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1" r:id="rId4"/>
    <p:sldMasterId id="2147484901" r:id="rId5"/>
    <p:sldMasterId id="2147484884" r:id="rId6"/>
    <p:sldMasterId id="2147484957" r:id="rId7"/>
  </p:sldMasterIdLst>
  <p:notesMasterIdLst>
    <p:notesMasterId r:id="rId29"/>
  </p:notesMasterIdLst>
  <p:handoutMasterIdLst>
    <p:handoutMasterId r:id="rId30"/>
  </p:handoutMasterIdLst>
  <p:sldIdLst>
    <p:sldId id="625" r:id="rId8"/>
    <p:sldId id="25558" r:id="rId9"/>
    <p:sldId id="25679" r:id="rId10"/>
    <p:sldId id="25675" r:id="rId11"/>
    <p:sldId id="25652" r:id="rId12"/>
    <p:sldId id="682" r:id="rId13"/>
    <p:sldId id="25600" r:id="rId14"/>
    <p:sldId id="25689" r:id="rId15"/>
    <p:sldId id="25680" r:id="rId16"/>
    <p:sldId id="25677" r:id="rId17"/>
    <p:sldId id="25678" r:id="rId18"/>
    <p:sldId id="25628" r:id="rId19"/>
    <p:sldId id="25688" r:id="rId20"/>
    <p:sldId id="25676" r:id="rId21"/>
    <p:sldId id="25681" r:id="rId22"/>
    <p:sldId id="25683" r:id="rId23"/>
    <p:sldId id="25685" r:id="rId24"/>
    <p:sldId id="25686" r:id="rId25"/>
    <p:sldId id="25684" r:id="rId26"/>
    <p:sldId id="25687" r:id="rId27"/>
    <p:sldId id="25682" r:id="rId2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8" userDrawn="1">
          <p15:clr>
            <a:srgbClr val="A4A3A4"/>
          </p15:clr>
        </p15:guide>
        <p15:guide id="4" pos="2016" userDrawn="1">
          <p15:clr>
            <a:srgbClr val="A4A3A4"/>
          </p15:clr>
        </p15:guide>
        <p15:guide id="5" pos="5496"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9A5B1A-B253-44C5-1C5E-DE7731AD5B47}" name="Philip A Dafesh" initials="PAD" userId="S::E19143@aero.org::c580d179-560a-4b23-9fbc-83078537aa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o Ann Apostol" initials="JAA" lastIdx="2" clrIdx="0"/>
  <p:cmAuthor id="1" name="Douglas J Martoccia" initials="DJM" lastIdx="2" clrIdx="1">
    <p:extLst>
      <p:ext uri="{19B8F6BF-5375-455C-9EA6-DF929625EA0E}">
        <p15:presenceInfo xmlns:p15="http://schemas.microsoft.com/office/powerpoint/2012/main" userId="S::E29663@aero.org::9223b8ac-4c9c-46fb-b03a-64efbe21ea27" providerId="AD"/>
      </p:ext>
    </p:extLst>
  </p:cmAuthor>
  <p:cmAuthor id="2" name="Alex Eapen" initials="AE" lastIdx="56" clrIdx="2">
    <p:extLst>
      <p:ext uri="{19B8F6BF-5375-455C-9EA6-DF929625EA0E}">
        <p15:presenceInfo xmlns:p15="http://schemas.microsoft.com/office/powerpoint/2012/main" userId="S::E32810@aero.org::9c0b2e77-5b5f-4927-8679-f94db866a575" providerId="AD"/>
      </p:ext>
    </p:extLst>
  </p:cmAuthor>
  <p:cmAuthor id="3" name="Philip A Dafesh" initials="PAD" lastIdx="1" clrIdx="3">
    <p:extLst>
      <p:ext uri="{19B8F6BF-5375-455C-9EA6-DF929625EA0E}">
        <p15:presenceInfo xmlns:p15="http://schemas.microsoft.com/office/powerpoint/2012/main" userId="S::E19143@aero.org::c580d179-560a-4b23-9fbc-83078537aa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511"/>
    <a:srgbClr val="C4F9FC"/>
    <a:srgbClr val="FFBDBD"/>
    <a:srgbClr val="C3E9F3"/>
    <a:srgbClr val="DFE8F0"/>
    <a:srgbClr val="66FFFF"/>
    <a:srgbClr val="0070C0"/>
    <a:srgbClr val="D2DAE5"/>
    <a:srgbClr val="FF7C80"/>
    <a:srgbClr val="B3F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094" y="108"/>
      </p:cViewPr>
      <p:guideLst>
        <p:guide orient="horz" pos="4008"/>
        <p:guide pos="2016"/>
        <p:guide pos="549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F7DDA5E6-0336-6043-97BE-2667D5222006}" type="datetimeFigureOut">
              <a:rPr lang="en-US" smtClean="0"/>
              <a:pPr/>
              <a:t>4/14/2024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2E12B18-0379-EC43-9B57-C54D0D9C72D8}" type="slidenum">
              <a:rPr lang="en-US" smtClean="0"/>
              <a:pPr/>
              <a:t>‹#›</a:t>
            </a:fld>
            <a:endParaRPr lang="en-US" dirty="0"/>
          </a:p>
        </p:txBody>
      </p:sp>
    </p:spTree>
    <p:extLst>
      <p:ext uri="{BB962C8B-B14F-4D97-AF65-F5344CB8AC3E}">
        <p14:creationId xmlns:p14="http://schemas.microsoft.com/office/powerpoint/2010/main" val="1443913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35EEF68-F202-4D68-8499-4DCDD1E544DE}" type="datetimeFigureOut">
              <a:rPr lang="en-US" smtClean="0"/>
              <a:pPr/>
              <a:t>4/14/2024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9E4C13A-5EDB-4018-91C6-F8B752C11E71}" type="slidenum">
              <a:rPr lang="en-US" smtClean="0"/>
              <a:pPr/>
              <a:t>‹#›</a:t>
            </a:fld>
            <a:endParaRPr lang="en-US" dirty="0"/>
          </a:p>
        </p:txBody>
      </p:sp>
    </p:spTree>
    <p:extLst>
      <p:ext uri="{BB962C8B-B14F-4D97-AF65-F5344CB8AC3E}">
        <p14:creationId xmlns:p14="http://schemas.microsoft.com/office/powerpoint/2010/main" val="16873397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4C13A-5EDB-4018-91C6-F8B752C11E71}" type="slidenum">
              <a:rPr lang="en-US" smtClean="0"/>
              <a:pPr/>
              <a:t>6</a:t>
            </a:fld>
            <a:endParaRPr lang="en-US" dirty="0"/>
          </a:p>
        </p:txBody>
      </p:sp>
    </p:spTree>
    <p:extLst>
      <p:ext uri="{BB962C8B-B14F-4D97-AF65-F5344CB8AC3E}">
        <p14:creationId xmlns:p14="http://schemas.microsoft.com/office/powerpoint/2010/main" val="345968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4C13A-5EDB-4018-91C6-F8B752C11E71}" type="slidenum">
              <a:rPr lang="en-US" smtClean="0"/>
              <a:pPr/>
              <a:t>7</a:t>
            </a:fld>
            <a:endParaRPr lang="en-US" dirty="0"/>
          </a:p>
        </p:txBody>
      </p:sp>
    </p:spTree>
    <p:extLst>
      <p:ext uri="{BB962C8B-B14F-4D97-AF65-F5344CB8AC3E}">
        <p14:creationId xmlns:p14="http://schemas.microsoft.com/office/powerpoint/2010/main" val="322084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3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3.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emf"/><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60680" y="430982"/>
            <a:ext cx="7909561" cy="581597"/>
          </a:xfrm>
          <a:prstGeom prst="rect">
            <a:avLst/>
          </a:prstGeom>
        </p:spPr>
        <p:txBody>
          <a:bodyPr/>
          <a:lstStyle>
            <a:lvl1pPr>
              <a:defRPr sz="2400" b="1" i="1" baseline="0">
                <a:solidFill>
                  <a:schemeClr val="tx1"/>
                </a:solidFill>
              </a:defRPr>
            </a:lvl1pPr>
          </a:lstStyle>
          <a:p>
            <a:r>
              <a:rPr lang="en-US"/>
              <a:t>Arial, Bold, Italic</a:t>
            </a:r>
          </a:p>
        </p:txBody>
      </p:sp>
      <p:sp>
        <p:nvSpPr>
          <p:cNvPr id="5" name="Content Placeholder 6"/>
          <p:cNvSpPr>
            <a:spLocks noGrp="1"/>
          </p:cNvSpPr>
          <p:nvPr>
            <p:ph sz="quarter" idx="15" hasCustomPrompt="1"/>
          </p:nvPr>
        </p:nvSpPr>
        <p:spPr>
          <a:xfrm>
            <a:off x="172720" y="980664"/>
            <a:ext cx="8915400" cy="4798717"/>
          </a:xfrm>
          <a:prstGeom prst="rect">
            <a:avLst/>
          </a:prstGeom>
        </p:spPr>
        <p:txBody>
          <a:bodyPr vert="horz"/>
          <a:lstStyle>
            <a:lvl1pPr marL="171450" marR="0" indent="-176213" algn="l" defTabSz="457200" rtl="0" eaLnBrk="1" fontAlgn="auto" latinLnBrk="0" hangingPunct="1">
              <a:lnSpc>
                <a:spcPct val="100000"/>
              </a:lnSpc>
              <a:spcBef>
                <a:spcPts val="1200"/>
              </a:spcBef>
              <a:spcAft>
                <a:spcPts val="0"/>
              </a:spcAft>
              <a:buClrTx/>
              <a:buSzPct val="130000"/>
              <a:buFont typeface="Arial"/>
              <a:buChar char="•"/>
              <a:tabLst/>
              <a:defRPr sz="1800"/>
            </a:lvl1pPr>
            <a:lvl2pPr marL="517525" indent="-227013">
              <a:defRPr sz="1600"/>
            </a:lvl2pPr>
            <a:lvl3pPr marL="822960" indent="-274320">
              <a:buSzPct val="130000"/>
              <a:buFont typeface="Wingdings" panose="05000000000000000000" pitchFamily="2" charset="2"/>
              <a:buChar char="Ø"/>
              <a:defRPr sz="14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a:t>Bullet 1 level—Bullet 130% size text—Black, 18 point Arial</a:t>
            </a:r>
          </a:p>
          <a:p>
            <a:pPr lvl="1"/>
            <a:r>
              <a:rPr lang="en-US"/>
              <a:t>Bullet 2 level—16 point Arial Italic</a:t>
            </a:r>
          </a:p>
          <a:p>
            <a:pPr lvl="2"/>
            <a:r>
              <a:rPr lang="en-US"/>
              <a:t>Bullet 3 level—Bullet 125% size text—16 point Arial</a:t>
            </a:r>
          </a:p>
          <a:p>
            <a:pPr lvl="3"/>
            <a:r>
              <a:rPr lang="en-US"/>
              <a:t>Bullet 4 level—16 point Arial Italic</a:t>
            </a:r>
          </a:p>
          <a:p>
            <a:pPr lvl="4"/>
            <a:r>
              <a:rPr lang="en-US"/>
              <a:t>Bullet 5 level—Bullet 100% size text—16 point Arial</a:t>
            </a:r>
          </a:p>
          <a:p>
            <a:pPr lvl="4"/>
            <a:endParaRPr lang="en-US"/>
          </a:p>
        </p:txBody>
      </p:sp>
    </p:spTree>
    <p:extLst>
      <p:ext uri="{BB962C8B-B14F-4D97-AF65-F5344CB8AC3E}">
        <p14:creationId xmlns:p14="http://schemas.microsoft.com/office/powerpoint/2010/main" val="3586680752"/>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J_Contact Information ">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1" y="6113241"/>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a:t>Bullet 1 level—Bullet 130% size text—Black, 18 point Arial</a:t>
            </a:r>
          </a:p>
          <a:p>
            <a:pPr lvl="1"/>
            <a:r>
              <a:rPr lang="en-US"/>
              <a:t>Bullet 2 level—16 point Arial Italic</a:t>
            </a:r>
          </a:p>
          <a:p>
            <a:pPr lvl="2"/>
            <a:r>
              <a:rPr lang="en-US"/>
              <a:t>Bullet 3 level—Bullet 125% size text—16 point Arial</a:t>
            </a:r>
          </a:p>
          <a:p>
            <a:pPr lvl="3"/>
            <a:r>
              <a:rPr lang="en-US"/>
              <a:t>Bullet 4 level—16 point Arial Italic</a:t>
            </a:r>
          </a:p>
          <a:p>
            <a:pPr lvl="4"/>
            <a:r>
              <a:rPr lang="en-US"/>
              <a:t>Bullet 5 level—Bullet 100% size text—16 point Arial</a:t>
            </a:r>
          </a:p>
          <a:p>
            <a:pPr lvl="4"/>
            <a:endParaRPr lang="en-US"/>
          </a:p>
        </p:txBody>
      </p:sp>
      <p:sp>
        <p:nvSpPr>
          <p:cNvPr id="7" name="Text Box 19"/>
          <p:cNvSpPr txBox="1">
            <a:spLocks noChangeArrowheads="1"/>
          </p:cNvSpPr>
          <p:nvPr userDrawn="1"/>
        </p:nvSpPr>
        <p:spPr bwMode="auto">
          <a:xfrm>
            <a:off x="240017" y="6395155"/>
            <a:ext cx="1683717"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dirty="0"/>
              <a:t>e-mail address</a:t>
            </a:r>
          </a:p>
          <a:p>
            <a:pPr>
              <a:lnSpc>
                <a:spcPts val="860"/>
              </a:lnSpc>
            </a:pPr>
            <a:r>
              <a:rPr lang="en-US" sz="800" dirty="0"/>
              <a:t>Department/subdivision name</a:t>
            </a:r>
          </a:p>
        </p:txBody>
      </p:sp>
    </p:spTree>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K_Transi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111897"/>
            <a:ext cx="8123464" cy="1063867"/>
          </a:xfrm>
          <a:prstGeom prst="rect">
            <a:avLst/>
          </a:prstGeom>
        </p:spPr>
        <p:txBody>
          <a:bodyPr/>
          <a:lstStyle>
            <a:lvl1pPr algn="l">
              <a:defRPr sz="3200" b="1" i="1" baseline="0">
                <a:solidFill>
                  <a:schemeClr val="bg2"/>
                </a:solidFill>
                <a:latin typeface="Arial"/>
                <a:cs typeface="Arial"/>
              </a:defRPr>
            </a:lvl1pPr>
          </a:lstStyle>
          <a:p>
            <a:r>
              <a:rPr lang="en-US"/>
              <a:t>Transition Slide</a:t>
            </a:r>
          </a:p>
        </p:txBody>
      </p:sp>
      <p:sp>
        <p:nvSpPr>
          <p:cNvPr id="3" name="Subtitle 2"/>
          <p:cNvSpPr>
            <a:spLocks noGrp="1"/>
          </p:cNvSpPr>
          <p:nvPr>
            <p:ph type="subTitle" idx="1" hasCustomPrompt="1"/>
          </p:nvPr>
        </p:nvSpPr>
        <p:spPr>
          <a:xfrm>
            <a:off x="228600" y="3245325"/>
            <a:ext cx="8123464" cy="1752600"/>
          </a:xfrm>
          <a:prstGeom prst="rect">
            <a:avLst/>
          </a:prstGeom>
        </p:spPr>
        <p:txBody>
          <a:bodyPr>
            <a:normAutofit/>
          </a:bodyPr>
          <a:lstStyle>
            <a:lvl1pPr marL="0" indent="0" algn="l">
              <a:buNone/>
              <a:defRPr sz="240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Transition Subtitle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B24978-F138-4B4A-8E33-574508ED3D9A}"/>
              </a:ext>
            </a:extLst>
          </p:cNvPr>
          <p:cNvSpPr/>
          <p:nvPr userDrawn="1"/>
        </p:nvSpPr>
        <p:spPr>
          <a:xfrm>
            <a:off x="347265" y="1234225"/>
            <a:ext cx="8606235" cy="920689"/>
          </a:xfrm>
          <a:prstGeom prst="rect">
            <a:avLst/>
          </a:prstGeom>
          <a:ln w="3175">
            <a:solidFill>
              <a:schemeClr val="tx1"/>
            </a:solidFill>
            <a:prstDash val="sysDash"/>
          </a:ln>
        </p:spPr>
        <p:txBody>
          <a:bodyPr wrap="none"/>
          <a:lstStyle/>
          <a:p>
            <a:pPr lvl="0" indent="0" algn="r" defTabSz="914400">
              <a:lnSpc>
                <a:spcPct val="90000"/>
              </a:lnSpc>
              <a:spcBef>
                <a:spcPts val="1000"/>
              </a:spcBef>
              <a:buFontTx/>
              <a:buNone/>
            </a:pPr>
            <a:endParaRPr lang="en-US" sz="1050" dirty="0">
              <a:solidFill>
                <a:schemeClr val="tx1"/>
              </a:solidFill>
              <a:latin typeface="Franklin Gothic Medium Cond" panose="020B0606030402020204" pitchFamily="34" charset="0"/>
            </a:endParaRPr>
          </a:p>
        </p:txBody>
      </p:sp>
      <p:sp>
        <p:nvSpPr>
          <p:cNvPr id="5" name="TextBox 4">
            <a:extLst>
              <a:ext uri="{FF2B5EF4-FFF2-40B4-BE49-F238E27FC236}">
                <a16:creationId xmlns:a16="http://schemas.microsoft.com/office/drawing/2014/main" id="{6DDB44D7-23A3-4373-AF7E-3B4DB8F619A2}"/>
              </a:ext>
            </a:extLst>
          </p:cNvPr>
          <p:cNvSpPr txBox="1"/>
          <p:nvPr userDrawn="1"/>
        </p:nvSpPr>
        <p:spPr>
          <a:xfrm>
            <a:off x="318172" y="1377251"/>
            <a:ext cx="731290" cy="215444"/>
          </a:xfrm>
          <a:prstGeom prst="rect">
            <a:avLst/>
          </a:prstGeom>
          <a:noFill/>
        </p:spPr>
        <p:txBody>
          <a:bodyPr wrap="square" rtlCol="0" anchor="ctr">
            <a:spAutoFit/>
          </a:bodyPr>
          <a:lstStyle/>
          <a:p>
            <a:pPr algn="r"/>
            <a:r>
              <a:rPr lang="en-US" sz="800" dirty="0">
                <a:solidFill>
                  <a:schemeClr val="tx1">
                    <a:lumMod val="65000"/>
                    <a:lumOff val="35000"/>
                  </a:schemeClr>
                </a:solidFill>
                <a:latin typeface="Franklin Gothic Book" panose="020B0503020102020204" pitchFamily="34" charset="0"/>
              </a:rPr>
              <a:t>Venture Line</a:t>
            </a:r>
          </a:p>
        </p:txBody>
      </p:sp>
      <p:sp>
        <p:nvSpPr>
          <p:cNvPr id="7" name="TextBox 6">
            <a:extLst>
              <a:ext uri="{FF2B5EF4-FFF2-40B4-BE49-F238E27FC236}">
                <a16:creationId xmlns:a16="http://schemas.microsoft.com/office/drawing/2014/main" id="{C6DEDBFD-04E3-42D5-B0F6-72574D720A9B}"/>
              </a:ext>
            </a:extLst>
          </p:cNvPr>
          <p:cNvSpPr txBox="1"/>
          <p:nvPr userDrawn="1"/>
        </p:nvSpPr>
        <p:spPr>
          <a:xfrm>
            <a:off x="347266" y="1720631"/>
            <a:ext cx="702197" cy="215444"/>
          </a:xfrm>
          <a:prstGeom prst="rect">
            <a:avLst/>
          </a:prstGeom>
          <a:noFill/>
        </p:spPr>
        <p:txBody>
          <a:bodyPr wrap="square" rtlCol="0">
            <a:spAutoFit/>
          </a:bodyPr>
          <a:lstStyle/>
          <a:p>
            <a:pPr algn="r"/>
            <a:r>
              <a:rPr lang="en-US" sz="800" dirty="0">
                <a:solidFill>
                  <a:schemeClr val="tx1">
                    <a:lumMod val="65000"/>
                    <a:lumOff val="35000"/>
                  </a:schemeClr>
                </a:solidFill>
                <a:latin typeface="Franklin Gothic Book" panose="020B0503020102020204" pitchFamily="34" charset="0"/>
              </a:rPr>
              <a:t>RFP Target</a:t>
            </a:r>
          </a:p>
        </p:txBody>
      </p:sp>
      <p:sp>
        <p:nvSpPr>
          <p:cNvPr id="10" name="TextBox 9">
            <a:extLst>
              <a:ext uri="{FF2B5EF4-FFF2-40B4-BE49-F238E27FC236}">
                <a16:creationId xmlns:a16="http://schemas.microsoft.com/office/drawing/2014/main" id="{ABF232E7-0D73-428B-A768-0A7F370DB315}"/>
              </a:ext>
            </a:extLst>
          </p:cNvPr>
          <p:cNvSpPr txBox="1"/>
          <p:nvPr userDrawn="1"/>
        </p:nvSpPr>
        <p:spPr>
          <a:xfrm>
            <a:off x="317731" y="2240256"/>
            <a:ext cx="1214716" cy="215444"/>
          </a:xfrm>
          <a:prstGeom prst="rect">
            <a:avLst/>
          </a:prstGeom>
          <a:noFill/>
        </p:spPr>
        <p:txBody>
          <a:bodyPr wrap="square" rtlCol="0">
            <a:spAutoFit/>
          </a:bodyPr>
          <a:lstStyle/>
          <a:p>
            <a:r>
              <a:rPr lang="en-US" sz="800" dirty="0">
                <a:solidFill>
                  <a:schemeClr val="tx1">
                    <a:lumMod val="65000"/>
                    <a:lumOff val="35000"/>
                  </a:schemeClr>
                </a:solidFill>
                <a:latin typeface="Franklin Gothic Book" panose="020B0503020102020204" pitchFamily="34" charset="0"/>
              </a:rPr>
              <a:t>FY22 Proposal Pitch</a:t>
            </a:r>
          </a:p>
        </p:txBody>
      </p:sp>
      <p:sp>
        <p:nvSpPr>
          <p:cNvPr id="30" name="TextBox 29">
            <a:extLst>
              <a:ext uri="{FF2B5EF4-FFF2-40B4-BE49-F238E27FC236}">
                <a16:creationId xmlns:a16="http://schemas.microsoft.com/office/drawing/2014/main" id="{4CB1BBDE-03AA-48A5-94DC-6096FDB5445C}"/>
              </a:ext>
            </a:extLst>
          </p:cNvPr>
          <p:cNvSpPr txBox="1"/>
          <p:nvPr userDrawn="1"/>
        </p:nvSpPr>
        <p:spPr>
          <a:xfrm>
            <a:off x="4000623" y="1720631"/>
            <a:ext cx="688009" cy="215444"/>
          </a:xfrm>
          <a:prstGeom prst="rect">
            <a:avLst/>
          </a:prstGeom>
          <a:noFill/>
        </p:spPr>
        <p:txBody>
          <a:bodyPr wrap="none" rtlCol="0">
            <a:spAutoFit/>
          </a:bodyPr>
          <a:lstStyle/>
          <a:p>
            <a:pPr algn="r"/>
            <a:r>
              <a:rPr lang="en-US" sz="800" dirty="0">
                <a:solidFill>
                  <a:schemeClr val="tx1">
                    <a:lumMod val="65000"/>
                    <a:lumOff val="35000"/>
                  </a:schemeClr>
                </a:solidFill>
                <a:latin typeface="Franklin Gothic Book" panose="020B0503020102020204" pitchFamily="34" charset="0"/>
              </a:rPr>
              <a:t>FY22 ODC$</a:t>
            </a:r>
          </a:p>
        </p:txBody>
      </p:sp>
      <p:sp>
        <p:nvSpPr>
          <p:cNvPr id="33" name="TextBox 32">
            <a:extLst>
              <a:ext uri="{FF2B5EF4-FFF2-40B4-BE49-F238E27FC236}">
                <a16:creationId xmlns:a16="http://schemas.microsoft.com/office/drawing/2014/main" id="{A35402BF-FB8E-4CC6-8ABD-D6307653ED5F}"/>
              </a:ext>
            </a:extLst>
          </p:cNvPr>
          <p:cNvSpPr txBox="1"/>
          <p:nvPr userDrawn="1"/>
        </p:nvSpPr>
        <p:spPr>
          <a:xfrm>
            <a:off x="3830706" y="1377251"/>
            <a:ext cx="857927" cy="215444"/>
          </a:xfrm>
          <a:prstGeom prst="rect">
            <a:avLst/>
          </a:prstGeom>
          <a:noFill/>
        </p:spPr>
        <p:txBody>
          <a:bodyPr wrap="none" rtlCol="0" anchor="ctr">
            <a:spAutoFit/>
          </a:bodyPr>
          <a:lstStyle/>
          <a:p>
            <a:pPr algn="r"/>
            <a:r>
              <a:rPr lang="en-US" sz="800" dirty="0">
                <a:solidFill>
                  <a:schemeClr val="tx1">
                    <a:lumMod val="65000"/>
                    <a:lumOff val="35000"/>
                  </a:schemeClr>
                </a:solidFill>
                <a:latin typeface="Franklin Gothic Book" panose="020B0503020102020204" pitchFamily="34" charset="0"/>
              </a:rPr>
              <a:t>FY22 Request*</a:t>
            </a:r>
          </a:p>
        </p:txBody>
      </p:sp>
      <p:sp>
        <p:nvSpPr>
          <p:cNvPr id="35" name="TextBox 34">
            <a:extLst>
              <a:ext uri="{FF2B5EF4-FFF2-40B4-BE49-F238E27FC236}">
                <a16:creationId xmlns:a16="http://schemas.microsoft.com/office/drawing/2014/main" id="{EA9A5BCD-C065-4CBC-8F17-566AF45540E3}"/>
              </a:ext>
            </a:extLst>
          </p:cNvPr>
          <p:cNvSpPr txBox="1"/>
          <p:nvPr userDrawn="1"/>
        </p:nvSpPr>
        <p:spPr>
          <a:xfrm>
            <a:off x="5629740" y="1720631"/>
            <a:ext cx="389850" cy="253916"/>
          </a:xfrm>
          <a:prstGeom prst="rect">
            <a:avLst/>
          </a:prstGeom>
          <a:noFill/>
        </p:spPr>
        <p:txBody>
          <a:bodyPr wrap="none" rtlCol="0">
            <a:spAutoFit/>
          </a:bodyPr>
          <a:lstStyle/>
          <a:p>
            <a:r>
              <a:rPr lang="en-US" sz="1050" dirty="0">
                <a:solidFill>
                  <a:schemeClr val="tx1">
                    <a:lumMod val="65000"/>
                    <a:lumOff val="35000"/>
                  </a:schemeClr>
                </a:solidFill>
                <a:latin typeface="Franklin Gothic Medium Cond" panose="020B0606030402020204" pitchFamily="34" charset="0"/>
              </a:rPr>
              <a:t>($K)</a:t>
            </a:r>
          </a:p>
        </p:txBody>
      </p:sp>
      <p:sp>
        <p:nvSpPr>
          <p:cNvPr id="41" name="TextBox 40">
            <a:extLst>
              <a:ext uri="{FF2B5EF4-FFF2-40B4-BE49-F238E27FC236}">
                <a16:creationId xmlns:a16="http://schemas.microsoft.com/office/drawing/2014/main" id="{84B2AB82-21DD-4A5C-A062-9A8569C318C1}"/>
              </a:ext>
            </a:extLst>
          </p:cNvPr>
          <p:cNvSpPr txBox="1"/>
          <p:nvPr userDrawn="1"/>
        </p:nvSpPr>
        <p:spPr>
          <a:xfrm>
            <a:off x="5596182" y="1314815"/>
            <a:ext cx="529312" cy="253916"/>
          </a:xfrm>
          <a:prstGeom prst="rect">
            <a:avLst/>
          </a:prstGeom>
          <a:noFill/>
        </p:spPr>
        <p:txBody>
          <a:bodyPr wrap="none" rtlCol="0">
            <a:spAutoFit/>
          </a:bodyPr>
          <a:lstStyle/>
          <a:p>
            <a:r>
              <a:rPr lang="en-US" sz="1050" dirty="0">
                <a:solidFill>
                  <a:schemeClr val="tx1">
                    <a:lumMod val="65000"/>
                    <a:lumOff val="35000"/>
                  </a:schemeClr>
                </a:solidFill>
                <a:latin typeface="Franklin Gothic Medium Cond" panose="020B0606030402020204" pitchFamily="34" charset="0"/>
              </a:rPr>
              <a:t>(hours)</a:t>
            </a:r>
          </a:p>
        </p:txBody>
      </p:sp>
      <p:sp>
        <p:nvSpPr>
          <p:cNvPr id="11" name="PROPOSAL">
            <a:extLst>
              <a:ext uri="{FF2B5EF4-FFF2-40B4-BE49-F238E27FC236}">
                <a16:creationId xmlns:a16="http://schemas.microsoft.com/office/drawing/2014/main" id="{66E27609-CBD1-4528-AFAC-68BA36060169}"/>
              </a:ext>
            </a:extLst>
          </p:cNvPr>
          <p:cNvSpPr>
            <a:spLocks noGrp="1"/>
          </p:cNvSpPr>
          <p:nvPr>
            <p:ph type="body" sz="quarter" idx="33" hasCustomPrompt="1"/>
          </p:nvPr>
        </p:nvSpPr>
        <p:spPr>
          <a:xfrm>
            <a:off x="342900" y="3323573"/>
            <a:ext cx="8605838" cy="3098395"/>
          </a:xfrm>
          <a:prstGeom prst="rect">
            <a:avLst/>
          </a:prstGeom>
        </p:spPr>
        <p:txBody>
          <a:bodyPr/>
          <a:lstStyle>
            <a:lvl1pPr marL="0" indent="0">
              <a:buFontTx/>
              <a:buNone/>
              <a:defRPr lang="en-US" sz="800" b="0" kern="1200" dirty="0">
                <a:solidFill>
                  <a:schemeClr val="tx1"/>
                </a:solidFill>
                <a:latin typeface="Segoe UI" panose="020B0502040204020203" pitchFamily="34" charset="0"/>
                <a:ea typeface="+mn-ea"/>
                <a:cs typeface="Segoe UI" panose="020B0502040204020203" pitchFamily="34" charset="0"/>
              </a:defRPr>
            </a:lvl1pPr>
          </a:lstStyle>
          <a:p>
            <a:pPr lvl="0"/>
            <a:r>
              <a:rPr lang="en-US"/>
              <a:t>Your proposal: (1) what is it, (2) what problem is it solving, (3) how it’s done, and goals for FY22. Use chart 4 to add additional pages.</a:t>
            </a:r>
          </a:p>
        </p:txBody>
      </p:sp>
      <p:sp>
        <p:nvSpPr>
          <p:cNvPr id="9" name="SUMMARY">
            <a:extLst>
              <a:ext uri="{FF2B5EF4-FFF2-40B4-BE49-F238E27FC236}">
                <a16:creationId xmlns:a16="http://schemas.microsoft.com/office/drawing/2014/main" id="{D390DC36-0F03-4298-B3E3-DCB5F708EABE}"/>
              </a:ext>
            </a:extLst>
          </p:cNvPr>
          <p:cNvSpPr>
            <a:spLocks noGrp="1"/>
          </p:cNvSpPr>
          <p:nvPr>
            <p:ph type="body" sz="quarter" idx="14" hasCustomPrompt="1"/>
          </p:nvPr>
        </p:nvSpPr>
        <p:spPr>
          <a:xfrm>
            <a:off x="342158" y="2481594"/>
            <a:ext cx="8606235" cy="766823"/>
          </a:xfrm>
          <a:prstGeom prst="rect">
            <a:avLst/>
          </a:prstGeom>
          <a:noFill/>
        </p:spPr>
        <p:txBody>
          <a:bodyPr/>
          <a:lstStyle>
            <a:lvl1pPr marL="0" marR="0" indent="0" algn="l" defTabSz="914400" rtl="0" eaLnBrk="1" fontAlgn="auto" latinLnBrk="0" hangingPunct="1">
              <a:lnSpc>
                <a:spcPct val="110000"/>
              </a:lnSpc>
              <a:spcBef>
                <a:spcPts val="1000"/>
              </a:spcBef>
              <a:spcAft>
                <a:spcPts val="0"/>
              </a:spcAft>
              <a:buClrTx/>
              <a:buSzTx/>
              <a:buFontTx/>
              <a:buNone/>
              <a:tabLst/>
              <a:defRPr sz="1000" b="0">
                <a:solidFill>
                  <a:schemeClr val="tx1"/>
                </a:solidFill>
                <a:latin typeface="Segoe UI" panose="020B0502040204020203" pitchFamily="34" charset="0"/>
                <a:cs typeface="Segoe UI" panose="020B0502040204020203" pitchFamily="34" charset="0"/>
              </a:defRPr>
            </a:lvl1pPr>
            <a:lvl2pPr marL="457200" indent="0">
              <a:buFontTx/>
              <a:buNone/>
              <a:defRPr>
                <a:solidFill>
                  <a:schemeClr val="bg2"/>
                </a:solidFill>
                <a:latin typeface="Franklin Gothic Demi" panose="020B0703020102020204" pitchFamily="34" charset="0"/>
              </a:defRPr>
            </a:lvl2pPr>
            <a:lvl3pPr marL="914400" indent="0">
              <a:buFontTx/>
              <a:buNone/>
              <a:defRPr>
                <a:solidFill>
                  <a:schemeClr val="bg2"/>
                </a:solidFill>
                <a:latin typeface="Franklin Gothic Demi" panose="020B0703020102020204" pitchFamily="34" charset="0"/>
              </a:defRPr>
            </a:lvl3pPr>
            <a:lvl4pPr marL="1371600" indent="0">
              <a:buFontTx/>
              <a:buNone/>
              <a:defRPr>
                <a:solidFill>
                  <a:schemeClr val="bg2"/>
                </a:solidFill>
                <a:latin typeface="Franklin Gothic Demi" panose="020B0703020102020204" pitchFamily="34" charset="0"/>
              </a:defRPr>
            </a:lvl4pPr>
            <a:lvl5pPr marL="1828800" indent="0">
              <a:buFontTx/>
              <a:buNone/>
              <a:defRPr>
                <a:solidFill>
                  <a:schemeClr val="bg2"/>
                </a:solidFill>
                <a:latin typeface="Franklin Gothic Demi" panose="020B0703020102020204" pitchFamily="34" charset="0"/>
              </a:defRPr>
            </a:lvl5pPr>
          </a:lstStyle>
          <a:p>
            <a:pPr marL="0" marR="0" lvl="0" indent="0" algn="l" defTabSz="914400" rtl="0" eaLnBrk="1" fontAlgn="auto" latinLnBrk="0" hangingPunct="1">
              <a:lnSpc>
                <a:spcPct val="110000"/>
              </a:lnSpc>
              <a:spcBef>
                <a:spcPts val="1000"/>
              </a:spcBef>
              <a:spcAft>
                <a:spcPts val="0"/>
              </a:spcAft>
              <a:buClrTx/>
              <a:buSzTx/>
              <a:buFontTx/>
              <a:buNone/>
              <a:tabLst/>
              <a:defRPr/>
            </a:pPr>
            <a:r>
              <a:rPr lang="en-US"/>
              <a:t>1 to 3 sentences to summarize your proposal. Do not exceed this box for the summary.</a:t>
            </a:r>
          </a:p>
          <a:p>
            <a:pPr marL="0" marR="0" lvl="0" indent="0" algn="l" defTabSz="914400" rtl="0" eaLnBrk="1" fontAlgn="auto" latinLnBrk="0" hangingPunct="1">
              <a:lnSpc>
                <a:spcPct val="110000"/>
              </a:lnSpc>
              <a:spcBef>
                <a:spcPts val="1000"/>
              </a:spcBef>
              <a:spcAft>
                <a:spcPts val="0"/>
              </a:spcAft>
              <a:buClrTx/>
              <a:buSzTx/>
              <a:buFontTx/>
              <a:buNone/>
              <a:tabLst/>
              <a:defRPr/>
            </a:pPr>
            <a:r>
              <a:rPr lang="en-US"/>
              <a:t>                                                                     </a:t>
            </a:r>
          </a:p>
          <a:p>
            <a:pPr marL="0" marR="0" lvl="0" indent="0" algn="l" defTabSz="914400" rtl="0" eaLnBrk="1" fontAlgn="auto" latinLnBrk="0" hangingPunct="1">
              <a:lnSpc>
                <a:spcPct val="110000"/>
              </a:lnSpc>
              <a:spcBef>
                <a:spcPts val="1000"/>
              </a:spcBef>
              <a:spcAft>
                <a:spcPts val="0"/>
              </a:spcAft>
              <a:buClrTx/>
              <a:buSzTx/>
              <a:buFontTx/>
              <a:buNone/>
              <a:tabLst/>
              <a:defRPr/>
            </a:pPr>
            <a:endParaRPr lang="en-US"/>
          </a:p>
        </p:txBody>
      </p:sp>
      <p:sp>
        <p:nvSpPr>
          <p:cNvPr id="49" name="ODC_REQUESTED">
            <a:extLst>
              <a:ext uri="{FF2B5EF4-FFF2-40B4-BE49-F238E27FC236}">
                <a16:creationId xmlns:a16="http://schemas.microsoft.com/office/drawing/2014/main" id="{E14C7BAE-1361-46A4-AA13-1FF67280CBA7}"/>
              </a:ext>
            </a:extLst>
          </p:cNvPr>
          <p:cNvSpPr>
            <a:spLocks noGrp="1"/>
          </p:cNvSpPr>
          <p:nvPr>
            <p:ph type="body" sz="quarter" idx="27" hasCustomPrompt="1"/>
          </p:nvPr>
        </p:nvSpPr>
        <p:spPr>
          <a:xfrm>
            <a:off x="4694617" y="1742339"/>
            <a:ext cx="947745" cy="289956"/>
          </a:xfrm>
          <a:prstGeom prst="rect">
            <a:avLst/>
          </a:prstGeom>
        </p:spPr>
        <p:txBody>
          <a:bodyPr anchor="ctr" anchorCtr="0"/>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add</a:t>
            </a:r>
          </a:p>
        </p:txBody>
      </p:sp>
      <p:sp>
        <p:nvSpPr>
          <p:cNvPr id="45" name="RFP_TARGET">
            <a:extLst>
              <a:ext uri="{FF2B5EF4-FFF2-40B4-BE49-F238E27FC236}">
                <a16:creationId xmlns:a16="http://schemas.microsoft.com/office/drawing/2014/main" id="{43F2606C-417D-4F55-A823-4F45E47BC53E}"/>
              </a:ext>
            </a:extLst>
          </p:cNvPr>
          <p:cNvSpPr>
            <a:spLocks noGrp="1"/>
          </p:cNvSpPr>
          <p:nvPr>
            <p:ph type="body" sz="quarter" idx="25" hasCustomPrompt="1"/>
          </p:nvPr>
        </p:nvSpPr>
        <p:spPr>
          <a:xfrm>
            <a:off x="1047625" y="1742340"/>
            <a:ext cx="2607117" cy="243840"/>
          </a:xfrm>
          <a:prstGeom prst="rect">
            <a:avLst/>
          </a:prstGeom>
        </p:spPr>
        <p:txBody>
          <a:bodyPr anchor="ctr" anchorCtr="0"/>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add RFP Target</a:t>
            </a:r>
          </a:p>
        </p:txBody>
      </p:sp>
      <p:sp>
        <p:nvSpPr>
          <p:cNvPr id="14" name="VENTURE_LINE">
            <a:extLst>
              <a:ext uri="{FF2B5EF4-FFF2-40B4-BE49-F238E27FC236}">
                <a16:creationId xmlns:a16="http://schemas.microsoft.com/office/drawing/2014/main" id="{E64EB4D5-9D64-4F0E-94A1-6E7C13D8A26B}"/>
              </a:ext>
            </a:extLst>
          </p:cNvPr>
          <p:cNvSpPr>
            <a:spLocks noGrp="1"/>
          </p:cNvSpPr>
          <p:nvPr>
            <p:ph type="body" sz="quarter" idx="24" hasCustomPrompt="1"/>
          </p:nvPr>
        </p:nvSpPr>
        <p:spPr>
          <a:xfrm>
            <a:off x="1047625" y="1363053"/>
            <a:ext cx="2607117" cy="243840"/>
          </a:xfrm>
          <a:prstGeom prst="rect">
            <a:avLst/>
          </a:prstGeom>
        </p:spPr>
        <p:txBody>
          <a:bodyPr anchor="ctr" anchorCtr="0"/>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add Ventures Line</a:t>
            </a:r>
          </a:p>
        </p:txBody>
      </p:sp>
      <p:sp>
        <p:nvSpPr>
          <p:cNvPr id="4" name="PROPOSERS">
            <a:extLst>
              <a:ext uri="{FF2B5EF4-FFF2-40B4-BE49-F238E27FC236}">
                <a16:creationId xmlns:a16="http://schemas.microsoft.com/office/drawing/2014/main" id="{6974B518-D10B-4872-81D6-AEA1FDCDFC8F}"/>
              </a:ext>
            </a:extLst>
          </p:cNvPr>
          <p:cNvSpPr>
            <a:spLocks noGrp="1"/>
          </p:cNvSpPr>
          <p:nvPr>
            <p:ph type="body" sz="quarter" idx="34" hasCustomPrompt="1"/>
          </p:nvPr>
        </p:nvSpPr>
        <p:spPr>
          <a:xfrm>
            <a:off x="342900" y="907545"/>
            <a:ext cx="8605838" cy="318007"/>
          </a:xfrm>
          <a:prstGeom prst="rect">
            <a:avLst/>
          </a:prstGeom>
        </p:spPr>
        <p:txBody>
          <a:bodyPr/>
          <a:lstStyle>
            <a:lvl1pPr marL="0" indent="0">
              <a:buFontTx/>
              <a:buNone/>
              <a:defRPr sz="1100" b="1">
                <a:latin typeface="Gadugi" panose="020B0502040204020203" pitchFamily="34" charset="0"/>
                <a:ea typeface="Gadugi" panose="020B0502040204020203" pitchFamily="34" charset="0"/>
              </a:defRPr>
            </a:lvl1pPr>
          </a:lstStyle>
          <a:p>
            <a:pPr lvl="0"/>
            <a:r>
              <a:rPr lang="en-US" sz="1200"/>
              <a:t>PROPOSER(S)</a:t>
            </a:r>
            <a:endParaRPr lang="en-US"/>
          </a:p>
        </p:txBody>
      </p:sp>
      <p:sp>
        <p:nvSpPr>
          <p:cNvPr id="31" name="TAGLINE">
            <a:extLst>
              <a:ext uri="{FF2B5EF4-FFF2-40B4-BE49-F238E27FC236}">
                <a16:creationId xmlns:a16="http://schemas.microsoft.com/office/drawing/2014/main" id="{6A5443E6-C980-4ED5-A555-00AE7DACDDE1}"/>
              </a:ext>
            </a:extLst>
          </p:cNvPr>
          <p:cNvSpPr>
            <a:spLocks noGrp="1"/>
          </p:cNvSpPr>
          <p:nvPr>
            <p:ph type="body" sz="quarter" idx="23" hasCustomPrompt="1"/>
          </p:nvPr>
        </p:nvSpPr>
        <p:spPr>
          <a:xfrm>
            <a:off x="347265" y="607494"/>
            <a:ext cx="8606234" cy="281335"/>
          </a:xfrm>
          <a:prstGeom prst="rect">
            <a:avLst/>
          </a:prstGeom>
          <a:solidFill>
            <a:schemeClr val="bg1">
              <a:lumMod val="95000"/>
            </a:schemeClr>
          </a:solidFill>
        </p:spPr>
        <p:txBody>
          <a:bodyPr bIns="0"/>
          <a:lstStyle>
            <a:lvl1pPr marL="0" marR="0" indent="0" algn="l" defTabSz="914400" rtl="0" eaLnBrk="1" fontAlgn="auto" latinLnBrk="0" hangingPunct="1">
              <a:lnSpc>
                <a:spcPct val="90000"/>
              </a:lnSpc>
              <a:spcBef>
                <a:spcPts val="1000"/>
              </a:spcBef>
              <a:spcAft>
                <a:spcPts val="0"/>
              </a:spcAft>
              <a:buClrTx/>
              <a:buSzTx/>
              <a:buFontTx/>
              <a:buNone/>
              <a:tabLst/>
              <a:defRPr sz="1100" b="0">
                <a:solidFill>
                  <a:schemeClr val="bg2"/>
                </a:solidFill>
                <a:latin typeface="Gadugi" panose="020B0502040204020203" pitchFamily="34" charset="0"/>
              </a:defRPr>
            </a:lvl1pPr>
            <a:lvl2pPr marL="457200" indent="0">
              <a:buFontTx/>
              <a:buNone/>
              <a:defRPr>
                <a:solidFill>
                  <a:schemeClr val="bg2"/>
                </a:solidFill>
                <a:latin typeface="Franklin Gothic Demi" panose="020B0703020102020204" pitchFamily="34" charset="0"/>
              </a:defRPr>
            </a:lvl2pPr>
            <a:lvl3pPr marL="914400" indent="0">
              <a:buFontTx/>
              <a:buNone/>
              <a:defRPr>
                <a:solidFill>
                  <a:schemeClr val="bg2"/>
                </a:solidFill>
                <a:latin typeface="Franklin Gothic Demi" panose="020B0703020102020204" pitchFamily="34" charset="0"/>
              </a:defRPr>
            </a:lvl3pPr>
            <a:lvl4pPr marL="1371600" indent="0">
              <a:buFontTx/>
              <a:buNone/>
              <a:defRPr>
                <a:solidFill>
                  <a:schemeClr val="bg2"/>
                </a:solidFill>
                <a:latin typeface="Franklin Gothic Demi" panose="020B0703020102020204" pitchFamily="34" charset="0"/>
              </a:defRPr>
            </a:lvl4pPr>
            <a:lvl5pPr marL="1828800" indent="0">
              <a:buFontTx/>
              <a:buNone/>
              <a:defRPr>
                <a:solidFill>
                  <a:schemeClr val="bg2"/>
                </a:solidFill>
                <a:latin typeface="Franklin Gothic Demi" panose="020B07030201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Tagline - Provide a concise, one-line sound bite or tag line capturing the essence of your project</a:t>
            </a:r>
          </a:p>
        </p:txBody>
      </p:sp>
      <p:sp>
        <p:nvSpPr>
          <p:cNvPr id="3" name="PROJECT">
            <a:extLst>
              <a:ext uri="{FF2B5EF4-FFF2-40B4-BE49-F238E27FC236}">
                <a16:creationId xmlns:a16="http://schemas.microsoft.com/office/drawing/2014/main" id="{2F267EE3-5B93-459C-9A79-94A17E6C22E8}"/>
              </a:ext>
            </a:extLst>
          </p:cNvPr>
          <p:cNvSpPr>
            <a:spLocks noGrp="1"/>
          </p:cNvSpPr>
          <p:nvPr>
            <p:ph type="body" sz="quarter" idx="10" hasCustomPrompt="1"/>
          </p:nvPr>
        </p:nvSpPr>
        <p:spPr>
          <a:xfrm>
            <a:off x="347266" y="206814"/>
            <a:ext cx="7443816" cy="380657"/>
          </a:xfrm>
          <a:prstGeom prst="rect">
            <a:avLst/>
          </a:prstGeom>
        </p:spPr>
        <p:txBody>
          <a:bodyPr bIns="0"/>
          <a:lstStyle>
            <a:lvl1pPr marL="0" indent="0">
              <a:buFontTx/>
              <a:buNone/>
              <a:defRPr sz="1800">
                <a:solidFill>
                  <a:schemeClr val="bg2"/>
                </a:solidFill>
                <a:latin typeface="Franklin Gothic Demi" panose="020B0703020102020204" pitchFamily="34" charset="0"/>
              </a:defRPr>
            </a:lvl1pPr>
            <a:lvl2pPr marL="457200" indent="0">
              <a:buFontTx/>
              <a:buNone/>
              <a:defRPr>
                <a:solidFill>
                  <a:schemeClr val="bg2"/>
                </a:solidFill>
                <a:latin typeface="Franklin Gothic Demi" panose="020B0703020102020204" pitchFamily="34" charset="0"/>
              </a:defRPr>
            </a:lvl2pPr>
            <a:lvl3pPr marL="914400" indent="0">
              <a:buFontTx/>
              <a:buNone/>
              <a:defRPr>
                <a:solidFill>
                  <a:schemeClr val="bg2"/>
                </a:solidFill>
                <a:latin typeface="Franklin Gothic Demi" panose="020B0703020102020204" pitchFamily="34" charset="0"/>
              </a:defRPr>
            </a:lvl3pPr>
            <a:lvl4pPr marL="1371600" indent="0">
              <a:buFontTx/>
              <a:buNone/>
              <a:defRPr>
                <a:solidFill>
                  <a:schemeClr val="bg2"/>
                </a:solidFill>
                <a:latin typeface="Franklin Gothic Demi" panose="020B0703020102020204" pitchFamily="34" charset="0"/>
              </a:defRPr>
            </a:lvl4pPr>
            <a:lvl5pPr marL="1828800" indent="0">
              <a:buFontTx/>
              <a:buNone/>
              <a:defRPr>
                <a:solidFill>
                  <a:schemeClr val="bg2"/>
                </a:solidFill>
                <a:latin typeface="Franklin Gothic Demi" panose="020B0703020102020204" pitchFamily="34" charset="0"/>
              </a:defRPr>
            </a:lvl5pPr>
          </a:lstStyle>
          <a:p>
            <a:pPr lvl="0"/>
            <a:r>
              <a:rPr lang="en-US"/>
              <a:t>Project Title</a:t>
            </a:r>
          </a:p>
        </p:txBody>
      </p:sp>
      <p:sp>
        <p:nvSpPr>
          <p:cNvPr id="12" name="Rectangle 11">
            <a:extLst>
              <a:ext uri="{FF2B5EF4-FFF2-40B4-BE49-F238E27FC236}">
                <a16:creationId xmlns:a16="http://schemas.microsoft.com/office/drawing/2014/main" id="{D51BA5D8-948B-43F8-9ED2-4C3C4932E455}"/>
              </a:ext>
            </a:extLst>
          </p:cNvPr>
          <p:cNvSpPr/>
          <p:nvPr userDrawn="1"/>
        </p:nvSpPr>
        <p:spPr>
          <a:xfrm>
            <a:off x="4688632" y="1341343"/>
            <a:ext cx="947745" cy="289956"/>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120</a:t>
            </a:r>
          </a:p>
        </p:txBody>
      </p:sp>
      <p:sp>
        <p:nvSpPr>
          <p:cNvPr id="13" name="TextBox 12">
            <a:extLst>
              <a:ext uri="{FF2B5EF4-FFF2-40B4-BE49-F238E27FC236}">
                <a16:creationId xmlns:a16="http://schemas.microsoft.com/office/drawing/2014/main" id="{A8637DE4-29F8-4C50-B412-8175E1381F02}"/>
              </a:ext>
            </a:extLst>
          </p:cNvPr>
          <p:cNvSpPr txBox="1"/>
          <p:nvPr userDrawn="1"/>
        </p:nvSpPr>
        <p:spPr>
          <a:xfrm>
            <a:off x="6550486" y="1805725"/>
            <a:ext cx="2498355" cy="400110"/>
          </a:xfrm>
          <a:prstGeom prst="rect">
            <a:avLst/>
          </a:prstGeom>
          <a:noFill/>
        </p:spPr>
        <p:txBody>
          <a:bodyPr wrap="square" rtlCol="0">
            <a:spAutoFit/>
          </a:bodyPr>
          <a:lstStyle/>
          <a:p>
            <a:r>
              <a:rPr lang="en-US" sz="1000" dirty="0"/>
              <a:t>* All new projects are funded for 120 hours</a:t>
            </a:r>
          </a:p>
        </p:txBody>
      </p:sp>
      <p:sp>
        <p:nvSpPr>
          <p:cNvPr id="28" name="TextBox 27">
            <a:extLst>
              <a:ext uri="{FF2B5EF4-FFF2-40B4-BE49-F238E27FC236}">
                <a16:creationId xmlns:a16="http://schemas.microsoft.com/office/drawing/2014/main" id="{4103582E-4E37-4E8E-8B28-1E74F398B23C}"/>
              </a:ext>
            </a:extLst>
          </p:cNvPr>
          <p:cNvSpPr txBox="1"/>
          <p:nvPr userDrawn="1"/>
        </p:nvSpPr>
        <p:spPr>
          <a:xfrm>
            <a:off x="6110308" y="1341344"/>
            <a:ext cx="702197" cy="215444"/>
          </a:xfrm>
          <a:prstGeom prst="rect">
            <a:avLst/>
          </a:prstGeom>
          <a:noFill/>
        </p:spPr>
        <p:txBody>
          <a:bodyPr wrap="square" rtlCol="0">
            <a:spAutoFit/>
          </a:bodyPr>
          <a:lstStyle/>
          <a:p>
            <a:pPr algn="r"/>
            <a:r>
              <a:rPr lang="en-US" sz="800" dirty="0">
                <a:solidFill>
                  <a:schemeClr val="tx1">
                    <a:lumMod val="65000"/>
                    <a:lumOff val="35000"/>
                  </a:schemeClr>
                </a:solidFill>
                <a:latin typeface="Franklin Gothic Book" panose="020B0503020102020204" pitchFamily="34" charset="0"/>
              </a:rPr>
              <a:t>New Project</a:t>
            </a:r>
          </a:p>
        </p:txBody>
      </p:sp>
      <p:sp>
        <p:nvSpPr>
          <p:cNvPr id="29" name="TextBox 28">
            <a:extLst>
              <a:ext uri="{FF2B5EF4-FFF2-40B4-BE49-F238E27FC236}">
                <a16:creationId xmlns:a16="http://schemas.microsoft.com/office/drawing/2014/main" id="{064B6EC9-1F72-47AF-AB05-12DFBF1200E3}"/>
              </a:ext>
            </a:extLst>
          </p:cNvPr>
          <p:cNvSpPr txBox="1"/>
          <p:nvPr userDrawn="1"/>
        </p:nvSpPr>
        <p:spPr>
          <a:xfrm>
            <a:off x="7467855" y="1341344"/>
            <a:ext cx="610833" cy="215444"/>
          </a:xfrm>
          <a:prstGeom prst="rect">
            <a:avLst/>
          </a:prstGeom>
          <a:noFill/>
        </p:spPr>
        <p:txBody>
          <a:bodyPr wrap="square" rtlCol="0">
            <a:spAutoFit/>
          </a:bodyPr>
          <a:lstStyle/>
          <a:p>
            <a:pPr algn="r"/>
            <a:r>
              <a:rPr lang="en-US" sz="800" dirty="0">
                <a:solidFill>
                  <a:schemeClr val="tx1">
                    <a:lumMod val="65000"/>
                    <a:lumOff val="35000"/>
                  </a:schemeClr>
                </a:solidFill>
                <a:latin typeface="Franklin Gothic Book" panose="020B0503020102020204" pitchFamily="34" charset="0"/>
              </a:rPr>
              <a:t>FY21 JO</a:t>
            </a:r>
          </a:p>
        </p:txBody>
      </p:sp>
      <p:sp>
        <p:nvSpPr>
          <p:cNvPr id="16" name="Rectangle 15">
            <a:extLst>
              <a:ext uri="{FF2B5EF4-FFF2-40B4-BE49-F238E27FC236}">
                <a16:creationId xmlns:a16="http://schemas.microsoft.com/office/drawing/2014/main" id="{7E3DFF3E-C614-4166-BE20-60A804D72AA5}"/>
              </a:ext>
            </a:extLst>
          </p:cNvPr>
          <p:cNvSpPr/>
          <p:nvPr userDrawn="1"/>
        </p:nvSpPr>
        <p:spPr>
          <a:xfrm>
            <a:off x="6812504" y="1363054"/>
            <a:ext cx="411480" cy="243839"/>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Y</a:t>
            </a:r>
          </a:p>
        </p:txBody>
      </p:sp>
      <p:sp>
        <p:nvSpPr>
          <p:cNvPr id="17" name="Rectangle 16">
            <a:extLst>
              <a:ext uri="{FF2B5EF4-FFF2-40B4-BE49-F238E27FC236}">
                <a16:creationId xmlns:a16="http://schemas.microsoft.com/office/drawing/2014/main" id="{6286DB45-FED1-4FF9-A386-025876498CB2}"/>
              </a:ext>
            </a:extLst>
          </p:cNvPr>
          <p:cNvSpPr/>
          <p:nvPr userDrawn="1"/>
        </p:nvSpPr>
        <p:spPr>
          <a:xfrm>
            <a:off x="8078686" y="1363054"/>
            <a:ext cx="731520" cy="243839"/>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N/A</a:t>
            </a:r>
          </a:p>
        </p:txBody>
      </p:sp>
    </p:spTree>
    <p:extLst>
      <p:ext uri="{BB962C8B-B14F-4D97-AF65-F5344CB8AC3E}">
        <p14:creationId xmlns:p14="http://schemas.microsoft.com/office/powerpoint/2010/main" val="76343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339249"/>
            <a:ext cx="7909561" cy="581597"/>
          </a:xfrm>
          <a:prstGeom prst="rect">
            <a:avLst/>
          </a:prstGeom>
        </p:spPr>
        <p:txBody>
          <a:bodyPr/>
          <a:lstStyle>
            <a:lvl1pPr>
              <a:defRPr sz="18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500" b="0" i="1" baseline="0">
                <a:solidFill>
                  <a:srgbClr val="8C8D8E"/>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2" y="6149819"/>
            <a:ext cx="8476059" cy="452437"/>
          </a:xfrm>
          <a:prstGeom prst="rect">
            <a:avLst/>
          </a:prstGeom>
        </p:spPr>
        <p:txBody>
          <a:bodyPr/>
          <a:lstStyle>
            <a:lvl1pPr marL="0" indent="0">
              <a:buFontTx/>
              <a:buNone/>
              <a:defRPr sz="1200" b="1" i="1" baseline="0">
                <a:solidFill>
                  <a:schemeClr val="bg2"/>
                </a:solidFill>
              </a:defRPr>
            </a:lvl1pPr>
          </a:lstStyle>
          <a:p>
            <a:pPr lvl="0"/>
            <a:r>
              <a:rPr lang="en-US"/>
              <a:t>Key Point—Arial Bold Italic, 16 point </a:t>
            </a:r>
          </a:p>
        </p:txBody>
      </p:sp>
      <p:sp>
        <p:nvSpPr>
          <p:cNvPr id="5" name="Content Placeholder 6"/>
          <p:cNvSpPr>
            <a:spLocks noGrp="1"/>
          </p:cNvSpPr>
          <p:nvPr>
            <p:ph sz="quarter" idx="15" hasCustomPrompt="1"/>
          </p:nvPr>
        </p:nvSpPr>
        <p:spPr>
          <a:xfrm>
            <a:off x="250900" y="1203265"/>
            <a:ext cx="8453761" cy="4798717"/>
          </a:xfrm>
          <a:prstGeom prst="rect">
            <a:avLst/>
          </a:prstGeom>
        </p:spPr>
        <p:txBody>
          <a:bodyPr vert="horz"/>
          <a:lstStyle>
            <a:lvl1pPr marL="128588" indent="-128588">
              <a:spcBef>
                <a:spcPts val="900"/>
              </a:spcBef>
              <a:buSzPct val="130000"/>
              <a:defRPr sz="1350"/>
            </a:lvl1pPr>
            <a:lvl2pPr marL="388144" indent="-170260">
              <a:buFont typeface="Arial" panose="020B0604020202020204" pitchFamily="34" charset="0"/>
              <a:buChar char="̶"/>
              <a:defRPr sz="1200"/>
            </a:lvl2pPr>
            <a:lvl3pPr marL="617220" indent="-240030">
              <a:buSzPct val="125000"/>
              <a:buFont typeface="Wingdings" panose="05000000000000000000" pitchFamily="2" charset="2"/>
              <a:buChar char="Ø"/>
              <a:defRPr sz="1200"/>
            </a:lvl3pPr>
            <a:lvl4pPr marL="901304" indent="-171450">
              <a:defRPr sz="1200"/>
            </a:lvl4pPr>
            <a:lvl5pPr marL="1072754" indent="-132160">
              <a:buFont typeface="Arial"/>
              <a:buChar char="•"/>
              <a:defRPr sz="1200"/>
            </a:lvl5pPr>
          </a:lstStyle>
          <a:p>
            <a:r>
              <a:rPr lang="en-US"/>
              <a:t>Bullet 1 level—Bullet 130% size text—Black, 18 point Arial</a:t>
            </a:r>
          </a:p>
          <a:p>
            <a:pPr lvl="1"/>
            <a:r>
              <a:rPr lang="en-US"/>
              <a:t>Bullet 2 level—16 point Arial Italic</a:t>
            </a:r>
          </a:p>
          <a:p>
            <a:pPr lvl="2"/>
            <a:r>
              <a:rPr lang="en-US"/>
              <a:t>Bullet 3 level—Bullet 125% size text—16 point Arial</a:t>
            </a:r>
          </a:p>
          <a:p>
            <a:pPr lvl="3"/>
            <a:r>
              <a:rPr lang="en-US"/>
              <a:t>Bullet 4 level—16 point Arial Italic</a:t>
            </a:r>
          </a:p>
          <a:p>
            <a:pPr lvl="4"/>
            <a:r>
              <a:rPr lang="en-US"/>
              <a:t>Bullet 5 level—Bullet 100% size text—16 point Arial</a:t>
            </a:r>
          </a:p>
        </p:txBody>
      </p:sp>
    </p:spTree>
    <p:extLst>
      <p:ext uri="{BB962C8B-B14F-4D97-AF65-F5344CB8AC3E}">
        <p14:creationId xmlns:p14="http://schemas.microsoft.com/office/powerpoint/2010/main" val="587528950"/>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1A_Basic_Master">
    <p:spTree>
      <p:nvGrpSpPr>
        <p:cNvPr id="1" name=""/>
        <p:cNvGrpSpPr/>
        <p:nvPr/>
      </p:nvGrpSpPr>
      <p:grpSpPr>
        <a:xfrm>
          <a:off x="0" y="0"/>
          <a:ext cx="0" cy="0"/>
          <a:chOff x="0" y="0"/>
          <a:chExt cx="0" cy="0"/>
        </a:xfrm>
      </p:grpSpPr>
      <p:sp>
        <p:nvSpPr>
          <p:cNvPr id="7" name="Content Placeholder 6"/>
          <p:cNvSpPr>
            <a:spLocks noGrp="1"/>
          </p:cNvSpPr>
          <p:nvPr>
            <p:ph sz="quarter" idx="15" hasCustomPrompt="1"/>
          </p:nvPr>
        </p:nvSpPr>
        <p:spPr>
          <a:xfrm>
            <a:off x="228598" y="1225567"/>
            <a:ext cx="8453761" cy="4798717"/>
          </a:xfrm>
          <a:prstGeom prst="rect">
            <a:avLst/>
          </a:prstGeom>
        </p:spPr>
        <p:txBody>
          <a:bodyPr vert="horz"/>
          <a:lstStyle>
            <a:lvl1pPr marL="211931" indent="-211931">
              <a:buSzPct val="130000"/>
              <a:defRPr sz="1350" b="1"/>
            </a:lvl1pPr>
            <a:lvl2pPr marL="388144" indent="-170260">
              <a:defRPr sz="1200"/>
            </a:lvl2pPr>
            <a:lvl3pPr marL="600075" indent="-132160">
              <a:buSzPct val="125000"/>
              <a:buFont typeface="Wingdings" panose="05000000000000000000" pitchFamily="2" charset="2"/>
              <a:buChar char="Ø"/>
              <a:defRPr sz="1050"/>
            </a:lvl3pPr>
            <a:lvl4pPr marL="901304" indent="-171450">
              <a:defRPr sz="1200"/>
            </a:lvl4pPr>
            <a:lvl5pPr marL="1072754" indent="-132160">
              <a:buFont typeface="Arial"/>
              <a:buChar char="•"/>
              <a:defRPr sz="1200"/>
            </a:lvl5pPr>
          </a:lstStyle>
          <a:p>
            <a:r>
              <a:rPr lang="en-US"/>
              <a:t>Bullet 1 level—Bullet 130% size text—Black, 18 point Arial</a:t>
            </a:r>
          </a:p>
          <a:p>
            <a:pPr lvl="1"/>
            <a:r>
              <a:rPr lang="en-US"/>
              <a:t>Bullet 2 level—16 point Arial Italic</a:t>
            </a:r>
          </a:p>
          <a:p>
            <a:pPr lvl="2"/>
            <a:r>
              <a:rPr lang="en-US"/>
              <a:t>Bullet 3 level—Bullet 125% size text—16 point Arial</a:t>
            </a:r>
          </a:p>
          <a:p>
            <a:pPr lvl="3"/>
            <a:r>
              <a:rPr lang="en-US"/>
              <a:t>Bullet 4 level—16 point Arial Italic</a:t>
            </a:r>
          </a:p>
          <a:p>
            <a:pPr lvl="4"/>
            <a:r>
              <a:rPr lang="en-US"/>
              <a:t>Bullet 5 level—Bullet 100% size text—16 point Arial</a:t>
            </a:r>
          </a:p>
        </p:txBody>
      </p:sp>
      <p:sp>
        <p:nvSpPr>
          <p:cNvPr id="6" name="Text Placeholder 7"/>
          <p:cNvSpPr>
            <a:spLocks noGrp="1"/>
          </p:cNvSpPr>
          <p:nvPr>
            <p:ph type="body" sz="quarter" idx="13" hasCustomPrompt="1"/>
          </p:nvPr>
        </p:nvSpPr>
        <p:spPr>
          <a:xfrm>
            <a:off x="228599" y="6177007"/>
            <a:ext cx="8453761" cy="292621"/>
          </a:xfrm>
          <a:prstGeom prst="rect">
            <a:avLst/>
          </a:prstGeom>
        </p:spPr>
        <p:txBody>
          <a:bodyPr vert="horz"/>
          <a:lstStyle>
            <a:lvl1pPr marL="0" indent="0">
              <a:lnSpc>
                <a:spcPts val="1275"/>
              </a:lnSpc>
              <a:spcBef>
                <a:spcPts val="0"/>
              </a:spcBef>
              <a:buNone/>
              <a:defRPr sz="1200" b="1" i="1">
                <a:solidFill>
                  <a:schemeClr val="bg2"/>
                </a:solidFill>
                <a:latin typeface="+mn-lt"/>
              </a:defRPr>
            </a:lvl1pPr>
          </a:lstStyle>
          <a:p>
            <a:r>
              <a:rPr lang="en-US"/>
              <a:t>Key Point—Arial Bold Italic, 16 point</a:t>
            </a:r>
          </a:p>
        </p:txBody>
      </p:sp>
      <p:sp>
        <p:nvSpPr>
          <p:cNvPr id="8" name="Title 1"/>
          <p:cNvSpPr>
            <a:spLocks noGrp="1"/>
          </p:cNvSpPr>
          <p:nvPr>
            <p:ph type="title" hasCustomPrompt="1"/>
          </p:nvPr>
        </p:nvSpPr>
        <p:spPr>
          <a:xfrm>
            <a:off x="228598" y="491247"/>
            <a:ext cx="7776149" cy="581597"/>
          </a:xfrm>
          <a:prstGeom prst="rect">
            <a:avLst/>
          </a:prstGeom>
        </p:spPr>
        <p:txBody>
          <a:bodyPr/>
          <a:lstStyle>
            <a:lvl1pPr>
              <a:defRPr sz="1800" b="1" i="1" baseline="0">
                <a:solidFill>
                  <a:schemeClr val="tx1"/>
                </a:solidFill>
              </a:defRPr>
            </a:lvl1pPr>
          </a:lstStyle>
          <a:p>
            <a:r>
              <a:rPr lang="en-US"/>
              <a:t>Head—Black 24 point Arial, Bold, Italic</a:t>
            </a:r>
          </a:p>
        </p:txBody>
      </p:sp>
    </p:spTree>
    <p:extLst>
      <p:ext uri="{BB962C8B-B14F-4D97-AF65-F5344CB8AC3E}">
        <p14:creationId xmlns:p14="http://schemas.microsoft.com/office/powerpoint/2010/main" val="3466530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A_Title and Information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16350" y="1660394"/>
            <a:ext cx="5101390" cy="1239457"/>
          </a:xfrm>
          <a:prstGeom prst="rect">
            <a:avLst/>
          </a:prstGeom>
        </p:spPr>
        <p:txBody>
          <a:bodyPr anchor="t" anchorCtr="0"/>
          <a:lstStyle>
            <a:lvl1pPr marL="0" marR="0" indent="0" algn="r" defTabSz="457200" rtl="0" eaLnBrk="1" fontAlgn="auto" latinLnBrk="0" hangingPunct="1">
              <a:lnSpc>
                <a:spcPct val="100000"/>
              </a:lnSpc>
              <a:spcBef>
                <a:spcPct val="0"/>
              </a:spcBef>
              <a:spcAft>
                <a:spcPts val="0"/>
              </a:spcAft>
              <a:buClrTx/>
              <a:buSzTx/>
              <a:buFontTx/>
              <a:buNone/>
              <a:tabLst/>
              <a:defRPr sz="2600" b="1" i="1">
                <a:solidFill>
                  <a:schemeClr val="bg1"/>
                </a:solidFill>
                <a:effectLst>
                  <a:outerShdw blurRad="50800" dist="50800" dir="4260000" algn="tl" rotWithShape="0">
                    <a:prstClr val="black"/>
                  </a:outerShdw>
                </a:effectLst>
                <a:latin typeface="Arial"/>
                <a:cs typeface="Arial"/>
              </a:defRPr>
            </a:lvl1pPr>
          </a:lstStyle>
          <a:p>
            <a:r>
              <a:rPr lang="en-US"/>
              <a:t>Your Title – 26 Point Arial, Bold</a:t>
            </a:r>
          </a:p>
        </p:txBody>
      </p:sp>
      <p:sp>
        <p:nvSpPr>
          <p:cNvPr id="8" name="Subtitle 2"/>
          <p:cNvSpPr>
            <a:spLocks noGrp="1"/>
          </p:cNvSpPr>
          <p:nvPr>
            <p:ph type="subTitle" idx="1" hasCustomPrompt="1"/>
          </p:nvPr>
        </p:nvSpPr>
        <p:spPr>
          <a:xfrm>
            <a:off x="3616350" y="3124909"/>
            <a:ext cx="5101390" cy="1001228"/>
          </a:xfrm>
          <a:prstGeom prst="rect">
            <a:avLst/>
          </a:prstGeom>
        </p:spPr>
        <p:txBody>
          <a:bodyPr wrap="square">
            <a:norm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000" b="1" i="1">
                <a:solidFill>
                  <a:schemeClr val="bg1"/>
                </a:solidFill>
                <a:effectLst>
                  <a:outerShdw blurRad="50800" dist="508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a:t>Speaker’s name</a:t>
            </a:r>
            <a:br>
              <a:rPr lang="en-US" sz="2000"/>
            </a:br>
            <a:r>
              <a:rPr lang="en-US" sz="2000"/>
              <a:t>and organization – </a:t>
            </a:r>
            <a:br>
              <a:rPr lang="en-US" sz="2000"/>
            </a:br>
            <a:r>
              <a:rPr lang="en-US" sz="2000"/>
              <a:t>20 Point Arial</a:t>
            </a:r>
          </a:p>
        </p:txBody>
      </p:sp>
      <p:sp>
        <p:nvSpPr>
          <p:cNvPr id="5" name="Text Placeholder 4"/>
          <p:cNvSpPr>
            <a:spLocks noGrp="1"/>
          </p:cNvSpPr>
          <p:nvPr>
            <p:ph type="body" sz="quarter" idx="10" hasCustomPrompt="1"/>
          </p:nvPr>
        </p:nvSpPr>
        <p:spPr>
          <a:xfrm>
            <a:off x="3615976" y="4355982"/>
            <a:ext cx="5102255" cy="457844"/>
          </a:xfrm>
          <a:prstGeom prst="rect">
            <a:avLst/>
          </a:prstGeom>
        </p:spPr>
        <p:txBody>
          <a:bodyPr/>
          <a:lstStyle>
            <a:lvl1pPr marL="0" indent="0" algn="r">
              <a:lnSpc>
                <a:spcPct val="100000"/>
              </a:lnSpc>
              <a:spcBef>
                <a:spcPts val="0"/>
              </a:spcBef>
              <a:buFontTx/>
              <a:buNone/>
              <a:defRPr sz="1800" b="1" i="1">
                <a:solidFill>
                  <a:schemeClr val="bg1"/>
                </a:solidFill>
                <a:effectLst>
                  <a:outerShdw blurRad="50800" dist="50800" dir="4260000" algn="tl" rotWithShape="0">
                    <a:prstClr val="black"/>
                  </a:outerShdw>
                </a:effectLst>
                <a:latin typeface="Arial" charset="0"/>
                <a:ea typeface="Arial" charset="0"/>
                <a:cs typeface="Arial" charset="0"/>
              </a:defRPr>
            </a:lvl1pPr>
          </a:lstStyle>
          <a:p>
            <a:pPr lvl="0"/>
            <a:r>
              <a:rPr lang="en-US"/>
              <a:t>Date – 18 point Arial</a:t>
            </a:r>
          </a:p>
        </p:txBody>
      </p:sp>
      <p:sp>
        <p:nvSpPr>
          <p:cNvPr id="9" name="Date Placeholder 3"/>
          <p:cNvSpPr txBox="1">
            <a:spLocks/>
          </p:cNvSpPr>
          <p:nvPr/>
        </p:nvSpPr>
        <p:spPr>
          <a:xfrm>
            <a:off x="202096" y="6492875"/>
            <a:ext cx="2667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E008B"/>
                </a:solidFill>
                <a:effectLst/>
                <a:uLnTx/>
                <a:uFillTx/>
                <a:latin typeface="Arial" charset="0"/>
                <a:ea typeface="Arial" charset="0"/>
                <a:cs typeface="Arial" charset="0"/>
              </a:rPr>
              <a:t>© 2018 The Aerospace Corporation</a:t>
            </a:r>
          </a:p>
        </p:txBody>
      </p:sp>
    </p:spTree>
    <p:extLst>
      <p:ext uri="{BB962C8B-B14F-4D97-AF65-F5344CB8AC3E}">
        <p14:creationId xmlns:p14="http://schemas.microsoft.com/office/powerpoint/2010/main" val="394337092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Lef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33088"/>
            <a:ext cx="7909561" cy="581597"/>
          </a:xfrm>
          <a:prstGeom prst="rect">
            <a:avLst/>
          </a:prstGeom>
        </p:spPr>
        <p:txBody>
          <a:bodyPr/>
          <a:lstStyle>
            <a:lvl1pPr>
              <a:defRPr sz="18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500" b="0" i="0" baseline="0">
                <a:solidFill>
                  <a:srgbClr val="8C8D8E"/>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228602" y="6149819"/>
            <a:ext cx="8476059" cy="452437"/>
          </a:xfrm>
          <a:prstGeom prst="rect">
            <a:avLst/>
          </a:prstGeom>
        </p:spPr>
        <p:txBody>
          <a:bodyPr/>
          <a:lstStyle>
            <a:lvl1pPr marL="0" indent="0">
              <a:buFontTx/>
              <a:buNone/>
              <a:defRPr sz="1200" b="1" i="0" baseline="0">
                <a:solidFill>
                  <a:schemeClr val="bg2"/>
                </a:solidFill>
              </a:defRPr>
            </a:lvl1pPr>
          </a:lstStyle>
          <a:p>
            <a:pPr lvl="0"/>
            <a:r>
              <a:rPr lang="en-US"/>
              <a:t>Key Point—Arial Bold, 16-point </a:t>
            </a:r>
          </a:p>
        </p:txBody>
      </p:sp>
      <p:sp>
        <p:nvSpPr>
          <p:cNvPr id="7" name="Content Placeholder 6"/>
          <p:cNvSpPr>
            <a:spLocks noGrp="1"/>
          </p:cNvSpPr>
          <p:nvPr>
            <p:ph sz="quarter" idx="15" hasCustomPrompt="1"/>
          </p:nvPr>
        </p:nvSpPr>
        <p:spPr>
          <a:xfrm>
            <a:off x="228598" y="1225567"/>
            <a:ext cx="4126046" cy="4798717"/>
          </a:xfrm>
          <a:prstGeom prst="rect">
            <a:avLst/>
          </a:prstGeom>
        </p:spPr>
        <p:txBody>
          <a:bodyPr vert="horz"/>
          <a:lstStyle>
            <a:lvl1pPr marL="134541" indent="-134541">
              <a:buSzPct val="130000"/>
              <a:tabLst/>
              <a:defRPr sz="1350" i="0"/>
            </a:lvl1pPr>
            <a:lvl2pPr marL="388144" indent="-170260">
              <a:defRPr sz="1200" i="0"/>
            </a:lvl2pPr>
            <a:lvl3pPr marL="600075" indent="-132160">
              <a:buSzPct val="125000"/>
              <a:defRPr sz="1200" i="0"/>
            </a:lvl3pPr>
            <a:lvl4pPr marL="901304" indent="-171450">
              <a:defRPr sz="1200" i="0"/>
            </a:lvl4pPr>
            <a:lvl5pPr marL="1072754" indent="-132160">
              <a:buFont typeface="Arial"/>
              <a:buChar char="•"/>
              <a:defRPr sz="1200" i="0"/>
            </a:lvl5pPr>
          </a:lstStyle>
          <a:p>
            <a:r>
              <a:rPr lang="en-US"/>
              <a:t>Bullet 1 level—Bullet 130% size text—Black, 18-point Arial</a:t>
            </a:r>
          </a:p>
          <a:p>
            <a:pPr lvl="1"/>
            <a:r>
              <a:rPr lang="en-US"/>
              <a:t>Bullet 2 level—16-point Arial</a:t>
            </a:r>
          </a:p>
          <a:p>
            <a:pPr lvl="2"/>
            <a:r>
              <a:rPr lang="en-US"/>
              <a:t>Bullet 3 level—Bullet 125% size text—16-point Arial</a:t>
            </a:r>
          </a:p>
          <a:p>
            <a:pPr lvl="3"/>
            <a:r>
              <a:rPr lang="en-US"/>
              <a:t>Bullet 4 level—16-point Arial </a:t>
            </a:r>
          </a:p>
          <a:p>
            <a:pPr lvl="4"/>
            <a:r>
              <a:rPr lang="en-US"/>
              <a:t>Bullet 5 level—Bullet 100% size text—16-point Arial</a:t>
            </a:r>
          </a:p>
        </p:txBody>
      </p:sp>
      <p:sp>
        <p:nvSpPr>
          <p:cNvPr id="9" name="Picture Placeholder 2"/>
          <p:cNvSpPr>
            <a:spLocks noGrp="1"/>
          </p:cNvSpPr>
          <p:nvPr>
            <p:ph type="pic" sz="quarter" idx="18" hasCustomPrompt="1"/>
          </p:nvPr>
        </p:nvSpPr>
        <p:spPr>
          <a:xfrm>
            <a:off x="4572001" y="1207637"/>
            <a:ext cx="4110359" cy="4798998"/>
          </a:xfrm>
          <a:prstGeom prst="rect">
            <a:avLst/>
          </a:prstGeom>
        </p:spPr>
        <p:txBody>
          <a:bodyPr/>
          <a:lstStyle>
            <a:lvl1pPr marL="0" indent="0">
              <a:buFontTx/>
              <a:buNone/>
              <a:defRPr sz="1350"/>
            </a:lvl1pPr>
          </a:lstStyle>
          <a:p>
            <a:r>
              <a:rPr lang="en-US" dirty="0"/>
              <a:t>Click Icon to Add Picture</a:t>
            </a:r>
          </a:p>
        </p:txBody>
      </p:sp>
    </p:spTree>
    <p:extLst>
      <p:ext uri="{BB962C8B-B14F-4D97-AF65-F5344CB8AC3E}">
        <p14:creationId xmlns:p14="http://schemas.microsoft.com/office/powerpoint/2010/main" val="133626158"/>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rporate Template_Title_and_Information">
    <p:spTree>
      <p:nvGrpSpPr>
        <p:cNvPr id="1" name=""/>
        <p:cNvGrpSpPr/>
        <p:nvPr/>
      </p:nvGrpSpPr>
      <p:grpSpPr>
        <a:xfrm>
          <a:off x="0" y="0"/>
          <a:ext cx="0" cy="0"/>
          <a:chOff x="0" y="0"/>
          <a:chExt cx="0" cy="0"/>
        </a:xfrm>
      </p:grpSpPr>
      <p:sp>
        <p:nvSpPr>
          <p:cNvPr id="6" name="Date Placeholder 3"/>
          <p:cNvSpPr txBox="1">
            <a:spLocks/>
          </p:cNvSpPr>
          <p:nvPr userDrawn="1"/>
        </p:nvSpPr>
        <p:spPr>
          <a:xfrm>
            <a:off x="202096" y="6442077"/>
            <a:ext cx="2667000" cy="365125"/>
          </a:xfrm>
          <a:prstGeom prst="rect">
            <a:avLst/>
          </a:prstGeom>
        </p:spPr>
        <p:txBody>
          <a:bodyPr vert="horz" lIns="68580" tIns="34290" rIns="68580" bIns="34290" rtlCol="0" anchor="ctr"/>
          <a:lstStyle>
            <a:lvl1pPr>
              <a:defRPr sz="900" i="1">
                <a:solidFill>
                  <a:schemeClr val="bg1"/>
                </a:solidFill>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2E008B"/>
                </a:solidFill>
                <a:effectLst/>
                <a:uLnTx/>
                <a:uFillTx/>
                <a:latin typeface="Arial" charset="0"/>
                <a:ea typeface="Arial" charset="0"/>
                <a:cs typeface="Arial" charset="0"/>
              </a:rPr>
              <a:t>© The Aerospace Corporation, 2023</a:t>
            </a:r>
          </a:p>
        </p:txBody>
      </p:sp>
      <p:sp>
        <p:nvSpPr>
          <p:cNvPr id="13" name="Title 1"/>
          <p:cNvSpPr>
            <a:spLocks noGrp="1"/>
          </p:cNvSpPr>
          <p:nvPr>
            <p:ph type="ctrTitle" hasCustomPrompt="1"/>
          </p:nvPr>
        </p:nvSpPr>
        <p:spPr>
          <a:xfrm>
            <a:off x="3455633" y="1658433"/>
            <a:ext cx="5228834" cy="1239457"/>
          </a:xfrm>
          <a:prstGeom prst="rect">
            <a:avLst/>
          </a:prstGeom>
        </p:spPr>
        <p:txBody>
          <a:bodyPr anchor="t" anchorCtr="0"/>
          <a:lstStyle>
            <a:lvl1pPr marL="0" marR="0" indent="0" algn="r" defTabSz="342900" rtl="0" eaLnBrk="1" fontAlgn="auto" latinLnBrk="0" hangingPunct="1">
              <a:lnSpc>
                <a:spcPct val="100000"/>
              </a:lnSpc>
              <a:spcBef>
                <a:spcPct val="0"/>
              </a:spcBef>
              <a:spcAft>
                <a:spcPts val="0"/>
              </a:spcAft>
              <a:buClrTx/>
              <a:buSzTx/>
              <a:buFontTx/>
              <a:buNone/>
              <a:tabLst/>
              <a:defRPr sz="3000" b="1" i="1">
                <a:solidFill>
                  <a:schemeClr val="bg1"/>
                </a:solidFill>
                <a:effectLst>
                  <a:outerShdw blurRad="50800" dist="38100" dir="4260000" algn="tl" rotWithShape="0">
                    <a:prstClr val="black"/>
                  </a:outerShdw>
                </a:effectLst>
                <a:latin typeface="Arial"/>
                <a:cs typeface="Arial"/>
              </a:defRPr>
            </a:lvl1pPr>
          </a:lstStyle>
          <a:p>
            <a:r>
              <a:rPr lang="en-US"/>
              <a:t>Your Title – 40-Point</a:t>
            </a:r>
            <a:br>
              <a:rPr lang="en-US"/>
            </a:br>
            <a:r>
              <a:rPr lang="en-US"/>
              <a:t>Arial, Bold</a:t>
            </a:r>
          </a:p>
        </p:txBody>
      </p:sp>
      <p:sp>
        <p:nvSpPr>
          <p:cNvPr id="14" name="Subtitle 2"/>
          <p:cNvSpPr>
            <a:spLocks noGrp="1"/>
          </p:cNvSpPr>
          <p:nvPr>
            <p:ph type="subTitle" idx="1" hasCustomPrompt="1"/>
          </p:nvPr>
        </p:nvSpPr>
        <p:spPr>
          <a:xfrm>
            <a:off x="3455633" y="3124908"/>
            <a:ext cx="5228834" cy="1553623"/>
          </a:xfrm>
          <a:prstGeom prst="rect">
            <a:avLst/>
          </a:prstGeom>
        </p:spPr>
        <p:txBody>
          <a:bodyPr wrap="square" anchor="ctr">
            <a:noAutofit/>
          </a:bodyPr>
          <a:lstStyle>
            <a:lvl1pPr marL="0" marR="0" indent="0" algn="r" defTabSz="342900" rtl="0" eaLnBrk="1" fontAlgn="auto" latinLnBrk="0" hangingPunct="1">
              <a:lnSpc>
                <a:spcPct val="100000"/>
              </a:lnSpc>
              <a:spcBef>
                <a:spcPts val="0"/>
              </a:spcBef>
              <a:spcAft>
                <a:spcPts val="0"/>
              </a:spcAft>
              <a:buClrTx/>
              <a:buSzTx/>
              <a:buFont typeface="Arial"/>
              <a:buNone/>
              <a:tabLst/>
              <a:defRPr sz="2100" b="1" i="1">
                <a:solidFill>
                  <a:schemeClr val="bg1"/>
                </a:solidFill>
                <a:effectLst>
                  <a:outerShdw blurRad="50800" dist="38100" dir="4260000" algn="tl" rotWithShape="0">
                    <a:prstClr val="black"/>
                  </a:outerShdw>
                </a:effectLst>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z="1500"/>
              <a:t>Speaker’s name</a:t>
            </a:r>
            <a:br>
              <a:rPr lang="en-US" sz="1500"/>
            </a:br>
            <a:r>
              <a:rPr lang="en-US" sz="1500"/>
              <a:t>and organization – </a:t>
            </a:r>
            <a:br>
              <a:rPr lang="en-US" sz="1500"/>
            </a:br>
            <a:r>
              <a:rPr lang="en-US" sz="1500"/>
              <a:t>28-Point Arial</a:t>
            </a:r>
          </a:p>
        </p:txBody>
      </p:sp>
      <p:sp>
        <p:nvSpPr>
          <p:cNvPr id="15" name="Text Placeholder 4"/>
          <p:cNvSpPr>
            <a:spLocks noGrp="1"/>
          </p:cNvSpPr>
          <p:nvPr>
            <p:ph type="body" sz="quarter" idx="10" hasCustomPrompt="1"/>
          </p:nvPr>
        </p:nvSpPr>
        <p:spPr>
          <a:xfrm>
            <a:off x="3455278" y="4970646"/>
            <a:ext cx="5229721" cy="457844"/>
          </a:xfrm>
          <a:prstGeom prst="rect">
            <a:avLst/>
          </a:prstGeom>
        </p:spPr>
        <p:txBody>
          <a:bodyPr/>
          <a:lstStyle>
            <a:lvl1pPr marL="0" indent="0" algn="r">
              <a:lnSpc>
                <a:spcPct val="100000"/>
              </a:lnSpc>
              <a:spcBef>
                <a:spcPts val="0"/>
              </a:spcBef>
              <a:buFontTx/>
              <a:buNone/>
              <a:defRPr sz="1650" b="1" i="1">
                <a:solidFill>
                  <a:schemeClr val="bg1"/>
                </a:solidFill>
                <a:effectLst>
                  <a:outerShdw blurRad="50800" dist="38100" dir="4260000" algn="tl" rotWithShape="0">
                    <a:prstClr val="black"/>
                  </a:outerShdw>
                </a:effectLst>
                <a:latin typeface="Arial" charset="0"/>
                <a:ea typeface="Arial" charset="0"/>
                <a:cs typeface="Arial" charset="0"/>
              </a:defRPr>
            </a:lvl1pPr>
          </a:lstStyle>
          <a:p>
            <a:pPr lvl="0"/>
            <a:r>
              <a:rPr lang="en-US"/>
              <a:t>Date – 22-point Arial</a:t>
            </a:r>
          </a:p>
        </p:txBody>
      </p:sp>
    </p:spTree>
    <p:extLst>
      <p:ext uri="{BB962C8B-B14F-4D97-AF65-F5344CB8AC3E}">
        <p14:creationId xmlns:p14="http://schemas.microsoft.com/office/powerpoint/2010/main" val="2622049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33088"/>
            <a:ext cx="7909561" cy="581597"/>
          </a:xfrm>
          <a:prstGeom prst="rect">
            <a:avLst/>
          </a:prstGeom>
        </p:spPr>
        <p:txBody>
          <a:bodyPr/>
          <a:lstStyle>
            <a:lvl1pPr>
              <a:defRPr sz="18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500" b="0" i="0" baseline="0">
                <a:solidFill>
                  <a:srgbClr val="8C8D8E"/>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228602" y="6149819"/>
            <a:ext cx="8476059" cy="452437"/>
          </a:xfrm>
          <a:prstGeom prst="rect">
            <a:avLst/>
          </a:prstGeom>
        </p:spPr>
        <p:txBody>
          <a:bodyPr/>
          <a:lstStyle>
            <a:lvl1pPr marL="0" indent="0">
              <a:buFontTx/>
              <a:buNone/>
              <a:defRPr sz="1200" b="1" i="0" baseline="0">
                <a:solidFill>
                  <a:schemeClr val="bg2"/>
                </a:solidFill>
              </a:defRPr>
            </a:lvl1pPr>
          </a:lstStyle>
          <a:p>
            <a:pPr lvl="0"/>
            <a:r>
              <a:rPr lang="en-US"/>
              <a:t>Key Point—Arial Bold, 16-point </a:t>
            </a:r>
          </a:p>
        </p:txBody>
      </p:sp>
      <p:sp>
        <p:nvSpPr>
          <p:cNvPr id="5" name="Content Placeholder 6"/>
          <p:cNvSpPr>
            <a:spLocks noGrp="1"/>
          </p:cNvSpPr>
          <p:nvPr>
            <p:ph sz="quarter" idx="15" hasCustomPrompt="1"/>
          </p:nvPr>
        </p:nvSpPr>
        <p:spPr>
          <a:xfrm>
            <a:off x="250900" y="1203265"/>
            <a:ext cx="8453761" cy="4798717"/>
          </a:xfrm>
          <a:prstGeom prst="rect">
            <a:avLst/>
          </a:prstGeom>
        </p:spPr>
        <p:txBody>
          <a:bodyPr vert="horz"/>
          <a:lstStyle>
            <a:lvl1pPr marL="128588" marR="0" indent="-132160" algn="l" defTabSz="342900" rtl="0" eaLnBrk="1" fontAlgn="auto" latinLnBrk="0" hangingPunct="1">
              <a:lnSpc>
                <a:spcPct val="100000"/>
              </a:lnSpc>
              <a:spcBef>
                <a:spcPct val="20000"/>
              </a:spcBef>
              <a:spcAft>
                <a:spcPts val="0"/>
              </a:spcAft>
              <a:buClrTx/>
              <a:buSzPct val="130000"/>
              <a:buFont typeface="Arial"/>
              <a:buChar char="•"/>
              <a:tabLst/>
              <a:defRPr sz="1350" i="0"/>
            </a:lvl1pPr>
            <a:lvl2pPr marL="388144" indent="-170260">
              <a:defRPr sz="1200" i="0"/>
            </a:lvl2pPr>
            <a:lvl3pPr marL="600075" indent="-132160">
              <a:buSzPct val="130000"/>
              <a:defRPr sz="1200" i="0"/>
            </a:lvl3pPr>
            <a:lvl4pPr marL="901304" indent="-171450">
              <a:defRPr sz="1200" i="0"/>
            </a:lvl4pPr>
            <a:lvl5pPr marL="1072754" marR="0" indent="-132160" algn="l" defTabSz="342900" rtl="0" eaLnBrk="1" fontAlgn="auto" latinLnBrk="0" hangingPunct="1">
              <a:lnSpc>
                <a:spcPct val="100000"/>
              </a:lnSpc>
              <a:spcBef>
                <a:spcPct val="20000"/>
              </a:spcBef>
              <a:spcAft>
                <a:spcPts val="0"/>
              </a:spcAft>
              <a:buClrTx/>
              <a:buSzPct val="130000"/>
              <a:buFont typeface="Arial"/>
              <a:buChar char="•"/>
              <a:tabLst/>
              <a:defRPr sz="1200" i="0"/>
            </a:lvl5pPr>
          </a:lstStyle>
          <a:p>
            <a:r>
              <a:rPr lang="en-US"/>
              <a:t>Bullet 1 level—Bullet 130% size text—Black, 18-point Arial</a:t>
            </a:r>
          </a:p>
          <a:p>
            <a:pPr lvl="1"/>
            <a:r>
              <a:rPr lang="en-US"/>
              <a:t>Bullet 2 level—16-point Arial</a:t>
            </a:r>
          </a:p>
          <a:p>
            <a:pPr lvl="2"/>
            <a:r>
              <a:rPr lang="en-US"/>
              <a:t>Bullet 3 level—Bullet 125% size text—16 -point Arial</a:t>
            </a:r>
          </a:p>
          <a:p>
            <a:pPr lvl="3"/>
            <a:r>
              <a:rPr lang="en-US"/>
              <a:t>Bullet 4 level—16-point Arial</a:t>
            </a:r>
          </a:p>
          <a:p>
            <a:pPr lvl="4"/>
            <a:r>
              <a:rPr lang="en-US"/>
              <a:t>Bullet 5 level—Bullet 100% size text—16-point Arial</a:t>
            </a:r>
          </a:p>
          <a:p>
            <a:pPr lvl="4"/>
            <a:endParaRPr lang="en-US"/>
          </a:p>
        </p:txBody>
      </p:sp>
    </p:spTree>
    <p:extLst>
      <p:ext uri="{BB962C8B-B14F-4D97-AF65-F5344CB8AC3E}">
        <p14:creationId xmlns:p14="http://schemas.microsoft.com/office/powerpoint/2010/main" val="3535912868"/>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33088"/>
            <a:ext cx="7909561" cy="581597"/>
          </a:xfrm>
          <a:prstGeom prst="rect">
            <a:avLst/>
          </a:prstGeom>
        </p:spPr>
        <p:txBody>
          <a:bodyPr/>
          <a:lstStyle>
            <a:lvl1pPr>
              <a:defRPr sz="18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500" b="0" i="0" baseline="0">
                <a:solidFill>
                  <a:srgbClr val="8C8D8E"/>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228602" y="6149819"/>
            <a:ext cx="8476059" cy="452437"/>
          </a:xfrm>
          <a:prstGeom prst="rect">
            <a:avLst/>
          </a:prstGeom>
        </p:spPr>
        <p:txBody>
          <a:bodyPr/>
          <a:lstStyle>
            <a:lvl1pPr marL="0" indent="0">
              <a:buFontTx/>
              <a:buNone/>
              <a:defRPr sz="1200" b="1" i="0" baseline="0">
                <a:solidFill>
                  <a:schemeClr val="bg2"/>
                </a:solidFill>
              </a:defRPr>
            </a:lvl1pPr>
          </a:lstStyle>
          <a:p>
            <a:pPr lvl="0"/>
            <a:r>
              <a:rPr lang="en-US"/>
              <a:t>Key Point—Arial Bold, 16-point </a:t>
            </a:r>
          </a:p>
        </p:txBody>
      </p:sp>
      <p:sp>
        <p:nvSpPr>
          <p:cNvPr id="5" name="Content Placeholder 6"/>
          <p:cNvSpPr>
            <a:spLocks noGrp="1"/>
          </p:cNvSpPr>
          <p:nvPr>
            <p:ph sz="quarter" idx="15" hasCustomPrompt="1"/>
          </p:nvPr>
        </p:nvSpPr>
        <p:spPr>
          <a:xfrm>
            <a:off x="250900" y="1203265"/>
            <a:ext cx="8453761" cy="4798717"/>
          </a:xfrm>
          <a:prstGeom prst="rect">
            <a:avLst/>
          </a:prstGeom>
        </p:spPr>
        <p:txBody>
          <a:bodyPr vert="horz"/>
          <a:lstStyle>
            <a:lvl1pPr marL="128588" marR="0" indent="-132160" algn="l" defTabSz="342900" rtl="0" eaLnBrk="1" fontAlgn="auto" latinLnBrk="0" hangingPunct="1">
              <a:lnSpc>
                <a:spcPct val="100000"/>
              </a:lnSpc>
              <a:spcBef>
                <a:spcPct val="20000"/>
              </a:spcBef>
              <a:spcAft>
                <a:spcPts val="0"/>
              </a:spcAft>
              <a:buClrTx/>
              <a:buSzPct val="130000"/>
              <a:buFont typeface="Arial"/>
              <a:buChar char="•"/>
              <a:tabLst/>
              <a:defRPr sz="1350" i="0"/>
            </a:lvl1pPr>
            <a:lvl2pPr marL="388144" indent="-170260">
              <a:defRPr sz="1200" i="0"/>
            </a:lvl2pPr>
            <a:lvl3pPr marL="600075" indent="-132160">
              <a:buSzPct val="130000"/>
              <a:defRPr sz="1200" i="0"/>
            </a:lvl3pPr>
            <a:lvl4pPr marL="901304" indent="-171450">
              <a:defRPr sz="1200" i="0"/>
            </a:lvl4pPr>
            <a:lvl5pPr marL="1072754" marR="0" indent="-132160" algn="l" defTabSz="342900" rtl="0" eaLnBrk="1" fontAlgn="auto" latinLnBrk="0" hangingPunct="1">
              <a:lnSpc>
                <a:spcPct val="100000"/>
              </a:lnSpc>
              <a:spcBef>
                <a:spcPct val="20000"/>
              </a:spcBef>
              <a:spcAft>
                <a:spcPts val="0"/>
              </a:spcAft>
              <a:buClrTx/>
              <a:buSzPct val="130000"/>
              <a:buFont typeface="Arial"/>
              <a:buChar char="•"/>
              <a:tabLst/>
              <a:defRPr sz="1200" i="0"/>
            </a:lvl5pPr>
          </a:lstStyle>
          <a:p>
            <a:r>
              <a:rPr lang="en-US"/>
              <a:t>Bullet 1 level—Bullet 130% size text—Black, 18-point Arial</a:t>
            </a:r>
          </a:p>
          <a:p>
            <a:pPr lvl="1"/>
            <a:r>
              <a:rPr lang="en-US"/>
              <a:t>Bullet 2 level—16-point Arial</a:t>
            </a:r>
          </a:p>
          <a:p>
            <a:pPr lvl="2"/>
            <a:r>
              <a:rPr lang="en-US"/>
              <a:t>Bullet 3 level—Bullet 125% size text—16 -point Arial</a:t>
            </a:r>
          </a:p>
          <a:p>
            <a:pPr lvl="3"/>
            <a:r>
              <a:rPr lang="en-US"/>
              <a:t>Bullet 4 level—16-point Arial</a:t>
            </a:r>
          </a:p>
          <a:p>
            <a:pPr lvl="4"/>
            <a:r>
              <a:rPr lang="en-US"/>
              <a:t>Bullet 5 level—Bullet 100% size text—16-point Arial</a:t>
            </a:r>
          </a:p>
          <a:p>
            <a:pPr lvl="4"/>
            <a:endParaRPr lang="en-US"/>
          </a:p>
        </p:txBody>
      </p:sp>
    </p:spTree>
    <p:extLst>
      <p:ext uri="{BB962C8B-B14F-4D97-AF65-F5344CB8AC3E}">
        <p14:creationId xmlns:p14="http://schemas.microsoft.com/office/powerpoint/2010/main" val="3202824932"/>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Tree>
    <p:extLst>
      <p:ext uri="{BB962C8B-B14F-4D97-AF65-F5344CB8AC3E}">
        <p14:creationId xmlns:p14="http://schemas.microsoft.com/office/powerpoint/2010/main" val="1766297880"/>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33088"/>
            <a:ext cx="7909561" cy="581597"/>
          </a:xfrm>
          <a:prstGeom prst="rect">
            <a:avLst/>
          </a:prstGeom>
        </p:spPr>
        <p:txBody>
          <a:bodyPr/>
          <a:lstStyle>
            <a:lvl1pPr>
              <a:defRPr sz="18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500" b="0" i="0" baseline="0">
                <a:solidFill>
                  <a:srgbClr val="8C8D8E"/>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228602" y="6149819"/>
            <a:ext cx="8476059" cy="452437"/>
          </a:xfrm>
          <a:prstGeom prst="rect">
            <a:avLst/>
          </a:prstGeom>
        </p:spPr>
        <p:txBody>
          <a:bodyPr/>
          <a:lstStyle>
            <a:lvl1pPr marL="0" indent="0">
              <a:buFontTx/>
              <a:buNone/>
              <a:defRPr sz="1200" b="1" i="0" baseline="0">
                <a:solidFill>
                  <a:schemeClr val="bg2"/>
                </a:solidFill>
              </a:defRPr>
            </a:lvl1pPr>
          </a:lstStyle>
          <a:p>
            <a:pPr lvl="0"/>
            <a:r>
              <a:rPr lang="en-US"/>
              <a:t>Key Point—Arial Bold, 16-point </a:t>
            </a:r>
          </a:p>
        </p:txBody>
      </p:sp>
      <p:sp>
        <p:nvSpPr>
          <p:cNvPr id="5" name="Content Placeholder 6"/>
          <p:cNvSpPr>
            <a:spLocks noGrp="1"/>
          </p:cNvSpPr>
          <p:nvPr>
            <p:ph sz="quarter" idx="15" hasCustomPrompt="1"/>
          </p:nvPr>
        </p:nvSpPr>
        <p:spPr>
          <a:xfrm>
            <a:off x="250900" y="1203265"/>
            <a:ext cx="8453761" cy="4798717"/>
          </a:xfrm>
          <a:prstGeom prst="rect">
            <a:avLst/>
          </a:prstGeom>
        </p:spPr>
        <p:txBody>
          <a:bodyPr vert="horz"/>
          <a:lstStyle>
            <a:lvl1pPr marL="128588" marR="0" indent="-132160" algn="l" defTabSz="342900" rtl="0" eaLnBrk="1" fontAlgn="auto" latinLnBrk="0" hangingPunct="1">
              <a:lnSpc>
                <a:spcPct val="100000"/>
              </a:lnSpc>
              <a:spcBef>
                <a:spcPct val="20000"/>
              </a:spcBef>
              <a:spcAft>
                <a:spcPts val="0"/>
              </a:spcAft>
              <a:buClrTx/>
              <a:buSzPct val="130000"/>
              <a:buFont typeface="Arial"/>
              <a:buChar char="•"/>
              <a:tabLst/>
              <a:defRPr sz="1350" i="0"/>
            </a:lvl1pPr>
            <a:lvl2pPr marL="388144" indent="-170260">
              <a:defRPr sz="1200" i="0"/>
            </a:lvl2pPr>
            <a:lvl3pPr marL="600075" indent="-132160">
              <a:buSzPct val="130000"/>
              <a:defRPr sz="1200" i="0"/>
            </a:lvl3pPr>
            <a:lvl4pPr marL="901304" indent="-171450">
              <a:defRPr sz="1200" i="0"/>
            </a:lvl4pPr>
            <a:lvl5pPr marL="1072754" marR="0" indent="-132160" algn="l" defTabSz="342900" rtl="0" eaLnBrk="1" fontAlgn="auto" latinLnBrk="0" hangingPunct="1">
              <a:lnSpc>
                <a:spcPct val="100000"/>
              </a:lnSpc>
              <a:spcBef>
                <a:spcPct val="20000"/>
              </a:spcBef>
              <a:spcAft>
                <a:spcPts val="0"/>
              </a:spcAft>
              <a:buClrTx/>
              <a:buSzPct val="130000"/>
              <a:buFont typeface="Arial"/>
              <a:buChar char="•"/>
              <a:tabLst/>
              <a:defRPr sz="1200" i="0"/>
            </a:lvl5pPr>
          </a:lstStyle>
          <a:p>
            <a:r>
              <a:rPr lang="en-US"/>
              <a:t>Bullet 1 level—Bullet 130% size text—Black, 18-point Arial</a:t>
            </a:r>
          </a:p>
          <a:p>
            <a:pPr lvl="1"/>
            <a:r>
              <a:rPr lang="en-US"/>
              <a:t>Bullet 2 level—16-point Arial</a:t>
            </a:r>
          </a:p>
          <a:p>
            <a:pPr lvl="2"/>
            <a:r>
              <a:rPr lang="en-US"/>
              <a:t>Bullet 3 level—Bullet 125% size text—16 -point Arial</a:t>
            </a:r>
          </a:p>
          <a:p>
            <a:pPr lvl="3"/>
            <a:r>
              <a:rPr lang="en-US"/>
              <a:t>Bullet 4 level—16-point Arial</a:t>
            </a:r>
          </a:p>
          <a:p>
            <a:pPr lvl="4"/>
            <a:r>
              <a:rPr lang="en-US"/>
              <a:t>Bullet 5 level—Bullet 100% size text—16-point Arial</a:t>
            </a:r>
          </a:p>
          <a:p>
            <a:pPr lvl="4"/>
            <a:endParaRPr lang="en-US"/>
          </a:p>
        </p:txBody>
      </p:sp>
    </p:spTree>
    <p:extLst>
      <p:ext uri="{BB962C8B-B14F-4D97-AF65-F5344CB8AC3E}">
        <p14:creationId xmlns:p14="http://schemas.microsoft.com/office/powerpoint/2010/main" val="284712580"/>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33088"/>
            <a:ext cx="7909561" cy="581597"/>
          </a:xfrm>
          <a:prstGeom prst="rect">
            <a:avLst/>
          </a:prstGeom>
        </p:spPr>
        <p:txBody>
          <a:bodyPr/>
          <a:lstStyle>
            <a:lvl1pPr>
              <a:defRPr sz="18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500" b="0" i="0" baseline="0">
                <a:solidFill>
                  <a:srgbClr val="8C8D8E"/>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228602" y="6149819"/>
            <a:ext cx="8476059" cy="452437"/>
          </a:xfrm>
          <a:prstGeom prst="rect">
            <a:avLst/>
          </a:prstGeom>
        </p:spPr>
        <p:txBody>
          <a:bodyPr/>
          <a:lstStyle>
            <a:lvl1pPr marL="0" indent="0">
              <a:buFontTx/>
              <a:buNone/>
              <a:defRPr sz="1200" b="1" i="0" baseline="0">
                <a:solidFill>
                  <a:schemeClr val="bg2"/>
                </a:solidFill>
              </a:defRPr>
            </a:lvl1pPr>
          </a:lstStyle>
          <a:p>
            <a:pPr lvl="0"/>
            <a:r>
              <a:rPr lang="en-US"/>
              <a:t>Key Point—Arial Bold, 16-point </a:t>
            </a:r>
          </a:p>
        </p:txBody>
      </p:sp>
      <p:sp>
        <p:nvSpPr>
          <p:cNvPr id="5" name="Content Placeholder 6"/>
          <p:cNvSpPr>
            <a:spLocks noGrp="1"/>
          </p:cNvSpPr>
          <p:nvPr>
            <p:ph sz="quarter" idx="15" hasCustomPrompt="1"/>
          </p:nvPr>
        </p:nvSpPr>
        <p:spPr>
          <a:xfrm>
            <a:off x="250900" y="1203265"/>
            <a:ext cx="8453761" cy="4798717"/>
          </a:xfrm>
          <a:prstGeom prst="rect">
            <a:avLst/>
          </a:prstGeom>
        </p:spPr>
        <p:txBody>
          <a:bodyPr vert="horz"/>
          <a:lstStyle>
            <a:lvl1pPr marL="128588" marR="0" indent="-132160" algn="l" defTabSz="342900" rtl="0" eaLnBrk="1" fontAlgn="auto" latinLnBrk="0" hangingPunct="1">
              <a:lnSpc>
                <a:spcPct val="100000"/>
              </a:lnSpc>
              <a:spcBef>
                <a:spcPct val="20000"/>
              </a:spcBef>
              <a:spcAft>
                <a:spcPts val="0"/>
              </a:spcAft>
              <a:buClrTx/>
              <a:buSzPct val="130000"/>
              <a:buFont typeface="Arial"/>
              <a:buChar char="•"/>
              <a:tabLst/>
              <a:defRPr sz="1350" i="0"/>
            </a:lvl1pPr>
            <a:lvl2pPr marL="388144" indent="-170260">
              <a:defRPr sz="1200" i="0"/>
            </a:lvl2pPr>
            <a:lvl3pPr marL="600075" indent="-132160">
              <a:buSzPct val="130000"/>
              <a:defRPr sz="1200" i="0"/>
            </a:lvl3pPr>
            <a:lvl4pPr marL="901304" indent="-171450">
              <a:defRPr sz="1200" i="0"/>
            </a:lvl4pPr>
            <a:lvl5pPr marL="1072754" marR="0" indent="-132160" algn="l" defTabSz="342900" rtl="0" eaLnBrk="1" fontAlgn="auto" latinLnBrk="0" hangingPunct="1">
              <a:lnSpc>
                <a:spcPct val="100000"/>
              </a:lnSpc>
              <a:spcBef>
                <a:spcPct val="20000"/>
              </a:spcBef>
              <a:spcAft>
                <a:spcPts val="0"/>
              </a:spcAft>
              <a:buClrTx/>
              <a:buSzPct val="130000"/>
              <a:buFont typeface="Arial"/>
              <a:buChar char="•"/>
              <a:tabLst/>
              <a:defRPr sz="1200" i="0"/>
            </a:lvl5pPr>
          </a:lstStyle>
          <a:p>
            <a:r>
              <a:rPr lang="en-US"/>
              <a:t>Bullet 1 level—Bullet 130% size text—Black, 18-point Arial</a:t>
            </a:r>
          </a:p>
          <a:p>
            <a:pPr lvl="1"/>
            <a:r>
              <a:rPr lang="en-US"/>
              <a:t>Bullet 2 level—16-point Arial</a:t>
            </a:r>
          </a:p>
          <a:p>
            <a:pPr lvl="2"/>
            <a:r>
              <a:rPr lang="en-US"/>
              <a:t>Bullet 3 level—Bullet 125% size text—16 -point Arial</a:t>
            </a:r>
          </a:p>
          <a:p>
            <a:pPr lvl="3"/>
            <a:r>
              <a:rPr lang="en-US"/>
              <a:t>Bullet 4 level—16-point Arial</a:t>
            </a:r>
          </a:p>
          <a:p>
            <a:pPr lvl="4"/>
            <a:r>
              <a:rPr lang="en-US"/>
              <a:t>Bullet 5 level—Bullet 100% size text—16-point Arial</a:t>
            </a:r>
          </a:p>
          <a:p>
            <a:pPr lvl="4"/>
            <a:endParaRPr lang="en-US"/>
          </a:p>
        </p:txBody>
      </p:sp>
    </p:spTree>
    <p:extLst>
      <p:ext uri="{BB962C8B-B14F-4D97-AF65-F5344CB8AC3E}">
        <p14:creationId xmlns:p14="http://schemas.microsoft.com/office/powerpoint/2010/main" val="1561045267"/>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33088"/>
            <a:ext cx="7909561" cy="581597"/>
          </a:xfrm>
          <a:prstGeom prst="rect">
            <a:avLst/>
          </a:prstGeom>
        </p:spPr>
        <p:txBody>
          <a:bodyPr/>
          <a:lstStyle>
            <a:lvl1pPr>
              <a:defRPr sz="1800" b="1" i="0" baseline="0">
                <a:solidFill>
                  <a:schemeClr val="tx1"/>
                </a:solidFill>
              </a:defRPr>
            </a:lvl1pPr>
          </a:lstStyle>
          <a:p>
            <a:r>
              <a:rPr lang="en-US"/>
              <a:t>Head—Black 24-point Arial, Bold</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500" b="0" i="0" baseline="0">
                <a:solidFill>
                  <a:srgbClr val="8C8D8E"/>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a:t>Subtitle—Gray, 20-point Arial</a:t>
            </a:r>
          </a:p>
        </p:txBody>
      </p:sp>
      <p:sp>
        <p:nvSpPr>
          <p:cNvPr id="11" name="Text Placeholder 10"/>
          <p:cNvSpPr>
            <a:spLocks noGrp="1"/>
          </p:cNvSpPr>
          <p:nvPr>
            <p:ph type="body" sz="quarter" idx="17" hasCustomPrompt="1"/>
          </p:nvPr>
        </p:nvSpPr>
        <p:spPr>
          <a:xfrm>
            <a:off x="228602" y="6149819"/>
            <a:ext cx="8476059" cy="452437"/>
          </a:xfrm>
          <a:prstGeom prst="rect">
            <a:avLst/>
          </a:prstGeom>
        </p:spPr>
        <p:txBody>
          <a:bodyPr/>
          <a:lstStyle>
            <a:lvl1pPr marL="0" indent="0">
              <a:buFontTx/>
              <a:buNone/>
              <a:defRPr sz="1200" b="1" i="0" baseline="0">
                <a:solidFill>
                  <a:schemeClr val="bg2"/>
                </a:solidFill>
              </a:defRPr>
            </a:lvl1pPr>
          </a:lstStyle>
          <a:p>
            <a:pPr lvl="0"/>
            <a:r>
              <a:rPr lang="en-US"/>
              <a:t>Key Point—Arial Bold, 16-point </a:t>
            </a:r>
          </a:p>
        </p:txBody>
      </p:sp>
    </p:spTree>
    <p:extLst>
      <p:ext uri="{BB962C8B-B14F-4D97-AF65-F5344CB8AC3E}">
        <p14:creationId xmlns:p14="http://schemas.microsoft.com/office/powerpoint/2010/main" val="4058824720"/>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33088"/>
            <a:ext cx="7909561" cy="581597"/>
          </a:xfrm>
          <a:prstGeom prst="rect">
            <a:avLst/>
          </a:prstGeom>
        </p:spPr>
        <p:txBody>
          <a:bodyPr/>
          <a:lstStyle>
            <a:lvl1pPr>
              <a:defRPr sz="1800" b="1" i="0" baseline="0">
                <a:solidFill>
                  <a:schemeClr val="tx1"/>
                </a:solidFill>
              </a:defRPr>
            </a:lvl1pPr>
          </a:lstStyle>
          <a:p>
            <a:r>
              <a:rPr lang="en-US"/>
              <a:t>Head—Black 24-point Arial, Bold</a:t>
            </a:r>
          </a:p>
        </p:txBody>
      </p:sp>
      <p:sp>
        <p:nvSpPr>
          <p:cNvPr id="5" name="Content Placeholder 6"/>
          <p:cNvSpPr>
            <a:spLocks noGrp="1"/>
          </p:cNvSpPr>
          <p:nvPr>
            <p:ph sz="quarter" idx="15" hasCustomPrompt="1"/>
          </p:nvPr>
        </p:nvSpPr>
        <p:spPr>
          <a:xfrm>
            <a:off x="250900" y="1203265"/>
            <a:ext cx="8453761" cy="4798717"/>
          </a:xfrm>
          <a:prstGeom prst="rect">
            <a:avLst/>
          </a:prstGeom>
        </p:spPr>
        <p:txBody>
          <a:bodyPr vert="horz"/>
          <a:lstStyle>
            <a:lvl1pPr marL="128588" indent="-128588">
              <a:lnSpc>
                <a:spcPct val="150000"/>
              </a:lnSpc>
              <a:buSzPct val="130000"/>
              <a:defRPr sz="1350" i="0"/>
            </a:lvl1pPr>
            <a:lvl2pPr marL="388144" indent="-170260">
              <a:lnSpc>
                <a:spcPct val="150000"/>
              </a:lnSpc>
              <a:defRPr sz="1200" i="0"/>
            </a:lvl2pPr>
            <a:lvl3pPr marL="600075" indent="-132160">
              <a:lnSpc>
                <a:spcPct val="150000"/>
              </a:lnSpc>
              <a:buSzPct val="125000"/>
              <a:buFont typeface="Wingdings" panose="05000000000000000000" pitchFamily="2" charset="2"/>
              <a:buChar char="Ø"/>
              <a:defRPr sz="1200" i="0"/>
            </a:lvl3pPr>
            <a:lvl4pPr marL="901304" indent="-171450">
              <a:lnSpc>
                <a:spcPct val="150000"/>
              </a:lnSpc>
              <a:defRPr sz="1200" i="0"/>
            </a:lvl4pPr>
            <a:lvl5pPr marL="1072754" indent="-132160">
              <a:lnSpc>
                <a:spcPct val="150000"/>
              </a:lnSpc>
              <a:buFont typeface="Arial"/>
              <a:buChar char="•"/>
              <a:defRPr sz="1200" i="0"/>
            </a:lvl5pPr>
          </a:lstStyle>
          <a:p>
            <a:r>
              <a:rPr lang="en-US"/>
              <a:t>Bullet 1 level—Bullet 130% size text—Black, 18-point Arial</a:t>
            </a:r>
          </a:p>
          <a:p>
            <a:pPr lvl="1"/>
            <a:r>
              <a:rPr lang="en-US"/>
              <a:t>Bullet 2 level—16-point Arial</a:t>
            </a:r>
          </a:p>
          <a:p>
            <a:pPr lvl="2"/>
            <a:r>
              <a:rPr lang="en-US"/>
              <a:t>Bullet 3 level—Bullet 125% size text—16-point Arial</a:t>
            </a:r>
          </a:p>
          <a:p>
            <a:pPr lvl="3"/>
            <a:r>
              <a:rPr lang="en-US"/>
              <a:t>Bullet 4 level—16-point Arial</a:t>
            </a:r>
          </a:p>
          <a:p>
            <a:pPr lvl="4"/>
            <a:r>
              <a:rPr lang="en-US"/>
              <a:t>Bullet 5 level—Bullet 100% size text—16-point Arial</a:t>
            </a:r>
          </a:p>
        </p:txBody>
      </p:sp>
    </p:spTree>
    <p:extLst>
      <p:ext uri="{BB962C8B-B14F-4D97-AF65-F5344CB8AC3E}">
        <p14:creationId xmlns:p14="http://schemas.microsoft.com/office/powerpoint/2010/main" val="2623770850"/>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33088"/>
            <a:ext cx="7909561" cy="581597"/>
          </a:xfrm>
          <a:prstGeom prst="rect">
            <a:avLst/>
          </a:prstGeom>
        </p:spPr>
        <p:txBody>
          <a:bodyPr/>
          <a:lstStyle>
            <a:lvl1pPr>
              <a:defRPr sz="1800" b="1" i="0" baseline="0">
                <a:solidFill>
                  <a:schemeClr val="tx1"/>
                </a:solidFill>
              </a:defRPr>
            </a:lvl1pPr>
          </a:lstStyle>
          <a:p>
            <a:r>
              <a:rPr lang="en-US"/>
              <a:t>Head—Black 24-point Arial, Bold</a:t>
            </a:r>
          </a:p>
        </p:txBody>
      </p:sp>
      <p:sp>
        <p:nvSpPr>
          <p:cNvPr id="5" name="Content Placeholder 6"/>
          <p:cNvSpPr>
            <a:spLocks noGrp="1"/>
          </p:cNvSpPr>
          <p:nvPr>
            <p:ph sz="quarter" idx="15" hasCustomPrompt="1"/>
          </p:nvPr>
        </p:nvSpPr>
        <p:spPr>
          <a:xfrm>
            <a:off x="250900" y="1203265"/>
            <a:ext cx="8453761" cy="4798717"/>
          </a:xfrm>
          <a:prstGeom prst="rect">
            <a:avLst/>
          </a:prstGeom>
        </p:spPr>
        <p:txBody>
          <a:bodyPr vert="horz"/>
          <a:lstStyle>
            <a:lvl1pPr marL="128588" indent="-128588">
              <a:lnSpc>
                <a:spcPct val="150000"/>
              </a:lnSpc>
              <a:buSzPct val="130000"/>
              <a:defRPr sz="1350" i="0"/>
            </a:lvl1pPr>
            <a:lvl2pPr marL="388144" indent="-170260">
              <a:lnSpc>
                <a:spcPct val="150000"/>
              </a:lnSpc>
              <a:defRPr sz="1200" i="0"/>
            </a:lvl2pPr>
            <a:lvl3pPr marL="600075" indent="-132160">
              <a:lnSpc>
                <a:spcPct val="150000"/>
              </a:lnSpc>
              <a:buSzPct val="125000"/>
              <a:buFont typeface="Wingdings" panose="05000000000000000000" pitchFamily="2" charset="2"/>
              <a:buChar char="Ø"/>
              <a:defRPr sz="1200" i="0"/>
            </a:lvl3pPr>
            <a:lvl4pPr marL="901304" indent="-171450">
              <a:lnSpc>
                <a:spcPct val="150000"/>
              </a:lnSpc>
              <a:defRPr sz="1200" i="0"/>
            </a:lvl4pPr>
            <a:lvl5pPr marL="1072754" indent="-132160">
              <a:lnSpc>
                <a:spcPct val="150000"/>
              </a:lnSpc>
              <a:buFont typeface="Arial"/>
              <a:buChar char="•"/>
              <a:defRPr sz="1200" i="0"/>
            </a:lvl5pPr>
          </a:lstStyle>
          <a:p>
            <a:r>
              <a:rPr lang="en-US"/>
              <a:t>Bullet 1 level—Bullet 130% size text—Black, 18-point Arial</a:t>
            </a:r>
          </a:p>
          <a:p>
            <a:pPr lvl="1"/>
            <a:r>
              <a:rPr lang="en-US"/>
              <a:t>Bullet 2 level—16-point Arial</a:t>
            </a:r>
          </a:p>
          <a:p>
            <a:pPr lvl="2"/>
            <a:r>
              <a:rPr lang="en-US"/>
              <a:t>Bullet 3 level—Bullet 125% size text—16-point Arial</a:t>
            </a:r>
          </a:p>
          <a:p>
            <a:pPr lvl="3"/>
            <a:r>
              <a:rPr lang="en-US"/>
              <a:t>Bullet 4 level—16-point Arial</a:t>
            </a:r>
          </a:p>
          <a:p>
            <a:pPr lvl="4"/>
            <a:r>
              <a:rPr lang="en-US"/>
              <a:t>Bullet 5 level—Bullet 100% size text—16-point Arial</a:t>
            </a:r>
          </a:p>
        </p:txBody>
      </p:sp>
    </p:spTree>
    <p:extLst>
      <p:ext uri="{BB962C8B-B14F-4D97-AF65-F5344CB8AC3E}">
        <p14:creationId xmlns:p14="http://schemas.microsoft.com/office/powerpoint/2010/main" val="3110454960"/>
      </p:ext>
    </p:extLst>
  </p:cSld>
  <p:clrMapOvr>
    <a:masterClrMapping/>
  </p:clrMapOvr>
  <p:extLst>
    <p:ext uri="{DCECCB84-F9BA-43D5-87BE-67443E8EF086}">
      <p15:sldGuideLst xmlns:p15="http://schemas.microsoft.com/office/powerpoint/2012/main">
        <p15:guide id="1" pos="192">
          <p15:clr>
            <a:srgbClr val="FBAE40"/>
          </p15:clr>
        </p15:guide>
        <p15:guide id="2" orient="horz" pos="552">
          <p15:clr>
            <a:srgbClr val="FBAE40"/>
          </p15:clr>
        </p15:guide>
        <p15:guide id="3" orient="horz" pos="8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A_Basic_Master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a:t>Bullet 1 level—Bullet 130% size text—Black, 18 point Arial</a:t>
            </a:r>
          </a:p>
          <a:p>
            <a:pPr lvl="1"/>
            <a:r>
              <a:rPr lang="en-US"/>
              <a:t>Bullet 2 level—16 point Arial Italic</a:t>
            </a:r>
          </a:p>
          <a:p>
            <a:pPr lvl="2"/>
            <a:r>
              <a:rPr lang="en-US"/>
              <a:t>Bullet 3 level—Bullet 125% size text—16 point Arial</a:t>
            </a:r>
          </a:p>
          <a:p>
            <a:pPr lvl="3"/>
            <a:r>
              <a:rPr lang="en-US"/>
              <a:t>Bullet 4 level—16 point Arial Italic</a:t>
            </a:r>
          </a:p>
          <a:p>
            <a:pPr lvl="4"/>
            <a:r>
              <a:rPr lang="en-US"/>
              <a:t>Bullet 5 level—Bullet 100% size text—16 point Arial</a:t>
            </a:r>
          </a:p>
          <a:p>
            <a:pPr lvl="2"/>
            <a:endParaRPr lang="en-US"/>
          </a:p>
        </p:txBody>
      </p:sp>
    </p:spTree>
    <p:extLst>
      <p:ext uri="{BB962C8B-B14F-4D97-AF65-F5344CB8AC3E}">
        <p14:creationId xmlns:p14="http://schemas.microsoft.com/office/powerpoint/2010/main" val="646281002"/>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B_Header_Blank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Tree>
    <p:extLst>
      <p:ext uri="{BB962C8B-B14F-4D97-AF65-F5344CB8AC3E}">
        <p14:creationId xmlns:p14="http://schemas.microsoft.com/office/powerpoint/2010/main" val="3186694946"/>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_Acronym_Box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
        <p:nvSpPr>
          <p:cNvPr id="5" name="Content Placeholder 6"/>
          <p:cNvSpPr>
            <a:spLocks noGrp="1"/>
          </p:cNvSpPr>
          <p:nvPr>
            <p:ph sz="quarter" idx="15" hasCustomPrompt="1"/>
          </p:nvPr>
        </p:nvSpPr>
        <p:spPr>
          <a:xfrm>
            <a:off x="250899" y="1203263"/>
            <a:ext cx="8453761" cy="4307521"/>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pPr marL="171450" marR="0" lvl="0" indent="-176213" algn="l" defTabSz="457200" rtl="0" eaLnBrk="1" fontAlgn="auto" latinLnBrk="0" hangingPunct="1">
              <a:lnSpc>
                <a:spcPct val="100000"/>
              </a:lnSpc>
              <a:spcBef>
                <a:spcPct val="20000"/>
              </a:spcBef>
              <a:spcAft>
                <a:spcPts val="0"/>
              </a:spcAft>
              <a:buClrTx/>
              <a:buSzPct val="130000"/>
              <a:buFont typeface="Arial"/>
              <a:buChar char="•"/>
              <a:tabLst/>
              <a:defRPr/>
            </a:pPr>
            <a:r>
              <a:rPr lang="en-US"/>
              <a:t>This is a multipurpose box—use for text, tables, charts or video</a:t>
            </a:r>
          </a:p>
        </p:txBody>
      </p:sp>
      <p:sp>
        <p:nvSpPr>
          <p:cNvPr id="6" name="Text Placeholder 3"/>
          <p:cNvSpPr>
            <a:spLocks noGrp="1"/>
          </p:cNvSpPr>
          <p:nvPr>
            <p:ph type="body" sz="quarter" idx="18" hasCustomPrompt="1"/>
          </p:nvPr>
        </p:nvSpPr>
        <p:spPr>
          <a:xfrm>
            <a:off x="228598" y="5653377"/>
            <a:ext cx="8453762"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ACR1 = Acronym 1</a:t>
            </a:r>
            <a:br>
              <a:rPr lang="en-US"/>
            </a:br>
            <a:r>
              <a:rPr lang="en-US"/>
              <a:t>ACR2 = Acronym 2</a:t>
            </a:r>
            <a:br>
              <a:rPr lang="en-US"/>
            </a:br>
            <a:r>
              <a:rPr lang="en-US"/>
              <a:t>ACR3 = Acronym 3</a:t>
            </a:r>
            <a:br>
              <a:rPr lang="en-US"/>
            </a:br>
            <a:r>
              <a:rPr lang="en-US"/>
              <a:t>ACR4 = Acronym 4</a:t>
            </a:r>
            <a:br>
              <a:rPr lang="en-US"/>
            </a:br>
            <a:r>
              <a:rPr lang="en-US"/>
              <a:t>ACR5 = Acronym 5</a:t>
            </a:r>
            <a:br>
              <a:rPr lang="en-US"/>
            </a:br>
            <a:r>
              <a:rPr lang="en-US"/>
              <a:t>ACR6 = Acronym 6</a:t>
            </a:r>
            <a:br>
              <a:rPr lang="en-US"/>
            </a:br>
            <a:r>
              <a:rPr lang="en-US"/>
              <a:t>ACR7 = Acronym 7</a:t>
            </a:r>
            <a:br>
              <a:rPr lang="en-US"/>
            </a:br>
            <a:r>
              <a:rPr lang="en-US"/>
              <a:t>ACR8 = Acronym 8</a:t>
            </a:r>
          </a:p>
        </p:txBody>
      </p:sp>
    </p:spTree>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D_Left_Text_Picture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
        <p:nvSpPr>
          <p:cNvPr id="7" name="Content Placeholder 6"/>
          <p:cNvSpPr>
            <a:spLocks noGrp="1"/>
          </p:cNvSpPr>
          <p:nvPr>
            <p:ph sz="quarter" idx="15" hasCustomPrompt="1"/>
          </p:nvPr>
        </p:nvSpPr>
        <p:spPr>
          <a:xfrm>
            <a:off x="228597" y="1225565"/>
            <a:ext cx="4245432" cy="4798717"/>
          </a:xfrm>
          <a:prstGeom prst="rect">
            <a:avLst/>
          </a:prstGeom>
        </p:spPr>
        <p:txBody>
          <a:bodyPr vert="horz"/>
          <a:lstStyle>
            <a:lvl1pPr marL="177800" indent="-161925">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a:t>Bullet 1 level—Bullet 130% size text—Black, 18 point Arial</a:t>
            </a:r>
          </a:p>
          <a:p>
            <a:pPr lvl="1"/>
            <a:r>
              <a:rPr lang="en-US"/>
              <a:t>Bullet 2 level—16 point Arial Italic</a:t>
            </a:r>
          </a:p>
          <a:p>
            <a:pPr lvl="2"/>
            <a:r>
              <a:rPr lang="en-US"/>
              <a:t>Bullet 3 level—Bullet 125% size text—16 point Arial</a:t>
            </a:r>
          </a:p>
          <a:p>
            <a:pPr lvl="3"/>
            <a:r>
              <a:rPr lang="en-US"/>
              <a:t>Bullet 4 level—16 point Arial Italic</a:t>
            </a:r>
          </a:p>
          <a:p>
            <a:pPr lvl="4"/>
            <a:r>
              <a:rPr lang="en-US"/>
              <a:t>Bullet 5 level—Bullet 100% size text—16 point Arial</a:t>
            </a:r>
          </a:p>
        </p:txBody>
      </p:sp>
      <p:sp>
        <p:nvSpPr>
          <p:cNvPr id="9" name="Picture Placeholder 2"/>
          <p:cNvSpPr>
            <a:spLocks noGrp="1"/>
          </p:cNvSpPr>
          <p:nvPr>
            <p:ph type="pic" sz="quarter" idx="18" hasCustomPrompt="1"/>
          </p:nvPr>
        </p:nvSpPr>
        <p:spPr>
          <a:xfrm>
            <a:off x="4572000" y="1207637"/>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365409804"/>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E_Right_Text_Picture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
        <p:nvSpPr>
          <p:cNvPr id="10" name="Content Placeholder 6"/>
          <p:cNvSpPr>
            <a:spLocks noGrp="1"/>
          </p:cNvSpPr>
          <p:nvPr>
            <p:ph sz="quarter" idx="15" hasCustomPrompt="1"/>
          </p:nvPr>
        </p:nvSpPr>
        <p:spPr>
          <a:xfrm>
            <a:off x="4474673" y="1225565"/>
            <a:ext cx="4326430"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a:t>Bullet 1 level—Bullet 130% size text—Black, 18 point Arial</a:t>
            </a:r>
          </a:p>
          <a:p>
            <a:pPr lvl="1"/>
            <a:r>
              <a:rPr lang="en-US"/>
              <a:t>Bullet 2 level—16 point Arial Italic</a:t>
            </a:r>
          </a:p>
          <a:p>
            <a:pPr lvl="2"/>
            <a:r>
              <a:rPr lang="en-US"/>
              <a:t>Bullet 3 level—Bullet 125% size text—16 point Arial</a:t>
            </a:r>
          </a:p>
          <a:p>
            <a:pPr lvl="3"/>
            <a:r>
              <a:rPr lang="en-US"/>
              <a:t>Bullet 4 level—16 point Arial Italic</a:t>
            </a:r>
          </a:p>
          <a:p>
            <a:pPr lvl="4"/>
            <a:r>
              <a:rPr lang="en-US"/>
              <a:t>Bullet 5 level—Bullet 100% size text—16 point Arial</a:t>
            </a:r>
          </a:p>
        </p:txBody>
      </p:sp>
      <p:sp>
        <p:nvSpPr>
          <p:cNvPr id="12" name="Picture Placeholder 2"/>
          <p:cNvSpPr>
            <a:spLocks noGrp="1"/>
          </p:cNvSpPr>
          <p:nvPr>
            <p:ph type="pic" sz="quarter" idx="18" hasCustomPrompt="1"/>
          </p:nvPr>
        </p:nvSpPr>
        <p:spPr>
          <a:xfrm>
            <a:off x="228598" y="1225424"/>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3410248866"/>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_Acronym_Box">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
        <p:nvSpPr>
          <p:cNvPr id="5" name="Content Placeholder 6"/>
          <p:cNvSpPr>
            <a:spLocks noGrp="1"/>
          </p:cNvSpPr>
          <p:nvPr>
            <p:ph sz="quarter" idx="15" hasCustomPrompt="1"/>
          </p:nvPr>
        </p:nvSpPr>
        <p:spPr>
          <a:xfrm>
            <a:off x="250899" y="1203263"/>
            <a:ext cx="8453761" cy="4307521"/>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pPr marL="171450" marR="0" lvl="0" indent="-176213" algn="l" defTabSz="457200" rtl="0" eaLnBrk="1" fontAlgn="auto" latinLnBrk="0" hangingPunct="1">
              <a:lnSpc>
                <a:spcPct val="100000"/>
              </a:lnSpc>
              <a:spcBef>
                <a:spcPct val="20000"/>
              </a:spcBef>
              <a:spcAft>
                <a:spcPts val="0"/>
              </a:spcAft>
              <a:buClrTx/>
              <a:buSzPct val="130000"/>
              <a:buFont typeface="Arial"/>
              <a:buChar char="•"/>
              <a:tabLst/>
              <a:defRPr/>
            </a:pPr>
            <a:r>
              <a:rPr lang="en-US"/>
              <a:t>This is a multipurpose box—use for text, tables, charts or video</a:t>
            </a:r>
          </a:p>
        </p:txBody>
      </p:sp>
      <p:sp>
        <p:nvSpPr>
          <p:cNvPr id="6" name="Text Placeholder 3"/>
          <p:cNvSpPr>
            <a:spLocks noGrp="1"/>
          </p:cNvSpPr>
          <p:nvPr>
            <p:ph type="body" sz="quarter" idx="18" hasCustomPrompt="1"/>
          </p:nvPr>
        </p:nvSpPr>
        <p:spPr>
          <a:xfrm>
            <a:off x="228598" y="5653377"/>
            <a:ext cx="8453762"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ACR1 = Acronym 1</a:t>
            </a:r>
            <a:br>
              <a:rPr lang="en-US"/>
            </a:br>
            <a:r>
              <a:rPr lang="en-US"/>
              <a:t>ACR2 = Acronym 2</a:t>
            </a:r>
            <a:br>
              <a:rPr lang="en-US"/>
            </a:br>
            <a:r>
              <a:rPr lang="en-US"/>
              <a:t>ACR3 = Acronym 3</a:t>
            </a:r>
            <a:br>
              <a:rPr lang="en-US"/>
            </a:br>
            <a:r>
              <a:rPr lang="en-US"/>
              <a:t>ACR4 = Acronym 4</a:t>
            </a:r>
            <a:br>
              <a:rPr lang="en-US"/>
            </a:br>
            <a:r>
              <a:rPr lang="en-US"/>
              <a:t>ACR5 = Acronym 5</a:t>
            </a:r>
            <a:br>
              <a:rPr lang="en-US"/>
            </a:br>
            <a:r>
              <a:rPr lang="en-US"/>
              <a:t>ACR6 = Acronym 6</a:t>
            </a:r>
            <a:br>
              <a:rPr lang="en-US"/>
            </a:br>
            <a:r>
              <a:rPr lang="en-US"/>
              <a:t>ACR7 = Acronym 7</a:t>
            </a:r>
            <a:br>
              <a:rPr lang="en-US"/>
            </a:br>
            <a:r>
              <a:rPr lang="en-US"/>
              <a:t>ACR8 = Acronym 8</a:t>
            </a:r>
          </a:p>
        </p:txBody>
      </p:sp>
    </p:spTree>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F_Quad_Chart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cxnSp>
        <p:nvCxnSpPr>
          <p:cNvPr id="7" name="Straight Connector 6"/>
          <p:cNvCxnSpPr/>
          <p:nvPr userDrawn="1"/>
        </p:nvCxnSpPr>
        <p:spPr>
          <a:xfrm flipH="1">
            <a:off x="4576833" y="1205815"/>
            <a:ext cx="191"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228598" y="3641651"/>
            <a:ext cx="8623093"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17"/>
          <p:cNvSpPr>
            <a:spLocks noGrp="1"/>
          </p:cNvSpPr>
          <p:nvPr>
            <p:ph type="body" sz="quarter" idx="15"/>
          </p:nvPr>
        </p:nvSpPr>
        <p:spPr>
          <a:xfrm>
            <a:off x="228598" y="1205815"/>
            <a:ext cx="4268451"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7"/>
          <p:cNvSpPr>
            <a:spLocks noGrp="1"/>
          </p:cNvSpPr>
          <p:nvPr>
            <p:ph type="body" sz="quarter" idx="18"/>
          </p:nvPr>
        </p:nvSpPr>
        <p:spPr>
          <a:xfrm>
            <a:off x="4656808" y="1205815"/>
            <a:ext cx="4194883"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7"/>
          <p:cNvSpPr>
            <a:spLocks noGrp="1"/>
          </p:cNvSpPr>
          <p:nvPr>
            <p:ph type="body" sz="quarter" idx="19"/>
          </p:nvPr>
        </p:nvSpPr>
        <p:spPr>
          <a:xfrm>
            <a:off x="228598" y="3693646"/>
            <a:ext cx="4268451"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7"/>
          <p:cNvSpPr>
            <a:spLocks noGrp="1"/>
          </p:cNvSpPr>
          <p:nvPr>
            <p:ph type="body" sz="quarter" idx="20"/>
          </p:nvPr>
        </p:nvSpPr>
        <p:spPr>
          <a:xfrm>
            <a:off x="4656808" y="3693646"/>
            <a:ext cx="4194883"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G_Compare_Contrast_markings">
    <p:spTree>
      <p:nvGrpSpPr>
        <p:cNvPr id="1" name=""/>
        <p:cNvGrpSpPr/>
        <p:nvPr/>
      </p:nvGrpSpPr>
      <p:grpSpPr>
        <a:xfrm>
          <a:off x="0" y="0"/>
          <a:ext cx="0" cy="0"/>
          <a:chOff x="0" y="0"/>
          <a:chExt cx="0" cy="0"/>
        </a:xfrm>
      </p:grpSpPr>
      <p:cxnSp>
        <p:nvCxnSpPr>
          <p:cNvPr id="8" name="Straight Connector 7"/>
          <p:cNvCxnSpPr/>
          <p:nvPr userDrawn="1"/>
        </p:nvCxnSpPr>
        <p:spPr>
          <a:xfrm>
            <a:off x="4579756" y="3744346"/>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17"/>
          <p:cNvSpPr>
            <a:spLocks noGrp="1"/>
          </p:cNvSpPr>
          <p:nvPr>
            <p:ph type="body" sz="quarter" idx="15"/>
          </p:nvPr>
        </p:nvSpPr>
        <p:spPr>
          <a:xfrm>
            <a:off x="228599" y="1197639"/>
            <a:ext cx="8608104" cy="2366552"/>
          </a:xfrm>
          <a:prstGeom prst="rect">
            <a:avLst/>
          </a:prstGeom>
        </p:spPr>
        <p:txBody>
          <a:bodyPr vert="horz"/>
          <a:lstStyle>
            <a:lvl1pPr marL="120650" indent="-109538">
              <a:tabLst/>
              <a:defRPr sz="1600"/>
            </a:lvl1pPr>
            <a:lvl2pPr marL="339725" indent="-169863">
              <a:defRPr sz="1600"/>
            </a:lvl2pPr>
            <a:lvl3pPr marL="565150" indent="-112713">
              <a:defRPr sz="1600"/>
            </a:lvl3pPr>
            <a:lvl4pPr marL="862013" indent="-169863">
              <a:defRPr sz="1600"/>
            </a:lvl4pPr>
            <a:lvl5pPr>
              <a:defRPr sz="1600"/>
            </a:lvl5pPr>
          </a:lstStyle>
          <a:p>
            <a:pPr lvl="0"/>
            <a:r>
              <a:rPr lang="en-US"/>
              <a:t>Click to edit Master text styles</a:t>
            </a:r>
          </a:p>
        </p:txBody>
      </p:sp>
      <p:sp>
        <p:nvSpPr>
          <p:cNvPr id="11" name="Text Placeholder 17"/>
          <p:cNvSpPr>
            <a:spLocks noGrp="1"/>
          </p:cNvSpPr>
          <p:nvPr>
            <p:ph type="body" sz="quarter" idx="19"/>
          </p:nvPr>
        </p:nvSpPr>
        <p:spPr>
          <a:xfrm>
            <a:off x="228598" y="3685470"/>
            <a:ext cx="4211819"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7"/>
          <p:cNvSpPr>
            <a:spLocks noGrp="1"/>
          </p:cNvSpPr>
          <p:nvPr>
            <p:ph type="body" sz="quarter" idx="20"/>
          </p:nvPr>
        </p:nvSpPr>
        <p:spPr>
          <a:xfrm>
            <a:off x="4719095" y="3685470"/>
            <a:ext cx="4117607"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15"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8"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H_Risk Format_Corner_markings Image_markings">
    <p:spTree>
      <p:nvGrpSpPr>
        <p:cNvPr id="1" name=""/>
        <p:cNvGrpSpPr/>
        <p:nvPr/>
      </p:nvGrpSpPr>
      <p:grpSpPr>
        <a:xfrm>
          <a:off x="0" y="0"/>
          <a:ext cx="0" cy="0"/>
          <a:chOff x="0" y="0"/>
          <a:chExt cx="0" cy="0"/>
        </a:xfrm>
      </p:grpSpPr>
      <p:pic>
        <p:nvPicPr>
          <p:cNvPr id="8" name="Picture 7" descr="CCEO Risk Format_P8sample_crosshatch.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73300" y="814685"/>
            <a:ext cx="2234525" cy="1867301"/>
          </a:xfrm>
          <a:prstGeom prst="rect">
            <a:avLst/>
          </a:prstGeom>
        </p:spPr>
      </p:pic>
      <p:sp>
        <p:nvSpPr>
          <p:cNvPr id="11" name="Content Placeholder 6"/>
          <p:cNvSpPr>
            <a:spLocks noGrp="1"/>
          </p:cNvSpPr>
          <p:nvPr>
            <p:ph sz="quarter" idx="17"/>
          </p:nvPr>
        </p:nvSpPr>
        <p:spPr>
          <a:xfrm>
            <a:off x="228598" y="1233557"/>
            <a:ext cx="5735473" cy="4794684"/>
          </a:xfrm>
          <a:prstGeom prst="rect">
            <a:avLst/>
          </a:prstGeom>
        </p:spPr>
        <p:txBody>
          <a:bodyPr vert="horz"/>
          <a:lstStyle>
            <a:lvl1pPr marL="180975" indent="-169863">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12"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3"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I_Risk Format_Large Image_markings">
    <p:spTree>
      <p:nvGrpSpPr>
        <p:cNvPr id="1" name=""/>
        <p:cNvGrpSpPr/>
        <p:nvPr/>
      </p:nvGrpSpPr>
      <p:grpSpPr>
        <a:xfrm>
          <a:off x="0" y="0"/>
          <a:ext cx="0" cy="0"/>
          <a:chOff x="0" y="0"/>
          <a:chExt cx="0" cy="0"/>
        </a:xfrm>
      </p:grpSpPr>
      <p:sp>
        <p:nvSpPr>
          <p:cNvPr id="8" name="Content Placeholder 6"/>
          <p:cNvSpPr>
            <a:spLocks noGrp="1"/>
          </p:cNvSpPr>
          <p:nvPr>
            <p:ph sz="quarter" idx="17" hasCustomPrompt="1"/>
          </p:nvPr>
        </p:nvSpPr>
        <p:spPr>
          <a:xfrm>
            <a:off x="228598" y="1134320"/>
            <a:ext cx="3715605" cy="4861367"/>
          </a:xfrm>
          <a:prstGeom prst="rect">
            <a:avLst/>
          </a:prstGeom>
        </p:spPr>
        <p:txBody>
          <a:bodyPr vert="horz"/>
          <a:lstStyle>
            <a:lvl1pPr marL="180975" indent="-180975">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r>
              <a:rPr lang="en-US"/>
              <a:t>Bullet 1 level – Bullet 130% size text – Black, 16 point Arial</a:t>
            </a:r>
          </a:p>
          <a:p>
            <a:pPr lvl="1"/>
            <a:r>
              <a:rPr lang="en-US"/>
              <a:t>Bullet 2 level – 14 point Arial Italic</a:t>
            </a:r>
          </a:p>
          <a:p>
            <a:pPr lvl="2"/>
            <a:r>
              <a:rPr lang="en-US"/>
              <a:t>Bullet 3 level – Bullet 125% size text – 14 point Arial</a:t>
            </a:r>
          </a:p>
          <a:p>
            <a:pPr lvl="3"/>
            <a:r>
              <a:rPr lang="en-US"/>
              <a:t>Bullet 4 level – 14 point Arial Italic</a:t>
            </a:r>
          </a:p>
          <a:p>
            <a:pPr lvl="4"/>
            <a:r>
              <a:rPr lang="en-US"/>
              <a:t>Bullet 5 level – Bullet 100% size text – 14 point Arial</a:t>
            </a:r>
          </a:p>
        </p:txBody>
      </p:sp>
      <p:pic>
        <p:nvPicPr>
          <p:cNvPr id="9" name="Picture 8" descr="CCEO Risk Format_P8sample_crosshatch.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59153" y="1134531"/>
            <a:ext cx="4623206" cy="4564685"/>
          </a:xfrm>
          <a:prstGeom prst="rect">
            <a:avLst/>
          </a:prstGeom>
        </p:spPr>
      </p:pic>
      <p:grpSp>
        <p:nvGrpSpPr>
          <p:cNvPr id="2" name="Group 1"/>
          <p:cNvGrpSpPr/>
          <p:nvPr userDrawn="1"/>
        </p:nvGrpSpPr>
        <p:grpSpPr>
          <a:xfrm>
            <a:off x="4059153" y="5777498"/>
            <a:ext cx="4609023" cy="350523"/>
            <a:chOff x="4333069" y="5714104"/>
            <a:chExt cx="4609023" cy="350523"/>
          </a:xfrm>
        </p:grpSpPr>
        <p:sp>
          <p:nvSpPr>
            <p:cNvPr id="11" name="Rectangle 10"/>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4544208" y="5714104"/>
              <a:ext cx="4397884" cy="350523"/>
            </a:xfrm>
            <a:prstGeom prst="rect">
              <a:avLst/>
            </a:prstGeom>
            <a:noFill/>
          </p:spPr>
          <p:txBody>
            <a:bodyPr wrap="square" rtlCol="0">
              <a:spAutoFit/>
            </a:bodyPr>
            <a:lstStyle/>
            <a:p>
              <a:pPr>
                <a:lnSpc>
                  <a:spcPts val="1000"/>
                </a:lnSpc>
                <a:tabLst>
                  <a:tab pos="2630488" algn="l"/>
                </a:tabLst>
              </a:pPr>
              <a:r>
                <a:rPr lang="en-US" sz="900" dirty="0"/>
                <a:t>Current risk assessment with uncertainty	Expected risk assessment with	proposed mitigation</a:t>
              </a:r>
            </a:p>
          </p:txBody>
        </p:sp>
      </p:grpSp>
      <p:sp>
        <p:nvSpPr>
          <p:cNvPr id="1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16"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20"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J_Contact Information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1" y="6113241"/>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a:t>Bullet 1 level—Bullet 130% size text—Black, 18 point Arial</a:t>
            </a:r>
          </a:p>
          <a:p>
            <a:pPr lvl="1"/>
            <a:r>
              <a:rPr lang="en-US"/>
              <a:t>Bullet 2 level—16 point Arial Italic</a:t>
            </a:r>
          </a:p>
          <a:p>
            <a:pPr lvl="2"/>
            <a:r>
              <a:rPr lang="en-US"/>
              <a:t>Bullet 3 level—Bullet 125% size text—16 point Arial</a:t>
            </a:r>
          </a:p>
          <a:p>
            <a:pPr lvl="3"/>
            <a:r>
              <a:rPr lang="en-US"/>
              <a:t>Bullet 4 level—16 point Arial Italic</a:t>
            </a:r>
          </a:p>
          <a:p>
            <a:pPr lvl="4"/>
            <a:r>
              <a:rPr lang="en-US"/>
              <a:t>Bullet 5 level—Bullet 100% size text—16 point Arial</a:t>
            </a:r>
          </a:p>
          <a:p>
            <a:pPr lvl="4"/>
            <a:endParaRPr lang="en-US"/>
          </a:p>
        </p:txBody>
      </p:sp>
      <p:sp>
        <p:nvSpPr>
          <p:cNvPr id="7" name="Text Box 19"/>
          <p:cNvSpPr txBox="1">
            <a:spLocks noChangeArrowheads="1"/>
          </p:cNvSpPr>
          <p:nvPr userDrawn="1"/>
        </p:nvSpPr>
        <p:spPr bwMode="auto">
          <a:xfrm>
            <a:off x="240017" y="6395155"/>
            <a:ext cx="1683717"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dirty="0"/>
              <a:t>e-mail address</a:t>
            </a:r>
          </a:p>
          <a:p>
            <a:pPr>
              <a:lnSpc>
                <a:spcPts val="860"/>
              </a:lnSpc>
            </a:pPr>
            <a:r>
              <a:rPr lang="en-US" sz="800" dirty="0"/>
              <a:t>Department/subdivision name</a:t>
            </a:r>
          </a:p>
        </p:txBody>
      </p:sp>
    </p:spTree>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K_Transition_marking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111897"/>
            <a:ext cx="8123464" cy="1063867"/>
          </a:xfrm>
          <a:prstGeom prst="rect">
            <a:avLst/>
          </a:prstGeom>
        </p:spPr>
        <p:txBody>
          <a:bodyPr/>
          <a:lstStyle>
            <a:lvl1pPr algn="l">
              <a:defRPr sz="3200" b="1" i="1" baseline="0">
                <a:solidFill>
                  <a:schemeClr val="bg2"/>
                </a:solidFill>
                <a:latin typeface="Arial"/>
                <a:cs typeface="Arial"/>
              </a:defRPr>
            </a:lvl1pPr>
          </a:lstStyle>
          <a:p>
            <a:r>
              <a:rPr lang="en-US"/>
              <a:t>Transition Slide</a:t>
            </a:r>
          </a:p>
        </p:txBody>
      </p:sp>
      <p:sp>
        <p:nvSpPr>
          <p:cNvPr id="3" name="Subtitle 2"/>
          <p:cNvSpPr>
            <a:spLocks noGrp="1"/>
          </p:cNvSpPr>
          <p:nvPr>
            <p:ph type="subTitle" idx="1" hasCustomPrompt="1"/>
          </p:nvPr>
        </p:nvSpPr>
        <p:spPr>
          <a:xfrm>
            <a:off x="228600" y="3245325"/>
            <a:ext cx="8123464" cy="1752600"/>
          </a:xfrm>
          <a:prstGeom prst="rect">
            <a:avLst/>
          </a:prstGeom>
        </p:spPr>
        <p:txBody>
          <a:bodyPr>
            <a:normAutofit/>
          </a:bodyPr>
          <a:lstStyle>
            <a:lvl1pPr marL="0" indent="0" algn="l">
              <a:buNone/>
              <a:defRPr sz="240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Transition Subtitle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A_Title and Information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16350" y="1660394"/>
            <a:ext cx="5101390" cy="1239457"/>
          </a:xfrm>
          <a:prstGeom prst="rect">
            <a:avLst/>
          </a:prstGeom>
        </p:spPr>
        <p:txBody>
          <a:bodyPr anchor="t" anchorCtr="0">
            <a:noAutofit/>
          </a:bodyPr>
          <a:lstStyle>
            <a:lvl1pPr marL="0" marR="0" indent="0" algn="r" defTabSz="457200" rtl="0" eaLnBrk="1" fontAlgn="auto" latinLnBrk="0" hangingPunct="1">
              <a:lnSpc>
                <a:spcPct val="100000"/>
              </a:lnSpc>
              <a:spcBef>
                <a:spcPct val="0"/>
              </a:spcBef>
              <a:spcAft>
                <a:spcPts val="0"/>
              </a:spcAft>
              <a:buClrTx/>
              <a:buSzTx/>
              <a:buFontTx/>
              <a:buNone/>
              <a:tabLst/>
              <a:defRPr sz="2600" b="1" i="1">
                <a:solidFill>
                  <a:schemeClr val="bg1"/>
                </a:solidFill>
                <a:effectLst>
                  <a:outerShdw blurRad="50800" dist="50800" dir="4260000" algn="tl" rotWithShape="0">
                    <a:prstClr val="black"/>
                  </a:outerShdw>
                </a:effectLst>
                <a:latin typeface="Arial"/>
                <a:cs typeface="Arial"/>
              </a:defRPr>
            </a:lvl1pPr>
          </a:lstStyle>
          <a:p>
            <a:r>
              <a:rPr lang="en-US"/>
              <a:t>Your Title – 26 Point Arial, Bold</a:t>
            </a:r>
          </a:p>
        </p:txBody>
      </p:sp>
      <p:sp>
        <p:nvSpPr>
          <p:cNvPr id="8" name="Subtitle 2"/>
          <p:cNvSpPr>
            <a:spLocks noGrp="1"/>
          </p:cNvSpPr>
          <p:nvPr>
            <p:ph type="subTitle" idx="1" hasCustomPrompt="1"/>
          </p:nvPr>
        </p:nvSpPr>
        <p:spPr>
          <a:xfrm>
            <a:off x="3616350" y="3124909"/>
            <a:ext cx="5101390" cy="1001228"/>
          </a:xfrm>
          <a:prstGeom prst="rect">
            <a:avLst/>
          </a:prstGeom>
        </p:spPr>
        <p:txBody>
          <a:bodyPr wrap="square">
            <a:no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000" b="1" i="1">
                <a:solidFill>
                  <a:schemeClr val="bg1"/>
                </a:solidFill>
                <a:effectLst>
                  <a:outerShdw blurRad="50800" dist="508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a:t>Speaker’s name</a:t>
            </a:r>
            <a:br>
              <a:rPr lang="en-US" sz="2000"/>
            </a:br>
            <a:r>
              <a:rPr lang="en-US" sz="2000"/>
              <a:t>and organization – </a:t>
            </a:r>
            <a:br>
              <a:rPr lang="en-US" sz="2000"/>
            </a:br>
            <a:r>
              <a:rPr lang="en-US" sz="2000"/>
              <a:t>20 Point Arial</a:t>
            </a:r>
          </a:p>
        </p:txBody>
      </p:sp>
      <p:sp>
        <p:nvSpPr>
          <p:cNvPr id="5" name="Text Placeholder 4"/>
          <p:cNvSpPr>
            <a:spLocks noGrp="1"/>
          </p:cNvSpPr>
          <p:nvPr>
            <p:ph type="body" sz="quarter" idx="10" hasCustomPrompt="1"/>
          </p:nvPr>
        </p:nvSpPr>
        <p:spPr>
          <a:xfrm>
            <a:off x="3615976" y="4355982"/>
            <a:ext cx="5102255" cy="457844"/>
          </a:xfrm>
          <a:prstGeom prst="rect">
            <a:avLst/>
          </a:prstGeom>
        </p:spPr>
        <p:txBody>
          <a:bodyPr>
            <a:noAutofit/>
          </a:bodyPr>
          <a:lstStyle>
            <a:lvl1pPr marL="0" indent="0" algn="r">
              <a:lnSpc>
                <a:spcPct val="100000"/>
              </a:lnSpc>
              <a:spcBef>
                <a:spcPts val="0"/>
              </a:spcBef>
              <a:buFontTx/>
              <a:buNone/>
              <a:defRPr sz="1800" b="1" i="1">
                <a:solidFill>
                  <a:schemeClr val="bg1"/>
                </a:solidFill>
                <a:effectLst>
                  <a:outerShdw blurRad="50800" dist="50800" dir="4260000" algn="tl" rotWithShape="0">
                    <a:prstClr val="black"/>
                  </a:outerShdw>
                </a:effectLst>
                <a:latin typeface="Arial" charset="0"/>
                <a:ea typeface="Arial" charset="0"/>
                <a:cs typeface="Arial" charset="0"/>
              </a:defRPr>
            </a:lvl1pPr>
          </a:lstStyle>
          <a:p>
            <a:pPr lvl="0"/>
            <a:r>
              <a:rPr lang="en-US"/>
              <a:t>Date – 18 point Arial</a:t>
            </a:r>
          </a:p>
        </p:txBody>
      </p:sp>
      <p:sp>
        <p:nvSpPr>
          <p:cNvPr id="9" name="Date Placeholder 3"/>
          <p:cNvSpPr txBox="1">
            <a:spLocks/>
          </p:cNvSpPr>
          <p:nvPr userDrawn="1"/>
        </p:nvSpPr>
        <p:spPr>
          <a:xfrm>
            <a:off x="202096" y="6492875"/>
            <a:ext cx="2667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E008B"/>
                </a:solidFill>
                <a:effectLst/>
                <a:uLnTx/>
                <a:uFillTx/>
                <a:latin typeface="Arial" charset="0"/>
                <a:ea typeface="Arial" charset="0"/>
                <a:cs typeface="Arial" charset="0"/>
              </a:rPr>
              <a:t>© 2024 The Aerospace Corporation</a:t>
            </a:r>
          </a:p>
        </p:txBody>
      </p:sp>
    </p:spTree>
    <p:extLst>
      <p:ext uri="{BB962C8B-B14F-4D97-AF65-F5344CB8AC3E}">
        <p14:creationId xmlns:p14="http://schemas.microsoft.com/office/powerpoint/2010/main" val="4174041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B_Title and Information Page_marking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16350" y="1660394"/>
            <a:ext cx="5101390" cy="1239457"/>
          </a:xfrm>
          <a:prstGeom prst="rect">
            <a:avLst/>
          </a:prstGeom>
        </p:spPr>
        <p:txBody>
          <a:bodyPr anchor="t" anchorCtr="0">
            <a:noAutofit/>
          </a:bodyPr>
          <a:lstStyle>
            <a:lvl1pPr marL="0" marR="0" indent="0" algn="r" defTabSz="457200" rtl="0" eaLnBrk="1" fontAlgn="auto" latinLnBrk="0" hangingPunct="1">
              <a:lnSpc>
                <a:spcPct val="100000"/>
              </a:lnSpc>
              <a:spcBef>
                <a:spcPct val="0"/>
              </a:spcBef>
              <a:spcAft>
                <a:spcPts val="0"/>
              </a:spcAft>
              <a:buClrTx/>
              <a:buSzTx/>
              <a:buFontTx/>
              <a:buNone/>
              <a:tabLst/>
              <a:defRPr sz="2600" b="1" i="1">
                <a:solidFill>
                  <a:schemeClr val="bg1"/>
                </a:solidFill>
                <a:effectLst>
                  <a:outerShdw blurRad="50800" dist="50800" dir="4260000" algn="tl" rotWithShape="0">
                    <a:prstClr val="black"/>
                  </a:outerShdw>
                </a:effectLst>
                <a:latin typeface="Arial"/>
                <a:cs typeface="Arial"/>
              </a:defRPr>
            </a:lvl1pPr>
          </a:lstStyle>
          <a:p>
            <a:r>
              <a:rPr lang="en-US"/>
              <a:t>Your Title – 26 Point Arial, Bold</a:t>
            </a:r>
          </a:p>
        </p:txBody>
      </p:sp>
      <p:sp>
        <p:nvSpPr>
          <p:cNvPr id="8" name="Subtitle 2"/>
          <p:cNvSpPr>
            <a:spLocks noGrp="1"/>
          </p:cNvSpPr>
          <p:nvPr>
            <p:ph type="subTitle" idx="1" hasCustomPrompt="1"/>
          </p:nvPr>
        </p:nvSpPr>
        <p:spPr>
          <a:xfrm>
            <a:off x="3616350" y="3124909"/>
            <a:ext cx="5101390" cy="1001228"/>
          </a:xfrm>
          <a:prstGeom prst="rect">
            <a:avLst/>
          </a:prstGeom>
        </p:spPr>
        <p:txBody>
          <a:bodyPr wrap="square">
            <a:no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000" b="1" i="1">
                <a:solidFill>
                  <a:schemeClr val="bg1"/>
                </a:solidFill>
                <a:effectLst>
                  <a:outerShdw blurRad="50800" dist="508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a:t>Speaker’s name</a:t>
            </a:r>
            <a:br>
              <a:rPr lang="en-US" sz="2000"/>
            </a:br>
            <a:r>
              <a:rPr lang="en-US" sz="2000"/>
              <a:t>and organization – </a:t>
            </a:r>
            <a:br>
              <a:rPr lang="en-US" sz="2000"/>
            </a:br>
            <a:r>
              <a:rPr lang="en-US" sz="2000"/>
              <a:t>20 Point Arial</a:t>
            </a:r>
          </a:p>
        </p:txBody>
      </p:sp>
      <p:sp>
        <p:nvSpPr>
          <p:cNvPr id="5" name="Text Placeholder 4"/>
          <p:cNvSpPr>
            <a:spLocks noGrp="1"/>
          </p:cNvSpPr>
          <p:nvPr>
            <p:ph type="body" sz="quarter" idx="10" hasCustomPrompt="1"/>
          </p:nvPr>
        </p:nvSpPr>
        <p:spPr>
          <a:xfrm>
            <a:off x="3615976" y="4355982"/>
            <a:ext cx="5102255" cy="457844"/>
          </a:xfrm>
          <a:prstGeom prst="rect">
            <a:avLst/>
          </a:prstGeom>
        </p:spPr>
        <p:txBody>
          <a:bodyPr>
            <a:noAutofit/>
          </a:bodyPr>
          <a:lstStyle>
            <a:lvl1pPr marL="0" indent="0" algn="r">
              <a:lnSpc>
                <a:spcPct val="100000"/>
              </a:lnSpc>
              <a:spcBef>
                <a:spcPts val="0"/>
              </a:spcBef>
              <a:buFontTx/>
              <a:buNone/>
              <a:defRPr sz="1800" b="1" i="1">
                <a:solidFill>
                  <a:schemeClr val="bg1"/>
                </a:solidFill>
                <a:effectLst>
                  <a:outerShdw blurRad="50800" dist="50800" dir="4260000" algn="tl" rotWithShape="0">
                    <a:prstClr val="black"/>
                  </a:outerShdw>
                </a:effectLst>
                <a:latin typeface="Arial" charset="0"/>
                <a:ea typeface="Arial" charset="0"/>
                <a:cs typeface="Arial" charset="0"/>
              </a:defRPr>
            </a:lvl1pPr>
          </a:lstStyle>
          <a:p>
            <a:pPr lvl="0"/>
            <a:r>
              <a:rPr lang="en-US"/>
              <a:t>Date – 18 point Arial</a:t>
            </a:r>
          </a:p>
        </p:txBody>
      </p:sp>
      <p:sp>
        <p:nvSpPr>
          <p:cNvPr id="9" name="Text Placeholder 2"/>
          <p:cNvSpPr>
            <a:spLocks noGrp="1"/>
          </p:cNvSpPr>
          <p:nvPr>
            <p:ph type="body" sz="quarter" idx="11" hasCustomPrompt="1"/>
          </p:nvPr>
        </p:nvSpPr>
        <p:spPr>
          <a:xfrm>
            <a:off x="0" y="1"/>
            <a:ext cx="9143999" cy="238835"/>
          </a:xfrm>
          <a:prstGeom prst="rect">
            <a:avLst/>
          </a:prstGeom>
        </p:spPr>
        <p:txBody>
          <a:bodyPr/>
          <a:lstStyle>
            <a:lvl1pPr marL="0" indent="0" algn="ctr">
              <a:buNone/>
              <a:defRPr sz="1100" b="0">
                <a:solidFill>
                  <a:schemeClr val="tx1"/>
                </a:solidFill>
                <a:latin typeface="Arial" panose="020B0604020202020204" pitchFamily="34" charset="0"/>
                <a:cs typeface="Arial" panose="020B0604020202020204" pitchFamily="34" charset="0"/>
              </a:defRPr>
            </a:lvl1pPr>
          </a:lstStyle>
          <a:p>
            <a:pPr lvl="0"/>
            <a:r>
              <a:rPr lang="en-US"/>
              <a:t>This Box Is For Security Markings</a:t>
            </a:r>
          </a:p>
        </p:txBody>
      </p:sp>
      <p:sp>
        <p:nvSpPr>
          <p:cNvPr id="10" name="Text Placeholder 2"/>
          <p:cNvSpPr>
            <a:spLocks noGrp="1"/>
          </p:cNvSpPr>
          <p:nvPr>
            <p:ph type="body" sz="quarter" idx="12" hasCustomPrompt="1"/>
          </p:nvPr>
        </p:nvSpPr>
        <p:spPr>
          <a:xfrm>
            <a:off x="1" y="6619165"/>
            <a:ext cx="9143999" cy="238835"/>
          </a:xfrm>
          <a:prstGeom prst="rect">
            <a:avLst/>
          </a:prstGeom>
        </p:spPr>
        <p:txBody>
          <a:bodyPr/>
          <a:lstStyle>
            <a:lvl1pPr marL="0" indent="0" algn="ctr">
              <a:buNone/>
              <a:defRPr sz="1100" b="0">
                <a:solidFill>
                  <a:schemeClr val="tx1"/>
                </a:solidFill>
                <a:latin typeface="Arial" panose="020B0604020202020204" pitchFamily="34" charset="0"/>
                <a:cs typeface="Arial" panose="020B0604020202020204" pitchFamily="34" charset="0"/>
              </a:defRPr>
            </a:lvl1pPr>
          </a:lstStyle>
          <a:p>
            <a:pPr lvl="0"/>
            <a:r>
              <a:rPr lang="en-US"/>
              <a:t>This Box Is For Security Markings</a:t>
            </a:r>
          </a:p>
        </p:txBody>
      </p:sp>
      <p:sp>
        <p:nvSpPr>
          <p:cNvPr id="11" name="Date Placeholder 3"/>
          <p:cNvSpPr txBox="1">
            <a:spLocks/>
          </p:cNvSpPr>
          <p:nvPr userDrawn="1"/>
        </p:nvSpPr>
        <p:spPr>
          <a:xfrm>
            <a:off x="202096" y="6492875"/>
            <a:ext cx="2667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E008B"/>
                </a:solidFill>
                <a:effectLst/>
                <a:uLnTx/>
                <a:uFillTx/>
                <a:latin typeface="Arial" charset="0"/>
                <a:ea typeface="Arial" charset="0"/>
                <a:cs typeface="Arial" charset="0"/>
              </a:rPr>
              <a:t>© 2020 The Aerospace Corporation</a:t>
            </a:r>
          </a:p>
        </p:txBody>
      </p:sp>
    </p:spTree>
    <p:extLst>
      <p:ext uri="{BB962C8B-B14F-4D97-AF65-F5344CB8AC3E}">
        <p14:creationId xmlns:p14="http://schemas.microsoft.com/office/powerpoint/2010/main" val="12311732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C_Closing_Q&amp;A_Backup">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771899" y="2057400"/>
            <a:ext cx="4601283" cy="2307310"/>
          </a:xfrm>
          <a:prstGeom prst="rect">
            <a:avLst/>
          </a:prstGeom>
        </p:spPr>
        <p:txBody>
          <a:bodyPr anchor="ctr">
            <a:noAutofit/>
          </a:bodyPr>
          <a:lstStyle>
            <a:lvl1pPr algn="l">
              <a:defRPr sz="4800" b="1" i="1" baseline="0">
                <a:solidFill>
                  <a:schemeClr val="bg1"/>
                </a:solidFill>
                <a:effectLst>
                  <a:outerShdw blurRad="50800" dist="38100" dir="4260000" algn="tl" rotWithShape="0">
                    <a:prstClr val="black"/>
                  </a:outerShdw>
                </a:effectLst>
                <a:latin typeface="Arial"/>
                <a:cs typeface="Arial"/>
              </a:defRPr>
            </a:lvl1pPr>
          </a:lstStyle>
          <a:p>
            <a:r>
              <a:rPr lang="en-US"/>
              <a:t>Closing</a:t>
            </a:r>
            <a:br>
              <a:rPr lang="en-US"/>
            </a:br>
            <a:r>
              <a:rPr lang="en-US"/>
              <a:t>Questions</a:t>
            </a:r>
            <a:br>
              <a:rPr lang="en-US"/>
            </a:br>
            <a:r>
              <a:rPr lang="en-US"/>
              <a:t>Backup</a:t>
            </a:r>
          </a:p>
        </p:txBody>
      </p:sp>
    </p:spTree>
    <p:extLst>
      <p:ext uri="{BB962C8B-B14F-4D97-AF65-F5344CB8AC3E}">
        <p14:creationId xmlns:p14="http://schemas.microsoft.com/office/powerpoint/2010/main" val="2857787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9146889"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9144000"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46" dirty="0"/>
          </a:p>
        </p:txBody>
      </p:sp>
      <p:sp>
        <p:nvSpPr>
          <p:cNvPr id="56323" name="Rectangle 2"/>
          <p:cNvSpPr>
            <a:spLocks noGrp="1" noChangeArrowheads="1"/>
          </p:cNvSpPr>
          <p:nvPr>
            <p:ph type="subTitle" idx="1" hasCustomPrompt="1"/>
          </p:nvPr>
        </p:nvSpPr>
        <p:spPr>
          <a:xfrm>
            <a:off x="88781" y="5258118"/>
            <a:ext cx="7948800" cy="308739"/>
          </a:xfrm>
          <a:prstGeom prst="rect">
            <a:avLst/>
          </a:prstGeom>
        </p:spPr>
        <p:txBody>
          <a:bodyPr wrap="square">
            <a:spAutoFit/>
          </a:bodyPr>
          <a:lstStyle>
            <a:lvl1pPr marL="0" indent="0">
              <a:buFont typeface="Verdana" pitchFamily="34" charset="0"/>
              <a:buNone/>
              <a:defRPr sz="1299"/>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94242" y="3429141"/>
            <a:ext cx="8874932" cy="552780"/>
          </a:xfrm>
          <a:prstGeom prst="rect">
            <a:avLst/>
          </a:prstGeom>
        </p:spPr>
        <p:txBody>
          <a:bodyPr/>
          <a:lstStyle>
            <a:lvl1pPr algn="l">
              <a:defRPr sz="2992">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631825" y="6429376"/>
            <a:ext cx="5016500" cy="18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577"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166076" y="6422971"/>
            <a:ext cx="8802001"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166944" y="4106871"/>
            <a:ext cx="880223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8804752" y="5406990"/>
            <a:ext cx="216726" cy="230512"/>
          </a:xfrm>
          <a:prstGeom prst="rect">
            <a:avLst/>
          </a:prstGeom>
          <a:noFill/>
          <a:ln>
            <a:noFill/>
          </a:ln>
          <a:effectLst/>
        </p:spPr>
        <p:txBody>
          <a:bodyPr wrap="none">
            <a:spAutoFit/>
          </a:bodyPr>
          <a:lstStyle/>
          <a:p>
            <a:pPr algn="r">
              <a:spcBef>
                <a:spcPts val="0"/>
              </a:spcBef>
            </a:pPr>
            <a:r>
              <a:rPr lang="en-GB" sz="898"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8788201" y="6156809"/>
            <a:ext cx="216726" cy="230512"/>
          </a:xfrm>
          <a:prstGeom prst="rect">
            <a:avLst/>
          </a:prstGeom>
          <a:noFill/>
          <a:ln>
            <a:noFill/>
          </a:ln>
          <a:effectLst/>
        </p:spPr>
        <p:txBody>
          <a:bodyPr wrap="none">
            <a:spAutoFit/>
          </a:bodyPr>
          <a:lstStyle/>
          <a:p>
            <a:pPr algn="r">
              <a:spcBef>
                <a:spcPts val="0"/>
              </a:spcBef>
            </a:pPr>
            <a:r>
              <a:rPr lang="en-GB" sz="898"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8320998" y="5811879"/>
            <a:ext cx="68393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898"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166943" y="6245031"/>
            <a:ext cx="5016500" cy="18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598"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8713659" y="6202800"/>
            <a:ext cx="228589" cy="184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598" noProof="1">
                <a:solidFill>
                  <a:schemeClr val="bg1"/>
                </a:solidFill>
                <a:latin typeface="Arial" panose="020B0604020202020204" pitchFamily="34" charset="0"/>
                <a:cs typeface="Arial" panose="020B0604020202020204" pitchFamily="34" charset="0"/>
              </a:rPr>
              <a:t>  </a:t>
            </a:r>
            <a:fld id="{FDAC5C42-9B53-4063-AF51-A40D4C64F718}" type="slidenum">
              <a:rPr lang="it-IT" sz="598" noProof="1" smtClean="0">
                <a:solidFill>
                  <a:schemeClr val="bg1"/>
                </a:solidFill>
                <a:latin typeface="Arial" panose="020B0604020202020204" pitchFamily="34" charset="0"/>
                <a:cs typeface="Arial" panose="020B0604020202020204" pitchFamily="34" charset="0"/>
              </a:rPr>
              <a:t>‹#›</a:t>
            </a:fld>
            <a:endParaRPr lang="en-GB" sz="598"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27486" y="-216085"/>
            <a:ext cx="1566137" cy="1314000"/>
          </a:xfrm>
          <a:prstGeom prst="rect">
            <a:avLst/>
          </a:prstGeom>
        </p:spPr>
      </p:pic>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7735947" y="6584400"/>
            <a:ext cx="1227690" cy="104400"/>
          </a:xfrm>
          <a:prstGeom prst="rect">
            <a:avLst/>
          </a:prstGeom>
        </p:spPr>
      </p:pic>
      <p:grpSp>
        <p:nvGrpSpPr>
          <p:cNvPr id="66" name="Group 65">
            <a:extLst>
              <a:ext uri="{FF2B5EF4-FFF2-40B4-BE49-F238E27FC236}">
                <a16:creationId xmlns:a16="http://schemas.microsoft.com/office/drawing/2014/main" id="{0BDEE793-43F4-4A4F-BF0B-ADE99A6B95DA}"/>
              </a:ext>
            </a:extLst>
          </p:cNvPr>
          <p:cNvGrpSpPr/>
          <p:nvPr userDrawn="1"/>
        </p:nvGrpSpPr>
        <p:grpSpPr>
          <a:xfrm>
            <a:off x="169553" y="6569736"/>
            <a:ext cx="7201866" cy="144114"/>
            <a:chOff x="1076500" y="4469696"/>
            <a:chExt cx="9628745" cy="144114"/>
          </a:xfrm>
        </p:grpSpPr>
        <p:pic>
          <p:nvPicPr>
            <p:cNvPr id="67" name="Picture 66" descr="de.png">
              <a:extLst>
                <a:ext uri="{FF2B5EF4-FFF2-40B4-BE49-F238E27FC236}">
                  <a16:creationId xmlns:a16="http://schemas.microsoft.com/office/drawing/2014/main" id="{6B75858F-9A67-41AA-8B94-F6B4B7AAF3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8" name="Picture 67" descr="at.png">
              <a:extLst>
                <a:ext uri="{FF2B5EF4-FFF2-40B4-BE49-F238E27FC236}">
                  <a16:creationId xmlns:a16="http://schemas.microsoft.com/office/drawing/2014/main" id="{70A516BE-5CC6-4CE9-853F-31AEC336A00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9" name="Picture 68" descr="be.png">
              <a:extLst>
                <a:ext uri="{FF2B5EF4-FFF2-40B4-BE49-F238E27FC236}">
                  <a16:creationId xmlns:a16="http://schemas.microsoft.com/office/drawing/2014/main" id="{203FB4ED-F3AB-494D-862E-A8696D16B7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0" name="Picture 69" descr="dk.png">
              <a:extLst>
                <a:ext uri="{FF2B5EF4-FFF2-40B4-BE49-F238E27FC236}">
                  <a16:creationId xmlns:a16="http://schemas.microsoft.com/office/drawing/2014/main" id="{4DE526DA-3481-446A-A732-98C859DCABA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1" name="Picture 70" descr="es.png">
              <a:extLst>
                <a:ext uri="{FF2B5EF4-FFF2-40B4-BE49-F238E27FC236}">
                  <a16:creationId xmlns:a16="http://schemas.microsoft.com/office/drawing/2014/main" id="{D697FC77-812D-4172-A2ED-06CB6B4A92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2" name="Picture 71" descr="ee.png">
              <a:extLst>
                <a:ext uri="{FF2B5EF4-FFF2-40B4-BE49-F238E27FC236}">
                  <a16:creationId xmlns:a16="http://schemas.microsoft.com/office/drawing/2014/main" id="{42258044-A537-45EF-BA18-8D5B89EF71F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3" name="Picture 72" descr="fi.png">
              <a:extLst>
                <a:ext uri="{FF2B5EF4-FFF2-40B4-BE49-F238E27FC236}">
                  <a16:creationId xmlns:a16="http://schemas.microsoft.com/office/drawing/2014/main" id="{F47E81A8-68FF-44CA-902D-07EB98CDAE2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4" name="Picture 73" descr="fr.png">
              <a:extLst>
                <a:ext uri="{FF2B5EF4-FFF2-40B4-BE49-F238E27FC236}">
                  <a16:creationId xmlns:a16="http://schemas.microsoft.com/office/drawing/2014/main" id="{C11EAD1F-6E3E-4517-925A-1B5C889209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5" name="Picture 74" descr="gr.png">
              <a:extLst>
                <a:ext uri="{FF2B5EF4-FFF2-40B4-BE49-F238E27FC236}">
                  <a16:creationId xmlns:a16="http://schemas.microsoft.com/office/drawing/2014/main" id="{D1B93C23-991F-494B-BDE7-D89CFBBFF60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6" name="Picture 75" descr="hu.png">
              <a:extLst>
                <a:ext uri="{FF2B5EF4-FFF2-40B4-BE49-F238E27FC236}">
                  <a16:creationId xmlns:a16="http://schemas.microsoft.com/office/drawing/2014/main" id="{ADEDA91F-B42F-427D-89BB-3C1A49263B5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7" name="Picture 76" descr="ie.png">
              <a:extLst>
                <a:ext uri="{FF2B5EF4-FFF2-40B4-BE49-F238E27FC236}">
                  <a16:creationId xmlns:a16="http://schemas.microsoft.com/office/drawing/2014/main" id="{69A2BB63-BAF0-40C4-AD9C-10D83E1B0FC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8" name="Picture 77" descr="it.png">
              <a:extLst>
                <a:ext uri="{FF2B5EF4-FFF2-40B4-BE49-F238E27FC236}">
                  <a16:creationId xmlns:a16="http://schemas.microsoft.com/office/drawing/2014/main" id="{F3B8823B-3FE6-48FB-8FD3-17F8F6BB65E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9" name="Picture 78" descr="lu.png">
              <a:extLst>
                <a:ext uri="{FF2B5EF4-FFF2-40B4-BE49-F238E27FC236}">
                  <a16:creationId xmlns:a16="http://schemas.microsoft.com/office/drawing/2014/main" id="{E1DDA7F3-6A6D-4848-9BE9-DE1B4870259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0" name="Picture 79" descr="no.png">
              <a:extLst>
                <a:ext uri="{FF2B5EF4-FFF2-40B4-BE49-F238E27FC236}">
                  <a16:creationId xmlns:a16="http://schemas.microsoft.com/office/drawing/2014/main" id="{B10F78CA-487C-423E-84DC-EF5A1DB224D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1" name="Picture 80" descr="nl.png">
              <a:extLst>
                <a:ext uri="{FF2B5EF4-FFF2-40B4-BE49-F238E27FC236}">
                  <a16:creationId xmlns:a16="http://schemas.microsoft.com/office/drawing/2014/main" id="{75F92B42-7A10-4C91-9DB1-180E4FFD797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2" name="Picture 81" descr="pl.png">
              <a:extLst>
                <a:ext uri="{FF2B5EF4-FFF2-40B4-BE49-F238E27FC236}">
                  <a16:creationId xmlns:a16="http://schemas.microsoft.com/office/drawing/2014/main" id="{264146D2-CAAA-4F82-B2C0-B0939A650A4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3" name="Picture 82" descr="pt.png">
              <a:extLst>
                <a:ext uri="{FF2B5EF4-FFF2-40B4-BE49-F238E27FC236}">
                  <a16:creationId xmlns:a16="http://schemas.microsoft.com/office/drawing/2014/main" id="{B68EB404-158C-4653-9050-1BB2E937D2D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4" name="Picture 83" descr="cz.png">
              <a:extLst>
                <a:ext uri="{FF2B5EF4-FFF2-40B4-BE49-F238E27FC236}">
                  <a16:creationId xmlns:a16="http://schemas.microsoft.com/office/drawing/2014/main" id="{CA0747A2-2A55-4B44-99F0-5940853698C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5" name="Picture 84" descr="ro.png">
              <a:extLst>
                <a:ext uri="{FF2B5EF4-FFF2-40B4-BE49-F238E27FC236}">
                  <a16:creationId xmlns:a16="http://schemas.microsoft.com/office/drawing/2014/main" id="{13221147-EE6A-4598-8796-60356638B115}"/>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6" name="Picture 85" descr="se.png">
              <a:extLst>
                <a:ext uri="{FF2B5EF4-FFF2-40B4-BE49-F238E27FC236}">
                  <a16:creationId xmlns:a16="http://schemas.microsoft.com/office/drawing/2014/main" id="{F0D10A43-DDF4-4D36-B1FC-63DCC84F1B7C}"/>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7" name="Picture 86" descr="ch.png">
              <a:extLst>
                <a:ext uri="{FF2B5EF4-FFF2-40B4-BE49-F238E27FC236}">
                  <a16:creationId xmlns:a16="http://schemas.microsoft.com/office/drawing/2014/main" id="{3A0ACA4A-31E0-4EF7-9E21-35C445CC4BD5}"/>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8" name="Picture 87" descr="uk.png">
              <a:extLst>
                <a:ext uri="{FF2B5EF4-FFF2-40B4-BE49-F238E27FC236}">
                  <a16:creationId xmlns:a16="http://schemas.microsoft.com/office/drawing/2014/main" id="{6486F896-C692-4036-82DC-F23CE9857C9F}"/>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8" name="Picture 97">
              <a:extLst>
                <a:ext uri="{FF2B5EF4-FFF2-40B4-BE49-F238E27FC236}">
                  <a16:creationId xmlns:a16="http://schemas.microsoft.com/office/drawing/2014/main" id="{2EC3C40A-F150-4487-9F1F-147F7CDF9A5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9" name="Picture 98">
              <a:extLst>
                <a:ext uri="{FF2B5EF4-FFF2-40B4-BE49-F238E27FC236}">
                  <a16:creationId xmlns:a16="http://schemas.microsoft.com/office/drawing/2014/main" id="{F0EC0F78-6C83-44D6-AE54-0B212F99CBDE}"/>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100" name="Picture 99" descr="ca.png">
              <a:extLst>
                <a:ext uri="{FF2B5EF4-FFF2-40B4-BE49-F238E27FC236}">
                  <a16:creationId xmlns:a16="http://schemas.microsoft.com/office/drawing/2014/main" id="{473A4F5B-6675-4E40-9FFC-20B1CC23FB0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101" name="Picture 100" descr="si.png">
              <a:extLst>
                <a:ext uri="{FF2B5EF4-FFF2-40B4-BE49-F238E27FC236}">
                  <a16:creationId xmlns:a16="http://schemas.microsoft.com/office/drawing/2014/main" id="{AAC5C742-AE53-4BA6-86AB-FDFE5EB690AF}"/>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53200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12" accel="10000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trips(upRight)">
                                      <p:cBhvr>
                                        <p:cTn id="20" dur="500"/>
                                        <p:tgtEl>
                                          <p:spTgt spid="94"/>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 calcmode="lin" valueType="num">
                                      <p:cBhvr additive="base">
                                        <p:cTn id="2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4">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5">
                                            <p:txEl>
                                              <p:pRg st="0" end="0"/>
                                            </p:txEl>
                                          </p:spTgt>
                                        </p:tgtEl>
                                        <p:attrNameLst>
                                          <p:attrName>style.visibility</p:attrName>
                                        </p:attrNameLst>
                                      </p:cBhvr>
                                      <p:to>
                                        <p:strVal val="visible"/>
                                      </p:to>
                                    </p:set>
                                    <p:anim calcmode="lin" valueType="num">
                                      <p:cBhvr additive="base">
                                        <p:cTn id="3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1" presetClass="entr" presetSubtype="0"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left)">
                                      <p:cBhvr>
                                        <p:cTn id="44" dur="500"/>
                                        <p:tgtEl>
                                          <p:spTgt spid="65"/>
                                        </p:tgtEl>
                                      </p:cBhvr>
                                    </p:animEffect>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1500" fill="hold"/>
                                        <p:tgtEl>
                                          <p:spTgt spid="66"/>
                                        </p:tgtEl>
                                        <p:attrNameLst>
                                          <p:attrName>ppt_x</p:attrName>
                                        </p:attrNameLst>
                                      </p:cBhvr>
                                      <p:tavLst>
                                        <p:tav tm="0">
                                          <p:val>
                                            <p:strVal val="0-#ppt_w/2"/>
                                          </p:val>
                                        </p:tav>
                                        <p:tav tm="100000">
                                          <p:val>
                                            <p:strVal val="#ppt_x"/>
                                          </p:val>
                                        </p:tav>
                                      </p:tavLst>
                                    </p:anim>
                                    <p:anim calcmode="lin" valueType="num">
                                      <p:cBhvr additive="base">
                                        <p:cTn id="49" dur="1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3" grpId="0" build="allAtOnce"/>
      <p:bldP spid="44" grpId="0" build="allAtOnce"/>
      <p:bldP spid="45" grpId="0" build="allAtOnce"/>
      <p:bldP spid="10" grpId="0"/>
    </p:bld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D_Lef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
        <p:nvSpPr>
          <p:cNvPr id="7" name="Content Placeholder 6"/>
          <p:cNvSpPr>
            <a:spLocks noGrp="1"/>
          </p:cNvSpPr>
          <p:nvPr>
            <p:ph sz="quarter" idx="15" hasCustomPrompt="1"/>
          </p:nvPr>
        </p:nvSpPr>
        <p:spPr>
          <a:xfrm>
            <a:off x="228596" y="1225565"/>
            <a:ext cx="4286253"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a:t>Bullet 1 level—Bullet 130% size text—Black, 18 point Arial</a:t>
            </a:r>
          </a:p>
          <a:p>
            <a:pPr lvl="1"/>
            <a:r>
              <a:rPr lang="en-US"/>
              <a:t>Bullet 2 level—16 point Arial Italic</a:t>
            </a:r>
          </a:p>
          <a:p>
            <a:pPr lvl="2"/>
            <a:r>
              <a:rPr lang="en-US"/>
              <a:t>Bullet 3 level—Bullet 125% size text—16 point Arial</a:t>
            </a:r>
          </a:p>
          <a:p>
            <a:pPr lvl="3"/>
            <a:r>
              <a:rPr lang="en-US"/>
              <a:t>Bullet 4 level—16 point Arial Italic</a:t>
            </a:r>
          </a:p>
          <a:p>
            <a:pPr lvl="4"/>
            <a:r>
              <a:rPr lang="en-US"/>
              <a:t>Bullet 5 level—Bullet 100% size text—16 point Arial</a:t>
            </a:r>
          </a:p>
        </p:txBody>
      </p:sp>
      <p:sp>
        <p:nvSpPr>
          <p:cNvPr id="9" name="Picture Placeholder 2"/>
          <p:cNvSpPr>
            <a:spLocks noGrp="1"/>
          </p:cNvSpPr>
          <p:nvPr>
            <p:ph type="pic" sz="quarter" idx="18" hasCustomPrompt="1"/>
          </p:nvPr>
        </p:nvSpPr>
        <p:spPr>
          <a:xfrm>
            <a:off x="4572000" y="1207637"/>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1401457567"/>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9144000"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51"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164251" y="882196"/>
            <a:ext cx="8799538" cy="5328000"/>
          </a:xfrm>
        </p:spPr>
        <p:txBody>
          <a:bodyPr/>
          <a:lstStyle>
            <a:lvl1pPr>
              <a:defRPr sz="1346"/>
            </a:lvl1pPr>
            <a:lvl2pPr>
              <a:defRPr sz="1346"/>
            </a:lvl2pPr>
            <a:lvl3pPr>
              <a:defRPr sz="1346"/>
            </a:lvl3pPr>
            <a:lvl4pPr>
              <a:defRPr sz="1346"/>
            </a:lvl4pPr>
            <a:lvl5pPr>
              <a:defRPr sz="1346"/>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27486" y="-216085"/>
            <a:ext cx="1566137"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165624" y="6422971"/>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233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163698" y="882193"/>
            <a:ext cx="879953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346"/>
            </a:lvl1pPr>
            <a:lvl2pPr>
              <a:defRPr sz="1346"/>
            </a:lvl2pPr>
            <a:lvl3pPr>
              <a:defRPr sz="1346"/>
            </a:lvl3pPr>
            <a:lvl4pPr>
              <a:defRPr sz="1346"/>
            </a:lvl4pPr>
            <a:lvl5pPr>
              <a:defRPr sz="1346"/>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165624" y="6422971"/>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157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164251" y="882193"/>
            <a:ext cx="879953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346"/>
            </a:lvl1pPr>
            <a:lvl2pPr>
              <a:defRPr sz="1346"/>
            </a:lvl2pPr>
            <a:lvl3pPr>
              <a:defRPr sz="1346"/>
            </a:lvl3pPr>
            <a:lvl4pPr>
              <a:defRPr sz="1346"/>
            </a:lvl4pPr>
            <a:lvl5pPr>
              <a:defRPr sz="1346"/>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165624" y="6422971"/>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163250" y="882193"/>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625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163697" y="1673225"/>
            <a:ext cx="4341633" cy="4318000"/>
          </a:xfrm>
        </p:spPr>
        <p:txBody>
          <a:bodyPr/>
          <a:lstStyle>
            <a:lvl1pPr>
              <a:defRPr sz="1346"/>
            </a:lvl1pPr>
            <a:lvl2pPr>
              <a:defRPr sz="1346"/>
            </a:lvl2pPr>
            <a:lvl3pPr>
              <a:defRPr sz="1346"/>
            </a:lvl3pPr>
            <a:lvl4pPr>
              <a:defRPr sz="1346"/>
            </a:lvl4pPr>
            <a:lvl5pPr>
              <a:defRPr sz="1346"/>
            </a:lvl5pPr>
            <a:lvl6pPr>
              <a:defRPr sz="974"/>
            </a:lvl6pPr>
            <a:lvl7pPr>
              <a:defRPr sz="974"/>
            </a:lvl7pPr>
            <a:lvl8pPr>
              <a:defRPr sz="974"/>
            </a:lvl8pPr>
            <a:lvl9pPr>
              <a:defRPr sz="974"/>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4657723" y="1673225"/>
            <a:ext cx="4310354" cy="4318000"/>
          </a:xfrm>
        </p:spPr>
        <p:txBody>
          <a:bodyPr/>
          <a:lstStyle>
            <a:lvl1pPr>
              <a:defRPr sz="1346"/>
            </a:lvl1pPr>
            <a:lvl2pPr>
              <a:defRPr sz="1346"/>
            </a:lvl2pPr>
            <a:lvl3pPr>
              <a:defRPr sz="1346"/>
            </a:lvl3pPr>
            <a:lvl4pPr>
              <a:defRPr sz="1346"/>
            </a:lvl4pPr>
            <a:lvl5pPr>
              <a:defRPr sz="1346"/>
            </a:lvl5pPr>
            <a:lvl6pPr>
              <a:defRPr sz="974"/>
            </a:lvl6pPr>
            <a:lvl7pPr>
              <a:defRPr sz="974"/>
            </a:lvl7pPr>
            <a:lvl8pPr>
              <a:defRPr sz="974"/>
            </a:lvl8pPr>
            <a:lvl9pPr>
              <a:defRPr sz="974"/>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165624" y="6422971"/>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163250" y="882193"/>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238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164251" y="882000"/>
            <a:ext cx="879953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346"/>
            </a:lvl1pPr>
            <a:lvl2pPr>
              <a:defRPr sz="1346"/>
            </a:lvl2pPr>
            <a:lvl3pPr>
              <a:defRPr sz="1346"/>
            </a:lvl3pPr>
            <a:lvl4pPr>
              <a:defRPr sz="1346"/>
            </a:lvl4pPr>
            <a:lvl5pPr>
              <a:defRPr sz="1346"/>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165624" y="6422971"/>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163250" y="882193"/>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923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163698" y="882000"/>
            <a:ext cx="879953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346">
                <a:solidFill>
                  <a:srgbClr val="006762"/>
                </a:solidFill>
              </a:defRPr>
            </a:lvl1pPr>
            <a:lvl2pPr>
              <a:defRPr sz="1346">
                <a:solidFill>
                  <a:srgbClr val="006762"/>
                </a:solidFill>
              </a:defRPr>
            </a:lvl2pPr>
            <a:lvl3pPr>
              <a:defRPr sz="1346">
                <a:solidFill>
                  <a:srgbClr val="006762"/>
                </a:solidFill>
              </a:defRPr>
            </a:lvl3pPr>
            <a:lvl4pPr>
              <a:defRPr sz="1346">
                <a:solidFill>
                  <a:srgbClr val="006762"/>
                </a:solidFill>
              </a:defRPr>
            </a:lvl4pPr>
            <a:lvl5pPr>
              <a:defRPr sz="1346">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165624" y="6422971"/>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163250" y="882193"/>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085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163698" y="882000"/>
            <a:ext cx="879953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346">
                <a:solidFill>
                  <a:srgbClr val="960136"/>
                </a:solidFill>
              </a:defRPr>
            </a:lvl1pPr>
            <a:lvl2pPr>
              <a:defRPr sz="1346">
                <a:solidFill>
                  <a:srgbClr val="960136"/>
                </a:solidFill>
              </a:defRPr>
            </a:lvl2pPr>
            <a:lvl3pPr>
              <a:defRPr sz="1346">
                <a:solidFill>
                  <a:srgbClr val="960136"/>
                </a:solidFill>
              </a:defRPr>
            </a:lvl3pPr>
            <a:lvl4pPr>
              <a:defRPr sz="1346">
                <a:solidFill>
                  <a:srgbClr val="960136"/>
                </a:solidFill>
              </a:defRPr>
            </a:lvl4pPr>
            <a:lvl5pPr>
              <a:defRPr sz="1346">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165624" y="6422971"/>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163250" y="882193"/>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5234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163698" y="882192"/>
            <a:ext cx="879953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346">
                <a:solidFill>
                  <a:srgbClr val="A75534"/>
                </a:solidFill>
              </a:defRPr>
            </a:lvl1pPr>
            <a:lvl2pPr>
              <a:defRPr sz="1346">
                <a:solidFill>
                  <a:srgbClr val="A75534"/>
                </a:solidFill>
              </a:defRPr>
            </a:lvl2pPr>
            <a:lvl3pPr>
              <a:defRPr sz="1346">
                <a:solidFill>
                  <a:srgbClr val="A75534"/>
                </a:solidFill>
              </a:defRPr>
            </a:lvl3pPr>
            <a:lvl4pPr>
              <a:defRPr sz="1346">
                <a:solidFill>
                  <a:srgbClr val="A75534"/>
                </a:solidFill>
              </a:defRPr>
            </a:lvl4pPr>
            <a:lvl5pPr>
              <a:defRPr sz="1346">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165624" y="6422971"/>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163250" y="882193"/>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766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163698" y="882192"/>
            <a:ext cx="879953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346">
                <a:solidFill>
                  <a:srgbClr val="1E3378"/>
                </a:solidFill>
              </a:defRPr>
            </a:lvl1pPr>
            <a:lvl2pPr>
              <a:defRPr sz="1346">
                <a:solidFill>
                  <a:srgbClr val="1E3378"/>
                </a:solidFill>
              </a:defRPr>
            </a:lvl2pPr>
            <a:lvl3pPr>
              <a:defRPr sz="1346">
                <a:solidFill>
                  <a:srgbClr val="1E3378"/>
                </a:solidFill>
              </a:defRPr>
            </a:lvl3pPr>
            <a:lvl4pPr>
              <a:defRPr sz="1346">
                <a:solidFill>
                  <a:srgbClr val="1E3378"/>
                </a:solidFill>
              </a:defRPr>
            </a:lvl4pPr>
            <a:lvl5pPr>
              <a:defRPr sz="1346">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165624" y="6422971"/>
            <a:ext cx="877799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163250" y="882193"/>
            <a:ext cx="8802231"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147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276492" y="0"/>
            <a:ext cx="94204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46"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3514726" y="2011305"/>
            <a:ext cx="2114550"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1"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3514726" y="4524208"/>
            <a:ext cx="2109585" cy="314495"/>
          </a:xfrm>
          <a:prstGeom prst="rect">
            <a:avLst/>
          </a:prstGeom>
        </p:spPr>
        <p:txBody>
          <a:bodyPr vert="horz" lIns="49478" tIns="24739" rIns="49478" bIns="24739"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758"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3514726" y="2041527"/>
            <a:ext cx="2114551" cy="2359024"/>
          </a:xfrm>
          <a:prstGeom prst="rect">
            <a:avLst/>
          </a:prstGeom>
        </p:spPr>
        <p:txBody>
          <a:bodyPr anchor="t">
            <a:normAutofit/>
          </a:bodyPr>
          <a:lstStyle>
            <a:lvl1pPr marL="0" indent="0" algn="l">
              <a:buNone/>
              <a:defRPr sz="1601" b="0" baseline="0">
                <a:solidFill>
                  <a:srgbClr val="003249"/>
                </a:solidFill>
                <a:latin typeface="Arial" charset="0"/>
                <a:ea typeface="Arial" charset="0"/>
                <a:cs typeface="Arial" charset="0"/>
              </a:defRPr>
            </a:lvl1pPr>
            <a:lvl2pPr marL="247392" indent="0">
              <a:buNone/>
              <a:defRPr sz="1082" b="1"/>
            </a:lvl2pPr>
            <a:lvl3pPr marL="494785" indent="0">
              <a:buNone/>
              <a:defRPr sz="974" b="1"/>
            </a:lvl3pPr>
            <a:lvl4pPr marL="742177" indent="0">
              <a:buNone/>
              <a:defRPr sz="865" b="1"/>
            </a:lvl4pPr>
            <a:lvl5pPr marL="989570" indent="0">
              <a:buNone/>
              <a:defRPr sz="865" b="1"/>
            </a:lvl5pPr>
            <a:lvl6pPr marL="1236962" indent="0">
              <a:buNone/>
              <a:defRPr sz="865" b="1"/>
            </a:lvl6pPr>
            <a:lvl7pPr marL="1484354" indent="0">
              <a:buNone/>
              <a:defRPr sz="865" b="1"/>
            </a:lvl7pPr>
            <a:lvl8pPr marL="1731746" indent="0">
              <a:buNone/>
              <a:defRPr sz="865" b="1"/>
            </a:lvl8pPr>
            <a:lvl9pPr marL="1979139" indent="0">
              <a:buNone/>
              <a:defRPr sz="865"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3514726" y="1740025"/>
            <a:ext cx="2114551" cy="261521"/>
          </a:xfrm>
          <a:prstGeom prst="rect">
            <a:avLst/>
          </a:prstGeom>
        </p:spPr>
        <p:txBody>
          <a:bodyPr vert="horz" lIns="49478" tIns="24739" rIns="49478" bIns="24739"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595" dirty="0">
                <a:solidFill>
                  <a:srgbClr val="8197A6"/>
                </a:solidFill>
                <a:latin typeface="Arial" charset="0"/>
                <a:ea typeface="Arial" charset="0"/>
                <a:cs typeface="Arial" charset="0"/>
              </a:rPr>
              <a:t>Produced by</a:t>
            </a:r>
            <a:endParaRPr lang="en-US" sz="595"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3514726" y="4406775"/>
            <a:ext cx="2114551" cy="423565"/>
          </a:xfrm>
          <a:prstGeom prst="rect">
            <a:avLst/>
          </a:prstGeom>
        </p:spPr>
        <p:txBody>
          <a:bodyPr anchor="ctr">
            <a:noAutofit/>
          </a:bodyPr>
          <a:lstStyle>
            <a:lvl1pPr marL="0" indent="0" algn="l">
              <a:buNone/>
              <a:defRPr sz="1122" b="0" baseline="0">
                <a:solidFill>
                  <a:srgbClr val="003249"/>
                </a:solidFill>
                <a:latin typeface="Arial" charset="0"/>
                <a:ea typeface="Arial" charset="0"/>
                <a:cs typeface="Arial" charset="0"/>
              </a:defRPr>
            </a:lvl1pPr>
            <a:lvl2pPr marL="247392" indent="0">
              <a:buNone/>
              <a:defRPr sz="1082" b="1"/>
            </a:lvl2pPr>
            <a:lvl3pPr marL="494785" indent="0">
              <a:buNone/>
              <a:defRPr sz="974" b="1"/>
            </a:lvl3pPr>
            <a:lvl4pPr marL="742177" indent="0">
              <a:buNone/>
              <a:defRPr sz="865" b="1"/>
            </a:lvl4pPr>
            <a:lvl5pPr marL="989570" indent="0">
              <a:buNone/>
              <a:defRPr sz="865" b="1"/>
            </a:lvl5pPr>
            <a:lvl6pPr marL="1236962" indent="0">
              <a:buNone/>
              <a:defRPr sz="865" b="1"/>
            </a:lvl6pPr>
            <a:lvl7pPr marL="1484354" indent="0">
              <a:buNone/>
              <a:defRPr sz="865" b="1"/>
            </a:lvl7pPr>
            <a:lvl8pPr marL="1731746" indent="0">
              <a:buNone/>
              <a:defRPr sz="865" b="1"/>
            </a:lvl8pPr>
            <a:lvl9pPr marL="1979139" indent="0">
              <a:buNone/>
              <a:defRPr sz="865" b="1"/>
            </a:lvl9pPr>
          </a:lstStyle>
          <a:p>
            <a:pPr lvl="0"/>
            <a:r>
              <a:rPr lang="en-GB" noProof="0" dirty="0"/>
              <a:t>Click to edit Master text styles</a:t>
            </a:r>
          </a:p>
        </p:txBody>
      </p:sp>
    </p:spTree>
    <p:extLst>
      <p:ext uri="{BB962C8B-B14F-4D97-AF65-F5344CB8AC3E}">
        <p14:creationId xmlns:p14="http://schemas.microsoft.com/office/powerpoint/2010/main" val="247707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E_Righ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
        <p:nvSpPr>
          <p:cNvPr id="10" name="Content Placeholder 6"/>
          <p:cNvSpPr>
            <a:spLocks noGrp="1"/>
          </p:cNvSpPr>
          <p:nvPr>
            <p:ph sz="quarter" idx="15" hasCustomPrompt="1"/>
          </p:nvPr>
        </p:nvSpPr>
        <p:spPr>
          <a:xfrm>
            <a:off x="4474673" y="1225565"/>
            <a:ext cx="4310098"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a:t>Bullet 1 level—Bullet 130% size text—Black, 18 point Arial</a:t>
            </a:r>
          </a:p>
          <a:p>
            <a:pPr lvl="1"/>
            <a:r>
              <a:rPr lang="en-US"/>
              <a:t>Bullet 2 level—16 point Arial Italic</a:t>
            </a:r>
          </a:p>
          <a:p>
            <a:pPr lvl="2"/>
            <a:r>
              <a:rPr lang="en-US"/>
              <a:t>Bullet 3 level—Bullet 125% size text—16 point Arial</a:t>
            </a:r>
          </a:p>
          <a:p>
            <a:pPr lvl="3"/>
            <a:r>
              <a:rPr lang="en-US"/>
              <a:t>Bullet 4 level—16 point Arial Italic</a:t>
            </a:r>
          </a:p>
          <a:p>
            <a:pPr lvl="4"/>
            <a:r>
              <a:rPr lang="en-US"/>
              <a:t>Bullet 5 level—Bullet 100% size text—16 point Arial</a:t>
            </a:r>
          </a:p>
        </p:txBody>
      </p:sp>
      <p:sp>
        <p:nvSpPr>
          <p:cNvPr id="12" name="Picture Placeholder 2"/>
          <p:cNvSpPr>
            <a:spLocks noGrp="1"/>
          </p:cNvSpPr>
          <p:nvPr>
            <p:ph type="pic" sz="quarter" idx="18" hasCustomPrompt="1"/>
          </p:nvPr>
        </p:nvSpPr>
        <p:spPr>
          <a:xfrm>
            <a:off x="228598" y="1225424"/>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1132077481"/>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B94D-E244-4F3F-8C7E-5C9A4B310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D066D-905B-47F7-BC7C-9F92A8989A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C3991-B1A9-42CB-900C-79607A9E7DFE}"/>
              </a:ext>
            </a:extLst>
          </p:cNvPr>
          <p:cNvSpPr>
            <a:spLocks noGrp="1"/>
          </p:cNvSpPr>
          <p:nvPr>
            <p:ph type="dt" sz="half" idx="10"/>
          </p:nvPr>
        </p:nvSpPr>
        <p:spPr/>
        <p:txBody>
          <a:bodyPr/>
          <a:lstStyle/>
          <a:p>
            <a:fld id="{14A19431-BC4C-45A1-A7AA-3EB0F97DB3AC}" type="datetimeFigureOut">
              <a:rPr lang="en-US" smtClean="0"/>
              <a:t>4/14/2024</a:t>
            </a:fld>
            <a:endParaRPr lang="en-US" dirty="0"/>
          </a:p>
        </p:txBody>
      </p:sp>
      <p:sp>
        <p:nvSpPr>
          <p:cNvPr id="5" name="Footer Placeholder 4">
            <a:extLst>
              <a:ext uri="{FF2B5EF4-FFF2-40B4-BE49-F238E27FC236}">
                <a16:creationId xmlns:a16="http://schemas.microsoft.com/office/drawing/2014/main" id="{453B676E-A60A-470D-B916-D6BCB8E07A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308B7B-7BCE-4798-AA0B-B05F2B07B975}"/>
              </a:ext>
            </a:extLst>
          </p:cNvPr>
          <p:cNvSpPr>
            <a:spLocks noGrp="1"/>
          </p:cNvSpPr>
          <p:nvPr>
            <p:ph type="sldNum" sz="quarter" idx="12"/>
          </p:nvPr>
        </p:nvSpPr>
        <p:spPr/>
        <p:txBody>
          <a:bodyPr/>
          <a:lstStyle/>
          <a:p>
            <a:fld id="{E22950EE-D6F0-4D53-9667-80712D4498F2}" type="slidenum">
              <a:rPr lang="en-US" smtClean="0"/>
              <a:t>‹#›</a:t>
            </a:fld>
            <a:endParaRPr lang="en-US" dirty="0"/>
          </a:p>
        </p:txBody>
      </p:sp>
    </p:spTree>
    <p:extLst>
      <p:ext uri="{BB962C8B-B14F-4D97-AF65-F5344CB8AC3E}">
        <p14:creationId xmlns:p14="http://schemas.microsoft.com/office/powerpoint/2010/main" val="191607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F_Quad_Char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cxnSp>
        <p:nvCxnSpPr>
          <p:cNvPr id="13" name="Straight Connector 12"/>
          <p:cNvCxnSpPr/>
          <p:nvPr userDrawn="1"/>
        </p:nvCxnSpPr>
        <p:spPr>
          <a:xfrm flipH="1">
            <a:off x="4576833" y="1205815"/>
            <a:ext cx="191"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228598" y="3641651"/>
            <a:ext cx="8623093"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 Placeholder 17"/>
          <p:cNvSpPr>
            <a:spLocks noGrp="1"/>
          </p:cNvSpPr>
          <p:nvPr>
            <p:ph type="body" sz="quarter" idx="15"/>
          </p:nvPr>
        </p:nvSpPr>
        <p:spPr>
          <a:xfrm>
            <a:off x="228598" y="1205815"/>
            <a:ext cx="4268451"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7"/>
          <p:cNvSpPr>
            <a:spLocks noGrp="1"/>
          </p:cNvSpPr>
          <p:nvPr>
            <p:ph type="body" sz="quarter" idx="18"/>
          </p:nvPr>
        </p:nvSpPr>
        <p:spPr>
          <a:xfrm>
            <a:off x="4656808" y="1205815"/>
            <a:ext cx="4194883"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7"/>
          <p:cNvSpPr>
            <a:spLocks noGrp="1"/>
          </p:cNvSpPr>
          <p:nvPr>
            <p:ph type="body" sz="quarter" idx="19"/>
          </p:nvPr>
        </p:nvSpPr>
        <p:spPr>
          <a:xfrm>
            <a:off x="228598" y="3693646"/>
            <a:ext cx="4268451"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20"/>
          </p:nvPr>
        </p:nvSpPr>
        <p:spPr>
          <a:xfrm>
            <a:off x="4656808" y="3693646"/>
            <a:ext cx="4194883"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Tree>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G_Compare_Contrast">
    <p:spTree>
      <p:nvGrpSpPr>
        <p:cNvPr id="1" name=""/>
        <p:cNvGrpSpPr/>
        <p:nvPr/>
      </p:nvGrpSpPr>
      <p:grpSpPr>
        <a:xfrm>
          <a:off x="0" y="0"/>
          <a:ext cx="0" cy="0"/>
          <a:chOff x="0" y="0"/>
          <a:chExt cx="0" cy="0"/>
        </a:xfrm>
      </p:grpSpPr>
      <p:sp>
        <p:nvSpPr>
          <p:cNvPr id="9" name="Text Placeholder 17"/>
          <p:cNvSpPr>
            <a:spLocks noGrp="1"/>
          </p:cNvSpPr>
          <p:nvPr>
            <p:ph type="body" sz="quarter" idx="15"/>
          </p:nvPr>
        </p:nvSpPr>
        <p:spPr>
          <a:xfrm>
            <a:off x="228599" y="1197639"/>
            <a:ext cx="8608104" cy="2366552"/>
          </a:xfrm>
          <a:prstGeom prst="rect">
            <a:avLst/>
          </a:prstGeom>
        </p:spPr>
        <p:txBody>
          <a:bodyPr vert="horz"/>
          <a:lstStyle>
            <a:lvl1pPr marL="120650" indent="-109538">
              <a:tabLst/>
              <a:defRPr sz="1600"/>
            </a:lvl1pPr>
            <a:lvl2pPr marL="339725" indent="-169863">
              <a:defRPr sz="1600"/>
            </a:lvl2pPr>
            <a:lvl3pPr marL="565150" indent="-112713">
              <a:defRPr sz="1600"/>
            </a:lvl3pPr>
            <a:lvl4pPr marL="862013" indent="-169863">
              <a:defRPr sz="1600"/>
            </a:lvl4pPr>
            <a:lvl5pPr>
              <a:defRPr sz="1600"/>
            </a:lvl5pPr>
          </a:lstStyle>
          <a:p>
            <a:pPr lvl="0"/>
            <a:r>
              <a:rPr lang="en-US"/>
              <a:t>Click to edit Master text styles</a:t>
            </a:r>
          </a:p>
        </p:txBody>
      </p:sp>
      <p:sp>
        <p:nvSpPr>
          <p:cNvPr id="11" name="Text Placeholder 17"/>
          <p:cNvSpPr>
            <a:spLocks noGrp="1"/>
          </p:cNvSpPr>
          <p:nvPr>
            <p:ph type="body" sz="quarter" idx="19"/>
          </p:nvPr>
        </p:nvSpPr>
        <p:spPr>
          <a:xfrm>
            <a:off x="228598" y="3685470"/>
            <a:ext cx="4211819"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7"/>
          <p:cNvSpPr>
            <a:spLocks noGrp="1"/>
          </p:cNvSpPr>
          <p:nvPr>
            <p:ph type="body" sz="quarter" idx="20"/>
          </p:nvPr>
        </p:nvSpPr>
        <p:spPr>
          <a:xfrm>
            <a:off x="4719095" y="3685470"/>
            <a:ext cx="4117607"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15"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8"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H_Risk Format_Corner Image">
    <p:spTree>
      <p:nvGrpSpPr>
        <p:cNvPr id="1" name=""/>
        <p:cNvGrpSpPr/>
        <p:nvPr/>
      </p:nvGrpSpPr>
      <p:grpSpPr>
        <a:xfrm>
          <a:off x="0" y="0"/>
          <a:ext cx="0" cy="0"/>
          <a:chOff x="0" y="0"/>
          <a:chExt cx="0" cy="0"/>
        </a:xfrm>
      </p:grpSpPr>
      <p:pic>
        <p:nvPicPr>
          <p:cNvPr id="8" name="Picture 7" descr="CCEO Risk Format_P8sample_crosshatch.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73300" y="814685"/>
            <a:ext cx="2234525" cy="1867301"/>
          </a:xfrm>
          <a:prstGeom prst="rect">
            <a:avLst/>
          </a:prstGeom>
        </p:spPr>
      </p:pic>
      <p:sp>
        <p:nvSpPr>
          <p:cNvPr id="11" name="Content Placeholder 6"/>
          <p:cNvSpPr>
            <a:spLocks noGrp="1"/>
          </p:cNvSpPr>
          <p:nvPr>
            <p:ph sz="quarter" idx="17"/>
          </p:nvPr>
        </p:nvSpPr>
        <p:spPr>
          <a:xfrm>
            <a:off x="228598" y="1233557"/>
            <a:ext cx="5735473" cy="4794684"/>
          </a:xfrm>
          <a:prstGeom prst="rect">
            <a:avLst/>
          </a:prstGeom>
        </p:spPr>
        <p:txBody>
          <a:bodyPr vert="horz"/>
          <a:lstStyle>
            <a:lvl1pPr marL="180975" indent="-169863">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12"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13"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I_Risk Format_Large Image">
    <p:spTree>
      <p:nvGrpSpPr>
        <p:cNvPr id="1" name=""/>
        <p:cNvGrpSpPr/>
        <p:nvPr/>
      </p:nvGrpSpPr>
      <p:grpSpPr>
        <a:xfrm>
          <a:off x="0" y="0"/>
          <a:ext cx="0" cy="0"/>
          <a:chOff x="0" y="0"/>
          <a:chExt cx="0" cy="0"/>
        </a:xfrm>
      </p:grpSpPr>
      <p:sp>
        <p:nvSpPr>
          <p:cNvPr id="8" name="Content Placeholder 6"/>
          <p:cNvSpPr>
            <a:spLocks noGrp="1"/>
          </p:cNvSpPr>
          <p:nvPr>
            <p:ph sz="quarter" idx="17" hasCustomPrompt="1"/>
          </p:nvPr>
        </p:nvSpPr>
        <p:spPr>
          <a:xfrm>
            <a:off x="228598" y="1134320"/>
            <a:ext cx="3715605" cy="4861367"/>
          </a:xfrm>
          <a:prstGeom prst="rect">
            <a:avLst/>
          </a:prstGeom>
        </p:spPr>
        <p:txBody>
          <a:bodyPr vert="horz"/>
          <a:lstStyle>
            <a:lvl1pPr marL="180975" indent="-180975">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r>
              <a:rPr lang="en-US"/>
              <a:t>Bullet 1 level – Bullet 130% size text – Black, 16 point Arial</a:t>
            </a:r>
          </a:p>
          <a:p>
            <a:pPr lvl="1"/>
            <a:r>
              <a:rPr lang="en-US"/>
              <a:t>Bullet 2 level – 14 point Arial Italic</a:t>
            </a:r>
          </a:p>
          <a:p>
            <a:pPr lvl="2"/>
            <a:r>
              <a:rPr lang="en-US"/>
              <a:t>Bullet 3 level – Bullet 125% size text – 14 point Arial</a:t>
            </a:r>
          </a:p>
          <a:p>
            <a:pPr lvl="3"/>
            <a:r>
              <a:rPr lang="en-US"/>
              <a:t>Bullet 4 level – 14 point Arial Italic</a:t>
            </a:r>
          </a:p>
          <a:p>
            <a:pPr lvl="4"/>
            <a:r>
              <a:rPr lang="en-US"/>
              <a:t>Bullet 5 level – Bullet 100% size text – 14 point Arial</a:t>
            </a:r>
          </a:p>
        </p:txBody>
      </p:sp>
      <p:pic>
        <p:nvPicPr>
          <p:cNvPr id="9" name="Picture 8" descr="CCEO Risk Format_P8sample_crosshatch.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59153" y="1134531"/>
            <a:ext cx="4623206" cy="4564685"/>
          </a:xfrm>
          <a:prstGeom prst="rect">
            <a:avLst/>
          </a:prstGeom>
        </p:spPr>
      </p:pic>
      <p:grpSp>
        <p:nvGrpSpPr>
          <p:cNvPr id="2" name="Group 1"/>
          <p:cNvGrpSpPr/>
          <p:nvPr userDrawn="1"/>
        </p:nvGrpSpPr>
        <p:grpSpPr>
          <a:xfrm>
            <a:off x="4059153" y="5777498"/>
            <a:ext cx="4609023" cy="350523"/>
            <a:chOff x="4333069" y="5714104"/>
            <a:chExt cx="4609023" cy="350523"/>
          </a:xfrm>
        </p:grpSpPr>
        <p:sp>
          <p:nvSpPr>
            <p:cNvPr id="11" name="Rectangle 10"/>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4544208" y="5714104"/>
              <a:ext cx="4397884" cy="350523"/>
            </a:xfrm>
            <a:prstGeom prst="rect">
              <a:avLst/>
            </a:prstGeom>
            <a:noFill/>
          </p:spPr>
          <p:txBody>
            <a:bodyPr wrap="square" rtlCol="0">
              <a:spAutoFit/>
            </a:bodyPr>
            <a:lstStyle/>
            <a:p>
              <a:pPr>
                <a:lnSpc>
                  <a:spcPts val="1000"/>
                </a:lnSpc>
                <a:tabLst>
                  <a:tab pos="2630488" algn="l"/>
                </a:tabLst>
              </a:pPr>
              <a:r>
                <a:rPr lang="en-US" sz="900" dirty="0"/>
                <a:t>Current risk assessment with uncertainty	Expected risk assessment with	proposed mitigation</a:t>
              </a:r>
            </a:p>
          </p:txBody>
        </p:sp>
      </p:grpSp>
      <p:sp>
        <p:nvSpPr>
          <p:cNvPr id="1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a:t>Head—Black 24 point Arial, Bold, Italic</a:t>
            </a:r>
          </a:p>
        </p:txBody>
      </p:sp>
      <p:sp>
        <p:nvSpPr>
          <p:cNvPr id="16"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Subtitle—Gray, 20 point Arial</a:t>
            </a:r>
          </a:p>
        </p:txBody>
      </p:sp>
      <p:sp>
        <p:nvSpPr>
          <p:cNvPr id="20"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a:t>Key Point—Arial Bold Italic, 16 point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4.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theme" Target="../theme/theme4.xml"/><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png"/><Relationship Id="rId21" Type="http://schemas.openxmlformats.org/officeDocument/2006/relationships/image" Target="../media/image12.png"/><Relationship Id="rId34" Type="http://schemas.openxmlformats.org/officeDocument/2006/relationships/image" Target="../media/image25.png"/><Relationship Id="rId7" Type="http://schemas.openxmlformats.org/officeDocument/2006/relationships/slideLayout" Target="../slideLayouts/slideLayout45.xml"/><Relationship Id="rId2" Type="http://schemas.openxmlformats.org/officeDocument/2006/relationships/slideLayout" Target="../slideLayouts/slideLayout40.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png"/><Relationship Id="rId41" Type="http://schemas.openxmlformats.org/officeDocument/2006/relationships/image" Target="../media/image32.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image" Target="../media/image15.png"/><Relationship Id="rId32" Type="http://schemas.openxmlformats.org/officeDocument/2006/relationships/image" Target="../media/image23.png"/><Relationship Id="rId37" Type="http://schemas.openxmlformats.org/officeDocument/2006/relationships/image" Target="../media/image28.png"/><Relationship Id="rId40" Type="http://schemas.openxmlformats.org/officeDocument/2006/relationships/image" Target="../media/image31.png"/><Relationship Id="rId5" Type="http://schemas.openxmlformats.org/officeDocument/2006/relationships/slideLayout" Target="../slideLayouts/slideLayout43.xml"/><Relationship Id="rId15" Type="http://schemas.openxmlformats.org/officeDocument/2006/relationships/image" Target="../media/image6.png"/><Relationship Id="rId23" Type="http://schemas.openxmlformats.org/officeDocument/2006/relationships/image" Target="../media/image14.pn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slideLayout" Target="../slideLayouts/slideLayout48.xml"/><Relationship Id="rId19" Type="http://schemas.openxmlformats.org/officeDocument/2006/relationships/image" Target="../media/image10.png"/><Relationship Id="rId31" Type="http://schemas.openxmlformats.org/officeDocument/2006/relationships/image" Target="../media/image22.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8.png"/><Relationship Id="rId30" Type="http://schemas.openxmlformats.org/officeDocument/2006/relationships/image" Target="../media/image21.png"/><Relationship Id="rId35" Type="http://schemas.openxmlformats.org/officeDocument/2006/relationships/image" Target="../media/image26.png"/><Relationship Id="rId8" Type="http://schemas.openxmlformats.org/officeDocument/2006/relationships/slideLayout" Target="../slideLayouts/slideLayout46.xml"/><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image" Target="../media/image8.png"/><Relationship Id="rId25" Type="http://schemas.openxmlformats.org/officeDocument/2006/relationships/image" Target="../media/image16.png"/><Relationship Id="rId33" Type="http://schemas.openxmlformats.org/officeDocument/2006/relationships/image" Target="../media/image24.png"/><Relationship Id="rId38" Type="http://schemas.openxmlformats.org/officeDocument/2006/relationships/image" Target="../media/image2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rot="10800000" flipV="1">
            <a:off x="0" y="6613371"/>
            <a:ext cx="406400" cy="246221"/>
          </a:xfrm>
          <a:prstGeom prst="rect">
            <a:avLst/>
          </a:prstGeom>
          <a:noFill/>
        </p:spPr>
        <p:txBody>
          <a:bodyPr wrap="square" rtlCol="0">
            <a:spAutoFit/>
          </a:bodyPr>
          <a:lstStyle/>
          <a:p>
            <a:pPr algn="ctr"/>
            <a:fld id="{C14145BE-CC18-4145-962A-7F02CD48E99F}" type="slidenum">
              <a:rPr lang="en-US" sz="1000" b="1" smtClean="0"/>
              <a:pPr algn="ctr"/>
              <a:t>‹#›</a:t>
            </a:fld>
            <a:endParaRPr lang="en-US" sz="1000" b="1" dirty="0"/>
          </a:p>
        </p:txBody>
      </p:sp>
      <p:pic>
        <p:nvPicPr>
          <p:cNvPr id="2" name="Picture 1"/>
          <p:cNvPicPr>
            <a:picLocks noChangeAspect="1"/>
          </p:cNvPicPr>
          <p:nvPr userDrawn="1"/>
        </p:nvPicPr>
        <p:blipFill>
          <a:blip r:embed="rId26"/>
          <a:stretch>
            <a:fillRect/>
          </a:stretch>
        </p:blipFill>
        <p:spPr>
          <a:xfrm>
            <a:off x="-7897" y="1"/>
            <a:ext cx="9144000" cy="6857999"/>
          </a:xfrm>
          <a:prstGeom prst="rect">
            <a:avLst/>
          </a:prstGeom>
        </p:spPr>
      </p:pic>
    </p:spTree>
    <p:extLst>
      <p:ext uri="{BB962C8B-B14F-4D97-AF65-F5344CB8AC3E}">
        <p14:creationId xmlns:p14="http://schemas.microsoft.com/office/powerpoint/2010/main" val="4278058439"/>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923" r:id="rId3"/>
    <p:sldLayoutId id="2147484892" r:id="rId4"/>
    <p:sldLayoutId id="2147484894" r:id="rId5"/>
    <p:sldLayoutId id="2147484924" r:id="rId6"/>
    <p:sldLayoutId id="2147484919" r:id="rId7"/>
    <p:sldLayoutId id="2147484920" r:id="rId8"/>
    <p:sldLayoutId id="2147484921" r:id="rId9"/>
    <p:sldLayoutId id="2147484922" r:id="rId10"/>
    <p:sldLayoutId id="2147484913" r:id="rId11"/>
    <p:sldLayoutId id="2147484933" r:id="rId12"/>
    <p:sldLayoutId id="2147484936" r:id="rId13"/>
    <p:sldLayoutId id="2147484943" r:id="rId14"/>
    <p:sldLayoutId id="2147484944" r:id="rId15"/>
    <p:sldLayoutId id="2147484946" r:id="rId16"/>
    <p:sldLayoutId id="2147484947" r:id="rId17"/>
    <p:sldLayoutId id="2147484949" r:id="rId18"/>
    <p:sldLayoutId id="2147484950" r:id="rId19"/>
    <p:sldLayoutId id="2147484951" r:id="rId20"/>
    <p:sldLayoutId id="2147484952" r:id="rId21"/>
    <p:sldLayoutId id="2147484953" r:id="rId22"/>
    <p:sldLayoutId id="2147484954" r:id="rId23"/>
    <p:sldLayoutId id="2147484955" r:id="rId24"/>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05422" y="6642556"/>
            <a:ext cx="693737"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2" name="Picture 1"/>
          <p:cNvPicPr>
            <a:picLocks noChangeAspect="1"/>
          </p:cNvPicPr>
          <p:nvPr userDrawn="1"/>
        </p:nvPicPr>
        <p:blipFill>
          <a:blip r:embed="rId13"/>
          <a:stretch>
            <a:fillRect/>
          </a:stretch>
        </p:blipFill>
        <p:spPr>
          <a:xfrm>
            <a:off x="0" y="0"/>
            <a:ext cx="9144000" cy="6857999"/>
          </a:xfrm>
          <a:prstGeom prst="rect">
            <a:avLst/>
          </a:prstGeom>
        </p:spPr>
      </p:pic>
      <p:sp>
        <p:nvSpPr>
          <p:cNvPr id="4" name="Text Placeholder 4"/>
          <p:cNvSpPr txBox="1">
            <a:spLocks/>
          </p:cNvSpPr>
          <p:nvPr userDrawn="1"/>
        </p:nvSpPr>
        <p:spPr>
          <a:xfrm>
            <a:off x="0" y="0"/>
            <a:ext cx="9144000" cy="233088"/>
          </a:xfrm>
          <a:prstGeom prst="rect">
            <a:avLst/>
          </a:prstGeom>
        </p:spPr>
        <p:txBody>
          <a:bodyPr/>
          <a:lstStyle>
            <a:lvl1pPr marL="0" indent="0" algn="ctr" defTabSz="457200" rtl="0" eaLnBrk="1" latinLnBrk="0" hangingPunct="1">
              <a:spcBef>
                <a:spcPct val="20000"/>
              </a:spcBef>
              <a:buFont typeface="Arial"/>
              <a:buNone/>
              <a:defRPr sz="11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t>TYPE</a:t>
            </a:r>
            <a:r>
              <a:rPr lang="en-US" b="0" baseline="0" dirty="0"/>
              <a:t> SECURITY MARKING(S) IN SLIDE MASTER</a:t>
            </a:r>
            <a:br>
              <a:rPr lang="en-US" b="0" baseline="0" dirty="0"/>
            </a:br>
            <a:endParaRPr lang="en-US" b="0" dirty="0"/>
          </a:p>
        </p:txBody>
      </p:sp>
      <p:sp>
        <p:nvSpPr>
          <p:cNvPr id="5" name="Text Placeholder 4"/>
          <p:cNvSpPr txBox="1">
            <a:spLocks/>
          </p:cNvSpPr>
          <p:nvPr userDrawn="1"/>
        </p:nvSpPr>
        <p:spPr>
          <a:xfrm>
            <a:off x="0" y="6593176"/>
            <a:ext cx="9144000" cy="216062"/>
          </a:xfrm>
          <a:prstGeom prst="rect">
            <a:avLst/>
          </a:prstGeom>
        </p:spPr>
        <p:txBody>
          <a:bodyPr/>
          <a:lstStyle>
            <a:lvl1pPr marL="0" indent="0" algn="ctr" defTabSz="457200" rtl="0" eaLnBrk="1" latinLnBrk="0" hangingPunct="1">
              <a:spcBef>
                <a:spcPct val="20000"/>
              </a:spcBef>
              <a:buFont typeface="Arial"/>
              <a:buNone/>
              <a:defRPr sz="11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t>TYPE</a:t>
            </a:r>
            <a:r>
              <a:rPr lang="en-US" b="0" baseline="0" dirty="0"/>
              <a:t> SECURITY MARKING(S) IN SLIDE MASTER</a:t>
            </a:r>
            <a:br>
              <a:rPr lang="en-US" b="0" baseline="0" dirty="0"/>
            </a:br>
            <a:endParaRPr lang="en-US" b="0" dirty="0"/>
          </a:p>
        </p:txBody>
      </p:sp>
    </p:spTree>
    <p:extLst>
      <p:ext uri="{BB962C8B-B14F-4D97-AF65-F5344CB8AC3E}">
        <p14:creationId xmlns:p14="http://schemas.microsoft.com/office/powerpoint/2010/main" val="1954762725"/>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25" r:id="rId3"/>
    <p:sldLayoutId id="2147484905" r:id="rId4"/>
    <p:sldLayoutId id="2147484906" r:id="rId5"/>
    <p:sldLayoutId id="2147484916" r:id="rId6"/>
    <p:sldLayoutId id="2147484926" r:id="rId7"/>
    <p:sldLayoutId id="2147484927" r:id="rId8"/>
    <p:sldLayoutId id="2147484928" r:id="rId9"/>
    <p:sldLayoutId id="2147484929" r:id="rId10"/>
    <p:sldLayoutId id="2147484914" r:id="rId11"/>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228600" y="6642556"/>
            <a:ext cx="762000"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7714132"/>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578165" y="447366"/>
            <a:ext cx="5016500" cy="18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577" noProof="0" dirty="0"/>
          </a:p>
        </p:txBody>
      </p:sp>
      <p:sp>
        <p:nvSpPr>
          <p:cNvPr id="10" name="Rectangle 6"/>
          <p:cNvSpPr>
            <a:spLocks noGrp="1" noChangeArrowheads="1"/>
          </p:cNvSpPr>
          <p:nvPr>
            <p:ph type="title"/>
          </p:nvPr>
        </p:nvSpPr>
        <p:spPr bwMode="auto">
          <a:xfrm>
            <a:off x="161558" y="218558"/>
            <a:ext cx="7560925" cy="437684"/>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164251" y="882000"/>
            <a:ext cx="879953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578165" y="447366"/>
            <a:ext cx="5016500" cy="18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577" noProof="0" dirty="0"/>
          </a:p>
        </p:txBody>
      </p:sp>
      <p:sp>
        <p:nvSpPr>
          <p:cNvPr id="14" name="Text Box 38"/>
          <p:cNvSpPr txBox="1">
            <a:spLocks noChangeArrowheads="1"/>
          </p:cNvSpPr>
          <p:nvPr userDrawn="1"/>
        </p:nvSpPr>
        <p:spPr bwMode="auto">
          <a:xfrm>
            <a:off x="165601" y="6202800"/>
            <a:ext cx="113173" cy="18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598" noProof="0" dirty="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713659" y="6202800"/>
            <a:ext cx="228589" cy="184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598" noProof="1">
                <a:solidFill>
                  <a:schemeClr val="bg1"/>
                </a:solidFill>
                <a:latin typeface="Arial" panose="020B0604020202020204" pitchFamily="34" charset="0"/>
                <a:cs typeface="Arial" panose="020B0604020202020204" pitchFamily="34" charset="0"/>
              </a:rPr>
              <a:t>  </a:t>
            </a:r>
            <a:fld id="{FDAC5C42-9B53-4063-AF51-A40D4C64F718}" type="slidenum">
              <a:rPr lang="it-IT" sz="598" noProof="1" smtClean="0">
                <a:solidFill>
                  <a:srgbClr val="8197A6"/>
                </a:solidFill>
                <a:latin typeface="Arial" panose="020B0604020202020204" pitchFamily="34" charset="0"/>
                <a:cs typeface="Arial" panose="020B0604020202020204" pitchFamily="34" charset="0"/>
              </a:rPr>
              <a:t>‹#›</a:t>
            </a:fld>
            <a:endParaRPr lang="en-GB" sz="598"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36280" y="6585917"/>
            <a:ext cx="1224342" cy="105918"/>
          </a:xfrm>
          <a:prstGeom prst="rect">
            <a:avLst/>
          </a:prstGeom>
        </p:spPr>
      </p:pic>
      <p:grpSp>
        <p:nvGrpSpPr>
          <p:cNvPr id="66" name="Group 65">
            <a:extLst>
              <a:ext uri="{FF2B5EF4-FFF2-40B4-BE49-F238E27FC236}">
                <a16:creationId xmlns:a16="http://schemas.microsoft.com/office/drawing/2014/main" id="{1ED6276D-5177-4E2E-AB64-34E17BB727A4}"/>
              </a:ext>
            </a:extLst>
          </p:cNvPr>
          <p:cNvGrpSpPr/>
          <p:nvPr userDrawn="1"/>
        </p:nvGrpSpPr>
        <p:grpSpPr>
          <a:xfrm>
            <a:off x="169553" y="6569736"/>
            <a:ext cx="7201866" cy="144114"/>
            <a:chOff x="1076500" y="4469696"/>
            <a:chExt cx="9628745" cy="144114"/>
          </a:xfrm>
        </p:grpSpPr>
        <p:pic>
          <p:nvPicPr>
            <p:cNvPr id="68" name="Picture 67" descr="de.png">
              <a:extLst>
                <a:ext uri="{FF2B5EF4-FFF2-40B4-BE49-F238E27FC236}">
                  <a16:creationId xmlns:a16="http://schemas.microsoft.com/office/drawing/2014/main" id="{5DC7C9DE-2330-4D19-B00A-88DF473A181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9" name="Picture 68" descr="at.png">
              <a:extLst>
                <a:ext uri="{FF2B5EF4-FFF2-40B4-BE49-F238E27FC236}">
                  <a16:creationId xmlns:a16="http://schemas.microsoft.com/office/drawing/2014/main" id="{5F39B928-F085-435A-836B-6E4FE886F2AE}"/>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0" name="Picture 69" descr="be.png">
              <a:extLst>
                <a:ext uri="{FF2B5EF4-FFF2-40B4-BE49-F238E27FC236}">
                  <a16:creationId xmlns:a16="http://schemas.microsoft.com/office/drawing/2014/main" id="{92D70443-A035-445C-90B8-D0F13DFE47B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1" name="Picture 70" descr="dk.png">
              <a:extLst>
                <a:ext uri="{FF2B5EF4-FFF2-40B4-BE49-F238E27FC236}">
                  <a16:creationId xmlns:a16="http://schemas.microsoft.com/office/drawing/2014/main" id="{5F8CB58C-F834-4E4A-9D36-00EDDA273C0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2" name="Picture 71" descr="es.png">
              <a:extLst>
                <a:ext uri="{FF2B5EF4-FFF2-40B4-BE49-F238E27FC236}">
                  <a16:creationId xmlns:a16="http://schemas.microsoft.com/office/drawing/2014/main" id="{7055F594-4C26-4AD7-9BA5-8139C8061CE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3" name="Picture 72" descr="ee.png">
              <a:extLst>
                <a:ext uri="{FF2B5EF4-FFF2-40B4-BE49-F238E27FC236}">
                  <a16:creationId xmlns:a16="http://schemas.microsoft.com/office/drawing/2014/main" id="{765A40EF-5597-4C60-86E4-9801C3D24F4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4" name="Picture 73" descr="fi.png">
              <a:extLst>
                <a:ext uri="{FF2B5EF4-FFF2-40B4-BE49-F238E27FC236}">
                  <a16:creationId xmlns:a16="http://schemas.microsoft.com/office/drawing/2014/main" id="{573C7DF2-41EA-4200-ADCE-18BD651E2CC4}"/>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5" name="Picture 74" descr="fr.png">
              <a:extLst>
                <a:ext uri="{FF2B5EF4-FFF2-40B4-BE49-F238E27FC236}">
                  <a16:creationId xmlns:a16="http://schemas.microsoft.com/office/drawing/2014/main" id="{17B26722-8F9C-427E-A30C-B936DC9F088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6" name="Picture 75" descr="gr.png">
              <a:extLst>
                <a:ext uri="{FF2B5EF4-FFF2-40B4-BE49-F238E27FC236}">
                  <a16:creationId xmlns:a16="http://schemas.microsoft.com/office/drawing/2014/main" id="{57245A63-3018-4055-B9A1-29F620FCA10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7" name="Picture 76" descr="hu.png">
              <a:extLst>
                <a:ext uri="{FF2B5EF4-FFF2-40B4-BE49-F238E27FC236}">
                  <a16:creationId xmlns:a16="http://schemas.microsoft.com/office/drawing/2014/main" id="{E729147B-9380-484B-8D1E-AE9F256BEC03}"/>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8" name="Picture 77" descr="ie.png">
              <a:extLst>
                <a:ext uri="{FF2B5EF4-FFF2-40B4-BE49-F238E27FC236}">
                  <a16:creationId xmlns:a16="http://schemas.microsoft.com/office/drawing/2014/main" id="{C5506F1C-B0F4-416B-ACCE-17C303EF5D6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9" name="Picture 78" descr="it.png">
              <a:extLst>
                <a:ext uri="{FF2B5EF4-FFF2-40B4-BE49-F238E27FC236}">
                  <a16:creationId xmlns:a16="http://schemas.microsoft.com/office/drawing/2014/main" id="{AC0C54D4-FAA0-4101-8893-24CAD97FB587}"/>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0" name="Picture 79" descr="lu.png">
              <a:extLst>
                <a:ext uri="{FF2B5EF4-FFF2-40B4-BE49-F238E27FC236}">
                  <a16:creationId xmlns:a16="http://schemas.microsoft.com/office/drawing/2014/main" id="{B31F1A5A-62D9-43BC-A07B-F35AC0607DD9}"/>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1" name="Picture 80" descr="no.png">
              <a:extLst>
                <a:ext uri="{FF2B5EF4-FFF2-40B4-BE49-F238E27FC236}">
                  <a16:creationId xmlns:a16="http://schemas.microsoft.com/office/drawing/2014/main" id="{4B9F7D4D-96E0-459F-A2BD-5AFD632EE64D}"/>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2" name="Picture 81" descr="nl.png">
              <a:extLst>
                <a:ext uri="{FF2B5EF4-FFF2-40B4-BE49-F238E27FC236}">
                  <a16:creationId xmlns:a16="http://schemas.microsoft.com/office/drawing/2014/main" id="{41B0898E-ECC6-49EC-9A66-65D60F4DB019}"/>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3" name="Picture 82" descr="pl.png">
              <a:extLst>
                <a:ext uri="{FF2B5EF4-FFF2-40B4-BE49-F238E27FC236}">
                  <a16:creationId xmlns:a16="http://schemas.microsoft.com/office/drawing/2014/main" id="{E31CCE68-7B56-415F-918C-A42EB35BF371}"/>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4" name="Picture 83" descr="pt.png">
              <a:extLst>
                <a:ext uri="{FF2B5EF4-FFF2-40B4-BE49-F238E27FC236}">
                  <a16:creationId xmlns:a16="http://schemas.microsoft.com/office/drawing/2014/main" id="{D0CFE0B0-E42C-4904-983B-D1DB39955362}"/>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5" name="Picture 84" descr="cz.png">
              <a:extLst>
                <a:ext uri="{FF2B5EF4-FFF2-40B4-BE49-F238E27FC236}">
                  <a16:creationId xmlns:a16="http://schemas.microsoft.com/office/drawing/2014/main" id="{2841A212-CE30-4B0A-AB08-084EDB27E5A2}"/>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6" name="Picture 85" descr="ro.png">
              <a:extLst>
                <a:ext uri="{FF2B5EF4-FFF2-40B4-BE49-F238E27FC236}">
                  <a16:creationId xmlns:a16="http://schemas.microsoft.com/office/drawing/2014/main" id="{318B1B61-BFDA-445A-AA59-2B35F11EF750}"/>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7" name="Picture 86" descr="se.png">
              <a:extLst>
                <a:ext uri="{FF2B5EF4-FFF2-40B4-BE49-F238E27FC236}">
                  <a16:creationId xmlns:a16="http://schemas.microsoft.com/office/drawing/2014/main" id="{B2DB8ECC-5001-4C88-9624-94FFBBC7D9AC}"/>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8" name="Picture 87" descr="ch.png">
              <a:extLst>
                <a:ext uri="{FF2B5EF4-FFF2-40B4-BE49-F238E27FC236}">
                  <a16:creationId xmlns:a16="http://schemas.microsoft.com/office/drawing/2014/main" id="{A17E3AC4-4F9D-40D5-B3A4-C4898F5BB4CF}"/>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4EDF34B2-51C8-45DA-A8CC-BA9740B640D4}"/>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DC6B473C-D093-4B7A-BE75-C5354C57963E}"/>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019E3EBB-F3EE-4591-B1D9-65F8A408FA98}"/>
                </a:ext>
              </a:extLst>
            </p:cNvPr>
            <p:cNvPicPr>
              <a:picLocks noChangeAspect="1"/>
            </p:cNvPicPr>
            <p:nvPr userDrawn="1"/>
          </p:nvPicPr>
          <p:blipFill>
            <a:blip r:embed="rId38"/>
            <a:stretch>
              <a:fillRect/>
            </a:stretch>
          </p:blipFill>
          <p:spPr>
            <a:xfrm>
              <a:off x="9768386" y="4469696"/>
              <a:ext cx="216000" cy="144000"/>
            </a:xfrm>
            <a:prstGeom prst="rect">
              <a:avLst/>
            </a:prstGeom>
          </p:spPr>
        </p:pic>
        <p:pic>
          <p:nvPicPr>
            <p:cNvPr id="92" name="Picture 91" descr="ca.png">
              <a:extLst>
                <a:ext uri="{FF2B5EF4-FFF2-40B4-BE49-F238E27FC236}">
                  <a16:creationId xmlns:a16="http://schemas.microsoft.com/office/drawing/2014/main" id="{8C30F0CE-49F3-43C9-961D-EABF29DABAC3}"/>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3" name="Picture 92" descr="si.png">
              <a:extLst>
                <a:ext uri="{FF2B5EF4-FFF2-40B4-BE49-F238E27FC236}">
                  <a16:creationId xmlns:a16="http://schemas.microsoft.com/office/drawing/2014/main" id="{FA9D8F01-E979-4766-8D8A-F86C445CFE6D}"/>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94" name="Picture 93">
            <a:extLst>
              <a:ext uri="{FF2B5EF4-FFF2-40B4-BE49-F238E27FC236}">
                <a16:creationId xmlns:a16="http://schemas.microsoft.com/office/drawing/2014/main" id="{4732B035-7DC9-457A-B11E-1F17E69F566A}"/>
              </a:ext>
            </a:extLst>
          </p:cNvPr>
          <p:cNvPicPr>
            <a:picLocks/>
          </p:cNvPicPr>
          <p:nvPr userDrawn="1"/>
        </p:nvPicPr>
        <p:blipFill>
          <a:blip r:embed="rId41" cstate="print">
            <a:extLst>
              <a:ext uri="{28A0092B-C50C-407E-A947-70E740481C1C}">
                <a14:useLocalDpi xmlns:a14="http://schemas.microsoft.com/office/drawing/2010/main" val="0"/>
              </a:ext>
            </a:extLst>
          </a:blip>
          <a:stretch>
            <a:fillRect/>
          </a:stretch>
        </p:blipFill>
        <p:spPr>
          <a:xfrm>
            <a:off x="7727487" y="-215904"/>
            <a:ext cx="1567115" cy="1314000"/>
          </a:xfrm>
          <a:prstGeom prst="rect">
            <a:avLst/>
          </a:prstGeom>
        </p:spPr>
      </p:pic>
    </p:spTree>
    <p:extLst>
      <p:ext uri="{BB962C8B-B14F-4D97-AF65-F5344CB8AC3E}">
        <p14:creationId xmlns:p14="http://schemas.microsoft.com/office/powerpoint/2010/main" val="20829826"/>
      </p:ext>
    </p:extLst>
  </p:cSld>
  <p:clrMap bg1="lt1" tx1="dk1" bg2="lt2" tx2="dk2" accent1="accent1" accent2="accent2" accent3="accent3" accent4="accent4" accent5="accent5" accent6="accent6" hlink="hlink" folHlink="folHlink"/>
  <p:sldLayoutIdLst>
    <p:sldLayoutId id="2147484958" r:id="rId1"/>
    <p:sldLayoutId id="2147484959" r:id="rId2"/>
    <p:sldLayoutId id="2147484960" r:id="rId3"/>
    <p:sldLayoutId id="2147484961" r:id="rId4"/>
    <p:sldLayoutId id="2147484962" r:id="rId5"/>
    <p:sldLayoutId id="2147484963" r:id="rId6"/>
    <p:sldLayoutId id="2147484964" r:id="rId7"/>
    <p:sldLayoutId id="2147484965" r:id="rId8"/>
    <p:sldLayoutId id="2147484966" r:id="rId9"/>
    <p:sldLayoutId id="2147484967" r:id="rId10"/>
    <p:sldLayoutId id="2147484968" r:id="rId11"/>
    <p:sldLayoutId id="2147484969" r:id="rId12"/>
  </p:sldLayoutIdLst>
  <p:hf sldNum="0" hdr="0" dt="0"/>
  <p:txStyles>
    <p:titleStyle>
      <a:lvl1pPr algn="just" rtl="0" fontAlgn="base">
        <a:spcBef>
          <a:spcPct val="0"/>
        </a:spcBef>
        <a:spcAft>
          <a:spcPct val="0"/>
        </a:spcAft>
        <a:defRPr lang="en-GB" sz="2244"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1587" b="1">
          <a:solidFill>
            <a:schemeClr val="bg1"/>
          </a:solidFill>
          <a:latin typeface="Verdana" pitchFamily="34" charset="0"/>
        </a:defRPr>
      </a:lvl2pPr>
      <a:lvl3pPr algn="l" rtl="0" fontAlgn="base">
        <a:spcBef>
          <a:spcPct val="0"/>
        </a:spcBef>
        <a:spcAft>
          <a:spcPct val="0"/>
        </a:spcAft>
        <a:defRPr sz="1587" b="1">
          <a:solidFill>
            <a:schemeClr val="bg1"/>
          </a:solidFill>
          <a:latin typeface="Verdana" pitchFamily="34" charset="0"/>
        </a:defRPr>
      </a:lvl3pPr>
      <a:lvl4pPr algn="l" rtl="0" fontAlgn="base">
        <a:spcBef>
          <a:spcPct val="0"/>
        </a:spcBef>
        <a:spcAft>
          <a:spcPct val="0"/>
        </a:spcAft>
        <a:defRPr sz="1587" b="1">
          <a:solidFill>
            <a:schemeClr val="bg1"/>
          </a:solidFill>
          <a:latin typeface="Verdana" pitchFamily="34" charset="0"/>
        </a:defRPr>
      </a:lvl4pPr>
      <a:lvl5pPr algn="l" rtl="0" fontAlgn="base">
        <a:spcBef>
          <a:spcPct val="0"/>
        </a:spcBef>
        <a:spcAft>
          <a:spcPct val="0"/>
        </a:spcAft>
        <a:defRPr sz="1587" b="1">
          <a:solidFill>
            <a:schemeClr val="bg1"/>
          </a:solidFill>
          <a:latin typeface="Verdana" pitchFamily="34" charset="0"/>
        </a:defRPr>
      </a:lvl5pPr>
      <a:lvl6pPr marL="329879" algn="l" rtl="0" fontAlgn="base">
        <a:spcBef>
          <a:spcPct val="0"/>
        </a:spcBef>
        <a:spcAft>
          <a:spcPct val="0"/>
        </a:spcAft>
        <a:defRPr sz="1587" b="1">
          <a:solidFill>
            <a:schemeClr val="bg1"/>
          </a:solidFill>
          <a:latin typeface="Verdana" pitchFamily="34" charset="0"/>
        </a:defRPr>
      </a:lvl6pPr>
      <a:lvl7pPr marL="659758" algn="l" rtl="0" fontAlgn="base">
        <a:spcBef>
          <a:spcPct val="0"/>
        </a:spcBef>
        <a:spcAft>
          <a:spcPct val="0"/>
        </a:spcAft>
        <a:defRPr sz="1587" b="1">
          <a:solidFill>
            <a:schemeClr val="bg1"/>
          </a:solidFill>
          <a:latin typeface="Verdana" pitchFamily="34" charset="0"/>
        </a:defRPr>
      </a:lvl7pPr>
      <a:lvl8pPr marL="989638" algn="l" rtl="0" fontAlgn="base">
        <a:spcBef>
          <a:spcPct val="0"/>
        </a:spcBef>
        <a:spcAft>
          <a:spcPct val="0"/>
        </a:spcAft>
        <a:defRPr sz="1587" b="1">
          <a:solidFill>
            <a:schemeClr val="bg1"/>
          </a:solidFill>
          <a:latin typeface="Verdana" pitchFamily="34" charset="0"/>
        </a:defRPr>
      </a:lvl8pPr>
      <a:lvl9pPr marL="1319517" algn="l" rtl="0" fontAlgn="base">
        <a:spcBef>
          <a:spcPct val="0"/>
        </a:spcBef>
        <a:spcAft>
          <a:spcPct val="0"/>
        </a:spcAft>
        <a:defRPr sz="1587"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346" dirty="0">
          <a:solidFill>
            <a:srgbClr val="8197A6"/>
          </a:solidFill>
          <a:latin typeface="Arial" panose="020B0604020202020204" pitchFamily="34" charset="0"/>
          <a:ea typeface="MS PGothic" pitchFamily="34" charset="-128"/>
          <a:cs typeface="Arial" panose="020B0604020202020204" pitchFamily="34" charset="0"/>
        </a:defRPr>
      </a:lvl1pPr>
      <a:lvl2pPr marL="584432" indent="0" algn="l" rtl="0" eaLnBrk="0" fontAlgn="base" hangingPunct="0">
        <a:lnSpc>
          <a:spcPct val="119000"/>
        </a:lnSpc>
        <a:spcBef>
          <a:spcPct val="20000"/>
        </a:spcBef>
        <a:spcAft>
          <a:spcPct val="0"/>
        </a:spcAft>
        <a:buClr>
          <a:schemeClr val="accent1"/>
        </a:buClr>
        <a:buFont typeface="Verdana" pitchFamily="34" charset="0"/>
        <a:buNone/>
        <a:defRPr lang="en-US" altLang="en-US" sz="1346" dirty="0">
          <a:solidFill>
            <a:srgbClr val="8197A6"/>
          </a:solidFill>
          <a:latin typeface="Arial" panose="020B0604020202020204" pitchFamily="34" charset="0"/>
          <a:ea typeface="MS PGothic" pitchFamily="34" charset="-128"/>
          <a:cs typeface="Arial" panose="020B0604020202020204" pitchFamily="34" charset="0"/>
        </a:defRPr>
      </a:lvl2pPr>
      <a:lvl3pPr marL="1015613" indent="0" algn="l" rtl="0" eaLnBrk="0" fontAlgn="base" hangingPunct="0">
        <a:lnSpc>
          <a:spcPct val="119000"/>
        </a:lnSpc>
        <a:spcBef>
          <a:spcPct val="20000"/>
        </a:spcBef>
        <a:spcAft>
          <a:spcPct val="0"/>
        </a:spcAft>
        <a:buClr>
          <a:schemeClr val="accent1"/>
        </a:buClr>
        <a:buFont typeface="Verdana" pitchFamily="34" charset="0"/>
        <a:buNone/>
        <a:defRPr lang="en-US" altLang="en-US" sz="1346" dirty="0">
          <a:solidFill>
            <a:srgbClr val="8197A6"/>
          </a:solidFill>
          <a:latin typeface="Arial" panose="020B0604020202020204" pitchFamily="34" charset="0"/>
          <a:ea typeface="MS PGothic" pitchFamily="34" charset="-128"/>
          <a:cs typeface="Arial" panose="020B0604020202020204" pitchFamily="34" charset="0"/>
        </a:defRPr>
      </a:lvl3pPr>
      <a:lvl4pPr marL="1446794" indent="0" algn="l" rtl="0" eaLnBrk="0" fontAlgn="base" hangingPunct="0">
        <a:lnSpc>
          <a:spcPct val="119000"/>
        </a:lnSpc>
        <a:spcBef>
          <a:spcPct val="20000"/>
        </a:spcBef>
        <a:spcAft>
          <a:spcPct val="0"/>
        </a:spcAft>
        <a:buClr>
          <a:schemeClr val="accent1"/>
        </a:buClr>
        <a:buFont typeface="Verdana" pitchFamily="34" charset="0"/>
        <a:buNone/>
        <a:defRPr lang="en-US" altLang="en-US" sz="1346" dirty="0">
          <a:solidFill>
            <a:srgbClr val="8197A6"/>
          </a:solidFill>
          <a:latin typeface="Arial" charset="0"/>
          <a:ea typeface="MS PGothic" pitchFamily="34" charset="-128"/>
          <a:cs typeface="Arial" charset="0"/>
        </a:defRPr>
      </a:lvl4pPr>
      <a:lvl5pPr marL="1877974" indent="0" algn="l" rtl="0" eaLnBrk="0" fontAlgn="base" hangingPunct="0">
        <a:lnSpc>
          <a:spcPct val="119000"/>
        </a:lnSpc>
        <a:spcBef>
          <a:spcPct val="20000"/>
        </a:spcBef>
        <a:spcAft>
          <a:spcPct val="0"/>
        </a:spcAft>
        <a:buClr>
          <a:schemeClr val="accent1"/>
        </a:buClr>
        <a:buFont typeface="Verdana" pitchFamily="34" charset="0"/>
        <a:buNone/>
        <a:defRPr lang="en-GB" altLang="en-US" sz="1346" dirty="0">
          <a:solidFill>
            <a:srgbClr val="8197A6"/>
          </a:solidFill>
          <a:latin typeface="Arial" charset="0"/>
          <a:ea typeface="MS PGothic" pitchFamily="34" charset="-128"/>
          <a:cs typeface="Arial" charset="0"/>
        </a:defRPr>
      </a:lvl5pPr>
      <a:lvl6pPr marL="2510748"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6pPr>
      <a:lvl7pPr marL="2840627"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7pPr>
      <a:lvl8pPr marL="3170506"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8pPr>
      <a:lvl9pPr marL="3500386" indent="-302389" algn="l" rtl="0" fontAlgn="base">
        <a:lnSpc>
          <a:spcPct val="119000"/>
        </a:lnSpc>
        <a:spcBef>
          <a:spcPct val="20000"/>
        </a:spcBef>
        <a:spcAft>
          <a:spcPct val="0"/>
        </a:spcAft>
        <a:buClr>
          <a:schemeClr val="accent1"/>
        </a:buClr>
        <a:buFont typeface="Verdana" pitchFamily="34" charset="0"/>
        <a:buChar char="–"/>
        <a:defRPr sz="1154">
          <a:solidFill>
            <a:schemeClr val="bg2"/>
          </a:solidFill>
          <a:latin typeface="+mn-lt"/>
        </a:defRPr>
      </a:lvl9pPr>
    </p:bodyStyle>
    <p:otherStyle>
      <a:defPPr>
        <a:defRPr lang="en-US"/>
      </a:defPPr>
      <a:lvl1pPr marL="0" algn="l" defTabSz="659758" rtl="0" eaLnBrk="1" latinLnBrk="0" hangingPunct="1">
        <a:defRPr sz="1299" kern="1200">
          <a:solidFill>
            <a:schemeClr val="tx1"/>
          </a:solidFill>
          <a:latin typeface="+mn-lt"/>
          <a:ea typeface="+mn-ea"/>
          <a:cs typeface="+mn-cs"/>
        </a:defRPr>
      </a:lvl1pPr>
      <a:lvl2pPr marL="329879" algn="l" defTabSz="659758" rtl="0" eaLnBrk="1" latinLnBrk="0" hangingPunct="1">
        <a:defRPr sz="1299" kern="1200">
          <a:solidFill>
            <a:schemeClr val="tx1"/>
          </a:solidFill>
          <a:latin typeface="+mn-lt"/>
          <a:ea typeface="+mn-ea"/>
          <a:cs typeface="+mn-cs"/>
        </a:defRPr>
      </a:lvl2pPr>
      <a:lvl3pPr marL="659758" algn="l" defTabSz="659758" rtl="0" eaLnBrk="1" latinLnBrk="0" hangingPunct="1">
        <a:defRPr sz="1299" kern="1200">
          <a:solidFill>
            <a:schemeClr val="tx1"/>
          </a:solidFill>
          <a:latin typeface="+mn-lt"/>
          <a:ea typeface="+mn-ea"/>
          <a:cs typeface="+mn-cs"/>
        </a:defRPr>
      </a:lvl3pPr>
      <a:lvl4pPr marL="989638" algn="l" defTabSz="659758" rtl="0" eaLnBrk="1" latinLnBrk="0" hangingPunct="1">
        <a:defRPr sz="1299" kern="1200">
          <a:solidFill>
            <a:schemeClr val="tx1"/>
          </a:solidFill>
          <a:latin typeface="+mn-lt"/>
          <a:ea typeface="+mn-ea"/>
          <a:cs typeface="+mn-cs"/>
        </a:defRPr>
      </a:lvl4pPr>
      <a:lvl5pPr marL="1319517" algn="l" defTabSz="659758" rtl="0" eaLnBrk="1" latinLnBrk="0" hangingPunct="1">
        <a:defRPr sz="1299" kern="1200">
          <a:solidFill>
            <a:schemeClr val="tx1"/>
          </a:solidFill>
          <a:latin typeface="+mn-lt"/>
          <a:ea typeface="+mn-ea"/>
          <a:cs typeface="+mn-cs"/>
        </a:defRPr>
      </a:lvl5pPr>
      <a:lvl6pPr marL="1649397" algn="l" defTabSz="659758" rtl="0" eaLnBrk="1" latinLnBrk="0" hangingPunct="1">
        <a:defRPr sz="1299" kern="1200">
          <a:solidFill>
            <a:schemeClr val="tx1"/>
          </a:solidFill>
          <a:latin typeface="+mn-lt"/>
          <a:ea typeface="+mn-ea"/>
          <a:cs typeface="+mn-cs"/>
        </a:defRPr>
      </a:lvl6pPr>
      <a:lvl7pPr marL="1979276" algn="l" defTabSz="659758" rtl="0" eaLnBrk="1" latinLnBrk="0" hangingPunct="1">
        <a:defRPr sz="1299" kern="1200">
          <a:solidFill>
            <a:schemeClr val="tx1"/>
          </a:solidFill>
          <a:latin typeface="+mn-lt"/>
          <a:ea typeface="+mn-ea"/>
          <a:cs typeface="+mn-cs"/>
        </a:defRPr>
      </a:lvl7pPr>
      <a:lvl8pPr marL="2309155" algn="l" defTabSz="659758" rtl="0" eaLnBrk="1" latinLnBrk="0" hangingPunct="1">
        <a:defRPr sz="1299" kern="1200">
          <a:solidFill>
            <a:schemeClr val="tx1"/>
          </a:solidFill>
          <a:latin typeface="+mn-lt"/>
          <a:ea typeface="+mn-ea"/>
          <a:cs typeface="+mn-cs"/>
        </a:defRPr>
      </a:lvl8pPr>
      <a:lvl9pPr marL="2639035" algn="l" defTabSz="659758" rtl="0" eaLnBrk="1" latinLnBrk="0" hangingPunct="1">
        <a:defRPr sz="12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1.emf"/><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44.emf"/><Relationship Id="rId4" Type="http://schemas.openxmlformats.org/officeDocument/2006/relationships/image" Target="../media/image43.emf"/></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arxiv.org/abs/2203.11854" TargetMode="External"/><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3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8B1CDA-74FC-48D9-9A55-4ACBEF641702}"/>
              </a:ext>
            </a:extLst>
          </p:cNvPr>
          <p:cNvSpPr>
            <a:spLocks noGrp="1"/>
          </p:cNvSpPr>
          <p:nvPr>
            <p:ph type="ctrTitle"/>
          </p:nvPr>
        </p:nvSpPr>
        <p:spPr>
          <a:xfrm>
            <a:off x="3729005" y="1974018"/>
            <a:ext cx="5326218" cy="1390619"/>
          </a:xfrm>
        </p:spPr>
        <p:txBody>
          <a:bodyPr/>
          <a:lstStyle/>
          <a:p>
            <a:pPr marL="0" marR="0" algn="l">
              <a:spcBef>
                <a:spcPts val="0"/>
              </a:spcBef>
              <a:spcAft>
                <a:spcPts val="100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Flexible Data and Frame Synchronization Structure for the LunaNet PNT Signal</a:t>
            </a:r>
            <a:br>
              <a:rPr lang="en-US" sz="2800" b="1" dirty="0">
                <a:effectLst/>
                <a:latin typeface="Calibri" panose="020F0502020204030204" pitchFamily="34" charset="0"/>
                <a:ea typeface="Calibri" panose="020F0502020204030204" pitchFamily="34" charset="0"/>
                <a:cs typeface="Calibri" panose="020F0502020204030204" pitchFamily="34"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800" dirty="0">
                <a:solidFill>
                  <a:srgbClr val="DFE8F0"/>
                </a:solidFill>
                <a:ea typeface="+mn-ea"/>
              </a:rPr>
            </a:br>
            <a:endParaRPr lang="en-US" sz="2800" dirty="0">
              <a:solidFill>
                <a:srgbClr val="DFE8F0"/>
              </a:solidFill>
              <a:ea typeface="+mn-ea"/>
            </a:endParaRPr>
          </a:p>
        </p:txBody>
      </p:sp>
      <p:sp>
        <p:nvSpPr>
          <p:cNvPr id="7" name="Subtitle 6">
            <a:extLst>
              <a:ext uri="{FF2B5EF4-FFF2-40B4-BE49-F238E27FC236}">
                <a16:creationId xmlns:a16="http://schemas.microsoft.com/office/drawing/2014/main" id="{7A5E0760-C31A-4FBA-A8DE-1A859C6BF41E}"/>
              </a:ext>
            </a:extLst>
          </p:cNvPr>
          <p:cNvSpPr>
            <a:spLocks noGrp="1"/>
          </p:cNvSpPr>
          <p:nvPr>
            <p:ph type="subTitle" idx="1"/>
          </p:nvPr>
        </p:nvSpPr>
        <p:spPr>
          <a:xfrm>
            <a:off x="4485949" y="3963344"/>
            <a:ext cx="4238951" cy="1132395"/>
          </a:xfrm>
        </p:spPr>
        <p:txBody>
          <a:bodyPr/>
          <a:lstStyle/>
          <a:p>
            <a:pPr algn="l"/>
            <a:r>
              <a:rPr lang="en-US" dirty="0">
                <a:solidFill>
                  <a:srgbClr val="DFE8F0"/>
                </a:solidFill>
              </a:rPr>
              <a:t>Phil Dafesh, Gourav Khadge,</a:t>
            </a:r>
          </a:p>
          <a:p>
            <a:pPr algn="l"/>
            <a:r>
              <a:rPr lang="en-US" dirty="0">
                <a:solidFill>
                  <a:srgbClr val="DFE8F0"/>
                </a:solidFill>
              </a:rPr>
              <a:t>Nathan Wong and Goran Djuknic</a:t>
            </a:r>
          </a:p>
          <a:p>
            <a:pPr algn="l"/>
            <a:r>
              <a:rPr lang="en-US" dirty="0">
                <a:solidFill>
                  <a:srgbClr val="DFE8F0"/>
                </a:solidFill>
              </a:rPr>
              <a:t>The Aerospace Corporation</a:t>
            </a:r>
          </a:p>
          <a:p>
            <a:endParaRPr lang="en-US" dirty="0">
              <a:solidFill>
                <a:srgbClr val="DFE8F0"/>
              </a:solidFill>
            </a:endParaRPr>
          </a:p>
        </p:txBody>
      </p:sp>
    </p:spTree>
    <p:extLst>
      <p:ext uri="{BB962C8B-B14F-4D97-AF65-F5344CB8AC3E}">
        <p14:creationId xmlns:p14="http://schemas.microsoft.com/office/powerpoint/2010/main" val="2460000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BFFC4A-D536-A3EA-284E-9B292FF792B1}"/>
              </a:ext>
            </a:extLst>
          </p:cNvPr>
          <p:cNvSpPr>
            <a:spLocks noGrp="1"/>
          </p:cNvSpPr>
          <p:nvPr>
            <p:ph type="title"/>
          </p:nvPr>
        </p:nvSpPr>
        <p:spPr/>
        <p:txBody>
          <a:bodyPr/>
          <a:lstStyle/>
          <a:p>
            <a:r>
              <a:rPr lang="en-US" dirty="0"/>
              <a:t>1.023 MCPS  - I Channel Primary Code</a:t>
            </a:r>
          </a:p>
        </p:txBody>
      </p:sp>
      <p:sp>
        <p:nvSpPr>
          <p:cNvPr id="6" name="Content Placeholder 5">
            <a:extLst>
              <a:ext uri="{FF2B5EF4-FFF2-40B4-BE49-F238E27FC236}">
                <a16:creationId xmlns:a16="http://schemas.microsoft.com/office/drawing/2014/main" id="{C29F5C26-9DAA-7F88-9425-1083663092DD}"/>
              </a:ext>
            </a:extLst>
          </p:cNvPr>
          <p:cNvSpPr>
            <a:spLocks noGrp="1"/>
          </p:cNvSpPr>
          <p:nvPr>
            <p:ph sz="quarter" idx="15"/>
          </p:nvPr>
        </p:nvSpPr>
        <p:spPr>
          <a:xfrm>
            <a:off x="172720" y="980665"/>
            <a:ext cx="8915400" cy="1709270"/>
          </a:xfrm>
        </p:spPr>
        <p:txBody>
          <a:bodyPr/>
          <a:lstStyle/>
          <a:p>
            <a:r>
              <a:rPr lang="en-US" dirty="0"/>
              <a:t>Designed 2046 Chip Weil and Gold primary codes for comparison </a:t>
            </a:r>
          </a:p>
          <a:p>
            <a:pPr lvl="1"/>
            <a:r>
              <a:rPr lang="en-US" dirty="0"/>
              <a:t>2053 Chip Weil Sequence short cycled to 2046 chips</a:t>
            </a:r>
          </a:p>
          <a:p>
            <a:pPr lvl="1"/>
            <a:r>
              <a:rPr lang="en-US" dirty="0"/>
              <a:t>2047 chip Gold Code short cycled to 2046 Chips</a:t>
            </a:r>
          </a:p>
          <a:p>
            <a:pPr lvl="1"/>
            <a:r>
              <a:rPr lang="en-US" dirty="0"/>
              <a:t>Created 50 initial codes with good auto and cross-correlation properties for comparison to 37 2046 Chip BeiDou B1b codes and to C/A code for acquisition and tracking</a:t>
            </a:r>
          </a:p>
        </p:txBody>
      </p:sp>
      <p:sp>
        <p:nvSpPr>
          <p:cNvPr id="8" name="TextBox 7">
            <a:extLst>
              <a:ext uri="{FF2B5EF4-FFF2-40B4-BE49-F238E27FC236}">
                <a16:creationId xmlns:a16="http://schemas.microsoft.com/office/drawing/2014/main" id="{79B12A8C-18D1-3102-8DF2-0A03D4AAA33E}"/>
              </a:ext>
            </a:extLst>
          </p:cNvPr>
          <p:cNvSpPr txBox="1"/>
          <p:nvPr/>
        </p:nvSpPr>
        <p:spPr>
          <a:xfrm>
            <a:off x="467898" y="5544406"/>
            <a:ext cx="8539253" cy="1138773"/>
          </a:xfrm>
          <a:prstGeom prst="rect">
            <a:avLst/>
          </a:prstGeom>
          <a:noFill/>
        </p:spPr>
        <p:txBody>
          <a:bodyPr wrap="square" rtlCol="0">
            <a:spAutoFit/>
          </a:bodyPr>
          <a:lstStyle/>
          <a:p>
            <a:r>
              <a:rPr lang="en-US" b="1" dirty="0"/>
              <a:t>Proposed NEW 2046 Chip Gold code Provides Best Balance of Performance </a:t>
            </a:r>
          </a:p>
          <a:p>
            <a:r>
              <a:rPr lang="en-US" dirty="0"/>
              <a:t>- </a:t>
            </a:r>
            <a:r>
              <a:rPr lang="en-US" sz="1600" i="1" dirty="0">
                <a:latin typeface="Arial"/>
                <a:cs typeface="Arial"/>
              </a:rPr>
              <a:t>Exceeds cross-correlation performance of C/A Code by 3 dB</a:t>
            </a:r>
          </a:p>
          <a:p>
            <a:r>
              <a:rPr lang="en-US" sz="1600" i="1" dirty="0">
                <a:latin typeface="Arial"/>
                <a:cs typeface="Arial"/>
              </a:rPr>
              <a:t>- Exceeds cross-correlation of BeiDou B1 by 1 dB</a:t>
            </a:r>
          </a:p>
          <a:p>
            <a:r>
              <a:rPr lang="en-US" sz="1600" i="1" dirty="0">
                <a:latin typeface="Arial"/>
                <a:cs typeface="Arial"/>
              </a:rPr>
              <a:t>- Exceeds performance of new Weil codes by 0.5 dB</a:t>
            </a:r>
          </a:p>
        </p:txBody>
      </p:sp>
      <p:pic>
        <p:nvPicPr>
          <p:cNvPr id="7" name="Picture 6">
            <a:extLst>
              <a:ext uri="{FF2B5EF4-FFF2-40B4-BE49-F238E27FC236}">
                <a16:creationId xmlns:a16="http://schemas.microsoft.com/office/drawing/2014/main" id="{21A9AB90-43A2-3AAB-AEE4-225D57BBF818}"/>
              </a:ext>
            </a:extLst>
          </p:cNvPr>
          <p:cNvPicPr>
            <a:picLocks noChangeAspect="1"/>
          </p:cNvPicPr>
          <p:nvPr/>
        </p:nvPicPr>
        <p:blipFill>
          <a:blip r:embed="rId2"/>
          <a:stretch>
            <a:fillRect/>
          </a:stretch>
        </p:blipFill>
        <p:spPr>
          <a:xfrm>
            <a:off x="467898" y="2689935"/>
            <a:ext cx="8122920" cy="2499360"/>
          </a:xfrm>
          <a:prstGeom prst="rect">
            <a:avLst/>
          </a:prstGeom>
        </p:spPr>
      </p:pic>
    </p:spTree>
    <p:extLst>
      <p:ext uri="{BB962C8B-B14F-4D97-AF65-F5344CB8AC3E}">
        <p14:creationId xmlns:p14="http://schemas.microsoft.com/office/powerpoint/2010/main" val="253950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4B42D9-359A-B529-DB32-CDDD1F67EEDE}"/>
              </a:ext>
            </a:extLst>
          </p:cNvPr>
          <p:cNvSpPr>
            <a:spLocks noGrp="1"/>
          </p:cNvSpPr>
          <p:nvPr>
            <p:ph type="title"/>
          </p:nvPr>
        </p:nvSpPr>
        <p:spPr/>
        <p:txBody>
          <a:bodyPr/>
          <a:lstStyle/>
          <a:p>
            <a:r>
              <a:rPr lang="en-US" dirty="0"/>
              <a:t>Sync Word Design and FID</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4B50EE59-5330-EA60-895A-62ACAB2D3C56}"/>
                  </a:ext>
                </a:extLst>
              </p:cNvPr>
              <p:cNvSpPr>
                <a:spLocks noGrp="1"/>
              </p:cNvSpPr>
              <p:nvPr>
                <p:ph sz="quarter" idx="15"/>
              </p:nvPr>
            </p:nvSpPr>
            <p:spPr>
              <a:xfrm>
                <a:off x="172719" y="980665"/>
                <a:ext cx="8971281" cy="1758400"/>
              </a:xfrm>
            </p:spPr>
            <p:txBody>
              <a:bodyPr/>
              <a:lstStyle/>
              <a:p>
                <a:r>
                  <a:rPr lang="en-US" dirty="0"/>
                  <a:t>Initial design approach was to select a sync word length that met the desired performance at L1C’s Rate 9/52 BCH code, and I channel carrier tracking thresholds</a:t>
                </a:r>
              </a:p>
              <a:p>
                <a:pPr lvl="1"/>
                <a14:m>
                  <m:oMath xmlns:m="http://schemas.openxmlformats.org/officeDocument/2006/math">
                    <m:f>
                      <m:fPr>
                        <m:ctrlPr>
                          <a:rPr lang="en-US" i="1" dirty="0" smtClean="0">
                            <a:latin typeface="Cambria Math" panose="02040503050406030204" pitchFamily="18" charset="0"/>
                          </a:rPr>
                        </m:ctrlPr>
                      </m:fPr>
                      <m:num>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𝐸</m:t>
                            </m:r>
                          </m:e>
                          <m:sub>
                            <m:r>
                              <a:rPr lang="en-US" b="0" i="1" dirty="0" smtClean="0">
                                <a:latin typeface="Cambria Math" panose="02040503050406030204" pitchFamily="18" charset="0"/>
                              </a:rPr>
                              <m:t>𝑏</m:t>
                            </m:r>
                          </m:sub>
                        </m:sSub>
                      </m:num>
                      <m:den>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𝑁</m:t>
                            </m:r>
                          </m:e>
                          <m:sub>
                            <m:r>
                              <a:rPr lang="en-US" b="0" i="1" dirty="0" smtClean="0">
                                <a:latin typeface="Cambria Math" panose="02040503050406030204" pitchFamily="18" charset="0"/>
                              </a:rPr>
                              <m:t>0</m:t>
                            </m:r>
                          </m:sub>
                        </m:sSub>
                      </m:den>
                    </m:f>
                    <m:r>
                      <a:rPr lang="en-US" b="0" i="1" dirty="0" smtClean="0">
                        <a:latin typeface="Cambria Math" panose="02040503050406030204" pitchFamily="18" charset="0"/>
                      </a:rPr>
                      <m:t>=5.61</m:t>
                    </m:r>
                    <m:r>
                      <a:rPr lang="en-US" i="1" dirty="0">
                        <a:latin typeface="Cambria Math" panose="02040503050406030204" pitchFamily="18" charset="0"/>
                      </a:rPr>
                      <m:t> </m:t>
                    </m:r>
                  </m:oMath>
                </a14:m>
                <a:r>
                  <a:rPr lang="en-US" dirty="0"/>
                  <a:t> for BER =1E-05 </a:t>
                </a:r>
                <a:r>
                  <a:rPr lang="en-US" dirty="0">
                    <a:sym typeface="Symbol" panose="05050102010706020507" pitchFamily="18" charset="2"/>
                  </a:rPr>
                  <a:t> </a:t>
                </a:r>
                <a14:m>
                  <m:oMath xmlns:m="http://schemas.openxmlformats.org/officeDocument/2006/math">
                    <m:f>
                      <m:fPr>
                        <m:ctrlPr>
                          <a:rPr lang="en-US" b="1" i="1" dirty="0" smtClean="0">
                            <a:latin typeface="Cambria Math" panose="02040503050406030204" pitchFamily="18" charset="0"/>
                            <a:sym typeface="Symbol" panose="05050102010706020507" pitchFamily="18" charset="2"/>
                          </a:rPr>
                        </m:ctrlPr>
                      </m:fPr>
                      <m:num>
                        <m:r>
                          <a:rPr lang="en-US" b="1" i="1" dirty="0" smtClean="0">
                            <a:latin typeface="Cambria Math" panose="02040503050406030204" pitchFamily="18" charset="0"/>
                            <a:sym typeface="Symbol" panose="05050102010706020507" pitchFamily="18" charset="2"/>
                          </a:rPr>
                          <m:t>𝑪</m:t>
                        </m:r>
                      </m:num>
                      <m:den>
                        <m:sSub>
                          <m:sSubPr>
                            <m:ctrlPr>
                              <a:rPr lang="en-US" b="1" i="1" dirty="0" smtClean="0">
                                <a:latin typeface="Cambria Math" panose="02040503050406030204" pitchFamily="18" charset="0"/>
                                <a:sym typeface="Symbol" panose="05050102010706020507" pitchFamily="18" charset="2"/>
                              </a:rPr>
                            </m:ctrlPr>
                          </m:sSubPr>
                          <m:e>
                            <m:r>
                              <a:rPr lang="en-US" b="1" i="1" dirty="0" smtClean="0">
                                <a:latin typeface="Cambria Math" panose="02040503050406030204" pitchFamily="18" charset="0"/>
                                <a:sym typeface="Symbol" panose="05050102010706020507" pitchFamily="18" charset="2"/>
                              </a:rPr>
                              <m:t>𝑵</m:t>
                            </m:r>
                          </m:e>
                          <m:sub>
                            <m:r>
                              <a:rPr lang="en-US" b="1" i="1" dirty="0" smtClean="0">
                                <a:latin typeface="Cambria Math" panose="02040503050406030204" pitchFamily="18" charset="0"/>
                                <a:sym typeface="Symbol" panose="05050102010706020507" pitchFamily="18" charset="2"/>
                              </a:rPr>
                              <m:t>𝟎</m:t>
                            </m:r>
                          </m:sub>
                        </m:sSub>
                      </m:den>
                    </m:f>
                    <m:r>
                      <a:rPr lang="en-US" b="1" i="1" dirty="0" smtClean="0">
                        <a:latin typeface="Cambria Math" panose="02040503050406030204" pitchFamily="18" charset="0"/>
                        <a:sym typeface="Symbol" panose="05050102010706020507" pitchFamily="18" charset="2"/>
                      </a:rPr>
                      <m:t>=</m:t>
                    </m:r>
                    <m:r>
                      <a:rPr lang="en-US" b="1" i="1" dirty="0" smtClean="0">
                        <a:latin typeface="Cambria Math" panose="02040503050406030204" pitchFamily="18" charset="0"/>
                        <a:sym typeface="Symbol" panose="05050102010706020507" pitchFamily="18" charset="2"/>
                      </a:rPr>
                      <m:t>𝟐𝟓</m:t>
                    </m:r>
                    <m:r>
                      <a:rPr lang="en-US" b="1" i="1" dirty="0" smtClean="0">
                        <a:latin typeface="Cambria Math" panose="02040503050406030204" pitchFamily="18" charset="0"/>
                        <a:sym typeface="Symbol" panose="05050102010706020507" pitchFamily="18" charset="2"/>
                      </a:rPr>
                      <m:t> </m:t>
                    </m:r>
                    <m:r>
                      <a:rPr lang="en-US" b="1" i="1" dirty="0" smtClean="0">
                        <a:latin typeface="Cambria Math" panose="02040503050406030204" pitchFamily="18" charset="0"/>
                        <a:sym typeface="Symbol" panose="05050102010706020507" pitchFamily="18" charset="2"/>
                      </a:rPr>
                      <m:t>𝒅𝑩</m:t>
                    </m:r>
                    <m:r>
                      <a:rPr lang="en-US" b="1" i="1" dirty="0" smtClean="0">
                        <a:latin typeface="Cambria Math" panose="02040503050406030204" pitchFamily="18" charset="0"/>
                        <a:sym typeface="Symbol" panose="05050102010706020507" pitchFamily="18" charset="2"/>
                      </a:rPr>
                      <m:t>−</m:t>
                    </m:r>
                    <m:r>
                      <a:rPr lang="en-US" b="1" i="1" dirty="0" smtClean="0">
                        <a:latin typeface="Cambria Math" panose="02040503050406030204" pitchFamily="18" charset="0"/>
                        <a:sym typeface="Symbol" panose="05050102010706020507" pitchFamily="18" charset="2"/>
                      </a:rPr>
                      <m:t>𝑯𝒛</m:t>
                    </m:r>
                  </m:oMath>
                </a14:m>
                <a:r>
                  <a:rPr lang="en-US" b="1" dirty="0"/>
                  <a:t> </a:t>
                </a:r>
                <a:r>
                  <a:rPr lang="en-US" dirty="0"/>
                  <a:t>(~ close to Costas tracking threshold)</a:t>
                </a:r>
              </a:p>
              <a:p>
                <a:r>
                  <a:rPr lang="en-US" dirty="0"/>
                  <a:t>Synchronization occurs after bit sync, which is immediately after tracking loops settle</a:t>
                </a:r>
              </a:p>
            </p:txBody>
          </p:sp>
        </mc:Choice>
        <mc:Fallback xmlns="">
          <p:sp>
            <p:nvSpPr>
              <p:cNvPr id="6" name="Content Placeholder 5">
                <a:extLst>
                  <a:ext uri="{FF2B5EF4-FFF2-40B4-BE49-F238E27FC236}">
                    <a16:creationId xmlns:a16="http://schemas.microsoft.com/office/drawing/2014/main" id="{4B50EE59-5330-EA60-895A-62ACAB2D3C56}"/>
                  </a:ext>
                </a:extLst>
              </p:cNvPr>
              <p:cNvSpPr>
                <a:spLocks noGrp="1" noRot="1" noChangeAspect="1" noMove="1" noResize="1" noEditPoints="1" noAdjustHandles="1" noChangeArrowheads="1" noChangeShapeType="1" noTextEdit="1"/>
              </p:cNvSpPr>
              <p:nvPr>
                <p:ph sz="quarter" idx="15"/>
              </p:nvPr>
            </p:nvSpPr>
            <p:spPr>
              <a:xfrm>
                <a:off x="172719" y="980665"/>
                <a:ext cx="8971281" cy="1758400"/>
              </a:xfrm>
              <a:blipFill>
                <a:blip r:embed="rId2"/>
                <a:stretch>
                  <a:fillRect l="-815" t="-520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945E115-5753-DB4E-762D-04C8CAA8BE7A}"/>
              </a:ext>
            </a:extLst>
          </p:cNvPr>
          <p:cNvPicPr>
            <a:picLocks noChangeAspect="1"/>
          </p:cNvPicPr>
          <p:nvPr/>
        </p:nvPicPr>
        <p:blipFill>
          <a:blip r:embed="rId3"/>
          <a:stretch>
            <a:fillRect/>
          </a:stretch>
        </p:blipFill>
        <p:spPr>
          <a:xfrm>
            <a:off x="448469" y="2929566"/>
            <a:ext cx="8086472" cy="1624743"/>
          </a:xfrm>
          <a:prstGeom prst="rect">
            <a:avLst/>
          </a:prstGeom>
        </p:spPr>
      </p:pic>
      <p:sp>
        <p:nvSpPr>
          <p:cNvPr id="11" name="TextBox 10">
            <a:extLst>
              <a:ext uri="{FF2B5EF4-FFF2-40B4-BE49-F238E27FC236}">
                <a16:creationId xmlns:a16="http://schemas.microsoft.com/office/drawing/2014/main" id="{17E9BFBB-F3E5-B405-0BDC-7FE31FDECEED}"/>
              </a:ext>
            </a:extLst>
          </p:cNvPr>
          <p:cNvSpPr txBox="1"/>
          <p:nvPr/>
        </p:nvSpPr>
        <p:spPr>
          <a:xfrm>
            <a:off x="564285" y="4860914"/>
            <a:ext cx="7744428" cy="1477328"/>
          </a:xfrm>
          <a:prstGeom prst="rect">
            <a:avLst/>
          </a:prstGeom>
          <a:solidFill>
            <a:srgbClr val="C4F9FC"/>
          </a:solidFill>
        </p:spPr>
        <p:txBody>
          <a:bodyPr wrap="none" rtlCol="0">
            <a:spAutoFit/>
          </a:bodyPr>
          <a:lstStyle/>
          <a:p>
            <a:pPr marL="285750" indent="-285750">
              <a:buFont typeface="Arial" panose="020B0604020202020204" pitchFamily="34" charset="0"/>
              <a:buChar char="•"/>
            </a:pPr>
            <a:r>
              <a:rPr lang="en-US" dirty="0"/>
              <a:t>68 Symbol sync word provides the best balance between number </a:t>
            </a:r>
            <a:br>
              <a:rPr lang="en-US" dirty="0"/>
            </a:br>
            <a:r>
              <a:rPr lang="en-US" dirty="0"/>
              <a:t>of symbols, frame sync performance and interleaver factorization </a:t>
            </a:r>
            <a:br>
              <a:rPr lang="en-US" dirty="0"/>
            </a:br>
            <a:endParaRPr lang="en-US" dirty="0"/>
          </a:p>
          <a:p>
            <a:pPr marL="285750" indent="-285750">
              <a:buFont typeface="Arial" panose="020B0604020202020204" pitchFamily="34" charset="0"/>
              <a:buChar char="•"/>
            </a:pPr>
            <a:r>
              <a:rPr lang="en-US" dirty="0"/>
              <a:t>Two FID bits can be assigned to two out of 9 BCH Code bits </a:t>
            </a:r>
            <a:br>
              <a:rPr lang="en-US" dirty="0"/>
            </a:br>
            <a:r>
              <a:rPr lang="en-US" dirty="0"/>
              <a:t>permitting the flexibility to change the data frame structure in the future </a:t>
            </a:r>
          </a:p>
        </p:txBody>
      </p:sp>
      <p:sp>
        <p:nvSpPr>
          <p:cNvPr id="13" name="TextBox 12">
            <a:extLst>
              <a:ext uri="{FF2B5EF4-FFF2-40B4-BE49-F238E27FC236}">
                <a16:creationId xmlns:a16="http://schemas.microsoft.com/office/drawing/2014/main" id="{68F19D1D-5E34-3402-E0C2-CB8212200361}"/>
              </a:ext>
            </a:extLst>
          </p:cNvPr>
          <p:cNvSpPr txBox="1"/>
          <p:nvPr/>
        </p:nvSpPr>
        <p:spPr>
          <a:xfrm>
            <a:off x="3142695" y="2961480"/>
            <a:ext cx="274434"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F493AE0-BF06-C688-9C57-19C54214C5C9}"/>
                  </a:ext>
                </a:extLst>
              </p:cNvPr>
              <p:cNvSpPr txBox="1"/>
              <p:nvPr/>
            </p:nvSpPr>
            <p:spPr>
              <a:xfrm>
                <a:off x="448469" y="6528743"/>
                <a:ext cx="6083525" cy="295530"/>
              </a:xfrm>
              <a:prstGeom prst="rect">
                <a:avLst/>
              </a:prstGeom>
              <a:noFill/>
            </p:spPr>
            <p:txBody>
              <a:bodyPr wrap="none" rtlCol="0">
                <a:spAutoFit/>
              </a:bodyPr>
              <a:lstStyle/>
              <a:p>
                <a:r>
                  <a:rPr lang="en-US" sz="1200" dirty="0"/>
                  <a:t>*Assumed sync word detection and false alarm probabilities: </a:t>
                </a:r>
                <a14:m>
                  <m:oMath xmlns:m="http://schemas.openxmlformats.org/officeDocument/2006/math">
                    <m:sSub>
                      <m:sSubPr>
                        <m:ctrlPr>
                          <a:rPr lang="en-US" sz="1200" i="1" dirty="0" smtClean="0">
                            <a:latin typeface="Cambria Math" panose="02040503050406030204" pitchFamily="18" charset="0"/>
                          </a:rPr>
                        </m:ctrlPr>
                      </m:sSubPr>
                      <m:e>
                        <m:r>
                          <a:rPr lang="en-US" sz="1200" b="0" i="1" dirty="0" smtClean="0">
                            <a:latin typeface="Cambria Math" panose="02040503050406030204" pitchFamily="18" charset="0"/>
                          </a:rPr>
                          <m:t>𝑃</m:t>
                        </m:r>
                      </m:e>
                      <m:sub>
                        <m:r>
                          <a:rPr lang="en-US" sz="1200" b="0" i="1" dirty="0" smtClean="0">
                            <a:latin typeface="Cambria Math" panose="02040503050406030204" pitchFamily="18" charset="0"/>
                          </a:rPr>
                          <m:t>𝑑</m:t>
                        </m:r>
                      </m:sub>
                    </m:sSub>
                  </m:oMath>
                </a14:m>
                <a:r>
                  <a:rPr lang="en-US" sz="1200" dirty="0"/>
                  <a:t> = 0.99 and </a:t>
                </a:r>
                <a14:m>
                  <m:oMath xmlns:m="http://schemas.openxmlformats.org/officeDocument/2006/math">
                    <m:sSub>
                      <m:sSubPr>
                        <m:ctrlPr>
                          <a:rPr lang="en-US" sz="1200" i="1" dirty="0">
                            <a:latin typeface="Cambria Math" panose="02040503050406030204" pitchFamily="18" charset="0"/>
                          </a:rPr>
                        </m:ctrlPr>
                      </m:sSubPr>
                      <m:e>
                        <m:r>
                          <a:rPr lang="en-US" sz="1200" i="1" dirty="0">
                            <a:latin typeface="Cambria Math" panose="02040503050406030204" pitchFamily="18" charset="0"/>
                          </a:rPr>
                          <m:t>𝑃</m:t>
                        </m:r>
                      </m:e>
                      <m:sub>
                        <m:r>
                          <a:rPr lang="en-US" sz="1200" b="0" i="1" dirty="0" smtClean="0">
                            <a:latin typeface="Cambria Math" panose="02040503050406030204" pitchFamily="18" charset="0"/>
                          </a:rPr>
                          <m:t>𝑓𝑎</m:t>
                        </m:r>
                      </m:sub>
                    </m:sSub>
                    <m:r>
                      <a:rPr lang="en-US" sz="1200" b="0" i="1" dirty="0" smtClean="0">
                        <a:latin typeface="Cambria Math" panose="02040503050406030204" pitchFamily="18" charset="0"/>
                      </a:rPr>
                      <m:t>=</m:t>
                    </m:r>
                    <m:sSup>
                      <m:sSupPr>
                        <m:ctrlPr>
                          <a:rPr lang="en-US" sz="1200" b="0" i="1" dirty="0" smtClean="0">
                            <a:latin typeface="Cambria Math" panose="02040503050406030204" pitchFamily="18" charset="0"/>
                          </a:rPr>
                        </m:ctrlPr>
                      </m:sSupPr>
                      <m:e>
                        <m:r>
                          <a:rPr lang="en-US" sz="1200" b="0" i="1" dirty="0" smtClean="0">
                            <a:latin typeface="Cambria Math" panose="02040503050406030204" pitchFamily="18" charset="0"/>
                          </a:rPr>
                          <m:t>10</m:t>
                        </m:r>
                      </m:e>
                      <m:sup>
                        <m:r>
                          <a:rPr lang="en-US" sz="1200" b="0" i="1" dirty="0" smtClean="0">
                            <a:latin typeface="Cambria Math" panose="02040503050406030204" pitchFamily="18" charset="0"/>
                          </a:rPr>
                          <m:t>−6</m:t>
                        </m:r>
                      </m:sup>
                    </m:sSup>
                  </m:oMath>
                </a14:m>
                <a:r>
                  <a:rPr lang="en-US" sz="1200" dirty="0"/>
                  <a:t> </a:t>
                </a:r>
              </a:p>
            </p:txBody>
          </p:sp>
        </mc:Choice>
        <mc:Fallback xmlns="">
          <p:sp>
            <p:nvSpPr>
              <p:cNvPr id="14" name="TextBox 13">
                <a:extLst>
                  <a:ext uri="{FF2B5EF4-FFF2-40B4-BE49-F238E27FC236}">
                    <a16:creationId xmlns:a16="http://schemas.microsoft.com/office/drawing/2014/main" id="{9F493AE0-BF06-C688-9C57-19C54214C5C9}"/>
                  </a:ext>
                </a:extLst>
              </p:cNvPr>
              <p:cNvSpPr txBox="1">
                <a:spLocks noRot="1" noChangeAspect="1" noMove="1" noResize="1" noEditPoints="1" noAdjustHandles="1" noChangeArrowheads="1" noChangeShapeType="1" noTextEdit="1"/>
              </p:cNvSpPr>
              <p:nvPr/>
            </p:nvSpPr>
            <p:spPr>
              <a:xfrm>
                <a:off x="448469" y="6528743"/>
                <a:ext cx="6083525" cy="295530"/>
              </a:xfrm>
              <a:prstGeom prst="rect">
                <a:avLst/>
              </a:prstGeom>
              <a:blipFill>
                <a:blip r:embed="rId4"/>
                <a:stretch>
                  <a:fillRect l="-100" t="-4167" b="-8333"/>
                </a:stretch>
              </a:blipFill>
            </p:spPr>
            <p:txBody>
              <a:bodyPr/>
              <a:lstStyle/>
              <a:p>
                <a:r>
                  <a:rPr lang="en-US">
                    <a:noFill/>
                  </a:rPr>
                  <a:t> </a:t>
                </a:r>
              </a:p>
            </p:txBody>
          </p:sp>
        </mc:Fallback>
      </mc:AlternateContent>
    </p:spTree>
    <p:extLst>
      <p:ext uri="{BB962C8B-B14F-4D97-AF65-F5344CB8AC3E}">
        <p14:creationId xmlns:p14="http://schemas.microsoft.com/office/powerpoint/2010/main" val="410851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3D6F-F9BB-B86B-7D5C-3B0B13A385AB}"/>
              </a:ext>
            </a:extLst>
          </p:cNvPr>
          <p:cNvSpPr>
            <a:spLocks noGrp="1"/>
          </p:cNvSpPr>
          <p:nvPr>
            <p:ph type="title"/>
          </p:nvPr>
        </p:nvSpPr>
        <p:spPr>
          <a:xfrm>
            <a:off x="228599" y="36306"/>
            <a:ext cx="8915400" cy="1009666"/>
          </a:xfrm>
        </p:spPr>
        <p:txBody>
          <a:bodyPr lIns="68580" tIns="34290" rIns="68580" bIns="34290" anchor="t"/>
          <a:lstStyle/>
          <a:p>
            <a:r>
              <a:rPr lang="en-US" dirty="0"/>
              <a:t>Summary of Recommended</a:t>
            </a:r>
            <a:br>
              <a:rPr lang="en-US" dirty="0"/>
            </a:br>
            <a:r>
              <a:rPr lang="en-US" dirty="0"/>
              <a:t>LunaNet AFS Data Frame Specification</a:t>
            </a:r>
            <a:br>
              <a:rPr lang="en-US" dirty="0"/>
            </a:b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3FDB031-77E0-7840-8AB4-E588A4352E81}"/>
                  </a:ext>
                </a:extLst>
              </p:cNvPr>
              <p:cNvSpPr>
                <a:spLocks noGrp="1"/>
              </p:cNvSpPr>
              <p:nvPr>
                <p:ph sz="quarter" idx="15"/>
              </p:nvPr>
            </p:nvSpPr>
            <p:spPr>
              <a:xfrm>
                <a:off x="-1" y="797721"/>
                <a:ext cx="9144000" cy="2089328"/>
              </a:xfrm>
            </p:spPr>
            <p:txBody>
              <a:bodyPr/>
              <a:lstStyle/>
              <a:p>
                <a:pPr marL="285750" indent="-285750"/>
                <a:r>
                  <a:rPr lang="en-US" sz="1400" b="0" dirty="0"/>
                  <a:t>Reduce FID to 2 bits &amp; maintain in subframe 1(SB1) for improved efficiency with sync word</a:t>
                </a:r>
              </a:p>
              <a:p>
                <a:pPr marL="285750" indent="-285750"/>
                <a:r>
                  <a:rPr lang="en-US" sz="1400" dirty="0"/>
                  <a:t>TOI uses BCH(52,9) encoding from L1C with Min </a:t>
                </a:r>
                <a14:m>
                  <m:oMath xmlns:m="http://schemas.openxmlformats.org/officeDocument/2006/math">
                    <m:r>
                      <a:rPr lang="en-US" sz="1400" b="0" i="1" dirty="0" smtClean="0">
                        <a:latin typeface="Cambria Math" panose="02040503050406030204" pitchFamily="18" charset="0"/>
                      </a:rPr>
                      <m:t>𝐶</m:t>
                    </m:r>
                    <m:r>
                      <a:rPr lang="en-US" sz="1400" b="0" i="1" dirty="0" smtClean="0">
                        <a:latin typeface="Cambria Math" panose="02040503050406030204" pitchFamily="18" charset="0"/>
                      </a:rPr>
                      <m:t>/</m:t>
                    </m:r>
                    <m:r>
                      <a:rPr lang="en-US" sz="1400" b="0" i="1" dirty="0" smtClean="0">
                        <a:latin typeface="Cambria Math" panose="02040503050406030204" pitchFamily="18" charset="0"/>
                      </a:rPr>
                      <m:t>𝑁𝑜</m:t>
                    </m:r>
                    <m:r>
                      <a:rPr lang="en-US" sz="1400" b="0" i="1" dirty="0" smtClean="0">
                        <a:latin typeface="Cambria Math" panose="02040503050406030204" pitchFamily="18" charset="0"/>
                      </a:rPr>
                      <m:t> = 25.2 </m:t>
                    </m:r>
                    <m:r>
                      <a:rPr lang="en-US" sz="1400" b="0" i="1" dirty="0" smtClean="0">
                        <a:latin typeface="Cambria Math" panose="02040503050406030204" pitchFamily="18" charset="0"/>
                      </a:rPr>
                      <m:t>𝑑𝐵</m:t>
                    </m:r>
                    <m:r>
                      <a:rPr lang="en-US" sz="1400" b="0" i="1" dirty="0" smtClean="0">
                        <a:latin typeface="Cambria Math" panose="02040503050406030204" pitchFamily="18" charset="0"/>
                      </a:rPr>
                      <m:t>−</m:t>
                    </m:r>
                    <m:r>
                      <a:rPr lang="en-US" sz="1400" b="0" i="1" dirty="0" smtClean="0">
                        <a:latin typeface="Cambria Math" panose="02040503050406030204" pitchFamily="18" charset="0"/>
                      </a:rPr>
                      <m:t>𝐻𝑧</m:t>
                    </m:r>
                    <m:r>
                      <a:rPr lang="en-US" sz="1400" b="0" i="1" dirty="0" smtClean="0">
                        <a:latin typeface="Cambria Math" panose="02040503050406030204" pitchFamily="18" charset="0"/>
                      </a:rPr>
                      <m:t>  </m:t>
                    </m:r>
                  </m:oMath>
                </a14:m>
                <a:r>
                  <a:rPr lang="en-US" sz="1400" b="0" dirty="0"/>
                  <a:t>comparable to LDPC</a:t>
                </a:r>
              </a:p>
              <a:p>
                <a:pPr marL="285750" indent="-285750"/>
                <a:r>
                  <a:rPr lang="en-US" sz="1400" b="0" dirty="0"/>
                  <a:t>68 symbol sync word enables sync near Min BCH </a:t>
                </a:r>
                <a14:m>
                  <m:oMath xmlns:m="http://schemas.openxmlformats.org/officeDocument/2006/math">
                    <m:r>
                      <a:rPr lang="en-US" sz="1400" i="1" dirty="0">
                        <a:latin typeface="Cambria Math" panose="02040503050406030204" pitchFamily="18" charset="0"/>
                      </a:rPr>
                      <m:t>𝐶</m:t>
                    </m:r>
                    <m:r>
                      <a:rPr lang="en-US" sz="1400" i="1" dirty="0">
                        <a:latin typeface="Cambria Math" panose="02040503050406030204" pitchFamily="18" charset="0"/>
                      </a:rPr>
                      <m:t>/</m:t>
                    </m:r>
                    <m:r>
                      <a:rPr lang="en-US" sz="1400" i="1" dirty="0">
                        <a:latin typeface="Cambria Math" panose="02040503050406030204" pitchFamily="18" charset="0"/>
                      </a:rPr>
                      <m:t>𝑁𝑜</m:t>
                    </m:r>
                    <m:r>
                      <a:rPr lang="en-US" sz="1400" i="1" dirty="0">
                        <a:latin typeface="Cambria Math" panose="02040503050406030204" pitchFamily="18" charset="0"/>
                      </a:rPr>
                      <m:t> </m:t>
                    </m:r>
                  </m:oMath>
                </a14:m>
                <a:r>
                  <a:rPr lang="en-US" sz="1400" b="0" dirty="0"/>
                  <a:t>level and below Min. </a:t>
                </a:r>
                <a14:m>
                  <m:oMath xmlns:m="http://schemas.openxmlformats.org/officeDocument/2006/math">
                    <m:r>
                      <a:rPr lang="en-US" sz="1400" b="0" i="1" dirty="0" smtClean="0">
                        <a:latin typeface="Cambria Math" panose="02040503050406030204" pitchFamily="18" charset="0"/>
                      </a:rPr>
                      <m:t>𝐶</m:t>
                    </m:r>
                    <m:r>
                      <a:rPr lang="en-US" sz="1400" b="0" i="1" dirty="0" smtClean="0">
                        <a:latin typeface="Cambria Math" panose="02040503050406030204" pitchFamily="18" charset="0"/>
                      </a:rPr>
                      <m:t>/</m:t>
                    </m:r>
                    <m:r>
                      <a:rPr lang="en-US" sz="1400" b="0" i="1" dirty="0" smtClean="0">
                        <a:latin typeface="Cambria Math" panose="02040503050406030204" pitchFamily="18" charset="0"/>
                      </a:rPr>
                      <m:t>𝑁𝑜</m:t>
                    </m:r>
                    <m:r>
                      <a:rPr lang="en-US" sz="1400" b="0" i="1" dirty="0" smtClean="0">
                        <a:latin typeface="Cambria Math" panose="02040503050406030204" pitchFamily="18" charset="0"/>
                      </a:rPr>
                      <m:t> </m:t>
                    </m:r>
                  </m:oMath>
                </a14:m>
                <a:r>
                  <a:rPr lang="en-US" sz="1400" b="0" dirty="0"/>
                  <a:t>of LDPC</a:t>
                </a:r>
              </a:p>
              <a:p>
                <a:pPr marL="285750" indent="-285750"/>
                <a:r>
                  <a:rPr lang="en-US" sz="1400" b="0" dirty="0"/>
                  <a:t>5G NR LDPC codes designed to be compatible with remaining SB2, SB3, SB4 bits </a:t>
                </a:r>
                <a:r>
                  <a:rPr lang="en-US" sz="1400" dirty="0"/>
                  <a:t>selected </a:t>
                </a:r>
                <a:br>
                  <a:rPr lang="en-US" sz="1400" dirty="0"/>
                </a:br>
                <a:r>
                  <a:rPr lang="en-US" sz="1400" dirty="0"/>
                  <a:t>due to flexible 5G rate matching design and availability of intellectual property (IP)/code* </a:t>
                </a:r>
              </a:p>
              <a:p>
                <a:pPr marL="631825" lvl="1" indent="-285750"/>
                <a:r>
                  <a:rPr lang="en-US" sz="1400" dirty="0"/>
                  <a:t>In all cases, 5G NR LDPC provides better performance than L1C</a:t>
                </a:r>
                <a:endParaRPr lang="en-US" sz="1400" b="0" dirty="0"/>
              </a:p>
            </p:txBody>
          </p:sp>
        </mc:Choice>
        <mc:Fallback xmlns="">
          <p:sp>
            <p:nvSpPr>
              <p:cNvPr id="3" name="Text Placeholder 2">
                <a:extLst>
                  <a:ext uri="{FF2B5EF4-FFF2-40B4-BE49-F238E27FC236}">
                    <a16:creationId xmlns:a16="http://schemas.microsoft.com/office/drawing/2014/main" id="{13FDB031-77E0-7840-8AB4-E588A4352E81}"/>
                  </a:ext>
                </a:extLst>
              </p:cNvPr>
              <p:cNvSpPr>
                <a:spLocks noGrp="1" noRot="1" noChangeAspect="1" noMove="1" noResize="1" noEditPoints="1" noAdjustHandles="1" noChangeArrowheads="1" noChangeShapeType="1" noTextEdit="1"/>
              </p:cNvSpPr>
              <p:nvPr>
                <p:ph sz="quarter" idx="15"/>
              </p:nvPr>
            </p:nvSpPr>
            <p:spPr>
              <a:xfrm>
                <a:off x="-1" y="797721"/>
                <a:ext cx="9144000" cy="2089328"/>
              </a:xfrm>
              <a:blipFill>
                <a:blip r:embed="rId2"/>
                <a:stretch>
                  <a:fillRect l="-400" t="-2915"/>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5C083B8E-3239-DF4A-FFA1-FB256F1FD783}"/>
              </a:ext>
            </a:extLst>
          </p:cNvPr>
          <p:cNvSpPr/>
          <p:nvPr/>
        </p:nvSpPr>
        <p:spPr>
          <a:xfrm>
            <a:off x="1562692" y="2700442"/>
            <a:ext cx="7115175" cy="274320"/>
          </a:xfrm>
          <a:prstGeom prst="roundRect">
            <a:avLst/>
          </a:prstGeom>
          <a:solidFill>
            <a:schemeClr val="accent1">
              <a:lumMod val="5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 Frame</a:t>
            </a:r>
          </a:p>
        </p:txBody>
      </p:sp>
      <p:sp>
        <p:nvSpPr>
          <p:cNvPr id="9" name="Rectangle: Rounded Corners 8">
            <a:extLst>
              <a:ext uri="{FF2B5EF4-FFF2-40B4-BE49-F238E27FC236}">
                <a16:creationId xmlns:a16="http://schemas.microsoft.com/office/drawing/2014/main" id="{0E425E24-EB94-CCC0-280C-735461895A2B}"/>
              </a:ext>
            </a:extLst>
          </p:cNvPr>
          <p:cNvSpPr/>
          <p:nvPr/>
        </p:nvSpPr>
        <p:spPr>
          <a:xfrm>
            <a:off x="1562693" y="3074925"/>
            <a:ext cx="685800" cy="480060"/>
          </a:xfrm>
          <a:prstGeom prst="roundRect">
            <a:avLst/>
          </a:prstGeom>
          <a:solidFill>
            <a:srgbClr val="00B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SB1</a:t>
            </a:r>
          </a:p>
          <a:p>
            <a:pPr algn="ctr"/>
            <a:r>
              <a:rPr lang="en-US" sz="800" dirty="0">
                <a:solidFill>
                  <a:schemeClr val="bg1"/>
                </a:solidFill>
              </a:rPr>
              <a:t>7 bit TOI and 2 bit  FID</a:t>
            </a:r>
          </a:p>
        </p:txBody>
      </p:sp>
      <p:sp>
        <p:nvSpPr>
          <p:cNvPr id="10" name="Rectangle: Rounded Corners 9">
            <a:extLst>
              <a:ext uri="{FF2B5EF4-FFF2-40B4-BE49-F238E27FC236}">
                <a16:creationId xmlns:a16="http://schemas.microsoft.com/office/drawing/2014/main" id="{2FBFEEA0-C8E9-906C-10DF-F331734A08B2}"/>
              </a:ext>
            </a:extLst>
          </p:cNvPr>
          <p:cNvSpPr/>
          <p:nvPr/>
        </p:nvSpPr>
        <p:spPr>
          <a:xfrm>
            <a:off x="2334218" y="3074925"/>
            <a:ext cx="2743200" cy="480060"/>
          </a:xfrm>
          <a:prstGeom prst="round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SB2 (1200 bits)</a:t>
            </a:r>
          </a:p>
          <a:p>
            <a:pPr algn="ctr"/>
            <a:r>
              <a:rPr lang="en-US" sz="800" dirty="0">
                <a:solidFill>
                  <a:schemeClr val="bg1"/>
                </a:solidFill>
              </a:rPr>
              <a:t>for CED</a:t>
            </a:r>
          </a:p>
        </p:txBody>
      </p:sp>
      <p:sp>
        <p:nvSpPr>
          <p:cNvPr id="11" name="Rectangle: Rounded Corners 10">
            <a:extLst>
              <a:ext uri="{FF2B5EF4-FFF2-40B4-BE49-F238E27FC236}">
                <a16:creationId xmlns:a16="http://schemas.microsoft.com/office/drawing/2014/main" id="{EF1964C9-FC45-FB0F-F5A2-277BF6A0003A}"/>
              </a:ext>
            </a:extLst>
          </p:cNvPr>
          <p:cNvSpPr/>
          <p:nvPr/>
        </p:nvSpPr>
        <p:spPr>
          <a:xfrm>
            <a:off x="5163143" y="3074925"/>
            <a:ext cx="1714500" cy="480060"/>
          </a:xfrm>
          <a:prstGeom prst="round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800" dirty="0">
                <a:solidFill>
                  <a:schemeClr val="bg1"/>
                </a:solidFill>
              </a:rPr>
              <a:t>SB3 (870 bits)</a:t>
            </a:r>
          </a:p>
        </p:txBody>
      </p:sp>
      <p:sp>
        <p:nvSpPr>
          <p:cNvPr id="12" name="Rectangle: Rounded Corners 11">
            <a:extLst>
              <a:ext uri="{FF2B5EF4-FFF2-40B4-BE49-F238E27FC236}">
                <a16:creationId xmlns:a16="http://schemas.microsoft.com/office/drawing/2014/main" id="{A7061E82-E8A7-7F84-44DD-D3C5F9A92D3B}"/>
              </a:ext>
            </a:extLst>
          </p:cNvPr>
          <p:cNvSpPr/>
          <p:nvPr/>
        </p:nvSpPr>
        <p:spPr>
          <a:xfrm>
            <a:off x="6963368" y="3074925"/>
            <a:ext cx="1714500" cy="480060"/>
          </a:xfrm>
          <a:prstGeom prst="round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800" dirty="0">
                <a:solidFill>
                  <a:schemeClr val="bg1"/>
                </a:solidFill>
              </a:rPr>
              <a:t>SB4 (870 bits)</a:t>
            </a:r>
          </a:p>
        </p:txBody>
      </p:sp>
      <p:sp>
        <p:nvSpPr>
          <p:cNvPr id="13" name="Rectangle: Rounded Corners 12">
            <a:extLst>
              <a:ext uri="{FF2B5EF4-FFF2-40B4-BE49-F238E27FC236}">
                <a16:creationId xmlns:a16="http://schemas.microsoft.com/office/drawing/2014/main" id="{3DB4398D-C6C4-B732-997E-43CAE0B49B43}"/>
              </a:ext>
            </a:extLst>
          </p:cNvPr>
          <p:cNvSpPr/>
          <p:nvPr/>
        </p:nvSpPr>
        <p:spPr>
          <a:xfrm>
            <a:off x="1516068" y="3694550"/>
            <a:ext cx="732425" cy="480060"/>
          </a:xfrm>
          <a:prstGeom prst="roundRect">
            <a:avLst/>
          </a:prstGeom>
          <a:solidFill>
            <a:srgbClr val="00B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BCH 9/52</a:t>
            </a:r>
          </a:p>
          <a:p>
            <a:pPr algn="ctr"/>
            <a:r>
              <a:rPr lang="en-US" sz="900" dirty="0">
                <a:solidFill>
                  <a:schemeClr val="bg1"/>
                </a:solidFill>
              </a:rPr>
              <a:t>Encoding</a:t>
            </a:r>
          </a:p>
          <a:p>
            <a:pPr algn="ctr"/>
            <a:r>
              <a:rPr lang="en-US" sz="900" dirty="0">
                <a:solidFill>
                  <a:schemeClr val="bg1"/>
                </a:solidFill>
              </a:rPr>
              <a:t>52 Sym</a:t>
            </a:r>
          </a:p>
        </p:txBody>
      </p:sp>
      <p:sp>
        <p:nvSpPr>
          <p:cNvPr id="19" name="Rectangle: Rounded Corners 18">
            <a:extLst>
              <a:ext uri="{FF2B5EF4-FFF2-40B4-BE49-F238E27FC236}">
                <a16:creationId xmlns:a16="http://schemas.microsoft.com/office/drawing/2014/main" id="{AC2967F2-E314-1CCF-E395-224608E112E4}"/>
              </a:ext>
            </a:extLst>
          </p:cNvPr>
          <p:cNvSpPr/>
          <p:nvPr/>
        </p:nvSpPr>
        <p:spPr>
          <a:xfrm>
            <a:off x="448268" y="6022663"/>
            <a:ext cx="1067803" cy="274320"/>
          </a:xfrm>
          <a:prstGeom prst="roundRect">
            <a:avLst/>
          </a:prstGeom>
          <a:solidFill>
            <a:schemeClr val="accent3"/>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800" dirty="0">
                <a:solidFill>
                  <a:schemeClr val="bg1"/>
                </a:solidFill>
              </a:rPr>
              <a:t>68 </a:t>
            </a:r>
          </a:p>
          <a:p>
            <a:pPr algn="ctr"/>
            <a:r>
              <a:rPr lang="en-US" sz="800" dirty="0">
                <a:solidFill>
                  <a:schemeClr val="bg1"/>
                </a:solidFill>
              </a:rPr>
              <a:t>Sync Symbols</a:t>
            </a:r>
          </a:p>
        </p:txBody>
      </p:sp>
      <p:sp>
        <p:nvSpPr>
          <p:cNvPr id="21" name="Rectangle: Rounded Corners 20">
            <a:extLst>
              <a:ext uri="{FF2B5EF4-FFF2-40B4-BE49-F238E27FC236}">
                <a16:creationId xmlns:a16="http://schemas.microsoft.com/office/drawing/2014/main" id="{F8D2CA22-C227-4B9B-7437-3B0ED9209C59}"/>
              </a:ext>
            </a:extLst>
          </p:cNvPr>
          <p:cNvSpPr/>
          <p:nvPr/>
        </p:nvSpPr>
        <p:spPr>
          <a:xfrm>
            <a:off x="1516070" y="6022663"/>
            <a:ext cx="776038" cy="274320"/>
          </a:xfrm>
          <a:prstGeom prst="roundRect">
            <a:avLst/>
          </a:prstGeom>
          <a:solidFill>
            <a:srgbClr val="00B05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52 TOI+ FID Symbols</a:t>
            </a:r>
          </a:p>
        </p:txBody>
      </p:sp>
      <p:sp>
        <p:nvSpPr>
          <p:cNvPr id="25" name="Rectangle: Rounded Corners 24">
            <a:extLst>
              <a:ext uri="{FF2B5EF4-FFF2-40B4-BE49-F238E27FC236}">
                <a16:creationId xmlns:a16="http://schemas.microsoft.com/office/drawing/2014/main" id="{69E56829-F07C-7448-EF1F-71544A1E582B}"/>
              </a:ext>
            </a:extLst>
          </p:cNvPr>
          <p:cNvSpPr/>
          <p:nvPr/>
        </p:nvSpPr>
        <p:spPr>
          <a:xfrm>
            <a:off x="2292107" y="6022663"/>
            <a:ext cx="6403622" cy="274320"/>
          </a:xfrm>
          <a:prstGeom prst="round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800" dirty="0">
                <a:solidFill>
                  <a:schemeClr val="bg1"/>
                </a:solidFill>
              </a:rPr>
              <a:t>5880 Data Symbols</a:t>
            </a:r>
            <a:endParaRPr lang="en-US" sz="800" dirty="0">
              <a:solidFill>
                <a:schemeClr val="bg1"/>
              </a:solidFill>
              <a:cs typeface="Arial"/>
            </a:endParaRPr>
          </a:p>
        </p:txBody>
      </p:sp>
      <p:sp>
        <p:nvSpPr>
          <p:cNvPr id="26" name="Rectangle: Rounded Corners 25">
            <a:extLst>
              <a:ext uri="{FF2B5EF4-FFF2-40B4-BE49-F238E27FC236}">
                <a16:creationId xmlns:a16="http://schemas.microsoft.com/office/drawing/2014/main" id="{1423AC78-055B-CD4A-0191-BC4F5B78F2A9}"/>
              </a:ext>
            </a:extLst>
          </p:cNvPr>
          <p:cNvSpPr/>
          <p:nvPr/>
        </p:nvSpPr>
        <p:spPr>
          <a:xfrm>
            <a:off x="4303053" y="4778585"/>
            <a:ext cx="2400300" cy="480060"/>
          </a:xfrm>
          <a:prstGeom prst="round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900" dirty="0">
                <a:solidFill>
                  <a:schemeClr val="bg1"/>
                </a:solidFill>
              </a:rPr>
              <a:t>Interleaving (98x60)</a:t>
            </a:r>
          </a:p>
        </p:txBody>
      </p:sp>
      <p:sp>
        <p:nvSpPr>
          <p:cNvPr id="27" name="Right Brace 26">
            <a:extLst>
              <a:ext uri="{FF2B5EF4-FFF2-40B4-BE49-F238E27FC236}">
                <a16:creationId xmlns:a16="http://schemas.microsoft.com/office/drawing/2014/main" id="{347ABCF2-6491-B931-5481-65E769EDD5EC}"/>
              </a:ext>
            </a:extLst>
          </p:cNvPr>
          <p:cNvSpPr/>
          <p:nvPr/>
        </p:nvSpPr>
        <p:spPr>
          <a:xfrm rot="5400000">
            <a:off x="4473416" y="2312816"/>
            <a:ext cx="197167" cy="8247463"/>
          </a:xfrm>
          <a:prstGeom prst="rightBrac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p>
        </p:txBody>
      </p:sp>
      <p:sp>
        <p:nvSpPr>
          <p:cNvPr id="28" name="TextBox 27">
            <a:extLst>
              <a:ext uri="{FF2B5EF4-FFF2-40B4-BE49-F238E27FC236}">
                <a16:creationId xmlns:a16="http://schemas.microsoft.com/office/drawing/2014/main" id="{CC557D1B-D808-EBA0-481C-BA0CB7E11398}"/>
              </a:ext>
            </a:extLst>
          </p:cNvPr>
          <p:cNvSpPr txBox="1"/>
          <p:nvPr/>
        </p:nvSpPr>
        <p:spPr>
          <a:xfrm>
            <a:off x="3335931" y="6552333"/>
            <a:ext cx="2311163" cy="230832"/>
          </a:xfrm>
          <a:prstGeom prst="rect">
            <a:avLst/>
          </a:prstGeom>
          <a:noFill/>
        </p:spPr>
        <p:txBody>
          <a:bodyPr wrap="square" rtlCol="0">
            <a:spAutoFit/>
          </a:bodyPr>
          <a:lstStyle/>
          <a:p>
            <a:r>
              <a:rPr lang="en-US" sz="900" dirty="0"/>
              <a:t>6000 Symbols (12 sec frame at 500 sps)</a:t>
            </a:r>
          </a:p>
        </p:txBody>
      </p:sp>
      <p:cxnSp>
        <p:nvCxnSpPr>
          <p:cNvPr id="32" name="Straight Arrow Connector 31">
            <a:extLst>
              <a:ext uri="{FF2B5EF4-FFF2-40B4-BE49-F238E27FC236}">
                <a16:creationId xmlns:a16="http://schemas.microsoft.com/office/drawing/2014/main" id="{F15A52A6-7BCE-C523-2F75-9C4FA4D7FC91}"/>
              </a:ext>
            </a:extLst>
          </p:cNvPr>
          <p:cNvCxnSpPr>
            <a:cxnSpLocks/>
          </p:cNvCxnSpPr>
          <p:nvPr/>
        </p:nvCxnSpPr>
        <p:spPr>
          <a:xfrm>
            <a:off x="1905593" y="3554985"/>
            <a:ext cx="0" cy="13956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FDF9593-38C3-F949-CA50-D3FB0B77BA20}"/>
              </a:ext>
            </a:extLst>
          </p:cNvPr>
          <p:cNvCxnSpPr>
            <a:cxnSpLocks/>
            <a:endCxn id="21" idx="1"/>
          </p:cNvCxnSpPr>
          <p:nvPr/>
        </p:nvCxnSpPr>
        <p:spPr>
          <a:xfrm flipH="1">
            <a:off x="1516069" y="4171872"/>
            <a:ext cx="81614" cy="198795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59C524E-37E7-99BD-696A-9866AB6BE34C}"/>
              </a:ext>
            </a:extLst>
          </p:cNvPr>
          <p:cNvCxnSpPr/>
          <p:nvPr/>
        </p:nvCxnSpPr>
        <p:spPr>
          <a:xfrm>
            <a:off x="2225167" y="4154376"/>
            <a:ext cx="78604" cy="18988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A9F0E2E-1623-728E-89A2-979C11DBDE8F}"/>
              </a:ext>
            </a:extLst>
          </p:cNvPr>
          <p:cNvCxnSpPr>
            <a:cxnSpLocks/>
            <a:stCxn id="26" idx="1"/>
          </p:cNvCxnSpPr>
          <p:nvPr/>
        </p:nvCxnSpPr>
        <p:spPr>
          <a:xfrm flipH="1">
            <a:off x="2368809" y="5018615"/>
            <a:ext cx="1934244" cy="100404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168D7ABC-2832-5500-A7A6-1F87AB5A83A5}"/>
              </a:ext>
            </a:extLst>
          </p:cNvPr>
          <p:cNvCxnSpPr>
            <a:cxnSpLocks/>
            <a:stCxn id="26" idx="3"/>
          </p:cNvCxnSpPr>
          <p:nvPr/>
        </p:nvCxnSpPr>
        <p:spPr>
          <a:xfrm>
            <a:off x="6703353" y="5018615"/>
            <a:ext cx="1914357" cy="100404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ight Brace 71">
            <a:extLst>
              <a:ext uri="{FF2B5EF4-FFF2-40B4-BE49-F238E27FC236}">
                <a16:creationId xmlns:a16="http://schemas.microsoft.com/office/drawing/2014/main" id="{82CE7D69-CF71-D97C-0F74-6D59A94FB939}"/>
              </a:ext>
            </a:extLst>
          </p:cNvPr>
          <p:cNvSpPr/>
          <p:nvPr/>
        </p:nvSpPr>
        <p:spPr>
          <a:xfrm rot="5400000">
            <a:off x="5427430" y="1587518"/>
            <a:ext cx="527536" cy="5817116"/>
          </a:xfrm>
          <a:prstGeom prst="rightBrace">
            <a:avLst>
              <a:gd name="adj1" fmla="val 8333"/>
              <a:gd name="adj2" fmla="val 51474"/>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p>
        </p:txBody>
      </p:sp>
      <p:sp>
        <p:nvSpPr>
          <p:cNvPr id="17" name="Rectangle: Rounded Corners 16">
            <a:extLst>
              <a:ext uri="{FF2B5EF4-FFF2-40B4-BE49-F238E27FC236}">
                <a16:creationId xmlns:a16="http://schemas.microsoft.com/office/drawing/2014/main" id="{CDCED88E-E0C5-3C2D-15CA-248A73D498D7}"/>
              </a:ext>
            </a:extLst>
          </p:cNvPr>
          <p:cNvSpPr/>
          <p:nvPr/>
        </p:nvSpPr>
        <p:spPr>
          <a:xfrm>
            <a:off x="2861118" y="3704247"/>
            <a:ext cx="1441935" cy="480475"/>
          </a:xfrm>
          <a:prstGeom prst="round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5G NR LDPC ½</a:t>
            </a:r>
          </a:p>
          <a:p>
            <a:pPr algn="ctr"/>
            <a:r>
              <a:rPr lang="en-US" sz="900" dirty="0">
                <a:solidFill>
                  <a:schemeClr val="bg1"/>
                </a:solidFill>
              </a:rPr>
              <a:t>2400 Symbols</a:t>
            </a:r>
          </a:p>
        </p:txBody>
      </p:sp>
      <p:cxnSp>
        <p:nvCxnSpPr>
          <p:cNvPr id="18" name="Straight Arrow Connector 17">
            <a:extLst>
              <a:ext uri="{FF2B5EF4-FFF2-40B4-BE49-F238E27FC236}">
                <a16:creationId xmlns:a16="http://schemas.microsoft.com/office/drawing/2014/main" id="{7C62B420-9BF5-4DA7-EDEF-2A12D2F628F0}"/>
              </a:ext>
            </a:extLst>
          </p:cNvPr>
          <p:cNvCxnSpPr>
            <a:cxnSpLocks/>
          </p:cNvCxnSpPr>
          <p:nvPr/>
        </p:nvCxnSpPr>
        <p:spPr>
          <a:xfrm>
            <a:off x="3561478" y="3564682"/>
            <a:ext cx="0" cy="13956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Rectangle: Rounded Corners 23">
            <a:extLst>
              <a:ext uri="{FF2B5EF4-FFF2-40B4-BE49-F238E27FC236}">
                <a16:creationId xmlns:a16="http://schemas.microsoft.com/office/drawing/2014/main" id="{BF5929D6-C5D3-31D0-0140-BF7F2405EC19}"/>
              </a:ext>
            </a:extLst>
          </p:cNvPr>
          <p:cNvSpPr/>
          <p:nvPr/>
        </p:nvSpPr>
        <p:spPr>
          <a:xfrm>
            <a:off x="5303914" y="3698113"/>
            <a:ext cx="1441935" cy="480475"/>
          </a:xfrm>
          <a:prstGeom prst="round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5G NR LDPC ½</a:t>
            </a:r>
          </a:p>
          <a:p>
            <a:pPr algn="ctr"/>
            <a:r>
              <a:rPr lang="en-US" sz="900" dirty="0">
                <a:solidFill>
                  <a:schemeClr val="bg1"/>
                </a:solidFill>
              </a:rPr>
              <a:t>1740 Symbols</a:t>
            </a:r>
            <a:endParaRPr lang="en-US" sz="1200" dirty="0">
              <a:solidFill>
                <a:schemeClr val="bg1"/>
              </a:solidFill>
            </a:endParaRPr>
          </a:p>
        </p:txBody>
      </p:sp>
      <p:cxnSp>
        <p:nvCxnSpPr>
          <p:cNvPr id="29" name="Straight Arrow Connector 28">
            <a:extLst>
              <a:ext uri="{FF2B5EF4-FFF2-40B4-BE49-F238E27FC236}">
                <a16:creationId xmlns:a16="http://schemas.microsoft.com/office/drawing/2014/main" id="{2F3AD3E7-63D0-099D-9C27-BFE273E9E916}"/>
              </a:ext>
            </a:extLst>
          </p:cNvPr>
          <p:cNvCxnSpPr>
            <a:cxnSpLocks/>
          </p:cNvCxnSpPr>
          <p:nvPr/>
        </p:nvCxnSpPr>
        <p:spPr>
          <a:xfrm>
            <a:off x="6004274" y="3558548"/>
            <a:ext cx="0" cy="13956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Rectangle: Rounded Corners 32">
            <a:extLst>
              <a:ext uri="{FF2B5EF4-FFF2-40B4-BE49-F238E27FC236}">
                <a16:creationId xmlns:a16="http://schemas.microsoft.com/office/drawing/2014/main" id="{62926D75-0567-13E1-AB7C-84F06A9E7ED5}"/>
              </a:ext>
            </a:extLst>
          </p:cNvPr>
          <p:cNvSpPr/>
          <p:nvPr/>
        </p:nvSpPr>
        <p:spPr>
          <a:xfrm>
            <a:off x="7118060" y="3708915"/>
            <a:ext cx="1441935" cy="480475"/>
          </a:xfrm>
          <a:prstGeom prst="round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5G NR LDPC ½</a:t>
            </a:r>
          </a:p>
          <a:p>
            <a:pPr algn="ctr"/>
            <a:r>
              <a:rPr lang="en-US" sz="900" dirty="0">
                <a:solidFill>
                  <a:schemeClr val="bg1"/>
                </a:solidFill>
              </a:rPr>
              <a:t>1740 Symbols</a:t>
            </a:r>
          </a:p>
        </p:txBody>
      </p:sp>
      <p:cxnSp>
        <p:nvCxnSpPr>
          <p:cNvPr id="35" name="Straight Arrow Connector 34">
            <a:extLst>
              <a:ext uri="{FF2B5EF4-FFF2-40B4-BE49-F238E27FC236}">
                <a16:creationId xmlns:a16="http://schemas.microsoft.com/office/drawing/2014/main" id="{13F54262-10A5-7220-D88C-C40055261785}"/>
              </a:ext>
            </a:extLst>
          </p:cNvPr>
          <p:cNvCxnSpPr>
            <a:cxnSpLocks/>
          </p:cNvCxnSpPr>
          <p:nvPr/>
        </p:nvCxnSpPr>
        <p:spPr>
          <a:xfrm>
            <a:off x="7818420" y="3569350"/>
            <a:ext cx="0" cy="13956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Rectangle: Rounded Corners 37">
            <a:extLst>
              <a:ext uri="{FF2B5EF4-FFF2-40B4-BE49-F238E27FC236}">
                <a16:creationId xmlns:a16="http://schemas.microsoft.com/office/drawing/2014/main" id="{8468188C-5E7C-2601-7FFB-AE9DDFCCD060}"/>
              </a:ext>
            </a:extLst>
          </p:cNvPr>
          <p:cNvSpPr/>
          <p:nvPr/>
        </p:nvSpPr>
        <p:spPr>
          <a:xfrm>
            <a:off x="489073" y="2700443"/>
            <a:ext cx="1067803" cy="274320"/>
          </a:xfrm>
          <a:prstGeom prst="round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Frame sync</a:t>
            </a:r>
          </a:p>
        </p:txBody>
      </p:sp>
      <p:sp>
        <p:nvSpPr>
          <p:cNvPr id="7" name="TextBox 6">
            <a:extLst>
              <a:ext uri="{FF2B5EF4-FFF2-40B4-BE49-F238E27FC236}">
                <a16:creationId xmlns:a16="http://schemas.microsoft.com/office/drawing/2014/main" id="{BBB262E6-91F8-8ACC-42D6-2E7FB3A1E10F}"/>
              </a:ext>
            </a:extLst>
          </p:cNvPr>
          <p:cNvSpPr txBox="1"/>
          <p:nvPr/>
        </p:nvSpPr>
        <p:spPr>
          <a:xfrm>
            <a:off x="5674750" y="6404624"/>
            <a:ext cx="2885245" cy="276999"/>
          </a:xfrm>
          <a:prstGeom prst="rect">
            <a:avLst/>
          </a:prstGeom>
          <a:noFill/>
        </p:spPr>
        <p:txBody>
          <a:bodyPr wrap="square">
            <a:spAutoFit/>
          </a:bodyPr>
          <a:lstStyle/>
          <a:p>
            <a:r>
              <a:rPr lang="nn-NO" sz="1200"/>
              <a:t>*e.g.,https://github.com/NVlabs/sionna</a:t>
            </a:r>
          </a:p>
        </p:txBody>
      </p:sp>
      <p:cxnSp>
        <p:nvCxnSpPr>
          <p:cNvPr id="15" name="Straight Connector 14">
            <a:extLst>
              <a:ext uri="{FF2B5EF4-FFF2-40B4-BE49-F238E27FC236}">
                <a16:creationId xmlns:a16="http://schemas.microsoft.com/office/drawing/2014/main" id="{A910309A-567B-35FE-EB9C-B76E5199B543}"/>
              </a:ext>
            </a:extLst>
          </p:cNvPr>
          <p:cNvCxnSpPr>
            <a:cxnSpLocks/>
            <a:endCxn id="19" idx="1"/>
          </p:cNvCxnSpPr>
          <p:nvPr/>
        </p:nvCxnSpPr>
        <p:spPr>
          <a:xfrm flipH="1">
            <a:off x="448268" y="2974762"/>
            <a:ext cx="244667" cy="31850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BC009A5-D98B-9C65-869B-71EBD8D75451}"/>
              </a:ext>
            </a:extLst>
          </p:cNvPr>
          <p:cNvCxnSpPr>
            <a:cxnSpLocks/>
          </p:cNvCxnSpPr>
          <p:nvPr/>
        </p:nvCxnSpPr>
        <p:spPr>
          <a:xfrm>
            <a:off x="1387359" y="2974762"/>
            <a:ext cx="128708" cy="304790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56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12559E-0B11-9B05-1935-6F20C9B1E30B}"/>
              </a:ext>
            </a:extLst>
          </p:cNvPr>
          <p:cNvSpPr>
            <a:spLocks noGrp="1"/>
          </p:cNvSpPr>
          <p:nvPr>
            <p:ph type="ctrTitle"/>
          </p:nvPr>
        </p:nvSpPr>
        <p:spPr>
          <a:xfrm>
            <a:off x="1677881" y="2744431"/>
            <a:ext cx="4935984" cy="684569"/>
          </a:xfrm>
        </p:spPr>
        <p:txBody>
          <a:bodyPr/>
          <a:lstStyle/>
          <a:p>
            <a:r>
              <a:rPr lang="en-US" dirty="0">
                <a:solidFill>
                  <a:schemeClr val="tx1"/>
                </a:solidFill>
              </a:rPr>
              <a:t>Q: Pilot Channel Design</a:t>
            </a:r>
          </a:p>
        </p:txBody>
      </p:sp>
    </p:spTree>
    <p:extLst>
      <p:ext uri="{BB962C8B-B14F-4D97-AF65-F5344CB8AC3E}">
        <p14:creationId xmlns:p14="http://schemas.microsoft.com/office/powerpoint/2010/main" val="29734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8C127E-2123-B815-7897-5B1333A7EE58}"/>
              </a:ext>
            </a:extLst>
          </p:cNvPr>
          <p:cNvSpPr>
            <a:spLocks noGrp="1"/>
          </p:cNvSpPr>
          <p:nvPr>
            <p:ph type="title"/>
          </p:nvPr>
        </p:nvSpPr>
        <p:spPr>
          <a:xfrm>
            <a:off x="79825" y="130500"/>
            <a:ext cx="6980225" cy="581597"/>
          </a:xfrm>
        </p:spPr>
        <p:txBody>
          <a:bodyPr/>
          <a:lstStyle/>
          <a:p>
            <a:r>
              <a:rPr lang="en-US" dirty="0"/>
              <a:t>Multi-Tiered Satellite Navigation Pilot Overlays</a:t>
            </a:r>
          </a:p>
        </p:txBody>
      </p:sp>
      <p:sp>
        <p:nvSpPr>
          <p:cNvPr id="6" name="Content Placeholder 5">
            <a:extLst>
              <a:ext uri="{FF2B5EF4-FFF2-40B4-BE49-F238E27FC236}">
                <a16:creationId xmlns:a16="http://schemas.microsoft.com/office/drawing/2014/main" id="{28F91492-62D4-ED16-A53D-CF2ED5CD320B}"/>
              </a:ext>
            </a:extLst>
          </p:cNvPr>
          <p:cNvSpPr>
            <a:spLocks noGrp="1"/>
          </p:cNvSpPr>
          <p:nvPr>
            <p:ph sz="quarter" idx="15"/>
          </p:nvPr>
        </p:nvSpPr>
        <p:spPr>
          <a:xfrm>
            <a:off x="47361" y="536462"/>
            <a:ext cx="8478084" cy="342135"/>
          </a:xfrm>
        </p:spPr>
        <p:txBody>
          <a:bodyPr/>
          <a:lstStyle/>
          <a:p>
            <a:pPr marL="0" indent="0">
              <a:buNone/>
            </a:pPr>
            <a:r>
              <a:rPr lang="en-US" sz="1600" dirty="0"/>
              <a:t>- </a:t>
            </a:r>
            <a:r>
              <a:rPr lang="en-US" sz="1600" b="1" dirty="0"/>
              <a:t>Example Showing Repeating Primary + Repeating Secondary + Tertiary Outer Code</a:t>
            </a:r>
          </a:p>
        </p:txBody>
      </p:sp>
      <p:sp>
        <p:nvSpPr>
          <p:cNvPr id="9" name="TextBox 8">
            <a:extLst>
              <a:ext uri="{FF2B5EF4-FFF2-40B4-BE49-F238E27FC236}">
                <a16:creationId xmlns:a16="http://schemas.microsoft.com/office/drawing/2014/main" id="{6A3D5209-82E8-CC89-67FA-A564CDD75DB6}"/>
              </a:ext>
            </a:extLst>
          </p:cNvPr>
          <p:cNvSpPr txBox="1"/>
          <p:nvPr/>
        </p:nvSpPr>
        <p:spPr>
          <a:xfrm>
            <a:off x="228600" y="6167277"/>
            <a:ext cx="8814289" cy="584775"/>
          </a:xfrm>
          <a:prstGeom prst="rect">
            <a:avLst/>
          </a:prstGeom>
          <a:solidFill>
            <a:srgbClr val="C4F9FC"/>
          </a:solidFill>
        </p:spPr>
        <p:txBody>
          <a:bodyPr wrap="square" rtlCol="0">
            <a:spAutoFit/>
          </a:bodyPr>
          <a:lstStyle/>
          <a:p>
            <a:r>
              <a:rPr lang="en-US" sz="1600" dirty="0"/>
              <a:t>The above multi-tiered overlay approach was the third of five options considered</a:t>
            </a:r>
            <a:r>
              <a:rPr lang="en-US" sz="1600" dirty="0">
                <a:solidFill>
                  <a:srgbClr val="00B0F0"/>
                </a:solidFill>
              </a:rPr>
              <a:t>.</a:t>
            </a:r>
          </a:p>
          <a:p>
            <a:r>
              <a:rPr lang="en-US" sz="1600" dirty="0"/>
              <a:t>Provides flexible acquisition on 2 ms or 8 ms repeating code + tertiary overlay for absolute time</a:t>
            </a:r>
          </a:p>
        </p:txBody>
      </p:sp>
      <p:sp>
        <p:nvSpPr>
          <p:cNvPr id="4" name="TextBox 3">
            <a:extLst>
              <a:ext uri="{FF2B5EF4-FFF2-40B4-BE49-F238E27FC236}">
                <a16:creationId xmlns:a16="http://schemas.microsoft.com/office/drawing/2014/main" id="{9A074191-ECBE-9BC1-549F-28EF09F198F0}"/>
              </a:ext>
            </a:extLst>
          </p:cNvPr>
          <p:cNvSpPr txBox="1"/>
          <p:nvPr/>
        </p:nvSpPr>
        <p:spPr>
          <a:xfrm>
            <a:off x="4776643" y="843801"/>
            <a:ext cx="968535" cy="276999"/>
          </a:xfrm>
          <a:prstGeom prst="rect">
            <a:avLst/>
          </a:prstGeom>
          <a:noFill/>
        </p:spPr>
        <p:txBody>
          <a:bodyPr wrap="none" rtlCol="0">
            <a:spAutoFit/>
          </a:bodyPr>
          <a:lstStyle/>
          <a:p>
            <a:r>
              <a:rPr lang="en-US" sz="1200" dirty="0"/>
              <a:t>12 seconds</a:t>
            </a:r>
          </a:p>
        </p:txBody>
      </p:sp>
      <p:sp>
        <p:nvSpPr>
          <p:cNvPr id="11" name="Rectangle: Rounded Corners 10">
            <a:extLst>
              <a:ext uri="{FF2B5EF4-FFF2-40B4-BE49-F238E27FC236}">
                <a16:creationId xmlns:a16="http://schemas.microsoft.com/office/drawing/2014/main" id="{3D05582E-5E03-5D45-3059-B758B58582AB}"/>
              </a:ext>
            </a:extLst>
          </p:cNvPr>
          <p:cNvSpPr/>
          <p:nvPr/>
        </p:nvSpPr>
        <p:spPr>
          <a:xfrm>
            <a:off x="1772345" y="1263282"/>
            <a:ext cx="7007469" cy="316523"/>
          </a:xfrm>
          <a:prstGeom prst="roundRect">
            <a:avLst/>
          </a:prstGeom>
          <a:solidFill>
            <a:schemeClr val="tx1">
              <a:lumMod val="75000"/>
              <a:lumOff val="25000"/>
            </a:schemeClr>
          </a:solidFill>
          <a:ln w="127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Data Frame</a:t>
            </a:r>
          </a:p>
        </p:txBody>
      </p:sp>
      <p:sp>
        <p:nvSpPr>
          <p:cNvPr id="12" name="Right Brace 11">
            <a:extLst>
              <a:ext uri="{FF2B5EF4-FFF2-40B4-BE49-F238E27FC236}">
                <a16:creationId xmlns:a16="http://schemas.microsoft.com/office/drawing/2014/main" id="{F7D1E924-64BB-8B9E-32A4-C22C2B7ABBA3}"/>
              </a:ext>
            </a:extLst>
          </p:cNvPr>
          <p:cNvSpPr/>
          <p:nvPr/>
        </p:nvSpPr>
        <p:spPr>
          <a:xfrm rot="16200000">
            <a:off x="5171718" y="-2388150"/>
            <a:ext cx="174170" cy="7039098"/>
          </a:xfrm>
          <a:prstGeom prst="rightBrac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00D476AF-C732-B019-A142-024D15C0D8E4}"/>
              </a:ext>
            </a:extLst>
          </p:cNvPr>
          <p:cNvSpPr/>
          <p:nvPr/>
        </p:nvSpPr>
        <p:spPr>
          <a:xfrm>
            <a:off x="1772345" y="2417487"/>
            <a:ext cx="7007469" cy="316523"/>
          </a:xfrm>
          <a:prstGeom prst="roundRect">
            <a:avLst/>
          </a:prstGeom>
          <a:solidFill>
            <a:schemeClr val="accent1">
              <a:lumMod val="60000"/>
              <a:lumOff val="4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Tertiary Overlay Code (1500 symbols, 8ms each)</a:t>
            </a:r>
          </a:p>
        </p:txBody>
      </p:sp>
      <p:sp>
        <p:nvSpPr>
          <p:cNvPr id="14" name="Rectangle: Rounded Corners 13">
            <a:extLst>
              <a:ext uri="{FF2B5EF4-FFF2-40B4-BE49-F238E27FC236}">
                <a16:creationId xmlns:a16="http://schemas.microsoft.com/office/drawing/2014/main" id="{A0E18477-5F26-A168-A37C-39172BB45A79}"/>
              </a:ext>
            </a:extLst>
          </p:cNvPr>
          <p:cNvSpPr/>
          <p:nvPr/>
        </p:nvSpPr>
        <p:spPr>
          <a:xfrm>
            <a:off x="1772345" y="3669460"/>
            <a:ext cx="7007469" cy="316523"/>
          </a:xfrm>
          <a:prstGeom prst="roundRect">
            <a:avLst/>
          </a:prstGeom>
          <a:solidFill>
            <a:schemeClr val="accent6">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   Secondary Overlay Code (4 symbols, 2ms each)</a:t>
            </a:r>
          </a:p>
        </p:txBody>
      </p:sp>
      <p:cxnSp>
        <p:nvCxnSpPr>
          <p:cNvPr id="15" name="Straight Connector 14">
            <a:extLst>
              <a:ext uri="{FF2B5EF4-FFF2-40B4-BE49-F238E27FC236}">
                <a16:creationId xmlns:a16="http://schemas.microsoft.com/office/drawing/2014/main" id="{87A0C892-3B3C-18C8-752E-AC2EDEC2466F}"/>
              </a:ext>
            </a:extLst>
          </p:cNvPr>
          <p:cNvCxnSpPr>
            <a:cxnSpLocks/>
          </p:cNvCxnSpPr>
          <p:nvPr/>
        </p:nvCxnSpPr>
        <p:spPr>
          <a:xfrm>
            <a:off x="1873455" y="2355940"/>
            <a:ext cx="0" cy="43961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B1B3C3E-5BD4-F8DE-C19A-E732F1E2525C}"/>
              </a:ext>
            </a:extLst>
          </p:cNvPr>
          <p:cNvCxnSpPr>
            <a:cxnSpLocks/>
          </p:cNvCxnSpPr>
          <p:nvPr/>
        </p:nvCxnSpPr>
        <p:spPr>
          <a:xfrm>
            <a:off x="1771463" y="2355940"/>
            <a:ext cx="0" cy="43961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Right Brace 16">
            <a:extLst>
              <a:ext uri="{FF2B5EF4-FFF2-40B4-BE49-F238E27FC236}">
                <a16:creationId xmlns:a16="http://schemas.microsoft.com/office/drawing/2014/main" id="{F26F7937-D388-8FF0-E797-C758626FB60C}"/>
              </a:ext>
            </a:extLst>
          </p:cNvPr>
          <p:cNvSpPr/>
          <p:nvPr/>
        </p:nvSpPr>
        <p:spPr>
          <a:xfrm rot="16200000">
            <a:off x="5155841" y="-1261994"/>
            <a:ext cx="239593" cy="7008350"/>
          </a:xfrm>
          <a:prstGeom prst="rightBrac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013294BA-4D9E-5F7A-90BE-54DC1E5F5DF6}"/>
              </a:ext>
            </a:extLst>
          </p:cNvPr>
          <p:cNvCxnSpPr>
            <a:cxnSpLocks/>
          </p:cNvCxnSpPr>
          <p:nvPr/>
        </p:nvCxnSpPr>
        <p:spPr>
          <a:xfrm>
            <a:off x="1771462" y="2795555"/>
            <a:ext cx="0" cy="73123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0C250349-B732-3D92-F9E7-680AC126A6A3}"/>
              </a:ext>
            </a:extLst>
          </p:cNvPr>
          <p:cNvCxnSpPr>
            <a:cxnSpLocks/>
          </p:cNvCxnSpPr>
          <p:nvPr/>
        </p:nvCxnSpPr>
        <p:spPr>
          <a:xfrm>
            <a:off x="1873455" y="2803963"/>
            <a:ext cx="6906358" cy="7228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Right Brace 19">
            <a:extLst>
              <a:ext uri="{FF2B5EF4-FFF2-40B4-BE49-F238E27FC236}">
                <a16:creationId xmlns:a16="http://schemas.microsoft.com/office/drawing/2014/main" id="{636129DC-FBDE-C2A8-313A-0E6514497666}"/>
              </a:ext>
            </a:extLst>
          </p:cNvPr>
          <p:cNvSpPr/>
          <p:nvPr/>
        </p:nvSpPr>
        <p:spPr>
          <a:xfrm rot="16200000">
            <a:off x="5155840" y="70743"/>
            <a:ext cx="239593" cy="7008350"/>
          </a:xfrm>
          <a:prstGeom prst="rightBrac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BEB57683-0190-B4D3-83CE-D22609DD0642}"/>
              </a:ext>
            </a:extLst>
          </p:cNvPr>
          <p:cNvSpPr/>
          <p:nvPr/>
        </p:nvSpPr>
        <p:spPr>
          <a:xfrm>
            <a:off x="1770885" y="4942882"/>
            <a:ext cx="7007469" cy="316523"/>
          </a:xfrm>
          <a:prstGeom prst="roundRect">
            <a:avLst/>
          </a:prstGeom>
          <a:solidFill>
            <a:schemeClr val="accent2">
              <a:lumMod val="60000"/>
              <a:lumOff val="4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Primary Code (10230 Chips, 5.115 Mchips/s)</a:t>
            </a:r>
          </a:p>
        </p:txBody>
      </p:sp>
      <p:cxnSp>
        <p:nvCxnSpPr>
          <p:cNvPr id="22" name="Straight Connector 21">
            <a:extLst>
              <a:ext uri="{FF2B5EF4-FFF2-40B4-BE49-F238E27FC236}">
                <a16:creationId xmlns:a16="http://schemas.microsoft.com/office/drawing/2014/main" id="{6384603A-E158-7EB5-5065-BAF3F12F6631}"/>
              </a:ext>
            </a:extLst>
          </p:cNvPr>
          <p:cNvCxnSpPr>
            <a:cxnSpLocks/>
          </p:cNvCxnSpPr>
          <p:nvPr/>
        </p:nvCxnSpPr>
        <p:spPr>
          <a:xfrm>
            <a:off x="2113783" y="3629362"/>
            <a:ext cx="0" cy="43961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3DF56D6-62DE-2EB6-09E3-37EC8CA96F92}"/>
              </a:ext>
            </a:extLst>
          </p:cNvPr>
          <p:cNvCxnSpPr>
            <a:cxnSpLocks/>
          </p:cNvCxnSpPr>
          <p:nvPr/>
        </p:nvCxnSpPr>
        <p:spPr>
          <a:xfrm>
            <a:off x="1770003" y="3629362"/>
            <a:ext cx="0" cy="43961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61288DF-BD9D-8B07-9C4A-48F7A92179CC}"/>
              </a:ext>
            </a:extLst>
          </p:cNvPr>
          <p:cNvCxnSpPr>
            <a:cxnSpLocks/>
          </p:cNvCxnSpPr>
          <p:nvPr/>
        </p:nvCxnSpPr>
        <p:spPr>
          <a:xfrm>
            <a:off x="1770002" y="4068977"/>
            <a:ext cx="0" cy="73123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F31F0E63-02B3-90B9-34CC-66C51F129139}"/>
              </a:ext>
            </a:extLst>
          </p:cNvPr>
          <p:cNvCxnSpPr>
            <a:cxnSpLocks/>
          </p:cNvCxnSpPr>
          <p:nvPr/>
        </p:nvCxnSpPr>
        <p:spPr>
          <a:xfrm>
            <a:off x="2117473" y="4061991"/>
            <a:ext cx="6660880" cy="73821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Right Brace 25">
            <a:extLst>
              <a:ext uri="{FF2B5EF4-FFF2-40B4-BE49-F238E27FC236}">
                <a16:creationId xmlns:a16="http://schemas.microsoft.com/office/drawing/2014/main" id="{49649460-6654-0563-D34A-2D92DD0CD0EF}"/>
              </a:ext>
            </a:extLst>
          </p:cNvPr>
          <p:cNvSpPr/>
          <p:nvPr/>
        </p:nvSpPr>
        <p:spPr>
          <a:xfrm rot="16200000">
            <a:off x="5154380" y="1357353"/>
            <a:ext cx="239593" cy="7008350"/>
          </a:xfrm>
          <a:prstGeom prst="rightBrac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TextBox 26">
            <a:extLst>
              <a:ext uri="{FF2B5EF4-FFF2-40B4-BE49-F238E27FC236}">
                <a16:creationId xmlns:a16="http://schemas.microsoft.com/office/drawing/2014/main" id="{B5D1061B-887B-F6BE-DDA7-001120F3188A}"/>
              </a:ext>
            </a:extLst>
          </p:cNvPr>
          <p:cNvSpPr txBox="1"/>
          <p:nvPr/>
        </p:nvSpPr>
        <p:spPr>
          <a:xfrm>
            <a:off x="79825" y="1212242"/>
            <a:ext cx="1659429" cy="369332"/>
          </a:xfrm>
          <a:prstGeom prst="rect">
            <a:avLst/>
          </a:prstGeom>
          <a:noFill/>
        </p:spPr>
        <p:txBody>
          <a:bodyPr wrap="none" rtlCol="0">
            <a:spAutoFit/>
          </a:bodyPr>
          <a:lstStyle/>
          <a:p>
            <a:r>
              <a:rPr lang="en-US" dirty="0"/>
              <a:t>I: Data Chanel</a:t>
            </a:r>
          </a:p>
        </p:txBody>
      </p:sp>
      <p:cxnSp>
        <p:nvCxnSpPr>
          <p:cNvPr id="28" name="Straight Connector 27">
            <a:extLst>
              <a:ext uri="{FF2B5EF4-FFF2-40B4-BE49-F238E27FC236}">
                <a16:creationId xmlns:a16="http://schemas.microsoft.com/office/drawing/2014/main" id="{0010B196-BC88-87E5-81C2-7FC6F39A8230}"/>
              </a:ext>
            </a:extLst>
          </p:cNvPr>
          <p:cNvCxnSpPr>
            <a:cxnSpLocks/>
          </p:cNvCxnSpPr>
          <p:nvPr/>
        </p:nvCxnSpPr>
        <p:spPr>
          <a:xfrm>
            <a:off x="220501" y="1841498"/>
            <a:ext cx="8638443" cy="0"/>
          </a:xfrm>
          <a:prstGeom prst="line">
            <a:avLst/>
          </a:prstGeom>
          <a:ln w="12700">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DFC16B9-8556-E39F-B789-7EAE3E9A272D}"/>
              </a:ext>
            </a:extLst>
          </p:cNvPr>
          <p:cNvSpPr txBox="1"/>
          <p:nvPr/>
        </p:nvSpPr>
        <p:spPr>
          <a:xfrm>
            <a:off x="47361" y="3367510"/>
            <a:ext cx="1736373" cy="369332"/>
          </a:xfrm>
          <a:prstGeom prst="rect">
            <a:avLst/>
          </a:prstGeom>
          <a:noFill/>
        </p:spPr>
        <p:txBody>
          <a:bodyPr wrap="none" rtlCol="0">
            <a:spAutoFit/>
          </a:bodyPr>
          <a:lstStyle/>
          <a:p>
            <a:r>
              <a:rPr lang="en-US" dirty="0"/>
              <a:t>Q: Pilot Chanel</a:t>
            </a:r>
          </a:p>
        </p:txBody>
      </p:sp>
      <p:sp>
        <p:nvSpPr>
          <p:cNvPr id="30" name="TextBox 29">
            <a:extLst>
              <a:ext uri="{FF2B5EF4-FFF2-40B4-BE49-F238E27FC236}">
                <a16:creationId xmlns:a16="http://schemas.microsoft.com/office/drawing/2014/main" id="{A6AE9C5F-D191-3154-C4C7-A79AF841D96F}"/>
              </a:ext>
            </a:extLst>
          </p:cNvPr>
          <p:cNvSpPr txBox="1"/>
          <p:nvPr/>
        </p:nvSpPr>
        <p:spPr>
          <a:xfrm>
            <a:off x="3267856" y="1874313"/>
            <a:ext cx="4012637" cy="307777"/>
          </a:xfrm>
          <a:prstGeom prst="rect">
            <a:avLst/>
          </a:prstGeom>
          <a:noFill/>
        </p:spPr>
        <p:txBody>
          <a:bodyPr wrap="none" rtlCol="0">
            <a:spAutoFit/>
          </a:bodyPr>
          <a:lstStyle/>
          <a:p>
            <a:r>
              <a:rPr lang="en-US" sz="1400" dirty="0"/>
              <a:t>12 seconds (time aligned to data channel frame)</a:t>
            </a:r>
          </a:p>
        </p:txBody>
      </p:sp>
      <p:sp>
        <p:nvSpPr>
          <p:cNvPr id="31" name="TextBox 30">
            <a:extLst>
              <a:ext uri="{FF2B5EF4-FFF2-40B4-BE49-F238E27FC236}">
                <a16:creationId xmlns:a16="http://schemas.microsoft.com/office/drawing/2014/main" id="{BE76A97D-050B-2CAD-A692-1F36D8B35AB7}"/>
              </a:ext>
            </a:extLst>
          </p:cNvPr>
          <p:cNvSpPr txBox="1"/>
          <p:nvPr/>
        </p:nvSpPr>
        <p:spPr>
          <a:xfrm>
            <a:off x="4013254" y="3202835"/>
            <a:ext cx="2422458" cy="307777"/>
          </a:xfrm>
          <a:prstGeom prst="rect">
            <a:avLst/>
          </a:prstGeom>
          <a:noFill/>
        </p:spPr>
        <p:txBody>
          <a:bodyPr wrap="none" rtlCol="0">
            <a:spAutoFit/>
          </a:bodyPr>
          <a:lstStyle/>
          <a:p>
            <a:r>
              <a:rPr lang="en-US" sz="1400" dirty="0"/>
              <a:t>8 ms, 1 tertiary code symbol</a:t>
            </a:r>
          </a:p>
        </p:txBody>
      </p:sp>
      <p:sp>
        <p:nvSpPr>
          <p:cNvPr id="32" name="TextBox 31">
            <a:extLst>
              <a:ext uri="{FF2B5EF4-FFF2-40B4-BE49-F238E27FC236}">
                <a16:creationId xmlns:a16="http://schemas.microsoft.com/office/drawing/2014/main" id="{E8E6D4F9-8278-F09E-04F2-5FBEFAA2167D}"/>
              </a:ext>
            </a:extLst>
          </p:cNvPr>
          <p:cNvSpPr txBox="1"/>
          <p:nvPr/>
        </p:nvSpPr>
        <p:spPr>
          <a:xfrm>
            <a:off x="3923485" y="4501200"/>
            <a:ext cx="2701381" cy="307777"/>
          </a:xfrm>
          <a:prstGeom prst="rect">
            <a:avLst/>
          </a:prstGeom>
          <a:noFill/>
        </p:spPr>
        <p:txBody>
          <a:bodyPr wrap="none" rtlCol="0">
            <a:spAutoFit/>
          </a:bodyPr>
          <a:lstStyle/>
          <a:p>
            <a:r>
              <a:rPr lang="en-US" sz="1400" dirty="0"/>
              <a:t>2 ms, 1 secondary code symbol</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A2992EE-64B7-25EA-6D0A-57BF46DD0B63}"/>
                  </a:ext>
                </a:extLst>
              </p:cNvPr>
              <p:cNvSpPr txBox="1"/>
              <p:nvPr/>
            </p:nvSpPr>
            <p:spPr>
              <a:xfrm>
                <a:off x="228600" y="5673150"/>
                <a:ext cx="2314416" cy="357534"/>
              </a:xfrm>
              <a:prstGeom prst="rect">
                <a:avLst/>
              </a:prstGeom>
              <a:noFill/>
            </p:spPr>
            <p:txBody>
              <a:bodyPr wrap="none" rtlCol="0">
                <a:spAutoFit/>
              </a:bodyPr>
              <a:lstStyle/>
              <a:p>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𝐶</m:t>
                        </m:r>
                      </m:e>
                      <m:sub>
                        <m:r>
                          <a:rPr lang="en-US" sz="1600" b="0" i="1" dirty="0" smtClean="0">
                            <a:latin typeface="Cambria Math" panose="02040503050406030204" pitchFamily="18" charset="0"/>
                          </a:rPr>
                          <m:t>𝑇𝑖𝑒𝑟𝑒𝑑</m:t>
                        </m:r>
                      </m:sub>
                    </m:sSub>
                    <m:r>
                      <a:rPr lang="en-US" sz="1600" i="1" dirty="0" smtClean="0">
                        <a:latin typeface="Cambria Math" panose="02040503050406030204" pitchFamily="18" charset="0"/>
                      </a:rPr>
                      <m:t>=</m:t>
                    </m:r>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𝐶</m:t>
                        </m:r>
                      </m:e>
                      <m:sub>
                        <m:r>
                          <a:rPr lang="en-US" sz="1600" b="0" i="1" dirty="0" smtClean="0">
                            <a:latin typeface="Cambria Math" panose="02040503050406030204" pitchFamily="18" charset="0"/>
                          </a:rPr>
                          <m:t>𝑝</m:t>
                        </m:r>
                      </m:sub>
                    </m:sSub>
                  </m:oMath>
                </a14:m>
                <a:r>
                  <a:rPr lang="en-US" sz="1600" dirty="0"/>
                  <a:t> </a:t>
                </a:r>
                <a14:m>
                  <m:oMath xmlns:m="http://schemas.openxmlformats.org/officeDocument/2006/math">
                    <m:r>
                      <a:rPr lang="en-US" sz="1600" i="1" dirty="0">
                        <a:latin typeface="Cambria Math" panose="02040503050406030204" pitchFamily="18" charset="0"/>
                        <a:ea typeface="Cambria Math" panose="02040503050406030204" pitchFamily="18" charset="0"/>
                      </a:rPr>
                      <m:t>⊕</m:t>
                    </m:r>
                  </m:oMath>
                </a14:m>
                <a:r>
                  <a:rPr lang="en-US" sz="1600" dirty="0"/>
                  <a:t>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𝐶</m:t>
                        </m:r>
                      </m:e>
                      <m:sub>
                        <m:r>
                          <a:rPr lang="en-US" sz="1600" b="0" i="1" dirty="0" smtClean="0">
                            <a:latin typeface="Cambria Math" panose="02040503050406030204" pitchFamily="18" charset="0"/>
                          </a:rPr>
                          <m:t>𝑆</m:t>
                        </m:r>
                      </m:sub>
                    </m:sSub>
                    <m:r>
                      <a:rPr lang="en-US" sz="1600" i="1" dirty="0">
                        <a:latin typeface="Cambria Math" panose="02040503050406030204" pitchFamily="18" charset="0"/>
                        <a:ea typeface="Cambria Math" panose="02040503050406030204" pitchFamily="18" charset="0"/>
                      </a:rPr>
                      <m:t>⊕</m:t>
                    </m:r>
                    <m:sSub>
                      <m:sSubPr>
                        <m:ctrlPr>
                          <a:rPr lang="en-US" sz="1600" i="1" dirty="0" smtClean="0">
                            <a:solidFill>
                              <a:srgbClr val="00B0F0"/>
                            </a:solidFill>
                            <a:latin typeface="Cambria Math" panose="02040503050406030204" pitchFamily="18" charset="0"/>
                          </a:rPr>
                        </m:ctrlPr>
                      </m:sSubPr>
                      <m:e>
                        <m:r>
                          <a:rPr lang="en-US" sz="1600" i="1" dirty="0">
                            <a:solidFill>
                              <a:srgbClr val="00B0F0"/>
                            </a:solidFill>
                            <a:latin typeface="Cambria Math" panose="02040503050406030204" pitchFamily="18" charset="0"/>
                          </a:rPr>
                          <m:t>𝐶</m:t>
                        </m:r>
                      </m:e>
                      <m:sub>
                        <m:r>
                          <a:rPr lang="en-US" sz="1600" b="0" i="1" dirty="0" smtClean="0">
                            <a:solidFill>
                              <a:srgbClr val="00B0F0"/>
                            </a:solidFill>
                            <a:latin typeface="Cambria Math" panose="02040503050406030204" pitchFamily="18" charset="0"/>
                          </a:rPr>
                          <m:t>𝑇</m:t>
                        </m:r>
                      </m:sub>
                    </m:sSub>
                  </m:oMath>
                </a14:m>
                <a:endParaRPr lang="en-US" sz="1600" dirty="0"/>
              </a:p>
            </p:txBody>
          </p:sp>
        </mc:Choice>
        <mc:Fallback xmlns="">
          <p:sp>
            <p:nvSpPr>
              <p:cNvPr id="33" name="TextBox 32">
                <a:extLst>
                  <a:ext uri="{FF2B5EF4-FFF2-40B4-BE49-F238E27FC236}">
                    <a16:creationId xmlns:a16="http://schemas.microsoft.com/office/drawing/2014/main" id="{5A2992EE-64B7-25EA-6D0A-57BF46DD0B63}"/>
                  </a:ext>
                </a:extLst>
              </p:cNvPr>
              <p:cNvSpPr txBox="1">
                <a:spLocks noRot="1" noChangeAspect="1" noMove="1" noResize="1" noEditPoints="1" noAdjustHandles="1" noChangeArrowheads="1" noChangeShapeType="1" noTextEdit="1"/>
              </p:cNvSpPr>
              <p:nvPr/>
            </p:nvSpPr>
            <p:spPr>
              <a:xfrm>
                <a:off x="228600" y="5673150"/>
                <a:ext cx="2314416" cy="357534"/>
              </a:xfrm>
              <a:prstGeom prst="rect">
                <a:avLst/>
              </a:prstGeom>
              <a:blipFill>
                <a:blip r:embed="rId2"/>
                <a:stretch>
                  <a:fillRect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49B8D7E-6376-6B25-F681-01E1D74CEF2B}"/>
                  </a:ext>
                </a:extLst>
              </p:cNvPr>
              <p:cNvSpPr txBox="1"/>
              <p:nvPr/>
            </p:nvSpPr>
            <p:spPr>
              <a:xfrm>
                <a:off x="2490319" y="4843636"/>
                <a:ext cx="506805"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𝑪</m:t>
                          </m:r>
                        </m:e>
                        <m:sub>
                          <m:r>
                            <a:rPr lang="en-US" b="1" i="1" dirty="0" smtClean="0">
                              <a:latin typeface="Cambria Math" panose="02040503050406030204" pitchFamily="18" charset="0"/>
                            </a:rPr>
                            <m:t>𝒑</m:t>
                          </m:r>
                        </m:sub>
                      </m:sSub>
                    </m:oMath>
                  </m:oMathPara>
                </a14:m>
                <a:endParaRPr lang="en-US" b="1" dirty="0"/>
              </a:p>
            </p:txBody>
          </p:sp>
        </mc:Choice>
        <mc:Fallback xmlns="">
          <p:sp>
            <p:nvSpPr>
              <p:cNvPr id="34" name="TextBox 33">
                <a:extLst>
                  <a:ext uri="{FF2B5EF4-FFF2-40B4-BE49-F238E27FC236}">
                    <a16:creationId xmlns:a16="http://schemas.microsoft.com/office/drawing/2014/main" id="{549B8D7E-6376-6B25-F681-01E1D74CEF2B}"/>
                  </a:ext>
                </a:extLst>
              </p:cNvPr>
              <p:cNvSpPr txBox="1">
                <a:spLocks noRot="1" noChangeAspect="1" noMove="1" noResize="1" noEditPoints="1" noAdjustHandles="1" noChangeArrowheads="1" noChangeShapeType="1" noTextEdit="1"/>
              </p:cNvSpPr>
              <p:nvPr/>
            </p:nvSpPr>
            <p:spPr>
              <a:xfrm>
                <a:off x="2490319" y="4843636"/>
                <a:ext cx="506805" cy="394210"/>
              </a:xfrm>
              <a:prstGeom prst="rect">
                <a:avLst/>
              </a:prstGeom>
              <a:blipFill>
                <a:blip r:embed="rId3"/>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9B6074A-9A70-982A-0D28-00A161484DF2}"/>
                  </a:ext>
                </a:extLst>
              </p:cNvPr>
              <p:cNvSpPr txBox="1"/>
              <p:nvPr/>
            </p:nvSpPr>
            <p:spPr>
              <a:xfrm>
                <a:off x="2375328" y="3627333"/>
                <a:ext cx="4987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𝑪</m:t>
                          </m:r>
                        </m:e>
                        <m:sub>
                          <m:r>
                            <a:rPr lang="en-US" b="1" i="1" dirty="0" smtClean="0">
                              <a:latin typeface="Cambria Math" panose="02040503050406030204" pitchFamily="18" charset="0"/>
                            </a:rPr>
                            <m:t>𝑺</m:t>
                          </m:r>
                        </m:sub>
                      </m:sSub>
                    </m:oMath>
                  </m:oMathPara>
                </a14:m>
                <a:endParaRPr lang="en-US" b="1" dirty="0"/>
              </a:p>
            </p:txBody>
          </p:sp>
        </mc:Choice>
        <mc:Fallback xmlns="">
          <p:sp>
            <p:nvSpPr>
              <p:cNvPr id="35" name="TextBox 34">
                <a:extLst>
                  <a:ext uri="{FF2B5EF4-FFF2-40B4-BE49-F238E27FC236}">
                    <a16:creationId xmlns:a16="http://schemas.microsoft.com/office/drawing/2014/main" id="{09B6074A-9A70-982A-0D28-00A161484DF2}"/>
                  </a:ext>
                </a:extLst>
              </p:cNvPr>
              <p:cNvSpPr txBox="1">
                <a:spLocks noRot="1" noChangeAspect="1" noMove="1" noResize="1" noEditPoints="1" noAdjustHandles="1" noChangeArrowheads="1" noChangeShapeType="1" noTextEdit="1"/>
              </p:cNvSpPr>
              <p:nvPr/>
            </p:nvSpPr>
            <p:spPr>
              <a:xfrm>
                <a:off x="2375328" y="3627333"/>
                <a:ext cx="498791" cy="369332"/>
              </a:xfrm>
              <a:prstGeom prst="rect">
                <a:avLst/>
              </a:prstGeom>
              <a:blipFill>
                <a:blip r:embed="rId4"/>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C3FC479-5257-CFEE-A126-AC818C4E735C}"/>
                  </a:ext>
                </a:extLst>
              </p:cNvPr>
              <p:cNvSpPr txBox="1"/>
              <p:nvPr/>
            </p:nvSpPr>
            <p:spPr>
              <a:xfrm>
                <a:off x="2359207" y="2341217"/>
                <a:ext cx="5084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𝑪</m:t>
                          </m:r>
                        </m:e>
                        <m:sub>
                          <m:r>
                            <a:rPr lang="en-US" b="1" i="1" dirty="0" smtClean="0">
                              <a:latin typeface="Cambria Math" panose="02040503050406030204" pitchFamily="18" charset="0"/>
                            </a:rPr>
                            <m:t>𝑻</m:t>
                          </m:r>
                        </m:sub>
                      </m:sSub>
                    </m:oMath>
                  </m:oMathPara>
                </a14:m>
                <a:endParaRPr lang="en-US" b="1" dirty="0"/>
              </a:p>
            </p:txBody>
          </p:sp>
        </mc:Choice>
        <mc:Fallback xmlns="">
          <p:sp>
            <p:nvSpPr>
              <p:cNvPr id="36" name="TextBox 35">
                <a:extLst>
                  <a:ext uri="{FF2B5EF4-FFF2-40B4-BE49-F238E27FC236}">
                    <a16:creationId xmlns:a16="http://schemas.microsoft.com/office/drawing/2014/main" id="{BC3FC479-5257-CFEE-A126-AC818C4E735C}"/>
                  </a:ext>
                </a:extLst>
              </p:cNvPr>
              <p:cNvSpPr txBox="1">
                <a:spLocks noRot="1" noChangeAspect="1" noMove="1" noResize="1" noEditPoints="1" noAdjustHandles="1" noChangeArrowheads="1" noChangeShapeType="1" noTextEdit="1"/>
              </p:cNvSpPr>
              <p:nvPr/>
            </p:nvSpPr>
            <p:spPr>
              <a:xfrm>
                <a:off x="2359207" y="2341217"/>
                <a:ext cx="508409" cy="369332"/>
              </a:xfrm>
              <a:prstGeom prst="rect">
                <a:avLst/>
              </a:prstGeom>
              <a:blipFill>
                <a:blip r:embed="rId5"/>
                <a:stretch>
                  <a:fillRect b="-1639"/>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73505D91-D8CE-679A-167E-D661284E13E6}"/>
              </a:ext>
            </a:extLst>
          </p:cNvPr>
          <p:cNvSpPr txBox="1"/>
          <p:nvPr/>
        </p:nvSpPr>
        <p:spPr>
          <a:xfrm>
            <a:off x="228600" y="5400305"/>
            <a:ext cx="5294526" cy="307777"/>
          </a:xfrm>
          <a:prstGeom prst="rect">
            <a:avLst/>
          </a:prstGeom>
          <a:noFill/>
        </p:spPr>
        <p:txBody>
          <a:bodyPr wrap="none" rtlCol="0">
            <a:spAutoFit/>
          </a:bodyPr>
          <a:lstStyle/>
          <a:p>
            <a:r>
              <a:rPr lang="en-US" sz="1400" b="1" dirty="0"/>
              <a:t>Repeating Primary + Repeating Secondary + Tertiary (Outer)</a:t>
            </a:r>
          </a:p>
        </p:txBody>
      </p:sp>
      <p:sp>
        <p:nvSpPr>
          <p:cNvPr id="42" name="TextBox 41">
            <a:extLst>
              <a:ext uri="{FF2B5EF4-FFF2-40B4-BE49-F238E27FC236}">
                <a16:creationId xmlns:a16="http://schemas.microsoft.com/office/drawing/2014/main" id="{D3DFFEB3-4032-F659-BCA1-D9287D4CD496}"/>
              </a:ext>
            </a:extLst>
          </p:cNvPr>
          <p:cNvSpPr txBox="1"/>
          <p:nvPr/>
        </p:nvSpPr>
        <p:spPr>
          <a:xfrm>
            <a:off x="2530071" y="5692130"/>
            <a:ext cx="151905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B0F0"/>
                </a:solidFill>
              </a:rPr>
              <a:t>(1500 Symb)</a:t>
            </a:r>
          </a:p>
        </p:txBody>
      </p:sp>
      <p:sp>
        <p:nvSpPr>
          <p:cNvPr id="43" name="TextBox 42">
            <a:extLst>
              <a:ext uri="{FF2B5EF4-FFF2-40B4-BE49-F238E27FC236}">
                <a16:creationId xmlns:a16="http://schemas.microsoft.com/office/drawing/2014/main" id="{0422B868-DACA-87A0-FE38-3F44D5D83713}"/>
              </a:ext>
            </a:extLst>
          </p:cNvPr>
          <p:cNvSpPr txBox="1"/>
          <p:nvPr/>
        </p:nvSpPr>
        <p:spPr>
          <a:xfrm>
            <a:off x="2122525" y="1228650"/>
            <a:ext cx="1749197" cy="369332"/>
          </a:xfrm>
          <a:prstGeom prst="rect">
            <a:avLst/>
          </a:prstGeom>
          <a:noFill/>
        </p:spPr>
        <p:txBody>
          <a:bodyPr wrap="none" rtlCol="0">
            <a:spAutoFit/>
          </a:bodyPr>
          <a:lstStyle/>
          <a:p>
            <a:r>
              <a:rPr lang="en-US" dirty="0">
                <a:solidFill>
                  <a:schemeClr val="bg1"/>
                </a:solidFill>
              </a:rPr>
              <a:t>2046 chip code</a:t>
            </a:r>
          </a:p>
        </p:txBody>
      </p:sp>
    </p:spTree>
    <p:extLst>
      <p:ext uri="{BB962C8B-B14F-4D97-AF65-F5344CB8AC3E}">
        <p14:creationId xmlns:p14="http://schemas.microsoft.com/office/powerpoint/2010/main" val="312937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0CB7C1-FD8E-1292-A5F2-B39C76498C2C}"/>
              </a:ext>
            </a:extLst>
          </p:cNvPr>
          <p:cNvSpPr>
            <a:spLocks noGrp="1"/>
          </p:cNvSpPr>
          <p:nvPr>
            <p:ph type="title"/>
          </p:nvPr>
        </p:nvSpPr>
        <p:spPr>
          <a:xfrm>
            <a:off x="335233" y="232230"/>
            <a:ext cx="7909561" cy="581597"/>
          </a:xfrm>
        </p:spPr>
        <p:txBody>
          <a:bodyPr/>
          <a:lstStyle/>
          <a:p>
            <a:r>
              <a:rPr lang="en-US" dirty="0"/>
              <a:t>Pilot Ranging Code Options Under Consideration</a:t>
            </a:r>
          </a:p>
        </p:txBody>
      </p:sp>
      <p:pic>
        <p:nvPicPr>
          <p:cNvPr id="7" name="Picture 6">
            <a:extLst>
              <a:ext uri="{FF2B5EF4-FFF2-40B4-BE49-F238E27FC236}">
                <a16:creationId xmlns:a16="http://schemas.microsoft.com/office/drawing/2014/main" id="{B510DEDB-4D0E-19DD-D4FF-AAFDF22468F1}"/>
              </a:ext>
            </a:extLst>
          </p:cNvPr>
          <p:cNvPicPr>
            <a:picLocks noChangeAspect="1"/>
          </p:cNvPicPr>
          <p:nvPr/>
        </p:nvPicPr>
        <p:blipFill>
          <a:blip r:embed="rId2"/>
          <a:stretch>
            <a:fillRect/>
          </a:stretch>
        </p:blipFill>
        <p:spPr>
          <a:xfrm>
            <a:off x="-260211" y="1828028"/>
            <a:ext cx="8530452" cy="2692908"/>
          </a:xfrm>
          <a:prstGeom prst="rect">
            <a:avLst/>
          </a:prstGeom>
        </p:spPr>
      </p:pic>
      <p:sp>
        <p:nvSpPr>
          <p:cNvPr id="8" name="TextBox 7">
            <a:extLst>
              <a:ext uri="{FF2B5EF4-FFF2-40B4-BE49-F238E27FC236}">
                <a16:creationId xmlns:a16="http://schemas.microsoft.com/office/drawing/2014/main" id="{4811F156-69FF-2D29-816F-B08F65F7DBC4}"/>
              </a:ext>
            </a:extLst>
          </p:cNvPr>
          <p:cNvSpPr txBox="1"/>
          <p:nvPr/>
        </p:nvSpPr>
        <p:spPr>
          <a:xfrm>
            <a:off x="81407" y="4147859"/>
            <a:ext cx="9193542" cy="923330"/>
          </a:xfrm>
          <a:prstGeom prst="rect">
            <a:avLst/>
          </a:prstGeom>
          <a:noFill/>
        </p:spPr>
        <p:txBody>
          <a:bodyPr wrap="none" rtlCol="0">
            <a:spAutoFit/>
          </a:bodyPr>
          <a:lstStyle/>
          <a:p>
            <a:pPr marL="285750" indent="-285750">
              <a:buFont typeface="Arial" panose="020B0604020202020204" pitchFamily="34" charset="0"/>
              <a:buChar char="•"/>
            </a:pPr>
            <a:r>
              <a:rPr lang="en-US" dirty="0"/>
              <a:t>50 Gold codes were designed for assessing the performance of options 1 and 2 </a:t>
            </a:r>
          </a:p>
          <a:p>
            <a:pPr marL="285750" indent="-285750">
              <a:buFont typeface="Arial" panose="020B0604020202020204" pitchFamily="34" charset="0"/>
              <a:buChar char="•"/>
            </a:pPr>
            <a:r>
              <a:rPr lang="en-US" dirty="0"/>
              <a:t>50 Weil codes were designed for assessing options 3-5</a:t>
            </a:r>
          </a:p>
          <a:p>
            <a:pPr marL="285750" indent="-285750">
              <a:buFont typeface="Arial" panose="020B0604020202020204" pitchFamily="34" charset="0"/>
              <a:buChar char="•"/>
            </a:pPr>
            <a:r>
              <a:rPr lang="en-US" dirty="0"/>
              <a:t>All codes were selected to have good autocorrelation and cross-correlation properties</a:t>
            </a:r>
          </a:p>
        </p:txBody>
      </p:sp>
      <p:sp>
        <p:nvSpPr>
          <p:cNvPr id="2" name="TextBox 1">
            <a:extLst>
              <a:ext uri="{FF2B5EF4-FFF2-40B4-BE49-F238E27FC236}">
                <a16:creationId xmlns:a16="http://schemas.microsoft.com/office/drawing/2014/main" id="{75FCF317-2A2E-387C-7BC2-46019382362D}"/>
              </a:ext>
            </a:extLst>
          </p:cNvPr>
          <p:cNvSpPr txBox="1"/>
          <p:nvPr/>
        </p:nvSpPr>
        <p:spPr>
          <a:xfrm>
            <a:off x="14578" y="5425441"/>
            <a:ext cx="8744766"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285750" indent="-285750">
              <a:buFont typeface="Arial" panose="020B0604020202020204" pitchFamily="34" charset="0"/>
              <a:buChar char="•"/>
            </a:pPr>
            <a:r>
              <a:rPr lang="en-US" b="1" dirty="0"/>
              <a:t>First use for tertiary overlay codes in satellite navigation</a:t>
            </a:r>
            <a:br>
              <a:rPr lang="en-US" b="1" dirty="0"/>
            </a:br>
            <a:endParaRPr lang="en-US" b="1" dirty="0"/>
          </a:p>
          <a:p>
            <a:pPr marL="285750" indent="-285750">
              <a:buFont typeface="Arial" panose="020B0604020202020204" pitchFamily="34" charset="0"/>
              <a:buChar char="•"/>
            </a:pPr>
            <a:r>
              <a:rPr lang="en-US" b="1" dirty="0"/>
              <a:t>Enables flexible acquisition alternatives and absolute time via outer code</a:t>
            </a:r>
            <a:br>
              <a:rPr lang="en-US" b="1" dirty="0"/>
            </a:br>
            <a:r>
              <a:rPr lang="en-US" dirty="0"/>
              <a:t>- Applies to high reliability frame sync and time of week for network assisted CED</a:t>
            </a:r>
          </a:p>
        </p:txBody>
      </p:sp>
      <p:sp>
        <p:nvSpPr>
          <p:cNvPr id="3" name="TextBox 2">
            <a:extLst>
              <a:ext uri="{FF2B5EF4-FFF2-40B4-BE49-F238E27FC236}">
                <a16:creationId xmlns:a16="http://schemas.microsoft.com/office/drawing/2014/main" id="{E378292D-20B7-7052-2E7B-E759D7C664A9}"/>
              </a:ext>
            </a:extLst>
          </p:cNvPr>
          <p:cNvSpPr txBox="1"/>
          <p:nvPr/>
        </p:nvSpPr>
        <p:spPr>
          <a:xfrm>
            <a:off x="7080487" y="3218872"/>
            <a:ext cx="1564852" cy="338554"/>
          </a:xfrm>
          <a:prstGeom prst="rect">
            <a:avLst/>
          </a:prstGeom>
          <a:noFill/>
        </p:spPr>
        <p:txBody>
          <a:bodyPr wrap="none" rtlCol="0">
            <a:spAutoFit/>
          </a:bodyPr>
          <a:lstStyle/>
          <a:p>
            <a:r>
              <a:rPr lang="en-US" sz="1600" b="1" dirty="0"/>
              <a:t>Prior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19D31FA-97A4-B7F3-F866-D27652D7F22C}"/>
                  </a:ext>
                </a:extLst>
              </p:cNvPr>
              <p:cNvSpPr txBox="1"/>
              <p:nvPr/>
            </p:nvSpPr>
            <p:spPr>
              <a:xfrm>
                <a:off x="3711129" y="1453018"/>
                <a:ext cx="2314416" cy="357534"/>
              </a:xfrm>
              <a:prstGeom prst="rect">
                <a:avLst/>
              </a:prstGeom>
              <a:noFill/>
            </p:spPr>
            <p:txBody>
              <a:bodyPr wrap="none" rtlCol="0">
                <a:spAutoFit/>
              </a:bodyPr>
              <a:lstStyle/>
              <a:p>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𝐶</m:t>
                        </m:r>
                      </m:e>
                      <m:sub>
                        <m:r>
                          <a:rPr lang="en-US" sz="1600" b="0" i="1" dirty="0" smtClean="0">
                            <a:latin typeface="Cambria Math" panose="02040503050406030204" pitchFamily="18" charset="0"/>
                          </a:rPr>
                          <m:t>𝑇𝑖𝑒𝑟𝑒𝑑</m:t>
                        </m:r>
                      </m:sub>
                    </m:sSub>
                    <m:r>
                      <a:rPr lang="en-US" sz="1600" i="1" dirty="0" smtClean="0">
                        <a:latin typeface="Cambria Math" panose="02040503050406030204" pitchFamily="18" charset="0"/>
                      </a:rPr>
                      <m:t>=</m:t>
                    </m:r>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𝐶</m:t>
                        </m:r>
                      </m:e>
                      <m:sub>
                        <m:r>
                          <a:rPr lang="en-US" sz="1600" b="0" i="1" dirty="0" smtClean="0">
                            <a:latin typeface="Cambria Math" panose="02040503050406030204" pitchFamily="18" charset="0"/>
                          </a:rPr>
                          <m:t>𝑝</m:t>
                        </m:r>
                      </m:sub>
                    </m:sSub>
                  </m:oMath>
                </a14:m>
                <a:r>
                  <a:rPr lang="en-US" sz="1600" dirty="0"/>
                  <a:t> </a:t>
                </a:r>
                <a14:m>
                  <m:oMath xmlns:m="http://schemas.openxmlformats.org/officeDocument/2006/math">
                    <m:r>
                      <a:rPr lang="en-US" sz="1600" i="1" dirty="0">
                        <a:latin typeface="Cambria Math" panose="02040503050406030204" pitchFamily="18" charset="0"/>
                        <a:ea typeface="Cambria Math" panose="02040503050406030204" pitchFamily="18" charset="0"/>
                      </a:rPr>
                      <m:t>⊕</m:t>
                    </m:r>
                  </m:oMath>
                </a14:m>
                <a:r>
                  <a:rPr lang="en-US" sz="1600" dirty="0"/>
                  <a:t>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𝐶</m:t>
                        </m:r>
                      </m:e>
                      <m:sub>
                        <m:r>
                          <a:rPr lang="en-US" sz="1600" b="0" i="1" dirty="0" smtClean="0">
                            <a:latin typeface="Cambria Math" panose="02040503050406030204" pitchFamily="18" charset="0"/>
                          </a:rPr>
                          <m:t>𝑆</m:t>
                        </m:r>
                      </m:sub>
                    </m:sSub>
                    <m:r>
                      <a:rPr lang="en-US" sz="1600" i="1" dirty="0">
                        <a:latin typeface="Cambria Math" panose="02040503050406030204" pitchFamily="18" charset="0"/>
                        <a:ea typeface="Cambria Math" panose="02040503050406030204" pitchFamily="18" charset="0"/>
                      </a:rPr>
                      <m:t>⊕</m:t>
                    </m:r>
                    <m:sSub>
                      <m:sSubPr>
                        <m:ctrlPr>
                          <a:rPr lang="en-US" sz="1600" i="1" dirty="0" smtClean="0">
                            <a:solidFill>
                              <a:srgbClr val="00B0F0"/>
                            </a:solidFill>
                            <a:latin typeface="Cambria Math" panose="02040503050406030204" pitchFamily="18" charset="0"/>
                          </a:rPr>
                        </m:ctrlPr>
                      </m:sSubPr>
                      <m:e>
                        <m:r>
                          <a:rPr lang="en-US" sz="1600" i="1" dirty="0">
                            <a:solidFill>
                              <a:srgbClr val="00B0F0"/>
                            </a:solidFill>
                            <a:latin typeface="Cambria Math" panose="02040503050406030204" pitchFamily="18" charset="0"/>
                          </a:rPr>
                          <m:t>𝐶</m:t>
                        </m:r>
                      </m:e>
                      <m:sub>
                        <m:r>
                          <a:rPr lang="en-US" sz="1600" b="0" i="1" dirty="0" smtClean="0">
                            <a:solidFill>
                              <a:srgbClr val="00B0F0"/>
                            </a:solidFill>
                            <a:latin typeface="Cambria Math" panose="02040503050406030204" pitchFamily="18" charset="0"/>
                          </a:rPr>
                          <m:t>𝑇</m:t>
                        </m:r>
                      </m:sub>
                    </m:sSub>
                  </m:oMath>
                </a14:m>
                <a:endParaRPr lang="en-US" sz="1600" dirty="0"/>
              </a:p>
            </p:txBody>
          </p:sp>
        </mc:Choice>
        <mc:Fallback xmlns="">
          <p:sp>
            <p:nvSpPr>
              <p:cNvPr id="9" name="TextBox 8">
                <a:extLst>
                  <a:ext uri="{FF2B5EF4-FFF2-40B4-BE49-F238E27FC236}">
                    <a16:creationId xmlns:a16="http://schemas.microsoft.com/office/drawing/2014/main" id="{A19D31FA-97A4-B7F3-F866-D27652D7F22C}"/>
                  </a:ext>
                </a:extLst>
              </p:cNvPr>
              <p:cNvSpPr txBox="1">
                <a:spLocks noRot="1" noChangeAspect="1" noMove="1" noResize="1" noEditPoints="1" noAdjustHandles="1" noChangeArrowheads="1" noChangeShapeType="1" noTextEdit="1"/>
              </p:cNvSpPr>
              <p:nvPr/>
            </p:nvSpPr>
            <p:spPr>
              <a:xfrm>
                <a:off x="3711129" y="1453018"/>
                <a:ext cx="2314416" cy="357534"/>
              </a:xfrm>
              <a:prstGeom prst="rect">
                <a:avLst/>
              </a:prstGeom>
              <a:blipFill>
                <a:blip r:embed="rId3"/>
                <a:stretch>
                  <a:fillRect b="-3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94507F3-419F-182E-1AC1-4877B963D73F}"/>
                  </a:ext>
                </a:extLst>
              </p:cNvPr>
              <p:cNvSpPr txBox="1"/>
              <p:nvPr/>
            </p:nvSpPr>
            <p:spPr>
              <a:xfrm>
                <a:off x="81407" y="1453018"/>
                <a:ext cx="1920590" cy="357534"/>
              </a:xfrm>
              <a:prstGeom prst="rect">
                <a:avLst/>
              </a:prstGeom>
              <a:noFill/>
            </p:spPr>
            <p:txBody>
              <a:bodyPr wrap="none" rtlCol="0">
                <a:spAutoFit/>
              </a:bodyPr>
              <a:lstStyle/>
              <a:p>
                <a14:m>
                  <m:oMath xmlns:m="http://schemas.openxmlformats.org/officeDocument/2006/math">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𝐶</m:t>
                        </m:r>
                      </m:e>
                      <m:sub>
                        <m:r>
                          <a:rPr lang="en-US" sz="1600" b="0" i="1" dirty="0" smtClean="0">
                            <a:latin typeface="Cambria Math" panose="02040503050406030204" pitchFamily="18" charset="0"/>
                          </a:rPr>
                          <m:t>𝑇𝑖𝑒𝑟𝑒𝑑</m:t>
                        </m:r>
                      </m:sub>
                    </m:sSub>
                    <m:r>
                      <a:rPr lang="en-US" sz="1600" i="1" dirty="0" smtClean="0">
                        <a:latin typeface="Cambria Math" panose="02040503050406030204" pitchFamily="18" charset="0"/>
                      </a:rPr>
                      <m:t>=</m:t>
                    </m:r>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𝐶</m:t>
                        </m:r>
                      </m:e>
                      <m:sub>
                        <m:r>
                          <a:rPr lang="en-US" sz="1600" b="0" i="1" dirty="0" smtClean="0">
                            <a:latin typeface="Cambria Math" panose="02040503050406030204" pitchFamily="18" charset="0"/>
                          </a:rPr>
                          <m:t>𝑝</m:t>
                        </m:r>
                      </m:sub>
                    </m:sSub>
                    <m:r>
                      <a:rPr lang="en-US" sz="1600" i="1" dirty="0" smtClean="0">
                        <a:latin typeface="Cambria Math" panose="02040503050406030204" pitchFamily="18" charset="0"/>
                        <a:ea typeface="Cambria Math" panose="02040503050406030204" pitchFamily="18" charset="0"/>
                      </a:rPr>
                      <m:t>⊕</m:t>
                    </m:r>
                  </m:oMath>
                </a14:m>
                <a:r>
                  <a:rPr lang="en-US" sz="1600" dirty="0"/>
                  <a:t> </a:t>
                </a:r>
                <a14:m>
                  <m:oMath xmlns:m="http://schemas.openxmlformats.org/officeDocument/2006/math">
                    <m:r>
                      <a:rPr lang="en-US" sz="1600" b="0" i="0" dirty="0" smtClean="0">
                        <a:latin typeface="Cambria Math" panose="02040503050406030204" pitchFamily="18" charset="0"/>
                      </a:rPr>
                      <m:t>   </m:t>
                    </m:r>
                    <m:sSub>
                      <m:sSubPr>
                        <m:ctrlPr>
                          <a:rPr lang="en-US" sz="1600" i="1" dirty="0" smtClean="0">
                            <a:solidFill>
                              <a:srgbClr val="00B0F0"/>
                            </a:solidFill>
                            <a:latin typeface="Cambria Math" panose="02040503050406030204" pitchFamily="18" charset="0"/>
                          </a:rPr>
                        </m:ctrlPr>
                      </m:sSubPr>
                      <m:e>
                        <m:r>
                          <a:rPr lang="en-US" sz="1600" i="1" dirty="0">
                            <a:solidFill>
                              <a:srgbClr val="00B0F0"/>
                            </a:solidFill>
                            <a:latin typeface="Cambria Math" panose="02040503050406030204" pitchFamily="18" charset="0"/>
                          </a:rPr>
                          <m:t>𝐶</m:t>
                        </m:r>
                      </m:e>
                      <m:sub>
                        <m:r>
                          <a:rPr lang="en-US" sz="1600" b="0" i="1" dirty="0" smtClean="0">
                            <a:solidFill>
                              <a:srgbClr val="00B0F0"/>
                            </a:solidFill>
                            <a:latin typeface="Cambria Math" panose="02040503050406030204" pitchFamily="18" charset="0"/>
                          </a:rPr>
                          <m:t>𝑆</m:t>
                        </m:r>
                      </m:sub>
                    </m:sSub>
                  </m:oMath>
                </a14:m>
                <a:endParaRPr lang="en-US" sz="1600" dirty="0"/>
              </a:p>
            </p:txBody>
          </p:sp>
        </mc:Choice>
        <mc:Fallback xmlns="">
          <p:sp>
            <p:nvSpPr>
              <p:cNvPr id="10" name="TextBox 9">
                <a:extLst>
                  <a:ext uri="{FF2B5EF4-FFF2-40B4-BE49-F238E27FC236}">
                    <a16:creationId xmlns:a16="http://schemas.microsoft.com/office/drawing/2014/main" id="{294507F3-419F-182E-1AC1-4877B963D73F}"/>
                  </a:ext>
                </a:extLst>
              </p:cNvPr>
              <p:cNvSpPr txBox="1">
                <a:spLocks noRot="1" noChangeAspect="1" noMove="1" noResize="1" noEditPoints="1" noAdjustHandles="1" noChangeArrowheads="1" noChangeShapeType="1" noTextEdit="1"/>
              </p:cNvSpPr>
              <p:nvPr/>
            </p:nvSpPr>
            <p:spPr>
              <a:xfrm>
                <a:off x="81407" y="1453018"/>
                <a:ext cx="1920590" cy="357534"/>
              </a:xfrm>
              <a:prstGeom prst="rect">
                <a:avLst/>
              </a:prstGeom>
              <a:blipFill>
                <a:blip r:embed="rId4"/>
                <a:stretch>
                  <a:fillRect b="-339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279D1B1-6C49-747E-8886-739D306DD156}"/>
              </a:ext>
            </a:extLst>
          </p:cNvPr>
          <p:cNvSpPr txBox="1"/>
          <p:nvPr/>
        </p:nvSpPr>
        <p:spPr>
          <a:xfrm>
            <a:off x="3711129" y="1180173"/>
            <a:ext cx="5294526" cy="307777"/>
          </a:xfrm>
          <a:prstGeom prst="rect">
            <a:avLst/>
          </a:prstGeom>
          <a:noFill/>
        </p:spPr>
        <p:txBody>
          <a:bodyPr wrap="none" rtlCol="0">
            <a:spAutoFit/>
          </a:bodyPr>
          <a:lstStyle/>
          <a:p>
            <a:r>
              <a:rPr lang="en-US" sz="1400" b="1" dirty="0"/>
              <a:t>Repeating Primary + Repeating Secondary + Tertiary (Outer)</a:t>
            </a:r>
          </a:p>
        </p:txBody>
      </p:sp>
      <p:sp>
        <p:nvSpPr>
          <p:cNvPr id="12" name="TextBox 11">
            <a:extLst>
              <a:ext uri="{FF2B5EF4-FFF2-40B4-BE49-F238E27FC236}">
                <a16:creationId xmlns:a16="http://schemas.microsoft.com/office/drawing/2014/main" id="{E2700061-D807-0C98-0868-D5F5CD6174D7}"/>
              </a:ext>
            </a:extLst>
          </p:cNvPr>
          <p:cNvSpPr txBox="1"/>
          <p:nvPr/>
        </p:nvSpPr>
        <p:spPr>
          <a:xfrm>
            <a:off x="81407" y="1180173"/>
            <a:ext cx="3533340" cy="307777"/>
          </a:xfrm>
          <a:prstGeom prst="rect">
            <a:avLst/>
          </a:prstGeom>
          <a:noFill/>
        </p:spPr>
        <p:txBody>
          <a:bodyPr wrap="none" rtlCol="0">
            <a:spAutoFit/>
          </a:bodyPr>
          <a:lstStyle/>
          <a:p>
            <a:r>
              <a:rPr lang="en-US" sz="1400" b="1" dirty="0"/>
              <a:t>Repeating Primary + Secondary (Outer)</a:t>
            </a:r>
          </a:p>
        </p:txBody>
      </p:sp>
      <p:sp>
        <p:nvSpPr>
          <p:cNvPr id="15" name="TextBox 14">
            <a:extLst>
              <a:ext uri="{FF2B5EF4-FFF2-40B4-BE49-F238E27FC236}">
                <a16:creationId xmlns:a16="http://schemas.microsoft.com/office/drawing/2014/main" id="{2C6F4607-A954-44A5-A170-0AC3770CAFA2}"/>
              </a:ext>
            </a:extLst>
          </p:cNvPr>
          <p:cNvSpPr txBox="1"/>
          <p:nvPr/>
        </p:nvSpPr>
        <p:spPr>
          <a:xfrm>
            <a:off x="81407" y="820267"/>
            <a:ext cx="1120820" cy="369332"/>
          </a:xfrm>
          <a:prstGeom prst="rect">
            <a:avLst/>
          </a:prstGeom>
          <a:noFill/>
        </p:spPr>
        <p:txBody>
          <a:bodyPr wrap="none" rtlCol="0">
            <a:spAutoFit/>
          </a:bodyPr>
          <a:lstStyle/>
          <a:p>
            <a:r>
              <a:rPr lang="en-US" b="1" dirty="0"/>
              <a:t>Option 5</a:t>
            </a:r>
          </a:p>
        </p:txBody>
      </p:sp>
      <p:sp>
        <p:nvSpPr>
          <p:cNvPr id="16" name="TextBox 15">
            <a:extLst>
              <a:ext uri="{FF2B5EF4-FFF2-40B4-BE49-F238E27FC236}">
                <a16:creationId xmlns:a16="http://schemas.microsoft.com/office/drawing/2014/main" id="{9A7993CA-4EA9-9325-2977-D70F5E42CD8E}"/>
              </a:ext>
            </a:extLst>
          </p:cNvPr>
          <p:cNvSpPr txBox="1"/>
          <p:nvPr/>
        </p:nvSpPr>
        <p:spPr>
          <a:xfrm>
            <a:off x="3700187" y="820267"/>
            <a:ext cx="1454244" cy="369332"/>
          </a:xfrm>
          <a:prstGeom prst="rect">
            <a:avLst/>
          </a:prstGeom>
          <a:noFill/>
        </p:spPr>
        <p:txBody>
          <a:bodyPr wrap="none" rtlCol="0">
            <a:spAutoFit/>
          </a:bodyPr>
          <a:lstStyle/>
          <a:p>
            <a:r>
              <a:rPr lang="en-US" b="1" dirty="0"/>
              <a:t>Options 1-4</a:t>
            </a:r>
          </a:p>
        </p:txBody>
      </p:sp>
    </p:spTree>
    <p:extLst>
      <p:ext uri="{BB962C8B-B14F-4D97-AF65-F5344CB8AC3E}">
        <p14:creationId xmlns:p14="http://schemas.microsoft.com/office/powerpoint/2010/main" val="64550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93F22C-F3F8-1AF5-344B-3A6359CD1A22}"/>
              </a:ext>
            </a:extLst>
          </p:cNvPr>
          <p:cNvSpPr>
            <a:spLocks noGrp="1"/>
          </p:cNvSpPr>
          <p:nvPr>
            <p:ph type="title"/>
          </p:nvPr>
        </p:nvSpPr>
        <p:spPr>
          <a:xfrm>
            <a:off x="301912" y="411833"/>
            <a:ext cx="6729204" cy="581597"/>
          </a:xfrm>
        </p:spPr>
        <p:txBody>
          <a:bodyPr/>
          <a:lstStyle/>
          <a:p>
            <a:r>
              <a:rPr lang="en-US" dirty="0"/>
              <a:t>99 % Confidence and RMS Cross-Correlation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5E5DE92-D554-3019-4EB4-648DC0715886}"/>
                  </a:ext>
                </a:extLst>
              </p:cNvPr>
              <p:cNvSpPr>
                <a:spLocks noGrp="1"/>
              </p:cNvSpPr>
              <p:nvPr>
                <p:ph sz="quarter" idx="15"/>
              </p:nvPr>
            </p:nvSpPr>
            <p:spPr>
              <a:xfrm>
                <a:off x="86519" y="5068422"/>
                <a:ext cx="8970962" cy="1611747"/>
              </a:xfrm>
              <a:solidFill>
                <a:srgbClr val="C4F9FC"/>
              </a:solidFill>
            </p:spPr>
            <p:txBody>
              <a:bodyPr/>
              <a:lstStyle/>
              <a:p>
                <a:r>
                  <a:rPr lang="en-US" dirty="0"/>
                  <a:t>Option 1 has the poorest cross-correlation performance for acquisition</a:t>
                </a:r>
              </a:p>
              <a:p>
                <a:r>
                  <a:rPr lang="en-US" dirty="0"/>
                  <a:t>All options have excellent cross-correlation during track with </a:t>
                </a: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𝑇</m:t>
                        </m:r>
                      </m:e>
                      <m:sub>
                        <m:r>
                          <a:rPr lang="en-US" smtClean="0">
                            <a:latin typeface="Cambria Math" panose="02040503050406030204" pitchFamily="18" charset="0"/>
                          </a:rPr>
                          <m:t>𝑖</m:t>
                        </m:r>
                      </m:sub>
                    </m:sSub>
                    <m:r>
                      <a:rPr lang="en-US" smtClean="0">
                        <a:latin typeface="Cambria Math" panose="02040503050406030204" pitchFamily="18" charset="0"/>
                      </a:rPr>
                      <m:t>=100 </m:t>
                    </m:r>
                    <m:r>
                      <a:rPr lang="en-US" smtClean="0">
                        <a:latin typeface="Cambria Math" panose="02040503050406030204" pitchFamily="18" charset="0"/>
                      </a:rPr>
                      <m:t>𝑚𝑠</m:t>
                    </m:r>
                  </m:oMath>
                </a14:m>
                <a:endParaRPr lang="en-US" dirty="0"/>
              </a:p>
              <a:p>
                <a:r>
                  <a:rPr lang="en-US" dirty="0"/>
                  <a:t>Option 3 provides the best balance of cross-correlation performance for acquisition on the 2 ms repeating primary and 8 ms repeating secondary </a:t>
                </a:r>
              </a:p>
            </p:txBody>
          </p:sp>
        </mc:Choice>
        <mc:Fallback xmlns="">
          <p:sp>
            <p:nvSpPr>
              <p:cNvPr id="6" name="Content Placeholder 5">
                <a:extLst>
                  <a:ext uri="{FF2B5EF4-FFF2-40B4-BE49-F238E27FC236}">
                    <a16:creationId xmlns:a16="http://schemas.microsoft.com/office/drawing/2014/main" id="{65E5DE92-D554-3019-4EB4-648DC0715886}"/>
                  </a:ext>
                </a:extLst>
              </p:cNvPr>
              <p:cNvSpPr>
                <a:spLocks noGrp="1" noRot="1" noChangeAspect="1" noMove="1" noResize="1" noEditPoints="1" noAdjustHandles="1" noChangeArrowheads="1" noChangeShapeType="1" noTextEdit="1"/>
              </p:cNvSpPr>
              <p:nvPr>
                <p:ph sz="quarter" idx="15"/>
              </p:nvPr>
            </p:nvSpPr>
            <p:spPr>
              <a:xfrm>
                <a:off x="86519" y="5068422"/>
                <a:ext cx="8970962" cy="1611747"/>
              </a:xfrm>
              <a:blipFill>
                <a:blip r:embed="rId2"/>
                <a:stretch>
                  <a:fillRect l="-815" t="-528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3D726AB7-EA1F-D6EF-D0E3-63566325C0C2}"/>
              </a:ext>
            </a:extLst>
          </p:cNvPr>
          <p:cNvPicPr>
            <a:picLocks noChangeAspect="1"/>
          </p:cNvPicPr>
          <p:nvPr/>
        </p:nvPicPr>
        <p:blipFill>
          <a:blip r:embed="rId3"/>
          <a:stretch>
            <a:fillRect/>
          </a:stretch>
        </p:blipFill>
        <p:spPr>
          <a:xfrm>
            <a:off x="6783666" y="4189012"/>
            <a:ext cx="2058423" cy="796031"/>
          </a:xfrm>
          <a:prstGeom prst="rect">
            <a:avLst/>
          </a:prstGeom>
        </p:spPr>
      </p:pic>
      <p:pic>
        <p:nvPicPr>
          <p:cNvPr id="9" name="Picture 8">
            <a:extLst>
              <a:ext uri="{FF2B5EF4-FFF2-40B4-BE49-F238E27FC236}">
                <a16:creationId xmlns:a16="http://schemas.microsoft.com/office/drawing/2014/main" id="{691A0B9D-8458-0F61-6032-A7431602B373}"/>
              </a:ext>
            </a:extLst>
          </p:cNvPr>
          <p:cNvPicPr>
            <a:picLocks noChangeAspect="1"/>
          </p:cNvPicPr>
          <p:nvPr/>
        </p:nvPicPr>
        <p:blipFill>
          <a:blip r:embed="rId4"/>
          <a:stretch>
            <a:fillRect/>
          </a:stretch>
        </p:blipFill>
        <p:spPr>
          <a:xfrm>
            <a:off x="301911" y="1084186"/>
            <a:ext cx="8374380" cy="1409700"/>
          </a:xfrm>
          <a:prstGeom prst="rect">
            <a:avLst/>
          </a:prstGeom>
        </p:spPr>
      </p:pic>
      <p:pic>
        <p:nvPicPr>
          <p:cNvPr id="11" name="Picture 10">
            <a:extLst>
              <a:ext uri="{FF2B5EF4-FFF2-40B4-BE49-F238E27FC236}">
                <a16:creationId xmlns:a16="http://schemas.microsoft.com/office/drawing/2014/main" id="{26EFB358-F7FD-2185-9560-5A112ABC5B5C}"/>
              </a:ext>
            </a:extLst>
          </p:cNvPr>
          <p:cNvPicPr>
            <a:picLocks noChangeAspect="1"/>
          </p:cNvPicPr>
          <p:nvPr/>
        </p:nvPicPr>
        <p:blipFill>
          <a:blip r:embed="rId5"/>
          <a:stretch>
            <a:fillRect/>
          </a:stretch>
        </p:blipFill>
        <p:spPr>
          <a:xfrm>
            <a:off x="301911" y="2691303"/>
            <a:ext cx="8374380" cy="1386840"/>
          </a:xfrm>
          <a:prstGeom prst="rect">
            <a:avLst/>
          </a:prstGeom>
        </p:spPr>
      </p:pic>
    </p:spTree>
    <p:extLst>
      <p:ext uri="{BB962C8B-B14F-4D97-AF65-F5344CB8AC3E}">
        <p14:creationId xmlns:p14="http://schemas.microsoft.com/office/powerpoint/2010/main" val="410215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7F84EF-9B92-6836-A88C-31D3F6FE1C22}"/>
              </a:ext>
            </a:extLst>
          </p:cNvPr>
          <p:cNvSpPr>
            <a:spLocks noGrp="1"/>
          </p:cNvSpPr>
          <p:nvPr>
            <p:ph type="title"/>
          </p:nvPr>
        </p:nvSpPr>
        <p:spPr/>
        <p:txBody>
          <a:bodyPr/>
          <a:lstStyle/>
          <a:p>
            <a:r>
              <a:rPr lang="en-US" dirty="0"/>
              <a:t>Pilot Options Trade</a:t>
            </a:r>
          </a:p>
        </p:txBody>
      </p:sp>
      <p:sp>
        <p:nvSpPr>
          <p:cNvPr id="6" name="Content Placeholder 5">
            <a:extLst>
              <a:ext uri="{FF2B5EF4-FFF2-40B4-BE49-F238E27FC236}">
                <a16:creationId xmlns:a16="http://schemas.microsoft.com/office/drawing/2014/main" id="{45DC944D-CF1E-E0BE-584B-1F030CEE0083}"/>
              </a:ext>
            </a:extLst>
          </p:cNvPr>
          <p:cNvSpPr>
            <a:spLocks noGrp="1"/>
          </p:cNvSpPr>
          <p:nvPr>
            <p:ph sz="quarter" idx="15"/>
          </p:nvPr>
        </p:nvSpPr>
        <p:spPr>
          <a:xfrm>
            <a:off x="922020" y="4134744"/>
            <a:ext cx="7480836" cy="2212425"/>
          </a:xfrm>
          <a:solidFill>
            <a:srgbClr val="C4F9FC"/>
          </a:solidFill>
        </p:spPr>
        <p:txBody>
          <a:bodyPr/>
          <a:lstStyle/>
          <a:p>
            <a:pPr marL="0" indent="0">
              <a:buNone/>
            </a:pPr>
            <a:r>
              <a:rPr lang="en-US" u="sng" dirty="0"/>
              <a:t>Option 3 provides the best balance of capabilities</a:t>
            </a:r>
          </a:p>
          <a:p>
            <a:pPr marL="0" indent="0">
              <a:buNone/>
            </a:pPr>
            <a:r>
              <a:rPr lang="en-US" dirty="0"/>
              <a:t>- Large spreading code families with good properties</a:t>
            </a:r>
          </a:p>
          <a:p>
            <a:pPr marL="0" indent="0">
              <a:buNone/>
            </a:pPr>
            <a:r>
              <a:rPr lang="en-US" dirty="0"/>
              <a:t>- Two repeating acquisition codes </a:t>
            </a:r>
          </a:p>
          <a:p>
            <a:pPr marL="0" indent="0">
              <a:buNone/>
            </a:pPr>
            <a:r>
              <a:rPr lang="en-US" dirty="0"/>
              <a:t>- The best processing gain for feasible repeating signal acquisition</a:t>
            </a:r>
          </a:p>
          <a:p>
            <a:pPr marL="0" indent="0">
              <a:buNone/>
            </a:pPr>
            <a:r>
              <a:rPr lang="en-US" dirty="0"/>
              <a:t>- Short time to sync with outer code</a:t>
            </a:r>
          </a:p>
        </p:txBody>
      </p:sp>
      <p:pic>
        <p:nvPicPr>
          <p:cNvPr id="11" name="Picture 10">
            <a:extLst>
              <a:ext uri="{FF2B5EF4-FFF2-40B4-BE49-F238E27FC236}">
                <a16:creationId xmlns:a16="http://schemas.microsoft.com/office/drawing/2014/main" id="{AE97B22F-6202-0A66-FFAF-6798C3CCC5E0}"/>
              </a:ext>
            </a:extLst>
          </p:cNvPr>
          <p:cNvPicPr>
            <a:picLocks noChangeAspect="1"/>
          </p:cNvPicPr>
          <p:nvPr/>
        </p:nvPicPr>
        <p:blipFill>
          <a:blip r:embed="rId2"/>
          <a:stretch>
            <a:fillRect/>
          </a:stretch>
        </p:blipFill>
        <p:spPr>
          <a:xfrm>
            <a:off x="2426845" y="3192789"/>
            <a:ext cx="3175635" cy="265966"/>
          </a:xfrm>
          <a:prstGeom prst="rect">
            <a:avLst/>
          </a:prstGeom>
        </p:spPr>
      </p:pic>
      <p:pic>
        <p:nvPicPr>
          <p:cNvPr id="2" name="Picture 1">
            <a:extLst>
              <a:ext uri="{FF2B5EF4-FFF2-40B4-BE49-F238E27FC236}">
                <a16:creationId xmlns:a16="http://schemas.microsoft.com/office/drawing/2014/main" id="{44502217-BE2F-BBD5-1BAE-F81817EE3727}"/>
              </a:ext>
            </a:extLst>
          </p:cNvPr>
          <p:cNvPicPr>
            <a:picLocks noChangeAspect="1"/>
          </p:cNvPicPr>
          <p:nvPr/>
        </p:nvPicPr>
        <p:blipFill>
          <a:blip r:embed="rId3"/>
          <a:stretch>
            <a:fillRect/>
          </a:stretch>
        </p:blipFill>
        <p:spPr>
          <a:xfrm>
            <a:off x="9041" y="1617043"/>
            <a:ext cx="9125917" cy="1431689"/>
          </a:xfrm>
          <a:prstGeom prst="rect">
            <a:avLst/>
          </a:prstGeom>
        </p:spPr>
      </p:pic>
    </p:spTree>
    <p:extLst>
      <p:ext uri="{BB962C8B-B14F-4D97-AF65-F5344CB8AC3E}">
        <p14:creationId xmlns:p14="http://schemas.microsoft.com/office/powerpoint/2010/main" val="3930135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082BE6-8D59-1790-A15E-F2A9294EA5B6}"/>
              </a:ext>
            </a:extLst>
          </p:cNvPr>
          <p:cNvSpPr>
            <a:spLocks noGrp="1"/>
          </p:cNvSpPr>
          <p:nvPr>
            <p:ph type="title"/>
          </p:nvPr>
        </p:nvSpPr>
        <p:spPr>
          <a:xfrm>
            <a:off x="283449" y="136780"/>
            <a:ext cx="7909561" cy="919287"/>
          </a:xfrm>
        </p:spPr>
        <p:txBody>
          <a:bodyPr/>
          <a:lstStyle/>
          <a:p>
            <a:r>
              <a:rPr lang="en-US" sz="2400" dirty="0"/>
              <a:t>Summary of Recommended Design Changes for the LunaNet AFS Specifications</a:t>
            </a:r>
            <a:endParaRPr lang="en-US" dirty="0"/>
          </a:p>
        </p:txBody>
      </p:sp>
      <p:sp>
        <p:nvSpPr>
          <p:cNvPr id="2" name="TextBox 1">
            <a:extLst>
              <a:ext uri="{FF2B5EF4-FFF2-40B4-BE49-F238E27FC236}">
                <a16:creationId xmlns:a16="http://schemas.microsoft.com/office/drawing/2014/main" id="{4DEA7332-8841-737F-8E3A-9CA5C7B2CC09}"/>
              </a:ext>
            </a:extLst>
          </p:cNvPr>
          <p:cNvSpPr txBox="1"/>
          <p:nvPr/>
        </p:nvSpPr>
        <p:spPr>
          <a:xfrm>
            <a:off x="410049" y="5365773"/>
            <a:ext cx="2941831" cy="369332"/>
          </a:xfrm>
          <a:prstGeom prst="rect">
            <a:avLst/>
          </a:prstGeom>
          <a:noFill/>
        </p:spPr>
        <p:txBody>
          <a:bodyPr wrap="none" rtlCol="0">
            <a:spAutoFit/>
          </a:bodyPr>
          <a:lstStyle/>
          <a:p>
            <a:r>
              <a:rPr lang="en-US" dirty="0">
                <a:solidFill>
                  <a:srgbClr val="0070C0"/>
                </a:solidFill>
              </a:rPr>
              <a:t>Provides robust acquisition</a:t>
            </a:r>
          </a:p>
        </p:txBody>
      </p:sp>
      <p:sp>
        <p:nvSpPr>
          <p:cNvPr id="3" name="TextBox 2">
            <a:extLst>
              <a:ext uri="{FF2B5EF4-FFF2-40B4-BE49-F238E27FC236}">
                <a16:creationId xmlns:a16="http://schemas.microsoft.com/office/drawing/2014/main" id="{AACDA5A3-A5C7-207A-4D22-412B3B3C4E60}"/>
              </a:ext>
            </a:extLst>
          </p:cNvPr>
          <p:cNvSpPr txBox="1"/>
          <p:nvPr/>
        </p:nvSpPr>
        <p:spPr>
          <a:xfrm>
            <a:off x="5456763" y="5365773"/>
            <a:ext cx="3711401" cy="646331"/>
          </a:xfrm>
          <a:prstGeom prst="rect">
            <a:avLst/>
          </a:prstGeom>
          <a:noFill/>
        </p:spPr>
        <p:txBody>
          <a:bodyPr wrap="none" rtlCol="0">
            <a:spAutoFit/>
          </a:bodyPr>
          <a:lstStyle/>
          <a:p>
            <a:r>
              <a:rPr lang="en-US" dirty="0">
                <a:solidFill>
                  <a:srgbClr val="0070C0"/>
                </a:solidFill>
              </a:rPr>
              <a:t>Provides absolute time and weak </a:t>
            </a:r>
            <a:br>
              <a:rPr lang="en-US" dirty="0">
                <a:solidFill>
                  <a:srgbClr val="0070C0"/>
                </a:solidFill>
              </a:rPr>
            </a:br>
            <a:r>
              <a:rPr lang="en-US" dirty="0">
                <a:solidFill>
                  <a:srgbClr val="0070C0"/>
                </a:solidFill>
              </a:rPr>
              <a:t>signal frame sync</a:t>
            </a:r>
          </a:p>
        </p:txBody>
      </p:sp>
      <p:sp>
        <p:nvSpPr>
          <p:cNvPr id="4" name="TextBox 3">
            <a:extLst>
              <a:ext uri="{FF2B5EF4-FFF2-40B4-BE49-F238E27FC236}">
                <a16:creationId xmlns:a16="http://schemas.microsoft.com/office/drawing/2014/main" id="{DF92D9AE-8B5A-67F3-1A74-5E30ABACE52A}"/>
              </a:ext>
            </a:extLst>
          </p:cNvPr>
          <p:cNvSpPr txBox="1"/>
          <p:nvPr/>
        </p:nvSpPr>
        <p:spPr>
          <a:xfrm>
            <a:off x="228600" y="5965803"/>
            <a:ext cx="8222002" cy="861774"/>
          </a:xfrm>
          <a:prstGeom prst="rect">
            <a:avLst/>
          </a:prstGeom>
          <a:noFill/>
        </p:spPr>
        <p:txBody>
          <a:bodyPr wrap="square" rtlCol="0">
            <a:spAutoFit/>
          </a:bodyPr>
          <a:lstStyle/>
          <a:p>
            <a:r>
              <a:rPr lang="en-US" sz="1600" dirty="0"/>
              <a:t>SB1 – (2-bit FID_/ 7-bit TOI) – L1C BCH Coded</a:t>
            </a:r>
            <a:br>
              <a:rPr lang="en-US" sz="1600" dirty="0"/>
            </a:br>
            <a:endParaRPr lang="en-US" sz="1600" dirty="0"/>
          </a:p>
          <a:p>
            <a:r>
              <a:rPr lang="en-US" sz="1600" dirty="0"/>
              <a:t>SB2/SB3 – 5G NR LDPC Coded</a:t>
            </a:r>
          </a:p>
        </p:txBody>
      </p:sp>
      <p:sp>
        <p:nvSpPr>
          <p:cNvPr id="6" name="TextBox 5">
            <a:extLst>
              <a:ext uri="{FF2B5EF4-FFF2-40B4-BE49-F238E27FC236}">
                <a16:creationId xmlns:a16="http://schemas.microsoft.com/office/drawing/2014/main" id="{3349C7C8-9127-6097-B332-4A5727ADA141}"/>
              </a:ext>
            </a:extLst>
          </p:cNvPr>
          <p:cNvSpPr txBox="1"/>
          <p:nvPr/>
        </p:nvSpPr>
        <p:spPr>
          <a:xfrm>
            <a:off x="3289235" y="6449840"/>
            <a:ext cx="2488182" cy="338554"/>
          </a:xfrm>
          <a:prstGeom prst="rect">
            <a:avLst/>
          </a:prstGeom>
          <a:noFill/>
        </p:spPr>
        <p:txBody>
          <a:bodyPr wrap="none" rtlCol="0">
            <a:spAutoFit/>
          </a:bodyPr>
          <a:lstStyle/>
          <a:p>
            <a:r>
              <a:rPr lang="en-US" sz="1600" dirty="0"/>
              <a:t>(98x60 Data Interleaving)</a:t>
            </a:r>
          </a:p>
        </p:txBody>
      </p:sp>
      <p:sp>
        <p:nvSpPr>
          <p:cNvPr id="12" name="Rectangle 11">
            <a:extLst>
              <a:ext uri="{FF2B5EF4-FFF2-40B4-BE49-F238E27FC236}">
                <a16:creationId xmlns:a16="http://schemas.microsoft.com/office/drawing/2014/main" id="{5A75354D-B826-AFD4-8B41-72D6D0C6E2F9}"/>
              </a:ext>
            </a:extLst>
          </p:cNvPr>
          <p:cNvSpPr/>
          <p:nvPr/>
        </p:nvSpPr>
        <p:spPr>
          <a:xfrm>
            <a:off x="912840" y="2140179"/>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13" name="Rectangle 12">
            <a:extLst>
              <a:ext uri="{FF2B5EF4-FFF2-40B4-BE49-F238E27FC236}">
                <a16:creationId xmlns:a16="http://schemas.microsoft.com/office/drawing/2014/main" id="{364EC207-3003-0870-EACA-45DFEF7A15F2}"/>
              </a:ext>
            </a:extLst>
          </p:cNvPr>
          <p:cNvSpPr/>
          <p:nvPr/>
        </p:nvSpPr>
        <p:spPr>
          <a:xfrm>
            <a:off x="1369087" y="2140179"/>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14" name="Rectangle 13">
            <a:extLst>
              <a:ext uri="{FF2B5EF4-FFF2-40B4-BE49-F238E27FC236}">
                <a16:creationId xmlns:a16="http://schemas.microsoft.com/office/drawing/2014/main" id="{FEF50FEA-AB71-5DDE-82D8-1F2CEF58D3E6}"/>
              </a:ext>
            </a:extLst>
          </p:cNvPr>
          <p:cNvSpPr/>
          <p:nvPr/>
        </p:nvSpPr>
        <p:spPr>
          <a:xfrm>
            <a:off x="2286979" y="2140179"/>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15" name="Rectangle 14">
            <a:extLst>
              <a:ext uri="{FF2B5EF4-FFF2-40B4-BE49-F238E27FC236}">
                <a16:creationId xmlns:a16="http://schemas.microsoft.com/office/drawing/2014/main" id="{EF32B568-6B5C-5E47-2BC3-CDC823534448}"/>
              </a:ext>
            </a:extLst>
          </p:cNvPr>
          <p:cNvSpPr/>
          <p:nvPr/>
        </p:nvSpPr>
        <p:spPr>
          <a:xfrm>
            <a:off x="2743226" y="2140179"/>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16" name="Rectangle 15">
            <a:extLst>
              <a:ext uri="{FF2B5EF4-FFF2-40B4-BE49-F238E27FC236}">
                <a16:creationId xmlns:a16="http://schemas.microsoft.com/office/drawing/2014/main" id="{10BF4CB3-E134-DE19-A60B-23BDF7F7A858}"/>
              </a:ext>
            </a:extLst>
          </p:cNvPr>
          <p:cNvSpPr/>
          <p:nvPr/>
        </p:nvSpPr>
        <p:spPr>
          <a:xfrm>
            <a:off x="3199473" y="2140553"/>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17" name="Rectangle 16">
            <a:extLst>
              <a:ext uri="{FF2B5EF4-FFF2-40B4-BE49-F238E27FC236}">
                <a16:creationId xmlns:a16="http://schemas.microsoft.com/office/drawing/2014/main" id="{5666102A-15AF-339F-5DAB-F60A7B99F830}"/>
              </a:ext>
            </a:extLst>
          </p:cNvPr>
          <p:cNvSpPr/>
          <p:nvPr/>
        </p:nvSpPr>
        <p:spPr>
          <a:xfrm>
            <a:off x="3655720" y="2140553"/>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18" name="Rectangle 17">
            <a:extLst>
              <a:ext uri="{FF2B5EF4-FFF2-40B4-BE49-F238E27FC236}">
                <a16:creationId xmlns:a16="http://schemas.microsoft.com/office/drawing/2014/main" id="{DFA80034-1F49-BCE3-8EF7-18744227B452}"/>
              </a:ext>
            </a:extLst>
          </p:cNvPr>
          <p:cNvSpPr/>
          <p:nvPr/>
        </p:nvSpPr>
        <p:spPr>
          <a:xfrm>
            <a:off x="4111967" y="2140553"/>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19" name="Rectangle 18">
            <a:extLst>
              <a:ext uri="{FF2B5EF4-FFF2-40B4-BE49-F238E27FC236}">
                <a16:creationId xmlns:a16="http://schemas.microsoft.com/office/drawing/2014/main" id="{CE8DC3F7-C6C6-68A9-A2A3-D4B1C0B39F53}"/>
              </a:ext>
            </a:extLst>
          </p:cNvPr>
          <p:cNvSpPr/>
          <p:nvPr/>
        </p:nvSpPr>
        <p:spPr>
          <a:xfrm>
            <a:off x="4568214" y="2140553"/>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20" name="Rectangle 19">
            <a:extLst>
              <a:ext uri="{FF2B5EF4-FFF2-40B4-BE49-F238E27FC236}">
                <a16:creationId xmlns:a16="http://schemas.microsoft.com/office/drawing/2014/main" id="{29815B61-C9A0-2502-7C4C-D8A7B01A86F0}"/>
              </a:ext>
            </a:extLst>
          </p:cNvPr>
          <p:cNvSpPr/>
          <p:nvPr/>
        </p:nvSpPr>
        <p:spPr>
          <a:xfrm>
            <a:off x="5345452" y="2139646"/>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21" name="Rectangle 20">
            <a:extLst>
              <a:ext uri="{FF2B5EF4-FFF2-40B4-BE49-F238E27FC236}">
                <a16:creationId xmlns:a16="http://schemas.microsoft.com/office/drawing/2014/main" id="{50218F51-8852-F880-E623-A63A1D678B02}"/>
              </a:ext>
            </a:extLst>
          </p:cNvPr>
          <p:cNvSpPr/>
          <p:nvPr/>
        </p:nvSpPr>
        <p:spPr>
          <a:xfrm>
            <a:off x="5801699" y="2139646"/>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22" name="Rectangle 21">
            <a:extLst>
              <a:ext uri="{FF2B5EF4-FFF2-40B4-BE49-F238E27FC236}">
                <a16:creationId xmlns:a16="http://schemas.microsoft.com/office/drawing/2014/main" id="{9C7BA6E7-3018-AAF7-883A-CD7A5E14A036}"/>
              </a:ext>
            </a:extLst>
          </p:cNvPr>
          <p:cNvSpPr/>
          <p:nvPr/>
        </p:nvSpPr>
        <p:spPr>
          <a:xfrm>
            <a:off x="6258794" y="2139646"/>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23" name="Rectangle 22">
            <a:extLst>
              <a:ext uri="{FF2B5EF4-FFF2-40B4-BE49-F238E27FC236}">
                <a16:creationId xmlns:a16="http://schemas.microsoft.com/office/drawing/2014/main" id="{63433BF7-42C5-341B-1E22-7277037EDED9}"/>
              </a:ext>
            </a:extLst>
          </p:cNvPr>
          <p:cNvSpPr/>
          <p:nvPr/>
        </p:nvSpPr>
        <p:spPr>
          <a:xfrm>
            <a:off x="6715041" y="2139646"/>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24" name="Rectangle 23">
            <a:extLst>
              <a:ext uri="{FF2B5EF4-FFF2-40B4-BE49-F238E27FC236}">
                <a16:creationId xmlns:a16="http://schemas.microsoft.com/office/drawing/2014/main" id="{9FFE6FD8-1F62-0136-9AD5-9E028A8FEF96}"/>
              </a:ext>
            </a:extLst>
          </p:cNvPr>
          <p:cNvSpPr/>
          <p:nvPr/>
        </p:nvSpPr>
        <p:spPr>
          <a:xfrm>
            <a:off x="7172609" y="2139646"/>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25" name="Rectangle 24">
            <a:extLst>
              <a:ext uri="{FF2B5EF4-FFF2-40B4-BE49-F238E27FC236}">
                <a16:creationId xmlns:a16="http://schemas.microsoft.com/office/drawing/2014/main" id="{F5419814-58D4-E8AF-44A8-5CE90A3AEA71}"/>
              </a:ext>
            </a:extLst>
          </p:cNvPr>
          <p:cNvSpPr/>
          <p:nvPr/>
        </p:nvSpPr>
        <p:spPr>
          <a:xfrm>
            <a:off x="7628856" y="2139646"/>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26" name="Rectangle 25">
            <a:extLst>
              <a:ext uri="{FF2B5EF4-FFF2-40B4-BE49-F238E27FC236}">
                <a16:creationId xmlns:a16="http://schemas.microsoft.com/office/drawing/2014/main" id="{534380A3-2573-397D-DFDE-562760C67211}"/>
              </a:ext>
            </a:extLst>
          </p:cNvPr>
          <p:cNvSpPr/>
          <p:nvPr/>
        </p:nvSpPr>
        <p:spPr>
          <a:xfrm>
            <a:off x="8085951" y="2139646"/>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p:sp>
        <p:nvSpPr>
          <p:cNvPr id="27" name="Rectangle 26">
            <a:extLst>
              <a:ext uri="{FF2B5EF4-FFF2-40B4-BE49-F238E27FC236}">
                <a16:creationId xmlns:a16="http://schemas.microsoft.com/office/drawing/2014/main" id="{9FC1B451-E5AC-E0FB-377B-6A30FFBE735A}"/>
              </a:ext>
            </a:extLst>
          </p:cNvPr>
          <p:cNvSpPr/>
          <p:nvPr/>
        </p:nvSpPr>
        <p:spPr>
          <a:xfrm>
            <a:off x="8542198" y="2139646"/>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2046</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492264C-28DE-02B0-902C-792222D3349B}"/>
                  </a:ext>
                </a:extLst>
              </p:cNvPr>
              <p:cNvSpPr txBox="1"/>
              <p:nvPr/>
            </p:nvSpPr>
            <p:spPr>
              <a:xfrm>
                <a:off x="5039077" y="2089685"/>
                <a:ext cx="261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8" name="TextBox 27">
                <a:extLst>
                  <a:ext uri="{FF2B5EF4-FFF2-40B4-BE49-F238E27FC236}">
                    <a16:creationId xmlns:a16="http://schemas.microsoft.com/office/drawing/2014/main" id="{0492264C-28DE-02B0-902C-792222D3349B}"/>
                  </a:ext>
                </a:extLst>
              </p:cNvPr>
              <p:cNvSpPr txBox="1">
                <a:spLocks noRot="1" noChangeAspect="1" noMove="1" noResize="1" noEditPoints="1" noAdjustHandles="1" noChangeArrowheads="1" noChangeShapeType="1" noTextEdit="1"/>
              </p:cNvSpPr>
              <p:nvPr/>
            </p:nvSpPr>
            <p:spPr>
              <a:xfrm>
                <a:off x="5039077" y="2089685"/>
                <a:ext cx="261290" cy="276999"/>
              </a:xfrm>
              <a:prstGeom prst="rect">
                <a:avLst/>
              </a:prstGeom>
              <a:blipFill>
                <a:blip r:embed="rId3"/>
                <a:stretch>
                  <a:fillRect l="-4762" r="-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24D82EC-5A5F-9E4E-54AA-1E731C0B8660}"/>
                  </a:ext>
                </a:extLst>
              </p:cNvPr>
              <p:cNvSpPr txBox="1"/>
              <p:nvPr/>
            </p:nvSpPr>
            <p:spPr>
              <a:xfrm>
                <a:off x="1897743" y="2082431"/>
                <a:ext cx="261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724D82EC-5A5F-9E4E-54AA-1E731C0B8660}"/>
                  </a:ext>
                </a:extLst>
              </p:cNvPr>
              <p:cNvSpPr txBox="1">
                <a:spLocks noRot="1" noChangeAspect="1" noMove="1" noResize="1" noEditPoints="1" noAdjustHandles="1" noChangeArrowheads="1" noChangeShapeType="1" noTextEdit="1"/>
              </p:cNvSpPr>
              <p:nvPr/>
            </p:nvSpPr>
            <p:spPr>
              <a:xfrm>
                <a:off x="1897743" y="2082431"/>
                <a:ext cx="261290" cy="276999"/>
              </a:xfrm>
              <a:prstGeom prst="rect">
                <a:avLst/>
              </a:prstGeom>
              <a:blipFill>
                <a:blip r:embed="rId4"/>
                <a:stretch>
                  <a:fillRect l="-4651" r="-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CB3E519-61C0-1A22-A897-3D165D5D6B11}"/>
                  </a:ext>
                </a:extLst>
              </p:cNvPr>
              <p:cNvSpPr txBox="1"/>
              <p:nvPr/>
            </p:nvSpPr>
            <p:spPr>
              <a:xfrm>
                <a:off x="1897743" y="1802065"/>
                <a:ext cx="261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0" name="TextBox 29">
                <a:extLst>
                  <a:ext uri="{FF2B5EF4-FFF2-40B4-BE49-F238E27FC236}">
                    <a16:creationId xmlns:a16="http://schemas.microsoft.com/office/drawing/2014/main" id="{CCB3E519-61C0-1A22-A897-3D165D5D6B11}"/>
                  </a:ext>
                </a:extLst>
              </p:cNvPr>
              <p:cNvSpPr txBox="1">
                <a:spLocks noRot="1" noChangeAspect="1" noMove="1" noResize="1" noEditPoints="1" noAdjustHandles="1" noChangeArrowheads="1" noChangeShapeType="1" noTextEdit="1"/>
              </p:cNvSpPr>
              <p:nvPr/>
            </p:nvSpPr>
            <p:spPr>
              <a:xfrm>
                <a:off x="1897743" y="1802065"/>
                <a:ext cx="261290" cy="276999"/>
              </a:xfrm>
              <a:prstGeom prst="rect">
                <a:avLst/>
              </a:prstGeom>
              <a:blipFill>
                <a:blip r:embed="rId5"/>
                <a:stretch>
                  <a:fillRect l="-4651" r="-4651"/>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B6A8E044-CEC3-5FBA-34B6-0EC39D2C75FC}"/>
              </a:ext>
            </a:extLst>
          </p:cNvPr>
          <p:cNvGrpSpPr/>
          <p:nvPr/>
        </p:nvGrpSpPr>
        <p:grpSpPr>
          <a:xfrm>
            <a:off x="2287347" y="1869058"/>
            <a:ext cx="1817287" cy="235988"/>
            <a:chOff x="1803487" y="2971267"/>
            <a:chExt cx="1817287" cy="235988"/>
          </a:xfrm>
        </p:grpSpPr>
        <p:cxnSp>
          <p:nvCxnSpPr>
            <p:cNvPr id="32" name="Connector: Elbow 31">
              <a:extLst>
                <a:ext uri="{FF2B5EF4-FFF2-40B4-BE49-F238E27FC236}">
                  <a16:creationId xmlns:a16="http://schemas.microsoft.com/office/drawing/2014/main" id="{676B8265-6EBD-2CEC-F024-60567B0ACE7F}"/>
                </a:ext>
              </a:extLst>
            </p:cNvPr>
            <p:cNvCxnSpPr>
              <a:cxnSpLocks/>
            </p:cNvCxnSpPr>
            <p:nvPr/>
          </p:nvCxnSpPr>
          <p:spPr>
            <a:xfrm flipV="1">
              <a:off x="1803487" y="2971641"/>
              <a:ext cx="912126" cy="234083"/>
            </a:xfrm>
            <a:prstGeom prst="bentConnector3">
              <a:avLst>
                <a:gd name="adj1" fmla="val 50000"/>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D5058CAD-0A4A-198F-7ABF-D2D99706D1E1}"/>
                </a:ext>
              </a:extLst>
            </p:cNvPr>
            <p:cNvCxnSpPr>
              <a:cxnSpLocks/>
            </p:cNvCxnSpPr>
            <p:nvPr/>
          </p:nvCxnSpPr>
          <p:spPr>
            <a:xfrm flipV="1">
              <a:off x="2708648" y="2971267"/>
              <a:ext cx="912126" cy="234083"/>
            </a:xfrm>
            <a:prstGeom prst="bentConnector3">
              <a:avLst>
                <a:gd name="adj1" fmla="val 50000"/>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3EC5216-D79F-45B0-94CF-2E089653D4A5}"/>
                </a:ext>
              </a:extLst>
            </p:cNvPr>
            <p:cNvCxnSpPr>
              <a:cxnSpLocks/>
            </p:cNvCxnSpPr>
            <p:nvPr/>
          </p:nvCxnSpPr>
          <p:spPr>
            <a:xfrm flipH="1" flipV="1">
              <a:off x="1805176" y="2974442"/>
              <a:ext cx="5433" cy="232813"/>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F2DCB2C-7C77-9FF0-38F2-E5273A12347D}"/>
                </a:ext>
              </a:extLst>
            </p:cNvPr>
            <p:cNvCxnSpPr>
              <a:cxnSpLocks/>
            </p:cNvCxnSpPr>
            <p:nvPr/>
          </p:nvCxnSpPr>
          <p:spPr>
            <a:xfrm flipH="1" flipV="1">
              <a:off x="2710180" y="2972537"/>
              <a:ext cx="5433" cy="232813"/>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FE12EE68-EF49-FA41-2759-C065706A6913}"/>
              </a:ext>
            </a:extLst>
          </p:cNvPr>
          <p:cNvGrpSpPr/>
          <p:nvPr/>
        </p:nvGrpSpPr>
        <p:grpSpPr>
          <a:xfrm>
            <a:off x="913208" y="1869806"/>
            <a:ext cx="912126" cy="234083"/>
            <a:chOff x="540473" y="2972015"/>
            <a:chExt cx="912126" cy="234083"/>
          </a:xfrm>
        </p:grpSpPr>
        <p:cxnSp>
          <p:nvCxnSpPr>
            <p:cNvPr id="37" name="Connector: Elbow 36">
              <a:extLst>
                <a:ext uri="{FF2B5EF4-FFF2-40B4-BE49-F238E27FC236}">
                  <a16:creationId xmlns:a16="http://schemas.microsoft.com/office/drawing/2014/main" id="{2EAADB4D-B2EC-AADF-3070-D08CE3EBAB1C}"/>
                </a:ext>
              </a:extLst>
            </p:cNvPr>
            <p:cNvCxnSpPr>
              <a:cxnSpLocks/>
            </p:cNvCxnSpPr>
            <p:nvPr/>
          </p:nvCxnSpPr>
          <p:spPr>
            <a:xfrm>
              <a:off x="540473" y="2972015"/>
              <a:ext cx="912126" cy="234083"/>
            </a:xfrm>
            <a:prstGeom prst="bentConnector3">
              <a:avLst>
                <a:gd name="adj1" fmla="val 50000"/>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4D8F7CC-FDAD-E468-1A98-2C03034191B0}"/>
                </a:ext>
              </a:extLst>
            </p:cNvPr>
            <p:cNvCxnSpPr>
              <a:cxnSpLocks/>
            </p:cNvCxnSpPr>
            <p:nvPr/>
          </p:nvCxnSpPr>
          <p:spPr>
            <a:xfrm flipH="1" flipV="1">
              <a:off x="1444440" y="2973172"/>
              <a:ext cx="5433" cy="232813"/>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cxnSp>
        <p:nvCxnSpPr>
          <p:cNvPr id="39" name="Straight Arrow Connector 38">
            <a:extLst>
              <a:ext uri="{FF2B5EF4-FFF2-40B4-BE49-F238E27FC236}">
                <a16:creationId xmlns:a16="http://schemas.microsoft.com/office/drawing/2014/main" id="{BAFD1E2A-A43A-C8B1-384D-0205F30582BC}"/>
              </a:ext>
            </a:extLst>
          </p:cNvPr>
          <p:cNvCxnSpPr>
            <a:cxnSpLocks/>
          </p:cNvCxnSpPr>
          <p:nvPr/>
        </p:nvCxnSpPr>
        <p:spPr>
          <a:xfrm flipH="1">
            <a:off x="912840" y="1672978"/>
            <a:ext cx="1374139"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4BABC62C-F2A3-4066-6499-985CFA1798BA}"/>
              </a:ext>
            </a:extLst>
          </p:cNvPr>
          <p:cNvSpPr txBox="1"/>
          <p:nvPr/>
        </p:nvSpPr>
        <p:spPr>
          <a:xfrm>
            <a:off x="2265985" y="1543438"/>
            <a:ext cx="740908" cy="261610"/>
          </a:xfrm>
          <a:prstGeom prst="rect">
            <a:avLst/>
          </a:prstGeom>
          <a:noFill/>
        </p:spPr>
        <p:txBody>
          <a:bodyPr wrap="none" rtlCol="0">
            <a:spAutoFit/>
          </a:bodyPr>
          <a:lstStyle/>
          <a:p>
            <a:r>
              <a:rPr lang="en-US" sz="1100" dirty="0"/>
              <a:t>68 Symb</a:t>
            </a:r>
          </a:p>
        </p:txBody>
      </p:sp>
      <p:cxnSp>
        <p:nvCxnSpPr>
          <p:cNvPr id="41" name="Straight Arrow Connector 40">
            <a:extLst>
              <a:ext uri="{FF2B5EF4-FFF2-40B4-BE49-F238E27FC236}">
                <a16:creationId xmlns:a16="http://schemas.microsoft.com/office/drawing/2014/main" id="{D6E01B08-E071-A4C5-052D-42EDE8838CAA}"/>
              </a:ext>
            </a:extLst>
          </p:cNvPr>
          <p:cNvCxnSpPr>
            <a:cxnSpLocks/>
          </p:cNvCxnSpPr>
          <p:nvPr/>
        </p:nvCxnSpPr>
        <p:spPr>
          <a:xfrm>
            <a:off x="3006893" y="1681322"/>
            <a:ext cx="1086762"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71963B3-50A9-7CE3-2543-F25D948C7BCB}"/>
              </a:ext>
            </a:extLst>
          </p:cNvPr>
          <p:cNvSpPr txBox="1"/>
          <p:nvPr/>
        </p:nvSpPr>
        <p:spPr>
          <a:xfrm>
            <a:off x="2172154" y="1334108"/>
            <a:ext cx="922047" cy="261610"/>
          </a:xfrm>
          <a:prstGeom prst="rect">
            <a:avLst/>
          </a:prstGeom>
          <a:noFill/>
        </p:spPr>
        <p:txBody>
          <a:bodyPr wrap="none" rtlCol="0">
            <a:spAutoFit/>
          </a:bodyPr>
          <a:lstStyle/>
          <a:p>
            <a:r>
              <a:rPr lang="en-US" sz="1100" b="1" dirty="0"/>
              <a:t>Sync Word</a:t>
            </a:r>
          </a:p>
        </p:txBody>
      </p:sp>
      <p:cxnSp>
        <p:nvCxnSpPr>
          <p:cNvPr id="43" name="Connector: Elbow 42">
            <a:extLst>
              <a:ext uri="{FF2B5EF4-FFF2-40B4-BE49-F238E27FC236}">
                <a16:creationId xmlns:a16="http://schemas.microsoft.com/office/drawing/2014/main" id="{857A23FC-1642-F343-6AA0-75A36D8FD7F3}"/>
              </a:ext>
            </a:extLst>
          </p:cNvPr>
          <p:cNvCxnSpPr>
            <a:cxnSpLocks/>
          </p:cNvCxnSpPr>
          <p:nvPr/>
        </p:nvCxnSpPr>
        <p:spPr>
          <a:xfrm>
            <a:off x="4106990" y="1869057"/>
            <a:ext cx="912126" cy="234083"/>
          </a:xfrm>
          <a:prstGeom prst="bentConnector3">
            <a:avLst>
              <a:gd name="adj1" fmla="val 50000"/>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55E99CA-FA77-8F7A-3581-6858BC6B6B44}"/>
              </a:ext>
            </a:extLst>
          </p:cNvPr>
          <p:cNvCxnSpPr>
            <a:cxnSpLocks/>
          </p:cNvCxnSpPr>
          <p:nvPr/>
        </p:nvCxnSpPr>
        <p:spPr>
          <a:xfrm flipV="1">
            <a:off x="5044968" y="1877836"/>
            <a:ext cx="2279" cy="231860"/>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0949CA0-64C6-3A9A-2DFA-1330017A534E}"/>
              </a:ext>
            </a:extLst>
          </p:cNvPr>
          <p:cNvCxnSpPr/>
          <p:nvPr/>
        </p:nvCxnSpPr>
        <p:spPr>
          <a:xfrm flipV="1">
            <a:off x="4093655" y="1568601"/>
            <a:ext cx="0" cy="300456"/>
          </a:xfrm>
          <a:prstGeom prst="line">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6" name="Connector: Elbow 45">
            <a:extLst>
              <a:ext uri="{FF2B5EF4-FFF2-40B4-BE49-F238E27FC236}">
                <a16:creationId xmlns:a16="http://schemas.microsoft.com/office/drawing/2014/main" id="{C28D8097-EFEC-2542-97BF-2709AB7D5EA5}"/>
              </a:ext>
            </a:extLst>
          </p:cNvPr>
          <p:cNvCxnSpPr>
            <a:cxnSpLocks/>
          </p:cNvCxnSpPr>
          <p:nvPr/>
        </p:nvCxnSpPr>
        <p:spPr>
          <a:xfrm>
            <a:off x="6255214" y="1877838"/>
            <a:ext cx="912126" cy="234083"/>
          </a:xfrm>
          <a:prstGeom prst="bentConnector3">
            <a:avLst>
              <a:gd name="adj1" fmla="val 50000"/>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Connector: Elbow 46">
            <a:extLst>
              <a:ext uri="{FF2B5EF4-FFF2-40B4-BE49-F238E27FC236}">
                <a16:creationId xmlns:a16="http://schemas.microsoft.com/office/drawing/2014/main" id="{8291CC07-9BB4-15E4-136B-D2CB23A44352}"/>
              </a:ext>
            </a:extLst>
          </p:cNvPr>
          <p:cNvCxnSpPr>
            <a:cxnSpLocks/>
          </p:cNvCxnSpPr>
          <p:nvPr/>
        </p:nvCxnSpPr>
        <p:spPr>
          <a:xfrm>
            <a:off x="5346668" y="1869057"/>
            <a:ext cx="912126" cy="234083"/>
          </a:xfrm>
          <a:prstGeom prst="bentConnector3">
            <a:avLst>
              <a:gd name="adj1" fmla="val 50000"/>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B94EE41-9E0F-6F14-9BE9-A8E2E6AD5FDD}"/>
              </a:ext>
            </a:extLst>
          </p:cNvPr>
          <p:cNvCxnSpPr>
            <a:cxnSpLocks/>
          </p:cNvCxnSpPr>
          <p:nvPr/>
        </p:nvCxnSpPr>
        <p:spPr>
          <a:xfrm flipH="1" flipV="1">
            <a:off x="6249682" y="1872120"/>
            <a:ext cx="5433" cy="232813"/>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E8FA7AAC-B6D5-1702-C6D4-826A9F573FE3}"/>
              </a:ext>
            </a:extLst>
          </p:cNvPr>
          <p:cNvCxnSpPr>
            <a:cxnSpLocks/>
          </p:cNvCxnSpPr>
          <p:nvPr/>
        </p:nvCxnSpPr>
        <p:spPr>
          <a:xfrm flipH="1" flipV="1">
            <a:off x="5378431" y="1869425"/>
            <a:ext cx="4488" cy="237413"/>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Connector: Elbow 49">
            <a:extLst>
              <a:ext uri="{FF2B5EF4-FFF2-40B4-BE49-F238E27FC236}">
                <a16:creationId xmlns:a16="http://schemas.microsoft.com/office/drawing/2014/main" id="{4C29E335-E44D-E649-876A-095CF39D0043}"/>
              </a:ext>
            </a:extLst>
          </p:cNvPr>
          <p:cNvCxnSpPr>
            <a:cxnSpLocks/>
          </p:cNvCxnSpPr>
          <p:nvPr/>
        </p:nvCxnSpPr>
        <p:spPr>
          <a:xfrm flipV="1">
            <a:off x="7166115" y="1877838"/>
            <a:ext cx="919836" cy="234391"/>
          </a:xfrm>
          <a:prstGeom prst="bentConnector3">
            <a:avLst>
              <a:gd name="adj1" fmla="val 50000"/>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A1B973D-9F0D-C723-CECB-3482BC085645}"/>
              </a:ext>
            </a:extLst>
          </p:cNvPr>
          <p:cNvCxnSpPr>
            <a:cxnSpLocks/>
          </p:cNvCxnSpPr>
          <p:nvPr/>
        </p:nvCxnSpPr>
        <p:spPr>
          <a:xfrm>
            <a:off x="8080280" y="1873494"/>
            <a:ext cx="723" cy="237077"/>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2" name="Connector: Elbow 51">
            <a:extLst>
              <a:ext uri="{FF2B5EF4-FFF2-40B4-BE49-F238E27FC236}">
                <a16:creationId xmlns:a16="http://schemas.microsoft.com/office/drawing/2014/main" id="{AEAC3C09-8922-BFF4-DB6D-1A07D81C4911}"/>
              </a:ext>
            </a:extLst>
          </p:cNvPr>
          <p:cNvCxnSpPr>
            <a:cxnSpLocks/>
          </p:cNvCxnSpPr>
          <p:nvPr/>
        </p:nvCxnSpPr>
        <p:spPr>
          <a:xfrm flipV="1">
            <a:off x="8079599" y="1871799"/>
            <a:ext cx="912126" cy="234083"/>
          </a:xfrm>
          <a:prstGeom prst="bentConnector3">
            <a:avLst>
              <a:gd name="adj1" fmla="val 50000"/>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04F9D7CF-F684-FCA7-9721-17BC58B163D2}"/>
              </a:ext>
            </a:extLst>
          </p:cNvPr>
          <p:cNvCxnSpPr>
            <a:cxnSpLocks/>
          </p:cNvCxnSpPr>
          <p:nvPr/>
        </p:nvCxnSpPr>
        <p:spPr>
          <a:xfrm>
            <a:off x="8991725" y="1864662"/>
            <a:ext cx="5127" cy="254351"/>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074DB22-8E9C-58D9-B91B-0411730A45BA}"/>
                  </a:ext>
                </a:extLst>
              </p:cNvPr>
              <p:cNvSpPr txBox="1"/>
              <p:nvPr/>
            </p:nvSpPr>
            <p:spPr>
              <a:xfrm>
                <a:off x="5039077" y="1889113"/>
                <a:ext cx="261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4" name="TextBox 53">
                <a:extLst>
                  <a:ext uri="{FF2B5EF4-FFF2-40B4-BE49-F238E27FC236}">
                    <a16:creationId xmlns:a16="http://schemas.microsoft.com/office/drawing/2014/main" id="{6074DB22-8E9C-58D9-B91B-0411730A45BA}"/>
                  </a:ext>
                </a:extLst>
              </p:cNvPr>
              <p:cNvSpPr txBox="1">
                <a:spLocks noRot="1" noChangeAspect="1" noMove="1" noResize="1" noEditPoints="1" noAdjustHandles="1" noChangeArrowheads="1" noChangeShapeType="1" noTextEdit="1"/>
              </p:cNvSpPr>
              <p:nvPr/>
            </p:nvSpPr>
            <p:spPr>
              <a:xfrm>
                <a:off x="5039077" y="1889113"/>
                <a:ext cx="261290" cy="276999"/>
              </a:xfrm>
              <a:prstGeom prst="rect">
                <a:avLst/>
              </a:prstGeom>
              <a:blipFill>
                <a:blip r:embed="rId6"/>
                <a:stretch>
                  <a:fillRect l="-4762" r="-7143"/>
                </a:stretch>
              </a:blipFill>
            </p:spPr>
            <p:txBody>
              <a:bodyPr/>
              <a:lstStyle/>
              <a:p>
                <a:r>
                  <a:rPr lang="en-US">
                    <a:noFill/>
                  </a:rPr>
                  <a:t> </a:t>
                </a:r>
              </a:p>
            </p:txBody>
          </p:sp>
        </mc:Fallback>
      </mc:AlternateContent>
      <p:cxnSp>
        <p:nvCxnSpPr>
          <p:cNvPr id="55" name="Straight Arrow Connector 54">
            <a:extLst>
              <a:ext uri="{FF2B5EF4-FFF2-40B4-BE49-F238E27FC236}">
                <a16:creationId xmlns:a16="http://schemas.microsoft.com/office/drawing/2014/main" id="{ABDFE31C-9A0E-E295-4402-50EF3B0AA7BE}"/>
              </a:ext>
            </a:extLst>
          </p:cNvPr>
          <p:cNvCxnSpPr>
            <a:cxnSpLocks/>
          </p:cNvCxnSpPr>
          <p:nvPr/>
        </p:nvCxnSpPr>
        <p:spPr>
          <a:xfrm flipH="1">
            <a:off x="4102919" y="1685548"/>
            <a:ext cx="1770821"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E96E755A-9DD1-31FF-BFC7-E0AAEC9B1051}"/>
              </a:ext>
            </a:extLst>
          </p:cNvPr>
          <p:cNvSpPr txBox="1"/>
          <p:nvPr/>
        </p:nvSpPr>
        <p:spPr>
          <a:xfrm>
            <a:off x="5883003" y="1550873"/>
            <a:ext cx="898003" cy="261610"/>
          </a:xfrm>
          <a:prstGeom prst="rect">
            <a:avLst/>
          </a:prstGeom>
          <a:noFill/>
        </p:spPr>
        <p:txBody>
          <a:bodyPr wrap="none" rtlCol="0">
            <a:spAutoFit/>
          </a:bodyPr>
          <a:lstStyle/>
          <a:p>
            <a:r>
              <a:rPr lang="en-US" sz="1100" dirty="0"/>
              <a:t>5932 Symb</a:t>
            </a:r>
          </a:p>
        </p:txBody>
      </p:sp>
      <p:cxnSp>
        <p:nvCxnSpPr>
          <p:cNvPr id="57" name="Straight Arrow Connector 56">
            <a:extLst>
              <a:ext uri="{FF2B5EF4-FFF2-40B4-BE49-F238E27FC236}">
                <a16:creationId xmlns:a16="http://schemas.microsoft.com/office/drawing/2014/main" id="{CD8E594B-5C59-C498-0169-6C86D2B1A5E1}"/>
              </a:ext>
            </a:extLst>
          </p:cNvPr>
          <p:cNvCxnSpPr>
            <a:cxnSpLocks/>
          </p:cNvCxnSpPr>
          <p:nvPr/>
        </p:nvCxnSpPr>
        <p:spPr>
          <a:xfrm flipV="1">
            <a:off x="6920220" y="1681322"/>
            <a:ext cx="2071505" cy="108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CDEDCE1D-11AF-4736-3F9F-4B16E5947494}"/>
              </a:ext>
            </a:extLst>
          </p:cNvPr>
          <p:cNvSpPr txBox="1"/>
          <p:nvPr/>
        </p:nvSpPr>
        <p:spPr>
          <a:xfrm>
            <a:off x="5640084" y="1332206"/>
            <a:ext cx="1510350" cy="261610"/>
          </a:xfrm>
          <a:prstGeom prst="rect">
            <a:avLst/>
          </a:prstGeom>
          <a:noFill/>
        </p:spPr>
        <p:txBody>
          <a:bodyPr wrap="none" rtlCol="0">
            <a:spAutoFit/>
          </a:bodyPr>
          <a:lstStyle/>
          <a:p>
            <a:r>
              <a:rPr lang="en-US" sz="1100" b="1" dirty="0"/>
              <a:t>SB1, SB2, SB3 Data</a:t>
            </a:r>
          </a:p>
        </p:txBody>
      </p:sp>
      <p:sp>
        <p:nvSpPr>
          <p:cNvPr id="59" name="TextBox 58">
            <a:extLst>
              <a:ext uri="{FF2B5EF4-FFF2-40B4-BE49-F238E27FC236}">
                <a16:creationId xmlns:a16="http://schemas.microsoft.com/office/drawing/2014/main" id="{03E8C1F3-B12A-37B3-EA64-7F4AA634746B}"/>
              </a:ext>
            </a:extLst>
          </p:cNvPr>
          <p:cNvSpPr txBox="1"/>
          <p:nvPr/>
        </p:nvSpPr>
        <p:spPr>
          <a:xfrm>
            <a:off x="1340730" y="1857403"/>
            <a:ext cx="489236" cy="261610"/>
          </a:xfrm>
          <a:prstGeom prst="rect">
            <a:avLst/>
          </a:prstGeom>
          <a:noFill/>
        </p:spPr>
        <p:txBody>
          <a:bodyPr wrap="none" rtlCol="0">
            <a:spAutoFit/>
          </a:bodyPr>
          <a:lstStyle/>
          <a:p>
            <a:r>
              <a:rPr lang="en-US" sz="1100" dirty="0"/>
              <a:t>2 ms</a:t>
            </a:r>
          </a:p>
        </p:txBody>
      </p:sp>
      <p:cxnSp>
        <p:nvCxnSpPr>
          <p:cNvPr id="60" name="Straight Arrow Connector 59">
            <a:extLst>
              <a:ext uri="{FF2B5EF4-FFF2-40B4-BE49-F238E27FC236}">
                <a16:creationId xmlns:a16="http://schemas.microsoft.com/office/drawing/2014/main" id="{EC34EC62-B0F0-701A-9480-90856792E3EF}"/>
              </a:ext>
            </a:extLst>
          </p:cNvPr>
          <p:cNvCxnSpPr/>
          <p:nvPr/>
        </p:nvCxnSpPr>
        <p:spPr>
          <a:xfrm>
            <a:off x="1389553" y="1826367"/>
            <a:ext cx="448088" cy="0"/>
          </a:xfrm>
          <a:prstGeom prst="straightConnector1">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379B9EE-2390-0D88-46CA-66E7088DBA8E}"/>
              </a:ext>
            </a:extLst>
          </p:cNvPr>
          <p:cNvCxnSpPr>
            <a:cxnSpLocks/>
          </p:cNvCxnSpPr>
          <p:nvPr/>
        </p:nvCxnSpPr>
        <p:spPr>
          <a:xfrm flipV="1">
            <a:off x="912840" y="1578813"/>
            <a:ext cx="0" cy="3200400"/>
          </a:xfrm>
          <a:prstGeom prst="line">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FA03540B-0AB3-C468-C0BB-2B37F2EFDECD}"/>
              </a:ext>
            </a:extLst>
          </p:cNvPr>
          <p:cNvCxnSpPr>
            <a:cxnSpLocks/>
          </p:cNvCxnSpPr>
          <p:nvPr/>
        </p:nvCxnSpPr>
        <p:spPr>
          <a:xfrm flipH="1" flipV="1">
            <a:off x="8994318" y="1571343"/>
            <a:ext cx="5080" cy="3200400"/>
          </a:xfrm>
          <a:prstGeom prst="line">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5A78C8CB-DC43-A407-A5BF-37A62864CA82}"/>
              </a:ext>
            </a:extLst>
          </p:cNvPr>
          <p:cNvCxnSpPr>
            <a:cxnSpLocks/>
          </p:cNvCxnSpPr>
          <p:nvPr/>
        </p:nvCxnSpPr>
        <p:spPr>
          <a:xfrm flipH="1">
            <a:off x="897806" y="3706037"/>
            <a:ext cx="354461"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0DEECA38-D966-83B5-5C11-609BBD1319BB}"/>
              </a:ext>
            </a:extLst>
          </p:cNvPr>
          <p:cNvCxnSpPr>
            <a:cxnSpLocks/>
          </p:cNvCxnSpPr>
          <p:nvPr/>
        </p:nvCxnSpPr>
        <p:spPr>
          <a:xfrm>
            <a:off x="5186505" y="2522291"/>
            <a:ext cx="3805220"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9396C3D8-EB56-D8C5-08BA-E679E070CB2C}"/>
              </a:ext>
            </a:extLst>
          </p:cNvPr>
          <p:cNvSpPr txBox="1"/>
          <p:nvPr/>
        </p:nvSpPr>
        <p:spPr>
          <a:xfrm>
            <a:off x="4480279" y="2356065"/>
            <a:ext cx="712054" cy="307777"/>
          </a:xfrm>
          <a:prstGeom prst="rect">
            <a:avLst/>
          </a:prstGeom>
          <a:noFill/>
        </p:spPr>
        <p:txBody>
          <a:bodyPr wrap="none" rtlCol="0">
            <a:spAutoFit/>
          </a:bodyPr>
          <a:lstStyle/>
          <a:p>
            <a:r>
              <a:rPr lang="en-US" sz="1400" dirty="0"/>
              <a:t>12 sec</a:t>
            </a:r>
          </a:p>
        </p:txBody>
      </p:sp>
      <p:sp>
        <p:nvSpPr>
          <p:cNvPr id="66" name="Rectangle 65">
            <a:extLst>
              <a:ext uri="{FF2B5EF4-FFF2-40B4-BE49-F238E27FC236}">
                <a16:creationId xmlns:a16="http://schemas.microsoft.com/office/drawing/2014/main" id="{CE45EAEF-DE14-0BE0-7FDF-F428927144BB}"/>
              </a:ext>
            </a:extLst>
          </p:cNvPr>
          <p:cNvSpPr/>
          <p:nvPr/>
        </p:nvSpPr>
        <p:spPr>
          <a:xfrm>
            <a:off x="906260" y="4247664"/>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67" name="Rectangle 66">
            <a:extLst>
              <a:ext uri="{FF2B5EF4-FFF2-40B4-BE49-F238E27FC236}">
                <a16:creationId xmlns:a16="http://schemas.microsoft.com/office/drawing/2014/main" id="{A1C2C51E-6224-527A-280F-FCA7155D484B}"/>
              </a:ext>
            </a:extLst>
          </p:cNvPr>
          <p:cNvSpPr/>
          <p:nvPr/>
        </p:nvSpPr>
        <p:spPr>
          <a:xfrm>
            <a:off x="1362507" y="4247664"/>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68" name="Rectangle 67">
            <a:extLst>
              <a:ext uri="{FF2B5EF4-FFF2-40B4-BE49-F238E27FC236}">
                <a16:creationId xmlns:a16="http://schemas.microsoft.com/office/drawing/2014/main" id="{9927BDDE-FCCD-C59A-5282-CEF9794CAAAD}"/>
              </a:ext>
            </a:extLst>
          </p:cNvPr>
          <p:cNvSpPr/>
          <p:nvPr/>
        </p:nvSpPr>
        <p:spPr>
          <a:xfrm>
            <a:off x="2280399" y="4247664"/>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69" name="Rectangle 68">
            <a:extLst>
              <a:ext uri="{FF2B5EF4-FFF2-40B4-BE49-F238E27FC236}">
                <a16:creationId xmlns:a16="http://schemas.microsoft.com/office/drawing/2014/main" id="{C6170E8D-71CC-2C0F-3CA4-6ED9C109DD6B}"/>
              </a:ext>
            </a:extLst>
          </p:cNvPr>
          <p:cNvSpPr/>
          <p:nvPr/>
        </p:nvSpPr>
        <p:spPr>
          <a:xfrm>
            <a:off x="2736646" y="4247664"/>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70" name="Rectangle 69">
            <a:extLst>
              <a:ext uri="{FF2B5EF4-FFF2-40B4-BE49-F238E27FC236}">
                <a16:creationId xmlns:a16="http://schemas.microsoft.com/office/drawing/2014/main" id="{3DA0AC09-0991-EA4B-158C-7B476E5244A0}"/>
              </a:ext>
            </a:extLst>
          </p:cNvPr>
          <p:cNvSpPr/>
          <p:nvPr/>
        </p:nvSpPr>
        <p:spPr>
          <a:xfrm>
            <a:off x="3192893" y="4248038"/>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71" name="Rectangle 70">
            <a:extLst>
              <a:ext uri="{FF2B5EF4-FFF2-40B4-BE49-F238E27FC236}">
                <a16:creationId xmlns:a16="http://schemas.microsoft.com/office/drawing/2014/main" id="{62F5B976-65F9-AD30-E74B-053A5F5DF341}"/>
              </a:ext>
            </a:extLst>
          </p:cNvPr>
          <p:cNvSpPr/>
          <p:nvPr/>
        </p:nvSpPr>
        <p:spPr>
          <a:xfrm>
            <a:off x="3649140" y="4248038"/>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72" name="Rectangle 71">
            <a:extLst>
              <a:ext uri="{FF2B5EF4-FFF2-40B4-BE49-F238E27FC236}">
                <a16:creationId xmlns:a16="http://schemas.microsoft.com/office/drawing/2014/main" id="{D3BCD1F3-1A0B-9D53-4C24-896B4182302B}"/>
              </a:ext>
            </a:extLst>
          </p:cNvPr>
          <p:cNvSpPr/>
          <p:nvPr/>
        </p:nvSpPr>
        <p:spPr>
          <a:xfrm>
            <a:off x="4105387" y="4248038"/>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73" name="Rectangle 72">
            <a:extLst>
              <a:ext uri="{FF2B5EF4-FFF2-40B4-BE49-F238E27FC236}">
                <a16:creationId xmlns:a16="http://schemas.microsoft.com/office/drawing/2014/main" id="{DB2BF91D-A26F-F976-AB46-DBC0669D38CE}"/>
              </a:ext>
            </a:extLst>
          </p:cNvPr>
          <p:cNvSpPr/>
          <p:nvPr/>
        </p:nvSpPr>
        <p:spPr>
          <a:xfrm>
            <a:off x="4561634" y="4248038"/>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74" name="Rectangle 73">
            <a:extLst>
              <a:ext uri="{FF2B5EF4-FFF2-40B4-BE49-F238E27FC236}">
                <a16:creationId xmlns:a16="http://schemas.microsoft.com/office/drawing/2014/main" id="{7F1C1AAE-A854-339E-1383-82E4FE94BAD1}"/>
              </a:ext>
            </a:extLst>
          </p:cNvPr>
          <p:cNvSpPr/>
          <p:nvPr/>
        </p:nvSpPr>
        <p:spPr>
          <a:xfrm>
            <a:off x="5338872" y="4247131"/>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75" name="Rectangle 74">
            <a:extLst>
              <a:ext uri="{FF2B5EF4-FFF2-40B4-BE49-F238E27FC236}">
                <a16:creationId xmlns:a16="http://schemas.microsoft.com/office/drawing/2014/main" id="{672D39DF-29DE-5572-5A0E-951B64BDDDEC}"/>
              </a:ext>
            </a:extLst>
          </p:cNvPr>
          <p:cNvSpPr/>
          <p:nvPr/>
        </p:nvSpPr>
        <p:spPr>
          <a:xfrm>
            <a:off x="5795119" y="4247131"/>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76" name="Rectangle 75">
            <a:extLst>
              <a:ext uri="{FF2B5EF4-FFF2-40B4-BE49-F238E27FC236}">
                <a16:creationId xmlns:a16="http://schemas.microsoft.com/office/drawing/2014/main" id="{E9AA420F-B583-191E-E58B-60B76F785FC4}"/>
              </a:ext>
            </a:extLst>
          </p:cNvPr>
          <p:cNvSpPr/>
          <p:nvPr/>
        </p:nvSpPr>
        <p:spPr>
          <a:xfrm>
            <a:off x="6252214" y="4247131"/>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tx1"/>
                </a:solidFill>
              </a:rPr>
              <a:t>1023</a:t>
            </a:r>
          </a:p>
        </p:txBody>
      </p:sp>
      <p:sp>
        <p:nvSpPr>
          <p:cNvPr id="77" name="Rectangle 76">
            <a:extLst>
              <a:ext uri="{FF2B5EF4-FFF2-40B4-BE49-F238E27FC236}">
                <a16:creationId xmlns:a16="http://schemas.microsoft.com/office/drawing/2014/main" id="{B4E8AF4C-0F18-1EAB-CDED-7A32CFD2E3F0}"/>
              </a:ext>
            </a:extLst>
          </p:cNvPr>
          <p:cNvSpPr/>
          <p:nvPr/>
        </p:nvSpPr>
        <p:spPr>
          <a:xfrm>
            <a:off x="6708461" y="4247131"/>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78" name="Rectangle 77">
            <a:extLst>
              <a:ext uri="{FF2B5EF4-FFF2-40B4-BE49-F238E27FC236}">
                <a16:creationId xmlns:a16="http://schemas.microsoft.com/office/drawing/2014/main" id="{53EE6267-BF07-1D00-4F83-74D894F55376}"/>
              </a:ext>
            </a:extLst>
          </p:cNvPr>
          <p:cNvSpPr/>
          <p:nvPr/>
        </p:nvSpPr>
        <p:spPr>
          <a:xfrm>
            <a:off x="7166029" y="4247131"/>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79" name="Rectangle 78">
            <a:extLst>
              <a:ext uri="{FF2B5EF4-FFF2-40B4-BE49-F238E27FC236}">
                <a16:creationId xmlns:a16="http://schemas.microsoft.com/office/drawing/2014/main" id="{3EC92E7E-A5A7-1D8B-086E-1ECFD2540761}"/>
              </a:ext>
            </a:extLst>
          </p:cNvPr>
          <p:cNvSpPr/>
          <p:nvPr/>
        </p:nvSpPr>
        <p:spPr>
          <a:xfrm>
            <a:off x="7622276" y="4247131"/>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80" name="Rectangle 79">
            <a:extLst>
              <a:ext uri="{FF2B5EF4-FFF2-40B4-BE49-F238E27FC236}">
                <a16:creationId xmlns:a16="http://schemas.microsoft.com/office/drawing/2014/main" id="{D563DCA8-D52D-8F09-B578-AEC0157027CD}"/>
              </a:ext>
            </a:extLst>
          </p:cNvPr>
          <p:cNvSpPr/>
          <p:nvPr/>
        </p:nvSpPr>
        <p:spPr>
          <a:xfrm>
            <a:off x="8079371" y="4247131"/>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sp>
        <p:nvSpPr>
          <p:cNvPr id="81" name="Rectangle 80">
            <a:extLst>
              <a:ext uri="{FF2B5EF4-FFF2-40B4-BE49-F238E27FC236}">
                <a16:creationId xmlns:a16="http://schemas.microsoft.com/office/drawing/2014/main" id="{97D24F35-4475-95DF-B6AD-CE04B62614B2}"/>
              </a:ext>
            </a:extLst>
          </p:cNvPr>
          <p:cNvSpPr/>
          <p:nvPr/>
        </p:nvSpPr>
        <p:spPr>
          <a:xfrm>
            <a:off x="8535618" y="4247131"/>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1000" b="1" dirty="0">
              <a:solidFill>
                <a:schemeClr val="tx1"/>
              </a:solidFill>
            </a:endParaRPr>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324DA2DC-7B02-E3B0-CF96-C9122394E9F5}"/>
                  </a:ext>
                </a:extLst>
              </p:cNvPr>
              <p:cNvSpPr txBox="1"/>
              <p:nvPr/>
            </p:nvSpPr>
            <p:spPr>
              <a:xfrm>
                <a:off x="5039077" y="4197170"/>
                <a:ext cx="261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2" name="TextBox 81">
                <a:extLst>
                  <a:ext uri="{FF2B5EF4-FFF2-40B4-BE49-F238E27FC236}">
                    <a16:creationId xmlns:a16="http://schemas.microsoft.com/office/drawing/2014/main" id="{324DA2DC-7B02-E3B0-CF96-C9122394E9F5}"/>
                  </a:ext>
                </a:extLst>
              </p:cNvPr>
              <p:cNvSpPr txBox="1">
                <a:spLocks noRot="1" noChangeAspect="1" noMove="1" noResize="1" noEditPoints="1" noAdjustHandles="1" noChangeArrowheads="1" noChangeShapeType="1" noTextEdit="1"/>
              </p:cNvSpPr>
              <p:nvPr/>
            </p:nvSpPr>
            <p:spPr>
              <a:xfrm>
                <a:off x="5039077" y="4197170"/>
                <a:ext cx="261290" cy="276999"/>
              </a:xfrm>
              <a:prstGeom prst="rect">
                <a:avLst/>
              </a:prstGeom>
              <a:blipFill>
                <a:blip r:embed="rId7"/>
                <a:stretch>
                  <a:fillRect l="-4762" r="-7143"/>
                </a:stretch>
              </a:blipFill>
            </p:spPr>
            <p:txBody>
              <a:bodyPr/>
              <a:lstStyle/>
              <a:p>
                <a:r>
                  <a:rPr lang="en-US">
                    <a:noFill/>
                  </a:rPr>
                  <a:t> </a:t>
                </a:r>
              </a:p>
            </p:txBody>
          </p:sp>
        </mc:Fallback>
      </mc:AlternateContent>
      <p:cxnSp>
        <p:nvCxnSpPr>
          <p:cNvPr id="83" name="Straight Arrow Connector 82">
            <a:extLst>
              <a:ext uri="{FF2B5EF4-FFF2-40B4-BE49-F238E27FC236}">
                <a16:creationId xmlns:a16="http://schemas.microsoft.com/office/drawing/2014/main" id="{C3E0B89D-BE95-6289-CAB2-FA25592273DF}"/>
              </a:ext>
            </a:extLst>
          </p:cNvPr>
          <p:cNvCxnSpPr>
            <a:cxnSpLocks/>
          </p:cNvCxnSpPr>
          <p:nvPr/>
        </p:nvCxnSpPr>
        <p:spPr>
          <a:xfrm>
            <a:off x="2253212" y="3706037"/>
            <a:ext cx="483870"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66C4D4C-C953-BB09-1441-659971362DE9}"/>
              </a:ext>
            </a:extLst>
          </p:cNvPr>
          <p:cNvCxnSpPr>
            <a:cxnSpLocks/>
          </p:cNvCxnSpPr>
          <p:nvPr/>
        </p:nvCxnSpPr>
        <p:spPr>
          <a:xfrm>
            <a:off x="8985145" y="3972147"/>
            <a:ext cx="5127" cy="254351"/>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0DDF8D7-C5F8-2A41-0038-3EFAC5D5BD96}"/>
                  </a:ext>
                </a:extLst>
              </p:cNvPr>
              <p:cNvSpPr txBox="1"/>
              <p:nvPr/>
            </p:nvSpPr>
            <p:spPr>
              <a:xfrm>
                <a:off x="5039077" y="3811216"/>
                <a:ext cx="261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5" name="TextBox 84">
                <a:extLst>
                  <a:ext uri="{FF2B5EF4-FFF2-40B4-BE49-F238E27FC236}">
                    <a16:creationId xmlns:a16="http://schemas.microsoft.com/office/drawing/2014/main" id="{90DDF8D7-C5F8-2A41-0038-3EFAC5D5BD96}"/>
                  </a:ext>
                </a:extLst>
              </p:cNvPr>
              <p:cNvSpPr txBox="1">
                <a:spLocks noRot="1" noChangeAspect="1" noMove="1" noResize="1" noEditPoints="1" noAdjustHandles="1" noChangeArrowheads="1" noChangeShapeType="1" noTextEdit="1"/>
              </p:cNvSpPr>
              <p:nvPr/>
            </p:nvSpPr>
            <p:spPr>
              <a:xfrm>
                <a:off x="5039077" y="3811216"/>
                <a:ext cx="261290" cy="276999"/>
              </a:xfrm>
              <a:prstGeom prst="rect">
                <a:avLst/>
              </a:prstGeom>
              <a:blipFill>
                <a:blip r:embed="rId8"/>
                <a:stretch>
                  <a:fillRect l="-4762" r="-7143"/>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CD294D7F-F913-6986-D53A-C01AC8F0B80F}"/>
              </a:ext>
            </a:extLst>
          </p:cNvPr>
          <p:cNvSpPr txBox="1"/>
          <p:nvPr/>
        </p:nvSpPr>
        <p:spPr>
          <a:xfrm>
            <a:off x="1339517" y="3974154"/>
            <a:ext cx="489236" cy="261610"/>
          </a:xfrm>
          <a:prstGeom prst="rect">
            <a:avLst/>
          </a:prstGeom>
          <a:noFill/>
        </p:spPr>
        <p:txBody>
          <a:bodyPr wrap="none" rtlCol="0">
            <a:spAutoFit/>
          </a:bodyPr>
          <a:lstStyle/>
          <a:p>
            <a:r>
              <a:rPr lang="en-US" sz="1100" dirty="0"/>
              <a:t>2 ms</a:t>
            </a:r>
          </a:p>
        </p:txBody>
      </p:sp>
      <p:cxnSp>
        <p:nvCxnSpPr>
          <p:cNvPr id="87" name="Straight Arrow Connector 86">
            <a:extLst>
              <a:ext uri="{FF2B5EF4-FFF2-40B4-BE49-F238E27FC236}">
                <a16:creationId xmlns:a16="http://schemas.microsoft.com/office/drawing/2014/main" id="{E0B170E6-928C-5DD8-9527-66758C79B0EF}"/>
              </a:ext>
            </a:extLst>
          </p:cNvPr>
          <p:cNvCxnSpPr/>
          <p:nvPr/>
        </p:nvCxnSpPr>
        <p:spPr>
          <a:xfrm>
            <a:off x="1361304" y="4212418"/>
            <a:ext cx="448088" cy="0"/>
          </a:xfrm>
          <a:prstGeom prst="straightConnector1">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8" name="Rectangle 87">
            <a:extLst>
              <a:ext uri="{FF2B5EF4-FFF2-40B4-BE49-F238E27FC236}">
                <a16:creationId xmlns:a16="http://schemas.microsoft.com/office/drawing/2014/main" id="{D3570F2D-70DD-929B-9E7A-25BD348E13B4}"/>
              </a:ext>
            </a:extLst>
          </p:cNvPr>
          <p:cNvSpPr/>
          <p:nvPr/>
        </p:nvSpPr>
        <p:spPr>
          <a:xfrm>
            <a:off x="1820342" y="4247289"/>
            <a:ext cx="457200" cy="18288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tx1"/>
                </a:solidFill>
              </a:rPr>
              <a:t>10230</a:t>
            </a:r>
            <a:endParaRPr lang="en-US" sz="900" b="1" dirty="0">
              <a:solidFill>
                <a:schemeClr val="tx1"/>
              </a:solidFill>
            </a:endParaRPr>
          </a:p>
        </p:txBody>
      </p:sp>
      <p:grpSp>
        <p:nvGrpSpPr>
          <p:cNvPr id="89" name="Group 88">
            <a:extLst>
              <a:ext uri="{FF2B5EF4-FFF2-40B4-BE49-F238E27FC236}">
                <a16:creationId xmlns:a16="http://schemas.microsoft.com/office/drawing/2014/main" id="{790B2262-8945-15DE-322A-BD35CB13FFD0}"/>
              </a:ext>
            </a:extLst>
          </p:cNvPr>
          <p:cNvGrpSpPr/>
          <p:nvPr/>
        </p:nvGrpSpPr>
        <p:grpSpPr>
          <a:xfrm>
            <a:off x="921820" y="3975185"/>
            <a:ext cx="1813475" cy="236076"/>
            <a:chOff x="430074" y="4885304"/>
            <a:chExt cx="1813475" cy="236076"/>
          </a:xfrm>
        </p:grpSpPr>
        <p:cxnSp>
          <p:nvCxnSpPr>
            <p:cNvPr id="90" name="Straight Connector 89">
              <a:extLst>
                <a:ext uri="{FF2B5EF4-FFF2-40B4-BE49-F238E27FC236}">
                  <a16:creationId xmlns:a16="http://schemas.microsoft.com/office/drawing/2014/main" id="{17512CEE-F51D-7EF8-B258-374D645289D5}"/>
                </a:ext>
              </a:extLst>
            </p:cNvPr>
            <p:cNvCxnSpPr>
              <a:cxnSpLocks/>
            </p:cNvCxnSpPr>
            <p:nvPr/>
          </p:nvCxnSpPr>
          <p:spPr>
            <a:xfrm>
              <a:off x="430074" y="4889116"/>
              <a:ext cx="1367933" cy="0"/>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1CE1B63A-4F75-6EBB-DD74-6E44672925B3}"/>
                </a:ext>
              </a:extLst>
            </p:cNvPr>
            <p:cNvCxnSpPr>
              <a:cxnSpLocks/>
            </p:cNvCxnSpPr>
            <p:nvPr/>
          </p:nvCxnSpPr>
          <p:spPr>
            <a:xfrm>
              <a:off x="1792928" y="4885304"/>
              <a:ext cx="0" cy="236076"/>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5DDA3F0-6F5D-E2DC-C438-FC3660ADFB0C}"/>
                </a:ext>
              </a:extLst>
            </p:cNvPr>
            <p:cNvCxnSpPr/>
            <p:nvPr/>
          </p:nvCxnSpPr>
          <p:spPr>
            <a:xfrm>
              <a:off x="1787210" y="5120676"/>
              <a:ext cx="456339" cy="0"/>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grpSp>
      <p:cxnSp>
        <p:nvCxnSpPr>
          <p:cNvPr id="93" name="Straight Connector 92">
            <a:extLst>
              <a:ext uri="{FF2B5EF4-FFF2-40B4-BE49-F238E27FC236}">
                <a16:creationId xmlns:a16="http://schemas.microsoft.com/office/drawing/2014/main" id="{5782E7E4-CB07-BD73-31DC-32C09534081D}"/>
              </a:ext>
            </a:extLst>
          </p:cNvPr>
          <p:cNvCxnSpPr>
            <a:cxnSpLocks/>
          </p:cNvCxnSpPr>
          <p:nvPr/>
        </p:nvCxnSpPr>
        <p:spPr>
          <a:xfrm flipV="1">
            <a:off x="2732174" y="3969334"/>
            <a:ext cx="0" cy="247530"/>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94" name="TextBox 93">
            <a:extLst>
              <a:ext uri="{FF2B5EF4-FFF2-40B4-BE49-F238E27FC236}">
                <a16:creationId xmlns:a16="http://schemas.microsoft.com/office/drawing/2014/main" id="{3BC45D00-D06A-4638-6ED2-CAF608E5B516}"/>
              </a:ext>
            </a:extLst>
          </p:cNvPr>
          <p:cNvSpPr txBox="1"/>
          <p:nvPr/>
        </p:nvSpPr>
        <p:spPr>
          <a:xfrm>
            <a:off x="982205" y="3760320"/>
            <a:ext cx="263214" cy="261610"/>
          </a:xfrm>
          <a:prstGeom prst="rect">
            <a:avLst/>
          </a:prstGeom>
          <a:noFill/>
        </p:spPr>
        <p:txBody>
          <a:bodyPr wrap="none" rtlCol="0">
            <a:spAutoFit/>
          </a:bodyPr>
          <a:lstStyle/>
          <a:p>
            <a:r>
              <a:rPr lang="en-US" sz="1100" dirty="0"/>
              <a:t>1</a:t>
            </a:r>
          </a:p>
        </p:txBody>
      </p:sp>
      <p:sp>
        <p:nvSpPr>
          <p:cNvPr id="95" name="TextBox 94">
            <a:extLst>
              <a:ext uri="{FF2B5EF4-FFF2-40B4-BE49-F238E27FC236}">
                <a16:creationId xmlns:a16="http://schemas.microsoft.com/office/drawing/2014/main" id="{9D5887C8-C41D-15A1-AC5E-8FFBF710D7EE}"/>
              </a:ext>
            </a:extLst>
          </p:cNvPr>
          <p:cNvSpPr txBox="1"/>
          <p:nvPr/>
        </p:nvSpPr>
        <p:spPr>
          <a:xfrm>
            <a:off x="1495177" y="3761496"/>
            <a:ext cx="263214" cy="261610"/>
          </a:xfrm>
          <a:prstGeom prst="rect">
            <a:avLst/>
          </a:prstGeom>
          <a:noFill/>
        </p:spPr>
        <p:txBody>
          <a:bodyPr wrap="none" rtlCol="0">
            <a:spAutoFit/>
          </a:bodyPr>
          <a:lstStyle/>
          <a:p>
            <a:r>
              <a:rPr lang="en-US" sz="1100" dirty="0"/>
              <a:t>1</a:t>
            </a:r>
          </a:p>
        </p:txBody>
      </p:sp>
      <p:sp>
        <p:nvSpPr>
          <p:cNvPr id="96" name="TextBox 95">
            <a:extLst>
              <a:ext uri="{FF2B5EF4-FFF2-40B4-BE49-F238E27FC236}">
                <a16:creationId xmlns:a16="http://schemas.microsoft.com/office/drawing/2014/main" id="{D0407A58-B23E-C38A-0154-37899CA923AC}"/>
              </a:ext>
            </a:extLst>
          </p:cNvPr>
          <p:cNvSpPr txBox="1"/>
          <p:nvPr/>
        </p:nvSpPr>
        <p:spPr>
          <a:xfrm>
            <a:off x="1940140" y="3761496"/>
            <a:ext cx="263214" cy="261610"/>
          </a:xfrm>
          <a:prstGeom prst="rect">
            <a:avLst/>
          </a:prstGeom>
          <a:noFill/>
        </p:spPr>
        <p:txBody>
          <a:bodyPr wrap="none" rtlCol="0">
            <a:spAutoFit/>
          </a:bodyPr>
          <a:lstStyle/>
          <a:p>
            <a:r>
              <a:rPr lang="en-US" sz="1100" dirty="0"/>
              <a:t>1</a:t>
            </a:r>
          </a:p>
        </p:txBody>
      </p:sp>
      <p:grpSp>
        <p:nvGrpSpPr>
          <p:cNvPr id="97" name="Group 96">
            <a:extLst>
              <a:ext uri="{FF2B5EF4-FFF2-40B4-BE49-F238E27FC236}">
                <a16:creationId xmlns:a16="http://schemas.microsoft.com/office/drawing/2014/main" id="{A36B1FE4-AEBE-9955-EBFC-F23DC3E4F7ED}"/>
              </a:ext>
            </a:extLst>
          </p:cNvPr>
          <p:cNvGrpSpPr/>
          <p:nvPr/>
        </p:nvGrpSpPr>
        <p:grpSpPr>
          <a:xfrm>
            <a:off x="4546081" y="3975006"/>
            <a:ext cx="459670" cy="237055"/>
            <a:chOff x="4454935" y="4884189"/>
            <a:chExt cx="459670" cy="237055"/>
          </a:xfrm>
        </p:grpSpPr>
        <p:cxnSp>
          <p:nvCxnSpPr>
            <p:cNvPr id="98" name="Straight Connector 97">
              <a:extLst>
                <a:ext uri="{FF2B5EF4-FFF2-40B4-BE49-F238E27FC236}">
                  <a16:creationId xmlns:a16="http://schemas.microsoft.com/office/drawing/2014/main" id="{E282EFE9-5BD9-8CCB-16D6-486A345C9092}"/>
                </a:ext>
              </a:extLst>
            </p:cNvPr>
            <p:cNvCxnSpPr>
              <a:cxnSpLocks/>
            </p:cNvCxnSpPr>
            <p:nvPr/>
          </p:nvCxnSpPr>
          <p:spPr>
            <a:xfrm>
              <a:off x="4460015" y="4884189"/>
              <a:ext cx="0" cy="237055"/>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BEF3842F-41B4-4C75-B459-B4F5C8D64202}"/>
                </a:ext>
              </a:extLst>
            </p:cNvPr>
            <p:cNvCxnSpPr/>
            <p:nvPr/>
          </p:nvCxnSpPr>
          <p:spPr>
            <a:xfrm>
              <a:off x="4454935" y="4884189"/>
              <a:ext cx="459670" cy="0"/>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 99">
            <a:extLst>
              <a:ext uri="{FF2B5EF4-FFF2-40B4-BE49-F238E27FC236}">
                <a16:creationId xmlns:a16="http://schemas.microsoft.com/office/drawing/2014/main" id="{AE24AB59-FAE3-A841-2ED2-79CAA4090CB1}"/>
              </a:ext>
            </a:extLst>
          </p:cNvPr>
          <p:cNvGrpSpPr/>
          <p:nvPr/>
        </p:nvGrpSpPr>
        <p:grpSpPr>
          <a:xfrm>
            <a:off x="5336325" y="3955352"/>
            <a:ext cx="1826713" cy="240158"/>
            <a:chOff x="4852465" y="4866590"/>
            <a:chExt cx="1826713" cy="240158"/>
          </a:xfrm>
        </p:grpSpPr>
        <p:grpSp>
          <p:nvGrpSpPr>
            <p:cNvPr id="101" name="Group 100">
              <a:extLst>
                <a:ext uri="{FF2B5EF4-FFF2-40B4-BE49-F238E27FC236}">
                  <a16:creationId xmlns:a16="http://schemas.microsoft.com/office/drawing/2014/main" id="{AD213BF5-025B-30AB-6EC2-A3FBCBE9B092}"/>
                </a:ext>
              </a:extLst>
            </p:cNvPr>
            <p:cNvGrpSpPr/>
            <p:nvPr/>
          </p:nvGrpSpPr>
          <p:grpSpPr>
            <a:xfrm>
              <a:off x="4852465" y="4866590"/>
              <a:ext cx="1826713" cy="237055"/>
              <a:chOff x="430074" y="4885304"/>
              <a:chExt cx="1813475" cy="236076"/>
            </a:xfrm>
          </p:grpSpPr>
          <p:cxnSp>
            <p:nvCxnSpPr>
              <p:cNvPr id="103" name="Straight Connector 102">
                <a:extLst>
                  <a:ext uri="{FF2B5EF4-FFF2-40B4-BE49-F238E27FC236}">
                    <a16:creationId xmlns:a16="http://schemas.microsoft.com/office/drawing/2014/main" id="{E70ADE6F-1F00-35E2-4B38-884CEF0EE15F}"/>
                  </a:ext>
                </a:extLst>
              </p:cNvPr>
              <p:cNvCxnSpPr>
                <a:cxnSpLocks/>
              </p:cNvCxnSpPr>
              <p:nvPr/>
            </p:nvCxnSpPr>
            <p:spPr>
              <a:xfrm>
                <a:off x="430074" y="4889116"/>
                <a:ext cx="1367933" cy="0"/>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E2A49A80-7B48-6816-EDEA-F4315C24AF3D}"/>
                  </a:ext>
                </a:extLst>
              </p:cNvPr>
              <p:cNvCxnSpPr>
                <a:cxnSpLocks/>
              </p:cNvCxnSpPr>
              <p:nvPr/>
            </p:nvCxnSpPr>
            <p:spPr>
              <a:xfrm>
                <a:off x="1792928" y="4885304"/>
                <a:ext cx="0" cy="236076"/>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1A336991-C312-C727-EB4A-0944D3D137C3}"/>
                  </a:ext>
                </a:extLst>
              </p:cNvPr>
              <p:cNvCxnSpPr/>
              <p:nvPr/>
            </p:nvCxnSpPr>
            <p:spPr>
              <a:xfrm>
                <a:off x="1787210" y="5120676"/>
                <a:ext cx="456339" cy="0"/>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grpSp>
        <p:cxnSp>
          <p:nvCxnSpPr>
            <p:cNvPr id="102" name="Straight Connector 101">
              <a:extLst>
                <a:ext uri="{FF2B5EF4-FFF2-40B4-BE49-F238E27FC236}">
                  <a16:creationId xmlns:a16="http://schemas.microsoft.com/office/drawing/2014/main" id="{D3B0E899-9EBE-3380-63E4-B96F3AA47344}"/>
                </a:ext>
              </a:extLst>
            </p:cNvPr>
            <p:cNvCxnSpPr/>
            <p:nvPr/>
          </p:nvCxnSpPr>
          <p:spPr>
            <a:xfrm flipV="1">
              <a:off x="6672289" y="4876800"/>
              <a:ext cx="0" cy="229948"/>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grpSp>
      <p:grpSp>
        <p:nvGrpSpPr>
          <p:cNvPr id="106" name="Group 105">
            <a:extLst>
              <a:ext uri="{FF2B5EF4-FFF2-40B4-BE49-F238E27FC236}">
                <a16:creationId xmlns:a16="http://schemas.microsoft.com/office/drawing/2014/main" id="{801355DF-13BB-AA78-18DC-8B3772AD0C63}"/>
              </a:ext>
            </a:extLst>
          </p:cNvPr>
          <p:cNvGrpSpPr/>
          <p:nvPr/>
        </p:nvGrpSpPr>
        <p:grpSpPr>
          <a:xfrm>
            <a:off x="7165012" y="3966864"/>
            <a:ext cx="1826713" cy="240158"/>
            <a:chOff x="4852465" y="4866590"/>
            <a:chExt cx="1826713" cy="240158"/>
          </a:xfrm>
        </p:grpSpPr>
        <p:grpSp>
          <p:nvGrpSpPr>
            <p:cNvPr id="107" name="Group 106">
              <a:extLst>
                <a:ext uri="{FF2B5EF4-FFF2-40B4-BE49-F238E27FC236}">
                  <a16:creationId xmlns:a16="http://schemas.microsoft.com/office/drawing/2014/main" id="{94E45168-7F34-3606-C9DF-06E7C94B9813}"/>
                </a:ext>
              </a:extLst>
            </p:cNvPr>
            <p:cNvGrpSpPr/>
            <p:nvPr/>
          </p:nvGrpSpPr>
          <p:grpSpPr>
            <a:xfrm>
              <a:off x="4852465" y="4866590"/>
              <a:ext cx="1826713" cy="237055"/>
              <a:chOff x="430074" y="4885304"/>
              <a:chExt cx="1813475" cy="236076"/>
            </a:xfrm>
          </p:grpSpPr>
          <p:cxnSp>
            <p:nvCxnSpPr>
              <p:cNvPr id="109" name="Straight Connector 108">
                <a:extLst>
                  <a:ext uri="{FF2B5EF4-FFF2-40B4-BE49-F238E27FC236}">
                    <a16:creationId xmlns:a16="http://schemas.microsoft.com/office/drawing/2014/main" id="{33E59A78-C70C-C44A-4978-8CA371E53300}"/>
                  </a:ext>
                </a:extLst>
              </p:cNvPr>
              <p:cNvCxnSpPr>
                <a:cxnSpLocks/>
              </p:cNvCxnSpPr>
              <p:nvPr/>
            </p:nvCxnSpPr>
            <p:spPr>
              <a:xfrm>
                <a:off x="430074" y="4889116"/>
                <a:ext cx="1367933" cy="0"/>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8B184D67-875A-DEBF-3BCE-58199A9F800D}"/>
                  </a:ext>
                </a:extLst>
              </p:cNvPr>
              <p:cNvCxnSpPr>
                <a:cxnSpLocks/>
              </p:cNvCxnSpPr>
              <p:nvPr/>
            </p:nvCxnSpPr>
            <p:spPr>
              <a:xfrm>
                <a:off x="1792928" y="4885304"/>
                <a:ext cx="0" cy="236076"/>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F860899F-547A-D27B-6738-399BED6D8B7E}"/>
                  </a:ext>
                </a:extLst>
              </p:cNvPr>
              <p:cNvCxnSpPr/>
              <p:nvPr/>
            </p:nvCxnSpPr>
            <p:spPr>
              <a:xfrm>
                <a:off x="1787210" y="5120676"/>
                <a:ext cx="456339" cy="0"/>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grpSp>
        <p:cxnSp>
          <p:nvCxnSpPr>
            <p:cNvPr id="108" name="Straight Connector 107">
              <a:extLst>
                <a:ext uri="{FF2B5EF4-FFF2-40B4-BE49-F238E27FC236}">
                  <a16:creationId xmlns:a16="http://schemas.microsoft.com/office/drawing/2014/main" id="{C1A03D68-CD60-AC0A-332A-9B4E653E8ECB}"/>
                </a:ext>
              </a:extLst>
            </p:cNvPr>
            <p:cNvCxnSpPr/>
            <p:nvPr/>
          </p:nvCxnSpPr>
          <p:spPr>
            <a:xfrm flipV="1">
              <a:off x="6672289" y="4876800"/>
              <a:ext cx="0" cy="229948"/>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grpSp>
      <p:sp>
        <p:nvSpPr>
          <p:cNvPr id="112" name="TextBox 111">
            <a:extLst>
              <a:ext uri="{FF2B5EF4-FFF2-40B4-BE49-F238E27FC236}">
                <a16:creationId xmlns:a16="http://schemas.microsoft.com/office/drawing/2014/main" id="{2084E624-E584-4EEC-6480-F5ED6A024CB7}"/>
              </a:ext>
            </a:extLst>
          </p:cNvPr>
          <p:cNvSpPr txBox="1"/>
          <p:nvPr/>
        </p:nvSpPr>
        <p:spPr>
          <a:xfrm>
            <a:off x="2386244" y="3990102"/>
            <a:ext cx="263214" cy="261610"/>
          </a:xfrm>
          <a:prstGeom prst="rect">
            <a:avLst/>
          </a:prstGeom>
          <a:noFill/>
        </p:spPr>
        <p:txBody>
          <a:bodyPr wrap="none" rtlCol="0">
            <a:spAutoFit/>
          </a:bodyPr>
          <a:lstStyle/>
          <a:p>
            <a:r>
              <a:rPr lang="en-US" sz="1100" dirty="0"/>
              <a:t>0</a:t>
            </a:r>
          </a:p>
        </p:txBody>
      </p:sp>
      <p:sp>
        <p:nvSpPr>
          <p:cNvPr id="113" name="Left Brace 112">
            <a:extLst>
              <a:ext uri="{FF2B5EF4-FFF2-40B4-BE49-F238E27FC236}">
                <a16:creationId xmlns:a16="http://schemas.microsoft.com/office/drawing/2014/main" id="{0C0676CE-BC1F-201E-8FAF-292896FECE80}"/>
              </a:ext>
            </a:extLst>
          </p:cNvPr>
          <p:cNvSpPr/>
          <p:nvPr/>
        </p:nvSpPr>
        <p:spPr>
          <a:xfrm>
            <a:off x="611909" y="1550873"/>
            <a:ext cx="179793" cy="859919"/>
          </a:xfrm>
          <a:prstGeom prst="leftBrace">
            <a:avLst>
              <a:gd name="adj1" fmla="val 8333"/>
              <a:gd name="adj2" fmla="val 48819"/>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1EB4FFBE-0469-3031-7A3F-04EA6D435270}"/>
              </a:ext>
            </a:extLst>
          </p:cNvPr>
          <p:cNvSpPr txBox="1"/>
          <p:nvPr/>
        </p:nvSpPr>
        <p:spPr>
          <a:xfrm>
            <a:off x="-52540" y="1762694"/>
            <a:ext cx="671979" cy="646331"/>
          </a:xfrm>
          <a:prstGeom prst="rect">
            <a:avLst/>
          </a:prstGeom>
          <a:noFill/>
        </p:spPr>
        <p:txBody>
          <a:bodyPr wrap="none" rtlCol="0">
            <a:spAutoFit/>
          </a:bodyPr>
          <a:lstStyle/>
          <a:p>
            <a:r>
              <a:rPr lang="en-US" dirty="0"/>
              <a:t>Data</a:t>
            </a:r>
          </a:p>
          <a:p>
            <a:r>
              <a:rPr lang="en-US" dirty="0"/>
              <a:t>“I”</a:t>
            </a:r>
          </a:p>
        </p:txBody>
      </p:sp>
      <p:sp>
        <p:nvSpPr>
          <p:cNvPr id="115" name="TextBox 114">
            <a:extLst>
              <a:ext uri="{FF2B5EF4-FFF2-40B4-BE49-F238E27FC236}">
                <a16:creationId xmlns:a16="http://schemas.microsoft.com/office/drawing/2014/main" id="{0FDCB674-B317-B9DA-F842-78C52D0F0BEF}"/>
              </a:ext>
            </a:extLst>
          </p:cNvPr>
          <p:cNvSpPr txBox="1"/>
          <p:nvPr/>
        </p:nvSpPr>
        <p:spPr>
          <a:xfrm>
            <a:off x="-14068" y="3641361"/>
            <a:ext cx="633507" cy="646331"/>
          </a:xfrm>
          <a:prstGeom prst="rect">
            <a:avLst/>
          </a:prstGeom>
          <a:noFill/>
        </p:spPr>
        <p:txBody>
          <a:bodyPr wrap="none" rtlCol="0">
            <a:spAutoFit/>
          </a:bodyPr>
          <a:lstStyle/>
          <a:p>
            <a:r>
              <a:rPr lang="en-US" dirty="0"/>
              <a:t>Pilot</a:t>
            </a:r>
          </a:p>
          <a:p>
            <a:r>
              <a:rPr lang="en-US" dirty="0"/>
              <a:t>“Q”</a:t>
            </a:r>
          </a:p>
        </p:txBody>
      </p:sp>
      <p:sp>
        <p:nvSpPr>
          <p:cNvPr id="116" name="TextBox 115">
            <a:extLst>
              <a:ext uri="{FF2B5EF4-FFF2-40B4-BE49-F238E27FC236}">
                <a16:creationId xmlns:a16="http://schemas.microsoft.com/office/drawing/2014/main" id="{C9AD5EAF-01A2-B6A4-40EB-26476CF8E1B6}"/>
              </a:ext>
            </a:extLst>
          </p:cNvPr>
          <p:cNvSpPr txBox="1"/>
          <p:nvPr/>
        </p:nvSpPr>
        <p:spPr>
          <a:xfrm>
            <a:off x="1213522" y="3574827"/>
            <a:ext cx="1104790" cy="400110"/>
          </a:xfrm>
          <a:prstGeom prst="rect">
            <a:avLst/>
          </a:prstGeom>
          <a:noFill/>
        </p:spPr>
        <p:txBody>
          <a:bodyPr wrap="none" rtlCol="0">
            <a:spAutoFit/>
          </a:bodyPr>
          <a:lstStyle/>
          <a:p>
            <a:r>
              <a:rPr lang="en-US" sz="1000" dirty="0"/>
              <a:t>Secondary code</a:t>
            </a:r>
          </a:p>
          <a:p>
            <a:endParaRPr lang="en-US" sz="1000" dirty="0"/>
          </a:p>
        </p:txBody>
      </p:sp>
      <p:cxnSp>
        <p:nvCxnSpPr>
          <p:cNvPr id="117" name="Straight Arrow Connector 116">
            <a:extLst>
              <a:ext uri="{FF2B5EF4-FFF2-40B4-BE49-F238E27FC236}">
                <a16:creationId xmlns:a16="http://schemas.microsoft.com/office/drawing/2014/main" id="{DFE79099-34A4-611E-3728-C9043E9362D2}"/>
              </a:ext>
            </a:extLst>
          </p:cNvPr>
          <p:cNvCxnSpPr>
            <a:cxnSpLocks/>
          </p:cNvCxnSpPr>
          <p:nvPr/>
        </p:nvCxnSpPr>
        <p:spPr>
          <a:xfrm>
            <a:off x="2007989" y="4617438"/>
            <a:ext cx="728657"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a:extLst>
              <a:ext uri="{FF2B5EF4-FFF2-40B4-BE49-F238E27FC236}">
                <a16:creationId xmlns:a16="http://schemas.microsoft.com/office/drawing/2014/main" id="{14EB6ECE-4DBF-4ED7-862F-25920FF09FE7}"/>
              </a:ext>
            </a:extLst>
          </p:cNvPr>
          <p:cNvCxnSpPr>
            <a:cxnSpLocks/>
          </p:cNvCxnSpPr>
          <p:nvPr/>
        </p:nvCxnSpPr>
        <p:spPr>
          <a:xfrm flipH="1">
            <a:off x="912840" y="4617438"/>
            <a:ext cx="713944"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EF6F36D1-E9C7-6540-425E-3ACD624E60FC}"/>
              </a:ext>
            </a:extLst>
          </p:cNvPr>
          <p:cNvSpPr txBox="1"/>
          <p:nvPr/>
        </p:nvSpPr>
        <p:spPr>
          <a:xfrm>
            <a:off x="1572769" y="4481829"/>
            <a:ext cx="950901" cy="577081"/>
          </a:xfrm>
          <a:prstGeom prst="rect">
            <a:avLst/>
          </a:prstGeom>
          <a:noFill/>
        </p:spPr>
        <p:txBody>
          <a:bodyPr wrap="none" rtlCol="0">
            <a:spAutoFit/>
          </a:bodyPr>
          <a:lstStyle/>
          <a:p>
            <a:r>
              <a:rPr lang="en-US" sz="1050" dirty="0"/>
              <a:t>8 ms</a:t>
            </a:r>
          </a:p>
          <a:p>
            <a:r>
              <a:rPr lang="en-US" sz="1050" dirty="0"/>
              <a:t>4 symbols</a:t>
            </a:r>
          </a:p>
          <a:p>
            <a:r>
              <a:rPr lang="en-US" sz="1050" dirty="0"/>
              <a:t>40,920 chips</a:t>
            </a:r>
          </a:p>
        </p:txBody>
      </p: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6C7D88C8-0FDB-EB8A-B7A4-CD6CADA55F69}"/>
                  </a:ext>
                </a:extLst>
              </p:cNvPr>
              <p:cNvSpPr txBox="1"/>
              <p:nvPr/>
            </p:nvSpPr>
            <p:spPr>
              <a:xfrm>
                <a:off x="5456763" y="5006931"/>
                <a:ext cx="2316846" cy="426912"/>
              </a:xfrm>
              <a:prstGeom prst="rect">
                <a:avLst/>
              </a:prstGeom>
              <a:noFill/>
            </p:spPr>
            <p:txBody>
              <a:bodyPr wrap="square" rtlCol="0">
                <a:spAutoFit/>
              </a:bodyPr>
              <a:lstStyle/>
              <a:p>
                <a14:m>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𝐶</m:t>
                        </m:r>
                      </m:e>
                      <m:sub>
                        <m:eqArr>
                          <m:eqArrPr>
                            <m:ctrlPr>
                              <a:rPr lang="en-US" sz="1400" b="0" i="1" dirty="0" smtClean="0">
                                <a:latin typeface="Cambria Math" panose="02040503050406030204" pitchFamily="18" charset="0"/>
                              </a:rPr>
                            </m:ctrlPr>
                          </m:eqArrPr>
                          <m:e>
                            <m:r>
                              <m:rPr>
                                <m:sty m:val="p"/>
                              </m:rPr>
                              <a:rPr lang="en-US" sz="1400" b="0" i="0" dirty="0" smtClean="0">
                                <a:latin typeface="Cambria Math" panose="02040503050406030204" pitchFamily="18" charset="0"/>
                              </a:rPr>
                              <m:t>Tiered</m:t>
                            </m:r>
                          </m:e>
                          <m:e>
                            <m:r>
                              <m:rPr>
                                <m:sty m:val="p"/>
                              </m:rPr>
                              <a:rPr lang="en-US" sz="1400" b="0" i="0" dirty="0" smtClean="0">
                                <a:latin typeface="Cambria Math" panose="02040503050406030204" pitchFamily="18" charset="0"/>
                              </a:rPr>
                              <m:t>Code</m:t>
                            </m:r>
                          </m:e>
                        </m:eqArr>
                      </m:sub>
                    </m:sSub>
                    <m:r>
                      <a:rPr lang="en-US" sz="1400" i="1" dirty="0" smtClean="0">
                        <a:latin typeface="Cambria Math" panose="02040503050406030204" pitchFamily="18" charset="0"/>
                      </a:rPr>
                      <m:t>=</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𝐶</m:t>
                        </m:r>
                      </m:e>
                      <m:sub>
                        <m:r>
                          <a:rPr lang="en-US" sz="1400" b="0" i="1" dirty="0" smtClean="0">
                            <a:latin typeface="Cambria Math" panose="02040503050406030204" pitchFamily="18" charset="0"/>
                          </a:rPr>
                          <m:t>𝑝</m:t>
                        </m:r>
                      </m:sub>
                    </m:sSub>
                  </m:oMath>
                </a14:m>
                <a:r>
                  <a:rPr lang="en-US" sz="1400" dirty="0"/>
                  <a:t> </a:t>
                </a:r>
                <a14:m>
                  <m:oMath xmlns:m="http://schemas.openxmlformats.org/officeDocument/2006/math">
                    <m:r>
                      <a:rPr lang="en-US" sz="1400" i="1" dirty="0">
                        <a:latin typeface="Cambria Math" panose="02040503050406030204" pitchFamily="18" charset="0"/>
                        <a:ea typeface="Cambria Math" panose="02040503050406030204" pitchFamily="18" charset="0"/>
                      </a:rPr>
                      <m:t>⊕</m:t>
                    </m:r>
                  </m:oMath>
                </a14:m>
                <a:r>
                  <a:rPr lang="en-US" sz="1400" dirty="0"/>
                  <a:t> </a:t>
                </a:r>
                <a14:m>
                  <m:oMath xmlns:m="http://schemas.openxmlformats.org/officeDocument/2006/math">
                    <m:sSub>
                      <m:sSubPr>
                        <m:ctrlPr>
                          <a:rPr lang="en-US" sz="1400" i="1" dirty="0" smtClean="0">
                            <a:solidFill>
                              <a:srgbClr val="00B050"/>
                            </a:solidFill>
                            <a:latin typeface="Cambria Math" panose="02040503050406030204" pitchFamily="18" charset="0"/>
                          </a:rPr>
                        </m:ctrlPr>
                      </m:sSubPr>
                      <m:e>
                        <m:r>
                          <a:rPr lang="en-US" sz="1400" i="1" dirty="0">
                            <a:solidFill>
                              <a:srgbClr val="00B050"/>
                            </a:solidFill>
                            <a:latin typeface="Cambria Math" panose="02040503050406030204" pitchFamily="18" charset="0"/>
                          </a:rPr>
                          <m:t>𝐶</m:t>
                        </m:r>
                      </m:e>
                      <m:sub>
                        <m:r>
                          <a:rPr lang="en-US" sz="1400" b="0" i="1" dirty="0" smtClean="0">
                            <a:solidFill>
                              <a:srgbClr val="00B050"/>
                            </a:solidFill>
                            <a:latin typeface="Cambria Math" panose="02040503050406030204" pitchFamily="18" charset="0"/>
                          </a:rPr>
                          <m:t>𝑆</m:t>
                        </m:r>
                      </m:sub>
                    </m:sSub>
                    <m:r>
                      <a:rPr lang="en-US" sz="1400" i="1" dirty="0">
                        <a:latin typeface="Cambria Math" panose="02040503050406030204" pitchFamily="18" charset="0"/>
                        <a:ea typeface="Cambria Math" panose="02040503050406030204" pitchFamily="18" charset="0"/>
                      </a:rPr>
                      <m:t>⊕</m:t>
                    </m:r>
                    <m:sSub>
                      <m:sSubPr>
                        <m:ctrlPr>
                          <a:rPr lang="en-US" sz="1400" i="1" dirty="0" smtClean="0">
                            <a:solidFill>
                              <a:srgbClr val="0070C0"/>
                            </a:solidFill>
                            <a:latin typeface="Cambria Math" panose="02040503050406030204" pitchFamily="18" charset="0"/>
                          </a:rPr>
                        </m:ctrlPr>
                      </m:sSubPr>
                      <m:e>
                        <m:r>
                          <a:rPr lang="en-US" sz="1400" i="1" dirty="0">
                            <a:solidFill>
                              <a:srgbClr val="0070C0"/>
                            </a:solidFill>
                            <a:latin typeface="Cambria Math" panose="02040503050406030204" pitchFamily="18" charset="0"/>
                          </a:rPr>
                          <m:t>𝐶</m:t>
                        </m:r>
                      </m:e>
                      <m:sub>
                        <m:r>
                          <a:rPr lang="en-US" sz="1400" b="0" i="1" dirty="0" smtClean="0">
                            <a:solidFill>
                              <a:srgbClr val="0070C0"/>
                            </a:solidFill>
                            <a:latin typeface="Cambria Math" panose="02040503050406030204" pitchFamily="18" charset="0"/>
                          </a:rPr>
                          <m:t>𝑇</m:t>
                        </m:r>
                      </m:sub>
                    </m:sSub>
                  </m:oMath>
                </a14:m>
                <a:endParaRPr lang="en-US" sz="1400" dirty="0"/>
              </a:p>
            </p:txBody>
          </p:sp>
        </mc:Choice>
        <mc:Fallback xmlns="">
          <p:sp>
            <p:nvSpPr>
              <p:cNvPr id="120" name="TextBox 119">
                <a:extLst>
                  <a:ext uri="{FF2B5EF4-FFF2-40B4-BE49-F238E27FC236}">
                    <a16:creationId xmlns:a16="http://schemas.microsoft.com/office/drawing/2014/main" id="{6C7D88C8-0FDB-EB8A-B7A4-CD6CADA55F69}"/>
                  </a:ext>
                </a:extLst>
              </p:cNvPr>
              <p:cNvSpPr txBox="1">
                <a:spLocks noRot="1" noChangeAspect="1" noMove="1" noResize="1" noEditPoints="1" noAdjustHandles="1" noChangeArrowheads="1" noChangeShapeType="1" noTextEdit="1"/>
              </p:cNvSpPr>
              <p:nvPr/>
            </p:nvSpPr>
            <p:spPr>
              <a:xfrm>
                <a:off x="5456763" y="5006931"/>
                <a:ext cx="2316846" cy="426912"/>
              </a:xfrm>
              <a:prstGeom prst="rect">
                <a:avLst/>
              </a:prstGeom>
              <a:blipFill>
                <a:blip r:embed="rId9"/>
                <a:stretch>
                  <a:fillRect/>
                </a:stretch>
              </a:blipFill>
            </p:spPr>
            <p:txBody>
              <a:bodyPr/>
              <a:lstStyle/>
              <a:p>
                <a:r>
                  <a:rPr lang="en-US">
                    <a:noFill/>
                  </a:rPr>
                  <a:t> </a:t>
                </a:r>
              </a:p>
            </p:txBody>
          </p:sp>
        </mc:Fallback>
      </mc:AlternateContent>
      <p:cxnSp>
        <p:nvCxnSpPr>
          <p:cNvPr id="121" name="Straight Connector 120">
            <a:extLst>
              <a:ext uri="{FF2B5EF4-FFF2-40B4-BE49-F238E27FC236}">
                <a16:creationId xmlns:a16="http://schemas.microsoft.com/office/drawing/2014/main" id="{2CB7000B-F67B-E56B-FE9E-4144FA4AC413}"/>
              </a:ext>
            </a:extLst>
          </p:cNvPr>
          <p:cNvCxnSpPr>
            <a:cxnSpLocks/>
          </p:cNvCxnSpPr>
          <p:nvPr/>
        </p:nvCxnSpPr>
        <p:spPr>
          <a:xfrm>
            <a:off x="2721280" y="3562454"/>
            <a:ext cx="21946" cy="1400260"/>
          </a:xfrm>
          <a:prstGeom prst="line">
            <a:avLst/>
          </a:prstGeom>
          <a:ln w="1270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2" name="Group 121">
            <a:extLst>
              <a:ext uri="{FF2B5EF4-FFF2-40B4-BE49-F238E27FC236}">
                <a16:creationId xmlns:a16="http://schemas.microsoft.com/office/drawing/2014/main" id="{36344E30-1C71-352F-0B41-9528741260C7}"/>
              </a:ext>
            </a:extLst>
          </p:cNvPr>
          <p:cNvGrpSpPr/>
          <p:nvPr/>
        </p:nvGrpSpPr>
        <p:grpSpPr>
          <a:xfrm flipV="1">
            <a:off x="5321877" y="3311146"/>
            <a:ext cx="3670941" cy="237057"/>
            <a:chOff x="5267313" y="4246923"/>
            <a:chExt cx="3625990" cy="237057"/>
          </a:xfrm>
        </p:grpSpPr>
        <p:grpSp>
          <p:nvGrpSpPr>
            <p:cNvPr id="123" name="Group 122">
              <a:extLst>
                <a:ext uri="{FF2B5EF4-FFF2-40B4-BE49-F238E27FC236}">
                  <a16:creationId xmlns:a16="http://schemas.microsoft.com/office/drawing/2014/main" id="{B0E26E6F-06C3-A1DF-A412-BB7800ED1D95}"/>
                </a:ext>
              </a:extLst>
            </p:cNvPr>
            <p:cNvGrpSpPr/>
            <p:nvPr/>
          </p:nvGrpSpPr>
          <p:grpSpPr>
            <a:xfrm>
              <a:off x="5267313" y="4246925"/>
              <a:ext cx="1807537" cy="237055"/>
              <a:chOff x="842097" y="4168365"/>
              <a:chExt cx="1833779" cy="237055"/>
            </a:xfrm>
          </p:grpSpPr>
          <p:cxnSp>
            <p:nvCxnSpPr>
              <p:cNvPr id="128" name="Straight Connector 127">
                <a:extLst>
                  <a:ext uri="{FF2B5EF4-FFF2-40B4-BE49-F238E27FC236}">
                    <a16:creationId xmlns:a16="http://schemas.microsoft.com/office/drawing/2014/main" id="{0C1644DF-0FC3-7920-AE23-37A225D496A2}"/>
                  </a:ext>
                </a:extLst>
              </p:cNvPr>
              <p:cNvCxnSpPr>
                <a:cxnSpLocks/>
              </p:cNvCxnSpPr>
              <p:nvPr/>
            </p:nvCxnSpPr>
            <p:spPr>
              <a:xfrm>
                <a:off x="842097" y="4171630"/>
                <a:ext cx="1377919" cy="0"/>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6D11B180-E9C5-688F-0418-2C7297947EBD}"/>
                  </a:ext>
                </a:extLst>
              </p:cNvPr>
              <p:cNvCxnSpPr>
                <a:cxnSpLocks/>
              </p:cNvCxnSpPr>
              <p:nvPr/>
            </p:nvCxnSpPr>
            <p:spPr>
              <a:xfrm>
                <a:off x="2667940" y="4168365"/>
                <a:ext cx="0" cy="237055"/>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8951451F-2BEA-303F-B4EF-B628D80C81BB}"/>
                  </a:ext>
                </a:extLst>
              </p:cNvPr>
              <p:cNvCxnSpPr/>
              <p:nvPr/>
            </p:nvCxnSpPr>
            <p:spPr>
              <a:xfrm>
                <a:off x="2216206" y="4171965"/>
                <a:ext cx="459670" cy="0"/>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grpSp>
        <p:grpSp>
          <p:nvGrpSpPr>
            <p:cNvPr id="124" name="Group 123">
              <a:extLst>
                <a:ext uri="{FF2B5EF4-FFF2-40B4-BE49-F238E27FC236}">
                  <a16:creationId xmlns:a16="http://schemas.microsoft.com/office/drawing/2014/main" id="{A16B9803-49E3-F2F3-0BD6-28076458F44D}"/>
                </a:ext>
              </a:extLst>
            </p:cNvPr>
            <p:cNvGrpSpPr/>
            <p:nvPr/>
          </p:nvGrpSpPr>
          <p:grpSpPr>
            <a:xfrm flipV="1">
              <a:off x="7072802" y="4246923"/>
              <a:ext cx="1820501" cy="237055"/>
              <a:chOff x="842097" y="4168365"/>
              <a:chExt cx="1833779" cy="237055"/>
            </a:xfrm>
          </p:grpSpPr>
          <p:cxnSp>
            <p:nvCxnSpPr>
              <p:cNvPr id="125" name="Straight Connector 124">
                <a:extLst>
                  <a:ext uri="{FF2B5EF4-FFF2-40B4-BE49-F238E27FC236}">
                    <a16:creationId xmlns:a16="http://schemas.microsoft.com/office/drawing/2014/main" id="{8B61D09F-AA71-D7DF-3BA7-3ADF27F7A201}"/>
                  </a:ext>
                </a:extLst>
              </p:cNvPr>
              <p:cNvCxnSpPr>
                <a:cxnSpLocks/>
              </p:cNvCxnSpPr>
              <p:nvPr/>
            </p:nvCxnSpPr>
            <p:spPr>
              <a:xfrm>
                <a:off x="842097" y="4171630"/>
                <a:ext cx="1377919" cy="0"/>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DFC63880-8E40-F13C-0D0F-CA9AF95A2896}"/>
                  </a:ext>
                </a:extLst>
              </p:cNvPr>
              <p:cNvCxnSpPr>
                <a:cxnSpLocks/>
              </p:cNvCxnSpPr>
              <p:nvPr/>
            </p:nvCxnSpPr>
            <p:spPr>
              <a:xfrm>
                <a:off x="2667940" y="4168365"/>
                <a:ext cx="0" cy="237055"/>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B379C303-3769-D98A-12FE-E3CC6EC5FA79}"/>
                  </a:ext>
                </a:extLst>
              </p:cNvPr>
              <p:cNvCxnSpPr/>
              <p:nvPr/>
            </p:nvCxnSpPr>
            <p:spPr>
              <a:xfrm>
                <a:off x="2216206" y="4171965"/>
                <a:ext cx="459670" cy="0"/>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grpSp>
      </p:grpSp>
      <p:grpSp>
        <p:nvGrpSpPr>
          <p:cNvPr id="131" name="Group 130">
            <a:extLst>
              <a:ext uri="{FF2B5EF4-FFF2-40B4-BE49-F238E27FC236}">
                <a16:creationId xmlns:a16="http://schemas.microsoft.com/office/drawing/2014/main" id="{2F1F75B1-BE8A-B019-DCEC-CB794BB7C658}"/>
              </a:ext>
            </a:extLst>
          </p:cNvPr>
          <p:cNvGrpSpPr/>
          <p:nvPr/>
        </p:nvGrpSpPr>
        <p:grpSpPr>
          <a:xfrm>
            <a:off x="2737152" y="3971083"/>
            <a:ext cx="1813475" cy="236076"/>
            <a:chOff x="430074" y="4885304"/>
            <a:chExt cx="1813475" cy="236076"/>
          </a:xfrm>
        </p:grpSpPr>
        <p:cxnSp>
          <p:nvCxnSpPr>
            <p:cNvPr id="132" name="Straight Connector 131">
              <a:extLst>
                <a:ext uri="{FF2B5EF4-FFF2-40B4-BE49-F238E27FC236}">
                  <a16:creationId xmlns:a16="http://schemas.microsoft.com/office/drawing/2014/main" id="{B55DDAC2-0C69-7764-428C-540A41395A77}"/>
                </a:ext>
              </a:extLst>
            </p:cNvPr>
            <p:cNvCxnSpPr>
              <a:cxnSpLocks/>
            </p:cNvCxnSpPr>
            <p:nvPr/>
          </p:nvCxnSpPr>
          <p:spPr>
            <a:xfrm>
              <a:off x="430074" y="4889116"/>
              <a:ext cx="1367933" cy="0"/>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9926C5CC-1AAA-DD2B-7A4C-50F431641D99}"/>
                </a:ext>
              </a:extLst>
            </p:cNvPr>
            <p:cNvCxnSpPr>
              <a:cxnSpLocks/>
            </p:cNvCxnSpPr>
            <p:nvPr/>
          </p:nvCxnSpPr>
          <p:spPr>
            <a:xfrm>
              <a:off x="1792928" y="4885304"/>
              <a:ext cx="0" cy="236076"/>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4DD8B568-46D9-2FDA-01B0-1FAF6F0FA7CB}"/>
                </a:ext>
              </a:extLst>
            </p:cNvPr>
            <p:cNvCxnSpPr/>
            <p:nvPr/>
          </p:nvCxnSpPr>
          <p:spPr>
            <a:xfrm>
              <a:off x="1787210" y="5120676"/>
              <a:ext cx="456339" cy="0"/>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grpSp>
      <p:grpSp>
        <p:nvGrpSpPr>
          <p:cNvPr id="135" name="Group 134">
            <a:extLst>
              <a:ext uri="{FF2B5EF4-FFF2-40B4-BE49-F238E27FC236}">
                <a16:creationId xmlns:a16="http://schemas.microsoft.com/office/drawing/2014/main" id="{E14F24C8-0D27-575C-B8FE-3EFFE4DDF954}"/>
              </a:ext>
            </a:extLst>
          </p:cNvPr>
          <p:cNvGrpSpPr/>
          <p:nvPr/>
        </p:nvGrpSpPr>
        <p:grpSpPr>
          <a:xfrm>
            <a:off x="913934" y="3974066"/>
            <a:ext cx="1813475" cy="236076"/>
            <a:chOff x="430074" y="4885304"/>
            <a:chExt cx="1813475" cy="236076"/>
          </a:xfrm>
        </p:grpSpPr>
        <p:cxnSp>
          <p:nvCxnSpPr>
            <p:cNvPr id="136" name="Straight Connector 135">
              <a:extLst>
                <a:ext uri="{FF2B5EF4-FFF2-40B4-BE49-F238E27FC236}">
                  <a16:creationId xmlns:a16="http://schemas.microsoft.com/office/drawing/2014/main" id="{26001797-E628-43C8-A981-1F4696E42DC5}"/>
                </a:ext>
              </a:extLst>
            </p:cNvPr>
            <p:cNvCxnSpPr>
              <a:cxnSpLocks/>
            </p:cNvCxnSpPr>
            <p:nvPr/>
          </p:nvCxnSpPr>
          <p:spPr>
            <a:xfrm>
              <a:off x="430074" y="4889116"/>
              <a:ext cx="1367933" cy="0"/>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3760954F-6D3A-B541-D7C1-F20BEFC6D824}"/>
                </a:ext>
              </a:extLst>
            </p:cNvPr>
            <p:cNvCxnSpPr>
              <a:cxnSpLocks/>
            </p:cNvCxnSpPr>
            <p:nvPr/>
          </p:nvCxnSpPr>
          <p:spPr>
            <a:xfrm>
              <a:off x="1792928" y="4885304"/>
              <a:ext cx="0" cy="236076"/>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A1DC14FD-9C33-5D01-27F9-F76C9A37CB3C}"/>
                </a:ext>
              </a:extLst>
            </p:cNvPr>
            <p:cNvCxnSpPr/>
            <p:nvPr/>
          </p:nvCxnSpPr>
          <p:spPr>
            <a:xfrm>
              <a:off x="1787210" y="5120676"/>
              <a:ext cx="456339" cy="0"/>
            </a:xfrm>
            <a:prstGeom prst="line">
              <a:avLst/>
            </a:prstGeom>
            <a:ln w="12700">
              <a:solidFill>
                <a:srgbClr val="00B050"/>
              </a:solidFill>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81EB08CC-D1E3-33C7-0C9C-2DCD48D37BB5}"/>
                  </a:ext>
                </a:extLst>
              </p:cNvPr>
              <p:cNvSpPr txBox="1"/>
              <p:nvPr/>
            </p:nvSpPr>
            <p:spPr>
              <a:xfrm>
                <a:off x="612376" y="3965562"/>
                <a:ext cx="373499"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00B050"/>
                              </a:solidFill>
                              <a:latin typeface="Cambria Math" panose="02040503050406030204" pitchFamily="18" charset="0"/>
                            </a:rPr>
                          </m:ctrlPr>
                        </m:sSubPr>
                        <m:e>
                          <m:r>
                            <a:rPr lang="en-US" sz="1200" b="0" i="1" smtClean="0">
                              <a:solidFill>
                                <a:srgbClr val="00B050"/>
                              </a:solidFill>
                              <a:latin typeface="Cambria Math" panose="02040503050406030204" pitchFamily="18" charset="0"/>
                            </a:rPr>
                            <m:t>𝐶</m:t>
                          </m:r>
                        </m:e>
                        <m:sub>
                          <m:r>
                            <a:rPr lang="en-US" sz="1200" b="0" i="1" smtClean="0">
                              <a:solidFill>
                                <a:srgbClr val="00B050"/>
                              </a:solidFill>
                              <a:latin typeface="Cambria Math" panose="02040503050406030204" pitchFamily="18" charset="0"/>
                            </a:rPr>
                            <m:t>𝑠</m:t>
                          </m:r>
                        </m:sub>
                      </m:sSub>
                    </m:oMath>
                  </m:oMathPara>
                </a14:m>
                <a:endParaRPr lang="en-US" sz="1200" dirty="0"/>
              </a:p>
            </p:txBody>
          </p:sp>
        </mc:Choice>
        <mc:Fallback xmlns="">
          <p:sp>
            <p:nvSpPr>
              <p:cNvPr id="139" name="TextBox 138">
                <a:extLst>
                  <a:ext uri="{FF2B5EF4-FFF2-40B4-BE49-F238E27FC236}">
                    <a16:creationId xmlns:a16="http://schemas.microsoft.com/office/drawing/2014/main" id="{81EB08CC-D1E3-33C7-0C9C-2DCD48D37BB5}"/>
                  </a:ext>
                </a:extLst>
              </p:cNvPr>
              <p:cNvSpPr txBox="1">
                <a:spLocks noRot="1" noChangeAspect="1" noMove="1" noResize="1" noEditPoints="1" noAdjustHandles="1" noChangeArrowheads="1" noChangeShapeType="1" noTextEdit="1"/>
              </p:cNvSpPr>
              <p:nvPr/>
            </p:nvSpPr>
            <p:spPr>
              <a:xfrm>
                <a:off x="612376" y="3965562"/>
                <a:ext cx="373499"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3B723F10-F2DB-C8F6-0736-5BC47B5AE3D4}"/>
                  </a:ext>
                </a:extLst>
              </p:cNvPr>
              <p:cNvSpPr txBox="1"/>
              <p:nvPr/>
            </p:nvSpPr>
            <p:spPr>
              <a:xfrm>
                <a:off x="612376" y="3294595"/>
                <a:ext cx="39446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0070C0"/>
                              </a:solidFill>
                              <a:latin typeface="Cambria Math" panose="02040503050406030204" pitchFamily="18" charset="0"/>
                            </a:rPr>
                          </m:ctrlPr>
                        </m:sSubPr>
                        <m:e>
                          <m:r>
                            <a:rPr lang="en-US" sz="1200" b="0" i="1" smtClean="0">
                              <a:solidFill>
                                <a:srgbClr val="0070C0"/>
                              </a:solidFill>
                              <a:latin typeface="Cambria Math" panose="02040503050406030204" pitchFamily="18" charset="0"/>
                            </a:rPr>
                            <m:t>𝐶</m:t>
                          </m:r>
                        </m:e>
                        <m:sub>
                          <m:r>
                            <a:rPr lang="en-US" sz="1200" b="0" i="1" smtClean="0">
                              <a:solidFill>
                                <a:srgbClr val="0070C0"/>
                              </a:solidFill>
                              <a:latin typeface="Cambria Math" panose="02040503050406030204" pitchFamily="18" charset="0"/>
                            </a:rPr>
                            <m:t>𝑇</m:t>
                          </m:r>
                        </m:sub>
                      </m:sSub>
                    </m:oMath>
                  </m:oMathPara>
                </a14:m>
                <a:endParaRPr lang="en-US" sz="1200" dirty="0">
                  <a:solidFill>
                    <a:srgbClr val="0070C0"/>
                  </a:solidFill>
                </a:endParaRPr>
              </a:p>
            </p:txBody>
          </p:sp>
        </mc:Choice>
        <mc:Fallback xmlns="">
          <p:sp>
            <p:nvSpPr>
              <p:cNvPr id="140" name="TextBox 139">
                <a:extLst>
                  <a:ext uri="{FF2B5EF4-FFF2-40B4-BE49-F238E27FC236}">
                    <a16:creationId xmlns:a16="http://schemas.microsoft.com/office/drawing/2014/main" id="{3B723F10-F2DB-C8F6-0736-5BC47B5AE3D4}"/>
                  </a:ext>
                </a:extLst>
              </p:cNvPr>
              <p:cNvSpPr txBox="1">
                <a:spLocks noRot="1" noChangeAspect="1" noMove="1" noResize="1" noEditPoints="1" noAdjustHandles="1" noChangeArrowheads="1" noChangeShapeType="1" noTextEdit="1"/>
              </p:cNvSpPr>
              <p:nvPr/>
            </p:nvSpPr>
            <p:spPr>
              <a:xfrm>
                <a:off x="612376" y="3294595"/>
                <a:ext cx="394467" cy="2769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D5386E51-902F-1007-C880-5107328F3523}"/>
                  </a:ext>
                </a:extLst>
              </p:cNvPr>
              <p:cNvSpPr txBox="1"/>
              <p:nvPr/>
            </p:nvSpPr>
            <p:spPr>
              <a:xfrm>
                <a:off x="349038" y="5006931"/>
                <a:ext cx="2024532" cy="418448"/>
              </a:xfrm>
              <a:prstGeom prst="rect">
                <a:avLst/>
              </a:prstGeom>
              <a:noFill/>
            </p:spPr>
            <p:txBody>
              <a:bodyPr wrap="square" rtlCol="0">
                <a:spAutoFit/>
              </a:bodyPr>
              <a:lstStyle/>
              <a:p>
                <a14:m>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𝐶</m:t>
                        </m:r>
                      </m:e>
                      <m:sub>
                        <m:eqArr>
                          <m:eqArrPr>
                            <m:ctrlPr>
                              <a:rPr lang="en-US" sz="1400" b="0" i="1" dirty="0" smtClean="0">
                                <a:latin typeface="Cambria Math" panose="02040503050406030204" pitchFamily="18" charset="0"/>
                              </a:rPr>
                            </m:ctrlPr>
                          </m:eqArrPr>
                          <m:e>
                            <m:r>
                              <m:rPr>
                                <m:sty m:val="p"/>
                              </m:rPr>
                              <a:rPr lang="en-US" sz="1400" b="0" i="0" dirty="0" smtClean="0">
                                <a:latin typeface="Cambria Math" panose="02040503050406030204" pitchFamily="18" charset="0"/>
                              </a:rPr>
                              <m:t>Intermediate</m:t>
                            </m:r>
                          </m:e>
                          <m:e>
                            <m:r>
                              <a:rPr lang="en-US" sz="1400" b="0" i="1" dirty="0" smtClean="0">
                                <a:latin typeface="Cambria Math" panose="02040503050406030204" pitchFamily="18" charset="0"/>
                              </a:rPr>
                              <m:t>𝐶𝑜𝑑𝑒</m:t>
                            </m:r>
                          </m:e>
                        </m:eqArr>
                      </m:sub>
                    </m:sSub>
                    <m:r>
                      <a:rPr lang="en-US" sz="1400" i="1" dirty="0" smtClean="0">
                        <a:latin typeface="Cambria Math" panose="02040503050406030204" pitchFamily="18" charset="0"/>
                      </a:rPr>
                      <m:t>=</m:t>
                    </m:r>
                    <m:sSub>
                      <m:sSubPr>
                        <m:ctrlPr>
                          <a:rPr lang="en-US" sz="1400" i="1" dirty="0" smtClean="0">
                            <a:solidFill>
                              <a:schemeClr val="tx1"/>
                            </a:solidFill>
                            <a:latin typeface="Cambria Math" panose="02040503050406030204" pitchFamily="18" charset="0"/>
                          </a:rPr>
                        </m:ctrlPr>
                      </m:sSubPr>
                      <m:e>
                        <m:r>
                          <a:rPr lang="en-US" sz="1400" b="0" i="1" dirty="0" smtClean="0">
                            <a:solidFill>
                              <a:schemeClr val="tx1"/>
                            </a:solidFill>
                            <a:latin typeface="Cambria Math" panose="02040503050406030204" pitchFamily="18" charset="0"/>
                          </a:rPr>
                          <m:t>𝐶</m:t>
                        </m:r>
                      </m:e>
                      <m:sub>
                        <m:r>
                          <a:rPr lang="en-US" sz="1400" b="0" i="1" dirty="0" smtClean="0">
                            <a:solidFill>
                              <a:schemeClr val="tx1"/>
                            </a:solidFill>
                            <a:latin typeface="Cambria Math" panose="02040503050406030204" pitchFamily="18" charset="0"/>
                          </a:rPr>
                          <m:t>𝑝</m:t>
                        </m:r>
                      </m:sub>
                    </m:sSub>
                  </m:oMath>
                </a14:m>
                <a:r>
                  <a:rPr lang="en-US" sz="1400" dirty="0">
                    <a:solidFill>
                      <a:schemeClr val="tx1"/>
                    </a:solidFill>
                  </a:rPr>
                  <a:t> </a:t>
                </a:r>
                <a14:m>
                  <m:oMath xmlns:m="http://schemas.openxmlformats.org/officeDocument/2006/math">
                    <m:r>
                      <a:rPr lang="en-US" sz="1400" i="1" dirty="0">
                        <a:solidFill>
                          <a:srgbClr val="00B050"/>
                        </a:solidFill>
                        <a:latin typeface="Cambria Math" panose="02040503050406030204" pitchFamily="18" charset="0"/>
                        <a:ea typeface="Cambria Math" panose="02040503050406030204" pitchFamily="18" charset="0"/>
                      </a:rPr>
                      <m:t>⊕</m:t>
                    </m:r>
                  </m:oMath>
                </a14:m>
                <a:r>
                  <a:rPr lang="en-US" sz="1400" dirty="0">
                    <a:solidFill>
                      <a:srgbClr val="00B050"/>
                    </a:solidFill>
                  </a:rPr>
                  <a:t> </a:t>
                </a:r>
                <a14:m>
                  <m:oMath xmlns:m="http://schemas.openxmlformats.org/officeDocument/2006/math">
                    <m:sSub>
                      <m:sSubPr>
                        <m:ctrlPr>
                          <a:rPr lang="en-US" sz="1400" i="1" dirty="0" smtClean="0">
                            <a:solidFill>
                              <a:srgbClr val="00B050"/>
                            </a:solidFill>
                            <a:latin typeface="Cambria Math" panose="02040503050406030204" pitchFamily="18" charset="0"/>
                          </a:rPr>
                        </m:ctrlPr>
                      </m:sSubPr>
                      <m:e>
                        <m:r>
                          <a:rPr lang="en-US" sz="1400" i="1" dirty="0">
                            <a:solidFill>
                              <a:srgbClr val="00B050"/>
                            </a:solidFill>
                            <a:latin typeface="Cambria Math" panose="02040503050406030204" pitchFamily="18" charset="0"/>
                          </a:rPr>
                          <m:t>𝐶</m:t>
                        </m:r>
                      </m:e>
                      <m:sub>
                        <m:r>
                          <a:rPr lang="en-US" sz="1400" b="0" i="1" dirty="0" smtClean="0">
                            <a:solidFill>
                              <a:srgbClr val="00B050"/>
                            </a:solidFill>
                            <a:latin typeface="Cambria Math" panose="02040503050406030204" pitchFamily="18" charset="0"/>
                          </a:rPr>
                          <m:t>𝑆</m:t>
                        </m:r>
                      </m:sub>
                    </m:sSub>
                  </m:oMath>
                </a14:m>
                <a:endParaRPr lang="en-US" sz="1200" dirty="0"/>
              </a:p>
            </p:txBody>
          </p:sp>
        </mc:Choice>
        <mc:Fallback xmlns="">
          <p:sp>
            <p:nvSpPr>
              <p:cNvPr id="141" name="TextBox 140">
                <a:extLst>
                  <a:ext uri="{FF2B5EF4-FFF2-40B4-BE49-F238E27FC236}">
                    <a16:creationId xmlns:a16="http://schemas.microsoft.com/office/drawing/2014/main" id="{D5386E51-902F-1007-C880-5107328F3523}"/>
                  </a:ext>
                </a:extLst>
              </p:cNvPr>
              <p:cNvSpPr txBox="1">
                <a:spLocks noRot="1" noChangeAspect="1" noMove="1" noResize="1" noEditPoints="1" noAdjustHandles="1" noChangeArrowheads="1" noChangeShapeType="1" noTextEdit="1"/>
              </p:cNvSpPr>
              <p:nvPr/>
            </p:nvSpPr>
            <p:spPr>
              <a:xfrm>
                <a:off x="349038" y="5006931"/>
                <a:ext cx="2024532" cy="418448"/>
              </a:xfrm>
              <a:prstGeom prst="rect">
                <a:avLst/>
              </a:prstGeom>
              <a:blipFill>
                <a:blip r:embed="rId12"/>
                <a:stretch>
                  <a:fillRect/>
                </a:stretch>
              </a:blipFill>
            </p:spPr>
            <p:txBody>
              <a:bodyPr/>
              <a:lstStyle/>
              <a:p>
                <a:r>
                  <a:rPr lang="en-US">
                    <a:noFill/>
                  </a:rPr>
                  <a:t> </a:t>
                </a:r>
              </a:p>
            </p:txBody>
          </p:sp>
        </mc:Fallback>
      </mc:AlternateContent>
      <p:grpSp>
        <p:nvGrpSpPr>
          <p:cNvPr id="142" name="Group 141">
            <a:extLst>
              <a:ext uri="{FF2B5EF4-FFF2-40B4-BE49-F238E27FC236}">
                <a16:creationId xmlns:a16="http://schemas.microsoft.com/office/drawing/2014/main" id="{C011240F-6DBB-BA94-79F8-2C3C7ADF8563}"/>
              </a:ext>
            </a:extLst>
          </p:cNvPr>
          <p:cNvGrpSpPr/>
          <p:nvPr/>
        </p:nvGrpSpPr>
        <p:grpSpPr>
          <a:xfrm>
            <a:off x="921565" y="3314264"/>
            <a:ext cx="4060414" cy="237057"/>
            <a:chOff x="839025" y="4243101"/>
            <a:chExt cx="4060414" cy="237057"/>
          </a:xfrm>
        </p:grpSpPr>
        <p:cxnSp>
          <p:nvCxnSpPr>
            <p:cNvPr id="143" name="Straight Connector 142">
              <a:extLst>
                <a:ext uri="{FF2B5EF4-FFF2-40B4-BE49-F238E27FC236}">
                  <a16:creationId xmlns:a16="http://schemas.microsoft.com/office/drawing/2014/main" id="{02FCB186-94E0-F4DA-25C0-8BEC48E2A789}"/>
                </a:ext>
              </a:extLst>
            </p:cNvPr>
            <p:cNvCxnSpPr/>
            <p:nvPr/>
          </p:nvCxnSpPr>
          <p:spPr>
            <a:xfrm>
              <a:off x="4450786" y="4244371"/>
              <a:ext cx="448653" cy="0"/>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grpSp>
          <p:nvGrpSpPr>
            <p:cNvPr id="144" name="Group 143">
              <a:extLst>
                <a:ext uri="{FF2B5EF4-FFF2-40B4-BE49-F238E27FC236}">
                  <a16:creationId xmlns:a16="http://schemas.microsoft.com/office/drawing/2014/main" id="{486EA3CA-4A99-F822-6AF0-502C2FED2C1C}"/>
                </a:ext>
              </a:extLst>
            </p:cNvPr>
            <p:cNvGrpSpPr/>
            <p:nvPr/>
          </p:nvGrpSpPr>
          <p:grpSpPr>
            <a:xfrm>
              <a:off x="839025" y="4243103"/>
              <a:ext cx="1807537" cy="237055"/>
              <a:chOff x="842097" y="4168365"/>
              <a:chExt cx="1833779" cy="237055"/>
            </a:xfrm>
          </p:grpSpPr>
          <p:cxnSp>
            <p:nvCxnSpPr>
              <p:cNvPr id="149" name="Straight Connector 148">
                <a:extLst>
                  <a:ext uri="{FF2B5EF4-FFF2-40B4-BE49-F238E27FC236}">
                    <a16:creationId xmlns:a16="http://schemas.microsoft.com/office/drawing/2014/main" id="{6C945322-A10D-2892-DDF2-621AF73565FA}"/>
                  </a:ext>
                </a:extLst>
              </p:cNvPr>
              <p:cNvCxnSpPr>
                <a:cxnSpLocks/>
              </p:cNvCxnSpPr>
              <p:nvPr/>
            </p:nvCxnSpPr>
            <p:spPr>
              <a:xfrm>
                <a:off x="842097" y="4171630"/>
                <a:ext cx="1377919" cy="0"/>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72F227CC-6AB3-C512-FBF3-D9BF63B88D2C}"/>
                  </a:ext>
                </a:extLst>
              </p:cNvPr>
              <p:cNvCxnSpPr>
                <a:cxnSpLocks/>
              </p:cNvCxnSpPr>
              <p:nvPr/>
            </p:nvCxnSpPr>
            <p:spPr>
              <a:xfrm>
                <a:off x="2667940" y="4168365"/>
                <a:ext cx="0" cy="237055"/>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8C1203E7-0614-73DB-F335-23F1431608D4}"/>
                  </a:ext>
                </a:extLst>
              </p:cNvPr>
              <p:cNvCxnSpPr/>
              <p:nvPr/>
            </p:nvCxnSpPr>
            <p:spPr>
              <a:xfrm>
                <a:off x="2216206" y="4171965"/>
                <a:ext cx="459670" cy="0"/>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grpSp>
        <p:grpSp>
          <p:nvGrpSpPr>
            <p:cNvPr id="145" name="Group 144">
              <a:extLst>
                <a:ext uri="{FF2B5EF4-FFF2-40B4-BE49-F238E27FC236}">
                  <a16:creationId xmlns:a16="http://schemas.microsoft.com/office/drawing/2014/main" id="{9CFD1CD0-A963-D676-9A22-B8AACAF60B78}"/>
                </a:ext>
              </a:extLst>
            </p:cNvPr>
            <p:cNvGrpSpPr/>
            <p:nvPr/>
          </p:nvGrpSpPr>
          <p:grpSpPr>
            <a:xfrm flipV="1">
              <a:off x="2644514" y="4243101"/>
              <a:ext cx="1820501" cy="237055"/>
              <a:chOff x="842097" y="4168365"/>
              <a:chExt cx="1833779" cy="237055"/>
            </a:xfrm>
          </p:grpSpPr>
          <p:cxnSp>
            <p:nvCxnSpPr>
              <p:cNvPr id="146" name="Straight Connector 145">
                <a:extLst>
                  <a:ext uri="{FF2B5EF4-FFF2-40B4-BE49-F238E27FC236}">
                    <a16:creationId xmlns:a16="http://schemas.microsoft.com/office/drawing/2014/main" id="{2849B706-9354-8317-2BE3-F609A5EB5AE7}"/>
                  </a:ext>
                </a:extLst>
              </p:cNvPr>
              <p:cNvCxnSpPr>
                <a:cxnSpLocks/>
              </p:cNvCxnSpPr>
              <p:nvPr/>
            </p:nvCxnSpPr>
            <p:spPr>
              <a:xfrm>
                <a:off x="842097" y="4171630"/>
                <a:ext cx="1377919" cy="0"/>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6B4C7A3D-3102-B808-2E5B-8267951FCA8E}"/>
                  </a:ext>
                </a:extLst>
              </p:cNvPr>
              <p:cNvCxnSpPr>
                <a:cxnSpLocks/>
              </p:cNvCxnSpPr>
              <p:nvPr/>
            </p:nvCxnSpPr>
            <p:spPr>
              <a:xfrm>
                <a:off x="2667940" y="4168365"/>
                <a:ext cx="0" cy="237055"/>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E346B3FF-6730-5E2B-900C-0DD727C9EA2F}"/>
                  </a:ext>
                </a:extLst>
              </p:cNvPr>
              <p:cNvCxnSpPr/>
              <p:nvPr/>
            </p:nvCxnSpPr>
            <p:spPr>
              <a:xfrm>
                <a:off x="2216206" y="4171965"/>
                <a:ext cx="459670" cy="0"/>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2E4C9A33-CA9B-E66B-E793-D249A650F25D}"/>
                  </a:ext>
                </a:extLst>
              </p:cNvPr>
              <p:cNvSpPr txBox="1"/>
              <p:nvPr/>
            </p:nvSpPr>
            <p:spPr>
              <a:xfrm>
                <a:off x="5044429" y="3186342"/>
                <a:ext cx="261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52" name="TextBox 151">
                <a:extLst>
                  <a:ext uri="{FF2B5EF4-FFF2-40B4-BE49-F238E27FC236}">
                    <a16:creationId xmlns:a16="http://schemas.microsoft.com/office/drawing/2014/main" id="{2E4C9A33-CA9B-E66B-E793-D249A650F25D}"/>
                  </a:ext>
                </a:extLst>
              </p:cNvPr>
              <p:cNvSpPr txBox="1">
                <a:spLocks noRot="1" noChangeAspect="1" noMove="1" noResize="1" noEditPoints="1" noAdjustHandles="1" noChangeArrowheads="1" noChangeShapeType="1" noTextEdit="1"/>
              </p:cNvSpPr>
              <p:nvPr/>
            </p:nvSpPr>
            <p:spPr>
              <a:xfrm>
                <a:off x="5044429" y="3186342"/>
                <a:ext cx="261290" cy="276999"/>
              </a:xfrm>
              <a:prstGeom prst="rect">
                <a:avLst/>
              </a:prstGeom>
              <a:blipFill>
                <a:blip r:embed="rId13"/>
                <a:stretch>
                  <a:fillRect l="-4651" r="-4651"/>
                </a:stretch>
              </a:blipFill>
            </p:spPr>
            <p:txBody>
              <a:bodyPr/>
              <a:lstStyle/>
              <a:p>
                <a:r>
                  <a:rPr lang="en-US">
                    <a:noFill/>
                  </a:rPr>
                  <a:t> </a:t>
                </a:r>
              </a:p>
            </p:txBody>
          </p:sp>
        </mc:Fallback>
      </mc:AlternateContent>
      <p:sp>
        <p:nvSpPr>
          <p:cNvPr id="153" name="Left Brace 152">
            <a:extLst>
              <a:ext uri="{FF2B5EF4-FFF2-40B4-BE49-F238E27FC236}">
                <a16:creationId xmlns:a16="http://schemas.microsoft.com/office/drawing/2014/main" id="{90710445-1CCA-E5BA-2997-8E4317556BAE}"/>
              </a:ext>
            </a:extLst>
          </p:cNvPr>
          <p:cNvSpPr/>
          <p:nvPr/>
        </p:nvSpPr>
        <p:spPr>
          <a:xfrm>
            <a:off x="553900" y="3261989"/>
            <a:ext cx="237802" cy="1234755"/>
          </a:xfrm>
          <a:prstGeom prst="leftBrace">
            <a:avLst>
              <a:gd name="adj1" fmla="val 8333"/>
              <a:gd name="adj2" fmla="val 48819"/>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54" name="Straight Arrow Connector 153">
            <a:extLst>
              <a:ext uri="{FF2B5EF4-FFF2-40B4-BE49-F238E27FC236}">
                <a16:creationId xmlns:a16="http://schemas.microsoft.com/office/drawing/2014/main" id="{CA75B26B-F1A1-0F10-DF75-DA7837BBE26B}"/>
              </a:ext>
            </a:extLst>
          </p:cNvPr>
          <p:cNvCxnSpPr>
            <a:cxnSpLocks/>
          </p:cNvCxnSpPr>
          <p:nvPr/>
        </p:nvCxnSpPr>
        <p:spPr>
          <a:xfrm flipH="1">
            <a:off x="921565" y="3144760"/>
            <a:ext cx="2628709"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D8D49607-C382-25AB-96FD-212083EC6FE5}"/>
              </a:ext>
            </a:extLst>
          </p:cNvPr>
          <p:cNvCxnSpPr>
            <a:cxnSpLocks/>
          </p:cNvCxnSpPr>
          <p:nvPr/>
        </p:nvCxnSpPr>
        <p:spPr>
          <a:xfrm>
            <a:off x="6105525" y="3144760"/>
            <a:ext cx="2886200"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6" name="TextBox 155">
            <a:extLst>
              <a:ext uri="{FF2B5EF4-FFF2-40B4-BE49-F238E27FC236}">
                <a16:creationId xmlns:a16="http://schemas.microsoft.com/office/drawing/2014/main" id="{CF9CE01A-ABE2-20C9-7AEF-512D4755B109}"/>
              </a:ext>
            </a:extLst>
          </p:cNvPr>
          <p:cNvSpPr txBox="1"/>
          <p:nvPr/>
        </p:nvSpPr>
        <p:spPr>
          <a:xfrm>
            <a:off x="3530245" y="2989749"/>
            <a:ext cx="2501006" cy="430887"/>
          </a:xfrm>
          <a:prstGeom prst="rect">
            <a:avLst/>
          </a:prstGeom>
          <a:noFill/>
        </p:spPr>
        <p:txBody>
          <a:bodyPr wrap="none" rtlCol="0">
            <a:spAutoFit/>
          </a:bodyPr>
          <a:lstStyle/>
          <a:p>
            <a:r>
              <a:rPr lang="en-US" sz="1100" dirty="0"/>
              <a:t>Tertiary code  (12 sec) 1500 symbols</a:t>
            </a:r>
          </a:p>
          <a:p>
            <a:endParaRPr lang="en-US" sz="1100" dirty="0"/>
          </a:p>
        </p:txBody>
      </p:sp>
      <p:cxnSp>
        <p:nvCxnSpPr>
          <p:cNvPr id="157" name="Straight Arrow Connector 156">
            <a:extLst>
              <a:ext uri="{FF2B5EF4-FFF2-40B4-BE49-F238E27FC236}">
                <a16:creationId xmlns:a16="http://schemas.microsoft.com/office/drawing/2014/main" id="{221E6749-6FE8-0D11-76FF-1F355287C6FF}"/>
              </a:ext>
            </a:extLst>
          </p:cNvPr>
          <p:cNvCxnSpPr>
            <a:cxnSpLocks/>
          </p:cNvCxnSpPr>
          <p:nvPr/>
        </p:nvCxnSpPr>
        <p:spPr>
          <a:xfrm flipH="1">
            <a:off x="912222" y="2522291"/>
            <a:ext cx="3659778"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8" name="TextBox 157">
            <a:extLst>
              <a:ext uri="{FF2B5EF4-FFF2-40B4-BE49-F238E27FC236}">
                <a16:creationId xmlns:a16="http://schemas.microsoft.com/office/drawing/2014/main" id="{1AB676C5-D14D-78FB-0DC2-933DFB527190}"/>
              </a:ext>
            </a:extLst>
          </p:cNvPr>
          <p:cNvSpPr txBox="1"/>
          <p:nvPr/>
        </p:nvSpPr>
        <p:spPr>
          <a:xfrm>
            <a:off x="3200346" y="4435704"/>
            <a:ext cx="984565" cy="261610"/>
          </a:xfrm>
          <a:prstGeom prst="rect">
            <a:avLst/>
          </a:prstGeom>
          <a:noFill/>
        </p:spPr>
        <p:txBody>
          <a:bodyPr wrap="none" rtlCol="0">
            <a:spAutoFit/>
          </a:bodyPr>
          <a:lstStyle/>
          <a:p>
            <a:r>
              <a:rPr lang="en-US" sz="1050" dirty="0"/>
              <a:t>5.115 MCPS</a:t>
            </a:r>
          </a:p>
        </p:txBody>
      </p:sp>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32857698-704D-004E-5B53-0BB521A0B609}"/>
                  </a:ext>
                </a:extLst>
              </p:cNvPr>
              <p:cNvSpPr txBox="1"/>
              <p:nvPr/>
            </p:nvSpPr>
            <p:spPr>
              <a:xfrm>
                <a:off x="608773" y="4177272"/>
                <a:ext cx="388568" cy="2912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i="1" dirty="0" smtClean="0">
                              <a:latin typeface="Cambria Math" panose="02040503050406030204" pitchFamily="18" charset="0"/>
                            </a:rPr>
                          </m:ctrlPr>
                        </m:sSubPr>
                        <m:e>
                          <m:r>
                            <a:rPr lang="en-US" sz="1200" b="0" i="1" dirty="0" smtClean="0">
                              <a:latin typeface="Cambria Math" panose="02040503050406030204" pitchFamily="18" charset="0"/>
                            </a:rPr>
                            <m:t>𝐶</m:t>
                          </m:r>
                        </m:e>
                        <m:sub>
                          <m:r>
                            <a:rPr lang="en-US" sz="1200" b="0" i="1" dirty="0" smtClean="0">
                              <a:latin typeface="Cambria Math" panose="02040503050406030204" pitchFamily="18" charset="0"/>
                            </a:rPr>
                            <m:t>𝑝</m:t>
                          </m:r>
                        </m:sub>
                      </m:sSub>
                    </m:oMath>
                  </m:oMathPara>
                </a14:m>
                <a:endParaRPr lang="en-US" sz="1200" dirty="0"/>
              </a:p>
            </p:txBody>
          </p:sp>
        </mc:Choice>
        <mc:Fallback xmlns="">
          <p:sp>
            <p:nvSpPr>
              <p:cNvPr id="159" name="TextBox 158">
                <a:extLst>
                  <a:ext uri="{FF2B5EF4-FFF2-40B4-BE49-F238E27FC236}">
                    <a16:creationId xmlns:a16="http://schemas.microsoft.com/office/drawing/2014/main" id="{32857698-704D-004E-5B53-0BB521A0B609}"/>
                  </a:ext>
                </a:extLst>
              </p:cNvPr>
              <p:cNvSpPr txBox="1">
                <a:spLocks noRot="1" noChangeAspect="1" noMove="1" noResize="1" noEditPoints="1" noAdjustHandles="1" noChangeArrowheads="1" noChangeShapeType="1" noTextEdit="1"/>
              </p:cNvSpPr>
              <p:nvPr/>
            </p:nvSpPr>
            <p:spPr>
              <a:xfrm>
                <a:off x="608773" y="4177272"/>
                <a:ext cx="388568" cy="29129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1B36514A-B399-31D3-B48A-C819D75B0D7E}"/>
                  </a:ext>
                </a:extLst>
              </p:cNvPr>
              <p:cNvSpPr txBox="1"/>
              <p:nvPr/>
            </p:nvSpPr>
            <p:spPr>
              <a:xfrm>
                <a:off x="608773" y="2077902"/>
                <a:ext cx="39241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i="1" dirty="0" smtClean="0">
                              <a:latin typeface="Cambria Math" panose="02040503050406030204" pitchFamily="18" charset="0"/>
                            </a:rPr>
                          </m:ctrlPr>
                        </m:sSubPr>
                        <m:e>
                          <m:r>
                            <a:rPr lang="en-US" sz="1200" b="0" i="1" dirty="0" smtClean="0">
                              <a:latin typeface="Cambria Math" panose="02040503050406030204" pitchFamily="18" charset="0"/>
                            </a:rPr>
                            <m:t>𝐶</m:t>
                          </m:r>
                        </m:e>
                        <m:sub>
                          <m:r>
                            <a:rPr lang="en-US" sz="1200" b="0" i="1" dirty="0" smtClean="0">
                              <a:latin typeface="Cambria Math" panose="02040503050406030204" pitchFamily="18" charset="0"/>
                            </a:rPr>
                            <m:t>𝑑</m:t>
                          </m:r>
                        </m:sub>
                      </m:sSub>
                    </m:oMath>
                  </m:oMathPara>
                </a14:m>
                <a:endParaRPr lang="en-US" sz="1200" dirty="0"/>
              </a:p>
            </p:txBody>
          </p:sp>
        </mc:Choice>
        <mc:Fallback xmlns="">
          <p:sp>
            <p:nvSpPr>
              <p:cNvPr id="160" name="TextBox 159">
                <a:extLst>
                  <a:ext uri="{FF2B5EF4-FFF2-40B4-BE49-F238E27FC236}">
                    <a16:creationId xmlns:a16="http://schemas.microsoft.com/office/drawing/2014/main" id="{1B36514A-B399-31D3-B48A-C819D75B0D7E}"/>
                  </a:ext>
                </a:extLst>
              </p:cNvPr>
              <p:cNvSpPr txBox="1">
                <a:spLocks noRot="1" noChangeAspect="1" noMove="1" noResize="1" noEditPoints="1" noAdjustHandles="1" noChangeArrowheads="1" noChangeShapeType="1" noTextEdit="1"/>
              </p:cNvSpPr>
              <p:nvPr/>
            </p:nvSpPr>
            <p:spPr>
              <a:xfrm>
                <a:off x="608773" y="2077902"/>
                <a:ext cx="392415" cy="27699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93376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C4DA4F-0207-F527-92D1-1147708E940C}"/>
              </a:ext>
            </a:extLst>
          </p:cNvPr>
          <p:cNvSpPr>
            <a:spLocks noGrp="1"/>
          </p:cNvSpPr>
          <p:nvPr>
            <p:ph type="title"/>
          </p:nvPr>
        </p:nvSpPr>
        <p:spPr>
          <a:xfrm>
            <a:off x="228600" y="127602"/>
            <a:ext cx="4201358" cy="406839"/>
          </a:xfrm>
        </p:spPr>
        <p:txBody>
          <a:bodyPr/>
          <a:lstStyle/>
          <a:p>
            <a:r>
              <a:rPr lang="en-US" dirty="0"/>
              <a:t>Summary and Conclusions</a:t>
            </a:r>
          </a:p>
        </p:txBody>
      </p:sp>
      <p:sp>
        <p:nvSpPr>
          <p:cNvPr id="7" name="Rectangle 1">
            <a:extLst>
              <a:ext uri="{FF2B5EF4-FFF2-40B4-BE49-F238E27FC236}">
                <a16:creationId xmlns:a16="http://schemas.microsoft.com/office/drawing/2014/main" id="{07DD605A-7489-4111-BC60-C9A68DBBF8D2}"/>
              </a:ext>
            </a:extLst>
          </p:cNvPr>
          <p:cNvSpPr>
            <a:spLocks noGrp="1" noChangeArrowheads="1"/>
          </p:cNvSpPr>
          <p:nvPr>
            <p:ph sz="quarter" idx="15"/>
          </p:nvPr>
        </p:nvSpPr>
        <p:spPr bwMode="auto">
          <a:xfrm>
            <a:off x="71021" y="919511"/>
            <a:ext cx="9072979" cy="547842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600" dirty="0"/>
              <a:t>We have conducted a trade study for the design of the first generation </a:t>
            </a:r>
            <a:br>
              <a:rPr lang="en-US" altLang="en-US" sz="1600" dirty="0"/>
            </a:br>
            <a:r>
              <a:rPr lang="en-US" altLang="en-US" sz="1600" dirty="0"/>
              <a:t>LunaNet Augmented Forward Signal (AFS) with exceptional performance and flexibility </a:t>
            </a:r>
            <a:br>
              <a:rPr lang="en-US" altLang="en-US" sz="1600" dirty="0"/>
            </a:br>
            <a:endParaRPr lang="en-US" altLang="en-US" sz="1600" dirty="0"/>
          </a:p>
          <a:p>
            <a:pPr lvl="0"/>
            <a:r>
              <a:rPr lang="en-US" altLang="en-US" sz="1600" dirty="0"/>
              <a:t>If implemented, the AFS design would be the first I/Q signal that services two classes of users, providing capabilities comparable or better than C/A code and L5 in one signal</a:t>
            </a:r>
            <a:br>
              <a:rPr lang="en-US" altLang="en-US" sz="1600" dirty="0"/>
            </a:br>
            <a:endParaRPr lang="en-US" altLang="en-US" sz="1600" dirty="0"/>
          </a:p>
          <a:p>
            <a:pPr lvl="0"/>
            <a:r>
              <a:rPr lang="en-US" altLang="en-US" sz="1600" dirty="0"/>
              <a:t>The design demonstrates the best cross-correlation performance of any 2046-chip SatNav code</a:t>
            </a:r>
            <a:br>
              <a:rPr lang="en-US" altLang="en-US" sz="1600" dirty="0"/>
            </a:br>
            <a:endParaRPr lang="en-US" altLang="en-US" sz="1600" dirty="0"/>
          </a:p>
          <a:p>
            <a:pPr lvl="0"/>
            <a:r>
              <a:rPr lang="en-US" altLang="en-US" sz="1600" dirty="0"/>
              <a:t>The design provides more flexible acquisition alternatives compared to any GNSS signal </a:t>
            </a:r>
          </a:p>
          <a:p>
            <a:pPr lvl="1"/>
            <a:r>
              <a:rPr lang="en-US" altLang="en-US" sz="1400" dirty="0"/>
              <a:t>2046-chip (2 ms),1.023 MCPS code with 2X complexity of C/A </a:t>
            </a:r>
          </a:p>
          <a:p>
            <a:pPr lvl="1"/>
            <a:r>
              <a:rPr lang="en-US" altLang="en-US" sz="1400" dirty="0"/>
              <a:t>10230-chip (2 ms), 5.115 MCPS I channel primary code that requires ½ the complexity L5</a:t>
            </a:r>
          </a:p>
          <a:p>
            <a:pPr lvl="1"/>
            <a:r>
              <a:rPr lang="en-US" altLang="en-US" sz="1400" dirty="0"/>
              <a:t>Tiered 40920-chip (8 ms), 5.115 MCPS pilot spreading code with 2X the complexity of L5 </a:t>
            </a:r>
            <a:br>
              <a:rPr lang="en-US" altLang="en-US" sz="1400" dirty="0"/>
            </a:br>
            <a:endParaRPr lang="en-US" altLang="en-US" sz="1400" dirty="0"/>
          </a:p>
          <a:p>
            <a:r>
              <a:rPr lang="en-US" altLang="en-US" sz="1600" dirty="0"/>
              <a:t>The work describes the first use of commercial 5G standard in any satellite navigation signal</a:t>
            </a:r>
          </a:p>
          <a:p>
            <a:pPr lvl="1"/>
            <a:r>
              <a:rPr lang="en-US" altLang="en-US" sz="1400" dirty="0"/>
              <a:t>Permits rapid encoder development and exploitation of commercial intellectual property</a:t>
            </a:r>
          </a:p>
          <a:p>
            <a:pPr lvl="1"/>
            <a:r>
              <a:rPr lang="en-US" altLang="en-US" sz="1400" dirty="0"/>
              <a:t>Demonstrates the best performing FEC of any satellite navigation signal</a:t>
            </a:r>
          </a:p>
          <a:p>
            <a:pPr lvl="2"/>
            <a:r>
              <a:rPr lang="en-US" altLang="en-US" sz="1200" dirty="0"/>
              <a:t>Exceeds L1C’s LDPC code Eb/No threshold by 0.6 dB</a:t>
            </a:r>
            <a:br>
              <a:rPr lang="en-US" altLang="en-US" sz="1200" dirty="0"/>
            </a:br>
            <a:endParaRPr lang="en-US" altLang="en-US" sz="1200" dirty="0"/>
          </a:p>
          <a:p>
            <a:pPr lvl="0"/>
            <a:r>
              <a:rPr lang="en-US" altLang="en-US" sz="1600" dirty="0"/>
              <a:t>The design represents the first use of a tertiary overlay code to enable flexible acquisition at higher processing gain</a:t>
            </a:r>
            <a:br>
              <a:rPr lang="en-US" altLang="en-US" sz="1600" dirty="0"/>
            </a:br>
            <a:endParaRPr lang="en-US" altLang="en-US" sz="1600" dirty="0"/>
          </a:p>
          <a:p>
            <a:pPr lvl="0"/>
            <a:r>
              <a:rPr lang="en-US" altLang="en-US" sz="1600" dirty="0"/>
              <a:t>The design provides the first standalone data signal with a high integrity sync word</a:t>
            </a:r>
          </a:p>
          <a:p>
            <a:pPr lvl="1"/>
            <a:r>
              <a:rPr lang="en-US" altLang="en-US" sz="1400" dirty="0"/>
              <a:t>Enables very low SWAP receivers to enjoy the benefits of high performance LDPC codes</a:t>
            </a:r>
          </a:p>
        </p:txBody>
      </p:sp>
    </p:spTree>
    <p:extLst>
      <p:ext uri="{BB962C8B-B14F-4D97-AF65-F5344CB8AC3E}">
        <p14:creationId xmlns:p14="http://schemas.microsoft.com/office/powerpoint/2010/main" val="53428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5F4EE6-14F8-DFE2-7A53-061508FD4FF5}"/>
              </a:ext>
            </a:extLst>
          </p:cNvPr>
          <p:cNvSpPr>
            <a:spLocks noGrp="1"/>
          </p:cNvSpPr>
          <p:nvPr>
            <p:ph type="title"/>
          </p:nvPr>
        </p:nvSpPr>
        <p:spPr>
          <a:xfrm>
            <a:off x="228600" y="132043"/>
            <a:ext cx="7909561" cy="581597"/>
          </a:xfrm>
        </p:spPr>
        <p:txBody>
          <a:bodyPr/>
          <a:lstStyle/>
          <a:p>
            <a:r>
              <a:rPr lang="en-US" dirty="0"/>
              <a:t>Outline</a:t>
            </a:r>
          </a:p>
        </p:txBody>
      </p:sp>
      <p:sp>
        <p:nvSpPr>
          <p:cNvPr id="8" name="Content Placeholder 7">
            <a:extLst>
              <a:ext uri="{FF2B5EF4-FFF2-40B4-BE49-F238E27FC236}">
                <a16:creationId xmlns:a16="http://schemas.microsoft.com/office/drawing/2014/main" id="{7A073155-ACDF-D736-391E-CEB7532098E0}"/>
              </a:ext>
            </a:extLst>
          </p:cNvPr>
          <p:cNvSpPr>
            <a:spLocks noGrp="1"/>
          </p:cNvSpPr>
          <p:nvPr>
            <p:ph sz="quarter" idx="15"/>
          </p:nvPr>
        </p:nvSpPr>
        <p:spPr>
          <a:xfrm>
            <a:off x="648070" y="876300"/>
            <a:ext cx="8495930" cy="5719809"/>
          </a:xfrm>
        </p:spPr>
        <p:txBody>
          <a:bodyPr/>
          <a:lstStyle/>
          <a:p>
            <a:r>
              <a:rPr lang="en-US" sz="1600" dirty="0"/>
              <a:t>Acknowledgements</a:t>
            </a:r>
            <a:br>
              <a:rPr lang="en-US" sz="1600" dirty="0"/>
            </a:br>
            <a:endParaRPr lang="en-US" sz="1600" dirty="0"/>
          </a:p>
          <a:p>
            <a:r>
              <a:rPr lang="en-US" sz="1600" dirty="0"/>
              <a:t>Introduction </a:t>
            </a:r>
            <a:br>
              <a:rPr lang="en-US" sz="1600" dirty="0"/>
            </a:br>
            <a:endParaRPr lang="en-US" sz="1600" dirty="0"/>
          </a:p>
          <a:p>
            <a:r>
              <a:rPr lang="en-US" sz="1600" dirty="0"/>
              <a:t>Draft LunaNet Signal Description</a:t>
            </a:r>
            <a:br>
              <a:rPr lang="en-US" sz="1600" dirty="0"/>
            </a:br>
            <a:endParaRPr lang="en-US" sz="1600" dirty="0"/>
          </a:p>
          <a:p>
            <a:r>
              <a:rPr lang="en-US" sz="1600" dirty="0"/>
              <a:t>I Channel Signal Structure</a:t>
            </a:r>
          </a:p>
          <a:p>
            <a:pPr lvl="1"/>
            <a:r>
              <a:rPr lang="en-US" sz="1400" dirty="0"/>
              <a:t>Spreading Code</a:t>
            </a:r>
          </a:p>
          <a:p>
            <a:pPr lvl="1"/>
            <a:r>
              <a:rPr lang="en-US" sz="1400" dirty="0"/>
              <a:t>Sync Word</a:t>
            </a:r>
          </a:p>
          <a:p>
            <a:pPr lvl="1"/>
            <a:r>
              <a:rPr lang="en-US" sz="1400" dirty="0"/>
              <a:t>Data Structure and Coding</a:t>
            </a:r>
            <a:br>
              <a:rPr lang="en-US" sz="1400" dirty="0"/>
            </a:br>
            <a:endParaRPr lang="en-US" sz="1400" dirty="0"/>
          </a:p>
          <a:p>
            <a:r>
              <a:rPr lang="en-US" sz="1600" dirty="0"/>
              <a:t>Q Channel Signal Structure</a:t>
            </a:r>
          </a:p>
          <a:p>
            <a:pPr lvl="1"/>
            <a:r>
              <a:rPr lang="en-US" sz="1400" dirty="0"/>
              <a:t>Primary Code and Overlay Alternatives</a:t>
            </a:r>
          </a:p>
          <a:p>
            <a:pPr lvl="1"/>
            <a:r>
              <a:rPr lang="en-US" sz="1400" dirty="0"/>
              <a:t>Cross-Correlation Results</a:t>
            </a:r>
            <a:br>
              <a:rPr lang="en-US" sz="1400" dirty="0"/>
            </a:br>
            <a:endParaRPr lang="en-US" sz="1400" dirty="0"/>
          </a:p>
          <a:p>
            <a:r>
              <a:rPr lang="en-US" sz="1600" dirty="0"/>
              <a:t>Summary of Design Changes for Revision 5 of LunaNet AFS Specifications</a:t>
            </a:r>
            <a:br>
              <a:rPr lang="en-US" sz="1600" dirty="0"/>
            </a:br>
            <a:endParaRPr lang="en-US" sz="1600" dirty="0"/>
          </a:p>
          <a:p>
            <a:r>
              <a:rPr lang="en-US" sz="1600" dirty="0"/>
              <a:t>Summary and Conclusions</a:t>
            </a:r>
            <a:endParaRPr lang="en-US" sz="1400" dirty="0"/>
          </a:p>
          <a:p>
            <a:endParaRPr lang="en-US" sz="1400" dirty="0"/>
          </a:p>
        </p:txBody>
      </p:sp>
    </p:spTree>
    <p:extLst>
      <p:ext uri="{BB962C8B-B14F-4D97-AF65-F5344CB8AC3E}">
        <p14:creationId xmlns:p14="http://schemas.microsoft.com/office/powerpoint/2010/main" val="260091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1E3526-B30D-F517-E292-A46BFCC20A6C}"/>
              </a:ext>
            </a:extLst>
          </p:cNvPr>
          <p:cNvSpPr>
            <a:spLocks noGrp="1"/>
          </p:cNvSpPr>
          <p:nvPr>
            <p:ph type="ctrTitle"/>
          </p:nvPr>
        </p:nvSpPr>
        <p:spPr/>
        <p:txBody>
          <a:bodyPr/>
          <a:lstStyle/>
          <a:p>
            <a:r>
              <a:rPr lang="en-US" dirty="0"/>
              <a:t>Backup</a:t>
            </a:r>
          </a:p>
        </p:txBody>
      </p:sp>
      <p:sp>
        <p:nvSpPr>
          <p:cNvPr id="6" name="Subtitle 5">
            <a:extLst>
              <a:ext uri="{FF2B5EF4-FFF2-40B4-BE49-F238E27FC236}">
                <a16:creationId xmlns:a16="http://schemas.microsoft.com/office/drawing/2014/main" id="{3253B4D5-7ADA-C4C7-7CD4-F28FF58BBCA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91608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387305-2D62-B0C2-6506-6B628B16058C}"/>
              </a:ext>
            </a:extLst>
          </p:cNvPr>
          <p:cNvSpPr>
            <a:spLocks noGrp="1"/>
          </p:cNvSpPr>
          <p:nvPr>
            <p:ph type="title"/>
          </p:nvPr>
        </p:nvSpPr>
        <p:spPr>
          <a:xfrm>
            <a:off x="0" y="404560"/>
            <a:ext cx="8454389" cy="581597"/>
          </a:xfrm>
        </p:spPr>
        <p:txBody>
          <a:bodyPr/>
          <a:lstStyle/>
          <a:p>
            <a:r>
              <a:rPr lang="en-US" dirty="0"/>
              <a:t>Cross Correlation Results – Maximum Cross-Correlation</a:t>
            </a:r>
          </a:p>
        </p:txBody>
      </p:sp>
      <p:sp>
        <p:nvSpPr>
          <p:cNvPr id="6" name="Content Placeholder 5">
            <a:extLst>
              <a:ext uri="{FF2B5EF4-FFF2-40B4-BE49-F238E27FC236}">
                <a16:creationId xmlns:a16="http://schemas.microsoft.com/office/drawing/2014/main" id="{FAE7BB45-4017-4440-A729-C49F7202AF48}"/>
              </a:ext>
            </a:extLst>
          </p:cNvPr>
          <p:cNvSpPr>
            <a:spLocks noGrp="1"/>
          </p:cNvSpPr>
          <p:nvPr>
            <p:ph sz="quarter" idx="15"/>
          </p:nvPr>
        </p:nvSpPr>
        <p:spPr>
          <a:xfrm>
            <a:off x="306705" y="5183681"/>
            <a:ext cx="8530590" cy="1389499"/>
          </a:xfrm>
          <a:solidFill>
            <a:srgbClr val="FFBDBD"/>
          </a:solidFill>
        </p:spPr>
        <p:txBody>
          <a:bodyPr/>
          <a:lstStyle/>
          <a:p>
            <a:r>
              <a:rPr lang="en-US" dirty="0"/>
              <a:t>The likelihood of having the Max cross-correlation is extremely low!!</a:t>
            </a:r>
          </a:p>
          <a:p>
            <a:r>
              <a:rPr lang="en-US" dirty="0"/>
              <a:t>Max cross-correlation results should not be used to compare the cross-correlation performance of navigation signals as the outcome can be misleading</a:t>
            </a:r>
          </a:p>
          <a:p>
            <a:pPr lvl="1"/>
            <a:r>
              <a:rPr lang="en-US" dirty="0"/>
              <a:t>Only useful for initial code design and selection </a:t>
            </a:r>
          </a:p>
        </p:txBody>
      </p:sp>
      <p:pic>
        <p:nvPicPr>
          <p:cNvPr id="10" name="Picture 9">
            <a:extLst>
              <a:ext uri="{FF2B5EF4-FFF2-40B4-BE49-F238E27FC236}">
                <a16:creationId xmlns:a16="http://schemas.microsoft.com/office/drawing/2014/main" id="{266A2493-F554-BF81-14AA-E21B9282A06D}"/>
              </a:ext>
            </a:extLst>
          </p:cNvPr>
          <p:cNvPicPr>
            <a:picLocks noChangeAspect="1"/>
          </p:cNvPicPr>
          <p:nvPr/>
        </p:nvPicPr>
        <p:blipFill>
          <a:blip r:embed="rId2"/>
          <a:stretch>
            <a:fillRect/>
          </a:stretch>
        </p:blipFill>
        <p:spPr>
          <a:xfrm>
            <a:off x="6778872" y="4238459"/>
            <a:ext cx="2058423" cy="796031"/>
          </a:xfrm>
          <a:prstGeom prst="rect">
            <a:avLst/>
          </a:prstGeom>
        </p:spPr>
      </p:pic>
      <p:sp>
        <p:nvSpPr>
          <p:cNvPr id="15" name="TextBox 14">
            <a:extLst>
              <a:ext uri="{FF2B5EF4-FFF2-40B4-BE49-F238E27FC236}">
                <a16:creationId xmlns:a16="http://schemas.microsoft.com/office/drawing/2014/main" id="{5C6663A9-C0A1-96ED-AD05-D2575F5FC9C7}"/>
              </a:ext>
            </a:extLst>
          </p:cNvPr>
          <p:cNvSpPr txBox="1"/>
          <p:nvPr/>
        </p:nvSpPr>
        <p:spPr>
          <a:xfrm>
            <a:off x="270510" y="4238459"/>
            <a:ext cx="6418745" cy="584775"/>
          </a:xfrm>
          <a:prstGeom prst="rect">
            <a:avLst/>
          </a:prstGeom>
          <a:solidFill>
            <a:srgbClr val="C3E9F3"/>
          </a:solidFill>
        </p:spPr>
        <p:txBody>
          <a:bodyPr wrap="none" rtlCol="0">
            <a:spAutoFit/>
          </a:bodyPr>
          <a:lstStyle/>
          <a:p>
            <a:r>
              <a:rPr lang="en-US" sz="1600" dirty="0"/>
              <a:t>Results Imply that there is no benefit to100 ms Coherent </a:t>
            </a:r>
            <a:br>
              <a:rPr lang="en-US" sz="1600" dirty="0"/>
            </a:br>
            <a:r>
              <a:rPr lang="en-US" sz="1600" dirty="0"/>
              <a:t>Integration during track and that option 3 has the worst performance </a:t>
            </a:r>
          </a:p>
        </p:txBody>
      </p:sp>
      <p:pic>
        <p:nvPicPr>
          <p:cNvPr id="2" name="Picture 1">
            <a:extLst>
              <a:ext uri="{FF2B5EF4-FFF2-40B4-BE49-F238E27FC236}">
                <a16:creationId xmlns:a16="http://schemas.microsoft.com/office/drawing/2014/main" id="{35D74338-4A44-16D0-57FD-09934B5A7347}"/>
              </a:ext>
            </a:extLst>
          </p:cNvPr>
          <p:cNvPicPr>
            <a:picLocks noChangeAspect="1"/>
          </p:cNvPicPr>
          <p:nvPr/>
        </p:nvPicPr>
        <p:blipFill>
          <a:blip r:embed="rId3"/>
          <a:stretch>
            <a:fillRect/>
          </a:stretch>
        </p:blipFill>
        <p:spPr>
          <a:xfrm>
            <a:off x="306705" y="1162636"/>
            <a:ext cx="8374380" cy="2895600"/>
          </a:xfrm>
          <a:prstGeom prst="rect">
            <a:avLst/>
          </a:prstGeom>
        </p:spPr>
      </p:pic>
    </p:spTree>
    <p:extLst>
      <p:ext uri="{BB962C8B-B14F-4D97-AF65-F5344CB8AC3E}">
        <p14:creationId xmlns:p14="http://schemas.microsoft.com/office/powerpoint/2010/main" val="73654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FD05B9-9B56-920F-411D-117579152F87}"/>
              </a:ext>
            </a:extLst>
          </p:cNvPr>
          <p:cNvSpPr>
            <a:spLocks noGrp="1"/>
          </p:cNvSpPr>
          <p:nvPr>
            <p:ph type="title"/>
          </p:nvPr>
        </p:nvSpPr>
        <p:spPr>
          <a:xfrm>
            <a:off x="360680" y="430982"/>
            <a:ext cx="7909561" cy="581597"/>
          </a:xfrm>
        </p:spPr>
        <p:txBody>
          <a:bodyPr/>
          <a:lstStyle/>
          <a:p>
            <a:r>
              <a:rPr lang="en-US" dirty="0"/>
              <a:t>Acknowledgements</a:t>
            </a:r>
          </a:p>
        </p:txBody>
      </p:sp>
      <p:sp>
        <p:nvSpPr>
          <p:cNvPr id="6" name="Content Placeholder 5">
            <a:extLst>
              <a:ext uri="{FF2B5EF4-FFF2-40B4-BE49-F238E27FC236}">
                <a16:creationId xmlns:a16="http://schemas.microsoft.com/office/drawing/2014/main" id="{E24D3017-58A4-6138-C6AF-DF94E20549D1}"/>
              </a:ext>
            </a:extLst>
          </p:cNvPr>
          <p:cNvSpPr>
            <a:spLocks noGrp="1"/>
          </p:cNvSpPr>
          <p:nvPr>
            <p:ph sz="quarter" idx="15"/>
          </p:nvPr>
        </p:nvSpPr>
        <p:spPr>
          <a:xfrm>
            <a:off x="114300" y="1424548"/>
            <a:ext cx="8915400" cy="4452469"/>
          </a:xfrm>
        </p:spPr>
        <p:txBody>
          <a:bodyPr/>
          <a:lstStyle/>
          <a:p>
            <a:pPr marL="0" indent="0">
              <a:buNone/>
            </a:pPr>
            <a:endParaRPr lang="en-US" dirty="0"/>
          </a:p>
          <a:p>
            <a:r>
              <a:rPr lang="en-US" dirty="0"/>
              <a:t>We would like to acknowledge the support of the National Aeronautics and Space Administration (NASA) under contract 80GSFC19D0011. This analysis was performed for NASA’s Lunar Communications Relay and Navigation Systems (LCRNS) project to inform the LunaNet Interoperability Specifications.</a:t>
            </a:r>
            <a:br>
              <a:rPr lang="en-US" dirty="0"/>
            </a:br>
            <a:endParaRPr lang="en-US" dirty="0"/>
          </a:p>
          <a:p>
            <a:r>
              <a:rPr lang="en-US" dirty="0"/>
              <a:t>We especially acknowledge the feedback from NASA team leads Ms. Cheryl Gramling and Mr. Juan Crenshaw throughout the course of this work</a:t>
            </a:r>
            <a:br>
              <a:rPr lang="en-US" dirty="0"/>
            </a:br>
            <a:endParaRPr lang="en-US" dirty="0"/>
          </a:p>
          <a:p>
            <a:r>
              <a:rPr lang="en-US" dirty="0"/>
              <a:t>We also acknowledge ongoing feedback from the European Space Agency (ESA) and Japanese Space Exploration Agency (JAXA) representatives, which enabled us to research a solution that potentially addresses the needs of stakeholders</a:t>
            </a:r>
            <a:br>
              <a:rPr lang="en-US" dirty="0"/>
            </a:br>
            <a:endParaRPr lang="en-US" dirty="0"/>
          </a:p>
          <a:p>
            <a:r>
              <a:rPr lang="en-US" dirty="0"/>
              <a:t>Finally, we acknowledge ESA for the suggestion to incorporate a 2-bit frame ID (FID) together with a 7-bit TOI in the BCH(52,9) code of subframe 1</a:t>
            </a:r>
          </a:p>
        </p:txBody>
      </p:sp>
    </p:spTree>
    <p:extLst>
      <p:ext uri="{BB962C8B-B14F-4D97-AF65-F5344CB8AC3E}">
        <p14:creationId xmlns:p14="http://schemas.microsoft.com/office/powerpoint/2010/main" val="271869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B0EB-187B-64EA-B232-4C160A7A4461}"/>
              </a:ext>
            </a:extLst>
          </p:cNvPr>
          <p:cNvSpPr>
            <a:spLocks noGrp="1"/>
          </p:cNvSpPr>
          <p:nvPr>
            <p:ph type="title"/>
          </p:nvPr>
        </p:nvSpPr>
        <p:spPr>
          <a:xfrm>
            <a:off x="302928" y="128740"/>
            <a:ext cx="7909561" cy="581597"/>
          </a:xfrm>
        </p:spPr>
        <p:txBody>
          <a:bodyPr/>
          <a:lstStyle/>
          <a:p>
            <a:r>
              <a:rPr lang="en-US" dirty="0"/>
              <a:t>Introduction</a:t>
            </a:r>
          </a:p>
        </p:txBody>
      </p:sp>
      <p:sp>
        <p:nvSpPr>
          <p:cNvPr id="5" name="Content Placeholder 4">
            <a:extLst>
              <a:ext uri="{FF2B5EF4-FFF2-40B4-BE49-F238E27FC236}">
                <a16:creationId xmlns:a16="http://schemas.microsoft.com/office/drawing/2014/main" id="{CD474E96-3A97-838A-9EDF-37FDA9B48FCA}"/>
              </a:ext>
            </a:extLst>
          </p:cNvPr>
          <p:cNvSpPr>
            <a:spLocks noGrp="1"/>
          </p:cNvSpPr>
          <p:nvPr>
            <p:ph sz="quarter" idx="15"/>
          </p:nvPr>
        </p:nvSpPr>
        <p:spPr>
          <a:xfrm>
            <a:off x="114300" y="628149"/>
            <a:ext cx="8915400" cy="5339826"/>
          </a:xfrm>
        </p:spPr>
        <p:txBody>
          <a:bodyPr/>
          <a:lstStyle/>
          <a:p>
            <a:r>
              <a:rPr lang="en-US" dirty="0">
                <a:latin typeface="+mn-lt"/>
              </a:rPr>
              <a:t>The future cislunar regime will rely on the delivery of PNT services by satellite and terrestrial providers through a framework of mutually agreed-upon standards</a:t>
            </a:r>
          </a:p>
          <a:p>
            <a:pPr lvl="1"/>
            <a:r>
              <a:rPr lang="en-US" dirty="0">
                <a:latin typeface="+mn-lt"/>
              </a:rPr>
              <a:t>Provides precise navigation capabilities for programs such as the NASA Artemis mission</a:t>
            </a:r>
            <a:br>
              <a:rPr lang="en-US" dirty="0">
                <a:latin typeface="+mn-lt"/>
              </a:rPr>
            </a:br>
            <a:endParaRPr lang="en-US" sz="1000" dirty="0">
              <a:latin typeface="+mn-lt"/>
            </a:endParaRPr>
          </a:p>
          <a:p>
            <a:r>
              <a:rPr lang="en-US" sz="1800" dirty="0">
                <a:effectLst/>
                <a:latin typeface="+mn-lt"/>
                <a:ea typeface="Calibri" panose="020F0502020204030204" pitchFamily="34" charset="0"/>
              </a:rPr>
              <a:t>The LunaNet Interoperability Specification (LNIS) defines requirements for PNT signals that will provide an interoperable signal standard to be employed by participating service providers and user equipment manufacturers</a:t>
            </a:r>
            <a:br>
              <a:rPr lang="en-US" sz="1800" dirty="0">
                <a:effectLst/>
                <a:latin typeface="+mn-lt"/>
                <a:ea typeface="Calibri" panose="020F0502020204030204" pitchFamily="34" charset="0"/>
              </a:rPr>
            </a:br>
            <a:endParaRPr lang="en-US" sz="1000" dirty="0">
              <a:effectLst/>
              <a:latin typeface="+mn-lt"/>
              <a:ea typeface="Calibri" panose="020F0502020204030204" pitchFamily="34" charset="0"/>
            </a:endParaRPr>
          </a:p>
          <a:p>
            <a:r>
              <a:rPr lang="en-US" dirty="0">
                <a:latin typeface="+mn-lt"/>
              </a:rPr>
              <a:t>The current draft version 5 of the LNIS, Applicable Document-1 version 1 describes the Augmented Forward Signal (AFS) with a data signal on “I” designed for low complexity user applications and a high performance dataless signal on “Q”</a:t>
            </a:r>
          </a:p>
          <a:p>
            <a:pPr lvl="1"/>
            <a:r>
              <a:rPr lang="en-US" dirty="0">
                <a:latin typeface="+mn-lt"/>
              </a:rPr>
              <a:t>Analogous to the GPS C/A code and Galileo E5 or the GPS L5 signals, respectively</a:t>
            </a:r>
            <a:br>
              <a:rPr lang="en-US" dirty="0">
                <a:latin typeface="+mn-lt"/>
              </a:rPr>
            </a:br>
            <a:endParaRPr lang="en-US" sz="1000" dirty="0">
              <a:latin typeface="+mn-lt"/>
            </a:endParaRPr>
          </a:p>
          <a:p>
            <a:r>
              <a:rPr lang="en-US" dirty="0">
                <a:latin typeface="+mn-lt"/>
              </a:rPr>
              <a:t>This presentation highlights results of a detailed trade study to inform key aspects of the draft AFS structure including spreading codes, data encoding, and frame synchronization word</a:t>
            </a:r>
            <a:br>
              <a:rPr lang="en-US" dirty="0">
                <a:latin typeface="+mn-lt"/>
              </a:rPr>
            </a:br>
            <a:endParaRPr lang="en-US" sz="1000" dirty="0">
              <a:latin typeface="+mn-lt"/>
            </a:endParaRPr>
          </a:p>
          <a:p>
            <a:r>
              <a:rPr lang="en-US" dirty="0">
                <a:latin typeface="+mn-lt"/>
              </a:rPr>
              <a:t>It also describes new capabilities available to all future space-based Nav. systems</a:t>
            </a:r>
          </a:p>
          <a:p>
            <a:pPr lvl="1"/>
            <a:r>
              <a:rPr lang="en-US" dirty="0">
                <a:latin typeface="+mn-lt"/>
              </a:rPr>
              <a:t>Application of 5 G forward error control FEC coding</a:t>
            </a:r>
          </a:p>
          <a:p>
            <a:pPr lvl="1"/>
            <a:r>
              <a:rPr lang="en-US" dirty="0">
                <a:latin typeface="+mn-lt"/>
              </a:rPr>
              <a:t>Application of a tertiary overlay code to satellite navigation systems for precise time</a:t>
            </a:r>
          </a:p>
        </p:txBody>
      </p:sp>
      <p:sp>
        <p:nvSpPr>
          <p:cNvPr id="3" name="TextBox 2">
            <a:extLst>
              <a:ext uri="{FF2B5EF4-FFF2-40B4-BE49-F238E27FC236}">
                <a16:creationId xmlns:a16="http://schemas.microsoft.com/office/drawing/2014/main" id="{3150A905-F4B6-D648-59DA-8A12427C8F41}"/>
              </a:ext>
            </a:extLst>
          </p:cNvPr>
          <p:cNvSpPr txBox="1"/>
          <p:nvPr/>
        </p:nvSpPr>
        <p:spPr>
          <a:xfrm>
            <a:off x="7022835" y="6316875"/>
            <a:ext cx="2093945" cy="523220"/>
          </a:xfrm>
          <a:prstGeom prst="rect">
            <a:avLst/>
          </a:prstGeom>
          <a:noFill/>
        </p:spPr>
        <p:txBody>
          <a:bodyPr wrap="square" rtlCol="0">
            <a:spAutoFit/>
          </a:bodyPr>
          <a:lstStyle/>
          <a:p>
            <a:r>
              <a:rPr lang="en-US" sz="1400" dirty="0"/>
              <a:t>“I” = In-phase signal</a:t>
            </a:r>
          </a:p>
          <a:p>
            <a:r>
              <a:rPr lang="en-US" sz="1400" dirty="0"/>
              <a:t>“Q” = quadrature signal</a:t>
            </a:r>
          </a:p>
        </p:txBody>
      </p:sp>
    </p:spTree>
    <p:extLst>
      <p:ext uri="{BB962C8B-B14F-4D97-AF65-F5344CB8AC3E}">
        <p14:creationId xmlns:p14="http://schemas.microsoft.com/office/powerpoint/2010/main" val="265753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387A89-C12F-F388-CAEC-279E6673061B}"/>
              </a:ext>
            </a:extLst>
          </p:cNvPr>
          <p:cNvSpPr>
            <a:spLocks noGrp="1"/>
          </p:cNvSpPr>
          <p:nvPr>
            <p:ph type="title"/>
          </p:nvPr>
        </p:nvSpPr>
        <p:spPr>
          <a:xfrm>
            <a:off x="342607" y="137093"/>
            <a:ext cx="7910512" cy="582612"/>
          </a:xfrm>
        </p:spPr>
        <p:txBody>
          <a:bodyPr/>
          <a:lstStyle/>
          <a:p>
            <a:r>
              <a:rPr lang="en-US" dirty="0"/>
              <a:t>LunaNet AFS Receiver Use Cases</a:t>
            </a:r>
          </a:p>
        </p:txBody>
      </p:sp>
      <p:sp>
        <p:nvSpPr>
          <p:cNvPr id="6" name="Content Placeholder 5">
            <a:extLst>
              <a:ext uri="{FF2B5EF4-FFF2-40B4-BE49-F238E27FC236}">
                <a16:creationId xmlns:a16="http://schemas.microsoft.com/office/drawing/2014/main" id="{DDE33162-E877-D81A-0F0A-8D411658224A}"/>
              </a:ext>
            </a:extLst>
          </p:cNvPr>
          <p:cNvSpPr>
            <a:spLocks noGrp="1"/>
          </p:cNvSpPr>
          <p:nvPr>
            <p:ph sz="quarter" idx="15"/>
          </p:nvPr>
        </p:nvSpPr>
        <p:spPr>
          <a:xfrm>
            <a:off x="114300" y="719705"/>
            <a:ext cx="8915400" cy="5556808"/>
          </a:xfrm>
        </p:spPr>
        <p:txBody>
          <a:bodyPr/>
          <a:lstStyle/>
          <a:p>
            <a:r>
              <a:rPr lang="en-US" dirty="0"/>
              <a:t>Overall</a:t>
            </a:r>
          </a:p>
          <a:p>
            <a:pPr lvl="1"/>
            <a:r>
              <a:rPr lang="en-US" dirty="0"/>
              <a:t>Flexibility to operate under wide range of carrier power to noise-power-spectral-density ratio (C/No ) conditions and receiver operating modes</a:t>
            </a:r>
          </a:p>
          <a:p>
            <a:pPr lvl="2"/>
            <a:r>
              <a:rPr lang="en-US" dirty="0"/>
              <a:t>e.g., User antenna under radome, signal blockage, co-channel interference</a:t>
            </a:r>
            <a:br>
              <a:rPr lang="en-US" dirty="0"/>
            </a:br>
            <a:endParaRPr lang="en-US" dirty="0"/>
          </a:p>
          <a:p>
            <a:r>
              <a:rPr lang="en-US" dirty="0"/>
              <a:t>Low SWAP receivers using data channel only (C/A-like but with modern FEC)</a:t>
            </a:r>
          </a:p>
          <a:p>
            <a:pPr lvl="1"/>
            <a:r>
              <a:rPr lang="en-US" dirty="0"/>
              <a:t>Use I Channel only (Data) with 1.023 MCPS Ranging Code</a:t>
            </a:r>
          </a:p>
          <a:p>
            <a:pPr lvl="1"/>
            <a:r>
              <a:rPr lang="en-US" dirty="0"/>
              <a:t>Requires sync word on data channel to decode LDPC encoded data blocks</a:t>
            </a:r>
          </a:p>
          <a:p>
            <a:pPr lvl="1"/>
            <a:r>
              <a:rPr lang="en-US" dirty="0"/>
              <a:t>Sensitivity limited by maximum coherent integration </a:t>
            </a:r>
            <a:r>
              <a:rPr lang="en-US" dirty="0">
                <a:sym typeface="Symbol" panose="05050102010706020507" pitchFamily="18" charset="2"/>
              </a:rPr>
              <a:t> 2 ms</a:t>
            </a:r>
            <a:r>
              <a:rPr lang="en-US" dirty="0"/>
              <a:t> in the presence of data</a:t>
            </a:r>
          </a:p>
          <a:p>
            <a:pPr lvl="2"/>
            <a:r>
              <a:rPr lang="en-US" dirty="0"/>
              <a:t>Current Draft specifies 1023-chip (1 ms) primary </a:t>
            </a:r>
            <a:br>
              <a:rPr lang="en-US" dirty="0"/>
            </a:br>
            <a:endParaRPr lang="en-US" dirty="0"/>
          </a:p>
          <a:p>
            <a:r>
              <a:rPr lang="en-US" dirty="0"/>
              <a:t>High performance user receivers will employ both data and pilot channels (baseline)</a:t>
            </a:r>
          </a:p>
          <a:p>
            <a:pPr lvl="1"/>
            <a:r>
              <a:rPr lang="en-US" dirty="0"/>
              <a:t>Obtain more robust and higher accuracy performance with increased SWAP</a:t>
            </a:r>
          </a:p>
          <a:p>
            <a:pPr lvl="1"/>
            <a:r>
              <a:rPr lang="en-US" dirty="0"/>
              <a:t>PLL tracking of pilot enables higher reliability carrier aided code tracking at reduced code loop bandwidths</a:t>
            </a:r>
          </a:p>
          <a:p>
            <a:pPr lvl="1"/>
            <a:r>
              <a:rPr lang="en-US" dirty="0"/>
              <a:t>Longer coherent integration time (&gt;&gt; 2 ms) for improved acquisition and tracking sensitivity</a:t>
            </a:r>
          </a:p>
          <a:p>
            <a:pPr lvl="1"/>
            <a:r>
              <a:rPr lang="en-US" dirty="0"/>
              <a:t>Robust, immediate frame sync desired with overlay code that encodes time within 12 sec</a:t>
            </a:r>
          </a:p>
          <a:p>
            <a:pPr lvl="1"/>
            <a:r>
              <a:rPr lang="en-US" dirty="0"/>
              <a:t>Improved accuracy and multi-path immunity with 5.115 MCPS code </a:t>
            </a:r>
          </a:p>
          <a:p>
            <a:pPr lvl="1"/>
            <a:r>
              <a:rPr lang="en-US" dirty="0"/>
              <a:t>Improved data demodulation with higher sensitivity PLL tracking </a:t>
            </a:r>
          </a:p>
          <a:p>
            <a:pPr lvl="1"/>
            <a:endParaRPr lang="en-US" dirty="0"/>
          </a:p>
        </p:txBody>
      </p:sp>
      <p:sp>
        <p:nvSpPr>
          <p:cNvPr id="8" name="TextBox 7">
            <a:extLst>
              <a:ext uri="{FF2B5EF4-FFF2-40B4-BE49-F238E27FC236}">
                <a16:creationId xmlns:a16="http://schemas.microsoft.com/office/drawing/2014/main" id="{B6CC64BB-0A06-3D67-E480-F5E3EBA83865}"/>
              </a:ext>
            </a:extLst>
          </p:cNvPr>
          <p:cNvSpPr txBox="1"/>
          <p:nvPr/>
        </p:nvSpPr>
        <p:spPr>
          <a:xfrm>
            <a:off x="519863" y="6496282"/>
            <a:ext cx="6626661" cy="261610"/>
          </a:xfrm>
          <a:prstGeom prst="rect">
            <a:avLst/>
          </a:prstGeom>
          <a:noFill/>
        </p:spPr>
        <p:txBody>
          <a:bodyPr wrap="square">
            <a:spAutoFit/>
          </a:bodyPr>
          <a:lstStyle/>
          <a:p>
            <a:r>
              <a:rPr lang="en-US" sz="1100" b="1" dirty="0"/>
              <a:t>PLL = Phase locked loop, FEC = Forward Error Control Coding, SWAP = Size Weight And Power</a:t>
            </a:r>
          </a:p>
        </p:txBody>
      </p:sp>
    </p:spTree>
    <p:extLst>
      <p:ext uri="{BB962C8B-B14F-4D97-AF65-F5344CB8AC3E}">
        <p14:creationId xmlns:p14="http://schemas.microsoft.com/office/powerpoint/2010/main" val="138537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C5A0-D516-83AC-BF23-6049B3CE207F}"/>
              </a:ext>
            </a:extLst>
          </p:cNvPr>
          <p:cNvSpPr>
            <a:spLocks noGrp="1"/>
          </p:cNvSpPr>
          <p:nvPr>
            <p:ph type="title"/>
          </p:nvPr>
        </p:nvSpPr>
        <p:spPr>
          <a:xfrm>
            <a:off x="909304" y="56796"/>
            <a:ext cx="6831428" cy="496605"/>
          </a:xfrm>
        </p:spPr>
        <p:txBody>
          <a:bodyPr/>
          <a:lstStyle/>
          <a:p>
            <a:r>
              <a:rPr lang="en-US" dirty="0"/>
              <a:t>Current Draft LunaNet Signal Structure*  </a:t>
            </a:r>
            <a:endParaRPr lang="en-US" b="0" dirty="0"/>
          </a:p>
        </p:txBody>
      </p:sp>
      <p:sp>
        <p:nvSpPr>
          <p:cNvPr id="22" name="TextBox 21">
            <a:extLst>
              <a:ext uri="{FF2B5EF4-FFF2-40B4-BE49-F238E27FC236}">
                <a16:creationId xmlns:a16="http://schemas.microsoft.com/office/drawing/2014/main" id="{B9F42A4F-2276-C3BB-FB4D-6605C1B71FE3}"/>
              </a:ext>
            </a:extLst>
          </p:cNvPr>
          <p:cNvSpPr txBox="1"/>
          <p:nvPr/>
        </p:nvSpPr>
        <p:spPr>
          <a:xfrm>
            <a:off x="3312950" y="6403985"/>
            <a:ext cx="5660524" cy="415498"/>
          </a:xfrm>
          <a:prstGeom prst="rect">
            <a:avLst/>
          </a:prstGeom>
          <a:noFill/>
        </p:spPr>
        <p:txBody>
          <a:bodyPr wrap="square">
            <a:spAutoFit/>
          </a:bodyPr>
          <a:lstStyle/>
          <a:p>
            <a:r>
              <a:rPr lang="en-US" sz="1050" dirty="0"/>
              <a:t>*Described in LunaNet Signal-In-Space Recommended Standard (Applicable Document #1)</a:t>
            </a:r>
            <a:br>
              <a:rPr lang="en-US" sz="1050" dirty="0"/>
            </a:br>
            <a:r>
              <a:rPr lang="en-US" sz="1050" dirty="0"/>
              <a:t>- Augmented Forward Signal (LSIS),  Draft Version, August 31, 2023.</a:t>
            </a:r>
          </a:p>
        </p:txBody>
      </p:sp>
      <p:sp>
        <p:nvSpPr>
          <p:cNvPr id="26" name="TextBox 25">
            <a:extLst>
              <a:ext uri="{FF2B5EF4-FFF2-40B4-BE49-F238E27FC236}">
                <a16:creationId xmlns:a16="http://schemas.microsoft.com/office/drawing/2014/main" id="{E1632D9A-FF28-0FCF-0CD5-1C1617F9DBAB}"/>
              </a:ext>
            </a:extLst>
          </p:cNvPr>
          <p:cNvSpPr txBox="1"/>
          <p:nvPr/>
        </p:nvSpPr>
        <p:spPr>
          <a:xfrm>
            <a:off x="7124414" y="5213337"/>
            <a:ext cx="1936749" cy="738664"/>
          </a:xfrm>
          <a:prstGeom prst="rect">
            <a:avLst/>
          </a:prstGeom>
          <a:noFill/>
        </p:spPr>
        <p:txBody>
          <a:bodyPr wrap="none" rtlCol="0">
            <a:spAutoFit/>
          </a:bodyPr>
          <a:lstStyle/>
          <a:p>
            <a:r>
              <a:rPr lang="en-US" sz="1400" dirty="0"/>
              <a:t>SB2 = Subframe 2</a:t>
            </a:r>
            <a:br>
              <a:rPr lang="en-US" sz="1400" dirty="0"/>
            </a:br>
            <a:r>
              <a:rPr lang="en-US" sz="1400" dirty="0"/>
              <a:t>Clock and Ephemeris </a:t>
            </a:r>
            <a:br>
              <a:rPr lang="en-US" sz="1400" dirty="0"/>
            </a:br>
            <a:r>
              <a:rPr lang="en-US" sz="1400" dirty="0"/>
              <a:t>Data (CED)</a:t>
            </a:r>
          </a:p>
        </p:txBody>
      </p:sp>
      <p:pic>
        <p:nvPicPr>
          <p:cNvPr id="23" name="Picture 22">
            <a:extLst>
              <a:ext uri="{FF2B5EF4-FFF2-40B4-BE49-F238E27FC236}">
                <a16:creationId xmlns:a16="http://schemas.microsoft.com/office/drawing/2014/main" id="{37703BC9-7677-5368-1C3A-8AE51329A2BD}"/>
              </a:ext>
            </a:extLst>
          </p:cNvPr>
          <p:cNvPicPr>
            <a:picLocks noChangeAspect="1"/>
          </p:cNvPicPr>
          <p:nvPr/>
        </p:nvPicPr>
        <p:blipFill>
          <a:blip r:embed="rId3"/>
          <a:stretch>
            <a:fillRect/>
          </a:stretch>
        </p:blipFill>
        <p:spPr>
          <a:xfrm>
            <a:off x="-29426" y="702736"/>
            <a:ext cx="6358267" cy="3231306"/>
          </a:xfrm>
          <a:prstGeom prst="rect">
            <a:avLst/>
          </a:prstGeom>
        </p:spPr>
      </p:pic>
      <p:sp>
        <p:nvSpPr>
          <p:cNvPr id="25" name="TextBox 24">
            <a:extLst>
              <a:ext uri="{FF2B5EF4-FFF2-40B4-BE49-F238E27FC236}">
                <a16:creationId xmlns:a16="http://schemas.microsoft.com/office/drawing/2014/main" id="{F6E5984E-7C4C-DE29-A4DE-5670B8E42002}"/>
              </a:ext>
            </a:extLst>
          </p:cNvPr>
          <p:cNvSpPr txBox="1"/>
          <p:nvPr/>
        </p:nvSpPr>
        <p:spPr>
          <a:xfrm>
            <a:off x="6686978" y="724248"/>
            <a:ext cx="2043445" cy="738664"/>
          </a:xfrm>
          <a:prstGeom prst="rect">
            <a:avLst/>
          </a:prstGeom>
          <a:noFill/>
        </p:spPr>
        <p:txBody>
          <a:bodyPr wrap="none" rtlCol="0">
            <a:spAutoFit/>
          </a:bodyPr>
          <a:lstStyle/>
          <a:p>
            <a:r>
              <a:rPr lang="en-US" sz="1400" b="1" dirty="0"/>
              <a:t>I Data:  </a:t>
            </a:r>
          </a:p>
          <a:p>
            <a:r>
              <a:rPr lang="en-US" sz="1400" dirty="0"/>
              <a:t>LDPC Encoding: To be </a:t>
            </a:r>
            <a:br>
              <a:rPr lang="en-US" sz="1400" dirty="0"/>
            </a:br>
            <a:r>
              <a:rPr lang="en-US" sz="1400" dirty="0"/>
              <a:t>Confirmed (TBC)</a:t>
            </a:r>
          </a:p>
        </p:txBody>
      </p:sp>
      <p:sp>
        <p:nvSpPr>
          <p:cNvPr id="27" name="TextBox 26">
            <a:extLst>
              <a:ext uri="{FF2B5EF4-FFF2-40B4-BE49-F238E27FC236}">
                <a16:creationId xmlns:a16="http://schemas.microsoft.com/office/drawing/2014/main" id="{9C6E2F84-E6A9-A175-9D44-57BD268B66F7}"/>
              </a:ext>
            </a:extLst>
          </p:cNvPr>
          <p:cNvSpPr txBox="1"/>
          <p:nvPr/>
        </p:nvSpPr>
        <p:spPr>
          <a:xfrm>
            <a:off x="6873466" y="2963047"/>
            <a:ext cx="1875835" cy="738664"/>
          </a:xfrm>
          <a:prstGeom prst="rect">
            <a:avLst/>
          </a:prstGeom>
          <a:noFill/>
        </p:spPr>
        <p:txBody>
          <a:bodyPr wrap="none" rtlCol="0">
            <a:spAutoFit/>
          </a:bodyPr>
          <a:lstStyle/>
          <a:p>
            <a:r>
              <a:rPr lang="en-US" sz="1400" b="1" dirty="0"/>
              <a:t>Q Pilot </a:t>
            </a:r>
          </a:p>
          <a:p>
            <a:r>
              <a:rPr lang="en-US" sz="1400" dirty="0"/>
              <a:t>Overlay Code (TBC)</a:t>
            </a:r>
            <a:br>
              <a:rPr lang="en-US" sz="1400" dirty="0"/>
            </a:br>
            <a:endParaRPr lang="en-US" sz="1400" dirty="0"/>
          </a:p>
        </p:txBody>
      </p:sp>
      <p:cxnSp>
        <p:nvCxnSpPr>
          <p:cNvPr id="28" name="Straight Arrow Connector 27">
            <a:extLst>
              <a:ext uri="{FF2B5EF4-FFF2-40B4-BE49-F238E27FC236}">
                <a16:creationId xmlns:a16="http://schemas.microsoft.com/office/drawing/2014/main" id="{2D9612CF-E1F6-CEA8-8BFB-9F0530299F31}"/>
              </a:ext>
            </a:extLst>
          </p:cNvPr>
          <p:cNvCxnSpPr>
            <a:cxnSpLocks/>
          </p:cNvCxnSpPr>
          <p:nvPr/>
        </p:nvCxnSpPr>
        <p:spPr>
          <a:xfrm flipH="1">
            <a:off x="981689" y="616614"/>
            <a:ext cx="2518997"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659F9CF1-6CA9-C406-BBCE-022E1907D9F1}"/>
              </a:ext>
            </a:extLst>
          </p:cNvPr>
          <p:cNvCxnSpPr>
            <a:cxnSpLocks/>
          </p:cNvCxnSpPr>
          <p:nvPr/>
        </p:nvCxnSpPr>
        <p:spPr>
          <a:xfrm>
            <a:off x="4445859" y="616614"/>
            <a:ext cx="2048607"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2897652B-FD57-7F15-153A-A0C9133A9905}"/>
              </a:ext>
            </a:extLst>
          </p:cNvPr>
          <p:cNvSpPr txBox="1"/>
          <p:nvPr/>
        </p:nvSpPr>
        <p:spPr>
          <a:xfrm>
            <a:off x="63466" y="4392627"/>
            <a:ext cx="1417376" cy="1169551"/>
          </a:xfrm>
          <a:prstGeom prst="rect">
            <a:avLst/>
          </a:prstGeom>
          <a:noFill/>
        </p:spPr>
        <p:txBody>
          <a:bodyPr wrap="none" rtlCol="0">
            <a:spAutoFit/>
          </a:bodyPr>
          <a:lstStyle/>
          <a:p>
            <a:r>
              <a:rPr lang="en-US" sz="1400" b="1" dirty="0"/>
              <a:t>Sync Pattern </a:t>
            </a:r>
            <a:br>
              <a:rPr lang="en-US" sz="1400" b="1" dirty="0"/>
            </a:br>
            <a:r>
              <a:rPr lang="en-US" sz="1400" b="1" dirty="0"/>
              <a:t>TBC</a:t>
            </a:r>
            <a:br>
              <a:rPr lang="en-US" sz="1400" b="1" dirty="0"/>
            </a:br>
            <a:endParaRPr lang="en-US" sz="1400" b="1" dirty="0"/>
          </a:p>
          <a:p>
            <a:r>
              <a:rPr lang="en-US" sz="1400" b="1" dirty="0"/>
              <a:t>TOI and FID </a:t>
            </a:r>
            <a:br>
              <a:rPr lang="en-US" sz="1400" b="1" dirty="0"/>
            </a:br>
            <a:r>
              <a:rPr lang="en-US" sz="1400" b="1" dirty="0"/>
              <a:t>Encoding TBC</a:t>
            </a:r>
          </a:p>
        </p:txBody>
      </p:sp>
      <p:pic>
        <p:nvPicPr>
          <p:cNvPr id="31" name="Picture 30">
            <a:extLst>
              <a:ext uri="{FF2B5EF4-FFF2-40B4-BE49-F238E27FC236}">
                <a16:creationId xmlns:a16="http://schemas.microsoft.com/office/drawing/2014/main" id="{693491BA-FC24-8A49-402B-5E8D02870E5C}"/>
              </a:ext>
            </a:extLst>
          </p:cNvPr>
          <p:cNvPicPr>
            <a:picLocks noChangeAspect="1"/>
          </p:cNvPicPr>
          <p:nvPr/>
        </p:nvPicPr>
        <p:blipFill>
          <a:blip r:embed="rId4"/>
          <a:stretch>
            <a:fillRect/>
          </a:stretch>
        </p:blipFill>
        <p:spPr>
          <a:xfrm>
            <a:off x="1480842" y="3734387"/>
            <a:ext cx="5364945" cy="2366374"/>
          </a:xfrm>
          <a:prstGeom prst="rect">
            <a:avLst/>
          </a:prstGeom>
        </p:spPr>
      </p:pic>
      <p:cxnSp>
        <p:nvCxnSpPr>
          <p:cNvPr id="32" name="Straight Arrow Connector 31">
            <a:extLst>
              <a:ext uri="{FF2B5EF4-FFF2-40B4-BE49-F238E27FC236}">
                <a16:creationId xmlns:a16="http://schemas.microsoft.com/office/drawing/2014/main" id="{0A54E7D7-3DE6-DB14-77F1-D52BC3F7CC79}"/>
              </a:ext>
            </a:extLst>
          </p:cNvPr>
          <p:cNvCxnSpPr>
            <a:cxnSpLocks/>
          </p:cNvCxnSpPr>
          <p:nvPr/>
        </p:nvCxnSpPr>
        <p:spPr>
          <a:xfrm>
            <a:off x="6350154" y="3522986"/>
            <a:ext cx="528167" cy="23608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01CB0F89-47C6-738A-F029-CEB74572F204}"/>
              </a:ext>
            </a:extLst>
          </p:cNvPr>
          <p:cNvSpPr txBox="1"/>
          <p:nvPr/>
        </p:nvSpPr>
        <p:spPr>
          <a:xfrm>
            <a:off x="6894779" y="3671173"/>
            <a:ext cx="1806905" cy="307777"/>
          </a:xfrm>
          <a:prstGeom prst="rect">
            <a:avLst/>
          </a:prstGeom>
          <a:noFill/>
        </p:spPr>
        <p:txBody>
          <a:bodyPr wrap="none" rtlCol="0">
            <a:spAutoFit/>
          </a:bodyPr>
          <a:lstStyle/>
          <a:p>
            <a:r>
              <a:rPr lang="en-US" sz="1400" dirty="0"/>
              <a:t>Primary Code (TBC)</a:t>
            </a:r>
          </a:p>
        </p:txBody>
      </p:sp>
      <p:cxnSp>
        <p:nvCxnSpPr>
          <p:cNvPr id="34" name="Straight Arrow Connector 33">
            <a:extLst>
              <a:ext uri="{FF2B5EF4-FFF2-40B4-BE49-F238E27FC236}">
                <a16:creationId xmlns:a16="http://schemas.microsoft.com/office/drawing/2014/main" id="{3072F577-921C-1BEC-165C-A6E47EF81BB2}"/>
              </a:ext>
            </a:extLst>
          </p:cNvPr>
          <p:cNvCxnSpPr>
            <a:cxnSpLocks/>
          </p:cNvCxnSpPr>
          <p:nvPr/>
        </p:nvCxnSpPr>
        <p:spPr>
          <a:xfrm>
            <a:off x="6350154" y="1969316"/>
            <a:ext cx="474320" cy="21608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C51AAD86-B794-EEA8-8BFE-3BFE558BB6E2}"/>
              </a:ext>
            </a:extLst>
          </p:cNvPr>
          <p:cNvSpPr txBox="1"/>
          <p:nvPr/>
        </p:nvSpPr>
        <p:spPr>
          <a:xfrm>
            <a:off x="6781405" y="2016100"/>
            <a:ext cx="2699977" cy="738664"/>
          </a:xfrm>
          <a:prstGeom prst="rect">
            <a:avLst/>
          </a:prstGeom>
          <a:noFill/>
        </p:spPr>
        <p:txBody>
          <a:bodyPr wrap="square" rtlCol="0">
            <a:spAutoFit/>
          </a:bodyPr>
          <a:lstStyle/>
          <a:p>
            <a:r>
              <a:rPr lang="en-US" sz="1400" dirty="0"/>
              <a:t>Primary Code Description</a:t>
            </a:r>
            <a:br>
              <a:rPr lang="en-US" sz="1400" dirty="0"/>
            </a:br>
            <a:r>
              <a:rPr lang="en-US" sz="1400" dirty="0"/>
              <a:t>-To Be written (TBW)</a:t>
            </a:r>
          </a:p>
          <a:p>
            <a:r>
              <a:rPr lang="en-US" sz="1400" dirty="0"/>
              <a:t>- Code period is TBC</a:t>
            </a:r>
          </a:p>
        </p:txBody>
      </p:sp>
      <p:cxnSp>
        <p:nvCxnSpPr>
          <p:cNvPr id="36" name="Straight Arrow Connector 35">
            <a:extLst>
              <a:ext uri="{FF2B5EF4-FFF2-40B4-BE49-F238E27FC236}">
                <a16:creationId xmlns:a16="http://schemas.microsoft.com/office/drawing/2014/main" id="{809BBB97-EDA6-6463-A1E6-E37E7405BDBF}"/>
              </a:ext>
            </a:extLst>
          </p:cNvPr>
          <p:cNvCxnSpPr>
            <a:cxnSpLocks/>
          </p:cNvCxnSpPr>
          <p:nvPr/>
        </p:nvCxnSpPr>
        <p:spPr>
          <a:xfrm>
            <a:off x="6350154" y="3108666"/>
            <a:ext cx="450634" cy="176757"/>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Right Brace 36">
            <a:extLst>
              <a:ext uri="{FF2B5EF4-FFF2-40B4-BE49-F238E27FC236}">
                <a16:creationId xmlns:a16="http://schemas.microsoft.com/office/drawing/2014/main" id="{FED20403-E9B6-F619-903D-1FCE6FCE6C44}"/>
              </a:ext>
            </a:extLst>
          </p:cNvPr>
          <p:cNvSpPr/>
          <p:nvPr/>
        </p:nvSpPr>
        <p:spPr>
          <a:xfrm rot="5400000">
            <a:off x="2008118" y="5429053"/>
            <a:ext cx="223403" cy="1269299"/>
          </a:xfrm>
          <a:prstGeom prst="rightBrac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8" name="TextBox 37">
            <a:extLst>
              <a:ext uri="{FF2B5EF4-FFF2-40B4-BE49-F238E27FC236}">
                <a16:creationId xmlns:a16="http://schemas.microsoft.com/office/drawing/2014/main" id="{310A4E04-0372-6E81-129B-ECF92CE0ADC0}"/>
              </a:ext>
            </a:extLst>
          </p:cNvPr>
          <p:cNvSpPr txBox="1"/>
          <p:nvPr/>
        </p:nvSpPr>
        <p:spPr>
          <a:xfrm>
            <a:off x="1509716" y="6100761"/>
            <a:ext cx="1220206" cy="307777"/>
          </a:xfrm>
          <a:prstGeom prst="rect">
            <a:avLst/>
          </a:prstGeom>
          <a:noFill/>
        </p:spPr>
        <p:txBody>
          <a:bodyPr wrap="none" rtlCol="0">
            <a:spAutoFit/>
          </a:bodyPr>
          <a:lstStyle/>
          <a:p>
            <a:r>
              <a:rPr lang="en-US" sz="1400" dirty="0"/>
              <a:t>104 Symbols</a:t>
            </a:r>
          </a:p>
        </p:txBody>
      </p:sp>
      <p:sp>
        <p:nvSpPr>
          <p:cNvPr id="39" name="Right Brace 38">
            <a:extLst>
              <a:ext uri="{FF2B5EF4-FFF2-40B4-BE49-F238E27FC236}">
                <a16:creationId xmlns:a16="http://schemas.microsoft.com/office/drawing/2014/main" id="{8C564D2E-F5ED-211C-2751-B46F20BEBB59}"/>
              </a:ext>
            </a:extLst>
          </p:cNvPr>
          <p:cNvSpPr/>
          <p:nvPr/>
        </p:nvSpPr>
        <p:spPr>
          <a:xfrm rot="5400000">
            <a:off x="4688427" y="4018045"/>
            <a:ext cx="223403" cy="4091316"/>
          </a:xfrm>
          <a:prstGeom prst="rightBrac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TextBox 39">
            <a:extLst>
              <a:ext uri="{FF2B5EF4-FFF2-40B4-BE49-F238E27FC236}">
                <a16:creationId xmlns:a16="http://schemas.microsoft.com/office/drawing/2014/main" id="{5625F225-95A6-CB4E-1C26-6EC0F58A0107}"/>
              </a:ext>
            </a:extLst>
          </p:cNvPr>
          <p:cNvSpPr txBox="1"/>
          <p:nvPr/>
        </p:nvSpPr>
        <p:spPr>
          <a:xfrm>
            <a:off x="4298014" y="6151549"/>
            <a:ext cx="1319592" cy="307777"/>
          </a:xfrm>
          <a:prstGeom prst="rect">
            <a:avLst/>
          </a:prstGeom>
          <a:noFill/>
        </p:spPr>
        <p:txBody>
          <a:bodyPr wrap="none" rtlCol="0">
            <a:spAutoFit/>
          </a:bodyPr>
          <a:lstStyle/>
          <a:p>
            <a:r>
              <a:rPr lang="en-US" sz="1400" dirty="0"/>
              <a:t>5896 Symbols</a:t>
            </a:r>
          </a:p>
        </p:txBody>
      </p:sp>
      <p:cxnSp>
        <p:nvCxnSpPr>
          <p:cNvPr id="41" name="Straight Arrow Connector 40">
            <a:extLst>
              <a:ext uri="{FF2B5EF4-FFF2-40B4-BE49-F238E27FC236}">
                <a16:creationId xmlns:a16="http://schemas.microsoft.com/office/drawing/2014/main" id="{BF08C2B5-5692-8D15-5F5E-844029523561}"/>
              </a:ext>
            </a:extLst>
          </p:cNvPr>
          <p:cNvCxnSpPr>
            <a:cxnSpLocks/>
          </p:cNvCxnSpPr>
          <p:nvPr/>
        </p:nvCxnSpPr>
        <p:spPr>
          <a:xfrm flipH="1">
            <a:off x="1253533" y="4429272"/>
            <a:ext cx="289249" cy="14040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A2F7413B-62E6-A848-D55A-67656C7E1825}"/>
              </a:ext>
            </a:extLst>
          </p:cNvPr>
          <p:cNvCxnSpPr/>
          <p:nvPr/>
        </p:nvCxnSpPr>
        <p:spPr>
          <a:xfrm flipH="1">
            <a:off x="1202215" y="4898701"/>
            <a:ext cx="917604" cy="26302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229C89C0-1EDB-F277-47CE-EE9778CCBFDA}"/>
              </a:ext>
            </a:extLst>
          </p:cNvPr>
          <p:cNvSpPr txBox="1"/>
          <p:nvPr/>
        </p:nvSpPr>
        <p:spPr>
          <a:xfrm>
            <a:off x="3605360" y="431948"/>
            <a:ext cx="864339" cy="369332"/>
          </a:xfrm>
          <a:prstGeom prst="rect">
            <a:avLst/>
          </a:prstGeom>
          <a:noFill/>
        </p:spPr>
        <p:txBody>
          <a:bodyPr wrap="none" rtlCol="0">
            <a:spAutoFit/>
          </a:bodyPr>
          <a:lstStyle/>
          <a:p>
            <a:r>
              <a:rPr lang="en-US" dirty="0"/>
              <a:t>12 sec</a:t>
            </a:r>
          </a:p>
        </p:txBody>
      </p:sp>
    </p:spTree>
    <p:extLst>
      <p:ext uri="{BB962C8B-B14F-4D97-AF65-F5344CB8AC3E}">
        <p14:creationId xmlns:p14="http://schemas.microsoft.com/office/powerpoint/2010/main" val="338245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2B364-2FC0-6FA2-4F78-34FE16D66B32}"/>
              </a:ext>
            </a:extLst>
          </p:cNvPr>
          <p:cNvSpPr>
            <a:spLocks noGrp="1"/>
          </p:cNvSpPr>
          <p:nvPr>
            <p:ph type="title"/>
          </p:nvPr>
        </p:nvSpPr>
        <p:spPr>
          <a:xfrm>
            <a:off x="375821" y="122234"/>
            <a:ext cx="8169375" cy="502613"/>
          </a:xfrm>
        </p:spPr>
        <p:txBody>
          <a:bodyPr/>
          <a:lstStyle/>
          <a:p>
            <a:r>
              <a:rPr lang="en-US" sz="2400" dirty="0">
                <a:latin typeface="+mj-lt"/>
                <a:ea typeface="Times New Roman" panose="02020603050405020304" pitchFamily="18" charset="0"/>
              </a:rPr>
              <a:t>AFS Design Considerations </a:t>
            </a:r>
            <a:r>
              <a:rPr lang="en-US" sz="2400" dirty="0">
                <a:effectLst/>
                <a:latin typeface="+mj-lt"/>
                <a:ea typeface="Times New Roman" panose="02020603050405020304" pitchFamily="18" charset="0"/>
              </a:rPr>
              <a:t>Requiring Confirmation</a:t>
            </a:r>
            <a:br>
              <a:rPr lang="en-US" sz="2400" dirty="0">
                <a:effectLst/>
                <a:latin typeface="+mj-lt"/>
                <a:ea typeface="Calibri" panose="020F0502020204030204" pitchFamily="34" charset="0"/>
              </a:rPr>
            </a:br>
            <a:endParaRPr lang="en-US" sz="2400" dirty="0">
              <a:latin typeface="+mj-lt"/>
            </a:endParaRPr>
          </a:p>
        </p:txBody>
      </p:sp>
      <p:sp>
        <p:nvSpPr>
          <p:cNvPr id="4" name="Content Placeholder 10">
            <a:extLst>
              <a:ext uri="{FF2B5EF4-FFF2-40B4-BE49-F238E27FC236}">
                <a16:creationId xmlns:a16="http://schemas.microsoft.com/office/drawing/2014/main" id="{B1AF9E9B-7CEA-FE7C-B104-43A0182D0259}"/>
              </a:ext>
            </a:extLst>
          </p:cNvPr>
          <p:cNvSpPr>
            <a:spLocks noGrp="1"/>
          </p:cNvSpPr>
          <p:nvPr>
            <p:ph sz="quarter" idx="15"/>
          </p:nvPr>
        </p:nvSpPr>
        <p:spPr>
          <a:xfrm>
            <a:off x="304800" y="624847"/>
            <a:ext cx="8839200" cy="5158954"/>
          </a:xfrm>
        </p:spPr>
        <p:txBody>
          <a:bodyPr/>
          <a:lstStyle/>
          <a:p>
            <a:pPr>
              <a:lnSpc>
                <a:spcPct val="100000"/>
              </a:lnSpc>
            </a:pPr>
            <a:r>
              <a:rPr lang="en-US" sz="1400" b="1" dirty="0"/>
              <a:t>Frame ID size, encoding and location requires specification </a:t>
            </a:r>
          </a:p>
          <a:p>
            <a:pPr lvl="1">
              <a:lnSpc>
                <a:spcPct val="100000"/>
              </a:lnSpc>
            </a:pPr>
            <a:r>
              <a:rPr lang="en-US" sz="1400" dirty="0"/>
              <a:t>e.g., In SB1 (BCH encoded) or SB2 (LDPC Encoded)</a:t>
            </a:r>
          </a:p>
          <a:p>
            <a:pPr lvl="1">
              <a:lnSpc>
                <a:spcPct val="100000"/>
              </a:lnSpc>
            </a:pPr>
            <a:endParaRPr lang="en-US" sz="1400" b="1" dirty="0"/>
          </a:p>
          <a:p>
            <a:pPr>
              <a:lnSpc>
                <a:spcPct val="100000"/>
              </a:lnSpc>
            </a:pPr>
            <a:r>
              <a:rPr lang="en-US" sz="1400" b="1" dirty="0"/>
              <a:t>Specific LDPC Code </a:t>
            </a:r>
          </a:p>
          <a:p>
            <a:pPr lvl="1">
              <a:lnSpc>
                <a:spcPct val="100000"/>
              </a:lnSpc>
            </a:pPr>
            <a:r>
              <a:rPr lang="en-US" sz="1400" b="1" dirty="0"/>
              <a:t> </a:t>
            </a:r>
            <a:r>
              <a:rPr lang="en-US" sz="1400" dirty="0"/>
              <a:t>Block size to be specified based on sync word size</a:t>
            </a:r>
          </a:p>
          <a:p>
            <a:pPr lvl="1">
              <a:lnSpc>
                <a:spcPct val="100000"/>
              </a:lnSpc>
            </a:pPr>
            <a:endParaRPr lang="en-US" sz="1400" dirty="0"/>
          </a:p>
          <a:p>
            <a:pPr>
              <a:lnSpc>
                <a:spcPct val="100000"/>
              </a:lnSpc>
            </a:pPr>
            <a:r>
              <a:rPr lang="en-US" sz="1400" b="1" dirty="0"/>
              <a:t>Primary code period on I – Data Channel</a:t>
            </a:r>
            <a:endParaRPr lang="en-US" sz="1400" b="1" dirty="0">
              <a:solidFill>
                <a:srgbClr val="FF0000"/>
              </a:solidFill>
            </a:endParaRPr>
          </a:p>
          <a:p>
            <a:pPr lvl="1">
              <a:lnSpc>
                <a:spcPct val="100000"/>
              </a:lnSpc>
            </a:pPr>
            <a:r>
              <a:rPr lang="en-US" sz="1400" dirty="0"/>
              <a:t>Doesn’t provide bit sync upon acquisition of code</a:t>
            </a:r>
            <a:endParaRPr lang="en-US" sz="1400" strike="sngStrike" dirty="0">
              <a:solidFill>
                <a:srgbClr val="FF0000"/>
              </a:solidFill>
            </a:endParaRPr>
          </a:p>
          <a:p>
            <a:pPr lvl="1">
              <a:lnSpc>
                <a:spcPct val="100000"/>
              </a:lnSpc>
            </a:pPr>
            <a:r>
              <a:rPr lang="en-US" sz="1400" dirty="0"/>
              <a:t>Coherent integration during acquisition is limited to 1 ms to prevent loss across a symbol transition</a:t>
            </a:r>
          </a:p>
          <a:p>
            <a:pPr lvl="1">
              <a:lnSpc>
                <a:spcPct val="100000"/>
              </a:lnSpc>
            </a:pPr>
            <a:endParaRPr lang="en-US" sz="1400" dirty="0">
              <a:solidFill>
                <a:srgbClr val="FF0000"/>
              </a:solidFill>
            </a:endParaRPr>
          </a:p>
          <a:p>
            <a:pPr>
              <a:lnSpc>
                <a:spcPct val="100000"/>
              </a:lnSpc>
            </a:pPr>
            <a:r>
              <a:rPr lang="en-US" sz="1400" b="1" dirty="0"/>
              <a:t>Sync Word On I Channel</a:t>
            </a:r>
          </a:p>
          <a:p>
            <a:pPr lvl="1">
              <a:lnSpc>
                <a:spcPct val="100000"/>
              </a:lnSpc>
            </a:pPr>
            <a:r>
              <a:rPr lang="en-US" sz="1400" dirty="0"/>
              <a:t>Needed to perform frame sync for low complexity receivers</a:t>
            </a:r>
          </a:p>
          <a:p>
            <a:pPr lvl="1">
              <a:lnSpc>
                <a:spcPct val="100000"/>
              </a:lnSpc>
            </a:pPr>
            <a:r>
              <a:rPr lang="en-US" sz="1400" dirty="0"/>
              <a:t>Desire that sync word operates down to the C/No limit of the TOI (e.g. BCH code)</a:t>
            </a:r>
          </a:p>
          <a:p>
            <a:pPr lvl="2">
              <a:lnSpc>
                <a:spcPct val="100000"/>
              </a:lnSpc>
            </a:pPr>
            <a:r>
              <a:rPr lang="en-US" sz="1400" dirty="0"/>
              <a:t>Trade performance with number of data bits used</a:t>
            </a:r>
          </a:p>
          <a:p>
            <a:pPr lvl="2">
              <a:lnSpc>
                <a:spcPct val="100000"/>
              </a:lnSpc>
            </a:pPr>
            <a:endParaRPr lang="en-US" sz="1400" dirty="0"/>
          </a:p>
          <a:p>
            <a:pPr>
              <a:lnSpc>
                <a:spcPct val="100000"/>
              </a:lnSpc>
            </a:pPr>
            <a:r>
              <a:rPr lang="en-US" sz="1400" b="1" dirty="0"/>
              <a:t>Interleaver</a:t>
            </a:r>
            <a:r>
              <a:rPr lang="en-US" sz="1400" dirty="0"/>
              <a:t>  </a:t>
            </a:r>
          </a:p>
          <a:p>
            <a:pPr lvl="1">
              <a:lnSpc>
                <a:spcPct val="100000"/>
              </a:lnSpc>
            </a:pPr>
            <a:r>
              <a:rPr lang="en-US" sz="1400" dirty="0"/>
              <a:t>To be designed based on sync word and size of data blocks</a:t>
            </a:r>
          </a:p>
          <a:p>
            <a:pPr lvl="1">
              <a:lnSpc>
                <a:spcPct val="100000"/>
              </a:lnSpc>
            </a:pPr>
            <a:r>
              <a:rPr lang="en-US" sz="1400" dirty="0"/>
              <a:t>Impacted by factorization for a given option</a:t>
            </a:r>
          </a:p>
          <a:p>
            <a:pPr lvl="1">
              <a:lnSpc>
                <a:spcPct val="100000"/>
              </a:lnSpc>
            </a:pPr>
            <a:endParaRPr lang="en-US" sz="1400" dirty="0"/>
          </a:p>
          <a:p>
            <a:pPr>
              <a:lnSpc>
                <a:spcPct val="100000"/>
              </a:lnSpc>
            </a:pPr>
            <a:r>
              <a:rPr lang="en-US" sz="1400" b="1" dirty="0"/>
              <a:t>Primary and Overlay Codes on Q Channel (Pilot)</a:t>
            </a:r>
          </a:p>
          <a:p>
            <a:pPr lvl="1">
              <a:lnSpc>
                <a:spcPct val="100000"/>
              </a:lnSpc>
            </a:pPr>
            <a:r>
              <a:rPr lang="en-US" sz="1400" dirty="0"/>
              <a:t>Current draft structure doesn’t provide frame sync or absolute time</a:t>
            </a:r>
          </a:p>
          <a:p>
            <a:pPr lvl="2">
              <a:lnSpc>
                <a:spcPct val="100000"/>
              </a:lnSpc>
            </a:pPr>
            <a:r>
              <a:rPr lang="en-US" sz="1400" dirty="0"/>
              <a:t>Only slightly improves correlation properties by extending 1 ms to 20 ms (with overlay)</a:t>
            </a:r>
          </a:p>
          <a:p>
            <a:pPr lvl="1">
              <a:lnSpc>
                <a:spcPct val="100000"/>
              </a:lnSpc>
            </a:pPr>
            <a:r>
              <a:rPr lang="en-US" sz="1400" dirty="0"/>
              <a:t>5115-bit pilot code does not align with data symbols</a:t>
            </a:r>
          </a:p>
        </p:txBody>
      </p:sp>
    </p:spTree>
    <p:extLst>
      <p:ext uri="{BB962C8B-B14F-4D97-AF65-F5344CB8AC3E}">
        <p14:creationId xmlns:p14="http://schemas.microsoft.com/office/powerpoint/2010/main" val="400811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12559E-0B11-9B05-1935-6F20C9B1E30B}"/>
              </a:ext>
            </a:extLst>
          </p:cNvPr>
          <p:cNvSpPr>
            <a:spLocks noGrp="1"/>
          </p:cNvSpPr>
          <p:nvPr>
            <p:ph type="ctrTitle"/>
          </p:nvPr>
        </p:nvSpPr>
        <p:spPr>
          <a:xfrm>
            <a:off x="2086253" y="2975251"/>
            <a:ext cx="4731798" cy="684569"/>
          </a:xfrm>
        </p:spPr>
        <p:txBody>
          <a:bodyPr/>
          <a:lstStyle/>
          <a:p>
            <a:r>
              <a:rPr lang="en-US" dirty="0">
                <a:solidFill>
                  <a:schemeClr val="tx1"/>
                </a:solidFill>
              </a:rPr>
              <a:t>I: Data Channel Design</a:t>
            </a:r>
          </a:p>
        </p:txBody>
      </p:sp>
    </p:spTree>
    <p:extLst>
      <p:ext uri="{BB962C8B-B14F-4D97-AF65-F5344CB8AC3E}">
        <p14:creationId xmlns:p14="http://schemas.microsoft.com/office/powerpoint/2010/main" val="367779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id="{8B5F16AF-3AAA-1B70-0DF1-6F29B58C1C4A}"/>
              </a:ext>
            </a:extLst>
          </p:cNvPr>
          <p:cNvPicPr>
            <a:picLocks noChangeAspect="1"/>
          </p:cNvPicPr>
          <p:nvPr/>
        </p:nvPicPr>
        <p:blipFill>
          <a:blip r:embed="rId2"/>
          <a:stretch>
            <a:fillRect/>
          </a:stretch>
        </p:blipFill>
        <p:spPr>
          <a:xfrm>
            <a:off x="111515" y="1238224"/>
            <a:ext cx="8812763" cy="4926197"/>
          </a:xfrm>
          <a:prstGeom prst="rect">
            <a:avLst/>
          </a:prstGeom>
        </p:spPr>
      </p:pic>
      <p:sp>
        <p:nvSpPr>
          <p:cNvPr id="5" name="Title 4">
            <a:extLst>
              <a:ext uri="{FF2B5EF4-FFF2-40B4-BE49-F238E27FC236}">
                <a16:creationId xmlns:a16="http://schemas.microsoft.com/office/drawing/2014/main" id="{2336115A-9590-EA5F-3D7F-19145F5A25C6}"/>
              </a:ext>
            </a:extLst>
          </p:cNvPr>
          <p:cNvSpPr>
            <a:spLocks noGrp="1"/>
          </p:cNvSpPr>
          <p:nvPr>
            <p:ph type="title"/>
          </p:nvPr>
        </p:nvSpPr>
        <p:spPr>
          <a:xfrm>
            <a:off x="278510" y="105061"/>
            <a:ext cx="7909561" cy="581597"/>
          </a:xfrm>
        </p:spPr>
        <p:txBody>
          <a:bodyPr/>
          <a:lstStyle/>
          <a:p>
            <a:r>
              <a:rPr lang="en-US" dirty="0"/>
              <a:t>5 G New Radio Code</a:t>
            </a:r>
          </a:p>
        </p:txBody>
      </p:sp>
      <p:sp>
        <p:nvSpPr>
          <p:cNvPr id="6" name="Content Placeholder 5">
            <a:extLst>
              <a:ext uri="{FF2B5EF4-FFF2-40B4-BE49-F238E27FC236}">
                <a16:creationId xmlns:a16="http://schemas.microsoft.com/office/drawing/2014/main" id="{2367E393-29A3-2E48-325F-07E945CB8B8A}"/>
              </a:ext>
            </a:extLst>
          </p:cNvPr>
          <p:cNvSpPr>
            <a:spLocks noGrp="1"/>
          </p:cNvSpPr>
          <p:nvPr>
            <p:ph sz="quarter" idx="15"/>
          </p:nvPr>
        </p:nvSpPr>
        <p:spPr>
          <a:xfrm>
            <a:off x="228600" y="514375"/>
            <a:ext cx="8915400" cy="723849"/>
          </a:xfrm>
        </p:spPr>
        <p:txBody>
          <a:bodyPr/>
          <a:lstStyle/>
          <a:p>
            <a:r>
              <a:rPr lang="en-US" dirty="0"/>
              <a:t>Proposal would be first Use of 5GNR in a Satellite Navigation System</a:t>
            </a:r>
          </a:p>
          <a:p>
            <a:pPr lvl="1"/>
            <a:r>
              <a:rPr lang="en-US" dirty="0"/>
              <a:t>Provides abundant IP</a:t>
            </a:r>
            <a:r>
              <a:rPr lang="en-US" baseline="30000" dirty="0"/>
              <a:t>1 </a:t>
            </a:r>
            <a:r>
              <a:rPr lang="en-US" dirty="0"/>
              <a:t>to enable rapid development of future receivers</a:t>
            </a:r>
          </a:p>
        </p:txBody>
      </p:sp>
      <p:sp>
        <p:nvSpPr>
          <p:cNvPr id="8" name="TextBox 7">
            <a:extLst>
              <a:ext uri="{FF2B5EF4-FFF2-40B4-BE49-F238E27FC236}">
                <a16:creationId xmlns:a16="http://schemas.microsoft.com/office/drawing/2014/main" id="{F2B348F1-ABD5-5C29-9887-2F6793667510}"/>
              </a:ext>
            </a:extLst>
          </p:cNvPr>
          <p:cNvSpPr txBox="1"/>
          <p:nvPr/>
        </p:nvSpPr>
        <p:spPr>
          <a:xfrm>
            <a:off x="470463" y="6586826"/>
            <a:ext cx="9016239" cy="246221"/>
          </a:xfrm>
          <a:prstGeom prst="rect">
            <a:avLst/>
          </a:prstGeom>
          <a:noFill/>
        </p:spPr>
        <p:txBody>
          <a:bodyPr wrap="square">
            <a:spAutoFit/>
          </a:bodyPr>
          <a:lstStyle/>
          <a:p>
            <a:pPr marL="342900" marR="0" lvl="0" indent="-342900">
              <a:spcBef>
                <a:spcPts val="0"/>
              </a:spcBef>
              <a:spcAft>
                <a:spcPts val="1000"/>
              </a:spcAft>
              <a:buFont typeface="+mj-lt"/>
              <a:buAutoNum type="arabicPeriod"/>
            </a:pPr>
            <a:r>
              <a:rPr lang="en-US" sz="1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Hoydis, Jakob; et al. “Sionna: An Open-Source Library for Next-Generation Physical Layer Research.” March 2023. Available: </a:t>
            </a:r>
            <a:r>
              <a:rPr lang="en-US" sz="1000" u="none"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https://arxiv.org/abs/2203.11854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4164851D-6A02-DF79-F36E-D70F27EAF826}"/>
              </a:ext>
            </a:extLst>
          </p:cNvPr>
          <p:cNvSpPr/>
          <p:nvPr/>
        </p:nvSpPr>
        <p:spPr>
          <a:xfrm>
            <a:off x="1842797" y="4556448"/>
            <a:ext cx="419880" cy="374781"/>
          </a:xfrm>
          <a:prstGeom prst="ellipse">
            <a:avLst/>
          </a:prstGeom>
          <a:solidFill>
            <a:srgbClr val="FFFF00">
              <a:alpha val="18000"/>
            </a:srgb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2" name="Straight Arrow Connector 11">
            <a:extLst>
              <a:ext uri="{FF2B5EF4-FFF2-40B4-BE49-F238E27FC236}">
                <a16:creationId xmlns:a16="http://schemas.microsoft.com/office/drawing/2014/main" id="{E6913A0F-045F-BCFB-7B21-39548097F195}"/>
              </a:ext>
            </a:extLst>
          </p:cNvPr>
          <p:cNvCxnSpPr>
            <a:cxnSpLocks/>
          </p:cNvCxnSpPr>
          <p:nvPr/>
        </p:nvCxnSpPr>
        <p:spPr>
          <a:xfrm flipH="1">
            <a:off x="2132045" y="2318657"/>
            <a:ext cx="723123" cy="2237791"/>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543D41C-BBD8-64C9-436B-88BA628EDCEC}"/>
              </a:ext>
            </a:extLst>
          </p:cNvPr>
          <p:cNvSpPr txBox="1"/>
          <p:nvPr/>
        </p:nvSpPr>
        <p:spPr>
          <a:xfrm>
            <a:off x="1653242" y="1808937"/>
            <a:ext cx="4265655" cy="523220"/>
          </a:xfrm>
          <a:prstGeom prst="rect">
            <a:avLst/>
          </a:prstGeom>
          <a:solidFill>
            <a:srgbClr val="66FFFF"/>
          </a:solidFill>
        </p:spPr>
        <p:txBody>
          <a:bodyPr wrap="none" rtlCol="0">
            <a:spAutoFit/>
          </a:bodyPr>
          <a:lstStyle/>
          <a:p>
            <a:r>
              <a:rPr lang="en-US" sz="1400" dirty="0"/>
              <a:t>Proposed LUNANET 5G NR LDPC Codes </a:t>
            </a:r>
            <a:br>
              <a:rPr lang="en-US" sz="1400" dirty="0"/>
            </a:br>
            <a:r>
              <a:rPr lang="en-US" sz="1400" dirty="0"/>
              <a:t>Outperform Codes Used in All Other Satnav Signals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D62C9F9-DDF9-8B15-7C6A-E30854B09A37}"/>
                  </a:ext>
                </a:extLst>
              </p:cNvPr>
              <p:cNvSpPr txBox="1"/>
              <p:nvPr/>
            </p:nvSpPr>
            <p:spPr>
              <a:xfrm>
                <a:off x="1067360" y="6158959"/>
                <a:ext cx="6464783" cy="426976"/>
              </a:xfrm>
              <a:prstGeom prst="rect">
                <a:avLst/>
              </a:prstGeom>
              <a:solidFill>
                <a:srgbClr val="C4F9FC"/>
              </a:solidFill>
            </p:spPr>
            <p:txBody>
              <a:bodyPr wrap="none" rtlCol="0">
                <a:spAutoFit/>
              </a:bodyPr>
              <a:lstStyle/>
              <a:p>
                <a:r>
                  <a:rPr lang="en-US" dirty="0"/>
                  <a:t>Allows Demodulation of CED at 0.6 dB Lower </a:t>
                </a:r>
                <a14:m>
                  <m:oMath xmlns:m="http://schemas.openxmlformats.org/officeDocument/2006/math">
                    <m:f>
                      <m:fPr>
                        <m:type m:val="skw"/>
                        <m:ctrlPr>
                          <a:rPr lang="en-US" i="1" dirty="0" smtClean="0">
                            <a:latin typeface="Cambria Math" panose="02040503050406030204" pitchFamily="18" charset="0"/>
                          </a:rPr>
                        </m:ctrlPr>
                      </m:fPr>
                      <m:num>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𝐸</m:t>
                            </m:r>
                          </m:e>
                          <m:sub>
                            <m:r>
                              <a:rPr lang="en-US" b="0" i="1" dirty="0" smtClean="0">
                                <a:latin typeface="Cambria Math" panose="02040503050406030204" pitchFamily="18" charset="0"/>
                              </a:rPr>
                              <m:t>𝑏</m:t>
                            </m:r>
                          </m:sub>
                        </m:sSub>
                      </m:num>
                      <m:den>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𝑁</m:t>
                            </m:r>
                          </m:e>
                          <m:sub>
                            <m:r>
                              <a:rPr lang="en-US" b="0" i="1" dirty="0" smtClean="0">
                                <a:latin typeface="Cambria Math" panose="02040503050406030204" pitchFamily="18" charset="0"/>
                              </a:rPr>
                              <m:t>0</m:t>
                            </m:r>
                          </m:sub>
                        </m:sSub>
                      </m:den>
                    </m:f>
                  </m:oMath>
                </a14:m>
                <a:r>
                  <a:rPr lang="en-US" dirty="0"/>
                  <a:t> Than L1C</a:t>
                </a:r>
              </a:p>
            </p:txBody>
          </p:sp>
        </mc:Choice>
        <mc:Fallback xmlns="">
          <p:sp>
            <p:nvSpPr>
              <p:cNvPr id="16" name="TextBox 15">
                <a:extLst>
                  <a:ext uri="{FF2B5EF4-FFF2-40B4-BE49-F238E27FC236}">
                    <a16:creationId xmlns:a16="http://schemas.microsoft.com/office/drawing/2014/main" id="{6D62C9F9-DDF9-8B15-7C6A-E30854B09A37}"/>
                  </a:ext>
                </a:extLst>
              </p:cNvPr>
              <p:cNvSpPr txBox="1">
                <a:spLocks noRot="1" noChangeAspect="1" noMove="1" noResize="1" noEditPoints="1" noAdjustHandles="1" noChangeArrowheads="1" noChangeShapeType="1" noTextEdit="1"/>
              </p:cNvSpPr>
              <p:nvPr/>
            </p:nvSpPr>
            <p:spPr>
              <a:xfrm>
                <a:off x="1067360" y="6158959"/>
                <a:ext cx="6464783" cy="426976"/>
              </a:xfrm>
              <a:prstGeom prst="rect">
                <a:avLst/>
              </a:prstGeom>
              <a:blipFill>
                <a:blip r:embed="rId4"/>
                <a:stretch>
                  <a:fillRect l="-754" t="-130000" b="-201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3A36CBB-F052-D7D7-9A28-A036810BB76F}"/>
              </a:ext>
            </a:extLst>
          </p:cNvPr>
          <p:cNvSpPr txBox="1"/>
          <p:nvPr/>
        </p:nvSpPr>
        <p:spPr>
          <a:xfrm>
            <a:off x="5629524" y="5842209"/>
            <a:ext cx="2818400" cy="307777"/>
          </a:xfrm>
          <a:prstGeom prst="rect">
            <a:avLst/>
          </a:prstGeom>
          <a:noFill/>
        </p:spPr>
        <p:txBody>
          <a:bodyPr wrap="none" rtlCol="0">
            <a:spAutoFit/>
          </a:bodyPr>
          <a:lstStyle/>
          <a:p>
            <a:r>
              <a:rPr lang="en-US" sz="1400" dirty="0"/>
              <a:t>CED= Clock and Ephemeris data</a:t>
            </a:r>
          </a:p>
        </p:txBody>
      </p:sp>
    </p:spTree>
    <p:extLst>
      <p:ext uri="{BB962C8B-B14F-4D97-AF65-F5344CB8AC3E}">
        <p14:creationId xmlns:p14="http://schemas.microsoft.com/office/powerpoint/2010/main" val="577292812"/>
      </p:ext>
    </p:extLst>
  </p:cSld>
  <p:clrMapOvr>
    <a:masterClrMapping/>
  </p:clrMapOvr>
</p:sld>
</file>

<file path=ppt/theme/theme1.xml><?xml version="1.0" encoding="utf-8"?>
<a:theme xmlns:a="http://schemas.openxmlformats.org/drawingml/2006/main" name="1_Corporate Template">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ster_2020 4-3" id="{256A9F7A-67BA-1B47-971B-1E6F57976416}" vid="{CEE8B450-24DF-B846-8F79-F27BC662B0A9}"/>
    </a:ext>
  </a:extLst>
</a:theme>
</file>

<file path=ppt/theme/theme2.xml><?xml version="1.0" encoding="utf-8"?>
<a:theme xmlns:a="http://schemas.openxmlformats.org/drawingml/2006/main" name="2_Corporate Template_Security Markings">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ster_2020 4-3" id="{256A9F7A-67BA-1B47-971B-1E6F57976416}" vid="{3DBF08A6-9183-0045-BE20-72E099ADB970}"/>
    </a:ext>
  </a:extLst>
</a:theme>
</file>

<file path=ppt/theme/theme3.xml><?xml version="1.0" encoding="utf-8"?>
<a:theme xmlns:a="http://schemas.openxmlformats.org/drawingml/2006/main" name="3_Standard Title ">
  <a:themeElements>
    <a:clrScheme name="1">
      <a:dk1>
        <a:srgbClr val="000000"/>
      </a:dk1>
      <a:lt1>
        <a:srgbClr val="FFFFFF"/>
      </a:lt1>
      <a:dk2>
        <a:srgbClr val="6F6F6F"/>
      </a:dk2>
      <a:lt2>
        <a:srgbClr val="EEECE1"/>
      </a:lt2>
      <a:accent1>
        <a:srgbClr val="5E8AB3"/>
      </a:accent1>
      <a:accent2>
        <a:srgbClr val="9B7793"/>
      </a:accent2>
      <a:accent3>
        <a:srgbClr val="FF8F1C"/>
      </a:accent3>
      <a:accent4>
        <a:srgbClr val="FFC72C"/>
      </a:accent4>
      <a:accent5>
        <a:srgbClr val="4F868E"/>
      </a:accent5>
      <a:accent6>
        <a:srgbClr val="A3D65E"/>
      </a:accent6>
      <a:hlink>
        <a:srgbClr val="5E8AB3"/>
      </a:hlink>
      <a:folHlink>
        <a:srgbClr val="4F86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ster_2020 4-3" id="{256A9F7A-67BA-1B47-971B-1E6F57976416}" vid="{4C521999-C334-AB4A-8D1F-52E5E9D3CA8E}"/>
    </a:ext>
  </a:extLst>
</a:theme>
</file>

<file path=ppt/theme/theme4.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F1565A85-B878-49F9-899B-4F1FD8E5BBEB}" vid="{BAA92E9C-6AC9-4603-A52E-F067BCFA209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C2435043F1D746A7AA4D150124317F" ma:contentTypeVersion="5" ma:contentTypeDescription="Create a new document." ma:contentTypeScope="" ma:versionID="863be6857cde51cfc8dd28ac8fc3a6ab">
  <xsd:schema xmlns:xsd="http://www.w3.org/2001/XMLSchema" xmlns:xs="http://www.w3.org/2001/XMLSchema" xmlns:p="http://schemas.microsoft.com/office/2006/metadata/properties" xmlns:ns2="614a1306-062f-4798-88e7-9497abfd775a" xmlns:ns3="2366316f-e243-4d9a-82fb-e01999521481" targetNamespace="http://schemas.microsoft.com/office/2006/metadata/properties" ma:root="true" ma:fieldsID="cef905048c146fd7c5c9c1518220aa66" ns2:_="" ns3:_="">
    <xsd:import namespace="614a1306-062f-4798-88e7-9497abfd775a"/>
    <xsd:import namespace="2366316f-e243-4d9a-82fb-e019995214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a1306-062f-4798-88e7-9497abfd77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66316f-e243-4d9a-82fb-e019995214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366316f-e243-4d9a-82fb-e01999521481">
      <UserInfo>
        <DisplayName>Angie Wang</DisplayName>
        <AccountId>94</AccountId>
        <AccountType/>
      </UserInfo>
      <UserInfo>
        <DisplayName>Alberto Arredondo</DisplayName>
        <AccountId>29</AccountId>
        <AccountType/>
      </UserInfo>
      <UserInfo>
        <DisplayName>Ranwa Haddad</DisplayName>
        <AccountId>60</AccountId>
        <AccountType/>
      </UserInfo>
      <UserInfo>
        <DisplayName>Vanessa F Canizal</DisplayName>
        <AccountId>24</AccountId>
        <AccountType/>
      </UserInfo>
    </SharedWithUsers>
  </documentManagement>
</p:properties>
</file>

<file path=customXml/itemProps1.xml><?xml version="1.0" encoding="utf-8"?>
<ds:datastoreItem xmlns:ds="http://schemas.openxmlformats.org/officeDocument/2006/customXml" ds:itemID="{AE6941D5-9B70-4FCF-8431-FD2C00B4DF13}">
  <ds:schemaRefs>
    <ds:schemaRef ds:uri="http://schemas.microsoft.com/sharepoint/v3/contenttype/forms"/>
  </ds:schemaRefs>
</ds:datastoreItem>
</file>

<file path=customXml/itemProps2.xml><?xml version="1.0" encoding="utf-8"?>
<ds:datastoreItem xmlns:ds="http://schemas.openxmlformats.org/officeDocument/2006/customXml" ds:itemID="{0349AF41-E6E9-4EAD-B465-4E35D0032A8E}">
  <ds:schemaRefs>
    <ds:schemaRef ds:uri="2366316f-e243-4d9a-82fb-e01999521481"/>
    <ds:schemaRef ds:uri="614a1306-062f-4798-88e7-9497abfd77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61B769-D194-4AE7-9D3D-107ABC3B3746}">
  <ds:schemaRefs>
    <ds:schemaRef ds:uri="http://schemas.microsoft.com/office/2006/documentManagement/types"/>
    <ds:schemaRef ds:uri="http://schemas.microsoft.com/office/2006/metadata/properties"/>
    <ds:schemaRef ds:uri="http://schemas.openxmlformats.org/package/2006/metadata/core-properties"/>
    <ds:schemaRef ds:uri="2366316f-e243-4d9a-82fb-e01999521481"/>
    <ds:schemaRef ds:uri="614a1306-062f-4798-88e7-9497abfd775a"/>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10351</TotalTime>
  <Words>2292</Words>
  <Application>Microsoft Office PowerPoint</Application>
  <PresentationFormat>On-screen Show (4:3)</PresentationFormat>
  <Paragraphs>287</Paragraphs>
  <Slides>21</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Arial</vt:lpstr>
      <vt:lpstr>Calibri</vt:lpstr>
      <vt:lpstr>Cambria Math</vt:lpstr>
      <vt:lpstr>Franklin Gothic Book</vt:lpstr>
      <vt:lpstr>Franklin Gothic Demi</vt:lpstr>
      <vt:lpstr>Franklin Gothic Medium Cond</vt:lpstr>
      <vt:lpstr>Gadugi</vt:lpstr>
      <vt:lpstr>Segoe UI</vt:lpstr>
      <vt:lpstr>Verdana</vt:lpstr>
      <vt:lpstr>Wingdings</vt:lpstr>
      <vt:lpstr>1_Corporate Template</vt:lpstr>
      <vt:lpstr>2_Corporate Template_Security Markings</vt:lpstr>
      <vt:lpstr>3_Standard Title </vt:lpstr>
      <vt:lpstr>ESA_Presentation_CLEAR</vt:lpstr>
      <vt:lpstr>Flexible Data and Frame Synchronization Structure for the LunaNet PNT Signal   </vt:lpstr>
      <vt:lpstr>Outline</vt:lpstr>
      <vt:lpstr>Acknowledgements</vt:lpstr>
      <vt:lpstr>Introduction</vt:lpstr>
      <vt:lpstr>LunaNet AFS Receiver Use Cases</vt:lpstr>
      <vt:lpstr>Current Draft LunaNet Signal Structure*  </vt:lpstr>
      <vt:lpstr>AFS Design Considerations Requiring Confirmation </vt:lpstr>
      <vt:lpstr>I: Data Channel Design</vt:lpstr>
      <vt:lpstr>5 G New Radio Code</vt:lpstr>
      <vt:lpstr>1.023 MCPS  - I Channel Primary Code</vt:lpstr>
      <vt:lpstr>Sync Word Design and FID</vt:lpstr>
      <vt:lpstr>Summary of Recommended LunaNet AFS Data Frame Specification </vt:lpstr>
      <vt:lpstr>Q: Pilot Channel Design</vt:lpstr>
      <vt:lpstr>Multi-Tiered Satellite Navigation Pilot Overlays</vt:lpstr>
      <vt:lpstr>Pilot Ranging Code Options Under Consideration</vt:lpstr>
      <vt:lpstr>99 % Confidence and RMS Cross-Correlation</vt:lpstr>
      <vt:lpstr>Pilot Options Trade</vt:lpstr>
      <vt:lpstr>Summary of Recommended Design Changes for the LunaNet AFS Specifications</vt:lpstr>
      <vt:lpstr>Summary and Conclusions</vt:lpstr>
      <vt:lpstr>Backup</vt:lpstr>
      <vt:lpstr>Cross Correlation Results – Maximum Cross-Correlation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 26 Point Arial</dc:title>
  <dc:subject/>
  <dc:creator>Philip Dafesh</dc:creator>
  <cp:keywords/>
  <dc:description/>
  <cp:lastModifiedBy>Crenshaw, Juan M. (GSFC-5950)</cp:lastModifiedBy>
  <cp:revision>42</cp:revision>
  <cp:lastPrinted>2012-11-26T17:25:34Z</cp:lastPrinted>
  <dcterms:created xsi:type="dcterms:W3CDTF">2019-12-06T22:58:30Z</dcterms:created>
  <dcterms:modified xsi:type="dcterms:W3CDTF">2024-04-15T03:18:55Z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0x010100EFC2435043F1D746A7AA4D150124317F</vt:lpwstr>
  </property>
  <property fmtid="{D5CDD505-2E9C-101B-9397-08002B2CF9AE}" pid="3" name="_dlc_DocIdItemGuid">
    <vt:lpwstr>7decbcc1-96e0-42f8-a0f0-c2611a327bfb</vt:lpwstr>
  </property>
</Properties>
</file>