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35" r:id="rId3"/>
    <p:sldId id="337" r:id="rId4"/>
    <p:sldId id="350" r:id="rId5"/>
    <p:sldId id="342" r:id="rId6"/>
    <p:sldId id="344" r:id="rId7"/>
    <p:sldId id="354" r:id="rId8"/>
    <p:sldId id="353" r:id="rId9"/>
    <p:sldId id="355" r:id="rId10"/>
    <p:sldId id="356" r:id="rId11"/>
    <p:sldId id="357" r:id="rId12"/>
    <p:sldId id="347" r:id="rId13"/>
    <p:sldId id="345" r:id="rId14"/>
    <p:sldId id="346" r:id="rId15"/>
    <p:sldId id="348" r:id="rId16"/>
    <p:sldId id="349" r:id="rId17"/>
    <p:sldId id="351" r:id="rId18"/>
    <p:sldId id="35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77" autoAdjust="0"/>
    <p:restoredTop sz="94660"/>
  </p:normalViewPr>
  <p:slideViewPr>
    <p:cSldViewPr snapToGrid="0">
      <p:cViewPr varScale="1">
        <p:scale>
          <a:sx n="63" d="100"/>
          <a:sy n="63" d="100"/>
        </p:scale>
        <p:origin x="748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100000">
              <a:srgbClr val="A7A3A3"/>
            </a:gs>
            <a:gs pos="39000">
              <a:schemeClr val="tx1"/>
            </a:gs>
            <a:gs pos="100000">
              <a:schemeClr val="bg2">
                <a:lumMod val="50000"/>
              </a:schemeClr>
            </a:gs>
            <a:gs pos="100000">
              <a:schemeClr val="bg2">
                <a:lumMod val="75000"/>
              </a:schemeClr>
            </a:gs>
            <a:gs pos="100000">
              <a:schemeClr val="bg2">
                <a:lumMod val="9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3A74B-E2A2-43AA-A7A8-BA6EE03B76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>
                <a:latin typeface="Bahnschrift Condensed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CF1FC0-02E1-4ECE-A642-F5405EBA67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Bahnschrift Condensed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53030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2136A-0649-427C-A3D1-73E6446A0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320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latin typeface="Bahnschrift Condensed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54F93A-3601-417C-A0F9-EB74EA1564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latin typeface="Bahnschrift Condensed" panose="020B0502040204020203" pitchFamily="34" charset="0"/>
                <a:cs typeface="Arial" panose="020B0604020202020204" pitchFamily="34" charset="0"/>
              </a:defRPr>
            </a:lvl1pPr>
            <a:lvl2pPr>
              <a:defRPr>
                <a:latin typeface="Bahnschrift Condensed" panose="020B0502040204020203" pitchFamily="34" charset="0"/>
                <a:cs typeface="Arial" panose="020B0604020202020204" pitchFamily="34" charset="0"/>
              </a:defRPr>
            </a:lvl2pPr>
            <a:lvl3pPr>
              <a:defRPr>
                <a:latin typeface="Bahnschrift Condensed" panose="020B0502040204020203" pitchFamily="34" charset="0"/>
                <a:cs typeface="Arial" panose="020B0604020202020204" pitchFamily="34" charset="0"/>
              </a:defRPr>
            </a:lvl3pPr>
            <a:lvl4pPr>
              <a:defRPr>
                <a:latin typeface="Bahnschrift Condensed" panose="020B0502040204020203" pitchFamily="34" charset="0"/>
                <a:cs typeface="Arial" panose="020B0604020202020204" pitchFamily="34" charset="0"/>
              </a:defRPr>
            </a:lvl4pPr>
            <a:lvl5pPr>
              <a:defRPr>
                <a:latin typeface="Bahnschrift Condensed" panose="020B0502040204020203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6844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5343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A7A3A3"/>
            </a:gs>
            <a:gs pos="39000">
              <a:schemeClr val="tx1"/>
            </a:gs>
            <a:gs pos="100000">
              <a:schemeClr val="bg2">
                <a:lumMod val="50000"/>
              </a:schemeClr>
            </a:gs>
            <a:gs pos="100000">
              <a:schemeClr val="bg2">
                <a:lumMod val="75000"/>
              </a:schemeClr>
            </a:gs>
            <a:gs pos="100000">
              <a:schemeClr val="bg2">
                <a:lumMod val="9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le Placeholder 1">
            <a:extLst>
              <a:ext uri="{FF2B5EF4-FFF2-40B4-BE49-F238E27FC236}">
                <a16:creationId xmlns:a16="http://schemas.microsoft.com/office/drawing/2014/main" id="{AC8C51D5-525C-430F-8C3A-22616D34F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8FF61-D341-4C0C-ADD9-3720D1BCB0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55336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Bahnschrift Condensed" panose="020B05020402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Bahnschrift Condensed" panose="020B0502040204020203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Bahnschrift Condensed" panose="020B0502040204020203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Bahnschrift Condensed" panose="020B0502040204020203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Bahnschrift Condensed" panose="020B0502040204020203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Bahnschrift Condensed" panose="020B0502040204020203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A0CDB-1C3F-40E4-8D21-549D95C687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255528"/>
            <a:ext cx="12192000" cy="2387600"/>
          </a:xfrm>
        </p:spPr>
        <p:txBody>
          <a:bodyPr>
            <a:normAutofit/>
          </a:bodyPr>
          <a:lstStyle/>
          <a:p>
            <a:r>
              <a:rPr lang="en-US" dirty="0"/>
              <a:t>PLANNING A SUSTAINABLE WORLD</a:t>
            </a:r>
            <a:br>
              <a:rPr lang="en-US" b="1">
                <a:latin typeface="Bahnschrift Condensed" panose="020B0502040204020203" pitchFamily="34" charset="0"/>
              </a:rPr>
            </a:br>
            <a:endParaRPr lang="en-US" sz="2000" b="1" dirty="0">
              <a:latin typeface="Bahnschrift Condensed" panose="020B0502040204020203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653EE6-3601-4D60-8798-C25DC76D2E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23477"/>
            <a:ext cx="9144000" cy="1655762"/>
          </a:xfrm>
        </p:spPr>
        <p:txBody>
          <a:bodyPr/>
          <a:lstStyle/>
          <a:p>
            <a:r>
              <a:rPr lang="en-US" b="1" dirty="0"/>
              <a:t>APRIL 30</a:t>
            </a:r>
            <a:r>
              <a:rPr lang="en-US" b="1" dirty="0">
                <a:latin typeface="Bahnschrift Condensed" panose="020B0502040204020203" pitchFamily="34" charset="0"/>
              </a:rPr>
              <a:t>, 2024</a:t>
            </a:r>
          </a:p>
          <a:p>
            <a:r>
              <a:rPr lang="en-US" b="1" dirty="0">
                <a:latin typeface="Bahnschrift Condensed" panose="020B0502040204020203" pitchFamily="34" charset="0"/>
              </a:rPr>
              <a:t>MATT KENNEY</a:t>
            </a:r>
          </a:p>
        </p:txBody>
      </p:sp>
    </p:spTree>
    <p:extLst>
      <p:ext uri="{BB962C8B-B14F-4D97-AF65-F5344CB8AC3E}">
        <p14:creationId xmlns:p14="http://schemas.microsoft.com/office/powerpoint/2010/main" val="3892033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1">
            <a:extLst>
              <a:ext uri="{FF2B5EF4-FFF2-40B4-BE49-F238E27FC236}">
                <a16:creationId xmlns:a16="http://schemas.microsoft.com/office/drawing/2014/main" id="{0FB3C18C-A6E7-438B-B387-0ABCCD2B0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6900" y="1058861"/>
            <a:ext cx="84582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2870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2875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en-US" altLang="en-US" sz="1800" b="1" dirty="0"/>
          </a:p>
          <a:p>
            <a:pPr marL="0" indent="0">
              <a:spcBef>
                <a:spcPct val="0"/>
              </a:spcBef>
              <a:buNone/>
              <a:defRPr/>
            </a:pPr>
            <a:endParaRPr lang="en-US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2" name="Title 1"/>
          <p:cNvSpPr>
            <a:spLocks noGrp="1" noChangeArrowheads="1"/>
          </p:cNvSpPr>
          <p:nvPr>
            <p:ph type="title"/>
          </p:nvPr>
        </p:nvSpPr>
        <p:spPr>
          <a:xfrm>
            <a:off x="-452628" y="36576"/>
            <a:ext cx="10515600" cy="685799"/>
          </a:xfrm>
        </p:spPr>
        <p:txBody>
          <a:bodyPr>
            <a:noAutofit/>
          </a:bodyPr>
          <a:lstStyle/>
          <a:p>
            <a:pPr algn="ctr"/>
            <a:r>
              <a:rPr lang="en-US" altLang="en-US" sz="4800" dirty="0">
                <a:cs typeface="Times New Roman" panose="02020603050405020304" pitchFamily="18" charset="0"/>
              </a:rPr>
              <a:t>PUBLIC PLANNING (CURRENT CAREER)</a:t>
            </a:r>
            <a:endParaRPr lang="en-US" altLang="en-US" sz="48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47B717D-AF14-A75D-8B89-A667AA7BC582}"/>
              </a:ext>
            </a:extLst>
          </p:cNvPr>
          <p:cNvSpPr txBox="1">
            <a:spLocks/>
          </p:cNvSpPr>
          <p:nvPr/>
        </p:nvSpPr>
        <p:spPr>
          <a:xfrm>
            <a:off x="9306173" y="6513832"/>
            <a:ext cx="3215951" cy="344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indent="0">
              <a:buNone/>
            </a:pPr>
            <a:r>
              <a:rPr lang="en-US" sz="1600" b="1" dirty="0"/>
              <a:t>SOURCE: NASA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C1810C-82D2-75AD-4422-15F9C5218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754" y="89876"/>
            <a:ext cx="1523286" cy="12649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7B982C-3C38-3492-845E-E6C0D653DE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390" y="722374"/>
            <a:ext cx="9691128" cy="579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271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1">
            <a:extLst>
              <a:ext uri="{FF2B5EF4-FFF2-40B4-BE49-F238E27FC236}">
                <a16:creationId xmlns:a16="http://schemas.microsoft.com/office/drawing/2014/main" id="{0FB3C18C-A6E7-438B-B387-0ABCCD2B0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6900" y="1058861"/>
            <a:ext cx="84582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2870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2875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en-US" altLang="en-US" sz="1800" b="1" dirty="0"/>
          </a:p>
          <a:p>
            <a:pPr marL="0" indent="0">
              <a:spcBef>
                <a:spcPct val="0"/>
              </a:spcBef>
              <a:buNone/>
              <a:defRPr/>
            </a:pPr>
            <a:endParaRPr lang="en-US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2" name="Title 1"/>
          <p:cNvSpPr>
            <a:spLocks noGrp="1" noChangeArrowheads="1"/>
          </p:cNvSpPr>
          <p:nvPr>
            <p:ph type="title"/>
          </p:nvPr>
        </p:nvSpPr>
        <p:spPr>
          <a:xfrm>
            <a:off x="-452628" y="36576"/>
            <a:ext cx="10515600" cy="685799"/>
          </a:xfrm>
        </p:spPr>
        <p:txBody>
          <a:bodyPr>
            <a:noAutofit/>
          </a:bodyPr>
          <a:lstStyle/>
          <a:p>
            <a:pPr algn="ctr"/>
            <a:r>
              <a:rPr lang="en-US" altLang="en-US" sz="4800" dirty="0">
                <a:cs typeface="Times New Roman" panose="02020603050405020304" pitchFamily="18" charset="0"/>
              </a:rPr>
              <a:t>PUBLIC PLANNING (CURRENT CAREER)</a:t>
            </a:r>
            <a:endParaRPr lang="en-US" altLang="en-US" sz="48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47B717D-AF14-A75D-8B89-A667AA7BC582}"/>
              </a:ext>
            </a:extLst>
          </p:cNvPr>
          <p:cNvSpPr txBox="1">
            <a:spLocks/>
          </p:cNvSpPr>
          <p:nvPr/>
        </p:nvSpPr>
        <p:spPr>
          <a:xfrm>
            <a:off x="9306173" y="6513832"/>
            <a:ext cx="3215951" cy="344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indent="0">
              <a:buNone/>
            </a:pPr>
            <a:r>
              <a:rPr lang="en-US" sz="1600" b="1" dirty="0"/>
              <a:t>SOURCE: NASA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C1810C-82D2-75AD-4422-15F9C5218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754" y="89876"/>
            <a:ext cx="1523286" cy="12649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40CBCC-C35B-B5A2-6A6C-AF7B3AEE1F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421" y="1664285"/>
            <a:ext cx="3731751" cy="2893288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242A2779-57DF-7889-0BC7-78A4A4E45F7B}"/>
              </a:ext>
            </a:extLst>
          </p:cNvPr>
          <p:cNvSpPr txBox="1">
            <a:spLocks/>
          </p:cNvSpPr>
          <p:nvPr/>
        </p:nvSpPr>
        <p:spPr>
          <a:xfrm>
            <a:off x="5958592" y="1664285"/>
            <a:ext cx="5648192" cy="20493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800" b="1" dirty="0"/>
              <a:t>WHITE SANDS TEST FACILITY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FOUNDED JULY 6, 1963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FIRED ITS FIRST ROCKET IN 1964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PART OF THE JOHNSON SPACE SENTER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SPECIALIZES IN HAZARDOUS MATERIAL TESTING</a:t>
            </a:r>
          </a:p>
          <a:p>
            <a:pPr lvl="1">
              <a:spcBef>
                <a:spcPts val="0"/>
              </a:spcBef>
            </a:pPr>
            <a:r>
              <a:rPr lang="en-US" sz="1600" b="1" dirty="0"/>
              <a:t>ROCKET PROPULSION TESTING AND EVALUATION</a:t>
            </a:r>
          </a:p>
          <a:p>
            <a:pPr lvl="1">
              <a:spcBef>
                <a:spcPts val="0"/>
              </a:spcBef>
            </a:pPr>
            <a:r>
              <a:rPr lang="en-US" sz="1600" b="1" dirty="0"/>
              <a:t>OXYGEN SYSTEMS TESTING AND ANALYSIS</a:t>
            </a:r>
          </a:p>
          <a:p>
            <a:pPr lvl="1">
              <a:spcBef>
                <a:spcPts val="0"/>
              </a:spcBef>
            </a:pPr>
            <a:r>
              <a:rPr lang="en-US" sz="1600" b="1" dirty="0"/>
              <a:t>COMPOSITE PRESSURE SYSTEMS TESTING AND ANALYSIS</a:t>
            </a:r>
          </a:p>
          <a:p>
            <a:pPr lvl="1">
              <a:spcBef>
                <a:spcPts val="0"/>
              </a:spcBef>
            </a:pPr>
            <a:r>
              <a:rPr lang="en-US" sz="1600" b="1" dirty="0"/>
              <a:t>HYPERVELOCITY IMPACT TESTING</a:t>
            </a:r>
          </a:p>
          <a:p>
            <a:pPr lvl="1">
              <a:spcBef>
                <a:spcPts val="0"/>
              </a:spcBef>
            </a:pPr>
            <a:r>
              <a:rPr lang="en-US" sz="1600" b="1" dirty="0"/>
              <a:t>PROPELLANTS AND AEROSPACE FLUIDS TESTING AND ANALYSIS</a:t>
            </a:r>
          </a:p>
          <a:p>
            <a:pPr lvl="1">
              <a:spcBef>
                <a:spcPts val="0"/>
              </a:spcBef>
            </a:pPr>
            <a:r>
              <a:rPr lang="en-US" sz="1600" b="1" dirty="0"/>
              <a:t>SPACEFLIGHT COMPONENT SERVICES</a:t>
            </a:r>
          </a:p>
          <a:p>
            <a:pPr lvl="1">
              <a:spcBef>
                <a:spcPts val="0"/>
              </a:spcBef>
            </a:pPr>
            <a:r>
              <a:rPr lang="en-US" sz="1600" b="1" dirty="0"/>
              <a:t>FLIGHT ACCEPTANCE STANDARD TEST</a:t>
            </a:r>
          </a:p>
        </p:txBody>
      </p:sp>
    </p:spTree>
    <p:extLst>
      <p:ext uri="{BB962C8B-B14F-4D97-AF65-F5344CB8AC3E}">
        <p14:creationId xmlns:p14="http://schemas.microsoft.com/office/powerpoint/2010/main" val="1853827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1">
            <a:extLst>
              <a:ext uri="{FF2B5EF4-FFF2-40B4-BE49-F238E27FC236}">
                <a16:creationId xmlns:a16="http://schemas.microsoft.com/office/drawing/2014/main" id="{0FB3C18C-A6E7-438B-B387-0ABCCD2B0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6900" y="1058861"/>
            <a:ext cx="84582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2870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2875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en-US" altLang="en-US" sz="1800" b="1" dirty="0"/>
          </a:p>
          <a:p>
            <a:pPr marL="0" indent="0">
              <a:spcBef>
                <a:spcPct val="0"/>
              </a:spcBef>
              <a:buNone/>
              <a:defRPr/>
            </a:pPr>
            <a:endParaRPr lang="en-US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2" name="Title 1"/>
          <p:cNvSpPr>
            <a:spLocks noGrp="1" noChangeArrowheads="1"/>
          </p:cNvSpPr>
          <p:nvPr>
            <p:ph type="title"/>
          </p:nvPr>
        </p:nvSpPr>
        <p:spPr>
          <a:xfrm>
            <a:off x="-452628" y="36576"/>
            <a:ext cx="10515600" cy="685799"/>
          </a:xfrm>
        </p:spPr>
        <p:txBody>
          <a:bodyPr>
            <a:noAutofit/>
          </a:bodyPr>
          <a:lstStyle/>
          <a:p>
            <a:pPr algn="ctr"/>
            <a:r>
              <a:rPr lang="en-US" altLang="en-US" sz="4800" dirty="0">
                <a:cs typeface="Times New Roman" panose="02020603050405020304" pitchFamily="18" charset="0"/>
              </a:rPr>
              <a:t>PUBLIC PLANNING (CURRENT CAREER)</a:t>
            </a:r>
            <a:endParaRPr lang="en-US" altLang="en-US" sz="48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47B717D-AF14-A75D-8B89-A667AA7BC582}"/>
              </a:ext>
            </a:extLst>
          </p:cNvPr>
          <p:cNvSpPr txBox="1">
            <a:spLocks/>
          </p:cNvSpPr>
          <p:nvPr/>
        </p:nvSpPr>
        <p:spPr>
          <a:xfrm>
            <a:off x="9306173" y="6513832"/>
            <a:ext cx="3215951" cy="344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indent="0">
              <a:buNone/>
            </a:pPr>
            <a:r>
              <a:rPr lang="en-US" sz="1600" b="1" dirty="0"/>
              <a:t>SOURCE: NASA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C1810C-82D2-75AD-4422-15F9C5218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754" y="89876"/>
            <a:ext cx="1523286" cy="1264998"/>
          </a:xfrm>
          <a:prstGeom prst="rect">
            <a:avLst/>
          </a:prstGeom>
        </p:spPr>
      </p:pic>
      <p:pic>
        <p:nvPicPr>
          <p:cNvPr id="7" name="Picture 6" descr="A picture containing outdoor, sky, ground, beach&#10;&#10;Description automatically generated">
            <a:extLst>
              <a:ext uri="{FF2B5EF4-FFF2-40B4-BE49-F238E27FC236}">
                <a16:creationId xmlns:a16="http://schemas.microsoft.com/office/drawing/2014/main" id="{BC436519-5ECD-B570-BE15-2E63FE887B7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37" r="18766"/>
          <a:stretch/>
        </p:blipFill>
        <p:spPr>
          <a:xfrm>
            <a:off x="773824" y="809295"/>
            <a:ext cx="8294691" cy="5885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186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1">
            <a:extLst>
              <a:ext uri="{FF2B5EF4-FFF2-40B4-BE49-F238E27FC236}">
                <a16:creationId xmlns:a16="http://schemas.microsoft.com/office/drawing/2014/main" id="{0FB3C18C-A6E7-438B-B387-0ABCCD2B0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6900" y="1058861"/>
            <a:ext cx="84582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2870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2875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en-US" altLang="en-US" sz="1800" b="1" dirty="0"/>
          </a:p>
          <a:p>
            <a:pPr marL="0" indent="0">
              <a:spcBef>
                <a:spcPct val="0"/>
              </a:spcBef>
              <a:buNone/>
              <a:defRPr/>
            </a:pPr>
            <a:endParaRPr lang="en-US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2" name="Title 1"/>
          <p:cNvSpPr>
            <a:spLocks noGrp="1" noChangeArrowheads="1"/>
          </p:cNvSpPr>
          <p:nvPr>
            <p:ph type="title"/>
          </p:nvPr>
        </p:nvSpPr>
        <p:spPr>
          <a:xfrm>
            <a:off x="-452628" y="36576"/>
            <a:ext cx="10515600" cy="685799"/>
          </a:xfrm>
        </p:spPr>
        <p:txBody>
          <a:bodyPr>
            <a:noAutofit/>
          </a:bodyPr>
          <a:lstStyle/>
          <a:p>
            <a:pPr algn="ctr"/>
            <a:r>
              <a:rPr lang="en-US" altLang="en-US" sz="4800" dirty="0">
                <a:cs typeface="Times New Roman" panose="02020603050405020304" pitchFamily="18" charset="0"/>
              </a:rPr>
              <a:t>PUBLIC PLANNING (CURRENT CAREER)</a:t>
            </a:r>
            <a:endParaRPr lang="en-US" altLang="en-US" sz="48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47B717D-AF14-A75D-8B89-A667AA7BC582}"/>
              </a:ext>
            </a:extLst>
          </p:cNvPr>
          <p:cNvSpPr txBox="1">
            <a:spLocks/>
          </p:cNvSpPr>
          <p:nvPr/>
        </p:nvSpPr>
        <p:spPr>
          <a:xfrm>
            <a:off x="9306173" y="6513832"/>
            <a:ext cx="3215951" cy="344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indent="0">
              <a:buNone/>
            </a:pPr>
            <a:r>
              <a:rPr lang="en-US" sz="1600" b="1" dirty="0"/>
              <a:t>SOURCE: NASA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C1810C-82D2-75AD-4422-15F9C5218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754" y="89876"/>
            <a:ext cx="1523286" cy="1264998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242A2779-57DF-7889-0BC7-78A4A4E45F7B}"/>
              </a:ext>
            </a:extLst>
          </p:cNvPr>
          <p:cNvSpPr txBox="1">
            <a:spLocks/>
          </p:cNvSpPr>
          <p:nvPr/>
        </p:nvSpPr>
        <p:spPr>
          <a:xfrm>
            <a:off x="516512" y="5004473"/>
            <a:ext cx="3019167" cy="3441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800" b="1" dirty="0"/>
              <a:t>NASA FACILITY FUNDING GAP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$391M/YR SPENT ON MAINTENANCE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8A0458-3FF4-0671-37FA-3117FD3693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09" t="4607" r="7870" b="6470"/>
          <a:stretch/>
        </p:blipFill>
        <p:spPr>
          <a:xfrm>
            <a:off x="60960" y="1320116"/>
            <a:ext cx="4206240" cy="34569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4222A8-73CC-8FDB-5F2E-30097D4C39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9854" y="1320116"/>
            <a:ext cx="7552155" cy="431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558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1">
            <a:extLst>
              <a:ext uri="{FF2B5EF4-FFF2-40B4-BE49-F238E27FC236}">
                <a16:creationId xmlns:a16="http://schemas.microsoft.com/office/drawing/2014/main" id="{0FB3C18C-A6E7-438B-B387-0ABCCD2B0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6900" y="1058861"/>
            <a:ext cx="84582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2870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2875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en-US" altLang="en-US" sz="1800" b="1" dirty="0"/>
          </a:p>
          <a:p>
            <a:pPr marL="0" indent="0">
              <a:spcBef>
                <a:spcPct val="0"/>
              </a:spcBef>
              <a:buNone/>
              <a:defRPr/>
            </a:pPr>
            <a:endParaRPr lang="en-US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2" name="Title 1"/>
          <p:cNvSpPr>
            <a:spLocks noGrp="1" noChangeArrowheads="1"/>
          </p:cNvSpPr>
          <p:nvPr>
            <p:ph type="title"/>
          </p:nvPr>
        </p:nvSpPr>
        <p:spPr>
          <a:xfrm>
            <a:off x="-452628" y="36576"/>
            <a:ext cx="10515600" cy="685799"/>
          </a:xfrm>
        </p:spPr>
        <p:txBody>
          <a:bodyPr>
            <a:noAutofit/>
          </a:bodyPr>
          <a:lstStyle/>
          <a:p>
            <a:pPr algn="ctr"/>
            <a:r>
              <a:rPr lang="en-US" altLang="en-US" sz="4800" dirty="0">
                <a:cs typeface="Times New Roman" panose="02020603050405020304" pitchFamily="18" charset="0"/>
              </a:rPr>
              <a:t>PUBLIC PLANNING (CURRENT CAREER)</a:t>
            </a:r>
            <a:endParaRPr lang="en-US" altLang="en-US" sz="48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47B717D-AF14-A75D-8B89-A667AA7BC582}"/>
              </a:ext>
            </a:extLst>
          </p:cNvPr>
          <p:cNvSpPr txBox="1">
            <a:spLocks/>
          </p:cNvSpPr>
          <p:nvPr/>
        </p:nvSpPr>
        <p:spPr>
          <a:xfrm>
            <a:off x="9306173" y="6513832"/>
            <a:ext cx="3215951" cy="344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indent="0">
              <a:buNone/>
            </a:pPr>
            <a:r>
              <a:rPr lang="en-US" sz="1600" b="1" dirty="0"/>
              <a:t>SOURCE: NASA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C1810C-82D2-75AD-4422-15F9C5218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754" y="89876"/>
            <a:ext cx="1523286" cy="1264998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242A2779-57DF-7889-0BC7-78A4A4E45F7B}"/>
              </a:ext>
            </a:extLst>
          </p:cNvPr>
          <p:cNvSpPr txBox="1">
            <a:spLocks/>
          </p:cNvSpPr>
          <p:nvPr/>
        </p:nvSpPr>
        <p:spPr>
          <a:xfrm>
            <a:off x="740246" y="2478658"/>
            <a:ext cx="3019167" cy="3441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000" b="1" u="sng" dirty="0"/>
              <a:t>AGENCY MASTER PLAN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/>
              <a:t>ASSET INVENTORY ASSESSMENT (AIA)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INVEST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DIVEST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SUSTAIN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OUTGRANT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F7A147-A28D-4C1C-B882-ED4E9B7B7C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051" y="1230945"/>
            <a:ext cx="5167122" cy="4706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274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1">
            <a:extLst>
              <a:ext uri="{FF2B5EF4-FFF2-40B4-BE49-F238E27FC236}">
                <a16:creationId xmlns:a16="http://schemas.microsoft.com/office/drawing/2014/main" id="{0FB3C18C-A6E7-438B-B387-0ABCCD2B0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6900" y="1058861"/>
            <a:ext cx="84582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2870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2875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en-US" altLang="en-US" sz="1800" b="1" dirty="0"/>
          </a:p>
          <a:p>
            <a:pPr marL="0" indent="0">
              <a:spcBef>
                <a:spcPct val="0"/>
              </a:spcBef>
              <a:buNone/>
              <a:defRPr/>
            </a:pPr>
            <a:endParaRPr lang="en-US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2" name="Title 1"/>
          <p:cNvSpPr>
            <a:spLocks noGrp="1" noChangeArrowheads="1"/>
          </p:cNvSpPr>
          <p:nvPr>
            <p:ph type="title"/>
          </p:nvPr>
        </p:nvSpPr>
        <p:spPr>
          <a:xfrm>
            <a:off x="-452628" y="36576"/>
            <a:ext cx="10515600" cy="685799"/>
          </a:xfrm>
        </p:spPr>
        <p:txBody>
          <a:bodyPr>
            <a:noAutofit/>
          </a:bodyPr>
          <a:lstStyle/>
          <a:p>
            <a:pPr algn="ctr"/>
            <a:r>
              <a:rPr lang="en-US" altLang="en-US" sz="4800" dirty="0">
                <a:cs typeface="Times New Roman" panose="02020603050405020304" pitchFamily="18" charset="0"/>
              </a:rPr>
              <a:t>PUBLIC PLANNING (CURRENT CAREER)</a:t>
            </a:r>
            <a:endParaRPr lang="en-US" altLang="en-US" sz="48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47B717D-AF14-A75D-8B89-A667AA7BC582}"/>
              </a:ext>
            </a:extLst>
          </p:cNvPr>
          <p:cNvSpPr txBox="1">
            <a:spLocks/>
          </p:cNvSpPr>
          <p:nvPr/>
        </p:nvSpPr>
        <p:spPr>
          <a:xfrm>
            <a:off x="9306173" y="6513832"/>
            <a:ext cx="3215951" cy="344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indent="0">
              <a:buNone/>
            </a:pPr>
            <a:r>
              <a:rPr lang="en-US" sz="1600" b="1" dirty="0"/>
              <a:t>SOURCE: NASA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C1810C-82D2-75AD-4422-15F9C5218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754" y="89876"/>
            <a:ext cx="1523286" cy="12649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4C8A790-45D2-D47B-E7C2-3B91927FE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" y="992257"/>
            <a:ext cx="7242048" cy="5645156"/>
          </a:xfrm>
          <a:prstGeom prst="rect">
            <a:avLst/>
          </a:prstGeom>
        </p:spPr>
      </p:pic>
      <p:sp>
        <p:nvSpPr>
          <p:cNvPr id="8" name="Arrow: Notched Right 7">
            <a:extLst>
              <a:ext uri="{FF2B5EF4-FFF2-40B4-BE49-F238E27FC236}">
                <a16:creationId xmlns:a16="http://schemas.microsoft.com/office/drawing/2014/main" id="{D040D9AC-EA92-53A9-8396-2E4A8B118C6A}"/>
              </a:ext>
            </a:extLst>
          </p:cNvPr>
          <p:cNvSpPr/>
          <p:nvPr/>
        </p:nvSpPr>
        <p:spPr>
          <a:xfrm>
            <a:off x="6506808" y="4331845"/>
            <a:ext cx="1296029" cy="80467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A69A362-4B8B-1B8B-F622-DF6BCB4580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8882" y="3814835"/>
            <a:ext cx="432435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559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1">
            <a:extLst>
              <a:ext uri="{FF2B5EF4-FFF2-40B4-BE49-F238E27FC236}">
                <a16:creationId xmlns:a16="http://schemas.microsoft.com/office/drawing/2014/main" id="{0FB3C18C-A6E7-438B-B387-0ABCCD2B0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6900" y="1058861"/>
            <a:ext cx="84582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2870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2875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en-US" altLang="en-US" sz="1800" b="1" dirty="0"/>
          </a:p>
          <a:p>
            <a:pPr marL="0" indent="0">
              <a:spcBef>
                <a:spcPct val="0"/>
              </a:spcBef>
              <a:buNone/>
              <a:defRPr/>
            </a:pPr>
            <a:endParaRPr lang="en-US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2" name="Title 1"/>
          <p:cNvSpPr>
            <a:spLocks noGrp="1" noChangeArrowheads="1"/>
          </p:cNvSpPr>
          <p:nvPr>
            <p:ph type="title"/>
          </p:nvPr>
        </p:nvSpPr>
        <p:spPr>
          <a:xfrm>
            <a:off x="-452628" y="36576"/>
            <a:ext cx="10515600" cy="685799"/>
          </a:xfrm>
        </p:spPr>
        <p:txBody>
          <a:bodyPr>
            <a:noAutofit/>
          </a:bodyPr>
          <a:lstStyle/>
          <a:p>
            <a:pPr algn="ctr"/>
            <a:r>
              <a:rPr lang="en-US" altLang="en-US" sz="4800" dirty="0">
                <a:cs typeface="Times New Roman" panose="02020603050405020304" pitchFamily="18" charset="0"/>
              </a:rPr>
              <a:t>PUBLIC PLANNING (CURRENT CAREER)</a:t>
            </a:r>
            <a:endParaRPr lang="en-US" altLang="en-US" sz="48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47B717D-AF14-A75D-8B89-A667AA7BC582}"/>
              </a:ext>
            </a:extLst>
          </p:cNvPr>
          <p:cNvSpPr txBox="1">
            <a:spLocks/>
          </p:cNvSpPr>
          <p:nvPr/>
        </p:nvSpPr>
        <p:spPr>
          <a:xfrm>
            <a:off x="9306173" y="6513832"/>
            <a:ext cx="3215951" cy="344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indent="0">
              <a:buNone/>
            </a:pPr>
            <a:r>
              <a:rPr lang="en-US" sz="1600" b="1" dirty="0"/>
              <a:t>SOURCE: NASA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C1810C-82D2-75AD-4422-15F9C5218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754" y="89876"/>
            <a:ext cx="1523286" cy="1264998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C00F3394-D67E-2734-5F62-7DF3FD926957}"/>
              </a:ext>
            </a:extLst>
          </p:cNvPr>
          <p:cNvSpPr txBox="1">
            <a:spLocks/>
          </p:cNvSpPr>
          <p:nvPr/>
        </p:nvSpPr>
        <p:spPr>
          <a:xfrm>
            <a:off x="1057189" y="546449"/>
            <a:ext cx="3019167" cy="3441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800" b="1" dirty="0"/>
              <a:t>SUSTAINABILITY CONCEPTS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B9B983D-1457-2EE9-FE44-59032B3F8F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1292352" y="890618"/>
            <a:ext cx="8144028" cy="5930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864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1">
            <a:extLst>
              <a:ext uri="{FF2B5EF4-FFF2-40B4-BE49-F238E27FC236}">
                <a16:creationId xmlns:a16="http://schemas.microsoft.com/office/drawing/2014/main" id="{0FB3C18C-A6E7-438B-B387-0ABCCD2B0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6900" y="1058861"/>
            <a:ext cx="84582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2870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2875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en-US" altLang="en-US" sz="1800" b="1" dirty="0"/>
          </a:p>
          <a:p>
            <a:pPr marL="0" indent="0">
              <a:spcBef>
                <a:spcPct val="0"/>
              </a:spcBef>
              <a:buNone/>
              <a:defRPr/>
            </a:pPr>
            <a:endParaRPr lang="en-US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2" name="Title 1"/>
          <p:cNvSpPr>
            <a:spLocks noGrp="1" noChangeArrowheads="1"/>
          </p:cNvSpPr>
          <p:nvPr>
            <p:ph type="title"/>
          </p:nvPr>
        </p:nvSpPr>
        <p:spPr>
          <a:xfrm>
            <a:off x="-452628" y="36576"/>
            <a:ext cx="10515600" cy="685799"/>
          </a:xfrm>
        </p:spPr>
        <p:txBody>
          <a:bodyPr>
            <a:noAutofit/>
          </a:bodyPr>
          <a:lstStyle/>
          <a:p>
            <a:pPr algn="ctr"/>
            <a:r>
              <a:rPr lang="en-US" altLang="en-US" sz="4800" dirty="0">
                <a:cs typeface="Times New Roman" panose="02020603050405020304" pitchFamily="18" charset="0"/>
              </a:rPr>
              <a:t>PUBLIC PLANNING (CURRENT CAREER)</a:t>
            </a:r>
            <a:endParaRPr lang="en-US" altLang="en-US" sz="48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47B717D-AF14-A75D-8B89-A667AA7BC582}"/>
              </a:ext>
            </a:extLst>
          </p:cNvPr>
          <p:cNvSpPr txBox="1">
            <a:spLocks/>
          </p:cNvSpPr>
          <p:nvPr/>
        </p:nvSpPr>
        <p:spPr>
          <a:xfrm>
            <a:off x="9306173" y="6513832"/>
            <a:ext cx="3215951" cy="344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indent="0">
              <a:buNone/>
            </a:pPr>
            <a:r>
              <a:rPr lang="en-US" sz="1600" b="1" dirty="0"/>
              <a:t>SOURCE: NASA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C1810C-82D2-75AD-4422-15F9C5218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754" y="89876"/>
            <a:ext cx="1523286" cy="1264998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E882DAE5-713E-BE5B-D525-E2AE6D889A35}"/>
              </a:ext>
            </a:extLst>
          </p:cNvPr>
          <p:cNvSpPr txBox="1">
            <a:spLocks/>
          </p:cNvSpPr>
          <p:nvPr/>
        </p:nvSpPr>
        <p:spPr>
          <a:xfrm>
            <a:off x="1113220" y="546449"/>
            <a:ext cx="3019167" cy="3441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800" b="1" dirty="0"/>
              <a:t>RESILIENT INFRASTRUCTURE</a:t>
            </a:r>
          </a:p>
        </p:txBody>
      </p:sp>
      <p:pic>
        <p:nvPicPr>
          <p:cNvPr id="6" name="Picture 5" descr="A picture containing outdoor, road, highway&#10;&#10;Description automatically generated">
            <a:extLst>
              <a:ext uri="{FF2B5EF4-FFF2-40B4-BE49-F238E27FC236}">
                <a16:creationId xmlns:a16="http://schemas.microsoft.com/office/drawing/2014/main" id="{063D6761-E588-6706-B782-EA1041CA34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10" b="32444"/>
          <a:stretch/>
        </p:blipFill>
        <p:spPr>
          <a:xfrm>
            <a:off x="6373939" y="1058861"/>
            <a:ext cx="3857625" cy="2691418"/>
          </a:xfrm>
          <a:prstGeom prst="rect">
            <a:avLst/>
          </a:prstGeom>
        </p:spPr>
      </p:pic>
      <p:pic>
        <p:nvPicPr>
          <p:cNvPr id="9" name="Picture 8" descr="A picture containing outdoor, mountain, nature, desert&#10;&#10;Description automatically generated">
            <a:extLst>
              <a:ext uri="{FF2B5EF4-FFF2-40B4-BE49-F238E27FC236}">
                <a16:creationId xmlns:a16="http://schemas.microsoft.com/office/drawing/2014/main" id="{2AEEB347-47A4-4ECE-14FD-0AB0E808658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0" t="28610" r="45600" b="29273"/>
          <a:stretch/>
        </p:blipFill>
        <p:spPr>
          <a:xfrm>
            <a:off x="6373939" y="3908173"/>
            <a:ext cx="5693664" cy="2426208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FB5DD78E-DAD8-D905-EDF9-2EB03B232330}"/>
              </a:ext>
            </a:extLst>
          </p:cNvPr>
          <p:cNvSpPr txBox="1">
            <a:spLocks/>
          </p:cNvSpPr>
          <p:nvPr/>
        </p:nvSpPr>
        <p:spPr>
          <a:xfrm>
            <a:off x="570676" y="5140951"/>
            <a:ext cx="3019167" cy="3441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800" b="1" dirty="0"/>
              <a:t>EXISTING NASA ROAD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384A7BB6-855C-5657-C960-242922C39037}"/>
              </a:ext>
            </a:extLst>
          </p:cNvPr>
          <p:cNvSpPr txBox="1">
            <a:spLocks/>
          </p:cNvSpPr>
          <p:nvPr/>
        </p:nvSpPr>
        <p:spPr>
          <a:xfrm>
            <a:off x="6373939" y="6341747"/>
            <a:ext cx="3019167" cy="3441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800" b="1" dirty="0"/>
              <a:t>HIGHWAY 70 – 2021 FLOOD</a:t>
            </a:r>
          </a:p>
        </p:txBody>
      </p:sp>
      <p:pic>
        <p:nvPicPr>
          <p:cNvPr id="14" name="Picture 13" descr="A picture containing sky, outdoor, ground, scene&#10;&#10;Description automatically generated">
            <a:extLst>
              <a:ext uri="{FF2B5EF4-FFF2-40B4-BE49-F238E27FC236}">
                <a16:creationId xmlns:a16="http://schemas.microsoft.com/office/drawing/2014/main" id="{A39CE431-DE5C-AAF6-9420-6F8A24C07F7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0" r="32666" b="56987"/>
          <a:stretch/>
        </p:blipFill>
        <p:spPr>
          <a:xfrm>
            <a:off x="124397" y="1520529"/>
            <a:ext cx="6165025" cy="3620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634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1">
            <a:extLst>
              <a:ext uri="{FF2B5EF4-FFF2-40B4-BE49-F238E27FC236}">
                <a16:creationId xmlns:a16="http://schemas.microsoft.com/office/drawing/2014/main" id="{0FB3C18C-A6E7-438B-B387-0ABCCD2B0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6900" y="1058861"/>
            <a:ext cx="84582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2870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2875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en-US" altLang="en-US" sz="1800" b="1" dirty="0"/>
          </a:p>
          <a:p>
            <a:pPr marL="0" indent="0">
              <a:spcBef>
                <a:spcPct val="0"/>
              </a:spcBef>
              <a:buNone/>
              <a:defRPr/>
            </a:pPr>
            <a:endParaRPr lang="en-US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2" name="Title 1"/>
          <p:cNvSpPr>
            <a:spLocks noGrp="1" noChangeArrowheads="1"/>
          </p:cNvSpPr>
          <p:nvPr>
            <p:ph type="title"/>
          </p:nvPr>
        </p:nvSpPr>
        <p:spPr>
          <a:xfrm>
            <a:off x="-452628" y="36576"/>
            <a:ext cx="10515600" cy="685799"/>
          </a:xfrm>
        </p:spPr>
        <p:txBody>
          <a:bodyPr>
            <a:noAutofit/>
          </a:bodyPr>
          <a:lstStyle/>
          <a:p>
            <a:pPr algn="ctr"/>
            <a:r>
              <a:rPr lang="en-US" altLang="en-US" sz="4800" dirty="0">
                <a:cs typeface="Times New Roman" panose="02020603050405020304" pitchFamily="18" charset="0"/>
              </a:rPr>
              <a:t>PUBLIC PLANNING (CURRENT CAREER)</a:t>
            </a:r>
            <a:endParaRPr lang="en-US" altLang="en-US" sz="48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47B717D-AF14-A75D-8B89-A667AA7BC582}"/>
              </a:ext>
            </a:extLst>
          </p:cNvPr>
          <p:cNvSpPr txBox="1">
            <a:spLocks/>
          </p:cNvSpPr>
          <p:nvPr/>
        </p:nvSpPr>
        <p:spPr>
          <a:xfrm>
            <a:off x="9306173" y="6513832"/>
            <a:ext cx="3215951" cy="344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indent="0">
              <a:buNone/>
            </a:pPr>
            <a:r>
              <a:rPr lang="en-US" sz="1600" b="1" dirty="0"/>
              <a:t>SOURCE: NASA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C1810C-82D2-75AD-4422-15F9C5218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754" y="89876"/>
            <a:ext cx="1523286" cy="1264998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E882DAE5-713E-BE5B-D525-E2AE6D889A35}"/>
              </a:ext>
            </a:extLst>
          </p:cNvPr>
          <p:cNvSpPr txBox="1">
            <a:spLocks/>
          </p:cNvSpPr>
          <p:nvPr/>
        </p:nvSpPr>
        <p:spPr>
          <a:xfrm>
            <a:off x="1089660" y="546449"/>
            <a:ext cx="3019167" cy="3441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800" b="1" dirty="0"/>
              <a:t>SAFE &amp; SECURE ACCESS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67A71C-FE66-D7D8-7DA8-AFF181C39D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8564" y="1736724"/>
            <a:ext cx="5097758" cy="39325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FB40AE-5956-BDFD-5D73-F39A1882F7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8623" y="1736724"/>
            <a:ext cx="5238405" cy="3932556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C81B5959-8885-5C57-FCDA-36EB6F5CC348}"/>
              </a:ext>
            </a:extLst>
          </p:cNvPr>
          <p:cNvSpPr txBox="1">
            <a:spLocks/>
          </p:cNvSpPr>
          <p:nvPr/>
        </p:nvSpPr>
        <p:spPr>
          <a:xfrm>
            <a:off x="1351788" y="5818029"/>
            <a:ext cx="3019167" cy="3441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800" b="1" dirty="0"/>
              <a:t>EXISTING GATE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A9B3C314-FB18-DDA0-BB88-D485F32D77CC}"/>
              </a:ext>
            </a:extLst>
          </p:cNvPr>
          <p:cNvSpPr txBox="1">
            <a:spLocks/>
          </p:cNvSpPr>
          <p:nvPr/>
        </p:nvSpPr>
        <p:spPr>
          <a:xfrm>
            <a:off x="7025534" y="5818029"/>
            <a:ext cx="3019167" cy="3441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800" b="1" dirty="0"/>
              <a:t>PROPOSED GATE</a:t>
            </a:r>
          </a:p>
        </p:txBody>
      </p:sp>
    </p:spTree>
    <p:extLst>
      <p:ext uri="{BB962C8B-B14F-4D97-AF65-F5344CB8AC3E}">
        <p14:creationId xmlns:p14="http://schemas.microsoft.com/office/powerpoint/2010/main" val="2745291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1">
            <a:extLst>
              <a:ext uri="{FF2B5EF4-FFF2-40B4-BE49-F238E27FC236}">
                <a16:creationId xmlns:a16="http://schemas.microsoft.com/office/drawing/2014/main" id="{0FB3C18C-A6E7-438B-B387-0ABCCD2B0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6900" y="1058861"/>
            <a:ext cx="84582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2870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2875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en-US" altLang="en-US" sz="1800" b="1" dirty="0"/>
          </a:p>
          <a:p>
            <a:pPr marL="0" indent="0">
              <a:spcBef>
                <a:spcPct val="0"/>
              </a:spcBef>
              <a:buNone/>
              <a:defRPr/>
            </a:pPr>
            <a:endParaRPr lang="en-US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2" name="Title 1"/>
          <p:cNvSpPr>
            <a:spLocks noGrp="1" noChangeArrowheads="1"/>
          </p:cNvSpPr>
          <p:nvPr>
            <p:ph type="title"/>
          </p:nvPr>
        </p:nvSpPr>
        <p:spPr>
          <a:xfrm>
            <a:off x="-452628" y="36576"/>
            <a:ext cx="10515600" cy="685799"/>
          </a:xfrm>
        </p:spPr>
        <p:txBody>
          <a:bodyPr>
            <a:noAutofit/>
          </a:bodyPr>
          <a:lstStyle/>
          <a:p>
            <a:pPr algn="ctr"/>
            <a:r>
              <a:rPr lang="en-US" altLang="en-US" sz="4800" dirty="0">
                <a:cs typeface="Times New Roman" panose="02020603050405020304" pitchFamily="18" charset="0"/>
              </a:rPr>
              <a:t>PUBLIC PLANNING (CURRENT CAREER)</a:t>
            </a:r>
            <a:endParaRPr lang="en-US" altLang="en-US" sz="48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47B717D-AF14-A75D-8B89-A667AA7BC582}"/>
              </a:ext>
            </a:extLst>
          </p:cNvPr>
          <p:cNvSpPr txBox="1">
            <a:spLocks/>
          </p:cNvSpPr>
          <p:nvPr/>
        </p:nvSpPr>
        <p:spPr>
          <a:xfrm>
            <a:off x="10067544" y="6427259"/>
            <a:ext cx="1767996" cy="344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1775" indent="-231775">
              <a:buNone/>
            </a:pPr>
            <a:r>
              <a:rPr lang="en-US" sz="1600" b="1" dirty="0"/>
              <a:t>SOURCE: GOOGLE MAPS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C1810C-82D2-75AD-4422-15F9C5218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754" y="89876"/>
            <a:ext cx="1523286" cy="1264998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E882DAE5-713E-BE5B-D525-E2AE6D889A35}"/>
              </a:ext>
            </a:extLst>
          </p:cNvPr>
          <p:cNvSpPr txBox="1">
            <a:spLocks/>
          </p:cNvSpPr>
          <p:nvPr/>
        </p:nvSpPr>
        <p:spPr>
          <a:xfrm>
            <a:off x="1105957" y="703073"/>
            <a:ext cx="3019167" cy="3441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800" b="1" dirty="0"/>
              <a:t>LIVEABLE CAMPUS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CFFFA9-A21D-E190-FD26-73A04A7EAB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836" y="1045145"/>
            <a:ext cx="7635042" cy="5726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029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1">
            <a:extLst>
              <a:ext uri="{FF2B5EF4-FFF2-40B4-BE49-F238E27FC236}">
                <a16:creationId xmlns:a16="http://schemas.microsoft.com/office/drawing/2014/main" id="{0FB3C18C-A6E7-438B-B387-0ABCCD2B0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6900" y="1058861"/>
            <a:ext cx="84582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2870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2875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en-US" altLang="en-US" sz="1800" b="1" dirty="0"/>
          </a:p>
          <a:p>
            <a:pPr marL="0" indent="0">
              <a:spcBef>
                <a:spcPct val="0"/>
              </a:spcBef>
              <a:buNone/>
              <a:defRPr/>
            </a:pPr>
            <a:endParaRPr lang="en-US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2" name="Title 1"/>
          <p:cNvSpPr>
            <a:spLocks noGrp="1" noChangeArrowheads="1"/>
          </p:cNvSpPr>
          <p:nvPr>
            <p:ph type="title"/>
          </p:nvPr>
        </p:nvSpPr>
        <p:spPr>
          <a:xfrm>
            <a:off x="-452628" y="36576"/>
            <a:ext cx="10515600" cy="685799"/>
          </a:xfrm>
        </p:spPr>
        <p:txBody>
          <a:bodyPr>
            <a:noAutofit/>
          </a:bodyPr>
          <a:lstStyle/>
          <a:p>
            <a:pPr algn="ctr"/>
            <a:r>
              <a:rPr lang="en-US" altLang="en-US" sz="4800" dirty="0">
                <a:cs typeface="Times New Roman" panose="02020603050405020304" pitchFamily="18" charset="0"/>
              </a:rPr>
              <a:t>PUBLIC PLANNING (CURRENT CAREER)</a:t>
            </a:r>
            <a:endParaRPr lang="en-US" altLang="en-US" sz="48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47B717D-AF14-A75D-8B89-A667AA7BC582}"/>
              </a:ext>
            </a:extLst>
          </p:cNvPr>
          <p:cNvSpPr txBox="1">
            <a:spLocks/>
          </p:cNvSpPr>
          <p:nvPr/>
        </p:nvSpPr>
        <p:spPr>
          <a:xfrm>
            <a:off x="9306173" y="6513832"/>
            <a:ext cx="3215951" cy="344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indent="0">
              <a:buNone/>
            </a:pPr>
            <a:r>
              <a:rPr lang="en-US" sz="1600" b="1" dirty="0"/>
              <a:t>SOURCE: NASA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C1810C-82D2-75AD-4422-15F9C5218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754" y="89876"/>
            <a:ext cx="1523286" cy="1264998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C00F3394-D67E-2734-5F62-7DF3FD926957}"/>
              </a:ext>
            </a:extLst>
          </p:cNvPr>
          <p:cNvSpPr txBox="1">
            <a:spLocks/>
          </p:cNvSpPr>
          <p:nvPr/>
        </p:nvSpPr>
        <p:spPr>
          <a:xfrm>
            <a:off x="8815516" y="2288980"/>
            <a:ext cx="3019167" cy="3441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800" b="1" dirty="0"/>
              <a:t>250 AREA CONTROL ROOM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OXYGEN COMPATABILITY AND PARTICLE IMPACT TESTING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687 SF (BUILT AS A WELD SHOP)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NO BATHROOMS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TOO SMALL FOR OCCUPANCY DURING TEST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NOT SAFE FOR SHELTER IN PLACE</a:t>
            </a:r>
          </a:p>
          <a:p>
            <a:pPr>
              <a:spcBef>
                <a:spcPts val="0"/>
              </a:spcBef>
            </a:pPr>
            <a:endParaRPr lang="en-US" sz="18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C1DCBB-8F5F-2F06-E283-9FD2037EAB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1" t="38947" r="8882"/>
          <a:stretch/>
        </p:blipFill>
        <p:spPr bwMode="auto">
          <a:xfrm>
            <a:off x="1313223" y="1736724"/>
            <a:ext cx="6550059" cy="365214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96324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1">
            <a:extLst>
              <a:ext uri="{FF2B5EF4-FFF2-40B4-BE49-F238E27FC236}">
                <a16:creationId xmlns:a16="http://schemas.microsoft.com/office/drawing/2014/main" id="{0FB3C18C-A6E7-438B-B387-0ABCCD2B0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6900" y="1058861"/>
            <a:ext cx="84582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2870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2875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en-US" altLang="en-US" sz="1800" b="1" dirty="0"/>
          </a:p>
          <a:p>
            <a:pPr marL="0" indent="0">
              <a:spcBef>
                <a:spcPct val="0"/>
              </a:spcBef>
              <a:buNone/>
              <a:defRPr/>
            </a:pPr>
            <a:endParaRPr lang="en-US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2" name="Title 1"/>
          <p:cNvSpPr>
            <a:spLocks noGrp="1" noChangeArrowheads="1"/>
          </p:cNvSpPr>
          <p:nvPr>
            <p:ph type="title"/>
          </p:nvPr>
        </p:nvSpPr>
        <p:spPr>
          <a:xfrm>
            <a:off x="-452628" y="36576"/>
            <a:ext cx="10515600" cy="685799"/>
          </a:xfrm>
        </p:spPr>
        <p:txBody>
          <a:bodyPr>
            <a:noAutofit/>
          </a:bodyPr>
          <a:lstStyle/>
          <a:p>
            <a:pPr algn="ctr"/>
            <a:r>
              <a:rPr lang="en-US" altLang="en-US" sz="4800" dirty="0">
                <a:cs typeface="Times New Roman" panose="02020603050405020304" pitchFamily="18" charset="0"/>
              </a:rPr>
              <a:t>PUBLIC PLANNING (CURRENT CAREER)</a:t>
            </a:r>
            <a:endParaRPr lang="en-US" altLang="en-US" sz="48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47B717D-AF14-A75D-8B89-A667AA7BC582}"/>
              </a:ext>
            </a:extLst>
          </p:cNvPr>
          <p:cNvSpPr txBox="1">
            <a:spLocks/>
          </p:cNvSpPr>
          <p:nvPr/>
        </p:nvSpPr>
        <p:spPr>
          <a:xfrm>
            <a:off x="9306173" y="6513832"/>
            <a:ext cx="3215951" cy="344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indent="0">
              <a:buNone/>
            </a:pPr>
            <a:r>
              <a:rPr lang="en-US" sz="1600" b="1" dirty="0"/>
              <a:t>SOURCE: NASA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C1810C-82D2-75AD-4422-15F9C5218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754" y="89876"/>
            <a:ext cx="1523286" cy="1264998"/>
          </a:xfrm>
          <a:prstGeom prst="rect">
            <a:avLst/>
          </a:prstGeom>
        </p:spPr>
      </p:pic>
      <p:pic>
        <p:nvPicPr>
          <p:cNvPr id="12" name="Picture 11" descr="A picture containing sky, outdoor, way&#10;&#10;Description automatically generated">
            <a:extLst>
              <a:ext uri="{FF2B5EF4-FFF2-40B4-BE49-F238E27FC236}">
                <a16:creationId xmlns:a16="http://schemas.microsoft.com/office/drawing/2014/main" id="{EC0F8078-5900-8182-4BA1-ACA9D6D551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9" b="50533"/>
          <a:stretch/>
        </p:blipFill>
        <p:spPr>
          <a:xfrm>
            <a:off x="415290" y="1397792"/>
            <a:ext cx="7724856" cy="4673824"/>
          </a:xfrm>
          <a:prstGeom prst="rect">
            <a:avLst/>
          </a:prstGeom>
        </p:spPr>
      </p:pic>
      <p:sp>
        <p:nvSpPr>
          <p:cNvPr id="13" name="Subtitle 2">
            <a:extLst>
              <a:ext uri="{FF2B5EF4-FFF2-40B4-BE49-F238E27FC236}">
                <a16:creationId xmlns:a16="http://schemas.microsoft.com/office/drawing/2014/main" id="{6D6690F6-243C-6F70-0CAE-FEAFD6D65337}"/>
              </a:ext>
            </a:extLst>
          </p:cNvPr>
          <p:cNvSpPr txBox="1">
            <a:spLocks/>
          </p:cNvSpPr>
          <p:nvPr/>
        </p:nvSpPr>
        <p:spPr>
          <a:xfrm>
            <a:off x="8350230" y="2073210"/>
            <a:ext cx="3019167" cy="3441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800" b="1" dirty="0"/>
              <a:t>WSTF FABRICATION SHOP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BUILT IN 1964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19,763 SF</a:t>
            </a:r>
          </a:p>
        </p:txBody>
      </p:sp>
    </p:spTree>
    <p:extLst>
      <p:ext uri="{BB962C8B-B14F-4D97-AF65-F5344CB8AC3E}">
        <p14:creationId xmlns:p14="http://schemas.microsoft.com/office/powerpoint/2010/main" val="15699949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1">
            <a:extLst>
              <a:ext uri="{FF2B5EF4-FFF2-40B4-BE49-F238E27FC236}">
                <a16:creationId xmlns:a16="http://schemas.microsoft.com/office/drawing/2014/main" id="{0FB3C18C-A6E7-438B-B387-0ABCCD2B0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6900" y="1058861"/>
            <a:ext cx="84582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2870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2875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en-US" altLang="en-US" sz="1800" b="1" dirty="0"/>
          </a:p>
          <a:p>
            <a:pPr marL="0" indent="0">
              <a:spcBef>
                <a:spcPct val="0"/>
              </a:spcBef>
              <a:buNone/>
              <a:defRPr/>
            </a:pPr>
            <a:endParaRPr lang="en-US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2" name="Title 1"/>
          <p:cNvSpPr>
            <a:spLocks noGrp="1" noChangeArrowheads="1"/>
          </p:cNvSpPr>
          <p:nvPr>
            <p:ph type="title"/>
          </p:nvPr>
        </p:nvSpPr>
        <p:spPr>
          <a:xfrm>
            <a:off x="-452628" y="36576"/>
            <a:ext cx="10515600" cy="685799"/>
          </a:xfrm>
        </p:spPr>
        <p:txBody>
          <a:bodyPr>
            <a:noAutofit/>
          </a:bodyPr>
          <a:lstStyle/>
          <a:p>
            <a:pPr algn="ctr"/>
            <a:r>
              <a:rPr lang="en-US" altLang="en-US" sz="4800" dirty="0">
                <a:cs typeface="Times New Roman" panose="02020603050405020304" pitchFamily="18" charset="0"/>
              </a:rPr>
              <a:t>PUBLIC PLANNING (CURRENT CAREER)</a:t>
            </a:r>
            <a:endParaRPr lang="en-US" altLang="en-US" sz="48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47B717D-AF14-A75D-8B89-A667AA7BC582}"/>
              </a:ext>
            </a:extLst>
          </p:cNvPr>
          <p:cNvSpPr txBox="1">
            <a:spLocks/>
          </p:cNvSpPr>
          <p:nvPr/>
        </p:nvSpPr>
        <p:spPr>
          <a:xfrm>
            <a:off x="9306173" y="6513832"/>
            <a:ext cx="3215951" cy="344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indent="0">
              <a:buNone/>
            </a:pPr>
            <a:r>
              <a:rPr lang="en-US" sz="1600" b="1" dirty="0"/>
              <a:t>SOURCE: NASA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C1810C-82D2-75AD-4422-15F9C5218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754" y="89876"/>
            <a:ext cx="1523286" cy="1264998"/>
          </a:xfrm>
          <a:prstGeom prst="rect">
            <a:avLst/>
          </a:prstGeom>
        </p:spPr>
      </p:pic>
      <p:pic>
        <p:nvPicPr>
          <p:cNvPr id="2" name="82DEAF4D-8AC6-4E72-97EC-ABDAFEE3BF0E" descr="82DEAF4D-8AC6-4E72-97EC-ABDAFEE3BF0E">
            <a:extLst>
              <a:ext uri="{FF2B5EF4-FFF2-40B4-BE49-F238E27FC236}">
                <a16:creationId xmlns:a16="http://schemas.microsoft.com/office/drawing/2014/main" id="{0D63C9E3-EDB8-3CEC-313F-8B12BC8BB2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7"/>
          <a:stretch/>
        </p:blipFill>
        <p:spPr bwMode="auto">
          <a:xfrm>
            <a:off x="207931" y="3954486"/>
            <a:ext cx="3814572" cy="2731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A picture containing indoor&#10;&#10;Description automatically generated">
            <a:extLst>
              <a:ext uri="{FF2B5EF4-FFF2-40B4-BE49-F238E27FC236}">
                <a16:creationId xmlns:a16="http://schemas.microsoft.com/office/drawing/2014/main" id="{0A3F7CEF-230B-D4D6-C434-A179A8B3085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40" b="45778"/>
          <a:stretch/>
        </p:blipFill>
        <p:spPr>
          <a:xfrm>
            <a:off x="244665" y="832673"/>
            <a:ext cx="5143500" cy="26596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5A8857-967D-9BC6-5207-9AED63E83F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4738" y="832673"/>
            <a:ext cx="4418234" cy="5824036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C00F3394-D67E-2734-5F62-7DF3FD926957}"/>
              </a:ext>
            </a:extLst>
          </p:cNvPr>
          <p:cNvSpPr txBox="1">
            <a:spLocks/>
          </p:cNvSpPr>
          <p:nvPr/>
        </p:nvSpPr>
        <p:spPr>
          <a:xfrm>
            <a:off x="10123932" y="2179252"/>
            <a:ext cx="3019167" cy="3441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800" b="1" dirty="0"/>
              <a:t>WSTF FABRICATION SHOP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FAILING ROOF BEAMS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LEAKING ROOF</a:t>
            </a:r>
          </a:p>
        </p:txBody>
      </p:sp>
    </p:spTree>
    <p:extLst>
      <p:ext uri="{BB962C8B-B14F-4D97-AF65-F5344CB8AC3E}">
        <p14:creationId xmlns:p14="http://schemas.microsoft.com/office/powerpoint/2010/main" val="32288531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1">
            <a:extLst>
              <a:ext uri="{FF2B5EF4-FFF2-40B4-BE49-F238E27FC236}">
                <a16:creationId xmlns:a16="http://schemas.microsoft.com/office/drawing/2014/main" id="{0FB3C18C-A6E7-438B-B387-0ABCCD2B0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6900" y="1058861"/>
            <a:ext cx="84582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2870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2875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en-US" altLang="en-US" sz="1800" b="1" dirty="0"/>
          </a:p>
          <a:p>
            <a:pPr marL="0" indent="0">
              <a:spcBef>
                <a:spcPct val="0"/>
              </a:spcBef>
              <a:buNone/>
              <a:defRPr/>
            </a:pPr>
            <a:endParaRPr lang="en-US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2" name="Title 1"/>
          <p:cNvSpPr>
            <a:spLocks noGrp="1" noChangeArrowheads="1"/>
          </p:cNvSpPr>
          <p:nvPr>
            <p:ph type="title"/>
          </p:nvPr>
        </p:nvSpPr>
        <p:spPr>
          <a:xfrm>
            <a:off x="-452628" y="36576"/>
            <a:ext cx="10515600" cy="685799"/>
          </a:xfrm>
        </p:spPr>
        <p:txBody>
          <a:bodyPr>
            <a:noAutofit/>
          </a:bodyPr>
          <a:lstStyle/>
          <a:p>
            <a:pPr algn="ctr"/>
            <a:r>
              <a:rPr lang="en-US" altLang="en-US" sz="4800" dirty="0">
                <a:cs typeface="Times New Roman" panose="02020603050405020304" pitchFamily="18" charset="0"/>
              </a:rPr>
              <a:t>PUBLIC PLANNING (CURRENT CAREER)</a:t>
            </a:r>
            <a:endParaRPr lang="en-US" altLang="en-US" sz="48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47B717D-AF14-A75D-8B89-A667AA7BC582}"/>
              </a:ext>
            </a:extLst>
          </p:cNvPr>
          <p:cNvSpPr txBox="1">
            <a:spLocks/>
          </p:cNvSpPr>
          <p:nvPr/>
        </p:nvSpPr>
        <p:spPr>
          <a:xfrm>
            <a:off x="9306173" y="6513832"/>
            <a:ext cx="3215951" cy="344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indent="0">
              <a:buNone/>
            </a:pPr>
            <a:r>
              <a:rPr lang="en-US" sz="1600" b="1" dirty="0"/>
              <a:t>SOURCE: NASA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C1810C-82D2-75AD-4422-15F9C5218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754" y="89876"/>
            <a:ext cx="1523286" cy="1264998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C00F3394-D67E-2734-5F62-7DF3FD926957}"/>
              </a:ext>
            </a:extLst>
          </p:cNvPr>
          <p:cNvSpPr txBox="1">
            <a:spLocks/>
          </p:cNvSpPr>
          <p:nvPr/>
        </p:nvSpPr>
        <p:spPr>
          <a:xfrm>
            <a:off x="9404564" y="2594675"/>
            <a:ext cx="3019167" cy="3441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800" b="1" dirty="0"/>
              <a:t>WSTF 100 AREA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EXISTING CONDITION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3D1ECB-2ABB-117B-2FD4-06148A3C4B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519"/>
          <a:stretch/>
        </p:blipFill>
        <p:spPr>
          <a:xfrm>
            <a:off x="981479" y="1058861"/>
            <a:ext cx="7503563" cy="5317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2626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1">
            <a:extLst>
              <a:ext uri="{FF2B5EF4-FFF2-40B4-BE49-F238E27FC236}">
                <a16:creationId xmlns:a16="http://schemas.microsoft.com/office/drawing/2014/main" id="{0FB3C18C-A6E7-438B-B387-0ABCCD2B0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6900" y="1058861"/>
            <a:ext cx="84582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2870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2875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en-US" altLang="en-US" sz="1800" b="1" dirty="0"/>
          </a:p>
          <a:p>
            <a:pPr marL="0" indent="0">
              <a:spcBef>
                <a:spcPct val="0"/>
              </a:spcBef>
              <a:buNone/>
              <a:defRPr/>
            </a:pPr>
            <a:endParaRPr lang="en-US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2" name="Title 1"/>
          <p:cNvSpPr>
            <a:spLocks noGrp="1" noChangeArrowheads="1"/>
          </p:cNvSpPr>
          <p:nvPr>
            <p:ph type="title"/>
          </p:nvPr>
        </p:nvSpPr>
        <p:spPr>
          <a:xfrm>
            <a:off x="-452628" y="36576"/>
            <a:ext cx="10515600" cy="685799"/>
          </a:xfrm>
        </p:spPr>
        <p:txBody>
          <a:bodyPr>
            <a:noAutofit/>
          </a:bodyPr>
          <a:lstStyle/>
          <a:p>
            <a:pPr algn="ctr"/>
            <a:r>
              <a:rPr lang="en-US" altLang="en-US" sz="4800" dirty="0">
                <a:cs typeface="Times New Roman" panose="02020603050405020304" pitchFamily="18" charset="0"/>
              </a:rPr>
              <a:t>PUBLIC PLANNING (CURRENT CAREER)</a:t>
            </a:r>
            <a:endParaRPr lang="en-US" altLang="en-US" sz="48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47B717D-AF14-A75D-8B89-A667AA7BC582}"/>
              </a:ext>
            </a:extLst>
          </p:cNvPr>
          <p:cNvSpPr txBox="1">
            <a:spLocks/>
          </p:cNvSpPr>
          <p:nvPr/>
        </p:nvSpPr>
        <p:spPr>
          <a:xfrm>
            <a:off x="9306173" y="6513832"/>
            <a:ext cx="3215951" cy="344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indent="0">
              <a:buNone/>
            </a:pPr>
            <a:r>
              <a:rPr lang="en-US" sz="1600" b="1" dirty="0"/>
              <a:t>SOURCE: NASA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C1810C-82D2-75AD-4422-15F9C5218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754" y="89876"/>
            <a:ext cx="1523286" cy="1264998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C00F3394-D67E-2734-5F62-7DF3FD926957}"/>
              </a:ext>
            </a:extLst>
          </p:cNvPr>
          <p:cNvSpPr txBox="1">
            <a:spLocks/>
          </p:cNvSpPr>
          <p:nvPr/>
        </p:nvSpPr>
        <p:spPr>
          <a:xfrm>
            <a:off x="9404564" y="2594675"/>
            <a:ext cx="3019167" cy="3441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800" b="1" dirty="0"/>
              <a:t>WSTF 100 AREA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FUTURE CONDITION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89DBD0-14BA-7447-18CE-1E4211191C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689"/>
          <a:stretch/>
        </p:blipFill>
        <p:spPr>
          <a:xfrm>
            <a:off x="1134249" y="931925"/>
            <a:ext cx="7341846" cy="527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478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1">
            <a:extLst>
              <a:ext uri="{FF2B5EF4-FFF2-40B4-BE49-F238E27FC236}">
                <a16:creationId xmlns:a16="http://schemas.microsoft.com/office/drawing/2014/main" id="{0FB3C18C-A6E7-438B-B387-0ABCCD2B0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6900" y="1058861"/>
            <a:ext cx="84582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2870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2875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en-US" altLang="en-US" sz="1800" b="1" dirty="0"/>
          </a:p>
          <a:p>
            <a:pPr marL="0" indent="0">
              <a:spcBef>
                <a:spcPct val="0"/>
              </a:spcBef>
              <a:buNone/>
              <a:defRPr/>
            </a:pPr>
            <a:endParaRPr lang="en-US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2" name="Title 1"/>
          <p:cNvSpPr>
            <a:spLocks noGrp="1" noChangeArrowheads="1"/>
          </p:cNvSpPr>
          <p:nvPr>
            <p:ph type="title"/>
          </p:nvPr>
        </p:nvSpPr>
        <p:spPr>
          <a:xfrm>
            <a:off x="-452628" y="36576"/>
            <a:ext cx="10515600" cy="685799"/>
          </a:xfrm>
        </p:spPr>
        <p:txBody>
          <a:bodyPr>
            <a:noAutofit/>
          </a:bodyPr>
          <a:lstStyle/>
          <a:p>
            <a:pPr algn="ctr"/>
            <a:r>
              <a:rPr lang="en-US" altLang="en-US" sz="4800" dirty="0">
                <a:cs typeface="Times New Roman" panose="02020603050405020304" pitchFamily="18" charset="0"/>
              </a:rPr>
              <a:t>PUBLIC PLANNING (CURRENT CAREER)</a:t>
            </a:r>
            <a:endParaRPr lang="en-US" altLang="en-US" sz="48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47B717D-AF14-A75D-8B89-A667AA7BC582}"/>
              </a:ext>
            </a:extLst>
          </p:cNvPr>
          <p:cNvSpPr txBox="1">
            <a:spLocks/>
          </p:cNvSpPr>
          <p:nvPr/>
        </p:nvSpPr>
        <p:spPr>
          <a:xfrm>
            <a:off x="9306173" y="6513832"/>
            <a:ext cx="3215951" cy="344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indent="0">
              <a:buNone/>
            </a:pPr>
            <a:r>
              <a:rPr lang="en-US" sz="1600" b="1" dirty="0"/>
              <a:t>SOURCE: NASA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C1810C-82D2-75AD-4422-15F9C5218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754" y="89876"/>
            <a:ext cx="1523286" cy="1264998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C00F3394-D67E-2734-5F62-7DF3FD926957}"/>
              </a:ext>
            </a:extLst>
          </p:cNvPr>
          <p:cNvSpPr txBox="1">
            <a:spLocks/>
          </p:cNvSpPr>
          <p:nvPr/>
        </p:nvSpPr>
        <p:spPr>
          <a:xfrm>
            <a:off x="9404564" y="2691602"/>
            <a:ext cx="3019167" cy="3441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800" b="1" dirty="0"/>
              <a:t>WSTF 200 AREA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EXISTING CONDITION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B9563D-7331-9C70-75BE-F06B21EDFB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02" r="5210" b="26741"/>
          <a:stretch/>
        </p:blipFill>
        <p:spPr>
          <a:xfrm>
            <a:off x="1166051" y="961962"/>
            <a:ext cx="7161086" cy="540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6585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1">
            <a:extLst>
              <a:ext uri="{FF2B5EF4-FFF2-40B4-BE49-F238E27FC236}">
                <a16:creationId xmlns:a16="http://schemas.microsoft.com/office/drawing/2014/main" id="{0FB3C18C-A6E7-438B-B387-0ABCCD2B0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6900" y="1058861"/>
            <a:ext cx="84582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2870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2875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en-US" altLang="en-US" sz="1800" b="1" dirty="0"/>
          </a:p>
          <a:p>
            <a:pPr marL="0" indent="0">
              <a:spcBef>
                <a:spcPct val="0"/>
              </a:spcBef>
              <a:buNone/>
              <a:defRPr/>
            </a:pPr>
            <a:endParaRPr lang="en-US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2" name="Title 1"/>
          <p:cNvSpPr>
            <a:spLocks noGrp="1" noChangeArrowheads="1"/>
          </p:cNvSpPr>
          <p:nvPr>
            <p:ph type="title"/>
          </p:nvPr>
        </p:nvSpPr>
        <p:spPr>
          <a:xfrm>
            <a:off x="-452628" y="36576"/>
            <a:ext cx="10515600" cy="685799"/>
          </a:xfrm>
        </p:spPr>
        <p:txBody>
          <a:bodyPr>
            <a:noAutofit/>
          </a:bodyPr>
          <a:lstStyle/>
          <a:p>
            <a:pPr algn="ctr"/>
            <a:r>
              <a:rPr lang="en-US" altLang="en-US" sz="4800" dirty="0">
                <a:cs typeface="Times New Roman" panose="02020603050405020304" pitchFamily="18" charset="0"/>
              </a:rPr>
              <a:t>PUBLIC PLANNING (CURRENT CAREER)</a:t>
            </a:r>
            <a:endParaRPr lang="en-US" altLang="en-US" sz="48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47B717D-AF14-A75D-8B89-A667AA7BC582}"/>
              </a:ext>
            </a:extLst>
          </p:cNvPr>
          <p:cNvSpPr txBox="1">
            <a:spLocks/>
          </p:cNvSpPr>
          <p:nvPr/>
        </p:nvSpPr>
        <p:spPr>
          <a:xfrm>
            <a:off x="9306173" y="6513832"/>
            <a:ext cx="3215951" cy="344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indent="0">
              <a:buNone/>
            </a:pPr>
            <a:r>
              <a:rPr lang="en-US" sz="1600" b="1" dirty="0"/>
              <a:t>SOURCE: NASA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C1810C-82D2-75AD-4422-15F9C5218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754" y="89876"/>
            <a:ext cx="1523286" cy="1264998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C00F3394-D67E-2734-5F62-7DF3FD926957}"/>
              </a:ext>
            </a:extLst>
          </p:cNvPr>
          <p:cNvSpPr txBox="1">
            <a:spLocks/>
          </p:cNvSpPr>
          <p:nvPr/>
        </p:nvSpPr>
        <p:spPr>
          <a:xfrm>
            <a:off x="10123932" y="2179252"/>
            <a:ext cx="3019167" cy="3441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Bahnschrift Condensed" panose="020B0502040204020203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800" b="1" dirty="0"/>
              <a:t>WSTF 200 AREA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FUTURE CONDITION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5DAD97-3BAE-2DC5-FB37-45B4C6ABC3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577" y="939802"/>
            <a:ext cx="6928295" cy="534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70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2584</TotalTime>
  <Words>339</Words>
  <Application>Microsoft Office PowerPoint</Application>
  <PresentationFormat>Widescreen</PresentationFormat>
  <Paragraphs>85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Bahnschrift Condensed</vt:lpstr>
      <vt:lpstr>Calibri</vt:lpstr>
      <vt:lpstr>Times New Roman</vt:lpstr>
      <vt:lpstr>Office Theme</vt:lpstr>
      <vt:lpstr>PLANNING A SUSTAINABLE WORLD </vt:lpstr>
      <vt:lpstr>PUBLIC PLANNING (CURRENT CAREER)</vt:lpstr>
      <vt:lpstr>PUBLIC PLANNING (CURRENT CAREER)</vt:lpstr>
      <vt:lpstr>PUBLIC PLANNING (CURRENT CAREER)</vt:lpstr>
      <vt:lpstr>PUBLIC PLANNING (CURRENT CAREER)</vt:lpstr>
      <vt:lpstr>PUBLIC PLANNING (CURRENT CAREER)</vt:lpstr>
      <vt:lpstr>PUBLIC PLANNING (CURRENT CAREER)</vt:lpstr>
      <vt:lpstr>PUBLIC PLANNING (CURRENT CAREER)</vt:lpstr>
      <vt:lpstr>PUBLIC PLANNING (CURRENT CAREER)</vt:lpstr>
      <vt:lpstr>PUBLIC PLANNING (CURRENT CAREER)</vt:lpstr>
      <vt:lpstr>PUBLIC PLANNING (CURRENT CAREER)</vt:lpstr>
      <vt:lpstr>PUBLIC PLANNING (CURRENT CAREER)</vt:lpstr>
      <vt:lpstr>PUBLIC PLANNING (CURRENT CAREER)</vt:lpstr>
      <vt:lpstr>PUBLIC PLANNING (CURRENT CAREER)</vt:lpstr>
      <vt:lpstr>PUBLIC PLANNING (CURRENT CAREER)</vt:lpstr>
      <vt:lpstr>PUBLIC PLANNING (CURRENT CAREER)</vt:lpstr>
      <vt:lpstr>PUBLIC PLANNING (CURRENT CAREER)</vt:lpstr>
      <vt:lpstr>PUBLIC PLANNING (CURRENT CAREER)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Kenney, Matthew D. (WSTF-RC111)</dc:creator>
  <cp:lastModifiedBy>Kenney, Matthew D. (WSTF-RC111)</cp:lastModifiedBy>
  <cp:revision>98</cp:revision>
  <dcterms:created xsi:type="dcterms:W3CDTF">2021-01-04T20:52:50Z</dcterms:created>
  <dcterms:modified xsi:type="dcterms:W3CDTF">2024-04-11T13:50:39Z</dcterms:modified>
</cp:coreProperties>
</file>