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7"/>
  </p:notesMasterIdLst>
  <p:sldIdLst>
    <p:sldId id="256" r:id="rId2"/>
    <p:sldId id="287" r:id="rId3"/>
    <p:sldId id="302" r:id="rId4"/>
    <p:sldId id="258" r:id="rId5"/>
    <p:sldId id="303" r:id="rId6"/>
    <p:sldId id="274" r:id="rId7"/>
    <p:sldId id="300" r:id="rId8"/>
    <p:sldId id="264" r:id="rId9"/>
    <p:sldId id="304" r:id="rId10"/>
    <p:sldId id="305" r:id="rId11"/>
    <p:sldId id="324" r:id="rId12"/>
    <p:sldId id="306" r:id="rId13"/>
    <p:sldId id="325" r:id="rId14"/>
    <p:sldId id="263" r:id="rId15"/>
    <p:sldId id="286" r:id="rId16"/>
    <p:sldId id="293" r:id="rId17"/>
    <p:sldId id="307" r:id="rId18"/>
    <p:sldId id="309" r:id="rId19"/>
    <p:sldId id="259" r:id="rId20"/>
    <p:sldId id="301" r:id="rId21"/>
    <p:sldId id="310" r:id="rId22"/>
    <p:sldId id="313" r:id="rId23"/>
    <p:sldId id="312" r:id="rId24"/>
    <p:sldId id="316" r:id="rId25"/>
    <p:sldId id="311" r:id="rId26"/>
    <p:sldId id="317" r:id="rId27"/>
    <p:sldId id="295" r:id="rId28"/>
    <p:sldId id="319" r:id="rId29"/>
    <p:sldId id="296" r:id="rId30"/>
    <p:sldId id="322" r:id="rId31"/>
    <p:sldId id="320" r:id="rId32"/>
    <p:sldId id="323" r:id="rId33"/>
    <p:sldId id="284" r:id="rId34"/>
    <p:sldId id="265" r:id="rId35"/>
    <p:sldId id="266"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F00"/>
    <a:srgbClr val="EE2BC1"/>
    <a:srgbClr val="000000"/>
    <a:srgbClr val="EE38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591"/>
    <p:restoredTop sz="86498"/>
  </p:normalViewPr>
  <p:slideViewPr>
    <p:cSldViewPr snapToGrid="0">
      <p:cViewPr varScale="1">
        <p:scale>
          <a:sx n="65" d="100"/>
          <a:sy n="65" d="100"/>
        </p:scale>
        <p:origin x="216" y="10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8D144-BEF9-FE44-8415-7A2B33DC8FA4}" type="datetimeFigureOut">
              <a:rPr lang="en-US" smtClean="0"/>
              <a:t>4/9/24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FD032-F260-1F49-8B69-749166F840F2}" type="slidenum">
              <a:rPr lang="en-US" smtClean="0"/>
              <a:t>‹#›</a:t>
            </a:fld>
            <a:endParaRPr lang="en-US"/>
          </a:p>
        </p:txBody>
      </p:sp>
    </p:spTree>
    <p:extLst>
      <p:ext uri="{BB962C8B-B14F-4D97-AF65-F5344CB8AC3E}">
        <p14:creationId xmlns:p14="http://schemas.microsoft.com/office/powerpoint/2010/main" val="137133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Hi everyone. My name is Isha Nayak. I feel excited to be at this symposium and partake in sharing exciting Webb results. Thank you to the conference organizers for allowing me to share these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NIRCam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results on NGC 4258. Today I will be talking about resolving stellar populations in the nuclear region of NGC 4258.</a:t>
            </a:r>
          </a:p>
        </p:txBody>
      </p:sp>
      <p:sp>
        <p:nvSpPr>
          <p:cNvPr id="4" name="Slide Number Placeholder 3"/>
          <p:cNvSpPr>
            <a:spLocks noGrp="1"/>
          </p:cNvSpPr>
          <p:nvPr>
            <p:ph type="sldNum" sz="quarter" idx="5"/>
          </p:nvPr>
        </p:nvSpPr>
        <p:spPr/>
        <p:txBody>
          <a:bodyPr/>
          <a:lstStyle/>
          <a:p>
            <a:fld id="{82AFD032-F260-1F49-8B69-749166F840F2}" type="slidenum">
              <a:rPr lang="en-US" smtClean="0"/>
              <a:t>1</a:t>
            </a:fld>
            <a:endParaRPr lang="en-US"/>
          </a:p>
        </p:txBody>
      </p:sp>
    </p:spTree>
    <p:extLst>
      <p:ext uri="{BB962C8B-B14F-4D97-AF65-F5344CB8AC3E}">
        <p14:creationId xmlns:p14="http://schemas.microsoft.com/office/powerpoint/2010/main" val="7586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some iron emission is seen along the southern anomalous arc as well. Our stitched observations seem a bit patchy and we have better signal to noise in some regions in comparison to other regions. However, I do want to note that we got new data three weeks ago covering a similar footprint: We have much better signal to noise over the entire footprint. Additionally, are data extends further down which has another star forming arm, as well as extends more to the left and covers the entirely of this southern anomalous arc. I want to thank the </a:t>
            </a:r>
            <a:r>
              <a:rPr lang="en-US" dirty="0" err="1"/>
              <a:t>NIRCam</a:t>
            </a:r>
            <a:r>
              <a:rPr lang="en-US" dirty="0"/>
              <a:t> observers and the </a:t>
            </a:r>
            <a:r>
              <a:rPr lang="en-US" dirty="0" err="1"/>
              <a:t>NIRCam</a:t>
            </a:r>
            <a:r>
              <a:rPr lang="en-US" dirty="0"/>
              <a:t> pipeline team for getting this data for us. </a:t>
            </a:r>
          </a:p>
          <a:p>
            <a:endParaRPr lang="en-US" dirty="0"/>
          </a:p>
          <a:p>
            <a:r>
              <a:rPr lang="en-US" dirty="0"/>
              <a:t>As for this image, it is interesting to note the [</a:t>
            </a:r>
            <a:r>
              <a:rPr lang="en-US" dirty="0" err="1"/>
              <a:t>FeII</a:t>
            </a:r>
            <a:r>
              <a:rPr lang="en-US" dirty="0"/>
              <a:t>] is closer to the nucleus region than molecular hydrogen, indicating gas closer to the super massive black hole is associated with stronger shocks than gas further away from it. The southern anomalous arc also has [</a:t>
            </a:r>
            <a:r>
              <a:rPr lang="en-US" dirty="0" err="1"/>
              <a:t>FeII</a:t>
            </a:r>
            <a:r>
              <a:rPr lang="en-US" dirty="0"/>
              <a:t>] emission. The current leading theory, which our </a:t>
            </a:r>
            <a:r>
              <a:rPr lang="en-US" dirty="0" err="1"/>
              <a:t>NIRCam</a:t>
            </a:r>
            <a:r>
              <a:rPr lang="en-US" dirty="0"/>
              <a:t> observations agree with, is that the anomalous arc is due to AGN activity disrupting nearby material and then blowing out the same material in an angle that is not aligned with the disk of the galaxy. The northern anomalous radio arc is more stronger in radio emission because this jet-like arc is more towards us, and the southern anomalous radio arc is more faint because this jet-like arc is shooting out behind the disk of the galaxy, leading to more extinction along our line of sight.</a:t>
            </a:r>
          </a:p>
          <a:p>
            <a:endParaRPr lang="en-US" dirty="0"/>
          </a:p>
          <a:p>
            <a:r>
              <a:rPr lang="en-US" dirty="0"/>
              <a:t>[</a:t>
            </a:r>
            <a:r>
              <a:rPr lang="en-US" dirty="0" err="1"/>
              <a:t>FeII</a:t>
            </a:r>
            <a:r>
              <a:rPr lang="en-US" dirty="0"/>
              <a:t>] and H2 and fast and slow shocks. And it traces the radio structure. And here is where the SF is going on. AGN stuff first. </a:t>
            </a:r>
          </a:p>
          <a:p>
            <a:endParaRPr lang="en-US" dirty="0"/>
          </a:p>
          <a:p>
            <a:r>
              <a:rPr lang="en-US" dirty="0"/>
              <a:t>Extended PAH emission on the right traces spiral arm seen in Spitzer…</a:t>
            </a:r>
          </a:p>
        </p:txBody>
      </p:sp>
      <p:sp>
        <p:nvSpPr>
          <p:cNvPr id="4" name="Slide Number Placeholder 3"/>
          <p:cNvSpPr>
            <a:spLocks noGrp="1"/>
          </p:cNvSpPr>
          <p:nvPr>
            <p:ph type="sldNum" sz="quarter" idx="5"/>
          </p:nvPr>
        </p:nvSpPr>
        <p:spPr/>
        <p:txBody>
          <a:bodyPr/>
          <a:lstStyle/>
          <a:p>
            <a:fld id="{82AFD032-F260-1F49-8B69-749166F840F2}" type="slidenum">
              <a:rPr lang="en-US" smtClean="0"/>
              <a:t>10</a:t>
            </a:fld>
            <a:endParaRPr lang="en-US"/>
          </a:p>
        </p:txBody>
      </p:sp>
    </p:spTree>
    <p:extLst>
      <p:ext uri="{BB962C8B-B14F-4D97-AF65-F5344CB8AC3E}">
        <p14:creationId xmlns:p14="http://schemas.microsoft.com/office/powerpoint/2010/main" val="3886706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 is a non-JWST image of NGC 4258, which has previously been imaged with X-ray wavelengths with Chandra, radio wavelengths with the VLA, optical wavelengths with Hubble, and infrared wavelengths with Spitzer. The dusty sources can be seen in red with the Spitzer observations. The yellow point-like sources likely trace stars visible in optical wavelengths. The red and yellow seen in this image trace the spiral arms of the galaxy. The purple and blue seen with Chandra and VLA, which are the x-ray and radio wavelengths, are offset from the spiral arm which I will refer to as the anomalous arc in this talk. Today I will present JWST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NIRCam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observations of….</a:t>
            </a:r>
          </a:p>
        </p:txBody>
      </p:sp>
      <p:sp>
        <p:nvSpPr>
          <p:cNvPr id="4" name="Slide Number Placeholder 3"/>
          <p:cNvSpPr>
            <a:spLocks noGrp="1"/>
          </p:cNvSpPr>
          <p:nvPr>
            <p:ph type="sldNum" sz="quarter" idx="5"/>
          </p:nvPr>
        </p:nvSpPr>
        <p:spPr/>
        <p:txBody>
          <a:bodyPr/>
          <a:lstStyle/>
          <a:p>
            <a:fld id="{82AFD032-F260-1F49-8B69-749166F840F2}" type="slidenum">
              <a:rPr lang="en-US" smtClean="0"/>
              <a:t>11</a:t>
            </a:fld>
            <a:endParaRPr lang="en-US"/>
          </a:p>
        </p:txBody>
      </p:sp>
    </p:spTree>
    <p:extLst>
      <p:ext uri="{BB962C8B-B14F-4D97-AF65-F5344CB8AC3E}">
        <p14:creationId xmlns:p14="http://schemas.microsoft.com/office/powerpoint/2010/main" val="2904789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 is some 4.8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Ghz</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radio emission along the star forming arm, which also is strongly emitting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Paschen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alpha and polyaromatic hydrocarbon. Our stitched observations seem a bit patchy, and we have better signal to noise in some regions in comparison to other regions. However, I do want to note that we got new data three weeks ago. We have much better signal to noise over the entire footprint. Additionally, the data extends further down which has another star forming arm, as well as extends more to the left and covers the entirely of this southern anomalous jet-like structure. I want to thank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NIRCam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observers and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NIRCam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pipeline team for getting this data for us. </a:t>
            </a:r>
          </a:p>
        </p:txBody>
      </p:sp>
      <p:sp>
        <p:nvSpPr>
          <p:cNvPr id="4" name="Slide Number Placeholder 3"/>
          <p:cNvSpPr>
            <a:spLocks noGrp="1"/>
          </p:cNvSpPr>
          <p:nvPr>
            <p:ph type="sldNum" sz="quarter" idx="5"/>
          </p:nvPr>
        </p:nvSpPr>
        <p:spPr/>
        <p:txBody>
          <a:bodyPr/>
          <a:lstStyle/>
          <a:p>
            <a:fld id="{82AFD032-F260-1F49-8B69-749166F840F2}" type="slidenum">
              <a:rPr lang="en-US" smtClean="0"/>
              <a:t>12</a:t>
            </a:fld>
            <a:endParaRPr lang="en-US"/>
          </a:p>
        </p:txBody>
      </p:sp>
    </p:spTree>
    <p:extLst>
      <p:ext uri="{BB962C8B-B14F-4D97-AF65-F5344CB8AC3E}">
        <p14:creationId xmlns:p14="http://schemas.microsoft.com/office/powerpoint/2010/main" val="4032352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Feedback from the AGN can be measured by the spectral index calculated using VLA observations at 4.8 GHz and xxx GHz. Here we show a map of the masked spectral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idex</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82AFD032-F260-1F49-8B69-749166F840F2}" type="slidenum">
              <a:rPr lang="en-US" smtClean="0"/>
              <a:t>13</a:t>
            </a:fld>
            <a:endParaRPr lang="en-US"/>
          </a:p>
        </p:txBody>
      </p:sp>
    </p:spTree>
    <p:extLst>
      <p:ext uri="{BB962C8B-B14F-4D97-AF65-F5344CB8AC3E}">
        <p14:creationId xmlns:p14="http://schemas.microsoft.com/office/powerpoint/2010/main" val="2497323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less steep slope, where it is more yellow, it is likely that Bremsstrahlung emission is dominating.</a:t>
            </a:r>
          </a:p>
        </p:txBody>
      </p:sp>
      <p:sp>
        <p:nvSpPr>
          <p:cNvPr id="4" name="Slide Number Placeholder 3"/>
          <p:cNvSpPr>
            <a:spLocks noGrp="1"/>
          </p:cNvSpPr>
          <p:nvPr>
            <p:ph type="sldNum" sz="quarter" idx="5"/>
          </p:nvPr>
        </p:nvSpPr>
        <p:spPr/>
        <p:txBody>
          <a:bodyPr/>
          <a:lstStyle/>
          <a:p>
            <a:fld id="{82AFD032-F260-1F49-8B69-749166F840F2}" type="slidenum">
              <a:rPr lang="en-US" smtClean="0"/>
              <a:t>14</a:t>
            </a:fld>
            <a:endParaRPr lang="en-US"/>
          </a:p>
        </p:txBody>
      </p:sp>
    </p:spTree>
    <p:extLst>
      <p:ext uri="{BB962C8B-B14F-4D97-AF65-F5344CB8AC3E}">
        <p14:creationId xmlns:p14="http://schemas.microsoft.com/office/powerpoint/2010/main" val="836234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more steep slope, where is is more purple, it is likely synchrotron radiation is dominating. Nucleus looks like Bremsstrahlung; however it is multiple synchrotron radiation stacking together to make the spectral index appear to be less steep. </a:t>
            </a:r>
          </a:p>
        </p:txBody>
      </p:sp>
      <p:sp>
        <p:nvSpPr>
          <p:cNvPr id="4" name="Slide Number Placeholder 3"/>
          <p:cNvSpPr>
            <a:spLocks noGrp="1"/>
          </p:cNvSpPr>
          <p:nvPr>
            <p:ph type="sldNum" sz="quarter" idx="5"/>
          </p:nvPr>
        </p:nvSpPr>
        <p:spPr/>
        <p:txBody>
          <a:bodyPr/>
          <a:lstStyle/>
          <a:p>
            <a:fld id="{82AFD032-F260-1F49-8B69-749166F840F2}" type="slidenum">
              <a:rPr lang="en-US" smtClean="0"/>
              <a:t>15</a:t>
            </a:fld>
            <a:endParaRPr lang="en-US"/>
          </a:p>
        </p:txBody>
      </p:sp>
    </p:spTree>
    <p:extLst>
      <p:ext uri="{BB962C8B-B14F-4D97-AF65-F5344CB8AC3E}">
        <p14:creationId xmlns:p14="http://schemas.microsoft.com/office/powerpoint/2010/main" val="59990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want inventory of all the stellar populations in order to better understand what is going on in the AGN. One way to analyze stellar populations is with color magnitude diagrams where you plot point sources identified in one of the bands on the y-axis and then the difference between the observed magnitudes in two bands on the x-axis. </a:t>
            </a:r>
          </a:p>
        </p:txBody>
      </p:sp>
      <p:sp>
        <p:nvSpPr>
          <p:cNvPr id="4" name="Slide Number Placeholder 3"/>
          <p:cNvSpPr>
            <a:spLocks noGrp="1"/>
          </p:cNvSpPr>
          <p:nvPr>
            <p:ph type="sldNum" sz="quarter" idx="5"/>
          </p:nvPr>
        </p:nvSpPr>
        <p:spPr/>
        <p:txBody>
          <a:bodyPr/>
          <a:lstStyle/>
          <a:p>
            <a:fld id="{82AFD032-F260-1F49-8B69-749166F840F2}" type="slidenum">
              <a:rPr lang="en-US" smtClean="0"/>
              <a:t>16</a:t>
            </a:fld>
            <a:endParaRPr lang="en-US"/>
          </a:p>
        </p:txBody>
      </p:sp>
    </p:spTree>
    <p:extLst>
      <p:ext uri="{BB962C8B-B14F-4D97-AF65-F5344CB8AC3E}">
        <p14:creationId xmlns:p14="http://schemas.microsoft.com/office/powerpoint/2010/main" val="3678056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plot F164N (which is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FeII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minus F212N (which is molecular hydrogen) versus F212N. There are a total of 10,115 sources in this plot known as 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hess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diagram where color indicates denseness of the points.</a:t>
            </a:r>
          </a:p>
        </p:txBody>
      </p:sp>
      <p:sp>
        <p:nvSpPr>
          <p:cNvPr id="4" name="Slide Number Placeholder 3"/>
          <p:cNvSpPr>
            <a:spLocks noGrp="1"/>
          </p:cNvSpPr>
          <p:nvPr>
            <p:ph type="sldNum" sz="quarter" idx="5"/>
          </p:nvPr>
        </p:nvSpPr>
        <p:spPr/>
        <p:txBody>
          <a:bodyPr/>
          <a:lstStyle/>
          <a:p>
            <a:fld id="{82AFD032-F260-1F49-8B69-749166F840F2}" type="slidenum">
              <a:rPr lang="en-US" smtClean="0"/>
              <a:t>17</a:t>
            </a:fld>
            <a:endParaRPr lang="en-US"/>
          </a:p>
        </p:txBody>
      </p:sp>
    </p:spTree>
    <p:extLst>
      <p:ext uri="{BB962C8B-B14F-4D97-AF65-F5344CB8AC3E}">
        <p14:creationId xmlns:p14="http://schemas.microsoft.com/office/powerpoint/2010/main" val="3766845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denser region around magnitude of 21.5 is made up of sources known as the red clump. As old or intermediate-aged stars undergo a helium flash, they tend to collect in a certain spot in the color magnitude diagram, named the red clump. </a:t>
            </a:r>
          </a:p>
        </p:txBody>
      </p:sp>
      <p:sp>
        <p:nvSpPr>
          <p:cNvPr id="4" name="Slide Number Placeholder 3"/>
          <p:cNvSpPr>
            <a:spLocks noGrp="1"/>
          </p:cNvSpPr>
          <p:nvPr>
            <p:ph type="sldNum" sz="quarter" idx="5"/>
          </p:nvPr>
        </p:nvSpPr>
        <p:spPr/>
        <p:txBody>
          <a:bodyPr/>
          <a:lstStyle/>
          <a:p>
            <a:fld id="{82AFD032-F260-1F49-8B69-749166F840F2}" type="slidenum">
              <a:rPr lang="en-US" smtClean="0"/>
              <a:t>18</a:t>
            </a:fld>
            <a:endParaRPr lang="en-US"/>
          </a:p>
        </p:txBody>
      </p:sp>
    </p:spTree>
    <p:extLst>
      <p:ext uri="{BB962C8B-B14F-4D97-AF65-F5344CB8AC3E}">
        <p14:creationId xmlns:p14="http://schemas.microsoft.com/office/powerpoint/2010/main" val="3156006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the point sources detected in both bands of which there are a bit over 10000 sources in a density plot known as a </a:t>
            </a:r>
            <a:r>
              <a:rPr lang="en-US" dirty="0" err="1"/>
              <a:t>hess</a:t>
            </a:r>
            <a:r>
              <a:rPr lang="en-US" dirty="0"/>
              <a:t> diagram. There are two regions which are more dense in number of points. The more dense region around a magnitude of around 21.5 is the red clump. </a:t>
            </a:r>
            <a:r>
              <a:rPr lang="en-US" sz="1800" dirty="0">
                <a:effectLst/>
                <a:latin typeface="TeXGyreTermesX"/>
              </a:rPr>
              <a:t>As old or intermediate-aged stars undergo a helium flash, they tend to collect in a certain spot in the color magnitude diagram, named the red clump.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2AFD032-F260-1F49-8B69-749166F840F2}" type="slidenum">
              <a:rPr lang="en-US" smtClean="0"/>
              <a:t>19</a:t>
            </a:fld>
            <a:endParaRPr lang="en-US"/>
          </a:p>
        </p:txBody>
      </p:sp>
    </p:spTree>
    <p:extLst>
      <p:ext uri="{BB962C8B-B14F-4D97-AF65-F5344CB8AC3E}">
        <p14:creationId xmlns:p14="http://schemas.microsoft.com/office/powerpoint/2010/main" val="2395891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 is a non-JWST image of NGC 4258, which has previously been imaged with X-ray wavelengths with Chandra, radio wavelengths with the VLA, optical wavelengths with Hubble, and infrared wavelengths with Spitzer. The dusty sources can be seen in red with the Spitzer observations. The yellow point-like sources likely trace stars visible in optical wavelengths. The red and yellow seen in this image trace the spiral arms of the galaxy. The purple and blue seen with Chandra and VLA, which are the x-ray and radio wavelengths, are offset from the spiral arm which I will refer to as the anomalous arc in this talk. Today I will present JWST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NIRCam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observations of….</a:t>
            </a:r>
          </a:p>
        </p:txBody>
      </p:sp>
      <p:sp>
        <p:nvSpPr>
          <p:cNvPr id="4" name="Slide Number Placeholder 3"/>
          <p:cNvSpPr>
            <a:spLocks noGrp="1"/>
          </p:cNvSpPr>
          <p:nvPr>
            <p:ph type="sldNum" sz="quarter" idx="5"/>
          </p:nvPr>
        </p:nvSpPr>
        <p:spPr/>
        <p:txBody>
          <a:bodyPr/>
          <a:lstStyle/>
          <a:p>
            <a:fld id="{82AFD032-F260-1F49-8B69-749166F840F2}" type="slidenum">
              <a:rPr lang="en-US" smtClean="0"/>
              <a:t>2</a:t>
            </a:fld>
            <a:endParaRPr lang="en-US"/>
          </a:p>
        </p:txBody>
      </p:sp>
    </p:spTree>
    <p:extLst>
      <p:ext uri="{BB962C8B-B14F-4D97-AF65-F5344CB8AC3E}">
        <p14:creationId xmlns:p14="http://schemas.microsoft.com/office/powerpoint/2010/main" val="1071449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second dense region is the asymptotic giant branch bump.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AGBb</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is a population of stars that can be seen in the color magnitude diagrams and are indicative of the population of stars where their hydrogen-burning shells are extinguished by the expansion of their convective layer. This stellar population momentarily stalls in its evolution as He-burning of the shell ignites, leading to the dense region seen in the CMD.</a:t>
            </a:r>
          </a:p>
        </p:txBody>
      </p:sp>
      <p:sp>
        <p:nvSpPr>
          <p:cNvPr id="4" name="Slide Number Placeholder 3"/>
          <p:cNvSpPr>
            <a:spLocks noGrp="1"/>
          </p:cNvSpPr>
          <p:nvPr>
            <p:ph type="sldNum" sz="quarter" idx="5"/>
          </p:nvPr>
        </p:nvSpPr>
        <p:spPr/>
        <p:txBody>
          <a:bodyPr/>
          <a:lstStyle/>
          <a:p>
            <a:fld id="{82AFD032-F260-1F49-8B69-749166F840F2}" type="slidenum">
              <a:rPr lang="en-US" smtClean="0"/>
              <a:t>20</a:t>
            </a:fld>
            <a:endParaRPr lang="en-US"/>
          </a:p>
        </p:txBody>
      </p:sp>
    </p:spTree>
    <p:extLst>
      <p:ext uri="{BB962C8B-B14F-4D97-AF65-F5344CB8AC3E}">
        <p14:creationId xmlns:p14="http://schemas.microsoft.com/office/powerpoint/2010/main" val="3766591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dense region is the asymptotic giant branch bump. </a:t>
            </a:r>
            <a:r>
              <a:rPr lang="en-US" sz="1800" dirty="0">
                <a:effectLst/>
                <a:latin typeface="TeXGyreTermesX"/>
              </a:rPr>
              <a:t>The </a:t>
            </a:r>
            <a:r>
              <a:rPr lang="en-US" sz="1800" dirty="0" err="1">
                <a:effectLst/>
                <a:latin typeface="TeXGyreTermesX"/>
              </a:rPr>
              <a:t>AGBb</a:t>
            </a:r>
            <a:r>
              <a:rPr lang="en-US" sz="1800" dirty="0">
                <a:effectLst/>
                <a:latin typeface="TeXGyreTermesX"/>
              </a:rPr>
              <a:t> is a population of stars that can be seen in the color magnitude diagrams and are indicative of the population of stars where their hydrogen-burning shells are extinguished by the expansion of their convective layer. This stellar population momentarily stalls in its evolution as He-burning of the shell ignites, leading to the dense region seen in the CMD.</a:t>
            </a:r>
          </a:p>
        </p:txBody>
      </p:sp>
      <p:sp>
        <p:nvSpPr>
          <p:cNvPr id="4" name="Slide Number Placeholder 3"/>
          <p:cNvSpPr>
            <a:spLocks noGrp="1"/>
          </p:cNvSpPr>
          <p:nvPr>
            <p:ph type="sldNum" sz="quarter" idx="5"/>
          </p:nvPr>
        </p:nvSpPr>
        <p:spPr/>
        <p:txBody>
          <a:bodyPr/>
          <a:lstStyle/>
          <a:p>
            <a:fld id="{82AFD032-F260-1F49-8B69-749166F840F2}" type="slidenum">
              <a:rPr lang="en-US" smtClean="0"/>
              <a:t>21</a:t>
            </a:fld>
            <a:endParaRPr lang="en-US"/>
          </a:p>
        </p:txBody>
      </p:sp>
    </p:spTree>
    <p:extLst>
      <p:ext uri="{BB962C8B-B14F-4D97-AF65-F5344CB8AC3E}">
        <p14:creationId xmlns:p14="http://schemas.microsoft.com/office/powerpoint/2010/main" val="2192789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this figure I show a different combination of filters: I shows F164N – F335M on the x-axis which are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FeII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PAH emissions, respectively. We also see asymptotic giant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brance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stars in our CMDs, likely both carbon-rich and oxygen-rich asymptotic giant branch stars are in this region highlighted with red points. Whether a source is carbon-rich or oxygen-rich is dependent on initial conditions on if there is either on overabundance of carbon or oxygen molecules in the stellar photospheres of these sources. </a:t>
            </a:r>
          </a:p>
        </p:txBody>
      </p:sp>
      <p:sp>
        <p:nvSpPr>
          <p:cNvPr id="4" name="Slide Number Placeholder 3"/>
          <p:cNvSpPr>
            <a:spLocks noGrp="1"/>
          </p:cNvSpPr>
          <p:nvPr>
            <p:ph type="sldNum" sz="quarter" idx="5"/>
          </p:nvPr>
        </p:nvSpPr>
        <p:spPr/>
        <p:txBody>
          <a:bodyPr/>
          <a:lstStyle/>
          <a:p>
            <a:fld id="{82AFD032-F260-1F49-8B69-749166F840F2}" type="slidenum">
              <a:rPr lang="en-US" smtClean="0"/>
              <a:t>22</a:t>
            </a:fld>
            <a:endParaRPr lang="en-US"/>
          </a:p>
        </p:txBody>
      </p:sp>
    </p:spTree>
    <p:extLst>
      <p:ext uri="{BB962C8B-B14F-4D97-AF65-F5344CB8AC3E}">
        <p14:creationId xmlns:p14="http://schemas.microsoft.com/office/powerpoint/2010/main" val="2369929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2AFD032-F260-1F49-8B69-749166F840F2}" type="slidenum">
              <a:rPr lang="en-US" smtClean="0"/>
              <a:t>23</a:t>
            </a:fld>
            <a:endParaRPr lang="en-US"/>
          </a:p>
        </p:txBody>
      </p:sp>
    </p:spTree>
    <p:extLst>
      <p:ext uri="{BB962C8B-B14F-4D97-AF65-F5344CB8AC3E}">
        <p14:creationId xmlns:p14="http://schemas.microsoft.com/office/powerpoint/2010/main" val="959434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sources shown in orange here are likely young stellar objects which are enshrouded in dust, therefore have excess emission at 3.35 microns. Young stellar objects are often associated with polyaromatic hydrocarbons. The more red, or more infrared excess, a source has, the younger the protostar.</a:t>
            </a:r>
          </a:p>
        </p:txBody>
      </p:sp>
      <p:sp>
        <p:nvSpPr>
          <p:cNvPr id="4" name="Slide Number Placeholder 3"/>
          <p:cNvSpPr>
            <a:spLocks noGrp="1"/>
          </p:cNvSpPr>
          <p:nvPr>
            <p:ph type="sldNum" sz="quarter" idx="5"/>
          </p:nvPr>
        </p:nvSpPr>
        <p:spPr/>
        <p:txBody>
          <a:bodyPr/>
          <a:lstStyle/>
          <a:p>
            <a:fld id="{82AFD032-F260-1F49-8B69-749166F840F2}" type="slidenum">
              <a:rPr lang="en-US" smtClean="0"/>
              <a:t>24</a:t>
            </a:fld>
            <a:endParaRPr lang="en-US"/>
          </a:p>
        </p:txBody>
      </p:sp>
    </p:spTree>
    <p:extLst>
      <p:ext uri="{BB962C8B-B14F-4D97-AF65-F5344CB8AC3E}">
        <p14:creationId xmlns:p14="http://schemas.microsoft.com/office/powerpoint/2010/main" val="2086239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129 young stellar clusters which we identify are located throughout the galaxy. With more sources on the right like, likely tracing sources seen in the Spitzer image.</a:t>
            </a:r>
          </a:p>
          <a:p>
            <a:endParaRPr lang="en-US" dirty="0"/>
          </a:p>
        </p:txBody>
      </p:sp>
      <p:sp>
        <p:nvSpPr>
          <p:cNvPr id="4" name="Slide Number Placeholder 3"/>
          <p:cNvSpPr>
            <a:spLocks noGrp="1"/>
          </p:cNvSpPr>
          <p:nvPr>
            <p:ph type="sldNum" sz="quarter" idx="5"/>
          </p:nvPr>
        </p:nvSpPr>
        <p:spPr/>
        <p:txBody>
          <a:bodyPr/>
          <a:lstStyle/>
          <a:p>
            <a:fld id="{82AFD032-F260-1F49-8B69-749166F840F2}" type="slidenum">
              <a:rPr lang="en-US" smtClean="0"/>
              <a:t>25</a:t>
            </a:fld>
            <a:endParaRPr lang="en-US"/>
          </a:p>
        </p:txBody>
      </p:sp>
    </p:spTree>
    <p:extLst>
      <p:ext uri="{BB962C8B-B14F-4D97-AF65-F5344CB8AC3E}">
        <p14:creationId xmlns:p14="http://schemas.microsoft.com/office/powerpoint/2010/main" val="1256126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FD032-F260-1F49-8B69-749166F840F2}" type="slidenum">
              <a:rPr lang="en-US" smtClean="0"/>
              <a:t>26</a:t>
            </a:fld>
            <a:endParaRPr lang="en-US"/>
          </a:p>
        </p:txBody>
      </p:sp>
    </p:spTree>
    <p:extLst>
      <p:ext uri="{BB962C8B-B14F-4D97-AF65-F5344CB8AC3E}">
        <p14:creationId xmlns:p14="http://schemas.microsoft.com/office/powerpoint/2010/main" val="3103342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Let’s take a look at only sources that are within the northern star forming arm, that is all sources located within this white box.</a:t>
            </a:r>
          </a:p>
        </p:txBody>
      </p:sp>
      <p:sp>
        <p:nvSpPr>
          <p:cNvPr id="4" name="Slide Number Placeholder 3"/>
          <p:cNvSpPr>
            <a:spLocks noGrp="1"/>
          </p:cNvSpPr>
          <p:nvPr>
            <p:ph type="sldNum" sz="quarter" idx="5"/>
          </p:nvPr>
        </p:nvSpPr>
        <p:spPr/>
        <p:txBody>
          <a:bodyPr/>
          <a:lstStyle/>
          <a:p>
            <a:fld id="{82AFD032-F260-1F49-8B69-749166F840F2}" type="slidenum">
              <a:rPr lang="en-US" smtClean="0"/>
              <a:t>27</a:t>
            </a:fld>
            <a:endParaRPr lang="en-US"/>
          </a:p>
        </p:txBody>
      </p:sp>
    </p:spTree>
    <p:extLst>
      <p:ext uri="{BB962C8B-B14F-4D97-AF65-F5344CB8AC3E}">
        <p14:creationId xmlns:p14="http://schemas.microsoft.com/office/powerpoint/2010/main" val="2183478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 are about 1500 or so sources and the majority of them seem to be located in the region of the CMD where there is a dense region signifying the AGB bump, and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brigher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population are AGB stars. </a:t>
            </a:r>
          </a:p>
          <a:p>
            <a:endParaRPr lang="en-US" dirty="0"/>
          </a:p>
        </p:txBody>
      </p:sp>
      <p:sp>
        <p:nvSpPr>
          <p:cNvPr id="4" name="Slide Number Placeholder 3"/>
          <p:cNvSpPr>
            <a:spLocks noGrp="1"/>
          </p:cNvSpPr>
          <p:nvPr>
            <p:ph type="sldNum" sz="quarter" idx="5"/>
          </p:nvPr>
        </p:nvSpPr>
        <p:spPr/>
        <p:txBody>
          <a:bodyPr/>
          <a:lstStyle/>
          <a:p>
            <a:fld id="{82AFD032-F260-1F49-8B69-749166F840F2}" type="slidenum">
              <a:rPr lang="en-US" smtClean="0"/>
              <a:t>28</a:t>
            </a:fld>
            <a:endParaRPr lang="en-US"/>
          </a:p>
        </p:txBody>
      </p:sp>
    </p:spTree>
    <p:extLst>
      <p:ext uri="{BB962C8B-B14F-4D97-AF65-F5344CB8AC3E}">
        <p14:creationId xmlns:p14="http://schemas.microsoft.com/office/powerpoint/2010/main" val="4002210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Now let’s look at the sources within the upper anomalous arc.</a:t>
            </a:r>
            <a:r>
              <a:rPr lang="en-US" dirty="0">
                <a:effectLst/>
              </a:rPr>
              <a:t> </a:t>
            </a:r>
            <a:endParaRPr lang="en-US" dirty="0"/>
          </a:p>
        </p:txBody>
      </p:sp>
      <p:sp>
        <p:nvSpPr>
          <p:cNvPr id="4" name="Slide Number Placeholder 3"/>
          <p:cNvSpPr>
            <a:spLocks noGrp="1"/>
          </p:cNvSpPr>
          <p:nvPr>
            <p:ph type="sldNum" sz="quarter" idx="5"/>
          </p:nvPr>
        </p:nvSpPr>
        <p:spPr/>
        <p:txBody>
          <a:bodyPr/>
          <a:lstStyle/>
          <a:p>
            <a:fld id="{82AFD032-F260-1F49-8B69-749166F840F2}" type="slidenum">
              <a:rPr lang="en-US" smtClean="0"/>
              <a:t>29</a:t>
            </a:fld>
            <a:endParaRPr lang="en-US"/>
          </a:p>
        </p:txBody>
      </p:sp>
    </p:spTree>
    <p:extLst>
      <p:ext uri="{BB962C8B-B14F-4D97-AF65-F5344CB8AC3E}">
        <p14:creationId xmlns:p14="http://schemas.microsoft.com/office/powerpoint/2010/main" val="202317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region highlighted with the white box. I do want to point out there is a lot more Spitzer and Hubble emission towards the right-side of this box, than the left side, which will be relevant later in the talk. With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NIRCam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we have multiple different narrow and medium band emission lines to quantify the effects of possible shocks on the interstellar medium. Shocks heat up and compress molecular gas, possibly leading to gravitational collapse and star formation on small scales, while also depositing energy into the interstellar medium and causing feedback on galaxy-wide scales. We want to study the impact of the shocks within the spiral arms of the galaxy seen with Spitzer in red, as well as the jet-like structures seen with X-ray and radio emission seen in blue and purple.</a:t>
            </a:r>
          </a:p>
        </p:txBody>
      </p:sp>
      <p:sp>
        <p:nvSpPr>
          <p:cNvPr id="4" name="Slide Number Placeholder 3"/>
          <p:cNvSpPr>
            <a:spLocks noGrp="1"/>
          </p:cNvSpPr>
          <p:nvPr>
            <p:ph type="sldNum" sz="quarter" idx="5"/>
          </p:nvPr>
        </p:nvSpPr>
        <p:spPr/>
        <p:txBody>
          <a:bodyPr/>
          <a:lstStyle/>
          <a:p>
            <a:fld id="{82AFD032-F260-1F49-8B69-749166F840F2}" type="slidenum">
              <a:rPr lang="en-US" smtClean="0"/>
              <a:t>3</a:t>
            </a:fld>
            <a:endParaRPr lang="en-US"/>
          </a:p>
        </p:txBody>
      </p:sp>
    </p:spTree>
    <p:extLst>
      <p:ext uri="{BB962C8B-B14F-4D97-AF65-F5344CB8AC3E}">
        <p14:creationId xmlns:p14="http://schemas.microsoft.com/office/powerpoint/2010/main" val="1406267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circles signifying the red clump and the AGB bump, as well as all the arrows are all at the same location as before. Many of the 1271 sources within the upper arc are sources which are part of the red clump, with a few scatters young stellar objects as well as some AGB stars.</a:t>
            </a:r>
          </a:p>
          <a:p>
            <a:endParaRPr lang="en-US" dirty="0"/>
          </a:p>
        </p:txBody>
      </p:sp>
      <p:sp>
        <p:nvSpPr>
          <p:cNvPr id="4" name="Slide Number Placeholder 3"/>
          <p:cNvSpPr>
            <a:spLocks noGrp="1"/>
          </p:cNvSpPr>
          <p:nvPr>
            <p:ph type="sldNum" sz="quarter" idx="5"/>
          </p:nvPr>
        </p:nvSpPr>
        <p:spPr/>
        <p:txBody>
          <a:bodyPr/>
          <a:lstStyle/>
          <a:p>
            <a:fld id="{82AFD032-F260-1F49-8B69-749166F840F2}" type="slidenum">
              <a:rPr lang="en-US" smtClean="0"/>
              <a:t>30</a:t>
            </a:fld>
            <a:endParaRPr lang="en-US"/>
          </a:p>
        </p:txBody>
      </p:sp>
    </p:spTree>
    <p:extLst>
      <p:ext uri="{BB962C8B-B14F-4D97-AF65-F5344CB8AC3E}">
        <p14:creationId xmlns:p14="http://schemas.microsoft.com/office/powerpoint/2010/main" val="2943719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what about the sources in the lower anomalous arc.</a:t>
            </a:r>
          </a:p>
          <a:p>
            <a:endParaRPr lang="en-US" dirty="0"/>
          </a:p>
        </p:txBody>
      </p:sp>
      <p:sp>
        <p:nvSpPr>
          <p:cNvPr id="4" name="Slide Number Placeholder 3"/>
          <p:cNvSpPr>
            <a:spLocks noGrp="1"/>
          </p:cNvSpPr>
          <p:nvPr>
            <p:ph type="sldNum" sz="quarter" idx="5"/>
          </p:nvPr>
        </p:nvSpPr>
        <p:spPr/>
        <p:txBody>
          <a:bodyPr/>
          <a:lstStyle/>
          <a:p>
            <a:fld id="{82AFD032-F260-1F49-8B69-749166F840F2}" type="slidenum">
              <a:rPr lang="en-US" smtClean="0"/>
              <a:t>31</a:t>
            </a:fld>
            <a:endParaRPr lang="en-US"/>
          </a:p>
        </p:txBody>
      </p:sp>
    </p:spTree>
    <p:extLst>
      <p:ext uri="{BB962C8B-B14F-4D97-AF65-F5344CB8AC3E}">
        <p14:creationId xmlns:p14="http://schemas.microsoft.com/office/powerpoint/2010/main" val="539972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Sources in lower arc seem to be AGB stars. Not as many sources are within lower arc in comparison to the upper arc which has 1271 sources. However, they all seem to be older sources possibly 100 million years old or more since main sequence stars sit in the red clump phase (or He-burning phase) for a long time and then go up along the AGB branch. Lower anomalous arc has older stellar population in comparison to the upper anomalous arc. Or there is more extinction along the line of sight towards it, and that explains why we aren’t seeing as many sources. </a:t>
            </a:r>
          </a:p>
          <a:p>
            <a:endParaRPr lang="en-US" dirty="0"/>
          </a:p>
        </p:txBody>
      </p:sp>
      <p:sp>
        <p:nvSpPr>
          <p:cNvPr id="4" name="Slide Number Placeholder 3"/>
          <p:cNvSpPr>
            <a:spLocks noGrp="1"/>
          </p:cNvSpPr>
          <p:nvPr>
            <p:ph type="sldNum" sz="quarter" idx="5"/>
          </p:nvPr>
        </p:nvSpPr>
        <p:spPr/>
        <p:txBody>
          <a:bodyPr/>
          <a:lstStyle/>
          <a:p>
            <a:fld id="{82AFD032-F260-1F49-8B69-749166F840F2}" type="slidenum">
              <a:rPr lang="en-US" smtClean="0"/>
              <a:t>32</a:t>
            </a:fld>
            <a:endParaRPr lang="en-US"/>
          </a:p>
        </p:txBody>
      </p:sp>
    </p:spTree>
    <p:extLst>
      <p:ext uri="{BB962C8B-B14F-4D97-AF65-F5344CB8AC3E}">
        <p14:creationId xmlns:p14="http://schemas.microsoft.com/office/powerpoint/2010/main" val="2628098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preliminary! We have new data we got three weeks ago and recently completed reducing and aligning all 12 bands. We plan to implement multiple color cuts to identify young and old stellar populations.</a:t>
            </a:r>
          </a:p>
        </p:txBody>
      </p:sp>
      <p:sp>
        <p:nvSpPr>
          <p:cNvPr id="4" name="Slide Number Placeholder 3"/>
          <p:cNvSpPr>
            <a:spLocks noGrp="1"/>
          </p:cNvSpPr>
          <p:nvPr>
            <p:ph type="sldNum" sz="quarter" idx="5"/>
          </p:nvPr>
        </p:nvSpPr>
        <p:spPr/>
        <p:txBody>
          <a:bodyPr/>
          <a:lstStyle/>
          <a:p>
            <a:fld id="{82AFD032-F260-1F49-8B69-749166F840F2}" type="slidenum">
              <a:rPr lang="en-US" smtClean="0"/>
              <a:t>33</a:t>
            </a:fld>
            <a:endParaRPr lang="en-US"/>
          </a:p>
        </p:txBody>
      </p:sp>
    </p:spTree>
    <p:extLst>
      <p:ext uri="{BB962C8B-B14F-4D97-AF65-F5344CB8AC3E}">
        <p14:creationId xmlns:p14="http://schemas.microsoft.com/office/powerpoint/2010/main" val="3697945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have observations made with12 JWST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NIRCam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filters to detect line emission as well as continuum emission. We want to characterize the AGN, the spiral arms, and anomalous arms seen in various wavelengths. Simple color cut reveals there to be 129 massive young clusters and 189 AGB stars. Northern spiral arm seems to have more Bremsstrahlung radiation consistent with there being some young stellar clusters and AGB stars. Northern anomalous jet-like structure seems to have more synchrotron radiation while there is a mix between Bremsstrahlung and Synchrotron in the Southern anomalous jet-like structure. We just got more data three weeks ago which we are still in the process of analyzing.</a:t>
            </a:r>
          </a:p>
        </p:txBody>
      </p:sp>
      <p:sp>
        <p:nvSpPr>
          <p:cNvPr id="4" name="Slide Number Placeholder 3"/>
          <p:cNvSpPr>
            <a:spLocks noGrp="1"/>
          </p:cNvSpPr>
          <p:nvPr>
            <p:ph type="sldNum" sz="quarter" idx="5"/>
          </p:nvPr>
        </p:nvSpPr>
        <p:spPr/>
        <p:txBody>
          <a:bodyPr/>
          <a:lstStyle/>
          <a:p>
            <a:fld id="{82AFD032-F260-1F49-8B69-749166F840F2}" type="slidenum">
              <a:rPr lang="en-US" smtClean="0"/>
              <a:t>34</a:t>
            </a:fld>
            <a:endParaRPr lang="en-US"/>
          </a:p>
        </p:txBody>
      </p:sp>
    </p:spTree>
    <p:extLst>
      <p:ext uri="{BB962C8B-B14F-4D97-AF65-F5344CB8AC3E}">
        <p14:creationId xmlns:p14="http://schemas.microsoft.com/office/powerpoint/2010/main" val="3916792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I will leave this three-color image we made with the new data up while I answer any questions.</a:t>
            </a:r>
          </a:p>
        </p:txBody>
      </p:sp>
      <p:sp>
        <p:nvSpPr>
          <p:cNvPr id="4" name="Slide Number Placeholder 3"/>
          <p:cNvSpPr>
            <a:spLocks noGrp="1"/>
          </p:cNvSpPr>
          <p:nvPr>
            <p:ph type="sldNum" sz="quarter" idx="5"/>
          </p:nvPr>
        </p:nvSpPr>
        <p:spPr/>
        <p:txBody>
          <a:bodyPr/>
          <a:lstStyle/>
          <a:p>
            <a:fld id="{82AFD032-F260-1F49-8B69-749166F840F2}" type="slidenum">
              <a:rPr lang="en-US" smtClean="0"/>
              <a:t>35</a:t>
            </a:fld>
            <a:endParaRPr lang="en-US"/>
          </a:p>
        </p:txBody>
      </p:sp>
    </p:spTree>
    <p:extLst>
      <p:ext uri="{BB962C8B-B14F-4D97-AF65-F5344CB8AC3E}">
        <p14:creationId xmlns:p14="http://schemas.microsoft.com/office/powerpoint/2010/main" val="356072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why do we want to study NGC 4258? At a distance of 7.2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Mpc</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it presents a rare opportunity to study the effects of shocks through the disk of the galaxy at parsec-scale resolution. The super massive black hole mass is 3.8 x 10^7 solar masses and the nucleus luminosity summed over 1-20 microns is 2x10^8 solar luminosities. Previous observations of molecular hydrogen and Brackett gamma indicate the presence of a molecular disk around the central super massive black hole with a diameter of 15.7 pc. The nucleus accretion rate is 10^-3 solar masses per year. With its proximity, NGC 4258 is closer enough that we can spatially resolve emission lines with Webb which cannot be done for further away galaxies. And because we can resolve structure on a parsec-level, we can study not just the ISM but the stellar populations within this galaxy. The analysis of JWST data that can be done not just NGC 4258, but for galaxies around 7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Mpc</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away, are similar to what Spitzer could do for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Magellanic</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clouds which are 50-60 kpc away.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chose this particularly galaxy because it has extended radio structure interacting with host medium. And it is nearby enough that we can take advantage of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NIRCam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resolution and spatially resolve AN feedback effects. A lot of AGNs are further away and emission gets redshifted away from the narrow band filters. We can get large-scale faint-emission at 7.2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Mpc</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We are hoping to see stratification of emission lines in our data. This image here is a three-color image with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FeII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 blue, molecular hydrogen in green, and PAH emission in purple. We chose this lines to study the different components on the AGN.</a:t>
            </a:r>
          </a:p>
          <a:p>
            <a:endParaRPr lang="en-US" i="0" dirty="0">
              <a:effectLst/>
              <a:latin typeface="Helvetica" pitchFamily="2" charset="0"/>
            </a:endParaRPr>
          </a:p>
        </p:txBody>
      </p:sp>
      <p:sp>
        <p:nvSpPr>
          <p:cNvPr id="4" name="Slide Number Placeholder 3"/>
          <p:cNvSpPr>
            <a:spLocks noGrp="1"/>
          </p:cNvSpPr>
          <p:nvPr>
            <p:ph type="sldNum" sz="quarter" idx="5"/>
          </p:nvPr>
        </p:nvSpPr>
        <p:spPr/>
        <p:txBody>
          <a:bodyPr/>
          <a:lstStyle/>
          <a:p>
            <a:fld id="{82AFD032-F260-1F49-8B69-749166F840F2}" type="slidenum">
              <a:rPr lang="en-US" smtClean="0"/>
              <a:t>4</a:t>
            </a:fld>
            <a:endParaRPr lang="en-US"/>
          </a:p>
        </p:txBody>
      </p:sp>
    </p:spTree>
    <p:extLst>
      <p:ext uri="{BB962C8B-B14F-4D97-AF65-F5344CB8AC3E}">
        <p14:creationId xmlns:p14="http://schemas.microsoft.com/office/powerpoint/2010/main" val="252714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determine the impact of the anomalous arc seen in x-ray and radio emission, we map NGC 4258 with six tracers and six medium band filters for continuum subtraction purposes…</a:t>
            </a:r>
          </a:p>
        </p:txBody>
      </p:sp>
      <p:sp>
        <p:nvSpPr>
          <p:cNvPr id="4" name="Slide Number Placeholder 3"/>
          <p:cNvSpPr>
            <a:spLocks noGrp="1"/>
          </p:cNvSpPr>
          <p:nvPr>
            <p:ph type="sldNum" sz="quarter" idx="5"/>
          </p:nvPr>
        </p:nvSpPr>
        <p:spPr/>
        <p:txBody>
          <a:bodyPr/>
          <a:lstStyle/>
          <a:p>
            <a:fld id="{82AFD032-F260-1F49-8B69-749166F840F2}" type="slidenum">
              <a:rPr lang="en-US" smtClean="0"/>
              <a:t>5</a:t>
            </a:fld>
            <a:endParaRPr lang="en-US"/>
          </a:p>
        </p:txBody>
      </p:sp>
    </p:spTree>
    <p:extLst>
      <p:ext uri="{BB962C8B-B14F-4D97-AF65-F5344CB8AC3E}">
        <p14:creationId xmlns:p14="http://schemas.microsoft.com/office/powerpoint/2010/main" val="95233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circled are the 12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NIRCam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bands for which we have observations. The total observation time for our data was 28 hours and the total are covered is about 6 arcminutes times 7 arcminutes. </a:t>
            </a:r>
          </a:p>
        </p:txBody>
      </p:sp>
      <p:sp>
        <p:nvSpPr>
          <p:cNvPr id="4" name="Slide Number Placeholder 3"/>
          <p:cNvSpPr>
            <a:spLocks noGrp="1"/>
          </p:cNvSpPr>
          <p:nvPr>
            <p:ph type="sldNum" sz="quarter" idx="5"/>
          </p:nvPr>
        </p:nvSpPr>
        <p:spPr/>
        <p:txBody>
          <a:bodyPr/>
          <a:lstStyle/>
          <a:p>
            <a:fld id="{82AFD032-F260-1F49-8B69-749166F840F2}" type="slidenum">
              <a:rPr lang="en-US" smtClean="0"/>
              <a:t>6</a:t>
            </a:fld>
            <a:endParaRPr lang="en-US"/>
          </a:p>
        </p:txBody>
      </p:sp>
    </p:spTree>
    <p:extLst>
      <p:ext uri="{BB962C8B-B14F-4D97-AF65-F5344CB8AC3E}">
        <p14:creationId xmlns:p14="http://schemas.microsoft.com/office/powerpoint/2010/main" val="876878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have listed the emissions we observe and their respective wavelengths.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FeII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typically traces shocks associated with velocities over 100 km/s likely driven by the central black hole.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Paschen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alpha and Brackett alpha are common tracers of recent star formation activity. We also map the galaxy in molecular hydrogen, which typically traces shocks from star formation. Polyaromatic hydrocarbons (or PAHs) are common tracers of dust embedded sources: either very young stellar clusters of more evolved asymptotic giant brant stars. Additionally, we map NGC 4258 in CO absorption. So to summarize Iron will identify regions of strong shocks likely AGN driven. Molecular hydrogen will trace lower-velocity shocks due to star formation.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Paschen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alpha and Brackett alpha will provide additional information on recent star formation activity. And Polyaromatic hydrocarbons will trace dusty sources, either young stellar clusters or asymptotic giant brant stars.</a:t>
            </a:r>
          </a:p>
        </p:txBody>
      </p:sp>
      <p:sp>
        <p:nvSpPr>
          <p:cNvPr id="4" name="Slide Number Placeholder 3"/>
          <p:cNvSpPr>
            <a:spLocks noGrp="1"/>
          </p:cNvSpPr>
          <p:nvPr>
            <p:ph type="sldNum" sz="quarter" idx="5"/>
          </p:nvPr>
        </p:nvSpPr>
        <p:spPr/>
        <p:txBody>
          <a:bodyPr/>
          <a:lstStyle/>
          <a:p>
            <a:fld id="{82AFD032-F260-1F49-8B69-749166F840F2}" type="slidenum">
              <a:rPr lang="en-US" smtClean="0"/>
              <a:t>7</a:t>
            </a:fld>
            <a:endParaRPr lang="en-US"/>
          </a:p>
        </p:txBody>
      </p:sp>
    </p:spTree>
    <p:extLst>
      <p:ext uri="{BB962C8B-B14F-4D97-AF65-F5344CB8AC3E}">
        <p14:creationId xmlns:p14="http://schemas.microsoft.com/office/powerpoint/2010/main" val="3065507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 is a four-color JWST image we make with our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NIRCam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observations. The dark orange in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Paschen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alpha, the purple is polyaromatic hydrocarbon, the lighter orange is molecular hydrogen, and iron is indicated by the light blue. The white contours are of the radio data taken with the VLA.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FeII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is seen in the southern anomalous jet-like structure. </a:t>
            </a:r>
          </a:p>
        </p:txBody>
      </p:sp>
      <p:sp>
        <p:nvSpPr>
          <p:cNvPr id="4" name="Slide Number Placeholder 3"/>
          <p:cNvSpPr>
            <a:spLocks noGrp="1"/>
          </p:cNvSpPr>
          <p:nvPr>
            <p:ph type="sldNum" sz="quarter" idx="5"/>
          </p:nvPr>
        </p:nvSpPr>
        <p:spPr/>
        <p:txBody>
          <a:bodyPr/>
          <a:lstStyle/>
          <a:p>
            <a:fld id="{82AFD032-F260-1F49-8B69-749166F840F2}" type="slidenum">
              <a:rPr lang="en-US" smtClean="0"/>
              <a:t>8</a:t>
            </a:fld>
            <a:endParaRPr lang="en-US"/>
          </a:p>
        </p:txBody>
      </p:sp>
    </p:spTree>
    <p:extLst>
      <p:ext uri="{BB962C8B-B14F-4D97-AF65-F5344CB8AC3E}">
        <p14:creationId xmlns:p14="http://schemas.microsoft.com/office/powerpoint/2010/main" val="423767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Molecular hydrogen and iron shock fronts are seen surrounding the nucleus. As for this image, it is interesting to note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FeII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is closer to the nucleus region than molecular hydrogen, indicating gas closer to the super massive black hole is associated with stronger shocks than gas further away from it. The current leading theory, which our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NIRCam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observations agree with, is that the anomalous jet-like structure is due to AGN activity disrupting nearby material and then blowing out the same material in an angle that is not aligned with the disk of the galaxy. The northern anomalous jet-like structure is stronger in radio emission because this jet-like arc is located more towards us, and the southern anomalous jet-like structure is more faint because this it is located behind the disk of the galaxy, leading to more extinction along our line of sight.</a:t>
            </a:r>
          </a:p>
        </p:txBody>
      </p:sp>
      <p:sp>
        <p:nvSpPr>
          <p:cNvPr id="4" name="Slide Number Placeholder 3"/>
          <p:cNvSpPr>
            <a:spLocks noGrp="1"/>
          </p:cNvSpPr>
          <p:nvPr>
            <p:ph type="sldNum" sz="quarter" idx="5"/>
          </p:nvPr>
        </p:nvSpPr>
        <p:spPr/>
        <p:txBody>
          <a:bodyPr/>
          <a:lstStyle/>
          <a:p>
            <a:fld id="{82AFD032-F260-1F49-8B69-749166F840F2}" type="slidenum">
              <a:rPr lang="en-US" smtClean="0"/>
              <a:t>9</a:t>
            </a:fld>
            <a:endParaRPr lang="en-US"/>
          </a:p>
        </p:txBody>
      </p:sp>
    </p:spTree>
    <p:extLst>
      <p:ext uri="{BB962C8B-B14F-4D97-AF65-F5344CB8AC3E}">
        <p14:creationId xmlns:p14="http://schemas.microsoft.com/office/powerpoint/2010/main" val="1300586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35B88B-FFFE-CD4A-BDCA-FAAC758F5B4C}"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F36D1-2066-DD4D-9A59-5DE2D71A5354}" type="slidenum">
              <a:rPr lang="en-US" smtClean="0"/>
              <a:t>‹#›</a:t>
            </a:fld>
            <a:endParaRPr lang="en-US"/>
          </a:p>
        </p:txBody>
      </p:sp>
    </p:spTree>
    <p:extLst>
      <p:ext uri="{BB962C8B-B14F-4D97-AF65-F5344CB8AC3E}">
        <p14:creationId xmlns:p14="http://schemas.microsoft.com/office/powerpoint/2010/main" val="4030975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35B88B-FFFE-CD4A-BDCA-FAAC758F5B4C}"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F36D1-2066-DD4D-9A59-5DE2D71A5354}" type="slidenum">
              <a:rPr lang="en-US" smtClean="0"/>
              <a:t>‹#›</a:t>
            </a:fld>
            <a:endParaRPr lang="en-US"/>
          </a:p>
        </p:txBody>
      </p:sp>
    </p:spTree>
    <p:extLst>
      <p:ext uri="{BB962C8B-B14F-4D97-AF65-F5344CB8AC3E}">
        <p14:creationId xmlns:p14="http://schemas.microsoft.com/office/powerpoint/2010/main" val="1442238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35B88B-FFFE-CD4A-BDCA-FAAC758F5B4C}"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F36D1-2066-DD4D-9A59-5DE2D71A5354}" type="slidenum">
              <a:rPr lang="en-US" smtClean="0"/>
              <a:t>‹#›</a:t>
            </a:fld>
            <a:endParaRPr lang="en-US"/>
          </a:p>
        </p:txBody>
      </p:sp>
    </p:spTree>
    <p:extLst>
      <p:ext uri="{BB962C8B-B14F-4D97-AF65-F5344CB8AC3E}">
        <p14:creationId xmlns:p14="http://schemas.microsoft.com/office/powerpoint/2010/main" val="2368864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35B88B-FFFE-CD4A-BDCA-FAAC758F5B4C}"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F36D1-2066-DD4D-9A59-5DE2D71A5354}" type="slidenum">
              <a:rPr lang="en-US" smtClean="0"/>
              <a:t>‹#›</a:t>
            </a:fld>
            <a:endParaRPr lang="en-US"/>
          </a:p>
        </p:txBody>
      </p:sp>
    </p:spTree>
    <p:extLst>
      <p:ext uri="{BB962C8B-B14F-4D97-AF65-F5344CB8AC3E}">
        <p14:creationId xmlns:p14="http://schemas.microsoft.com/office/powerpoint/2010/main" val="3659486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35B88B-FFFE-CD4A-BDCA-FAAC758F5B4C}" type="datetimeFigureOut">
              <a:rPr lang="en-US" smtClean="0"/>
              <a:t>4/9/24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F36D1-2066-DD4D-9A59-5DE2D71A5354}" type="slidenum">
              <a:rPr lang="en-US" smtClean="0"/>
              <a:t>‹#›</a:t>
            </a:fld>
            <a:endParaRPr lang="en-US"/>
          </a:p>
        </p:txBody>
      </p:sp>
    </p:spTree>
    <p:extLst>
      <p:ext uri="{BB962C8B-B14F-4D97-AF65-F5344CB8AC3E}">
        <p14:creationId xmlns:p14="http://schemas.microsoft.com/office/powerpoint/2010/main" val="4015962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35B88B-FFFE-CD4A-BDCA-FAAC758F5B4C}" type="datetimeFigureOut">
              <a:rPr lang="en-US" smtClean="0"/>
              <a:t>4/9/24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F36D1-2066-DD4D-9A59-5DE2D71A5354}" type="slidenum">
              <a:rPr lang="en-US" smtClean="0"/>
              <a:t>‹#›</a:t>
            </a:fld>
            <a:endParaRPr lang="en-US"/>
          </a:p>
        </p:txBody>
      </p:sp>
    </p:spTree>
    <p:extLst>
      <p:ext uri="{BB962C8B-B14F-4D97-AF65-F5344CB8AC3E}">
        <p14:creationId xmlns:p14="http://schemas.microsoft.com/office/powerpoint/2010/main" val="540885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35B88B-FFFE-CD4A-BDCA-FAAC758F5B4C}" type="datetimeFigureOut">
              <a:rPr lang="en-US" smtClean="0"/>
              <a:t>4/9/24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CF36D1-2066-DD4D-9A59-5DE2D71A5354}" type="slidenum">
              <a:rPr lang="en-US" smtClean="0"/>
              <a:t>‹#›</a:t>
            </a:fld>
            <a:endParaRPr lang="en-US"/>
          </a:p>
        </p:txBody>
      </p:sp>
    </p:spTree>
    <p:extLst>
      <p:ext uri="{BB962C8B-B14F-4D97-AF65-F5344CB8AC3E}">
        <p14:creationId xmlns:p14="http://schemas.microsoft.com/office/powerpoint/2010/main" val="3850019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35B88B-FFFE-CD4A-BDCA-FAAC758F5B4C}" type="datetimeFigureOut">
              <a:rPr lang="en-US" smtClean="0"/>
              <a:t>4/9/24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CF36D1-2066-DD4D-9A59-5DE2D71A5354}" type="slidenum">
              <a:rPr lang="en-US" smtClean="0"/>
              <a:t>‹#›</a:t>
            </a:fld>
            <a:endParaRPr lang="en-US"/>
          </a:p>
        </p:txBody>
      </p:sp>
    </p:spTree>
    <p:extLst>
      <p:ext uri="{BB962C8B-B14F-4D97-AF65-F5344CB8AC3E}">
        <p14:creationId xmlns:p14="http://schemas.microsoft.com/office/powerpoint/2010/main" val="355674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35B88B-FFFE-CD4A-BDCA-FAAC758F5B4C}" type="datetimeFigureOut">
              <a:rPr lang="en-US" smtClean="0"/>
              <a:t>4/9/24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CF36D1-2066-DD4D-9A59-5DE2D71A5354}" type="slidenum">
              <a:rPr lang="en-US" smtClean="0"/>
              <a:t>‹#›</a:t>
            </a:fld>
            <a:endParaRPr lang="en-US"/>
          </a:p>
        </p:txBody>
      </p:sp>
    </p:spTree>
    <p:extLst>
      <p:ext uri="{BB962C8B-B14F-4D97-AF65-F5344CB8AC3E}">
        <p14:creationId xmlns:p14="http://schemas.microsoft.com/office/powerpoint/2010/main" val="158335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35B88B-FFFE-CD4A-BDCA-FAAC758F5B4C}" type="datetimeFigureOut">
              <a:rPr lang="en-US" smtClean="0"/>
              <a:t>4/9/24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F36D1-2066-DD4D-9A59-5DE2D71A5354}" type="slidenum">
              <a:rPr lang="en-US" smtClean="0"/>
              <a:t>‹#›</a:t>
            </a:fld>
            <a:endParaRPr lang="en-US"/>
          </a:p>
        </p:txBody>
      </p:sp>
    </p:spTree>
    <p:extLst>
      <p:ext uri="{BB962C8B-B14F-4D97-AF65-F5344CB8AC3E}">
        <p14:creationId xmlns:p14="http://schemas.microsoft.com/office/powerpoint/2010/main" val="506910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35B88B-FFFE-CD4A-BDCA-FAAC758F5B4C}" type="datetimeFigureOut">
              <a:rPr lang="en-US" smtClean="0"/>
              <a:t>4/9/24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F36D1-2066-DD4D-9A59-5DE2D71A5354}" type="slidenum">
              <a:rPr lang="en-US" smtClean="0"/>
              <a:t>‹#›</a:t>
            </a:fld>
            <a:endParaRPr lang="en-US"/>
          </a:p>
        </p:txBody>
      </p:sp>
    </p:spTree>
    <p:extLst>
      <p:ext uri="{BB962C8B-B14F-4D97-AF65-F5344CB8AC3E}">
        <p14:creationId xmlns:p14="http://schemas.microsoft.com/office/powerpoint/2010/main" val="2144266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6F35B88B-FFFE-CD4A-BDCA-FAAC758F5B4C}" type="datetimeFigureOut">
              <a:rPr lang="en-US" smtClean="0"/>
              <a:t>4/9/24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59CF36D1-2066-DD4D-9A59-5DE2D71A5354}" type="slidenum">
              <a:rPr lang="en-US" smtClean="0"/>
              <a:t>‹#›</a:t>
            </a:fld>
            <a:endParaRPr lang="en-US"/>
          </a:p>
        </p:txBody>
      </p:sp>
    </p:spTree>
    <p:extLst>
      <p:ext uri="{BB962C8B-B14F-4D97-AF65-F5344CB8AC3E}">
        <p14:creationId xmlns:p14="http://schemas.microsoft.com/office/powerpoint/2010/main" val="175832338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F15F0A-F62E-6A98-7374-3B20685E641E}"/>
              </a:ext>
            </a:extLst>
          </p:cNvPr>
          <p:cNvPicPr>
            <a:picLocks noChangeAspect="1"/>
          </p:cNvPicPr>
          <p:nvPr/>
        </p:nvPicPr>
        <p:blipFill>
          <a:blip r:embed="rId3"/>
          <a:stretch>
            <a:fillRect/>
          </a:stretch>
        </p:blipFill>
        <p:spPr>
          <a:xfrm>
            <a:off x="1117761" y="18420"/>
            <a:ext cx="10168681" cy="6839580"/>
          </a:xfrm>
          <a:prstGeom prst="rect">
            <a:avLst/>
          </a:prstGeom>
        </p:spPr>
      </p:pic>
      <p:sp>
        <p:nvSpPr>
          <p:cNvPr id="2" name="Title 1">
            <a:extLst>
              <a:ext uri="{FF2B5EF4-FFF2-40B4-BE49-F238E27FC236}">
                <a16:creationId xmlns:a16="http://schemas.microsoft.com/office/drawing/2014/main" id="{AF01E857-0FC5-0E6D-59BD-1FD2E598E34E}"/>
              </a:ext>
            </a:extLst>
          </p:cNvPr>
          <p:cNvSpPr>
            <a:spLocks noGrp="1"/>
          </p:cNvSpPr>
          <p:nvPr>
            <p:ph type="ctrTitle"/>
          </p:nvPr>
        </p:nvSpPr>
        <p:spPr>
          <a:xfrm>
            <a:off x="2095500" y="367010"/>
            <a:ext cx="8001000" cy="1655762"/>
          </a:xfrm>
        </p:spPr>
        <p:txBody>
          <a:bodyPr>
            <a:normAutofit/>
          </a:bodyPr>
          <a:lstStyle/>
          <a:p>
            <a:r>
              <a:rPr lang="en-US" sz="4500" dirty="0">
                <a:latin typeface="Times New Roman" panose="02020603050405020304" pitchFamily="18" charset="0"/>
                <a:cs typeface="Times New Roman" panose="02020603050405020304" pitchFamily="18" charset="0"/>
              </a:rPr>
              <a:t>Resolving Stellar Populations in the Nuclear Region of NGC 4258</a:t>
            </a:r>
          </a:p>
        </p:txBody>
      </p:sp>
      <p:sp>
        <p:nvSpPr>
          <p:cNvPr id="3" name="Subtitle 2">
            <a:extLst>
              <a:ext uri="{FF2B5EF4-FFF2-40B4-BE49-F238E27FC236}">
                <a16:creationId xmlns:a16="http://schemas.microsoft.com/office/drawing/2014/main" id="{A155B91E-9034-2CC8-19E6-2ABB4154A97E}"/>
              </a:ext>
            </a:extLst>
          </p:cNvPr>
          <p:cNvSpPr>
            <a:spLocks noGrp="1"/>
          </p:cNvSpPr>
          <p:nvPr>
            <p:ph type="subTitle" idx="1"/>
          </p:nvPr>
        </p:nvSpPr>
        <p:spPr>
          <a:xfrm>
            <a:off x="1630102" y="2953343"/>
            <a:ext cx="9144000" cy="1655762"/>
          </a:xfrm>
        </p:spPr>
        <p:txBody>
          <a:bodyPr>
            <a:normAutofit/>
          </a:bodyPr>
          <a:lstStyle/>
          <a:p>
            <a:r>
              <a:rPr lang="en-US" dirty="0">
                <a:latin typeface="Times New Roman" panose="02020603050405020304" pitchFamily="18" charset="0"/>
                <a:cs typeface="Times New Roman" panose="02020603050405020304" pitchFamily="18" charset="0"/>
              </a:rPr>
              <a:t>Isha Nayak</a:t>
            </a:r>
          </a:p>
          <a:p>
            <a:r>
              <a:rPr lang="en-US" dirty="0">
                <a:latin typeface="Times New Roman" panose="02020603050405020304" pitchFamily="18" charset="0"/>
                <a:cs typeface="Times New Roman" panose="02020603050405020304" pitchFamily="18" charset="0"/>
              </a:rPr>
              <a:t>NASA Goddard Space Flight Center</a:t>
            </a:r>
          </a:p>
          <a:p>
            <a:r>
              <a:rPr lang="en-US" dirty="0" err="1">
                <a:latin typeface="Times New Roman" panose="02020603050405020304" pitchFamily="18" charset="0"/>
                <a:cs typeface="Times New Roman" panose="02020603050405020304" pitchFamily="18" charset="0"/>
              </a:rPr>
              <a:t>isha.nayak@nasa.gov</a:t>
            </a: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58E9A80-3FD6-52B6-3956-94BD9732C523}"/>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1</a:t>
            </a:r>
          </a:p>
        </p:txBody>
      </p:sp>
      <p:sp>
        <p:nvSpPr>
          <p:cNvPr id="5" name="Subtitle 2">
            <a:extLst>
              <a:ext uri="{FF2B5EF4-FFF2-40B4-BE49-F238E27FC236}">
                <a16:creationId xmlns:a16="http://schemas.microsoft.com/office/drawing/2014/main" id="{9FCC99C5-8E60-51E8-A981-7C912736BA32}"/>
              </a:ext>
            </a:extLst>
          </p:cNvPr>
          <p:cNvSpPr txBox="1">
            <a:spLocks/>
          </p:cNvSpPr>
          <p:nvPr/>
        </p:nvSpPr>
        <p:spPr>
          <a:xfrm>
            <a:off x="1024681" y="4609105"/>
            <a:ext cx="9144000" cy="1655762"/>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Times New Roman" panose="02020603050405020304" pitchFamily="18" charset="0"/>
                <a:cs typeface="Times New Roman" panose="02020603050405020304" pitchFamily="18" charset="0"/>
              </a:rPr>
              <a:t>Nicholas </a:t>
            </a:r>
            <a:r>
              <a:rPr lang="en-US" dirty="0" err="1">
                <a:latin typeface="Times New Roman" panose="02020603050405020304" pitchFamily="18" charset="0"/>
                <a:cs typeface="Times New Roman" panose="02020603050405020304" pitchFamily="18" charset="0"/>
              </a:rPr>
              <a:t>Cothard</a:t>
            </a:r>
            <a:r>
              <a:rPr lang="en-US" dirty="0">
                <a:latin typeface="Times New Roman" panose="02020603050405020304" pitchFamily="18" charset="0"/>
                <a:cs typeface="Times New Roman" panose="02020603050405020304" pitchFamily="18" charset="0"/>
              </a:rPr>
              <a:t> (NASA GSFC), Travis Fischer (</a:t>
            </a:r>
            <a:r>
              <a:rPr lang="en-US" dirty="0" err="1">
                <a:latin typeface="Times New Roman" panose="02020603050405020304" pitchFamily="18" charset="0"/>
                <a:cs typeface="Times New Roman" panose="02020603050405020304" pitchFamily="18" charset="0"/>
              </a:rPr>
              <a:t>STScI</a:t>
            </a:r>
            <a:r>
              <a:rPr lang="en-US" dirty="0">
                <a:latin typeface="Times New Roman" panose="02020603050405020304" pitchFamily="18" charset="0"/>
                <a:cs typeface="Times New Roman" panose="02020603050405020304" pitchFamily="18" charset="0"/>
              </a:rPr>
              <a:t>), Jason Glenn (NASA GSFC), Henrique Schmitt (Naval Observatory), Erin Smith (NASA GSFC)</a:t>
            </a:r>
          </a:p>
          <a:p>
            <a:pPr algn="l"/>
            <a:r>
              <a:rPr lang="en-US" dirty="0">
                <a:latin typeface="Times New Roman" panose="02020603050405020304" pitchFamily="18" charset="0"/>
                <a:cs typeface="Times New Roman" panose="02020603050405020304" pitchFamily="18" charset="0"/>
              </a:rPr>
              <a:t>PI: Jason Glenn</a:t>
            </a:r>
          </a:p>
          <a:p>
            <a:pPr algn="l"/>
            <a:r>
              <a:rPr lang="en-US" dirty="0">
                <a:latin typeface="Times New Roman" panose="02020603050405020304" pitchFamily="18" charset="0"/>
                <a:cs typeface="Times New Roman" panose="02020603050405020304" pitchFamily="18" charset="0"/>
              </a:rPr>
              <a:t>PID: 2080</a:t>
            </a:r>
          </a:p>
        </p:txBody>
      </p:sp>
    </p:spTree>
    <p:extLst>
      <p:ext uri="{BB962C8B-B14F-4D97-AF65-F5344CB8AC3E}">
        <p14:creationId xmlns:p14="http://schemas.microsoft.com/office/powerpoint/2010/main" val="3719150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34A436-20BD-8FD5-6B57-336652F0335A}"/>
              </a:ext>
            </a:extLst>
          </p:cNvPr>
          <p:cNvPicPr>
            <a:picLocks noChangeAspect="1"/>
          </p:cNvPicPr>
          <p:nvPr/>
        </p:nvPicPr>
        <p:blipFill>
          <a:blip r:embed="rId3"/>
          <a:stretch>
            <a:fillRect/>
          </a:stretch>
        </p:blipFill>
        <p:spPr>
          <a:xfrm>
            <a:off x="0" y="9210"/>
            <a:ext cx="10168681" cy="6839580"/>
          </a:xfrm>
          <a:prstGeom prst="rect">
            <a:avLst/>
          </a:prstGeom>
        </p:spPr>
      </p:pic>
      <p:sp>
        <p:nvSpPr>
          <p:cNvPr id="2" name="Title 1">
            <a:extLst>
              <a:ext uri="{FF2B5EF4-FFF2-40B4-BE49-F238E27FC236}">
                <a16:creationId xmlns:a16="http://schemas.microsoft.com/office/drawing/2014/main" id="{2CE0FE23-C714-8CFB-39CA-3DE15A05E531}"/>
              </a:ext>
            </a:extLst>
          </p:cNvPr>
          <p:cNvSpPr>
            <a:spLocks noGrp="1"/>
          </p:cNvSpPr>
          <p:nvPr>
            <p:ph type="title"/>
          </p:nvPr>
        </p:nvSpPr>
        <p:spPr>
          <a:xfrm>
            <a:off x="508000" y="225425"/>
            <a:ext cx="10515600" cy="1325563"/>
          </a:xfrm>
        </p:spPr>
        <p:txBody>
          <a:bodyPr/>
          <a:lstStyle/>
          <a:p>
            <a:r>
              <a:rPr lang="en-US" dirty="0">
                <a:solidFill>
                  <a:schemeClr val="bg1"/>
                </a:solidFill>
                <a:latin typeface="Times New Roman" panose="02020603050405020304" pitchFamily="18" charset="0"/>
                <a:cs typeface="Times New Roman" panose="02020603050405020304" pitchFamily="18" charset="0"/>
              </a:rPr>
              <a:t>Anomalous Arm</a:t>
            </a:r>
          </a:p>
        </p:txBody>
      </p:sp>
      <p:sp>
        <p:nvSpPr>
          <p:cNvPr id="4" name="TextBox 3">
            <a:extLst>
              <a:ext uri="{FF2B5EF4-FFF2-40B4-BE49-F238E27FC236}">
                <a16:creationId xmlns:a16="http://schemas.microsoft.com/office/drawing/2014/main" id="{2FE0D77A-B5EE-3537-D5DC-5427ED1847D1}"/>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10</a:t>
            </a:r>
          </a:p>
        </p:txBody>
      </p:sp>
      <p:sp>
        <p:nvSpPr>
          <p:cNvPr id="8" name="TextBox 7">
            <a:extLst>
              <a:ext uri="{FF2B5EF4-FFF2-40B4-BE49-F238E27FC236}">
                <a16:creationId xmlns:a16="http://schemas.microsoft.com/office/drawing/2014/main" id="{E8DFC31B-ED2F-0624-B32A-FDF0EA6C1A8D}"/>
              </a:ext>
            </a:extLst>
          </p:cNvPr>
          <p:cNvSpPr txBox="1"/>
          <p:nvPr/>
        </p:nvSpPr>
        <p:spPr>
          <a:xfrm>
            <a:off x="8572500" y="5177586"/>
            <a:ext cx="1596181" cy="1477328"/>
          </a:xfrm>
          <a:prstGeom prst="rect">
            <a:avLst/>
          </a:prstGeom>
          <a:noFill/>
          <a:ln>
            <a:noFill/>
          </a:ln>
        </p:spPr>
        <p:txBody>
          <a:bodyPr wrap="square" rtlCol="0">
            <a:spAutoFit/>
          </a:bodyPr>
          <a:lstStyle/>
          <a:p>
            <a:r>
              <a:rPr lang="en-US" dirty="0">
                <a:solidFill>
                  <a:srgbClr val="FF4F00"/>
                </a:solidFill>
                <a:latin typeface="Times New Roman" panose="02020603050405020304" pitchFamily="18" charset="0"/>
                <a:cs typeface="Times New Roman" panose="02020603050405020304" pitchFamily="18" charset="0"/>
              </a:rPr>
              <a:t>Pa⍺</a:t>
            </a:r>
            <a:endParaRPr lang="en-US" sz="1800" dirty="0">
              <a:solidFill>
                <a:srgbClr val="FF4F00"/>
              </a:solidFill>
              <a:latin typeface="Times New Roman" panose="02020603050405020304" pitchFamily="18" charset="0"/>
              <a:cs typeface="Times New Roman" panose="02020603050405020304" pitchFamily="18" charset="0"/>
            </a:endParaRPr>
          </a:p>
          <a:p>
            <a:r>
              <a:rPr lang="en-US" dirty="0">
                <a:solidFill>
                  <a:srgbClr val="EE2BC1"/>
                </a:solidFill>
                <a:latin typeface="Times New Roman" panose="02020603050405020304" pitchFamily="18" charset="0"/>
                <a:cs typeface="Times New Roman" panose="02020603050405020304" pitchFamily="18" charset="0"/>
              </a:rPr>
              <a:t>PAH</a:t>
            </a:r>
          </a:p>
          <a:p>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H</a:t>
            </a:r>
            <a:r>
              <a:rPr lang="en-US" baseline="-25000" dirty="0">
                <a:solidFill>
                  <a:schemeClr val="accent2">
                    <a:lumMod val="60000"/>
                    <a:lumOff val="40000"/>
                  </a:schemeClr>
                </a:solidFill>
                <a:latin typeface="Times New Roman" panose="02020603050405020304" pitchFamily="18" charset="0"/>
                <a:cs typeface="Times New Roman" panose="02020603050405020304" pitchFamily="18" charset="0"/>
              </a:rPr>
              <a:t>2</a:t>
            </a:r>
          </a:p>
          <a:p>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a:t>
            </a:r>
            <a:r>
              <a:rPr lang="en-US" dirty="0" err="1">
                <a:solidFill>
                  <a:schemeClr val="accent4">
                    <a:lumMod val="60000"/>
                    <a:lumOff val="40000"/>
                  </a:schemeClr>
                </a:solidFill>
                <a:latin typeface="Times New Roman" panose="02020603050405020304" pitchFamily="18" charset="0"/>
                <a:cs typeface="Times New Roman" panose="02020603050405020304" pitchFamily="18" charset="0"/>
              </a:rPr>
              <a:t>FeII</a:t>
            </a:r>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a:t>
            </a:r>
          </a:p>
          <a:p>
            <a:r>
              <a:rPr lang="en-US" dirty="0">
                <a:solidFill>
                  <a:schemeClr val="bg1"/>
                </a:solidFill>
                <a:latin typeface="Times New Roman" panose="02020603050405020304" pitchFamily="18" charset="0"/>
                <a:cs typeface="Times New Roman" panose="02020603050405020304" pitchFamily="18" charset="0"/>
              </a:rPr>
              <a:t>VLA 4.8 GHz</a:t>
            </a:r>
          </a:p>
        </p:txBody>
      </p:sp>
      <p:sp>
        <p:nvSpPr>
          <p:cNvPr id="3" name="TextBox 2">
            <a:extLst>
              <a:ext uri="{FF2B5EF4-FFF2-40B4-BE49-F238E27FC236}">
                <a16:creationId xmlns:a16="http://schemas.microsoft.com/office/drawing/2014/main" id="{B0201A15-3F2E-54DD-5E49-E3F761C493AD}"/>
              </a:ext>
            </a:extLst>
          </p:cNvPr>
          <p:cNvSpPr txBox="1"/>
          <p:nvPr/>
        </p:nvSpPr>
        <p:spPr>
          <a:xfrm>
            <a:off x="5511800" y="1181656"/>
            <a:ext cx="27178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Extended PAH Emission</a:t>
            </a:r>
          </a:p>
        </p:txBody>
      </p:sp>
      <p:cxnSp>
        <p:nvCxnSpPr>
          <p:cNvPr id="6" name="Straight Arrow Connector 5">
            <a:extLst>
              <a:ext uri="{FF2B5EF4-FFF2-40B4-BE49-F238E27FC236}">
                <a16:creationId xmlns:a16="http://schemas.microsoft.com/office/drawing/2014/main" id="{3F875C5F-A798-A9BA-EA66-423BF7409809}"/>
              </a:ext>
            </a:extLst>
          </p:cNvPr>
          <p:cNvCxnSpPr/>
          <p:nvPr/>
        </p:nvCxnSpPr>
        <p:spPr>
          <a:xfrm flipH="1">
            <a:off x="5308600" y="1550988"/>
            <a:ext cx="330200" cy="44291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4F20A325-0DA6-F93D-BED6-650F8567D099}"/>
              </a:ext>
            </a:extLst>
          </p:cNvPr>
          <p:cNvCxnSpPr/>
          <p:nvPr/>
        </p:nvCxnSpPr>
        <p:spPr>
          <a:xfrm>
            <a:off x="6362700" y="1550988"/>
            <a:ext cx="698500" cy="159184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76F0123-59CD-B1AE-C713-E218663C1C5D}"/>
              </a:ext>
            </a:extLst>
          </p:cNvPr>
          <p:cNvSpPr txBox="1"/>
          <p:nvPr/>
        </p:nvSpPr>
        <p:spPr>
          <a:xfrm>
            <a:off x="6362700" y="3810000"/>
            <a:ext cx="30861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FeII</a:t>
            </a:r>
            <a:r>
              <a:rPr lang="en-US" dirty="0">
                <a:latin typeface="Times New Roman" panose="02020603050405020304" pitchFamily="18" charset="0"/>
                <a:cs typeface="Times New Roman" panose="02020603050405020304" pitchFamily="18" charset="0"/>
              </a:rPr>
              <a:t>] Shock Fronts</a:t>
            </a:r>
          </a:p>
        </p:txBody>
      </p:sp>
      <p:cxnSp>
        <p:nvCxnSpPr>
          <p:cNvPr id="12" name="Straight Arrow Connector 11">
            <a:extLst>
              <a:ext uri="{FF2B5EF4-FFF2-40B4-BE49-F238E27FC236}">
                <a16:creationId xmlns:a16="http://schemas.microsoft.com/office/drawing/2014/main" id="{1499A16A-71DC-2AAF-6F61-CAF301C06BDF}"/>
              </a:ext>
            </a:extLst>
          </p:cNvPr>
          <p:cNvCxnSpPr>
            <a:cxnSpLocks/>
          </p:cNvCxnSpPr>
          <p:nvPr/>
        </p:nvCxnSpPr>
        <p:spPr>
          <a:xfrm flipH="1" flipV="1">
            <a:off x="5756088" y="3429000"/>
            <a:ext cx="479612" cy="47857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2F60E56-BC27-840D-8544-63883EBA8780}"/>
              </a:ext>
            </a:extLst>
          </p:cNvPr>
          <p:cNvSpPr txBox="1"/>
          <p:nvPr/>
        </p:nvSpPr>
        <p:spPr>
          <a:xfrm>
            <a:off x="4394200" y="5981700"/>
            <a:ext cx="28702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FeII</a:t>
            </a:r>
            <a:r>
              <a:rPr lang="en-US" dirty="0">
                <a:latin typeface="Times New Roman" panose="02020603050405020304" pitchFamily="18" charset="0"/>
                <a:cs typeface="Times New Roman" panose="02020603050405020304" pitchFamily="18" charset="0"/>
              </a:rPr>
              <a:t>] Emission in Radio Arc</a:t>
            </a:r>
          </a:p>
        </p:txBody>
      </p:sp>
      <p:cxnSp>
        <p:nvCxnSpPr>
          <p:cNvPr id="14" name="Straight Arrow Connector 13">
            <a:extLst>
              <a:ext uri="{FF2B5EF4-FFF2-40B4-BE49-F238E27FC236}">
                <a16:creationId xmlns:a16="http://schemas.microsoft.com/office/drawing/2014/main" id="{FCF6CF06-B6B0-ED0E-D188-085E4A5C662D}"/>
              </a:ext>
            </a:extLst>
          </p:cNvPr>
          <p:cNvCxnSpPr>
            <a:cxnSpLocks/>
          </p:cNvCxnSpPr>
          <p:nvPr/>
        </p:nvCxnSpPr>
        <p:spPr>
          <a:xfrm flipH="1">
            <a:off x="2944906" y="6143954"/>
            <a:ext cx="1341344" cy="2241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3632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721937-DADA-7DC8-5247-6D19F448B0DB}"/>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Slide11</a:t>
            </a:r>
          </a:p>
        </p:txBody>
      </p:sp>
      <p:sp>
        <p:nvSpPr>
          <p:cNvPr id="7" name="TextBox 6">
            <a:extLst>
              <a:ext uri="{FF2B5EF4-FFF2-40B4-BE49-F238E27FC236}">
                <a16:creationId xmlns:a16="http://schemas.microsoft.com/office/drawing/2014/main" id="{9FCF3D52-1DD6-F3DA-1701-2AAC2F3D5FF4}"/>
              </a:ext>
            </a:extLst>
          </p:cNvPr>
          <p:cNvSpPr txBox="1"/>
          <p:nvPr/>
        </p:nvSpPr>
        <p:spPr>
          <a:xfrm>
            <a:off x="363071" y="242047"/>
            <a:ext cx="1054827" cy="369332"/>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Chandra</a:t>
            </a:r>
          </a:p>
        </p:txBody>
      </p:sp>
      <p:sp>
        <p:nvSpPr>
          <p:cNvPr id="8" name="TextBox 7">
            <a:extLst>
              <a:ext uri="{FF2B5EF4-FFF2-40B4-BE49-F238E27FC236}">
                <a16:creationId xmlns:a16="http://schemas.microsoft.com/office/drawing/2014/main" id="{5FD667FA-2DA9-A3AD-ACC5-75D5C814B15D}"/>
              </a:ext>
            </a:extLst>
          </p:cNvPr>
          <p:cNvSpPr txBox="1"/>
          <p:nvPr/>
        </p:nvSpPr>
        <p:spPr>
          <a:xfrm>
            <a:off x="363071" y="611379"/>
            <a:ext cx="1054827" cy="369332"/>
          </a:xfrm>
          <a:prstGeom prst="rect">
            <a:avLst/>
          </a:prstGeom>
          <a:noFill/>
        </p:spPr>
        <p:txBody>
          <a:bodyPr wrap="square" rtlCol="0">
            <a:spAutoFit/>
          </a:bodyPr>
          <a:lstStyle/>
          <a:p>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VLA</a:t>
            </a:r>
          </a:p>
        </p:txBody>
      </p:sp>
      <p:sp>
        <p:nvSpPr>
          <p:cNvPr id="9" name="TextBox 8">
            <a:extLst>
              <a:ext uri="{FF2B5EF4-FFF2-40B4-BE49-F238E27FC236}">
                <a16:creationId xmlns:a16="http://schemas.microsoft.com/office/drawing/2014/main" id="{FEFF23A6-92CB-A902-2D0C-A5719E519158}"/>
              </a:ext>
            </a:extLst>
          </p:cNvPr>
          <p:cNvSpPr txBox="1"/>
          <p:nvPr/>
        </p:nvSpPr>
        <p:spPr>
          <a:xfrm>
            <a:off x="369028" y="980711"/>
            <a:ext cx="1054827" cy="369332"/>
          </a:xfrm>
          <a:prstGeom prst="rect">
            <a:avLst/>
          </a:prstGeom>
          <a:noFill/>
        </p:spPr>
        <p:txBody>
          <a:bodyPr wrap="square" rtlCol="0">
            <a:spAutoFit/>
          </a:bodyPr>
          <a:lstStyle/>
          <a:p>
            <a:r>
              <a:rPr lang="en-US" dirty="0">
                <a:solidFill>
                  <a:srgbClr val="FFFF00"/>
                </a:solidFill>
                <a:latin typeface="Times New Roman" panose="02020603050405020304" pitchFamily="18" charset="0"/>
                <a:cs typeface="Times New Roman" panose="02020603050405020304" pitchFamily="18" charset="0"/>
              </a:rPr>
              <a:t>HST</a:t>
            </a:r>
          </a:p>
        </p:txBody>
      </p:sp>
      <p:sp>
        <p:nvSpPr>
          <p:cNvPr id="10" name="TextBox 9">
            <a:extLst>
              <a:ext uri="{FF2B5EF4-FFF2-40B4-BE49-F238E27FC236}">
                <a16:creationId xmlns:a16="http://schemas.microsoft.com/office/drawing/2014/main" id="{9FFB63EC-A70C-CC6C-B8EA-76A1E7144B89}"/>
              </a:ext>
            </a:extLst>
          </p:cNvPr>
          <p:cNvSpPr txBox="1"/>
          <p:nvPr/>
        </p:nvSpPr>
        <p:spPr>
          <a:xfrm>
            <a:off x="363070" y="1385867"/>
            <a:ext cx="1054827" cy="369332"/>
          </a:xfrm>
          <a:prstGeom prst="rect">
            <a:avLst/>
          </a:prstGeom>
          <a:noFill/>
        </p:spPr>
        <p:txBody>
          <a:bodyPr wrap="square" rtlCol="0">
            <a:spAutoFit/>
          </a:bodyPr>
          <a:lstStyle/>
          <a:p>
            <a:r>
              <a:rPr lang="en-US" dirty="0">
                <a:solidFill>
                  <a:srgbClr val="C00000"/>
                </a:solidFill>
                <a:latin typeface="Times New Roman" panose="02020603050405020304" pitchFamily="18" charset="0"/>
                <a:cs typeface="Times New Roman" panose="02020603050405020304" pitchFamily="18" charset="0"/>
              </a:rPr>
              <a:t>Spitzer</a:t>
            </a:r>
          </a:p>
        </p:txBody>
      </p:sp>
      <p:pic>
        <p:nvPicPr>
          <p:cNvPr id="2" name="Picture 1">
            <a:extLst>
              <a:ext uri="{FF2B5EF4-FFF2-40B4-BE49-F238E27FC236}">
                <a16:creationId xmlns:a16="http://schemas.microsoft.com/office/drawing/2014/main" id="{C36EB852-028D-89CD-B931-84FCC6D406A6}"/>
              </a:ext>
            </a:extLst>
          </p:cNvPr>
          <p:cNvPicPr>
            <a:picLocks noChangeAspect="1"/>
          </p:cNvPicPr>
          <p:nvPr/>
        </p:nvPicPr>
        <p:blipFill>
          <a:blip r:embed="rId3">
            <a:alphaModFix/>
          </a:blip>
          <a:stretch>
            <a:fillRect/>
          </a:stretch>
        </p:blipFill>
        <p:spPr>
          <a:xfrm rot="19320000">
            <a:off x="1797003" y="748308"/>
            <a:ext cx="9143910" cy="7212703"/>
          </a:xfrm>
          <a:prstGeom prst="rect">
            <a:avLst/>
          </a:prstGeom>
        </p:spPr>
      </p:pic>
      <p:sp>
        <p:nvSpPr>
          <p:cNvPr id="5" name="TextBox 4">
            <a:extLst>
              <a:ext uri="{FF2B5EF4-FFF2-40B4-BE49-F238E27FC236}">
                <a16:creationId xmlns:a16="http://schemas.microsoft.com/office/drawing/2014/main" id="{F6C3A8C0-6ACE-B40D-FE61-C9BFFE00F187}"/>
              </a:ext>
            </a:extLst>
          </p:cNvPr>
          <p:cNvSpPr txBox="1"/>
          <p:nvPr/>
        </p:nvSpPr>
        <p:spPr>
          <a:xfrm>
            <a:off x="7769947" y="5516140"/>
            <a:ext cx="4748050" cy="954107"/>
          </a:xfrm>
          <a:prstGeom prst="rect">
            <a:avLst/>
          </a:prstGeom>
          <a:noFill/>
        </p:spPr>
        <p:txBody>
          <a:bodyPr wrap="square" rtlCol="0">
            <a:spAutoFit/>
          </a:bodyPr>
          <a:lstStyle/>
          <a:p>
            <a:r>
              <a:rPr lang="en-US" sz="1400" b="0" i="0" u="none" strike="noStrike" dirty="0">
                <a:solidFill>
                  <a:srgbClr val="808080"/>
                </a:solidFill>
                <a:effectLst/>
                <a:latin typeface="Times New Roman" panose="02020603050405020304" pitchFamily="18" charset="0"/>
                <a:cs typeface="Times New Roman" panose="02020603050405020304" pitchFamily="18" charset="0"/>
              </a:rPr>
              <a:t>Chandra: NASA/CXC/Univ. of Maryland/A.S. Wilson et al.</a:t>
            </a:r>
          </a:p>
          <a:p>
            <a:r>
              <a:rPr lang="en-US" sz="1400" dirty="0">
                <a:solidFill>
                  <a:srgbClr val="808080"/>
                </a:solidFill>
                <a:latin typeface="Times New Roman" panose="02020603050405020304" pitchFamily="18" charset="0"/>
                <a:cs typeface="Times New Roman" panose="02020603050405020304" pitchFamily="18" charset="0"/>
              </a:rPr>
              <a:t>HST</a:t>
            </a:r>
            <a:r>
              <a:rPr lang="en-US" sz="1400" b="0" i="0" u="none" strike="noStrike" dirty="0">
                <a:solidFill>
                  <a:srgbClr val="808080"/>
                </a:solidFill>
                <a:effectLst/>
                <a:latin typeface="Times New Roman" panose="02020603050405020304" pitchFamily="18" charset="0"/>
                <a:cs typeface="Times New Roman" panose="02020603050405020304" pitchFamily="18" charset="0"/>
              </a:rPr>
              <a:t>: </a:t>
            </a:r>
            <a:r>
              <a:rPr lang="en-US" sz="1400" b="0" i="0" u="none" strike="noStrike" dirty="0" err="1">
                <a:solidFill>
                  <a:srgbClr val="808080"/>
                </a:solidFill>
                <a:effectLst/>
                <a:latin typeface="Times New Roman" panose="02020603050405020304" pitchFamily="18" charset="0"/>
                <a:cs typeface="Times New Roman" panose="02020603050405020304" pitchFamily="18" charset="0"/>
              </a:rPr>
              <a:t>Pal.Obs</a:t>
            </a:r>
            <a:r>
              <a:rPr lang="en-US" sz="1400" b="0" i="0" u="none" strike="noStrike" dirty="0">
                <a:solidFill>
                  <a:srgbClr val="808080"/>
                </a:solidFill>
                <a:effectLst/>
                <a:latin typeface="Times New Roman" panose="02020603050405020304" pitchFamily="18" charset="0"/>
                <a:cs typeface="Times New Roman" panose="02020603050405020304" pitchFamily="18" charset="0"/>
              </a:rPr>
              <a:t>. DSS</a:t>
            </a:r>
          </a:p>
          <a:p>
            <a:r>
              <a:rPr lang="en-US" sz="1400" dirty="0">
                <a:solidFill>
                  <a:srgbClr val="808080"/>
                </a:solidFill>
                <a:latin typeface="Times New Roman" panose="02020603050405020304" pitchFamily="18" charset="0"/>
                <a:cs typeface="Times New Roman" panose="02020603050405020304" pitchFamily="18" charset="0"/>
              </a:rPr>
              <a:t>Spitzer</a:t>
            </a:r>
            <a:r>
              <a:rPr lang="en-US" sz="1400" b="0" i="0" u="none" strike="noStrike" dirty="0">
                <a:solidFill>
                  <a:srgbClr val="808080"/>
                </a:solidFill>
                <a:effectLst/>
                <a:latin typeface="Times New Roman" panose="02020603050405020304" pitchFamily="18" charset="0"/>
                <a:cs typeface="Times New Roman" panose="02020603050405020304" pitchFamily="18" charset="0"/>
              </a:rPr>
              <a:t>: NASA/JPL-Caltech</a:t>
            </a:r>
          </a:p>
          <a:p>
            <a:r>
              <a:rPr lang="en-US" sz="1400" b="0" i="0" u="none" strike="noStrike" dirty="0">
                <a:solidFill>
                  <a:srgbClr val="808080"/>
                </a:solidFill>
                <a:effectLst/>
                <a:latin typeface="Times New Roman" panose="02020603050405020304" pitchFamily="18" charset="0"/>
                <a:cs typeface="Times New Roman" panose="02020603050405020304" pitchFamily="18" charset="0"/>
              </a:rPr>
              <a:t>VLA: NRAO/AUI/NSF</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2930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34A436-20BD-8FD5-6B57-336652F0335A}"/>
              </a:ext>
            </a:extLst>
          </p:cNvPr>
          <p:cNvPicPr>
            <a:picLocks noChangeAspect="1"/>
          </p:cNvPicPr>
          <p:nvPr/>
        </p:nvPicPr>
        <p:blipFill>
          <a:blip r:embed="rId3"/>
          <a:stretch>
            <a:fillRect/>
          </a:stretch>
        </p:blipFill>
        <p:spPr>
          <a:xfrm>
            <a:off x="0" y="9210"/>
            <a:ext cx="10168681" cy="6839580"/>
          </a:xfrm>
          <a:prstGeom prst="rect">
            <a:avLst/>
          </a:prstGeom>
        </p:spPr>
      </p:pic>
      <p:sp>
        <p:nvSpPr>
          <p:cNvPr id="2" name="Title 1">
            <a:extLst>
              <a:ext uri="{FF2B5EF4-FFF2-40B4-BE49-F238E27FC236}">
                <a16:creationId xmlns:a16="http://schemas.microsoft.com/office/drawing/2014/main" id="{2CE0FE23-C714-8CFB-39CA-3DE15A05E531}"/>
              </a:ext>
            </a:extLst>
          </p:cNvPr>
          <p:cNvSpPr>
            <a:spLocks noGrp="1"/>
          </p:cNvSpPr>
          <p:nvPr>
            <p:ph type="title"/>
          </p:nvPr>
        </p:nvSpPr>
        <p:spPr>
          <a:xfrm>
            <a:off x="508000" y="225425"/>
            <a:ext cx="10515600" cy="1325563"/>
          </a:xfrm>
        </p:spPr>
        <p:txBody>
          <a:bodyPr/>
          <a:lstStyle/>
          <a:p>
            <a:r>
              <a:rPr lang="en-US" dirty="0">
                <a:solidFill>
                  <a:schemeClr val="bg1"/>
                </a:solidFill>
                <a:latin typeface="Times New Roman" panose="02020603050405020304" pitchFamily="18" charset="0"/>
                <a:cs typeface="Times New Roman" panose="02020603050405020304" pitchFamily="18" charset="0"/>
              </a:rPr>
              <a:t>Anomalous Arm</a:t>
            </a:r>
          </a:p>
        </p:txBody>
      </p:sp>
      <p:sp>
        <p:nvSpPr>
          <p:cNvPr id="4" name="TextBox 3">
            <a:extLst>
              <a:ext uri="{FF2B5EF4-FFF2-40B4-BE49-F238E27FC236}">
                <a16:creationId xmlns:a16="http://schemas.microsoft.com/office/drawing/2014/main" id="{2FE0D77A-B5EE-3537-D5DC-5427ED1847D1}"/>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12</a:t>
            </a:r>
          </a:p>
        </p:txBody>
      </p:sp>
      <p:sp>
        <p:nvSpPr>
          <p:cNvPr id="8" name="TextBox 7">
            <a:extLst>
              <a:ext uri="{FF2B5EF4-FFF2-40B4-BE49-F238E27FC236}">
                <a16:creationId xmlns:a16="http://schemas.microsoft.com/office/drawing/2014/main" id="{E8DFC31B-ED2F-0624-B32A-FDF0EA6C1A8D}"/>
              </a:ext>
            </a:extLst>
          </p:cNvPr>
          <p:cNvSpPr txBox="1"/>
          <p:nvPr/>
        </p:nvSpPr>
        <p:spPr>
          <a:xfrm>
            <a:off x="8572500" y="5177586"/>
            <a:ext cx="1596181" cy="1477328"/>
          </a:xfrm>
          <a:prstGeom prst="rect">
            <a:avLst/>
          </a:prstGeom>
          <a:noFill/>
          <a:ln>
            <a:noFill/>
          </a:ln>
        </p:spPr>
        <p:txBody>
          <a:bodyPr wrap="square" rtlCol="0">
            <a:spAutoFit/>
          </a:bodyPr>
          <a:lstStyle/>
          <a:p>
            <a:r>
              <a:rPr lang="en-US" dirty="0">
                <a:solidFill>
                  <a:srgbClr val="FF4F00"/>
                </a:solidFill>
                <a:latin typeface="Times New Roman" panose="02020603050405020304" pitchFamily="18" charset="0"/>
                <a:cs typeface="Times New Roman" panose="02020603050405020304" pitchFamily="18" charset="0"/>
              </a:rPr>
              <a:t>Pa⍺</a:t>
            </a:r>
            <a:endParaRPr lang="en-US" sz="1800" dirty="0">
              <a:solidFill>
                <a:srgbClr val="FF4F00"/>
              </a:solidFill>
              <a:latin typeface="Times New Roman" panose="02020603050405020304" pitchFamily="18" charset="0"/>
              <a:cs typeface="Times New Roman" panose="02020603050405020304" pitchFamily="18" charset="0"/>
            </a:endParaRPr>
          </a:p>
          <a:p>
            <a:r>
              <a:rPr lang="en-US" dirty="0">
                <a:solidFill>
                  <a:srgbClr val="EE2BC1"/>
                </a:solidFill>
                <a:latin typeface="Times New Roman" panose="02020603050405020304" pitchFamily="18" charset="0"/>
                <a:cs typeface="Times New Roman" panose="02020603050405020304" pitchFamily="18" charset="0"/>
              </a:rPr>
              <a:t>PAH</a:t>
            </a:r>
          </a:p>
          <a:p>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H</a:t>
            </a:r>
            <a:r>
              <a:rPr lang="en-US" baseline="-25000" dirty="0">
                <a:solidFill>
                  <a:schemeClr val="accent2">
                    <a:lumMod val="60000"/>
                    <a:lumOff val="40000"/>
                  </a:schemeClr>
                </a:solidFill>
                <a:latin typeface="Times New Roman" panose="02020603050405020304" pitchFamily="18" charset="0"/>
                <a:cs typeface="Times New Roman" panose="02020603050405020304" pitchFamily="18" charset="0"/>
              </a:rPr>
              <a:t>2</a:t>
            </a:r>
          </a:p>
          <a:p>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a:t>
            </a:r>
            <a:r>
              <a:rPr lang="en-US" dirty="0" err="1">
                <a:solidFill>
                  <a:schemeClr val="accent4">
                    <a:lumMod val="60000"/>
                    <a:lumOff val="40000"/>
                  </a:schemeClr>
                </a:solidFill>
                <a:latin typeface="Times New Roman" panose="02020603050405020304" pitchFamily="18" charset="0"/>
                <a:cs typeface="Times New Roman" panose="02020603050405020304" pitchFamily="18" charset="0"/>
              </a:rPr>
              <a:t>FeII</a:t>
            </a:r>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a:t>
            </a:r>
          </a:p>
          <a:p>
            <a:r>
              <a:rPr lang="en-US" dirty="0">
                <a:solidFill>
                  <a:schemeClr val="bg1"/>
                </a:solidFill>
                <a:latin typeface="Times New Roman" panose="02020603050405020304" pitchFamily="18" charset="0"/>
                <a:cs typeface="Times New Roman" panose="02020603050405020304" pitchFamily="18" charset="0"/>
              </a:rPr>
              <a:t>VLA 4.8 GHz</a:t>
            </a:r>
          </a:p>
        </p:txBody>
      </p:sp>
      <p:sp>
        <p:nvSpPr>
          <p:cNvPr id="9" name="TextBox 8">
            <a:extLst>
              <a:ext uri="{FF2B5EF4-FFF2-40B4-BE49-F238E27FC236}">
                <a16:creationId xmlns:a16="http://schemas.microsoft.com/office/drawing/2014/main" id="{8F0737C0-7FFF-F8E1-C528-576D010FB774}"/>
              </a:ext>
            </a:extLst>
          </p:cNvPr>
          <p:cNvSpPr txBox="1"/>
          <p:nvPr/>
        </p:nvSpPr>
        <p:spPr>
          <a:xfrm>
            <a:off x="6527800" y="342900"/>
            <a:ext cx="2057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Star Forming Arm</a:t>
            </a:r>
          </a:p>
        </p:txBody>
      </p:sp>
      <p:cxnSp>
        <p:nvCxnSpPr>
          <p:cNvPr id="11" name="Straight Arrow Connector 10">
            <a:extLst>
              <a:ext uri="{FF2B5EF4-FFF2-40B4-BE49-F238E27FC236}">
                <a16:creationId xmlns:a16="http://schemas.microsoft.com/office/drawing/2014/main" id="{1627C72B-BE7C-1ED6-4C62-EB2F12E97E30}"/>
              </a:ext>
            </a:extLst>
          </p:cNvPr>
          <p:cNvCxnSpPr>
            <a:cxnSpLocks/>
          </p:cNvCxnSpPr>
          <p:nvPr/>
        </p:nvCxnSpPr>
        <p:spPr>
          <a:xfrm flipH="1">
            <a:off x="5956300" y="527566"/>
            <a:ext cx="5588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0201A15-3F2E-54DD-5E49-E3F761C493AD}"/>
              </a:ext>
            </a:extLst>
          </p:cNvPr>
          <p:cNvSpPr txBox="1"/>
          <p:nvPr/>
        </p:nvSpPr>
        <p:spPr>
          <a:xfrm>
            <a:off x="5511800" y="1181656"/>
            <a:ext cx="27178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Extended PAH Emission</a:t>
            </a:r>
          </a:p>
        </p:txBody>
      </p:sp>
      <p:cxnSp>
        <p:nvCxnSpPr>
          <p:cNvPr id="6" name="Straight Arrow Connector 5">
            <a:extLst>
              <a:ext uri="{FF2B5EF4-FFF2-40B4-BE49-F238E27FC236}">
                <a16:creationId xmlns:a16="http://schemas.microsoft.com/office/drawing/2014/main" id="{3F875C5F-A798-A9BA-EA66-423BF7409809}"/>
              </a:ext>
            </a:extLst>
          </p:cNvPr>
          <p:cNvCxnSpPr/>
          <p:nvPr/>
        </p:nvCxnSpPr>
        <p:spPr>
          <a:xfrm flipH="1">
            <a:off x="5308600" y="1550988"/>
            <a:ext cx="330200" cy="44291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4F20A325-0DA6-F93D-BED6-650F8567D099}"/>
              </a:ext>
            </a:extLst>
          </p:cNvPr>
          <p:cNvCxnSpPr/>
          <p:nvPr/>
        </p:nvCxnSpPr>
        <p:spPr>
          <a:xfrm>
            <a:off x="6362700" y="1550988"/>
            <a:ext cx="698500" cy="159184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76F0123-59CD-B1AE-C713-E218663C1C5D}"/>
              </a:ext>
            </a:extLst>
          </p:cNvPr>
          <p:cNvSpPr txBox="1"/>
          <p:nvPr/>
        </p:nvSpPr>
        <p:spPr>
          <a:xfrm>
            <a:off x="6362700" y="3810000"/>
            <a:ext cx="30861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FeII</a:t>
            </a:r>
            <a:r>
              <a:rPr lang="en-US" dirty="0">
                <a:latin typeface="Times New Roman" panose="02020603050405020304" pitchFamily="18" charset="0"/>
                <a:cs typeface="Times New Roman" panose="02020603050405020304" pitchFamily="18" charset="0"/>
              </a:rPr>
              <a:t>] Shock Fronts</a:t>
            </a:r>
          </a:p>
        </p:txBody>
      </p:sp>
      <p:cxnSp>
        <p:nvCxnSpPr>
          <p:cNvPr id="12" name="Straight Arrow Connector 11">
            <a:extLst>
              <a:ext uri="{FF2B5EF4-FFF2-40B4-BE49-F238E27FC236}">
                <a16:creationId xmlns:a16="http://schemas.microsoft.com/office/drawing/2014/main" id="{1499A16A-71DC-2AAF-6F61-CAF301C06BDF}"/>
              </a:ext>
            </a:extLst>
          </p:cNvPr>
          <p:cNvCxnSpPr>
            <a:cxnSpLocks/>
          </p:cNvCxnSpPr>
          <p:nvPr/>
        </p:nvCxnSpPr>
        <p:spPr>
          <a:xfrm flipH="1" flipV="1">
            <a:off x="5756088" y="3429000"/>
            <a:ext cx="479612" cy="47857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2F60E56-BC27-840D-8544-63883EBA8780}"/>
              </a:ext>
            </a:extLst>
          </p:cNvPr>
          <p:cNvSpPr txBox="1"/>
          <p:nvPr/>
        </p:nvSpPr>
        <p:spPr>
          <a:xfrm>
            <a:off x="4394200" y="5981700"/>
            <a:ext cx="28702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FeII</a:t>
            </a:r>
            <a:r>
              <a:rPr lang="en-US" dirty="0">
                <a:latin typeface="Times New Roman" panose="02020603050405020304" pitchFamily="18" charset="0"/>
                <a:cs typeface="Times New Roman" panose="02020603050405020304" pitchFamily="18" charset="0"/>
              </a:rPr>
              <a:t>] Emission in Radio Arc</a:t>
            </a:r>
          </a:p>
        </p:txBody>
      </p:sp>
      <p:cxnSp>
        <p:nvCxnSpPr>
          <p:cNvPr id="14" name="Straight Arrow Connector 13">
            <a:extLst>
              <a:ext uri="{FF2B5EF4-FFF2-40B4-BE49-F238E27FC236}">
                <a16:creationId xmlns:a16="http://schemas.microsoft.com/office/drawing/2014/main" id="{FCF6CF06-B6B0-ED0E-D188-085E4A5C662D}"/>
              </a:ext>
            </a:extLst>
          </p:cNvPr>
          <p:cNvCxnSpPr>
            <a:cxnSpLocks/>
          </p:cNvCxnSpPr>
          <p:nvPr/>
        </p:nvCxnSpPr>
        <p:spPr>
          <a:xfrm flipH="1">
            <a:off x="2944906" y="6143954"/>
            <a:ext cx="1341344" cy="2241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4609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C3290-71CB-3B0A-8B51-8FA7A966CC9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Feedback Within the AGN</a:t>
            </a:r>
          </a:p>
        </p:txBody>
      </p:sp>
      <p:sp>
        <p:nvSpPr>
          <p:cNvPr id="4" name="TextBox 3">
            <a:extLst>
              <a:ext uri="{FF2B5EF4-FFF2-40B4-BE49-F238E27FC236}">
                <a16:creationId xmlns:a16="http://schemas.microsoft.com/office/drawing/2014/main" id="{DBB51115-E470-9E52-D6C6-1C0855B34941}"/>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13</a:t>
            </a:r>
          </a:p>
        </p:txBody>
      </p:sp>
      <p:pic>
        <p:nvPicPr>
          <p:cNvPr id="7" name="Picture 6">
            <a:extLst>
              <a:ext uri="{FF2B5EF4-FFF2-40B4-BE49-F238E27FC236}">
                <a16:creationId xmlns:a16="http://schemas.microsoft.com/office/drawing/2014/main" id="{34D2CC49-44B4-B064-C4F4-A93D71CB3972}"/>
              </a:ext>
            </a:extLst>
          </p:cNvPr>
          <p:cNvPicPr>
            <a:picLocks noChangeAspect="1"/>
          </p:cNvPicPr>
          <p:nvPr/>
        </p:nvPicPr>
        <p:blipFill>
          <a:blip r:embed="rId3"/>
          <a:stretch>
            <a:fillRect/>
          </a:stretch>
        </p:blipFill>
        <p:spPr>
          <a:xfrm>
            <a:off x="1017607" y="1380200"/>
            <a:ext cx="4978079" cy="4901257"/>
          </a:xfrm>
          <a:prstGeom prst="rect">
            <a:avLst/>
          </a:prstGeom>
        </p:spPr>
      </p:pic>
    </p:spTree>
    <p:extLst>
      <p:ext uri="{BB962C8B-B14F-4D97-AF65-F5344CB8AC3E}">
        <p14:creationId xmlns:p14="http://schemas.microsoft.com/office/powerpoint/2010/main" val="575113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C3290-71CB-3B0A-8B51-8FA7A966CC9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Feedback Within the AGN</a:t>
            </a:r>
          </a:p>
        </p:txBody>
      </p:sp>
      <p:sp>
        <p:nvSpPr>
          <p:cNvPr id="4" name="TextBox 3">
            <a:extLst>
              <a:ext uri="{FF2B5EF4-FFF2-40B4-BE49-F238E27FC236}">
                <a16:creationId xmlns:a16="http://schemas.microsoft.com/office/drawing/2014/main" id="{DBB51115-E470-9E52-D6C6-1C0855B34941}"/>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14</a:t>
            </a:r>
          </a:p>
        </p:txBody>
      </p:sp>
      <p:pic>
        <p:nvPicPr>
          <p:cNvPr id="7" name="Picture 6">
            <a:extLst>
              <a:ext uri="{FF2B5EF4-FFF2-40B4-BE49-F238E27FC236}">
                <a16:creationId xmlns:a16="http://schemas.microsoft.com/office/drawing/2014/main" id="{34D2CC49-44B4-B064-C4F4-A93D71CB3972}"/>
              </a:ext>
            </a:extLst>
          </p:cNvPr>
          <p:cNvPicPr>
            <a:picLocks noChangeAspect="1"/>
          </p:cNvPicPr>
          <p:nvPr/>
        </p:nvPicPr>
        <p:blipFill>
          <a:blip r:embed="rId3"/>
          <a:stretch>
            <a:fillRect/>
          </a:stretch>
        </p:blipFill>
        <p:spPr>
          <a:xfrm>
            <a:off x="1017607" y="1380200"/>
            <a:ext cx="4978079" cy="4901257"/>
          </a:xfrm>
          <a:prstGeom prst="rect">
            <a:avLst/>
          </a:prstGeom>
        </p:spPr>
      </p:pic>
      <p:cxnSp>
        <p:nvCxnSpPr>
          <p:cNvPr id="9" name="Straight Arrow Connector 8">
            <a:extLst>
              <a:ext uri="{FF2B5EF4-FFF2-40B4-BE49-F238E27FC236}">
                <a16:creationId xmlns:a16="http://schemas.microsoft.com/office/drawing/2014/main" id="{F41FCBF7-A2EF-B9E5-4E93-A1990893A588}"/>
              </a:ext>
            </a:extLst>
          </p:cNvPr>
          <p:cNvCxnSpPr/>
          <p:nvPr/>
        </p:nvCxnSpPr>
        <p:spPr>
          <a:xfrm flipV="1">
            <a:off x="6528122" y="1690688"/>
            <a:ext cx="1145893" cy="72842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1BCB89B-38DD-10E1-62A7-385F6309BDE1}"/>
              </a:ext>
            </a:extLst>
          </p:cNvPr>
          <p:cNvSpPr txBox="1"/>
          <p:nvPr/>
        </p:nvSpPr>
        <p:spPr>
          <a:xfrm>
            <a:off x="7674015" y="1408567"/>
            <a:ext cx="277792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More Likely to be </a:t>
            </a:r>
            <a:r>
              <a:rPr lang="en-US" sz="1800" dirty="0">
                <a:effectLst/>
                <a:latin typeface="Times New Roman" panose="02020603050405020304" pitchFamily="18" charset="0"/>
                <a:ea typeface="Aptos" panose="020B0004020202020204" pitchFamily="34" charset="0"/>
                <a:cs typeface="Times New Roman" panose="02020603050405020304" pitchFamily="18" charset="0"/>
              </a:rPr>
              <a:t>Bremsstrahlung </a:t>
            </a:r>
            <a:r>
              <a:rPr lang="en-US" b="0" i="0" u="none" strike="noStrike" dirty="0">
                <a:effectLst/>
                <a:latin typeface="Times New Roman" panose="02020603050405020304" pitchFamily="18" charset="0"/>
                <a:cs typeface="Times New Roman" panose="02020603050405020304" pitchFamily="18" charset="0"/>
              </a:rPr>
              <a:t>Radiation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59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C3290-71CB-3B0A-8B51-8FA7A966CC9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Feedback Within the AGN</a:t>
            </a:r>
          </a:p>
        </p:txBody>
      </p:sp>
      <p:sp>
        <p:nvSpPr>
          <p:cNvPr id="4" name="TextBox 3">
            <a:extLst>
              <a:ext uri="{FF2B5EF4-FFF2-40B4-BE49-F238E27FC236}">
                <a16:creationId xmlns:a16="http://schemas.microsoft.com/office/drawing/2014/main" id="{DBB51115-E470-9E52-D6C6-1C0855B34941}"/>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15</a:t>
            </a:r>
          </a:p>
        </p:txBody>
      </p:sp>
      <p:pic>
        <p:nvPicPr>
          <p:cNvPr id="7" name="Picture 6">
            <a:extLst>
              <a:ext uri="{FF2B5EF4-FFF2-40B4-BE49-F238E27FC236}">
                <a16:creationId xmlns:a16="http://schemas.microsoft.com/office/drawing/2014/main" id="{34D2CC49-44B4-B064-C4F4-A93D71CB3972}"/>
              </a:ext>
            </a:extLst>
          </p:cNvPr>
          <p:cNvPicPr>
            <a:picLocks noChangeAspect="1"/>
          </p:cNvPicPr>
          <p:nvPr/>
        </p:nvPicPr>
        <p:blipFill>
          <a:blip r:embed="rId3"/>
          <a:stretch>
            <a:fillRect/>
          </a:stretch>
        </p:blipFill>
        <p:spPr>
          <a:xfrm>
            <a:off x="1017607" y="1380200"/>
            <a:ext cx="4978079" cy="4901257"/>
          </a:xfrm>
          <a:prstGeom prst="rect">
            <a:avLst/>
          </a:prstGeom>
        </p:spPr>
      </p:pic>
      <p:cxnSp>
        <p:nvCxnSpPr>
          <p:cNvPr id="9" name="Straight Arrow Connector 8">
            <a:extLst>
              <a:ext uri="{FF2B5EF4-FFF2-40B4-BE49-F238E27FC236}">
                <a16:creationId xmlns:a16="http://schemas.microsoft.com/office/drawing/2014/main" id="{F41FCBF7-A2EF-B9E5-4E93-A1990893A588}"/>
              </a:ext>
            </a:extLst>
          </p:cNvPr>
          <p:cNvCxnSpPr/>
          <p:nvPr/>
        </p:nvCxnSpPr>
        <p:spPr>
          <a:xfrm flipV="1">
            <a:off x="6528122" y="1690688"/>
            <a:ext cx="1145893" cy="72842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A25567F4-1CD9-C1C4-2ABF-7D6033BE5F57}"/>
              </a:ext>
            </a:extLst>
          </p:cNvPr>
          <p:cNvCxnSpPr>
            <a:cxnSpLocks/>
          </p:cNvCxnSpPr>
          <p:nvPr/>
        </p:nvCxnSpPr>
        <p:spPr>
          <a:xfrm>
            <a:off x="6361043" y="5167312"/>
            <a:ext cx="1035180" cy="26121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72E9C2F6-3805-4E02-35AB-1DD4F761A7B6}"/>
              </a:ext>
            </a:extLst>
          </p:cNvPr>
          <p:cNvSpPr txBox="1"/>
          <p:nvPr/>
        </p:nvSpPr>
        <p:spPr>
          <a:xfrm>
            <a:off x="7396223" y="5167312"/>
            <a:ext cx="277792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More Likely to be </a:t>
            </a:r>
            <a:r>
              <a:rPr lang="en-US" b="0" i="0" u="none" strike="noStrike" dirty="0">
                <a:effectLst/>
                <a:latin typeface="Times New Roman" panose="02020603050405020304" pitchFamily="18" charset="0"/>
                <a:cs typeface="Times New Roman" panose="02020603050405020304" pitchFamily="18" charset="0"/>
              </a:rPr>
              <a:t>Synchrotron Radiation</a:t>
            </a: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DE694B7-75A6-63AB-B4F3-849E17312A7A}"/>
              </a:ext>
            </a:extLst>
          </p:cNvPr>
          <p:cNvSpPr txBox="1"/>
          <p:nvPr/>
        </p:nvSpPr>
        <p:spPr>
          <a:xfrm>
            <a:off x="7674015" y="1408567"/>
            <a:ext cx="277792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More Likely to be </a:t>
            </a:r>
            <a:r>
              <a:rPr lang="en-US" sz="1800" dirty="0">
                <a:effectLst/>
                <a:latin typeface="Times New Roman" panose="02020603050405020304" pitchFamily="18" charset="0"/>
                <a:ea typeface="Aptos" panose="020B0004020202020204" pitchFamily="34" charset="0"/>
                <a:cs typeface="Times New Roman" panose="02020603050405020304" pitchFamily="18" charset="0"/>
              </a:rPr>
              <a:t>Bremsstrahlung </a:t>
            </a:r>
            <a:r>
              <a:rPr lang="en-US" b="0" i="0" u="none" strike="noStrike" dirty="0">
                <a:effectLst/>
                <a:latin typeface="Times New Roman" panose="02020603050405020304" pitchFamily="18" charset="0"/>
                <a:cs typeface="Times New Roman" panose="02020603050405020304" pitchFamily="18" charset="0"/>
              </a:rPr>
              <a:t>Radiation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0851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7FD3B-47E4-C6A2-E6E0-21995E100FB7}"/>
              </a:ext>
            </a:extLst>
          </p:cNvPr>
          <p:cNvSpPr>
            <a:spLocks noGrp="1"/>
          </p:cNvSpPr>
          <p:nvPr>
            <p:ph type="title"/>
          </p:nvPr>
        </p:nvSpPr>
        <p:spPr>
          <a:xfrm>
            <a:off x="1079876" y="-251257"/>
            <a:ext cx="10515600" cy="1325563"/>
          </a:xfrm>
        </p:spPr>
        <p:txBody>
          <a:bodyPr/>
          <a:lstStyle/>
          <a:p>
            <a:r>
              <a:rPr lang="en-US" dirty="0">
                <a:latin typeface="Times New Roman" panose="02020603050405020304" pitchFamily="18" charset="0"/>
                <a:cs typeface="Times New Roman" panose="02020603050405020304" pitchFamily="18" charset="0"/>
              </a:rPr>
              <a:t>Stellar Populations Within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Footprint</a:t>
            </a:r>
          </a:p>
        </p:txBody>
      </p:sp>
      <p:sp>
        <p:nvSpPr>
          <p:cNvPr id="4" name="TextBox 3">
            <a:extLst>
              <a:ext uri="{FF2B5EF4-FFF2-40B4-BE49-F238E27FC236}">
                <a16:creationId xmlns:a16="http://schemas.microsoft.com/office/drawing/2014/main" id="{3EF38DC1-0C14-1748-BB0D-C1A08DA989EE}"/>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16</a:t>
            </a:r>
          </a:p>
        </p:txBody>
      </p:sp>
      <p:pic>
        <p:nvPicPr>
          <p:cNvPr id="7" name="Picture 6">
            <a:extLst>
              <a:ext uri="{FF2B5EF4-FFF2-40B4-BE49-F238E27FC236}">
                <a16:creationId xmlns:a16="http://schemas.microsoft.com/office/drawing/2014/main" id="{E722F4CA-D2D5-C14C-F75D-A7E7A29D0C33}"/>
              </a:ext>
            </a:extLst>
          </p:cNvPr>
          <p:cNvPicPr>
            <a:picLocks noChangeAspect="1"/>
          </p:cNvPicPr>
          <p:nvPr/>
        </p:nvPicPr>
        <p:blipFill>
          <a:blip r:embed="rId3"/>
          <a:stretch>
            <a:fillRect/>
          </a:stretch>
        </p:blipFill>
        <p:spPr>
          <a:xfrm>
            <a:off x="3012015" y="894196"/>
            <a:ext cx="6167970" cy="4847931"/>
          </a:xfrm>
          <a:prstGeom prst="rect">
            <a:avLst/>
          </a:prstGeom>
        </p:spPr>
      </p:pic>
      <p:sp>
        <p:nvSpPr>
          <p:cNvPr id="8" name="TextBox 7">
            <a:extLst>
              <a:ext uri="{FF2B5EF4-FFF2-40B4-BE49-F238E27FC236}">
                <a16:creationId xmlns:a16="http://schemas.microsoft.com/office/drawing/2014/main" id="{61D50C64-525A-FC18-C989-339C62919AA2}"/>
              </a:ext>
            </a:extLst>
          </p:cNvPr>
          <p:cNvSpPr txBox="1"/>
          <p:nvPr/>
        </p:nvSpPr>
        <p:spPr>
          <a:xfrm>
            <a:off x="5299363" y="5773304"/>
            <a:ext cx="2336800" cy="381000"/>
          </a:xfrm>
          <a:prstGeom prst="rect">
            <a:avLst/>
          </a:prstGeom>
          <a:noFill/>
        </p:spPr>
        <p:txBody>
          <a:bodyPr wrap="square" rtlCol="0">
            <a:spAutoFit/>
          </a:bodyPr>
          <a:lstStyle/>
          <a:p>
            <a:r>
              <a:rPr lang="en-US" dirty="0"/>
              <a:t>F164N – F212N</a:t>
            </a:r>
          </a:p>
        </p:txBody>
      </p:sp>
      <p:sp>
        <p:nvSpPr>
          <p:cNvPr id="9" name="TextBox 8">
            <a:extLst>
              <a:ext uri="{FF2B5EF4-FFF2-40B4-BE49-F238E27FC236}">
                <a16:creationId xmlns:a16="http://schemas.microsoft.com/office/drawing/2014/main" id="{EE613CD2-C2EC-02E8-0030-EFA7D13944AA}"/>
              </a:ext>
            </a:extLst>
          </p:cNvPr>
          <p:cNvSpPr txBox="1"/>
          <p:nvPr/>
        </p:nvSpPr>
        <p:spPr>
          <a:xfrm rot="16200000">
            <a:off x="2167038" y="3133495"/>
            <a:ext cx="897681" cy="369332"/>
          </a:xfrm>
          <a:prstGeom prst="rect">
            <a:avLst/>
          </a:prstGeom>
          <a:noFill/>
        </p:spPr>
        <p:txBody>
          <a:bodyPr wrap="square" rtlCol="0">
            <a:spAutoFit/>
          </a:bodyPr>
          <a:lstStyle/>
          <a:p>
            <a:r>
              <a:rPr lang="en-US" dirty="0"/>
              <a:t>F212N</a:t>
            </a:r>
          </a:p>
        </p:txBody>
      </p:sp>
    </p:spTree>
    <p:extLst>
      <p:ext uri="{BB962C8B-B14F-4D97-AF65-F5344CB8AC3E}">
        <p14:creationId xmlns:p14="http://schemas.microsoft.com/office/powerpoint/2010/main" val="523134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7FD3B-47E4-C6A2-E6E0-21995E100FB7}"/>
              </a:ext>
            </a:extLst>
          </p:cNvPr>
          <p:cNvSpPr>
            <a:spLocks noGrp="1"/>
          </p:cNvSpPr>
          <p:nvPr>
            <p:ph type="title"/>
          </p:nvPr>
        </p:nvSpPr>
        <p:spPr>
          <a:xfrm>
            <a:off x="1079876" y="-251257"/>
            <a:ext cx="10515600" cy="1325563"/>
          </a:xfrm>
        </p:spPr>
        <p:txBody>
          <a:bodyPr/>
          <a:lstStyle/>
          <a:p>
            <a:r>
              <a:rPr lang="en-US" dirty="0">
                <a:latin typeface="Times New Roman" panose="02020603050405020304" pitchFamily="18" charset="0"/>
                <a:cs typeface="Times New Roman" panose="02020603050405020304" pitchFamily="18" charset="0"/>
              </a:rPr>
              <a:t>Stellar Populations Within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Footprint</a:t>
            </a:r>
          </a:p>
        </p:txBody>
      </p:sp>
      <p:sp>
        <p:nvSpPr>
          <p:cNvPr id="4" name="TextBox 3">
            <a:extLst>
              <a:ext uri="{FF2B5EF4-FFF2-40B4-BE49-F238E27FC236}">
                <a16:creationId xmlns:a16="http://schemas.microsoft.com/office/drawing/2014/main" id="{3EF38DC1-0C14-1748-BB0D-C1A08DA989EE}"/>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17</a:t>
            </a:r>
          </a:p>
        </p:txBody>
      </p:sp>
      <p:pic>
        <p:nvPicPr>
          <p:cNvPr id="7" name="Picture 6">
            <a:extLst>
              <a:ext uri="{FF2B5EF4-FFF2-40B4-BE49-F238E27FC236}">
                <a16:creationId xmlns:a16="http://schemas.microsoft.com/office/drawing/2014/main" id="{E722F4CA-D2D5-C14C-F75D-A7E7A29D0C33}"/>
              </a:ext>
            </a:extLst>
          </p:cNvPr>
          <p:cNvPicPr>
            <a:picLocks noChangeAspect="1"/>
          </p:cNvPicPr>
          <p:nvPr/>
        </p:nvPicPr>
        <p:blipFill>
          <a:blip r:embed="rId3"/>
          <a:stretch>
            <a:fillRect/>
          </a:stretch>
        </p:blipFill>
        <p:spPr>
          <a:xfrm>
            <a:off x="3012015" y="894196"/>
            <a:ext cx="6167970" cy="4847931"/>
          </a:xfrm>
          <a:prstGeom prst="rect">
            <a:avLst/>
          </a:prstGeom>
        </p:spPr>
      </p:pic>
      <p:sp>
        <p:nvSpPr>
          <p:cNvPr id="8" name="TextBox 7">
            <a:extLst>
              <a:ext uri="{FF2B5EF4-FFF2-40B4-BE49-F238E27FC236}">
                <a16:creationId xmlns:a16="http://schemas.microsoft.com/office/drawing/2014/main" id="{61D50C64-525A-FC18-C989-339C62919AA2}"/>
              </a:ext>
            </a:extLst>
          </p:cNvPr>
          <p:cNvSpPr txBox="1"/>
          <p:nvPr/>
        </p:nvSpPr>
        <p:spPr>
          <a:xfrm>
            <a:off x="5299363" y="5773304"/>
            <a:ext cx="2336800" cy="381000"/>
          </a:xfrm>
          <a:prstGeom prst="rect">
            <a:avLst/>
          </a:prstGeom>
          <a:noFill/>
        </p:spPr>
        <p:txBody>
          <a:bodyPr wrap="square" rtlCol="0">
            <a:spAutoFit/>
          </a:bodyPr>
          <a:lstStyle/>
          <a:p>
            <a:r>
              <a:rPr lang="en-US" dirty="0"/>
              <a:t>F164N – F212N</a:t>
            </a:r>
          </a:p>
        </p:txBody>
      </p:sp>
      <p:sp>
        <p:nvSpPr>
          <p:cNvPr id="9" name="TextBox 8">
            <a:extLst>
              <a:ext uri="{FF2B5EF4-FFF2-40B4-BE49-F238E27FC236}">
                <a16:creationId xmlns:a16="http://schemas.microsoft.com/office/drawing/2014/main" id="{EE613CD2-C2EC-02E8-0030-EFA7D13944AA}"/>
              </a:ext>
            </a:extLst>
          </p:cNvPr>
          <p:cNvSpPr txBox="1"/>
          <p:nvPr/>
        </p:nvSpPr>
        <p:spPr>
          <a:xfrm rot="16200000">
            <a:off x="2167038" y="3133495"/>
            <a:ext cx="897681" cy="369332"/>
          </a:xfrm>
          <a:prstGeom prst="rect">
            <a:avLst/>
          </a:prstGeom>
          <a:noFill/>
        </p:spPr>
        <p:txBody>
          <a:bodyPr wrap="square" rtlCol="0">
            <a:spAutoFit/>
          </a:bodyPr>
          <a:lstStyle/>
          <a:p>
            <a:r>
              <a:rPr lang="en-US" dirty="0"/>
              <a:t>F212N</a:t>
            </a:r>
          </a:p>
        </p:txBody>
      </p:sp>
      <p:sp>
        <p:nvSpPr>
          <p:cNvPr id="3" name="TextBox 2">
            <a:extLst>
              <a:ext uri="{FF2B5EF4-FFF2-40B4-BE49-F238E27FC236}">
                <a16:creationId xmlns:a16="http://schemas.microsoft.com/office/drawing/2014/main" id="{182A0F3C-AD4B-67F0-2E68-493D0DC3A420}"/>
              </a:ext>
            </a:extLst>
          </p:cNvPr>
          <p:cNvSpPr txBox="1"/>
          <p:nvPr/>
        </p:nvSpPr>
        <p:spPr>
          <a:xfrm>
            <a:off x="5120216" y="6316359"/>
            <a:ext cx="95474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FeII</a:t>
            </a:r>
            <a:r>
              <a:rPr lang="en-US" sz="1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9EE387B3-CFA5-634F-ED9D-45479CB83C9F}"/>
              </a:ext>
            </a:extLst>
          </p:cNvPr>
          <p:cNvSpPr txBox="1"/>
          <p:nvPr/>
        </p:nvSpPr>
        <p:spPr>
          <a:xfrm>
            <a:off x="6681422" y="6316358"/>
            <a:ext cx="95474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H</a:t>
            </a:r>
            <a:r>
              <a:rPr lang="en-US" sz="1400" baseline="-25000" dirty="0">
                <a:latin typeface="Times New Roman" panose="02020603050405020304" pitchFamily="18" charset="0"/>
                <a:cs typeface="Times New Roman" panose="02020603050405020304" pitchFamily="18" charset="0"/>
              </a:rPr>
              <a:t>2</a:t>
            </a:r>
          </a:p>
        </p:txBody>
      </p:sp>
      <p:cxnSp>
        <p:nvCxnSpPr>
          <p:cNvPr id="6" name="Straight Arrow Connector 5">
            <a:extLst>
              <a:ext uri="{FF2B5EF4-FFF2-40B4-BE49-F238E27FC236}">
                <a16:creationId xmlns:a16="http://schemas.microsoft.com/office/drawing/2014/main" id="{61FB100A-7898-0939-D732-277BE5ADDF8E}"/>
              </a:ext>
            </a:extLst>
          </p:cNvPr>
          <p:cNvCxnSpPr>
            <a:cxnSpLocks/>
          </p:cNvCxnSpPr>
          <p:nvPr/>
        </p:nvCxnSpPr>
        <p:spPr>
          <a:xfrm>
            <a:off x="6575814" y="6125858"/>
            <a:ext cx="211216" cy="1905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A421152-5C69-9407-E67E-69CAA420864E}"/>
              </a:ext>
            </a:extLst>
          </p:cNvPr>
          <p:cNvCxnSpPr>
            <a:cxnSpLocks/>
          </p:cNvCxnSpPr>
          <p:nvPr/>
        </p:nvCxnSpPr>
        <p:spPr>
          <a:xfrm flipH="1">
            <a:off x="5336504" y="6110761"/>
            <a:ext cx="279683" cy="24914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8592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38DC1-0C14-1748-BB0D-C1A08DA989EE}"/>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18</a:t>
            </a:r>
          </a:p>
        </p:txBody>
      </p:sp>
      <p:pic>
        <p:nvPicPr>
          <p:cNvPr id="7" name="Picture 6">
            <a:extLst>
              <a:ext uri="{FF2B5EF4-FFF2-40B4-BE49-F238E27FC236}">
                <a16:creationId xmlns:a16="http://schemas.microsoft.com/office/drawing/2014/main" id="{E722F4CA-D2D5-C14C-F75D-A7E7A29D0C33}"/>
              </a:ext>
            </a:extLst>
          </p:cNvPr>
          <p:cNvPicPr>
            <a:picLocks noChangeAspect="1"/>
          </p:cNvPicPr>
          <p:nvPr/>
        </p:nvPicPr>
        <p:blipFill>
          <a:blip r:embed="rId3"/>
          <a:stretch>
            <a:fillRect/>
          </a:stretch>
        </p:blipFill>
        <p:spPr>
          <a:xfrm>
            <a:off x="736601" y="1377950"/>
            <a:ext cx="5614930" cy="4413250"/>
          </a:xfrm>
          <a:prstGeom prst="rect">
            <a:avLst/>
          </a:prstGeom>
        </p:spPr>
      </p:pic>
      <p:sp>
        <p:nvSpPr>
          <p:cNvPr id="8" name="TextBox 7">
            <a:extLst>
              <a:ext uri="{FF2B5EF4-FFF2-40B4-BE49-F238E27FC236}">
                <a16:creationId xmlns:a16="http://schemas.microsoft.com/office/drawing/2014/main" id="{61D50C64-525A-FC18-C989-339C62919AA2}"/>
              </a:ext>
            </a:extLst>
          </p:cNvPr>
          <p:cNvSpPr txBox="1"/>
          <p:nvPr/>
        </p:nvSpPr>
        <p:spPr>
          <a:xfrm>
            <a:off x="2057400" y="5918200"/>
            <a:ext cx="2336800" cy="381000"/>
          </a:xfrm>
          <a:prstGeom prst="rect">
            <a:avLst/>
          </a:prstGeom>
          <a:noFill/>
        </p:spPr>
        <p:txBody>
          <a:bodyPr wrap="square" rtlCol="0">
            <a:spAutoFit/>
          </a:bodyPr>
          <a:lstStyle/>
          <a:p>
            <a:r>
              <a:rPr lang="en-US" dirty="0"/>
              <a:t>F164N – F212N</a:t>
            </a:r>
          </a:p>
        </p:txBody>
      </p:sp>
      <p:sp>
        <p:nvSpPr>
          <p:cNvPr id="9" name="TextBox 8">
            <a:extLst>
              <a:ext uri="{FF2B5EF4-FFF2-40B4-BE49-F238E27FC236}">
                <a16:creationId xmlns:a16="http://schemas.microsoft.com/office/drawing/2014/main" id="{EE613CD2-C2EC-02E8-0030-EFA7D13944AA}"/>
              </a:ext>
            </a:extLst>
          </p:cNvPr>
          <p:cNvSpPr txBox="1"/>
          <p:nvPr/>
        </p:nvSpPr>
        <p:spPr>
          <a:xfrm rot="16200000">
            <a:off x="103095" y="3244333"/>
            <a:ext cx="897681" cy="369332"/>
          </a:xfrm>
          <a:prstGeom prst="rect">
            <a:avLst/>
          </a:prstGeom>
          <a:noFill/>
        </p:spPr>
        <p:txBody>
          <a:bodyPr wrap="square" rtlCol="0">
            <a:spAutoFit/>
          </a:bodyPr>
          <a:lstStyle/>
          <a:p>
            <a:r>
              <a:rPr lang="en-US" dirty="0"/>
              <a:t>F212N</a:t>
            </a:r>
          </a:p>
        </p:txBody>
      </p:sp>
      <p:sp>
        <p:nvSpPr>
          <p:cNvPr id="10" name="Oval 9">
            <a:extLst>
              <a:ext uri="{FF2B5EF4-FFF2-40B4-BE49-F238E27FC236}">
                <a16:creationId xmlns:a16="http://schemas.microsoft.com/office/drawing/2014/main" id="{3F3553D4-E58B-F230-D2AE-5A3A0A9D5C06}"/>
              </a:ext>
            </a:extLst>
          </p:cNvPr>
          <p:cNvSpPr/>
          <p:nvPr/>
        </p:nvSpPr>
        <p:spPr>
          <a:xfrm rot="1116763">
            <a:off x="2345585" y="4248782"/>
            <a:ext cx="305207" cy="505832"/>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B3836BA-58F4-9AB2-1065-C371DD0BB616}"/>
              </a:ext>
            </a:extLst>
          </p:cNvPr>
          <p:cNvSpPr txBox="1"/>
          <p:nvPr/>
        </p:nvSpPr>
        <p:spPr>
          <a:xfrm>
            <a:off x="1104900" y="4648200"/>
            <a:ext cx="952500" cy="276999"/>
          </a:xfrm>
          <a:prstGeom prst="rect">
            <a:avLst/>
          </a:prstGeom>
          <a:noFill/>
        </p:spPr>
        <p:txBody>
          <a:bodyPr wrap="square" rtlCol="0">
            <a:spAutoFit/>
          </a:bodyPr>
          <a:lstStyle/>
          <a:p>
            <a:r>
              <a:rPr lang="en-US" sz="1200" b="1" dirty="0">
                <a:solidFill>
                  <a:srgbClr val="C00000"/>
                </a:solidFill>
              </a:rPr>
              <a:t>Red Clump</a:t>
            </a:r>
          </a:p>
        </p:txBody>
      </p:sp>
      <p:cxnSp>
        <p:nvCxnSpPr>
          <p:cNvPr id="18" name="Straight Arrow Connector 17">
            <a:extLst>
              <a:ext uri="{FF2B5EF4-FFF2-40B4-BE49-F238E27FC236}">
                <a16:creationId xmlns:a16="http://schemas.microsoft.com/office/drawing/2014/main" id="{E9703495-FDDD-322F-502E-54F12416D524}"/>
              </a:ext>
            </a:extLst>
          </p:cNvPr>
          <p:cNvCxnSpPr/>
          <p:nvPr/>
        </p:nvCxnSpPr>
        <p:spPr>
          <a:xfrm flipV="1">
            <a:off x="1790700" y="4457700"/>
            <a:ext cx="444500" cy="1905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B58DFA1D-4B0D-5DB8-017C-08FBA9DFD847}"/>
              </a:ext>
            </a:extLst>
          </p:cNvPr>
          <p:cNvSpPr txBox="1">
            <a:spLocks/>
          </p:cNvSpPr>
          <p:nvPr/>
        </p:nvSpPr>
        <p:spPr>
          <a:xfrm>
            <a:off x="1093731" y="2441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Stellar Populations Within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Footprint</a:t>
            </a:r>
          </a:p>
        </p:txBody>
      </p:sp>
    </p:spTree>
    <p:extLst>
      <p:ext uri="{BB962C8B-B14F-4D97-AF65-F5344CB8AC3E}">
        <p14:creationId xmlns:p14="http://schemas.microsoft.com/office/powerpoint/2010/main" val="3685463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38DC1-0C14-1748-BB0D-C1A08DA989EE}"/>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19</a:t>
            </a:r>
          </a:p>
        </p:txBody>
      </p:sp>
      <p:pic>
        <p:nvPicPr>
          <p:cNvPr id="7" name="Picture 6">
            <a:extLst>
              <a:ext uri="{FF2B5EF4-FFF2-40B4-BE49-F238E27FC236}">
                <a16:creationId xmlns:a16="http://schemas.microsoft.com/office/drawing/2014/main" id="{E722F4CA-D2D5-C14C-F75D-A7E7A29D0C33}"/>
              </a:ext>
            </a:extLst>
          </p:cNvPr>
          <p:cNvPicPr>
            <a:picLocks noChangeAspect="1"/>
          </p:cNvPicPr>
          <p:nvPr/>
        </p:nvPicPr>
        <p:blipFill>
          <a:blip r:embed="rId3"/>
          <a:stretch>
            <a:fillRect/>
          </a:stretch>
        </p:blipFill>
        <p:spPr>
          <a:xfrm>
            <a:off x="736601" y="1377950"/>
            <a:ext cx="5614930" cy="4413250"/>
          </a:xfrm>
          <a:prstGeom prst="rect">
            <a:avLst/>
          </a:prstGeom>
        </p:spPr>
      </p:pic>
      <p:sp>
        <p:nvSpPr>
          <p:cNvPr id="8" name="TextBox 7">
            <a:extLst>
              <a:ext uri="{FF2B5EF4-FFF2-40B4-BE49-F238E27FC236}">
                <a16:creationId xmlns:a16="http://schemas.microsoft.com/office/drawing/2014/main" id="{61D50C64-525A-FC18-C989-339C62919AA2}"/>
              </a:ext>
            </a:extLst>
          </p:cNvPr>
          <p:cNvSpPr txBox="1"/>
          <p:nvPr/>
        </p:nvSpPr>
        <p:spPr>
          <a:xfrm>
            <a:off x="2057400" y="5918200"/>
            <a:ext cx="2336800" cy="381000"/>
          </a:xfrm>
          <a:prstGeom prst="rect">
            <a:avLst/>
          </a:prstGeom>
          <a:noFill/>
        </p:spPr>
        <p:txBody>
          <a:bodyPr wrap="square" rtlCol="0">
            <a:spAutoFit/>
          </a:bodyPr>
          <a:lstStyle/>
          <a:p>
            <a:r>
              <a:rPr lang="en-US" dirty="0"/>
              <a:t>F164N – F212N</a:t>
            </a:r>
          </a:p>
        </p:txBody>
      </p:sp>
      <p:sp>
        <p:nvSpPr>
          <p:cNvPr id="9" name="TextBox 8">
            <a:extLst>
              <a:ext uri="{FF2B5EF4-FFF2-40B4-BE49-F238E27FC236}">
                <a16:creationId xmlns:a16="http://schemas.microsoft.com/office/drawing/2014/main" id="{EE613CD2-C2EC-02E8-0030-EFA7D13944AA}"/>
              </a:ext>
            </a:extLst>
          </p:cNvPr>
          <p:cNvSpPr txBox="1"/>
          <p:nvPr/>
        </p:nvSpPr>
        <p:spPr>
          <a:xfrm rot="16200000">
            <a:off x="103095" y="3244333"/>
            <a:ext cx="897681" cy="369332"/>
          </a:xfrm>
          <a:prstGeom prst="rect">
            <a:avLst/>
          </a:prstGeom>
          <a:noFill/>
        </p:spPr>
        <p:txBody>
          <a:bodyPr wrap="square" rtlCol="0">
            <a:spAutoFit/>
          </a:bodyPr>
          <a:lstStyle/>
          <a:p>
            <a:r>
              <a:rPr lang="en-US" dirty="0"/>
              <a:t>F212N</a:t>
            </a:r>
          </a:p>
        </p:txBody>
      </p:sp>
      <p:sp>
        <p:nvSpPr>
          <p:cNvPr id="10" name="Oval 9">
            <a:extLst>
              <a:ext uri="{FF2B5EF4-FFF2-40B4-BE49-F238E27FC236}">
                <a16:creationId xmlns:a16="http://schemas.microsoft.com/office/drawing/2014/main" id="{3F3553D4-E58B-F230-D2AE-5A3A0A9D5C06}"/>
              </a:ext>
            </a:extLst>
          </p:cNvPr>
          <p:cNvSpPr/>
          <p:nvPr/>
        </p:nvSpPr>
        <p:spPr>
          <a:xfrm rot="1116763">
            <a:off x="2345585" y="4248782"/>
            <a:ext cx="305207" cy="505832"/>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B3836BA-58F4-9AB2-1065-C371DD0BB616}"/>
              </a:ext>
            </a:extLst>
          </p:cNvPr>
          <p:cNvSpPr txBox="1"/>
          <p:nvPr/>
        </p:nvSpPr>
        <p:spPr>
          <a:xfrm>
            <a:off x="1104900" y="4648200"/>
            <a:ext cx="952500" cy="276999"/>
          </a:xfrm>
          <a:prstGeom prst="rect">
            <a:avLst/>
          </a:prstGeom>
          <a:noFill/>
        </p:spPr>
        <p:txBody>
          <a:bodyPr wrap="square" rtlCol="0">
            <a:spAutoFit/>
          </a:bodyPr>
          <a:lstStyle/>
          <a:p>
            <a:r>
              <a:rPr lang="en-US" sz="1200" b="1" dirty="0">
                <a:solidFill>
                  <a:srgbClr val="C00000"/>
                </a:solidFill>
              </a:rPr>
              <a:t>Red Clump</a:t>
            </a:r>
          </a:p>
        </p:txBody>
      </p:sp>
      <p:cxnSp>
        <p:nvCxnSpPr>
          <p:cNvPr id="18" name="Straight Arrow Connector 17">
            <a:extLst>
              <a:ext uri="{FF2B5EF4-FFF2-40B4-BE49-F238E27FC236}">
                <a16:creationId xmlns:a16="http://schemas.microsoft.com/office/drawing/2014/main" id="{E9703495-FDDD-322F-502E-54F12416D524}"/>
              </a:ext>
            </a:extLst>
          </p:cNvPr>
          <p:cNvCxnSpPr/>
          <p:nvPr/>
        </p:nvCxnSpPr>
        <p:spPr>
          <a:xfrm flipV="1">
            <a:off x="1790700" y="4457700"/>
            <a:ext cx="444500" cy="1905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B58DFA1D-4B0D-5DB8-017C-08FBA9DFD847}"/>
              </a:ext>
            </a:extLst>
          </p:cNvPr>
          <p:cNvSpPr txBox="1">
            <a:spLocks/>
          </p:cNvSpPr>
          <p:nvPr/>
        </p:nvSpPr>
        <p:spPr>
          <a:xfrm>
            <a:off x="1093731" y="2441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Stellar Populations Within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Footprint</a:t>
            </a:r>
          </a:p>
        </p:txBody>
      </p:sp>
      <p:pic>
        <p:nvPicPr>
          <p:cNvPr id="3" name="Picture 2">
            <a:extLst>
              <a:ext uri="{FF2B5EF4-FFF2-40B4-BE49-F238E27FC236}">
                <a16:creationId xmlns:a16="http://schemas.microsoft.com/office/drawing/2014/main" id="{455077EA-5484-F4F1-2AB0-6CDCD31FF2B9}"/>
              </a:ext>
            </a:extLst>
          </p:cNvPr>
          <p:cNvPicPr>
            <a:picLocks noChangeAspect="1"/>
          </p:cNvPicPr>
          <p:nvPr/>
        </p:nvPicPr>
        <p:blipFill>
          <a:blip r:embed="rId4"/>
          <a:stretch>
            <a:fillRect/>
          </a:stretch>
        </p:blipFill>
        <p:spPr>
          <a:xfrm rot="10800000">
            <a:off x="6131402" y="1853450"/>
            <a:ext cx="5614928" cy="3569749"/>
          </a:xfrm>
          <a:prstGeom prst="rect">
            <a:avLst/>
          </a:prstGeom>
        </p:spPr>
      </p:pic>
      <p:sp>
        <p:nvSpPr>
          <p:cNvPr id="5" name="TextBox 4">
            <a:extLst>
              <a:ext uri="{FF2B5EF4-FFF2-40B4-BE49-F238E27FC236}">
                <a16:creationId xmlns:a16="http://schemas.microsoft.com/office/drawing/2014/main" id="{FC4C99B6-62D1-84F9-5070-8E76E5AF5F03}"/>
              </a:ext>
            </a:extLst>
          </p:cNvPr>
          <p:cNvSpPr txBox="1"/>
          <p:nvPr/>
        </p:nvSpPr>
        <p:spPr>
          <a:xfrm>
            <a:off x="6351531" y="1893237"/>
            <a:ext cx="150399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F335 Emission</a:t>
            </a:r>
          </a:p>
        </p:txBody>
      </p:sp>
      <p:sp>
        <p:nvSpPr>
          <p:cNvPr id="6" name="TextBox 5">
            <a:extLst>
              <a:ext uri="{FF2B5EF4-FFF2-40B4-BE49-F238E27FC236}">
                <a16:creationId xmlns:a16="http://schemas.microsoft.com/office/drawing/2014/main" id="{B579A6C4-6A23-109B-310B-A6A49BE66E23}"/>
              </a:ext>
            </a:extLst>
          </p:cNvPr>
          <p:cNvSpPr txBox="1"/>
          <p:nvPr/>
        </p:nvSpPr>
        <p:spPr>
          <a:xfrm>
            <a:off x="6351530" y="2132431"/>
            <a:ext cx="2238287" cy="307777"/>
          </a:xfrm>
          <a:prstGeom prst="rect">
            <a:avLst/>
          </a:prstGeom>
          <a:noFill/>
        </p:spPr>
        <p:txBody>
          <a:bodyPr wrap="square" rtlCol="0">
            <a:spAutoFit/>
          </a:bodyPr>
          <a:lstStyle/>
          <a:p>
            <a:r>
              <a:rPr lang="en-US" sz="1400" dirty="0">
                <a:solidFill>
                  <a:srgbClr val="FFFF00"/>
                </a:solidFill>
                <a:latin typeface="Times New Roman" panose="02020603050405020304" pitchFamily="18" charset="0"/>
                <a:cs typeface="Times New Roman" panose="02020603050405020304" pitchFamily="18" charset="0"/>
              </a:rPr>
              <a:t>2504 Red Clump Sources</a:t>
            </a:r>
          </a:p>
        </p:txBody>
      </p:sp>
    </p:spTree>
    <p:extLst>
      <p:ext uri="{BB962C8B-B14F-4D97-AF65-F5344CB8AC3E}">
        <p14:creationId xmlns:p14="http://schemas.microsoft.com/office/powerpoint/2010/main" val="802206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721937-DADA-7DC8-5247-6D19F448B0DB}"/>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2</a:t>
            </a:r>
          </a:p>
        </p:txBody>
      </p:sp>
      <p:sp>
        <p:nvSpPr>
          <p:cNvPr id="7" name="TextBox 6">
            <a:extLst>
              <a:ext uri="{FF2B5EF4-FFF2-40B4-BE49-F238E27FC236}">
                <a16:creationId xmlns:a16="http://schemas.microsoft.com/office/drawing/2014/main" id="{9FCF3D52-1DD6-F3DA-1701-2AAC2F3D5FF4}"/>
              </a:ext>
            </a:extLst>
          </p:cNvPr>
          <p:cNvSpPr txBox="1"/>
          <p:nvPr/>
        </p:nvSpPr>
        <p:spPr>
          <a:xfrm>
            <a:off x="363071" y="242047"/>
            <a:ext cx="1054827" cy="369332"/>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Chandra</a:t>
            </a:r>
          </a:p>
        </p:txBody>
      </p:sp>
      <p:sp>
        <p:nvSpPr>
          <p:cNvPr id="8" name="TextBox 7">
            <a:extLst>
              <a:ext uri="{FF2B5EF4-FFF2-40B4-BE49-F238E27FC236}">
                <a16:creationId xmlns:a16="http://schemas.microsoft.com/office/drawing/2014/main" id="{5FD667FA-2DA9-A3AD-ACC5-75D5C814B15D}"/>
              </a:ext>
            </a:extLst>
          </p:cNvPr>
          <p:cNvSpPr txBox="1"/>
          <p:nvPr/>
        </p:nvSpPr>
        <p:spPr>
          <a:xfrm>
            <a:off x="363071" y="611379"/>
            <a:ext cx="1054827" cy="369332"/>
          </a:xfrm>
          <a:prstGeom prst="rect">
            <a:avLst/>
          </a:prstGeom>
          <a:noFill/>
        </p:spPr>
        <p:txBody>
          <a:bodyPr wrap="square" rtlCol="0">
            <a:spAutoFit/>
          </a:bodyPr>
          <a:lstStyle/>
          <a:p>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VLA</a:t>
            </a:r>
          </a:p>
        </p:txBody>
      </p:sp>
      <p:sp>
        <p:nvSpPr>
          <p:cNvPr id="9" name="TextBox 8">
            <a:extLst>
              <a:ext uri="{FF2B5EF4-FFF2-40B4-BE49-F238E27FC236}">
                <a16:creationId xmlns:a16="http://schemas.microsoft.com/office/drawing/2014/main" id="{FEFF23A6-92CB-A902-2D0C-A5719E519158}"/>
              </a:ext>
            </a:extLst>
          </p:cNvPr>
          <p:cNvSpPr txBox="1"/>
          <p:nvPr/>
        </p:nvSpPr>
        <p:spPr>
          <a:xfrm>
            <a:off x="369028" y="980711"/>
            <a:ext cx="1054827" cy="369332"/>
          </a:xfrm>
          <a:prstGeom prst="rect">
            <a:avLst/>
          </a:prstGeom>
          <a:noFill/>
        </p:spPr>
        <p:txBody>
          <a:bodyPr wrap="square" rtlCol="0">
            <a:spAutoFit/>
          </a:bodyPr>
          <a:lstStyle/>
          <a:p>
            <a:r>
              <a:rPr lang="en-US" dirty="0">
                <a:solidFill>
                  <a:srgbClr val="FFFF00"/>
                </a:solidFill>
                <a:latin typeface="Times New Roman" panose="02020603050405020304" pitchFamily="18" charset="0"/>
                <a:cs typeface="Times New Roman" panose="02020603050405020304" pitchFamily="18" charset="0"/>
              </a:rPr>
              <a:t>HST</a:t>
            </a:r>
          </a:p>
        </p:txBody>
      </p:sp>
      <p:sp>
        <p:nvSpPr>
          <p:cNvPr id="10" name="TextBox 9">
            <a:extLst>
              <a:ext uri="{FF2B5EF4-FFF2-40B4-BE49-F238E27FC236}">
                <a16:creationId xmlns:a16="http://schemas.microsoft.com/office/drawing/2014/main" id="{9FFB63EC-A70C-CC6C-B8EA-76A1E7144B89}"/>
              </a:ext>
            </a:extLst>
          </p:cNvPr>
          <p:cNvSpPr txBox="1"/>
          <p:nvPr/>
        </p:nvSpPr>
        <p:spPr>
          <a:xfrm>
            <a:off x="363070" y="1385867"/>
            <a:ext cx="1054827" cy="369332"/>
          </a:xfrm>
          <a:prstGeom prst="rect">
            <a:avLst/>
          </a:prstGeom>
          <a:noFill/>
        </p:spPr>
        <p:txBody>
          <a:bodyPr wrap="square" rtlCol="0">
            <a:spAutoFit/>
          </a:bodyPr>
          <a:lstStyle/>
          <a:p>
            <a:r>
              <a:rPr lang="en-US" dirty="0">
                <a:solidFill>
                  <a:srgbClr val="C00000"/>
                </a:solidFill>
                <a:latin typeface="Times New Roman" panose="02020603050405020304" pitchFamily="18" charset="0"/>
                <a:cs typeface="Times New Roman" panose="02020603050405020304" pitchFamily="18" charset="0"/>
              </a:rPr>
              <a:t>Spitzer</a:t>
            </a:r>
          </a:p>
        </p:txBody>
      </p:sp>
      <p:pic>
        <p:nvPicPr>
          <p:cNvPr id="2" name="Picture 1">
            <a:extLst>
              <a:ext uri="{FF2B5EF4-FFF2-40B4-BE49-F238E27FC236}">
                <a16:creationId xmlns:a16="http://schemas.microsoft.com/office/drawing/2014/main" id="{C36EB852-028D-89CD-B931-84FCC6D406A6}"/>
              </a:ext>
            </a:extLst>
          </p:cNvPr>
          <p:cNvPicPr>
            <a:picLocks noChangeAspect="1"/>
          </p:cNvPicPr>
          <p:nvPr/>
        </p:nvPicPr>
        <p:blipFill>
          <a:blip r:embed="rId3">
            <a:alphaModFix/>
          </a:blip>
          <a:stretch>
            <a:fillRect/>
          </a:stretch>
        </p:blipFill>
        <p:spPr>
          <a:xfrm rot="19320000">
            <a:off x="1797003" y="748308"/>
            <a:ext cx="9143910" cy="7212703"/>
          </a:xfrm>
          <a:prstGeom prst="rect">
            <a:avLst/>
          </a:prstGeom>
        </p:spPr>
      </p:pic>
      <p:sp>
        <p:nvSpPr>
          <p:cNvPr id="5" name="TextBox 4">
            <a:extLst>
              <a:ext uri="{FF2B5EF4-FFF2-40B4-BE49-F238E27FC236}">
                <a16:creationId xmlns:a16="http://schemas.microsoft.com/office/drawing/2014/main" id="{F6C3A8C0-6ACE-B40D-FE61-C9BFFE00F187}"/>
              </a:ext>
            </a:extLst>
          </p:cNvPr>
          <p:cNvSpPr txBox="1"/>
          <p:nvPr/>
        </p:nvSpPr>
        <p:spPr>
          <a:xfrm>
            <a:off x="7769947" y="5516140"/>
            <a:ext cx="4748050" cy="954107"/>
          </a:xfrm>
          <a:prstGeom prst="rect">
            <a:avLst/>
          </a:prstGeom>
          <a:noFill/>
        </p:spPr>
        <p:txBody>
          <a:bodyPr wrap="square" rtlCol="0">
            <a:spAutoFit/>
          </a:bodyPr>
          <a:lstStyle/>
          <a:p>
            <a:r>
              <a:rPr lang="en-US" sz="1400" b="0" i="0" u="none" strike="noStrike" dirty="0">
                <a:solidFill>
                  <a:srgbClr val="808080"/>
                </a:solidFill>
                <a:effectLst/>
                <a:latin typeface="Times New Roman" panose="02020603050405020304" pitchFamily="18" charset="0"/>
                <a:cs typeface="Times New Roman" panose="02020603050405020304" pitchFamily="18" charset="0"/>
              </a:rPr>
              <a:t>Chandra: NASA/CXC/Univ. of Maryland/A.S. Wilson et al.</a:t>
            </a:r>
          </a:p>
          <a:p>
            <a:r>
              <a:rPr lang="en-US" sz="1400" dirty="0">
                <a:solidFill>
                  <a:srgbClr val="808080"/>
                </a:solidFill>
                <a:latin typeface="Times New Roman" panose="02020603050405020304" pitchFamily="18" charset="0"/>
                <a:cs typeface="Times New Roman" panose="02020603050405020304" pitchFamily="18" charset="0"/>
              </a:rPr>
              <a:t>HST</a:t>
            </a:r>
            <a:r>
              <a:rPr lang="en-US" sz="1400" b="0" i="0" u="none" strike="noStrike" dirty="0">
                <a:solidFill>
                  <a:srgbClr val="808080"/>
                </a:solidFill>
                <a:effectLst/>
                <a:latin typeface="Times New Roman" panose="02020603050405020304" pitchFamily="18" charset="0"/>
                <a:cs typeface="Times New Roman" panose="02020603050405020304" pitchFamily="18" charset="0"/>
              </a:rPr>
              <a:t>: </a:t>
            </a:r>
            <a:r>
              <a:rPr lang="en-US" sz="1400" b="0" i="0" u="none" strike="noStrike" dirty="0" err="1">
                <a:solidFill>
                  <a:srgbClr val="808080"/>
                </a:solidFill>
                <a:effectLst/>
                <a:latin typeface="Times New Roman" panose="02020603050405020304" pitchFamily="18" charset="0"/>
                <a:cs typeface="Times New Roman" panose="02020603050405020304" pitchFamily="18" charset="0"/>
              </a:rPr>
              <a:t>Pal.Obs</a:t>
            </a:r>
            <a:r>
              <a:rPr lang="en-US" sz="1400" b="0" i="0" u="none" strike="noStrike" dirty="0">
                <a:solidFill>
                  <a:srgbClr val="808080"/>
                </a:solidFill>
                <a:effectLst/>
                <a:latin typeface="Times New Roman" panose="02020603050405020304" pitchFamily="18" charset="0"/>
                <a:cs typeface="Times New Roman" panose="02020603050405020304" pitchFamily="18" charset="0"/>
              </a:rPr>
              <a:t>. DSS</a:t>
            </a:r>
          </a:p>
          <a:p>
            <a:r>
              <a:rPr lang="en-US" sz="1400" dirty="0">
                <a:solidFill>
                  <a:srgbClr val="808080"/>
                </a:solidFill>
                <a:latin typeface="Times New Roman" panose="02020603050405020304" pitchFamily="18" charset="0"/>
                <a:cs typeface="Times New Roman" panose="02020603050405020304" pitchFamily="18" charset="0"/>
              </a:rPr>
              <a:t>Spitzer</a:t>
            </a:r>
            <a:r>
              <a:rPr lang="en-US" sz="1400" b="0" i="0" u="none" strike="noStrike" dirty="0">
                <a:solidFill>
                  <a:srgbClr val="808080"/>
                </a:solidFill>
                <a:effectLst/>
                <a:latin typeface="Times New Roman" panose="02020603050405020304" pitchFamily="18" charset="0"/>
                <a:cs typeface="Times New Roman" panose="02020603050405020304" pitchFamily="18" charset="0"/>
              </a:rPr>
              <a:t>: NASA/JPL-Caltech</a:t>
            </a:r>
          </a:p>
          <a:p>
            <a:r>
              <a:rPr lang="en-US" sz="1400" b="0" i="0" u="none" strike="noStrike" dirty="0">
                <a:solidFill>
                  <a:srgbClr val="808080"/>
                </a:solidFill>
                <a:effectLst/>
                <a:latin typeface="Times New Roman" panose="02020603050405020304" pitchFamily="18" charset="0"/>
                <a:cs typeface="Times New Roman" panose="02020603050405020304" pitchFamily="18" charset="0"/>
              </a:rPr>
              <a:t>VLA: NRAO/AUI/NSF</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0103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38DC1-0C14-1748-BB0D-C1A08DA989EE}"/>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20</a:t>
            </a:r>
          </a:p>
        </p:txBody>
      </p:sp>
      <p:pic>
        <p:nvPicPr>
          <p:cNvPr id="7" name="Picture 6">
            <a:extLst>
              <a:ext uri="{FF2B5EF4-FFF2-40B4-BE49-F238E27FC236}">
                <a16:creationId xmlns:a16="http://schemas.microsoft.com/office/drawing/2014/main" id="{E722F4CA-D2D5-C14C-F75D-A7E7A29D0C33}"/>
              </a:ext>
            </a:extLst>
          </p:cNvPr>
          <p:cNvPicPr>
            <a:picLocks noChangeAspect="1"/>
          </p:cNvPicPr>
          <p:nvPr/>
        </p:nvPicPr>
        <p:blipFill>
          <a:blip r:embed="rId3"/>
          <a:stretch>
            <a:fillRect/>
          </a:stretch>
        </p:blipFill>
        <p:spPr>
          <a:xfrm>
            <a:off x="736601" y="1377950"/>
            <a:ext cx="5614930" cy="4413250"/>
          </a:xfrm>
          <a:prstGeom prst="rect">
            <a:avLst/>
          </a:prstGeom>
        </p:spPr>
      </p:pic>
      <p:sp>
        <p:nvSpPr>
          <p:cNvPr id="8" name="TextBox 7">
            <a:extLst>
              <a:ext uri="{FF2B5EF4-FFF2-40B4-BE49-F238E27FC236}">
                <a16:creationId xmlns:a16="http://schemas.microsoft.com/office/drawing/2014/main" id="{61D50C64-525A-FC18-C989-339C62919AA2}"/>
              </a:ext>
            </a:extLst>
          </p:cNvPr>
          <p:cNvSpPr txBox="1"/>
          <p:nvPr/>
        </p:nvSpPr>
        <p:spPr>
          <a:xfrm>
            <a:off x="2057400" y="5918200"/>
            <a:ext cx="2336800" cy="381000"/>
          </a:xfrm>
          <a:prstGeom prst="rect">
            <a:avLst/>
          </a:prstGeom>
          <a:noFill/>
        </p:spPr>
        <p:txBody>
          <a:bodyPr wrap="square" rtlCol="0">
            <a:spAutoFit/>
          </a:bodyPr>
          <a:lstStyle/>
          <a:p>
            <a:r>
              <a:rPr lang="en-US" dirty="0"/>
              <a:t>F164N – F212N</a:t>
            </a:r>
          </a:p>
        </p:txBody>
      </p:sp>
      <p:sp>
        <p:nvSpPr>
          <p:cNvPr id="9" name="TextBox 8">
            <a:extLst>
              <a:ext uri="{FF2B5EF4-FFF2-40B4-BE49-F238E27FC236}">
                <a16:creationId xmlns:a16="http://schemas.microsoft.com/office/drawing/2014/main" id="{EE613CD2-C2EC-02E8-0030-EFA7D13944AA}"/>
              </a:ext>
            </a:extLst>
          </p:cNvPr>
          <p:cNvSpPr txBox="1"/>
          <p:nvPr/>
        </p:nvSpPr>
        <p:spPr>
          <a:xfrm rot="16200000">
            <a:off x="103095" y="3244333"/>
            <a:ext cx="897681" cy="369332"/>
          </a:xfrm>
          <a:prstGeom prst="rect">
            <a:avLst/>
          </a:prstGeom>
          <a:noFill/>
        </p:spPr>
        <p:txBody>
          <a:bodyPr wrap="square" rtlCol="0">
            <a:spAutoFit/>
          </a:bodyPr>
          <a:lstStyle/>
          <a:p>
            <a:r>
              <a:rPr lang="en-US" dirty="0"/>
              <a:t>F212N</a:t>
            </a:r>
          </a:p>
        </p:txBody>
      </p:sp>
      <p:sp>
        <p:nvSpPr>
          <p:cNvPr id="11" name="Title 1">
            <a:extLst>
              <a:ext uri="{FF2B5EF4-FFF2-40B4-BE49-F238E27FC236}">
                <a16:creationId xmlns:a16="http://schemas.microsoft.com/office/drawing/2014/main" id="{B58DFA1D-4B0D-5DB8-017C-08FBA9DFD847}"/>
              </a:ext>
            </a:extLst>
          </p:cNvPr>
          <p:cNvSpPr txBox="1">
            <a:spLocks/>
          </p:cNvSpPr>
          <p:nvPr/>
        </p:nvSpPr>
        <p:spPr>
          <a:xfrm>
            <a:off x="1093731" y="2441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Stellar Populations Within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Footprint</a:t>
            </a:r>
          </a:p>
        </p:txBody>
      </p:sp>
      <p:sp>
        <p:nvSpPr>
          <p:cNvPr id="2" name="Oval 1">
            <a:extLst>
              <a:ext uri="{FF2B5EF4-FFF2-40B4-BE49-F238E27FC236}">
                <a16:creationId xmlns:a16="http://schemas.microsoft.com/office/drawing/2014/main" id="{CB30EC4A-CB69-904E-04BE-D6E183290D39}"/>
              </a:ext>
            </a:extLst>
          </p:cNvPr>
          <p:cNvSpPr/>
          <p:nvPr/>
        </p:nvSpPr>
        <p:spPr>
          <a:xfrm rot="1448264">
            <a:off x="2477266" y="3772895"/>
            <a:ext cx="394082" cy="408781"/>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A06463B-25E8-DAB4-36BA-555A2A834E58}"/>
              </a:ext>
            </a:extLst>
          </p:cNvPr>
          <p:cNvSpPr txBox="1"/>
          <p:nvPr/>
        </p:nvSpPr>
        <p:spPr>
          <a:xfrm>
            <a:off x="1130684" y="3685798"/>
            <a:ext cx="952500" cy="276999"/>
          </a:xfrm>
          <a:prstGeom prst="rect">
            <a:avLst/>
          </a:prstGeom>
          <a:noFill/>
        </p:spPr>
        <p:txBody>
          <a:bodyPr wrap="square" rtlCol="0">
            <a:spAutoFit/>
          </a:bodyPr>
          <a:lstStyle/>
          <a:p>
            <a:r>
              <a:rPr lang="en-US" sz="1200" b="1" dirty="0">
                <a:solidFill>
                  <a:srgbClr val="C00000"/>
                </a:solidFill>
              </a:rPr>
              <a:t>AGB bump</a:t>
            </a:r>
          </a:p>
        </p:txBody>
      </p:sp>
      <p:cxnSp>
        <p:nvCxnSpPr>
          <p:cNvPr id="6" name="Straight Arrow Connector 5">
            <a:extLst>
              <a:ext uri="{FF2B5EF4-FFF2-40B4-BE49-F238E27FC236}">
                <a16:creationId xmlns:a16="http://schemas.microsoft.com/office/drawing/2014/main" id="{33CF9C69-D67F-1835-C72A-7C386D7B8E89}"/>
              </a:ext>
            </a:extLst>
          </p:cNvPr>
          <p:cNvCxnSpPr/>
          <p:nvPr/>
        </p:nvCxnSpPr>
        <p:spPr>
          <a:xfrm>
            <a:off x="2019684" y="3811597"/>
            <a:ext cx="394082" cy="1385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4431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38DC1-0C14-1748-BB0D-C1A08DA989EE}"/>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21</a:t>
            </a:r>
          </a:p>
        </p:txBody>
      </p:sp>
      <p:pic>
        <p:nvPicPr>
          <p:cNvPr id="7" name="Picture 6">
            <a:extLst>
              <a:ext uri="{FF2B5EF4-FFF2-40B4-BE49-F238E27FC236}">
                <a16:creationId xmlns:a16="http://schemas.microsoft.com/office/drawing/2014/main" id="{E722F4CA-D2D5-C14C-F75D-A7E7A29D0C33}"/>
              </a:ext>
            </a:extLst>
          </p:cNvPr>
          <p:cNvPicPr>
            <a:picLocks noChangeAspect="1"/>
          </p:cNvPicPr>
          <p:nvPr/>
        </p:nvPicPr>
        <p:blipFill>
          <a:blip r:embed="rId3"/>
          <a:stretch>
            <a:fillRect/>
          </a:stretch>
        </p:blipFill>
        <p:spPr>
          <a:xfrm>
            <a:off x="736601" y="1377950"/>
            <a:ext cx="5614930" cy="4413250"/>
          </a:xfrm>
          <a:prstGeom prst="rect">
            <a:avLst/>
          </a:prstGeom>
        </p:spPr>
      </p:pic>
      <p:sp>
        <p:nvSpPr>
          <p:cNvPr id="8" name="TextBox 7">
            <a:extLst>
              <a:ext uri="{FF2B5EF4-FFF2-40B4-BE49-F238E27FC236}">
                <a16:creationId xmlns:a16="http://schemas.microsoft.com/office/drawing/2014/main" id="{61D50C64-525A-FC18-C989-339C62919AA2}"/>
              </a:ext>
            </a:extLst>
          </p:cNvPr>
          <p:cNvSpPr txBox="1"/>
          <p:nvPr/>
        </p:nvSpPr>
        <p:spPr>
          <a:xfrm>
            <a:off x="2057400" y="5918200"/>
            <a:ext cx="2336800" cy="381000"/>
          </a:xfrm>
          <a:prstGeom prst="rect">
            <a:avLst/>
          </a:prstGeom>
          <a:noFill/>
        </p:spPr>
        <p:txBody>
          <a:bodyPr wrap="square" rtlCol="0">
            <a:spAutoFit/>
          </a:bodyPr>
          <a:lstStyle/>
          <a:p>
            <a:r>
              <a:rPr lang="en-US" dirty="0"/>
              <a:t>F164N – F212N</a:t>
            </a:r>
          </a:p>
        </p:txBody>
      </p:sp>
      <p:sp>
        <p:nvSpPr>
          <p:cNvPr id="9" name="TextBox 8">
            <a:extLst>
              <a:ext uri="{FF2B5EF4-FFF2-40B4-BE49-F238E27FC236}">
                <a16:creationId xmlns:a16="http://schemas.microsoft.com/office/drawing/2014/main" id="{EE613CD2-C2EC-02E8-0030-EFA7D13944AA}"/>
              </a:ext>
            </a:extLst>
          </p:cNvPr>
          <p:cNvSpPr txBox="1"/>
          <p:nvPr/>
        </p:nvSpPr>
        <p:spPr>
          <a:xfrm rot="16200000">
            <a:off x="103095" y="3244333"/>
            <a:ext cx="897681" cy="369332"/>
          </a:xfrm>
          <a:prstGeom prst="rect">
            <a:avLst/>
          </a:prstGeom>
          <a:noFill/>
        </p:spPr>
        <p:txBody>
          <a:bodyPr wrap="square" rtlCol="0">
            <a:spAutoFit/>
          </a:bodyPr>
          <a:lstStyle/>
          <a:p>
            <a:r>
              <a:rPr lang="en-US" dirty="0"/>
              <a:t>F212N</a:t>
            </a:r>
          </a:p>
        </p:txBody>
      </p:sp>
      <p:sp>
        <p:nvSpPr>
          <p:cNvPr id="11" name="Title 1">
            <a:extLst>
              <a:ext uri="{FF2B5EF4-FFF2-40B4-BE49-F238E27FC236}">
                <a16:creationId xmlns:a16="http://schemas.microsoft.com/office/drawing/2014/main" id="{B58DFA1D-4B0D-5DB8-017C-08FBA9DFD847}"/>
              </a:ext>
            </a:extLst>
          </p:cNvPr>
          <p:cNvSpPr txBox="1">
            <a:spLocks/>
          </p:cNvSpPr>
          <p:nvPr/>
        </p:nvSpPr>
        <p:spPr>
          <a:xfrm>
            <a:off x="1093731" y="2441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Stellar Populations Within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Footprint</a:t>
            </a:r>
          </a:p>
        </p:txBody>
      </p:sp>
      <p:sp>
        <p:nvSpPr>
          <p:cNvPr id="2" name="Oval 1">
            <a:extLst>
              <a:ext uri="{FF2B5EF4-FFF2-40B4-BE49-F238E27FC236}">
                <a16:creationId xmlns:a16="http://schemas.microsoft.com/office/drawing/2014/main" id="{CB30EC4A-CB69-904E-04BE-D6E183290D39}"/>
              </a:ext>
            </a:extLst>
          </p:cNvPr>
          <p:cNvSpPr/>
          <p:nvPr/>
        </p:nvSpPr>
        <p:spPr>
          <a:xfrm rot="1448264">
            <a:off x="2477266" y="3772895"/>
            <a:ext cx="394082" cy="408781"/>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A06463B-25E8-DAB4-36BA-555A2A834E58}"/>
              </a:ext>
            </a:extLst>
          </p:cNvPr>
          <p:cNvSpPr txBox="1"/>
          <p:nvPr/>
        </p:nvSpPr>
        <p:spPr>
          <a:xfrm>
            <a:off x="1130684" y="3685798"/>
            <a:ext cx="952500" cy="276999"/>
          </a:xfrm>
          <a:prstGeom prst="rect">
            <a:avLst/>
          </a:prstGeom>
          <a:noFill/>
        </p:spPr>
        <p:txBody>
          <a:bodyPr wrap="square" rtlCol="0">
            <a:spAutoFit/>
          </a:bodyPr>
          <a:lstStyle/>
          <a:p>
            <a:r>
              <a:rPr lang="en-US" sz="1200" b="1" dirty="0">
                <a:solidFill>
                  <a:srgbClr val="C00000"/>
                </a:solidFill>
              </a:rPr>
              <a:t>AGB bump</a:t>
            </a:r>
          </a:p>
        </p:txBody>
      </p:sp>
      <p:cxnSp>
        <p:nvCxnSpPr>
          <p:cNvPr id="6" name="Straight Arrow Connector 5">
            <a:extLst>
              <a:ext uri="{FF2B5EF4-FFF2-40B4-BE49-F238E27FC236}">
                <a16:creationId xmlns:a16="http://schemas.microsoft.com/office/drawing/2014/main" id="{33CF9C69-D67F-1835-C72A-7C386D7B8E89}"/>
              </a:ext>
            </a:extLst>
          </p:cNvPr>
          <p:cNvCxnSpPr/>
          <p:nvPr/>
        </p:nvCxnSpPr>
        <p:spPr>
          <a:xfrm>
            <a:off x="2019684" y="3811597"/>
            <a:ext cx="394082" cy="1385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04BC209-1D45-3EF6-AE13-13B903E5471D}"/>
              </a:ext>
            </a:extLst>
          </p:cNvPr>
          <p:cNvPicPr>
            <a:picLocks noChangeAspect="1"/>
          </p:cNvPicPr>
          <p:nvPr/>
        </p:nvPicPr>
        <p:blipFill>
          <a:blip r:embed="rId4"/>
          <a:stretch>
            <a:fillRect/>
          </a:stretch>
        </p:blipFill>
        <p:spPr>
          <a:xfrm rot="10800000">
            <a:off x="6131402" y="1853448"/>
            <a:ext cx="5614928" cy="3569749"/>
          </a:xfrm>
          <a:prstGeom prst="rect">
            <a:avLst/>
          </a:prstGeom>
        </p:spPr>
      </p:pic>
      <p:sp>
        <p:nvSpPr>
          <p:cNvPr id="12" name="TextBox 11">
            <a:extLst>
              <a:ext uri="{FF2B5EF4-FFF2-40B4-BE49-F238E27FC236}">
                <a16:creationId xmlns:a16="http://schemas.microsoft.com/office/drawing/2014/main" id="{D28AE913-CD3D-0DD9-DC91-661BA458180A}"/>
              </a:ext>
            </a:extLst>
          </p:cNvPr>
          <p:cNvSpPr txBox="1"/>
          <p:nvPr/>
        </p:nvSpPr>
        <p:spPr>
          <a:xfrm>
            <a:off x="6351531" y="1893237"/>
            <a:ext cx="150399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F335 Emission</a:t>
            </a:r>
          </a:p>
        </p:txBody>
      </p:sp>
      <p:sp>
        <p:nvSpPr>
          <p:cNvPr id="13" name="TextBox 12">
            <a:extLst>
              <a:ext uri="{FF2B5EF4-FFF2-40B4-BE49-F238E27FC236}">
                <a16:creationId xmlns:a16="http://schemas.microsoft.com/office/drawing/2014/main" id="{F7C0F1AB-CB17-86B1-833A-41C163C93AFD}"/>
              </a:ext>
            </a:extLst>
          </p:cNvPr>
          <p:cNvSpPr txBox="1"/>
          <p:nvPr/>
        </p:nvSpPr>
        <p:spPr>
          <a:xfrm>
            <a:off x="6351530" y="2132431"/>
            <a:ext cx="2418397" cy="307777"/>
          </a:xfrm>
          <a:prstGeom prst="rect">
            <a:avLst/>
          </a:prstGeom>
          <a:noFill/>
        </p:spPr>
        <p:txBody>
          <a:bodyPr wrap="square" rtlCol="0">
            <a:spAutoFit/>
          </a:bodyPr>
          <a:lstStyle/>
          <a:p>
            <a:r>
              <a:rPr lang="en-US" sz="1400" dirty="0">
                <a:solidFill>
                  <a:schemeClr val="accent4">
                    <a:lumMod val="40000"/>
                    <a:lumOff val="60000"/>
                  </a:schemeClr>
                </a:solidFill>
                <a:latin typeface="Times New Roman" panose="02020603050405020304" pitchFamily="18" charset="0"/>
                <a:cs typeface="Times New Roman" panose="02020603050405020304" pitchFamily="18" charset="0"/>
              </a:rPr>
              <a:t>2387 Red AGB bump Sources</a:t>
            </a:r>
          </a:p>
        </p:txBody>
      </p:sp>
    </p:spTree>
    <p:extLst>
      <p:ext uri="{BB962C8B-B14F-4D97-AF65-F5344CB8AC3E}">
        <p14:creationId xmlns:p14="http://schemas.microsoft.com/office/powerpoint/2010/main" val="1677292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7E9824-0CA5-D2B3-B05A-1A60633EDD22}"/>
              </a:ext>
            </a:extLst>
          </p:cNvPr>
          <p:cNvSpPr txBox="1">
            <a:spLocks/>
          </p:cNvSpPr>
          <p:nvPr/>
        </p:nvSpPr>
        <p:spPr>
          <a:xfrm>
            <a:off x="1093731" y="2441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Stellar Populations Within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Footprint</a:t>
            </a:r>
          </a:p>
        </p:txBody>
      </p:sp>
      <p:pic>
        <p:nvPicPr>
          <p:cNvPr id="7" name="Picture 6">
            <a:extLst>
              <a:ext uri="{FF2B5EF4-FFF2-40B4-BE49-F238E27FC236}">
                <a16:creationId xmlns:a16="http://schemas.microsoft.com/office/drawing/2014/main" id="{29F2D15F-C4A8-187C-B562-27321FD67458}"/>
              </a:ext>
            </a:extLst>
          </p:cNvPr>
          <p:cNvPicPr>
            <a:picLocks noChangeAspect="1"/>
          </p:cNvPicPr>
          <p:nvPr/>
        </p:nvPicPr>
        <p:blipFill>
          <a:blip r:embed="rId3"/>
          <a:stretch>
            <a:fillRect/>
          </a:stretch>
        </p:blipFill>
        <p:spPr>
          <a:xfrm>
            <a:off x="757356" y="1377950"/>
            <a:ext cx="5614928" cy="4369202"/>
          </a:xfrm>
          <a:prstGeom prst="rect">
            <a:avLst/>
          </a:prstGeom>
        </p:spPr>
      </p:pic>
      <p:sp>
        <p:nvSpPr>
          <p:cNvPr id="9" name="TextBox 8">
            <a:extLst>
              <a:ext uri="{FF2B5EF4-FFF2-40B4-BE49-F238E27FC236}">
                <a16:creationId xmlns:a16="http://schemas.microsoft.com/office/drawing/2014/main" id="{52D5B306-E2E1-A0B2-65FF-95495BDF3618}"/>
              </a:ext>
            </a:extLst>
          </p:cNvPr>
          <p:cNvSpPr txBox="1"/>
          <p:nvPr/>
        </p:nvSpPr>
        <p:spPr>
          <a:xfrm>
            <a:off x="2497221" y="5747152"/>
            <a:ext cx="2336800" cy="381000"/>
          </a:xfrm>
          <a:prstGeom prst="rect">
            <a:avLst/>
          </a:prstGeom>
          <a:noFill/>
        </p:spPr>
        <p:txBody>
          <a:bodyPr wrap="square" rtlCol="0">
            <a:spAutoFit/>
          </a:bodyPr>
          <a:lstStyle/>
          <a:p>
            <a:r>
              <a:rPr lang="en-US" dirty="0"/>
              <a:t>F164N – F335M</a:t>
            </a:r>
          </a:p>
        </p:txBody>
      </p:sp>
      <p:sp>
        <p:nvSpPr>
          <p:cNvPr id="10" name="TextBox 9">
            <a:extLst>
              <a:ext uri="{FF2B5EF4-FFF2-40B4-BE49-F238E27FC236}">
                <a16:creationId xmlns:a16="http://schemas.microsoft.com/office/drawing/2014/main" id="{CA501A06-9431-A1ED-F91C-05D3BF3D77A2}"/>
              </a:ext>
            </a:extLst>
          </p:cNvPr>
          <p:cNvSpPr txBox="1"/>
          <p:nvPr/>
        </p:nvSpPr>
        <p:spPr>
          <a:xfrm rot="16200000">
            <a:off x="35587" y="3244333"/>
            <a:ext cx="897681" cy="369332"/>
          </a:xfrm>
          <a:prstGeom prst="rect">
            <a:avLst/>
          </a:prstGeom>
          <a:noFill/>
        </p:spPr>
        <p:txBody>
          <a:bodyPr wrap="square" rtlCol="0">
            <a:spAutoFit/>
          </a:bodyPr>
          <a:lstStyle/>
          <a:p>
            <a:r>
              <a:rPr lang="en-US" dirty="0"/>
              <a:t>F335M</a:t>
            </a:r>
          </a:p>
        </p:txBody>
      </p:sp>
      <p:cxnSp>
        <p:nvCxnSpPr>
          <p:cNvPr id="11" name="Straight Arrow Connector 10">
            <a:extLst>
              <a:ext uri="{FF2B5EF4-FFF2-40B4-BE49-F238E27FC236}">
                <a16:creationId xmlns:a16="http://schemas.microsoft.com/office/drawing/2014/main" id="{1C94213C-6B13-A256-B108-87E4681482D7}"/>
              </a:ext>
            </a:extLst>
          </p:cNvPr>
          <p:cNvCxnSpPr>
            <a:cxnSpLocks/>
          </p:cNvCxnSpPr>
          <p:nvPr/>
        </p:nvCxnSpPr>
        <p:spPr>
          <a:xfrm flipH="1">
            <a:off x="2711352" y="6128152"/>
            <a:ext cx="134471" cy="20624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C144140-B111-C207-3ED9-9E8A8BC4402D}"/>
              </a:ext>
            </a:extLst>
          </p:cNvPr>
          <p:cNvSpPr txBox="1"/>
          <p:nvPr/>
        </p:nvSpPr>
        <p:spPr>
          <a:xfrm>
            <a:off x="2383393" y="6306121"/>
            <a:ext cx="790388" cy="307777"/>
          </a:xfrm>
          <a:prstGeom prst="rect">
            <a:avLst/>
          </a:prstGeom>
          <a:noFill/>
        </p:spPr>
        <p:txBody>
          <a:bodyPr wrap="square" rtlCol="0">
            <a:spAutoFit/>
          </a:bodyPr>
          <a:lstStyle/>
          <a:p>
            <a:r>
              <a:rPr lang="en-US" sz="1400" dirty="0"/>
              <a:t>[</a:t>
            </a:r>
            <a:r>
              <a:rPr lang="en-US" sz="1400" dirty="0" err="1"/>
              <a:t>FeII</a:t>
            </a:r>
            <a:r>
              <a:rPr lang="en-US" sz="1400" dirty="0"/>
              <a:t>]</a:t>
            </a:r>
          </a:p>
        </p:txBody>
      </p:sp>
      <p:cxnSp>
        <p:nvCxnSpPr>
          <p:cNvPr id="13" name="Straight Arrow Connector 12">
            <a:extLst>
              <a:ext uri="{FF2B5EF4-FFF2-40B4-BE49-F238E27FC236}">
                <a16:creationId xmlns:a16="http://schemas.microsoft.com/office/drawing/2014/main" id="{A3ECF1B8-292C-2ACC-00C0-AC71D67FCA48}"/>
              </a:ext>
            </a:extLst>
          </p:cNvPr>
          <p:cNvCxnSpPr>
            <a:cxnSpLocks/>
          </p:cNvCxnSpPr>
          <p:nvPr/>
        </p:nvCxnSpPr>
        <p:spPr>
          <a:xfrm>
            <a:off x="3693863" y="6085807"/>
            <a:ext cx="166033" cy="2331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7F4BD68-25FE-9FF1-0640-C96CEC38F339}"/>
              </a:ext>
            </a:extLst>
          </p:cNvPr>
          <p:cNvSpPr txBox="1"/>
          <p:nvPr/>
        </p:nvSpPr>
        <p:spPr>
          <a:xfrm>
            <a:off x="3665621" y="6334392"/>
            <a:ext cx="790388" cy="307777"/>
          </a:xfrm>
          <a:prstGeom prst="rect">
            <a:avLst/>
          </a:prstGeom>
          <a:noFill/>
        </p:spPr>
        <p:txBody>
          <a:bodyPr wrap="square" rtlCol="0">
            <a:spAutoFit/>
          </a:bodyPr>
          <a:lstStyle/>
          <a:p>
            <a:r>
              <a:rPr lang="en-US" sz="1400" dirty="0"/>
              <a:t>PAH</a:t>
            </a:r>
          </a:p>
        </p:txBody>
      </p:sp>
      <p:sp>
        <p:nvSpPr>
          <p:cNvPr id="15" name="TextBox 14">
            <a:extLst>
              <a:ext uri="{FF2B5EF4-FFF2-40B4-BE49-F238E27FC236}">
                <a16:creationId xmlns:a16="http://schemas.microsoft.com/office/drawing/2014/main" id="{FC7411A8-55E1-2D0C-1497-18D4E856C490}"/>
              </a:ext>
            </a:extLst>
          </p:cNvPr>
          <p:cNvSpPr txBox="1"/>
          <p:nvPr/>
        </p:nvSpPr>
        <p:spPr>
          <a:xfrm>
            <a:off x="1273224" y="1590888"/>
            <a:ext cx="1438128" cy="338554"/>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AGB Stars</a:t>
            </a:r>
          </a:p>
        </p:txBody>
      </p:sp>
      <p:sp>
        <p:nvSpPr>
          <p:cNvPr id="2" name="TextBox 1">
            <a:extLst>
              <a:ext uri="{FF2B5EF4-FFF2-40B4-BE49-F238E27FC236}">
                <a16:creationId xmlns:a16="http://schemas.microsoft.com/office/drawing/2014/main" id="{17C45B80-C7FB-49A5-F4B7-BEC3268D8465}"/>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22</a:t>
            </a:r>
          </a:p>
        </p:txBody>
      </p:sp>
    </p:spTree>
    <p:extLst>
      <p:ext uri="{BB962C8B-B14F-4D97-AF65-F5344CB8AC3E}">
        <p14:creationId xmlns:p14="http://schemas.microsoft.com/office/powerpoint/2010/main" val="669091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7E9824-0CA5-D2B3-B05A-1A60633EDD22}"/>
              </a:ext>
            </a:extLst>
          </p:cNvPr>
          <p:cNvSpPr txBox="1">
            <a:spLocks/>
          </p:cNvSpPr>
          <p:nvPr/>
        </p:nvSpPr>
        <p:spPr>
          <a:xfrm>
            <a:off x="1093731" y="2441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Stellar Populations Within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Footprint</a:t>
            </a:r>
          </a:p>
        </p:txBody>
      </p:sp>
      <p:pic>
        <p:nvPicPr>
          <p:cNvPr id="7" name="Picture 6">
            <a:extLst>
              <a:ext uri="{FF2B5EF4-FFF2-40B4-BE49-F238E27FC236}">
                <a16:creationId xmlns:a16="http://schemas.microsoft.com/office/drawing/2014/main" id="{29F2D15F-C4A8-187C-B562-27321FD67458}"/>
              </a:ext>
            </a:extLst>
          </p:cNvPr>
          <p:cNvPicPr>
            <a:picLocks noChangeAspect="1"/>
          </p:cNvPicPr>
          <p:nvPr/>
        </p:nvPicPr>
        <p:blipFill>
          <a:blip r:embed="rId3"/>
          <a:stretch>
            <a:fillRect/>
          </a:stretch>
        </p:blipFill>
        <p:spPr>
          <a:xfrm>
            <a:off x="757356" y="1377950"/>
            <a:ext cx="5614928" cy="4369202"/>
          </a:xfrm>
          <a:prstGeom prst="rect">
            <a:avLst/>
          </a:prstGeom>
        </p:spPr>
      </p:pic>
      <p:sp>
        <p:nvSpPr>
          <p:cNvPr id="9" name="TextBox 8">
            <a:extLst>
              <a:ext uri="{FF2B5EF4-FFF2-40B4-BE49-F238E27FC236}">
                <a16:creationId xmlns:a16="http://schemas.microsoft.com/office/drawing/2014/main" id="{52D5B306-E2E1-A0B2-65FF-95495BDF3618}"/>
              </a:ext>
            </a:extLst>
          </p:cNvPr>
          <p:cNvSpPr txBox="1"/>
          <p:nvPr/>
        </p:nvSpPr>
        <p:spPr>
          <a:xfrm>
            <a:off x="2497221" y="5747152"/>
            <a:ext cx="2336800" cy="381000"/>
          </a:xfrm>
          <a:prstGeom prst="rect">
            <a:avLst/>
          </a:prstGeom>
          <a:noFill/>
        </p:spPr>
        <p:txBody>
          <a:bodyPr wrap="square" rtlCol="0">
            <a:spAutoFit/>
          </a:bodyPr>
          <a:lstStyle/>
          <a:p>
            <a:r>
              <a:rPr lang="en-US" dirty="0"/>
              <a:t>F164N – F335M</a:t>
            </a:r>
          </a:p>
        </p:txBody>
      </p:sp>
      <p:sp>
        <p:nvSpPr>
          <p:cNvPr id="10" name="TextBox 9">
            <a:extLst>
              <a:ext uri="{FF2B5EF4-FFF2-40B4-BE49-F238E27FC236}">
                <a16:creationId xmlns:a16="http://schemas.microsoft.com/office/drawing/2014/main" id="{CA501A06-9431-A1ED-F91C-05D3BF3D77A2}"/>
              </a:ext>
            </a:extLst>
          </p:cNvPr>
          <p:cNvSpPr txBox="1"/>
          <p:nvPr/>
        </p:nvSpPr>
        <p:spPr>
          <a:xfrm rot="16200000">
            <a:off x="35587" y="3244333"/>
            <a:ext cx="897681" cy="369332"/>
          </a:xfrm>
          <a:prstGeom prst="rect">
            <a:avLst/>
          </a:prstGeom>
          <a:noFill/>
        </p:spPr>
        <p:txBody>
          <a:bodyPr wrap="square" rtlCol="0">
            <a:spAutoFit/>
          </a:bodyPr>
          <a:lstStyle/>
          <a:p>
            <a:r>
              <a:rPr lang="en-US" dirty="0"/>
              <a:t>F335M</a:t>
            </a:r>
          </a:p>
        </p:txBody>
      </p:sp>
      <p:sp>
        <p:nvSpPr>
          <p:cNvPr id="15" name="TextBox 14">
            <a:extLst>
              <a:ext uri="{FF2B5EF4-FFF2-40B4-BE49-F238E27FC236}">
                <a16:creationId xmlns:a16="http://schemas.microsoft.com/office/drawing/2014/main" id="{FC7411A8-55E1-2D0C-1497-18D4E856C490}"/>
              </a:ext>
            </a:extLst>
          </p:cNvPr>
          <p:cNvSpPr txBox="1"/>
          <p:nvPr/>
        </p:nvSpPr>
        <p:spPr>
          <a:xfrm>
            <a:off x="1273224" y="1590888"/>
            <a:ext cx="1438128" cy="338554"/>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AGB Stars</a:t>
            </a:r>
          </a:p>
        </p:txBody>
      </p:sp>
      <p:pic>
        <p:nvPicPr>
          <p:cNvPr id="16" name="Picture 15">
            <a:extLst>
              <a:ext uri="{FF2B5EF4-FFF2-40B4-BE49-F238E27FC236}">
                <a16:creationId xmlns:a16="http://schemas.microsoft.com/office/drawing/2014/main" id="{8403EBA8-2764-309E-94D7-5C9EF9DBB27D}"/>
              </a:ext>
            </a:extLst>
          </p:cNvPr>
          <p:cNvPicPr>
            <a:picLocks noChangeAspect="1"/>
          </p:cNvPicPr>
          <p:nvPr/>
        </p:nvPicPr>
        <p:blipFill>
          <a:blip r:embed="rId4"/>
          <a:stretch>
            <a:fillRect/>
          </a:stretch>
        </p:blipFill>
        <p:spPr>
          <a:xfrm rot="10800000">
            <a:off x="6011781" y="1679765"/>
            <a:ext cx="6038762" cy="3498470"/>
          </a:xfrm>
          <a:prstGeom prst="rect">
            <a:avLst/>
          </a:prstGeom>
        </p:spPr>
      </p:pic>
      <p:sp>
        <p:nvSpPr>
          <p:cNvPr id="17" name="TextBox 16">
            <a:extLst>
              <a:ext uri="{FF2B5EF4-FFF2-40B4-BE49-F238E27FC236}">
                <a16:creationId xmlns:a16="http://schemas.microsoft.com/office/drawing/2014/main" id="{531EC574-3E71-C2F1-DC4A-2FA4A8584ACE}"/>
              </a:ext>
            </a:extLst>
          </p:cNvPr>
          <p:cNvSpPr txBox="1"/>
          <p:nvPr/>
        </p:nvSpPr>
        <p:spPr>
          <a:xfrm>
            <a:off x="6266657" y="1760165"/>
            <a:ext cx="181610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F335M Emission</a:t>
            </a:r>
          </a:p>
        </p:txBody>
      </p:sp>
      <p:sp>
        <p:nvSpPr>
          <p:cNvPr id="18" name="TextBox 17">
            <a:extLst>
              <a:ext uri="{FF2B5EF4-FFF2-40B4-BE49-F238E27FC236}">
                <a16:creationId xmlns:a16="http://schemas.microsoft.com/office/drawing/2014/main" id="{9D0B875D-86AA-0FB6-6874-E2AD1E097005}"/>
              </a:ext>
            </a:extLst>
          </p:cNvPr>
          <p:cNvSpPr txBox="1"/>
          <p:nvPr/>
        </p:nvSpPr>
        <p:spPr>
          <a:xfrm>
            <a:off x="6266406" y="2003446"/>
            <a:ext cx="1564762" cy="338554"/>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183 AGB Stars</a:t>
            </a:r>
          </a:p>
        </p:txBody>
      </p:sp>
      <p:sp>
        <p:nvSpPr>
          <p:cNvPr id="21" name="TextBox 20">
            <a:extLst>
              <a:ext uri="{FF2B5EF4-FFF2-40B4-BE49-F238E27FC236}">
                <a16:creationId xmlns:a16="http://schemas.microsoft.com/office/drawing/2014/main" id="{C1DD34C5-BAF0-393A-CB41-256F1E874589}"/>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23</a:t>
            </a:r>
          </a:p>
        </p:txBody>
      </p:sp>
    </p:spTree>
    <p:extLst>
      <p:ext uri="{BB962C8B-B14F-4D97-AF65-F5344CB8AC3E}">
        <p14:creationId xmlns:p14="http://schemas.microsoft.com/office/powerpoint/2010/main" val="3276071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813045-FBF0-CD2D-F537-24A2D9000A95}"/>
              </a:ext>
            </a:extLst>
          </p:cNvPr>
          <p:cNvSpPr txBox="1">
            <a:spLocks/>
          </p:cNvSpPr>
          <p:nvPr/>
        </p:nvSpPr>
        <p:spPr>
          <a:xfrm>
            <a:off x="1093731" y="2441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Stellar Populations Within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Footprint</a:t>
            </a:r>
          </a:p>
        </p:txBody>
      </p:sp>
      <p:pic>
        <p:nvPicPr>
          <p:cNvPr id="5" name="Picture 4">
            <a:extLst>
              <a:ext uri="{FF2B5EF4-FFF2-40B4-BE49-F238E27FC236}">
                <a16:creationId xmlns:a16="http://schemas.microsoft.com/office/drawing/2014/main" id="{F9610FEC-2D77-8D69-5C04-3BEF3E9D5158}"/>
              </a:ext>
            </a:extLst>
          </p:cNvPr>
          <p:cNvPicPr>
            <a:picLocks noChangeAspect="1"/>
          </p:cNvPicPr>
          <p:nvPr/>
        </p:nvPicPr>
        <p:blipFill>
          <a:blip r:embed="rId3"/>
          <a:stretch>
            <a:fillRect/>
          </a:stretch>
        </p:blipFill>
        <p:spPr>
          <a:xfrm>
            <a:off x="757357" y="1377951"/>
            <a:ext cx="5614928" cy="4369202"/>
          </a:xfrm>
          <a:prstGeom prst="rect">
            <a:avLst/>
          </a:prstGeom>
        </p:spPr>
      </p:pic>
      <p:sp>
        <p:nvSpPr>
          <p:cNvPr id="6" name="TextBox 5">
            <a:extLst>
              <a:ext uri="{FF2B5EF4-FFF2-40B4-BE49-F238E27FC236}">
                <a16:creationId xmlns:a16="http://schemas.microsoft.com/office/drawing/2014/main" id="{E2CD905D-DB6E-2792-C564-55406CC59773}"/>
              </a:ext>
            </a:extLst>
          </p:cNvPr>
          <p:cNvSpPr txBox="1"/>
          <p:nvPr/>
        </p:nvSpPr>
        <p:spPr>
          <a:xfrm>
            <a:off x="1273224" y="1590888"/>
            <a:ext cx="1438128" cy="338554"/>
          </a:xfrm>
          <a:prstGeom prst="rect">
            <a:avLst/>
          </a:prstGeom>
          <a:noFill/>
        </p:spPr>
        <p:txBody>
          <a:bodyPr wrap="square" rtlCol="0">
            <a:spAutoFit/>
          </a:bodyPr>
          <a:lstStyle/>
          <a:p>
            <a:r>
              <a:rPr lang="en-US" sz="1600" dirty="0">
                <a:solidFill>
                  <a:srgbClr val="FFC000"/>
                </a:solidFill>
                <a:latin typeface="Times New Roman" panose="02020603050405020304" pitchFamily="18" charset="0"/>
                <a:cs typeface="Times New Roman" panose="02020603050405020304" pitchFamily="18" charset="0"/>
              </a:rPr>
              <a:t>YSOs</a:t>
            </a:r>
          </a:p>
        </p:txBody>
      </p:sp>
      <p:sp>
        <p:nvSpPr>
          <p:cNvPr id="2" name="TextBox 1">
            <a:extLst>
              <a:ext uri="{FF2B5EF4-FFF2-40B4-BE49-F238E27FC236}">
                <a16:creationId xmlns:a16="http://schemas.microsoft.com/office/drawing/2014/main" id="{285EFBC3-D828-782B-4CAB-E1028CCE5819}"/>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24</a:t>
            </a:r>
          </a:p>
        </p:txBody>
      </p:sp>
      <p:sp>
        <p:nvSpPr>
          <p:cNvPr id="3" name="TextBox 2">
            <a:extLst>
              <a:ext uri="{FF2B5EF4-FFF2-40B4-BE49-F238E27FC236}">
                <a16:creationId xmlns:a16="http://schemas.microsoft.com/office/drawing/2014/main" id="{FB4F1865-BA8A-B01C-4A79-07083F75C1B2}"/>
              </a:ext>
            </a:extLst>
          </p:cNvPr>
          <p:cNvSpPr txBox="1"/>
          <p:nvPr/>
        </p:nvSpPr>
        <p:spPr>
          <a:xfrm>
            <a:off x="2497221" y="5747152"/>
            <a:ext cx="2336800" cy="381000"/>
          </a:xfrm>
          <a:prstGeom prst="rect">
            <a:avLst/>
          </a:prstGeom>
          <a:noFill/>
        </p:spPr>
        <p:txBody>
          <a:bodyPr wrap="square" rtlCol="0">
            <a:spAutoFit/>
          </a:bodyPr>
          <a:lstStyle/>
          <a:p>
            <a:r>
              <a:rPr lang="en-US" dirty="0"/>
              <a:t>F164N – F335M</a:t>
            </a:r>
          </a:p>
        </p:txBody>
      </p:sp>
      <p:sp>
        <p:nvSpPr>
          <p:cNvPr id="7" name="TextBox 6">
            <a:extLst>
              <a:ext uri="{FF2B5EF4-FFF2-40B4-BE49-F238E27FC236}">
                <a16:creationId xmlns:a16="http://schemas.microsoft.com/office/drawing/2014/main" id="{0F706D4D-9148-8102-3829-8ABA996C63BF}"/>
              </a:ext>
            </a:extLst>
          </p:cNvPr>
          <p:cNvSpPr txBox="1"/>
          <p:nvPr/>
        </p:nvSpPr>
        <p:spPr>
          <a:xfrm rot="16200000">
            <a:off x="35587" y="3244333"/>
            <a:ext cx="897681" cy="369332"/>
          </a:xfrm>
          <a:prstGeom prst="rect">
            <a:avLst/>
          </a:prstGeom>
          <a:noFill/>
        </p:spPr>
        <p:txBody>
          <a:bodyPr wrap="square" rtlCol="0">
            <a:spAutoFit/>
          </a:bodyPr>
          <a:lstStyle/>
          <a:p>
            <a:r>
              <a:rPr lang="en-US" dirty="0"/>
              <a:t>F335M</a:t>
            </a:r>
          </a:p>
        </p:txBody>
      </p:sp>
    </p:spTree>
    <p:extLst>
      <p:ext uri="{BB962C8B-B14F-4D97-AF65-F5344CB8AC3E}">
        <p14:creationId xmlns:p14="http://schemas.microsoft.com/office/powerpoint/2010/main" val="2431209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813045-FBF0-CD2D-F537-24A2D9000A95}"/>
              </a:ext>
            </a:extLst>
          </p:cNvPr>
          <p:cNvSpPr txBox="1">
            <a:spLocks/>
          </p:cNvSpPr>
          <p:nvPr/>
        </p:nvSpPr>
        <p:spPr>
          <a:xfrm>
            <a:off x="1093731" y="2441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Stellar Populations Within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Footprint</a:t>
            </a:r>
          </a:p>
        </p:txBody>
      </p:sp>
      <p:pic>
        <p:nvPicPr>
          <p:cNvPr id="5" name="Picture 4">
            <a:extLst>
              <a:ext uri="{FF2B5EF4-FFF2-40B4-BE49-F238E27FC236}">
                <a16:creationId xmlns:a16="http://schemas.microsoft.com/office/drawing/2014/main" id="{F9610FEC-2D77-8D69-5C04-3BEF3E9D5158}"/>
              </a:ext>
            </a:extLst>
          </p:cNvPr>
          <p:cNvPicPr>
            <a:picLocks noChangeAspect="1"/>
          </p:cNvPicPr>
          <p:nvPr/>
        </p:nvPicPr>
        <p:blipFill>
          <a:blip r:embed="rId3"/>
          <a:stretch>
            <a:fillRect/>
          </a:stretch>
        </p:blipFill>
        <p:spPr>
          <a:xfrm>
            <a:off x="757357" y="1377951"/>
            <a:ext cx="5614928" cy="4369202"/>
          </a:xfrm>
          <a:prstGeom prst="rect">
            <a:avLst/>
          </a:prstGeom>
        </p:spPr>
      </p:pic>
      <p:sp>
        <p:nvSpPr>
          <p:cNvPr id="6" name="TextBox 5">
            <a:extLst>
              <a:ext uri="{FF2B5EF4-FFF2-40B4-BE49-F238E27FC236}">
                <a16:creationId xmlns:a16="http://schemas.microsoft.com/office/drawing/2014/main" id="{E2CD905D-DB6E-2792-C564-55406CC59773}"/>
              </a:ext>
            </a:extLst>
          </p:cNvPr>
          <p:cNvSpPr txBox="1"/>
          <p:nvPr/>
        </p:nvSpPr>
        <p:spPr>
          <a:xfrm>
            <a:off x="1273224" y="1590888"/>
            <a:ext cx="1438128" cy="338554"/>
          </a:xfrm>
          <a:prstGeom prst="rect">
            <a:avLst/>
          </a:prstGeom>
          <a:noFill/>
        </p:spPr>
        <p:txBody>
          <a:bodyPr wrap="square" rtlCol="0">
            <a:spAutoFit/>
          </a:bodyPr>
          <a:lstStyle/>
          <a:p>
            <a:r>
              <a:rPr lang="en-US" sz="1600" dirty="0">
                <a:solidFill>
                  <a:srgbClr val="FFC000"/>
                </a:solidFill>
                <a:latin typeface="Times New Roman" panose="02020603050405020304" pitchFamily="18" charset="0"/>
                <a:cs typeface="Times New Roman" panose="02020603050405020304" pitchFamily="18" charset="0"/>
              </a:rPr>
              <a:t>YSOs</a:t>
            </a:r>
          </a:p>
        </p:txBody>
      </p:sp>
      <p:pic>
        <p:nvPicPr>
          <p:cNvPr id="7" name="Picture 6">
            <a:extLst>
              <a:ext uri="{FF2B5EF4-FFF2-40B4-BE49-F238E27FC236}">
                <a16:creationId xmlns:a16="http://schemas.microsoft.com/office/drawing/2014/main" id="{0C45A0C0-2214-D3DC-BF62-015AA4E32190}"/>
              </a:ext>
            </a:extLst>
          </p:cNvPr>
          <p:cNvPicPr>
            <a:picLocks noChangeAspect="1"/>
          </p:cNvPicPr>
          <p:nvPr/>
        </p:nvPicPr>
        <p:blipFill>
          <a:blip r:embed="rId4"/>
          <a:stretch>
            <a:fillRect/>
          </a:stretch>
        </p:blipFill>
        <p:spPr>
          <a:xfrm rot="10800000">
            <a:off x="6266405" y="1679765"/>
            <a:ext cx="5784136" cy="3498470"/>
          </a:xfrm>
          <a:prstGeom prst="rect">
            <a:avLst/>
          </a:prstGeom>
        </p:spPr>
      </p:pic>
      <p:sp>
        <p:nvSpPr>
          <p:cNvPr id="8" name="TextBox 7">
            <a:extLst>
              <a:ext uri="{FF2B5EF4-FFF2-40B4-BE49-F238E27FC236}">
                <a16:creationId xmlns:a16="http://schemas.microsoft.com/office/drawing/2014/main" id="{BCACA8DC-E1CD-C607-DAF9-5D759EC03773}"/>
              </a:ext>
            </a:extLst>
          </p:cNvPr>
          <p:cNvSpPr txBox="1"/>
          <p:nvPr/>
        </p:nvSpPr>
        <p:spPr>
          <a:xfrm>
            <a:off x="6266657" y="1760165"/>
            <a:ext cx="181610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F335M Emission</a:t>
            </a:r>
          </a:p>
        </p:txBody>
      </p:sp>
      <p:sp>
        <p:nvSpPr>
          <p:cNvPr id="9" name="TextBox 8">
            <a:extLst>
              <a:ext uri="{FF2B5EF4-FFF2-40B4-BE49-F238E27FC236}">
                <a16:creationId xmlns:a16="http://schemas.microsoft.com/office/drawing/2014/main" id="{94A90D37-52F1-BE98-EFAD-694E8DE84A7C}"/>
              </a:ext>
            </a:extLst>
          </p:cNvPr>
          <p:cNvSpPr txBox="1"/>
          <p:nvPr/>
        </p:nvSpPr>
        <p:spPr>
          <a:xfrm>
            <a:off x="6266406" y="2003446"/>
            <a:ext cx="1564762" cy="338554"/>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183 AGB Stars</a:t>
            </a:r>
          </a:p>
        </p:txBody>
      </p:sp>
      <p:sp>
        <p:nvSpPr>
          <p:cNvPr id="10" name="TextBox 9">
            <a:extLst>
              <a:ext uri="{FF2B5EF4-FFF2-40B4-BE49-F238E27FC236}">
                <a16:creationId xmlns:a16="http://schemas.microsoft.com/office/drawing/2014/main" id="{0CC36C97-BDF5-627B-3296-4720BB2BDA0A}"/>
              </a:ext>
            </a:extLst>
          </p:cNvPr>
          <p:cNvSpPr txBox="1"/>
          <p:nvPr/>
        </p:nvSpPr>
        <p:spPr>
          <a:xfrm>
            <a:off x="6266404" y="2253123"/>
            <a:ext cx="1564762" cy="338554"/>
          </a:xfrm>
          <a:prstGeom prst="rect">
            <a:avLst/>
          </a:prstGeom>
          <a:noFill/>
        </p:spPr>
        <p:txBody>
          <a:bodyPr wrap="square" rtlCol="0">
            <a:spAutoFit/>
          </a:bodyPr>
          <a:lstStyle/>
          <a:p>
            <a:r>
              <a:rPr lang="en-US" sz="1600" dirty="0">
                <a:solidFill>
                  <a:srgbClr val="FFC000"/>
                </a:solidFill>
                <a:latin typeface="Times New Roman" panose="02020603050405020304" pitchFamily="18" charset="0"/>
                <a:cs typeface="Times New Roman" panose="02020603050405020304" pitchFamily="18" charset="0"/>
              </a:rPr>
              <a:t>129 YSOs</a:t>
            </a:r>
          </a:p>
        </p:txBody>
      </p:sp>
      <p:sp>
        <p:nvSpPr>
          <p:cNvPr id="11" name="TextBox 10">
            <a:extLst>
              <a:ext uri="{FF2B5EF4-FFF2-40B4-BE49-F238E27FC236}">
                <a16:creationId xmlns:a16="http://schemas.microsoft.com/office/drawing/2014/main" id="{AA09576B-DA12-ADC4-F67D-C3B681E9A528}"/>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25</a:t>
            </a:r>
          </a:p>
        </p:txBody>
      </p:sp>
      <p:sp>
        <p:nvSpPr>
          <p:cNvPr id="2" name="TextBox 1">
            <a:extLst>
              <a:ext uri="{FF2B5EF4-FFF2-40B4-BE49-F238E27FC236}">
                <a16:creationId xmlns:a16="http://schemas.microsoft.com/office/drawing/2014/main" id="{CDDD6C5B-E3F3-EE04-38CA-C75AD9E1B6A5}"/>
              </a:ext>
            </a:extLst>
          </p:cNvPr>
          <p:cNvSpPr txBox="1"/>
          <p:nvPr/>
        </p:nvSpPr>
        <p:spPr>
          <a:xfrm>
            <a:off x="2497221" y="5747152"/>
            <a:ext cx="2336800" cy="381000"/>
          </a:xfrm>
          <a:prstGeom prst="rect">
            <a:avLst/>
          </a:prstGeom>
          <a:noFill/>
        </p:spPr>
        <p:txBody>
          <a:bodyPr wrap="square" rtlCol="0">
            <a:spAutoFit/>
          </a:bodyPr>
          <a:lstStyle/>
          <a:p>
            <a:r>
              <a:rPr lang="en-US" dirty="0"/>
              <a:t>F164N – F335M</a:t>
            </a:r>
          </a:p>
        </p:txBody>
      </p:sp>
      <p:sp>
        <p:nvSpPr>
          <p:cNvPr id="3" name="TextBox 2">
            <a:extLst>
              <a:ext uri="{FF2B5EF4-FFF2-40B4-BE49-F238E27FC236}">
                <a16:creationId xmlns:a16="http://schemas.microsoft.com/office/drawing/2014/main" id="{F39A1936-C81C-0641-64FE-C2EB2CB059BE}"/>
              </a:ext>
            </a:extLst>
          </p:cNvPr>
          <p:cNvSpPr txBox="1"/>
          <p:nvPr/>
        </p:nvSpPr>
        <p:spPr>
          <a:xfrm rot="16200000">
            <a:off x="35587" y="3244333"/>
            <a:ext cx="897681" cy="369332"/>
          </a:xfrm>
          <a:prstGeom prst="rect">
            <a:avLst/>
          </a:prstGeom>
          <a:noFill/>
        </p:spPr>
        <p:txBody>
          <a:bodyPr wrap="square" rtlCol="0">
            <a:spAutoFit/>
          </a:bodyPr>
          <a:lstStyle/>
          <a:p>
            <a:r>
              <a:rPr lang="en-US" dirty="0"/>
              <a:t>F335M</a:t>
            </a:r>
          </a:p>
        </p:txBody>
      </p:sp>
    </p:spTree>
    <p:extLst>
      <p:ext uri="{BB962C8B-B14F-4D97-AF65-F5344CB8AC3E}">
        <p14:creationId xmlns:p14="http://schemas.microsoft.com/office/powerpoint/2010/main" val="2730882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87EB-DD67-CB81-F0EC-3E89056516D5}"/>
              </a:ext>
            </a:extLst>
          </p:cNvPr>
          <p:cNvSpPr>
            <a:spLocks noGrp="1"/>
          </p:cNvSpPr>
          <p:nvPr>
            <p:ph type="title"/>
          </p:nvPr>
        </p:nvSpPr>
        <p:spPr>
          <a:xfrm>
            <a:off x="380999" y="18255"/>
            <a:ext cx="11193380" cy="1325563"/>
          </a:xfrm>
        </p:spPr>
        <p:txBody>
          <a:bodyPr/>
          <a:lstStyle/>
          <a:p>
            <a:r>
              <a:rPr lang="en-US" dirty="0">
                <a:latin typeface="Times New Roman" panose="02020603050405020304" pitchFamily="18" charset="0"/>
                <a:cs typeface="Times New Roman" panose="02020603050405020304" pitchFamily="18" charset="0"/>
              </a:rPr>
              <a:t>CMD of All Sources Within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Footprint</a:t>
            </a:r>
          </a:p>
        </p:txBody>
      </p:sp>
      <p:pic>
        <p:nvPicPr>
          <p:cNvPr id="4" name="Picture 3">
            <a:extLst>
              <a:ext uri="{FF2B5EF4-FFF2-40B4-BE49-F238E27FC236}">
                <a16:creationId xmlns:a16="http://schemas.microsoft.com/office/drawing/2014/main" id="{0CB96523-2F3B-810E-8605-0C11762DC123}"/>
              </a:ext>
            </a:extLst>
          </p:cNvPr>
          <p:cNvPicPr>
            <a:picLocks noChangeAspect="1"/>
          </p:cNvPicPr>
          <p:nvPr/>
        </p:nvPicPr>
        <p:blipFill>
          <a:blip r:embed="rId3"/>
          <a:stretch>
            <a:fillRect/>
          </a:stretch>
        </p:blipFill>
        <p:spPr>
          <a:xfrm>
            <a:off x="2300705" y="1101224"/>
            <a:ext cx="6390517" cy="5022850"/>
          </a:xfrm>
          <a:prstGeom prst="rect">
            <a:avLst/>
          </a:prstGeom>
          <a:ln>
            <a:solidFill>
              <a:srgbClr val="C00000"/>
            </a:solidFill>
          </a:ln>
        </p:spPr>
      </p:pic>
      <p:sp>
        <p:nvSpPr>
          <p:cNvPr id="5" name="TextBox 4">
            <a:extLst>
              <a:ext uri="{FF2B5EF4-FFF2-40B4-BE49-F238E27FC236}">
                <a16:creationId xmlns:a16="http://schemas.microsoft.com/office/drawing/2014/main" id="{7978DE30-417B-65DE-278E-FDE366D485A2}"/>
              </a:ext>
            </a:extLst>
          </p:cNvPr>
          <p:cNvSpPr txBox="1"/>
          <p:nvPr/>
        </p:nvSpPr>
        <p:spPr>
          <a:xfrm>
            <a:off x="5015358" y="2662687"/>
            <a:ext cx="665910" cy="276999"/>
          </a:xfrm>
          <a:prstGeom prst="rect">
            <a:avLst/>
          </a:prstGeom>
          <a:noFill/>
        </p:spPr>
        <p:txBody>
          <a:bodyPr wrap="square" rtlCol="0">
            <a:spAutoFit/>
          </a:bodyPr>
          <a:lstStyle/>
          <a:p>
            <a:r>
              <a:rPr lang="en-US" sz="1200" b="1" dirty="0">
                <a:solidFill>
                  <a:srgbClr val="C00000"/>
                </a:solidFill>
              </a:rPr>
              <a:t>C-AGB</a:t>
            </a:r>
          </a:p>
        </p:txBody>
      </p:sp>
      <p:cxnSp>
        <p:nvCxnSpPr>
          <p:cNvPr id="6" name="Straight Arrow Connector 5">
            <a:extLst>
              <a:ext uri="{FF2B5EF4-FFF2-40B4-BE49-F238E27FC236}">
                <a16:creationId xmlns:a16="http://schemas.microsoft.com/office/drawing/2014/main" id="{C0DDF4D0-1D60-47AC-2D65-00E2F9002DF7}"/>
              </a:ext>
            </a:extLst>
          </p:cNvPr>
          <p:cNvCxnSpPr/>
          <p:nvPr/>
        </p:nvCxnSpPr>
        <p:spPr>
          <a:xfrm flipV="1">
            <a:off x="4721404" y="2551336"/>
            <a:ext cx="293954" cy="3810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68581AC-D88B-7FA3-2E1C-1D73FD0AFBEC}"/>
              </a:ext>
            </a:extLst>
          </p:cNvPr>
          <p:cNvSpPr txBox="1"/>
          <p:nvPr/>
        </p:nvSpPr>
        <p:spPr>
          <a:xfrm>
            <a:off x="4202471" y="2046007"/>
            <a:ext cx="665910" cy="276999"/>
          </a:xfrm>
          <a:prstGeom prst="rect">
            <a:avLst/>
          </a:prstGeom>
          <a:noFill/>
        </p:spPr>
        <p:txBody>
          <a:bodyPr wrap="square" rtlCol="0">
            <a:spAutoFit/>
          </a:bodyPr>
          <a:lstStyle/>
          <a:p>
            <a:r>
              <a:rPr lang="en-US" sz="1200" b="1" dirty="0">
                <a:solidFill>
                  <a:srgbClr val="C00000"/>
                </a:solidFill>
              </a:rPr>
              <a:t>O-AGB</a:t>
            </a:r>
          </a:p>
        </p:txBody>
      </p:sp>
      <p:cxnSp>
        <p:nvCxnSpPr>
          <p:cNvPr id="8" name="Straight Arrow Connector 7">
            <a:extLst>
              <a:ext uri="{FF2B5EF4-FFF2-40B4-BE49-F238E27FC236}">
                <a16:creationId xmlns:a16="http://schemas.microsoft.com/office/drawing/2014/main" id="{C823DF37-7FCA-33F5-5F8C-A237759E4807}"/>
              </a:ext>
            </a:extLst>
          </p:cNvPr>
          <p:cNvCxnSpPr>
            <a:cxnSpLocks/>
          </p:cNvCxnSpPr>
          <p:nvPr/>
        </p:nvCxnSpPr>
        <p:spPr>
          <a:xfrm flipV="1">
            <a:off x="4401839" y="2433405"/>
            <a:ext cx="133587" cy="45856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EB98A69-1BEB-D12A-B8C1-496BD7040F53}"/>
              </a:ext>
            </a:extLst>
          </p:cNvPr>
          <p:cNvSpPr/>
          <p:nvPr/>
        </p:nvSpPr>
        <p:spPr>
          <a:xfrm rot="1116763">
            <a:off x="4157476" y="4369097"/>
            <a:ext cx="305207" cy="505832"/>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DEAC19E-32D7-B6CF-6B6B-EBB0C68CB1A8}"/>
              </a:ext>
            </a:extLst>
          </p:cNvPr>
          <p:cNvSpPr txBox="1"/>
          <p:nvPr/>
        </p:nvSpPr>
        <p:spPr>
          <a:xfrm>
            <a:off x="2855889" y="4961958"/>
            <a:ext cx="952500" cy="276999"/>
          </a:xfrm>
          <a:prstGeom prst="rect">
            <a:avLst/>
          </a:prstGeom>
          <a:noFill/>
        </p:spPr>
        <p:txBody>
          <a:bodyPr wrap="square" rtlCol="0">
            <a:spAutoFit/>
          </a:bodyPr>
          <a:lstStyle/>
          <a:p>
            <a:r>
              <a:rPr lang="en-US" sz="1200" b="1" dirty="0">
                <a:solidFill>
                  <a:srgbClr val="C00000"/>
                </a:solidFill>
              </a:rPr>
              <a:t>Red Clump</a:t>
            </a:r>
          </a:p>
        </p:txBody>
      </p:sp>
      <p:cxnSp>
        <p:nvCxnSpPr>
          <p:cNvPr id="12" name="Straight Arrow Connector 11">
            <a:extLst>
              <a:ext uri="{FF2B5EF4-FFF2-40B4-BE49-F238E27FC236}">
                <a16:creationId xmlns:a16="http://schemas.microsoft.com/office/drawing/2014/main" id="{1C3E71AB-6AF4-C3E9-781F-409DE1AEEEF3}"/>
              </a:ext>
            </a:extLst>
          </p:cNvPr>
          <p:cNvCxnSpPr/>
          <p:nvPr/>
        </p:nvCxnSpPr>
        <p:spPr>
          <a:xfrm flipV="1">
            <a:off x="3640234" y="4719908"/>
            <a:ext cx="444500" cy="1905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C30B29B-801F-D5D8-1FB7-6B762924C2DB}"/>
              </a:ext>
            </a:extLst>
          </p:cNvPr>
          <p:cNvSpPr txBox="1"/>
          <p:nvPr/>
        </p:nvSpPr>
        <p:spPr>
          <a:xfrm>
            <a:off x="2909984" y="3474149"/>
            <a:ext cx="952500" cy="276999"/>
          </a:xfrm>
          <a:prstGeom prst="rect">
            <a:avLst/>
          </a:prstGeom>
          <a:noFill/>
        </p:spPr>
        <p:txBody>
          <a:bodyPr wrap="square" rtlCol="0">
            <a:spAutoFit/>
          </a:bodyPr>
          <a:lstStyle/>
          <a:p>
            <a:r>
              <a:rPr lang="en-US" sz="1200" b="1" dirty="0">
                <a:solidFill>
                  <a:srgbClr val="C00000"/>
                </a:solidFill>
              </a:rPr>
              <a:t>AGB bump</a:t>
            </a:r>
          </a:p>
        </p:txBody>
      </p:sp>
      <p:cxnSp>
        <p:nvCxnSpPr>
          <p:cNvPr id="16" name="Straight Arrow Connector 15">
            <a:extLst>
              <a:ext uri="{FF2B5EF4-FFF2-40B4-BE49-F238E27FC236}">
                <a16:creationId xmlns:a16="http://schemas.microsoft.com/office/drawing/2014/main" id="{6C53227A-01B8-C19C-7E84-2959D7B45FF5}"/>
              </a:ext>
            </a:extLst>
          </p:cNvPr>
          <p:cNvCxnSpPr>
            <a:cxnSpLocks/>
          </p:cNvCxnSpPr>
          <p:nvPr/>
        </p:nvCxnSpPr>
        <p:spPr>
          <a:xfrm>
            <a:off x="3583043" y="3802698"/>
            <a:ext cx="450691" cy="9639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C2BF7AE-5D60-0495-6624-611C72F70B59}"/>
              </a:ext>
            </a:extLst>
          </p:cNvPr>
          <p:cNvCxnSpPr>
            <a:cxnSpLocks/>
          </p:cNvCxnSpPr>
          <p:nvPr/>
        </p:nvCxnSpPr>
        <p:spPr>
          <a:xfrm>
            <a:off x="5555441" y="4569727"/>
            <a:ext cx="315970" cy="24543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FB5B2851-2511-6342-541D-2DCB33BCFAB9}"/>
              </a:ext>
            </a:extLst>
          </p:cNvPr>
          <p:cNvSpPr txBox="1"/>
          <p:nvPr/>
        </p:nvSpPr>
        <p:spPr>
          <a:xfrm>
            <a:off x="5843204" y="4719908"/>
            <a:ext cx="952500" cy="276999"/>
          </a:xfrm>
          <a:prstGeom prst="rect">
            <a:avLst/>
          </a:prstGeom>
          <a:noFill/>
        </p:spPr>
        <p:txBody>
          <a:bodyPr wrap="square" rtlCol="0">
            <a:spAutoFit/>
          </a:bodyPr>
          <a:lstStyle/>
          <a:p>
            <a:r>
              <a:rPr lang="en-US" sz="1200" b="1" dirty="0">
                <a:solidFill>
                  <a:srgbClr val="C00000"/>
                </a:solidFill>
              </a:rPr>
              <a:t>YSOs</a:t>
            </a:r>
          </a:p>
        </p:txBody>
      </p:sp>
      <p:sp>
        <p:nvSpPr>
          <p:cNvPr id="23" name="TextBox 22">
            <a:extLst>
              <a:ext uri="{FF2B5EF4-FFF2-40B4-BE49-F238E27FC236}">
                <a16:creationId xmlns:a16="http://schemas.microsoft.com/office/drawing/2014/main" id="{13DA8150-6897-6AB9-F7FD-AF24D87C241E}"/>
              </a:ext>
            </a:extLst>
          </p:cNvPr>
          <p:cNvSpPr txBox="1"/>
          <p:nvPr/>
        </p:nvSpPr>
        <p:spPr>
          <a:xfrm>
            <a:off x="4721404" y="6165595"/>
            <a:ext cx="2336800" cy="381000"/>
          </a:xfrm>
          <a:prstGeom prst="rect">
            <a:avLst/>
          </a:prstGeom>
          <a:noFill/>
        </p:spPr>
        <p:txBody>
          <a:bodyPr wrap="square" rtlCol="0">
            <a:spAutoFit/>
          </a:bodyPr>
          <a:lstStyle/>
          <a:p>
            <a:r>
              <a:rPr lang="en-US" dirty="0"/>
              <a:t>F164N – F212N</a:t>
            </a:r>
          </a:p>
        </p:txBody>
      </p:sp>
      <p:sp>
        <p:nvSpPr>
          <p:cNvPr id="24" name="TextBox 23">
            <a:extLst>
              <a:ext uri="{FF2B5EF4-FFF2-40B4-BE49-F238E27FC236}">
                <a16:creationId xmlns:a16="http://schemas.microsoft.com/office/drawing/2014/main" id="{CFD8A183-DB35-DE51-4DEC-43DE525041AB}"/>
              </a:ext>
            </a:extLst>
          </p:cNvPr>
          <p:cNvSpPr txBox="1"/>
          <p:nvPr/>
        </p:nvSpPr>
        <p:spPr>
          <a:xfrm rot="16200000">
            <a:off x="1522636" y="3244334"/>
            <a:ext cx="897681" cy="369332"/>
          </a:xfrm>
          <a:prstGeom prst="rect">
            <a:avLst/>
          </a:prstGeom>
          <a:noFill/>
        </p:spPr>
        <p:txBody>
          <a:bodyPr wrap="square" rtlCol="0">
            <a:spAutoFit/>
          </a:bodyPr>
          <a:lstStyle/>
          <a:p>
            <a:r>
              <a:rPr lang="en-US" dirty="0"/>
              <a:t>F212N</a:t>
            </a:r>
          </a:p>
        </p:txBody>
      </p:sp>
      <p:sp>
        <p:nvSpPr>
          <p:cNvPr id="25" name="Oval 24">
            <a:extLst>
              <a:ext uri="{FF2B5EF4-FFF2-40B4-BE49-F238E27FC236}">
                <a16:creationId xmlns:a16="http://schemas.microsoft.com/office/drawing/2014/main" id="{20A4DD78-77AC-37AF-CC36-D9B2D363B8CC}"/>
              </a:ext>
            </a:extLst>
          </p:cNvPr>
          <p:cNvSpPr/>
          <p:nvPr/>
        </p:nvSpPr>
        <p:spPr>
          <a:xfrm rot="2066122">
            <a:off x="4202471" y="3673443"/>
            <a:ext cx="558419" cy="618653"/>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A8924FC-F4D6-5BC5-0CBB-FC3BFA165EAB}"/>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26</a:t>
            </a:r>
          </a:p>
        </p:txBody>
      </p:sp>
    </p:spTree>
    <p:extLst>
      <p:ext uri="{BB962C8B-B14F-4D97-AF65-F5344CB8AC3E}">
        <p14:creationId xmlns:p14="http://schemas.microsoft.com/office/powerpoint/2010/main" val="771636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34A436-20BD-8FD5-6B57-336652F0335A}"/>
              </a:ext>
            </a:extLst>
          </p:cNvPr>
          <p:cNvPicPr>
            <a:picLocks noChangeAspect="1"/>
          </p:cNvPicPr>
          <p:nvPr/>
        </p:nvPicPr>
        <p:blipFill>
          <a:blip r:embed="rId3"/>
          <a:stretch>
            <a:fillRect/>
          </a:stretch>
        </p:blipFill>
        <p:spPr>
          <a:xfrm>
            <a:off x="0" y="9210"/>
            <a:ext cx="10168681" cy="6839580"/>
          </a:xfrm>
          <a:prstGeom prst="rect">
            <a:avLst/>
          </a:prstGeom>
        </p:spPr>
      </p:pic>
      <p:sp>
        <p:nvSpPr>
          <p:cNvPr id="2" name="Title 1">
            <a:extLst>
              <a:ext uri="{FF2B5EF4-FFF2-40B4-BE49-F238E27FC236}">
                <a16:creationId xmlns:a16="http://schemas.microsoft.com/office/drawing/2014/main" id="{2CE0FE23-C714-8CFB-39CA-3DE15A05E531}"/>
              </a:ext>
            </a:extLst>
          </p:cNvPr>
          <p:cNvSpPr>
            <a:spLocks noGrp="1"/>
          </p:cNvSpPr>
          <p:nvPr>
            <p:ph type="title"/>
          </p:nvPr>
        </p:nvSpPr>
        <p:spPr>
          <a:xfrm>
            <a:off x="508000" y="225425"/>
            <a:ext cx="10515600" cy="1325563"/>
          </a:xfrm>
        </p:spPr>
        <p:txBody>
          <a:bodyPr/>
          <a:lstStyle/>
          <a:p>
            <a:r>
              <a:rPr lang="en-US" dirty="0">
                <a:solidFill>
                  <a:schemeClr val="bg1"/>
                </a:solidFill>
                <a:latin typeface="Times New Roman" panose="02020603050405020304" pitchFamily="18" charset="0"/>
                <a:cs typeface="Times New Roman" panose="02020603050405020304" pitchFamily="18" charset="0"/>
              </a:rPr>
              <a:t>Anomalous Arm</a:t>
            </a:r>
          </a:p>
        </p:txBody>
      </p:sp>
      <p:sp>
        <p:nvSpPr>
          <p:cNvPr id="4" name="TextBox 3">
            <a:extLst>
              <a:ext uri="{FF2B5EF4-FFF2-40B4-BE49-F238E27FC236}">
                <a16:creationId xmlns:a16="http://schemas.microsoft.com/office/drawing/2014/main" id="{2FE0D77A-B5EE-3537-D5DC-5427ED1847D1}"/>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27</a:t>
            </a:r>
          </a:p>
        </p:txBody>
      </p:sp>
      <p:sp>
        <p:nvSpPr>
          <p:cNvPr id="8" name="TextBox 7">
            <a:extLst>
              <a:ext uri="{FF2B5EF4-FFF2-40B4-BE49-F238E27FC236}">
                <a16:creationId xmlns:a16="http://schemas.microsoft.com/office/drawing/2014/main" id="{E8DFC31B-ED2F-0624-B32A-FDF0EA6C1A8D}"/>
              </a:ext>
            </a:extLst>
          </p:cNvPr>
          <p:cNvSpPr txBox="1"/>
          <p:nvPr/>
        </p:nvSpPr>
        <p:spPr>
          <a:xfrm>
            <a:off x="8572500" y="5177586"/>
            <a:ext cx="1596181" cy="1477328"/>
          </a:xfrm>
          <a:prstGeom prst="rect">
            <a:avLst/>
          </a:prstGeom>
          <a:noFill/>
          <a:ln>
            <a:noFill/>
          </a:ln>
        </p:spPr>
        <p:txBody>
          <a:bodyPr wrap="square" rtlCol="0">
            <a:spAutoFit/>
          </a:bodyPr>
          <a:lstStyle/>
          <a:p>
            <a:r>
              <a:rPr lang="en-US" dirty="0">
                <a:solidFill>
                  <a:srgbClr val="FF4F00"/>
                </a:solidFill>
                <a:latin typeface="Times New Roman" panose="02020603050405020304" pitchFamily="18" charset="0"/>
                <a:cs typeface="Times New Roman" panose="02020603050405020304" pitchFamily="18" charset="0"/>
              </a:rPr>
              <a:t>Pa⍺</a:t>
            </a:r>
            <a:endParaRPr lang="en-US" sz="1800" dirty="0">
              <a:solidFill>
                <a:srgbClr val="FF4F00"/>
              </a:solidFill>
              <a:latin typeface="Times New Roman" panose="02020603050405020304" pitchFamily="18" charset="0"/>
              <a:cs typeface="Times New Roman" panose="02020603050405020304" pitchFamily="18" charset="0"/>
            </a:endParaRPr>
          </a:p>
          <a:p>
            <a:r>
              <a:rPr lang="en-US" dirty="0">
                <a:solidFill>
                  <a:srgbClr val="EE2BC1"/>
                </a:solidFill>
                <a:latin typeface="Times New Roman" panose="02020603050405020304" pitchFamily="18" charset="0"/>
                <a:cs typeface="Times New Roman" panose="02020603050405020304" pitchFamily="18" charset="0"/>
              </a:rPr>
              <a:t>PAH</a:t>
            </a:r>
          </a:p>
          <a:p>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H</a:t>
            </a:r>
            <a:r>
              <a:rPr lang="en-US" baseline="-25000" dirty="0">
                <a:solidFill>
                  <a:schemeClr val="accent2">
                    <a:lumMod val="60000"/>
                    <a:lumOff val="40000"/>
                  </a:schemeClr>
                </a:solidFill>
                <a:latin typeface="Times New Roman" panose="02020603050405020304" pitchFamily="18" charset="0"/>
                <a:cs typeface="Times New Roman" panose="02020603050405020304" pitchFamily="18" charset="0"/>
              </a:rPr>
              <a:t>2</a:t>
            </a:r>
          </a:p>
          <a:p>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a:t>
            </a:r>
            <a:r>
              <a:rPr lang="en-US" dirty="0" err="1">
                <a:solidFill>
                  <a:schemeClr val="accent4">
                    <a:lumMod val="60000"/>
                    <a:lumOff val="40000"/>
                  </a:schemeClr>
                </a:solidFill>
                <a:latin typeface="Times New Roman" panose="02020603050405020304" pitchFamily="18" charset="0"/>
                <a:cs typeface="Times New Roman" panose="02020603050405020304" pitchFamily="18" charset="0"/>
              </a:rPr>
              <a:t>FeII</a:t>
            </a:r>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a:t>
            </a:r>
          </a:p>
          <a:p>
            <a:r>
              <a:rPr lang="en-US" dirty="0">
                <a:solidFill>
                  <a:schemeClr val="bg1"/>
                </a:solidFill>
                <a:latin typeface="Times New Roman" panose="02020603050405020304" pitchFamily="18" charset="0"/>
                <a:cs typeface="Times New Roman" panose="02020603050405020304" pitchFamily="18" charset="0"/>
              </a:rPr>
              <a:t>VLA 4.8 GHz</a:t>
            </a:r>
          </a:p>
        </p:txBody>
      </p:sp>
      <p:sp>
        <p:nvSpPr>
          <p:cNvPr id="3" name="Rectangle 2">
            <a:extLst>
              <a:ext uri="{FF2B5EF4-FFF2-40B4-BE49-F238E27FC236}">
                <a16:creationId xmlns:a16="http://schemas.microsoft.com/office/drawing/2014/main" id="{87F62288-6E55-7B47-985E-DA4C78EFFD08}"/>
              </a:ext>
            </a:extLst>
          </p:cNvPr>
          <p:cNvSpPr/>
          <p:nvPr/>
        </p:nvSpPr>
        <p:spPr>
          <a:xfrm rot="2540153">
            <a:off x="4647595" y="-192099"/>
            <a:ext cx="1456557" cy="335756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BC42C4-674F-0B3E-81A5-5147B2A767FF}"/>
              </a:ext>
            </a:extLst>
          </p:cNvPr>
          <p:cNvSpPr txBox="1"/>
          <p:nvPr/>
        </p:nvSpPr>
        <p:spPr>
          <a:xfrm>
            <a:off x="7382435" y="349624"/>
            <a:ext cx="2786246" cy="369332"/>
          </a:xfrm>
          <a:prstGeom prst="rect">
            <a:avLst/>
          </a:prstGeom>
          <a:noFill/>
        </p:spPr>
        <p:txBody>
          <a:bodyPr wrap="square" rtlCol="0">
            <a:spAutoFit/>
          </a:bodyPr>
          <a:lstStyle/>
          <a:p>
            <a:r>
              <a:rPr lang="en-US" dirty="0"/>
              <a:t>Star Forming Arm</a:t>
            </a:r>
          </a:p>
        </p:txBody>
      </p:sp>
    </p:spTree>
    <p:extLst>
      <p:ext uri="{BB962C8B-B14F-4D97-AF65-F5344CB8AC3E}">
        <p14:creationId xmlns:p14="http://schemas.microsoft.com/office/powerpoint/2010/main" val="98564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A2934A4-92C3-C0A9-30E9-B491313B7856}"/>
              </a:ext>
            </a:extLst>
          </p:cNvPr>
          <p:cNvPicPr>
            <a:picLocks noChangeAspect="1"/>
          </p:cNvPicPr>
          <p:nvPr/>
        </p:nvPicPr>
        <p:blipFill>
          <a:blip r:embed="rId3"/>
          <a:stretch>
            <a:fillRect/>
          </a:stretch>
        </p:blipFill>
        <p:spPr>
          <a:xfrm>
            <a:off x="2300705" y="1101224"/>
            <a:ext cx="6390517" cy="5064371"/>
          </a:xfrm>
          <a:prstGeom prst="rect">
            <a:avLst/>
          </a:prstGeom>
        </p:spPr>
      </p:pic>
      <p:sp>
        <p:nvSpPr>
          <p:cNvPr id="5" name="TextBox 4">
            <a:extLst>
              <a:ext uri="{FF2B5EF4-FFF2-40B4-BE49-F238E27FC236}">
                <a16:creationId xmlns:a16="http://schemas.microsoft.com/office/drawing/2014/main" id="{7978DE30-417B-65DE-278E-FDE366D485A2}"/>
              </a:ext>
            </a:extLst>
          </p:cNvPr>
          <p:cNvSpPr txBox="1"/>
          <p:nvPr/>
        </p:nvSpPr>
        <p:spPr>
          <a:xfrm>
            <a:off x="5015358" y="2662687"/>
            <a:ext cx="665910" cy="276999"/>
          </a:xfrm>
          <a:prstGeom prst="rect">
            <a:avLst/>
          </a:prstGeom>
          <a:noFill/>
        </p:spPr>
        <p:txBody>
          <a:bodyPr wrap="square" rtlCol="0">
            <a:spAutoFit/>
          </a:bodyPr>
          <a:lstStyle/>
          <a:p>
            <a:r>
              <a:rPr lang="en-US" sz="1200" b="1" dirty="0">
                <a:solidFill>
                  <a:srgbClr val="C00000"/>
                </a:solidFill>
              </a:rPr>
              <a:t>C-AGB</a:t>
            </a:r>
          </a:p>
        </p:txBody>
      </p:sp>
      <p:cxnSp>
        <p:nvCxnSpPr>
          <p:cNvPr id="6" name="Straight Arrow Connector 5">
            <a:extLst>
              <a:ext uri="{FF2B5EF4-FFF2-40B4-BE49-F238E27FC236}">
                <a16:creationId xmlns:a16="http://schemas.microsoft.com/office/drawing/2014/main" id="{C0DDF4D0-1D60-47AC-2D65-00E2F9002DF7}"/>
              </a:ext>
            </a:extLst>
          </p:cNvPr>
          <p:cNvCxnSpPr/>
          <p:nvPr/>
        </p:nvCxnSpPr>
        <p:spPr>
          <a:xfrm flipV="1">
            <a:off x="4721404" y="2551336"/>
            <a:ext cx="293954" cy="3810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68581AC-D88B-7FA3-2E1C-1D73FD0AFBEC}"/>
              </a:ext>
            </a:extLst>
          </p:cNvPr>
          <p:cNvSpPr txBox="1"/>
          <p:nvPr/>
        </p:nvSpPr>
        <p:spPr>
          <a:xfrm>
            <a:off x="4202471" y="2046007"/>
            <a:ext cx="665910" cy="276999"/>
          </a:xfrm>
          <a:prstGeom prst="rect">
            <a:avLst/>
          </a:prstGeom>
          <a:noFill/>
        </p:spPr>
        <p:txBody>
          <a:bodyPr wrap="square" rtlCol="0">
            <a:spAutoFit/>
          </a:bodyPr>
          <a:lstStyle/>
          <a:p>
            <a:r>
              <a:rPr lang="en-US" sz="1200" b="1" dirty="0">
                <a:solidFill>
                  <a:srgbClr val="C00000"/>
                </a:solidFill>
              </a:rPr>
              <a:t>O-AGB</a:t>
            </a:r>
          </a:p>
        </p:txBody>
      </p:sp>
      <p:cxnSp>
        <p:nvCxnSpPr>
          <p:cNvPr id="8" name="Straight Arrow Connector 7">
            <a:extLst>
              <a:ext uri="{FF2B5EF4-FFF2-40B4-BE49-F238E27FC236}">
                <a16:creationId xmlns:a16="http://schemas.microsoft.com/office/drawing/2014/main" id="{C823DF37-7FCA-33F5-5F8C-A237759E4807}"/>
              </a:ext>
            </a:extLst>
          </p:cNvPr>
          <p:cNvCxnSpPr>
            <a:cxnSpLocks/>
          </p:cNvCxnSpPr>
          <p:nvPr/>
        </p:nvCxnSpPr>
        <p:spPr>
          <a:xfrm flipV="1">
            <a:off x="4401839" y="2433405"/>
            <a:ext cx="133587" cy="45856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EB98A69-1BEB-D12A-B8C1-496BD7040F53}"/>
              </a:ext>
            </a:extLst>
          </p:cNvPr>
          <p:cNvSpPr/>
          <p:nvPr/>
        </p:nvSpPr>
        <p:spPr>
          <a:xfrm rot="1116763">
            <a:off x="4157476" y="4369097"/>
            <a:ext cx="305207" cy="505832"/>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DEAC19E-32D7-B6CF-6B6B-EBB0C68CB1A8}"/>
              </a:ext>
            </a:extLst>
          </p:cNvPr>
          <p:cNvSpPr txBox="1"/>
          <p:nvPr/>
        </p:nvSpPr>
        <p:spPr>
          <a:xfrm>
            <a:off x="2855889" y="4961958"/>
            <a:ext cx="952500" cy="276999"/>
          </a:xfrm>
          <a:prstGeom prst="rect">
            <a:avLst/>
          </a:prstGeom>
          <a:noFill/>
        </p:spPr>
        <p:txBody>
          <a:bodyPr wrap="square" rtlCol="0">
            <a:spAutoFit/>
          </a:bodyPr>
          <a:lstStyle/>
          <a:p>
            <a:r>
              <a:rPr lang="en-US" sz="1200" b="1" dirty="0">
                <a:solidFill>
                  <a:srgbClr val="C00000"/>
                </a:solidFill>
              </a:rPr>
              <a:t>Red Clump</a:t>
            </a:r>
          </a:p>
        </p:txBody>
      </p:sp>
      <p:cxnSp>
        <p:nvCxnSpPr>
          <p:cNvPr id="12" name="Straight Arrow Connector 11">
            <a:extLst>
              <a:ext uri="{FF2B5EF4-FFF2-40B4-BE49-F238E27FC236}">
                <a16:creationId xmlns:a16="http://schemas.microsoft.com/office/drawing/2014/main" id="{1C3E71AB-6AF4-C3E9-781F-409DE1AEEEF3}"/>
              </a:ext>
            </a:extLst>
          </p:cNvPr>
          <p:cNvCxnSpPr/>
          <p:nvPr/>
        </p:nvCxnSpPr>
        <p:spPr>
          <a:xfrm flipV="1">
            <a:off x="3640234" y="4719908"/>
            <a:ext cx="444500" cy="1905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C2BF7AE-5D60-0495-6624-611C72F70B59}"/>
              </a:ext>
            </a:extLst>
          </p:cNvPr>
          <p:cNvCxnSpPr>
            <a:cxnSpLocks/>
          </p:cNvCxnSpPr>
          <p:nvPr/>
        </p:nvCxnSpPr>
        <p:spPr>
          <a:xfrm>
            <a:off x="5555441" y="4569727"/>
            <a:ext cx="315970" cy="24543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FB5B2851-2511-6342-541D-2DCB33BCFAB9}"/>
              </a:ext>
            </a:extLst>
          </p:cNvPr>
          <p:cNvSpPr txBox="1"/>
          <p:nvPr/>
        </p:nvSpPr>
        <p:spPr>
          <a:xfrm>
            <a:off x="5843204" y="4719908"/>
            <a:ext cx="952500" cy="276999"/>
          </a:xfrm>
          <a:prstGeom prst="rect">
            <a:avLst/>
          </a:prstGeom>
          <a:noFill/>
        </p:spPr>
        <p:txBody>
          <a:bodyPr wrap="square" rtlCol="0">
            <a:spAutoFit/>
          </a:bodyPr>
          <a:lstStyle/>
          <a:p>
            <a:r>
              <a:rPr lang="en-US" sz="1200" b="1" dirty="0">
                <a:solidFill>
                  <a:srgbClr val="C00000"/>
                </a:solidFill>
              </a:rPr>
              <a:t>YSOs</a:t>
            </a:r>
          </a:p>
        </p:txBody>
      </p:sp>
      <p:sp>
        <p:nvSpPr>
          <p:cNvPr id="23" name="TextBox 22">
            <a:extLst>
              <a:ext uri="{FF2B5EF4-FFF2-40B4-BE49-F238E27FC236}">
                <a16:creationId xmlns:a16="http://schemas.microsoft.com/office/drawing/2014/main" id="{13DA8150-6897-6AB9-F7FD-AF24D87C241E}"/>
              </a:ext>
            </a:extLst>
          </p:cNvPr>
          <p:cNvSpPr txBox="1"/>
          <p:nvPr/>
        </p:nvSpPr>
        <p:spPr>
          <a:xfrm>
            <a:off x="4721404" y="6165595"/>
            <a:ext cx="2336800" cy="381000"/>
          </a:xfrm>
          <a:prstGeom prst="rect">
            <a:avLst/>
          </a:prstGeom>
          <a:noFill/>
        </p:spPr>
        <p:txBody>
          <a:bodyPr wrap="square" rtlCol="0">
            <a:spAutoFit/>
          </a:bodyPr>
          <a:lstStyle/>
          <a:p>
            <a:r>
              <a:rPr lang="en-US" dirty="0"/>
              <a:t>F164N – F212N</a:t>
            </a:r>
          </a:p>
        </p:txBody>
      </p:sp>
      <p:sp>
        <p:nvSpPr>
          <p:cNvPr id="24" name="TextBox 23">
            <a:extLst>
              <a:ext uri="{FF2B5EF4-FFF2-40B4-BE49-F238E27FC236}">
                <a16:creationId xmlns:a16="http://schemas.microsoft.com/office/drawing/2014/main" id="{CFD8A183-DB35-DE51-4DEC-43DE525041AB}"/>
              </a:ext>
            </a:extLst>
          </p:cNvPr>
          <p:cNvSpPr txBox="1"/>
          <p:nvPr/>
        </p:nvSpPr>
        <p:spPr>
          <a:xfrm rot="16200000">
            <a:off x="1522636" y="3244334"/>
            <a:ext cx="897681" cy="369332"/>
          </a:xfrm>
          <a:prstGeom prst="rect">
            <a:avLst/>
          </a:prstGeom>
          <a:noFill/>
        </p:spPr>
        <p:txBody>
          <a:bodyPr wrap="square" rtlCol="0">
            <a:spAutoFit/>
          </a:bodyPr>
          <a:lstStyle/>
          <a:p>
            <a:r>
              <a:rPr lang="en-US" dirty="0"/>
              <a:t>F212N</a:t>
            </a:r>
          </a:p>
        </p:txBody>
      </p:sp>
      <p:sp>
        <p:nvSpPr>
          <p:cNvPr id="13" name="Title 1">
            <a:extLst>
              <a:ext uri="{FF2B5EF4-FFF2-40B4-BE49-F238E27FC236}">
                <a16:creationId xmlns:a16="http://schemas.microsoft.com/office/drawing/2014/main" id="{2123CE7B-D9D9-329B-0755-E780FE80C80D}"/>
              </a:ext>
            </a:extLst>
          </p:cNvPr>
          <p:cNvSpPr>
            <a:spLocks noGrp="1"/>
          </p:cNvSpPr>
          <p:nvPr>
            <p:ph type="title"/>
          </p:nvPr>
        </p:nvSpPr>
        <p:spPr>
          <a:xfrm>
            <a:off x="1061654" y="98606"/>
            <a:ext cx="10515600" cy="1325563"/>
          </a:xfrm>
        </p:spPr>
        <p:txBody>
          <a:bodyPr/>
          <a:lstStyle/>
          <a:p>
            <a:r>
              <a:rPr lang="en-US" dirty="0">
                <a:latin typeface="Times New Roman" panose="02020603050405020304" pitchFamily="18" charset="0"/>
                <a:cs typeface="Times New Roman" panose="02020603050405020304" pitchFamily="18" charset="0"/>
              </a:rPr>
              <a:t>Stellar Populations in the Star Forming Arm</a:t>
            </a:r>
          </a:p>
        </p:txBody>
      </p:sp>
      <p:sp>
        <p:nvSpPr>
          <p:cNvPr id="19" name="TextBox 18">
            <a:extLst>
              <a:ext uri="{FF2B5EF4-FFF2-40B4-BE49-F238E27FC236}">
                <a16:creationId xmlns:a16="http://schemas.microsoft.com/office/drawing/2014/main" id="{43F88E91-975C-67E4-083C-70472977E380}"/>
              </a:ext>
            </a:extLst>
          </p:cNvPr>
          <p:cNvSpPr txBox="1"/>
          <p:nvPr/>
        </p:nvSpPr>
        <p:spPr>
          <a:xfrm>
            <a:off x="2909984" y="3474149"/>
            <a:ext cx="952500" cy="276999"/>
          </a:xfrm>
          <a:prstGeom prst="rect">
            <a:avLst/>
          </a:prstGeom>
          <a:noFill/>
        </p:spPr>
        <p:txBody>
          <a:bodyPr wrap="square" rtlCol="0">
            <a:spAutoFit/>
          </a:bodyPr>
          <a:lstStyle/>
          <a:p>
            <a:r>
              <a:rPr lang="en-US" sz="1200" b="1" dirty="0">
                <a:solidFill>
                  <a:srgbClr val="C00000"/>
                </a:solidFill>
              </a:rPr>
              <a:t>AGB bump</a:t>
            </a:r>
          </a:p>
        </p:txBody>
      </p:sp>
      <p:cxnSp>
        <p:nvCxnSpPr>
          <p:cNvPr id="25" name="Straight Arrow Connector 24">
            <a:extLst>
              <a:ext uri="{FF2B5EF4-FFF2-40B4-BE49-F238E27FC236}">
                <a16:creationId xmlns:a16="http://schemas.microsoft.com/office/drawing/2014/main" id="{2921EAE3-F5BC-B087-1C04-7E7753AA09D3}"/>
              </a:ext>
            </a:extLst>
          </p:cNvPr>
          <p:cNvCxnSpPr>
            <a:cxnSpLocks/>
          </p:cNvCxnSpPr>
          <p:nvPr/>
        </p:nvCxnSpPr>
        <p:spPr>
          <a:xfrm>
            <a:off x="3583043" y="3802698"/>
            <a:ext cx="450691" cy="9639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5EB8ED19-695A-2854-4C72-EA9FBD9F2354}"/>
              </a:ext>
            </a:extLst>
          </p:cNvPr>
          <p:cNvSpPr/>
          <p:nvPr/>
        </p:nvSpPr>
        <p:spPr>
          <a:xfrm rot="2066122">
            <a:off x="4202471" y="3673443"/>
            <a:ext cx="558419" cy="618653"/>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4D6AA13-2EAF-154D-5D5F-F6E09EAFA405}"/>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28</a:t>
            </a:r>
          </a:p>
        </p:txBody>
      </p:sp>
    </p:spTree>
    <p:extLst>
      <p:ext uri="{BB962C8B-B14F-4D97-AF65-F5344CB8AC3E}">
        <p14:creationId xmlns:p14="http://schemas.microsoft.com/office/powerpoint/2010/main" val="3861864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34A436-20BD-8FD5-6B57-336652F0335A}"/>
              </a:ext>
            </a:extLst>
          </p:cNvPr>
          <p:cNvPicPr>
            <a:picLocks noChangeAspect="1"/>
          </p:cNvPicPr>
          <p:nvPr/>
        </p:nvPicPr>
        <p:blipFill>
          <a:blip r:embed="rId3"/>
          <a:stretch>
            <a:fillRect/>
          </a:stretch>
        </p:blipFill>
        <p:spPr>
          <a:xfrm>
            <a:off x="0" y="9210"/>
            <a:ext cx="10168681" cy="6839580"/>
          </a:xfrm>
          <a:prstGeom prst="rect">
            <a:avLst/>
          </a:prstGeom>
        </p:spPr>
      </p:pic>
      <p:sp>
        <p:nvSpPr>
          <p:cNvPr id="4" name="TextBox 3">
            <a:extLst>
              <a:ext uri="{FF2B5EF4-FFF2-40B4-BE49-F238E27FC236}">
                <a16:creationId xmlns:a16="http://schemas.microsoft.com/office/drawing/2014/main" id="{2FE0D77A-B5EE-3537-D5DC-5427ED1847D1}"/>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29</a:t>
            </a:r>
          </a:p>
        </p:txBody>
      </p:sp>
      <p:sp>
        <p:nvSpPr>
          <p:cNvPr id="8" name="TextBox 7">
            <a:extLst>
              <a:ext uri="{FF2B5EF4-FFF2-40B4-BE49-F238E27FC236}">
                <a16:creationId xmlns:a16="http://schemas.microsoft.com/office/drawing/2014/main" id="{E8DFC31B-ED2F-0624-B32A-FDF0EA6C1A8D}"/>
              </a:ext>
            </a:extLst>
          </p:cNvPr>
          <p:cNvSpPr txBox="1"/>
          <p:nvPr/>
        </p:nvSpPr>
        <p:spPr>
          <a:xfrm>
            <a:off x="8572500" y="5177586"/>
            <a:ext cx="1596181" cy="1477328"/>
          </a:xfrm>
          <a:prstGeom prst="rect">
            <a:avLst/>
          </a:prstGeom>
          <a:noFill/>
          <a:ln>
            <a:noFill/>
          </a:ln>
        </p:spPr>
        <p:txBody>
          <a:bodyPr wrap="square" rtlCol="0">
            <a:spAutoFit/>
          </a:bodyPr>
          <a:lstStyle/>
          <a:p>
            <a:r>
              <a:rPr lang="en-US" dirty="0">
                <a:solidFill>
                  <a:srgbClr val="FF4F00"/>
                </a:solidFill>
                <a:latin typeface="Times New Roman" panose="02020603050405020304" pitchFamily="18" charset="0"/>
                <a:cs typeface="Times New Roman" panose="02020603050405020304" pitchFamily="18" charset="0"/>
              </a:rPr>
              <a:t>Pa⍺</a:t>
            </a:r>
            <a:endParaRPr lang="en-US" sz="1800" dirty="0">
              <a:solidFill>
                <a:srgbClr val="FF4F00"/>
              </a:solidFill>
              <a:latin typeface="Times New Roman" panose="02020603050405020304" pitchFamily="18" charset="0"/>
              <a:cs typeface="Times New Roman" panose="02020603050405020304" pitchFamily="18" charset="0"/>
            </a:endParaRPr>
          </a:p>
          <a:p>
            <a:r>
              <a:rPr lang="en-US" dirty="0">
                <a:solidFill>
                  <a:srgbClr val="EE2BC1"/>
                </a:solidFill>
                <a:latin typeface="Times New Roman" panose="02020603050405020304" pitchFamily="18" charset="0"/>
                <a:cs typeface="Times New Roman" panose="02020603050405020304" pitchFamily="18" charset="0"/>
              </a:rPr>
              <a:t>PAH</a:t>
            </a:r>
          </a:p>
          <a:p>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H</a:t>
            </a:r>
            <a:r>
              <a:rPr lang="en-US" baseline="-25000" dirty="0">
                <a:solidFill>
                  <a:schemeClr val="accent2">
                    <a:lumMod val="60000"/>
                    <a:lumOff val="40000"/>
                  </a:schemeClr>
                </a:solidFill>
                <a:latin typeface="Times New Roman" panose="02020603050405020304" pitchFamily="18" charset="0"/>
                <a:cs typeface="Times New Roman" panose="02020603050405020304" pitchFamily="18" charset="0"/>
              </a:rPr>
              <a:t>2</a:t>
            </a:r>
          </a:p>
          <a:p>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a:t>
            </a:r>
            <a:r>
              <a:rPr lang="en-US" dirty="0" err="1">
                <a:solidFill>
                  <a:schemeClr val="accent4">
                    <a:lumMod val="60000"/>
                    <a:lumOff val="40000"/>
                  </a:schemeClr>
                </a:solidFill>
                <a:latin typeface="Times New Roman" panose="02020603050405020304" pitchFamily="18" charset="0"/>
                <a:cs typeface="Times New Roman" panose="02020603050405020304" pitchFamily="18" charset="0"/>
              </a:rPr>
              <a:t>FeII</a:t>
            </a:r>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a:t>
            </a:r>
          </a:p>
          <a:p>
            <a:r>
              <a:rPr lang="en-US" dirty="0">
                <a:solidFill>
                  <a:schemeClr val="bg1"/>
                </a:solidFill>
                <a:latin typeface="Times New Roman" panose="02020603050405020304" pitchFamily="18" charset="0"/>
                <a:cs typeface="Times New Roman" panose="02020603050405020304" pitchFamily="18" charset="0"/>
              </a:rPr>
              <a:t>VLA 4.8 GHz</a:t>
            </a:r>
          </a:p>
        </p:txBody>
      </p:sp>
      <p:sp>
        <p:nvSpPr>
          <p:cNvPr id="3" name="Rectangle 2">
            <a:extLst>
              <a:ext uri="{FF2B5EF4-FFF2-40B4-BE49-F238E27FC236}">
                <a16:creationId xmlns:a16="http://schemas.microsoft.com/office/drawing/2014/main" id="{87F62288-6E55-7B47-985E-DA4C78EFFD08}"/>
              </a:ext>
            </a:extLst>
          </p:cNvPr>
          <p:cNvSpPr/>
          <p:nvPr/>
        </p:nvSpPr>
        <p:spPr>
          <a:xfrm rot="3594217">
            <a:off x="6875116" y="243469"/>
            <a:ext cx="2711369" cy="436276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BC42C4-674F-0B3E-81A5-5147B2A767FF}"/>
              </a:ext>
            </a:extLst>
          </p:cNvPr>
          <p:cNvSpPr txBox="1"/>
          <p:nvPr/>
        </p:nvSpPr>
        <p:spPr>
          <a:xfrm>
            <a:off x="7697051" y="4419242"/>
            <a:ext cx="2786246" cy="369332"/>
          </a:xfrm>
          <a:prstGeom prst="rect">
            <a:avLst/>
          </a:prstGeom>
          <a:noFill/>
        </p:spPr>
        <p:txBody>
          <a:bodyPr wrap="square" rtlCol="0">
            <a:spAutoFit/>
          </a:bodyPr>
          <a:lstStyle/>
          <a:p>
            <a:r>
              <a:rPr lang="en-US" dirty="0"/>
              <a:t>Upper Anomalous Arc</a:t>
            </a:r>
          </a:p>
        </p:txBody>
      </p:sp>
    </p:spTree>
    <p:extLst>
      <p:ext uri="{BB962C8B-B14F-4D97-AF65-F5344CB8AC3E}">
        <p14:creationId xmlns:p14="http://schemas.microsoft.com/office/powerpoint/2010/main" val="4000577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721937-DADA-7DC8-5247-6D19F448B0DB}"/>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3</a:t>
            </a:r>
          </a:p>
        </p:txBody>
      </p:sp>
      <p:sp>
        <p:nvSpPr>
          <p:cNvPr id="7" name="TextBox 6">
            <a:extLst>
              <a:ext uri="{FF2B5EF4-FFF2-40B4-BE49-F238E27FC236}">
                <a16:creationId xmlns:a16="http://schemas.microsoft.com/office/drawing/2014/main" id="{9FCF3D52-1DD6-F3DA-1701-2AAC2F3D5FF4}"/>
              </a:ext>
            </a:extLst>
          </p:cNvPr>
          <p:cNvSpPr txBox="1"/>
          <p:nvPr/>
        </p:nvSpPr>
        <p:spPr>
          <a:xfrm>
            <a:off x="363071" y="242047"/>
            <a:ext cx="1054827" cy="369332"/>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Chandra</a:t>
            </a:r>
          </a:p>
        </p:txBody>
      </p:sp>
      <p:sp>
        <p:nvSpPr>
          <p:cNvPr id="8" name="TextBox 7">
            <a:extLst>
              <a:ext uri="{FF2B5EF4-FFF2-40B4-BE49-F238E27FC236}">
                <a16:creationId xmlns:a16="http://schemas.microsoft.com/office/drawing/2014/main" id="{5FD667FA-2DA9-A3AD-ACC5-75D5C814B15D}"/>
              </a:ext>
            </a:extLst>
          </p:cNvPr>
          <p:cNvSpPr txBox="1"/>
          <p:nvPr/>
        </p:nvSpPr>
        <p:spPr>
          <a:xfrm>
            <a:off x="363071" y="611379"/>
            <a:ext cx="1054827" cy="369332"/>
          </a:xfrm>
          <a:prstGeom prst="rect">
            <a:avLst/>
          </a:prstGeom>
          <a:noFill/>
        </p:spPr>
        <p:txBody>
          <a:bodyPr wrap="square" rtlCol="0">
            <a:spAutoFit/>
          </a:bodyPr>
          <a:lstStyle/>
          <a:p>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VLA</a:t>
            </a:r>
          </a:p>
        </p:txBody>
      </p:sp>
      <p:sp>
        <p:nvSpPr>
          <p:cNvPr id="9" name="TextBox 8">
            <a:extLst>
              <a:ext uri="{FF2B5EF4-FFF2-40B4-BE49-F238E27FC236}">
                <a16:creationId xmlns:a16="http://schemas.microsoft.com/office/drawing/2014/main" id="{FEFF23A6-92CB-A902-2D0C-A5719E519158}"/>
              </a:ext>
            </a:extLst>
          </p:cNvPr>
          <p:cNvSpPr txBox="1"/>
          <p:nvPr/>
        </p:nvSpPr>
        <p:spPr>
          <a:xfrm>
            <a:off x="369028" y="980711"/>
            <a:ext cx="1054827" cy="369332"/>
          </a:xfrm>
          <a:prstGeom prst="rect">
            <a:avLst/>
          </a:prstGeom>
          <a:noFill/>
        </p:spPr>
        <p:txBody>
          <a:bodyPr wrap="square" rtlCol="0">
            <a:spAutoFit/>
          </a:bodyPr>
          <a:lstStyle/>
          <a:p>
            <a:r>
              <a:rPr lang="en-US" dirty="0">
                <a:solidFill>
                  <a:srgbClr val="FFFF00"/>
                </a:solidFill>
                <a:latin typeface="Times New Roman" panose="02020603050405020304" pitchFamily="18" charset="0"/>
                <a:cs typeface="Times New Roman" panose="02020603050405020304" pitchFamily="18" charset="0"/>
              </a:rPr>
              <a:t>HST</a:t>
            </a:r>
          </a:p>
        </p:txBody>
      </p:sp>
      <p:sp>
        <p:nvSpPr>
          <p:cNvPr id="10" name="TextBox 9">
            <a:extLst>
              <a:ext uri="{FF2B5EF4-FFF2-40B4-BE49-F238E27FC236}">
                <a16:creationId xmlns:a16="http://schemas.microsoft.com/office/drawing/2014/main" id="{9FFB63EC-A70C-CC6C-B8EA-76A1E7144B89}"/>
              </a:ext>
            </a:extLst>
          </p:cNvPr>
          <p:cNvSpPr txBox="1"/>
          <p:nvPr/>
        </p:nvSpPr>
        <p:spPr>
          <a:xfrm>
            <a:off x="363070" y="1385867"/>
            <a:ext cx="1054827" cy="369332"/>
          </a:xfrm>
          <a:prstGeom prst="rect">
            <a:avLst/>
          </a:prstGeom>
          <a:noFill/>
        </p:spPr>
        <p:txBody>
          <a:bodyPr wrap="square" rtlCol="0">
            <a:spAutoFit/>
          </a:bodyPr>
          <a:lstStyle/>
          <a:p>
            <a:r>
              <a:rPr lang="en-US" dirty="0">
                <a:solidFill>
                  <a:srgbClr val="C00000"/>
                </a:solidFill>
                <a:latin typeface="Times New Roman" panose="02020603050405020304" pitchFamily="18" charset="0"/>
                <a:cs typeface="Times New Roman" panose="02020603050405020304" pitchFamily="18" charset="0"/>
              </a:rPr>
              <a:t>Spitzer</a:t>
            </a:r>
          </a:p>
        </p:txBody>
      </p:sp>
      <p:pic>
        <p:nvPicPr>
          <p:cNvPr id="2" name="Picture 1">
            <a:extLst>
              <a:ext uri="{FF2B5EF4-FFF2-40B4-BE49-F238E27FC236}">
                <a16:creationId xmlns:a16="http://schemas.microsoft.com/office/drawing/2014/main" id="{C36EB852-028D-89CD-B931-84FCC6D406A6}"/>
              </a:ext>
            </a:extLst>
          </p:cNvPr>
          <p:cNvPicPr>
            <a:picLocks noChangeAspect="1"/>
          </p:cNvPicPr>
          <p:nvPr/>
        </p:nvPicPr>
        <p:blipFill>
          <a:blip r:embed="rId3">
            <a:alphaModFix/>
          </a:blip>
          <a:stretch>
            <a:fillRect/>
          </a:stretch>
        </p:blipFill>
        <p:spPr>
          <a:xfrm rot="19320000">
            <a:off x="1797003" y="748308"/>
            <a:ext cx="9143910" cy="7212703"/>
          </a:xfrm>
          <a:prstGeom prst="rect">
            <a:avLst/>
          </a:prstGeom>
        </p:spPr>
      </p:pic>
      <p:sp>
        <p:nvSpPr>
          <p:cNvPr id="3" name="Rectangle 2">
            <a:extLst>
              <a:ext uri="{FF2B5EF4-FFF2-40B4-BE49-F238E27FC236}">
                <a16:creationId xmlns:a16="http://schemas.microsoft.com/office/drawing/2014/main" id="{3D8F3017-FE38-8F93-1DE3-064764860F58}"/>
              </a:ext>
            </a:extLst>
          </p:cNvPr>
          <p:cNvSpPr/>
          <p:nvPr/>
        </p:nvSpPr>
        <p:spPr>
          <a:xfrm>
            <a:off x="3893126" y="103501"/>
            <a:ext cx="4748049" cy="6228201"/>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B0A3E80-784B-39C7-9B97-C889630C0197}"/>
              </a:ext>
            </a:extLst>
          </p:cNvPr>
          <p:cNvSpPr txBox="1"/>
          <p:nvPr/>
        </p:nvSpPr>
        <p:spPr>
          <a:xfrm>
            <a:off x="7769947" y="5516140"/>
            <a:ext cx="4748050" cy="954107"/>
          </a:xfrm>
          <a:prstGeom prst="rect">
            <a:avLst/>
          </a:prstGeom>
          <a:noFill/>
        </p:spPr>
        <p:txBody>
          <a:bodyPr wrap="square" rtlCol="0">
            <a:spAutoFit/>
          </a:bodyPr>
          <a:lstStyle/>
          <a:p>
            <a:r>
              <a:rPr lang="en-US" sz="1400" b="0" i="0" u="none" strike="noStrike" dirty="0">
                <a:solidFill>
                  <a:srgbClr val="808080"/>
                </a:solidFill>
                <a:effectLst/>
                <a:latin typeface="Times New Roman" panose="02020603050405020304" pitchFamily="18" charset="0"/>
                <a:cs typeface="Times New Roman" panose="02020603050405020304" pitchFamily="18" charset="0"/>
              </a:rPr>
              <a:t>Chandra: NASA/CXC/Univ. of Maryland/A.S. Wilson et al.</a:t>
            </a:r>
          </a:p>
          <a:p>
            <a:r>
              <a:rPr lang="en-US" sz="1400" dirty="0">
                <a:solidFill>
                  <a:srgbClr val="808080"/>
                </a:solidFill>
                <a:latin typeface="Times New Roman" panose="02020603050405020304" pitchFamily="18" charset="0"/>
                <a:cs typeface="Times New Roman" panose="02020603050405020304" pitchFamily="18" charset="0"/>
              </a:rPr>
              <a:t>HST</a:t>
            </a:r>
            <a:r>
              <a:rPr lang="en-US" sz="1400" b="0" i="0" u="none" strike="noStrike" dirty="0">
                <a:solidFill>
                  <a:srgbClr val="808080"/>
                </a:solidFill>
                <a:effectLst/>
                <a:latin typeface="Times New Roman" panose="02020603050405020304" pitchFamily="18" charset="0"/>
                <a:cs typeface="Times New Roman" panose="02020603050405020304" pitchFamily="18" charset="0"/>
              </a:rPr>
              <a:t>: </a:t>
            </a:r>
            <a:r>
              <a:rPr lang="en-US" sz="1400" b="0" i="0" u="none" strike="noStrike" dirty="0" err="1">
                <a:solidFill>
                  <a:srgbClr val="808080"/>
                </a:solidFill>
                <a:effectLst/>
                <a:latin typeface="Times New Roman" panose="02020603050405020304" pitchFamily="18" charset="0"/>
                <a:cs typeface="Times New Roman" panose="02020603050405020304" pitchFamily="18" charset="0"/>
              </a:rPr>
              <a:t>Pal.Obs</a:t>
            </a:r>
            <a:r>
              <a:rPr lang="en-US" sz="1400" b="0" i="0" u="none" strike="noStrike" dirty="0">
                <a:solidFill>
                  <a:srgbClr val="808080"/>
                </a:solidFill>
                <a:effectLst/>
                <a:latin typeface="Times New Roman" panose="02020603050405020304" pitchFamily="18" charset="0"/>
                <a:cs typeface="Times New Roman" panose="02020603050405020304" pitchFamily="18" charset="0"/>
              </a:rPr>
              <a:t>. DSS</a:t>
            </a:r>
          </a:p>
          <a:p>
            <a:r>
              <a:rPr lang="en-US" sz="1400" dirty="0">
                <a:solidFill>
                  <a:srgbClr val="808080"/>
                </a:solidFill>
                <a:latin typeface="Times New Roman" panose="02020603050405020304" pitchFamily="18" charset="0"/>
                <a:cs typeface="Times New Roman" panose="02020603050405020304" pitchFamily="18" charset="0"/>
              </a:rPr>
              <a:t>Spitzer</a:t>
            </a:r>
            <a:r>
              <a:rPr lang="en-US" sz="1400" b="0" i="0" u="none" strike="noStrike" dirty="0">
                <a:solidFill>
                  <a:srgbClr val="808080"/>
                </a:solidFill>
                <a:effectLst/>
                <a:latin typeface="Times New Roman" panose="02020603050405020304" pitchFamily="18" charset="0"/>
                <a:cs typeface="Times New Roman" panose="02020603050405020304" pitchFamily="18" charset="0"/>
              </a:rPr>
              <a:t>: NASA/JPL-Caltech</a:t>
            </a:r>
          </a:p>
          <a:p>
            <a:r>
              <a:rPr lang="en-US" sz="1400" b="0" i="0" u="none" strike="noStrike" dirty="0">
                <a:solidFill>
                  <a:srgbClr val="808080"/>
                </a:solidFill>
                <a:effectLst/>
                <a:latin typeface="Times New Roman" panose="02020603050405020304" pitchFamily="18" charset="0"/>
                <a:cs typeface="Times New Roman" panose="02020603050405020304" pitchFamily="18" charset="0"/>
              </a:rPr>
              <a:t>VLA: NRAO/AUI/NSF</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2595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2F8252-03C1-1B81-EDEC-9909B2F22AAD}"/>
              </a:ext>
            </a:extLst>
          </p:cNvPr>
          <p:cNvPicPr>
            <a:picLocks noChangeAspect="1"/>
          </p:cNvPicPr>
          <p:nvPr/>
        </p:nvPicPr>
        <p:blipFill>
          <a:blip r:embed="rId3"/>
          <a:stretch>
            <a:fillRect/>
          </a:stretch>
        </p:blipFill>
        <p:spPr>
          <a:xfrm>
            <a:off x="2305560" y="1089191"/>
            <a:ext cx="6385662" cy="5076403"/>
          </a:xfrm>
          <a:prstGeom prst="rect">
            <a:avLst/>
          </a:prstGeom>
        </p:spPr>
      </p:pic>
      <p:sp>
        <p:nvSpPr>
          <p:cNvPr id="5" name="TextBox 4">
            <a:extLst>
              <a:ext uri="{FF2B5EF4-FFF2-40B4-BE49-F238E27FC236}">
                <a16:creationId xmlns:a16="http://schemas.microsoft.com/office/drawing/2014/main" id="{7978DE30-417B-65DE-278E-FDE366D485A2}"/>
              </a:ext>
            </a:extLst>
          </p:cNvPr>
          <p:cNvSpPr txBox="1"/>
          <p:nvPr/>
        </p:nvSpPr>
        <p:spPr>
          <a:xfrm>
            <a:off x="5015358" y="2662687"/>
            <a:ext cx="665910" cy="276999"/>
          </a:xfrm>
          <a:prstGeom prst="rect">
            <a:avLst/>
          </a:prstGeom>
          <a:noFill/>
        </p:spPr>
        <p:txBody>
          <a:bodyPr wrap="square" rtlCol="0">
            <a:spAutoFit/>
          </a:bodyPr>
          <a:lstStyle/>
          <a:p>
            <a:r>
              <a:rPr lang="en-US" sz="1200" b="1" dirty="0">
                <a:solidFill>
                  <a:srgbClr val="C00000"/>
                </a:solidFill>
              </a:rPr>
              <a:t>C-AGB</a:t>
            </a:r>
          </a:p>
        </p:txBody>
      </p:sp>
      <p:cxnSp>
        <p:nvCxnSpPr>
          <p:cNvPr id="6" name="Straight Arrow Connector 5">
            <a:extLst>
              <a:ext uri="{FF2B5EF4-FFF2-40B4-BE49-F238E27FC236}">
                <a16:creationId xmlns:a16="http://schemas.microsoft.com/office/drawing/2014/main" id="{C0DDF4D0-1D60-47AC-2D65-00E2F9002DF7}"/>
              </a:ext>
            </a:extLst>
          </p:cNvPr>
          <p:cNvCxnSpPr/>
          <p:nvPr/>
        </p:nvCxnSpPr>
        <p:spPr>
          <a:xfrm flipV="1">
            <a:off x="4721404" y="2551336"/>
            <a:ext cx="293954" cy="3810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68581AC-D88B-7FA3-2E1C-1D73FD0AFBEC}"/>
              </a:ext>
            </a:extLst>
          </p:cNvPr>
          <p:cNvSpPr txBox="1"/>
          <p:nvPr/>
        </p:nvSpPr>
        <p:spPr>
          <a:xfrm>
            <a:off x="4202471" y="2046007"/>
            <a:ext cx="665910" cy="276999"/>
          </a:xfrm>
          <a:prstGeom prst="rect">
            <a:avLst/>
          </a:prstGeom>
          <a:noFill/>
        </p:spPr>
        <p:txBody>
          <a:bodyPr wrap="square" rtlCol="0">
            <a:spAutoFit/>
          </a:bodyPr>
          <a:lstStyle/>
          <a:p>
            <a:r>
              <a:rPr lang="en-US" sz="1200" b="1" dirty="0">
                <a:solidFill>
                  <a:srgbClr val="C00000"/>
                </a:solidFill>
              </a:rPr>
              <a:t>O-AGB</a:t>
            </a:r>
          </a:p>
        </p:txBody>
      </p:sp>
      <p:cxnSp>
        <p:nvCxnSpPr>
          <p:cNvPr id="8" name="Straight Arrow Connector 7">
            <a:extLst>
              <a:ext uri="{FF2B5EF4-FFF2-40B4-BE49-F238E27FC236}">
                <a16:creationId xmlns:a16="http://schemas.microsoft.com/office/drawing/2014/main" id="{C823DF37-7FCA-33F5-5F8C-A237759E4807}"/>
              </a:ext>
            </a:extLst>
          </p:cNvPr>
          <p:cNvCxnSpPr>
            <a:cxnSpLocks/>
          </p:cNvCxnSpPr>
          <p:nvPr/>
        </p:nvCxnSpPr>
        <p:spPr>
          <a:xfrm flipV="1">
            <a:off x="4401839" y="2433405"/>
            <a:ext cx="133587" cy="45856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EB98A69-1BEB-D12A-B8C1-496BD7040F53}"/>
              </a:ext>
            </a:extLst>
          </p:cNvPr>
          <p:cNvSpPr/>
          <p:nvPr/>
        </p:nvSpPr>
        <p:spPr>
          <a:xfrm rot="1116763">
            <a:off x="4157476" y="4369097"/>
            <a:ext cx="305207" cy="505832"/>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DEAC19E-32D7-B6CF-6B6B-EBB0C68CB1A8}"/>
              </a:ext>
            </a:extLst>
          </p:cNvPr>
          <p:cNvSpPr txBox="1"/>
          <p:nvPr/>
        </p:nvSpPr>
        <p:spPr>
          <a:xfrm>
            <a:off x="2855889" y="4961958"/>
            <a:ext cx="952500" cy="276999"/>
          </a:xfrm>
          <a:prstGeom prst="rect">
            <a:avLst/>
          </a:prstGeom>
          <a:noFill/>
        </p:spPr>
        <p:txBody>
          <a:bodyPr wrap="square" rtlCol="0">
            <a:spAutoFit/>
          </a:bodyPr>
          <a:lstStyle/>
          <a:p>
            <a:r>
              <a:rPr lang="en-US" sz="1200" b="1" dirty="0">
                <a:solidFill>
                  <a:srgbClr val="C00000"/>
                </a:solidFill>
              </a:rPr>
              <a:t>Red Clump</a:t>
            </a:r>
          </a:p>
        </p:txBody>
      </p:sp>
      <p:cxnSp>
        <p:nvCxnSpPr>
          <p:cNvPr id="12" name="Straight Arrow Connector 11">
            <a:extLst>
              <a:ext uri="{FF2B5EF4-FFF2-40B4-BE49-F238E27FC236}">
                <a16:creationId xmlns:a16="http://schemas.microsoft.com/office/drawing/2014/main" id="{1C3E71AB-6AF4-C3E9-781F-409DE1AEEEF3}"/>
              </a:ext>
            </a:extLst>
          </p:cNvPr>
          <p:cNvCxnSpPr/>
          <p:nvPr/>
        </p:nvCxnSpPr>
        <p:spPr>
          <a:xfrm flipV="1">
            <a:off x="3640234" y="4719908"/>
            <a:ext cx="444500" cy="1905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C2BF7AE-5D60-0495-6624-611C72F70B59}"/>
              </a:ext>
            </a:extLst>
          </p:cNvPr>
          <p:cNvCxnSpPr>
            <a:cxnSpLocks/>
          </p:cNvCxnSpPr>
          <p:nvPr/>
        </p:nvCxnSpPr>
        <p:spPr>
          <a:xfrm>
            <a:off x="5555441" y="4569727"/>
            <a:ext cx="315970" cy="24543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FB5B2851-2511-6342-541D-2DCB33BCFAB9}"/>
              </a:ext>
            </a:extLst>
          </p:cNvPr>
          <p:cNvSpPr txBox="1"/>
          <p:nvPr/>
        </p:nvSpPr>
        <p:spPr>
          <a:xfrm>
            <a:off x="5843204" y="4719908"/>
            <a:ext cx="952500" cy="276999"/>
          </a:xfrm>
          <a:prstGeom prst="rect">
            <a:avLst/>
          </a:prstGeom>
          <a:noFill/>
        </p:spPr>
        <p:txBody>
          <a:bodyPr wrap="square" rtlCol="0">
            <a:spAutoFit/>
          </a:bodyPr>
          <a:lstStyle/>
          <a:p>
            <a:r>
              <a:rPr lang="en-US" sz="1200" b="1" dirty="0">
                <a:solidFill>
                  <a:srgbClr val="C00000"/>
                </a:solidFill>
              </a:rPr>
              <a:t>YSOs</a:t>
            </a:r>
          </a:p>
        </p:txBody>
      </p:sp>
      <p:sp>
        <p:nvSpPr>
          <p:cNvPr id="23" name="TextBox 22">
            <a:extLst>
              <a:ext uri="{FF2B5EF4-FFF2-40B4-BE49-F238E27FC236}">
                <a16:creationId xmlns:a16="http://schemas.microsoft.com/office/drawing/2014/main" id="{13DA8150-6897-6AB9-F7FD-AF24D87C241E}"/>
              </a:ext>
            </a:extLst>
          </p:cNvPr>
          <p:cNvSpPr txBox="1"/>
          <p:nvPr/>
        </p:nvSpPr>
        <p:spPr>
          <a:xfrm>
            <a:off x="4721404" y="6165595"/>
            <a:ext cx="2336800" cy="381000"/>
          </a:xfrm>
          <a:prstGeom prst="rect">
            <a:avLst/>
          </a:prstGeom>
          <a:noFill/>
        </p:spPr>
        <p:txBody>
          <a:bodyPr wrap="square" rtlCol="0">
            <a:spAutoFit/>
          </a:bodyPr>
          <a:lstStyle/>
          <a:p>
            <a:r>
              <a:rPr lang="en-US" dirty="0"/>
              <a:t>F164N – F212N</a:t>
            </a:r>
          </a:p>
        </p:txBody>
      </p:sp>
      <p:sp>
        <p:nvSpPr>
          <p:cNvPr id="24" name="TextBox 23">
            <a:extLst>
              <a:ext uri="{FF2B5EF4-FFF2-40B4-BE49-F238E27FC236}">
                <a16:creationId xmlns:a16="http://schemas.microsoft.com/office/drawing/2014/main" id="{CFD8A183-DB35-DE51-4DEC-43DE525041AB}"/>
              </a:ext>
            </a:extLst>
          </p:cNvPr>
          <p:cNvSpPr txBox="1"/>
          <p:nvPr/>
        </p:nvSpPr>
        <p:spPr>
          <a:xfrm rot="16200000">
            <a:off x="1522636" y="3244334"/>
            <a:ext cx="897681" cy="369332"/>
          </a:xfrm>
          <a:prstGeom prst="rect">
            <a:avLst/>
          </a:prstGeom>
          <a:noFill/>
        </p:spPr>
        <p:txBody>
          <a:bodyPr wrap="square" rtlCol="0">
            <a:spAutoFit/>
          </a:bodyPr>
          <a:lstStyle/>
          <a:p>
            <a:r>
              <a:rPr lang="en-US" dirty="0"/>
              <a:t>F212N</a:t>
            </a:r>
          </a:p>
        </p:txBody>
      </p:sp>
      <p:sp>
        <p:nvSpPr>
          <p:cNvPr id="19" name="TextBox 18">
            <a:extLst>
              <a:ext uri="{FF2B5EF4-FFF2-40B4-BE49-F238E27FC236}">
                <a16:creationId xmlns:a16="http://schemas.microsoft.com/office/drawing/2014/main" id="{43F88E91-975C-67E4-083C-70472977E380}"/>
              </a:ext>
            </a:extLst>
          </p:cNvPr>
          <p:cNvSpPr txBox="1"/>
          <p:nvPr/>
        </p:nvSpPr>
        <p:spPr>
          <a:xfrm>
            <a:off x="2909984" y="3474149"/>
            <a:ext cx="952500" cy="276999"/>
          </a:xfrm>
          <a:prstGeom prst="rect">
            <a:avLst/>
          </a:prstGeom>
          <a:noFill/>
        </p:spPr>
        <p:txBody>
          <a:bodyPr wrap="square" rtlCol="0">
            <a:spAutoFit/>
          </a:bodyPr>
          <a:lstStyle/>
          <a:p>
            <a:r>
              <a:rPr lang="en-US" sz="1200" b="1" dirty="0">
                <a:solidFill>
                  <a:srgbClr val="C00000"/>
                </a:solidFill>
              </a:rPr>
              <a:t>AGB bump</a:t>
            </a:r>
          </a:p>
        </p:txBody>
      </p:sp>
      <p:cxnSp>
        <p:nvCxnSpPr>
          <p:cNvPr id="25" name="Straight Arrow Connector 24">
            <a:extLst>
              <a:ext uri="{FF2B5EF4-FFF2-40B4-BE49-F238E27FC236}">
                <a16:creationId xmlns:a16="http://schemas.microsoft.com/office/drawing/2014/main" id="{2921EAE3-F5BC-B087-1C04-7E7753AA09D3}"/>
              </a:ext>
            </a:extLst>
          </p:cNvPr>
          <p:cNvCxnSpPr>
            <a:cxnSpLocks/>
          </p:cNvCxnSpPr>
          <p:nvPr/>
        </p:nvCxnSpPr>
        <p:spPr>
          <a:xfrm>
            <a:off x="3583043" y="3802698"/>
            <a:ext cx="450691" cy="9639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5EB8ED19-695A-2854-4C72-EA9FBD9F2354}"/>
              </a:ext>
            </a:extLst>
          </p:cNvPr>
          <p:cNvSpPr/>
          <p:nvPr/>
        </p:nvSpPr>
        <p:spPr>
          <a:xfrm rot="2066122">
            <a:off x="4202471" y="3673443"/>
            <a:ext cx="558419" cy="618653"/>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7930ED-03C3-16B2-5ED7-1C973F353A0E}"/>
              </a:ext>
            </a:extLst>
          </p:cNvPr>
          <p:cNvSpPr>
            <a:spLocks noGrp="1"/>
          </p:cNvSpPr>
          <p:nvPr>
            <p:ph type="title"/>
          </p:nvPr>
        </p:nvSpPr>
        <p:spPr>
          <a:xfrm>
            <a:off x="419100" y="42652"/>
            <a:ext cx="11353800" cy="1325563"/>
          </a:xfrm>
        </p:spPr>
        <p:txBody>
          <a:bodyPr/>
          <a:lstStyle/>
          <a:p>
            <a:r>
              <a:rPr lang="en-US" dirty="0">
                <a:latin typeface="Times New Roman" panose="02020603050405020304" pitchFamily="18" charset="0"/>
                <a:cs typeface="Times New Roman" panose="02020603050405020304" pitchFamily="18" charset="0"/>
              </a:rPr>
              <a:t>Stellar Populations in the Upper Anomalous Arc</a:t>
            </a:r>
          </a:p>
        </p:txBody>
      </p:sp>
      <p:sp>
        <p:nvSpPr>
          <p:cNvPr id="16" name="TextBox 15">
            <a:extLst>
              <a:ext uri="{FF2B5EF4-FFF2-40B4-BE49-F238E27FC236}">
                <a16:creationId xmlns:a16="http://schemas.microsoft.com/office/drawing/2014/main" id="{5D9EFFA9-3687-0F05-88BD-A1B5F82E2DE8}"/>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30</a:t>
            </a:r>
          </a:p>
        </p:txBody>
      </p:sp>
    </p:spTree>
    <p:extLst>
      <p:ext uri="{BB962C8B-B14F-4D97-AF65-F5344CB8AC3E}">
        <p14:creationId xmlns:p14="http://schemas.microsoft.com/office/powerpoint/2010/main" val="2250344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34A436-20BD-8FD5-6B57-336652F0335A}"/>
              </a:ext>
            </a:extLst>
          </p:cNvPr>
          <p:cNvPicPr>
            <a:picLocks noChangeAspect="1"/>
          </p:cNvPicPr>
          <p:nvPr/>
        </p:nvPicPr>
        <p:blipFill>
          <a:blip r:embed="rId3"/>
          <a:stretch>
            <a:fillRect/>
          </a:stretch>
        </p:blipFill>
        <p:spPr>
          <a:xfrm>
            <a:off x="0" y="9210"/>
            <a:ext cx="10168681" cy="6839580"/>
          </a:xfrm>
          <a:prstGeom prst="rect">
            <a:avLst/>
          </a:prstGeom>
        </p:spPr>
      </p:pic>
      <p:sp>
        <p:nvSpPr>
          <p:cNvPr id="4" name="TextBox 3">
            <a:extLst>
              <a:ext uri="{FF2B5EF4-FFF2-40B4-BE49-F238E27FC236}">
                <a16:creationId xmlns:a16="http://schemas.microsoft.com/office/drawing/2014/main" id="{2FE0D77A-B5EE-3537-D5DC-5427ED1847D1}"/>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31</a:t>
            </a:r>
          </a:p>
        </p:txBody>
      </p:sp>
      <p:sp>
        <p:nvSpPr>
          <p:cNvPr id="8" name="TextBox 7">
            <a:extLst>
              <a:ext uri="{FF2B5EF4-FFF2-40B4-BE49-F238E27FC236}">
                <a16:creationId xmlns:a16="http://schemas.microsoft.com/office/drawing/2014/main" id="{E8DFC31B-ED2F-0624-B32A-FDF0EA6C1A8D}"/>
              </a:ext>
            </a:extLst>
          </p:cNvPr>
          <p:cNvSpPr txBox="1"/>
          <p:nvPr/>
        </p:nvSpPr>
        <p:spPr>
          <a:xfrm>
            <a:off x="8572500" y="5177586"/>
            <a:ext cx="1596181" cy="1477328"/>
          </a:xfrm>
          <a:prstGeom prst="rect">
            <a:avLst/>
          </a:prstGeom>
          <a:noFill/>
          <a:ln>
            <a:noFill/>
          </a:ln>
        </p:spPr>
        <p:txBody>
          <a:bodyPr wrap="square" rtlCol="0">
            <a:spAutoFit/>
          </a:bodyPr>
          <a:lstStyle/>
          <a:p>
            <a:r>
              <a:rPr lang="en-US" dirty="0">
                <a:solidFill>
                  <a:srgbClr val="FF4F00"/>
                </a:solidFill>
                <a:latin typeface="Times New Roman" panose="02020603050405020304" pitchFamily="18" charset="0"/>
                <a:cs typeface="Times New Roman" panose="02020603050405020304" pitchFamily="18" charset="0"/>
              </a:rPr>
              <a:t>Pa⍺</a:t>
            </a:r>
            <a:endParaRPr lang="en-US" sz="1800" dirty="0">
              <a:solidFill>
                <a:srgbClr val="FF4F00"/>
              </a:solidFill>
              <a:latin typeface="Times New Roman" panose="02020603050405020304" pitchFamily="18" charset="0"/>
              <a:cs typeface="Times New Roman" panose="02020603050405020304" pitchFamily="18" charset="0"/>
            </a:endParaRPr>
          </a:p>
          <a:p>
            <a:r>
              <a:rPr lang="en-US" dirty="0">
                <a:solidFill>
                  <a:srgbClr val="EE2BC1"/>
                </a:solidFill>
                <a:latin typeface="Times New Roman" panose="02020603050405020304" pitchFamily="18" charset="0"/>
                <a:cs typeface="Times New Roman" panose="02020603050405020304" pitchFamily="18" charset="0"/>
              </a:rPr>
              <a:t>PAH</a:t>
            </a:r>
          </a:p>
          <a:p>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H</a:t>
            </a:r>
            <a:r>
              <a:rPr lang="en-US" baseline="-25000" dirty="0">
                <a:solidFill>
                  <a:schemeClr val="accent2">
                    <a:lumMod val="60000"/>
                    <a:lumOff val="40000"/>
                  </a:schemeClr>
                </a:solidFill>
                <a:latin typeface="Times New Roman" panose="02020603050405020304" pitchFamily="18" charset="0"/>
                <a:cs typeface="Times New Roman" panose="02020603050405020304" pitchFamily="18" charset="0"/>
              </a:rPr>
              <a:t>2</a:t>
            </a:r>
          </a:p>
          <a:p>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a:t>
            </a:r>
            <a:r>
              <a:rPr lang="en-US" dirty="0" err="1">
                <a:solidFill>
                  <a:schemeClr val="accent4">
                    <a:lumMod val="60000"/>
                    <a:lumOff val="40000"/>
                  </a:schemeClr>
                </a:solidFill>
                <a:latin typeface="Times New Roman" panose="02020603050405020304" pitchFamily="18" charset="0"/>
                <a:cs typeface="Times New Roman" panose="02020603050405020304" pitchFamily="18" charset="0"/>
              </a:rPr>
              <a:t>FeII</a:t>
            </a:r>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a:t>
            </a:r>
          </a:p>
          <a:p>
            <a:r>
              <a:rPr lang="en-US" dirty="0">
                <a:solidFill>
                  <a:schemeClr val="bg1"/>
                </a:solidFill>
                <a:latin typeface="Times New Roman" panose="02020603050405020304" pitchFamily="18" charset="0"/>
                <a:cs typeface="Times New Roman" panose="02020603050405020304" pitchFamily="18" charset="0"/>
              </a:rPr>
              <a:t>VLA 4.8 GHz</a:t>
            </a:r>
          </a:p>
        </p:txBody>
      </p:sp>
      <p:sp>
        <p:nvSpPr>
          <p:cNvPr id="7" name="TextBox 6">
            <a:extLst>
              <a:ext uri="{FF2B5EF4-FFF2-40B4-BE49-F238E27FC236}">
                <a16:creationId xmlns:a16="http://schemas.microsoft.com/office/drawing/2014/main" id="{4D5EE2DF-87B9-2F33-D6B1-7C74FA242DFF}"/>
              </a:ext>
            </a:extLst>
          </p:cNvPr>
          <p:cNvSpPr txBox="1"/>
          <p:nvPr/>
        </p:nvSpPr>
        <p:spPr>
          <a:xfrm>
            <a:off x="367553" y="5188516"/>
            <a:ext cx="2786246" cy="369332"/>
          </a:xfrm>
          <a:prstGeom prst="rect">
            <a:avLst/>
          </a:prstGeom>
          <a:noFill/>
        </p:spPr>
        <p:txBody>
          <a:bodyPr wrap="square" rtlCol="0">
            <a:spAutoFit/>
          </a:bodyPr>
          <a:lstStyle/>
          <a:p>
            <a:r>
              <a:rPr lang="en-US" dirty="0"/>
              <a:t>Lower Anomalous Arc</a:t>
            </a:r>
          </a:p>
        </p:txBody>
      </p:sp>
      <p:sp>
        <p:nvSpPr>
          <p:cNvPr id="11" name="Rectangle 10">
            <a:extLst>
              <a:ext uri="{FF2B5EF4-FFF2-40B4-BE49-F238E27FC236}">
                <a16:creationId xmlns:a16="http://schemas.microsoft.com/office/drawing/2014/main" id="{BA45325B-C673-433E-BE28-B5BDE9023FD8}"/>
              </a:ext>
            </a:extLst>
          </p:cNvPr>
          <p:cNvSpPr/>
          <p:nvPr/>
        </p:nvSpPr>
        <p:spPr>
          <a:xfrm rot="5400000">
            <a:off x="1763727" y="3924998"/>
            <a:ext cx="835311" cy="436276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303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03F395-45EE-94F5-385C-BFE35D95B89A}"/>
              </a:ext>
            </a:extLst>
          </p:cNvPr>
          <p:cNvPicPr>
            <a:picLocks noChangeAspect="1"/>
          </p:cNvPicPr>
          <p:nvPr/>
        </p:nvPicPr>
        <p:blipFill>
          <a:blip r:embed="rId3"/>
          <a:stretch>
            <a:fillRect/>
          </a:stretch>
        </p:blipFill>
        <p:spPr>
          <a:xfrm>
            <a:off x="2317592" y="1077876"/>
            <a:ext cx="6385662" cy="5087717"/>
          </a:xfrm>
          <a:prstGeom prst="rect">
            <a:avLst/>
          </a:prstGeom>
        </p:spPr>
      </p:pic>
      <p:sp>
        <p:nvSpPr>
          <p:cNvPr id="5" name="TextBox 4">
            <a:extLst>
              <a:ext uri="{FF2B5EF4-FFF2-40B4-BE49-F238E27FC236}">
                <a16:creationId xmlns:a16="http://schemas.microsoft.com/office/drawing/2014/main" id="{7978DE30-417B-65DE-278E-FDE366D485A2}"/>
              </a:ext>
            </a:extLst>
          </p:cNvPr>
          <p:cNvSpPr txBox="1"/>
          <p:nvPr/>
        </p:nvSpPr>
        <p:spPr>
          <a:xfrm>
            <a:off x="5015358" y="2662687"/>
            <a:ext cx="665910" cy="276999"/>
          </a:xfrm>
          <a:prstGeom prst="rect">
            <a:avLst/>
          </a:prstGeom>
          <a:noFill/>
        </p:spPr>
        <p:txBody>
          <a:bodyPr wrap="square" rtlCol="0">
            <a:spAutoFit/>
          </a:bodyPr>
          <a:lstStyle/>
          <a:p>
            <a:r>
              <a:rPr lang="en-US" sz="1200" b="1" dirty="0">
                <a:solidFill>
                  <a:srgbClr val="C00000"/>
                </a:solidFill>
              </a:rPr>
              <a:t>C-AGB</a:t>
            </a:r>
          </a:p>
        </p:txBody>
      </p:sp>
      <p:cxnSp>
        <p:nvCxnSpPr>
          <p:cNvPr id="6" name="Straight Arrow Connector 5">
            <a:extLst>
              <a:ext uri="{FF2B5EF4-FFF2-40B4-BE49-F238E27FC236}">
                <a16:creationId xmlns:a16="http://schemas.microsoft.com/office/drawing/2014/main" id="{C0DDF4D0-1D60-47AC-2D65-00E2F9002DF7}"/>
              </a:ext>
            </a:extLst>
          </p:cNvPr>
          <p:cNvCxnSpPr/>
          <p:nvPr/>
        </p:nvCxnSpPr>
        <p:spPr>
          <a:xfrm flipV="1">
            <a:off x="4721404" y="2551336"/>
            <a:ext cx="293954" cy="3810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68581AC-D88B-7FA3-2E1C-1D73FD0AFBEC}"/>
              </a:ext>
            </a:extLst>
          </p:cNvPr>
          <p:cNvSpPr txBox="1"/>
          <p:nvPr/>
        </p:nvSpPr>
        <p:spPr>
          <a:xfrm>
            <a:off x="4202471" y="2046007"/>
            <a:ext cx="665910" cy="276999"/>
          </a:xfrm>
          <a:prstGeom prst="rect">
            <a:avLst/>
          </a:prstGeom>
          <a:noFill/>
        </p:spPr>
        <p:txBody>
          <a:bodyPr wrap="square" rtlCol="0">
            <a:spAutoFit/>
          </a:bodyPr>
          <a:lstStyle/>
          <a:p>
            <a:r>
              <a:rPr lang="en-US" sz="1200" b="1" dirty="0">
                <a:solidFill>
                  <a:srgbClr val="C00000"/>
                </a:solidFill>
              </a:rPr>
              <a:t>O-AGB</a:t>
            </a:r>
          </a:p>
        </p:txBody>
      </p:sp>
      <p:cxnSp>
        <p:nvCxnSpPr>
          <p:cNvPr id="8" name="Straight Arrow Connector 7">
            <a:extLst>
              <a:ext uri="{FF2B5EF4-FFF2-40B4-BE49-F238E27FC236}">
                <a16:creationId xmlns:a16="http://schemas.microsoft.com/office/drawing/2014/main" id="{C823DF37-7FCA-33F5-5F8C-A237759E4807}"/>
              </a:ext>
            </a:extLst>
          </p:cNvPr>
          <p:cNvCxnSpPr>
            <a:cxnSpLocks/>
          </p:cNvCxnSpPr>
          <p:nvPr/>
        </p:nvCxnSpPr>
        <p:spPr>
          <a:xfrm flipV="1">
            <a:off x="4401839" y="2433405"/>
            <a:ext cx="133587" cy="45856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EB98A69-1BEB-D12A-B8C1-496BD7040F53}"/>
              </a:ext>
            </a:extLst>
          </p:cNvPr>
          <p:cNvSpPr/>
          <p:nvPr/>
        </p:nvSpPr>
        <p:spPr>
          <a:xfrm rot="1116763">
            <a:off x="4157476" y="4369097"/>
            <a:ext cx="305207" cy="505832"/>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DEAC19E-32D7-B6CF-6B6B-EBB0C68CB1A8}"/>
              </a:ext>
            </a:extLst>
          </p:cNvPr>
          <p:cNvSpPr txBox="1"/>
          <p:nvPr/>
        </p:nvSpPr>
        <p:spPr>
          <a:xfrm>
            <a:off x="2855889" y="4961958"/>
            <a:ext cx="952500" cy="276999"/>
          </a:xfrm>
          <a:prstGeom prst="rect">
            <a:avLst/>
          </a:prstGeom>
          <a:noFill/>
        </p:spPr>
        <p:txBody>
          <a:bodyPr wrap="square" rtlCol="0">
            <a:spAutoFit/>
          </a:bodyPr>
          <a:lstStyle/>
          <a:p>
            <a:r>
              <a:rPr lang="en-US" sz="1200" b="1" dirty="0">
                <a:solidFill>
                  <a:srgbClr val="C00000"/>
                </a:solidFill>
              </a:rPr>
              <a:t>Red Clump</a:t>
            </a:r>
          </a:p>
        </p:txBody>
      </p:sp>
      <p:cxnSp>
        <p:nvCxnSpPr>
          <p:cNvPr id="12" name="Straight Arrow Connector 11">
            <a:extLst>
              <a:ext uri="{FF2B5EF4-FFF2-40B4-BE49-F238E27FC236}">
                <a16:creationId xmlns:a16="http://schemas.microsoft.com/office/drawing/2014/main" id="{1C3E71AB-6AF4-C3E9-781F-409DE1AEEEF3}"/>
              </a:ext>
            </a:extLst>
          </p:cNvPr>
          <p:cNvCxnSpPr/>
          <p:nvPr/>
        </p:nvCxnSpPr>
        <p:spPr>
          <a:xfrm flipV="1">
            <a:off x="3640234" y="4719908"/>
            <a:ext cx="444500" cy="1905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C2BF7AE-5D60-0495-6624-611C72F70B59}"/>
              </a:ext>
            </a:extLst>
          </p:cNvPr>
          <p:cNvCxnSpPr>
            <a:cxnSpLocks/>
          </p:cNvCxnSpPr>
          <p:nvPr/>
        </p:nvCxnSpPr>
        <p:spPr>
          <a:xfrm>
            <a:off x="5555441" y="4569727"/>
            <a:ext cx="315970" cy="24543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FB5B2851-2511-6342-541D-2DCB33BCFAB9}"/>
              </a:ext>
            </a:extLst>
          </p:cNvPr>
          <p:cNvSpPr txBox="1"/>
          <p:nvPr/>
        </p:nvSpPr>
        <p:spPr>
          <a:xfrm>
            <a:off x="5843204" y="4719908"/>
            <a:ext cx="952500" cy="276999"/>
          </a:xfrm>
          <a:prstGeom prst="rect">
            <a:avLst/>
          </a:prstGeom>
          <a:noFill/>
        </p:spPr>
        <p:txBody>
          <a:bodyPr wrap="square" rtlCol="0">
            <a:spAutoFit/>
          </a:bodyPr>
          <a:lstStyle/>
          <a:p>
            <a:r>
              <a:rPr lang="en-US" sz="1200" b="1" dirty="0">
                <a:solidFill>
                  <a:srgbClr val="C00000"/>
                </a:solidFill>
              </a:rPr>
              <a:t>YSOs</a:t>
            </a:r>
          </a:p>
        </p:txBody>
      </p:sp>
      <p:sp>
        <p:nvSpPr>
          <p:cNvPr id="23" name="TextBox 22">
            <a:extLst>
              <a:ext uri="{FF2B5EF4-FFF2-40B4-BE49-F238E27FC236}">
                <a16:creationId xmlns:a16="http://schemas.microsoft.com/office/drawing/2014/main" id="{13DA8150-6897-6AB9-F7FD-AF24D87C241E}"/>
              </a:ext>
            </a:extLst>
          </p:cNvPr>
          <p:cNvSpPr txBox="1"/>
          <p:nvPr/>
        </p:nvSpPr>
        <p:spPr>
          <a:xfrm>
            <a:off x="4721404" y="6165595"/>
            <a:ext cx="2336800" cy="381000"/>
          </a:xfrm>
          <a:prstGeom prst="rect">
            <a:avLst/>
          </a:prstGeom>
          <a:noFill/>
        </p:spPr>
        <p:txBody>
          <a:bodyPr wrap="square" rtlCol="0">
            <a:spAutoFit/>
          </a:bodyPr>
          <a:lstStyle/>
          <a:p>
            <a:r>
              <a:rPr lang="en-US" dirty="0"/>
              <a:t>F164N – F212N</a:t>
            </a:r>
          </a:p>
        </p:txBody>
      </p:sp>
      <p:sp>
        <p:nvSpPr>
          <p:cNvPr id="24" name="TextBox 23">
            <a:extLst>
              <a:ext uri="{FF2B5EF4-FFF2-40B4-BE49-F238E27FC236}">
                <a16:creationId xmlns:a16="http://schemas.microsoft.com/office/drawing/2014/main" id="{CFD8A183-DB35-DE51-4DEC-43DE525041AB}"/>
              </a:ext>
            </a:extLst>
          </p:cNvPr>
          <p:cNvSpPr txBox="1"/>
          <p:nvPr/>
        </p:nvSpPr>
        <p:spPr>
          <a:xfrm rot="16200000">
            <a:off x="1522636" y="3244334"/>
            <a:ext cx="897681" cy="369332"/>
          </a:xfrm>
          <a:prstGeom prst="rect">
            <a:avLst/>
          </a:prstGeom>
          <a:noFill/>
        </p:spPr>
        <p:txBody>
          <a:bodyPr wrap="square" rtlCol="0">
            <a:spAutoFit/>
          </a:bodyPr>
          <a:lstStyle/>
          <a:p>
            <a:r>
              <a:rPr lang="en-US" dirty="0"/>
              <a:t>F212N</a:t>
            </a:r>
          </a:p>
        </p:txBody>
      </p:sp>
      <p:sp>
        <p:nvSpPr>
          <p:cNvPr id="19" name="TextBox 18">
            <a:extLst>
              <a:ext uri="{FF2B5EF4-FFF2-40B4-BE49-F238E27FC236}">
                <a16:creationId xmlns:a16="http://schemas.microsoft.com/office/drawing/2014/main" id="{43F88E91-975C-67E4-083C-70472977E380}"/>
              </a:ext>
            </a:extLst>
          </p:cNvPr>
          <p:cNvSpPr txBox="1"/>
          <p:nvPr/>
        </p:nvSpPr>
        <p:spPr>
          <a:xfrm>
            <a:off x="2909984" y="3474149"/>
            <a:ext cx="952500" cy="276999"/>
          </a:xfrm>
          <a:prstGeom prst="rect">
            <a:avLst/>
          </a:prstGeom>
          <a:noFill/>
        </p:spPr>
        <p:txBody>
          <a:bodyPr wrap="square" rtlCol="0">
            <a:spAutoFit/>
          </a:bodyPr>
          <a:lstStyle/>
          <a:p>
            <a:r>
              <a:rPr lang="en-US" sz="1200" b="1" dirty="0">
                <a:solidFill>
                  <a:srgbClr val="C00000"/>
                </a:solidFill>
              </a:rPr>
              <a:t>AGB bump</a:t>
            </a:r>
          </a:p>
        </p:txBody>
      </p:sp>
      <p:cxnSp>
        <p:nvCxnSpPr>
          <p:cNvPr id="25" name="Straight Arrow Connector 24">
            <a:extLst>
              <a:ext uri="{FF2B5EF4-FFF2-40B4-BE49-F238E27FC236}">
                <a16:creationId xmlns:a16="http://schemas.microsoft.com/office/drawing/2014/main" id="{2921EAE3-F5BC-B087-1C04-7E7753AA09D3}"/>
              </a:ext>
            </a:extLst>
          </p:cNvPr>
          <p:cNvCxnSpPr>
            <a:cxnSpLocks/>
          </p:cNvCxnSpPr>
          <p:nvPr/>
        </p:nvCxnSpPr>
        <p:spPr>
          <a:xfrm>
            <a:off x="3583043" y="3802698"/>
            <a:ext cx="450691" cy="9639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5EB8ED19-695A-2854-4C72-EA9FBD9F2354}"/>
              </a:ext>
            </a:extLst>
          </p:cNvPr>
          <p:cNvSpPr/>
          <p:nvPr/>
        </p:nvSpPr>
        <p:spPr>
          <a:xfrm rot="2066122">
            <a:off x="4202471" y="3673443"/>
            <a:ext cx="558419" cy="618653"/>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7930ED-03C3-16B2-5ED7-1C973F353A0E}"/>
              </a:ext>
            </a:extLst>
          </p:cNvPr>
          <p:cNvSpPr>
            <a:spLocks noGrp="1"/>
          </p:cNvSpPr>
          <p:nvPr>
            <p:ph type="title"/>
          </p:nvPr>
        </p:nvSpPr>
        <p:spPr>
          <a:xfrm>
            <a:off x="419100" y="42652"/>
            <a:ext cx="11353800" cy="1325563"/>
          </a:xfrm>
        </p:spPr>
        <p:txBody>
          <a:bodyPr/>
          <a:lstStyle/>
          <a:p>
            <a:r>
              <a:rPr lang="en-US" dirty="0">
                <a:latin typeface="Times New Roman" panose="02020603050405020304" pitchFamily="18" charset="0"/>
                <a:cs typeface="Times New Roman" panose="02020603050405020304" pitchFamily="18" charset="0"/>
              </a:rPr>
              <a:t>Stellar Populations in the Upper Anomalous Arc</a:t>
            </a:r>
          </a:p>
        </p:txBody>
      </p:sp>
      <p:sp>
        <p:nvSpPr>
          <p:cNvPr id="9" name="TextBox 8">
            <a:extLst>
              <a:ext uri="{FF2B5EF4-FFF2-40B4-BE49-F238E27FC236}">
                <a16:creationId xmlns:a16="http://schemas.microsoft.com/office/drawing/2014/main" id="{5DF5AC8B-6A18-68A9-98BB-23A655D021EB}"/>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32</a:t>
            </a:r>
          </a:p>
        </p:txBody>
      </p:sp>
    </p:spTree>
    <p:extLst>
      <p:ext uri="{BB962C8B-B14F-4D97-AF65-F5344CB8AC3E}">
        <p14:creationId xmlns:p14="http://schemas.microsoft.com/office/powerpoint/2010/main" val="2447096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66FA5-E31F-CD28-307A-B4D1327D485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Older Asymptotic Giant Branch Stars and Young Stellar Objects in the CMD</a:t>
            </a:r>
          </a:p>
        </p:txBody>
      </p:sp>
      <p:sp>
        <p:nvSpPr>
          <p:cNvPr id="4" name="TextBox 3">
            <a:extLst>
              <a:ext uri="{FF2B5EF4-FFF2-40B4-BE49-F238E27FC236}">
                <a16:creationId xmlns:a16="http://schemas.microsoft.com/office/drawing/2014/main" id="{66544270-6056-205E-2084-1F121A6CFE2C}"/>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33</a:t>
            </a:r>
          </a:p>
        </p:txBody>
      </p:sp>
      <p:pic>
        <p:nvPicPr>
          <p:cNvPr id="7" name="Picture 6">
            <a:extLst>
              <a:ext uri="{FF2B5EF4-FFF2-40B4-BE49-F238E27FC236}">
                <a16:creationId xmlns:a16="http://schemas.microsoft.com/office/drawing/2014/main" id="{E1E12596-DBFF-4559-312D-B7126225F43B}"/>
              </a:ext>
            </a:extLst>
          </p:cNvPr>
          <p:cNvPicPr>
            <a:picLocks noChangeAspect="1"/>
          </p:cNvPicPr>
          <p:nvPr/>
        </p:nvPicPr>
        <p:blipFill>
          <a:blip r:embed="rId3"/>
          <a:stretch>
            <a:fillRect/>
          </a:stretch>
        </p:blipFill>
        <p:spPr>
          <a:xfrm>
            <a:off x="3213100" y="1690688"/>
            <a:ext cx="5562600" cy="4268735"/>
          </a:xfrm>
          <a:prstGeom prst="rect">
            <a:avLst/>
          </a:prstGeom>
        </p:spPr>
      </p:pic>
      <p:sp>
        <p:nvSpPr>
          <p:cNvPr id="8" name="TextBox 7">
            <a:extLst>
              <a:ext uri="{FF2B5EF4-FFF2-40B4-BE49-F238E27FC236}">
                <a16:creationId xmlns:a16="http://schemas.microsoft.com/office/drawing/2014/main" id="{3BDB5111-9A72-86F8-7FBB-BDA705F688EE}"/>
              </a:ext>
            </a:extLst>
          </p:cNvPr>
          <p:cNvSpPr txBox="1"/>
          <p:nvPr/>
        </p:nvSpPr>
        <p:spPr>
          <a:xfrm>
            <a:off x="4927600" y="5959423"/>
            <a:ext cx="2336800" cy="381000"/>
          </a:xfrm>
          <a:prstGeom prst="rect">
            <a:avLst/>
          </a:prstGeom>
          <a:noFill/>
        </p:spPr>
        <p:txBody>
          <a:bodyPr wrap="square" rtlCol="0">
            <a:spAutoFit/>
          </a:bodyPr>
          <a:lstStyle/>
          <a:p>
            <a:r>
              <a:rPr lang="en-US" dirty="0"/>
              <a:t>F164N – F335M</a:t>
            </a:r>
          </a:p>
        </p:txBody>
      </p:sp>
      <p:sp>
        <p:nvSpPr>
          <p:cNvPr id="9" name="TextBox 8">
            <a:extLst>
              <a:ext uri="{FF2B5EF4-FFF2-40B4-BE49-F238E27FC236}">
                <a16:creationId xmlns:a16="http://schemas.microsoft.com/office/drawing/2014/main" id="{73B9D306-AEB1-63F1-76DC-EAC1C2828BBF}"/>
              </a:ext>
            </a:extLst>
          </p:cNvPr>
          <p:cNvSpPr txBox="1"/>
          <p:nvPr/>
        </p:nvSpPr>
        <p:spPr>
          <a:xfrm rot="16200000">
            <a:off x="2477996" y="3446961"/>
            <a:ext cx="897681" cy="369332"/>
          </a:xfrm>
          <a:prstGeom prst="rect">
            <a:avLst/>
          </a:prstGeom>
          <a:noFill/>
        </p:spPr>
        <p:txBody>
          <a:bodyPr wrap="square" rtlCol="0">
            <a:spAutoFit/>
          </a:bodyPr>
          <a:lstStyle/>
          <a:p>
            <a:r>
              <a:rPr lang="en-US" dirty="0"/>
              <a:t>F335M</a:t>
            </a:r>
          </a:p>
        </p:txBody>
      </p:sp>
      <p:sp>
        <p:nvSpPr>
          <p:cNvPr id="10" name="TextBox 9">
            <a:extLst>
              <a:ext uri="{FF2B5EF4-FFF2-40B4-BE49-F238E27FC236}">
                <a16:creationId xmlns:a16="http://schemas.microsoft.com/office/drawing/2014/main" id="{41F9673C-3CE4-6F9B-9E8E-C94CE10C5A36}"/>
              </a:ext>
            </a:extLst>
          </p:cNvPr>
          <p:cNvSpPr txBox="1"/>
          <p:nvPr/>
        </p:nvSpPr>
        <p:spPr>
          <a:xfrm>
            <a:off x="3581400" y="1882739"/>
            <a:ext cx="1168400" cy="276999"/>
          </a:xfrm>
          <a:prstGeom prst="rect">
            <a:avLst/>
          </a:prstGeom>
          <a:noFill/>
        </p:spPr>
        <p:txBody>
          <a:bodyPr wrap="square" rtlCol="0">
            <a:spAutoFit/>
          </a:bodyPr>
          <a:lstStyle/>
          <a:p>
            <a:r>
              <a:rPr lang="en-US" sz="1200" dirty="0">
                <a:solidFill>
                  <a:srgbClr val="FFC000"/>
                </a:solidFill>
              </a:rPr>
              <a:t>129 YSOs</a:t>
            </a:r>
          </a:p>
        </p:txBody>
      </p:sp>
      <p:sp>
        <p:nvSpPr>
          <p:cNvPr id="11" name="TextBox 10">
            <a:extLst>
              <a:ext uri="{FF2B5EF4-FFF2-40B4-BE49-F238E27FC236}">
                <a16:creationId xmlns:a16="http://schemas.microsoft.com/office/drawing/2014/main" id="{60B40F3B-1318-E948-563C-4462C9AEF137}"/>
              </a:ext>
            </a:extLst>
          </p:cNvPr>
          <p:cNvSpPr txBox="1"/>
          <p:nvPr/>
        </p:nvSpPr>
        <p:spPr>
          <a:xfrm>
            <a:off x="3581400" y="2136276"/>
            <a:ext cx="1663700" cy="276999"/>
          </a:xfrm>
          <a:prstGeom prst="rect">
            <a:avLst/>
          </a:prstGeom>
          <a:noFill/>
        </p:spPr>
        <p:txBody>
          <a:bodyPr wrap="square" rtlCol="0">
            <a:spAutoFit/>
          </a:bodyPr>
          <a:lstStyle/>
          <a:p>
            <a:r>
              <a:rPr lang="en-US" sz="1200" dirty="0">
                <a:solidFill>
                  <a:srgbClr val="FF0000"/>
                </a:solidFill>
              </a:rPr>
              <a:t>183 AGB stars</a:t>
            </a:r>
          </a:p>
        </p:txBody>
      </p:sp>
      <p:sp>
        <p:nvSpPr>
          <p:cNvPr id="3" name="TextBox 2">
            <a:extLst>
              <a:ext uri="{FF2B5EF4-FFF2-40B4-BE49-F238E27FC236}">
                <a16:creationId xmlns:a16="http://schemas.microsoft.com/office/drawing/2014/main" id="{E3C2BD23-7A4D-CF01-8F14-B66799881D9D}"/>
              </a:ext>
            </a:extLst>
          </p:cNvPr>
          <p:cNvSpPr txBox="1"/>
          <p:nvPr/>
        </p:nvSpPr>
        <p:spPr>
          <a:xfrm rot="19370317">
            <a:off x="7575549" y="4441826"/>
            <a:ext cx="4978404" cy="1015663"/>
          </a:xfrm>
          <a:prstGeom prst="rect">
            <a:avLst/>
          </a:prstGeom>
          <a:noFill/>
        </p:spPr>
        <p:txBody>
          <a:bodyPr wrap="square" rtlCol="0">
            <a:spAutoFit/>
          </a:bodyPr>
          <a:lstStyle/>
          <a:p>
            <a:r>
              <a:rPr lang="en-US" sz="6000" b="1" dirty="0">
                <a:solidFill>
                  <a:srgbClr val="FF0000"/>
                </a:solidFill>
                <a:highlight>
                  <a:srgbClr val="000000"/>
                </a:highlight>
              </a:rPr>
              <a:t>PRELIMINARY</a:t>
            </a:r>
          </a:p>
        </p:txBody>
      </p:sp>
      <p:cxnSp>
        <p:nvCxnSpPr>
          <p:cNvPr id="5" name="Straight Arrow Connector 4">
            <a:extLst>
              <a:ext uri="{FF2B5EF4-FFF2-40B4-BE49-F238E27FC236}">
                <a16:creationId xmlns:a16="http://schemas.microsoft.com/office/drawing/2014/main" id="{F0EFF9F7-84EA-B396-B9EA-10A762E14C1B}"/>
              </a:ext>
            </a:extLst>
          </p:cNvPr>
          <p:cNvCxnSpPr>
            <a:cxnSpLocks/>
          </p:cNvCxnSpPr>
          <p:nvPr/>
        </p:nvCxnSpPr>
        <p:spPr>
          <a:xfrm>
            <a:off x="4299109" y="3738838"/>
            <a:ext cx="450691" cy="9639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5E88188-0404-83F0-90E9-76C701E4A923}"/>
              </a:ext>
            </a:extLst>
          </p:cNvPr>
          <p:cNvSpPr txBox="1"/>
          <p:nvPr/>
        </p:nvSpPr>
        <p:spPr>
          <a:xfrm>
            <a:off x="3581400" y="3461839"/>
            <a:ext cx="952500" cy="276999"/>
          </a:xfrm>
          <a:prstGeom prst="rect">
            <a:avLst/>
          </a:prstGeom>
          <a:noFill/>
        </p:spPr>
        <p:txBody>
          <a:bodyPr wrap="square" rtlCol="0">
            <a:spAutoFit/>
          </a:bodyPr>
          <a:lstStyle/>
          <a:p>
            <a:r>
              <a:rPr lang="en-US" sz="1200" b="1" dirty="0">
                <a:solidFill>
                  <a:srgbClr val="C00000"/>
                </a:solidFill>
              </a:rPr>
              <a:t>AGB bump</a:t>
            </a:r>
          </a:p>
        </p:txBody>
      </p:sp>
      <p:cxnSp>
        <p:nvCxnSpPr>
          <p:cNvPr id="12" name="Straight Arrow Connector 11">
            <a:extLst>
              <a:ext uri="{FF2B5EF4-FFF2-40B4-BE49-F238E27FC236}">
                <a16:creationId xmlns:a16="http://schemas.microsoft.com/office/drawing/2014/main" id="{88DF6DF1-20C4-4A6C-9EE4-53E6CAB835BC}"/>
              </a:ext>
            </a:extLst>
          </p:cNvPr>
          <p:cNvCxnSpPr/>
          <p:nvPr/>
        </p:nvCxnSpPr>
        <p:spPr>
          <a:xfrm flipV="1">
            <a:off x="4299109" y="4596902"/>
            <a:ext cx="444500" cy="1905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808C93F-EB11-249B-7945-EDB5EAAAE219}"/>
              </a:ext>
            </a:extLst>
          </p:cNvPr>
          <p:cNvSpPr txBox="1"/>
          <p:nvPr/>
        </p:nvSpPr>
        <p:spPr>
          <a:xfrm>
            <a:off x="3567934" y="4758830"/>
            <a:ext cx="952500" cy="276999"/>
          </a:xfrm>
          <a:prstGeom prst="rect">
            <a:avLst/>
          </a:prstGeom>
          <a:noFill/>
        </p:spPr>
        <p:txBody>
          <a:bodyPr wrap="square" rtlCol="0">
            <a:spAutoFit/>
          </a:bodyPr>
          <a:lstStyle/>
          <a:p>
            <a:r>
              <a:rPr lang="en-US" sz="1200" b="1" dirty="0">
                <a:solidFill>
                  <a:srgbClr val="C00000"/>
                </a:solidFill>
              </a:rPr>
              <a:t>Red Clump</a:t>
            </a:r>
          </a:p>
        </p:txBody>
      </p:sp>
    </p:spTree>
    <p:extLst>
      <p:ext uri="{BB962C8B-B14F-4D97-AF65-F5344CB8AC3E}">
        <p14:creationId xmlns:p14="http://schemas.microsoft.com/office/powerpoint/2010/main" val="1188529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6DC0-7BF8-B7FF-D848-62C847C3201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Conclusions</a:t>
            </a:r>
          </a:p>
        </p:txBody>
      </p:sp>
      <p:sp>
        <p:nvSpPr>
          <p:cNvPr id="3" name="Content Placeholder 2">
            <a:extLst>
              <a:ext uri="{FF2B5EF4-FFF2-40B4-BE49-F238E27FC236}">
                <a16:creationId xmlns:a16="http://schemas.microsoft.com/office/drawing/2014/main" id="{0C7AC2B3-D848-1337-73E0-A57D2FD21642}"/>
              </a:ext>
            </a:extLst>
          </p:cNvPr>
          <p:cNvSpPr>
            <a:spLocks noGrp="1"/>
          </p:cNvSpPr>
          <p:nvPr>
            <p:ph idx="1"/>
          </p:nvPr>
        </p:nvSpPr>
        <p:spPr>
          <a:xfrm>
            <a:off x="838200" y="1837200"/>
            <a:ext cx="10515600" cy="4351338"/>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We have observations made with12 JWST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filters to detect line emission as well as continuum emission</a:t>
            </a:r>
          </a:p>
          <a:p>
            <a:r>
              <a:rPr lang="en-US" dirty="0">
                <a:latin typeface="Times New Roman" panose="02020603050405020304" pitchFamily="18" charset="0"/>
                <a:cs typeface="Times New Roman" panose="02020603050405020304" pitchFamily="18" charset="0"/>
              </a:rPr>
              <a:t>We want to characterize the AGN, the spiral arms, and anomalous arms seen in various wavelengths</a:t>
            </a:r>
          </a:p>
          <a:p>
            <a:r>
              <a:rPr lang="en-US" dirty="0">
                <a:latin typeface="Times New Roman" panose="02020603050405020304" pitchFamily="18" charset="0"/>
                <a:cs typeface="Times New Roman" panose="02020603050405020304" pitchFamily="18" charset="0"/>
              </a:rPr>
              <a:t>Simple color cut reveals there to be 129 massive young clusters and 189 AGB stars</a:t>
            </a:r>
          </a:p>
          <a:p>
            <a:r>
              <a:rPr lang="en-US" dirty="0">
                <a:latin typeface="Times New Roman" panose="02020603050405020304" pitchFamily="18" charset="0"/>
                <a:cs typeface="Times New Roman" panose="02020603050405020304" pitchFamily="18" charset="0"/>
              </a:rPr>
              <a:t>Northern spiral arm seems to have more </a:t>
            </a:r>
            <a:r>
              <a:rPr lang="en-US" b="0" i="0" u="none" strike="noStrike" dirty="0">
                <a:effectLst/>
                <a:latin typeface="Times New Roman" panose="02020603050405020304" pitchFamily="18" charset="0"/>
                <a:cs typeface="Times New Roman" panose="02020603050405020304" pitchFamily="18" charset="0"/>
              </a:rPr>
              <a:t>Bremsstrahlung radiation</a:t>
            </a:r>
          </a:p>
          <a:p>
            <a:r>
              <a:rPr lang="en-US" dirty="0">
                <a:latin typeface="Times New Roman" panose="02020603050405020304" pitchFamily="18" charset="0"/>
                <a:cs typeface="Times New Roman" panose="02020603050405020304" pitchFamily="18" charset="0"/>
              </a:rPr>
              <a:t>Northern anomalous arm seems to have more Synchrotron radiation while there is a mix between </a:t>
            </a:r>
            <a:r>
              <a:rPr lang="en-US" b="0" i="0" u="none" strike="noStrike" dirty="0">
                <a:effectLst/>
                <a:latin typeface="Times New Roman" panose="02020603050405020304" pitchFamily="18" charset="0"/>
                <a:cs typeface="Times New Roman" panose="02020603050405020304" pitchFamily="18" charset="0"/>
              </a:rPr>
              <a:t>Bremsstrahlung and </a:t>
            </a:r>
            <a:r>
              <a:rPr lang="en-US" dirty="0">
                <a:latin typeface="Times New Roman" panose="02020603050405020304" pitchFamily="18" charset="0"/>
                <a:cs typeface="Times New Roman" panose="02020603050405020304" pitchFamily="18" charset="0"/>
              </a:rPr>
              <a:t>Synchrotron in the Southern anomalous arm</a:t>
            </a:r>
          </a:p>
          <a:p>
            <a:r>
              <a:rPr lang="en-US" dirty="0">
                <a:latin typeface="Times New Roman" panose="02020603050405020304" pitchFamily="18" charset="0"/>
                <a:cs typeface="Times New Roman" panose="02020603050405020304" pitchFamily="18" charset="0"/>
              </a:rPr>
              <a:t>We just got more data three weeks ago!</a:t>
            </a:r>
          </a:p>
          <a:p>
            <a:endParaRPr lang="en-US" dirty="0"/>
          </a:p>
        </p:txBody>
      </p:sp>
      <p:sp>
        <p:nvSpPr>
          <p:cNvPr id="4" name="TextBox 3">
            <a:extLst>
              <a:ext uri="{FF2B5EF4-FFF2-40B4-BE49-F238E27FC236}">
                <a16:creationId xmlns:a16="http://schemas.microsoft.com/office/drawing/2014/main" id="{1FE62305-B8F2-3CA0-2ABC-693CB4251F77}"/>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34</a:t>
            </a:r>
          </a:p>
        </p:txBody>
      </p:sp>
    </p:spTree>
    <p:extLst>
      <p:ext uri="{BB962C8B-B14F-4D97-AF65-F5344CB8AC3E}">
        <p14:creationId xmlns:p14="http://schemas.microsoft.com/office/powerpoint/2010/main" val="151583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874F84-20B6-3801-F573-CE0ADA4EA813}"/>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35</a:t>
            </a:r>
          </a:p>
        </p:txBody>
      </p:sp>
    </p:spTree>
    <p:extLst>
      <p:ext uri="{BB962C8B-B14F-4D97-AF65-F5344CB8AC3E}">
        <p14:creationId xmlns:p14="http://schemas.microsoft.com/office/powerpoint/2010/main" val="3611423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0503-712B-21D6-B8FB-11355CC39191}"/>
              </a:ext>
            </a:extLst>
          </p:cNvPr>
          <p:cNvSpPr>
            <a:spLocks noGrp="1"/>
          </p:cNvSpPr>
          <p:nvPr>
            <p:ph type="title"/>
          </p:nvPr>
        </p:nvSpPr>
        <p:spPr>
          <a:xfrm>
            <a:off x="219919" y="228600"/>
            <a:ext cx="4533900" cy="1325563"/>
          </a:xfrm>
        </p:spPr>
        <p:txBody>
          <a:bodyPr/>
          <a:lstStyle/>
          <a:p>
            <a:r>
              <a:rPr lang="en-US" dirty="0"/>
              <a:t>Why do we want to </a:t>
            </a:r>
            <a:br>
              <a:rPr lang="en-US" dirty="0"/>
            </a:br>
            <a:r>
              <a:rPr lang="en-US" dirty="0"/>
              <a:t>study NGC 4258?</a:t>
            </a:r>
          </a:p>
        </p:txBody>
      </p:sp>
      <p:sp>
        <p:nvSpPr>
          <p:cNvPr id="3" name="Content Placeholder 2">
            <a:extLst>
              <a:ext uri="{FF2B5EF4-FFF2-40B4-BE49-F238E27FC236}">
                <a16:creationId xmlns:a16="http://schemas.microsoft.com/office/drawing/2014/main" id="{BDA9238E-4EB0-8CAA-A4B8-93C3C2666FBA}"/>
              </a:ext>
            </a:extLst>
          </p:cNvPr>
          <p:cNvSpPr>
            <a:spLocks noGrp="1"/>
          </p:cNvSpPr>
          <p:nvPr>
            <p:ph idx="1"/>
          </p:nvPr>
        </p:nvSpPr>
        <p:spPr>
          <a:xfrm>
            <a:off x="338161" y="1685708"/>
            <a:ext cx="6389455" cy="4476254"/>
          </a:xfrm>
        </p:spPr>
        <p:txBody>
          <a:bodyPr>
            <a:noAutofit/>
          </a:bodyPr>
          <a:lstStyle/>
          <a:p>
            <a:r>
              <a:rPr lang="en-US" sz="2200" dirty="0">
                <a:latin typeface="Times New Roman" panose="02020603050405020304" pitchFamily="18" charset="0"/>
                <a:cs typeface="Times New Roman" panose="02020603050405020304" pitchFamily="18" charset="0"/>
              </a:rPr>
              <a:t>Distance: 7.2 +/- 0.3 </a:t>
            </a:r>
            <a:r>
              <a:rPr lang="en-US" sz="2200" dirty="0" err="1">
                <a:latin typeface="Times New Roman" panose="02020603050405020304" pitchFamily="18" charset="0"/>
                <a:cs typeface="Times New Roman" panose="02020603050405020304" pitchFamily="18" charset="0"/>
              </a:rPr>
              <a:t>Mpc</a:t>
            </a:r>
            <a:r>
              <a:rPr lang="en-US" sz="2200" dirty="0">
                <a:latin typeface="Times New Roman" panose="02020603050405020304" pitchFamily="18" charset="0"/>
                <a:cs typeface="Times New Roman" panose="02020603050405020304" pitchFamily="18" charset="0"/>
              </a:rPr>
              <a:t> (Ho et al. 1997)</a:t>
            </a:r>
          </a:p>
          <a:p>
            <a:r>
              <a:rPr lang="en-US" sz="2200" dirty="0">
                <a:latin typeface="Times New Roman" panose="02020603050405020304" pitchFamily="18" charset="0"/>
                <a:cs typeface="Times New Roman" panose="02020603050405020304" pitchFamily="18" charset="0"/>
              </a:rPr>
              <a:t>SMBH Mass Derived from Water Maser Emission: 3.8 x 10</a:t>
            </a:r>
            <a:r>
              <a:rPr lang="en-US" sz="2200" baseline="30000" dirty="0">
                <a:latin typeface="Times New Roman" panose="02020603050405020304" pitchFamily="18" charset="0"/>
                <a:cs typeface="Times New Roman" panose="02020603050405020304" pitchFamily="18" charset="0"/>
              </a:rPr>
              <a:t>7</a:t>
            </a:r>
            <a:r>
              <a:rPr lang="en-US" sz="2200" dirty="0">
                <a:latin typeface="Times New Roman" panose="02020603050405020304" pitchFamily="18" charset="0"/>
                <a:cs typeface="Times New Roman" panose="02020603050405020304" pitchFamily="18" charset="0"/>
              </a:rPr>
              <a:t> M</a:t>
            </a:r>
            <a:r>
              <a:rPr lang="en-US" sz="2200" baseline="-250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a:t>
            </a:r>
            <a:r>
              <a:rPr lang="en-US" sz="2200" dirty="0">
                <a:effectLst/>
                <a:latin typeface="Times New Roman" panose="02020603050405020304" pitchFamily="18" charset="0"/>
                <a:cs typeface="Times New Roman" panose="02020603050405020304" pitchFamily="18" charset="0"/>
              </a:rPr>
              <a:t>Miyoshi et al. 1995; Greenhill et al. 1995</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Nucleus 1-20 µm Luminosity: 2 x 10</a:t>
            </a:r>
            <a:r>
              <a:rPr lang="en-US" sz="2200" baseline="30000" dirty="0">
                <a:latin typeface="Times New Roman" panose="02020603050405020304" pitchFamily="18" charset="0"/>
                <a:cs typeface="Times New Roman" panose="02020603050405020304" pitchFamily="18" charset="0"/>
              </a:rPr>
              <a:t>8</a:t>
            </a:r>
            <a:r>
              <a:rPr lang="en-US" sz="2200" dirty="0">
                <a:latin typeface="Times New Roman" panose="02020603050405020304" pitchFamily="18" charset="0"/>
                <a:cs typeface="Times New Roman" panose="02020603050405020304" pitchFamily="18" charset="0"/>
              </a:rPr>
              <a:t> L</a:t>
            </a:r>
            <a:r>
              <a:rPr lang="en-US" sz="2200" baseline="-25000"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Saglia</a:t>
            </a:r>
            <a:r>
              <a:rPr lang="en-US" sz="2200" dirty="0">
                <a:latin typeface="Times New Roman" panose="02020603050405020304" pitchFamily="18" charset="0"/>
                <a:cs typeface="Times New Roman" panose="02020603050405020304" pitchFamily="18" charset="0"/>
              </a:rPr>
              <a:t> et al. 2016)</a:t>
            </a:r>
          </a:p>
          <a:p>
            <a:r>
              <a:rPr lang="en-US" sz="2200" dirty="0">
                <a:latin typeface="Times New Roman" panose="02020603050405020304" pitchFamily="18" charset="0"/>
                <a:cs typeface="Times New Roman" panose="02020603050405020304" pitchFamily="18" charset="0"/>
              </a:rPr>
              <a:t>Broad H</a:t>
            </a:r>
            <a:r>
              <a:rPr lang="en-US" sz="2200" baseline="-25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 and Br</a:t>
            </a:r>
            <a:r>
              <a:rPr lang="el-GR" sz="2200" dirty="0">
                <a:effectLst/>
                <a:latin typeface="Times New Roman" panose="02020603050405020304" pitchFamily="18" charset="0"/>
                <a:cs typeface="Times New Roman" panose="02020603050405020304" pitchFamily="18" charset="0"/>
              </a:rPr>
              <a:t>γ </a:t>
            </a:r>
            <a:r>
              <a:rPr lang="en-US" sz="2200" dirty="0">
                <a:effectLst/>
                <a:latin typeface="Times New Roman" panose="02020603050405020304" pitchFamily="18" charset="0"/>
                <a:cs typeface="Times New Roman" panose="02020603050405020304" pitchFamily="18" charset="0"/>
              </a:rPr>
              <a:t>emission lines suggest molecular disk around SMBH with diameter of 15.7 pc (Menezes et. al. 2017)</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Nucleus Accretion Rate:  10</a:t>
            </a:r>
            <a:r>
              <a:rPr lang="en-US" sz="2200" baseline="30000" dirty="0">
                <a:latin typeface="Times New Roman" panose="02020603050405020304" pitchFamily="18" charset="0"/>
                <a:cs typeface="Times New Roman" panose="02020603050405020304" pitchFamily="18" charset="0"/>
              </a:rPr>
              <a:t>-3</a:t>
            </a:r>
            <a:r>
              <a:rPr lang="en-US" sz="2200" dirty="0">
                <a:latin typeface="Times New Roman" panose="02020603050405020304" pitchFamily="18" charset="0"/>
                <a:cs typeface="Times New Roman" panose="02020603050405020304" pitchFamily="18" charset="0"/>
              </a:rPr>
              <a:t> M</a:t>
            </a:r>
            <a:r>
              <a:rPr lang="en-US" sz="2200" baseline="-25000"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  yr</a:t>
            </a:r>
            <a:r>
              <a:rPr lang="en-US" sz="2200" baseline="30000" dirty="0">
                <a:latin typeface="Times New Roman" panose="02020603050405020304" pitchFamily="18" charset="0"/>
                <a:cs typeface="Times New Roman" panose="02020603050405020304" pitchFamily="18" charset="0"/>
              </a:rPr>
              <a:t>-1</a:t>
            </a:r>
          </a:p>
          <a:p>
            <a:r>
              <a:rPr lang="en-US" sz="2200" dirty="0">
                <a:latin typeface="Times New Roman" panose="02020603050405020304" pitchFamily="18" charset="0"/>
                <a:cs typeface="Times New Roman" panose="02020603050405020304" pitchFamily="18" charset="0"/>
              </a:rPr>
              <a:t>This galaxy is close enough that we are able to spatially resolve emission lines which cannot be done for further away galaxies</a:t>
            </a:r>
          </a:p>
        </p:txBody>
      </p:sp>
      <p:sp>
        <p:nvSpPr>
          <p:cNvPr id="4" name="TextBox 3">
            <a:extLst>
              <a:ext uri="{FF2B5EF4-FFF2-40B4-BE49-F238E27FC236}">
                <a16:creationId xmlns:a16="http://schemas.microsoft.com/office/drawing/2014/main" id="{3A0E9636-3735-5EF2-AC02-AFCE8D6EAD1D}"/>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4</a:t>
            </a:r>
          </a:p>
        </p:txBody>
      </p:sp>
      <p:pic>
        <p:nvPicPr>
          <p:cNvPr id="5" name="Picture 4">
            <a:extLst>
              <a:ext uri="{FF2B5EF4-FFF2-40B4-BE49-F238E27FC236}">
                <a16:creationId xmlns:a16="http://schemas.microsoft.com/office/drawing/2014/main" id="{2A43600F-5050-6D60-DBFB-823636AB73F0}"/>
              </a:ext>
            </a:extLst>
          </p:cNvPr>
          <p:cNvPicPr>
            <a:picLocks noChangeAspect="1"/>
          </p:cNvPicPr>
          <p:nvPr/>
        </p:nvPicPr>
        <p:blipFill>
          <a:blip r:embed="rId3"/>
          <a:stretch>
            <a:fillRect/>
          </a:stretch>
        </p:blipFill>
        <p:spPr>
          <a:xfrm rot="10800000">
            <a:off x="7353302" y="0"/>
            <a:ext cx="4361314" cy="6839580"/>
          </a:xfrm>
          <a:prstGeom prst="rect">
            <a:avLst/>
          </a:prstGeom>
        </p:spPr>
      </p:pic>
      <p:sp>
        <p:nvSpPr>
          <p:cNvPr id="6" name="TextBox 5">
            <a:extLst>
              <a:ext uri="{FF2B5EF4-FFF2-40B4-BE49-F238E27FC236}">
                <a16:creationId xmlns:a16="http://schemas.microsoft.com/office/drawing/2014/main" id="{019AF712-2510-812C-99BB-0850695B5E1B}"/>
              </a:ext>
            </a:extLst>
          </p:cNvPr>
          <p:cNvSpPr txBox="1"/>
          <p:nvPr/>
        </p:nvSpPr>
        <p:spPr>
          <a:xfrm>
            <a:off x="10566400" y="228600"/>
            <a:ext cx="787400" cy="923330"/>
          </a:xfrm>
          <a:prstGeom prst="rect">
            <a:avLst/>
          </a:prstGeom>
          <a:noFill/>
        </p:spPr>
        <p:txBody>
          <a:bodyPr wrap="square" rtlCol="0">
            <a:spAutoFit/>
          </a:bodyPr>
          <a:lstStyle/>
          <a:p>
            <a:r>
              <a:rPr lang="en-US" b="1" dirty="0">
                <a:solidFill>
                  <a:schemeClr val="accent4">
                    <a:lumMod val="60000"/>
                    <a:lumOff val="40000"/>
                  </a:schemeClr>
                </a:solidFill>
              </a:rPr>
              <a:t>[</a:t>
            </a:r>
            <a:r>
              <a:rPr lang="en-US" b="1" dirty="0" err="1">
                <a:solidFill>
                  <a:schemeClr val="accent4">
                    <a:lumMod val="60000"/>
                    <a:lumOff val="40000"/>
                  </a:schemeClr>
                </a:solidFill>
              </a:rPr>
              <a:t>FeII</a:t>
            </a:r>
            <a:r>
              <a:rPr lang="en-US" b="1" dirty="0">
                <a:solidFill>
                  <a:schemeClr val="accent4">
                    <a:lumMod val="60000"/>
                    <a:lumOff val="40000"/>
                  </a:schemeClr>
                </a:solidFill>
              </a:rPr>
              <a:t>]</a:t>
            </a:r>
          </a:p>
          <a:p>
            <a:r>
              <a:rPr lang="en-US" b="1" dirty="0">
                <a:solidFill>
                  <a:schemeClr val="accent6">
                    <a:lumMod val="60000"/>
                    <a:lumOff val="40000"/>
                  </a:schemeClr>
                </a:solidFill>
              </a:rPr>
              <a:t>H</a:t>
            </a:r>
            <a:r>
              <a:rPr lang="en-US" b="1" baseline="-25000" dirty="0">
                <a:solidFill>
                  <a:schemeClr val="accent6">
                    <a:lumMod val="60000"/>
                    <a:lumOff val="40000"/>
                  </a:schemeClr>
                </a:solidFill>
              </a:rPr>
              <a:t>2</a:t>
            </a:r>
          </a:p>
          <a:p>
            <a:r>
              <a:rPr lang="en-US" b="1" dirty="0">
                <a:solidFill>
                  <a:schemeClr val="accent5">
                    <a:lumMod val="60000"/>
                    <a:lumOff val="40000"/>
                  </a:schemeClr>
                </a:solidFill>
              </a:rPr>
              <a:t>PAH</a:t>
            </a:r>
          </a:p>
        </p:txBody>
      </p:sp>
      <p:cxnSp>
        <p:nvCxnSpPr>
          <p:cNvPr id="8" name="Straight Arrow Connector 7">
            <a:extLst>
              <a:ext uri="{FF2B5EF4-FFF2-40B4-BE49-F238E27FC236}">
                <a16:creationId xmlns:a16="http://schemas.microsoft.com/office/drawing/2014/main" id="{CAB86E05-D03A-E799-AA4E-5EB0A6FB7DAB}"/>
              </a:ext>
            </a:extLst>
          </p:cNvPr>
          <p:cNvCxnSpPr>
            <a:cxnSpLocks/>
          </p:cNvCxnSpPr>
          <p:nvPr/>
        </p:nvCxnSpPr>
        <p:spPr>
          <a:xfrm flipV="1">
            <a:off x="11150600" y="5359400"/>
            <a:ext cx="0" cy="54610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248D0D0-1D75-FA6F-1DDA-3BA6DE04C226}"/>
              </a:ext>
            </a:extLst>
          </p:cNvPr>
          <p:cNvCxnSpPr>
            <a:cxnSpLocks/>
          </p:cNvCxnSpPr>
          <p:nvPr/>
        </p:nvCxnSpPr>
        <p:spPr>
          <a:xfrm flipH="1">
            <a:off x="10680700" y="5911448"/>
            <a:ext cx="469900" cy="297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2C7A72E3-E054-2F85-3DE0-D687AAD15130}"/>
              </a:ext>
            </a:extLst>
          </p:cNvPr>
          <p:cNvSpPr txBox="1"/>
          <p:nvPr/>
        </p:nvSpPr>
        <p:spPr>
          <a:xfrm>
            <a:off x="11244709" y="5537200"/>
            <a:ext cx="236411" cy="377222"/>
          </a:xfrm>
          <a:prstGeom prst="rect">
            <a:avLst/>
          </a:prstGeom>
          <a:noFill/>
        </p:spPr>
        <p:txBody>
          <a:bodyPr wrap="square" rtlCol="0">
            <a:spAutoFit/>
          </a:bodyPr>
          <a:lstStyle/>
          <a:p>
            <a:r>
              <a:rPr lang="en-US" dirty="0">
                <a:solidFill>
                  <a:schemeClr val="bg1"/>
                </a:solidFill>
              </a:rPr>
              <a:t>N</a:t>
            </a:r>
          </a:p>
        </p:txBody>
      </p:sp>
      <p:sp>
        <p:nvSpPr>
          <p:cNvPr id="13" name="TextBox 12">
            <a:extLst>
              <a:ext uri="{FF2B5EF4-FFF2-40B4-BE49-F238E27FC236}">
                <a16:creationId xmlns:a16="http://schemas.microsoft.com/office/drawing/2014/main" id="{D3DF0BEB-9E8B-C9A7-8E39-D819483F43E6}"/>
              </a:ext>
            </a:extLst>
          </p:cNvPr>
          <p:cNvSpPr txBox="1"/>
          <p:nvPr/>
        </p:nvSpPr>
        <p:spPr>
          <a:xfrm>
            <a:off x="10820400" y="5961163"/>
            <a:ext cx="482920" cy="377222"/>
          </a:xfrm>
          <a:prstGeom prst="rect">
            <a:avLst/>
          </a:prstGeom>
          <a:noFill/>
        </p:spPr>
        <p:txBody>
          <a:bodyPr wrap="square" rtlCol="0">
            <a:spAutoFit/>
          </a:bodyPr>
          <a:lstStyle/>
          <a:p>
            <a:r>
              <a:rPr lang="en-US" dirty="0">
                <a:solidFill>
                  <a:schemeClr val="bg1"/>
                </a:solidFill>
              </a:rPr>
              <a:t>E</a:t>
            </a:r>
          </a:p>
        </p:txBody>
      </p:sp>
      <p:cxnSp>
        <p:nvCxnSpPr>
          <p:cNvPr id="15" name="Straight Connector 14">
            <a:extLst>
              <a:ext uri="{FF2B5EF4-FFF2-40B4-BE49-F238E27FC236}">
                <a16:creationId xmlns:a16="http://schemas.microsoft.com/office/drawing/2014/main" id="{D166DA0C-D973-8941-DE0B-294E55F98BCD}"/>
              </a:ext>
            </a:extLst>
          </p:cNvPr>
          <p:cNvCxnSpPr>
            <a:cxnSpLocks/>
          </p:cNvCxnSpPr>
          <p:nvPr/>
        </p:nvCxnSpPr>
        <p:spPr>
          <a:xfrm>
            <a:off x="7565458" y="6152748"/>
            <a:ext cx="1097280"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493946A-D3A9-7BE2-D9E5-39F0A7D9663E}"/>
              </a:ext>
            </a:extLst>
          </p:cNvPr>
          <p:cNvSpPr txBox="1"/>
          <p:nvPr/>
        </p:nvSpPr>
        <p:spPr>
          <a:xfrm>
            <a:off x="7491731" y="6175973"/>
            <a:ext cx="1097280" cy="646331"/>
          </a:xfrm>
          <a:prstGeom prst="rect">
            <a:avLst/>
          </a:prstGeom>
          <a:noFill/>
        </p:spPr>
        <p:txBody>
          <a:bodyPr wrap="square" rtlCol="0">
            <a:spAutoFit/>
          </a:bodyPr>
          <a:lstStyle/>
          <a:p>
            <a:r>
              <a:rPr lang="en-US" dirty="0">
                <a:solidFill>
                  <a:schemeClr val="bg1"/>
                </a:solidFill>
              </a:rPr>
              <a:t>1 arcmin</a:t>
            </a:r>
          </a:p>
          <a:p>
            <a:r>
              <a:rPr lang="en-US" dirty="0">
                <a:solidFill>
                  <a:schemeClr val="bg1"/>
                </a:solidFill>
              </a:rPr>
              <a:t>2 kpc</a:t>
            </a:r>
          </a:p>
        </p:txBody>
      </p:sp>
    </p:spTree>
    <p:extLst>
      <p:ext uri="{BB962C8B-B14F-4D97-AF65-F5344CB8AC3E}">
        <p14:creationId xmlns:p14="http://schemas.microsoft.com/office/powerpoint/2010/main" val="323516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68C5-E075-F1AD-1E62-A1661AFE22E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JWST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Filter Selection and Strategy</a:t>
            </a:r>
          </a:p>
        </p:txBody>
      </p:sp>
      <p:sp>
        <p:nvSpPr>
          <p:cNvPr id="3" name="Content Placeholder 2">
            <a:extLst>
              <a:ext uri="{FF2B5EF4-FFF2-40B4-BE49-F238E27FC236}">
                <a16:creationId xmlns:a16="http://schemas.microsoft.com/office/drawing/2014/main" id="{15AB30CF-F30E-DEA7-90E9-CD1C7E6C2D9E}"/>
              </a:ext>
            </a:extLst>
          </p:cNvPr>
          <p:cNvSpPr>
            <a:spLocks noGrp="1"/>
          </p:cNvSpPr>
          <p:nvPr>
            <p:ph idx="1"/>
          </p:nvPr>
        </p:nvSpPr>
        <p:spPr>
          <a:xfrm>
            <a:off x="838200" y="1423844"/>
            <a:ext cx="9857509" cy="1111539"/>
          </a:xfrm>
        </p:spPr>
        <p:txBody>
          <a:bodyPr>
            <a:normAutofit/>
          </a:bodyPr>
          <a:lstStyle/>
          <a:p>
            <a:r>
              <a:rPr lang="en-US" dirty="0">
                <a:latin typeface="Times New Roman" panose="02020603050405020304" pitchFamily="18" charset="0"/>
                <a:cs typeface="Times New Roman" panose="02020603050405020304" pitchFamily="18" charset="0"/>
              </a:rPr>
              <a:t>Total Time: 28 hours</a:t>
            </a:r>
          </a:p>
          <a:p>
            <a:r>
              <a:rPr lang="en-US" dirty="0">
                <a:latin typeface="Times New Roman" panose="02020603050405020304" pitchFamily="18" charset="0"/>
                <a:cs typeface="Times New Roman" panose="02020603050405020304" pitchFamily="18" charset="0"/>
              </a:rPr>
              <a:t>Total Area Coverage: 6 arcmin x 7 arcmin</a:t>
            </a:r>
          </a:p>
        </p:txBody>
      </p:sp>
      <p:sp>
        <p:nvSpPr>
          <p:cNvPr id="4" name="TextBox 3">
            <a:extLst>
              <a:ext uri="{FF2B5EF4-FFF2-40B4-BE49-F238E27FC236}">
                <a16:creationId xmlns:a16="http://schemas.microsoft.com/office/drawing/2014/main" id="{F6A06CCF-D5DA-D635-390F-864E302463ED}"/>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5</a:t>
            </a:r>
          </a:p>
        </p:txBody>
      </p:sp>
      <p:sp>
        <p:nvSpPr>
          <p:cNvPr id="6" name="Oval 5">
            <a:extLst>
              <a:ext uri="{FF2B5EF4-FFF2-40B4-BE49-F238E27FC236}">
                <a16:creationId xmlns:a16="http://schemas.microsoft.com/office/drawing/2014/main" id="{83B1869E-3D0D-DF65-5961-5BDE8D386BA4}"/>
              </a:ext>
            </a:extLst>
          </p:cNvPr>
          <p:cNvSpPr/>
          <p:nvPr/>
        </p:nvSpPr>
        <p:spPr>
          <a:xfrm>
            <a:off x="3905573" y="4142510"/>
            <a:ext cx="389336" cy="27709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 name="Oval 6">
            <a:extLst>
              <a:ext uri="{FF2B5EF4-FFF2-40B4-BE49-F238E27FC236}">
                <a16:creationId xmlns:a16="http://schemas.microsoft.com/office/drawing/2014/main" id="{00A52F50-1AFF-B42D-3A4A-BA2A96C62698}"/>
              </a:ext>
            </a:extLst>
          </p:cNvPr>
          <p:cNvSpPr/>
          <p:nvPr/>
        </p:nvSpPr>
        <p:spPr>
          <a:xfrm>
            <a:off x="4326808" y="4142510"/>
            <a:ext cx="389336" cy="27709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8" name="Oval 7">
            <a:extLst>
              <a:ext uri="{FF2B5EF4-FFF2-40B4-BE49-F238E27FC236}">
                <a16:creationId xmlns:a16="http://schemas.microsoft.com/office/drawing/2014/main" id="{32846869-9CC9-7079-60F2-E092B46B57D7}"/>
              </a:ext>
            </a:extLst>
          </p:cNvPr>
          <p:cNvSpPr/>
          <p:nvPr/>
        </p:nvSpPr>
        <p:spPr>
          <a:xfrm>
            <a:off x="4753181" y="4142509"/>
            <a:ext cx="389336" cy="27709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9" name="Oval 8">
            <a:extLst>
              <a:ext uri="{FF2B5EF4-FFF2-40B4-BE49-F238E27FC236}">
                <a16:creationId xmlns:a16="http://schemas.microsoft.com/office/drawing/2014/main" id="{A00F62A4-EC3C-0BFF-4878-2E352F436ACE}"/>
              </a:ext>
            </a:extLst>
          </p:cNvPr>
          <p:cNvSpPr/>
          <p:nvPr/>
        </p:nvSpPr>
        <p:spPr>
          <a:xfrm>
            <a:off x="7584748" y="4131232"/>
            <a:ext cx="389336" cy="27709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0" name="Oval 9">
            <a:extLst>
              <a:ext uri="{FF2B5EF4-FFF2-40B4-BE49-F238E27FC236}">
                <a16:creationId xmlns:a16="http://schemas.microsoft.com/office/drawing/2014/main" id="{17B20D9E-FD39-1A1B-F388-DFDD5293AD3F}"/>
              </a:ext>
            </a:extLst>
          </p:cNvPr>
          <p:cNvSpPr/>
          <p:nvPr/>
        </p:nvSpPr>
        <p:spPr>
          <a:xfrm>
            <a:off x="8421390" y="4131232"/>
            <a:ext cx="389336" cy="27709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1" name="Oval 10">
            <a:extLst>
              <a:ext uri="{FF2B5EF4-FFF2-40B4-BE49-F238E27FC236}">
                <a16:creationId xmlns:a16="http://schemas.microsoft.com/office/drawing/2014/main" id="{50BA1D20-B9D1-749A-0AE8-6EBFD2D3C8E1}"/>
              </a:ext>
            </a:extLst>
          </p:cNvPr>
          <p:cNvSpPr/>
          <p:nvPr/>
        </p:nvSpPr>
        <p:spPr>
          <a:xfrm>
            <a:off x="6489808" y="2703008"/>
            <a:ext cx="442619" cy="28473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2" name="Oval 11">
            <a:extLst>
              <a:ext uri="{FF2B5EF4-FFF2-40B4-BE49-F238E27FC236}">
                <a16:creationId xmlns:a16="http://schemas.microsoft.com/office/drawing/2014/main" id="{6DDE5D27-147A-9D44-5EB3-0B8FAED9AE03}"/>
              </a:ext>
            </a:extLst>
          </p:cNvPr>
          <p:cNvSpPr/>
          <p:nvPr/>
        </p:nvSpPr>
        <p:spPr>
          <a:xfrm>
            <a:off x="3884189" y="2703007"/>
            <a:ext cx="442619" cy="28473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3" name="Oval 12">
            <a:extLst>
              <a:ext uri="{FF2B5EF4-FFF2-40B4-BE49-F238E27FC236}">
                <a16:creationId xmlns:a16="http://schemas.microsoft.com/office/drawing/2014/main" id="{98ACFEBE-0CD3-A1EA-4E36-F07172828AC6}"/>
              </a:ext>
            </a:extLst>
          </p:cNvPr>
          <p:cNvSpPr/>
          <p:nvPr/>
        </p:nvSpPr>
        <p:spPr>
          <a:xfrm>
            <a:off x="4300166" y="2638976"/>
            <a:ext cx="442619" cy="28473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4" name="Oval 13">
            <a:extLst>
              <a:ext uri="{FF2B5EF4-FFF2-40B4-BE49-F238E27FC236}">
                <a16:creationId xmlns:a16="http://schemas.microsoft.com/office/drawing/2014/main" id="{F630637B-161D-F882-9A25-DDDE6E176696}"/>
              </a:ext>
            </a:extLst>
          </p:cNvPr>
          <p:cNvSpPr/>
          <p:nvPr/>
        </p:nvSpPr>
        <p:spPr>
          <a:xfrm>
            <a:off x="4742785" y="2703528"/>
            <a:ext cx="442619" cy="28473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6" name="Oval 15">
            <a:extLst>
              <a:ext uri="{FF2B5EF4-FFF2-40B4-BE49-F238E27FC236}">
                <a16:creationId xmlns:a16="http://schemas.microsoft.com/office/drawing/2014/main" id="{AD669DCF-F1E9-FB96-9C16-E86CC995802C}"/>
              </a:ext>
            </a:extLst>
          </p:cNvPr>
          <p:cNvSpPr/>
          <p:nvPr/>
        </p:nvSpPr>
        <p:spPr>
          <a:xfrm>
            <a:off x="5988326" y="2682263"/>
            <a:ext cx="442619" cy="28473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7" name="Oval 16">
            <a:extLst>
              <a:ext uri="{FF2B5EF4-FFF2-40B4-BE49-F238E27FC236}">
                <a16:creationId xmlns:a16="http://schemas.microsoft.com/office/drawing/2014/main" id="{A0EA4056-D592-E214-FBFE-5BA0FF6E6CD0}"/>
              </a:ext>
            </a:extLst>
          </p:cNvPr>
          <p:cNvSpPr/>
          <p:nvPr/>
        </p:nvSpPr>
        <p:spPr>
          <a:xfrm>
            <a:off x="6944724" y="2703006"/>
            <a:ext cx="442619" cy="28473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8" name="Oval 17">
            <a:extLst>
              <a:ext uri="{FF2B5EF4-FFF2-40B4-BE49-F238E27FC236}">
                <a16:creationId xmlns:a16="http://schemas.microsoft.com/office/drawing/2014/main" id="{ECE9DE32-DB0B-175C-D1C4-3F596D18C583}"/>
              </a:ext>
            </a:extLst>
          </p:cNvPr>
          <p:cNvSpPr/>
          <p:nvPr/>
        </p:nvSpPr>
        <p:spPr>
          <a:xfrm>
            <a:off x="7946230" y="2703006"/>
            <a:ext cx="442619" cy="28473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5" name="Picture 4">
            <a:extLst>
              <a:ext uri="{FF2B5EF4-FFF2-40B4-BE49-F238E27FC236}">
                <a16:creationId xmlns:a16="http://schemas.microsoft.com/office/drawing/2014/main" id="{3D1CFD56-5433-A232-91E8-3DDE7446D65C}"/>
              </a:ext>
            </a:extLst>
          </p:cNvPr>
          <p:cNvPicPr>
            <a:picLocks noChangeAspect="1"/>
          </p:cNvPicPr>
          <p:nvPr/>
        </p:nvPicPr>
        <p:blipFill>
          <a:blip r:embed="rId3"/>
          <a:stretch>
            <a:fillRect/>
          </a:stretch>
        </p:blipFill>
        <p:spPr>
          <a:xfrm>
            <a:off x="2116282" y="2535383"/>
            <a:ext cx="7959436" cy="3502152"/>
          </a:xfrm>
          <a:prstGeom prst="rect">
            <a:avLst/>
          </a:prstGeom>
        </p:spPr>
      </p:pic>
    </p:spTree>
    <p:extLst>
      <p:ext uri="{BB962C8B-B14F-4D97-AF65-F5344CB8AC3E}">
        <p14:creationId xmlns:p14="http://schemas.microsoft.com/office/powerpoint/2010/main" val="407213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68C5-E075-F1AD-1E62-A1661AFE22E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JWST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Filter Selection and Strategy</a:t>
            </a:r>
          </a:p>
        </p:txBody>
      </p:sp>
      <p:sp>
        <p:nvSpPr>
          <p:cNvPr id="3" name="Content Placeholder 2">
            <a:extLst>
              <a:ext uri="{FF2B5EF4-FFF2-40B4-BE49-F238E27FC236}">
                <a16:creationId xmlns:a16="http://schemas.microsoft.com/office/drawing/2014/main" id="{15AB30CF-F30E-DEA7-90E9-CD1C7E6C2D9E}"/>
              </a:ext>
            </a:extLst>
          </p:cNvPr>
          <p:cNvSpPr>
            <a:spLocks noGrp="1"/>
          </p:cNvSpPr>
          <p:nvPr>
            <p:ph idx="1"/>
          </p:nvPr>
        </p:nvSpPr>
        <p:spPr>
          <a:xfrm>
            <a:off x="838200" y="1423844"/>
            <a:ext cx="9857509" cy="1111539"/>
          </a:xfrm>
        </p:spPr>
        <p:txBody>
          <a:bodyPr>
            <a:normAutofit/>
          </a:bodyPr>
          <a:lstStyle/>
          <a:p>
            <a:r>
              <a:rPr lang="en-US" dirty="0">
                <a:latin typeface="Times New Roman" panose="02020603050405020304" pitchFamily="18" charset="0"/>
                <a:cs typeface="Times New Roman" panose="02020603050405020304" pitchFamily="18" charset="0"/>
              </a:rPr>
              <a:t>Total Time: 28 hours</a:t>
            </a:r>
          </a:p>
          <a:p>
            <a:r>
              <a:rPr lang="en-US" dirty="0">
                <a:latin typeface="Times New Roman" panose="02020603050405020304" pitchFamily="18" charset="0"/>
                <a:cs typeface="Times New Roman" panose="02020603050405020304" pitchFamily="18" charset="0"/>
              </a:rPr>
              <a:t>Total Area Coverage: 6 arcmin x 7 arcmin</a:t>
            </a:r>
          </a:p>
        </p:txBody>
      </p:sp>
      <p:sp>
        <p:nvSpPr>
          <p:cNvPr id="4" name="TextBox 3">
            <a:extLst>
              <a:ext uri="{FF2B5EF4-FFF2-40B4-BE49-F238E27FC236}">
                <a16:creationId xmlns:a16="http://schemas.microsoft.com/office/drawing/2014/main" id="{F6A06CCF-D5DA-D635-390F-864E302463ED}"/>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6</a:t>
            </a:r>
          </a:p>
        </p:txBody>
      </p:sp>
      <p:pic>
        <p:nvPicPr>
          <p:cNvPr id="5" name="Picture 4">
            <a:extLst>
              <a:ext uri="{FF2B5EF4-FFF2-40B4-BE49-F238E27FC236}">
                <a16:creationId xmlns:a16="http://schemas.microsoft.com/office/drawing/2014/main" id="{3D1CFD56-5433-A232-91E8-3DDE7446D65C}"/>
              </a:ext>
            </a:extLst>
          </p:cNvPr>
          <p:cNvPicPr>
            <a:picLocks noChangeAspect="1"/>
          </p:cNvPicPr>
          <p:nvPr/>
        </p:nvPicPr>
        <p:blipFill>
          <a:blip r:embed="rId3"/>
          <a:stretch>
            <a:fillRect/>
          </a:stretch>
        </p:blipFill>
        <p:spPr>
          <a:xfrm>
            <a:off x="2116282" y="2535383"/>
            <a:ext cx="7959436" cy="3502152"/>
          </a:xfrm>
          <a:prstGeom prst="rect">
            <a:avLst/>
          </a:prstGeom>
        </p:spPr>
      </p:pic>
      <p:sp>
        <p:nvSpPr>
          <p:cNvPr id="6" name="Oval 5">
            <a:extLst>
              <a:ext uri="{FF2B5EF4-FFF2-40B4-BE49-F238E27FC236}">
                <a16:creationId xmlns:a16="http://schemas.microsoft.com/office/drawing/2014/main" id="{83B1869E-3D0D-DF65-5961-5BDE8D386BA4}"/>
              </a:ext>
            </a:extLst>
          </p:cNvPr>
          <p:cNvSpPr/>
          <p:nvPr/>
        </p:nvSpPr>
        <p:spPr>
          <a:xfrm>
            <a:off x="3905573" y="4142510"/>
            <a:ext cx="389336" cy="27709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 name="Oval 6">
            <a:extLst>
              <a:ext uri="{FF2B5EF4-FFF2-40B4-BE49-F238E27FC236}">
                <a16:creationId xmlns:a16="http://schemas.microsoft.com/office/drawing/2014/main" id="{00A52F50-1AFF-B42D-3A4A-BA2A96C62698}"/>
              </a:ext>
            </a:extLst>
          </p:cNvPr>
          <p:cNvSpPr/>
          <p:nvPr/>
        </p:nvSpPr>
        <p:spPr>
          <a:xfrm>
            <a:off x="4326808" y="4142510"/>
            <a:ext cx="389336" cy="27709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8" name="Oval 7">
            <a:extLst>
              <a:ext uri="{FF2B5EF4-FFF2-40B4-BE49-F238E27FC236}">
                <a16:creationId xmlns:a16="http://schemas.microsoft.com/office/drawing/2014/main" id="{32846869-9CC9-7079-60F2-E092B46B57D7}"/>
              </a:ext>
            </a:extLst>
          </p:cNvPr>
          <p:cNvSpPr/>
          <p:nvPr/>
        </p:nvSpPr>
        <p:spPr>
          <a:xfrm>
            <a:off x="4753181" y="4142509"/>
            <a:ext cx="389336" cy="27709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9" name="Oval 8">
            <a:extLst>
              <a:ext uri="{FF2B5EF4-FFF2-40B4-BE49-F238E27FC236}">
                <a16:creationId xmlns:a16="http://schemas.microsoft.com/office/drawing/2014/main" id="{A00F62A4-EC3C-0BFF-4878-2E352F436ACE}"/>
              </a:ext>
            </a:extLst>
          </p:cNvPr>
          <p:cNvSpPr/>
          <p:nvPr/>
        </p:nvSpPr>
        <p:spPr>
          <a:xfrm>
            <a:off x="7584748" y="4131232"/>
            <a:ext cx="389336" cy="27709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0" name="Oval 9">
            <a:extLst>
              <a:ext uri="{FF2B5EF4-FFF2-40B4-BE49-F238E27FC236}">
                <a16:creationId xmlns:a16="http://schemas.microsoft.com/office/drawing/2014/main" id="{17B20D9E-FD39-1A1B-F388-DFDD5293AD3F}"/>
              </a:ext>
            </a:extLst>
          </p:cNvPr>
          <p:cNvSpPr/>
          <p:nvPr/>
        </p:nvSpPr>
        <p:spPr>
          <a:xfrm>
            <a:off x="8421390" y="4131232"/>
            <a:ext cx="389336" cy="27709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1" name="Oval 10">
            <a:extLst>
              <a:ext uri="{FF2B5EF4-FFF2-40B4-BE49-F238E27FC236}">
                <a16:creationId xmlns:a16="http://schemas.microsoft.com/office/drawing/2014/main" id="{50BA1D20-B9D1-749A-0AE8-6EBFD2D3C8E1}"/>
              </a:ext>
            </a:extLst>
          </p:cNvPr>
          <p:cNvSpPr/>
          <p:nvPr/>
        </p:nvSpPr>
        <p:spPr>
          <a:xfrm>
            <a:off x="6489808" y="2703008"/>
            <a:ext cx="442619" cy="28473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2" name="Oval 11">
            <a:extLst>
              <a:ext uri="{FF2B5EF4-FFF2-40B4-BE49-F238E27FC236}">
                <a16:creationId xmlns:a16="http://schemas.microsoft.com/office/drawing/2014/main" id="{6DDE5D27-147A-9D44-5EB3-0B8FAED9AE03}"/>
              </a:ext>
            </a:extLst>
          </p:cNvPr>
          <p:cNvSpPr/>
          <p:nvPr/>
        </p:nvSpPr>
        <p:spPr>
          <a:xfrm>
            <a:off x="3884189" y="2703007"/>
            <a:ext cx="442619" cy="28473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3" name="Oval 12">
            <a:extLst>
              <a:ext uri="{FF2B5EF4-FFF2-40B4-BE49-F238E27FC236}">
                <a16:creationId xmlns:a16="http://schemas.microsoft.com/office/drawing/2014/main" id="{98ACFEBE-0CD3-A1EA-4E36-F07172828AC6}"/>
              </a:ext>
            </a:extLst>
          </p:cNvPr>
          <p:cNvSpPr/>
          <p:nvPr/>
        </p:nvSpPr>
        <p:spPr>
          <a:xfrm>
            <a:off x="4300166" y="2638976"/>
            <a:ext cx="442619" cy="28473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4" name="Oval 13">
            <a:extLst>
              <a:ext uri="{FF2B5EF4-FFF2-40B4-BE49-F238E27FC236}">
                <a16:creationId xmlns:a16="http://schemas.microsoft.com/office/drawing/2014/main" id="{F630637B-161D-F882-9A25-DDDE6E176696}"/>
              </a:ext>
            </a:extLst>
          </p:cNvPr>
          <p:cNvSpPr/>
          <p:nvPr/>
        </p:nvSpPr>
        <p:spPr>
          <a:xfrm>
            <a:off x="4742785" y="2703528"/>
            <a:ext cx="442619" cy="28473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6" name="Oval 15">
            <a:extLst>
              <a:ext uri="{FF2B5EF4-FFF2-40B4-BE49-F238E27FC236}">
                <a16:creationId xmlns:a16="http://schemas.microsoft.com/office/drawing/2014/main" id="{AD669DCF-F1E9-FB96-9C16-E86CC995802C}"/>
              </a:ext>
            </a:extLst>
          </p:cNvPr>
          <p:cNvSpPr/>
          <p:nvPr/>
        </p:nvSpPr>
        <p:spPr>
          <a:xfrm>
            <a:off x="5988326" y="2682263"/>
            <a:ext cx="442619" cy="28473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7" name="Oval 16">
            <a:extLst>
              <a:ext uri="{FF2B5EF4-FFF2-40B4-BE49-F238E27FC236}">
                <a16:creationId xmlns:a16="http://schemas.microsoft.com/office/drawing/2014/main" id="{A0EA4056-D592-E214-FBFE-5BA0FF6E6CD0}"/>
              </a:ext>
            </a:extLst>
          </p:cNvPr>
          <p:cNvSpPr/>
          <p:nvPr/>
        </p:nvSpPr>
        <p:spPr>
          <a:xfrm>
            <a:off x="6944724" y="2703006"/>
            <a:ext cx="442619" cy="28473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8" name="Oval 17">
            <a:extLst>
              <a:ext uri="{FF2B5EF4-FFF2-40B4-BE49-F238E27FC236}">
                <a16:creationId xmlns:a16="http://schemas.microsoft.com/office/drawing/2014/main" id="{ECE9DE32-DB0B-175C-D1C4-3F596D18C583}"/>
              </a:ext>
            </a:extLst>
          </p:cNvPr>
          <p:cNvSpPr/>
          <p:nvPr/>
        </p:nvSpPr>
        <p:spPr>
          <a:xfrm>
            <a:off x="7946230" y="2703006"/>
            <a:ext cx="442619" cy="28473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3593086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68C5-E075-F1AD-1E62-A1661AFE22E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JWST </a:t>
            </a:r>
            <a:r>
              <a:rPr lang="en-US" dirty="0" err="1">
                <a:latin typeface="Times New Roman" panose="02020603050405020304" pitchFamily="18" charset="0"/>
                <a:cs typeface="Times New Roman" panose="02020603050405020304" pitchFamily="18" charset="0"/>
              </a:rPr>
              <a:t>NIRCam</a:t>
            </a:r>
            <a:r>
              <a:rPr lang="en-US" dirty="0">
                <a:latin typeface="Times New Roman" panose="02020603050405020304" pitchFamily="18" charset="0"/>
                <a:cs typeface="Times New Roman" panose="02020603050405020304" pitchFamily="18" charset="0"/>
              </a:rPr>
              <a:t> Filter Selection and Strategy</a:t>
            </a:r>
          </a:p>
        </p:txBody>
      </p:sp>
      <p:sp>
        <p:nvSpPr>
          <p:cNvPr id="3" name="Content Placeholder 2">
            <a:extLst>
              <a:ext uri="{FF2B5EF4-FFF2-40B4-BE49-F238E27FC236}">
                <a16:creationId xmlns:a16="http://schemas.microsoft.com/office/drawing/2014/main" id="{15AB30CF-F30E-DEA7-90E9-CD1C7E6C2D9E}"/>
              </a:ext>
            </a:extLst>
          </p:cNvPr>
          <p:cNvSpPr>
            <a:spLocks noGrp="1"/>
          </p:cNvSpPr>
          <p:nvPr>
            <p:ph idx="1"/>
          </p:nvPr>
        </p:nvSpPr>
        <p:spPr/>
        <p:txBody>
          <a:bodyPr>
            <a:normAutofit/>
          </a:bodyPr>
          <a:lstStyle/>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FeII</a:t>
            </a:r>
            <a:r>
              <a:rPr lang="en-US" sz="2000" dirty="0">
                <a:latin typeface="Times New Roman" panose="02020603050405020304" pitchFamily="18" charset="0"/>
                <a:cs typeface="Times New Roman" panose="02020603050405020304" pitchFamily="18" charset="0"/>
              </a:rPr>
              <a:t>]: 1.64 µm</a:t>
            </a:r>
          </a:p>
          <a:p>
            <a:r>
              <a:rPr lang="en-US" sz="2000" dirty="0" err="1">
                <a:latin typeface="Times New Roman" panose="02020603050405020304" pitchFamily="18" charset="0"/>
                <a:cs typeface="Times New Roman" panose="02020603050405020304" pitchFamily="18" charset="0"/>
              </a:rPr>
              <a:t>Paschen</a:t>
            </a:r>
            <a:r>
              <a:rPr lang="en-US" sz="2000" dirty="0">
                <a:latin typeface="Times New Roman" panose="02020603050405020304" pitchFamily="18" charset="0"/>
                <a:cs typeface="Times New Roman" panose="02020603050405020304" pitchFamily="18" charset="0"/>
              </a:rPr>
              <a:t> ⍺: 1.87 µm</a:t>
            </a:r>
          </a:p>
          <a:p>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2.12 µm</a:t>
            </a:r>
            <a:endParaRPr lang="en-US" sz="2000" baseline="-25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PAH: 3.35 µm</a:t>
            </a:r>
          </a:p>
          <a:p>
            <a:r>
              <a:rPr lang="en-US" sz="2000" dirty="0">
                <a:latin typeface="Times New Roman" panose="02020603050405020304" pitchFamily="18" charset="0"/>
                <a:cs typeface="Times New Roman" panose="02020603050405020304" pitchFamily="18" charset="0"/>
              </a:rPr>
              <a:t>Brackett ⍺: 4.05 µm</a:t>
            </a:r>
          </a:p>
          <a:p>
            <a:r>
              <a:rPr lang="en-US" sz="2000" dirty="0">
                <a:latin typeface="Times New Roman" panose="02020603050405020304" pitchFamily="18" charset="0"/>
                <a:cs typeface="Times New Roman" panose="02020603050405020304" pitchFamily="18" charset="0"/>
              </a:rPr>
              <a:t>CO: 4.66 µm</a:t>
            </a:r>
          </a:p>
        </p:txBody>
      </p:sp>
      <p:sp>
        <p:nvSpPr>
          <p:cNvPr id="4" name="TextBox 3">
            <a:extLst>
              <a:ext uri="{FF2B5EF4-FFF2-40B4-BE49-F238E27FC236}">
                <a16:creationId xmlns:a16="http://schemas.microsoft.com/office/drawing/2014/main" id="{F6A06CCF-D5DA-D635-390F-864E302463ED}"/>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7</a:t>
            </a:r>
          </a:p>
        </p:txBody>
      </p:sp>
      <p:pic>
        <p:nvPicPr>
          <p:cNvPr id="5" name="Picture 4">
            <a:extLst>
              <a:ext uri="{FF2B5EF4-FFF2-40B4-BE49-F238E27FC236}">
                <a16:creationId xmlns:a16="http://schemas.microsoft.com/office/drawing/2014/main" id="{CB082CC4-CFF6-77FC-2DBC-5A5B1D7C3E1E}"/>
              </a:ext>
            </a:extLst>
          </p:cNvPr>
          <p:cNvPicPr>
            <a:picLocks noChangeAspect="1"/>
          </p:cNvPicPr>
          <p:nvPr/>
        </p:nvPicPr>
        <p:blipFill>
          <a:blip r:embed="rId3"/>
          <a:stretch>
            <a:fillRect/>
          </a:stretch>
        </p:blipFill>
        <p:spPr>
          <a:xfrm>
            <a:off x="3436088" y="2963308"/>
            <a:ext cx="8012384" cy="1863873"/>
          </a:xfrm>
          <a:prstGeom prst="rect">
            <a:avLst/>
          </a:prstGeom>
        </p:spPr>
      </p:pic>
    </p:spTree>
    <p:extLst>
      <p:ext uri="{BB962C8B-B14F-4D97-AF65-F5344CB8AC3E}">
        <p14:creationId xmlns:p14="http://schemas.microsoft.com/office/powerpoint/2010/main" val="4289363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34A436-20BD-8FD5-6B57-336652F0335A}"/>
              </a:ext>
            </a:extLst>
          </p:cNvPr>
          <p:cNvPicPr>
            <a:picLocks noChangeAspect="1"/>
          </p:cNvPicPr>
          <p:nvPr/>
        </p:nvPicPr>
        <p:blipFill>
          <a:blip r:embed="rId3"/>
          <a:stretch>
            <a:fillRect/>
          </a:stretch>
        </p:blipFill>
        <p:spPr>
          <a:xfrm>
            <a:off x="0" y="9210"/>
            <a:ext cx="10168681" cy="6839580"/>
          </a:xfrm>
          <a:prstGeom prst="rect">
            <a:avLst/>
          </a:prstGeom>
        </p:spPr>
      </p:pic>
      <p:sp>
        <p:nvSpPr>
          <p:cNvPr id="2" name="Title 1">
            <a:extLst>
              <a:ext uri="{FF2B5EF4-FFF2-40B4-BE49-F238E27FC236}">
                <a16:creationId xmlns:a16="http://schemas.microsoft.com/office/drawing/2014/main" id="{2CE0FE23-C714-8CFB-39CA-3DE15A05E531}"/>
              </a:ext>
            </a:extLst>
          </p:cNvPr>
          <p:cNvSpPr>
            <a:spLocks noGrp="1"/>
          </p:cNvSpPr>
          <p:nvPr>
            <p:ph type="title"/>
          </p:nvPr>
        </p:nvSpPr>
        <p:spPr>
          <a:xfrm>
            <a:off x="508000" y="225425"/>
            <a:ext cx="10515600" cy="1325563"/>
          </a:xfrm>
        </p:spPr>
        <p:txBody>
          <a:bodyPr/>
          <a:lstStyle/>
          <a:p>
            <a:r>
              <a:rPr lang="en-US" dirty="0">
                <a:solidFill>
                  <a:schemeClr val="bg1"/>
                </a:solidFill>
                <a:latin typeface="Times New Roman" panose="02020603050405020304" pitchFamily="18" charset="0"/>
                <a:cs typeface="Times New Roman" panose="02020603050405020304" pitchFamily="18" charset="0"/>
              </a:rPr>
              <a:t>Anomalous Arm</a:t>
            </a:r>
          </a:p>
        </p:txBody>
      </p:sp>
      <p:sp>
        <p:nvSpPr>
          <p:cNvPr id="4" name="TextBox 3">
            <a:extLst>
              <a:ext uri="{FF2B5EF4-FFF2-40B4-BE49-F238E27FC236}">
                <a16:creationId xmlns:a16="http://schemas.microsoft.com/office/drawing/2014/main" id="{2FE0D77A-B5EE-3537-D5DC-5427ED1847D1}"/>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8</a:t>
            </a:r>
          </a:p>
        </p:txBody>
      </p:sp>
      <p:sp>
        <p:nvSpPr>
          <p:cNvPr id="8" name="TextBox 7">
            <a:extLst>
              <a:ext uri="{FF2B5EF4-FFF2-40B4-BE49-F238E27FC236}">
                <a16:creationId xmlns:a16="http://schemas.microsoft.com/office/drawing/2014/main" id="{E8DFC31B-ED2F-0624-B32A-FDF0EA6C1A8D}"/>
              </a:ext>
            </a:extLst>
          </p:cNvPr>
          <p:cNvSpPr txBox="1"/>
          <p:nvPr/>
        </p:nvSpPr>
        <p:spPr>
          <a:xfrm>
            <a:off x="8572500" y="5177586"/>
            <a:ext cx="1596181" cy="1477328"/>
          </a:xfrm>
          <a:prstGeom prst="rect">
            <a:avLst/>
          </a:prstGeom>
          <a:noFill/>
          <a:ln>
            <a:noFill/>
          </a:ln>
        </p:spPr>
        <p:txBody>
          <a:bodyPr wrap="square" rtlCol="0">
            <a:spAutoFit/>
          </a:bodyPr>
          <a:lstStyle/>
          <a:p>
            <a:r>
              <a:rPr lang="en-US" dirty="0">
                <a:solidFill>
                  <a:srgbClr val="FF4F00"/>
                </a:solidFill>
                <a:latin typeface="Times New Roman" panose="02020603050405020304" pitchFamily="18" charset="0"/>
                <a:cs typeface="Times New Roman" panose="02020603050405020304" pitchFamily="18" charset="0"/>
              </a:rPr>
              <a:t>Pa⍺</a:t>
            </a:r>
            <a:endParaRPr lang="en-US" sz="1800" dirty="0">
              <a:solidFill>
                <a:srgbClr val="FF4F00"/>
              </a:solidFill>
              <a:latin typeface="Times New Roman" panose="02020603050405020304" pitchFamily="18" charset="0"/>
              <a:cs typeface="Times New Roman" panose="02020603050405020304" pitchFamily="18" charset="0"/>
            </a:endParaRPr>
          </a:p>
          <a:p>
            <a:r>
              <a:rPr lang="en-US" dirty="0">
                <a:solidFill>
                  <a:srgbClr val="EE2BC1"/>
                </a:solidFill>
                <a:latin typeface="Times New Roman" panose="02020603050405020304" pitchFamily="18" charset="0"/>
                <a:cs typeface="Times New Roman" panose="02020603050405020304" pitchFamily="18" charset="0"/>
              </a:rPr>
              <a:t>PAH</a:t>
            </a:r>
          </a:p>
          <a:p>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H</a:t>
            </a:r>
            <a:r>
              <a:rPr lang="en-US" baseline="-25000" dirty="0">
                <a:solidFill>
                  <a:schemeClr val="accent2">
                    <a:lumMod val="60000"/>
                    <a:lumOff val="40000"/>
                  </a:schemeClr>
                </a:solidFill>
                <a:latin typeface="Times New Roman" panose="02020603050405020304" pitchFamily="18" charset="0"/>
                <a:cs typeface="Times New Roman" panose="02020603050405020304" pitchFamily="18" charset="0"/>
              </a:rPr>
              <a:t>2</a:t>
            </a:r>
          </a:p>
          <a:p>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a:t>
            </a:r>
            <a:r>
              <a:rPr lang="en-US" dirty="0" err="1">
                <a:solidFill>
                  <a:schemeClr val="accent4">
                    <a:lumMod val="60000"/>
                    <a:lumOff val="40000"/>
                  </a:schemeClr>
                </a:solidFill>
                <a:latin typeface="Times New Roman" panose="02020603050405020304" pitchFamily="18" charset="0"/>
                <a:cs typeface="Times New Roman" panose="02020603050405020304" pitchFamily="18" charset="0"/>
              </a:rPr>
              <a:t>FeII</a:t>
            </a:r>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a:t>
            </a:r>
          </a:p>
          <a:p>
            <a:r>
              <a:rPr lang="en-US" dirty="0">
                <a:solidFill>
                  <a:schemeClr val="bg1"/>
                </a:solidFill>
                <a:latin typeface="Times New Roman" panose="02020603050405020304" pitchFamily="18" charset="0"/>
                <a:cs typeface="Times New Roman" panose="02020603050405020304" pitchFamily="18" charset="0"/>
              </a:rPr>
              <a:t>VLA 4.8 GHz</a:t>
            </a:r>
          </a:p>
        </p:txBody>
      </p:sp>
      <p:cxnSp>
        <p:nvCxnSpPr>
          <p:cNvPr id="3" name="Straight Arrow Connector 2">
            <a:extLst>
              <a:ext uri="{FF2B5EF4-FFF2-40B4-BE49-F238E27FC236}">
                <a16:creationId xmlns:a16="http://schemas.microsoft.com/office/drawing/2014/main" id="{8106F43F-6584-CB48-7A6B-042CED19778C}"/>
              </a:ext>
            </a:extLst>
          </p:cNvPr>
          <p:cNvCxnSpPr>
            <a:cxnSpLocks/>
          </p:cNvCxnSpPr>
          <p:nvPr/>
        </p:nvCxnSpPr>
        <p:spPr>
          <a:xfrm flipH="1">
            <a:off x="2944906" y="6143954"/>
            <a:ext cx="1341344" cy="2241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21ADAA0-1B5F-90DF-ED1A-A4CCFD56C3B4}"/>
              </a:ext>
            </a:extLst>
          </p:cNvPr>
          <p:cNvSpPr txBox="1"/>
          <p:nvPr/>
        </p:nvSpPr>
        <p:spPr>
          <a:xfrm>
            <a:off x="4394200" y="5981700"/>
            <a:ext cx="28702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FeII</a:t>
            </a:r>
            <a:r>
              <a:rPr lang="en-US" dirty="0">
                <a:latin typeface="Times New Roman" panose="02020603050405020304" pitchFamily="18" charset="0"/>
                <a:cs typeface="Times New Roman" panose="02020603050405020304" pitchFamily="18" charset="0"/>
              </a:rPr>
              <a:t>] Emission in Radio Arc</a:t>
            </a:r>
          </a:p>
        </p:txBody>
      </p:sp>
    </p:spTree>
    <p:extLst>
      <p:ext uri="{BB962C8B-B14F-4D97-AF65-F5344CB8AC3E}">
        <p14:creationId xmlns:p14="http://schemas.microsoft.com/office/powerpoint/2010/main" val="888179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34A436-20BD-8FD5-6B57-336652F0335A}"/>
              </a:ext>
            </a:extLst>
          </p:cNvPr>
          <p:cNvPicPr>
            <a:picLocks noChangeAspect="1"/>
          </p:cNvPicPr>
          <p:nvPr/>
        </p:nvPicPr>
        <p:blipFill>
          <a:blip r:embed="rId3"/>
          <a:stretch>
            <a:fillRect/>
          </a:stretch>
        </p:blipFill>
        <p:spPr>
          <a:xfrm>
            <a:off x="0" y="9210"/>
            <a:ext cx="10168681" cy="6839580"/>
          </a:xfrm>
          <a:prstGeom prst="rect">
            <a:avLst/>
          </a:prstGeom>
        </p:spPr>
      </p:pic>
      <p:sp>
        <p:nvSpPr>
          <p:cNvPr id="2" name="Title 1">
            <a:extLst>
              <a:ext uri="{FF2B5EF4-FFF2-40B4-BE49-F238E27FC236}">
                <a16:creationId xmlns:a16="http://schemas.microsoft.com/office/drawing/2014/main" id="{2CE0FE23-C714-8CFB-39CA-3DE15A05E531}"/>
              </a:ext>
            </a:extLst>
          </p:cNvPr>
          <p:cNvSpPr>
            <a:spLocks noGrp="1"/>
          </p:cNvSpPr>
          <p:nvPr>
            <p:ph type="title"/>
          </p:nvPr>
        </p:nvSpPr>
        <p:spPr>
          <a:xfrm>
            <a:off x="508000" y="225425"/>
            <a:ext cx="10515600" cy="1325563"/>
          </a:xfrm>
        </p:spPr>
        <p:txBody>
          <a:bodyPr/>
          <a:lstStyle/>
          <a:p>
            <a:r>
              <a:rPr lang="en-US" dirty="0">
                <a:solidFill>
                  <a:schemeClr val="bg1"/>
                </a:solidFill>
                <a:latin typeface="Times New Roman" panose="02020603050405020304" pitchFamily="18" charset="0"/>
                <a:cs typeface="Times New Roman" panose="02020603050405020304" pitchFamily="18" charset="0"/>
              </a:rPr>
              <a:t>Anomalous Arm</a:t>
            </a:r>
          </a:p>
        </p:txBody>
      </p:sp>
      <p:sp>
        <p:nvSpPr>
          <p:cNvPr id="4" name="TextBox 3">
            <a:extLst>
              <a:ext uri="{FF2B5EF4-FFF2-40B4-BE49-F238E27FC236}">
                <a16:creationId xmlns:a16="http://schemas.microsoft.com/office/drawing/2014/main" id="{2FE0D77A-B5EE-3537-D5DC-5427ED1847D1}"/>
              </a:ext>
            </a:extLst>
          </p:cNvPr>
          <p:cNvSpPr txBox="1"/>
          <p:nvPr/>
        </p:nvSpPr>
        <p:spPr>
          <a:xfrm>
            <a:off x="219919" y="6470248"/>
            <a:ext cx="23959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Slide 9</a:t>
            </a:r>
          </a:p>
        </p:txBody>
      </p:sp>
      <p:sp>
        <p:nvSpPr>
          <p:cNvPr id="8" name="TextBox 7">
            <a:extLst>
              <a:ext uri="{FF2B5EF4-FFF2-40B4-BE49-F238E27FC236}">
                <a16:creationId xmlns:a16="http://schemas.microsoft.com/office/drawing/2014/main" id="{E8DFC31B-ED2F-0624-B32A-FDF0EA6C1A8D}"/>
              </a:ext>
            </a:extLst>
          </p:cNvPr>
          <p:cNvSpPr txBox="1"/>
          <p:nvPr/>
        </p:nvSpPr>
        <p:spPr>
          <a:xfrm>
            <a:off x="8572500" y="5177586"/>
            <a:ext cx="1596181" cy="1477328"/>
          </a:xfrm>
          <a:prstGeom prst="rect">
            <a:avLst/>
          </a:prstGeom>
          <a:noFill/>
          <a:ln>
            <a:noFill/>
          </a:ln>
        </p:spPr>
        <p:txBody>
          <a:bodyPr wrap="square" rtlCol="0">
            <a:spAutoFit/>
          </a:bodyPr>
          <a:lstStyle/>
          <a:p>
            <a:r>
              <a:rPr lang="en-US" dirty="0">
                <a:solidFill>
                  <a:srgbClr val="FF4F00"/>
                </a:solidFill>
                <a:latin typeface="Times New Roman" panose="02020603050405020304" pitchFamily="18" charset="0"/>
                <a:cs typeface="Times New Roman" panose="02020603050405020304" pitchFamily="18" charset="0"/>
              </a:rPr>
              <a:t>Pa⍺</a:t>
            </a:r>
            <a:endParaRPr lang="en-US" sz="1800" dirty="0">
              <a:solidFill>
                <a:srgbClr val="FF4F00"/>
              </a:solidFill>
              <a:latin typeface="Times New Roman" panose="02020603050405020304" pitchFamily="18" charset="0"/>
              <a:cs typeface="Times New Roman" panose="02020603050405020304" pitchFamily="18" charset="0"/>
            </a:endParaRPr>
          </a:p>
          <a:p>
            <a:r>
              <a:rPr lang="en-US" dirty="0">
                <a:solidFill>
                  <a:srgbClr val="EE2BC1"/>
                </a:solidFill>
                <a:latin typeface="Times New Roman" panose="02020603050405020304" pitchFamily="18" charset="0"/>
                <a:cs typeface="Times New Roman" panose="02020603050405020304" pitchFamily="18" charset="0"/>
              </a:rPr>
              <a:t>PAH</a:t>
            </a:r>
          </a:p>
          <a:p>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H</a:t>
            </a:r>
            <a:r>
              <a:rPr lang="en-US" baseline="-25000" dirty="0">
                <a:solidFill>
                  <a:schemeClr val="accent2">
                    <a:lumMod val="60000"/>
                    <a:lumOff val="40000"/>
                  </a:schemeClr>
                </a:solidFill>
                <a:latin typeface="Times New Roman" panose="02020603050405020304" pitchFamily="18" charset="0"/>
                <a:cs typeface="Times New Roman" panose="02020603050405020304" pitchFamily="18" charset="0"/>
              </a:rPr>
              <a:t>2</a:t>
            </a:r>
          </a:p>
          <a:p>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a:t>
            </a:r>
            <a:r>
              <a:rPr lang="en-US" dirty="0" err="1">
                <a:solidFill>
                  <a:schemeClr val="accent4">
                    <a:lumMod val="60000"/>
                    <a:lumOff val="40000"/>
                  </a:schemeClr>
                </a:solidFill>
                <a:latin typeface="Times New Roman" panose="02020603050405020304" pitchFamily="18" charset="0"/>
                <a:cs typeface="Times New Roman" panose="02020603050405020304" pitchFamily="18" charset="0"/>
              </a:rPr>
              <a:t>FeII</a:t>
            </a:r>
            <a:r>
              <a:rPr lang="en-US" dirty="0">
                <a:solidFill>
                  <a:schemeClr val="accent4">
                    <a:lumMod val="60000"/>
                    <a:lumOff val="40000"/>
                  </a:schemeClr>
                </a:solidFill>
                <a:latin typeface="Times New Roman" panose="02020603050405020304" pitchFamily="18" charset="0"/>
                <a:cs typeface="Times New Roman" panose="02020603050405020304" pitchFamily="18" charset="0"/>
              </a:rPr>
              <a:t>]</a:t>
            </a:r>
          </a:p>
          <a:p>
            <a:r>
              <a:rPr lang="en-US" dirty="0">
                <a:solidFill>
                  <a:schemeClr val="bg1"/>
                </a:solidFill>
                <a:latin typeface="Times New Roman" panose="02020603050405020304" pitchFamily="18" charset="0"/>
                <a:cs typeface="Times New Roman" panose="02020603050405020304" pitchFamily="18" charset="0"/>
              </a:rPr>
              <a:t>VLA 4.8 GHz</a:t>
            </a:r>
          </a:p>
        </p:txBody>
      </p:sp>
      <p:sp>
        <p:nvSpPr>
          <p:cNvPr id="10" name="TextBox 9">
            <a:extLst>
              <a:ext uri="{FF2B5EF4-FFF2-40B4-BE49-F238E27FC236}">
                <a16:creationId xmlns:a16="http://schemas.microsoft.com/office/drawing/2014/main" id="{A76F0123-59CD-B1AE-C713-E218663C1C5D}"/>
              </a:ext>
            </a:extLst>
          </p:cNvPr>
          <p:cNvSpPr txBox="1"/>
          <p:nvPr/>
        </p:nvSpPr>
        <p:spPr>
          <a:xfrm>
            <a:off x="6362700" y="3810000"/>
            <a:ext cx="30861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FeII</a:t>
            </a:r>
            <a:r>
              <a:rPr lang="en-US" dirty="0">
                <a:latin typeface="Times New Roman" panose="02020603050405020304" pitchFamily="18" charset="0"/>
                <a:cs typeface="Times New Roman" panose="02020603050405020304" pitchFamily="18" charset="0"/>
              </a:rPr>
              <a:t>] Shock Fronts</a:t>
            </a:r>
          </a:p>
        </p:txBody>
      </p:sp>
      <p:cxnSp>
        <p:nvCxnSpPr>
          <p:cNvPr id="12" name="Straight Arrow Connector 11">
            <a:extLst>
              <a:ext uri="{FF2B5EF4-FFF2-40B4-BE49-F238E27FC236}">
                <a16:creationId xmlns:a16="http://schemas.microsoft.com/office/drawing/2014/main" id="{1499A16A-71DC-2AAF-6F61-CAF301C06BDF}"/>
              </a:ext>
            </a:extLst>
          </p:cNvPr>
          <p:cNvCxnSpPr>
            <a:cxnSpLocks/>
          </p:cNvCxnSpPr>
          <p:nvPr/>
        </p:nvCxnSpPr>
        <p:spPr>
          <a:xfrm flipH="1" flipV="1">
            <a:off x="5756088" y="3429000"/>
            <a:ext cx="479612" cy="47857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2F60E56-BC27-840D-8544-63883EBA8780}"/>
              </a:ext>
            </a:extLst>
          </p:cNvPr>
          <p:cNvSpPr txBox="1"/>
          <p:nvPr/>
        </p:nvSpPr>
        <p:spPr>
          <a:xfrm>
            <a:off x="4394200" y="5981700"/>
            <a:ext cx="28702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FeII</a:t>
            </a:r>
            <a:r>
              <a:rPr lang="en-US" dirty="0">
                <a:latin typeface="Times New Roman" panose="02020603050405020304" pitchFamily="18" charset="0"/>
                <a:cs typeface="Times New Roman" panose="02020603050405020304" pitchFamily="18" charset="0"/>
              </a:rPr>
              <a:t>] Emission in Radio Arc</a:t>
            </a:r>
          </a:p>
        </p:txBody>
      </p:sp>
      <p:cxnSp>
        <p:nvCxnSpPr>
          <p:cNvPr id="14" name="Straight Arrow Connector 13">
            <a:extLst>
              <a:ext uri="{FF2B5EF4-FFF2-40B4-BE49-F238E27FC236}">
                <a16:creationId xmlns:a16="http://schemas.microsoft.com/office/drawing/2014/main" id="{FCF6CF06-B6B0-ED0E-D188-085E4A5C662D}"/>
              </a:ext>
            </a:extLst>
          </p:cNvPr>
          <p:cNvCxnSpPr>
            <a:cxnSpLocks/>
          </p:cNvCxnSpPr>
          <p:nvPr/>
        </p:nvCxnSpPr>
        <p:spPr>
          <a:xfrm flipH="1">
            <a:off x="2944906" y="6143954"/>
            <a:ext cx="1341344" cy="2241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69904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12917</TotalTime>
  <Words>3754</Words>
  <Application>Microsoft Macintosh PowerPoint</Application>
  <PresentationFormat>Widescreen</PresentationFormat>
  <Paragraphs>326</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Aptos</vt:lpstr>
      <vt:lpstr>Aptos Display</vt:lpstr>
      <vt:lpstr>Arial</vt:lpstr>
      <vt:lpstr>Helvetica</vt:lpstr>
      <vt:lpstr>TeXGyreTermesX</vt:lpstr>
      <vt:lpstr>Times New Roman</vt:lpstr>
      <vt:lpstr>Office Theme</vt:lpstr>
      <vt:lpstr>Resolving Stellar Populations in the Nuclear Region of NGC 4258</vt:lpstr>
      <vt:lpstr>PowerPoint Presentation</vt:lpstr>
      <vt:lpstr>PowerPoint Presentation</vt:lpstr>
      <vt:lpstr>Why do we want to  study NGC 4258?</vt:lpstr>
      <vt:lpstr>JWST NIRCam Filter Selection and Strategy</vt:lpstr>
      <vt:lpstr>JWST NIRCam Filter Selection and Strategy</vt:lpstr>
      <vt:lpstr>JWST NIRCam Filter Selection and Strategy</vt:lpstr>
      <vt:lpstr>Anomalous Arm</vt:lpstr>
      <vt:lpstr>Anomalous Arm</vt:lpstr>
      <vt:lpstr>Anomalous Arm</vt:lpstr>
      <vt:lpstr>PowerPoint Presentation</vt:lpstr>
      <vt:lpstr>Anomalous Arm</vt:lpstr>
      <vt:lpstr>Feedback Within the AGN</vt:lpstr>
      <vt:lpstr>Feedback Within the AGN</vt:lpstr>
      <vt:lpstr>Feedback Within the AGN</vt:lpstr>
      <vt:lpstr>Stellar Populations Within NIRCam Footprint</vt:lpstr>
      <vt:lpstr>Stellar Populations Within NIRCam Footprint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CMD of All Sources Within NIRCam Footprint</vt:lpstr>
      <vt:lpstr>Anomalous Arm</vt:lpstr>
      <vt:lpstr>Stellar Populations in the Star Forming Arm</vt:lpstr>
      <vt:lpstr>PowerPoint Presentation</vt:lpstr>
      <vt:lpstr>Stellar Populations in the Upper Anomalous Arc</vt:lpstr>
      <vt:lpstr>PowerPoint Presentation</vt:lpstr>
      <vt:lpstr>Stellar Populations in the Upper Anomalous Arc</vt:lpstr>
      <vt:lpstr>Older Asymptotic Giant Branch Stars and Young Stellar Objects in the CMD</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NGC 4258 – Resolving Stellar Populations in Anomalous Spiral Arm Active Galactic Nuclei</dc:title>
  <dc:creator>Nayak, Isha (GSFC-665.0)[NPP POST-DOC CONTRACT]</dc:creator>
  <cp:lastModifiedBy>Nayak, Isha (GSFC-665.0)[NPP POST-DOC CONTRACT]</cp:lastModifiedBy>
  <cp:revision>37</cp:revision>
  <dcterms:created xsi:type="dcterms:W3CDTF">2024-03-26T14:14:28Z</dcterms:created>
  <dcterms:modified xsi:type="dcterms:W3CDTF">2024-04-10T00:18:49Z</dcterms:modified>
</cp:coreProperties>
</file>