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60" r:id="rId4"/>
    <p:sldMasterId id="2147484475" r:id="rId5"/>
    <p:sldMasterId id="2147484486" r:id="rId6"/>
  </p:sldMasterIdLst>
  <p:notesMasterIdLst>
    <p:notesMasterId r:id="rId8"/>
  </p:notesMasterIdLst>
  <p:handoutMasterIdLst>
    <p:handoutMasterId r:id="rId9"/>
  </p:handoutMasterIdLst>
  <p:sldIdLst>
    <p:sldId id="2503" r:id="rId7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UDREAULT, MICHELE L GG-15 USAF AFSPC AFSPC/A2/3/6" initials="GMLGUAA" lastIdx="13" clrIdx="0">
    <p:extLst>
      <p:ext uri="{19B8F6BF-5375-455C-9EA6-DF929625EA0E}">
        <p15:presenceInfo xmlns:p15="http://schemas.microsoft.com/office/powerpoint/2012/main" userId="S-1-5-21-1271409858-1095883707-2794662393-9075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144A9"/>
    <a:srgbClr val="492B95"/>
    <a:srgbClr val="000066"/>
    <a:srgbClr val="F2F2F2"/>
    <a:srgbClr val="004F8A"/>
    <a:srgbClr val="0062AC"/>
    <a:srgbClr val="005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94660"/>
  </p:normalViewPr>
  <p:slideViewPr>
    <p:cSldViewPr snapToGrid="0">
      <p:cViewPr varScale="1">
        <p:scale>
          <a:sx n="98" d="100"/>
          <a:sy n="98" d="100"/>
        </p:scale>
        <p:origin x="13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s, Matt {HQ - he, him} (GRC-OA000)" userId="17b4534e-4764-46b6-a681-d7938fe29b9f" providerId="ADAL" clId="{4583347F-1F92-4CA9-8E01-0CF1D098FF7E}"/>
    <pc:docChg chg="delSld modSld delSection modSection">
      <pc:chgData name="Deans, Matt {HQ - he, him} (GRC-OA000)" userId="17b4534e-4764-46b6-a681-d7938fe29b9f" providerId="ADAL" clId="{4583347F-1F92-4CA9-8E01-0CF1D098FF7E}" dt="2024-07-17T17:52:49.218" v="89" actId="20577"/>
      <pc:docMkLst>
        <pc:docMk/>
      </pc:docMkLst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0" sldId="257"/>
        </pc:sldMkLst>
      </pc:sldChg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0" sldId="258"/>
        </pc:sldMkLst>
      </pc:sldChg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0" sldId="259"/>
        </pc:sldMkLst>
      </pc:sldChg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0" sldId="260"/>
        </pc:sldMkLst>
      </pc:sldChg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2049562870" sldId="264"/>
        </pc:sldMkLst>
      </pc:sldChg>
      <pc:sldChg chg="del">
        <pc:chgData name="Deans, Matt {HQ - he, him} (GRC-OA000)" userId="17b4534e-4764-46b6-a681-d7938fe29b9f" providerId="ADAL" clId="{4583347F-1F92-4CA9-8E01-0CF1D098FF7E}" dt="2024-07-17T17:51:17.086" v="0" actId="47"/>
        <pc:sldMkLst>
          <pc:docMk/>
          <pc:sldMk cId="1766281626" sldId="2496"/>
        </pc:sldMkLst>
      </pc:sldChg>
      <pc:sldChg chg="del">
        <pc:chgData name="Deans, Matt {HQ - he, him} (GRC-OA000)" userId="17b4534e-4764-46b6-a681-d7938fe29b9f" providerId="ADAL" clId="{4583347F-1F92-4CA9-8E01-0CF1D098FF7E}" dt="2024-07-17T17:51:21.210" v="1" actId="47"/>
        <pc:sldMkLst>
          <pc:docMk/>
          <pc:sldMk cId="3192877141" sldId="2497"/>
        </pc:sldMkLst>
      </pc:sldChg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338799261" sldId="2498"/>
        </pc:sldMkLst>
      </pc:sldChg>
      <pc:sldChg chg="del">
        <pc:chgData name="Deans, Matt {HQ - he, him} (GRC-OA000)" userId="17b4534e-4764-46b6-a681-d7938fe29b9f" providerId="ADAL" clId="{4583347F-1F92-4CA9-8E01-0CF1D098FF7E}" dt="2024-07-17T17:51:21.210" v="1" actId="47"/>
        <pc:sldMkLst>
          <pc:docMk/>
          <pc:sldMk cId="121352992" sldId="2500"/>
        </pc:sldMkLst>
      </pc:sldChg>
      <pc:sldChg chg="del">
        <pc:chgData name="Deans, Matt {HQ - he, him} (GRC-OA000)" userId="17b4534e-4764-46b6-a681-d7938fe29b9f" providerId="ADAL" clId="{4583347F-1F92-4CA9-8E01-0CF1D098FF7E}" dt="2024-07-17T17:51:21.210" v="1" actId="47"/>
        <pc:sldMkLst>
          <pc:docMk/>
          <pc:sldMk cId="3836508740" sldId="2501"/>
        </pc:sldMkLst>
      </pc:sldChg>
      <pc:sldChg chg="del">
        <pc:chgData name="Deans, Matt {HQ - he, him} (GRC-OA000)" userId="17b4534e-4764-46b6-a681-d7938fe29b9f" providerId="ADAL" clId="{4583347F-1F92-4CA9-8E01-0CF1D098FF7E}" dt="2024-07-17T17:51:21.210" v="1" actId="47"/>
        <pc:sldMkLst>
          <pc:docMk/>
          <pc:sldMk cId="3028126691" sldId="2502"/>
        </pc:sldMkLst>
      </pc:sldChg>
      <pc:sldChg chg="modSp mod">
        <pc:chgData name="Deans, Matt {HQ - he, him} (GRC-OA000)" userId="17b4534e-4764-46b6-a681-d7938fe29b9f" providerId="ADAL" clId="{4583347F-1F92-4CA9-8E01-0CF1D098FF7E}" dt="2024-07-17T17:52:49.218" v="89" actId="20577"/>
        <pc:sldMkLst>
          <pc:docMk/>
          <pc:sldMk cId="1367565166" sldId="2503"/>
        </pc:sldMkLst>
        <pc:spChg chg="mod">
          <ac:chgData name="Deans, Matt {HQ - he, him} (GRC-OA000)" userId="17b4534e-4764-46b6-a681-d7938fe29b9f" providerId="ADAL" clId="{4583347F-1F92-4CA9-8E01-0CF1D098FF7E}" dt="2024-07-17T17:52:49.218" v="89" actId="20577"/>
          <ac:spMkLst>
            <pc:docMk/>
            <pc:sldMk cId="1367565166" sldId="2503"/>
            <ac:spMk id="21" creationId="{062C0EEB-D950-02CA-5FEF-C2AD84286955}"/>
          </ac:spMkLst>
        </pc:spChg>
        <pc:spChg chg="mod">
          <ac:chgData name="Deans, Matt {HQ - he, him} (GRC-OA000)" userId="17b4534e-4764-46b6-a681-d7938fe29b9f" providerId="ADAL" clId="{4583347F-1F92-4CA9-8E01-0CF1D098FF7E}" dt="2024-07-17T17:52:35.577" v="61" actId="20577"/>
          <ac:spMkLst>
            <pc:docMk/>
            <pc:sldMk cId="1367565166" sldId="2503"/>
            <ac:spMk id="22" creationId="{715BCE87-CD27-7265-829B-760A0463FE72}"/>
          </ac:spMkLst>
        </pc:spChg>
        <pc:spChg chg="mod">
          <ac:chgData name="Deans, Matt {HQ - he, him} (GRC-OA000)" userId="17b4534e-4764-46b6-a681-d7938fe29b9f" providerId="ADAL" clId="{4583347F-1F92-4CA9-8E01-0CF1D098FF7E}" dt="2024-07-17T17:52:39.460" v="80" actId="20577"/>
          <ac:spMkLst>
            <pc:docMk/>
            <pc:sldMk cId="1367565166" sldId="2503"/>
            <ac:spMk id="23" creationId="{3CD8BAC1-2E8D-75D1-D4FA-CADF3E4B6A28}"/>
          </ac:spMkLst>
        </pc:spChg>
      </pc:sldChg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1234305500" sldId="2504"/>
        </pc:sldMkLst>
      </pc:sldChg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2913190960" sldId="2505"/>
        </pc:sldMkLst>
      </pc:sldChg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2577937584" sldId="2506"/>
        </pc:sldMkLst>
      </pc:sldChg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2355503105" sldId="2507"/>
        </pc:sldMkLst>
      </pc:sldChg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3029098487" sldId="2508"/>
        </pc:sldMkLst>
      </pc:sldChg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2717960686" sldId="2509"/>
        </pc:sldMkLst>
      </pc:sldChg>
      <pc:sldChg chg="del">
        <pc:chgData name="Deans, Matt {HQ - he, him} (GRC-OA000)" userId="17b4534e-4764-46b6-a681-d7938fe29b9f" providerId="ADAL" clId="{4583347F-1F92-4CA9-8E01-0CF1D098FF7E}" dt="2024-07-17T17:51:25.575" v="2" actId="47"/>
        <pc:sldMkLst>
          <pc:docMk/>
          <pc:sldMk cId="136731416" sldId="2510"/>
        </pc:sldMkLst>
      </pc:sldChg>
      <pc:sldChg chg="del">
        <pc:chgData name="Deans, Matt {HQ - he, him} (GRC-OA000)" userId="17b4534e-4764-46b6-a681-d7938fe29b9f" providerId="ADAL" clId="{4583347F-1F92-4CA9-8E01-0CF1D098FF7E}" dt="2024-07-17T17:51:17.086" v="0" actId="47"/>
        <pc:sldMkLst>
          <pc:docMk/>
          <pc:sldMk cId="400110995" sldId="251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147AEF-9A57-7240-A4B8-D0A57D866F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447674-D78F-2B4F-8569-92597F57F2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753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C4EF199E-4419-404B-81E7-C0E2895ECA3B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EF289F-0392-D645-81DF-72690FA460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8C7F41-A383-AF46-B57A-599A89C426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753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822137B4-CFAA-EA47-92A7-DF7D8DDC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305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3C81F566-A7E3-8D45-A0A7-B538BC211E61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8B58BA67-F14B-1744-B65B-18DAF1889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7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8BA67-F14B-1744-B65B-18DAF1889E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21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1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4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84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3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2"/>
          <a:stretch/>
        </p:blipFill>
        <p:spPr>
          <a:xfrm>
            <a:off x="1187450" y="124370"/>
            <a:ext cx="2237917" cy="12990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00E273-6FD7-40DF-833F-27E821494C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39"/>
          <a:stretch/>
        </p:blipFill>
        <p:spPr>
          <a:xfrm>
            <a:off x="249382" y="57897"/>
            <a:ext cx="1074708" cy="101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29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2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5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8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9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381000" y="48387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81000" y="923925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1017429" y="375049"/>
            <a:ext cx="705834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2700" b="1" i="1"/>
              <a:t>Headquarters U.S. Space Force</a:t>
            </a:r>
          </a:p>
        </p:txBody>
      </p:sp>
      <p:sp>
        <p:nvSpPr>
          <p:cNvPr id="50191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276226" y="1471613"/>
            <a:ext cx="8486775" cy="1200150"/>
          </a:xfrm>
        </p:spPr>
        <p:txBody>
          <a:bodyPr/>
          <a:lstStyle>
            <a:lvl1pPr>
              <a:defRPr sz="330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DABEC-1C19-46B9-BE43-CFA0BC7D25FB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F7792D-6E81-4107-BD79-13928B9748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2882378"/>
            <a:ext cx="1877171" cy="187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867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128" y="167879"/>
            <a:ext cx="714375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6CFC2-5B09-46B0-AA37-FCEB9B88935D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869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225" y="1128712"/>
            <a:ext cx="4122738" cy="35575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1364" y="1128712"/>
            <a:ext cx="4122737" cy="35575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9D816-9E5B-4580-9A8E-E54FE3954630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49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E17DDD-6067-4E77-838F-8CBCFF84D0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345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93FC3-A23A-4462-8107-8B3D6F916441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009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62996-38DC-4A49-8C0B-E633C870EF85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506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4322E-9E08-4B98-B740-19778DD4BD9A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600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99CD1-E532-4755-884C-7E63616F638C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1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49341"/>
            <a:ext cx="7886700" cy="478136"/>
          </a:xfrm>
        </p:spPr>
        <p:txBody>
          <a:bodyPr>
            <a:normAutofit/>
          </a:bodyPr>
          <a:lstStyle>
            <a:lvl1pPr>
              <a:defRPr sz="22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01563"/>
            <a:ext cx="7886700" cy="376668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85800" y="375254"/>
            <a:ext cx="7772400" cy="0"/>
          </a:xfrm>
          <a:prstGeom prst="line">
            <a:avLst/>
          </a:prstGeom>
          <a:ln>
            <a:solidFill>
              <a:srgbClr val="595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2639292" y="4902741"/>
            <a:ext cx="5864495" cy="0"/>
          </a:xfrm>
          <a:prstGeom prst="line">
            <a:avLst/>
          </a:prstGeom>
          <a:ln>
            <a:solidFill>
              <a:srgbClr val="595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0D54C71C-1288-472F-A460-7C04D48B3AB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48251" y="4885402"/>
            <a:ext cx="1920240" cy="39824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8314509" y="4952619"/>
            <a:ext cx="26222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720032-0DC1-4E59-B3EF-A1C3F14D1CF3}" type="slidenum">
              <a:rPr lang="en-US" sz="75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7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35CFED7-E2E6-45DE-8C4D-70F9073705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497" r="15925" b="12697"/>
          <a:stretch/>
        </p:blipFill>
        <p:spPr>
          <a:xfrm>
            <a:off x="661059" y="53441"/>
            <a:ext cx="306772" cy="2785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BF6E8D0-2BA5-4865-9958-00BE5456E3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14462" y="148558"/>
            <a:ext cx="543738" cy="937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7A8AA4-7325-4593-A9C2-2BC6A81D1F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29584" y="53230"/>
            <a:ext cx="467446" cy="26833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127590" y="25167"/>
            <a:ext cx="883576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750">
                <a:latin typeface="Arial" charset="0"/>
                <a:ea typeface="Arial" charset="0"/>
                <a:cs typeface="Arial" charset="0"/>
              </a:rPr>
              <a:t>UNCLASSIFIED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127590" y="4977722"/>
            <a:ext cx="883576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750">
                <a:latin typeface="Arial" charset="0"/>
                <a:ea typeface="Arial" charset="0"/>
                <a:cs typeface="Arial" charset="0"/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758968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8650" y="459723"/>
            <a:ext cx="7886700" cy="454119"/>
          </a:xfrm>
        </p:spPr>
        <p:txBody>
          <a:bodyPr>
            <a:normAutofit/>
          </a:bodyPr>
          <a:lstStyle>
            <a:lvl1pPr>
              <a:defRPr sz="22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628651" y="1001564"/>
            <a:ext cx="3911600" cy="3424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4714876" y="1001564"/>
            <a:ext cx="3800475" cy="2763440"/>
          </a:xfrm>
          <a:solidFill>
            <a:schemeClr val="bg2"/>
          </a:solidFill>
          <a:ln>
            <a:solidFill>
              <a:srgbClr val="595A59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4F67F46-E28D-430E-AC9B-F8685C97697D}"/>
              </a:ext>
            </a:extLst>
          </p:cNvPr>
          <p:cNvCxnSpPr/>
          <p:nvPr userDrawn="1"/>
        </p:nvCxnSpPr>
        <p:spPr>
          <a:xfrm>
            <a:off x="685800" y="375254"/>
            <a:ext cx="7772400" cy="0"/>
          </a:xfrm>
          <a:prstGeom prst="line">
            <a:avLst/>
          </a:prstGeom>
          <a:ln>
            <a:solidFill>
              <a:srgbClr val="595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D280267-0AF0-4BA8-9BCA-DF304F51124E}"/>
              </a:ext>
            </a:extLst>
          </p:cNvPr>
          <p:cNvCxnSpPr/>
          <p:nvPr userDrawn="1"/>
        </p:nvCxnSpPr>
        <p:spPr>
          <a:xfrm>
            <a:off x="2639292" y="4902741"/>
            <a:ext cx="5864495" cy="0"/>
          </a:xfrm>
          <a:prstGeom prst="line">
            <a:avLst/>
          </a:prstGeom>
          <a:ln>
            <a:solidFill>
              <a:srgbClr val="595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236336D6-F9D2-406E-A7BB-400BDAF7D4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414" y="148558"/>
            <a:ext cx="555660" cy="93794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C23561A-5E84-415B-8065-65D33D6E76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8251" y="4885402"/>
            <a:ext cx="1920240" cy="39824"/>
          </a:xfrm>
          <a:prstGeom prst="rect">
            <a:avLst/>
          </a:prstGeom>
        </p:spPr>
      </p:pic>
      <p:sp>
        <p:nvSpPr>
          <p:cNvPr id="14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5895204" y="4965799"/>
            <a:ext cx="2493727" cy="112830"/>
          </a:xfrm>
        </p:spPr>
        <p:txBody>
          <a:bodyPr>
            <a:noAutofit/>
          </a:bodyPr>
          <a:lstStyle>
            <a:lvl1pPr marL="0" indent="0" algn="r">
              <a:buNone/>
              <a:defRPr sz="338" spc="0" baseline="0">
                <a:solidFill>
                  <a:schemeClr val="tx1"/>
                </a:solidFill>
              </a:defRPr>
            </a:lvl1pPr>
            <a:lvl2pPr marL="257169" indent="0">
              <a:buNone/>
              <a:defRPr sz="563"/>
            </a:lvl2pPr>
            <a:lvl3pPr marL="514337" indent="0">
              <a:buNone/>
              <a:defRPr sz="563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</a:lstStyle>
          <a:p>
            <a:pPr lvl="0"/>
            <a:r>
              <a:rPr lang="en-US"/>
              <a:t>Place proper DISTRIBUTION statement here.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8314509" y="4952619"/>
            <a:ext cx="262228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720032-0DC1-4E59-B3EF-A1C3F14D1CF3}" type="slidenum">
              <a:rPr lang="en-US" sz="45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4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8983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6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4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7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1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06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7450" y="124370"/>
            <a:ext cx="2237917" cy="12990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00E273-6FD7-40DF-833F-27E821494C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382" y="57897"/>
            <a:ext cx="1074708" cy="101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5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0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00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9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2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6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83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86614" y="205979"/>
            <a:ext cx="5200185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56F0618-C0AC-F548-A87D-5DD212ABF3B5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54FED8C-6FA9-3D49-A8D0-76D01C0C63A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00E273-6FD7-40DF-833F-27E821494C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39"/>
          <a:stretch/>
        </p:blipFill>
        <p:spPr>
          <a:xfrm>
            <a:off x="249382" y="57897"/>
            <a:ext cx="1074708" cy="1013942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5B4B9F-32A5-8B45-A9D5-086459C45E6D}"/>
              </a:ext>
            </a:extLst>
          </p:cNvPr>
          <p:cNvCxnSpPr>
            <a:cxnSpLocks/>
          </p:cNvCxnSpPr>
          <p:nvPr userDrawn="1"/>
        </p:nvCxnSpPr>
        <p:spPr>
          <a:xfrm>
            <a:off x="226711" y="1082237"/>
            <a:ext cx="87193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60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1" r:id="rId1"/>
    <p:sldLayoutId id="2147484462" r:id="rId2"/>
    <p:sldLayoutId id="2147484463" r:id="rId3"/>
    <p:sldLayoutId id="2147484464" r:id="rId4"/>
    <p:sldLayoutId id="2147484465" r:id="rId5"/>
    <p:sldLayoutId id="2147484466" r:id="rId6"/>
    <p:sldLayoutId id="2147484467" r:id="rId7"/>
    <p:sldLayoutId id="2147484468" r:id="rId8"/>
    <p:sldLayoutId id="2147484469" r:id="rId9"/>
    <p:sldLayoutId id="2147484470" r:id="rId10"/>
    <p:sldLayoutId id="21474844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4572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10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4893469"/>
            <a:ext cx="1219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800">
                <a:solidFill>
                  <a:srgbClr val="96969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49156" name="Rectangle 10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88300" y="4893469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CDE17DDD-6067-4E77-838F-8CBCFF84D0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29" name="Rectangle 1030"/>
          <p:cNvSpPr>
            <a:spLocks noGrp="1" noChangeArrowheads="1"/>
          </p:cNvSpPr>
          <p:nvPr>
            <p:ph type="title"/>
          </p:nvPr>
        </p:nvSpPr>
        <p:spPr bwMode="auto">
          <a:xfrm>
            <a:off x="1663700" y="57150"/>
            <a:ext cx="71437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0" name="Line 1035"/>
          <p:cNvSpPr>
            <a:spLocks noChangeShapeType="1"/>
          </p:cNvSpPr>
          <p:nvPr/>
        </p:nvSpPr>
        <p:spPr bwMode="auto">
          <a:xfrm>
            <a:off x="381000" y="48387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1031" name="Line 1036"/>
          <p:cNvSpPr>
            <a:spLocks noChangeShapeType="1"/>
          </p:cNvSpPr>
          <p:nvPr/>
        </p:nvSpPr>
        <p:spPr bwMode="auto">
          <a:xfrm>
            <a:off x="381000" y="923925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1033" name="Rectangle 104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6226" y="1128712"/>
            <a:ext cx="8397875" cy="355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0"/>
            <a:r>
              <a:rPr lang="en-US" altLang="en-US"/>
              <a:t>2nd Bullet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7534E9-5DF7-41FC-BEFF-AC19766D5D9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89" y="107251"/>
            <a:ext cx="719819" cy="71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24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6" r:id="rId1"/>
    <p:sldLayoutId id="2147484477" r:id="rId2"/>
    <p:sldLayoutId id="2147484478" r:id="rId3"/>
    <p:sldLayoutId id="2147484479" r:id="rId4"/>
    <p:sldLayoutId id="2147484480" r:id="rId5"/>
    <p:sldLayoutId id="2147484481" r:id="rId6"/>
    <p:sldLayoutId id="2147484482" r:id="rId7"/>
    <p:sldLayoutId id="2147484483" r:id="rId8"/>
    <p:sldLayoutId id="2147484484" r:id="rId9"/>
    <p:sldLayoutId id="2147484485" r:id="rId10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5pPr>
      <a:lvl6pPr marL="342900"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6pPr>
      <a:lvl7pPr marL="685800"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7pPr>
      <a:lvl8pPr marL="1028700"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8pPr>
      <a:lvl9pPr marL="1371600"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9pPr>
    </p:titleStyle>
    <p:bodyStyle>
      <a:lvl1pPr marL="214313" indent="-214313" algn="l" rtl="0" eaLnBrk="0" fontAlgn="base" hangingPunct="0">
        <a:spcBef>
          <a:spcPct val="50000"/>
        </a:spcBef>
        <a:spcAft>
          <a:spcPct val="0"/>
        </a:spcAft>
        <a:buClr>
          <a:srgbClr val="151C77"/>
        </a:buClr>
        <a:buSzPct val="80000"/>
        <a:buFont typeface="Wingdings" panose="05000000000000000000" pitchFamily="2" charset="2"/>
        <a:buChar char="n"/>
        <a:defRPr sz="1500" b="1">
          <a:solidFill>
            <a:schemeClr val="tx1"/>
          </a:solidFill>
          <a:latin typeface="+mn-lt"/>
          <a:ea typeface="+mn-ea"/>
          <a:cs typeface="+mn-cs"/>
        </a:defRPr>
      </a:lvl1pPr>
      <a:lvl2pPr marL="516731" indent="-211931" algn="l" rtl="0" eaLnBrk="0" fontAlgn="base" hangingPunct="0">
        <a:spcBef>
          <a:spcPct val="25000"/>
        </a:spcBef>
        <a:spcAft>
          <a:spcPct val="0"/>
        </a:spcAft>
        <a:buClr>
          <a:srgbClr val="151C77"/>
        </a:buClr>
        <a:buSzPct val="80000"/>
        <a:buFont typeface="Wingdings" panose="05000000000000000000" pitchFamily="2" charset="2"/>
        <a:buChar char="n"/>
        <a:defRPr sz="1500" b="1">
          <a:solidFill>
            <a:schemeClr val="tx1"/>
          </a:solidFill>
          <a:latin typeface="+mn-lt"/>
        </a:defRPr>
      </a:lvl2pPr>
      <a:lvl3pPr marL="770335" indent="-167879" algn="l" rtl="0" eaLnBrk="0" fontAlgn="base" hangingPunct="0">
        <a:spcBef>
          <a:spcPct val="25000"/>
        </a:spcBef>
        <a:spcAft>
          <a:spcPct val="0"/>
        </a:spcAft>
        <a:buClr>
          <a:srgbClr val="151C77"/>
        </a:buClr>
        <a:buSzPct val="80000"/>
        <a:buFont typeface="Wingdings" panose="05000000000000000000" pitchFamily="2" charset="2"/>
        <a:buChar char="n"/>
        <a:defRPr sz="1500" b="1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5000"/>
        </a:spcBef>
        <a:spcAft>
          <a:spcPct val="0"/>
        </a:spcAft>
        <a:buClr>
          <a:srgbClr val="151C77"/>
        </a:buClr>
        <a:buSzPct val="80000"/>
        <a:buFont typeface="Wingdings" panose="05000000000000000000" pitchFamily="2" charset="2"/>
        <a:buChar char="n"/>
        <a:defRPr sz="1500" b="1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anose="05000000000000000000" pitchFamily="2" charset="2"/>
        <a:buChar char="n"/>
        <a:defRPr sz="1500">
          <a:solidFill>
            <a:schemeClr val="tx1"/>
          </a:solidFill>
          <a:latin typeface="+mn-lt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86614" y="205979"/>
            <a:ext cx="5200185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56F0618-C0AC-F548-A87D-5DD212ABF3B5}" type="datetimeFigureOut">
              <a:rPr lang="en-US" smtClean="0"/>
              <a:pPr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54FED8C-6FA9-3D49-A8D0-76D01C0C63A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00E273-6FD7-40DF-833F-27E821494C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382" y="57897"/>
            <a:ext cx="1074708" cy="1013942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5B4B9F-32A5-8B45-A9D5-086459C45E6D}"/>
              </a:ext>
            </a:extLst>
          </p:cNvPr>
          <p:cNvCxnSpPr>
            <a:cxnSpLocks/>
          </p:cNvCxnSpPr>
          <p:nvPr userDrawn="1"/>
        </p:nvCxnSpPr>
        <p:spPr>
          <a:xfrm>
            <a:off x="226711" y="1082237"/>
            <a:ext cx="87193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3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7" r:id="rId1"/>
    <p:sldLayoutId id="2147484488" r:id="rId2"/>
    <p:sldLayoutId id="2147484489" r:id="rId3"/>
    <p:sldLayoutId id="2147484490" r:id="rId4"/>
    <p:sldLayoutId id="2147484491" r:id="rId5"/>
    <p:sldLayoutId id="2147484492" r:id="rId6"/>
    <p:sldLayoutId id="2147484493" r:id="rId7"/>
    <p:sldLayoutId id="2147484494" r:id="rId8"/>
    <p:sldLayoutId id="2147484495" r:id="rId9"/>
    <p:sldLayoutId id="2147484496" r:id="rId10"/>
    <p:sldLayoutId id="2147484497" r:id="rId11"/>
    <p:sldLayoutId id="214748449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4572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.png"/><Relationship Id="rId7" Type="http://schemas.openxmlformats.org/officeDocument/2006/relationships/hyperlink" Target="https://nspires.nasaprs.com/external/solicitations/summary!init.do?solId=%7b12BC22A2-6DD9-47F7-BC2B-E9147A2C5977%7d&amp;path=op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spires.nasaprs.com/external/" TargetMode="External"/><Relationship Id="rId5" Type="http://schemas.openxmlformats.org/officeDocument/2006/relationships/hyperlink" Target="mailto:nasa-strg@mail.nasa.gov" TargetMode="External"/><Relationship Id="rId4" Type="http://schemas.openxmlformats.org/officeDocument/2006/relationships/hyperlink" Target="https://www.nasa.gov/space-technology-research-gran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0EA414CA-526A-8EE4-AD29-FD77FB5F2C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415" t="13824" r="18499" b="14328"/>
          <a:stretch/>
        </p:blipFill>
        <p:spPr>
          <a:xfrm rot="13524026">
            <a:off x="6792232" y="398757"/>
            <a:ext cx="3939671" cy="547686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2CF6EFC-D860-BDE3-E6DE-89B129EBEA17}"/>
              </a:ext>
            </a:extLst>
          </p:cNvPr>
          <p:cNvSpPr txBox="1">
            <a:spLocks/>
          </p:cNvSpPr>
          <p:nvPr/>
        </p:nvSpPr>
        <p:spPr>
          <a:xfrm>
            <a:off x="3656150" y="2922923"/>
            <a:ext cx="1747226" cy="2081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05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829D8B-1E77-4796-B590-026EF6B52290}"/>
              </a:ext>
            </a:extLst>
          </p:cNvPr>
          <p:cNvCxnSpPr>
            <a:cxnSpLocks/>
          </p:cNvCxnSpPr>
          <p:nvPr/>
        </p:nvCxnSpPr>
        <p:spPr>
          <a:xfrm>
            <a:off x="226711" y="1082237"/>
            <a:ext cx="87193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>
            <a:cxnSpLocks/>
          </p:cNvCxnSpPr>
          <p:nvPr/>
        </p:nvCxnSpPr>
        <p:spPr>
          <a:xfrm flipH="1" flipV="1">
            <a:off x="226711" y="1082237"/>
            <a:ext cx="3725752" cy="11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065485"/>
            <a:ext cx="9143999" cy="385546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400" dirty="0">
                <a:latin typeface="+mj-lt"/>
              </a:rPr>
              <a:t>Website: </a:t>
            </a:r>
            <a:r>
              <a:rPr lang="en-US" sz="1400" dirty="0">
                <a:latin typeface="+mj-lt"/>
                <a:hlinkClick r:id="rId4"/>
              </a:rPr>
              <a:t>https://www.nasa.gov/space-technology-research-grants/</a:t>
            </a:r>
            <a:r>
              <a:rPr lang="en-US" sz="1400" dirty="0">
                <a:latin typeface="+mj-lt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sz="1400" dirty="0">
                <a:latin typeface="+mj-lt"/>
              </a:rPr>
              <a:t>Email: </a:t>
            </a:r>
            <a:r>
              <a:rPr lang="en-US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nasa-strg@mail.nasa.gov</a:t>
            </a:r>
            <a:r>
              <a:rPr lang="en-US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sz="1400" dirty="0">
                <a:latin typeface="+mj-lt"/>
              </a:rPr>
              <a:t>Solicitations: </a:t>
            </a:r>
            <a:r>
              <a:rPr lang="en-US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https://nspires.nasaprs.com/external/</a:t>
            </a:r>
            <a:endParaRPr lang="en-US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1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Refer to the Space Technology Research, Development, Demonstration, and Infusion (</a:t>
            </a:r>
            <a:r>
              <a:rPr lang="en-US" sz="11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SpaceTech</a:t>
            </a:r>
            <a:r>
              <a:rPr lang="en-US" sz="1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REDDI) umbrella </a:t>
            </a:r>
            <a:r>
              <a:rPr lang="en-US" sz="1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solicitation</a:t>
            </a:r>
            <a:endParaRPr lang="en-US" sz="1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+mj-lt"/>
              </a:rPr>
              <a:t>All STRG vehicles have NASA Research Collaborators as well as other engagement opportunities</a:t>
            </a:r>
          </a:p>
          <a:p>
            <a:r>
              <a:rPr lang="en-US" sz="1400" dirty="0">
                <a:latin typeface="+mj-lt"/>
              </a:rPr>
              <a:t>NSTGRO addresses all NASA space technology Envisioned Future areas; other solicitations are topic based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6033E82-E699-DE78-6413-7B07007EBFCF}"/>
              </a:ext>
            </a:extLst>
          </p:cNvPr>
          <p:cNvSpPr txBox="1">
            <a:spLocks/>
          </p:cNvSpPr>
          <p:nvPr/>
        </p:nvSpPr>
        <p:spPr>
          <a:xfrm>
            <a:off x="1092199" y="223859"/>
            <a:ext cx="6945091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NASA Space Technology Research Grants (STRG) Program</a:t>
            </a:r>
          </a:p>
          <a:p>
            <a:pPr algn="l"/>
            <a:r>
              <a:rPr lang="en-US" sz="2000" dirty="0"/>
              <a:t>Matt Deans, Ph.D. – STRG Program Executive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2D2139-F007-ECBD-5586-FE143B18CAF9}"/>
              </a:ext>
            </a:extLst>
          </p:cNvPr>
          <p:cNvSpPr txBox="1"/>
          <p:nvPr/>
        </p:nvSpPr>
        <p:spPr>
          <a:xfrm>
            <a:off x="3679224" y="-1028"/>
            <a:ext cx="17855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92D050"/>
                </a:solidFill>
              </a:rPr>
              <a:t>UNCLASSIFIED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CA7071-6A9E-1934-6C07-A2D876964870}"/>
              </a:ext>
            </a:extLst>
          </p:cNvPr>
          <p:cNvSpPr txBox="1"/>
          <p:nvPr/>
        </p:nvSpPr>
        <p:spPr>
          <a:xfrm>
            <a:off x="3640805" y="4959427"/>
            <a:ext cx="1530959" cy="26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92D050"/>
                </a:solidFill>
                <a:latin typeface="+mj-lt"/>
              </a:rPr>
              <a:t>UNCLASSIFIED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3DC1EC1-616E-B51C-0B90-AE74C3BA5702}"/>
              </a:ext>
            </a:extLst>
          </p:cNvPr>
          <p:cNvGrpSpPr/>
          <p:nvPr/>
        </p:nvGrpSpPr>
        <p:grpSpPr>
          <a:xfrm>
            <a:off x="7809652" y="-1028"/>
            <a:ext cx="1334347" cy="1069061"/>
            <a:chOff x="7809652" y="-1028"/>
            <a:chExt cx="1334347" cy="106906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9D5361A-0ECF-7BFC-BF0D-35AE07FA46D5}"/>
                </a:ext>
              </a:extLst>
            </p:cNvPr>
            <p:cNvSpPr/>
            <p:nvPr/>
          </p:nvSpPr>
          <p:spPr>
            <a:xfrm>
              <a:off x="8037291" y="137471"/>
              <a:ext cx="879067" cy="869497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The NASA insignia. A blue circle with the word NASA in white across the blue circle. There is also a red vector across the blue circle.">
              <a:extLst>
                <a:ext uri="{FF2B5EF4-FFF2-40B4-BE49-F238E27FC236}">
                  <a16:creationId xmlns:a16="http://schemas.microsoft.com/office/drawing/2014/main" id="{32662147-3A8C-691E-EEB1-526B0DC211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9652" y="-1028"/>
              <a:ext cx="1334347" cy="1069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5D3EFCD-B739-2430-CD24-8221E60E098A}"/>
              </a:ext>
            </a:extLst>
          </p:cNvPr>
          <p:cNvSpPr txBox="1">
            <a:spLocks/>
          </p:cNvSpPr>
          <p:nvPr/>
        </p:nvSpPr>
        <p:spPr>
          <a:xfrm>
            <a:off x="7247453" y="2426301"/>
            <a:ext cx="1747226" cy="508777"/>
          </a:xfrm>
          <a:prstGeom prst="rect">
            <a:avLst/>
          </a:prstGeom>
          <a:solidFill>
            <a:srgbClr val="00206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Space Technology Research Institutes (STRI)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78508C-EE1E-DC2E-5B90-1DC5F0A6411A}"/>
              </a:ext>
            </a:extLst>
          </p:cNvPr>
          <p:cNvSpPr txBox="1">
            <a:spLocks/>
          </p:cNvSpPr>
          <p:nvPr/>
        </p:nvSpPr>
        <p:spPr>
          <a:xfrm>
            <a:off x="5444264" y="2426302"/>
            <a:ext cx="1747226" cy="492428"/>
          </a:xfrm>
          <a:prstGeom prst="rect">
            <a:avLst/>
          </a:prstGeom>
          <a:solidFill>
            <a:srgbClr val="002060"/>
          </a:solidFill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Lunar Surface Technology Research (LuSTR) Opportunities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599383-BA69-9A13-6F18-42A7919993B4}"/>
              </a:ext>
            </a:extLst>
          </p:cNvPr>
          <p:cNvSpPr txBox="1">
            <a:spLocks/>
          </p:cNvSpPr>
          <p:nvPr/>
        </p:nvSpPr>
        <p:spPr>
          <a:xfrm>
            <a:off x="3648860" y="2426302"/>
            <a:ext cx="1747082" cy="492428"/>
          </a:xfrm>
          <a:prstGeom prst="rect">
            <a:avLst/>
          </a:prstGeom>
          <a:solidFill>
            <a:srgbClr val="00206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Early Stage Innovations (ESI)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45871D-075A-CA39-7366-7922054C6C22}"/>
              </a:ext>
            </a:extLst>
          </p:cNvPr>
          <p:cNvSpPr txBox="1">
            <a:spLocks/>
          </p:cNvSpPr>
          <p:nvPr/>
        </p:nvSpPr>
        <p:spPr>
          <a:xfrm>
            <a:off x="1856959" y="2426302"/>
            <a:ext cx="1752176" cy="492428"/>
          </a:xfrm>
          <a:prstGeom prst="rect">
            <a:avLst/>
          </a:prstGeom>
          <a:solidFill>
            <a:srgbClr val="00206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Early Career Faculty   (ECF)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9E92E6-7CE5-127C-827E-21A0BDD87879}"/>
              </a:ext>
            </a:extLst>
          </p:cNvPr>
          <p:cNvSpPr txBox="1">
            <a:spLocks/>
          </p:cNvSpPr>
          <p:nvPr/>
        </p:nvSpPr>
        <p:spPr>
          <a:xfrm>
            <a:off x="59094" y="2426302"/>
            <a:ext cx="1749558" cy="492428"/>
          </a:xfrm>
          <a:prstGeom prst="rect">
            <a:avLst/>
          </a:prstGeom>
          <a:solidFill>
            <a:srgbClr val="00206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NASA Space Technology Graduate Research Opportunities (NSTGRO)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7EEF0B-05D3-4571-7FAC-325809F15C7A}"/>
              </a:ext>
            </a:extLst>
          </p:cNvPr>
          <p:cNvSpPr txBox="1">
            <a:spLocks/>
          </p:cNvSpPr>
          <p:nvPr/>
        </p:nvSpPr>
        <p:spPr>
          <a:xfrm>
            <a:off x="7254717" y="2923703"/>
            <a:ext cx="1747226" cy="2081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05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1CA8A2-1167-F902-C26D-C68E20445EE6}"/>
              </a:ext>
            </a:extLst>
          </p:cNvPr>
          <p:cNvSpPr txBox="1">
            <a:spLocks/>
          </p:cNvSpPr>
          <p:nvPr/>
        </p:nvSpPr>
        <p:spPr>
          <a:xfrm>
            <a:off x="5451528" y="2922923"/>
            <a:ext cx="1747226" cy="2081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05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795385-E8ED-9DDE-917A-FC389B323779}"/>
              </a:ext>
            </a:extLst>
          </p:cNvPr>
          <p:cNvSpPr txBox="1">
            <a:spLocks/>
          </p:cNvSpPr>
          <p:nvPr/>
        </p:nvSpPr>
        <p:spPr>
          <a:xfrm>
            <a:off x="1863162" y="2922922"/>
            <a:ext cx="1747226" cy="2081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05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850C6E-DE99-7F6F-6B23-C8C5611FB6FD}"/>
              </a:ext>
            </a:extLst>
          </p:cNvPr>
          <p:cNvSpPr txBox="1">
            <a:spLocks/>
          </p:cNvSpPr>
          <p:nvPr/>
        </p:nvSpPr>
        <p:spPr>
          <a:xfrm>
            <a:off x="67398" y="2923744"/>
            <a:ext cx="1747226" cy="2081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05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2C0EEB-D950-02CA-5FEF-C2AD84286955}"/>
              </a:ext>
            </a:extLst>
          </p:cNvPr>
          <p:cNvSpPr txBox="1"/>
          <p:nvPr/>
        </p:nvSpPr>
        <p:spPr>
          <a:xfrm>
            <a:off x="57386" y="2922922"/>
            <a:ext cx="174722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Graduate student research in space technology; research conducted on campuses and at NASA Centers and not-for-profit R&amp;D labs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50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Annual – Target Late August release, April Award</a:t>
            </a:r>
          </a:p>
          <a:p>
            <a:pPr algn="ctr" defTabSz="914400">
              <a:defRPr/>
            </a:pPr>
            <a:r>
              <a:rPr lang="en-US" sz="1050" b="1" u="sng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Active </a:t>
            </a:r>
            <a:r>
              <a:rPr lang="en-US" sz="1050" b="1" u="sng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solicitation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$84k total award value each year, up to 4 years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5BCE87-CD27-7265-829B-760A0463FE72}"/>
              </a:ext>
            </a:extLst>
          </p:cNvPr>
          <p:cNvSpPr txBox="1"/>
          <p:nvPr/>
        </p:nvSpPr>
        <p:spPr>
          <a:xfrm>
            <a:off x="1850373" y="2924841"/>
            <a:ext cx="174708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Focused on supporting outstanding faculty researches early in their careers as they conduct space technology research of high priority to NASA’s Mission Directorates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Typically Annual</a:t>
            </a:r>
          </a:p>
          <a:p>
            <a:pPr algn="ctr" defTabSz="914400">
              <a:defRPr/>
            </a:pPr>
            <a:r>
              <a:rPr lang="en-US" sz="1100" b="1" u="sng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Recent solicitation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$250k a year, up to 3 years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D8BAC1-2E8D-75D1-D4FA-CADF3E4B6A28}"/>
              </a:ext>
            </a:extLst>
          </p:cNvPr>
          <p:cNvSpPr txBox="1"/>
          <p:nvPr/>
        </p:nvSpPr>
        <p:spPr>
          <a:xfrm>
            <a:off x="3666352" y="2906574"/>
            <a:ext cx="1747082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University-led efforts on early-stage space technology research of high priority to NASA’s Mission Directorates. Paid teaming with other universities, industry, and non-profits permitted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Typically Annual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u="sng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Recent solicitation</a:t>
            </a:r>
            <a:endParaRPr kumimoji="0" lang="en-US" sz="11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$250k a year, up to 3 years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19071A-AF44-FD45-FD56-B3017A0CB136}"/>
              </a:ext>
            </a:extLst>
          </p:cNvPr>
          <p:cNvSpPr txBox="1"/>
          <p:nvPr/>
        </p:nvSpPr>
        <p:spPr>
          <a:xfrm>
            <a:off x="5438981" y="2939270"/>
            <a:ext cx="174708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University-led efforts addressing high priority lunar surface challenges. Short duration, high value grants with emphasis on potential infusion. Paid teaming with other universities, industry, and non-profits encouraged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Has been up to $2M total, up to 2 years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0402B1-687F-EEB0-650C-BE3C59806446}"/>
              </a:ext>
            </a:extLst>
          </p:cNvPr>
          <p:cNvSpPr txBox="1"/>
          <p:nvPr/>
        </p:nvSpPr>
        <p:spPr>
          <a:xfrm>
            <a:off x="7208957" y="2922921"/>
            <a:ext cx="1792985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University-led, integrated, multidisciplinary teams focused on high-priority early-stage space technology research for several years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Typically Biennial</a:t>
            </a:r>
          </a:p>
          <a:p>
            <a:pPr algn="ctr" defTabSz="914400">
              <a:defRPr/>
            </a:pPr>
            <a:r>
              <a:rPr lang="en-US" sz="11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Has been up to $3M a year, planned for 5 years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56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USAF(Unclas)">
  <a:themeElements>
    <a:clrScheme name="USAF(Unclas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USAF(Unclas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AF(Unclas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AF(Unclas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activity xmlns="7c315c0b-b8e8-4b33-9195-2634b2c91be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4C282B12C7724ABBEA6F277C13FA17" ma:contentTypeVersion="17" ma:contentTypeDescription="Create a new document." ma:contentTypeScope="" ma:versionID="4a2592096110592232b9dea51d09588e">
  <xsd:schema xmlns:xsd="http://www.w3.org/2001/XMLSchema" xmlns:xs="http://www.w3.org/2001/XMLSchema" xmlns:p="http://schemas.microsoft.com/office/2006/metadata/properties" xmlns:ns1="http://schemas.microsoft.com/sharepoint/v3" xmlns:ns3="7c315c0b-b8e8-4b33-9195-2634b2c91be5" xmlns:ns4="747229b7-093f-44b1-a043-4f9fc1a40b1b" targetNamespace="http://schemas.microsoft.com/office/2006/metadata/properties" ma:root="true" ma:fieldsID="5a75804fde9b7ce0838ef4c2a02e0156" ns1:_="" ns3:_="" ns4:_="">
    <xsd:import namespace="http://schemas.microsoft.com/sharepoint/v3"/>
    <xsd:import namespace="7c315c0b-b8e8-4b33-9195-2634b2c91be5"/>
    <xsd:import namespace="747229b7-093f-44b1-a043-4f9fc1a40b1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315c0b-b8e8-4b33-9195-2634b2c91b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7229b7-093f-44b1-a043-4f9fc1a40b1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D06783-A674-471A-8CAF-288E1EE475C3}">
  <ds:schemaRefs>
    <ds:schemaRef ds:uri="http://www.w3.org/XML/1998/namespace"/>
    <ds:schemaRef ds:uri="http://schemas.microsoft.com/office/infopath/2007/PartnerControls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7c315c0b-b8e8-4b33-9195-2634b2c91be5"/>
    <ds:schemaRef ds:uri="http://schemas.openxmlformats.org/package/2006/metadata/core-properties"/>
    <ds:schemaRef ds:uri="747229b7-093f-44b1-a043-4f9fc1a40b1b"/>
    <ds:schemaRef ds:uri="http://schemas.microsoft.com/sharepoint/v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C3A9929-6B2D-49E6-8EBC-6D80812062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c315c0b-b8e8-4b33-9195-2634b2c91be5"/>
    <ds:schemaRef ds:uri="747229b7-093f-44b1-a043-4f9fc1a40b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B473C3A-C3EE-45A7-B620-1A3B46B05E9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  <clbl:label id="{8331b18d-2d87-48ef-a35f-ac8818ebf9b4}" enabled="0" method="" siteId="{8331b18d-2d87-48ef-a35f-ac8818ebf9b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2760</TotalTime>
  <Words>333</Words>
  <Application>Microsoft Office PowerPoint</Application>
  <PresentationFormat>On-screen Show (16:9)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Wingdings</vt:lpstr>
      <vt:lpstr>2_Office Theme</vt:lpstr>
      <vt:lpstr>1_USAF(Unclas)</vt:lpstr>
      <vt:lpstr>3_Office Theme</vt:lpstr>
      <vt:lpstr>PowerPoint Presentation</vt:lpstr>
    </vt:vector>
  </TitlesOfParts>
  <Manager>maj mason phelps</Manager>
  <Company>hq afspc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afspc cc air university sep2018 | r1</dc:title>
  <dc:subject>project static briefing</dc:subject>
  <dc:creator>White, Romeo</dc:creator>
  <cp:keywords/>
  <dc:description/>
  <cp:lastModifiedBy>Deans, Matt {HQ - he, him} (GRC-OA000)</cp:lastModifiedBy>
  <cp:revision>7</cp:revision>
  <cp:lastPrinted>2020-02-24T20:30:45Z</cp:lastPrinted>
  <dcterms:created xsi:type="dcterms:W3CDTF">2015-03-27T22:19:47Z</dcterms:created>
  <dcterms:modified xsi:type="dcterms:W3CDTF">2024-07-17T17:52:55Z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0x010100374C282B12C7724ABBEA6F277C13FA17</vt:lpwstr>
  </property>
  <property fmtid="{D5CDD505-2E9C-101B-9397-08002B2CF9AE}" pid="3" name="MediaServiceImageTags">
    <vt:lpwstr/>
  </property>
</Properties>
</file>