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33467675" cy="3246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81C9"/>
    <a:srgbClr val="333173"/>
    <a:srgbClr val="0B3D9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7" d="100"/>
          <a:sy n="17" d="100"/>
        </p:scale>
        <p:origin x="92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do, Irene (MSFC-EM31)[METTS III]" userId="0f251e7b-af8c-4a93-b1d5-d9549653a29a" providerId="ADAL" clId="{23130DE5-DB47-45A7-B13C-61EBB04AAD60}"/>
    <pc:docChg chg="delSld">
      <pc:chgData name="Prado, Irene (MSFC-EM31)[METTS III]" userId="0f251e7b-af8c-4a93-b1d5-d9549653a29a" providerId="ADAL" clId="{23130DE5-DB47-45A7-B13C-61EBB04AAD60}" dt="2024-04-12T18:55:04.421" v="3" actId="47"/>
      <pc:docMkLst>
        <pc:docMk/>
      </pc:docMkLst>
      <pc:sldChg chg="del">
        <pc:chgData name="Prado, Irene (MSFC-EM31)[METTS III]" userId="0f251e7b-af8c-4a93-b1d5-d9549653a29a" providerId="ADAL" clId="{23130DE5-DB47-45A7-B13C-61EBB04AAD60}" dt="2024-04-12T18:55:04.421" v="3" actId="47"/>
        <pc:sldMkLst>
          <pc:docMk/>
          <pc:sldMk cId="3197496138" sldId="256"/>
        </pc:sldMkLst>
      </pc:sldChg>
      <pc:sldChg chg="del">
        <pc:chgData name="Prado, Irene (MSFC-EM31)[METTS III]" userId="0f251e7b-af8c-4a93-b1d5-d9549653a29a" providerId="ADAL" clId="{23130DE5-DB47-45A7-B13C-61EBB04AAD60}" dt="2024-04-12T18:54:59.731" v="0" actId="47"/>
        <pc:sldMkLst>
          <pc:docMk/>
          <pc:sldMk cId="3467854027" sldId="257"/>
        </pc:sldMkLst>
      </pc:sldChg>
      <pc:sldChg chg="del">
        <pc:chgData name="Prado, Irene (MSFC-EM31)[METTS III]" userId="0f251e7b-af8c-4a93-b1d5-d9549653a29a" providerId="ADAL" clId="{23130DE5-DB47-45A7-B13C-61EBB04AAD60}" dt="2024-04-12T18:55:00.988" v="1" actId="47"/>
        <pc:sldMkLst>
          <pc:docMk/>
          <pc:sldMk cId="700802871" sldId="258"/>
        </pc:sldMkLst>
      </pc:sldChg>
      <pc:sldChg chg="del">
        <pc:chgData name="Prado, Irene (MSFC-EM31)[METTS III]" userId="0f251e7b-af8c-4a93-b1d5-d9549653a29a" providerId="ADAL" clId="{23130DE5-DB47-45A7-B13C-61EBB04AAD60}" dt="2024-04-12T18:55:02.098" v="2" actId="47"/>
        <pc:sldMkLst>
          <pc:docMk/>
          <pc:sldMk cId="3516401580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21812-B441-4BB2-85DA-2D731B03E89F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38325" y="1143000"/>
            <a:ext cx="31813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BD29A-28A8-4BE9-99DD-B97DF7381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3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0076" y="5312518"/>
            <a:ext cx="28447524" cy="11301307"/>
          </a:xfrm>
        </p:spPr>
        <p:txBody>
          <a:bodyPr anchor="b"/>
          <a:lstStyle>
            <a:lvl1pPr algn="ctr">
              <a:defRPr sz="219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83460" y="17049647"/>
            <a:ext cx="25100756" cy="7837273"/>
          </a:xfrm>
        </p:spPr>
        <p:txBody>
          <a:bodyPr/>
          <a:lstStyle>
            <a:lvl1pPr marL="0" indent="0" algn="ctr">
              <a:buNone/>
              <a:defRPr sz="8784"/>
            </a:lvl1pPr>
            <a:lvl2pPr marL="1673398" indent="0" algn="ctr">
              <a:buNone/>
              <a:defRPr sz="7320"/>
            </a:lvl2pPr>
            <a:lvl3pPr marL="3346795" indent="0" algn="ctr">
              <a:buNone/>
              <a:defRPr sz="6588"/>
            </a:lvl3pPr>
            <a:lvl4pPr marL="5020193" indent="0" algn="ctr">
              <a:buNone/>
              <a:defRPr sz="5856"/>
            </a:lvl4pPr>
            <a:lvl5pPr marL="6693591" indent="0" algn="ctr">
              <a:buNone/>
              <a:defRPr sz="5856"/>
            </a:lvl5pPr>
            <a:lvl6pPr marL="8366989" indent="0" algn="ctr">
              <a:buNone/>
              <a:defRPr sz="5856"/>
            </a:lvl6pPr>
            <a:lvl7pPr marL="10040386" indent="0" algn="ctr">
              <a:buNone/>
              <a:defRPr sz="5856"/>
            </a:lvl7pPr>
            <a:lvl8pPr marL="11713784" indent="0" algn="ctr">
              <a:buNone/>
              <a:defRPr sz="5856"/>
            </a:lvl8pPr>
            <a:lvl9pPr marL="13387182" indent="0" algn="ctr">
              <a:buNone/>
              <a:defRPr sz="585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2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473" y="8092767"/>
            <a:ext cx="28865870" cy="13502955"/>
          </a:xfrm>
        </p:spPr>
        <p:txBody>
          <a:bodyPr anchor="b"/>
          <a:lstStyle>
            <a:lvl1pPr>
              <a:defRPr sz="219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3473" y="21723465"/>
            <a:ext cx="28865870" cy="7100885"/>
          </a:xfrm>
        </p:spPr>
        <p:txBody>
          <a:bodyPr/>
          <a:lstStyle>
            <a:lvl1pPr marL="0" indent="0">
              <a:buNone/>
              <a:defRPr sz="8784">
                <a:solidFill>
                  <a:schemeClr val="tx1"/>
                </a:solidFill>
              </a:defRPr>
            </a:lvl1pPr>
            <a:lvl2pPr marL="1673398" indent="0">
              <a:buNone/>
              <a:defRPr sz="7320">
                <a:solidFill>
                  <a:schemeClr val="tx1">
                    <a:tint val="75000"/>
                  </a:schemeClr>
                </a:solidFill>
              </a:defRPr>
            </a:lvl2pPr>
            <a:lvl3pPr marL="3346795" indent="0">
              <a:buNone/>
              <a:defRPr sz="6588">
                <a:solidFill>
                  <a:schemeClr val="tx1">
                    <a:tint val="75000"/>
                  </a:schemeClr>
                </a:solidFill>
              </a:defRPr>
            </a:lvl3pPr>
            <a:lvl4pPr marL="5020193" indent="0">
              <a:buNone/>
              <a:defRPr sz="5856">
                <a:solidFill>
                  <a:schemeClr val="tx1">
                    <a:tint val="75000"/>
                  </a:schemeClr>
                </a:solidFill>
              </a:defRPr>
            </a:lvl4pPr>
            <a:lvl5pPr marL="6693591" indent="0">
              <a:buNone/>
              <a:defRPr sz="5856">
                <a:solidFill>
                  <a:schemeClr val="tx1">
                    <a:tint val="75000"/>
                  </a:schemeClr>
                </a:solidFill>
              </a:defRPr>
            </a:lvl5pPr>
            <a:lvl6pPr marL="8366989" indent="0">
              <a:buNone/>
              <a:defRPr sz="5856">
                <a:solidFill>
                  <a:schemeClr val="tx1">
                    <a:tint val="75000"/>
                  </a:schemeClr>
                </a:solidFill>
              </a:defRPr>
            </a:lvl6pPr>
            <a:lvl7pPr marL="10040386" indent="0">
              <a:buNone/>
              <a:defRPr sz="5856">
                <a:solidFill>
                  <a:schemeClr val="tx1">
                    <a:tint val="75000"/>
                  </a:schemeClr>
                </a:solidFill>
              </a:defRPr>
            </a:lvl7pPr>
            <a:lvl8pPr marL="11713784" indent="0">
              <a:buNone/>
              <a:defRPr sz="5856">
                <a:solidFill>
                  <a:schemeClr val="tx1">
                    <a:tint val="75000"/>
                  </a:schemeClr>
                </a:solidFill>
              </a:defRPr>
            </a:lvl8pPr>
            <a:lvl9pPr marL="13387182" indent="0">
              <a:buNone/>
              <a:defRPr sz="58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12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0903" y="8641292"/>
            <a:ext cx="14223762" cy="205963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43010" y="8641292"/>
            <a:ext cx="14223762" cy="205963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5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262" y="1728265"/>
            <a:ext cx="28865870" cy="6274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5265" y="7957505"/>
            <a:ext cx="14158393" cy="3899850"/>
          </a:xfrm>
        </p:spPr>
        <p:txBody>
          <a:bodyPr anchor="b"/>
          <a:lstStyle>
            <a:lvl1pPr marL="0" indent="0">
              <a:buNone/>
              <a:defRPr sz="8784" b="1"/>
            </a:lvl1pPr>
            <a:lvl2pPr marL="1673398" indent="0">
              <a:buNone/>
              <a:defRPr sz="7320" b="1"/>
            </a:lvl2pPr>
            <a:lvl3pPr marL="3346795" indent="0">
              <a:buNone/>
              <a:defRPr sz="6588" b="1"/>
            </a:lvl3pPr>
            <a:lvl4pPr marL="5020193" indent="0">
              <a:buNone/>
              <a:defRPr sz="5856" b="1"/>
            </a:lvl4pPr>
            <a:lvl5pPr marL="6693591" indent="0">
              <a:buNone/>
              <a:defRPr sz="5856" b="1"/>
            </a:lvl5pPr>
            <a:lvl6pPr marL="8366989" indent="0">
              <a:buNone/>
              <a:defRPr sz="5856" b="1"/>
            </a:lvl6pPr>
            <a:lvl7pPr marL="10040386" indent="0">
              <a:buNone/>
              <a:defRPr sz="5856" b="1"/>
            </a:lvl7pPr>
            <a:lvl8pPr marL="11713784" indent="0">
              <a:buNone/>
              <a:defRPr sz="5856" b="1"/>
            </a:lvl8pPr>
            <a:lvl9pPr marL="13387182" indent="0">
              <a:buNone/>
              <a:defRPr sz="58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05265" y="11857355"/>
            <a:ext cx="14158393" cy="17440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943012" y="7957505"/>
            <a:ext cx="14228121" cy="3899850"/>
          </a:xfrm>
        </p:spPr>
        <p:txBody>
          <a:bodyPr anchor="b"/>
          <a:lstStyle>
            <a:lvl1pPr marL="0" indent="0">
              <a:buNone/>
              <a:defRPr sz="8784" b="1"/>
            </a:lvl1pPr>
            <a:lvl2pPr marL="1673398" indent="0">
              <a:buNone/>
              <a:defRPr sz="7320" b="1"/>
            </a:lvl2pPr>
            <a:lvl3pPr marL="3346795" indent="0">
              <a:buNone/>
              <a:defRPr sz="6588" b="1"/>
            </a:lvl3pPr>
            <a:lvl4pPr marL="5020193" indent="0">
              <a:buNone/>
              <a:defRPr sz="5856" b="1"/>
            </a:lvl4pPr>
            <a:lvl5pPr marL="6693591" indent="0">
              <a:buNone/>
              <a:defRPr sz="5856" b="1"/>
            </a:lvl5pPr>
            <a:lvl6pPr marL="8366989" indent="0">
              <a:buNone/>
              <a:defRPr sz="5856" b="1"/>
            </a:lvl6pPr>
            <a:lvl7pPr marL="10040386" indent="0">
              <a:buNone/>
              <a:defRPr sz="5856" b="1"/>
            </a:lvl7pPr>
            <a:lvl8pPr marL="11713784" indent="0">
              <a:buNone/>
              <a:defRPr sz="5856" b="1"/>
            </a:lvl8pPr>
            <a:lvl9pPr marL="13387182" indent="0">
              <a:buNone/>
              <a:defRPr sz="585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943012" y="11857355"/>
            <a:ext cx="14228121" cy="17440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65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2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1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262" y="2164080"/>
            <a:ext cx="10794196" cy="7574280"/>
          </a:xfrm>
        </p:spPr>
        <p:txBody>
          <a:bodyPr anchor="b"/>
          <a:lstStyle>
            <a:lvl1pPr>
              <a:defRPr sz="117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8121" y="4673819"/>
            <a:ext cx="16943010" cy="23068492"/>
          </a:xfrm>
        </p:spPr>
        <p:txBody>
          <a:bodyPr/>
          <a:lstStyle>
            <a:lvl1pPr>
              <a:defRPr sz="11712"/>
            </a:lvl1pPr>
            <a:lvl2pPr>
              <a:defRPr sz="10248"/>
            </a:lvl2pPr>
            <a:lvl3pPr>
              <a:defRPr sz="8784"/>
            </a:lvl3pPr>
            <a:lvl4pPr>
              <a:defRPr sz="7320"/>
            </a:lvl4pPr>
            <a:lvl5pPr>
              <a:defRPr sz="7320"/>
            </a:lvl5pPr>
            <a:lvl6pPr>
              <a:defRPr sz="7320"/>
            </a:lvl6pPr>
            <a:lvl7pPr>
              <a:defRPr sz="7320"/>
            </a:lvl7pPr>
            <a:lvl8pPr>
              <a:defRPr sz="7320"/>
            </a:lvl8pPr>
            <a:lvl9pPr>
              <a:defRPr sz="7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5262" y="9738360"/>
            <a:ext cx="10794196" cy="18041517"/>
          </a:xfrm>
        </p:spPr>
        <p:txBody>
          <a:bodyPr/>
          <a:lstStyle>
            <a:lvl1pPr marL="0" indent="0">
              <a:buNone/>
              <a:defRPr sz="5856"/>
            </a:lvl1pPr>
            <a:lvl2pPr marL="1673398" indent="0">
              <a:buNone/>
              <a:defRPr sz="5124"/>
            </a:lvl2pPr>
            <a:lvl3pPr marL="3346795" indent="0">
              <a:buNone/>
              <a:defRPr sz="4392"/>
            </a:lvl3pPr>
            <a:lvl4pPr marL="5020193" indent="0">
              <a:buNone/>
              <a:defRPr sz="3660"/>
            </a:lvl4pPr>
            <a:lvl5pPr marL="6693591" indent="0">
              <a:buNone/>
              <a:defRPr sz="3660"/>
            </a:lvl5pPr>
            <a:lvl6pPr marL="8366989" indent="0">
              <a:buNone/>
              <a:defRPr sz="3660"/>
            </a:lvl6pPr>
            <a:lvl7pPr marL="10040386" indent="0">
              <a:buNone/>
              <a:defRPr sz="3660"/>
            </a:lvl7pPr>
            <a:lvl8pPr marL="11713784" indent="0">
              <a:buNone/>
              <a:defRPr sz="3660"/>
            </a:lvl8pPr>
            <a:lvl9pPr marL="13387182" indent="0">
              <a:buNone/>
              <a:defRPr sz="36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4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262" y="2164080"/>
            <a:ext cx="10794196" cy="7574280"/>
          </a:xfrm>
        </p:spPr>
        <p:txBody>
          <a:bodyPr anchor="b"/>
          <a:lstStyle>
            <a:lvl1pPr>
              <a:defRPr sz="117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228121" y="4673819"/>
            <a:ext cx="16943010" cy="23068492"/>
          </a:xfrm>
        </p:spPr>
        <p:txBody>
          <a:bodyPr anchor="t"/>
          <a:lstStyle>
            <a:lvl1pPr marL="0" indent="0">
              <a:buNone/>
              <a:defRPr sz="11712"/>
            </a:lvl1pPr>
            <a:lvl2pPr marL="1673398" indent="0">
              <a:buNone/>
              <a:defRPr sz="10248"/>
            </a:lvl2pPr>
            <a:lvl3pPr marL="3346795" indent="0">
              <a:buNone/>
              <a:defRPr sz="8784"/>
            </a:lvl3pPr>
            <a:lvl4pPr marL="5020193" indent="0">
              <a:buNone/>
              <a:defRPr sz="7320"/>
            </a:lvl4pPr>
            <a:lvl5pPr marL="6693591" indent="0">
              <a:buNone/>
              <a:defRPr sz="7320"/>
            </a:lvl5pPr>
            <a:lvl6pPr marL="8366989" indent="0">
              <a:buNone/>
              <a:defRPr sz="7320"/>
            </a:lvl6pPr>
            <a:lvl7pPr marL="10040386" indent="0">
              <a:buNone/>
              <a:defRPr sz="7320"/>
            </a:lvl7pPr>
            <a:lvl8pPr marL="11713784" indent="0">
              <a:buNone/>
              <a:defRPr sz="7320"/>
            </a:lvl8pPr>
            <a:lvl9pPr marL="13387182" indent="0">
              <a:buNone/>
              <a:defRPr sz="73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5262" y="9738360"/>
            <a:ext cx="10794196" cy="18041517"/>
          </a:xfrm>
        </p:spPr>
        <p:txBody>
          <a:bodyPr/>
          <a:lstStyle>
            <a:lvl1pPr marL="0" indent="0">
              <a:buNone/>
              <a:defRPr sz="5856"/>
            </a:lvl1pPr>
            <a:lvl2pPr marL="1673398" indent="0">
              <a:buNone/>
              <a:defRPr sz="5124"/>
            </a:lvl2pPr>
            <a:lvl3pPr marL="3346795" indent="0">
              <a:buNone/>
              <a:defRPr sz="4392"/>
            </a:lvl3pPr>
            <a:lvl4pPr marL="5020193" indent="0">
              <a:buNone/>
              <a:defRPr sz="3660"/>
            </a:lvl4pPr>
            <a:lvl5pPr marL="6693591" indent="0">
              <a:buNone/>
              <a:defRPr sz="3660"/>
            </a:lvl5pPr>
            <a:lvl6pPr marL="8366989" indent="0">
              <a:buNone/>
              <a:defRPr sz="3660"/>
            </a:lvl6pPr>
            <a:lvl7pPr marL="10040386" indent="0">
              <a:buNone/>
              <a:defRPr sz="3660"/>
            </a:lvl7pPr>
            <a:lvl8pPr marL="11713784" indent="0">
              <a:buNone/>
              <a:defRPr sz="3660"/>
            </a:lvl8pPr>
            <a:lvl9pPr marL="13387182" indent="0">
              <a:buNone/>
              <a:defRPr sz="36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5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71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950307" y="1728258"/>
            <a:ext cx="7216467" cy="275093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00905" y="1728258"/>
            <a:ext cx="21231056" cy="275093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6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00903" y="1728265"/>
            <a:ext cx="28865870" cy="6274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0903" y="8641292"/>
            <a:ext cx="28865870" cy="20596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00903" y="30086731"/>
            <a:ext cx="7530227" cy="1728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BFDAD-8C14-48CF-AE13-579E2270BC95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86168" y="30086731"/>
            <a:ext cx="11295340" cy="1728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636545" y="30086731"/>
            <a:ext cx="7530227" cy="1728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17952-8237-4171-9721-01B232E9E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9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46795" rtl="0" eaLnBrk="1" latinLnBrk="0" hangingPunct="1">
        <a:lnSpc>
          <a:spcPct val="90000"/>
        </a:lnSpc>
        <a:spcBef>
          <a:spcPct val="0"/>
        </a:spcBef>
        <a:buNone/>
        <a:defRPr sz="161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36699" indent="-836699" algn="l" defTabSz="3346795" rtl="0" eaLnBrk="1" latinLnBrk="0" hangingPunct="1">
        <a:lnSpc>
          <a:spcPct val="90000"/>
        </a:lnSpc>
        <a:spcBef>
          <a:spcPts val="3660"/>
        </a:spcBef>
        <a:buFont typeface="Arial" panose="020B0604020202020204" pitchFamily="34" charset="0"/>
        <a:buChar char="•"/>
        <a:defRPr sz="10248" kern="1200">
          <a:solidFill>
            <a:schemeClr val="tx1"/>
          </a:solidFill>
          <a:latin typeface="+mn-lt"/>
          <a:ea typeface="+mn-ea"/>
          <a:cs typeface="+mn-cs"/>
        </a:defRPr>
      </a:lvl1pPr>
      <a:lvl2pPr marL="2510097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8784" kern="1200">
          <a:solidFill>
            <a:schemeClr val="tx1"/>
          </a:solidFill>
          <a:latin typeface="+mn-lt"/>
          <a:ea typeface="+mn-ea"/>
          <a:cs typeface="+mn-cs"/>
        </a:defRPr>
      </a:lvl2pPr>
      <a:lvl3pPr marL="4183494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7320" kern="1200">
          <a:solidFill>
            <a:schemeClr val="tx1"/>
          </a:solidFill>
          <a:latin typeface="+mn-lt"/>
          <a:ea typeface="+mn-ea"/>
          <a:cs typeface="+mn-cs"/>
        </a:defRPr>
      </a:lvl3pPr>
      <a:lvl4pPr marL="5856892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6588" kern="1200">
          <a:solidFill>
            <a:schemeClr val="tx1"/>
          </a:solidFill>
          <a:latin typeface="+mn-lt"/>
          <a:ea typeface="+mn-ea"/>
          <a:cs typeface="+mn-cs"/>
        </a:defRPr>
      </a:lvl4pPr>
      <a:lvl5pPr marL="7530290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6588" kern="1200">
          <a:solidFill>
            <a:schemeClr val="tx1"/>
          </a:solidFill>
          <a:latin typeface="+mn-lt"/>
          <a:ea typeface="+mn-ea"/>
          <a:cs typeface="+mn-cs"/>
        </a:defRPr>
      </a:lvl5pPr>
      <a:lvl6pPr marL="9203687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6588" kern="1200">
          <a:solidFill>
            <a:schemeClr val="tx1"/>
          </a:solidFill>
          <a:latin typeface="+mn-lt"/>
          <a:ea typeface="+mn-ea"/>
          <a:cs typeface="+mn-cs"/>
        </a:defRPr>
      </a:lvl6pPr>
      <a:lvl7pPr marL="10877085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6588" kern="1200">
          <a:solidFill>
            <a:schemeClr val="tx1"/>
          </a:solidFill>
          <a:latin typeface="+mn-lt"/>
          <a:ea typeface="+mn-ea"/>
          <a:cs typeface="+mn-cs"/>
        </a:defRPr>
      </a:lvl7pPr>
      <a:lvl8pPr marL="12550483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6588" kern="1200">
          <a:solidFill>
            <a:schemeClr val="tx1"/>
          </a:solidFill>
          <a:latin typeface="+mn-lt"/>
          <a:ea typeface="+mn-ea"/>
          <a:cs typeface="+mn-cs"/>
        </a:defRPr>
      </a:lvl8pPr>
      <a:lvl9pPr marL="14223881" indent="-836699" algn="l" defTabSz="3346795" rtl="0" eaLnBrk="1" latinLnBrk="0" hangingPunct="1">
        <a:lnSpc>
          <a:spcPct val="90000"/>
        </a:lnSpc>
        <a:spcBef>
          <a:spcPts val="1830"/>
        </a:spcBef>
        <a:buFont typeface="Arial" panose="020B0604020202020204" pitchFamily="34" charset="0"/>
        <a:buChar char="•"/>
        <a:defRPr sz="65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1pPr>
      <a:lvl2pPr marL="1673398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2pPr>
      <a:lvl3pPr marL="3346795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3pPr>
      <a:lvl4pPr marL="5020193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4pPr>
      <a:lvl5pPr marL="6693591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5pPr>
      <a:lvl6pPr marL="8366989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6pPr>
      <a:lvl7pPr marL="10040386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7pPr>
      <a:lvl8pPr marL="11713784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8pPr>
      <a:lvl9pPr marL="13387182" algn="l" defTabSz="3346795" rtl="0" eaLnBrk="1" latinLnBrk="0" hangingPunct="1">
        <a:defRPr sz="65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B50ABA73-1F9B-6691-C03D-985A944C3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9286"/>
            <a:ext cx="33467676" cy="421231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61990AF-5E63-8DF9-7C0F-83C60CF7C431}"/>
              </a:ext>
            </a:extLst>
          </p:cNvPr>
          <p:cNvGrpSpPr/>
          <p:nvPr/>
        </p:nvGrpSpPr>
        <p:grpSpPr>
          <a:xfrm rot="10800000">
            <a:off x="-334964" y="31096501"/>
            <a:ext cx="34221551" cy="1708850"/>
            <a:chOff x="-362953" y="-304800"/>
            <a:chExt cx="44617105" cy="514982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5A0BCB7-242E-D80B-7738-0F55FD372BE5}"/>
                </a:ext>
              </a:extLst>
            </p:cNvPr>
            <p:cNvGrpSpPr/>
            <p:nvPr/>
          </p:nvGrpSpPr>
          <p:grpSpPr>
            <a:xfrm>
              <a:off x="-362953" y="-304800"/>
              <a:ext cx="44617105" cy="4724400"/>
              <a:chOff x="-381000" y="7154779"/>
              <a:chExt cx="44617105" cy="4038600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7D9A67F-363B-A811-CD46-21CA9E33E1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grayscl/>
              </a:blip>
              <a:srcRect l="36685" t="-5065" r="-978" b="5065"/>
              <a:stretch/>
            </p:blipFill>
            <p:spPr>
              <a:xfrm>
                <a:off x="21183600" y="7154779"/>
                <a:ext cx="23052505" cy="403860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5AC38148-6207-A16D-2B1A-E31908B330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grayscl/>
              </a:blip>
              <a:srcRect l="22021" t="-5065" r="-978" b="5065"/>
              <a:stretch/>
            </p:blipFill>
            <p:spPr>
              <a:xfrm flipH="1">
                <a:off x="-381000" y="7154779"/>
                <a:ext cx="28310305" cy="4038600"/>
              </a:xfrm>
              <a:prstGeom prst="rect">
                <a:avLst/>
              </a:prstGeom>
            </p:spPr>
          </p:pic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47AF8B7-3376-F8CE-7C1C-6A5E10031C8C}"/>
                </a:ext>
              </a:extLst>
            </p:cNvPr>
            <p:cNvSpPr/>
            <p:nvPr/>
          </p:nvSpPr>
          <p:spPr>
            <a:xfrm>
              <a:off x="244641" y="3352800"/>
              <a:ext cx="22418845" cy="1492220"/>
            </a:xfrm>
            <a:custGeom>
              <a:avLst/>
              <a:gdLst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419727 h 1419727"/>
                <a:gd name="connsiteX1" fmla="*/ 10202779 w 22210295"/>
                <a:gd name="connsiteY1" fmla="*/ 1419727 h 1419727"/>
                <a:gd name="connsiteX2" fmla="*/ 12633158 w 22210295"/>
                <a:gd name="connsiteY2" fmla="*/ 0 h 1419727"/>
                <a:gd name="connsiteX3" fmla="*/ 22210295 w 22210295"/>
                <a:gd name="connsiteY3" fmla="*/ 48127 h 1419727"/>
                <a:gd name="connsiteX0" fmla="*/ 0 w 22210295"/>
                <a:gd name="connsiteY0" fmla="*/ 1467854 h 1467854"/>
                <a:gd name="connsiteX1" fmla="*/ 10202779 w 22210295"/>
                <a:gd name="connsiteY1" fmla="*/ 1467854 h 1467854"/>
                <a:gd name="connsiteX2" fmla="*/ 12440653 w 22210295"/>
                <a:gd name="connsiteY2" fmla="*/ 0 h 1467854"/>
                <a:gd name="connsiteX3" fmla="*/ 22210295 w 22210295"/>
                <a:gd name="connsiteY3" fmla="*/ 96254 h 1467854"/>
                <a:gd name="connsiteX0" fmla="*/ 0 w 22210295"/>
                <a:gd name="connsiteY0" fmla="*/ 1467854 h 1467854"/>
                <a:gd name="connsiteX1" fmla="*/ 10202779 w 22210295"/>
                <a:gd name="connsiteY1" fmla="*/ 1467854 h 1467854"/>
                <a:gd name="connsiteX2" fmla="*/ 12440653 w 22210295"/>
                <a:gd name="connsiteY2" fmla="*/ 0 h 1467854"/>
                <a:gd name="connsiteX3" fmla="*/ 22210295 w 22210295"/>
                <a:gd name="connsiteY3" fmla="*/ 96254 h 1467854"/>
                <a:gd name="connsiteX0" fmla="*/ 0 w 22210295"/>
                <a:gd name="connsiteY0" fmla="*/ 1467854 h 1491918"/>
                <a:gd name="connsiteX1" fmla="*/ 9721516 w 22210295"/>
                <a:gd name="connsiteY1" fmla="*/ 1491918 h 1491918"/>
                <a:gd name="connsiteX2" fmla="*/ 12440653 w 22210295"/>
                <a:gd name="connsiteY2" fmla="*/ 0 h 1491918"/>
                <a:gd name="connsiteX3" fmla="*/ 22210295 w 22210295"/>
                <a:gd name="connsiteY3" fmla="*/ 96254 h 1491918"/>
                <a:gd name="connsiteX0" fmla="*/ 0 w 22210295"/>
                <a:gd name="connsiteY0" fmla="*/ 1467854 h 1491918"/>
                <a:gd name="connsiteX1" fmla="*/ 9721516 w 22210295"/>
                <a:gd name="connsiteY1" fmla="*/ 1491918 h 1491918"/>
                <a:gd name="connsiteX2" fmla="*/ 12440653 w 22210295"/>
                <a:gd name="connsiteY2" fmla="*/ 0 h 1491918"/>
                <a:gd name="connsiteX3" fmla="*/ 22210295 w 22210295"/>
                <a:gd name="connsiteY3" fmla="*/ 96254 h 1491918"/>
                <a:gd name="connsiteX0" fmla="*/ 0 w 22210295"/>
                <a:gd name="connsiteY0" fmla="*/ 1467854 h 1492201"/>
                <a:gd name="connsiteX1" fmla="*/ 9721516 w 22210295"/>
                <a:gd name="connsiteY1" fmla="*/ 1491918 h 1492201"/>
                <a:gd name="connsiteX2" fmla="*/ 12440653 w 22210295"/>
                <a:gd name="connsiteY2" fmla="*/ 0 h 1492201"/>
                <a:gd name="connsiteX3" fmla="*/ 22210295 w 22210295"/>
                <a:gd name="connsiteY3" fmla="*/ 96254 h 1492201"/>
                <a:gd name="connsiteX0" fmla="*/ 0 w 22210295"/>
                <a:gd name="connsiteY0" fmla="*/ 1467854 h 1492220"/>
                <a:gd name="connsiteX1" fmla="*/ 9721516 w 22210295"/>
                <a:gd name="connsiteY1" fmla="*/ 1491918 h 1492220"/>
                <a:gd name="connsiteX2" fmla="*/ 12440653 w 22210295"/>
                <a:gd name="connsiteY2" fmla="*/ 0 h 1492220"/>
                <a:gd name="connsiteX3" fmla="*/ 22210295 w 22210295"/>
                <a:gd name="connsiteY3" fmla="*/ 96254 h 1492220"/>
                <a:gd name="connsiteX0" fmla="*/ 0 w 22234359"/>
                <a:gd name="connsiteY0" fmla="*/ 1467854 h 1492220"/>
                <a:gd name="connsiteX1" fmla="*/ 9721516 w 22234359"/>
                <a:gd name="connsiteY1" fmla="*/ 1491918 h 1492220"/>
                <a:gd name="connsiteX2" fmla="*/ 12440653 w 22234359"/>
                <a:gd name="connsiteY2" fmla="*/ 0 h 1492220"/>
                <a:gd name="connsiteX3" fmla="*/ 22234359 w 22234359"/>
                <a:gd name="connsiteY3" fmla="*/ 48127 h 149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34359" h="1492220">
                  <a:moveTo>
                    <a:pt x="0" y="1467854"/>
                  </a:moveTo>
                  <a:lnTo>
                    <a:pt x="9721516" y="1491918"/>
                  </a:lnTo>
                  <a:cubicBezTo>
                    <a:pt x="11213433" y="1515981"/>
                    <a:pt x="11309685" y="96253"/>
                    <a:pt x="12440653" y="0"/>
                  </a:cubicBezTo>
                  <a:lnTo>
                    <a:pt x="22234359" y="48127"/>
                  </a:ln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CD65A4C-D9B4-5CD2-97D8-3B801BF597AD}"/>
                </a:ext>
              </a:extLst>
            </p:cNvPr>
            <p:cNvSpPr/>
            <p:nvPr/>
          </p:nvSpPr>
          <p:spPr>
            <a:xfrm flipH="1">
              <a:off x="21412200" y="3352800"/>
              <a:ext cx="22234359" cy="1492220"/>
            </a:xfrm>
            <a:custGeom>
              <a:avLst/>
              <a:gdLst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371600 h 1371600"/>
                <a:gd name="connsiteX1" fmla="*/ 10202779 w 22210295"/>
                <a:gd name="connsiteY1" fmla="*/ 1371600 h 1371600"/>
                <a:gd name="connsiteX2" fmla="*/ 11574379 w 22210295"/>
                <a:gd name="connsiteY2" fmla="*/ 0 h 1371600"/>
                <a:gd name="connsiteX3" fmla="*/ 22210295 w 22210295"/>
                <a:gd name="connsiteY3" fmla="*/ 0 h 1371600"/>
                <a:gd name="connsiteX0" fmla="*/ 0 w 22210295"/>
                <a:gd name="connsiteY0" fmla="*/ 1419727 h 1419727"/>
                <a:gd name="connsiteX1" fmla="*/ 10202779 w 22210295"/>
                <a:gd name="connsiteY1" fmla="*/ 1419727 h 1419727"/>
                <a:gd name="connsiteX2" fmla="*/ 12633158 w 22210295"/>
                <a:gd name="connsiteY2" fmla="*/ 0 h 1419727"/>
                <a:gd name="connsiteX3" fmla="*/ 22210295 w 22210295"/>
                <a:gd name="connsiteY3" fmla="*/ 48127 h 1419727"/>
                <a:gd name="connsiteX0" fmla="*/ 0 w 22210295"/>
                <a:gd name="connsiteY0" fmla="*/ 1467854 h 1467854"/>
                <a:gd name="connsiteX1" fmla="*/ 10202779 w 22210295"/>
                <a:gd name="connsiteY1" fmla="*/ 1467854 h 1467854"/>
                <a:gd name="connsiteX2" fmla="*/ 12440653 w 22210295"/>
                <a:gd name="connsiteY2" fmla="*/ 0 h 1467854"/>
                <a:gd name="connsiteX3" fmla="*/ 22210295 w 22210295"/>
                <a:gd name="connsiteY3" fmla="*/ 96254 h 1467854"/>
                <a:gd name="connsiteX0" fmla="*/ 0 w 22210295"/>
                <a:gd name="connsiteY0" fmla="*/ 1467854 h 1467854"/>
                <a:gd name="connsiteX1" fmla="*/ 10202779 w 22210295"/>
                <a:gd name="connsiteY1" fmla="*/ 1467854 h 1467854"/>
                <a:gd name="connsiteX2" fmla="*/ 12440653 w 22210295"/>
                <a:gd name="connsiteY2" fmla="*/ 0 h 1467854"/>
                <a:gd name="connsiteX3" fmla="*/ 22210295 w 22210295"/>
                <a:gd name="connsiteY3" fmla="*/ 96254 h 1467854"/>
                <a:gd name="connsiteX0" fmla="*/ 0 w 22210295"/>
                <a:gd name="connsiteY0" fmla="*/ 1467854 h 1491918"/>
                <a:gd name="connsiteX1" fmla="*/ 9721516 w 22210295"/>
                <a:gd name="connsiteY1" fmla="*/ 1491918 h 1491918"/>
                <a:gd name="connsiteX2" fmla="*/ 12440653 w 22210295"/>
                <a:gd name="connsiteY2" fmla="*/ 0 h 1491918"/>
                <a:gd name="connsiteX3" fmla="*/ 22210295 w 22210295"/>
                <a:gd name="connsiteY3" fmla="*/ 96254 h 1491918"/>
                <a:gd name="connsiteX0" fmla="*/ 0 w 22210295"/>
                <a:gd name="connsiteY0" fmla="*/ 1467854 h 1491918"/>
                <a:gd name="connsiteX1" fmla="*/ 9721516 w 22210295"/>
                <a:gd name="connsiteY1" fmla="*/ 1491918 h 1491918"/>
                <a:gd name="connsiteX2" fmla="*/ 12440653 w 22210295"/>
                <a:gd name="connsiteY2" fmla="*/ 0 h 1491918"/>
                <a:gd name="connsiteX3" fmla="*/ 22210295 w 22210295"/>
                <a:gd name="connsiteY3" fmla="*/ 96254 h 1491918"/>
                <a:gd name="connsiteX0" fmla="*/ 0 w 22210295"/>
                <a:gd name="connsiteY0" fmla="*/ 1467854 h 1492201"/>
                <a:gd name="connsiteX1" fmla="*/ 9721516 w 22210295"/>
                <a:gd name="connsiteY1" fmla="*/ 1491918 h 1492201"/>
                <a:gd name="connsiteX2" fmla="*/ 12440653 w 22210295"/>
                <a:gd name="connsiteY2" fmla="*/ 0 h 1492201"/>
                <a:gd name="connsiteX3" fmla="*/ 22210295 w 22210295"/>
                <a:gd name="connsiteY3" fmla="*/ 96254 h 1492201"/>
                <a:gd name="connsiteX0" fmla="*/ 0 w 22210295"/>
                <a:gd name="connsiteY0" fmla="*/ 1467854 h 1492220"/>
                <a:gd name="connsiteX1" fmla="*/ 9721516 w 22210295"/>
                <a:gd name="connsiteY1" fmla="*/ 1491918 h 1492220"/>
                <a:gd name="connsiteX2" fmla="*/ 12440653 w 22210295"/>
                <a:gd name="connsiteY2" fmla="*/ 0 h 1492220"/>
                <a:gd name="connsiteX3" fmla="*/ 22210295 w 22210295"/>
                <a:gd name="connsiteY3" fmla="*/ 96254 h 1492220"/>
                <a:gd name="connsiteX0" fmla="*/ 0 w 22234359"/>
                <a:gd name="connsiteY0" fmla="*/ 1467854 h 1492220"/>
                <a:gd name="connsiteX1" fmla="*/ 9721516 w 22234359"/>
                <a:gd name="connsiteY1" fmla="*/ 1491918 h 1492220"/>
                <a:gd name="connsiteX2" fmla="*/ 12440653 w 22234359"/>
                <a:gd name="connsiteY2" fmla="*/ 0 h 1492220"/>
                <a:gd name="connsiteX3" fmla="*/ 22234359 w 22234359"/>
                <a:gd name="connsiteY3" fmla="*/ 48127 h 1492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34359" h="1492220">
                  <a:moveTo>
                    <a:pt x="0" y="1467854"/>
                  </a:moveTo>
                  <a:lnTo>
                    <a:pt x="9721516" y="1491918"/>
                  </a:lnTo>
                  <a:cubicBezTo>
                    <a:pt x="11213433" y="1515981"/>
                    <a:pt x="11309685" y="96253"/>
                    <a:pt x="12440653" y="0"/>
                  </a:cubicBezTo>
                  <a:lnTo>
                    <a:pt x="22234359" y="48127"/>
                  </a:ln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0" descr="Nasa Logo png images | PNGWing">
            <a:extLst>
              <a:ext uri="{FF2B5EF4-FFF2-40B4-BE49-F238E27FC236}">
                <a16:creationId xmlns:a16="http://schemas.microsoft.com/office/drawing/2014/main" id="{EAE854CD-B5B4-715B-32A6-1A1CF9ADB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261" t="14063" r="28261" b="10937"/>
          <a:stretch/>
        </p:blipFill>
        <p:spPr bwMode="auto">
          <a:xfrm>
            <a:off x="29509427" y="-22075"/>
            <a:ext cx="3810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B67B95-5208-197F-EAEB-17730560B64E}"/>
              </a:ext>
            </a:extLst>
          </p:cNvPr>
          <p:cNvSpPr txBox="1"/>
          <p:nvPr/>
        </p:nvSpPr>
        <p:spPr>
          <a:xfrm>
            <a:off x="467564" y="417211"/>
            <a:ext cx="23348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Marshall Space Flight Center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146FD-8BD6-D3C1-0D05-383FAFF7F0BF}"/>
              </a:ext>
            </a:extLst>
          </p:cNvPr>
          <p:cNvSpPr txBox="1"/>
          <p:nvPr/>
        </p:nvSpPr>
        <p:spPr>
          <a:xfrm>
            <a:off x="-9432294" y="2850049"/>
            <a:ext cx="351200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Levitation Laboratory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594707-1155-B2B1-3BE8-E9C3F11FA2D5}"/>
              </a:ext>
            </a:extLst>
          </p:cNvPr>
          <p:cNvSpPr txBox="1"/>
          <p:nvPr/>
        </p:nvSpPr>
        <p:spPr>
          <a:xfrm>
            <a:off x="22478246" y="1083450"/>
            <a:ext cx="703118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</a:t>
            </a:r>
          </a:p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1313DDD-1EC3-5767-1FC7-7591BC5A9CDA}"/>
              </a:ext>
            </a:extLst>
          </p:cNvPr>
          <p:cNvCxnSpPr>
            <a:cxnSpLocks/>
          </p:cNvCxnSpPr>
          <p:nvPr/>
        </p:nvCxnSpPr>
        <p:spPr>
          <a:xfrm>
            <a:off x="29199178" y="688150"/>
            <a:ext cx="0" cy="22371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00F613F-9A05-5609-511F-090AE0A639CE}"/>
              </a:ext>
            </a:extLst>
          </p:cNvPr>
          <p:cNvSpPr txBox="1"/>
          <p:nvPr/>
        </p:nvSpPr>
        <p:spPr>
          <a:xfrm>
            <a:off x="467564" y="4076271"/>
            <a:ext cx="23348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Electrostatic Levitator Capabilities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D1CDE-5DA2-AC38-A923-CC4802154206}"/>
              </a:ext>
            </a:extLst>
          </p:cNvPr>
          <p:cNvSpPr txBox="1"/>
          <p:nvPr/>
        </p:nvSpPr>
        <p:spPr>
          <a:xfrm>
            <a:off x="467564" y="7758188"/>
            <a:ext cx="13409801" cy="9694962"/>
          </a:xfrm>
          <a:prstGeom prst="rect">
            <a:avLst/>
          </a:prstGeom>
          <a:noFill/>
          <a:ln w="76200">
            <a:solidFill>
              <a:srgbClr val="8381C9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MSFC’s electrostatic levitator enables high impact materials science and thermophysical property measurement. This container-less measurement technique allows </a:t>
            </a:r>
            <a:r>
              <a:rPr lang="en-US" sz="4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in-situ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observations of materials deemed too reactive or with too high of melting points to be measured by traditional techniques. </a:t>
            </a:r>
          </a:p>
          <a:p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system is the ground-analog to JAXA’s ELF on ISS. As a user facility, it must be state-of-the-art to keep current to the needs of industry and OGA customers.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AE12FE-E242-4721-2C92-2D32631BB28D}"/>
              </a:ext>
            </a:extLst>
          </p:cNvPr>
          <p:cNvSpPr txBox="1"/>
          <p:nvPr/>
        </p:nvSpPr>
        <p:spPr>
          <a:xfrm>
            <a:off x="467564" y="5345922"/>
            <a:ext cx="21081127" cy="240065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Irene Prado (METTS III), Kane Bergeron (ESSCA), Matthew Brown (ESSCA), Glenn Fountain (ESSCA)</a:t>
            </a:r>
          </a:p>
          <a:p>
            <a:r>
              <a:rPr lang="en-US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MSFC EM31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60C18E-BB66-AB56-F19B-9C7D292F4853}"/>
              </a:ext>
            </a:extLst>
          </p:cNvPr>
          <p:cNvGrpSpPr/>
          <p:nvPr/>
        </p:nvGrpSpPr>
        <p:grpSpPr>
          <a:xfrm>
            <a:off x="11532810" y="6519970"/>
            <a:ext cx="13992446" cy="5980019"/>
            <a:chOff x="1063256" y="20842547"/>
            <a:chExt cx="13992446" cy="5980019"/>
          </a:xfrm>
        </p:grpSpPr>
        <p:pic>
          <p:nvPicPr>
            <p:cNvPr id="10" name="Picture 9" descr="Photo of liquid drop.">
              <a:extLst>
                <a:ext uri="{FF2B5EF4-FFF2-40B4-BE49-F238E27FC236}">
                  <a16:creationId xmlns:a16="http://schemas.microsoft.com/office/drawing/2014/main" id="{A5B36B7C-F654-7BB5-7BE0-F95792568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590" y="22538704"/>
              <a:ext cx="2746250" cy="428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Photo of liquid drop.">
              <a:extLst>
                <a:ext uri="{FF2B5EF4-FFF2-40B4-BE49-F238E27FC236}">
                  <a16:creationId xmlns:a16="http://schemas.microsoft.com/office/drawing/2014/main" id="{4071B949-5267-7A46-8A42-0454DC9B5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1226" y="22538704"/>
              <a:ext cx="2746250" cy="428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D77B74-3E7E-F3A3-8937-F42CC79701E4}"/>
                </a:ext>
              </a:extLst>
            </p:cNvPr>
            <p:cNvSpPr txBox="1"/>
            <p:nvPr/>
          </p:nvSpPr>
          <p:spPr>
            <a:xfrm>
              <a:off x="1063256" y="20842547"/>
              <a:ext cx="13992446" cy="1446550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Levitated Samples </a:t>
              </a:r>
            </a:p>
            <a:p>
              <a:pPr algn="ctr"/>
              <a:r>
                <a:rPr lang="en-US" sz="4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Ambient             Heated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C45D0FA-75BB-87F6-D9A6-3E4C655875B6}"/>
              </a:ext>
            </a:extLst>
          </p:cNvPr>
          <p:cNvSpPr txBox="1"/>
          <p:nvPr/>
        </p:nvSpPr>
        <p:spPr>
          <a:xfrm>
            <a:off x="495359" y="24189302"/>
            <a:ext cx="13409801" cy="6740307"/>
          </a:xfrm>
          <a:prstGeom prst="rect">
            <a:avLst/>
          </a:prstGeom>
          <a:noFill/>
          <a:ln>
            <a:solidFill>
              <a:srgbClr val="8381C9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Creep Capabilities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Creep measures the mechanical distortion of a material over time. To simulate this in the levitator metallic alloys are heated to a point below melting then subjected to a magnetic field to spin the material. The speed of the spin can be controlled by the strength of the field. Analysis of the deformed sample can determine the strain.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88855D-B3FB-9095-D7F9-5C7D23BA0A70}"/>
              </a:ext>
            </a:extLst>
          </p:cNvPr>
          <p:cNvSpPr txBox="1"/>
          <p:nvPr/>
        </p:nvSpPr>
        <p:spPr>
          <a:xfrm>
            <a:off x="14429034" y="13067676"/>
            <a:ext cx="8199997" cy="6740307"/>
          </a:xfrm>
          <a:prstGeom prst="rect">
            <a:avLst/>
          </a:prstGeom>
          <a:noFill/>
          <a:ln w="76200">
            <a:solidFill>
              <a:srgbClr val="8381C9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lang="en-US" sz="4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apparatus provides a way to rapidly determine the liquid state thermophysical properties of materials, increasing the pace of materials development for space and defense applications.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BC1B92-6B85-B11F-FE52-181D5D2B38D5}"/>
              </a:ext>
            </a:extLst>
          </p:cNvPr>
          <p:cNvSpPr txBox="1"/>
          <p:nvPr/>
        </p:nvSpPr>
        <p:spPr>
          <a:xfrm>
            <a:off x="22850178" y="5016821"/>
            <a:ext cx="10122789" cy="5262979"/>
          </a:xfrm>
          <a:prstGeom prst="rect">
            <a:avLst/>
          </a:prstGeom>
          <a:noFill/>
          <a:ln w="76200">
            <a:solidFill>
              <a:srgbClr val="8381C9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Processing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system generates large amounts of raw data. Current efforts are creating a data processing pipeline to better analyze that data and reduce the workload of those who receive it.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75F1CB-5878-1860-CF8E-4ACBF4B2984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" b="-1458"/>
          <a:stretch/>
        </p:blipFill>
        <p:spPr>
          <a:xfrm>
            <a:off x="22850178" y="13340007"/>
            <a:ext cx="4682860" cy="47541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BF7DAE-8EEE-AE5D-5CF0-977B080E92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44387" y="13309844"/>
            <a:ext cx="5228580" cy="46698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7A82640-F51B-788D-B9C2-C24675E23771}"/>
              </a:ext>
            </a:extLst>
          </p:cNvPr>
          <p:cNvSpPr txBox="1"/>
          <p:nvPr/>
        </p:nvSpPr>
        <p:spPr>
          <a:xfrm>
            <a:off x="21760261" y="11732670"/>
            <a:ext cx="6959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Density as a function of temperature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E1AB4F-C114-BD52-8E49-721D580E6283}"/>
              </a:ext>
            </a:extLst>
          </p:cNvPr>
          <p:cNvSpPr txBox="1"/>
          <p:nvPr/>
        </p:nvSpPr>
        <p:spPr>
          <a:xfrm>
            <a:off x="27533038" y="11677796"/>
            <a:ext cx="59193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data from high- speed camera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059CE2-3C3E-CB02-D065-C41254278CE2}"/>
              </a:ext>
            </a:extLst>
          </p:cNvPr>
          <p:cNvSpPr txBox="1"/>
          <p:nvPr/>
        </p:nvSpPr>
        <p:spPr>
          <a:xfrm>
            <a:off x="14590398" y="26374284"/>
            <a:ext cx="18414482" cy="5262979"/>
          </a:xfrm>
          <a:prstGeom prst="rect">
            <a:avLst/>
          </a:prstGeom>
          <a:noFill/>
          <a:ln w="76200">
            <a:solidFill>
              <a:srgbClr val="8381C9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System Modifications &amp; Hybrid Levitation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updates to the control code and physical system allow for a combination of electrostatic levitation and aero levitation to accommodate instances of phase shifts in materials that cause a sample to drop out. 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LabVIEW integration of the high-speed camera reduces the need for multiple users running the system.</a:t>
            </a:r>
          </a:p>
        </p:txBody>
      </p:sp>
      <p:pic>
        <p:nvPicPr>
          <p:cNvPr id="25" name="Picture 24" descr="A picture containing light&#10;&#10;Description automatically generated">
            <a:extLst>
              <a:ext uri="{FF2B5EF4-FFF2-40B4-BE49-F238E27FC236}">
                <a16:creationId xmlns:a16="http://schemas.microsoft.com/office/drawing/2014/main" id="{21251724-34B2-08EE-E92B-CD81FA5CB1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629" y="18312353"/>
            <a:ext cx="4842080" cy="571005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AAA375C-F03B-6075-2914-6F9CC25C0C34}"/>
              </a:ext>
            </a:extLst>
          </p:cNvPr>
          <p:cNvSpPr txBox="1"/>
          <p:nvPr/>
        </p:nvSpPr>
        <p:spPr>
          <a:xfrm>
            <a:off x="7007693" y="17572097"/>
            <a:ext cx="6959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Deformed Sample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B62581B-BEE0-9136-D551-A40F73B70B3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7" b="2127"/>
          <a:stretch>
            <a:fillRect/>
          </a:stretch>
        </p:blipFill>
        <p:spPr bwMode="auto">
          <a:xfrm>
            <a:off x="1075766" y="18381189"/>
            <a:ext cx="5900640" cy="5621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C8446B7-38DB-C62F-186C-FABC601C3BD8}"/>
              </a:ext>
            </a:extLst>
          </p:cNvPr>
          <p:cNvSpPr txBox="1"/>
          <p:nvPr/>
        </p:nvSpPr>
        <p:spPr>
          <a:xfrm>
            <a:off x="546212" y="17566569"/>
            <a:ext cx="6959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Creep Assembly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95AF08-289F-74E9-424F-C39E24FD8B09}"/>
              </a:ext>
            </a:extLst>
          </p:cNvPr>
          <p:cNvSpPr txBox="1"/>
          <p:nvPr/>
        </p:nvSpPr>
        <p:spPr>
          <a:xfrm>
            <a:off x="22491122" y="10542497"/>
            <a:ext cx="1069621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Density measurement liquid GRX-810</a:t>
            </a:r>
          </a:p>
        </p:txBody>
      </p:sp>
      <p:pic>
        <p:nvPicPr>
          <p:cNvPr id="31" name="Picture 30" descr="Graphical user interface&#10;&#10;Description automatically generated">
            <a:extLst>
              <a:ext uri="{FF2B5EF4-FFF2-40B4-BE49-F238E27FC236}">
                <a16:creationId xmlns:a16="http://schemas.microsoft.com/office/drawing/2014/main" id="{8B1F5129-B1F3-38E6-5187-CF9C7A4AF2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5287" y="18240309"/>
            <a:ext cx="6959748" cy="7965755"/>
          </a:xfrm>
          <a:prstGeom prst="rect">
            <a:avLst/>
          </a:prstGeom>
        </p:spPr>
      </p:pic>
      <p:pic>
        <p:nvPicPr>
          <p:cNvPr id="41" name="Picture 40" descr="Diagram&#10;&#10;Description automatically generated">
            <a:extLst>
              <a:ext uri="{FF2B5EF4-FFF2-40B4-BE49-F238E27FC236}">
                <a16:creationId xmlns:a16="http://schemas.microsoft.com/office/drawing/2014/main" id="{FCF3944A-A5D2-9BE3-78DC-53F7EEB315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032" y="20289613"/>
            <a:ext cx="3366794" cy="560304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C41572A-E365-E686-8CCF-BD9464CDBB71}"/>
              </a:ext>
            </a:extLst>
          </p:cNvPr>
          <p:cNvSpPr txBox="1"/>
          <p:nvPr/>
        </p:nvSpPr>
        <p:spPr>
          <a:xfrm>
            <a:off x="18068817" y="20476624"/>
            <a:ext cx="6959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High-speed Camera Integrated GUI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100D5C-8748-2DB5-A742-FA524CFFF7B2}"/>
              </a:ext>
            </a:extLst>
          </p:cNvPr>
          <p:cNvSpPr txBox="1"/>
          <p:nvPr/>
        </p:nvSpPr>
        <p:spPr>
          <a:xfrm>
            <a:off x="18221217" y="23580650"/>
            <a:ext cx="6959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Gas Control Interface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Main ESL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0515027-2607-E482-BAEB-8C6A4CBA745C}"/>
              </a:ext>
            </a:extLst>
          </p:cNvPr>
          <p:cNvCxnSpPr>
            <a:cxnSpLocks/>
          </p:cNvCxnSpPr>
          <p:nvPr/>
        </p:nvCxnSpPr>
        <p:spPr>
          <a:xfrm>
            <a:off x="22007030" y="25119106"/>
            <a:ext cx="2815843" cy="0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416A8A4-4E1B-747C-DB9E-D1B00AAE1DC6}"/>
              </a:ext>
            </a:extLst>
          </p:cNvPr>
          <p:cNvCxnSpPr>
            <a:cxnSpLocks/>
          </p:cNvCxnSpPr>
          <p:nvPr/>
        </p:nvCxnSpPr>
        <p:spPr>
          <a:xfrm flipH="1">
            <a:off x="18221217" y="22223186"/>
            <a:ext cx="3327474" cy="0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73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3248</TotalTime>
  <Words>330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Bergeron, Kane M. (MSFC-EM31)[ESSCA]</dc:creator>
  <cp:lastModifiedBy>Prado, Irene (MSFC-EM31)[METTS III]</cp:lastModifiedBy>
  <cp:revision>31</cp:revision>
  <dcterms:created xsi:type="dcterms:W3CDTF">2024-04-09T14:46:24Z</dcterms:created>
  <dcterms:modified xsi:type="dcterms:W3CDTF">2024-04-12T18:55:08Z</dcterms:modified>
</cp:coreProperties>
</file>