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sldIdLst>
    <p:sldId id="2131967227" r:id="rId5"/>
    <p:sldId id="2131967237" r:id="rId6"/>
    <p:sldId id="2131967239" r:id="rId7"/>
    <p:sldId id="2131967238" r:id="rId8"/>
    <p:sldId id="2131967251" r:id="rId9"/>
    <p:sldId id="2131967253" r:id="rId10"/>
    <p:sldId id="2131967254" r:id="rId11"/>
    <p:sldId id="2131967245" r:id="rId12"/>
    <p:sldId id="2131967249" r:id="rId13"/>
    <p:sldId id="2131967247" r:id="rId14"/>
    <p:sldId id="2131967248" r:id="rId15"/>
    <p:sldId id="2131967255" r:id="rId16"/>
    <p:sldId id="2131967241" r:id="rId17"/>
    <p:sldId id="2131967242" r:id="rId18"/>
    <p:sldId id="2131967244" r:id="rId19"/>
    <p:sldId id="2131967243" r:id="rId20"/>
    <p:sldId id="2131967236" r:id="rId21"/>
    <p:sldId id="2131967250" r:id="rId22"/>
    <p:sldId id="2131967258" r:id="rId23"/>
    <p:sldId id="2131967257" r:id="rId24"/>
    <p:sldId id="26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BCE584-9D63-BA2D-EF71-F50BE098738C}" name="Rucker, Michelle A. (JSC-XM111)" initials="R(" userId="S::mrucker@ndc.nasa.gov::e9b86467-3570-404f-b7da-143daba60e5d" providerId="AD"/>
  <p188:author id="{37DD53A8-CD6D-E03D-1E5E-6FEBD089264F}" name="Baird, Danny {he, him} (HQ-480.0)[NCS]" initials="B(" userId="S::dsbaird@ndc.nasa.gov::3a3a963e-487e-42b9-ad1c-08a0a19634b5" providerId="AD"/>
  <p188:author id="{37DD61D0-6200-C827-5534-02E49A3D8CF3}" name="Merancy, Nujoud {She, Her} (JSC-BA040)" initials="MN{H(B" userId="S::nmerancy@ndc.nasa.gov::8a250e27-d5be-4c79-9441-5de55559af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F1C"/>
    <a:srgbClr val="3B3838"/>
    <a:srgbClr val="8497B0"/>
    <a:srgbClr val="92D051"/>
    <a:srgbClr val="B898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0998B6-C663-EC4A-864A-91D89ABAD111}" v="18" dt="2024-04-17T13:04:45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99209-8C4A-9244-999E-69C801E039FC}" type="datetimeFigureOut">
              <a:rPr lang="en-US" smtClean="0"/>
              <a:t>4/17/24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5FBF5-1953-E546-95A0-BF85F3D35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5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5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95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05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36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85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23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88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304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85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934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40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857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9150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558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F5FBF5-1953-E546-95A0-BF85F3D3536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12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11230EA-7347-BB41-3BB4-B5C025B65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541"/>
            <a:ext cx="12192000" cy="686908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D09C8-BAD8-E465-41E7-14A779F4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41FA4-30C7-2E4C-9D25-13D05A39A0B1}" type="datetime1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8EAA6-60FB-873B-F648-C67CC5A4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E2C66-43C2-4CE6-33C3-60B27810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A8450-5160-49FD-06A5-A3E177876C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2924" y="3234141"/>
            <a:ext cx="8827595" cy="705803"/>
          </a:xfrm>
        </p:spPr>
        <p:txBody>
          <a:bodyPr anchor="b">
            <a:norm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CB823-F395-A49C-4885-710AB145F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924" y="3964908"/>
            <a:ext cx="8827596" cy="404596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A56C69C-192F-CF55-642E-4415D1CF93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40456" y="4851701"/>
            <a:ext cx="3040063" cy="333375"/>
          </a:xfr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presenter name,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468A07-4F93-861B-1C5D-6D375441CC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53759" y="6000649"/>
            <a:ext cx="5874041" cy="544838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59E08FF9-80B1-386F-0283-68CF8921C4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40455" y="5237714"/>
            <a:ext cx="3040063" cy="333375"/>
          </a:xfr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230088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46A0E5-C6A1-3858-721A-0D356A01CE3C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1198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8AC55-6479-D103-B623-76BA6090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9951A-2710-9D87-1E78-15145C5F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5F93-1447-C74B-BC8E-CDA84C62E7A5}" type="datetime1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9746C-4BEE-9689-A1AA-F968C705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C1AE-691B-DDA6-763F-DF1FE3BA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B67D513-4F3B-B085-DC38-D583C2A291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59224" cy="73489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9F232-8349-6192-7495-5406694CD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0" y="1382799"/>
            <a:ext cx="115722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370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46A0E5-C6A1-3858-721A-0D356A01CE3C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1198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8AC55-6479-D103-B623-76BA6090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9951A-2710-9D87-1E78-15145C5F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9D6AA-28B2-5C49-9699-2CD4DF2F4052}" type="datetime1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9746C-4BEE-9689-A1AA-F968C705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C1AE-691B-DDA6-763F-DF1FE3BA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B67D513-4F3B-B085-DC38-D583C2A291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59224" cy="7348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9B97A38-840D-80B9-F25E-44B7DF748971}"/>
              </a:ext>
            </a:extLst>
          </p:cNvPr>
          <p:cNvSpPr/>
          <p:nvPr userDrawn="1"/>
        </p:nvSpPr>
        <p:spPr>
          <a:xfrm>
            <a:off x="0" y="0"/>
            <a:ext cx="1219199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CUI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ECA0B0B-CE37-18E5-9EDE-534A5C318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0" y="1382799"/>
            <a:ext cx="115722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01111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EA3E97-E115-5EAC-6B0D-D5D861B35435}"/>
              </a:ext>
            </a:extLst>
          </p:cNvPr>
          <p:cNvSpPr/>
          <p:nvPr userDrawn="1"/>
        </p:nvSpPr>
        <p:spPr>
          <a:xfrm>
            <a:off x="0" y="-1"/>
            <a:ext cx="12192000" cy="68483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46A0E5-C6A1-3858-721A-0D356A01CE3C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1198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8AC55-6479-D103-B623-76BA6090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9951A-2710-9D87-1E78-15145C5F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013612-C718-8B4C-99CE-0EFB6830DE14}" type="datetime1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9746C-4BEE-9689-A1AA-F968C705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FOR NASA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C1AE-691B-DDA6-763F-DF1FE3BA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7F22154-8386-A3F1-97A2-793236667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80" y="1363942"/>
            <a:ext cx="11491595" cy="4322798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D3A53BD4-74D0-A81E-835A-C01576032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632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EA3E97-E115-5EAC-6B0D-D5D861B35435}"/>
              </a:ext>
            </a:extLst>
          </p:cNvPr>
          <p:cNvSpPr/>
          <p:nvPr userDrawn="1"/>
        </p:nvSpPr>
        <p:spPr>
          <a:xfrm>
            <a:off x="0" y="-1"/>
            <a:ext cx="12192000" cy="68483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46A0E5-C6A1-3858-721A-0D356A01CE3C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1198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8AC55-6479-D103-B623-76BA6090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9951A-2710-9D87-1E78-15145C5FC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9891B1-5B22-804A-AB6A-09205ACB6560}" type="datetime1">
              <a:rPr lang="en-US" smtClean="0"/>
              <a:t>4/17/24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9746C-4BEE-9689-A1AA-F968C705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FOR NASA INTERNAL USE ONLY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2C1AE-691B-DDA6-763F-DF1FE3BA3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7F22154-8386-A3F1-97A2-793236667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80" y="1363942"/>
            <a:ext cx="11491595" cy="4322798"/>
          </a:xfrm>
        </p:spPr>
        <p:txBody>
          <a:bodyPr/>
          <a:lstStyle>
            <a:lvl1pPr>
              <a:defRPr sz="2000" b="1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D3A53BD4-74D0-A81E-835A-C01576032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47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74DC04E-A6A5-F516-8FBB-F5BB83C2EE3B}"/>
              </a:ext>
            </a:extLst>
          </p:cNvPr>
          <p:cNvSpPr/>
          <p:nvPr userDrawn="1"/>
        </p:nvSpPr>
        <p:spPr>
          <a:xfrm>
            <a:off x="0" y="0"/>
            <a:ext cx="12192000" cy="11151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A19E9-6AFE-CBD1-8AC3-7794C29C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D29E-3FB5-7DDA-7482-98A234BD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FFAEE04-9A59-75C0-D934-C6DC3EE270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5" y="1257120"/>
            <a:ext cx="3110989" cy="5606226"/>
          </a:xfrm>
          <a:custGeom>
            <a:avLst/>
            <a:gdLst>
              <a:gd name="connsiteX0" fmla="*/ 295035 w 3127748"/>
              <a:gd name="connsiteY0" fmla="*/ 25 h 5636426"/>
              <a:gd name="connsiteX1" fmla="*/ 3111846 w 3127748"/>
              <a:gd name="connsiteY1" fmla="*/ 2521758 h 5636426"/>
              <a:gd name="connsiteX2" fmla="*/ 600737 w 3127748"/>
              <a:gd name="connsiteY2" fmla="*/ 5620764 h 5636426"/>
              <a:gd name="connsiteX3" fmla="*/ 0 w 3127748"/>
              <a:gd name="connsiteY3" fmla="*/ 5620057 h 5636426"/>
              <a:gd name="connsiteX4" fmla="*/ 6383 w 3127748"/>
              <a:gd name="connsiteY4" fmla="*/ 15869 h 5636426"/>
              <a:gd name="connsiteX5" fmla="*/ 295035 w 3127748"/>
              <a:gd name="connsiteY5" fmla="*/ 25 h 563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7748" h="5636426">
                <a:moveTo>
                  <a:pt x="295035" y="25"/>
                </a:moveTo>
                <a:cubicBezTo>
                  <a:pt x="1726289" y="-5970"/>
                  <a:pt x="2957916" y="1070702"/>
                  <a:pt x="3111846" y="2521758"/>
                </a:cubicBezTo>
                <a:cubicBezTo>
                  <a:pt x="3275920" y="4069433"/>
                  <a:pt x="2151754" y="5456914"/>
                  <a:pt x="600737" y="5620764"/>
                </a:cubicBezTo>
                <a:cubicBezTo>
                  <a:pt x="401082" y="5641880"/>
                  <a:pt x="199655" y="5641644"/>
                  <a:pt x="0" y="5620057"/>
                </a:cubicBezTo>
                <a:lnTo>
                  <a:pt x="6383" y="15869"/>
                </a:lnTo>
                <a:cubicBezTo>
                  <a:pt x="103314" y="5636"/>
                  <a:pt x="199618" y="424"/>
                  <a:pt x="295035" y="25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6D2D-6AEB-30CE-1C6F-46FB24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A482-B566-D340-AE69-C110CCC6DED5}" type="datetime1">
              <a:rPr lang="en-US" smtClean="0"/>
              <a:t>4/17/24</a:t>
            </a:fld>
            <a:endParaRPr lang="en-US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2BA6C115-202A-1E32-0295-F0C598D72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105359" cy="49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195C116-3CBB-A32A-6B5B-8FF39D88B0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50F3671-8FAE-1B2B-02E6-30AC2EC012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71820" y="4659149"/>
            <a:ext cx="1220179" cy="2198851"/>
          </a:xfrm>
          <a:custGeom>
            <a:avLst/>
            <a:gdLst>
              <a:gd name="connsiteX0" fmla="*/ 985823 w 1220179"/>
              <a:gd name="connsiteY0" fmla="*/ 6110 h 2198851"/>
              <a:gd name="connsiteX1" fmla="*/ 1220179 w 1220179"/>
              <a:gd name="connsiteY1" fmla="*/ 6386 h 2198851"/>
              <a:gd name="connsiteX2" fmla="*/ 1217689 w 1220179"/>
              <a:gd name="connsiteY2" fmla="*/ 2192660 h 2198851"/>
              <a:gd name="connsiteX3" fmla="*/ 6204 w 1220179"/>
              <a:gd name="connsiteY3" fmla="*/ 1215077 h 2198851"/>
              <a:gd name="connsiteX4" fmla="*/ 985823 w 1220179"/>
              <a:gd name="connsiteY4" fmla="*/ 6110 h 219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179" h="2198851">
                <a:moveTo>
                  <a:pt x="985823" y="6110"/>
                </a:moveTo>
                <a:cubicBezTo>
                  <a:pt x="1063711" y="-2127"/>
                  <a:pt x="1142291" y="-2035"/>
                  <a:pt x="1220179" y="6386"/>
                </a:cubicBezTo>
                <a:lnTo>
                  <a:pt x="1217689" y="2192660"/>
                </a:lnTo>
                <a:cubicBezTo>
                  <a:pt x="612661" y="2256535"/>
                  <a:pt x="70257" y="1818893"/>
                  <a:pt x="6204" y="1215077"/>
                </a:cubicBezTo>
                <a:cubicBezTo>
                  <a:pt x="-57804" y="611307"/>
                  <a:pt x="380749" y="70031"/>
                  <a:pt x="985823" y="6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1BEDAA3-0D15-859E-07F2-E7E17FF32D6D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A733EB-A579-29AA-0327-E96D815C5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025" y="1358228"/>
            <a:ext cx="8273415" cy="495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4059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74DC04E-A6A5-F516-8FBB-F5BB83C2EE3B}"/>
              </a:ext>
            </a:extLst>
          </p:cNvPr>
          <p:cNvSpPr/>
          <p:nvPr userDrawn="1"/>
        </p:nvSpPr>
        <p:spPr>
          <a:xfrm>
            <a:off x="0" y="0"/>
            <a:ext cx="12192000" cy="11151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A19E9-6AFE-CBD1-8AC3-7794C29C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D29E-3FB5-7DDA-7482-98A234BD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FFAEE04-9A59-75C0-D934-C6DC3EE270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5" y="1257120"/>
            <a:ext cx="3110989" cy="5606226"/>
          </a:xfrm>
          <a:custGeom>
            <a:avLst/>
            <a:gdLst>
              <a:gd name="connsiteX0" fmla="*/ 295035 w 3127748"/>
              <a:gd name="connsiteY0" fmla="*/ 25 h 5636426"/>
              <a:gd name="connsiteX1" fmla="*/ 3111846 w 3127748"/>
              <a:gd name="connsiteY1" fmla="*/ 2521758 h 5636426"/>
              <a:gd name="connsiteX2" fmla="*/ 600737 w 3127748"/>
              <a:gd name="connsiteY2" fmla="*/ 5620764 h 5636426"/>
              <a:gd name="connsiteX3" fmla="*/ 0 w 3127748"/>
              <a:gd name="connsiteY3" fmla="*/ 5620057 h 5636426"/>
              <a:gd name="connsiteX4" fmla="*/ 6383 w 3127748"/>
              <a:gd name="connsiteY4" fmla="*/ 15869 h 5636426"/>
              <a:gd name="connsiteX5" fmla="*/ 295035 w 3127748"/>
              <a:gd name="connsiteY5" fmla="*/ 25 h 563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7748" h="5636426">
                <a:moveTo>
                  <a:pt x="295035" y="25"/>
                </a:moveTo>
                <a:cubicBezTo>
                  <a:pt x="1726289" y="-5970"/>
                  <a:pt x="2957916" y="1070702"/>
                  <a:pt x="3111846" y="2521758"/>
                </a:cubicBezTo>
                <a:cubicBezTo>
                  <a:pt x="3275920" y="4069433"/>
                  <a:pt x="2151754" y="5456914"/>
                  <a:pt x="600737" y="5620764"/>
                </a:cubicBezTo>
                <a:cubicBezTo>
                  <a:pt x="401082" y="5641880"/>
                  <a:pt x="199655" y="5641644"/>
                  <a:pt x="0" y="5620057"/>
                </a:cubicBezTo>
                <a:lnTo>
                  <a:pt x="6383" y="15869"/>
                </a:lnTo>
                <a:cubicBezTo>
                  <a:pt x="103314" y="5636"/>
                  <a:pt x="199618" y="424"/>
                  <a:pt x="295035" y="25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6D2D-6AEB-30CE-1C6F-46FB24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F78CA-32DC-2942-A7A6-B7A4CEA3D9C6}" type="datetime1">
              <a:rPr lang="en-US" smtClean="0"/>
              <a:t>4/17/24</a:t>
            </a:fld>
            <a:endParaRPr lang="en-US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2BA6C115-202A-1E32-0295-F0C598D72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105359" cy="49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195C116-3CBB-A32A-6B5B-8FF39D88B0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50F3671-8FAE-1B2B-02E6-30AC2EC012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71820" y="4659149"/>
            <a:ext cx="1220179" cy="2198851"/>
          </a:xfrm>
          <a:custGeom>
            <a:avLst/>
            <a:gdLst>
              <a:gd name="connsiteX0" fmla="*/ 985823 w 1220179"/>
              <a:gd name="connsiteY0" fmla="*/ 6110 h 2198851"/>
              <a:gd name="connsiteX1" fmla="*/ 1220179 w 1220179"/>
              <a:gd name="connsiteY1" fmla="*/ 6386 h 2198851"/>
              <a:gd name="connsiteX2" fmla="*/ 1217689 w 1220179"/>
              <a:gd name="connsiteY2" fmla="*/ 2192660 h 2198851"/>
              <a:gd name="connsiteX3" fmla="*/ 6204 w 1220179"/>
              <a:gd name="connsiteY3" fmla="*/ 1215077 h 2198851"/>
              <a:gd name="connsiteX4" fmla="*/ 985823 w 1220179"/>
              <a:gd name="connsiteY4" fmla="*/ 6110 h 219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179" h="2198851">
                <a:moveTo>
                  <a:pt x="985823" y="6110"/>
                </a:moveTo>
                <a:cubicBezTo>
                  <a:pt x="1063711" y="-2127"/>
                  <a:pt x="1142291" y="-2035"/>
                  <a:pt x="1220179" y="6386"/>
                </a:cubicBezTo>
                <a:lnTo>
                  <a:pt x="1217689" y="2192660"/>
                </a:lnTo>
                <a:cubicBezTo>
                  <a:pt x="612661" y="2256535"/>
                  <a:pt x="70257" y="1818893"/>
                  <a:pt x="6204" y="1215077"/>
                </a:cubicBezTo>
                <a:cubicBezTo>
                  <a:pt x="-57804" y="611307"/>
                  <a:pt x="380749" y="70031"/>
                  <a:pt x="985823" y="6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1BEDAA3-0D15-859E-07F2-E7E17FF32D6D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A733EB-A579-29AA-0327-E96D815C5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025" y="1358228"/>
            <a:ext cx="8273415" cy="495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D63023-CFDA-834D-B765-083FC4D3F2C9}"/>
              </a:ext>
            </a:extLst>
          </p:cNvPr>
          <p:cNvSpPr/>
          <p:nvPr userDrawn="1"/>
        </p:nvSpPr>
        <p:spPr>
          <a:xfrm>
            <a:off x="0" y="0"/>
            <a:ext cx="1219199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3156427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74DC04E-A6A5-F516-8FBB-F5BB83C2EE3B}"/>
              </a:ext>
            </a:extLst>
          </p:cNvPr>
          <p:cNvSpPr/>
          <p:nvPr userDrawn="1"/>
        </p:nvSpPr>
        <p:spPr>
          <a:xfrm>
            <a:off x="0" y="-1"/>
            <a:ext cx="12192000" cy="68483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A19E9-6AFE-CBD1-8AC3-7794C29C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FOR NASA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D29E-3FB5-7DDA-7482-98A234BD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FFAEE04-9A59-75C0-D934-C6DC3EE270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242173"/>
            <a:ext cx="3110989" cy="5606226"/>
          </a:xfrm>
          <a:custGeom>
            <a:avLst/>
            <a:gdLst>
              <a:gd name="connsiteX0" fmla="*/ 295035 w 3127748"/>
              <a:gd name="connsiteY0" fmla="*/ 25 h 5636426"/>
              <a:gd name="connsiteX1" fmla="*/ 3111846 w 3127748"/>
              <a:gd name="connsiteY1" fmla="*/ 2521758 h 5636426"/>
              <a:gd name="connsiteX2" fmla="*/ 600737 w 3127748"/>
              <a:gd name="connsiteY2" fmla="*/ 5620764 h 5636426"/>
              <a:gd name="connsiteX3" fmla="*/ 0 w 3127748"/>
              <a:gd name="connsiteY3" fmla="*/ 5620057 h 5636426"/>
              <a:gd name="connsiteX4" fmla="*/ 6383 w 3127748"/>
              <a:gd name="connsiteY4" fmla="*/ 15869 h 5636426"/>
              <a:gd name="connsiteX5" fmla="*/ 295035 w 3127748"/>
              <a:gd name="connsiteY5" fmla="*/ 25 h 563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7748" h="5636426">
                <a:moveTo>
                  <a:pt x="295035" y="25"/>
                </a:moveTo>
                <a:cubicBezTo>
                  <a:pt x="1726289" y="-5970"/>
                  <a:pt x="2957916" y="1070702"/>
                  <a:pt x="3111846" y="2521758"/>
                </a:cubicBezTo>
                <a:cubicBezTo>
                  <a:pt x="3275920" y="4069433"/>
                  <a:pt x="2151754" y="5456914"/>
                  <a:pt x="600737" y="5620764"/>
                </a:cubicBezTo>
                <a:cubicBezTo>
                  <a:pt x="401082" y="5641880"/>
                  <a:pt x="199655" y="5641644"/>
                  <a:pt x="0" y="5620057"/>
                </a:cubicBezTo>
                <a:lnTo>
                  <a:pt x="6383" y="15869"/>
                </a:lnTo>
                <a:cubicBezTo>
                  <a:pt x="103314" y="5636"/>
                  <a:pt x="199618" y="424"/>
                  <a:pt x="295035" y="25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6D2D-6AEB-30CE-1C6F-46FB24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B2E57C-190F-8E43-AD50-2CAF8DADF153}" type="datetime1">
              <a:rPr lang="en-US" smtClean="0"/>
              <a:t>4/17/24</a:t>
            </a:fld>
            <a:endParaRPr lang="en-US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2BA6C115-202A-1E32-0295-F0C598D72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105359" cy="49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195C116-3CBB-A32A-6B5B-8FF39D88B0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50F3671-8FAE-1B2B-02E6-30AC2EC012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71820" y="4659149"/>
            <a:ext cx="1220179" cy="2198851"/>
          </a:xfrm>
          <a:custGeom>
            <a:avLst/>
            <a:gdLst>
              <a:gd name="connsiteX0" fmla="*/ 985823 w 1220179"/>
              <a:gd name="connsiteY0" fmla="*/ 6110 h 2198851"/>
              <a:gd name="connsiteX1" fmla="*/ 1220179 w 1220179"/>
              <a:gd name="connsiteY1" fmla="*/ 6386 h 2198851"/>
              <a:gd name="connsiteX2" fmla="*/ 1217689 w 1220179"/>
              <a:gd name="connsiteY2" fmla="*/ 2192660 h 2198851"/>
              <a:gd name="connsiteX3" fmla="*/ 6204 w 1220179"/>
              <a:gd name="connsiteY3" fmla="*/ 1215077 h 2198851"/>
              <a:gd name="connsiteX4" fmla="*/ 985823 w 1220179"/>
              <a:gd name="connsiteY4" fmla="*/ 6110 h 219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179" h="2198851">
                <a:moveTo>
                  <a:pt x="985823" y="6110"/>
                </a:moveTo>
                <a:cubicBezTo>
                  <a:pt x="1063711" y="-2127"/>
                  <a:pt x="1142291" y="-2035"/>
                  <a:pt x="1220179" y="6386"/>
                </a:cubicBezTo>
                <a:lnTo>
                  <a:pt x="1217689" y="2192660"/>
                </a:lnTo>
                <a:cubicBezTo>
                  <a:pt x="612661" y="2256535"/>
                  <a:pt x="70257" y="1818893"/>
                  <a:pt x="6204" y="1215077"/>
                </a:cubicBezTo>
                <a:cubicBezTo>
                  <a:pt x="-57804" y="611307"/>
                  <a:pt x="380749" y="70031"/>
                  <a:pt x="985823" y="6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5CFCFF-3A6F-E26C-DE24-0D65CB889296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E8F6828-329D-3E0B-0916-6AFAB8AB2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025" y="1358228"/>
            <a:ext cx="8273415" cy="495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742950" indent="-285750">
              <a:buFont typeface="System Font Regular"/>
              <a:buChar char="-"/>
              <a:defRPr sz="1800">
                <a:solidFill>
                  <a:schemeClr val="bg1"/>
                </a:solidFill>
              </a:defRPr>
            </a:lvl2pPr>
            <a:lvl3pPr marL="1200150" indent="-285750"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30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374DC04E-A6A5-F516-8FBB-F5BB83C2EE3B}"/>
              </a:ext>
            </a:extLst>
          </p:cNvPr>
          <p:cNvSpPr/>
          <p:nvPr userDrawn="1"/>
        </p:nvSpPr>
        <p:spPr>
          <a:xfrm>
            <a:off x="0" y="-1"/>
            <a:ext cx="12192000" cy="68483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A19E9-6AFE-CBD1-8AC3-7794C29C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FOR NASA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D29E-3FB5-7DDA-7482-98A234BD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FFAEE04-9A59-75C0-D934-C6DC3EE2704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242173"/>
            <a:ext cx="3110989" cy="5606226"/>
          </a:xfrm>
          <a:custGeom>
            <a:avLst/>
            <a:gdLst>
              <a:gd name="connsiteX0" fmla="*/ 295035 w 3127748"/>
              <a:gd name="connsiteY0" fmla="*/ 25 h 5636426"/>
              <a:gd name="connsiteX1" fmla="*/ 3111846 w 3127748"/>
              <a:gd name="connsiteY1" fmla="*/ 2521758 h 5636426"/>
              <a:gd name="connsiteX2" fmla="*/ 600737 w 3127748"/>
              <a:gd name="connsiteY2" fmla="*/ 5620764 h 5636426"/>
              <a:gd name="connsiteX3" fmla="*/ 0 w 3127748"/>
              <a:gd name="connsiteY3" fmla="*/ 5620057 h 5636426"/>
              <a:gd name="connsiteX4" fmla="*/ 6383 w 3127748"/>
              <a:gd name="connsiteY4" fmla="*/ 15869 h 5636426"/>
              <a:gd name="connsiteX5" fmla="*/ 295035 w 3127748"/>
              <a:gd name="connsiteY5" fmla="*/ 25 h 5636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7748" h="5636426">
                <a:moveTo>
                  <a:pt x="295035" y="25"/>
                </a:moveTo>
                <a:cubicBezTo>
                  <a:pt x="1726289" y="-5970"/>
                  <a:pt x="2957916" y="1070702"/>
                  <a:pt x="3111846" y="2521758"/>
                </a:cubicBezTo>
                <a:cubicBezTo>
                  <a:pt x="3275920" y="4069433"/>
                  <a:pt x="2151754" y="5456914"/>
                  <a:pt x="600737" y="5620764"/>
                </a:cubicBezTo>
                <a:cubicBezTo>
                  <a:pt x="401082" y="5641880"/>
                  <a:pt x="199655" y="5641644"/>
                  <a:pt x="0" y="5620057"/>
                </a:cubicBezTo>
                <a:lnTo>
                  <a:pt x="6383" y="15869"/>
                </a:lnTo>
                <a:cubicBezTo>
                  <a:pt x="103314" y="5636"/>
                  <a:pt x="199618" y="424"/>
                  <a:pt x="295035" y="25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6D2D-6AEB-30CE-1C6F-46FB24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459B6D-41EE-5349-B80B-6803030EB855}" type="datetime1">
              <a:rPr lang="en-US" smtClean="0"/>
              <a:t>4/17/24</a:t>
            </a:fld>
            <a:endParaRPr lang="en-US"/>
          </a:p>
        </p:txBody>
      </p:sp>
      <p:sp>
        <p:nvSpPr>
          <p:cNvPr id="21" name="Title Placeholder 1">
            <a:extLst>
              <a:ext uri="{FF2B5EF4-FFF2-40B4-BE49-F238E27FC236}">
                <a16:creationId xmlns:a16="http://schemas.microsoft.com/office/drawing/2014/main" id="{2BA6C115-202A-1E32-0295-F0C598D72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105359" cy="49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3" name="Picture 22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195C116-3CBB-A32A-6B5B-8FF39D88B0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650F3671-8FAE-1B2B-02E6-30AC2EC012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971820" y="4659149"/>
            <a:ext cx="1220179" cy="2198851"/>
          </a:xfrm>
          <a:custGeom>
            <a:avLst/>
            <a:gdLst>
              <a:gd name="connsiteX0" fmla="*/ 985823 w 1220179"/>
              <a:gd name="connsiteY0" fmla="*/ 6110 h 2198851"/>
              <a:gd name="connsiteX1" fmla="*/ 1220179 w 1220179"/>
              <a:gd name="connsiteY1" fmla="*/ 6386 h 2198851"/>
              <a:gd name="connsiteX2" fmla="*/ 1217689 w 1220179"/>
              <a:gd name="connsiteY2" fmla="*/ 2192660 h 2198851"/>
              <a:gd name="connsiteX3" fmla="*/ 6204 w 1220179"/>
              <a:gd name="connsiteY3" fmla="*/ 1215077 h 2198851"/>
              <a:gd name="connsiteX4" fmla="*/ 985823 w 1220179"/>
              <a:gd name="connsiteY4" fmla="*/ 6110 h 2198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0179" h="2198851">
                <a:moveTo>
                  <a:pt x="985823" y="6110"/>
                </a:moveTo>
                <a:cubicBezTo>
                  <a:pt x="1063711" y="-2127"/>
                  <a:pt x="1142291" y="-2035"/>
                  <a:pt x="1220179" y="6386"/>
                </a:cubicBezTo>
                <a:lnTo>
                  <a:pt x="1217689" y="2192660"/>
                </a:lnTo>
                <a:cubicBezTo>
                  <a:pt x="612661" y="2256535"/>
                  <a:pt x="70257" y="1818893"/>
                  <a:pt x="6204" y="1215077"/>
                </a:cubicBezTo>
                <a:cubicBezTo>
                  <a:pt x="-57804" y="611307"/>
                  <a:pt x="380749" y="70031"/>
                  <a:pt x="985823" y="61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15CFCFF-3A6F-E26C-DE24-0D65CB889296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E8F6828-329D-3E0B-0916-6AFAB8AB2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2025" y="1358228"/>
            <a:ext cx="8273415" cy="4953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742950" indent="-285750">
              <a:buFont typeface="System Font Regular"/>
              <a:buChar char="-"/>
              <a:defRPr sz="1800">
                <a:solidFill>
                  <a:schemeClr val="bg1"/>
                </a:solidFill>
              </a:defRPr>
            </a:lvl2pPr>
            <a:lvl3pPr marL="1200150" indent="-285750">
              <a:buFont typeface="Courier New" panose="02070309020205020404" pitchFamily="49" charset="0"/>
              <a:buChar char="o"/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87E258-ACDE-5ED9-3972-BE1C899ED93F}"/>
              </a:ext>
            </a:extLst>
          </p:cNvPr>
          <p:cNvSpPr/>
          <p:nvPr userDrawn="1"/>
        </p:nvSpPr>
        <p:spPr>
          <a:xfrm>
            <a:off x="0" y="0"/>
            <a:ext cx="1219199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196094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DF731-631E-BC42-5D4F-DE1C5E0B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272F1-F5A9-2A60-39E9-5433273F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58D7C-E720-B44E-8FF0-65E5D8978A34}" type="datetime1">
              <a:rPr lang="en-US" smtClean="0"/>
              <a:t>4/17/24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4ED02-DF77-1CBE-0410-38967A6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79582-9713-BA0F-A258-3A39449F6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65D37A73-A0EF-19E3-EF53-80D19657D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80" y="1363942"/>
            <a:ext cx="5674361" cy="4717772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E530A82A-4960-F04F-3BBC-3138D4E5B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7760" y="1363942"/>
            <a:ext cx="5592034" cy="4717772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F982C-9175-158B-71F5-282C3F06DE6B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54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DF731-631E-BC42-5D4F-DE1C5E0B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272F1-F5A9-2A60-39E9-5433273F6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85606-0E15-4C47-9DE2-034A3F4CA0A3}" type="datetime1">
              <a:rPr lang="en-US" smtClean="0"/>
              <a:t>4/17/24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4ED02-DF77-1CBE-0410-38967A6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D79582-9713-BA0F-A258-3A39449F6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65D37A73-A0EF-19E3-EF53-80D19657D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80" y="1363942"/>
            <a:ext cx="5674361" cy="4717772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E530A82A-4960-F04F-3BBC-3138D4E5B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7760" y="1363942"/>
            <a:ext cx="5592034" cy="4717772"/>
          </a:xfrm>
        </p:spPr>
        <p:txBody>
          <a:bodyPr/>
          <a:lstStyle>
            <a:lvl1pPr>
              <a:defRPr sz="2000" b="1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F982C-9175-158B-71F5-282C3F06DE6B}"/>
              </a:ext>
            </a:extLst>
          </p:cNvPr>
          <p:cNvSpPr/>
          <p:nvPr userDrawn="1"/>
        </p:nvSpPr>
        <p:spPr>
          <a:xfrm rot="10800000" flipV="1">
            <a:off x="0" y="1115120"/>
            <a:ext cx="12192000" cy="61498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27207D-0CDC-B4BA-7B5C-BE616056E6DD}"/>
              </a:ext>
            </a:extLst>
          </p:cNvPr>
          <p:cNvSpPr/>
          <p:nvPr userDrawn="1"/>
        </p:nvSpPr>
        <p:spPr>
          <a:xfrm>
            <a:off x="0" y="0"/>
            <a:ext cx="1219199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411693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792A-E6E9-8176-1C50-4EC27668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995476-70E8-90CA-EA0A-D2009090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51004-1596-2940-9148-42708E7982A1}" type="datetime1">
              <a:rPr lang="en-US" smtClean="0"/>
              <a:t>4/17/24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C1AB6-4550-3E49-D7A3-5C907428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7B8DD-BE60-A1D5-0049-DF4862EE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65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792A-E6E9-8176-1C50-4EC27668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995476-70E8-90CA-EA0A-D2009090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7D3E-6E2B-F044-B18D-A6B9800B1DE8}" type="datetime1">
              <a:rPr lang="en-US" smtClean="0"/>
              <a:t>4/17/24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C1AB6-4550-3E49-D7A3-5C907428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7B8DD-BE60-A1D5-0049-DF4862EE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6E4A67-3CDD-B2FC-9C2D-DBE5DC85F179}"/>
              </a:ext>
            </a:extLst>
          </p:cNvPr>
          <p:cNvSpPr/>
          <p:nvPr userDrawn="1"/>
        </p:nvSpPr>
        <p:spPr>
          <a:xfrm>
            <a:off x="0" y="0"/>
            <a:ext cx="12191999" cy="228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20772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995EA5-ABF8-01E5-041C-832F1D50B2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9541"/>
            <a:ext cx="12192000" cy="686908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995476-70E8-90CA-EA0A-D2009090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EFC854-983E-1E49-AE50-9197767D13BF}" type="datetime1">
              <a:rPr lang="en-US" smtClean="0"/>
              <a:t>4/17/24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DC1AB6-4550-3E49-D7A3-5C907428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FOR NASA INTERNAL USE ONLY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27B8DD-BE60-A1D5-0049-DF4862EE7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94F4EE-A958-DF2D-0EA8-35C55EE08504}"/>
              </a:ext>
            </a:extLst>
          </p:cNvPr>
          <p:cNvSpPr/>
          <p:nvPr userDrawn="1"/>
        </p:nvSpPr>
        <p:spPr>
          <a:xfrm>
            <a:off x="9090212" y="194982"/>
            <a:ext cx="2857500" cy="88078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E4C5888-4EDF-D0FD-A0D4-0CD944C513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63271" y="276089"/>
            <a:ext cx="869950" cy="722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E6792A-E6E9-8176-1C50-4EC27668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4076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B2157C-6C55-9257-5024-89D6A83B0E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086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1A6D2D-6AEB-30CE-1C6F-46FB24D9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FFBD6-A15C-3C4D-B488-56C10EF96CC8}" type="datetime1">
              <a:rPr lang="en-US" smtClean="0"/>
              <a:t>4/17/24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A19E9-6AFE-CBD1-8AC3-7794C29CA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FOR NASA INTERNAL USE ONLY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8D29E-3FB5-7DDA-7482-98A234BD1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1202AD6-AF24-6E99-5770-9830A8D75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157398" cy="498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6778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D72E-83F2-309E-54B8-C8CC5115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63" y="241346"/>
            <a:ext cx="10515600" cy="8105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A570C-355E-C51B-2854-0F18C6180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E1E396-06C2-6BE7-62C1-F9E835257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7106" y="64401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0DB64A-F4BF-F049-AEE0-B1BBE2355B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83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EE81C0-6599-B002-876A-C557F54FB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80" y="365125"/>
            <a:ext cx="10515600" cy="498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FBC2B-24ED-9687-FA77-0A17040F5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880" y="1172051"/>
            <a:ext cx="115722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A487E-736F-E9BD-4DB8-FB924209CB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624658"/>
            <a:ext cx="660400" cy="233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10/19/23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044DE-4496-56C1-EEAB-F7F7EFB0D1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624659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FOR NASA INTERNAL USE ONLY</a:t>
            </a:r>
          </a:p>
          <a:p>
            <a:r>
              <a:rPr lang="en-US"/>
              <a:t>
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EDBA8-339B-3938-7CA7-8DF85AD2D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624658"/>
            <a:ext cx="452120" cy="2333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99188E5-7839-BE48-AF54-346B33EA7DE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E3EE207-C494-2C4B-A7BB-D67B13C4CDD8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063271" y="276089"/>
            <a:ext cx="859224" cy="7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3" r:id="rId2"/>
    <p:sldLayoutId id="2147483667" r:id="rId3"/>
    <p:sldLayoutId id="2147483665" r:id="rId4"/>
    <p:sldLayoutId id="2147483671" r:id="rId5"/>
    <p:sldLayoutId id="2147483662" r:id="rId6"/>
    <p:sldLayoutId id="2147483668" r:id="rId7"/>
    <p:sldLayoutId id="2147483669" r:id="rId8"/>
    <p:sldLayoutId id="2147483670" r:id="rId9"/>
    <p:sldLayoutId id="2147483652" r:id="rId10"/>
    <p:sldLayoutId id="2147483672" r:id="rId11"/>
    <p:sldLayoutId id="2147483654" r:id="rId12"/>
    <p:sldLayoutId id="2147483673" r:id="rId13"/>
    <p:sldLayoutId id="2147483666" r:id="rId14"/>
    <p:sldLayoutId id="2147483655" r:id="rId15"/>
    <p:sldLayoutId id="214748367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12.jpeg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www.nasa.gov/MoonToMarsArchitecture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47F4E-072D-F756-DB04-67C2D86B1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769" y="2447746"/>
            <a:ext cx="10287575" cy="1829109"/>
          </a:xfrm>
        </p:spPr>
        <p:txBody>
          <a:bodyPr>
            <a:noAutofit/>
          </a:bodyPr>
          <a:lstStyle/>
          <a:p>
            <a:r>
              <a:rPr lang="en-US" sz="6000">
                <a:effectLst>
                  <a:outerShdw blurRad="127000" dist="38100" dir="5400000" algn="t" rotWithShape="0">
                    <a:prstClr val="black">
                      <a:alpha val="79792"/>
                    </a:prstClr>
                  </a:outerShdw>
                </a:effectLst>
                <a:latin typeface="Arial"/>
                <a:cs typeface="Arial"/>
              </a:rPr>
              <a:t>NASA's Moon to Mars </a:t>
            </a:r>
            <a:br>
              <a:rPr lang="en-US" sz="6600">
                <a:effectLst>
                  <a:outerShdw blurRad="127000" dist="38100" dir="5400000" algn="t" rotWithShape="0">
                    <a:prstClr val="black">
                      <a:alpha val="79792"/>
                    </a:prstClr>
                  </a:outerShdw>
                </a:effectLst>
                <a:latin typeface="Arial"/>
                <a:cs typeface="Arial"/>
              </a:rPr>
            </a:br>
            <a:r>
              <a:rPr lang="en-US" sz="6600">
                <a:effectLst>
                  <a:outerShdw blurRad="127000" dist="38100" dir="5400000" algn="t" rotWithShape="0">
                    <a:prstClr val="black">
                      <a:alpha val="79792"/>
                    </a:prstClr>
                  </a:outerShdw>
                </a:effectLst>
                <a:latin typeface="Arial"/>
                <a:cs typeface="Arial"/>
              </a:rPr>
              <a:t>Architecture Updates</a:t>
            </a:r>
            <a:br>
              <a:rPr lang="en-US" sz="6600">
                <a:effectLst>
                  <a:outerShdw blurRad="127000" dist="38100" dir="5400000" algn="t" rotWithShape="0">
                    <a:prstClr val="black">
                      <a:alpha val="79792"/>
                    </a:prstClr>
                  </a:outerShdw>
                </a:effectLst>
                <a:latin typeface="Arial"/>
                <a:cs typeface="Arial"/>
              </a:rPr>
            </a:br>
            <a:r>
              <a:rPr lang="en-US" sz="2400">
                <a:effectLst>
                  <a:outerShdw blurRad="127000" dist="38100" dir="5400000" algn="t" rotWithShape="0">
                    <a:prstClr val="black">
                      <a:alpha val="79792"/>
                    </a:prstClr>
                  </a:outerShdw>
                </a:effectLst>
                <a:latin typeface="Arial"/>
                <a:cs typeface="Arial"/>
              </a:rPr>
              <a:t>NASA Advisory Council</a:t>
            </a:r>
            <a:endParaRPr lang="en-US" sz="2400">
              <a:effectLst>
                <a:outerShdw blurRad="127000" dist="38100" dir="5400000" algn="t" rotWithShape="0">
                  <a:prstClr val="black">
                    <a:alpha val="79792"/>
                  </a:prst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503DDB-FF2C-204A-E388-C54A0A153936}"/>
              </a:ext>
            </a:extLst>
          </p:cNvPr>
          <p:cNvSpPr txBox="1"/>
          <p:nvPr/>
        </p:nvSpPr>
        <p:spPr>
          <a:xfrm>
            <a:off x="8674237" y="6511751"/>
            <a:ext cx="310803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9525" marR="0" lvl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400" i="1">
                <a:solidFill>
                  <a:schemeClr val="bg1"/>
                </a:solidFill>
                <a:latin typeface="Arial"/>
                <a:cs typeface="Arial"/>
              </a:rPr>
              <a:t>NASA Headquarters – April 26, 2024</a:t>
            </a:r>
            <a:endParaRPr kumimoji="0" lang="en-US" sz="1400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7A30F38-D878-0FC4-EB30-3B61B020DBCE}"/>
              </a:ext>
            </a:extLst>
          </p:cNvPr>
          <p:cNvGrpSpPr/>
          <p:nvPr/>
        </p:nvGrpSpPr>
        <p:grpSpPr>
          <a:xfrm>
            <a:off x="6008077" y="4393552"/>
            <a:ext cx="5686267" cy="1334686"/>
            <a:chOff x="2311686" y="4748465"/>
            <a:chExt cx="5686267" cy="133468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id="{D3488D70-B4CB-AC4C-7A74-56B7B4BBB073}"/>
                </a:ext>
              </a:extLst>
            </p:cNvPr>
            <p:cNvSpPr txBox="1">
              <a:spLocks/>
            </p:cNvSpPr>
            <p:nvPr/>
          </p:nvSpPr>
          <p:spPr>
            <a:xfrm>
              <a:off x="2738470" y="4760356"/>
              <a:ext cx="3840483" cy="1313436"/>
            </a:xfrm>
            <a:prstGeom prst="rect">
              <a:avLst/>
            </a:prstGeom>
          </p:spPr>
          <p:txBody>
            <a:bodyPr vert="horz" lIns="91440" tIns="45720" rIns="91440" bIns="45720" rtlCol="0" anchor="ctr" anchorCtr="0">
              <a:noAutofit/>
            </a:bodyPr>
            <a:lstStyle>
              <a:lvl1pPr marL="0" indent="0" algn="r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tabLst/>
                <a:defRPr sz="2000" b="1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System Font Regular"/>
                <a:buNone/>
                <a:tabLst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ourier New" panose="02070309020205020404" pitchFamily="49" charset="0"/>
                <a:buNone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1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Nujoud</a:t>
              </a:r>
              <a:r>
                <a:rPr kumimoji="0" lang="en-US" sz="180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180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Merancy</a:t>
              </a:r>
              <a:endParaRPr lang="en-US" sz="18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1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Deputy Associate Administrator 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1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Strategy and Architecture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9B9A314-47F5-EAF6-9170-5B5C86116A16}"/>
                </a:ext>
              </a:extLst>
            </p:cNvPr>
            <p:cNvGrpSpPr/>
            <p:nvPr/>
          </p:nvGrpSpPr>
          <p:grpSpPr>
            <a:xfrm>
              <a:off x="2311686" y="4750996"/>
              <a:ext cx="5023525" cy="1332155"/>
              <a:chOff x="8080586" y="4750995"/>
              <a:chExt cx="3840480" cy="1332155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51D63C3C-BA2B-D704-2440-09D6684DCC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0586" y="6083150"/>
                <a:ext cx="3840480" cy="0"/>
              </a:xfrm>
              <a:prstGeom prst="line">
                <a:avLst/>
              </a:prstGeom>
              <a:ln w="38100">
                <a:gradFill>
                  <a:gsLst>
                    <a:gs pos="76000">
                      <a:srgbClr val="FCFDFE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6EF335C3-8E08-1D68-3570-8079236011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0586" y="4750995"/>
                <a:ext cx="3840480" cy="0"/>
              </a:xfrm>
              <a:prstGeom prst="line">
                <a:avLst/>
              </a:prstGeom>
              <a:ln w="38100">
                <a:gradFill>
                  <a:gsLst>
                    <a:gs pos="76000">
                      <a:srgbClr val="FCFDFE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08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2E20968-63FE-8A66-31C9-DF66A2DF2B2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63267" y="4748465"/>
              <a:ext cx="1334686" cy="1334686"/>
            </a:xfrm>
            <a:prstGeom prst="ellipse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1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6C58666-4BEE-7F98-8F9B-E280FF7E545D}"/>
              </a:ext>
            </a:extLst>
          </p:cNvPr>
          <p:cNvSpPr txBox="1"/>
          <p:nvPr/>
        </p:nvSpPr>
        <p:spPr>
          <a:xfrm>
            <a:off x="4519448" y="58122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72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0E9AF22-4B0F-FE7C-1C36-EDB081809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" t="4806" r="10414" b="7677"/>
          <a:stretch/>
        </p:blipFill>
        <p:spPr bwMode="auto">
          <a:xfrm>
            <a:off x="4536121" y="1175652"/>
            <a:ext cx="7655879" cy="568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92F8F28D-E90C-85AF-1327-D7EEA30CBB64}"/>
              </a:ext>
            </a:extLst>
          </p:cNvPr>
          <p:cNvSpPr/>
          <p:nvPr/>
        </p:nvSpPr>
        <p:spPr>
          <a:xfrm rot="16200000">
            <a:off x="244487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403BE7CA-5833-A802-1FC5-20B51B9FFD3F}"/>
              </a:ext>
            </a:extLst>
          </p:cNvPr>
          <p:cNvSpPr txBox="1">
            <a:spLocks/>
          </p:cNvSpPr>
          <p:nvPr/>
        </p:nvSpPr>
        <p:spPr>
          <a:xfrm>
            <a:off x="309881" y="1353728"/>
            <a:ext cx="5405120" cy="50204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  <a:defRPr/>
            </a:pPr>
            <a:r>
              <a:rPr lang="en-US" sz="2800">
                <a:solidFill>
                  <a:schemeClr val="bg1"/>
                </a:solidFill>
                <a:ea typeface="ヒラギノ角ゴ Pro W3"/>
              </a:rPr>
              <a:t>2024 Architecture Workshops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sz="2800">
                <a:solidFill>
                  <a:schemeClr val="bg1"/>
                </a:solidFill>
                <a:ea typeface="ヒラギノ角ゴ Pro W3"/>
              </a:rPr>
              <a:t>Pre-Formulation Process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sz="2800">
                <a:solidFill>
                  <a:schemeClr val="bg1"/>
                </a:solidFill>
                <a:ea typeface="ヒラギノ角ゴ Pro W3"/>
              </a:rPr>
              <a:t>Mars Priority Decisions</a:t>
            </a:r>
          </a:p>
          <a:p>
            <a:pPr marL="0" indent="0">
              <a:spcAft>
                <a:spcPts val="1200"/>
              </a:spcAft>
              <a:buNone/>
              <a:defRPr/>
            </a:pPr>
            <a:r>
              <a:rPr lang="en-US" sz="2800">
                <a:solidFill>
                  <a:schemeClr val="bg1"/>
                </a:solidFill>
                <a:ea typeface="ヒラギノ角ゴ Pro W3"/>
              </a:rPr>
              <a:t>2024 SAO Priorities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C701ED4-A129-31BF-A1C8-B3F6EDA857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C6F24-D998-941A-3C90-E8F4CC0B136F}"/>
              </a:ext>
            </a:extLst>
          </p:cNvPr>
          <p:cNvSpPr txBox="1"/>
          <p:nvPr/>
        </p:nvSpPr>
        <p:spPr>
          <a:xfrm>
            <a:off x="8923283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00730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ASA Deputy Administrator Pam Melroy welcomes 2024 Moon to Mars Architecture Workshop attendees from the stage of the Fred Kavli at the National Academy of Sciences in Washington.">
            <a:extLst>
              <a:ext uri="{FF2B5EF4-FFF2-40B4-BE49-F238E27FC236}">
                <a16:creationId xmlns:a16="http://schemas.microsoft.com/office/drawing/2014/main" id="{F90AADBD-8D73-50B9-8840-4E1022473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0"/>
            <a:ext cx="1051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019EE06-8736-416B-CB8C-78569B732104}"/>
              </a:ext>
            </a:extLst>
          </p:cNvPr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5961D1-1743-850D-C22A-3F5A3619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3F31F8-4243-C1C9-3978-9FDBB43B0A15}"/>
              </a:ext>
            </a:extLst>
          </p:cNvPr>
          <p:cNvSpPr txBox="1"/>
          <p:nvPr/>
        </p:nvSpPr>
        <p:spPr>
          <a:xfrm rot="16200000">
            <a:off x="-881866" y="1977230"/>
            <a:ext cx="587853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Architecture 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BA025-46F2-DBD5-AD6D-36AFEF8D1E10}"/>
              </a:ext>
            </a:extLst>
          </p:cNvPr>
          <p:cNvSpPr txBox="1"/>
          <p:nvPr/>
        </p:nvSpPr>
        <p:spPr>
          <a:xfrm>
            <a:off x="8923283" y="151323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NASA/Keegan Barber</a:t>
            </a:r>
          </a:p>
        </p:txBody>
      </p:sp>
    </p:spTree>
    <p:extLst>
      <p:ext uri="{BB962C8B-B14F-4D97-AF65-F5344CB8AC3E}">
        <p14:creationId xmlns:p14="http://schemas.microsoft.com/office/powerpoint/2010/main" val="3899476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A group of people in a room&#10;&#10;Description automatically generated">
            <a:extLst>
              <a:ext uri="{FF2B5EF4-FFF2-40B4-BE49-F238E27FC236}">
                <a16:creationId xmlns:a16="http://schemas.microsoft.com/office/drawing/2014/main" id="{A3141723-0788-3559-AEA2-ED9BA02885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5" r="14935"/>
          <a:stretch/>
        </p:blipFill>
        <p:spPr>
          <a:xfrm>
            <a:off x="6171312" y="1175656"/>
            <a:ext cx="6020688" cy="5682344"/>
          </a:xfrm>
          <a:prstGeom prst="rect">
            <a:avLst/>
          </a:prstGeom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E6B016D8-E2E0-AF19-1E96-CB04B12BE28B}"/>
              </a:ext>
            </a:extLst>
          </p:cNvPr>
          <p:cNvSpPr/>
          <p:nvPr/>
        </p:nvSpPr>
        <p:spPr>
          <a:xfrm rot="16200000">
            <a:off x="244486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2024 Architecture Workshops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2278FD-E881-E9A6-E2F5-5AA0630B449B}"/>
              </a:ext>
            </a:extLst>
          </p:cNvPr>
          <p:cNvSpPr txBox="1"/>
          <p:nvPr/>
        </p:nvSpPr>
        <p:spPr>
          <a:xfrm>
            <a:off x="408186" y="2324052"/>
            <a:ext cx="5354940" cy="33239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February 20–22 – Washington, DC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workshops remain a great forum for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receiving feedback 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 stakeholders and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answering questions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discussion areas included next steps in the process for </a:t>
            </a:r>
            <a:r>
              <a:rPr lang="en-US" b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technology and systems definitions</a:t>
            </a:r>
            <a:r>
              <a:rPr lang="en-US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NASA continues to </a:t>
            </a:r>
            <a:r>
              <a:rPr lang="en-US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ngage </a:t>
            </a:r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partners of all types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emerging and established space agencies, small and large companies, and academia and the science community.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0E3BAB3-7B65-1AB5-D4AF-80702A190504}"/>
              </a:ext>
            </a:extLst>
          </p:cNvPr>
          <p:cNvSpPr txBox="1"/>
          <p:nvPr/>
        </p:nvSpPr>
        <p:spPr>
          <a:xfrm>
            <a:off x="7419880" y="2324674"/>
            <a:ext cx="3523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Academy of Sciences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Fred 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Kavli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Auditorium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Washington, D.C.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F5F223-7393-CB31-3640-740EE1C47975}"/>
              </a:ext>
            </a:extLst>
          </p:cNvPr>
          <p:cNvSpPr txBox="1"/>
          <p:nvPr/>
        </p:nvSpPr>
        <p:spPr>
          <a:xfrm>
            <a:off x="8923283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NASA/Greg Mercer</a:t>
            </a:r>
          </a:p>
        </p:txBody>
      </p:sp>
    </p:spTree>
    <p:extLst>
      <p:ext uri="{BB962C8B-B14F-4D97-AF65-F5344CB8AC3E}">
        <p14:creationId xmlns:p14="http://schemas.microsoft.com/office/powerpoint/2010/main" val="1114484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DD1CC89-744A-FA43-9AB0-7D97505200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1" t="438" r="-3880"/>
          <a:stretch/>
        </p:blipFill>
        <p:spPr>
          <a:xfrm>
            <a:off x="-1" y="1175655"/>
            <a:ext cx="7999031" cy="5682344"/>
          </a:xfrm>
          <a:prstGeom prst="rect">
            <a:avLst/>
          </a:prstGeom>
          <a:effectLst/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E8C64C02-B5A7-7823-8442-891DA9D08658}"/>
              </a:ext>
            </a:extLst>
          </p:cNvPr>
          <p:cNvSpPr/>
          <p:nvPr/>
        </p:nvSpPr>
        <p:spPr>
          <a:xfrm rot="16200000">
            <a:off x="6265174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International Partner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C701ED4-A129-31BF-A1C8-B3F6EDA857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F219A4-9EBD-9CA6-BA03-6D88944762E0}"/>
              </a:ext>
            </a:extLst>
          </p:cNvPr>
          <p:cNvSpPr txBox="1"/>
          <p:nvPr/>
        </p:nvSpPr>
        <p:spPr>
          <a:xfrm>
            <a:off x="6403962" y="1567468"/>
            <a:ext cx="25982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50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DC0445-B265-19F0-4C52-89C9139C7658}"/>
              </a:ext>
            </a:extLst>
          </p:cNvPr>
          <p:cNvSpPr txBox="1"/>
          <p:nvPr/>
        </p:nvSpPr>
        <p:spPr>
          <a:xfrm>
            <a:off x="6663591" y="2685754"/>
            <a:ext cx="2079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attendees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9B6146-902F-AD45-EAA0-112A56D822B3}"/>
              </a:ext>
            </a:extLst>
          </p:cNvPr>
          <p:cNvSpPr txBox="1"/>
          <p:nvPr/>
        </p:nvSpPr>
        <p:spPr>
          <a:xfrm>
            <a:off x="8057124" y="2172777"/>
            <a:ext cx="2079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18AD7-D14F-D07C-336F-EFA37862E3B8}"/>
              </a:ext>
            </a:extLst>
          </p:cNvPr>
          <p:cNvSpPr txBox="1"/>
          <p:nvPr/>
        </p:nvSpPr>
        <p:spPr>
          <a:xfrm>
            <a:off x="9202628" y="1567468"/>
            <a:ext cx="25982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6AA51A-48FF-9B1B-58A1-78001C48A547}"/>
              </a:ext>
            </a:extLst>
          </p:cNvPr>
          <p:cNvSpPr txBox="1"/>
          <p:nvPr/>
        </p:nvSpPr>
        <p:spPr>
          <a:xfrm>
            <a:off x="9462188" y="2685754"/>
            <a:ext cx="2079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countries</a:t>
            </a: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27CC31C4-1A0A-35BF-C573-15C47D091F7B}"/>
              </a:ext>
            </a:extLst>
          </p:cNvPr>
          <p:cNvSpPr txBox="1">
            <a:spLocks/>
          </p:cNvSpPr>
          <p:nvPr/>
        </p:nvSpPr>
        <p:spPr>
          <a:xfrm>
            <a:off x="970188" y="6036185"/>
            <a:ext cx="4060604" cy="5884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b="0">
                <a:ea typeface="+mn-ea"/>
              </a:rPr>
              <a:t>National Academy of Sciences</a:t>
            </a:r>
          </a:p>
          <a:p>
            <a:pPr algn="ctr"/>
            <a:r>
              <a:rPr lang="en-US" sz="1800">
                <a:ea typeface="+mn-ea"/>
              </a:rPr>
              <a:t>February 20, 2024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47ED7A7-79E3-A787-0396-47BD701EE61E}"/>
              </a:ext>
            </a:extLst>
          </p:cNvPr>
          <p:cNvSpPr txBox="1">
            <a:spLocks/>
          </p:cNvSpPr>
          <p:nvPr/>
        </p:nvSpPr>
        <p:spPr>
          <a:xfrm>
            <a:off x="6440608" y="3827027"/>
            <a:ext cx="5380009" cy="27766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>
                <a:solidFill>
                  <a:schemeClr val="bg1"/>
                </a:solidFill>
                <a:latin typeface="Arial"/>
                <a:cs typeface="Arial"/>
              </a:rPr>
              <a:t>Key Themes:</a:t>
            </a:r>
          </a:p>
          <a:p>
            <a:pPr>
              <a:spcBef>
                <a:spcPts val="300"/>
              </a:spcBef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The community aspect of the day was integral. </a:t>
            </a:r>
          </a:p>
          <a:p>
            <a:pPr>
              <a:spcBef>
                <a:spcPts val="300"/>
              </a:spcBef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Partners want to engage domestic stakeholders and build support for space.</a:t>
            </a:r>
          </a:p>
          <a:p>
            <a:pPr>
              <a:spcBef>
                <a:spcPts val="300"/>
              </a:spcBef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Some emerging space agencies are struggling to identify where they can engage in the ADD process. </a:t>
            </a:r>
          </a:p>
          <a:p>
            <a:pPr>
              <a:spcBef>
                <a:spcPts val="300"/>
              </a:spcBef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There is confusion between the Artemis Accords, Artemis campaign, and the Moon to Mars Architecture.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D340A0-B7A1-B794-93F6-9D20E4EB9028}"/>
              </a:ext>
            </a:extLst>
          </p:cNvPr>
          <p:cNvCxnSpPr>
            <a:cxnSpLocks/>
          </p:cNvCxnSpPr>
          <p:nvPr/>
        </p:nvCxnSpPr>
        <p:spPr>
          <a:xfrm>
            <a:off x="6441585" y="3609876"/>
            <a:ext cx="53790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A3555DE-9039-4985-06E8-0E2047B80CAB}"/>
              </a:ext>
            </a:extLst>
          </p:cNvPr>
          <p:cNvSpPr txBox="1"/>
          <p:nvPr/>
        </p:nvSpPr>
        <p:spPr>
          <a:xfrm>
            <a:off x="147145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NASA/Greg Mercer</a:t>
            </a:r>
          </a:p>
        </p:txBody>
      </p:sp>
    </p:spTree>
    <p:extLst>
      <p:ext uri="{BB962C8B-B14F-4D97-AF65-F5344CB8AC3E}">
        <p14:creationId xmlns:p14="http://schemas.microsoft.com/office/powerpoint/2010/main" val="167676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6ED73216-3C7A-FA88-3C80-57B100D87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3" t="1072" r="-9073"/>
          <a:stretch/>
        </p:blipFill>
        <p:spPr>
          <a:xfrm>
            <a:off x="298" y="1175651"/>
            <a:ext cx="8636677" cy="5682342"/>
          </a:xfrm>
          <a:prstGeom prst="rect">
            <a:avLst/>
          </a:prstGeom>
          <a:effectLst/>
        </p:spPr>
      </p:pic>
      <p:sp>
        <p:nvSpPr>
          <p:cNvPr id="9" name="Round Same Side Corner Rectangle 8">
            <a:extLst>
              <a:ext uri="{FF2B5EF4-FFF2-40B4-BE49-F238E27FC236}">
                <a16:creationId xmlns:a16="http://schemas.microsoft.com/office/drawing/2014/main" id="{93DAB96D-7EFD-569A-4784-16FEC2A78E5C}"/>
              </a:ext>
            </a:extLst>
          </p:cNvPr>
          <p:cNvSpPr/>
          <p:nvPr/>
        </p:nvSpPr>
        <p:spPr>
          <a:xfrm rot="16200000">
            <a:off x="6265174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842138-5275-6CE3-26C0-AB89DCA507F3}"/>
              </a:ext>
            </a:extLst>
          </p:cNvPr>
          <p:cNvGrpSpPr/>
          <p:nvPr/>
        </p:nvGrpSpPr>
        <p:grpSpPr>
          <a:xfrm>
            <a:off x="6154013" y="1566573"/>
            <a:ext cx="6193417" cy="1791737"/>
            <a:chOff x="6185172" y="5051919"/>
            <a:chExt cx="6193417" cy="179173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AB1C38-C1DC-8345-60EF-574DEE76E436}"/>
                </a:ext>
              </a:extLst>
            </p:cNvPr>
            <p:cNvGrpSpPr/>
            <p:nvPr/>
          </p:nvGrpSpPr>
          <p:grpSpPr>
            <a:xfrm>
              <a:off x="6185172" y="5051919"/>
              <a:ext cx="5719333" cy="1579951"/>
              <a:chOff x="291476" y="5039562"/>
              <a:chExt cx="5719333" cy="1579951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E92090CD-E518-30EF-DED5-1695AA47485F}"/>
                  </a:ext>
                </a:extLst>
              </p:cNvPr>
              <p:cNvGrpSpPr/>
              <p:nvPr/>
            </p:nvGrpSpPr>
            <p:grpSpPr>
              <a:xfrm>
                <a:off x="291476" y="5049853"/>
                <a:ext cx="2817071" cy="1569660"/>
                <a:chOff x="291476" y="1467370"/>
                <a:chExt cx="2817071" cy="1569660"/>
              </a:xfrm>
            </p:grpSpPr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DC6E4FE-ADA9-B00C-7B19-CD51D8F8298D}"/>
                    </a:ext>
                  </a:extLst>
                </p:cNvPr>
                <p:cNvSpPr txBox="1"/>
                <p:nvPr/>
              </p:nvSpPr>
              <p:spPr>
                <a:xfrm>
                  <a:off x="291476" y="1467370"/>
                  <a:ext cx="2817071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600" b="1" spc="-1000">
                      <a:solidFill>
                        <a:schemeClr val="bg1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1</a:t>
                  </a:r>
                  <a:r>
                    <a:rPr lang="en-US" sz="9600" b="1" spc="-300">
                      <a:solidFill>
                        <a:schemeClr val="bg1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40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6EBCE147-0145-9D0E-7D44-69B436749C6A}"/>
                    </a:ext>
                  </a:extLst>
                </p:cNvPr>
                <p:cNvSpPr txBox="1"/>
                <p:nvPr/>
              </p:nvSpPr>
              <p:spPr>
                <a:xfrm>
                  <a:off x="769895" y="2575365"/>
                  <a:ext cx="207902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attendees</a:t>
                  </a: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FF3D6C6-A529-D051-8546-416C3F2C536B}"/>
                  </a:ext>
                </a:extLst>
              </p:cNvPr>
              <p:cNvGrpSpPr/>
              <p:nvPr/>
            </p:nvGrpSpPr>
            <p:grpSpPr>
              <a:xfrm>
                <a:off x="3193738" y="5039562"/>
                <a:ext cx="2817071" cy="1579951"/>
                <a:chOff x="8731421" y="4201352"/>
                <a:chExt cx="2817071" cy="1579951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699A45B-939A-76BF-1ECB-F4514B0E741F}"/>
                    </a:ext>
                  </a:extLst>
                </p:cNvPr>
                <p:cNvSpPr txBox="1"/>
                <p:nvPr/>
              </p:nvSpPr>
              <p:spPr>
                <a:xfrm>
                  <a:off x="8731421" y="4201352"/>
                  <a:ext cx="2817071" cy="15696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9600" b="1" spc="-1000">
                      <a:solidFill>
                        <a:schemeClr val="bg1"/>
                      </a:solidFill>
                      <a:latin typeface="Arial Black" panose="020B0604020202020204" pitchFamily="34" charset="0"/>
                      <a:cs typeface="Arial Black" panose="020B0604020202020204" pitchFamily="34" charset="0"/>
                    </a:rPr>
                    <a:t>110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90D46C7-A627-4504-5189-7C5C7BD1B3EB}"/>
                    </a:ext>
                  </a:extLst>
                </p:cNvPr>
                <p:cNvSpPr txBox="1"/>
                <p:nvPr/>
              </p:nvSpPr>
              <p:spPr>
                <a:xfrm>
                  <a:off x="9191435" y="5319638"/>
                  <a:ext cx="207902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>
                      <a:solidFill>
                        <a:schemeClr val="bg1"/>
                      </a:solidFill>
                      <a:latin typeface="Arial Narrow" panose="020B0604020202020204" pitchFamily="34" charset="0"/>
                      <a:cs typeface="Arial Narrow" panose="020B0604020202020204" pitchFamily="34" charset="0"/>
                    </a:rPr>
                    <a:t>organizations</a:t>
                  </a:r>
                </a:p>
              </p:txBody>
            </p:sp>
          </p:grp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C8A376-1DEC-CB41-8C12-5CF7033E2947}"/>
                </a:ext>
              </a:extLst>
            </p:cNvPr>
            <p:cNvSpPr txBox="1"/>
            <p:nvPr/>
          </p:nvSpPr>
          <p:spPr>
            <a:xfrm>
              <a:off x="8799700" y="6535879"/>
              <a:ext cx="357888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i="1">
                  <a:solidFill>
                    <a:schemeClr val="bg1"/>
                  </a:solidFill>
                  <a:latin typeface="Arial Narrow" panose="020B0604020202020204" pitchFamily="34" charset="0"/>
                  <a:cs typeface="Arial Narrow" panose="020B0604020202020204" pitchFamily="34" charset="0"/>
                </a:rPr>
                <a:t>85 companies, 25 academic institutions</a:t>
              </a: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Industry and Academia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C701ED4-A129-31BF-A1C8-B3F6EDA857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DE82FD-8E59-3B91-9DE0-E02398FCD8E5}"/>
              </a:ext>
            </a:extLst>
          </p:cNvPr>
          <p:cNvSpPr txBox="1"/>
          <p:nvPr/>
        </p:nvSpPr>
        <p:spPr>
          <a:xfrm>
            <a:off x="8057124" y="2172777"/>
            <a:ext cx="2079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0B28AE6-C073-DAE7-64B1-AC7BCFC53072}"/>
              </a:ext>
            </a:extLst>
          </p:cNvPr>
          <p:cNvSpPr txBox="1">
            <a:spLocks/>
          </p:cNvSpPr>
          <p:nvPr/>
        </p:nvSpPr>
        <p:spPr>
          <a:xfrm>
            <a:off x="6440608" y="3827027"/>
            <a:ext cx="5380009" cy="27766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>
                <a:solidFill>
                  <a:schemeClr val="bg1"/>
                </a:solidFill>
                <a:latin typeface="Arial"/>
                <a:cs typeface="Arial"/>
              </a:rPr>
              <a:t>Key Themes: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Communication has improved. </a:t>
            </a:r>
            <a:endParaRPr lang="en-US" sz="1800" b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Stakeholders appreciate transparency regarding decisions and decision-making.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Industry desires more clarity on investment priorities.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b="0">
                <a:solidFill>
                  <a:schemeClr val="bg1"/>
                </a:solidFill>
                <a:latin typeface="Arial"/>
                <a:cs typeface="Arial"/>
              </a:rPr>
              <a:t>Industry and academia would appreciate opportunities to engage in  the architecture process earlier.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556434F-150D-F2C1-B5E7-03D99E72B35D}"/>
              </a:ext>
            </a:extLst>
          </p:cNvPr>
          <p:cNvCxnSpPr>
            <a:cxnSpLocks/>
          </p:cNvCxnSpPr>
          <p:nvPr/>
        </p:nvCxnSpPr>
        <p:spPr>
          <a:xfrm>
            <a:off x="6441585" y="3609876"/>
            <a:ext cx="537903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4">
            <a:extLst>
              <a:ext uri="{FF2B5EF4-FFF2-40B4-BE49-F238E27FC236}">
                <a16:creationId xmlns:a16="http://schemas.microsoft.com/office/drawing/2014/main" id="{29365D44-DE2E-83CF-D43A-27585BCF54B5}"/>
              </a:ext>
            </a:extLst>
          </p:cNvPr>
          <p:cNvSpPr txBox="1">
            <a:spLocks/>
          </p:cNvSpPr>
          <p:nvPr/>
        </p:nvSpPr>
        <p:spPr>
          <a:xfrm>
            <a:off x="970188" y="6036185"/>
            <a:ext cx="4060604" cy="5884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1800" b="0">
                <a:ea typeface="+mn-ea"/>
              </a:rPr>
              <a:t>National Academy of Sciences</a:t>
            </a:r>
          </a:p>
          <a:p>
            <a:pPr algn="ctr"/>
            <a:r>
              <a:rPr lang="en-US" sz="1800">
                <a:ea typeface="+mn-ea"/>
              </a:rPr>
              <a:t>February 22, 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D97820-F889-4528-42A9-AE5076A9DE5E}"/>
              </a:ext>
            </a:extLst>
          </p:cNvPr>
          <p:cNvSpPr txBox="1"/>
          <p:nvPr/>
        </p:nvSpPr>
        <p:spPr>
          <a:xfrm>
            <a:off x="147145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NASA/Greg Mercer</a:t>
            </a:r>
          </a:p>
        </p:txBody>
      </p:sp>
    </p:spTree>
    <p:extLst>
      <p:ext uri="{BB962C8B-B14F-4D97-AF65-F5344CB8AC3E}">
        <p14:creationId xmlns:p14="http://schemas.microsoft.com/office/powerpoint/2010/main" val="210083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6699D-7C03-8CB1-7750-8B72B57B4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2" t="13585" r="23696" b="3482"/>
          <a:stretch/>
        </p:blipFill>
        <p:spPr bwMode="auto">
          <a:xfrm>
            <a:off x="6171312" y="1177598"/>
            <a:ext cx="6020687" cy="568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BB229233-91B0-8394-ED9B-9A724B56C675}"/>
              </a:ext>
            </a:extLst>
          </p:cNvPr>
          <p:cNvSpPr/>
          <p:nvPr/>
        </p:nvSpPr>
        <p:spPr>
          <a:xfrm rot="16200000">
            <a:off x="244486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 to Updates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2278FD-E881-E9A6-E2F5-5AA0630B449B}"/>
              </a:ext>
            </a:extLst>
          </p:cNvPr>
          <p:cNvSpPr txBox="1"/>
          <p:nvPr/>
        </p:nvSpPr>
        <p:spPr>
          <a:xfrm>
            <a:off x="408186" y="2290227"/>
            <a:ext cx="5354940" cy="11387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Subscribe to the Moon to Mars Architecture email list at the link below:</a:t>
            </a:r>
          </a:p>
          <a:p>
            <a:pPr algn="ctr">
              <a:spcAft>
                <a:spcPts val="1200"/>
              </a:spcAft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https://</a:t>
            </a:r>
            <a:r>
              <a:rPr lang="en-US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socialforms.nasa.gov</a:t>
            </a: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/Architecture-Updates</a:t>
            </a:r>
          </a:p>
        </p:txBody>
      </p:sp>
      <p:pic>
        <p:nvPicPr>
          <p:cNvPr id="4" name="Picture 3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0341CDE3-69A5-FEAC-B90F-5259F3473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895" y="3986047"/>
            <a:ext cx="1883522" cy="18835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E8708C-192E-5205-9BE9-7F9976E82A42}"/>
              </a:ext>
            </a:extLst>
          </p:cNvPr>
          <p:cNvSpPr txBox="1"/>
          <p:nvPr/>
        </p:nvSpPr>
        <p:spPr>
          <a:xfrm>
            <a:off x="8923283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401520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660F128-FEC1-8C59-09BF-FA6498C937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50"/>
          <a:stretch/>
        </p:blipFill>
        <p:spPr bwMode="auto">
          <a:xfrm>
            <a:off x="1981202" y="0"/>
            <a:ext cx="10210798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019EE06-8736-416B-CB8C-78569B732104}"/>
              </a:ext>
            </a:extLst>
          </p:cNvPr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8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5961D1-1743-850D-C22A-3F5A3619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3F31F8-4243-C1C9-3978-9FDBB43B0A15}"/>
              </a:ext>
            </a:extLst>
          </p:cNvPr>
          <p:cNvSpPr txBox="1"/>
          <p:nvPr/>
        </p:nvSpPr>
        <p:spPr>
          <a:xfrm rot="16200000">
            <a:off x="-830570" y="1977230"/>
            <a:ext cx="577594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Formulation 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8FBCAE-3B74-F52B-35B8-9C634530B6B5}"/>
              </a:ext>
            </a:extLst>
          </p:cNvPr>
          <p:cNvSpPr txBox="1"/>
          <p:nvPr/>
        </p:nvSpPr>
        <p:spPr>
          <a:xfrm>
            <a:off x="8923283" y="151323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70561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E7796C3-8D4C-16BD-2629-600053C18F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500" t="2725" r="28097" b="-1"/>
          <a:stretch/>
        </p:blipFill>
        <p:spPr bwMode="auto">
          <a:xfrm>
            <a:off x="1819275" y="1175656"/>
            <a:ext cx="10372725" cy="568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17D2424E-63DC-5EC1-FCCB-51626B22DD9C}"/>
              </a:ext>
            </a:extLst>
          </p:cNvPr>
          <p:cNvSpPr/>
          <p:nvPr/>
        </p:nvSpPr>
        <p:spPr>
          <a:xfrm rot="16200000">
            <a:off x="249386" y="931169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Element Initiation Purpose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C701ED4-A129-31BF-A1C8-B3F6EDA857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9BC54-D398-CBA3-760C-85B0F506C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881" y="1362625"/>
            <a:ext cx="5529446" cy="5246843"/>
          </a:xfrm>
        </p:spPr>
        <p:txBody>
          <a:bodyPr anchor="ctr">
            <a:noAutofit/>
          </a:bodyPr>
          <a:lstStyle/>
          <a:p>
            <a:pPr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Overt integration point based for an identified gap in the Moon to Mars Architecture coordinated with partner mission directorates.</a:t>
            </a:r>
          </a:p>
          <a:p>
            <a:pPr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Indicates a commitment to formulate element with approval at a Directorate Program Management Council (DPMC).</a:t>
            </a:r>
          </a:p>
          <a:p>
            <a:pPr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Affirms strategic alignment and coordination of architecture need and implies </a:t>
            </a:r>
            <a:r>
              <a:rPr kumimoji="0" lang="en-US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intent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apply necessary resources for element formulation.</a:t>
            </a:r>
          </a:p>
          <a:p>
            <a:pPr>
              <a:spcBef>
                <a:spcPts val="500"/>
              </a:spcBef>
              <a:defRPr/>
            </a:pPr>
            <a:r>
              <a:rPr lang="en-US" b="0">
                <a:solidFill>
                  <a:schemeClr val="bg1"/>
                </a:solidFill>
              </a:rPr>
              <a:t>Applied to large elements or systems that need to integrate across programs and projects and not intended for small payloads, utilization, etc. </a:t>
            </a:r>
          </a:p>
          <a:p>
            <a:pPr>
              <a:spcBef>
                <a:spcPts val="500"/>
              </a:spcBef>
              <a:defRPr/>
            </a:pPr>
            <a:r>
              <a:rPr lang="en-US" b="0">
                <a:solidFill>
                  <a:schemeClr val="bg1"/>
                </a:solidFill>
              </a:rPr>
              <a:t>Element initiation may include: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>
                <a:solidFill>
                  <a:schemeClr val="bg1"/>
                </a:solidFill>
              </a:rPr>
              <a:t>Architecture U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 Cases &amp; Functions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US">
                <a:solidFill>
                  <a:schemeClr val="bg1"/>
                </a:solidFill>
              </a:rPr>
              <a:t>A Preliminary Concept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Potential International </a:t>
            </a:r>
            <a:r>
              <a:rPr lang="en-US">
                <a:solidFill>
                  <a:schemeClr val="bg1"/>
                </a:solidFill>
              </a:rPr>
              <a:t>P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artner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Contributions</a:t>
            </a:r>
          </a:p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Schedule, Planning, and </a:t>
            </a:r>
            <a:r>
              <a:rPr lang="en-US">
                <a:solidFill>
                  <a:schemeClr val="bg1"/>
                </a:solidFill>
              </a:rPr>
              <a:t>P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re-project Team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5FB2B4-FDE8-CC79-BB91-943BB29948EE}"/>
              </a:ext>
            </a:extLst>
          </p:cNvPr>
          <p:cNvSpPr txBox="1"/>
          <p:nvPr/>
        </p:nvSpPr>
        <p:spPr>
          <a:xfrm>
            <a:off x="8923283" y="1289889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</a:t>
            </a:r>
          </a:p>
        </p:txBody>
      </p:sp>
    </p:spTree>
    <p:extLst>
      <p:ext uri="{BB962C8B-B14F-4D97-AF65-F5344CB8AC3E}">
        <p14:creationId xmlns:p14="http://schemas.microsoft.com/office/powerpoint/2010/main" val="1144726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ESDMD Pre-Formulation for Industry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119" name="Flowchart: Decision 13">
            <a:extLst>
              <a:ext uri="{FF2B5EF4-FFF2-40B4-BE49-F238E27FC236}">
                <a16:creationId xmlns:a16="http://schemas.microsoft.com/office/drawing/2014/main" id="{68A08BDC-2C49-47CB-1F58-7B3A1A1CC5F4}"/>
              </a:ext>
            </a:extLst>
          </p:cNvPr>
          <p:cNvSpPr/>
          <p:nvPr/>
        </p:nvSpPr>
        <p:spPr>
          <a:xfrm>
            <a:off x="1864826" y="3119054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ACR</a:t>
            </a:r>
          </a:p>
        </p:txBody>
      </p:sp>
      <p:sp>
        <p:nvSpPr>
          <p:cNvPr id="120" name="Arrow: Pentagon 27">
            <a:extLst>
              <a:ext uri="{FF2B5EF4-FFF2-40B4-BE49-F238E27FC236}">
                <a16:creationId xmlns:a16="http://schemas.microsoft.com/office/drawing/2014/main" id="{D544A39E-B4A0-EAFA-1AF3-6F436751FA75}"/>
              </a:ext>
            </a:extLst>
          </p:cNvPr>
          <p:cNvSpPr/>
          <p:nvPr/>
        </p:nvSpPr>
        <p:spPr>
          <a:xfrm>
            <a:off x="4612135" y="3698454"/>
            <a:ext cx="2292627" cy="288235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Mission /Concept Trades</a:t>
            </a:r>
          </a:p>
        </p:txBody>
      </p:sp>
      <p:sp>
        <p:nvSpPr>
          <p:cNvPr id="121" name="Flowchart: Decision 32">
            <a:extLst>
              <a:ext uri="{FF2B5EF4-FFF2-40B4-BE49-F238E27FC236}">
                <a16:creationId xmlns:a16="http://schemas.microsoft.com/office/drawing/2014/main" id="{F8F95E16-4E15-BF3B-9293-65B09E1ADF0B}"/>
              </a:ext>
            </a:extLst>
          </p:cNvPr>
          <p:cNvSpPr/>
          <p:nvPr/>
        </p:nvSpPr>
        <p:spPr>
          <a:xfrm>
            <a:off x="6611754" y="3115282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MCR</a:t>
            </a:r>
          </a:p>
        </p:txBody>
      </p:sp>
      <p:sp>
        <p:nvSpPr>
          <p:cNvPr id="122" name="Arrow: Pentagon 33">
            <a:extLst>
              <a:ext uri="{FF2B5EF4-FFF2-40B4-BE49-F238E27FC236}">
                <a16:creationId xmlns:a16="http://schemas.microsoft.com/office/drawing/2014/main" id="{535EE674-BFDC-8111-41AE-A8AB63FBF104}"/>
              </a:ext>
            </a:extLst>
          </p:cNvPr>
          <p:cNvSpPr/>
          <p:nvPr/>
        </p:nvSpPr>
        <p:spPr>
          <a:xfrm>
            <a:off x="7476459" y="3698454"/>
            <a:ext cx="1331750" cy="297809"/>
          </a:xfrm>
          <a:prstGeom prst="homePlate">
            <a:avLst/>
          </a:prstGeom>
          <a:gradFill flip="none" rotWithShape="1">
            <a:gsLst>
              <a:gs pos="31000">
                <a:srgbClr val="7030A0"/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Acquisition Plan</a:t>
            </a:r>
          </a:p>
        </p:txBody>
      </p:sp>
      <p:sp>
        <p:nvSpPr>
          <p:cNvPr id="123" name="Flowchart: Decision 34">
            <a:extLst>
              <a:ext uri="{FF2B5EF4-FFF2-40B4-BE49-F238E27FC236}">
                <a16:creationId xmlns:a16="http://schemas.microsoft.com/office/drawing/2014/main" id="{AB053378-B8B3-5BF4-665D-15F34BCC3C34}"/>
              </a:ext>
            </a:extLst>
          </p:cNvPr>
          <p:cNvSpPr/>
          <p:nvPr/>
        </p:nvSpPr>
        <p:spPr>
          <a:xfrm>
            <a:off x="8523250" y="3130958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/>
              <a:t>ASM</a:t>
            </a:r>
          </a:p>
        </p:txBody>
      </p:sp>
      <p:sp>
        <p:nvSpPr>
          <p:cNvPr id="124" name="Flowchart: Multidocument 47">
            <a:extLst>
              <a:ext uri="{FF2B5EF4-FFF2-40B4-BE49-F238E27FC236}">
                <a16:creationId xmlns:a16="http://schemas.microsoft.com/office/drawing/2014/main" id="{90C47187-6BE0-C2F2-BDBA-01BE233C2D90}"/>
              </a:ext>
            </a:extLst>
          </p:cNvPr>
          <p:cNvSpPr/>
          <p:nvPr/>
        </p:nvSpPr>
        <p:spPr>
          <a:xfrm>
            <a:off x="6693766" y="3930954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100">
              <a:solidFill>
                <a:schemeClr val="dk1"/>
              </a:solidFill>
            </a:endParaRPr>
          </a:p>
        </p:txBody>
      </p:sp>
      <p:sp>
        <p:nvSpPr>
          <p:cNvPr id="125" name="Flowchart: Multidocument 49">
            <a:extLst>
              <a:ext uri="{FF2B5EF4-FFF2-40B4-BE49-F238E27FC236}">
                <a16:creationId xmlns:a16="http://schemas.microsoft.com/office/drawing/2014/main" id="{D2E25330-4B14-DEF6-A085-508AC9B96306}"/>
              </a:ext>
            </a:extLst>
          </p:cNvPr>
          <p:cNvSpPr/>
          <p:nvPr/>
        </p:nvSpPr>
        <p:spPr>
          <a:xfrm>
            <a:off x="6623411" y="4060837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>
                <a:solidFill>
                  <a:schemeClr val="dk1"/>
                </a:solidFill>
              </a:rPr>
              <a:t>MCR</a:t>
            </a:r>
          </a:p>
        </p:txBody>
      </p:sp>
      <p:sp>
        <p:nvSpPr>
          <p:cNvPr id="126" name="Arrow: Pentagon 16">
            <a:extLst>
              <a:ext uri="{FF2B5EF4-FFF2-40B4-BE49-F238E27FC236}">
                <a16:creationId xmlns:a16="http://schemas.microsoft.com/office/drawing/2014/main" id="{4349FD50-32B2-6A82-9BD4-71A591A58287}"/>
              </a:ext>
            </a:extLst>
          </p:cNvPr>
          <p:cNvSpPr/>
          <p:nvPr/>
        </p:nvSpPr>
        <p:spPr>
          <a:xfrm>
            <a:off x="2461175" y="3698454"/>
            <a:ext cx="1702750" cy="286991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Gap Analysis/Concept</a:t>
            </a:r>
          </a:p>
        </p:txBody>
      </p:sp>
      <p:sp>
        <p:nvSpPr>
          <p:cNvPr id="127" name="Flowchart: Decision 22">
            <a:extLst>
              <a:ext uri="{FF2B5EF4-FFF2-40B4-BE49-F238E27FC236}">
                <a16:creationId xmlns:a16="http://schemas.microsoft.com/office/drawing/2014/main" id="{4C5CF41B-0D70-DD96-E5AC-20B4F6438F0E}"/>
              </a:ext>
            </a:extLst>
          </p:cNvPr>
          <p:cNvSpPr/>
          <p:nvPr/>
        </p:nvSpPr>
        <p:spPr>
          <a:xfrm>
            <a:off x="4001742" y="3119054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EI</a:t>
            </a:r>
          </a:p>
        </p:txBody>
      </p:sp>
      <p:sp>
        <p:nvSpPr>
          <p:cNvPr id="128" name="Flowchart: Multidocument 48">
            <a:extLst>
              <a:ext uri="{FF2B5EF4-FFF2-40B4-BE49-F238E27FC236}">
                <a16:creationId xmlns:a16="http://schemas.microsoft.com/office/drawing/2014/main" id="{3D1D2373-5557-8E27-4F1E-29ED0FEBCAD0}"/>
              </a:ext>
            </a:extLst>
          </p:cNvPr>
          <p:cNvSpPr/>
          <p:nvPr/>
        </p:nvSpPr>
        <p:spPr>
          <a:xfrm>
            <a:off x="3987505" y="3903194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>
                <a:solidFill>
                  <a:schemeClr val="dk1"/>
                </a:solidFill>
              </a:rPr>
              <a:t>EI</a:t>
            </a:r>
          </a:p>
        </p:txBody>
      </p:sp>
      <p:sp>
        <p:nvSpPr>
          <p:cNvPr id="129" name="Arrow: Pentagon 33">
            <a:extLst>
              <a:ext uri="{FF2B5EF4-FFF2-40B4-BE49-F238E27FC236}">
                <a16:creationId xmlns:a16="http://schemas.microsoft.com/office/drawing/2014/main" id="{71C528E6-A0A6-5203-E379-5864FDDDF832}"/>
              </a:ext>
            </a:extLst>
          </p:cNvPr>
          <p:cNvSpPr/>
          <p:nvPr/>
        </p:nvSpPr>
        <p:spPr>
          <a:xfrm>
            <a:off x="9379905" y="3726007"/>
            <a:ext cx="2480401" cy="260682"/>
          </a:xfrm>
          <a:prstGeom prst="homePlate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rgbClr val="202E51"/>
                </a:solidFill>
              </a:rPr>
              <a:t>M2M Program Int.</a:t>
            </a:r>
          </a:p>
        </p:txBody>
      </p:sp>
      <p:sp>
        <p:nvSpPr>
          <p:cNvPr id="130" name="Arrow: Pentagon 16">
            <a:extLst>
              <a:ext uri="{FF2B5EF4-FFF2-40B4-BE49-F238E27FC236}">
                <a16:creationId xmlns:a16="http://schemas.microsoft.com/office/drawing/2014/main" id="{B7BE815A-2BE5-5BE3-F718-4F68DB7121D6}"/>
              </a:ext>
            </a:extLst>
          </p:cNvPr>
          <p:cNvSpPr/>
          <p:nvPr/>
        </p:nvSpPr>
        <p:spPr>
          <a:xfrm>
            <a:off x="888830" y="3698454"/>
            <a:ext cx="1335156" cy="288235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Arch. Studies</a:t>
            </a:r>
          </a:p>
        </p:txBody>
      </p:sp>
      <p:sp>
        <p:nvSpPr>
          <p:cNvPr id="131" name="Flowchart: Document 14">
            <a:extLst>
              <a:ext uri="{FF2B5EF4-FFF2-40B4-BE49-F238E27FC236}">
                <a16:creationId xmlns:a16="http://schemas.microsoft.com/office/drawing/2014/main" id="{B9B7D6F5-2E89-4DA4-3C30-E73D339591C4}"/>
              </a:ext>
            </a:extLst>
          </p:cNvPr>
          <p:cNvSpPr/>
          <p:nvPr/>
        </p:nvSpPr>
        <p:spPr>
          <a:xfrm>
            <a:off x="2052567" y="3929433"/>
            <a:ext cx="327992" cy="406757"/>
          </a:xfrm>
          <a:prstGeom prst="flowChartDocumen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ADD</a:t>
            </a:r>
          </a:p>
        </p:txBody>
      </p:sp>
      <p:sp>
        <p:nvSpPr>
          <p:cNvPr id="132" name="Flowchart: Document 14">
            <a:extLst>
              <a:ext uri="{FF2B5EF4-FFF2-40B4-BE49-F238E27FC236}">
                <a16:creationId xmlns:a16="http://schemas.microsoft.com/office/drawing/2014/main" id="{7ABA46D8-0AB3-3CB1-A725-57C23AC79605}"/>
              </a:ext>
            </a:extLst>
          </p:cNvPr>
          <p:cNvSpPr/>
          <p:nvPr/>
        </p:nvSpPr>
        <p:spPr>
          <a:xfrm>
            <a:off x="521897" y="3130959"/>
            <a:ext cx="401328" cy="497704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M2M Obj.</a:t>
            </a:r>
          </a:p>
        </p:txBody>
      </p:sp>
      <p:sp>
        <p:nvSpPr>
          <p:cNvPr id="133" name="Flowchart: Document 66">
            <a:extLst>
              <a:ext uri="{FF2B5EF4-FFF2-40B4-BE49-F238E27FC236}">
                <a16:creationId xmlns:a16="http://schemas.microsoft.com/office/drawing/2014/main" id="{6B680F21-850B-6AD0-438F-56CA66CA8ACB}"/>
              </a:ext>
            </a:extLst>
          </p:cNvPr>
          <p:cNvSpPr/>
          <p:nvPr/>
        </p:nvSpPr>
        <p:spPr>
          <a:xfrm>
            <a:off x="10944175" y="3942679"/>
            <a:ext cx="352841" cy="380263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RFP</a:t>
            </a:r>
          </a:p>
        </p:txBody>
      </p:sp>
      <p:sp>
        <p:nvSpPr>
          <p:cNvPr id="134" name="Arrow: Pentagon 54">
            <a:extLst>
              <a:ext uri="{FF2B5EF4-FFF2-40B4-BE49-F238E27FC236}">
                <a16:creationId xmlns:a16="http://schemas.microsoft.com/office/drawing/2014/main" id="{8A2DABF2-3E20-AD54-E879-0F981521A7DC}"/>
              </a:ext>
            </a:extLst>
          </p:cNvPr>
          <p:cNvSpPr/>
          <p:nvPr/>
        </p:nvSpPr>
        <p:spPr>
          <a:xfrm>
            <a:off x="4654135" y="4118324"/>
            <a:ext cx="1886673" cy="288235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Industry BAA, RFI, etc.</a:t>
            </a:r>
          </a:p>
        </p:txBody>
      </p:sp>
      <p:sp>
        <p:nvSpPr>
          <p:cNvPr id="135" name="Arrow: Pentagon 54">
            <a:extLst>
              <a:ext uri="{FF2B5EF4-FFF2-40B4-BE49-F238E27FC236}">
                <a16:creationId xmlns:a16="http://schemas.microsoft.com/office/drawing/2014/main" id="{67788DB4-D35D-04E2-D6DE-142D0390CDF1}"/>
              </a:ext>
            </a:extLst>
          </p:cNvPr>
          <p:cNvSpPr/>
          <p:nvPr/>
        </p:nvSpPr>
        <p:spPr>
          <a:xfrm>
            <a:off x="2828770" y="4101997"/>
            <a:ext cx="1158736" cy="288235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Studies</a:t>
            </a:r>
          </a:p>
        </p:txBody>
      </p:sp>
      <p:cxnSp>
        <p:nvCxnSpPr>
          <p:cNvPr id="136" name="Connector: Elbow 30">
            <a:extLst>
              <a:ext uri="{FF2B5EF4-FFF2-40B4-BE49-F238E27FC236}">
                <a16:creationId xmlns:a16="http://schemas.microsoft.com/office/drawing/2014/main" id="{4A160467-86F0-6051-31C9-57E2893AD03B}"/>
              </a:ext>
            </a:extLst>
          </p:cNvPr>
          <p:cNvCxnSpPr>
            <a:stCxn id="132" idx="3"/>
          </p:cNvCxnSpPr>
          <p:nvPr/>
        </p:nvCxnSpPr>
        <p:spPr>
          <a:xfrm>
            <a:off x="923225" y="3379811"/>
            <a:ext cx="131708" cy="31864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: Elbow 31">
            <a:extLst>
              <a:ext uri="{FF2B5EF4-FFF2-40B4-BE49-F238E27FC236}">
                <a16:creationId xmlns:a16="http://schemas.microsoft.com/office/drawing/2014/main" id="{A601F190-5C64-8BD8-DFA7-100C105DBF3C}"/>
              </a:ext>
            </a:extLst>
          </p:cNvPr>
          <p:cNvCxnSpPr>
            <a:cxnSpLocks/>
            <a:stCxn id="130" idx="3"/>
            <a:endCxn id="119" idx="2"/>
          </p:cNvCxnSpPr>
          <p:nvPr/>
        </p:nvCxnSpPr>
        <p:spPr>
          <a:xfrm flipV="1">
            <a:off x="2223986" y="3616758"/>
            <a:ext cx="73193" cy="225814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: Elbow 36">
            <a:extLst>
              <a:ext uri="{FF2B5EF4-FFF2-40B4-BE49-F238E27FC236}">
                <a16:creationId xmlns:a16="http://schemas.microsoft.com/office/drawing/2014/main" id="{29C8848F-C769-4B04-EF3F-D7954628443F}"/>
              </a:ext>
            </a:extLst>
          </p:cNvPr>
          <p:cNvCxnSpPr>
            <a:cxnSpLocks/>
            <a:stCxn id="119" idx="3"/>
          </p:cNvCxnSpPr>
          <p:nvPr/>
        </p:nvCxnSpPr>
        <p:spPr>
          <a:xfrm>
            <a:off x="2729531" y="3367906"/>
            <a:ext cx="271790" cy="35026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: Elbow 40">
            <a:extLst>
              <a:ext uri="{FF2B5EF4-FFF2-40B4-BE49-F238E27FC236}">
                <a16:creationId xmlns:a16="http://schemas.microsoft.com/office/drawing/2014/main" id="{606F545E-42C4-F6B1-E797-7828E5FB835B}"/>
              </a:ext>
            </a:extLst>
          </p:cNvPr>
          <p:cNvCxnSpPr>
            <a:cxnSpLocks/>
            <a:stCxn id="126" idx="3"/>
            <a:endCxn id="127" idx="2"/>
          </p:cNvCxnSpPr>
          <p:nvPr/>
        </p:nvCxnSpPr>
        <p:spPr>
          <a:xfrm flipV="1">
            <a:off x="4163925" y="3616758"/>
            <a:ext cx="270170" cy="225192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: Elbow 43">
            <a:extLst>
              <a:ext uri="{FF2B5EF4-FFF2-40B4-BE49-F238E27FC236}">
                <a16:creationId xmlns:a16="http://schemas.microsoft.com/office/drawing/2014/main" id="{2BB7079F-FD0D-04E5-4EF8-85E90884BF1D}"/>
              </a:ext>
            </a:extLst>
          </p:cNvPr>
          <p:cNvCxnSpPr>
            <a:cxnSpLocks/>
            <a:stCxn id="120" idx="3"/>
            <a:endCxn id="121" idx="2"/>
          </p:cNvCxnSpPr>
          <p:nvPr/>
        </p:nvCxnSpPr>
        <p:spPr>
          <a:xfrm flipV="1">
            <a:off x="6904762" y="3612986"/>
            <a:ext cx="139345" cy="229586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: Elbow 46">
            <a:extLst>
              <a:ext uri="{FF2B5EF4-FFF2-40B4-BE49-F238E27FC236}">
                <a16:creationId xmlns:a16="http://schemas.microsoft.com/office/drawing/2014/main" id="{295A102E-E175-6288-96AA-4AF4D4E0A2AC}"/>
              </a:ext>
            </a:extLst>
          </p:cNvPr>
          <p:cNvCxnSpPr>
            <a:cxnSpLocks/>
            <a:stCxn id="127" idx="3"/>
          </p:cNvCxnSpPr>
          <p:nvPr/>
        </p:nvCxnSpPr>
        <p:spPr>
          <a:xfrm>
            <a:off x="4866447" y="3367906"/>
            <a:ext cx="212460" cy="35026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: Elbow 50">
            <a:extLst>
              <a:ext uri="{FF2B5EF4-FFF2-40B4-BE49-F238E27FC236}">
                <a16:creationId xmlns:a16="http://schemas.microsoft.com/office/drawing/2014/main" id="{AF31A97E-C9A4-6D70-6CE8-B2D370A1DE20}"/>
              </a:ext>
            </a:extLst>
          </p:cNvPr>
          <p:cNvCxnSpPr>
            <a:cxnSpLocks/>
            <a:stCxn id="121" idx="3"/>
          </p:cNvCxnSpPr>
          <p:nvPr/>
        </p:nvCxnSpPr>
        <p:spPr>
          <a:xfrm>
            <a:off x="7476459" y="3364134"/>
            <a:ext cx="220991" cy="36187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: Elbow 54">
            <a:extLst>
              <a:ext uri="{FF2B5EF4-FFF2-40B4-BE49-F238E27FC236}">
                <a16:creationId xmlns:a16="http://schemas.microsoft.com/office/drawing/2014/main" id="{9F2D5B07-6A99-B582-72C7-71F1933B0B9E}"/>
              </a:ext>
            </a:extLst>
          </p:cNvPr>
          <p:cNvCxnSpPr>
            <a:cxnSpLocks/>
            <a:stCxn id="122" idx="3"/>
            <a:endCxn id="123" idx="2"/>
          </p:cNvCxnSpPr>
          <p:nvPr/>
        </p:nvCxnSpPr>
        <p:spPr>
          <a:xfrm flipV="1">
            <a:off x="8808209" y="3628662"/>
            <a:ext cx="147394" cy="218697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: Elbow 57">
            <a:extLst>
              <a:ext uri="{FF2B5EF4-FFF2-40B4-BE49-F238E27FC236}">
                <a16:creationId xmlns:a16="http://schemas.microsoft.com/office/drawing/2014/main" id="{453FB242-302A-575A-1619-AADB82A316CD}"/>
              </a:ext>
            </a:extLst>
          </p:cNvPr>
          <p:cNvCxnSpPr>
            <a:cxnSpLocks/>
            <a:stCxn id="123" idx="3"/>
          </p:cNvCxnSpPr>
          <p:nvPr/>
        </p:nvCxnSpPr>
        <p:spPr>
          <a:xfrm>
            <a:off x="9387955" y="3379810"/>
            <a:ext cx="146503" cy="336197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: Elbow 61">
            <a:extLst>
              <a:ext uri="{FF2B5EF4-FFF2-40B4-BE49-F238E27FC236}">
                <a16:creationId xmlns:a16="http://schemas.microsoft.com/office/drawing/2014/main" id="{D83A0DDF-929E-2FB8-042A-31CD2A399D86}"/>
              </a:ext>
            </a:extLst>
          </p:cNvPr>
          <p:cNvCxnSpPr>
            <a:cxnSpLocks/>
            <a:endCxn id="131" idx="2"/>
          </p:cNvCxnSpPr>
          <p:nvPr/>
        </p:nvCxnSpPr>
        <p:spPr>
          <a:xfrm rot="10800000" flipV="1">
            <a:off x="2216563" y="3500121"/>
            <a:ext cx="5045986" cy="809177"/>
          </a:xfrm>
          <a:prstGeom prst="bentConnector4">
            <a:avLst>
              <a:gd name="adj1" fmla="val 1157"/>
              <a:gd name="adj2" fmla="val 153856"/>
            </a:avLst>
          </a:prstGeom>
          <a:ln>
            <a:solidFill>
              <a:srgbClr val="DD7F2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: Elbow 65">
            <a:extLst>
              <a:ext uri="{FF2B5EF4-FFF2-40B4-BE49-F238E27FC236}">
                <a16:creationId xmlns:a16="http://schemas.microsoft.com/office/drawing/2014/main" id="{4611CF69-D145-365F-6B8B-6027627E3FA7}"/>
              </a:ext>
            </a:extLst>
          </p:cNvPr>
          <p:cNvCxnSpPr>
            <a:cxnSpLocks/>
            <a:stCxn id="133" idx="2"/>
            <a:endCxn id="131" idx="2"/>
          </p:cNvCxnSpPr>
          <p:nvPr/>
        </p:nvCxnSpPr>
        <p:spPr>
          <a:xfrm rot="5400000">
            <a:off x="6662832" y="-148466"/>
            <a:ext cx="11497" cy="8904033"/>
          </a:xfrm>
          <a:prstGeom prst="bentConnector3">
            <a:avLst>
              <a:gd name="adj1" fmla="val 4786666"/>
            </a:avLst>
          </a:prstGeom>
          <a:ln>
            <a:solidFill>
              <a:srgbClr val="DD7F2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B7E3FE9E-E9AE-181C-2293-3BBE05077A8D}"/>
              </a:ext>
            </a:extLst>
          </p:cNvPr>
          <p:cNvSpPr txBox="1"/>
          <p:nvPr/>
        </p:nvSpPr>
        <p:spPr>
          <a:xfrm>
            <a:off x="5223651" y="4506781"/>
            <a:ext cx="2021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DD7F29"/>
                </a:solidFill>
              </a:rPr>
              <a:t>Element Definition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0F91E063-EF12-136D-FD0A-7D619B84EB30}"/>
              </a:ext>
            </a:extLst>
          </p:cNvPr>
          <p:cNvSpPr txBox="1"/>
          <p:nvPr/>
        </p:nvSpPr>
        <p:spPr>
          <a:xfrm>
            <a:off x="170707" y="5109127"/>
            <a:ext cx="268036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Feasibility studies and collaboration identify potential concept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F52DFFD5-C477-7530-6065-2FE3E4890F26}"/>
              </a:ext>
            </a:extLst>
          </p:cNvPr>
          <p:cNvSpPr txBox="1"/>
          <p:nvPr/>
        </p:nvSpPr>
        <p:spPr>
          <a:xfrm>
            <a:off x="1148744" y="1491402"/>
            <a:ext cx="290862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Element Initiation</a:t>
            </a:r>
            <a:r>
              <a:rPr lang="en-US"/>
              <a:t>: </a:t>
            </a:r>
          </a:p>
          <a:p>
            <a:pPr algn="ctr"/>
            <a:r>
              <a:rPr lang="en-US"/>
              <a:t>overt decision to proceed with maturation of concept assessed for Arch. priority, budget, and strategy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6069787A-165E-80FD-0F0F-680F8825034C}"/>
              </a:ext>
            </a:extLst>
          </p:cNvPr>
          <p:cNvSpPr txBox="1"/>
          <p:nvPr/>
        </p:nvSpPr>
        <p:spPr>
          <a:xfrm>
            <a:off x="4336255" y="1491402"/>
            <a:ext cx="379278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Mission Concept Review</a:t>
            </a:r>
            <a:r>
              <a:rPr lang="en-US"/>
              <a:t>: To evaluate the feasibility of the proposed mission concept(s) and its fulfillment of the Architecture needs and objectives.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244EF04-A4DC-8554-F73D-AA23785B8943}"/>
              </a:ext>
            </a:extLst>
          </p:cNvPr>
          <p:cNvSpPr txBox="1"/>
          <p:nvPr/>
        </p:nvSpPr>
        <p:spPr>
          <a:xfrm>
            <a:off x="3095682" y="5109127"/>
            <a:ext cx="457638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Mission refinement to optimize for strategic value and functional achievement, use of study mechanisms to better inform planning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D29B018-A604-07F1-8D2A-6869739711FE}"/>
              </a:ext>
            </a:extLst>
          </p:cNvPr>
          <p:cNvSpPr txBox="1"/>
          <p:nvPr/>
        </p:nvSpPr>
        <p:spPr>
          <a:xfrm>
            <a:off x="8219746" y="1491402"/>
            <a:ext cx="3792783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Acquisition Strategy Meeting</a:t>
            </a:r>
            <a:r>
              <a:rPr lang="en-US"/>
              <a:t>: Transition to Moon to Mars Program for implementation, completion of project roles &amp; responsibilities leading to contracting process (e.g. RFP)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A0F927C-7965-3EC0-D76A-81D5A8430DED}"/>
              </a:ext>
            </a:extLst>
          </p:cNvPr>
          <p:cNvSpPr txBox="1"/>
          <p:nvPr/>
        </p:nvSpPr>
        <p:spPr>
          <a:xfrm>
            <a:off x="7793609" y="5123141"/>
            <a:ext cx="2743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Feedback incorporated into Architecture products as milestones occur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F28A77DF-5DBD-0E36-F1DB-499F84D65926}"/>
              </a:ext>
            </a:extLst>
          </p:cNvPr>
          <p:cNvCxnSpPr/>
          <p:nvPr/>
        </p:nvCxnSpPr>
        <p:spPr>
          <a:xfrm flipV="1">
            <a:off x="2297178" y="4060837"/>
            <a:ext cx="432353" cy="1062304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BA4836A-EECB-E873-1257-1C9C5DDFC2C8}"/>
              </a:ext>
            </a:extLst>
          </p:cNvPr>
          <p:cNvCxnSpPr>
            <a:cxnSpLocks/>
          </p:cNvCxnSpPr>
          <p:nvPr/>
        </p:nvCxnSpPr>
        <p:spPr>
          <a:xfrm>
            <a:off x="3776322" y="2722230"/>
            <a:ext cx="384450" cy="449415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6CD4590A-733D-8923-BFF8-1AFA47389A4E}"/>
              </a:ext>
            </a:extLst>
          </p:cNvPr>
          <p:cNvCxnSpPr>
            <a:cxnSpLocks/>
          </p:cNvCxnSpPr>
          <p:nvPr/>
        </p:nvCxnSpPr>
        <p:spPr>
          <a:xfrm flipV="1">
            <a:off x="4248408" y="4051133"/>
            <a:ext cx="443673" cy="977061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A8D701C4-5208-6B08-3EDF-5558FE59B56A}"/>
              </a:ext>
            </a:extLst>
          </p:cNvPr>
          <p:cNvCxnSpPr>
            <a:cxnSpLocks/>
          </p:cNvCxnSpPr>
          <p:nvPr/>
        </p:nvCxnSpPr>
        <p:spPr>
          <a:xfrm>
            <a:off x="6096000" y="2709321"/>
            <a:ext cx="597766" cy="449415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1CFF0668-08EB-7A7D-ACA7-81417A778433}"/>
              </a:ext>
            </a:extLst>
          </p:cNvPr>
          <p:cNvCxnSpPr>
            <a:cxnSpLocks/>
          </p:cNvCxnSpPr>
          <p:nvPr/>
        </p:nvCxnSpPr>
        <p:spPr>
          <a:xfrm>
            <a:off x="8523250" y="2691731"/>
            <a:ext cx="220991" cy="442363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D3A5A03C-11DD-0814-28CE-1EE89452A1A9}"/>
              </a:ext>
            </a:extLst>
          </p:cNvPr>
          <p:cNvCxnSpPr>
            <a:cxnSpLocks/>
          </p:cNvCxnSpPr>
          <p:nvPr/>
        </p:nvCxnSpPr>
        <p:spPr>
          <a:xfrm flipH="1">
            <a:off x="11297016" y="2968730"/>
            <a:ext cx="171181" cy="873220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0499DD3-38E5-82F8-4825-D5BF6D42196C}"/>
              </a:ext>
            </a:extLst>
          </p:cNvPr>
          <p:cNvCxnSpPr>
            <a:cxnSpLocks/>
          </p:cNvCxnSpPr>
          <p:nvPr/>
        </p:nvCxnSpPr>
        <p:spPr>
          <a:xfrm>
            <a:off x="6540808" y="4637909"/>
            <a:ext cx="1678938" cy="485232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00AD4DE8-B36A-D425-2535-D194BD26786A}"/>
              </a:ext>
            </a:extLst>
          </p:cNvPr>
          <p:cNvCxnSpPr>
            <a:cxnSpLocks/>
          </p:cNvCxnSpPr>
          <p:nvPr/>
        </p:nvCxnSpPr>
        <p:spPr>
          <a:xfrm flipH="1">
            <a:off x="8219746" y="4748587"/>
            <a:ext cx="1226468" cy="378333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Flowchart: Decision 138">
            <a:extLst>
              <a:ext uri="{FF2B5EF4-FFF2-40B4-BE49-F238E27FC236}">
                <a16:creationId xmlns:a16="http://schemas.microsoft.com/office/drawing/2014/main" id="{3827121E-EA0E-05A2-7E1D-738EA2A0E5BB}"/>
              </a:ext>
            </a:extLst>
          </p:cNvPr>
          <p:cNvSpPr/>
          <p:nvPr/>
        </p:nvSpPr>
        <p:spPr>
          <a:xfrm>
            <a:off x="1791004" y="6175574"/>
            <a:ext cx="422128" cy="198288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59A72C56-2950-5999-5D13-1BD1BE9DBEBA}"/>
              </a:ext>
            </a:extLst>
          </p:cNvPr>
          <p:cNvSpPr txBox="1"/>
          <p:nvPr/>
        </p:nvSpPr>
        <p:spPr>
          <a:xfrm>
            <a:off x="2165518" y="6134207"/>
            <a:ext cx="16824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NASA Milestone</a:t>
            </a:r>
          </a:p>
        </p:txBody>
      </p:sp>
      <p:sp>
        <p:nvSpPr>
          <p:cNvPr id="164" name="Flowchart: Document 14">
            <a:extLst>
              <a:ext uri="{FF2B5EF4-FFF2-40B4-BE49-F238E27FC236}">
                <a16:creationId xmlns:a16="http://schemas.microsoft.com/office/drawing/2014/main" id="{61EA8DEB-568B-3C6C-F802-97D471E68A92}"/>
              </a:ext>
            </a:extLst>
          </p:cNvPr>
          <p:cNvSpPr/>
          <p:nvPr/>
        </p:nvSpPr>
        <p:spPr>
          <a:xfrm>
            <a:off x="262042" y="6175574"/>
            <a:ext cx="191087" cy="236975"/>
          </a:xfrm>
          <a:prstGeom prst="flowChartDocumen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10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5F79B19-3B62-87D2-CE57-ED353FB97E15}"/>
              </a:ext>
            </a:extLst>
          </p:cNvPr>
          <p:cNvSpPr txBox="1"/>
          <p:nvPr/>
        </p:nvSpPr>
        <p:spPr>
          <a:xfrm>
            <a:off x="429071" y="6134207"/>
            <a:ext cx="136207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Document(s)</a:t>
            </a:r>
          </a:p>
        </p:txBody>
      </p:sp>
      <p:sp>
        <p:nvSpPr>
          <p:cNvPr id="166" name="Arrow: Pentagon 16">
            <a:extLst>
              <a:ext uri="{FF2B5EF4-FFF2-40B4-BE49-F238E27FC236}">
                <a16:creationId xmlns:a16="http://schemas.microsoft.com/office/drawing/2014/main" id="{0BCA68E7-14BA-D17C-3483-7858A9B2714A}"/>
              </a:ext>
            </a:extLst>
          </p:cNvPr>
          <p:cNvSpPr/>
          <p:nvPr/>
        </p:nvSpPr>
        <p:spPr>
          <a:xfrm>
            <a:off x="3699950" y="6175574"/>
            <a:ext cx="347420" cy="182230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33D1A59B-F69F-9967-CA03-D9DAA2EA582F}"/>
              </a:ext>
            </a:extLst>
          </p:cNvPr>
          <p:cNvSpPr txBox="1"/>
          <p:nvPr/>
        </p:nvSpPr>
        <p:spPr>
          <a:xfrm>
            <a:off x="4006224" y="6134207"/>
            <a:ext cx="30629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ESDMD Strategy &amp; Architecture Office</a:t>
            </a:r>
          </a:p>
        </p:txBody>
      </p:sp>
      <p:sp>
        <p:nvSpPr>
          <p:cNvPr id="168" name="Arrow: Pentagon 16">
            <a:extLst>
              <a:ext uri="{FF2B5EF4-FFF2-40B4-BE49-F238E27FC236}">
                <a16:creationId xmlns:a16="http://schemas.microsoft.com/office/drawing/2014/main" id="{0224DDB7-4194-617B-D77F-4B7DEF2096B8}"/>
              </a:ext>
            </a:extLst>
          </p:cNvPr>
          <p:cNvSpPr/>
          <p:nvPr/>
        </p:nvSpPr>
        <p:spPr>
          <a:xfrm>
            <a:off x="7107840" y="6175574"/>
            <a:ext cx="347420" cy="182230"/>
          </a:xfrm>
          <a:prstGeom prst="homePlate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FFEDC22-3BF8-CCCC-26F9-4CB7C0054082}"/>
              </a:ext>
            </a:extLst>
          </p:cNvPr>
          <p:cNvSpPr txBox="1"/>
          <p:nvPr/>
        </p:nvSpPr>
        <p:spPr>
          <a:xfrm>
            <a:off x="7413443" y="6134207"/>
            <a:ext cx="2814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ESDMD Moon to Mars Program</a:t>
            </a:r>
          </a:p>
        </p:txBody>
      </p:sp>
      <p:sp>
        <p:nvSpPr>
          <p:cNvPr id="170" name="Arrow: Pentagon 16">
            <a:extLst>
              <a:ext uri="{FF2B5EF4-FFF2-40B4-BE49-F238E27FC236}">
                <a16:creationId xmlns:a16="http://schemas.microsoft.com/office/drawing/2014/main" id="{351F3350-FAE4-F45A-306D-2C31ACD3196C}"/>
              </a:ext>
            </a:extLst>
          </p:cNvPr>
          <p:cNvSpPr/>
          <p:nvPr/>
        </p:nvSpPr>
        <p:spPr>
          <a:xfrm>
            <a:off x="9996042" y="6175574"/>
            <a:ext cx="347420" cy="182230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985C28CC-D00A-64C5-C629-15DFA63ED091}"/>
              </a:ext>
            </a:extLst>
          </p:cNvPr>
          <p:cNvSpPr txBox="1"/>
          <p:nvPr/>
        </p:nvSpPr>
        <p:spPr>
          <a:xfrm>
            <a:off x="10298624" y="6134207"/>
            <a:ext cx="202198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Collaboration Partner 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241A5A81-912A-D69D-0F3C-7BA74EE877E0}"/>
              </a:ext>
            </a:extLst>
          </p:cNvPr>
          <p:cNvSpPr txBox="1"/>
          <p:nvPr/>
        </p:nvSpPr>
        <p:spPr>
          <a:xfrm>
            <a:off x="9446214" y="4610087"/>
            <a:ext cx="2021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DD7F29"/>
                </a:solidFill>
              </a:rPr>
              <a:t>Contracted Solution</a:t>
            </a:r>
          </a:p>
        </p:txBody>
      </p:sp>
    </p:spTree>
    <p:extLst>
      <p:ext uri="{BB962C8B-B14F-4D97-AF65-F5344CB8AC3E}">
        <p14:creationId xmlns:p14="http://schemas.microsoft.com/office/powerpoint/2010/main" val="221830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ESDMD Pre-Formulation for International Partners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" name="Flowchart: Decision 13">
            <a:extLst>
              <a:ext uri="{FF2B5EF4-FFF2-40B4-BE49-F238E27FC236}">
                <a16:creationId xmlns:a16="http://schemas.microsoft.com/office/drawing/2014/main" id="{11F970DC-476B-7A9A-D49F-3CABBBFAB136}"/>
              </a:ext>
            </a:extLst>
          </p:cNvPr>
          <p:cNvSpPr/>
          <p:nvPr/>
        </p:nvSpPr>
        <p:spPr>
          <a:xfrm>
            <a:off x="1864826" y="3103012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ACR</a:t>
            </a:r>
          </a:p>
        </p:txBody>
      </p:sp>
      <p:sp>
        <p:nvSpPr>
          <p:cNvPr id="4" name="Arrow: Pentagon 27">
            <a:extLst>
              <a:ext uri="{FF2B5EF4-FFF2-40B4-BE49-F238E27FC236}">
                <a16:creationId xmlns:a16="http://schemas.microsoft.com/office/drawing/2014/main" id="{C7D009D9-C921-D2E1-897D-1FC14CF4EF24}"/>
              </a:ext>
            </a:extLst>
          </p:cNvPr>
          <p:cNvSpPr/>
          <p:nvPr/>
        </p:nvSpPr>
        <p:spPr>
          <a:xfrm>
            <a:off x="4612135" y="3682412"/>
            <a:ext cx="2292627" cy="288235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Mission /Concept Trades</a:t>
            </a:r>
          </a:p>
        </p:txBody>
      </p:sp>
      <p:sp>
        <p:nvSpPr>
          <p:cNvPr id="6" name="Flowchart: Decision 32">
            <a:extLst>
              <a:ext uri="{FF2B5EF4-FFF2-40B4-BE49-F238E27FC236}">
                <a16:creationId xmlns:a16="http://schemas.microsoft.com/office/drawing/2014/main" id="{BA8E594E-3F51-BC31-FFF3-BBC0EF52648D}"/>
              </a:ext>
            </a:extLst>
          </p:cNvPr>
          <p:cNvSpPr/>
          <p:nvPr/>
        </p:nvSpPr>
        <p:spPr>
          <a:xfrm>
            <a:off x="6611754" y="3099240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MCR</a:t>
            </a:r>
          </a:p>
        </p:txBody>
      </p:sp>
      <p:sp>
        <p:nvSpPr>
          <p:cNvPr id="7" name="Arrow: Pentagon 33">
            <a:extLst>
              <a:ext uri="{FF2B5EF4-FFF2-40B4-BE49-F238E27FC236}">
                <a16:creationId xmlns:a16="http://schemas.microsoft.com/office/drawing/2014/main" id="{886A37F1-FCF7-E8A0-23D1-E4E31C616583}"/>
              </a:ext>
            </a:extLst>
          </p:cNvPr>
          <p:cNvSpPr/>
          <p:nvPr/>
        </p:nvSpPr>
        <p:spPr>
          <a:xfrm>
            <a:off x="7476459" y="3682412"/>
            <a:ext cx="1331750" cy="297809"/>
          </a:xfrm>
          <a:prstGeom prst="homePlate">
            <a:avLst/>
          </a:prstGeom>
          <a:gradFill flip="none" rotWithShape="1">
            <a:gsLst>
              <a:gs pos="31000">
                <a:srgbClr val="7030A0"/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Acquisition Plan</a:t>
            </a:r>
          </a:p>
        </p:txBody>
      </p:sp>
      <p:sp>
        <p:nvSpPr>
          <p:cNvPr id="8" name="Flowchart: Decision 34">
            <a:extLst>
              <a:ext uri="{FF2B5EF4-FFF2-40B4-BE49-F238E27FC236}">
                <a16:creationId xmlns:a16="http://schemas.microsoft.com/office/drawing/2014/main" id="{97DB165A-F0B1-DD04-E6F3-D6CE660AB318}"/>
              </a:ext>
            </a:extLst>
          </p:cNvPr>
          <p:cNvSpPr/>
          <p:nvPr/>
        </p:nvSpPr>
        <p:spPr>
          <a:xfrm>
            <a:off x="8523250" y="3114916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/>
              <a:t>ASM</a:t>
            </a:r>
          </a:p>
        </p:txBody>
      </p:sp>
      <p:sp>
        <p:nvSpPr>
          <p:cNvPr id="9" name="Flowchart: Multidocument 47">
            <a:extLst>
              <a:ext uri="{FF2B5EF4-FFF2-40B4-BE49-F238E27FC236}">
                <a16:creationId xmlns:a16="http://schemas.microsoft.com/office/drawing/2014/main" id="{90F40666-B9BA-8671-67B1-B2EEE0692B42}"/>
              </a:ext>
            </a:extLst>
          </p:cNvPr>
          <p:cNvSpPr/>
          <p:nvPr/>
        </p:nvSpPr>
        <p:spPr>
          <a:xfrm>
            <a:off x="6693766" y="3914912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100">
              <a:solidFill>
                <a:schemeClr val="dk1"/>
              </a:solidFill>
            </a:endParaRPr>
          </a:p>
        </p:txBody>
      </p:sp>
      <p:sp>
        <p:nvSpPr>
          <p:cNvPr id="10" name="Flowchart: Multidocument 49">
            <a:extLst>
              <a:ext uri="{FF2B5EF4-FFF2-40B4-BE49-F238E27FC236}">
                <a16:creationId xmlns:a16="http://schemas.microsoft.com/office/drawing/2014/main" id="{FEFEC994-3449-8071-5053-DFD9220F52A5}"/>
              </a:ext>
            </a:extLst>
          </p:cNvPr>
          <p:cNvSpPr/>
          <p:nvPr/>
        </p:nvSpPr>
        <p:spPr>
          <a:xfrm>
            <a:off x="6623411" y="4044795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>
                <a:solidFill>
                  <a:schemeClr val="dk1"/>
                </a:solidFill>
              </a:rPr>
              <a:t>MCR</a:t>
            </a:r>
          </a:p>
        </p:txBody>
      </p:sp>
      <p:sp>
        <p:nvSpPr>
          <p:cNvPr id="11" name="Arrow: Pentagon 54">
            <a:extLst>
              <a:ext uri="{FF2B5EF4-FFF2-40B4-BE49-F238E27FC236}">
                <a16:creationId xmlns:a16="http://schemas.microsoft.com/office/drawing/2014/main" id="{904053A0-AFEA-3DC0-AA0E-ED1A2CE1344F}"/>
              </a:ext>
            </a:extLst>
          </p:cNvPr>
          <p:cNvSpPr/>
          <p:nvPr/>
        </p:nvSpPr>
        <p:spPr>
          <a:xfrm>
            <a:off x="7476459" y="4132040"/>
            <a:ext cx="4383847" cy="294022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Partner Integration</a:t>
            </a:r>
          </a:p>
        </p:txBody>
      </p:sp>
      <p:sp>
        <p:nvSpPr>
          <p:cNvPr id="12" name="Arrow: Pentagon 16">
            <a:extLst>
              <a:ext uri="{FF2B5EF4-FFF2-40B4-BE49-F238E27FC236}">
                <a16:creationId xmlns:a16="http://schemas.microsoft.com/office/drawing/2014/main" id="{B70B5D4B-AC82-6F09-AF93-9EB0A25ED7D3}"/>
              </a:ext>
            </a:extLst>
          </p:cNvPr>
          <p:cNvSpPr/>
          <p:nvPr/>
        </p:nvSpPr>
        <p:spPr>
          <a:xfrm>
            <a:off x="2461175" y="3682412"/>
            <a:ext cx="1702750" cy="286991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Gap Analysis/Concept</a:t>
            </a:r>
          </a:p>
        </p:txBody>
      </p:sp>
      <p:sp>
        <p:nvSpPr>
          <p:cNvPr id="13" name="Flowchart: Decision 22">
            <a:extLst>
              <a:ext uri="{FF2B5EF4-FFF2-40B4-BE49-F238E27FC236}">
                <a16:creationId xmlns:a16="http://schemas.microsoft.com/office/drawing/2014/main" id="{8FA460DE-85A2-59FE-6FCC-6D61C588BD08}"/>
              </a:ext>
            </a:extLst>
          </p:cNvPr>
          <p:cNvSpPr/>
          <p:nvPr/>
        </p:nvSpPr>
        <p:spPr>
          <a:xfrm>
            <a:off x="4001742" y="3103012"/>
            <a:ext cx="864705" cy="497704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EI</a:t>
            </a:r>
          </a:p>
        </p:txBody>
      </p:sp>
      <p:sp>
        <p:nvSpPr>
          <p:cNvPr id="14" name="Flowchart: Multidocument 48">
            <a:extLst>
              <a:ext uri="{FF2B5EF4-FFF2-40B4-BE49-F238E27FC236}">
                <a16:creationId xmlns:a16="http://schemas.microsoft.com/office/drawing/2014/main" id="{207CC1A0-C8D1-51E3-6631-332A9BD2D15D}"/>
              </a:ext>
            </a:extLst>
          </p:cNvPr>
          <p:cNvSpPr/>
          <p:nvPr/>
        </p:nvSpPr>
        <p:spPr>
          <a:xfrm>
            <a:off x="3987505" y="3887152"/>
            <a:ext cx="352840" cy="497703"/>
          </a:xfrm>
          <a:prstGeom prst="flowChartMultidocumen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>
                <a:solidFill>
                  <a:schemeClr val="dk1"/>
                </a:solidFill>
              </a:rPr>
              <a:t>EI</a:t>
            </a:r>
          </a:p>
        </p:txBody>
      </p:sp>
      <p:sp>
        <p:nvSpPr>
          <p:cNvPr id="15" name="Arrow: Pentagon 33">
            <a:extLst>
              <a:ext uri="{FF2B5EF4-FFF2-40B4-BE49-F238E27FC236}">
                <a16:creationId xmlns:a16="http://schemas.microsoft.com/office/drawing/2014/main" id="{670D035E-F399-E4FE-FA0B-B1E2C12B34B2}"/>
              </a:ext>
            </a:extLst>
          </p:cNvPr>
          <p:cNvSpPr/>
          <p:nvPr/>
        </p:nvSpPr>
        <p:spPr>
          <a:xfrm>
            <a:off x="9379905" y="3709965"/>
            <a:ext cx="2480401" cy="260682"/>
          </a:xfrm>
          <a:prstGeom prst="homePlate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>
                <a:solidFill>
                  <a:srgbClr val="202E51"/>
                </a:solidFill>
              </a:rPr>
              <a:t>M2M Program Int.</a:t>
            </a:r>
          </a:p>
        </p:txBody>
      </p:sp>
      <p:sp>
        <p:nvSpPr>
          <p:cNvPr id="16" name="Arrow: Pentagon 16">
            <a:extLst>
              <a:ext uri="{FF2B5EF4-FFF2-40B4-BE49-F238E27FC236}">
                <a16:creationId xmlns:a16="http://schemas.microsoft.com/office/drawing/2014/main" id="{732855E1-F5BC-8DCC-7D02-04E82C07F6A7}"/>
              </a:ext>
            </a:extLst>
          </p:cNvPr>
          <p:cNvSpPr/>
          <p:nvPr/>
        </p:nvSpPr>
        <p:spPr>
          <a:xfrm>
            <a:off x="888830" y="3682412"/>
            <a:ext cx="1335156" cy="288235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Arch. Studies</a:t>
            </a:r>
          </a:p>
        </p:txBody>
      </p:sp>
      <p:sp>
        <p:nvSpPr>
          <p:cNvPr id="17" name="Flowchart: Document 14">
            <a:extLst>
              <a:ext uri="{FF2B5EF4-FFF2-40B4-BE49-F238E27FC236}">
                <a16:creationId xmlns:a16="http://schemas.microsoft.com/office/drawing/2014/main" id="{BA6CDBED-CD20-CB0A-6B20-19C1DD6E2732}"/>
              </a:ext>
            </a:extLst>
          </p:cNvPr>
          <p:cNvSpPr/>
          <p:nvPr/>
        </p:nvSpPr>
        <p:spPr>
          <a:xfrm>
            <a:off x="2052567" y="3913391"/>
            <a:ext cx="327992" cy="406757"/>
          </a:xfrm>
          <a:prstGeom prst="flowChartDocumen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ADD</a:t>
            </a:r>
          </a:p>
        </p:txBody>
      </p:sp>
      <p:sp>
        <p:nvSpPr>
          <p:cNvPr id="18" name="Flowchart: Document 14">
            <a:extLst>
              <a:ext uri="{FF2B5EF4-FFF2-40B4-BE49-F238E27FC236}">
                <a16:creationId xmlns:a16="http://schemas.microsoft.com/office/drawing/2014/main" id="{9D2402A0-E904-E952-F1CB-08589156BE35}"/>
              </a:ext>
            </a:extLst>
          </p:cNvPr>
          <p:cNvSpPr/>
          <p:nvPr/>
        </p:nvSpPr>
        <p:spPr>
          <a:xfrm>
            <a:off x="521897" y="3114917"/>
            <a:ext cx="401328" cy="497704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M2M Obj.</a:t>
            </a:r>
          </a:p>
        </p:txBody>
      </p:sp>
      <p:sp>
        <p:nvSpPr>
          <p:cNvPr id="19" name="Flowchart: Document 66">
            <a:extLst>
              <a:ext uri="{FF2B5EF4-FFF2-40B4-BE49-F238E27FC236}">
                <a16:creationId xmlns:a16="http://schemas.microsoft.com/office/drawing/2014/main" id="{10A7C3FC-E6BB-8FBF-32BA-3C5CE2CB46A0}"/>
              </a:ext>
            </a:extLst>
          </p:cNvPr>
          <p:cNvSpPr/>
          <p:nvPr/>
        </p:nvSpPr>
        <p:spPr>
          <a:xfrm>
            <a:off x="10944175" y="3926637"/>
            <a:ext cx="352841" cy="380263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/>
              <a:t>IA</a:t>
            </a:r>
          </a:p>
        </p:txBody>
      </p:sp>
      <p:sp>
        <p:nvSpPr>
          <p:cNvPr id="20" name="Arrow: Pentagon 54">
            <a:extLst>
              <a:ext uri="{FF2B5EF4-FFF2-40B4-BE49-F238E27FC236}">
                <a16:creationId xmlns:a16="http://schemas.microsoft.com/office/drawing/2014/main" id="{25E02223-AF97-F26A-2610-5F0A971EBF67}"/>
              </a:ext>
            </a:extLst>
          </p:cNvPr>
          <p:cNvSpPr/>
          <p:nvPr/>
        </p:nvSpPr>
        <p:spPr>
          <a:xfrm>
            <a:off x="4654135" y="4102282"/>
            <a:ext cx="1886673" cy="288235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Partner Pre-Phase A/B</a:t>
            </a:r>
          </a:p>
        </p:txBody>
      </p:sp>
      <p:sp>
        <p:nvSpPr>
          <p:cNvPr id="21" name="Arrow: Pentagon 54">
            <a:extLst>
              <a:ext uri="{FF2B5EF4-FFF2-40B4-BE49-F238E27FC236}">
                <a16:creationId xmlns:a16="http://schemas.microsoft.com/office/drawing/2014/main" id="{A52B3B2D-27FB-A09D-F63D-A0F62B040ECA}"/>
              </a:ext>
            </a:extLst>
          </p:cNvPr>
          <p:cNvSpPr/>
          <p:nvPr/>
        </p:nvSpPr>
        <p:spPr>
          <a:xfrm>
            <a:off x="2828770" y="4085955"/>
            <a:ext cx="1158736" cy="288235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/>
              <a:t>Studies</a:t>
            </a:r>
          </a:p>
        </p:txBody>
      </p:sp>
      <p:cxnSp>
        <p:nvCxnSpPr>
          <p:cNvPr id="23" name="Connector: Elbow 30">
            <a:extLst>
              <a:ext uri="{FF2B5EF4-FFF2-40B4-BE49-F238E27FC236}">
                <a16:creationId xmlns:a16="http://schemas.microsoft.com/office/drawing/2014/main" id="{17E690C0-6CF8-BD01-F8CD-B470029C8B61}"/>
              </a:ext>
            </a:extLst>
          </p:cNvPr>
          <p:cNvCxnSpPr>
            <a:stCxn id="18" idx="3"/>
          </p:cNvCxnSpPr>
          <p:nvPr/>
        </p:nvCxnSpPr>
        <p:spPr>
          <a:xfrm>
            <a:off x="923225" y="3363769"/>
            <a:ext cx="131708" cy="31864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31">
            <a:extLst>
              <a:ext uri="{FF2B5EF4-FFF2-40B4-BE49-F238E27FC236}">
                <a16:creationId xmlns:a16="http://schemas.microsoft.com/office/drawing/2014/main" id="{9EE92F33-80A0-ABF0-AEB6-276ED0004236}"/>
              </a:ext>
            </a:extLst>
          </p:cNvPr>
          <p:cNvCxnSpPr>
            <a:cxnSpLocks/>
            <a:stCxn id="16" idx="3"/>
            <a:endCxn id="3" idx="2"/>
          </p:cNvCxnSpPr>
          <p:nvPr/>
        </p:nvCxnSpPr>
        <p:spPr>
          <a:xfrm flipV="1">
            <a:off x="2223986" y="3600716"/>
            <a:ext cx="73193" cy="225814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36">
            <a:extLst>
              <a:ext uri="{FF2B5EF4-FFF2-40B4-BE49-F238E27FC236}">
                <a16:creationId xmlns:a16="http://schemas.microsoft.com/office/drawing/2014/main" id="{F772B92E-2F68-A60B-FD67-5CE4D96AB32A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729531" y="3351864"/>
            <a:ext cx="271790" cy="35026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40">
            <a:extLst>
              <a:ext uri="{FF2B5EF4-FFF2-40B4-BE49-F238E27FC236}">
                <a16:creationId xmlns:a16="http://schemas.microsoft.com/office/drawing/2014/main" id="{9EC317AE-083A-F27E-DEBF-1D3AB54F8132}"/>
              </a:ext>
            </a:extLst>
          </p:cNvPr>
          <p:cNvCxnSpPr>
            <a:cxnSpLocks/>
            <a:stCxn id="12" idx="3"/>
            <a:endCxn id="13" idx="2"/>
          </p:cNvCxnSpPr>
          <p:nvPr/>
        </p:nvCxnSpPr>
        <p:spPr>
          <a:xfrm flipV="1">
            <a:off x="4163925" y="3600716"/>
            <a:ext cx="270170" cy="225192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43">
            <a:extLst>
              <a:ext uri="{FF2B5EF4-FFF2-40B4-BE49-F238E27FC236}">
                <a16:creationId xmlns:a16="http://schemas.microsoft.com/office/drawing/2014/main" id="{E5411315-D31F-1B1D-5D4F-A6A641976FCB}"/>
              </a:ext>
            </a:extLst>
          </p:cNvPr>
          <p:cNvCxnSpPr>
            <a:cxnSpLocks/>
            <a:stCxn id="4" idx="3"/>
            <a:endCxn id="6" idx="2"/>
          </p:cNvCxnSpPr>
          <p:nvPr/>
        </p:nvCxnSpPr>
        <p:spPr>
          <a:xfrm flipV="1">
            <a:off x="6904762" y="3596944"/>
            <a:ext cx="139345" cy="229586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46">
            <a:extLst>
              <a:ext uri="{FF2B5EF4-FFF2-40B4-BE49-F238E27FC236}">
                <a16:creationId xmlns:a16="http://schemas.microsoft.com/office/drawing/2014/main" id="{E7FF92F6-0608-91C3-FE4E-DE70A6802060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4866447" y="3351864"/>
            <a:ext cx="212460" cy="35026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50">
            <a:extLst>
              <a:ext uri="{FF2B5EF4-FFF2-40B4-BE49-F238E27FC236}">
                <a16:creationId xmlns:a16="http://schemas.microsoft.com/office/drawing/2014/main" id="{A9F1E4CE-D872-BFCF-3E21-EB3F656B6E69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7476459" y="3348092"/>
            <a:ext cx="220991" cy="361873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54">
            <a:extLst>
              <a:ext uri="{FF2B5EF4-FFF2-40B4-BE49-F238E27FC236}">
                <a16:creationId xmlns:a16="http://schemas.microsoft.com/office/drawing/2014/main" id="{770546CB-E3FA-5A40-D2DE-2D3FA6CFF30C}"/>
              </a:ext>
            </a:extLst>
          </p:cNvPr>
          <p:cNvCxnSpPr>
            <a:cxnSpLocks/>
            <a:stCxn id="7" idx="3"/>
            <a:endCxn id="8" idx="2"/>
          </p:cNvCxnSpPr>
          <p:nvPr/>
        </p:nvCxnSpPr>
        <p:spPr>
          <a:xfrm flipV="1">
            <a:off x="8808209" y="3612620"/>
            <a:ext cx="147394" cy="218697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57">
            <a:extLst>
              <a:ext uri="{FF2B5EF4-FFF2-40B4-BE49-F238E27FC236}">
                <a16:creationId xmlns:a16="http://schemas.microsoft.com/office/drawing/2014/main" id="{06C50B73-E0A6-96DA-7D34-457679F7A345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9387955" y="3363768"/>
            <a:ext cx="146503" cy="336197"/>
          </a:xfrm>
          <a:prstGeom prst="bentConnector2">
            <a:avLst/>
          </a:prstGeom>
          <a:ln>
            <a:solidFill>
              <a:srgbClr val="DD7F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61">
            <a:extLst>
              <a:ext uri="{FF2B5EF4-FFF2-40B4-BE49-F238E27FC236}">
                <a16:creationId xmlns:a16="http://schemas.microsoft.com/office/drawing/2014/main" id="{7949CE8E-DB72-847C-71F0-A739060F02BE}"/>
              </a:ext>
            </a:extLst>
          </p:cNvPr>
          <p:cNvCxnSpPr>
            <a:cxnSpLocks/>
            <a:endCxn id="17" idx="2"/>
          </p:cNvCxnSpPr>
          <p:nvPr/>
        </p:nvCxnSpPr>
        <p:spPr>
          <a:xfrm rot="10800000" flipV="1">
            <a:off x="2216563" y="3484079"/>
            <a:ext cx="5045986" cy="809177"/>
          </a:xfrm>
          <a:prstGeom prst="bentConnector4">
            <a:avLst>
              <a:gd name="adj1" fmla="val 1157"/>
              <a:gd name="adj2" fmla="val 153856"/>
            </a:avLst>
          </a:prstGeom>
          <a:ln>
            <a:solidFill>
              <a:srgbClr val="DD7F2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65">
            <a:extLst>
              <a:ext uri="{FF2B5EF4-FFF2-40B4-BE49-F238E27FC236}">
                <a16:creationId xmlns:a16="http://schemas.microsoft.com/office/drawing/2014/main" id="{351FC81B-92B9-11F7-9173-7D47BBB54588}"/>
              </a:ext>
            </a:extLst>
          </p:cNvPr>
          <p:cNvCxnSpPr>
            <a:cxnSpLocks/>
            <a:stCxn id="19" idx="2"/>
            <a:endCxn id="17" idx="2"/>
          </p:cNvCxnSpPr>
          <p:nvPr/>
        </p:nvCxnSpPr>
        <p:spPr>
          <a:xfrm rot="5400000">
            <a:off x="6662832" y="-164508"/>
            <a:ext cx="11497" cy="8904033"/>
          </a:xfrm>
          <a:prstGeom prst="bentConnector3">
            <a:avLst>
              <a:gd name="adj1" fmla="val 4786666"/>
            </a:avLst>
          </a:prstGeom>
          <a:ln>
            <a:solidFill>
              <a:srgbClr val="DD7F29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A1E74C7-452F-CB16-0ECC-413C9FCEA413}"/>
              </a:ext>
            </a:extLst>
          </p:cNvPr>
          <p:cNvSpPr txBox="1"/>
          <p:nvPr/>
        </p:nvSpPr>
        <p:spPr>
          <a:xfrm>
            <a:off x="5223651" y="4490739"/>
            <a:ext cx="2021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DD7F29"/>
                </a:solidFill>
              </a:rPr>
              <a:t>Element Definition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B37F58-DE2A-2579-1062-8B4D1F8F3589}"/>
              </a:ext>
            </a:extLst>
          </p:cNvPr>
          <p:cNvSpPr txBox="1"/>
          <p:nvPr/>
        </p:nvSpPr>
        <p:spPr>
          <a:xfrm>
            <a:off x="9446214" y="4594045"/>
            <a:ext cx="20219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DD7F29"/>
                </a:solidFill>
              </a:rPr>
              <a:t>Collaboration Partner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B27E28-ABF2-C33A-C97B-D1CFA0F921BC}"/>
              </a:ext>
            </a:extLst>
          </p:cNvPr>
          <p:cNvSpPr txBox="1"/>
          <p:nvPr/>
        </p:nvSpPr>
        <p:spPr>
          <a:xfrm>
            <a:off x="170707" y="5093085"/>
            <a:ext cx="2680364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Feasibility studies and collaboration identify potential concept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4B0955C-BF71-DA06-3D23-8D9836D18761}"/>
              </a:ext>
            </a:extLst>
          </p:cNvPr>
          <p:cNvSpPr txBox="1"/>
          <p:nvPr/>
        </p:nvSpPr>
        <p:spPr>
          <a:xfrm>
            <a:off x="1148744" y="1475360"/>
            <a:ext cx="290862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Element Initiation</a:t>
            </a:r>
            <a:r>
              <a:rPr lang="en-US" dirty="0"/>
              <a:t>: </a:t>
            </a:r>
          </a:p>
          <a:p>
            <a:pPr algn="ctr"/>
            <a:r>
              <a:rPr lang="en-US" dirty="0"/>
              <a:t>overt decision to proceed with maturation of concept assessed for Arch. priority, budget, and strategy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B79687-4C13-A2A3-EF09-C81707FE08A1}"/>
              </a:ext>
            </a:extLst>
          </p:cNvPr>
          <p:cNvSpPr txBox="1"/>
          <p:nvPr/>
        </p:nvSpPr>
        <p:spPr>
          <a:xfrm>
            <a:off x="4336255" y="1475360"/>
            <a:ext cx="3792783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Mission Concept Review</a:t>
            </a:r>
            <a:r>
              <a:rPr lang="en-US"/>
              <a:t>: To evaluate the feasibility of the proposed mission concept(s) and its fulfillment of the Architecture needs and objectives.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E59B77B-3AB1-59AA-5832-1B2A6C250280}"/>
              </a:ext>
            </a:extLst>
          </p:cNvPr>
          <p:cNvSpPr txBox="1"/>
          <p:nvPr/>
        </p:nvSpPr>
        <p:spPr>
          <a:xfrm>
            <a:off x="3095682" y="5093085"/>
            <a:ext cx="281410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Mission refinement to optimize for strategic value and functional achievement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B62AF5-CEEC-1B3C-A85F-887A3B109F82}"/>
              </a:ext>
            </a:extLst>
          </p:cNvPr>
          <p:cNvSpPr txBox="1"/>
          <p:nvPr/>
        </p:nvSpPr>
        <p:spPr>
          <a:xfrm>
            <a:off x="8219746" y="1475360"/>
            <a:ext cx="3792783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Acquisition Strategy Meeting</a:t>
            </a:r>
            <a:r>
              <a:rPr lang="en-US"/>
              <a:t>: Transition to Moon to Mars Program for implementation, completion of project roles &amp; responsibilities leading to </a:t>
            </a:r>
            <a:r>
              <a:rPr lang="en-US" b="1"/>
              <a:t>Implementing Arrangement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3A6077B-7A36-F0B8-9AAE-F9538974A3ED}"/>
              </a:ext>
            </a:extLst>
          </p:cNvPr>
          <p:cNvSpPr txBox="1"/>
          <p:nvPr/>
        </p:nvSpPr>
        <p:spPr>
          <a:xfrm>
            <a:off x="7793609" y="5107099"/>
            <a:ext cx="27432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/>
              <a:t>Feedback incorporated into Architecture products as milestones occur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383BB22-28F8-E291-7C00-6358A67DABA0}"/>
              </a:ext>
            </a:extLst>
          </p:cNvPr>
          <p:cNvCxnSpPr/>
          <p:nvPr/>
        </p:nvCxnSpPr>
        <p:spPr>
          <a:xfrm flipV="1">
            <a:off x="2297178" y="4044795"/>
            <a:ext cx="432353" cy="1062304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DD8B8DC-46C1-9B00-DEBA-5E392C7E5B83}"/>
              </a:ext>
            </a:extLst>
          </p:cNvPr>
          <p:cNvCxnSpPr>
            <a:cxnSpLocks/>
          </p:cNvCxnSpPr>
          <p:nvPr/>
        </p:nvCxnSpPr>
        <p:spPr>
          <a:xfrm>
            <a:off x="3776322" y="2706188"/>
            <a:ext cx="384450" cy="449415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587CA1C-E786-0C88-8B80-FAF1AF37E139}"/>
              </a:ext>
            </a:extLst>
          </p:cNvPr>
          <p:cNvCxnSpPr>
            <a:cxnSpLocks/>
          </p:cNvCxnSpPr>
          <p:nvPr/>
        </p:nvCxnSpPr>
        <p:spPr>
          <a:xfrm flipV="1">
            <a:off x="4248408" y="4035091"/>
            <a:ext cx="443673" cy="977061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21AD9C-27CE-0A1F-B31B-5F90C39FAF46}"/>
              </a:ext>
            </a:extLst>
          </p:cNvPr>
          <p:cNvCxnSpPr>
            <a:cxnSpLocks/>
          </p:cNvCxnSpPr>
          <p:nvPr/>
        </p:nvCxnSpPr>
        <p:spPr>
          <a:xfrm>
            <a:off x="6096000" y="2693279"/>
            <a:ext cx="597766" cy="449415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4DDDF4C-1924-394A-470B-E3FC96263265}"/>
              </a:ext>
            </a:extLst>
          </p:cNvPr>
          <p:cNvCxnSpPr>
            <a:cxnSpLocks/>
          </p:cNvCxnSpPr>
          <p:nvPr/>
        </p:nvCxnSpPr>
        <p:spPr>
          <a:xfrm>
            <a:off x="8590281" y="2668637"/>
            <a:ext cx="153960" cy="449415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019C152-5102-F38D-3EE6-89D57D01F76F}"/>
              </a:ext>
            </a:extLst>
          </p:cNvPr>
          <p:cNvCxnSpPr>
            <a:cxnSpLocks/>
          </p:cNvCxnSpPr>
          <p:nvPr/>
        </p:nvCxnSpPr>
        <p:spPr>
          <a:xfrm flipH="1">
            <a:off x="11284470" y="2706188"/>
            <a:ext cx="385633" cy="1286522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76CB4EC-C6A0-A21D-5139-1B7FD29BCB72}"/>
              </a:ext>
            </a:extLst>
          </p:cNvPr>
          <p:cNvCxnSpPr>
            <a:cxnSpLocks/>
          </p:cNvCxnSpPr>
          <p:nvPr/>
        </p:nvCxnSpPr>
        <p:spPr>
          <a:xfrm>
            <a:off x="6540808" y="4621867"/>
            <a:ext cx="1678938" cy="485232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4F8E76D-81DE-3E1D-6C53-5632A4E54824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8219746" y="4732545"/>
            <a:ext cx="1226468" cy="378333"/>
          </a:xfrm>
          <a:prstGeom prst="line">
            <a:avLst/>
          </a:prstGeom>
          <a:ln>
            <a:solidFill>
              <a:srgbClr val="202E51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lowchart: Decision 138">
            <a:extLst>
              <a:ext uri="{FF2B5EF4-FFF2-40B4-BE49-F238E27FC236}">
                <a16:creationId xmlns:a16="http://schemas.microsoft.com/office/drawing/2014/main" id="{61A1C4CD-4391-CABC-A07C-F8A70A055A75}"/>
              </a:ext>
            </a:extLst>
          </p:cNvPr>
          <p:cNvSpPr/>
          <p:nvPr/>
        </p:nvSpPr>
        <p:spPr>
          <a:xfrm>
            <a:off x="1791004" y="6159532"/>
            <a:ext cx="422128" cy="198288"/>
          </a:xfrm>
          <a:prstGeom prst="flowChartDecision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22E5075-6721-1250-1ABD-367A2081521C}"/>
              </a:ext>
            </a:extLst>
          </p:cNvPr>
          <p:cNvSpPr txBox="1"/>
          <p:nvPr/>
        </p:nvSpPr>
        <p:spPr>
          <a:xfrm>
            <a:off x="2165518" y="6118165"/>
            <a:ext cx="16824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NASA Milestone</a:t>
            </a:r>
          </a:p>
        </p:txBody>
      </p:sp>
      <p:sp>
        <p:nvSpPr>
          <p:cNvPr id="52" name="Flowchart: Document 14">
            <a:extLst>
              <a:ext uri="{FF2B5EF4-FFF2-40B4-BE49-F238E27FC236}">
                <a16:creationId xmlns:a16="http://schemas.microsoft.com/office/drawing/2014/main" id="{6A1EC573-1ABA-B6CE-1DD6-E66D18BDD275}"/>
              </a:ext>
            </a:extLst>
          </p:cNvPr>
          <p:cNvSpPr/>
          <p:nvPr/>
        </p:nvSpPr>
        <p:spPr>
          <a:xfrm>
            <a:off x="262042" y="6159532"/>
            <a:ext cx="191087" cy="236975"/>
          </a:xfrm>
          <a:prstGeom prst="flowChartDocument">
            <a:avLst/>
          </a:prstGeom>
          <a:solidFill>
            <a:schemeClr val="bg1"/>
          </a:solidFill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1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A82C48-D3E3-A001-FBB6-87D619AFC1A4}"/>
              </a:ext>
            </a:extLst>
          </p:cNvPr>
          <p:cNvSpPr txBox="1"/>
          <p:nvPr/>
        </p:nvSpPr>
        <p:spPr>
          <a:xfrm>
            <a:off x="429071" y="6118165"/>
            <a:ext cx="136207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Document(s)</a:t>
            </a:r>
          </a:p>
        </p:txBody>
      </p:sp>
      <p:sp>
        <p:nvSpPr>
          <p:cNvPr id="54" name="Arrow: Pentagon 16">
            <a:extLst>
              <a:ext uri="{FF2B5EF4-FFF2-40B4-BE49-F238E27FC236}">
                <a16:creationId xmlns:a16="http://schemas.microsoft.com/office/drawing/2014/main" id="{618A446C-9B50-C5F6-2AD5-E0422204527B}"/>
              </a:ext>
            </a:extLst>
          </p:cNvPr>
          <p:cNvSpPr/>
          <p:nvPr/>
        </p:nvSpPr>
        <p:spPr>
          <a:xfrm>
            <a:off x="3699950" y="6159532"/>
            <a:ext cx="347420" cy="182230"/>
          </a:xfrm>
          <a:prstGeom prst="homePlate">
            <a:avLst/>
          </a:prstGeom>
          <a:solidFill>
            <a:srgbClr val="7030A0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BBCBCF-8BE5-7062-8624-3FDFDD726D6E}"/>
              </a:ext>
            </a:extLst>
          </p:cNvPr>
          <p:cNvSpPr txBox="1"/>
          <p:nvPr/>
        </p:nvSpPr>
        <p:spPr>
          <a:xfrm>
            <a:off x="4006224" y="6118165"/>
            <a:ext cx="306297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ESDMD Strategy &amp; Architecture Office</a:t>
            </a:r>
          </a:p>
        </p:txBody>
      </p:sp>
      <p:sp>
        <p:nvSpPr>
          <p:cNvPr id="56" name="Arrow: Pentagon 16">
            <a:extLst>
              <a:ext uri="{FF2B5EF4-FFF2-40B4-BE49-F238E27FC236}">
                <a16:creationId xmlns:a16="http://schemas.microsoft.com/office/drawing/2014/main" id="{34E581F5-02DC-EF0C-26A2-7826818A607A}"/>
              </a:ext>
            </a:extLst>
          </p:cNvPr>
          <p:cNvSpPr/>
          <p:nvPr/>
        </p:nvSpPr>
        <p:spPr>
          <a:xfrm>
            <a:off x="7107840" y="6159532"/>
            <a:ext cx="347420" cy="182230"/>
          </a:xfrm>
          <a:prstGeom prst="homePlate">
            <a:avLst/>
          </a:prstGeom>
          <a:solidFill>
            <a:schemeClr val="accent4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05D373E-54B8-7772-8F89-F64DF86E29F7}"/>
              </a:ext>
            </a:extLst>
          </p:cNvPr>
          <p:cNvSpPr txBox="1"/>
          <p:nvPr/>
        </p:nvSpPr>
        <p:spPr>
          <a:xfrm>
            <a:off x="7413443" y="6118165"/>
            <a:ext cx="2814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/>
              <a:t>ESDMD Moon to Mars Program</a:t>
            </a:r>
          </a:p>
        </p:txBody>
      </p:sp>
      <p:sp>
        <p:nvSpPr>
          <p:cNvPr id="58" name="Arrow: Pentagon 16">
            <a:extLst>
              <a:ext uri="{FF2B5EF4-FFF2-40B4-BE49-F238E27FC236}">
                <a16:creationId xmlns:a16="http://schemas.microsoft.com/office/drawing/2014/main" id="{85B53DCA-767A-FB9E-CFE6-1B1823C841AB}"/>
              </a:ext>
            </a:extLst>
          </p:cNvPr>
          <p:cNvSpPr/>
          <p:nvPr/>
        </p:nvSpPr>
        <p:spPr>
          <a:xfrm>
            <a:off x="9996042" y="6159532"/>
            <a:ext cx="347420" cy="182230"/>
          </a:xfrm>
          <a:prstGeom prst="homePlate">
            <a:avLst/>
          </a:prstGeom>
          <a:solidFill>
            <a:schemeClr val="accent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AFF1E4-03E5-776D-EC5D-8D2CD4D4303D}"/>
              </a:ext>
            </a:extLst>
          </p:cNvPr>
          <p:cNvSpPr txBox="1"/>
          <p:nvPr/>
        </p:nvSpPr>
        <p:spPr>
          <a:xfrm>
            <a:off x="10298624" y="6134207"/>
            <a:ext cx="202198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Collaboration Partner </a:t>
            </a:r>
          </a:p>
        </p:txBody>
      </p:sp>
    </p:spTree>
    <p:extLst>
      <p:ext uri="{BB962C8B-B14F-4D97-AF65-F5344CB8AC3E}">
        <p14:creationId xmlns:p14="http://schemas.microsoft.com/office/powerpoint/2010/main" val="4197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Upcoming Pre-Formulation Milestones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9F804FD-FB15-42F4-B18A-7128199034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53794"/>
              </p:ext>
            </p:extLst>
          </p:nvPr>
        </p:nvGraphicFramePr>
        <p:xfrm>
          <a:off x="241299" y="1294110"/>
          <a:ext cx="11709402" cy="25079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91676">
                  <a:extLst>
                    <a:ext uri="{9D8B030D-6E8A-4147-A177-3AD203B41FA5}">
                      <a16:colId xmlns:a16="http://schemas.microsoft.com/office/drawing/2014/main" val="4047560402"/>
                    </a:ext>
                  </a:extLst>
                </a:gridCol>
                <a:gridCol w="1141735">
                  <a:extLst>
                    <a:ext uri="{9D8B030D-6E8A-4147-A177-3AD203B41FA5}">
                      <a16:colId xmlns:a16="http://schemas.microsoft.com/office/drawing/2014/main" val="4133891216"/>
                    </a:ext>
                  </a:extLst>
                </a:gridCol>
                <a:gridCol w="1023583">
                  <a:extLst>
                    <a:ext uri="{9D8B030D-6E8A-4147-A177-3AD203B41FA5}">
                      <a16:colId xmlns:a16="http://schemas.microsoft.com/office/drawing/2014/main" val="1573828282"/>
                    </a:ext>
                  </a:extLst>
                </a:gridCol>
                <a:gridCol w="1214650">
                  <a:extLst>
                    <a:ext uri="{9D8B030D-6E8A-4147-A177-3AD203B41FA5}">
                      <a16:colId xmlns:a16="http://schemas.microsoft.com/office/drawing/2014/main" val="1341360887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039546924"/>
                    </a:ext>
                  </a:extLst>
                </a:gridCol>
                <a:gridCol w="6286880">
                  <a:extLst>
                    <a:ext uri="{9D8B030D-6E8A-4147-A177-3AD203B41FA5}">
                      <a16:colId xmlns:a16="http://schemas.microsoft.com/office/drawing/2014/main" val="1994411650"/>
                    </a:ext>
                  </a:extLst>
                </a:gridCol>
              </a:tblGrid>
              <a:tr h="640334">
                <a:tc gridSpan="5"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Pre-Phase A Tailored 7120 Approach</a:t>
                      </a:r>
                      <a:endParaRPr lang="en-US" sz="1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285750" indent="-285750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 elements for FY24-25 are assessed to inform PPBE26 planning.</a:t>
                      </a:r>
                      <a:r>
                        <a:rPr lang="en-US" sz="1800" b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 Initiations will only occur if assessed as supportable with budget and programmatic planning.</a:t>
                      </a:r>
                      <a:endParaRPr lang="en-US" sz="1800" b="1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Elements must be approved through MCR to be formally included in the Architecture Concept Review (ACR) and Architecture Definition Document (ADD) update.</a:t>
                      </a:r>
                      <a:endParaRPr lang="en-US" sz="18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498443"/>
                  </a:ext>
                </a:extLst>
              </a:tr>
              <a:tr h="1040542"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Initiation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Framing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Mission Concept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 Strategy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Meeting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Decision 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Point A</a:t>
                      </a:r>
                      <a:endParaRPr lang="en-US" sz="1400" b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01157"/>
                  </a:ext>
                </a:extLst>
              </a:tr>
              <a:tr h="827098"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</a:t>
                      </a: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DFM</a:t>
                      </a: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</a:t>
                      </a: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</a:t>
                      </a: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KDP-A</a:t>
                      </a:r>
                    </a:p>
                  </a:txBody>
                  <a:tcPr anchor="ctr"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5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3736" indent="-173736" rtl="0" fontAlgn="base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highlight>
                          <a:srgbClr val="002060"/>
                        </a:highlight>
                        <a:latin typeface="Aptos" panose="020B0004020202020204" pitchFamily="34" charset="0"/>
                      </a:endParaRPr>
                    </a:p>
                  </a:txBody>
                  <a:tcPr>
                    <a:lnL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17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196021"/>
                  </a:ext>
                </a:extLst>
              </a:tr>
            </a:tbl>
          </a:graphicData>
        </a:graphic>
      </p:graphicFrame>
      <p:graphicFrame>
        <p:nvGraphicFramePr>
          <p:cNvPr id="62" name="Table 61">
            <a:extLst>
              <a:ext uri="{FF2B5EF4-FFF2-40B4-BE49-F238E27FC236}">
                <a16:creationId xmlns:a16="http://schemas.microsoft.com/office/drawing/2014/main" id="{5BA42AFE-C4C2-F0FB-1615-954A53247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219101"/>
              </p:ext>
            </p:extLst>
          </p:nvPr>
        </p:nvGraphicFramePr>
        <p:xfrm>
          <a:off x="241299" y="4131331"/>
          <a:ext cx="11709401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719">
                  <a:extLst>
                    <a:ext uri="{9D8B030D-6E8A-4147-A177-3AD203B41FA5}">
                      <a16:colId xmlns:a16="http://schemas.microsoft.com/office/drawing/2014/main" val="307258868"/>
                    </a:ext>
                  </a:extLst>
                </a:gridCol>
                <a:gridCol w="1704109">
                  <a:extLst>
                    <a:ext uri="{9D8B030D-6E8A-4147-A177-3AD203B41FA5}">
                      <a16:colId xmlns:a16="http://schemas.microsoft.com/office/drawing/2014/main" val="3931487159"/>
                    </a:ext>
                  </a:extLst>
                </a:gridCol>
                <a:gridCol w="2171497">
                  <a:extLst>
                    <a:ext uri="{9D8B030D-6E8A-4147-A177-3AD203B41FA5}">
                      <a16:colId xmlns:a16="http://schemas.microsoft.com/office/drawing/2014/main" val="1913594178"/>
                    </a:ext>
                  </a:extLst>
                </a:gridCol>
                <a:gridCol w="1804758">
                  <a:extLst>
                    <a:ext uri="{9D8B030D-6E8A-4147-A177-3AD203B41FA5}">
                      <a16:colId xmlns:a16="http://schemas.microsoft.com/office/drawing/2014/main" val="1684887410"/>
                    </a:ext>
                  </a:extLst>
                </a:gridCol>
                <a:gridCol w="2369127">
                  <a:extLst>
                    <a:ext uri="{9D8B030D-6E8A-4147-A177-3AD203B41FA5}">
                      <a16:colId xmlns:a16="http://schemas.microsoft.com/office/drawing/2014/main" val="1359548639"/>
                    </a:ext>
                  </a:extLst>
                </a:gridCol>
                <a:gridCol w="1712191">
                  <a:extLst>
                    <a:ext uri="{9D8B030D-6E8A-4147-A177-3AD203B41FA5}">
                      <a16:colId xmlns:a16="http://schemas.microsoft.com/office/drawing/2014/main" val="349763519"/>
                    </a:ext>
                  </a:extLst>
                </a:gridCol>
              </a:tblGrid>
              <a:tr h="226293">
                <a:tc>
                  <a:txBody>
                    <a:bodyPr/>
                    <a:lstStyle/>
                    <a:p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FY24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400"/>
                    </a:p>
                  </a:txBody>
                  <a:tcPr>
                    <a:lnL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FY25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04685"/>
                  </a:ext>
                </a:extLst>
              </a:tr>
              <a:tr h="226293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QTR1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QTR2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QTR3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QTR4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145043"/>
                  </a:ext>
                </a:extLst>
              </a:tr>
              <a:tr h="390067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Initial Surface Habitation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 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(1/10)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DFM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(1/18)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 Phase 1 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(1/31)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 Phase 1 </a:t>
                      </a:r>
                      <a:b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Closeout  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(04/29)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MDR (ASI)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(July)</a:t>
                      </a:r>
                    </a:p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 Phase 2 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(Sept)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366197"/>
                  </a:ext>
                </a:extLst>
              </a:tr>
              <a:tr h="384699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Cargo Lander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  <a:tabLst/>
                      </a:pPr>
                      <a:r>
                        <a:rPr lang="en-US" sz="1400" b="1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EI 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(11/27)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  <a:tabLst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DFM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(4/4)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 Board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(Jun/Jul)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(TBD)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EI 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MCR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77958"/>
                  </a:ext>
                </a:extLst>
              </a:tr>
              <a:tr h="384699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Utility Rover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(Jun)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2720" indent="-17272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DFM</a:t>
                      </a:r>
                      <a:r>
                        <a:rPr lang="en-US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(TBD)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ASM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91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697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stcam-Z Views 'Santa Cruz' on Mars – NASA Mars Exploration">
            <a:extLst>
              <a:ext uri="{FF2B5EF4-FFF2-40B4-BE49-F238E27FC236}">
                <a16:creationId xmlns:a16="http://schemas.microsoft.com/office/drawing/2014/main" id="{7C75CE87-869E-E94E-F850-8BD5A7B116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"/>
          <a:stretch/>
        </p:blipFill>
        <p:spPr bwMode="auto">
          <a:xfrm>
            <a:off x="0" y="0"/>
            <a:ext cx="12192000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019EE06-8736-416B-CB8C-78569B732104}"/>
              </a:ext>
            </a:extLst>
          </p:cNvPr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3B38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13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5961D1-1743-850D-C22A-3F5A361905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81F6D3-C403-F6F8-866F-65C3D3065D3D}"/>
              </a:ext>
            </a:extLst>
          </p:cNvPr>
          <p:cNvSpPr txBox="1"/>
          <p:nvPr/>
        </p:nvSpPr>
        <p:spPr>
          <a:xfrm rot="16200000">
            <a:off x="-215014" y="2644079"/>
            <a:ext cx="454483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Priority</a:t>
            </a:r>
          </a:p>
          <a:p>
            <a:r>
              <a:rPr lang="en-US" sz="7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DBB7CF-C313-0107-A7B0-56B471A8367A}"/>
              </a:ext>
            </a:extLst>
          </p:cNvPr>
          <p:cNvSpPr txBox="1"/>
          <p:nvPr/>
        </p:nvSpPr>
        <p:spPr>
          <a:xfrm>
            <a:off x="8923283" y="151323"/>
            <a:ext cx="3126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NASA/JPL-Caltech/ASU/MSSS</a:t>
            </a:r>
          </a:p>
        </p:txBody>
      </p:sp>
    </p:spTree>
    <p:extLst>
      <p:ext uri="{BB962C8B-B14F-4D97-AF65-F5344CB8AC3E}">
        <p14:creationId xmlns:p14="http://schemas.microsoft.com/office/powerpoint/2010/main" val="462590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Send Humans to Mars…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pic>
        <p:nvPicPr>
          <p:cNvPr id="3" name="Picture 2" descr="A screenshot of a book&#10;&#10;Description automatically generated">
            <a:extLst>
              <a:ext uri="{FF2B5EF4-FFF2-40B4-BE49-F238E27FC236}">
                <a16:creationId xmlns:a16="http://schemas.microsoft.com/office/drawing/2014/main" id="{6F63767A-0AE5-7870-88BB-82EB7D378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" y="1621859"/>
            <a:ext cx="12182108" cy="487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46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15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Decision Time Criticality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pic>
        <p:nvPicPr>
          <p:cNvPr id="4" name="Picture 3" descr="A close-up of a map&#10;&#10;Description automatically generated">
            <a:extLst>
              <a:ext uri="{FF2B5EF4-FFF2-40B4-BE49-F238E27FC236}">
                <a16:creationId xmlns:a16="http://schemas.microsoft.com/office/drawing/2014/main" id="{94AC2292-D6A9-A82B-77A0-BA42C007B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0903"/>
            <a:ext cx="12192000" cy="487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87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DAE3E6A8-7EC3-F345-3007-D79F8517DA67}"/>
              </a:ext>
            </a:extLst>
          </p:cNvPr>
          <p:cNvSpPr/>
          <p:nvPr/>
        </p:nvSpPr>
        <p:spPr>
          <a:xfrm rot="16200000">
            <a:off x="244488" y="931174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Mars Decision Modeling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84C111C-82EB-0998-B543-50BE1E0C4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33309" y="1290177"/>
            <a:ext cx="5209054" cy="5046732"/>
          </a:xfrm>
          <a:prstGeom prst="rect">
            <a:avLst/>
          </a:prstGeom>
        </p:spPr>
      </p:pic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6533120-0BC5-CB8D-2DAE-2FDA03A3192E}"/>
              </a:ext>
            </a:extLst>
          </p:cNvPr>
          <p:cNvSpPr txBox="1">
            <a:spLocks/>
          </p:cNvSpPr>
          <p:nvPr/>
        </p:nvSpPr>
        <p:spPr>
          <a:xfrm>
            <a:off x="317863" y="2044429"/>
            <a:ext cx="5601674" cy="35382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spcAft>
                <a:spcPts val="600"/>
              </a:spcAft>
            </a:pPr>
            <a:r>
              <a:rPr lang="en-US"/>
              <a:t>NASA is developing a decision modeling process and tools.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Preliminary analysis identified nearly 100 key architecture decisions.</a:t>
            </a:r>
          </a:p>
          <a:p>
            <a:pPr lv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1"/>
                </a:solidFill>
              </a:rPr>
              <a:t>NASA is currently refining the catalog of needed decisions and modeling in a decision trade space that maps linkages between decisions.</a:t>
            </a:r>
          </a:p>
          <a:p>
            <a:pPr>
              <a:spcAft>
                <a:spcPts val="600"/>
              </a:spcAft>
            </a:pPr>
            <a:r>
              <a:rPr lang="en-US"/>
              <a:t>Seven key decisions recommended for priority analysis in the 2024 analysis cycle.</a:t>
            </a:r>
          </a:p>
        </p:txBody>
      </p:sp>
    </p:spTree>
    <p:extLst>
      <p:ext uri="{BB962C8B-B14F-4D97-AF65-F5344CB8AC3E}">
        <p14:creationId xmlns:p14="http://schemas.microsoft.com/office/powerpoint/2010/main" val="527406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03FACFED-7E30-BD65-62FF-D276DB107FFC}"/>
              </a:ext>
            </a:extLst>
          </p:cNvPr>
          <p:cNvSpPr/>
          <p:nvPr/>
        </p:nvSpPr>
        <p:spPr>
          <a:xfrm rot="16200000">
            <a:off x="244488" y="931174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403BE7CA-5833-A802-1FC5-20B51B9FFD3F}"/>
              </a:ext>
            </a:extLst>
          </p:cNvPr>
          <p:cNvSpPr txBox="1">
            <a:spLocks/>
          </p:cNvSpPr>
          <p:nvPr/>
        </p:nvSpPr>
        <p:spPr>
          <a:xfrm>
            <a:off x="309881" y="1353729"/>
            <a:ext cx="5405120" cy="39576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000" b="0">
                <a:solidFill>
                  <a:schemeClr val="bg1"/>
                </a:solidFill>
                <a:latin typeface="Arial"/>
                <a:cs typeface="Arial"/>
              </a:rPr>
              <a:t>In 2024, NASA has begun analyses needed to allow for informed decision-making by agency leadership, beginning with the seven priority decisions identified.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en-US" sz="2000" b="0">
                <a:solidFill>
                  <a:schemeClr val="bg1"/>
                </a:solidFill>
                <a:latin typeface="Arial"/>
                <a:ea typeface="ヒラギノ角ゴ Pro W3"/>
                <a:cs typeface="Arial"/>
              </a:rPr>
              <a:t>Decisions for Mars will inform lunar planning, development, and needs to demonstrate and ready systems and operations for eventual Humans to Mars segment missions.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ヒラギノ角ゴ Pro W3"/>
              <a:cs typeface="Arial" panose="020B0604020202020204" pitchFamily="34" charset="0"/>
            </a:endParaRPr>
          </a:p>
          <a:p>
            <a:pPr marL="0" indent="0">
              <a:spcAft>
                <a:spcPts val="1200"/>
              </a:spcAft>
              <a:buNone/>
              <a:defRPr/>
            </a:pPr>
            <a:endParaRPr lang="en-US" sz="2000">
              <a:solidFill>
                <a:schemeClr val="bg1"/>
              </a:solidFill>
              <a:ea typeface="ヒラギノ角ゴ Pro W3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29EBFA-231D-F1FF-AA9D-4745EDF38B55}"/>
              </a:ext>
            </a:extLst>
          </p:cNvPr>
          <p:cNvGrpSpPr/>
          <p:nvPr/>
        </p:nvGrpSpPr>
        <p:grpSpPr>
          <a:xfrm>
            <a:off x="6374595" y="1403067"/>
            <a:ext cx="5718928" cy="4854347"/>
            <a:chOff x="5755597" y="426114"/>
            <a:chExt cx="9650954" cy="819193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983980C-FEF9-6886-6F92-CB039E89360B}"/>
                </a:ext>
              </a:extLst>
            </p:cNvPr>
            <p:cNvGrpSpPr/>
            <p:nvPr/>
          </p:nvGrpSpPr>
          <p:grpSpPr>
            <a:xfrm>
              <a:off x="7364506" y="5455749"/>
              <a:ext cx="6389594" cy="3162300"/>
              <a:chOff x="7364506" y="5455749"/>
              <a:chExt cx="6389594" cy="3162300"/>
            </a:xfrm>
          </p:grpSpPr>
          <p:pic>
            <p:nvPicPr>
              <p:cNvPr id="19" name="Picture 18" descr="A blue hexagon with white text&#10;&#10;Description automatically generated">
                <a:extLst>
                  <a:ext uri="{FF2B5EF4-FFF2-40B4-BE49-F238E27FC236}">
                    <a16:creationId xmlns:a16="http://schemas.microsoft.com/office/drawing/2014/main" id="{FE559888-DD69-8C12-1774-54D549F8DD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64506" y="5455749"/>
                <a:ext cx="3124200" cy="3162300"/>
              </a:xfrm>
              <a:prstGeom prst="rect">
                <a:avLst/>
              </a:prstGeom>
            </p:spPr>
          </p:pic>
          <p:pic>
            <p:nvPicPr>
              <p:cNvPr id="20" name="Picture 19" descr="A yellow hexagon with white text&#10;&#10;Description automatically generated">
                <a:extLst>
                  <a:ext uri="{FF2B5EF4-FFF2-40B4-BE49-F238E27FC236}">
                    <a16:creationId xmlns:a16="http://schemas.microsoft.com/office/drawing/2014/main" id="{146D70E5-FEE9-852D-FE6C-0412AE2F12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29900" y="5455749"/>
                <a:ext cx="3124200" cy="3162300"/>
              </a:xfrm>
              <a:prstGeom prst="rect">
                <a:avLst/>
              </a:prstGeom>
            </p:spPr>
          </p:pic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B81E81-D00B-504F-1C9A-46B2C6C4D5E4}"/>
                </a:ext>
              </a:extLst>
            </p:cNvPr>
            <p:cNvGrpSpPr/>
            <p:nvPr/>
          </p:nvGrpSpPr>
          <p:grpSpPr>
            <a:xfrm>
              <a:off x="5755597" y="2938255"/>
              <a:ext cx="9650954" cy="3167654"/>
              <a:chOff x="5755597" y="2899782"/>
              <a:chExt cx="9650954" cy="3167654"/>
            </a:xfrm>
          </p:grpSpPr>
          <p:pic>
            <p:nvPicPr>
              <p:cNvPr id="16" name="Picture 15" descr="A blue hexagon with white text&#10;&#10;Description automatically generated">
                <a:extLst>
                  <a:ext uri="{FF2B5EF4-FFF2-40B4-BE49-F238E27FC236}">
                    <a16:creationId xmlns:a16="http://schemas.microsoft.com/office/drawing/2014/main" id="{603DB6DB-4737-C098-F1D0-56A0F41486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55597" y="2899782"/>
                <a:ext cx="3124200" cy="3162300"/>
              </a:xfrm>
              <a:prstGeom prst="rect">
                <a:avLst/>
              </a:prstGeom>
            </p:spPr>
          </p:pic>
          <p:pic>
            <p:nvPicPr>
              <p:cNvPr id="17" name="Picture 16" descr="A hexagon with white text&#10;&#10;Description automatically generated">
                <a:extLst>
                  <a:ext uri="{FF2B5EF4-FFF2-40B4-BE49-F238E27FC236}">
                    <a16:creationId xmlns:a16="http://schemas.microsoft.com/office/drawing/2014/main" id="{06EF69AA-430D-FEC7-AA77-297375FF84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18974" y="2905136"/>
                <a:ext cx="3124200" cy="3162300"/>
              </a:xfrm>
              <a:prstGeom prst="rect">
                <a:avLst/>
              </a:prstGeom>
            </p:spPr>
          </p:pic>
          <p:pic>
            <p:nvPicPr>
              <p:cNvPr id="18" name="Picture 17" descr="A yellow hexagon with white text&#10;&#10;Description automatically generated">
                <a:extLst>
                  <a:ext uri="{FF2B5EF4-FFF2-40B4-BE49-F238E27FC236}">
                    <a16:creationId xmlns:a16="http://schemas.microsoft.com/office/drawing/2014/main" id="{313B87BF-F8E5-41BA-9B2C-DFEDFC5DF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282351" y="2905136"/>
                <a:ext cx="3124200" cy="3162300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243242-74F2-CD82-B2E2-39628693A2D6}"/>
                </a:ext>
              </a:extLst>
            </p:cNvPr>
            <p:cNvGrpSpPr/>
            <p:nvPr/>
          </p:nvGrpSpPr>
          <p:grpSpPr>
            <a:xfrm>
              <a:off x="7364506" y="426114"/>
              <a:ext cx="6389594" cy="3162300"/>
              <a:chOff x="7364506" y="426114"/>
              <a:chExt cx="6389594" cy="3162300"/>
            </a:xfrm>
          </p:grpSpPr>
          <p:pic>
            <p:nvPicPr>
              <p:cNvPr id="13" name="Picture 12" descr="A green hexagon with white text&#10;&#10;Description automatically generated">
                <a:extLst>
                  <a:ext uri="{FF2B5EF4-FFF2-40B4-BE49-F238E27FC236}">
                    <a16:creationId xmlns:a16="http://schemas.microsoft.com/office/drawing/2014/main" id="{106ABAF9-8895-8886-7D3B-D156A734DA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64506" y="426114"/>
                <a:ext cx="3124200" cy="3162300"/>
              </a:xfrm>
              <a:prstGeom prst="rect">
                <a:avLst/>
              </a:prstGeom>
            </p:spPr>
          </p:pic>
          <p:pic>
            <p:nvPicPr>
              <p:cNvPr id="14" name="Picture 13" descr="A purple hexagon with white text&#10;&#10;Description automatically generated">
                <a:extLst>
                  <a:ext uri="{FF2B5EF4-FFF2-40B4-BE49-F238E27FC236}">
                    <a16:creationId xmlns:a16="http://schemas.microsoft.com/office/drawing/2014/main" id="{D171BCE2-E8F0-D4AD-3EFE-F5D907D620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629900" y="426114"/>
                <a:ext cx="3124200" cy="3162300"/>
              </a:xfrm>
              <a:prstGeom prst="rect">
                <a:avLst/>
              </a:prstGeom>
            </p:spPr>
          </p:pic>
        </p:grpSp>
      </p:grpSp>
      <p:pic>
        <p:nvPicPr>
          <p:cNvPr id="21" name="Picture 20" descr="A purple circle with white text&#10;&#10;Description automatically generated">
            <a:extLst>
              <a:ext uri="{FF2B5EF4-FFF2-40B4-BE49-F238E27FC236}">
                <a16:creationId xmlns:a16="http://schemas.microsoft.com/office/drawing/2014/main" id="{22389A17-6FC3-A2D7-7E8A-AE9A10EC99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567" y="5594446"/>
            <a:ext cx="5114851" cy="8018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17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Priority Mars Decisions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</p:spTree>
    <p:extLst>
      <p:ext uri="{BB962C8B-B14F-4D97-AF65-F5344CB8AC3E}">
        <p14:creationId xmlns:p14="http://schemas.microsoft.com/office/powerpoint/2010/main" val="1522293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White Paper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612DD9-5771-A0B5-9663-8B418E162B71}"/>
              </a:ext>
            </a:extLst>
          </p:cNvPr>
          <p:cNvSpPr/>
          <p:nvPr/>
        </p:nvSpPr>
        <p:spPr>
          <a:xfrm>
            <a:off x="0" y="2288521"/>
            <a:ext cx="12192000" cy="348778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document&#10;&#10;Description automatically generated">
            <a:extLst>
              <a:ext uri="{FF2B5EF4-FFF2-40B4-BE49-F238E27FC236}">
                <a16:creationId xmlns:a16="http://schemas.microsoft.com/office/drawing/2014/main" id="{9AE28CF9-459A-2D74-F33C-0B9349A8B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937" y="1778430"/>
            <a:ext cx="2769801" cy="35844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close-up of a document&#10;&#10;Description automatically generated">
            <a:extLst>
              <a:ext uri="{FF2B5EF4-FFF2-40B4-BE49-F238E27FC236}">
                <a16:creationId xmlns:a16="http://schemas.microsoft.com/office/drawing/2014/main" id="{1BF54678-EF92-8C77-2017-606ABAD4A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898" y="2701946"/>
            <a:ext cx="2769801" cy="35844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A close-up of a newspaper&#10;&#10;Description automatically generated">
            <a:extLst>
              <a:ext uri="{FF2B5EF4-FFF2-40B4-BE49-F238E27FC236}">
                <a16:creationId xmlns:a16="http://schemas.microsoft.com/office/drawing/2014/main" id="{EEB941C7-4534-3AA5-AC6F-2798F8E80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858" y="1785158"/>
            <a:ext cx="2769801" cy="35844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A diagram of a network&#10;&#10;Description automatically generated">
            <a:extLst>
              <a:ext uri="{FF2B5EF4-FFF2-40B4-BE49-F238E27FC236}">
                <a16:creationId xmlns:a16="http://schemas.microsoft.com/office/drawing/2014/main" id="{4ECCF7E9-CD6D-8D80-B735-F968298EA0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8818" y="2695218"/>
            <a:ext cx="2769801" cy="35844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 descr="A white and orange paper with text&#10;&#10;Description automatically generated">
            <a:extLst>
              <a:ext uri="{FF2B5EF4-FFF2-40B4-BE49-F238E27FC236}">
                <a16:creationId xmlns:a16="http://schemas.microsoft.com/office/drawing/2014/main" id="{198D887C-84FA-5562-4C73-4355209719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779" y="1778430"/>
            <a:ext cx="2769801" cy="35844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1FDD92D-5C19-98A4-8E88-5AE820097618}"/>
              </a:ext>
            </a:extLst>
          </p:cNvPr>
          <p:cNvGrpSpPr/>
          <p:nvPr/>
        </p:nvGrpSpPr>
        <p:grpSpPr>
          <a:xfrm>
            <a:off x="9117106" y="3653589"/>
            <a:ext cx="2233748" cy="2233748"/>
            <a:chOff x="5238206" y="2913017"/>
            <a:chExt cx="2233748" cy="2233748"/>
          </a:xfrm>
          <a:effectLst>
            <a:outerShdw blurRad="92046" dist="71915" dir="2700000" algn="tl" rotWithShape="0">
              <a:prstClr val="black">
                <a:alpha val="27245"/>
              </a:prstClr>
            </a:outerShdw>
          </a:effectLst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99D42FCD-F600-1406-B073-FC5C2A089AE1}"/>
                </a:ext>
              </a:extLst>
            </p:cNvPr>
            <p:cNvSpPr/>
            <p:nvPr/>
          </p:nvSpPr>
          <p:spPr>
            <a:xfrm>
              <a:off x="5238206" y="2913017"/>
              <a:ext cx="2233748" cy="2233748"/>
            </a:xfrm>
            <a:prstGeom prst="roundRect">
              <a:avLst/>
            </a:prstGeom>
            <a:solidFill>
              <a:schemeClr val="bg1"/>
            </a:solidFill>
            <a:ln w="63500">
              <a:solidFill>
                <a:srgbClr val="DD7F2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 descr="A qr code with circles and squares&#10;&#10;Description automatically generated">
              <a:extLst>
                <a:ext uri="{FF2B5EF4-FFF2-40B4-BE49-F238E27FC236}">
                  <a16:creationId xmlns:a16="http://schemas.microsoft.com/office/drawing/2014/main" id="{2719EBDA-6E61-7950-26C8-2ED530C167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20893" y="3095704"/>
              <a:ext cx="1868373" cy="18683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489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NASA Artemis III Deployed Instruments Call - Lunar Surface Science Payloads  - SpaceRef">
            <a:extLst>
              <a:ext uri="{FF2B5EF4-FFF2-40B4-BE49-F238E27FC236}">
                <a16:creationId xmlns:a16="http://schemas.microsoft.com/office/drawing/2014/main" id="{A5626D97-B7B7-2115-C934-4A52EA689D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4" b="-17314"/>
          <a:stretch/>
        </p:blipFill>
        <p:spPr bwMode="auto">
          <a:xfrm>
            <a:off x="4064327" y="1174146"/>
            <a:ext cx="4019916" cy="226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Meet 'Lunar Cruiser': Japan's big moon rover for astronauts gets a nickname  | Space">
            <a:extLst>
              <a:ext uri="{FF2B5EF4-FFF2-40B4-BE49-F238E27FC236}">
                <a16:creationId xmlns:a16="http://schemas.microsoft.com/office/drawing/2014/main" id="{33171161-D20D-1445-96B1-B75E4D0BC5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2782" r="487" b="13270"/>
          <a:stretch/>
        </p:blipFill>
        <p:spPr bwMode="auto">
          <a:xfrm>
            <a:off x="-1" y="1174146"/>
            <a:ext cx="4107755" cy="147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EC0468-04AA-5A71-132A-C29EB1E7B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A11EB71-30EB-2073-F866-CCD17DC66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Under ACR Approach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6F459E6-7A25-2B37-3975-7ED79D5EB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pic>
        <p:nvPicPr>
          <p:cNvPr id="11" name="Picture 6" descr="NASA Seeks Industry Feedback for Artemis Moon Landing Services - NASA">
            <a:extLst>
              <a:ext uri="{FF2B5EF4-FFF2-40B4-BE49-F238E27FC236}">
                <a16:creationId xmlns:a16="http://schemas.microsoft.com/office/drawing/2014/main" id="{4C153986-4E92-B2D3-4CCE-81B218A2F4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6" b="-16406"/>
          <a:stretch/>
        </p:blipFill>
        <p:spPr bwMode="auto">
          <a:xfrm>
            <a:off x="8078728" y="1174146"/>
            <a:ext cx="4113272" cy="2311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28369D-8D38-9F68-37D2-37319AD6717C}"/>
              </a:ext>
            </a:extLst>
          </p:cNvPr>
          <p:cNvSpPr txBox="1"/>
          <p:nvPr/>
        </p:nvSpPr>
        <p:spPr>
          <a:xfrm>
            <a:off x="4086861" y="2791751"/>
            <a:ext cx="290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JAXA/Toyota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524CCE-236C-8FEB-7A65-5D80803D7CCE}"/>
              </a:ext>
            </a:extLst>
          </p:cNvPr>
          <p:cNvSpPr/>
          <p:nvPr/>
        </p:nvSpPr>
        <p:spPr>
          <a:xfrm>
            <a:off x="4084320" y="4131287"/>
            <a:ext cx="4023360" cy="2493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Identified architecture gaps for large cargo return, logistics demand, and surface docking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Aligning international partner strategic planning efforts to articulated gaps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Enabling industry studies and logistics investments to meet needs, including for mobility and surface cargo capabilities 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Informing the work of industry partners, as shown by the alignment of portfolios to architecture needs and gaps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0CBBD5-A2BC-93AA-C56B-2FAC20275B91}"/>
              </a:ext>
            </a:extLst>
          </p:cNvPr>
          <p:cNvSpPr/>
          <p:nvPr/>
        </p:nvSpPr>
        <p:spPr>
          <a:xfrm>
            <a:off x="0" y="2652344"/>
            <a:ext cx="12192000" cy="143145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2DE2EC-01AB-3AE1-ECCF-B4733FFD2C1E}"/>
              </a:ext>
            </a:extLst>
          </p:cNvPr>
          <p:cNvSpPr/>
          <p:nvPr/>
        </p:nvSpPr>
        <p:spPr>
          <a:xfrm>
            <a:off x="8078728" y="4131287"/>
            <a:ext cx="4023360" cy="24933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Tracing architecture gaps to science and technology portfolio for greater coordination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Prioritized CubeSat selections for the Artemis II mission using identified gaps in the architecture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Leveraged segment use cases to inform Artemis III mission objectives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487084-5180-9873-1B9E-A62BF0BF46A5}"/>
              </a:ext>
            </a:extLst>
          </p:cNvPr>
          <p:cNvSpPr/>
          <p:nvPr/>
        </p:nvSpPr>
        <p:spPr>
          <a:xfrm>
            <a:off x="1224279" y="2820562"/>
            <a:ext cx="2743200" cy="109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4020202020204" pitchFamily="34" charset="0"/>
                <a:cs typeface="Arial Narrow" panose="020B0604020202020204" pitchFamily="34" charset="0"/>
              </a:rPr>
              <a:t>TRACEABILITY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Decomposition of Blueprint Objectives to executing Architecture elements</a:t>
            </a:r>
          </a:p>
        </p:txBody>
      </p:sp>
      <p:pic>
        <p:nvPicPr>
          <p:cNvPr id="19" name="Graphic 18" descr="Flowchart outline">
            <a:extLst>
              <a:ext uri="{FF2B5EF4-FFF2-40B4-BE49-F238E27FC236}">
                <a16:creationId xmlns:a16="http://schemas.microsoft.com/office/drawing/2014/main" id="{44898F58-0F1D-1CBB-7127-299689C8B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0831" y="2910871"/>
            <a:ext cx="914400" cy="914400"/>
          </a:xfrm>
          <a:prstGeom prst="rect">
            <a:avLst/>
          </a:prstGeom>
        </p:spPr>
      </p:pic>
      <p:pic>
        <p:nvPicPr>
          <p:cNvPr id="20" name="Graphic 19" descr="Clipboard Partially Checked outline">
            <a:extLst>
              <a:ext uri="{FF2B5EF4-FFF2-40B4-BE49-F238E27FC236}">
                <a16:creationId xmlns:a16="http://schemas.microsoft.com/office/drawing/2014/main" id="{FF720956-2E50-379B-EE8E-D1014CAEAC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11930" y="2910871"/>
            <a:ext cx="914400" cy="914400"/>
          </a:xfrm>
          <a:prstGeom prst="rect">
            <a:avLst/>
          </a:prstGeom>
        </p:spPr>
      </p:pic>
      <p:pic>
        <p:nvPicPr>
          <p:cNvPr id="21" name="Graphic 20" descr="Blueprint outline">
            <a:extLst>
              <a:ext uri="{FF2B5EF4-FFF2-40B4-BE49-F238E27FC236}">
                <a16:creationId xmlns:a16="http://schemas.microsoft.com/office/drawing/2014/main" id="{8302182C-F8E9-FFFE-E21F-56172F1CA5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91370" y="2910871"/>
            <a:ext cx="914400" cy="9144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868151-B455-A670-E746-733D95DE1F2B}"/>
              </a:ext>
            </a:extLst>
          </p:cNvPr>
          <p:cNvSpPr/>
          <p:nvPr/>
        </p:nvSpPr>
        <p:spPr>
          <a:xfrm>
            <a:off x="89912" y="4131287"/>
            <a:ext cx="4023360" cy="24933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spcAft>
                <a:spcPts val="300"/>
              </a:spcAft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signed functions to all Human Lunar Return segment and initial Foundational Exploration segment elements</a:t>
            </a: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ü"/>
              <a:defRPr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 full digital traceability to Moon to Mars program requirements, identifying areas for further integration </a:t>
            </a:r>
          </a:p>
          <a:p>
            <a:pPr marL="285750" indent="-285750">
              <a:spcAft>
                <a:spcPts val="300"/>
              </a:spcAft>
              <a:buFont typeface="Wingdings" pitchFamily="2" charset="2"/>
              <a:buChar char="ü"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Demonstrated process through incorporation of the United Arab Emirates Gateway Airlock and JAXA Pressurized Rover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1ED5F70-7191-878A-68C8-D9213E9227E8}"/>
              </a:ext>
            </a:extLst>
          </p:cNvPr>
          <p:cNvSpPr/>
          <p:nvPr/>
        </p:nvSpPr>
        <p:spPr>
          <a:xfrm>
            <a:off x="5287104" y="2820562"/>
            <a:ext cx="2743200" cy="109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4020202020204" pitchFamily="34" charset="0"/>
                <a:cs typeface="Arial Narrow" panose="020B0604020202020204" pitchFamily="34" charset="0"/>
              </a:rPr>
              <a:t>ARCHITECTURE FRAMEWORK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Organizational construct to ensure system/element relationships are understood and gaps can be identified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BA258E-E076-BB59-E45D-EC1D7A7EF76C}"/>
              </a:ext>
            </a:extLst>
          </p:cNvPr>
          <p:cNvSpPr/>
          <p:nvPr/>
        </p:nvSpPr>
        <p:spPr>
          <a:xfrm>
            <a:off x="9280269" y="2820562"/>
            <a:ext cx="2743200" cy="10950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PROCESS &amp; PRODUCTS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Clear communication and </a:t>
            </a:r>
            <a:b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review integration paths for stakeholders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E56044E-235C-3E8E-2BB0-291CD8B1CAC9}"/>
              </a:ext>
            </a:extLst>
          </p:cNvPr>
          <p:cNvGrpSpPr/>
          <p:nvPr/>
        </p:nvGrpSpPr>
        <p:grpSpPr>
          <a:xfrm>
            <a:off x="4113272" y="1178092"/>
            <a:ext cx="3965456" cy="2905706"/>
            <a:chOff x="4113272" y="1178092"/>
            <a:chExt cx="3965456" cy="246356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DCA6BD-C6E2-AF93-402B-B385E2F93D0C}"/>
                </a:ext>
              </a:extLst>
            </p:cNvPr>
            <p:cNvCxnSpPr>
              <a:cxnSpLocks/>
            </p:cNvCxnSpPr>
            <p:nvPr/>
          </p:nvCxnSpPr>
          <p:spPr>
            <a:xfrm>
              <a:off x="4113272" y="1178092"/>
              <a:ext cx="0" cy="246356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F8EE812-5774-BB1D-301E-C3760B0BD5B4}"/>
                </a:ext>
              </a:extLst>
            </p:cNvPr>
            <p:cNvCxnSpPr>
              <a:cxnSpLocks/>
            </p:cNvCxnSpPr>
            <p:nvPr/>
          </p:nvCxnSpPr>
          <p:spPr>
            <a:xfrm>
              <a:off x="8078728" y="1178092"/>
              <a:ext cx="0" cy="2463565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35164C7-7113-0EE9-3D1A-4A93CB186972}"/>
              </a:ext>
            </a:extLst>
          </p:cNvPr>
          <p:cNvSpPr txBox="1"/>
          <p:nvPr/>
        </p:nvSpPr>
        <p:spPr>
          <a:xfrm>
            <a:off x="2432" y="1162955"/>
            <a:ext cx="16946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Toyota/JAXA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723D4A-D139-5EA2-3091-257D3AF55C28}"/>
              </a:ext>
            </a:extLst>
          </p:cNvPr>
          <p:cNvSpPr txBox="1"/>
          <p:nvPr/>
        </p:nvSpPr>
        <p:spPr>
          <a:xfrm>
            <a:off x="4118791" y="1174145"/>
            <a:ext cx="1298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NASA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35D723-FF0A-C1E0-4C3C-1C04D7F165BA}"/>
              </a:ext>
            </a:extLst>
          </p:cNvPr>
          <p:cNvSpPr txBox="1"/>
          <p:nvPr/>
        </p:nvSpPr>
        <p:spPr>
          <a:xfrm>
            <a:off x="8077052" y="1174144"/>
            <a:ext cx="1298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527432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245AA5B-0260-49DD-32D5-C62BBE736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98" t="3263" r="8105" b="1"/>
          <a:stretch/>
        </p:blipFill>
        <p:spPr bwMode="auto">
          <a:xfrm flipH="1">
            <a:off x="0" y="1175660"/>
            <a:ext cx="12192000" cy="567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447BEAAB-F9B8-6D16-35CA-C79DD5588CCD}"/>
              </a:ext>
            </a:extLst>
          </p:cNvPr>
          <p:cNvSpPr/>
          <p:nvPr/>
        </p:nvSpPr>
        <p:spPr>
          <a:xfrm rot="16200000">
            <a:off x="6265174" y="931174"/>
            <a:ext cx="5682339" cy="617131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DAD5A-8AB3-93BA-444C-BAF549B1F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t>20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D2DC89-2810-9368-B506-11D2A54D6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2024 SAO Priorities</a:t>
            </a:r>
          </a:p>
        </p:txBody>
      </p:sp>
      <p:sp>
        <p:nvSpPr>
          <p:cNvPr id="22" name="Date Placeholder 2">
            <a:extLst>
              <a:ext uri="{FF2B5EF4-FFF2-40B4-BE49-F238E27FC236}">
                <a16:creationId xmlns:a16="http://schemas.microsoft.com/office/drawing/2014/main" id="{D8677CD8-08F5-4477-8E05-21EB30D2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46533120-0BC5-CB8D-2DAE-2FDA03A3192E}"/>
              </a:ext>
            </a:extLst>
          </p:cNvPr>
          <p:cNvSpPr txBox="1">
            <a:spLocks/>
          </p:cNvSpPr>
          <p:nvPr/>
        </p:nvSpPr>
        <p:spPr>
          <a:xfrm>
            <a:off x="6305506" y="1448790"/>
            <a:ext cx="5601674" cy="5044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/>
              <a:t>I</a:t>
            </a:r>
            <a:r>
              <a:rPr lang="en-US" sz="2000">
                <a:latin typeface="Arial"/>
                <a:cs typeface="Arial"/>
              </a:rPr>
              <a:t>ntegrate architectural decomposition process within other NASA mission directorates.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>
                <a:latin typeface="Arial"/>
                <a:cs typeface="Arial"/>
              </a:rPr>
              <a:t>Develop NASA’s lunar surface exploration strategy.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Deliver one Mars priority decision package for consideration by decisionmakers.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Demonstrate element handoff from SAO to the Moon to Mars Program Office (M2MPO)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Consolidate and document an architecture-derived list of prioritized technology gaps.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cs typeface="Arial"/>
              </a:rPr>
              <a:t>Establish and integrate Model-Based Systems Engineering (MBSE) tools throughout the architecture process.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031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0019C-E6B8-4679-6353-D3A977053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188E5-7839-BE48-AF54-346B33EA7DE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1943677B-E52B-6837-11CE-33002B01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6624658"/>
            <a:ext cx="872359" cy="233342"/>
          </a:xfrm>
        </p:spPr>
        <p:txBody>
          <a:bodyPr/>
          <a:lstStyle/>
          <a:p>
            <a:r>
              <a:rPr lang="en-US"/>
              <a:t>04/26/2024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C22717-328D-825A-A0D6-C5572BDD125E}"/>
              </a:ext>
            </a:extLst>
          </p:cNvPr>
          <p:cNvSpPr txBox="1"/>
          <p:nvPr/>
        </p:nvSpPr>
        <p:spPr>
          <a:xfrm>
            <a:off x="4984542" y="2645227"/>
            <a:ext cx="2425148" cy="369332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nasa.gov/architecture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C8C644-E402-44AF-D8C1-30C043EFDA60}"/>
              </a:ext>
            </a:extLst>
          </p:cNvPr>
          <p:cNvSpPr txBox="1"/>
          <p:nvPr/>
        </p:nvSpPr>
        <p:spPr>
          <a:xfrm>
            <a:off x="4960412" y="3014559"/>
            <a:ext cx="4325895" cy="120032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Moon to Mars Architecture, Objectives, White Papers and More</a:t>
            </a:r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3CC94165-F4DB-C6E7-4E08-FD55E420E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925" y="2530868"/>
            <a:ext cx="1684020" cy="16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20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fd9eb2-cfb0-4e4b-b181-3425a2fa4128">
      <Terms xmlns="http://schemas.microsoft.com/office/infopath/2007/PartnerControls"/>
    </lcf76f155ced4ddcb4097134ff3c332f>
    <TaxCatchAll xmlns="d900e117-17a0-4b24-9e47-511ef1d02c43" xsi:nil="true"/>
    <GraphicsImplemented_x003f_ xmlns="f9fd9eb2-cfb0-4e4b-b181-3425a2fa4128">true</GraphicsImplemented_x003f_>
    <MediaLengthInSeconds xmlns="f9fd9eb2-cfb0-4e4b-b181-3425a2fa4128" xsi:nil="true"/>
    <SharedWithUsers xmlns="42a8fd96-dc82-42ed-8db4-7e4c56671864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1C44F0A0EF2B4588823F4337BAB889" ma:contentTypeVersion="18" ma:contentTypeDescription="Create a new document." ma:contentTypeScope="" ma:versionID="e581375472031377f6aed7a9c66a258e">
  <xsd:schema xmlns:xsd="http://www.w3.org/2001/XMLSchema" xmlns:xs="http://www.w3.org/2001/XMLSchema" xmlns:p="http://schemas.microsoft.com/office/2006/metadata/properties" xmlns:ns2="42a8fd96-dc82-42ed-8db4-7e4c56671864" xmlns:ns3="f9fd9eb2-cfb0-4e4b-b181-3425a2fa4128" xmlns:ns4="d900e117-17a0-4b24-9e47-511ef1d02c43" targetNamespace="http://schemas.microsoft.com/office/2006/metadata/properties" ma:root="true" ma:fieldsID="198105a7aad16e0b9137705358b06035" ns2:_="" ns3:_="" ns4:_="">
    <xsd:import namespace="42a8fd96-dc82-42ed-8db4-7e4c56671864"/>
    <xsd:import namespace="f9fd9eb2-cfb0-4e4b-b181-3425a2fa4128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Location" minOccurs="0"/>
                <xsd:element ref="ns3:GraphicsImplemented_x003f_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8fd96-dc82-42ed-8db4-7e4c5667186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fd9eb2-cfb0-4e4b-b181-3425a2fa41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GraphicsImplemented_x003f_" ma:index="22" nillable="true" ma:displayName="Graphics Implemented?" ma:default="1" ma:format="Dropdown" ma:internalName="GraphicsImplemented_x003f_">
      <xsd:simpleType>
        <xsd:restriction base="dms:Boolea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e708d32-bb66-47a3-a163-9059eb1d3fcc}" ma:internalName="TaxCatchAll" ma:showField="CatchAllData" ma:web="42a8fd96-dc82-42ed-8db4-7e4c566718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27864D-4FF5-45BE-964A-D180772BF903}">
  <ds:schemaRefs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d900e117-17a0-4b24-9e47-511ef1d02c43"/>
    <ds:schemaRef ds:uri="http://schemas.microsoft.com/office/2006/documentManagement/types"/>
    <ds:schemaRef ds:uri="http://purl.org/dc/dcmitype/"/>
    <ds:schemaRef ds:uri="f9fd9eb2-cfb0-4e4b-b181-3425a2fa4128"/>
    <ds:schemaRef ds:uri="http://schemas.openxmlformats.org/package/2006/metadata/core-properties"/>
    <ds:schemaRef ds:uri="42a8fd96-dc82-42ed-8db4-7e4c5667186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61BCD7C-04ED-4ABD-A2D0-4427548098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A55CDB-0F3D-4A16-B38E-42D0508DDA77}">
  <ds:schemaRefs>
    <ds:schemaRef ds:uri="42a8fd96-dc82-42ed-8db4-7e4c56671864"/>
    <ds:schemaRef ds:uri="d900e117-17a0-4b24-9e47-511ef1d02c43"/>
    <ds:schemaRef ds:uri="f9fd9eb2-cfb0-4e4b-b181-3425a2fa41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1399</Words>
  <Application>Microsoft Macintosh PowerPoint</Application>
  <PresentationFormat>Widescreen</PresentationFormat>
  <Paragraphs>282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Arial Narrow</vt:lpstr>
      <vt:lpstr>Calibri</vt:lpstr>
      <vt:lpstr>Courier New</vt:lpstr>
      <vt:lpstr>System Font Regular</vt:lpstr>
      <vt:lpstr>Wingdings</vt:lpstr>
      <vt:lpstr>ヒラギノ角ゴ Pro W3</vt:lpstr>
      <vt:lpstr>Office Theme</vt:lpstr>
      <vt:lpstr>NASA's Moon to Mars  Architecture Updates NASA Advisory Council</vt:lpstr>
      <vt:lpstr>Agenda</vt:lpstr>
      <vt:lpstr>PowerPoint Presentation</vt:lpstr>
      <vt:lpstr>2024 Architecture Workshops</vt:lpstr>
      <vt:lpstr>International Partner</vt:lpstr>
      <vt:lpstr>Industry and Academia</vt:lpstr>
      <vt:lpstr>Subscribe to Updates</vt:lpstr>
      <vt:lpstr>PowerPoint Presentation</vt:lpstr>
      <vt:lpstr>Element Initiation Purpose</vt:lpstr>
      <vt:lpstr>ESDMD Pre-Formulation for Industry</vt:lpstr>
      <vt:lpstr>ESDMD Pre-Formulation for International Partners</vt:lpstr>
      <vt:lpstr>Upcoming Pre-Formulation Milestones</vt:lpstr>
      <vt:lpstr>PowerPoint Presentation</vt:lpstr>
      <vt:lpstr>To Send Humans to Mars…</vt:lpstr>
      <vt:lpstr>Decision Time Criticality</vt:lpstr>
      <vt:lpstr>Mars Decision Modeling</vt:lpstr>
      <vt:lpstr>Priority Mars Decisions</vt:lpstr>
      <vt:lpstr>White Paper</vt:lpstr>
      <vt:lpstr>Progress Under ACR Approach</vt:lpstr>
      <vt:lpstr>2024 SAO Priorities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Dibiasio, Gayle T. (GRC-CO00)[BOOZ ALLEN HAMILTON]</dc:creator>
  <cp:lastModifiedBy>Baird, Danny {he, him} (HQ-480.0)[NCS]</cp:lastModifiedBy>
  <cp:revision>2</cp:revision>
  <dcterms:created xsi:type="dcterms:W3CDTF">2023-09-19T18:39:35Z</dcterms:created>
  <dcterms:modified xsi:type="dcterms:W3CDTF">2024-04-17T19:04:06Z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0x010100231C44F0A0EF2B4588823F4337BAB889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