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
  </p:handoutMasterIdLst>
  <p:sldIdLst>
    <p:sldId id="256" r:id="rId2"/>
  </p:sldIdLst>
  <p:sldSz cx="36576000" cy="51206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 d="100"/>
          <a:sy n="15" d="100"/>
        </p:scale>
        <p:origin x="3012" y="120"/>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4577C0-9439-4D86-87F9-208ADC3D383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0A46DE3-16EA-4843-B423-3C063E7F835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4014BD-F029-4B32-92A5-CD1FB522C483}" type="datetimeFigureOut">
              <a:rPr lang="en-US" smtClean="0"/>
              <a:t>4/14/2024</a:t>
            </a:fld>
            <a:endParaRPr lang="en-US"/>
          </a:p>
        </p:txBody>
      </p:sp>
      <p:sp>
        <p:nvSpPr>
          <p:cNvPr id="4" name="Footer Placeholder 3">
            <a:extLst>
              <a:ext uri="{FF2B5EF4-FFF2-40B4-BE49-F238E27FC236}">
                <a16:creationId xmlns:a16="http://schemas.microsoft.com/office/drawing/2014/main" id="{9612223A-6AFC-4826-95C7-2E130F9F32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8983D14-5D91-4C7F-93E0-5D923046B4E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12AF7C-EAAD-4576-8536-12D4D02E0F0F}" type="slidenum">
              <a:rPr lang="en-US" smtClean="0"/>
              <a:t>‹#›</a:t>
            </a:fld>
            <a:endParaRPr lang="en-US"/>
          </a:p>
        </p:txBody>
      </p:sp>
    </p:spTree>
    <p:extLst>
      <p:ext uri="{BB962C8B-B14F-4D97-AF65-F5344CB8AC3E}">
        <p14:creationId xmlns:p14="http://schemas.microsoft.com/office/powerpoint/2010/main" val="220657625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200" y="8380311"/>
            <a:ext cx="31089600" cy="17827413"/>
          </a:xfrm>
        </p:spPr>
        <p:txBody>
          <a:bodyPr anchor="b"/>
          <a:lstStyle>
            <a:lvl1pPr algn="ctr">
              <a:defRPr sz="24000"/>
            </a:lvl1pPr>
          </a:lstStyle>
          <a:p>
            <a:r>
              <a:rPr lang="en-US"/>
              <a:t>Click to edit Master title style</a:t>
            </a:r>
            <a:endParaRPr lang="en-US" dirty="0"/>
          </a:p>
        </p:txBody>
      </p:sp>
      <p:sp>
        <p:nvSpPr>
          <p:cNvPr id="3" name="Subtitle 2"/>
          <p:cNvSpPr>
            <a:spLocks noGrp="1"/>
          </p:cNvSpPr>
          <p:nvPr>
            <p:ph type="subTitle" idx="1"/>
          </p:nvPr>
        </p:nvSpPr>
        <p:spPr>
          <a:xfrm>
            <a:off x="4572000" y="26895217"/>
            <a:ext cx="27432000" cy="12363023"/>
          </a:xfrm>
        </p:spPr>
        <p:txBody>
          <a:bodyPr/>
          <a:lstStyle>
            <a:lvl1pPr marL="0" indent="0" algn="ctr">
              <a:buNone/>
              <a:defRPr sz="9600"/>
            </a:lvl1pPr>
            <a:lvl2pPr marL="1828800" indent="0" algn="ctr">
              <a:buNone/>
              <a:defRPr sz="8000"/>
            </a:lvl2pPr>
            <a:lvl3pPr marL="3657600" indent="0" algn="ctr">
              <a:buNone/>
              <a:defRPr sz="7200"/>
            </a:lvl3pPr>
            <a:lvl4pPr marL="5486400" indent="0" algn="ctr">
              <a:buNone/>
              <a:defRPr sz="6400"/>
            </a:lvl4pPr>
            <a:lvl5pPr marL="7315200" indent="0" algn="ctr">
              <a:buNone/>
              <a:defRPr sz="6400"/>
            </a:lvl5pPr>
            <a:lvl6pPr marL="9144000" indent="0" algn="ctr">
              <a:buNone/>
              <a:defRPr sz="6400"/>
            </a:lvl6pPr>
            <a:lvl7pPr marL="10972800" indent="0" algn="ctr">
              <a:buNone/>
              <a:defRPr sz="6400"/>
            </a:lvl7pPr>
            <a:lvl8pPr marL="12801600" indent="0" algn="ctr">
              <a:buNone/>
              <a:defRPr sz="6400"/>
            </a:lvl8pPr>
            <a:lvl9pPr marL="14630400" indent="0" algn="ctr">
              <a:buNone/>
              <a:defRPr sz="6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2208882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2703515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2" y="2726267"/>
            <a:ext cx="7886700" cy="433950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14602" y="2726267"/>
            <a:ext cx="23202900" cy="433950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316649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1BC780-4242-4024-A49E-7BF9CBFB865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29130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2" y="12766055"/>
            <a:ext cx="31546800" cy="21300436"/>
          </a:xfrm>
        </p:spPr>
        <p:txBody>
          <a:bodyPr anchor="b"/>
          <a:lstStyle>
            <a:lvl1pPr>
              <a:defRPr sz="24000"/>
            </a:lvl1pPr>
          </a:lstStyle>
          <a:p>
            <a:r>
              <a:rPr lang="en-US"/>
              <a:t>Click to edit Master title style</a:t>
            </a:r>
            <a:endParaRPr lang="en-US" dirty="0"/>
          </a:p>
        </p:txBody>
      </p:sp>
      <p:sp>
        <p:nvSpPr>
          <p:cNvPr id="3" name="Text Placeholder 2"/>
          <p:cNvSpPr>
            <a:spLocks noGrp="1"/>
          </p:cNvSpPr>
          <p:nvPr>
            <p:ph type="body" idx="1"/>
          </p:nvPr>
        </p:nvSpPr>
        <p:spPr>
          <a:xfrm>
            <a:off x="2495552" y="34268002"/>
            <a:ext cx="31546800" cy="11201396"/>
          </a:xfrm>
        </p:spPr>
        <p:txBody>
          <a:bodyPr/>
          <a:lstStyle>
            <a:lvl1pPr marL="0" indent="0">
              <a:buNone/>
              <a:defRPr sz="9600">
                <a:solidFill>
                  <a:schemeClr val="tx1"/>
                </a:solidFill>
              </a:defRPr>
            </a:lvl1pPr>
            <a:lvl2pPr marL="1828800" indent="0">
              <a:buNone/>
              <a:defRPr sz="8000">
                <a:solidFill>
                  <a:schemeClr val="tx1">
                    <a:tint val="75000"/>
                  </a:schemeClr>
                </a:solidFill>
              </a:defRPr>
            </a:lvl2pPr>
            <a:lvl3pPr marL="3657600" indent="0">
              <a:buNone/>
              <a:defRPr sz="7200">
                <a:solidFill>
                  <a:schemeClr val="tx1">
                    <a:tint val="75000"/>
                  </a:schemeClr>
                </a:solidFill>
              </a:defRPr>
            </a:lvl3pPr>
            <a:lvl4pPr marL="5486400" indent="0">
              <a:buNone/>
              <a:defRPr sz="6400">
                <a:solidFill>
                  <a:schemeClr val="tx1">
                    <a:tint val="75000"/>
                  </a:schemeClr>
                </a:solidFill>
              </a:defRPr>
            </a:lvl4pPr>
            <a:lvl5pPr marL="7315200" indent="0">
              <a:buNone/>
              <a:defRPr sz="6400">
                <a:solidFill>
                  <a:schemeClr val="tx1">
                    <a:tint val="75000"/>
                  </a:schemeClr>
                </a:solidFill>
              </a:defRPr>
            </a:lvl5pPr>
            <a:lvl6pPr marL="9144000" indent="0">
              <a:buNone/>
              <a:defRPr sz="6400">
                <a:solidFill>
                  <a:schemeClr val="tx1">
                    <a:tint val="75000"/>
                  </a:schemeClr>
                </a:solidFill>
              </a:defRPr>
            </a:lvl6pPr>
            <a:lvl7pPr marL="10972800" indent="0">
              <a:buNone/>
              <a:defRPr sz="6400">
                <a:solidFill>
                  <a:schemeClr val="tx1">
                    <a:tint val="75000"/>
                  </a:schemeClr>
                </a:solidFill>
              </a:defRPr>
            </a:lvl7pPr>
            <a:lvl8pPr marL="12801600" indent="0">
              <a:buNone/>
              <a:defRPr sz="6400">
                <a:solidFill>
                  <a:schemeClr val="tx1">
                    <a:tint val="75000"/>
                  </a:schemeClr>
                </a:solidFill>
              </a:defRPr>
            </a:lvl8pPr>
            <a:lvl9pPr marL="14630400"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BC780-4242-4024-A49E-7BF9CBFB865F}" type="datetimeFigureOut">
              <a:rPr lang="en-US" smtClean="0"/>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29346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14600" y="13631334"/>
            <a:ext cx="1554480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8516600" y="13631334"/>
            <a:ext cx="15544800" cy="324899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1BC780-4242-4024-A49E-7BF9CBFB865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43762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2726278"/>
            <a:ext cx="31546800" cy="98975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2519368" y="12552684"/>
            <a:ext cx="15473360" cy="6151876"/>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4" name="Content Placeholder 3"/>
          <p:cNvSpPr>
            <a:spLocks noGrp="1"/>
          </p:cNvSpPr>
          <p:nvPr>
            <p:ph sz="half" idx="2"/>
          </p:nvPr>
        </p:nvSpPr>
        <p:spPr>
          <a:xfrm>
            <a:off x="2519368" y="18704560"/>
            <a:ext cx="15473360"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8516602" y="12552684"/>
            <a:ext cx="15549564" cy="6151876"/>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a:t>Click to edit Master text styles</a:t>
            </a:r>
          </a:p>
        </p:txBody>
      </p:sp>
      <p:sp>
        <p:nvSpPr>
          <p:cNvPr id="6" name="Content Placeholder 5"/>
          <p:cNvSpPr>
            <a:spLocks noGrp="1"/>
          </p:cNvSpPr>
          <p:nvPr>
            <p:ph sz="quarter" idx="4"/>
          </p:nvPr>
        </p:nvSpPr>
        <p:spPr>
          <a:xfrm>
            <a:off x="18516602" y="18704560"/>
            <a:ext cx="15549564" cy="275115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1BC780-4242-4024-A49E-7BF9CBFB865F}" type="datetimeFigureOut">
              <a:rPr lang="en-US" smtClean="0"/>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27575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01BC780-4242-4024-A49E-7BF9CBFB865F}" type="datetimeFigureOut">
              <a:rPr lang="en-US" smtClean="0"/>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313693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BC780-4242-4024-A49E-7BF9CBFB865F}" type="datetimeFigureOut">
              <a:rPr lang="en-US" smtClean="0"/>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4152763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3413760"/>
            <a:ext cx="11796712" cy="11948160"/>
          </a:xfrm>
        </p:spPr>
        <p:txBody>
          <a:bodyPr anchor="b"/>
          <a:lstStyle>
            <a:lvl1pPr>
              <a:defRPr sz="12800"/>
            </a:lvl1pPr>
          </a:lstStyle>
          <a:p>
            <a:r>
              <a:rPr lang="en-US"/>
              <a:t>Click to edit Master title style</a:t>
            </a:r>
            <a:endParaRPr lang="en-US" dirty="0"/>
          </a:p>
        </p:txBody>
      </p:sp>
      <p:sp>
        <p:nvSpPr>
          <p:cNvPr id="3" name="Content Placeholder 2"/>
          <p:cNvSpPr>
            <a:spLocks noGrp="1"/>
          </p:cNvSpPr>
          <p:nvPr>
            <p:ph idx="1"/>
          </p:nvPr>
        </p:nvSpPr>
        <p:spPr>
          <a:xfrm>
            <a:off x="15549564" y="7372785"/>
            <a:ext cx="18516600" cy="3638973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19364" y="15361920"/>
            <a:ext cx="11796712" cy="28459857"/>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301BC780-4242-4024-A49E-7BF9CBFB865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921353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4" y="3413760"/>
            <a:ext cx="11796712" cy="11948160"/>
          </a:xfrm>
        </p:spPr>
        <p:txBody>
          <a:bodyPr anchor="b"/>
          <a:lstStyle>
            <a:lvl1pPr>
              <a:defRPr sz="1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5549564" y="7372785"/>
            <a:ext cx="18516600" cy="36389733"/>
          </a:xfrm>
        </p:spPr>
        <p:txBody>
          <a:bodyPr anchor="t"/>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r>
              <a:rPr lang="en-US"/>
              <a:t>Click icon to add picture</a:t>
            </a:r>
            <a:endParaRPr lang="en-US" dirty="0"/>
          </a:p>
        </p:txBody>
      </p:sp>
      <p:sp>
        <p:nvSpPr>
          <p:cNvPr id="4" name="Text Placeholder 3"/>
          <p:cNvSpPr>
            <a:spLocks noGrp="1"/>
          </p:cNvSpPr>
          <p:nvPr>
            <p:ph type="body" sz="half" idx="2"/>
          </p:nvPr>
        </p:nvSpPr>
        <p:spPr>
          <a:xfrm>
            <a:off x="2519364" y="15361920"/>
            <a:ext cx="11796712" cy="28459857"/>
          </a:xfrm>
        </p:spPr>
        <p:txBody>
          <a:bodyPr/>
          <a:lstStyle>
            <a:lvl1pPr marL="0" indent="0">
              <a:buNone/>
              <a:defRPr sz="6400"/>
            </a:lvl1pPr>
            <a:lvl2pPr marL="1828800" indent="0">
              <a:buNone/>
              <a:defRPr sz="5600"/>
            </a:lvl2pPr>
            <a:lvl3pPr marL="3657600" indent="0">
              <a:buNone/>
              <a:defRPr sz="4800"/>
            </a:lvl3pPr>
            <a:lvl4pPr marL="5486400" indent="0">
              <a:buNone/>
              <a:defRPr sz="4000"/>
            </a:lvl4pPr>
            <a:lvl5pPr marL="7315200" indent="0">
              <a:buNone/>
              <a:defRPr sz="4000"/>
            </a:lvl5pPr>
            <a:lvl6pPr marL="9144000" indent="0">
              <a:buNone/>
              <a:defRPr sz="4000"/>
            </a:lvl6pPr>
            <a:lvl7pPr marL="10972800" indent="0">
              <a:buNone/>
              <a:defRPr sz="4000"/>
            </a:lvl7pPr>
            <a:lvl8pPr marL="12801600" indent="0">
              <a:buNone/>
              <a:defRPr sz="4000"/>
            </a:lvl8pPr>
            <a:lvl9pPr marL="14630400" indent="0">
              <a:buNone/>
              <a:defRPr sz="4000"/>
            </a:lvl9pPr>
          </a:lstStyle>
          <a:p>
            <a:pPr lvl="0"/>
            <a:r>
              <a:rPr lang="en-US"/>
              <a:t>Click to edit Master text styles</a:t>
            </a:r>
          </a:p>
        </p:txBody>
      </p:sp>
      <p:sp>
        <p:nvSpPr>
          <p:cNvPr id="5" name="Date Placeholder 4"/>
          <p:cNvSpPr>
            <a:spLocks noGrp="1"/>
          </p:cNvSpPr>
          <p:nvPr>
            <p:ph type="dt" sz="half" idx="10"/>
          </p:nvPr>
        </p:nvSpPr>
        <p:spPr/>
        <p:txBody>
          <a:bodyPr/>
          <a:lstStyle/>
          <a:p>
            <a:fld id="{301BC780-4242-4024-A49E-7BF9CBFB865F}" type="datetimeFigureOut">
              <a:rPr lang="en-US" smtClean="0"/>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A00925-2799-4574-9733-5A14CE614FD9}" type="slidenum">
              <a:rPr lang="en-US" smtClean="0"/>
              <a:t>‹#›</a:t>
            </a:fld>
            <a:endParaRPr lang="en-US"/>
          </a:p>
        </p:txBody>
      </p:sp>
    </p:spTree>
    <p:extLst>
      <p:ext uri="{BB962C8B-B14F-4D97-AF65-F5344CB8AC3E}">
        <p14:creationId xmlns:p14="http://schemas.microsoft.com/office/powerpoint/2010/main" val="198445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2726278"/>
            <a:ext cx="31546800" cy="989753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514600" y="13631334"/>
            <a:ext cx="31546800" cy="32489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14600" y="47460758"/>
            <a:ext cx="8229600" cy="2726267"/>
          </a:xfrm>
          <a:prstGeom prst="rect">
            <a:avLst/>
          </a:prstGeom>
        </p:spPr>
        <p:txBody>
          <a:bodyPr vert="horz" lIns="91440" tIns="45720" rIns="91440" bIns="45720" rtlCol="0" anchor="ctr"/>
          <a:lstStyle>
            <a:lvl1pPr algn="l">
              <a:defRPr sz="4800">
                <a:solidFill>
                  <a:schemeClr val="tx1">
                    <a:tint val="75000"/>
                  </a:schemeClr>
                </a:solidFill>
              </a:defRPr>
            </a:lvl1pPr>
          </a:lstStyle>
          <a:p>
            <a:fld id="{301BC780-4242-4024-A49E-7BF9CBFB865F}" type="datetimeFigureOut">
              <a:rPr lang="en-US" smtClean="0"/>
              <a:t>4/14/2024</a:t>
            </a:fld>
            <a:endParaRPr lang="en-US"/>
          </a:p>
        </p:txBody>
      </p:sp>
      <p:sp>
        <p:nvSpPr>
          <p:cNvPr id="5" name="Footer Placeholder 4"/>
          <p:cNvSpPr>
            <a:spLocks noGrp="1"/>
          </p:cNvSpPr>
          <p:nvPr>
            <p:ph type="ftr" sz="quarter" idx="3"/>
          </p:nvPr>
        </p:nvSpPr>
        <p:spPr>
          <a:xfrm>
            <a:off x="12115800" y="47460758"/>
            <a:ext cx="12344400" cy="2726267"/>
          </a:xfrm>
          <a:prstGeom prst="rect">
            <a:avLst/>
          </a:prstGeom>
        </p:spPr>
        <p:txBody>
          <a:bodyPr vert="horz" lIns="91440" tIns="45720" rIns="91440" bIns="4572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47460758"/>
            <a:ext cx="8229600" cy="2726267"/>
          </a:xfrm>
          <a:prstGeom prst="rect">
            <a:avLst/>
          </a:prstGeom>
        </p:spPr>
        <p:txBody>
          <a:bodyPr vert="horz" lIns="91440" tIns="45720" rIns="91440" bIns="45720" rtlCol="0" anchor="ctr"/>
          <a:lstStyle>
            <a:lvl1pPr algn="r">
              <a:defRPr sz="4800">
                <a:solidFill>
                  <a:schemeClr val="tx1">
                    <a:tint val="75000"/>
                  </a:schemeClr>
                </a:solidFill>
              </a:defRPr>
            </a:lvl1pPr>
          </a:lstStyle>
          <a:p>
            <a:fld id="{0DA00925-2799-4574-9733-5A14CE614FD9}" type="slidenum">
              <a:rPr lang="en-US" smtClean="0"/>
              <a:t>‹#›</a:t>
            </a:fld>
            <a:endParaRPr lang="en-US"/>
          </a:p>
        </p:txBody>
      </p:sp>
    </p:spTree>
    <p:extLst>
      <p:ext uri="{BB962C8B-B14F-4D97-AF65-F5344CB8AC3E}">
        <p14:creationId xmlns:p14="http://schemas.microsoft.com/office/powerpoint/2010/main" val="2554932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657600" rtl="0" eaLnBrk="1" latinLnBrk="0" hangingPunct="1">
        <a:lnSpc>
          <a:spcPct val="90000"/>
        </a:lnSpc>
        <a:spcBef>
          <a:spcPct val="0"/>
        </a:spcBef>
        <a:buNone/>
        <a:defRPr sz="17600" kern="1200">
          <a:solidFill>
            <a:schemeClr val="tx1"/>
          </a:solidFill>
          <a:latin typeface="+mj-lt"/>
          <a:ea typeface="+mj-ea"/>
          <a:cs typeface="+mj-cs"/>
        </a:defRPr>
      </a:lvl1pPr>
    </p:titleStyle>
    <p:bodyStyle>
      <a:lvl1pPr marL="914400" indent="-914400" algn="l" defTabSz="3657600" rtl="0" eaLnBrk="1" latinLnBrk="0" hangingPunct="1">
        <a:lnSpc>
          <a:spcPct val="90000"/>
        </a:lnSpc>
        <a:spcBef>
          <a:spcPts val="4000"/>
        </a:spcBef>
        <a:buFont typeface="Arial" panose="020B0604020202020204" pitchFamily="34" charset="0"/>
        <a:buChar char="•"/>
        <a:defRPr sz="11200" kern="1200">
          <a:solidFill>
            <a:schemeClr val="tx1"/>
          </a:solidFill>
          <a:latin typeface="+mn-lt"/>
          <a:ea typeface="+mn-ea"/>
          <a:cs typeface="+mn-cs"/>
        </a:defRPr>
      </a:lvl1pPr>
      <a:lvl2pPr marL="2743200" indent="-914400" algn="l" defTabSz="3657600" rtl="0" eaLnBrk="1" latinLnBrk="0" hangingPunct="1">
        <a:lnSpc>
          <a:spcPct val="90000"/>
        </a:lnSpc>
        <a:spcBef>
          <a:spcPts val="2000"/>
        </a:spcBef>
        <a:buFont typeface="Arial" panose="020B0604020202020204" pitchFamily="34" charset="0"/>
        <a:buChar char="•"/>
        <a:defRPr sz="9600" kern="1200">
          <a:solidFill>
            <a:schemeClr val="tx1"/>
          </a:solidFill>
          <a:latin typeface="+mn-lt"/>
          <a:ea typeface="+mn-ea"/>
          <a:cs typeface="+mn-cs"/>
        </a:defRPr>
      </a:lvl2pPr>
      <a:lvl3pPr marL="4572000" indent="-914400" algn="l" defTabSz="3657600" rtl="0" eaLnBrk="1" latinLnBrk="0" hangingPunct="1">
        <a:lnSpc>
          <a:spcPct val="90000"/>
        </a:lnSpc>
        <a:spcBef>
          <a:spcPts val="2000"/>
        </a:spcBef>
        <a:buFont typeface="Arial" panose="020B0604020202020204" pitchFamily="34" charset="0"/>
        <a:buChar char="•"/>
        <a:defRPr sz="8000" kern="1200">
          <a:solidFill>
            <a:schemeClr val="tx1"/>
          </a:solidFill>
          <a:latin typeface="+mn-lt"/>
          <a:ea typeface="+mn-ea"/>
          <a:cs typeface="+mn-cs"/>
        </a:defRPr>
      </a:lvl3pPr>
      <a:lvl4pPr marL="6400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4pPr>
      <a:lvl5pPr marL="82296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5pPr>
      <a:lvl6pPr marL="100584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6pPr>
      <a:lvl7pPr marL="118872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7pPr>
      <a:lvl8pPr marL="137160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8pPr>
      <a:lvl9pPr marL="15544800" indent="-914400" algn="l" defTabSz="3657600" rtl="0" eaLnBrk="1" latinLnBrk="0" hangingPunct="1">
        <a:lnSpc>
          <a:spcPct val="90000"/>
        </a:lnSpc>
        <a:spcBef>
          <a:spcPts val="2000"/>
        </a:spcBef>
        <a:buFont typeface="Arial" panose="020B0604020202020204" pitchFamily="34" charset="0"/>
        <a:buChar char="•"/>
        <a:defRPr sz="72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8A0EC7C-9823-4180-1CF6-F5A13BD45804}"/>
              </a:ext>
            </a:extLst>
          </p:cNvPr>
          <p:cNvSpPr/>
          <p:nvPr/>
        </p:nvSpPr>
        <p:spPr>
          <a:xfrm>
            <a:off x="6326724" y="44102786"/>
            <a:ext cx="24985255" cy="7101517"/>
          </a:xfrm>
          <a:prstGeom prst="rect">
            <a:avLst/>
          </a:prstGeom>
          <a:solidFill>
            <a:schemeClr val="bg1">
              <a:lumMod val="9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7F84B53-DC44-9926-6366-F8DCDD85BD7A}"/>
              </a:ext>
            </a:extLst>
          </p:cNvPr>
          <p:cNvSpPr/>
          <p:nvPr/>
        </p:nvSpPr>
        <p:spPr>
          <a:xfrm>
            <a:off x="17514933" y="32867161"/>
            <a:ext cx="19061067" cy="10613057"/>
          </a:xfrm>
          <a:prstGeom prst="rect">
            <a:avLst/>
          </a:prstGeom>
          <a:solidFill>
            <a:schemeClr val="accent5">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109F783D-CD84-1B39-0313-B36B712822EF}"/>
              </a:ext>
            </a:extLst>
          </p:cNvPr>
          <p:cNvSpPr/>
          <p:nvPr/>
        </p:nvSpPr>
        <p:spPr>
          <a:xfrm>
            <a:off x="-34228" y="31881962"/>
            <a:ext cx="19061067" cy="12857468"/>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1D2F91A9-0959-4496-AFC2-47C9B98507B7}"/>
              </a:ext>
            </a:extLst>
          </p:cNvPr>
          <p:cNvSpPr/>
          <p:nvPr/>
        </p:nvSpPr>
        <p:spPr>
          <a:xfrm>
            <a:off x="-34228" y="4823899"/>
            <a:ext cx="36644453" cy="7590575"/>
          </a:xfrm>
          <a:prstGeom prst="rect">
            <a:avLst/>
          </a:prstGeom>
          <a:solidFill>
            <a:srgbClr val="F3F3ED"/>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8CA72BA-FA2D-47A0-82FC-5FF1C9D70631}"/>
              </a:ext>
            </a:extLst>
          </p:cNvPr>
          <p:cNvSpPr txBox="1"/>
          <p:nvPr/>
        </p:nvSpPr>
        <p:spPr>
          <a:xfrm>
            <a:off x="6143968" y="463747"/>
            <a:ext cx="23608046" cy="2554545"/>
          </a:xfrm>
          <a:prstGeom prst="rect">
            <a:avLst/>
          </a:prstGeom>
          <a:noFill/>
        </p:spPr>
        <p:txBody>
          <a:bodyPr wrap="square" rtlCol="0">
            <a:spAutoFit/>
          </a:bodyPr>
          <a:lstStyle/>
          <a:p>
            <a:pPr algn="ctr"/>
            <a:r>
              <a:rPr lang="en-US" sz="8000" b="1" cap="all" dirty="0">
                <a:solidFill>
                  <a:prstClr val="black"/>
                </a:solidFill>
                <a:latin typeface="Leelawadee UI Semilight" panose="020B0402040204020203" pitchFamily="34" charset="-34"/>
                <a:cs typeface="Leelawadee UI Semilight" panose="020B0402040204020203" pitchFamily="34" charset="-34"/>
              </a:rPr>
              <a:t>Waste materials recycling for in space manufacturing</a:t>
            </a:r>
          </a:p>
        </p:txBody>
      </p:sp>
      <p:pic>
        <p:nvPicPr>
          <p:cNvPr id="17" name="Picture 16" descr="Logo, icon&#10;&#10;Description automatically generated">
            <a:extLst>
              <a:ext uri="{FF2B5EF4-FFF2-40B4-BE49-F238E27FC236}">
                <a16:creationId xmlns:a16="http://schemas.microsoft.com/office/drawing/2014/main" id="{BC0DFFA8-9F7F-4CBF-BE7C-2BE44699F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8203" y="1238585"/>
            <a:ext cx="3613337" cy="3004088"/>
          </a:xfrm>
          <a:prstGeom prst="rect">
            <a:avLst/>
          </a:prstGeom>
        </p:spPr>
      </p:pic>
      <p:sp>
        <p:nvSpPr>
          <p:cNvPr id="83" name="TextBox 82">
            <a:extLst>
              <a:ext uri="{FF2B5EF4-FFF2-40B4-BE49-F238E27FC236}">
                <a16:creationId xmlns:a16="http://schemas.microsoft.com/office/drawing/2014/main" id="{F9F737C4-29C7-4B53-90C5-31A7B5943CD4}"/>
              </a:ext>
            </a:extLst>
          </p:cNvPr>
          <p:cNvSpPr txBox="1"/>
          <p:nvPr/>
        </p:nvSpPr>
        <p:spPr>
          <a:xfrm>
            <a:off x="302014" y="5072805"/>
            <a:ext cx="35635980" cy="7909858"/>
          </a:xfrm>
          <a:prstGeom prst="rect">
            <a:avLst/>
          </a:prstGeom>
          <a:noFill/>
        </p:spPr>
        <p:txBody>
          <a:bodyPr wrap="square" rtlCol="0">
            <a:spAutoFit/>
          </a:bodyPr>
          <a:lstStyle/>
          <a:p>
            <a:r>
              <a:rPr lang="en-US" sz="5400" b="1" dirty="0">
                <a:solidFill>
                  <a:prstClr val="black"/>
                </a:solidFill>
                <a:latin typeface="Arial" panose="020B0604020202020204" pitchFamily="34" charset="0"/>
                <a:cs typeface="Arial" panose="020B0604020202020204" pitchFamily="34" charset="0"/>
              </a:rPr>
              <a:t>Why is this Important?</a:t>
            </a:r>
          </a:p>
          <a:p>
            <a:endParaRPr lang="en-US" sz="5400" b="1" dirty="0">
              <a:solidFill>
                <a:prstClr val="black"/>
              </a:solidFill>
              <a:latin typeface="Arial" panose="020B0604020202020204" pitchFamily="34" charset="0"/>
              <a:cs typeface="Arial" panose="020B0604020202020204" pitchFamily="34" charset="0"/>
            </a:endParaRPr>
          </a:p>
          <a:p>
            <a:r>
              <a:rPr lang="en-US" sz="4000" dirty="0">
                <a:solidFill>
                  <a:prstClr val="black"/>
                </a:solidFill>
                <a:latin typeface="Arial" panose="020B0604020202020204" pitchFamily="34" charset="0"/>
                <a:cs typeface="Arial" panose="020B0604020202020204" pitchFamily="34" charset="0"/>
              </a:rPr>
              <a:t>Logistics and resupply payloads for Lunar and Martian missions are significantly more cost and schedule prohibitive compared to LEO destinations.  Recycling of waste and trash materials generated throughout the duration of a mission, as well as previous missions, will be critical for enabling sustained human presence beyond Earth</a:t>
            </a:r>
          </a:p>
          <a:p>
            <a:endParaRPr lang="en-US" sz="4000" dirty="0">
              <a:solidFill>
                <a:prstClr val="black"/>
              </a:solidFill>
              <a:latin typeface="Arial" panose="020B0604020202020204" pitchFamily="34" charset="0"/>
              <a:cs typeface="Arial" panose="020B0604020202020204" pitchFamily="34" charset="0"/>
            </a:endParaRPr>
          </a:p>
          <a:p>
            <a:r>
              <a:rPr lang="en-US" sz="4000" dirty="0">
                <a:solidFill>
                  <a:prstClr val="black"/>
                </a:solidFill>
                <a:latin typeface="Arial" panose="020B0604020202020204" pitchFamily="34" charset="0"/>
                <a:cs typeface="Arial" panose="020B0604020202020204" pitchFamily="34" charset="0"/>
              </a:rPr>
              <a:t>Currently, no solution exists for recycling waste materials back into feedstock form beyond entry-level hobbyist equipment, which is not suitable nor practical for space applications. There is already over 500,000 </a:t>
            </a:r>
            <a:r>
              <a:rPr lang="en-US" sz="4000" dirty="0" err="1">
                <a:solidFill>
                  <a:prstClr val="black"/>
                </a:solidFill>
                <a:latin typeface="Arial" panose="020B0604020202020204" pitchFamily="34" charset="0"/>
                <a:cs typeface="Arial" panose="020B0604020202020204" pitchFamily="34" charset="0"/>
              </a:rPr>
              <a:t>lbs</a:t>
            </a:r>
            <a:r>
              <a:rPr lang="en-US" sz="4000" dirty="0">
                <a:solidFill>
                  <a:prstClr val="black"/>
                </a:solidFill>
                <a:latin typeface="Arial" panose="020B0604020202020204" pitchFamily="34" charset="0"/>
                <a:cs typeface="Arial" panose="020B0604020202020204" pitchFamily="34" charset="0"/>
              </a:rPr>
              <a:t> of trash on the moon from previous missions, which will grow exponentially over the coming decade throughout the Artemis Campaign.  Waste and trash materials are precious resources that, if recovered and properly processed, can be transformed back into usable feedstock form for on-demand manufacturing capabilities.  Hence, it is prudent that a recycling solution be developed and infused into future missions.</a:t>
            </a:r>
          </a:p>
          <a:p>
            <a:endParaRPr lang="en-US" sz="4000" dirty="0">
              <a:solidFill>
                <a:prstClr val="black"/>
              </a:solidFill>
              <a:latin typeface="Arial" panose="020B0604020202020204" pitchFamily="34" charset="0"/>
              <a:cs typeface="Arial" panose="020B0604020202020204" pitchFamily="34" charset="0"/>
            </a:endParaRPr>
          </a:p>
          <a:p>
            <a:endParaRPr lang="en-US" sz="4000" dirty="0">
              <a:solidFill>
                <a:prstClr val="black"/>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72BFB5B0-94A8-4578-BD37-F5513E9E9373}"/>
              </a:ext>
            </a:extLst>
          </p:cNvPr>
          <p:cNvSpPr txBox="1"/>
          <p:nvPr/>
        </p:nvSpPr>
        <p:spPr>
          <a:xfrm>
            <a:off x="442851" y="32360977"/>
            <a:ext cx="17845147" cy="11685250"/>
          </a:xfrm>
          <a:prstGeom prst="rect">
            <a:avLst/>
          </a:prstGeom>
          <a:noFill/>
        </p:spPr>
        <p:txBody>
          <a:bodyPr wrap="square" rtlCol="0">
            <a:spAutoFit/>
          </a:bodyPr>
          <a:lstStyle/>
          <a:p>
            <a:r>
              <a:rPr lang="en-US" sz="4400" b="1" dirty="0">
                <a:solidFill>
                  <a:prstClr val="black"/>
                </a:solidFill>
                <a:latin typeface="Arial" panose="020B0604020202020204" pitchFamily="34" charset="0"/>
                <a:cs typeface="Arial" panose="020B0604020202020204" pitchFamily="34" charset="0"/>
              </a:rPr>
              <a:t>General Approach</a:t>
            </a:r>
          </a:p>
          <a:p>
            <a:pPr marL="0" marR="0">
              <a:spcBef>
                <a:spcPts val="0"/>
              </a:spcBef>
              <a:spcAft>
                <a:spcPts val="800"/>
              </a:spcAft>
            </a:pPr>
            <a:endParaRPr lang="en-US" sz="4800" i="1" dirty="0">
              <a:solidFill>
                <a:prstClr val="black"/>
              </a:solidFill>
              <a:latin typeface="Arial" panose="020B0604020202020204" pitchFamily="34" charset="0"/>
              <a:cs typeface="Arial" panose="020B0604020202020204" pitchFamily="34" charset="0"/>
            </a:endParaRPr>
          </a:p>
          <a:p>
            <a:pPr marL="0" marR="0">
              <a:spcBef>
                <a:spcPts val="0"/>
              </a:spcBef>
              <a:spcAft>
                <a:spcPts val="800"/>
              </a:spcAft>
            </a:pPr>
            <a:r>
              <a:rPr lang="en-US" sz="4800" dirty="0">
                <a:solidFill>
                  <a:prstClr val="black"/>
                </a:solidFill>
                <a:latin typeface="Arial" panose="020B0604020202020204" pitchFamily="34" charset="0"/>
                <a:ea typeface="Times New Roman" panose="02020603050405020304" pitchFamily="18" charset="0"/>
                <a:cs typeface="Arial" panose="020B0604020202020204" pitchFamily="34" charset="0"/>
              </a:rPr>
              <a:t>T</a:t>
            </a:r>
            <a:r>
              <a:rPr lang="en-US" sz="4400" b="0" dirty="0">
                <a:latin typeface="Arial" panose="020B0604020202020204" pitchFamily="34" charset="0"/>
                <a:ea typeface="Times New Roman" panose="02020603050405020304" pitchFamily="18" charset="0"/>
                <a:cs typeface="Arial" panose="020B0604020202020204" pitchFamily="34" charset="0"/>
              </a:rPr>
              <a:t>his larger effort will be satisfied with (2) discrete tasks:</a:t>
            </a:r>
          </a:p>
          <a:p>
            <a:pPr marL="0" marR="0">
              <a:spcBef>
                <a:spcPts val="0"/>
              </a:spcBef>
              <a:spcAft>
                <a:spcPts val="800"/>
              </a:spcAft>
            </a:pPr>
            <a:endParaRPr lang="en-US" sz="4400" b="0" dirty="0">
              <a:latin typeface="Arial" panose="020B0604020202020204" pitchFamily="34" charset="0"/>
              <a:ea typeface="Times New Roman" panose="02020603050405020304" pitchFamily="18" charset="0"/>
              <a:cs typeface="Arial" panose="020B0604020202020204" pitchFamily="34" charset="0"/>
            </a:endParaRPr>
          </a:p>
          <a:p>
            <a:pPr marL="508000" lvl="1">
              <a:spcBef>
                <a:spcPts val="0"/>
              </a:spcBef>
              <a:spcAft>
                <a:spcPts val="800"/>
              </a:spcAft>
            </a:pPr>
            <a:r>
              <a:rPr lang="en-US" sz="4400" b="1" dirty="0">
                <a:latin typeface="Arial" panose="020B0604020202020204" pitchFamily="34" charset="0"/>
                <a:ea typeface="Times New Roman" panose="02020603050405020304" pitchFamily="18" charset="0"/>
                <a:cs typeface="Arial" panose="020B0604020202020204" pitchFamily="34" charset="0"/>
              </a:rPr>
              <a:t>Task 1</a:t>
            </a:r>
            <a:r>
              <a:rPr lang="en-US" sz="4400" dirty="0">
                <a:latin typeface="Arial" panose="020B0604020202020204" pitchFamily="34" charset="0"/>
                <a:ea typeface="Times New Roman" panose="02020603050405020304" pitchFamily="18" charset="0"/>
                <a:cs typeface="Arial" panose="020B0604020202020204" pitchFamily="34" charset="0"/>
              </a:rPr>
              <a:t>: D</a:t>
            </a:r>
            <a:r>
              <a:rPr lang="en-US" sz="4400" dirty="0">
                <a:effectLst/>
                <a:latin typeface="Arial" panose="020B0604020202020204" pitchFamily="34" charset="0"/>
                <a:ea typeface="Times New Roman" panose="02020603050405020304" pitchFamily="18" charset="0"/>
                <a:cs typeface="Arial" panose="020B0604020202020204" pitchFamily="34" charset="0"/>
              </a:rPr>
              <a:t>evelop and demonstrate a hazard-free end-to-end recycling system utilizing </a:t>
            </a:r>
            <a:r>
              <a:rPr lang="en-US" sz="4400" u="sng" dirty="0">
                <a:effectLst/>
                <a:latin typeface="Arial" panose="020B0604020202020204" pitchFamily="34" charset="0"/>
                <a:ea typeface="Times New Roman" panose="02020603050405020304" pitchFamily="18" charset="0"/>
                <a:cs typeface="Arial" panose="020B0604020202020204" pitchFamily="34" charset="0"/>
              </a:rPr>
              <a:t>polymer trash/waste</a:t>
            </a:r>
            <a:r>
              <a:rPr lang="en-US" sz="4400" dirty="0">
                <a:effectLst/>
                <a:latin typeface="Arial" panose="020B0604020202020204" pitchFamily="34" charset="0"/>
                <a:ea typeface="Times New Roman" panose="02020603050405020304" pitchFamily="18" charset="0"/>
                <a:cs typeface="Arial" panose="020B0604020202020204" pitchFamily="34" charset="0"/>
              </a:rPr>
              <a:t> as input for crew use during space and surface missions</a:t>
            </a:r>
          </a:p>
          <a:p>
            <a:pPr marL="508000" lvl="1">
              <a:spcBef>
                <a:spcPts val="0"/>
              </a:spcBef>
              <a:spcAft>
                <a:spcPts val="800"/>
              </a:spcAft>
            </a:pPr>
            <a:endParaRPr lang="en-US" sz="4400" dirty="0">
              <a:latin typeface="Arial" panose="020B0604020202020204" pitchFamily="34" charset="0"/>
              <a:ea typeface="Times New Roman" panose="02020603050405020304" pitchFamily="18" charset="0"/>
              <a:cs typeface="Arial" panose="020B0604020202020204" pitchFamily="34" charset="0"/>
            </a:endParaRPr>
          </a:p>
          <a:p>
            <a:pPr marL="508000" lvl="1">
              <a:spcBef>
                <a:spcPts val="0"/>
              </a:spcBef>
              <a:spcAft>
                <a:spcPts val="800"/>
              </a:spcAft>
            </a:pPr>
            <a:r>
              <a:rPr lang="en-US" sz="4400" b="1" dirty="0">
                <a:latin typeface="Arial" panose="020B0604020202020204" pitchFamily="34" charset="0"/>
                <a:ea typeface="Times New Roman" panose="02020603050405020304" pitchFamily="18" charset="0"/>
                <a:cs typeface="Arial" panose="020B0604020202020204" pitchFamily="34" charset="0"/>
              </a:rPr>
              <a:t>Task</a:t>
            </a:r>
            <a:r>
              <a:rPr lang="en-US" sz="4400" b="1" dirty="0">
                <a:effectLst/>
                <a:latin typeface="Arial" panose="020B0604020202020204" pitchFamily="34" charset="0"/>
                <a:ea typeface="Times New Roman" panose="02020603050405020304" pitchFamily="18" charset="0"/>
                <a:cs typeface="Arial" panose="020B0604020202020204" pitchFamily="34" charset="0"/>
              </a:rPr>
              <a:t> 2</a:t>
            </a:r>
            <a:r>
              <a:rPr lang="en-US" sz="4400" dirty="0">
                <a:effectLst/>
                <a:latin typeface="Arial" panose="020B0604020202020204" pitchFamily="34" charset="0"/>
                <a:ea typeface="Times New Roman" panose="02020603050405020304" pitchFamily="18" charset="0"/>
                <a:cs typeface="Arial" panose="020B0604020202020204" pitchFamily="34" charset="0"/>
              </a:rPr>
              <a:t>: Develop processes</a:t>
            </a:r>
            <a:r>
              <a:rPr lang="en-US" sz="4400" dirty="0">
                <a:latin typeface="Arial" panose="020B0604020202020204" pitchFamily="34" charset="0"/>
                <a:ea typeface="Times New Roman" panose="02020603050405020304" pitchFamily="18" charset="0"/>
                <a:cs typeface="Arial" panose="020B0604020202020204" pitchFamily="34" charset="0"/>
              </a:rPr>
              <a:t> for recycling </a:t>
            </a:r>
            <a:r>
              <a:rPr lang="en-US" sz="4400" u="sng" dirty="0">
                <a:latin typeface="Arial" panose="020B0604020202020204" pitchFamily="34" charset="0"/>
                <a:ea typeface="Times New Roman" panose="02020603050405020304" pitchFamily="18" charset="0"/>
                <a:cs typeface="Arial" panose="020B0604020202020204" pitchFamily="34" charset="0"/>
              </a:rPr>
              <a:t>metallic materials</a:t>
            </a:r>
            <a:r>
              <a:rPr lang="en-US" sz="4400" dirty="0">
                <a:latin typeface="Arial" panose="020B0604020202020204" pitchFamily="34" charset="0"/>
                <a:ea typeface="Times New Roman" panose="02020603050405020304" pitchFamily="18" charset="0"/>
                <a:cs typeface="Arial" panose="020B0604020202020204" pitchFamily="34" charset="0"/>
              </a:rPr>
              <a:t> into usable product forms to enable habitation at the point-of-need using locally sourced and waste/scrap materials</a:t>
            </a:r>
          </a:p>
          <a:p>
            <a:pPr marL="508000" lvl="1">
              <a:spcBef>
                <a:spcPts val="0"/>
              </a:spcBef>
              <a:spcAft>
                <a:spcPts val="800"/>
              </a:spcAft>
            </a:pPr>
            <a:endParaRPr lang="en-US" sz="4400" dirty="0">
              <a:latin typeface="Arial" panose="020B0604020202020204" pitchFamily="34" charset="0"/>
              <a:cs typeface="Arial" panose="020B0604020202020204" pitchFamily="34" charset="0"/>
            </a:endParaRPr>
          </a:p>
          <a:p>
            <a:pPr marL="0">
              <a:spcBef>
                <a:spcPts val="0"/>
              </a:spcBef>
              <a:spcAft>
                <a:spcPts val="800"/>
              </a:spcAft>
            </a:pPr>
            <a:r>
              <a:rPr lang="en-US" sz="4400" b="0" dirty="0">
                <a:latin typeface="Arial" panose="020B0604020202020204" pitchFamily="34" charset="0"/>
                <a:cs typeface="Arial" panose="020B0604020202020204" pitchFamily="34" charset="0"/>
              </a:rPr>
              <a:t>Executing these tasks will partially close 6 </a:t>
            </a:r>
            <a:r>
              <a:rPr lang="en-US" sz="4400" b="0" dirty="0" err="1">
                <a:latin typeface="Arial" panose="020B0604020202020204" pitchFamily="34" charset="0"/>
                <a:cs typeface="Arial" panose="020B0604020202020204" pitchFamily="34" charset="0"/>
              </a:rPr>
              <a:t>StarPort</a:t>
            </a:r>
            <a:r>
              <a:rPr lang="en-US" sz="4400" b="0" dirty="0">
                <a:latin typeface="Arial" panose="020B0604020202020204" pitchFamily="34" charset="0"/>
                <a:cs typeface="Arial" panose="020B0604020202020204" pitchFamily="34" charset="0"/>
              </a:rPr>
              <a:t> gaps and will address 6 M2M objectives via technology maturation of recycling processes for space applications and infusion into NASA missions.</a:t>
            </a:r>
          </a:p>
          <a:p>
            <a:endParaRPr lang="en-US" sz="3600" dirty="0">
              <a:solidFill>
                <a:prstClr val="black"/>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9BF7223E-F2AB-4D94-BC9C-E0B939975986}"/>
              </a:ext>
            </a:extLst>
          </p:cNvPr>
          <p:cNvSpPr txBox="1"/>
          <p:nvPr/>
        </p:nvSpPr>
        <p:spPr>
          <a:xfrm>
            <a:off x="19899388" y="33330425"/>
            <a:ext cx="10148637" cy="769441"/>
          </a:xfrm>
          <a:prstGeom prst="rect">
            <a:avLst/>
          </a:prstGeom>
          <a:noFill/>
        </p:spPr>
        <p:txBody>
          <a:bodyPr wrap="square" rtlCol="0">
            <a:spAutoFit/>
          </a:bodyPr>
          <a:lstStyle/>
          <a:p>
            <a:r>
              <a:rPr lang="en-US" sz="4400" b="1" dirty="0">
                <a:solidFill>
                  <a:prstClr val="black"/>
                </a:solidFill>
                <a:latin typeface="Arial" panose="020B0604020202020204" pitchFamily="34" charset="0"/>
                <a:cs typeface="Arial" panose="020B0604020202020204" pitchFamily="34" charset="0"/>
              </a:rPr>
              <a:t>Alignment to MSFC and Agency</a:t>
            </a:r>
          </a:p>
        </p:txBody>
      </p:sp>
      <p:sp>
        <p:nvSpPr>
          <p:cNvPr id="145" name="TextBox 144">
            <a:extLst>
              <a:ext uri="{FF2B5EF4-FFF2-40B4-BE49-F238E27FC236}">
                <a16:creationId xmlns:a16="http://schemas.microsoft.com/office/drawing/2014/main" id="{BF984C80-A46A-465D-9CB1-68346063F76C}"/>
              </a:ext>
            </a:extLst>
          </p:cNvPr>
          <p:cNvSpPr txBox="1"/>
          <p:nvPr/>
        </p:nvSpPr>
        <p:spPr>
          <a:xfrm>
            <a:off x="6771267" y="45020091"/>
            <a:ext cx="24297968" cy="65556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Previous/Current Work: </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SBIR (2015) – Common use materials development (recyclable materials for ISS packaging)</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SBIR (2018) – Payload to recycle 3D printed parts into feedstock for 3D printing (</a:t>
            </a:r>
            <a:r>
              <a:rPr lang="en-US" sz="4000" dirty="0" err="1">
                <a:latin typeface="Arial" panose="020B0604020202020204" pitchFamily="34" charset="0"/>
                <a:cs typeface="Arial" panose="020B0604020202020204" pitchFamily="34" charset="0"/>
              </a:rPr>
              <a:t>ReFabricator</a:t>
            </a:r>
            <a:r>
              <a:rPr lang="en-US" sz="4000" dirty="0">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ISM (2019) – Faculty fellow study on in-space recycling challenges and opportunities (</a:t>
            </a:r>
            <a:r>
              <a:rPr lang="en-US" sz="4000" dirty="0" err="1">
                <a:latin typeface="Arial" panose="020B0604020202020204" pitchFamily="34" charset="0"/>
                <a:cs typeface="Arial" panose="020B0604020202020204" pitchFamily="34" charset="0"/>
              </a:rPr>
              <a:t>Sarker</a:t>
            </a:r>
            <a:r>
              <a:rPr lang="en-US" sz="4000" dirty="0">
                <a:latin typeface="Arial" panose="020B0604020202020204" pitchFamily="34" charset="0"/>
                <a:cs typeface="Arial" panose="020B0604020202020204" pitchFamily="34" charset="0"/>
              </a:rPr>
              <a:t>)</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ISM (2020-2023) – Analysis of material recyclability from CMC (Blanchard, Kimbrel)</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CAN (2022) – Sterilization/Verification of recycled AM components (University of Nebraska Omaha)</a:t>
            </a:r>
            <a:endParaRPr lang="en-US" sz="48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Crowdsourcing Contenders (2024) – Soliciting innovative concepts and approaches for potential recycling solutions for trash materials generated over the life of a mission</a:t>
            </a:r>
          </a:p>
          <a:p>
            <a:pPr marL="571500" indent="-571500">
              <a:buFont typeface="Arial" panose="020B0604020202020204" pitchFamily="34" charset="0"/>
              <a:buChar char="•"/>
            </a:pPr>
            <a:r>
              <a:rPr lang="en-US" sz="4000" dirty="0">
                <a:latin typeface="Arial" panose="020B0604020202020204" pitchFamily="34" charset="0"/>
                <a:cs typeface="Arial" panose="020B0604020202020204" pitchFamily="34" charset="0"/>
              </a:rPr>
              <a:t>IRAD (2024) – In-house development of a polymer recycling system and process development</a:t>
            </a:r>
          </a:p>
          <a:p>
            <a:pPr marL="571500" indent="-571500">
              <a:buFont typeface="Arial" panose="020B0604020202020204" pitchFamily="34" charset="0"/>
              <a:buChar char="•"/>
            </a:pPr>
            <a:endParaRPr lang="en-US" sz="4400" dirty="0">
              <a:latin typeface="Arial" panose="020B0604020202020204" pitchFamily="34" charset="0"/>
              <a:cs typeface="Arial" panose="020B0604020202020204" pitchFamily="34" charset="0"/>
            </a:endParaRPr>
          </a:p>
        </p:txBody>
      </p:sp>
      <p:cxnSp>
        <p:nvCxnSpPr>
          <p:cNvPr id="150" name="Straight Connector 149">
            <a:extLst>
              <a:ext uri="{FF2B5EF4-FFF2-40B4-BE49-F238E27FC236}">
                <a16:creationId xmlns:a16="http://schemas.microsoft.com/office/drawing/2014/main" id="{4E980C57-0F5D-4436-9713-0DD32F5DA06F}"/>
              </a:ext>
            </a:extLst>
          </p:cNvPr>
          <p:cNvCxnSpPr/>
          <p:nvPr/>
        </p:nvCxnSpPr>
        <p:spPr>
          <a:xfrm>
            <a:off x="-34227" y="4824969"/>
            <a:ext cx="3664445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CE91FB7-C7AC-3A95-677B-D9587C05BD2B}"/>
              </a:ext>
            </a:extLst>
          </p:cNvPr>
          <p:cNvSpPr txBox="1"/>
          <p:nvPr/>
        </p:nvSpPr>
        <p:spPr>
          <a:xfrm>
            <a:off x="10124891" y="3418835"/>
            <a:ext cx="15198992"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black"/>
                </a:solidFill>
                <a:effectLst/>
                <a:uLnTx/>
                <a:uFillTx/>
              </a:rPr>
              <a:t>Brady Kimbrel, EM42 Team Lead</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dirty="0">
                <a:solidFill>
                  <a:prstClr val="black"/>
                </a:solidFill>
              </a:rPr>
              <a:t>brady.a.kimbrel@nasa.gov</a:t>
            </a:r>
            <a:endParaRPr kumimoji="0" lang="en-US" sz="3600" b="0" i="0" u="none" strike="noStrike" kern="0" cap="none" spc="0" normalizeH="0" baseline="0" noProof="0" dirty="0">
              <a:ln>
                <a:noFill/>
              </a:ln>
              <a:solidFill>
                <a:prstClr val="black"/>
              </a:solidFill>
              <a:effectLst/>
              <a:uLnTx/>
              <a:uFillTx/>
            </a:endParaRPr>
          </a:p>
        </p:txBody>
      </p:sp>
      <p:pic>
        <p:nvPicPr>
          <p:cNvPr id="7" name="Picture 6" descr="NASA astronaut Don Pettit, Expedition 30 flight engineer, pictured among stowage bags in the Harmony node of the space station.">
            <a:extLst>
              <a:ext uri="{FF2B5EF4-FFF2-40B4-BE49-F238E27FC236}">
                <a16:creationId xmlns:a16="http://schemas.microsoft.com/office/drawing/2014/main" id="{E654DE99-8236-F5DB-09DF-61AB7FAD38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1117" y="14253140"/>
            <a:ext cx="9078898" cy="5070539"/>
          </a:xfrm>
          <a:prstGeom prst="rect">
            <a:avLst/>
          </a:prstGeom>
          <a:noFill/>
          <a:ln>
            <a:noFill/>
          </a:ln>
        </p:spPr>
      </p:pic>
      <p:pic>
        <p:nvPicPr>
          <p:cNvPr id="8" name="Picture 2" descr="3D Printing with Recycled Garbage: How Are The Results? - YouTube">
            <a:extLst>
              <a:ext uri="{FF2B5EF4-FFF2-40B4-BE49-F238E27FC236}">
                <a16:creationId xmlns:a16="http://schemas.microsoft.com/office/drawing/2014/main" id="{85D042E6-0780-6DB8-4F3E-9AA0FE79B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255" y="19528415"/>
            <a:ext cx="9078898" cy="510688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436492C-1380-EA3B-95E1-EBC8F5C4E984}"/>
              </a:ext>
            </a:extLst>
          </p:cNvPr>
          <p:cNvSpPr txBox="1"/>
          <p:nvPr/>
        </p:nvSpPr>
        <p:spPr>
          <a:xfrm>
            <a:off x="3774212" y="13181275"/>
            <a:ext cx="5966941" cy="1938992"/>
          </a:xfrm>
          <a:prstGeom prst="rect">
            <a:avLst/>
          </a:prstGeom>
          <a:noFill/>
        </p:spPr>
        <p:txBody>
          <a:bodyPr wrap="square" rtlCol="0">
            <a:spAutoFit/>
          </a:bodyPr>
          <a:lstStyle/>
          <a:p>
            <a:r>
              <a:rPr lang="en-US" sz="4800" b="1" dirty="0">
                <a:solidFill>
                  <a:prstClr val="black"/>
                </a:solidFill>
                <a:latin typeface="Leelawadee UI Semilight" panose="020B0402040204020203" pitchFamily="34" charset="-34"/>
                <a:cs typeface="Leelawadee UI Semilight" panose="020B0402040204020203" pitchFamily="34" charset="-34"/>
              </a:rPr>
              <a:t>Polymers</a:t>
            </a:r>
            <a:endParaRPr lang="en-US" sz="3600"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Leelawadee UI Semilight" panose="020B0402040204020203" pitchFamily="34" charset="-34"/>
              <a:cs typeface="Leelawadee UI Semilight" panose="020B0402040204020203" pitchFamily="34" charset="-34"/>
            </a:endParaRPr>
          </a:p>
        </p:txBody>
      </p:sp>
      <p:sp>
        <p:nvSpPr>
          <p:cNvPr id="10" name="TextBox 9">
            <a:extLst>
              <a:ext uri="{FF2B5EF4-FFF2-40B4-BE49-F238E27FC236}">
                <a16:creationId xmlns:a16="http://schemas.microsoft.com/office/drawing/2014/main" id="{E8C77CA6-2D15-5F69-BBEC-B5668E115149}"/>
              </a:ext>
            </a:extLst>
          </p:cNvPr>
          <p:cNvSpPr txBox="1"/>
          <p:nvPr/>
        </p:nvSpPr>
        <p:spPr>
          <a:xfrm>
            <a:off x="29212119" y="13227249"/>
            <a:ext cx="5966941" cy="1938992"/>
          </a:xfrm>
          <a:prstGeom prst="rect">
            <a:avLst/>
          </a:prstGeom>
          <a:noFill/>
        </p:spPr>
        <p:txBody>
          <a:bodyPr wrap="square" rtlCol="0">
            <a:spAutoFit/>
          </a:bodyPr>
          <a:lstStyle/>
          <a:p>
            <a:r>
              <a:rPr lang="en-US" sz="4800" b="1" dirty="0">
                <a:solidFill>
                  <a:prstClr val="black"/>
                </a:solidFill>
                <a:latin typeface="Leelawadee UI Semilight" panose="020B0402040204020203" pitchFamily="34" charset="-34"/>
                <a:cs typeface="Leelawadee UI Semilight" panose="020B0402040204020203" pitchFamily="34" charset="-34"/>
              </a:rPr>
              <a:t>Metallics</a:t>
            </a:r>
            <a:endParaRPr lang="en-US" sz="3600"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Leelawadee UI Semilight" panose="020B0402040204020203" pitchFamily="34" charset="-34"/>
              <a:cs typeface="Leelawadee UI Semilight" panose="020B0402040204020203" pitchFamily="34" charset="-34"/>
            </a:endParaRPr>
          </a:p>
          <a:p>
            <a:endParaRPr lang="en-US" sz="3600" dirty="0">
              <a:solidFill>
                <a:prstClr val="black"/>
              </a:solidFill>
              <a:latin typeface="Leelawadee UI Semilight" panose="020B0402040204020203" pitchFamily="34" charset="-34"/>
              <a:cs typeface="Leelawadee UI Semilight" panose="020B0402040204020203" pitchFamily="34" charset="-34"/>
            </a:endParaRPr>
          </a:p>
        </p:txBody>
      </p:sp>
      <p:pic>
        <p:nvPicPr>
          <p:cNvPr id="11" name="Picture 2" descr="How To Judge the Processing Status by the Chips Color?">
            <a:extLst>
              <a:ext uri="{FF2B5EF4-FFF2-40B4-BE49-F238E27FC236}">
                <a16:creationId xmlns:a16="http://schemas.microsoft.com/office/drawing/2014/main" id="{1C138BF8-DD4F-1EA5-0009-04ADD3CAAD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370"/>
          <a:stretch/>
        </p:blipFill>
        <p:spPr bwMode="auto">
          <a:xfrm>
            <a:off x="27755398" y="14551891"/>
            <a:ext cx="3456585" cy="39765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We all Benefit from Metal Recycling | Scrapware, recycling industry">
            <a:extLst>
              <a:ext uri="{FF2B5EF4-FFF2-40B4-BE49-F238E27FC236}">
                <a16:creationId xmlns:a16="http://schemas.microsoft.com/office/drawing/2014/main" id="{B481DD65-F56D-459C-5AB7-950A427962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442724" y="14617774"/>
            <a:ext cx="5092396" cy="381929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58161CE6-5B6A-F8D2-F1FB-E91201DB0F56}"/>
              </a:ext>
            </a:extLst>
          </p:cNvPr>
          <p:cNvSpPr txBox="1"/>
          <p:nvPr/>
        </p:nvSpPr>
        <p:spPr>
          <a:xfrm>
            <a:off x="19559730" y="34448996"/>
            <a:ext cx="16573419" cy="6247864"/>
          </a:xfrm>
          <a:prstGeom prst="rect">
            <a:avLst/>
          </a:prstGeom>
          <a:noFill/>
        </p:spPr>
        <p:txBody>
          <a:bodyPr wrap="square" rtlCol="0">
            <a:spAutoFit/>
          </a:bodyPr>
          <a:lstStyle/>
          <a:p>
            <a:r>
              <a:rPr lang="en-US" sz="4000" b="1" dirty="0">
                <a:latin typeface="Arial"/>
                <a:cs typeface="Arial"/>
              </a:rPr>
              <a:t>Gap ID: </a:t>
            </a:r>
            <a:r>
              <a:rPr lang="en-US" sz="4000" dirty="0">
                <a:latin typeface="Arial"/>
                <a:cs typeface="Arial"/>
              </a:rPr>
              <a:t>This task addresses 6 </a:t>
            </a:r>
            <a:r>
              <a:rPr lang="en-US" sz="4000" dirty="0" err="1">
                <a:latin typeface="Arial"/>
                <a:cs typeface="Arial"/>
              </a:rPr>
              <a:t>Starport</a:t>
            </a:r>
            <a:r>
              <a:rPr lang="en-US" sz="4000" dirty="0">
                <a:latin typeface="Arial"/>
                <a:cs typeface="Arial"/>
              </a:rPr>
              <a:t> Technology Gaps:</a:t>
            </a:r>
          </a:p>
          <a:p>
            <a:pPr marL="1371600" indent="-1371600"/>
            <a:endParaRPr lang="en-US" sz="4000" dirty="0">
              <a:latin typeface="Arial"/>
              <a:cs typeface="Arial"/>
            </a:endParaRPr>
          </a:p>
          <a:p>
            <a:pPr marL="1371600" indent="-1371600"/>
            <a:r>
              <a:rPr lang="en-US" sz="4000" b="1" dirty="0">
                <a:latin typeface="Arial"/>
                <a:cs typeface="Arial"/>
              </a:rPr>
              <a:t>642</a:t>
            </a:r>
            <a:r>
              <a:rPr lang="en-US" sz="4000" dirty="0">
                <a:latin typeface="Arial"/>
                <a:cs typeface="Arial"/>
              </a:rPr>
              <a:t>: On-demand manufacturing of metals, recycling and reuse</a:t>
            </a:r>
          </a:p>
          <a:p>
            <a:pPr marL="1371600" indent="-1371600"/>
            <a:r>
              <a:rPr lang="en-US" sz="4000" b="1" dirty="0">
                <a:latin typeface="Arial"/>
                <a:cs typeface="Arial"/>
              </a:rPr>
              <a:t>952</a:t>
            </a:r>
            <a:r>
              <a:rPr lang="en-US" sz="4000" dirty="0">
                <a:latin typeface="Arial"/>
                <a:cs typeface="Arial"/>
              </a:rPr>
              <a:t>: Inability to fabricate spare parts, replacement units (on-demand manufacturing)</a:t>
            </a:r>
          </a:p>
          <a:p>
            <a:pPr marL="1371600" indent="-1371600"/>
            <a:r>
              <a:rPr lang="en-US" sz="4000" b="1" dirty="0">
                <a:latin typeface="Arial"/>
                <a:cs typeface="Arial"/>
              </a:rPr>
              <a:t>974</a:t>
            </a:r>
            <a:r>
              <a:rPr lang="en-US" sz="4000" dirty="0">
                <a:latin typeface="Arial"/>
                <a:cs typeface="Arial"/>
              </a:rPr>
              <a:t>: Approaches to sparing for habitation</a:t>
            </a:r>
          </a:p>
          <a:p>
            <a:pPr marL="1371600" indent="-1371600"/>
            <a:r>
              <a:rPr lang="en-US" sz="4000" b="1" dirty="0">
                <a:latin typeface="Arial"/>
                <a:cs typeface="Arial"/>
              </a:rPr>
              <a:t>1341</a:t>
            </a:r>
            <a:r>
              <a:rPr lang="en-US" sz="4000" dirty="0">
                <a:latin typeface="Arial"/>
                <a:cs typeface="Arial"/>
              </a:rPr>
              <a:t>: Recycling and reuse of thermoplastics and metals</a:t>
            </a:r>
          </a:p>
          <a:p>
            <a:pPr marL="1371600" indent="-1371600"/>
            <a:r>
              <a:rPr lang="en-US" sz="4000" b="1" dirty="0">
                <a:latin typeface="Arial"/>
                <a:cs typeface="Arial"/>
              </a:rPr>
              <a:t>1342</a:t>
            </a:r>
            <a:r>
              <a:rPr lang="en-US" sz="4000" dirty="0">
                <a:latin typeface="Arial"/>
                <a:cs typeface="Arial"/>
              </a:rPr>
              <a:t>: Recycling of Orbital and Surface Debris</a:t>
            </a:r>
          </a:p>
          <a:p>
            <a:pPr marL="1371600" indent="-1371600"/>
            <a:r>
              <a:rPr lang="en-US" sz="4000" b="1" dirty="0">
                <a:latin typeface="Arial"/>
                <a:cs typeface="Arial"/>
              </a:rPr>
              <a:t>1343</a:t>
            </a:r>
            <a:r>
              <a:rPr lang="en-US" sz="4000" dirty="0">
                <a:latin typeface="Arial"/>
                <a:cs typeface="Arial"/>
              </a:rPr>
              <a:t>: Recycling: On-surface Resource Utilization of Hardware, Trash</a:t>
            </a:r>
          </a:p>
          <a:p>
            <a:endParaRPr lang="en-US" sz="4000" dirty="0"/>
          </a:p>
        </p:txBody>
      </p:sp>
      <p:sp>
        <p:nvSpPr>
          <p:cNvPr id="21" name="Hexagon 20">
            <a:extLst>
              <a:ext uri="{FF2B5EF4-FFF2-40B4-BE49-F238E27FC236}">
                <a16:creationId xmlns:a16="http://schemas.microsoft.com/office/drawing/2014/main" id="{81613BC5-5C90-B961-1E9E-48C283E22903}"/>
              </a:ext>
            </a:extLst>
          </p:cNvPr>
          <p:cNvSpPr/>
          <p:nvPr/>
        </p:nvSpPr>
        <p:spPr>
          <a:xfrm>
            <a:off x="11015331" y="15600928"/>
            <a:ext cx="11696727" cy="10598928"/>
          </a:xfrm>
          <a:prstGeom prst="hexagon">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613B7FB7-5DFE-6A8B-774E-6C5435767695}"/>
              </a:ext>
            </a:extLst>
          </p:cNvPr>
          <p:cNvCxnSpPr>
            <a:cxnSpLocks/>
            <a:stCxn id="21" idx="4"/>
            <a:endCxn id="21" idx="1"/>
          </p:cNvCxnSpPr>
          <p:nvPr/>
        </p:nvCxnSpPr>
        <p:spPr>
          <a:xfrm>
            <a:off x="13665063" y="15600930"/>
            <a:ext cx="6397263" cy="10598924"/>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12A575A-406A-5282-58BC-6F4B3C9CA7C7}"/>
              </a:ext>
            </a:extLst>
          </p:cNvPr>
          <p:cNvCxnSpPr>
            <a:cxnSpLocks/>
            <a:stCxn id="21" idx="3"/>
            <a:endCxn id="21" idx="0"/>
          </p:cNvCxnSpPr>
          <p:nvPr/>
        </p:nvCxnSpPr>
        <p:spPr>
          <a:xfrm>
            <a:off x="11015331" y="20900392"/>
            <a:ext cx="11696727" cy="0"/>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FEDC68-3294-C699-D757-A3A5D96259C3}"/>
              </a:ext>
            </a:extLst>
          </p:cNvPr>
          <p:cNvCxnSpPr>
            <a:cxnSpLocks/>
            <a:endCxn id="21" idx="2"/>
          </p:cNvCxnSpPr>
          <p:nvPr/>
        </p:nvCxnSpPr>
        <p:spPr>
          <a:xfrm flipH="1">
            <a:off x="13665063" y="15597606"/>
            <a:ext cx="6397263" cy="10602248"/>
          </a:xfrm>
          <a:prstGeom prst="line">
            <a:avLst/>
          </a:prstGeom>
          <a:ln w="762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5" name="Arrow: Down 34">
            <a:extLst>
              <a:ext uri="{FF2B5EF4-FFF2-40B4-BE49-F238E27FC236}">
                <a16:creationId xmlns:a16="http://schemas.microsoft.com/office/drawing/2014/main" id="{271D9E4C-6122-FEA9-C4B0-B019F76FA44E}"/>
              </a:ext>
            </a:extLst>
          </p:cNvPr>
          <p:cNvSpPr/>
          <p:nvPr/>
        </p:nvSpPr>
        <p:spPr>
          <a:xfrm rot="20016647">
            <a:off x="20855741" y="15094212"/>
            <a:ext cx="1127507" cy="609311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Arrow: Down 33">
            <a:extLst>
              <a:ext uri="{FF2B5EF4-FFF2-40B4-BE49-F238E27FC236}">
                <a16:creationId xmlns:a16="http://schemas.microsoft.com/office/drawing/2014/main" id="{546B7C0C-AAB8-CFF1-1DC4-3BAD55F66267}"/>
              </a:ext>
            </a:extLst>
          </p:cNvPr>
          <p:cNvSpPr/>
          <p:nvPr/>
        </p:nvSpPr>
        <p:spPr>
          <a:xfrm rot="16200000">
            <a:off x="16497171" y="12168506"/>
            <a:ext cx="1127507" cy="6443359"/>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96E97E43-B6E2-D69F-534D-F9390AD228A7}"/>
              </a:ext>
            </a:extLst>
          </p:cNvPr>
          <p:cNvSpPr/>
          <p:nvPr/>
        </p:nvSpPr>
        <p:spPr>
          <a:xfrm rot="1512674">
            <a:off x="20872615" y="20662925"/>
            <a:ext cx="1127507" cy="609311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Down 36">
            <a:extLst>
              <a:ext uri="{FF2B5EF4-FFF2-40B4-BE49-F238E27FC236}">
                <a16:creationId xmlns:a16="http://schemas.microsoft.com/office/drawing/2014/main" id="{A2D32EDD-F643-7F89-AA5C-878900092151}"/>
              </a:ext>
            </a:extLst>
          </p:cNvPr>
          <p:cNvSpPr/>
          <p:nvPr/>
        </p:nvSpPr>
        <p:spPr>
          <a:xfrm rot="5400000">
            <a:off x="16180558" y="23097540"/>
            <a:ext cx="1127507" cy="609311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E6BACC40-9558-3280-1661-85214B1C042F}"/>
              </a:ext>
            </a:extLst>
          </p:cNvPr>
          <p:cNvSpPr/>
          <p:nvPr/>
        </p:nvSpPr>
        <p:spPr>
          <a:xfrm rot="9070678">
            <a:off x="11562498" y="20367968"/>
            <a:ext cx="1127507" cy="609311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Down 38">
            <a:extLst>
              <a:ext uri="{FF2B5EF4-FFF2-40B4-BE49-F238E27FC236}">
                <a16:creationId xmlns:a16="http://schemas.microsoft.com/office/drawing/2014/main" id="{5EB5752B-B034-6D7E-B34C-48F004371618}"/>
              </a:ext>
            </a:extLst>
          </p:cNvPr>
          <p:cNvSpPr/>
          <p:nvPr/>
        </p:nvSpPr>
        <p:spPr>
          <a:xfrm rot="12430342">
            <a:off x="11714194" y="15012711"/>
            <a:ext cx="1127507" cy="6093115"/>
          </a:xfrm>
          <a:prstGeom prst="down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5E42CB6-CD10-04B9-BC97-74B342ED5E87}"/>
              </a:ext>
            </a:extLst>
          </p:cNvPr>
          <p:cNvSpPr txBox="1"/>
          <p:nvPr/>
        </p:nvSpPr>
        <p:spPr>
          <a:xfrm>
            <a:off x="15438602" y="16329940"/>
            <a:ext cx="3402652"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Component end of life</a:t>
            </a:r>
          </a:p>
        </p:txBody>
      </p:sp>
      <p:sp>
        <p:nvSpPr>
          <p:cNvPr id="41" name="TextBox 40">
            <a:extLst>
              <a:ext uri="{FF2B5EF4-FFF2-40B4-BE49-F238E27FC236}">
                <a16:creationId xmlns:a16="http://schemas.microsoft.com/office/drawing/2014/main" id="{DD3BF5D8-ED8F-E3B7-E149-3769E58F143B}"/>
              </a:ext>
            </a:extLst>
          </p:cNvPr>
          <p:cNvSpPr txBox="1"/>
          <p:nvPr/>
        </p:nvSpPr>
        <p:spPr>
          <a:xfrm>
            <a:off x="18046764" y="18869650"/>
            <a:ext cx="4138747"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Material Decomposition</a:t>
            </a:r>
          </a:p>
        </p:txBody>
      </p:sp>
      <p:sp>
        <p:nvSpPr>
          <p:cNvPr id="42" name="TextBox 41">
            <a:extLst>
              <a:ext uri="{FF2B5EF4-FFF2-40B4-BE49-F238E27FC236}">
                <a16:creationId xmlns:a16="http://schemas.microsoft.com/office/drawing/2014/main" id="{35716B1C-3145-DE0B-0F97-8BC97AE89FFE}"/>
              </a:ext>
            </a:extLst>
          </p:cNvPr>
          <p:cNvSpPr txBox="1"/>
          <p:nvPr/>
        </p:nvSpPr>
        <p:spPr>
          <a:xfrm>
            <a:off x="17809041" y="21275514"/>
            <a:ext cx="4138747"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Clean and Purify Material</a:t>
            </a:r>
          </a:p>
        </p:txBody>
      </p:sp>
      <p:sp>
        <p:nvSpPr>
          <p:cNvPr id="43" name="TextBox 42">
            <a:extLst>
              <a:ext uri="{FF2B5EF4-FFF2-40B4-BE49-F238E27FC236}">
                <a16:creationId xmlns:a16="http://schemas.microsoft.com/office/drawing/2014/main" id="{33FEFC55-B862-0D19-7157-EF0E4551127C}"/>
              </a:ext>
            </a:extLst>
          </p:cNvPr>
          <p:cNvSpPr txBox="1"/>
          <p:nvPr/>
        </p:nvSpPr>
        <p:spPr>
          <a:xfrm>
            <a:off x="15576887" y="24246744"/>
            <a:ext cx="4138747"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Extrude into Feedstock</a:t>
            </a:r>
          </a:p>
        </p:txBody>
      </p:sp>
      <p:sp>
        <p:nvSpPr>
          <p:cNvPr id="44" name="TextBox 43">
            <a:extLst>
              <a:ext uri="{FF2B5EF4-FFF2-40B4-BE49-F238E27FC236}">
                <a16:creationId xmlns:a16="http://schemas.microsoft.com/office/drawing/2014/main" id="{3E9AA002-336B-FD57-BC05-6957B2A34843}"/>
              </a:ext>
            </a:extLst>
          </p:cNvPr>
          <p:cNvSpPr txBox="1"/>
          <p:nvPr/>
        </p:nvSpPr>
        <p:spPr>
          <a:xfrm>
            <a:off x="12138495" y="21654461"/>
            <a:ext cx="4138747"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Feedstock Verification</a:t>
            </a:r>
          </a:p>
        </p:txBody>
      </p:sp>
      <p:sp>
        <p:nvSpPr>
          <p:cNvPr id="45" name="TextBox 44">
            <a:extLst>
              <a:ext uri="{FF2B5EF4-FFF2-40B4-BE49-F238E27FC236}">
                <a16:creationId xmlns:a16="http://schemas.microsoft.com/office/drawing/2014/main" id="{1927A594-D744-CAA3-1BC5-326B547D82EC}"/>
              </a:ext>
            </a:extLst>
          </p:cNvPr>
          <p:cNvSpPr txBox="1"/>
          <p:nvPr/>
        </p:nvSpPr>
        <p:spPr>
          <a:xfrm>
            <a:off x="12260162" y="18675017"/>
            <a:ext cx="4138747" cy="1323439"/>
          </a:xfrm>
          <a:prstGeom prst="rect">
            <a:avLst/>
          </a:prstGeom>
          <a:noFill/>
        </p:spPr>
        <p:txBody>
          <a:bodyPr wrap="square" rtlCol="0">
            <a:spAutoFit/>
          </a:bodyPr>
          <a:lstStyle/>
          <a:p>
            <a:r>
              <a:rPr lang="en-US" sz="4000" dirty="0">
                <a:solidFill>
                  <a:schemeClr val="bg1"/>
                </a:solidFill>
                <a:latin typeface="Arial" panose="020B0604020202020204" pitchFamily="34" charset="0"/>
                <a:cs typeface="Arial" panose="020B0604020202020204" pitchFamily="34" charset="0"/>
              </a:rPr>
              <a:t>Manufacture Component</a:t>
            </a:r>
          </a:p>
        </p:txBody>
      </p:sp>
      <p:sp>
        <p:nvSpPr>
          <p:cNvPr id="4" name="Arrow: Down 3">
            <a:extLst>
              <a:ext uri="{FF2B5EF4-FFF2-40B4-BE49-F238E27FC236}">
                <a16:creationId xmlns:a16="http://schemas.microsoft.com/office/drawing/2014/main" id="{642E6BB3-69AD-E2FF-15FB-19E9ABE4FD56}"/>
              </a:ext>
            </a:extLst>
          </p:cNvPr>
          <p:cNvSpPr/>
          <p:nvPr/>
        </p:nvSpPr>
        <p:spPr>
          <a:xfrm>
            <a:off x="29905110" y="19250517"/>
            <a:ext cx="1406869" cy="271009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000"/>
          </a:p>
        </p:txBody>
      </p:sp>
      <p:sp>
        <p:nvSpPr>
          <p:cNvPr id="5" name="TextBox 4">
            <a:extLst>
              <a:ext uri="{FF2B5EF4-FFF2-40B4-BE49-F238E27FC236}">
                <a16:creationId xmlns:a16="http://schemas.microsoft.com/office/drawing/2014/main" id="{EB367A2A-9785-253E-293F-E9317D24F3F3}"/>
              </a:ext>
            </a:extLst>
          </p:cNvPr>
          <p:cNvSpPr txBox="1"/>
          <p:nvPr/>
        </p:nvSpPr>
        <p:spPr>
          <a:xfrm>
            <a:off x="24621443" y="19090744"/>
            <a:ext cx="5188650" cy="2308324"/>
          </a:xfrm>
          <a:prstGeom prst="rect">
            <a:avLst/>
          </a:prstGeom>
          <a:noFill/>
        </p:spPr>
        <p:txBody>
          <a:bodyPr wrap="square" rtlCol="0">
            <a:spAutoFit/>
          </a:bodyPr>
          <a:lstStyle/>
          <a:p>
            <a:r>
              <a:rPr lang="en-US" sz="3600" dirty="0">
                <a:latin typeface="Arial"/>
                <a:cs typeface="Arial"/>
              </a:rPr>
              <a:t>Reprocessed, repurposed into AM feedstock, tubes, sheets, or other shapes</a:t>
            </a:r>
          </a:p>
        </p:txBody>
      </p:sp>
      <p:pic>
        <p:nvPicPr>
          <p:cNvPr id="15" name="Content Placeholder 21">
            <a:extLst>
              <a:ext uri="{FF2B5EF4-FFF2-40B4-BE49-F238E27FC236}">
                <a16:creationId xmlns:a16="http://schemas.microsoft.com/office/drawing/2014/main" id="{28B0F4D5-CF8B-D5FC-DE88-CB8AE283A1E3}"/>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23086192" y="27560258"/>
            <a:ext cx="5814667" cy="3484551"/>
          </a:xfrm>
          <a:prstGeom prst="rect">
            <a:avLst/>
          </a:prstGeom>
        </p:spPr>
      </p:pic>
      <p:pic>
        <p:nvPicPr>
          <p:cNvPr id="19" name="Picture 18">
            <a:extLst>
              <a:ext uri="{FF2B5EF4-FFF2-40B4-BE49-F238E27FC236}">
                <a16:creationId xmlns:a16="http://schemas.microsoft.com/office/drawing/2014/main" id="{3D97ECBA-F1A6-DC71-4571-8A8E095F6506}"/>
              </a:ext>
            </a:extLst>
          </p:cNvPr>
          <p:cNvPicPr>
            <a:picLocks noChangeAspect="1"/>
          </p:cNvPicPr>
          <p:nvPr/>
        </p:nvPicPr>
        <p:blipFill>
          <a:blip r:embed="rId8"/>
          <a:stretch>
            <a:fillRect/>
          </a:stretch>
        </p:blipFill>
        <p:spPr>
          <a:xfrm>
            <a:off x="23953165" y="26355460"/>
            <a:ext cx="3362325" cy="781050"/>
          </a:xfrm>
          <a:prstGeom prst="rect">
            <a:avLst/>
          </a:prstGeom>
        </p:spPr>
      </p:pic>
      <p:pic>
        <p:nvPicPr>
          <p:cNvPr id="20" name="Picture 19">
            <a:extLst>
              <a:ext uri="{FF2B5EF4-FFF2-40B4-BE49-F238E27FC236}">
                <a16:creationId xmlns:a16="http://schemas.microsoft.com/office/drawing/2014/main" id="{A099D8A9-D768-3591-9124-0083DBFA03C7}"/>
              </a:ext>
            </a:extLst>
          </p:cNvPr>
          <p:cNvPicPr>
            <a:picLocks noChangeAspect="1"/>
          </p:cNvPicPr>
          <p:nvPr/>
        </p:nvPicPr>
        <p:blipFill rotWithShape="1">
          <a:blip r:embed="rId9"/>
          <a:srcRect l="12483" r="11041"/>
          <a:stretch/>
        </p:blipFill>
        <p:spPr>
          <a:xfrm>
            <a:off x="31395094" y="14590618"/>
            <a:ext cx="4420510" cy="3901661"/>
          </a:xfrm>
          <a:prstGeom prst="rect">
            <a:avLst/>
          </a:prstGeom>
        </p:spPr>
      </p:pic>
      <p:sp>
        <p:nvSpPr>
          <p:cNvPr id="24" name="TextBox 23">
            <a:extLst>
              <a:ext uri="{FF2B5EF4-FFF2-40B4-BE49-F238E27FC236}">
                <a16:creationId xmlns:a16="http://schemas.microsoft.com/office/drawing/2014/main" id="{927353A5-C7B5-5835-6FFC-0BF45B5C0D75}"/>
              </a:ext>
            </a:extLst>
          </p:cNvPr>
          <p:cNvSpPr txBox="1"/>
          <p:nvPr/>
        </p:nvSpPr>
        <p:spPr>
          <a:xfrm>
            <a:off x="370649" y="25011587"/>
            <a:ext cx="12596977" cy="6001643"/>
          </a:xfrm>
          <a:prstGeom prst="rect">
            <a:avLst/>
          </a:prstGeom>
          <a:noFill/>
        </p:spPr>
        <p:txBody>
          <a:bodyPr wrap="square">
            <a:spAutoFit/>
          </a:bodyPr>
          <a:lstStyle/>
          <a:p>
            <a:r>
              <a:rPr lang="en-US" sz="3200" dirty="0">
                <a:latin typeface="Arial"/>
                <a:cs typeface="Arial"/>
              </a:rPr>
              <a:t>The objective is to develop and demonstrate a hazard-free end-to-end recycling system utilizing polymer trash/waste as input.  This will be a fully integrated system capable of performing each step of the recycling process beginning with shredding/grinding input materials and ending with feedstock production and quality verification.  Development is currently in the discovery and planning phase </a:t>
            </a:r>
          </a:p>
          <a:p>
            <a:endParaRPr lang="en-US" sz="3200" dirty="0">
              <a:latin typeface="Arial"/>
              <a:cs typeface="Arial"/>
            </a:endParaRPr>
          </a:p>
          <a:p>
            <a:r>
              <a:rPr lang="en-US" sz="3200" dirty="0">
                <a:latin typeface="Arial"/>
                <a:cs typeface="Arial"/>
              </a:rPr>
              <a:t>There has been work to investigate materials for recycling and specific processes (i.e. recycling of 3D printed parts and post-process considerations), but nothing comprehensive involving multiple processes or an end-to-end process development activity scoped specifically to the needs of future exploration</a:t>
            </a:r>
            <a:endParaRPr lang="en-US" sz="3200" dirty="0"/>
          </a:p>
        </p:txBody>
      </p:sp>
      <p:pic>
        <p:nvPicPr>
          <p:cNvPr id="26" name="Picture 25">
            <a:extLst>
              <a:ext uri="{FF2B5EF4-FFF2-40B4-BE49-F238E27FC236}">
                <a16:creationId xmlns:a16="http://schemas.microsoft.com/office/drawing/2014/main" id="{990B5261-82E4-D193-1FF4-D76D176DF39B}"/>
              </a:ext>
            </a:extLst>
          </p:cNvPr>
          <p:cNvPicPr>
            <a:picLocks noChangeAspect="1"/>
          </p:cNvPicPr>
          <p:nvPr/>
        </p:nvPicPr>
        <p:blipFill>
          <a:blip r:embed="rId10"/>
          <a:stretch>
            <a:fillRect/>
          </a:stretch>
        </p:blipFill>
        <p:spPr>
          <a:xfrm>
            <a:off x="22436932" y="40753200"/>
            <a:ext cx="6769395" cy="4549370"/>
          </a:xfrm>
          <a:prstGeom prst="rect">
            <a:avLst/>
          </a:prstGeom>
          <a:ln>
            <a:solidFill>
              <a:schemeClr val="tx1"/>
            </a:solidFill>
          </a:ln>
        </p:spPr>
      </p:pic>
      <p:pic>
        <p:nvPicPr>
          <p:cNvPr id="29" name="Picture 28">
            <a:extLst>
              <a:ext uri="{FF2B5EF4-FFF2-40B4-BE49-F238E27FC236}">
                <a16:creationId xmlns:a16="http://schemas.microsoft.com/office/drawing/2014/main" id="{13F15BCA-F482-1C88-15E6-10DC005B0693}"/>
              </a:ext>
            </a:extLst>
          </p:cNvPr>
          <p:cNvPicPr>
            <a:picLocks noChangeAspect="1"/>
          </p:cNvPicPr>
          <p:nvPr/>
        </p:nvPicPr>
        <p:blipFill>
          <a:blip r:embed="rId11"/>
          <a:stretch>
            <a:fillRect/>
          </a:stretch>
        </p:blipFill>
        <p:spPr>
          <a:xfrm>
            <a:off x="30293400" y="27043988"/>
            <a:ext cx="3804378" cy="5753342"/>
          </a:xfrm>
          <a:prstGeom prst="rect">
            <a:avLst/>
          </a:prstGeom>
        </p:spPr>
      </p:pic>
      <p:pic>
        <p:nvPicPr>
          <p:cNvPr id="32" name="Picture 31">
            <a:extLst>
              <a:ext uri="{FF2B5EF4-FFF2-40B4-BE49-F238E27FC236}">
                <a16:creationId xmlns:a16="http://schemas.microsoft.com/office/drawing/2014/main" id="{933C7680-DCFC-7CD1-2B2D-8A5668C10142}"/>
              </a:ext>
            </a:extLst>
          </p:cNvPr>
          <p:cNvPicPr>
            <a:picLocks noChangeAspect="1"/>
          </p:cNvPicPr>
          <p:nvPr/>
        </p:nvPicPr>
        <p:blipFill>
          <a:blip r:embed="rId12"/>
          <a:stretch>
            <a:fillRect/>
          </a:stretch>
        </p:blipFill>
        <p:spPr>
          <a:xfrm>
            <a:off x="30888095" y="26231248"/>
            <a:ext cx="2133600" cy="638175"/>
          </a:xfrm>
          <a:prstGeom prst="rect">
            <a:avLst/>
          </a:prstGeom>
        </p:spPr>
      </p:pic>
      <p:pic>
        <p:nvPicPr>
          <p:cNvPr id="46" name="Picture 45">
            <a:extLst>
              <a:ext uri="{FF2B5EF4-FFF2-40B4-BE49-F238E27FC236}">
                <a16:creationId xmlns:a16="http://schemas.microsoft.com/office/drawing/2014/main" id="{79FC5D15-A719-4D41-1961-F0114C35E4D9}"/>
              </a:ext>
            </a:extLst>
          </p:cNvPr>
          <p:cNvPicPr>
            <a:picLocks noChangeAspect="1"/>
          </p:cNvPicPr>
          <p:nvPr/>
        </p:nvPicPr>
        <p:blipFill>
          <a:blip r:embed="rId13"/>
          <a:stretch>
            <a:fillRect/>
          </a:stretch>
        </p:blipFill>
        <p:spPr>
          <a:xfrm>
            <a:off x="24434483" y="21939809"/>
            <a:ext cx="2774294" cy="3414516"/>
          </a:xfrm>
          <a:prstGeom prst="rect">
            <a:avLst/>
          </a:prstGeom>
        </p:spPr>
      </p:pic>
      <p:pic>
        <p:nvPicPr>
          <p:cNvPr id="48" name="Picture 47">
            <a:extLst>
              <a:ext uri="{FF2B5EF4-FFF2-40B4-BE49-F238E27FC236}">
                <a16:creationId xmlns:a16="http://schemas.microsoft.com/office/drawing/2014/main" id="{4030C5ED-4C97-F7C2-63DA-944288E28E0A}"/>
              </a:ext>
            </a:extLst>
          </p:cNvPr>
          <p:cNvPicPr>
            <a:picLocks noChangeAspect="1"/>
          </p:cNvPicPr>
          <p:nvPr/>
        </p:nvPicPr>
        <p:blipFill>
          <a:blip r:embed="rId14"/>
          <a:stretch>
            <a:fillRect/>
          </a:stretch>
        </p:blipFill>
        <p:spPr>
          <a:xfrm>
            <a:off x="27544985" y="22125350"/>
            <a:ext cx="3524250" cy="3228975"/>
          </a:xfrm>
          <a:prstGeom prst="rect">
            <a:avLst/>
          </a:prstGeom>
        </p:spPr>
      </p:pic>
      <p:pic>
        <p:nvPicPr>
          <p:cNvPr id="50" name="Picture 49">
            <a:extLst>
              <a:ext uri="{FF2B5EF4-FFF2-40B4-BE49-F238E27FC236}">
                <a16:creationId xmlns:a16="http://schemas.microsoft.com/office/drawing/2014/main" id="{7E7DB9D8-455A-BAD9-E5CC-592D54226E18}"/>
              </a:ext>
            </a:extLst>
          </p:cNvPr>
          <p:cNvPicPr>
            <a:picLocks noChangeAspect="1"/>
          </p:cNvPicPr>
          <p:nvPr/>
        </p:nvPicPr>
        <p:blipFill>
          <a:blip r:embed="rId15"/>
          <a:stretch>
            <a:fillRect/>
          </a:stretch>
        </p:blipFill>
        <p:spPr>
          <a:xfrm>
            <a:off x="31395093" y="22125350"/>
            <a:ext cx="4267493" cy="3159810"/>
          </a:xfrm>
          <a:prstGeom prst="rect">
            <a:avLst/>
          </a:prstGeom>
        </p:spPr>
      </p:pic>
    </p:spTree>
    <p:extLst>
      <p:ext uri="{BB962C8B-B14F-4D97-AF65-F5344CB8AC3E}">
        <p14:creationId xmlns:p14="http://schemas.microsoft.com/office/powerpoint/2010/main" val="3537667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Office Theme</Template>
  <TotalTime>552</TotalTime>
  <Words>623</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Leelawadee UI Semilight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 Ilana K. (MSFC-EM32)</dc:creator>
  <cp:lastModifiedBy>Lu, Ilana K. (MSFC-EM42)</cp:lastModifiedBy>
  <cp:revision>37</cp:revision>
  <dcterms:created xsi:type="dcterms:W3CDTF">2023-06-16T14:42:44Z</dcterms:created>
  <dcterms:modified xsi:type="dcterms:W3CDTF">2024-04-14T22:41:37Z</dcterms:modified>
</cp:coreProperties>
</file>