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
  </p:handoutMasterIdLst>
  <p:sldIdLst>
    <p:sldId id="256" r:id="rId2"/>
  </p:sldIdLst>
  <p:sldSz cx="36576000" cy="5120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72" y="-428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4577C0-9439-4D86-87F9-208ADC3D38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A46DE3-16EA-4843-B423-3C063E7F8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014BD-F029-4B32-92A5-CD1FB522C483}" type="datetimeFigureOut">
              <a:rPr lang="en-US" smtClean="0"/>
              <a:t>4/15/2024</a:t>
            </a:fld>
            <a:endParaRPr lang="en-US"/>
          </a:p>
        </p:txBody>
      </p:sp>
      <p:sp>
        <p:nvSpPr>
          <p:cNvPr id="4" name="Footer Placeholder 3">
            <a:extLst>
              <a:ext uri="{FF2B5EF4-FFF2-40B4-BE49-F238E27FC236}">
                <a16:creationId xmlns:a16="http://schemas.microsoft.com/office/drawing/2014/main" id="{9612223A-6AFC-4826-95C7-2E130F9F3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8983D14-5D91-4C7F-93E0-5D923046B4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12AF7C-EAAD-4576-8536-12D4D02E0F0F}" type="slidenum">
              <a:rPr lang="en-US" smtClean="0"/>
              <a:t>‹#›</a:t>
            </a:fld>
            <a:endParaRPr lang="en-US"/>
          </a:p>
        </p:txBody>
      </p:sp>
    </p:spTree>
    <p:extLst>
      <p:ext uri="{BB962C8B-B14F-4D97-AF65-F5344CB8AC3E}">
        <p14:creationId xmlns:p14="http://schemas.microsoft.com/office/powerpoint/2010/main" val="22065762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380311"/>
            <a:ext cx="31089600" cy="1782741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26895217"/>
            <a:ext cx="27432000" cy="12363023"/>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220888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270351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2726267"/>
            <a:ext cx="7886700" cy="433950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2726267"/>
            <a:ext cx="23202900" cy="433950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31664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29130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12766055"/>
            <a:ext cx="31546800" cy="21300436"/>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34268002"/>
            <a:ext cx="31546800" cy="11201396"/>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BC780-4242-4024-A49E-7BF9CBFB865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29346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13631334"/>
            <a:ext cx="15544800"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13631334"/>
            <a:ext cx="15544800"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BC780-4242-4024-A49E-7BF9CBFB865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43762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726278"/>
            <a:ext cx="31546800" cy="98975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12552684"/>
            <a:ext cx="15473360" cy="6151876"/>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8704560"/>
            <a:ext cx="15473360"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12552684"/>
            <a:ext cx="15549564" cy="6151876"/>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8704560"/>
            <a:ext cx="15549564"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BC780-4242-4024-A49E-7BF9CBFB865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27575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BC780-4242-4024-A49E-7BF9CBFB865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13693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BC780-4242-4024-A49E-7BF9CBFB865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415276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3413760"/>
            <a:ext cx="11796712" cy="1194816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7372785"/>
            <a:ext cx="18516600" cy="363897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15361920"/>
            <a:ext cx="11796712" cy="28459857"/>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301BC780-4242-4024-A49E-7BF9CBFB865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92135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3413760"/>
            <a:ext cx="11796712" cy="1194816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7372785"/>
            <a:ext cx="18516600" cy="363897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15361920"/>
            <a:ext cx="11796712" cy="28459857"/>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301BC780-4242-4024-A49E-7BF9CBFB865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98445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2726278"/>
            <a:ext cx="31546800" cy="98975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3631334"/>
            <a:ext cx="31546800" cy="32489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47460758"/>
            <a:ext cx="8229600" cy="2726267"/>
          </a:xfrm>
          <a:prstGeom prst="rect">
            <a:avLst/>
          </a:prstGeom>
        </p:spPr>
        <p:txBody>
          <a:bodyPr vert="horz" lIns="91440" tIns="45720" rIns="91440" bIns="45720" rtlCol="0" anchor="ctr"/>
          <a:lstStyle>
            <a:lvl1pPr algn="l">
              <a:defRPr sz="4800">
                <a:solidFill>
                  <a:schemeClr val="tx1">
                    <a:tint val="75000"/>
                  </a:schemeClr>
                </a:solidFill>
              </a:defRPr>
            </a:lvl1pPr>
          </a:lstStyle>
          <a:p>
            <a:fld id="{301BC780-4242-4024-A49E-7BF9CBFB865F}" type="datetimeFigureOut">
              <a:rPr lang="en-US" smtClean="0"/>
              <a:t>4/15/2024</a:t>
            </a:fld>
            <a:endParaRPr lang="en-US"/>
          </a:p>
        </p:txBody>
      </p:sp>
      <p:sp>
        <p:nvSpPr>
          <p:cNvPr id="5" name="Footer Placeholder 4"/>
          <p:cNvSpPr>
            <a:spLocks noGrp="1"/>
          </p:cNvSpPr>
          <p:nvPr>
            <p:ph type="ftr" sz="quarter" idx="3"/>
          </p:nvPr>
        </p:nvSpPr>
        <p:spPr>
          <a:xfrm>
            <a:off x="12115800" y="47460758"/>
            <a:ext cx="12344400" cy="27262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47460758"/>
            <a:ext cx="8229600" cy="2726267"/>
          </a:xfrm>
          <a:prstGeom prst="rect">
            <a:avLst/>
          </a:prstGeom>
        </p:spPr>
        <p:txBody>
          <a:bodyPr vert="horz" lIns="91440" tIns="45720" rIns="91440" bIns="45720" rtlCol="0" anchor="ctr"/>
          <a:lstStyle>
            <a:lvl1pPr algn="r">
              <a:defRPr sz="4800">
                <a:solidFill>
                  <a:schemeClr val="tx1">
                    <a:tint val="75000"/>
                  </a:schemeClr>
                </a:solidFill>
              </a:defRPr>
            </a:lvl1pPr>
          </a:lstStyle>
          <a:p>
            <a:fld id="{0DA00925-2799-4574-9733-5A14CE614FD9}" type="slidenum">
              <a:rPr lang="en-US" smtClean="0"/>
              <a:t>‹#›</a:t>
            </a:fld>
            <a:endParaRPr lang="en-US"/>
          </a:p>
        </p:txBody>
      </p:sp>
    </p:spTree>
    <p:extLst>
      <p:ext uri="{BB962C8B-B14F-4D97-AF65-F5344CB8AC3E}">
        <p14:creationId xmlns:p14="http://schemas.microsoft.com/office/powerpoint/2010/main" val="2554932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C7E20B3A-D6F4-4933-8C6A-D8508D69AB8C}"/>
              </a:ext>
            </a:extLst>
          </p:cNvPr>
          <p:cNvSpPr/>
          <p:nvPr/>
        </p:nvSpPr>
        <p:spPr>
          <a:xfrm>
            <a:off x="17220551" y="30961854"/>
            <a:ext cx="19355449" cy="15197452"/>
          </a:xfrm>
          <a:prstGeom prst="rect">
            <a:avLst/>
          </a:prstGeom>
          <a:solidFill>
            <a:srgbClr val="F3F3E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BD7866E5-6B0A-4251-8694-7C33F10D8566}"/>
              </a:ext>
            </a:extLst>
          </p:cNvPr>
          <p:cNvSpPr/>
          <p:nvPr/>
        </p:nvSpPr>
        <p:spPr>
          <a:xfrm>
            <a:off x="0" y="30961854"/>
            <a:ext cx="18288000" cy="20244546"/>
          </a:xfrm>
          <a:prstGeom prst="rect">
            <a:avLst/>
          </a:prstGeom>
          <a:solidFill>
            <a:srgbClr val="F3F3E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D2F91A9-0959-4496-AFC2-47C9B98507B7}"/>
              </a:ext>
            </a:extLst>
          </p:cNvPr>
          <p:cNvSpPr/>
          <p:nvPr/>
        </p:nvSpPr>
        <p:spPr>
          <a:xfrm>
            <a:off x="-34227" y="4823899"/>
            <a:ext cx="18356454" cy="14415579"/>
          </a:xfrm>
          <a:prstGeom prst="rect">
            <a:avLst/>
          </a:prstGeom>
          <a:solidFill>
            <a:srgbClr val="F3F3E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CA72BA-FA2D-47A0-82FC-5FF1C9D70631}"/>
              </a:ext>
            </a:extLst>
          </p:cNvPr>
          <p:cNvSpPr txBox="1"/>
          <p:nvPr/>
        </p:nvSpPr>
        <p:spPr>
          <a:xfrm>
            <a:off x="6143968" y="463747"/>
            <a:ext cx="23608046" cy="2554545"/>
          </a:xfrm>
          <a:prstGeom prst="rect">
            <a:avLst/>
          </a:prstGeom>
          <a:noFill/>
        </p:spPr>
        <p:txBody>
          <a:bodyPr wrap="square" rtlCol="0">
            <a:spAutoFit/>
          </a:bodyPr>
          <a:lstStyle/>
          <a:p>
            <a:pPr algn="ctr"/>
            <a:r>
              <a:rPr lang="en-US" sz="8000" b="1" cap="all" dirty="0">
                <a:solidFill>
                  <a:prstClr val="black"/>
                </a:solidFill>
                <a:latin typeface="Leelawadee UI Semilight" panose="020B0402040204020203" pitchFamily="34" charset="-34"/>
                <a:cs typeface="Leelawadee UI Semilight" panose="020B0402040204020203" pitchFamily="34" charset="-34"/>
              </a:rPr>
              <a:t>Cold Metal Transfer (CMT) Wire-Arc Additive Manufacturing (WAAM) </a:t>
            </a:r>
          </a:p>
        </p:txBody>
      </p:sp>
      <p:sp>
        <p:nvSpPr>
          <p:cNvPr id="15" name="TextBox 14">
            <a:extLst>
              <a:ext uri="{FF2B5EF4-FFF2-40B4-BE49-F238E27FC236}">
                <a16:creationId xmlns:a16="http://schemas.microsoft.com/office/drawing/2014/main" id="{8713AEA3-EE85-4396-9CB7-44E505CB66B0}"/>
              </a:ext>
            </a:extLst>
          </p:cNvPr>
          <p:cNvSpPr txBox="1"/>
          <p:nvPr/>
        </p:nvSpPr>
        <p:spPr>
          <a:xfrm>
            <a:off x="10085647" y="3344565"/>
            <a:ext cx="15198992"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rPr>
              <a:t>Ilana Lu | EM42 </a:t>
            </a:r>
            <a:r>
              <a:rPr lang="en-US" sz="3600" kern="0" dirty="0">
                <a:solidFill>
                  <a:prstClr val="black"/>
                </a:solidFill>
              </a:rPr>
              <a:t>Additive </a:t>
            </a:r>
            <a:r>
              <a:rPr kumimoji="0" lang="en-US" sz="3600" b="0" i="0" u="none" strike="noStrike" kern="0" cap="none" spc="0" normalizeH="0" baseline="0" noProof="0" dirty="0">
                <a:ln>
                  <a:noFill/>
                </a:ln>
                <a:solidFill>
                  <a:prstClr val="black"/>
                </a:solidFill>
                <a:effectLst/>
                <a:uLnTx/>
                <a:uFillTx/>
              </a:rPr>
              <a:t>Manufacturing Team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rPr>
              <a:t>ilana.k.lu@nasa.gov</a:t>
            </a:r>
          </a:p>
        </p:txBody>
      </p:sp>
      <p:pic>
        <p:nvPicPr>
          <p:cNvPr id="17" name="Picture 16" descr="Logo, icon&#10;&#10;Description automatically generated">
            <a:extLst>
              <a:ext uri="{FF2B5EF4-FFF2-40B4-BE49-F238E27FC236}">
                <a16:creationId xmlns:a16="http://schemas.microsoft.com/office/drawing/2014/main" id="{BC0DFFA8-9F7F-4CBF-BE7C-2BE44699F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8203" y="1238585"/>
            <a:ext cx="3613337" cy="300408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9FC63451-02BB-4485-A781-70EB5E5DE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59" y="1238585"/>
            <a:ext cx="4360183" cy="1307584"/>
          </a:xfrm>
          <a:prstGeom prst="rect">
            <a:avLst/>
          </a:prstGeom>
        </p:spPr>
      </p:pic>
      <p:pic>
        <p:nvPicPr>
          <p:cNvPr id="19" name="Picture 18" descr="Logo&#10;&#10;Description automatically generated">
            <a:extLst>
              <a:ext uri="{FF2B5EF4-FFF2-40B4-BE49-F238E27FC236}">
                <a16:creationId xmlns:a16="http://schemas.microsoft.com/office/drawing/2014/main" id="{56BFB517-3E13-4761-9066-F11FCF7FA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314" y="2778778"/>
            <a:ext cx="4360184" cy="1209270"/>
          </a:xfrm>
          <a:prstGeom prst="rect">
            <a:avLst/>
          </a:prstGeom>
        </p:spPr>
      </p:pic>
      <p:sp>
        <p:nvSpPr>
          <p:cNvPr id="83" name="TextBox 82">
            <a:extLst>
              <a:ext uri="{FF2B5EF4-FFF2-40B4-BE49-F238E27FC236}">
                <a16:creationId xmlns:a16="http://schemas.microsoft.com/office/drawing/2014/main" id="{F9F737C4-29C7-4B53-90C5-31A7B5943CD4}"/>
              </a:ext>
            </a:extLst>
          </p:cNvPr>
          <p:cNvSpPr txBox="1"/>
          <p:nvPr/>
        </p:nvSpPr>
        <p:spPr>
          <a:xfrm>
            <a:off x="556090" y="5465147"/>
            <a:ext cx="17731910" cy="8648521"/>
          </a:xfrm>
          <a:prstGeom prst="rect">
            <a:avLst/>
          </a:prstGeom>
          <a:noFill/>
        </p:spPr>
        <p:txBody>
          <a:bodyPr wrap="square" rtlCol="0">
            <a:spAutoFit/>
          </a:bodyPr>
          <a:lstStyle/>
          <a:p>
            <a:r>
              <a:rPr lang="en-US" sz="4400" b="1" dirty="0">
                <a:solidFill>
                  <a:prstClr val="black"/>
                </a:solidFill>
                <a:latin typeface="Leelawadee UI Semilight" panose="020B0402040204020203" pitchFamily="34" charset="-34"/>
                <a:cs typeface="Leelawadee UI Semilight" panose="020B0402040204020203" pitchFamily="34" charset="-34"/>
              </a:rPr>
              <a:t>Background and Objective</a:t>
            </a:r>
          </a:p>
          <a:p>
            <a:r>
              <a:rPr lang="en-US" sz="3200" dirty="0">
                <a:solidFill>
                  <a:prstClr val="black"/>
                </a:solidFill>
                <a:latin typeface="Leelawadee UI Semilight" panose="020B0402040204020203" pitchFamily="34" charset="-34"/>
                <a:cs typeface="Leelawadee UI Semilight" panose="020B0402040204020203" pitchFamily="34" charset="-34"/>
              </a:rPr>
              <a:t>Aluminum has been identified as a compound within regolith and is likely to become a core component of our infrastructure on the lunar surface as in-situ resource utilization (ISRU) capabilities are advanced</a:t>
            </a:r>
          </a:p>
          <a:p>
            <a:endParaRPr lang="en-US" sz="3200" dirty="0">
              <a:solidFill>
                <a:prstClr val="black"/>
              </a:solidFill>
              <a:latin typeface="Leelawadee UI Semilight" panose="020B0402040204020203" pitchFamily="34" charset="-34"/>
              <a:cs typeface="Leelawadee UI Semilight" panose="020B0402040204020203" pitchFamily="34" charset="-34"/>
            </a:endParaRPr>
          </a:p>
          <a:p>
            <a:r>
              <a:rPr lang="en-US" sz="3200" dirty="0">
                <a:solidFill>
                  <a:prstClr val="black"/>
                </a:solidFill>
                <a:latin typeface="Leelawadee UI Semilight" panose="020B0402040204020203" pitchFamily="34" charset="-34"/>
                <a:cs typeface="Leelawadee UI Semilight" panose="020B0402040204020203" pitchFamily="34" charset="-34"/>
              </a:rPr>
              <a:t>Large-scale components, outfitting, and repairs of aluminum materials can be fabricated with robotic wire arc additive manufacturing (WAAM) in order to inhabit the moon’s surface long term </a:t>
            </a:r>
          </a:p>
          <a:p>
            <a:pPr marL="571500" indent="-571500">
              <a:buFont typeface="Wingdings" panose="05000000000000000000" pitchFamily="2" charset="2"/>
              <a:buChar char="Ø"/>
            </a:pPr>
            <a:r>
              <a:rPr lang="en-US" sz="3200" dirty="0">
                <a:solidFill>
                  <a:prstClr val="black"/>
                </a:solidFill>
                <a:latin typeface="Leelawadee UI Semilight" panose="020B0402040204020203" pitchFamily="34" charset="-34"/>
                <a:cs typeface="Leelawadee UI Semilight" panose="020B0402040204020203" pitchFamily="34" charset="-34"/>
              </a:rPr>
              <a:t>WAAM is a high value process for lunar advanced manufacturing as it does not require special containment to reduce explosion hazards such as powder-based additive processes and feedstock </a:t>
            </a:r>
          </a:p>
          <a:p>
            <a:pPr marL="571500" indent="-571500">
              <a:buFont typeface="Wingdings" panose="05000000000000000000" pitchFamily="2" charset="2"/>
              <a:buChar char="§"/>
            </a:pPr>
            <a:endParaRPr lang="en-US" sz="3200" dirty="0">
              <a:solidFill>
                <a:prstClr val="black"/>
              </a:solidFill>
              <a:latin typeface="Leelawadee UI Semilight" panose="020B0402040204020203" pitchFamily="34" charset="-34"/>
              <a:cs typeface="Leelawadee UI Semilight" panose="020B0402040204020203" pitchFamily="34" charset="-34"/>
            </a:endParaRPr>
          </a:p>
          <a:p>
            <a:r>
              <a:rPr lang="en-US" sz="3200" dirty="0">
                <a:solidFill>
                  <a:prstClr val="black"/>
                </a:solidFill>
                <a:latin typeface="Leelawadee UI Semilight" panose="020B0402040204020203" pitchFamily="34" charset="-34"/>
                <a:cs typeface="Leelawadee UI Semilight" panose="020B0402040204020203" pitchFamily="34" charset="-34"/>
              </a:rPr>
              <a:t>The welding process of cold metal transfer (CMT) is a relatively new variation of gas metal arc welding (GMAW, also known as MIG) that relies on the detection of a short circuit in the welding process to control the deposition droplet action, resulting in lower heat input and splatter compared to conventional MIG welding</a:t>
            </a:r>
          </a:p>
          <a:p>
            <a:endParaRPr lang="en-US" sz="3200" dirty="0">
              <a:solidFill>
                <a:prstClr val="black"/>
              </a:solidFill>
              <a:latin typeface="Leelawadee UI Semilight" panose="020B0402040204020203" pitchFamily="34" charset="-34"/>
              <a:cs typeface="Leelawadee UI Semilight" panose="020B0402040204020203" pitchFamily="34" charset="-34"/>
            </a:endParaRPr>
          </a:p>
          <a:p>
            <a:endParaRPr lang="en-US" sz="3200" dirty="0">
              <a:solidFill>
                <a:prstClr val="black"/>
              </a:solidFill>
              <a:latin typeface="Leelawadee UI Semilight" panose="020B0402040204020203" pitchFamily="34" charset="-34"/>
              <a:cs typeface="Leelawadee UI Semilight" panose="020B0402040204020203" pitchFamily="34" charset="-34"/>
            </a:endParaRPr>
          </a:p>
        </p:txBody>
      </p:sp>
      <p:sp>
        <p:nvSpPr>
          <p:cNvPr id="84" name="TextBox 83">
            <a:extLst>
              <a:ext uri="{FF2B5EF4-FFF2-40B4-BE49-F238E27FC236}">
                <a16:creationId xmlns:a16="http://schemas.microsoft.com/office/drawing/2014/main" id="{72BFB5B0-94A8-4578-BD37-F5513E9E9373}"/>
              </a:ext>
            </a:extLst>
          </p:cNvPr>
          <p:cNvSpPr txBox="1"/>
          <p:nvPr/>
        </p:nvSpPr>
        <p:spPr>
          <a:xfrm>
            <a:off x="723052" y="31623734"/>
            <a:ext cx="16533701" cy="7725192"/>
          </a:xfrm>
          <a:prstGeom prst="rect">
            <a:avLst/>
          </a:prstGeom>
          <a:noFill/>
        </p:spPr>
        <p:txBody>
          <a:bodyPr wrap="square" rtlCol="0">
            <a:spAutoFit/>
          </a:bodyPr>
          <a:lstStyle/>
          <a:p>
            <a:r>
              <a:rPr lang="en-US" sz="4400" b="1" dirty="0">
                <a:solidFill>
                  <a:prstClr val="black"/>
                </a:solidFill>
                <a:latin typeface="Leelawadee UI Semilight" panose="020B0402040204020203" pitchFamily="34" charset="-34"/>
                <a:cs typeface="Leelawadee UI Semilight" panose="020B0402040204020203" pitchFamily="34" charset="-34"/>
              </a:rPr>
              <a:t>General Approach</a:t>
            </a:r>
          </a:p>
          <a:p>
            <a:r>
              <a:rPr lang="en-US" sz="3200" dirty="0">
                <a:solidFill>
                  <a:prstClr val="black"/>
                </a:solidFill>
                <a:latin typeface="Leelawadee UI Semilight" panose="020B0402040204020203" pitchFamily="34" charset="-34"/>
                <a:cs typeface="Leelawadee UI Semilight" panose="020B0402040204020203" pitchFamily="34" charset="-34"/>
              </a:rPr>
              <a:t>Shorter term development includes but not limited to:  </a:t>
            </a:r>
          </a:p>
          <a:p>
            <a:pPr marL="1143000" indent="-1143000">
              <a:buFont typeface="+mj-lt"/>
              <a:buAutoNum type="arabicPeriod"/>
            </a:pPr>
            <a:r>
              <a:rPr lang="en-US" sz="3200" dirty="0">
                <a:solidFill>
                  <a:prstClr val="black"/>
                </a:solidFill>
                <a:latin typeface="Leelawadee UI Semilight" panose="020B0402040204020203" pitchFamily="34" charset="-34"/>
                <a:cs typeface="Leelawadee UI Semilight" panose="020B0402040204020203" pitchFamily="34" charset="-34"/>
              </a:rPr>
              <a:t>Process Development and Optimization with 2319 aluminum alloy feedstock and other chemistries </a:t>
            </a:r>
          </a:p>
          <a:p>
            <a:pPr marL="849312" lvl="1"/>
            <a:r>
              <a:rPr lang="en-US" sz="3200" i="1" dirty="0">
                <a:solidFill>
                  <a:prstClr val="black"/>
                </a:solidFill>
                <a:latin typeface="Leelawadee UI Semilight" panose="020B0402040204020203" pitchFamily="34" charset="-34"/>
                <a:cs typeface="Leelawadee UI Semilight" panose="020B0402040204020203" pitchFamily="34" charset="-34"/>
                <a:sym typeface="Symbol" panose="05050102010706020507" pitchFamily="18" charset="2"/>
              </a:rPr>
              <a:t> </a:t>
            </a:r>
            <a:r>
              <a:rPr lang="en-US" sz="3200" i="1" dirty="0">
                <a:solidFill>
                  <a:prstClr val="black"/>
                </a:solidFill>
                <a:latin typeface="Leelawadee UI Semilight" panose="020B0402040204020203" pitchFamily="34" charset="-34"/>
                <a:cs typeface="Leelawadee UI Semilight" panose="020B0402040204020203" pitchFamily="34" charset="-34"/>
              </a:rPr>
              <a:t>Completed in FY23, but ongoing with more alloys and materials</a:t>
            </a:r>
          </a:p>
          <a:p>
            <a:pPr marL="1143000" indent="-1143000">
              <a:buFont typeface="+mj-lt"/>
              <a:buAutoNum type="arabicPeriod"/>
            </a:pPr>
            <a:r>
              <a:rPr lang="en-US" sz="3200" dirty="0">
                <a:solidFill>
                  <a:prstClr val="black"/>
                </a:solidFill>
                <a:latin typeface="Leelawadee UI Semilight" panose="020B0402040204020203" pitchFamily="34" charset="-34"/>
                <a:cs typeface="Leelawadee UI Semilight" panose="020B0402040204020203" pitchFamily="34" charset="-34"/>
              </a:rPr>
              <a:t>Explore Process in Vacuum Environment</a:t>
            </a:r>
          </a:p>
          <a:p>
            <a:pPr marL="849312" lvl="1"/>
            <a:r>
              <a:rPr lang="en-US" sz="3200" i="1" dirty="0">
                <a:solidFill>
                  <a:prstClr val="black"/>
                </a:solidFill>
                <a:latin typeface="Leelawadee UI Semilight" panose="020B0402040204020203" pitchFamily="34" charset="-34"/>
                <a:cs typeface="Leelawadee UI Semilight" panose="020B0402040204020203" pitchFamily="34" charset="-34"/>
                <a:sym typeface="Symbol" panose="05050102010706020507" pitchFamily="18" charset="2"/>
              </a:rPr>
              <a:t> </a:t>
            </a:r>
            <a:r>
              <a:rPr lang="en-US" sz="3200" i="1" dirty="0">
                <a:solidFill>
                  <a:prstClr val="black"/>
                </a:solidFill>
                <a:latin typeface="Leelawadee UI Semilight" panose="020B0402040204020203" pitchFamily="34" charset="-34"/>
                <a:cs typeface="Leelawadee UI Semilight" panose="020B0402040204020203" pitchFamily="34" charset="-34"/>
              </a:rPr>
              <a:t>Completed in FY23</a:t>
            </a:r>
          </a:p>
          <a:p>
            <a:pPr marL="1143000" indent="-1143000">
              <a:buFont typeface="+mj-lt"/>
              <a:buAutoNum type="arabicPeriod"/>
            </a:pPr>
            <a:r>
              <a:rPr lang="en-US" sz="3200" b="1" dirty="0">
                <a:solidFill>
                  <a:prstClr val="black"/>
                </a:solidFill>
                <a:latin typeface="Leelawadee UI Semilight" panose="020B0402040204020203" pitchFamily="34" charset="-34"/>
                <a:cs typeface="Leelawadee UI Semilight" panose="020B0402040204020203" pitchFamily="34" charset="-34"/>
              </a:rPr>
              <a:t>Evaluate Process in Microgravity Environments </a:t>
            </a:r>
          </a:p>
          <a:p>
            <a:pPr marL="1273175" lvl="1" indent="-457200">
              <a:buFont typeface="Symbol" panose="05050102010706020507" pitchFamily="18" charset="2"/>
              <a:buChar char="®"/>
            </a:pPr>
            <a:r>
              <a:rPr lang="en-US" sz="3200" b="1" i="1" dirty="0">
                <a:solidFill>
                  <a:prstClr val="black"/>
                </a:solidFill>
                <a:latin typeface="Leelawadee UI Semilight" panose="020B0402040204020203" pitchFamily="34" charset="-34"/>
                <a:cs typeface="Leelawadee UI Semilight" panose="020B0402040204020203" pitchFamily="34" charset="-34"/>
              </a:rPr>
              <a:t>Current work (FY24)</a:t>
            </a:r>
          </a:p>
          <a:p>
            <a:pPr marL="1143000" indent="-1143000">
              <a:buFont typeface="+mj-lt"/>
              <a:buAutoNum type="arabicPeriod"/>
            </a:pPr>
            <a:r>
              <a:rPr lang="en-US" sz="3200" b="1" dirty="0">
                <a:solidFill>
                  <a:prstClr val="black"/>
                </a:solidFill>
                <a:latin typeface="Leelawadee UI Semilight" panose="020B0402040204020203" pitchFamily="34" charset="-34"/>
                <a:cs typeface="Leelawadee UI Semilight" panose="020B0402040204020203" pitchFamily="34" charset="-34"/>
              </a:rPr>
              <a:t>Build large prints towards material certification</a:t>
            </a:r>
          </a:p>
          <a:p>
            <a:pPr marL="815975" lvl="1"/>
            <a:r>
              <a:rPr lang="en-US" sz="3200" b="1" i="1" dirty="0">
                <a:solidFill>
                  <a:prstClr val="black"/>
                </a:solidFill>
                <a:latin typeface="Leelawadee UI Semilight" panose="020B0402040204020203" pitchFamily="34" charset="-34"/>
                <a:cs typeface="Leelawadee UI Semilight" panose="020B0402040204020203" pitchFamily="34" charset="-34"/>
                <a:sym typeface="Symbol" panose="05050102010706020507" pitchFamily="18" charset="2"/>
              </a:rPr>
              <a:t> </a:t>
            </a:r>
            <a:r>
              <a:rPr lang="en-US" sz="3200" b="1" i="1" dirty="0">
                <a:solidFill>
                  <a:prstClr val="black"/>
                </a:solidFill>
                <a:latin typeface="Leelawadee UI Semilight" panose="020B0402040204020203" pitchFamily="34" charset="-34"/>
                <a:cs typeface="Leelawadee UI Semilight" panose="020B0402040204020203" pitchFamily="34" charset="-34"/>
              </a:rPr>
              <a:t>Current work (FY24)</a:t>
            </a:r>
          </a:p>
          <a:p>
            <a:pPr marL="1143000" indent="-1143000">
              <a:buFont typeface="+mj-lt"/>
              <a:buAutoNum type="arabicPeriod"/>
            </a:pPr>
            <a:r>
              <a:rPr lang="en-US" sz="3200" b="1" dirty="0">
                <a:solidFill>
                  <a:prstClr val="black"/>
                </a:solidFill>
                <a:latin typeface="Leelawadee UI Semilight" panose="020B0402040204020203" pitchFamily="34" charset="-34"/>
                <a:cs typeface="Leelawadee UI Semilight" panose="020B0402040204020203" pitchFamily="34" charset="-34"/>
              </a:rPr>
              <a:t>In situ monitoring and closed loop control</a:t>
            </a:r>
          </a:p>
          <a:p>
            <a:pPr marL="815975" lvl="1"/>
            <a:r>
              <a:rPr lang="en-US" sz="3200" b="1" i="1" dirty="0">
                <a:solidFill>
                  <a:prstClr val="black"/>
                </a:solidFill>
                <a:latin typeface="Leelawadee UI Semilight" panose="020B0402040204020203" pitchFamily="34" charset="-34"/>
                <a:cs typeface="Leelawadee UI Semilight" panose="020B0402040204020203" pitchFamily="34" charset="-34"/>
                <a:sym typeface="Symbol" panose="05050102010706020507" pitchFamily="18" charset="2"/>
              </a:rPr>
              <a:t> </a:t>
            </a:r>
            <a:r>
              <a:rPr lang="en-US" sz="3200" b="1" i="1" dirty="0">
                <a:solidFill>
                  <a:prstClr val="black"/>
                </a:solidFill>
                <a:latin typeface="Leelawadee UI Semilight" panose="020B0402040204020203" pitchFamily="34" charset="-34"/>
                <a:cs typeface="Leelawadee UI Semilight" panose="020B0402040204020203" pitchFamily="34" charset="-34"/>
              </a:rPr>
              <a:t>Future work</a:t>
            </a:r>
          </a:p>
          <a:p>
            <a:pPr marL="1273175" lvl="1" indent="-457200">
              <a:buFont typeface="Symbol" panose="05050102010706020507" pitchFamily="18" charset="2"/>
              <a:buChar char="®"/>
            </a:pPr>
            <a:endParaRPr lang="en-US" sz="3200" i="1" dirty="0">
              <a:solidFill>
                <a:prstClr val="black"/>
              </a:solidFill>
              <a:latin typeface="Leelawadee UI Semilight" panose="020B0402040204020203" pitchFamily="34" charset="-34"/>
              <a:cs typeface="Leelawadee UI Semilight" panose="020B0402040204020203" pitchFamily="34" charset="-34"/>
            </a:endParaRPr>
          </a:p>
          <a:p>
            <a:endParaRPr lang="en-US" sz="3600" dirty="0">
              <a:solidFill>
                <a:prstClr val="black"/>
              </a:solidFill>
              <a:latin typeface="Bookman Old Style" panose="02050604050505020204" pitchFamily="18" charset="0"/>
              <a:cs typeface="Times New Roman" panose="02020603050405020304" pitchFamily="18" charset="0"/>
            </a:endParaRPr>
          </a:p>
        </p:txBody>
      </p:sp>
      <p:sp>
        <p:nvSpPr>
          <p:cNvPr id="135" name="TextBox 134">
            <a:extLst>
              <a:ext uri="{FF2B5EF4-FFF2-40B4-BE49-F238E27FC236}">
                <a16:creationId xmlns:a16="http://schemas.microsoft.com/office/drawing/2014/main" id="{480C88BF-0961-43C6-B6C3-BD9C8CFFBFB0}"/>
              </a:ext>
            </a:extLst>
          </p:cNvPr>
          <p:cNvSpPr txBox="1"/>
          <p:nvPr/>
        </p:nvSpPr>
        <p:spPr>
          <a:xfrm>
            <a:off x="443830" y="13169498"/>
            <a:ext cx="17056011" cy="5078313"/>
          </a:xfrm>
          <a:prstGeom prst="rect">
            <a:avLst/>
          </a:prstGeom>
          <a:noFill/>
        </p:spPr>
        <p:txBody>
          <a:bodyPr wrap="square">
            <a:spAutoFit/>
          </a:bodyPr>
          <a:lstStyle/>
          <a:p>
            <a:pPr>
              <a:defRPr/>
            </a:pPr>
            <a:endParaRPr lang="en-US" sz="3600" dirty="0">
              <a:solidFill>
                <a:prstClr val="black"/>
              </a:solidFill>
              <a:latin typeface="Leelawadee UI Semilight" panose="020B0402040204020203" pitchFamily="34" charset="-34"/>
              <a:cs typeface="Leelawadee UI Semilight" panose="020B0402040204020203" pitchFamily="34" charset="-34"/>
            </a:endParaRPr>
          </a:p>
          <a:p>
            <a:pPr>
              <a:defRPr/>
            </a:pPr>
            <a:r>
              <a:rPr lang="en-US" sz="3600" b="1" dirty="0">
                <a:solidFill>
                  <a:prstClr val="black"/>
                </a:solidFill>
                <a:latin typeface="Leelawadee UI Semilight" panose="020B0402040204020203" pitchFamily="34" charset="-34"/>
                <a:cs typeface="Leelawadee UI Semilight" panose="020B0402040204020203" pitchFamily="34" charset="-34"/>
              </a:rPr>
              <a:t>The past year was spent developing the CMT-WAAM process for aluminum materials, tested specialty feedstock, tested within the high vacuum environment, and advanced the MSFC capability to perform complex toolpathing from solid models</a:t>
            </a:r>
          </a:p>
          <a:p>
            <a:pPr>
              <a:defRPr/>
            </a:pPr>
            <a:endParaRPr lang="en-US" sz="3600" b="1" dirty="0">
              <a:solidFill>
                <a:prstClr val="black"/>
              </a:solidFill>
              <a:latin typeface="Leelawadee UI Semilight" panose="020B0402040204020203" pitchFamily="34" charset="-34"/>
              <a:cs typeface="Leelawadee UI Semilight" panose="020B0402040204020203" pitchFamily="34" charset="-34"/>
            </a:endParaRPr>
          </a:p>
          <a:p>
            <a:pPr>
              <a:defRPr/>
            </a:pPr>
            <a:r>
              <a:rPr lang="en-US" sz="3600" b="1" dirty="0">
                <a:solidFill>
                  <a:prstClr val="black"/>
                </a:solidFill>
                <a:latin typeface="Leelawadee UI Semilight" panose="020B0402040204020203" pitchFamily="34" charset="-34"/>
                <a:cs typeface="Leelawadee UI Semilight" panose="020B0402040204020203" pitchFamily="34" charset="-34"/>
              </a:rPr>
              <a:t>Upcoming and future work includes large depositions working towards material certification for multiple feedstocks, in-situ monitoring, work to use recycled materials for the AM feedstock, and the design and fabrication of a parabolic </a:t>
            </a:r>
            <a:r>
              <a:rPr lang="en-US" sz="3600" b="1">
                <a:solidFill>
                  <a:prstClr val="black"/>
                </a:solidFill>
                <a:latin typeface="Leelawadee UI Semilight" panose="020B0402040204020203" pitchFamily="34" charset="-34"/>
                <a:cs typeface="Leelawadee UI Semilight" panose="020B0402040204020203" pitchFamily="34" charset="-34"/>
              </a:rPr>
              <a:t>flight experiment payload</a:t>
            </a:r>
            <a:r>
              <a:rPr lang="en-US" sz="3600" b="1" dirty="0">
                <a:solidFill>
                  <a:prstClr val="black"/>
                </a:solidFill>
                <a:latin typeface="Leelawadee UI Semilight" panose="020B0402040204020203" pitchFamily="34" charset="-34"/>
                <a:cs typeface="Leelawadee UI Semilight" panose="020B0402040204020203" pitchFamily="34" charset="-34"/>
              </a:rPr>
              <a:t>. </a:t>
            </a:r>
          </a:p>
        </p:txBody>
      </p:sp>
      <p:sp>
        <p:nvSpPr>
          <p:cNvPr id="139" name="TextBox 138">
            <a:extLst>
              <a:ext uri="{FF2B5EF4-FFF2-40B4-BE49-F238E27FC236}">
                <a16:creationId xmlns:a16="http://schemas.microsoft.com/office/drawing/2014/main" id="{5F7D91E3-B53A-4F44-9C2C-3EB8B621988F}"/>
              </a:ext>
            </a:extLst>
          </p:cNvPr>
          <p:cNvSpPr txBox="1"/>
          <p:nvPr/>
        </p:nvSpPr>
        <p:spPr>
          <a:xfrm>
            <a:off x="18601999" y="12128562"/>
            <a:ext cx="17665556" cy="5509200"/>
          </a:xfrm>
          <a:prstGeom prst="rect">
            <a:avLst/>
          </a:prstGeom>
          <a:noFill/>
        </p:spPr>
        <p:txBody>
          <a:bodyPr wrap="square" rtlCol="0">
            <a:spAutoFit/>
          </a:bodyPr>
          <a:lstStyle/>
          <a:p>
            <a:r>
              <a:rPr lang="en-US" sz="4800" b="1" dirty="0">
                <a:solidFill>
                  <a:prstClr val="black"/>
                </a:solidFill>
                <a:latin typeface="Leelawadee UI Semilight" panose="020B0402040204020203" pitchFamily="34" charset="-34"/>
                <a:cs typeface="Leelawadee UI Semilight" panose="020B0402040204020203" pitchFamily="34" charset="-34"/>
              </a:rPr>
              <a:t>Results</a:t>
            </a:r>
          </a:p>
          <a:p>
            <a:r>
              <a:rPr lang="en-US" sz="3200" dirty="0">
                <a:solidFill>
                  <a:prstClr val="black"/>
                </a:solidFill>
                <a:latin typeface="Leelawadee UI Semilight" panose="020B0402040204020203" pitchFamily="34" charset="-34"/>
                <a:cs typeface="Leelawadee UI Semilight" panose="020B0402040204020203" pitchFamily="34" charset="-34"/>
              </a:rPr>
              <a:t>Aluminum alloys 2219 and 5183 have so far been tested through tensile—both as-printed and heat treated where applicable. Their results are listed below. AA5183 has an average ultimate tensile stress of </a:t>
            </a:r>
            <a:r>
              <a:rPr lang="en-US" sz="3200" b="1" dirty="0">
                <a:solidFill>
                  <a:prstClr val="black"/>
                </a:solidFill>
                <a:latin typeface="Leelawadee UI Semilight" panose="020B0402040204020203" pitchFamily="34" charset="-34"/>
                <a:cs typeface="Leelawadee UI Semilight" panose="020B0402040204020203" pitchFamily="34" charset="-34"/>
              </a:rPr>
              <a:t>36 ksi </a:t>
            </a:r>
            <a:r>
              <a:rPr lang="en-US" sz="3200" dirty="0">
                <a:solidFill>
                  <a:prstClr val="black"/>
                </a:solidFill>
                <a:latin typeface="Leelawadee UI Semilight" panose="020B0402040204020203" pitchFamily="34" charset="-34"/>
                <a:cs typeface="Leelawadee UI Semilight" panose="020B0402040204020203" pitchFamily="34" charset="-34"/>
              </a:rPr>
              <a:t>which is </a:t>
            </a:r>
            <a:r>
              <a:rPr lang="en-US" sz="3200" b="1" dirty="0">
                <a:solidFill>
                  <a:prstClr val="black"/>
                </a:solidFill>
                <a:latin typeface="Leelawadee UI Semilight" panose="020B0402040204020203" pitchFamily="34" charset="-34"/>
                <a:cs typeface="Leelawadee UI Semilight" panose="020B0402040204020203" pitchFamily="34" charset="-34"/>
              </a:rPr>
              <a:t>87%</a:t>
            </a:r>
            <a:r>
              <a:rPr lang="en-US" sz="3200" dirty="0">
                <a:solidFill>
                  <a:prstClr val="black"/>
                </a:solidFill>
                <a:latin typeface="Leelawadee UI Semilight" panose="020B0402040204020203" pitchFamily="34" charset="-34"/>
                <a:cs typeface="Leelawadee UI Semilight" panose="020B0402040204020203" pitchFamily="34" charset="-34"/>
              </a:rPr>
              <a:t> of 5083 base material strength. AA2319 averages at ultimate tensile stress of </a:t>
            </a:r>
            <a:r>
              <a:rPr lang="en-US" sz="3200" b="1" dirty="0">
                <a:solidFill>
                  <a:prstClr val="black"/>
                </a:solidFill>
                <a:latin typeface="Leelawadee UI Semilight" panose="020B0402040204020203" pitchFamily="34" charset="-34"/>
                <a:cs typeface="Leelawadee UI Semilight" panose="020B0402040204020203" pitchFamily="34" charset="-34"/>
              </a:rPr>
              <a:t>55 ksi </a:t>
            </a:r>
            <a:r>
              <a:rPr lang="en-US" sz="3200" dirty="0">
                <a:solidFill>
                  <a:prstClr val="black"/>
                </a:solidFill>
                <a:latin typeface="Leelawadee UI Semilight" panose="020B0402040204020203" pitchFamily="34" charset="-34"/>
                <a:cs typeface="Leelawadee UI Semilight" panose="020B0402040204020203" pitchFamily="34" charset="-34"/>
              </a:rPr>
              <a:t>which is </a:t>
            </a:r>
            <a:r>
              <a:rPr lang="en-US" sz="3200" b="1" dirty="0">
                <a:solidFill>
                  <a:prstClr val="black"/>
                </a:solidFill>
                <a:latin typeface="Leelawadee UI Semilight" panose="020B0402040204020203" pitchFamily="34" charset="-34"/>
                <a:cs typeface="Leelawadee UI Semilight" panose="020B0402040204020203" pitchFamily="34" charset="-34"/>
              </a:rPr>
              <a:t>83%</a:t>
            </a:r>
            <a:r>
              <a:rPr lang="en-US" sz="3200" dirty="0">
                <a:solidFill>
                  <a:prstClr val="black"/>
                </a:solidFill>
                <a:latin typeface="Leelawadee UI Semilight" panose="020B0402040204020203" pitchFamily="34" charset="-34"/>
                <a:cs typeface="Leelawadee UI Semilight" panose="020B0402040204020203" pitchFamily="34" charset="-34"/>
              </a:rPr>
              <a:t> of that of the 2219-T8 parent material</a:t>
            </a:r>
          </a:p>
          <a:p>
            <a:endParaRPr lang="en-US" sz="3200" dirty="0">
              <a:solidFill>
                <a:prstClr val="black"/>
              </a:solidFill>
              <a:latin typeface="Leelawadee UI Semilight" panose="020B0402040204020203" pitchFamily="34" charset="-34"/>
              <a:cs typeface="Leelawadee UI Semilight" panose="020B0402040204020203" pitchFamily="34" charset="-34"/>
            </a:endParaRPr>
          </a:p>
          <a:p>
            <a:endParaRPr lang="en-US" sz="3200" dirty="0">
              <a:solidFill>
                <a:prstClr val="black"/>
              </a:solidFill>
              <a:latin typeface="Leelawadee UI Semilight" panose="020B0402040204020203" pitchFamily="34" charset="-34"/>
              <a:cs typeface="Leelawadee UI Semilight" panose="020B0402040204020203" pitchFamily="34" charset="-34"/>
            </a:endParaRPr>
          </a:p>
          <a:p>
            <a:r>
              <a:rPr lang="en-US" sz="3200" dirty="0">
                <a:solidFill>
                  <a:prstClr val="black"/>
                </a:solidFill>
                <a:latin typeface="Leelawadee UI Semilight" panose="020B0402040204020203" pitchFamily="34" charset="-34"/>
                <a:cs typeface="Leelawadee UI Semilight" panose="020B0402040204020203" pitchFamily="34" charset="-34"/>
              </a:rPr>
              <a:t>Materials 2050, 4043, 6061, B218, and other aluminum alloys are planned for development and testing where applicable for this fiscal year’s work</a:t>
            </a:r>
          </a:p>
          <a:p>
            <a:endParaRPr lang="en-US" sz="4800" dirty="0">
              <a:solidFill>
                <a:prstClr val="black"/>
              </a:solidFill>
              <a:latin typeface="Leelawadee UI Semilight" panose="020B0402040204020203" pitchFamily="34" charset="-34"/>
              <a:cs typeface="Leelawadee UI Semilight" panose="020B0402040204020203" pitchFamily="34" charset="-34"/>
            </a:endParaRPr>
          </a:p>
        </p:txBody>
      </p:sp>
      <p:graphicFrame>
        <p:nvGraphicFramePr>
          <p:cNvPr id="143" name="Table 142">
            <a:extLst>
              <a:ext uri="{FF2B5EF4-FFF2-40B4-BE49-F238E27FC236}">
                <a16:creationId xmlns:a16="http://schemas.microsoft.com/office/drawing/2014/main" id="{C672D1B5-A274-4DEC-8ED0-BB226DAB1F04}"/>
              </a:ext>
            </a:extLst>
          </p:cNvPr>
          <p:cNvGraphicFramePr>
            <a:graphicFrameLocks noGrp="1"/>
          </p:cNvGraphicFramePr>
          <p:nvPr>
            <p:extLst>
              <p:ext uri="{D42A27DB-BD31-4B8C-83A1-F6EECF244321}">
                <p14:modId xmlns:p14="http://schemas.microsoft.com/office/powerpoint/2010/main" val="2537081552"/>
              </p:ext>
            </p:extLst>
          </p:nvPr>
        </p:nvGraphicFramePr>
        <p:xfrm>
          <a:off x="18912544" y="32806105"/>
          <a:ext cx="16628426" cy="12928094"/>
        </p:xfrm>
        <a:graphic>
          <a:graphicData uri="http://schemas.openxmlformats.org/drawingml/2006/table">
            <a:tbl>
              <a:tblPr firstRow="1" firstCol="1" bandRow="1"/>
              <a:tblGrid>
                <a:gridCol w="3352363">
                  <a:extLst>
                    <a:ext uri="{9D8B030D-6E8A-4147-A177-3AD203B41FA5}">
                      <a16:colId xmlns:a16="http://schemas.microsoft.com/office/drawing/2014/main" val="3946038326"/>
                    </a:ext>
                  </a:extLst>
                </a:gridCol>
                <a:gridCol w="4641732">
                  <a:extLst>
                    <a:ext uri="{9D8B030D-6E8A-4147-A177-3AD203B41FA5}">
                      <a16:colId xmlns:a16="http://schemas.microsoft.com/office/drawing/2014/main" val="172316018"/>
                    </a:ext>
                  </a:extLst>
                </a:gridCol>
                <a:gridCol w="8634331">
                  <a:extLst>
                    <a:ext uri="{9D8B030D-6E8A-4147-A177-3AD203B41FA5}">
                      <a16:colId xmlns:a16="http://schemas.microsoft.com/office/drawing/2014/main" val="2242429469"/>
                    </a:ext>
                  </a:extLst>
                </a:gridCol>
              </a:tblGrid>
              <a:tr h="1738894">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Gap</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Description</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CMT WAAM Solution</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extLst>
                  <a:ext uri="{0D108BD9-81ED-4DB2-BD59-A6C34878D82A}">
                    <a16:rowId xmlns:a16="http://schemas.microsoft.com/office/drawing/2014/main" val="301476698"/>
                  </a:ext>
                </a:extLst>
              </a:tr>
              <a:tr h="2030940">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STMD-AMSM-030 (MANU-650, HEOMD 3084)</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Very large-scale additive manufacturing</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The goal is to design and additively manufacture a “bracket” demonstrator, from CAD-to-part no less than 3” in height. Several cylinders of 3.25” height have been consistently printed with this system to date</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7542963"/>
                  </a:ext>
                </a:extLst>
              </a:tr>
              <a:tr h="2030940">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a:solidFill>
                            <a:schemeClr val="tx1"/>
                          </a:solidFill>
                          <a:effectLst/>
                          <a:latin typeface="Leelawadee UI Semilight" panose="020B0402040204020203" pitchFamily="34" charset="-34"/>
                          <a:cs typeface="Leelawadee UI Semilight" panose="020B0402040204020203" pitchFamily="34" charset="-34"/>
                        </a:rPr>
                        <a:t>STMD-AMSM-022 (MANU-651, HEOMD 3088) </a:t>
                      </a:r>
                      <a:endParaRPr lang="en-US" sz="2400" b="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High-fidelity physics-based simulations for design, certification, production, and operations</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TE for FY23 was awarded to begin instrumenting the robot and cell with sensors for a future thermal digital twin. </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33497071"/>
                  </a:ext>
                </a:extLst>
              </a:tr>
              <a:tr h="1513691">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a:solidFill>
                            <a:schemeClr val="tx1"/>
                          </a:solidFill>
                          <a:effectLst/>
                          <a:latin typeface="Leelawadee UI Semilight" panose="020B0402040204020203" pitchFamily="34" charset="-34"/>
                          <a:cs typeface="Leelawadee UI Semilight" panose="020B0402040204020203" pitchFamily="34" charset="-34"/>
                        </a:rPr>
                        <a:t>STMD-OSAM-022 (MANU-651, HEOMD 3088)</a:t>
                      </a:r>
                      <a:endParaRPr lang="en-US" sz="2400" b="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Materials Process Modeling</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Thermal data for a 5-layer wall has been acquired and will be used to populate temperature profiles and thermal history of a rudimentary model </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6761858"/>
                  </a:ext>
                </a:extLst>
              </a:tr>
              <a:tr h="2548190">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a:solidFill>
                            <a:schemeClr val="tx1"/>
                          </a:solidFill>
                          <a:effectLst/>
                          <a:latin typeface="Leelawadee UI Semilight" panose="020B0402040204020203" pitchFamily="34" charset="-34"/>
                          <a:cs typeface="Leelawadee UI Semilight" panose="020B0402040204020203" pitchFamily="34" charset="-34"/>
                        </a:rPr>
                        <a:t>STMD-OSAM-009 (MANU-642, HEOMD 3061)</a:t>
                      </a:r>
                      <a:endParaRPr lang="en-US" sz="2400" b="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Fabrication and repair of on-orbit and lunar surface hardware, components and structures using advanced manufacturing processes</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The large-scale AM and vacuum/gravity evaluations of this technology within the next year will provide key knowledge and methods for the fabrication of large-scale lunar surface infrastructure</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62677298"/>
                  </a:ext>
                </a:extLst>
              </a:tr>
              <a:tr h="3065439">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STMD-AMSM-028 (MANU-644, HEOMD 3061) </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Lunar surface manufacturing, recycling, reuse, repurposing, and repair capabilities</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Aluminum feedstock is chosen for this process due to availability in regolith (an ISRU identified potential capability). Solid state wire extrusion from billet is also being evaluated with this process as a potential feedstock that can be derived from scrap material in situ and repurposed for new parts, repairs, or outfitting</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0840013"/>
                  </a:ext>
                </a:extLst>
              </a:tr>
            </a:tbl>
          </a:graphicData>
        </a:graphic>
      </p:graphicFrame>
      <p:sp>
        <p:nvSpPr>
          <p:cNvPr id="144" name="TextBox 143">
            <a:extLst>
              <a:ext uri="{FF2B5EF4-FFF2-40B4-BE49-F238E27FC236}">
                <a16:creationId xmlns:a16="http://schemas.microsoft.com/office/drawing/2014/main" id="{9BF7223E-F2AB-4D94-BC9C-E0B939975986}"/>
              </a:ext>
            </a:extLst>
          </p:cNvPr>
          <p:cNvSpPr txBox="1"/>
          <p:nvPr/>
        </p:nvSpPr>
        <p:spPr>
          <a:xfrm>
            <a:off x="19102587" y="31594037"/>
            <a:ext cx="10148637" cy="769441"/>
          </a:xfrm>
          <a:prstGeom prst="rect">
            <a:avLst/>
          </a:prstGeom>
          <a:noFill/>
        </p:spPr>
        <p:txBody>
          <a:bodyPr wrap="square" rtlCol="0">
            <a:spAutoFit/>
          </a:bodyPr>
          <a:lstStyle/>
          <a:p>
            <a:r>
              <a:rPr lang="en-US" sz="4400" b="1" dirty="0">
                <a:solidFill>
                  <a:prstClr val="black"/>
                </a:solidFill>
                <a:latin typeface="Leelawadee UI Semilight" panose="020B0402040204020203" pitchFamily="34" charset="-34"/>
                <a:cs typeface="Leelawadee UI Semilight" panose="020B0402040204020203" pitchFamily="34" charset="-34"/>
              </a:rPr>
              <a:t>Alignment to MSFC and Agency</a:t>
            </a:r>
          </a:p>
        </p:txBody>
      </p:sp>
      <p:sp>
        <p:nvSpPr>
          <p:cNvPr id="145" name="TextBox 144">
            <a:extLst>
              <a:ext uri="{FF2B5EF4-FFF2-40B4-BE49-F238E27FC236}">
                <a16:creationId xmlns:a16="http://schemas.microsoft.com/office/drawing/2014/main" id="{BF984C80-A46A-465D-9CB1-68346063F76C}"/>
              </a:ext>
            </a:extLst>
          </p:cNvPr>
          <p:cNvSpPr txBox="1"/>
          <p:nvPr/>
        </p:nvSpPr>
        <p:spPr>
          <a:xfrm>
            <a:off x="19443001" y="46458497"/>
            <a:ext cx="13999938" cy="4924425"/>
          </a:xfrm>
          <a:prstGeom prst="rect">
            <a:avLst/>
          </a:prstGeom>
          <a:noFill/>
        </p:spPr>
        <p:txBody>
          <a:bodyPr wrap="square" rtlCol="0">
            <a:spAutoFit/>
          </a:bodyPr>
          <a:lstStyle/>
          <a:p>
            <a:r>
              <a:rPr lang="en-US" sz="5400" b="1" dirty="0">
                <a:solidFill>
                  <a:prstClr val="black"/>
                </a:solidFill>
                <a:latin typeface="Leelawadee UI Semilight" panose="020B0402040204020203" pitchFamily="34" charset="-34"/>
                <a:cs typeface="Leelawadee UI Semilight" panose="020B0402040204020203" pitchFamily="34" charset="-34"/>
              </a:rPr>
              <a:t>Awarded and Related Work</a:t>
            </a:r>
          </a:p>
          <a:p>
            <a:pPr marL="857250" indent="-857250">
              <a:buFont typeface="Wingdings" panose="05000000000000000000" pitchFamily="2" charset="2"/>
              <a:buChar char="§"/>
            </a:pPr>
            <a:r>
              <a:rPr lang="en-US" sz="3600" dirty="0">
                <a:solidFill>
                  <a:prstClr val="black"/>
                </a:solidFill>
                <a:latin typeface="Leelawadee UI Semilight" panose="020B0402040204020203" pitchFamily="34" charset="-34"/>
                <a:cs typeface="Leelawadee UI Semilight" panose="020B0402040204020203" pitchFamily="34" charset="-34"/>
              </a:rPr>
              <a:t>FY22 Center Innovation Fund (CIF)</a:t>
            </a:r>
          </a:p>
          <a:p>
            <a:pPr marL="857250" indent="-857250">
              <a:buFont typeface="Wingdings" panose="05000000000000000000" pitchFamily="2" charset="2"/>
              <a:buChar char="§"/>
            </a:pPr>
            <a:r>
              <a:rPr lang="en-US" sz="3600" dirty="0">
                <a:solidFill>
                  <a:prstClr val="black"/>
                </a:solidFill>
                <a:latin typeface="Leelawadee UI Semilight" panose="020B0402040204020203" pitchFamily="34" charset="-34"/>
                <a:cs typeface="Leelawadee UI Semilight" panose="020B0402040204020203" pitchFamily="34" charset="-34"/>
              </a:rPr>
              <a:t>FY22 Cooperative Agreement Notice (CAN) with The University of Tennessee Knoxville (UTK)</a:t>
            </a:r>
          </a:p>
          <a:p>
            <a:pPr marL="857250" indent="-857250">
              <a:buFont typeface="Wingdings" panose="05000000000000000000" pitchFamily="2" charset="2"/>
              <a:buChar char="§"/>
            </a:pPr>
            <a:r>
              <a:rPr lang="en-US" sz="3600" dirty="0">
                <a:solidFill>
                  <a:prstClr val="black"/>
                </a:solidFill>
                <a:latin typeface="Leelawadee UI Semilight" panose="020B0402040204020203" pitchFamily="34" charset="-34"/>
                <a:cs typeface="Leelawadee UI Semilight" panose="020B0402040204020203" pitchFamily="34" charset="-34"/>
              </a:rPr>
              <a:t>FY23 Technical Excellence Awards</a:t>
            </a:r>
          </a:p>
          <a:p>
            <a:pPr marL="857250" indent="-857250">
              <a:buFont typeface="Wingdings" panose="05000000000000000000" pitchFamily="2" charset="2"/>
              <a:buChar char="§"/>
            </a:pPr>
            <a:r>
              <a:rPr lang="en-US" sz="3600" dirty="0">
                <a:solidFill>
                  <a:prstClr val="black"/>
                </a:solidFill>
                <a:latin typeface="Leelawadee UI Semilight" panose="020B0402040204020203" pitchFamily="34" charset="-34"/>
                <a:cs typeface="Leelawadee UI Semilight" panose="020B0402040204020203" pitchFamily="34" charset="-34"/>
              </a:rPr>
              <a:t>FY23 Cooperative Agreement Notice (CAN) with Fronius USA</a:t>
            </a:r>
          </a:p>
          <a:p>
            <a:pPr marL="857250" indent="-857250">
              <a:buFont typeface="Wingdings" panose="05000000000000000000" pitchFamily="2" charset="2"/>
              <a:buChar char="§"/>
            </a:pPr>
            <a:r>
              <a:rPr lang="en-US" sz="3600" dirty="0">
                <a:solidFill>
                  <a:prstClr val="black"/>
                </a:solidFill>
                <a:latin typeface="Leelawadee UI Semilight" panose="020B0402040204020203" pitchFamily="34" charset="-34"/>
                <a:cs typeface="Leelawadee UI Semilight" panose="020B0402040204020203" pitchFamily="34" charset="-34"/>
              </a:rPr>
              <a:t>FY24 Technical Excellence Awards</a:t>
            </a:r>
          </a:p>
          <a:p>
            <a:endParaRPr lang="en-US" sz="4400" dirty="0">
              <a:solidFill>
                <a:prstClr val="black"/>
              </a:solidFill>
              <a:latin typeface="Leelawadee UI Semilight" panose="020B0402040204020203" pitchFamily="34" charset="-34"/>
              <a:cs typeface="Leelawadee UI Semilight" panose="020B0402040204020203" pitchFamily="34" charset="-34"/>
            </a:endParaRPr>
          </a:p>
        </p:txBody>
      </p:sp>
      <p:cxnSp>
        <p:nvCxnSpPr>
          <p:cNvPr id="150" name="Straight Connector 149">
            <a:extLst>
              <a:ext uri="{FF2B5EF4-FFF2-40B4-BE49-F238E27FC236}">
                <a16:creationId xmlns:a16="http://schemas.microsoft.com/office/drawing/2014/main" id="{4E980C57-0F5D-4436-9713-0DD32F5DA06F}"/>
              </a:ext>
            </a:extLst>
          </p:cNvPr>
          <p:cNvCxnSpPr/>
          <p:nvPr/>
        </p:nvCxnSpPr>
        <p:spPr>
          <a:xfrm>
            <a:off x="-34227" y="4824969"/>
            <a:ext cx="366444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3FF63C2-9819-4140-A115-800F60803DAD}"/>
              </a:ext>
            </a:extLst>
          </p:cNvPr>
          <p:cNvCxnSpPr>
            <a:cxnSpLocks/>
          </p:cNvCxnSpPr>
          <p:nvPr/>
        </p:nvCxnSpPr>
        <p:spPr>
          <a:xfrm>
            <a:off x="18322227" y="11829926"/>
            <a:ext cx="1828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ECFCEF66-BE06-4D70-B36B-8BD2E65AD9C1}"/>
              </a:ext>
            </a:extLst>
          </p:cNvPr>
          <p:cNvSpPr txBox="1"/>
          <p:nvPr/>
        </p:nvSpPr>
        <p:spPr>
          <a:xfrm>
            <a:off x="12823379" y="27530700"/>
            <a:ext cx="5675430" cy="461665"/>
          </a:xfrm>
          <a:prstGeom prst="rect">
            <a:avLst/>
          </a:prstGeom>
          <a:noFill/>
        </p:spPr>
        <p:txBody>
          <a:bodyPr wrap="square">
            <a:spAutoFit/>
          </a:bodyPr>
          <a:lstStyle/>
          <a:p>
            <a:pPr algn="l"/>
            <a:r>
              <a:rPr lang="en-US" sz="2400" b="0" i="1" u="none" strike="noStrike" baseline="0" dirty="0">
                <a:solidFill>
                  <a:srgbClr val="000000"/>
                </a:solidFill>
                <a:latin typeface="Leelawadee UI" panose="020B0502040204020203" pitchFamily="34" charset="-34"/>
              </a:rPr>
              <a:t>1-ft height single-wide wall with AA2319 </a:t>
            </a:r>
          </a:p>
        </p:txBody>
      </p:sp>
      <p:pic>
        <p:nvPicPr>
          <p:cNvPr id="3" name="Picture 2">
            <a:extLst>
              <a:ext uri="{FF2B5EF4-FFF2-40B4-BE49-F238E27FC236}">
                <a16:creationId xmlns:a16="http://schemas.microsoft.com/office/drawing/2014/main" id="{0275888E-28C1-D85B-BFAB-2DE7D8F69ACB}"/>
              </a:ext>
            </a:extLst>
          </p:cNvPr>
          <p:cNvPicPr>
            <a:picLocks noChangeAspect="1"/>
          </p:cNvPicPr>
          <p:nvPr/>
        </p:nvPicPr>
        <p:blipFill>
          <a:blip r:embed="rId5"/>
          <a:stretch>
            <a:fillRect/>
          </a:stretch>
        </p:blipFill>
        <p:spPr>
          <a:xfrm>
            <a:off x="20542762" y="17279856"/>
            <a:ext cx="15009400" cy="7123105"/>
          </a:xfrm>
          <a:prstGeom prst="rect">
            <a:avLst/>
          </a:prstGeom>
        </p:spPr>
      </p:pic>
      <p:sp>
        <p:nvSpPr>
          <p:cNvPr id="6" name="TextBox 5">
            <a:extLst>
              <a:ext uri="{FF2B5EF4-FFF2-40B4-BE49-F238E27FC236}">
                <a16:creationId xmlns:a16="http://schemas.microsoft.com/office/drawing/2014/main" id="{B53420F7-0667-020B-A07F-1B295BB4DA1E}"/>
              </a:ext>
            </a:extLst>
          </p:cNvPr>
          <p:cNvSpPr txBox="1"/>
          <p:nvPr/>
        </p:nvSpPr>
        <p:spPr>
          <a:xfrm>
            <a:off x="161770" y="20522240"/>
            <a:ext cx="17665556" cy="2062103"/>
          </a:xfrm>
          <a:prstGeom prst="rect">
            <a:avLst/>
          </a:prstGeom>
          <a:noFill/>
        </p:spPr>
        <p:txBody>
          <a:bodyPr wrap="square" rtlCol="0">
            <a:spAutoFit/>
          </a:bodyPr>
          <a:lstStyle/>
          <a:p>
            <a:r>
              <a:rPr lang="en-US" sz="4800" b="1" dirty="0">
                <a:solidFill>
                  <a:prstClr val="black"/>
                </a:solidFill>
                <a:latin typeface="Leelawadee UI Semilight" panose="020B0402040204020203" pitchFamily="34" charset="-34"/>
                <a:cs typeface="Leelawadee UI Semilight" panose="020B0402040204020203" pitchFamily="34" charset="-34"/>
              </a:rPr>
              <a:t>Major Achievements Fiscal Year 2023-Present</a:t>
            </a:r>
          </a:p>
          <a:p>
            <a:endParaRPr lang="en-US" sz="3200" dirty="0">
              <a:solidFill>
                <a:prstClr val="black"/>
              </a:solidFill>
              <a:latin typeface="Leelawadee UI Semilight" panose="020B0402040204020203" pitchFamily="34" charset="-34"/>
              <a:cs typeface="Leelawadee UI Semilight" panose="020B0402040204020203" pitchFamily="34" charset="-34"/>
            </a:endParaRPr>
          </a:p>
          <a:p>
            <a:endParaRPr lang="en-US" sz="4800" dirty="0">
              <a:solidFill>
                <a:prstClr val="black"/>
              </a:solidFill>
              <a:latin typeface="Leelawadee UI Semilight" panose="020B0402040204020203" pitchFamily="34" charset="-34"/>
              <a:cs typeface="Leelawadee UI Semilight" panose="020B0402040204020203" pitchFamily="34" charset="-34"/>
            </a:endParaRPr>
          </a:p>
        </p:txBody>
      </p:sp>
      <p:pic>
        <p:nvPicPr>
          <p:cNvPr id="8" name="Picture 7" descr="A picture containing text, indoor&#10;&#10;Description automatically generated">
            <a:extLst>
              <a:ext uri="{FF2B5EF4-FFF2-40B4-BE49-F238E27FC236}">
                <a16:creationId xmlns:a16="http://schemas.microsoft.com/office/drawing/2014/main" id="{E47441D9-722E-E2B3-6337-07D860570B06}"/>
              </a:ext>
            </a:extLst>
          </p:cNvPr>
          <p:cNvPicPr>
            <a:picLocks noChangeAspect="1"/>
          </p:cNvPicPr>
          <p:nvPr/>
        </p:nvPicPr>
        <p:blipFill rotWithShape="1">
          <a:blip r:embed="rId6">
            <a:extLst>
              <a:ext uri="{28A0092B-C50C-407E-A947-70E740481C1C}">
                <a14:useLocalDpi xmlns:a14="http://schemas.microsoft.com/office/drawing/2010/main" val="0"/>
              </a:ext>
            </a:extLst>
          </a:blip>
          <a:srcRect l="10468" t="37943" r="15577" b="20273"/>
          <a:stretch/>
        </p:blipFill>
        <p:spPr>
          <a:xfrm rot="10800000">
            <a:off x="31192" y="22901033"/>
            <a:ext cx="6010995" cy="2547139"/>
          </a:xfrm>
          <a:prstGeom prst="rect">
            <a:avLst/>
          </a:prstGeom>
        </p:spPr>
      </p:pic>
      <p:pic>
        <p:nvPicPr>
          <p:cNvPr id="10" name="Picture 9" descr="A picture containing dirty&#10;&#10;Description automatically generated">
            <a:extLst>
              <a:ext uri="{FF2B5EF4-FFF2-40B4-BE49-F238E27FC236}">
                <a16:creationId xmlns:a16="http://schemas.microsoft.com/office/drawing/2014/main" id="{0865DC32-DB4D-01E0-B029-CBF1A464A0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97952" y="5020883"/>
            <a:ext cx="4940797" cy="658773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2D0E4A8-D6F6-30E6-9ABF-D7132907E5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73707" y="5020883"/>
            <a:ext cx="4940798" cy="6587730"/>
          </a:xfrm>
          <a:prstGeom prst="rect">
            <a:avLst/>
          </a:prstGeom>
        </p:spPr>
      </p:pic>
      <p:pic>
        <p:nvPicPr>
          <p:cNvPr id="16" name="Picture 15">
            <a:extLst>
              <a:ext uri="{FF2B5EF4-FFF2-40B4-BE49-F238E27FC236}">
                <a16:creationId xmlns:a16="http://schemas.microsoft.com/office/drawing/2014/main" id="{0BA75B3F-A7C9-E693-1891-0111B0CD7CB6}"/>
              </a:ext>
            </a:extLst>
          </p:cNvPr>
          <p:cNvPicPr>
            <a:picLocks noChangeAspect="1"/>
          </p:cNvPicPr>
          <p:nvPr/>
        </p:nvPicPr>
        <p:blipFill rotWithShape="1">
          <a:blip r:embed="rId9">
            <a:extLst>
              <a:ext uri="{28A0092B-C50C-407E-A947-70E740481C1C}">
                <a14:useLocalDpi xmlns:a14="http://schemas.microsoft.com/office/drawing/2010/main" val="0"/>
              </a:ext>
            </a:extLst>
          </a:blip>
          <a:srcRect l="26045" r="6407" b="7442"/>
          <a:stretch/>
        </p:blipFill>
        <p:spPr>
          <a:xfrm>
            <a:off x="12348481" y="20435325"/>
            <a:ext cx="6625226" cy="6808684"/>
          </a:xfrm>
          <a:prstGeom prst="rect">
            <a:avLst/>
          </a:prstGeom>
        </p:spPr>
      </p:pic>
      <p:pic>
        <p:nvPicPr>
          <p:cNvPr id="22" name="Picture 21">
            <a:extLst>
              <a:ext uri="{FF2B5EF4-FFF2-40B4-BE49-F238E27FC236}">
                <a16:creationId xmlns:a16="http://schemas.microsoft.com/office/drawing/2014/main" id="{7AFFF763-2866-0A96-E258-3AF8AAE7FE59}"/>
              </a:ext>
            </a:extLst>
          </p:cNvPr>
          <p:cNvPicPr>
            <a:picLocks noChangeAspect="1"/>
          </p:cNvPicPr>
          <p:nvPr/>
        </p:nvPicPr>
        <p:blipFill rotWithShape="1">
          <a:blip r:embed="rId10"/>
          <a:srcRect l="2349" t="36244" r="15768" b="3387"/>
          <a:stretch/>
        </p:blipFill>
        <p:spPr>
          <a:xfrm>
            <a:off x="6934639" y="23006489"/>
            <a:ext cx="4221847" cy="2625187"/>
          </a:xfrm>
          <a:prstGeom prst="rect">
            <a:avLst/>
          </a:prstGeom>
          <a:ln>
            <a:solidFill>
              <a:schemeClr val="tx1"/>
            </a:solidFill>
          </a:ln>
        </p:spPr>
      </p:pic>
      <p:pic>
        <p:nvPicPr>
          <p:cNvPr id="23" name="Picture 22">
            <a:extLst>
              <a:ext uri="{FF2B5EF4-FFF2-40B4-BE49-F238E27FC236}">
                <a16:creationId xmlns:a16="http://schemas.microsoft.com/office/drawing/2014/main" id="{1196F58B-A724-6B96-4CB7-D4FFC2BB9DFD}"/>
              </a:ext>
            </a:extLst>
          </p:cNvPr>
          <p:cNvPicPr>
            <a:picLocks noChangeAspect="1"/>
          </p:cNvPicPr>
          <p:nvPr/>
        </p:nvPicPr>
        <p:blipFill>
          <a:blip r:embed="rId11"/>
          <a:stretch>
            <a:fillRect/>
          </a:stretch>
        </p:blipFill>
        <p:spPr>
          <a:xfrm>
            <a:off x="6143968" y="26225342"/>
            <a:ext cx="5486195" cy="4142845"/>
          </a:xfrm>
          <a:prstGeom prst="rect">
            <a:avLst/>
          </a:prstGeom>
          <a:ln>
            <a:solidFill>
              <a:schemeClr val="tx1"/>
            </a:solidFill>
          </a:ln>
        </p:spPr>
      </p:pic>
      <p:cxnSp>
        <p:nvCxnSpPr>
          <p:cNvPr id="25" name="Straight Arrow Connector 24">
            <a:extLst>
              <a:ext uri="{FF2B5EF4-FFF2-40B4-BE49-F238E27FC236}">
                <a16:creationId xmlns:a16="http://schemas.microsoft.com/office/drawing/2014/main" id="{38AEFD88-3908-E947-E306-0D0FBD681785}"/>
              </a:ext>
            </a:extLst>
          </p:cNvPr>
          <p:cNvCxnSpPr/>
          <p:nvPr/>
        </p:nvCxnSpPr>
        <p:spPr>
          <a:xfrm>
            <a:off x="8548258" y="25232486"/>
            <a:ext cx="0" cy="798379"/>
          </a:xfrm>
          <a:prstGeom prst="straightConnector1">
            <a:avLst/>
          </a:prstGeom>
          <a:ln w="1079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A0692EB-8505-DAB0-BC8E-7AB518EEDAB6}"/>
              </a:ext>
            </a:extLst>
          </p:cNvPr>
          <p:cNvSpPr txBox="1"/>
          <p:nvPr/>
        </p:nvSpPr>
        <p:spPr>
          <a:xfrm>
            <a:off x="6831426" y="22458196"/>
            <a:ext cx="5311031" cy="461665"/>
          </a:xfrm>
          <a:prstGeom prst="rect">
            <a:avLst/>
          </a:prstGeom>
          <a:noFill/>
        </p:spPr>
        <p:txBody>
          <a:bodyPr wrap="square">
            <a:spAutoFit/>
          </a:bodyPr>
          <a:lstStyle/>
          <a:p>
            <a:pPr algn="l"/>
            <a:r>
              <a:rPr lang="en-US" sz="2400" b="0" i="1" u="none" strike="noStrike" baseline="0" dirty="0">
                <a:solidFill>
                  <a:srgbClr val="000000"/>
                </a:solidFill>
                <a:latin typeface="Leelawadee UI" panose="020B0502040204020203" pitchFamily="34" charset="-34"/>
              </a:rPr>
              <a:t>Printing from a CAD model</a:t>
            </a:r>
          </a:p>
        </p:txBody>
      </p:sp>
      <p:sp>
        <p:nvSpPr>
          <p:cNvPr id="28" name="TextBox 27">
            <a:extLst>
              <a:ext uri="{FF2B5EF4-FFF2-40B4-BE49-F238E27FC236}">
                <a16:creationId xmlns:a16="http://schemas.microsoft.com/office/drawing/2014/main" id="{67EF9978-FBC9-1542-F2ED-9587FEEF0657}"/>
              </a:ext>
            </a:extLst>
          </p:cNvPr>
          <p:cNvSpPr txBox="1"/>
          <p:nvPr/>
        </p:nvSpPr>
        <p:spPr>
          <a:xfrm>
            <a:off x="329584" y="25639934"/>
            <a:ext cx="5311031" cy="1200329"/>
          </a:xfrm>
          <a:prstGeom prst="rect">
            <a:avLst/>
          </a:prstGeom>
          <a:noFill/>
        </p:spPr>
        <p:txBody>
          <a:bodyPr wrap="square">
            <a:spAutoFit/>
          </a:bodyPr>
          <a:lstStyle/>
          <a:p>
            <a:pPr algn="l"/>
            <a:r>
              <a:rPr lang="en-US" sz="2400" b="0" i="1" u="none" strike="noStrike" baseline="0" dirty="0">
                <a:solidFill>
                  <a:srgbClr val="000000"/>
                </a:solidFill>
                <a:latin typeface="Leelawadee UI" panose="020B0502040204020203" pitchFamily="34" charset="-34"/>
              </a:rPr>
              <a:t>Recycled aluminum-lithium (AA2050) feedstock produced and directly printed into walls</a:t>
            </a:r>
          </a:p>
        </p:txBody>
      </p:sp>
      <p:sp>
        <p:nvSpPr>
          <p:cNvPr id="29" name="TextBox 28">
            <a:extLst>
              <a:ext uri="{FF2B5EF4-FFF2-40B4-BE49-F238E27FC236}">
                <a16:creationId xmlns:a16="http://schemas.microsoft.com/office/drawing/2014/main" id="{5C95C7A5-FFE2-E696-CB37-A27A3151EE0E}"/>
              </a:ext>
            </a:extLst>
          </p:cNvPr>
          <p:cNvSpPr txBox="1"/>
          <p:nvPr/>
        </p:nvSpPr>
        <p:spPr>
          <a:xfrm>
            <a:off x="21002901" y="30304276"/>
            <a:ext cx="14640586" cy="461665"/>
          </a:xfrm>
          <a:prstGeom prst="rect">
            <a:avLst/>
          </a:prstGeom>
          <a:noFill/>
        </p:spPr>
        <p:txBody>
          <a:bodyPr wrap="square">
            <a:spAutoFit/>
          </a:bodyPr>
          <a:lstStyle/>
          <a:p>
            <a:pPr algn="l"/>
            <a:r>
              <a:rPr lang="en-US" sz="2400" b="0" i="1" u="none" strike="noStrike" baseline="0" dirty="0">
                <a:solidFill>
                  <a:srgbClr val="000000"/>
                </a:solidFill>
                <a:latin typeface="Leelawadee UI" panose="020B0502040204020203" pitchFamily="34" charset="-34"/>
              </a:rPr>
              <a:t>Design, fabrication, integration, and testing of CMT-WAAM in V20 thermal vacuum (TVAC) chamber</a:t>
            </a:r>
          </a:p>
        </p:txBody>
      </p:sp>
      <p:pic>
        <p:nvPicPr>
          <p:cNvPr id="31" name="Picture 30">
            <a:extLst>
              <a:ext uri="{FF2B5EF4-FFF2-40B4-BE49-F238E27FC236}">
                <a16:creationId xmlns:a16="http://schemas.microsoft.com/office/drawing/2014/main" id="{589546EC-2F8D-DE55-C2C7-0B0AB6341D70}"/>
              </a:ext>
            </a:extLst>
          </p:cNvPr>
          <p:cNvPicPr>
            <a:picLocks noChangeAspect="1"/>
          </p:cNvPicPr>
          <p:nvPr/>
        </p:nvPicPr>
        <p:blipFill>
          <a:blip r:embed="rId12"/>
          <a:stretch>
            <a:fillRect/>
          </a:stretch>
        </p:blipFill>
        <p:spPr>
          <a:xfrm>
            <a:off x="20433913" y="25035519"/>
            <a:ext cx="3792352" cy="4906385"/>
          </a:xfrm>
          <a:prstGeom prst="rect">
            <a:avLst/>
          </a:prstGeom>
        </p:spPr>
      </p:pic>
      <p:pic>
        <p:nvPicPr>
          <p:cNvPr id="33" name="Picture 32">
            <a:extLst>
              <a:ext uri="{FF2B5EF4-FFF2-40B4-BE49-F238E27FC236}">
                <a16:creationId xmlns:a16="http://schemas.microsoft.com/office/drawing/2014/main" id="{6F6D8BAD-CB08-BDCC-E2A5-F9FD37881207}"/>
              </a:ext>
            </a:extLst>
          </p:cNvPr>
          <p:cNvPicPr>
            <a:picLocks noChangeAspect="1"/>
          </p:cNvPicPr>
          <p:nvPr/>
        </p:nvPicPr>
        <p:blipFill>
          <a:blip r:embed="rId13"/>
          <a:stretch>
            <a:fillRect/>
          </a:stretch>
        </p:blipFill>
        <p:spPr>
          <a:xfrm>
            <a:off x="24536865" y="25035519"/>
            <a:ext cx="6981754" cy="4906385"/>
          </a:xfrm>
          <a:prstGeom prst="rect">
            <a:avLst/>
          </a:prstGeom>
        </p:spPr>
      </p:pic>
      <p:pic>
        <p:nvPicPr>
          <p:cNvPr id="34" name="Content Placeholder 11" descr="A picture containing indoor&#10;&#10;Description automatically generated">
            <a:extLst>
              <a:ext uri="{FF2B5EF4-FFF2-40B4-BE49-F238E27FC236}">
                <a16:creationId xmlns:a16="http://schemas.microsoft.com/office/drawing/2014/main" id="{BE30F758-7A65-F202-6A2B-9A68464037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31218682" y="25668137"/>
            <a:ext cx="4884305" cy="3663229"/>
          </a:xfrm>
          <a:prstGeom prst="rect">
            <a:avLst/>
          </a:prstGeom>
        </p:spPr>
      </p:pic>
      <p:pic>
        <p:nvPicPr>
          <p:cNvPr id="2" name="Picture 1">
            <a:extLst>
              <a:ext uri="{FF2B5EF4-FFF2-40B4-BE49-F238E27FC236}">
                <a16:creationId xmlns:a16="http://schemas.microsoft.com/office/drawing/2014/main" id="{36CF9319-3769-6AC6-3B19-B48DE9B8679D}"/>
              </a:ext>
            </a:extLst>
          </p:cNvPr>
          <p:cNvPicPr>
            <a:picLocks noChangeAspect="1"/>
          </p:cNvPicPr>
          <p:nvPr/>
        </p:nvPicPr>
        <p:blipFill rotWithShape="1">
          <a:blip r:embed="rId15">
            <a:alphaModFix/>
          </a:blip>
          <a:srcRect l="26587"/>
          <a:stretch/>
        </p:blipFill>
        <p:spPr>
          <a:xfrm>
            <a:off x="30590213" y="5020883"/>
            <a:ext cx="4728987" cy="6587730"/>
          </a:xfrm>
          <a:prstGeom prst="rect">
            <a:avLst/>
          </a:prstGeom>
        </p:spPr>
      </p:pic>
      <p:pic>
        <p:nvPicPr>
          <p:cNvPr id="9" name="Picture 8">
            <a:extLst>
              <a:ext uri="{FF2B5EF4-FFF2-40B4-BE49-F238E27FC236}">
                <a16:creationId xmlns:a16="http://schemas.microsoft.com/office/drawing/2014/main" id="{2BDF3E41-2565-5A31-4BB9-CD68CA8EBDB2}"/>
              </a:ext>
            </a:extLst>
          </p:cNvPr>
          <p:cNvPicPr>
            <a:picLocks noChangeAspect="1"/>
          </p:cNvPicPr>
          <p:nvPr/>
        </p:nvPicPr>
        <p:blipFill>
          <a:blip r:embed="rId16"/>
          <a:stretch>
            <a:fillRect/>
          </a:stretch>
        </p:blipFill>
        <p:spPr>
          <a:xfrm>
            <a:off x="354213" y="39611914"/>
            <a:ext cx="17271377" cy="9516881"/>
          </a:xfrm>
          <a:prstGeom prst="rect">
            <a:avLst/>
          </a:prstGeom>
        </p:spPr>
      </p:pic>
    </p:spTree>
    <p:extLst>
      <p:ext uri="{BB962C8B-B14F-4D97-AF65-F5344CB8AC3E}">
        <p14:creationId xmlns:p14="http://schemas.microsoft.com/office/powerpoint/2010/main" val="3537667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TotalTime>
  <Words>783</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Bookman Old Style</vt:lpstr>
      <vt:lpstr>Calibri</vt:lpstr>
      <vt:lpstr>Calibri Light</vt:lpstr>
      <vt:lpstr>Leelawadee UI</vt:lpstr>
      <vt:lpstr>Leelawadee UI Semilight</vt:lpstr>
      <vt:lpstr>Symbol</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 Ilana K. (MSFC-EM32)</dc:creator>
  <cp:lastModifiedBy>Lu, Ilana K. (MSFC-EM42)</cp:lastModifiedBy>
  <cp:revision>41</cp:revision>
  <dcterms:created xsi:type="dcterms:W3CDTF">2023-06-16T14:42:44Z</dcterms:created>
  <dcterms:modified xsi:type="dcterms:W3CDTF">2024-04-15T16:10:01Z</dcterms:modified>
</cp:coreProperties>
</file>