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sldIdLst>
    <p:sldId id="270" r:id="rId5"/>
  </p:sldIdLst>
  <p:sldSz cx="43891200" cy="36576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userDrawn="1">
          <p15:clr>
            <a:srgbClr val="A4A3A4"/>
          </p15:clr>
        </p15:guide>
        <p15:guide id="2" pos="138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144718-4C4C-EB31-AC7A-99EB7741DD73}" name="Jacob Fatic" initials="JF" userId="S::jfatic@ndc.nasa.gov::366259a4-a02d-4bad-b46f-ff900fcc4719" providerId="AD"/>
  <p188:author id="{98B9E77A-A7A7-A413-1246-A3683E23AF4A}" name="Ifkovits, Alexandra K. (MSFC-ER12)" initials="AKI" userId="Ifkovits, Alexandra K. (MSFC-ER12)"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172E"/>
    <a:srgbClr val="70AD47"/>
    <a:srgbClr val="E4002B"/>
    <a:srgbClr val="E7E6E6"/>
    <a:srgbClr val="BA6652"/>
    <a:srgbClr val="814233"/>
    <a:srgbClr val="C37765"/>
    <a:srgbClr val="CB8A7B"/>
    <a:srgbClr val="9C503E"/>
    <a:srgbClr val="C88576"/>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149" autoAdjust="0"/>
    <p:restoredTop sz="97440" autoAdjust="0"/>
  </p:normalViewPr>
  <p:slideViewPr>
    <p:cSldViewPr snapToGrid="0">
      <p:cViewPr varScale="1">
        <p:scale>
          <a:sx n="42" d="100"/>
          <a:sy n="42" d="100"/>
        </p:scale>
        <p:origin x="4032" y="272"/>
      </p:cViewPr>
      <p:guideLst>
        <p:guide orient="horz" pos="11520"/>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985936"/>
            <a:ext cx="37307520" cy="12733867"/>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9210869"/>
            <a:ext cx="32918400" cy="8830731"/>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CB5151-86A1-4EB3-9A85-69E9CA379622}" type="datetimeFigureOut">
              <a:rPr lang="en-US" smtClean="0"/>
              <a:t>4/15/24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5E681-AE2F-4F49-AF81-F285BDA986A5}" type="slidenum">
              <a:rPr lang="en-US" smtClean="0"/>
              <a:t>‹#›</a:t>
            </a:fld>
            <a:endParaRPr lang="en-US"/>
          </a:p>
        </p:txBody>
      </p:sp>
    </p:spTree>
    <p:extLst>
      <p:ext uri="{BB962C8B-B14F-4D97-AF65-F5344CB8AC3E}">
        <p14:creationId xmlns:p14="http://schemas.microsoft.com/office/powerpoint/2010/main" val="50807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CB5151-86A1-4EB3-9A85-69E9CA379622}" type="datetimeFigureOut">
              <a:rPr lang="en-US" smtClean="0"/>
              <a:t>4/15/24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5E681-AE2F-4F49-AF81-F285BDA986A5}" type="slidenum">
              <a:rPr lang="en-US" smtClean="0"/>
              <a:t>‹#›</a:t>
            </a:fld>
            <a:endParaRPr lang="en-US"/>
          </a:p>
        </p:txBody>
      </p:sp>
    </p:spTree>
    <p:extLst>
      <p:ext uri="{BB962C8B-B14F-4D97-AF65-F5344CB8AC3E}">
        <p14:creationId xmlns:p14="http://schemas.microsoft.com/office/powerpoint/2010/main" val="248546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947334"/>
            <a:ext cx="9464040" cy="309964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947334"/>
            <a:ext cx="27843480" cy="309964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CB5151-86A1-4EB3-9A85-69E9CA379622}" type="datetimeFigureOut">
              <a:rPr lang="en-US" smtClean="0"/>
              <a:t>4/15/24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5E681-AE2F-4F49-AF81-F285BDA986A5}" type="slidenum">
              <a:rPr lang="en-US" smtClean="0"/>
              <a:t>‹#›</a:t>
            </a:fld>
            <a:endParaRPr lang="en-US"/>
          </a:p>
        </p:txBody>
      </p:sp>
    </p:spTree>
    <p:extLst>
      <p:ext uri="{BB962C8B-B14F-4D97-AF65-F5344CB8AC3E}">
        <p14:creationId xmlns:p14="http://schemas.microsoft.com/office/powerpoint/2010/main" val="3242011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ster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9A3C0F3-5A08-5BCD-21C4-CF3D69DF5DA5}"/>
              </a:ext>
            </a:extLst>
          </p:cNvPr>
          <p:cNvCxnSpPr>
            <a:cxnSpLocks/>
          </p:cNvCxnSpPr>
          <p:nvPr userDrawn="1"/>
        </p:nvCxnSpPr>
        <p:spPr>
          <a:xfrm>
            <a:off x="0" y="5601704"/>
            <a:ext cx="43891200" cy="0"/>
          </a:xfrm>
          <a:prstGeom prst="line">
            <a:avLst/>
          </a:prstGeom>
          <a:ln w="76200">
            <a:solidFill>
              <a:srgbClr val="E4002B"/>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3D4EB7C-0F81-71F8-418F-43F61075C467}"/>
              </a:ext>
            </a:extLst>
          </p:cNvPr>
          <p:cNvSpPr/>
          <p:nvPr userDrawn="1"/>
        </p:nvSpPr>
        <p:spPr>
          <a:xfrm>
            <a:off x="0" y="2"/>
            <a:ext cx="43891200" cy="551848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17" name="Title 1">
            <a:extLst>
              <a:ext uri="{FF2B5EF4-FFF2-40B4-BE49-F238E27FC236}">
                <a16:creationId xmlns:a16="http://schemas.microsoft.com/office/drawing/2014/main" id="{8D2B576D-7A22-8592-8E68-4355DBADEFED}"/>
              </a:ext>
            </a:extLst>
          </p:cNvPr>
          <p:cNvSpPr>
            <a:spLocks noGrp="1"/>
          </p:cNvSpPr>
          <p:nvPr>
            <p:ph type="title"/>
          </p:nvPr>
        </p:nvSpPr>
        <p:spPr>
          <a:xfrm>
            <a:off x="1048030" y="470049"/>
            <a:ext cx="20897569" cy="4438839"/>
          </a:xfrm>
        </p:spPr>
        <p:txBody>
          <a:bodyPr>
            <a:noAutofit/>
          </a:bodyPr>
          <a:lstStyle>
            <a:lvl1pPr>
              <a:defRPr sz="12000">
                <a:solidFill>
                  <a:schemeClr val="tx1"/>
                </a:solidFill>
                <a:latin typeface="Helvetica" panose="020B0604020202020204" pitchFamily="34" charset="0"/>
                <a:cs typeface="Helvetica" panose="020B0604020202020204" pitchFamily="34" charset="0"/>
              </a:defRPr>
            </a:lvl1pPr>
          </a:lstStyle>
          <a:p>
            <a:r>
              <a:rPr lang="en-US" dirty="0"/>
              <a:t>Click to edit Master title style</a:t>
            </a:r>
          </a:p>
        </p:txBody>
      </p:sp>
      <p:cxnSp>
        <p:nvCxnSpPr>
          <p:cNvPr id="19" name="Straight Connector 18">
            <a:extLst>
              <a:ext uri="{FF2B5EF4-FFF2-40B4-BE49-F238E27FC236}">
                <a16:creationId xmlns:a16="http://schemas.microsoft.com/office/drawing/2014/main" id="{807FDEC4-48B6-75D0-4E1B-22724864F970}"/>
              </a:ext>
            </a:extLst>
          </p:cNvPr>
          <p:cNvCxnSpPr>
            <a:cxnSpLocks/>
          </p:cNvCxnSpPr>
          <p:nvPr userDrawn="1"/>
        </p:nvCxnSpPr>
        <p:spPr>
          <a:xfrm>
            <a:off x="38714181" y="1304758"/>
            <a:ext cx="0" cy="308008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9BC748D-0F3E-C437-AA52-CE9095F6A450}"/>
              </a:ext>
            </a:extLst>
          </p:cNvPr>
          <p:cNvSpPr txBox="1"/>
          <p:nvPr userDrawn="1"/>
        </p:nvSpPr>
        <p:spPr>
          <a:xfrm>
            <a:off x="31399370" y="2244636"/>
            <a:ext cx="6742223" cy="1200329"/>
          </a:xfrm>
          <a:prstGeom prst="rect">
            <a:avLst/>
          </a:prstGeom>
          <a:noFill/>
        </p:spPr>
        <p:txBody>
          <a:bodyPr wrap="square" rtlCol="0">
            <a:spAutoFit/>
          </a:bodyPr>
          <a:lstStyle/>
          <a:p>
            <a:pPr algn="r"/>
            <a:r>
              <a:rPr lang="en-US" sz="3600" b="1" dirty="0">
                <a:solidFill>
                  <a:schemeClr val="tx1"/>
                </a:solidFill>
                <a:latin typeface="Helvetica" panose="020B0604020202020204" pitchFamily="34" charset="0"/>
                <a:cs typeface="Helvetica" panose="020B0604020202020204" pitchFamily="34" charset="0"/>
              </a:rPr>
              <a:t>National Aeronautics and Space Administration</a:t>
            </a:r>
          </a:p>
        </p:txBody>
      </p:sp>
      <p:cxnSp>
        <p:nvCxnSpPr>
          <p:cNvPr id="10" name="Straight Connector 9">
            <a:extLst>
              <a:ext uri="{FF2B5EF4-FFF2-40B4-BE49-F238E27FC236}">
                <a16:creationId xmlns:a16="http://schemas.microsoft.com/office/drawing/2014/main" id="{EE47A195-698C-04FE-0C65-CA7079E3656A}"/>
              </a:ext>
            </a:extLst>
          </p:cNvPr>
          <p:cNvCxnSpPr>
            <a:cxnSpLocks/>
          </p:cNvCxnSpPr>
          <p:nvPr userDrawn="1"/>
        </p:nvCxnSpPr>
        <p:spPr>
          <a:xfrm>
            <a:off x="0" y="5497096"/>
            <a:ext cx="43891200" cy="0"/>
          </a:xfrm>
          <a:prstGeom prst="line">
            <a:avLst/>
          </a:prstGeom>
          <a:ln w="76200">
            <a:solidFill>
              <a:srgbClr val="0032A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2D0BBBD-97D4-9CA8-07F4-A36E860EA3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39124309" y="1112256"/>
            <a:ext cx="3718861" cy="3272587"/>
          </a:xfrm>
          <a:prstGeom prst="rect">
            <a:avLst/>
          </a:prstGeom>
        </p:spPr>
      </p:pic>
    </p:spTree>
    <p:extLst>
      <p:ext uri="{BB962C8B-B14F-4D97-AF65-F5344CB8AC3E}">
        <p14:creationId xmlns:p14="http://schemas.microsoft.com/office/powerpoint/2010/main" val="50891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CB5151-86A1-4EB3-9A85-69E9CA379622}" type="datetimeFigureOut">
              <a:rPr lang="en-US" smtClean="0"/>
              <a:t>4/15/24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5E681-AE2F-4F49-AF81-F285BDA986A5}" type="slidenum">
              <a:rPr lang="en-US" smtClean="0"/>
              <a:t>‹#›</a:t>
            </a:fld>
            <a:endParaRPr lang="en-US"/>
          </a:p>
        </p:txBody>
      </p:sp>
    </p:spTree>
    <p:extLst>
      <p:ext uri="{BB962C8B-B14F-4D97-AF65-F5344CB8AC3E}">
        <p14:creationId xmlns:p14="http://schemas.microsoft.com/office/powerpoint/2010/main" val="112867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9118611"/>
            <a:ext cx="37856160" cy="15214597"/>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4477144"/>
            <a:ext cx="37856160" cy="8000997"/>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CB5151-86A1-4EB3-9A85-69E9CA379622}" type="datetimeFigureOut">
              <a:rPr lang="en-US" smtClean="0"/>
              <a:t>4/15/24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5E681-AE2F-4F49-AF81-F285BDA986A5}" type="slidenum">
              <a:rPr lang="en-US" smtClean="0"/>
              <a:t>‹#›</a:t>
            </a:fld>
            <a:endParaRPr lang="en-US"/>
          </a:p>
        </p:txBody>
      </p:sp>
    </p:spTree>
    <p:extLst>
      <p:ext uri="{BB962C8B-B14F-4D97-AF65-F5344CB8AC3E}">
        <p14:creationId xmlns:p14="http://schemas.microsoft.com/office/powerpoint/2010/main" val="2873020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9736667"/>
            <a:ext cx="18653760" cy="23207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9736667"/>
            <a:ext cx="18653760" cy="23207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CB5151-86A1-4EB3-9A85-69E9CA379622}" type="datetimeFigureOut">
              <a:rPr lang="en-US" smtClean="0"/>
              <a:t>4/15/24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5E681-AE2F-4F49-AF81-F285BDA986A5}" type="slidenum">
              <a:rPr lang="en-US" smtClean="0"/>
              <a:t>‹#›</a:t>
            </a:fld>
            <a:endParaRPr lang="en-US"/>
          </a:p>
        </p:txBody>
      </p:sp>
    </p:spTree>
    <p:extLst>
      <p:ext uri="{BB962C8B-B14F-4D97-AF65-F5344CB8AC3E}">
        <p14:creationId xmlns:p14="http://schemas.microsoft.com/office/powerpoint/2010/main" val="407336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947342"/>
            <a:ext cx="37856160" cy="70696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966203"/>
            <a:ext cx="18568032" cy="4394197"/>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3360400"/>
            <a:ext cx="18568032" cy="19651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966203"/>
            <a:ext cx="18659477" cy="4394197"/>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3360400"/>
            <a:ext cx="18659477" cy="19651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CB5151-86A1-4EB3-9A85-69E9CA379622}" type="datetimeFigureOut">
              <a:rPr lang="en-US" smtClean="0"/>
              <a:t>4/15/24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35E681-AE2F-4F49-AF81-F285BDA986A5}" type="slidenum">
              <a:rPr lang="en-US" smtClean="0"/>
              <a:t>‹#›</a:t>
            </a:fld>
            <a:endParaRPr lang="en-US"/>
          </a:p>
        </p:txBody>
      </p:sp>
    </p:spTree>
    <p:extLst>
      <p:ext uri="{BB962C8B-B14F-4D97-AF65-F5344CB8AC3E}">
        <p14:creationId xmlns:p14="http://schemas.microsoft.com/office/powerpoint/2010/main" val="1440944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CB5151-86A1-4EB3-9A85-69E9CA379622}" type="datetimeFigureOut">
              <a:rPr lang="en-US" smtClean="0"/>
              <a:t>4/15/24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5E681-AE2F-4F49-AF81-F285BDA986A5}" type="slidenum">
              <a:rPr lang="en-US" smtClean="0"/>
              <a:t>‹#›</a:t>
            </a:fld>
            <a:endParaRPr lang="en-US"/>
          </a:p>
        </p:txBody>
      </p:sp>
    </p:spTree>
    <p:extLst>
      <p:ext uri="{BB962C8B-B14F-4D97-AF65-F5344CB8AC3E}">
        <p14:creationId xmlns:p14="http://schemas.microsoft.com/office/powerpoint/2010/main" val="2630331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CB5151-86A1-4EB3-9A85-69E9CA379622}" type="datetimeFigureOut">
              <a:rPr lang="en-US" smtClean="0"/>
              <a:t>4/15/24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35E681-AE2F-4F49-AF81-F285BDA986A5}" type="slidenum">
              <a:rPr lang="en-US" smtClean="0"/>
              <a:t>‹#›</a:t>
            </a:fld>
            <a:endParaRPr lang="en-US"/>
          </a:p>
        </p:txBody>
      </p:sp>
    </p:spTree>
    <p:extLst>
      <p:ext uri="{BB962C8B-B14F-4D97-AF65-F5344CB8AC3E}">
        <p14:creationId xmlns:p14="http://schemas.microsoft.com/office/powerpoint/2010/main" val="2234658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438400"/>
            <a:ext cx="14156054" cy="853440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5266275"/>
            <a:ext cx="22219920" cy="25992667"/>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10972800"/>
            <a:ext cx="14156054" cy="20328469"/>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7CB5151-86A1-4EB3-9A85-69E9CA379622}" type="datetimeFigureOut">
              <a:rPr lang="en-US" smtClean="0"/>
              <a:t>4/15/24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5E681-AE2F-4F49-AF81-F285BDA986A5}" type="slidenum">
              <a:rPr lang="en-US" smtClean="0"/>
              <a:t>‹#›</a:t>
            </a:fld>
            <a:endParaRPr lang="en-US"/>
          </a:p>
        </p:txBody>
      </p:sp>
    </p:spTree>
    <p:extLst>
      <p:ext uri="{BB962C8B-B14F-4D97-AF65-F5344CB8AC3E}">
        <p14:creationId xmlns:p14="http://schemas.microsoft.com/office/powerpoint/2010/main" val="2945790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438400"/>
            <a:ext cx="14156054" cy="853440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5266275"/>
            <a:ext cx="22219920" cy="25992667"/>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10972800"/>
            <a:ext cx="14156054" cy="20328469"/>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7CB5151-86A1-4EB3-9A85-69E9CA379622}" type="datetimeFigureOut">
              <a:rPr lang="en-US" smtClean="0"/>
              <a:t>4/15/24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5E681-AE2F-4F49-AF81-F285BDA986A5}" type="slidenum">
              <a:rPr lang="en-US" smtClean="0"/>
              <a:t>‹#›</a:t>
            </a:fld>
            <a:endParaRPr lang="en-US"/>
          </a:p>
        </p:txBody>
      </p:sp>
    </p:spTree>
    <p:extLst>
      <p:ext uri="{BB962C8B-B14F-4D97-AF65-F5344CB8AC3E}">
        <p14:creationId xmlns:p14="http://schemas.microsoft.com/office/powerpoint/2010/main" val="4279772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947342"/>
            <a:ext cx="37856160" cy="70696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9736667"/>
            <a:ext cx="37856160" cy="23207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3900542"/>
            <a:ext cx="9875520" cy="1947333"/>
          </a:xfrm>
          <a:prstGeom prst="rect">
            <a:avLst/>
          </a:prstGeom>
        </p:spPr>
        <p:txBody>
          <a:bodyPr vert="horz" lIns="91440" tIns="45720" rIns="91440" bIns="45720" rtlCol="0" anchor="ctr"/>
          <a:lstStyle>
            <a:lvl1pPr algn="l">
              <a:defRPr sz="5760">
                <a:solidFill>
                  <a:schemeClr val="tx1">
                    <a:tint val="75000"/>
                  </a:schemeClr>
                </a:solidFill>
              </a:defRPr>
            </a:lvl1pPr>
          </a:lstStyle>
          <a:p>
            <a:fld id="{17CB5151-86A1-4EB3-9A85-69E9CA379622}" type="datetimeFigureOut">
              <a:rPr lang="en-US" smtClean="0"/>
              <a:t>4/15/24</a:t>
            </a:fld>
            <a:endParaRPr lang="en-US"/>
          </a:p>
        </p:txBody>
      </p:sp>
      <p:sp>
        <p:nvSpPr>
          <p:cNvPr id="5" name="Footer Placeholder 4"/>
          <p:cNvSpPr>
            <a:spLocks noGrp="1"/>
          </p:cNvSpPr>
          <p:nvPr>
            <p:ph type="ftr" sz="quarter" idx="3"/>
          </p:nvPr>
        </p:nvSpPr>
        <p:spPr>
          <a:xfrm>
            <a:off x="14538960" y="33900542"/>
            <a:ext cx="14813280" cy="1947333"/>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3900542"/>
            <a:ext cx="9875520" cy="1947333"/>
          </a:xfrm>
          <a:prstGeom prst="rect">
            <a:avLst/>
          </a:prstGeom>
        </p:spPr>
        <p:txBody>
          <a:bodyPr vert="horz" lIns="91440" tIns="45720" rIns="91440" bIns="45720" rtlCol="0" anchor="ctr"/>
          <a:lstStyle>
            <a:lvl1pPr algn="r">
              <a:defRPr sz="5760">
                <a:solidFill>
                  <a:schemeClr val="tx1">
                    <a:tint val="75000"/>
                  </a:schemeClr>
                </a:solidFill>
              </a:defRPr>
            </a:lvl1pPr>
          </a:lstStyle>
          <a:p>
            <a:fld id="{5935E681-AE2F-4F49-AF81-F285BDA986A5}" type="slidenum">
              <a:rPr lang="en-US" smtClean="0"/>
              <a:t>‹#›</a:t>
            </a:fld>
            <a:endParaRPr lang="en-US"/>
          </a:p>
        </p:txBody>
      </p:sp>
    </p:spTree>
    <p:extLst>
      <p:ext uri="{BB962C8B-B14F-4D97-AF65-F5344CB8AC3E}">
        <p14:creationId xmlns:p14="http://schemas.microsoft.com/office/powerpoint/2010/main" val="133676088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74" r:id="rId12"/>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BAD699F8-52A9-A6D3-B6BC-3A07CC9DF8B8}"/>
              </a:ext>
            </a:extLst>
          </p:cNvPr>
          <p:cNvSpPr/>
          <p:nvPr/>
        </p:nvSpPr>
        <p:spPr>
          <a:xfrm>
            <a:off x="20303" y="5298949"/>
            <a:ext cx="14630400" cy="31152414"/>
          </a:xfrm>
          <a:prstGeom prst="rect">
            <a:avLst/>
          </a:prstGeom>
          <a:solidFill>
            <a:schemeClr val="accent1">
              <a:lumMod val="20000"/>
              <a:lumOff val="80000"/>
              <a:alpha val="80000"/>
            </a:schemeClr>
          </a:solidFill>
          <a:ln>
            <a:solidFill>
              <a:srgbClr val="0017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PICTU</a:t>
            </a:r>
          </a:p>
        </p:txBody>
      </p:sp>
      <p:grpSp>
        <p:nvGrpSpPr>
          <p:cNvPr id="70" name="Group 69">
            <a:extLst>
              <a:ext uri="{FF2B5EF4-FFF2-40B4-BE49-F238E27FC236}">
                <a16:creationId xmlns:a16="http://schemas.microsoft.com/office/drawing/2014/main" id="{C8A7CF69-252A-D89E-1267-6DE4CC659A25}"/>
              </a:ext>
            </a:extLst>
          </p:cNvPr>
          <p:cNvGrpSpPr/>
          <p:nvPr/>
        </p:nvGrpSpPr>
        <p:grpSpPr>
          <a:xfrm>
            <a:off x="11161" y="5298949"/>
            <a:ext cx="14648683" cy="12369943"/>
            <a:chOff x="31696353" y="6121140"/>
            <a:chExt cx="11399504" cy="12369943"/>
          </a:xfrm>
        </p:grpSpPr>
        <p:sp>
          <p:nvSpPr>
            <p:cNvPr id="71" name="Rectangle 70">
              <a:extLst>
                <a:ext uri="{FF2B5EF4-FFF2-40B4-BE49-F238E27FC236}">
                  <a16:creationId xmlns:a16="http://schemas.microsoft.com/office/drawing/2014/main" id="{D95EC338-7F7E-E1FA-1C45-D1A6B38CC906}"/>
                </a:ext>
              </a:extLst>
            </p:cNvPr>
            <p:cNvSpPr/>
            <p:nvPr/>
          </p:nvSpPr>
          <p:spPr>
            <a:xfrm>
              <a:off x="31696353" y="6121140"/>
              <a:ext cx="11399504" cy="1886802"/>
            </a:xfrm>
            <a:prstGeom prst="rect">
              <a:avLst/>
            </a:prstGeom>
            <a:solidFill>
              <a:srgbClr val="001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Rockwell" panose="02060603020205020403" pitchFamily="18" charset="77"/>
                  <a:ea typeface="Geneva" panose="020B0503030404040204" pitchFamily="34" charset="0"/>
                  <a:cs typeface="Helvetica" panose="020B0604020202020204" pitchFamily="34" charset="0"/>
                </a:rPr>
                <a:t>INTRODUCTION</a:t>
              </a:r>
            </a:p>
          </p:txBody>
        </p:sp>
        <p:sp>
          <p:nvSpPr>
            <p:cNvPr id="72" name="TextBox 71">
              <a:extLst>
                <a:ext uri="{FF2B5EF4-FFF2-40B4-BE49-F238E27FC236}">
                  <a16:creationId xmlns:a16="http://schemas.microsoft.com/office/drawing/2014/main" id="{279221DD-2701-53D3-58EA-E229C8CD853C}"/>
                </a:ext>
              </a:extLst>
            </p:cNvPr>
            <p:cNvSpPr txBox="1"/>
            <p:nvPr/>
          </p:nvSpPr>
          <p:spPr>
            <a:xfrm>
              <a:off x="32033661" y="8140557"/>
              <a:ext cx="10789089" cy="10350526"/>
            </a:xfrm>
            <a:prstGeom prst="rect">
              <a:avLst/>
            </a:prstGeom>
            <a:noFill/>
          </p:spPr>
          <p:txBody>
            <a:bodyPr wrap="square" rtlCol="0">
              <a:spAutoFit/>
            </a:bodyPr>
            <a:lstStyle/>
            <a:p>
              <a:pPr algn="ctr"/>
              <a:r>
                <a:rPr lang="en-US" sz="4000" b="1" dirty="0">
                  <a:latin typeface="Rockwell" panose="02060603020205020403" pitchFamily="18" charset="77"/>
                  <a:cs typeface="Helvetica" panose="020B0604020202020204" pitchFamily="34" charset="0"/>
                </a:rPr>
                <a:t>THE GENESIS</a:t>
              </a:r>
            </a:p>
            <a:p>
              <a:endParaRPr lang="en-US" sz="3330" dirty="0">
                <a:latin typeface="Rockwell" panose="02060603020205020403" pitchFamily="18" charset="77"/>
                <a:cs typeface="Helvetica" panose="020B0604020202020204" pitchFamily="34" charset="0"/>
              </a:endParaRPr>
            </a:p>
            <a:p>
              <a:pPr algn="just"/>
              <a:r>
                <a:rPr lang="en-US" sz="4000" dirty="0">
                  <a:latin typeface="Rockwell" panose="02060603020205020403" pitchFamily="18" charset="77"/>
                  <a:cs typeface="Helvetica" panose="020B0604020202020204" pitchFamily="34" charset="0"/>
                </a:rPr>
                <a:t>Nuclear Thermal Propulsion (NTP) is the exciting advancement of engine system technology that will enable NASA to perform deep space missions previously beyond reach. Since the 1940s, the United States has attempted to mature this technology to fulfill the mission that JFK famously declared in his special address to Congress in 1961 stating our need to “Accelerate development of the Rover nuclear rocket. This gives promise of someday providing a means for even more exciting and ambitious exploration of space… to the very end of the solar system itself.” Today, we are dedicated to realize this mission, embarking on the journey with other government agencies and industry  giants to boldly go where no one has gone before…</a:t>
              </a:r>
            </a:p>
            <a:p>
              <a:endParaRPr lang="en-US" sz="3330" dirty="0">
                <a:solidFill>
                  <a:schemeClr val="bg1"/>
                </a:solidFill>
                <a:latin typeface="Helvetica" panose="020B0604020202020204" pitchFamily="34" charset="0"/>
                <a:cs typeface="Helvetica" panose="020B0604020202020204" pitchFamily="34" charset="0"/>
              </a:endParaRPr>
            </a:p>
          </p:txBody>
        </p:sp>
      </p:grpSp>
      <p:grpSp>
        <p:nvGrpSpPr>
          <p:cNvPr id="94" name="Group 93">
            <a:extLst>
              <a:ext uri="{FF2B5EF4-FFF2-40B4-BE49-F238E27FC236}">
                <a16:creationId xmlns:a16="http://schemas.microsoft.com/office/drawing/2014/main" id="{74C44224-FF29-83C5-1324-6CDB665FBC64}"/>
              </a:ext>
            </a:extLst>
          </p:cNvPr>
          <p:cNvGrpSpPr/>
          <p:nvPr/>
        </p:nvGrpSpPr>
        <p:grpSpPr>
          <a:xfrm>
            <a:off x="10153" y="17582395"/>
            <a:ext cx="14629307" cy="17029594"/>
            <a:chOff x="31628829" y="10698048"/>
            <a:chExt cx="11384422" cy="12885787"/>
          </a:xfrm>
        </p:grpSpPr>
        <p:sp>
          <p:nvSpPr>
            <p:cNvPr id="95" name="Rectangle 94">
              <a:extLst>
                <a:ext uri="{FF2B5EF4-FFF2-40B4-BE49-F238E27FC236}">
                  <a16:creationId xmlns:a16="http://schemas.microsoft.com/office/drawing/2014/main" id="{C181072E-7F21-74F3-8C08-30C314FB5E5A}"/>
                </a:ext>
              </a:extLst>
            </p:cNvPr>
            <p:cNvSpPr/>
            <p:nvPr/>
          </p:nvSpPr>
          <p:spPr>
            <a:xfrm>
              <a:off x="31628829" y="10698048"/>
              <a:ext cx="11384422" cy="1427687"/>
            </a:xfrm>
            <a:prstGeom prst="rect">
              <a:avLst/>
            </a:prstGeom>
            <a:solidFill>
              <a:srgbClr val="001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Rockwell" panose="02060603020205020403" pitchFamily="18" charset="77"/>
                  <a:cs typeface="Helvetica" panose="020B0604020202020204" pitchFamily="34" charset="0"/>
                </a:rPr>
                <a:t>HISTORY</a:t>
              </a:r>
            </a:p>
          </p:txBody>
        </p:sp>
        <p:sp>
          <p:nvSpPr>
            <p:cNvPr id="96" name="TextBox 95">
              <a:extLst>
                <a:ext uri="{FF2B5EF4-FFF2-40B4-BE49-F238E27FC236}">
                  <a16:creationId xmlns:a16="http://schemas.microsoft.com/office/drawing/2014/main" id="{C55A3ED0-5A91-793B-9CD2-1160A991B27E}"/>
                </a:ext>
              </a:extLst>
            </p:cNvPr>
            <p:cNvSpPr txBox="1"/>
            <p:nvPr/>
          </p:nvSpPr>
          <p:spPr>
            <a:xfrm>
              <a:off x="31991325" y="12411546"/>
              <a:ext cx="10721872" cy="11172289"/>
            </a:xfrm>
            <a:prstGeom prst="rect">
              <a:avLst/>
            </a:prstGeom>
            <a:noFill/>
          </p:spPr>
          <p:txBody>
            <a:bodyPr wrap="square" rtlCol="0">
              <a:spAutoFit/>
            </a:bodyPr>
            <a:lstStyle/>
            <a:p>
              <a:pPr marL="0" marR="0" algn="just">
                <a:spcBef>
                  <a:spcPts val="0"/>
                </a:spcBef>
                <a:spcAft>
                  <a:spcPts val="0"/>
                </a:spcAft>
              </a:pPr>
              <a:r>
                <a:rPr lang="en-US" sz="4000" dirty="0">
                  <a:effectLst/>
                  <a:latin typeface="Rockwell" panose="02060603020205020403" pitchFamily="18" charset="77"/>
                  <a:ea typeface="Calibri" panose="020F0502020204030204" pitchFamily="34" charset="0"/>
                </a:rPr>
                <a:t>First proposed in the 1940s, NTP saw extensive development during the Rover/NERVA program (1955-1973) and the Space Nuclear Thermal Propulsion (SNTP) program (1987-1993).  Unlike chemical systems, the power for NTP systems is derived from fission reactions, which have energy densities over 10 million times that of the most energetic chemical reactions.  This decoupling of the power source from the propellant choice used enables a much wider range of propellant choices, including ammonia, methane, or other volatiles.  Highest specific impulse (</a:t>
              </a:r>
              <a:r>
                <a:rPr lang="en-US" sz="4000" dirty="0" err="1">
                  <a:effectLst/>
                  <a:latin typeface="Rockwell" panose="02060603020205020403" pitchFamily="18" charset="77"/>
                  <a:ea typeface="Calibri" panose="020F0502020204030204" pitchFamily="34" charset="0"/>
                </a:rPr>
                <a:t>I</a:t>
              </a:r>
              <a:r>
                <a:rPr lang="en-US" sz="4000" baseline="-25000" dirty="0" err="1">
                  <a:effectLst/>
                  <a:latin typeface="Rockwell" panose="02060603020205020403" pitchFamily="18" charset="77"/>
                  <a:ea typeface="Calibri" panose="020F0502020204030204" pitchFamily="34" charset="0"/>
                </a:rPr>
                <a:t>sp</a:t>
              </a:r>
              <a:r>
                <a:rPr lang="en-US" sz="4000" dirty="0">
                  <a:effectLst/>
                  <a:latin typeface="Rockwell" panose="02060603020205020403" pitchFamily="18" charset="77"/>
                  <a:ea typeface="Calibri" panose="020F0502020204030204" pitchFamily="34" charset="0"/>
                </a:rPr>
                <a:t>) is achieved using low molecular weight propellants (typically hydrogen), with near-term solid fuel NTP systems designed for 900 sec </a:t>
              </a:r>
              <a:r>
                <a:rPr lang="en-US" sz="4000" i="1" dirty="0" err="1">
                  <a:effectLst/>
                  <a:latin typeface="Rockwell" panose="02060603020205020403" pitchFamily="18" charset="77"/>
                  <a:ea typeface="Calibri" panose="020F0502020204030204" pitchFamily="34" charset="0"/>
                </a:rPr>
                <a:t>I</a:t>
              </a:r>
              <a:r>
                <a:rPr lang="en-US" sz="4000" baseline="-25000" dirty="0" err="1">
                  <a:effectLst/>
                  <a:latin typeface="Rockwell" panose="02060603020205020403" pitchFamily="18" charset="77"/>
                  <a:ea typeface="Calibri" panose="020F0502020204030204" pitchFamily="34" charset="0"/>
                </a:rPr>
                <a:t>sp</a:t>
              </a:r>
              <a:r>
                <a:rPr lang="en-US" sz="4000" dirty="0">
                  <a:effectLst/>
                  <a:latin typeface="Rockwell" panose="02060603020205020403" pitchFamily="18" charset="77"/>
                  <a:ea typeface="Calibri" panose="020F0502020204030204" pitchFamily="34" charset="0"/>
                </a:rPr>
                <a:t> and more exotic liquid fuel concepts capable of significantly higher values. </a:t>
              </a:r>
            </a:p>
            <a:p>
              <a:pPr marL="0" marR="0" algn="just">
                <a:spcBef>
                  <a:spcPts val="0"/>
                </a:spcBef>
                <a:spcAft>
                  <a:spcPts val="0"/>
                </a:spcAft>
              </a:pPr>
              <a:endParaRPr lang="en-US" sz="4000" dirty="0">
                <a:latin typeface="Rockwell" panose="02060603020205020403" pitchFamily="18" charset="77"/>
                <a:ea typeface="Calibri" panose="020F0502020204030204" pitchFamily="34" charset="0"/>
              </a:endParaRPr>
            </a:p>
            <a:p>
              <a:pPr marL="0" marR="0" algn="just">
                <a:spcBef>
                  <a:spcPts val="0"/>
                </a:spcBef>
                <a:spcAft>
                  <a:spcPts val="0"/>
                </a:spcAft>
              </a:pPr>
              <a:r>
                <a:rPr lang="en-US" sz="4000" dirty="0">
                  <a:effectLst/>
                  <a:latin typeface="Rockwell" panose="02060603020205020403" pitchFamily="18" charset="77"/>
                  <a:ea typeface="Calibri" panose="020F0502020204030204" pitchFamily="34" charset="0"/>
                </a:rPr>
                <a:t>Previous NTP efforts have used reactor designs fueled by highly enriched uranium (HEU), which poses significant proliferation risks and costs that can be difficult for a program to overcome. Recent advances in materials technologies have provided a more affordable, lower proliferation risk pathway to develop a nuclear rocket engine using high-assay low enriched uranium (HALEU), where the uranium has an enrichment of </a:t>
              </a:r>
              <a:r>
                <a:rPr lang="en-US" sz="4000" baseline="30000" dirty="0">
                  <a:effectLst/>
                  <a:latin typeface="Rockwell" panose="02060603020205020403" pitchFamily="18" charset="77"/>
                  <a:ea typeface="Calibri" panose="020F0502020204030204" pitchFamily="34" charset="0"/>
                </a:rPr>
                <a:t>235</a:t>
              </a:r>
              <a:r>
                <a:rPr lang="en-US" sz="4000" dirty="0">
                  <a:effectLst/>
                  <a:latin typeface="Rockwell" panose="02060603020205020403" pitchFamily="18" charset="77"/>
                  <a:ea typeface="Calibri" panose="020F0502020204030204" pitchFamily="34" charset="0"/>
                </a:rPr>
                <a:t>U fuel less than 20%.</a:t>
              </a:r>
            </a:p>
          </p:txBody>
        </p:sp>
      </p:grpSp>
      <p:sp>
        <p:nvSpPr>
          <p:cNvPr id="17" name="Rectangle 16">
            <a:extLst>
              <a:ext uri="{FF2B5EF4-FFF2-40B4-BE49-F238E27FC236}">
                <a16:creationId xmlns:a16="http://schemas.microsoft.com/office/drawing/2014/main" id="{5E3CCF8B-93B2-91A5-EF62-5456636F6C06}"/>
              </a:ext>
            </a:extLst>
          </p:cNvPr>
          <p:cNvSpPr/>
          <p:nvPr/>
        </p:nvSpPr>
        <p:spPr>
          <a:xfrm>
            <a:off x="0" y="252318"/>
            <a:ext cx="43746052" cy="49643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8" name="Picture 17" descr="A logo with a red and white design&#10;&#10;Description automatically generated">
            <a:extLst>
              <a:ext uri="{FF2B5EF4-FFF2-40B4-BE49-F238E27FC236}">
                <a16:creationId xmlns:a16="http://schemas.microsoft.com/office/drawing/2014/main" id="{48E341D4-7B6F-B76E-C335-CB1DABF1B4B7}"/>
              </a:ext>
            </a:extLst>
          </p:cNvPr>
          <p:cNvPicPr>
            <a:picLocks noChangeAspect="1"/>
          </p:cNvPicPr>
          <p:nvPr/>
        </p:nvPicPr>
        <p:blipFill>
          <a:blip r:embed="rId3"/>
          <a:stretch>
            <a:fillRect/>
          </a:stretch>
        </p:blipFill>
        <p:spPr>
          <a:xfrm>
            <a:off x="39090314" y="-175107"/>
            <a:ext cx="3961056" cy="3961056"/>
          </a:xfrm>
          <a:prstGeom prst="rect">
            <a:avLst/>
          </a:prstGeom>
        </p:spPr>
      </p:pic>
      <p:sp>
        <p:nvSpPr>
          <p:cNvPr id="19" name="TextBox 18">
            <a:extLst>
              <a:ext uri="{FF2B5EF4-FFF2-40B4-BE49-F238E27FC236}">
                <a16:creationId xmlns:a16="http://schemas.microsoft.com/office/drawing/2014/main" id="{9AB4C65C-B6E4-955F-A06F-BFBD80601041}"/>
              </a:ext>
            </a:extLst>
          </p:cNvPr>
          <p:cNvSpPr txBox="1"/>
          <p:nvPr/>
        </p:nvSpPr>
        <p:spPr>
          <a:xfrm>
            <a:off x="912201" y="825440"/>
            <a:ext cx="38273930" cy="1646605"/>
          </a:xfrm>
          <a:prstGeom prst="rect">
            <a:avLst/>
          </a:prstGeom>
          <a:noFill/>
        </p:spPr>
        <p:txBody>
          <a:bodyPr wrap="square" rtlCol="0">
            <a:spAutoFit/>
          </a:bodyPr>
          <a:lstStyle/>
          <a:p>
            <a:r>
              <a:rPr lang="en-US" sz="10100" b="1" dirty="0">
                <a:solidFill>
                  <a:schemeClr val="bg1"/>
                </a:solidFill>
                <a:latin typeface="Helvetica" panose="020B0604020202020204" pitchFamily="34" charset="0"/>
                <a:cs typeface="Helvetica" panose="020B0604020202020204" pitchFamily="34" charset="0"/>
              </a:rPr>
              <a:t>Nuclear Thermal Propulsion (NTP) – Propelling into the Future</a:t>
            </a:r>
          </a:p>
        </p:txBody>
      </p:sp>
      <p:sp>
        <p:nvSpPr>
          <p:cNvPr id="20" name="TextBox 19">
            <a:extLst>
              <a:ext uri="{FF2B5EF4-FFF2-40B4-BE49-F238E27FC236}">
                <a16:creationId xmlns:a16="http://schemas.microsoft.com/office/drawing/2014/main" id="{9D063432-9BF2-1557-24CB-FE078E3C129A}"/>
              </a:ext>
            </a:extLst>
          </p:cNvPr>
          <p:cNvSpPr txBox="1"/>
          <p:nvPr/>
        </p:nvSpPr>
        <p:spPr>
          <a:xfrm>
            <a:off x="1108770" y="2824903"/>
            <a:ext cx="37124640" cy="830997"/>
          </a:xfrm>
          <a:prstGeom prst="rect">
            <a:avLst/>
          </a:prstGeom>
          <a:noFill/>
        </p:spPr>
        <p:txBody>
          <a:bodyPr wrap="square" rtlCol="0">
            <a:spAutoFit/>
          </a:bodyPr>
          <a:lstStyle/>
          <a:p>
            <a:r>
              <a:rPr lang="en-US" sz="4800" dirty="0">
                <a:solidFill>
                  <a:schemeClr val="bg1"/>
                </a:solidFill>
                <a:latin typeface="Helvetica" panose="020B0604020202020204" pitchFamily="34" charset="0"/>
                <a:cs typeface="Helvetica" panose="020B0604020202020204" pitchFamily="34" charset="0"/>
              </a:rPr>
              <a:t>Sara Sumner, James Maddox, Adam Butt – Marshall Space Flight Center</a:t>
            </a:r>
          </a:p>
        </p:txBody>
      </p:sp>
      <p:sp>
        <p:nvSpPr>
          <p:cNvPr id="13" name="Rectangle 12">
            <a:extLst>
              <a:ext uri="{FF2B5EF4-FFF2-40B4-BE49-F238E27FC236}">
                <a16:creationId xmlns:a16="http://schemas.microsoft.com/office/drawing/2014/main" id="{24A90EC2-A471-2E78-9453-6282A7016E9A}"/>
              </a:ext>
            </a:extLst>
          </p:cNvPr>
          <p:cNvSpPr/>
          <p:nvPr/>
        </p:nvSpPr>
        <p:spPr>
          <a:xfrm>
            <a:off x="29156476" y="5298949"/>
            <a:ext cx="14703430" cy="31274571"/>
          </a:xfrm>
          <a:prstGeom prst="rect">
            <a:avLst/>
          </a:prstGeom>
          <a:solidFill>
            <a:schemeClr val="accent1">
              <a:lumMod val="20000"/>
              <a:lumOff val="80000"/>
              <a:alpha val="80000"/>
            </a:schemeClr>
          </a:solidFill>
          <a:ln>
            <a:solidFill>
              <a:srgbClr val="0017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PICTU</a:t>
            </a:r>
          </a:p>
        </p:txBody>
      </p:sp>
      <p:grpSp>
        <p:nvGrpSpPr>
          <p:cNvPr id="34" name="Group 33">
            <a:extLst>
              <a:ext uri="{FF2B5EF4-FFF2-40B4-BE49-F238E27FC236}">
                <a16:creationId xmlns:a16="http://schemas.microsoft.com/office/drawing/2014/main" id="{DB78E35F-C240-D7BB-591B-C7EB207B02CF}"/>
              </a:ext>
            </a:extLst>
          </p:cNvPr>
          <p:cNvGrpSpPr/>
          <p:nvPr/>
        </p:nvGrpSpPr>
        <p:grpSpPr>
          <a:xfrm>
            <a:off x="29156706" y="15842275"/>
            <a:ext cx="14703551" cy="19559530"/>
            <a:chOff x="14795260" y="15672814"/>
            <a:chExt cx="14703551" cy="19559530"/>
          </a:xfrm>
        </p:grpSpPr>
        <p:grpSp>
          <p:nvGrpSpPr>
            <p:cNvPr id="9" name="Group 8">
              <a:extLst>
                <a:ext uri="{FF2B5EF4-FFF2-40B4-BE49-F238E27FC236}">
                  <a16:creationId xmlns:a16="http://schemas.microsoft.com/office/drawing/2014/main" id="{54F025E0-D8B0-FF76-6DA8-87D00A71F11B}"/>
                </a:ext>
              </a:extLst>
            </p:cNvPr>
            <p:cNvGrpSpPr/>
            <p:nvPr/>
          </p:nvGrpSpPr>
          <p:grpSpPr>
            <a:xfrm>
              <a:off x="14795260" y="15672814"/>
              <a:ext cx="14703551" cy="9309702"/>
              <a:chOff x="31698320" y="5739506"/>
              <a:chExt cx="11442202" cy="5477847"/>
            </a:xfrm>
          </p:grpSpPr>
          <p:sp>
            <p:nvSpPr>
              <p:cNvPr id="11" name="Rectangle 10">
                <a:extLst>
                  <a:ext uri="{FF2B5EF4-FFF2-40B4-BE49-F238E27FC236}">
                    <a16:creationId xmlns:a16="http://schemas.microsoft.com/office/drawing/2014/main" id="{91EAB0BE-49FF-3FEF-7803-A579F9A6B225}"/>
                  </a:ext>
                </a:extLst>
              </p:cNvPr>
              <p:cNvSpPr/>
              <p:nvPr/>
            </p:nvSpPr>
            <p:spPr>
              <a:xfrm>
                <a:off x="31698320" y="5739506"/>
                <a:ext cx="11442202" cy="1109916"/>
              </a:xfrm>
              <a:prstGeom prst="rect">
                <a:avLst/>
              </a:prstGeom>
              <a:solidFill>
                <a:srgbClr val="001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Rockwell" panose="02060603020205020403" pitchFamily="18" charset="77"/>
                    <a:ea typeface="Geneva" panose="020B0503030404040204" pitchFamily="34" charset="0"/>
                    <a:cs typeface="Helvetica" panose="020B0604020202020204" pitchFamily="34" charset="0"/>
                  </a:rPr>
                  <a:t>DRACO</a:t>
                </a:r>
              </a:p>
            </p:txBody>
          </p:sp>
          <p:sp>
            <p:nvSpPr>
              <p:cNvPr id="12" name="TextBox 11">
                <a:extLst>
                  <a:ext uri="{FF2B5EF4-FFF2-40B4-BE49-F238E27FC236}">
                    <a16:creationId xmlns:a16="http://schemas.microsoft.com/office/drawing/2014/main" id="{B8850A76-D982-A706-265A-1E9BB40A9806}"/>
                  </a:ext>
                </a:extLst>
              </p:cNvPr>
              <p:cNvSpPr txBox="1"/>
              <p:nvPr/>
            </p:nvSpPr>
            <p:spPr>
              <a:xfrm>
                <a:off x="32033660" y="6938047"/>
                <a:ext cx="10728537" cy="4279306"/>
              </a:xfrm>
              <a:prstGeom prst="rect">
                <a:avLst/>
              </a:prstGeom>
              <a:noFill/>
            </p:spPr>
            <p:txBody>
              <a:bodyPr wrap="square" rtlCol="0">
                <a:spAutoFit/>
              </a:bodyPr>
              <a:lstStyle/>
              <a:p>
                <a:pPr algn="ctr"/>
                <a:r>
                  <a:rPr lang="en-US" sz="4000" b="1" dirty="0">
                    <a:latin typeface="Rockwell" panose="02060603020205020403" pitchFamily="18" charset="77"/>
                    <a:cs typeface="Helvetica" panose="020B0604020202020204" pitchFamily="34" charset="0"/>
                  </a:rPr>
                  <a:t>THE REALIZATION</a:t>
                </a:r>
              </a:p>
              <a:p>
                <a:endParaRPr lang="en-US" sz="3330" dirty="0">
                  <a:latin typeface="Rockwell" panose="02060603020205020403" pitchFamily="18" charset="77"/>
                  <a:cs typeface="Helvetica" panose="020B0604020202020204" pitchFamily="34" charset="0"/>
                </a:endParaRPr>
              </a:p>
              <a:p>
                <a:pPr algn="just"/>
                <a:r>
                  <a:rPr lang="en-US" sz="4000" dirty="0">
                    <a:latin typeface="Rockwell" panose="02060603020205020403" pitchFamily="18" charset="77"/>
                    <a:cs typeface="Helvetica" panose="020B0604020202020204" pitchFamily="34" charset="0"/>
                  </a:rPr>
                  <a:t>On January 24, 2023, Bill Nelson announced a collaboration between NASA and DAPRA to design, build, launch, and demonstrate the first Nuclear Thermal Rocket Engine (NTRE) on-orbit. In this partnership, NASA and DARPA jointly manage the DRACO project. This project, is managed under the Space Nuclear Propulsion (SNP) program at Marshall Space Flight Center (MSFC) and will pave the way for future operational NTP systems currently being planned, in the SNP Program.</a:t>
                </a:r>
              </a:p>
              <a:p>
                <a:endParaRPr lang="en-US" sz="3330" dirty="0">
                  <a:solidFill>
                    <a:schemeClr val="bg1"/>
                  </a:solidFill>
                  <a:latin typeface="Helvetica" panose="020B0604020202020204" pitchFamily="34" charset="0"/>
                  <a:cs typeface="Helvetica" panose="020B0604020202020204" pitchFamily="34" charset="0"/>
                </a:endParaRPr>
              </a:p>
            </p:txBody>
          </p:sp>
        </p:grpSp>
        <p:sp>
          <p:nvSpPr>
            <p:cNvPr id="16" name="TextBox 15">
              <a:extLst>
                <a:ext uri="{FF2B5EF4-FFF2-40B4-BE49-F238E27FC236}">
                  <a16:creationId xmlns:a16="http://schemas.microsoft.com/office/drawing/2014/main" id="{02584664-E35B-739E-8F74-D7E4115C8009}"/>
                </a:ext>
              </a:extLst>
            </p:cNvPr>
            <p:cNvSpPr txBox="1"/>
            <p:nvPr/>
          </p:nvSpPr>
          <p:spPr>
            <a:xfrm>
              <a:off x="15170207" y="25291161"/>
              <a:ext cx="13842445" cy="9941183"/>
            </a:xfrm>
            <a:prstGeom prst="rect">
              <a:avLst/>
            </a:prstGeom>
            <a:noFill/>
          </p:spPr>
          <p:txBody>
            <a:bodyPr wrap="square" rtlCol="0">
              <a:spAutoFit/>
            </a:bodyPr>
            <a:lstStyle/>
            <a:p>
              <a:r>
                <a:rPr lang="en-US" sz="4000" b="1" dirty="0">
                  <a:latin typeface="Rockwell" panose="02060603020205020403" pitchFamily="18" charset="77"/>
                  <a:cs typeface="Helvetica" panose="020B0604020202020204" pitchFamily="34" charset="0"/>
                </a:rPr>
                <a:t>DRACO OBJECTIVES</a:t>
              </a:r>
            </a:p>
            <a:p>
              <a:endParaRPr lang="en-US" sz="4000" dirty="0">
                <a:latin typeface="Rockwell" panose="02060603020205020403" pitchFamily="18" charset="77"/>
                <a:cs typeface="Helvetica" panose="020B0604020202020204" pitchFamily="34" charset="0"/>
              </a:endParaRPr>
            </a:p>
            <a:p>
              <a:pPr marL="457200" indent="-457200">
                <a:buFont typeface="Arial" panose="020B0604020202020204" pitchFamily="34" charset="0"/>
                <a:buChar char="•"/>
              </a:pPr>
              <a:r>
                <a:rPr lang="en-US" sz="4000" dirty="0">
                  <a:latin typeface="Rockwell" panose="02060603020205020403" pitchFamily="18" charset="77"/>
                  <a:cs typeface="Helvetica" panose="020B0604020202020204" pitchFamily="34" charset="0"/>
                </a:rPr>
                <a:t>Design, fabricate, and assemble a fully integrated NTP system capable of successfully execution a flight demonstration</a:t>
              </a:r>
              <a:br>
                <a:rPr lang="en-US" sz="4000" dirty="0">
                  <a:latin typeface="Rockwell" panose="02060603020205020403" pitchFamily="18" charset="77"/>
                  <a:cs typeface="Helvetica" panose="020B0604020202020204" pitchFamily="34" charset="0"/>
                </a:rPr>
              </a:br>
              <a:endParaRPr lang="en-US" sz="4000" dirty="0">
                <a:latin typeface="Rockwell" panose="02060603020205020403" pitchFamily="18" charset="77"/>
                <a:cs typeface="Helvetica" panose="020B0604020202020204" pitchFamily="34" charset="0"/>
              </a:endParaRPr>
            </a:p>
            <a:p>
              <a:pPr marL="457200" indent="-457200">
                <a:buFont typeface="Arial" panose="020B0604020202020204" pitchFamily="34" charset="0"/>
                <a:buChar char="•"/>
              </a:pPr>
              <a:r>
                <a:rPr lang="en-US" sz="4000" dirty="0">
                  <a:latin typeface="Rockwell" panose="02060603020205020403" pitchFamily="18" charset="77"/>
                  <a:cs typeface="Helvetica" panose="020B0604020202020204" pitchFamily="34" charset="0"/>
                </a:rPr>
                <a:t>Exercise the nuclear launch approval process</a:t>
              </a:r>
              <a:br>
                <a:rPr lang="en-US" sz="4000" dirty="0">
                  <a:latin typeface="Rockwell" panose="02060603020205020403" pitchFamily="18" charset="77"/>
                  <a:cs typeface="Helvetica" panose="020B0604020202020204" pitchFamily="34" charset="0"/>
                </a:rPr>
              </a:br>
              <a:endParaRPr lang="en-US" sz="4000" dirty="0">
                <a:latin typeface="Rockwell" panose="02060603020205020403" pitchFamily="18" charset="77"/>
                <a:cs typeface="Helvetica" panose="020B0604020202020204" pitchFamily="34" charset="0"/>
              </a:endParaRPr>
            </a:p>
            <a:p>
              <a:pPr marL="457200" indent="-457200">
                <a:buFont typeface="Arial" panose="020B0604020202020204" pitchFamily="34" charset="0"/>
                <a:buChar char="•"/>
              </a:pPr>
              <a:r>
                <a:rPr lang="en-US" sz="4000" dirty="0">
                  <a:latin typeface="Rockwell" panose="02060603020205020403" pitchFamily="18" charset="77"/>
                  <a:cs typeface="Helvetica" panose="020B0604020202020204" pitchFamily="34" charset="0"/>
                </a:rPr>
                <a:t>Safe launch of an NTP system</a:t>
              </a:r>
              <a:br>
                <a:rPr lang="en-US" sz="4000" dirty="0">
                  <a:latin typeface="Rockwell" panose="02060603020205020403" pitchFamily="18" charset="77"/>
                  <a:cs typeface="Helvetica" panose="020B0604020202020204" pitchFamily="34" charset="0"/>
                </a:rPr>
              </a:br>
              <a:endParaRPr lang="en-US" sz="4000" dirty="0">
                <a:latin typeface="Rockwell" panose="02060603020205020403" pitchFamily="18" charset="77"/>
                <a:cs typeface="Helvetica" panose="020B0604020202020204" pitchFamily="34" charset="0"/>
              </a:endParaRPr>
            </a:p>
            <a:p>
              <a:pPr marL="457200" indent="-457200">
                <a:buFont typeface="Arial" panose="020B0604020202020204" pitchFamily="34" charset="0"/>
                <a:buChar char="•"/>
              </a:pPr>
              <a:r>
                <a:rPr lang="en-US" sz="4000" dirty="0">
                  <a:latin typeface="Rockwell" panose="02060603020205020403" pitchFamily="18" charset="77"/>
                  <a:cs typeface="Helvetica" panose="020B0604020202020204" pitchFamily="34" charset="0"/>
                </a:rPr>
                <a:t>On-orbit operation of a nuclear reactor</a:t>
              </a:r>
              <a:br>
                <a:rPr lang="en-US" sz="4000" dirty="0">
                  <a:latin typeface="Rockwell" panose="02060603020205020403" pitchFamily="18" charset="77"/>
                  <a:cs typeface="Helvetica" panose="020B0604020202020204" pitchFamily="34" charset="0"/>
                </a:rPr>
              </a:br>
              <a:endParaRPr lang="en-US" sz="4000" dirty="0">
                <a:latin typeface="Rockwell" panose="02060603020205020403" pitchFamily="18" charset="77"/>
                <a:cs typeface="Helvetica" panose="020B0604020202020204" pitchFamily="34" charset="0"/>
              </a:endParaRPr>
            </a:p>
            <a:p>
              <a:pPr marL="457200" indent="-457200">
                <a:buFont typeface="Arial" panose="020B0604020202020204" pitchFamily="34" charset="0"/>
                <a:buChar char="•"/>
              </a:pPr>
              <a:r>
                <a:rPr lang="en-US" sz="4000" dirty="0">
                  <a:latin typeface="Rockwell" panose="02060603020205020403" pitchFamily="18" charset="77"/>
                  <a:cs typeface="Helvetica" panose="020B0604020202020204" pitchFamily="34" charset="0"/>
                </a:rPr>
                <a:t>Gather reactor and engine characterization data to use in the development of an extensible NTP system</a:t>
              </a:r>
              <a:br>
                <a:rPr lang="en-US" sz="4000" dirty="0">
                  <a:latin typeface="Rockwell" panose="02060603020205020403" pitchFamily="18" charset="77"/>
                  <a:cs typeface="Helvetica" panose="020B0604020202020204" pitchFamily="34" charset="0"/>
                </a:rPr>
              </a:br>
              <a:endParaRPr lang="en-US" sz="4000" dirty="0">
                <a:latin typeface="Rockwell" panose="02060603020205020403" pitchFamily="18" charset="77"/>
                <a:cs typeface="Helvetica" panose="020B0604020202020204" pitchFamily="34" charset="0"/>
              </a:endParaRPr>
            </a:p>
            <a:p>
              <a:pPr marL="457200" indent="-457200">
                <a:buFont typeface="Arial" panose="020B0604020202020204" pitchFamily="34" charset="0"/>
                <a:buChar char="•"/>
              </a:pPr>
              <a:r>
                <a:rPr lang="en-US" sz="4000" dirty="0">
                  <a:latin typeface="Rockwell" panose="02060603020205020403" pitchFamily="18" charset="77"/>
                  <a:cs typeface="Helvetica" panose="020B0604020202020204" pitchFamily="34" charset="0"/>
                </a:rPr>
                <a:t>Safe end of mission disposal</a:t>
              </a:r>
            </a:p>
          </p:txBody>
        </p:sp>
      </p:grpSp>
      <p:sp>
        <p:nvSpPr>
          <p:cNvPr id="35" name="Rectangle 34">
            <a:extLst>
              <a:ext uri="{FF2B5EF4-FFF2-40B4-BE49-F238E27FC236}">
                <a16:creationId xmlns:a16="http://schemas.microsoft.com/office/drawing/2014/main" id="{4B5EB0A3-245D-C523-04E8-562B328EE709}"/>
              </a:ext>
            </a:extLst>
          </p:cNvPr>
          <p:cNvSpPr/>
          <p:nvPr/>
        </p:nvSpPr>
        <p:spPr>
          <a:xfrm>
            <a:off x="14641262" y="5298949"/>
            <a:ext cx="14567663" cy="31099537"/>
          </a:xfrm>
          <a:prstGeom prst="rect">
            <a:avLst/>
          </a:prstGeom>
          <a:solidFill>
            <a:schemeClr val="accent1">
              <a:lumMod val="20000"/>
              <a:lumOff val="80000"/>
              <a:alpha val="80000"/>
            </a:schemeClr>
          </a:solidFill>
          <a:ln>
            <a:solidFill>
              <a:srgbClr val="0017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Rockwell" panose="02060603020205020403" pitchFamily="18" charset="77"/>
              <a:cs typeface="Helvetica" panose="020B0604020202020204" pitchFamily="34" charset="0"/>
            </a:endParaRPr>
          </a:p>
        </p:txBody>
      </p:sp>
      <p:sp>
        <p:nvSpPr>
          <p:cNvPr id="36" name="Rectangle 35">
            <a:extLst>
              <a:ext uri="{FF2B5EF4-FFF2-40B4-BE49-F238E27FC236}">
                <a16:creationId xmlns:a16="http://schemas.microsoft.com/office/drawing/2014/main" id="{A43851AF-2F84-5307-8A75-45442D723E4F}"/>
              </a:ext>
            </a:extLst>
          </p:cNvPr>
          <p:cNvSpPr/>
          <p:nvPr/>
        </p:nvSpPr>
        <p:spPr>
          <a:xfrm>
            <a:off x="14654071" y="21722736"/>
            <a:ext cx="14566392" cy="1886802"/>
          </a:xfrm>
          <a:prstGeom prst="rect">
            <a:avLst/>
          </a:prstGeom>
          <a:solidFill>
            <a:srgbClr val="001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Rockwell" panose="02060603020205020403" pitchFamily="18" charset="77"/>
                <a:cs typeface="Helvetica" panose="020B0604020202020204" pitchFamily="34" charset="0"/>
              </a:rPr>
              <a:t>DEVELOPMENT</a:t>
            </a:r>
          </a:p>
        </p:txBody>
      </p:sp>
      <p:sp>
        <p:nvSpPr>
          <p:cNvPr id="37" name="TextBox 36">
            <a:extLst>
              <a:ext uri="{FF2B5EF4-FFF2-40B4-BE49-F238E27FC236}">
                <a16:creationId xmlns:a16="http://schemas.microsoft.com/office/drawing/2014/main" id="{5CE3395F-BC68-9254-A33B-A47561639965}"/>
              </a:ext>
            </a:extLst>
          </p:cNvPr>
          <p:cNvSpPr txBox="1"/>
          <p:nvPr/>
        </p:nvSpPr>
        <p:spPr>
          <a:xfrm>
            <a:off x="15179032" y="23796884"/>
            <a:ext cx="13577255" cy="7272760"/>
          </a:xfrm>
          <a:prstGeom prst="rect">
            <a:avLst/>
          </a:prstGeom>
          <a:noFill/>
        </p:spPr>
        <p:txBody>
          <a:bodyPr wrap="square" rtlCol="0">
            <a:spAutoFit/>
          </a:bodyPr>
          <a:lstStyle/>
          <a:p>
            <a:pPr algn="ctr"/>
            <a:r>
              <a:rPr lang="en-US" sz="4000" b="1" dirty="0">
                <a:latin typeface="Rockwell" panose="02060603020205020403" pitchFamily="18" charset="77"/>
                <a:cs typeface="Helvetica" panose="020B0604020202020204" pitchFamily="34" charset="0"/>
              </a:rPr>
              <a:t>THE PATH</a:t>
            </a:r>
          </a:p>
          <a:p>
            <a:endParaRPr lang="en-US" sz="3330" dirty="0">
              <a:latin typeface="Rockwell" panose="02060603020205020403" pitchFamily="18" charset="77"/>
              <a:cs typeface="Helvetica" panose="020B0604020202020204" pitchFamily="34" charset="0"/>
            </a:endParaRPr>
          </a:p>
          <a:p>
            <a:pPr algn="just"/>
            <a:r>
              <a:rPr lang="en-US" sz="4000" dirty="0">
                <a:latin typeface="Rockwell" panose="02060603020205020403" pitchFamily="18" charset="77"/>
                <a:cs typeface="Helvetica" panose="020B0604020202020204" pitchFamily="34" charset="0"/>
              </a:rPr>
              <a:t>Demonstration Rocket for Agile Cislunar Operations (DRACO), and other “Early Government Use” programs, move technology across commercial and political barriers that are required to gain support for future test infrastructure and development investments. DRACO specifically provides a pathfinder for developing regulatory basis for launching and operating a fission-based reactor system, with the long-term goal of a Mars application.</a:t>
            </a:r>
          </a:p>
          <a:p>
            <a:endParaRPr lang="en-US" sz="3330" dirty="0">
              <a:solidFill>
                <a:schemeClr val="bg1"/>
              </a:solidFill>
              <a:latin typeface="Helvetica" panose="020B0604020202020204" pitchFamily="34" charset="0"/>
              <a:cs typeface="Helvetica" panose="020B0604020202020204" pitchFamily="34" charset="0"/>
            </a:endParaRPr>
          </a:p>
        </p:txBody>
      </p:sp>
      <p:pic>
        <p:nvPicPr>
          <p:cNvPr id="40" name="Picture 39">
            <a:extLst>
              <a:ext uri="{FF2B5EF4-FFF2-40B4-BE49-F238E27FC236}">
                <a16:creationId xmlns:a16="http://schemas.microsoft.com/office/drawing/2014/main" id="{0E08EC90-51E3-C03B-DF5D-789FE4E4F0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425820" y="5914226"/>
            <a:ext cx="9114511" cy="15110933"/>
          </a:xfrm>
          <a:prstGeom prst="rect">
            <a:avLst/>
          </a:prstGeom>
        </p:spPr>
      </p:pic>
      <p:pic>
        <p:nvPicPr>
          <p:cNvPr id="3" name="Picture 2" descr="A diagram of a process&#10;&#10;Description automatically generated">
            <a:extLst>
              <a:ext uri="{FF2B5EF4-FFF2-40B4-BE49-F238E27FC236}">
                <a16:creationId xmlns:a16="http://schemas.microsoft.com/office/drawing/2014/main" id="{C2203B19-3C61-094C-EF16-5E04815221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39460" y="30661774"/>
            <a:ext cx="14566392" cy="5948410"/>
          </a:xfrm>
          <a:prstGeom prst="rect">
            <a:avLst/>
          </a:prstGeom>
        </p:spPr>
      </p:pic>
      <p:pic>
        <p:nvPicPr>
          <p:cNvPr id="5" name="Picture 4" descr="A space ship in space&#10;&#10;Description automatically generated">
            <a:extLst>
              <a:ext uri="{FF2B5EF4-FFF2-40B4-BE49-F238E27FC236}">
                <a16:creationId xmlns:a16="http://schemas.microsoft.com/office/drawing/2014/main" id="{68531216-1875-28E2-45FE-668AECC4B3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20462" y="5298949"/>
            <a:ext cx="14670738" cy="10543326"/>
          </a:xfrm>
          <a:prstGeom prst="rect">
            <a:avLst/>
          </a:prstGeom>
        </p:spPr>
      </p:pic>
    </p:spTree>
    <p:extLst>
      <p:ext uri="{BB962C8B-B14F-4D97-AF65-F5344CB8AC3E}">
        <p14:creationId xmlns:p14="http://schemas.microsoft.com/office/powerpoint/2010/main" val="19810844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37e2d7c9-c29e-48e5-92c9-6879cf0dc61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DC58BB109B1B43AF268E069E45FF7C" ma:contentTypeVersion="16" ma:contentTypeDescription="Create a new document." ma:contentTypeScope="" ma:versionID="140a72d10164066ba73c68bb50511644">
  <xsd:schema xmlns:xsd="http://www.w3.org/2001/XMLSchema" xmlns:xs="http://www.w3.org/2001/XMLSchema" xmlns:p="http://schemas.microsoft.com/office/2006/metadata/properties" xmlns:ns3="37e2d7c9-c29e-48e5-92c9-6879cf0dc61e" xmlns:ns4="fddec276-64c2-4803-82b7-87ba1090f67e" targetNamespace="http://schemas.microsoft.com/office/2006/metadata/properties" ma:root="true" ma:fieldsID="7a10acf60272ba7b895c5fa28047cb97" ns3:_="" ns4:_="">
    <xsd:import namespace="37e2d7c9-c29e-48e5-92c9-6879cf0dc61e"/>
    <xsd:import namespace="fddec276-64c2-4803-82b7-87ba1090f67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_activity" minOccurs="0"/>
                <xsd:element ref="ns3:MediaServiceLocation" minOccurs="0"/>
                <xsd:element ref="ns3:MediaLengthInSeconds"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e2d7c9-c29e-48e5-92c9-6879cf0dc6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dec276-64c2-4803-82b7-87ba1090f67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CA5641-0B52-4791-8ED8-927EBDA73263}">
  <ds:schemaRefs>
    <ds:schemaRef ds:uri="http://schemas.microsoft.com/sharepoint/v3/contenttype/forms"/>
  </ds:schemaRefs>
</ds:datastoreItem>
</file>

<file path=customXml/itemProps2.xml><?xml version="1.0" encoding="utf-8"?>
<ds:datastoreItem xmlns:ds="http://schemas.openxmlformats.org/officeDocument/2006/customXml" ds:itemID="{971728D9-3BBC-4386-A80B-05E7BE080EB2}">
  <ds:schemaRefs>
    <ds:schemaRef ds:uri="http://schemas.openxmlformats.org/package/2006/metadata/core-properties"/>
    <ds:schemaRef ds:uri="http://schemas.microsoft.com/office/2006/metadata/properties"/>
    <ds:schemaRef ds:uri="http://schemas.microsoft.com/office/infopath/2007/PartnerControls"/>
    <ds:schemaRef ds:uri="http://purl.org/dc/elements/1.1/"/>
    <ds:schemaRef ds:uri="37e2d7c9-c29e-48e5-92c9-6879cf0dc61e"/>
    <ds:schemaRef ds:uri="http://www.w3.org/XML/1998/namespace"/>
    <ds:schemaRef ds:uri="http://schemas.microsoft.com/office/2006/documentManagement/types"/>
    <ds:schemaRef ds:uri="fddec276-64c2-4803-82b7-87ba1090f67e"/>
    <ds:schemaRef ds:uri="http://purl.org/dc/terms/"/>
    <ds:schemaRef ds:uri="http://purl.org/dc/dcmitype/"/>
  </ds:schemaRefs>
</ds:datastoreItem>
</file>

<file path=customXml/itemProps3.xml><?xml version="1.0" encoding="utf-8"?>
<ds:datastoreItem xmlns:ds="http://schemas.openxmlformats.org/officeDocument/2006/customXml" ds:itemID="{D10428C6-3FD1-4DB0-9968-119BF71EB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e2d7c9-c29e-48e5-92c9-6879cf0dc61e"/>
    <ds:schemaRef ds:uri="fddec276-64c2-4803-82b7-87ba1090f6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Office Theme 2013 - 2022</Template>
  <TotalTime>38615</TotalTime>
  <Words>589</Words>
  <Application>Microsoft Macintosh PowerPoint</Application>
  <PresentationFormat>Custom</PresentationFormat>
  <Paragraphs>28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Rockwell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Machamer, Lynn C. (MSFC-ST23)[Consolidated Program Support Services (CPSS PP&amp;C)]</dc:creator>
  <cp:lastModifiedBy>Sumner, Sara D. (MSFC-ER12)[KBR WYLE SERVICES LLC]</cp:lastModifiedBy>
  <cp:revision>106</cp:revision>
  <dcterms:created xsi:type="dcterms:W3CDTF">2023-04-20T19:36:45Z</dcterms:created>
  <dcterms:modified xsi:type="dcterms:W3CDTF">2024-04-15T19:07:49Z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0x01010008DC58BB109B1B43AF268E069E45FF7C</vt:lpwstr>
  </property>
</Properties>
</file>