
<file path=[Content_Types].xml><?xml version="1.0" encoding="utf-8"?>
<Types xmlns="http://schemas.openxmlformats.org/package/2006/content-types">
  <Default Extension="bin" ContentType="application/vnd.openxmlformats-officedocument.oleObject"/>
  <Default Extension="emf" ContentType="image/x-emf"/>
  <Default Extension="HEIC" ContentType="image/jpeg"/>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2"/>
  </p:notesMasterIdLst>
  <p:sldIdLst>
    <p:sldId id="7935" r:id="rId2"/>
    <p:sldId id="8249" r:id="rId3"/>
    <p:sldId id="8199" r:id="rId4"/>
    <p:sldId id="8198" r:id="rId5"/>
    <p:sldId id="8104" r:id="rId6"/>
    <p:sldId id="8113" r:id="rId7"/>
    <p:sldId id="8110" r:id="rId8"/>
    <p:sldId id="8186" r:id="rId9"/>
    <p:sldId id="8165" r:id="rId10"/>
    <p:sldId id="8120" r:id="rId11"/>
    <p:sldId id="8217" r:id="rId12"/>
    <p:sldId id="8220" r:id="rId13"/>
    <p:sldId id="8060" r:id="rId14"/>
    <p:sldId id="8155" r:id="rId15"/>
    <p:sldId id="8238" r:id="rId16"/>
    <p:sldId id="8132" r:id="rId17"/>
    <p:sldId id="8257" r:id="rId18"/>
    <p:sldId id="8181" r:id="rId19"/>
    <p:sldId id="8240" r:id="rId20"/>
    <p:sldId id="8258" r:id="rId21"/>
    <p:sldId id="8261" r:id="rId22"/>
    <p:sldId id="8277" r:id="rId23"/>
    <p:sldId id="8262" r:id="rId24"/>
    <p:sldId id="8263" r:id="rId25"/>
    <p:sldId id="8264" r:id="rId26"/>
    <p:sldId id="8259" r:id="rId27"/>
    <p:sldId id="8260" r:id="rId28"/>
    <p:sldId id="8267" r:id="rId29"/>
    <p:sldId id="8268" r:id="rId30"/>
    <p:sldId id="8269" r:id="rId31"/>
    <p:sldId id="8270" r:id="rId32"/>
    <p:sldId id="8275" r:id="rId33"/>
    <p:sldId id="8276" r:id="rId34"/>
    <p:sldId id="8272" r:id="rId35"/>
    <p:sldId id="8281" r:id="rId36"/>
    <p:sldId id="8279" r:id="rId37"/>
    <p:sldId id="8274" r:id="rId38"/>
    <p:sldId id="8278" r:id="rId39"/>
    <p:sldId id="8273" r:id="rId40"/>
    <p:sldId id="828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shall Perrin" initials="MDP" lastIdx="1" clrIdx="0">
    <p:extLst>
      <p:ext uri="{19B8F6BF-5375-455C-9EA6-DF929625EA0E}">
        <p15:presenceInfo xmlns:p15="http://schemas.microsoft.com/office/powerpoint/2012/main" userId="Marshall Perr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60" autoAdjust="0"/>
    <p:restoredTop sz="96197"/>
  </p:normalViewPr>
  <p:slideViewPr>
    <p:cSldViewPr snapToGrid="0" snapToObjects="1">
      <p:cViewPr varScale="1">
        <p:scale>
          <a:sx n="79" d="100"/>
          <a:sy n="79" d="100"/>
        </p:scale>
        <p:origin x="376" y="60"/>
      </p:cViewPr>
      <p:guideLst/>
    </p:cSldViewPr>
  </p:slideViewPr>
  <p:notesTextViewPr>
    <p:cViewPr>
      <p:scale>
        <a:sx n="1" d="1"/>
        <a:sy n="1" d="1"/>
      </p:scale>
      <p:origin x="0" y="0"/>
    </p:cViewPr>
  </p:notesTextViewPr>
  <p:sorterViewPr>
    <p:cViewPr>
      <p:scale>
        <a:sx n="80" d="100"/>
        <a:sy n="80" d="100"/>
      </p:scale>
      <p:origin x="0" y="-31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97A1F-02EC-9D42-BC40-845D87C588DE}" type="datetimeFigureOut">
              <a:rPr lang="en-US" smtClean="0"/>
              <a:t>4/16/2024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859B6-6CE4-3449-9273-E1943BF3BBE7}" type="slidenum">
              <a:rPr lang="en-US" smtClean="0"/>
              <a:t>‹#›</a:t>
            </a:fld>
            <a:endParaRPr lang="en-US"/>
          </a:p>
        </p:txBody>
      </p:sp>
    </p:spTree>
    <p:extLst>
      <p:ext uri="{BB962C8B-B14F-4D97-AF65-F5344CB8AC3E}">
        <p14:creationId xmlns:p14="http://schemas.microsoft.com/office/powerpoint/2010/main" val="401597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p:spPr>
        <p:txBody>
          <a:bodyPr/>
          <a:lstStyle/>
          <a:p>
            <a:fld id="{418EBE19-0807-4B3C-9039-CBA5E098F27D}" type="slidenum">
              <a:rPr lang="en-US" smtClean="0"/>
              <a:pPr/>
              <a:t>7</a:t>
            </a:fld>
            <a:endParaRPr lang="en-US" dirty="0"/>
          </a:p>
        </p:txBody>
      </p:sp>
      <p:sp>
        <p:nvSpPr>
          <p:cNvPr id="73731" name="Rectangle 2"/>
          <p:cNvSpPr>
            <a:spLocks noGrp="1" noRot="1" noChangeAspect="1" noChangeArrowheads="1" noTextEdit="1"/>
          </p:cNvSpPr>
          <p:nvPr>
            <p:ph type="sldImg"/>
          </p:nvPr>
        </p:nvSpPr>
        <p:spPr>
          <a:xfrm>
            <a:off x="385763" y="687388"/>
            <a:ext cx="6257925" cy="3521075"/>
          </a:xfrm>
          <a:ln/>
        </p:spPr>
      </p:sp>
      <p:sp>
        <p:nvSpPr>
          <p:cNvPr id="73732" name="Rectangle 3"/>
          <p:cNvSpPr>
            <a:spLocks noGrp="1" noChangeArrowheads="1"/>
          </p:cNvSpPr>
          <p:nvPr>
            <p:ph type="body" idx="1"/>
          </p:nvPr>
        </p:nvSpPr>
        <p:spPr>
          <a:xfrm>
            <a:off x="917305" y="4436547"/>
            <a:ext cx="5198057" cy="4205808"/>
          </a:xfrm>
          <a:noFill/>
          <a:ln/>
        </p:spPr>
        <p:txBody>
          <a:bodyPr/>
          <a:lstStyle/>
          <a:p>
            <a:pPr defTabSz="916682"/>
            <a:endParaRPr lang="en-US" sz="1800" dirty="0">
              <a:latin typeface="Helvetica" pitchFamily="34" charset="0"/>
            </a:endParaRPr>
          </a:p>
        </p:txBody>
      </p:sp>
    </p:spTree>
    <p:extLst>
      <p:ext uri="{BB962C8B-B14F-4D97-AF65-F5344CB8AC3E}">
        <p14:creationId xmlns:p14="http://schemas.microsoft.com/office/powerpoint/2010/main" val="3203458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873125">
              <a:defRPr sz="2400">
                <a:solidFill>
                  <a:schemeClr val="tx1"/>
                </a:solidFill>
                <a:latin typeface="Times" panose="02020603050405020304" pitchFamily="18" charset="0"/>
              </a:defRPr>
            </a:lvl1pPr>
            <a:lvl2pPr marL="742950" indent="-285750" defTabSz="873125">
              <a:defRPr sz="2400">
                <a:solidFill>
                  <a:schemeClr val="tx1"/>
                </a:solidFill>
                <a:latin typeface="Times" panose="02020603050405020304" pitchFamily="18" charset="0"/>
              </a:defRPr>
            </a:lvl2pPr>
            <a:lvl3pPr marL="1143000" indent="-228600" defTabSz="873125">
              <a:defRPr sz="2400">
                <a:solidFill>
                  <a:schemeClr val="tx1"/>
                </a:solidFill>
                <a:latin typeface="Times" panose="02020603050405020304" pitchFamily="18" charset="0"/>
              </a:defRPr>
            </a:lvl3pPr>
            <a:lvl4pPr marL="1600200" indent="-228600" defTabSz="873125">
              <a:defRPr sz="2400">
                <a:solidFill>
                  <a:schemeClr val="tx1"/>
                </a:solidFill>
                <a:latin typeface="Times" panose="02020603050405020304" pitchFamily="18" charset="0"/>
              </a:defRPr>
            </a:lvl4pPr>
            <a:lvl5pPr marL="2057400" indent="-228600" defTabSz="873125">
              <a:defRPr sz="2400">
                <a:solidFill>
                  <a:schemeClr val="tx1"/>
                </a:solidFill>
                <a:latin typeface="Times" panose="02020603050405020304" pitchFamily="18" charset="0"/>
              </a:defRPr>
            </a:lvl5pPr>
            <a:lvl6pPr marL="2514600" indent="-228600" defTabSz="873125" eaLnBrk="0" fontAlgn="base" hangingPunct="0">
              <a:spcBef>
                <a:spcPct val="0"/>
              </a:spcBef>
              <a:spcAft>
                <a:spcPct val="0"/>
              </a:spcAft>
              <a:defRPr sz="2400">
                <a:solidFill>
                  <a:schemeClr val="tx1"/>
                </a:solidFill>
                <a:latin typeface="Times" panose="02020603050405020304" pitchFamily="18" charset="0"/>
              </a:defRPr>
            </a:lvl6pPr>
            <a:lvl7pPr marL="2971800" indent="-228600" defTabSz="873125" eaLnBrk="0" fontAlgn="base" hangingPunct="0">
              <a:spcBef>
                <a:spcPct val="0"/>
              </a:spcBef>
              <a:spcAft>
                <a:spcPct val="0"/>
              </a:spcAft>
              <a:defRPr sz="2400">
                <a:solidFill>
                  <a:schemeClr val="tx1"/>
                </a:solidFill>
                <a:latin typeface="Times" panose="02020603050405020304" pitchFamily="18" charset="0"/>
              </a:defRPr>
            </a:lvl7pPr>
            <a:lvl8pPr marL="3429000" indent="-228600" defTabSz="873125" eaLnBrk="0" fontAlgn="base" hangingPunct="0">
              <a:spcBef>
                <a:spcPct val="0"/>
              </a:spcBef>
              <a:spcAft>
                <a:spcPct val="0"/>
              </a:spcAft>
              <a:defRPr sz="2400">
                <a:solidFill>
                  <a:schemeClr val="tx1"/>
                </a:solidFill>
                <a:latin typeface="Times" panose="02020603050405020304" pitchFamily="18" charset="0"/>
              </a:defRPr>
            </a:lvl8pPr>
            <a:lvl9pPr marL="3886200" indent="-228600" defTabSz="873125" eaLnBrk="0" fontAlgn="base" hangingPunct="0">
              <a:spcBef>
                <a:spcPct val="0"/>
              </a:spcBef>
              <a:spcAft>
                <a:spcPct val="0"/>
              </a:spcAft>
              <a:defRPr sz="2400">
                <a:solidFill>
                  <a:schemeClr val="tx1"/>
                </a:solidFill>
                <a:latin typeface="Times" panose="02020603050405020304" pitchFamily="18" charset="0"/>
              </a:defRPr>
            </a:lvl9pPr>
          </a:lstStyle>
          <a:p>
            <a:fld id="{B993A9EE-9E9F-45AE-9F3C-0CDBFF52954C}" type="slidenum">
              <a:rPr lang="en-US" altLang="en-US" sz="1100" smtClean="0"/>
              <a:pPr/>
              <a:t>9</a:t>
            </a:fld>
            <a:endParaRPr lang="en-US" altLang="en-US" sz="1100"/>
          </a:p>
        </p:txBody>
      </p:sp>
      <p:sp>
        <p:nvSpPr>
          <p:cNvPr id="15363" name="Rectangle 2"/>
          <p:cNvSpPr>
            <a:spLocks noGrp="1" noRot="1" noChangeAspect="1" noChangeArrowheads="1" noTextEdit="1"/>
          </p:cNvSpPr>
          <p:nvPr>
            <p:ph type="sldImg"/>
          </p:nvPr>
        </p:nvSpPr>
        <p:spPr>
          <a:xfrm>
            <a:off x="401638" y="695325"/>
            <a:ext cx="6197600" cy="3486150"/>
          </a:xfrm>
          <a:solidFill>
            <a:srgbClr val="FFFFFF"/>
          </a:solidFill>
          <a:ln/>
        </p:spPr>
      </p:sp>
      <p:sp>
        <p:nvSpPr>
          <p:cNvPr id="15364" name="Rectangle 3"/>
          <p:cNvSpPr>
            <a:spLocks noGrp="1" noChangeArrowheads="1"/>
          </p:cNvSpPr>
          <p:nvPr>
            <p:ph type="body" idx="1"/>
          </p:nvPr>
        </p:nvSpPr>
        <p:spPr>
          <a:xfrm>
            <a:off x="933450" y="4410075"/>
            <a:ext cx="5130800" cy="4178300"/>
          </a:xfrm>
          <a:solidFill>
            <a:srgbClr val="FFFFFF"/>
          </a:solidFill>
          <a:ln>
            <a:solidFill>
              <a:srgbClr val="000000"/>
            </a:solidFill>
            <a:miter lim="800000"/>
            <a:headEnd/>
            <a:tailEnd/>
          </a:ln>
        </p:spPr>
        <p:txBody>
          <a:bodyPr lIns="91434" tIns="45717" rIns="91434" bIns="45717"/>
          <a:lstStyle/>
          <a:p>
            <a:endParaRPr lang="en-US" altLang="en-US"/>
          </a:p>
        </p:txBody>
      </p:sp>
    </p:spTree>
    <p:extLst>
      <p:ext uri="{BB962C8B-B14F-4D97-AF65-F5344CB8AC3E}">
        <p14:creationId xmlns:p14="http://schemas.microsoft.com/office/powerpoint/2010/main" val="960082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US" sz="1200" dirty="0">
                <a:effectLst/>
                <a:latin typeface="+mn-lt"/>
                <a:ea typeface="+mn-ea"/>
                <a:cs typeface="+mn-cs"/>
                <a:sym typeface="Times"/>
              </a:rPr>
              <a:t>Deployment video. Triumph of mech engineering. No other way. Fit rocket. Unfold in space. Get cold. 10 inventions. No other way. Redundancy. Ran out of money several times. But we did good work, Congress believed in us, and gave the needed $. Thank you.  Light from distant U bounces off big mirror. Gold for IR. Be for light weight and stability.</a:t>
            </a:r>
          </a:p>
          <a:p>
            <a:endParaRPr lang="en-US" dirty="0"/>
          </a:p>
        </p:txBody>
      </p:sp>
    </p:spTree>
    <p:extLst>
      <p:ext uri="{BB962C8B-B14F-4D97-AF65-F5344CB8AC3E}">
        <p14:creationId xmlns:p14="http://schemas.microsoft.com/office/powerpoint/2010/main" val="166353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64dcea2209_1_32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g264dcea2209_1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806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64dcea2209_1_32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g264dcea2209_1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3956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defRPr/>
            </a:pPr>
            <a:endParaRPr lang="en-US" dirty="0"/>
          </a:p>
        </p:txBody>
      </p:sp>
    </p:spTree>
    <p:extLst>
      <p:ext uri="{BB962C8B-B14F-4D97-AF65-F5344CB8AC3E}">
        <p14:creationId xmlns:p14="http://schemas.microsoft.com/office/powerpoint/2010/main" val="496887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Aki</a:t>
            </a:r>
          </a:p>
        </p:txBody>
      </p:sp>
      <p:sp>
        <p:nvSpPr>
          <p:cNvPr id="4" name="Slide Number Placeholder 3"/>
          <p:cNvSpPr>
            <a:spLocks noGrp="1"/>
          </p:cNvSpPr>
          <p:nvPr>
            <p:ph type="sldNum" sz="quarter" idx="5"/>
          </p:nvPr>
        </p:nvSpPr>
        <p:spPr/>
        <p:txBody>
          <a:bodyPr/>
          <a:lstStyle/>
          <a:p>
            <a:fld id="{DFD3B00B-94CD-4143-81BB-39EC7285FEAB}" type="slidenum">
              <a:rPr lang="en-US" smtClean="0"/>
              <a:t>23</a:t>
            </a:fld>
            <a:endParaRPr lang="en-US"/>
          </a:p>
        </p:txBody>
      </p:sp>
    </p:spTree>
    <p:extLst>
      <p:ext uri="{BB962C8B-B14F-4D97-AF65-F5344CB8AC3E}">
        <p14:creationId xmlns:p14="http://schemas.microsoft.com/office/powerpoint/2010/main" val="3737290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457200"/>
            <a:ext cx="6099175" cy="3430588"/>
          </a:xfrm>
        </p:spPr>
      </p:sp>
      <p:sp>
        <p:nvSpPr>
          <p:cNvPr id="3" name="Notes Placeholder 2"/>
          <p:cNvSpPr>
            <a:spLocks noGrp="1"/>
          </p:cNvSpPr>
          <p:nvPr>
            <p:ph type="body" idx="1"/>
          </p:nvPr>
        </p:nvSpPr>
        <p:spPr>
          <a:xfrm>
            <a:off x="379412" y="3977639"/>
            <a:ext cx="6099174" cy="4709160"/>
          </a:xfrm>
        </p:spPr>
        <p:txBody>
          <a:bodyPr/>
          <a:lstStyle/>
          <a:p>
            <a:r>
              <a:rPr lang="en-US" dirty="0"/>
              <a:t>Aki</a:t>
            </a:r>
          </a:p>
        </p:txBody>
      </p:sp>
      <p:sp>
        <p:nvSpPr>
          <p:cNvPr id="4" name="Slide Number Placeholder 3"/>
          <p:cNvSpPr>
            <a:spLocks noGrp="1"/>
          </p:cNvSpPr>
          <p:nvPr>
            <p:ph type="sldNum" sz="quarter" idx="5"/>
          </p:nvPr>
        </p:nvSpPr>
        <p:spPr/>
        <p:txBody>
          <a:bodyPr/>
          <a:lstStyle/>
          <a:p>
            <a:fld id="{FFB84BE0-FA5F-0F47-9DC7-C30388AF3041}" type="slidenum">
              <a:rPr lang="en-US" smtClean="0"/>
              <a:pPr/>
              <a:t>24</a:t>
            </a:fld>
            <a:endParaRPr lang="en-US" dirty="0"/>
          </a:p>
        </p:txBody>
      </p:sp>
    </p:spTree>
    <p:extLst>
      <p:ext uri="{BB962C8B-B14F-4D97-AF65-F5344CB8AC3E}">
        <p14:creationId xmlns:p14="http://schemas.microsoft.com/office/powerpoint/2010/main" val="1892657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Astro2020 Primary Recommendation</a:t>
            </a:r>
          </a:p>
        </p:txBody>
      </p:sp>
      <p:sp>
        <p:nvSpPr>
          <p:cNvPr id="4" name="Slide Number Placeholder 3"/>
          <p:cNvSpPr>
            <a:spLocks noGrp="1"/>
          </p:cNvSpPr>
          <p:nvPr>
            <p:ph type="sldNum" sz="quarter" idx="5"/>
          </p:nvPr>
        </p:nvSpPr>
        <p:spPr/>
        <p:txBody>
          <a:bodyPr/>
          <a:lstStyle/>
          <a:p>
            <a:fld id="{0515693A-3037-8F46-839E-DBD0C3A11704}" type="slidenum">
              <a:rPr lang="en-US" smtClean="0"/>
              <a:t>25</a:t>
            </a:fld>
            <a:endParaRPr lang="en-US"/>
          </a:p>
        </p:txBody>
      </p:sp>
    </p:spTree>
    <p:extLst>
      <p:ext uri="{BB962C8B-B14F-4D97-AF65-F5344CB8AC3E}">
        <p14:creationId xmlns:p14="http://schemas.microsoft.com/office/powerpoint/2010/main" val="2079289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Google Shape;108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7" name="Google Shape;108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8" name="Google Shape;1088;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541383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4098DC-B77D-7540-95FD-352666BF2308}" type="slidenum">
              <a:rPr lang="en-US" smtClean="0"/>
              <a:t>29</a:t>
            </a:fld>
            <a:endParaRPr lang="en-US"/>
          </a:p>
        </p:txBody>
      </p:sp>
    </p:spTree>
    <p:extLst>
      <p:ext uri="{BB962C8B-B14F-4D97-AF65-F5344CB8AC3E}">
        <p14:creationId xmlns:p14="http://schemas.microsoft.com/office/powerpoint/2010/main" val="2875928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0798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31</a:t>
            </a:fld>
            <a:endParaRPr lang="en-US"/>
          </a:p>
        </p:txBody>
      </p:sp>
    </p:spTree>
    <p:extLst>
      <p:ext uri="{BB962C8B-B14F-4D97-AF65-F5344CB8AC3E}">
        <p14:creationId xmlns:p14="http://schemas.microsoft.com/office/powerpoint/2010/main" val="4109902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5931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34</a:t>
            </a:fld>
            <a:endParaRPr lang="en-US"/>
          </a:p>
        </p:txBody>
      </p:sp>
    </p:spTree>
    <p:extLst>
      <p:ext uri="{BB962C8B-B14F-4D97-AF65-F5344CB8AC3E}">
        <p14:creationId xmlns:p14="http://schemas.microsoft.com/office/powerpoint/2010/main" val="1921453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35</a:t>
            </a:fld>
            <a:endParaRPr lang="en-US"/>
          </a:p>
        </p:txBody>
      </p:sp>
    </p:spTree>
    <p:extLst>
      <p:ext uri="{BB962C8B-B14F-4D97-AF65-F5344CB8AC3E}">
        <p14:creationId xmlns:p14="http://schemas.microsoft.com/office/powerpoint/2010/main" val="939397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37</a:t>
            </a:fld>
            <a:endParaRPr lang="en-US"/>
          </a:p>
        </p:txBody>
      </p:sp>
    </p:spTree>
    <p:extLst>
      <p:ext uri="{BB962C8B-B14F-4D97-AF65-F5344CB8AC3E}">
        <p14:creationId xmlns:p14="http://schemas.microsoft.com/office/powerpoint/2010/main" val="4162681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46450-F34F-4146-9292-F303F5F4DC67}" type="slidenum">
              <a:rPr lang="en-US" smtClean="0"/>
              <a:t>39</a:t>
            </a:fld>
            <a:endParaRPr lang="en-US"/>
          </a:p>
        </p:txBody>
      </p:sp>
    </p:spTree>
    <p:extLst>
      <p:ext uri="{BB962C8B-B14F-4D97-AF65-F5344CB8AC3E}">
        <p14:creationId xmlns:p14="http://schemas.microsoft.com/office/powerpoint/2010/main" val="2058554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10E5-4D48-694D-9DFB-1660392D0A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BA73CB-9516-194C-B170-1234D51F63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F28E4E-1EF6-F74C-905B-19D22578009C}"/>
              </a:ext>
            </a:extLst>
          </p:cNvPr>
          <p:cNvSpPr>
            <a:spLocks noGrp="1"/>
          </p:cNvSpPr>
          <p:nvPr>
            <p:ph type="dt" sz="half" idx="10"/>
          </p:nvPr>
        </p:nvSpPr>
        <p:spPr/>
        <p:txBody>
          <a:bodyPr/>
          <a:lstStyle/>
          <a:p>
            <a:fld id="{02977A6B-246B-8A4A-A570-1C2064655FDF}" type="datetime1">
              <a:rPr lang="en-US" smtClean="0"/>
              <a:t>4/16/2024</a:t>
            </a:fld>
            <a:endParaRPr lang="en-US" dirty="0"/>
          </a:p>
        </p:txBody>
      </p:sp>
      <p:sp>
        <p:nvSpPr>
          <p:cNvPr id="5" name="Footer Placeholder 4">
            <a:extLst>
              <a:ext uri="{FF2B5EF4-FFF2-40B4-BE49-F238E27FC236}">
                <a16:creationId xmlns:a16="http://schemas.microsoft.com/office/drawing/2014/main" id="{33A9A8C7-0D08-D441-AC71-D5A6FA549C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2F029A-8762-1D42-9422-E1C46A2807A8}"/>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4004120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8009D-A53D-8E41-835A-C177A56E2C1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2D95D40-4D67-6545-AB50-0A78ADD33216}"/>
              </a:ext>
            </a:extLst>
          </p:cNvPr>
          <p:cNvSpPr>
            <a:spLocks noGrp="1"/>
          </p:cNvSpPr>
          <p:nvPr>
            <p:ph idx="1"/>
          </p:nvPr>
        </p:nvSpPr>
        <p:spPr>
          <a:xfrm>
            <a:off x="838200" y="1481959"/>
            <a:ext cx="10515600" cy="46950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9E0DD5-FCDA-EE42-A933-9A6157B641F6}"/>
              </a:ext>
            </a:extLst>
          </p:cNvPr>
          <p:cNvSpPr>
            <a:spLocks noGrp="1"/>
          </p:cNvSpPr>
          <p:nvPr>
            <p:ph type="dt" sz="half" idx="10"/>
          </p:nvPr>
        </p:nvSpPr>
        <p:spPr/>
        <p:txBody>
          <a:bodyPr/>
          <a:lstStyle/>
          <a:p>
            <a:fld id="{C0B26401-DF88-394C-8A7D-2274B1C7735B}" type="datetime1">
              <a:rPr lang="en-US" smtClean="0"/>
              <a:t>4/16/2024</a:t>
            </a:fld>
            <a:endParaRPr lang="en-US" dirty="0"/>
          </a:p>
        </p:txBody>
      </p:sp>
      <p:sp>
        <p:nvSpPr>
          <p:cNvPr id="5" name="Footer Placeholder 4">
            <a:extLst>
              <a:ext uri="{FF2B5EF4-FFF2-40B4-BE49-F238E27FC236}">
                <a16:creationId xmlns:a16="http://schemas.microsoft.com/office/drawing/2014/main" id="{81C69F05-51B0-E541-A73F-E6A7340AFA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90EEAE-7974-BD48-84BA-61AB44F612B6}"/>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3108931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0C7AA-40CE-E64A-9BF8-6D6F804DCD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17440B-7873-4A40-8DA4-771AFCDDB6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FC31BB-DD48-C549-B4FD-89887CDC06F8}"/>
              </a:ext>
            </a:extLst>
          </p:cNvPr>
          <p:cNvSpPr>
            <a:spLocks noGrp="1"/>
          </p:cNvSpPr>
          <p:nvPr>
            <p:ph type="dt" sz="half" idx="10"/>
          </p:nvPr>
        </p:nvSpPr>
        <p:spPr/>
        <p:txBody>
          <a:bodyPr/>
          <a:lstStyle/>
          <a:p>
            <a:fld id="{3B2ED481-0235-C04C-B4BF-7D8B598A46B4}" type="datetime1">
              <a:rPr lang="en-US" smtClean="0"/>
              <a:t>4/16/2024</a:t>
            </a:fld>
            <a:endParaRPr lang="en-US"/>
          </a:p>
        </p:txBody>
      </p:sp>
      <p:sp>
        <p:nvSpPr>
          <p:cNvPr id="5" name="Footer Placeholder 4">
            <a:extLst>
              <a:ext uri="{FF2B5EF4-FFF2-40B4-BE49-F238E27FC236}">
                <a16:creationId xmlns:a16="http://schemas.microsoft.com/office/drawing/2014/main" id="{2F375BD0-12FB-0E42-868F-B57C838E9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54F8A2-01BC-F74E-8A8E-110FBA8271FC}"/>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363207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E2A67-E7B3-3B42-A6A5-6A77F45E46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5B114C-B108-DA4C-8AE0-FA5F802393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B79A71-1892-B849-AF52-0BC520BCEB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0ED4BD-B6BB-F74F-A1BA-F8D8B30AE86A}"/>
              </a:ext>
            </a:extLst>
          </p:cNvPr>
          <p:cNvSpPr>
            <a:spLocks noGrp="1"/>
          </p:cNvSpPr>
          <p:nvPr>
            <p:ph type="dt" sz="half" idx="10"/>
          </p:nvPr>
        </p:nvSpPr>
        <p:spPr/>
        <p:txBody>
          <a:bodyPr/>
          <a:lstStyle/>
          <a:p>
            <a:fld id="{751CC4DD-06A2-E144-8A67-86A325FE2CC4}" type="datetime1">
              <a:rPr lang="en-US" smtClean="0"/>
              <a:t>4/16/2024</a:t>
            </a:fld>
            <a:endParaRPr lang="en-US"/>
          </a:p>
        </p:txBody>
      </p:sp>
      <p:sp>
        <p:nvSpPr>
          <p:cNvPr id="6" name="Footer Placeholder 5">
            <a:extLst>
              <a:ext uri="{FF2B5EF4-FFF2-40B4-BE49-F238E27FC236}">
                <a16:creationId xmlns:a16="http://schemas.microsoft.com/office/drawing/2014/main" id="{0C3E5B20-4E10-864B-808F-6813193CCF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40323C-1B2D-C34E-B660-21493F73A9AB}"/>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427034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4C6A-64ED-7D45-8C38-A1B7F67CA049}"/>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C2D3E70-9A11-694C-A966-D9FBA00638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282C4B-7D81-C243-B6B3-04A7A500F4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EEF537-2B09-8743-9BB8-22F78DD2D1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9F8EBF-0EA7-0748-9AD9-9B12383C37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F55ADF-E63D-6944-AFDC-20B59F2C4220}"/>
              </a:ext>
            </a:extLst>
          </p:cNvPr>
          <p:cNvSpPr>
            <a:spLocks noGrp="1"/>
          </p:cNvSpPr>
          <p:nvPr>
            <p:ph type="dt" sz="half" idx="10"/>
          </p:nvPr>
        </p:nvSpPr>
        <p:spPr/>
        <p:txBody>
          <a:bodyPr/>
          <a:lstStyle/>
          <a:p>
            <a:fld id="{6A176CCC-3F15-5941-8944-BEC1D283F2EC}" type="datetime1">
              <a:rPr lang="en-US" smtClean="0"/>
              <a:t>4/16/2024</a:t>
            </a:fld>
            <a:endParaRPr lang="en-US"/>
          </a:p>
        </p:txBody>
      </p:sp>
      <p:sp>
        <p:nvSpPr>
          <p:cNvPr id="8" name="Footer Placeholder 7">
            <a:extLst>
              <a:ext uri="{FF2B5EF4-FFF2-40B4-BE49-F238E27FC236}">
                <a16:creationId xmlns:a16="http://schemas.microsoft.com/office/drawing/2014/main" id="{987D6B0B-36BA-5441-AF2D-C21364E1D3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9A1B0F-A5AD-814C-BE00-107E1810B8B4}"/>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1461866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BB250-E1F2-5042-A524-40044EC119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1082D8-DD97-3749-A785-AEB0D78A69C7}"/>
              </a:ext>
            </a:extLst>
          </p:cNvPr>
          <p:cNvSpPr>
            <a:spLocks noGrp="1"/>
          </p:cNvSpPr>
          <p:nvPr>
            <p:ph type="dt" sz="half" idx="10"/>
          </p:nvPr>
        </p:nvSpPr>
        <p:spPr/>
        <p:txBody>
          <a:bodyPr/>
          <a:lstStyle/>
          <a:p>
            <a:fld id="{76FA34D8-78D1-A145-BE5B-A8411704464E}" type="datetime1">
              <a:rPr lang="en-US" smtClean="0"/>
              <a:t>4/16/2024</a:t>
            </a:fld>
            <a:endParaRPr lang="en-US"/>
          </a:p>
        </p:txBody>
      </p:sp>
      <p:sp>
        <p:nvSpPr>
          <p:cNvPr id="4" name="Footer Placeholder 3">
            <a:extLst>
              <a:ext uri="{FF2B5EF4-FFF2-40B4-BE49-F238E27FC236}">
                <a16:creationId xmlns:a16="http://schemas.microsoft.com/office/drawing/2014/main" id="{D6BC2C60-43E4-294B-AF96-2AA616069B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14CAFE-A8D8-9744-9550-023879CB82BF}"/>
              </a:ext>
            </a:extLst>
          </p:cNvPr>
          <p:cNvSpPr>
            <a:spLocks noGrp="1"/>
          </p:cNvSpPr>
          <p:nvPr>
            <p:ph type="sldNum" sz="quarter" idx="12"/>
          </p:nvPr>
        </p:nvSpPr>
        <p:spPr/>
        <p:txBody>
          <a:bodyPr/>
          <a:lstStyle/>
          <a:p>
            <a:fld id="{F54C71F4-2765-E04B-BA1E-187562FE3183}" type="slidenum">
              <a:rPr lang="en-US" smtClean="0"/>
              <a:t>‹#›</a:t>
            </a:fld>
            <a:endParaRPr lang="en-US"/>
          </a:p>
        </p:txBody>
      </p:sp>
      <p:pic>
        <p:nvPicPr>
          <p:cNvPr id="6" name="Picture 3" descr="NASA-b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278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04571E-09AE-9D43-8CA1-7E29B4E5B2FB}"/>
              </a:ext>
            </a:extLst>
          </p:cNvPr>
          <p:cNvSpPr>
            <a:spLocks noGrp="1"/>
          </p:cNvSpPr>
          <p:nvPr>
            <p:ph type="dt" sz="half" idx="10"/>
          </p:nvPr>
        </p:nvSpPr>
        <p:spPr/>
        <p:txBody>
          <a:bodyPr/>
          <a:lstStyle/>
          <a:p>
            <a:fld id="{5E2A8B1D-5206-2449-BF32-742F9DF81C5C}" type="datetime1">
              <a:rPr lang="en-US" smtClean="0"/>
              <a:t>4/16/2024</a:t>
            </a:fld>
            <a:endParaRPr lang="en-US"/>
          </a:p>
        </p:txBody>
      </p:sp>
      <p:sp>
        <p:nvSpPr>
          <p:cNvPr id="3" name="Footer Placeholder 2">
            <a:extLst>
              <a:ext uri="{FF2B5EF4-FFF2-40B4-BE49-F238E27FC236}">
                <a16:creationId xmlns:a16="http://schemas.microsoft.com/office/drawing/2014/main" id="{F968488B-C266-EC48-B948-13319A3838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A0AA35-D0C7-FA4D-B450-3C440CE6BF71}"/>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1852433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BB357-CA11-4247-BE55-04926667BF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06A81E-D7BE-4548-9D03-7152FAA91A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2B3814-6E10-CE44-AC1E-D4C1F17DB2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8BD10-A1CC-F944-B5F0-F999759B9EE2}"/>
              </a:ext>
            </a:extLst>
          </p:cNvPr>
          <p:cNvSpPr>
            <a:spLocks noGrp="1"/>
          </p:cNvSpPr>
          <p:nvPr>
            <p:ph type="dt" sz="half" idx="10"/>
          </p:nvPr>
        </p:nvSpPr>
        <p:spPr/>
        <p:txBody>
          <a:bodyPr/>
          <a:lstStyle/>
          <a:p>
            <a:fld id="{C0AB2BDB-A352-2D41-BDA3-EE16241AD3A4}" type="datetime1">
              <a:rPr lang="en-US" smtClean="0"/>
              <a:t>4/16/2024</a:t>
            </a:fld>
            <a:endParaRPr lang="en-US"/>
          </a:p>
        </p:txBody>
      </p:sp>
      <p:sp>
        <p:nvSpPr>
          <p:cNvPr id="6" name="Footer Placeholder 5">
            <a:extLst>
              <a:ext uri="{FF2B5EF4-FFF2-40B4-BE49-F238E27FC236}">
                <a16:creationId xmlns:a16="http://schemas.microsoft.com/office/drawing/2014/main" id="{160B65CE-CBD0-014E-8D28-F3F66C0F5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1E40C7-F9BB-874A-B402-EFD9F4978DF5}"/>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956620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D538-2893-E445-85F1-907CDDBF35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1781CB-D67F-414D-8135-59A3759C0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A9E195-D933-6346-BE7A-BB0A9150F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789EFD-7636-8D4C-9797-69A3424CD00A}"/>
              </a:ext>
            </a:extLst>
          </p:cNvPr>
          <p:cNvSpPr>
            <a:spLocks noGrp="1"/>
          </p:cNvSpPr>
          <p:nvPr>
            <p:ph type="dt" sz="half" idx="10"/>
          </p:nvPr>
        </p:nvSpPr>
        <p:spPr/>
        <p:txBody>
          <a:bodyPr/>
          <a:lstStyle/>
          <a:p>
            <a:fld id="{D08208F5-378E-0A40-A67D-A9463793B6B1}" type="datetime1">
              <a:rPr lang="en-US" smtClean="0"/>
              <a:t>4/16/2024</a:t>
            </a:fld>
            <a:endParaRPr lang="en-US"/>
          </a:p>
        </p:txBody>
      </p:sp>
      <p:sp>
        <p:nvSpPr>
          <p:cNvPr id="6" name="Footer Placeholder 5">
            <a:extLst>
              <a:ext uri="{FF2B5EF4-FFF2-40B4-BE49-F238E27FC236}">
                <a16:creationId xmlns:a16="http://schemas.microsoft.com/office/drawing/2014/main" id="{6B7161B6-B37A-DE4E-83AD-519D6D84FB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F5DC1F-6C5D-FD4E-A27E-44D16914E400}"/>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51385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01AB-DE90-FC40-8D2D-67D266BD24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0D6E65-18B3-8947-8174-03927AC358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BBC3A-71DD-B14C-9410-5048BFA45316}"/>
              </a:ext>
            </a:extLst>
          </p:cNvPr>
          <p:cNvSpPr>
            <a:spLocks noGrp="1"/>
          </p:cNvSpPr>
          <p:nvPr>
            <p:ph type="dt" sz="half" idx="10"/>
          </p:nvPr>
        </p:nvSpPr>
        <p:spPr/>
        <p:txBody>
          <a:bodyPr/>
          <a:lstStyle/>
          <a:p>
            <a:fld id="{C10F23E8-5D43-5149-96FD-B6E9FA36B018}" type="datetime1">
              <a:rPr lang="en-US" smtClean="0"/>
              <a:t>4/16/2024</a:t>
            </a:fld>
            <a:endParaRPr lang="en-US"/>
          </a:p>
        </p:txBody>
      </p:sp>
      <p:sp>
        <p:nvSpPr>
          <p:cNvPr id="5" name="Footer Placeholder 4">
            <a:extLst>
              <a:ext uri="{FF2B5EF4-FFF2-40B4-BE49-F238E27FC236}">
                <a16:creationId xmlns:a16="http://schemas.microsoft.com/office/drawing/2014/main" id="{E6F5F72F-72B7-4E43-8925-0304EEA9C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877899-68FC-674D-BF4F-54B76F200344}"/>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1892639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03BF07-C2A6-894D-A4F4-B44018275E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DB9223-F6DA-934C-B76C-D80B2F4DF8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FC856F-B693-6C4F-9352-97017F63FC0B}"/>
              </a:ext>
            </a:extLst>
          </p:cNvPr>
          <p:cNvSpPr>
            <a:spLocks noGrp="1"/>
          </p:cNvSpPr>
          <p:nvPr>
            <p:ph type="dt" sz="half" idx="10"/>
          </p:nvPr>
        </p:nvSpPr>
        <p:spPr/>
        <p:txBody>
          <a:bodyPr/>
          <a:lstStyle/>
          <a:p>
            <a:fld id="{4E2CDA0A-FC7E-D342-ADCA-A052125645F8}" type="datetime1">
              <a:rPr lang="en-US" smtClean="0"/>
              <a:t>4/16/2024</a:t>
            </a:fld>
            <a:endParaRPr lang="en-US"/>
          </a:p>
        </p:txBody>
      </p:sp>
      <p:sp>
        <p:nvSpPr>
          <p:cNvPr id="5" name="Footer Placeholder 4">
            <a:extLst>
              <a:ext uri="{FF2B5EF4-FFF2-40B4-BE49-F238E27FC236}">
                <a16:creationId xmlns:a16="http://schemas.microsoft.com/office/drawing/2014/main" id="{C03AE126-A831-824A-9DC7-1A355D9B19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7F4BF2-B4DC-554B-923F-F176D7924844}"/>
              </a:ext>
            </a:extLst>
          </p:cNvPr>
          <p:cNvSpPr>
            <a:spLocks noGrp="1"/>
          </p:cNvSpPr>
          <p:nvPr>
            <p:ph type="sldNum" sz="quarter" idx="12"/>
          </p:nvPr>
        </p:nvSpPr>
        <p:spPr/>
        <p:txBody>
          <a:bodyPr/>
          <a:lstStyle/>
          <a:p>
            <a:fld id="{F54C71F4-2765-E04B-BA1E-187562FE3183}" type="slidenum">
              <a:rPr lang="en-US" smtClean="0"/>
              <a:t>‹#›</a:t>
            </a:fld>
            <a:endParaRPr lang="en-US"/>
          </a:p>
        </p:txBody>
      </p:sp>
    </p:spTree>
    <p:extLst>
      <p:ext uri="{BB962C8B-B14F-4D97-AF65-F5344CB8AC3E}">
        <p14:creationId xmlns:p14="http://schemas.microsoft.com/office/powerpoint/2010/main" val="2180824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JWST Content Slide">
    <p:bg>
      <p:bgPr>
        <a:solidFill>
          <a:srgbClr val="000000"/>
        </a:solidFill>
        <a:effectLst/>
      </p:bgPr>
    </p:bg>
    <p:spTree>
      <p:nvGrpSpPr>
        <p:cNvPr id="1" name=""/>
        <p:cNvGrpSpPr/>
        <p:nvPr/>
      </p:nvGrpSpPr>
      <p:grpSpPr>
        <a:xfrm>
          <a:off x="0" y="0"/>
          <a:ext cx="0" cy="0"/>
          <a:chOff x="0" y="0"/>
          <a:chExt cx="0" cy="0"/>
        </a:xfrm>
      </p:grpSpPr>
      <p:sp>
        <p:nvSpPr>
          <p:cNvPr id="47" name="Title Text"/>
          <p:cNvSpPr txBox="1">
            <a:spLocks noGrp="1"/>
          </p:cNvSpPr>
          <p:nvPr>
            <p:ph type="title"/>
          </p:nvPr>
        </p:nvSpPr>
        <p:spPr>
          <a:xfrm>
            <a:off x="1228344" y="306330"/>
            <a:ext cx="10448544" cy="625474"/>
          </a:xfrm>
          <a:prstGeom prst="rect">
            <a:avLst/>
          </a:prstGeom>
        </p:spPr>
        <p:txBody>
          <a:bodyPr anchor="t">
            <a:normAutofit/>
          </a:bodyPr>
          <a:lstStyle>
            <a:lvl1pPr>
              <a:defRPr>
                <a:solidFill>
                  <a:srgbClr val="DDDDDD"/>
                </a:solidFill>
                <a:latin typeface="Optima"/>
                <a:ea typeface="Optima"/>
                <a:cs typeface="Optima"/>
                <a:sym typeface="Optima"/>
              </a:defRPr>
            </a:lvl1pPr>
          </a:lstStyle>
          <a:p>
            <a:r>
              <a:t>Title Text</a:t>
            </a:r>
          </a:p>
        </p:txBody>
      </p:sp>
      <p:sp>
        <p:nvSpPr>
          <p:cNvPr id="48" name="Line"/>
          <p:cNvSpPr/>
          <p:nvPr/>
        </p:nvSpPr>
        <p:spPr>
          <a:xfrm>
            <a:off x="1288596" y="743580"/>
            <a:ext cx="10508943" cy="1"/>
          </a:xfrm>
          <a:prstGeom prst="line">
            <a:avLst/>
          </a:prstGeom>
          <a:ln w="25400">
            <a:solidFill>
              <a:srgbClr val="5377A3"/>
            </a:solidFill>
            <a:miter/>
          </a:ln>
        </p:spPr>
        <p:txBody>
          <a:bodyPr tIns="45720" bIns="45720"/>
          <a:lstStyle/>
          <a:p>
            <a:pPr>
              <a:defRPr i="0">
                <a:solidFill>
                  <a:srgbClr val="000000"/>
                </a:solidFill>
              </a:defRPr>
            </a:pPr>
            <a:endParaRPr sz="900"/>
          </a:p>
        </p:txBody>
      </p:sp>
      <p:sp>
        <p:nvSpPr>
          <p:cNvPr id="49" name="Body Level One…"/>
          <p:cNvSpPr txBox="1">
            <a:spLocks noGrp="1"/>
          </p:cNvSpPr>
          <p:nvPr>
            <p:ph type="body" idx="1"/>
          </p:nvPr>
        </p:nvSpPr>
        <p:spPr>
          <a:xfrm>
            <a:off x="511937" y="1257071"/>
            <a:ext cx="11346872" cy="5146861"/>
          </a:xfrm>
          <a:prstGeom prst="rect">
            <a:avLst/>
          </a:prstGeom>
        </p:spPr>
        <p:txBody>
          <a:bodyPr>
            <a:normAutofit/>
          </a:bodyPr>
          <a:lstStyle>
            <a:lvl1pPr marL="0" indent="0">
              <a:buSzTx/>
              <a:buFontTx/>
              <a:buNone/>
              <a:defRPr sz="2400">
                <a:solidFill>
                  <a:srgbClr val="DDDDDD"/>
                </a:solidFill>
                <a:latin typeface="Optima"/>
                <a:ea typeface="Optima"/>
                <a:cs typeface="Optima"/>
                <a:sym typeface="Optima"/>
              </a:defRPr>
            </a:lvl1pPr>
            <a:lvl2pPr marL="502920" indent="-274320">
              <a:defRPr sz="2200">
                <a:solidFill>
                  <a:srgbClr val="DDDDDD"/>
                </a:solidFill>
                <a:latin typeface="Optima"/>
                <a:ea typeface="Optima"/>
                <a:cs typeface="Optima"/>
                <a:sym typeface="Optima"/>
              </a:defRPr>
            </a:lvl2pPr>
            <a:lvl3pPr marL="762000" indent="-304800">
              <a:buChar char="-"/>
              <a:defRPr sz="2000">
                <a:solidFill>
                  <a:srgbClr val="A7A7A7"/>
                </a:solidFill>
                <a:latin typeface="Optima"/>
                <a:ea typeface="Optima"/>
                <a:cs typeface="Optima"/>
                <a:sym typeface="Optima"/>
              </a:defRPr>
            </a:lvl3pPr>
            <a:lvl4pPr marL="1028700" indent="-342900">
              <a:buChar char="‣"/>
              <a:defRPr sz="1800">
                <a:solidFill>
                  <a:srgbClr val="A7A7A7"/>
                </a:solidFill>
                <a:latin typeface="Optima"/>
                <a:ea typeface="Optima"/>
                <a:cs typeface="Optima"/>
                <a:sym typeface="Optima"/>
              </a:defRPr>
            </a:lvl4pPr>
            <a:lvl5pPr marL="1257300" indent="-342900">
              <a:buSzPct val="80000"/>
              <a:buChar char="✦"/>
              <a:defRPr sz="1600">
                <a:solidFill>
                  <a:srgbClr val="A7A7A7"/>
                </a:solidFill>
                <a:latin typeface="Optima"/>
                <a:ea typeface="Optima"/>
                <a:cs typeface="Optima"/>
                <a:sym typeface="Optima"/>
              </a:defRPr>
            </a:lvl5pPr>
          </a:lstStyle>
          <a:p>
            <a:r>
              <a:t>Body Level One</a:t>
            </a:r>
          </a:p>
          <a:p>
            <a:pPr lvl="1"/>
            <a:r>
              <a:t>Body Level Two</a:t>
            </a:r>
          </a:p>
          <a:p>
            <a:pPr lvl="2"/>
            <a:r>
              <a:t>Body Level Three</a:t>
            </a:r>
          </a:p>
          <a:p>
            <a:pPr lvl="3"/>
            <a:r>
              <a:t>Body Level Four</a:t>
            </a:r>
          </a:p>
          <a:p>
            <a:pPr lvl="4"/>
            <a:r>
              <a:t>Body Level Five</a:t>
            </a:r>
          </a:p>
        </p:txBody>
      </p:sp>
      <p:pic>
        <p:nvPicPr>
          <p:cNvPr id="50" name="image7.png" descr="image7.png"/>
          <p:cNvPicPr>
            <a:picLocks noChangeAspect="1"/>
          </p:cNvPicPr>
          <p:nvPr/>
        </p:nvPicPr>
        <p:blipFill>
          <a:blip r:embed="rId2"/>
          <a:stretch>
            <a:fillRect/>
          </a:stretch>
        </p:blipFill>
        <p:spPr>
          <a:xfrm>
            <a:off x="255339" y="270960"/>
            <a:ext cx="1217960" cy="1069848"/>
          </a:xfrm>
          <a:prstGeom prst="rect">
            <a:avLst/>
          </a:prstGeom>
          <a:ln w="12700">
            <a:miter lim="400000"/>
          </a:ln>
        </p:spPr>
      </p:pic>
      <p:pic>
        <p:nvPicPr>
          <p:cNvPr id="51" name="Image" descr="Image"/>
          <p:cNvPicPr>
            <a:picLocks noChangeAspect="1"/>
          </p:cNvPicPr>
          <p:nvPr/>
        </p:nvPicPr>
        <p:blipFill>
          <a:blip r:embed="rId3"/>
          <a:stretch>
            <a:fillRect/>
          </a:stretch>
        </p:blipFill>
        <p:spPr>
          <a:xfrm>
            <a:off x="11093450" y="6642673"/>
            <a:ext cx="977900" cy="139701"/>
          </a:xfrm>
          <a:prstGeom prst="rect">
            <a:avLst/>
          </a:prstGeom>
          <a:ln w="12700">
            <a:miter lim="400000"/>
          </a:ln>
        </p:spPr>
      </p:pic>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1034792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Title Slide">
  <p:cSld name="3_Title Slide">
    <p:bg>
      <p:bgPr>
        <a:blipFill>
          <a:blip r:embed="rId2">
            <a:alphaModFix/>
          </a:blip>
          <a:stretch>
            <a:fillRect/>
          </a:stretch>
        </a:blipFill>
        <a:effectLst/>
      </p:bgPr>
    </p:bg>
    <p:spTree>
      <p:nvGrpSpPr>
        <p:cNvPr id="1" name="Shape 220"/>
        <p:cNvGrpSpPr/>
        <p:nvPr/>
      </p:nvGrpSpPr>
      <p:grpSpPr>
        <a:xfrm>
          <a:off x="0" y="0"/>
          <a:ext cx="0" cy="0"/>
          <a:chOff x="0" y="0"/>
          <a:chExt cx="0" cy="0"/>
        </a:xfrm>
      </p:grpSpPr>
      <p:sp>
        <p:nvSpPr>
          <p:cNvPr id="221" name="Google Shape;221;p30"/>
          <p:cNvSpPr txBox="1">
            <a:spLocks noGrp="1"/>
          </p:cNvSpPr>
          <p:nvPr>
            <p:ph type="subTitle" idx="1"/>
          </p:nvPr>
        </p:nvSpPr>
        <p:spPr>
          <a:xfrm>
            <a:off x="544660" y="4665531"/>
            <a:ext cx="3571593" cy="468881"/>
          </a:xfrm>
          <a:prstGeom prst="rect">
            <a:avLst/>
          </a:prstGeom>
          <a:noFill/>
          <a:ln>
            <a:noFill/>
          </a:ln>
        </p:spPr>
        <p:txBody>
          <a:bodyPr spcFirstLastPara="1" wrap="square" lIns="68575" tIns="34275" rIns="68575" bIns="34275" anchor="t" anchorCtr="0">
            <a:spAutoFit/>
          </a:bodyPr>
          <a:lstStyle>
            <a:lvl1pPr lvl="0" algn="l">
              <a:lnSpc>
                <a:spcPct val="90000"/>
              </a:lnSpc>
              <a:spcBef>
                <a:spcPts val="1067"/>
              </a:spcBef>
              <a:spcAft>
                <a:spcPts val="0"/>
              </a:spcAft>
              <a:buClr>
                <a:schemeClr val="lt1"/>
              </a:buClr>
              <a:buSzPts val="1400"/>
              <a:buNone/>
              <a:defRPr sz="1867" b="1">
                <a:solidFill>
                  <a:schemeClr val="lt1"/>
                </a:solidFill>
                <a:latin typeface="Arial"/>
                <a:ea typeface="Arial"/>
                <a:cs typeface="Arial"/>
                <a:sym typeface="Arial"/>
              </a:defRPr>
            </a:lvl1pPr>
            <a:lvl2pPr lvl="1" algn="ctr">
              <a:lnSpc>
                <a:spcPct val="90000"/>
              </a:lnSpc>
              <a:spcBef>
                <a:spcPts val="533"/>
              </a:spcBef>
              <a:spcAft>
                <a:spcPts val="0"/>
              </a:spcAft>
              <a:buClr>
                <a:schemeClr val="lt1"/>
              </a:buClr>
              <a:buSzPts val="1500"/>
              <a:buNone/>
              <a:defRPr sz="2000"/>
            </a:lvl2pPr>
            <a:lvl3pPr lvl="2" algn="ctr">
              <a:lnSpc>
                <a:spcPct val="90000"/>
              </a:lnSpc>
              <a:spcBef>
                <a:spcPts val="533"/>
              </a:spcBef>
              <a:spcAft>
                <a:spcPts val="0"/>
              </a:spcAft>
              <a:buClr>
                <a:schemeClr val="lt1"/>
              </a:buClr>
              <a:buSzPts val="1400"/>
              <a:buNone/>
              <a:defRPr sz="1867"/>
            </a:lvl3pPr>
            <a:lvl4pPr lvl="3" algn="ctr">
              <a:lnSpc>
                <a:spcPct val="90000"/>
              </a:lnSpc>
              <a:spcBef>
                <a:spcPts val="533"/>
              </a:spcBef>
              <a:spcAft>
                <a:spcPts val="0"/>
              </a:spcAft>
              <a:buClr>
                <a:schemeClr val="lt1"/>
              </a:buClr>
              <a:buSzPts val="1200"/>
              <a:buNone/>
              <a:defRPr sz="1600"/>
            </a:lvl4pPr>
            <a:lvl5pPr lvl="4" algn="ctr">
              <a:lnSpc>
                <a:spcPct val="90000"/>
              </a:lnSpc>
              <a:spcBef>
                <a:spcPts val="533"/>
              </a:spcBef>
              <a:spcAft>
                <a:spcPts val="0"/>
              </a:spcAft>
              <a:buClr>
                <a:schemeClr val="lt1"/>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sp>
        <p:nvSpPr>
          <p:cNvPr id="222" name="Google Shape;222;p30"/>
          <p:cNvSpPr txBox="1">
            <a:spLocks noGrp="1"/>
          </p:cNvSpPr>
          <p:nvPr>
            <p:ph type="body" idx="2"/>
          </p:nvPr>
        </p:nvSpPr>
        <p:spPr>
          <a:xfrm>
            <a:off x="544661" y="3281219"/>
            <a:ext cx="3571593" cy="1277868"/>
          </a:xfrm>
          <a:prstGeom prst="rect">
            <a:avLst/>
          </a:prstGeom>
          <a:noFill/>
          <a:ln>
            <a:noFill/>
          </a:ln>
        </p:spPr>
        <p:txBody>
          <a:bodyPr spcFirstLastPara="1" wrap="square" lIns="68575" tIns="34275" rIns="68575" bIns="34275" anchor="t" anchorCtr="0">
            <a:normAutofit/>
          </a:bodyPr>
          <a:lstStyle>
            <a:lvl1pPr marL="609585" lvl="0" indent="-533387" algn="l">
              <a:lnSpc>
                <a:spcPct val="90000"/>
              </a:lnSpc>
              <a:spcBef>
                <a:spcPts val="1067"/>
              </a:spcBef>
              <a:spcAft>
                <a:spcPts val="0"/>
              </a:spcAft>
              <a:buClr>
                <a:schemeClr val="lt1"/>
              </a:buClr>
              <a:buSzPts val="2700"/>
              <a:buChar char="•"/>
              <a:defRPr sz="3600" b="1">
                <a:solidFill>
                  <a:schemeClr val="lt1"/>
                </a:solidFill>
              </a:defRPr>
            </a:lvl1pPr>
            <a:lvl2pPr marL="1219170" lvl="1" indent="-457189" algn="ctr">
              <a:lnSpc>
                <a:spcPct val="90000"/>
              </a:lnSpc>
              <a:spcBef>
                <a:spcPts val="533"/>
              </a:spcBef>
              <a:spcAft>
                <a:spcPts val="0"/>
              </a:spcAft>
              <a:buClr>
                <a:schemeClr val="lt1"/>
              </a:buClr>
              <a:buSzPts val="1800"/>
              <a:buChar char="•"/>
              <a:defRPr>
                <a:solidFill>
                  <a:schemeClr val="lt1"/>
                </a:solidFill>
              </a:defRPr>
            </a:lvl2pPr>
            <a:lvl3pPr marL="1828754" lvl="2" indent="-431789" algn="ctr">
              <a:lnSpc>
                <a:spcPct val="90000"/>
              </a:lnSpc>
              <a:spcBef>
                <a:spcPts val="533"/>
              </a:spcBef>
              <a:spcAft>
                <a:spcPts val="0"/>
              </a:spcAft>
              <a:buClr>
                <a:schemeClr val="lt1"/>
              </a:buClr>
              <a:buSzPts val="1500"/>
              <a:buChar char="•"/>
              <a:defRPr>
                <a:solidFill>
                  <a:schemeClr val="lt1"/>
                </a:solidFill>
              </a:defRPr>
            </a:lvl3pPr>
            <a:lvl4pPr marL="2438339" lvl="3" indent="-423323" algn="ctr">
              <a:lnSpc>
                <a:spcPct val="90000"/>
              </a:lnSpc>
              <a:spcBef>
                <a:spcPts val="533"/>
              </a:spcBef>
              <a:spcAft>
                <a:spcPts val="0"/>
              </a:spcAft>
              <a:buClr>
                <a:schemeClr val="lt1"/>
              </a:buClr>
              <a:buSzPts val="1400"/>
              <a:buChar char="•"/>
              <a:defRPr>
                <a:solidFill>
                  <a:schemeClr val="lt1"/>
                </a:solidFill>
              </a:defRPr>
            </a:lvl4pPr>
            <a:lvl5pPr marL="3047924" lvl="4" indent="-423323" algn="ctr">
              <a:lnSpc>
                <a:spcPct val="90000"/>
              </a:lnSpc>
              <a:spcBef>
                <a:spcPts val="533"/>
              </a:spcBef>
              <a:spcAft>
                <a:spcPts val="0"/>
              </a:spcAft>
              <a:buClr>
                <a:schemeClr val="lt1"/>
              </a:buClr>
              <a:buSzPts val="1400"/>
              <a:buChar char="•"/>
              <a:defRPr>
                <a:solidFill>
                  <a:schemeClr val="lt1"/>
                </a:solidFill>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23" name="Google Shape;223;p30"/>
          <p:cNvSpPr/>
          <p:nvPr/>
        </p:nvSpPr>
        <p:spPr>
          <a:xfrm>
            <a:off x="66367" y="103233"/>
            <a:ext cx="2389200" cy="309600"/>
          </a:xfrm>
          <a:prstGeom prst="rect">
            <a:avLst/>
          </a:prstGeom>
          <a:solidFill>
            <a:srgbClr val="203865"/>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Calibri"/>
              <a:ea typeface="Calibri"/>
              <a:cs typeface="Calibri"/>
              <a:sym typeface="Calibri"/>
            </a:endParaRPr>
          </a:p>
        </p:txBody>
      </p:sp>
      <p:sp>
        <p:nvSpPr>
          <p:cNvPr id="224" name="Google Shape;224;p30"/>
          <p:cNvSpPr txBox="1"/>
          <p:nvPr/>
        </p:nvSpPr>
        <p:spPr>
          <a:xfrm>
            <a:off x="9382699" y="43573"/>
            <a:ext cx="2743200" cy="365200"/>
          </a:xfrm>
          <a:prstGeom prst="rect">
            <a:avLst/>
          </a:prstGeom>
          <a:noFill/>
          <a:ln>
            <a:noFill/>
          </a:ln>
        </p:spPr>
        <p:txBody>
          <a:bodyPr spcFirstLastPara="1" wrap="square" lIns="91433" tIns="45700" rIns="91433" bIns="45700" anchor="ctr" anchorCtr="0">
            <a:noAutofit/>
          </a:bodyPr>
          <a:lstStyle/>
          <a:p>
            <a:pPr marL="0" marR="0" lvl="0" indent="0" algn="r" rtl="0">
              <a:spcBef>
                <a:spcPts val="0"/>
              </a:spcBef>
              <a:spcAft>
                <a:spcPts val="0"/>
              </a:spcAft>
              <a:buNone/>
            </a:pPr>
            <a:fld id="{00000000-1234-1234-1234-123412341234}" type="slidenum">
              <a:rPr lang="en" sz="1200" b="1" i="0">
                <a:solidFill>
                  <a:schemeClr val="lt1"/>
                </a:solidFill>
                <a:latin typeface="Arial Narrow"/>
                <a:ea typeface="Arial Narrow"/>
                <a:cs typeface="Arial Narrow"/>
                <a:sym typeface="Arial Narrow"/>
              </a:rPr>
              <a:pPr marL="0" marR="0" lvl="0" indent="0" algn="r" rtl="0">
                <a:spcBef>
                  <a:spcPts val="0"/>
                </a:spcBef>
                <a:spcAft>
                  <a:spcPts val="0"/>
                </a:spcAft>
                <a:buNone/>
              </a:pPr>
              <a:t>‹#›</a:t>
            </a:fld>
            <a:endParaRPr sz="1200" b="1" i="0">
              <a:solidFill>
                <a:schemeClr val="lt1"/>
              </a:solidFill>
              <a:latin typeface="Arial Narrow"/>
              <a:ea typeface="Arial Narrow"/>
              <a:cs typeface="Arial Narrow"/>
              <a:sym typeface="Arial Narrow"/>
            </a:endParaRPr>
          </a:p>
        </p:txBody>
      </p:sp>
    </p:spTree>
    <p:extLst>
      <p:ext uri="{BB962C8B-B14F-4D97-AF65-F5344CB8AC3E}">
        <p14:creationId xmlns:p14="http://schemas.microsoft.com/office/powerpoint/2010/main" val="1973133300"/>
      </p:ext>
    </p:extLst>
  </p:cSld>
  <p:clrMapOvr>
    <a:masterClrMapping/>
  </p:clrMapOvr>
  <p:extLst>
    <p:ext uri="{DCECCB84-F9BA-43D5-87BE-67443E8EF086}">
      <p15:sldGuideLst xmlns:p15="http://schemas.microsoft.com/office/powerpoint/2012/main">
        <p15:guide id="1" orient="horz" pos="1620">
          <p15:clr>
            <a:srgbClr val="FBAE40"/>
          </p15:clr>
        </p15:guide>
        <p15:guide id="2" pos="3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498AE-4978-784F-8C90-0226B4C3F9E6}"/>
              </a:ext>
            </a:extLst>
          </p:cNvPr>
          <p:cNvSpPr>
            <a:spLocks noGrp="1"/>
          </p:cNvSpPr>
          <p:nvPr>
            <p:ph type="title"/>
          </p:nvPr>
        </p:nvSpPr>
        <p:spPr>
          <a:xfrm>
            <a:off x="1702676" y="365126"/>
            <a:ext cx="7575795" cy="70693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56DEE49-16F9-9045-A55B-3E0DB0121D70}"/>
              </a:ext>
            </a:extLst>
          </p:cNvPr>
          <p:cNvSpPr>
            <a:spLocks noGrp="1"/>
          </p:cNvSpPr>
          <p:nvPr>
            <p:ph type="body" idx="1"/>
          </p:nvPr>
        </p:nvSpPr>
        <p:spPr>
          <a:xfrm>
            <a:off x="838200" y="1250731"/>
            <a:ext cx="10515600" cy="49262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12B30-E1DF-614B-A9F8-5B10A9B79F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9B2810-064F-3248-87F6-5D07DA9FBDCA}" type="datetime1">
              <a:rPr lang="en-US" smtClean="0"/>
              <a:t>4/16/2024</a:t>
            </a:fld>
            <a:endParaRPr lang="en-US" dirty="0"/>
          </a:p>
        </p:txBody>
      </p:sp>
      <p:sp>
        <p:nvSpPr>
          <p:cNvPr id="5" name="Footer Placeholder 4">
            <a:extLst>
              <a:ext uri="{FF2B5EF4-FFF2-40B4-BE49-F238E27FC236}">
                <a16:creationId xmlns:a16="http://schemas.microsoft.com/office/drawing/2014/main" id="{7F194615-8582-964A-AE60-98AA5101E6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C1CE6-C675-E04D-BF06-77CD134814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C71F4-2765-E04B-BA1E-187562FE3183}" type="slidenum">
              <a:rPr lang="en-US" smtClean="0"/>
              <a:t>‹#›</a:t>
            </a:fld>
            <a:endParaRPr lang="en-US"/>
          </a:p>
        </p:txBody>
      </p:sp>
      <p:pic>
        <p:nvPicPr>
          <p:cNvPr id="8" name="Picture 7">
            <a:extLst>
              <a:ext uri="{FF2B5EF4-FFF2-40B4-BE49-F238E27FC236}">
                <a16:creationId xmlns:a16="http://schemas.microsoft.com/office/drawing/2014/main" id="{6DB0E2D4-2B32-5A4D-9B7B-71D48F6C1B1C}"/>
              </a:ext>
            </a:extLst>
          </p:cNvPr>
          <p:cNvPicPr>
            <a:picLocks noChangeAspect="1"/>
          </p:cNvPicPr>
          <p:nvPr userDrawn="1"/>
        </p:nvPicPr>
        <p:blipFill>
          <a:blip r:embed="rId15"/>
          <a:stretch>
            <a:fillRect/>
          </a:stretch>
        </p:blipFill>
        <p:spPr>
          <a:xfrm>
            <a:off x="382572" y="307345"/>
            <a:ext cx="1050324" cy="584716"/>
          </a:xfrm>
          <a:prstGeom prst="rect">
            <a:avLst/>
          </a:prstGeom>
        </p:spPr>
      </p:pic>
    </p:spTree>
    <p:extLst>
      <p:ext uri="{BB962C8B-B14F-4D97-AF65-F5344CB8AC3E}">
        <p14:creationId xmlns:p14="http://schemas.microsoft.com/office/powerpoint/2010/main" val="1670868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google.com/url?sa=i&amp;rct=j&amp;q=&amp;esrc=s&amp;source=imgres&amp;cd=&amp;cad=rja&amp;uact=8&amp;ved=0ahUKEwiMtIKG4N3ZAhXDxYMKHTofCtIQjRwIBQ&amp;url=https://apod.nasa.gov/apod/ap980607.html&amp;psig=AOvVaw3lwCYjAKk33enpojz7xu89&amp;ust=1520633683568104"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2.png"/><Relationship Id="rId3" Type="http://schemas.openxmlformats.org/officeDocument/2006/relationships/image" Target="../media/image36.jpeg"/><Relationship Id="rId7" Type="http://schemas.openxmlformats.org/officeDocument/2006/relationships/image" Target="../media/image40.png"/><Relationship Id="rId12" Type="http://schemas.openxmlformats.org/officeDocument/2006/relationships/image" Target="../media/image44.jpeg"/><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39.jpeg"/><Relationship Id="rId11" Type="http://schemas.openxmlformats.org/officeDocument/2006/relationships/hyperlink" Target="../program%20files/qualcomm/eudora/attach/DSCN1803.JPG" TargetMode="External"/><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6.emf"/><Relationship Id="rId3" Type="http://schemas.openxmlformats.org/officeDocument/2006/relationships/image" Target="../media/image48.emf"/><Relationship Id="rId7" Type="http://schemas.openxmlformats.org/officeDocument/2006/relationships/image" Target="../media/image51.png"/><Relationship Id="rId12" Type="http://schemas.openxmlformats.org/officeDocument/2006/relationships/oleObject" Target="../embeddings/oleObject3.bin"/><Relationship Id="rId2" Type="http://schemas.openxmlformats.org/officeDocument/2006/relationships/oleObject" Target="../embeddings/oleObject1.bin"/><Relationship Id="rId16"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emf"/><Relationship Id="rId15" Type="http://schemas.openxmlformats.org/officeDocument/2006/relationships/image" Target="../media/image57.emf"/><Relationship Id="rId10" Type="http://schemas.openxmlformats.org/officeDocument/2006/relationships/image" Target="../media/image54.png"/><Relationship Id="rId4" Type="http://schemas.openxmlformats.org/officeDocument/2006/relationships/oleObject" Target="../embeddings/oleObject2.bin"/><Relationship Id="rId9" Type="http://schemas.openxmlformats.org/officeDocument/2006/relationships/image" Target="../media/image53.png"/><Relationship Id="rId1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0.pn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cid:a2713ecb-688f-41e8-8172-0f155594b5ad@namprd09.prod.outlook.com" TargetMode="External"/><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1.jpeg"/><Relationship Id="rId2" Type="http://schemas.openxmlformats.org/officeDocument/2006/relationships/image" Target="../media/image61.jpeg"/><Relationship Id="rId1" Type="http://schemas.openxmlformats.org/officeDocument/2006/relationships/slideLayout" Target="../slideLayouts/slideLayout6.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jpeg"/><Relationship Id="rId4" Type="http://schemas.openxmlformats.org/officeDocument/2006/relationships/image" Target="../media/image63.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75.png"/></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tif"/></Relationships>
</file>

<file path=ppt/slides/_rels/slide1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83.jpg"/><Relationship Id="rId4" Type="http://schemas.openxmlformats.org/officeDocument/2006/relationships/image" Target="../media/image82.png"/></Relationships>
</file>

<file path=ppt/slides/_rels/slide2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3.jpg"/><Relationship Id="rId4" Type="http://schemas.openxmlformats.org/officeDocument/2006/relationships/image" Target="../media/image82.png"/></Relationships>
</file>

<file path=ppt/slides/_rels/slide2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1.xml"/><Relationship Id="rId4" Type="http://schemas.openxmlformats.org/officeDocument/2006/relationships/image" Target="../media/image86.jpg"/></Relationships>
</file>

<file path=ppt/slides/_rels/slide22.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slideLayout" Target="../slideLayouts/slideLayout7.xml"/><Relationship Id="rId7" Type="http://schemas.openxmlformats.org/officeDocument/2006/relationships/image" Target="../media/image8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30.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8.png"/><Relationship Id="rId7" Type="http://schemas.openxmlformats.org/officeDocument/2006/relationships/image" Target="../media/image111.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10.jpeg"/><Relationship Id="rId5" Type="http://schemas.openxmlformats.org/officeDocument/2006/relationships/image" Target="../media/image109.png"/><Relationship Id="rId4" Type="http://schemas.openxmlformats.org/officeDocument/2006/relationships/image" Target="../media/image98.png"/><Relationship Id="rId9" Type="http://schemas.openxmlformats.org/officeDocument/2006/relationships/image" Target="../media/image113.png"/></Relationships>
</file>

<file path=ppt/slides/_rels/slide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jpeg"/></Relationships>
</file>

<file path=ppt/slides/_rels/slide3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23.tiff"/><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4.jpeg"/></Relationships>
</file>

<file path=ppt/slides/_rels/slide3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26.HEIC"/></Relationships>
</file>

<file path=ppt/slides/_rels/slide3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27.jpeg"/><Relationship Id="rId1" Type="http://schemas.openxmlformats.org/officeDocument/2006/relationships/slideLayout" Target="../slideLayouts/slideLayout6.xml"/><Relationship Id="rId4" Type="http://schemas.openxmlformats.org/officeDocument/2006/relationships/image" Target="../media/image129.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slideLayout" Target="../slideLayouts/slideLayout6.xml"/><Relationship Id="rId4" Type="http://schemas.openxmlformats.org/officeDocument/2006/relationships/image" Target="../media/image132.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www.jwst.nasa.gov/" TargetMode="External"/><Relationship Id="rId7" Type="http://schemas.openxmlformats.org/officeDocument/2006/relationships/image" Target="../media/image134.emf"/><Relationship Id="rId2" Type="http://schemas.openxmlformats.org/officeDocument/2006/relationships/hyperlink" Target="http://www.webbtelescope.org/" TargetMode="External"/><Relationship Id="rId1" Type="http://schemas.openxmlformats.org/officeDocument/2006/relationships/slideLayout" Target="../slideLayouts/slideLayout7.xml"/><Relationship Id="rId6" Type="http://schemas.openxmlformats.org/officeDocument/2006/relationships/image" Target="../media/image133.jpeg"/><Relationship Id="rId5" Type="http://schemas.openxmlformats.org/officeDocument/2006/relationships/hyperlink" Target="https://science.nasa.gov/astrophysics/programs/habitable-worlds-observatory/" TargetMode="External"/><Relationship Id="rId4" Type="http://schemas.openxmlformats.org/officeDocument/2006/relationships/hyperlink" Target="https://habitableworldsobservatory.org/ho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650"/>
            <a:ext cx="12452390" cy="6990182"/>
          </a:xfrm>
          <a:prstGeom prst="rect">
            <a:avLst/>
          </a:prstGeom>
        </p:spPr>
      </p:pic>
      <p:sp>
        <p:nvSpPr>
          <p:cNvPr id="2" name="Title 1"/>
          <p:cNvSpPr>
            <a:spLocks noGrp="1"/>
          </p:cNvSpPr>
          <p:nvPr>
            <p:ph type="ctrTitle"/>
          </p:nvPr>
        </p:nvSpPr>
        <p:spPr>
          <a:xfrm>
            <a:off x="0" y="810616"/>
            <a:ext cx="6555658" cy="1351218"/>
          </a:xfrm>
        </p:spPr>
        <p:txBody>
          <a:bodyPr>
            <a:noAutofit/>
          </a:bodyPr>
          <a:lstStyle/>
          <a:p>
            <a:r>
              <a:rPr lang="en-US" sz="2800" dirty="0">
                <a:solidFill>
                  <a:schemeClr val="bg1"/>
                </a:solidFill>
              </a:rPr>
              <a:t>Arlin P.S. </a:t>
            </a:r>
            <a:r>
              <a:rPr lang="en-US" sz="2800" dirty="0" err="1">
                <a:solidFill>
                  <a:schemeClr val="bg1"/>
                </a:solidFill>
              </a:rPr>
              <a:t>Crotts</a:t>
            </a:r>
            <a:r>
              <a:rPr lang="en-US" sz="2800" dirty="0">
                <a:solidFill>
                  <a:schemeClr val="bg1"/>
                </a:solidFill>
              </a:rPr>
              <a:t> Radical Hypothesis Lecture:</a:t>
            </a:r>
            <a:br>
              <a:rPr lang="en-US" sz="2800" dirty="0">
                <a:solidFill>
                  <a:schemeClr val="bg1"/>
                </a:solidFill>
              </a:rPr>
            </a:br>
            <a:r>
              <a:rPr lang="en-US" sz="2800" dirty="0">
                <a:solidFill>
                  <a:schemeClr val="bg1"/>
                </a:solidFill>
              </a:rPr>
              <a:t>A space-based path to </a:t>
            </a:r>
            <a:br>
              <a:rPr lang="en-US" sz="2800" dirty="0">
                <a:solidFill>
                  <a:schemeClr val="bg1"/>
                </a:solidFill>
              </a:rPr>
            </a:br>
            <a:r>
              <a:rPr lang="en-US" sz="2800" dirty="0">
                <a:solidFill>
                  <a:schemeClr val="bg1"/>
                </a:solidFill>
              </a:rPr>
              <a:t>the high definition universe</a:t>
            </a:r>
            <a:endParaRPr lang="en-US" sz="1400" b="1" cap="all" dirty="0">
              <a:solidFill>
                <a:schemeClr val="bg1"/>
              </a:solidFill>
            </a:endParaRPr>
          </a:p>
        </p:txBody>
      </p:sp>
      <p:sp>
        <p:nvSpPr>
          <p:cNvPr id="3" name="Subtitle 2"/>
          <p:cNvSpPr>
            <a:spLocks noGrp="1"/>
          </p:cNvSpPr>
          <p:nvPr>
            <p:ph type="subTitle" idx="1"/>
          </p:nvPr>
        </p:nvSpPr>
        <p:spPr>
          <a:xfrm>
            <a:off x="159774" y="2408126"/>
            <a:ext cx="7305774" cy="2603818"/>
          </a:xfrm>
        </p:spPr>
        <p:txBody>
          <a:bodyPr>
            <a:normAutofit/>
          </a:bodyPr>
          <a:lstStyle/>
          <a:p>
            <a:pPr algn="l"/>
            <a:r>
              <a:rPr lang="en-US" sz="2000" dirty="0">
                <a:solidFill>
                  <a:schemeClr val="bg1"/>
                </a:solidFill>
              </a:rPr>
              <a:t>Lee Feinberg, NASA Goddard Space Flight Center</a:t>
            </a:r>
            <a:endParaRPr lang="en-US" dirty="0">
              <a:solidFill>
                <a:schemeClr val="bg1"/>
              </a:solidFill>
            </a:endParaRPr>
          </a:p>
          <a:p>
            <a:pPr algn="l"/>
            <a:r>
              <a:rPr lang="en-US" sz="2000" dirty="0">
                <a:solidFill>
                  <a:schemeClr val="bg1"/>
                </a:solidFill>
              </a:rPr>
              <a:t>JWST Telescope Manager, Optics Lead</a:t>
            </a:r>
          </a:p>
          <a:p>
            <a:pPr algn="l"/>
            <a:r>
              <a:rPr lang="en-US" sz="2000" dirty="0">
                <a:solidFill>
                  <a:schemeClr val="bg1"/>
                </a:solidFill>
              </a:rPr>
              <a:t>Habitable Worlds Observatory TAG Co-Chair</a:t>
            </a:r>
            <a:endParaRPr lang="en-US" sz="1200" dirty="0">
              <a:solidFill>
                <a:schemeClr val="bg1"/>
              </a:solidFill>
            </a:endParaRPr>
          </a:p>
          <a:p>
            <a:pPr algn="l"/>
            <a:endParaRPr lang="en-US" sz="1800" dirty="0">
              <a:solidFill>
                <a:schemeClr val="bg1"/>
              </a:solidFill>
            </a:endParaRPr>
          </a:p>
        </p:txBody>
      </p:sp>
      <p:pic>
        <p:nvPicPr>
          <p:cNvPr id="10" name="Picture 3" descr="NASA-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7753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250" name="Picture 2"/>
          <p:cNvPicPr>
            <a:picLocks noChangeAspect="1" noChangeArrowheads="1"/>
          </p:cNvPicPr>
          <p:nvPr/>
        </p:nvPicPr>
        <p:blipFill>
          <a:blip r:embed="rId2" cstate="print"/>
          <a:srcRect/>
          <a:stretch>
            <a:fillRect/>
          </a:stretch>
        </p:blipFill>
        <p:spPr bwMode="auto">
          <a:xfrm>
            <a:off x="3824011" y="789143"/>
            <a:ext cx="3806149" cy="5777429"/>
          </a:xfrm>
          <a:prstGeom prst="rect">
            <a:avLst/>
          </a:prstGeom>
          <a:noFill/>
        </p:spPr>
      </p:pic>
      <p:sp>
        <p:nvSpPr>
          <p:cNvPr id="6" name="Rectangle 43"/>
          <p:cNvSpPr>
            <a:spLocks noChangeArrowheads="1"/>
          </p:cNvSpPr>
          <p:nvPr/>
        </p:nvSpPr>
        <p:spPr bwMode="auto">
          <a:xfrm>
            <a:off x="2528093" y="163427"/>
            <a:ext cx="8991601" cy="462289"/>
          </a:xfrm>
          <a:prstGeom prst="rect">
            <a:avLst/>
          </a:prstGeom>
          <a:noFill/>
          <a:ln w="9525">
            <a:noFill/>
            <a:miter lim="800000"/>
            <a:headEnd/>
            <a:tailEnd/>
          </a:ln>
        </p:spPr>
        <p:txBody>
          <a:bodyPr wrap="square" lIns="92059" tIns="46029" rIns="92059" bIns="46029">
            <a:spAutoFit/>
          </a:bodyPr>
          <a:lstStyle/>
          <a:p>
            <a:pPr>
              <a:defRPr/>
            </a:pPr>
            <a:r>
              <a:rPr lang="en-US" sz="2400" dirty="0">
                <a:solidFill>
                  <a:schemeClr val="bg1"/>
                </a:solidFill>
                <a:latin typeface="Calibri" panose="020F0502020204030204" pitchFamily="34" charset="0"/>
              </a:rPr>
              <a:t>Hubble Space Telescope Launched in Spring, of 1990</a:t>
            </a:r>
          </a:p>
        </p:txBody>
      </p:sp>
    </p:spTree>
    <p:extLst>
      <p:ext uri="{BB962C8B-B14F-4D97-AF65-F5344CB8AC3E}">
        <p14:creationId xmlns:p14="http://schemas.microsoft.com/office/powerpoint/2010/main" val="3922495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581" y="2778938"/>
            <a:ext cx="3232050" cy="2154700"/>
          </a:xfrm>
          <a:prstGeom prst="rect">
            <a:avLst/>
          </a:prstGeom>
        </p:spPr>
      </p:pic>
      <p:pic>
        <p:nvPicPr>
          <p:cNvPr id="4" name="Picture 2"/>
          <p:cNvPicPr>
            <a:picLocks noChangeAspect="1" noChangeArrowheads="1"/>
          </p:cNvPicPr>
          <p:nvPr/>
        </p:nvPicPr>
        <p:blipFill>
          <a:blip r:embed="rId3" cstate="print"/>
          <a:srcRect/>
          <a:stretch>
            <a:fillRect/>
          </a:stretch>
        </p:blipFill>
        <p:spPr bwMode="auto">
          <a:xfrm>
            <a:off x="6866990" y="1801431"/>
            <a:ext cx="5009994" cy="3759453"/>
          </a:xfrm>
          <a:prstGeom prst="rect">
            <a:avLst/>
          </a:prstGeom>
          <a:noFill/>
        </p:spPr>
      </p:pic>
      <p:sp>
        <p:nvSpPr>
          <p:cNvPr id="6" name="Rectangle 43"/>
          <p:cNvSpPr>
            <a:spLocks noChangeArrowheads="1"/>
          </p:cNvSpPr>
          <p:nvPr/>
        </p:nvSpPr>
        <p:spPr bwMode="auto">
          <a:xfrm>
            <a:off x="1725453" y="392287"/>
            <a:ext cx="8991601" cy="462289"/>
          </a:xfrm>
          <a:prstGeom prst="rect">
            <a:avLst/>
          </a:prstGeom>
          <a:noFill/>
          <a:ln w="9525">
            <a:noFill/>
            <a:miter lim="800000"/>
            <a:headEnd/>
            <a:tailEnd/>
          </a:ln>
        </p:spPr>
        <p:txBody>
          <a:bodyPr wrap="square" lIns="92059" tIns="46029" rIns="92059" bIns="46029">
            <a:spAutoFit/>
          </a:bodyPr>
          <a:lstStyle/>
          <a:p>
            <a:pPr algn="ctr">
              <a:defRPr/>
            </a:pPr>
            <a:r>
              <a:rPr lang="en-US" sz="2400" dirty="0">
                <a:solidFill>
                  <a:schemeClr val="bg1"/>
                </a:solidFill>
                <a:latin typeface="Calibri" panose="020F0502020204030204" pitchFamily="34" charset="0"/>
              </a:rPr>
              <a:t>Primary Mirror Made “Precisely” Wrong</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5977" y="2438968"/>
            <a:ext cx="2926080" cy="2834640"/>
          </a:xfrm>
          <a:prstGeom prst="rect">
            <a:avLst/>
          </a:prstGeom>
        </p:spPr>
      </p:pic>
    </p:spTree>
    <p:extLst>
      <p:ext uri="{BB962C8B-B14F-4D97-AF65-F5344CB8AC3E}">
        <p14:creationId xmlns:p14="http://schemas.microsoft.com/office/powerpoint/2010/main" val="3322438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682" name="Picture 2"/>
          <p:cNvPicPr>
            <a:picLocks noChangeAspect="1" noChangeArrowheads="1"/>
          </p:cNvPicPr>
          <p:nvPr/>
        </p:nvPicPr>
        <p:blipFill>
          <a:blip r:embed="rId2" cstate="print"/>
          <a:srcRect/>
          <a:stretch>
            <a:fillRect/>
          </a:stretch>
        </p:blipFill>
        <p:spPr bwMode="auto">
          <a:xfrm>
            <a:off x="231944" y="4216092"/>
            <a:ext cx="2797323" cy="2099085"/>
          </a:xfrm>
          <a:prstGeom prst="rect">
            <a:avLst/>
          </a:prstGeom>
          <a:noFill/>
        </p:spPr>
      </p:pic>
      <p:pic>
        <p:nvPicPr>
          <p:cNvPr id="3" name="Picture 2"/>
          <p:cNvPicPr>
            <a:picLocks noChangeAspect="1" noChangeArrowheads="1"/>
          </p:cNvPicPr>
          <p:nvPr/>
        </p:nvPicPr>
        <p:blipFill>
          <a:blip r:embed="rId3" cstate="print"/>
          <a:srcRect/>
          <a:stretch>
            <a:fillRect/>
          </a:stretch>
        </p:blipFill>
        <p:spPr bwMode="auto">
          <a:xfrm>
            <a:off x="231944" y="1729927"/>
            <a:ext cx="2860569" cy="2146544"/>
          </a:xfrm>
          <a:prstGeom prst="rect">
            <a:avLst/>
          </a:prstGeom>
          <a:noFill/>
        </p:spPr>
      </p:pic>
      <p:pic>
        <p:nvPicPr>
          <p:cNvPr id="4" name="Picture 1026"/>
          <p:cNvPicPr>
            <a:picLocks noChangeAspect="1" noChangeArrowheads="1"/>
          </p:cNvPicPr>
          <p:nvPr/>
        </p:nvPicPr>
        <p:blipFill>
          <a:blip r:embed="rId4" cstate="print"/>
          <a:srcRect/>
          <a:stretch>
            <a:fillRect/>
          </a:stretch>
        </p:blipFill>
        <p:spPr bwMode="auto">
          <a:xfrm>
            <a:off x="3005085" y="2225040"/>
            <a:ext cx="4637171" cy="3477475"/>
          </a:xfrm>
          <a:prstGeom prst="rect">
            <a:avLst/>
          </a:prstGeom>
          <a:noFill/>
        </p:spPr>
      </p:pic>
      <p:pic>
        <p:nvPicPr>
          <p:cNvPr id="5" name="Picture 1026"/>
          <p:cNvPicPr>
            <a:picLocks noChangeAspect="1" noChangeArrowheads="1"/>
          </p:cNvPicPr>
          <p:nvPr/>
        </p:nvPicPr>
        <p:blipFill>
          <a:blip r:embed="rId5" cstate="print"/>
          <a:srcRect/>
          <a:stretch>
            <a:fillRect/>
          </a:stretch>
        </p:blipFill>
        <p:spPr bwMode="auto">
          <a:xfrm>
            <a:off x="7793975" y="2373717"/>
            <a:ext cx="4246305" cy="3184729"/>
          </a:xfrm>
          <a:prstGeom prst="rect">
            <a:avLst/>
          </a:prstGeom>
          <a:noFill/>
        </p:spPr>
      </p:pic>
      <p:sp>
        <p:nvSpPr>
          <p:cNvPr id="7" name="Rectangle 43"/>
          <p:cNvSpPr>
            <a:spLocks noChangeArrowheads="1"/>
          </p:cNvSpPr>
          <p:nvPr/>
        </p:nvSpPr>
        <p:spPr bwMode="auto">
          <a:xfrm>
            <a:off x="1075213" y="326043"/>
            <a:ext cx="9897587" cy="1077842"/>
          </a:xfrm>
          <a:prstGeom prst="rect">
            <a:avLst/>
          </a:prstGeom>
          <a:noFill/>
          <a:ln w="9525">
            <a:noFill/>
            <a:miter lim="800000"/>
            <a:headEnd/>
            <a:tailEnd/>
          </a:ln>
        </p:spPr>
        <p:txBody>
          <a:bodyPr wrap="square" lIns="92059" tIns="46029" rIns="92059" bIns="46029">
            <a:spAutoFit/>
          </a:bodyPr>
          <a:lstStyle/>
          <a:p>
            <a:pPr algn="ctr">
              <a:defRPr/>
            </a:pPr>
            <a:r>
              <a:rPr lang="en-US" sz="3200" dirty="0">
                <a:solidFill>
                  <a:schemeClr val="bg1"/>
                </a:solidFill>
                <a:latin typeface="Calibri" panose="020F0502020204030204" pitchFamily="34" charset="0"/>
              </a:rPr>
              <a:t>In Dec 1993, instruments with corrective optics were installed in Hubble by Astronauts using the Space Shuttle</a:t>
            </a:r>
          </a:p>
        </p:txBody>
      </p:sp>
    </p:spTree>
    <p:extLst>
      <p:ext uri="{BB962C8B-B14F-4D97-AF65-F5344CB8AC3E}">
        <p14:creationId xmlns:p14="http://schemas.microsoft.com/office/powerpoint/2010/main" val="3048923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noChangeArrowheads="1"/>
          </p:cNvPicPr>
          <p:nvPr/>
        </p:nvPicPr>
        <p:blipFill>
          <a:blip r:embed="rId2" cstate="print"/>
          <a:srcRect/>
          <a:stretch>
            <a:fillRect/>
          </a:stretch>
        </p:blipFill>
        <p:spPr bwMode="auto">
          <a:xfrm>
            <a:off x="510944" y="1626314"/>
            <a:ext cx="4686367" cy="4686367"/>
          </a:xfrm>
          <a:prstGeom prst="rect">
            <a:avLst/>
          </a:prstGeom>
          <a:noFill/>
        </p:spPr>
      </p:pic>
      <p:pic>
        <p:nvPicPr>
          <p:cNvPr id="4" name="Picture 2"/>
          <p:cNvPicPr>
            <a:picLocks noChangeAspect="1" noChangeArrowheads="1"/>
          </p:cNvPicPr>
          <p:nvPr/>
        </p:nvPicPr>
        <p:blipFill>
          <a:blip r:embed="rId3" cstate="print"/>
          <a:srcRect/>
          <a:stretch>
            <a:fillRect/>
          </a:stretch>
        </p:blipFill>
        <p:spPr bwMode="auto">
          <a:xfrm>
            <a:off x="6293962" y="1626314"/>
            <a:ext cx="4801387" cy="4801387"/>
          </a:xfrm>
          <a:prstGeom prst="rect">
            <a:avLst/>
          </a:prstGeom>
          <a:noFill/>
        </p:spPr>
      </p:pic>
      <p:sp>
        <p:nvSpPr>
          <p:cNvPr id="5" name="TextBox 4">
            <a:extLst>
              <a:ext uri="{FF2B5EF4-FFF2-40B4-BE49-F238E27FC236}">
                <a16:creationId xmlns:a16="http://schemas.microsoft.com/office/drawing/2014/main" id="{44E48D9E-04E6-844A-B6FC-8AE2F96A9D95}"/>
              </a:ext>
            </a:extLst>
          </p:cNvPr>
          <p:cNvSpPr txBox="1"/>
          <p:nvPr/>
        </p:nvSpPr>
        <p:spPr>
          <a:xfrm>
            <a:off x="3496273" y="178170"/>
            <a:ext cx="4491789"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Hubble Space Telescope Before and After Repair</a:t>
            </a:r>
          </a:p>
        </p:txBody>
      </p:sp>
      <p:pic>
        <p:nvPicPr>
          <p:cNvPr id="6" name="Picture 3" descr="NASA-b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04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Related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927" y="1"/>
            <a:ext cx="6453963" cy="67832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ASA-b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50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Rectangle 2"/>
          <p:cNvSpPr>
            <a:spLocks noGrp="1" noChangeArrowheads="1"/>
          </p:cNvSpPr>
          <p:nvPr>
            <p:ph type="title"/>
          </p:nvPr>
        </p:nvSpPr>
        <p:spPr/>
        <p:txBody>
          <a:bodyPr/>
          <a:lstStyle/>
          <a:p>
            <a:r>
              <a:rPr lang="en-US" sz="2000" dirty="0"/>
              <a:t>A Brief History of Time</a:t>
            </a:r>
          </a:p>
        </p:txBody>
      </p:sp>
      <p:pic>
        <p:nvPicPr>
          <p:cNvPr id="1031" name="Picture 3" descr="history_wedge"/>
          <p:cNvPicPr>
            <a:picLocks noChangeAspect="1" noChangeArrowheads="1"/>
          </p:cNvPicPr>
          <p:nvPr/>
        </p:nvPicPr>
        <p:blipFill>
          <a:blip r:embed="rId3" cstate="print"/>
          <a:srcRect b="20117"/>
          <a:stretch>
            <a:fillRect/>
          </a:stretch>
        </p:blipFill>
        <p:spPr bwMode="auto">
          <a:xfrm>
            <a:off x="1577976" y="912813"/>
            <a:ext cx="7196138" cy="4559300"/>
          </a:xfrm>
          <a:prstGeom prst="rect">
            <a:avLst/>
          </a:prstGeom>
          <a:solidFill>
            <a:schemeClr val="bg1"/>
          </a:solidFill>
          <a:ln w="9525">
            <a:solidFill>
              <a:schemeClr val="tx1"/>
            </a:solidFill>
            <a:miter lim="800000"/>
            <a:headEnd/>
            <a:tailEnd/>
          </a:ln>
        </p:spPr>
      </p:pic>
      <p:sp>
        <p:nvSpPr>
          <p:cNvPr id="1032" name="Text Box 10"/>
          <p:cNvSpPr txBox="1">
            <a:spLocks noChangeArrowheads="1"/>
          </p:cNvSpPr>
          <p:nvPr/>
        </p:nvSpPr>
        <p:spPr bwMode="auto">
          <a:xfrm>
            <a:off x="3067050" y="4171950"/>
            <a:ext cx="1219200" cy="457200"/>
          </a:xfrm>
          <a:prstGeom prst="rect">
            <a:avLst/>
          </a:prstGeom>
          <a:noFill/>
          <a:ln w="9525">
            <a:noFill/>
            <a:miter lim="800000"/>
            <a:headEnd/>
            <a:tailEnd/>
          </a:ln>
        </p:spPr>
        <p:txBody>
          <a:bodyPr lIns="91424" tIns="45713" rIns="91424" bIns="45713">
            <a:spAutoFit/>
          </a:bodyPr>
          <a:lstStyle/>
          <a:p>
            <a:pPr algn="ctr" eaLnBrk="1" hangingPunct="1">
              <a:spcBef>
                <a:spcPct val="50000"/>
              </a:spcBef>
            </a:pPr>
            <a:r>
              <a:rPr lang="en-US" sz="1200" dirty="0">
                <a:solidFill>
                  <a:srgbClr val="000000"/>
                </a:solidFill>
                <a:latin typeface="Comic Sans MS" pitchFamily="66" charset="0"/>
              </a:rPr>
              <a:t>300,000 years</a:t>
            </a:r>
          </a:p>
        </p:txBody>
      </p:sp>
      <p:sp>
        <p:nvSpPr>
          <p:cNvPr id="1033" name="Text Box 11"/>
          <p:cNvSpPr txBox="1">
            <a:spLocks noChangeArrowheads="1"/>
          </p:cNvSpPr>
          <p:nvPr/>
        </p:nvSpPr>
        <p:spPr bwMode="auto">
          <a:xfrm>
            <a:off x="1790700" y="3505201"/>
            <a:ext cx="1219200" cy="369318"/>
          </a:xfrm>
          <a:prstGeom prst="rect">
            <a:avLst/>
          </a:prstGeom>
          <a:noFill/>
          <a:ln w="9525">
            <a:noFill/>
            <a:miter lim="800000"/>
            <a:headEnd/>
            <a:tailEnd/>
          </a:ln>
        </p:spPr>
        <p:txBody>
          <a:bodyPr lIns="91424" tIns="45713" rIns="91424" bIns="45713">
            <a:spAutoFit/>
          </a:bodyPr>
          <a:lstStyle/>
          <a:p>
            <a:pPr algn="ctr" eaLnBrk="1" hangingPunct="1">
              <a:lnSpc>
                <a:spcPct val="50000"/>
              </a:lnSpc>
              <a:spcBef>
                <a:spcPct val="50000"/>
              </a:spcBef>
            </a:pPr>
            <a:r>
              <a:rPr lang="en-US" sz="1200" dirty="0">
                <a:solidFill>
                  <a:srgbClr val="000000"/>
                </a:solidFill>
                <a:latin typeface="Comic Sans MS" pitchFamily="66" charset="0"/>
              </a:rPr>
              <a:t>3 </a:t>
            </a:r>
          </a:p>
          <a:p>
            <a:pPr algn="ctr" eaLnBrk="1" hangingPunct="1">
              <a:lnSpc>
                <a:spcPct val="50000"/>
              </a:lnSpc>
              <a:spcBef>
                <a:spcPct val="50000"/>
              </a:spcBef>
            </a:pPr>
            <a:r>
              <a:rPr lang="en-US" sz="1200" dirty="0">
                <a:solidFill>
                  <a:srgbClr val="000000"/>
                </a:solidFill>
                <a:latin typeface="Comic Sans MS" pitchFamily="66" charset="0"/>
              </a:rPr>
              <a:t>minutes</a:t>
            </a:r>
          </a:p>
        </p:txBody>
      </p:sp>
      <p:sp>
        <p:nvSpPr>
          <p:cNvPr id="1034" name="Text Box 12"/>
          <p:cNvSpPr txBox="1">
            <a:spLocks noChangeArrowheads="1"/>
          </p:cNvSpPr>
          <p:nvPr/>
        </p:nvSpPr>
        <p:spPr bwMode="auto">
          <a:xfrm>
            <a:off x="4362450" y="4721225"/>
            <a:ext cx="1219200" cy="457200"/>
          </a:xfrm>
          <a:prstGeom prst="rect">
            <a:avLst/>
          </a:prstGeom>
          <a:noFill/>
          <a:ln w="9525">
            <a:noFill/>
            <a:miter lim="800000"/>
            <a:headEnd/>
            <a:tailEnd/>
          </a:ln>
        </p:spPr>
        <p:txBody>
          <a:bodyPr lIns="91424" tIns="45713" rIns="91424" bIns="45713">
            <a:spAutoFit/>
          </a:bodyPr>
          <a:lstStyle/>
          <a:p>
            <a:pPr algn="ctr" eaLnBrk="1" hangingPunct="1">
              <a:spcBef>
                <a:spcPct val="50000"/>
              </a:spcBef>
            </a:pPr>
            <a:r>
              <a:rPr lang="en-US" sz="1200" dirty="0">
                <a:solidFill>
                  <a:srgbClr val="000000"/>
                </a:solidFill>
                <a:latin typeface="Comic Sans MS" pitchFamily="66" charset="0"/>
              </a:rPr>
              <a:t>100 million years</a:t>
            </a:r>
          </a:p>
        </p:txBody>
      </p:sp>
      <p:sp>
        <p:nvSpPr>
          <p:cNvPr id="1035" name="Line 16"/>
          <p:cNvSpPr>
            <a:spLocks noChangeShapeType="1"/>
          </p:cNvSpPr>
          <p:nvPr/>
        </p:nvSpPr>
        <p:spPr bwMode="auto">
          <a:xfrm flipV="1">
            <a:off x="4086225" y="4022727"/>
            <a:ext cx="7938" cy="1908175"/>
          </a:xfrm>
          <a:prstGeom prst="line">
            <a:avLst/>
          </a:prstGeom>
          <a:noFill/>
          <a:ln w="9525">
            <a:solidFill>
              <a:schemeClr val="tx2"/>
            </a:solidFill>
            <a:round/>
            <a:headEnd/>
            <a:tailEnd type="triangle" w="med" len="med"/>
          </a:ln>
        </p:spPr>
        <p:txBody>
          <a:bodyPr lIns="91424" tIns="45713" rIns="91424" bIns="45713"/>
          <a:lstStyle/>
          <a:p>
            <a:endParaRPr lang="en-US" dirty="0"/>
          </a:p>
        </p:txBody>
      </p:sp>
      <p:sp>
        <p:nvSpPr>
          <p:cNvPr id="1036" name="Line 17"/>
          <p:cNvSpPr>
            <a:spLocks noChangeShapeType="1"/>
          </p:cNvSpPr>
          <p:nvPr/>
        </p:nvSpPr>
        <p:spPr bwMode="auto">
          <a:xfrm flipH="1" flipV="1">
            <a:off x="5467351" y="4598988"/>
            <a:ext cx="14288" cy="1357312"/>
          </a:xfrm>
          <a:prstGeom prst="line">
            <a:avLst/>
          </a:prstGeom>
          <a:noFill/>
          <a:ln w="9525">
            <a:solidFill>
              <a:schemeClr val="tx2"/>
            </a:solidFill>
            <a:round/>
            <a:headEnd/>
            <a:tailEnd type="triangle" w="med" len="med"/>
          </a:ln>
        </p:spPr>
        <p:txBody>
          <a:bodyPr lIns="91424" tIns="45713" rIns="91424" bIns="45713"/>
          <a:lstStyle/>
          <a:p>
            <a:endParaRPr lang="en-US" dirty="0"/>
          </a:p>
        </p:txBody>
      </p:sp>
      <p:sp>
        <p:nvSpPr>
          <p:cNvPr id="1037" name="Text Box 20"/>
          <p:cNvSpPr txBox="1">
            <a:spLocks noChangeArrowheads="1"/>
          </p:cNvSpPr>
          <p:nvPr/>
        </p:nvSpPr>
        <p:spPr bwMode="auto">
          <a:xfrm>
            <a:off x="5430838" y="4922839"/>
            <a:ext cx="1219200" cy="276985"/>
          </a:xfrm>
          <a:prstGeom prst="rect">
            <a:avLst/>
          </a:prstGeom>
          <a:noFill/>
          <a:ln w="9525">
            <a:noFill/>
            <a:miter lim="800000"/>
            <a:headEnd/>
            <a:tailEnd/>
          </a:ln>
        </p:spPr>
        <p:txBody>
          <a:bodyPr lIns="91424" tIns="45713" rIns="91424" bIns="45713">
            <a:spAutoFit/>
          </a:bodyPr>
          <a:lstStyle/>
          <a:p>
            <a:pPr algn="ctr" eaLnBrk="1" hangingPunct="1">
              <a:spcBef>
                <a:spcPct val="50000"/>
              </a:spcBef>
            </a:pPr>
            <a:r>
              <a:rPr lang="en-US" sz="1200" dirty="0">
                <a:solidFill>
                  <a:srgbClr val="000000"/>
                </a:solidFill>
                <a:latin typeface="Comic Sans MS" pitchFamily="66" charset="0"/>
              </a:rPr>
              <a:t>1 billion years</a:t>
            </a:r>
          </a:p>
        </p:txBody>
      </p:sp>
      <p:sp>
        <p:nvSpPr>
          <p:cNvPr id="1038" name="Text Box 15"/>
          <p:cNvSpPr txBox="1">
            <a:spLocks noChangeArrowheads="1"/>
          </p:cNvSpPr>
          <p:nvPr/>
        </p:nvSpPr>
        <p:spPr bwMode="auto">
          <a:xfrm>
            <a:off x="4506913" y="6303966"/>
            <a:ext cx="608012" cy="274637"/>
          </a:xfrm>
          <a:prstGeom prst="rect">
            <a:avLst/>
          </a:prstGeom>
          <a:noFill/>
          <a:ln w="9525">
            <a:noFill/>
            <a:miter lim="800000"/>
            <a:headEnd/>
            <a:tailEnd/>
          </a:ln>
        </p:spPr>
        <p:txBody>
          <a:bodyPr wrap="none" lIns="91424" tIns="45713" rIns="91424" bIns="45713">
            <a:spAutoFit/>
          </a:bodyPr>
          <a:lstStyle/>
          <a:p>
            <a:pPr eaLnBrk="1" hangingPunct="1"/>
            <a:r>
              <a:rPr lang="en-US" sz="1200" dirty="0">
                <a:solidFill>
                  <a:schemeClr val="bg1"/>
                </a:solidFill>
                <a:latin typeface="Arial" pitchFamily="34" charset="0"/>
              </a:rPr>
              <a:t>JWST</a:t>
            </a:r>
          </a:p>
        </p:txBody>
      </p:sp>
      <p:sp>
        <p:nvSpPr>
          <p:cNvPr id="1039" name="Text Box 28"/>
          <p:cNvSpPr txBox="1">
            <a:spLocks noChangeArrowheads="1"/>
          </p:cNvSpPr>
          <p:nvPr/>
        </p:nvSpPr>
        <p:spPr bwMode="auto">
          <a:xfrm>
            <a:off x="7135816" y="5254626"/>
            <a:ext cx="1538287" cy="184652"/>
          </a:xfrm>
          <a:prstGeom prst="rect">
            <a:avLst/>
          </a:prstGeom>
          <a:solidFill>
            <a:schemeClr val="bg1">
              <a:alpha val="0"/>
            </a:schemeClr>
          </a:solidFill>
          <a:ln w="9525">
            <a:noFill/>
            <a:miter lim="800000"/>
            <a:headEnd/>
            <a:tailEnd/>
          </a:ln>
        </p:spPr>
        <p:txBody>
          <a:bodyPr lIns="91424" tIns="45713" rIns="91424" bIns="45713">
            <a:spAutoFit/>
          </a:bodyPr>
          <a:lstStyle/>
          <a:p>
            <a:pPr algn="ctr" eaLnBrk="1" hangingPunct="1">
              <a:lnSpc>
                <a:spcPct val="50000"/>
              </a:lnSpc>
              <a:spcBef>
                <a:spcPct val="50000"/>
              </a:spcBef>
            </a:pPr>
            <a:r>
              <a:rPr lang="en-US" sz="1200" dirty="0">
                <a:solidFill>
                  <a:srgbClr val="000000"/>
                </a:solidFill>
                <a:latin typeface="Comic Sans MS" pitchFamily="66" charset="0"/>
              </a:rPr>
              <a:t>13.7 billion years</a:t>
            </a:r>
          </a:p>
        </p:txBody>
      </p:sp>
      <p:grpSp>
        <p:nvGrpSpPr>
          <p:cNvPr id="1040" name="Group 38"/>
          <p:cNvGrpSpPr>
            <a:grpSpLocks/>
          </p:cNvGrpSpPr>
          <p:nvPr/>
        </p:nvGrpSpPr>
        <p:grpSpPr bwMode="auto">
          <a:xfrm>
            <a:off x="1938339" y="5554656"/>
            <a:ext cx="1765300" cy="1014411"/>
            <a:chOff x="841" y="3499"/>
            <a:chExt cx="1112" cy="639"/>
          </a:xfrm>
        </p:grpSpPr>
        <p:pic>
          <p:nvPicPr>
            <p:cNvPr id="1070" name="Picture 4" descr="COBE_lowres"/>
            <p:cNvPicPr>
              <a:picLocks noChangeAspect="1" noChangeArrowheads="1"/>
            </p:cNvPicPr>
            <p:nvPr/>
          </p:nvPicPr>
          <p:blipFill>
            <a:blip r:embed="rId4" cstate="print">
              <a:clrChange>
                <a:clrFrom>
                  <a:srgbClr val="FFFFFD"/>
                </a:clrFrom>
                <a:clrTo>
                  <a:srgbClr val="FFFFFD">
                    <a:alpha val="0"/>
                  </a:srgbClr>
                </a:clrTo>
              </a:clrChange>
            </a:blip>
            <a:srcRect/>
            <a:stretch>
              <a:fillRect/>
            </a:stretch>
          </p:blipFill>
          <p:spPr bwMode="auto">
            <a:xfrm>
              <a:off x="1379" y="3499"/>
              <a:ext cx="574" cy="428"/>
            </a:xfrm>
            <a:prstGeom prst="rect">
              <a:avLst/>
            </a:prstGeom>
            <a:noFill/>
            <a:ln w="9525">
              <a:noFill/>
              <a:miter lim="800000"/>
              <a:headEnd/>
              <a:tailEnd/>
            </a:ln>
          </p:spPr>
        </p:pic>
        <p:sp>
          <p:nvSpPr>
            <p:cNvPr id="1071" name="Text Box 14"/>
            <p:cNvSpPr txBox="1">
              <a:spLocks noChangeArrowheads="1"/>
            </p:cNvSpPr>
            <p:nvPr/>
          </p:nvSpPr>
          <p:spPr bwMode="auto">
            <a:xfrm>
              <a:off x="1508" y="3964"/>
              <a:ext cx="396" cy="174"/>
            </a:xfrm>
            <a:prstGeom prst="rect">
              <a:avLst/>
            </a:prstGeom>
            <a:noFill/>
            <a:ln w="9525">
              <a:noFill/>
              <a:miter lim="800000"/>
              <a:headEnd/>
              <a:tailEnd/>
            </a:ln>
          </p:spPr>
          <p:txBody>
            <a:bodyPr wrap="none">
              <a:spAutoFit/>
            </a:bodyPr>
            <a:lstStyle/>
            <a:p>
              <a:pPr eaLnBrk="1" hangingPunct="1"/>
              <a:r>
                <a:rPr lang="en-US" sz="1200" dirty="0">
                  <a:solidFill>
                    <a:schemeClr val="bg1"/>
                  </a:solidFill>
                  <a:latin typeface="Arial" pitchFamily="34" charset="0"/>
                </a:rPr>
                <a:t>COBE</a:t>
              </a:r>
            </a:p>
          </p:txBody>
        </p:sp>
        <p:pic>
          <p:nvPicPr>
            <p:cNvPr id="1072" name="Picture 32" descr="WMAP_whitebkgnd_small"/>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41" y="3506"/>
              <a:ext cx="409" cy="431"/>
            </a:xfrm>
            <a:prstGeom prst="rect">
              <a:avLst/>
            </a:prstGeom>
            <a:noFill/>
            <a:ln w="9525">
              <a:noFill/>
              <a:miter lim="800000"/>
              <a:headEnd/>
              <a:tailEnd/>
            </a:ln>
          </p:spPr>
        </p:pic>
        <p:sp>
          <p:nvSpPr>
            <p:cNvPr id="1073" name="Text Box 33"/>
            <p:cNvSpPr txBox="1">
              <a:spLocks noChangeArrowheads="1"/>
            </p:cNvSpPr>
            <p:nvPr/>
          </p:nvSpPr>
          <p:spPr bwMode="auto">
            <a:xfrm>
              <a:off x="841" y="3959"/>
              <a:ext cx="423" cy="174"/>
            </a:xfrm>
            <a:prstGeom prst="rect">
              <a:avLst/>
            </a:prstGeom>
            <a:noFill/>
            <a:ln w="9525">
              <a:noFill/>
              <a:miter lim="800000"/>
              <a:headEnd/>
              <a:tailEnd/>
            </a:ln>
          </p:spPr>
          <p:txBody>
            <a:bodyPr wrap="none">
              <a:spAutoFit/>
            </a:bodyPr>
            <a:lstStyle/>
            <a:p>
              <a:pPr eaLnBrk="1" hangingPunct="1"/>
              <a:r>
                <a:rPr lang="en-US" sz="1200" dirty="0">
                  <a:solidFill>
                    <a:schemeClr val="bg1"/>
                  </a:solidFill>
                  <a:latin typeface="Arial" pitchFamily="34" charset="0"/>
                </a:rPr>
                <a:t>WMAP</a:t>
              </a:r>
            </a:p>
          </p:txBody>
        </p:sp>
      </p:grpSp>
      <p:sp>
        <p:nvSpPr>
          <p:cNvPr id="1041" name="Line 41"/>
          <p:cNvSpPr>
            <a:spLocks noChangeShapeType="1"/>
          </p:cNvSpPr>
          <p:nvPr/>
        </p:nvSpPr>
        <p:spPr bwMode="auto">
          <a:xfrm flipH="1" flipV="1">
            <a:off x="3786189" y="5924552"/>
            <a:ext cx="298450" cy="4763"/>
          </a:xfrm>
          <a:prstGeom prst="line">
            <a:avLst/>
          </a:prstGeom>
          <a:noFill/>
          <a:ln w="9525">
            <a:solidFill>
              <a:schemeClr val="tx2"/>
            </a:solidFill>
            <a:round/>
            <a:headEnd/>
            <a:tailEnd type="triangle" w="med" len="med"/>
          </a:ln>
        </p:spPr>
        <p:txBody>
          <a:bodyPr wrap="none" lIns="91424" tIns="45713" rIns="91424" bIns="45713" anchor="ctr"/>
          <a:lstStyle/>
          <a:p>
            <a:endParaRPr lang="en-US" dirty="0"/>
          </a:p>
        </p:txBody>
      </p:sp>
      <p:sp>
        <p:nvSpPr>
          <p:cNvPr id="1042" name="Freeform 42"/>
          <p:cNvSpPr>
            <a:spLocks/>
          </p:cNvSpPr>
          <p:nvPr/>
        </p:nvSpPr>
        <p:spPr bwMode="auto">
          <a:xfrm>
            <a:off x="5265741" y="5964241"/>
            <a:ext cx="211137" cy="1587"/>
          </a:xfrm>
          <a:custGeom>
            <a:avLst/>
            <a:gdLst>
              <a:gd name="T0" fmla="*/ 2147483647 w 133"/>
              <a:gd name="T1" fmla="*/ 2147483647 h 1"/>
              <a:gd name="T2" fmla="*/ 0 w 133"/>
              <a:gd name="T3" fmla="*/ 0 h 1"/>
              <a:gd name="T4" fmla="*/ 0 60000 65536"/>
              <a:gd name="T5" fmla="*/ 0 60000 65536"/>
              <a:gd name="T6" fmla="*/ 0 w 133"/>
              <a:gd name="T7" fmla="*/ 0 h 1"/>
              <a:gd name="T8" fmla="*/ 133 w 133"/>
              <a:gd name="T9" fmla="*/ 1 h 1"/>
            </a:gdLst>
            <a:ahLst/>
            <a:cxnLst>
              <a:cxn ang="T4">
                <a:pos x="T0" y="T1"/>
              </a:cxn>
              <a:cxn ang="T5">
                <a:pos x="T2" y="T3"/>
              </a:cxn>
            </a:cxnLst>
            <a:rect l="T6" t="T7" r="T8" b="T9"/>
            <a:pathLst>
              <a:path w="133" h="1">
                <a:moveTo>
                  <a:pt x="133" y="1"/>
                </a:moveTo>
                <a:lnTo>
                  <a:pt x="0" y="0"/>
                </a:lnTo>
              </a:path>
            </a:pathLst>
          </a:custGeom>
          <a:noFill/>
          <a:ln w="9525">
            <a:solidFill>
              <a:schemeClr val="tx2"/>
            </a:solidFill>
            <a:round/>
            <a:headEnd/>
            <a:tailEnd type="triangle" w="med" len="med"/>
          </a:ln>
        </p:spPr>
        <p:txBody>
          <a:bodyPr wrap="none" lIns="91424" tIns="45713" rIns="91424" bIns="45713" anchor="ctr"/>
          <a:lstStyle/>
          <a:p>
            <a:endParaRPr lang="en-US" dirty="0"/>
          </a:p>
        </p:txBody>
      </p:sp>
      <p:sp>
        <p:nvSpPr>
          <p:cNvPr id="1044" name="Rectangle 43"/>
          <p:cNvSpPr>
            <a:spLocks noChangeArrowheads="1"/>
          </p:cNvSpPr>
          <p:nvPr/>
        </p:nvSpPr>
        <p:spPr bwMode="auto">
          <a:xfrm>
            <a:off x="2121693" y="166993"/>
            <a:ext cx="8991601" cy="462289"/>
          </a:xfrm>
          <a:prstGeom prst="rect">
            <a:avLst/>
          </a:prstGeom>
          <a:noFill/>
          <a:ln w="9525">
            <a:noFill/>
            <a:miter lim="800000"/>
            <a:headEnd/>
            <a:tailEnd/>
          </a:ln>
        </p:spPr>
        <p:txBody>
          <a:bodyPr wrap="square" lIns="92059" tIns="46029" rIns="92059" bIns="46029">
            <a:spAutoFit/>
          </a:bodyPr>
          <a:lstStyle/>
          <a:p>
            <a:pPr>
              <a:defRPr/>
            </a:pPr>
            <a:r>
              <a:rPr lang="en-US" sz="2400" dirty="0">
                <a:solidFill>
                  <a:schemeClr val="bg1"/>
                </a:solidFill>
                <a:latin typeface="Calibri" panose="020F0502020204030204" pitchFamily="34" charset="0"/>
              </a:rPr>
              <a:t>JWST was designed to look back in time to see the first galaxies</a:t>
            </a:r>
          </a:p>
        </p:txBody>
      </p:sp>
      <p:sp>
        <p:nvSpPr>
          <p:cNvPr id="1069" name="Text Box 48"/>
          <p:cNvSpPr txBox="1">
            <a:spLocks noChangeArrowheads="1"/>
          </p:cNvSpPr>
          <p:nvPr/>
        </p:nvSpPr>
        <p:spPr bwMode="auto">
          <a:xfrm>
            <a:off x="7119585" y="6225039"/>
            <a:ext cx="491732" cy="276911"/>
          </a:xfrm>
          <a:prstGeom prst="rect">
            <a:avLst/>
          </a:prstGeom>
          <a:noFill/>
          <a:ln w="9525">
            <a:noFill/>
            <a:miter lim="800000"/>
            <a:headEnd/>
            <a:tailEnd/>
          </a:ln>
        </p:spPr>
        <p:txBody>
          <a:bodyPr wrap="none">
            <a:spAutoFit/>
          </a:bodyPr>
          <a:lstStyle/>
          <a:p>
            <a:pPr eaLnBrk="1" hangingPunct="1"/>
            <a:r>
              <a:rPr lang="en-US" sz="1200" dirty="0">
                <a:solidFill>
                  <a:schemeClr val="bg1"/>
                </a:solidFill>
                <a:latin typeface="Arial" pitchFamily="34" charset="0"/>
              </a:rPr>
              <a:t>HST</a:t>
            </a:r>
          </a:p>
        </p:txBody>
      </p:sp>
      <p:sp>
        <p:nvSpPr>
          <p:cNvPr id="1045" name="Line 49"/>
          <p:cNvSpPr>
            <a:spLocks noChangeShapeType="1"/>
          </p:cNvSpPr>
          <p:nvPr/>
        </p:nvSpPr>
        <p:spPr bwMode="auto">
          <a:xfrm flipH="1" flipV="1">
            <a:off x="6438900" y="4992691"/>
            <a:ext cx="7938" cy="915987"/>
          </a:xfrm>
          <a:prstGeom prst="line">
            <a:avLst/>
          </a:prstGeom>
          <a:noFill/>
          <a:ln w="9525">
            <a:solidFill>
              <a:schemeClr val="tx2"/>
            </a:solidFill>
            <a:round/>
            <a:headEnd/>
            <a:tailEnd type="triangle" w="med" len="med"/>
          </a:ln>
        </p:spPr>
        <p:txBody>
          <a:bodyPr wrap="none" lIns="91424" tIns="45713" rIns="91424" bIns="45713" anchor="ctr"/>
          <a:lstStyle/>
          <a:p>
            <a:endParaRPr lang="en-US" dirty="0"/>
          </a:p>
        </p:txBody>
      </p:sp>
      <p:sp>
        <p:nvSpPr>
          <p:cNvPr id="1046" name="Line 50"/>
          <p:cNvSpPr>
            <a:spLocks noChangeShapeType="1"/>
          </p:cNvSpPr>
          <p:nvPr/>
        </p:nvSpPr>
        <p:spPr bwMode="auto">
          <a:xfrm>
            <a:off x="6442075" y="5915025"/>
            <a:ext cx="350838" cy="0"/>
          </a:xfrm>
          <a:prstGeom prst="line">
            <a:avLst/>
          </a:prstGeom>
          <a:noFill/>
          <a:ln w="9525">
            <a:solidFill>
              <a:schemeClr val="tx2"/>
            </a:solidFill>
            <a:round/>
            <a:headEnd/>
            <a:tailEnd type="triangle" w="med" len="med"/>
          </a:ln>
        </p:spPr>
        <p:txBody>
          <a:bodyPr wrap="none" lIns="91424" tIns="45713" rIns="91424" bIns="45713" anchor="ctr"/>
          <a:lstStyle/>
          <a:p>
            <a:endParaRPr lang="en-US" dirty="0"/>
          </a:p>
        </p:txBody>
      </p:sp>
      <p:grpSp>
        <p:nvGrpSpPr>
          <p:cNvPr id="1050" name="Group 78"/>
          <p:cNvGrpSpPr>
            <a:grpSpLocks/>
          </p:cNvGrpSpPr>
          <p:nvPr/>
        </p:nvGrpSpPr>
        <p:grpSpPr bwMode="auto">
          <a:xfrm>
            <a:off x="1555752" y="4022727"/>
            <a:ext cx="1808160" cy="1420814"/>
            <a:chOff x="32" y="2502"/>
            <a:chExt cx="1049" cy="831"/>
          </a:xfrm>
        </p:grpSpPr>
        <p:pic>
          <p:nvPicPr>
            <p:cNvPr id="1067" name="Picture 56" descr="HDF-N"/>
            <p:cNvPicPr>
              <a:picLocks noChangeAspect="1" noChangeArrowheads="1"/>
            </p:cNvPicPr>
            <p:nvPr/>
          </p:nvPicPr>
          <p:blipFill>
            <a:blip r:embed="rId6" cstate="print"/>
            <a:srcRect/>
            <a:stretch>
              <a:fillRect/>
            </a:stretch>
          </p:blipFill>
          <p:spPr bwMode="auto">
            <a:xfrm>
              <a:off x="62" y="2513"/>
              <a:ext cx="1019" cy="820"/>
            </a:xfrm>
            <a:prstGeom prst="rect">
              <a:avLst/>
            </a:prstGeom>
            <a:noFill/>
            <a:ln w="9525">
              <a:noFill/>
              <a:miter lim="800000"/>
              <a:headEnd/>
              <a:tailEnd/>
            </a:ln>
          </p:spPr>
        </p:pic>
        <p:sp>
          <p:nvSpPr>
            <p:cNvPr id="1068" name="Text Box 57"/>
            <p:cNvSpPr txBox="1">
              <a:spLocks noChangeAspect="1" noChangeArrowheads="1"/>
            </p:cNvSpPr>
            <p:nvPr/>
          </p:nvSpPr>
          <p:spPr bwMode="auto">
            <a:xfrm>
              <a:off x="32" y="2502"/>
              <a:ext cx="1041" cy="234"/>
            </a:xfrm>
            <a:prstGeom prst="rect">
              <a:avLst/>
            </a:prstGeom>
            <a:noFill/>
            <a:ln w="9525">
              <a:noFill/>
              <a:miter lim="800000"/>
              <a:headEnd/>
              <a:tailEnd/>
            </a:ln>
          </p:spPr>
          <p:txBody>
            <a:bodyPr wrap="square">
              <a:spAutoFit/>
            </a:bodyPr>
            <a:lstStyle/>
            <a:p>
              <a:r>
                <a:rPr lang="en-US" sz="1000" dirty="0">
                  <a:solidFill>
                    <a:schemeClr val="bg1"/>
                  </a:solidFill>
                  <a:ea typeface="ＭＳ Ｐゴシック" charset="-128"/>
                </a:rPr>
                <a:t>HST: Most distant objects yet seen</a:t>
              </a:r>
            </a:p>
          </p:txBody>
        </p:sp>
      </p:grpSp>
      <p:grpSp>
        <p:nvGrpSpPr>
          <p:cNvPr id="1051" name="Group 77"/>
          <p:cNvGrpSpPr>
            <a:grpSpLocks/>
          </p:cNvGrpSpPr>
          <p:nvPr/>
        </p:nvGrpSpPr>
        <p:grpSpPr bwMode="auto">
          <a:xfrm>
            <a:off x="1563690" y="938214"/>
            <a:ext cx="1717675" cy="1419226"/>
            <a:chOff x="49" y="597"/>
            <a:chExt cx="1082" cy="894"/>
          </a:xfrm>
        </p:grpSpPr>
        <p:pic>
          <p:nvPicPr>
            <p:cNvPr id="1065" name="Picture 59" descr="cmb_cobe2yr_big"/>
            <p:cNvPicPr>
              <a:picLocks noChangeAspect="1" noChangeArrowheads="1"/>
            </p:cNvPicPr>
            <p:nvPr/>
          </p:nvPicPr>
          <p:blipFill>
            <a:blip r:embed="rId7" cstate="print"/>
            <a:srcRect/>
            <a:stretch>
              <a:fillRect/>
            </a:stretch>
          </p:blipFill>
          <p:spPr bwMode="auto">
            <a:xfrm>
              <a:off x="71" y="597"/>
              <a:ext cx="1060" cy="747"/>
            </a:xfrm>
            <a:prstGeom prst="rect">
              <a:avLst/>
            </a:prstGeom>
            <a:noFill/>
            <a:ln w="9525">
              <a:noFill/>
              <a:miter lim="800000"/>
              <a:headEnd/>
              <a:tailEnd/>
            </a:ln>
          </p:spPr>
        </p:pic>
        <p:sp>
          <p:nvSpPr>
            <p:cNvPr id="1066" name="Text Box 60"/>
            <p:cNvSpPr txBox="1">
              <a:spLocks noChangeArrowheads="1"/>
            </p:cNvSpPr>
            <p:nvPr/>
          </p:nvSpPr>
          <p:spPr bwMode="auto">
            <a:xfrm>
              <a:off x="49" y="1336"/>
              <a:ext cx="841" cy="155"/>
            </a:xfrm>
            <a:prstGeom prst="rect">
              <a:avLst/>
            </a:prstGeom>
            <a:noFill/>
            <a:ln w="9525">
              <a:noFill/>
              <a:miter lim="800000"/>
              <a:headEnd/>
              <a:tailEnd/>
            </a:ln>
          </p:spPr>
          <p:txBody>
            <a:bodyPr wrap="none">
              <a:spAutoFit/>
            </a:bodyPr>
            <a:lstStyle/>
            <a:p>
              <a:r>
                <a:rPr lang="en-US" sz="1000" dirty="0">
                  <a:ea typeface="ＭＳ Ｐゴシック" charset="-128"/>
                </a:rPr>
                <a:t>COBE: The oldest light</a:t>
              </a:r>
            </a:p>
          </p:txBody>
        </p:sp>
      </p:grpSp>
      <p:pic>
        <p:nvPicPr>
          <p:cNvPr id="1052" name="Picture 65"/>
          <p:cNvPicPr>
            <a:picLocks noGrp="1" noChangeAspect="1" noChangeArrowheads="1"/>
          </p:cNvPicPr>
          <p:nvPr>
            <p:ph sz="half" idx="2"/>
          </p:nvPr>
        </p:nvPicPr>
        <p:blipFill>
          <a:blip r:embed="rId8" cstate="print">
            <a:clrChange>
              <a:clrFrom>
                <a:srgbClr val="FFFFFF"/>
              </a:clrFrom>
              <a:clrTo>
                <a:srgbClr val="FFFFFF">
                  <a:alpha val="0"/>
                </a:srgbClr>
              </a:clrTo>
            </a:clrChange>
          </a:blip>
          <a:srcRect/>
          <a:stretch>
            <a:fillRect/>
          </a:stretch>
        </p:blipFill>
        <p:spPr>
          <a:xfrm>
            <a:off x="8001003" y="5667377"/>
            <a:ext cx="798513" cy="519113"/>
          </a:xfrm>
          <a:noFill/>
        </p:spPr>
      </p:pic>
      <p:sp>
        <p:nvSpPr>
          <p:cNvPr id="1053" name="Text Box 68"/>
          <p:cNvSpPr txBox="1">
            <a:spLocks noChangeArrowheads="1"/>
          </p:cNvSpPr>
          <p:nvPr/>
        </p:nvSpPr>
        <p:spPr bwMode="auto">
          <a:xfrm>
            <a:off x="8131800" y="6223001"/>
            <a:ext cx="662328" cy="276985"/>
          </a:xfrm>
          <a:prstGeom prst="rect">
            <a:avLst/>
          </a:prstGeom>
          <a:noFill/>
          <a:ln w="9525" algn="ctr">
            <a:noFill/>
            <a:miter lim="800000"/>
            <a:headEnd/>
            <a:tailEnd/>
          </a:ln>
        </p:spPr>
        <p:txBody>
          <a:bodyPr wrap="none" lIns="91424" tIns="45713" rIns="91424" bIns="45713">
            <a:spAutoFit/>
          </a:bodyPr>
          <a:lstStyle/>
          <a:p>
            <a:pPr algn="ctr"/>
            <a:r>
              <a:rPr lang="en-US" sz="1200" dirty="0">
                <a:solidFill>
                  <a:schemeClr val="bg1"/>
                </a:solidFill>
                <a:latin typeface="Arial" pitchFamily="34" charset="0"/>
                <a:cs typeface="Arial" pitchFamily="34" charset="0"/>
              </a:rPr>
              <a:t>Spitzer</a:t>
            </a:r>
          </a:p>
        </p:txBody>
      </p:sp>
      <p:sp>
        <p:nvSpPr>
          <p:cNvPr id="1054" name="Line 74"/>
          <p:cNvSpPr>
            <a:spLocks noChangeShapeType="1"/>
          </p:cNvSpPr>
          <p:nvPr/>
        </p:nvSpPr>
        <p:spPr bwMode="auto">
          <a:xfrm>
            <a:off x="3295650" y="1508128"/>
            <a:ext cx="1149350" cy="1598613"/>
          </a:xfrm>
          <a:prstGeom prst="line">
            <a:avLst/>
          </a:prstGeom>
          <a:noFill/>
          <a:ln w="25400">
            <a:solidFill>
              <a:srgbClr val="C00000"/>
            </a:solidFill>
            <a:round/>
            <a:headEnd/>
            <a:tailEnd type="triangle" w="med" len="med"/>
          </a:ln>
        </p:spPr>
        <p:txBody>
          <a:bodyPr wrap="none" lIns="91424" tIns="45713" rIns="91424" bIns="45713" anchor="ctr"/>
          <a:lstStyle/>
          <a:p>
            <a:endParaRPr lang="en-US" dirty="0"/>
          </a:p>
        </p:txBody>
      </p:sp>
      <p:sp>
        <p:nvSpPr>
          <p:cNvPr id="1055" name="Line 76"/>
          <p:cNvSpPr>
            <a:spLocks noChangeShapeType="1"/>
          </p:cNvSpPr>
          <p:nvPr/>
        </p:nvSpPr>
        <p:spPr bwMode="auto">
          <a:xfrm flipV="1">
            <a:off x="3221040" y="4198941"/>
            <a:ext cx="3273425" cy="636587"/>
          </a:xfrm>
          <a:prstGeom prst="line">
            <a:avLst/>
          </a:prstGeom>
          <a:noFill/>
          <a:ln w="25400">
            <a:solidFill>
              <a:srgbClr val="C00000"/>
            </a:solidFill>
            <a:round/>
            <a:headEnd/>
            <a:tailEnd type="triangle" w="med" len="med"/>
          </a:ln>
        </p:spPr>
        <p:txBody>
          <a:bodyPr wrap="none" lIns="91424" tIns="45713" rIns="91424" bIns="45713" anchor="ctr"/>
          <a:lstStyle/>
          <a:p>
            <a:endParaRPr lang="en-US" dirty="0"/>
          </a:p>
        </p:txBody>
      </p:sp>
      <p:pic>
        <p:nvPicPr>
          <p:cNvPr id="1056" name="Picture 79" descr="http___www"/>
          <p:cNvPicPr>
            <a:picLocks noChangeAspect="1" noChangeArrowheads="1"/>
          </p:cNvPicPr>
          <p:nvPr/>
        </p:nvPicPr>
        <p:blipFill>
          <a:blip r:embed="rId9" cstate="print"/>
          <a:srcRect/>
          <a:stretch>
            <a:fillRect/>
          </a:stretch>
        </p:blipFill>
        <p:spPr bwMode="auto">
          <a:xfrm>
            <a:off x="8224840" y="2776541"/>
            <a:ext cx="2384425" cy="2384425"/>
          </a:xfrm>
          <a:prstGeom prst="rect">
            <a:avLst/>
          </a:prstGeom>
          <a:noFill/>
          <a:ln w="9525">
            <a:noFill/>
            <a:miter lim="800000"/>
            <a:headEnd/>
            <a:tailEnd/>
          </a:ln>
        </p:spPr>
      </p:pic>
      <p:sp>
        <p:nvSpPr>
          <p:cNvPr id="1057" name="Text Box 80"/>
          <p:cNvSpPr txBox="1">
            <a:spLocks noChangeArrowheads="1"/>
          </p:cNvSpPr>
          <p:nvPr/>
        </p:nvSpPr>
        <p:spPr bwMode="auto">
          <a:xfrm>
            <a:off x="9255978" y="5024242"/>
            <a:ext cx="1386265" cy="369318"/>
          </a:xfrm>
          <a:prstGeom prst="rect">
            <a:avLst/>
          </a:prstGeom>
          <a:noFill/>
          <a:ln w="9525" algn="ctr">
            <a:noFill/>
            <a:miter lim="800000"/>
            <a:headEnd/>
            <a:tailEnd/>
          </a:ln>
        </p:spPr>
        <p:txBody>
          <a:bodyPr wrap="square" lIns="91424" tIns="45713" rIns="91424" bIns="45713" anchor="ctr" anchorCtr="0">
            <a:spAutoFit/>
          </a:bodyPr>
          <a:lstStyle/>
          <a:p>
            <a:pPr algn="r"/>
            <a:r>
              <a:rPr lang="en-US" sz="1000" dirty="0">
                <a:solidFill>
                  <a:schemeClr val="bg1"/>
                </a:solidFill>
              </a:rPr>
              <a:t>Millennium Simulation</a:t>
            </a:r>
            <a:r>
              <a:rPr lang="en-US" dirty="0">
                <a:solidFill>
                  <a:schemeClr val="bg1"/>
                </a:solidFill>
              </a:rPr>
              <a:t> </a:t>
            </a:r>
          </a:p>
        </p:txBody>
      </p:sp>
      <p:grpSp>
        <p:nvGrpSpPr>
          <p:cNvPr id="1059" name="Group 51"/>
          <p:cNvGrpSpPr>
            <a:grpSpLocks/>
          </p:cNvGrpSpPr>
          <p:nvPr/>
        </p:nvGrpSpPr>
        <p:grpSpPr bwMode="auto">
          <a:xfrm>
            <a:off x="8215317" y="1777994"/>
            <a:ext cx="2515744" cy="953636"/>
            <a:chOff x="6691373" y="4004726"/>
            <a:chExt cx="2515343" cy="954251"/>
          </a:xfrm>
        </p:grpSpPr>
        <p:pic>
          <p:nvPicPr>
            <p:cNvPr id="1063" name="Picture 45" descr="agezplot crop.jpg"/>
            <p:cNvPicPr>
              <a:picLocks noChangeAspect="1"/>
            </p:cNvPicPr>
            <p:nvPr/>
          </p:nvPicPr>
          <p:blipFill>
            <a:blip r:embed="rId10" cstate="print"/>
            <a:srcRect/>
            <a:stretch>
              <a:fillRect/>
            </a:stretch>
          </p:blipFill>
          <p:spPr bwMode="auto">
            <a:xfrm>
              <a:off x="6691373" y="4004726"/>
              <a:ext cx="2381189" cy="905558"/>
            </a:xfrm>
            <a:prstGeom prst="rect">
              <a:avLst/>
            </a:prstGeom>
            <a:noFill/>
            <a:ln w="9525">
              <a:noFill/>
              <a:miter lim="800000"/>
              <a:headEnd/>
              <a:tailEnd/>
            </a:ln>
          </p:spPr>
        </p:pic>
        <p:sp>
          <p:nvSpPr>
            <p:cNvPr id="3" name="TextBox 46"/>
            <p:cNvSpPr txBox="1">
              <a:spLocks noChangeArrowheads="1"/>
            </p:cNvSpPr>
            <p:nvPr/>
          </p:nvSpPr>
          <p:spPr bwMode="auto">
            <a:xfrm>
              <a:off x="7972280" y="4743394"/>
              <a:ext cx="1234436" cy="215583"/>
            </a:xfrm>
            <a:prstGeom prst="rect">
              <a:avLst/>
            </a:prstGeom>
            <a:noFill/>
            <a:ln w="9525">
              <a:noFill/>
              <a:miter lim="800000"/>
              <a:headEnd/>
              <a:tailEnd/>
            </a:ln>
          </p:spPr>
          <p:txBody>
            <a:bodyPr wrap="none">
              <a:spAutoFit/>
            </a:bodyPr>
            <a:lstStyle/>
            <a:p>
              <a:pPr>
                <a:defRPr/>
              </a:pPr>
              <a:r>
                <a:rPr lang="en-US" sz="800" dirty="0">
                  <a:solidFill>
                    <a:schemeClr val="bg1">
                      <a:lumMod val="95000"/>
                    </a:schemeClr>
                  </a:solidFill>
                </a:rPr>
                <a:t>Credit: Rychard Bouwens</a:t>
              </a:r>
            </a:p>
          </p:txBody>
        </p:sp>
      </p:grpSp>
      <p:sp>
        <p:nvSpPr>
          <p:cNvPr id="1060" name="Flowchart: Alternate Process 46"/>
          <p:cNvSpPr>
            <a:spLocks noChangeArrowheads="1"/>
          </p:cNvSpPr>
          <p:nvPr/>
        </p:nvSpPr>
        <p:spPr bwMode="auto">
          <a:xfrm>
            <a:off x="8151816" y="810071"/>
            <a:ext cx="2459037" cy="715074"/>
          </a:xfrm>
          <a:prstGeom prst="flowChartAlternateProcess">
            <a:avLst/>
          </a:prstGeom>
          <a:solidFill>
            <a:srgbClr val="FF9933"/>
          </a:solidFill>
          <a:ln w="9525" algn="ctr">
            <a:solidFill>
              <a:srgbClr val="FF9933"/>
            </a:solidFill>
            <a:round/>
            <a:headEnd type="triangle" w="med" len="med"/>
            <a:tailEnd type="triangle" w="med" len="med"/>
          </a:ln>
        </p:spPr>
        <p:txBody>
          <a:bodyPr lIns="91424" tIns="45713" rIns="91424" bIns="45713" anchor="ctr">
            <a:spAutoFit/>
          </a:bodyPr>
          <a:lstStyle/>
          <a:p>
            <a:r>
              <a:rPr lang="en-US" sz="1200" dirty="0"/>
              <a:t>First Light (After the Big Bang)</a:t>
            </a:r>
          </a:p>
          <a:p>
            <a:r>
              <a:rPr lang="en-US" sz="1200" dirty="0"/>
              <a:t>First luminous objects, proto-galaxies, supernovae of first stars</a:t>
            </a:r>
          </a:p>
        </p:txBody>
      </p:sp>
      <p:cxnSp>
        <p:nvCxnSpPr>
          <p:cNvPr id="1061" name="Straight Arrow Connector 50"/>
          <p:cNvCxnSpPr>
            <a:cxnSpLocks noChangeShapeType="1"/>
            <a:stCxn id="1060" idx="1"/>
          </p:cNvCxnSpPr>
          <p:nvPr/>
        </p:nvCxnSpPr>
        <p:spPr bwMode="auto">
          <a:xfrm rot="10800000" flipV="1">
            <a:off x="5913448" y="1167608"/>
            <a:ext cx="2238369" cy="1653378"/>
          </a:xfrm>
          <a:prstGeom prst="straightConnector1">
            <a:avLst/>
          </a:prstGeom>
          <a:noFill/>
          <a:ln w="25400" algn="ctr">
            <a:solidFill>
              <a:srgbClr val="FF9933"/>
            </a:solidFill>
            <a:round/>
            <a:headEnd/>
            <a:tailEnd type="arrow" w="med" len="med"/>
          </a:ln>
        </p:spPr>
      </p:cxnSp>
      <p:sp>
        <p:nvSpPr>
          <p:cNvPr id="1062" name="Left Brace 52"/>
          <p:cNvSpPr>
            <a:spLocks/>
          </p:cNvSpPr>
          <p:nvPr/>
        </p:nvSpPr>
        <p:spPr bwMode="auto">
          <a:xfrm rot="16200000" flipH="1">
            <a:off x="9957595" y="1245394"/>
            <a:ext cx="209550" cy="820738"/>
          </a:xfrm>
          <a:prstGeom prst="leftBrace">
            <a:avLst>
              <a:gd name="adj1" fmla="val 8359"/>
              <a:gd name="adj2" fmla="val 50000"/>
            </a:avLst>
          </a:prstGeom>
          <a:noFill/>
          <a:ln w="25400" algn="ctr">
            <a:solidFill>
              <a:srgbClr val="FF9933"/>
            </a:solidFill>
            <a:round/>
            <a:headEnd type="triangle" w="med" len="med"/>
            <a:tailEnd type="triangle" w="med" len="med"/>
          </a:ln>
        </p:spPr>
        <p:txBody>
          <a:bodyPr wrap="none" lIns="91424" tIns="45713" rIns="91424" bIns="45713" anchor="ctr"/>
          <a:lstStyle/>
          <a:p>
            <a:endParaRPr lang="en-US" dirty="0"/>
          </a:p>
        </p:txBody>
      </p:sp>
      <p:pic>
        <p:nvPicPr>
          <p:cNvPr id="50" name="Picture 49" descr="hst.jpg"/>
          <p:cNvPicPr>
            <a:picLocks noChangeAspect="1"/>
          </p:cNvPicPr>
          <p:nvPr/>
        </p:nvPicPr>
        <p:blipFill>
          <a:blip r:embed="rId11" cstate="print"/>
          <a:stretch>
            <a:fillRect/>
          </a:stretch>
        </p:blipFill>
        <p:spPr>
          <a:xfrm>
            <a:off x="6856023" y="5504905"/>
            <a:ext cx="950786" cy="770535"/>
          </a:xfrm>
          <a:prstGeom prst="rect">
            <a:avLst/>
          </a:prstGeom>
        </p:spPr>
      </p:pic>
      <p:pic>
        <p:nvPicPr>
          <p:cNvPr id="51" name="Picture 50" descr="webbtelescope.jpg"/>
          <p:cNvPicPr>
            <a:picLocks noChangeAspect="1"/>
          </p:cNvPicPr>
          <p:nvPr/>
        </p:nvPicPr>
        <p:blipFill>
          <a:blip r:embed="rId12" cstate="print">
            <a:clrChange>
              <a:clrFrom>
                <a:srgbClr val="031227"/>
              </a:clrFrom>
              <a:clrTo>
                <a:srgbClr val="031227">
                  <a:alpha val="0"/>
                </a:srgbClr>
              </a:clrTo>
            </a:clrChange>
          </a:blip>
          <a:stretch>
            <a:fillRect/>
          </a:stretch>
        </p:blipFill>
        <p:spPr>
          <a:xfrm>
            <a:off x="4286861" y="5576020"/>
            <a:ext cx="1101213" cy="758416"/>
          </a:xfrm>
          <a:prstGeom prst="rect">
            <a:avLst/>
          </a:prstGeom>
        </p:spPr>
      </p:pic>
      <p:pic>
        <p:nvPicPr>
          <p:cNvPr id="44" name="Picture 3" descr="NASA-ball"/>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0837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0C54417-F0DE-614D-A10D-50AA9C75CA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8473"/>
          <a:stretch/>
        </p:blipFill>
        <p:spPr>
          <a:xfrm>
            <a:off x="1524000" y="0"/>
            <a:ext cx="9144001" cy="6858000"/>
          </a:xfrm>
          <a:prstGeom prst="rect">
            <a:avLst/>
          </a:prstGeom>
        </p:spPr>
      </p:pic>
      <p:pic>
        <p:nvPicPr>
          <p:cNvPr id="18" name="Picture 17">
            <a:extLst>
              <a:ext uri="{FF2B5EF4-FFF2-40B4-BE49-F238E27FC236}">
                <a16:creationId xmlns:a16="http://schemas.microsoft.com/office/drawing/2014/main" id="{B51FE288-E27A-8845-A89A-B1675AA626C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24000" y="541316"/>
            <a:ext cx="9144000" cy="3705330"/>
          </a:xfrm>
          <a:prstGeom prst="rect">
            <a:avLst/>
          </a:prstGeom>
        </p:spPr>
      </p:pic>
      <p:pic>
        <p:nvPicPr>
          <p:cNvPr id="13" name="Picture 12">
            <a:extLst>
              <a:ext uri="{FF2B5EF4-FFF2-40B4-BE49-F238E27FC236}">
                <a16:creationId xmlns:a16="http://schemas.microsoft.com/office/drawing/2014/main" id="{01D26640-5C34-3F48-B459-7DDB43A17F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13424">
            <a:off x="1895100" y="1697822"/>
            <a:ext cx="2815390" cy="2031773"/>
          </a:xfrm>
          <a:prstGeom prst="rect">
            <a:avLst/>
          </a:prstGeom>
        </p:spPr>
      </p:pic>
      <p:pic>
        <p:nvPicPr>
          <p:cNvPr id="16" name="Picture 15">
            <a:extLst>
              <a:ext uri="{FF2B5EF4-FFF2-40B4-BE49-F238E27FC236}">
                <a16:creationId xmlns:a16="http://schemas.microsoft.com/office/drawing/2014/main" id="{4D28152E-45BC-6E48-82D3-940B9D3154ED}"/>
              </a:ext>
            </a:extLst>
          </p:cNvPr>
          <p:cNvPicPr>
            <a:picLocks noChangeAspect="1"/>
          </p:cNvPicPr>
          <p:nvPr/>
        </p:nvPicPr>
        <p:blipFill rotWithShape="1">
          <a:blip r:embed="rId5">
            <a:extLst>
              <a:ext uri="{28A0092B-C50C-407E-A947-70E740481C1C}">
                <a14:useLocalDpi xmlns:a14="http://schemas.microsoft.com/office/drawing/2010/main"/>
              </a:ext>
            </a:extLst>
          </a:blip>
          <a:srcRect r="6105"/>
          <a:stretch/>
        </p:blipFill>
        <p:spPr>
          <a:xfrm>
            <a:off x="2855090" y="2012982"/>
            <a:ext cx="7812911" cy="1042737"/>
          </a:xfrm>
          <a:prstGeom prst="rect">
            <a:avLst/>
          </a:prstGeom>
        </p:spPr>
      </p:pic>
      <p:pic>
        <p:nvPicPr>
          <p:cNvPr id="21" name="Picture 20">
            <a:extLst>
              <a:ext uri="{FF2B5EF4-FFF2-40B4-BE49-F238E27FC236}">
                <a16:creationId xmlns:a16="http://schemas.microsoft.com/office/drawing/2014/main" id="{FE0EB725-4660-6240-9DDE-E96A30A4F1F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5312" r="3464"/>
          <a:stretch/>
        </p:blipFill>
        <p:spPr>
          <a:xfrm>
            <a:off x="1524000" y="3611303"/>
            <a:ext cx="9144000" cy="3015205"/>
          </a:xfrm>
          <a:prstGeom prst="rect">
            <a:avLst/>
          </a:prstGeom>
        </p:spPr>
      </p:pic>
      <p:sp>
        <p:nvSpPr>
          <p:cNvPr id="7" name="TextBox 6">
            <a:extLst>
              <a:ext uri="{FF2B5EF4-FFF2-40B4-BE49-F238E27FC236}">
                <a16:creationId xmlns:a16="http://schemas.microsoft.com/office/drawing/2014/main" id="{44E48D9E-04E6-844A-B6FC-8AE2F96A9D95}"/>
              </a:ext>
            </a:extLst>
          </p:cNvPr>
          <p:cNvSpPr txBox="1"/>
          <p:nvPr/>
        </p:nvSpPr>
        <p:spPr>
          <a:xfrm>
            <a:off x="2119938" y="64263"/>
            <a:ext cx="7752932" cy="954107"/>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Fabric of Space Time Has Stretched..</a:t>
            </a:r>
          </a:p>
          <a:p>
            <a:pPr algn="ctr"/>
            <a:r>
              <a:rPr lang="en-US" sz="2800" b="1" dirty="0">
                <a:solidFill>
                  <a:schemeClr val="bg1"/>
                </a:solidFill>
                <a:latin typeface="Arial" panose="020B0604020202020204" pitchFamily="34" charset="0"/>
                <a:cs typeface="Arial" panose="020B0604020202020204" pitchFamily="34" charset="0"/>
              </a:rPr>
              <a:t>Dim early visible light shifts to the infrared</a:t>
            </a:r>
          </a:p>
        </p:txBody>
      </p:sp>
    </p:spTree>
    <p:extLst>
      <p:ext uri="{BB962C8B-B14F-4D97-AF65-F5344CB8AC3E}">
        <p14:creationId xmlns:p14="http://schemas.microsoft.com/office/powerpoint/2010/main" val="1125596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9" name="Rectangle 2"/>
          <p:cNvSpPr>
            <a:spLocks noChangeArrowheads="1"/>
          </p:cNvSpPr>
          <p:nvPr/>
        </p:nvSpPr>
        <p:spPr bwMode="auto">
          <a:xfrm>
            <a:off x="2239964" y="1330325"/>
            <a:ext cx="4821237"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5425" indent="-225425">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buClr>
                <a:schemeClr val="tx1"/>
              </a:buClr>
              <a:buSzPts val="2000"/>
              <a:buFontTx/>
              <a:buChar char="•"/>
            </a:pPr>
            <a:endParaRPr lang="en-US" altLang="en-US" sz="2000">
              <a:solidFill>
                <a:schemeClr val="bg1"/>
              </a:solidFill>
              <a:latin typeface="Arial Narrow" panose="020B0606020202030204" pitchFamily="34" charset="0"/>
            </a:endParaRPr>
          </a:p>
        </p:txBody>
      </p:sp>
      <p:sp>
        <p:nvSpPr>
          <p:cNvPr id="14340" name="Rectangle 3"/>
          <p:cNvSpPr>
            <a:spLocks noChangeArrowheads="1"/>
          </p:cNvSpPr>
          <p:nvPr/>
        </p:nvSpPr>
        <p:spPr bwMode="auto">
          <a:xfrm>
            <a:off x="70643" y="466725"/>
            <a:ext cx="5210176"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163513">
              <a:defRPr sz="2400">
                <a:solidFill>
                  <a:schemeClr val="tx1"/>
                </a:solidFill>
                <a:latin typeface="Times" panose="02020603050405020304" pitchFamily="18" charset="0"/>
              </a:defRPr>
            </a:lvl1pPr>
            <a:lvl2pPr marL="635000" indent="-17780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20000"/>
              </a:spcBef>
              <a:buClr>
                <a:srgbClr val="0052A4"/>
              </a:buClr>
              <a:buFont typeface="Wingdings" panose="05000000000000000000" pitchFamily="2" charset="2"/>
              <a:buNone/>
            </a:pPr>
            <a:r>
              <a:rPr lang="en-US" altLang="en-US" sz="1400" b="1" u="sng" dirty="0">
                <a:solidFill>
                  <a:schemeClr val="bg1"/>
                </a:solidFill>
                <a:latin typeface="Arial Narrow" panose="020B0606020202030204" pitchFamily="34" charset="0"/>
              </a:rPr>
              <a:t>Mission Objective</a:t>
            </a:r>
          </a:p>
          <a:p>
            <a:pPr lvl="1">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Study the origin and evolution of galaxies, stars and planetary systems</a:t>
            </a:r>
          </a:p>
          <a:p>
            <a:pPr lvl="2">
              <a:spcBef>
                <a:spcPct val="20000"/>
              </a:spcBef>
              <a:buClr>
                <a:srgbClr val="0052A4"/>
              </a:buClr>
              <a:buFont typeface="Times" panose="02020603050405020304" pitchFamily="18" charset="0"/>
              <a:buChar char="•"/>
            </a:pPr>
            <a:r>
              <a:rPr lang="en-US" altLang="en-US" sz="1400" i="1" dirty="0">
                <a:solidFill>
                  <a:schemeClr val="bg1"/>
                </a:solidFill>
                <a:latin typeface="Arial Narrow" panose="020B0606020202030204" pitchFamily="34" charset="0"/>
              </a:rPr>
              <a:t>Optimized for infrared observations (0.6 – 28 </a:t>
            </a:r>
            <a:r>
              <a:rPr lang="en-US" altLang="en-US" sz="1400" i="1" dirty="0">
                <a:solidFill>
                  <a:schemeClr val="bg1"/>
                </a:solidFill>
                <a:latin typeface="Arial Narrow" panose="020B0606020202030204" pitchFamily="34" charset="0"/>
                <a:sym typeface="Symbol" panose="05050102010706020507" pitchFamily="18" charset="2"/>
              </a:rPr>
              <a:t>m)</a:t>
            </a:r>
          </a:p>
          <a:p>
            <a:pPr lvl="1">
              <a:spcBef>
                <a:spcPct val="20000"/>
              </a:spcBef>
              <a:buClr>
                <a:srgbClr val="0052A4"/>
              </a:buClr>
              <a:buFont typeface="Times" panose="02020603050405020304" pitchFamily="18" charset="0"/>
              <a:buChar char="•"/>
            </a:pPr>
            <a:r>
              <a:rPr lang="en-US" altLang="en-US" sz="1400" i="1" dirty="0">
                <a:solidFill>
                  <a:schemeClr val="bg1"/>
                </a:solidFill>
                <a:latin typeface="Arial Narrow" panose="020B0606020202030204" pitchFamily="34" charset="0"/>
                <a:sym typeface="Symbol" panose="05050102010706020507" pitchFamily="18" charset="2"/>
              </a:rPr>
              <a:t>Study Exoplanets – </a:t>
            </a:r>
            <a:r>
              <a:rPr lang="en-US" altLang="en-US" sz="1400" i="1" dirty="0" err="1">
                <a:solidFill>
                  <a:schemeClr val="bg1"/>
                </a:solidFill>
                <a:latin typeface="Arial Narrow" panose="020B0606020202030204" pitchFamily="34" charset="0"/>
                <a:sym typeface="Symbol" panose="05050102010706020507" pitchFamily="18" charset="2"/>
              </a:rPr>
              <a:t>Transiits</a:t>
            </a:r>
            <a:endParaRPr lang="en-US" altLang="en-US" sz="1400" i="1" dirty="0">
              <a:solidFill>
                <a:schemeClr val="bg1"/>
              </a:solidFill>
              <a:latin typeface="Arial Narrow" panose="020B0606020202030204" pitchFamily="34" charset="0"/>
              <a:sym typeface="Symbol" panose="05050102010706020507" pitchFamily="18" charset="2"/>
            </a:endParaRPr>
          </a:p>
          <a:p>
            <a:pPr>
              <a:spcBef>
                <a:spcPct val="20000"/>
              </a:spcBef>
              <a:buClr>
                <a:srgbClr val="0052A4"/>
              </a:buClr>
              <a:buFont typeface="Times" panose="02020603050405020304" pitchFamily="18" charset="0"/>
              <a:buChar char="•"/>
            </a:pPr>
            <a:r>
              <a:rPr lang="en-US" altLang="en-US" sz="1400" b="1" u="sng" dirty="0">
                <a:solidFill>
                  <a:schemeClr val="bg1"/>
                </a:solidFill>
                <a:latin typeface="Arial Narrow" panose="020B0606020202030204" pitchFamily="34" charset="0"/>
              </a:rPr>
              <a:t>Organization</a:t>
            </a:r>
          </a:p>
          <a:p>
            <a:pPr lvl="1">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Mission Lead:  Goddard Space Flight Center</a:t>
            </a:r>
          </a:p>
          <a:p>
            <a:pPr lvl="1">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International collaboration with ESA &amp; CSA </a:t>
            </a:r>
          </a:p>
          <a:p>
            <a:pPr lvl="1">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Prime Contractor: Northrop Grumman Aerospace Systems</a:t>
            </a:r>
          </a:p>
          <a:p>
            <a:pPr lvl="2">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Telescope Subs: Ball </a:t>
            </a:r>
            <a:r>
              <a:rPr lang="en-US" altLang="en-US" sz="1400" dirty="0" err="1">
                <a:solidFill>
                  <a:schemeClr val="bg1"/>
                </a:solidFill>
                <a:latin typeface="Arial Narrow" panose="020B0606020202030204" pitchFamily="34" charset="0"/>
              </a:rPr>
              <a:t>Aersopace</a:t>
            </a:r>
            <a:r>
              <a:rPr lang="en-US" altLang="en-US" sz="1400" dirty="0">
                <a:solidFill>
                  <a:schemeClr val="bg1"/>
                </a:solidFill>
                <a:latin typeface="Arial Narrow" panose="020B0606020202030204" pitchFamily="34" charset="0"/>
              </a:rPr>
              <a:t>, Harris Corp, Orbital ATK</a:t>
            </a:r>
          </a:p>
          <a:p>
            <a:pPr lvl="1">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Instruments: </a:t>
            </a:r>
          </a:p>
          <a:p>
            <a:pPr lvl="2">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Near Infrared Camera (</a:t>
            </a:r>
            <a:r>
              <a:rPr lang="en-US" altLang="en-US" sz="1400" dirty="0" err="1">
                <a:solidFill>
                  <a:schemeClr val="bg1"/>
                </a:solidFill>
                <a:latin typeface="Arial Narrow" panose="020B0606020202030204" pitchFamily="34" charset="0"/>
              </a:rPr>
              <a:t>NIRCam</a:t>
            </a:r>
            <a:r>
              <a:rPr lang="en-US" altLang="en-US" sz="1400" dirty="0">
                <a:solidFill>
                  <a:schemeClr val="bg1"/>
                </a:solidFill>
                <a:latin typeface="Arial Narrow" panose="020B0606020202030204" pitchFamily="34" charset="0"/>
              </a:rPr>
              <a:t>) – Univ. of Arizona</a:t>
            </a:r>
          </a:p>
          <a:p>
            <a:pPr lvl="2">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Near Infrared Spectrograph (</a:t>
            </a:r>
            <a:r>
              <a:rPr lang="en-US" altLang="en-US" sz="1400" dirty="0" err="1">
                <a:solidFill>
                  <a:schemeClr val="bg1"/>
                </a:solidFill>
                <a:latin typeface="Arial Narrow" panose="020B0606020202030204" pitchFamily="34" charset="0"/>
              </a:rPr>
              <a:t>NIRSpec</a:t>
            </a:r>
            <a:r>
              <a:rPr lang="en-US" altLang="en-US" sz="1400" dirty="0">
                <a:solidFill>
                  <a:schemeClr val="bg1"/>
                </a:solidFill>
                <a:latin typeface="Arial Narrow" panose="020B0606020202030204" pitchFamily="34" charset="0"/>
              </a:rPr>
              <a:t>) – ESA</a:t>
            </a:r>
          </a:p>
          <a:p>
            <a:pPr lvl="2">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Mid-Infrared Instrument (MIRI) – JPL/ESA</a:t>
            </a:r>
          </a:p>
          <a:p>
            <a:pPr lvl="2">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Fine Guidance Sensor (FGS) – CSA</a:t>
            </a:r>
          </a:p>
          <a:p>
            <a:pPr lvl="1">
              <a:spcBef>
                <a:spcPct val="20000"/>
              </a:spcBef>
              <a:buClr>
                <a:srgbClr val="0052A4"/>
              </a:buClr>
              <a:buFont typeface="Times" panose="02020603050405020304" pitchFamily="18" charset="0"/>
              <a:buChar char="•"/>
            </a:pPr>
            <a:r>
              <a:rPr lang="en-US" altLang="en-US" sz="1400" dirty="0">
                <a:solidFill>
                  <a:schemeClr val="bg1"/>
                </a:solidFill>
                <a:latin typeface="Arial Narrow" panose="020B0606020202030204" pitchFamily="34" charset="0"/>
              </a:rPr>
              <a:t>Operations:  Space Telescope Science Institute (STScI) </a:t>
            </a:r>
          </a:p>
        </p:txBody>
      </p:sp>
      <p:sp>
        <p:nvSpPr>
          <p:cNvPr id="14341" name="Rectangle 4"/>
          <p:cNvSpPr>
            <a:spLocks noChangeArrowheads="1"/>
          </p:cNvSpPr>
          <p:nvPr/>
        </p:nvSpPr>
        <p:spPr bwMode="auto">
          <a:xfrm>
            <a:off x="4471988" y="4600577"/>
            <a:ext cx="720185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163513">
              <a:defRPr sz="2400">
                <a:solidFill>
                  <a:schemeClr val="tx1"/>
                </a:solidFill>
                <a:latin typeface="Times" panose="02020603050405020304" pitchFamily="18" charset="0"/>
              </a:defRPr>
            </a:lvl1pPr>
            <a:lvl2pPr marL="635000" indent="-177800">
              <a:defRPr sz="2400">
                <a:solidFill>
                  <a:schemeClr val="tx1"/>
                </a:solidFill>
                <a:latin typeface="Times" panose="02020603050405020304" pitchFamily="18" charset="0"/>
              </a:defRPr>
            </a:lvl2pPr>
            <a:lvl3pPr marL="1092200" indent="-1778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20000"/>
              </a:spcBef>
              <a:spcAft>
                <a:spcPct val="30000"/>
              </a:spcAft>
              <a:buClr>
                <a:srgbClr val="0052A4"/>
              </a:buClr>
              <a:buFont typeface="Wingdings" panose="05000000000000000000" pitchFamily="2" charset="2"/>
              <a:buNone/>
            </a:pPr>
            <a:r>
              <a:rPr lang="en-US" altLang="en-US" sz="1400" dirty="0">
                <a:solidFill>
                  <a:schemeClr val="bg1"/>
                </a:solidFill>
                <a:latin typeface="Arial Narrow" panose="020B0606020202030204" pitchFamily="34" charset="0"/>
              </a:rPr>
              <a:t>	</a:t>
            </a:r>
            <a:r>
              <a:rPr lang="en-US" altLang="en-US" sz="1600" b="1" u="sng" dirty="0">
                <a:solidFill>
                  <a:schemeClr val="bg1"/>
                </a:solidFill>
                <a:latin typeface="Arial Narrow" panose="020B0606020202030204" pitchFamily="34" charset="0"/>
              </a:rPr>
              <a:t>Description</a:t>
            </a:r>
          </a:p>
          <a:p>
            <a:pPr lvl="1">
              <a:spcBef>
                <a:spcPct val="20000"/>
              </a:spcBef>
              <a:spcAft>
                <a:spcPct val="30000"/>
              </a:spcAft>
              <a:buClr>
                <a:srgbClr val="0052A4"/>
              </a:buClr>
              <a:buFont typeface="Times" panose="02020603050405020304" pitchFamily="18" charset="0"/>
              <a:buChar char="•"/>
            </a:pPr>
            <a:r>
              <a:rPr lang="en-US" altLang="en-US" sz="1600" dirty="0">
                <a:solidFill>
                  <a:schemeClr val="bg1"/>
                </a:solidFill>
                <a:latin typeface="Arial Narrow" panose="020B0606020202030204" pitchFamily="34" charset="0"/>
              </a:rPr>
              <a:t>Deployable telescope w/ 6.5m diameter segmented adjustable primary mirror</a:t>
            </a:r>
          </a:p>
          <a:p>
            <a:pPr lvl="1">
              <a:spcBef>
                <a:spcPct val="20000"/>
              </a:spcBef>
              <a:spcAft>
                <a:spcPct val="30000"/>
              </a:spcAft>
              <a:buClr>
                <a:srgbClr val="0052A4"/>
              </a:buClr>
              <a:buFont typeface="Times" panose="02020603050405020304" pitchFamily="18" charset="0"/>
              <a:buChar char="•"/>
            </a:pPr>
            <a:r>
              <a:rPr lang="en-US" altLang="en-US" sz="1600" dirty="0">
                <a:solidFill>
                  <a:schemeClr val="bg1"/>
                </a:solidFill>
                <a:latin typeface="Arial Narrow" panose="020B0606020202030204" pitchFamily="34" charset="0"/>
              </a:rPr>
              <a:t>Cryogenic temperature telescope and instruments for infrared performance</a:t>
            </a:r>
          </a:p>
          <a:p>
            <a:pPr lvl="2">
              <a:spcBef>
                <a:spcPct val="20000"/>
              </a:spcBef>
              <a:spcAft>
                <a:spcPct val="30000"/>
              </a:spcAft>
              <a:buClr>
                <a:srgbClr val="0052A4"/>
              </a:buClr>
              <a:buFont typeface="Times" panose="02020603050405020304" pitchFamily="18" charset="0"/>
              <a:buChar char="•"/>
            </a:pPr>
            <a:r>
              <a:rPr lang="en-US" altLang="en-US" sz="1600" dirty="0">
                <a:solidFill>
                  <a:schemeClr val="bg1"/>
                </a:solidFill>
              </a:rPr>
              <a:t>50K, -370F</a:t>
            </a:r>
            <a:endParaRPr lang="en-US" altLang="en-US" sz="1600" dirty="0">
              <a:solidFill>
                <a:schemeClr val="bg1"/>
              </a:solidFill>
              <a:latin typeface="Arial Narrow" panose="020B0606020202030204" pitchFamily="34" charset="0"/>
            </a:endParaRPr>
          </a:p>
          <a:p>
            <a:pPr lvl="1">
              <a:spcBef>
                <a:spcPct val="20000"/>
              </a:spcBef>
              <a:spcAft>
                <a:spcPct val="30000"/>
              </a:spcAft>
              <a:buClr>
                <a:srgbClr val="0052A4"/>
              </a:buClr>
              <a:buFont typeface="Times" panose="02020603050405020304" pitchFamily="18" charset="0"/>
              <a:buChar char="•"/>
            </a:pPr>
            <a:r>
              <a:rPr lang="en-US" altLang="en-US" sz="1600" dirty="0">
                <a:solidFill>
                  <a:schemeClr val="bg1"/>
                </a:solidFill>
                <a:latin typeface="Arial Narrow" panose="020B0606020202030204" pitchFamily="34" charset="0"/>
              </a:rPr>
              <a:t>5-year science mission (10-year goal) – current estimates are 25 plus years of fuel!</a:t>
            </a:r>
          </a:p>
        </p:txBody>
      </p:sp>
      <p:sp>
        <p:nvSpPr>
          <p:cNvPr id="14342" name="Rectangle 5"/>
          <p:cNvSpPr>
            <a:spLocks noChangeArrowheads="1"/>
          </p:cNvSpPr>
          <p:nvPr/>
        </p:nvSpPr>
        <p:spPr bwMode="auto">
          <a:xfrm>
            <a:off x="2686051" y="28576"/>
            <a:ext cx="7078663"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2800" b="1">
                <a:solidFill>
                  <a:schemeClr val="bg1"/>
                </a:solidFill>
                <a:latin typeface="Arial Narrow" panose="020B0606020202030204" pitchFamily="34" charset="0"/>
              </a:rPr>
              <a:t>James Webb Space Telescope (JWST)</a:t>
            </a:r>
          </a:p>
        </p:txBody>
      </p:sp>
      <p:pic>
        <p:nvPicPr>
          <p:cNvPr id="14343" name="Picture 7" descr="L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0" y="4552949"/>
            <a:ext cx="3052128" cy="221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Rectangle 8"/>
          <p:cNvSpPr>
            <a:spLocks noChangeArrowheads="1"/>
          </p:cNvSpPr>
          <p:nvPr/>
        </p:nvSpPr>
        <p:spPr bwMode="auto">
          <a:xfrm>
            <a:off x="8562975" y="641985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eaLnBrk="1" hangingPunct="1"/>
            <a:endParaRPr lang="en-US" altLang="en-US" sz="1400">
              <a:solidFill>
                <a:schemeClr val="bg1"/>
              </a:solidFill>
              <a:latin typeface="Times New Roman" panose="02020603050405020304" pitchFamily="18" charset="0"/>
            </a:endParaRPr>
          </a:p>
        </p:txBody>
      </p:sp>
      <p:pic>
        <p:nvPicPr>
          <p:cNvPr id="14345" name="Picture 9" descr="JWST Concept of Design Review_spacecraf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0164" y="950913"/>
            <a:ext cx="3925887"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Text Box 10" descr="JWST Color Square"/>
          <p:cNvSpPr txBox="1">
            <a:spLocks noChangeArrowheads="1"/>
          </p:cNvSpPr>
          <p:nvPr/>
        </p:nvSpPr>
        <p:spPr bwMode="auto">
          <a:xfrm>
            <a:off x="8813800" y="3441701"/>
            <a:ext cx="14287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900" b="1" i="1">
                <a:solidFill>
                  <a:schemeClr val="bg1"/>
                </a:solidFill>
                <a:latin typeface="Arial" panose="020B0604020202020204" pitchFamily="34" charset="0"/>
              </a:rPr>
              <a:t>Warm, Sun-facing side</a:t>
            </a:r>
          </a:p>
          <a:p>
            <a:endParaRPr lang="en-US" altLang="en-US" sz="1200">
              <a:solidFill>
                <a:schemeClr val="bg1"/>
              </a:solidFill>
              <a:latin typeface="Arial Narrow" panose="020B0606020202030204" pitchFamily="34" charset="0"/>
            </a:endParaRPr>
          </a:p>
        </p:txBody>
      </p:sp>
      <p:sp>
        <p:nvSpPr>
          <p:cNvPr id="14347" name="Text Box 11" descr="JWST Color Square"/>
          <p:cNvSpPr txBox="1">
            <a:spLocks noChangeArrowheads="1"/>
          </p:cNvSpPr>
          <p:nvPr/>
        </p:nvSpPr>
        <p:spPr bwMode="auto">
          <a:xfrm>
            <a:off x="6437313" y="2476500"/>
            <a:ext cx="146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900" b="1" i="1">
                <a:solidFill>
                  <a:schemeClr val="bg1"/>
                </a:solidFill>
                <a:latin typeface="Arial" panose="020B0604020202020204" pitchFamily="34" charset="0"/>
              </a:rPr>
              <a:t>Cold, space-facing side</a:t>
            </a:r>
          </a:p>
        </p:txBody>
      </p:sp>
      <p:sp>
        <p:nvSpPr>
          <p:cNvPr id="14348" name="Text Box 12" descr="JWST Color Square"/>
          <p:cNvSpPr txBox="1">
            <a:spLocks noChangeArrowheads="1"/>
          </p:cNvSpPr>
          <p:nvPr/>
        </p:nvSpPr>
        <p:spPr bwMode="auto">
          <a:xfrm>
            <a:off x="9286875" y="947739"/>
            <a:ext cx="10096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000" b="1">
                <a:solidFill>
                  <a:schemeClr val="bg1"/>
                </a:solidFill>
                <a:latin typeface="Arial" panose="020B0604020202020204" pitchFamily="34" charset="0"/>
              </a:rPr>
              <a:t>Integrated</a:t>
            </a:r>
          </a:p>
          <a:p>
            <a:r>
              <a:rPr lang="en-US" altLang="en-US" sz="1000" b="1">
                <a:solidFill>
                  <a:schemeClr val="bg1"/>
                </a:solidFill>
                <a:latin typeface="Arial" panose="020B0604020202020204" pitchFamily="34" charset="0"/>
              </a:rPr>
              <a:t>Science</a:t>
            </a:r>
          </a:p>
          <a:p>
            <a:r>
              <a:rPr lang="en-US" altLang="en-US" sz="1000" b="1">
                <a:solidFill>
                  <a:schemeClr val="bg1"/>
                </a:solidFill>
                <a:latin typeface="Arial" panose="020B0604020202020204" pitchFamily="34" charset="0"/>
              </a:rPr>
              <a:t>Instrument</a:t>
            </a:r>
          </a:p>
          <a:p>
            <a:r>
              <a:rPr lang="en-US" altLang="en-US" sz="1000" b="1">
                <a:solidFill>
                  <a:schemeClr val="bg1"/>
                </a:solidFill>
                <a:latin typeface="Arial" panose="020B0604020202020204" pitchFamily="34" charset="0"/>
              </a:rPr>
              <a:t>Module (ISIM)</a:t>
            </a:r>
            <a:endParaRPr lang="en-US" altLang="en-US" sz="1000">
              <a:solidFill>
                <a:schemeClr val="bg1"/>
              </a:solidFill>
              <a:latin typeface="Arial" panose="020B0604020202020204" pitchFamily="34" charset="0"/>
            </a:endParaRPr>
          </a:p>
          <a:p>
            <a:endParaRPr lang="en-US" altLang="en-US" sz="1000">
              <a:solidFill>
                <a:schemeClr val="bg1"/>
              </a:solidFill>
              <a:latin typeface="Arial Narrow" panose="020B0606020202030204" pitchFamily="34" charset="0"/>
            </a:endParaRPr>
          </a:p>
        </p:txBody>
      </p:sp>
      <p:sp>
        <p:nvSpPr>
          <p:cNvPr id="14349" name="Line 13"/>
          <p:cNvSpPr>
            <a:spLocks noChangeShapeType="1"/>
          </p:cNvSpPr>
          <p:nvPr/>
        </p:nvSpPr>
        <p:spPr bwMode="auto">
          <a:xfrm flipH="1">
            <a:off x="8840788" y="1262064"/>
            <a:ext cx="487362" cy="268287"/>
          </a:xfrm>
          <a:prstGeom prst="line">
            <a:avLst/>
          </a:prstGeom>
          <a:noFill/>
          <a:ln w="38100">
            <a:solidFill>
              <a:srgbClr val="FF33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14350" name="Text Box 14" descr="JWST Color Square"/>
          <p:cNvSpPr txBox="1">
            <a:spLocks noChangeArrowheads="1"/>
          </p:cNvSpPr>
          <p:nvPr/>
        </p:nvSpPr>
        <p:spPr bwMode="auto">
          <a:xfrm>
            <a:off x="6324601" y="936626"/>
            <a:ext cx="2181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000" b="1">
                <a:solidFill>
                  <a:schemeClr val="bg1"/>
                </a:solidFill>
                <a:latin typeface="Arial" panose="020B0604020202020204" pitchFamily="34" charset="0"/>
              </a:rPr>
              <a:t>Optical Telescope Element (OTE)</a:t>
            </a:r>
            <a:endParaRPr lang="en-US" altLang="en-US" sz="1000">
              <a:solidFill>
                <a:schemeClr val="bg1"/>
              </a:solidFill>
              <a:latin typeface="Arial" panose="020B0604020202020204" pitchFamily="34" charset="0"/>
            </a:endParaRPr>
          </a:p>
          <a:p>
            <a:endParaRPr lang="en-US" altLang="en-US" sz="1000">
              <a:solidFill>
                <a:schemeClr val="bg1"/>
              </a:solidFill>
              <a:latin typeface="Arial Narrow" panose="020B0606020202030204" pitchFamily="34" charset="0"/>
            </a:endParaRPr>
          </a:p>
        </p:txBody>
      </p:sp>
      <p:sp>
        <p:nvSpPr>
          <p:cNvPr id="14351" name="Line 15"/>
          <p:cNvSpPr>
            <a:spLocks noChangeShapeType="1"/>
          </p:cNvSpPr>
          <p:nvPr/>
        </p:nvSpPr>
        <p:spPr bwMode="auto">
          <a:xfrm rot="45970">
            <a:off x="7253288" y="1206500"/>
            <a:ext cx="1035050" cy="471488"/>
          </a:xfrm>
          <a:prstGeom prst="line">
            <a:avLst/>
          </a:prstGeom>
          <a:noFill/>
          <a:ln w="38100">
            <a:solidFill>
              <a:srgbClr val="FF33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14352" name="Text Box 16" descr="JWST Color Square"/>
          <p:cNvSpPr txBox="1">
            <a:spLocks noChangeArrowheads="1"/>
          </p:cNvSpPr>
          <p:nvPr/>
        </p:nvSpPr>
        <p:spPr bwMode="auto">
          <a:xfrm>
            <a:off x="6400801" y="2759076"/>
            <a:ext cx="790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000" b="1">
                <a:solidFill>
                  <a:schemeClr val="bg1"/>
                </a:solidFill>
                <a:latin typeface="Arial" panose="020B0604020202020204" pitchFamily="34" charset="0"/>
              </a:rPr>
              <a:t>Sunshield</a:t>
            </a:r>
          </a:p>
          <a:p>
            <a:endParaRPr lang="en-US" altLang="en-US" sz="1000">
              <a:solidFill>
                <a:schemeClr val="bg1"/>
              </a:solidFill>
              <a:latin typeface="Arial Narrow" panose="020B0606020202030204" pitchFamily="34" charset="0"/>
            </a:endParaRPr>
          </a:p>
        </p:txBody>
      </p:sp>
      <p:sp>
        <p:nvSpPr>
          <p:cNvPr id="14353" name="Line 17"/>
          <p:cNvSpPr>
            <a:spLocks noChangeShapeType="1"/>
          </p:cNvSpPr>
          <p:nvPr/>
        </p:nvSpPr>
        <p:spPr bwMode="auto">
          <a:xfrm>
            <a:off x="6965950" y="3008313"/>
            <a:ext cx="260350" cy="150812"/>
          </a:xfrm>
          <a:prstGeom prst="line">
            <a:avLst/>
          </a:prstGeom>
          <a:noFill/>
          <a:ln w="38100">
            <a:solidFill>
              <a:srgbClr val="FF33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14354" name="Text Box 18" descr="JWST Color Square"/>
          <p:cNvSpPr txBox="1">
            <a:spLocks noChangeArrowheads="1"/>
          </p:cNvSpPr>
          <p:nvPr/>
        </p:nvSpPr>
        <p:spPr bwMode="auto">
          <a:xfrm>
            <a:off x="8135939" y="4300539"/>
            <a:ext cx="11080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000" b="1">
                <a:solidFill>
                  <a:schemeClr val="bg1"/>
                </a:solidFill>
                <a:latin typeface="Arial" panose="020B0604020202020204" pitchFamily="34" charset="0"/>
              </a:rPr>
              <a:t>Spacecraft Bus</a:t>
            </a:r>
          </a:p>
        </p:txBody>
      </p:sp>
      <p:sp>
        <p:nvSpPr>
          <p:cNvPr id="14355" name="Line 19"/>
          <p:cNvSpPr>
            <a:spLocks noChangeShapeType="1"/>
          </p:cNvSpPr>
          <p:nvPr/>
        </p:nvSpPr>
        <p:spPr bwMode="auto">
          <a:xfrm flipV="1">
            <a:off x="8688389" y="3495675"/>
            <a:ext cx="71437" cy="781050"/>
          </a:xfrm>
          <a:prstGeom prst="line">
            <a:avLst/>
          </a:prstGeom>
          <a:noFill/>
          <a:ln w="38100">
            <a:solidFill>
              <a:srgbClr val="FF33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105420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1" name="Rectangle 2"/>
          <p:cNvSpPr>
            <a:spLocks noGrp="1" noChangeArrowheads="1"/>
          </p:cNvSpPr>
          <p:nvPr>
            <p:ph type="title"/>
          </p:nvPr>
        </p:nvSpPr>
        <p:spPr>
          <a:xfrm>
            <a:off x="1461793" y="0"/>
            <a:ext cx="9268413" cy="973137"/>
          </a:xfrm>
        </p:spPr>
        <p:txBody>
          <a:bodyPr>
            <a:normAutofit/>
          </a:bodyPr>
          <a:lstStyle/>
          <a:p>
            <a:pPr algn="ctr"/>
            <a:r>
              <a:rPr lang="en-US" altLang="en-US" sz="2800" dirty="0">
                <a:solidFill>
                  <a:schemeClr val="bg1"/>
                </a:solidFill>
                <a:latin typeface="Arial" panose="020B0604020202020204" pitchFamily="34" charset="0"/>
                <a:cs typeface="Arial" panose="020B0604020202020204" pitchFamily="34" charset="0"/>
              </a:rPr>
              <a:t>10 Technologies Demonstrated in 2006</a:t>
            </a:r>
          </a:p>
        </p:txBody>
      </p:sp>
      <p:sp>
        <p:nvSpPr>
          <p:cNvPr id="17412" name="Rectangle 3"/>
          <p:cNvSpPr>
            <a:spLocks noChangeAspect="1" noChangeArrowheads="1"/>
          </p:cNvSpPr>
          <p:nvPr/>
        </p:nvSpPr>
        <p:spPr bwMode="auto">
          <a:xfrm>
            <a:off x="3079751" y="2881314"/>
            <a:ext cx="2100263" cy="1195387"/>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solidFill>
                <a:schemeClr val="bg1"/>
              </a:solidFill>
            </a:endParaRPr>
          </a:p>
        </p:txBody>
      </p:sp>
      <p:pic>
        <p:nvPicPr>
          <p:cNvPr id="17413" name="Picture 12" descr="C:\DOCUME~1\PSULLI~1\LOCALS~1\Temp\npo00000b.tmp"/>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14005" t="13753" r="12003" b="8751"/>
          <a:stretch>
            <a:fillRect/>
          </a:stretch>
        </p:blipFill>
        <p:spPr bwMode="auto">
          <a:xfrm>
            <a:off x="8439150" y="1050926"/>
            <a:ext cx="1887538" cy="1222375"/>
          </a:xfrm>
          <a:prstGeom prst="rect">
            <a:avLst/>
          </a:prstGeom>
          <a:noFill/>
          <a:ln w="9525">
            <a:solidFill>
              <a:srgbClr val="EAEAEA"/>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4" name="Picture 5" descr="ASIC-FP_assy"/>
          <p:cNvPicPr preferRelativeResize="0">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01975" y="2881313"/>
            <a:ext cx="2084388" cy="1193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chemeClr val="tx1"/>
                  </a:outerShdw>
                </a:effectLst>
              </a14:hiddenEffects>
            </a:ext>
          </a:extLst>
        </p:spPr>
      </p:pic>
      <p:pic>
        <p:nvPicPr>
          <p:cNvPr id="17415" name="Picture 23" descr="C:\DOCUME~1\PSULLI~1\LOCALS~1\Temp\npo000014.tmp"/>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4225" y="1033463"/>
            <a:ext cx="2173288" cy="121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6" name="Picture 24" descr="C:\DOCUME~1\PSULLI~1\LOCALS~1\Temp\npo000016.tmp"/>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4150" y="2851151"/>
            <a:ext cx="2097088" cy="1216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7" name="Picture 8"/>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4976" y="4533900"/>
            <a:ext cx="1782763" cy="1752600"/>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8" name="Picture 9"/>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8076" y="2863850"/>
            <a:ext cx="1895475" cy="12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9" name="Picture 10" descr="PB210026"/>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l="10463" t="25723" r="9943" b="16681"/>
          <a:stretch>
            <a:fillRect/>
          </a:stretch>
        </p:blipFill>
        <p:spPr bwMode="auto">
          <a:xfrm>
            <a:off x="4292601" y="1038226"/>
            <a:ext cx="2073275"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0" name="Text Box 11"/>
          <p:cNvSpPr txBox="1">
            <a:spLocks noChangeArrowheads="1"/>
          </p:cNvSpPr>
          <p:nvPr/>
        </p:nvSpPr>
        <p:spPr bwMode="auto">
          <a:xfrm>
            <a:off x="2152650" y="2254250"/>
            <a:ext cx="1873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dirty="0">
                <a:solidFill>
                  <a:schemeClr val="bg1"/>
                </a:solidFill>
                <a:latin typeface="Arial" panose="020B0604020202020204" pitchFamily="34" charset="0"/>
              </a:rPr>
              <a:t>Near Infrared Detectors</a:t>
            </a:r>
          </a:p>
          <a:p>
            <a:r>
              <a:rPr lang="en-US" altLang="en-US" sz="1200" b="1" dirty="0">
                <a:solidFill>
                  <a:schemeClr val="bg1"/>
                </a:solidFill>
                <a:latin typeface="Arial" panose="020B0604020202020204" pitchFamily="34" charset="0"/>
              </a:rPr>
              <a:t>April 2006</a:t>
            </a:r>
          </a:p>
        </p:txBody>
      </p:sp>
      <p:sp>
        <p:nvSpPr>
          <p:cNvPr id="17421" name="Text Box 12"/>
          <p:cNvSpPr txBox="1">
            <a:spLocks noChangeArrowheads="1"/>
          </p:cNvSpPr>
          <p:nvPr/>
        </p:nvSpPr>
        <p:spPr bwMode="auto">
          <a:xfrm>
            <a:off x="8501064" y="2246313"/>
            <a:ext cx="1800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Mid Infrared Detectors</a:t>
            </a:r>
          </a:p>
          <a:p>
            <a:r>
              <a:rPr lang="en-US" altLang="en-US" sz="1200" b="1">
                <a:solidFill>
                  <a:schemeClr val="bg1"/>
                </a:solidFill>
                <a:latin typeface="Arial" panose="020B0604020202020204" pitchFamily="34" charset="0"/>
              </a:rPr>
              <a:t>July 2006</a:t>
            </a:r>
          </a:p>
        </p:txBody>
      </p:sp>
      <p:sp>
        <p:nvSpPr>
          <p:cNvPr id="17422" name="Text Box 13"/>
          <p:cNvSpPr txBox="1">
            <a:spLocks noChangeArrowheads="1"/>
          </p:cNvSpPr>
          <p:nvPr/>
        </p:nvSpPr>
        <p:spPr bwMode="auto">
          <a:xfrm>
            <a:off x="7751764" y="4041775"/>
            <a:ext cx="1349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Heat Switches</a:t>
            </a:r>
          </a:p>
          <a:p>
            <a:r>
              <a:rPr lang="en-US" altLang="en-US" sz="1200" b="1">
                <a:solidFill>
                  <a:schemeClr val="bg1"/>
                </a:solidFill>
                <a:latin typeface="Arial" panose="020B0604020202020204" pitchFamily="34" charset="0"/>
              </a:rPr>
              <a:t>September 2006</a:t>
            </a:r>
          </a:p>
        </p:txBody>
      </p:sp>
      <p:sp>
        <p:nvSpPr>
          <p:cNvPr id="17423" name="Text Box 14"/>
          <p:cNvSpPr txBox="1">
            <a:spLocks noChangeArrowheads="1"/>
          </p:cNvSpPr>
          <p:nvPr/>
        </p:nvSpPr>
        <p:spPr bwMode="auto">
          <a:xfrm>
            <a:off x="3582989" y="4060825"/>
            <a:ext cx="1089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Cryo ASICs</a:t>
            </a:r>
          </a:p>
          <a:p>
            <a:r>
              <a:rPr lang="en-US" altLang="en-US" sz="1200" b="1">
                <a:solidFill>
                  <a:schemeClr val="bg1"/>
                </a:solidFill>
                <a:latin typeface="Arial" panose="020B0604020202020204" pitchFamily="34" charset="0"/>
              </a:rPr>
              <a:t>August 2006</a:t>
            </a:r>
          </a:p>
        </p:txBody>
      </p:sp>
      <p:sp>
        <p:nvSpPr>
          <p:cNvPr id="17424" name="Text Box 15"/>
          <p:cNvSpPr txBox="1">
            <a:spLocks noChangeArrowheads="1"/>
          </p:cNvSpPr>
          <p:nvPr/>
        </p:nvSpPr>
        <p:spPr bwMode="auto">
          <a:xfrm>
            <a:off x="5468939" y="4054475"/>
            <a:ext cx="1628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Microshutter Arrays</a:t>
            </a:r>
          </a:p>
          <a:p>
            <a:r>
              <a:rPr lang="en-US" altLang="en-US" sz="1200" b="1">
                <a:solidFill>
                  <a:schemeClr val="bg1"/>
                </a:solidFill>
                <a:latin typeface="Arial" panose="020B0604020202020204" pitchFamily="34" charset="0"/>
              </a:rPr>
              <a:t>August 2006</a:t>
            </a:r>
          </a:p>
        </p:txBody>
      </p:sp>
      <p:sp>
        <p:nvSpPr>
          <p:cNvPr id="17425" name="Text Box 16"/>
          <p:cNvSpPr txBox="1">
            <a:spLocks noChangeArrowheads="1"/>
          </p:cNvSpPr>
          <p:nvPr/>
        </p:nvSpPr>
        <p:spPr bwMode="auto">
          <a:xfrm>
            <a:off x="4537075" y="2249488"/>
            <a:ext cx="1531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Sunshield Material</a:t>
            </a:r>
          </a:p>
          <a:p>
            <a:r>
              <a:rPr lang="en-US" altLang="en-US" sz="1200" b="1">
                <a:solidFill>
                  <a:schemeClr val="bg1"/>
                </a:solidFill>
                <a:latin typeface="Arial" panose="020B0604020202020204" pitchFamily="34" charset="0"/>
              </a:rPr>
              <a:t>April 2006</a:t>
            </a:r>
          </a:p>
        </p:txBody>
      </p:sp>
      <p:sp>
        <p:nvSpPr>
          <p:cNvPr id="17426" name="Text Box 17"/>
          <p:cNvSpPr txBox="1">
            <a:spLocks noChangeArrowheads="1"/>
          </p:cNvSpPr>
          <p:nvPr/>
        </p:nvSpPr>
        <p:spPr bwMode="auto">
          <a:xfrm>
            <a:off x="8355014" y="6259513"/>
            <a:ext cx="1296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Cryocooler</a:t>
            </a:r>
          </a:p>
          <a:p>
            <a:r>
              <a:rPr lang="en-US" altLang="en-US" sz="1200" b="1">
                <a:solidFill>
                  <a:schemeClr val="bg1"/>
                </a:solidFill>
                <a:latin typeface="Arial" panose="020B0604020202020204" pitchFamily="34" charset="0"/>
              </a:rPr>
              <a:t>December 2006</a:t>
            </a:r>
          </a:p>
        </p:txBody>
      </p:sp>
      <p:sp>
        <p:nvSpPr>
          <p:cNvPr id="17427" name="Text Box 18"/>
          <p:cNvSpPr txBox="1">
            <a:spLocks noChangeArrowheads="1"/>
          </p:cNvSpPr>
          <p:nvPr/>
        </p:nvSpPr>
        <p:spPr bwMode="auto">
          <a:xfrm>
            <a:off x="5280025" y="6249988"/>
            <a:ext cx="2317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Wavefront Sensing &amp; Control</a:t>
            </a:r>
          </a:p>
          <a:p>
            <a:r>
              <a:rPr lang="en-US" altLang="en-US" sz="1200" b="1">
                <a:solidFill>
                  <a:schemeClr val="bg1"/>
                </a:solidFill>
                <a:latin typeface="Arial" panose="020B0604020202020204" pitchFamily="34" charset="0"/>
              </a:rPr>
              <a:t>November 2006</a:t>
            </a:r>
          </a:p>
        </p:txBody>
      </p:sp>
      <p:sp>
        <p:nvSpPr>
          <p:cNvPr id="17428" name="Text Box 19"/>
          <p:cNvSpPr txBox="1">
            <a:spLocks noChangeArrowheads="1"/>
          </p:cNvSpPr>
          <p:nvPr/>
        </p:nvSpPr>
        <p:spPr bwMode="auto">
          <a:xfrm>
            <a:off x="2065339" y="6272213"/>
            <a:ext cx="2833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Large Precision Cryogenic Structure</a:t>
            </a:r>
          </a:p>
          <a:p>
            <a:r>
              <a:rPr lang="en-US" altLang="en-US" sz="1200" b="1">
                <a:solidFill>
                  <a:schemeClr val="bg1"/>
                </a:solidFill>
                <a:latin typeface="Arial" panose="020B0604020202020204" pitchFamily="34" charset="0"/>
              </a:rPr>
              <a:t>November 2006</a:t>
            </a:r>
          </a:p>
        </p:txBody>
      </p:sp>
      <p:sp>
        <p:nvSpPr>
          <p:cNvPr id="17429" name="Text Box 20"/>
          <p:cNvSpPr txBox="1">
            <a:spLocks noChangeArrowheads="1"/>
          </p:cNvSpPr>
          <p:nvPr/>
        </p:nvSpPr>
        <p:spPr bwMode="auto">
          <a:xfrm>
            <a:off x="6386513" y="2216151"/>
            <a:ext cx="198755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200" b="1">
                <a:solidFill>
                  <a:schemeClr val="bg1"/>
                </a:solidFill>
                <a:latin typeface="Arial" panose="020B0604020202020204" pitchFamily="34" charset="0"/>
              </a:rPr>
              <a:t>Primary Mirror Segment Assembly</a:t>
            </a:r>
          </a:p>
          <a:p>
            <a:r>
              <a:rPr lang="en-US" altLang="en-US" sz="1200" b="1">
                <a:solidFill>
                  <a:schemeClr val="bg1"/>
                </a:solidFill>
                <a:latin typeface="Arial" panose="020B0604020202020204" pitchFamily="34" charset="0"/>
              </a:rPr>
              <a:t>June 2006</a:t>
            </a:r>
          </a:p>
        </p:txBody>
      </p:sp>
      <p:pic>
        <p:nvPicPr>
          <p:cNvPr id="17430" name="Picture 21" descr="tbt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22876" y="4546601"/>
            <a:ext cx="2416175" cy="17256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431" name="Picture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08751" y="1074738"/>
            <a:ext cx="1838325" cy="11668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32" name="Picture 25" descr="c:\program files\qualcomm\eudora\attach\DSCN1803.JPG">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05050" y="4527551"/>
            <a:ext cx="2236788"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3" name="Oval 1"/>
          <p:cNvSpPr>
            <a:spLocks noChangeArrowheads="1"/>
          </p:cNvSpPr>
          <p:nvPr/>
        </p:nvSpPr>
        <p:spPr bwMode="auto">
          <a:xfrm>
            <a:off x="6430964" y="1050925"/>
            <a:ext cx="2008187" cy="1187450"/>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solidFill>
                <a:schemeClr val="bg1"/>
              </a:solidFill>
            </a:endParaRPr>
          </a:p>
        </p:txBody>
      </p:sp>
      <p:sp>
        <p:nvSpPr>
          <p:cNvPr id="17434" name="Oval 26"/>
          <p:cNvSpPr>
            <a:spLocks noChangeArrowheads="1"/>
          </p:cNvSpPr>
          <p:nvPr/>
        </p:nvSpPr>
        <p:spPr bwMode="auto">
          <a:xfrm>
            <a:off x="5094289" y="4540250"/>
            <a:ext cx="2776537" cy="1754188"/>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solidFill>
                <a:schemeClr val="bg1"/>
              </a:solidFill>
            </a:endParaRPr>
          </a:p>
        </p:txBody>
      </p:sp>
      <p:sp>
        <p:nvSpPr>
          <p:cNvPr id="17435" name="Oval 27"/>
          <p:cNvSpPr>
            <a:spLocks noChangeArrowheads="1"/>
          </p:cNvSpPr>
          <p:nvPr/>
        </p:nvSpPr>
        <p:spPr bwMode="auto">
          <a:xfrm>
            <a:off x="2065339" y="4533900"/>
            <a:ext cx="2776537" cy="1677988"/>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solidFill>
                <a:schemeClr val="bg1"/>
              </a:solidFill>
            </a:endParaRPr>
          </a:p>
        </p:txBody>
      </p:sp>
      <p:pic>
        <p:nvPicPr>
          <p:cNvPr id="29" name="Picture 3" descr="NASA-ball"/>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94017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Rectangle 115"/>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32"/>
          <p:cNvSpPr>
            <a:spLocks noChangeArrowheads="1"/>
          </p:cNvSpPr>
          <p:nvPr/>
        </p:nvSpPr>
        <p:spPr bwMode="auto">
          <a:xfrm>
            <a:off x="1755776" y="2100263"/>
            <a:ext cx="8912225" cy="5016500"/>
          </a:xfrm>
          <a:prstGeom prst="rect">
            <a:avLst/>
          </a:prstGeom>
          <a:noFill/>
          <a:ln>
            <a:noFill/>
          </a:ln>
          <a:effectLst/>
          <a:extLst>
            <a:ext uri="{909E8E84-426E-40DD-AFC4-6F175D3DCCD1}">
              <a14:hiddenFill xmlns:a14="http://schemas.microsoft.com/office/drawing/2010/main">
                <a:solidFill>
                  <a:srgbClr val="33CCFF"/>
                </a:solidFill>
              </a14:hiddenFill>
            </a:ext>
            <a:ext uri="{91240B29-F687-4F45-9708-019B960494DF}">
              <a14:hiddenLine xmlns:a14="http://schemas.microsoft.com/office/drawing/2010/main" w="38100">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81" name="Rectangle 3"/>
          <p:cNvSpPr txBox="1">
            <a:spLocks noChangeArrowheads="1"/>
          </p:cNvSpPr>
          <p:nvPr/>
        </p:nvSpPr>
        <p:spPr>
          <a:xfrm>
            <a:off x="421581" y="1143000"/>
            <a:ext cx="6888470" cy="52655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sz="2400" dirty="0">
                <a:solidFill>
                  <a:schemeClr val="bg1"/>
                </a:solidFill>
              </a:rPr>
              <a:t>NASA and DoD partnership funded 3 lightweight mirror technologies </a:t>
            </a:r>
          </a:p>
          <a:p>
            <a:pPr>
              <a:lnSpc>
                <a:spcPct val="80000"/>
              </a:lnSpc>
            </a:pPr>
            <a:r>
              <a:rPr lang="en-US" sz="2400" dirty="0">
                <a:solidFill>
                  <a:schemeClr val="bg1"/>
                </a:solidFill>
              </a:rPr>
              <a:t>Ball beryllium mirror technology completed and baselined for JWST in 2003</a:t>
            </a:r>
          </a:p>
          <a:p>
            <a:pPr>
              <a:lnSpc>
                <a:spcPct val="80000"/>
              </a:lnSpc>
            </a:pPr>
            <a:r>
              <a:rPr lang="en-US" sz="2400" dirty="0">
                <a:solidFill>
                  <a:schemeClr val="bg1"/>
                </a:solidFill>
              </a:rPr>
              <a:t>Mirror manufacturing of flight mirrors started in September 2003</a:t>
            </a:r>
          </a:p>
          <a:p>
            <a:pPr>
              <a:lnSpc>
                <a:spcPct val="80000"/>
              </a:lnSpc>
            </a:pPr>
            <a:endParaRPr lang="en-US" sz="2400" dirty="0">
              <a:solidFill>
                <a:schemeClr val="bg1"/>
              </a:solidFill>
            </a:endParaRPr>
          </a:p>
        </p:txBody>
      </p:sp>
      <p:pic>
        <p:nvPicPr>
          <p:cNvPr id="182" name="Picture 4" descr="1 AMSD monthly3"/>
          <p:cNvPicPr>
            <a:picLocks noChangeAspect="1" noChangeArrowheads="1"/>
          </p:cNvPicPr>
          <p:nvPr/>
        </p:nvPicPr>
        <p:blipFill>
          <a:blip r:embed="rId2" cstate="print"/>
          <a:srcRect/>
          <a:stretch>
            <a:fillRect/>
          </a:stretch>
        </p:blipFill>
        <p:spPr bwMode="auto">
          <a:xfrm>
            <a:off x="7536067" y="4125705"/>
            <a:ext cx="2562228" cy="2498963"/>
          </a:xfrm>
          <a:prstGeom prst="rect">
            <a:avLst/>
          </a:prstGeom>
          <a:noFill/>
        </p:spPr>
      </p:pic>
      <p:grpSp>
        <p:nvGrpSpPr>
          <p:cNvPr id="183" name="Group 5"/>
          <p:cNvGrpSpPr>
            <a:grpSpLocks/>
          </p:cNvGrpSpPr>
          <p:nvPr/>
        </p:nvGrpSpPr>
        <p:grpSpPr bwMode="auto">
          <a:xfrm>
            <a:off x="2070084" y="3921212"/>
            <a:ext cx="3532320" cy="2326761"/>
            <a:chOff x="2498" y="2862"/>
            <a:chExt cx="1789" cy="1370"/>
          </a:xfrm>
        </p:grpSpPr>
        <p:pic>
          <p:nvPicPr>
            <p:cNvPr id="184" name="Picture 6" descr="Image02"/>
            <p:cNvPicPr>
              <a:picLocks noChangeAspect="1" noChangeArrowheads="1"/>
            </p:cNvPicPr>
            <p:nvPr/>
          </p:nvPicPr>
          <p:blipFill>
            <a:blip r:embed="rId3" cstate="print"/>
            <a:srcRect/>
            <a:stretch>
              <a:fillRect/>
            </a:stretch>
          </p:blipFill>
          <p:spPr bwMode="auto">
            <a:xfrm>
              <a:off x="2498" y="2862"/>
              <a:ext cx="1789" cy="1347"/>
            </a:xfrm>
            <a:prstGeom prst="rect">
              <a:avLst/>
            </a:prstGeom>
            <a:noFill/>
            <a:ln w="9525">
              <a:solidFill>
                <a:schemeClr val="bg1"/>
              </a:solidFill>
              <a:miter lim="800000"/>
              <a:headEnd/>
              <a:tailEnd/>
            </a:ln>
            <a:effectLst>
              <a:outerShdw dist="35921" dir="2700000" algn="ctr" rotWithShape="0">
                <a:schemeClr val="bg2"/>
              </a:outerShdw>
            </a:effectLst>
          </p:spPr>
        </p:pic>
        <p:sp>
          <p:nvSpPr>
            <p:cNvPr id="185" name="Text Box 7"/>
            <p:cNvSpPr txBox="1">
              <a:spLocks noChangeArrowheads="1"/>
            </p:cNvSpPr>
            <p:nvPr/>
          </p:nvSpPr>
          <p:spPr bwMode="auto">
            <a:xfrm>
              <a:off x="2881" y="4019"/>
              <a:ext cx="1380" cy="213"/>
            </a:xfrm>
            <a:prstGeom prst="rect">
              <a:avLst/>
            </a:prstGeom>
            <a:noFill/>
            <a:ln w="12700">
              <a:noFill/>
              <a:miter lim="800000"/>
              <a:headEnd/>
              <a:tailEnd/>
            </a:ln>
            <a:effectLst>
              <a:outerShdw dist="17961" dir="2700000" algn="ctr" rotWithShape="0">
                <a:schemeClr val="bg2"/>
              </a:outerShdw>
            </a:effectLst>
          </p:spPr>
          <p:txBody>
            <a:bodyPr>
              <a:spAutoFit/>
            </a:bodyPr>
            <a:lstStyle/>
            <a:p>
              <a:pPr algn="r">
                <a:spcBef>
                  <a:spcPct val="50000"/>
                </a:spcBef>
              </a:pPr>
              <a:endParaRPr lang="en-US" sz="1200">
                <a:solidFill>
                  <a:schemeClr val="bg1"/>
                </a:solidFill>
                <a:latin typeface="Arial" charset="0"/>
              </a:endParaRPr>
            </a:p>
          </p:txBody>
        </p:sp>
      </p:grpSp>
      <p:sp>
        <p:nvSpPr>
          <p:cNvPr id="186" name="Text Box 8"/>
          <p:cNvSpPr txBox="1">
            <a:spLocks noChangeArrowheads="1"/>
          </p:cNvSpPr>
          <p:nvPr/>
        </p:nvSpPr>
        <p:spPr bwMode="auto">
          <a:xfrm>
            <a:off x="10261692" y="1807875"/>
            <a:ext cx="1754070" cy="1015663"/>
          </a:xfrm>
          <a:prstGeom prst="rect">
            <a:avLst/>
          </a:prstGeom>
          <a:noFill/>
          <a:ln w="9525">
            <a:noFill/>
            <a:miter lim="800000"/>
            <a:headEnd/>
            <a:tailEnd/>
          </a:ln>
          <a:effectLst/>
        </p:spPr>
        <p:txBody>
          <a:bodyPr wrap="none">
            <a:spAutoFit/>
          </a:bodyPr>
          <a:lstStyle/>
          <a:p>
            <a:pPr eaLnBrk="1" hangingPunct="1"/>
            <a:r>
              <a:rPr lang="en-US" sz="2000" b="1" dirty="0">
                <a:solidFill>
                  <a:schemeClr val="bg1"/>
                </a:solidFill>
              </a:rPr>
              <a:t>Ball Aerospace</a:t>
            </a:r>
          </a:p>
          <a:p>
            <a:pPr eaLnBrk="1" hangingPunct="1"/>
            <a:r>
              <a:rPr lang="en-US" sz="2000" b="1" dirty="0">
                <a:solidFill>
                  <a:schemeClr val="bg1"/>
                </a:solidFill>
              </a:rPr>
              <a:t>Beryllium </a:t>
            </a:r>
          </a:p>
          <a:p>
            <a:pPr eaLnBrk="1" hangingPunct="1"/>
            <a:r>
              <a:rPr lang="en-US" sz="2000" b="1" dirty="0">
                <a:solidFill>
                  <a:schemeClr val="bg1"/>
                </a:solidFill>
              </a:rPr>
              <a:t>Mirror</a:t>
            </a:r>
          </a:p>
        </p:txBody>
      </p:sp>
      <p:sp>
        <p:nvSpPr>
          <p:cNvPr id="187" name="Text Box 9"/>
          <p:cNvSpPr txBox="1">
            <a:spLocks noChangeArrowheads="1"/>
          </p:cNvSpPr>
          <p:nvPr/>
        </p:nvSpPr>
        <p:spPr bwMode="auto">
          <a:xfrm>
            <a:off x="10219090" y="4685922"/>
            <a:ext cx="1723701" cy="1292662"/>
          </a:xfrm>
          <a:prstGeom prst="rect">
            <a:avLst/>
          </a:prstGeom>
          <a:noFill/>
          <a:ln w="9525">
            <a:noFill/>
            <a:miter lim="800000"/>
            <a:headEnd/>
            <a:tailEnd/>
          </a:ln>
          <a:effectLst/>
        </p:spPr>
        <p:txBody>
          <a:bodyPr wrap="square">
            <a:spAutoFit/>
          </a:bodyPr>
          <a:lstStyle/>
          <a:p>
            <a:pPr eaLnBrk="1" hangingPunct="1"/>
            <a:r>
              <a:rPr lang="en-US" sz="2000" b="1" dirty="0">
                <a:solidFill>
                  <a:schemeClr val="bg1"/>
                </a:solidFill>
              </a:rPr>
              <a:t>Kodak (now L3 Harris)</a:t>
            </a:r>
          </a:p>
          <a:p>
            <a:r>
              <a:rPr lang="en-US" b="1" dirty="0">
                <a:solidFill>
                  <a:schemeClr val="bg1"/>
                </a:solidFill>
              </a:rPr>
              <a:t>w/ULE</a:t>
            </a:r>
            <a:r>
              <a:rPr lang="en-US" dirty="0">
                <a:solidFill>
                  <a:schemeClr val="bg1"/>
                </a:solidFill>
              </a:rPr>
              <a:t>® </a:t>
            </a:r>
            <a:r>
              <a:rPr lang="en-US" b="1" dirty="0" err="1">
                <a:solidFill>
                  <a:schemeClr val="bg1"/>
                </a:solidFill>
              </a:rPr>
              <a:t>Corning</a:t>
            </a:r>
            <a:r>
              <a:rPr lang="en-US" sz="2000" b="1" dirty="0" err="1">
                <a:solidFill>
                  <a:schemeClr val="bg1"/>
                </a:solidFill>
              </a:rPr>
              <a:t>Glass</a:t>
            </a:r>
            <a:r>
              <a:rPr lang="en-US" sz="2000" b="1" dirty="0">
                <a:solidFill>
                  <a:schemeClr val="bg1"/>
                </a:solidFill>
              </a:rPr>
              <a:t> Mirror</a:t>
            </a:r>
          </a:p>
        </p:txBody>
      </p:sp>
      <p:sp>
        <p:nvSpPr>
          <p:cNvPr id="188" name="Text Box 10"/>
          <p:cNvSpPr txBox="1">
            <a:spLocks noChangeArrowheads="1"/>
          </p:cNvSpPr>
          <p:nvPr/>
        </p:nvSpPr>
        <p:spPr bwMode="auto">
          <a:xfrm>
            <a:off x="298037" y="4760634"/>
            <a:ext cx="1747594" cy="1015663"/>
          </a:xfrm>
          <a:prstGeom prst="rect">
            <a:avLst/>
          </a:prstGeom>
          <a:noFill/>
          <a:ln w="9525">
            <a:noFill/>
            <a:miter lim="800000"/>
            <a:headEnd/>
            <a:tailEnd/>
          </a:ln>
          <a:effectLst/>
        </p:spPr>
        <p:txBody>
          <a:bodyPr wrap="none">
            <a:spAutoFit/>
          </a:bodyPr>
          <a:lstStyle/>
          <a:p>
            <a:pPr eaLnBrk="1" hangingPunct="1"/>
            <a:r>
              <a:rPr lang="en-US" sz="2000" b="1" dirty="0">
                <a:solidFill>
                  <a:schemeClr val="bg1"/>
                </a:solidFill>
              </a:rPr>
              <a:t>Goodrich </a:t>
            </a:r>
          </a:p>
          <a:p>
            <a:pPr eaLnBrk="1" hangingPunct="1"/>
            <a:r>
              <a:rPr lang="en-US" sz="2000" b="1" dirty="0">
                <a:solidFill>
                  <a:schemeClr val="bg1"/>
                </a:solidFill>
              </a:rPr>
              <a:t>High Authority</a:t>
            </a:r>
          </a:p>
          <a:p>
            <a:pPr eaLnBrk="1" hangingPunct="1"/>
            <a:r>
              <a:rPr lang="en-US" sz="2000" b="1" dirty="0">
                <a:solidFill>
                  <a:schemeClr val="bg1"/>
                </a:solidFill>
              </a:rPr>
              <a:t>Mirror</a:t>
            </a:r>
          </a:p>
        </p:txBody>
      </p:sp>
      <p:pic>
        <p:nvPicPr>
          <p:cNvPr id="189" name="Picture 11" descr="AMSD &amp; Tech"/>
          <p:cNvPicPr>
            <a:picLocks noChangeAspect="1" noChangeArrowheads="1"/>
          </p:cNvPicPr>
          <p:nvPr/>
        </p:nvPicPr>
        <p:blipFill>
          <a:blip r:embed="rId4" cstate="print"/>
          <a:srcRect b="2931"/>
          <a:stretch>
            <a:fillRect/>
          </a:stretch>
        </p:blipFill>
        <p:spPr bwMode="auto">
          <a:xfrm>
            <a:off x="7653647" y="721388"/>
            <a:ext cx="2517569" cy="3056169"/>
          </a:xfrm>
          <a:prstGeom prst="rect">
            <a:avLst/>
          </a:prstGeom>
          <a:noFill/>
          <a:ln w="9525">
            <a:solidFill>
              <a:schemeClr val="tx1"/>
            </a:solidFill>
            <a:miter lim="800000"/>
            <a:headEnd/>
            <a:tailEnd/>
          </a:ln>
        </p:spPr>
      </p:pic>
      <p:sp>
        <p:nvSpPr>
          <p:cNvPr id="191" name="Rectangle 2051"/>
          <p:cNvSpPr>
            <a:spLocks noGrp="1" noChangeArrowheads="1"/>
          </p:cNvSpPr>
          <p:nvPr>
            <p:ph type="title"/>
          </p:nvPr>
        </p:nvSpPr>
        <p:spPr>
          <a:xfrm>
            <a:off x="2070084" y="-244579"/>
            <a:ext cx="7772400" cy="1143000"/>
          </a:xfrm>
        </p:spPr>
        <p:txBody>
          <a:bodyPr>
            <a:normAutofit/>
          </a:bodyPr>
          <a:lstStyle/>
          <a:p>
            <a:pPr algn="ctr"/>
            <a:r>
              <a:rPr lang="en-US" altLang="en-US" dirty="0">
                <a:solidFill>
                  <a:schemeClr val="bg1"/>
                </a:solidFill>
                <a:latin typeface="+mn-lt"/>
              </a:rPr>
              <a:t>Mirror Technology</a:t>
            </a:r>
          </a:p>
        </p:txBody>
      </p:sp>
    </p:spTree>
    <p:extLst>
      <p:ext uri="{BB962C8B-B14F-4D97-AF65-F5344CB8AC3E}">
        <p14:creationId xmlns:p14="http://schemas.microsoft.com/office/powerpoint/2010/main" val="679350748"/>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38" name="Text Box 47"/>
          <p:cNvSpPr txBox="1">
            <a:spLocks noChangeArrowheads="1"/>
          </p:cNvSpPr>
          <p:nvPr/>
        </p:nvSpPr>
        <p:spPr bwMode="auto">
          <a:xfrm>
            <a:off x="618163" y="177363"/>
            <a:ext cx="106912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b="1" dirty="0">
                <a:solidFill>
                  <a:schemeClr val="bg1"/>
                </a:solidFill>
                <a:latin typeface="Arial" panose="020B0604020202020204" pitchFamily="34" charset="0"/>
              </a:rPr>
              <a:t>Alignment Algorithms were demonstrated on a 1/6</a:t>
            </a:r>
            <a:r>
              <a:rPr lang="en-US" altLang="en-US" b="1" baseline="30000" dirty="0">
                <a:solidFill>
                  <a:schemeClr val="bg1"/>
                </a:solidFill>
                <a:latin typeface="Arial" panose="020B0604020202020204" pitchFamily="34" charset="0"/>
              </a:rPr>
              <a:t>th</a:t>
            </a:r>
            <a:r>
              <a:rPr lang="en-US" altLang="en-US" b="1" dirty="0">
                <a:solidFill>
                  <a:schemeClr val="bg1"/>
                </a:solidFill>
                <a:latin typeface="Arial" panose="020B0604020202020204" pitchFamily="34" charset="0"/>
              </a:rPr>
              <a:t> scale testbed</a:t>
            </a:r>
          </a:p>
        </p:txBody>
      </p:sp>
      <p:grpSp>
        <p:nvGrpSpPr>
          <p:cNvPr id="2" name="Group 1"/>
          <p:cNvGrpSpPr/>
          <p:nvPr/>
        </p:nvGrpSpPr>
        <p:grpSpPr>
          <a:xfrm>
            <a:off x="114622" y="1131324"/>
            <a:ext cx="5664245" cy="5195228"/>
            <a:chOff x="114622" y="1131324"/>
            <a:chExt cx="7051676" cy="5232399"/>
          </a:xfrm>
        </p:grpSpPr>
        <p:sp>
          <p:nvSpPr>
            <p:cNvPr id="33795" name="Text Box 2"/>
            <p:cNvSpPr txBox="1">
              <a:spLocks noChangeArrowheads="1"/>
            </p:cNvSpPr>
            <p:nvPr/>
          </p:nvSpPr>
          <p:spPr bwMode="auto">
            <a:xfrm>
              <a:off x="1394147" y="1258323"/>
              <a:ext cx="1771650" cy="304800"/>
            </a:xfrm>
            <a:prstGeom prst="rect">
              <a:avLst/>
            </a:prstGeom>
            <a:solidFill>
              <a:schemeClr val="accent2"/>
            </a:solidFill>
            <a:ln w="19050">
              <a:solidFill>
                <a:schemeClr val="tx1"/>
              </a:solidFill>
              <a:miter lim="800000"/>
              <a:headEnd/>
              <a:tailEnd/>
            </a:ln>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dirty="0">
                  <a:solidFill>
                    <a:schemeClr val="bg1"/>
                  </a:solidFill>
                  <a:latin typeface="Arial" panose="020B0604020202020204" pitchFamily="34" charset="0"/>
                </a:rPr>
                <a:t>OTE Deployment</a:t>
              </a:r>
            </a:p>
          </p:txBody>
        </p:sp>
        <p:sp>
          <p:nvSpPr>
            <p:cNvPr id="33796" name="Text Box 3"/>
            <p:cNvSpPr txBox="1">
              <a:spLocks noChangeArrowheads="1"/>
            </p:cNvSpPr>
            <p:nvPr/>
          </p:nvSpPr>
          <p:spPr bwMode="auto">
            <a:xfrm>
              <a:off x="1675135" y="1763149"/>
              <a:ext cx="1771650" cy="2587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SM Focus Sweep</a:t>
              </a:r>
            </a:p>
          </p:txBody>
        </p:sp>
        <p:sp>
          <p:nvSpPr>
            <p:cNvPr id="33797" name="Text Box 4"/>
            <p:cNvSpPr txBox="1">
              <a:spLocks noChangeArrowheads="1"/>
            </p:cNvSpPr>
            <p:nvPr/>
          </p:nvSpPr>
          <p:spPr bwMode="auto">
            <a:xfrm>
              <a:off x="2259335" y="2618812"/>
              <a:ext cx="1771650" cy="4460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Segment Search</a:t>
              </a:r>
            </a:p>
            <a:p>
              <a:pPr algn="ctr" eaLnBrk="1" hangingPunct="1"/>
              <a:r>
                <a:rPr lang="en-US" altLang="en-US" sz="1050">
                  <a:solidFill>
                    <a:schemeClr val="bg1"/>
                  </a:solidFill>
                  <a:latin typeface="Arial" panose="020B0604020202020204" pitchFamily="34" charset="0"/>
                </a:rPr>
                <a:t>(if needed)</a:t>
              </a:r>
            </a:p>
          </p:txBody>
        </p:sp>
        <p:sp>
          <p:nvSpPr>
            <p:cNvPr id="33798" name="Text Box 5"/>
            <p:cNvSpPr txBox="1">
              <a:spLocks noChangeArrowheads="1"/>
            </p:cNvSpPr>
            <p:nvPr/>
          </p:nvSpPr>
          <p:spPr bwMode="auto">
            <a:xfrm>
              <a:off x="2560960" y="3264924"/>
              <a:ext cx="1771650" cy="2587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dirty="0">
                  <a:solidFill>
                    <a:schemeClr val="bg1"/>
                  </a:solidFill>
                  <a:latin typeface="Arial" panose="020B0604020202020204" pitchFamily="34" charset="0"/>
                </a:rPr>
                <a:t>Segment-Image Array</a:t>
              </a:r>
            </a:p>
          </p:txBody>
        </p:sp>
        <p:sp>
          <p:nvSpPr>
            <p:cNvPr id="33799" name="Text Box 6"/>
            <p:cNvSpPr txBox="1">
              <a:spLocks noChangeArrowheads="1"/>
            </p:cNvSpPr>
            <p:nvPr/>
          </p:nvSpPr>
          <p:spPr bwMode="auto">
            <a:xfrm>
              <a:off x="2827660" y="3706248"/>
              <a:ext cx="1771650" cy="260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Global Alignment</a:t>
              </a:r>
            </a:p>
          </p:txBody>
        </p:sp>
        <p:sp>
          <p:nvSpPr>
            <p:cNvPr id="33800" name="Text Box 7"/>
            <p:cNvSpPr txBox="1">
              <a:spLocks noChangeArrowheads="1"/>
            </p:cNvSpPr>
            <p:nvPr/>
          </p:nvSpPr>
          <p:spPr bwMode="auto">
            <a:xfrm>
              <a:off x="3113410" y="4171386"/>
              <a:ext cx="1771650" cy="260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Image Stacking</a:t>
              </a:r>
            </a:p>
          </p:txBody>
        </p:sp>
        <p:sp>
          <p:nvSpPr>
            <p:cNvPr id="33801" name="Text Box 8"/>
            <p:cNvSpPr txBox="1">
              <a:spLocks noChangeArrowheads="1"/>
            </p:cNvSpPr>
            <p:nvPr/>
          </p:nvSpPr>
          <p:spPr bwMode="auto">
            <a:xfrm>
              <a:off x="3383285" y="4639698"/>
              <a:ext cx="1771650" cy="260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Coarse Phasing</a:t>
              </a:r>
            </a:p>
          </p:txBody>
        </p:sp>
        <p:sp>
          <p:nvSpPr>
            <p:cNvPr id="33802" name="Text Box 9"/>
            <p:cNvSpPr txBox="1">
              <a:spLocks noChangeArrowheads="1"/>
            </p:cNvSpPr>
            <p:nvPr/>
          </p:nvSpPr>
          <p:spPr bwMode="auto">
            <a:xfrm>
              <a:off x="3649985" y="5093723"/>
              <a:ext cx="1771650" cy="260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Fine Phasing</a:t>
              </a:r>
            </a:p>
          </p:txBody>
        </p:sp>
        <p:sp>
          <p:nvSpPr>
            <p:cNvPr id="33803" name="Text Box 10"/>
            <p:cNvSpPr txBox="1">
              <a:spLocks noChangeArrowheads="1"/>
            </p:cNvSpPr>
            <p:nvPr/>
          </p:nvSpPr>
          <p:spPr bwMode="auto">
            <a:xfrm>
              <a:off x="3929385" y="5549336"/>
              <a:ext cx="1771650" cy="260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Multi-Field Alignment</a:t>
              </a:r>
            </a:p>
          </p:txBody>
        </p:sp>
        <p:sp>
          <p:nvSpPr>
            <p:cNvPr id="33804" name="Text Box 11"/>
            <p:cNvSpPr txBox="1">
              <a:spLocks noChangeArrowheads="1"/>
            </p:cNvSpPr>
            <p:nvPr/>
          </p:nvSpPr>
          <p:spPr bwMode="auto">
            <a:xfrm>
              <a:off x="4157986" y="5989073"/>
              <a:ext cx="1895475" cy="298450"/>
            </a:xfrm>
            <a:prstGeom prst="rect">
              <a:avLst/>
            </a:prstGeom>
            <a:solidFill>
              <a:schemeClr val="accent2"/>
            </a:solidFill>
            <a:ln w="19050">
              <a:solidFill>
                <a:schemeClr val="tx1"/>
              </a:solidFill>
              <a:miter lim="800000"/>
              <a:headEnd/>
              <a:tailEnd/>
            </a:ln>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Wavefront Maintenance</a:t>
              </a:r>
            </a:p>
          </p:txBody>
        </p:sp>
        <p:sp>
          <p:nvSpPr>
            <p:cNvPr id="33805" name="Line 12"/>
            <p:cNvSpPr>
              <a:spLocks noChangeShapeType="1"/>
            </p:cNvSpPr>
            <p:nvPr/>
          </p:nvSpPr>
          <p:spPr bwMode="auto">
            <a:xfrm rot="1694651">
              <a:off x="2529210" y="2066361"/>
              <a:ext cx="169862" cy="112712"/>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06" name="Line 13"/>
            <p:cNvSpPr>
              <a:spLocks noChangeShapeType="1"/>
            </p:cNvSpPr>
            <p:nvPr/>
          </p:nvSpPr>
          <p:spPr bwMode="auto">
            <a:xfrm rot="1694651">
              <a:off x="3164210" y="3128399"/>
              <a:ext cx="169862" cy="112713"/>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07" name="Line 14"/>
            <p:cNvSpPr>
              <a:spLocks noChangeShapeType="1"/>
            </p:cNvSpPr>
            <p:nvPr/>
          </p:nvSpPr>
          <p:spPr bwMode="auto">
            <a:xfrm rot="1694651">
              <a:off x="3413448" y="3569724"/>
              <a:ext cx="169863" cy="112713"/>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08" name="Line 15"/>
            <p:cNvSpPr>
              <a:spLocks noChangeShapeType="1"/>
            </p:cNvSpPr>
            <p:nvPr/>
          </p:nvSpPr>
          <p:spPr bwMode="auto">
            <a:xfrm rot="1694651">
              <a:off x="3681736" y="4011049"/>
              <a:ext cx="168275" cy="112713"/>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09" name="Line 16"/>
            <p:cNvSpPr>
              <a:spLocks noChangeShapeType="1"/>
            </p:cNvSpPr>
            <p:nvPr/>
          </p:nvSpPr>
          <p:spPr bwMode="auto">
            <a:xfrm rot="1694651">
              <a:off x="3972248" y="4487299"/>
              <a:ext cx="169863" cy="112713"/>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0" name="Line 17"/>
            <p:cNvSpPr>
              <a:spLocks noChangeShapeType="1"/>
            </p:cNvSpPr>
            <p:nvPr/>
          </p:nvSpPr>
          <p:spPr bwMode="auto">
            <a:xfrm rot="1694651">
              <a:off x="4242123" y="4947674"/>
              <a:ext cx="169863" cy="112713"/>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1" name="Line 18"/>
            <p:cNvSpPr>
              <a:spLocks noChangeShapeType="1"/>
            </p:cNvSpPr>
            <p:nvPr/>
          </p:nvSpPr>
          <p:spPr bwMode="auto">
            <a:xfrm rot="1694651">
              <a:off x="4510411" y="5400111"/>
              <a:ext cx="168275" cy="112712"/>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2" name="Line 19"/>
            <p:cNvSpPr>
              <a:spLocks noChangeShapeType="1"/>
            </p:cNvSpPr>
            <p:nvPr/>
          </p:nvSpPr>
          <p:spPr bwMode="auto">
            <a:xfrm rot="1694651">
              <a:off x="4796161" y="5866836"/>
              <a:ext cx="168275" cy="112712"/>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3" name="Line 20"/>
            <p:cNvSpPr>
              <a:spLocks noChangeShapeType="1"/>
            </p:cNvSpPr>
            <p:nvPr/>
          </p:nvSpPr>
          <p:spPr bwMode="auto">
            <a:xfrm rot="1694651">
              <a:off x="2797498" y="2491811"/>
              <a:ext cx="168275" cy="112712"/>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4" name="Line 21"/>
            <p:cNvSpPr>
              <a:spLocks noChangeShapeType="1"/>
            </p:cNvSpPr>
            <p:nvPr/>
          </p:nvSpPr>
          <p:spPr bwMode="auto">
            <a:xfrm flipV="1">
              <a:off x="5702623" y="5684273"/>
              <a:ext cx="238125" cy="0"/>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5" name="Line 22"/>
            <p:cNvSpPr>
              <a:spLocks noChangeShapeType="1"/>
            </p:cNvSpPr>
            <p:nvPr/>
          </p:nvSpPr>
          <p:spPr bwMode="auto">
            <a:xfrm rot="1694651">
              <a:off x="4151636" y="3877699"/>
              <a:ext cx="2268537" cy="1382713"/>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6" name="Line 23"/>
            <p:cNvSpPr>
              <a:spLocks noChangeShapeType="1"/>
            </p:cNvSpPr>
            <p:nvPr/>
          </p:nvSpPr>
          <p:spPr bwMode="auto">
            <a:xfrm flipV="1">
              <a:off x="5145411" y="4747648"/>
              <a:ext cx="238125" cy="0"/>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7" name="Line 24"/>
            <p:cNvSpPr>
              <a:spLocks noChangeShapeType="1"/>
            </p:cNvSpPr>
            <p:nvPr/>
          </p:nvSpPr>
          <p:spPr bwMode="auto">
            <a:xfrm rot="1694651">
              <a:off x="4967611" y="4141224"/>
              <a:ext cx="180975" cy="104775"/>
            </a:xfrm>
            <a:prstGeom prst="line">
              <a:avLst/>
            </a:prstGeom>
            <a:noFill/>
            <a:ln w="38100">
              <a:solidFill>
                <a:srgbClr val="FF000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18" name="Line 25"/>
            <p:cNvSpPr>
              <a:spLocks noChangeShapeType="1"/>
            </p:cNvSpPr>
            <p:nvPr/>
          </p:nvSpPr>
          <p:spPr bwMode="auto">
            <a:xfrm rot="1694651">
              <a:off x="5501011" y="5039749"/>
              <a:ext cx="180975" cy="104775"/>
            </a:xfrm>
            <a:prstGeom prst="line">
              <a:avLst/>
            </a:prstGeom>
            <a:noFill/>
            <a:ln w="38100">
              <a:solidFill>
                <a:srgbClr val="FF000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grpSp>
          <p:nvGrpSpPr>
            <p:cNvPr id="47130" name="Group 26"/>
            <p:cNvGrpSpPr>
              <a:grpSpLocks/>
            </p:cNvGrpSpPr>
            <p:nvPr/>
          </p:nvGrpSpPr>
          <p:grpSpPr bwMode="auto">
            <a:xfrm>
              <a:off x="903611" y="1915548"/>
              <a:ext cx="2581275" cy="3894138"/>
              <a:chOff x="978" y="1085"/>
              <a:chExt cx="1629" cy="2581"/>
            </a:xfrm>
            <a:solidFill>
              <a:schemeClr val="accent2"/>
            </a:solidFill>
          </p:grpSpPr>
          <p:graphicFrame>
            <p:nvGraphicFramePr>
              <p:cNvPr id="47156" name="Object 27"/>
              <p:cNvGraphicFramePr>
                <a:graphicFrameLocks noChangeAspect="1"/>
              </p:cNvGraphicFramePr>
              <p:nvPr/>
            </p:nvGraphicFramePr>
            <p:xfrm>
              <a:off x="978" y="1085"/>
              <a:ext cx="1629" cy="2581"/>
            </p:xfrm>
            <a:graphic>
              <a:graphicData uri="http://schemas.openxmlformats.org/presentationml/2006/ole">
                <mc:AlternateContent xmlns:mc="http://schemas.openxmlformats.org/markup-compatibility/2006">
                  <mc:Choice xmlns:v="urn:schemas-microsoft-com:vml" Requires="v">
                    <p:oleObj name="CorelDRAW" r:id="rId2" imgW="3076042" imgH="4874895" progId="CorelDraw.Graphic.8">
                      <p:embed/>
                    </p:oleObj>
                  </mc:Choice>
                  <mc:Fallback>
                    <p:oleObj name="CorelDRAW" r:id="rId2" imgW="3076042" imgH="4874895" progId="CorelDraw.Graphic.8">
                      <p:embed/>
                      <p:pic>
                        <p:nvPicPr>
                          <p:cNvPr id="47156" name="Object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 y="1085"/>
                            <a:ext cx="1629" cy="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57" name="Object 28"/>
              <p:cNvGraphicFramePr>
                <a:graphicFrameLocks noChangeAspect="1"/>
              </p:cNvGraphicFramePr>
              <p:nvPr/>
            </p:nvGraphicFramePr>
            <p:xfrm>
              <a:off x="1080" y="1160"/>
              <a:ext cx="516" cy="733"/>
            </p:xfrm>
            <a:graphic>
              <a:graphicData uri="http://schemas.openxmlformats.org/presentationml/2006/ole">
                <mc:AlternateContent xmlns:mc="http://schemas.openxmlformats.org/markup-compatibility/2006">
                  <mc:Choice xmlns:v="urn:schemas-microsoft-com:vml" Requires="v">
                    <p:oleObj name="CorelDRAW" r:id="rId4" imgW="818388" imgH="1163955" progId="CorelDraw.Graphic.8">
                      <p:embed/>
                    </p:oleObj>
                  </mc:Choice>
                  <mc:Fallback>
                    <p:oleObj name="CorelDRAW" r:id="rId4" imgW="818388" imgH="1163955" progId="CorelDraw.Graphic.8">
                      <p:embed/>
                      <p:pic>
                        <p:nvPicPr>
                          <p:cNvPr id="47157"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0" y="1160"/>
                            <a:ext cx="516" cy="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pic>
          <p:nvPicPr>
            <p:cNvPr id="33821" name="Picture 30" descr="clip_image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3361" y="1131324"/>
              <a:ext cx="898525" cy="7778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822" name="Line 31"/>
            <p:cNvSpPr>
              <a:spLocks noChangeShapeType="1"/>
            </p:cNvSpPr>
            <p:nvPr/>
          </p:nvSpPr>
          <p:spPr bwMode="auto">
            <a:xfrm>
              <a:off x="3172147" y="1428186"/>
              <a:ext cx="7874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1400"/>
            </a:p>
          </p:txBody>
        </p:sp>
        <p:pic>
          <p:nvPicPr>
            <p:cNvPr id="33823" name="Picture 32" descr="clip_image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9823" y="2185423"/>
              <a:ext cx="836613" cy="6683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824" name="Line 33"/>
            <p:cNvSpPr>
              <a:spLocks noChangeShapeType="1"/>
            </p:cNvSpPr>
            <p:nvPr/>
          </p:nvSpPr>
          <p:spPr bwMode="auto">
            <a:xfrm flipV="1">
              <a:off x="4326261" y="2839473"/>
              <a:ext cx="579437" cy="5540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pic>
          <p:nvPicPr>
            <p:cNvPr id="33826" name="Picture 35" descr="clip_image0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8611" y="3153799"/>
              <a:ext cx="820737" cy="7334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827" name="Line 36"/>
            <p:cNvSpPr>
              <a:spLocks noChangeShapeType="1"/>
            </p:cNvSpPr>
            <p:nvPr/>
          </p:nvSpPr>
          <p:spPr bwMode="auto">
            <a:xfrm flipV="1">
              <a:off x="4588197" y="3536387"/>
              <a:ext cx="762000" cy="2381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1400"/>
            </a:p>
          </p:txBody>
        </p:sp>
        <p:pic>
          <p:nvPicPr>
            <p:cNvPr id="33829" name="Picture 38" descr="clip_image0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51822" y="3990411"/>
              <a:ext cx="952500" cy="7223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3830" name="Picture 39" descr="clip_image0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26473" y="4687323"/>
              <a:ext cx="893763" cy="6858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832" name="Line 41"/>
            <p:cNvSpPr>
              <a:spLocks noChangeShapeType="1"/>
            </p:cNvSpPr>
            <p:nvPr/>
          </p:nvSpPr>
          <p:spPr bwMode="auto">
            <a:xfrm flipV="1">
              <a:off x="4885061" y="4153924"/>
              <a:ext cx="769937" cy="1444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34" name="Line 43"/>
            <p:cNvSpPr>
              <a:spLocks noChangeShapeType="1"/>
            </p:cNvSpPr>
            <p:nvPr/>
          </p:nvSpPr>
          <p:spPr bwMode="auto">
            <a:xfrm>
              <a:off x="5158111" y="4880999"/>
              <a:ext cx="954087" cy="3397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pic>
          <p:nvPicPr>
            <p:cNvPr id="33835" name="Picture 44" descr="clip_image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88411" y="5304861"/>
              <a:ext cx="877887" cy="6778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837" name="Line 46"/>
            <p:cNvSpPr>
              <a:spLocks noChangeShapeType="1"/>
            </p:cNvSpPr>
            <p:nvPr/>
          </p:nvSpPr>
          <p:spPr bwMode="auto">
            <a:xfrm>
              <a:off x="5416872" y="5209611"/>
              <a:ext cx="1042988" cy="5762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1400"/>
            </a:p>
          </p:txBody>
        </p:sp>
        <p:graphicFrame>
          <p:nvGraphicFramePr>
            <p:cNvPr id="33839" name="Object 48"/>
            <p:cNvGraphicFramePr>
              <a:graphicFrameLocks noChangeAspect="1"/>
            </p:cNvGraphicFramePr>
            <p:nvPr>
              <p:extLst>
                <p:ext uri="{D42A27DB-BD31-4B8C-83A1-F6EECF244321}">
                  <p14:modId xmlns:p14="http://schemas.microsoft.com/office/powerpoint/2010/main" val="1551391049"/>
                </p:ext>
              </p:extLst>
            </p:nvPr>
          </p:nvGraphicFramePr>
          <p:xfrm>
            <a:off x="114622" y="1499623"/>
            <a:ext cx="3130550" cy="4864100"/>
          </p:xfrm>
          <a:graphic>
            <a:graphicData uri="http://schemas.openxmlformats.org/presentationml/2006/ole">
              <mc:AlternateContent xmlns:mc="http://schemas.openxmlformats.org/markup-compatibility/2006">
                <mc:Choice xmlns:v="urn:schemas-microsoft-com:vml" Requires="v">
                  <p:oleObj name="CorelDRAW" r:id="rId12" imgW="2958084" imgH="4595241" progId="CorelDraw.Graphic.8">
                    <p:embed/>
                  </p:oleObj>
                </mc:Choice>
                <mc:Fallback>
                  <p:oleObj name="CorelDRAW" r:id="rId12" imgW="2958084" imgH="4595241" progId="CorelDraw.Graphic.8">
                    <p:embed/>
                    <p:pic>
                      <p:nvPicPr>
                        <p:cNvPr id="33839" name="Object 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4622" y="1499623"/>
                          <a:ext cx="3130550" cy="486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840" name="Object 49"/>
            <p:cNvGraphicFramePr>
              <a:graphicFrameLocks noChangeAspect="1"/>
            </p:cNvGraphicFramePr>
            <p:nvPr>
              <p:extLst>
                <p:ext uri="{D42A27DB-BD31-4B8C-83A1-F6EECF244321}">
                  <p14:modId xmlns:p14="http://schemas.microsoft.com/office/powerpoint/2010/main" val="2047170065"/>
                </p:ext>
              </p:extLst>
            </p:nvPr>
          </p:nvGraphicFramePr>
          <p:xfrm>
            <a:off x="387672" y="2652148"/>
            <a:ext cx="1835150" cy="2794000"/>
          </p:xfrm>
          <a:graphic>
            <a:graphicData uri="http://schemas.openxmlformats.org/presentationml/2006/ole">
              <mc:AlternateContent xmlns:mc="http://schemas.openxmlformats.org/markup-compatibility/2006">
                <mc:Choice xmlns:v="urn:schemas-microsoft-com:vml" Requires="v">
                  <p:oleObj name="CorelDRAW" r:id="rId14" imgW="1834744" imgH="2793492" progId="CorelDraw.Graphic.8">
                    <p:embed/>
                  </p:oleObj>
                </mc:Choice>
                <mc:Fallback>
                  <p:oleObj name="CorelDRAW" r:id="rId14" imgW="1834744" imgH="2793492" progId="CorelDraw.Graphic.8">
                    <p:embed/>
                    <p:pic>
                      <p:nvPicPr>
                        <p:cNvPr id="33840" name="Object 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7672" y="2652148"/>
                          <a:ext cx="1835150" cy="279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841" name="Text Box 50"/>
            <p:cNvSpPr txBox="1">
              <a:spLocks noChangeArrowheads="1"/>
            </p:cNvSpPr>
            <p:nvPr/>
          </p:nvSpPr>
          <p:spPr bwMode="auto">
            <a:xfrm>
              <a:off x="1927547" y="2202886"/>
              <a:ext cx="1771650" cy="2603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100">
                  <a:solidFill>
                    <a:schemeClr val="bg1"/>
                  </a:solidFill>
                  <a:latin typeface="Arial" panose="020B0604020202020204" pitchFamily="34" charset="0"/>
                </a:rPr>
                <a:t>Segment ID</a:t>
              </a:r>
            </a:p>
          </p:txBody>
        </p:sp>
        <p:sp>
          <p:nvSpPr>
            <p:cNvPr id="33842" name="Line 51"/>
            <p:cNvSpPr>
              <a:spLocks noChangeShapeType="1"/>
            </p:cNvSpPr>
            <p:nvPr/>
          </p:nvSpPr>
          <p:spPr bwMode="auto">
            <a:xfrm rot="1694651">
              <a:off x="2273623" y="1618686"/>
              <a:ext cx="169863" cy="112712"/>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sp>
          <p:nvSpPr>
            <p:cNvPr id="33844" name="Line 53"/>
            <p:cNvSpPr>
              <a:spLocks noChangeShapeType="1"/>
            </p:cNvSpPr>
            <p:nvPr/>
          </p:nvSpPr>
          <p:spPr bwMode="auto">
            <a:xfrm flipV="1">
              <a:off x="4316736" y="3426848"/>
              <a:ext cx="238125" cy="0"/>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1400"/>
            </a:p>
          </p:txBody>
        </p:sp>
      </p:grpSp>
      <p:pic>
        <p:nvPicPr>
          <p:cNvPr id="57" name="Picture 5" descr="05-2136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93287" y="888129"/>
            <a:ext cx="3205091" cy="491974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2" name="Text Box 11"/>
          <p:cNvSpPr txBox="1">
            <a:spLocks noChangeArrowheads="1"/>
          </p:cNvSpPr>
          <p:nvPr/>
        </p:nvSpPr>
        <p:spPr bwMode="auto">
          <a:xfrm>
            <a:off x="7139796" y="5809758"/>
            <a:ext cx="43365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2000" b="1" dirty="0">
                <a:solidFill>
                  <a:schemeClr val="bg1"/>
                </a:solidFill>
                <a:latin typeface="Arial" panose="020B0604020202020204" pitchFamily="34" charset="0"/>
              </a:rPr>
              <a:t>Ball Aerospace, Boulder Colorado</a:t>
            </a:r>
          </a:p>
        </p:txBody>
      </p:sp>
    </p:spTree>
    <p:extLst>
      <p:ext uri="{BB962C8B-B14F-4D97-AF65-F5344CB8AC3E}">
        <p14:creationId xmlns:p14="http://schemas.microsoft.com/office/powerpoint/2010/main" val="4206206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35527"/>
            <a:ext cx="12192000" cy="70935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2492385" y="11661"/>
            <a:ext cx="7575795" cy="706930"/>
          </a:xfrm>
        </p:spPr>
        <p:txBody>
          <a:bodyPr/>
          <a:lstStyle/>
          <a:p>
            <a:r>
              <a:rPr lang="en-US" dirty="0">
                <a:solidFill>
                  <a:schemeClr val="bg1"/>
                </a:solidFill>
              </a:rPr>
              <a:t>December 25</a:t>
            </a:r>
            <a:r>
              <a:rPr lang="en-US" baseline="30000" dirty="0">
                <a:solidFill>
                  <a:schemeClr val="bg1"/>
                </a:solidFill>
              </a:rPr>
              <a:t>th</a:t>
            </a:r>
            <a:r>
              <a:rPr lang="en-US" dirty="0">
                <a:solidFill>
                  <a:schemeClr val="bg1"/>
                </a:solidFill>
              </a:rPr>
              <a:t>, 2021: French Guiana</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1042" y="718591"/>
            <a:ext cx="4472132" cy="5590165"/>
          </a:xfrm>
          <a:prstGeom prst="rect">
            <a:avLst/>
          </a:prstGeom>
        </p:spPr>
      </p:pic>
      <p:pic>
        <p:nvPicPr>
          <p:cNvPr id="5" name="Picture 3" descr="NASA-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12192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681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r>
              <a:rPr lang="en-US">
                <a:ea typeface="ＭＳ Ｐゴシック" pitchFamily="32" charset="-128"/>
                <a:cs typeface="ＭＳ Ｐゴシック" pitchFamily="32" charset="-128"/>
              </a:rPr>
              <a:t>JWST Deployment</a:t>
            </a:r>
          </a:p>
        </p:txBody>
      </p:sp>
      <p:pic>
        <p:nvPicPr>
          <p:cNvPr id="3" name="JWSTSpacecraftDeployAnimation-longvers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76200"/>
            <a:ext cx="12192000" cy="6781800"/>
          </a:xfrm>
          <a:prstGeom prst="rect">
            <a:avLst/>
          </a:prstGeom>
        </p:spPr>
      </p:pic>
    </p:spTree>
    <p:extLst>
      <p:ext uri="{BB962C8B-B14F-4D97-AF65-F5344CB8AC3E}">
        <p14:creationId xmlns:p14="http://schemas.microsoft.com/office/powerpoint/2010/main" val="108965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0" y="-179247"/>
            <a:ext cx="12192000" cy="70935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1585848" y="126980"/>
            <a:ext cx="7575795" cy="706930"/>
          </a:xfrm>
        </p:spPr>
        <p:txBody>
          <a:bodyPr/>
          <a:lstStyle/>
          <a:p>
            <a:pPr algn="ctr"/>
            <a:r>
              <a:rPr lang="en-US" dirty="0"/>
              <a:t>Telescope Alignment</a:t>
            </a:r>
          </a:p>
        </p:txBody>
      </p:sp>
      <p:sp>
        <p:nvSpPr>
          <p:cNvPr id="6" name="Title 1">
            <a:extLst>
              <a:ext uri="{FF2B5EF4-FFF2-40B4-BE49-F238E27FC236}">
                <a16:creationId xmlns:a16="http://schemas.microsoft.com/office/drawing/2014/main" id="{1F21BEFC-BA61-8940-A8E9-A2B5263A1563}"/>
              </a:ext>
            </a:extLst>
          </p:cNvPr>
          <p:cNvSpPr txBox="1">
            <a:spLocks/>
          </p:cNvSpPr>
          <p:nvPr/>
        </p:nvSpPr>
        <p:spPr>
          <a:xfrm>
            <a:off x="2858523" y="1230484"/>
            <a:ext cx="6266793" cy="530198"/>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dirty="0"/>
              <a:t>9. Science Performance &amp; Readiness: </a:t>
            </a:r>
            <a:r>
              <a:rPr lang="en-US" dirty="0" err="1"/>
              <a:t>NIRCam</a:t>
            </a:r>
            <a:r>
              <a:rPr lang="en-US" dirty="0"/>
              <a:t> 3</a:t>
            </a:r>
          </a:p>
        </p:txBody>
      </p:sp>
      <p:sp>
        <p:nvSpPr>
          <p:cNvPr id="7" name="TextBox 6">
            <a:extLst>
              <a:ext uri="{FF2B5EF4-FFF2-40B4-BE49-F238E27FC236}">
                <a16:creationId xmlns:a16="http://schemas.microsoft.com/office/drawing/2014/main" id="{59BB1FB2-DB93-E648-876A-39919F7FA7C2}"/>
              </a:ext>
            </a:extLst>
          </p:cNvPr>
          <p:cNvSpPr txBox="1"/>
          <p:nvPr/>
        </p:nvSpPr>
        <p:spPr>
          <a:xfrm>
            <a:off x="7915296" y="1245564"/>
            <a:ext cx="1563453" cy="300082"/>
          </a:xfrm>
          <a:prstGeom prst="rect">
            <a:avLst/>
          </a:prstGeom>
          <a:noFill/>
        </p:spPr>
        <p:txBody>
          <a:bodyPr wrap="square" rtlCol="0">
            <a:spAutoFit/>
          </a:bodyPr>
          <a:lstStyle/>
          <a:p>
            <a:pPr algn="r"/>
            <a:r>
              <a:rPr lang="en-US" sz="1350" dirty="0"/>
              <a:t>[Feb 02 2022/9am]</a:t>
            </a:r>
          </a:p>
        </p:txBody>
      </p:sp>
      <p:sp>
        <p:nvSpPr>
          <p:cNvPr id="12" name="Line 127"/>
          <p:cNvSpPr>
            <a:spLocks noChangeShapeType="1"/>
          </p:cNvSpPr>
          <p:nvPr/>
        </p:nvSpPr>
        <p:spPr bwMode="auto">
          <a:xfrm flipV="1">
            <a:off x="1869784" y="5239807"/>
            <a:ext cx="164312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dirty="0"/>
          </a:p>
        </p:txBody>
      </p:sp>
      <p:sp>
        <p:nvSpPr>
          <p:cNvPr id="20" name="Text Box 152"/>
          <p:cNvSpPr txBox="1">
            <a:spLocks noChangeArrowheads="1"/>
          </p:cNvSpPr>
          <p:nvPr/>
        </p:nvSpPr>
        <p:spPr bwMode="auto">
          <a:xfrm>
            <a:off x="7762738" y="2427788"/>
            <a:ext cx="1207412" cy="67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a:solidFill>
                  <a:schemeClr val="tx1"/>
                </a:solidFill>
                <a:prstDash val="sysDot"/>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3162" tIns="31581" rIns="63162" bIns="31581">
            <a:spAutoFit/>
          </a:bodyPr>
          <a:lstStyle>
            <a:lvl1pPr algn="l" defTabSz="841375">
              <a:defRPr sz="2400">
                <a:solidFill>
                  <a:schemeClr val="tx1"/>
                </a:solidFill>
                <a:latin typeface="Times" panose="02020603050405020304" pitchFamily="18" charset="0"/>
              </a:defRPr>
            </a:lvl1pPr>
            <a:lvl2pPr marL="420688" algn="l" defTabSz="841375">
              <a:defRPr sz="2400">
                <a:solidFill>
                  <a:schemeClr val="tx1"/>
                </a:solidFill>
                <a:latin typeface="Times" panose="02020603050405020304" pitchFamily="18" charset="0"/>
              </a:defRPr>
            </a:lvl2pPr>
            <a:lvl3pPr marL="841375" algn="l" defTabSz="841375">
              <a:defRPr sz="2400">
                <a:solidFill>
                  <a:schemeClr val="tx1"/>
                </a:solidFill>
                <a:latin typeface="Times" panose="02020603050405020304" pitchFamily="18" charset="0"/>
              </a:defRPr>
            </a:lvl3pPr>
            <a:lvl4pPr marL="1263650" algn="l" defTabSz="841375">
              <a:defRPr sz="2400">
                <a:solidFill>
                  <a:schemeClr val="tx1"/>
                </a:solidFill>
                <a:latin typeface="Times" panose="02020603050405020304" pitchFamily="18" charset="0"/>
              </a:defRPr>
            </a:lvl4pPr>
            <a:lvl5pPr marL="1684338" algn="l" defTabSz="841375">
              <a:defRPr sz="2400">
                <a:solidFill>
                  <a:schemeClr val="tx1"/>
                </a:solidFill>
                <a:latin typeface="Times" panose="02020603050405020304" pitchFamily="18" charset="0"/>
              </a:defRPr>
            </a:lvl5pPr>
            <a:lvl6pPr marL="2141538" defTabSz="841375" eaLnBrk="0" fontAlgn="base" hangingPunct="0">
              <a:spcBef>
                <a:spcPct val="0"/>
              </a:spcBef>
              <a:spcAft>
                <a:spcPct val="0"/>
              </a:spcAft>
              <a:defRPr sz="2400">
                <a:solidFill>
                  <a:schemeClr val="tx1"/>
                </a:solidFill>
                <a:latin typeface="Times" panose="02020603050405020304" pitchFamily="18" charset="0"/>
              </a:defRPr>
            </a:lvl6pPr>
            <a:lvl7pPr marL="2598738" defTabSz="841375" eaLnBrk="0" fontAlgn="base" hangingPunct="0">
              <a:spcBef>
                <a:spcPct val="0"/>
              </a:spcBef>
              <a:spcAft>
                <a:spcPct val="0"/>
              </a:spcAft>
              <a:defRPr sz="2400">
                <a:solidFill>
                  <a:schemeClr val="tx1"/>
                </a:solidFill>
                <a:latin typeface="Times" panose="02020603050405020304" pitchFamily="18" charset="0"/>
              </a:defRPr>
            </a:lvl7pPr>
            <a:lvl8pPr marL="3055938" defTabSz="841375" eaLnBrk="0" fontAlgn="base" hangingPunct="0">
              <a:spcBef>
                <a:spcPct val="0"/>
              </a:spcBef>
              <a:spcAft>
                <a:spcPct val="0"/>
              </a:spcAft>
              <a:defRPr sz="2400">
                <a:solidFill>
                  <a:schemeClr val="tx1"/>
                </a:solidFill>
                <a:latin typeface="Times" panose="02020603050405020304" pitchFamily="18" charset="0"/>
              </a:defRPr>
            </a:lvl8pPr>
            <a:lvl9pPr marL="3513138" defTabSz="841375"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2000" b="1" dirty="0">
                <a:solidFill>
                  <a:schemeClr val="bg1"/>
                </a:solidFill>
                <a:latin typeface="+mn-lt"/>
              </a:rPr>
              <a:t>Image Stacking</a:t>
            </a:r>
          </a:p>
        </p:txBody>
      </p:sp>
      <p:sp>
        <p:nvSpPr>
          <p:cNvPr id="21" name="Text Box 164"/>
          <p:cNvSpPr txBox="1">
            <a:spLocks noChangeArrowheads="1"/>
          </p:cNvSpPr>
          <p:nvPr/>
        </p:nvSpPr>
        <p:spPr bwMode="auto">
          <a:xfrm>
            <a:off x="9496154" y="2282690"/>
            <a:ext cx="1753929" cy="67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a:solidFill>
                  <a:schemeClr val="tx1"/>
                </a:solidFill>
                <a:prstDash val="sysDot"/>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3162" tIns="31581" rIns="63162" bIns="31581">
            <a:spAutoFit/>
          </a:bodyPr>
          <a:lstStyle>
            <a:lvl1pPr algn="l" defTabSz="841375">
              <a:defRPr sz="2400">
                <a:solidFill>
                  <a:schemeClr val="tx1"/>
                </a:solidFill>
                <a:latin typeface="Times" panose="02020603050405020304" pitchFamily="18" charset="0"/>
              </a:defRPr>
            </a:lvl1pPr>
            <a:lvl2pPr marL="420688" algn="l" defTabSz="841375">
              <a:defRPr sz="2400">
                <a:solidFill>
                  <a:schemeClr val="tx1"/>
                </a:solidFill>
                <a:latin typeface="Times" panose="02020603050405020304" pitchFamily="18" charset="0"/>
              </a:defRPr>
            </a:lvl2pPr>
            <a:lvl3pPr marL="841375" algn="l" defTabSz="841375">
              <a:defRPr sz="2400">
                <a:solidFill>
                  <a:schemeClr val="tx1"/>
                </a:solidFill>
                <a:latin typeface="Times" panose="02020603050405020304" pitchFamily="18" charset="0"/>
              </a:defRPr>
            </a:lvl3pPr>
            <a:lvl4pPr marL="1263650" algn="l" defTabSz="841375">
              <a:defRPr sz="2400">
                <a:solidFill>
                  <a:schemeClr val="tx1"/>
                </a:solidFill>
                <a:latin typeface="Times" panose="02020603050405020304" pitchFamily="18" charset="0"/>
              </a:defRPr>
            </a:lvl4pPr>
            <a:lvl5pPr marL="1684338" algn="l" defTabSz="841375">
              <a:defRPr sz="2400">
                <a:solidFill>
                  <a:schemeClr val="tx1"/>
                </a:solidFill>
                <a:latin typeface="Times" panose="02020603050405020304" pitchFamily="18" charset="0"/>
              </a:defRPr>
            </a:lvl5pPr>
            <a:lvl6pPr marL="2141538" defTabSz="841375" eaLnBrk="0" fontAlgn="base" hangingPunct="0">
              <a:spcBef>
                <a:spcPct val="0"/>
              </a:spcBef>
              <a:spcAft>
                <a:spcPct val="0"/>
              </a:spcAft>
              <a:defRPr sz="2400">
                <a:solidFill>
                  <a:schemeClr val="tx1"/>
                </a:solidFill>
                <a:latin typeface="Times" panose="02020603050405020304" pitchFamily="18" charset="0"/>
              </a:defRPr>
            </a:lvl6pPr>
            <a:lvl7pPr marL="2598738" defTabSz="841375" eaLnBrk="0" fontAlgn="base" hangingPunct="0">
              <a:spcBef>
                <a:spcPct val="0"/>
              </a:spcBef>
              <a:spcAft>
                <a:spcPct val="0"/>
              </a:spcAft>
              <a:defRPr sz="2400">
                <a:solidFill>
                  <a:schemeClr val="tx1"/>
                </a:solidFill>
                <a:latin typeface="Times" panose="02020603050405020304" pitchFamily="18" charset="0"/>
              </a:defRPr>
            </a:lvl7pPr>
            <a:lvl8pPr marL="3055938" defTabSz="841375" eaLnBrk="0" fontAlgn="base" hangingPunct="0">
              <a:spcBef>
                <a:spcPct val="0"/>
              </a:spcBef>
              <a:spcAft>
                <a:spcPct val="0"/>
              </a:spcAft>
              <a:defRPr sz="2400">
                <a:solidFill>
                  <a:schemeClr val="tx1"/>
                </a:solidFill>
                <a:latin typeface="Times" panose="02020603050405020304" pitchFamily="18" charset="0"/>
              </a:defRPr>
            </a:lvl8pPr>
            <a:lvl9pPr marL="3513138" defTabSz="841375"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2000" b="1" dirty="0">
                <a:solidFill>
                  <a:schemeClr val="bg1"/>
                </a:solidFill>
                <a:latin typeface="+mn-lt"/>
              </a:rPr>
              <a:t>Segment Image Array </a:t>
            </a:r>
          </a:p>
        </p:txBody>
      </p:sp>
      <p:sp>
        <p:nvSpPr>
          <p:cNvPr id="22" name="Line 166"/>
          <p:cNvSpPr>
            <a:spLocks noChangeShapeType="1"/>
          </p:cNvSpPr>
          <p:nvPr/>
        </p:nvSpPr>
        <p:spPr bwMode="auto">
          <a:xfrm flipV="1">
            <a:off x="5807123" y="3626154"/>
            <a:ext cx="858854" cy="502186"/>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lstStyle/>
          <a:p>
            <a:endParaRPr lang="en-US" sz="1350" dirty="0"/>
          </a:p>
        </p:txBody>
      </p:sp>
      <p:sp>
        <p:nvSpPr>
          <p:cNvPr id="27" name="Text Box 164"/>
          <p:cNvSpPr txBox="1">
            <a:spLocks noChangeArrowheads="1"/>
          </p:cNvSpPr>
          <p:nvPr/>
        </p:nvSpPr>
        <p:spPr bwMode="auto">
          <a:xfrm>
            <a:off x="6525633" y="1854320"/>
            <a:ext cx="1236902" cy="202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a:solidFill>
                  <a:schemeClr val="tx1"/>
                </a:solidFill>
                <a:prstDash val="sysDot"/>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3162" tIns="31581" rIns="63162" bIns="31581">
            <a:spAutoFit/>
          </a:bodyPr>
          <a:lstStyle>
            <a:lvl1pPr algn="l" defTabSz="841375">
              <a:defRPr sz="2400">
                <a:solidFill>
                  <a:schemeClr val="tx1"/>
                </a:solidFill>
                <a:latin typeface="Times" panose="02020603050405020304" pitchFamily="18" charset="0"/>
              </a:defRPr>
            </a:lvl1pPr>
            <a:lvl2pPr marL="420688" algn="l" defTabSz="841375">
              <a:defRPr sz="2400">
                <a:solidFill>
                  <a:schemeClr val="tx1"/>
                </a:solidFill>
                <a:latin typeface="Times" panose="02020603050405020304" pitchFamily="18" charset="0"/>
              </a:defRPr>
            </a:lvl2pPr>
            <a:lvl3pPr marL="841375" algn="l" defTabSz="841375">
              <a:defRPr sz="2400">
                <a:solidFill>
                  <a:schemeClr val="tx1"/>
                </a:solidFill>
                <a:latin typeface="Times" panose="02020603050405020304" pitchFamily="18" charset="0"/>
              </a:defRPr>
            </a:lvl3pPr>
            <a:lvl4pPr marL="1263650" algn="l" defTabSz="841375">
              <a:defRPr sz="2400">
                <a:solidFill>
                  <a:schemeClr val="tx1"/>
                </a:solidFill>
                <a:latin typeface="Times" panose="02020603050405020304" pitchFamily="18" charset="0"/>
              </a:defRPr>
            </a:lvl4pPr>
            <a:lvl5pPr marL="1684338" algn="l" defTabSz="841375">
              <a:defRPr sz="2400">
                <a:solidFill>
                  <a:schemeClr val="tx1"/>
                </a:solidFill>
                <a:latin typeface="Times" panose="02020603050405020304" pitchFamily="18" charset="0"/>
              </a:defRPr>
            </a:lvl5pPr>
            <a:lvl6pPr marL="2141538" defTabSz="841375" eaLnBrk="0" fontAlgn="base" hangingPunct="0">
              <a:spcBef>
                <a:spcPct val="0"/>
              </a:spcBef>
              <a:spcAft>
                <a:spcPct val="0"/>
              </a:spcAft>
              <a:defRPr sz="2400">
                <a:solidFill>
                  <a:schemeClr val="tx1"/>
                </a:solidFill>
                <a:latin typeface="Times" panose="02020603050405020304" pitchFamily="18" charset="0"/>
              </a:defRPr>
            </a:lvl6pPr>
            <a:lvl7pPr marL="2598738" defTabSz="841375" eaLnBrk="0" fontAlgn="base" hangingPunct="0">
              <a:spcBef>
                <a:spcPct val="0"/>
              </a:spcBef>
              <a:spcAft>
                <a:spcPct val="0"/>
              </a:spcAft>
              <a:defRPr sz="2400">
                <a:solidFill>
                  <a:schemeClr val="tx1"/>
                </a:solidFill>
                <a:latin typeface="Times" panose="02020603050405020304" pitchFamily="18" charset="0"/>
              </a:defRPr>
            </a:lvl7pPr>
            <a:lvl8pPr marL="3055938" defTabSz="841375" eaLnBrk="0" fontAlgn="base" hangingPunct="0">
              <a:spcBef>
                <a:spcPct val="0"/>
              </a:spcBef>
              <a:spcAft>
                <a:spcPct val="0"/>
              </a:spcAft>
              <a:defRPr sz="2400">
                <a:solidFill>
                  <a:schemeClr val="tx1"/>
                </a:solidFill>
                <a:latin typeface="Times" panose="02020603050405020304" pitchFamily="18" charset="0"/>
              </a:defRPr>
            </a:lvl8pPr>
            <a:lvl9pPr marL="3513138" defTabSz="841375"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900" b="1" dirty="0">
                <a:solidFill>
                  <a:schemeClr val="bg1"/>
                </a:solidFill>
                <a:latin typeface="Arial Black" panose="020B0A04020102020204" pitchFamily="34" charset="0"/>
              </a:rPr>
              <a:t>Focus Sweep</a:t>
            </a:r>
          </a:p>
        </p:txBody>
      </p:sp>
      <p:pic>
        <p:nvPicPr>
          <p:cNvPr id="28" name="3159445D-26FE-4080-A0C0-D3F8FB7F5759" descr="AE8C323C-7F6F-41F6-8EFD-5466137BCF30@stsc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163" y="3797236"/>
            <a:ext cx="1481621" cy="88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p:nvPr/>
        </p:nvSpPr>
        <p:spPr>
          <a:xfrm>
            <a:off x="6512520" y="1819528"/>
            <a:ext cx="1706785" cy="27669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Rectangle 29"/>
          <p:cNvSpPr/>
          <p:nvPr/>
        </p:nvSpPr>
        <p:spPr>
          <a:xfrm>
            <a:off x="6487612" y="1662241"/>
            <a:ext cx="58001" cy="3977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30"/>
          <p:cNvSpPr/>
          <p:nvPr/>
        </p:nvSpPr>
        <p:spPr>
          <a:xfrm>
            <a:off x="8131246" y="1673671"/>
            <a:ext cx="58001" cy="3977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Freeform 120" descr="ABL"/>
          <p:cNvSpPr>
            <a:spLocks/>
          </p:cNvSpPr>
          <p:nvPr/>
        </p:nvSpPr>
        <p:spPr bwMode="auto">
          <a:xfrm rot="18547356" flipH="1">
            <a:off x="5054281" y="1259879"/>
            <a:ext cx="310572" cy="384833"/>
          </a:xfrm>
          <a:custGeom>
            <a:avLst/>
            <a:gdLst>
              <a:gd name="T0" fmla="*/ 117 w 117"/>
              <a:gd name="T1" fmla="*/ 0 h 75"/>
              <a:gd name="T2" fmla="*/ 0 w 117"/>
              <a:gd name="T3" fmla="*/ 75 h 75"/>
            </a:gdLst>
            <a:ahLst/>
            <a:cxnLst>
              <a:cxn ang="0">
                <a:pos x="T0" y="T1"/>
              </a:cxn>
              <a:cxn ang="0">
                <a:pos x="T2" y="T3"/>
              </a:cxn>
            </a:cxnLst>
            <a:rect l="0" t="0" r="r" b="b"/>
            <a:pathLst>
              <a:path w="117" h="75">
                <a:moveTo>
                  <a:pt x="117" y="0"/>
                </a:moveTo>
                <a:cubicBezTo>
                  <a:pt x="117" y="0"/>
                  <a:pt x="58" y="37"/>
                  <a:pt x="0" y="75"/>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blipFill dpi="0" rotWithShape="0">
                  <a:blip r:embed="rId3"/>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dirty="0">
              <a:solidFill>
                <a:schemeClr val="bg1"/>
              </a:solidFill>
            </a:endParaRPr>
          </a:p>
        </p:txBody>
      </p:sp>
      <p:sp>
        <p:nvSpPr>
          <p:cNvPr id="33" name="Freeform 120" descr="ABL"/>
          <p:cNvSpPr>
            <a:spLocks/>
          </p:cNvSpPr>
          <p:nvPr/>
        </p:nvSpPr>
        <p:spPr bwMode="auto">
          <a:xfrm rot="18547356" flipH="1">
            <a:off x="9017688" y="1222426"/>
            <a:ext cx="323404" cy="399114"/>
          </a:xfrm>
          <a:custGeom>
            <a:avLst/>
            <a:gdLst>
              <a:gd name="T0" fmla="*/ 117 w 117"/>
              <a:gd name="T1" fmla="*/ 0 h 75"/>
              <a:gd name="T2" fmla="*/ 0 w 117"/>
              <a:gd name="T3" fmla="*/ 75 h 75"/>
            </a:gdLst>
            <a:ahLst/>
            <a:cxnLst>
              <a:cxn ang="0">
                <a:pos x="T0" y="T1"/>
              </a:cxn>
              <a:cxn ang="0">
                <a:pos x="T2" y="T3"/>
              </a:cxn>
            </a:cxnLst>
            <a:rect l="0" t="0" r="r" b="b"/>
            <a:pathLst>
              <a:path w="117" h="75">
                <a:moveTo>
                  <a:pt x="117" y="0"/>
                </a:moveTo>
                <a:cubicBezTo>
                  <a:pt x="117" y="0"/>
                  <a:pt x="58" y="37"/>
                  <a:pt x="0" y="75"/>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blipFill dpi="0" rotWithShape="0">
                  <a:blip r:embed="rId3"/>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dirty="0">
              <a:solidFill>
                <a:schemeClr val="bg1"/>
              </a:solidFill>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7585" y="2471697"/>
            <a:ext cx="1363710" cy="1363710"/>
          </a:xfrm>
          <a:prstGeom prst="rect">
            <a:avLst/>
          </a:prstGeom>
          <a:ln w="9525">
            <a:solidFill>
              <a:schemeClr val="bg1"/>
            </a:solidFill>
          </a:ln>
        </p:spPr>
      </p:pic>
      <p:pic>
        <p:nvPicPr>
          <p:cNvPr id="35" name="Picture 34">
            <a:extLst>
              <a:ext uri="{FF2B5EF4-FFF2-40B4-BE49-F238E27FC236}">
                <a16:creationId xmlns:a16="http://schemas.microsoft.com/office/drawing/2014/main" id="{C3B751E1-2444-7A45-B8B7-17E5DD2D4585}"/>
              </a:ext>
            </a:extLst>
          </p:cNvPr>
          <p:cNvPicPr>
            <a:picLocks noChangeAspect="1"/>
          </p:cNvPicPr>
          <p:nvPr/>
        </p:nvPicPr>
        <p:blipFill>
          <a:blip r:embed="rId5"/>
          <a:stretch>
            <a:fillRect/>
          </a:stretch>
        </p:blipFill>
        <p:spPr>
          <a:xfrm>
            <a:off x="9530354" y="833017"/>
            <a:ext cx="1563351" cy="1521099"/>
          </a:xfrm>
          <a:prstGeom prst="rect">
            <a:avLst/>
          </a:prstGeom>
          <a:ln w="9525">
            <a:solidFill>
              <a:schemeClr val="bg1"/>
            </a:solidFill>
          </a:ln>
        </p:spPr>
      </p:pic>
      <p:pic>
        <p:nvPicPr>
          <p:cNvPr id="36" name="Picture 35">
            <a:extLst>
              <a:ext uri="{FF2B5EF4-FFF2-40B4-BE49-F238E27FC236}">
                <a16:creationId xmlns:a16="http://schemas.microsoft.com/office/drawing/2014/main" id="{C3B751E1-2444-7A45-B8B7-17E5DD2D4585}"/>
              </a:ext>
            </a:extLst>
          </p:cNvPr>
          <p:cNvPicPr>
            <a:picLocks noChangeAspect="1"/>
          </p:cNvPicPr>
          <p:nvPr/>
        </p:nvPicPr>
        <p:blipFill>
          <a:blip r:embed="rId5"/>
          <a:stretch>
            <a:fillRect/>
          </a:stretch>
        </p:blipFill>
        <p:spPr>
          <a:xfrm>
            <a:off x="1527027" y="2466034"/>
            <a:ext cx="1414678" cy="1376444"/>
          </a:xfrm>
          <a:prstGeom prst="rect">
            <a:avLst/>
          </a:prstGeom>
          <a:ln w="9525">
            <a:solidFill>
              <a:schemeClr val="bg1"/>
            </a:solidFill>
          </a:ln>
        </p:spPr>
      </p:pic>
      <p:pic>
        <p:nvPicPr>
          <p:cNvPr id="37" name="Picture 3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935982" y="2321795"/>
            <a:ext cx="1910817" cy="1591236"/>
          </a:xfrm>
          <a:prstGeom prst="rect">
            <a:avLst/>
          </a:prstGeom>
        </p:spPr>
      </p:pic>
      <p:pic>
        <p:nvPicPr>
          <p:cNvPr id="38" name="Picture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8877" y="4251590"/>
            <a:ext cx="3221379" cy="2036989"/>
          </a:xfrm>
          <a:prstGeom prst="rect">
            <a:avLst/>
          </a:prstGeom>
          <a:ln w="9525">
            <a:solidFill>
              <a:schemeClr val="bg1"/>
            </a:solidFill>
          </a:ln>
        </p:spPr>
      </p:pic>
      <p:pic>
        <p:nvPicPr>
          <p:cNvPr id="39" name="Picture 3" descr="NASA-bal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6146" y="126980"/>
            <a:ext cx="914400" cy="73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55778" y="4144142"/>
            <a:ext cx="4114930" cy="2176753"/>
          </a:xfrm>
          <a:prstGeom prst="rect">
            <a:avLst/>
          </a:prstGeom>
          <a:ln w="9525">
            <a:solidFill>
              <a:schemeClr val="bg1"/>
            </a:solidFill>
          </a:ln>
        </p:spPr>
      </p:pic>
      <p:sp>
        <p:nvSpPr>
          <p:cNvPr id="41" name="Text Box 154"/>
          <p:cNvSpPr txBox="1">
            <a:spLocks noChangeAspect="1" noChangeArrowheads="1"/>
          </p:cNvSpPr>
          <p:nvPr/>
        </p:nvSpPr>
        <p:spPr bwMode="auto">
          <a:xfrm>
            <a:off x="175165" y="1055224"/>
            <a:ext cx="1810514" cy="68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5" tIns="34288" rIns="68575" bIns="34288">
            <a:spAutoFit/>
          </a:bodyPr>
          <a:lstStyle/>
          <a:p>
            <a:pPr algn="ctr"/>
            <a:r>
              <a:rPr lang="en-US" altLang="en-US" sz="2000" b="1" dirty="0">
                <a:solidFill>
                  <a:schemeClr val="bg1"/>
                </a:solidFill>
              </a:rPr>
              <a:t>18 Segment Image Mosaic</a:t>
            </a:r>
          </a:p>
        </p:txBody>
      </p:sp>
      <p:pic>
        <p:nvPicPr>
          <p:cNvPr id="42" name="3159445D-26FE-4080-A0C0-D3F8FB7F5759" descr="AE8C323C-7F6F-41F6-8EFD-5466137BCF30@stsci"/>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31951" y="566137"/>
            <a:ext cx="2918605" cy="1739042"/>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3" name="Content Placeholder 4">
            <a:extLst>
              <a:ext uri="{FF2B5EF4-FFF2-40B4-BE49-F238E27FC236}">
                <a16:creationId xmlns:a16="http://schemas.microsoft.com/office/drawing/2014/main" id="{61052542-DE29-423B-A6A3-7662242FC6A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5468529" y="1124609"/>
            <a:ext cx="3392260" cy="591840"/>
          </a:xfrm>
          <a:prstGeom prst="rect">
            <a:avLst/>
          </a:prstGeom>
        </p:spPr>
      </p:pic>
      <p:sp>
        <p:nvSpPr>
          <p:cNvPr id="44" name="Text Box 161"/>
          <p:cNvSpPr txBox="1">
            <a:spLocks noChangeArrowheads="1"/>
          </p:cNvSpPr>
          <p:nvPr/>
        </p:nvSpPr>
        <p:spPr bwMode="auto">
          <a:xfrm>
            <a:off x="157685" y="3072963"/>
            <a:ext cx="1351799" cy="987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a:solidFill>
                  <a:schemeClr val="tx1"/>
                </a:solidFill>
                <a:prstDash val="sysDot"/>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3162" tIns="31581" rIns="63162" bIns="31581">
            <a:spAutoFit/>
          </a:bodyPr>
          <a:lstStyle>
            <a:lvl1pPr algn="l" defTabSz="841375">
              <a:defRPr sz="2400">
                <a:solidFill>
                  <a:schemeClr val="tx1"/>
                </a:solidFill>
                <a:latin typeface="Times" panose="02020603050405020304" pitchFamily="18" charset="0"/>
              </a:defRPr>
            </a:lvl1pPr>
            <a:lvl2pPr marL="420688" algn="l" defTabSz="841375">
              <a:defRPr sz="2400">
                <a:solidFill>
                  <a:schemeClr val="tx1"/>
                </a:solidFill>
                <a:latin typeface="Times" panose="02020603050405020304" pitchFamily="18" charset="0"/>
              </a:defRPr>
            </a:lvl2pPr>
            <a:lvl3pPr marL="841375" algn="l" defTabSz="841375">
              <a:defRPr sz="2400">
                <a:solidFill>
                  <a:schemeClr val="tx1"/>
                </a:solidFill>
                <a:latin typeface="Times" panose="02020603050405020304" pitchFamily="18" charset="0"/>
              </a:defRPr>
            </a:lvl3pPr>
            <a:lvl4pPr marL="1263650" algn="l" defTabSz="841375">
              <a:defRPr sz="2400">
                <a:solidFill>
                  <a:schemeClr val="tx1"/>
                </a:solidFill>
                <a:latin typeface="Times" panose="02020603050405020304" pitchFamily="18" charset="0"/>
              </a:defRPr>
            </a:lvl4pPr>
            <a:lvl5pPr marL="1684338" algn="l" defTabSz="841375">
              <a:defRPr sz="2400">
                <a:solidFill>
                  <a:schemeClr val="tx1"/>
                </a:solidFill>
                <a:latin typeface="Times" panose="02020603050405020304" pitchFamily="18" charset="0"/>
              </a:defRPr>
            </a:lvl5pPr>
            <a:lvl6pPr marL="2141538" defTabSz="841375" eaLnBrk="0" fontAlgn="base" hangingPunct="0">
              <a:spcBef>
                <a:spcPct val="0"/>
              </a:spcBef>
              <a:spcAft>
                <a:spcPct val="0"/>
              </a:spcAft>
              <a:defRPr sz="2400">
                <a:solidFill>
                  <a:schemeClr val="tx1"/>
                </a:solidFill>
                <a:latin typeface="Times" panose="02020603050405020304" pitchFamily="18" charset="0"/>
              </a:defRPr>
            </a:lvl6pPr>
            <a:lvl7pPr marL="2598738" defTabSz="841375" eaLnBrk="0" fontAlgn="base" hangingPunct="0">
              <a:spcBef>
                <a:spcPct val="0"/>
              </a:spcBef>
              <a:spcAft>
                <a:spcPct val="0"/>
              </a:spcAft>
              <a:defRPr sz="2400">
                <a:solidFill>
                  <a:schemeClr val="tx1"/>
                </a:solidFill>
                <a:latin typeface="Times" panose="02020603050405020304" pitchFamily="18" charset="0"/>
              </a:defRPr>
            </a:lvl7pPr>
            <a:lvl8pPr marL="3055938" defTabSz="841375" eaLnBrk="0" fontAlgn="base" hangingPunct="0">
              <a:spcBef>
                <a:spcPct val="0"/>
              </a:spcBef>
              <a:spcAft>
                <a:spcPct val="0"/>
              </a:spcAft>
              <a:defRPr sz="2400">
                <a:solidFill>
                  <a:schemeClr val="tx1"/>
                </a:solidFill>
                <a:latin typeface="Times" panose="02020603050405020304" pitchFamily="18" charset="0"/>
              </a:defRPr>
            </a:lvl8pPr>
            <a:lvl9pPr marL="3513138" defTabSz="841375"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2000" b="1" dirty="0">
                <a:solidFill>
                  <a:schemeClr val="bg1"/>
                </a:solidFill>
                <a:latin typeface="+mn-lt"/>
              </a:rPr>
              <a:t>Segment Global Alignment</a:t>
            </a:r>
          </a:p>
        </p:txBody>
      </p:sp>
      <p:pic>
        <p:nvPicPr>
          <p:cNvPr id="45" name="Picture 1" descr="cid:a2713ecb-688f-41e8-8172-0f155594b5ad@namprd09.prod.outlook.com"/>
          <p:cNvPicPr>
            <a:picLocks noChangeAspect="1" noChangeArrowheads="1"/>
          </p:cNvPicPr>
          <p:nvPr/>
        </p:nvPicPr>
        <p:blipFill>
          <a:blip r:embed="rId12" r:link="rId13" cstate="print">
            <a:extLst>
              <a:ext uri="{28A0092B-C50C-407E-A947-70E740481C1C}">
                <a14:useLocalDpi xmlns:a14="http://schemas.microsoft.com/office/drawing/2010/main" val="0"/>
              </a:ext>
            </a:extLst>
          </a:blip>
          <a:srcRect/>
          <a:stretch>
            <a:fillRect/>
          </a:stretch>
        </p:blipFill>
        <p:spPr bwMode="auto">
          <a:xfrm>
            <a:off x="850266" y="4467951"/>
            <a:ext cx="1957052" cy="1479926"/>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3592236" y="-171942"/>
            <a:ext cx="5840573" cy="646331"/>
          </a:xfrm>
          <a:prstGeom prst="rect">
            <a:avLst/>
          </a:prstGeom>
          <a:noFill/>
        </p:spPr>
        <p:txBody>
          <a:bodyPr wrap="none" rtlCol="0">
            <a:spAutoFit/>
          </a:bodyPr>
          <a:lstStyle/>
          <a:p>
            <a:pPr algn="ctr"/>
            <a:r>
              <a:rPr lang="en-US" sz="3600" dirty="0">
                <a:solidFill>
                  <a:schemeClr val="bg1"/>
                </a:solidFill>
              </a:rPr>
              <a:t>Telescope Alignment In a Slide</a:t>
            </a:r>
          </a:p>
        </p:txBody>
      </p:sp>
      <p:sp>
        <p:nvSpPr>
          <p:cNvPr id="51" name="Freeform 120" descr="ABL"/>
          <p:cNvSpPr>
            <a:spLocks/>
          </p:cNvSpPr>
          <p:nvPr/>
        </p:nvSpPr>
        <p:spPr bwMode="auto">
          <a:xfrm rot="18547356" flipH="1">
            <a:off x="761090" y="2757928"/>
            <a:ext cx="571546" cy="698385"/>
          </a:xfrm>
          <a:custGeom>
            <a:avLst/>
            <a:gdLst>
              <a:gd name="T0" fmla="*/ 117 w 117"/>
              <a:gd name="T1" fmla="*/ 0 h 75"/>
              <a:gd name="T2" fmla="*/ 0 w 117"/>
              <a:gd name="T3" fmla="*/ 75 h 75"/>
            </a:gdLst>
            <a:ahLst/>
            <a:cxnLst>
              <a:cxn ang="0">
                <a:pos x="T0" y="T1"/>
              </a:cxn>
              <a:cxn ang="0">
                <a:pos x="T2" y="T3"/>
              </a:cxn>
            </a:cxnLst>
            <a:rect l="0" t="0" r="r" b="b"/>
            <a:pathLst>
              <a:path w="117" h="75">
                <a:moveTo>
                  <a:pt x="117" y="0"/>
                </a:moveTo>
                <a:cubicBezTo>
                  <a:pt x="117" y="0"/>
                  <a:pt x="58" y="37"/>
                  <a:pt x="0" y="75"/>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blipFill dpi="0" rotWithShape="0">
                  <a:blip r:embed="rId3"/>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dirty="0">
              <a:solidFill>
                <a:schemeClr val="bg1"/>
              </a:solidFill>
            </a:endParaRPr>
          </a:p>
        </p:txBody>
      </p:sp>
      <p:sp>
        <p:nvSpPr>
          <p:cNvPr id="54" name="Freeform 120" descr="ABL"/>
          <p:cNvSpPr>
            <a:spLocks/>
          </p:cNvSpPr>
          <p:nvPr/>
        </p:nvSpPr>
        <p:spPr bwMode="auto">
          <a:xfrm rot="18547356" flipH="1">
            <a:off x="4692825" y="2542244"/>
            <a:ext cx="932123" cy="1176321"/>
          </a:xfrm>
          <a:custGeom>
            <a:avLst/>
            <a:gdLst>
              <a:gd name="T0" fmla="*/ 117 w 117"/>
              <a:gd name="T1" fmla="*/ 0 h 75"/>
              <a:gd name="T2" fmla="*/ 0 w 117"/>
              <a:gd name="T3" fmla="*/ 75 h 75"/>
            </a:gdLst>
            <a:ahLst/>
            <a:cxnLst>
              <a:cxn ang="0">
                <a:pos x="T0" y="T1"/>
              </a:cxn>
              <a:cxn ang="0">
                <a:pos x="T2" y="T3"/>
              </a:cxn>
            </a:cxnLst>
            <a:rect l="0" t="0" r="r" b="b"/>
            <a:pathLst>
              <a:path w="117" h="75">
                <a:moveTo>
                  <a:pt x="117" y="0"/>
                </a:moveTo>
                <a:cubicBezTo>
                  <a:pt x="117" y="0"/>
                  <a:pt x="58" y="37"/>
                  <a:pt x="0" y="75"/>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blipFill dpi="0" rotWithShape="0">
                  <a:blip r:embed="rId3"/>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dirty="0">
              <a:solidFill>
                <a:schemeClr val="bg1"/>
              </a:solidFill>
            </a:endParaRPr>
          </a:p>
        </p:txBody>
      </p:sp>
      <p:sp>
        <p:nvSpPr>
          <p:cNvPr id="55" name="Line 127"/>
          <p:cNvSpPr>
            <a:spLocks noChangeShapeType="1"/>
          </p:cNvSpPr>
          <p:nvPr/>
        </p:nvSpPr>
        <p:spPr bwMode="auto">
          <a:xfrm flipV="1">
            <a:off x="6820255" y="5270031"/>
            <a:ext cx="814787"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dirty="0"/>
          </a:p>
        </p:txBody>
      </p:sp>
      <p:sp>
        <p:nvSpPr>
          <p:cNvPr id="56" name="Freeform 120" descr="ABL"/>
          <p:cNvSpPr>
            <a:spLocks/>
          </p:cNvSpPr>
          <p:nvPr/>
        </p:nvSpPr>
        <p:spPr bwMode="auto">
          <a:xfrm rot="18547356" flipH="1">
            <a:off x="8096555" y="2542244"/>
            <a:ext cx="932123" cy="1176321"/>
          </a:xfrm>
          <a:custGeom>
            <a:avLst/>
            <a:gdLst>
              <a:gd name="T0" fmla="*/ 117 w 117"/>
              <a:gd name="T1" fmla="*/ 0 h 75"/>
              <a:gd name="T2" fmla="*/ 0 w 117"/>
              <a:gd name="T3" fmla="*/ 75 h 75"/>
            </a:gdLst>
            <a:ahLst/>
            <a:cxnLst>
              <a:cxn ang="0">
                <a:pos x="T0" y="T1"/>
              </a:cxn>
              <a:cxn ang="0">
                <a:pos x="T2" y="T3"/>
              </a:cxn>
            </a:cxnLst>
            <a:rect l="0" t="0" r="r" b="b"/>
            <a:pathLst>
              <a:path w="117" h="75">
                <a:moveTo>
                  <a:pt x="117" y="0"/>
                </a:moveTo>
                <a:cubicBezTo>
                  <a:pt x="117" y="0"/>
                  <a:pt x="58" y="37"/>
                  <a:pt x="0" y="75"/>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blipFill dpi="0" rotWithShape="0">
                  <a:blip r:embed="rId3"/>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dirty="0">
              <a:solidFill>
                <a:schemeClr val="bg1"/>
              </a:solidFill>
            </a:endParaRPr>
          </a:p>
        </p:txBody>
      </p:sp>
      <p:sp>
        <p:nvSpPr>
          <p:cNvPr id="57" name="Freeform 120" descr="ABL"/>
          <p:cNvSpPr>
            <a:spLocks/>
          </p:cNvSpPr>
          <p:nvPr/>
        </p:nvSpPr>
        <p:spPr bwMode="auto">
          <a:xfrm rot="18547356" flipH="1">
            <a:off x="11276317" y="1237352"/>
            <a:ext cx="349639" cy="429884"/>
          </a:xfrm>
          <a:custGeom>
            <a:avLst/>
            <a:gdLst>
              <a:gd name="T0" fmla="*/ 117 w 117"/>
              <a:gd name="T1" fmla="*/ 0 h 75"/>
              <a:gd name="T2" fmla="*/ 0 w 117"/>
              <a:gd name="T3" fmla="*/ 75 h 75"/>
            </a:gdLst>
            <a:ahLst/>
            <a:cxnLst>
              <a:cxn ang="0">
                <a:pos x="T0" y="T1"/>
              </a:cxn>
              <a:cxn ang="0">
                <a:pos x="T2" y="T3"/>
              </a:cxn>
            </a:cxnLst>
            <a:rect l="0" t="0" r="r" b="b"/>
            <a:pathLst>
              <a:path w="117" h="75">
                <a:moveTo>
                  <a:pt x="117" y="0"/>
                </a:moveTo>
                <a:cubicBezTo>
                  <a:pt x="117" y="0"/>
                  <a:pt x="58" y="37"/>
                  <a:pt x="0" y="75"/>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blipFill dpi="0" rotWithShape="0">
                  <a:blip r:embed="rId3"/>
                  <a:srcRect/>
                  <a:stretch>
                    <a:fillRect/>
                  </a:stretch>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dirty="0">
              <a:solidFill>
                <a:schemeClr val="bg1"/>
              </a:solidFill>
            </a:endParaRPr>
          </a:p>
        </p:txBody>
      </p:sp>
      <p:sp>
        <p:nvSpPr>
          <p:cNvPr id="58" name="Text Box 152"/>
          <p:cNvSpPr txBox="1">
            <a:spLocks noChangeArrowheads="1"/>
          </p:cNvSpPr>
          <p:nvPr/>
        </p:nvSpPr>
        <p:spPr bwMode="auto">
          <a:xfrm>
            <a:off x="881692" y="5947877"/>
            <a:ext cx="1801949" cy="371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rnd">
                <a:solidFill>
                  <a:schemeClr val="tx1"/>
                </a:solidFill>
                <a:prstDash val="sysDot"/>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3162" tIns="31581" rIns="63162" bIns="31581">
            <a:spAutoFit/>
          </a:bodyPr>
          <a:lstStyle>
            <a:lvl1pPr algn="l" defTabSz="841375">
              <a:defRPr sz="2400">
                <a:solidFill>
                  <a:schemeClr val="tx1"/>
                </a:solidFill>
                <a:latin typeface="Times" panose="02020603050405020304" pitchFamily="18" charset="0"/>
              </a:defRPr>
            </a:lvl1pPr>
            <a:lvl2pPr marL="420688" algn="l" defTabSz="841375">
              <a:defRPr sz="2400">
                <a:solidFill>
                  <a:schemeClr val="tx1"/>
                </a:solidFill>
                <a:latin typeface="Times" panose="02020603050405020304" pitchFamily="18" charset="0"/>
              </a:defRPr>
            </a:lvl2pPr>
            <a:lvl3pPr marL="841375" algn="l" defTabSz="841375">
              <a:defRPr sz="2400">
                <a:solidFill>
                  <a:schemeClr val="tx1"/>
                </a:solidFill>
                <a:latin typeface="Times" panose="02020603050405020304" pitchFamily="18" charset="0"/>
              </a:defRPr>
            </a:lvl3pPr>
            <a:lvl4pPr marL="1263650" algn="l" defTabSz="841375">
              <a:defRPr sz="2400">
                <a:solidFill>
                  <a:schemeClr val="tx1"/>
                </a:solidFill>
                <a:latin typeface="Times" panose="02020603050405020304" pitchFamily="18" charset="0"/>
              </a:defRPr>
            </a:lvl4pPr>
            <a:lvl5pPr marL="1684338" algn="l" defTabSz="841375">
              <a:defRPr sz="2400">
                <a:solidFill>
                  <a:schemeClr val="tx1"/>
                </a:solidFill>
                <a:latin typeface="Times" panose="02020603050405020304" pitchFamily="18" charset="0"/>
              </a:defRPr>
            </a:lvl5pPr>
            <a:lvl6pPr marL="2141538" defTabSz="841375" eaLnBrk="0" fontAlgn="base" hangingPunct="0">
              <a:spcBef>
                <a:spcPct val="0"/>
              </a:spcBef>
              <a:spcAft>
                <a:spcPct val="0"/>
              </a:spcAft>
              <a:defRPr sz="2400">
                <a:solidFill>
                  <a:schemeClr val="tx1"/>
                </a:solidFill>
                <a:latin typeface="Times" panose="02020603050405020304" pitchFamily="18" charset="0"/>
              </a:defRPr>
            </a:lvl6pPr>
            <a:lvl7pPr marL="2598738" defTabSz="841375" eaLnBrk="0" fontAlgn="base" hangingPunct="0">
              <a:spcBef>
                <a:spcPct val="0"/>
              </a:spcBef>
              <a:spcAft>
                <a:spcPct val="0"/>
              </a:spcAft>
              <a:defRPr sz="2400">
                <a:solidFill>
                  <a:schemeClr val="tx1"/>
                </a:solidFill>
                <a:latin typeface="Times" panose="02020603050405020304" pitchFamily="18" charset="0"/>
              </a:defRPr>
            </a:lvl7pPr>
            <a:lvl8pPr marL="3055938" defTabSz="841375" eaLnBrk="0" fontAlgn="base" hangingPunct="0">
              <a:spcBef>
                <a:spcPct val="0"/>
              </a:spcBef>
              <a:spcAft>
                <a:spcPct val="0"/>
              </a:spcAft>
              <a:defRPr sz="2400">
                <a:solidFill>
                  <a:schemeClr val="tx1"/>
                </a:solidFill>
                <a:latin typeface="Times" panose="02020603050405020304" pitchFamily="18" charset="0"/>
              </a:defRPr>
            </a:lvl8pPr>
            <a:lvl9pPr marL="3513138" defTabSz="841375"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2000" b="1" dirty="0">
                <a:solidFill>
                  <a:schemeClr val="bg1"/>
                </a:solidFill>
                <a:latin typeface="+mn-lt"/>
              </a:rPr>
              <a:t>Coarse Phasing</a:t>
            </a:r>
          </a:p>
        </p:txBody>
      </p:sp>
      <p:sp>
        <p:nvSpPr>
          <p:cNvPr id="59" name="Line 127"/>
          <p:cNvSpPr>
            <a:spLocks noChangeShapeType="1"/>
          </p:cNvSpPr>
          <p:nvPr/>
        </p:nvSpPr>
        <p:spPr bwMode="auto">
          <a:xfrm flipV="1">
            <a:off x="399918" y="5314099"/>
            <a:ext cx="481774"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dirty="0"/>
          </a:p>
        </p:txBody>
      </p:sp>
    </p:spTree>
    <p:extLst>
      <p:ext uri="{BB962C8B-B14F-4D97-AF65-F5344CB8AC3E}">
        <p14:creationId xmlns:p14="http://schemas.microsoft.com/office/powerpoint/2010/main" val="3900885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E4A1A9E6-C07E-4110-9183-E0E94D04A1B1}"/>
              </a:ext>
            </a:extLst>
          </p:cNvPr>
          <p:cNvSpPr txBox="1">
            <a:spLocks/>
          </p:cNvSpPr>
          <p:nvPr/>
        </p:nvSpPr>
        <p:spPr>
          <a:xfrm>
            <a:off x="1565826" y="113122"/>
            <a:ext cx="8911422" cy="105580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SzTx/>
              <a:buFontTx/>
              <a:buNone/>
              <a:defRPr sz="2400" kern="1200">
                <a:solidFill>
                  <a:srgbClr val="DDDDDD"/>
                </a:solidFill>
                <a:latin typeface="Optima"/>
                <a:ea typeface="Optima"/>
                <a:cs typeface="Optima"/>
                <a:sym typeface="Optima"/>
              </a:defRPr>
            </a:lvl1pPr>
            <a:lvl2pPr marL="502920" indent="-274320" algn="l" defTabSz="914400" rtl="0" eaLnBrk="1" latinLnBrk="0" hangingPunct="1">
              <a:lnSpc>
                <a:spcPct val="90000"/>
              </a:lnSpc>
              <a:spcBef>
                <a:spcPts val="500"/>
              </a:spcBef>
              <a:buFont typeface="Arial" panose="020B0604020202020204" pitchFamily="34" charset="0"/>
              <a:buChar char="•"/>
              <a:defRPr sz="2200" kern="1200">
                <a:solidFill>
                  <a:srgbClr val="DDDDDD"/>
                </a:solidFill>
                <a:latin typeface="Optima"/>
                <a:ea typeface="Optima"/>
                <a:cs typeface="Optima"/>
                <a:sym typeface="Optima"/>
              </a:defRPr>
            </a:lvl2pPr>
            <a:lvl3pPr marL="762000" indent="-304800" algn="l" defTabSz="914400" rtl="0" eaLnBrk="1" latinLnBrk="0" hangingPunct="1">
              <a:lnSpc>
                <a:spcPct val="90000"/>
              </a:lnSpc>
              <a:spcBef>
                <a:spcPts val="500"/>
              </a:spcBef>
              <a:buFont typeface="Arial" panose="020B0604020202020204" pitchFamily="34" charset="0"/>
              <a:buChar char="-"/>
              <a:defRPr sz="2000" kern="1200">
                <a:solidFill>
                  <a:srgbClr val="A7A7A7"/>
                </a:solidFill>
                <a:latin typeface="Optima"/>
                <a:ea typeface="Optima"/>
                <a:cs typeface="Optima"/>
                <a:sym typeface="Optima"/>
              </a:defRPr>
            </a:lvl3pPr>
            <a:lvl4pPr marL="1028700" indent="-342900" algn="l" defTabSz="914400" rtl="0" eaLnBrk="1" latinLnBrk="0" hangingPunct="1">
              <a:lnSpc>
                <a:spcPct val="90000"/>
              </a:lnSpc>
              <a:spcBef>
                <a:spcPts val="500"/>
              </a:spcBef>
              <a:buFont typeface="Arial" panose="020B0604020202020204" pitchFamily="34" charset="0"/>
              <a:buChar char="‣"/>
              <a:defRPr sz="1800" kern="1200">
                <a:solidFill>
                  <a:srgbClr val="A7A7A7"/>
                </a:solidFill>
                <a:latin typeface="Optima"/>
                <a:ea typeface="Optima"/>
                <a:cs typeface="Optima"/>
                <a:sym typeface="Optima"/>
              </a:defRPr>
            </a:lvl4pPr>
            <a:lvl5pPr marL="1257300" indent="-342900" algn="l" defTabSz="914400" rtl="0" eaLnBrk="1" latinLnBrk="0" hangingPunct="1">
              <a:lnSpc>
                <a:spcPct val="90000"/>
              </a:lnSpc>
              <a:spcBef>
                <a:spcPts val="500"/>
              </a:spcBef>
              <a:buSzPct val="80000"/>
              <a:buFont typeface="Arial" panose="020B0604020202020204" pitchFamily="34" charset="0"/>
              <a:buChar char="✦"/>
              <a:defRPr sz="1600" kern="1200">
                <a:solidFill>
                  <a:srgbClr val="A7A7A7"/>
                </a:solidFill>
                <a:latin typeface="Optima"/>
                <a:ea typeface="Optima"/>
                <a:cs typeface="Optima"/>
                <a:sym typeface="Opti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latin typeface="Arial" panose="020B0604020202020204" pitchFamily="34" charset="0"/>
                <a:cs typeface="Arial" panose="020B0604020202020204" pitchFamily="34" charset="0"/>
              </a:rPr>
              <a:t>First Image Release:  July 11, 2022</a:t>
            </a:r>
          </a:p>
        </p:txBody>
      </p:sp>
      <p:pic>
        <p:nvPicPr>
          <p:cNvPr id="8" name="Picture 7" descr="A group of stars in space&#10;&#10;Description automatically generated with low confidence">
            <a:extLst>
              <a:ext uri="{FF2B5EF4-FFF2-40B4-BE49-F238E27FC236}">
                <a16:creationId xmlns:a16="http://schemas.microsoft.com/office/drawing/2014/main" id="{718BC9BB-182C-B104-4AA5-B7A8F5ACA4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2824" y="962713"/>
            <a:ext cx="5413276" cy="5526221"/>
          </a:xfrm>
          <a:prstGeom prst="rect">
            <a:avLst/>
          </a:prstGeom>
        </p:spPr>
      </p:pic>
    </p:spTree>
    <p:extLst>
      <p:ext uri="{BB962C8B-B14F-4D97-AF65-F5344CB8AC3E}">
        <p14:creationId xmlns:p14="http://schemas.microsoft.com/office/powerpoint/2010/main" val="69640916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256" y="109561"/>
            <a:ext cx="10448544" cy="625474"/>
          </a:xfrm>
        </p:spPr>
        <p:txBody>
          <a:bodyPr/>
          <a:lstStyle/>
          <a:p>
            <a:pPr algn="ctr"/>
            <a:r>
              <a:rPr lang="en-US" dirty="0"/>
              <a:t>Planets with JWST</a:t>
            </a:r>
          </a:p>
        </p:txBody>
      </p:sp>
      <p:pic>
        <p:nvPicPr>
          <p:cNvPr id="5" name="Content Placeholder 7" descr="Graphical user interface&#10;&#10;Description automatically generated">
            <a:extLst>
              <a:ext uri="{FF2B5EF4-FFF2-40B4-BE49-F238E27FC236}">
                <a16:creationId xmlns:a16="http://schemas.microsoft.com/office/drawing/2014/main" id="{FB86A2BC-3AAE-8274-7EFD-9F7026CF0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285" y="1050837"/>
            <a:ext cx="5094687" cy="438819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5917" y="776027"/>
            <a:ext cx="3349752" cy="334975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7077" y="4232038"/>
            <a:ext cx="4291543" cy="2413994"/>
          </a:xfrm>
          <a:prstGeom prst="rect">
            <a:avLst/>
          </a:prstGeom>
        </p:spPr>
      </p:pic>
      <p:cxnSp>
        <p:nvCxnSpPr>
          <p:cNvPr id="4" name="Straight Arrow Connector 3"/>
          <p:cNvCxnSpPr/>
          <p:nvPr/>
        </p:nvCxnSpPr>
        <p:spPr>
          <a:xfrm>
            <a:off x="7535917" y="6243145"/>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171810" y="944461"/>
            <a:ext cx="824969" cy="369332"/>
          </a:xfrm>
          <a:prstGeom prst="rect">
            <a:avLst/>
          </a:prstGeom>
          <a:noFill/>
        </p:spPr>
        <p:txBody>
          <a:bodyPr wrap="none" rtlCol="0">
            <a:spAutoFit/>
          </a:bodyPr>
          <a:lstStyle/>
          <a:p>
            <a:r>
              <a:rPr lang="en-US" dirty="0">
                <a:solidFill>
                  <a:schemeClr val="bg1"/>
                </a:solidFill>
              </a:rPr>
              <a:t>Jupiter</a:t>
            </a:r>
          </a:p>
        </p:txBody>
      </p:sp>
      <p:sp>
        <p:nvSpPr>
          <p:cNvPr id="10" name="TextBox 9"/>
          <p:cNvSpPr txBox="1"/>
          <p:nvPr/>
        </p:nvSpPr>
        <p:spPr>
          <a:xfrm>
            <a:off x="9827079" y="1479409"/>
            <a:ext cx="1005981" cy="369332"/>
          </a:xfrm>
          <a:prstGeom prst="rect">
            <a:avLst/>
          </a:prstGeom>
          <a:noFill/>
        </p:spPr>
        <p:txBody>
          <a:bodyPr wrap="none" rtlCol="0">
            <a:spAutoFit/>
          </a:bodyPr>
          <a:lstStyle/>
          <a:p>
            <a:r>
              <a:rPr lang="en-US" dirty="0">
                <a:solidFill>
                  <a:schemeClr val="bg1"/>
                </a:solidFill>
              </a:rPr>
              <a:t>Neptune</a:t>
            </a:r>
          </a:p>
        </p:txBody>
      </p:sp>
      <p:sp>
        <p:nvSpPr>
          <p:cNvPr id="11" name="TextBox 10"/>
          <p:cNvSpPr txBox="1"/>
          <p:nvPr/>
        </p:nvSpPr>
        <p:spPr>
          <a:xfrm>
            <a:off x="4370149" y="5360745"/>
            <a:ext cx="851580" cy="369332"/>
          </a:xfrm>
          <a:prstGeom prst="rect">
            <a:avLst/>
          </a:prstGeom>
          <a:noFill/>
        </p:spPr>
        <p:txBody>
          <a:bodyPr wrap="none" rtlCol="0">
            <a:spAutoFit/>
          </a:bodyPr>
          <a:lstStyle/>
          <a:p>
            <a:r>
              <a:rPr lang="en-US" dirty="0">
                <a:solidFill>
                  <a:schemeClr val="bg1"/>
                </a:solidFill>
              </a:rPr>
              <a:t>Uranus</a:t>
            </a:r>
          </a:p>
        </p:txBody>
      </p:sp>
      <p:pic>
        <p:nvPicPr>
          <p:cNvPr id="2050" name="Picture 2" descr="The background is mostly dark. At the center is a dark orange-brownish circle, surrounded by several blazing bright, thick, horizontal whiteish rings. This is Saturn and its rings. There are three tiny organ-like dots in the image—one to the upper left of the planet, one to the direct left of the planet, and the lower left of the planet. They are labeled Dione, Enceladus, and Tethys. There is a slightly darker tint at the northern and southern poles of the planet. The rings surrounding Saturn are mostly broad, with a few singular narrow gaps between the broader rings. At the right side of the planet, labels are applied to the rings. The innermost, thicker ring is labeled “C ring.” Next to that, a brighter, wider ring is labeled “B ring.” Traveling farther outward, a small dark gap is labeled “Cassini division” before another thicker ring labeled “A ring.” Within the “A ring,” a narrow faint band is labeled “Encke gap.” The outermost, faintest, thinnest ring is labeled “F r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6640" y="3433393"/>
            <a:ext cx="6088191" cy="3424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71993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70935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5122" name="Picture 2">
            <a:extLst>
              <a:ext uri="{FF2B5EF4-FFF2-40B4-BE49-F238E27FC236}">
                <a16:creationId xmlns:a16="http://schemas.microsoft.com/office/drawing/2014/main" id="{D0FA4B81-3709-40C3-EE54-405B861D5C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5511567" y="382391"/>
            <a:ext cx="6428955" cy="39444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7727" y="-46468"/>
            <a:ext cx="11479577"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Exoplanets</a:t>
            </a:r>
            <a:endParaRPr lang="en-US" sz="1600" dirty="0">
              <a:solidFill>
                <a:schemeClr val="bg1"/>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2055" y="740113"/>
            <a:ext cx="1980367" cy="1113956"/>
          </a:xfrm>
          <a:prstGeom prst="rect">
            <a:avLst/>
          </a:prstGeom>
        </p:spPr>
      </p:pic>
      <p:sp>
        <p:nvSpPr>
          <p:cNvPr id="6" name="TextBox 5"/>
          <p:cNvSpPr txBox="1"/>
          <p:nvPr/>
        </p:nvSpPr>
        <p:spPr>
          <a:xfrm>
            <a:off x="4112626" y="768845"/>
            <a:ext cx="1037335" cy="461665"/>
          </a:xfrm>
          <a:prstGeom prst="rect">
            <a:avLst/>
          </a:prstGeom>
          <a:noFill/>
        </p:spPr>
        <p:txBody>
          <a:bodyPr wrap="none" rtlCol="0">
            <a:spAutoFit/>
          </a:bodyPr>
          <a:lstStyle/>
          <a:p>
            <a:r>
              <a:rPr lang="en-US" sz="2400" dirty="0">
                <a:solidFill>
                  <a:schemeClr val="bg1"/>
                </a:solidFill>
              </a:rPr>
              <a:t>Jupiter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183" y="829683"/>
            <a:ext cx="1231166" cy="889659"/>
          </a:xfrm>
          <a:prstGeom prst="rect">
            <a:avLst/>
          </a:prstGeom>
        </p:spPr>
      </p:pic>
      <p:sp>
        <p:nvSpPr>
          <p:cNvPr id="9" name="TextBox 8"/>
          <p:cNvSpPr txBox="1"/>
          <p:nvPr/>
        </p:nvSpPr>
        <p:spPr>
          <a:xfrm>
            <a:off x="425015" y="775924"/>
            <a:ext cx="1074461" cy="461665"/>
          </a:xfrm>
          <a:prstGeom prst="rect">
            <a:avLst/>
          </a:prstGeom>
          <a:noFill/>
        </p:spPr>
        <p:txBody>
          <a:bodyPr wrap="none" rtlCol="0">
            <a:spAutoFit/>
          </a:bodyPr>
          <a:lstStyle/>
          <a:p>
            <a:r>
              <a:rPr lang="en-US" sz="2400" dirty="0">
                <a:solidFill>
                  <a:schemeClr val="bg1"/>
                </a:solidFill>
              </a:rPr>
              <a:t>Uranus</a:t>
            </a:r>
          </a:p>
        </p:txBody>
      </p:sp>
      <p:sp>
        <p:nvSpPr>
          <p:cNvPr id="10" name="TextBox 9"/>
          <p:cNvSpPr txBox="1"/>
          <p:nvPr/>
        </p:nvSpPr>
        <p:spPr>
          <a:xfrm>
            <a:off x="1045073" y="4280264"/>
            <a:ext cx="10101853"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Webb can primarily detect atmospheres of gas giants…around stars that are full of radiation</a:t>
            </a:r>
          </a:p>
          <a:p>
            <a:pPr marL="800100" lvl="1"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First exoplanet detection of carbon dioxide</a:t>
            </a:r>
          </a:p>
          <a:p>
            <a:pPr marL="800100" lvl="1"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First exoplanet evidence of photochemistry (sulfur dioxide)</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To search for Earth-like planets around Sun-like stars requires a new observatory designed especially for that…..</a:t>
            </a:r>
            <a:endParaRPr lang="en-US" sz="1600" dirty="0">
              <a:solidFill>
                <a:schemeClr val="bg1"/>
              </a:solidFill>
              <a:latin typeface="Arial" panose="020B0604020202020204" pitchFamily="34" charset="0"/>
              <a:cs typeface="Arial" panose="020B0604020202020204" pitchFamily="34" charset="0"/>
            </a:endParaRPr>
          </a:p>
        </p:txBody>
      </p:sp>
      <p:pic>
        <p:nvPicPr>
          <p:cNvPr id="3074" name="Picture 2" descr="https://exoplanets.nasa.gov/rails/active_storage/blobs/eyJfcmFpbHMiOnsibWVzc2FnZSI6IkJBaHBBajBNIiwiZXhwIjpudWxsLCJwdXIiOiJibG9iX2lkIn19--c103b7858d358b954674f60aeedf8e5ba479e4bb/656348main_ToV_transit_diag.jpg?disposition=attachme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727" y="1943639"/>
            <a:ext cx="4943564" cy="2107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478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36"/>
          <p:cNvPicPr preferRelativeResize="0"/>
          <p:nvPr/>
        </p:nvPicPr>
        <p:blipFill rotWithShape="1">
          <a:blip r:embed="rId3">
            <a:alphaModFix/>
          </a:blip>
          <a:srcRect l="32017" t="26304" r="30275" b="13254"/>
          <a:stretch/>
        </p:blipFill>
        <p:spPr>
          <a:xfrm>
            <a:off x="528633" y="2031185"/>
            <a:ext cx="3705467" cy="3340900"/>
          </a:xfrm>
          <a:prstGeom prst="rect">
            <a:avLst/>
          </a:prstGeom>
          <a:noFill/>
          <a:ln>
            <a:noFill/>
          </a:ln>
        </p:spPr>
      </p:pic>
      <p:sp>
        <p:nvSpPr>
          <p:cNvPr id="274" name="Google Shape;274;p36"/>
          <p:cNvSpPr txBox="1">
            <a:spLocks noGrp="1"/>
          </p:cNvSpPr>
          <p:nvPr>
            <p:ph type="subTitle" idx="1"/>
          </p:nvPr>
        </p:nvSpPr>
        <p:spPr>
          <a:xfrm>
            <a:off x="201867" y="1094901"/>
            <a:ext cx="4559200" cy="609485"/>
          </a:xfrm>
          <a:prstGeom prst="rect">
            <a:avLst/>
          </a:prstGeom>
          <a:noFill/>
          <a:ln>
            <a:noFill/>
          </a:ln>
        </p:spPr>
        <p:txBody>
          <a:bodyPr spcFirstLastPara="1" vert="horz" wrap="square" lIns="91433" tIns="45700" rIns="91433" bIns="45700" rtlCol="0" anchor="t" anchorCtr="0">
            <a:spAutoFit/>
          </a:bodyPr>
          <a:lstStyle/>
          <a:p>
            <a:pPr marL="0" indent="0" algn="r">
              <a:spcBef>
                <a:spcPts val="0"/>
              </a:spcBef>
            </a:pPr>
            <a:r>
              <a:rPr lang="en" dirty="0">
                <a:solidFill>
                  <a:srgbClr val="72ABDD"/>
                </a:solidFill>
                <a:latin typeface="Calibri"/>
                <a:ea typeface="Calibri"/>
                <a:cs typeface="Calibri"/>
                <a:sym typeface="Calibri"/>
              </a:rPr>
              <a:t>NASA’s </a:t>
            </a:r>
            <a:r>
              <a:rPr lang="en" dirty="0">
                <a:solidFill>
                  <a:srgbClr val="16E7CF"/>
                </a:solidFill>
                <a:latin typeface="Calibri"/>
                <a:ea typeface="Calibri"/>
                <a:cs typeface="Calibri"/>
                <a:sym typeface="Calibri"/>
              </a:rPr>
              <a:t>next flagship</a:t>
            </a:r>
            <a:r>
              <a:rPr lang="en" dirty="0">
                <a:solidFill>
                  <a:srgbClr val="72ABDD"/>
                </a:solidFill>
                <a:latin typeface="Calibri"/>
                <a:ea typeface="Calibri"/>
                <a:cs typeface="Calibri"/>
                <a:sym typeface="Calibri"/>
              </a:rPr>
              <a:t> mission concept</a:t>
            </a:r>
            <a:br>
              <a:rPr lang="en" dirty="0">
                <a:solidFill>
                  <a:srgbClr val="72ABDD"/>
                </a:solidFill>
                <a:latin typeface="Calibri"/>
                <a:ea typeface="Calibri"/>
                <a:cs typeface="Calibri"/>
                <a:sym typeface="Calibri"/>
              </a:rPr>
            </a:br>
            <a:r>
              <a:rPr lang="en" dirty="0">
                <a:solidFill>
                  <a:srgbClr val="72ABDD"/>
                </a:solidFill>
                <a:latin typeface="Calibri"/>
                <a:ea typeface="Calibri"/>
                <a:cs typeface="Calibri"/>
                <a:sym typeface="Calibri"/>
              </a:rPr>
              <a:t>recommended by Astro2020 Decadal Survey</a:t>
            </a:r>
            <a:endParaRPr dirty="0">
              <a:solidFill>
                <a:srgbClr val="72ABDD"/>
              </a:solidFill>
              <a:latin typeface="Calibri"/>
              <a:ea typeface="Calibri"/>
              <a:cs typeface="Calibri"/>
              <a:sym typeface="Calibri"/>
            </a:endParaRPr>
          </a:p>
        </p:txBody>
      </p:sp>
      <p:sp>
        <p:nvSpPr>
          <p:cNvPr id="275" name="Google Shape;275;p36"/>
          <p:cNvSpPr txBox="1"/>
          <p:nvPr/>
        </p:nvSpPr>
        <p:spPr>
          <a:xfrm>
            <a:off x="3175037" y="183243"/>
            <a:ext cx="6216000" cy="488800"/>
          </a:xfrm>
          <a:prstGeom prst="rect">
            <a:avLst/>
          </a:prstGeom>
          <a:noFill/>
          <a:ln>
            <a:noFill/>
          </a:ln>
        </p:spPr>
        <p:txBody>
          <a:bodyPr spcFirstLastPara="1" wrap="square" lIns="121900" tIns="0" rIns="121900" bIns="121900" anchor="t" anchorCtr="0">
            <a:noAutofit/>
          </a:bodyPr>
          <a:lstStyle/>
          <a:p>
            <a:r>
              <a:rPr lang="en" sz="2800" b="1" dirty="0">
                <a:solidFill>
                  <a:schemeClr val="lt1"/>
                </a:solidFill>
                <a:latin typeface="Calibri"/>
                <a:ea typeface="Calibri"/>
                <a:cs typeface="Calibri"/>
                <a:sym typeface="Calibri"/>
              </a:rPr>
              <a:t>Habitable Worlds Observatory (HWO)</a:t>
            </a:r>
            <a:endParaRPr sz="2800" b="1" dirty="0">
              <a:solidFill>
                <a:schemeClr val="lt1"/>
              </a:solidFill>
              <a:latin typeface="Calibri"/>
              <a:ea typeface="Calibri"/>
              <a:cs typeface="Calibri"/>
              <a:sym typeface="Calibri"/>
            </a:endParaRPr>
          </a:p>
        </p:txBody>
      </p:sp>
      <p:pic>
        <p:nvPicPr>
          <p:cNvPr id="276" name="Google Shape;276;p36"/>
          <p:cNvPicPr preferRelativeResize="0"/>
          <p:nvPr/>
        </p:nvPicPr>
        <p:blipFill rotWithShape="1">
          <a:blip r:embed="rId4">
            <a:alphaModFix/>
          </a:blip>
          <a:srcRect r="9403" b="20848"/>
          <a:stretch/>
        </p:blipFill>
        <p:spPr>
          <a:xfrm>
            <a:off x="3539934" y="4686934"/>
            <a:ext cx="5973869" cy="1779767"/>
          </a:xfrm>
          <a:prstGeom prst="rect">
            <a:avLst/>
          </a:prstGeom>
          <a:noFill/>
          <a:ln>
            <a:noFill/>
          </a:ln>
        </p:spPr>
      </p:pic>
      <p:sp>
        <p:nvSpPr>
          <p:cNvPr id="277" name="Google Shape;277;p36"/>
          <p:cNvSpPr txBox="1">
            <a:spLocks noGrp="1"/>
          </p:cNvSpPr>
          <p:nvPr>
            <p:ph type="subTitle" idx="1"/>
          </p:nvPr>
        </p:nvSpPr>
        <p:spPr>
          <a:xfrm>
            <a:off x="204268" y="5126567"/>
            <a:ext cx="4080800" cy="781905"/>
          </a:xfrm>
          <a:prstGeom prst="rect">
            <a:avLst/>
          </a:prstGeom>
          <a:noFill/>
          <a:ln>
            <a:noFill/>
          </a:ln>
        </p:spPr>
        <p:txBody>
          <a:bodyPr spcFirstLastPara="1" vert="horz" wrap="square" lIns="91433" tIns="45700" rIns="91433" bIns="45700" rtlCol="0" anchor="t" anchorCtr="0">
            <a:spAutoFit/>
          </a:bodyPr>
          <a:lstStyle/>
          <a:p>
            <a:pPr marL="0" indent="0">
              <a:lnSpc>
                <a:spcPct val="80000"/>
              </a:lnSpc>
              <a:spcBef>
                <a:spcPts val="0"/>
              </a:spcBef>
            </a:pPr>
            <a:r>
              <a:rPr lang="en" dirty="0">
                <a:solidFill>
                  <a:srgbClr val="72ABDD"/>
                </a:solidFill>
                <a:latin typeface="Calibri"/>
                <a:ea typeface="Calibri"/>
                <a:cs typeface="Calibri"/>
                <a:sym typeface="Calibri"/>
              </a:rPr>
              <a:t>Large IR/Opt/UV </a:t>
            </a:r>
            <a:endParaRPr dirty="0">
              <a:solidFill>
                <a:srgbClr val="72ABDD"/>
              </a:solidFill>
              <a:latin typeface="Calibri"/>
              <a:ea typeface="Calibri"/>
              <a:cs typeface="Calibri"/>
              <a:sym typeface="Calibri"/>
            </a:endParaRPr>
          </a:p>
          <a:p>
            <a:pPr marL="0" indent="0">
              <a:lnSpc>
                <a:spcPct val="80000"/>
              </a:lnSpc>
              <a:spcBef>
                <a:spcPts val="0"/>
              </a:spcBef>
            </a:pPr>
            <a:r>
              <a:rPr lang="en" dirty="0">
                <a:solidFill>
                  <a:srgbClr val="72ABDD"/>
                </a:solidFill>
                <a:latin typeface="Calibri"/>
                <a:ea typeface="Calibri"/>
                <a:cs typeface="Calibri"/>
                <a:sym typeface="Calibri"/>
              </a:rPr>
              <a:t>observatory performing </a:t>
            </a:r>
            <a:endParaRPr dirty="0">
              <a:solidFill>
                <a:srgbClr val="72ABDD"/>
              </a:solidFill>
              <a:latin typeface="Calibri"/>
              <a:ea typeface="Calibri"/>
              <a:cs typeface="Calibri"/>
              <a:sym typeface="Calibri"/>
            </a:endParaRPr>
          </a:p>
          <a:p>
            <a:pPr marL="0" indent="0">
              <a:lnSpc>
                <a:spcPct val="80000"/>
              </a:lnSpc>
              <a:spcBef>
                <a:spcPts val="0"/>
              </a:spcBef>
            </a:pPr>
            <a:r>
              <a:rPr lang="en" dirty="0">
                <a:solidFill>
                  <a:srgbClr val="16E7CF"/>
                </a:solidFill>
                <a:latin typeface="Calibri"/>
                <a:ea typeface="Calibri"/>
                <a:cs typeface="Calibri"/>
                <a:sym typeface="Calibri"/>
              </a:rPr>
              <a:t>transformative astrophysics like JWST</a:t>
            </a:r>
            <a:endParaRPr dirty="0">
              <a:solidFill>
                <a:srgbClr val="16E7CF"/>
              </a:solidFill>
              <a:latin typeface="Calibri"/>
              <a:ea typeface="Calibri"/>
              <a:cs typeface="Calibri"/>
              <a:sym typeface="Calibri"/>
            </a:endParaRPr>
          </a:p>
        </p:txBody>
      </p:sp>
      <p:sp>
        <p:nvSpPr>
          <p:cNvPr id="278" name="Google Shape;278;p36"/>
          <p:cNvSpPr txBox="1">
            <a:spLocks noGrp="1"/>
          </p:cNvSpPr>
          <p:nvPr>
            <p:ph type="subTitle" idx="1"/>
          </p:nvPr>
        </p:nvSpPr>
        <p:spPr>
          <a:xfrm>
            <a:off x="5036333" y="3784434"/>
            <a:ext cx="4156400" cy="781905"/>
          </a:xfrm>
          <a:prstGeom prst="rect">
            <a:avLst/>
          </a:prstGeom>
          <a:noFill/>
          <a:ln>
            <a:noFill/>
          </a:ln>
        </p:spPr>
        <p:txBody>
          <a:bodyPr spcFirstLastPara="1" vert="horz" wrap="square" lIns="91433" tIns="45700" rIns="91433" bIns="45700" rtlCol="0" anchor="t" anchorCtr="0">
            <a:spAutoFit/>
          </a:bodyPr>
          <a:lstStyle/>
          <a:p>
            <a:pPr marL="0" indent="0" algn="r">
              <a:lnSpc>
                <a:spcPct val="80000"/>
              </a:lnSpc>
              <a:spcBef>
                <a:spcPts val="0"/>
              </a:spcBef>
            </a:pPr>
            <a:r>
              <a:rPr lang="en">
                <a:solidFill>
                  <a:srgbClr val="16E7CF"/>
                </a:solidFill>
                <a:latin typeface="Calibri"/>
                <a:ea typeface="Calibri"/>
                <a:cs typeface="Calibri"/>
                <a:sym typeface="Calibri"/>
              </a:rPr>
              <a:t>First</a:t>
            </a:r>
            <a:r>
              <a:rPr lang="en">
                <a:solidFill>
                  <a:srgbClr val="72ABDD"/>
                </a:solidFill>
                <a:latin typeface="Calibri"/>
                <a:ea typeface="Calibri"/>
                <a:cs typeface="Calibri"/>
                <a:sym typeface="Calibri"/>
              </a:rPr>
              <a:t> telescope designed specifically to search for </a:t>
            </a:r>
            <a:r>
              <a:rPr lang="en">
                <a:solidFill>
                  <a:srgbClr val="16E7CF"/>
                </a:solidFill>
                <a:latin typeface="Calibri"/>
                <a:ea typeface="Calibri"/>
                <a:cs typeface="Calibri"/>
                <a:sym typeface="Calibri"/>
              </a:rPr>
              <a:t>signs of life</a:t>
            </a:r>
            <a:r>
              <a:rPr lang="en">
                <a:solidFill>
                  <a:srgbClr val="72ABDD"/>
                </a:solidFill>
                <a:latin typeface="Calibri"/>
                <a:ea typeface="Calibri"/>
                <a:cs typeface="Calibri"/>
                <a:sym typeface="Calibri"/>
              </a:rPr>
              <a:t> on planets </a:t>
            </a:r>
            <a:endParaRPr>
              <a:solidFill>
                <a:srgbClr val="72ABDD"/>
              </a:solidFill>
              <a:latin typeface="Calibri"/>
              <a:ea typeface="Calibri"/>
              <a:cs typeface="Calibri"/>
              <a:sym typeface="Calibri"/>
            </a:endParaRPr>
          </a:p>
          <a:p>
            <a:pPr marL="0" indent="0" algn="r">
              <a:lnSpc>
                <a:spcPct val="80000"/>
              </a:lnSpc>
              <a:spcBef>
                <a:spcPts val="0"/>
              </a:spcBef>
            </a:pPr>
            <a:r>
              <a:rPr lang="en">
                <a:solidFill>
                  <a:srgbClr val="72ABDD"/>
                </a:solidFill>
                <a:latin typeface="Calibri"/>
                <a:ea typeface="Calibri"/>
                <a:cs typeface="Calibri"/>
                <a:sym typeface="Calibri"/>
              </a:rPr>
              <a:t>outside our solar system</a:t>
            </a:r>
            <a:endParaRPr>
              <a:solidFill>
                <a:srgbClr val="72ABDD"/>
              </a:solidFill>
              <a:latin typeface="Calibri"/>
              <a:ea typeface="Calibri"/>
              <a:cs typeface="Calibri"/>
              <a:sym typeface="Calibri"/>
            </a:endParaRPr>
          </a:p>
        </p:txBody>
      </p:sp>
      <p:pic>
        <p:nvPicPr>
          <p:cNvPr id="279" name="Google Shape;279;p36"/>
          <p:cNvPicPr preferRelativeResize="0"/>
          <p:nvPr/>
        </p:nvPicPr>
        <p:blipFill rotWithShape="1">
          <a:blip r:embed="rId5">
            <a:alphaModFix/>
          </a:blip>
          <a:srcRect b="70528"/>
          <a:stretch/>
        </p:blipFill>
        <p:spPr>
          <a:xfrm>
            <a:off x="4864000" y="1171100"/>
            <a:ext cx="4156400" cy="1584312"/>
          </a:xfrm>
          <a:prstGeom prst="rect">
            <a:avLst/>
          </a:prstGeom>
          <a:noFill/>
          <a:ln>
            <a:noFill/>
          </a:ln>
          <a:effectLst>
            <a:outerShdw blurRad="57150" dist="19050" dir="5400000" algn="bl" rotWithShape="0">
              <a:schemeClr val="lt2">
                <a:alpha val="50000"/>
              </a:schemeClr>
            </a:outerShdw>
          </a:effectLst>
        </p:spPr>
      </p:pic>
      <p:sp>
        <p:nvSpPr>
          <p:cNvPr id="280" name="Google Shape;280;p36"/>
          <p:cNvSpPr txBox="1"/>
          <p:nvPr/>
        </p:nvSpPr>
        <p:spPr>
          <a:xfrm>
            <a:off x="0" y="6446800"/>
            <a:ext cx="5066800" cy="411200"/>
          </a:xfrm>
          <a:prstGeom prst="rect">
            <a:avLst/>
          </a:prstGeom>
          <a:noFill/>
          <a:ln>
            <a:noFill/>
          </a:ln>
        </p:spPr>
        <p:txBody>
          <a:bodyPr spcFirstLastPara="1" wrap="square" lIns="121900" tIns="121900" rIns="121900" bIns="121900" anchor="t" anchorCtr="0">
            <a:noAutofit/>
          </a:bodyPr>
          <a:lstStyle/>
          <a:p>
            <a:r>
              <a:rPr lang="en" sz="1600">
                <a:solidFill>
                  <a:srgbClr val="D9D9D9"/>
                </a:solidFill>
                <a:latin typeface="Calibri"/>
                <a:ea typeface="Calibri"/>
                <a:cs typeface="Calibri"/>
                <a:sym typeface="Calibri"/>
              </a:rPr>
              <a:t>Slide by Megan Ansdell (GOMAP PS)</a:t>
            </a:r>
            <a:endParaRPr sz="1600">
              <a:solidFill>
                <a:srgbClr val="D9D9D9"/>
              </a:solidFill>
              <a:latin typeface="Calibri"/>
              <a:ea typeface="Calibri"/>
              <a:cs typeface="Calibri"/>
              <a:sym typeface="Calibri"/>
            </a:endParaRPr>
          </a:p>
        </p:txBody>
      </p:sp>
      <p:sp>
        <p:nvSpPr>
          <p:cNvPr id="2" name="Rectangle 1"/>
          <p:cNvSpPr/>
          <p:nvPr/>
        </p:nvSpPr>
        <p:spPr>
          <a:xfrm>
            <a:off x="0" y="46767"/>
            <a:ext cx="2754217" cy="81963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37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4">
                                            <p:txEl>
                                              <p:pRg st="0" end="0"/>
                                            </p:txEl>
                                          </p:spTgt>
                                        </p:tgtEl>
                                        <p:attrNameLst>
                                          <p:attrName>style.visibility</p:attrName>
                                        </p:attrNameLst>
                                      </p:cBhvr>
                                      <p:to>
                                        <p:strVal val="visible"/>
                                      </p:to>
                                    </p:set>
                                    <p:animEffect transition="in" filter="fade">
                                      <p:cBhvr>
                                        <p:cTn id="7" dur="1000"/>
                                        <p:tgtEl>
                                          <p:spTgt spid="27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9"/>
                                        </p:tgtEl>
                                        <p:attrNameLst>
                                          <p:attrName>style.visibility</p:attrName>
                                        </p:attrNameLst>
                                      </p:cBhvr>
                                      <p:to>
                                        <p:strVal val="visible"/>
                                      </p:to>
                                    </p:set>
                                    <p:animEffect transition="in" filter="fade">
                                      <p:cBhvr>
                                        <p:cTn id="10" dur="1000"/>
                                        <p:tgtEl>
                                          <p:spTgt spid="27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3"/>
                                        </p:tgtEl>
                                        <p:attrNameLst>
                                          <p:attrName>style.visibility</p:attrName>
                                        </p:attrNameLst>
                                      </p:cBhvr>
                                      <p:to>
                                        <p:strVal val="visible"/>
                                      </p:to>
                                    </p:set>
                                    <p:animEffect transition="in" filter="fade">
                                      <p:cBhvr>
                                        <p:cTn id="15" dur="1100"/>
                                        <p:tgtEl>
                                          <p:spTgt spid="273"/>
                                        </p:tgtEl>
                                      </p:cBhvr>
                                    </p:animEffect>
                                  </p:childTnLst>
                                </p:cTn>
                              </p:par>
                              <p:par>
                                <p:cTn id="16" presetID="10" presetClass="entr" presetSubtype="0" fill="hold" nodeType="withEffect">
                                  <p:stCondLst>
                                    <p:cond delay="0"/>
                                  </p:stCondLst>
                                  <p:childTnLst>
                                    <p:set>
                                      <p:cBhvr>
                                        <p:cTn id="17" dur="1" fill="hold">
                                          <p:stCondLst>
                                            <p:cond delay="0"/>
                                          </p:stCondLst>
                                        </p:cTn>
                                        <p:tgtEl>
                                          <p:spTgt spid="277"/>
                                        </p:tgtEl>
                                        <p:attrNameLst>
                                          <p:attrName>style.visibility</p:attrName>
                                        </p:attrNameLst>
                                      </p:cBhvr>
                                      <p:to>
                                        <p:strVal val="visible"/>
                                      </p:to>
                                    </p:set>
                                    <p:animEffect transition="in" filter="fade">
                                      <p:cBhvr>
                                        <p:cTn id="18" dur="1100"/>
                                        <p:tgtEl>
                                          <p:spTgt spid="27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78"/>
                                        </p:tgtEl>
                                        <p:attrNameLst>
                                          <p:attrName>style.visibility</p:attrName>
                                        </p:attrNameLst>
                                      </p:cBhvr>
                                      <p:to>
                                        <p:strVal val="visible"/>
                                      </p:to>
                                    </p:set>
                                    <p:animEffect transition="in" filter="fade">
                                      <p:cBhvr>
                                        <p:cTn id="23" dur="1100"/>
                                        <p:tgtEl>
                                          <p:spTgt spid="278"/>
                                        </p:tgtEl>
                                      </p:cBhvr>
                                    </p:animEffect>
                                  </p:childTnLst>
                                </p:cTn>
                              </p:par>
                              <p:par>
                                <p:cTn id="24" presetID="10" presetClass="entr" presetSubtype="0" fill="hold" nodeType="withEffect">
                                  <p:stCondLst>
                                    <p:cond delay="0"/>
                                  </p:stCondLst>
                                  <p:childTnLst>
                                    <p:set>
                                      <p:cBhvr>
                                        <p:cTn id="25" dur="1" fill="hold">
                                          <p:stCondLst>
                                            <p:cond delay="0"/>
                                          </p:stCondLst>
                                        </p:cTn>
                                        <p:tgtEl>
                                          <p:spTgt spid="276"/>
                                        </p:tgtEl>
                                        <p:attrNameLst>
                                          <p:attrName>style.visibility</p:attrName>
                                        </p:attrNameLst>
                                      </p:cBhvr>
                                      <p:to>
                                        <p:strVal val="visible"/>
                                      </p:to>
                                    </p:set>
                                    <p:animEffect transition="in" filter="fade">
                                      <p:cBhvr>
                                        <p:cTn id="26" dur="11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36"/>
          <p:cNvPicPr preferRelativeResize="0"/>
          <p:nvPr/>
        </p:nvPicPr>
        <p:blipFill rotWithShape="1">
          <a:blip r:embed="rId3">
            <a:alphaModFix/>
          </a:blip>
          <a:srcRect l="32017" t="26304" r="30275" b="13254"/>
          <a:stretch/>
        </p:blipFill>
        <p:spPr>
          <a:xfrm>
            <a:off x="528633" y="2031185"/>
            <a:ext cx="3705467" cy="3340900"/>
          </a:xfrm>
          <a:prstGeom prst="rect">
            <a:avLst/>
          </a:prstGeom>
          <a:noFill/>
          <a:ln>
            <a:noFill/>
          </a:ln>
        </p:spPr>
      </p:pic>
      <p:sp>
        <p:nvSpPr>
          <p:cNvPr id="274" name="Google Shape;274;p36"/>
          <p:cNvSpPr txBox="1">
            <a:spLocks noGrp="1"/>
          </p:cNvSpPr>
          <p:nvPr>
            <p:ph type="subTitle" idx="1"/>
          </p:nvPr>
        </p:nvSpPr>
        <p:spPr>
          <a:xfrm>
            <a:off x="201867" y="1094901"/>
            <a:ext cx="4559200" cy="609485"/>
          </a:xfrm>
          <a:prstGeom prst="rect">
            <a:avLst/>
          </a:prstGeom>
          <a:noFill/>
          <a:ln>
            <a:noFill/>
          </a:ln>
        </p:spPr>
        <p:txBody>
          <a:bodyPr spcFirstLastPara="1" vert="horz" wrap="square" lIns="91433" tIns="45700" rIns="91433" bIns="45700" rtlCol="0" anchor="t" anchorCtr="0">
            <a:spAutoFit/>
          </a:bodyPr>
          <a:lstStyle/>
          <a:p>
            <a:pPr marL="0" indent="0" algn="r">
              <a:spcBef>
                <a:spcPts val="0"/>
              </a:spcBef>
            </a:pPr>
            <a:r>
              <a:rPr lang="en" dirty="0">
                <a:solidFill>
                  <a:srgbClr val="72ABDD"/>
                </a:solidFill>
                <a:latin typeface="Calibri"/>
                <a:ea typeface="Calibri"/>
                <a:cs typeface="Calibri"/>
                <a:sym typeface="Calibri"/>
              </a:rPr>
              <a:t>NASA’s </a:t>
            </a:r>
            <a:r>
              <a:rPr lang="en" dirty="0">
                <a:solidFill>
                  <a:srgbClr val="16E7CF"/>
                </a:solidFill>
                <a:latin typeface="Calibri"/>
                <a:ea typeface="Calibri"/>
                <a:cs typeface="Calibri"/>
                <a:sym typeface="Calibri"/>
              </a:rPr>
              <a:t>next flagship</a:t>
            </a:r>
            <a:r>
              <a:rPr lang="en" dirty="0">
                <a:solidFill>
                  <a:srgbClr val="72ABDD"/>
                </a:solidFill>
                <a:latin typeface="Calibri"/>
                <a:ea typeface="Calibri"/>
                <a:cs typeface="Calibri"/>
                <a:sym typeface="Calibri"/>
              </a:rPr>
              <a:t> mission concept</a:t>
            </a:r>
            <a:br>
              <a:rPr lang="en" dirty="0">
                <a:solidFill>
                  <a:srgbClr val="72ABDD"/>
                </a:solidFill>
                <a:latin typeface="Calibri"/>
                <a:ea typeface="Calibri"/>
                <a:cs typeface="Calibri"/>
                <a:sym typeface="Calibri"/>
              </a:rPr>
            </a:br>
            <a:r>
              <a:rPr lang="en" dirty="0">
                <a:solidFill>
                  <a:srgbClr val="72ABDD"/>
                </a:solidFill>
                <a:latin typeface="Calibri"/>
                <a:ea typeface="Calibri"/>
                <a:cs typeface="Calibri"/>
                <a:sym typeface="Calibri"/>
              </a:rPr>
              <a:t>recommended by Astro2020 Decadal Survey</a:t>
            </a:r>
            <a:endParaRPr dirty="0">
              <a:solidFill>
                <a:srgbClr val="72ABDD"/>
              </a:solidFill>
              <a:latin typeface="Calibri"/>
              <a:ea typeface="Calibri"/>
              <a:cs typeface="Calibri"/>
              <a:sym typeface="Calibri"/>
            </a:endParaRPr>
          </a:p>
        </p:txBody>
      </p:sp>
      <p:sp>
        <p:nvSpPr>
          <p:cNvPr id="275" name="Google Shape;275;p36"/>
          <p:cNvSpPr txBox="1"/>
          <p:nvPr/>
        </p:nvSpPr>
        <p:spPr>
          <a:xfrm>
            <a:off x="3175037" y="183243"/>
            <a:ext cx="6216000" cy="488800"/>
          </a:xfrm>
          <a:prstGeom prst="rect">
            <a:avLst/>
          </a:prstGeom>
          <a:noFill/>
          <a:ln>
            <a:noFill/>
          </a:ln>
        </p:spPr>
        <p:txBody>
          <a:bodyPr spcFirstLastPara="1" wrap="square" lIns="121900" tIns="0" rIns="121900" bIns="121900" anchor="t" anchorCtr="0">
            <a:noAutofit/>
          </a:bodyPr>
          <a:lstStyle/>
          <a:p>
            <a:r>
              <a:rPr lang="en" sz="2800" b="1" dirty="0">
                <a:solidFill>
                  <a:schemeClr val="lt1"/>
                </a:solidFill>
                <a:latin typeface="Calibri"/>
                <a:ea typeface="Calibri"/>
                <a:cs typeface="Calibri"/>
                <a:sym typeface="Calibri"/>
              </a:rPr>
              <a:t>Habitable Worlds Observatory (HWO)</a:t>
            </a:r>
            <a:endParaRPr sz="2800" b="1" dirty="0">
              <a:solidFill>
                <a:schemeClr val="lt1"/>
              </a:solidFill>
              <a:latin typeface="Calibri"/>
              <a:ea typeface="Calibri"/>
              <a:cs typeface="Calibri"/>
              <a:sym typeface="Calibri"/>
            </a:endParaRPr>
          </a:p>
        </p:txBody>
      </p:sp>
      <p:pic>
        <p:nvPicPr>
          <p:cNvPr id="276" name="Google Shape;276;p36"/>
          <p:cNvPicPr preferRelativeResize="0"/>
          <p:nvPr/>
        </p:nvPicPr>
        <p:blipFill rotWithShape="1">
          <a:blip r:embed="rId4">
            <a:alphaModFix/>
          </a:blip>
          <a:srcRect r="9403" b="20848"/>
          <a:stretch/>
        </p:blipFill>
        <p:spPr>
          <a:xfrm>
            <a:off x="3539934" y="4686934"/>
            <a:ext cx="5973869" cy="1779767"/>
          </a:xfrm>
          <a:prstGeom prst="rect">
            <a:avLst/>
          </a:prstGeom>
          <a:noFill/>
          <a:ln>
            <a:noFill/>
          </a:ln>
        </p:spPr>
      </p:pic>
      <p:sp>
        <p:nvSpPr>
          <p:cNvPr id="277" name="Google Shape;277;p36"/>
          <p:cNvSpPr txBox="1">
            <a:spLocks noGrp="1"/>
          </p:cNvSpPr>
          <p:nvPr>
            <p:ph type="subTitle" idx="1"/>
          </p:nvPr>
        </p:nvSpPr>
        <p:spPr>
          <a:xfrm>
            <a:off x="204268" y="5126567"/>
            <a:ext cx="4080800" cy="781905"/>
          </a:xfrm>
          <a:prstGeom prst="rect">
            <a:avLst/>
          </a:prstGeom>
          <a:noFill/>
          <a:ln>
            <a:noFill/>
          </a:ln>
        </p:spPr>
        <p:txBody>
          <a:bodyPr spcFirstLastPara="1" vert="horz" wrap="square" lIns="91433" tIns="45700" rIns="91433" bIns="45700" rtlCol="0" anchor="t" anchorCtr="0">
            <a:spAutoFit/>
          </a:bodyPr>
          <a:lstStyle/>
          <a:p>
            <a:pPr marL="0" indent="0">
              <a:lnSpc>
                <a:spcPct val="80000"/>
              </a:lnSpc>
              <a:spcBef>
                <a:spcPts val="0"/>
              </a:spcBef>
            </a:pPr>
            <a:r>
              <a:rPr lang="en" dirty="0">
                <a:solidFill>
                  <a:srgbClr val="72ABDD"/>
                </a:solidFill>
                <a:latin typeface="Calibri"/>
                <a:ea typeface="Calibri"/>
                <a:cs typeface="Calibri"/>
                <a:sym typeface="Calibri"/>
              </a:rPr>
              <a:t>Large IR/Opt/UV </a:t>
            </a:r>
            <a:endParaRPr dirty="0">
              <a:solidFill>
                <a:srgbClr val="72ABDD"/>
              </a:solidFill>
              <a:latin typeface="Calibri"/>
              <a:ea typeface="Calibri"/>
              <a:cs typeface="Calibri"/>
              <a:sym typeface="Calibri"/>
            </a:endParaRPr>
          </a:p>
          <a:p>
            <a:pPr marL="0" indent="0">
              <a:lnSpc>
                <a:spcPct val="80000"/>
              </a:lnSpc>
              <a:spcBef>
                <a:spcPts val="0"/>
              </a:spcBef>
            </a:pPr>
            <a:r>
              <a:rPr lang="en" dirty="0">
                <a:solidFill>
                  <a:srgbClr val="72ABDD"/>
                </a:solidFill>
                <a:latin typeface="Calibri"/>
                <a:ea typeface="Calibri"/>
                <a:cs typeface="Calibri"/>
                <a:sym typeface="Calibri"/>
              </a:rPr>
              <a:t>observatory performing </a:t>
            </a:r>
            <a:endParaRPr dirty="0">
              <a:solidFill>
                <a:srgbClr val="72ABDD"/>
              </a:solidFill>
              <a:latin typeface="Calibri"/>
              <a:ea typeface="Calibri"/>
              <a:cs typeface="Calibri"/>
              <a:sym typeface="Calibri"/>
            </a:endParaRPr>
          </a:p>
          <a:p>
            <a:pPr marL="0" indent="0">
              <a:lnSpc>
                <a:spcPct val="80000"/>
              </a:lnSpc>
              <a:spcBef>
                <a:spcPts val="0"/>
              </a:spcBef>
            </a:pPr>
            <a:r>
              <a:rPr lang="en" dirty="0">
                <a:solidFill>
                  <a:srgbClr val="16E7CF"/>
                </a:solidFill>
                <a:latin typeface="Calibri"/>
                <a:ea typeface="Calibri"/>
                <a:cs typeface="Calibri"/>
                <a:sym typeface="Calibri"/>
              </a:rPr>
              <a:t>transformative astrophysics like JWST</a:t>
            </a:r>
            <a:endParaRPr dirty="0">
              <a:solidFill>
                <a:srgbClr val="16E7CF"/>
              </a:solidFill>
              <a:latin typeface="Calibri"/>
              <a:ea typeface="Calibri"/>
              <a:cs typeface="Calibri"/>
              <a:sym typeface="Calibri"/>
            </a:endParaRPr>
          </a:p>
        </p:txBody>
      </p:sp>
      <p:sp>
        <p:nvSpPr>
          <p:cNvPr id="278" name="Google Shape;278;p36"/>
          <p:cNvSpPr txBox="1">
            <a:spLocks noGrp="1"/>
          </p:cNvSpPr>
          <p:nvPr>
            <p:ph type="subTitle" idx="1"/>
          </p:nvPr>
        </p:nvSpPr>
        <p:spPr>
          <a:xfrm>
            <a:off x="5036333" y="3784434"/>
            <a:ext cx="4156400" cy="781905"/>
          </a:xfrm>
          <a:prstGeom prst="rect">
            <a:avLst/>
          </a:prstGeom>
          <a:noFill/>
          <a:ln>
            <a:noFill/>
          </a:ln>
        </p:spPr>
        <p:txBody>
          <a:bodyPr spcFirstLastPara="1" vert="horz" wrap="square" lIns="91433" tIns="45700" rIns="91433" bIns="45700" rtlCol="0" anchor="t" anchorCtr="0">
            <a:spAutoFit/>
          </a:bodyPr>
          <a:lstStyle/>
          <a:p>
            <a:pPr marL="0" indent="0" algn="r">
              <a:lnSpc>
                <a:spcPct val="80000"/>
              </a:lnSpc>
              <a:spcBef>
                <a:spcPts val="0"/>
              </a:spcBef>
            </a:pPr>
            <a:r>
              <a:rPr lang="en">
                <a:solidFill>
                  <a:srgbClr val="16E7CF"/>
                </a:solidFill>
                <a:latin typeface="Calibri"/>
                <a:ea typeface="Calibri"/>
                <a:cs typeface="Calibri"/>
                <a:sym typeface="Calibri"/>
              </a:rPr>
              <a:t>First</a:t>
            </a:r>
            <a:r>
              <a:rPr lang="en">
                <a:solidFill>
                  <a:srgbClr val="72ABDD"/>
                </a:solidFill>
                <a:latin typeface="Calibri"/>
                <a:ea typeface="Calibri"/>
                <a:cs typeface="Calibri"/>
                <a:sym typeface="Calibri"/>
              </a:rPr>
              <a:t> telescope designed specifically to search for </a:t>
            </a:r>
            <a:r>
              <a:rPr lang="en">
                <a:solidFill>
                  <a:srgbClr val="16E7CF"/>
                </a:solidFill>
                <a:latin typeface="Calibri"/>
                <a:ea typeface="Calibri"/>
                <a:cs typeface="Calibri"/>
                <a:sym typeface="Calibri"/>
              </a:rPr>
              <a:t>signs of life</a:t>
            </a:r>
            <a:r>
              <a:rPr lang="en">
                <a:solidFill>
                  <a:srgbClr val="72ABDD"/>
                </a:solidFill>
                <a:latin typeface="Calibri"/>
                <a:ea typeface="Calibri"/>
                <a:cs typeface="Calibri"/>
                <a:sym typeface="Calibri"/>
              </a:rPr>
              <a:t> on planets </a:t>
            </a:r>
            <a:endParaRPr>
              <a:solidFill>
                <a:srgbClr val="72ABDD"/>
              </a:solidFill>
              <a:latin typeface="Calibri"/>
              <a:ea typeface="Calibri"/>
              <a:cs typeface="Calibri"/>
              <a:sym typeface="Calibri"/>
            </a:endParaRPr>
          </a:p>
          <a:p>
            <a:pPr marL="0" indent="0" algn="r">
              <a:lnSpc>
                <a:spcPct val="80000"/>
              </a:lnSpc>
              <a:spcBef>
                <a:spcPts val="0"/>
              </a:spcBef>
            </a:pPr>
            <a:r>
              <a:rPr lang="en">
                <a:solidFill>
                  <a:srgbClr val="72ABDD"/>
                </a:solidFill>
                <a:latin typeface="Calibri"/>
                <a:ea typeface="Calibri"/>
                <a:cs typeface="Calibri"/>
                <a:sym typeface="Calibri"/>
              </a:rPr>
              <a:t>outside our solar system</a:t>
            </a:r>
            <a:endParaRPr>
              <a:solidFill>
                <a:srgbClr val="72ABDD"/>
              </a:solidFill>
              <a:latin typeface="Calibri"/>
              <a:ea typeface="Calibri"/>
              <a:cs typeface="Calibri"/>
              <a:sym typeface="Calibri"/>
            </a:endParaRPr>
          </a:p>
        </p:txBody>
      </p:sp>
      <p:pic>
        <p:nvPicPr>
          <p:cNvPr id="279" name="Google Shape;279;p36"/>
          <p:cNvPicPr preferRelativeResize="0"/>
          <p:nvPr/>
        </p:nvPicPr>
        <p:blipFill rotWithShape="1">
          <a:blip r:embed="rId5">
            <a:alphaModFix/>
          </a:blip>
          <a:srcRect b="70528"/>
          <a:stretch/>
        </p:blipFill>
        <p:spPr>
          <a:xfrm>
            <a:off x="4864000" y="1171100"/>
            <a:ext cx="4156400" cy="1584312"/>
          </a:xfrm>
          <a:prstGeom prst="rect">
            <a:avLst/>
          </a:prstGeom>
          <a:noFill/>
          <a:ln>
            <a:noFill/>
          </a:ln>
          <a:effectLst>
            <a:outerShdw blurRad="57150" dist="19050" dir="5400000" algn="bl" rotWithShape="0">
              <a:schemeClr val="lt2">
                <a:alpha val="50000"/>
              </a:schemeClr>
            </a:outerShdw>
          </a:effectLst>
        </p:spPr>
      </p:pic>
      <p:sp>
        <p:nvSpPr>
          <p:cNvPr id="280" name="Google Shape;280;p36"/>
          <p:cNvSpPr txBox="1"/>
          <p:nvPr/>
        </p:nvSpPr>
        <p:spPr>
          <a:xfrm>
            <a:off x="0" y="6446800"/>
            <a:ext cx="5066800" cy="411200"/>
          </a:xfrm>
          <a:prstGeom prst="rect">
            <a:avLst/>
          </a:prstGeom>
          <a:noFill/>
          <a:ln>
            <a:noFill/>
          </a:ln>
        </p:spPr>
        <p:txBody>
          <a:bodyPr spcFirstLastPara="1" wrap="square" lIns="121900" tIns="121900" rIns="121900" bIns="121900" anchor="t" anchorCtr="0">
            <a:noAutofit/>
          </a:bodyPr>
          <a:lstStyle/>
          <a:p>
            <a:r>
              <a:rPr lang="en" sz="1600">
                <a:solidFill>
                  <a:srgbClr val="D9D9D9"/>
                </a:solidFill>
                <a:latin typeface="Calibri"/>
                <a:ea typeface="Calibri"/>
                <a:cs typeface="Calibri"/>
                <a:sym typeface="Calibri"/>
              </a:rPr>
              <a:t>Slide by Megan Ansdell (GOMAP PS)</a:t>
            </a:r>
            <a:endParaRPr sz="1600">
              <a:solidFill>
                <a:srgbClr val="D9D9D9"/>
              </a:solidFill>
              <a:latin typeface="Calibri"/>
              <a:ea typeface="Calibri"/>
              <a:cs typeface="Calibri"/>
              <a:sym typeface="Calibri"/>
            </a:endParaRPr>
          </a:p>
        </p:txBody>
      </p:sp>
      <p:sp>
        <p:nvSpPr>
          <p:cNvPr id="2" name="Rectangle 1"/>
          <p:cNvSpPr/>
          <p:nvPr/>
        </p:nvSpPr>
        <p:spPr>
          <a:xfrm>
            <a:off x="0" y="46767"/>
            <a:ext cx="2754217" cy="81963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326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4">
                                            <p:txEl>
                                              <p:pRg st="0" end="0"/>
                                            </p:txEl>
                                          </p:spTgt>
                                        </p:tgtEl>
                                        <p:attrNameLst>
                                          <p:attrName>style.visibility</p:attrName>
                                        </p:attrNameLst>
                                      </p:cBhvr>
                                      <p:to>
                                        <p:strVal val="visible"/>
                                      </p:to>
                                    </p:set>
                                    <p:animEffect transition="in" filter="fade">
                                      <p:cBhvr>
                                        <p:cTn id="7" dur="1000"/>
                                        <p:tgtEl>
                                          <p:spTgt spid="27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9"/>
                                        </p:tgtEl>
                                        <p:attrNameLst>
                                          <p:attrName>style.visibility</p:attrName>
                                        </p:attrNameLst>
                                      </p:cBhvr>
                                      <p:to>
                                        <p:strVal val="visible"/>
                                      </p:to>
                                    </p:set>
                                    <p:animEffect transition="in" filter="fade">
                                      <p:cBhvr>
                                        <p:cTn id="10" dur="1000"/>
                                        <p:tgtEl>
                                          <p:spTgt spid="27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3"/>
                                        </p:tgtEl>
                                        <p:attrNameLst>
                                          <p:attrName>style.visibility</p:attrName>
                                        </p:attrNameLst>
                                      </p:cBhvr>
                                      <p:to>
                                        <p:strVal val="visible"/>
                                      </p:to>
                                    </p:set>
                                    <p:animEffect transition="in" filter="fade">
                                      <p:cBhvr>
                                        <p:cTn id="15" dur="1100"/>
                                        <p:tgtEl>
                                          <p:spTgt spid="273"/>
                                        </p:tgtEl>
                                      </p:cBhvr>
                                    </p:animEffect>
                                  </p:childTnLst>
                                </p:cTn>
                              </p:par>
                              <p:par>
                                <p:cTn id="16" presetID="10" presetClass="entr" presetSubtype="0" fill="hold" nodeType="withEffect">
                                  <p:stCondLst>
                                    <p:cond delay="0"/>
                                  </p:stCondLst>
                                  <p:childTnLst>
                                    <p:set>
                                      <p:cBhvr>
                                        <p:cTn id="17" dur="1" fill="hold">
                                          <p:stCondLst>
                                            <p:cond delay="0"/>
                                          </p:stCondLst>
                                        </p:cTn>
                                        <p:tgtEl>
                                          <p:spTgt spid="277"/>
                                        </p:tgtEl>
                                        <p:attrNameLst>
                                          <p:attrName>style.visibility</p:attrName>
                                        </p:attrNameLst>
                                      </p:cBhvr>
                                      <p:to>
                                        <p:strVal val="visible"/>
                                      </p:to>
                                    </p:set>
                                    <p:animEffect transition="in" filter="fade">
                                      <p:cBhvr>
                                        <p:cTn id="18" dur="1100"/>
                                        <p:tgtEl>
                                          <p:spTgt spid="27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78"/>
                                        </p:tgtEl>
                                        <p:attrNameLst>
                                          <p:attrName>style.visibility</p:attrName>
                                        </p:attrNameLst>
                                      </p:cBhvr>
                                      <p:to>
                                        <p:strVal val="visible"/>
                                      </p:to>
                                    </p:set>
                                    <p:animEffect transition="in" filter="fade">
                                      <p:cBhvr>
                                        <p:cTn id="23" dur="1100"/>
                                        <p:tgtEl>
                                          <p:spTgt spid="278"/>
                                        </p:tgtEl>
                                      </p:cBhvr>
                                    </p:animEffect>
                                  </p:childTnLst>
                                </p:cTn>
                              </p:par>
                              <p:par>
                                <p:cTn id="24" presetID="10" presetClass="entr" presetSubtype="0" fill="hold" nodeType="withEffect">
                                  <p:stCondLst>
                                    <p:cond delay="0"/>
                                  </p:stCondLst>
                                  <p:childTnLst>
                                    <p:set>
                                      <p:cBhvr>
                                        <p:cTn id="25" dur="1" fill="hold">
                                          <p:stCondLst>
                                            <p:cond delay="0"/>
                                          </p:stCondLst>
                                        </p:cTn>
                                        <p:tgtEl>
                                          <p:spTgt spid="276"/>
                                        </p:tgtEl>
                                        <p:attrNameLst>
                                          <p:attrName>style.visibility</p:attrName>
                                        </p:attrNameLst>
                                      </p:cBhvr>
                                      <p:to>
                                        <p:strVal val="visible"/>
                                      </p:to>
                                    </p:set>
                                    <p:animEffect transition="in" filter="fade">
                                      <p:cBhvr>
                                        <p:cTn id="26" dur="11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8472" y="855049"/>
            <a:ext cx="9144000" cy="2387600"/>
          </a:xfrm>
        </p:spPr>
        <p:txBody>
          <a:bodyPr/>
          <a:lstStyle/>
          <a:p>
            <a:endParaRPr lang="en-US"/>
          </a:p>
        </p:txBody>
      </p:sp>
      <p:sp>
        <p:nvSpPr>
          <p:cNvPr id="4" name="Rectangle 3"/>
          <p:cNvSpPr/>
          <p:nvPr/>
        </p:nvSpPr>
        <p:spPr>
          <a:xfrm>
            <a:off x="11084" y="0"/>
            <a:ext cx="12192000" cy="70935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Title 1">
            <a:extLst>
              <a:ext uri="{FF2B5EF4-FFF2-40B4-BE49-F238E27FC236}">
                <a16:creationId xmlns:a16="http://schemas.microsoft.com/office/drawing/2014/main" id="{5E8BB6D9-4324-B847-8B5A-1E63AF911A40}"/>
              </a:ext>
            </a:extLst>
          </p:cNvPr>
          <p:cNvSpPr txBox="1">
            <a:spLocks/>
          </p:cNvSpPr>
          <p:nvPr/>
        </p:nvSpPr>
        <p:spPr>
          <a:xfrm>
            <a:off x="2670469" y="855049"/>
            <a:ext cx="7162800" cy="60801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solidFill>
                  <a:schemeClr val="bg1"/>
                </a:solidFill>
              </a:rPr>
              <a:t>Nancy Grace Roman Space Telescope:</a:t>
            </a:r>
          </a:p>
          <a:p>
            <a:r>
              <a:rPr lang="en-US" sz="3200" dirty="0">
                <a:solidFill>
                  <a:schemeClr val="bg1"/>
                </a:solidFill>
              </a:rPr>
              <a:t>Major Goals are to Study Dark Energy and Demonstrate </a:t>
            </a:r>
            <a:r>
              <a:rPr lang="en-US" sz="3200" dirty="0" err="1">
                <a:solidFill>
                  <a:schemeClr val="bg1"/>
                </a:solidFill>
              </a:rPr>
              <a:t>Coronagaph</a:t>
            </a:r>
            <a:r>
              <a:rPr lang="en-US" sz="3200" dirty="0">
                <a:solidFill>
                  <a:schemeClr val="bg1"/>
                </a:solidFill>
              </a:rPr>
              <a:t> Technology</a:t>
            </a: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680" y="4180264"/>
            <a:ext cx="3931008" cy="2620672"/>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94" y="2048849"/>
            <a:ext cx="5793686" cy="3258948"/>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1092" y="1640795"/>
            <a:ext cx="4350183" cy="2634428"/>
          </a:xfrm>
          <a:prstGeom prst="rect">
            <a:avLst/>
          </a:prstGeom>
        </p:spPr>
      </p:pic>
    </p:spTree>
    <p:extLst>
      <p:ext uri="{BB962C8B-B14F-4D97-AF65-F5344CB8AC3E}">
        <p14:creationId xmlns:p14="http://schemas.microsoft.com/office/powerpoint/2010/main" val="706555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9" name="Google Shape;126;p20">
            <a:extLst>
              <a:ext uri="{FF2B5EF4-FFF2-40B4-BE49-F238E27FC236}">
                <a16:creationId xmlns:a16="http://schemas.microsoft.com/office/drawing/2014/main" id="{B210A398-BEA3-5484-4735-FE2E07CC70AA}"/>
              </a:ext>
            </a:extLst>
          </p:cNvPr>
          <p:cNvSpPr txBox="1"/>
          <p:nvPr/>
        </p:nvSpPr>
        <p:spPr>
          <a:xfrm>
            <a:off x="457200" y="130166"/>
            <a:ext cx="8894000" cy="488800"/>
          </a:xfrm>
          <a:prstGeom prst="rect">
            <a:avLst/>
          </a:prstGeom>
          <a:noFill/>
          <a:ln>
            <a:noFill/>
          </a:ln>
        </p:spPr>
        <p:txBody>
          <a:bodyPr spcFirstLastPara="1" wrap="square" lIns="121900" tIns="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rPr>
              <a:t>Technology Evolution</a:t>
            </a:r>
            <a:endParaRPr kumimoji="0" sz="3200" b="1" i="0" u="none" strike="noStrike" kern="1200" cap="none" spc="0" normalizeH="0" baseline="0" noProof="0" dirty="0">
              <a:ln>
                <a:noFill/>
              </a:ln>
              <a:solidFill>
                <a:srgbClr val="FFFFFF"/>
              </a:solidFill>
              <a:effectLst/>
              <a:uLnTx/>
              <a:uFillTx/>
              <a:latin typeface="Arial" panose="020B0604020202020204" pitchFamily="34" charset="0"/>
              <a:ea typeface="Calibri"/>
              <a:cs typeface="Arial" panose="020B0604020202020204" pitchFamily="34" charset="0"/>
              <a:sym typeface="Calibri"/>
            </a:endParaRPr>
          </a:p>
        </p:txBody>
      </p:sp>
      <p:sp>
        <p:nvSpPr>
          <p:cNvPr id="40" name="Date Placeholder 39">
            <a:extLst>
              <a:ext uri="{FF2B5EF4-FFF2-40B4-BE49-F238E27FC236}">
                <a16:creationId xmlns:a16="http://schemas.microsoft.com/office/drawing/2014/main" id="{BA0BB7E9-BFB2-DA00-D5EE-30A3F358360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8EC80E-9314-8547-BC74-9DA9CED8F1CC}" type="datetime4">
              <a:rPr kumimoji="0" lang="en-US" sz="10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April 16, 2024</a:t>
            </a:fld>
            <a:endParaRPr kumimoji="0" lang="en-US" sz="1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1" name="Footer Placeholder 40">
            <a:extLst>
              <a:ext uri="{FF2B5EF4-FFF2-40B4-BE49-F238E27FC236}">
                <a16:creationId xmlns:a16="http://schemas.microsoft.com/office/drawing/2014/main" id="{CB9C2926-C9C4-0A8C-C1A8-19B893C691A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a:ea typeface="+mn-ea"/>
                <a:cs typeface="+mn-cs"/>
              </a:rPr>
              <a:t>HWO Panel at Space Symposium</a:t>
            </a:r>
            <a:endParaRPr kumimoji="0" lang="en-US" sz="1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2" name="Slide Number Placeholder 41">
            <a:extLst>
              <a:ext uri="{FF2B5EF4-FFF2-40B4-BE49-F238E27FC236}">
                <a16:creationId xmlns:a16="http://schemas.microsoft.com/office/drawing/2014/main" id="{A65BA725-5050-F647-C46B-0E4B6014995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EBCDCBD-78E1-0D41-A999-31B5EBF8E02C}" type="slidenum">
              <a:rPr kumimoji="0" lang="en-US" sz="1000" b="1" i="0" u="none" strike="noStrike" kern="1200" cap="none" spc="0" normalizeH="0" baseline="0" noProof="0" smtClean="0">
                <a:ln>
                  <a:noFill/>
                </a:ln>
                <a:solidFill>
                  <a:srgbClr val="3E8ED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000" b="1" i="0" u="none" strike="noStrike" kern="1200" cap="none" spc="0" normalizeH="0" baseline="0" noProof="0" dirty="0">
              <a:ln>
                <a:noFill/>
              </a:ln>
              <a:solidFill>
                <a:srgbClr val="3E8EDE"/>
              </a:solidFill>
              <a:effectLst/>
              <a:uLnTx/>
              <a:uFillTx/>
              <a:latin typeface="Arial" panose="020B0604020202020204"/>
              <a:ea typeface="+mn-ea"/>
              <a:cs typeface="+mn-cs"/>
            </a:endParaRPr>
          </a:p>
        </p:txBody>
      </p:sp>
      <p:pic>
        <p:nvPicPr>
          <p:cNvPr id="3" name="IDs_16_103_BBcontrast[3]">
            <a:hlinkClick r:id="" action="ppaction://media"/>
            <a:extLst>
              <a:ext uri="{FF2B5EF4-FFF2-40B4-BE49-F238E27FC236}">
                <a16:creationId xmlns:a16="http://schemas.microsoft.com/office/drawing/2014/main" id="{5BB5FCBD-E4C5-AD98-5F92-32A14C14E08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a:stretch/>
        </p:blipFill>
        <p:spPr>
          <a:xfrm>
            <a:off x="5760497" y="3958549"/>
            <a:ext cx="2326024" cy="2326024"/>
          </a:xfrm>
          <a:prstGeom prst="rect">
            <a:avLst/>
          </a:prstGeom>
          <a:ln>
            <a:solidFill>
              <a:schemeClr val="accent1">
                <a:lumMod val="20000"/>
                <a:lumOff val="80000"/>
              </a:schemeClr>
            </a:solidFill>
          </a:ln>
        </p:spPr>
      </p:pic>
      <p:pic>
        <p:nvPicPr>
          <p:cNvPr id="43" name="Picture 42" descr="A picture containing engine, automaton&#10;&#10;Description automatically generated">
            <a:extLst>
              <a:ext uri="{FF2B5EF4-FFF2-40B4-BE49-F238E27FC236}">
                <a16:creationId xmlns:a16="http://schemas.microsoft.com/office/drawing/2014/main" id="{8D290EF9-7FB6-5C03-DE5B-82677426D1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4896" y="3958549"/>
            <a:ext cx="2613597" cy="2326024"/>
          </a:xfrm>
          <a:prstGeom prst="rect">
            <a:avLst/>
          </a:prstGeom>
          <a:ln w="19050">
            <a:solidFill>
              <a:srgbClr val="B1CDFF"/>
            </a:solidFill>
          </a:ln>
        </p:spPr>
      </p:pic>
      <p:sp>
        <p:nvSpPr>
          <p:cNvPr id="44" name="TextBox 43">
            <a:extLst>
              <a:ext uri="{FF2B5EF4-FFF2-40B4-BE49-F238E27FC236}">
                <a16:creationId xmlns:a16="http://schemas.microsoft.com/office/drawing/2014/main" id="{D9C9D36A-A393-3451-4FDE-4CA72E7B1A44}"/>
              </a:ext>
            </a:extLst>
          </p:cNvPr>
          <p:cNvSpPr txBox="1"/>
          <p:nvPr/>
        </p:nvSpPr>
        <p:spPr>
          <a:xfrm>
            <a:off x="573648" y="3363126"/>
            <a:ext cx="104389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a:ea typeface="+mn-ea"/>
                <a:cs typeface="Arial"/>
              </a:rPr>
              <a:t>Roman Coronagraphic Imager (CGI) - In thermal vacuum:  digging a high contrast dark hole (Courtesy JPL)</a:t>
            </a:r>
            <a:endParaRPr kumimoji="0" lang="en-US" sz="18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46" name="Picture 8" descr="Picture 8">
            <a:extLst>
              <a:ext uri="{FF2B5EF4-FFF2-40B4-BE49-F238E27FC236}">
                <a16:creationId xmlns:a16="http://schemas.microsoft.com/office/drawing/2014/main" id="{C56FC0BF-06B6-26E9-F8CC-43479FFACB62}"/>
              </a:ext>
            </a:extLst>
          </p:cNvPr>
          <p:cNvPicPr>
            <a:picLocks noChangeAspect="1"/>
          </p:cNvPicPr>
          <p:nvPr/>
        </p:nvPicPr>
        <p:blipFill>
          <a:blip r:embed="rId7"/>
          <a:stretch>
            <a:fillRect/>
          </a:stretch>
        </p:blipFill>
        <p:spPr>
          <a:xfrm>
            <a:off x="3946358" y="1300247"/>
            <a:ext cx="6813245" cy="1912490"/>
          </a:xfrm>
          <a:prstGeom prst="rect">
            <a:avLst/>
          </a:prstGeom>
          <a:ln w="19050">
            <a:solidFill>
              <a:srgbClr val="B2CEFF"/>
            </a:solidFill>
          </a:ln>
        </p:spPr>
      </p:pic>
      <p:pic>
        <p:nvPicPr>
          <p:cNvPr id="47" name="Picture 46">
            <a:extLst>
              <a:ext uri="{FF2B5EF4-FFF2-40B4-BE49-F238E27FC236}">
                <a16:creationId xmlns:a16="http://schemas.microsoft.com/office/drawing/2014/main" id="{3842B78C-E086-046F-D247-FE47DB186B38}"/>
              </a:ext>
            </a:extLst>
          </p:cNvPr>
          <p:cNvPicPr>
            <a:picLocks noChangeAspect="1"/>
          </p:cNvPicPr>
          <p:nvPr/>
        </p:nvPicPr>
        <p:blipFill>
          <a:blip r:embed="rId8"/>
          <a:stretch>
            <a:fillRect/>
          </a:stretch>
        </p:blipFill>
        <p:spPr>
          <a:xfrm>
            <a:off x="573648" y="1300247"/>
            <a:ext cx="3203943" cy="946360"/>
          </a:xfrm>
          <a:prstGeom prst="rect">
            <a:avLst/>
          </a:prstGeom>
          <a:ln w="12700">
            <a:solidFill>
              <a:srgbClr val="B2CEFF"/>
            </a:solidFill>
          </a:ln>
        </p:spPr>
      </p:pic>
      <p:sp>
        <p:nvSpPr>
          <p:cNvPr id="50" name="TextBox 49">
            <a:extLst>
              <a:ext uri="{FF2B5EF4-FFF2-40B4-BE49-F238E27FC236}">
                <a16:creationId xmlns:a16="http://schemas.microsoft.com/office/drawing/2014/main" id="{D30FD082-4272-1DE8-8C71-EAE7A5DB541C}"/>
              </a:ext>
            </a:extLst>
          </p:cNvPr>
          <p:cNvSpPr txBox="1"/>
          <p:nvPr/>
        </p:nvSpPr>
        <p:spPr>
          <a:xfrm>
            <a:off x="457200" y="865710"/>
            <a:ext cx="60379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Arial"/>
                <a:ea typeface="+mn-ea"/>
                <a:cs typeface="Arial"/>
              </a:rPr>
              <a:t>James Webb Space Telescope: on-orbit stability</a:t>
            </a:r>
            <a:endParaRPr kumimoji="0" lang="en-US" sz="18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58114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 y="0"/>
            <a:ext cx="12188952" cy="67214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9" name="Picture 8">
            <a:extLst>
              <a:ext uri="{FF2B5EF4-FFF2-40B4-BE49-F238E27FC236}">
                <a16:creationId xmlns:a16="http://schemas.microsoft.com/office/drawing/2014/main" id="{605F270B-1B20-6AA4-D468-1C3C9DCD52DF}"/>
              </a:ext>
            </a:extLst>
          </p:cNvPr>
          <p:cNvPicPr>
            <a:picLocks noChangeAspect="1"/>
          </p:cNvPicPr>
          <p:nvPr/>
        </p:nvPicPr>
        <p:blipFill rotWithShape="1">
          <a:blip r:embed="rId3">
            <a:alphaModFix amt="70000"/>
          </a:blip>
          <a:srcRect t="4746" b="41612"/>
          <a:stretch/>
        </p:blipFill>
        <p:spPr>
          <a:xfrm>
            <a:off x="1524" y="0"/>
            <a:ext cx="12188952" cy="6858000"/>
          </a:xfrm>
          <a:prstGeom prst="rect">
            <a:avLst/>
          </a:prstGeom>
        </p:spPr>
      </p:pic>
      <p:sp>
        <p:nvSpPr>
          <p:cNvPr id="2" name="Title 1">
            <a:extLst>
              <a:ext uri="{FF2B5EF4-FFF2-40B4-BE49-F238E27FC236}">
                <a16:creationId xmlns:a16="http://schemas.microsoft.com/office/drawing/2014/main" id="{53528550-1676-6F03-4B13-E2B6C265F14B}"/>
              </a:ext>
            </a:extLst>
          </p:cNvPr>
          <p:cNvSpPr>
            <a:spLocks noGrp="1"/>
          </p:cNvSpPr>
          <p:nvPr>
            <p:ph type="title"/>
          </p:nvPr>
        </p:nvSpPr>
        <p:spPr/>
        <p:txBody>
          <a:bodyPr/>
          <a:lstStyle/>
          <a:p>
            <a:r>
              <a:rPr lang="en-US" dirty="0">
                <a:solidFill>
                  <a:schemeClr val="bg1"/>
                </a:solidFill>
              </a:rPr>
              <a:t>What is Habitable Worlds Observatory?</a:t>
            </a:r>
          </a:p>
        </p:txBody>
      </p:sp>
      <p:sp>
        <p:nvSpPr>
          <p:cNvPr id="3" name="Slide Number Placeholder 2">
            <a:extLst>
              <a:ext uri="{FF2B5EF4-FFF2-40B4-BE49-F238E27FC236}">
                <a16:creationId xmlns:a16="http://schemas.microsoft.com/office/drawing/2014/main" id="{620EBB69-726F-01C1-6B3D-AC4D44E99051}"/>
              </a:ext>
            </a:extLst>
          </p:cNvPr>
          <p:cNvSpPr>
            <a:spLocks noGrp="1"/>
          </p:cNvSpPr>
          <p:nvPr>
            <p:ph type="sldNum" sz="quarter" idx="12"/>
          </p:nvPr>
        </p:nvSpPr>
        <p:spPr/>
        <p:txBody>
          <a:bodyPr/>
          <a:lstStyle/>
          <a:p>
            <a:fld id="{3A7B5378-D673-F54D-976D-D8180DFF86C8}" type="slidenum">
              <a:rPr lang="en-US" smtClean="0">
                <a:solidFill>
                  <a:schemeClr val="bg1"/>
                </a:solidFill>
              </a:rPr>
              <a:t>23</a:t>
            </a:fld>
            <a:endParaRPr lang="en-US">
              <a:solidFill>
                <a:schemeClr val="bg1"/>
              </a:solidFill>
            </a:endParaRPr>
          </a:p>
        </p:txBody>
      </p:sp>
      <p:sp>
        <p:nvSpPr>
          <p:cNvPr id="7" name="TextBox 6">
            <a:extLst>
              <a:ext uri="{FF2B5EF4-FFF2-40B4-BE49-F238E27FC236}">
                <a16:creationId xmlns:a16="http://schemas.microsoft.com/office/drawing/2014/main" id="{6DCC9139-600D-B679-B1FA-06AAF10DB116}"/>
              </a:ext>
            </a:extLst>
          </p:cNvPr>
          <p:cNvSpPr txBox="1"/>
          <p:nvPr/>
        </p:nvSpPr>
        <p:spPr>
          <a:xfrm>
            <a:off x="838200" y="3749040"/>
            <a:ext cx="10515600" cy="2717667"/>
          </a:xfrm>
          <a:prstGeom prst="rect">
            <a:avLst/>
          </a:prstGeom>
          <a:noFill/>
        </p:spPr>
        <p:txBody>
          <a:bodyPr wrap="square" rtlCol="0">
            <a:spAutoFit/>
          </a:bodyPr>
          <a:lstStyle/>
          <a:p>
            <a:pPr algn="just">
              <a:lnSpc>
                <a:spcPct val="130000"/>
              </a:lnSpc>
              <a:spcAft>
                <a:spcPts val="1800"/>
              </a:spcAft>
            </a:pPr>
            <a:r>
              <a:rPr lang="en-US" sz="2800" b="1" dirty="0">
                <a:solidFill>
                  <a:schemeClr val="bg1"/>
                </a:solidFill>
                <a:effectLst>
                  <a:outerShdw blurRad="50800" dist="38100" dir="2700000" algn="tl" rotWithShape="0">
                    <a:prstClr val="black">
                      <a:alpha val="40000"/>
                    </a:prstClr>
                  </a:outerShdw>
                </a:effectLst>
                <a:latin typeface="Bahnschrift SemiBold Condensed" panose="020F0502020204030204" pitchFamily="34" charset="0"/>
                <a:cs typeface="Bahnschrift SemiBold Condensed" panose="020F0502020204030204" pitchFamily="34" charset="0"/>
              </a:rPr>
              <a:t>“If planets like Earth are rare, our own world becomes even more precious. </a:t>
            </a:r>
          </a:p>
          <a:p>
            <a:pPr algn="just">
              <a:lnSpc>
                <a:spcPct val="130000"/>
              </a:lnSpc>
            </a:pPr>
            <a:r>
              <a:rPr lang="en-US" sz="2800" b="1" dirty="0">
                <a:solidFill>
                  <a:schemeClr val="bg1"/>
                </a:solidFill>
                <a:effectLst>
                  <a:outerShdw blurRad="50800" dist="38100" dir="2700000" algn="tl" rotWithShape="0">
                    <a:prstClr val="black">
                      <a:alpha val="40000"/>
                    </a:prstClr>
                  </a:outerShdw>
                </a:effectLst>
                <a:latin typeface="Bahnschrift SemiBold Condensed" panose="020F0502020204030204" pitchFamily="34" charset="0"/>
                <a:cs typeface="Bahnschrift SemiBold Condensed" panose="020F0502020204030204" pitchFamily="34" charset="0"/>
              </a:rPr>
              <a:t>If we do discover the signature of life in another planetary system, it will </a:t>
            </a:r>
          </a:p>
          <a:p>
            <a:pPr algn="just">
              <a:lnSpc>
                <a:spcPct val="130000"/>
              </a:lnSpc>
            </a:pPr>
            <a:r>
              <a:rPr lang="en-US" sz="2800" b="1" dirty="0">
                <a:solidFill>
                  <a:schemeClr val="bg1"/>
                </a:solidFill>
                <a:effectLst>
                  <a:outerShdw blurRad="50800" dist="38100" dir="2700000" algn="tl" rotWithShape="0">
                    <a:prstClr val="black">
                      <a:alpha val="40000"/>
                    </a:prstClr>
                  </a:outerShdw>
                </a:effectLst>
                <a:latin typeface="Bahnschrift SemiBold Condensed" panose="020F0502020204030204" pitchFamily="34" charset="0"/>
                <a:cs typeface="Bahnschrift SemiBold Condensed" panose="020F0502020204030204" pitchFamily="34" charset="0"/>
              </a:rPr>
              <a:t>change our place in the universe in a way not seen since the days of Copernicus.” </a:t>
            </a:r>
          </a:p>
          <a:p>
            <a:pPr algn="just">
              <a:lnSpc>
                <a:spcPct val="130000"/>
              </a:lnSpc>
              <a:spcBef>
                <a:spcPts val="1200"/>
              </a:spcBef>
            </a:pPr>
            <a:r>
              <a:rPr lang="en-US" sz="2800" i="1" dirty="0">
                <a:solidFill>
                  <a:schemeClr val="bg1"/>
                </a:solidFill>
                <a:effectLst>
                  <a:outerShdw blurRad="50800" dist="38100" dir="2700000" algn="tl" rotWithShape="0">
                    <a:prstClr val="black">
                      <a:alpha val="40000"/>
                    </a:prstClr>
                  </a:outerShdw>
                </a:effectLst>
                <a:latin typeface="Bahnschrift Condensed" panose="020B0502040204020203" pitchFamily="34" charset="0"/>
                <a:cs typeface="Bahnschrift SemiBold Condensed" panose="020F0502020204030204" pitchFamily="34" charset="0"/>
              </a:rPr>
              <a:t>– 2021 Astro2020 Decadal Survey Report, page 1-5</a:t>
            </a:r>
          </a:p>
        </p:txBody>
      </p:sp>
      <p:sp>
        <p:nvSpPr>
          <p:cNvPr id="6" name="Content Placeholder 2">
            <a:extLst>
              <a:ext uri="{FF2B5EF4-FFF2-40B4-BE49-F238E27FC236}">
                <a16:creationId xmlns:a16="http://schemas.microsoft.com/office/drawing/2014/main" id="{57B10287-517E-FAD1-B9A2-83D6A4477E05}"/>
              </a:ext>
            </a:extLst>
          </p:cNvPr>
          <p:cNvSpPr txBox="1">
            <a:spLocks/>
          </p:cNvSpPr>
          <p:nvPr/>
        </p:nvSpPr>
        <p:spPr>
          <a:xfrm>
            <a:off x="152400" y="1371600"/>
            <a:ext cx="11887200" cy="1212640"/>
          </a:xfrm>
          <a:prstGeom prst="rect">
            <a:avLst/>
          </a:prstGeom>
        </p:spPr>
        <p:txBody>
          <a:bodyPr rtlCol="0">
            <a:spAutoFit/>
          </a:bodyPr>
          <a:lstStyle>
            <a:lvl1pPr marL="0" indent="0" algn="l" defTabSz="373213" rtl="0" eaLnBrk="1" latinLnBrk="0" hangingPunct="1">
              <a:lnSpc>
                <a:spcPct val="120000"/>
              </a:lnSpc>
              <a:spcBef>
                <a:spcPts val="1200"/>
              </a:spcBef>
              <a:buFont typeface="Arial"/>
              <a:buNone/>
              <a:defRPr sz="2800" kern="1200">
                <a:solidFill>
                  <a:schemeClr val="tx1"/>
                </a:solidFill>
                <a:latin typeface="Avenir Next" panose="020B0503020202020204" pitchFamily="34" charset="0"/>
                <a:ea typeface="+mn-ea"/>
                <a:cs typeface="+mn-cs"/>
              </a:defRPr>
            </a:lvl1pPr>
            <a:lvl2pPr marL="688975" indent="-344488" algn="l" defTabSz="373213" rtl="0" eaLnBrk="1" latinLnBrk="0" hangingPunct="1">
              <a:lnSpc>
                <a:spcPct val="120000"/>
              </a:lnSpc>
              <a:spcBef>
                <a:spcPts val="1200"/>
              </a:spcBef>
              <a:buFont typeface="Arial"/>
              <a:buChar char="–"/>
              <a:tabLst/>
              <a:defRPr sz="2400" kern="1200">
                <a:solidFill>
                  <a:schemeClr val="tx1"/>
                </a:solidFill>
                <a:latin typeface="Avenir Next" panose="020B0503020202020204" pitchFamily="34" charset="0"/>
                <a:ea typeface="+mn-ea"/>
                <a:cs typeface="+mn-cs"/>
              </a:defRPr>
            </a:lvl2pPr>
            <a:lvl3pPr marL="1033463" indent="-344488" algn="l" defTabSz="373213" rtl="0" eaLnBrk="1" latinLnBrk="0" hangingPunct="1">
              <a:lnSpc>
                <a:spcPct val="120000"/>
              </a:lnSpc>
              <a:spcBef>
                <a:spcPts val="1200"/>
              </a:spcBef>
              <a:buFont typeface="Arial"/>
              <a:buChar char="•"/>
              <a:tabLst/>
              <a:defRPr sz="2000" kern="1200">
                <a:solidFill>
                  <a:schemeClr val="tx1"/>
                </a:solidFill>
                <a:latin typeface="Avenir Next" panose="020B0503020202020204" pitchFamily="34" charset="0"/>
                <a:ea typeface="+mn-ea"/>
                <a:cs typeface="+mn-cs"/>
              </a:defRPr>
            </a:lvl3pPr>
            <a:lvl4pPr marL="1377950" indent="-344488" algn="l" defTabSz="373213" rtl="0" eaLnBrk="1" latinLnBrk="0" hangingPunct="1">
              <a:lnSpc>
                <a:spcPct val="120000"/>
              </a:lnSpc>
              <a:spcBef>
                <a:spcPts val="1200"/>
              </a:spcBef>
              <a:buFont typeface="Arial"/>
              <a:buChar char="–"/>
              <a:tabLst/>
              <a:defRPr sz="1800" kern="1200">
                <a:solidFill>
                  <a:schemeClr val="tx1"/>
                </a:solidFill>
                <a:latin typeface="Avenir Next" panose="020B0503020202020204" pitchFamily="34" charset="0"/>
                <a:ea typeface="+mn-ea"/>
                <a:cs typeface="+mn-cs"/>
              </a:defRPr>
            </a:lvl4pPr>
            <a:lvl5pPr marL="1714500" indent="-336550" algn="l" defTabSz="373213" rtl="0" eaLnBrk="1" latinLnBrk="0" hangingPunct="1">
              <a:lnSpc>
                <a:spcPct val="120000"/>
              </a:lnSpc>
              <a:spcBef>
                <a:spcPts val="1200"/>
              </a:spcBef>
              <a:buFont typeface="Arial"/>
              <a:buChar char="»"/>
              <a:tabLst/>
              <a:defRPr sz="1800" kern="1200">
                <a:solidFill>
                  <a:schemeClr val="tx1"/>
                </a:solidFill>
                <a:latin typeface="Avenir Next" panose="020B0503020202020204" pitchFamily="34" charset="0"/>
                <a:ea typeface="+mn-ea"/>
                <a:cs typeface="+mn-cs"/>
              </a:defRPr>
            </a:lvl5pPr>
            <a:lvl6pPr marL="2052673" indent="-186607" algn="l" defTabSz="373213" rtl="0" eaLnBrk="1" latinLnBrk="0" hangingPunct="1">
              <a:spcBef>
                <a:spcPct val="20000"/>
              </a:spcBef>
              <a:buFont typeface="Arial"/>
              <a:buChar char="•"/>
              <a:defRPr sz="1619" kern="1200">
                <a:solidFill>
                  <a:schemeClr val="tx1"/>
                </a:solidFill>
                <a:latin typeface="+mn-lt"/>
                <a:ea typeface="+mn-ea"/>
                <a:cs typeface="+mn-cs"/>
              </a:defRPr>
            </a:lvl6pPr>
            <a:lvl7pPr marL="2425887" indent="-186607" algn="l" defTabSz="373213" rtl="0" eaLnBrk="1" latinLnBrk="0" hangingPunct="1">
              <a:spcBef>
                <a:spcPct val="20000"/>
              </a:spcBef>
              <a:buFont typeface="Arial"/>
              <a:buChar char="•"/>
              <a:defRPr sz="1619" kern="1200">
                <a:solidFill>
                  <a:schemeClr val="tx1"/>
                </a:solidFill>
                <a:latin typeface="+mn-lt"/>
                <a:ea typeface="+mn-ea"/>
                <a:cs typeface="+mn-cs"/>
              </a:defRPr>
            </a:lvl7pPr>
            <a:lvl8pPr marL="2799100" indent="-186607" algn="l" defTabSz="373213" rtl="0" eaLnBrk="1" latinLnBrk="0" hangingPunct="1">
              <a:spcBef>
                <a:spcPct val="20000"/>
              </a:spcBef>
              <a:buFont typeface="Arial"/>
              <a:buChar char="•"/>
              <a:defRPr sz="1619" kern="1200">
                <a:solidFill>
                  <a:schemeClr val="tx1"/>
                </a:solidFill>
                <a:latin typeface="+mn-lt"/>
                <a:ea typeface="+mn-ea"/>
                <a:cs typeface="+mn-cs"/>
              </a:defRPr>
            </a:lvl8pPr>
            <a:lvl9pPr marL="3172313" indent="-186607" algn="l" defTabSz="373213" rtl="0" eaLnBrk="1" latinLnBrk="0" hangingPunct="1">
              <a:spcBef>
                <a:spcPct val="20000"/>
              </a:spcBef>
              <a:buFont typeface="Arial"/>
              <a:buChar char="•"/>
              <a:defRPr sz="1619" kern="1200">
                <a:solidFill>
                  <a:schemeClr val="tx1"/>
                </a:solidFill>
                <a:latin typeface="+mn-lt"/>
                <a:ea typeface="+mn-ea"/>
                <a:cs typeface="+mn-cs"/>
              </a:defRPr>
            </a:lvl9pPr>
          </a:lstStyle>
          <a:p>
            <a:pPr algn="ctr">
              <a:lnSpc>
                <a:spcPct val="130000"/>
              </a:lnSpc>
              <a:spcBef>
                <a:spcPts val="1800"/>
              </a:spcBef>
              <a:defRPr/>
            </a:pPr>
            <a:r>
              <a:rPr lang="en-US" dirty="0">
                <a:solidFill>
                  <a:schemeClr val="bg1"/>
                </a:solidFill>
                <a:effectLst>
                  <a:outerShdw blurRad="50800" dist="38100" dir="2700000" algn="tl" rotWithShape="0">
                    <a:prstClr val="black">
                      <a:alpha val="40000"/>
                    </a:prstClr>
                  </a:outerShdw>
                </a:effectLst>
                <a:latin typeface="Bahnschrift" panose="020B0502040204020203" pitchFamily="34" charset="0"/>
              </a:rPr>
              <a:t>Large UV / optical / infrared space telescope</a:t>
            </a:r>
          </a:p>
          <a:p>
            <a:pPr algn="ctr">
              <a:lnSpc>
                <a:spcPct val="130000"/>
              </a:lnSpc>
              <a:spcBef>
                <a:spcPts val="0"/>
              </a:spcBef>
              <a:defRPr/>
            </a:pPr>
            <a:r>
              <a:rPr lang="en-US" dirty="0">
                <a:solidFill>
                  <a:schemeClr val="bg1"/>
                </a:solidFill>
                <a:effectLst>
                  <a:outerShdw blurRad="50800" dist="38100" dir="2700000" algn="tl" rotWithShape="0">
                    <a:prstClr val="black">
                      <a:alpha val="40000"/>
                    </a:prstClr>
                  </a:outerShdw>
                </a:effectLst>
                <a:latin typeface="Bahnschrift" panose="020B0502040204020203" pitchFamily="34" charset="0"/>
              </a:rPr>
              <a:t>to search for life on exoplanets and enable transformative astrophysics</a:t>
            </a:r>
          </a:p>
        </p:txBody>
      </p:sp>
    </p:spTree>
    <p:extLst>
      <p:ext uri="{BB962C8B-B14F-4D97-AF65-F5344CB8AC3E}">
        <p14:creationId xmlns:p14="http://schemas.microsoft.com/office/powerpoint/2010/main" val="407744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605F270B-1B20-6AA4-D468-1C3C9DCD52DF}"/>
              </a:ext>
            </a:extLst>
          </p:cNvPr>
          <p:cNvPicPr>
            <a:picLocks noChangeAspect="1"/>
          </p:cNvPicPr>
          <p:nvPr/>
        </p:nvPicPr>
        <p:blipFill rotWithShape="1">
          <a:blip r:embed="rId3">
            <a:alphaModFix amt="70000"/>
          </a:blip>
          <a:srcRect t="4746" b="41612"/>
          <a:stretch/>
        </p:blipFill>
        <p:spPr>
          <a:xfrm>
            <a:off x="1524" y="0"/>
            <a:ext cx="12188952" cy="6858000"/>
          </a:xfrm>
          <a:prstGeom prst="rect">
            <a:avLst/>
          </a:prstGeom>
          <a:solidFill>
            <a:schemeClr val="tx1"/>
          </a:solidFill>
        </p:spPr>
      </p:pic>
      <p:pic>
        <p:nvPicPr>
          <p:cNvPr id="2" name="Picture 1">
            <a:extLst>
              <a:ext uri="{FF2B5EF4-FFF2-40B4-BE49-F238E27FC236}">
                <a16:creationId xmlns:a16="http://schemas.microsoft.com/office/drawing/2014/main" id="{4D9D21E9-12A3-7877-D29A-998A36CA0FCA}"/>
              </a:ext>
            </a:extLst>
          </p:cNvPr>
          <p:cNvPicPr>
            <a:picLocks noChangeAspect="1"/>
          </p:cNvPicPr>
          <p:nvPr/>
        </p:nvPicPr>
        <p:blipFill>
          <a:blip r:embed="rId4">
            <a:alphaModFix amt="60000"/>
          </a:blip>
          <a:stretch>
            <a:fillRect/>
          </a:stretch>
        </p:blipFill>
        <p:spPr>
          <a:xfrm>
            <a:off x="-1" y="0"/>
            <a:ext cx="12191999" cy="6858000"/>
          </a:xfrm>
          <a:prstGeom prst="rect">
            <a:avLst/>
          </a:prstGeom>
        </p:spPr>
      </p:pic>
      <p:pic>
        <p:nvPicPr>
          <p:cNvPr id="8" name="Picture 7">
            <a:extLst>
              <a:ext uri="{FF2B5EF4-FFF2-40B4-BE49-F238E27FC236}">
                <a16:creationId xmlns:a16="http://schemas.microsoft.com/office/drawing/2014/main" id="{4B0D8B4C-556A-E648-B5CD-070C61E6476E}"/>
              </a:ext>
            </a:extLst>
          </p:cNvPr>
          <p:cNvPicPr>
            <a:picLocks noChangeAspect="1"/>
          </p:cNvPicPr>
          <p:nvPr/>
        </p:nvPicPr>
        <p:blipFill>
          <a:blip r:embed="rId5"/>
          <a:srcRect/>
          <a:stretch/>
        </p:blipFill>
        <p:spPr>
          <a:xfrm>
            <a:off x="220508" y="2059848"/>
            <a:ext cx="2926080" cy="2926080"/>
          </a:xfrm>
          <a:prstGeom prst="rect">
            <a:avLst/>
          </a:prstGeom>
        </p:spPr>
      </p:pic>
      <p:grpSp>
        <p:nvGrpSpPr>
          <p:cNvPr id="10" name="Group 9">
            <a:extLst>
              <a:ext uri="{FF2B5EF4-FFF2-40B4-BE49-F238E27FC236}">
                <a16:creationId xmlns:a16="http://schemas.microsoft.com/office/drawing/2014/main" id="{E60D9F9B-E1E5-29F3-69A6-F83339455623}"/>
              </a:ext>
            </a:extLst>
          </p:cNvPr>
          <p:cNvGrpSpPr/>
          <p:nvPr/>
        </p:nvGrpSpPr>
        <p:grpSpPr>
          <a:xfrm>
            <a:off x="951496" y="1412970"/>
            <a:ext cx="10929520" cy="4932530"/>
            <a:chOff x="951496" y="1412970"/>
            <a:chExt cx="10929520" cy="4932530"/>
          </a:xfrm>
        </p:grpSpPr>
        <p:grpSp>
          <p:nvGrpSpPr>
            <p:cNvPr id="26" name="Group 25">
              <a:extLst>
                <a:ext uri="{FF2B5EF4-FFF2-40B4-BE49-F238E27FC236}">
                  <a16:creationId xmlns:a16="http://schemas.microsoft.com/office/drawing/2014/main" id="{04BC3B38-2F44-D799-2B28-5A3D69FBFC29}"/>
                </a:ext>
              </a:extLst>
            </p:cNvPr>
            <p:cNvGrpSpPr/>
            <p:nvPr/>
          </p:nvGrpSpPr>
          <p:grpSpPr>
            <a:xfrm>
              <a:off x="951496" y="1412970"/>
              <a:ext cx="10929520" cy="4932530"/>
              <a:chOff x="951496" y="1412970"/>
              <a:chExt cx="10929520" cy="4932530"/>
            </a:xfrm>
          </p:grpSpPr>
          <p:grpSp>
            <p:nvGrpSpPr>
              <p:cNvPr id="23" name="Group 22">
                <a:extLst>
                  <a:ext uri="{FF2B5EF4-FFF2-40B4-BE49-F238E27FC236}">
                    <a16:creationId xmlns:a16="http://schemas.microsoft.com/office/drawing/2014/main" id="{1532D9D7-5A97-D0E5-9911-FF8BF25839BE}"/>
                  </a:ext>
                </a:extLst>
              </p:cNvPr>
              <p:cNvGrpSpPr/>
              <p:nvPr/>
            </p:nvGrpSpPr>
            <p:grpSpPr>
              <a:xfrm>
                <a:off x="951496" y="1412970"/>
                <a:ext cx="10929520" cy="4932530"/>
                <a:chOff x="951496" y="1097280"/>
                <a:chExt cx="10929520" cy="4932530"/>
              </a:xfrm>
            </p:grpSpPr>
            <p:cxnSp>
              <p:nvCxnSpPr>
                <p:cNvPr id="6" name="Straight Connector 5">
                  <a:extLst>
                    <a:ext uri="{FF2B5EF4-FFF2-40B4-BE49-F238E27FC236}">
                      <a16:creationId xmlns:a16="http://schemas.microsoft.com/office/drawing/2014/main" id="{8D2CDBB3-83EA-2AA2-FAC3-2B4797C96EC3}"/>
                    </a:ext>
                  </a:extLst>
                </p:cNvPr>
                <p:cNvCxnSpPr>
                  <a:cxnSpLocks/>
                </p:cNvCxnSpPr>
                <p:nvPr/>
              </p:nvCxnSpPr>
              <p:spPr>
                <a:xfrm flipV="1">
                  <a:off x="2040305" y="1150395"/>
                  <a:ext cx="1920240" cy="196596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E1D752CF-1687-0B62-A8AE-E5CB1DE1D3F0}"/>
                    </a:ext>
                  </a:extLst>
                </p:cNvPr>
                <p:cNvCxnSpPr>
                  <a:cxnSpLocks/>
                </p:cNvCxnSpPr>
                <p:nvPr/>
              </p:nvCxnSpPr>
              <p:spPr>
                <a:xfrm>
                  <a:off x="2040305" y="3368977"/>
                  <a:ext cx="1920240" cy="150147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2E605927-43F4-8553-E8D7-F5AA839EBD5E}"/>
                    </a:ext>
                  </a:extLst>
                </p:cNvPr>
                <p:cNvSpPr txBox="1"/>
                <p:nvPr/>
              </p:nvSpPr>
              <p:spPr>
                <a:xfrm>
                  <a:off x="951496" y="5536470"/>
                  <a:ext cx="10308522" cy="493340"/>
                </a:xfrm>
                <a:prstGeom prst="rect">
                  <a:avLst/>
                </a:prstGeom>
                <a:noFill/>
              </p:spPr>
              <p:txBody>
                <a:bodyPr wrap="square" rtlCol="0">
                  <a:spAutoFit/>
                </a:bodyPr>
                <a:lstStyle/>
                <a:p>
                  <a:pPr algn="ctr">
                    <a:lnSpc>
                      <a:spcPct val="120000"/>
                    </a:lnSpc>
                  </a:pPr>
                  <a:r>
                    <a:rPr lang="en-US" sz="2400" dirty="0">
                      <a:solidFill>
                        <a:schemeClr val="bg1"/>
                      </a:solidFill>
                      <a:latin typeface="Avenir Next Condensed" panose="020B0506020202020204" pitchFamily="34" charset="0"/>
                    </a:rPr>
                    <a:t>Analyze light directly reflected by the planet, with little or no starlight mixed in</a:t>
                  </a:r>
                </a:p>
              </p:txBody>
            </p:sp>
            <p:grpSp>
              <p:nvGrpSpPr>
                <p:cNvPr id="12" name="Group 11">
                  <a:extLst>
                    <a:ext uri="{FF2B5EF4-FFF2-40B4-BE49-F238E27FC236}">
                      <a16:creationId xmlns:a16="http://schemas.microsoft.com/office/drawing/2014/main" id="{3263D99D-0ADE-BB33-D0E8-AD617061323D}"/>
                    </a:ext>
                  </a:extLst>
                </p:cNvPr>
                <p:cNvGrpSpPr/>
                <p:nvPr/>
              </p:nvGrpSpPr>
              <p:grpSpPr>
                <a:xfrm>
                  <a:off x="3591213" y="1097280"/>
                  <a:ext cx="8289803" cy="4295371"/>
                  <a:chOff x="3097470" y="1720837"/>
                  <a:chExt cx="8289803" cy="4295371"/>
                </a:xfrm>
              </p:grpSpPr>
              <p:pic>
                <p:nvPicPr>
                  <p:cNvPr id="15" name="Picture 14">
                    <a:extLst>
                      <a:ext uri="{FF2B5EF4-FFF2-40B4-BE49-F238E27FC236}">
                        <a16:creationId xmlns:a16="http://schemas.microsoft.com/office/drawing/2014/main" id="{68ADE250-DEAA-0F11-BD7B-D052D0DE1BD8}"/>
                      </a:ext>
                    </a:extLst>
                  </p:cNvPr>
                  <p:cNvPicPr>
                    <a:picLocks noChangeAspect="1"/>
                  </p:cNvPicPr>
                  <p:nvPr/>
                </p:nvPicPr>
                <p:blipFill rotWithShape="1">
                  <a:blip r:embed="rId6">
                    <a:alphaModFix/>
                  </a:blip>
                  <a:srcRect l="6683" t="8058" r="3392" b="10244"/>
                  <a:stretch/>
                </p:blipFill>
                <p:spPr>
                  <a:xfrm>
                    <a:off x="4072073" y="1773952"/>
                    <a:ext cx="7315200" cy="3351111"/>
                  </a:xfrm>
                  <a:prstGeom prst="rect">
                    <a:avLst/>
                  </a:prstGeom>
                </p:spPr>
              </p:pic>
              <p:cxnSp>
                <p:nvCxnSpPr>
                  <p:cNvPr id="17" name="Straight Arrow Connector 16">
                    <a:extLst>
                      <a:ext uri="{FF2B5EF4-FFF2-40B4-BE49-F238E27FC236}">
                        <a16:creationId xmlns:a16="http://schemas.microsoft.com/office/drawing/2014/main" id="{E7FDAEF1-9D3B-801E-24F9-AD24CB5C53CB}"/>
                      </a:ext>
                    </a:extLst>
                  </p:cNvPr>
                  <p:cNvCxnSpPr>
                    <a:cxnSpLocks/>
                  </p:cNvCxnSpPr>
                  <p:nvPr/>
                </p:nvCxnSpPr>
                <p:spPr>
                  <a:xfrm flipH="1" flipV="1">
                    <a:off x="4067996" y="1720837"/>
                    <a:ext cx="1109" cy="3566160"/>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1AF4A06-2C17-F6FC-78FF-29E6B64E4B86}"/>
                      </a:ext>
                    </a:extLst>
                  </p:cNvPr>
                  <p:cNvSpPr txBox="1"/>
                  <p:nvPr/>
                </p:nvSpPr>
                <p:spPr>
                  <a:xfrm>
                    <a:off x="3595084" y="2194560"/>
                    <a:ext cx="357790" cy="338554"/>
                  </a:xfrm>
                  <a:prstGeom prst="rect">
                    <a:avLst/>
                  </a:prstGeom>
                  <a:noFill/>
                  <a:ln>
                    <a:noFill/>
                  </a:ln>
                </p:spPr>
                <p:txBody>
                  <a:bodyPr wrap="none" rtlCol="0">
                    <a:spAutoFit/>
                  </a:bodyPr>
                  <a:lstStyle/>
                  <a:p>
                    <a:pPr algn="r"/>
                    <a:r>
                      <a:rPr lang="en-US" sz="1600" dirty="0">
                        <a:solidFill>
                          <a:schemeClr val="bg1"/>
                        </a:solidFill>
                        <a:latin typeface="Bahnschrift Condensed" panose="020F0502020204030204" pitchFamily="34" charset="0"/>
                        <a:ea typeface="Helvetica" charset="0"/>
                        <a:cs typeface="Helvetica" charset="0"/>
                      </a:rPr>
                      <a:t>1.5</a:t>
                    </a:r>
                  </a:p>
                </p:txBody>
              </p:sp>
              <p:sp>
                <p:nvSpPr>
                  <p:cNvPr id="28" name="TextBox 27">
                    <a:extLst>
                      <a:ext uri="{FF2B5EF4-FFF2-40B4-BE49-F238E27FC236}">
                        <a16:creationId xmlns:a16="http://schemas.microsoft.com/office/drawing/2014/main" id="{500C8CC7-0216-C56B-894D-85DAA52A6E4D}"/>
                      </a:ext>
                    </a:extLst>
                  </p:cNvPr>
                  <p:cNvSpPr txBox="1"/>
                  <p:nvPr/>
                </p:nvSpPr>
                <p:spPr>
                  <a:xfrm>
                    <a:off x="3713706" y="3110543"/>
                    <a:ext cx="239168" cy="338554"/>
                  </a:xfrm>
                  <a:prstGeom prst="rect">
                    <a:avLst/>
                  </a:prstGeom>
                  <a:noFill/>
                  <a:ln>
                    <a:noFill/>
                  </a:ln>
                </p:spPr>
                <p:txBody>
                  <a:bodyPr wrap="none" rtlCol="0">
                    <a:spAutoFit/>
                  </a:bodyPr>
                  <a:lstStyle/>
                  <a:p>
                    <a:pPr algn="r"/>
                    <a:r>
                      <a:rPr lang="en-US" sz="1600" dirty="0">
                        <a:solidFill>
                          <a:schemeClr val="bg1"/>
                        </a:solidFill>
                        <a:latin typeface="Bahnschrift Condensed" panose="020F0502020204030204" pitchFamily="34" charset="0"/>
                        <a:ea typeface="Helvetica" charset="0"/>
                        <a:cs typeface="Helvetica" charset="0"/>
                      </a:rPr>
                      <a:t>1</a:t>
                    </a:r>
                  </a:p>
                </p:txBody>
              </p:sp>
              <p:sp>
                <p:nvSpPr>
                  <p:cNvPr id="29" name="TextBox 28">
                    <a:extLst>
                      <a:ext uri="{FF2B5EF4-FFF2-40B4-BE49-F238E27FC236}">
                        <a16:creationId xmlns:a16="http://schemas.microsoft.com/office/drawing/2014/main" id="{0D0380DC-47BD-57ED-2541-3C6166A35B7F}"/>
                      </a:ext>
                    </a:extLst>
                  </p:cNvPr>
                  <p:cNvSpPr txBox="1"/>
                  <p:nvPr/>
                </p:nvSpPr>
                <p:spPr>
                  <a:xfrm>
                    <a:off x="3564626" y="4023360"/>
                    <a:ext cx="388248" cy="338554"/>
                  </a:xfrm>
                  <a:prstGeom prst="rect">
                    <a:avLst/>
                  </a:prstGeom>
                  <a:noFill/>
                  <a:ln>
                    <a:noFill/>
                  </a:ln>
                </p:spPr>
                <p:txBody>
                  <a:bodyPr wrap="none" rtlCol="0">
                    <a:spAutoFit/>
                  </a:bodyPr>
                  <a:lstStyle/>
                  <a:p>
                    <a:pPr algn="r"/>
                    <a:r>
                      <a:rPr lang="en-US" sz="1600" dirty="0">
                        <a:solidFill>
                          <a:schemeClr val="bg1"/>
                        </a:solidFill>
                        <a:latin typeface="Bahnschrift Condensed" panose="020F0502020204030204" pitchFamily="34" charset="0"/>
                        <a:ea typeface="Helvetica" charset="0"/>
                        <a:cs typeface="Helvetica" charset="0"/>
                      </a:rPr>
                      <a:t>0.5</a:t>
                    </a:r>
                  </a:p>
                </p:txBody>
              </p:sp>
              <p:sp>
                <p:nvSpPr>
                  <p:cNvPr id="30" name="TextBox 29">
                    <a:extLst>
                      <a:ext uri="{FF2B5EF4-FFF2-40B4-BE49-F238E27FC236}">
                        <a16:creationId xmlns:a16="http://schemas.microsoft.com/office/drawing/2014/main" id="{BC8ED3A8-5B4E-D9A1-9A86-926BD58F36AD}"/>
                      </a:ext>
                    </a:extLst>
                  </p:cNvPr>
                  <p:cNvSpPr txBox="1"/>
                  <p:nvPr/>
                </p:nvSpPr>
                <p:spPr>
                  <a:xfrm rot="16200000">
                    <a:off x="2087738" y="3521486"/>
                    <a:ext cx="2388795" cy="369332"/>
                  </a:xfrm>
                  <a:prstGeom prst="rect">
                    <a:avLst/>
                  </a:prstGeom>
                  <a:noFill/>
                </p:spPr>
                <p:txBody>
                  <a:bodyPr wrap="none" rtlCol="0">
                    <a:spAutoFit/>
                  </a:bodyPr>
                  <a:lstStyle/>
                  <a:p>
                    <a:r>
                      <a:rPr lang="en-US" dirty="0">
                        <a:solidFill>
                          <a:schemeClr val="bg1"/>
                        </a:solidFill>
                        <a:latin typeface="Bahnschrift Condensed" panose="020F0502020204030204" pitchFamily="34" charset="0"/>
                        <a:ea typeface="Helvetica Light" charset="0"/>
                        <a:cs typeface="Helvetica Light" charset="0"/>
                      </a:rPr>
                      <a:t>Planet-star flux ratio x 10</a:t>
                    </a:r>
                    <a:r>
                      <a:rPr lang="en-US" baseline="30000" dirty="0">
                        <a:solidFill>
                          <a:schemeClr val="bg1"/>
                        </a:solidFill>
                        <a:latin typeface="Bahnschrift Condensed" panose="020F0502020204030204" pitchFamily="34" charset="0"/>
                        <a:ea typeface="Helvetica Light" charset="0"/>
                        <a:cs typeface="Helvetica Light" charset="0"/>
                      </a:rPr>
                      <a:t>−10</a:t>
                    </a:r>
                  </a:p>
                </p:txBody>
              </p:sp>
              <p:cxnSp>
                <p:nvCxnSpPr>
                  <p:cNvPr id="16" name="Straight Arrow Connector 15">
                    <a:extLst>
                      <a:ext uri="{FF2B5EF4-FFF2-40B4-BE49-F238E27FC236}">
                        <a16:creationId xmlns:a16="http://schemas.microsoft.com/office/drawing/2014/main" id="{8044D0AA-E7F9-90A9-1826-9EF2EA011A82}"/>
                      </a:ext>
                    </a:extLst>
                  </p:cNvPr>
                  <p:cNvCxnSpPr>
                    <a:cxnSpLocks/>
                  </p:cNvCxnSpPr>
                  <p:nvPr/>
                </p:nvCxnSpPr>
                <p:spPr>
                  <a:xfrm flipV="1">
                    <a:off x="4072073" y="5266332"/>
                    <a:ext cx="7315200" cy="2430"/>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4B21774-4447-4BE1-99F8-8E9987C9B152}"/>
                      </a:ext>
                    </a:extLst>
                  </p:cNvPr>
                  <p:cNvSpPr txBox="1"/>
                  <p:nvPr/>
                </p:nvSpPr>
                <p:spPr>
                  <a:xfrm>
                    <a:off x="5042837" y="5353381"/>
                    <a:ext cx="388248" cy="338554"/>
                  </a:xfrm>
                  <a:prstGeom prst="rect">
                    <a:avLst/>
                  </a:prstGeom>
                  <a:noFill/>
                  <a:ln>
                    <a:noFill/>
                  </a:ln>
                </p:spPr>
                <p:txBody>
                  <a:bodyPr wrap="none" rtlCol="0">
                    <a:spAutoFit/>
                  </a:bodyPr>
                  <a:lstStyle/>
                  <a:p>
                    <a:r>
                      <a:rPr lang="en-US" sz="1600" dirty="0">
                        <a:solidFill>
                          <a:schemeClr val="bg1"/>
                        </a:solidFill>
                        <a:latin typeface="Bahnschrift Condensed" panose="020F0502020204030204" pitchFamily="34" charset="0"/>
                        <a:ea typeface="Helvetica" charset="0"/>
                        <a:cs typeface="Helvetica" charset="0"/>
                      </a:rPr>
                      <a:t>0.5</a:t>
                    </a:r>
                  </a:p>
                </p:txBody>
              </p:sp>
              <p:sp>
                <p:nvSpPr>
                  <p:cNvPr id="19" name="TextBox 18">
                    <a:extLst>
                      <a:ext uri="{FF2B5EF4-FFF2-40B4-BE49-F238E27FC236}">
                        <a16:creationId xmlns:a16="http://schemas.microsoft.com/office/drawing/2014/main" id="{4837E52F-6A96-F233-81B5-1070DEB8D2D7}"/>
                      </a:ext>
                    </a:extLst>
                  </p:cNvPr>
                  <p:cNvSpPr txBox="1"/>
                  <p:nvPr/>
                </p:nvSpPr>
                <p:spPr>
                  <a:xfrm>
                    <a:off x="7200511" y="5353381"/>
                    <a:ext cx="359394" cy="338554"/>
                  </a:xfrm>
                  <a:prstGeom prst="rect">
                    <a:avLst/>
                  </a:prstGeom>
                  <a:noFill/>
                  <a:ln>
                    <a:noFill/>
                  </a:ln>
                </p:spPr>
                <p:txBody>
                  <a:bodyPr wrap="none" rtlCol="0">
                    <a:spAutoFit/>
                  </a:bodyPr>
                  <a:lstStyle/>
                  <a:p>
                    <a:r>
                      <a:rPr lang="en-US" sz="1600" dirty="0">
                        <a:solidFill>
                          <a:schemeClr val="bg1"/>
                        </a:solidFill>
                        <a:latin typeface="Bahnschrift Condensed" panose="020F0502020204030204" pitchFamily="34" charset="0"/>
                        <a:ea typeface="Helvetica" charset="0"/>
                        <a:cs typeface="Helvetica" charset="0"/>
                      </a:rPr>
                      <a:t>1.0</a:t>
                    </a:r>
                  </a:p>
                </p:txBody>
              </p:sp>
              <p:sp>
                <p:nvSpPr>
                  <p:cNvPr id="20" name="TextBox 19">
                    <a:extLst>
                      <a:ext uri="{FF2B5EF4-FFF2-40B4-BE49-F238E27FC236}">
                        <a16:creationId xmlns:a16="http://schemas.microsoft.com/office/drawing/2014/main" id="{50D89F0A-3472-7A37-870B-38562FE4F2B3}"/>
                      </a:ext>
                    </a:extLst>
                  </p:cNvPr>
                  <p:cNvSpPr txBox="1"/>
                  <p:nvPr/>
                </p:nvSpPr>
                <p:spPr>
                  <a:xfrm>
                    <a:off x="9358185" y="5353381"/>
                    <a:ext cx="357790" cy="338554"/>
                  </a:xfrm>
                  <a:prstGeom prst="rect">
                    <a:avLst/>
                  </a:prstGeom>
                  <a:noFill/>
                  <a:ln>
                    <a:noFill/>
                  </a:ln>
                </p:spPr>
                <p:txBody>
                  <a:bodyPr wrap="none" rtlCol="0">
                    <a:spAutoFit/>
                  </a:bodyPr>
                  <a:lstStyle/>
                  <a:p>
                    <a:r>
                      <a:rPr lang="en-US" sz="1600" dirty="0">
                        <a:solidFill>
                          <a:schemeClr val="bg1"/>
                        </a:solidFill>
                        <a:latin typeface="Bahnschrift Condensed" panose="020F0502020204030204" pitchFamily="34" charset="0"/>
                        <a:ea typeface="Helvetica" charset="0"/>
                        <a:cs typeface="Helvetica" charset="0"/>
                      </a:rPr>
                      <a:t>1.5</a:t>
                    </a:r>
                  </a:p>
                </p:txBody>
              </p:sp>
              <p:sp>
                <p:nvSpPr>
                  <p:cNvPr id="44" name="TextBox 43">
                    <a:extLst>
                      <a:ext uri="{FF2B5EF4-FFF2-40B4-BE49-F238E27FC236}">
                        <a16:creationId xmlns:a16="http://schemas.microsoft.com/office/drawing/2014/main" id="{2B6C7266-5032-EADF-5601-A0C792DD3470}"/>
                      </a:ext>
                    </a:extLst>
                  </p:cNvPr>
                  <p:cNvSpPr txBox="1"/>
                  <p:nvPr/>
                </p:nvSpPr>
                <p:spPr>
                  <a:xfrm>
                    <a:off x="6588741" y="5646876"/>
                    <a:ext cx="1462260" cy="369332"/>
                  </a:xfrm>
                  <a:prstGeom prst="rect">
                    <a:avLst/>
                  </a:prstGeom>
                  <a:noFill/>
                </p:spPr>
                <p:txBody>
                  <a:bodyPr wrap="none" rtlCol="0">
                    <a:spAutoFit/>
                  </a:bodyPr>
                  <a:lstStyle/>
                  <a:p>
                    <a:r>
                      <a:rPr lang="en-US" dirty="0">
                        <a:solidFill>
                          <a:schemeClr val="bg1"/>
                        </a:solidFill>
                        <a:latin typeface="Bahnschrift Condensed" panose="020F0502020204030204" pitchFamily="34" charset="0"/>
                        <a:ea typeface="Helvetica Light" charset="0"/>
                        <a:cs typeface="Helvetica Light" charset="0"/>
                      </a:rPr>
                      <a:t>Wavelength [μm]</a:t>
                    </a:r>
                  </a:p>
                </p:txBody>
              </p:sp>
              <p:sp>
                <p:nvSpPr>
                  <p:cNvPr id="9" name="TextBox 8">
                    <a:extLst>
                      <a:ext uri="{FF2B5EF4-FFF2-40B4-BE49-F238E27FC236}">
                        <a16:creationId xmlns:a16="http://schemas.microsoft.com/office/drawing/2014/main" id="{D68AB1DC-5EA8-2A16-0EDC-D7BF0809D2C5}"/>
                      </a:ext>
                    </a:extLst>
                  </p:cNvPr>
                  <p:cNvSpPr txBox="1"/>
                  <p:nvPr/>
                </p:nvSpPr>
                <p:spPr>
                  <a:xfrm>
                    <a:off x="3683248" y="4936580"/>
                    <a:ext cx="269626" cy="338554"/>
                  </a:xfrm>
                  <a:prstGeom prst="rect">
                    <a:avLst/>
                  </a:prstGeom>
                  <a:noFill/>
                  <a:ln>
                    <a:noFill/>
                  </a:ln>
                </p:spPr>
                <p:txBody>
                  <a:bodyPr wrap="none" rtlCol="0">
                    <a:spAutoFit/>
                  </a:bodyPr>
                  <a:lstStyle/>
                  <a:p>
                    <a:pPr algn="r"/>
                    <a:r>
                      <a:rPr lang="en-US" sz="1600" dirty="0">
                        <a:solidFill>
                          <a:schemeClr val="bg1"/>
                        </a:solidFill>
                        <a:latin typeface="Bahnschrift Condensed" panose="020F0502020204030204" pitchFamily="34" charset="0"/>
                        <a:ea typeface="Helvetica" charset="0"/>
                        <a:cs typeface="Helvetica" charset="0"/>
                      </a:rPr>
                      <a:t>0</a:t>
                    </a:r>
                  </a:p>
                </p:txBody>
              </p:sp>
            </p:grpSp>
          </p:grpSp>
          <p:sp>
            <p:nvSpPr>
              <p:cNvPr id="25" name="TextBox 24">
                <a:extLst>
                  <a:ext uri="{FF2B5EF4-FFF2-40B4-BE49-F238E27FC236}">
                    <a16:creationId xmlns:a16="http://schemas.microsoft.com/office/drawing/2014/main" id="{678F5004-2DEA-A7C5-4CF0-16341561B08F}"/>
                  </a:ext>
                </a:extLst>
              </p:cNvPr>
              <p:cNvSpPr txBox="1"/>
              <p:nvPr/>
            </p:nvSpPr>
            <p:spPr>
              <a:xfrm>
                <a:off x="10364872" y="1978673"/>
                <a:ext cx="1098378" cy="400110"/>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2000" dirty="0">
                    <a:solidFill>
                      <a:schemeClr val="bg1"/>
                    </a:solidFill>
                    <a:latin typeface="Bahnschrift Condensed" panose="020F0502020204030204" pitchFamily="34" charset="0"/>
                  </a:rPr>
                  <a:t>Simulation</a:t>
                </a:r>
              </a:p>
            </p:txBody>
          </p:sp>
        </p:grpSp>
        <p:sp>
          <p:nvSpPr>
            <p:cNvPr id="7" name="TextBox 6">
              <a:extLst>
                <a:ext uri="{FF2B5EF4-FFF2-40B4-BE49-F238E27FC236}">
                  <a16:creationId xmlns:a16="http://schemas.microsoft.com/office/drawing/2014/main" id="{2CB42792-9936-F8BB-BE97-9ACB4DC3B758}"/>
                </a:ext>
              </a:extLst>
            </p:cNvPr>
            <p:cNvSpPr txBox="1"/>
            <p:nvPr/>
          </p:nvSpPr>
          <p:spPr>
            <a:xfrm>
              <a:off x="9610659" y="1469237"/>
              <a:ext cx="1776448" cy="523220"/>
            </a:xfrm>
            <a:prstGeom prst="rect">
              <a:avLst/>
            </a:prstGeom>
            <a:noFill/>
          </p:spPr>
          <p:txBody>
            <a:bodyPr wrap="none" rtlCol="0">
              <a:spAutoFit/>
            </a:bodyPr>
            <a:lstStyle/>
            <a:p>
              <a:r>
                <a:rPr lang="en-US" sz="2800" dirty="0">
                  <a:solidFill>
                    <a:schemeClr val="bg1"/>
                  </a:solidFill>
                  <a:effectLst>
                    <a:outerShdw blurRad="50800" dist="38100" dir="2700000" algn="tl" rotWithShape="0">
                      <a:prstClr val="black">
                        <a:alpha val="40000"/>
                      </a:prstClr>
                    </a:outerShdw>
                  </a:effectLst>
                  <a:latin typeface="Bahnschrift Condensed" panose="020F0502020204030204" pitchFamily="34" charset="0"/>
                </a:rPr>
                <a:t>Modern Earth</a:t>
              </a:r>
            </a:p>
          </p:txBody>
        </p:sp>
      </p:grpSp>
      <p:sp>
        <p:nvSpPr>
          <p:cNvPr id="3" name="Title 2">
            <a:extLst>
              <a:ext uri="{FF2B5EF4-FFF2-40B4-BE49-F238E27FC236}">
                <a16:creationId xmlns:a16="http://schemas.microsoft.com/office/drawing/2014/main" id="{C0E20B69-B6AE-78CE-B673-E18C72C3F0D6}"/>
              </a:ext>
            </a:extLst>
          </p:cNvPr>
          <p:cNvSpPr>
            <a:spLocks noGrp="1"/>
          </p:cNvSpPr>
          <p:nvPr>
            <p:ph type="title"/>
          </p:nvPr>
        </p:nvSpPr>
        <p:spPr/>
        <p:txBody>
          <a:bodyPr/>
          <a:lstStyle/>
          <a:p>
            <a:r>
              <a:rPr lang="en-US" dirty="0">
                <a:solidFill>
                  <a:schemeClr val="bg1"/>
                </a:solidFill>
              </a:rPr>
              <a:t>How will it search for life?</a:t>
            </a:r>
          </a:p>
        </p:txBody>
      </p:sp>
      <p:sp>
        <p:nvSpPr>
          <p:cNvPr id="4" name="Slide Number Placeholder 3">
            <a:extLst>
              <a:ext uri="{FF2B5EF4-FFF2-40B4-BE49-F238E27FC236}">
                <a16:creationId xmlns:a16="http://schemas.microsoft.com/office/drawing/2014/main" id="{FA268E31-CE08-9541-AEDA-BD3B02E6F0CD}"/>
              </a:ext>
            </a:extLst>
          </p:cNvPr>
          <p:cNvSpPr>
            <a:spLocks noGrp="1"/>
          </p:cNvSpPr>
          <p:nvPr>
            <p:ph type="sldNum" sz="quarter" idx="12"/>
          </p:nvPr>
        </p:nvSpPr>
        <p:spPr/>
        <p:txBody>
          <a:bodyPr/>
          <a:lstStyle/>
          <a:p>
            <a:fld id="{577E72D8-D42B-2946-8903-9AE7438F2F04}" type="slidenum">
              <a:rPr lang="en-US" smtClean="0">
                <a:solidFill>
                  <a:schemeClr val="bg1"/>
                </a:solidFill>
              </a:rPr>
              <a:t>24</a:t>
            </a:fld>
            <a:endParaRPr lang="en-US" dirty="0">
              <a:solidFill>
                <a:schemeClr val="bg1"/>
              </a:solidFill>
            </a:endParaRPr>
          </a:p>
        </p:txBody>
      </p:sp>
      <p:grpSp>
        <p:nvGrpSpPr>
          <p:cNvPr id="33" name="Group 32">
            <a:extLst>
              <a:ext uri="{FF2B5EF4-FFF2-40B4-BE49-F238E27FC236}">
                <a16:creationId xmlns:a16="http://schemas.microsoft.com/office/drawing/2014/main" id="{C729C6D3-39BA-D5AB-CAC9-19758E534048}"/>
              </a:ext>
            </a:extLst>
          </p:cNvPr>
          <p:cNvGrpSpPr/>
          <p:nvPr/>
        </p:nvGrpSpPr>
        <p:grpSpPr>
          <a:xfrm>
            <a:off x="4665306" y="1807565"/>
            <a:ext cx="7287684" cy="2650404"/>
            <a:chOff x="4665306" y="1807565"/>
            <a:chExt cx="7287684" cy="2650404"/>
          </a:xfrm>
        </p:grpSpPr>
        <p:sp>
          <p:nvSpPr>
            <p:cNvPr id="13" name="TextBox 12">
              <a:extLst>
                <a:ext uri="{FF2B5EF4-FFF2-40B4-BE49-F238E27FC236}">
                  <a16:creationId xmlns:a16="http://schemas.microsoft.com/office/drawing/2014/main" id="{18B42A66-57A2-0E4E-B999-EB6AFCDC9087}"/>
                </a:ext>
              </a:extLst>
            </p:cNvPr>
            <p:cNvSpPr txBox="1"/>
            <p:nvPr/>
          </p:nvSpPr>
          <p:spPr>
            <a:xfrm>
              <a:off x="7257684" y="1807565"/>
              <a:ext cx="535724"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H</a:t>
              </a:r>
              <a:r>
                <a:rPr lang="en-US" b="1" baseline="-25000" dirty="0">
                  <a:solidFill>
                    <a:schemeClr val="bg1"/>
                  </a:solidFill>
                  <a:latin typeface="Avenir Next Condensed Demi Bold" panose="020B0506020202020204" pitchFamily="34" charset="0"/>
                </a:rPr>
                <a:t>2</a:t>
              </a:r>
              <a:r>
                <a:rPr lang="en-US" b="1" dirty="0">
                  <a:solidFill>
                    <a:schemeClr val="bg1"/>
                  </a:solidFill>
                  <a:latin typeface="Avenir Next Condensed Demi Bold" panose="020B0506020202020204" pitchFamily="34" charset="0"/>
                </a:rPr>
                <a:t>O</a:t>
              </a:r>
            </a:p>
          </p:txBody>
        </p:sp>
        <p:sp>
          <p:nvSpPr>
            <p:cNvPr id="14" name="TextBox 13">
              <a:extLst>
                <a:ext uri="{FF2B5EF4-FFF2-40B4-BE49-F238E27FC236}">
                  <a16:creationId xmlns:a16="http://schemas.microsoft.com/office/drawing/2014/main" id="{C18B7E8D-6EAB-DB29-FE55-788FD7044BEB}"/>
                </a:ext>
              </a:extLst>
            </p:cNvPr>
            <p:cNvSpPr txBox="1"/>
            <p:nvPr/>
          </p:nvSpPr>
          <p:spPr>
            <a:xfrm>
              <a:off x="8154506" y="2407571"/>
              <a:ext cx="535724"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H</a:t>
              </a:r>
              <a:r>
                <a:rPr lang="en-US" b="1" baseline="-25000" dirty="0">
                  <a:solidFill>
                    <a:schemeClr val="bg1"/>
                  </a:solidFill>
                  <a:latin typeface="Avenir Next Condensed Demi Bold" panose="020B0506020202020204" pitchFamily="34" charset="0"/>
                </a:rPr>
                <a:t>2</a:t>
              </a:r>
              <a:r>
                <a:rPr lang="en-US" b="1" dirty="0">
                  <a:solidFill>
                    <a:schemeClr val="bg1"/>
                  </a:solidFill>
                  <a:latin typeface="Avenir Next Condensed Demi Bold" panose="020B0506020202020204" pitchFamily="34" charset="0"/>
                </a:rPr>
                <a:t>O</a:t>
              </a:r>
            </a:p>
          </p:txBody>
        </p:sp>
        <p:sp>
          <p:nvSpPr>
            <p:cNvPr id="21" name="TextBox 20">
              <a:extLst>
                <a:ext uri="{FF2B5EF4-FFF2-40B4-BE49-F238E27FC236}">
                  <a16:creationId xmlns:a16="http://schemas.microsoft.com/office/drawing/2014/main" id="{BCFA8969-76E3-C3BD-F386-4DF2B89A063C}"/>
                </a:ext>
              </a:extLst>
            </p:cNvPr>
            <p:cNvSpPr txBox="1"/>
            <p:nvPr/>
          </p:nvSpPr>
          <p:spPr>
            <a:xfrm>
              <a:off x="9277225" y="2937923"/>
              <a:ext cx="535724"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H</a:t>
              </a:r>
              <a:r>
                <a:rPr lang="en-US" b="1" baseline="-25000" dirty="0">
                  <a:solidFill>
                    <a:schemeClr val="bg1"/>
                  </a:solidFill>
                  <a:latin typeface="Avenir Next Condensed Demi Bold" panose="020B0506020202020204" pitchFamily="34" charset="0"/>
                </a:rPr>
                <a:t>2</a:t>
              </a:r>
              <a:r>
                <a:rPr lang="en-US" b="1" dirty="0">
                  <a:solidFill>
                    <a:schemeClr val="bg1"/>
                  </a:solidFill>
                  <a:latin typeface="Avenir Next Condensed Demi Bold" panose="020B0506020202020204" pitchFamily="34" charset="0"/>
                </a:rPr>
                <a:t>O</a:t>
              </a:r>
            </a:p>
          </p:txBody>
        </p:sp>
        <p:sp>
          <p:nvSpPr>
            <p:cNvPr id="22" name="TextBox 21">
              <a:extLst>
                <a:ext uri="{FF2B5EF4-FFF2-40B4-BE49-F238E27FC236}">
                  <a16:creationId xmlns:a16="http://schemas.microsoft.com/office/drawing/2014/main" id="{A36302A9-17FA-AB69-430A-2442077AD003}"/>
                </a:ext>
              </a:extLst>
            </p:cNvPr>
            <p:cNvSpPr txBox="1"/>
            <p:nvPr/>
          </p:nvSpPr>
          <p:spPr>
            <a:xfrm>
              <a:off x="6640920" y="4088637"/>
              <a:ext cx="397866"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O</a:t>
              </a:r>
              <a:r>
                <a:rPr lang="en-US" b="1" baseline="-25000" dirty="0">
                  <a:solidFill>
                    <a:schemeClr val="bg1"/>
                  </a:solidFill>
                  <a:latin typeface="Avenir Next Condensed Demi Bold" panose="020B0506020202020204" pitchFamily="34" charset="0"/>
                </a:rPr>
                <a:t>2</a:t>
              </a:r>
              <a:endParaRPr lang="en-US" b="1" dirty="0">
                <a:solidFill>
                  <a:schemeClr val="bg1"/>
                </a:solidFill>
                <a:latin typeface="Avenir Next Condensed Demi Bold" panose="020B0506020202020204" pitchFamily="34" charset="0"/>
              </a:endParaRPr>
            </a:p>
          </p:txBody>
        </p:sp>
        <p:sp>
          <p:nvSpPr>
            <p:cNvPr id="24" name="TextBox 23">
              <a:extLst>
                <a:ext uri="{FF2B5EF4-FFF2-40B4-BE49-F238E27FC236}">
                  <a16:creationId xmlns:a16="http://schemas.microsoft.com/office/drawing/2014/main" id="{FEFDF39A-F7F2-8104-0D74-FDFDEBFBD291}"/>
                </a:ext>
              </a:extLst>
            </p:cNvPr>
            <p:cNvSpPr txBox="1"/>
            <p:nvPr/>
          </p:nvSpPr>
          <p:spPr>
            <a:xfrm>
              <a:off x="4665306" y="2152929"/>
              <a:ext cx="397866"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O</a:t>
              </a:r>
              <a:r>
                <a:rPr lang="en-US" b="1" baseline="-25000" dirty="0">
                  <a:solidFill>
                    <a:schemeClr val="bg1"/>
                  </a:solidFill>
                  <a:latin typeface="Avenir Next Condensed Demi Bold" panose="020B0506020202020204" pitchFamily="34" charset="0"/>
                </a:rPr>
                <a:t>3</a:t>
              </a:r>
              <a:endParaRPr lang="en-US" b="1" dirty="0">
                <a:solidFill>
                  <a:schemeClr val="bg1"/>
                </a:solidFill>
                <a:latin typeface="Avenir Next Condensed Demi Bold" panose="020B0506020202020204" pitchFamily="34" charset="0"/>
              </a:endParaRPr>
            </a:p>
          </p:txBody>
        </p:sp>
        <p:sp>
          <p:nvSpPr>
            <p:cNvPr id="31" name="TextBox 30">
              <a:extLst>
                <a:ext uri="{FF2B5EF4-FFF2-40B4-BE49-F238E27FC236}">
                  <a16:creationId xmlns:a16="http://schemas.microsoft.com/office/drawing/2014/main" id="{3ADD2FFE-AB62-7180-882C-4AACDE459E6A}"/>
                </a:ext>
              </a:extLst>
            </p:cNvPr>
            <p:cNvSpPr txBox="1"/>
            <p:nvPr/>
          </p:nvSpPr>
          <p:spPr>
            <a:xfrm>
              <a:off x="11439708" y="3677464"/>
              <a:ext cx="513282"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CH</a:t>
              </a:r>
              <a:r>
                <a:rPr lang="en-US" b="1" baseline="-25000" dirty="0">
                  <a:solidFill>
                    <a:schemeClr val="bg1"/>
                  </a:solidFill>
                  <a:latin typeface="Avenir Next Condensed Demi Bold" panose="020B0506020202020204" pitchFamily="34" charset="0"/>
                </a:rPr>
                <a:t>4</a:t>
              </a:r>
              <a:endParaRPr lang="en-US" b="1" dirty="0">
                <a:solidFill>
                  <a:schemeClr val="bg1"/>
                </a:solidFill>
                <a:latin typeface="Avenir Next Condensed Demi Bold" panose="020B0506020202020204" pitchFamily="34" charset="0"/>
              </a:endParaRPr>
            </a:p>
          </p:txBody>
        </p:sp>
        <p:sp>
          <p:nvSpPr>
            <p:cNvPr id="32" name="TextBox 31">
              <a:extLst>
                <a:ext uri="{FF2B5EF4-FFF2-40B4-BE49-F238E27FC236}">
                  <a16:creationId xmlns:a16="http://schemas.microsoft.com/office/drawing/2014/main" id="{F565C5E3-F7DA-5223-B39A-46A0ADBA9146}"/>
                </a:ext>
              </a:extLst>
            </p:cNvPr>
            <p:cNvSpPr txBox="1"/>
            <p:nvPr/>
          </p:nvSpPr>
          <p:spPr>
            <a:xfrm>
              <a:off x="10964555" y="2937923"/>
              <a:ext cx="535724" cy="369332"/>
            </a:xfrm>
            <a:prstGeom prst="rect">
              <a:avLst/>
            </a:prstGeom>
            <a:noFill/>
          </p:spPr>
          <p:txBody>
            <a:bodyPr wrap="none" rtlCol="0">
              <a:spAutoFit/>
            </a:bodyPr>
            <a:lstStyle/>
            <a:p>
              <a:r>
                <a:rPr lang="en-US" b="1" dirty="0">
                  <a:solidFill>
                    <a:schemeClr val="bg1"/>
                  </a:solidFill>
                  <a:latin typeface="Avenir Next Condensed Demi Bold" panose="020B0506020202020204" pitchFamily="34" charset="0"/>
                </a:rPr>
                <a:t>H</a:t>
              </a:r>
              <a:r>
                <a:rPr lang="en-US" b="1" baseline="-25000" dirty="0">
                  <a:solidFill>
                    <a:schemeClr val="bg1"/>
                  </a:solidFill>
                  <a:latin typeface="Avenir Next Condensed Demi Bold" panose="020B0506020202020204" pitchFamily="34" charset="0"/>
                </a:rPr>
                <a:t>2</a:t>
              </a:r>
              <a:r>
                <a:rPr lang="en-US" b="1" dirty="0">
                  <a:solidFill>
                    <a:schemeClr val="bg1"/>
                  </a:solidFill>
                  <a:latin typeface="Avenir Next Condensed Demi Bold" panose="020B0506020202020204" pitchFamily="34" charset="0"/>
                </a:rPr>
                <a:t>O</a:t>
              </a:r>
            </a:p>
          </p:txBody>
        </p:sp>
      </p:grpSp>
      <p:sp>
        <p:nvSpPr>
          <p:cNvPr id="35" name="TextBox 34">
            <a:extLst>
              <a:ext uri="{FF2B5EF4-FFF2-40B4-BE49-F238E27FC236}">
                <a16:creationId xmlns:a16="http://schemas.microsoft.com/office/drawing/2014/main" id="{1ABB917B-F3B6-367C-4338-01C6B5FB0130}"/>
              </a:ext>
            </a:extLst>
          </p:cNvPr>
          <p:cNvSpPr txBox="1"/>
          <p:nvPr/>
        </p:nvSpPr>
        <p:spPr>
          <a:xfrm>
            <a:off x="520333" y="4626322"/>
            <a:ext cx="2321468" cy="707886"/>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sz="2000" dirty="0">
                <a:solidFill>
                  <a:schemeClr val="bg1"/>
                </a:solidFill>
                <a:latin typeface="Bahnschrift Condensed" panose="020F0502020204030204" pitchFamily="34" charset="0"/>
              </a:rPr>
              <a:t>Simulated high-contrast </a:t>
            </a:r>
          </a:p>
          <a:p>
            <a:pPr algn="ctr"/>
            <a:r>
              <a:rPr lang="en-US" sz="2000" dirty="0">
                <a:solidFill>
                  <a:schemeClr val="bg1"/>
                </a:solidFill>
                <a:latin typeface="Bahnschrift Condensed" panose="020F0502020204030204" pitchFamily="34" charset="0"/>
              </a:rPr>
              <a:t>coronagraphic image </a:t>
            </a:r>
          </a:p>
        </p:txBody>
      </p:sp>
    </p:spTree>
    <p:extLst>
      <p:ext uri="{BB962C8B-B14F-4D97-AF65-F5344CB8AC3E}">
        <p14:creationId xmlns:p14="http://schemas.microsoft.com/office/powerpoint/2010/main" val="253313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47174"/>
            <a:ext cx="12192000" cy="70935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schemeClr val="bg1"/>
              </a:solidFill>
            </a:endParaRPr>
          </a:p>
        </p:txBody>
      </p:sp>
      <p:sp>
        <p:nvSpPr>
          <p:cNvPr id="2" name="Title 1">
            <a:extLst>
              <a:ext uri="{FF2B5EF4-FFF2-40B4-BE49-F238E27FC236}">
                <a16:creationId xmlns:a16="http://schemas.microsoft.com/office/drawing/2014/main" id="{277CCF2E-7CD3-4D01-E969-BE46F5A8A330}"/>
              </a:ext>
            </a:extLst>
          </p:cNvPr>
          <p:cNvSpPr>
            <a:spLocks noGrp="1"/>
          </p:cNvSpPr>
          <p:nvPr>
            <p:ph type="title"/>
          </p:nvPr>
        </p:nvSpPr>
        <p:spPr>
          <a:xfrm>
            <a:off x="1836734" y="-81220"/>
            <a:ext cx="10500116" cy="480131"/>
          </a:xfrm>
        </p:spPr>
        <p:txBody>
          <a:bodyPr/>
          <a:lstStyle/>
          <a:p>
            <a:r>
              <a:rPr lang="en-US" sz="2800" dirty="0">
                <a:solidFill>
                  <a:schemeClr val="bg2"/>
                </a:solidFill>
                <a:latin typeface="+mj-lt"/>
              </a:rPr>
              <a:t>Surveying </a:t>
            </a:r>
            <a:r>
              <a:rPr lang="en-US" sz="2800" dirty="0" err="1">
                <a:solidFill>
                  <a:schemeClr val="bg2"/>
                </a:solidFill>
                <a:latin typeface="+mj-lt"/>
              </a:rPr>
              <a:t>Exo</a:t>
            </a:r>
            <a:r>
              <a:rPr lang="en-US" sz="2800" dirty="0">
                <a:solidFill>
                  <a:schemeClr val="bg2"/>
                </a:solidFill>
                <a:latin typeface="+mj-lt"/>
              </a:rPr>
              <a:t>-earths at various states of evolution</a:t>
            </a:r>
          </a:p>
        </p:txBody>
      </p:sp>
      <p:sp>
        <p:nvSpPr>
          <p:cNvPr id="4" name="Slide Number Placeholder 3">
            <a:extLst>
              <a:ext uri="{FF2B5EF4-FFF2-40B4-BE49-F238E27FC236}">
                <a16:creationId xmlns:a16="http://schemas.microsoft.com/office/drawing/2014/main" id="{917E5B6B-92A9-7830-20A1-64CA653DB61A}"/>
              </a:ext>
            </a:extLst>
          </p:cNvPr>
          <p:cNvSpPr>
            <a:spLocks noGrp="1"/>
          </p:cNvSpPr>
          <p:nvPr>
            <p:ph type="sldNum" sz="quarter" idx="12"/>
          </p:nvPr>
        </p:nvSpPr>
        <p:spPr>
          <a:xfrm>
            <a:off x="9355319" y="6082099"/>
            <a:ext cx="2743200" cy="365125"/>
          </a:xfrm>
        </p:spPr>
        <p:txBody>
          <a:bodyPr/>
          <a:lstStyle/>
          <a:p>
            <a:fld id="{2E8C51FE-49D9-314D-9957-ABBF7DDE8782}" type="slidenum">
              <a:rPr lang="en-US" smtClean="0"/>
              <a:pPr/>
              <a:t>25</a:t>
            </a:fld>
            <a:endParaRPr lang="en-US"/>
          </a:p>
        </p:txBody>
      </p:sp>
      <p:pic>
        <p:nvPicPr>
          <p:cNvPr id="5" name="Picture 4">
            <a:extLst>
              <a:ext uri="{FF2B5EF4-FFF2-40B4-BE49-F238E27FC236}">
                <a16:creationId xmlns:a16="http://schemas.microsoft.com/office/drawing/2014/main" id="{CD768293-8A0D-02FD-E025-EB6BBD2EB8ED}"/>
              </a:ext>
            </a:extLst>
          </p:cNvPr>
          <p:cNvPicPr>
            <a:picLocks noChangeAspect="1"/>
          </p:cNvPicPr>
          <p:nvPr/>
        </p:nvPicPr>
        <p:blipFill>
          <a:blip r:embed="rId3"/>
          <a:stretch>
            <a:fillRect/>
          </a:stretch>
        </p:blipFill>
        <p:spPr>
          <a:xfrm>
            <a:off x="2574658" y="398911"/>
            <a:ext cx="6380401" cy="6289624"/>
          </a:xfrm>
          <a:prstGeom prst="rect">
            <a:avLst/>
          </a:prstGeom>
          <a:solidFill>
            <a:schemeClr val="bg2"/>
          </a:solidFill>
        </p:spPr>
      </p:pic>
    </p:spTree>
    <p:extLst>
      <p:ext uri="{BB962C8B-B14F-4D97-AF65-F5344CB8AC3E}">
        <p14:creationId xmlns:p14="http://schemas.microsoft.com/office/powerpoint/2010/main" val="2421976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illustration of planets inside and outside the Habitable Z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4415" y="1365947"/>
            <a:ext cx="5193303" cy="3508060"/>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273;p36"/>
          <p:cNvPicPr preferRelativeResize="0"/>
          <p:nvPr/>
        </p:nvPicPr>
        <p:blipFill rotWithShape="1">
          <a:blip r:embed="rId3">
            <a:alphaModFix/>
          </a:blip>
          <a:srcRect l="32017" t="26304" r="30275" b="13254"/>
          <a:stretch/>
        </p:blipFill>
        <p:spPr>
          <a:xfrm rot="8981787">
            <a:off x="347452" y="3142579"/>
            <a:ext cx="2499949" cy="2290394"/>
          </a:xfrm>
          <a:prstGeom prst="rect">
            <a:avLst/>
          </a:prstGeom>
          <a:noFill/>
          <a:ln>
            <a:noFill/>
          </a:ln>
        </p:spPr>
      </p:pic>
      <p:cxnSp>
        <p:nvCxnSpPr>
          <p:cNvPr id="8" name="Straight Arrow Connector 7"/>
          <p:cNvCxnSpPr/>
          <p:nvPr/>
        </p:nvCxnSpPr>
        <p:spPr>
          <a:xfrm>
            <a:off x="7396824" y="3113590"/>
            <a:ext cx="2133070" cy="109901"/>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532709" y="3306015"/>
            <a:ext cx="7997186" cy="1196316"/>
          </a:xfrm>
          <a:prstGeom prst="straightConnector1">
            <a:avLst/>
          </a:prstGeom>
          <a:ln w="57150">
            <a:solidFill>
              <a:srgbClr val="00B0F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471749" y="3113590"/>
            <a:ext cx="5991498" cy="1240696"/>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956864" y="2422426"/>
            <a:ext cx="2255746" cy="1200329"/>
          </a:xfrm>
          <a:prstGeom prst="rect">
            <a:avLst/>
          </a:prstGeom>
          <a:noFill/>
        </p:spPr>
        <p:txBody>
          <a:bodyPr wrap="none" rtlCol="0">
            <a:spAutoFit/>
          </a:bodyPr>
          <a:lstStyle/>
          <a:p>
            <a:r>
              <a:rPr lang="en-US" sz="2400" dirty="0">
                <a:solidFill>
                  <a:schemeClr val="bg1"/>
                </a:solidFill>
              </a:rPr>
              <a:t>Starlight</a:t>
            </a:r>
          </a:p>
          <a:p>
            <a:r>
              <a:rPr lang="en-US" sz="2400" dirty="0">
                <a:solidFill>
                  <a:schemeClr val="bg1"/>
                </a:solidFill>
              </a:rPr>
              <a:t>(10 billion times </a:t>
            </a:r>
          </a:p>
          <a:p>
            <a:r>
              <a:rPr lang="en-US" sz="2400" dirty="0">
                <a:solidFill>
                  <a:schemeClr val="bg1"/>
                </a:solidFill>
              </a:rPr>
              <a:t>brighter!)</a:t>
            </a:r>
          </a:p>
        </p:txBody>
      </p:sp>
      <p:sp>
        <p:nvSpPr>
          <p:cNvPr id="46" name="TextBox 45"/>
          <p:cNvSpPr txBox="1"/>
          <p:nvPr/>
        </p:nvSpPr>
        <p:spPr>
          <a:xfrm>
            <a:off x="4287875" y="4096564"/>
            <a:ext cx="4281359" cy="830997"/>
          </a:xfrm>
          <a:prstGeom prst="rect">
            <a:avLst/>
          </a:prstGeom>
          <a:noFill/>
        </p:spPr>
        <p:txBody>
          <a:bodyPr wrap="square" rtlCol="0">
            <a:spAutoFit/>
          </a:bodyPr>
          <a:lstStyle/>
          <a:p>
            <a:r>
              <a:rPr lang="en-US" sz="2400" dirty="0">
                <a:solidFill>
                  <a:schemeClr val="bg1"/>
                </a:solidFill>
              </a:rPr>
              <a:t>Reflected</a:t>
            </a:r>
          </a:p>
          <a:p>
            <a:r>
              <a:rPr lang="en-US" sz="2400" dirty="0" err="1">
                <a:solidFill>
                  <a:schemeClr val="bg1"/>
                </a:solidFill>
              </a:rPr>
              <a:t>Exo</a:t>
            </a:r>
            <a:r>
              <a:rPr lang="en-US" sz="2400" dirty="0">
                <a:solidFill>
                  <a:schemeClr val="bg1"/>
                </a:solidFill>
              </a:rPr>
              <a:t>-earth light</a:t>
            </a:r>
          </a:p>
        </p:txBody>
      </p:sp>
      <p:sp>
        <p:nvSpPr>
          <p:cNvPr id="125" name="TextBox 124"/>
          <p:cNvSpPr txBox="1"/>
          <p:nvPr/>
        </p:nvSpPr>
        <p:spPr>
          <a:xfrm>
            <a:off x="3035433" y="196"/>
            <a:ext cx="6584431" cy="1323439"/>
          </a:xfrm>
          <a:prstGeom prst="rect">
            <a:avLst/>
          </a:prstGeom>
          <a:noFill/>
        </p:spPr>
        <p:txBody>
          <a:bodyPr wrap="none" rtlCol="0">
            <a:spAutoFit/>
          </a:bodyPr>
          <a:lstStyle/>
          <a:p>
            <a:pPr algn="ctr"/>
            <a:r>
              <a:rPr lang="en-US" sz="4000" dirty="0">
                <a:solidFill>
                  <a:schemeClr val="bg1"/>
                </a:solidFill>
              </a:rPr>
              <a:t>Detecting Reflected </a:t>
            </a:r>
            <a:r>
              <a:rPr lang="en-US" sz="4000" dirty="0" err="1">
                <a:solidFill>
                  <a:schemeClr val="bg1"/>
                </a:solidFill>
              </a:rPr>
              <a:t>Exo</a:t>
            </a:r>
            <a:r>
              <a:rPr lang="en-US" sz="4000" dirty="0">
                <a:solidFill>
                  <a:schemeClr val="bg1"/>
                </a:solidFill>
              </a:rPr>
              <a:t>-earths</a:t>
            </a:r>
          </a:p>
          <a:p>
            <a:pPr algn="ctr"/>
            <a:r>
              <a:rPr lang="en-US" sz="4000" dirty="0">
                <a:solidFill>
                  <a:schemeClr val="bg1"/>
                </a:solidFill>
              </a:rPr>
              <a:t>with a large space telescope</a:t>
            </a:r>
          </a:p>
        </p:txBody>
      </p:sp>
      <p:sp>
        <p:nvSpPr>
          <p:cNvPr id="49" name="TextBox 48"/>
          <p:cNvSpPr txBox="1"/>
          <p:nvPr/>
        </p:nvSpPr>
        <p:spPr>
          <a:xfrm>
            <a:off x="1669300" y="5597046"/>
            <a:ext cx="9316696" cy="523220"/>
          </a:xfrm>
          <a:prstGeom prst="rect">
            <a:avLst/>
          </a:prstGeom>
          <a:noFill/>
        </p:spPr>
        <p:txBody>
          <a:bodyPr wrap="square" rtlCol="0">
            <a:spAutoFit/>
          </a:bodyPr>
          <a:lstStyle/>
          <a:p>
            <a:pPr algn="ctr"/>
            <a:r>
              <a:rPr lang="en-US" sz="2800" dirty="0">
                <a:solidFill>
                  <a:schemeClr val="bg1"/>
                </a:solidFill>
              </a:rPr>
              <a:t>Telescope needs to be large and stable (but can be warm)</a:t>
            </a:r>
          </a:p>
        </p:txBody>
      </p:sp>
    </p:spTree>
    <p:extLst>
      <p:ext uri="{BB962C8B-B14F-4D97-AF65-F5344CB8AC3E}">
        <p14:creationId xmlns:p14="http://schemas.microsoft.com/office/powerpoint/2010/main" val="309350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38" y="12178"/>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645975" y="2514296"/>
            <a:ext cx="1278672"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45975" y="3177968"/>
            <a:ext cx="1278672"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076" name="Oval 3075"/>
          <p:cNvSpPr/>
          <p:nvPr/>
        </p:nvSpPr>
        <p:spPr>
          <a:xfrm>
            <a:off x="4743207" y="2796216"/>
            <a:ext cx="128492" cy="28048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Oval 3090"/>
          <p:cNvSpPr/>
          <p:nvPr/>
        </p:nvSpPr>
        <p:spPr>
          <a:xfrm>
            <a:off x="1924647" y="2218048"/>
            <a:ext cx="179524" cy="1083098"/>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132426" y="1551782"/>
            <a:ext cx="1602500" cy="830997"/>
          </a:xfrm>
          <a:prstGeom prst="rect">
            <a:avLst/>
          </a:prstGeom>
          <a:noFill/>
        </p:spPr>
        <p:txBody>
          <a:bodyPr wrap="square" rtlCol="0">
            <a:spAutoFit/>
          </a:bodyPr>
          <a:lstStyle/>
          <a:p>
            <a:r>
              <a:rPr lang="en-US" sz="2400" dirty="0">
                <a:solidFill>
                  <a:schemeClr val="bg1"/>
                </a:solidFill>
              </a:rPr>
              <a:t>Light from telescope</a:t>
            </a:r>
          </a:p>
        </p:txBody>
      </p:sp>
      <p:cxnSp>
        <p:nvCxnSpPr>
          <p:cNvPr id="60" name="Straight Arrow Connector 59"/>
          <p:cNvCxnSpPr/>
          <p:nvPr/>
        </p:nvCxnSpPr>
        <p:spPr>
          <a:xfrm>
            <a:off x="645975" y="2352194"/>
            <a:ext cx="1278672"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104171" y="2352194"/>
            <a:ext cx="2608707" cy="584263"/>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endCxn id="3076" idx="3"/>
          </p:cNvCxnSpPr>
          <p:nvPr/>
        </p:nvCxnSpPr>
        <p:spPr>
          <a:xfrm flipV="1">
            <a:off x="2113839" y="3035622"/>
            <a:ext cx="2648185" cy="192967"/>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645975" y="3076698"/>
            <a:ext cx="1278672"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1924647" y="2243151"/>
            <a:ext cx="4245044" cy="831908"/>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1872203" y="2495790"/>
            <a:ext cx="4274804" cy="91948"/>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4255086" y="3058099"/>
            <a:ext cx="2208605" cy="461665"/>
          </a:xfrm>
          <a:prstGeom prst="rect">
            <a:avLst/>
          </a:prstGeom>
          <a:noFill/>
        </p:spPr>
        <p:txBody>
          <a:bodyPr wrap="square" rtlCol="0">
            <a:spAutoFit/>
          </a:bodyPr>
          <a:lstStyle/>
          <a:p>
            <a:r>
              <a:rPr lang="en-US" sz="2400" dirty="0">
                <a:solidFill>
                  <a:schemeClr val="bg1"/>
                </a:solidFill>
              </a:rPr>
              <a:t>Blocked!</a:t>
            </a:r>
          </a:p>
        </p:txBody>
      </p:sp>
      <p:sp>
        <p:nvSpPr>
          <p:cNvPr id="82" name="Oval 81"/>
          <p:cNvSpPr/>
          <p:nvPr/>
        </p:nvSpPr>
        <p:spPr>
          <a:xfrm>
            <a:off x="6092570" y="1889274"/>
            <a:ext cx="179524" cy="1083098"/>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Arrow Connector 82"/>
          <p:cNvCxnSpPr/>
          <p:nvPr/>
        </p:nvCxnSpPr>
        <p:spPr>
          <a:xfrm>
            <a:off x="6264454" y="2614073"/>
            <a:ext cx="466807"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6272094" y="2243151"/>
            <a:ext cx="466807"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6716627" y="1878409"/>
            <a:ext cx="207109" cy="116961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p:cNvSpPr txBox="1"/>
          <p:nvPr/>
        </p:nvSpPr>
        <p:spPr>
          <a:xfrm>
            <a:off x="6433978" y="3030865"/>
            <a:ext cx="1061741" cy="830997"/>
          </a:xfrm>
          <a:prstGeom prst="rect">
            <a:avLst/>
          </a:prstGeom>
          <a:noFill/>
        </p:spPr>
        <p:txBody>
          <a:bodyPr wrap="square" rtlCol="0">
            <a:spAutoFit/>
          </a:bodyPr>
          <a:lstStyle/>
          <a:p>
            <a:r>
              <a:rPr lang="en-US" sz="2400" dirty="0">
                <a:solidFill>
                  <a:schemeClr val="bg1"/>
                </a:solidFill>
              </a:rPr>
              <a:t>Pupil </a:t>
            </a:r>
          </a:p>
          <a:p>
            <a:r>
              <a:rPr lang="en-US" sz="2400" dirty="0">
                <a:solidFill>
                  <a:schemeClr val="bg1"/>
                </a:solidFill>
              </a:rPr>
              <a:t>Mask</a:t>
            </a:r>
          </a:p>
        </p:txBody>
      </p:sp>
      <p:cxnSp>
        <p:nvCxnSpPr>
          <p:cNvPr id="90" name="Straight Arrow Connector 89"/>
          <p:cNvCxnSpPr/>
          <p:nvPr/>
        </p:nvCxnSpPr>
        <p:spPr>
          <a:xfrm>
            <a:off x="6907845" y="2614073"/>
            <a:ext cx="466807"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6923736" y="2378493"/>
            <a:ext cx="466807" cy="0"/>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2" name="Isosceles Triangle 41"/>
          <p:cNvSpPr/>
          <p:nvPr/>
        </p:nvSpPr>
        <p:spPr>
          <a:xfrm rot="21058431">
            <a:off x="7257619" y="1520413"/>
            <a:ext cx="522514" cy="152473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a:off x="7291605" y="3044553"/>
            <a:ext cx="1061741" cy="461665"/>
          </a:xfrm>
          <a:prstGeom prst="rect">
            <a:avLst/>
          </a:prstGeom>
          <a:noFill/>
        </p:spPr>
        <p:txBody>
          <a:bodyPr wrap="square" rtlCol="0">
            <a:spAutoFit/>
          </a:bodyPr>
          <a:lstStyle/>
          <a:p>
            <a:r>
              <a:rPr lang="en-US" sz="2400" dirty="0">
                <a:solidFill>
                  <a:schemeClr val="bg1"/>
                </a:solidFill>
              </a:rPr>
              <a:t>Prism</a:t>
            </a:r>
          </a:p>
        </p:txBody>
      </p:sp>
      <p:cxnSp>
        <p:nvCxnSpPr>
          <p:cNvPr id="94" name="Straight Arrow Connector 93"/>
          <p:cNvCxnSpPr/>
          <p:nvPr/>
        </p:nvCxnSpPr>
        <p:spPr>
          <a:xfrm flipV="1">
            <a:off x="7708371" y="2180330"/>
            <a:ext cx="1511645" cy="212739"/>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V="1">
            <a:off x="7771463" y="2352194"/>
            <a:ext cx="1441891" cy="786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a:off x="7799106" y="2533426"/>
            <a:ext cx="1414248" cy="5089"/>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7799106" y="2632441"/>
            <a:ext cx="1420910" cy="6476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9220016" y="2085266"/>
            <a:ext cx="217714" cy="710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p:cNvSpPr txBox="1"/>
          <p:nvPr/>
        </p:nvSpPr>
        <p:spPr>
          <a:xfrm>
            <a:off x="8659604" y="1667283"/>
            <a:ext cx="1931617" cy="400110"/>
          </a:xfrm>
          <a:prstGeom prst="rect">
            <a:avLst/>
          </a:prstGeom>
          <a:noFill/>
        </p:spPr>
        <p:txBody>
          <a:bodyPr wrap="square" rtlCol="0">
            <a:spAutoFit/>
          </a:bodyPr>
          <a:lstStyle/>
          <a:p>
            <a:r>
              <a:rPr lang="en-US" sz="2000" dirty="0">
                <a:solidFill>
                  <a:schemeClr val="bg1"/>
                </a:solidFill>
              </a:rPr>
              <a:t>Detector</a:t>
            </a:r>
          </a:p>
        </p:txBody>
      </p:sp>
      <p:sp>
        <p:nvSpPr>
          <p:cNvPr id="65" name="Rectangle 64"/>
          <p:cNvSpPr/>
          <p:nvPr/>
        </p:nvSpPr>
        <p:spPr>
          <a:xfrm>
            <a:off x="299463" y="1479935"/>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1567922" y="1488866"/>
            <a:ext cx="8364874" cy="277103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p:cNvSpPr txBox="1"/>
          <p:nvPr/>
        </p:nvSpPr>
        <p:spPr>
          <a:xfrm>
            <a:off x="1584524" y="3863547"/>
            <a:ext cx="2178081" cy="461665"/>
          </a:xfrm>
          <a:prstGeom prst="rect">
            <a:avLst/>
          </a:prstGeom>
          <a:noFill/>
        </p:spPr>
        <p:txBody>
          <a:bodyPr wrap="square" rtlCol="0">
            <a:spAutoFit/>
          </a:bodyPr>
          <a:lstStyle/>
          <a:p>
            <a:r>
              <a:rPr lang="en-US" sz="2400" dirty="0">
                <a:solidFill>
                  <a:schemeClr val="bg1"/>
                </a:solidFill>
              </a:rPr>
              <a:t>Coronagraph</a:t>
            </a:r>
          </a:p>
        </p:txBody>
      </p:sp>
      <p:sp>
        <p:nvSpPr>
          <p:cNvPr id="117" name="Oval 116"/>
          <p:cNvSpPr/>
          <p:nvPr/>
        </p:nvSpPr>
        <p:spPr>
          <a:xfrm>
            <a:off x="4738234" y="2443136"/>
            <a:ext cx="128492" cy="280482"/>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4111903" y="1569275"/>
            <a:ext cx="2208605" cy="830997"/>
          </a:xfrm>
          <a:prstGeom prst="rect">
            <a:avLst/>
          </a:prstGeom>
          <a:noFill/>
        </p:spPr>
        <p:txBody>
          <a:bodyPr wrap="square" rtlCol="0">
            <a:spAutoFit/>
          </a:bodyPr>
          <a:lstStyle/>
          <a:p>
            <a:r>
              <a:rPr lang="en-US" sz="2400" dirty="0">
                <a:solidFill>
                  <a:schemeClr val="bg1"/>
                </a:solidFill>
              </a:rPr>
              <a:t>Image of </a:t>
            </a:r>
            <a:r>
              <a:rPr lang="en-US" sz="2400" dirty="0" err="1">
                <a:solidFill>
                  <a:schemeClr val="bg1"/>
                </a:solidFill>
              </a:rPr>
              <a:t>Exoearth</a:t>
            </a:r>
            <a:endParaRPr lang="en-US" sz="2400" dirty="0">
              <a:solidFill>
                <a:schemeClr val="bg1"/>
              </a:solidFill>
            </a:endParaRPr>
          </a:p>
        </p:txBody>
      </p:sp>
      <p:sp>
        <p:nvSpPr>
          <p:cNvPr id="125" name="TextBox 124"/>
          <p:cNvSpPr txBox="1"/>
          <p:nvPr/>
        </p:nvSpPr>
        <p:spPr>
          <a:xfrm>
            <a:off x="1774245" y="432378"/>
            <a:ext cx="8703280" cy="707886"/>
          </a:xfrm>
          <a:prstGeom prst="rect">
            <a:avLst/>
          </a:prstGeom>
          <a:noFill/>
        </p:spPr>
        <p:txBody>
          <a:bodyPr wrap="none" rtlCol="0">
            <a:spAutoFit/>
          </a:bodyPr>
          <a:lstStyle/>
          <a:p>
            <a:r>
              <a:rPr lang="en-US" sz="4000" dirty="0">
                <a:solidFill>
                  <a:schemeClr val="bg1"/>
                </a:solidFill>
              </a:rPr>
              <a:t>Blocking the starlight with a coronagraph</a:t>
            </a:r>
          </a:p>
        </p:txBody>
      </p:sp>
      <p:pic>
        <p:nvPicPr>
          <p:cNvPr id="77" name="Picture 76"/>
          <p:cNvPicPr>
            <a:picLocks noChangeAspect="1"/>
          </p:cNvPicPr>
          <p:nvPr/>
        </p:nvPicPr>
        <p:blipFill>
          <a:blip r:embed="rId2"/>
          <a:stretch>
            <a:fillRect/>
          </a:stretch>
        </p:blipFill>
        <p:spPr>
          <a:xfrm>
            <a:off x="7390543" y="3442446"/>
            <a:ext cx="4549884" cy="1598009"/>
          </a:xfrm>
          <a:prstGeom prst="rect">
            <a:avLst/>
          </a:prstGeom>
        </p:spPr>
      </p:pic>
      <p:sp>
        <p:nvSpPr>
          <p:cNvPr id="139" name="TextBox 138"/>
          <p:cNvSpPr txBox="1"/>
          <p:nvPr/>
        </p:nvSpPr>
        <p:spPr>
          <a:xfrm>
            <a:off x="9104130" y="3044887"/>
            <a:ext cx="1931617" cy="400110"/>
          </a:xfrm>
          <a:prstGeom prst="rect">
            <a:avLst/>
          </a:prstGeom>
          <a:noFill/>
        </p:spPr>
        <p:txBody>
          <a:bodyPr wrap="square" rtlCol="0">
            <a:spAutoFit/>
          </a:bodyPr>
          <a:lstStyle/>
          <a:p>
            <a:r>
              <a:rPr lang="en-US" sz="2000" dirty="0">
                <a:solidFill>
                  <a:schemeClr val="bg1"/>
                </a:solidFill>
              </a:rPr>
              <a:t>Spectrum</a:t>
            </a:r>
          </a:p>
        </p:txBody>
      </p:sp>
      <p:sp>
        <p:nvSpPr>
          <p:cNvPr id="47" name="TextBox 46"/>
          <p:cNvSpPr txBox="1"/>
          <p:nvPr/>
        </p:nvSpPr>
        <p:spPr>
          <a:xfrm>
            <a:off x="6377626" y="5281546"/>
            <a:ext cx="2661490" cy="923330"/>
          </a:xfrm>
          <a:prstGeom prst="rect">
            <a:avLst/>
          </a:prstGeom>
          <a:noFill/>
        </p:spPr>
        <p:txBody>
          <a:bodyPr wrap="square" rtlCol="0">
            <a:spAutoFit/>
          </a:bodyPr>
          <a:lstStyle/>
          <a:p>
            <a:r>
              <a:rPr lang="en-US" dirty="0">
                <a:solidFill>
                  <a:schemeClr val="bg2"/>
                </a:solidFill>
              </a:rPr>
              <a:t>Roman Coronagraph Instrument/Technology Demonstrator</a:t>
            </a:r>
          </a:p>
        </p:txBody>
      </p:sp>
      <p:pic>
        <p:nvPicPr>
          <p:cNvPr id="48" name="Picture 47">
            <a:extLst>
              <a:ext uri="{FF2B5EF4-FFF2-40B4-BE49-F238E27FC236}">
                <a16:creationId xmlns:a16="http://schemas.microsoft.com/office/drawing/2014/main" id="{0B3140C0-59DF-81F5-D43B-80CC83EF6F4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48594" y="4453679"/>
            <a:ext cx="2879563" cy="2159126"/>
          </a:xfrm>
          <a:prstGeom prst="rect">
            <a:avLst/>
          </a:prstGeom>
          <a:ln>
            <a:solidFill>
              <a:schemeClr val="tx1"/>
            </a:solidFill>
          </a:ln>
        </p:spPr>
      </p:pic>
    </p:spTree>
    <p:extLst>
      <p:ext uri="{BB962C8B-B14F-4D97-AF65-F5344CB8AC3E}">
        <p14:creationId xmlns:p14="http://schemas.microsoft.com/office/powerpoint/2010/main" val="2295104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54" name="Rectangle 153"/>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grpSp>
        <p:nvGrpSpPr>
          <p:cNvPr id="1091" name="Google Shape;1091;p31"/>
          <p:cNvGrpSpPr/>
          <p:nvPr/>
        </p:nvGrpSpPr>
        <p:grpSpPr>
          <a:xfrm>
            <a:off x="655856" y="2285765"/>
            <a:ext cx="4708726" cy="3440188"/>
            <a:chOff x="174176" y="4388"/>
            <a:chExt cx="11157847" cy="6297430"/>
          </a:xfrm>
        </p:grpSpPr>
        <p:sp>
          <p:nvSpPr>
            <p:cNvPr id="1092" name="Google Shape;1092;p31"/>
            <p:cNvSpPr/>
            <p:nvPr/>
          </p:nvSpPr>
          <p:spPr>
            <a:xfrm>
              <a:off x="9024323" y="2756625"/>
              <a:ext cx="384616" cy="3233116"/>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093" name="Google Shape;1093;p31"/>
            <p:cNvSpPr/>
            <p:nvPr/>
          </p:nvSpPr>
          <p:spPr>
            <a:xfrm>
              <a:off x="9024323" y="2756625"/>
              <a:ext cx="384616" cy="2346818"/>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094" name="Google Shape;1094;p31"/>
            <p:cNvSpPr/>
            <p:nvPr/>
          </p:nvSpPr>
          <p:spPr>
            <a:xfrm>
              <a:off x="9024323" y="2756625"/>
              <a:ext cx="384616" cy="1460519"/>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095" name="Google Shape;1095;p31"/>
            <p:cNvSpPr/>
            <p:nvPr/>
          </p:nvSpPr>
          <p:spPr>
            <a:xfrm>
              <a:off x="9024323" y="2756625"/>
              <a:ext cx="384616" cy="574221"/>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096" name="Google Shape;1096;p31"/>
            <p:cNvSpPr/>
            <p:nvPr/>
          </p:nvSpPr>
          <p:spPr>
            <a:xfrm>
              <a:off x="5753100" y="1164047"/>
              <a:ext cx="4296867" cy="262144"/>
            </a:xfrm>
            <a:custGeom>
              <a:avLst/>
              <a:gdLst/>
              <a:ahLst/>
              <a:cxnLst/>
              <a:rect l="l" t="t" r="r" b="b"/>
              <a:pathLst>
                <a:path w="120000" h="120000" extrusionOk="0">
                  <a:moveTo>
                    <a:pt x="0" y="0"/>
                  </a:moveTo>
                  <a:lnTo>
                    <a:pt x="0" y="60000"/>
                  </a:lnTo>
                  <a:lnTo>
                    <a:pt x="120000" y="60000"/>
                  </a:lnTo>
                  <a:lnTo>
                    <a:pt x="120000" y="120000"/>
                  </a:lnTo>
                </a:path>
              </a:pathLst>
            </a:custGeom>
            <a:noFill/>
            <a:ln w="38100" cap="rnd" cmpd="sng">
              <a:solidFill>
                <a:schemeClr val="accent4"/>
              </a:solidFill>
              <a:prstDash val="solid"/>
              <a:round/>
              <a:headEnd type="none" w="sm" len="sm"/>
              <a:tailEnd type="none" w="sm" len="sm"/>
            </a:ln>
          </p:spPr>
        </p:sp>
        <p:sp>
          <p:nvSpPr>
            <p:cNvPr id="1097" name="Google Shape;1097;p31"/>
            <p:cNvSpPr/>
            <p:nvPr/>
          </p:nvSpPr>
          <p:spPr>
            <a:xfrm>
              <a:off x="6163577" y="2756625"/>
              <a:ext cx="390365" cy="2346818"/>
            </a:xfrm>
            <a:custGeom>
              <a:avLst/>
              <a:gdLst/>
              <a:ahLst/>
              <a:cxnLst/>
              <a:rect l="l" t="t" r="r" b="b"/>
              <a:pathLst>
                <a:path w="120000" h="120000" extrusionOk="0">
                  <a:moveTo>
                    <a:pt x="0" y="0"/>
                  </a:moveTo>
                  <a:lnTo>
                    <a:pt x="0" y="120000"/>
                  </a:lnTo>
                  <a:lnTo>
                    <a:pt x="120000" y="120000"/>
                  </a:lnTo>
                </a:path>
              </a:pathLst>
            </a:custGeom>
            <a:noFill/>
            <a:ln w="38100" cap="rnd" cmpd="sng">
              <a:solidFill>
                <a:srgbClr val="9E85F0"/>
              </a:solidFill>
              <a:prstDash val="solid"/>
              <a:round/>
              <a:headEnd type="none" w="sm" len="sm"/>
              <a:tailEnd type="none" w="sm" len="sm"/>
            </a:ln>
          </p:spPr>
        </p:sp>
        <p:sp>
          <p:nvSpPr>
            <p:cNvPr id="1098" name="Google Shape;1098;p31"/>
            <p:cNvSpPr/>
            <p:nvPr/>
          </p:nvSpPr>
          <p:spPr>
            <a:xfrm>
              <a:off x="6163577" y="2756625"/>
              <a:ext cx="390365" cy="1460519"/>
            </a:xfrm>
            <a:custGeom>
              <a:avLst/>
              <a:gdLst/>
              <a:ahLst/>
              <a:cxnLst/>
              <a:rect l="l" t="t" r="r" b="b"/>
              <a:pathLst>
                <a:path w="120000" h="120000" extrusionOk="0">
                  <a:moveTo>
                    <a:pt x="0" y="0"/>
                  </a:moveTo>
                  <a:lnTo>
                    <a:pt x="0" y="120000"/>
                  </a:lnTo>
                  <a:lnTo>
                    <a:pt x="120000" y="120000"/>
                  </a:lnTo>
                </a:path>
              </a:pathLst>
            </a:custGeom>
            <a:noFill/>
            <a:ln w="38100" cap="rnd" cmpd="sng">
              <a:solidFill>
                <a:srgbClr val="9E85F0"/>
              </a:solidFill>
              <a:prstDash val="solid"/>
              <a:round/>
              <a:headEnd type="none" w="sm" len="sm"/>
              <a:tailEnd type="none" w="sm" len="sm"/>
            </a:ln>
          </p:spPr>
        </p:sp>
        <p:sp>
          <p:nvSpPr>
            <p:cNvPr id="1099" name="Google Shape;1099;p31"/>
            <p:cNvSpPr/>
            <p:nvPr/>
          </p:nvSpPr>
          <p:spPr>
            <a:xfrm>
              <a:off x="6163577" y="2756625"/>
              <a:ext cx="390365" cy="574221"/>
            </a:xfrm>
            <a:custGeom>
              <a:avLst/>
              <a:gdLst/>
              <a:ahLst/>
              <a:cxnLst/>
              <a:rect l="l" t="t" r="r" b="b"/>
              <a:pathLst>
                <a:path w="120000" h="120000" extrusionOk="0">
                  <a:moveTo>
                    <a:pt x="0" y="0"/>
                  </a:moveTo>
                  <a:lnTo>
                    <a:pt x="0" y="120000"/>
                  </a:lnTo>
                  <a:lnTo>
                    <a:pt x="120000" y="120000"/>
                  </a:lnTo>
                </a:path>
              </a:pathLst>
            </a:custGeom>
            <a:noFill/>
            <a:ln w="38100" cap="rnd" cmpd="sng">
              <a:solidFill>
                <a:srgbClr val="9E85F0"/>
              </a:solidFill>
              <a:prstDash val="solid"/>
              <a:round/>
              <a:headEnd type="none" w="sm" len="sm"/>
              <a:tailEnd type="none" w="sm" len="sm"/>
            </a:ln>
          </p:spPr>
        </p:sp>
        <p:sp>
          <p:nvSpPr>
            <p:cNvPr id="1100" name="Google Shape;1100;p31"/>
            <p:cNvSpPr/>
            <p:nvPr/>
          </p:nvSpPr>
          <p:spPr>
            <a:xfrm>
              <a:off x="5753100" y="1164047"/>
              <a:ext cx="1451450" cy="262144"/>
            </a:xfrm>
            <a:custGeom>
              <a:avLst/>
              <a:gdLst/>
              <a:ahLst/>
              <a:cxnLst/>
              <a:rect l="l" t="t" r="r" b="b"/>
              <a:pathLst>
                <a:path w="120000" h="120000" extrusionOk="0">
                  <a:moveTo>
                    <a:pt x="0" y="0"/>
                  </a:moveTo>
                  <a:lnTo>
                    <a:pt x="0" y="60000"/>
                  </a:lnTo>
                  <a:lnTo>
                    <a:pt x="120000" y="60000"/>
                  </a:lnTo>
                  <a:lnTo>
                    <a:pt x="120000" y="120000"/>
                  </a:lnTo>
                </a:path>
              </a:pathLst>
            </a:custGeom>
            <a:noFill/>
            <a:ln w="38100" cap="rnd" cmpd="sng">
              <a:solidFill>
                <a:schemeClr val="accent4"/>
              </a:solidFill>
              <a:prstDash val="solid"/>
              <a:round/>
              <a:headEnd type="none" w="sm" len="sm"/>
              <a:tailEnd type="none" w="sm" len="sm"/>
            </a:ln>
          </p:spPr>
        </p:sp>
        <p:sp>
          <p:nvSpPr>
            <p:cNvPr id="1101" name="Google Shape;1101;p31"/>
            <p:cNvSpPr/>
            <p:nvPr/>
          </p:nvSpPr>
          <p:spPr>
            <a:xfrm>
              <a:off x="3298998" y="2756625"/>
              <a:ext cx="390365" cy="3233116"/>
            </a:xfrm>
            <a:custGeom>
              <a:avLst/>
              <a:gdLst/>
              <a:ahLst/>
              <a:cxnLst/>
              <a:rect l="l" t="t" r="r" b="b"/>
              <a:pathLst>
                <a:path w="120000" h="120000" extrusionOk="0">
                  <a:moveTo>
                    <a:pt x="0" y="0"/>
                  </a:moveTo>
                  <a:lnTo>
                    <a:pt x="0" y="120000"/>
                  </a:lnTo>
                  <a:lnTo>
                    <a:pt x="120000" y="120000"/>
                  </a:lnTo>
                </a:path>
              </a:pathLst>
            </a:custGeom>
            <a:noFill/>
            <a:ln w="38100" cap="rnd" cmpd="sng">
              <a:solidFill>
                <a:srgbClr val="CF73E5"/>
              </a:solidFill>
              <a:prstDash val="solid"/>
              <a:round/>
              <a:headEnd type="none" w="sm" len="sm"/>
              <a:tailEnd type="none" w="sm" len="sm"/>
            </a:ln>
          </p:spPr>
        </p:sp>
        <p:sp>
          <p:nvSpPr>
            <p:cNvPr id="1102" name="Google Shape;1102;p31"/>
            <p:cNvSpPr/>
            <p:nvPr/>
          </p:nvSpPr>
          <p:spPr>
            <a:xfrm>
              <a:off x="3298998" y="2756625"/>
              <a:ext cx="390365" cy="2346818"/>
            </a:xfrm>
            <a:custGeom>
              <a:avLst/>
              <a:gdLst/>
              <a:ahLst/>
              <a:cxnLst/>
              <a:rect l="l" t="t" r="r" b="b"/>
              <a:pathLst>
                <a:path w="120000" h="120000" extrusionOk="0">
                  <a:moveTo>
                    <a:pt x="0" y="0"/>
                  </a:moveTo>
                  <a:lnTo>
                    <a:pt x="0" y="120000"/>
                  </a:lnTo>
                  <a:lnTo>
                    <a:pt x="120000" y="120000"/>
                  </a:lnTo>
                </a:path>
              </a:pathLst>
            </a:custGeom>
            <a:noFill/>
            <a:ln w="38100" cap="rnd" cmpd="sng">
              <a:solidFill>
                <a:srgbClr val="CF73E5"/>
              </a:solidFill>
              <a:prstDash val="solid"/>
              <a:round/>
              <a:headEnd type="none" w="sm" len="sm"/>
              <a:tailEnd type="none" w="sm" len="sm"/>
            </a:ln>
          </p:spPr>
        </p:sp>
        <p:sp>
          <p:nvSpPr>
            <p:cNvPr id="1103" name="Google Shape;1103;p31"/>
            <p:cNvSpPr/>
            <p:nvPr/>
          </p:nvSpPr>
          <p:spPr>
            <a:xfrm>
              <a:off x="3298998" y="2756625"/>
              <a:ext cx="390365" cy="1460519"/>
            </a:xfrm>
            <a:custGeom>
              <a:avLst/>
              <a:gdLst/>
              <a:ahLst/>
              <a:cxnLst/>
              <a:rect l="l" t="t" r="r" b="b"/>
              <a:pathLst>
                <a:path w="120000" h="120000" extrusionOk="0">
                  <a:moveTo>
                    <a:pt x="0" y="0"/>
                  </a:moveTo>
                  <a:lnTo>
                    <a:pt x="0" y="120000"/>
                  </a:lnTo>
                  <a:lnTo>
                    <a:pt x="120000" y="120000"/>
                  </a:lnTo>
                </a:path>
              </a:pathLst>
            </a:custGeom>
            <a:noFill/>
            <a:ln w="38100" cap="rnd" cmpd="sng">
              <a:solidFill>
                <a:srgbClr val="CF73E5"/>
              </a:solidFill>
              <a:prstDash val="solid"/>
              <a:round/>
              <a:headEnd type="none" w="sm" len="sm"/>
              <a:tailEnd type="none" w="sm" len="sm"/>
            </a:ln>
          </p:spPr>
        </p:sp>
        <p:sp>
          <p:nvSpPr>
            <p:cNvPr id="1104" name="Google Shape;1104;p31"/>
            <p:cNvSpPr/>
            <p:nvPr/>
          </p:nvSpPr>
          <p:spPr>
            <a:xfrm>
              <a:off x="3298998" y="2756625"/>
              <a:ext cx="390365" cy="574221"/>
            </a:xfrm>
            <a:custGeom>
              <a:avLst/>
              <a:gdLst/>
              <a:ahLst/>
              <a:cxnLst/>
              <a:rect l="l" t="t" r="r" b="b"/>
              <a:pathLst>
                <a:path w="120000" h="120000" extrusionOk="0">
                  <a:moveTo>
                    <a:pt x="0" y="0"/>
                  </a:moveTo>
                  <a:lnTo>
                    <a:pt x="0" y="120000"/>
                  </a:lnTo>
                  <a:lnTo>
                    <a:pt x="120000" y="120000"/>
                  </a:lnTo>
                </a:path>
              </a:pathLst>
            </a:custGeom>
            <a:noFill/>
            <a:ln w="38100" cap="rnd" cmpd="sng">
              <a:solidFill>
                <a:srgbClr val="CF73E5"/>
              </a:solidFill>
              <a:prstDash val="solid"/>
              <a:round/>
              <a:headEnd type="none" w="sm" len="sm"/>
              <a:tailEnd type="none" w="sm" len="sm"/>
            </a:ln>
          </p:spPr>
        </p:sp>
        <p:sp>
          <p:nvSpPr>
            <p:cNvPr id="1105" name="Google Shape;1105;p31"/>
            <p:cNvSpPr/>
            <p:nvPr/>
          </p:nvSpPr>
          <p:spPr>
            <a:xfrm>
              <a:off x="4339972" y="1164047"/>
              <a:ext cx="1413127" cy="262144"/>
            </a:xfrm>
            <a:custGeom>
              <a:avLst/>
              <a:gdLst/>
              <a:ahLst/>
              <a:cxnLst/>
              <a:rect l="l" t="t" r="r" b="b"/>
              <a:pathLst>
                <a:path w="120000" h="120000" extrusionOk="0">
                  <a:moveTo>
                    <a:pt x="120000" y="0"/>
                  </a:moveTo>
                  <a:lnTo>
                    <a:pt x="120000" y="60000"/>
                  </a:lnTo>
                  <a:lnTo>
                    <a:pt x="0" y="60000"/>
                  </a:lnTo>
                  <a:lnTo>
                    <a:pt x="0" y="120000"/>
                  </a:lnTo>
                </a:path>
              </a:pathLst>
            </a:custGeom>
            <a:noFill/>
            <a:ln w="38100" cap="rnd" cmpd="sng">
              <a:solidFill>
                <a:srgbClr val="CF73E5"/>
              </a:solidFill>
              <a:prstDash val="solid"/>
              <a:round/>
              <a:headEnd type="none" w="sm" len="sm"/>
              <a:tailEnd type="none" w="sm" len="sm"/>
            </a:ln>
          </p:spPr>
        </p:sp>
        <p:sp>
          <p:nvSpPr>
            <p:cNvPr id="1106" name="Google Shape;1106;p31"/>
            <p:cNvSpPr/>
            <p:nvPr/>
          </p:nvSpPr>
          <p:spPr>
            <a:xfrm>
              <a:off x="434419" y="2756625"/>
              <a:ext cx="390365" cy="2346818"/>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3"/>
              </a:solidFill>
              <a:prstDash val="solid"/>
              <a:round/>
              <a:headEnd type="none" w="sm" len="sm"/>
              <a:tailEnd type="none" w="sm" len="sm"/>
            </a:ln>
          </p:spPr>
        </p:sp>
        <p:sp>
          <p:nvSpPr>
            <p:cNvPr id="1107" name="Google Shape;1107;p31"/>
            <p:cNvSpPr/>
            <p:nvPr/>
          </p:nvSpPr>
          <p:spPr>
            <a:xfrm>
              <a:off x="434419" y="2756625"/>
              <a:ext cx="390365" cy="1460519"/>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3"/>
              </a:solidFill>
              <a:prstDash val="solid"/>
              <a:round/>
              <a:headEnd type="none" w="sm" len="sm"/>
              <a:tailEnd type="none" w="sm" len="sm"/>
            </a:ln>
          </p:spPr>
        </p:sp>
        <p:sp>
          <p:nvSpPr>
            <p:cNvPr id="1108" name="Google Shape;1108;p31"/>
            <p:cNvSpPr/>
            <p:nvPr/>
          </p:nvSpPr>
          <p:spPr>
            <a:xfrm>
              <a:off x="434419" y="2756625"/>
              <a:ext cx="390365" cy="574221"/>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3"/>
              </a:solidFill>
              <a:prstDash val="solid"/>
              <a:round/>
              <a:headEnd type="none" w="sm" len="sm"/>
              <a:tailEnd type="none" w="sm" len="sm"/>
            </a:ln>
          </p:spPr>
        </p:sp>
        <p:sp>
          <p:nvSpPr>
            <p:cNvPr id="1109" name="Google Shape;1109;p31"/>
            <p:cNvSpPr/>
            <p:nvPr/>
          </p:nvSpPr>
          <p:spPr>
            <a:xfrm>
              <a:off x="1475393" y="1164047"/>
              <a:ext cx="4277706" cy="262144"/>
            </a:xfrm>
            <a:custGeom>
              <a:avLst/>
              <a:gdLst/>
              <a:ahLst/>
              <a:cxnLst/>
              <a:rect l="l" t="t" r="r" b="b"/>
              <a:pathLst>
                <a:path w="120000" h="120000" extrusionOk="0">
                  <a:moveTo>
                    <a:pt x="120000" y="0"/>
                  </a:moveTo>
                  <a:lnTo>
                    <a:pt x="120000" y="60000"/>
                  </a:lnTo>
                  <a:lnTo>
                    <a:pt x="0" y="60000"/>
                  </a:lnTo>
                  <a:lnTo>
                    <a:pt x="0" y="120000"/>
                  </a:lnTo>
                </a:path>
              </a:pathLst>
            </a:custGeom>
            <a:noFill/>
            <a:ln w="38100" cap="rnd" cmpd="sng">
              <a:solidFill>
                <a:schemeClr val="accent3"/>
              </a:solidFill>
              <a:prstDash val="solid"/>
              <a:round/>
              <a:headEnd type="none" w="sm" len="sm"/>
              <a:tailEnd type="none" w="sm" len="sm"/>
            </a:ln>
          </p:spPr>
        </p:sp>
        <p:sp>
          <p:nvSpPr>
            <p:cNvPr id="1110" name="Google Shape;1110;p31"/>
            <p:cNvSpPr/>
            <p:nvPr/>
          </p:nvSpPr>
          <p:spPr>
            <a:xfrm>
              <a:off x="194355" y="4388"/>
              <a:ext cx="11117489" cy="1159658"/>
            </a:xfrm>
            <a:prstGeom prst="rect">
              <a:avLst/>
            </a:prstGeom>
            <a:gradFill>
              <a:gsLst>
                <a:gs pos="0">
                  <a:schemeClr val="accent3"/>
                </a:gs>
                <a:gs pos="50000">
                  <a:schemeClr val="accent4"/>
                </a:gs>
                <a:gs pos="100000">
                  <a:schemeClr val="accent5"/>
                </a:gs>
              </a:gsLst>
              <a:lin ang="0" scaled="0"/>
            </a:gra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11" name="Google Shape;1111;p31"/>
            <p:cNvSpPr txBox="1"/>
            <p:nvPr/>
          </p:nvSpPr>
          <p:spPr>
            <a:xfrm>
              <a:off x="194355" y="4388"/>
              <a:ext cx="11117489" cy="1159658"/>
            </a:xfrm>
            <a:prstGeom prst="rect">
              <a:avLst/>
            </a:prstGeom>
            <a:noFill/>
            <a:ln>
              <a:noFill/>
            </a:ln>
          </p:spPr>
          <p:txBody>
            <a:bodyPr spcFirstLastPara="1" wrap="square" lIns="19050" tIns="19050" rIns="19050" bIns="19050" anchor="ctr" anchorCtr="0">
              <a:noAutofit/>
            </a:bodyPr>
            <a:lstStyle/>
            <a:p>
              <a:pPr algn="ctr">
                <a:lnSpc>
                  <a:spcPct val="90000"/>
                </a:lnSpc>
                <a:buClr>
                  <a:schemeClr val="lt1"/>
                </a:buClr>
                <a:buSzPts val="4000"/>
              </a:pPr>
              <a:r>
                <a:rPr lang="en-US" sz="1600" b="1">
                  <a:latin typeface="Calibri"/>
                  <a:ea typeface="Calibri"/>
                  <a:cs typeface="Calibri"/>
                  <a:sym typeface="Calibri"/>
                </a:rPr>
                <a:t>Science Working Groups (SWG)</a:t>
              </a:r>
              <a:endParaRPr sz="900"/>
            </a:p>
          </p:txBody>
        </p:sp>
        <p:sp>
          <p:nvSpPr>
            <p:cNvPr id="1112" name="Google Shape;1112;p31"/>
            <p:cNvSpPr/>
            <p:nvPr/>
          </p:nvSpPr>
          <p:spPr>
            <a:xfrm>
              <a:off x="174176" y="1426191"/>
              <a:ext cx="2602434" cy="1330433"/>
            </a:xfrm>
            <a:prstGeom prst="rect">
              <a:avLst/>
            </a:prstGeom>
            <a:solidFill>
              <a:schemeClr val="accent3"/>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13" name="Google Shape;1113;p31"/>
            <p:cNvSpPr txBox="1"/>
            <p:nvPr/>
          </p:nvSpPr>
          <p:spPr>
            <a:xfrm>
              <a:off x="174176" y="1426191"/>
              <a:ext cx="2602434" cy="1330433"/>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Living Worlds (LW)</a:t>
              </a:r>
              <a:endParaRPr sz="900"/>
            </a:p>
          </p:txBody>
        </p:sp>
        <p:sp>
          <p:nvSpPr>
            <p:cNvPr id="1114" name="Google Shape;1114;p31"/>
            <p:cNvSpPr/>
            <p:nvPr/>
          </p:nvSpPr>
          <p:spPr>
            <a:xfrm>
              <a:off x="824785" y="3018770"/>
              <a:ext cx="1773907" cy="624153"/>
            </a:xfrm>
            <a:prstGeom prst="rect">
              <a:avLst/>
            </a:prstGeom>
            <a:solidFill>
              <a:schemeClr val="accent3"/>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15" name="Google Shape;1115;p31"/>
            <p:cNvSpPr txBox="1"/>
            <p:nvPr/>
          </p:nvSpPr>
          <p:spPr>
            <a:xfrm>
              <a:off x="824785" y="3018770"/>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Biosignature Possibilities</a:t>
              </a:r>
              <a:endParaRPr sz="800"/>
            </a:p>
          </p:txBody>
        </p:sp>
        <p:sp>
          <p:nvSpPr>
            <p:cNvPr id="1116" name="Google Shape;1116;p31"/>
            <p:cNvSpPr/>
            <p:nvPr/>
          </p:nvSpPr>
          <p:spPr>
            <a:xfrm>
              <a:off x="824785" y="3905068"/>
              <a:ext cx="1773907" cy="624153"/>
            </a:xfrm>
            <a:prstGeom prst="rect">
              <a:avLst/>
            </a:prstGeom>
            <a:solidFill>
              <a:schemeClr val="accent3"/>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17" name="Google Shape;1117;p31"/>
            <p:cNvSpPr txBox="1"/>
            <p:nvPr/>
          </p:nvSpPr>
          <p:spPr>
            <a:xfrm>
              <a:off x="824785" y="3905068"/>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Biosignature Interpretation</a:t>
              </a:r>
              <a:endParaRPr sz="800"/>
            </a:p>
          </p:txBody>
        </p:sp>
        <p:sp>
          <p:nvSpPr>
            <p:cNvPr id="1118" name="Google Shape;1118;p31"/>
            <p:cNvSpPr/>
            <p:nvPr/>
          </p:nvSpPr>
          <p:spPr>
            <a:xfrm>
              <a:off x="824785" y="4791366"/>
              <a:ext cx="1773907" cy="624153"/>
            </a:xfrm>
            <a:prstGeom prst="rect">
              <a:avLst/>
            </a:prstGeom>
            <a:solidFill>
              <a:schemeClr val="accent3"/>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19" name="Google Shape;1119;p31"/>
            <p:cNvSpPr txBox="1"/>
            <p:nvPr/>
          </p:nvSpPr>
          <p:spPr>
            <a:xfrm>
              <a:off x="824785" y="4791366"/>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Target Stars &amp; Systems</a:t>
              </a:r>
              <a:endParaRPr sz="800"/>
            </a:p>
          </p:txBody>
        </p:sp>
        <p:sp>
          <p:nvSpPr>
            <p:cNvPr id="1120" name="Google Shape;1120;p31"/>
            <p:cNvSpPr/>
            <p:nvPr/>
          </p:nvSpPr>
          <p:spPr>
            <a:xfrm>
              <a:off x="3038755" y="1426191"/>
              <a:ext cx="2602434" cy="1330433"/>
            </a:xfrm>
            <a:prstGeom prst="rect">
              <a:avLst/>
            </a:prstGeom>
            <a:solidFill>
              <a:srgbClr val="CF73E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21" name="Google Shape;1121;p31"/>
            <p:cNvSpPr txBox="1"/>
            <p:nvPr/>
          </p:nvSpPr>
          <p:spPr>
            <a:xfrm>
              <a:off x="3038755" y="1426191"/>
              <a:ext cx="2602434" cy="1330433"/>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Solar Systems in Context (SSiC)</a:t>
              </a:r>
              <a:endParaRPr sz="900"/>
            </a:p>
          </p:txBody>
        </p:sp>
        <p:sp>
          <p:nvSpPr>
            <p:cNvPr id="1122" name="Google Shape;1122;p31"/>
            <p:cNvSpPr/>
            <p:nvPr/>
          </p:nvSpPr>
          <p:spPr>
            <a:xfrm>
              <a:off x="3689363" y="3018770"/>
              <a:ext cx="1773907" cy="624153"/>
            </a:xfrm>
            <a:prstGeom prst="rect">
              <a:avLst/>
            </a:prstGeom>
            <a:solidFill>
              <a:srgbClr val="CF73E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23" name="Google Shape;1123;p31"/>
            <p:cNvSpPr txBox="1"/>
            <p:nvPr/>
          </p:nvSpPr>
          <p:spPr>
            <a:xfrm>
              <a:off x="3689363" y="3018770"/>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dirty="0">
                  <a:latin typeface="Calibri"/>
                  <a:ea typeface="Calibri"/>
                  <a:cs typeface="Calibri"/>
                  <a:sym typeface="Calibri"/>
                </a:rPr>
                <a:t>Characterizing Exoplanets</a:t>
              </a:r>
              <a:endParaRPr sz="800" dirty="0"/>
            </a:p>
          </p:txBody>
        </p:sp>
        <p:sp>
          <p:nvSpPr>
            <p:cNvPr id="1124" name="Google Shape;1124;p31"/>
            <p:cNvSpPr/>
            <p:nvPr/>
          </p:nvSpPr>
          <p:spPr>
            <a:xfrm>
              <a:off x="3689363" y="3905068"/>
              <a:ext cx="1773907" cy="624153"/>
            </a:xfrm>
            <a:prstGeom prst="rect">
              <a:avLst/>
            </a:prstGeom>
            <a:solidFill>
              <a:srgbClr val="CF73E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25" name="Google Shape;1125;p31"/>
            <p:cNvSpPr txBox="1"/>
            <p:nvPr/>
          </p:nvSpPr>
          <p:spPr>
            <a:xfrm>
              <a:off x="3689363" y="3905068"/>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Solar System Observations</a:t>
              </a:r>
              <a:endParaRPr sz="800"/>
            </a:p>
          </p:txBody>
        </p:sp>
        <p:sp>
          <p:nvSpPr>
            <p:cNvPr id="1126" name="Google Shape;1126;p31"/>
            <p:cNvSpPr/>
            <p:nvPr/>
          </p:nvSpPr>
          <p:spPr>
            <a:xfrm>
              <a:off x="3689363" y="4791366"/>
              <a:ext cx="1773907" cy="624153"/>
            </a:xfrm>
            <a:prstGeom prst="rect">
              <a:avLst/>
            </a:prstGeom>
            <a:solidFill>
              <a:srgbClr val="CF73E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27" name="Google Shape;1127;p31"/>
            <p:cNvSpPr txBox="1"/>
            <p:nvPr/>
          </p:nvSpPr>
          <p:spPr>
            <a:xfrm>
              <a:off x="3689363" y="4791366"/>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Demographics &amp; Architectures</a:t>
              </a:r>
              <a:endParaRPr sz="800"/>
            </a:p>
          </p:txBody>
        </p:sp>
        <p:sp>
          <p:nvSpPr>
            <p:cNvPr id="1128" name="Google Shape;1128;p31"/>
            <p:cNvSpPr/>
            <p:nvPr/>
          </p:nvSpPr>
          <p:spPr>
            <a:xfrm>
              <a:off x="3689363" y="5677665"/>
              <a:ext cx="1773907" cy="624153"/>
            </a:xfrm>
            <a:prstGeom prst="rect">
              <a:avLst/>
            </a:prstGeom>
            <a:solidFill>
              <a:srgbClr val="CF73E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29" name="Google Shape;1129;p31"/>
            <p:cNvSpPr txBox="1"/>
            <p:nvPr/>
          </p:nvSpPr>
          <p:spPr>
            <a:xfrm>
              <a:off x="3689363" y="5677665"/>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Birth &amp; Evolution</a:t>
              </a:r>
              <a:endParaRPr sz="800"/>
            </a:p>
          </p:txBody>
        </p:sp>
        <p:sp>
          <p:nvSpPr>
            <p:cNvPr id="1130" name="Google Shape;1130;p31"/>
            <p:cNvSpPr/>
            <p:nvPr/>
          </p:nvSpPr>
          <p:spPr>
            <a:xfrm>
              <a:off x="5903333" y="1426191"/>
              <a:ext cx="2602434" cy="1330433"/>
            </a:xfrm>
            <a:prstGeom prst="rect">
              <a:avLst/>
            </a:prstGeom>
            <a:solidFill>
              <a:srgbClr val="9E85F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31" name="Google Shape;1131;p31"/>
            <p:cNvSpPr txBox="1"/>
            <p:nvPr/>
          </p:nvSpPr>
          <p:spPr>
            <a:xfrm>
              <a:off x="5903333" y="1426191"/>
              <a:ext cx="2602434" cy="1330433"/>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Evolution of the Elements (EE)</a:t>
              </a:r>
              <a:endParaRPr sz="900"/>
            </a:p>
          </p:txBody>
        </p:sp>
        <p:sp>
          <p:nvSpPr>
            <p:cNvPr id="1132" name="Google Shape;1132;p31"/>
            <p:cNvSpPr/>
            <p:nvPr/>
          </p:nvSpPr>
          <p:spPr>
            <a:xfrm>
              <a:off x="6553942" y="3018770"/>
              <a:ext cx="1773907" cy="624153"/>
            </a:xfrm>
            <a:prstGeom prst="rect">
              <a:avLst/>
            </a:prstGeom>
            <a:solidFill>
              <a:srgbClr val="9E85F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33" name="Google Shape;1133;p31"/>
            <p:cNvSpPr txBox="1"/>
            <p:nvPr/>
          </p:nvSpPr>
          <p:spPr>
            <a:xfrm>
              <a:off x="6553942" y="3018770"/>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Stars &amp; Stellar Populations</a:t>
              </a:r>
              <a:endParaRPr sz="800"/>
            </a:p>
          </p:txBody>
        </p:sp>
        <p:sp>
          <p:nvSpPr>
            <p:cNvPr id="1134" name="Google Shape;1134;p31"/>
            <p:cNvSpPr/>
            <p:nvPr/>
          </p:nvSpPr>
          <p:spPr>
            <a:xfrm>
              <a:off x="6553942" y="3905068"/>
              <a:ext cx="1773907" cy="624153"/>
            </a:xfrm>
            <a:prstGeom prst="rect">
              <a:avLst/>
            </a:prstGeom>
            <a:solidFill>
              <a:srgbClr val="9E85F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35" name="Google Shape;1135;p31"/>
            <p:cNvSpPr txBox="1"/>
            <p:nvPr/>
          </p:nvSpPr>
          <p:spPr>
            <a:xfrm>
              <a:off x="6553942" y="3905068"/>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Star Formation</a:t>
              </a:r>
              <a:endParaRPr sz="800"/>
            </a:p>
          </p:txBody>
        </p:sp>
        <p:sp>
          <p:nvSpPr>
            <p:cNvPr id="1136" name="Google Shape;1136;p31"/>
            <p:cNvSpPr/>
            <p:nvPr/>
          </p:nvSpPr>
          <p:spPr>
            <a:xfrm>
              <a:off x="6553942" y="4791366"/>
              <a:ext cx="1773907" cy="624153"/>
            </a:xfrm>
            <a:prstGeom prst="rect">
              <a:avLst/>
            </a:prstGeom>
            <a:solidFill>
              <a:srgbClr val="9E85F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37" name="Google Shape;1137;p31"/>
            <p:cNvSpPr txBox="1"/>
            <p:nvPr/>
          </p:nvSpPr>
          <p:spPr>
            <a:xfrm>
              <a:off x="6553942" y="4791366"/>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Transients</a:t>
              </a:r>
              <a:endParaRPr sz="800"/>
            </a:p>
          </p:txBody>
        </p:sp>
        <p:sp>
          <p:nvSpPr>
            <p:cNvPr id="1138" name="Google Shape;1138;p31"/>
            <p:cNvSpPr/>
            <p:nvPr/>
          </p:nvSpPr>
          <p:spPr>
            <a:xfrm>
              <a:off x="8767912" y="1426191"/>
              <a:ext cx="2564111" cy="1330433"/>
            </a:xfrm>
            <a:prstGeom prst="rect">
              <a:avLst/>
            </a:prstGeom>
            <a:gradFill>
              <a:gsLst>
                <a:gs pos="0">
                  <a:srgbClr val="46A4E1"/>
                </a:gs>
                <a:gs pos="100000">
                  <a:srgbClr val="2987C0"/>
                </a:gs>
              </a:gsLst>
              <a:lin ang="5400000" scaled="0"/>
            </a:gra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39" name="Google Shape;1139;p31"/>
            <p:cNvSpPr txBox="1"/>
            <p:nvPr/>
          </p:nvSpPr>
          <p:spPr>
            <a:xfrm>
              <a:off x="8767912" y="1426191"/>
              <a:ext cx="2564111" cy="1330433"/>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Galaxy Growth (GG)</a:t>
              </a:r>
              <a:endParaRPr sz="900"/>
            </a:p>
          </p:txBody>
        </p:sp>
        <p:sp>
          <p:nvSpPr>
            <p:cNvPr id="1140" name="Google Shape;1140;p31"/>
            <p:cNvSpPr/>
            <p:nvPr/>
          </p:nvSpPr>
          <p:spPr>
            <a:xfrm>
              <a:off x="9408940" y="3018770"/>
              <a:ext cx="1773907" cy="624153"/>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41" name="Google Shape;1141;p31"/>
            <p:cNvSpPr txBox="1"/>
            <p:nvPr/>
          </p:nvSpPr>
          <p:spPr>
            <a:xfrm>
              <a:off x="9408940" y="3018770"/>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IGM &amp; CGM</a:t>
              </a:r>
              <a:endParaRPr sz="800"/>
            </a:p>
          </p:txBody>
        </p:sp>
        <p:sp>
          <p:nvSpPr>
            <p:cNvPr id="1142" name="Google Shape;1142;p31"/>
            <p:cNvSpPr/>
            <p:nvPr/>
          </p:nvSpPr>
          <p:spPr>
            <a:xfrm>
              <a:off x="9408940" y="3905068"/>
              <a:ext cx="1773907" cy="624153"/>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43" name="Google Shape;1143;p31"/>
            <p:cNvSpPr txBox="1"/>
            <p:nvPr/>
          </p:nvSpPr>
          <p:spPr>
            <a:xfrm>
              <a:off x="9408940" y="3905068"/>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AGN</a:t>
              </a:r>
              <a:endParaRPr sz="800"/>
            </a:p>
          </p:txBody>
        </p:sp>
        <p:sp>
          <p:nvSpPr>
            <p:cNvPr id="1144" name="Google Shape;1144;p31"/>
            <p:cNvSpPr/>
            <p:nvPr/>
          </p:nvSpPr>
          <p:spPr>
            <a:xfrm>
              <a:off x="9408940" y="4791366"/>
              <a:ext cx="1773907" cy="624153"/>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45" name="Google Shape;1145;p31"/>
            <p:cNvSpPr txBox="1"/>
            <p:nvPr/>
          </p:nvSpPr>
          <p:spPr>
            <a:xfrm>
              <a:off x="9408940" y="4791366"/>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Ionizing Photons</a:t>
              </a:r>
              <a:endParaRPr sz="800"/>
            </a:p>
          </p:txBody>
        </p:sp>
        <p:sp>
          <p:nvSpPr>
            <p:cNvPr id="1146" name="Google Shape;1146;p31"/>
            <p:cNvSpPr/>
            <p:nvPr/>
          </p:nvSpPr>
          <p:spPr>
            <a:xfrm>
              <a:off x="9408940" y="5677665"/>
              <a:ext cx="1773907" cy="624153"/>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47" name="Google Shape;1147;p31"/>
            <p:cNvSpPr txBox="1"/>
            <p:nvPr/>
          </p:nvSpPr>
          <p:spPr>
            <a:xfrm>
              <a:off x="9408940" y="5677665"/>
              <a:ext cx="1773907" cy="624153"/>
            </a:xfrm>
            <a:prstGeom prst="rect">
              <a:avLst/>
            </a:prstGeom>
            <a:noFill/>
            <a:ln>
              <a:noFill/>
            </a:ln>
          </p:spPr>
          <p:txBody>
            <a:bodyPr spcFirstLastPara="1" wrap="square" lIns="9994" tIns="9994" rIns="9994" bIns="9994" anchor="ctr" anchorCtr="0">
              <a:noAutofit/>
            </a:bodyPr>
            <a:lstStyle/>
            <a:p>
              <a:pPr algn="ctr">
                <a:lnSpc>
                  <a:spcPct val="90000"/>
                </a:lnSpc>
                <a:buClr>
                  <a:schemeClr val="lt1"/>
                </a:buClr>
                <a:buSzPts val="2100"/>
              </a:pPr>
              <a:r>
                <a:rPr lang="en-US" sz="900" b="1">
                  <a:latin typeface="Calibri"/>
                  <a:ea typeface="Calibri"/>
                  <a:cs typeface="Calibri"/>
                  <a:sym typeface="Calibri"/>
                </a:rPr>
                <a:t>Dark Sector</a:t>
              </a:r>
              <a:endParaRPr sz="800"/>
            </a:p>
          </p:txBody>
        </p:sp>
      </p:grpSp>
      <p:grpSp>
        <p:nvGrpSpPr>
          <p:cNvPr id="60" name="Google Shape;1154;p32"/>
          <p:cNvGrpSpPr/>
          <p:nvPr/>
        </p:nvGrpSpPr>
        <p:grpSpPr>
          <a:xfrm>
            <a:off x="6215927" y="4125244"/>
            <a:ext cx="5250121" cy="2381307"/>
            <a:chOff x="6718" y="358081"/>
            <a:chExt cx="11492763" cy="5590044"/>
          </a:xfrm>
        </p:grpSpPr>
        <p:sp>
          <p:nvSpPr>
            <p:cNvPr id="61" name="Google Shape;1155;p32"/>
            <p:cNvSpPr/>
            <p:nvPr/>
          </p:nvSpPr>
          <p:spPr>
            <a:xfrm>
              <a:off x="5753100" y="1556884"/>
              <a:ext cx="4656775" cy="270993"/>
            </a:xfrm>
            <a:custGeom>
              <a:avLst/>
              <a:gdLst/>
              <a:ahLst/>
              <a:cxnLst/>
              <a:rect l="l" t="t" r="r" b="b"/>
              <a:pathLst>
                <a:path w="120000" h="120000" extrusionOk="0">
                  <a:moveTo>
                    <a:pt x="0" y="0"/>
                  </a:moveTo>
                  <a:lnTo>
                    <a:pt x="0" y="60000"/>
                  </a:lnTo>
                  <a:lnTo>
                    <a:pt x="120000" y="60000"/>
                  </a:lnTo>
                  <a:lnTo>
                    <a:pt x="120000" y="120000"/>
                  </a:lnTo>
                </a:path>
              </a:pathLst>
            </a:custGeom>
            <a:noFill/>
            <a:ln w="38100" cap="rnd" cmpd="sng">
              <a:solidFill>
                <a:schemeClr val="accent5"/>
              </a:solidFill>
              <a:prstDash val="solid"/>
              <a:round/>
              <a:headEnd type="none" w="sm" len="sm"/>
              <a:tailEnd type="none" w="sm" len="sm"/>
            </a:ln>
          </p:spPr>
        </p:sp>
        <p:sp>
          <p:nvSpPr>
            <p:cNvPr id="62" name="Google Shape;1156;p32"/>
            <p:cNvSpPr/>
            <p:nvPr/>
          </p:nvSpPr>
          <p:spPr>
            <a:xfrm>
              <a:off x="5753100" y="1556884"/>
              <a:ext cx="2328387" cy="270993"/>
            </a:xfrm>
            <a:custGeom>
              <a:avLst/>
              <a:gdLst/>
              <a:ahLst/>
              <a:cxnLst/>
              <a:rect l="l" t="t" r="r" b="b"/>
              <a:pathLst>
                <a:path w="120000" h="120000" extrusionOk="0">
                  <a:moveTo>
                    <a:pt x="0" y="0"/>
                  </a:moveTo>
                  <a:lnTo>
                    <a:pt x="0" y="60000"/>
                  </a:lnTo>
                  <a:lnTo>
                    <a:pt x="120000" y="60000"/>
                  </a:lnTo>
                  <a:lnTo>
                    <a:pt x="120000" y="120000"/>
                  </a:lnTo>
                </a:path>
              </a:pathLst>
            </a:custGeom>
            <a:noFill/>
            <a:ln w="38100" cap="rnd" cmpd="sng">
              <a:solidFill>
                <a:schemeClr val="accent5"/>
              </a:solidFill>
              <a:prstDash val="solid"/>
              <a:round/>
              <a:headEnd type="none" w="sm" len="sm"/>
              <a:tailEnd type="none" w="sm" len="sm"/>
            </a:ln>
          </p:spPr>
        </p:sp>
        <p:sp>
          <p:nvSpPr>
            <p:cNvPr id="63" name="Google Shape;1157;p32"/>
            <p:cNvSpPr/>
            <p:nvPr/>
          </p:nvSpPr>
          <p:spPr>
            <a:xfrm>
              <a:off x="5707380" y="1556884"/>
              <a:ext cx="91440" cy="270993"/>
            </a:xfrm>
            <a:custGeom>
              <a:avLst/>
              <a:gdLst/>
              <a:ahLst/>
              <a:cxnLst/>
              <a:rect l="l" t="t" r="r" b="b"/>
              <a:pathLst>
                <a:path w="120000" h="120000" extrusionOk="0">
                  <a:moveTo>
                    <a:pt x="60000" y="0"/>
                  </a:moveTo>
                  <a:lnTo>
                    <a:pt x="60000" y="120000"/>
                  </a:lnTo>
                </a:path>
              </a:pathLst>
            </a:custGeom>
            <a:noFill/>
            <a:ln w="38100" cap="rnd" cmpd="sng">
              <a:solidFill>
                <a:schemeClr val="accent5"/>
              </a:solidFill>
              <a:prstDash val="solid"/>
              <a:round/>
              <a:headEnd type="none" w="sm" len="sm"/>
              <a:tailEnd type="none" w="sm" len="sm"/>
            </a:ln>
          </p:spPr>
        </p:sp>
        <p:sp>
          <p:nvSpPr>
            <p:cNvPr id="64" name="Google Shape;1158;p32"/>
            <p:cNvSpPr/>
            <p:nvPr/>
          </p:nvSpPr>
          <p:spPr>
            <a:xfrm>
              <a:off x="2601754" y="3199478"/>
              <a:ext cx="308609" cy="2426035"/>
            </a:xfrm>
            <a:custGeom>
              <a:avLst/>
              <a:gdLst/>
              <a:ahLst/>
              <a:cxnLst/>
              <a:rect l="l" t="t" r="r" b="b"/>
              <a:pathLst>
                <a:path w="120000" h="120000" extrusionOk="0">
                  <a:moveTo>
                    <a:pt x="0" y="0"/>
                  </a:moveTo>
                  <a:lnTo>
                    <a:pt x="0" y="120000"/>
                  </a:lnTo>
                  <a:lnTo>
                    <a:pt x="120000" y="120000"/>
                  </a:lnTo>
                </a:path>
              </a:pathLst>
            </a:custGeom>
            <a:noFill/>
            <a:ln w="38100" cap="rnd" cmpd="sng">
              <a:solidFill>
                <a:srgbClr val="759AF4"/>
              </a:solidFill>
              <a:prstDash val="solid"/>
              <a:round/>
              <a:headEnd type="none" w="sm" len="sm"/>
              <a:tailEnd type="none" w="sm" len="sm"/>
            </a:ln>
          </p:spPr>
        </p:sp>
        <p:sp>
          <p:nvSpPr>
            <p:cNvPr id="65" name="Google Shape;1159;p32"/>
            <p:cNvSpPr/>
            <p:nvPr/>
          </p:nvSpPr>
          <p:spPr>
            <a:xfrm>
              <a:off x="2601754" y="3199478"/>
              <a:ext cx="308609" cy="1509820"/>
            </a:xfrm>
            <a:custGeom>
              <a:avLst/>
              <a:gdLst/>
              <a:ahLst/>
              <a:cxnLst/>
              <a:rect l="l" t="t" r="r" b="b"/>
              <a:pathLst>
                <a:path w="120000" h="120000" extrusionOk="0">
                  <a:moveTo>
                    <a:pt x="0" y="0"/>
                  </a:moveTo>
                  <a:lnTo>
                    <a:pt x="0" y="120000"/>
                  </a:lnTo>
                  <a:lnTo>
                    <a:pt x="120000" y="120000"/>
                  </a:lnTo>
                </a:path>
              </a:pathLst>
            </a:custGeom>
            <a:noFill/>
            <a:ln w="38100" cap="rnd" cmpd="sng">
              <a:solidFill>
                <a:srgbClr val="759AF4"/>
              </a:solidFill>
              <a:prstDash val="solid"/>
              <a:round/>
              <a:headEnd type="none" w="sm" len="sm"/>
              <a:tailEnd type="none" w="sm" len="sm"/>
            </a:ln>
          </p:spPr>
        </p:sp>
        <p:sp>
          <p:nvSpPr>
            <p:cNvPr id="66" name="Google Shape;1160;p32"/>
            <p:cNvSpPr/>
            <p:nvPr/>
          </p:nvSpPr>
          <p:spPr>
            <a:xfrm>
              <a:off x="2601754" y="3199478"/>
              <a:ext cx="308609" cy="593604"/>
            </a:xfrm>
            <a:custGeom>
              <a:avLst/>
              <a:gdLst/>
              <a:ahLst/>
              <a:cxnLst/>
              <a:rect l="l" t="t" r="r" b="b"/>
              <a:pathLst>
                <a:path w="120000" h="120000" extrusionOk="0">
                  <a:moveTo>
                    <a:pt x="0" y="0"/>
                  </a:moveTo>
                  <a:lnTo>
                    <a:pt x="0" y="120000"/>
                  </a:lnTo>
                  <a:lnTo>
                    <a:pt x="120000" y="120000"/>
                  </a:lnTo>
                </a:path>
              </a:pathLst>
            </a:custGeom>
            <a:noFill/>
            <a:ln w="38100" cap="rnd" cmpd="sng">
              <a:solidFill>
                <a:srgbClr val="759AF4"/>
              </a:solidFill>
              <a:prstDash val="solid"/>
              <a:round/>
              <a:headEnd type="none" w="sm" len="sm"/>
              <a:tailEnd type="none" w="sm" len="sm"/>
            </a:ln>
          </p:spPr>
        </p:sp>
        <p:sp>
          <p:nvSpPr>
            <p:cNvPr id="67" name="Google Shape;1161;p32"/>
            <p:cNvSpPr/>
            <p:nvPr/>
          </p:nvSpPr>
          <p:spPr>
            <a:xfrm>
              <a:off x="3424712" y="1556884"/>
              <a:ext cx="2328387" cy="270993"/>
            </a:xfrm>
            <a:custGeom>
              <a:avLst/>
              <a:gdLst/>
              <a:ahLst/>
              <a:cxnLst/>
              <a:rect l="l" t="t" r="r" b="b"/>
              <a:pathLst>
                <a:path w="120000" h="120000" extrusionOk="0">
                  <a:moveTo>
                    <a:pt x="120000" y="0"/>
                  </a:moveTo>
                  <a:lnTo>
                    <a:pt x="120000" y="60000"/>
                  </a:lnTo>
                  <a:lnTo>
                    <a:pt x="0" y="60000"/>
                  </a:lnTo>
                  <a:lnTo>
                    <a:pt x="0" y="120000"/>
                  </a:lnTo>
                </a:path>
              </a:pathLst>
            </a:custGeom>
            <a:noFill/>
            <a:ln w="38100" cap="rnd" cmpd="sng">
              <a:solidFill>
                <a:srgbClr val="759AF4"/>
              </a:solidFill>
              <a:prstDash val="solid"/>
              <a:round/>
              <a:headEnd type="none" w="sm" len="sm"/>
              <a:tailEnd type="none" w="sm" len="sm"/>
            </a:ln>
          </p:spPr>
        </p:sp>
        <p:sp>
          <p:nvSpPr>
            <p:cNvPr id="68" name="Google Shape;1162;p32"/>
            <p:cNvSpPr/>
            <p:nvPr/>
          </p:nvSpPr>
          <p:spPr>
            <a:xfrm>
              <a:off x="273366" y="3199478"/>
              <a:ext cx="308609" cy="2426035"/>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4"/>
              </a:solidFill>
              <a:prstDash val="solid"/>
              <a:round/>
              <a:headEnd type="none" w="sm" len="sm"/>
              <a:tailEnd type="none" w="sm" len="sm"/>
            </a:ln>
          </p:spPr>
        </p:sp>
        <p:sp>
          <p:nvSpPr>
            <p:cNvPr id="69" name="Google Shape;1163;p32"/>
            <p:cNvSpPr/>
            <p:nvPr/>
          </p:nvSpPr>
          <p:spPr>
            <a:xfrm>
              <a:off x="273366" y="3199478"/>
              <a:ext cx="308609" cy="1509820"/>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4"/>
              </a:solidFill>
              <a:prstDash val="solid"/>
              <a:round/>
              <a:headEnd type="none" w="sm" len="sm"/>
              <a:tailEnd type="none" w="sm" len="sm"/>
            </a:ln>
          </p:spPr>
        </p:sp>
        <p:sp>
          <p:nvSpPr>
            <p:cNvPr id="70" name="Google Shape;1164;p32"/>
            <p:cNvSpPr/>
            <p:nvPr/>
          </p:nvSpPr>
          <p:spPr>
            <a:xfrm>
              <a:off x="273366" y="3199478"/>
              <a:ext cx="308609" cy="593604"/>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4"/>
              </a:solidFill>
              <a:prstDash val="solid"/>
              <a:round/>
              <a:headEnd type="none" w="sm" len="sm"/>
              <a:tailEnd type="none" w="sm" len="sm"/>
            </a:ln>
          </p:spPr>
        </p:sp>
        <p:sp>
          <p:nvSpPr>
            <p:cNvPr id="71" name="Google Shape;1165;p32"/>
            <p:cNvSpPr/>
            <p:nvPr/>
          </p:nvSpPr>
          <p:spPr>
            <a:xfrm>
              <a:off x="1096324" y="1556884"/>
              <a:ext cx="4656775" cy="270993"/>
            </a:xfrm>
            <a:custGeom>
              <a:avLst/>
              <a:gdLst/>
              <a:ahLst/>
              <a:cxnLst/>
              <a:rect l="l" t="t" r="r" b="b"/>
              <a:pathLst>
                <a:path w="120000" h="120000" extrusionOk="0">
                  <a:moveTo>
                    <a:pt x="120000" y="0"/>
                  </a:moveTo>
                  <a:lnTo>
                    <a:pt x="120000" y="60000"/>
                  </a:lnTo>
                  <a:lnTo>
                    <a:pt x="0" y="60000"/>
                  </a:lnTo>
                  <a:lnTo>
                    <a:pt x="0" y="120000"/>
                  </a:lnTo>
                </a:path>
              </a:pathLst>
            </a:custGeom>
            <a:noFill/>
            <a:ln w="38100" cap="rnd" cmpd="sng">
              <a:solidFill>
                <a:schemeClr val="accent4"/>
              </a:solidFill>
              <a:prstDash val="solid"/>
              <a:round/>
              <a:headEnd type="none" w="sm" len="sm"/>
              <a:tailEnd type="none" w="sm" len="sm"/>
            </a:ln>
          </p:spPr>
        </p:sp>
        <p:sp>
          <p:nvSpPr>
            <p:cNvPr id="72" name="Google Shape;1166;p32"/>
            <p:cNvSpPr/>
            <p:nvPr/>
          </p:nvSpPr>
          <p:spPr>
            <a:xfrm>
              <a:off x="6718" y="358081"/>
              <a:ext cx="11492763" cy="1198803"/>
            </a:xfrm>
            <a:prstGeom prst="rect">
              <a:avLst/>
            </a:prstGeom>
            <a:gradFill>
              <a:gsLst>
                <a:gs pos="0">
                  <a:schemeClr val="accent4"/>
                </a:gs>
                <a:gs pos="50000">
                  <a:schemeClr val="accent5"/>
                </a:gs>
                <a:gs pos="100000">
                  <a:schemeClr val="accent6"/>
                </a:gs>
              </a:gsLst>
              <a:lin ang="0" scaled="0"/>
            </a:gra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73" name="Google Shape;1167;p32"/>
            <p:cNvSpPr txBox="1"/>
            <p:nvPr/>
          </p:nvSpPr>
          <p:spPr>
            <a:xfrm>
              <a:off x="6718" y="358081"/>
              <a:ext cx="11492763" cy="1198803"/>
            </a:xfrm>
            <a:prstGeom prst="rect">
              <a:avLst/>
            </a:prstGeom>
            <a:noFill/>
            <a:ln>
              <a:noFill/>
            </a:ln>
          </p:spPr>
          <p:txBody>
            <a:bodyPr spcFirstLastPara="1" wrap="square" lIns="19050" tIns="19050" rIns="19050" bIns="19050" anchor="ctr" anchorCtr="0">
              <a:noAutofit/>
            </a:bodyPr>
            <a:lstStyle/>
            <a:p>
              <a:pPr algn="ctr">
                <a:lnSpc>
                  <a:spcPct val="90000"/>
                </a:lnSpc>
                <a:buClr>
                  <a:schemeClr val="lt1"/>
                </a:buClr>
                <a:buSzPts val="4000"/>
              </a:pPr>
              <a:r>
                <a:rPr lang="en-US" b="1">
                  <a:latin typeface="Calibri"/>
                  <a:ea typeface="Calibri"/>
                  <a:cs typeface="Calibri"/>
                  <a:sym typeface="Calibri"/>
                </a:rPr>
                <a:t>Joint Working Groups (JWG)</a:t>
              </a:r>
              <a:endParaRPr sz="1000"/>
            </a:p>
          </p:txBody>
        </p:sp>
        <p:sp>
          <p:nvSpPr>
            <p:cNvPr id="74" name="Google Shape;1168;p32"/>
            <p:cNvSpPr/>
            <p:nvPr/>
          </p:nvSpPr>
          <p:spPr>
            <a:xfrm>
              <a:off x="67627" y="1827878"/>
              <a:ext cx="2057394" cy="1371600"/>
            </a:xfrm>
            <a:prstGeom prst="rect">
              <a:avLst/>
            </a:prstGeom>
            <a:solidFill>
              <a:schemeClr val="accent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75" name="Google Shape;1169;p32"/>
            <p:cNvSpPr txBox="1"/>
            <p:nvPr/>
          </p:nvSpPr>
          <p:spPr>
            <a:xfrm>
              <a:off x="67627" y="1827878"/>
              <a:ext cx="2057394" cy="1371600"/>
            </a:xfrm>
            <a:prstGeom prst="rect">
              <a:avLst/>
            </a:prstGeom>
            <a:noFill/>
            <a:ln>
              <a:noFill/>
            </a:ln>
          </p:spPr>
          <p:txBody>
            <a:bodyPr spcFirstLastPara="1" wrap="square" lIns="10950" tIns="10950" rIns="10950" bIns="10950" anchor="ctr" anchorCtr="0">
              <a:noAutofit/>
            </a:bodyPr>
            <a:lstStyle/>
            <a:p>
              <a:pPr algn="ctr">
                <a:lnSpc>
                  <a:spcPct val="90000"/>
                </a:lnSpc>
                <a:buClr>
                  <a:schemeClr val="lt1"/>
                </a:buClr>
                <a:buSzPts val="2300"/>
              </a:pPr>
              <a:r>
                <a:rPr lang="en-US" sz="1100" b="1">
                  <a:latin typeface="Calibri"/>
                  <a:ea typeface="Calibri"/>
                  <a:cs typeface="Calibri"/>
                  <a:sym typeface="Calibri"/>
                </a:rPr>
                <a:t>Science Case Simulation (SCS)</a:t>
              </a:r>
              <a:endParaRPr sz="1000"/>
            </a:p>
          </p:txBody>
        </p:sp>
        <p:sp>
          <p:nvSpPr>
            <p:cNvPr id="76" name="Google Shape;1170;p32"/>
            <p:cNvSpPr/>
            <p:nvPr/>
          </p:nvSpPr>
          <p:spPr>
            <a:xfrm>
              <a:off x="581976" y="3470472"/>
              <a:ext cx="1833786" cy="645222"/>
            </a:xfrm>
            <a:prstGeom prst="rect">
              <a:avLst/>
            </a:prstGeom>
            <a:solidFill>
              <a:schemeClr val="accent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77" name="Google Shape;1171;p32"/>
            <p:cNvSpPr txBox="1"/>
            <p:nvPr/>
          </p:nvSpPr>
          <p:spPr>
            <a:xfrm>
              <a:off x="581976" y="3470472"/>
              <a:ext cx="1833786" cy="645222"/>
            </a:xfrm>
            <a:prstGeom prst="rect">
              <a:avLst/>
            </a:prstGeom>
            <a:noFill/>
            <a:ln>
              <a:noFill/>
            </a:ln>
          </p:spPr>
          <p:txBody>
            <a:bodyPr spcFirstLastPara="1" wrap="square" lIns="10463" tIns="10463" rIns="10463" bIns="10463" anchor="ctr" anchorCtr="0">
              <a:noAutofit/>
            </a:bodyPr>
            <a:lstStyle/>
            <a:p>
              <a:pPr algn="ctr">
                <a:lnSpc>
                  <a:spcPct val="90000"/>
                </a:lnSpc>
                <a:buClr>
                  <a:schemeClr val="lt1"/>
                </a:buClr>
                <a:buSzPts val="2200"/>
              </a:pPr>
              <a:r>
                <a:rPr lang="en-US" sz="1100" b="1">
                  <a:latin typeface="Calibri"/>
                  <a:ea typeface="Calibri"/>
                  <a:cs typeface="Calibri"/>
                  <a:sym typeface="Calibri"/>
                </a:rPr>
                <a:t>Astrometry</a:t>
              </a:r>
              <a:endParaRPr sz="1000"/>
            </a:p>
          </p:txBody>
        </p:sp>
        <p:sp>
          <p:nvSpPr>
            <p:cNvPr id="78" name="Google Shape;1172;p32"/>
            <p:cNvSpPr/>
            <p:nvPr/>
          </p:nvSpPr>
          <p:spPr>
            <a:xfrm>
              <a:off x="581976" y="4386687"/>
              <a:ext cx="1833786" cy="645222"/>
            </a:xfrm>
            <a:prstGeom prst="rect">
              <a:avLst/>
            </a:prstGeom>
            <a:solidFill>
              <a:schemeClr val="accent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79" name="Google Shape;1173;p32"/>
            <p:cNvSpPr txBox="1"/>
            <p:nvPr/>
          </p:nvSpPr>
          <p:spPr>
            <a:xfrm>
              <a:off x="581976" y="4386687"/>
              <a:ext cx="1833786" cy="645222"/>
            </a:xfrm>
            <a:prstGeom prst="rect">
              <a:avLst/>
            </a:prstGeom>
            <a:noFill/>
            <a:ln>
              <a:noFill/>
            </a:ln>
          </p:spPr>
          <p:txBody>
            <a:bodyPr spcFirstLastPara="1" wrap="square" lIns="10463" tIns="10463" rIns="10463" bIns="10463" anchor="ctr" anchorCtr="0">
              <a:noAutofit/>
            </a:bodyPr>
            <a:lstStyle/>
            <a:p>
              <a:pPr algn="ctr">
                <a:lnSpc>
                  <a:spcPct val="90000"/>
                </a:lnSpc>
                <a:buClr>
                  <a:schemeClr val="lt1"/>
                </a:buClr>
                <a:buSzPts val="2200"/>
              </a:pPr>
              <a:r>
                <a:rPr lang="en-US" sz="1100" b="1">
                  <a:latin typeface="Calibri"/>
                  <a:ea typeface="Calibri"/>
                  <a:cs typeface="Calibri"/>
                  <a:sym typeface="Calibri"/>
                </a:rPr>
                <a:t>Exoplanet Yields</a:t>
              </a:r>
              <a:endParaRPr sz="1000"/>
            </a:p>
          </p:txBody>
        </p:sp>
        <p:sp>
          <p:nvSpPr>
            <p:cNvPr id="80" name="Google Shape;1174;p32"/>
            <p:cNvSpPr/>
            <p:nvPr/>
          </p:nvSpPr>
          <p:spPr>
            <a:xfrm>
              <a:off x="581976" y="5302903"/>
              <a:ext cx="1833786" cy="645222"/>
            </a:xfrm>
            <a:prstGeom prst="rect">
              <a:avLst/>
            </a:prstGeom>
            <a:solidFill>
              <a:schemeClr val="accent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81" name="Google Shape;1175;p32"/>
            <p:cNvSpPr txBox="1"/>
            <p:nvPr/>
          </p:nvSpPr>
          <p:spPr>
            <a:xfrm>
              <a:off x="581976" y="5302903"/>
              <a:ext cx="1833786" cy="645222"/>
            </a:xfrm>
            <a:prstGeom prst="rect">
              <a:avLst/>
            </a:prstGeom>
            <a:noFill/>
            <a:ln>
              <a:noFill/>
            </a:ln>
          </p:spPr>
          <p:txBody>
            <a:bodyPr spcFirstLastPara="1" wrap="square" lIns="10463" tIns="10463" rIns="10463" bIns="10463" anchor="ctr" anchorCtr="0">
              <a:noAutofit/>
            </a:bodyPr>
            <a:lstStyle/>
            <a:p>
              <a:pPr algn="ctr">
                <a:lnSpc>
                  <a:spcPct val="90000"/>
                </a:lnSpc>
                <a:buClr>
                  <a:schemeClr val="lt1"/>
                </a:buClr>
                <a:buSzPts val="2200"/>
              </a:pPr>
              <a:r>
                <a:rPr lang="en-US" sz="1100" b="1">
                  <a:latin typeface="Calibri"/>
                  <a:ea typeface="Calibri"/>
                  <a:cs typeface="Calibri"/>
                  <a:sym typeface="Calibri"/>
                </a:rPr>
                <a:t>UV Galaxy Evolution</a:t>
              </a:r>
              <a:endParaRPr sz="1000"/>
            </a:p>
          </p:txBody>
        </p:sp>
        <p:sp>
          <p:nvSpPr>
            <p:cNvPr id="82" name="Google Shape;1176;p32"/>
            <p:cNvSpPr/>
            <p:nvPr/>
          </p:nvSpPr>
          <p:spPr>
            <a:xfrm>
              <a:off x="2396015" y="1827878"/>
              <a:ext cx="2057394" cy="1371600"/>
            </a:xfrm>
            <a:prstGeom prst="rect">
              <a:avLst/>
            </a:prstGeom>
            <a:solidFill>
              <a:srgbClr val="759AF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83" name="Google Shape;1177;p32"/>
            <p:cNvSpPr txBox="1"/>
            <p:nvPr/>
          </p:nvSpPr>
          <p:spPr>
            <a:xfrm>
              <a:off x="2396015" y="1827878"/>
              <a:ext cx="2057394" cy="1371600"/>
            </a:xfrm>
            <a:prstGeom prst="rect">
              <a:avLst/>
            </a:prstGeom>
            <a:noFill/>
            <a:ln>
              <a:noFill/>
            </a:ln>
          </p:spPr>
          <p:txBody>
            <a:bodyPr spcFirstLastPara="1" wrap="square" lIns="10950" tIns="10950" rIns="10950" bIns="10950" anchor="ctr" anchorCtr="0">
              <a:noAutofit/>
            </a:bodyPr>
            <a:lstStyle/>
            <a:p>
              <a:pPr algn="ctr">
                <a:lnSpc>
                  <a:spcPct val="90000"/>
                </a:lnSpc>
                <a:buClr>
                  <a:schemeClr val="lt1"/>
                </a:buClr>
                <a:buSzPts val="2300"/>
              </a:pPr>
              <a:r>
                <a:rPr lang="en-US" sz="1100" b="1">
                  <a:latin typeface="Calibri"/>
                  <a:ea typeface="Calibri"/>
                  <a:cs typeface="Calibri"/>
                  <a:sym typeface="Calibri"/>
                </a:rPr>
                <a:t>Science Data Simulation (SDS)</a:t>
              </a:r>
              <a:endParaRPr sz="1000"/>
            </a:p>
          </p:txBody>
        </p:sp>
        <p:sp>
          <p:nvSpPr>
            <p:cNvPr id="84" name="Google Shape;1178;p32"/>
            <p:cNvSpPr/>
            <p:nvPr/>
          </p:nvSpPr>
          <p:spPr>
            <a:xfrm>
              <a:off x="2910363" y="3470472"/>
              <a:ext cx="1833786" cy="645222"/>
            </a:xfrm>
            <a:prstGeom prst="rect">
              <a:avLst/>
            </a:prstGeom>
            <a:solidFill>
              <a:srgbClr val="759AF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85" name="Google Shape;1179;p32"/>
            <p:cNvSpPr txBox="1"/>
            <p:nvPr/>
          </p:nvSpPr>
          <p:spPr>
            <a:xfrm>
              <a:off x="2910363" y="3470472"/>
              <a:ext cx="1833786" cy="645222"/>
            </a:xfrm>
            <a:prstGeom prst="rect">
              <a:avLst/>
            </a:prstGeom>
            <a:noFill/>
            <a:ln>
              <a:noFill/>
            </a:ln>
          </p:spPr>
          <p:txBody>
            <a:bodyPr spcFirstLastPara="1" wrap="square" lIns="10463" tIns="10463" rIns="10463" bIns="10463" anchor="ctr" anchorCtr="0">
              <a:noAutofit/>
            </a:bodyPr>
            <a:lstStyle/>
            <a:p>
              <a:pPr algn="ctr">
                <a:lnSpc>
                  <a:spcPct val="90000"/>
                </a:lnSpc>
                <a:buClr>
                  <a:schemeClr val="lt1"/>
                </a:buClr>
                <a:buSzPts val="2200"/>
              </a:pPr>
              <a:r>
                <a:rPr lang="en-US" sz="1100" b="1">
                  <a:latin typeface="Calibri"/>
                  <a:ea typeface="Calibri"/>
                  <a:cs typeface="Calibri"/>
                  <a:sym typeface="Calibri"/>
                </a:rPr>
                <a:t>Wide-Field Imaging</a:t>
              </a:r>
              <a:endParaRPr sz="1000"/>
            </a:p>
          </p:txBody>
        </p:sp>
        <p:sp>
          <p:nvSpPr>
            <p:cNvPr id="86" name="Google Shape;1180;p32"/>
            <p:cNvSpPr/>
            <p:nvPr/>
          </p:nvSpPr>
          <p:spPr>
            <a:xfrm>
              <a:off x="2910363" y="4386687"/>
              <a:ext cx="1833786" cy="645222"/>
            </a:xfrm>
            <a:prstGeom prst="rect">
              <a:avLst/>
            </a:prstGeom>
            <a:solidFill>
              <a:srgbClr val="759AF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87" name="Google Shape;1181;p32"/>
            <p:cNvSpPr txBox="1"/>
            <p:nvPr/>
          </p:nvSpPr>
          <p:spPr>
            <a:xfrm>
              <a:off x="2910363" y="4386687"/>
              <a:ext cx="1833786" cy="645222"/>
            </a:xfrm>
            <a:prstGeom prst="rect">
              <a:avLst/>
            </a:prstGeom>
            <a:noFill/>
            <a:ln>
              <a:noFill/>
            </a:ln>
          </p:spPr>
          <p:txBody>
            <a:bodyPr spcFirstLastPara="1" wrap="square" lIns="10463" tIns="10463" rIns="10463" bIns="10463" anchor="ctr" anchorCtr="0">
              <a:noAutofit/>
            </a:bodyPr>
            <a:lstStyle/>
            <a:p>
              <a:pPr algn="ctr">
                <a:lnSpc>
                  <a:spcPct val="90000"/>
                </a:lnSpc>
                <a:buClr>
                  <a:schemeClr val="lt1"/>
                </a:buClr>
                <a:buSzPts val="2200"/>
              </a:pPr>
              <a:r>
                <a:rPr lang="en-US" sz="1100" b="1">
                  <a:latin typeface="Calibri"/>
                  <a:ea typeface="Calibri"/>
                  <a:cs typeface="Calibri"/>
                  <a:sym typeface="Calibri"/>
                </a:rPr>
                <a:t>High-Contrast</a:t>
              </a:r>
              <a:endParaRPr sz="1000"/>
            </a:p>
          </p:txBody>
        </p:sp>
        <p:sp>
          <p:nvSpPr>
            <p:cNvPr id="88" name="Google Shape;1182;p32"/>
            <p:cNvSpPr/>
            <p:nvPr/>
          </p:nvSpPr>
          <p:spPr>
            <a:xfrm>
              <a:off x="2910363" y="5302903"/>
              <a:ext cx="1833786" cy="645222"/>
            </a:xfrm>
            <a:prstGeom prst="rect">
              <a:avLst/>
            </a:prstGeom>
            <a:solidFill>
              <a:srgbClr val="759AF4"/>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89" name="Google Shape;1183;p32"/>
            <p:cNvSpPr txBox="1"/>
            <p:nvPr/>
          </p:nvSpPr>
          <p:spPr>
            <a:xfrm>
              <a:off x="2910363" y="5302903"/>
              <a:ext cx="1833786" cy="645222"/>
            </a:xfrm>
            <a:prstGeom prst="rect">
              <a:avLst/>
            </a:prstGeom>
            <a:noFill/>
            <a:ln>
              <a:noFill/>
            </a:ln>
          </p:spPr>
          <p:txBody>
            <a:bodyPr spcFirstLastPara="1" wrap="square" lIns="10463" tIns="10463" rIns="10463" bIns="10463" anchor="ctr" anchorCtr="0">
              <a:noAutofit/>
            </a:bodyPr>
            <a:lstStyle/>
            <a:p>
              <a:pPr algn="ctr">
                <a:lnSpc>
                  <a:spcPct val="90000"/>
                </a:lnSpc>
                <a:buClr>
                  <a:schemeClr val="lt1"/>
                </a:buClr>
                <a:buSzPts val="2200"/>
              </a:pPr>
              <a:r>
                <a:rPr lang="en-US" sz="1100" b="1">
                  <a:latin typeface="Calibri"/>
                  <a:ea typeface="Calibri"/>
                  <a:cs typeface="Calibri"/>
                  <a:sym typeface="Calibri"/>
                </a:rPr>
                <a:t>UV</a:t>
              </a:r>
              <a:endParaRPr sz="1000"/>
            </a:p>
          </p:txBody>
        </p:sp>
        <p:sp>
          <p:nvSpPr>
            <p:cNvPr id="90" name="Google Shape;1184;p32"/>
            <p:cNvSpPr/>
            <p:nvPr/>
          </p:nvSpPr>
          <p:spPr>
            <a:xfrm>
              <a:off x="4724402" y="1827878"/>
              <a:ext cx="2057394" cy="1371600"/>
            </a:xfrm>
            <a:prstGeom prst="rect">
              <a:avLst/>
            </a:prstGeom>
            <a:solidFill>
              <a:srgbClr val="47ADEB"/>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91" name="Google Shape;1185;p32"/>
            <p:cNvSpPr txBox="1"/>
            <p:nvPr/>
          </p:nvSpPr>
          <p:spPr>
            <a:xfrm>
              <a:off x="4724402" y="1827878"/>
              <a:ext cx="2057394" cy="1371600"/>
            </a:xfrm>
            <a:prstGeom prst="rect">
              <a:avLst/>
            </a:prstGeom>
            <a:noFill/>
            <a:ln>
              <a:noFill/>
            </a:ln>
          </p:spPr>
          <p:txBody>
            <a:bodyPr spcFirstLastPara="1" wrap="square" lIns="10950" tIns="10950" rIns="10950" bIns="10950" anchor="ctr" anchorCtr="0">
              <a:noAutofit/>
            </a:bodyPr>
            <a:lstStyle/>
            <a:p>
              <a:pPr algn="ctr">
                <a:lnSpc>
                  <a:spcPct val="90000"/>
                </a:lnSpc>
                <a:buClr>
                  <a:schemeClr val="lt1"/>
                </a:buClr>
                <a:buSzPts val="2300"/>
              </a:pPr>
              <a:r>
                <a:rPr lang="en-US" sz="1100" b="1">
                  <a:latin typeface="Calibri"/>
                  <a:ea typeface="Calibri"/>
                  <a:cs typeface="Calibri"/>
                  <a:sym typeface="Calibri"/>
                </a:rPr>
                <a:t>Science-Engineering Interface (SEI)</a:t>
              </a:r>
              <a:endParaRPr sz="1000"/>
            </a:p>
          </p:txBody>
        </p:sp>
        <p:sp>
          <p:nvSpPr>
            <p:cNvPr id="92" name="Google Shape;1186;p32"/>
            <p:cNvSpPr/>
            <p:nvPr/>
          </p:nvSpPr>
          <p:spPr>
            <a:xfrm>
              <a:off x="7052790" y="1827878"/>
              <a:ext cx="2057394" cy="1371600"/>
            </a:xfrm>
            <a:prstGeom prst="rect">
              <a:avLst/>
            </a:prstGeom>
            <a:solidFill>
              <a:srgbClr val="68B8BF"/>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93" name="Google Shape;1187;p32"/>
            <p:cNvSpPr txBox="1"/>
            <p:nvPr/>
          </p:nvSpPr>
          <p:spPr>
            <a:xfrm>
              <a:off x="7052790" y="1827878"/>
              <a:ext cx="2057394" cy="1371600"/>
            </a:xfrm>
            <a:prstGeom prst="rect">
              <a:avLst/>
            </a:prstGeom>
            <a:noFill/>
            <a:ln>
              <a:noFill/>
            </a:ln>
          </p:spPr>
          <p:txBody>
            <a:bodyPr spcFirstLastPara="1" wrap="square" lIns="10950" tIns="10950" rIns="10950" bIns="10950" anchor="ctr" anchorCtr="0">
              <a:noAutofit/>
            </a:bodyPr>
            <a:lstStyle/>
            <a:p>
              <a:pPr algn="ctr">
                <a:lnSpc>
                  <a:spcPct val="90000"/>
                </a:lnSpc>
                <a:buClr>
                  <a:schemeClr val="lt1"/>
                </a:buClr>
                <a:buSzPts val="2300"/>
              </a:pPr>
              <a:r>
                <a:rPr lang="en-US" sz="1000" b="1" dirty="0">
                  <a:latin typeface="Calibri"/>
                  <a:ea typeface="Calibri"/>
                  <a:cs typeface="Calibri"/>
                  <a:sym typeface="Calibri"/>
                </a:rPr>
                <a:t>Artificial Intelligence &amp; Machine Learning (AIML)</a:t>
              </a:r>
              <a:endParaRPr sz="800" dirty="0"/>
            </a:p>
          </p:txBody>
        </p:sp>
        <p:sp>
          <p:nvSpPr>
            <p:cNvPr id="94" name="Google Shape;1188;p32"/>
            <p:cNvSpPr/>
            <p:nvPr/>
          </p:nvSpPr>
          <p:spPr>
            <a:xfrm>
              <a:off x="9381178" y="1827878"/>
              <a:ext cx="2057394" cy="1371600"/>
            </a:xfrm>
            <a:prstGeom prst="rect">
              <a:avLst/>
            </a:prstGeom>
            <a:solidFill>
              <a:schemeClr val="accent6"/>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1000"/>
            </a:p>
          </p:txBody>
        </p:sp>
        <p:sp>
          <p:nvSpPr>
            <p:cNvPr id="95" name="Google Shape;1189;p32"/>
            <p:cNvSpPr txBox="1"/>
            <p:nvPr/>
          </p:nvSpPr>
          <p:spPr>
            <a:xfrm>
              <a:off x="9381178" y="1827878"/>
              <a:ext cx="2057394" cy="1371600"/>
            </a:xfrm>
            <a:prstGeom prst="rect">
              <a:avLst/>
            </a:prstGeom>
            <a:noFill/>
            <a:ln>
              <a:noFill/>
            </a:ln>
          </p:spPr>
          <p:txBody>
            <a:bodyPr spcFirstLastPara="1" wrap="square" lIns="10950" tIns="10950" rIns="10950" bIns="10950" anchor="ctr" anchorCtr="0">
              <a:noAutofit/>
            </a:bodyPr>
            <a:lstStyle/>
            <a:p>
              <a:pPr algn="ctr">
                <a:lnSpc>
                  <a:spcPct val="90000"/>
                </a:lnSpc>
                <a:buClr>
                  <a:schemeClr val="lt1"/>
                </a:buClr>
                <a:buSzPts val="2300"/>
              </a:pPr>
              <a:r>
                <a:rPr lang="en-US" sz="1100" b="1" dirty="0">
                  <a:latin typeface="Calibri"/>
                  <a:ea typeface="Calibri"/>
                  <a:cs typeface="Calibri"/>
                  <a:sym typeface="Calibri"/>
                </a:rPr>
                <a:t>Past Studies Comparison (Past)</a:t>
              </a:r>
              <a:endParaRPr sz="1000" dirty="0"/>
            </a:p>
          </p:txBody>
        </p:sp>
      </p:grpSp>
      <p:grpSp>
        <p:nvGrpSpPr>
          <p:cNvPr id="96" name="Google Shape;1196;p33"/>
          <p:cNvGrpSpPr/>
          <p:nvPr/>
        </p:nvGrpSpPr>
        <p:grpSpPr>
          <a:xfrm>
            <a:off x="5955053" y="1230752"/>
            <a:ext cx="5578464" cy="2749178"/>
            <a:chOff x="8341" y="0"/>
            <a:chExt cx="11489516" cy="6261171"/>
          </a:xfrm>
        </p:grpSpPr>
        <p:sp>
          <p:nvSpPr>
            <p:cNvPr id="97" name="Google Shape;1197;p33"/>
            <p:cNvSpPr/>
            <p:nvPr/>
          </p:nvSpPr>
          <p:spPr>
            <a:xfrm>
              <a:off x="9029256" y="1650214"/>
              <a:ext cx="404214" cy="4336637"/>
            </a:xfrm>
            <a:custGeom>
              <a:avLst/>
              <a:gdLst/>
              <a:ahLst/>
              <a:cxnLst/>
              <a:rect l="l" t="t" r="r" b="b"/>
              <a:pathLst>
                <a:path w="120000" h="120000" extrusionOk="0">
                  <a:moveTo>
                    <a:pt x="0" y="0"/>
                  </a:moveTo>
                  <a:lnTo>
                    <a:pt x="0" y="120000"/>
                  </a:lnTo>
                  <a:lnTo>
                    <a:pt x="120000" y="120000"/>
                  </a:lnTo>
                </a:path>
              </a:pathLst>
            </a:custGeom>
            <a:noFill/>
            <a:ln w="38100" cap="rnd" cmpd="sng">
              <a:solidFill>
                <a:srgbClr val="7F9E00"/>
              </a:solidFill>
              <a:prstDash val="solid"/>
              <a:round/>
              <a:headEnd type="none" w="sm" len="sm"/>
              <a:tailEnd type="none" w="sm" len="sm"/>
            </a:ln>
          </p:spPr>
        </p:sp>
        <p:sp>
          <p:nvSpPr>
            <p:cNvPr id="98" name="Google Shape;1198;p33"/>
            <p:cNvSpPr/>
            <p:nvPr/>
          </p:nvSpPr>
          <p:spPr>
            <a:xfrm>
              <a:off x="9029256" y="1650214"/>
              <a:ext cx="404214" cy="3580051"/>
            </a:xfrm>
            <a:custGeom>
              <a:avLst/>
              <a:gdLst/>
              <a:ahLst/>
              <a:cxnLst/>
              <a:rect l="l" t="t" r="r" b="b"/>
              <a:pathLst>
                <a:path w="120000" h="120000" extrusionOk="0">
                  <a:moveTo>
                    <a:pt x="0" y="0"/>
                  </a:moveTo>
                  <a:lnTo>
                    <a:pt x="0" y="120000"/>
                  </a:lnTo>
                  <a:lnTo>
                    <a:pt x="120000" y="120000"/>
                  </a:lnTo>
                </a:path>
              </a:pathLst>
            </a:custGeom>
            <a:noFill/>
            <a:ln w="38100" cap="rnd" cmpd="sng">
              <a:solidFill>
                <a:srgbClr val="7F9E00"/>
              </a:solidFill>
              <a:prstDash val="solid"/>
              <a:round/>
              <a:headEnd type="none" w="sm" len="sm"/>
              <a:tailEnd type="none" w="sm" len="sm"/>
            </a:ln>
          </p:spPr>
        </p:sp>
        <p:sp>
          <p:nvSpPr>
            <p:cNvPr id="99" name="Google Shape;1199;p33"/>
            <p:cNvSpPr/>
            <p:nvPr/>
          </p:nvSpPr>
          <p:spPr>
            <a:xfrm>
              <a:off x="9029256" y="1650214"/>
              <a:ext cx="404214" cy="2823464"/>
            </a:xfrm>
            <a:custGeom>
              <a:avLst/>
              <a:gdLst/>
              <a:ahLst/>
              <a:cxnLst/>
              <a:rect l="l" t="t" r="r" b="b"/>
              <a:pathLst>
                <a:path w="120000" h="120000" extrusionOk="0">
                  <a:moveTo>
                    <a:pt x="0" y="0"/>
                  </a:moveTo>
                  <a:lnTo>
                    <a:pt x="0" y="120000"/>
                  </a:lnTo>
                  <a:lnTo>
                    <a:pt x="120000" y="120000"/>
                  </a:lnTo>
                </a:path>
              </a:pathLst>
            </a:custGeom>
            <a:noFill/>
            <a:ln w="38100" cap="rnd" cmpd="sng">
              <a:solidFill>
                <a:srgbClr val="7F9E00"/>
              </a:solidFill>
              <a:prstDash val="solid"/>
              <a:round/>
              <a:headEnd type="none" w="sm" len="sm"/>
              <a:tailEnd type="none" w="sm" len="sm"/>
            </a:ln>
          </p:spPr>
        </p:sp>
        <p:sp>
          <p:nvSpPr>
            <p:cNvPr id="100" name="Google Shape;1200;p33"/>
            <p:cNvSpPr/>
            <p:nvPr/>
          </p:nvSpPr>
          <p:spPr>
            <a:xfrm>
              <a:off x="9029256" y="1650214"/>
              <a:ext cx="404214" cy="2066878"/>
            </a:xfrm>
            <a:custGeom>
              <a:avLst/>
              <a:gdLst/>
              <a:ahLst/>
              <a:cxnLst/>
              <a:rect l="l" t="t" r="r" b="b"/>
              <a:pathLst>
                <a:path w="120000" h="120000" extrusionOk="0">
                  <a:moveTo>
                    <a:pt x="0" y="0"/>
                  </a:moveTo>
                  <a:lnTo>
                    <a:pt x="0" y="120000"/>
                  </a:lnTo>
                  <a:lnTo>
                    <a:pt x="120000" y="120000"/>
                  </a:lnTo>
                </a:path>
              </a:pathLst>
            </a:custGeom>
            <a:noFill/>
            <a:ln w="38100" cap="rnd" cmpd="sng">
              <a:solidFill>
                <a:srgbClr val="7F9E00"/>
              </a:solidFill>
              <a:prstDash val="solid"/>
              <a:round/>
              <a:headEnd type="none" w="sm" len="sm"/>
              <a:tailEnd type="none" w="sm" len="sm"/>
            </a:ln>
          </p:spPr>
        </p:sp>
        <p:sp>
          <p:nvSpPr>
            <p:cNvPr id="101" name="Google Shape;1201;p33"/>
            <p:cNvSpPr/>
            <p:nvPr/>
          </p:nvSpPr>
          <p:spPr>
            <a:xfrm>
              <a:off x="9029256" y="1650214"/>
              <a:ext cx="404214" cy="1310291"/>
            </a:xfrm>
            <a:custGeom>
              <a:avLst/>
              <a:gdLst/>
              <a:ahLst/>
              <a:cxnLst/>
              <a:rect l="l" t="t" r="r" b="b"/>
              <a:pathLst>
                <a:path w="120000" h="120000" extrusionOk="0">
                  <a:moveTo>
                    <a:pt x="0" y="0"/>
                  </a:moveTo>
                  <a:lnTo>
                    <a:pt x="0" y="120000"/>
                  </a:lnTo>
                  <a:lnTo>
                    <a:pt x="120000" y="120000"/>
                  </a:lnTo>
                </a:path>
              </a:pathLst>
            </a:custGeom>
            <a:noFill/>
            <a:ln w="38100" cap="rnd" cmpd="sng">
              <a:solidFill>
                <a:srgbClr val="7F9E00"/>
              </a:solidFill>
              <a:prstDash val="solid"/>
              <a:round/>
              <a:headEnd type="none" w="sm" len="sm"/>
              <a:tailEnd type="none" w="sm" len="sm"/>
            </a:ln>
          </p:spPr>
        </p:sp>
        <p:sp>
          <p:nvSpPr>
            <p:cNvPr id="102" name="Google Shape;1202;p33"/>
            <p:cNvSpPr/>
            <p:nvPr/>
          </p:nvSpPr>
          <p:spPr>
            <a:xfrm>
              <a:off x="9029256" y="1650214"/>
              <a:ext cx="404214" cy="553705"/>
            </a:xfrm>
            <a:custGeom>
              <a:avLst/>
              <a:gdLst/>
              <a:ahLst/>
              <a:cxnLst/>
              <a:rect l="l" t="t" r="r" b="b"/>
              <a:pathLst>
                <a:path w="120000" h="120000" extrusionOk="0">
                  <a:moveTo>
                    <a:pt x="0" y="0"/>
                  </a:moveTo>
                  <a:lnTo>
                    <a:pt x="0" y="120000"/>
                  </a:lnTo>
                  <a:lnTo>
                    <a:pt x="120000" y="120000"/>
                  </a:lnTo>
                </a:path>
              </a:pathLst>
            </a:custGeom>
            <a:noFill/>
            <a:ln w="38100" cap="rnd" cmpd="sng">
              <a:solidFill>
                <a:srgbClr val="7F9E00"/>
              </a:solidFill>
              <a:prstDash val="solid"/>
              <a:round/>
              <a:headEnd type="none" w="sm" len="sm"/>
              <a:tailEnd type="none" w="sm" len="sm"/>
            </a:ln>
          </p:spPr>
        </p:sp>
        <p:sp>
          <p:nvSpPr>
            <p:cNvPr id="103" name="Google Shape;1203;p33"/>
            <p:cNvSpPr/>
            <p:nvPr/>
          </p:nvSpPr>
          <p:spPr>
            <a:xfrm>
              <a:off x="5753100" y="554274"/>
              <a:ext cx="4354060" cy="181541"/>
            </a:xfrm>
            <a:custGeom>
              <a:avLst/>
              <a:gdLst/>
              <a:ahLst/>
              <a:cxnLst/>
              <a:rect l="l" t="t" r="r" b="b"/>
              <a:pathLst>
                <a:path w="120000" h="120000" extrusionOk="0">
                  <a:moveTo>
                    <a:pt x="0" y="0"/>
                  </a:moveTo>
                  <a:lnTo>
                    <a:pt x="0" y="51273"/>
                  </a:lnTo>
                  <a:lnTo>
                    <a:pt x="120000" y="51273"/>
                  </a:lnTo>
                  <a:lnTo>
                    <a:pt x="120000" y="120000"/>
                  </a:lnTo>
                </a:path>
              </a:pathLst>
            </a:custGeom>
            <a:noFill/>
            <a:ln w="38100" cap="rnd" cmpd="sng">
              <a:solidFill>
                <a:srgbClr val="009051"/>
              </a:solidFill>
              <a:prstDash val="solid"/>
              <a:round/>
              <a:headEnd type="none" w="sm" len="sm"/>
              <a:tailEnd type="none" w="sm" len="sm"/>
            </a:ln>
          </p:spPr>
        </p:sp>
        <p:sp>
          <p:nvSpPr>
            <p:cNvPr id="104" name="Google Shape;1204;p33"/>
            <p:cNvSpPr/>
            <p:nvPr/>
          </p:nvSpPr>
          <p:spPr>
            <a:xfrm>
              <a:off x="6126549" y="1650214"/>
              <a:ext cx="404214" cy="2823464"/>
            </a:xfrm>
            <a:custGeom>
              <a:avLst/>
              <a:gdLst/>
              <a:ahLst/>
              <a:cxnLst/>
              <a:rect l="l" t="t" r="r" b="b"/>
              <a:pathLst>
                <a:path w="120000" h="120000" extrusionOk="0">
                  <a:moveTo>
                    <a:pt x="0" y="0"/>
                  </a:moveTo>
                  <a:lnTo>
                    <a:pt x="0" y="120000"/>
                  </a:lnTo>
                  <a:lnTo>
                    <a:pt x="120000" y="120000"/>
                  </a:lnTo>
                </a:path>
              </a:pathLst>
            </a:custGeom>
            <a:noFill/>
            <a:ln w="38100" cap="rnd" cmpd="sng">
              <a:solidFill>
                <a:srgbClr val="4DB841"/>
              </a:solidFill>
              <a:prstDash val="solid"/>
              <a:round/>
              <a:headEnd type="none" w="sm" len="sm"/>
              <a:tailEnd type="none" w="sm" len="sm"/>
            </a:ln>
          </p:spPr>
        </p:sp>
        <p:sp>
          <p:nvSpPr>
            <p:cNvPr id="105" name="Google Shape;1205;p33"/>
            <p:cNvSpPr/>
            <p:nvPr/>
          </p:nvSpPr>
          <p:spPr>
            <a:xfrm>
              <a:off x="6126549" y="1650214"/>
              <a:ext cx="404214" cy="2066878"/>
            </a:xfrm>
            <a:custGeom>
              <a:avLst/>
              <a:gdLst/>
              <a:ahLst/>
              <a:cxnLst/>
              <a:rect l="l" t="t" r="r" b="b"/>
              <a:pathLst>
                <a:path w="120000" h="120000" extrusionOk="0">
                  <a:moveTo>
                    <a:pt x="0" y="0"/>
                  </a:moveTo>
                  <a:lnTo>
                    <a:pt x="0" y="120000"/>
                  </a:lnTo>
                  <a:lnTo>
                    <a:pt x="120000" y="120000"/>
                  </a:lnTo>
                </a:path>
              </a:pathLst>
            </a:custGeom>
            <a:noFill/>
            <a:ln w="38100" cap="rnd" cmpd="sng">
              <a:solidFill>
                <a:srgbClr val="4DB841"/>
              </a:solidFill>
              <a:prstDash val="solid"/>
              <a:round/>
              <a:headEnd type="none" w="sm" len="sm"/>
              <a:tailEnd type="none" w="sm" len="sm"/>
            </a:ln>
          </p:spPr>
        </p:sp>
        <p:sp>
          <p:nvSpPr>
            <p:cNvPr id="106" name="Google Shape;1206;p33"/>
            <p:cNvSpPr/>
            <p:nvPr/>
          </p:nvSpPr>
          <p:spPr>
            <a:xfrm>
              <a:off x="6126549" y="1650214"/>
              <a:ext cx="404214" cy="1310291"/>
            </a:xfrm>
            <a:custGeom>
              <a:avLst/>
              <a:gdLst/>
              <a:ahLst/>
              <a:cxnLst/>
              <a:rect l="l" t="t" r="r" b="b"/>
              <a:pathLst>
                <a:path w="120000" h="120000" extrusionOk="0">
                  <a:moveTo>
                    <a:pt x="0" y="0"/>
                  </a:moveTo>
                  <a:lnTo>
                    <a:pt x="0" y="120000"/>
                  </a:lnTo>
                  <a:lnTo>
                    <a:pt x="120000" y="120000"/>
                  </a:lnTo>
                </a:path>
              </a:pathLst>
            </a:custGeom>
            <a:noFill/>
            <a:ln w="38100" cap="rnd" cmpd="sng">
              <a:solidFill>
                <a:srgbClr val="4DB841"/>
              </a:solidFill>
              <a:prstDash val="solid"/>
              <a:round/>
              <a:headEnd type="none" w="sm" len="sm"/>
              <a:tailEnd type="none" w="sm" len="sm"/>
            </a:ln>
          </p:spPr>
        </p:sp>
        <p:sp>
          <p:nvSpPr>
            <p:cNvPr id="107" name="Google Shape;1207;p33"/>
            <p:cNvSpPr/>
            <p:nvPr/>
          </p:nvSpPr>
          <p:spPr>
            <a:xfrm>
              <a:off x="6126549" y="1650214"/>
              <a:ext cx="404214" cy="553705"/>
            </a:xfrm>
            <a:custGeom>
              <a:avLst/>
              <a:gdLst/>
              <a:ahLst/>
              <a:cxnLst/>
              <a:rect l="l" t="t" r="r" b="b"/>
              <a:pathLst>
                <a:path w="120000" h="120000" extrusionOk="0">
                  <a:moveTo>
                    <a:pt x="0" y="0"/>
                  </a:moveTo>
                  <a:lnTo>
                    <a:pt x="0" y="120000"/>
                  </a:lnTo>
                  <a:lnTo>
                    <a:pt x="120000" y="120000"/>
                  </a:lnTo>
                </a:path>
              </a:pathLst>
            </a:custGeom>
            <a:noFill/>
            <a:ln w="38100" cap="rnd" cmpd="sng">
              <a:solidFill>
                <a:srgbClr val="4DB841"/>
              </a:solidFill>
              <a:prstDash val="solid"/>
              <a:round/>
              <a:headEnd type="none" w="sm" len="sm"/>
              <a:tailEnd type="none" w="sm" len="sm"/>
            </a:ln>
          </p:spPr>
        </p:sp>
        <p:sp>
          <p:nvSpPr>
            <p:cNvPr id="108" name="Google Shape;1208;p33"/>
            <p:cNvSpPr/>
            <p:nvPr/>
          </p:nvSpPr>
          <p:spPr>
            <a:xfrm>
              <a:off x="5753100" y="554274"/>
              <a:ext cx="1451353" cy="181541"/>
            </a:xfrm>
            <a:custGeom>
              <a:avLst/>
              <a:gdLst/>
              <a:ahLst/>
              <a:cxnLst/>
              <a:rect l="l" t="t" r="r" b="b"/>
              <a:pathLst>
                <a:path w="120000" h="120000" extrusionOk="0">
                  <a:moveTo>
                    <a:pt x="0" y="0"/>
                  </a:moveTo>
                  <a:lnTo>
                    <a:pt x="0" y="51273"/>
                  </a:lnTo>
                  <a:lnTo>
                    <a:pt x="120000" y="51273"/>
                  </a:lnTo>
                  <a:lnTo>
                    <a:pt x="120000" y="120000"/>
                  </a:lnTo>
                </a:path>
              </a:pathLst>
            </a:custGeom>
            <a:noFill/>
            <a:ln w="38100" cap="rnd" cmpd="sng">
              <a:solidFill>
                <a:srgbClr val="009051"/>
              </a:solidFill>
              <a:prstDash val="solid"/>
              <a:round/>
              <a:headEnd type="none" w="sm" len="sm"/>
              <a:tailEnd type="none" w="sm" len="sm"/>
            </a:ln>
          </p:spPr>
        </p:sp>
        <p:sp>
          <p:nvSpPr>
            <p:cNvPr id="109" name="Google Shape;1209;p33"/>
            <p:cNvSpPr/>
            <p:nvPr/>
          </p:nvSpPr>
          <p:spPr>
            <a:xfrm>
              <a:off x="4301746" y="554274"/>
              <a:ext cx="1451353" cy="181541"/>
            </a:xfrm>
            <a:custGeom>
              <a:avLst/>
              <a:gdLst/>
              <a:ahLst/>
              <a:cxnLst/>
              <a:rect l="l" t="t" r="r" b="b"/>
              <a:pathLst>
                <a:path w="120000" h="120000" extrusionOk="0">
                  <a:moveTo>
                    <a:pt x="120000" y="0"/>
                  </a:moveTo>
                  <a:lnTo>
                    <a:pt x="120000" y="51273"/>
                  </a:lnTo>
                  <a:lnTo>
                    <a:pt x="0" y="51273"/>
                  </a:lnTo>
                  <a:lnTo>
                    <a:pt x="0" y="120000"/>
                  </a:lnTo>
                </a:path>
              </a:pathLst>
            </a:custGeom>
            <a:noFill/>
            <a:ln w="38100" cap="rnd" cmpd="sng">
              <a:solidFill>
                <a:srgbClr val="1A9377"/>
              </a:solidFill>
              <a:prstDash val="solid"/>
              <a:round/>
              <a:headEnd type="none" w="sm" len="sm"/>
              <a:tailEnd type="none" w="sm" len="sm"/>
            </a:ln>
          </p:spPr>
        </p:sp>
        <p:sp>
          <p:nvSpPr>
            <p:cNvPr id="110" name="Google Shape;1210;p33"/>
            <p:cNvSpPr/>
            <p:nvPr/>
          </p:nvSpPr>
          <p:spPr>
            <a:xfrm>
              <a:off x="321134" y="1650214"/>
              <a:ext cx="404214" cy="2066878"/>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11" name="Google Shape;1211;p33"/>
            <p:cNvSpPr/>
            <p:nvPr/>
          </p:nvSpPr>
          <p:spPr>
            <a:xfrm>
              <a:off x="321134" y="1650214"/>
              <a:ext cx="404214" cy="1310291"/>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12" name="Google Shape;1212;p33"/>
            <p:cNvSpPr/>
            <p:nvPr/>
          </p:nvSpPr>
          <p:spPr>
            <a:xfrm>
              <a:off x="321134" y="1650214"/>
              <a:ext cx="404214" cy="553705"/>
            </a:xfrm>
            <a:custGeom>
              <a:avLst/>
              <a:gdLst/>
              <a:ahLst/>
              <a:cxnLst/>
              <a:rect l="l" t="t" r="r" b="b"/>
              <a:pathLst>
                <a:path w="120000" h="120000" extrusionOk="0">
                  <a:moveTo>
                    <a:pt x="0" y="0"/>
                  </a:moveTo>
                  <a:lnTo>
                    <a:pt x="0" y="120000"/>
                  </a:lnTo>
                  <a:lnTo>
                    <a:pt x="120000" y="120000"/>
                  </a:lnTo>
                </a:path>
              </a:pathLst>
            </a:custGeom>
            <a:noFill/>
            <a:ln w="38100" cap="rnd" cmpd="sng">
              <a:solidFill>
                <a:schemeClr val="accent5"/>
              </a:solidFill>
              <a:prstDash val="solid"/>
              <a:round/>
              <a:headEnd type="none" w="sm" len="sm"/>
              <a:tailEnd type="none" w="sm" len="sm"/>
            </a:ln>
          </p:spPr>
        </p:sp>
        <p:sp>
          <p:nvSpPr>
            <p:cNvPr id="113" name="Google Shape;1213;p33"/>
            <p:cNvSpPr/>
            <p:nvPr/>
          </p:nvSpPr>
          <p:spPr>
            <a:xfrm>
              <a:off x="1399039" y="554274"/>
              <a:ext cx="4354060" cy="181541"/>
            </a:xfrm>
            <a:custGeom>
              <a:avLst/>
              <a:gdLst/>
              <a:ahLst/>
              <a:cxnLst/>
              <a:rect l="l" t="t" r="r" b="b"/>
              <a:pathLst>
                <a:path w="120000" h="120000" extrusionOk="0">
                  <a:moveTo>
                    <a:pt x="120000" y="0"/>
                  </a:moveTo>
                  <a:lnTo>
                    <a:pt x="120000" y="51273"/>
                  </a:lnTo>
                  <a:lnTo>
                    <a:pt x="0" y="51273"/>
                  </a:lnTo>
                  <a:lnTo>
                    <a:pt x="0" y="120000"/>
                  </a:lnTo>
                </a:path>
              </a:pathLst>
            </a:custGeom>
            <a:noFill/>
            <a:ln w="38100" cap="rnd" cmpd="sng">
              <a:solidFill>
                <a:schemeClr val="accent5"/>
              </a:solidFill>
              <a:prstDash val="solid"/>
              <a:round/>
              <a:headEnd type="none" w="sm" len="sm"/>
              <a:tailEnd type="none" w="sm" len="sm"/>
            </a:ln>
          </p:spPr>
        </p:sp>
        <p:sp>
          <p:nvSpPr>
            <p:cNvPr id="114" name="Google Shape;1214;p33"/>
            <p:cNvSpPr/>
            <p:nvPr/>
          </p:nvSpPr>
          <p:spPr>
            <a:xfrm>
              <a:off x="8341" y="0"/>
              <a:ext cx="11489516" cy="554274"/>
            </a:xfrm>
            <a:prstGeom prst="rect">
              <a:avLst/>
            </a:prstGeom>
            <a:gradFill>
              <a:gsLst>
                <a:gs pos="0">
                  <a:schemeClr val="accent5"/>
                </a:gs>
                <a:gs pos="50000">
                  <a:srgbClr val="009051"/>
                </a:gs>
                <a:gs pos="100000">
                  <a:srgbClr val="7F9E00"/>
                </a:gs>
              </a:gsLst>
              <a:lin ang="0" scaled="0"/>
            </a:gra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5" name="Google Shape;1215;p33"/>
            <p:cNvSpPr txBox="1"/>
            <p:nvPr/>
          </p:nvSpPr>
          <p:spPr>
            <a:xfrm>
              <a:off x="8341" y="0"/>
              <a:ext cx="11489516" cy="554274"/>
            </a:xfrm>
            <a:prstGeom prst="rect">
              <a:avLst/>
            </a:prstGeom>
            <a:noFill/>
            <a:ln>
              <a:noFill/>
            </a:ln>
          </p:spPr>
          <p:txBody>
            <a:bodyPr spcFirstLastPara="1" wrap="square" lIns="19050" tIns="19050" rIns="19050" bIns="19050" anchor="ctr" anchorCtr="0">
              <a:noAutofit/>
            </a:bodyPr>
            <a:lstStyle/>
            <a:p>
              <a:pPr algn="ctr">
                <a:lnSpc>
                  <a:spcPct val="90000"/>
                </a:lnSpc>
                <a:buClr>
                  <a:schemeClr val="lt1"/>
                </a:buClr>
                <a:buSzPts val="4000"/>
              </a:pPr>
              <a:r>
                <a:rPr lang="en-US" sz="1600" b="1" dirty="0">
                  <a:latin typeface="Calibri"/>
                  <a:ea typeface="Calibri"/>
                  <a:cs typeface="Calibri"/>
                  <a:sym typeface="Calibri"/>
                </a:rPr>
                <a:t>Technical Assessment Group (TAG) Working Groups (TWG)</a:t>
              </a:r>
              <a:endParaRPr sz="900" dirty="0"/>
            </a:p>
          </p:txBody>
        </p:sp>
        <p:sp>
          <p:nvSpPr>
            <p:cNvPr id="116" name="Google Shape;1216;p33"/>
            <p:cNvSpPr/>
            <p:nvPr/>
          </p:nvSpPr>
          <p:spPr>
            <a:xfrm>
              <a:off x="51658" y="735816"/>
              <a:ext cx="2694761" cy="914397"/>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7" name="Google Shape;1217;p33"/>
            <p:cNvSpPr txBox="1"/>
            <p:nvPr/>
          </p:nvSpPr>
          <p:spPr>
            <a:xfrm>
              <a:off x="51658" y="735816"/>
              <a:ext cx="2694761" cy="914397"/>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Integrated Modeling (IM)</a:t>
              </a:r>
              <a:endParaRPr sz="900"/>
            </a:p>
          </p:txBody>
        </p:sp>
        <p:sp>
          <p:nvSpPr>
            <p:cNvPr id="118" name="Google Shape;1218;p33"/>
            <p:cNvSpPr/>
            <p:nvPr/>
          </p:nvSpPr>
          <p:spPr>
            <a:xfrm>
              <a:off x="725349" y="1929599"/>
              <a:ext cx="2868920" cy="548640"/>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19" name="Google Shape;1219;p33"/>
            <p:cNvSpPr txBox="1"/>
            <p:nvPr/>
          </p:nvSpPr>
          <p:spPr>
            <a:xfrm>
              <a:off x="725349" y="1929599"/>
              <a:ext cx="2868920"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Model Standards &amp; </a:t>
              </a:r>
              <a:endParaRPr sz="900"/>
            </a:p>
            <a:p>
              <a:pPr algn="ctr">
                <a:buClr>
                  <a:schemeClr val="lt1"/>
                </a:buClr>
                <a:buSzPts val="1600"/>
              </a:pPr>
              <a:r>
                <a:rPr lang="en-US" sz="800" b="1">
                  <a:latin typeface="Calibri"/>
                  <a:ea typeface="Calibri"/>
                  <a:cs typeface="Calibri"/>
                  <a:sym typeface="Calibri"/>
                </a:rPr>
                <a:t>Uncertainty Quantification</a:t>
              </a:r>
              <a:endParaRPr sz="900"/>
            </a:p>
          </p:txBody>
        </p:sp>
        <p:sp>
          <p:nvSpPr>
            <p:cNvPr id="120" name="Google Shape;1220;p33"/>
            <p:cNvSpPr/>
            <p:nvPr/>
          </p:nvSpPr>
          <p:spPr>
            <a:xfrm>
              <a:off x="725349" y="2686185"/>
              <a:ext cx="2868920" cy="548640"/>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21" name="Google Shape;1221;p33"/>
            <p:cNvSpPr txBox="1"/>
            <p:nvPr/>
          </p:nvSpPr>
          <p:spPr>
            <a:xfrm>
              <a:off x="725349" y="2686185"/>
              <a:ext cx="2868920"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Model Validation</a:t>
              </a:r>
              <a:endParaRPr sz="900"/>
            </a:p>
          </p:txBody>
        </p:sp>
        <p:sp>
          <p:nvSpPr>
            <p:cNvPr id="122" name="Google Shape;1222;p33"/>
            <p:cNvSpPr/>
            <p:nvPr/>
          </p:nvSpPr>
          <p:spPr>
            <a:xfrm>
              <a:off x="725349" y="3442772"/>
              <a:ext cx="2868920" cy="548640"/>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23" name="Google Shape;1223;p33"/>
            <p:cNvSpPr txBox="1"/>
            <p:nvPr/>
          </p:nvSpPr>
          <p:spPr>
            <a:xfrm>
              <a:off x="725349" y="3442772"/>
              <a:ext cx="2868920"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New Methods &amp; </a:t>
              </a:r>
              <a:endParaRPr sz="900"/>
            </a:p>
            <a:p>
              <a:pPr algn="ctr">
                <a:buClr>
                  <a:schemeClr val="lt1"/>
                </a:buClr>
                <a:buSzPts val="1600"/>
              </a:pPr>
              <a:r>
                <a:rPr lang="en-US" sz="800" b="1">
                  <a:latin typeface="Calibri"/>
                  <a:ea typeface="Calibri"/>
                  <a:cs typeface="Calibri"/>
                  <a:sym typeface="Calibri"/>
                </a:rPr>
                <a:t>Collaborative Environment</a:t>
              </a:r>
              <a:endParaRPr sz="900"/>
            </a:p>
          </p:txBody>
        </p:sp>
        <p:sp>
          <p:nvSpPr>
            <p:cNvPr id="124" name="Google Shape;1224;p33"/>
            <p:cNvSpPr/>
            <p:nvPr/>
          </p:nvSpPr>
          <p:spPr>
            <a:xfrm>
              <a:off x="2954365" y="735816"/>
              <a:ext cx="2694761" cy="914397"/>
            </a:xfrm>
            <a:prstGeom prst="rect">
              <a:avLst/>
            </a:prstGeom>
            <a:solidFill>
              <a:srgbClr val="1A9377"/>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25" name="Google Shape;1225;p33"/>
            <p:cNvSpPr txBox="1"/>
            <p:nvPr/>
          </p:nvSpPr>
          <p:spPr>
            <a:xfrm>
              <a:off x="2954365" y="735816"/>
              <a:ext cx="2694761" cy="914397"/>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Servicing</a:t>
              </a:r>
              <a:endParaRPr sz="900"/>
            </a:p>
          </p:txBody>
        </p:sp>
        <p:sp>
          <p:nvSpPr>
            <p:cNvPr id="126" name="Google Shape;1226;p33"/>
            <p:cNvSpPr/>
            <p:nvPr/>
          </p:nvSpPr>
          <p:spPr>
            <a:xfrm>
              <a:off x="5857072" y="735816"/>
              <a:ext cx="2694761" cy="914397"/>
            </a:xfrm>
            <a:prstGeom prst="rect">
              <a:avLst/>
            </a:prstGeom>
            <a:solidFill>
              <a:srgbClr val="4DB841"/>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27" name="Google Shape;1227;p33"/>
            <p:cNvSpPr txBox="1"/>
            <p:nvPr/>
          </p:nvSpPr>
          <p:spPr>
            <a:xfrm>
              <a:off x="5857072" y="735816"/>
              <a:ext cx="2694761" cy="914397"/>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Systems</a:t>
              </a:r>
              <a:endParaRPr sz="900"/>
            </a:p>
          </p:txBody>
        </p:sp>
        <p:sp>
          <p:nvSpPr>
            <p:cNvPr id="128" name="Google Shape;1228;p33"/>
            <p:cNvSpPr/>
            <p:nvPr/>
          </p:nvSpPr>
          <p:spPr>
            <a:xfrm>
              <a:off x="6530763" y="1929599"/>
              <a:ext cx="2011678" cy="548640"/>
            </a:xfrm>
            <a:prstGeom prst="rect">
              <a:avLst/>
            </a:prstGeom>
            <a:solidFill>
              <a:srgbClr val="4DB841"/>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29" name="Google Shape;1229;p33"/>
            <p:cNvSpPr txBox="1"/>
            <p:nvPr/>
          </p:nvSpPr>
          <p:spPr>
            <a:xfrm>
              <a:off x="6530763" y="1929599"/>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Starlight Suppression </a:t>
              </a:r>
              <a:endParaRPr sz="900"/>
            </a:p>
            <a:p>
              <a:pPr algn="ctr">
                <a:buClr>
                  <a:schemeClr val="lt1"/>
                </a:buClr>
                <a:buSzPts val="1600"/>
              </a:pPr>
              <a:r>
                <a:rPr lang="en-US" sz="800" b="1">
                  <a:latin typeface="Calibri"/>
                  <a:ea typeface="Calibri"/>
                  <a:cs typeface="Calibri"/>
                  <a:sym typeface="Calibri"/>
                </a:rPr>
                <a:t>Error Budget</a:t>
              </a:r>
              <a:endParaRPr sz="900"/>
            </a:p>
          </p:txBody>
        </p:sp>
        <p:sp>
          <p:nvSpPr>
            <p:cNvPr id="130" name="Google Shape;1230;p33"/>
            <p:cNvSpPr/>
            <p:nvPr/>
          </p:nvSpPr>
          <p:spPr>
            <a:xfrm>
              <a:off x="6530763" y="2686185"/>
              <a:ext cx="2011678" cy="548640"/>
            </a:xfrm>
            <a:prstGeom prst="rect">
              <a:avLst/>
            </a:prstGeom>
            <a:solidFill>
              <a:srgbClr val="4DB841"/>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31" name="Google Shape;1231;p33"/>
            <p:cNvSpPr txBox="1"/>
            <p:nvPr/>
          </p:nvSpPr>
          <p:spPr>
            <a:xfrm>
              <a:off x="6530763" y="2686185"/>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High-Contrast Post-Processing &amp; ConOps</a:t>
              </a:r>
              <a:endParaRPr sz="800" b="1">
                <a:latin typeface="Calibri"/>
                <a:ea typeface="Calibri"/>
                <a:cs typeface="Calibri"/>
                <a:sym typeface="Calibri"/>
              </a:endParaRPr>
            </a:p>
          </p:txBody>
        </p:sp>
        <p:sp>
          <p:nvSpPr>
            <p:cNvPr id="132" name="Google Shape;1232;p33"/>
            <p:cNvSpPr/>
            <p:nvPr/>
          </p:nvSpPr>
          <p:spPr>
            <a:xfrm>
              <a:off x="6530763" y="3442772"/>
              <a:ext cx="2011678" cy="548640"/>
            </a:xfrm>
            <a:prstGeom prst="rect">
              <a:avLst/>
            </a:prstGeom>
            <a:solidFill>
              <a:srgbClr val="4DB841"/>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33" name="Google Shape;1233;p33"/>
            <p:cNvSpPr txBox="1"/>
            <p:nvPr/>
          </p:nvSpPr>
          <p:spPr>
            <a:xfrm>
              <a:off x="6530763" y="3442772"/>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Starshade Compatibility</a:t>
              </a:r>
              <a:endParaRPr sz="900"/>
            </a:p>
          </p:txBody>
        </p:sp>
        <p:sp>
          <p:nvSpPr>
            <p:cNvPr id="134" name="Google Shape;1234;p33"/>
            <p:cNvSpPr/>
            <p:nvPr/>
          </p:nvSpPr>
          <p:spPr>
            <a:xfrm>
              <a:off x="6530763" y="4199358"/>
              <a:ext cx="2011678" cy="548640"/>
            </a:xfrm>
            <a:prstGeom prst="rect">
              <a:avLst/>
            </a:prstGeom>
            <a:solidFill>
              <a:srgbClr val="4DB841"/>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35" name="Google Shape;1235;p33"/>
            <p:cNvSpPr txBox="1"/>
            <p:nvPr/>
          </p:nvSpPr>
          <p:spPr>
            <a:xfrm>
              <a:off x="6530763" y="4199358"/>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Computational Architecture</a:t>
              </a:r>
              <a:endParaRPr sz="900"/>
            </a:p>
          </p:txBody>
        </p:sp>
        <p:sp>
          <p:nvSpPr>
            <p:cNvPr id="136" name="Google Shape;1236;p33"/>
            <p:cNvSpPr/>
            <p:nvPr/>
          </p:nvSpPr>
          <p:spPr>
            <a:xfrm>
              <a:off x="8759780" y="735816"/>
              <a:ext cx="2694761" cy="914397"/>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37" name="Google Shape;1237;p33"/>
            <p:cNvSpPr txBox="1"/>
            <p:nvPr/>
          </p:nvSpPr>
          <p:spPr>
            <a:xfrm>
              <a:off x="8759780" y="735816"/>
              <a:ext cx="2694761" cy="914397"/>
            </a:xfrm>
            <a:prstGeom prst="rect">
              <a:avLst/>
            </a:prstGeom>
            <a:noFill/>
            <a:ln>
              <a:noFill/>
            </a:ln>
          </p:spPr>
          <p:txBody>
            <a:bodyPr spcFirstLastPara="1" wrap="square" lIns="14288" tIns="14288" rIns="14288" bIns="14288" anchor="ctr" anchorCtr="0">
              <a:noAutofit/>
            </a:bodyPr>
            <a:lstStyle/>
            <a:p>
              <a:pPr algn="ctr">
                <a:lnSpc>
                  <a:spcPct val="90000"/>
                </a:lnSpc>
                <a:buClr>
                  <a:schemeClr val="lt1"/>
                </a:buClr>
                <a:buSzPts val="3000"/>
              </a:pPr>
              <a:r>
                <a:rPr lang="en-US" sz="1200" b="1">
                  <a:latin typeface="Calibri"/>
                  <a:ea typeface="Calibri"/>
                  <a:cs typeface="Calibri"/>
                  <a:sym typeface="Calibri"/>
                </a:rPr>
                <a:t>Technology</a:t>
              </a:r>
              <a:endParaRPr sz="900"/>
            </a:p>
          </p:txBody>
        </p:sp>
        <p:sp>
          <p:nvSpPr>
            <p:cNvPr id="138" name="Google Shape;1238;p33"/>
            <p:cNvSpPr/>
            <p:nvPr/>
          </p:nvSpPr>
          <p:spPr>
            <a:xfrm>
              <a:off x="9433470" y="1929599"/>
              <a:ext cx="2011678" cy="548640"/>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39" name="Google Shape;1239;p33"/>
            <p:cNvSpPr txBox="1"/>
            <p:nvPr/>
          </p:nvSpPr>
          <p:spPr>
            <a:xfrm>
              <a:off x="9433470" y="1929599"/>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Sensing &amp; Control</a:t>
              </a:r>
              <a:endParaRPr sz="900"/>
            </a:p>
          </p:txBody>
        </p:sp>
        <p:sp>
          <p:nvSpPr>
            <p:cNvPr id="140" name="Google Shape;1240;p33"/>
            <p:cNvSpPr/>
            <p:nvPr/>
          </p:nvSpPr>
          <p:spPr>
            <a:xfrm>
              <a:off x="9433470" y="2686185"/>
              <a:ext cx="2011678" cy="548640"/>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41" name="Google Shape;1241;p33"/>
            <p:cNvSpPr txBox="1"/>
            <p:nvPr/>
          </p:nvSpPr>
          <p:spPr>
            <a:xfrm>
              <a:off x="9433470" y="2686185"/>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Mirrors</a:t>
              </a:r>
              <a:endParaRPr sz="900"/>
            </a:p>
          </p:txBody>
        </p:sp>
        <p:sp>
          <p:nvSpPr>
            <p:cNvPr id="142" name="Google Shape;1242;p33"/>
            <p:cNvSpPr/>
            <p:nvPr/>
          </p:nvSpPr>
          <p:spPr>
            <a:xfrm>
              <a:off x="9433470" y="3442772"/>
              <a:ext cx="2011678" cy="548640"/>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43" name="Google Shape;1243;p33"/>
            <p:cNvSpPr txBox="1"/>
            <p:nvPr/>
          </p:nvSpPr>
          <p:spPr>
            <a:xfrm>
              <a:off x="9433470" y="3442772"/>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Coronagraphs</a:t>
              </a:r>
              <a:endParaRPr sz="900"/>
            </a:p>
          </p:txBody>
        </p:sp>
        <p:sp>
          <p:nvSpPr>
            <p:cNvPr id="144" name="Google Shape;1244;p33"/>
            <p:cNvSpPr/>
            <p:nvPr/>
          </p:nvSpPr>
          <p:spPr>
            <a:xfrm>
              <a:off x="9433470" y="4199358"/>
              <a:ext cx="2011678" cy="548640"/>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45" name="Google Shape;1245;p33"/>
            <p:cNvSpPr txBox="1"/>
            <p:nvPr/>
          </p:nvSpPr>
          <p:spPr>
            <a:xfrm>
              <a:off x="9433470" y="4199358"/>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Detectors</a:t>
              </a:r>
              <a:endParaRPr sz="900"/>
            </a:p>
          </p:txBody>
        </p:sp>
        <p:sp>
          <p:nvSpPr>
            <p:cNvPr id="146" name="Google Shape;1246;p33"/>
            <p:cNvSpPr/>
            <p:nvPr/>
          </p:nvSpPr>
          <p:spPr>
            <a:xfrm>
              <a:off x="9433470" y="4955945"/>
              <a:ext cx="2011678" cy="548640"/>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47" name="Google Shape;1247;p33"/>
            <p:cNvSpPr txBox="1"/>
            <p:nvPr/>
          </p:nvSpPr>
          <p:spPr>
            <a:xfrm>
              <a:off x="9433470" y="4955945"/>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UV Technology</a:t>
              </a:r>
              <a:endParaRPr sz="900"/>
            </a:p>
          </p:txBody>
        </p:sp>
        <p:sp>
          <p:nvSpPr>
            <p:cNvPr id="148" name="Google Shape;1248;p33"/>
            <p:cNvSpPr/>
            <p:nvPr/>
          </p:nvSpPr>
          <p:spPr>
            <a:xfrm>
              <a:off x="9433470" y="5712531"/>
              <a:ext cx="2011678" cy="548640"/>
            </a:xfrm>
            <a:prstGeom prst="rect">
              <a:avLst/>
            </a:prstGeom>
            <a:solidFill>
              <a:srgbClr val="7F9E00"/>
            </a:solidFill>
            <a:ln>
              <a:noFill/>
            </a:ln>
            <a:effectLst>
              <a:outerShdw blurRad="63500" dist="38100" dir="5400000" rotWithShape="0">
                <a:srgbClr val="000000">
                  <a:alpha val="64705"/>
                </a:srgbClr>
              </a:outerShdw>
            </a:effectLst>
          </p:spPr>
          <p:txBody>
            <a:bodyPr spcFirstLastPara="1" wrap="square" lIns="68569" tIns="68569" rIns="68569" bIns="68569" anchor="ctr" anchorCtr="0">
              <a:noAutofit/>
            </a:bodyPr>
            <a:lstStyle/>
            <a:p>
              <a:endParaRPr sz="900"/>
            </a:p>
          </p:txBody>
        </p:sp>
        <p:sp>
          <p:nvSpPr>
            <p:cNvPr id="149" name="Google Shape;1249;p33"/>
            <p:cNvSpPr txBox="1"/>
            <p:nvPr/>
          </p:nvSpPr>
          <p:spPr>
            <a:xfrm>
              <a:off x="9433470" y="5712531"/>
              <a:ext cx="2011678" cy="548640"/>
            </a:xfrm>
            <a:prstGeom prst="rect">
              <a:avLst/>
            </a:prstGeom>
            <a:noFill/>
            <a:ln>
              <a:noFill/>
            </a:ln>
          </p:spPr>
          <p:txBody>
            <a:bodyPr spcFirstLastPara="1" wrap="square" lIns="7613" tIns="7613" rIns="7613" bIns="7613" anchor="ctr" anchorCtr="0">
              <a:noAutofit/>
            </a:bodyPr>
            <a:lstStyle/>
            <a:p>
              <a:pPr algn="ctr">
                <a:buClr>
                  <a:schemeClr val="lt1"/>
                </a:buClr>
                <a:buSzPts val="1600"/>
              </a:pPr>
              <a:r>
                <a:rPr lang="en-US" sz="800" b="1">
                  <a:latin typeface="Calibri"/>
                  <a:ea typeface="Calibri"/>
                  <a:cs typeface="Calibri"/>
                  <a:sym typeface="Calibri"/>
                </a:rPr>
                <a:t>Cross-Cutting </a:t>
              </a:r>
              <a:endParaRPr sz="900"/>
            </a:p>
            <a:p>
              <a:pPr algn="ctr">
                <a:buClr>
                  <a:schemeClr val="lt1"/>
                </a:buClr>
                <a:buSzPts val="1600"/>
              </a:pPr>
              <a:r>
                <a:rPr lang="en-US" sz="800" b="1">
                  <a:latin typeface="Calibri"/>
                  <a:ea typeface="Calibri"/>
                  <a:cs typeface="Calibri"/>
                  <a:sym typeface="Calibri"/>
                </a:rPr>
                <a:t>Technologies</a:t>
              </a:r>
              <a:endParaRPr sz="900"/>
            </a:p>
          </p:txBody>
        </p:sp>
      </p:grpSp>
      <p:grpSp>
        <p:nvGrpSpPr>
          <p:cNvPr id="2" name="Group 1"/>
          <p:cNvGrpSpPr/>
          <p:nvPr/>
        </p:nvGrpSpPr>
        <p:grpSpPr>
          <a:xfrm>
            <a:off x="970248" y="1400832"/>
            <a:ext cx="3957076" cy="596811"/>
            <a:chOff x="329619" y="4310666"/>
            <a:chExt cx="8484763" cy="817898"/>
          </a:xfrm>
        </p:grpSpPr>
        <p:sp>
          <p:nvSpPr>
            <p:cNvPr id="151" name="Google Shape;1077;p30"/>
            <p:cNvSpPr/>
            <p:nvPr/>
          </p:nvSpPr>
          <p:spPr>
            <a:xfrm>
              <a:off x="329619" y="4310666"/>
              <a:ext cx="2769763" cy="817898"/>
            </a:xfrm>
            <a:prstGeom prst="rect">
              <a:avLst/>
            </a:prstGeom>
            <a:solidFill>
              <a:schemeClr val="accent4"/>
            </a:solidFill>
            <a:ln>
              <a:noFill/>
            </a:ln>
            <a:effectLst>
              <a:outerShdw blurRad="63500" dist="38100" dir="5400000" rotWithShape="0">
                <a:srgbClr val="000000">
                  <a:alpha val="64705"/>
                </a:srgbClr>
              </a:outerShdw>
            </a:effectLst>
          </p:spPr>
          <p:txBody>
            <a:bodyPr spcFirstLastPara="1" wrap="square" lIns="68569" tIns="34275" rIns="68569" bIns="34275" anchor="ctr" anchorCtr="0">
              <a:noAutofit/>
            </a:bodyPr>
            <a:lstStyle/>
            <a:p>
              <a:pPr algn="ctr"/>
              <a:r>
                <a:rPr lang="en-US" sz="1100" b="1">
                  <a:solidFill>
                    <a:schemeClr val="lt1"/>
                  </a:solidFill>
                  <a:latin typeface="Calibri"/>
                  <a:ea typeface="Calibri"/>
                  <a:cs typeface="Calibri"/>
                  <a:sym typeface="Calibri"/>
                </a:rPr>
                <a:t>Science Working Groups </a:t>
              </a:r>
              <a:endParaRPr sz="1050"/>
            </a:p>
            <a:p>
              <a:pPr algn="ctr"/>
              <a:r>
                <a:rPr lang="en-US" sz="1600" b="1">
                  <a:solidFill>
                    <a:schemeClr val="lt1"/>
                  </a:solidFill>
                  <a:latin typeface="Calibri"/>
                  <a:ea typeface="Calibri"/>
                  <a:cs typeface="Calibri"/>
                  <a:sym typeface="Calibri"/>
                </a:rPr>
                <a:t>(SWG)</a:t>
              </a:r>
              <a:endParaRPr sz="1050"/>
            </a:p>
          </p:txBody>
        </p:sp>
        <p:sp>
          <p:nvSpPr>
            <p:cNvPr id="152" name="Google Shape;1078;p30"/>
            <p:cNvSpPr/>
            <p:nvPr/>
          </p:nvSpPr>
          <p:spPr>
            <a:xfrm>
              <a:off x="3187119" y="4310666"/>
              <a:ext cx="2769763" cy="817898"/>
            </a:xfrm>
            <a:prstGeom prst="rect">
              <a:avLst/>
            </a:prstGeom>
            <a:solidFill>
              <a:schemeClr val="accent5"/>
            </a:solidFill>
            <a:ln>
              <a:noFill/>
            </a:ln>
            <a:effectLst>
              <a:outerShdw blurRad="63500" dist="38100" dir="5400000" rotWithShape="0">
                <a:srgbClr val="000000">
                  <a:alpha val="64705"/>
                </a:srgbClr>
              </a:outerShdw>
            </a:effectLst>
          </p:spPr>
          <p:txBody>
            <a:bodyPr spcFirstLastPara="1" wrap="square" lIns="68569" tIns="34275" rIns="68569" bIns="34275" anchor="ctr" anchorCtr="0">
              <a:noAutofit/>
            </a:bodyPr>
            <a:lstStyle/>
            <a:p>
              <a:pPr algn="ctr"/>
              <a:r>
                <a:rPr lang="en-US" sz="1100" b="1">
                  <a:solidFill>
                    <a:schemeClr val="lt1"/>
                  </a:solidFill>
                  <a:latin typeface="Calibri"/>
                  <a:ea typeface="Calibri"/>
                  <a:cs typeface="Calibri"/>
                  <a:sym typeface="Calibri"/>
                </a:rPr>
                <a:t>Joint Working Groups </a:t>
              </a:r>
              <a:endParaRPr sz="1050"/>
            </a:p>
            <a:p>
              <a:pPr algn="ctr"/>
              <a:r>
                <a:rPr lang="en-US" sz="1600" b="1">
                  <a:solidFill>
                    <a:schemeClr val="lt1"/>
                  </a:solidFill>
                  <a:latin typeface="Calibri"/>
                  <a:ea typeface="Calibri"/>
                  <a:cs typeface="Calibri"/>
                  <a:sym typeface="Calibri"/>
                </a:rPr>
                <a:t>(JWG)</a:t>
              </a:r>
              <a:endParaRPr sz="1050"/>
            </a:p>
          </p:txBody>
        </p:sp>
        <p:sp>
          <p:nvSpPr>
            <p:cNvPr id="153" name="Google Shape;1079;p30"/>
            <p:cNvSpPr/>
            <p:nvPr/>
          </p:nvSpPr>
          <p:spPr>
            <a:xfrm>
              <a:off x="6044619" y="4310666"/>
              <a:ext cx="2769763" cy="817898"/>
            </a:xfrm>
            <a:prstGeom prst="rect">
              <a:avLst/>
            </a:prstGeom>
            <a:solidFill>
              <a:srgbClr val="009051"/>
            </a:solidFill>
            <a:ln>
              <a:noFill/>
            </a:ln>
            <a:effectLst>
              <a:outerShdw blurRad="63500" dist="38100" dir="5400000" rotWithShape="0">
                <a:srgbClr val="000000">
                  <a:alpha val="64705"/>
                </a:srgbClr>
              </a:outerShdw>
            </a:effectLst>
          </p:spPr>
          <p:txBody>
            <a:bodyPr spcFirstLastPara="1" wrap="square" lIns="68569" tIns="34275" rIns="68569" bIns="34275" anchor="ctr" anchorCtr="0">
              <a:noAutofit/>
            </a:bodyPr>
            <a:lstStyle/>
            <a:p>
              <a:pPr algn="ctr"/>
              <a:r>
                <a:rPr lang="en-US" sz="1100" b="1">
                  <a:solidFill>
                    <a:schemeClr val="lt1"/>
                  </a:solidFill>
                  <a:latin typeface="Calibri"/>
                  <a:ea typeface="Calibri"/>
                  <a:cs typeface="Calibri"/>
                  <a:sym typeface="Calibri"/>
                </a:rPr>
                <a:t>Technology Working Groups </a:t>
              </a:r>
              <a:r>
                <a:rPr lang="en-US" sz="1600" b="1">
                  <a:solidFill>
                    <a:schemeClr val="lt1"/>
                  </a:solidFill>
                  <a:latin typeface="Calibri"/>
                  <a:ea typeface="Calibri"/>
                  <a:cs typeface="Calibri"/>
                  <a:sym typeface="Calibri"/>
                </a:rPr>
                <a:t>(TWG)</a:t>
              </a:r>
              <a:endParaRPr sz="1050"/>
            </a:p>
          </p:txBody>
        </p:sp>
      </p:grpSp>
      <p:sp>
        <p:nvSpPr>
          <p:cNvPr id="164" name="Title 1">
            <a:extLst>
              <a:ext uri="{FF2B5EF4-FFF2-40B4-BE49-F238E27FC236}">
                <a16:creationId xmlns:a16="http://schemas.microsoft.com/office/drawing/2014/main" id="{4E3F190F-BBC7-A330-601B-A64C81DE229A}"/>
              </a:ext>
            </a:extLst>
          </p:cNvPr>
          <p:cNvSpPr txBox="1">
            <a:spLocks/>
          </p:cNvSpPr>
          <p:nvPr/>
        </p:nvSpPr>
        <p:spPr>
          <a:xfrm>
            <a:off x="842284" y="154602"/>
            <a:ext cx="11887200" cy="914400"/>
          </a:xfrm>
          <a:prstGeom prst="rect">
            <a:avLst/>
          </a:prstGeom>
        </p:spPr>
        <p:txBody>
          <a:bodyPr/>
          <a:lstStyle>
            <a:lvl1pPr algn="l" defTabSz="373213" rtl="0" eaLnBrk="1" latinLnBrk="0" hangingPunct="1">
              <a:spcBef>
                <a:spcPct val="0"/>
              </a:spcBef>
              <a:buNone/>
              <a:defRPr sz="3600" b="0" i="0" kern="1200" cap="small" baseline="0">
                <a:solidFill>
                  <a:schemeClr val="tx2"/>
                </a:solidFill>
                <a:effectLst>
                  <a:outerShdw blurRad="50800" dist="38100" dir="2700000" algn="tl" rotWithShape="0">
                    <a:prstClr val="black">
                      <a:alpha val="40000"/>
                    </a:prstClr>
                  </a:outerShdw>
                </a:effectLst>
                <a:latin typeface="Avenir Next" panose="020B0503020202020204" pitchFamily="34" charset="0"/>
                <a:ea typeface="+mj-ea"/>
                <a:cs typeface="+mj-cs"/>
              </a:defRPr>
            </a:lvl1pPr>
          </a:lstStyle>
          <a:p>
            <a:r>
              <a:rPr lang="en-US" dirty="0"/>
              <a:t>Habitable Worlds Observatory Science And Engineering Working Groups</a:t>
            </a:r>
          </a:p>
        </p:txBody>
      </p:sp>
    </p:spTree>
    <p:extLst>
      <p:ext uri="{BB962C8B-B14F-4D97-AF65-F5344CB8AC3E}">
        <p14:creationId xmlns:p14="http://schemas.microsoft.com/office/powerpoint/2010/main" val="23720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pic>
        <p:nvPicPr>
          <p:cNvPr id="6" name="Picture 5">
            <a:extLst>
              <a:ext uri="{FF2B5EF4-FFF2-40B4-BE49-F238E27FC236}">
                <a16:creationId xmlns:a16="http://schemas.microsoft.com/office/drawing/2014/main" id="{387B9694-FBD5-BC69-1066-1A2DE1EFE693}"/>
              </a:ext>
            </a:extLst>
          </p:cNvPr>
          <p:cNvPicPr>
            <a:picLocks noChangeAspect="1"/>
          </p:cNvPicPr>
          <p:nvPr/>
        </p:nvPicPr>
        <p:blipFill>
          <a:blip r:embed="rId3"/>
          <a:stretch>
            <a:fillRect/>
          </a:stretch>
        </p:blipFill>
        <p:spPr>
          <a:xfrm>
            <a:off x="8680760" y="3324029"/>
            <a:ext cx="1906125" cy="1636120"/>
          </a:xfrm>
          <a:prstGeom prst="rect">
            <a:avLst/>
          </a:prstGeom>
        </p:spPr>
      </p:pic>
      <p:sp>
        <p:nvSpPr>
          <p:cNvPr id="8" name="Title 1"/>
          <p:cNvSpPr txBox="1">
            <a:spLocks/>
          </p:cNvSpPr>
          <p:nvPr/>
        </p:nvSpPr>
        <p:spPr>
          <a:xfrm>
            <a:off x="-106878" y="91039"/>
            <a:ext cx="11887200" cy="914400"/>
          </a:xfrm>
          <a:prstGeom prst="rect">
            <a:avLst/>
          </a:prstGeom>
        </p:spPr>
        <p:txBody>
          <a:bodyPr/>
          <a:lstStyle>
            <a:lvl1pPr algn="l" defTabSz="373213" rtl="0" eaLnBrk="1" latinLnBrk="0" hangingPunct="1">
              <a:spcBef>
                <a:spcPct val="0"/>
              </a:spcBef>
              <a:buNone/>
              <a:defRPr sz="4000" b="0" i="0" kern="1200" cap="small" baseline="0">
                <a:solidFill>
                  <a:schemeClr val="tx2"/>
                </a:solidFill>
                <a:latin typeface="Bahnschrift" panose="020B0502040204020203" pitchFamily="34" charset="0"/>
                <a:ea typeface="+mj-ea"/>
                <a:cs typeface="Arial" panose="020B0604020202020204" pitchFamily="34" charset="0"/>
              </a:defRPr>
            </a:lvl1pPr>
          </a:lstStyle>
          <a:p>
            <a:pPr algn="ctr"/>
            <a:r>
              <a:rPr lang="en-US" sz="3600" dirty="0">
                <a:latin typeface="+mn-lt"/>
              </a:rPr>
              <a:t>Exploring the HWO Trade Space:</a:t>
            </a:r>
          </a:p>
          <a:p>
            <a:pPr algn="ctr"/>
            <a:r>
              <a:rPr lang="en-US" sz="3600" dirty="0">
                <a:latin typeface="+mn-lt"/>
              </a:rPr>
              <a:t>Three Initial </a:t>
            </a:r>
            <a:r>
              <a:rPr lang="en-US" sz="3600" dirty="0">
                <a:latin typeface="+mj-lt"/>
              </a:rPr>
              <a:t>Exploratory</a:t>
            </a:r>
            <a:r>
              <a:rPr lang="en-US" sz="3600" dirty="0">
                <a:latin typeface="+mn-lt"/>
              </a:rPr>
              <a:t> Analytic Cases</a:t>
            </a:r>
          </a:p>
        </p:txBody>
      </p:sp>
      <p:sp>
        <p:nvSpPr>
          <p:cNvPr id="9" name="Content Placeholder 2"/>
          <p:cNvSpPr txBox="1">
            <a:spLocks/>
          </p:cNvSpPr>
          <p:nvPr/>
        </p:nvSpPr>
        <p:spPr>
          <a:xfrm>
            <a:off x="-534524" y="4998658"/>
            <a:ext cx="4332672" cy="962708"/>
          </a:xfrm>
          <a:prstGeom prst="rect">
            <a:avLst/>
          </a:prstGeom>
        </p:spPr>
        <p:txBody>
          <a:bodyPr>
            <a:noAutofit/>
          </a:bodyPr>
          <a:lstStyle>
            <a:lvl1pPr marL="0" indent="0" algn="l" defTabSz="373213" rtl="0" eaLnBrk="1" latinLnBrk="0" hangingPunct="1">
              <a:spcBef>
                <a:spcPct val="20000"/>
              </a:spcBef>
              <a:buFont typeface="Arial"/>
              <a:buNone/>
              <a:defRPr sz="2800" b="0" i="0" kern="1200">
                <a:solidFill>
                  <a:schemeClr val="tx1"/>
                </a:solidFill>
                <a:latin typeface="Bahnschrift" panose="020B0502040204020203" pitchFamily="34" charset="0"/>
                <a:ea typeface="+mn-ea"/>
                <a:cs typeface="Arial" panose="020B0604020202020204" pitchFamily="34" charset="0"/>
              </a:defRPr>
            </a:lvl1pPr>
            <a:lvl2pPr marL="716114" indent="-342900" algn="l" defTabSz="373213" rtl="0" eaLnBrk="1" latinLnBrk="0" hangingPunct="1">
              <a:spcBef>
                <a:spcPct val="20000"/>
              </a:spcBef>
              <a:buFont typeface="Courier New" panose="02070309020205020404" pitchFamily="49" charset="0"/>
              <a:buChar char="o"/>
              <a:defRPr sz="2400" b="0" i="0" kern="1200">
                <a:solidFill>
                  <a:schemeClr val="tx1"/>
                </a:solidFill>
                <a:latin typeface="Bahnschrift" panose="020B0502040204020203" pitchFamily="34" charset="0"/>
                <a:ea typeface="+mn-ea"/>
                <a:cs typeface="Arial" panose="020B0604020202020204" pitchFamily="34" charset="0"/>
              </a:defRPr>
            </a:lvl2pPr>
            <a:lvl3pPr marL="1089326" indent="-342900" algn="l" defTabSz="373213" rtl="0" eaLnBrk="1" latinLnBrk="0" hangingPunct="1">
              <a:spcBef>
                <a:spcPct val="20000"/>
              </a:spcBef>
              <a:buFont typeface="Arial" panose="020B0604020202020204" pitchFamily="34" charset="0"/>
              <a:buChar char="•"/>
              <a:defRPr sz="2000" b="0" i="0" kern="1200">
                <a:solidFill>
                  <a:schemeClr val="tx1"/>
                </a:solidFill>
                <a:latin typeface="Bahnschrift" panose="020B0502040204020203" pitchFamily="34" charset="0"/>
                <a:ea typeface="+mn-ea"/>
                <a:cs typeface="Arial" panose="020B0604020202020204" pitchFamily="34" charset="0"/>
              </a:defRPr>
            </a:lvl3pPr>
            <a:lvl4pPr marL="1119640" indent="0" algn="l" defTabSz="373213" rtl="0" eaLnBrk="1" latinLnBrk="0" hangingPunct="1">
              <a:spcBef>
                <a:spcPct val="20000"/>
              </a:spcBef>
              <a:buFont typeface="Arial"/>
              <a:buNone/>
              <a:defRPr sz="1800" b="0" i="0" kern="1200">
                <a:solidFill>
                  <a:schemeClr val="tx1"/>
                </a:solidFill>
                <a:latin typeface="Bahnschrift" panose="020B0502040204020203" pitchFamily="34" charset="0"/>
                <a:ea typeface="+mn-ea"/>
                <a:cs typeface="Arial" panose="020B0604020202020204" pitchFamily="34" charset="0"/>
              </a:defRPr>
            </a:lvl4pPr>
            <a:lvl5pPr marL="1679460" indent="-186607" algn="l" defTabSz="373213" rtl="0" eaLnBrk="1" latinLnBrk="0" hangingPunct="1">
              <a:spcBef>
                <a:spcPct val="20000"/>
              </a:spcBef>
              <a:buFont typeface="Arial"/>
              <a:buChar char="»"/>
              <a:defRPr sz="1800" b="0" i="0" kern="1200">
                <a:solidFill>
                  <a:schemeClr val="tx1"/>
                </a:solidFill>
                <a:latin typeface="Bahnschrift" panose="020B0502040204020203" pitchFamily="34" charset="0"/>
                <a:ea typeface="+mn-ea"/>
                <a:cs typeface="Arial" panose="020B0604020202020204" pitchFamily="34" charset="0"/>
              </a:defRPr>
            </a:lvl5pPr>
            <a:lvl6pPr marL="2052673" indent="-186607" algn="l" defTabSz="373213" rtl="0" eaLnBrk="1" latinLnBrk="0" hangingPunct="1">
              <a:spcBef>
                <a:spcPct val="20000"/>
              </a:spcBef>
              <a:buFont typeface="Arial"/>
              <a:buChar char="•"/>
              <a:defRPr sz="1619" kern="1200">
                <a:solidFill>
                  <a:schemeClr val="tx1"/>
                </a:solidFill>
                <a:latin typeface="+mn-lt"/>
                <a:ea typeface="+mn-ea"/>
                <a:cs typeface="+mn-cs"/>
              </a:defRPr>
            </a:lvl6pPr>
            <a:lvl7pPr marL="2425887" indent="-186607" algn="l" defTabSz="373213" rtl="0" eaLnBrk="1" latinLnBrk="0" hangingPunct="1">
              <a:spcBef>
                <a:spcPct val="20000"/>
              </a:spcBef>
              <a:buFont typeface="Arial"/>
              <a:buChar char="•"/>
              <a:defRPr sz="1619" kern="1200">
                <a:solidFill>
                  <a:schemeClr val="tx1"/>
                </a:solidFill>
                <a:latin typeface="+mn-lt"/>
                <a:ea typeface="+mn-ea"/>
                <a:cs typeface="+mn-cs"/>
              </a:defRPr>
            </a:lvl7pPr>
            <a:lvl8pPr marL="2799100" indent="-186607" algn="l" defTabSz="373213" rtl="0" eaLnBrk="1" latinLnBrk="0" hangingPunct="1">
              <a:spcBef>
                <a:spcPct val="20000"/>
              </a:spcBef>
              <a:buFont typeface="Arial"/>
              <a:buChar char="•"/>
              <a:defRPr sz="1619" kern="1200">
                <a:solidFill>
                  <a:schemeClr val="tx1"/>
                </a:solidFill>
                <a:latin typeface="+mn-lt"/>
                <a:ea typeface="+mn-ea"/>
                <a:cs typeface="+mn-cs"/>
              </a:defRPr>
            </a:lvl8pPr>
            <a:lvl9pPr marL="3172313" indent="-186607" algn="l" defTabSz="373213" rtl="0" eaLnBrk="1" latinLnBrk="0" hangingPunct="1">
              <a:spcBef>
                <a:spcPct val="20000"/>
              </a:spcBef>
              <a:buFont typeface="Arial"/>
              <a:buChar char="•"/>
              <a:defRPr sz="1619" kern="1200">
                <a:solidFill>
                  <a:schemeClr val="tx1"/>
                </a:solidFill>
                <a:latin typeface="+mn-lt"/>
                <a:ea typeface="+mn-ea"/>
                <a:cs typeface="+mn-cs"/>
              </a:defRPr>
            </a:lvl9pPr>
          </a:lstStyle>
          <a:p>
            <a:pPr lvl="1" indent="0">
              <a:buNone/>
            </a:pPr>
            <a:r>
              <a:rPr lang="en-US" b="1" dirty="0">
                <a:solidFill>
                  <a:schemeClr val="bg2"/>
                </a:solidFill>
                <a:latin typeface="+mn-lt"/>
                <a:cs typeface="Calibri" panose="020F0502020204030204" pitchFamily="34" charset="0"/>
              </a:rPr>
              <a:t>Off-axis 6m ID/7.2m OD</a:t>
            </a:r>
          </a:p>
          <a:p>
            <a:pPr lvl="1" indent="0">
              <a:buNone/>
            </a:pPr>
            <a:endParaRPr lang="en-US" b="1" dirty="0">
              <a:solidFill>
                <a:schemeClr val="bg2"/>
              </a:solidFill>
              <a:latin typeface="+mn-lt"/>
              <a:cs typeface="Calibri" panose="020F0502020204030204" pitchFamily="34" charset="0"/>
            </a:endParaRPr>
          </a:p>
        </p:txBody>
      </p:sp>
      <p:sp>
        <p:nvSpPr>
          <p:cNvPr id="10" name="Content Placeholder 2"/>
          <p:cNvSpPr txBox="1">
            <a:spLocks/>
          </p:cNvSpPr>
          <p:nvPr/>
        </p:nvSpPr>
        <p:spPr>
          <a:xfrm>
            <a:off x="3883784" y="5009599"/>
            <a:ext cx="4360782" cy="631584"/>
          </a:xfrm>
          <a:prstGeom prst="rect">
            <a:avLst/>
          </a:prstGeom>
        </p:spPr>
        <p:txBody>
          <a:bodyPr>
            <a:noAutofit/>
          </a:bodyPr>
          <a:lstStyle>
            <a:lvl1pPr marL="0" indent="0" algn="l" defTabSz="373213" rtl="0" eaLnBrk="1" latinLnBrk="0" hangingPunct="1">
              <a:spcBef>
                <a:spcPct val="20000"/>
              </a:spcBef>
              <a:buFont typeface="Arial"/>
              <a:buNone/>
              <a:defRPr sz="2800" b="0" i="0" kern="1200">
                <a:solidFill>
                  <a:schemeClr val="tx1"/>
                </a:solidFill>
                <a:latin typeface="Bahnschrift" panose="020B0502040204020203" pitchFamily="34" charset="0"/>
                <a:ea typeface="+mn-ea"/>
                <a:cs typeface="Arial" panose="020B0604020202020204" pitchFamily="34" charset="0"/>
              </a:defRPr>
            </a:lvl1pPr>
            <a:lvl2pPr marL="716114" indent="-342900" algn="l" defTabSz="373213" rtl="0" eaLnBrk="1" latinLnBrk="0" hangingPunct="1">
              <a:spcBef>
                <a:spcPct val="20000"/>
              </a:spcBef>
              <a:buFont typeface="Courier New" panose="02070309020205020404" pitchFamily="49" charset="0"/>
              <a:buChar char="o"/>
              <a:defRPr sz="2400" b="0" i="0" kern="1200">
                <a:solidFill>
                  <a:schemeClr val="tx1"/>
                </a:solidFill>
                <a:latin typeface="Bahnschrift" panose="020B0502040204020203" pitchFamily="34" charset="0"/>
                <a:ea typeface="+mn-ea"/>
                <a:cs typeface="Arial" panose="020B0604020202020204" pitchFamily="34" charset="0"/>
              </a:defRPr>
            </a:lvl2pPr>
            <a:lvl3pPr marL="1089326" indent="-342900" algn="l" defTabSz="373213" rtl="0" eaLnBrk="1" latinLnBrk="0" hangingPunct="1">
              <a:spcBef>
                <a:spcPct val="20000"/>
              </a:spcBef>
              <a:buFont typeface="Arial" panose="020B0604020202020204" pitchFamily="34" charset="0"/>
              <a:buChar char="•"/>
              <a:defRPr sz="2000" b="0" i="0" kern="1200">
                <a:solidFill>
                  <a:schemeClr val="tx1"/>
                </a:solidFill>
                <a:latin typeface="Bahnschrift" panose="020B0502040204020203" pitchFamily="34" charset="0"/>
                <a:ea typeface="+mn-ea"/>
                <a:cs typeface="Arial" panose="020B0604020202020204" pitchFamily="34" charset="0"/>
              </a:defRPr>
            </a:lvl3pPr>
            <a:lvl4pPr marL="1119640" indent="0" algn="l" defTabSz="373213" rtl="0" eaLnBrk="1" latinLnBrk="0" hangingPunct="1">
              <a:spcBef>
                <a:spcPct val="20000"/>
              </a:spcBef>
              <a:buFont typeface="Arial"/>
              <a:buNone/>
              <a:defRPr sz="1800" b="0" i="0" kern="1200">
                <a:solidFill>
                  <a:schemeClr val="tx1"/>
                </a:solidFill>
                <a:latin typeface="Bahnschrift" panose="020B0502040204020203" pitchFamily="34" charset="0"/>
                <a:ea typeface="+mn-ea"/>
                <a:cs typeface="Arial" panose="020B0604020202020204" pitchFamily="34" charset="0"/>
              </a:defRPr>
            </a:lvl4pPr>
            <a:lvl5pPr marL="1679460" indent="-186607" algn="l" defTabSz="373213" rtl="0" eaLnBrk="1" latinLnBrk="0" hangingPunct="1">
              <a:spcBef>
                <a:spcPct val="20000"/>
              </a:spcBef>
              <a:buFont typeface="Arial"/>
              <a:buChar char="»"/>
              <a:defRPr sz="1800" b="0" i="0" kern="1200">
                <a:solidFill>
                  <a:schemeClr val="tx1"/>
                </a:solidFill>
                <a:latin typeface="Bahnschrift" panose="020B0502040204020203" pitchFamily="34" charset="0"/>
                <a:ea typeface="+mn-ea"/>
                <a:cs typeface="Arial" panose="020B0604020202020204" pitchFamily="34" charset="0"/>
              </a:defRPr>
            </a:lvl5pPr>
            <a:lvl6pPr marL="2052673" indent="-186607" algn="l" defTabSz="373213" rtl="0" eaLnBrk="1" latinLnBrk="0" hangingPunct="1">
              <a:spcBef>
                <a:spcPct val="20000"/>
              </a:spcBef>
              <a:buFont typeface="Arial"/>
              <a:buChar char="•"/>
              <a:defRPr sz="1619" kern="1200">
                <a:solidFill>
                  <a:schemeClr val="tx1"/>
                </a:solidFill>
                <a:latin typeface="+mn-lt"/>
                <a:ea typeface="+mn-ea"/>
                <a:cs typeface="+mn-cs"/>
              </a:defRPr>
            </a:lvl6pPr>
            <a:lvl7pPr marL="2425887" indent="-186607" algn="l" defTabSz="373213" rtl="0" eaLnBrk="1" latinLnBrk="0" hangingPunct="1">
              <a:spcBef>
                <a:spcPct val="20000"/>
              </a:spcBef>
              <a:buFont typeface="Arial"/>
              <a:buChar char="•"/>
              <a:defRPr sz="1619" kern="1200">
                <a:solidFill>
                  <a:schemeClr val="tx1"/>
                </a:solidFill>
                <a:latin typeface="+mn-lt"/>
                <a:ea typeface="+mn-ea"/>
                <a:cs typeface="+mn-cs"/>
              </a:defRPr>
            </a:lvl7pPr>
            <a:lvl8pPr marL="2799100" indent="-186607" algn="l" defTabSz="373213" rtl="0" eaLnBrk="1" latinLnBrk="0" hangingPunct="1">
              <a:spcBef>
                <a:spcPct val="20000"/>
              </a:spcBef>
              <a:buFont typeface="Arial"/>
              <a:buChar char="•"/>
              <a:defRPr sz="1619" kern="1200">
                <a:solidFill>
                  <a:schemeClr val="tx1"/>
                </a:solidFill>
                <a:latin typeface="+mn-lt"/>
                <a:ea typeface="+mn-ea"/>
                <a:cs typeface="+mn-cs"/>
              </a:defRPr>
            </a:lvl8pPr>
            <a:lvl9pPr marL="3172313" indent="-186607" algn="l" defTabSz="373213" rtl="0" eaLnBrk="1" latinLnBrk="0" hangingPunct="1">
              <a:spcBef>
                <a:spcPct val="20000"/>
              </a:spcBef>
              <a:buFont typeface="Arial"/>
              <a:buChar char="•"/>
              <a:defRPr sz="1619" kern="1200">
                <a:solidFill>
                  <a:schemeClr val="tx1"/>
                </a:solidFill>
                <a:latin typeface="+mn-lt"/>
                <a:ea typeface="+mn-ea"/>
                <a:cs typeface="+mn-cs"/>
              </a:defRPr>
            </a:lvl9pPr>
          </a:lstStyle>
          <a:p>
            <a:pPr lvl="1" indent="0" algn="ctr">
              <a:buNone/>
            </a:pPr>
            <a:r>
              <a:rPr lang="en-US" b="1" dirty="0">
                <a:solidFill>
                  <a:schemeClr val="bg2"/>
                </a:solidFill>
                <a:latin typeface="+mn-lt"/>
                <a:cs typeface="Calibri" panose="020F0502020204030204" pitchFamily="34" charset="0"/>
              </a:rPr>
              <a:t>Off-axis, 6m </a:t>
            </a:r>
          </a:p>
        </p:txBody>
      </p:sp>
      <p:sp>
        <p:nvSpPr>
          <p:cNvPr id="11" name="Content Placeholder 2"/>
          <p:cNvSpPr txBox="1">
            <a:spLocks/>
          </p:cNvSpPr>
          <p:nvPr/>
        </p:nvSpPr>
        <p:spPr>
          <a:xfrm>
            <a:off x="8033753" y="5003068"/>
            <a:ext cx="3923023" cy="1214425"/>
          </a:xfrm>
          <a:prstGeom prst="rect">
            <a:avLst/>
          </a:prstGeom>
        </p:spPr>
        <p:txBody>
          <a:bodyPr>
            <a:noAutofit/>
          </a:bodyPr>
          <a:lstStyle>
            <a:lvl1pPr marL="0" indent="0" algn="l" defTabSz="373213" rtl="0" eaLnBrk="1" latinLnBrk="0" hangingPunct="1">
              <a:spcBef>
                <a:spcPct val="20000"/>
              </a:spcBef>
              <a:buFont typeface="Arial"/>
              <a:buNone/>
              <a:defRPr sz="2800" b="0" i="0" kern="1200">
                <a:solidFill>
                  <a:schemeClr val="tx1"/>
                </a:solidFill>
                <a:latin typeface="Bahnschrift" panose="020B0502040204020203" pitchFamily="34" charset="0"/>
                <a:ea typeface="+mn-ea"/>
                <a:cs typeface="Arial" panose="020B0604020202020204" pitchFamily="34" charset="0"/>
              </a:defRPr>
            </a:lvl1pPr>
            <a:lvl2pPr marL="716114" indent="-342900" algn="l" defTabSz="373213" rtl="0" eaLnBrk="1" latinLnBrk="0" hangingPunct="1">
              <a:spcBef>
                <a:spcPct val="20000"/>
              </a:spcBef>
              <a:buFont typeface="Courier New" panose="02070309020205020404" pitchFamily="49" charset="0"/>
              <a:buChar char="o"/>
              <a:defRPr sz="2400" b="0" i="0" kern="1200">
                <a:solidFill>
                  <a:schemeClr val="tx1"/>
                </a:solidFill>
                <a:latin typeface="Bahnschrift" panose="020B0502040204020203" pitchFamily="34" charset="0"/>
                <a:ea typeface="+mn-ea"/>
                <a:cs typeface="Arial" panose="020B0604020202020204" pitchFamily="34" charset="0"/>
              </a:defRPr>
            </a:lvl2pPr>
            <a:lvl3pPr marL="1089326" indent="-342900" algn="l" defTabSz="373213" rtl="0" eaLnBrk="1" latinLnBrk="0" hangingPunct="1">
              <a:spcBef>
                <a:spcPct val="20000"/>
              </a:spcBef>
              <a:buFont typeface="Arial" panose="020B0604020202020204" pitchFamily="34" charset="0"/>
              <a:buChar char="•"/>
              <a:defRPr sz="2000" b="0" i="0" kern="1200">
                <a:solidFill>
                  <a:schemeClr val="tx1"/>
                </a:solidFill>
                <a:latin typeface="Bahnschrift" panose="020B0502040204020203" pitchFamily="34" charset="0"/>
                <a:ea typeface="+mn-ea"/>
                <a:cs typeface="Arial" panose="020B0604020202020204" pitchFamily="34" charset="0"/>
              </a:defRPr>
            </a:lvl3pPr>
            <a:lvl4pPr marL="1119640" indent="0" algn="l" defTabSz="373213" rtl="0" eaLnBrk="1" latinLnBrk="0" hangingPunct="1">
              <a:spcBef>
                <a:spcPct val="20000"/>
              </a:spcBef>
              <a:buFont typeface="Arial"/>
              <a:buNone/>
              <a:defRPr sz="1800" b="0" i="0" kern="1200">
                <a:solidFill>
                  <a:schemeClr val="tx1"/>
                </a:solidFill>
                <a:latin typeface="Bahnschrift" panose="020B0502040204020203" pitchFamily="34" charset="0"/>
                <a:ea typeface="+mn-ea"/>
                <a:cs typeface="Arial" panose="020B0604020202020204" pitchFamily="34" charset="0"/>
              </a:defRPr>
            </a:lvl4pPr>
            <a:lvl5pPr marL="1679460" indent="-186607" algn="l" defTabSz="373213" rtl="0" eaLnBrk="1" latinLnBrk="0" hangingPunct="1">
              <a:spcBef>
                <a:spcPct val="20000"/>
              </a:spcBef>
              <a:buFont typeface="Arial"/>
              <a:buChar char="»"/>
              <a:defRPr sz="1800" b="0" i="0" kern="1200">
                <a:solidFill>
                  <a:schemeClr val="tx1"/>
                </a:solidFill>
                <a:latin typeface="Bahnschrift" panose="020B0502040204020203" pitchFamily="34" charset="0"/>
                <a:ea typeface="+mn-ea"/>
                <a:cs typeface="Arial" panose="020B0604020202020204" pitchFamily="34" charset="0"/>
              </a:defRPr>
            </a:lvl5pPr>
            <a:lvl6pPr marL="2052673" indent="-186607" algn="l" defTabSz="373213" rtl="0" eaLnBrk="1" latinLnBrk="0" hangingPunct="1">
              <a:spcBef>
                <a:spcPct val="20000"/>
              </a:spcBef>
              <a:buFont typeface="Arial"/>
              <a:buChar char="•"/>
              <a:defRPr sz="1619" kern="1200">
                <a:solidFill>
                  <a:schemeClr val="tx1"/>
                </a:solidFill>
                <a:latin typeface="+mn-lt"/>
                <a:ea typeface="+mn-ea"/>
                <a:cs typeface="+mn-cs"/>
              </a:defRPr>
            </a:lvl6pPr>
            <a:lvl7pPr marL="2425887" indent="-186607" algn="l" defTabSz="373213" rtl="0" eaLnBrk="1" latinLnBrk="0" hangingPunct="1">
              <a:spcBef>
                <a:spcPct val="20000"/>
              </a:spcBef>
              <a:buFont typeface="Arial"/>
              <a:buChar char="•"/>
              <a:defRPr sz="1619" kern="1200">
                <a:solidFill>
                  <a:schemeClr val="tx1"/>
                </a:solidFill>
                <a:latin typeface="+mn-lt"/>
                <a:ea typeface="+mn-ea"/>
                <a:cs typeface="+mn-cs"/>
              </a:defRPr>
            </a:lvl7pPr>
            <a:lvl8pPr marL="2799100" indent="-186607" algn="l" defTabSz="373213" rtl="0" eaLnBrk="1" latinLnBrk="0" hangingPunct="1">
              <a:spcBef>
                <a:spcPct val="20000"/>
              </a:spcBef>
              <a:buFont typeface="Arial"/>
              <a:buChar char="•"/>
              <a:defRPr sz="1619" kern="1200">
                <a:solidFill>
                  <a:schemeClr val="tx1"/>
                </a:solidFill>
                <a:latin typeface="+mn-lt"/>
                <a:ea typeface="+mn-ea"/>
                <a:cs typeface="+mn-cs"/>
              </a:defRPr>
            </a:lvl8pPr>
            <a:lvl9pPr marL="3172313" indent="-186607" algn="l" defTabSz="373213" rtl="0" eaLnBrk="1" latinLnBrk="0" hangingPunct="1">
              <a:spcBef>
                <a:spcPct val="20000"/>
              </a:spcBef>
              <a:buFont typeface="Arial"/>
              <a:buChar char="•"/>
              <a:defRPr sz="1619" kern="1200">
                <a:solidFill>
                  <a:schemeClr val="tx1"/>
                </a:solidFill>
                <a:latin typeface="+mn-lt"/>
                <a:ea typeface="+mn-ea"/>
                <a:cs typeface="+mn-cs"/>
              </a:defRPr>
            </a:lvl9pPr>
          </a:lstStyle>
          <a:p>
            <a:pPr lvl="1" indent="0">
              <a:buNone/>
            </a:pPr>
            <a:r>
              <a:rPr lang="en-US" b="1" dirty="0">
                <a:solidFill>
                  <a:schemeClr val="bg2"/>
                </a:solidFill>
                <a:latin typeface="+mn-lt"/>
                <a:cs typeface="Calibri" panose="020F0502020204030204" pitchFamily="34" charset="0"/>
              </a:rPr>
              <a:t>On-axis, 8m (round)</a:t>
            </a:r>
          </a:p>
        </p:txBody>
      </p:sp>
      <p:pic>
        <p:nvPicPr>
          <p:cNvPr id="12" name="Content Placeholder 15">
            <a:extLst>
              <a:ext uri="{FF2B5EF4-FFF2-40B4-BE49-F238E27FC236}">
                <a16:creationId xmlns:a16="http://schemas.microsoft.com/office/drawing/2014/main" id="{6DF0C6D7-4517-56A9-223C-11244BBC158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21671" y="3279546"/>
            <a:ext cx="2384831" cy="1637275"/>
          </a:xfrm>
          <a:prstGeom prst="rect">
            <a:avLst/>
          </a:prstGeom>
        </p:spPr>
      </p:pic>
      <p:pic>
        <p:nvPicPr>
          <p:cNvPr id="13" name="Content Placeholder 40">
            <a:extLst>
              <a:ext uri="{FF2B5EF4-FFF2-40B4-BE49-F238E27FC236}">
                <a16:creationId xmlns:a16="http://schemas.microsoft.com/office/drawing/2014/main" id="{CD85F708-1CFE-F30F-D64E-C4CFF64FC949}"/>
              </a:ext>
            </a:extLst>
          </p:cNvPr>
          <p:cNvPicPr>
            <a:picLocks noGrp="1" noChangeAspect="1"/>
          </p:cNvPicPr>
          <p:nvPr/>
        </p:nvPicPr>
        <p:blipFill>
          <a:blip r:embed="rId5" cstate="print">
            <a:extLst>
              <a:ext uri="{28A0092B-C50C-407E-A947-70E740481C1C}">
                <a14:useLocalDpi xmlns:a14="http://schemas.microsoft.com/office/drawing/2010/main" val="0"/>
              </a:ext>
            </a:extLst>
          </a:blip>
          <a:srcRect/>
          <a:stretch/>
        </p:blipFill>
        <p:spPr>
          <a:xfrm>
            <a:off x="10642724" y="1654576"/>
            <a:ext cx="1296940" cy="3305573"/>
          </a:xfrm>
          <a:prstGeom prst="rect">
            <a:avLst/>
          </a:prstGeom>
          <a:noFill/>
          <a:ln>
            <a:noFill/>
          </a:ln>
        </p:spPr>
      </p:pic>
      <p:pic>
        <p:nvPicPr>
          <p:cNvPr id="14" name="Picture 13">
            <a:extLst>
              <a:ext uri="{FF2B5EF4-FFF2-40B4-BE49-F238E27FC236}">
                <a16:creationId xmlns:a16="http://schemas.microsoft.com/office/drawing/2014/main" id="{502A2F28-9A55-0DB6-F6C4-7FBD36E720F9}"/>
              </a:ext>
            </a:extLst>
          </p:cNvPr>
          <p:cNvPicPr>
            <a:picLocks noChangeAspect="1"/>
          </p:cNvPicPr>
          <p:nvPr/>
        </p:nvPicPr>
        <p:blipFill>
          <a:blip r:embed="rId6"/>
          <a:stretch>
            <a:fillRect/>
          </a:stretch>
        </p:blipFill>
        <p:spPr>
          <a:xfrm>
            <a:off x="4434353" y="3324029"/>
            <a:ext cx="2292820" cy="1575023"/>
          </a:xfrm>
          <a:prstGeom prst="rect">
            <a:avLst/>
          </a:prstGeom>
        </p:spPr>
      </p:pic>
      <p:pic>
        <p:nvPicPr>
          <p:cNvPr id="15" name="Picture 14">
            <a:extLst>
              <a:ext uri="{FF2B5EF4-FFF2-40B4-BE49-F238E27FC236}">
                <a16:creationId xmlns:a16="http://schemas.microsoft.com/office/drawing/2014/main" id="{4374D8AD-A8C3-BDEF-05BC-4460C294615F}"/>
              </a:ext>
            </a:extLst>
          </p:cNvPr>
          <p:cNvPicPr>
            <a:picLocks noChangeAspect="1"/>
          </p:cNvPicPr>
          <p:nvPr/>
        </p:nvPicPr>
        <p:blipFill>
          <a:blip r:embed="rId7"/>
          <a:srcRect/>
          <a:stretch/>
        </p:blipFill>
        <p:spPr>
          <a:xfrm>
            <a:off x="6802572" y="1654856"/>
            <a:ext cx="1219751" cy="3225641"/>
          </a:xfrm>
          <a:prstGeom prst="rect">
            <a:avLst/>
          </a:prstGeom>
        </p:spPr>
      </p:pic>
      <p:pic>
        <p:nvPicPr>
          <p:cNvPr id="16" name="Picture 15">
            <a:extLst>
              <a:ext uri="{FF2B5EF4-FFF2-40B4-BE49-F238E27FC236}">
                <a16:creationId xmlns:a16="http://schemas.microsoft.com/office/drawing/2014/main" id="{88090194-3881-373B-1C8F-BF0153C89120}"/>
              </a:ext>
            </a:extLst>
          </p:cNvPr>
          <p:cNvPicPr>
            <a:picLocks noChangeAspect="1"/>
          </p:cNvPicPr>
          <p:nvPr/>
        </p:nvPicPr>
        <p:blipFill>
          <a:blip r:embed="rId8"/>
          <a:stretch>
            <a:fillRect/>
          </a:stretch>
        </p:blipFill>
        <p:spPr>
          <a:xfrm>
            <a:off x="4503859" y="1643426"/>
            <a:ext cx="2160641" cy="1484225"/>
          </a:xfrm>
          <a:prstGeom prst="rect">
            <a:avLst/>
          </a:prstGeom>
        </p:spPr>
      </p:pic>
      <p:pic>
        <p:nvPicPr>
          <p:cNvPr id="17" name="Picture 16">
            <a:extLst>
              <a:ext uri="{FF2B5EF4-FFF2-40B4-BE49-F238E27FC236}">
                <a16:creationId xmlns:a16="http://schemas.microsoft.com/office/drawing/2014/main" id="{DFB494EB-D784-E923-E1D7-26A8CC45113F}"/>
              </a:ext>
            </a:extLst>
          </p:cNvPr>
          <p:cNvPicPr>
            <a:picLocks noChangeAspect="1"/>
          </p:cNvPicPr>
          <p:nvPr/>
        </p:nvPicPr>
        <p:blipFill>
          <a:blip r:embed="rId9"/>
          <a:stretch>
            <a:fillRect/>
          </a:stretch>
        </p:blipFill>
        <p:spPr>
          <a:xfrm>
            <a:off x="189552" y="1643426"/>
            <a:ext cx="2263502" cy="1500800"/>
          </a:xfrm>
          <a:prstGeom prst="rect">
            <a:avLst/>
          </a:prstGeom>
        </p:spPr>
      </p:pic>
      <p:pic>
        <p:nvPicPr>
          <p:cNvPr id="18" name="Content Placeholder 35">
            <a:extLst>
              <a:ext uri="{FF2B5EF4-FFF2-40B4-BE49-F238E27FC236}">
                <a16:creationId xmlns:a16="http://schemas.microsoft.com/office/drawing/2014/main" id="{F80BB16F-9B33-9D0C-A9B2-D5476C286703}"/>
              </a:ext>
            </a:extLst>
          </p:cNvPr>
          <p:cNvPicPr>
            <a:picLocks noChangeAspect="1"/>
          </p:cNvPicPr>
          <p:nvPr/>
        </p:nvPicPr>
        <p:blipFill>
          <a:blip r:embed="rId10"/>
          <a:srcRect/>
          <a:stretch/>
        </p:blipFill>
        <p:spPr>
          <a:xfrm>
            <a:off x="2584751" y="1643426"/>
            <a:ext cx="1213299" cy="3255626"/>
          </a:xfrm>
          <a:prstGeom prst="rect">
            <a:avLst/>
          </a:prstGeom>
        </p:spPr>
      </p:pic>
      <p:pic>
        <p:nvPicPr>
          <p:cNvPr id="20" name="Content Placeholder 8">
            <a:extLst>
              <a:ext uri="{FF2B5EF4-FFF2-40B4-BE49-F238E27FC236}">
                <a16:creationId xmlns:a16="http://schemas.microsoft.com/office/drawing/2014/main" id="{B12E45CB-CF28-430E-8F16-2B9D1E42CFDC}"/>
              </a:ext>
            </a:extLst>
          </p:cNvPr>
          <p:cNvPicPr>
            <a:picLocks noGrp="1" noChangeAspect="1"/>
          </p:cNvPicPr>
          <p:nvPr/>
        </p:nvPicPr>
        <p:blipFill>
          <a:blip r:embed="rId11"/>
          <a:stretch>
            <a:fillRect/>
          </a:stretch>
        </p:blipFill>
        <p:spPr>
          <a:xfrm>
            <a:off x="8994584" y="1643426"/>
            <a:ext cx="1326016" cy="1594356"/>
          </a:xfrm>
          <a:prstGeom prst="rect">
            <a:avLst/>
          </a:prstGeom>
          <a:noFill/>
          <a:ln>
            <a:noFill/>
          </a:ln>
        </p:spPr>
      </p:pic>
      <p:sp>
        <p:nvSpPr>
          <p:cNvPr id="19" name="Content Placeholder 2"/>
          <p:cNvSpPr txBox="1">
            <a:spLocks/>
          </p:cNvSpPr>
          <p:nvPr/>
        </p:nvSpPr>
        <p:spPr>
          <a:xfrm>
            <a:off x="1889424" y="5896545"/>
            <a:ext cx="8697461" cy="862989"/>
          </a:xfrm>
          <a:prstGeom prst="rect">
            <a:avLst/>
          </a:prstGeom>
        </p:spPr>
        <p:txBody>
          <a:bodyPr>
            <a:noAutofit/>
          </a:bodyPr>
          <a:lstStyle>
            <a:lvl1pPr marL="0" indent="0" algn="l" defTabSz="373213" rtl="0" eaLnBrk="1" latinLnBrk="0" hangingPunct="1">
              <a:spcBef>
                <a:spcPct val="20000"/>
              </a:spcBef>
              <a:buFont typeface="Arial"/>
              <a:buNone/>
              <a:defRPr sz="2800" b="0" i="0" kern="1200">
                <a:solidFill>
                  <a:schemeClr val="tx1"/>
                </a:solidFill>
                <a:latin typeface="Bahnschrift" panose="020B0502040204020203" pitchFamily="34" charset="0"/>
                <a:ea typeface="+mn-ea"/>
                <a:cs typeface="Arial" panose="020B0604020202020204" pitchFamily="34" charset="0"/>
              </a:defRPr>
            </a:lvl1pPr>
            <a:lvl2pPr marL="716114" indent="-342900" algn="l" defTabSz="373213" rtl="0" eaLnBrk="1" latinLnBrk="0" hangingPunct="1">
              <a:spcBef>
                <a:spcPct val="20000"/>
              </a:spcBef>
              <a:buFont typeface="Courier New" panose="02070309020205020404" pitchFamily="49" charset="0"/>
              <a:buChar char="o"/>
              <a:defRPr sz="2400" b="0" i="0" kern="1200">
                <a:solidFill>
                  <a:schemeClr val="tx1"/>
                </a:solidFill>
                <a:latin typeface="Bahnschrift" panose="020B0502040204020203" pitchFamily="34" charset="0"/>
                <a:ea typeface="+mn-ea"/>
                <a:cs typeface="Arial" panose="020B0604020202020204" pitchFamily="34" charset="0"/>
              </a:defRPr>
            </a:lvl2pPr>
            <a:lvl3pPr marL="1089326" indent="-342900" algn="l" defTabSz="373213" rtl="0" eaLnBrk="1" latinLnBrk="0" hangingPunct="1">
              <a:spcBef>
                <a:spcPct val="20000"/>
              </a:spcBef>
              <a:buFont typeface="Arial" panose="020B0604020202020204" pitchFamily="34" charset="0"/>
              <a:buChar char="•"/>
              <a:defRPr sz="2000" b="0" i="0" kern="1200">
                <a:solidFill>
                  <a:schemeClr val="tx1"/>
                </a:solidFill>
                <a:latin typeface="Bahnschrift" panose="020B0502040204020203" pitchFamily="34" charset="0"/>
                <a:ea typeface="+mn-ea"/>
                <a:cs typeface="Arial" panose="020B0604020202020204" pitchFamily="34" charset="0"/>
              </a:defRPr>
            </a:lvl3pPr>
            <a:lvl4pPr marL="1119640" indent="0" algn="l" defTabSz="373213" rtl="0" eaLnBrk="1" latinLnBrk="0" hangingPunct="1">
              <a:spcBef>
                <a:spcPct val="20000"/>
              </a:spcBef>
              <a:buFont typeface="Arial"/>
              <a:buNone/>
              <a:defRPr sz="1800" b="0" i="0" kern="1200">
                <a:solidFill>
                  <a:schemeClr val="tx1"/>
                </a:solidFill>
                <a:latin typeface="Bahnschrift" panose="020B0502040204020203" pitchFamily="34" charset="0"/>
                <a:ea typeface="+mn-ea"/>
                <a:cs typeface="Arial" panose="020B0604020202020204" pitchFamily="34" charset="0"/>
              </a:defRPr>
            </a:lvl4pPr>
            <a:lvl5pPr marL="1679460" indent="-186607" algn="l" defTabSz="373213" rtl="0" eaLnBrk="1" latinLnBrk="0" hangingPunct="1">
              <a:spcBef>
                <a:spcPct val="20000"/>
              </a:spcBef>
              <a:buFont typeface="Arial"/>
              <a:buChar char="»"/>
              <a:defRPr sz="1800" b="0" i="0" kern="1200">
                <a:solidFill>
                  <a:schemeClr val="tx1"/>
                </a:solidFill>
                <a:latin typeface="Bahnschrift" panose="020B0502040204020203" pitchFamily="34" charset="0"/>
                <a:ea typeface="+mn-ea"/>
                <a:cs typeface="Arial" panose="020B0604020202020204" pitchFamily="34" charset="0"/>
              </a:defRPr>
            </a:lvl5pPr>
            <a:lvl6pPr marL="2052673" indent="-186607" algn="l" defTabSz="373213" rtl="0" eaLnBrk="1" latinLnBrk="0" hangingPunct="1">
              <a:spcBef>
                <a:spcPct val="20000"/>
              </a:spcBef>
              <a:buFont typeface="Arial"/>
              <a:buChar char="•"/>
              <a:defRPr sz="1619" kern="1200">
                <a:solidFill>
                  <a:schemeClr val="tx1"/>
                </a:solidFill>
                <a:latin typeface="+mn-lt"/>
                <a:ea typeface="+mn-ea"/>
                <a:cs typeface="+mn-cs"/>
              </a:defRPr>
            </a:lvl6pPr>
            <a:lvl7pPr marL="2425887" indent="-186607" algn="l" defTabSz="373213" rtl="0" eaLnBrk="1" latinLnBrk="0" hangingPunct="1">
              <a:spcBef>
                <a:spcPct val="20000"/>
              </a:spcBef>
              <a:buFont typeface="Arial"/>
              <a:buChar char="•"/>
              <a:defRPr sz="1619" kern="1200">
                <a:solidFill>
                  <a:schemeClr val="tx1"/>
                </a:solidFill>
                <a:latin typeface="+mn-lt"/>
                <a:ea typeface="+mn-ea"/>
                <a:cs typeface="+mn-cs"/>
              </a:defRPr>
            </a:lvl7pPr>
            <a:lvl8pPr marL="2799100" indent="-186607" algn="l" defTabSz="373213" rtl="0" eaLnBrk="1" latinLnBrk="0" hangingPunct="1">
              <a:spcBef>
                <a:spcPct val="20000"/>
              </a:spcBef>
              <a:buFont typeface="Arial"/>
              <a:buChar char="•"/>
              <a:defRPr sz="1619" kern="1200">
                <a:solidFill>
                  <a:schemeClr val="tx1"/>
                </a:solidFill>
                <a:latin typeface="+mn-lt"/>
                <a:ea typeface="+mn-ea"/>
                <a:cs typeface="+mn-cs"/>
              </a:defRPr>
            </a:lvl8pPr>
            <a:lvl9pPr marL="3172313" indent="-186607" algn="l" defTabSz="373213" rtl="0" eaLnBrk="1" latinLnBrk="0" hangingPunct="1">
              <a:spcBef>
                <a:spcPct val="20000"/>
              </a:spcBef>
              <a:buFont typeface="Arial"/>
              <a:buChar char="•"/>
              <a:defRPr sz="1619" kern="1200">
                <a:solidFill>
                  <a:schemeClr val="tx1"/>
                </a:solidFill>
                <a:latin typeface="+mn-lt"/>
                <a:ea typeface="+mn-ea"/>
                <a:cs typeface="+mn-cs"/>
              </a:defRPr>
            </a:lvl9pPr>
          </a:lstStyle>
          <a:p>
            <a:pPr lvl="1" indent="0">
              <a:buNone/>
            </a:pPr>
            <a:r>
              <a:rPr lang="en-US" sz="1800" dirty="0">
                <a:solidFill>
                  <a:schemeClr val="bg2"/>
                </a:solidFill>
                <a:latin typeface="+mn-lt"/>
                <a:cs typeface="Calibri" panose="020F0502020204030204" pitchFamily="34" charset="0"/>
              </a:rPr>
              <a:t>First round cases fit in fairings currently in development:  </a:t>
            </a:r>
          </a:p>
          <a:p>
            <a:pPr lvl="1" indent="0">
              <a:buNone/>
            </a:pPr>
            <a:r>
              <a:rPr lang="en-US" sz="1800" dirty="0">
                <a:solidFill>
                  <a:schemeClr val="bg2"/>
                </a:solidFill>
                <a:latin typeface="+mn-lt"/>
                <a:cs typeface="Calibri" panose="020F0502020204030204" pitchFamily="34" charset="0"/>
              </a:rPr>
              <a:t>New Glenn (case on left) and Starship Standard Volumes (all) </a:t>
            </a:r>
          </a:p>
        </p:txBody>
      </p:sp>
    </p:spTree>
    <p:extLst>
      <p:ext uri="{BB962C8B-B14F-4D97-AF65-F5344CB8AC3E}">
        <p14:creationId xmlns:p14="http://schemas.microsoft.com/office/powerpoint/2010/main" val="45944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4" name="Google Shape;252;g2846841c6e0_0_77">
            <a:extLst>
              <a:ext uri="{FF2B5EF4-FFF2-40B4-BE49-F238E27FC236}">
                <a16:creationId xmlns:a16="http://schemas.microsoft.com/office/drawing/2014/main" id="{707B998C-F126-5E13-D4F1-4AF126856855}"/>
              </a:ext>
            </a:extLst>
          </p:cNvPr>
          <p:cNvSpPr txBox="1">
            <a:spLocks noGrp="1"/>
          </p:cNvSpPr>
          <p:nvPr>
            <p:ph type="sldNum" idx="12"/>
          </p:nvPr>
        </p:nvSpPr>
        <p:spPr>
          <a:xfrm>
            <a:off x="11424492" y="6261624"/>
            <a:ext cx="482795" cy="322234"/>
          </a:xfrm>
          <a:prstGeom prst="rect">
            <a:avLst/>
          </a:prstGeom>
        </p:spPr>
        <p:txBody>
          <a:bodyPr spcFirstLastPara="1" wrap="square" lIns="156725" tIns="78350" rIns="156725" bIns="7835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solidFill>
                  <a:schemeClr val="bg1"/>
                </a:solidFill>
              </a:rPr>
              <a:t>30</a:t>
            </a:fld>
            <a:endParaRPr>
              <a:solidFill>
                <a:schemeClr val="bg1"/>
              </a:solidFill>
            </a:endParaRPr>
          </a:p>
        </p:txBody>
      </p:sp>
      <p:sp>
        <p:nvSpPr>
          <p:cNvPr id="5" name="TextBox 4"/>
          <p:cNvSpPr txBox="1"/>
          <p:nvPr/>
        </p:nvSpPr>
        <p:spPr>
          <a:xfrm>
            <a:off x="5205224" y="1110624"/>
            <a:ext cx="2056973" cy="400110"/>
          </a:xfrm>
          <a:prstGeom prst="rect">
            <a:avLst/>
          </a:prstGeom>
          <a:noFill/>
        </p:spPr>
        <p:txBody>
          <a:bodyPr wrap="none" rtlCol="0">
            <a:spAutoFit/>
          </a:bodyPr>
          <a:lstStyle/>
          <a:p>
            <a:r>
              <a:rPr lang="en-US" sz="2000" dirty="0">
                <a:solidFill>
                  <a:schemeClr val="tx1"/>
                </a:solidFill>
                <a:latin typeface="Avenir Book" panose="02000503020000020003" pitchFamily="2" charset="0"/>
              </a:rPr>
              <a:t>First Mode in Hz</a:t>
            </a:r>
          </a:p>
        </p:txBody>
      </p:sp>
      <p:sp>
        <p:nvSpPr>
          <p:cNvPr id="6" name="TextBox 5"/>
          <p:cNvSpPr txBox="1"/>
          <p:nvPr/>
        </p:nvSpPr>
        <p:spPr>
          <a:xfrm>
            <a:off x="7138930" y="4474160"/>
            <a:ext cx="1090363" cy="369332"/>
          </a:xfrm>
          <a:prstGeom prst="rect">
            <a:avLst/>
          </a:prstGeom>
          <a:noFill/>
        </p:spPr>
        <p:txBody>
          <a:bodyPr wrap="none" rtlCol="0">
            <a:spAutoFit/>
          </a:bodyPr>
          <a:lstStyle/>
          <a:p>
            <a:r>
              <a:rPr lang="en-US" dirty="0">
                <a:solidFill>
                  <a:schemeClr val="tx1"/>
                </a:solidFill>
              </a:rPr>
              <a:t>15 kg/m</a:t>
            </a:r>
            <a:r>
              <a:rPr lang="en-US" baseline="30000" dirty="0">
                <a:solidFill>
                  <a:schemeClr val="tx1"/>
                </a:solidFill>
              </a:rPr>
              <a:t>2</a:t>
            </a:r>
            <a:endParaRPr lang="en-US" dirty="0">
              <a:solidFill>
                <a:schemeClr val="tx1"/>
              </a:solidFill>
            </a:endParaRPr>
          </a:p>
        </p:txBody>
      </p:sp>
      <p:pic>
        <p:nvPicPr>
          <p:cNvPr id="27" name="Picture 2">
            <a:extLst>
              <a:ext uri="{FF2B5EF4-FFF2-40B4-BE49-F238E27FC236}">
                <a16:creationId xmlns:a16="http://schemas.microsoft.com/office/drawing/2014/main" id="{BB4729B0-2E70-3D2F-7F11-2AEB674A7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1288" y="1510734"/>
            <a:ext cx="2568747" cy="171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itle 1">
            <a:extLst>
              <a:ext uri="{FF2B5EF4-FFF2-40B4-BE49-F238E27FC236}">
                <a16:creationId xmlns:a16="http://schemas.microsoft.com/office/drawing/2014/main" id="{C54C3F60-E493-2780-C618-7047233B4B4D}"/>
              </a:ext>
            </a:extLst>
          </p:cNvPr>
          <p:cNvSpPr txBox="1">
            <a:spLocks/>
          </p:cNvSpPr>
          <p:nvPr/>
        </p:nvSpPr>
        <p:spPr>
          <a:xfrm>
            <a:off x="1536083" y="0"/>
            <a:ext cx="10371204" cy="719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5"/>
                </a:solidFill>
                <a:latin typeface="+mj-lt"/>
                <a:ea typeface="+mj-ea"/>
                <a:cs typeface="+mj-cs"/>
              </a:defRPr>
            </a:lvl1pPr>
          </a:lstStyle>
          <a:p>
            <a:r>
              <a:rPr lang="en-US" dirty="0">
                <a:solidFill>
                  <a:schemeClr val="bg2"/>
                </a:solidFill>
              </a:rPr>
              <a:t>Example Technologies Needed for HWO</a:t>
            </a:r>
          </a:p>
        </p:txBody>
      </p:sp>
      <p:sp>
        <p:nvSpPr>
          <p:cNvPr id="29" name="TextBox 28"/>
          <p:cNvSpPr txBox="1"/>
          <p:nvPr/>
        </p:nvSpPr>
        <p:spPr>
          <a:xfrm>
            <a:off x="346548" y="3159051"/>
            <a:ext cx="3239328" cy="923330"/>
          </a:xfrm>
          <a:prstGeom prst="rect">
            <a:avLst/>
          </a:prstGeom>
          <a:noFill/>
        </p:spPr>
        <p:txBody>
          <a:bodyPr wrap="square" rtlCol="0">
            <a:spAutoFit/>
          </a:bodyPr>
          <a:lstStyle/>
          <a:p>
            <a:r>
              <a:rPr lang="en-US" dirty="0">
                <a:solidFill>
                  <a:schemeClr val="bg2"/>
                </a:solidFill>
              </a:rPr>
              <a:t>Roman Space Telescope Coronagraph with </a:t>
            </a:r>
          </a:p>
          <a:p>
            <a:r>
              <a:rPr lang="en-US" dirty="0">
                <a:solidFill>
                  <a:schemeClr val="bg2"/>
                </a:solidFill>
              </a:rPr>
              <a:t>Deformable Mirrors (JPL)</a:t>
            </a:r>
          </a:p>
        </p:txBody>
      </p:sp>
      <p:pic>
        <p:nvPicPr>
          <p:cNvPr id="30" name="Picture 29">
            <a:extLst>
              <a:ext uri="{FF2B5EF4-FFF2-40B4-BE49-F238E27FC236}">
                <a16:creationId xmlns:a16="http://schemas.microsoft.com/office/drawing/2014/main" id="{0B3140C0-59DF-81F5-D43B-80CC83EF6F4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1718" y="799278"/>
            <a:ext cx="3153895" cy="2364824"/>
          </a:xfrm>
          <a:prstGeom prst="rect">
            <a:avLst/>
          </a:prstGeom>
          <a:ln>
            <a:solidFill>
              <a:schemeClr val="tx1"/>
            </a:solidFill>
          </a:ln>
        </p:spPr>
      </p:pic>
      <p:pic>
        <p:nvPicPr>
          <p:cNvPr id="7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81454" y="3461384"/>
            <a:ext cx="2555398" cy="1915866"/>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p:cNvSpPr txBox="1"/>
          <p:nvPr/>
        </p:nvSpPr>
        <p:spPr>
          <a:xfrm>
            <a:off x="7931274" y="5480795"/>
            <a:ext cx="2629139" cy="1200329"/>
          </a:xfrm>
          <a:prstGeom prst="rect">
            <a:avLst/>
          </a:prstGeom>
          <a:noFill/>
        </p:spPr>
        <p:txBody>
          <a:bodyPr wrap="square" rtlCol="0">
            <a:spAutoFit/>
          </a:bodyPr>
          <a:lstStyle/>
          <a:p>
            <a:r>
              <a:rPr lang="en-US" dirty="0" err="1">
                <a:solidFill>
                  <a:schemeClr val="bg2"/>
                </a:solidFill>
              </a:rPr>
              <a:t>Ultrastable</a:t>
            </a:r>
            <a:r>
              <a:rPr lang="en-US" dirty="0">
                <a:solidFill>
                  <a:schemeClr val="bg2"/>
                </a:solidFill>
              </a:rPr>
              <a:t> </a:t>
            </a:r>
          </a:p>
          <a:p>
            <a:r>
              <a:rPr lang="en-US" dirty="0" err="1">
                <a:solidFill>
                  <a:schemeClr val="bg2"/>
                </a:solidFill>
              </a:rPr>
              <a:t>Picometer</a:t>
            </a:r>
            <a:r>
              <a:rPr lang="en-US" dirty="0">
                <a:solidFill>
                  <a:schemeClr val="bg2"/>
                </a:solidFill>
              </a:rPr>
              <a:t> </a:t>
            </a:r>
          </a:p>
          <a:p>
            <a:r>
              <a:rPr lang="en-US" dirty="0">
                <a:solidFill>
                  <a:schemeClr val="bg2"/>
                </a:solidFill>
              </a:rPr>
              <a:t>Stability</a:t>
            </a:r>
          </a:p>
          <a:p>
            <a:r>
              <a:rPr lang="en-US" dirty="0">
                <a:solidFill>
                  <a:schemeClr val="bg2"/>
                </a:solidFill>
              </a:rPr>
              <a:t>(GSFC/SAO)</a:t>
            </a:r>
          </a:p>
        </p:txBody>
      </p:sp>
      <p:sp>
        <p:nvSpPr>
          <p:cNvPr id="83" name="TextBox 82"/>
          <p:cNvSpPr txBox="1"/>
          <p:nvPr/>
        </p:nvSpPr>
        <p:spPr>
          <a:xfrm>
            <a:off x="9180019" y="890544"/>
            <a:ext cx="2661490" cy="646331"/>
          </a:xfrm>
          <a:prstGeom prst="rect">
            <a:avLst/>
          </a:prstGeom>
          <a:noFill/>
        </p:spPr>
        <p:txBody>
          <a:bodyPr wrap="square" rtlCol="0">
            <a:spAutoFit/>
          </a:bodyPr>
          <a:lstStyle/>
          <a:p>
            <a:r>
              <a:rPr lang="en-US" dirty="0" err="1">
                <a:solidFill>
                  <a:schemeClr val="bg2"/>
                </a:solidFill>
              </a:rPr>
              <a:t>Utrastable</a:t>
            </a:r>
            <a:r>
              <a:rPr lang="en-US" dirty="0">
                <a:solidFill>
                  <a:schemeClr val="bg2"/>
                </a:solidFill>
              </a:rPr>
              <a:t> Mirrors (L3- Harris)</a:t>
            </a:r>
          </a:p>
        </p:txBody>
      </p:sp>
      <p:pic>
        <p:nvPicPr>
          <p:cNvPr id="3" name="Picture 2"/>
          <p:cNvPicPr>
            <a:picLocks noChangeAspect="1"/>
          </p:cNvPicPr>
          <p:nvPr/>
        </p:nvPicPr>
        <p:blipFill>
          <a:blip r:embed="rId6"/>
          <a:stretch>
            <a:fillRect/>
          </a:stretch>
        </p:blipFill>
        <p:spPr>
          <a:xfrm>
            <a:off x="175931" y="4996833"/>
            <a:ext cx="4829623" cy="1389554"/>
          </a:xfrm>
          <a:prstGeom prst="rect">
            <a:avLst/>
          </a:prstGeom>
        </p:spPr>
      </p:pic>
      <p:sp>
        <p:nvSpPr>
          <p:cNvPr id="7" name="TextBox 6"/>
          <p:cNvSpPr txBox="1"/>
          <p:nvPr/>
        </p:nvSpPr>
        <p:spPr>
          <a:xfrm>
            <a:off x="486207" y="4657683"/>
            <a:ext cx="825932" cy="369332"/>
          </a:xfrm>
          <a:prstGeom prst="rect">
            <a:avLst/>
          </a:prstGeom>
          <a:noFill/>
        </p:spPr>
        <p:txBody>
          <a:bodyPr wrap="none" rtlCol="0">
            <a:spAutoFit/>
          </a:bodyPr>
          <a:lstStyle/>
          <a:p>
            <a:r>
              <a:rPr lang="en-US" dirty="0">
                <a:solidFill>
                  <a:schemeClr val="bg2"/>
                </a:solidFill>
              </a:rPr>
              <a:t>Target</a:t>
            </a:r>
          </a:p>
        </p:txBody>
      </p:sp>
      <p:sp>
        <p:nvSpPr>
          <p:cNvPr id="84" name="TextBox 83"/>
          <p:cNvSpPr txBox="1"/>
          <p:nvPr/>
        </p:nvSpPr>
        <p:spPr>
          <a:xfrm>
            <a:off x="3426165" y="4630764"/>
            <a:ext cx="1864613" cy="369332"/>
          </a:xfrm>
          <a:prstGeom prst="rect">
            <a:avLst/>
          </a:prstGeom>
          <a:noFill/>
        </p:spPr>
        <p:txBody>
          <a:bodyPr wrap="none" rtlCol="0">
            <a:spAutoFit/>
          </a:bodyPr>
          <a:lstStyle/>
          <a:p>
            <a:r>
              <a:rPr lang="en-US" dirty="0">
                <a:solidFill>
                  <a:schemeClr val="bg2"/>
                </a:solidFill>
              </a:rPr>
              <a:t>Post Processed </a:t>
            </a:r>
          </a:p>
        </p:txBody>
      </p:sp>
      <p:sp>
        <p:nvSpPr>
          <p:cNvPr id="85" name="TextBox 84"/>
          <p:cNvSpPr txBox="1"/>
          <p:nvPr/>
        </p:nvSpPr>
        <p:spPr>
          <a:xfrm>
            <a:off x="1966212" y="4642592"/>
            <a:ext cx="1249060" cy="369332"/>
          </a:xfrm>
          <a:prstGeom prst="rect">
            <a:avLst/>
          </a:prstGeom>
          <a:noFill/>
        </p:spPr>
        <p:txBody>
          <a:bodyPr wrap="none" rtlCol="0">
            <a:spAutoFit/>
          </a:bodyPr>
          <a:lstStyle/>
          <a:p>
            <a:r>
              <a:rPr lang="en-US" dirty="0">
                <a:solidFill>
                  <a:schemeClr val="bg2"/>
                </a:solidFill>
              </a:rPr>
              <a:t>Reference</a:t>
            </a:r>
          </a:p>
        </p:txBody>
      </p:sp>
      <p:sp>
        <p:nvSpPr>
          <p:cNvPr id="86" name="TextBox 85"/>
          <p:cNvSpPr txBox="1"/>
          <p:nvPr/>
        </p:nvSpPr>
        <p:spPr>
          <a:xfrm>
            <a:off x="149922" y="4288351"/>
            <a:ext cx="5370893" cy="369332"/>
          </a:xfrm>
          <a:prstGeom prst="rect">
            <a:avLst/>
          </a:prstGeom>
          <a:noFill/>
        </p:spPr>
        <p:txBody>
          <a:bodyPr wrap="square" rtlCol="0">
            <a:spAutoFit/>
          </a:bodyPr>
          <a:lstStyle/>
          <a:p>
            <a:r>
              <a:rPr lang="en-US" dirty="0">
                <a:solidFill>
                  <a:schemeClr val="bg2"/>
                </a:solidFill>
              </a:rPr>
              <a:t>Post processing algorithms (from </a:t>
            </a:r>
            <a:r>
              <a:rPr lang="en-US" dirty="0" err="1">
                <a:solidFill>
                  <a:schemeClr val="bg2"/>
                </a:solidFill>
              </a:rPr>
              <a:t>C.Stark</a:t>
            </a:r>
            <a:r>
              <a:rPr lang="en-US" dirty="0">
                <a:solidFill>
                  <a:schemeClr val="bg2"/>
                </a:solidFill>
              </a:rPr>
              <a:t>/GSFC)</a:t>
            </a:r>
          </a:p>
        </p:txBody>
      </p:sp>
      <p:pic>
        <p:nvPicPr>
          <p:cNvPr id="90" name="Picture 89">
            <a:extLst>
              <a:ext uri="{FF2B5EF4-FFF2-40B4-BE49-F238E27FC236}">
                <a16:creationId xmlns:a16="http://schemas.microsoft.com/office/drawing/2014/main" id="{84CF5AF2-0D8E-44DD-8206-6DD57AA92EB1}"/>
              </a:ext>
            </a:extLst>
          </p:cNvPr>
          <p:cNvPicPr>
            <a:picLocks noChangeAspect="1"/>
          </p:cNvPicPr>
          <p:nvPr/>
        </p:nvPicPr>
        <p:blipFill>
          <a:blip r:embed="rId7"/>
          <a:stretch>
            <a:fillRect/>
          </a:stretch>
        </p:blipFill>
        <p:spPr>
          <a:xfrm>
            <a:off x="5139896" y="827911"/>
            <a:ext cx="3097074" cy="2119050"/>
          </a:xfrm>
          <a:prstGeom prst="rect">
            <a:avLst/>
          </a:prstGeom>
        </p:spPr>
      </p:pic>
      <p:pic>
        <p:nvPicPr>
          <p:cNvPr id="21" name="Picture 20">
            <a:extLst>
              <a:ext uri="{FF2B5EF4-FFF2-40B4-BE49-F238E27FC236}">
                <a16:creationId xmlns:a16="http://schemas.microsoft.com/office/drawing/2014/main" id="{6307E06B-FEED-4CD7-BAA4-D1C4979AE429}"/>
              </a:ext>
            </a:extLst>
          </p:cNvPr>
          <p:cNvPicPr>
            <a:picLocks noChangeAspect="1"/>
          </p:cNvPicPr>
          <p:nvPr/>
        </p:nvPicPr>
        <p:blipFill>
          <a:blip r:embed="rId8"/>
          <a:stretch>
            <a:fillRect/>
          </a:stretch>
        </p:blipFill>
        <p:spPr>
          <a:xfrm>
            <a:off x="5764253" y="3706838"/>
            <a:ext cx="1607571" cy="2005363"/>
          </a:xfrm>
          <a:prstGeom prst="rect">
            <a:avLst/>
          </a:prstGeom>
        </p:spPr>
      </p:pic>
      <p:sp>
        <p:nvSpPr>
          <p:cNvPr id="22" name="TextBox 5">
            <a:extLst>
              <a:ext uri="{FF2B5EF4-FFF2-40B4-BE49-F238E27FC236}">
                <a16:creationId xmlns:a16="http://schemas.microsoft.com/office/drawing/2014/main" id="{529B9BA0-11C7-4291-824D-FFD3ADD1AD77}"/>
              </a:ext>
            </a:extLst>
          </p:cNvPr>
          <p:cNvSpPr txBox="1"/>
          <p:nvPr/>
        </p:nvSpPr>
        <p:spPr>
          <a:xfrm>
            <a:off x="5546824" y="5737586"/>
            <a:ext cx="256944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2"/>
                </a:solidFill>
              </a:rPr>
              <a:t>Disturbance Free CubeSat Isolation</a:t>
            </a:r>
          </a:p>
          <a:p>
            <a:r>
              <a:rPr lang="en-US" dirty="0">
                <a:solidFill>
                  <a:schemeClr val="bg2"/>
                </a:solidFill>
              </a:rPr>
              <a:t>(Lockheed Martin)</a:t>
            </a:r>
          </a:p>
        </p:txBody>
      </p:sp>
      <p:sp>
        <p:nvSpPr>
          <p:cNvPr id="23" name="TextBox 5">
            <a:extLst>
              <a:ext uri="{FF2B5EF4-FFF2-40B4-BE49-F238E27FC236}">
                <a16:creationId xmlns:a16="http://schemas.microsoft.com/office/drawing/2014/main" id="{529B9BA0-11C7-4291-824D-FFD3ADD1AD77}"/>
              </a:ext>
            </a:extLst>
          </p:cNvPr>
          <p:cNvSpPr txBox="1"/>
          <p:nvPr/>
        </p:nvSpPr>
        <p:spPr>
          <a:xfrm>
            <a:off x="4890716" y="2941030"/>
            <a:ext cx="386066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2"/>
                </a:solidFill>
              </a:rPr>
              <a:t>Active Sensing and Control (BAE)</a:t>
            </a:r>
          </a:p>
        </p:txBody>
      </p:sp>
      <p:pic>
        <p:nvPicPr>
          <p:cNvPr id="24" name="Content Placeholder 4" descr="A graph of a sound wave&#10;&#10;Description automatically generated">
            <a:extLst>
              <a:ext uri="{FF2B5EF4-FFF2-40B4-BE49-F238E27FC236}">
                <a16:creationId xmlns:a16="http://schemas.microsoft.com/office/drawing/2014/main" id="{137D1435-FDB9-7000-801C-B23B79146C2A}"/>
              </a:ext>
            </a:extLst>
          </p:cNvPr>
          <p:cNvPicPr>
            <a:picLocks noChangeAspect="1"/>
          </p:cNvPicPr>
          <p:nvPr/>
        </p:nvPicPr>
        <p:blipFill>
          <a:blip r:embed="rId9"/>
          <a:stretch>
            <a:fillRect/>
          </a:stretch>
        </p:blipFill>
        <p:spPr>
          <a:xfrm>
            <a:off x="9679842" y="5480795"/>
            <a:ext cx="1641761" cy="1231321"/>
          </a:xfrm>
          <a:prstGeom prst="rect">
            <a:avLst/>
          </a:prstGeom>
        </p:spPr>
      </p:pic>
      <p:sp>
        <p:nvSpPr>
          <p:cNvPr id="25" name="TextBox 24">
            <a:extLst>
              <a:ext uri="{FF2B5EF4-FFF2-40B4-BE49-F238E27FC236}">
                <a16:creationId xmlns:a16="http://schemas.microsoft.com/office/drawing/2014/main" id="{C233CB91-4FC2-DCC6-A00F-941B01184FC4}"/>
              </a:ext>
            </a:extLst>
          </p:cNvPr>
          <p:cNvSpPr txBox="1"/>
          <p:nvPr/>
        </p:nvSpPr>
        <p:spPr>
          <a:xfrm>
            <a:off x="11291085" y="5757793"/>
            <a:ext cx="767509" cy="461665"/>
          </a:xfrm>
          <a:prstGeom prst="rect">
            <a:avLst/>
          </a:prstGeom>
          <a:noFill/>
        </p:spPr>
        <p:txBody>
          <a:bodyPr wrap="square" rtlCol="0">
            <a:spAutoFit/>
          </a:bodyPr>
          <a:lstStyle/>
          <a:p>
            <a:r>
              <a:rPr lang="en-US" sz="1200" dirty="0">
                <a:solidFill>
                  <a:schemeClr val="bg2"/>
                </a:solidFill>
              </a:rPr>
              <a:t>&lt;10 pm RMS</a:t>
            </a:r>
          </a:p>
        </p:txBody>
      </p:sp>
    </p:spTree>
    <p:extLst>
      <p:ext uri="{BB962C8B-B14F-4D97-AF65-F5344CB8AC3E}">
        <p14:creationId xmlns:p14="http://schemas.microsoft.com/office/powerpoint/2010/main" val="1460966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121131" y="156663"/>
            <a:ext cx="11241784" cy="657617"/>
          </a:xfrm>
        </p:spPr>
        <p:txBody>
          <a:bodyPr>
            <a:normAutofit fontScale="90000"/>
          </a:bodyPr>
          <a:lstStyle/>
          <a:p>
            <a:pPr algn="ctr"/>
            <a:r>
              <a:rPr lang="en-US" sz="2800" dirty="0">
                <a:solidFill>
                  <a:schemeClr val="bg2"/>
                </a:solidFill>
              </a:rPr>
              <a:t>HWO Planned Servicing: Mountaintop Observatory at L2</a:t>
            </a:r>
            <a:br>
              <a:rPr lang="en-US" sz="2800" dirty="0">
                <a:solidFill>
                  <a:schemeClr val="bg2"/>
                </a:solidFill>
              </a:rPr>
            </a:br>
            <a:r>
              <a:rPr lang="en-US" sz="2800" dirty="0">
                <a:solidFill>
                  <a:schemeClr val="bg2"/>
                </a:solidFill>
              </a:rPr>
              <a:t>Enables Future Upgrades for Instrument/Coronagraphs/</a:t>
            </a:r>
            <a:r>
              <a:rPr lang="en-US" sz="2800" dirty="0" err="1">
                <a:solidFill>
                  <a:schemeClr val="bg2"/>
                </a:solidFill>
              </a:rPr>
              <a:t>Starshades</a:t>
            </a:r>
            <a:endParaRPr lang="en-US" sz="4000" dirty="0">
              <a:solidFill>
                <a:schemeClr val="bg2"/>
              </a:solidFill>
            </a:endParaRPr>
          </a:p>
        </p:txBody>
      </p:sp>
      <p:pic>
        <p:nvPicPr>
          <p:cNvPr id="9" name="Picture 8">
            <a:extLst>
              <a:ext uri="{FF2B5EF4-FFF2-40B4-BE49-F238E27FC236}">
                <a16:creationId xmlns:a16="http://schemas.microsoft.com/office/drawing/2014/main" id="{39BA73AC-8339-5CE9-37CC-6D3BC35A4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8784" y="1167332"/>
            <a:ext cx="2504312" cy="2504312"/>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360EE63F-8359-36FA-0914-0AFF5F440F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6957" y="4317975"/>
            <a:ext cx="2869367" cy="2138491"/>
          </a:xfrm>
          <a:prstGeom prst="rect">
            <a:avLst/>
          </a:prstGeom>
        </p:spPr>
      </p:pic>
      <p:pic>
        <p:nvPicPr>
          <p:cNvPr id="11" name="Content Placeholder 28" descr="A picture containing square&#10;&#10;Description automatically generated">
            <a:extLst>
              <a:ext uri="{FF2B5EF4-FFF2-40B4-BE49-F238E27FC236}">
                <a16:creationId xmlns:a16="http://schemas.microsoft.com/office/drawing/2014/main" id="{813DA306-190D-FBA2-A86F-A8BB88DB7C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4086" y="1837194"/>
            <a:ext cx="3601972" cy="2026109"/>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5411" y="4451235"/>
            <a:ext cx="2739321" cy="2005231"/>
          </a:xfrm>
          <a:prstGeom prst="rect">
            <a:avLst/>
          </a:prstGeom>
        </p:spPr>
      </p:pic>
      <p:sp>
        <p:nvSpPr>
          <p:cNvPr id="13" name="TextBox 12"/>
          <p:cNvSpPr txBox="1"/>
          <p:nvPr/>
        </p:nvSpPr>
        <p:spPr>
          <a:xfrm>
            <a:off x="7778889" y="1020823"/>
            <a:ext cx="1901989" cy="646331"/>
          </a:xfrm>
          <a:prstGeom prst="rect">
            <a:avLst/>
          </a:prstGeom>
          <a:noFill/>
        </p:spPr>
        <p:txBody>
          <a:bodyPr wrap="square" rtlCol="0">
            <a:spAutoFit/>
          </a:bodyPr>
          <a:lstStyle/>
          <a:p>
            <a:pPr algn="ctr"/>
            <a:r>
              <a:rPr lang="en-US" dirty="0">
                <a:solidFill>
                  <a:schemeClr val="bg2"/>
                </a:solidFill>
              </a:rPr>
              <a:t>Robotic Servicing at L2</a:t>
            </a:r>
          </a:p>
        </p:txBody>
      </p:sp>
      <p:sp>
        <p:nvSpPr>
          <p:cNvPr id="14" name="TextBox 13"/>
          <p:cNvSpPr txBox="1"/>
          <p:nvPr/>
        </p:nvSpPr>
        <p:spPr>
          <a:xfrm>
            <a:off x="7778889" y="4276389"/>
            <a:ext cx="2624089" cy="369332"/>
          </a:xfrm>
          <a:prstGeom prst="rect">
            <a:avLst/>
          </a:prstGeom>
          <a:noFill/>
        </p:spPr>
        <p:txBody>
          <a:bodyPr wrap="square" rtlCol="0">
            <a:spAutoFit/>
          </a:bodyPr>
          <a:lstStyle/>
          <a:p>
            <a:r>
              <a:rPr lang="en-US" dirty="0">
                <a:solidFill>
                  <a:schemeClr val="bg2"/>
                </a:solidFill>
              </a:rPr>
              <a:t>Hubble/Shuttle Model</a:t>
            </a:r>
          </a:p>
        </p:txBody>
      </p:sp>
      <p:sp>
        <p:nvSpPr>
          <p:cNvPr id="16" name="TextBox 15"/>
          <p:cNvSpPr txBox="1"/>
          <p:nvPr/>
        </p:nvSpPr>
        <p:spPr>
          <a:xfrm>
            <a:off x="4172785" y="5200412"/>
            <a:ext cx="2895174" cy="646331"/>
          </a:xfrm>
          <a:prstGeom prst="rect">
            <a:avLst/>
          </a:prstGeom>
          <a:noFill/>
        </p:spPr>
        <p:txBody>
          <a:bodyPr wrap="square" rtlCol="0">
            <a:spAutoFit/>
          </a:bodyPr>
          <a:lstStyle/>
          <a:p>
            <a:r>
              <a:rPr lang="en-US" dirty="0">
                <a:solidFill>
                  <a:schemeClr val="bg2"/>
                </a:solidFill>
              </a:rPr>
              <a:t>Mountaintop </a:t>
            </a:r>
          </a:p>
          <a:p>
            <a:r>
              <a:rPr lang="en-US" dirty="0">
                <a:solidFill>
                  <a:schemeClr val="bg2"/>
                </a:solidFill>
              </a:rPr>
              <a:t>Observatory</a:t>
            </a:r>
          </a:p>
        </p:txBody>
      </p:sp>
      <p:sp>
        <p:nvSpPr>
          <p:cNvPr id="17" name="TextBox 16"/>
          <p:cNvSpPr txBox="1"/>
          <p:nvPr/>
        </p:nvSpPr>
        <p:spPr>
          <a:xfrm>
            <a:off x="3455136" y="2419488"/>
            <a:ext cx="2895174" cy="646331"/>
          </a:xfrm>
          <a:prstGeom prst="rect">
            <a:avLst/>
          </a:prstGeom>
          <a:noFill/>
        </p:spPr>
        <p:txBody>
          <a:bodyPr wrap="square" rtlCol="0">
            <a:spAutoFit/>
          </a:bodyPr>
          <a:lstStyle/>
          <a:p>
            <a:pPr algn="ctr"/>
            <a:r>
              <a:rPr lang="en-US" dirty="0">
                <a:solidFill>
                  <a:schemeClr val="bg2"/>
                </a:solidFill>
              </a:rPr>
              <a:t>Hubble </a:t>
            </a:r>
          </a:p>
          <a:p>
            <a:pPr algn="ctr"/>
            <a:r>
              <a:rPr lang="en-US" dirty="0">
                <a:solidFill>
                  <a:schemeClr val="bg2"/>
                </a:solidFill>
              </a:rPr>
              <a:t>Servicing</a:t>
            </a:r>
          </a:p>
        </p:txBody>
      </p:sp>
    </p:spTree>
    <p:extLst>
      <p:ext uri="{BB962C8B-B14F-4D97-AF65-F5344CB8AC3E}">
        <p14:creationId xmlns:p14="http://schemas.microsoft.com/office/powerpoint/2010/main" val="743586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3" name="Content Placeholder 7">
            <a:extLst>
              <a:ext uri="{FF2B5EF4-FFF2-40B4-BE49-F238E27FC236}">
                <a16:creationId xmlns:a16="http://schemas.microsoft.com/office/drawing/2014/main" id="{A465390B-F305-D25B-29B9-EB63C432BC90}"/>
              </a:ext>
            </a:extLst>
          </p:cNvPr>
          <p:cNvPicPr>
            <a:picLocks noChangeAspect="1"/>
          </p:cNvPicPr>
          <p:nvPr/>
        </p:nvPicPr>
        <p:blipFill rotWithShape="1">
          <a:blip r:embed="rId2"/>
          <a:srcRect b="8925"/>
          <a:stretch/>
        </p:blipFill>
        <p:spPr>
          <a:xfrm>
            <a:off x="4241580" y="969540"/>
            <a:ext cx="7565006" cy="3581938"/>
          </a:xfrm>
          <a:prstGeom prst="rect">
            <a:avLst/>
          </a:prstGeom>
          <a:ln>
            <a:solidFill>
              <a:schemeClr val="tx1"/>
            </a:solidFill>
          </a:ln>
        </p:spPr>
      </p:pic>
      <p:graphicFrame>
        <p:nvGraphicFramePr>
          <p:cNvPr id="4" name="Table 4">
            <a:extLst>
              <a:ext uri="{FF2B5EF4-FFF2-40B4-BE49-F238E27FC236}">
                <a16:creationId xmlns:a16="http://schemas.microsoft.com/office/drawing/2014/main" id="{7C93E8E2-8A1D-5C27-8723-8F30127C90FA}"/>
              </a:ext>
            </a:extLst>
          </p:cNvPr>
          <p:cNvGraphicFramePr>
            <a:graphicFrameLocks/>
          </p:cNvGraphicFramePr>
          <p:nvPr>
            <p:extLst>
              <p:ext uri="{D42A27DB-BD31-4B8C-83A1-F6EECF244321}">
                <p14:modId xmlns:p14="http://schemas.microsoft.com/office/powerpoint/2010/main" val="2150753484"/>
              </p:ext>
            </p:extLst>
          </p:nvPr>
        </p:nvGraphicFramePr>
        <p:xfrm>
          <a:off x="4066483" y="4693686"/>
          <a:ext cx="7882758" cy="1803502"/>
        </p:xfrm>
        <a:graphic>
          <a:graphicData uri="http://schemas.openxmlformats.org/drawingml/2006/table">
            <a:tbl>
              <a:tblPr firstRow="1" bandRow="1">
                <a:tableStyleId>{5940675A-B579-460E-94D1-54222C63F5DA}</a:tableStyleId>
              </a:tblPr>
              <a:tblGrid>
                <a:gridCol w="2103940">
                  <a:extLst>
                    <a:ext uri="{9D8B030D-6E8A-4147-A177-3AD203B41FA5}">
                      <a16:colId xmlns:a16="http://schemas.microsoft.com/office/drawing/2014/main" val="1533438004"/>
                    </a:ext>
                  </a:extLst>
                </a:gridCol>
                <a:gridCol w="952156">
                  <a:extLst>
                    <a:ext uri="{9D8B030D-6E8A-4147-A177-3AD203B41FA5}">
                      <a16:colId xmlns:a16="http://schemas.microsoft.com/office/drawing/2014/main" val="1043921905"/>
                    </a:ext>
                  </a:extLst>
                </a:gridCol>
                <a:gridCol w="4826662">
                  <a:extLst>
                    <a:ext uri="{9D8B030D-6E8A-4147-A177-3AD203B41FA5}">
                      <a16:colId xmlns:a16="http://schemas.microsoft.com/office/drawing/2014/main" val="3116983766"/>
                    </a:ext>
                  </a:extLst>
                </a:gridCol>
              </a:tblGrid>
              <a:tr h="370840">
                <a:tc>
                  <a:txBody>
                    <a:bodyPr/>
                    <a:lstStyle/>
                    <a:p>
                      <a:pPr algn="ctr"/>
                      <a:r>
                        <a:rPr lang="en-US" sz="1200" b="1">
                          <a:latin typeface="Arial Narrow" panose="020B0606020202030204" pitchFamily="34" charset="0"/>
                        </a:rPr>
                        <a:t>Launcher</a:t>
                      </a:r>
                    </a:p>
                  </a:txBody>
                  <a:tcPr>
                    <a:solidFill>
                      <a:srgbClr val="FFFFCC"/>
                    </a:solidFill>
                  </a:tcPr>
                </a:tc>
                <a:tc>
                  <a:txBody>
                    <a:bodyPr/>
                    <a:lstStyle/>
                    <a:p>
                      <a:pPr algn="ctr"/>
                      <a:r>
                        <a:rPr lang="en-US" sz="1200" b="1">
                          <a:latin typeface="Arial Narrow" panose="020B0606020202030204" pitchFamily="34" charset="0"/>
                        </a:rPr>
                        <a:t>Mass to L2 (kg)</a:t>
                      </a:r>
                    </a:p>
                  </a:txBody>
                  <a:tcPr>
                    <a:solidFill>
                      <a:srgbClr val="FFFFCC"/>
                    </a:solidFill>
                  </a:tcPr>
                </a:tc>
                <a:tc>
                  <a:txBody>
                    <a:bodyPr/>
                    <a:lstStyle/>
                    <a:p>
                      <a:pPr algn="ctr"/>
                      <a:r>
                        <a:rPr lang="en-US" sz="1200" b="1" dirty="0">
                          <a:latin typeface="Arial Narrow" panose="020B0606020202030204" pitchFamily="34" charset="0"/>
                        </a:rPr>
                        <a:t>Notes</a:t>
                      </a:r>
                    </a:p>
                  </a:txBody>
                  <a:tcPr>
                    <a:solidFill>
                      <a:srgbClr val="FFFFCC"/>
                    </a:solidFill>
                  </a:tcPr>
                </a:tc>
                <a:extLst>
                  <a:ext uri="{0D108BD9-81ED-4DB2-BD59-A6C34878D82A}">
                    <a16:rowId xmlns:a16="http://schemas.microsoft.com/office/drawing/2014/main" val="1487467265"/>
                  </a:ext>
                </a:extLst>
              </a:tr>
              <a:tr h="518262">
                <a:tc>
                  <a:txBody>
                    <a:bodyPr/>
                    <a:lstStyle/>
                    <a:p>
                      <a:r>
                        <a:rPr lang="en-US" sz="1200">
                          <a:latin typeface="Arial Narrow" panose="020B0606020202030204" pitchFamily="34" charset="0"/>
                        </a:rPr>
                        <a:t>Space-X Starship</a:t>
                      </a:r>
                    </a:p>
                  </a:txBody>
                  <a:tcPr>
                    <a:solidFill>
                      <a:schemeClr val="bg1"/>
                    </a:solidFill>
                  </a:tcPr>
                </a:tc>
                <a:tc>
                  <a:txBody>
                    <a:bodyPr/>
                    <a:lstStyle/>
                    <a:p>
                      <a:pPr algn="ctr"/>
                      <a:r>
                        <a:rPr lang="en-US" sz="1200">
                          <a:latin typeface="Arial Narrow" panose="020B0606020202030204" pitchFamily="34" charset="0"/>
                        </a:rPr>
                        <a:t>100,000</a:t>
                      </a:r>
                    </a:p>
                  </a:txBody>
                  <a:tcPr>
                    <a:solidFill>
                      <a:schemeClr val="bg1"/>
                    </a:solidFill>
                  </a:tcPr>
                </a:tc>
                <a:tc>
                  <a:txBody>
                    <a:bodyPr/>
                    <a:lstStyle/>
                    <a:p>
                      <a:r>
                        <a:rPr lang="en-US" sz="1200" dirty="0">
                          <a:latin typeface="Arial Narrow" panose="020B0606020202030204" pitchFamily="34" charset="0"/>
                        </a:rPr>
                        <a:t>Starship will require re-fueling in low earth orbit (and a fuel depot). </a:t>
                      </a:r>
                    </a:p>
                  </a:txBody>
                  <a:tcPr>
                    <a:solidFill>
                      <a:schemeClr val="bg1"/>
                    </a:solidFill>
                  </a:tcPr>
                </a:tc>
                <a:extLst>
                  <a:ext uri="{0D108BD9-81ED-4DB2-BD59-A6C34878D82A}">
                    <a16:rowId xmlns:a16="http://schemas.microsoft.com/office/drawing/2014/main" val="3506276380"/>
                  </a:ext>
                </a:extLst>
              </a:tr>
              <a:tr h="370840">
                <a:tc>
                  <a:txBody>
                    <a:bodyPr/>
                    <a:lstStyle/>
                    <a:p>
                      <a:r>
                        <a:rPr lang="en-US" sz="1200">
                          <a:latin typeface="Arial Narrow" panose="020B0606020202030204" pitchFamily="34" charset="0"/>
                        </a:rPr>
                        <a:t>NASA Space Launch Systems (SLS)</a:t>
                      </a:r>
                    </a:p>
                  </a:txBody>
                  <a:tcPr>
                    <a:solidFill>
                      <a:schemeClr val="bg1"/>
                    </a:solidFill>
                  </a:tcPr>
                </a:tc>
                <a:tc>
                  <a:txBody>
                    <a:bodyPr/>
                    <a:lstStyle/>
                    <a:p>
                      <a:pPr algn="ctr"/>
                      <a:r>
                        <a:rPr lang="en-US" sz="1200">
                          <a:latin typeface="Arial Narrow" panose="020B0606020202030204" pitchFamily="34" charset="0"/>
                        </a:rPr>
                        <a:t>44,300</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Narrow" panose="020B0606020202030204" pitchFamily="34" charset="0"/>
                        </a:rPr>
                        <a:t>Not currently building a large fairing.</a:t>
                      </a:r>
                      <a:endParaRPr lang="fr-FR" sz="1200" b="0" i="0" u="none" strike="noStrike" kern="1200" baseline="0" dirty="0">
                        <a:solidFill>
                          <a:schemeClr val="tx1"/>
                        </a:solidFill>
                        <a:latin typeface="Arial Narrow" panose="020B0606020202030204" pitchFamily="34" charset="0"/>
                        <a:ea typeface="+mn-ea"/>
                        <a:cs typeface="+mn-cs"/>
                      </a:endParaRPr>
                    </a:p>
                  </a:txBody>
                  <a:tcPr>
                    <a:solidFill>
                      <a:schemeClr val="bg1"/>
                    </a:solidFill>
                  </a:tcPr>
                </a:tc>
                <a:extLst>
                  <a:ext uri="{0D108BD9-81ED-4DB2-BD59-A6C34878D82A}">
                    <a16:rowId xmlns:a16="http://schemas.microsoft.com/office/drawing/2014/main" val="909781224"/>
                  </a:ext>
                </a:extLst>
              </a:tr>
              <a:tr h="370840">
                <a:tc>
                  <a:txBody>
                    <a:bodyPr/>
                    <a:lstStyle/>
                    <a:p>
                      <a:r>
                        <a:rPr lang="en-US" sz="1200">
                          <a:latin typeface="Arial Narrow" panose="020B0606020202030204" pitchFamily="34" charset="0"/>
                        </a:rPr>
                        <a:t>Blue Origin New Glenn</a:t>
                      </a:r>
                    </a:p>
                  </a:txBody>
                  <a:tcPr>
                    <a:solidFill>
                      <a:schemeClr val="bg1"/>
                    </a:solidFill>
                  </a:tcPr>
                </a:tc>
                <a:tc>
                  <a:txBody>
                    <a:bodyPr/>
                    <a:lstStyle/>
                    <a:p>
                      <a:pPr algn="ctr"/>
                      <a:r>
                        <a:rPr lang="en-US" sz="1200">
                          <a:latin typeface="Arial Narrow" panose="020B0606020202030204" pitchFamily="34" charset="0"/>
                        </a:rPr>
                        <a:t>15,000</a:t>
                      </a:r>
                    </a:p>
                  </a:txBody>
                  <a:tcPr>
                    <a:solidFill>
                      <a:schemeClr val="bg1"/>
                    </a:solidFill>
                  </a:tcPr>
                </a:tc>
                <a:tc>
                  <a:txBody>
                    <a:bodyPr/>
                    <a:lstStyle/>
                    <a:p>
                      <a:r>
                        <a:rPr lang="en-US" sz="1200" dirty="0">
                          <a:latin typeface="Arial Narrow" panose="020B0606020202030204" pitchFamily="34" charset="0"/>
                        </a:rPr>
                        <a:t>First launch </a:t>
                      </a:r>
                      <a:r>
                        <a:rPr lang="en-US" sz="1200" dirty="0">
                          <a:solidFill>
                            <a:schemeClr val="tx1"/>
                          </a:solidFill>
                          <a:latin typeface="Arial Narrow" panose="020B0606020202030204" pitchFamily="34" charset="0"/>
                        </a:rPr>
                        <a:t>planned for</a:t>
                      </a:r>
                      <a:r>
                        <a:rPr lang="en-US" sz="1200" baseline="0" dirty="0">
                          <a:solidFill>
                            <a:schemeClr val="tx1"/>
                          </a:solidFill>
                          <a:latin typeface="Arial Narrow" panose="020B0606020202030204" pitchFamily="34" charset="0"/>
                        </a:rPr>
                        <a:t> 2024. More mass capability TBD.</a:t>
                      </a:r>
                      <a:endParaRPr lang="en-US" sz="1200" dirty="0">
                        <a:solidFill>
                          <a:schemeClr val="tx1"/>
                        </a:solidFill>
                        <a:latin typeface="Arial Narrow" panose="020B0606020202030204" pitchFamily="34" charset="0"/>
                      </a:endParaRPr>
                    </a:p>
                  </a:txBody>
                  <a:tcPr>
                    <a:solidFill>
                      <a:schemeClr val="bg1"/>
                    </a:solidFill>
                  </a:tcPr>
                </a:tc>
                <a:extLst>
                  <a:ext uri="{0D108BD9-81ED-4DB2-BD59-A6C34878D82A}">
                    <a16:rowId xmlns:a16="http://schemas.microsoft.com/office/drawing/2014/main" val="2108595877"/>
                  </a:ext>
                </a:extLst>
              </a:tr>
            </a:tbl>
          </a:graphicData>
        </a:graphic>
      </p:graphicFrame>
      <p:sp>
        <p:nvSpPr>
          <p:cNvPr id="5" name="Oval 4"/>
          <p:cNvSpPr/>
          <p:nvPr/>
        </p:nvSpPr>
        <p:spPr>
          <a:xfrm>
            <a:off x="10502750" y="1678890"/>
            <a:ext cx="1513490" cy="271166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venir Book" panose="02000503020000020003" pitchFamily="2" charset="0"/>
            </a:endParaRPr>
          </a:p>
        </p:txBody>
      </p:sp>
      <p:sp>
        <p:nvSpPr>
          <p:cNvPr id="6" name="Oval 5"/>
          <p:cNvSpPr/>
          <p:nvPr/>
        </p:nvSpPr>
        <p:spPr>
          <a:xfrm>
            <a:off x="7977708" y="1594528"/>
            <a:ext cx="1513490" cy="271166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venir Book" panose="02000503020000020003" pitchFamily="2" charset="0"/>
            </a:endParaRPr>
          </a:p>
        </p:txBody>
      </p:sp>
      <p:sp>
        <p:nvSpPr>
          <p:cNvPr id="7" name="TextBox 6"/>
          <p:cNvSpPr txBox="1"/>
          <p:nvPr/>
        </p:nvSpPr>
        <p:spPr>
          <a:xfrm>
            <a:off x="8330352" y="1033144"/>
            <a:ext cx="3231027" cy="338554"/>
          </a:xfrm>
          <a:prstGeom prst="rect">
            <a:avLst/>
          </a:prstGeom>
          <a:noFill/>
        </p:spPr>
        <p:txBody>
          <a:bodyPr wrap="square" rtlCol="0">
            <a:spAutoFit/>
          </a:bodyPr>
          <a:lstStyle/>
          <a:p>
            <a:r>
              <a:rPr lang="en-US" sz="1600">
                <a:solidFill>
                  <a:schemeClr val="bg1"/>
                </a:solidFill>
                <a:latin typeface="Avenir Book" panose="02000503020000020003" pitchFamily="2" charset="0"/>
              </a:rPr>
              <a:t>Red circles are the ones currently being built. </a:t>
            </a:r>
          </a:p>
        </p:txBody>
      </p:sp>
      <p:pic>
        <p:nvPicPr>
          <p:cNvPr id="9" name="Picture 8" descr="A tall metal tower with a crane&#10;&#10;Description automatically generated">
            <a:extLst>
              <a:ext uri="{FF2B5EF4-FFF2-40B4-BE49-F238E27FC236}">
                <a16:creationId xmlns:a16="http://schemas.microsoft.com/office/drawing/2014/main" id="{1A2DFC22-464B-7D7E-6559-1DAA32BE1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335" y="977706"/>
            <a:ext cx="983754" cy="2893470"/>
          </a:xfrm>
          <a:prstGeom prst="rect">
            <a:avLst/>
          </a:prstGeom>
          <a:ln>
            <a:solidFill>
              <a:schemeClr val="tx1"/>
            </a:solidFill>
          </a:ln>
        </p:spPr>
      </p:pic>
      <p:pic>
        <p:nvPicPr>
          <p:cNvPr id="10" name="Picture 9" descr="A rocket with a tower&#10;&#10;Description automatically generated">
            <a:extLst>
              <a:ext uri="{FF2B5EF4-FFF2-40B4-BE49-F238E27FC236}">
                <a16:creationId xmlns:a16="http://schemas.microsoft.com/office/drawing/2014/main" id="{7532DEA8-54B4-D057-98DE-21F6AB441942}"/>
              </a:ext>
            </a:extLst>
          </p:cNvPr>
          <p:cNvPicPr>
            <a:picLocks noChangeAspect="1"/>
          </p:cNvPicPr>
          <p:nvPr/>
        </p:nvPicPr>
        <p:blipFill rotWithShape="1">
          <a:blip r:embed="rId4">
            <a:extLst>
              <a:ext uri="{28A0092B-C50C-407E-A947-70E740481C1C}">
                <a14:useLocalDpi xmlns:a14="http://schemas.microsoft.com/office/drawing/2010/main" val="0"/>
              </a:ext>
            </a:extLst>
          </a:blip>
          <a:srcRect l="27148" r="24440"/>
          <a:stretch/>
        </p:blipFill>
        <p:spPr>
          <a:xfrm>
            <a:off x="222365" y="1449424"/>
            <a:ext cx="1022970" cy="2286000"/>
          </a:xfrm>
          <a:prstGeom prst="rect">
            <a:avLst/>
          </a:prstGeom>
        </p:spPr>
      </p:pic>
      <p:pic>
        <p:nvPicPr>
          <p:cNvPr id="16" name="Picture 15">
            <a:extLst>
              <a:ext uri="{FF2B5EF4-FFF2-40B4-BE49-F238E27FC236}">
                <a16:creationId xmlns:a16="http://schemas.microsoft.com/office/drawing/2014/main" id="{29BC25BD-6DDA-0362-088C-B006DE7144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3296" y="1554480"/>
            <a:ext cx="232306" cy="2103120"/>
          </a:xfrm>
          <a:prstGeom prst="rect">
            <a:avLst/>
          </a:prstGeom>
        </p:spPr>
      </p:pic>
      <p:sp>
        <p:nvSpPr>
          <p:cNvPr id="17" name="Rectangle 16">
            <a:extLst>
              <a:ext uri="{FF2B5EF4-FFF2-40B4-BE49-F238E27FC236}">
                <a16:creationId xmlns:a16="http://schemas.microsoft.com/office/drawing/2014/main" id="{97F73288-7DA5-3B7F-C954-DF37AFFB03C5}"/>
              </a:ext>
            </a:extLst>
          </p:cNvPr>
          <p:cNvSpPr/>
          <p:nvPr/>
        </p:nvSpPr>
        <p:spPr bwMode="auto">
          <a:xfrm>
            <a:off x="2661238" y="1694506"/>
            <a:ext cx="929090" cy="2058558"/>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800" b="1">
              <a:solidFill>
                <a:schemeClr val="bg1"/>
              </a:solidFill>
              <a:latin typeface="Avenir Book" panose="02000503020000020003" pitchFamily="2" charset="0"/>
            </a:endParaRPr>
          </a:p>
        </p:txBody>
      </p:sp>
      <p:sp>
        <p:nvSpPr>
          <p:cNvPr id="12" name="TextBox 11">
            <a:extLst>
              <a:ext uri="{FF2B5EF4-FFF2-40B4-BE49-F238E27FC236}">
                <a16:creationId xmlns:a16="http://schemas.microsoft.com/office/drawing/2014/main" id="{B1FA6848-8AE3-627F-FE86-2273D751F182}"/>
              </a:ext>
            </a:extLst>
          </p:cNvPr>
          <p:cNvSpPr txBox="1"/>
          <p:nvPr/>
        </p:nvSpPr>
        <p:spPr>
          <a:xfrm>
            <a:off x="1769511" y="3889104"/>
            <a:ext cx="577401" cy="430887"/>
          </a:xfrm>
          <a:prstGeom prst="rect">
            <a:avLst/>
          </a:prstGeom>
          <a:noFill/>
        </p:spPr>
        <p:txBody>
          <a:bodyPr wrap="none" rtlCol="0">
            <a:spAutoFit/>
          </a:bodyPr>
          <a:lstStyle/>
          <a:p>
            <a:pPr algn="ctr"/>
            <a:r>
              <a:rPr lang="en-US" sz="1100" dirty="0">
                <a:solidFill>
                  <a:schemeClr val="bg1"/>
                </a:solidFill>
                <a:latin typeface="Avenir Book" panose="02000503020000020003" pitchFamily="2" charset="0"/>
              </a:rPr>
              <a:t>Space-X </a:t>
            </a:r>
          </a:p>
          <a:p>
            <a:pPr algn="ctr"/>
            <a:r>
              <a:rPr lang="en-US" sz="1100" dirty="0">
                <a:solidFill>
                  <a:schemeClr val="bg1"/>
                </a:solidFill>
                <a:latin typeface="Avenir Book" panose="02000503020000020003" pitchFamily="2" charset="0"/>
              </a:rPr>
              <a:t>Starship</a:t>
            </a:r>
          </a:p>
        </p:txBody>
      </p:sp>
      <p:sp>
        <p:nvSpPr>
          <p:cNvPr id="13" name="TextBox 12">
            <a:extLst>
              <a:ext uri="{FF2B5EF4-FFF2-40B4-BE49-F238E27FC236}">
                <a16:creationId xmlns:a16="http://schemas.microsoft.com/office/drawing/2014/main" id="{1CEA1D71-816D-FE29-DD92-22D4B7B990AC}"/>
              </a:ext>
            </a:extLst>
          </p:cNvPr>
          <p:cNvSpPr txBox="1"/>
          <p:nvPr/>
        </p:nvSpPr>
        <p:spPr>
          <a:xfrm>
            <a:off x="0" y="3914745"/>
            <a:ext cx="1488332" cy="400110"/>
          </a:xfrm>
          <a:prstGeom prst="rect">
            <a:avLst/>
          </a:prstGeom>
          <a:noFill/>
        </p:spPr>
        <p:txBody>
          <a:bodyPr wrap="square" rtlCol="0">
            <a:spAutoFit/>
          </a:bodyPr>
          <a:lstStyle/>
          <a:p>
            <a:pPr algn="ctr"/>
            <a:r>
              <a:rPr lang="en-US" sz="1000" dirty="0">
                <a:solidFill>
                  <a:schemeClr val="bg1"/>
                </a:solidFill>
                <a:latin typeface="Avenir Book" panose="02000503020000020003" pitchFamily="2" charset="0"/>
              </a:rPr>
              <a:t>NASA </a:t>
            </a:r>
          </a:p>
          <a:p>
            <a:pPr algn="ctr"/>
            <a:r>
              <a:rPr lang="en-US" sz="1000" dirty="0">
                <a:solidFill>
                  <a:schemeClr val="bg1"/>
                </a:solidFill>
                <a:latin typeface="Avenir Book" panose="02000503020000020003" pitchFamily="2" charset="0"/>
              </a:rPr>
              <a:t>Space Launch System </a:t>
            </a:r>
          </a:p>
        </p:txBody>
      </p:sp>
      <p:sp>
        <p:nvSpPr>
          <p:cNvPr id="14" name="TextBox 13">
            <a:extLst>
              <a:ext uri="{FF2B5EF4-FFF2-40B4-BE49-F238E27FC236}">
                <a16:creationId xmlns:a16="http://schemas.microsoft.com/office/drawing/2014/main" id="{5811F812-2577-42AD-B96C-7588FD01F3B6}"/>
              </a:ext>
            </a:extLst>
          </p:cNvPr>
          <p:cNvSpPr txBox="1"/>
          <p:nvPr/>
        </p:nvSpPr>
        <p:spPr>
          <a:xfrm>
            <a:off x="2817355" y="3908565"/>
            <a:ext cx="696024" cy="430887"/>
          </a:xfrm>
          <a:prstGeom prst="rect">
            <a:avLst/>
          </a:prstGeom>
          <a:noFill/>
        </p:spPr>
        <p:txBody>
          <a:bodyPr wrap="none" rtlCol="0">
            <a:spAutoFit/>
          </a:bodyPr>
          <a:lstStyle/>
          <a:p>
            <a:r>
              <a:rPr lang="en-US" sz="1100" dirty="0">
                <a:solidFill>
                  <a:schemeClr val="bg1"/>
                </a:solidFill>
                <a:latin typeface="Avenir Book" panose="02000503020000020003" pitchFamily="2" charset="0"/>
              </a:rPr>
              <a:t>Blue Origin </a:t>
            </a:r>
          </a:p>
          <a:p>
            <a:r>
              <a:rPr lang="en-US" sz="1100" dirty="0">
                <a:solidFill>
                  <a:schemeClr val="bg1"/>
                </a:solidFill>
                <a:latin typeface="Avenir Book" panose="02000503020000020003" pitchFamily="2" charset="0"/>
              </a:rPr>
              <a:t>New Glenn</a:t>
            </a:r>
          </a:p>
        </p:txBody>
      </p:sp>
      <p:sp>
        <p:nvSpPr>
          <p:cNvPr id="15" name="Rectangle 14">
            <a:extLst>
              <a:ext uri="{FF2B5EF4-FFF2-40B4-BE49-F238E27FC236}">
                <a16:creationId xmlns:a16="http://schemas.microsoft.com/office/drawing/2014/main" id="{E7857E8A-29CD-F2D1-1069-F650451D4479}"/>
              </a:ext>
            </a:extLst>
          </p:cNvPr>
          <p:cNvSpPr/>
          <p:nvPr/>
        </p:nvSpPr>
        <p:spPr bwMode="auto">
          <a:xfrm>
            <a:off x="50507" y="822395"/>
            <a:ext cx="3831307" cy="332558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800" b="1">
              <a:solidFill>
                <a:schemeClr val="bg1"/>
              </a:solidFill>
              <a:latin typeface="Avenir Book" panose="02000503020000020003" pitchFamily="2" charset="0"/>
            </a:endParaRPr>
          </a:p>
        </p:txBody>
      </p:sp>
      <p:sp>
        <p:nvSpPr>
          <p:cNvPr id="18" name="TextBox 17"/>
          <p:cNvSpPr txBox="1"/>
          <p:nvPr/>
        </p:nvSpPr>
        <p:spPr>
          <a:xfrm>
            <a:off x="166397" y="4475492"/>
            <a:ext cx="3831308" cy="2062103"/>
          </a:xfrm>
          <a:prstGeom prst="rect">
            <a:avLst/>
          </a:prstGeom>
          <a:noFill/>
        </p:spPr>
        <p:txBody>
          <a:bodyPr wrap="square" rtlCol="0">
            <a:spAutoFit/>
          </a:bodyPr>
          <a:lstStyle/>
          <a:p>
            <a:r>
              <a:rPr lang="en-US" sz="1600" dirty="0">
                <a:solidFill>
                  <a:schemeClr val="bg1"/>
                </a:solidFill>
              </a:rPr>
              <a:t>Roman Space Telescope started being compatible with 3 rockets. Only 1 was ready when Falcon 9H chosen</a:t>
            </a:r>
          </a:p>
          <a:p>
            <a:endParaRPr lang="en-US" sz="1600" dirty="0">
              <a:solidFill>
                <a:schemeClr val="bg1"/>
              </a:solidFill>
            </a:endParaRPr>
          </a:p>
          <a:p>
            <a:r>
              <a:rPr lang="en-US" sz="1600" dirty="0">
                <a:solidFill>
                  <a:schemeClr val="bg1"/>
                </a:solidFill>
              </a:rPr>
              <a:t>Fitting in both the New Glenn and Starship fairings in development mitigates risk.</a:t>
            </a:r>
          </a:p>
          <a:p>
            <a:endParaRPr lang="en-US" sz="1600" dirty="0">
              <a:solidFill>
                <a:schemeClr val="bg1"/>
              </a:solidFill>
            </a:endParaRPr>
          </a:p>
          <a:p>
            <a:r>
              <a:rPr lang="en-US" sz="1600" dirty="0">
                <a:solidFill>
                  <a:schemeClr val="bg1"/>
                </a:solidFill>
              </a:rPr>
              <a:t>Key issue is that rocket is need in 20+ years</a:t>
            </a:r>
          </a:p>
        </p:txBody>
      </p:sp>
      <p:sp>
        <p:nvSpPr>
          <p:cNvPr id="21" name="Title 20">
            <a:extLst>
              <a:ext uri="{FF2B5EF4-FFF2-40B4-BE49-F238E27FC236}">
                <a16:creationId xmlns:a16="http://schemas.microsoft.com/office/drawing/2014/main" id="{3EFA37C4-FA64-37FA-0EF1-976067672B49}"/>
              </a:ext>
            </a:extLst>
          </p:cNvPr>
          <p:cNvSpPr>
            <a:spLocks noGrp="1"/>
          </p:cNvSpPr>
          <p:nvPr>
            <p:ph type="title"/>
          </p:nvPr>
        </p:nvSpPr>
        <p:spPr/>
        <p:txBody>
          <a:bodyPr/>
          <a:lstStyle/>
          <a:p>
            <a:r>
              <a:rPr lang="en-US">
                <a:solidFill>
                  <a:schemeClr val="bg1"/>
                </a:solidFill>
                <a:latin typeface="Avenir Book" panose="02000503020000020003" pitchFamily="2" charset="0"/>
              </a:rPr>
              <a:t>Launcher Mass and Volume Capabilities</a:t>
            </a:r>
            <a:endParaRPr lang="en-US">
              <a:solidFill>
                <a:schemeClr val="bg1"/>
              </a:solidFill>
            </a:endParaRPr>
          </a:p>
        </p:txBody>
      </p:sp>
      <p:sp>
        <p:nvSpPr>
          <p:cNvPr id="22" name="Slide Number Placeholder 4">
            <a:extLst>
              <a:ext uri="{FF2B5EF4-FFF2-40B4-BE49-F238E27FC236}">
                <a16:creationId xmlns:a16="http://schemas.microsoft.com/office/drawing/2014/main" id="{D1970803-4893-D294-0EE0-337A14DD73B9}"/>
              </a:ext>
            </a:extLst>
          </p:cNvPr>
          <p:cNvSpPr>
            <a:spLocks noGrp="1"/>
          </p:cNvSpPr>
          <p:nvPr>
            <p:ph type="sldNum" idx="12"/>
          </p:nvPr>
        </p:nvSpPr>
        <p:spPr>
          <a:xfrm>
            <a:off x="9204073" y="6492240"/>
            <a:ext cx="2835527" cy="274320"/>
          </a:xfrm>
        </p:spPr>
        <p:txBody>
          <a:bodyPr/>
          <a:lstStyle/>
          <a:p>
            <a:fld id="{5314C43C-3459-0D44-846A-9F2CD13E10E8}" type="slidenum">
              <a:rPr lang="en-US" smtClean="0">
                <a:solidFill>
                  <a:schemeClr val="bg1"/>
                </a:solidFill>
              </a:rPr>
              <a:t>32</a:t>
            </a:fld>
            <a:endParaRPr lang="en-US" dirty="0">
              <a:solidFill>
                <a:schemeClr val="bg1"/>
              </a:solidFill>
            </a:endParaRPr>
          </a:p>
        </p:txBody>
      </p:sp>
    </p:spTree>
    <p:extLst>
      <p:ext uri="{BB962C8B-B14F-4D97-AF65-F5344CB8AC3E}">
        <p14:creationId xmlns:p14="http://schemas.microsoft.com/office/powerpoint/2010/main" val="69117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67252"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itle 8">
            <a:extLst>
              <a:ext uri="{FF2B5EF4-FFF2-40B4-BE49-F238E27FC236}">
                <a16:creationId xmlns:a16="http://schemas.microsoft.com/office/drawing/2014/main" id="{1BEF70CE-7C1A-5B49-5433-12FF03E6BD0A}"/>
              </a:ext>
            </a:extLst>
          </p:cNvPr>
          <p:cNvSpPr>
            <a:spLocks noGrp="1"/>
          </p:cNvSpPr>
          <p:nvPr>
            <p:ph type="title"/>
          </p:nvPr>
        </p:nvSpPr>
        <p:spPr>
          <a:xfrm>
            <a:off x="878060" y="231006"/>
            <a:ext cx="9879724" cy="1066628"/>
          </a:xfrm>
        </p:spPr>
        <p:txBody>
          <a:bodyPr>
            <a:normAutofit fontScale="90000"/>
          </a:bodyPr>
          <a:lstStyle/>
          <a:p>
            <a:r>
              <a:rPr lang="en-US" sz="4000" dirty="0">
                <a:solidFill>
                  <a:schemeClr val="bg1"/>
                </a:solidFill>
                <a:latin typeface="+mj-lt"/>
              </a:rPr>
              <a:t>Mirror Stiffness Scales </a:t>
            </a:r>
            <a:r>
              <a:rPr lang="en-US" dirty="0">
                <a:solidFill>
                  <a:schemeClr val="bg1"/>
                </a:solidFill>
                <a:latin typeface="+mj-lt"/>
              </a:rPr>
              <a:t>Non-Linearly</a:t>
            </a:r>
            <a:r>
              <a:rPr lang="en-US" sz="4000" dirty="0">
                <a:solidFill>
                  <a:schemeClr val="bg1"/>
                </a:solidFill>
                <a:latin typeface="+mj-lt"/>
              </a:rPr>
              <a:t> with Diameter</a:t>
            </a:r>
            <a:endParaRPr lang="en-US" dirty="0">
              <a:solidFill>
                <a:schemeClr val="bg1"/>
              </a:solidFill>
              <a:latin typeface="+mj-lt"/>
            </a:endParaRPr>
          </a:p>
        </p:txBody>
      </p:sp>
      <p:sp>
        <p:nvSpPr>
          <p:cNvPr id="4" name="Google Shape;252;g2846841c6e0_0_77">
            <a:extLst>
              <a:ext uri="{FF2B5EF4-FFF2-40B4-BE49-F238E27FC236}">
                <a16:creationId xmlns:a16="http://schemas.microsoft.com/office/drawing/2014/main" id="{707B998C-F126-5E13-D4F1-4AF126856855}"/>
              </a:ext>
            </a:extLst>
          </p:cNvPr>
          <p:cNvSpPr txBox="1">
            <a:spLocks noGrp="1"/>
          </p:cNvSpPr>
          <p:nvPr>
            <p:ph type="sldNum" idx="12"/>
          </p:nvPr>
        </p:nvSpPr>
        <p:spPr>
          <a:prstGeom prst="rect">
            <a:avLst/>
          </a:prstGeom>
        </p:spPr>
        <p:txBody>
          <a:bodyPr spcFirstLastPara="1" wrap="square" lIns="156725" tIns="78350" rIns="156725" bIns="7835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solidFill>
                  <a:schemeClr val="bg1"/>
                </a:solidFill>
              </a:rPr>
              <a:t>33</a:t>
            </a:fld>
            <a:endParaRPr dirty="0">
              <a:solidFill>
                <a:schemeClr val="bg1"/>
              </a:solidFill>
            </a:endParaRPr>
          </a:p>
        </p:txBody>
      </p:sp>
      <p:sp>
        <p:nvSpPr>
          <p:cNvPr id="5" name="TextBox 4"/>
          <p:cNvSpPr txBox="1"/>
          <p:nvPr/>
        </p:nvSpPr>
        <p:spPr>
          <a:xfrm>
            <a:off x="2341437" y="1274557"/>
            <a:ext cx="1465466" cy="400110"/>
          </a:xfrm>
          <a:prstGeom prst="rect">
            <a:avLst/>
          </a:prstGeom>
          <a:noFill/>
        </p:spPr>
        <p:txBody>
          <a:bodyPr wrap="none" rtlCol="0">
            <a:spAutoFit/>
          </a:bodyPr>
          <a:lstStyle/>
          <a:p>
            <a:r>
              <a:rPr lang="en-US" sz="2000">
                <a:solidFill>
                  <a:schemeClr val="bg1"/>
                </a:solidFill>
                <a:latin typeface="Avenir Book" panose="02000503020000020003" pitchFamily="2" charset="0"/>
              </a:rPr>
              <a:t>First Mode in Hz</a:t>
            </a:r>
          </a:p>
        </p:txBody>
      </p:sp>
      <p:sp>
        <p:nvSpPr>
          <p:cNvPr id="2" name="Content Placeholder 2">
            <a:extLst>
              <a:ext uri="{FF2B5EF4-FFF2-40B4-BE49-F238E27FC236}">
                <a16:creationId xmlns:a16="http://schemas.microsoft.com/office/drawing/2014/main" id="{CAB00FA0-704F-2EE0-13A2-4D2F3DFEA5A8}"/>
              </a:ext>
            </a:extLst>
          </p:cNvPr>
          <p:cNvSpPr txBox="1">
            <a:spLocks/>
          </p:cNvSpPr>
          <p:nvPr/>
        </p:nvSpPr>
        <p:spPr>
          <a:xfrm>
            <a:off x="6589098" y="1960085"/>
            <a:ext cx="5499803" cy="2835886"/>
          </a:xfrm>
          <a:prstGeom prst="rect">
            <a:avLst/>
          </a:prstGeom>
          <a:noFill/>
          <a:ln>
            <a:noFill/>
          </a:ln>
        </p:spPr>
        <p:txBody>
          <a:bodyPr spcFirstLastPara="1" wrap="square" lIns="156725" tIns="78350" rIns="156725" bIns="78350" anchor="t" anchorCtr="0">
            <a:spAutoFit/>
          </a:bodyPr>
          <a:lstStyle>
            <a:defPPr marR="0" lvl="0" algn="l" rtl="0">
              <a:lnSpc>
                <a:spcPct val="100000"/>
              </a:lnSpc>
              <a:spcBef>
                <a:spcPts val="0"/>
              </a:spcBef>
              <a:spcAft>
                <a:spcPts val="0"/>
              </a:spcAft>
            </a:defPPr>
            <a:lvl1pPr marL="457200" marR="0" lvl="0" indent="-228600" algn="l" rtl="0">
              <a:lnSpc>
                <a:spcPct val="100000"/>
              </a:lnSpc>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1pPr>
            <a:lvl2pPr marL="914400" marR="0" lvl="1" indent="-381000" algn="l" rtl="0">
              <a:lnSpc>
                <a:spcPct val="100000"/>
              </a:lnSpc>
              <a:spcBef>
                <a:spcPts val="480"/>
              </a:spcBef>
              <a:spcAft>
                <a:spcPts val="0"/>
              </a:spcAft>
              <a:buClr>
                <a:schemeClr val="lt1"/>
              </a:buClr>
              <a:buSzPts val="2400"/>
              <a:buFont typeface="Courier New"/>
              <a:buChar char="o"/>
              <a:defRPr sz="2400" b="0" i="0" u="none" strike="noStrike" cap="none">
                <a:solidFill>
                  <a:schemeClr val="lt1"/>
                </a:solidFill>
                <a:latin typeface="Arial"/>
                <a:ea typeface="Arial"/>
                <a:cs typeface="Arial"/>
                <a:sym typeface="Arial"/>
              </a:defRPr>
            </a:lvl2pPr>
            <a:lvl3pPr marL="1371600" marR="0" lvl="2"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228600" algn="l" rtl="0">
              <a:lnSpc>
                <a:spcPct val="100000"/>
              </a:lnSpc>
              <a:spcBef>
                <a:spcPts val="36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342900" algn="l" rtl="0">
              <a:lnSpc>
                <a:spcPct val="100000"/>
              </a:lnSpc>
              <a:spcBef>
                <a:spcPts val="36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6pPr>
            <a:lvl7pPr marL="3200400" marR="0" lvl="6"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7pPr>
            <a:lvl8pPr marL="3657600" marR="0" lvl="7"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8pPr>
            <a:lvl9pPr marL="4114800" marR="0" lvl="8" indent="-331406" algn="l" rtl="0">
              <a:lnSpc>
                <a:spcPct val="100000"/>
              </a:lnSpc>
              <a:spcBef>
                <a:spcPts val="324"/>
              </a:spcBef>
              <a:spcAft>
                <a:spcPts val="0"/>
              </a:spcAft>
              <a:buClr>
                <a:schemeClr val="lt1"/>
              </a:buClr>
              <a:buSzPts val="1619"/>
              <a:buFont typeface="Arial"/>
              <a:buChar char="•"/>
              <a:defRPr sz="1619" b="0" i="0" u="none" strike="noStrike" cap="none">
                <a:solidFill>
                  <a:schemeClr val="lt1"/>
                </a:solidFill>
                <a:latin typeface="Arial"/>
                <a:ea typeface="Arial"/>
                <a:cs typeface="Arial"/>
                <a:sym typeface="Arial"/>
              </a:defRPr>
            </a:lvl9pPr>
          </a:lstStyle>
          <a:p>
            <a:pPr marL="0" indent="0">
              <a:lnSpc>
                <a:spcPct val="120000"/>
              </a:lnSpc>
              <a:spcBef>
                <a:spcPts val="0"/>
              </a:spcBef>
            </a:pPr>
            <a:r>
              <a:rPr lang="en-US" sz="2000" dirty="0">
                <a:solidFill>
                  <a:schemeClr val="bg1"/>
                </a:solidFill>
                <a:latin typeface="+mj-lt"/>
              </a:rPr>
              <a:t>A stiffer mirror is highly desirable to prevent mirror bending from dynamic inputs or from strain from back or during polishing. </a:t>
            </a:r>
          </a:p>
          <a:p>
            <a:pPr marL="0" indent="0">
              <a:lnSpc>
                <a:spcPct val="120000"/>
              </a:lnSpc>
              <a:spcBef>
                <a:spcPts val="1800"/>
              </a:spcBef>
            </a:pPr>
            <a:r>
              <a:rPr lang="en-US" sz="2000" dirty="0">
                <a:solidFill>
                  <a:schemeClr val="bg1"/>
                </a:solidFill>
                <a:latin typeface="+mj-lt"/>
              </a:rPr>
              <a:t>Thick Borosilicate (like GMT) is high CTE </a:t>
            </a:r>
          </a:p>
          <a:p>
            <a:pPr marL="0" indent="0">
              <a:lnSpc>
                <a:spcPct val="120000"/>
              </a:lnSpc>
              <a:spcBef>
                <a:spcPts val="1800"/>
              </a:spcBef>
            </a:pPr>
            <a:r>
              <a:rPr lang="en-US" sz="2000" dirty="0">
                <a:solidFill>
                  <a:schemeClr val="bg1"/>
                </a:solidFill>
                <a:latin typeface="+mj-lt"/>
              </a:rPr>
              <a:t>Low CTE Mirror need to be &lt;3m to be stiff, 1.5m class can be very stiff</a:t>
            </a:r>
            <a:endParaRPr lang="en-US" sz="1900" dirty="0">
              <a:solidFill>
                <a:schemeClr val="bg1"/>
              </a:solidFill>
              <a:latin typeface="+mj-lt"/>
            </a:endParaRPr>
          </a:p>
        </p:txBody>
      </p:sp>
      <p:grpSp>
        <p:nvGrpSpPr>
          <p:cNvPr id="3" name="Group 2">
            <a:extLst>
              <a:ext uri="{FF2B5EF4-FFF2-40B4-BE49-F238E27FC236}">
                <a16:creationId xmlns:a16="http://schemas.microsoft.com/office/drawing/2014/main" id="{BA142B7E-E4C8-F666-ADA8-676A5C512B71}"/>
              </a:ext>
            </a:extLst>
          </p:cNvPr>
          <p:cNvGrpSpPr/>
          <p:nvPr/>
        </p:nvGrpSpPr>
        <p:grpSpPr>
          <a:xfrm>
            <a:off x="155448" y="1247088"/>
            <a:ext cx="6330551" cy="4055157"/>
            <a:chOff x="316909" y="1674667"/>
            <a:chExt cx="6330551" cy="4055157"/>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909" y="1674667"/>
              <a:ext cx="6330551" cy="4055157"/>
            </a:xfrm>
            <a:prstGeom prst="rect">
              <a:avLst/>
            </a:prstGeom>
            <a:solidFill>
              <a:schemeClr val="bg1"/>
            </a:solidFill>
          </p:spPr>
        </p:pic>
        <p:sp>
          <p:nvSpPr>
            <p:cNvPr id="11" name="TextBox 10"/>
            <p:cNvSpPr txBox="1"/>
            <p:nvPr/>
          </p:nvSpPr>
          <p:spPr>
            <a:xfrm>
              <a:off x="1039521" y="2663193"/>
              <a:ext cx="1479316" cy="338554"/>
            </a:xfrm>
            <a:prstGeom prst="rect">
              <a:avLst/>
            </a:prstGeom>
            <a:noFill/>
          </p:spPr>
          <p:txBody>
            <a:bodyPr wrap="none" rtlCol="0">
              <a:spAutoFit/>
            </a:bodyPr>
            <a:lstStyle/>
            <a:p>
              <a:r>
                <a:rPr lang="en-US" sz="1600" dirty="0">
                  <a:solidFill>
                    <a:schemeClr val="bg1"/>
                  </a:solidFill>
                </a:rPr>
                <a:t>Desirable range</a:t>
              </a:r>
            </a:p>
          </p:txBody>
        </p:sp>
        <p:sp>
          <p:nvSpPr>
            <p:cNvPr id="13" name="TextBox 12"/>
            <p:cNvSpPr txBox="1"/>
            <p:nvPr/>
          </p:nvSpPr>
          <p:spPr>
            <a:xfrm>
              <a:off x="1039521" y="4794133"/>
              <a:ext cx="741485" cy="338554"/>
            </a:xfrm>
            <a:prstGeom prst="rect">
              <a:avLst/>
            </a:prstGeom>
            <a:noFill/>
          </p:spPr>
          <p:txBody>
            <a:bodyPr wrap="none" rtlCol="0">
              <a:spAutoFit/>
            </a:bodyPr>
            <a:lstStyle/>
            <a:p>
              <a:r>
                <a:rPr lang="en-US" sz="1600" dirty="0">
                  <a:solidFill>
                    <a:schemeClr val="bg1"/>
                  </a:solidFill>
                </a:rPr>
                <a:t>Floppy</a:t>
              </a:r>
            </a:p>
          </p:txBody>
        </p:sp>
        <p:sp>
          <p:nvSpPr>
            <p:cNvPr id="12" name="TextBox 11"/>
            <p:cNvSpPr txBox="1"/>
            <p:nvPr/>
          </p:nvSpPr>
          <p:spPr>
            <a:xfrm>
              <a:off x="1039521" y="3805607"/>
              <a:ext cx="2074158" cy="338554"/>
            </a:xfrm>
            <a:prstGeom prst="rect">
              <a:avLst/>
            </a:prstGeom>
            <a:noFill/>
          </p:spPr>
          <p:txBody>
            <a:bodyPr wrap="none" rtlCol="0">
              <a:spAutoFit/>
            </a:bodyPr>
            <a:lstStyle/>
            <a:p>
              <a:r>
                <a:rPr lang="en-US" sz="1600" dirty="0">
                  <a:solidFill>
                    <a:schemeClr val="bg1"/>
                  </a:solidFill>
                </a:rPr>
                <a:t>Typical range for space</a:t>
              </a:r>
            </a:p>
          </p:txBody>
        </p:sp>
      </p:grpSp>
      <p:sp>
        <p:nvSpPr>
          <p:cNvPr id="7" name="TextBox 6"/>
          <p:cNvSpPr txBox="1"/>
          <p:nvPr/>
        </p:nvSpPr>
        <p:spPr>
          <a:xfrm>
            <a:off x="210084" y="5367925"/>
            <a:ext cx="3621697" cy="369332"/>
          </a:xfrm>
          <a:prstGeom prst="rect">
            <a:avLst/>
          </a:prstGeom>
          <a:noFill/>
        </p:spPr>
        <p:txBody>
          <a:bodyPr wrap="none" rtlCol="0">
            <a:spAutoFit/>
          </a:bodyPr>
          <a:lstStyle/>
          <a:p>
            <a:r>
              <a:rPr lang="en-US" dirty="0">
                <a:solidFill>
                  <a:schemeClr val="bg1"/>
                </a:solidFill>
              </a:rPr>
              <a:t>Source is SAO Mirror Modeling Team</a:t>
            </a:r>
          </a:p>
        </p:txBody>
      </p:sp>
    </p:spTree>
    <p:extLst>
      <p:ext uri="{BB962C8B-B14F-4D97-AF65-F5344CB8AC3E}">
        <p14:creationId xmlns:p14="http://schemas.microsoft.com/office/powerpoint/2010/main" val="26370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121131" y="156663"/>
            <a:ext cx="11241784" cy="657617"/>
          </a:xfrm>
        </p:spPr>
        <p:txBody>
          <a:bodyPr>
            <a:normAutofit/>
          </a:bodyPr>
          <a:lstStyle/>
          <a:p>
            <a:pPr algn="ctr"/>
            <a:r>
              <a:rPr lang="en-US" sz="2800" dirty="0">
                <a:solidFill>
                  <a:schemeClr val="bg2"/>
                </a:solidFill>
              </a:rPr>
              <a:t>Sensitivity20 + Meter telescopes, Robotic Assembly + AI/ML</a:t>
            </a:r>
            <a:endParaRPr lang="en-US" sz="4000" dirty="0">
              <a:solidFill>
                <a:schemeClr val="bg2"/>
              </a:solidFill>
            </a:endParaRPr>
          </a:p>
        </p:txBody>
      </p:sp>
      <p:pic>
        <p:nvPicPr>
          <p:cNvPr id="20" name="Picture 2" descr="C:\Users\lfeinberg.HST\Documents\20m paper\Figure 2.tif"/>
          <p:cNvPicPr>
            <a:picLocks noChangeAspect="1" noChangeArrowheads="1"/>
          </p:cNvPicPr>
          <p:nvPr/>
        </p:nvPicPr>
        <p:blipFill>
          <a:blip r:embed="rId3" cstate="print"/>
          <a:srcRect/>
          <a:stretch>
            <a:fillRect/>
          </a:stretch>
        </p:blipFill>
        <p:spPr bwMode="auto">
          <a:xfrm>
            <a:off x="3402979" y="995354"/>
            <a:ext cx="6669437" cy="4682630"/>
          </a:xfrm>
          <a:prstGeom prst="rect">
            <a:avLst/>
          </a:prstGeom>
          <a:noFill/>
        </p:spPr>
      </p:pic>
      <p:pic>
        <p:nvPicPr>
          <p:cNvPr id="21" name="Picture 20" descr="\\MACLLC-HP\Users\Mac LLC\Documents\Mac Documents\Reviresco LLC\02 Current Projects\NIAC 2013\Graphics\Segmentation.jpg"/>
          <p:cNvPicPr/>
          <p:nvPr/>
        </p:nvPicPr>
        <p:blipFill>
          <a:blip r:embed="rId4" cstate="print"/>
          <a:srcRect/>
          <a:stretch>
            <a:fillRect/>
          </a:stretch>
        </p:blipFill>
        <p:spPr bwMode="auto">
          <a:xfrm>
            <a:off x="1495361" y="1503808"/>
            <a:ext cx="1907618" cy="3320939"/>
          </a:xfrm>
          <a:prstGeom prst="rect">
            <a:avLst/>
          </a:prstGeom>
          <a:noFill/>
          <a:ln w="9525">
            <a:noFill/>
            <a:miter lim="800000"/>
            <a:headEnd/>
            <a:tailEnd/>
          </a:ln>
        </p:spPr>
      </p:pic>
      <p:sp>
        <p:nvSpPr>
          <p:cNvPr id="22" name="Rectangle 21"/>
          <p:cNvSpPr/>
          <p:nvPr/>
        </p:nvSpPr>
        <p:spPr>
          <a:xfrm>
            <a:off x="4195853" y="5912792"/>
            <a:ext cx="7439025" cy="584775"/>
          </a:xfrm>
          <a:prstGeom prst="rect">
            <a:avLst/>
          </a:prstGeom>
        </p:spPr>
        <p:txBody>
          <a:bodyPr wrap="square">
            <a:spAutoFit/>
          </a:bodyPr>
          <a:lstStyle/>
          <a:p>
            <a:r>
              <a:rPr lang="en-US" sz="1600" dirty="0">
                <a:solidFill>
                  <a:schemeClr val="bg1"/>
                </a:solidFill>
              </a:rPr>
              <a:t>Modular assembled space telescope, Feinberg et al</a:t>
            </a:r>
          </a:p>
          <a:p>
            <a:r>
              <a:rPr lang="en-US" sz="1600" i="1" dirty="0">
                <a:solidFill>
                  <a:schemeClr val="bg1"/>
                </a:solidFill>
              </a:rPr>
              <a:t>Opt. Eng</a:t>
            </a:r>
            <a:r>
              <a:rPr lang="en-US" sz="1600" dirty="0">
                <a:solidFill>
                  <a:schemeClr val="bg1"/>
                </a:solidFill>
              </a:rPr>
              <a:t>. 52(9), 091802 (Apr 25, 2013). doi:10.1117/1.OE.52.9.091802</a:t>
            </a:r>
          </a:p>
        </p:txBody>
      </p:sp>
    </p:spTree>
    <p:extLst>
      <p:ext uri="{BB962C8B-B14F-4D97-AF65-F5344CB8AC3E}">
        <p14:creationId xmlns:p14="http://schemas.microsoft.com/office/powerpoint/2010/main" val="1251249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121131" y="156663"/>
            <a:ext cx="11241784" cy="657617"/>
          </a:xfrm>
        </p:spPr>
        <p:txBody>
          <a:bodyPr>
            <a:normAutofit/>
          </a:bodyPr>
          <a:lstStyle/>
          <a:p>
            <a:pPr algn="ctr"/>
            <a:r>
              <a:rPr lang="en-US" sz="2800" dirty="0">
                <a:solidFill>
                  <a:schemeClr val="bg2"/>
                </a:solidFill>
              </a:rPr>
              <a:t>New Era of Space Robotics</a:t>
            </a:r>
            <a:endParaRPr lang="en-US" sz="4000" dirty="0">
              <a:solidFill>
                <a:schemeClr val="bg2"/>
              </a:solidFill>
            </a:endParaRPr>
          </a:p>
        </p:txBody>
      </p:sp>
      <p:pic>
        <p:nvPicPr>
          <p:cNvPr id="7" name="Picture 2" descr="Robotic Servicing of Geosynchronous Satellites (RS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149" y="2323443"/>
            <a:ext cx="5172501" cy="26405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0498" y="5249643"/>
            <a:ext cx="4567404" cy="923330"/>
          </a:xfrm>
          <a:prstGeom prst="rect">
            <a:avLst/>
          </a:prstGeom>
          <a:noFill/>
        </p:spPr>
        <p:txBody>
          <a:bodyPr wrap="none" rtlCol="0">
            <a:spAutoFit/>
          </a:bodyPr>
          <a:lstStyle/>
          <a:p>
            <a:r>
              <a:rPr lang="en-US" dirty="0">
                <a:solidFill>
                  <a:schemeClr val="bg1"/>
                </a:solidFill>
              </a:rPr>
              <a:t>DARPA NRL RSGS Space Robotics Now Teamed </a:t>
            </a:r>
          </a:p>
          <a:p>
            <a:r>
              <a:rPr lang="en-US" dirty="0">
                <a:solidFill>
                  <a:schemeClr val="bg1"/>
                </a:solidFill>
              </a:rPr>
              <a:t>with Northrop Grumman</a:t>
            </a:r>
          </a:p>
          <a:p>
            <a:endParaRPr lang="en-US" dirty="0">
              <a:solidFill>
                <a:schemeClr val="bg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2392" y="1575487"/>
            <a:ext cx="3101866" cy="4135821"/>
          </a:xfrm>
          <a:prstGeom prst="rect">
            <a:avLst/>
          </a:prstGeom>
        </p:spPr>
      </p:pic>
      <p:sp>
        <p:nvSpPr>
          <p:cNvPr id="10" name="TextBox 9"/>
          <p:cNvSpPr txBox="1"/>
          <p:nvPr/>
        </p:nvSpPr>
        <p:spPr>
          <a:xfrm>
            <a:off x="8161160" y="5803641"/>
            <a:ext cx="2219069" cy="369332"/>
          </a:xfrm>
          <a:prstGeom prst="rect">
            <a:avLst/>
          </a:prstGeom>
          <a:noFill/>
        </p:spPr>
        <p:txBody>
          <a:bodyPr wrap="none" rtlCol="0">
            <a:spAutoFit/>
          </a:bodyPr>
          <a:lstStyle/>
          <a:p>
            <a:r>
              <a:rPr lang="en-US" dirty="0">
                <a:solidFill>
                  <a:schemeClr val="bg1"/>
                </a:solidFill>
              </a:rPr>
              <a:t>Gateway arm (model)</a:t>
            </a:r>
          </a:p>
        </p:txBody>
      </p:sp>
    </p:spTree>
    <p:extLst>
      <p:ext uri="{BB962C8B-B14F-4D97-AF65-F5344CB8AC3E}">
        <p14:creationId xmlns:p14="http://schemas.microsoft.com/office/powerpoint/2010/main" val="1880414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1004026" y="244635"/>
            <a:ext cx="10164859" cy="628884"/>
          </a:xfrm>
        </p:spPr>
        <p:txBody>
          <a:bodyPr>
            <a:normAutofit/>
          </a:bodyPr>
          <a:lstStyle/>
          <a:p>
            <a:pPr algn="ctr"/>
            <a:r>
              <a:rPr lang="en-US" dirty="0">
                <a:solidFill>
                  <a:schemeClr val="bg1"/>
                </a:solidFill>
              </a:rPr>
              <a:t>Interferometry and VLBI</a:t>
            </a:r>
          </a:p>
        </p:txBody>
      </p:sp>
      <p:pic>
        <p:nvPicPr>
          <p:cNvPr id="2049" name="Picture 1" descr="Event Horizon Telescope 20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988" y="1908063"/>
            <a:ext cx="2453089" cy="24778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a:spLocks noChangeArrowheads="1"/>
          </p:cNvSpPr>
          <p:nvPr/>
        </p:nvSpPr>
        <p:spPr bwMode="auto">
          <a:xfrm>
            <a:off x="386382" y="1389743"/>
            <a:ext cx="3248256" cy="264179"/>
          </a:xfrm>
          <a:prstGeom prst="rect">
            <a:avLst/>
          </a:prstGeom>
          <a:solidFill>
            <a:srgbClr val="F4F4F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48" tIns="-6348" rIns="-6348" bIns="-634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rPr>
              <a:t>Event Horizon Telescope 2017</a:t>
            </a:r>
          </a:p>
        </p:txBody>
      </p:sp>
      <p:sp>
        <p:nvSpPr>
          <p:cNvPr id="8" name="TextBox 7"/>
          <p:cNvSpPr txBox="1"/>
          <p:nvPr/>
        </p:nvSpPr>
        <p:spPr>
          <a:xfrm>
            <a:off x="386382" y="4385889"/>
            <a:ext cx="3652218" cy="1200329"/>
          </a:xfrm>
          <a:prstGeom prst="rect">
            <a:avLst/>
          </a:prstGeom>
          <a:noFill/>
        </p:spPr>
        <p:txBody>
          <a:bodyPr wrap="none" rtlCol="0">
            <a:spAutoFit/>
          </a:bodyPr>
          <a:lstStyle/>
          <a:p>
            <a:r>
              <a:rPr lang="en-US" dirty="0">
                <a:solidFill>
                  <a:schemeClr val="bg1"/>
                </a:solidFill>
              </a:rPr>
              <a:t>Uses local atomic clocks</a:t>
            </a:r>
          </a:p>
          <a:p>
            <a:r>
              <a:rPr lang="en-US" dirty="0">
                <a:solidFill>
                  <a:schemeClr val="bg1"/>
                </a:solidFill>
              </a:rPr>
              <a:t>Correlation of signals</a:t>
            </a:r>
          </a:p>
          <a:p>
            <a:r>
              <a:rPr lang="en-US" dirty="0" err="1">
                <a:solidFill>
                  <a:schemeClr val="bg1"/>
                </a:solidFill>
              </a:rPr>
              <a:t>Undersamples</a:t>
            </a:r>
            <a:r>
              <a:rPr lang="en-US" dirty="0">
                <a:solidFill>
                  <a:schemeClr val="bg1"/>
                </a:solidFill>
              </a:rPr>
              <a:t> UV plane</a:t>
            </a:r>
          </a:p>
          <a:p>
            <a:r>
              <a:rPr lang="en-US" dirty="0">
                <a:solidFill>
                  <a:schemeClr val="bg1"/>
                </a:solidFill>
              </a:rPr>
              <a:t>230 </a:t>
            </a:r>
            <a:r>
              <a:rPr lang="en-US" dirty="0" err="1">
                <a:solidFill>
                  <a:schemeClr val="bg1"/>
                </a:solidFill>
              </a:rPr>
              <a:t>Ghz</a:t>
            </a:r>
            <a:r>
              <a:rPr lang="en-US" dirty="0">
                <a:solidFill>
                  <a:schemeClr val="bg1"/>
                </a:solidFill>
              </a:rPr>
              <a:t> (narrow band), 1.2mm radio</a:t>
            </a:r>
          </a:p>
        </p:txBody>
      </p:sp>
      <p:sp>
        <p:nvSpPr>
          <p:cNvPr id="10" name="Rectangle 2"/>
          <p:cNvSpPr>
            <a:spLocks noChangeArrowheads="1"/>
          </p:cNvSpPr>
          <p:nvPr/>
        </p:nvSpPr>
        <p:spPr bwMode="auto">
          <a:xfrm>
            <a:off x="4643750" y="1413643"/>
            <a:ext cx="2675494" cy="264179"/>
          </a:xfrm>
          <a:prstGeom prst="rect">
            <a:avLst/>
          </a:prstGeom>
          <a:solidFill>
            <a:srgbClr val="F4F4F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48" tIns="-6348" rIns="-6348" bIns="-634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rPr>
              <a:t>Heterodyne Optical</a:t>
            </a:r>
            <a:r>
              <a:rPr lang="en-US" altLang="en-US" dirty="0">
                <a:latin typeface="Arial" panose="020B0604020202020204" pitchFamily="34" charset="0"/>
              </a:rPr>
              <a:t>/IR</a:t>
            </a:r>
          </a:p>
        </p:txBody>
      </p:sp>
      <p:sp>
        <p:nvSpPr>
          <p:cNvPr id="11" name="TextBox 10"/>
          <p:cNvSpPr txBox="1"/>
          <p:nvPr/>
        </p:nvSpPr>
        <p:spPr>
          <a:xfrm>
            <a:off x="4390663" y="4720252"/>
            <a:ext cx="3762737" cy="1200329"/>
          </a:xfrm>
          <a:prstGeom prst="rect">
            <a:avLst/>
          </a:prstGeom>
          <a:noFill/>
        </p:spPr>
        <p:txBody>
          <a:bodyPr wrap="square" rtlCol="0">
            <a:spAutoFit/>
          </a:bodyPr>
          <a:lstStyle/>
          <a:p>
            <a:r>
              <a:rPr lang="en-US" dirty="0">
                <a:solidFill>
                  <a:schemeClr val="bg1"/>
                </a:solidFill>
              </a:rPr>
              <a:t>Heterodyne Fiber Optic</a:t>
            </a:r>
          </a:p>
          <a:p>
            <a:r>
              <a:rPr lang="en-US" dirty="0">
                <a:solidFill>
                  <a:schemeClr val="bg1"/>
                </a:solidFill>
              </a:rPr>
              <a:t>Interferometry</a:t>
            </a:r>
          </a:p>
          <a:p>
            <a:endParaRPr lang="en-US" dirty="0">
              <a:solidFill>
                <a:schemeClr val="bg1"/>
              </a:solidFill>
            </a:endParaRPr>
          </a:p>
          <a:p>
            <a:r>
              <a:rPr lang="en-US" dirty="0">
                <a:solidFill>
                  <a:schemeClr val="bg1"/>
                </a:solidFill>
              </a:rPr>
              <a:t>Low level sources infeasible </a:t>
            </a:r>
          </a:p>
        </p:txBody>
      </p:sp>
      <p:sp>
        <p:nvSpPr>
          <p:cNvPr id="13" name="Rectangle 2"/>
          <p:cNvSpPr>
            <a:spLocks noChangeArrowheads="1"/>
          </p:cNvSpPr>
          <p:nvPr/>
        </p:nvSpPr>
        <p:spPr bwMode="auto">
          <a:xfrm>
            <a:off x="8871976" y="1389742"/>
            <a:ext cx="2043070" cy="264179"/>
          </a:xfrm>
          <a:prstGeom prst="rect">
            <a:avLst/>
          </a:prstGeom>
          <a:solidFill>
            <a:srgbClr val="F4F4F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48" tIns="-6348" rIns="-6348" bIns="-634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rPr>
              <a:t>Direct Detection</a:t>
            </a:r>
            <a:r>
              <a:rPr lang="en-US" altLang="en-US" dirty="0">
                <a:latin typeface="Arial" panose="020B0604020202020204" pitchFamily="34" charset="0"/>
              </a:rPr>
              <a:t>.</a:t>
            </a:r>
            <a:endParaRPr kumimoji="0" lang="en-US" altLang="en-US" sz="1800" b="0" i="0" u="none" strike="noStrike" cap="none" normalizeH="0" baseline="0" dirty="0">
              <a:ln>
                <a:noFill/>
              </a:ln>
              <a:effectLst/>
              <a:latin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750" y="1917979"/>
            <a:ext cx="2474930" cy="2763336"/>
          </a:xfrm>
          <a:prstGeom prst="rect">
            <a:avLst/>
          </a:prstGeom>
        </p:spPr>
      </p:pic>
      <p:pic>
        <p:nvPicPr>
          <p:cNvPr id="9" name="Picture 8"/>
          <p:cNvPicPr>
            <a:picLocks noChangeAspect="1"/>
          </p:cNvPicPr>
          <p:nvPr/>
        </p:nvPicPr>
        <p:blipFill>
          <a:blip r:embed="rId4"/>
          <a:stretch>
            <a:fillRect/>
          </a:stretch>
        </p:blipFill>
        <p:spPr>
          <a:xfrm>
            <a:off x="8433222" y="1810938"/>
            <a:ext cx="2920578" cy="1663331"/>
          </a:xfrm>
          <a:prstGeom prst="rect">
            <a:avLst/>
          </a:prstGeom>
        </p:spPr>
      </p:pic>
      <p:sp>
        <p:nvSpPr>
          <p:cNvPr id="15" name="TextBox 14"/>
          <p:cNvSpPr txBox="1"/>
          <p:nvPr/>
        </p:nvSpPr>
        <p:spPr>
          <a:xfrm>
            <a:off x="8153400" y="4027754"/>
            <a:ext cx="3762737" cy="3139321"/>
          </a:xfrm>
          <a:prstGeom prst="rect">
            <a:avLst/>
          </a:prstGeom>
          <a:noFill/>
        </p:spPr>
        <p:txBody>
          <a:bodyPr wrap="square" rtlCol="0">
            <a:spAutoFit/>
          </a:bodyPr>
          <a:lstStyle/>
          <a:p>
            <a:r>
              <a:rPr lang="en-US" dirty="0">
                <a:solidFill>
                  <a:schemeClr val="bg1"/>
                </a:solidFill>
              </a:rPr>
              <a:t>Can do either Michelson or </a:t>
            </a:r>
            <a:r>
              <a:rPr lang="en-US" dirty="0" err="1">
                <a:solidFill>
                  <a:schemeClr val="bg1"/>
                </a:solidFill>
              </a:rPr>
              <a:t>Fizeau</a:t>
            </a:r>
            <a:r>
              <a:rPr lang="en-US" dirty="0">
                <a:solidFill>
                  <a:schemeClr val="bg1"/>
                </a:solidFill>
              </a:rPr>
              <a:t> Interferometry</a:t>
            </a:r>
          </a:p>
          <a:p>
            <a:r>
              <a:rPr lang="en-US" dirty="0">
                <a:solidFill>
                  <a:schemeClr val="bg1"/>
                </a:solidFill>
              </a:rPr>
              <a:t>Each combination is 2 apertures at a time, slow</a:t>
            </a:r>
          </a:p>
          <a:p>
            <a:r>
              <a:rPr lang="en-US" dirty="0">
                <a:solidFill>
                  <a:schemeClr val="bg1"/>
                </a:solidFill>
              </a:rPr>
              <a:t>Need to maintain phase</a:t>
            </a:r>
          </a:p>
          <a:p>
            <a:r>
              <a:rPr lang="en-US" dirty="0">
                <a:solidFill>
                  <a:schemeClr val="bg1"/>
                </a:solidFill>
              </a:rPr>
              <a:t>Good place to start is Sub-mm</a:t>
            </a:r>
          </a:p>
          <a:p>
            <a:r>
              <a:rPr lang="en-US" dirty="0">
                <a:solidFill>
                  <a:schemeClr val="bg1"/>
                </a:solidFill>
              </a:rPr>
              <a:t>Multiple groups have considered nulling interferometry at 10um</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701401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236745" y="0"/>
            <a:ext cx="11241784" cy="657617"/>
          </a:xfrm>
        </p:spPr>
        <p:txBody>
          <a:bodyPr>
            <a:normAutofit/>
          </a:bodyPr>
          <a:lstStyle/>
          <a:p>
            <a:pPr algn="ctr"/>
            <a:r>
              <a:rPr lang="en-US" sz="2800" dirty="0">
                <a:solidFill>
                  <a:schemeClr val="bg2"/>
                </a:solidFill>
              </a:rPr>
              <a:t>Quantum Telescopes</a:t>
            </a:r>
            <a:endParaRPr lang="en-US" sz="4000" dirty="0">
              <a:solidFill>
                <a:schemeClr val="bg2"/>
              </a:solidFill>
            </a:endParaRPr>
          </a:p>
        </p:txBody>
      </p:sp>
      <p:sp>
        <p:nvSpPr>
          <p:cNvPr id="4" name="TextBox 3"/>
          <p:cNvSpPr txBox="1"/>
          <p:nvPr/>
        </p:nvSpPr>
        <p:spPr>
          <a:xfrm>
            <a:off x="430914" y="604073"/>
            <a:ext cx="11241784" cy="6555641"/>
          </a:xfrm>
          <a:prstGeom prst="rect">
            <a:avLst/>
          </a:prstGeom>
          <a:noFill/>
        </p:spPr>
        <p:txBody>
          <a:bodyPr wrap="square" rtlCol="0">
            <a:spAutoFit/>
          </a:bodyPr>
          <a:lstStyle/>
          <a:p>
            <a:r>
              <a:rPr lang="en-US" sz="2800" dirty="0">
                <a:solidFill>
                  <a:schemeClr val="bg1"/>
                </a:solidFill>
              </a:rPr>
              <a:t>There are at least 3 approaches to quantum telescopes:</a:t>
            </a:r>
          </a:p>
          <a:p>
            <a:pPr marL="285750" indent="-285750">
              <a:buFont typeface="Arial" panose="020B0604020202020204" pitchFamily="34" charset="0"/>
              <a:buChar char="•"/>
            </a:pPr>
            <a:r>
              <a:rPr lang="en-US" sz="2800" dirty="0">
                <a:solidFill>
                  <a:schemeClr val="bg1"/>
                </a:solidFill>
              </a:rPr>
              <a:t>Quantum inspired telescopes – Quantum Fisher Information shows higher resolution possible, one possibility being explored is using mode transformations which is actually a classical method</a:t>
            </a:r>
          </a:p>
          <a:p>
            <a:pPr marL="742950" lvl="1" indent="-285750">
              <a:buFont typeface="Arial" panose="020B0604020202020204" pitchFamily="34" charset="0"/>
              <a:buChar char="•"/>
            </a:pPr>
            <a:r>
              <a:rPr lang="en-US" sz="2800" dirty="0">
                <a:solidFill>
                  <a:schemeClr val="bg1"/>
                </a:solidFill>
              </a:rPr>
              <a:t>It’s not impossible these methods could be used on HWO for latter generation instruments, Issues are can they work in crowded fields and broadband</a:t>
            </a:r>
          </a:p>
          <a:p>
            <a:pPr marL="285750" indent="-285750">
              <a:buFont typeface="Arial" panose="020B0604020202020204" pitchFamily="34" charset="0"/>
              <a:buChar char="•"/>
            </a:pPr>
            <a:r>
              <a:rPr lang="en-US" sz="2800" dirty="0">
                <a:solidFill>
                  <a:schemeClr val="bg1"/>
                </a:solidFill>
              </a:rPr>
              <a:t>Quantum Telescopes – Use quantum to achieve </a:t>
            </a:r>
            <a:r>
              <a:rPr lang="en-US" sz="2800" dirty="0" err="1">
                <a:solidFill>
                  <a:schemeClr val="bg1"/>
                </a:solidFill>
              </a:rPr>
              <a:t>supersensitivity</a:t>
            </a:r>
            <a:r>
              <a:rPr lang="en-US" sz="2800" dirty="0">
                <a:solidFill>
                  <a:schemeClr val="bg1"/>
                </a:solidFill>
              </a:rPr>
              <a:t> (no shot noise), possibility of measuring the electric field directly (not intensity), can capture quantum states</a:t>
            </a:r>
          </a:p>
          <a:p>
            <a:pPr marL="285750" indent="-285750">
              <a:buFont typeface="Arial" panose="020B0604020202020204" pitchFamily="34" charset="0"/>
              <a:buChar char="•"/>
            </a:pPr>
            <a:r>
              <a:rPr lang="en-US" sz="2800" dirty="0">
                <a:solidFill>
                  <a:schemeClr val="bg1"/>
                </a:solidFill>
              </a:rPr>
              <a:t>Quantum Optical VLBI – Connecting apertures using a quantum network, combining multiple baselines simultaneously using a quantum Fourier transform, no propagation losses, likely requires quantum memory to make efficient</a:t>
            </a:r>
          </a:p>
          <a:p>
            <a:pPr marL="285750" indent="-285750">
              <a:buFont typeface="Arial" panose="020B0604020202020204" pitchFamily="34" charset="0"/>
              <a:buChar char="•"/>
            </a:pPr>
            <a:endParaRPr lang="en-US" sz="2800" dirty="0">
              <a:solidFill>
                <a:schemeClr val="bg1"/>
              </a:solidFill>
            </a:endParaRPr>
          </a:p>
        </p:txBody>
      </p:sp>
    </p:spTree>
    <p:extLst>
      <p:ext uri="{BB962C8B-B14F-4D97-AF65-F5344CB8AC3E}">
        <p14:creationId xmlns:p14="http://schemas.microsoft.com/office/powerpoint/2010/main" val="3159910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3195"/>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p:cNvSpPr>
            <a:spLocks noGrp="1"/>
          </p:cNvSpPr>
          <p:nvPr>
            <p:ph type="title"/>
          </p:nvPr>
        </p:nvSpPr>
        <p:spPr>
          <a:xfrm>
            <a:off x="2238456" y="-386263"/>
            <a:ext cx="7333808" cy="2110891"/>
          </a:xfrm>
        </p:spPr>
        <p:txBody>
          <a:bodyPr>
            <a:noAutofit/>
          </a:bodyPr>
          <a:lstStyle/>
          <a:p>
            <a:r>
              <a:rPr lang="en-US" dirty="0"/>
              <a:t>Optical VLBI/Quantum </a:t>
            </a:r>
            <a:br>
              <a:rPr lang="en-US" dirty="0"/>
            </a:br>
            <a:r>
              <a:rPr lang="en-US" dirty="0"/>
              <a:t>Assisted Telescopes</a:t>
            </a:r>
          </a:p>
        </p:txBody>
      </p:sp>
      <p:pic>
        <p:nvPicPr>
          <p:cNvPr id="6" name="Picture 5"/>
          <p:cNvPicPr>
            <a:picLocks noChangeAspect="1"/>
          </p:cNvPicPr>
          <p:nvPr/>
        </p:nvPicPr>
        <p:blipFill>
          <a:blip r:embed="rId2"/>
          <a:stretch>
            <a:fillRect/>
          </a:stretch>
        </p:blipFill>
        <p:spPr>
          <a:xfrm>
            <a:off x="205709" y="4065957"/>
            <a:ext cx="2402666" cy="2469099"/>
          </a:xfrm>
          <a:prstGeom prst="rect">
            <a:avLst/>
          </a:prstGeom>
        </p:spPr>
      </p:pic>
      <p:pic>
        <p:nvPicPr>
          <p:cNvPr id="8" name="Picture 7"/>
          <p:cNvPicPr>
            <a:picLocks noChangeAspect="1"/>
          </p:cNvPicPr>
          <p:nvPr/>
        </p:nvPicPr>
        <p:blipFill>
          <a:blip r:embed="rId3"/>
          <a:stretch>
            <a:fillRect/>
          </a:stretch>
        </p:blipFill>
        <p:spPr>
          <a:xfrm>
            <a:off x="8445710" y="4185409"/>
            <a:ext cx="3834371" cy="2230196"/>
          </a:xfrm>
          <a:prstGeom prst="rect">
            <a:avLst/>
          </a:prstGeom>
        </p:spPr>
      </p:pic>
      <p:pic>
        <p:nvPicPr>
          <p:cNvPr id="9" name="Picture 8"/>
          <p:cNvPicPr>
            <a:picLocks noChangeAspect="1"/>
          </p:cNvPicPr>
          <p:nvPr/>
        </p:nvPicPr>
        <p:blipFill>
          <a:blip r:embed="rId4"/>
          <a:stretch>
            <a:fillRect/>
          </a:stretch>
        </p:blipFill>
        <p:spPr>
          <a:xfrm>
            <a:off x="2728832" y="4020557"/>
            <a:ext cx="5637657" cy="2469099"/>
          </a:xfrm>
          <a:prstGeom prst="rect">
            <a:avLst/>
          </a:prstGeom>
        </p:spPr>
      </p:pic>
      <p:sp>
        <p:nvSpPr>
          <p:cNvPr id="11" name="TextBox 10"/>
          <p:cNvSpPr txBox="1"/>
          <p:nvPr/>
        </p:nvSpPr>
        <p:spPr>
          <a:xfrm>
            <a:off x="668999" y="922012"/>
            <a:ext cx="10472721" cy="3477875"/>
          </a:xfrm>
          <a:prstGeom prst="rect">
            <a:avLst/>
          </a:prstGeom>
          <a:noFill/>
        </p:spPr>
        <p:txBody>
          <a:bodyPr wrap="square" rtlCol="0">
            <a:spAutoFit/>
          </a:bodyPr>
          <a:lstStyle/>
          <a:p>
            <a:r>
              <a:rPr lang="en-US" sz="2000" dirty="0">
                <a:solidFill>
                  <a:schemeClr val="bg1"/>
                </a:solidFill>
              </a:rPr>
              <a:t>Several Groups are looking at Quantum Assisted Optical VLBI and Telescopes</a:t>
            </a:r>
          </a:p>
          <a:p>
            <a:endParaRPr lang="en-US" sz="2000" dirty="0">
              <a:solidFill>
                <a:schemeClr val="bg1"/>
              </a:solidFill>
            </a:endParaRPr>
          </a:p>
          <a:p>
            <a:r>
              <a:rPr lang="en-US" sz="2000" dirty="0">
                <a:solidFill>
                  <a:schemeClr val="bg1"/>
                </a:solidFill>
              </a:rPr>
              <a:t>Key to this is distributing entanglement (Bell State Measurements) with the methods being proposed for quantum networking.  We can teleport quantum information to combine with a Quantum Fourier Transform.</a:t>
            </a:r>
          </a:p>
          <a:p>
            <a:endParaRPr lang="en-US" sz="2000" dirty="0">
              <a:solidFill>
                <a:schemeClr val="bg1"/>
              </a:solidFill>
            </a:endParaRPr>
          </a:p>
          <a:p>
            <a:r>
              <a:rPr lang="en-US" sz="2000" dirty="0">
                <a:solidFill>
                  <a:schemeClr val="bg1"/>
                </a:solidFill>
              </a:rPr>
              <a:t>However, it’s hard to get high efficiency.  Quantum memory has promise to solve that.</a:t>
            </a:r>
          </a:p>
          <a:p>
            <a:endParaRPr lang="en-US" sz="2000" dirty="0">
              <a:solidFill>
                <a:schemeClr val="bg1"/>
              </a:solidFill>
            </a:endParaRPr>
          </a:p>
          <a:p>
            <a:r>
              <a:rPr lang="en-US" sz="2000" dirty="0">
                <a:solidFill>
                  <a:schemeClr val="bg1"/>
                </a:solidFill>
              </a:rPr>
              <a:t>Yes quantum memory current requires </a:t>
            </a:r>
            <a:r>
              <a:rPr lang="en-US" sz="2000" dirty="0" err="1">
                <a:solidFill>
                  <a:schemeClr val="bg1"/>
                </a:solidFill>
              </a:rPr>
              <a:t>Cryo</a:t>
            </a:r>
            <a:r>
              <a:rPr lang="en-US" sz="2000" dirty="0">
                <a:solidFill>
                  <a:schemeClr val="bg1"/>
                </a:solidFill>
              </a:rPr>
              <a:t> memory arrays, but work is progressing for many reason in this field.  </a:t>
            </a:r>
          </a:p>
          <a:p>
            <a:r>
              <a:rPr lang="en-US" sz="2000" dirty="0">
                <a:solidFill>
                  <a:schemeClr val="bg1"/>
                </a:solidFill>
              </a:rPr>
              <a:t> </a:t>
            </a:r>
          </a:p>
        </p:txBody>
      </p:sp>
      <p:sp>
        <p:nvSpPr>
          <p:cNvPr id="13" name="Title 1">
            <a:extLst>
              <a:ext uri="{FF2B5EF4-FFF2-40B4-BE49-F238E27FC236}">
                <a16:creationId xmlns:a16="http://schemas.microsoft.com/office/drawing/2014/main" id="{C54C3F60-E493-2780-C618-7047233B4B4D}"/>
              </a:ext>
            </a:extLst>
          </p:cNvPr>
          <p:cNvSpPr txBox="1">
            <a:spLocks/>
          </p:cNvSpPr>
          <p:nvPr/>
        </p:nvSpPr>
        <p:spPr>
          <a:xfrm>
            <a:off x="121131" y="156663"/>
            <a:ext cx="11241784" cy="6576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2800" dirty="0">
                <a:solidFill>
                  <a:schemeClr val="bg2"/>
                </a:solidFill>
              </a:rPr>
              <a:t>Quantum Telescope Example</a:t>
            </a:r>
            <a:endParaRPr lang="en-US" sz="4000" dirty="0">
              <a:solidFill>
                <a:schemeClr val="bg2"/>
              </a:solidFill>
            </a:endParaRPr>
          </a:p>
        </p:txBody>
      </p:sp>
    </p:spTree>
    <p:extLst>
      <p:ext uri="{BB962C8B-B14F-4D97-AF65-F5344CB8AC3E}">
        <p14:creationId xmlns:p14="http://schemas.microsoft.com/office/powerpoint/2010/main" val="1352136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1235925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a:extLst>
              <a:ext uri="{FF2B5EF4-FFF2-40B4-BE49-F238E27FC236}">
                <a16:creationId xmlns:a16="http://schemas.microsoft.com/office/drawing/2014/main" id="{C54C3F60-E493-2780-C618-7047233B4B4D}"/>
              </a:ext>
            </a:extLst>
          </p:cNvPr>
          <p:cNvSpPr>
            <a:spLocks noGrp="1"/>
          </p:cNvSpPr>
          <p:nvPr>
            <p:ph type="title"/>
          </p:nvPr>
        </p:nvSpPr>
        <p:spPr>
          <a:xfrm>
            <a:off x="209622" y="0"/>
            <a:ext cx="11241784" cy="657617"/>
          </a:xfrm>
        </p:spPr>
        <p:txBody>
          <a:bodyPr>
            <a:normAutofit/>
          </a:bodyPr>
          <a:lstStyle/>
          <a:p>
            <a:pPr algn="ctr"/>
            <a:r>
              <a:rPr lang="en-US" sz="2800" dirty="0">
                <a:solidFill>
                  <a:schemeClr val="bg2"/>
                </a:solidFill>
              </a:rPr>
              <a:t>Where might this all be going?</a:t>
            </a:r>
            <a:endParaRPr lang="en-US" sz="4000" dirty="0">
              <a:solidFill>
                <a:schemeClr val="bg2"/>
              </a:solidFill>
            </a:endParaRPr>
          </a:p>
        </p:txBody>
      </p:sp>
      <p:sp>
        <p:nvSpPr>
          <p:cNvPr id="4" name="TextBox 3"/>
          <p:cNvSpPr txBox="1"/>
          <p:nvPr/>
        </p:nvSpPr>
        <p:spPr>
          <a:xfrm>
            <a:off x="298112" y="657617"/>
            <a:ext cx="11520263" cy="6001643"/>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For the coming decades, it depends on the science and missions as recommended by national academy.  Some private telescopes likely, but not true flagship science and limited capability.</a:t>
            </a:r>
          </a:p>
          <a:p>
            <a:pPr marL="342900" indent="-342900">
              <a:buFont typeface="Arial" panose="020B0604020202020204" pitchFamily="34" charset="0"/>
              <a:buChar char="•"/>
            </a:pPr>
            <a:r>
              <a:rPr lang="en-US" sz="2400" dirty="0">
                <a:solidFill>
                  <a:schemeClr val="bg1"/>
                </a:solidFill>
              </a:rPr>
              <a:t>Following up on HWO might demand a very large segmented telescope that is assembled and broadband, might even be </a:t>
            </a:r>
            <a:r>
              <a:rPr lang="en-US" sz="2400" dirty="0" err="1">
                <a:solidFill>
                  <a:schemeClr val="bg1"/>
                </a:solidFill>
              </a:rPr>
              <a:t>cryo</a:t>
            </a:r>
            <a:r>
              <a:rPr lang="en-US" sz="2400" dirty="0">
                <a:solidFill>
                  <a:schemeClr val="bg1"/>
                </a:solidFill>
              </a:rPr>
              <a:t> for NIR spectroscopy (</a:t>
            </a:r>
            <a:r>
              <a:rPr lang="en-US" sz="2400" dirty="0" err="1">
                <a:solidFill>
                  <a:schemeClr val="bg1"/>
                </a:solidFill>
              </a:rPr>
              <a:t>Webb+HWO</a:t>
            </a:r>
            <a:r>
              <a:rPr lang="en-US" sz="2400" dirty="0">
                <a:solidFill>
                  <a:schemeClr val="bg1"/>
                </a:solidFill>
              </a:rPr>
              <a:t>?) </a:t>
            </a:r>
          </a:p>
          <a:p>
            <a:pPr marL="800100" lvl="1" indent="-342900">
              <a:buFont typeface="Arial" panose="020B0604020202020204" pitchFamily="34" charset="0"/>
              <a:buChar char="•"/>
            </a:pPr>
            <a:r>
              <a:rPr lang="en-US" sz="2400" dirty="0">
                <a:solidFill>
                  <a:schemeClr val="bg1"/>
                </a:solidFill>
              </a:rPr>
              <a:t>Webb has demonstrated the power of NIR spectroscopy, but need </a:t>
            </a:r>
            <a:r>
              <a:rPr lang="en-US" sz="2400" dirty="0" err="1">
                <a:solidFill>
                  <a:schemeClr val="bg1"/>
                </a:solidFill>
              </a:rPr>
              <a:t>Lamda</a:t>
            </a:r>
            <a:r>
              <a:rPr lang="en-US" sz="2400" dirty="0">
                <a:solidFill>
                  <a:schemeClr val="bg1"/>
                </a:solidFill>
              </a:rPr>
              <a:t>/D</a:t>
            </a:r>
          </a:p>
          <a:p>
            <a:pPr marL="342900" indent="-342900">
              <a:buFont typeface="Arial" panose="020B0604020202020204" pitchFamily="34" charset="0"/>
              <a:buChar char="•"/>
            </a:pPr>
            <a:r>
              <a:rPr lang="en-US" sz="2400" dirty="0">
                <a:solidFill>
                  <a:schemeClr val="bg1"/>
                </a:solidFill>
              </a:rPr>
              <a:t>One can imagine large assembled filled apertures or interferometers tailored to the science need from UV to FIR</a:t>
            </a:r>
          </a:p>
          <a:p>
            <a:pPr marL="342900" indent="-342900">
              <a:buFont typeface="Arial" panose="020B0604020202020204" pitchFamily="34" charset="0"/>
              <a:buChar char="•"/>
            </a:pPr>
            <a:r>
              <a:rPr lang="en-US" sz="2400" dirty="0">
                <a:solidFill>
                  <a:schemeClr val="bg1"/>
                </a:solidFill>
              </a:rPr>
              <a:t>Use quantum technology to improve sensitivity and resolution of ground and space telescopes</a:t>
            </a:r>
          </a:p>
          <a:p>
            <a:pPr marL="342900" indent="-342900">
              <a:buFont typeface="Arial" panose="020B0604020202020204" pitchFamily="34" charset="0"/>
              <a:buChar char="•"/>
            </a:pPr>
            <a:r>
              <a:rPr lang="en-US" sz="2400" dirty="0">
                <a:solidFill>
                  <a:schemeClr val="bg1"/>
                </a:solidFill>
              </a:rPr>
              <a:t>Quantum networking can combine ground telescopes across the globe or hybrid space ground systems</a:t>
            </a:r>
          </a:p>
          <a:p>
            <a:pPr marL="342900" indent="-342900">
              <a:buFont typeface="Arial" panose="020B0604020202020204" pitchFamily="34" charset="0"/>
              <a:buChar char="•"/>
            </a:pPr>
            <a:r>
              <a:rPr lang="en-US" sz="2400" dirty="0">
                <a:solidFill>
                  <a:schemeClr val="bg1"/>
                </a:solidFill>
              </a:rPr>
              <a:t>Finally, one can imagine that one can combine many, many telescopes separated over large distances using entanglement distribution/quantum networking to help phase and combined via quantum Fourier transforms, arrayed like a Radio Telescope</a:t>
            </a:r>
            <a:endParaRPr lang="en-US" sz="2400" dirty="0">
              <a:solidFill>
                <a:schemeClr val="bg1"/>
              </a:solidFill>
              <a:latin typeface="Arial Narrow" panose="020B0606020202030204" pitchFamily="34" charset="0"/>
            </a:endParaRPr>
          </a:p>
          <a:p>
            <a:pPr marL="800100" lvl="1" indent="-342900">
              <a:buFont typeface="Arial" panose="020B0604020202020204" pitchFamily="34" charset="0"/>
              <a:buChar char="•"/>
            </a:pPr>
            <a:endParaRPr lang="en-US" sz="24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632599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2565"/>
            <a:ext cx="12192000" cy="70935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dirty="0">
              <a:solidFill>
                <a:schemeClr val="bg1"/>
              </a:solidFill>
            </a:endParaRPr>
          </a:p>
        </p:txBody>
      </p:sp>
      <p:sp>
        <p:nvSpPr>
          <p:cNvPr id="7" name="Rectangle 6"/>
          <p:cNvSpPr/>
          <p:nvPr/>
        </p:nvSpPr>
        <p:spPr>
          <a:xfrm>
            <a:off x="5585553" y="32991"/>
            <a:ext cx="6422834" cy="4909036"/>
          </a:xfrm>
          <a:prstGeom prst="rect">
            <a:avLst/>
          </a:prstGeom>
        </p:spPr>
        <p:txBody>
          <a:bodyPr wrap="square">
            <a:spAutoFit/>
          </a:bodyPr>
          <a:lstStyle/>
          <a:p>
            <a:pPr algn="ctr"/>
            <a:r>
              <a:rPr lang="en-US" sz="2800" b="1" dirty="0">
                <a:solidFill>
                  <a:schemeClr val="bg1"/>
                </a:solidFill>
              </a:rPr>
              <a:t>For more information:</a:t>
            </a:r>
            <a:endParaRPr lang="en-US" sz="1100" b="1" dirty="0">
              <a:solidFill>
                <a:schemeClr val="bg1"/>
              </a:solidFill>
            </a:endParaRPr>
          </a:p>
          <a:p>
            <a:pPr algn="ctr"/>
            <a:endParaRPr lang="en-US" sz="1100" b="1" dirty="0">
              <a:solidFill>
                <a:schemeClr val="bg1"/>
              </a:solidFill>
            </a:endParaRPr>
          </a:p>
          <a:p>
            <a:pPr algn="ctr"/>
            <a:endParaRPr lang="en-US" sz="1100" b="1" dirty="0">
              <a:solidFill>
                <a:schemeClr val="bg1"/>
              </a:solidFill>
            </a:endParaRPr>
          </a:p>
          <a:p>
            <a:pPr algn="ctr"/>
            <a:endParaRPr lang="en-US" sz="1100" b="1" dirty="0">
              <a:solidFill>
                <a:schemeClr val="bg1"/>
              </a:solidFill>
            </a:endParaRPr>
          </a:p>
          <a:p>
            <a:pPr algn="ctr"/>
            <a:r>
              <a:rPr lang="en-US" sz="2800" b="1" dirty="0">
                <a:solidFill>
                  <a:schemeClr val="accent1"/>
                </a:solidFill>
                <a:effectLst/>
                <a:hlinkClick r:id="rId2"/>
              </a:rPr>
              <a:t>www.webbtelescope.org</a:t>
            </a:r>
            <a:endParaRPr lang="en-US" sz="2800" b="1" dirty="0">
              <a:solidFill>
                <a:schemeClr val="accent1"/>
              </a:solidFill>
            </a:endParaRPr>
          </a:p>
          <a:p>
            <a:pPr algn="ctr"/>
            <a:r>
              <a:rPr lang="en-US" sz="2800" b="1" dirty="0">
                <a:solidFill>
                  <a:schemeClr val="accent1"/>
                </a:solidFill>
                <a:hlinkClick r:id="rId3"/>
              </a:rPr>
              <a:t>www.jwst.nasa.gov</a:t>
            </a:r>
            <a:endParaRPr lang="en-US" sz="2800" b="1" dirty="0">
              <a:solidFill>
                <a:schemeClr val="accent1"/>
              </a:solidFill>
            </a:endParaRPr>
          </a:p>
          <a:p>
            <a:pPr algn="ctr"/>
            <a:r>
              <a:rPr lang="en-US" sz="2800" b="1" dirty="0">
                <a:solidFill>
                  <a:schemeClr val="accent1"/>
                </a:solidFill>
              </a:rPr>
              <a:t>@</a:t>
            </a:r>
            <a:r>
              <a:rPr lang="en-US" sz="2800" b="1" dirty="0" err="1">
                <a:solidFill>
                  <a:schemeClr val="accent1"/>
                </a:solidFill>
              </a:rPr>
              <a:t>nasawebb</a:t>
            </a:r>
            <a:endParaRPr lang="en-US" sz="2800" b="1" dirty="0">
              <a:solidFill>
                <a:schemeClr val="accent1"/>
              </a:solidFill>
            </a:endParaRPr>
          </a:p>
          <a:p>
            <a:pPr algn="ctr"/>
            <a:endParaRPr lang="en-US" sz="4000" b="1" dirty="0">
              <a:solidFill>
                <a:schemeClr val="accent1"/>
              </a:solidFill>
            </a:endParaRPr>
          </a:p>
          <a:p>
            <a:pPr algn="ctr"/>
            <a:r>
              <a:rPr lang="en-US" sz="2400" b="1" dirty="0">
                <a:solidFill>
                  <a:schemeClr val="accent1"/>
                </a:solidFill>
                <a:hlinkClick r:id="rId4"/>
              </a:rPr>
              <a:t>https://habitableworldsobservatory.org/home</a:t>
            </a:r>
            <a:endParaRPr lang="en-US" sz="2400" b="1" dirty="0">
              <a:solidFill>
                <a:schemeClr val="accent1"/>
              </a:solidFill>
            </a:endParaRPr>
          </a:p>
          <a:p>
            <a:pPr algn="ctr"/>
            <a:endParaRPr lang="en-US" sz="2400" b="1" dirty="0">
              <a:solidFill>
                <a:schemeClr val="accent1"/>
              </a:solidFill>
            </a:endParaRPr>
          </a:p>
          <a:p>
            <a:pPr algn="ctr"/>
            <a:r>
              <a:rPr lang="en-US" sz="2400" b="1" dirty="0">
                <a:solidFill>
                  <a:schemeClr val="accent1"/>
                </a:solidFill>
                <a:hlinkClick r:id="rId5"/>
              </a:rPr>
              <a:t>https://science.nasa.gov/astrophysics/programs/habitable-worlds-observatory/</a:t>
            </a:r>
            <a:endParaRPr lang="en-US" sz="2400" b="1" dirty="0">
              <a:solidFill>
                <a:schemeClr val="accent1"/>
              </a:solidFill>
            </a:endParaRPr>
          </a:p>
          <a:p>
            <a:pPr algn="ctr"/>
            <a:endParaRPr lang="en-US" sz="2800" b="1" dirty="0">
              <a:solidFill>
                <a:schemeClr val="bg1"/>
              </a:solidFill>
              <a:effectLst/>
            </a:endParaRPr>
          </a:p>
        </p:txBody>
      </p:sp>
      <p:pic>
        <p:nvPicPr>
          <p:cNvPr id="4"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9883" y="662257"/>
            <a:ext cx="4130418" cy="548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7"/>
          <a:stretch>
            <a:fillRect/>
          </a:stretch>
        </p:blipFill>
        <p:spPr>
          <a:xfrm>
            <a:off x="6001957" y="4693526"/>
            <a:ext cx="5590025" cy="1728708"/>
          </a:xfrm>
          <a:prstGeom prst="rect">
            <a:avLst/>
          </a:prstGeom>
        </p:spPr>
      </p:pic>
    </p:spTree>
    <p:extLst>
      <p:ext uri="{BB962C8B-B14F-4D97-AF65-F5344CB8AC3E}">
        <p14:creationId xmlns:p14="http://schemas.microsoft.com/office/powerpoint/2010/main" val="3079665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47168</TotalTime>
  <Words>2152</Words>
  <Application>Microsoft Office PowerPoint</Application>
  <PresentationFormat>Widescreen</PresentationFormat>
  <Paragraphs>412</Paragraphs>
  <Slides>40</Slides>
  <Notes>18</Notes>
  <HiddenSlides>0</HiddenSlides>
  <MMClips>2</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61" baseType="lpstr">
      <vt:lpstr>Arial</vt:lpstr>
      <vt:lpstr>Arial Black</vt:lpstr>
      <vt:lpstr>Arial Narrow</vt:lpstr>
      <vt:lpstr>Avenir Book</vt:lpstr>
      <vt:lpstr>Avenir Next</vt:lpstr>
      <vt:lpstr>Avenir Next Condensed</vt:lpstr>
      <vt:lpstr>Avenir Next Condensed Demi Bold</vt:lpstr>
      <vt:lpstr>Bahnschrift</vt:lpstr>
      <vt:lpstr>Bahnschrift Condensed</vt:lpstr>
      <vt:lpstr>Bahnschrift SemiBold Condensed</vt:lpstr>
      <vt:lpstr>Calibri</vt:lpstr>
      <vt:lpstr>Calibri Light</vt:lpstr>
      <vt:lpstr>Comic Sans MS</vt:lpstr>
      <vt:lpstr>Courier New</vt:lpstr>
      <vt:lpstr>Helvetica</vt:lpstr>
      <vt:lpstr>Optima</vt:lpstr>
      <vt:lpstr>Times</vt:lpstr>
      <vt:lpstr>Times New Roman</vt:lpstr>
      <vt:lpstr>Wingdings</vt:lpstr>
      <vt:lpstr>Office Theme</vt:lpstr>
      <vt:lpstr>CorelDRAW</vt:lpstr>
      <vt:lpstr>Arlin P.S. Crotts Radical Hypothesis Lecture: A space-based path to  the high definition universe</vt:lpstr>
      <vt:lpstr>PowerPoint Presentation</vt:lpstr>
      <vt:lpstr>PowerPoint Presentation</vt:lpstr>
      <vt:lpstr>PowerPoint Presentation</vt:lpstr>
      <vt:lpstr>PowerPoint Presentation</vt:lpstr>
      <vt:lpstr>PowerPoint Presentation</vt:lpstr>
      <vt:lpstr>A Brief History of Time</vt:lpstr>
      <vt:lpstr>PowerPoint Presentation</vt:lpstr>
      <vt:lpstr>PowerPoint Presentation</vt:lpstr>
      <vt:lpstr>10 Technologies Demonstrated in 2006</vt:lpstr>
      <vt:lpstr>Mirror Technology</vt:lpstr>
      <vt:lpstr>PowerPoint Presentation</vt:lpstr>
      <vt:lpstr>December 25th, 2021: French Guiana</vt:lpstr>
      <vt:lpstr>JWST Deployment</vt:lpstr>
      <vt:lpstr>Telescope Alignment</vt:lpstr>
      <vt:lpstr>PowerPoint Presentation</vt:lpstr>
      <vt:lpstr>Planets with JWST</vt:lpstr>
      <vt:lpstr>PowerPoint Presentation</vt:lpstr>
      <vt:lpstr>PowerPoint Presentation</vt:lpstr>
      <vt:lpstr>PowerPoint Presentation</vt:lpstr>
      <vt:lpstr>PowerPoint Presentation</vt:lpstr>
      <vt:lpstr>PowerPoint Presentation</vt:lpstr>
      <vt:lpstr>What is Habitable Worlds Observatory?</vt:lpstr>
      <vt:lpstr>How will it search for life?</vt:lpstr>
      <vt:lpstr>Surveying Exo-earths at various states of evolution</vt:lpstr>
      <vt:lpstr>PowerPoint Presentation</vt:lpstr>
      <vt:lpstr>PowerPoint Presentation</vt:lpstr>
      <vt:lpstr>PowerPoint Presentation</vt:lpstr>
      <vt:lpstr>PowerPoint Presentation</vt:lpstr>
      <vt:lpstr>PowerPoint Presentation</vt:lpstr>
      <vt:lpstr>HWO Planned Servicing: Mountaintop Observatory at L2 Enables Future Upgrades for Instrument/Coronagraphs/Starshades</vt:lpstr>
      <vt:lpstr>Launcher Mass and Volume Capabilities</vt:lpstr>
      <vt:lpstr>Mirror Stiffness Scales Non-Linearly with Diameter</vt:lpstr>
      <vt:lpstr>Sensitivity20 + Meter telescopes, Robotic Assembly + AI/ML</vt:lpstr>
      <vt:lpstr>New Era of Space Robotics</vt:lpstr>
      <vt:lpstr>Interferometry and VLBI</vt:lpstr>
      <vt:lpstr>Quantum Telescopes</vt:lpstr>
      <vt:lpstr>Optical VLBI/Quantum  Assisted Telescopes</vt:lpstr>
      <vt:lpstr>Where might this all be going?</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JWST Daily Briefing Template</dc:title>
  <dc:subject>JWST Daily Briefing</dc:subject>
  <dc:creator>Carl Reis</dc:creator>
  <cp:keywords>JDB JWST Daily Briefing Template</cp:keywords>
  <dc:description/>
  <cp:lastModifiedBy>Mitchell, Eileen P. (GSFC-443.0)[Lentech, Inc]</cp:lastModifiedBy>
  <cp:revision>943</cp:revision>
  <dcterms:created xsi:type="dcterms:W3CDTF">2021-03-07T22:56:52Z</dcterms:created>
  <dcterms:modified xsi:type="dcterms:W3CDTF">2024-04-16T15:35:35Z</dcterms:modified>
  <cp:category/>
</cp:coreProperties>
</file>