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38404800" cy="29260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41ADA1-AC8D-474B-B006-B00BBAEC9B43}" v="21" dt="2024-04-11T14:36:16.9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40" d="100"/>
          <a:sy n="40" d="100"/>
        </p:scale>
        <p:origin x="-222"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Clark" userId="e641f3c7-d5b3-4c4f-965b-f0040da62a69" providerId="ADAL" clId="{ED41ADA1-AC8D-474B-B006-B00BBAEC9B43}"/>
    <pc:docChg chg="undo custSel delSld modSld">
      <pc:chgData name="Allison Clark" userId="e641f3c7-d5b3-4c4f-965b-f0040da62a69" providerId="ADAL" clId="{ED41ADA1-AC8D-474B-B006-B00BBAEC9B43}" dt="2024-04-16T15:50:04.058" v="86" actId="207"/>
      <pc:docMkLst>
        <pc:docMk/>
      </pc:docMkLst>
      <pc:sldChg chg="addSp delSp modSp mod">
        <pc:chgData name="Allison Clark" userId="e641f3c7-d5b3-4c4f-965b-f0040da62a69" providerId="ADAL" clId="{ED41ADA1-AC8D-474B-B006-B00BBAEC9B43}" dt="2024-04-16T15:50:04.058" v="86" actId="207"/>
        <pc:sldMkLst>
          <pc:docMk/>
          <pc:sldMk cId="244213524" sldId="256"/>
        </pc:sldMkLst>
        <pc:spChg chg="mod">
          <ac:chgData name="Allison Clark" userId="e641f3c7-d5b3-4c4f-965b-f0040da62a69" providerId="ADAL" clId="{ED41ADA1-AC8D-474B-B006-B00BBAEC9B43}" dt="2024-04-16T14:50:00.320" v="48" actId="20577"/>
          <ac:spMkLst>
            <pc:docMk/>
            <pc:sldMk cId="244213524" sldId="256"/>
            <ac:spMk id="51" creationId="{A07794A8-AF26-6AE3-2E8D-23EFBA01672E}"/>
          </ac:spMkLst>
        </pc:spChg>
        <pc:spChg chg="mod">
          <ac:chgData name="Allison Clark" userId="e641f3c7-d5b3-4c4f-965b-f0040da62a69" providerId="ADAL" clId="{ED41ADA1-AC8D-474B-B006-B00BBAEC9B43}" dt="2024-04-16T14:49:34.806" v="43" actId="14100"/>
          <ac:spMkLst>
            <pc:docMk/>
            <pc:sldMk cId="244213524" sldId="256"/>
            <ac:spMk id="53" creationId="{E9E5E3FF-308A-6663-547C-8BF8479B2A52}"/>
          </ac:spMkLst>
        </pc:spChg>
        <pc:spChg chg="mod">
          <ac:chgData name="Allison Clark" userId="e641f3c7-d5b3-4c4f-965b-f0040da62a69" providerId="ADAL" clId="{ED41ADA1-AC8D-474B-B006-B00BBAEC9B43}" dt="2024-04-16T14:49:34.806" v="43" actId="14100"/>
          <ac:spMkLst>
            <pc:docMk/>
            <pc:sldMk cId="244213524" sldId="256"/>
            <ac:spMk id="54" creationId="{05BF1F41-D7CE-0D2B-B01F-543C2F72CFB6}"/>
          </ac:spMkLst>
        </pc:spChg>
        <pc:spChg chg="mod">
          <ac:chgData name="Allison Clark" userId="e641f3c7-d5b3-4c4f-965b-f0040da62a69" providerId="ADAL" clId="{ED41ADA1-AC8D-474B-B006-B00BBAEC9B43}" dt="2024-04-16T14:49:34.806" v="43" actId="14100"/>
          <ac:spMkLst>
            <pc:docMk/>
            <pc:sldMk cId="244213524" sldId="256"/>
            <ac:spMk id="55" creationId="{3C100281-F105-A0BE-2B12-0A4E0DD6781F}"/>
          </ac:spMkLst>
        </pc:spChg>
        <pc:spChg chg="mod">
          <ac:chgData name="Allison Clark" userId="e641f3c7-d5b3-4c4f-965b-f0040da62a69" providerId="ADAL" clId="{ED41ADA1-AC8D-474B-B006-B00BBAEC9B43}" dt="2024-04-16T14:49:46.067" v="46" actId="1038"/>
          <ac:spMkLst>
            <pc:docMk/>
            <pc:sldMk cId="244213524" sldId="256"/>
            <ac:spMk id="56" creationId="{89E457D6-8FE9-9E27-B7E7-9405694E304E}"/>
          </ac:spMkLst>
        </pc:spChg>
        <pc:spChg chg="mod">
          <ac:chgData name="Allison Clark" userId="e641f3c7-d5b3-4c4f-965b-f0040da62a69" providerId="ADAL" clId="{ED41ADA1-AC8D-474B-B006-B00BBAEC9B43}" dt="2024-04-16T14:57:19.892" v="76" actId="20577"/>
          <ac:spMkLst>
            <pc:docMk/>
            <pc:sldMk cId="244213524" sldId="256"/>
            <ac:spMk id="446" creationId="{CCB47A4B-3ECC-AA0E-E6E7-6B769EAEED96}"/>
          </ac:spMkLst>
        </pc:spChg>
        <pc:spChg chg="mod">
          <ac:chgData name="Allison Clark" userId="e641f3c7-d5b3-4c4f-965b-f0040da62a69" providerId="ADAL" clId="{ED41ADA1-AC8D-474B-B006-B00BBAEC9B43}" dt="2024-04-16T15:50:04.058" v="86" actId="207"/>
          <ac:spMkLst>
            <pc:docMk/>
            <pc:sldMk cId="244213524" sldId="256"/>
            <ac:spMk id="453" creationId="{6482CD38-1950-F912-A93E-65C371B7D677}"/>
          </ac:spMkLst>
        </pc:spChg>
        <pc:grpChg chg="add del">
          <ac:chgData name="Allison Clark" userId="e641f3c7-d5b3-4c4f-965b-f0040da62a69" providerId="ADAL" clId="{ED41ADA1-AC8D-474B-B006-B00BBAEC9B43}" dt="2024-04-16T15:48:59.782" v="81" actId="478"/>
          <ac:grpSpMkLst>
            <pc:docMk/>
            <pc:sldMk cId="244213524" sldId="256"/>
            <ac:grpSpMk id="14" creationId="{7EB75699-31A6-E59E-CB78-AEFD424C7030}"/>
          </ac:grpSpMkLst>
        </pc:grpChg>
        <pc:picChg chg="mod">
          <ac:chgData name="Allison Clark" userId="e641f3c7-d5b3-4c4f-965b-f0040da62a69" providerId="ADAL" clId="{ED41ADA1-AC8D-474B-B006-B00BBAEC9B43}" dt="2024-04-11T14:36:09.472" v="19" actId="12789"/>
          <ac:picMkLst>
            <pc:docMk/>
            <pc:sldMk cId="244213524" sldId="256"/>
            <ac:picMk id="7" creationId="{1740F867-32CC-8170-2260-9795232633ED}"/>
          </ac:picMkLst>
        </pc:picChg>
        <pc:picChg chg="mod">
          <ac:chgData name="Allison Clark" userId="e641f3c7-d5b3-4c4f-965b-f0040da62a69" providerId="ADAL" clId="{ED41ADA1-AC8D-474B-B006-B00BBAEC9B43}" dt="2024-04-11T14:36:09.472" v="19" actId="12789"/>
          <ac:picMkLst>
            <pc:docMk/>
            <pc:sldMk cId="244213524" sldId="256"/>
            <ac:picMk id="9" creationId="{6A7F7017-EA1D-E5D5-6AFB-9F6F629427E0}"/>
          </ac:picMkLst>
        </pc:picChg>
        <pc:picChg chg="mod">
          <ac:chgData name="Allison Clark" userId="e641f3c7-d5b3-4c4f-965b-f0040da62a69" providerId="ADAL" clId="{ED41ADA1-AC8D-474B-B006-B00BBAEC9B43}" dt="2024-04-11T14:36:09.472" v="19" actId="12789"/>
          <ac:picMkLst>
            <pc:docMk/>
            <pc:sldMk cId="244213524" sldId="256"/>
            <ac:picMk id="10" creationId="{664D04A2-718B-2962-D2B2-B6538E603A66}"/>
          </ac:picMkLst>
        </pc:picChg>
        <pc:picChg chg="mod">
          <ac:chgData name="Allison Clark" userId="e641f3c7-d5b3-4c4f-965b-f0040da62a69" providerId="ADAL" clId="{ED41ADA1-AC8D-474B-B006-B00BBAEC9B43}" dt="2024-04-11T14:36:09.472" v="19" actId="12789"/>
          <ac:picMkLst>
            <pc:docMk/>
            <pc:sldMk cId="244213524" sldId="256"/>
            <ac:picMk id="11" creationId="{9BC7E583-F8C5-F63B-8501-C1CCD5C78D8B}"/>
          </ac:picMkLst>
        </pc:picChg>
        <pc:picChg chg="mod">
          <ac:chgData name="Allison Clark" userId="e641f3c7-d5b3-4c4f-965b-f0040da62a69" providerId="ADAL" clId="{ED41ADA1-AC8D-474B-B006-B00BBAEC9B43}" dt="2024-04-11T14:36:09.472" v="19" actId="12789"/>
          <ac:picMkLst>
            <pc:docMk/>
            <pc:sldMk cId="244213524" sldId="256"/>
            <ac:picMk id="13" creationId="{AE41E193-91E4-201E-AD07-F9A84B4BA376}"/>
          </ac:picMkLst>
        </pc:picChg>
        <pc:picChg chg="mod">
          <ac:chgData name="Allison Clark" userId="e641f3c7-d5b3-4c4f-965b-f0040da62a69" providerId="ADAL" clId="{ED41ADA1-AC8D-474B-B006-B00BBAEC9B43}" dt="2024-04-11T14:36:09.472" v="19" actId="12789"/>
          <ac:picMkLst>
            <pc:docMk/>
            <pc:sldMk cId="244213524" sldId="256"/>
            <ac:picMk id="20" creationId="{A24D539E-7B30-2E51-537C-8249C55724F2}"/>
          </ac:picMkLst>
        </pc:picChg>
        <pc:picChg chg="mod">
          <ac:chgData name="Allison Clark" userId="e641f3c7-d5b3-4c4f-965b-f0040da62a69" providerId="ADAL" clId="{ED41ADA1-AC8D-474B-B006-B00BBAEC9B43}" dt="2024-04-11T14:36:16.977" v="21" actId="1037"/>
          <ac:picMkLst>
            <pc:docMk/>
            <pc:sldMk cId="244213524" sldId="256"/>
            <ac:picMk id="1026" creationId="{9BE2AEA8-370C-2BCF-0E6B-81BD16899E04}"/>
          </ac:picMkLst>
        </pc:picChg>
        <pc:cxnChg chg="mod">
          <ac:chgData name="Allison Clark" userId="e641f3c7-d5b3-4c4f-965b-f0040da62a69" providerId="ADAL" clId="{ED41ADA1-AC8D-474B-B006-B00BBAEC9B43}" dt="2024-04-16T15:49:32.657" v="84" actId="1582"/>
          <ac:cxnSpMkLst>
            <pc:docMk/>
            <pc:sldMk cId="244213524" sldId="256"/>
            <ac:cxnSpMk id="19" creationId="{8D213FA3-FBD9-08C9-1C91-D5528A03B9D9}"/>
          </ac:cxnSpMkLst>
        </pc:cxnChg>
        <pc:cxnChg chg="mod">
          <ac:chgData name="Allison Clark" userId="e641f3c7-d5b3-4c4f-965b-f0040da62a69" providerId="ADAL" clId="{ED41ADA1-AC8D-474B-B006-B00BBAEC9B43}" dt="2024-04-16T15:49:12.663" v="83" actId="1582"/>
          <ac:cxnSpMkLst>
            <pc:docMk/>
            <pc:sldMk cId="244213524" sldId="256"/>
            <ac:cxnSpMk id="457" creationId="{9BBEAA73-88B2-3B29-FAC6-62A224E10FCD}"/>
          </ac:cxnSpMkLst>
        </pc:cxnChg>
      </pc:sldChg>
      <pc:sldChg chg="del">
        <pc:chgData name="Allison Clark" userId="e641f3c7-d5b3-4c4f-965b-f0040da62a69" providerId="ADAL" clId="{ED41ADA1-AC8D-474B-B006-B00BBAEC9B43}" dt="2024-04-11T14:35:12.907" v="0" actId="2696"/>
        <pc:sldMkLst>
          <pc:docMk/>
          <pc:sldMk cId="14920731" sldId="25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4788749"/>
            <a:ext cx="32644080" cy="10187093"/>
          </a:xfrm>
        </p:spPr>
        <p:txBody>
          <a:bodyPr anchor="b"/>
          <a:lstStyle>
            <a:lvl1pPr algn="ctr">
              <a:defRPr sz="25200"/>
            </a:lvl1pPr>
          </a:lstStyle>
          <a:p>
            <a:r>
              <a:rPr lang="en-US"/>
              <a:t>Click to edit Master title style</a:t>
            </a:r>
            <a:endParaRPr lang="en-US" dirty="0"/>
          </a:p>
        </p:txBody>
      </p:sp>
      <p:sp>
        <p:nvSpPr>
          <p:cNvPr id="3" name="Subtitle 2"/>
          <p:cNvSpPr>
            <a:spLocks noGrp="1"/>
          </p:cNvSpPr>
          <p:nvPr>
            <p:ph type="subTitle" idx="1"/>
          </p:nvPr>
        </p:nvSpPr>
        <p:spPr>
          <a:xfrm>
            <a:off x="4800600" y="15368695"/>
            <a:ext cx="28803600" cy="7064585"/>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82C891-1F54-4EB9-8963-276B1FE3E063}" type="datetimeFigureOut">
              <a:rPr lang="en-US" smtClean="0"/>
              <a:t>4/11/2024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2944355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82C891-1F54-4EB9-8963-276B1FE3E063}" type="datetimeFigureOut">
              <a:rPr lang="en-US" smtClean="0"/>
              <a:t>4/11/2024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2833531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7294888"/>
            <a:ext cx="33124140" cy="12171678"/>
          </a:xfrm>
        </p:spPr>
        <p:txBody>
          <a:bodyPr anchor="b"/>
          <a:lstStyle>
            <a:lvl1pPr>
              <a:defRPr sz="25200"/>
            </a:lvl1pPr>
          </a:lstStyle>
          <a:p>
            <a:r>
              <a:rPr lang="en-US"/>
              <a:t>Click to edit Master title style</a:t>
            </a:r>
            <a:endParaRPr lang="en-US" dirty="0"/>
          </a:p>
        </p:txBody>
      </p:sp>
      <p:sp>
        <p:nvSpPr>
          <p:cNvPr id="3" name="Text Placeholder 2"/>
          <p:cNvSpPr>
            <a:spLocks noGrp="1"/>
          </p:cNvSpPr>
          <p:nvPr>
            <p:ph type="body" idx="1"/>
          </p:nvPr>
        </p:nvSpPr>
        <p:spPr>
          <a:xfrm>
            <a:off x="2620330" y="19581715"/>
            <a:ext cx="33124140" cy="64007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82C891-1F54-4EB9-8963-276B1FE3E063}" type="datetimeFigureOut">
              <a:rPr lang="en-US" smtClean="0"/>
              <a:t>4/11/2024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4279121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40330" y="7789333"/>
            <a:ext cx="16322040" cy="18565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9442430" y="7789333"/>
            <a:ext cx="16322040" cy="18565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82C891-1F54-4EB9-8963-276B1FE3E063}" type="datetimeFigureOut">
              <a:rPr lang="en-US" smtClean="0"/>
              <a:t>4/11/2024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1097898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557873"/>
            <a:ext cx="33124140" cy="5655735"/>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45336" y="7172962"/>
            <a:ext cx="16247028" cy="351535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4" name="Content Placeholder 3"/>
          <p:cNvSpPr>
            <a:spLocks noGrp="1"/>
          </p:cNvSpPr>
          <p:nvPr>
            <p:ph sz="half" idx="2"/>
          </p:nvPr>
        </p:nvSpPr>
        <p:spPr>
          <a:xfrm>
            <a:off x="2645336" y="10688320"/>
            <a:ext cx="16247028" cy="15720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9442432" y="7172962"/>
            <a:ext cx="16327042" cy="351535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Click to edit Master text styles</a:t>
            </a:r>
          </a:p>
        </p:txBody>
      </p:sp>
      <p:sp>
        <p:nvSpPr>
          <p:cNvPr id="6" name="Content Placeholder 5"/>
          <p:cNvSpPr>
            <a:spLocks noGrp="1"/>
          </p:cNvSpPr>
          <p:nvPr>
            <p:ph sz="quarter" idx="4"/>
          </p:nvPr>
        </p:nvSpPr>
        <p:spPr>
          <a:xfrm>
            <a:off x="19442432" y="10688320"/>
            <a:ext cx="16327042" cy="15720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82C891-1F54-4EB9-8963-276B1FE3E063}" type="datetimeFigureOut">
              <a:rPr lang="en-US" smtClean="0"/>
              <a:t>4/11/2024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376631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82C891-1F54-4EB9-8963-276B1FE3E063}" type="datetimeFigureOut">
              <a:rPr lang="en-US" smtClean="0"/>
              <a:t>4/11/2024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2944315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82C891-1F54-4EB9-8963-276B1FE3E063}" type="datetimeFigureOut">
              <a:rPr lang="en-US" smtClean="0"/>
              <a:t>4/11/2024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3756829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950720"/>
            <a:ext cx="12386548" cy="6827520"/>
          </a:xfrm>
        </p:spPr>
        <p:txBody>
          <a:bodyPr anchor="b"/>
          <a:lstStyle>
            <a:lvl1pPr>
              <a:defRPr sz="13440"/>
            </a:lvl1pPr>
          </a:lstStyle>
          <a:p>
            <a:r>
              <a:rPr lang="en-US"/>
              <a:t>Click to edit Master title style</a:t>
            </a:r>
            <a:endParaRPr lang="en-US" dirty="0"/>
          </a:p>
        </p:txBody>
      </p:sp>
      <p:sp>
        <p:nvSpPr>
          <p:cNvPr id="3" name="Content Placeholder 2"/>
          <p:cNvSpPr>
            <a:spLocks noGrp="1"/>
          </p:cNvSpPr>
          <p:nvPr>
            <p:ph idx="1"/>
          </p:nvPr>
        </p:nvSpPr>
        <p:spPr>
          <a:xfrm>
            <a:off x="16327042" y="4213020"/>
            <a:ext cx="19442430" cy="20794133"/>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645332" y="8778240"/>
            <a:ext cx="12386548" cy="16262775"/>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4C82C891-1F54-4EB9-8963-276B1FE3E063}" type="datetimeFigureOut">
              <a:rPr lang="en-US" smtClean="0"/>
              <a:t>4/11/2024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2817023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950720"/>
            <a:ext cx="12386548" cy="6827520"/>
          </a:xfrm>
        </p:spPr>
        <p:txBody>
          <a:bodyPr anchor="b"/>
          <a:lstStyle>
            <a:lvl1pPr>
              <a:defRPr sz="134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327042" y="4213020"/>
            <a:ext cx="19442430" cy="20794133"/>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endParaRPr lang="en-US" dirty="0"/>
          </a:p>
        </p:txBody>
      </p:sp>
      <p:sp>
        <p:nvSpPr>
          <p:cNvPr id="4" name="Text Placeholder 3"/>
          <p:cNvSpPr>
            <a:spLocks noGrp="1"/>
          </p:cNvSpPr>
          <p:nvPr>
            <p:ph type="body" sz="half" idx="2"/>
          </p:nvPr>
        </p:nvSpPr>
        <p:spPr>
          <a:xfrm>
            <a:off x="2645332" y="8778240"/>
            <a:ext cx="12386548" cy="16262775"/>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Click to edit Master text styles</a:t>
            </a:r>
          </a:p>
        </p:txBody>
      </p:sp>
      <p:sp>
        <p:nvSpPr>
          <p:cNvPr id="5" name="Date Placeholder 4"/>
          <p:cNvSpPr>
            <a:spLocks noGrp="1"/>
          </p:cNvSpPr>
          <p:nvPr>
            <p:ph type="dt" sz="half" idx="10"/>
          </p:nvPr>
        </p:nvSpPr>
        <p:spPr/>
        <p:txBody>
          <a:bodyPr/>
          <a:lstStyle/>
          <a:p>
            <a:fld id="{4C82C891-1F54-4EB9-8963-276B1FE3E063}" type="datetimeFigureOut">
              <a:rPr lang="en-US" smtClean="0"/>
              <a:t>4/11/2024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2706050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82C891-1F54-4EB9-8963-276B1FE3E063}" type="datetimeFigureOut">
              <a:rPr lang="en-US" smtClean="0"/>
              <a:t>4/11/2024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3226523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557867"/>
            <a:ext cx="8281035" cy="247971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640332" y="1557867"/>
            <a:ext cx="24363045" cy="24797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82C891-1F54-4EB9-8963-276B1FE3E063}" type="datetimeFigureOut">
              <a:rPr lang="en-US" smtClean="0"/>
              <a:t>4/11/2024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8C2D9E-F5A7-476D-B3FB-5C6FBBA06281}" type="slidenum">
              <a:rPr lang="en-US" smtClean="0"/>
              <a:t>‹#›</a:t>
            </a:fld>
            <a:endParaRPr lang="en-US"/>
          </a:p>
        </p:txBody>
      </p:sp>
    </p:spTree>
    <p:extLst>
      <p:ext uri="{BB962C8B-B14F-4D97-AF65-F5344CB8AC3E}">
        <p14:creationId xmlns:p14="http://schemas.microsoft.com/office/powerpoint/2010/main" val="2310474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557873"/>
            <a:ext cx="33124140" cy="56557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40330" y="7789333"/>
            <a:ext cx="33124140" cy="185657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40330" y="27120433"/>
            <a:ext cx="8641080" cy="1557867"/>
          </a:xfrm>
          <a:prstGeom prst="rect">
            <a:avLst/>
          </a:prstGeom>
        </p:spPr>
        <p:txBody>
          <a:bodyPr vert="horz" lIns="91440" tIns="45720" rIns="91440" bIns="45720" rtlCol="0" anchor="ctr"/>
          <a:lstStyle>
            <a:lvl1pPr algn="l">
              <a:defRPr sz="5040">
                <a:solidFill>
                  <a:schemeClr val="tx1">
                    <a:tint val="75000"/>
                  </a:schemeClr>
                </a:solidFill>
              </a:defRPr>
            </a:lvl1pPr>
          </a:lstStyle>
          <a:p>
            <a:fld id="{4C82C891-1F54-4EB9-8963-276B1FE3E063}" type="datetimeFigureOut">
              <a:rPr lang="en-US" smtClean="0"/>
              <a:t>4/11/2024</a:t>
            </a:fld>
            <a:endParaRPr lang="en-US"/>
          </a:p>
        </p:txBody>
      </p:sp>
      <p:sp>
        <p:nvSpPr>
          <p:cNvPr id="5" name="Footer Placeholder 4"/>
          <p:cNvSpPr>
            <a:spLocks noGrp="1"/>
          </p:cNvSpPr>
          <p:nvPr>
            <p:ph type="ftr" sz="quarter" idx="3"/>
          </p:nvPr>
        </p:nvSpPr>
        <p:spPr>
          <a:xfrm>
            <a:off x="12721590" y="27120433"/>
            <a:ext cx="12961620" cy="1557867"/>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123390" y="27120433"/>
            <a:ext cx="8641080" cy="1557867"/>
          </a:xfrm>
          <a:prstGeom prst="rect">
            <a:avLst/>
          </a:prstGeom>
        </p:spPr>
        <p:txBody>
          <a:bodyPr vert="horz" lIns="91440" tIns="45720" rIns="91440" bIns="45720" rtlCol="0" anchor="ctr"/>
          <a:lstStyle>
            <a:lvl1pPr algn="r">
              <a:defRPr sz="5040">
                <a:solidFill>
                  <a:schemeClr val="tx1">
                    <a:tint val="75000"/>
                  </a:schemeClr>
                </a:solidFill>
              </a:defRPr>
            </a:lvl1pPr>
          </a:lstStyle>
          <a:p>
            <a:fld id="{AC8C2D9E-F5A7-476D-B3FB-5C6FBBA06281}" type="slidenum">
              <a:rPr lang="en-US" smtClean="0"/>
              <a:t>‹#›</a:t>
            </a:fld>
            <a:endParaRPr lang="en-US"/>
          </a:p>
        </p:txBody>
      </p:sp>
    </p:spTree>
    <p:extLst>
      <p:ext uri="{BB962C8B-B14F-4D97-AF65-F5344CB8AC3E}">
        <p14:creationId xmlns:p14="http://schemas.microsoft.com/office/powerpoint/2010/main" val="31755583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jpeg"/><Relationship Id="rId2" Type="http://schemas.openxmlformats.org/officeDocument/2006/relationships/image" Target="../media/image1.jpeg"/><Relationship Id="rId16" Type="http://schemas.openxmlformats.org/officeDocument/2006/relationships/image" Target="../media/image15.jpeg"/><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1038" name="Picture 14" descr="Starry Night Sky Wallpapers - Wallpaper Cave">
            <a:extLst>
              <a:ext uri="{FF2B5EF4-FFF2-40B4-BE49-F238E27FC236}">
                <a16:creationId xmlns:a16="http://schemas.microsoft.com/office/drawing/2014/main" id="{287C6CE6-A76D-DB19-8283-68A69E8D2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166" b="11576"/>
          <a:stretch/>
        </p:blipFill>
        <p:spPr bwMode="auto">
          <a:xfrm>
            <a:off x="926168" y="983563"/>
            <a:ext cx="36506668" cy="3946245"/>
          </a:xfrm>
          <a:prstGeom prst="rect">
            <a:avLst/>
          </a:prstGeom>
          <a:noFill/>
          <a:extLst>
            <a:ext uri="{909E8E84-426E-40DD-AFC4-6F175D3DCCD1}">
              <a14:hiddenFill xmlns:a14="http://schemas.microsoft.com/office/drawing/2010/main">
                <a:solidFill>
                  <a:srgbClr val="FFFFFF"/>
                </a:solidFill>
              </a14:hiddenFill>
            </a:ext>
          </a:extLst>
        </p:spPr>
      </p:pic>
      <p:sp>
        <p:nvSpPr>
          <p:cNvPr id="500" name="Rectangle 499">
            <a:extLst>
              <a:ext uri="{FF2B5EF4-FFF2-40B4-BE49-F238E27FC236}">
                <a16:creationId xmlns:a16="http://schemas.microsoft.com/office/drawing/2014/main" id="{F1248DA5-03CA-C7FD-1BD3-6F30DD038D9D}"/>
              </a:ext>
            </a:extLst>
          </p:cNvPr>
          <p:cNvSpPr/>
          <p:nvPr/>
        </p:nvSpPr>
        <p:spPr>
          <a:xfrm>
            <a:off x="951761" y="983917"/>
            <a:ext cx="36469006" cy="3935720"/>
          </a:xfrm>
          <a:prstGeom prst="rect">
            <a:avLst/>
          </a:prstGeom>
          <a:solidFill>
            <a:schemeClr val="tx1">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646174A-EC13-99DB-232E-9C0FC246CCA4}"/>
              </a:ext>
            </a:extLst>
          </p:cNvPr>
          <p:cNvPicPr>
            <a:picLocks noChangeAspect="1"/>
          </p:cNvPicPr>
          <p:nvPr/>
        </p:nvPicPr>
        <p:blipFill rotWithShape="1">
          <a:blip r:embed="rId3">
            <a:alphaModFix amt="91000"/>
          </a:blip>
          <a:srcRect t="11304" r="57391"/>
          <a:stretch/>
        </p:blipFill>
        <p:spPr>
          <a:xfrm>
            <a:off x="30951205" y="19449200"/>
            <a:ext cx="6432202" cy="8926257"/>
          </a:xfrm>
          <a:prstGeom prst="rect">
            <a:avLst/>
          </a:prstGeom>
        </p:spPr>
      </p:pic>
      <p:pic>
        <p:nvPicPr>
          <p:cNvPr id="3" name="Picture 2">
            <a:extLst>
              <a:ext uri="{FF2B5EF4-FFF2-40B4-BE49-F238E27FC236}">
                <a16:creationId xmlns:a16="http://schemas.microsoft.com/office/drawing/2014/main" id="{624A0A55-A30B-48AD-56DB-B059C8BDC22E}"/>
              </a:ext>
            </a:extLst>
          </p:cNvPr>
          <p:cNvPicPr>
            <a:picLocks noChangeAspect="1"/>
          </p:cNvPicPr>
          <p:nvPr/>
        </p:nvPicPr>
        <p:blipFill rotWithShape="1">
          <a:blip r:embed="rId3">
            <a:alphaModFix amt="91000"/>
          </a:blip>
          <a:srcRect b="11335"/>
          <a:stretch/>
        </p:blipFill>
        <p:spPr>
          <a:xfrm rot="10800000">
            <a:off x="15949194" y="19423207"/>
            <a:ext cx="15095841" cy="8923192"/>
          </a:xfrm>
          <a:prstGeom prst="rect">
            <a:avLst/>
          </a:prstGeom>
        </p:spPr>
      </p:pic>
      <p:pic>
        <p:nvPicPr>
          <p:cNvPr id="5" name="Picture 4">
            <a:extLst>
              <a:ext uri="{FF2B5EF4-FFF2-40B4-BE49-F238E27FC236}">
                <a16:creationId xmlns:a16="http://schemas.microsoft.com/office/drawing/2014/main" id="{43F9EB99-DFBB-C79F-8619-8E957218DDC2}"/>
              </a:ext>
            </a:extLst>
          </p:cNvPr>
          <p:cNvPicPr>
            <a:picLocks noChangeAspect="1"/>
          </p:cNvPicPr>
          <p:nvPr/>
        </p:nvPicPr>
        <p:blipFill rotWithShape="1">
          <a:blip r:embed="rId3">
            <a:alphaModFix amt="91000"/>
          </a:blip>
          <a:srcRect t="11593"/>
          <a:stretch/>
        </p:blipFill>
        <p:spPr>
          <a:xfrm>
            <a:off x="841166" y="19449201"/>
            <a:ext cx="15095841" cy="8897199"/>
          </a:xfrm>
          <a:prstGeom prst="rect">
            <a:avLst/>
          </a:prstGeom>
        </p:spPr>
      </p:pic>
      <p:pic>
        <p:nvPicPr>
          <p:cNvPr id="404" name="Picture 403" descr="Logo, icon&#10;&#10;Description automatically generated">
            <a:extLst>
              <a:ext uri="{FF2B5EF4-FFF2-40B4-BE49-F238E27FC236}">
                <a16:creationId xmlns:a16="http://schemas.microsoft.com/office/drawing/2014/main" id="{89AC375C-9C47-303B-E397-45E3E43E7B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7065" y="1315869"/>
            <a:ext cx="3916496" cy="3256131"/>
          </a:xfrm>
          <a:prstGeom prst="rect">
            <a:avLst/>
          </a:prstGeom>
        </p:spPr>
      </p:pic>
      <p:pic>
        <p:nvPicPr>
          <p:cNvPr id="408" name="Picture 407" descr="A picture containing text, outdoor, sign, room&#10;&#10;Description automatically generated">
            <a:extLst>
              <a:ext uri="{FF2B5EF4-FFF2-40B4-BE49-F238E27FC236}">
                <a16:creationId xmlns:a16="http://schemas.microsoft.com/office/drawing/2014/main" id="{4A83AE56-B00B-A664-4C4D-9AA554A96F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55893" y="1367552"/>
            <a:ext cx="3228964" cy="3228964"/>
          </a:xfrm>
          <a:prstGeom prst="rect">
            <a:avLst/>
          </a:prstGeom>
        </p:spPr>
      </p:pic>
      <p:sp>
        <p:nvSpPr>
          <p:cNvPr id="12" name="Rectangle 11">
            <a:extLst>
              <a:ext uri="{FF2B5EF4-FFF2-40B4-BE49-F238E27FC236}">
                <a16:creationId xmlns:a16="http://schemas.microsoft.com/office/drawing/2014/main" id="{5FE54165-DC40-8475-C370-F40B59CE1B90}"/>
              </a:ext>
            </a:extLst>
          </p:cNvPr>
          <p:cNvSpPr>
            <a:spLocks noChangeAspect="1"/>
          </p:cNvSpPr>
          <p:nvPr/>
        </p:nvSpPr>
        <p:spPr>
          <a:xfrm>
            <a:off x="895140" y="19395600"/>
            <a:ext cx="36488267" cy="8972572"/>
          </a:xfrm>
          <a:prstGeom prst="rect">
            <a:avLst/>
          </a:prstGeom>
          <a:solidFill>
            <a:schemeClr val="tx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4" name="Rectangle 413">
            <a:extLst>
              <a:ext uri="{FF2B5EF4-FFF2-40B4-BE49-F238E27FC236}">
                <a16:creationId xmlns:a16="http://schemas.microsoft.com/office/drawing/2014/main" id="{6F8897E8-A82B-CC2F-8D43-764386E901C1}"/>
              </a:ext>
            </a:extLst>
          </p:cNvPr>
          <p:cNvSpPr/>
          <p:nvPr/>
        </p:nvSpPr>
        <p:spPr>
          <a:xfrm>
            <a:off x="914400" y="972517"/>
            <a:ext cx="36543728" cy="27373884"/>
          </a:xfrm>
          <a:prstGeom prst="rect">
            <a:avLst/>
          </a:prstGeom>
          <a:noFill/>
          <a:ln w="155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 name="TextBox 445">
            <a:extLst>
              <a:ext uri="{FF2B5EF4-FFF2-40B4-BE49-F238E27FC236}">
                <a16:creationId xmlns:a16="http://schemas.microsoft.com/office/drawing/2014/main" id="{CCB47A4B-3ECC-AA0E-E6E7-6B769EAEED96}"/>
              </a:ext>
            </a:extLst>
          </p:cNvPr>
          <p:cNvSpPr txBox="1"/>
          <p:nvPr/>
        </p:nvSpPr>
        <p:spPr>
          <a:xfrm>
            <a:off x="1650332" y="25874381"/>
            <a:ext cx="4754880" cy="1938992"/>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rPr>
              <a:t>Step 1: </a:t>
            </a:r>
          </a:p>
          <a:p>
            <a:pPr algn="ctr"/>
            <a:r>
              <a:rPr lang="en-US" sz="4000" dirty="0">
                <a:solidFill>
                  <a:schemeClr val="bg1"/>
                </a:solidFill>
                <a:effectLst>
                  <a:outerShdw blurRad="38100" dist="38100" dir="2700000" algn="tl">
                    <a:srgbClr val="000000">
                      <a:alpha val="43137"/>
                    </a:srgbClr>
                  </a:outerShdw>
                </a:effectLst>
              </a:rPr>
              <a:t>Thermoplastic Adherend A</a:t>
            </a:r>
          </a:p>
        </p:txBody>
      </p:sp>
      <p:sp>
        <p:nvSpPr>
          <p:cNvPr id="450" name="Title 449">
            <a:extLst>
              <a:ext uri="{FF2B5EF4-FFF2-40B4-BE49-F238E27FC236}">
                <a16:creationId xmlns:a16="http://schemas.microsoft.com/office/drawing/2014/main" id="{56FCE1D1-DD0B-555F-3E7C-3042316C47D0}"/>
              </a:ext>
            </a:extLst>
          </p:cNvPr>
          <p:cNvSpPr>
            <a:spLocks noGrp="1"/>
          </p:cNvSpPr>
          <p:nvPr>
            <p:ph type="title"/>
          </p:nvPr>
        </p:nvSpPr>
        <p:spPr>
          <a:xfrm>
            <a:off x="5694562" y="1214323"/>
            <a:ext cx="27314083" cy="3088038"/>
          </a:xfrm>
        </p:spPr>
        <p:txBody>
          <a:bodyPr>
            <a:noAutofit/>
          </a:bodyPr>
          <a:lstStyle/>
          <a:p>
            <a:pPr algn="ctr"/>
            <a:r>
              <a:rPr lang="en-US" sz="13200" b="1" dirty="0">
                <a:solidFill>
                  <a:schemeClr val="bg1"/>
                </a:solidFill>
              </a:rPr>
              <a:t>TDEA Thermoplastic Resistance Welding</a:t>
            </a:r>
            <a:br>
              <a:rPr lang="en-US" sz="11000" dirty="0">
                <a:solidFill>
                  <a:schemeClr val="bg1"/>
                </a:solidFill>
              </a:rPr>
            </a:br>
            <a:r>
              <a:rPr lang="en-US" sz="5400" dirty="0">
                <a:solidFill>
                  <a:schemeClr val="bg1"/>
                </a:solidFill>
              </a:rPr>
              <a:t>Allison Clark – Marshall Space Flight Center</a:t>
            </a:r>
            <a:endParaRPr lang="en-US" sz="11000" dirty="0">
              <a:solidFill>
                <a:schemeClr val="bg1"/>
              </a:solidFill>
            </a:endParaRPr>
          </a:p>
        </p:txBody>
      </p:sp>
      <p:pic>
        <p:nvPicPr>
          <p:cNvPr id="451" name="Picture 450">
            <a:extLst>
              <a:ext uri="{FF2B5EF4-FFF2-40B4-BE49-F238E27FC236}">
                <a16:creationId xmlns:a16="http://schemas.microsoft.com/office/drawing/2014/main" id="{CAA9E225-E4CF-E51C-DCA6-3AD5B459E4A0}"/>
              </a:ext>
            </a:extLst>
          </p:cNvPr>
          <p:cNvPicPr>
            <a:picLocks noChangeAspect="1"/>
          </p:cNvPicPr>
          <p:nvPr/>
        </p:nvPicPr>
        <p:blipFill rotWithShape="1">
          <a:blip r:embed="rId6"/>
          <a:srcRect l="25298" t="36233" r="27868" b="5140"/>
          <a:stretch/>
        </p:blipFill>
        <p:spPr>
          <a:xfrm>
            <a:off x="14034909" y="5483976"/>
            <a:ext cx="5282220" cy="4959303"/>
          </a:xfrm>
          <a:prstGeom prst="rect">
            <a:avLst/>
          </a:prstGeom>
          <a:ln w="228600" cap="sq" cmpd="thickThin">
            <a:solidFill>
              <a:srgbClr val="000000"/>
            </a:solidFill>
            <a:prstDash val="solid"/>
            <a:miter lim="800000"/>
          </a:ln>
          <a:effectLst>
            <a:innerShdw blurRad="76200">
              <a:srgbClr val="000000"/>
            </a:innerShdw>
          </a:effectLst>
        </p:spPr>
      </p:pic>
      <p:sp>
        <p:nvSpPr>
          <p:cNvPr id="453" name="TextBox 452">
            <a:extLst>
              <a:ext uri="{FF2B5EF4-FFF2-40B4-BE49-F238E27FC236}">
                <a16:creationId xmlns:a16="http://schemas.microsoft.com/office/drawing/2014/main" id="{6482CD38-1950-F912-A93E-65C371B7D677}"/>
              </a:ext>
            </a:extLst>
          </p:cNvPr>
          <p:cNvSpPr txBox="1"/>
          <p:nvPr/>
        </p:nvSpPr>
        <p:spPr>
          <a:xfrm>
            <a:off x="1204162" y="5156764"/>
            <a:ext cx="12700530" cy="6186309"/>
          </a:xfrm>
          <a:prstGeom prst="rect">
            <a:avLst/>
          </a:prstGeom>
          <a:noFill/>
        </p:spPr>
        <p:txBody>
          <a:bodyPr wrap="square">
            <a:spAutoFit/>
          </a:bodyPr>
          <a:lstStyle/>
          <a:p>
            <a:pPr defTabSz="914400" eaLnBrk="0" fontAlgn="base" hangingPunct="0">
              <a:spcBef>
                <a:spcPct val="0"/>
              </a:spcBef>
              <a:spcAft>
                <a:spcPct val="0"/>
              </a:spcAft>
              <a:defRPr/>
            </a:pPr>
            <a:r>
              <a:rPr lang="en-US" sz="3600" dirty="0">
                <a:solidFill>
                  <a:schemeClr val="bg1"/>
                </a:solidFill>
                <a:latin typeface="Arial" panose="020B0604020202020204" pitchFamily="34" charset="0"/>
                <a:ea typeface="MS PGothic" charset="-128"/>
                <a:cs typeface="Arial" panose="020B0604020202020204" pitchFamily="34" charset="0"/>
              </a:rPr>
              <a:t>	</a:t>
            </a:r>
            <a:r>
              <a:rPr lang="en-US" sz="3600" dirty="0">
                <a:solidFill>
                  <a:schemeClr val="accent2"/>
                </a:solidFill>
                <a:latin typeface="Arial" panose="020B0604020202020204" pitchFamily="34" charset="0"/>
                <a:ea typeface="MS PGothic" charset="-128"/>
                <a:cs typeface="Arial" panose="020B0604020202020204" pitchFamily="34" charset="0"/>
              </a:rPr>
              <a:t>The Thermoplastic Development for Exploration Applications (TDEA) </a:t>
            </a:r>
            <a:r>
              <a:rPr lang="en-US" sz="3600" dirty="0">
                <a:solidFill>
                  <a:schemeClr val="bg1"/>
                </a:solidFill>
                <a:latin typeface="Arial" panose="020B0604020202020204" pitchFamily="34" charset="0"/>
                <a:ea typeface="MS PGothic" charset="-128"/>
                <a:cs typeface="Arial" panose="020B0604020202020204" pitchFamily="34" charset="0"/>
              </a:rPr>
              <a:t>project</a:t>
            </a:r>
            <a:r>
              <a:rPr lang="en-US" sz="3600" dirty="0">
                <a:solidFill>
                  <a:schemeClr val="accent4"/>
                </a:solidFill>
                <a:latin typeface="Arial" panose="020B0604020202020204" pitchFamily="34" charset="0"/>
                <a:ea typeface="MS PGothic" charset="-128"/>
                <a:cs typeface="Arial" panose="020B0604020202020204" pitchFamily="34" charset="0"/>
              </a:rPr>
              <a:t> </a:t>
            </a:r>
            <a:r>
              <a:rPr lang="en-US" sz="3600" dirty="0">
                <a:solidFill>
                  <a:schemeClr val="bg1"/>
                </a:solidFill>
                <a:latin typeface="Arial" panose="020B0604020202020204" pitchFamily="34" charset="0"/>
                <a:ea typeface="MS PGothic" charset="-128"/>
                <a:cs typeface="Arial" panose="020B0604020202020204" pitchFamily="34" charset="0"/>
              </a:rPr>
              <a:t>seeks to enhance in-house expertise of thermoplastic composite and manufacturing joining techniques. </a:t>
            </a:r>
            <a:r>
              <a:rPr lang="en-US" sz="3600" dirty="0">
                <a:solidFill>
                  <a:schemeClr val="bg1"/>
                </a:solidFill>
                <a:latin typeface="Arial" panose="020B0604020202020204" pitchFamily="34" charset="0"/>
                <a:cs typeface="Arial" panose="020B0604020202020204" pitchFamily="34" charset="0"/>
              </a:rPr>
              <a:t>Currently, limited data is available to trade materials and welding methods. Data on material weldability, welding process requirements, and joint performance are needed to support informed material and process decisions. </a:t>
            </a:r>
            <a:r>
              <a:rPr lang="en-US" sz="3600" dirty="0">
                <a:solidFill>
                  <a:schemeClr val="bg1"/>
                </a:solidFill>
                <a:latin typeface="Arial" panose="020B0604020202020204" pitchFamily="34" charset="0"/>
                <a:ea typeface="MS PGothic" charset="-128"/>
                <a:cs typeface="Arial" panose="020B0604020202020204" pitchFamily="34" charset="0"/>
              </a:rPr>
              <a:t>These baseline capabilities are also required to support material, process, and design down selection decisions. By engaging with industry, MSFC is able to set up its own resistance welding station. </a:t>
            </a:r>
          </a:p>
        </p:txBody>
      </p:sp>
      <p:sp>
        <p:nvSpPr>
          <p:cNvPr id="2" name="TextBox 1">
            <a:extLst>
              <a:ext uri="{FF2B5EF4-FFF2-40B4-BE49-F238E27FC236}">
                <a16:creationId xmlns:a16="http://schemas.microsoft.com/office/drawing/2014/main" id="{4F3CA5C2-4EC6-65C5-BC8E-0791DF812F90}"/>
              </a:ext>
            </a:extLst>
          </p:cNvPr>
          <p:cNvSpPr txBox="1"/>
          <p:nvPr/>
        </p:nvSpPr>
        <p:spPr>
          <a:xfrm>
            <a:off x="20083331" y="4959596"/>
            <a:ext cx="17327282" cy="3170099"/>
          </a:xfrm>
          <a:prstGeom prst="rect">
            <a:avLst/>
          </a:prstGeom>
          <a:noFill/>
        </p:spPr>
        <p:txBody>
          <a:bodyPr wrap="square">
            <a:spAutoFit/>
          </a:bodyPr>
          <a:lstStyle>
            <a:defPPr>
              <a:defRPr lang="en-US"/>
            </a:defPPr>
            <a:lvl1pPr>
              <a:defRPr sz="1400"/>
            </a:lvl1pPr>
          </a:lstStyle>
          <a:p>
            <a:pPr algn="ctr" defTabSz="914400" eaLnBrk="0" fontAlgn="base" hangingPunct="0">
              <a:spcBef>
                <a:spcPct val="0"/>
              </a:spcBef>
              <a:spcAft>
                <a:spcPct val="0"/>
              </a:spcAft>
              <a:defRPr/>
            </a:pPr>
            <a:r>
              <a:rPr lang="en-US" sz="4000" b="1" u="sng" dirty="0">
                <a:solidFill>
                  <a:schemeClr val="bg1"/>
                </a:solidFill>
                <a:latin typeface="Arial" panose="020B0604020202020204" pitchFamily="34" charset="0"/>
                <a:ea typeface="MS PGothic" charset="-128"/>
                <a:cs typeface="Arial" panose="020B0604020202020204" pitchFamily="34" charset="0"/>
              </a:rPr>
              <a:t>MSFC Coupon Welding Objectives:</a:t>
            </a:r>
          </a:p>
          <a:p>
            <a:pPr marL="463550" indent="-463550" defTabSz="914400" eaLnBrk="0" fontAlgn="base" hangingPunct="0">
              <a:spcBef>
                <a:spcPct val="0"/>
              </a:spcBef>
              <a:spcAft>
                <a:spcPct val="0"/>
              </a:spcAft>
              <a:buFont typeface="+mj-lt"/>
              <a:buAutoNum type="arabicPeriod"/>
              <a:defRPr/>
            </a:pPr>
            <a:r>
              <a:rPr lang="en-US" sz="3200" dirty="0">
                <a:solidFill>
                  <a:schemeClr val="bg1"/>
                </a:solidFill>
                <a:latin typeface="Arial" panose="020B0604020202020204" pitchFamily="34" charset="0"/>
                <a:ea typeface="MS PGothic" charset="-128"/>
                <a:cs typeface="Arial" panose="020B0604020202020204" pitchFamily="34" charset="0"/>
              </a:rPr>
              <a:t>Demonstrate equivalence to NIAR welds for process development and weld quality. Perform baseline resistance welding manufacturing and testing</a:t>
            </a:r>
          </a:p>
          <a:p>
            <a:pPr marL="463550" indent="-463550" defTabSz="914400" eaLnBrk="0" fontAlgn="base" hangingPunct="0">
              <a:spcBef>
                <a:spcPct val="0"/>
              </a:spcBef>
              <a:spcAft>
                <a:spcPct val="0"/>
              </a:spcAft>
              <a:buFont typeface="+mj-lt"/>
              <a:buAutoNum type="arabicPeriod"/>
              <a:defRPr/>
            </a:pPr>
            <a:r>
              <a:rPr lang="en-US" sz="3200" dirty="0">
                <a:solidFill>
                  <a:schemeClr val="bg1"/>
                </a:solidFill>
                <a:latin typeface="Arial" panose="020B0604020202020204" pitchFamily="34" charset="0"/>
                <a:ea typeface="MS PGothic" charset="-128"/>
                <a:cs typeface="Arial" panose="020B0604020202020204" pitchFamily="34" charset="0"/>
              </a:rPr>
              <a:t>Further development of in-house welding capability through process parameter study to establish processing windows</a:t>
            </a:r>
          </a:p>
          <a:p>
            <a:pPr marL="463550" indent="-463550" defTabSz="914400" eaLnBrk="0" fontAlgn="base" hangingPunct="0">
              <a:spcBef>
                <a:spcPct val="0"/>
              </a:spcBef>
              <a:spcAft>
                <a:spcPct val="0"/>
              </a:spcAft>
              <a:buFont typeface="+mj-lt"/>
              <a:buAutoNum type="arabicPeriod"/>
              <a:defRPr/>
            </a:pPr>
            <a:r>
              <a:rPr lang="en-US" sz="3200" dirty="0">
                <a:solidFill>
                  <a:schemeClr val="bg1"/>
                </a:solidFill>
                <a:latin typeface="Arial" panose="020B0604020202020204" pitchFamily="34" charset="0"/>
                <a:ea typeface="MS PGothic" charset="-128"/>
                <a:cs typeface="Arial" panose="020B0604020202020204" pitchFamily="34" charset="0"/>
              </a:rPr>
              <a:t>Help the development and validate thermal process modeling</a:t>
            </a:r>
            <a:endParaRPr lang="en-US" sz="4000" dirty="0">
              <a:solidFill>
                <a:schemeClr val="bg1"/>
              </a:solidFill>
              <a:latin typeface="Arial" panose="020B0604020202020204" pitchFamily="34" charset="0"/>
              <a:ea typeface="MS PGothic" charset="-128"/>
              <a:cs typeface="Arial" panose="020B0604020202020204" pitchFamily="34" charset="0"/>
            </a:endParaRPr>
          </a:p>
        </p:txBody>
      </p:sp>
      <p:cxnSp>
        <p:nvCxnSpPr>
          <p:cNvPr id="8" name="Straight Connector 7">
            <a:extLst>
              <a:ext uri="{FF2B5EF4-FFF2-40B4-BE49-F238E27FC236}">
                <a16:creationId xmlns:a16="http://schemas.microsoft.com/office/drawing/2014/main" id="{7BEBE33F-00AF-D70A-CF13-A5E3BF0B57C1}"/>
              </a:ext>
            </a:extLst>
          </p:cNvPr>
          <p:cNvCxnSpPr>
            <a:cxnSpLocks/>
          </p:cNvCxnSpPr>
          <p:nvPr/>
        </p:nvCxnSpPr>
        <p:spPr>
          <a:xfrm>
            <a:off x="895140" y="19449201"/>
            <a:ext cx="36543728"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7EB75699-31A6-E59E-CB78-AEFD424C7030}"/>
              </a:ext>
            </a:extLst>
          </p:cNvPr>
          <p:cNvGrpSpPr>
            <a:grpSpLocks noChangeAspect="1"/>
          </p:cNvGrpSpPr>
          <p:nvPr/>
        </p:nvGrpSpPr>
        <p:grpSpPr>
          <a:xfrm>
            <a:off x="20792890" y="8603098"/>
            <a:ext cx="10668771" cy="2236445"/>
            <a:chOff x="678657" y="1428143"/>
            <a:chExt cx="2659403" cy="489053"/>
          </a:xfrm>
        </p:grpSpPr>
        <p:sp>
          <p:nvSpPr>
            <p:cNvPr id="15" name="Rectangle 14">
              <a:extLst>
                <a:ext uri="{FF2B5EF4-FFF2-40B4-BE49-F238E27FC236}">
                  <a16:creationId xmlns:a16="http://schemas.microsoft.com/office/drawing/2014/main" id="{2FE40AC5-F329-311A-5449-F0F96ABFA168}"/>
                </a:ext>
              </a:extLst>
            </p:cNvPr>
            <p:cNvSpPr/>
            <p:nvPr/>
          </p:nvSpPr>
          <p:spPr>
            <a:xfrm>
              <a:off x="678657" y="1630066"/>
              <a:ext cx="1482739" cy="132707"/>
            </a:xfrm>
            <a:prstGeom prst="rect">
              <a:avLst/>
            </a:prstGeom>
            <a:solidFill>
              <a:schemeClr val="tx1">
                <a:lumMod val="85000"/>
                <a:lumOff val="1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400" eaLnBrk="0" fontAlgn="base" hangingPunct="0">
                <a:spcBef>
                  <a:spcPct val="0"/>
                </a:spcBef>
                <a:spcAft>
                  <a:spcPct val="0"/>
                </a:spcAft>
                <a:defRPr/>
              </a:pPr>
              <a:endParaRPr lang="en-US" sz="1800">
                <a:solidFill>
                  <a:schemeClr val="bg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BF014F70-35F7-EE53-F6DD-46DBAFB9573B}"/>
                </a:ext>
              </a:extLst>
            </p:cNvPr>
            <p:cNvSpPr/>
            <p:nvPr/>
          </p:nvSpPr>
          <p:spPr>
            <a:xfrm>
              <a:off x="1770398" y="1586314"/>
              <a:ext cx="390998" cy="18288"/>
            </a:xfrm>
            <a:prstGeom prst="rect">
              <a:avLst/>
            </a:prstGeom>
            <a:solidFill>
              <a:schemeClr val="accent2"/>
            </a:solidFill>
            <a:ln>
              <a:solidFill>
                <a:schemeClr val="accent2"/>
              </a:solidFill>
            </a:ln>
            <a:effectLst>
              <a:glow rad="381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defRPr/>
              </a:pPr>
              <a:endParaRPr lang="en-US" sz="1800">
                <a:solidFill>
                  <a:schemeClr val="bg1"/>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736D4E4C-387C-A2C5-81BD-5E1D07465D31}"/>
                </a:ext>
              </a:extLst>
            </p:cNvPr>
            <p:cNvSpPr/>
            <p:nvPr/>
          </p:nvSpPr>
          <p:spPr>
            <a:xfrm>
              <a:off x="1770398" y="1428143"/>
              <a:ext cx="1482739" cy="132707"/>
            </a:xfrm>
            <a:prstGeom prst="rect">
              <a:avLst/>
            </a:prstGeom>
            <a:solidFill>
              <a:schemeClr val="tx1">
                <a:lumMod val="85000"/>
                <a:lumOff val="15000"/>
              </a:schemeClr>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eaLnBrk="0" fontAlgn="base" hangingPunct="0">
                <a:spcBef>
                  <a:spcPct val="0"/>
                </a:spcBef>
                <a:spcAft>
                  <a:spcPct val="0"/>
                </a:spcAft>
                <a:defRPr/>
              </a:pPr>
              <a:endParaRPr lang="en-US" sz="180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971869E-D3E7-F694-7EF6-34DE4BEA2F57}"/>
                </a:ext>
              </a:extLst>
            </p:cNvPr>
            <p:cNvSpPr txBox="1"/>
            <p:nvPr/>
          </p:nvSpPr>
          <p:spPr>
            <a:xfrm>
              <a:off x="2640405" y="1627794"/>
              <a:ext cx="697655" cy="289402"/>
            </a:xfrm>
            <a:prstGeom prst="rect">
              <a:avLst/>
            </a:prstGeom>
            <a:noFill/>
          </p:spPr>
          <p:txBody>
            <a:bodyPr wrap="square" rtlCol="0">
              <a:spAutoFit/>
            </a:bodyPr>
            <a:lstStyle/>
            <a:p>
              <a:pPr defTabSz="914400" eaLnBrk="0" fontAlgn="base" hangingPunct="0">
                <a:spcBef>
                  <a:spcPct val="0"/>
                </a:spcBef>
                <a:spcAft>
                  <a:spcPct val="0"/>
                </a:spcAft>
                <a:defRPr/>
              </a:pPr>
              <a:r>
                <a:rPr lang="en-US" sz="4000" dirty="0">
                  <a:solidFill>
                    <a:schemeClr val="bg1"/>
                  </a:solidFill>
                  <a:latin typeface="Arial" panose="020B0604020202020204" pitchFamily="34" charset="0"/>
                  <a:ea typeface="MS PGothic" charset="-128"/>
                  <a:cs typeface="Arial" panose="020B0604020202020204" pitchFamily="34" charset="0"/>
                </a:rPr>
                <a:t>Weld Line/ Bond Line</a:t>
              </a:r>
            </a:p>
          </p:txBody>
        </p:sp>
        <p:cxnSp>
          <p:nvCxnSpPr>
            <p:cNvPr id="19" name="Straight Arrow Connector 18">
              <a:extLst>
                <a:ext uri="{FF2B5EF4-FFF2-40B4-BE49-F238E27FC236}">
                  <a16:creationId xmlns:a16="http://schemas.microsoft.com/office/drawing/2014/main" id="{8D213FA3-FBD9-08C9-1C91-D5528A03B9D9}"/>
                </a:ext>
              </a:extLst>
            </p:cNvPr>
            <p:cNvCxnSpPr/>
            <p:nvPr/>
          </p:nvCxnSpPr>
          <p:spPr>
            <a:xfrm flipH="1" flipV="1">
              <a:off x="2194376" y="1608224"/>
              <a:ext cx="313546" cy="9560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ECBC6387-F8FB-5703-5DF4-ACC889A8A9AF}"/>
              </a:ext>
            </a:extLst>
          </p:cNvPr>
          <p:cNvGrpSpPr>
            <a:grpSpLocks noChangeAspect="1"/>
          </p:cNvGrpSpPr>
          <p:nvPr/>
        </p:nvGrpSpPr>
        <p:grpSpPr>
          <a:xfrm>
            <a:off x="34003872" y="8761811"/>
            <a:ext cx="2225852" cy="1816686"/>
            <a:chOff x="30632988" y="12390329"/>
            <a:chExt cx="884328" cy="721767"/>
          </a:xfrm>
        </p:grpSpPr>
        <p:sp>
          <p:nvSpPr>
            <p:cNvPr id="27" name="Rectangle 26">
              <a:extLst>
                <a:ext uri="{FF2B5EF4-FFF2-40B4-BE49-F238E27FC236}">
                  <a16:creationId xmlns:a16="http://schemas.microsoft.com/office/drawing/2014/main" id="{B3D9148E-0672-4F44-7168-6BFA2CE4EFBB}"/>
                </a:ext>
              </a:extLst>
            </p:cNvPr>
            <p:cNvSpPr>
              <a:spLocks noChangeAspect="1"/>
            </p:cNvSpPr>
            <p:nvPr/>
          </p:nvSpPr>
          <p:spPr>
            <a:xfrm>
              <a:off x="30632988" y="12390329"/>
              <a:ext cx="884328" cy="168773"/>
            </a:xfrm>
            <a:prstGeom prst="rect">
              <a:avLst/>
            </a:prstGeom>
            <a:solidFill>
              <a:schemeClr val="tx1">
                <a:lumMod val="85000"/>
                <a:lumOff val="15000"/>
              </a:schemeClr>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eaLnBrk="0" fontAlgn="base" hangingPunct="0">
                <a:spcBef>
                  <a:spcPct val="0"/>
                </a:spcBef>
                <a:spcAft>
                  <a:spcPct val="0"/>
                </a:spcAft>
                <a:defRPr/>
              </a:pPr>
              <a:endParaRPr lang="en-US" sz="1800">
                <a:solidFill>
                  <a:schemeClr val="bg1"/>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49F44916-029A-B8CE-3619-50F685CD937B}"/>
                </a:ext>
              </a:extLst>
            </p:cNvPr>
            <p:cNvSpPr>
              <a:spLocks noChangeAspect="1"/>
            </p:cNvSpPr>
            <p:nvPr/>
          </p:nvSpPr>
          <p:spPr>
            <a:xfrm>
              <a:off x="30632988" y="12943323"/>
              <a:ext cx="884328" cy="168773"/>
            </a:xfrm>
            <a:prstGeom prst="rect">
              <a:avLst/>
            </a:prstGeom>
            <a:solidFill>
              <a:schemeClr val="tx1">
                <a:lumMod val="85000"/>
                <a:lumOff val="15000"/>
              </a:schemeClr>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eaLnBrk="0" fontAlgn="base" hangingPunct="0">
                <a:spcBef>
                  <a:spcPct val="0"/>
                </a:spcBef>
                <a:spcAft>
                  <a:spcPct val="0"/>
                </a:spcAft>
                <a:defRPr/>
              </a:pPr>
              <a:endParaRPr lang="en-US" sz="1800">
                <a:solidFill>
                  <a:schemeClr val="bg1"/>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D07687CF-1A52-E7A0-A90D-FC2B9E105680}"/>
                </a:ext>
              </a:extLst>
            </p:cNvPr>
            <p:cNvSpPr>
              <a:spLocks noChangeAspect="1"/>
            </p:cNvSpPr>
            <p:nvPr/>
          </p:nvSpPr>
          <p:spPr>
            <a:xfrm>
              <a:off x="30632988" y="12727786"/>
              <a:ext cx="884328" cy="45719"/>
            </a:xfrm>
            <a:prstGeom prst="rect">
              <a:avLst/>
            </a:prstGeom>
            <a:solidFill>
              <a:schemeClr val="bg2">
                <a:lumMod val="50000"/>
              </a:schemeClr>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eaLnBrk="0" fontAlgn="base" hangingPunct="0">
                <a:spcBef>
                  <a:spcPct val="0"/>
                </a:spcBef>
                <a:spcAft>
                  <a:spcPct val="0"/>
                </a:spcAft>
                <a:defRPr/>
              </a:pPr>
              <a:endParaRPr lang="en-US" sz="1800">
                <a:solidFill>
                  <a:schemeClr val="bg1"/>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030BCAB1-77BB-022D-1C2E-688F4B8FC045}"/>
                </a:ext>
              </a:extLst>
            </p:cNvPr>
            <p:cNvSpPr>
              <a:spLocks noChangeAspect="1"/>
            </p:cNvSpPr>
            <p:nvPr/>
          </p:nvSpPr>
          <p:spPr>
            <a:xfrm>
              <a:off x="30632988" y="12849705"/>
              <a:ext cx="884328" cy="45719"/>
            </a:xfrm>
            <a:prstGeom prst="rect">
              <a:avLst/>
            </a:prstGeom>
            <a:solidFill>
              <a:schemeClr val="bg2"/>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eaLnBrk="0" fontAlgn="base" hangingPunct="0">
                <a:spcBef>
                  <a:spcPct val="0"/>
                </a:spcBef>
                <a:spcAft>
                  <a:spcPct val="0"/>
                </a:spcAft>
                <a:defRPr/>
              </a:pPr>
              <a:endParaRPr lang="en-US" sz="1800">
                <a:solidFill>
                  <a:schemeClr val="bg1"/>
                </a:solidFill>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A00F2376-AE21-BCF9-8B50-90AC91FCD8F6}"/>
                </a:ext>
              </a:extLst>
            </p:cNvPr>
            <p:cNvSpPr>
              <a:spLocks noChangeAspect="1"/>
            </p:cNvSpPr>
            <p:nvPr/>
          </p:nvSpPr>
          <p:spPr>
            <a:xfrm>
              <a:off x="30632988" y="12605867"/>
              <a:ext cx="884328" cy="45719"/>
            </a:xfrm>
            <a:prstGeom prst="rect">
              <a:avLst/>
            </a:prstGeom>
            <a:solidFill>
              <a:schemeClr val="bg2"/>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400" eaLnBrk="0" fontAlgn="base" hangingPunct="0">
                <a:spcBef>
                  <a:spcPct val="0"/>
                </a:spcBef>
                <a:spcAft>
                  <a:spcPct val="0"/>
                </a:spcAft>
                <a:defRPr/>
              </a:pPr>
              <a:endParaRPr lang="en-US" sz="1800">
                <a:solidFill>
                  <a:schemeClr val="bg1"/>
                </a:solidFill>
                <a:latin typeface="Arial" panose="020B0604020202020204" pitchFamily="34" charset="0"/>
                <a:cs typeface="Arial" panose="020B0604020202020204" pitchFamily="34" charset="0"/>
              </a:endParaRPr>
            </a:p>
          </p:txBody>
        </p:sp>
      </p:grpSp>
      <p:sp>
        <p:nvSpPr>
          <p:cNvPr id="44" name="TextBox 43">
            <a:extLst>
              <a:ext uri="{FF2B5EF4-FFF2-40B4-BE49-F238E27FC236}">
                <a16:creationId xmlns:a16="http://schemas.microsoft.com/office/drawing/2014/main" id="{A84B34D1-C2E5-4C22-B882-6902B3723AAB}"/>
              </a:ext>
            </a:extLst>
          </p:cNvPr>
          <p:cNvSpPr txBox="1"/>
          <p:nvPr/>
        </p:nvSpPr>
        <p:spPr>
          <a:xfrm>
            <a:off x="7833815" y="11358692"/>
            <a:ext cx="11967529" cy="7848302"/>
          </a:xfrm>
          <a:prstGeom prst="rect">
            <a:avLst/>
          </a:prstGeom>
          <a:noFill/>
        </p:spPr>
        <p:txBody>
          <a:bodyPr wrap="square">
            <a:spAutoFit/>
          </a:bodyPr>
          <a:lstStyle/>
          <a:p>
            <a:r>
              <a:rPr lang="en-US" sz="3600" dirty="0">
                <a:solidFill>
                  <a:schemeClr val="bg1"/>
                </a:solidFill>
                <a:latin typeface="Arial" panose="020B0604020202020204" pitchFamily="34" charset="0"/>
                <a:cs typeface="Arial" panose="020B0604020202020204" pitchFamily="34" charset="0"/>
              </a:rPr>
              <a:t>	Composite materials enable NASA’s science and exploration missions more flexibility where lightweight, high-performance structural solutions are required. Currently composites are commonly manufactured with thermoset composite (TSC) materials. Conventional thermosets cannot be remolded or remelted after the first cure. Interfaces must often contain mechanical fasteners which can adversely affect mass and alter structural performance. The performance of bonded TSC joints is also highly sensitive to surface preparation techniques and bonding processes. Programs are often not able to take advantage of the structural efficiencies offered by composite structures due to characterization and certification challenges, particularly with respect to joints.  </a:t>
            </a:r>
          </a:p>
        </p:txBody>
      </p:sp>
      <p:cxnSp>
        <p:nvCxnSpPr>
          <p:cNvPr id="45" name="Straight Connector 44">
            <a:extLst>
              <a:ext uri="{FF2B5EF4-FFF2-40B4-BE49-F238E27FC236}">
                <a16:creationId xmlns:a16="http://schemas.microsoft.com/office/drawing/2014/main" id="{817118DF-44F3-4174-EA1B-3ADC0686365F}"/>
              </a:ext>
            </a:extLst>
          </p:cNvPr>
          <p:cNvCxnSpPr>
            <a:cxnSpLocks/>
          </p:cNvCxnSpPr>
          <p:nvPr/>
        </p:nvCxnSpPr>
        <p:spPr>
          <a:xfrm flipH="1" flipV="1">
            <a:off x="19801345" y="4958863"/>
            <a:ext cx="281987" cy="14486933"/>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9BE2AEA8-370C-2BCF-0E6B-81BD16899E0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914" t="16084" r="23909" b="17722"/>
          <a:stretch/>
        </p:blipFill>
        <p:spPr bwMode="auto">
          <a:xfrm rot="16200000">
            <a:off x="21462781" y="15335738"/>
            <a:ext cx="2837207" cy="453821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80DFC36-033F-BA49-EF23-EF9E3F71B68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9221" t="22076" r="29605" b="20505"/>
          <a:stretch/>
        </p:blipFill>
        <p:spPr bwMode="auto">
          <a:xfrm rot="16200000">
            <a:off x="33399088" y="15425618"/>
            <a:ext cx="2895479" cy="433181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A07794A8-AF26-6AE3-2E8D-23EFBA01672E}"/>
              </a:ext>
            </a:extLst>
          </p:cNvPr>
          <p:cNvSpPr txBox="1"/>
          <p:nvPr/>
        </p:nvSpPr>
        <p:spPr>
          <a:xfrm>
            <a:off x="7733023" y="25874381"/>
            <a:ext cx="4754880" cy="1938992"/>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rPr>
              <a:t>Step 2: </a:t>
            </a:r>
          </a:p>
          <a:p>
            <a:pPr algn="ctr"/>
            <a:r>
              <a:rPr lang="en-US" sz="4000" dirty="0">
                <a:solidFill>
                  <a:schemeClr val="bg1"/>
                </a:solidFill>
                <a:effectLst>
                  <a:outerShdw blurRad="38100" dist="38100" dir="2700000" algn="tl">
                    <a:srgbClr val="000000">
                      <a:alpha val="43137"/>
                    </a:srgbClr>
                  </a:outerShdw>
                </a:effectLst>
              </a:rPr>
              <a:t>Thermoplastic Resin Sheet A</a:t>
            </a:r>
          </a:p>
        </p:txBody>
      </p:sp>
      <p:sp>
        <p:nvSpPr>
          <p:cNvPr id="53" name="TextBox 52">
            <a:extLst>
              <a:ext uri="{FF2B5EF4-FFF2-40B4-BE49-F238E27FC236}">
                <a16:creationId xmlns:a16="http://schemas.microsoft.com/office/drawing/2014/main" id="{E9E5E3FF-308A-6663-547C-8BF8479B2A52}"/>
              </a:ext>
            </a:extLst>
          </p:cNvPr>
          <p:cNvSpPr txBox="1"/>
          <p:nvPr/>
        </p:nvSpPr>
        <p:spPr>
          <a:xfrm>
            <a:off x="13815714" y="25874381"/>
            <a:ext cx="4754880" cy="1323439"/>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rPr>
              <a:t>Step 3: </a:t>
            </a:r>
          </a:p>
          <a:p>
            <a:pPr algn="ctr"/>
            <a:r>
              <a:rPr lang="en-US" sz="4000" dirty="0">
                <a:solidFill>
                  <a:schemeClr val="bg1"/>
                </a:solidFill>
                <a:effectLst>
                  <a:outerShdw blurRad="38100" dist="38100" dir="2700000" algn="tl">
                    <a:srgbClr val="000000">
                      <a:alpha val="43137"/>
                    </a:srgbClr>
                  </a:outerShdw>
                </a:effectLst>
              </a:rPr>
              <a:t>Heating Element</a:t>
            </a:r>
          </a:p>
        </p:txBody>
      </p:sp>
      <p:sp>
        <p:nvSpPr>
          <p:cNvPr id="54" name="TextBox 53">
            <a:extLst>
              <a:ext uri="{FF2B5EF4-FFF2-40B4-BE49-F238E27FC236}">
                <a16:creationId xmlns:a16="http://schemas.microsoft.com/office/drawing/2014/main" id="{05BF1F41-D7CE-0D2B-B01F-543C2F72CFB6}"/>
              </a:ext>
            </a:extLst>
          </p:cNvPr>
          <p:cNvSpPr txBox="1"/>
          <p:nvPr/>
        </p:nvSpPr>
        <p:spPr>
          <a:xfrm>
            <a:off x="19898405" y="25874381"/>
            <a:ext cx="4754880" cy="1938992"/>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rPr>
              <a:t>Step 4: </a:t>
            </a:r>
          </a:p>
          <a:p>
            <a:pPr algn="ctr"/>
            <a:r>
              <a:rPr lang="en-US" sz="4000" dirty="0">
                <a:solidFill>
                  <a:schemeClr val="bg1"/>
                </a:solidFill>
                <a:effectLst>
                  <a:outerShdw blurRad="38100" dist="38100" dir="2700000" algn="tl">
                    <a:srgbClr val="000000">
                      <a:alpha val="43137"/>
                    </a:srgbClr>
                  </a:outerShdw>
                </a:effectLst>
              </a:rPr>
              <a:t>Thermoplastic Resin Sheet B</a:t>
            </a:r>
          </a:p>
        </p:txBody>
      </p:sp>
      <p:sp>
        <p:nvSpPr>
          <p:cNvPr id="55" name="TextBox 54">
            <a:extLst>
              <a:ext uri="{FF2B5EF4-FFF2-40B4-BE49-F238E27FC236}">
                <a16:creationId xmlns:a16="http://schemas.microsoft.com/office/drawing/2014/main" id="{3C100281-F105-A0BE-2B12-0A4E0DD6781F}"/>
              </a:ext>
            </a:extLst>
          </p:cNvPr>
          <p:cNvSpPr txBox="1"/>
          <p:nvPr/>
        </p:nvSpPr>
        <p:spPr>
          <a:xfrm>
            <a:off x="25981096" y="25874381"/>
            <a:ext cx="4754880" cy="1938992"/>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rPr>
              <a:t>Step 4: </a:t>
            </a:r>
          </a:p>
          <a:p>
            <a:pPr algn="ctr"/>
            <a:r>
              <a:rPr lang="en-US" sz="4000" dirty="0">
                <a:solidFill>
                  <a:schemeClr val="bg1"/>
                </a:solidFill>
                <a:effectLst>
                  <a:outerShdw blurRad="38100" dist="38100" dir="2700000" algn="tl">
                    <a:srgbClr val="000000">
                      <a:alpha val="43137"/>
                    </a:srgbClr>
                  </a:outerShdw>
                </a:effectLst>
              </a:rPr>
              <a:t>Thermoplastic Adherend B</a:t>
            </a:r>
          </a:p>
        </p:txBody>
      </p:sp>
      <p:sp>
        <p:nvSpPr>
          <p:cNvPr id="56" name="TextBox 55">
            <a:extLst>
              <a:ext uri="{FF2B5EF4-FFF2-40B4-BE49-F238E27FC236}">
                <a16:creationId xmlns:a16="http://schemas.microsoft.com/office/drawing/2014/main" id="{89E457D6-8FE9-9E27-B7E7-9405694E304E}"/>
              </a:ext>
            </a:extLst>
          </p:cNvPr>
          <p:cNvSpPr txBox="1"/>
          <p:nvPr/>
        </p:nvSpPr>
        <p:spPr>
          <a:xfrm>
            <a:off x="32178085" y="25874381"/>
            <a:ext cx="4754880" cy="1323439"/>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rPr>
              <a:t>Step 5: </a:t>
            </a:r>
          </a:p>
          <a:p>
            <a:pPr algn="ctr"/>
            <a:r>
              <a:rPr lang="en-US" sz="4000" dirty="0">
                <a:solidFill>
                  <a:schemeClr val="bg1"/>
                </a:solidFill>
                <a:effectLst>
                  <a:outerShdw blurRad="38100" dist="38100" dir="2700000" algn="tl">
                    <a:srgbClr val="000000">
                      <a:alpha val="43137"/>
                    </a:srgbClr>
                  </a:outerShdw>
                </a:effectLst>
              </a:rPr>
              <a:t>Tooling Set up</a:t>
            </a:r>
          </a:p>
        </p:txBody>
      </p:sp>
      <p:sp>
        <p:nvSpPr>
          <p:cNvPr id="59" name="TextBox 58">
            <a:extLst>
              <a:ext uri="{FF2B5EF4-FFF2-40B4-BE49-F238E27FC236}">
                <a16:creationId xmlns:a16="http://schemas.microsoft.com/office/drawing/2014/main" id="{19E08969-1C16-C486-6535-8CA169FB52F9}"/>
              </a:ext>
            </a:extLst>
          </p:cNvPr>
          <p:cNvSpPr txBox="1"/>
          <p:nvPr/>
        </p:nvSpPr>
        <p:spPr>
          <a:xfrm>
            <a:off x="25541066" y="15965596"/>
            <a:ext cx="6804128" cy="2862322"/>
          </a:xfrm>
          <a:prstGeom prst="rect">
            <a:avLst/>
          </a:prstGeom>
          <a:noFill/>
        </p:spPr>
        <p:txBody>
          <a:bodyPr wrap="square" rtlCol="0">
            <a:spAutoFit/>
          </a:bodyPr>
          <a:lstStyle/>
          <a:p>
            <a:pPr algn="ctr" defTabSz="914400" eaLnBrk="0" fontAlgn="base" hangingPunct="0">
              <a:spcBef>
                <a:spcPct val="0"/>
              </a:spcBef>
              <a:spcAft>
                <a:spcPct val="0"/>
              </a:spcAft>
              <a:defRPr/>
            </a:pPr>
            <a:r>
              <a:rPr lang="en-US" sz="4000" b="1" u="sng" dirty="0">
                <a:solidFill>
                  <a:schemeClr val="bg1"/>
                </a:solidFill>
                <a:latin typeface="Arial" panose="020B0604020202020204" pitchFamily="34" charset="0"/>
                <a:ea typeface="MS PGothic" charset="-128"/>
                <a:cs typeface="Arial" panose="020B0604020202020204" pitchFamily="34" charset="0"/>
              </a:rPr>
              <a:t>Materials</a:t>
            </a:r>
            <a:r>
              <a:rPr lang="en-US" sz="4000" dirty="0">
                <a:solidFill>
                  <a:schemeClr val="bg1"/>
                </a:solidFill>
                <a:latin typeface="Arial" panose="020B0604020202020204" pitchFamily="34" charset="0"/>
                <a:ea typeface="MS PGothic" charset="-128"/>
                <a:cs typeface="Arial" panose="020B0604020202020204" pitchFamily="34" charset="0"/>
              </a:rPr>
              <a:t>:</a:t>
            </a:r>
          </a:p>
          <a:p>
            <a:pPr defTabSz="914400" eaLnBrk="0" fontAlgn="base" hangingPunct="0">
              <a:spcBef>
                <a:spcPct val="0"/>
              </a:spcBef>
              <a:spcAft>
                <a:spcPct val="0"/>
              </a:spcAft>
              <a:defRPr/>
            </a:pPr>
            <a:endParaRPr lang="en-US" sz="2800" dirty="0">
              <a:solidFill>
                <a:schemeClr val="bg1"/>
              </a:solidFill>
              <a:latin typeface="Arial" panose="020B0604020202020204" pitchFamily="34" charset="0"/>
              <a:ea typeface="MS PGothic" charset="-128"/>
              <a:cs typeface="Arial" panose="020B0604020202020204" pitchFamily="34" charset="0"/>
            </a:endParaRPr>
          </a:p>
          <a:p>
            <a:pPr defTabSz="914400" eaLnBrk="0" fontAlgn="base" hangingPunct="0">
              <a:spcBef>
                <a:spcPct val="0"/>
              </a:spcBef>
              <a:spcAft>
                <a:spcPct val="0"/>
              </a:spcAft>
              <a:defRPr/>
            </a:pPr>
            <a:r>
              <a:rPr lang="en-US" sz="2800" dirty="0">
                <a:solidFill>
                  <a:schemeClr val="bg1"/>
                </a:solidFill>
                <a:latin typeface="Arial" panose="020B0604020202020204" pitchFamily="34" charset="0"/>
                <a:ea typeface="MS PGothic" charset="-128"/>
                <a:cs typeface="Arial" panose="020B0604020202020204" pitchFamily="34" charset="0"/>
              </a:rPr>
              <a:t>PEEK thermoplastic  4x1 inch sp</a:t>
            </a:r>
            <a:r>
              <a:rPr lang="en-US" sz="2800" dirty="0" err="1">
                <a:solidFill>
                  <a:schemeClr val="bg1"/>
                </a:solidFill>
                <a:latin typeface="Arial" panose="020B0604020202020204" pitchFamily="34" charset="0"/>
                <a:ea typeface="MS PGothic" charset="-128"/>
                <a:cs typeface="Arial" panose="020B0604020202020204" pitchFamily="34" charset="0"/>
              </a:rPr>
              <a:t>ecimens</a:t>
            </a:r>
            <a:r>
              <a:rPr lang="en-US" sz="2800" dirty="0">
                <a:solidFill>
                  <a:schemeClr val="bg1"/>
                </a:solidFill>
                <a:latin typeface="Arial" panose="020B0604020202020204" pitchFamily="34" charset="0"/>
                <a:ea typeface="MS PGothic" charset="-128"/>
                <a:cs typeface="Arial" panose="020B0604020202020204" pitchFamily="34" charset="0"/>
              </a:rPr>
              <a:t> </a:t>
            </a:r>
          </a:p>
          <a:p>
            <a:pPr defTabSz="914400" eaLnBrk="0" fontAlgn="base" hangingPunct="0">
              <a:spcBef>
                <a:spcPct val="0"/>
              </a:spcBef>
              <a:spcAft>
                <a:spcPct val="0"/>
              </a:spcAft>
              <a:defRPr/>
            </a:pPr>
            <a:endParaRPr lang="en-US" sz="2800" dirty="0">
              <a:solidFill>
                <a:schemeClr val="bg1"/>
              </a:solidFill>
              <a:latin typeface="Arial" panose="020B0604020202020204" pitchFamily="34" charset="0"/>
              <a:ea typeface="MS PGothic" charset="-128"/>
              <a:cs typeface="Arial" panose="020B0604020202020204" pitchFamily="34" charset="0"/>
            </a:endParaRPr>
          </a:p>
          <a:p>
            <a:pPr defTabSz="914400" eaLnBrk="0" fontAlgn="base" hangingPunct="0">
              <a:spcBef>
                <a:spcPct val="0"/>
              </a:spcBef>
              <a:spcAft>
                <a:spcPct val="0"/>
              </a:spcAft>
              <a:defRPr/>
            </a:pPr>
            <a:r>
              <a:rPr lang="en-US" sz="2800" dirty="0">
                <a:solidFill>
                  <a:schemeClr val="bg1"/>
                </a:solidFill>
                <a:latin typeface="Arial" panose="020B0604020202020204" pitchFamily="34" charset="0"/>
                <a:ea typeface="MS PGothic" charset="-128"/>
                <a:cs typeface="Arial" panose="020B0604020202020204" pitchFamily="34" charset="0"/>
              </a:rPr>
              <a:t>Carbon Fiber Weave Heating Element</a:t>
            </a:r>
          </a:p>
          <a:p>
            <a:pPr algn="r" defTabSz="914400" eaLnBrk="0" fontAlgn="base" hangingPunct="0">
              <a:spcBef>
                <a:spcPct val="0"/>
              </a:spcBef>
              <a:spcAft>
                <a:spcPct val="0"/>
              </a:spcAft>
              <a:defRPr/>
            </a:pPr>
            <a:r>
              <a:rPr lang="en-US" sz="2800" dirty="0">
                <a:solidFill>
                  <a:schemeClr val="bg1"/>
                </a:solidFill>
                <a:latin typeface="Arial" panose="020B0604020202020204" pitchFamily="34" charset="0"/>
                <a:ea typeface="MS PGothic" charset="-128"/>
                <a:cs typeface="Arial" panose="020B0604020202020204" pitchFamily="34" charset="0"/>
              </a:rPr>
              <a:t>PEEK thermoplastic resin 1x1 inch sheets</a:t>
            </a:r>
          </a:p>
        </p:txBody>
      </p:sp>
      <p:pic>
        <p:nvPicPr>
          <p:cNvPr id="1036" name="Picture 12">
            <a:extLst>
              <a:ext uri="{FF2B5EF4-FFF2-40B4-BE49-F238E27FC236}">
                <a16:creationId xmlns:a16="http://schemas.microsoft.com/office/drawing/2014/main" id="{B11206A6-E3E5-DA77-BC08-3A05A482CE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08565" y="11457923"/>
            <a:ext cx="4673631" cy="3625341"/>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52" name="TextBox 451">
            <a:extLst>
              <a:ext uri="{FF2B5EF4-FFF2-40B4-BE49-F238E27FC236}">
                <a16:creationId xmlns:a16="http://schemas.microsoft.com/office/drawing/2014/main" id="{7B94B478-5F70-75D4-4237-7035C899AE8A}"/>
              </a:ext>
            </a:extLst>
          </p:cNvPr>
          <p:cNvSpPr txBox="1"/>
          <p:nvPr/>
        </p:nvSpPr>
        <p:spPr>
          <a:xfrm>
            <a:off x="25704840" y="11121879"/>
            <a:ext cx="11672605" cy="4524315"/>
          </a:xfrm>
          <a:prstGeom prst="rect">
            <a:avLst/>
          </a:prstGeom>
          <a:noFill/>
        </p:spPr>
        <p:txBody>
          <a:bodyPr wrap="square">
            <a:spAutoFit/>
          </a:bodyPr>
          <a:lstStyle/>
          <a:p>
            <a:r>
              <a:rPr lang="en-US" sz="3200" dirty="0">
                <a:solidFill>
                  <a:schemeClr val="bg1"/>
                </a:solidFill>
                <a:latin typeface="Arial" panose="020B0604020202020204" pitchFamily="34" charset="0"/>
              </a:rPr>
              <a:t>	Multiple data points are needed to assess the resistive welding process such as time, temp, voltage, current, resistance, and power. By associating a power curve to a temperature curve the correct final power cure cycle can be chosen. Temperature can only be monitored by inserting a temperature probe (K type) into the bond line. This leave a foreign object into your final part. Once an acceptable temperature range has been achieved the same power curve can be used for successive welds. ​</a:t>
            </a:r>
            <a:endParaRPr lang="en-US" sz="3200" dirty="0">
              <a:solidFill>
                <a:schemeClr val="bg1"/>
              </a:solidFill>
            </a:endParaRPr>
          </a:p>
        </p:txBody>
      </p:sp>
      <p:cxnSp>
        <p:nvCxnSpPr>
          <p:cNvPr id="457" name="Straight Arrow Connector 456">
            <a:extLst>
              <a:ext uri="{FF2B5EF4-FFF2-40B4-BE49-F238E27FC236}">
                <a16:creationId xmlns:a16="http://schemas.microsoft.com/office/drawing/2014/main" id="{9BBEAA73-88B2-3B29-FAC6-62A224E10FCD}"/>
              </a:ext>
            </a:extLst>
          </p:cNvPr>
          <p:cNvCxnSpPr/>
          <p:nvPr/>
        </p:nvCxnSpPr>
        <p:spPr>
          <a:xfrm flipH="1">
            <a:off x="31873285" y="9665578"/>
            <a:ext cx="1582606"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0" name="Rectangle 489">
            <a:extLst>
              <a:ext uri="{FF2B5EF4-FFF2-40B4-BE49-F238E27FC236}">
                <a16:creationId xmlns:a16="http://schemas.microsoft.com/office/drawing/2014/main" id="{3CD82F5D-E29B-097B-4D28-65F2FA36AD7A}"/>
              </a:ext>
            </a:extLst>
          </p:cNvPr>
          <p:cNvSpPr/>
          <p:nvPr/>
        </p:nvSpPr>
        <p:spPr>
          <a:xfrm>
            <a:off x="1204162" y="11464119"/>
            <a:ext cx="6383993" cy="77259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74" name="Group 473">
            <a:extLst>
              <a:ext uri="{FF2B5EF4-FFF2-40B4-BE49-F238E27FC236}">
                <a16:creationId xmlns:a16="http://schemas.microsoft.com/office/drawing/2014/main" id="{715D9B01-EA2D-67F2-2BF9-CC1198E43AF3}"/>
              </a:ext>
            </a:extLst>
          </p:cNvPr>
          <p:cNvGrpSpPr>
            <a:grpSpLocks noChangeAspect="1"/>
          </p:cNvGrpSpPr>
          <p:nvPr/>
        </p:nvGrpSpPr>
        <p:grpSpPr>
          <a:xfrm>
            <a:off x="1364463" y="16032698"/>
            <a:ext cx="6210048" cy="3032152"/>
            <a:chOff x="6649747" y="5260998"/>
            <a:chExt cx="2590935" cy="1265064"/>
          </a:xfrm>
        </p:grpSpPr>
        <p:grpSp>
          <p:nvGrpSpPr>
            <p:cNvPr id="479" name="Group 478">
              <a:extLst>
                <a:ext uri="{FF2B5EF4-FFF2-40B4-BE49-F238E27FC236}">
                  <a16:creationId xmlns:a16="http://schemas.microsoft.com/office/drawing/2014/main" id="{EC419223-CE8E-135B-8C32-437C9260EE98}"/>
                </a:ext>
              </a:extLst>
            </p:cNvPr>
            <p:cNvGrpSpPr/>
            <p:nvPr/>
          </p:nvGrpSpPr>
          <p:grpSpPr>
            <a:xfrm>
              <a:off x="6649747" y="5260998"/>
              <a:ext cx="2590935" cy="1265064"/>
              <a:chOff x="6434146" y="5155505"/>
              <a:chExt cx="2804997" cy="1369585"/>
            </a:xfrm>
          </p:grpSpPr>
          <p:grpSp>
            <p:nvGrpSpPr>
              <p:cNvPr id="481" name="Group 480">
                <a:extLst>
                  <a:ext uri="{FF2B5EF4-FFF2-40B4-BE49-F238E27FC236}">
                    <a16:creationId xmlns:a16="http://schemas.microsoft.com/office/drawing/2014/main" id="{4E7C8F99-7327-E11A-3BDC-2FE67E34EF9C}"/>
                  </a:ext>
                </a:extLst>
              </p:cNvPr>
              <p:cNvGrpSpPr/>
              <p:nvPr/>
            </p:nvGrpSpPr>
            <p:grpSpPr>
              <a:xfrm>
                <a:off x="6434146" y="5155505"/>
                <a:ext cx="2804997" cy="1369585"/>
                <a:chOff x="6434146" y="5155505"/>
                <a:chExt cx="2804997" cy="1369585"/>
              </a:xfrm>
            </p:grpSpPr>
            <p:pic>
              <p:nvPicPr>
                <p:cNvPr id="483" name="Picture 482">
                  <a:extLst>
                    <a:ext uri="{FF2B5EF4-FFF2-40B4-BE49-F238E27FC236}">
                      <a16:creationId xmlns:a16="http://schemas.microsoft.com/office/drawing/2014/main" id="{6FFE348F-1015-B09E-C111-2D954DCCFCB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434146" y="5342817"/>
                  <a:ext cx="2500249" cy="1040644"/>
                </a:xfrm>
                <a:prstGeom prst="rect">
                  <a:avLst/>
                </a:prstGeom>
              </p:spPr>
            </p:pic>
            <p:sp>
              <p:nvSpPr>
                <p:cNvPr id="484" name="TextBox 173">
                  <a:extLst>
                    <a:ext uri="{FF2B5EF4-FFF2-40B4-BE49-F238E27FC236}">
                      <a16:creationId xmlns:a16="http://schemas.microsoft.com/office/drawing/2014/main" id="{DB5166E3-5DE3-1C02-D3E6-3CE10F203933}"/>
                    </a:ext>
                  </a:extLst>
                </p:cNvPr>
                <p:cNvSpPr txBox="1"/>
                <p:nvPr/>
              </p:nvSpPr>
              <p:spPr>
                <a:xfrm>
                  <a:off x="7489705" y="5502486"/>
                  <a:ext cx="983047" cy="236332"/>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91440" defTabSz="914400" eaLnBrk="1" fontAlgn="auto" hangingPunct="1">
                    <a:spcBef>
                      <a:spcPts val="0"/>
                    </a:spcBef>
                    <a:spcAft>
                      <a:spcPts val="0"/>
                    </a:spcAft>
                    <a:defRPr/>
                  </a:pPr>
                  <a:r>
                    <a:rPr lang="en-US" sz="2800" kern="0" dirty="0">
                      <a:latin typeface="Arial" panose="020B0604020202020204" pitchFamily="34" charset="0"/>
                      <a:cs typeface="Arial" panose="020B0604020202020204" pitchFamily="34" charset="0"/>
                    </a:rPr>
                    <a:t>TPC fitting</a:t>
                  </a:r>
                </a:p>
              </p:txBody>
            </p:sp>
            <p:cxnSp>
              <p:nvCxnSpPr>
                <p:cNvPr id="485" name="Straight Arrow Connector 484">
                  <a:extLst>
                    <a:ext uri="{FF2B5EF4-FFF2-40B4-BE49-F238E27FC236}">
                      <a16:creationId xmlns:a16="http://schemas.microsoft.com/office/drawing/2014/main" id="{89360764-09F9-DBB3-7B9E-B76C8053288E}"/>
                    </a:ext>
                  </a:extLst>
                </p:cNvPr>
                <p:cNvCxnSpPr>
                  <a:cxnSpLocks/>
                </p:cNvCxnSpPr>
                <p:nvPr/>
              </p:nvCxnSpPr>
              <p:spPr>
                <a:xfrm flipH="1">
                  <a:off x="8406624" y="5828767"/>
                  <a:ext cx="104743" cy="252622"/>
                </a:xfrm>
                <a:prstGeom prst="straightConnector1">
                  <a:avLst/>
                </a:prstGeom>
                <a:noFill/>
                <a:ln w="6350" cap="flat" cmpd="sng" algn="ctr">
                  <a:solidFill>
                    <a:sysClr val="windowText" lastClr="000000"/>
                  </a:solidFill>
                  <a:prstDash val="solid"/>
                  <a:miter lim="800000"/>
                  <a:tailEnd type="triangle" w="sm" len="lg"/>
                </a:ln>
                <a:effectLst/>
              </p:spPr>
            </p:cxnSp>
            <p:sp>
              <p:nvSpPr>
                <p:cNvPr id="486" name="TextBox 175">
                  <a:extLst>
                    <a:ext uri="{FF2B5EF4-FFF2-40B4-BE49-F238E27FC236}">
                      <a16:creationId xmlns:a16="http://schemas.microsoft.com/office/drawing/2014/main" id="{9D408E25-4A2C-1B00-3A59-D342AA4CED90}"/>
                    </a:ext>
                  </a:extLst>
                </p:cNvPr>
                <p:cNvSpPr txBox="1"/>
                <p:nvPr/>
              </p:nvSpPr>
              <p:spPr>
                <a:xfrm>
                  <a:off x="8560425" y="5155505"/>
                  <a:ext cx="678718" cy="625585"/>
                </a:xfrm>
                <a:prstGeom prst="rect">
                  <a:avLst/>
                </a:prstGeom>
                <a:noFill/>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defTabSz="914400" eaLnBrk="1" fontAlgn="auto" hangingPunct="1">
                    <a:spcBef>
                      <a:spcPts val="0"/>
                    </a:spcBef>
                    <a:spcAft>
                      <a:spcPts val="0"/>
                    </a:spcAft>
                    <a:defRPr/>
                  </a:pPr>
                  <a:r>
                    <a:rPr lang="en-US" sz="2800" kern="0" dirty="0">
                      <a:latin typeface="Arial" panose="020B0604020202020204" pitchFamily="34" charset="0"/>
                      <a:cs typeface="Arial" panose="020B0604020202020204" pitchFamily="34" charset="0"/>
                    </a:rPr>
                    <a:t>TPC support beam</a:t>
                  </a:r>
                </a:p>
              </p:txBody>
            </p:sp>
            <p:sp>
              <p:nvSpPr>
                <p:cNvPr id="487" name="TextBox 176">
                  <a:extLst>
                    <a:ext uri="{FF2B5EF4-FFF2-40B4-BE49-F238E27FC236}">
                      <a16:creationId xmlns:a16="http://schemas.microsoft.com/office/drawing/2014/main" id="{11D920CB-6EA8-F7C6-E00E-8F4DD1A3CDB9}"/>
                    </a:ext>
                  </a:extLst>
                </p:cNvPr>
                <p:cNvSpPr txBox="1"/>
                <p:nvPr/>
              </p:nvSpPr>
              <p:spPr>
                <a:xfrm>
                  <a:off x="7491472" y="5172009"/>
                  <a:ext cx="1307165" cy="236332"/>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91440" defTabSz="914400" eaLnBrk="1" fontAlgn="auto" hangingPunct="1">
                    <a:spcBef>
                      <a:spcPts val="0"/>
                    </a:spcBef>
                    <a:spcAft>
                      <a:spcPts val="0"/>
                    </a:spcAft>
                    <a:defRPr/>
                  </a:pPr>
                  <a:r>
                    <a:rPr lang="en-US" sz="2800" kern="0" dirty="0">
                      <a:latin typeface="Arial" panose="020B0604020202020204" pitchFamily="34" charset="0"/>
                      <a:cs typeface="Arial" panose="020B0604020202020204" pitchFamily="34" charset="0"/>
                    </a:rPr>
                    <a:t>TSC tube</a:t>
                  </a:r>
                </a:p>
              </p:txBody>
            </p:sp>
            <p:cxnSp>
              <p:nvCxnSpPr>
                <p:cNvPr id="488" name="Straight Arrow Connector 487">
                  <a:extLst>
                    <a:ext uri="{FF2B5EF4-FFF2-40B4-BE49-F238E27FC236}">
                      <a16:creationId xmlns:a16="http://schemas.microsoft.com/office/drawing/2014/main" id="{6A1B75CF-D7A4-4E06-47FF-91AA1F19695E}"/>
                    </a:ext>
                  </a:extLst>
                </p:cNvPr>
                <p:cNvCxnSpPr>
                  <a:cxnSpLocks/>
                </p:cNvCxnSpPr>
                <p:nvPr/>
              </p:nvCxnSpPr>
              <p:spPr>
                <a:xfrm>
                  <a:off x="6667607" y="6307864"/>
                  <a:ext cx="2013904" cy="0"/>
                </a:xfrm>
                <a:prstGeom prst="straightConnector1">
                  <a:avLst/>
                </a:prstGeom>
                <a:noFill/>
                <a:ln w="12700" cap="flat" cmpd="sng" algn="ctr">
                  <a:solidFill>
                    <a:sysClr val="windowText" lastClr="000000">
                      <a:lumMod val="50000"/>
                      <a:lumOff val="50000"/>
                    </a:sysClr>
                  </a:solidFill>
                  <a:prstDash val="solid"/>
                  <a:miter lim="800000"/>
                  <a:headEnd type="triangle" w="med" len="med"/>
                  <a:tailEnd type="triangle" w="med" len="med"/>
                </a:ln>
                <a:effectLst/>
              </p:spPr>
            </p:cxnSp>
            <p:sp>
              <p:nvSpPr>
                <p:cNvPr id="489" name="TextBox 178">
                  <a:extLst>
                    <a:ext uri="{FF2B5EF4-FFF2-40B4-BE49-F238E27FC236}">
                      <a16:creationId xmlns:a16="http://schemas.microsoft.com/office/drawing/2014/main" id="{9557E0FC-E53A-131B-E4E0-100AEF4DEE63}"/>
                    </a:ext>
                  </a:extLst>
                </p:cNvPr>
                <p:cNvSpPr txBox="1"/>
                <p:nvPr/>
              </p:nvSpPr>
              <p:spPr>
                <a:xfrm>
                  <a:off x="7257265" y="6260955"/>
                  <a:ext cx="830888" cy="264135"/>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91440" defTabSz="914400" eaLnBrk="1" fontAlgn="auto" hangingPunct="1">
                    <a:spcBef>
                      <a:spcPts val="0"/>
                    </a:spcBef>
                    <a:spcAft>
                      <a:spcPts val="0"/>
                    </a:spcAft>
                    <a:defRPr/>
                  </a:pPr>
                  <a:r>
                    <a:rPr lang="en-US" sz="3200" kern="0" dirty="0">
                      <a:latin typeface="Arial" panose="020B0604020202020204" pitchFamily="34" charset="0"/>
                      <a:cs typeface="Arial" panose="020B0604020202020204" pitchFamily="34" charset="0"/>
                    </a:rPr>
                    <a:t>~1 m</a:t>
                  </a:r>
                </a:p>
              </p:txBody>
            </p:sp>
          </p:grpSp>
          <p:cxnSp>
            <p:nvCxnSpPr>
              <p:cNvPr id="482" name="Straight Arrow Connector 481">
                <a:extLst>
                  <a:ext uri="{FF2B5EF4-FFF2-40B4-BE49-F238E27FC236}">
                    <a16:creationId xmlns:a16="http://schemas.microsoft.com/office/drawing/2014/main" id="{6A5EFD25-C33C-7B7C-A6AA-5077024F2DC0}"/>
                  </a:ext>
                </a:extLst>
              </p:cNvPr>
              <p:cNvCxnSpPr>
                <a:cxnSpLocks/>
              </p:cNvCxnSpPr>
              <p:nvPr/>
            </p:nvCxnSpPr>
            <p:spPr>
              <a:xfrm flipH="1">
                <a:off x="7343580" y="5409924"/>
                <a:ext cx="202217" cy="100079"/>
              </a:xfrm>
              <a:prstGeom prst="straightConnector1">
                <a:avLst/>
              </a:prstGeom>
              <a:noFill/>
              <a:ln w="6350" cap="flat" cmpd="sng" algn="ctr">
                <a:solidFill>
                  <a:sysClr val="window" lastClr="FFFFFF">
                    <a:lumMod val="65000"/>
                  </a:sysClr>
                </a:solidFill>
                <a:prstDash val="solid"/>
                <a:miter lim="800000"/>
                <a:tailEnd type="triangle" w="sm" len="lg"/>
              </a:ln>
              <a:effectLst/>
            </p:spPr>
          </p:cxnSp>
        </p:grpSp>
        <p:cxnSp>
          <p:nvCxnSpPr>
            <p:cNvPr id="480" name="Straight Arrow Connector 479">
              <a:extLst>
                <a:ext uri="{FF2B5EF4-FFF2-40B4-BE49-F238E27FC236}">
                  <a16:creationId xmlns:a16="http://schemas.microsoft.com/office/drawing/2014/main" id="{14403B6A-FB8C-783B-C00D-4BB77ECEBF19}"/>
                </a:ext>
              </a:extLst>
            </p:cNvPr>
            <p:cNvCxnSpPr>
              <a:cxnSpLocks/>
            </p:cNvCxnSpPr>
            <p:nvPr/>
          </p:nvCxnSpPr>
          <p:spPr>
            <a:xfrm flipH="1">
              <a:off x="7461460" y="5791719"/>
              <a:ext cx="164923" cy="100149"/>
            </a:xfrm>
            <a:prstGeom prst="straightConnector1">
              <a:avLst/>
            </a:prstGeom>
            <a:noFill/>
            <a:ln w="6350" cap="flat" cmpd="sng" algn="ctr">
              <a:solidFill>
                <a:sysClr val="windowText" lastClr="000000"/>
              </a:solidFill>
              <a:prstDash val="solid"/>
              <a:miter lim="800000"/>
              <a:tailEnd type="triangle" w="sm" len="lg"/>
            </a:ln>
            <a:effectLst/>
          </p:spPr>
        </p:cxnSp>
      </p:grpSp>
      <p:grpSp>
        <p:nvGrpSpPr>
          <p:cNvPr id="475" name="Group 474">
            <a:extLst>
              <a:ext uri="{FF2B5EF4-FFF2-40B4-BE49-F238E27FC236}">
                <a16:creationId xmlns:a16="http://schemas.microsoft.com/office/drawing/2014/main" id="{2311E55F-E8E3-4186-D6DE-637A32DB0B34}"/>
              </a:ext>
            </a:extLst>
          </p:cNvPr>
          <p:cNvGrpSpPr>
            <a:grpSpLocks noChangeAspect="1"/>
          </p:cNvGrpSpPr>
          <p:nvPr/>
        </p:nvGrpSpPr>
        <p:grpSpPr>
          <a:xfrm>
            <a:off x="1882896" y="11639369"/>
            <a:ext cx="4749916" cy="4292644"/>
            <a:chOff x="95000" y="5423448"/>
            <a:chExt cx="1421232" cy="1284411"/>
          </a:xfrm>
        </p:grpSpPr>
        <p:pic>
          <p:nvPicPr>
            <p:cNvPr id="476" name="Picture 475">
              <a:extLst>
                <a:ext uri="{FF2B5EF4-FFF2-40B4-BE49-F238E27FC236}">
                  <a16:creationId xmlns:a16="http://schemas.microsoft.com/office/drawing/2014/main" id="{F6EE3B02-1EAC-4051-8BA9-35B7029E757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93512" y="5835973"/>
              <a:ext cx="896562" cy="871886"/>
            </a:xfrm>
            <a:prstGeom prst="rect">
              <a:avLst/>
            </a:prstGeom>
          </p:spPr>
        </p:pic>
        <p:sp>
          <p:nvSpPr>
            <p:cNvPr id="478" name="TextBox 183">
              <a:extLst>
                <a:ext uri="{FF2B5EF4-FFF2-40B4-BE49-F238E27FC236}">
                  <a16:creationId xmlns:a16="http://schemas.microsoft.com/office/drawing/2014/main" id="{552D2A04-73F8-12A4-61D8-35834CEE16C8}"/>
                </a:ext>
              </a:extLst>
            </p:cNvPr>
            <p:cNvSpPr txBox="1"/>
            <p:nvPr/>
          </p:nvSpPr>
          <p:spPr>
            <a:xfrm>
              <a:off x="95000" y="5423448"/>
              <a:ext cx="1421232" cy="315196"/>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marL="91440" algn="ctr" defTabSz="914400" eaLnBrk="1" fontAlgn="auto" hangingPunct="1">
                <a:spcBef>
                  <a:spcPts val="0"/>
                </a:spcBef>
                <a:spcAft>
                  <a:spcPts val="0"/>
                </a:spcAft>
                <a:defRPr/>
              </a:pPr>
              <a:r>
                <a:rPr lang="en-US" sz="3600" kern="0" dirty="0">
                  <a:latin typeface="Arial" panose="020B0604020202020204" pitchFamily="34" charset="0"/>
                  <a:cs typeface="Arial" panose="020B0604020202020204" pitchFamily="34" charset="0"/>
                </a:rPr>
                <a:t>Roman space telescope (RST)</a:t>
              </a:r>
            </a:p>
          </p:txBody>
        </p:sp>
      </p:grpSp>
      <p:cxnSp>
        <p:nvCxnSpPr>
          <p:cNvPr id="493" name="Straight Connector 492">
            <a:extLst>
              <a:ext uri="{FF2B5EF4-FFF2-40B4-BE49-F238E27FC236}">
                <a16:creationId xmlns:a16="http://schemas.microsoft.com/office/drawing/2014/main" id="{086BB4A1-66CE-2AB8-B3CB-DBB708586E6B}"/>
              </a:ext>
            </a:extLst>
          </p:cNvPr>
          <p:cNvCxnSpPr>
            <a:cxnSpLocks/>
          </p:cNvCxnSpPr>
          <p:nvPr/>
        </p:nvCxnSpPr>
        <p:spPr>
          <a:xfrm>
            <a:off x="994188" y="4958862"/>
            <a:ext cx="36389219"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BA8299E-6B37-0044-239D-D3C646B499AA}"/>
              </a:ext>
            </a:extLst>
          </p:cNvPr>
          <p:cNvSpPr/>
          <p:nvPr/>
        </p:nvSpPr>
        <p:spPr>
          <a:xfrm>
            <a:off x="20307869" y="8297839"/>
            <a:ext cx="16622973" cy="255213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740F867-32CC-8170-2260-9795232633ED}"/>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9819" t="20958" r="18622" b="29789"/>
          <a:stretch/>
        </p:blipFill>
        <p:spPr bwMode="auto">
          <a:xfrm>
            <a:off x="7936910" y="21250150"/>
            <a:ext cx="4403829" cy="4041489"/>
          </a:xfrm>
          <a:prstGeom prst="rect">
            <a:avLst/>
          </a:prstGeom>
          <a:ln w="2286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9" name="Picture 7">
            <a:extLst>
              <a:ext uri="{FF2B5EF4-FFF2-40B4-BE49-F238E27FC236}">
                <a16:creationId xmlns:a16="http://schemas.microsoft.com/office/drawing/2014/main" id="{6A7F7017-EA1D-E5D5-6AFB-9F6F629427E0}"/>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4191" t="34038" r="21950" b="23503"/>
          <a:stretch/>
        </p:blipFill>
        <p:spPr bwMode="auto">
          <a:xfrm>
            <a:off x="14019806" y="21244714"/>
            <a:ext cx="4571063" cy="4052361"/>
          </a:xfrm>
          <a:prstGeom prst="rect">
            <a:avLst/>
          </a:prstGeom>
          <a:ln w="2286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664D04A2-718B-2962-D2B2-B6538E603A66}"/>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3437" t="26779" r="19823" b="28599"/>
          <a:stretch/>
        </p:blipFill>
        <p:spPr bwMode="auto">
          <a:xfrm>
            <a:off x="20269936" y="21246483"/>
            <a:ext cx="4541723" cy="4048823"/>
          </a:xfrm>
          <a:prstGeom prst="rect">
            <a:avLst/>
          </a:prstGeom>
          <a:ln w="2286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1" name="Picture 9">
            <a:extLst>
              <a:ext uri="{FF2B5EF4-FFF2-40B4-BE49-F238E27FC236}">
                <a16:creationId xmlns:a16="http://schemas.microsoft.com/office/drawing/2014/main" id="{9BC7E583-F8C5-F63B-8501-C1CCD5C78D8B}"/>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9011" t="20221" r="16045" b="25717"/>
          <a:stretch/>
        </p:blipFill>
        <p:spPr bwMode="auto">
          <a:xfrm>
            <a:off x="26490726" y="21239089"/>
            <a:ext cx="4224861" cy="4063610"/>
          </a:xfrm>
          <a:prstGeom prst="rect">
            <a:avLst/>
          </a:prstGeom>
          <a:ln w="2286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3" name="Picture 10">
            <a:extLst>
              <a:ext uri="{FF2B5EF4-FFF2-40B4-BE49-F238E27FC236}">
                <a16:creationId xmlns:a16="http://schemas.microsoft.com/office/drawing/2014/main" id="{AE41E193-91E4-201E-AD07-F9A84B4BA376}"/>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12872" t="13559" r="12379" b="32606"/>
          <a:stretch/>
        </p:blipFill>
        <p:spPr bwMode="auto">
          <a:xfrm>
            <a:off x="32394654" y="21251956"/>
            <a:ext cx="4295273" cy="4037877"/>
          </a:xfrm>
          <a:prstGeom prst="rect">
            <a:avLst/>
          </a:prstGeom>
          <a:ln w="2286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 name="Picture 5">
            <a:extLst>
              <a:ext uri="{FF2B5EF4-FFF2-40B4-BE49-F238E27FC236}">
                <a16:creationId xmlns:a16="http://schemas.microsoft.com/office/drawing/2014/main" id="{A24D539E-7B30-2E51-537C-8249C55724F2}"/>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446" t="14064" r="12155" b="27745"/>
          <a:stretch/>
        </p:blipFill>
        <p:spPr bwMode="auto">
          <a:xfrm>
            <a:off x="1686780" y="21241901"/>
            <a:ext cx="4571063" cy="4057986"/>
          </a:xfrm>
          <a:prstGeom prst="rect">
            <a:avLst/>
          </a:prstGeom>
          <a:ln w="228600" cap="sq" cmpd="thickThin">
            <a:solidFill>
              <a:schemeClr val="bg1"/>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135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 2013 - 2022</Template>
  <TotalTime>10321</TotalTime>
  <Words>431</Words>
  <Application>Microsoft Office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TDEA Thermoplastic Resistance Welding Allison Clark – Marshall Space Flight Center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TTDEA Thermoplastic Resistance Welding Allison Clark – Marshall Space Flight Center</dc:title>
  <dc:creator>Clark, Allison M. (MSFC-EM42)</dc:creator>
  <cp:lastModifiedBy>Clark, Allison M. (MSFC-EM42)</cp:lastModifiedBy>
  <cp:revision>6</cp:revision>
  <dcterms:created xsi:type="dcterms:W3CDTF">2024-04-04T15:04:00Z</dcterms:created>
  <dcterms:modified xsi:type="dcterms:W3CDTF">2024-04-16T15:50:07Z</dcterms:modified>
</cp:coreProperties>
</file>