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40" userDrawn="1">
          <p15:clr>
            <a:srgbClr val="A4A3A4"/>
          </p15:clr>
        </p15:guide>
        <p15:guide id="2" pos="138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51BC57-3DA7-3EC4-D791-88A761BB2E0D}" v="50" dt="2024-04-16T03:20:46.574"/>
    <p1510:client id="{F1876A9A-2A9B-F641-A6A8-072ED259AF21}" v="1" dt="2024-04-16T18:04:39.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p:scale>
          <a:sx n="35" d="100"/>
          <a:sy n="35" d="100"/>
        </p:scale>
        <p:origin x="-5048" y="-10856"/>
      </p:cViewPr>
      <p:guideLst>
        <p:guide orient="horz" pos="10440"/>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ng, Sarah D. (MSFC-ST11)" userId="e214a1eb-6962-44b2-bb2b-aeea1dd7324d" providerId="ADAL" clId="{F1876A9A-2A9B-F641-A6A8-072ED259AF21}"/>
    <pc:docChg chg="undo redo custSel modSld">
      <pc:chgData name="Bang, Sarah D. (MSFC-ST11)" userId="e214a1eb-6962-44b2-bb2b-aeea1dd7324d" providerId="ADAL" clId="{F1876A9A-2A9B-F641-A6A8-072ED259AF21}" dt="2024-04-16T18:05:41.702" v="397" actId="1076"/>
      <pc:docMkLst>
        <pc:docMk/>
      </pc:docMkLst>
      <pc:sldChg chg="addSp delSp modSp mod">
        <pc:chgData name="Bang, Sarah D. (MSFC-ST11)" userId="e214a1eb-6962-44b2-bb2b-aeea1dd7324d" providerId="ADAL" clId="{F1876A9A-2A9B-F641-A6A8-072ED259AF21}" dt="2024-04-16T18:05:41.702" v="397" actId="1076"/>
        <pc:sldMkLst>
          <pc:docMk/>
          <pc:sldMk cId="2896855507" sldId="256"/>
        </pc:sldMkLst>
        <pc:spChg chg="mod">
          <ac:chgData name="Bang, Sarah D. (MSFC-ST11)" userId="e214a1eb-6962-44b2-bb2b-aeea1dd7324d" providerId="ADAL" clId="{F1876A9A-2A9B-F641-A6A8-072ED259AF21}" dt="2024-04-16T16:37:41.298" v="27" actId="1076"/>
          <ac:spMkLst>
            <pc:docMk/>
            <pc:sldMk cId="2896855507" sldId="256"/>
            <ac:spMk id="2" creationId="{CFF1951D-8B2E-DCD6-00AF-6811335B85F8}"/>
          </ac:spMkLst>
        </pc:spChg>
        <pc:spChg chg="mod">
          <ac:chgData name="Bang, Sarah D. (MSFC-ST11)" userId="e214a1eb-6962-44b2-bb2b-aeea1dd7324d" providerId="ADAL" clId="{F1876A9A-2A9B-F641-A6A8-072ED259AF21}" dt="2024-04-16T16:36:14.066" v="0" actId="1076"/>
          <ac:spMkLst>
            <pc:docMk/>
            <pc:sldMk cId="2896855507" sldId="256"/>
            <ac:spMk id="7" creationId="{BDA0FE09-A396-D65B-EF89-9D40F2D1266D}"/>
          </ac:spMkLst>
        </pc:spChg>
        <pc:spChg chg="mod">
          <ac:chgData name="Bang, Sarah D. (MSFC-ST11)" userId="e214a1eb-6962-44b2-bb2b-aeea1dd7324d" providerId="ADAL" clId="{F1876A9A-2A9B-F641-A6A8-072ED259AF21}" dt="2024-04-16T16:36:18.474" v="1" actId="1076"/>
          <ac:spMkLst>
            <pc:docMk/>
            <pc:sldMk cId="2896855507" sldId="256"/>
            <ac:spMk id="12" creationId="{551D8EB0-542C-E199-FECC-6230BB230A35}"/>
          </ac:spMkLst>
        </pc:spChg>
        <pc:spChg chg="mod">
          <ac:chgData name="Bang, Sarah D. (MSFC-ST11)" userId="e214a1eb-6962-44b2-bb2b-aeea1dd7324d" providerId="ADAL" clId="{F1876A9A-2A9B-F641-A6A8-072ED259AF21}" dt="2024-04-16T18:05:32.750" v="394" actId="1076"/>
          <ac:spMkLst>
            <pc:docMk/>
            <pc:sldMk cId="2896855507" sldId="256"/>
            <ac:spMk id="21" creationId="{E3A82919-1402-8D63-57AD-1A6EE4EC0363}"/>
          </ac:spMkLst>
        </pc:spChg>
        <pc:spChg chg="mod">
          <ac:chgData name="Bang, Sarah D. (MSFC-ST11)" userId="e214a1eb-6962-44b2-bb2b-aeea1dd7324d" providerId="ADAL" clId="{F1876A9A-2A9B-F641-A6A8-072ED259AF21}" dt="2024-04-16T18:05:27.934" v="393" actId="1076"/>
          <ac:spMkLst>
            <pc:docMk/>
            <pc:sldMk cId="2896855507" sldId="256"/>
            <ac:spMk id="22" creationId="{9F43C4C1-DF1F-E967-F669-E40A2046E14C}"/>
          </ac:spMkLst>
        </pc:spChg>
        <pc:spChg chg="mod">
          <ac:chgData name="Bang, Sarah D. (MSFC-ST11)" userId="e214a1eb-6962-44b2-bb2b-aeea1dd7324d" providerId="ADAL" clId="{F1876A9A-2A9B-F641-A6A8-072ED259AF21}" dt="2024-04-16T18:05:04.117" v="389" actId="1076"/>
          <ac:spMkLst>
            <pc:docMk/>
            <pc:sldMk cId="2896855507" sldId="256"/>
            <ac:spMk id="24" creationId="{796031DA-A473-E6AB-2770-CB55B56F64BA}"/>
          </ac:spMkLst>
        </pc:spChg>
        <pc:spChg chg="add del mod topLvl">
          <ac:chgData name="Bang, Sarah D. (MSFC-ST11)" userId="e214a1eb-6962-44b2-bb2b-aeea1dd7324d" providerId="ADAL" clId="{F1876A9A-2A9B-F641-A6A8-072ED259AF21}" dt="2024-04-16T16:42:17.566" v="379" actId="478"/>
          <ac:spMkLst>
            <pc:docMk/>
            <pc:sldMk cId="2896855507" sldId="256"/>
            <ac:spMk id="26" creationId="{0E31EF6B-B4AA-153E-1C8A-E8D225D53B26}"/>
          </ac:spMkLst>
        </pc:spChg>
        <pc:spChg chg="mod topLvl">
          <ac:chgData name="Bang, Sarah D. (MSFC-ST11)" userId="e214a1eb-6962-44b2-bb2b-aeea1dd7324d" providerId="ADAL" clId="{F1876A9A-2A9B-F641-A6A8-072ED259AF21}" dt="2024-04-16T18:05:41.702" v="397" actId="1076"/>
          <ac:spMkLst>
            <pc:docMk/>
            <pc:sldMk cId="2896855507" sldId="256"/>
            <ac:spMk id="27" creationId="{8094D915-EECC-FDDE-A516-9D1084D883E9}"/>
          </ac:spMkLst>
        </pc:spChg>
        <pc:spChg chg="del">
          <ac:chgData name="Bang, Sarah D. (MSFC-ST11)" userId="e214a1eb-6962-44b2-bb2b-aeea1dd7324d" providerId="ADAL" clId="{F1876A9A-2A9B-F641-A6A8-072ED259AF21}" dt="2024-04-16T16:41:42.772" v="370" actId="478"/>
          <ac:spMkLst>
            <pc:docMk/>
            <pc:sldMk cId="2896855507" sldId="256"/>
            <ac:spMk id="29" creationId="{8C83DC82-64C0-2A51-A3DB-4EEFEE4BC997}"/>
          </ac:spMkLst>
        </pc:spChg>
        <pc:spChg chg="mod">
          <ac:chgData name="Bang, Sarah D. (MSFC-ST11)" userId="e214a1eb-6962-44b2-bb2b-aeea1dd7324d" providerId="ADAL" clId="{F1876A9A-2A9B-F641-A6A8-072ED259AF21}" dt="2024-04-16T16:41:28.660" v="368" actId="20577"/>
          <ac:spMkLst>
            <pc:docMk/>
            <pc:sldMk cId="2896855507" sldId="256"/>
            <ac:spMk id="46" creationId="{3B97A496-1C0D-D2C8-AB33-5439FA51DCC7}"/>
          </ac:spMkLst>
        </pc:spChg>
        <pc:spChg chg="mod">
          <ac:chgData name="Bang, Sarah D. (MSFC-ST11)" userId="e214a1eb-6962-44b2-bb2b-aeea1dd7324d" providerId="ADAL" clId="{F1876A9A-2A9B-F641-A6A8-072ED259AF21}" dt="2024-04-16T16:37:45.733" v="28" actId="1076"/>
          <ac:spMkLst>
            <pc:docMk/>
            <pc:sldMk cId="2896855507" sldId="256"/>
            <ac:spMk id="51" creationId="{56639264-6291-FFEB-E28E-8028535DFA3E}"/>
          </ac:spMkLst>
        </pc:spChg>
        <pc:spChg chg="mod">
          <ac:chgData name="Bang, Sarah D. (MSFC-ST11)" userId="e214a1eb-6962-44b2-bb2b-aeea1dd7324d" providerId="ADAL" clId="{F1876A9A-2A9B-F641-A6A8-072ED259AF21}" dt="2024-04-16T16:42:29.721" v="382" actId="123"/>
          <ac:spMkLst>
            <pc:docMk/>
            <pc:sldMk cId="2896855507" sldId="256"/>
            <ac:spMk id="57" creationId="{06E3BAF7-1018-DD67-7F78-12902483A16E}"/>
          </ac:spMkLst>
        </pc:spChg>
        <pc:grpChg chg="add del mod">
          <ac:chgData name="Bang, Sarah D. (MSFC-ST11)" userId="e214a1eb-6962-44b2-bb2b-aeea1dd7324d" providerId="ADAL" clId="{F1876A9A-2A9B-F641-A6A8-072ED259AF21}" dt="2024-04-16T18:05:36.555" v="396" actId="1076"/>
          <ac:grpSpMkLst>
            <pc:docMk/>
            <pc:sldMk cId="2896855507" sldId="256"/>
            <ac:grpSpMk id="25" creationId="{6ADB93A2-3168-023D-0F90-1382EC8FF714}"/>
          </ac:grpSpMkLst>
        </pc:grpChg>
        <pc:picChg chg="mod">
          <ac:chgData name="Bang, Sarah D. (MSFC-ST11)" userId="e214a1eb-6962-44b2-bb2b-aeea1dd7324d" providerId="ADAL" clId="{F1876A9A-2A9B-F641-A6A8-072ED259AF21}" dt="2024-04-16T16:41:24.704" v="365" actId="14100"/>
          <ac:picMkLst>
            <pc:docMk/>
            <pc:sldMk cId="2896855507" sldId="256"/>
            <ac:picMk id="62" creationId="{F70A2F8C-FCE5-E24B-3189-7FF31DD2D5F4}"/>
          </ac:picMkLst>
        </pc:picChg>
        <pc:picChg chg="mod">
          <ac:chgData name="Bang, Sarah D. (MSFC-ST11)" userId="e214a1eb-6962-44b2-bb2b-aeea1dd7324d" providerId="ADAL" clId="{F1876A9A-2A9B-F641-A6A8-072ED259AF21}" dt="2024-04-16T16:41:34.449" v="369" actId="1076"/>
          <ac:picMkLst>
            <pc:docMk/>
            <pc:sldMk cId="2896855507" sldId="256"/>
            <ac:picMk id="65" creationId="{FCC90E6B-7C81-3783-4961-6B0712E2007F}"/>
          </ac:picMkLst>
        </pc:picChg>
      </pc:sldChg>
    </pc:docChg>
  </pc:docChgLst>
  <pc:docChgLst>
    <pc:chgData name="Cecil, Daniel J. (MSFC-ST11)" userId="S::djcecil@ndc.nasa.gov::4eada777-8e5f-40d7-b7d3-82af10c6fc98" providerId="AD" clId="Web-{FFF8AE7E-8D10-A568-C340-94F6FF00E135}"/>
    <pc:docChg chg="modSld">
      <pc:chgData name="Cecil, Daniel J. (MSFC-ST11)" userId="S::djcecil@ndc.nasa.gov::4eada777-8e5f-40d7-b7d3-82af10c6fc98" providerId="AD" clId="Web-{FFF8AE7E-8D10-A568-C340-94F6FF00E135}" dt="2024-04-15T15:34:47.885" v="224" actId="20577"/>
      <pc:docMkLst>
        <pc:docMk/>
      </pc:docMkLst>
      <pc:sldChg chg="modSp">
        <pc:chgData name="Cecil, Daniel J. (MSFC-ST11)" userId="S::djcecil@ndc.nasa.gov::4eada777-8e5f-40d7-b7d3-82af10c6fc98" providerId="AD" clId="Web-{FFF8AE7E-8D10-A568-C340-94F6FF00E135}" dt="2024-04-15T15:34:47.885" v="224" actId="20577"/>
        <pc:sldMkLst>
          <pc:docMk/>
          <pc:sldMk cId="2896855507" sldId="256"/>
        </pc:sldMkLst>
        <pc:spChg chg="mod">
          <ac:chgData name="Cecil, Daniel J. (MSFC-ST11)" userId="S::djcecil@ndc.nasa.gov::4eada777-8e5f-40d7-b7d3-82af10c6fc98" providerId="AD" clId="Web-{FFF8AE7E-8D10-A568-C340-94F6FF00E135}" dt="2024-04-15T15:33:44.899" v="219" actId="20577"/>
          <ac:spMkLst>
            <pc:docMk/>
            <pc:sldMk cId="2896855507" sldId="256"/>
            <ac:spMk id="12" creationId="{551D8EB0-542C-E199-FECC-6230BB230A35}"/>
          </ac:spMkLst>
        </pc:spChg>
        <pc:spChg chg="mod">
          <ac:chgData name="Cecil, Daniel J. (MSFC-ST11)" userId="S::djcecil@ndc.nasa.gov::4eada777-8e5f-40d7-b7d3-82af10c6fc98" providerId="AD" clId="Web-{FFF8AE7E-8D10-A568-C340-94F6FF00E135}" dt="2024-04-15T15:34:47.885" v="224" actId="20577"/>
          <ac:spMkLst>
            <pc:docMk/>
            <pc:sldMk cId="2896855507" sldId="256"/>
            <ac:spMk id="51" creationId="{56639264-6291-FFEB-E28E-8028535DFA3E}"/>
          </ac:spMkLst>
        </pc:spChg>
        <pc:spChg chg="mod">
          <ac:chgData name="Cecil, Daniel J. (MSFC-ST11)" userId="S::djcecil@ndc.nasa.gov::4eada777-8e5f-40d7-b7d3-82af10c6fc98" providerId="AD" clId="Web-{FFF8AE7E-8D10-A568-C340-94F6FF00E135}" dt="2024-04-15T15:19:29.588" v="35" actId="20577"/>
          <ac:spMkLst>
            <pc:docMk/>
            <pc:sldMk cId="2896855507" sldId="256"/>
            <ac:spMk id="52" creationId="{EFAD1252-E792-80D3-84CE-8B0394F083A5}"/>
          </ac:spMkLst>
        </pc:spChg>
        <pc:spChg chg="mod">
          <ac:chgData name="Cecil, Daniel J. (MSFC-ST11)" userId="S::djcecil@ndc.nasa.gov::4eada777-8e5f-40d7-b7d3-82af10c6fc98" providerId="AD" clId="Web-{FFF8AE7E-8D10-A568-C340-94F6FF00E135}" dt="2024-04-15T15:28:31.238" v="67" actId="20577"/>
          <ac:spMkLst>
            <pc:docMk/>
            <pc:sldMk cId="2896855507" sldId="256"/>
            <ac:spMk id="56" creationId="{A4983011-CAC0-6176-6DF4-8610D65DA8C1}"/>
          </ac:spMkLst>
        </pc:spChg>
        <pc:picChg chg="mod">
          <ac:chgData name="Cecil, Daniel J. (MSFC-ST11)" userId="S::djcecil@ndc.nasa.gov::4eada777-8e5f-40d7-b7d3-82af10c6fc98" providerId="AD" clId="Web-{FFF8AE7E-8D10-A568-C340-94F6FF00E135}" dt="2024-04-15T15:29:43.208" v="68"/>
          <ac:picMkLst>
            <pc:docMk/>
            <pc:sldMk cId="2896855507" sldId="256"/>
            <ac:picMk id="16" creationId="{E9E41370-D5DE-2456-0D2B-6DB43CFD049A}"/>
          </ac:picMkLst>
        </pc:picChg>
      </pc:sldChg>
    </pc:docChg>
  </pc:docChgLst>
  <pc:docChgLst>
    <pc:chgData name="Lang, Timothy J. (MSFC-ST11)" userId="S::tjlang@ndc.nasa.gov::f1f58948-a6a4-4970-b747-4d8742919cf7" providerId="AD" clId="Web-{620913EB-8CC5-66A1-C033-BCFF68AF4B4D}"/>
    <pc:docChg chg="modSld">
      <pc:chgData name="Lang, Timothy J. (MSFC-ST11)" userId="S::tjlang@ndc.nasa.gov::f1f58948-a6a4-4970-b747-4d8742919cf7" providerId="AD" clId="Web-{620913EB-8CC5-66A1-C033-BCFF68AF4B4D}" dt="2024-04-15T14:48:54.582" v="453" actId="1076"/>
      <pc:docMkLst>
        <pc:docMk/>
      </pc:docMkLst>
      <pc:sldChg chg="addSp delSp modSp">
        <pc:chgData name="Lang, Timothy J. (MSFC-ST11)" userId="S::tjlang@ndc.nasa.gov::f1f58948-a6a4-4970-b747-4d8742919cf7" providerId="AD" clId="Web-{620913EB-8CC5-66A1-C033-BCFF68AF4B4D}" dt="2024-04-15T14:48:54.582" v="453" actId="1076"/>
        <pc:sldMkLst>
          <pc:docMk/>
          <pc:sldMk cId="2896855507" sldId="256"/>
        </pc:sldMkLst>
        <pc:spChg chg="add mod">
          <ac:chgData name="Lang, Timothy J. (MSFC-ST11)" userId="S::tjlang@ndc.nasa.gov::f1f58948-a6a4-4970-b747-4d8742919cf7" providerId="AD" clId="Web-{620913EB-8CC5-66A1-C033-BCFF68AF4B4D}" dt="2024-04-15T14:43:58.335" v="250" actId="1076"/>
          <ac:spMkLst>
            <pc:docMk/>
            <pc:sldMk cId="2896855507" sldId="256"/>
            <ac:spMk id="46" creationId="{3B97A496-1C0D-D2C8-AB33-5439FA51DCC7}"/>
          </ac:spMkLst>
        </pc:spChg>
        <pc:spChg chg="add del mod">
          <ac:chgData name="Lang, Timothy J. (MSFC-ST11)" userId="S::tjlang@ndc.nasa.gov::f1f58948-a6a4-4970-b747-4d8742919cf7" providerId="AD" clId="Web-{620913EB-8CC5-66A1-C033-BCFF68AF4B4D}" dt="2024-04-15T14:44:22.319" v="257"/>
          <ac:spMkLst>
            <pc:docMk/>
            <pc:sldMk cId="2896855507" sldId="256"/>
            <ac:spMk id="54" creationId="{A8447B0E-26E0-654E-C39F-9385C2839AD4}"/>
          </ac:spMkLst>
        </pc:spChg>
        <pc:spChg chg="add mod">
          <ac:chgData name="Lang, Timothy J. (MSFC-ST11)" userId="S::tjlang@ndc.nasa.gov::f1f58948-a6a4-4970-b747-4d8742919cf7" providerId="AD" clId="Web-{620913EB-8CC5-66A1-C033-BCFF68AF4B4D}" dt="2024-04-15T14:48:54.582" v="453" actId="1076"/>
          <ac:spMkLst>
            <pc:docMk/>
            <pc:sldMk cId="2896855507" sldId="256"/>
            <ac:spMk id="57" creationId="{06E3BAF7-1018-DD67-7F78-12902483A16E}"/>
          </ac:spMkLst>
        </pc:spChg>
        <pc:picChg chg="add mod">
          <ac:chgData name="Lang, Timothy J. (MSFC-ST11)" userId="S::tjlang@ndc.nasa.gov::f1f58948-a6a4-4970-b747-4d8742919cf7" providerId="AD" clId="Web-{620913EB-8CC5-66A1-C033-BCFF68AF4B4D}" dt="2024-04-15T14:38:43.025" v="15" actId="1076"/>
          <ac:picMkLst>
            <pc:docMk/>
            <pc:sldMk cId="2896855507" sldId="256"/>
            <ac:picMk id="14" creationId="{0AE60698-B559-8945-7E0D-D45EA550E2BB}"/>
          </ac:picMkLst>
        </pc:picChg>
        <pc:picChg chg="add mod">
          <ac:chgData name="Lang, Timothy J. (MSFC-ST11)" userId="S::tjlang@ndc.nasa.gov::f1f58948-a6a4-4970-b747-4d8742919cf7" providerId="AD" clId="Web-{620913EB-8CC5-66A1-C033-BCFF68AF4B4D}" dt="2024-04-15T14:33:40.856" v="6" actId="14100"/>
          <ac:picMkLst>
            <pc:docMk/>
            <pc:sldMk cId="2896855507" sldId="256"/>
            <ac:picMk id="39" creationId="{78426D3C-44C8-8B1E-8F57-350D567E3451}"/>
          </ac:picMkLst>
        </pc:picChg>
        <pc:picChg chg="add mod">
          <ac:chgData name="Lang, Timothy J. (MSFC-ST11)" userId="S::tjlang@ndc.nasa.gov::f1f58948-a6a4-4970-b747-4d8742919cf7" providerId="AD" clId="Web-{620913EB-8CC5-66A1-C033-BCFF68AF4B4D}" dt="2024-04-15T14:35:01.964" v="12" actId="1076"/>
          <ac:picMkLst>
            <pc:docMk/>
            <pc:sldMk cId="2896855507" sldId="256"/>
            <ac:picMk id="44" creationId="{CB004B37-12D7-B7EE-3075-3E0AF78DEC3B}"/>
          </ac:picMkLst>
        </pc:picChg>
        <pc:picChg chg="add mod">
          <ac:chgData name="Lang, Timothy J. (MSFC-ST11)" userId="S::tjlang@ndc.nasa.gov::f1f58948-a6a4-4970-b747-4d8742919cf7" providerId="AD" clId="Web-{620913EB-8CC5-66A1-C033-BCFF68AF4B4D}" dt="2024-04-15T14:38:53.462" v="17" actId="1076"/>
          <ac:picMkLst>
            <pc:docMk/>
            <pc:sldMk cId="2896855507" sldId="256"/>
            <ac:picMk id="45" creationId="{94106EA5-95E0-5BD9-C0FD-D565F61F191F}"/>
          </ac:picMkLst>
        </pc:picChg>
      </pc:sldChg>
    </pc:docChg>
  </pc:docChgLst>
  <pc:docChgLst>
    <pc:chgData name="Watters, Daniel C. (MSFC-ST11)[NPP POST-DOC CONTRACT]" userId="S::dcwatter@ndc.nasa.gov::9af2b79a-16a9-4591-b169-8ead89b823be" providerId="AD" clId="Web-{2C51BC57-3DA7-3EC4-D791-88A761BB2E0D}"/>
    <pc:docChg chg="modSld">
      <pc:chgData name="Watters, Daniel C. (MSFC-ST11)[NPP POST-DOC CONTRACT]" userId="S::dcwatter@ndc.nasa.gov::9af2b79a-16a9-4591-b169-8ead89b823be" providerId="AD" clId="Web-{2C51BC57-3DA7-3EC4-D791-88A761BB2E0D}" dt="2024-04-16T03:20:46.574" v="49" actId="1076"/>
      <pc:docMkLst>
        <pc:docMk/>
      </pc:docMkLst>
      <pc:sldChg chg="addSp delSp modSp">
        <pc:chgData name="Watters, Daniel C. (MSFC-ST11)[NPP POST-DOC CONTRACT]" userId="S::dcwatter@ndc.nasa.gov::9af2b79a-16a9-4591-b169-8ead89b823be" providerId="AD" clId="Web-{2C51BC57-3DA7-3EC4-D791-88A761BB2E0D}" dt="2024-04-16T03:20:46.574" v="49" actId="1076"/>
        <pc:sldMkLst>
          <pc:docMk/>
          <pc:sldMk cId="2896855507" sldId="256"/>
        </pc:sldMkLst>
        <pc:picChg chg="add del mod">
          <ac:chgData name="Watters, Daniel C. (MSFC-ST11)[NPP POST-DOC CONTRACT]" userId="S::dcwatter@ndc.nasa.gov::9af2b79a-16a9-4591-b169-8ead89b823be" providerId="AD" clId="Web-{2C51BC57-3DA7-3EC4-D791-88A761BB2E0D}" dt="2024-04-16T03:14:51.940" v="7"/>
          <ac:picMkLst>
            <pc:docMk/>
            <pc:sldMk cId="2896855507" sldId="256"/>
            <ac:picMk id="54" creationId="{31216167-494E-238B-A9EC-43566EC684E0}"/>
          </ac:picMkLst>
        </pc:picChg>
        <pc:picChg chg="add del mod">
          <ac:chgData name="Watters, Daniel C. (MSFC-ST11)[NPP POST-DOC CONTRACT]" userId="S::dcwatter@ndc.nasa.gov::9af2b79a-16a9-4591-b169-8ead89b823be" providerId="AD" clId="Web-{2C51BC57-3DA7-3EC4-D791-88A761BB2E0D}" dt="2024-04-16T03:17:51.179" v="23"/>
          <ac:picMkLst>
            <pc:docMk/>
            <pc:sldMk cId="2896855507" sldId="256"/>
            <ac:picMk id="58" creationId="{D6B7B353-D1C7-9582-957A-D24609BC6529}"/>
          </ac:picMkLst>
        </pc:picChg>
        <pc:picChg chg="add del mod">
          <ac:chgData name="Watters, Daniel C. (MSFC-ST11)[NPP POST-DOC CONTRACT]" userId="S::dcwatter@ndc.nasa.gov::9af2b79a-16a9-4591-b169-8ead89b823be" providerId="AD" clId="Web-{2C51BC57-3DA7-3EC4-D791-88A761BB2E0D}" dt="2024-04-16T03:16:36.302" v="17"/>
          <ac:picMkLst>
            <pc:docMk/>
            <pc:sldMk cId="2896855507" sldId="256"/>
            <ac:picMk id="59" creationId="{BD692196-20A2-2DA1-D2F2-06653FADDAB6}"/>
          </ac:picMkLst>
        </pc:picChg>
        <pc:picChg chg="add del mod">
          <ac:chgData name="Watters, Daniel C. (MSFC-ST11)[NPP POST-DOC CONTRACT]" userId="S::dcwatter@ndc.nasa.gov::9af2b79a-16a9-4591-b169-8ead89b823be" providerId="AD" clId="Web-{2C51BC57-3DA7-3EC4-D791-88A761BB2E0D}" dt="2024-04-16T03:17:36.178" v="22"/>
          <ac:picMkLst>
            <pc:docMk/>
            <pc:sldMk cId="2896855507" sldId="256"/>
            <ac:picMk id="61" creationId="{AA073C9A-9219-78B0-32D8-06C81A114458}"/>
          </ac:picMkLst>
        </pc:picChg>
        <pc:picChg chg="add mod">
          <ac:chgData name="Watters, Daniel C. (MSFC-ST11)[NPP POST-DOC CONTRACT]" userId="S::dcwatter@ndc.nasa.gov::9af2b79a-16a9-4591-b169-8ead89b823be" providerId="AD" clId="Web-{2C51BC57-3DA7-3EC4-D791-88A761BB2E0D}" dt="2024-04-16T03:19:29.884" v="36" actId="1076"/>
          <ac:picMkLst>
            <pc:docMk/>
            <pc:sldMk cId="2896855507" sldId="256"/>
            <ac:picMk id="62" creationId="{F70A2F8C-FCE5-E24B-3189-7FF31DD2D5F4}"/>
          </ac:picMkLst>
        </pc:picChg>
        <pc:picChg chg="add mod">
          <ac:chgData name="Watters, Daniel C. (MSFC-ST11)[NPP POST-DOC CONTRACT]" userId="S::dcwatter@ndc.nasa.gov::9af2b79a-16a9-4591-b169-8ead89b823be" providerId="AD" clId="Web-{2C51BC57-3DA7-3EC4-D791-88A761BB2E0D}" dt="2024-04-16T03:20:21.542" v="45" actId="1076"/>
          <ac:picMkLst>
            <pc:docMk/>
            <pc:sldMk cId="2896855507" sldId="256"/>
            <ac:picMk id="63" creationId="{376905BB-16D8-62B4-EB11-40FEECEC1A6B}"/>
          </ac:picMkLst>
        </pc:picChg>
        <pc:picChg chg="add mod">
          <ac:chgData name="Watters, Daniel C. (MSFC-ST11)[NPP POST-DOC CONTRACT]" userId="S::dcwatter@ndc.nasa.gov::9af2b79a-16a9-4591-b169-8ead89b823be" providerId="AD" clId="Web-{2C51BC57-3DA7-3EC4-D791-88A761BB2E0D}" dt="2024-04-16T03:20:46.574" v="49" actId="1076"/>
          <ac:picMkLst>
            <pc:docMk/>
            <pc:sldMk cId="2896855507" sldId="256"/>
            <ac:picMk id="65" creationId="{FCC90E6B-7C81-3783-4961-6B0712E2007F}"/>
          </ac:picMkLst>
        </pc:picChg>
      </pc:sldChg>
    </pc:docChg>
  </pc:docChgLst>
  <pc:docChgLst>
    <pc:chgData name="GATLIN, PATRICK N. (MSFC-ST11)" userId="7a5ad518-d351-4872-b559-55f3963fa3a0" providerId="ADAL" clId="{9AED8088-FC7A-45F0-B586-37662B156F4E}"/>
    <pc:docChg chg="undo redo custSel modSld">
      <pc:chgData name="GATLIN, PATRICK N. (MSFC-ST11)" userId="7a5ad518-d351-4872-b559-55f3963fa3a0" providerId="ADAL" clId="{9AED8088-FC7A-45F0-B586-37662B156F4E}" dt="2024-04-15T17:23:54.528" v="3657" actId="20577"/>
      <pc:docMkLst>
        <pc:docMk/>
      </pc:docMkLst>
      <pc:sldChg chg="addSp delSp modSp mod">
        <pc:chgData name="GATLIN, PATRICK N. (MSFC-ST11)" userId="7a5ad518-d351-4872-b559-55f3963fa3a0" providerId="ADAL" clId="{9AED8088-FC7A-45F0-B586-37662B156F4E}" dt="2024-04-15T17:23:54.528" v="3657" actId="20577"/>
        <pc:sldMkLst>
          <pc:docMk/>
          <pc:sldMk cId="2896855507" sldId="256"/>
        </pc:sldMkLst>
        <pc:spChg chg="mod ord">
          <ac:chgData name="GATLIN, PATRICK N. (MSFC-ST11)" userId="7a5ad518-d351-4872-b559-55f3963fa3a0" providerId="ADAL" clId="{9AED8088-FC7A-45F0-B586-37662B156F4E}" dt="2024-04-15T15:48:34.921" v="1696" actId="167"/>
          <ac:spMkLst>
            <pc:docMk/>
            <pc:sldMk cId="2896855507" sldId="256"/>
            <ac:spMk id="3" creationId="{226AC554-9D6C-9896-1830-2984D89C32F3}"/>
          </ac:spMkLst>
        </pc:spChg>
        <pc:spChg chg="ord">
          <ac:chgData name="GATLIN, PATRICK N. (MSFC-ST11)" userId="7a5ad518-d351-4872-b559-55f3963fa3a0" providerId="ADAL" clId="{9AED8088-FC7A-45F0-B586-37662B156F4E}" dt="2024-04-15T15:48:13.307" v="1693" actId="166"/>
          <ac:spMkLst>
            <pc:docMk/>
            <pc:sldMk cId="2896855507" sldId="256"/>
            <ac:spMk id="11" creationId="{A5E4A64D-A543-0250-A531-AD1400B9C16B}"/>
          </ac:spMkLst>
        </pc:spChg>
        <pc:spChg chg="mod">
          <ac:chgData name="GATLIN, PATRICK N. (MSFC-ST11)" userId="7a5ad518-d351-4872-b559-55f3963fa3a0" providerId="ADAL" clId="{9AED8088-FC7A-45F0-B586-37662B156F4E}" dt="2024-04-15T17:19:15.034" v="3633" actId="6549"/>
          <ac:spMkLst>
            <pc:docMk/>
            <pc:sldMk cId="2896855507" sldId="256"/>
            <ac:spMk id="33" creationId="{56CB781D-3576-DB28-246A-9E3B4EA64BE7}"/>
          </ac:spMkLst>
        </pc:spChg>
        <pc:spChg chg="add del mod">
          <ac:chgData name="GATLIN, PATRICK N. (MSFC-ST11)" userId="7a5ad518-d351-4872-b559-55f3963fa3a0" providerId="ADAL" clId="{9AED8088-FC7A-45F0-B586-37662B156F4E}" dt="2024-04-15T15:07:24.546" v="122" actId="478"/>
          <ac:spMkLst>
            <pc:docMk/>
            <pc:sldMk cId="2896855507" sldId="256"/>
            <ac:spMk id="74" creationId="{01BC2F8C-7A6F-2268-141C-EE75A019BEC7}"/>
          </ac:spMkLst>
        </pc:spChg>
        <pc:spChg chg="add del mod">
          <ac:chgData name="GATLIN, PATRICK N. (MSFC-ST11)" userId="7a5ad518-d351-4872-b559-55f3963fa3a0" providerId="ADAL" clId="{9AED8088-FC7A-45F0-B586-37662B156F4E}" dt="2024-04-15T15:09:09.047" v="141" actId="478"/>
          <ac:spMkLst>
            <pc:docMk/>
            <pc:sldMk cId="2896855507" sldId="256"/>
            <ac:spMk id="75" creationId="{07378589-9388-0A69-5CC7-9962DE455DBD}"/>
          </ac:spMkLst>
        </pc:spChg>
        <pc:spChg chg="add del">
          <ac:chgData name="GATLIN, PATRICK N. (MSFC-ST11)" userId="7a5ad518-d351-4872-b559-55f3963fa3a0" providerId="ADAL" clId="{9AED8088-FC7A-45F0-B586-37662B156F4E}" dt="2024-04-15T15:09:32.031" v="143" actId="478"/>
          <ac:spMkLst>
            <pc:docMk/>
            <pc:sldMk cId="2896855507" sldId="256"/>
            <ac:spMk id="76" creationId="{2460AC6B-16D0-547D-7D7C-D1FD85689753}"/>
          </ac:spMkLst>
        </pc:spChg>
        <pc:spChg chg="add mod ord">
          <ac:chgData name="GATLIN, PATRICK N. (MSFC-ST11)" userId="7a5ad518-d351-4872-b559-55f3963fa3a0" providerId="ADAL" clId="{9AED8088-FC7A-45F0-B586-37662B156F4E}" dt="2024-04-15T15:58:31.096" v="2463" actId="1076"/>
          <ac:spMkLst>
            <pc:docMk/>
            <pc:sldMk cId="2896855507" sldId="256"/>
            <ac:spMk id="77" creationId="{80E69C5A-7021-182D-CE97-B019A30F7F95}"/>
          </ac:spMkLst>
        </pc:spChg>
        <pc:spChg chg="add mod">
          <ac:chgData name="GATLIN, PATRICK N. (MSFC-ST11)" userId="7a5ad518-d351-4872-b559-55f3963fa3a0" providerId="ADAL" clId="{9AED8088-FC7A-45F0-B586-37662B156F4E}" dt="2024-04-15T17:23:54.528" v="3657" actId="20577"/>
          <ac:spMkLst>
            <pc:docMk/>
            <pc:sldMk cId="2896855507" sldId="256"/>
            <ac:spMk id="79" creationId="{D9DBFC7F-8881-ECF4-A38F-4FBB6ED7DA5D}"/>
          </ac:spMkLst>
        </pc:spChg>
        <pc:spChg chg="add mod">
          <ac:chgData name="GATLIN, PATRICK N. (MSFC-ST11)" userId="7a5ad518-d351-4872-b559-55f3963fa3a0" providerId="ADAL" clId="{9AED8088-FC7A-45F0-B586-37662B156F4E}" dt="2024-04-15T17:17:29.423" v="3611" actId="14100"/>
          <ac:spMkLst>
            <pc:docMk/>
            <pc:sldMk cId="2896855507" sldId="256"/>
            <ac:spMk id="80" creationId="{64DDF0CB-38F0-B95D-DECB-2D48BD3FFEB9}"/>
          </ac:spMkLst>
        </pc:spChg>
        <pc:spChg chg="add mod">
          <ac:chgData name="GATLIN, PATRICK N. (MSFC-ST11)" userId="7a5ad518-d351-4872-b559-55f3963fa3a0" providerId="ADAL" clId="{9AED8088-FC7A-45F0-B586-37662B156F4E}" dt="2024-04-15T17:16:50.422" v="3557" actId="20577"/>
          <ac:spMkLst>
            <pc:docMk/>
            <pc:sldMk cId="2896855507" sldId="256"/>
            <ac:spMk id="81" creationId="{ED927E15-E73E-F585-DEED-39A4E3912F38}"/>
          </ac:spMkLst>
        </pc:spChg>
        <pc:spChg chg="add mod">
          <ac:chgData name="GATLIN, PATRICK N. (MSFC-ST11)" userId="7a5ad518-d351-4872-b559-55f3963fa3a0" providerId="ADAL" clId="{9AED8088-FC7A-45F0-B586-37662B156F4E}" dt="2024-04-15T17:15:52.930" v="3444" actId="20577"/>
          <ac:spMkLst>
            <pc:docMk/>
            <pc:sldMk cId="2896855507" sldId="256"/>
            <ac:spMk id="82" creationId="{DA8D3D13-0660-ED02-423F-C5477153202F}"/>
          </ac:spMkLst>
        </pc:spChg>
        <pc:spChg chg="add mod">
          <ac:chgData name="GATLIN, PATRICK N. (MSFC-ST11)" userId="7a5ad518-d351-4872-b559-55f3963fa3a0" providerId="ADAL" clId="{9AED8088-FC7A-45F0-B586-37662B156F4E}" dt="2024-04-15T16:09:36.742" v="3389" actId="121"/>
          <ac:spMkLst>
            <pc:docMk/>
            <pc:sldMk cId="2896855507" sldId="256"/>
            <ac:spMk id="83" creationId="{EEABC168-A6D0-F90E-19E4-3486C90EF703}"/>
          </ac:spMkLst>
        </pc:spChg>
        <pc:spChg chg="add mod">
          <ac:chgData name="GATLIN, PATRICK N. (MSFC-ST11)" userId="7a5ad518-d351-4872-b559-55f3963fa3a0" providerId="ADAL" clId="{9AED8088-FC7A-45F0-B586-37662B156F4E}" dt="2024-04-15T17:22:06.286" v="3654" actId="1036"/>
          <ac:spMkLst>
            <pc:docMk/>
            <pc:sldMk cId="2896855507" sldId="256"/>
            <ac:spMk id="86" creationId="{B05A4C9F-E2A7-CB2F-E388-376B0F47A16E}"/>
          </ac:spMkLst>
        </pc:spChg>
        <pc:spChg chg="add mod">
          <ac:chgData name="GATLIN, PATRICK N. (MSFC-ST11)" userId="7a5ad518-d351-4872-b559-55f3963fa3a0" providerId="ADAL" clId="{9AED8088-FC7A-45F0-B586-37662B156F4E}" dt="2024-04-15T17:20:05.575" v="3641" actId="207"/>
          <ac:spMkLst>
            <pc:docMk/>
            <pc:sldMk cId="2896855507" sldId="256"/>
            <ac:spMk id="87" creationId="{63480B0A-2911-F9D2-AA40-EB5803E6F11A}"/>
          </ac:spMkLst>
        </pc:spChg>
        <pc:spChg chg="add del mod">
          <ac:chgData name="GATLIN, PATRICK N. (MSFC-ST11)" userId="7a5ad518-d351-4872-b559-55f3963fa3a0" providerId="ADAL" clId="{9AED8088-FC7A-45F0-B586-37662B156F4E}" dt="2024-04-15T17:21:46.876" v="3648" actId="478"/>
          <ac:spMkLst>
            <pc:docMk/>
            <pc:sldMk cId="2896855507" sldId="256"/>
            <ac:spMk id="88" creationId="{A8167C27-6AE9-ED4E-D64E-C1E6A2761C85}"/>
          </ac:spMkLst>
        </pc:spChg>
        <pc:picChg chg="add del mod">
          <ac:chgData name="GATLIN, PATRICK N. (MSFC-ST11)" userId="7a5ad518-d351-4872-b559-55f3963fa3a0" providerId="ADAL" clId="{9AED8088-FC7A-45F0-B586-37662B156F4E}" dt="2024-04-15T14:59:41.835" v="1"/>
          <ac:picMkLst>
            <pc:docMk/>
            <pc:sldMk cId="2896855507" sldId="256"/>
            <ac:picMk id="54" creationId="{B4374E79-30DC-FDC0-1177-5A80D8211D4F}"/>
          </ac:picMkLst>
        </pc:picChg>
        <pc:picChg chg="add del mod">
          <ac:chgData name="GATLIN, PATRICK N. (MSFC-ST11)" userId="7a5ad518-d351-4872-b559-55f3963fa3a0" providerId="ADAL" clId="{9AED8088-FC7A-45F0-B586-37662B156F4E}" dt="2024-04-15T15:00:08.624" v="5" actId="478"/>
          <ac:picMkLst>
            <pc:docMk/>
            <pc:sldMk cId="2896855507" sldId="256"/>
            <ac:picMk id="59" creationId="{4EE78800-AFEA-2177-A913-6F892EEFC1F6}"/>
          </ac:picMkLst>
        </pc:picChg>
        <pc:picChg chg="add del mod">
          <ac:chgData name="GATLIN, PATRICK N. (MSFC-ST11)" userId="7a5ad518-d351-4872-b559-55f3963fa3a0" providerId="ADAL" clId="{9AED8088-FC7A-45F0-B586-37662B156F4E}" dt="2024-04-15T15:01:02.262" v="18" actId="478"/>
          <ac:picMkLst>
            <pc:docMk/>
            <pc:sldMk cId="2896855507" sldId="256"/>
            <ac:picMk id="62" creationId="{5EC3F0D9-DCCF-C93B-C6BA-413B8DC8CFDA}"/>
          </ac:picMkLst>
        </pc:picChg>
        <pc:picChg chg="add mod ord">
          <ac:chgData name="GATLIN, PATRICK N. (MSFC-ST11)" userId="7a5ad518-d351-4872-b559-55f3963fa3a0" providerId="ADAL" clId="{9AED8088-FC7A-45F0-B586-37662B156F4E}" dt="2024-04-15T15:10:44.335" v="191" actId="1076"/>
          <ac:picMkLst>
            <pc:docMk/>
            <pc:sldMk cId="2896855507" sldId="256"/>
            <ac:picMk id="64" creationId="{8428A80B-628D-918A-0554-C0E40EC2C246}"/>
          </ac:picMkLst>
        </pc:picChg>
        <pc:picChg chg="add del mod">
          <ac:chgData name="GATLIN, PATRICK N. (MSFC-ST11)" userId="7a5ad518-d351-4872-b559-55f3963fa3a0" providerId="ADAL" clId="{9AED8088-FC7A-45F0-B586-37662B156F4E}" dt="2024-04-15T15:02:09.618" v="31" actId="478"/>
          <ac:picMkLst>
            <pc:docMk/>
            <pc:sldMk cId="2896855507" sldId="256"/>
            <ac:picMk id="66" creationId="{D44AE995-8E47-9F7A-C2A0-1BDCE7D48025}"/>
          </ac:picMkLst>
        </pc:picChg>
        <pc:picChg chg="add mod ord modCrop">
          <ac:chgData name="GATLIN, PATRICK N. (MSFC-ST11)" userId="7a5ad518-d351-4872-b559-55f3963fa3a0" providerId="ADAL" clId="{9AED8088-FC7A-45F0-B586-37662B156F4E}" dt="2024-04-15T15:47:55.643" v="1690" actId="1076"/>
          <ac:picMkLst>
            <pc:docMk/>
            <pc:sldMk cId="2896855507" sldId="256"/>
            <ac:picMk id="68" creationId="{CA935A67-8821-A20C-B4E8-72BBE40977AB}"/>
          </ac:picMkLst>
        </pc:picChg>
        <pc:picChg chg="add mod">
          <ac:chgData name="GATLIN, PATRICK N. (MSFC-ST11)" userId="7a5ad518-d351-4872-b559-55f3963fa3a0" providerId="ADAL" clId="{9AED8088-FC7A-45F0-B586-37662B156F4E}" dt="2024-04-15T15:03:10.289" v="47" actId="571"/>
          <ac:picMkLst>
            <pc:docMk/>
            <pc:sldMk cId="2896855507" sldId="256"/>
            <ac:picMk id="69" creationId="{AC0ED7C5-730D-3025-6092-B8A5144F9FF9}"/>
          </ac:picMkLst>
        </pc:picChg>
        <pc:picChg chg="add del mod modCrop">
          <ac:chgData name="GATLIN, PATRICK N. (MSFC-ST11)" userId="7a5ad518-d351-4872-b559-55f3963fa3a0" providerId="ADAL" clId="{9AED8088-FC7A-45F0-B586-37662B156F4E}" dt="2024-04-15T15:04:07.396" v="61" actId="478"/>
          <ac:picMkLst>
            <pc:docMk/>
            <pc:sldMk cId="2896855507" sldId="256"/>
            <ac:picMk id="71" creationId="{749411D7-D63B-19C9-7A62-E7BC341902BA}"/>
          </ac:picMkLst>
        </pc:picChg>
        <pc:picChg chg="add mod">
          <ac:chgData name="GATLIN, PATRICK N. (MSFC-ST11)" userId="7a5ad518-d351-4872-b559-55f3963fa3a0" providerId="ADAL" clId="{9AED8088-FC7A-45F0-B586-37662B156F4E}" dt="2024-04-15T15:19:09.084" v="288" actId="555"/>
          <ac:picMkLst>
            <pc:docMk/>
            <pc:sldMk cId="2896855507" sldId="256"/>
            <ac:picMk id="73" creationId="{99440CFB-46BA-2E31-7A8B-60E53E59879D}"/>
          </ac:picMkLst>
        </pc:picChg>
        <pc:picChg chg="add del mod modCrop">
          <ac:chgData name="GATLIN, PATRICK N. (MSFC-ST11)" userId="7a5ad518-d351-4872-b559-55f3963fa3a0" providerId="ADAL" clId="{9AED8088-FC7A-45F0-B586-37662B156F4E}" dt="2024-04-15T15:47:13.571" v="1679" actId="478"/>
          <ac:picMkLst>
            <pc:docMk/>
            <pc:sldMk cId="2896855507" sldId="256"/>
            <ac:picMk id="78" creationId="{36810863-186F-27A4-46C5-783F56C5AD89}"/>
          </ac:picMkLst>
        </pc:picChg>
        <pc:picChg chg="add del mod">
          <ac:chgData name="GATLIN, PATRICK N. (MSFC-ST11)" userId="7a5ad518-d351-4872-b559-55f3963fa3a0" providerId="ADAL" clId="{9AED8088-FC7A-45F0-B586-37662B156F4E}" dt="2024-04-15T16:12:22.766" v="3401" actId="478"/>
          <ac:picMkLst>
            <pc:docMk/>
            <pc:sldMk cId="2896855507" sldId="256"/>
            <ac:picMk id="85" creationId="{F4BD7B08-CA9E-A01D-39CF-50D8F766C089}"/>
          </ac:picMkLst>
        </pc:picChg>
        <pc:picChg chg="add mod">
          <ac:chgData name="GATLIN, PATRICK N. (MSFC-ST11)" userId="7a5ad518-d351-4872-b559-55f3963fa3a0" providerId="ADAL" clId="{9AED8088-FC7A-45F0-B586-37662B156F4E}" dt="2024-04-15T16:07:41.276" v="3131" actId="1076"/>
          <ac:picMkLst>
            <pc:docMk/>
            <pc:sldMk cId="2896855507" sldId="256"/>
            <ac:picMk id="1026" creationId="{087537AD-7702-3762-7C1F-6CCFB0E262AB}"/>
          </ac:picMkLst>
        </pc:picChg>
        <pc:picChg chg="add del">
          <ac:chgData name="GATLIN, PATRICK N. (MSFC-ST11)" userId="7a5ad518-d351-4872-b559-55f3963fa3a0" providerId="ADAL" clId="{9AED8088-FC7A-45F0-B586-37662B156F4E}" dt="2024-04-15T16:08:40.023" v="3215"/>
          <ac:picMkLst>
            <pc:docMk/>
            <pc:sldMk cId="2896855507" sldId="256"/>
            <ac:picMk id="1028" creationId="{BB371B69-6407-B41B-978A-6248FA8F5E1F}"/>
          </ac:picMkLst>
        </pc:picChg>
      </pc:sldChg>
    </pc:docChg>
  </pc:docChgLst>
  <pc:docChgLst>
    <pc:chgData name="GATLIN, PATRICK N. (MSFC-ST11)" userId="S::pgatlin@ndc.nasa.gov::7a5ad518-d351-4872-b559-55f3963fa3a0" providerId="AD" clId="Web-{47955F27-7FDF-A1B3-E9D5-2D74B0D6CB5D}"/>
    <pc:docChg chg="modSld">
      <pc:chgData name="GATLIN, PATRICK N. (MSFC-ST11)" userId="S::pgatlin@ndc.nasa.gov::7a5ad518-d351-4872-b559-55f3963fa3a0" providerId="AD" clId="Web-{47955F27-7FDF-A1B3-E9D5-2D74B0D6CB5D}" dt="2024-04-15T14:59:08.827" v="4"/>
      <pc:docMkLst>
        <pc:docMk/>
      </pc:docMkLst>
      <pc:sldChg chg="addSp delSp modSp">
        <pc:chgData name="GATLIN, PATRICK N. (MSFC-ST11)" userId="S::pgatlin@ndc.nasa.gov::7a5ad518-d351-4872-b559-55f3963fa3a0" providerId="AD" clId="Web-{47955F27-7FDF-A1B3-E9D5-2D74B0D6CB5D}" dt="2024-04-15T14:59:08.827" v="4"/>
        <pc:sldMkLst>
          <pc:docMk/>
          <pc:sldMk cId="2896855507" sldId="256"/>
        </pc:sldMkLst>
        <pc:picChg chg="add del mod">
          <ac:chgData name="GATLIN, PATRICK N. (MSFC-ST11)" userId="S::pgatlin@ndc.nasa.gov::7a5ad518-d351-4872-b559-55f3963fa3a0" providerId="AD" clId="Web-{47955F27-7FDF-A1B3-E9D5-2D74B0D6CB5D}" dt="2024-04-15T14:59:08.827" v="4"/>
          <ac:picMkLst>
            <pc:docMk/>
            <pc:sldMk cId="2896855507" sldId="256"/>
            <ac:picMk id="54" creationId="{5AB433FC-A8C8-812F-EA41-A8BB5658408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AC384D-1414-6244-B9BF-FF7CE47FC644}" type="datetimeFigureOut">
              <a:rPr lang="en-US" smtClean="0"/>
              <a:t>4/16/24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0F25EC-E399-BB49-9A37-B8C7A809703E}" type="slidenum">
              <a:rPr lang="en-US" smtClean="0"/>
              <a:t>‹#›</a:t>
            </a:fld>
            <a:endParaRPr lang="en-US"/>
          </a:p>
        </p:txBody>
      </p:sp>
    </p:spTree>
    <p:extLst>
      <p:ext uri="{BB962C8B-B14F-4D97-AF65-F5344CB8AC3E}">
        <p14:creationId xmlns:p14="http://schemas.microsoft.com/office/powerpoint/2010/main" val="3044770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0F25EC-E399-BB49-9A37-B8C7A809703E}" type="slidenum">
              <a:rPr lang="en-US" smtClean="0"/>
              <a:t>1</a:t>
            </a:fld>
            <a:endParaRPr lang="en-US"/>
          </a:p>
        </p:txBody>
      </p:sp>
    </p:spTree>
    <p:extLst>
      <p:ext uri="{BB962C8B-B14F-4D97-AF65-F5344CB8AC3E}">
        <p14:creationId xmlns:p14="http://schemas.microsoft.com/office/powerpoint/2010/main" val="3078185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20A5AFEE-5A1F-0646-B006-C623CA583D2F}" type="datetimeFigureOut">
              <a:rPr lang="en-US" smtClean="0"/>
              <a:t>4/16/24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2458252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A5AFEE-5A1F-0646-B006-C623CA583D2F}" type="datetimeFigureOut">
              <a:rPr lang="en-US" smtClean="0"/>
              <a:t>4/16/24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299800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A5AFEE-5A1F-0646-B006-C623CA583D2F}" type="datetimeFigureOut">
              <a:rPr lang="en-US" smtClean="0"/>
              <a:t>4/16/24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1301700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A5AFEE-5A1F-0646-B006-C623CA583D2F}" type="datetimeFigureOut">
              <a:rPr lang="en-US" smtClean="0"/>
              <a:t>4/16/24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1581329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A5AFEE-5A1F-0646-B006-C623CA583D2F}" type="datetimeFigureOut">
              <a:rPr lang="en-US" smtClean="0"/>
              <a:t>4/16/24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776878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A5AFEE-5A1F-0646-B006-C623CA583D2F}" type="datetimeFigureOut">
              <a:rPr lang="en-US" smtClean="0"/>
              <a:t>4/16/24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3912569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A5AFEE-5A1F-0646-B006-C623CA583D2F}" type="datetimeFigureOut">
              <a:rPr lang="en-US" smtClean="0"/>
              <a:t>4/16/24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395557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0A5AFEE-5A1F-0646-B006-C623CA583D2F}" type="datetimeFigureOut">
              <a:rPr lang="en-US" smtClean="0"/>
              <a:t>4/16/24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136440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0A5AFEE-5A1F-0646-B006-C623CA583D2F}" type="datetimeFigureOut">
              <a:rPr lang="en-US" smtClean="0"/>
              <a:t>4/16/24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1397182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A5AFEE-5A1F-0646-B006-C623CA583D2F}" type="datetimeFigureOut">
              <a:rPr lang="en-US" smtClean="0"/>
              <a:t>4/16/24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10958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A5AFEE-5A1F-0646-B006-C623CA583D2F}" type="datetimeFigureOut">
              <a:rPr lang="en-US" smtClean="0"/>
              <a:t>4/16/24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B0EF56-5140-184B-AA72-3E0423F1F610}" type="slidenum">
              <a:rPr lang="en-US" smtClean="0"/>
              <a:t>‹#›</a:t>
            </a:fld>
            <a:endParaRPr lang="en-US"/>
          </a:p>
        </p:txBody>
      </p:sp>
    </p:spTree>
    <p:extLst>
      <p:ext uri="{BB962C8B-B14F-4D97-AF65-F5344CB8AC3E}">
        <p14:creationId xmlns:p14="http://schemas.microsoft.com/office/powerpoint/2010/main" val="389283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20A5AFEE-5A1F-0646-B006-C623CA583D2F}" type="datetimeFigureOut">
              <a:rPr lang="en-US" smtClean="0"/>
              <a:t>4/16/24</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56B0EF56-5140-184B-AA72-3E0423F1F610}" type="slidenum">
              <a:rPr lang="en-US" smtClean="0"/>
              <a:t>‹#›</a:t>
            </a:fld>
            <a:endParaRPr lang="en-US"/>
          </a:p>
        </p:txBody>
      </p:sp>
    </p:spTree>
    <p:extLst>
      <p:ext uri="{BB962C8B-B14F-4D97-AF65-F5344CB8AC3E}">
        <p14:creationId xmlns:p14="http://schemas.microsoft.com/office/powerpoint/2010/main" val="357120572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emf"/><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emf"/><Relationship Id="rId15" Type="http://schemas.openxmlformats.org/officeDocument/2006/relationships/image" Target="../media/image13.jpe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6AC554-9D6C-9896-1830-2984D89C32F3}"/>
              </a:ext>
            </a:extLst>
          </p:cNvPr>
          <p:cNvSpPr/>
          <p:nvPr/>
        </p:nvSpPr>
        <p:spPr>
          <a:xfrm>
            <a:off x="916378" y="19028688"/>
            <a:ext cx="20574000" cy="118872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Rectangle 1">
            <a:extLst>
              <a:ext uri="{FF2B5EF4-FFF2-40B4-BE49-F238E27FC236}">
                <a16:creationId xmlns:a16="http://schemas.microsoft.com/office/drawing/2014/main" id="{CFF1951D-8B2E-DCD6-00AF-6811335B85F8}"/>
              </a:ext>
            </a:extLst>
          </p:cNvPr>
          <p:cNvSpPr/>
          <p:nvPr/>
        </p:nvSpPr>
        <p:spPr>
          <a:xfrm>
            <a:off x="989980" y="6455696"/>
            <a:ext cx="20574000" cy="118872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026" name="Picture 2">
            <a:extLst>
              <a:ext uri="{FF2B5EF4-FFF2-40B4-BE49-F238E27FC236}">
                <a16:creationId xmlns:a16="http://schemas.microsoft.com/office/drawing/2014/main" id="{087537AD-7702-3762-7C1F-6CCFB0E262AB}"/>
              </a:ext>
            </a:extLst>
          </p:cNvPr>
          <p:cNvPicPr>
            <a:picLocks noChangeAspect="1" noChangeArrowheads="1"/>
          </p:cNvPicPr>
          <p:nvPr/>
        </p:nvPicPr>
        <p:blipFill rotWithShape="1">
          <a:blip r:embed="rId3"/>
          <a:srcRect l="3585" t="-860" r="9190" b="860"/>
          <a:stretch/>
        </p:blipFill>
        <p:spPr bwMode="auto">
          <a:xfrm>
            <a:off x="14465300" y="25404436"/>
            <a:ext cx="6870700" cy="442786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1B800064-D413-DB08-558E-EA32E1492394}"/>
              </a:ext>
            </a:extLst>
          </p:cNvPr>
          <p:cNvSpPr/>
          <p:nvPr/>
        </p:nvSpPr>
        <p:spPr>
          <a:xfrm>
            <a:off x="22278450" y="19181845"/>
            <a:ext cx="20591732" cy="118872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ectangle 4">
            <a:extLst>
              <a:ext uri="{FF2B5EF4-FFF2-40B4-BE49-F238E27FC236}">
                <a16:creationId xmlns:a16="http://schemas.microsoft.com/office/drawing/2014/main" id="{42D1C5B2-AB93-2E36-AEF6-71B63B70F1B1}"/>
              </a:ext>
            </a:extLst>
          </p:cNvPr>
          <p:cNvSpPr/>
          <p:nvPr/>
        </p:nvSpPr>
        <p:spPr>
          <a:xfrm>
            <a:off x="22324622" y="6459887"/>
            <a:ext cx="20574000" cy="118872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2F1EF3D6-E66F-5B2F-81DF-3363E81F1A16}"/>
              </a:ext>
            </a:extLst>
          </p:cNvPr>
          <p:cNvSpPr/>
          <p:nvPr/>
        </p:nvSpPr>
        <p:spPr>
          <a:xfrm>
            <a:off x="27188475" y="19142343"/>
            <a:ext cx="15727879" cy="144020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a:extLst>
              <a:ext uri="{FF2B5EF4-FFF2-40B4-BE49-F238E27FC236}">
                <a16:creationId xmlns:a16="http://schemas.microsoft.com/office/drawing/2014/main" id="{BDA0FE09-A396-D65B-EF89-9D40F2D1266D}"/>
              </a:ext>
            </a:extLst>
          </p:cNvPr>
          <p:cNvSpPr/>
          <p:nvPr/>
        </p:nvSpPr>
        <p:spPr>
          <a:xfrm>
            <a:off x="916378" y="19006330"/>
            <a:ext cx="15727879" cy="144020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Rectangle 7">
            <a:extLst>
              <a:ext uri="{FF2B5EF4-FFF2-40B4-BE49-F238E27FC236}">
                <a16:creationId xmlns:a16="http://schemas.microsoft.com/office/drawing/2014/main" id="{A57930F2-8940-BC42-143F-D4310DE45424}"/>
              </a:ext>
            </a:extLst>
          </p:cNvPr>
          <p:cNvSpPr/>
          <p:nvPr/>
        </p:nvSpPr>
        <p:spPr>
          <a:xfrm>
            <a:off x="-136480" y="-481263"/>
            <a:ext cx="44027680" cy="6218079"/>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9" name="TextBox 8">
            <a:extLst>
              <a:ext uri="{FF2B5EF4-FFF2-40B4-BE49-F238E27FC236}">
                <a16:creationId xmlns:a16="http://schemas.microsoft.com/office/drawing/2014/main" id="{D8AAB66E-79F0-E50C-4D50-08DBA8BCB6DE}"/>
              </a:ext>
            </a:extLst>
          </p:cNvPr>
          <p:cNvSpPr txBox="1"/>
          <p:nvPr/>
        </p:nvSpPr>
        <p:spPr>
          <a:xfrm>
            <a:off x="8989089" y="478942"/>
            <a:ext cx="25931551" cy="4078039"/>
          </a:xfrm>
          <a:prstGeom prst="rect">
            <a:avLst/>
          </a:prstGeom>
          <a:noFill/>
        </p:spPr>
        <p:txBody>
          <a:bodyPr wrap="square" rtlCol="0">
            <a:spAutoFit/>
          </a:bodyPr>
          <a:lstStyle/>
          <a:p>
            <a:pPr algn="ctr"/>
            <a:r>
              <a:rPr lang="en-US" sz="11500">
                <a:solidFill>
                  <a:schemeClr val="bg1"/>
                </a:solidFill>
              </a:rPr>
              <a:t>Precipitation Science at NASA MSFC</a:t>
            </a:r>
          </a:p>
          <a:p>
            <a:pPr algn="ctr"/>
            <a:endParaRPr lang="en-US" sz="4800" b="0" i="0" u="none" strike="noStrike">
              <a:solidFill>
                <a:srgbClr val="000000"/>
              </a:solidFill>
              <a:effectLst/>
            </a:endParaRPr>
          </a:p>
          <a:p>
            <a:pPr algn="ctr"/>
            <a:r>
              <a:rPr lang="en-US" sz="4800" b="0" i="0" u="none" strike="noStrike">
                <a:solidFill>
                  <a:srgbClr val="000000"/>
                </a:solidFill>
                <a:effectLst/>
              </a:rPr>
              <a:t>Sarah D. Bang</a:t>
            </a:r>
            <a:r>
              <a:rPr lang="en-US" sz="4800" b="0" i="0" u="none" strike="noStrike" baseline="30000">
                <a:solidFill>
                  <a:srgbClr val="000000"/>
                </a:solidFill>
                <a:effectLst/>
              </a:rPr>
              <a:t>1</a:t>
            </a:r>
            <a:r>
              <a:rPr lang="en-US" sz="4800" b="0" i="0" u="none" strike="noStrike">
                <a:solidFill>
                  <a:srgbClr val="000000"/>
                </a:solidFill>
                <a:effectLst/>
              </a:rPr>
              <a:t>, Daniel J. Cecil</a:t>
            </a:r>
            <a:r>
              <a:rPr lang="en-US" sz="4800" b="0" i="0" u="none" strike="noStrike" baseline="30000">
                <a:solidFill>
                  <a:srgbClr val="000000"/>
                </a:solidFill>
                <a:effectLst/>
              </a:rPr>
              <a:t>1</a:t>
            </a:r>
            <a:r>
              <a:rPr lang="en-US" sz="4800" b="0" i="0" u="none" strike="noStrike">
                <a:solidFill>
                  <a:srgbClr val="000000"/>
                </a:solidFill>
                <a:effectLst/>
              </a:rPr>
              <a:t>, Patrick N. Gatlin</a:t>
            </a:r>
            <a:r>
              <a:rPr lang="en-US" sz="4800" b="0" i="0" u="none" strike="noStrike" baseline="30000">
                <a:solidFill>
                  <a:srgbClr val="000000"/>
                </a:solidFill>
                <a:effectLst/>
              </a:rPr>
              <a:t>1</a:t>
            </a:r>
            <a:r>
              <a:rPr lang="en-US" sz="4800" b="0" i="0" u="none" strike="noStrike">
                <a:solidFill>
                  <a:srgbClr val="000000"/>
                </a:solidFill>
                <a:effectLst/>
              </a:rPr>
              <a:t>, Daniel C. Watters</a:t>
            </a:r>
            <a:r>
              <a:rPr lang="en-US" sz="4800" b="0" i="0" u="none" strike="noStrike" baseline="30000">
                <a:solidFill>
                  <a:srgbClr val="000000"/>
                </a:solidFill>
                <a:effectLst/>
              </a:rPr>
              <a:t>2</a:t>
            </a:r>
            <a:r>
              <a:rPr lang="en-US" sz="4800" b="0" i="0" u="none" strike="noStrike">
                <a:solidFill>
                  <a:srgbClr val="000000"/>
                </a:solidFill>
                <a:effectLst/>
              </a:rPr>
              <a:t>,</a:t>
            </a:r>
          </a:p>
          <a:p>
            <a:pPr algn="ctr"/>
            <a:r>
              <a:rPr lang="en-US" sz="4800">
                <a:solidFill>
                  <a:srgbClr val="000000"/>
                </a:solidFill>
              </a:rPr>
              <a:t>Timothy J. Lang</a:t>
            </a:r>
            <a:r>
              <a:rPr lang="en-US" sz="4800" b="0" i="0" u="none" strike="noStrike" baseline="30000">
                <a:solidFill>
                  <a:srgbClr val="000000"/>
                </a:solidFill>
                <a:effectLst/>
              </a:rPr>
              <a:t>1</a:t>
            </a:r>
            <a:r>
              <a:rPr lang="en-US" sz="4800">
                <a:solidFill>
                  <a:srgbClr val="000000"/>
                </a:solidFill>
              </a:rPr>
              <a:t>, Corey G. Amiot</a:t>
            </a:r>
            <a:r>
              <a:rPr lang="en-US" sz="4800" b="0" i="0" u="none" strike="noStrike" baseline="30000">
                <a:solidFill>
                  <a:srgbClr val="000000"/>
                </a:solidFill>
                <a:effectLst/>
              </a:rPr>
              <a:t>2</a:t>
            </a:r>
            <a:r>
              <a:rPr lang="en-US" sz="4800">
                <a:solidFill>
                  <a:srgbClr val="000000"/>
                </a:solidFill>
              </a:rPr>
              <a:t>, Matthew T. Wingo</a:t>
            </a:r>
            <a:r>
              <a:rPr lang="en-US" sz="4800" b="0" i="0" u="none" strike="noStrike" baseline="30000">
                <a:solidFill>
                  <a:srgbClr val="000000"/>
                </a:solidFill>
                <a:effectLst/>
              </a:rPr>
              <a:t>3</a:t>
            </a:r>
            <a:r>
              <a:rPr lang="en-US" sz="4800">
                <a:solidFill>
                  <a:srgbClr val="000000"/>
                </a:solidFill>
              </a:rPr>
              <a:t>, David Corredor</a:t>
            </a:r>
            <a:r>
              <a:rPr lang="en-US" sz="4800" b="0" i="0" u="none" strike="noStrike" baseline="30000">
                <a:solidFill>
                  <a:srgbClr val="000000"/>
                </a:solidFill>
                <a:effectLst/>
              </a:rPr>
              <a:t>3</a:t>
            </a:r>
            <a:r>
              <a:rPr lang="en-US" sz="4800">
                <a:solidFill>
                  <a:srgbClr val="000000"/>
                </a:solidFill>
              </a:rPr>
              <a:t>, Michael B. Solomon</a:t>
            </a:r>
            <a:r>
              <a:rPr lang="en-US" sz="4800" b="0" i="0" u="none" strike="noStrike" baseline="30000">
                <a:solidFill>
                  <a:srgbClr val="000000"/>
                </a:solidFill>
                <a:effectLst/>
              </a:rPr>
              <a:t>3</a:t>
            </a:r>
            <a:endParaRPr lang="en-US" sz="4800">
              <a:solidFill>
                <a:srgbClr val="000000"/>
              </a:solidFill>
            </a:endParaRPr>
          </a:p>
        </p:txBody>
      </p:sp>
      <p:sp>
        <p:nvSpPr>
          <p:cNvPr id="10" name="TextBox 9">
            <a:extLst>
              <a:ext uri="{FF2B5EF4-FFF2-40B4-BE49-F238E27FC236}">
                <a16:creationId xmlns:a16="http://schemas.microsoft.com/office/drawing/2014/main" id="{AB76B218-C2A0-B70B-D656-4D4372BA50E6}"/>
              </a:ext>
            </a:extLst>
          </p:cNvPr>
          <p:cNvSpPr txBox="1"/>
          <p:nvPr/>
        </p:nvSpPr>
        <p:spPr>
          <a:xfrm>
            <a:off x="8642442" y="4836031"/>
            <a:ext cx="26570506" cy="584775"/>
          </a:xfrm>
          <a:prstGeom prst="rect">
            <a:avLst/>
          </a:prstGeom>
          <a:noFill/>
        </p:spPr>
        <p:txBody>
          <a:bodyPr wrap="square" rtlCol="0">
            <a:spAutoFit/>
          </a:bodyPr>
          <a:lstStyle/>
          <a:p>
            <a:pPr algn="ctr"/>
            <a:r>
              <a:rPr lang="en-US" sz="3200" b="0" i="0" u="none" strike="noStrike">
                <a:solidFill>
                  <a:srgbClr val="000000"/>
                </a:solidFill>
                <a:effectLst/>
              </a:rPr>
              <a:t>1: NASA Marshall Space Flight Center, 2: NASA Postdoctoral Program,</a:t>
            </a:r>
            <a:r>
              <a:rPr lang="en-US" sz="3200">
                <a:solidFill>
                  <a:srgbClr val="000000"/>
                </a:solidFill>
              </a:rPr>
              <a:t> </a:t>
            </a:r>
            <a:r>
              <a:rPr lang="en-US" sz="3200" b="0" i="0" u="none" strike="noStrike">
                <a:solidFill>
                  <a:srgbClr val="000000"/>
                </a:solidFill>
                <a:effectLst/>
              </a:rPr>
              <a:t>3: University of Alabama at Huntsville</a:t>
            </a:r>
            <a:endParaRPr lang="en-US" sz="3200"/>
          </a:p>
        </p:txBody>
      </p:sp>
      <p:pic>
        <p:nvPicPr>
          <p:cNvPr id="13" name="Picture 4">
            <a:extLst>
              <a:ext uri="{FF2B5EF4-FFF2-40B4-BE49-F238E27FC236}">
                <a16:creationId xmlns:a16="http://schemas.microsoft.com/office/drawing/2014/main" id="{7543920A-A9F9-A1D1-F31E-28BA6453EE4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7" t="3570" r="1086" b="4361"/>
          <a:stretch/>
        </p:blipFill>
        <p:spPr bwMode="auto">
          <a:xfrm>
            <a:off x="549794" y="533483"/>
            <a:ext cx="4587181" cy="4567251"/>
          </a:xfrm>
          <a:prstGeom prst="ellipse">
            <a:avLst/>
          </a:prstGeom>
          <a:noFill/>
        </p:spPr>
      </p:pic>
      <p:sp>
        <p:nvSpPr>
          <p:cNvPr id="20" name="Rectangle 19">
            <a:extLst>
              <a:ext uri="{FF2B5EF4-FFF2-40B4-BE49-F238E27FC236}">
                <a16:creationId xmlns:a16="http://schemas.microsoft.com/office/drawing/2014/main" id="{4E7A4748-F783-D06E-12F5-4EF14CF4115F}"/>
              </a:ext>
            </a:extLst>
          </p:cNvPr>
          <p:cNvSpPr/>
          <p:nvPr/>
        </p:nvSpPr>
        <p:spPr>
          <a:xfrm>
            <a:off x="30848214" y="31419220"/>
            <a:ext cx="13106400" cy="149918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F43C4C1-DF1F-E967-F669-E40A2046E14C}"/>
              </a:ext>
            </a:extLst>
          </p:cNvPr>
          <p:cNvSpPr txBox="1"/>
          <p:nvPr/>
        </p:nvSpPr>
        <p:spPr>
          <a:xfrm>
            <a:off x="31136893" y="31702580"/>
            <a:ext cx="12881138" cy="707886"/>
          </a:xfrm>
          <a:prstGeom prst="rect">
            <a:avLst/>
          </a:prstGeom>
          <a:noFill/>
        </p:spPr>
        <p:txBody>
          <a:bodyPr wrap="square">
            <a:spAutoFit/>
          </a:bodyPr>
          <a:lstStyle/>
          <a:p>
            <a:pPr algn="ctr"/>
            <a:r>
              <a:rPr lang="en-US" sz="4000" b="0" i="0" u="none" strike="noStrike" dirty="0">
                <a:solidFill>
                  <a:schemeClr val="bg1"/>
                </a:solidFill>
                <a:effectLst/>
              </a:rPr>
              <a:t>May 16, 2024   </a:t>
            </a:r>
            <a:r>
              <a:rPr lang="en-US" sz="4000" dirty="0">
                <a:solidFill>
                  <a:schemeClr val="bg1"/>
                </a:solidFill>
              </a:rPr>
              <a:t>•   Huntsville, Alabama, USA</a:t>
            </a:r>
          </a:p>
        </p:txBody>
      </p:sp>
      <p:sp>
        <p:nvSpPr>
          <p:cNvPr id="23" name="TextBox 22">
            <a:extLst>
              <a:ext uri="{FF2B5EF4-FFF2-40B4-BE49-F238E27FC236}">
                <a16:creationId xmlns:a16="http://schemas.microsoft.com/office/drawing/2014/main" id="{71EA81CC-2256-0850-6760-4FCD65E8172C}"/>
              </a:ext>
            </a:extLst>
          </p:cNvPr>
          <p:cNvSpPr txBox="1"/>
          <p:nvPr/>
        </p:nvSpPr>
        <p:spPr>
          <a:xfrm>
            <a:off x="107216" y="248837"/>
            <a:ext cx="992579" cy="707886"/>
          </a:xfrm>
          <a:prstGeom prst="rect">
            <a:avLst/>
          </a:prstGeom>
          <a:noFill/>
        </p:spPr>
        <p:txBody>
          <a:bodyPr wrap="none" rtlCol="0">
            <a:spAutoFit/>
          </a:bodyPr>
          <a:lstStyle/>
          <a:p>
            <a:r>
              <a:rPr lang="en-US" sz="4000"/>
              <a:t>115</a:t>
            </a:r>
          </a:p>
        </p:txBody>
      </p:sp>
      <p:sp>
        <p:nvSpPr>
          <p:cNvPr id="24" name="Rectangle 23">
            <a:extLst>
              <a:ext uri="{FF2B5EF4-FFF2-40B4-BE49-F238E27FC236}">
                <a16:creationId xmlns:a16="http://schemas.microsoft.com/office/drawing/2014/main" id="{796031DA-A473-E6AB-2770-CB55B56F64BA}"/>
              </a:ext>
            </a:extLst>
          </p:cNvPr>
          <p:cNvSpPr/>
          <p:nvPr/>
        </p:nvSpPr>
        <p:spPr>
          <a:xfrm>
            <a:off x="2" y="31433625"/>
            <a:ext cx="12845329" cy="1498176"/>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1000">
              <a:solidFill>
                <a:srgbClr val="5FB1AD"/>
              </a:solidFill>
              <a:effectLst/>
              <a:ea typeface="Times New Roman" panose="02020603050405020304" pitchFamily="18" charset="0"/>
            </a:endParaRPr>
          </a:p>
        </p:txBody>
      </p:sp>
      <p:grpSp>
        <p:nvGrpSpPr>
          <p:cNvPr id="25" name="Group 24">
            <a:extLst>
              <a:ext uri="{FF2B5EF4-FFF2-40B4-BE49-F238E27FC236}">
                <a16:creationId xmlns:a16="http://schemas.microsoft.com/office/drawing/2014/main" id="{6ADB93A2-3168-023D-0F90-1382EC8FF714}"/>
              </a:ext>
            </a:extLst>
          </p:cNvPr>
          <p:cNvGrpSpPr/>
          <p:nvPr/>
        </p:nvGrpSpPr>
        <p:grpSpPr>
          <a:xfrm>
            <a:off x="12852447" y="31418744"/>
            <a:ext cx="18171959" cy="1581971"/>
            <a:chOff x="0" y="31476713"/>
            <a:chExt cx="18171959" cy="1581971"/>
          </a:xfrm>
        </p:grpSpPr>
        <p:sp>
          <p:nvSpPr>
            <p:cNvPr id="26" name="Rectangle 25">
              <a:extLst>
                <a:ext uri="{FF2B5EF4-FFF2-40B4-BE49-F238E27FC236}">
                  <a16:creationId xmlns:a16="http://schemas.microsoft.com/office/drawing/2014/main" id="{0E31EF6B-B4AA-153E-1C8A-E8D225D53B26}"/>
                </a:ext>
              </a:extLst>
            </p:cNvPr>
            <p:cNvSpPr/>
            <p:nvPr/>
          </p:nvSpPr>
          <p:spPr>
            <a:xfrm>
              <a:off x="0" y="31478193"/>
              <a:ext cx="18150496" cy="158049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solidFill>
                  <a:schemeClr val="tx1"/>
                </a:solidFill>
              </a:endParaRPr>
            </a:p>
          </p:txBody>
        </p:sp>
        <p:sp>
          <p:nvSpPr>
            <p:cNvPr id="27" name="TextBox 26">
              <a:extLst>
                <a:ext uri="{FF2B5EF4-FFF2-40B4-BE49-F238E27FC236}">
                  <a16:creationId xmlns:a16="http://schemas.microsoft.com/office/drawing/2014/main" id="{8094D915-EECC-FDDE-A516-9D1084D883E9}"/>
                </a:ext>
              </a:extLst>
            </p:cNvPr>
            <p:cNvSpPr txBox="1"/>
            <p:nvPr/>
          </p:nvSpPr>
          <p:spPr>
            <a:xfrm>
              <a:off x="14347" y="31476713"/>
              <a:ext cx="18157612" cy="1246495"/>
            </a:xfrm>
            <a:prstGeom prst="rect">
              <a:avLst/>
            </a:prstGeom>
            <a:noFill/>
          </p:spPr>
          <p:txBody>
            <a:bodyPr wrap="square" rtlCol="0">
              <a:spAutoFit/>
            </a:bodyPr>
            <a:lstStyle/>
            <a:p>
              <a:pPr algn="ctr"/>
              <a:r>
                <a:rPr lang="en-US" sz="2500" b="1" dirty="0">
                  <a:solidFill>
                    <a:schemeClr val="bg1"/>
                  </a:solidFill>
                </a:rPr>
                <a:t>Sarah Bang </a:t>
              </a:r>
              <a:r>
                <a:rPr lang="en-US" sz="2500" dirty="0" err="1">
                  <a:solidFill>
                    <a:schemeClr val="bg1"/>
                  </a:solidFill>
                </a:rPr>
                <a:t>sarah.d.bang@nasa.gov</a:t>
              </a:r>
              <a:r>
                <a:rPr lang="en-US" sz="2500" b="0" i="0" u="none" strike="noStrike" dirty="0">
                  <a:solidFill>
                    <a:srgbClr val="000000"/>
                  </a:solidFill>
                  <a:effectLst/>
                </a:rPr>
                <a:t>, </a:t>
              </a:r>
              <a:r>
                <a:rPr lang="en-US" sz="2500" b="1" i="0" u="none" strike="noStrike" dirty="0">
                  <a:solidFill>
                    <a:srgbClr val="000000"/>
                  </a:solidFill>
                  <a:effectLst/>
                </a:rPr>
                <a:t>Daniel J. Cecil</a:t>
              </a:r>
              <a:r>
                <a:rPr lang="en-US" sz="2500" dirty="0">
                  <a:solidFill>
                    <a:srgbClr val="000000"/>
                  </a:solidFill>
                </a:rPr>
                <a:t> </a:t>
              </a:r>
              <a:r>
                <a:rPr lang="en-US" sz="2500" dirty="0" err="1">
                  <a:solidFill>
                    <a:srgbClr val="000000"/>
                  </a:solidFill>
                </a:rPr>
                <a:t>daniel.j.cecil@nasa.gov</a:t>
              </a:r>
              <a:r>
                <a:rPr lang="en-US" sz="2500" b="0" i="0" u="none" strike="noStrike" dirty="0">
                  <a:solidFill>
                    <a:srgbClr val="000000"/>
                  </a:solidFill>
                  <a:effectLst/>
                </a:rPr>
                <a:t>, </a:t>
              </a:r>
              <a:r>
                <a:rPr lang="en-US" sz="2500" b="1" i="0" u="none" strike="noStrike" dirty="0">
                  <a:solidFill>
                    <a:srgbClr val="000000"/>
                  </a:solidFill>
                  <a:effectLst/>
                </a:rPr>
                <a:t>Patrick N. Gatlin</a:t>
              </a:r>
              <a:r>
                <a:rPr lang="en-US" sz="2500" b="1" dirty="0">
                  <a:solidFill>
                    <a:srgbClr val="000000"/>
                  </a:solidFill>
                </a:rPr>
                <a:t> </a:t>
              </a:r>
              <a:r>
                <a:rPr lang="en-US" sz="2500" dirty="0" err="1">
                  <a:solidFill>
                    <a:srgbClr val="000000"/>
                  </a:solidFill>
                </a:rPr>
                <a:t>patrick.n.gatlin@nasa.gov</a:t>
              </a:r>
              <a:r>
                <a:rPr lang="en-US" sz="2500" b="0" i="0" u="none" strike="noStrike" dirty="0">
                  <a:solidFill>
                    <a:srgbClr val="000000"/>
                  </a:solidFill>
                  <a:effectLst/>
                </a:rPr>
                <a:t>,</a:t>
              </a:r>
            </a:p>
            <a:p>
              <a:pPr algn="ctr"/>
              <a:r>
                <a:rPr lang="en-US" sz="2500" b="1" i="0" u="none" strike="noStrike" dirty="0">
                  <a:solidFill>
                    <a:srgbClr val="000000"/>
                  </a:solidFill>
                  <a:effectLst/>
                </a:rPr>
                <a:t>Daniel C. Watters</a:t>
              </a:r>
              <a:r>
                <a:rPr lang="en-US" sz="2500" b="1" dirty="0">
                  <a:solidFill>
                    <a:srgbClr val="000000"/>
                  </a:solidFill>
                </a:rPr>
                <a:t> </a:t>
              </a:r>
              <a:r>
                <a:rPr lang="en-US" sz="2500" dirty="0" err="1">
                  <a:solidFill>
                    <a:srgbClr val="000000"/>
                  </a:solidFill>
                </a:rPr>
                <a:t>daniel.c.watters@nasa.gov</a:t>
              </a:r>
              <a:r>
                <a:rPr lang="en-US" sz="2500" b="0" i="0" u="none" strike="noStrike" dirty="0">
                  <a:solidFill>
                    <a:srgbClr val="000000"/>
                  </a:solidFill>
                  <a:effectLst/>
                </a:rPr>
                <a:t>,</a:t>
              </a:r>
              <a:r>
                <a:rPr lang="en-US" sz="2500" dirty="0">
                  <a:solidFill>
                    <a:srgbClr val="000000"/>
                  </a:solidFill>
                </a:rPr>
                <a:t> </a:t>
              </a:r>
              <a:r>
                <a:rPr lang="en-US" sz="2500" b="1" dirty="0">
                  <a:solidFill>
                    <a:srgbClr val="000000"/>
                  </a:solidFill>
                </a:rPr>
                <a:t>Timothy J. Lang </a:t>
              </a:r>
              <a:r>
                <a:rPr lang="en-US" sz="2500" dirty="0" err="1">
                  <a:solidFill>
                    <a:srgbClr val="000000"/>
                  </a:solidFill>
                </a:rPr>
                <a:t>timothy.j.lang@nasa.gov</a:t>
              </a:r>
              <a:r>
                <a:rPr lang="en-US" sz="2500" dirty="0">
                  <a:solidFill>
                    <a:srgbClr val="000000"/>
                  </a:solidFill>
                </a:rPr>
                <a:t>, </a:t>
              </a:r>
              <a:r>
                <a:rPr lang="en-US" sz="2500" b="1" dirty="0">
                  <a:solidFill>
                    <a:srgbClr val="000000"/>
                  </a:solidFill>
                </a:rPr>
                <a:t>Corey G. </a:t>
              </a:r>
              <a:r>
                <a:rPr lang="en-US" sz="2500" b="1" dirty="0" err="1">
                  <a:solidFill>
                    <a:srgbClr val="000000"/>
                  </a:solidFill>
                </a:rPr>
                <a:t>Amiot</a:t>
              </a:r>
              <a:r>
                <a:rPr lang="en-US" sz="2500" b="1" dirty="0">
                  <a:solidFill>
                    <a:srgbClr val="000000"/>
                  </a:solidFill>
                </a:rPr>
                <a:t> </a:t>
              </a:r>
              <a:r>
                <a:rPr lang="en-US" sz="2500" dirty="0" err="1">
                  <a:solidFill>
                    <a:srgbClr val="000000"/>
                  </a:solidFill>
                </a:rPr>
                <a:t>corey.g.amiot@nasa.gov</a:t>
              </a:r>
              <a:r>
                <a:rPr lang="en-US" sz="2500" dirty="0">
                  <a:solidFill>
                    <a:srgbClr val="000000"/>
                  </a:solidFill>
                </a:rPr>
                <a:t>,</a:t>
              </a:r>
            </a:p>
            <a:p>
              <a:pPr algn="ctr"/>
              <a:r>
                <a:rPr lang="en-US" sz="2500" b="1" dirty="0">
                  <a:solidFill>
                    <a:srgbClr val="000000"/>
                  </a:solidFill>
                </a:rPr>
                <a:t>Matthew T. Wingo </a:t>
              </a:r>
              <a:r>
                <a:rPr lang="en-US" sz="2500" dirty="0" err="1">
                  <a:solidFill>
                    <a:srgbClr val="000000"/>
                  </a:solidFill>
                </a:rPr>
                <a:t>matthew.t.wingo@nasa.gov</a:t>
              </a:r>
              <a:r>
                <a:rPr lang="en-US" sz="2500" dirty="0">
                  <a:solidFill>
                    <a:srgbClr val="000000"/>
                  </a:solidFill>
                </a:rPr>
                <a:t>, </a:t>
              </a:r>
              <a:r>
                <a:rPr lang="en-US" sz="2500" b="1" dirty="0">
                  <a:solidFill>
                    <a:srgbClr val="000000"/>
                  </a:solidFill>
                </a:rPr>
                <a:t>David </a:t>
              </a:r>
              <a:r>
                <a:rPr lang="en-US" sz="2500" b="1" dirty="0" err="1">
                  <a:solidFill>
                    <a:srgbClr val="000000"/>
                  </a:solidFill>
                </a:rPr>
                <a:t>Corredor</a:t>
              </a:r>
              <a:r>
                <a:rPr lang="en-US" sz="2500" b="1" dirty="0">
                  <a:solidFill>
                    <a:srgbClr val="000000"/>
                  </a:solidFill>
                </a:rPr>
                <a:t> </a:t>
              </a:r>
              <a:r>
                <a:rPr lang="en-US" sz="2500" dirty="0" err="1">
                  <a:solidFill>
                    <a:srgbClr val="000000"/>
                  </a:solidFill>
                </a:rPr>
                <a:t>david.corredor@nasa.gov</a:t>
              </a:r>
              <a:r>
                <a:rPr lang="en-US" sz="2500" dirty="0">
                  <a:solidFill>
                    <a:srgbClr val="000000"/>
                  </a:solidFill>
                </a:rPr>
                <a:t>, </a:t>
              </a:r>
              <a:r>
                <a:rPr lang="en-US" sz="2500" b="1" dirty="0">
                  <a:solidFill>
                    <a:srgbClr val="000000"/>
                  </a:solidFill>
                </a:rPr>
                <a:t>Michael B. Solomon </a:t>
              </a:r>
              <a:r>
                <a:rPr lang="en-US" sz="2500" dirty="0">
                  <a:solidFill>
                    <a:srgbClr val="000000"/>
                  </a:solidFill>
                </a:rPr>
                <a:t>mbs0025@uah.edu</a:t>
              </a:r>
              <a:endParaRPr lang="en-US" sz="2500" b="1" dirty="0">
                <a:solidFill>
                  <a:schemeClr val="bg1"/>
                </a:solidFill>
              </a:endParaRPr>
            </a:p>
          </p:txBody>
        </p:sp>
      </p:grpSp>
      <p:sp>
        <p:nvSpPr>
          <p:cNvPr id="28" name="TextBox 27">
            <a:extLst>
              <a:ext uri="{FF2B5EF4-FFF2-40B4-BE49-F238E27FC236}">
                <a16:creationId xmlns:a16="http://schemas.microsoft.com/office/drawing/2014/main" id="{9B02A254-5876-3395-C931-C1E71F1764E0}"/>
              </a:ext>
            </a:extLst>
          </p:cNvPr>
          <p:cNvSpPr txBox="1"/>
          <p:nvPr/>
        </p:nvSpPr>
        <p:spPr>
          <a:xfrm>
            <a:off x="47031530" y="19142343"/>
            <a:ext cx="2057400" cy="1323439"/>
          </a:xfrm>
          <a:prstGeom prst="rect">
            <a:avLst/>
          </a:prstGeom>
          <a:noFill/>
        </p:spPr>
        <p:txBody>
          <a:bodyPr wrap="square" rtlCol="0">
            <a:spAutoFit/>
          </a:bodyPr>
          <a:lstStyle/>
          <a:p>
            <a:pPr algn="ctr"/>
            <a:r>
              <a:rPr lang="en-US" sz="4000" b="1">
                <a:solidFill>
                  <a:schemeClr val="accent5">
                    <a:lumMod val="20000"/>
                    <a:lumOff val="80000"/>
                  </a:schemeClr>
                </a:solidFill>
              </a:rPr>
              <a:t>The Team:</a:t>
            </a:r>
          </a:p>
        </p:txBody>
      </p:sp>
      <p:sp>
        <p:nvSpPr>
          <p:cNvPr id="32" name="Rectangle 31">
            <a:extLst>
              <a:ext uri="{FF2B5EF4-FFF2-40B4-BE49-F238E27FC236}">
                <a16:creationId xmlns:a16="http://schemas.microsoft.com/office/drawing/2014/main" id="{5AE0267C-18AC-E65A-FD88-DB016C0E0D96}"/>
              </a:ext>
            </a:extLst>
          </p:cNvPr>
          <p:cNvSpPr/>
          <p:nvPr/>
        </p:nvSpPr>
        <p:spPr>
          <a:xfrm>
            <a:off x="989980" y="6410104"/>
            <a:ext cx="20574000" cy="144020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3" name="TextBox 32">
            <a:extLst>
              <a:ext uri="{FF2B5EF4-FFF2-40B4-BE49-F238E27FC236}">
                <a16:creationId xmlns:a16="http://schemas.microsoft.com/office/drawing/2014/main" id="{56CB781D-3576-DB28-246A-9E3B4EA64BE7}"/>
              </a:ext>
            </a:extLst>
          </p:cNvPr>
          <p:cNvSpPr txBox="1"/>
          <p:nvPr/>
        </p:nvSpPr>
        <p:spPr>
          <a:xfrm>
            <a:off x="3322220" y="19187559"/>
            <a:ext cx="11333744" cy="1200329"/>
          </a:xfrm>
          <a:prstGeom prst="rect">
            <a:avLst/>
          </a:prstGeom>
          <a:noFill/>
        </p:spPr>
        <p:txBody>
          <a:bodyPr wrap="none" rtlCol="0">
            <a:spAutoFit/>
          </a:bodyPr>
          <a:lstStyle/>
          <a:p>
            <a:pPr algn="ctr"/>
            <a:r>
              <a:rPr lang="en-US" sz="7200">
                <a:solidFill>
                  <a:schemeClr val="bg1"/>
                </a:solidFill>
              </a:rPr>
              <a:t>GPM Validation Network (VN)</a:t>
            </a:r>
          </a:p>
        </p:txBody>
      </p:sp>
      <p:sp>
        <p:nvSpPr>
          <p:cNvPr id="34" name="TextBox 33">
            <a:extLst>
              <a:ext uri="{FF2B5EF4-FFF2-40B4-BE49-F238E27FC236}">
                <a16:creationId xmlns:a16="http://schemas.microsoft.com/office/drawing/2014/main" id="{8F540E90-D220-E751-0719-EEBC43B325DA}"/>
              </a:ext>
            </a:extLst>
          </p:cNvPr>
          <p:cNvSpPr txBox="1"/>
          <p:nvPr/>
        </p:nvSpPr>
        <p:spPr>
          <a:xfrm>
            <a:off x="29278793" y="19218061"/>
            <a:ext cx="11648895" cy="1200329"/>
          </a:xfrm>
          <a:prstGeom prst="rect">
            <a:avLst/>
          </a:prstGeom>
          <a:noFill/>
        </p:spPr>
        <p:txBody>
          <a:bodyPr wrap="none" rtlCol="0">
            <a:spAutoFit/>
          </a:bodyPr>
          <a:lstStyle/>
          <a:p>
            <a:pPr algn="ctr"/>
            <a:r>
              <a:rPr lang="en-US" sz="7200">
                <a:solidFill>
                  <a:schemeClr val="bg1"/>
                </a:solidFill>
              </a:rPr>
              <a:t>IMERG Precipitation Algorithm</a:t>
            </a:r>
          </a:p>
        </p:txBody>
      </p:sp>
      <p:sp>
        <p:nvSpPr>
          <p:cNvPr id="35" name="Rectangle 34">
            <a:extLst>
              <a:ext uri="{FF2B5EF4-FFF2-40B4-BE49-F238E27FC236}">
                <a16:creationId xmlns:a16="http://schemas.microsoft.com/office/drawing/2014/main" id="{FCCE4146-06F0-9F03-DEBA-3BE3FF4924BA}"/>
              </a:ext>
            </a:extLst>
          </p:cNvPr>
          <p:cNvSpPr/>
          <p:nvPr/>
        </p:nvSpPr>
        <p:spPr>
          <a:xfrm>
            <a:off x="22324622" y="6455696"/>
            <a:ext cx="20574000" cy="1440207"/>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TextBox 35">
            <a:extLst>
              <a:ext uri="{FF2B5EF4-FFF2-40B4-BE49-F238E27FC236}">
                <a16:creationId xmlns:a16="http://schemas.microsoft.com/office/drawing/2014/main" id="{48FE32EB-8827-521A-C428-D01771777AF5}"/>
              </a:ext>
            </a:extLst>
          </p:cNvPr>
          <p:cNvSpPr txBox="1"/>
          <p:nvPr/>
        </p:nvSpPr>
        <p:spPr>
          <a:xfrm>
            <a:off x="2975795" y="6631294"/>
            <a:ext cx="16528051" cy="1092607"/>
          </a:xfrm>
          <a:prstGeom prst="rect">
            <a:avLst/>
          </a:prstGeom>
          <a:noFill/>
        </p:spPr>
        <p:txBody>
          <a:bodyPr wrap="none" rtlCol="0">
            <a:spAutoFit/>
          </a:bodyPr>
          <a:lstStyle/>
          <a:p>
            <a:pPr algn="ctr"/>
            <a:r>
              <a:rPr lang="en-US" sz="6500">
                <a:solidFill>
                  <a:schemeClr val="bg1"/>
                </a:solidFill>
              </a:rPr>
              <a:t>Passive-Microwave Hail Detection &amp; Climatology</a:t>
            </a:r>
          </a:p>
        </p:txBody>
      </p:sp>
      <p:sp>
        <p:nvSpPr>
          <p:cNvPr id="37" name="TextBox 36">
            <a:extLst>
              <a:ext uri="{FF2B5EF4-FFF2-40B4-BE49-F238E27FC236}">
                <a16:creationId xmlns:a16="http://schemas.microsoft.com/office/drawing/2014/main" id="{544FD9E2-54E0-A240-EDBF-551181F49DB3}"/>
              </a:ext>
            </a:extLst>
          </p:cNvPr>
          <p:cNvSpPr txBox="1"/>
          <p:nvPr/>
        </p:nvSpPr>
        <p:spPr>
          <a:xfrm>
            <a:off x="22324622" y="6547923"/>
            <a:ext cx="20574000" cy="1092607"/>
          </a:xfrm>
          <a:prstGeom prst="rect">
            <a:avLst/>
          </a:prstGeom>
          <a:noFill/>
        </p:spPr>
        <p:txBody>
          <a:bodyPr wrap="square" rtlCol="0">
            <a:spAutoFit/>
          </a:bodyPr>
          <a:lstStyle/>
          <a:p>
            <a:pPr algn="ctr"/>
            <a:r>
              <a:rPr lang="en-US" sz="6500">
                <a:solidFill>
                  <a:schemeClr val="bg1"/>
                </a:solidFill>
              </a:rPr>
              <a:t>Advanced Microwave Precipitation Radiometer (AMPR)</a:t>
            </a:r>
          </a:p>
        </p:txBody>
      </p:sp>
      <p:sp>
        <p:nvSpPr>
          <p:cNvPr id="117" name="6-Point Star 116">
            <a:extLst>
              <a:ext uri="{FF2B5EF4-FFF2-40B4-BE49-F238E27FC236}">
                <a16:creationId xmlns:a16="http://schemas.microsoft.com/office/drawing/2014/main" id="{2C0F62D5-742D-4730-31D3-56A86C8157EE}"/>
              </a:ext>
            </a:extLst>
          </p:cNvPr>
          <p:cNvSpPr/>
          <p:nvPr/>
        </p:nvSpPr>
        <p:spPr>
          <a:xfrm>
            <a:off x="37994723" y="30582373"/>
            <a:ext cx="204463" cy="244530"/>
          </a:xfrm>
          <a:prstGeom prst="star6">
            <a:avLst>
              <a:gd name="adj" fmla="val 2508"/>
              <a:gd name="hf" fmla="val 115470"/>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8" name="Rectangle 117">
            <a:extLst>
              <a:ext uri="{FF2B5EF4-FFF2-40B4-BE49-F238E27FC236}">
                <a16:creationId xmlns:a16="http://schemas.microsoft.com/office/drawing/2014/main" id="{F85C989E-6CD5-9017-9960-E1E5EC43BC7A}"/>
              </a:ext>
            </a:extLst>
          </p:cNvPr>
          <p:cNvSpPr>
            <a:spLocks noChangeAspect="1"/>
          </p:cNvSpPr>
          <p:nvPr/>
        </p:nvSpPr>
        <p:spPr>
          <a:xfrm rot="18818175">
            <a:off x="40265369" y="30366553"/>
            <a:ext cx="122182" cy="127339"/>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6" name="TextBox 55">
            <a:extLst>
              <a:ext uri="{FF2B5EF4-FFF2-40B4-BE49-F238E27FC236}">
                <a16:creationId xmlns:a16="http://schemas.microsoft.com/office/drawing/2014/main" id="{A4983011-CAC0-6176-6DF4-8610D65DA8C1}"/>
              </a:ext>
            </a:extLst>
          </p:cNvPr>
          <p:cNvSpPr txBox="1"/>
          <p:nvPr/>
        </p:nvSpPr>
        <p:spPr>
          <a:xfrm>
            <a:off x="11589040" y="12906564"/>
            <a:ext cx="8198152" cy="1077218"/>
          </a:xfrm>
          <a:prstGeom prst="rect">
            <a:avLst/>
          </a:prstGeom>
          <a:noFill/>
          <a:ln>
            <a:solidFill>
              <a:schemeClr val="bg1"/>
            </a:solidFill>
          </a:ln>
        </p:spPr>
        <p:txBody>
          <a:bodyPr wrap="square" lIns="91440" tIns="45720" rIns="91440" bIns="45720" anchor="t">
            <a:spAutoFit/>
          </a:bodyPr>
          <a:lstStyle/>
          <a:p>
            <a:pPr algn="just"/>
            <a:r>
              <a:rPr lang="en-US" sz="1600" dirty="0">
                <a:solidFill>
                  <a:schemeClr val="bg1"/>
                </a:solidFill>
              </a:rPr>
              <a:t>Normalized hail climatology for 1998-2023 using the TRMM and GPM passive microwave radiometers. Probability of hail is calculated using BC2019. Current work focuses on the </a:t>
            </a:r>
          </a:p>
          <a:p>
            <a:pPr algn="just"/>
            <a:r>
              <a:rPr lang="en-US" sz="1600" dirty="0">
                <a:solidFill>
                  <a:schemeClr val="bg1"/>
                </a:solidFill>
              </a:rPr>
              <a:t>potentially artificial hail maxima in the tropics, hypothesized to be due to nonuniform</a:t>
            </a:r>
            <a:endParaRPr lang="en-US" sz="1600" dirty="0">
              <a:solidFill>
                <a:schemeClr val="bg1"/>
              </a:solidFill>
              <a:cs typeface="Calibri"/>
            </a:endParaRPr>
          </a:p>
          <a:p>
            <a:pPr algn="just"/>
            <a:r>
              <a:rPr lang="en-US" sz="1600" dirty="0">
                <a:solidFill>
                  <a:schemeClr val="bg1"/>
                </a:solidFill>
              </a:rPr>
              <a:t> beam filling and/or melting of small hailstones on their trajectory to the surface.</a:t>
            </a:r>
            <a:endParaRPr lang="en-US" sz="1600" dirty="0">
              <a:solidFill>
                <a:schemeClr val="bg1"/>
              </a:solidFill>
              <a:cs typeface="Calibri"/>
            </a:endParaRPr>
          </a:p>
        </p:txBody>
      </p:sp>
      <p:pic>
        <p:nvPicPr>
          <p:cNvPr id="15" name="Picture 14">
            <a:extLst>
              <a:ext uri="{FF2B5EF4-FFF2-40B4-BE49-F238E27FC236}">
                <a16:creationId xmlns:a16="http://schemas.microsoft.com/office/drawing/2014/main" id="{07CEFA1C-CC63-5A93-7382-2ED63CB8ED92}"/>
              </a:ext>
            </a:extLst>
          </p:cNvPr>
          <p:cNvPicPr>
            <a:picLocks noChangeAspect="1"/>
          </p:cNvPicPr>
          <p:nvPr/>
        </p:nvPicPr>
        <p:blipFill rotWithShape="1">
          <a:blip r:embed="rId5"/>
          <a:srcRect t="9144"/>
          <a:stretch/>
        </p:blipFill>
        <p:spPr>
          <a:xfrm>
            <a:off x="11494355" y="7806572"/>
            <a:ext cx="10058401" cy="5330873"/>
          </a:xfrm>
          <a:prstGeom prst="rect">
            <a:avLst/>
          </a:prstGeom>
        </p:spPr>
      </p:pic>
      <p:pic>
        <p:nvPicPr>
          <p:cNvPr id="16" name="Picture 15">
            <a:extLst>
              <a:ext uri="{FF2B5EF4-FFF2-40B4-BE49-F238E27FC236}">
                <a16:creationId xmlns:a16="http://schemas.microsoft.com/office/drawing/2014/main" id="{E9E41370-D5DE-2456-0D2B-6DB43CFD049A}"/>
              </a:ext>
            </a:extLst>
          </p:cNvPr>
          <p:cNvPicPr>
            <a:picLocks noChangeAspect="1"/>
          </p:cNvPicPr>
          <p:nvPr/>
        </p:nvPicPr>
        <p:blipFill>
          <a:blip r:embed="rId6"/>
          <a:srcRect/>
          <a:stretch/>
        </p:blipFill>
        <p:spPr>
          <a:xfrm>
            <a:off x="1160505" y="14157768"/>
            <a:ext cx="7225600" cy="3999625"/>
          </a:xfrm>
          <a:prstGeom prst="rect">
            <a:avLst/>
          </a:prstGeom>
        </p:spPr>
      </p:pic>
      <p:sp>
        <p:nvSpPr>
          <p:cNvPr id="11" name="Oval 10">
            <a:extLst>
              <a:ext uri="{FF2B5EF4-FFF2-40B4-BE49-F238E27FC236}">
                <a16:creationId xmlns:a16="http://schemas.microsoft.com/office/drawing/2014/main" id="{A5E4A64D-A543-0250-A531-AD1400B9C16B}"/>
              </a:ext>
            </a:extLst>
          </p:cNvPr>
          <p:cNvSpPr>
            <a:spLocks noChangeAspect="1"/>
          </p:cNvSpPr>
          <p:nvPr/>
        </p:nvSpPr>
        <p:spPr>
          <a:xfrm>
            <a:off x="15976316" y="12835114"/>
            <a:ext cx="11887200" cy="11887200"/>
          </a:xfrm>
          <a:prstGeom prst="ellipse">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7" name="Group 16">
            <a:extLst>
              <a:ext uri="{FF2B5EF4-FFF2-40B4-BE49-F238E27FC236}">
                <a16:creationId xmlns:a16="http://schemas.microsoft.com/office/drawing/2014/main" id="{03033BB0-2E3B-6551-DD9D-0C0C9C3E564C}"/>
              </a:ext>
            </a:extLst>
          </p:cNvPr>
          <p:cNvGrpSpPr/>
          <p:nvPr/>
        </p:nvGrpSpPr>
        <p:grpSpPr>
          <a:xfrm>
            <a:off x="1204064" y="7983659"/>
            <a:ext cx="5630040" cy="4579723"/>
            <a:chOff x="25463338" y="6869021"/>
            <a:chExt cx="9186842" cy="7298950"/>
          </a:xfrm>
        </p:grpSpPr>
        <p:grpSp>
          <p:nvGrpSpPr>
            <p:cNvPr id="18" name="Group 17">
              <a:extLst>
                <a:ext uri="{FF2B5EF4-FFF2-40B4-BE49-F238E27FC236}">
                  <a16:creationId xmlns:a16="http://schemas.microsoft.com/office/drawing/2014/main" id="{1AD83972-D453-C69F-F4B8-9900AB8FA306}"/>
                </a:ext>
              </a:extLst>
            </p:cNvPr>
            <p:cNvGrpSpPr/>
            <p:nvPr/>
          </p:nvGrpSpPr>
          <p:grpSpPr>
            <a:xfrm>
              <a:off x="25463338" y="6869021"/>
              <a:ext cx="9186842" cy="7298950"/>
              <a:chOff x="133260" y="1290474"/>
              <a:chExt cx="5703448" cy="4439256"/>
            </a:xfrm>
          </p:grpSpPr>
          <p:pic>
            <p:nvPicPr>
              <p:cNvPr id="40" name="Picture 39">
                <a:extLst>
                  <a:ext uri="{FF2B5EF4-FFF2-40B4-BE49-F238E27FC236}">
                    <a16:creationId xmlns:a16="http://schemas.microsoft.com/office/drawing/2014/main" id="{6C23AD2C-F695-1D23-A921-90FB6A9C459E}"/>
                  </a:ext>
                </a:extLst>
              </p:cNvPr>
              <p:cNvPicPr>
                <a:picLocks noChangeAspect="1"/>
              </p:cNvPicPr>
              <p:nvPr/>
            </p:nvPicPr>
            <p:blipFill rotWithShape="1">
              <a:blip r:embed="rId7"/>
              <a:srcRect l="2481" t="3549" r="2344" b="3840"/>
              <a:stretch/>
            </p:blipFill>
            <p:spPr>
              <a:xfrm>
                <a:off x="133260" y="1290474"/>
                <a:ext cx="4562326" cy="4439256"/>
              </a:xfrm>
              <a:prstGeom prst="rect">
                <a:avLst/>
              </a:prstGeom>
              <a:solidFill>
                <a:schemeClr val="tx1"/>
              </a:solidFill>
            </p:spPr>
          </p:pic>
          <p:grpSp>
            <p:nvGrpSpPr>
              <p:cNvPr id="41" name="Group 40">
                <a:extLst>
                  <a:ext uri="{FF2B5EF4-FFF2-40B4-BE49-F238E27FC236}">
                    <a16:creationId xmlns:a16="http://schemas.microsoft.com/office/drawing/2014/main" id="{27E2F35F-CD90-E498-C0D3-103933FC5E1F}"/>
                  </a:ext>
                </a:extLst>
              </p:cNvPr>
              <p:cNvGrpSpPr/>
              <p:nvPr/>
            </p:nvGrpSpPr>
            <p:grpSpPr>
              <a:xfrm>
                <a:off x="1036861" y="1659136"/>
                <a:ext cx="4799847" cy="3423690"/>
                <a:chOff x="1036861" y="1659136"/>
                <a:chExt cx="4799847" cy="3423690"/>
              </a:xfrm>
            </p:grpSpPr>
            <p:sp>
              <p:nvSpPr>
                <p:cNvPr id="42" name="TextBox 41">
                  <a:extLst>
                    <a:ext uri="{FF2B5EF4-FFF2-40B4-BE49-F238E27FC236}">
                      <a16:creationId xmlns:a16="http://schemas.microsoft.com/office/drawing/2014/main" id="{A3D2009A-D320-0720-839B-3D92205A3B33}"/>
                    </a:ext>
                  </a:extLst>
                </p:cNvPr>
                <p:cNvSpPr txBox="1"/>
                <p:nvPr/>
              </p:nvSpPr>
              <p:spPr>
                <a:xfrm>
                  <a:off x="1274383" y="4665155"/>
                  <a:ext cx="4562325" cy="417671"/>
                </a:xfrm>
                <a:prstGeom prst="rect">
                  <a:avLst/>
                </a:prstGeom>
                <a:noFill/>
              </p:spPr>
              <p:txBody>
                <a:bodyPr wrap="square" rtlCol="0">
                  <a:spAutoFit/>
                </a:bodyPr>
                <a:lstStyle/>
                <a:p>
                  <a:pPr algn="ctr"/>
                  <a:r>
                    <a:rPr lang="en-US" sz="1100"/>
                    <a:t>TRMM 37 GHz PCT</a:t>
                  </a:r>
                </a:p>
                <a:p>
                  <a:pPr algn="ctr"/>
                  <a:r>
                    <a:rPr lang="en-US" sz="1100"/>
                    <a:t>30 May 2012</a:t>
                  </a:r>
                </a:p>
              </p:txBody>
            </p:sp>
            <p:sp>
              <p:nvSpPr>
                <p:cNvPr id="43" name="TextBox 42">
                  <a:extLst>
                    <a:ext uri="{FF2B5EF4-FFF2-40B4-BE49-F238E27FC236}">
                      <a16:creationId xmlns:a16="http://schemas.microsoft.com/office/drawing/2014/main" id="{627ABC99-2B6C-D407-623F-AB0138BA6FD1}"/>
                    </a:ext>
                  </a:extLst>
                </p:cNvPr>
                <p:cNvSpPr txBox="1"/>
                <p:nvPr/>
              </p:nvSpPr>
              <p:spPr>
                <a:xfrm>
                  <a:off x="1036861" y="2669928"/>
                  <a:ext cx="1131919" cy="298337"/>
                </a:xfrm>
                <a:prstGeom prst="rect">
                  <a:avLst/>
                </a:prstGeom>
                <a:noFill/>
              </p:spPr>
              <p:txBody>
                <a:bodyPr wrap="square" rtlCol="0">
                  <a:spAutoFit/>
                </a:bodyPr>
                <a:lstStyle/>
                <a:p>
                  <a:r>
                    <a:rPr lang="en-US" sz="1400"/>
                    <a:t>81%</a:t>
                  </a:r>
                </a:p>
              </p:txBody>
            </p:sp>
            <p:sp>
              <p:nvSpPr>
                <p:cNvPr id="47" name="TextBox 46">
                  <a:extLst>
                    <a:ext uri="{FF2B5EF4-FFF2-40B4-BE49-F238E27FC236}">
                      <a16:creationId xmlns:a16="http://schemas.microsoft.com/office/drawing/2014/main" id="{E83972D3-28FB-812A-7F36-65425092B686}"/>
                    </a:ext>
                  </a:extLst>
                </p:cNvPr>
                <p:cNvSpPr txBox="1"/>
                <p:nvPr/>
              </p:nvSpPr>
              <p:spPr>
                <a:xfrm>
                  <a:off x="1128301" y="4026018"/>
                  <a:ext cx="1131919" cy="298337"/>
                </a:xfrm>
                <a:prstGeom prst="rect">
                  <a:avLst/>
                </a:prstGeom>
                <a:noFill/>
              </p:spPr>
              <p:txBody>
                <a:bodyPr wrap="square" rtlCol="0">
                  <a:spAutoFit/>
                </a:bodyPr>
                <a:lstStyle/>
                <a:p>
                  <a:r>
                    <a:rPr lang="en-US" sz="1400"/>
                    <a:t>35%</a:t>
                  </a:r>
                </a:p>
              </p:txBody>
            </p:sp>
            <p:sp>
              <p:nvSpPr>
                <p:cNvPr id="48" name="TextBox 47">
                  <a:extLst>
                    <a:ext uri="{FF2B5EF4-FFF2-40B4-BE49-F238E27FC236}">
                      <a16:creationId xmlns:a16="http://schemas.microsoft.com/office/drawing/2014/main" id="{710968B7-FE13-B9B8-13B1-E83591D51652}"/>
                    </a:ext>
                  </a:extLst>
                </p:cNvPr>
                <p:cNvSpPr txBox="1"/>
                <p:nvPr/>
              </p:nvSpPr>
              <p:spPr>
                <a:xfrm>
                  <a:off x="3314685" y="2517738"/>
                  <a:ext cx="1131919" cy="298337"/>
                </a:xfrm>
                <a:prstGeom prst="rect">
                  <a:avLst/>
                </a:prstGeom>
                <a:noFill/>
              </p:spPr>
              <p:txBody>
                <a:bodyPr wrap="square" rtlCol="0">
                  <a:spAutoFit/>
                </a:bodyPr>
                <a:lstStyle/>
                <a:p>
                  <a:r>
                    <a:rPr lang="en-US" sz="1400"/>
                    <a:t>10%</a:t>
                  </a:r>
                </a:p>
              </p:txBody>
            </p:sp>
            <p:sp>
              <p:nvSpPr>
                <p:cNvPr id="49" name="TextBox 48">
                  <a:extLst>
                    <a:ext uri="{FF2B5EF4-FFF2-40B4-BE49-F238E27FC236}">
                      <a16:creationId xmlns:a16="http://schemas.microsoft.com/office/drawing/2014/main" id="{5F00AE7B-31F5-1383-AFE1-49D8545EF467}"/>
                    </a:ext>
                  </a:extLst>
                </p:cNvPr>
                <p:cNvSpPr txBox="1"/>
                <p:nvPr/>
              </p:nvSpPr>
              <p:spPr>
                <a:xfrm>
                  <a:off x="3015981" y="1659136"/>
                  <a:ext cx="1131919" cy="298337"/>
                </a:xfrm>
                <a:prstGeom prst="rect">
                  <a:avLst/>
                </a:prstGeom>
                <a:noFill/>
              </p:spPr>
              <p:txBody>
                <a:bodyPr wrap="square" rtlCol="0">
                  <a:spAutoFit/>
                </a:bodyPr>
                <a:lstStyle/>
                <a:p>
                  <a:r>
                    <a:rPr lang="en-US" sz="1400"/>
                    <a:t>16%</a:t>
                  </a:r>
                </a:p>
              </p:txBody>
            </p:sp>
            <p:sp>
              <p:nvSpPr>
                <p:cNvPr id="50" name="TextBox 49">
                  <a:extLst>
                    <a:ext uri="{FF2B5EF4-FFF2-40B4-BE49-F238E27FC236}">
                      <a16:creationId xmlns:a16="http://schemas.microsoft.com/office/drawing/2014/main" id="{C443A6AE-C946-2F50-B077-7C7098323E89}"/>
                    </a:ext>
                  </a:extLst>
                </p:cNvPr>
                <p:cNvSpPr txBox="1"/>
                <p:nvPr/>
              </p:nvSpPr>
              <p:spPr>
                <a:xfrm>
                  <a:off x="2284600" y="3253052"/>
                  <a:ext cx="1816609" cy="417671"/>
                </a:xfrm>
                <a:prstGeom prst="rect">
                  <a:avLst/>
                </a:prstGeom>
                <a:noFill/>
              </p:spPr>
              <p:txBody>
                <a:bodyPr wrap="square" rtlCol="0">
                  <a:spAutoFit/>
                </a:bodyPr>
                <a:lstStyle/>
                <a:p>
                  <a:pPr algn="ctr"/>
                  <a:r>
                    <a:rPr lang="en-US" sz="1100"/>
                    <a:t>Bang &amp; Cecil (2019)</a:t>
                  </a:r>
                </a:p>
                <a:p>
                  <a:pPr algn="ctr"/>
                  <a:r>
                    <a:rPr lang="en-US" sz="1100"/>
                    <a:t>Prob. of Hail</a:t>
                  </a:r>
                </a:p>
              </p:txBody>
            </p:sp>
          </p:grpSp>
        </p:grpSp>
        <p:sp>
          <p:nvSpPr>
            <p:cNvPr id="19" name="TextBox 18">
              <a:extLst>
                <a:ext uri="{FF2B5EF4-FFF2-40B4-BE49-F238E27FC236}">
                  <a16:creationId xmlns:a16="http://schemas.microsoft.com/office/drawing/2014/main" id="{9FF7A304-B7C5-C73B-0C81-76DF3625B471}"/>
                </a:ext>
              </a:extLst>
            </p:cNvPr>
            <p:cNvSpPr txBox="1"/>
            <p:nvPr/>
          </p:nvSpPr>
          <p:spPr>
            <a:xfrm>
              <a:off x="27347213" y="7166690"/>
              <a:ext cx="1569948" cy="416942"/>
            </a:xfrm>
            <a:prstGeom prst="rect">
              <a:avLst/>
            </a:prstGeom>
            <a:noFill/>
            <a:ln>
              <a:noFill/>
            </a:ln>
          </p:spPr>
          <p:txBody>
            <a:bodyPr wrap="none" rtlCol="0">
              <a:spAutoFit/>
            </a:bodyPr>
            <a:lstStyle/>
            <a:p>
              <a:pPr algn="ctr"/>
              <a:r>
                <a:rPr lang="en-US" sz="1100"/>
                <a:t>T</a:t>
              </a:r>
              <a:r>
                <a:rPr lang="en-US" sz="1100" baseline="-25000"/>
                <a:t>b</a:t>
              </a:r>
              <a:r>
                <a:rPr lang="en-US" sz="1100"/>
                <a:t> depression</a:t>
              </a:r>
            </a:p>
          </p:txBody>
        </p:sp>
        <p:cxnSp>
          <p:nvCxnSpPr>
            <p:cNvPr id="30" name="Straight Arrow Connector 29">
              <a:extLst>
                <a:ext uri="{FF2B5EF4-FFF2-40B4-BE49-F238E27FC236}">
                  <a16:creationId xmlns:a16="http://schemas.microsoft.com/office/drawing/2014/main" id="{C35239D8-6BCD-C203-181D-A27C47755A3A}"/>
                </a:ext>
              </a:extLst>
            </p:cNvPr>
            <p:cNvCxnSpPr>
              <a:cxnSpLocks/>
            </p:cNvCxnSpPr>
            <p:nvPr/>
          </p:nvCxnSpPr>
          <p:spPr>
            <a:xfrm flipH="1">
              <a:off x="28153567" y="7525426"/>
              <a:ext cx="486492" cy="1078941"/>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51" name="Content Placeholder 7">
            <a:extLst>
              <a:ext uri="{FF2B5EF4-FFF2-40B4-BE49-F238E27FC236}">
                <a16:creationId xmlns:a16="http://schemas.microsoft.com/office/drawing/2014/main" id="{56639264-6291-FFEB-E28E-8028535DFA3E}"/>
              </a:ext>
            </a:extLst>
          </p:cNvPr>
          <p:cNvSpPr txBox="1">
            <a:spLocks/>
          </p:cNvSpPr>
          <p:nvPr/>
        </p:nvSpPr>
        <p:spPr>
          <a:xfrm>
            <a:off x="8586159" y="14315148"/>
            <a:ext cx="9237146" cy="6281502"/>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70302020209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70302020209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70302020209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400" dirty="0">
                <a:solidFill>
                  <a:schemeClr val="bg1"/>
                </a:solidFill>
                <a:latin typeface="+mn-lt"/>
              </a:rPr>
              <a:t>Satellite datasets not only enable us to construct global climatologies, but satellites in inclined orbits like TRMM and GPM sample locations </a:t>
            </a:r>
          </a:p>
          <a:p>
            <a:pPr marL="0" indent="0">
              <a:lnSpc>
                <a:spcPct val="100000"/>
              </a:lnSpc>
              <a:spcBef>
                <a:spcPts val="0"/>
              </a:spcBef>
              <a:buNone/>
            </a:pPr>
            <a:r>
              <a:rPr lang="en-US" sz="2400" dirty="0">
                <a:solidFill>
                  <a:schemeClr val="bg1"/>
                </a:solidFill>
                <a:latin typeface="+mn-lt"/>
              </a:rPr>
              <a:t>at all times of day (unlike a sun-synchronous satellite). This allows </a:t>
            </a:r>
          </a:p>
          <a:p>
            <a:pPr marL="0" indent="0">
              <a:lnSpc>
                <a:spcPct val="100000"/>
              </a:lnSpc>
              <a:spcBef>
                <a:spcPts val="0"/>
              </a:spcBef>
              <a:buNone/>
            </a:pPr>
            <a:r>
              <a:rPr lang="en-US" sz="2400" dirty="0">
                <a:solidFill>
                  <a:schemeClr val="bg1"/>
                </a:solidFill>
                <a:latin typeface="+mn-lt"/>
              </a:rPr>
              <a:t>us to analyze the diurnal cycle of hail: during what hours of the </a:t>
            </a:r>
          </a:p>
          <a:p>
            <a:pPr marL="0" indent="0">
              <a:lnSpc>
                <a:spcPct val="100000"/>
              </a:lnSpc>
              <a:spcBef>
                <a:spcPts val="0"/>
              </a:spcBef>
              <a:buNone/>
            </a:pPr>
            <a:r>
              <a:rPr lang="en-US" sz="2400" dirty="0">
                <a:solidFill>
                  <a:schemeClr val="bg1"/>
                </a:solidFill>
                <a:latin typeface="+mn-lt"/>
              </a:rPr>
              <a:t>day do hailstorms occur preferentially? Storms peak in late </a:t>
            </a:r>
          </a:p>
          <a:p>
            <a:pPr marL="0" indent="0">
              <a:lnSpc>
                <a:spcPct val="100000"/>
              </a:lnSpc>
              <a:spcBef>
                <a:spcPts val="0"/>
              </a:spcBef>
              <a:buNone/>
            </a:pPr>
            <a:r>
              <a:rPr lang="en-US" sz="2400" dirty="0">
                <a:solidFill>
                  <a:schemeClr val="bg1"/>
                </a:solidFill>
                <a:latin typeface="+mn-lt"/>
              </a:rPr>
              <a:t>afternoon in most locations, although some have evening / </a:t>
            </a:r>
          </a:p>
          <a:p>
            <a:pPr marL="0" indent="0">
              <a:lnSpc>
                <a:spcPct val="100000"/>
              </a:lnSpc>
              <a:spcBef>
                <a:spcPts val="0"/>
              </a:spcBef>
              <a:buNone/>
            </a:pPr>
            <a:r>
              <a:rPr lang="en-US" sz="2400" dirty="0">
                <a:solidFill>
                  <a:schemeClr val="bg1"/>
                </a:solidFill>
                <a:latin typeface="+mn-lt"/>
              </a:rPr>
              <a:t>overnight peaks.</a:t>
            </a:r>
            <a:r>
              <a:rPr lang="en-US" sz="2400" dirty="0">
                <a:solidFill>
                  <a:schemeClr val="bg1"/>
                </a:solidFill>
                <a:latin typeface="+mn-lt"/>
                <a:cs typeface="Calibri"/>
              </a:rPr>
              <a:t> Offshore, the diurnal cycle is more flat, with </a:t>
            </a:r>
          </a:p>
          <a:p>
            <a:pPr marL="0" indent="0">
              <a:lnSpc>
                <a:spcPct val="100000"/>
              </a:lnSpc>
              <a:spcBef>
                <a:spcPts val="0"/>
              </a:spcBef>
              <a:buNone/>
            </a:pPr>
            <a:r>
              <a:rPr lang="en-US" sz="2400" dirty="0">
                <a:solidFill>
                  <a:schemeClr val="bg1"/>
                </a:solidFill>
                <a:latin typeface="+mn-lt"/>
                <a:cs typeface="Calibri"/>
              </a:rPr>
              <a:t>an early-morning peak.</a:t>
            </a:r>
          </a:p>
          <a:p>
            <a:endParaRPr lang="en-US" sz="2400" dirty="0">
              <a:solidFill>
                <a:schemeClr val="bg1"/>
              </a:solidFill>
              <a:latin typeface="+mn-lt"/>
            </a:endParaRPr>
          </a:p>
          <a:p>
            <a:endParaRPr lang="en-US" sz="2400" dirty="0">
              <a:solidFill>
                <a:schemeClr val="bg1"/>
              </a:solidFill>
              <a:latin typeface="+mn-lt"/>
            </a:endParaRPr>
          </a:p>
          <a:p>
            <a:endParaRPr lang="en-US" sz="2400" dirty="0">
              <a:solidFill>
                <a:schemeClr val="bg1"/>
              </a:solidFill>
              <a:latin typeface="+mn-lt"/>
              <a:cs typeface="Calibri" panose="020F0502020204030204"/>
            </a:endParaRPr>
          </a:p>
          <a:p>
            <a:pPr marL="0" indent="0">
              <a:buNone/>
            </a:pPr>
            <a:endParaRPr lang="en-US" sz="2400" dirty="0">
              <a:solidFill>
                <a:schemeClr val="bg1"/>
              </a:solidFill>
              <a:latin typeface="+mn-lt"/>
            </a:endParaRPr>
          </a:p>
          <a:p>
            <a:pPr marL="0" indent="0">
              <a:buNone/>
            </a:pPr>
            <a:endParaRPr lang="en-US" sz="2400" dirty="0">
              <a:solidFill>
                <a:schemeClr val="bg1"/>
              </a:solidFill>
              <a:latin typeface="+mn-lt"/>
              <a:cs typeface="Calibri"/>
            </a:endParaRPr>
          </a:p>
        </p:txBody>
      </p:sp>
      <p:sp>
        <p:nvSpPr>
          <p:cNvPr id="52" name="TextBox 51">
            <a:extLst>
              <a:ext uri="{FF2B5EF4-FFF2-40B4-BE49-F238E27FC236}">
                <a16:creationId xmlns:a16="http://schemas.microsoft.com/office/drawing/2014/main" id="{EFAD1252-E792-80D3-84CE-8B0394F083A5}"/>
              </a:ext>
            </a:extLst>
          </p:cNvPr>
          <p:cNvSpPr txBox="1"/>
          <p:nvPr/>
        </p:nvSpPr>
        <p:spPr>
          <a:xfrm>
            <a:off x="5779251" y="7956007"/>
            <a:ext cx="5647562" cy="6001643"/>
          </a:xfrm>
          <a:prstGeom prst="rect">
            <a:avLst/>
          </a:prstGeom>
          <a:noFill/>
        </p:spPr>
        <p:txBody>
          <a:bodyPr wrap="square" lIns="91440" tIns="45720" rIns="91440" bIns="45720" anchor="t">
            <a:spAutoFit/>
          </a:bodyPr>
          <a:lstStyle/>
          <a:p>
            <a:pPr algn="just">
              <a:spcAft>
                <a:spcPts val="1200"/>
              </a:spcAft>
            </a:pPr>
            <a:r>
              <a:rPr lang="en-US" sz="2400">
                <a:solidFill>
                  <a:schemeClr val="bg1"/>
                </a:solidFill>
              </a:rPr>
              <a:t>Hail </a:t>
            </a:r>
            <a:r>
              <a:rPr lang="en-US" sz="2400" err="1">
                <a:solidFill>
                  <a:schemeClr val="bg1"/>
                </a:solidFill>
              </a:rPr>
              <a:t>climatologies</a:t>
            </a:r>
            <a:r>
              <a:rPr lang="en-US" sz="2400">
                <a:solidFill>
                  <a:schemeClr val="bg1"/>
                </a:solidFill>
              </a:rPr>
              <a:t> can be made from radar or surface reports, but those are not available everywhere. Human-based reports are susceptible to geographic, societal, or non-meteorological bias. </a:t>
            </a:r>
            <a:r>
              <a:rPr lang="en-US" sz="2400">
                <a:solidFill>
                  <a:schemeClr val="bg1"/>
                </a:solidFill>
                <a:ea typeface="+mn-lt"/>
                <a:cs typeface="+mn-lt"/>
              </a:rPr>
              <a:t>Satellite datasets are the best option </a:t>
            </a:r>
            <a:r>
              <a:rPr lang="en-US" sz="2400">
                <a:solidFill>
                  <a:schemeClr val="bg1"/>
                </a:solidFill>
              </a:rPr>
              <a:t>for consistency, uniformity, and avoiding bias. Passive-microwave radiometers leverage the scattering properties of frozen hydrometeors (like hail) causing a lower brightness temperature (depression). The BC2019 algorithm is used to estimate the near-global climatology of severe hail since 1998, and can be applied to multiple sensors, once different footprint sizes and sampling are adjusted for. </a:t>
            </a:r>
          </a:p>
        </p:txBody>
      </p:sp>
      <p:sp>
        <p:nvSpPr>
          <p:cNvPr id="55" name="TextBox 54">
            <a:extLst>
              <a:ext uri="{FF2B5EF4-FFF2-40B4-BE49-F238E27FC236}">
                <a16:creationId xmlns:a16="http://schemas.microsoft.com/office/drawing/2014/main" id="{A47B47BF-03F9-0CB5-DF96-D8F3F563CBE4}"/>
              </a:ext>
            </a:extLst>
          </p:cNvPr>
          <p:cNvSpPr txBox="1"/>
          <p:nvPr/>
        </p:nvSpPr>
        <p:spPr>
          <a:xfrm>
            <a:off x="1267525" y="12763500"/>
            <a:ext cx="4383556" cy="1323439"/>
          </a:xfrm>
          <a:prstGeom prst="rect">
            <a:avLst/>
          </a:prstGeom>
          <a:noFill/>
          <a:ln>
            <a:solidFill>
              <a:schemeClr val="bg1"/>
            </a:solidFill>
          </a:ln>
        </p:spPr>
        <p:txBody>
          <a:bodyPr wrap="square">
            <a:spAutoFit/>
          </a:bodyPr>
          <a:lstStyle/>
          <a:p>
            <a:pPr algn="just"/>
            <a:r>
              <a:rPr lang="en-US" sz="1600">
                <a:solidFill>
                  <a:schemeClr val="bg1"/>
                </a:solidFill>
              </a:rPr>
              <a:t>Passive-microwave hail algorithms leverage the relationship  between decreasing T</a:t>
            </a:r>
            <a:r>
              <a:rPr lang="en-US" sz="1600" baseline="-25000">
                <a:solidFill>
                  <a:schemeClr val="bg1"/>
                </a:solidFill>
              </a:rPr>
              <a:t>b</a:t>
            </a:r>
            <a:r>
              <a:rPr lang="en-US" sz="1600">
                <a:solidFill>
                  <a:schemeClr val="bg1"/>
                </a:solidFill>
              </a:rPr>
              <a:t> and increasing probability of hail. The Bang and Cecil (2019) algorithm uses the T</a:t>
            </a:r>
            <a:r>
              <a:rPr lang="en-US" sz="1600" baseline="-25000">
                <a:solidFill>
                  <a:schemeClr val="bg1"/>
                </a:solidFill>
              </a:rPr>
              <a:t>b</a:t>
            </a:r>
            <a:r>
              <a:rPr lang="en-US" sz="1600">
                <a:solidFill>
                  <a:schemeClr val="bg1"/>
                </a:solidFill>
              </a:rPr>
              <a:t> in both 37 and 19 GHz channels and estimates a </a:t>
            </a:r>
            <a:r>
              <a:rPr lang="en-US" sz="1600" err="1">
                <a:solidFill>
                  <a:schemeClr val="bg1"/>
                </a:solidFill>
              </a:rPr>
              <a:t>p</a:t>
            </a:r>
            <a:r>
              <a:rPr lang="en-US" sz="1600" baseline="-25000" err="1">
                <a:solidFill>
                  <a:schemeClr val="bg1"/>
                </a:solidFill>
              </a:rPr>
              <a:t>hail</a:t>
            </a:r>
            <a:r>
              <a:rPr lang="en-US" sz="1600">
                <a:solidFill>
                  <a:schemeClr val="bg1"/>
                </a:solidFill>
              </a:rPr>
              <a:t> from 0-100%.</a:t>
            </a:r>
          </a:p>
        </p:txBody>
      </p:sp>
      <p:sp>
        <p:nvSpPr>
          <p:cNvPr id="31" name="Oval 30">
            <a:extLst>
              <a:ext uri="{FF2B5EF4-FFF2-40B4-BE49-F238E27FC236}">
                <a16:creationId xmlns:a16="http://schemas.microsoft.com/office/drawing/2014/main" id="{BA16356C-F5DA-29B8-B185-FBAB003F847E}"/>
              </a:ext>
            </a:extLst>
          </p:cNvPr>
          <p:cNvSpPr>
            <a:spLocks noChangeAspect="1"/>
          </p:cNvSpPr>
          <p:nvPr/>
        </p:nvSpPr>
        <p:spPr>
          <a:xfrm>
            <a:off x="16925266" y="13711866"/>
            <a:ext cx="10058400" cy="10058400"/>
          </a:xfrm>
          <a:prstGeom prst="ellips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TextBox 37">
            <a:extLst>
              <a:ext uri="{FF2B5EF4-FFF2-40B4-BE49-F238E27FC236}">
                <a16:creationId xmlns:a16="http://schemas.microsoft.com/office/drawing/2014/main" id="{1896DBE5-F029-E26F-F10D-FF7FDB033844}"/>
              </a:ext>
            </a:extLst>
          </p:cNvPr>
          <p:cNvSpPr txBox="1"/>
          <p:nvPr/>
        </p:nvSpPr>
        <p:spPr>
          <a:xfrm>
            <a:off x="16899318" y="14222979"/>
            <a:ext cx="10058400" cy="8356134"/>
          </a:xfrm>
          <a:prstGeom prst="rect">
            <a:avLst/>
          </a:prstGeom>
          <a:noFill/>
          <a:ln w="38100">
            <a:noFill/>
          </a:ln>
        </p:spPr>
        <p:txBody>
          <a:bodyPr wrap="square">
            <a:spAutoFit/>
          </a:bodyPr>
          <a:lstStyle/>
          <a:p>
            <a:pPr algn="ctr"/>
            <a:r>
              <a:rPr lang="en-US" sz="3500" dirty="0">
                <a:solidFill>
                  <a:schemeClr val="bg1"/>
                </a:solidFill>
              </a:rPr>
              <a:t>The Precipitation</a:t>
            </a:r>
          </a:p>
          <a:p>
            <a:pPr algn="ctr"/>
            <a:r>
              <a:rPr lang="en-US" sz="3500" dirty="0">
                <a:solidFill>
                  <a:schemeClr val="bg1"/>
                </a:solidFill>
              </a:rPr>
              <a:t>Research Group in NASA MSFC’s </a:t>
            </a:r>
          </a:p>
          <a:p>
            <a:pPr algn="ctr"/>
            <a:r>
              <a:rPr lang="en-US" sz="3500" dirty="0">
                <a:solidFill>
                  <a:schemeClr val="bg1"/>
                </a:solidFill>
              </a:rPr>
              <a:t>Earth Science Branch (ST-11) focuses </a:t>
            </a:r>
          </a:p>
          <a:p>
            <a:pPr algn="ctr"/>
            <a:r>
              <a:rPr lang="en-US" sz="3500" dirty="0">
                <a:solidFill>
                  <a:schemeClr val="bg1"/>
                </a:solidFill>
              </a:rPr>
              <a:t>on observations of precipitation (rain,</a:t>
            </a:r>
          </a:p>
          <a:p>
            <a:pPr algn="ctr"/>
            <a:r>
              <a:rPr lang="en-US" sz="3500" dirty="0">
                <a:solidFill>
                  <a:schemeClr val="bg1"/>
                </a:solidFill>
              </a:rPr>
              <a:t> snow, and hail) from a variety of </a:t>
            </a:r>
          </a:p>
          <a:p>
            <a:pPr algn="ctr"/>
            <a:r>
              <a:rPr lang="en-US" sz="3500" dirty="0">
                <a:solidFill>
                  <a:schemeClr val="bg1"/>
                </a:solidFill>
              </a:rPr>
              <a:t>perspectives: ground-based radars, surface gauge networks, airborne instruments, and spaceborne measurements from satellites.</a:t>
            </a:r>
          </a:p>
          <a:p>
            <a:pPr algn="ctr"/>
            <a:r>
              <a:rPr lang="en-US" sz="1100" dirty="0">
                <a:solidFill>
                  <a:schemeClr val="bg1"/>
                </a:solidFill>
              </a:rPr>
              <a:t> </a:t>
            </a:r>
          </a:p>
          <a:p>
            <a:pPr algn="ctr"/>
            <a:r>
              <a:rPr lang="en-US" sz="3500" dirty="0">
                <a:solidFill>
                  <a:schemeClr val="bg1"/>
                </a:solidFill>
              </a:rPr>
              <a:t>While the Precipitation Group largely supports NASA’s Global Precipitation Measurement (GPM) Mission and the Precipitation Science Team,</a:t>
            </a:r>
          </a:p>
          <a:p>
            <a:pPr algn="ctr"/>
            <a:r>
              <a:rPr lang="en-US" sz="3500" dirty="0">
                <a:solidFill>
                  <a:schemeClr val="bg1"/>
                </a:solidFill>
              </a:rPr>
              <a:t>the team also looks to the future </a:t>
            </a:r>
          </a:p>
          <a:p>
            <a:pPr algn="ctr"/>
            <a:r>
              <a:rPr lang="en-US" sz="3500" dirty="0">
                <a:solidFill>
                  <a:schemeClr val="bg1"/>
                </a:solidFill>
              </a:rPr>
              <a:t>Precipitation Measurement Mission (PMM) </a:t>
            </a:r>
          </a:p>
          <a:p>
            <a:pPr algn="ctr"/>
            <a:r>
              <a:rPr lang="en-US" sz="3500" dirty="0">
                <a:solidFill>
                  <a:schemeClr val="bg1"/>
                </a:solidFill>
              </a:rPr>
              <a:t>and Investigation of Convective</a:t>
            </a:r>
          </a:p>
          <a:p>
            <a:pPr algn="ctr"/>
            <a:r>
              <a:rPr lang="en-US" sz="3500" dirty="0">
                <a:solidFill>
                  <a:schemeClr val="bg1"/>
                </a:solidFill>
              </a:rPr>
              <a:t>Updrafts (INCUS) missions. </a:t>
            </a:r>
          </a:p>
        </p:txBody>
      </p:sp>
      <p:sp>
        <p:nvSpPr>
          <p:cNvPr id="12" name="TextBox 11">
            <a:extLst>
              <a:ext uri="{FF2B5EF4-FFF2-40B4-BE49-F238E27FC236}">
                <a16:creationId xmlns:a16="http://schemas.microsoft.com/office/drawing/2014/main" id="{551D8EB0-542C-E199-FECC-6230BB230A35}"/>
              </a:ext>
            </a:extLst>
          </p:cNvPr>
          <p:cNvSpPr txBox="1"/>
          <p:nvPr/>
        </p:nvSpPr>
        <p:spPr>
          <a:xfrm>
            <a:off x="8586159" y="17626636"/>
            <a:ext cx="7253182" cy="338554"/>
          </a:xfrm>
          <a:prstGeom prst="rect">
            <a:avLst/>
          </a:prstGeom>
          <a:noFill/>
          <a:ln>
            <a:solidFill>
              <a:schemeClr val="bg1"/>
            </a:solidFill>
          </a:ln>
        </p:spPr>
        <p:txBody>
          <a:bodyPr wrap="square" lIns="91440" tIns="45720" rIns="91440" bIns="45720" anchor="t">
            <a:spAutoFit/>
          </a:bodyPr>
          <a:lstStyle/>
          <a:p>
            <a:pPr algn="just"/>
            <a:r>
              <a:rPr lang="en-US" sz="1600" dirty="0">
                <a:solidFill>
                  <a:schemeClr val="bg1"/>
                </a:solidFill>
              </a:rPr>
              <a:t>Left: Local time of day with the most hail storms, as derived from GPM.</a:t>
            </a:r>
            <a:endParaRPr lang="en-US" dirty="0">
              <a:solidFill>
                <a:schemeClr val="bg1"/>
              </a:solidFill>
            </a:endParaRPr>
          </a:p>
        </p:txBody>
      </p:sp>
      <p:pic>
        <p:nvPicPr>
          <p:cNvPr id="53" name="Picture 52" descr="A blue and yellow logo&#10;&#10;Description automatically generated">
            <a:extLst>
              <a:ext uri="{FF2B5EF4-FFF2-40B4-BE49-F238E27FC236}">
                <a16:creationId xmlns:a16="http://schemas.microsoft.com/office/drawing/2014/main" id="{082A8F94-08CD-5AB9-885C-313B4545D298}"/>
              </a:ext>
            </a:extLst>
          </p:cNvPr>
          <p:cNvPicPr>
            <a:picLocks noChangeAspect="1"/>
          </p:cNvPicPr>
          <p:nvPr/>
        </p:nvPicPr>
        <p:blipFill>
          <a:blip r:embed="rId8"/>
          <a:stretch>
            <a:fillRect/>
          </a:stretch>
        </p:blipFill>
        <p:spPr>
          <a:xfrm>
            <a:off x="20212732" y="22471172"/>
            <a:ext cx="1740355" cy="947349"/>
          </a:xfrm>
          <a:prstGeom prst="rect">
            <a:avLst/>
          </a:prstGeom>
        </p:spPr>
      </p:pic>
      <p:pic>
        <p:nvPicPr>
          <p:cNvPr id="60" name="Picture 59" descr="A logo with a black text&#10;&#10;Description automatically generated with medium confidence">
            <a:extLst>
              <a:ext uri="{FF2B5EF4-FFF2-40B4-BE49-F238E27FC236}">
                <a16:creationId xmlns:a16="http://schemas.microsoft.com/office/drawing/2014/main" id="{5077D4D1-3868-21B0-CB20-1403294F60EB}"/>
              </a:ext>
            </a:extLst>
          </p:cNvPr>
          <p:cNvPicPr>
            <a:picLocks noChangeAspect="1"/>
          </p:cNvPicPr>
          <p:nvPr/>
        </p:nvPicPr>
        <p:blipFill>
          <a:blip r:embed="rId9"/>
          <a:stretch>
            <a:fillRect/>
          </a:stretch>
        </p:blipFill>
        <p:spPr>
          <a:xfrm>
            <a:off x="22131948" y="22569408"/>
            <a:ext cx="1782330" cy="826937"/>
          </a:xfrm>
          <a:prstGeom prst="rect">
            <a:avLst/>
          </a:prstGeom>
        </p:spPr>
      </p:pic>
      <p:pic>
        <p:nvPicPr>
          <p:cNvPr id="14" name="Picture 13">
            <a:extLst>
              <a:ext uri="{FF2B5EF4-FFF2-40B4-BE49-F238E27FC236}">
                <a16:creationId xmlns:a16="http://schemas.microsoft.com/office/drawing/2014/main" id="{0AE60698-B559-8945-7E0D-D45EA550E2BB}"/>
              </a:ext>
            </a:extLst>
          </p:cNvPr>
          <p:cNvPicPr>
            <a:picLocks noChangeAspect="1"/>
          </p:cNvPicPr>
          <p:nvPr/>
        </p:nvPicPr>
        <p:blipFill>
          <a:blip r:embed="rId10"/>
          <a:stretch>
            <a:fillRect/>
          </a:stretch>
        </p:blipFill>
        <p:spPr>
          <a:xfrm>
            <a:off x="28122026" y="13704910"/>
            <a:ext cx="7497328" cy="4246820"/>
          </a:xfrm>
          <a:prstGeom prst="rect">
            <a:avLst/>
          </a:prstGeom>
        </p:spPr>
      </p:pic>
      <p:pic>
        <p:nvPicPr>
          <p:cNvPr id="39" name="Picture 38">
            <a:extLst>
              <a:ext uri="{FF2B5EF4-FFF2-40B4-BE49-F238E27FC236}">
                <a16:creationId xmlns:a16="http://schemas.microsoft.com/office/drawing/2014/main" id="{78426D3C-44C8-8B1E-8F57-350D567E3451}"/>
              </a:ext>
            </a:extLst>
          </p:cNvPr>
          <p:cNvPicPr>
            <a:picLocks noChangeAspect="1"/>
          </p:cNvPicPr>
          <p:nvPr/>
        </p:nvPicPr>
        <p:blipFill>
          <a:blip r:embed="rId11"/>
          <a:stretch>
            <a:fillRect/>
          </a:stretch>
        </p:blipFill>
        <p:spPr>
          <a:xfrm>
            <a:off x="22723482" y="8244093"/>
            <a:ext cx="5564164" cy="4173123"/>
          </a:xfrm>
          <a:prstGeom prst="rect">
            <a:avLst/>
          </a:prstGeom>
        </p:spPr>
      </p:pic>
      <p:pic>
        <p:nvPicPr>
          <p:cNvPr id="44" name="Picture 43">
            <a:extLst>
              <a:ext uri="{FF2B5EF4-FFF2-40B4-BE49-F238E27FC236}">
                <a16:creationId xmlns:a16="http://schemas.microsoft.com/office/drawing/2014/main" id="{CB004B37-12D7-B7EE-3075-3E0AF78DEC3B}"/>
              </a:ext>
            </a:extLst>
          </p:cNvPr>
          <p:cNvPicPr>
            <a:picLocks noChangeAspect="1"/>
          </p:cNvPicPr>
          <p:nvPr/>
        </p:nvPicPr>
        <p:blipFill>
          <a:blip r:embed="rId12"/>
          <a:stretch>
            <a:fillRect/>
          </a:stretch>
        </p:blipFill>
        <p:spPr>
          <a:xfrm>
            <a:off x="35852041" y="8224554"/>
            <a:ext cx="7020688" cy="6375218"/>
          </a:xfrm>
          <a:prstGeom prst="rect">
            <a:avLst/>
          </a:prstGeom>
        </p:spPr>
      </p:pic>
      <p:pic>
        <p:nvPicPr>
          <p:cNvPr id="45" name="Picture 44">
            <a:extLst>
              <a:ext uri="{FF2B5EF4-FFF2-40B4-BE49-F238E27FC236}">
                <a16:creationId xmlns:a16="http://schemas.microsoft.com/office/drawing/2014/main" id="{94106EA5-95E0-5BD9-C0FD-D565F61F191F}"/>
              </a:ext>
            </a:extLst>
          </p:cNvPr>
          <p:cNvPicPr>
            <a:picLocks noChangeAspect="1"/>
          </p:cNvPicPr>
          <p:nvPr/>
        </p:nvPicPr>
        <p:blipFill>
          <a:blip r:embed="rId13"/>
          <a:stretch>
            <a:fillRect/>
          </a:stretch>
        </p:blipFill>
        <p:spPr>
          <a:xfrm>
            <a:off x="25502454" y="12579982"/>
            <a:ext cx="5729200" cy="976479"/>
          </a:xfrm>
          <a:prstGeom prst="rect">
            <a:avLst/>
          </a:prstGeom>
        </p:spPr>
      </p:pic>
      <p:sp>
        <p:nvSpPr>
          <p:cNvPr id="46" name="TextBox 45">
            <a:extLst>
              <a:ext uri="{FF2B5EF4-FFF2-40B4-BE49-F238E27FC236}">
                <a16:creationId xmlns:a16="http://schemas.microsoft.com/office/drawing/2014/main" id="{3B97A496-1C0D-D2C8-AB33-5439FA51DCC7}"/>
              </a:ext>
            </a:extLst>
          </p:cNvPr>
          <p:cNvSpPr txBox="1"/>
          <p:nvPr/>
        </p:nvSpPr>
        <p:spPr>
          <a:xfrm>
            <a:off x="28624158" y="8023602"/>
            <a:ext cx="6995196" cy="5509200"/>
          </a:xfrm>
          <a:prstGeom prst="rect">
            <a:avLst/>
          </a:prstGeom>
          <a:noFill/>
        </p:spPr>
        <p:txBody>
          <a:bodyPr wrap="square" lIns="91440" tIns="45720" rIns="91440" bIns="45720" anchor="t">
            <a:spAutoFit/>
          </a:bodyPr>
          <a:lstStyle/>
          <a:p>
            <a:pPr algn="dist"/>
            <a:r>
              <a:rPr lang="en-US" sz="3200" dirty="0">
                <a:solidFill>
                  <a:schemeClr val="bg1"/>
                </a:solidFill>
                <a:ea typeface="+mn-lt"/>
                <a:cs typeface="+mn-lt"/>
              </a:rPr>
              <a:t>AMPR is a cross-track-scanning passive microwave radiometer that measures total power at 10.7, 19.35, 37.1 and 85.5 GHz. It has two orthogonally polarized channels per frequency, allowing recovery of horizontally (H) and vertically (V) polarized scene brightness temperatures (TBs) after deconvolution. The AMPR instrument has flown on            </a:t>
            </a:r>
          </a:p>
          <a:p>
            <a:pPr algn="dist"/>
            <a:r>
              <a:rPr lang="en-US" sz="3200" dirty="0">
                <a:solidFill>
                  <a:schemeClr val="bg1"/>
                </a:solidFill>
                <a:ea typeface="+mn-lt"/>
                <a:cs typeface="+mn-lt"/>
              </a:rPr>
              <a:t>                             many NASA aircraft, </a:t>
            </a:r>
          </a:p>
          <a:p>
            <a:pPr algn="dist"/>
            <a:r>
              <a:rPr lang="en-US" sz="3200" dirty="0">
                <a:solidFill>
                  <a:schemeClr val="bg1"/>
                </a:solidFill>
                <a:ea typeface="+mn-lt"/>
                <a:cs typeface="+mn-lt"/>
              </a:rPr>
              <a:t>                            including the P-3 &amp; ER-2.</a:t>
            </a:r>
            <a:endParaRPr lang="en-US" sz="3200" dirty="0">
              <a:solidFill>
                <a:schemeClr val="bg1"/>
              </a:solidFill>
              <a:cs typeface="Calibri"/>
            </a:endParaRPr>
          </a:p>
        </p:txBody>
      </p:sp>
      <p:sp>
        <p:nvSpPr>
          <p:cNvPr id="57" name="TextBox 56">
            <a:extLst>
              <a:ext uri="{FF2B5EF4-FFF2-40B4-BE49-F238E27FC236}">
                <a16:creationId xmlns:a16="http://schemas.microsoft.com/office/drawing/2014/main" id="{06E3BAF7-1018-DD67-7F78-12902483A16E}"/>
              </a:ext>
            </a:extLst>
          </p:cNvPr>
          <p:cNvSpPr txBox="1"/>
          <p:nvPr/>
        </p:nvSpPr>
        <p:spPr>
          <a:xfrm>
            <a:off x="35948818" y="14692901"/>
            <a:ext cx="6841726" cy="3539430"/>
          </a:xfrm>
          <a:prstGeom prst="rect">
            <a:avLst/>
          </a:prstGeom>
          <a:noFill/>
        </p:spPr>
        <p:txBody>
          <a:bodyPr wrap="square" lIns="91440" tIns="45720" rIns="91440" bIns="45720" anchor="t">
            <a:spAutoFit/>
          </a:bodyPr>
          <a:lstStyle/>
          <a:p>
            <a:pPr algn="just"/>
            <a:r>
              <a:rPr lang="en-US" sz="3200" dirty="0">
                <a:solidFill>
                  <a:schemeClr val="bg1"/>
                </a:solidFill>
                <a:ea typeface="+mn-lt"/>
                <a:cs typeface="+mn-lt"/>
              </a:rPr>
              <a:t>AMPR can be used to measure clouds, precipitation, water vapor, ocean winds, and other geophysical properties. Combining AMPR with lidars, radars, and other radiometers is leading to new discoveries about precipitation systems and Earth's weather.</a:t>
            </a:r>
            <a:endParaRPr lang="en-US" sz="3200" dirty="0">
              <a:solidFill>
                <a:schemeClr val="bg1"/>
              </a:solidFill>
              <a:cs typeface="Calibri"/>
            </a:endParaRPr>
          </a:p>
        </p:txBody>
      </p:sp>
      <p:pic>
        <p:nvPicPr>
          <p:cNvPr id="68" name="Picture 67" descr="A picture containing sky, outdoor, day&#10;&#10;Description automatically generated">
            <a:extLst>
              <a:ext uri="{FF2B5EF4-FFF2-40B4-BE49-F238E27FC236}">
                <a16:creationId xmlns:a16="http://schemas.microsoft.com/office/drawing/2014/main" id="{CA935A67-8821-A20C-B4E8-72BBE40977AB}"/>
              </a:ext>
            </a:extLst>
          </p:cNvPr>
          <p:cNvPicPr>
            <a:picLocks noChangeAspect="1"/>
          </p:cNvPicPr>
          <p:nvPr/>
        </p:nvPicPr>
        <p:blipFill rotWithShape="1">
          <a:blip r:embed="rId14"/>
          <a:srcRect l="8471"/>
          <a:stretch/>
        </p:blipFill>
        <p:spPr>
          <a:xfrm>
            <a:off x="6972299" y="26289000"/>
            <a:ext cx="7418891" cy="4569278"/>
          </a:xfrm>
          <a:prstGeom prst="rect">
            <a:avLst/>
          </a:prstGeom>
        </p:spPr>
      </p:pic>
      <p:pic>
        <p:nvPicPr>
          <p:cNvPr id="73" name="Picture 72" descr="A picture containing grass&#10;&#10;Description automatically generated">
            <a:extLst>
              <a:ext uri="{FF2B5EF4-FFF2-40B4-BE49-F238E27FC236}">
                <a16:creationId xmlns:a16="http://schemas.microsoft.com/office/drawing/2014/main" id="{99440CFB-46BA-2E31-7A8B-60E53E59879D}"/>
              </a:ext>
            </a:extLst>
          </p:cNvPr>
          <p:cNvPicPr>
            <a:picLocks noChangeAspect="1"/>
          </p:cNvPicPr>
          <p:nvPr/>
        </p:nvPicPr>
        <p:blipFill>
          <a:blip r:embed="rId15"/>
          <a:stretch>
            <a:fillRect/>
          </a:stretch>
        </p:blipFill>
        <p:spPr>
          <a:xfrm>
            <a:off x="962131" y="27518178"/>
            <a:ext cx="5925047" cy="3340100"/>
          </a:xfrm>
          <a:prstGeom prst="rect">
            <a:avLst/>
          </a:prstGeom>
        </p:spPr>
      </p:pic>
      <p:pic>
        <p:nvPicPr>
          <p:cNvPr id="64" name="Picture 63" descr="Diagram&#10;&#10;Description automatically generated">
            <a:extLst>
              <a:ext uri="{FF2B5EF4-FFF2-40B4-BE49-F238E27FC236}">
                <a16:creationId xmlns:a16="http://schemas.microsoft.com/office/drawing/2014/main" id="{8428A80B-628D-918A-0554-C0E40EC2C246}"/>
              </a:ext>
            </a:extLst>
          </p:cNvPr>
          <p:cNvPicPr>
            <a:picLocks noChangeAspect="1"/>
          </p:cNvPicPr>
          <p:nvPr/>
        </p:nvPicPr>
        <p:blipFill>
          <a:blip r:embed="rId16"/>
          <a:stretch>
            <a:fillRect/>
          </a:stretch>
        </p:blipFill>
        <p:spPr>
          <a:xfrm>
            <a:off x="1001968" y="20555705"/>
            <a:ext cx="7627681" cy="6933445"/>
          </a:xfrm>
          <a:prstGeom prst="rect">
            <a:avLst/>
          </a:prstGeom>
        </p:spPr>
      </p:pic>
      <p:sp>
        <p:nvSpPr>
          <p:cNvPr id="77" name="TextBox 76">
            <a:extLst>
              <a:ext uri="{FF2B5EF4-FFF2-40B4-BE49-F238E27FC236}">
                <a16:creationId xmlns:a16="http://schemas.microsoft.com/office/drawing/2014/main" id="{80E69C5A-7021-182D-CE97-B019A30F7F95}"/>
              </a:ext>
            </a:extLst>
          </p:cNvPr>
          <p:cNvSpPr txBox="1"/>
          <p:nvPr/>
        </p:nvSpPr>
        <p:spPr>
          <a:xfrm>
            <a:off x="14751956" y="29721437"/>
            <a:ext cx="6480393" cy="1692771"/>
          </a:xfrm>
          <a:prstGeom prst="rect">
            <a:avLst/>
          </a:prstGeom>
          <a:noFill/>
        </p:spPr>
        <p:txBody>
          <a:bodyPr wrap="square">
            <a:spAutoFit/>
          </a:bodyPr>
          <a:lstStyle/>
          <a:p>
            <a:pPr marL="228600" indent="-228600">
              <a:spcAft>
                <a:spcPts val="1200"/>
              </a:spcAft>
              <a:buFont typeface="Arial" panose="020B0604020202020204" pitchFamily="34" charset="0"/>
              <a:buChar char="•"/>
            </a:pPr>
            <a:r>
              <a:rPr lang="en-US" sz="2800">
                <a:solidFill>
                  <a:schemeClr val="bg1"/>
                </a:solidFill>
              </a:rPr>
              <a:t>118 polarimetric, Doppler weather radars</a:t>
            </a:r>
          </a:p>
          <a:p>
            <a:pPr marL="228600" indent="-228600">
              <a:spcAft>
                <a:spcPts val="1200"/>
              </a:spcAft>
              <a:buFont typeface="Arial" panose="020B0604020202020204" pitchFamily="34" charset="0"/>
              <a:buChar char="•"/>
            </a:pPr>
            <a:r>
              <a:rPr lang="en-US" sz="2800">
                <a:solidFill>
                  <a:schemeClr val="bg1"/>
                </a:solidFill>
              </a:rPr>
              <a:t>March 2014–present: &gt;30,000 overpasses</a:t>
            </a:r>
          </a:p>
          <a:p>
            <a:pPr marL="228600" indent="-228600">
              <a:spcAft>
                <a:spcPts val="1200"/>
              </a:spcAft>
              <a:buFont typeface="Arial" panose="020B0604020202020204" pitchFamily="34" charset="0"/>
              <a:buChar char="•"/>
            </a:pPr>
            <a:endParaRPr lang="en-US" sz="2800">
              <a:solidFill>
                <a:schemeClr val="bg1"/>
              </a:solidFill>
            </a:endParaRPr>
          </a:p>
        </p:txBody>
      </p:sp>
      <p:sp>
        <p:nvSpPr>
          <p:cNvPr id="79" name="Freeform: Shape 78">
            <a:extLst>
              <a:ext uri="{FF2B5EF4-FFF2-40B4-BE49-F238E27FC236}">
                <a16:creationId xmlns:a16="http://schemas.microsoft.com/office/drawing/2014/main" id="{D9DBFC7F-8881-ECF4-A38F-4FBB6ED7DA5D}"/>
              </a:ext>
            </a:extLst>
          </p:cNvPr>
          <p:cNvSpPr/>
          <p:nvPr/>
        </p:nvSpPr>
        <p:spPr>
          <a:xfrm>
            <a:off x="8665900" y="20692220"/>
            <a:ext cx="13089200" cy="5349129"/>
          </a:xfrm>
          <a:custGeom>
            <a:avLst/>
            <a:gdLst>
              <a:gd name="connsiteX0" fmla="*/ 58993 w 10441858"/>
              <a:gd name="connsiteY0" fmla="*/ 29497 h 4011562"/>
              <a:gd name="connsiteX1" fmla="*/ 6784258 w 10441858"/>
              <a:gd name="connsiteY1" fmla="*/ 29497 h 4011562"/>
              <a:gd name="connsiteX2" fmla="*/ 7639664 w 10441858"/>
              <a:gd name="connsiteY2" fmla="*/ 1651820 h 4011562"/>
              <a:gd name="connsiteX3" fmla="*/ 9085006 w 10441858"/>
              <a:gd name="connsiteY3" fmla="*/ 3244646 h 4011562"/>
              <a:gd name="connsiteX4" fmla="*/ 10441858 w 10441858"/>
              <a:gd name="connsiteY4" fmla="*/ 4011562 h 4011562"/>
              <a:gd name="connsiteX5" fmla="*/ 0 w 10441858"/>
              <a:gd name="connsiteY5" fmla="*/ 4011562 h 4011562"/>
              <a:gd name="connsiteX6" fmla="*/ 117987 w 10441858"/>
              <a:gd name="connsiteY6" fmla="*/ 0 h 4011562"/>
              <a:gd name="connsiteX0" fmla="*/ 393607 w 10776472"/>
              <a:gd name="connsiteY0" fmla="*/ 58526 h 4040591"/>
              <a:gd name="connsiteX1" fmla="*/ 7118872 w 10776472"/>
              <a:gd name="connsiteY1" fmla="*/ 58526 h 4040591"/>
              <a:gd name="connsiteX2" fmla="*/ 7974278 w 10776472"/>
              <a:gd name="connsiteY2" fmla="*/ 1680849 h 4040591"/>
              <a:gd name="connsiteX3" fmla="*/ 9419620 w 10776472"/>
              <a:gd name="connsiteY3" fmla="*/ 3273675 h 4040591"/>
              <a:gd name="connsiteX4" fmla="*/ 10776472 w 10776472"/>
              <a:gd name="connsiteY4" fmla="*/ 4040591 h 4040591"/>
              <a:gd name="connsiteX5" fmla="*/ 334614 w 10776472"/>
              <a:gd name="connsiteY5" fmla="*/ 4040591 h 4040591"/>
              <a:gd name="connsiteX6" fmla="*/ 2658 w 10776472"/>
              <a:gd name="connsiteY6" fmla="*/ 0 h 4040591"/>
              <a:gd name="connsiteX0" fmla="*/ 58993 w 10441858"/>
              <a:gd name="connsiteY0" fmla="*/ 44011 h 4026076"/>
              <a:gd name="connsiteX1" fmla="*/ 6784258 w 10441858"/>
              <a:gd name="connsiteY1" fmla="*/ 44011 h 4026076"/>
              <a:gd name="connsiteX2" fmla="*/ 7639664 w 10441858"/>
              <a:gd name="connsiteY2" fmla="*/ 1666334 h 4026076"/>
              <a:gd name="connsiteX3" fmla="*/ 9085006 w 10441858"/>
              <a:gd name="connsiteY3" fmla="*/ 3259160 h 4026076"/>
              <a:gd name="connsiteX4" fmla="*/ 10441858 w 10441858"/>
              <a:gd name="connsiteY4" fmla="*/ 4026076 h 4026076"/>
              <a:gd name="connsiteX5" fmla="*/ 0 w 10441858"/>
              <a:gd name="connsiteY5" fmla="*/ 4026076 h 4026076"/>
              <a:gd name="connsiteX6" fmla="*/ 59929 w 10441858"/>
              <a:gd name="connsiteY6" fmla="*/ 0 h 4026076"/>
              <a:gd name="connsiteX0" fmla="*/ 58993 w 10441858"/>
              <a:gd name="connsiteY0" fmla="*/ 44011 h 4026076"/>
              <a:gd name="connsiteX1" fmla="*/ 6784258 w 10441858"/>
              <a:gd name="connsiteY1" fmla="*/ 44011 h 4026076"/>
              <a:gd name="connsiteX2" fmla="*/ 7639664 w 10441858"/>
              <a:gd name="connsiteY2" fmla="*/ 1666334 h 4026076"/>
              <a:gd name="connsiteX3" fmla="*/ 9085006 w 10441858"/>
              <a:gd name="connsiteY3" fmla="*/ 3259160 h 4026076"/>
              <a:gd name="connsiteX4" fmla="*/ 10441858 w 10441858"/>
              <a:gd name="connsiteY4" fmla="*/ 4026076 h 4026076"/>
              <a:gd name="connsiteX5" fmla="*/ 0 w 10441858"/>
              <a:gd name="connsiteY5" fmla="*/ 4026076 h 4026076"/>
              <a:gd name="connsiteX6" fmla="*/ 59929 w 10441858"/>
              <a:gd name="connsiteY6" fmla="*/ 0 h 4026076"/>
              <a:gd name="connsiteX7" fmla="*/ 58993 w 10441858"/>
              <a:gd name="connsiteY7" fmla="*/ 44011 h 4026076"/>
              <a:gd name="connsiteX0" fmla="*/ 59929 w 10441858"/>
              <a:gd name="connsiteY0" fmla="*/ 0 h 4026076"/>
              <a:gd name="connsiteX1" fmla="*/ 6784258 w 10441858"/>
              <a:gd name="connsiteY1" fmla="*/ 44011 h 4026076"/>
              <a:gd name="connsiteX2" fmla="*/ 7639664 w 10441858"/>
              <a:gd name="connsiteY2" fmla="*/ 1666334 h 4026076"/>
              <a:gd name="connsiteX3" fmla="*/ 9085006 w 10441858"/>
              <a:gd name="connsiteY3" fmla="*/ 3259160 h 4026076"/>
              <a:gd name="connsiteX4" fmla="*/ 10441858 w 10441858"/>
              <a:gd name="connsiteY4" fmla="*/ 4026076 h 4026076"/>
              <a:gd name="connsiteX5" fmla="*/ 0 w 10441858"/>
              <a:gd name="connsiteY5" fmla="*/ 4026076 h 4026076"/>
              <a:gd name="connsiteX6" fmla="*/ 59929 w 10441858"/>
              <a:gd name="connsiteY6" fmla="*/ 0 h 4026076"/>
              <a:gd name="connsiteX0" fmla="*/ 2312 w 10841441"/>
              <a:gd name="connsiteY0" fmla="*/ 0 h 4038776"/>
              <a:gd name="connsiteX1" fmla="*/ 7183841 w 10841441"/>
              <a:gd name="connsiteY1" fmla="*/ 56711 h 4038776"/>
              <a:gd name="connsiteX2" fmla="*/ 8039247 w 10841441"/>
              <a:gd name="connsiteY2" fmla="*/ 1679034 h 4038776"/>
              <a:gd name="connsiteX3" fmla="*/ 9484589 w 10841441"/>
              <a:gd name="connsiteY3" fmla="*/ 3271860 h 4038776"/>
              <a:gd name="connsiteX4" fmla="*/ 10841441 w 10841441"/>
              <a:gd name="connsiteY4" fmla="*/ 4038776 h 4038776"/>
              <a:gd name="connsiteX5" fmla="*/ 399583 w 10841441"/>
              <a:gd name="connsiteY5" fmla="*/ 4038776 h 4038776"/>
              <a:gd name="connsiteX6" fmla="*/ 2312 w 10841441"/>
              <a:gd name="connsiteY6" fmla="*/ 0 h 4038776"/>
              <a:gd name="connsiteX0" fmla="*/ 5915 w 10845044"/>
              <a:gd name="connsiteY0" fmla="*/ 0 h 4038776"/>
              <a:gd name="connsiteX1" fmla="*/ 7187444 w 10845044"/>
              <a:gd name="connsiteY1" fmla="*/ 56711 h 4038776"/>
              <a:gd name="connsiteX2" fmla="*/ 8042850 w 10845044"/>
              <a:gd name="connsiteY2" fmla="*/ 1679034 h 4038776"/>
              <a:gd name="connsiteX3" fmla="*/ 9488192 w 10845044"/>
              <a:gd name="connsiteY3" fmla="*/ 3271860 h 4038776"/>
              <a:gd name="connsiteX4" fmla="*/ 10845044 w 10845044"/>
              <a:gd name="connsiteY4" fmla="*/ 4038776 h 4038776"/>
              <a:gd name="connsiteX5" fmla="*/ 98386 w 10845044"/>
              <a:gd name="connsiteY5" fmla="*/ 4026076 h 4038776"/>
              <a:gd name="connsiteX6" fmla="*/ 5915 w 10845044"/>
              <a:gd name="connsiteY6" fmla="*/ 0 h 4038776"/>
              <a:gd name="connsiteX0" fmla="*/ 0 w 10839129"/>
              <a:gd name="connsiteY0" fmla="*/ 0 h 4038776"/>
              <a:gd name="connsiteX1" fmla="*/ 7181529 w 10839129"/>
              <a:gd name="connsiteY1" fmla="*/ 56711 h 4038776"/>
              <a:gd name="connsiteX2" fmla="*/ 8036935 w 10839129"/>
              <a:gd name="connsiteY2" fmla="*/ 1679034 h 4038776"/>
              <a:gd name="connsiteX3" fmla="*/ 9482277 w 10839129"/>
              <a:gd name="connsiteY3" fmla="*/ 3271860 h 4038776"/>
              <a:gd name="connsiteX4" fmla="*/ 10839129 w 10839129"/>
              <a:gd name="connsiteY4" fmla="*/ 4038776 h 4038776"/>
              <a:gd name="connsiteX5" fmla="*/ 92471 w 10839129"/>
              <a:gd name="connsiteY5" fmla="*/ 4026076 h 4038776"/>
              <a:gd name="connsiteX6" fmla="*/ 0 w 10839129"/>
              <a:gd name="connsiteY6" fmla="*/ 0 h 4038776"/>
              <a:gd name="connsiteX0" fmla="*/ 110729 w 10746658"/>
              <a:gd name="connsiteY0" fmla="*/ 0 h 4026076"/>
              <a:gd name="connsiteX1" fmla="*/ 7089058 w 10746658"/>
              <a:gd name="connsiteY1" fmla="*/ 44011 h 4026076"/>
              <a:gd name="connsiteX2" fmla="*/ 7944464 w 10746658"/>
              <a:gd name="connsiteY2" fmla="*/ 1666334 h 4026076"/>
              <a:gd name="connsiteX3" fmla="*/ 9389806 w 10746658"/>
              <a:gd name="connsiteY3" fmla="*/ 3259160 h 4026076"/>
              <a:gd name="connsiteX4" fmla="*/ 10746658 w 10746658"/>
              <a:gd name="connsiteY4" fmla="*/ 4026076 h 4026076"/>
              <a:gd name="connsiteX5" fmla="*/ 0 w 10746658"/>
              <a:gd name="connsiteY5" fmla="*/ 4013376 h 4026076"/>
              <a:gd name="connsiteX6" fmla="*/ 110729 w 10746658"/>
              <a:gd name="connsiteY6" fmla="*/ 0 h 4026076"/>
              <a:gd name="connsiteX0" fmla="*/ 0 w 10635929"/>
              <a:gd name="connsiteY0" fmla="*/ 0 h 4026076"/>
              <a:gd name="connsiteX1" fmla="*/ 6978329 w 10635929"/>
              <a:gd name="connsiteY1" fmla="*/ 44011 h 4026076"/>
              <a:gd name="connsiteX2" fmla="*/ 7833735 w 10635929"/>
              <a:gd name="connsiteY2" fmla="*/ 1666334 h 4026076"/>
              <a:gd name="connsiteX3" fmla="*/ 9279077 w 10635929"/>
              <a:gd name="connsiteY3" fmla="*/ 3259160 h 4026076"/>
              <a:gd name="connsiteX4" fmla="*/ 10635929 w 10635929"/>
              <a:gd name="connsiteY4" fmla="*/ 4026076 h 4026076"/>
              <a:gd name="connsiteX5" fmla="*/ 28971 w 10635929"/>
              <a:gd name="connsiteY5" fmla="*/ 4013376 h 4026076"/>
              <a:gd name="connsiteX6" fmla="*/ 0 w 10635929"/>
              <a:gd name="connsiteY6" fmla="*/ 0 h 4026076"/>
              <a:gd name="connsiteX0" fmla="*/ 0 w 10635929"/>
              <a:gd name="connsiteY0" fmla="*/ 0 h 4026076"/>
              <a:gd name="connsiteX1" fmla="*/ 6978329 w 10635929"/>
              <a:gd name="connsiteY1" fmla="*/ 44011 h 4026076"/>
              <a:gd name="connsiteX2" fmla="*/ 7833735 w 10635929"/>
              <a:gd name="connsiteY2" fmla="*/ 1666334 h 4026076"/>
              <a:gd name="connsiteX3" fmla="*/ 9279077 w 10635929"/>
              <a:gd name="connsiteY3" fmla="*/ 3259160 h 4026076"/>
              <a:gd name="connsiteX4" fmla="*/ 10635929 w 10635929"/>
              <a:gd name="connsiteY4" fmla="*/ 4026076 h 4026076"/>
              <a:gd name="connsiteX5" fmla="*/ 28971 w 10635929"/>
              <a:gd name="connsiteY5" fmla="*/ 4013376 h 4026076"/>
              <a:gd name="connsiteX6" fmla="*/ 0 w 10635929"/>
              <a:gd name="connsiteY6" fmla="*/ 0 h 4026076"/>
              <a:gd name="connsiteX0" fmla="*/ 0 w 10635929"/>
              <a:gd name="connsiteY0" fmla="*/ 0 h 4026076"/>
              <a:gd name="connsiteX1" fmla="*/ 6978329 w 10635929"/>
              <a:gd name="connsiteY1" fmla="*/ 44011 h 4026076"/>
              <a:gd name="connsiteX2" fmla="*/ 7833735 w 10635929"/>
              <a:gd name="connsiteY2" fmla="*/ 1666334 h 4026076"/>
              <a:gd name="connsiteX3" fmla="*/ 9279077 w 10635929"/>
              <a:gd name="connsiteY3" fmla="*/ 3259160 h 4026076"/>
              <a:gd name="connsiteX4" fmla="*/ 10635929 w 10635929"/>
              <a:gd name="connsiteY4" fmla="*/ 4026076 h 4026076"/>
              <a:gd name="connsiteX5" fmla="*/ 28971 w 10635929"/>
              <a:gd name="connsiteY5" fmla="*/ 4013376 h 4026076"/>
              <a:gd name="connsiteX6" fmla="*/ 0 w 10635929"/>
              <a:gd name="connsiteY6" fmla="*/ 0 h 4026076"/>
              <a:gd name="connsiteX0" fmla="*/ 0 w 10620689"/>
              <a:gd name="connsiteY0" fmla="*/ 0 h 4026076"/>
              <a:gd name="connsiteX1" fmla="*/ 6963089 w 10620689"/>
              <a:gd name="connsiteY1" fmla="*/ 44011 h 4026076"/>
              <a:gd name="connsiteX2" fmla="*/ 7818495 w 10620689"/>
              <a:gd name="connsiteY2" fmla="*/ 1666334 h 4026076"/>
              <a:gd name="connsiteX3" fmla="*/ 9263837 w 10620689"/>
              <a:gd name="connsiteY3" fmla="*/ 3259160 h 4026076"/>
              <a:gd name="connsiteX4" fmla="*/ 10620689 w 10620689"/>
              <a:gd name="connsiteY4" fmla="*/ 4026076 h 4026076"/>
              <a:gd name="connsiteX5" fmla="*/ 13731 w 10620689"/>
              <a:gd name="connsiteY5" fmla="*/ 4013376 h 4026076"/>
              <a:gd name="connsiteX6" fmla="*/ 0 w 10620689"/>
              <a:gd name="connsiteY6" fmla="*/ 0 h 4026076"/>
              <a:gd name="connsiteX0" fmla="*/ 0 w 10620689"/>
              <a:gd name="connsiteY0" fmla="*/ 0 h 4026076"/>
              <a:gd name="connsiteX1" fmla="*/ 6963089 w 10620689"/>
              <a:gd name="connsiteY1" fmla="*/ 44011 h 4026076"/>
              <a:gd name="connsiteX2" fmla="*/ 7818495 w 10620689"/>
              <a:gd name="connsiteY2" fmla="*/ 1666334 h 4026076"/>
              <a:gd name="connsiteX3" fmla="*/ 9263837 w 10620689"/>
              <a:gd name="connsiteY3" fmla="*/ 3259160 h 4026076"/>
              <a:gd name="connsiteX4" fmla="*/ 10620689 w 10620689"/>
              <a:gd name="connsiteY4" fmla="*/ 4026076 h 4026076"/>
              <a:gd name="connsiteX5" fmla="*/ 13731 w 10620689"/>
              <a:gd name="connsiteY5" fmla="*/ 4013376 h 4026076"/>
              <a:gd name="connsiteX6" fmla="*/ 0 w 10620689"/>
              <a:gd name="connsiteY6" fmla="*/ 0 h 4026076"/>
              <a:gd name="connsiteX0" fmla="*/ 0 w 11126377"/>
              <a:gd name="connsiteY0" fmla="*/ 0 h 4026076"/>
              <a:gd name="connsiteX1" fmla="*/ 6963089 w 11126377"/>
              <a:gd name="connsiteY1" fmla="*/ 44011 h 4026076"/>
              <a:gd name="connsiteX2" fmla="*/ 7818495 w 11126377"/>
              <a:gd name="connsiteY2" fmla="*/ 1666334 h 4026076"/>
              <a:gd name="connsiteX3" fmla="*/ 9263837 w 11126377"/>
              <a:gd name="connsiteY3" fmla="*/ 3259160 h 4026076"/>
              <a:gd name="connsiteX4" fmla="*/ 10620689 w 11126377"/>
              <a:gd name="connsiteY4" fmla="*/ 4026076 h 4026076"/>
              <a:gd name="connsiteX5" fmla="*/ 13731 w 11126377"/>
              <a:gd name="connsiteY5" fmla="*/ 4013376 h 4026076"/>
              <a:gd name="connsiteX6" fmla="*/ 0 w 11126377"/>
              <a:gd name="connsiteY6" fmla="*/ 0 h 402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26377" h="4026076">
                <a:moveTo>
                  <a:pt x="0" y="0"/>
                </a:moveTo>
                <a:lnTo>
                  <a:pt x="6963089" y="44011"/>
                </a:lnTo>
                <a:lnTo>
                  <a:pt x="7818495" y="1666334"/>
                </a:lnTo>
                <a:cubicBezTo>
                  <a:pt x="8201953" y="2202192"/>
                  <a:pt x="8796805" y="2865870"/>
                  <a:pt x="9263837" y="3259160"/>
                </a:cubicBezTo>
                <a:cubicBezTo>
                  <a:pt x="9730869" y="3652450"/>
                  <a:pt x="12162373" y="3900373"/>
                  <a:pt x="10620689" y="4026076"/>
                </a:cubicBezTo>
                <a:lnTo>
                  <a:pt x="13731" y="4013376"/>
                </a:lnTo>
                <a:cubicBezTo>
                  <a:pt x="16774" y="3348684"/>
                  <a:pt x="9657" y="385292"/>
                  <a:pt x="0" y="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000">
                <a:solidFill>
                  <a:schemeClr val="bg1"/>
                </a:solidFill>
              </a:rPr>
              <a:t>The VN is a software tool that geometrically </a:t>
            </a:r>
          </a:p>
          <a:p>
            <a:r>
              <a:rPr lang="en-US" sz="3000">
                <a:solidFill>
                  <a:schemeClr val="bg1"/>
                </a:solidFill>
              </a:rPr>
              <a:t>matches satellite- and ground-based microwave </a:t>
            </a:r>
          </a:p>
          <a:p>
            <a:r>
              <a:rPr lang="en-US" sz="3000">
                <a:solidFill>
                  <a:schemeClr val="bg1"/>
                </a:solidFill>
              </a:rPr>
              <a:t>observations of precipitation. It is primarily used </a:t>
            </a:r>
          </a:p>
          <a:p>
            <a:r>
              <a:rPr lang="en-US" sz="3000">
                <a:solidFill>
                  <a:schemeClr val="bg1"/>
                </a:solidFill>
              </a:rPr>
              <a:t>to validate science requirements of the GPM mission,</a:t>
            </a:r>
          </a:p>
          <a:p>
            <a:r>
              <a:rPr lang="en-US" sz="3000">
                <a:solidFill>
                  <a:schemeClr val="bg1"/>
                </a:solidFill>
              </a:rPr>
              <a:t>which has been using a constellation of satellites to map </a:t>
            </a:r>
          </a:p>
          <a:p>
            <a:r>
              <a:rPr lang="en-US" sz="3000">
                <a:solidFill>
                  <a:schemeClr val="bg1"/>
                </a:solidFill>
              </a:rPr>
              <a:t>precipitation across the globe for the past decade. The VN </a:t>
            </a:r>
          </a:p>
          <a:p>
            <a:r>
              <a:rPr lang="en-US" sz="3000">
                <a:solidFill>
                  <a:schemeClr val="bg1"/>
                </a:solidFill>
              </a:rPr>
              <a:t>leverages existing operational weather radar networks as well </a:t>
            </a:r>
          </a:p>
          <a:p>
            <a:r>
              <a:rPr lang="en-US" sz="3000">
                <a:solidFill>
                  <a:schemeClr val="bg1"/>
                </a:solidFill>
              </a:rPr>
              <a:t>as research weather radars to compare with the satellite-based </a:t>
            </a:r>
          </a:p>
          <a:p>
            <a:r>
              <a:rPr lang="en-US" sz="3000">
                <a:solidFill>
                  <a:schemeClr val="bg1"/>
                </a:solidFill>
              </a:rPr>
              <a:t>retrievals. By combining these results with in-situ and higher-resolution</a:t>
            </a:r>
          </a:p>
          <a:p>
            <a:r>
              <a:rPr lang="en-US" sz="3000">
                <a:solidFill>
                  <a:schemeClr val="bg1"/>
                </a:solidFill>
              </a:rPr>
              <a:t>measurements of precipitation, the VN provides a unique capability for NASA to study this component of the water cycle.</a:t>
            </a:r>
          </a:p>
        </p:txBody>
      </p:sp>
      <p:sp>
        <p:nvSpPr>
          <p:cNvPr id="80" name="TextBox 79">
            <a:extLst>
              <a:ext uri="{FF2B5EF4-FFF2-40B4-BE49-F238E27FC236}">
                <a16:creationId xmlns:a16="http://schemas.microsoft.com/office/drawing/2014/main" id="{64DDF0CB-38F0-B95D-DECB-2D48BD3FFEB9}"/>
              </a:ext>
            </a:extLst>
          </p:cNvPr>
          <p:cNvSpPr txBox="1"/>
          <p:nvPr/>
        </p:nvSpPr>
        <p:spPr>
          <a:xfrm>
            <a:off x="8166100" y="30022800"/>
            <a:ext cx="6159500" cy="830997"/>
          </a:xfrm>
          <a:prstGeom prst="rect">
            <a:avLst/>
          </a:prstGeom>
          <a:noFill/>
        </p:spPr>
        <p:txBody>
          <a:bodyPr wrap="square" rtlCol="0">
            <a:spAutoFit/>
          </a:bodyPr>
          <a:lstStyle/>
          <a:p>
            <a:pPr algn="r"/>
            <a:r>
              <a:rPr lang="en-US" sz="2400">
                <a:effectLst>
                  <a:outerShdw blurRad="38100" dist="38100" dir="2700000" algn="tl">
                    <a:srgbClr val="000000">
                      <a:alpha val="43137"/>
                    </a:srgbClr>
                  </a:outerShdw>
                </a:effectLst>
              </a:rPr>
              <a:t>NASA’s Ku-/Ka-/S-band weather radars measure the 3-D structure of precipitation.</a:t>
            </a:r>
          </a:p>
        </p:txBody>
      </p:sp>
      <p:sp>
        <p:nvSpPr>
          <p:cNvPr id="81" name="TextBox 80">
            <a:extLst>
              <a:ext uri="{FF2B5EF4-FFF2-40B4-BE49-F238E27FC236}">
                <a16:creationId xmlns:a16="http://schemas.microsoft.com/office/drawing/2014/main" id="{ED927E15-E73E-F585-DEED-39A4E3912F38}"/>
              </a:ext>
            </a:extLst>
          </p:cNvPr>
          <p:cNvSpPr txBox="1"/>
          <p:nvPr/>
        </p:nvSpPr>
        <p:spPr>
          <a:xfrm>
            <a:off x="1009650" y="27641550"/>
            <a:ext cx="5867400" cy="1200329"/>
          </a:xfrm>
          <a:prstGeom prst="rect">
            <a:avLst/>
          </a:prstGeom>
          <a:noFill/>
        </p:spPr>
        <p:txBody>
          <a:bodyPr wrap="square" rtlCol="0">
            <a:spAutoFit/>
          </a:bodyPr>
          <a:lstStyle/>
          <a:p>
            <a:pPr algn="r"/>
            <a:r>
              <a:rPr lang="en-US" sz="2400">
                <a:effectLst>
                  <a:outerShdw blurRad="38100" dist="38100" dir="2700000" algn="tl">
                    <a:srgbClr val="000000">
                      <a:alpha val="43137"/>
                    </a:srgbClr>
                  </a:outerShdw>
                </a:effectLst>
              </a:rPr>
              <a:t>NASA’s </a:t>
            </a:r>
            <a:r>
              <a:rPr lang="en-US" sz="2400" err="1">
                <a:effectLst>
                  <a:outerShdw blurRad="38100" dist="38100" dir="2700000" algn="tl">
                    <a:srgbClr val="000000">
                      <a:alpha val="43137"/>
                    </a:srgbClr>
                  </a:outerShdw>
                </a:effectLst>
              </a:rPr>
              <a:t>Disdrometer</a:t>
            </a:r>
            <a:r>
              <a:rPr lang="en-US" sz="2400">
                <a:effectLst>
                  <a:outerShdw blurRad="38100" dist="38100" dir="2700000" algn="tl">
                    <a:srgbClr val="000000">
                      <a:alpha val="43137"/>
                    </a:srgbClr>
                  </a:outerShdw>
                </a:effectLst>
              </a:rPr>
              <a:t> and Radar Observations of Precipitation Facility measures size and velocity of raindrops and snowflakes.</a:t>
            </a:r>
          </a:p>
        </p:txBody>
      </p:sp>
      <p:sp>
        <p:nvSpPr>
          <p:cNvPr id="82" name="TextBox 81">
            <a:extLst>
              <a:ext uri="{FF2B5EF4-FFF2-40B4-BE49-F238E27FC236}">
                <a16:creationId xmlns:a16="http://schemas.microsoft.com/office/drawing/2014/main" id="{DA8D3D13-0660-ED02-423F-C5477153202F}"/>
              </a:ext>
            </a:extLst>
          </p:cNvPr>
          <p:cNvSpPr txBox="1"/>
          <p:nvPr/>
        </p:nvSpPr>
        <p:spPr>
          <a:xfrm>
            <a:off x="1123950" y="20634778"/>
            <a:ext cx="3143250" cy="1323439"/>
          </a:xfrm>
          <a:prstGeom prst="rect">
            <a:avLst/>
          </a:prstGeom>
          <a:noFill/>
        </p:spPr>
        <p:txBody>
          <a:bodyPr wrap="square" rtlCol="0">
            <a:spAutoFit/>
          </a:bodyPr>
          <a:lstStyle/>
          <a:p>
            <a:r>
              <a:rPr lang="en-US" sz="2000" i="1">
                <a:solidFill>
                  <a:schemeClr val="bg1"/>
                </a:solidFill>
              </a:rPr>
              <a:t>The low-Earth orbiting GPM core satellite consists of a radar built by JAXA and radiometer built by NASA.</a:t>
            </a:r>
          </a:p>
        </p:txBody>
      </p:sp>
      <p:sp>
        <p:nvSpPr>
          <p:cNvPr id="83" name="TextBox 82">
            <a:extLst>
              <a:ext uri="{FF2B5EF4-FFF2-40B4-BE49-F238E27FC236}">
                <a16:creationId xmlns:a16="http://schemas.microsoft.com/office/drawing/2014/main" id="{EEABC168-A6D0-F90E-19E4-3486C90EF703}"/>
              </a:ext>
            </a:extLst>
          </p:cNvPr>
          <p:cNvSpPr txBox="1"/>
          <p:nvPr/>
        </p:nvSpPr>
        <p:spPr>
          <a:xfrm>
            <a:off x="5199421" y="20634778"/>
            <a:ext cx="3143250" cy="1015663"/>
          </a:xfrm>
          <a:prstGeom prst="rect">
            <a:avLst/>
          </a:prstGeom>
          <a:noFill/>
        </p:spPr>
        <p:txBody>
          <a:bodyPr wrap="square" rtlCol="0">
            <a:spAutoFit/>
          </a:bodyPr>
          <a:lstStyle/>
          <a:p>
            <a:pPr algn="r"/>
            <a:r>
              <a:rPr lang="en-US" sz="2000" i="1">
                <a:solidFill>
                  <a:schemeClr val="bg1"/>
                </a:solidFill>
              </a:rPr>
              <a:t>It is capable of measuring precipitation particle size and intensity.</a:t>
            </a:r>
          </a:p>
        </p:txBody>
      </p:sp>
      <p:sp>
        <p:nvSpPr>
          <p:cNvPr id="86" name="Arrow: Down 85">
            <a:extLst>
              <a:ext uri="{FF2B5EF4-FFF2-40B4-BE49-F238E27FC236}">
                <a16:creationId xmlns:a16="http://schemas.microsoft.com/office/drawing/2014/main" id="{B05A4C9F-E2A7-CB2F-E388-376B0F47A16E}"/>
              </a:ext>
            </a:extLst>
          </p:cNvPr>
          <p:cNvSpPr/>
          <p:nvPr/>
        </p:nvSpPr>
        <p:spPr>
          <a:xfrm rot="8100000">
            <a:off x="8298543" y="25994180"/>
            <a:ext cx="484632"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Arrow: Down 86">
            <a:extLst>
              <a:ext uri="{FF2B5EF4-FFF2-40B4-BE49-F238E27FC236}">
                <a16:creationId xmlns:a16="http://schemas.microsoft.com/office/drawing/2014/main" id="{63480B0A-2911-F9D2-AA40-EB5803E6F11A}"/>
              </a:ext>
            </a:extLst>
          </p:cNvPr>
          <p:cNvSpPr/>
          <p:nvPr/>
        </p:nvSpPr>
        <p:spPr>
          <a:xfrm rot="16200000">
            <a:off x="6591300" y="28689300"/>
            <a:ext cx="484632"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a:extLst>
              <a:ext uri="{FF2B5EF4-FFF2-40B4-BE49-F238E27FC236}">
                <a16:creationId xmlns:a16="http://schemas.microsoft.com/office/drawing/2014/main" id="{F70A2F8C-FCE5-E24B-3189-7FF31DD2D5F4}"/>
              </a:ext>
            </a:extLst>
          </p:cNvPr>
          <p:cNvPicPr>
            <a:picLocks noChangeAspect="1"/>
          </p:cNvPicPr>
          <p:nvPr/>
        </p:nvPicPr>
        <p:blipFill>
          <a:blip r:embed="rId17"/>
          <a:stretch>
            <a:fillRect/>
          </a:stretch>
        </p:blipFill>
        <p:spPr>
          <a:xfrm>
            <a:off x="22360137" y="20778039"/>
            <a:ext cx="20552009" cy="9744411"/>
          </a:xfrm>
          <a:prstGeom prst="rect">
            <a:avLst/>
          </a:prstGeom>
        </p:spPr>
      </p:pic>
      <p:pic>
        <p:nvPicPr>
          <p:cNvPr id="63" name="Picture 62">
            <a:extLst>
              <a:ext uri="{FF2B5EF4-FFF2-40B4-BE49-F238E27FC236}">
                <a16:creationId xmlns:a16="http://schemas.microsoft.com/office/drawing/2014/main" id="{376905BB-16D8-62B4-EB11-40FEECEC1A6B}"/>
              </a:ext>
            </a:extLst>
          </p:cNvPr>
          <p:cNvPicPr>
            <a:picLocks noChangeAspect="1"/>
          </p:cNvPicPr>
          <p:nvPr/>
        </p:nvPicPr>
        <p:blipFill>
          <a:blip r:embed="rId18"/>
          <a:stretch>
            <a:fillRect/>
          </a:stretch>
        </p:blipFill>
        <p:spPr>
          <a:xfrm>
            <a:off x="35073163" y="20962012"/>
            <a:ext cx="7615895" cy="4242884"/>
          </a:xfrm>
          <a:prstGeom prst="rect">
            <a:avLst/>
          </a:prstGeom>
        </p:spPr>
      </p:pic>
      <p:pic>
        <p:nvPicPr>
          <p:cNvPr id="65" name="Picture 64">
            <a:extLst>
              <a:ext uri="{FF2B5EF4-FFF2-40B4-BE49-F238E27FC236}">
                <a16:creationId xmlns:a16="http://schemas.microsoft.com/office/drawing/2014/main" id="{FCC90E6B-7C81-3783-4961-6B0712E2007F}"/>
              </a:ext>
            </a:extLst>
          </p:cNvPr>
          <p:cNvPicPr>
            <a:picLocks noChangeAspect="1"/>
          </p:cNvPicPr>
          <p:nvPr/>
        </p:nvPicPr>
        <p:blipFill>
          <a:blip r:embed="rId19"/>
          <a:stretch>
            <a:fillRect/>
          </a:stretch>
        </p:blipFill>
        <p:spPr>
          <a:xfrm>
            <a:off x="24527575" y="27179852"/>
            <a:ext cx="14686510" cy="3736036"/>
          </a:xfrm>
          <a:prstGeom prst="rect">
            <a:avLst/>
          </a:prstGeom>
        </p:spPr>
      </p:pic>
      <p:sp>
        <p:nvSpPr>
          <p:cNvPr id="21" name="TextBox 20">
            <a:extLst>
              <a:ext uri="{FF2B5EF4-FFF2-40B4-BE49-F238E27FC236}">
                <a16:creationId xmlns:a16="http://schemas.microsoft.com/office/drawing/2014/main" id="{E3A82919-1402-8D63-57AD-1A6EE4EC0363}"/>
              </a:ext>
            </a:extLst>
          </p:cNvPr>
          <p:cNvSpPr txBox="1"/>
          <p:nvPr/>
        </p:nvSpPr>
        <p:spPr>
          <a:xfrm>
            <a:off x="-33115" y="31351314"/>
            <a:ext cx="12845328" cy="1277273"/>
          </a:xfrm>
          <a:prstGeom prst="rect">
            <a:avLst/>
          </a:prstGeom>
          <a:noFill/>
        </p:spPr>
        <p:txBody>
          <a:bodyPr wrap="square" rtlCol="0">
            <a:spAutoFit/>
          </a:bodyPr>
          <a:lstStyle/>
          <a:p>
            <a:pPr algn="ctr"/>
            <a:r>
              <a:rPr lang="en-US" sz="3850" dirty="0">
                <a:solidFill>
                  <a:schemeClr val="bg1"/>
                </a:solidFill>
              </a:rPr>
              <a:t>NASA Marshall Space Flight Center</a:t>
            </a:r>
          </a:p>
          <a:p>
            <a:pPr algn="ctr"/>
            <a:r>
              <a:rPr lang="en-US" sz="3850" dirty="0">
                <a:solidFill>
                  <a:schemeClr val="bg1"/>
                </a:solidFill>
              </a:rPr>
              <a:t>STO Jamboree &amp; Poster Expo</a:t>
            </a:r>
          </a:p>
        </p:txBody>
      </p:sp>
    </p:spTree>
    <p:extLst>
      <p:ext uri="{BB962C8B-B14F-4D97-AF65-F5344CB8AC3E}">
        <p14:creationId xmlns:p14="http://schemas.microsoft.com/office/powerpoint/2010/main" val="2896855507"/>
      </p:ext>
    </p:extLst>
  </p:cSld>
  <p:clrMapOvr>
    <a:masterClrMapping/>
  </p:clrMapOvr>
</p:sld>
</file>

<file path=ppt/theme/theme1.xml><?xml version="1.0" encoding="utf-8"?>
<a:theme xmlns:a="http://schemas.openxmlformats.org/drawingml/2006/main" name="Office 2013 - 2022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939</Words>
  <Application>Microsoft Macintosh PowerPoint</Application>
  <PresentationFormat>Custom</PresentationFormat>
  <Paragraphs>75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Calibri</vt:lpstr>
      <vt:lpstr>Calibri Light</vt:lpstr>
      <vt:lpstr>Times New Roman</vt:lpstr>
      <vt:lpstr>Office 2013 - 2022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Bang, Sarah D. (MSFC-ST11)</dc:creator>
  <cp:lastModifiedBy>Bang, Sarah D. (MSFC-ST11)</cp:lastModifiedBy>
  <cp:revision>1</cp:revision>
  <dcterms:created xsi:type="dcterms:W3CDTF">2024-04-04T21:00:30Z</dcterms:created>
  <dcterms:modified xsi:type="dcterms:W3CDTF">2024-04-16T18:05:48Z</dcterms:modified>
</cp:coreProperties>
</file>