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1"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E0169C-A1F8-65C4-D953-BD3DDFE095E6}" name="Stewart, Blake C. (MSFC-ES62)" initials="SBC(E" userId="S::bcstewar@ndc.nasa.gov::11b62b74-77e9-48c2-b2d8-f5afb57d44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229" autoAdjust="0"/>
  </p:normalViewPr>
  <p:slideViewPr>
    <p:cSldViewPr snapToGrid="0">
      <p:cViewPr>
        <p:scale>
          <a:sx n="33" d="100"/>
          <a:sy n="33" d="100"/>
        </p:scale>
        <p:origin x="708" y="234"/>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283A9-57CE-4DE7-BFFC-47BC18990F71}" type="datetimeFigureOut">
              <a:rPr lang="en-US" smtClean="0"/>
              <a:t>4/16/2024</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BE551-AAF9-40FB-BF05-23908FD04195}" type="slidenum">
              <a:rPr lang="en-US" smtClean="0"/>
              <a:t>‹#›</a:t>
            </a:fld>
            <a:endParaRPr lang="en-US"/>
          </a:p>
        </p:txBody>
      </p:sp>
    </p:spTree>
    <p:extLst>
      <p:ext uri="{BB962C8B-B14F-4D97-AF65-F5344CB8AC3E}">
        <p14:creationId xmlns:p14="http://schemas.microsoft.com/office/powerpoint/2010/main" val="32174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95FAF9-7EC1-4B0A-97C7-E2CF18E54876}"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61625-A8A2-4D1B-B1F7-F5E840AFDD66}" type="slidenum">
              <a:rPr lang="en-US" smtClean="0"/>
              <a:t>‹#›</a:t>
            </a:fld>
            <a:endParaRPr lang="en-US"/>
          </a:p>
        </p:txBody>
      </p:sp>
    </p:spTree>
    <p:extLst>
      <p:ext uri="{BB962C8B-B14F-4D97-AF65-F5344CB8AC3E}">
        <p14:creationId xmlns:p14="http://schemas.microsoft.com/office/powerpoint/2010/main" val="29630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5FAF9-7EC1-4B0A-97C7-E2CF18E54876}"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61625-A8A2-4D1B-B1F7-F5E840AFDD66}" type="slidenum">
              <a:rPr lang="en-US" smtClean="0"/>
              <a:t>‹#›</a:t>
            </a:fld>
            <a:endParaRPr lang="en-US"/>
          </a:p>
        </p:txBody>
      </p:sp>
    </p:spTree>
    <p:extLst>
      <p:ext uri="{BB962C8B-B14F-4D97-AF65-F5344CB8AC3E}">
        <p14:creationId xmlns:p14="http://schemas.microsoft.com/office/powerpoint/2010/main" val="146270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5FAF9-7EC1-4B0A-97C7-E2CF18E54876}"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61625-A8A2-4D1B-B1F7-F5E840AFDD66}" type="slidenum">
              <a:rPr lang="en-US" smtClean="0"/>
              <a:t>‹#›</a:t>
            </a:fld>
            <a:endParaRPr lang="en-US"/>
          </a:p>
        </p:txBody>
      </p:sp>
    </p:spTree>
    <p:extLst>
      <p:ext uri="{BB962C8B-B14F-4D97-AF65-F5344CB8AC3E}">
        <p14:creationId xmlns:p14="http://schemas.microsoft.com/office/powerpoint/2010/main" val="357246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5FAF9-7EC1-4B0A-97C7-E2CF18E54876}"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61625-A8A2-4D1B-B1F7-F5E840AFDD66}" type="slidenum">
              <a:rPr lang="en-US" smtClean="0"/>
              <a:t>‹#›</a:t>
            </a:fld>
            <a:endParaRPr lang="en-US"/>
          </a:p>
        </p:txBody>
      </p:sp>
    </p:spTree>
    <p:extLst>
      <p:ext uri="{BB962C8B-B14F-4D97-AF65-F5344CB8AC3E}">
        <p14:creationId xmlns:p14="http://schemas.microsoft.com/office/powerpoint/2010/main" val="222262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95FAF9-7EC1-4B0A-97C7-E2CF18E54876}"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61625-A8A2-4D1B-B1F7-F5E840AFDD66}" type="slidenum">
              <a:rPr lang="en-US" smtClean="0"/>
              <a:t>‹#›</a:t>
            </a:fld>
            <a:endParaRPr lang="en-US"/>
          </a:p>
        </p:txBody>
      </p:sp>
    </p:spTree>
    <p:extLst>
      <p:ext uri="{BB962C8B-B14F-4D97-AF65-F5344CB8AC3E}">
        <p14:creationId xmlns:p14="http://schemas.microsoft.com/office/powerpoint/2010/main" val="161698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95FAF9-7EC1-4B0A-97C7-E2CF18E54876}"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61625-A8A2-4D1B-B1F7-F5E840AFDD66}" type="slidenum">
              <a:rPr lang="en-US" smtClean="0"/>
              <a:t>‹#›</a:t>
            </a:fld>
            <a:endParaRPr lang="en-US"/>
          </a:p>
        </p:txBody>
      </p:sp>
    </p:spTree>
    <p:extLst>
      <p:ext uri="{BB962C8B-B14F-4D97-AF65-F5344CB8AC3E}">
        <p14:creationId xmlns:p14="http://schemas.microsoft.com/office/powerpoint/2010/main" val="358621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5FAF9-7EC1-4B0A-97C7-E2CF18E54876}"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61625-A8A2-4D1B-B1F7-F5E840AFDD66}" type="slidenum">
              <a:rPr lang="en-US" smtClean="0"/>
              <a:t>‹#›</a:t>
            </a:fld>
            <a:endParaRPr lang="en-US"/>
          </a:p>
        </p:txBody>
      </p:sp>
    </p:spTree>
    <p:extLst>
      <p:ext uri="{BB962C8B-B14F-4D97-AF65-F5344CB8AC3E}">
        <p14:creationId xmlns:p14="http://schemas.microsoft.com/office/powerpoint/2010/main" val="274065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95FAF9-7EC1-4B0A-97C7-E2CF18E54876}"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61625-A8A2-4D1B-B1F7-F5E840AFDD66}" type="slidenum">
              <a:rPr lang="en-US" smtClean="0"/>
              <a:t>‹#›</a:t>
            </a:fld>
            <a:endParaRPr lang="en-US"/>
          </a:p>
        </p:txBody>
      </p:sp>
    </p:spTree>
    <p:extLst>
      <p:ext uri="{BB962C8B-B14F-4D97-AF65-F5344CB8AC3E}">
        <p14:creationId xmlns:p14="http://schemas.microsoft.com/office/powerpoint/2010/main" val="194828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5FAF9-7EC1-4B0A-97C7-E2CF18E54876}"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61625-A8A2-4D1B-B1F7-F5E840AFDD66}" type="slidenum">
              <a:rPr lang="en-US" smtClean="0"/>
              <a:t>‹#›</a:t>
            </a:fld>
            <a:endParaRPr lang="en-US"/>
          </a:p>
        </p:txBody>
      </p:sp>
    </p:spTree>
    <p:extLst>
      <p:ext uri="{BB962C8B-B14F-4D97-AF65-F5344CB8AC3E}">
        <p14:creationId xmlns:p14="http://schemas.microsoft.com/office/powerpoint/2010/main" val="25754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295FAF9-7EC1-4B0A-97C7-E2CF18E54876}"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61625-A8A2-4D1B-B1F7-F5E840AFDD66}" type="slidenum">
              <a:rPr lang="en-US" smtClean="0"/>
              <a:t>‹#›</a:t>
            </a:fld>
            <a:endParaRPr lang="en-US"/>
          </a:p>
        </p:txBody>
      </p:sp>
    </p:spTree>
    <p:extLst>
      <p:ext uri="{BB962C8B-B14F-4D97-AF65-F5344CB8AC3E}">
        <p14:creationId xmlns:p14="http://schemas.microsoft.com/office/powerpoint/2010/main" val="209764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295FAF9-7EC1-4B0A-97C7-E2CF18E54876}"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61625-A8A2-4D1B-B1F7-F5E840AFDD66}" type="slidenum">
              <a:rPr lang="en-US" smtClean="0"/>
              <a:t>‹#›</a:t>
            </a:fld>
            <a:endParaRPr lang="en-US"/>
          </a:p>
        </p:txBody>
      </p:sp>
    </p:spTree>
    <p:extLst>
      <p:ext uri="{BB962C8B-B14F-4D97-AF65-F5344CB8AC3E}">
        <p14:creationId xmlns:p14="http://schemas.microsoft.com/office/powerpoint/2010/main" val="386366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4295FAF9-7EC1-4B0A-97C7-E2CF18E54876}" type="datetimeFigureOut">
              <a:rPr lang="en-US" smtClean="0"/>
              <a:t>4/16/2024</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98A61625-A8A2-4D1B-B1F7-F5E840AFDD66}" type="slidenum">
              <a:rPr lang="en-US" smtClean="0"/>
              <a:t>‹#›</a:t>
            </a:fld>
            <a:endParaRPr lang="en-US"/>
          </a:p>
        </p:txBody>
      </p:sp>
    </p:spTree>
    <p:extLst>
      <p:ext uri="{BB962C8B-B14F-4D97-AF65-F5344CB8AC3E}">
        <p14:creationId xmlns:p14="http://schemas.microsoft.com/office/powerpoint/2010/main" val="2643607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B19E-3B38-4D53-86C1-ABD84F5F88DF}"/>
              </a:ext>
            </a:extLst>
          </p:cNvPr>
          <p:cNvSpPr>
            <a:spLocks noGrp="1"/>
          </p:cNvSpPr>
          <p:nvPr>
            <p:ph type="ctrTitle"/>
          </p:nvPr>
        </p:nvSpPr>
        <p:spPr>
          <a:xfrm>
            <a:off x="0" y="1"/>
            <a:ext cx="32918400" cy="1798320"/>
          </a:xfrm>
          <a:noFill/>
        </p:spPr>
        <p:txBody>
          <a:bodyPr>
            <a:normAutofit/>
          </a:bodyPr>
          <a:lstStyle/>
          <a:p>
            <a:r>
              <a:rPr lang="en-US" sz="6600" b="1" dirty="0">
                <a:solidFill>
                  <a:schemeClr val="bg1"/>
                </a:solidFill>
                <a:latin typeface="Arial" panose="020B0604020202020204" pitchFamily="34" charset="0"/>
                <a:cs typeface="Arial" panose="020B0604020202020204" pitchFamily="34" charset="0"/>
              </a:rPr>
              <a:t>Metal Extraction Lunar Technology from Carbothermal Reduction (MELT-CR)</a:t>
            </a:r>
            <a:br>
              <a:rPr lang="en-US" sz="6600" b="1" dirty="0">
                <a:solidFill>
                  <a:schemeClr val="bg1"/>
                </a:solidFill>
                <a:latin typeface="Arial" panose="020B0604020202020204" pitchFamily="34" charset="0"/>
                <a:cs typeface="Arial" panose="020B0604020202020204" pitchFamily="34" charset="0"/>
              </a:rPr>
            </a:br>
            <a:r>
              <a:rPr lang="en-US" sz="4400" b="1" i="1" dirty="0">
                <a:solidFill>
                  <a:schemeClr val="bg1"/>
                </a:solidFill>
                <a:latin typeface="Arial" panose="020B0604020202020204" pitchFamily="34" charset="0"/>
                <a:cs typeface="Arial" panose="020B0604020202020204" pitchFamily="34" charset="0"/>
              </a:rPr>
              <a:t>Christopher Henry, </a:t>
            </a:r>
            <a:r>
              <a:rPr lang="en-US" sz="4400" b="1" i="1" dirty="0" err="1">
                <a:solidFill>
                  <a:schemeClr val="bg1"/>
                </a:solidFill>
                <a:latin typeface="Arial" panose="020B0604020202020204" pitchFamily="34" charset="0"/>
                <a:cs typeface="Arial" panose="020B0604020202020204" pitchFamily="34" charset="0"/>
              </a:rPr>
              <a:t>Lorlyn</a:t>
            </a:r>
            <a:r>
              <a:rPr lang="en-US" sz="4400" b="1" i="1" dirty="0">
                <a:solidFill>
                  <a:schemeClr val="bg1"/>
                </a:solidFill>
                <a:latin typeface="Arial" panose="020B0604020202020204" pitchFamily="34" charset="0"/>
                <a:cs typeface="Arial" panose="020B0604020202020204" pitchFamily="34" charset="0"/>
              </a:rPr>
              <a:t> Reidy, Kagen Crawford, Will Evans</a:t>
            </a:r>
            <a:endParaRPr lang="en-US" sz="6600" b="1" dirty="0">
              <a:solidFill>
                <a:schemeClr val="bg1"/>
              </a:solidFill>
              <a:latin typeface="Arial" panose="020B0604020202020204" pitchFamily="34" charset="0"/>
              <a:cs typeface="Arial" panose="020B0604020202020204" pitchFamily="34" charset="0"/>
            </a:endParaRPr>
          </a:p>
        </p:txBody>
      </p:sp>
      <p:cxnSp>
        <p:nvCxnSpPr>
          <p:cNvPr id="47" name="Straight Arrow Connector 46">
            <a:extLst>
              <a:ext uri="{FF2B5EF4-FFF2-40B4-BE49-F238E27FC236}">
                <a16:creationId xmlns:a16="http://schemas.microsoft.com/office/drawing/2014/main" id="{AB6CCED8-EEE0-42E4-8D65-87D242D66AD9}"/>
              </a:ext>
            </a:extLst>
          </p:cNvPr>
          <p:cNvCxnSpPr>
            <a:cxnSpLocks/>
          </p:cNvCxnSpPr>
          <p:nvPr/>
        </p:nvCxnSpPr>
        <p:spPr>
          <a:xfrm>
            <a:off x="17878679" y="15531587"/>
            <a:ext cx="1642538" cy="0"/>
          </a:xfrm>
          <a:prstGeom prst="straightConnector1">
            <a:avLst/>
          </a:prstGeom>
          <a:ln w="76200">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79" name="Picture 78" descr="A picture containing ground&#10;&#10;Description automatically generated">
            <a:extLst>
              <a:ext uri="{FF2B5EF4-FFF2-40B4-BE49-F238E27FC236}">
                <a16:creationId xmlns:a16="http://schemas.microsoft.com/office/drawing/2014/main" id="{1F232167-ABAD-6C65-AAAB-870A9B0FA42A}"/>
              </a:ext>
            </a:extLst>
          </p:cNvPr>
          <p:cNvPicPr/>
          <p:nvPr/>
        </p:nvPicPr>
        <p:blipFill rotWithShape="1">
          <a:blip r:embed="rId3"/>
          <a:srcRect l="21733" r="17496" b="18492"/>
          <a:stretch/>
        </p:blipFill>
        <p:spPr>
          <a:xfrm>
            <a:off x="23719413" y="5522436"/>
            <a:ext cx="4636052" cy="6740393"/>
          </a:xfrm>
          <a:prstGeom prst="rect">
            <a:avLst/>
          </a:prstGeom>
        </p:spPr>
      </p:pic>
      <p:sp>
        <p:nvSpPr>
          <p:cNvPr id="85" name="Subtitle 2">
            <a:extLst>
              <a:ext uri="{FF2B5EF4-FFF2-40B4-BE49-F238E27FC236}">
                <a16:creationId xmlns:a16="http://schemas.microsoft.com/office/drawing/2014/main" id="{C21F207D-70ED-4349-9200-1AB19A1E1F06}"/>
              </a:ext>
            </a:extLst>
          </p:cNvPr>
          <p:cNvSpPr txBox="1">
            <a:spLocks/>
          </p:cNvSpPr>
          <p:nvPr/>
        </p:nvSpPr>
        <p:spPr>
          <a:xfrm>
            <a:off x="23568989" y="4583462"/>
            <a:ext cx="8677415" cy="750354"/>
          </a:xfrm>
          <a:prstGeom prst="roundRect">
            <a:avLst/>
          </a:prstGeom>
          <a:solidFill>
            <a:schemeClr val="bg1">
              <a:lumMod val="85000"/>
              <a:alpha val="80000"/>
            </a:schemeClr>
          </a:solidFill>
          <a:ln w="22225" cap="flat" cmpd="sng" algn="ctr">
            <a:solidFill>
              <a:srgbClr val="CCECFF"/>
            </a:solidFill>
            <a:prstDash val="solid"/>
            <a:miter lim="800000"/>
          </a:ln>
          <a:effectLst>
            <a:softEdge rad="12700"/>
          </a:effectLst>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dk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dk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dk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9pPr>
          </a:lstStyle>
          <a:p>
            <a:pPr algn="just"/>
            <a:r>
              <a:rPr lang="en-US" sz="3600" b="1" dirty="0">
                <a:latin typeface="Arial" panose="020B0604020202020204" pitchFamily="34" charset="0"/>
                <a:cs typeface="Arial" panose="020B0604020202020204" pitchFamily="34" charset="0"/>
              </a:rPr>
              <a:t>End Products</a:t>
            </a:r>
          </a:p>
        </p:txBody>
      </p:sp>
      <p:sp>
        <p:nvSpPr>
          <p:cNvPr id="40" name="Subtitle 2">
            <a:extLst>
              <a:ext uri="{FF2B5EF4-FFF2-40B4-BE49-F238E27FC236}">
                <a16:creationId xmlns:a16="http://schemas.microsoft.com/office/drawing/2014/main" id="{161EB5BF-7246-41D1-B171-348789DD34D6}"/>
              </a:ext>
            </a:extLst>
          </p:cNvPr>
          <p:cNvSpPr txBox="1">
            <a:spLocks/>
          </p:cNvSpPr>
          <p:nvPr/>
        </p:nvSpPr>
        <p:spPr>
          <a:xfrm>
            <a:off x="23658053" y="12217627"/>
            <a:ext cx="4542479" cy="750354"/>
          </a:xfrm>
          <a:prstGeom prst="roundRect">
            <a:avLst/>
          </a:prstGeom>
          <a:solidFill>
            <a:schemeClr val="bg1">
              <a:lumMod val="85000"/>
              <a:alpha val="80000"/>
            </a:schemeClr>
          </a:solidFill>
          <a:ln>
            <a:solidFill>
              <a:srgbClr val="CCECFF"/>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dk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dk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dk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9pPr>
          </a:lstStyle>
          <a:p>
            <a:pPr algn="l"/>
            <a:r>
              <a:rPr lang="en-US" sz="1800" dirty="0">
                <a:effectLst/>
                <a:latin typeface="Calibri" panose="020F0502020204030204" pitchFamily="34" charset="0"/>
                <a:ea typeface="Times New Roman" panose="02020603050405020304" pitchFamily="18" charset="0"/>
              </a:rPr>
              <a:t>Notional 200 </a:t>
            </a:r>
            <a:r>
              <a:rPr lang="en-US" sz="1800" dirty="0" err="1">
                <a:effectLst/>
                <a:latin typeface="Calibri" panose="020F0502020204030204" pitchFamily="34" charset="0"/>
                <a:ea typeface="Times New Roman" panose="02020603050405020304" pitchFamily="18" charset="0"/>
              </a:rPr>
              <a:t>kWe</a:t>
            </a:r>
            <a:r>
              <a:rPr lang="en-US" sz="1800" dirty="0">
                <a:effectLst/>
                <a:latin typeface="Calibri" panose="020F0502020204030204" pitchFamily="34" charset="0"/>
                <a:ea typeface="Times New Roman" panose="02020603050405020304" pitchFamily="18" charset="0"/>
              </a:rPr>
              <a:t> solar power module. </a:t>
            </a:r>
            <a:r>
              <a:rPr lang="en-US" sz="1800" kern="1600" dirty="0">
                <a:effectLst/>
                <a:latin typeface="Calibri" panose="020F0502020204030204" pitchFamily="34" charset="0"/>
                <a:ea typeface="Times New Roman" panose="02020603050405020304" pitchFamily="18" charset="0"/>
              </a:rPr>
              <a:t>(Matt </a:t>
            </a:r>
            <a:r>
              <a:rPr lang="en-US" sz="1800" kern="1600" dirty="0" err="1">
                <a:effectLst/>
                <a:latin typeface="Calibri" panose="020F0502020204030204" pitchFamily="34" charset="0"/>
                <a:ea typeface="Times New Roman" panose="02020603050405020304" pitchFamily="18" charset="0"/>
              </a:rPr>
              <a:t>Mehlin</a:t>
            </a:r>
            <a:r>
              <a:rPr lang="en-US" sz="1800" kern="1600" dirty="0">
                <a:effectLst/>
                <a:latin typeface="Calibri" panose="020F0502020204030204" pitchFamily="34" charset="0"/>
                <a:ea typeface="Times New Roman" panose="02020603050405020304" pitchFamily="18" charset="0"/>
              </a:rPr>
              <a:t>, Polaris TLT Project)</a:t>
            </a:r>
            <a:endParaRPr lang="en-US" sz="1800" dirty="0">
              <a:latin typeface="Arial" panose="020B0604020202020204" pitchFamily="34" charset="0"/>
              <a:cs typeface="Arial" panose="020B0604020202020204" pitchFamily="34" charset="0"/>
            </a:endParaRPr>
          </a:p>
        </p:txBody>
      </p:sp>
      <p:sp>
        <p:nvSpPr>
          <p:cNvPr id="52" name="Subtitle 2">
            <a:extLst>
              <a:ext uri="{FF2B5EF4-FFF2-40B4-BE49-F238E27FC236}">
                <a16:creationId xmlns:a16="http://schemas.microsoft.com/office/drawing/2014/main" id="{6EF088FA-7B0B-4DBF-9237-4C31861BB914}"/>
              </a:ext>
            </a:extLst>
          </p:cNvPr>
          <p:cNvSpPr txBox="1">
            <a:spLocks/>
          </p:cNvSpPr>
          <p:nvPr/>
        </p:nvSpPr>
        <p:spPr>
          <a:xfrm>
            <a:off x="8940615" y="4576945"/>
            <a:ext cx="14487996" cy="804772"/>
          </a:xfrm>
          <a:prstGeom prst="roundRect">
            <a:avLst/>
          </a:prstGeom>
          <a:solidFill>
            <a:schemeClr val="bg1">
              <a:lumMod val="85000"/>
              <a:alpha val="80000"/>
            </a:schemeClr>
          </a:solidFill>
          <a:ln w="22225" cap="flat" cmpd="sng" algn="ctr">
            <a:solidFill>
              <a:srgbClr val="CCECFF"/>
            </a:solidFill>
            <a:prstDash val="solid"/>
            <a:miter lim="800000"/>
          </a:ln>
          <a:effectLst>
            <a:softEdge rad="12700"/>
          </a:effectLst>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dk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dk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dk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9pPr>
          </a:lstStyle>
          <a:p>
            <a:pPr algn="just"/>
            <a:r>
              <a:rPr lang="en-US" sz="4000" b="1" i="0" dirty="0">
                <a:solidFill>
                  <a:srgbClr val="000000"/>
                </a:solidFill>
                <a:effectLst/>
                <a:latin typeface="Arial" panose="020B0604020202020204" pitchFamily="34" charset="0"/>
                <a:cs typeface="Arial" panose="020B0604020202020204" pitchFamily="34" charset="0"/>
              </a:rPr>
              <a:t>Surface Tension Driven </a:t>
            </a:r>
            <a:r>
              <a:rPr lang="en-US" sz="4000" b="1" dirty="0">
                <a:solidFill>
                  <a:srgbClr val="000000"/>
                </a:solidFill>
                <a:latin typeface="Arial" panose="020B0604020202020204" pitchFamily="34" charset="0"/>
                <a:cs typeface="Arial" panose="020B0604020202020204" pitchFamily="34" charset="0"/>
              </a:rPr>
              <a:t>M</a:t>
            </a:r>
            <a:r>
              <a:rPr lang="en-US" sz="4000" b="1" i="0" dirty="0">
                <a:solidFill>
                  <a:srgbClr val="000000"/>
                </a:solidFill>
                <a:effectLst/>
                <a:latin typeface="Arial" panose="020B0604020202020204" pitchFamily="34" charset="0"/>
                <a:cs typeface="Arial" panose="020B0604020202020204" pitchFamily="34" charset="0"/>
              </a:rPr>
              <a:t>etal </a:t>
            </a:r>
            <a:r>
              <a:rPr lang="en-US" sz="4000" b="1" dirty="0">
                <a:solidFill>
                  <a:srgbClr val="000000"/>
                </a:solidFill>
                <a:latin typeface="Arial" panose="020B0604020202020204" pitchFamily="34" charset="0"/>
                <a:cs typeface="Arial" panose="020B0604020202020204" pitchFamily="34" charset="0"/>
              </a:rPr>
              <a:t>Separation</a:t>
            </a:r>
            <a:r>
              <a:rPr lang="en-US" sz="2400" b="1" i="0" u="sng" dirty="0">
                <a:solidFill>
                  <a:srgbClr val="000000"/>
                </a:solidFill>
                <a:effectLst/>
                <a:latin typeface="Arial" panose="020B0604020202020204" pitchFamily="34" charset="0"/>
                <a:cs typeface="Arial" panose="020B0604020202020204" pitchFamily="34" charset="0"/>
              </a:rPr>
              <a:t>. </a:t>
            </a:r>
            <a:endParaRPr lang="en-US" sz="3200" b="1" u="sng" dirty="0">
              <a:latin typeface="Arial" panose="020B0604020202020204" pitchFamily="34" charset="0"/>
              <a:cs typeface="Arial" panose="020B0604020202020204" pitchFamily="34" charset="0"/>
            </a:endParaRPr>
          </a:p>
        </p:txBody>
      </p:sp>
      <p:sp>
        <p:nvSpPr>
          <p:cNvPr id="53" name="Subtitle 2">
            <a:extLst>
              <a:ext uri="{FF2B5EF4-FFF2-40B4-BE49-F238E27FC236}">
                <a16:creationId xmlns:a16="http://schemas.microsoft.com/office/drawing/2014/main" id="{3CB382F4-E663-4EC0-9543-5A2C3897EA26}"/>
              </a:ext>
            </a:extLst>
          </p:cNvPr>
          <p:cNvSpPr txBox="1">
            <a:spLocks/>
          </p:cNvSpPr>
          <p:nvPr/>
        </p:nvSpPr>
        <p:spPr>
          <a:xfrm>
            <a:off x="137973" y="4463266"/>
            <a:ext cx="8498493" cy="3361439"/>
          </a:xfrm>
          <a:prstGeom prst="roundRect">
            <a:avLst/>
          </a:prstGeom>
          <a:solidFill>
            <a:schemeClr val="bg1">
              <a:lumMod val="85000"/>
              <a:alpha val="80000"/>
            </a:schemeClr>
          </a:solidFill>
          <a:ln w="22225" cap="flat" cmpd="sng" algn="ctr">
            <a:solidFill>
              <a:srgbClr val="CCECFF"/>
            </a:solidFill>
            <a:prstDash val="solid"/>
            <a:miter lim="800000"/>
          </a:ln>
          <a:effectLst>
            <a:softEdge rad="12700"/>
          </a:effectLst>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dk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dk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dk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9pPr>
          </a:lstStyle>
          <a:p>
            <a:pPr marL="0" indent="0" algn="just">
              <a:buNone/>
            </a:pPr>
            <a:r>
              <a:rPr lang="en-US" sz="2400" dirty="0">
                <a:latin typeface="Arial" panose="020B0604020202020204" pitchFamily="34" charset="0"/>
                <a:cs typeface="Arial" panose="020B0604020202020204" pitchFamily="34" charset="0"/>
              </a:rPr>
              <a:t>Extraction processes of oxygen from regolith under development include carbothermal, molten regolith electrolysis (MRE), ionic liquids, and others, all of which result in a metal slag byproduct. The separation of some of these metals from the slag byproduct have been accomplished at small scales. However, no system exists at present that can extract aluminum from an oxygen extraction process at scale into suitable feedstock for manufacturing.</a:t>
            </a:r>
          </a:p>
        </p:txBody>
      </p:sp>
      <p:sp>
        <p:nvSpPr>
          <p:cNvPr id="54" name="Subtitle 2">
            <a:extLst>
              <a:ext uri="{FF2B5EF4-FFF2-40B4-BE49-F238E27FC236}">
                <a16:creationId xmlns:a16="http://schemas.microsoft.com/office/drawing/2014/main" id="{46722237-9BDB-4BF0-9D2F-182C11002FCD}"/>
              </a:ext>
            </a:extLst>
          </p:cNvPr>
          <p:cNvSpPr txBox="1">
            <a:spLocks/>
          </p:cNvSpPr>
          <p:nvPr/>
        </p:nvSpPr>
        <p:spPr>
          <a:xfrm>
            <a:off x="28355465" y="5753169"/>
            <a:ext cx="3636447" cy="3350919"/>
          </a:xfrm>
          <a:prstGeom prst="roundRect">
            <a:avLst/>
          </a:prstGeom>
          <a:solidFill>
            <a:schemeClr val="bg1">
              <a:lumMod val="85000"/>
              <a:alpha val="80000"/>
            </a:schemeClr>
          </a:solidFill>
          <a:ln w="22225" cap="flat" cmpd="sng" algn="ctr">
            <a:solidFill>
              <a:srgbClr val="CCECFF"/>
            </a:solidFill>
            <a:prstDash val="solid"/>
            <a:miter lim="800000"/>
          </a:ln>
          <a:effectLst>
            <a:softEdge rad="12700"/>
          </a:effectLst>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dk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dk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dk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9pPr>
          </a:lstStyle>
          <a:p>
            <a:pPr algn="l"/>
            <a:r>
              <a:rPr lang="en-US" sz="2400" dirty="0">
                <a:latin typeface="Arial" panose="020B0604020202020204" pitchFamily="34" charset="0"/>
                <a:cs typeface="Arial" panose="020B0604020202020204" pitchFamily="34" charset="0"/>
              </a:rPr>
              <a:t>Delivering 1 200kg truss tower to the lunar surface costs 240 million dollars alone in payload mass.  ISRU based manufacturing is the only pathway for sustainable lunar infrastructures </a:t>
            </a:r>
          </a:p>
          <a:p>
            <a:pPr algn="just"/>
            <a:endParaRPr lang="en-US" sz="32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9A5B8433-F0AD-3A21-5AA9-74BDC89481B1}"/>
              </a:ext>
            </a:extLst>
          </p:cNvPr>
          <p:cNvGrpSpPr/>
          <p:nvPr/>
        </p:nvGrpSpPr>
        <p:grpSpPr>
          <a:xfrm>
            <a:off x="17878679" y="5966015"/>
            <a:ext cx="5105391" cy="4131839"/>
            <a:chOff x="22708453" y="5084296"/>
            <a:chExt cx="1519427" cy="1387218"/>
          </a:xfrm>
          <a:effectLst>
            <a:glow rad="63500">
              <a:srgbClr val="CCECFF">
                <a:alpha val="40000"/>
              </a:srgbClr>
            </a:glow>
          </a:effectLst>
        </p:grpSpPr>
        <p:pic>
          <p:nvPicPr>
            <p:cNvPr id="6" name="Picture 5">
              <a:extLst>
                <a:ext uri="{FF2B5EF4-FFF2-40B4-BE49-F238E27FC236}">
                  <a16:creationId xmlns:a16="http://schemas.microsoft.com/office/drawing/2014/main" id="{FFB0DCB9-C875-8F99-ACF5-CD81B5C253C5}"/>
                </a:ext>
              </a:extLst>
            </p:cNvPr>
            <p:cNvPicPr>
              <a:picLocks noChangeAspect="1"/>
            </p:cNvPicPr>
            <p:nvPr/>
          </p:nvPicPr>
          <p:blipFill>
            <a:blip r:embed="rId4"/>
            <a:stretch>
              <a:fillRect/>
            </a:stretch>
          </p:blipFill>
          <p:spPr>
            <a:xfrm>
              <a:off x="22708453" y="5084296"/>
              <a:ext cx="1519427" cy="586444"/>
            </a:xfrm>
            <a:prstGeom prst="rect">
              <a:avLst/>
            </a:prstGeom>
          </p:spPr>
        </p:pic>
        <p:pic>
          <p:nvPicPr>
            <p:cNvPr id="7" name="Picture 6">
              <a:extLst>
                <a:ext uri="{FF2B5EF4-FFF2-40B4-BE49-F238E27FC236}">
                  <a16:creationId xmlns:a16="http://schemas.microsoft.com/office/drawing/2014/main" id="{05825AFA-18D0-49AC-22BE-BBD08F28A126}"/>
                </a:ext>
              </a:extLst>
            </p:cNvPr>
            <p:cNvPicPr>
              <a:picLocks noChangeAspect="1"/>
            </p:cNvPicPr>
            <p:nvPr/>
          </p:nvPicPr>
          <p:blipFill>
            <a:blip r:embed="rId5"/>
            <a:stretch>
              <a:fillRect/>
            </a:stretch>
          </p:blipFill>
          <p:spPr>
            <a:xfrm>
              <a:off x="22708453" y="5665749"/>
              <a:ext cx="1519427" cy="805765"/>
            </a:xfrm>
            <a:prstGeom prst="rect">
              <a:avLst/>
            </a:prstGeom>
            <a:solidFill>
              <a:schemeClr val="bg1">
                <a:lumMod val="85000"/>
              </a:schemeClr>
            </a:solidFill>
            <a:effectLst/>
          </p:spPr>
        </p:pic>
      </p:grpSp>
      <p:pic>
        <p:nvPicPr>
          <p:cNvPr id="18" name="Picture 17">
            <a:extLst>
              <a:ext uri="{FF2B5EF4-FFF2-40B4-BE49-F238E27FC236}">
                <a16:creationId xmlns:a16="http://schemas.microsoft.com/office/drawing/2014/main" id="{C3240706-7801-8EBD-4D67-CEF1ED92C1AC}"/>
              </a:ext>
            </a:extLst>
          </p:cNvPr>
          <p:cNvPicPr>
            <a:picLocks noChangeAspect="1"/>
          </p:cNvPicPr>
          <p:nvPr/>
        </p:nvPicPr>
        <p:blipFill>
          <a:blip r:embed="rId6"/>
          <a:stretch>
            <a:fillRect/>
          </a:stretch>
        </p:blipFill>
        <p:spPr>
          <a:xfrm>
            <a:off x="207205" y="7892363"/>
            <a:ext cx="8402592" cy="5310884"/>
          </a:xfrm>
          <a:prstGeom prst="rect">
            <a:avLst/>
          </a:prstGeom>
        </p:spPr>
      </p:pic>
      <p:pic>
        <p:nvPicPr>
          <p:cNvPr id="20" name="Picture 19">
            <a:extLst>
              <a:ext uri="{FF2B5EF4-FFF2-40B4-BE49-F238E27FC236}">
                <a16:creationId xmlns:a16="http://schemas.microsoft.com/office/drawing/2014/main" id="{242998DB-C045-2C2F-7FE5-22C4019FCF98}"/>
              </a:ext>
            </a:extLst>
          </p:cNvPr>
          <p:cNvPicPr>
            <a:picLocks noChangeAspect="1"/>
          </p:cNvPicPr>
          <p:nvPr/>
        </p:nvPicPr>
        <p:blipFill>
          <a:blip r:embed="rId7"/>
          <a:stretch>
            <a:fillRect/>
          </a:stretch>
        </p:blipFill>
        <p:spPr>
          <a:xfrm>
            <a:off x="164640" y="13225967"/>
            <a:ext cx="8445157" cy="7175085"/>
          </a:xfrm>
          <a:prstGeom prst="rect">
            <a:avLst/>
          </a:prstGeom>
        </p:spPr>
      </p:pic>
      <p:sp>
        <p:nvSpPr>
          <p:cNvPr id="21" name="Subtitle 2">
            <a:extLst>
              <a:ext uri="{FF2B5EF4-FFF2-40B4-BE49-F238E27FC236}">
                <a16:creationId xmlns:a16="http://schemas.microsoft.com/office/drawing/2014/main" id="{15AB16F9-B09C-E747-C808-2F900D0238AC}"/>
              </a:ext>
            </a:extLst>
          </p:cNvPr>
          <p:cNvSpPr>
            <a:spLocks noGrp="1"/>
          </p:cNvSpPr>
          <p:nvPr>
            <p:ph type="subTitle" idx="1"/>
          </p:nvPr>
        </p:nvSpPr>
        <p:spPr>
          <a:xfrm>
            <a:off x="137973" y="1986941"/>
            <a:ext cx="32356289" cy="2239433"/>
          </a:xfrm>
          <a:prstGeom prst="roundRect">
            <a:avLst/>
          </a:prstGeom>
          <a:solidFill>
            <a:schemeClr val="bg1">
              <a:lumMod val="85000"/>
              <a:alpha val="80000"/>
            </a:schemeClr>
          </a:solidFill>
          <a:ln w="22225">
            <a:solidFill>
              <a:srgbClr val="CCECFF"/>
            </a:solidFill>
          </a:ln>
          <a:effectLst>
            <a:softEdge rad="12700"/>
          </a:effectLst>
        </p:spPr>
        <p:style>
          <a:lnRef idx="2">
            <a:schemeClr val="accent6"/>
          </a:lnRef>
          <a:fillRef idx="1">
            <a:schemeClr val="lt1"/>
          </a:fillRef>
          <a:effectRef idx="0">
            <a:schemeClr val="accent6"/>
          </a:effectRef>
          <a:fontRef idx="minor">
            <a:schemeClr val="dk1"/>
          </a:fontRef>
        </p:style>
        <p:txBody>
          <a:bodyPr>
            <a:noAutofit/>
          </a:bodyPr>
          <a:lstStyle/>
          <a:p>
            <a:pPr algn="just"/>
            <a:r>
              <a:rPr lang="en-US" sz="3600" b="1" u="sng" dirty="0">
                <a:latin typeface="Arial" panose="020B0604020202020204" pitchFamily="34" charset="0"/>
                <a:cs typeface="Arial" panose="020B0604020202020204" pitchFamily="34" charset="0"/>
              </a:rPr>
              <a:t>Abstract</a:t>
            </a:r>
            <a:r>
              <a:rPr lang="en-US" sz="36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Large metallic infrastructure components on the Moon are currently cost prohibitive due to the expense of transporting mass to the lunar surface.  Astrobotic has quoted upwards of $1.2 million dollars per kilogram of payload to the surface.  Advantageously, however, aluminum is present in great quantities as aluminum silicates on the lunar surface. And because aluminum is ductile, highly conductive, and amendable for advanced manufacturing processes such as wire fed directed energy deposition (DED), if it can be refined from regolith, its utilization can enable cost-effective, on-surface manufacturing of metallic infrastructure.  The goal of project is to develop the core processes and technologies to extract aluminum from Lunar regolith and refine it into wire feedstock from a carbothermic reduction process. </a:t>
            </a:r>
            <a:endParaRPr lang="en-US" sz="24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D9BEF99-67A8-F98E-D8DC-5D40923888D3}"/>
              </a:ext>
            </a:extLst>
          </p:cNvPr>
          <p:cNvSpPr/>
          <p:nvPr/>
        </p:nvSpPr>
        <p:spPr>
          <a:xfrm>
            <a:off x="19708270" y="5931468"/>
            <a:ext cx="1097028" cy="18932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8F09808-7E66-79E5-AA72-F9DB2030FEDC}"/>
              </a:ext>
            </a:extLst>
          </p:cNvPr>
          <p:cNvGrpSpPr/>
          <p:nvPr/>
        </p:nvGrpSpPr>
        <p:grpSpPr>
          <a:xfrm>
            <a:off x="28355465" y="9207283"/>
            <a:ext cx="3501276" cy="2966490"/>
            <a:chOff x="12309266" y="7784691"/>
            <a:chExt cx="5619750" cy="4824688"/>
          </a:xfrm>
        </p:grpSpPr>
        <p:pic>
          <p:nvPicPr>
            <p:cNvPr id="31" name="Picture 30">
              <a:extLst>
                <a:ext uri="{FF2B5EF4-FFF2-40B4-BE49-F238E27FC236}">
                  <a16:creationId xmlns:a16="http://schemas.microsoft.com/office/drawing/2014/main" id="{D3BC7E8D-E12E-A9A6-5B9D-CE8C9AB7E35D}"/>
                </a:ext>
              </a:extLst>
            </p:cNvPr>
            <p:cNvPicPr>
              <a:picLocks noChangeAspect="1"/>
            </p:cNvPicPr>
            <p:nvPr/>
          </p:nvPicPr>
          <p:blipFill>
            <a:blip r:embed="rId8"/>
            <a:stretch>
              <a:fillRect/>
            </a:stretch>
          </p:blipFill>
          <p:spPr>
            <a:xfrm>
              <a:off x="12309266" y="7832495"/>
              <a:ext cx="5557720" cy="4776884"/>
            </a:xfrm>
            <a:prstGeom prst="rect">
              <a:avLst/>
            </a:prstGeom>
            <a:ln w="34925">
              <a:solidFill>
                <a:schemeClr val="tx1"/>
              </a:solidFill>
            </a:ln>
          </p:spPr>
        </p:pic>
        <p:pic>
          <p:nvPicPr>
            <p:cNvPr id="32" name="Picture 31">
              <a:extLst>
                <a:ext uri="{FF2B5EF4-FFF2-40B4-BE49-F238E27FC236}">
                  <a16:creationId xmlns:a16="http://schemas.microsoft.com/office/drawing/2014/main" id="{AA514421-1C45-9138-4276-84EFECFFFEDA}"/>
                </a:ext>
              </a:extLst>
            </p:cNvPr>
            <p:cNvPicPr>
              <a:picLocks noChangeAspect="1"/>
            </p:cNvPicPr>
            <p:nvPr/>
          </p:nvPicPr>
          <p:blipFill>
            <a:blip r:embed="rId9"/>
            <a:stretch>
              <a:fillRect/>
            </a:stretch>
          </p:blipFill>
          <p:spPr>
            <a:xfrm>
              <a:off x="16273255" y="7784691"/>
              <a:ext cx="1655761" cy="1655761"/>
            </a:xfrm>
            <a:prstGeom prst="rect">
              <a:avLst/>
            </a:prstGeom>
            <a:ln w="34925">
              <a:solidFill>
                <a:schemeClr val="tx1"/>
              </a:solidFill>
            </a:ln>
          </p:spPr>
        </p:pic>
      </p:grpSp>
      <p:sp>
        <p:nvSpPr>
          <p:cNvPr id="35" name="Subtitle 2">
            <a:extLst>
              <a:ext uri="{FF2B5EF4-FFF2-40B4-BE49-F238E27FC236}">
                <a16:creationId xmlns:a16="http://schemas.microsoft.com/office/drawing/2014/main" id="{079066BD-7980-85CF-3314-72BDB690F94F}"/>
              </a:ext>
            </a:extLst>
          </p:cNvPr>
          <p:cNvSpPr txBox="1">
            <a:spLocks/>
          </p:cNvSpPr>
          <p:nvPr/>
        </p:nvSpPr>
        <p:spPr>
          <a:xfrm>
            <a:off x="8940616" y="5522435"/>
            <a:ext cx="8821098" cy="7445545"/>
          </a:xfrm>
          <a:prstGeom prst="roundRect">
            <a:avLst/>
          </a:prstGeom>
          <a:solidFill>
            <a:schemeClr val="bg1">
              <a:lumMod val="85000"/>
              <a:alpha val="80000"/>
            </a:schemeClr>
          </a:solidFill>
          <a:ln w="22225" cap="flat" cmpd="sng" algn="ctr">
            <a:solidFill>
              <a:srgbClr val="CCECFF"/>
            </a:solidFill>
            <a:prstDash val="solid"/>
            <a:miter lim="800000"/>
          </a:ln>
          <a:effectLst>
            <a:softEdge rad="12700"/>
          </a:effectLst>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dk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dk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dk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9pPr>
          </a:lstStyle>
          <a:p>
            <a:pPr algn="just"/>
            <a:r>
              <a:rPr lang="en-US" sz="3600" b="1" u="sng" dirty="0">
                <a:latin typeface="Arial" panose="020B0604020202020204" pitchFamily="34" charset="0"/>
                <a:cs typeface="Arial" panose="020B0604020202020204" pitchFamily="34" charset="0"/>
              </a:rPr>
              <a:t>The Marangoni Effect:</a:t>
            </a:r>
          </a:p>
          <a:p>
            <a:pPr algn="just"/>
            <a:r>
              <a:rPr lang="en-US" sz="2400" dirty="0">
                <a:latin typeface="Arial" panose="020B0604020202020204" pitchFamily="34" charset="0"/>
                <a:cs typeface="Arial" panose="020B0604020202020204" pitchFamily="34" charset="0"/>
              </a:rPr>
              <a:t>The Marangoni effect is a phenomenon manifested for well-established technologies such as welding metals and manufacturing integrated circuits. The Marangoni Effect is a fluid transport phenomenon driven by surface tension gradients created by concentration and temperature variation along the interface between two phases: preferably a solid and liquid phase. This phenomenon can be observed as the “Tears of Wine” which is frequently observed as a ring of wine, volatile ethanol, that forms near the top of wine glasses which, upon condensing at the end of the temperature gradient, forms droplets that fall back into the wine. Similarly, this effect applies to metals if they are in a similar thermodynamic state where the metal exists as liquids.</a:t>
            </a:r>
          </a:p>
          <a:p>
            <a:pPr algn="just"/>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
        <p:nvSpPr>
          <p:cNvPr id="39" name="Subtitle 2">
            <a:extLst>
              <a:ext uri="{FF2B5EF4-FFF2-40B4-BE49-F238E27FC236}">
                <a16:creationId xmlns:a16="http://schemas.microsoft.com/office/drawing/2014/main" id="{BD7D91CD-51D1-F980-F31D-7FD64C2367F6}"/>
              </a:ext>
            </a:extLst>
          </p:cNvPr>
          <p:cNvSpPr txBox="1">
            <a:spLocks/>
          </p:cNvSpPr>
          <p:nvPr/>
        </p:nvSpPr>
        <p:spPr>
          <a:xfrm>
            <a:off x="8960123" y="13101536"/>
            <a:ext cx="22953973" cy="2124165"/>
          </a:xfrm>
          <a:prstGeom prst="roundRect">
            <a:avLst/>
          </a:prstGeom>
          <a:solidFill>
            <a:schemeClr val="bg1">
              <a:lumMod val="85000"/>
              <a:alpha val="80000"/>
            </a:schemeClr>
          </a:solidFill>
          <a:ln w="22225" cap="flat" cmpd="sng" algn="ctr">
            <a:solidFill>
              <a:srgbClr val="CCECFF"/>
            </a:solidFill>
            <a:prstDash val="solid"/>
            <a:miter lim="800000"/>
          </a:ln>
          <a:effectLst>
            <a:softEdge rad="12700"/>
          </a:effectLst>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dk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dk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dk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9pPr>
          </a:lstStyle>
          <a:p>
            <a:pPr algn="just"/>
            <a:r>
              <a:rPr lang="en-US" sz="3600" b="1" u="sng" dirty="0">
                <a:latin typeface="Arial" panose="020B0604020202020204" pitchFamily="34" charset="0"/>
                <a:cs typeface="Arial" panose="020B0604020202020204" pitchFamily="34" charset="0"/>
              </a:rPr>
              <a:t>Metal Separation Potential:</a:t>
            </a:r>
          </a:p>
          <a:p>
            <a:pPr algn="just"/>
            <a:r>
              <a:rPr lang="en-US" sz="2400" dirty="0">
                <a:latin typeface="Arial" panose="020B0604020202020204" pitchFamily="34" charset="0"/>
                <a:cs typeface="Arial" panose="020B0604020202020204" pitchFamily="34" charset="0"/>
              </a:rPr>
              <a:t>it was determined Marangoni Effect could serve as a potential aluminum refining technology capable of separating aluminum from iron, silicon, and other elemental metals upon evaluating the test results from lunar regolith transport phenomena. The dimensionless Marangoni Number (Ma) implies that this process can be tuned to separate metals by varying thermodynamic properties</a:t>
            </a:r>
          </a:p>
        </p:txBody>
      </p:sp>
      <p:sp>
        <p:nvSpPr>
          <p:cNvPr id="45" name="Subtitle 2">
            <a:extLst>
              <a:ext uri="{FF2B5EF4-FFF2-40B4-BE49-F238E27FC236}">
                <a16:creationId xmlns:a16="http://schemas.microsoft.com/office/drawing/2014/main" id="{6169A554-8F9E-7A44-89E9-2404A3114993}"/>
              </a:ext>
            </a:extLst>
          </p:cNvPr>
          <p:cNvSpPr txBox="1">
            <a:spLocks/>
          </p:cNvSpPr>
          <p:nvPr/>
        </p:nvSpPr>
        <p:spPr>
          <a:xfrm>
            <a:off x="208559" y="20468710"/>
            <a:ext cx="8202765" cy="1403858"/>
          </a:xfrm>
          <a:prstGeom prst="roundRect">
            <a:avLst/>
          </a:prstGeom>
          <a:solidFill>
            <a:schemeClr val="bg1">
              <a:lumMod val="85000"/>
              <a:alpha val="80000"/>
            </a:schemeClr>
          </a:solidFill>
          <a:ln w="22225" cap="flat" cmpd="sng" algn="ctr">
            <a:solidFill>
              <a:srgbClr val="CCECFF"/>
            </a:solidFill>
            <a:prstDash val="solid"/>
            <a:miter lim="800000"/>
          </a:ln>
          <a:effectLst>
            <a:softEdge rad="12700"/>
          </a:effectLst>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dk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dk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dk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9pPr>
          </a:lstStyle>
          <a:p>
            <a:pPr algn="just"/>
            <a:r>
              <a:rPr lang="en-US" sz="2400" b="0" i="0" dirty="0">
                <a:solidFill>
                  <a:srgbClr val="000000"/>
                </a:solidFill>
                <a:effectLst/>
                <a:latin typeface="Arial" panose="020B0604020202020204" pitchFamily="34" charset="0"/>
                <a:cs typeface="Arial" panose="020B0604020202020204" pitchFamily="34" charset="0"/>
              </a:rPr>
              <a:t>Optical image of slag material provided by Sierra Space produced from a carbothermal reduction process (top) and </a:t>
            </a:r>
            <a:r>
              <a:rPr lang="en-US" sz="2400" b="0" i="1" u="none" strike="noStrike" baseline="0" dirty="0">
                <a:solidFill>
                  <a:srgbClr val="000000"/>
                </a:solidFill>
                <a:latin typeface="Arial" panose="020B0604020202020204" pitchFamily="34" charset="0"/>
                <a:cs typeface="Arial" panose="020B0604020202020204" pitchFamily="34" charset="0"/>
              </a:rPr>
              <a:t>. SEM and chemical map highlighting various compositions.</a:t>
            </a:r>
            <a:r>
              <a:rPr lang="en-US" sz="2400" i="1" dirty="0">
                <a:solidFill>
                  <a:srgbClr val="000000"/>
                </a:solidFill>
                <a:latin typeface="Arial" panose="020B0604020202020204" pitchFamily="34" charset="0"/>
                <a:cs typeface="Arial" panose="020B0604020202020204" pitchFamily="34" charset="0"/>
              </a:rPr>
              <a:t> (bottom) </a:t>
            </a:r>
            <a:endParaRPr lang="en-US" sz="2400" dirty="0">
              <a:latin typeface="Arial" panose="020B0604020202020204" pitchFamily="34" charset="0"/>
              <a:cs typeface="Arial" panose="020B0604020202020204" pitchFamily="34" charset="0"/>
            </a:endParaRPr>
          </a:p>
        </p:txBody>
      </p:sp>
      <p:sp>
        <p:nvSpPr>
          <p:cNvPr id="48" name="Subtitle 2">
            <a:extLst>
              <a:ext uri="{FF2B5EF4-FFF2-40B4-BE49-F238E27FC236}">
                <a16:creationId xmlns:a16="http://schemas.microsoft.com/office/drawing/2014/main" id="{98183BEF-531E-5DE1-8207-5227A078B753}"/>
              </a:ext>
            </a:extLst>
          </p:cNvPr>
          <p:cNvSpPr txBox="1">
            <a:spLocks/>
          </p:cNvSpPr>
          <p:nvPr/>
        </p:nvSpPr>
        <p:spPr>
          <a:xfrm>
            <a:off x="8992634" y="20408647"/>
            <a:ext cx="22877479" cy="1098314"/>
          </a:xfrm>
          <a:prstGeom prst="roundRect">
            <a:avLst/>
          </a:prstGeom>
          <a:solidFill>
            <a:schemeClr val="bg1">
              <a:lumMod val="85000"/>
              <a:alpha val="80000"/>
            </a:schemeClr>
          </a:solidFill>
          <a:ln w="22225" cap="flat" cmpd="sng" algn="ctr">
            <a:solidFill>
              <a:srgbClr val="CCECFF"/>
            </a:solidFill>
            <a:prstDash val="solid"/>
            <a:miter lim="800000"/>
          </a:ln>
          <a:effectLst>
            <a:softEdge rad="12700"/>
          </a:effectLst>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dk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dk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dk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9pPr>
          </a:lstStyle>
          <a:p>
            <a:pPr algn="just"/>
            <a:r>
              <a:rPr lang="en-US" sz="2400" b="0" i="0" dirty="0">
                <a:solidFill>
                  <a:srgbClr val="000000"/>
                </a:solidFill>
                <a:effectLst/>
                <a:latin typeface="Arial" panose="020B0604020202020204" pitchFamily="34" charset="0"/>
                <a:cs typeface="Arial" panose="020B0604020202020204" pitchFamily="34" charset="0"/>
              </a:rPr>
              <a:t>Model of the thermal gradient in the crucible to induce the Marangoni flow (left), the resulting film using JSC-1a simulant resulting in increased iron concentration at the top of the crucibl</a:t>
            </a:r>
            <a:r>
              <a:rPr lang="en-US" sz="2400" dirty="0">
                <a:solidFill>
                  <a:srgbClr val="000000"/>
                </a:solidFill>
                <a:latin typeface="Arial" panose="020B0604020202020204" pitchFamily="34" charset="0"/>
                <a:cs typeface="Arial" panose="020B0604020202020204" pitchFamily="34" charset="0"/>
              </a:rPr>
              <a:t>e (middle) and </a:t>
            </a:r>
            <a:r>
              <a:rPr lang="en-US" sz="2400" dirty="0">
                <a:latin typeface="Arial" panose="020B0604020202020204" pitchFamily="34" charset="0"/>
                <a:cs typeface="Arial" panose="020B0604020202020204" pitchFamily="34" charset="0"/>
              </a:rPr>
              <a:t>LHS-1 simulant processed at 1550°C.</a:t>
            </a:r>
          </a:p>
        </p:txBody>
      </p:sp>
      <p:sp>
        <p:nvSpPr>
          <p:cNvPr id="55" name="Subtitle 2">
            <a:extLst>
              <a:ext uri="{FF2B5EF4-FFF2-40B4-BE49-F238E27FC236}">
                <a16:creationId xmlns:a16="http://schemas.microsoft.com/office/drawing/2014/main" id="{01021514-E7BD-EE52-3AF8-E93836724155}"/>
              </a:ext>
            </a:extLst>
          </p:cNvPr>
          <p:cNvSpPr txBox="1">
            <a:spLocks/>
          </p:cNvSpPr>
          <p:nvPr/>
        </p:nvSpPr>
        <p:spPr>
          <a:xfrm>
            <a:off x="28277650" y="12184870"/>
            <a:ext cx="3613054" cy="848869"/>
          </a:xfrm>
          <a:prstGeom prst="roundRect">
            <a:avLst/>
          </a:prstGeom>
          <a:solidFill>
            <a:schemeClr val="bg1">
              <a:lumMod val="85000"/>
              <a:alpha val="80000"/>
            </a:schemeClr>
          </a:solidFill>
          <a:ln>
            <a:solidFill>
              <a:srgbClr val="CCECFF"/>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dk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dk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dk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dk1"/>
                </a:solidFill>
                <a:latin typeface="+mn-lt"/>
                <a:ea typeface="+mn-ea"/>
                <a:cs typeface="+mn-cs"/>
              </a:defRPr>
            </a:lvl9pPr>
          </a:lstStyle>
          <a:p>
            <a:pPr algn="l"/>
            <a:r>
              <a:rPr lang="en-US" sz="1800" dirty="0">
                <a:effectLst/>
                <a:latin typeface="Calibri" panose="020F0502020204030204" pitchFamily="34" charset="0"/>
                <a:ea typeface="Times New Roman" panose="02020603050405020304" pitchFamily="18" charset="0"/>
              </a:rPr>
              <a:t>Representation of aluminum wire for process such as wire fed DED.</a:t>
            </a:r>
            <a:endParaRPr lang="en-US" sz="1800" dirty="0">
              <a:latin typeface="Arial" panose="020B0604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3F49A5AE-C452-0A34-A646-81F42856A40A}"/>
              </a:ext>
            </a:extLst>
          </p:cNvPr>
          <p:cNvGrpSpPr/>
          <p:nvPr/>
        </p:nvGrpSpPr>
        <p:grpSpPr>
          <a:xfrm>
            <a:off x="9165757" y="15291212"/>
            <a:ext cx="22628942" cy="5049642"/>
            <a:chOff x="9165757" y="15291212"/>
            <a:chExt cx="22628942" cy="5049642"/>
          </a:xfrm>
        </p:grpSpPr>
        <p:pic>
          <p:nvPicPr>
            <p:cNvPr id="8" name="Picture 7">
              <a:extLst>
                <a:ext uri="{FF2B5EF4-FFF2-40B4-BE49-F238E27FC236}">
                  <a16:creationId xmlns:a16="http://schemas.microsoft.com/office/drawing/2014/main" id="{7126AC19-1FDB-5B6D-D37F-75A9B9D8BA4A}"/>
                </a:ext>
              </a:extLst>
            </p:cNvPr>
            <p:cNvPicPr>
              <a:picLocks noChangeAspect="1"/>
            </p:cNvPicPr>
            <p:nvPr/>
          </p:nvPicPr>
          <p:blipFill>
            <a:blip r:embed="rId10"/>
            <a:stretch>
              <a:fillRect/>
            </a:stretch>
          </p:blipFill>
          <p:spPr>
            <a:xfrm>
              <a:off x="9165757" y="15293497"/>
              <a:ext cx="3251409" cy="5047357"/>
            </a:xfrm>
            <a:prstGeom prst="rect">
              <a:avLst/>
            </a:prstGeom>
            <a:ln>
              <a:solidFill>
                <a:srgbClr val="CCECFF"/>
              </a:solidFill>
            </a:ln>
            <a:effectLst>
              <a:glow rad="63500">
                <a:srgbClr val="CCECFF">
                  <a:alpha val="40000"/>
                </a:srgbClr>
              </a:glow>
            </a:effectLst>
          </p:spPr>
        </p:pic>
        <p:pic>
          <p:nvPicPr>
            <p:cNvPr id="50" name="Picture 49">
              <a:extLst>
                <a:ext uri="{FF2B5EF4-FFF2-40B4-BE49-F238E27FC236}">
                  <a16:creationId xmlns:a16="http://schemas.microsoft.com/office/drawing/2014/main" id="{08CDD294-B365-9B9F-B800-53C749E76E18}"/>
                </a:ext>
              </a:extLst>
            </p:cNvPr>
            <p:cNvPicPr>
              <a:picLocks noChangeAspect="1"/>
            </p:cNvPicPr>
            <p:nvPr/>
          </p:nvPicPr>
          <p:blipFill>
            <a:blip r:embed="rId11"/>
            <a:stretch>
              <a:fillRect/>
            </a:stretch>
          </p:blipFill>
          <p:spPr>
            <a:xfrm>
              <a:off x="12417166" y="15291216"/>
              <a:ext cx="10120979" cy="5049635"/>
            </a:xfrm>
            <a:prstGeom prst="rect">
              <a:avLst/>
            </a:prstGeom>
            <a:effectLst>
              <a:glow rad="63500">
                <a:srgbClr val="CCECFF">
                  <a:alpha val="40000"/>
                </a:srgbClr>
              </a:glow>
            </a:effectLst>
          </p:spPr>
        </p:pic>
        <p:pic>
          <p:nvPicPr>
            <p:cNvPr id="65" name="Picture 64" descr="A picture containing indoor&#10;&#10;Description automatically generated">
              <a:extLst>
                <a:ext uri="{FF2B5EF4-FFF2-40B4-BE49-F238E27FC236}">
                  <a16:creationId xmlns:a16="http://schemas.microsoft.com/office/drawing/2014/main" id="{7C08C2DB-F4EB-79A6-98E7-64D909FBA7EA}"/>
                </a:ext>
              </a:extLst>
            </p:cNvPr>
            <p:cNvPicPr>
              <a:picLocks noChangeAspect="1"/>
            </p:cNvPicPr>
            <p:nvPr/>
          </p:nvPicPr>
          <p:blipFill rotWithShape="1">
            <a:blip r:embed="rId12">
              <a:extLst>
                <a:ext uri="{28A0092B-C50C-407E-A947-70E740481C1C}">
                  <a14:useLocalDpi xmlns:a14="http://schemas.microsoft.com/office/drawing/2010/main" val="0"/>
                </a:ext>
              </a:extLst>
            </a:blip>
            <a:srcRect l="19052" t="52889" r="6515" b="2300"/>
            <a:stretch/>
          </p:blipFill>
          <p:spPr>
            <a:xfrm>
              <a:off x="22538144" y="15291212"/>
              <a:ext cx="9256555" cy="5047357"/>
            </a:xfrm>
            <a:prstGeom prst="rect">
              <a:avLst/>
            </a:prstGeom>
          </p:spPr>
        </p:pic>
      </p:grpSp>
    </p:spTree>
    <p:extLst>
      <p:ext uri="{BB962C8B-B14F-4D97-AF65-F5344CB8AC3E}">
        <p14:creationId xmlns:p14="http://schemas.microsoft.com/office/powerpoint/2010/main" val="3692658881"/>
      </p:ext>
    </p:extLst>
  </p:cSld>
  <p:clrMapOvr>
    <a:masterClrMapping/>
  </p:clrMapOvr>
</p:sld>
</file>

<file path=ppt/theme/theme1.xml><?xml version="1.0" encoding="utf-8"?>
<a:theme xmlns:a="http://schemas.openxmlformats.org/drawingml/2006/main" name="Office Theme">
  <a:themeElements>
    <a:clrScheme name="School Mashup">
      <a:dk1>
        <a:sysClr val="windowText" lastClr="000000"/>
      </a:dk1>
      <a:lt1>
        <a:sysClr val="window" lastClr="FFFFFF"/>
      </a:lt1>
      <a:dk2>
        <a:srgbClr val="33651D"/>
      </a:dk2>
      <a:lt2>
        <a:srgbClr val="EFEFEF"/>
      </a:lt2>
      <a:accent1>
        <a:srgbClr val="C60C30"/>
      </a:accent1>
      <a:accent2>
        <a:srgbClr val="FF8200"/>
      </a:accent2>
      <a:accent3>
        <a:srgbClr val="FFD03B"/>
      </a:accent3>
      <a:accent4>
        <a:srgbClr val="9A1A20"/>
      </a:accent4>
      <a:accent5>
        <a:srgbClr val="7C1F95"/>
      </a:accent5>
      <a:accent6>
        <a:srgbClr val="0023A3"/>
      </a:accent6>
      <a:hlink>
        <a:srgbClr val="231EDC"/>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7946</TotalTime>
  <Words>566</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Metal Extraction Lunar Technology from Carbothermal Reduction (MELT-CR) Christopher Henry, Lorlyn Reidy, Kagen Crawford, Will Evans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Bosch Process Technology Development for Air Revitalization</dc:title>
  <dc:creator>Oliver-Butler, Kaitlin Paige (MSFC-ES62)</dc:creator>
  <cp:lastModifiedBy>Henry, Christopher R. (MSFC-EM22)</cp:lastModifiedBy>
  <cp:revision>20</cp:revision>
  <dcterms:created xsi:type="dcterms:W3CDTF">2023-05-22T17:23:41Z</dcterms:created>
  <dcterms:modified xsi:type="dcterms:W3CDTF">2024-04-16T19:40:17Z</dcterms:modified>
</cp:coreProperties>
</file>