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7" r:id="rId5"/>
  </p:sldIdLst>
  <p:sldSz cx="365760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70"/>
    <a:srgbClr val="333399"/>
    <a:srgbClr val="000066"/>
    <a:srgbClr val="660066"/>
    <a:srgbClr val="CCCCFF"/>
    <a:srgbClr val="FFFFFF"/>
    <a:srgbClr val="9900CC"/>
    <a:srgbClr val="CC00FF"/>
    <a:srgbClr val="CCEC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7456C-D462-46E6-FE20-A72F018EA94D}" v="2" dt="2024-03-21T18:58:05.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3" autoAdjust="0"/>
    <p:restoredTop sz="94660"/>
  </p:normalViewPr>
  <p:slideViewPr>
    <p:cSldViewPr snapToGrid="0">
      <p:cViewPr>
        <p:scale>
          <a:sx n="21" d="100"/>
          <a:sy n="21" d="100"/>
        </p:scale>
        <p:origin x="3872" y="248"/>
      </p:cViewPr>
      <p:guideLst>
        <p:guide orient="horz" pos="13824"/>
        <p:guide pos="11520"/>
      </p:guideLst>
    </p:cSldViewPr>
  </p:slideViewPr>
  <p:notesTextViewPr>
    <p:cViewPr>
      <p:scale>
        <a:sx n="1" d="1"/>
        <a:sy n="1" d="1"/>
      </p:scale>
      <p:origin x="0" y="0"/>
    </p:cViewPr>
  </p:notesTextViewPr>
  <p:sorterViewPr>
    <p:cViewPr>
      <p:scale>
        <a:sx n="100" d="100"/>
        <a:sy n="100" d="100"/>
      </p:scale>
      <p:origin x="0" y="-546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7183123"/>
            <a:ext cx="31089600" cy="1528064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23053043"/>
            <a:ext cx="27432000" cy="10596877"/>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0F52CC-8A86-43B2-8497-D835EB9E89AA}"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EF30C-C823-49ED-91D8-E31D1213BE3E}" type="slidenum">
              <a:rPr lang="en-US" smtClean="0"/>
              <a:t>‹#›</a:t>
            </a:fld>
            <a:endParaRPr lang="en-US"/>
          </a:p>
        </p:txBody>
      </p:sp>
    </p:spTree>
    <p:extLst>
      <p:ext uri="{BB962C8B-B14F-4D97-AF65-F5344CB8AC3E}">
        <p14:creationId xmlns:p14="http://schemas.microsoft.com/office/powerpoint/2010/main" val="98627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F52CC-8A86-43B2-8497-D835EB9E89AA}"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EF30C-C823-49ED-91D8-E31D1213BE3E}" type="slidenum">
              <a:rPr lang="en-US" smtClean="0"/>
              <a:t>‹#›</a:t>
            </a:fld>
            <a:endParaRPr lang="en-US"/>
          </a:p>
        </p:txBody>
      </p:sp>
    </p:spTree>
    <p:extLst>
      <p:ext uri="{BB962C8B-B14F-4D97-AF65-F5344CB8AC3E}">
        <p14:creationId xmlns:p14="http://schemas.microsoft.com/office/powerpoint/2010/main" val="183699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2336800"/>
            <a:ext cx="788670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2336800"/>
            <a:ext cx="2320290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F52CC-8A86-43B2-8497-D835EB9E89AA}"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EF30C-C823-49ED-91D8-E31D1213BE3E}" type="slidenum">
              <a:rPr lang="en-US" smtClean="0"/>
              <a:t>‹#›</a:t>
            </a:fld>
            <a:endParaRPr lang="en-US"/>
          </a:p>
        </p:txBody>
      </p:sp>
    </p:spTree>
    <p:extLst>
      <p:ext uri="{BB962C8B-B14F-4D97-AF65-F5344CB8AC3E}">
        <p14:creationId xmlns:p14="http://schemas.microsoft.com/office/powerpoint/2010/main" val="293449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17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10942333"/>
            <a:ext cx="31546800" cy="18257517"/>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29372573"/>
            <a:ext cx="31546800" cy="9601197"/>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F52CC-8A86-43B2-8497-D835EB9E89AA}"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EF30C-C823-49ED-91D8-E31D1213BE3E}" type="slidenum">
              <a:rPr lang="en-US" smtClean="0"/>
              <a:t>‹#›</a:t>
            </a:fld>
            <a:endParaRPr lang="en-US"/>
          </a:p>
        </p:txBody>
      </p:sp>
    </p:spTree>
    <p:extLst>
      <p:ext uri="{BB962C8B-B14F-4D97-AF65-F5344CB8AC3E}">
        <p14:creationId xmlns:p14="http://schemas.microsoft.com/office/powerpoint/2010/main" val="303704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11684000"/>
            <a:ext cx="1554480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11684000"/>
            <a:ext cx="1554480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0F52CC-8A86-43B2-8497-D835EB9E89AA}"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EF30C-C823-49ED-91D8-E31D1213BE3E}" type="slidenum">
              <a:rPr lang="en-US" smtClean="0"/>
              <a:t>‹#›</a:t>
            </a:fld>
            <a:endParaRPr lang="en-US"/>
          </a:p>
        </p:txBody>
      </p:sp>
    </p:spTree>
    <p:extLst>
      <p:ext uri="{BB962C8B-B14F-4D97-AF65-F5344CB8AC3E}">
        <p14:creationId xmlns:p14="http://schemas.microsoft.com/office/powerpoint/2010/main" val="310898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336810"/>
            <a:ext cx="3154680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10759443"/>
            <a:ext cx="15473360" cy="5273037"/>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6032480"/>
            <a:ext cx="15473360"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10759443"/>
            <a:ext cx="15549564" cy="5273037"/>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6032480"/>
            <a:ext cx="1554956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0F52CC-8A86-43B2-8497-D835EB9E89AA}" type="datetimeFigureOut">
              <a:rPr lang="en-US" smtClean="0"/>
              <a:t>4/16/24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EF30C-C823-49ED-91D8-E31D1213BE3E}" type="slidenum">
              <a:rPr lang="en-US" smtClean="0"/>
              <a:t>‹#›</a:t>
            </a:fld>
            <a:endParaRPr lang="en-US"/>
          </a:p>
        </p:txBody>
      </p:sp>
    </p:spTree>
    <p:extLst>
      <p:ext uri="{BB962C8B-B14F-4D97-AF65-F5344CB8AC3E}">
        <p14:creationId xmlns:p14="http://schemas.microsoft.com/office/powerpoint/2010/main" val="216833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0F52CC-8A86-43B2-8497-D835EB9E89AA}" type="datetimeFigureOut">
              <a:rPr lang="en-US" smtClean="0"/>
              <a:t>4/16/24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EF30C-C823-49ED-91D8-E31D1213BE3E}" type="slidenum">
              <a:rPr lang="en-US" smtClean="0"/>
              <a:t>‹#›</a:t>
            </a:fld>
            <a:endParaRPr lang="en-US"/>
          </a:p>
        </p:txBody>
      </p:sp>
    </p:spTree>
    <p:extLst>
      <p:ext uri="{BB962C8B-B14F-4D97-AF65-F5344CB8AC3E}">
        <p14:creationId xmlns:p14="http://schemas.microsoft.com/office/powerpoint/2010/main" val="27166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F52CC-8A86-43B2-8497-D835EB9E89AA}" type="datetimeFigureOut">
              <a:rPr lang="en-US" smtClean="0"/>
              <a:t>4/16/24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EF30C-C823-49ED-91D8-E31D1213BE3E}" type="slidenum">
              <a:rPr lang="en-US" smtClean="0"/>
              <a:t>‹#›</a:t>
            </a:fld>
            <a:endParaRPr lang="en-US"/>
          </a:p>
        </p:txBody>
      </p:sp>
    </p:spTree>
    <p:extLst>
      <p:ext uri="{BB962C8B-B14F-4D97-AF65-F5344CB8AC3E}">
        <p14:creationId xmlns:p14="http://schemas.microsoft.com/office/powerpoint/2010/main" val="163108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926080"/>
            <a:ext cx="11796712" cy="1024128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6319530"/>
            <a:ext cx="18516600" cy="311912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13167360"/>
            <a:ext cx="11796712" cy="24394163"/>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920F52CC-8A86-43B2-8497-D835EB9E89AA}"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EF30C-C823-49ED-91D8-E31D1213BE3E}" type="slidenum">
              <a:rPr lang="en-US" smtClean="0"/>
              <a:t>‹#›</a:t>
            </a:fld>
            <a:endParaRPr lang="en-US"/>
          </a:p>
        </p:txBody>
      </p:sp>
    </p:spTree>
    <p:extLst>
      <p:ext uri="{BB962C8B-B14F-4D97-AF65-F5344CB8AC3E}">
        <p14:creationId xmlns:p14="http://schemas.microsoft.com/office/powerpoint/2010/main" val="203602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926080"/>
            <a:ext cx="11796712" cy="1024128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6319530"/>
            <a:ext cx="18516600" cy="311912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13167360"/>
            <a:ext cx="11796712" cy="24394163"/>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920F52CC-8A86-43B2-8497-D835EB9E89AA}"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EF30C-C823-49ED-91D8-E31D1213BE3E}" type="slidenum">
              <a:rPr lang="en-US" smtClean="0"/>
              <a:t>‹#›</a:t>
            </a:fld>
            <a:endParaRPr lang="en-US"/>
          </a:p>
        </p:txBody>
      </p:sp>
    </p:spTree>
    <p:extLst>
      <p:ext uri="{BB962C8B-B14F-4D97-AF65-F5344CB8AC3E}">
        <p14:creationId xmlns:p14="http://schemas.microsoft.com/office/powerpoint/2010/main" val="120204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2336810"/>
            <a:ext cx="3154680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11684000"/>
            <a:ext cx="3154680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40680650"/>
            <a:ext cx="8229600" cy="2336800"/>
          </a:xfrm>
          <a:prstGeom prst="rect">
            <a:avLst/>
          </a:prstGeom>
        </p:spPr>
        <p:txBody>
          <a:bodyPr vert="horz" lIns="91440" tIns="45720" rIns="91440" bIns="45720" rtlCol="0" anchor="ctr"/>
          <a:lstStyle>
            <a:lvl1pPr algn="l">
              <a:defRPr sz="4800">
                <a:solidFill>
                  <a:schemeClr val="tx1">
                    <a:tint val="75000"/>
                  </a:schemeClr>
                </a:solidFill>
              </a:defRPr>
            </a:lvl1pPr>
          </a:lstStyle>
          <a:p>
            <a:fld id="{920F52CC-8A86-43B2-8497-D835EB9E89AA}" type="datetimeFigureOut">
              <a:rPr lang="en-US" smtClean="0"/>
              <a:t>4/16/24</a:t>
            </a:fld>
            <a:endParaRPr lang="en-US"/>
          </a:p>
        </p:txBody>
      </p:sp>
      <p:sp>
        <p:nvSpPr>
          <p:cNvPr id="5" name="Footer Placeholder 4"/>
          <p:cNvSpPr>
            <a:spLocks noGrp="1"/>
          </p:cNvSpPr>
          <p:nvPr>
            <p:ph type="ftr" sz="quarter" idx="3"/>
          </p:nvPr>
        </p:nvSpPr>
        <p:spPr>
          <a:xfrm>
            <a:off x="12115800" y="40680650"/>
            <a:ext cx="12344400" cy="23368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40680650"/>
            <a:ext cx="8229600" cy="2336800"/>
          </a:xfrm>
          <a:prstGeom prst="rect">
            <a:avLst/>
          </a:prstGeom>
        </p:spPr>
        <p:txBody>
          <a:bodyPr vert="horz" lIns="91440" tIns="45720" rIns="91440" bIns="45720" rtlCol="0" anchor="ctr"/>
          <a:lstStyle>
            <a:lvl1pPr algn="r">
              <a:defRPr sz="4800">
                <a:solidFill>
                  <a:schemeClr val="tx1">
                    <a:tint val="75000"/>
                  </a:schemeClr>
                </a:solidFill>
              </a:defRPr>
            </a:lvl1pPr>
          </a:lstStyle>
          <a:p>
            <a:fld id="{707EF30C-C823-49ED-91D8-E31D1213BE3E}" type="slidenum">
              <a:rPr lang="en-US" smtClean="0"/>
              <a:t>‹#›</a:t>
            </a:fld>
            <a:endParaRPr lang="en-US"/>
          </a:p>
        </p:txBody>
      </p:sp>
    </p:spTree>
    <p:extLst>
      <p:ext uri="{BB962C8B-B14F-4D97-AF65-F5344CB8AC3E}">
        <p14:creationId xmlns:p14="http://schemas.microsoft.com/office/powerpoint/2010/main" val="15375347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A38A37-BA23-DF94-87C4-B417B023F8F4}"/>
              </a:ext>
            </a:extLst>
          </p:cNvPr>
          <p:cNvSpPr/>
          <p:nvPr/>
        </p:nvSpPr>
        <p:spPr>
          <a:xfrm>
            <a:off x="0" y="0"/>
            <a:ext cx="36576000" cy="54796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CE3068C-6993-7A5E-F55B-57BFE53790BA}"/>
              </a:ext>
            </a:extLst>
          </p:cNvPr>
          <p:cNvSpPr txBox="1"/>
          <p:nvPr/>
        </p:nvSpPr>
        <p:spPr>
          <a:xfrm>
            <a:off x="787081" y="795978"/>
            <a:ext cx="29874118" cy="2554545"/>
          </a:xfrm>
          <a:prstGeom prst="rect">
            <a:avLst/>
          </a:prstGeom>
          <a:noFill/>
        </p:spPr>
        <p:txBody>
          <a:bodyPr wrap="square" rtlCol="0">
            <a:spAutoFit/>
          </a:bodyPr>
          <a:lstStyle/>
          <a:p>
            <a:r>
              <a:rPr lang="en-US" sz="8000" b="1" dirty="0">
                <a:solidFill>
                  <a:schemeClr val="bg1"/>
                </a:solidFill>
                <a:latin typeface="Arial" panose="020B0604020202020204" pitchFamily="34" charset="0"/>
                <a:cs typeface="Arial" panose="020B0604020202020204" pitchFamily="34" charset="0"/>
              </a:rPr>
              <a:t>NONDESTRUCTIVE EVALUATION AND IN-SITU MONITORING EFFORTS FOR ADDITIVE MANUFACTURING</a:t>
            </a:r>
          </a:p>
        </p:txBody>
      </p:sp>
      <p:sp>
        <p:nvSpPr>
          <p:cNvPr id="31" name="Rectangle 30">
            <a:extLst>
              <a:ext uri="{FF2B5EF4-FFF2-40B4-BE49-F238E27FC236}">
                <a16:creationId xmlns:a16="http://schemas.microsoft.com/office/drawing/2014/main" id="{CF3A08F1-0FE3-0B02-04BA-71A8A01EF8BC}"/>
              </a:ext>
            </a:extLst>
          </p:cNvPr>
          <p:cNvSpPr/>
          <p:nvPr/>
        </p:nvSpPr>
        <p:spPr>
          <a:xfrm>
            <a:off x="821267" y="5697086"/>
            <a:ext cx="11269133" cy="14276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INTRODUCTION</a:t>
            </a:r>
          </a:p>
        </p:txBody>
      </p:sp>
      <p:sp>
        <p:nvSpPr>
          <p:cNvPr id="34" name="Rectangle 33">
            <a:extLst>
              <a:ext uri="{FF2B5EF4-FFF2-40B4-BE49-F238E27FC236}">
                <a16:creationId xmlns:a16="http://schemas.microsoft.com/office/drawing/2014/main" id="{636C9898-0148-9DE5-6F07-6A9F642CBF1B}"/>
              </a:ext>
            </a:extLst>
          </p:cNvPr>
          <p:cNvSpPr/>
          <p:nvPr/>
        </p:nvSpPr>
        <p:spPr>
          <a:xfrm>
            <a:off x="12630275" y="5697086"/>
            <a:ext cx="11296525" cy="14276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SEEDED FLAWS</a:t>
            </a:r>
          </a:p>
        </p:txBody>
      </p:sp>
      <p:sp>
        <p:nvSpPr>
          <p:cNvPr id="35" name="Rectangle 34">
            <a:extLst>
              <a:ext uri="{FF2B5EF4-FFF2-40B4-BE49-F238E27FC236}">
                <a16:creationId xmlns:a16="http://schemas.microsoft.com/office/drawing/2014/main" id="{1664BCAA-8454-E48A-CB3B-6691C7352E03}"/>
              </a:ext>
            </a:extLst>
          </p:cNvPr>
          <p:cNvSpPr/>
          <p:nvPr/>
        </p:nvSpPr>
        <p:spPr>
          <a:xfrm>
            <a:off x="24494316" y="5697086"/>
            <a:ext cx="11624817" cy="14276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IMAGE ANALYSIS</a:t>
            </a:r>
          </a:p>
        </p:txBody>
      </p:sp>
      <p:sp>
        <p:nvSpPr>
          <p:cNvPr id="36" name="Rectangle 35">
            <a:extLst>
              <a:ext uri="{FF2B5EF4-FFF2-40B4-BE49-F238E27FC236}">
                <a16:creationId xmlns:a16="http://schemas.microsoft.com/office/drawing/2014/main" id="{5B892B98-E367-3E62-4665-369FC188F567}"/>
              </a:ext>
            </a:extLst>
          </p:cNvPr>
          <p:cNvSpPr/>
          <p:nvPr/>
        </p:nvSpPr>
        <p:spPr>
          <a:xfrm>
            <a:off x="818497" y="12891992"/>
            <a:ext cx="11271903" cy="14276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IN-SITU MONITORING</a:t>
            </a:r>
          </a:p>
        </p:txBody>
      </p:sp>
      <p:sp>
        <p:nvSpPr>
          <p:cNvPr id="37" name="Rectangle 36">
            <a:extLst>
              <a:ext uri="{FF2B5EF4-FFF2-40B4-BE49-F238E27FC236}">
                <a16:creationId xmlns:a16="http://schemas.microsoft.com/office/drawing/2014/main" id="{050AC4E0-EAAE-BB72-A034-ED3491CEE82D}"/>
              </a:ext>
            </a:extLst>
          </p:cNvPr>
          <p:cNvSpPr/>
          <p:nvPr/>
        </p:nvSpPr>
        <p:spPr>
          <a:xfrm>
            <a:off x="817034" y="26000513"/>
            <a:ext cx="11290300" cy="14276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NONDESTRUCTIVE EVALUATION</a:t>
            </a:r>
          </a:p>
        </p:txBody>
      </p:sp>
      <p:sp>
        <p:nvSpPr>
          <p:cNvPr id="38" name="Rectangle 37">
            <a:extLst>
              <a:ext uri="{FF2B5EF4-FFF2-40B4-BE49-F238E27FC236}">
                <a16:creationId xmlns:a16="http://schemas.microsoft.com/office/drawing/2014/main" id="{A7104D7B-6CC1-3127-808E-72CE42931479}"/>
              </a:ext>
            </a:extLst>
          </p:cNvPr>
          <p:cNvSpPr/>
          <p:nvPr/>
        </p:nvSpPr>
        <p:spPr>
          <a:xfrm>
            <a:off x="24516696" y="21679873"/>
            <a:ext cx="11258550" cy="19765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PROCESS COMPENSATED RESONANCE TESTING</a:t>
            </a:r>
          </a:p>
        </p:txBody>
      </p:sp>
      <p:sp>
        <p:nvSpPr>
          <p:cNvPr id="40" name="Rectangle 39">
            <a:extLst>
              <a:ext uri="{FF2B5EF4-FFF2-40B4-BE49-F238E27FC236}">
                <a16:creationId xmlns:a16="http://schemas.microsoft.com/office/drawing/2014/main" id="{B99421E3-6095-0EA5-A97E-C2796D63C172}"/>
              </a:ext>
            </a:extLst>
          </p:cNvPr>
          <p:cNvSpPr/>
          <p:nvPr/>
        </p:nvSpPr>
        <p:spPr>
          <a:xfrm>
            <a:off x="12611100" y="20363295"/>
            <a:ext cx="11315700" cy="14276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Arial" panose="020B0604020202020204" pitchFamily="34" charset="0"/>
                <a:cs typeface="Arial" panose="020B0604020202020204" pitchFamily="34" charset="0"/>
              </a:rPr>
              <a:t>GEOMETRICAL CHALLENGE BUILD</a:t>
            </a:r>
          </a:p>
        </p:txBody>
      </p:sp>
      <p:sp>
        <p:nvSpPr>
          <p:cNvPr id="41" name="TextBox 40">
            <a:extLst>
              <a:ext uri="{FF2B5EF4-FFF2-40B4-BE49-F238E27FC236}">
                <a16:creationId xmlns:a16="http://schemas.microsoft.com/office/drawing/2014/main" id="{B85317FB-5B4D-CF46-DF39-5ADC8DE62861}"/>
              </a:ext>
            </a:extLst>
          </p:cNvPr>
          <p:cNvSpPr txBox="1"/>
          <p:nvPr/>
        </p:nvSpPr>
        <p:spPr>
          <a:xfrm>
            <a:off x="733039" y="7361840"/>
            <a:ext cx="11467176" cy="5078313"/>
          </a:xfrm>
          <a:prstGeom prst="rect">
            <a:avLst/>
          </a:prstGeom>
          <a:noFill/>
        </p:spPr>
        <p:txBody>
          <a:bodyPr wrap="square" rtlCol="0">
            <a:spAutoFit/>
          </a:bodyPr>
          <a:lstStyle/>
          <a:p>
            <a:r>
              <a:rPr lang="en-US" sz="3600" kern="0" dirty="0">
                <a:effectLst/>
                <a:latin typeface="Arial" panose="020B0604020202020204" pitchFamily="34" charset="0"/>
                <a:ea typeface="Times New Roman" panose="02020603050405020304" pitchFamily="18" charset="0"/>
                <a:cs typeface="Arial" panose="020B0604020202020204" pitchFamily="34" charset="0"/>
              </a:rPr>
              <a:t>Nondestructive evaluation (NDE) is required to determine the quality of additive manufactured (AM) parts due to the inherent variability of AM processes. In-situ monitoring technologies endeavor to characterize the process and part quality during production. Qualifying an in-situ monitoring technology requires a proven, causal correlation between indications in the monitoring data and flaws in the finished part.</a:t>
            </a:r>
            <a:r>
              <a:rPr lang="en-US"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8F0C086-699D-13B6-38B3-B53D845028EE}"/>
              </a:ext>
            </a:extLst>
          </p:cNvPr>
          <p:cNvSpPr txBox="1"/>
          <p:nvPr/>
        </p:nvSpPr>
        <p:spPr>
          <a:xfrm>
            <a:off x="704714" y="24966295"/>
            <a:ext cx="11275445"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EOS In-Situ Monitoring System including Optical Tomography and Melt Pool Monitoring</a:t>
            </a:r>
          </a:p>
        </p:txBody>
      </p:sp>
      <p:sp>
        <p:nvSpPr>
          <p:cNvPr id="46" name="TextBox 45">
            <a:extLst>
              <a:ext uri="{FF2B5EF4-FFF2-40B4-BE49-F238E27FC236}">
                <a16:creationId xmlns:a16="http://schemas.microsoft.com/office/drawing/2014/main" id="{FE1C36FD-FC7B-40BD-5FFA-13A8DDB6F6D4}"/>
              </a:ext>
            </a:extLst>
          </p:cNvPr>
          <p:cNvSpPr txBox="1"/>
          <p:nvPr/>
        </p:nvSpPr>
        <p:spPr>
          <a:xfrm>
            <a:off x="12608673" y="7302650"/>
            <a:ext cx="11372851" cy="3416320"/>
          </a:xfrm>
          <a:prstGeom prst="rect">
            <a:avLst/>
          </a:prstGeom>
          <a:noFill/>
        </p:spPr>
        <p:txBody>
          <a:bodyPr wrap="square" rtlCol="0">
            <a:spAutoFit/>
          </a:bodyPr>
          <a:lstStyle/>
          <a:p>
            <a:r>
              <a:rPr lang="en-US" sz="3600" kern="0" dirty="0">
                <a:effectLst/>
                <a:latin typeface="Arial" panose="020B0604020202020204" pitchFamily="34" charset="0"/>
                <a:ea typeface="Times New Roman" panose="02020603050405020304" pitchFamily="18" charset="0"/>
                <a:cs typeface="Arial" panose="020B0604020202020204" pitchFamily="34" charset="0"/>
              </a:rPr>
              <a:t>Early efforts to qualify monitoring systems for laser powder bed fusion (LPBF) AM have used seeded flaws, that is, changing the laser power in select regions to induce flaws in the part. These changes in laser power show up very well in the monitoring data but are not representative of a true flaw. </a:t>
            </a:r>
            <a:endParaRPr lang="en-US" sz="360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40CF9E0-3948-DFD8-56B1-1575937EFCC1}"/>
              </a:ext>
            </a:extLst>
          </p:cNvPr>
          <p:cNvSpPr txBox="1"/>
          <p:nvPr/>
        </p:nvSpPr>
        <p:spPr>
          <a:xfrm>
            <a:off x="12687345" y="22090976"/>
            <a:ext cx="11256310" cy="2308324"/>
          </a:xfrm>
          <a:prstGeom prst="rect">
            <a:avLst/>
          </a:prstGeom>
          <a:noFill/>
        </p:spPr>
        <p:txBody>
          <a:bodyPr wrap="square" rtlCol="0">
            <a:spAutoFit/>
          </a:bodyPr>
          <a:lstStyle/>
          <a:p>
            <a:r>
              <a:rPr lang="en-US" sz="3600" kern="0" dirty="0">
                <a:effectLst/>
                <a:latin typeface="Arial" panose="020B0604020202020204" pitchFamily="34" charset="0"/>
                <a:ea typeface="Times New Roman" panose="02020603050405020304" pitchFamily="18" charset="0"/>
                <a:cs typeface="Arial" panose="020B0604020202020204" pitchFamily="34" charset="0"/>
              </a:rPr>
              <a:t>The next phase of testing includes developing a geometrical challenge build to induce more realistic flaws for characterization with in-situ monitoring and post-build NDE.</a:t>
            </a:r>
            <a:r>
              <a:rPr lang="en-US"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80C0A84D-FD5A-7CB3-C32A-2F24CEC7F75D}"/>
              </a:ext>
            </a:extLst>
          </p:cNvPr>
          <p:cNvSpPr txBox="1"/>
          <p:nvPr/>
        </p:nvSpPr>
        <p:spPr>
          <a:xfrm>
            <a:off x="24613053" y="7178966"/>
            <a:ext cx="11291215" cy="4031873"/>
          </a:xfrm>
          <a:prstGeom prst="rect">
            <a:avLst/>
          </a:prstGeom>
          <a:noFill/>
        </p:spPr>
        <p:txBody>
          <a:bodyPr wrap="square" rtlCol="0">
            <a:spAutoFit/>
          </a:bodyPr>
          <a:lstStyle/>
          <a:p>
            <a:r>
              <a:rPr lang="en-US" sz="3200" kern="0" dirty="0">
                <a:effectLst/>
                <a:latin typeface="Arial" panose="020B0604020202020204" pitchFamily="34" charset="0"/>
                <a:ea typeface="Times New Roman" panose="02020603050405020304" pitchFamily="18" charset="0"/>
                <a:cs typeface="Arial" panose="020B0604020202020204" pitchFamily="34" charset="0"/>
              </a:rPr>
              <a:t>Algorithms including machine learning are used for automated analysis of in-situ monitoring and CT images for flaw detection. </a:t>
            </a:r>
            <a:endParaRPr lang="en-US" sz="3200" kern="0" dirty="0">
              <a:latin typeface="Arial" panose="020B0604020202020204" pitchFamily="34" charset="0"/>
              <a:cs typeface="Arial" panose="020B0604020202020204" pitchFamily="34" charset="0"/>
            </a:endParaRPr>
          </a:p>
          <a:p>
            <a:r>
              <a:rPr lang="en-US" sz="3200" kern="0" dirty="0">
                <a:latin typeface="Arial" panose="020B0604020202020204" pitchFamily="34" charset="0"/>
                <a:cs typeface="Arial" panose="020B0604020202020204" pitchFamily="34" charset="0"/>
              </a:rPr>
              <a:t>Algorithms in use at MSFC include:</a:t>
            </a:r>
          </a:p>
          <a:p>
            <a:pPr marL="571500" indent="-571500">
              <a:buFont typeface="Arial" panose="020B0604020202020204" pitchFamily="34" charset="0"/>
              <a:buChar char="•"/>
            </a:pPr>
            <a:r>
              <a:rPr lang="en-US" sz="3200" kern="0" dirty="0">
                <a:latin typeface="Arial" panose="020B0604020202020204" pitchFamily="34" charset="0"/>
                <a:cs typeface="Arial" panose="020B0604020202020204" pitchFamily="34" charset="0"/>
              </a:rPr>
              <a:t>Convolutional neural network (CNN)</a:t>
            </a:r>
          </a:p>
          <a:p>
            <a:pPr marL="571500" indent="-571500">
              <a:buFont typeface="Arial" panose="020B0604020202020204" pitchFamily="34" charset="0"/>
              <a:buChar char="•"/>
            </a:pPr>
            <a:r>
              <a:rPr lang="en-US" sz="3200" kern="0" dirty="0">
                <a:latin typeface="Arial" panose="020B0604020202020204" pitchFamily="34" charset="0"/>
                <a:cs typeface="Arial" panose="020B0604020202020204" pitchFamily="34" charset="0"/>
              </a:rPr>
              <a:t>Convolutional autoencoder (CAE)</a:t>
            </a:r>
          </a:p>
          <a:p>
            <a:pPr marL="571500" indent="-571500">
              <a:buFont typeface="Arial" panose="020B0604020202020204" pitchFamily="34" charset="0"/>
              <a:buChar char="•"/>
            </a:pPr>
            <a:r>
              <a:rPr lang="en-US" sz="3200" kern="0" dirty="0">
                <a:latin typeface="Arial" panose="020B0604020202020204" pitchFamily="34" charset="0"/>
                <a:cs typeface="Arial" panose="020B0604020202020204" pitchFamily="34" charset="0"/>
              </a:rPr>
              <a:t>VG Studio Porosity/Inclusion Analysis</a:t>
            </a:r>
          </a:p>
          <a:p>
            <a:pPr marL="571500" indent="-571500">
              <a:buFont typeface="Arial" panose="020B0604020202020204" pitchFamily="34" charset="0"/>
              <a:buChar char="•"/>
            </a:pPr>
            <a:r>
              <a:rPr lang="en-US" sz="3200" kern="0" dirty="0">
                <a:latin typeface="Arial" panose="020B0604020202020204" pitchFamily="34" charset="0"/>
                <a:cs typeface="Arial" panose="020B0604020202020204" pitchFamily="34" charset="0"/>
              </a:rPr>
              <a:t>AMSENSE Spat-Trak</a:t>
            </a:r>
          </a:p>
        </p:txBody>
      </p:sp>
      <p:sp>
        <p:nvSpPr>
          <p:cNvPr id="50" name="TextBox 49">
            <a:extLst>
              <a:ext uri="{FF2B5EF4-FFF2-40B4-BE49-F238E27FC236}">
                <a16:creationId xmlns:a16="http://schemas.microsoft.com/office/drawing/2014/main" id="{42D9F7C0-C19F-E53C-BF05-2E7238408B31}"/>
              </a:ext>
            </a:extLst>
          </p:cNvPr>
          <p:cNvSpPr txBox="1"/>
          <p:nvPr/>
        </p:nvSpPr>
        <p:spPr>
          <a:xfrm>
            <a:off x="24516696" y="24229223"/>
            <a:ext cx="11291215" cy="2821222"/>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Process compensated resonance testing (PCRT) is an NDE method that can detect anything that changes the stiffness of a part by comparing the resonant response of parts with the same geometry and material.</a:t>
            </a:r>
          </a:p>
          <a:p>
            <a:endParaRPr lang="en-US" sz="3333" dirty="0">
              <a:latin typeface="Arial" panose="020B0604020202020204" pitchFamily="34" charset="0"/>
              <a:cs typeface="Arial" panose="020B0604020202020204" pitchFamily="34" charset="0"/>
            </a:endParaRPr>
          </a:p>
        </p:txBody>
      </p:sp>
      <p:pic>
        <p:nvPicPr>
          <p:cNvPr id="7" name="Picture 6" descr="A logo with a red and white design&#10;&#10;Description automatically generated">
            <a:extLst>
              <a:ext uri="{FF2B5EF4-FFF2-40B4-BE49-F238E27FC236}">
                <a16:creationId xmlns:a16="http://schemas.microsoft.com/office/drawing/2014/main" id="{C0198991-533A-4608-2B04-9A63C2D2D464}"/>
              </a:ext>
            </a:extLst>
          </p:cNvPr>
          <p:cNvPicPr>
            <a:picLocks noChangeAspect="1"/>
          </p:cNvPicPr>
          <p:nvPr/>
        </p:nvPicPr>
        <p:blipFill>
          <a:blip r:embed="rId2"/>
          <a:stretch>
            <a:fillRect/>
          </a:stretch>
        </p:blipFill>
        <p:spPr>
          <a:xfrm>
            <a:off x="31369000" y="272304"/>
            <a:ext cx="4499199" cy="4499199"/>
          </a:xfrm>
          <a:prstGeom prst="rect">
            <a:avLst/>
          </a:prstGeom>
        </p:spPr>
      </p:pic>
      <p:sp>
        <p:nvSpPr>
          <p:cNvPr id="9" name="Rectangle 8">
            <a:extLst>
              <a:ext uri="{FF2B5EF4-FFF2-40B4-BE49-F238E27FC236}">
                <a16:creationId xmlns:a16="http://schemas.microsoft.com/office/drawing/2014/main" id="{431C9066-BACC-F6EE-D78B-3DDAF8BFE485}"/>
              </a:ext>
            </a:extLst>
          </p:cNvPr>
          <p:cNvSpPr/>
          <p:nvPr/>
        </p:nvSpPr>
        <p:spPr>
          <a:xfrm>
            <a:off x="800100" y="779318"/>
            <a:ext cx="35333448" cy="42332564"/>
          </a:xfrm>
          <a:prstGeom prst="rect">
            <a:avLst/>
          </a:prstGeom>
          <a:no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8F0CD932-5DF1-9AAB-E86A-2998AFE20366}"/>
              </a:ext>
            </a:extLst>
          </p:cNvPr>
          <p:cNvGrpSpPr/>
          <p:nvPr/>
        </p:nvGrpSpPr>
        <p:grpSpPr>
          <a:xfrm>
            <a:off x="12082849" y="5411756"/>
            <a:ext cx="12402063" cy="37695674"/>
            <a:chOff x="12082849" y="-762000"/>
            <a:chExt cx="12402063" cy="44653200"/>
          </a:xfrm>
        </p:grpSpPr>
        <p:cxnSp>
          <p:nvCxnSpPr>
            <p:cNvPr id="16" name="Straight Connector 15">
              <a:extLst>
                <a:ext uri="{FF2B5EF4-FFF2-40B4-BE49-F238E27FC236}">
                  <a16:creationId xmlns:a16="http://schemas.microsoft.com/office/drawing/2014/main" id="{70C0CCDD-B1C4-9A31-6B2B-2022F8E2F3FD}"/>
                </a:ext>
              </a:extLst>
            </p:cNvPr>
            <p:cNvCxnSpPr>
              <a:cxnSpLocks/>
            </p:cNvCxnSpPr>
            <p:nvPr/>
          </p:nvCxnSpPr>
          <p:spPr>
            <a:xfrm>
              <a:off x="12082849" y="-762000"/>
              <a:ext cx="0" cy="44653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FC0370-0E03-80BF-39F1-2BCE55190CF7}"/>
                </a:ext>
              </a:extLst>
            </p:cNvPr>
            <p:cNvCxnSpPr>
              <a:cxnSpLocks/>
            </p:cNvCxnSpPr>
            <p:nvPr/>
          </p:nvCxnSpPr>
          <p:spPr>
            <a:xfrm>
              <a:off x="12630666" y="-762000"/>
              <a:ext cx="0" cy="44653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8278F05-3493-ED0A-3D56-95EDBF0966A4}"/>
                </a:ext>
              </a:extLst>
            </p:cNvPr>
            <p:cNvCxnSpPr>
              <a:cxnSpLocks/>
            </p:cNvCxnSpPr>
            <p:nvPr/>
          </p:nvCxnSpPr>
          <p:spPr>
            <a:xfrm>
              <a:off x="23920621" y="-762000"/>
              <a:ext cx="0" cy="44653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1F45B4-D7E6-6AD5-4F50-FC4155C20B83}"/>
                </a:ext>
              </a:extLst>
            </p:cNvPr>
            <p:cNvCxnSpPr>
              <a:cxnSpLocks/>
            </p:cNvCxnSpPr>
            <p:nvPr/>
          </p:nvCxnSpPr>
          <p:spPr>
            <a:xfrm>
              <a:off x="24484912" y="-762000"/>
              <a:ext cx="0" cy="44653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49A6862B-FCA8-A64B-4135-2DCB6AAA4924}"/>
              </a:ext>
            </a:extLst>
          </p:cNvPr>
          <p:cNvSpPr txBox="1"/>
          <p:nvPr/>
        </p:nvSpPr>
        <p:spPr>
          <a:xfrm>
            <a:off x="898900" y="3301138"/>
            <a:ext cx="24985653" cy="3046988"/>
          </a:xfrm>
          <a:prstGeom prst="rect">
            <a:avLst/>
          </a:prstGeom>
          <a:noFill/>
        </p:spPr>
        <p:txBody>
          <a:bodyPr wrap="square" rtlCol="0">
            <a:spAutoFit/>
          </a:bodyPr>
          <a:lstStyle/>
          <a:p>
            <a:r>
              <a:rPr lang="en-US" sz="4800" dirty="0">
                <a:solidFill>
                  <a:schemeClr val="bg1"/>
                </a:solidFill>
                <a:latin typeface="Arial" panose="020B0604020202020204" pitchFamily="34" charset="0"/>
                <a:cs typeface="Arial" panose="020B0604020202020204" pitchFamily="34" charset="0"/>
              </a:rPr>
              <a:t>NASA Marshall Space Flight Center, Nondestructive Evaluation Team</a:t>
            </a:r>
          </a:p>
          <a:p>
            <a:r>
              <a:rPr lang="en-US" sz="4800" dirty="0">
                <a:solidFill>
                  <a:schemeClr val="bg1"/>
                </a:solidFill>
                <a:latin typeface="Arial" panose="020B0604020202020204" pitchFamily="34" charset="0"/>
                <a:cs typeface="Arial" panose="020B0604020202020204" pitchFamily="34" charset="0"/>
              </a:rPr>
              <a:t>James </a:t>
            </a:r>
            <a:r>
              <a:rPr lang="en-US" sz="4800" dirty="0" err="1">
                <a:solidFill>
                  <a:schemeClr val="bg1"/>
                </a:solidFill>
                <a:latin typeface="Arial" panose="020B0604020202020204" pitchFamily="34" charset="0"/>
                <a:cs typeface="Arial" panose="020B0604020202020204" pitchFamily="34" charset="0"/>
              </a:rPr>
              <a:t>Mavo</a:t>
            </a:r>
            <a:r>
              <a:rPr lang="en-US" sz="4800" dirty="0">
                <a:solidFill>
                  <a:schemeClr val="bg1"/>
                </a:solidFill>
                <a:latin typeface="Arial" panose="020B0604020202020204" pitchFamily="34" charset="0"/>
                <a:cs typeface="Arial" panose="020B0604020202020204" pitchFamily="34" charset="0"/>
              </a:rPr>
              <a:t>, Erin Lanigan, Delphine Duquette, Daniel Vaughan, </a:t>
            </a:r>
            <a:r>
              <a:rPr lang="en-US" sz="4800" dirty="0" err="1">
                <a:solidFill>
                  <a:schemeClr val="bg1"/>
                </a:solidFill>
                <a:latin typeface="Arial" panose="020B0604020202020204" pitchFamily="34" charset="0"/>
                <a:cs typeface="Arial" panose="020B0604020202020204" pitchFamily="34" charset="0"/>
              </a:rPr>
              <a:t>Jibrail</a:t>
            </a:r>
            <a:r>
              <a:rPr lang="en-US" sz="4800" dirty="0">
                <a:solidFill>
                  <a:schemeClr val="bg1"/>
                </a:solidFill>
                <a:latin typeface="Arial" panose="020B0604020202020204" pitchFamily="34" charset="0"/>
                <a:cs typeface="Arial" panose="020B0604020202020204" pitchFamily="34" charset="0"/>
              </a:rPr>
              <a:t> Muhammad Jr.</a:t>
            </a:r>
          </a:p>
          <a:p>
            <a:endParaRPr lang="en-US" sz="4800" dirty="0">
              <a:solidFill>
                <a:schemeClr val="bg1"/>
              </a:solidFill>
              <a:latin typeface="Arial" panose="020B0604020202020204" pitchFamily="34" charset="0"/>
              <a:cs typeface="Arial" panose="020B0604020202020204" pitchFamily="34" charset="0"/>
            </a:endParaRPr>
          </a:p>
          <a:p>
            <a:endParaRPr lang="en-US" sz="4800" dirty="0"/>
          </a:p>
        </p:txBody>
      </p:sp>
      <p:sp>
        <p:nvSpPr>
          <p:cNvPr id="26" name="TextBox 25">
            <a:extLst>
              <a:ext uri="{FF2B5EF4-FFF2-40B4-BE49-F238E27FC236}">
                <a16:creationId xmlns:a16="http://schemas.microsoft.com/office/drawing/2014/main" id="{9BF779C0-9BCD-0270-0880-15F24C319B69}"/>
              </a:ext>
            </a:extLst>
          </p:cNvPr>
          <p:cNvSpPr txBox="1"/>
          <p:nvPr/>
        </p:nvSpPr>
        <p:spPr>
          <a:xfrm>
            <a:off x="913051" y="27631425"/>
            <a:ext cx="11287164" cy="6740307"/>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Technologies used at MSFC for AM:</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Radiography (x-ray)</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X-ray computed tomography (CT)</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Eddy current</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Dye penetrant</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Ultrasonics</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Process Compensated Resonance Testing (PCRT)</a:t>
            </a:r>
          </a:p>
          <a:p>
            <a:pPr marL="571500" indent="-5715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Types of flaws detected:</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Trapped powder</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Voids, porosity</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Cracks</a:t>
            </a:r>
          </a:p>
        </p:txBody>
      </p:sp>
      <p:sp>
        <p:nvSpPr>
          <p:cNvPr id="27" name="TextBox 26">
            <a:extLst>
              <a:ext uri="{FF2B5EF4-FFF2-40B4-BE49-F238E27FC236}">
                <a16:creationId xmlns:a16="http://schemas.microsoft.com/office/drawing/2014/main" id="{CBC29B04-5D4D-9CDE-C1D9-39F4793DEE4D}"/>
              </a:ext>
            </a:extLst>
          </p:cNvPr>
          <p:cNvSpPr txBox="1"/>
          <p:nvPr/>
        </p:nvSpPr>
        <p:spPr>
          <a:xfrm>
            <a:off x="872380" y="14349953"/>
            <a:ext cx="9736674" cy="4524315"/>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Technologies in use at MSFC:</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Laser fringe projection height mapping</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Optical tomography</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Melt pool monitoring</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Thermal tomography</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Spatter imaging</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Layer imaging</a:t>
            </a:r>
          </a:p>
          <a:p>
            <a:r>
              <a:rPr lang="en-US" sz="3600" dirty="0">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98D1CDD9-D3E8-2684-62B8-40D6958AA1F3}"/>
              </a:ext>
            </a:extLst>
          </p:cNvPr>
          <p:cNvSpPr txBox="1"/>
          <p:nvPr/>
        </p:nvSpPr>
        <p:spPr>
          <a:xfrm>
            <a:off x="787081" y="42508551"/>
            <a:ext cx="11372427"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Computed tomography (CT) image of skipped layer flaws</a:t>
            </a:r>
          </a:p>
        </p:txBody>
      </p:sp>
      <p:sp>
        <p:nvSpPr>
          <p:cNvPr id="30" name="TextBox 29">
            <a:extLst>
              <a:ext uri="{FF2B5EF4-FFF2-40B4-BE49-F238E27FC236}">
                <a16:creationId xmlns:a16="http://schemas.microsoft.com/office/drawing/2014/main" id="{23B0CDA5-6647-CD7B-B824-48F21A11BF9E}"/>
              </a:ext>
            </a:extLst>
          </p:cNvPr>
          <p:cNvSpPr txBox="1"/>
          <p:nvPr/>
        </p:nvSpPr>
        <p:spPr>
          <a:xfrm>
            <a:off x="12635164" y="33669710"/>
            <a:ext cx="11295919"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Geometrical challenge build design</a:t>
            </a:r>
          </a:p>
        </p:txBody>
      </p:sp>
      <p:sp>
        <p:nvSpPr>
          <p:cNvPr id="33" name="TextBox 32">
            <a:extLst>
              <a:ext uri="{FF2B5EF4-FFF2-40B4-BE49-F238E27FC236}">
                <a16:creationId xmlns:a16="http://schemas.microsoft.com/office/drawing/2014/main" id="{E0D93531-4E8F-6345-4038-4F58F1284ACB}"/>
              </a:ext>
            </a:extLst>
          </p:cNvPr>
          <p:cNvSpPr txBox="1"/>
          <p:nvPr/>
        </p:nvSpPr>
        <p:spPr>
          <a:xfrm>
            <a:off x="12734196" y="34498796"/>
            <a:ext cx="11308264" cy="5078313"/>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Features of interest include:</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Overhangs</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Thin walls</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Transitions in thickness</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Internal channels</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Cone</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Concentric circles</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Vertical and horizontal holes</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Stepped brick</a:t>
            </a:r>
          </a:p>
        </p:txBody>
      </p:sp>
      <p:sp>
        <p:nvSpPr>
          <p:cNvPr id="52" name="TextBox 51">
            <a:extLst>
              <a:ext uri="{FF2B5EF4-FFF2-40B4-BE49-F238E27FC236}">
                <a16:creationId xmlns:a16="http://schemas.microsoft.com/office/drawing/2014/main" id="{4A39FB21-43FE-5C80-61EA-E5CD39041938}"/>
              </a:ext>
            </a:extLst>
          </p:cNvPr>
          <p:cNvSpPr txBox="1"/>
          <p:nvPr/>
        </p:nvSpPr>
        <p:spPr>
          <a:xfrm>
            <a:off x="25732771" y="21070240"/>
            <a:ext cx="8662491"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Automated data analysis workflow</a:t>
            </a:r>
          </a:p>
        </p:txBody>
      </p:sp>
      <p:pic>
        <p:nvPicPr>
          <p:cNvPr id="3" name="Picture 2" descr="page7image1280666688">
            <a:extLst>
              <a:ext uri="{FF2B5EF4-FFF2-40B4-BE49-F238E27FC236}">
                <a16:creationId xmlns:a16="http://schemas.microsoft.com/office/drawing/2014/main" id="{A1FB018D-04DF-7F15-A294-4190C55A7E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6467" y="19757144"/>
            <a:ext cx="8911709" cy="52464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E6DC653-2E7B-A19E-2009-9876794A98B4}"/>
              </a:ext>
            </a:extLst>
          </p:cNvPr>
          <p:cNvPicPr>
            <a:picLocks noChangeAspect="1"/>
          </p:cNvPicPr>
          <p:nvPr/>
        </p:nvPicPr>
        <p:blipFill>
          <a:blip r:embed="rId4"/>
          <a:stretch>
            <a:fillRect/>
          </a:stretch>
        </p:blipFill>
        <p:spPr>
          <a:xfrm>
            <a:off x="1068838" y="34422986"/>
            <a:ext cx="10547196" cy="7880089"/>
          </a:xfrm>
          <a:prstGeom prst="rect">
            <a:avLst/>
          </a:prstGeom>
        </p:spPr>
      </p:pic>
      <p:pic>
        <p:nvPicPr>
          <p:cNvPr id="10" name="Picture 9">
            <a:extLst>
              <a:ext uri="{FF2B5EF4-FFF2-40B4-BE49-F238E27FC236}">
                <a16:creationId xmlns:a16="http://schemas.microsoft.com/office/drawing/2014/main" id="{1F2E3ACD-4CAB-C5BD-382E-5FAF2DA4D16F}"/>
              </a:ext>
            </a:extLst>
          </p:cNvPr>
          <p:cNvPicPr>
            <a:picLocks noChangeAspect="1"/>
          </p:cNvPicPr>
          <p:nvPr/>
        </p:nvPicPr>
        <p:blipFill rotWithShape="1">
          <a:blip r:embed="rId5"/>
          <a:srcRect b="9414"/>
          <a:stretch/>
        </p:blipFill>
        <p:spPr>
          <a:xfrm>
            <a:off x="13492619" y="10883759"/>
            <a:ext cx="9679803" cy="4170929"/>
          </a:xfrm>
          <a:prstGeom prst="rect">
            <a:avLst/>
          </a:prstGeom>
        </p:spPr>
      </p:pic>
      <p:pic>
        <p:nvPicPr>
          <p:cNvPr id="11" name="Picture 10">
            <a:extLst>
              <a:ext uri="{FF2B5EF4-FFF2-40B4-BE49-F238E27FC236}">
                <a16:creationId xmlns:a16="http://schemas.microsoft.com/office/drawing/2014/main" id="{4A68F24C-15D4-2D12-EFAD-533D30092C62}"/>
              </a:ext>
            </a:extLst>
          </p:cNvPr>
          <p:cNvPicPr>
            <a:picLocks noChangeAspect="1"/>
          </p:cNvPicPr>
          <p:nvPr/>
        </p:nvPicPr>
        <p:blipFill>
          <a:blip r:embed="rId6"/>
          <a:stretch>
            <a:fillRect/>
          </a:stretch>
        </p:blipFill>
        <p:spPr>
          <a:xfrm>
            <a:off x="14282232" y="15282559"/>
            <a:ext cx="7773684" cy="4001498"/>
          </a:xfrm>
          <a:prstGeom prst="rect">
            <a:avLst/>
          </a:prstGeom>
        </p:spPr>
      </p:pic>
      <p:sp>
        <p:nvSpPr>
          <p:cNvPr id="12" name="TextBox 11">
            <a:extLst>
              <a:ext uri="{FF2B5EF4-FFF2-40B4-BE49-F238E27FC236}">
                <a16:creationId xmlns:a16="http://schemas.microsoft.com/office/drawing/2014/main" id="{7E2A28BE-63EE-9F04-E617-9A34617CAA54}"/>
              </a:ext>
            </a:extLst>
          </p:cNvPr>
          <p:cNvSpPr txBox="1"/>
          <p:nvPr/>
        </p:nvSpPr>
        <p:spPr>
          <a:xfrm>
            <a:off x="12675377" y="19425532"/>
            <a:ext cx="11280245"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Seeded flaws located randomly throughout a build volume</a:t>
            </a:r>
          </a:p>
        </p:txBody>
      </p:sp>
      <p:sp>
        <p:nvSpPr>
          <p:cNvPr id="13" name="TextBox 12">
            <a:extLst>
              <a:ext uri="{FF2B5EF4-FFF2-40B4-BE49-F238E27FC236}">
                <a16:creationId xmlns:a16="http://schemas.microsoft.com/office/drawing/2014/main" id="{73C4F70A-127C-EA2B-1DBF-BD76F29CF9F9}"/>
              </a:ext>
            </a:extLst>
          </p:cNvPr>
          <p:cNvSpPr txBox="1"/>
          <p:nvPr/>
        </p:nvSpPr>
        <p:spPr>
          <a:xfrm>
            <a:off x="12640686" y="39882976"/>
            <a:ext cx="11308264" cy="2862322"/>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The goal is to induce flaws in the part without changing the build parameters by pushing the boundaries of the nominal processing window. The result will be a standardized artifact that can be built on any LPBF AM machine to qualify the in-situ monitoring system.</a:t>
            </a:r>
          </a:p>
        </p:txBody>
      </p:sp>
      <p:sp>
        <p:nvSpPr>
          <p:cNvPr id="15" name="TextBox 14">
            <a:extLst>
              <a:ext uri="{FF2B5EF4-FFF2-40B4-BE49-F238E27FC236}">
                <a16:creationId xmlns:a16="http://schemas.microsoft.com/office/drawing/2014/main" id="{48B74023-2CE2-7F74-425B-1B3ACF8AA3F3}"/>
              </a:ext>
            </a:extLst>
          </p:cNvPr>
          <p:cNvSpPr txBox="1"/>
          <p:nvPr/>
        </p:nvSpPr>
        <p:spPr>
          <a:xfrm>
            <a:off x="24416058" y="31936481"/>
            <a:ext cx="11295919"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Test setups showing the transducers in contact with the part</a:t>
            </a:r>
          </a:p>
        </p:txBody>
      </p:sp>
      <p:sp>
        <p:nvSpPr>
          <p:cNvPr id="22" name="TextBox 21">
            <a:extLst>
              <a:ext uri="{FF2B5EF4-FFF2-40B4-BE49-F238E27FC236}">
                <a16:creationId xmlns:a16="http://schemas.microsoft.com/office/drawing/2014/main" id="{42C4EE3D-59A3-5E12-50E9-E2A0AD6F5BB1}"/>
              </a:ext>
            </a:extLst>
          </p:cNvPr>
          <p:cNvSpPr txBox="1"/>
          <p:nvPr/>
        </p:nvSpPr>
        <p:spPr>
          <a:xfrm>
            <a:off x="24489435" y="33226263"/>
            <a:ext cx="11308264" cy="3416320"/>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VIPR analysis can separate good parts from bad parts. It requires a robust data set of known good and bad parts to train the algorithm to detect resonant responses that are similar to the good parts and dissimilar to the bad parts, or vice versa.</a:t>
            </a:r>
          </a:p>
          <a:p>
            <a:pPr marL="571500" indent="-5715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5C93689-4545-452B-0C30-C576492D8505}"/>
              </a:ext>
            </a:extLst>
          </p:cNvPr>
          <p:cNvSpPr txBox="1"/>
          <p:nvPr/>
        </p:nvSpPr>
        <p:spPr>
          <a:xfrm>
            <a:off x="24610700" y="41880092"/>
            <a:ext cx="11295919"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VIPR analysis showing separation of good and bad parts</a:t>
            </a:r>
          </a:p>
        </p:txBody>
      </p:sp>
      <p:pic>
        <p:nvPicPr>
          <p:cNvPr id="20" name="Picture 19">
            <a:extLst>
              <a:ext uri="{FF2B5EF4-FFF2-40B4-BE49-F238E27FC236}">
                <a16:creationId xmlns:a16="http://schemas.microsoft.com/office/drawing/2014/main" id="{F618EE5D-548E-884F-0C29-45EDFB382227}"/>
              </a:ext>
            </a:extLst>
          </p:cNvPr>
          <p:cNvPicPr>
            <a:picLocks noChangeAspect="1"/>
          </p:cNvPicPr>
          <p:nvPr/>
        </p:nvPicPr>
        <p:blipFill rotWithShape="1">
          <a:blip r:embed="rId7"/>
          <a:srcRect l="3079" r="1371" b="1155"/>
          <a:stretch/>
        </p:blipFill>
        <p:spPr>
          <a:xfrm>
            <a:off x="24715509" y="12705382"/>
            <a:ext cx="4083551" cy="8288002"/>
          </a:xfrm>
          <a:prstGeom prst="rect">
            <a:avLst/>
          </a:prstGeom>
        </p:spPr>
      </p:pic>
      <p:pic>
        <p:nvPicPr>
          <p:cNvPr id="43" name="Picture 42">
            <a:extLst>
              <a:ext uri="{FF2B5EF4-FFF2-40B4-BE49-F238E27FC236}">
                <a16:creationId xmlns:a16="http://schemas.microsoft.com/office/drawing/2014/main" id="{B3509012-20BF-2859-E124-E6C1BEFAE333}"/>
              </a:ext>
            </a:extLst>
          </p:cNvPr>
          <p:cNvPicPr>
            <a:picLocks noChangeAspect="1"/>
          </p:cNvPicPr>
          <p:nvPr/>
        </p:nvPicPr>
        <p:blipFill>
          <a:blip r:embed="rId8"/>
          <a:stretch>
            <a:fillRect/>
          </a:stretch>
        </p:blipFill>
        <p:spPr>
          <a:xfrm>
            <a:off x="6425611" y="15664922"/>
            <a:ext cx="4650258" cy="3785093"/>
          </a:xfrm>
          <a:prstGeom prst="rect">
            <a:avLst/>
          </a:prstGeom>
        </p:spPr>
      </p:pic>
      <p:pic>
        <p:nvPicPr>
          <p:cNvPr id="45" name="Picture 44">
            <a:extLst>
              <a:ext uri="{FF2B5EF4-FFF2-40B4-BE49-F238E27FC236}">
                <a16:creationId xmlns:a16="http://schemas.microsoft.com/office/drawing/2014/main" id="{3AE941AF-CC9E-7A16-D315-DE424204C816}"/>
              </a:ext>
            </a:extLst>
          </p:cNvPr>
          <p:cNvPicPr>
            <a:picLocks noChangeAspect="1"/>
          </p:cNvPicPr>
          <p:nvPr/>
        </p:nvPicPr>
        <p:blipFill>
          <a:blip r:embed="rId9"/>
          <a:stretch>
            <a:fillRect/>
          </a:stretch>
        </p:blipFill>
        <p:spPr>
          <a:xfrm>
            <a:off x="28953843" y="15481473"/>
            <a:ext cx="7165295" cy="5572061"/>
          </a:xfrm>
          <a:prstGeom prst="rect">
            <a:avLst/>
          </a:prstGeom>
        </p:spPr>
      </p:pic>
      <p:sp>
        <p:nvSpPr>
          <p:cNvPr id="5" name="TextBox 4">
            <a:extLst>
              <a:ext uri="{FF2B5EF4-FFF2-40B4-BE49-F238E27FC236}">
                <a16:creationId xmlns:a16="http://schemas.microsoft.com/office/drawing/2014/main" id="{56CAE6F3-D5F9-FCD5-9F4C-C5C6C7754AED}"/>
              </a:ext>
            </a:extLst>
          </p:cNvPr>
          <p:cNvSpPr txBox="1"/>
          <p:nvPr/>
        </p:nvSpPr>
        <p:spPr>
          <a:xfrm>
            <a:off x="6649052" y="19306420"/>
            <a:ext cx="4344408"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Thermal Tomography</a:t>
            </a:r>
          </a:p>
        </p:txBody>
      </p:sp>
      <p:pic>
        <p:nvPicPr>
          <p:cNvPr id="21" name="Picture 20" descr="Chart, scatter chart&#10;&#10;Description automatically generated">
            <a:extLst>
              <a:ext uri="{FF2B5EF4-FFF2-40B4-BE49-F238E27FC236}">
                <a16:creationId xmlns:a16="http://schemas.microsoft.com/office/drawing/2014/main" id="{AF18DBBA-7828-626C-AF8C-629969FA3DC2}"/>
              </a:ext>
            </a:extLst>
          </p:cNvPr>
          <p:cNvPicPr>
            <a:picLocks noChangeAspect="1"/>
          </p:cNvPicPr>
          <p:nvPr/>
        </p:nvPicPr>
        <p:blipFill rotWithShape="1">
          <a:blip r:embed="rId10">
            <a:extLst>
              <a:ext uri="{28A0092B-C50C-407E-A947-70E740481C1C}">
                <a14:useLocalDpi xmlns:a14="http://schemas.microsoft.com/office/drawing/2010/main" val="0"/>
              </a:ext>
            </a:extLst>
          </a:blip>
          <a:srcRect b="4746"/>
          <a:stretch/>
        </p:blipFill>
        <p:spPr>
          <a:xfrm>
            <a:off x="24667464" y="36403280"/>
            <a:ext cx="11210297" cy="5408927"/>
          </a:xfrm>
          <a:prstGeom prst="rect">
            <a:avLst/>
          </a:prstGeom>
        </p:spPr>
      </p:pic>
      <p:pic>
        <p:nvPicPr>
          <p:cNvPr id="29" name="Picture 28" descr="IN718 HCF Specimen">
            <a:extLst>
              <a:ext uri="{FF2B5EF4-FFF2-40B4-BE49-F238E27FC236}">
                <a16:creationId xmlns:a16="http://schemas.microsoft.com/office/drawing/2014/main" id="{FC8C01E3-FEB7-734E-4A12-11CDB772AF4B}"/>
              </a:ext>
            </a:extLst>
          </p:cNvPr>
          <p:cNvPicPr>
            <a:picLocks noChangeAspect="1"/>
          </p:cNvPicPr>
          <p:nvPr/>
        </p:nvPicPr>
        <p:blipFill rotWithShape="1">
          <a:blip r:embed="rId11">
            <a:extLst>
              <a:ext uri="{28A0092B-C50C-407E-A947-70E740481C1C}">
                <a14:useLocalDpi xmlns:a14="http://schemas.microsoft.com/office/drawing/2010/main" val="0"/>
              </a:ext>
            </a:extLst>
          </a:blip>
          <a:srcRect t="14366" b="22289"/>
          <a:stretch/>
        </p:blipFill>
        <p:spPr>
          <a:xfrm>
            <a:off x="24616704" y="26871300"/>
            <a:ext cx="5384385" cy="4685097"/>
          </a:xfrm>
          <a:prstGeom prst="rect">
            <a:avLst/>
          </a:prstGeom>
        </p:spPr>
      </p:pic>
      <p:pic>
        <p:nvPicPr>
          <p:cNvPr id="39" name="Picture 38" descr="A close-up of a machine&#10;&#10;Description automatically generated with low confidence">
            <a:extLst>
              <a:ext uri="{FF2B5EF4-FFF2-40B4-BE49-F238E27FC236}">
                <a16:creationId xmlns:a16="http://schemas.microsoft.com/office/drawing/2014/main" id="{88A5DECF-C00B-48AE-E040-7C392C8A0859}"/>
              </a:ext>
            </a:extLst>
          </p:cNvPr>
          <p:cNvPicPr>
            <a:picLocks noChangeAspect="1"/>
          </p:cNvPicPr>
          <p:nvPr/>
        </p:nvPicPr>
        <p:blipFill rotWithShape="1">
          <a:blip r:embed="rId12">
            <a:extLst>
              <a:ext uri="{28A0092B-C50C-407E-A947-70E740481C1C}">
                <a14:useLocalDpi xmlns:a14="http://schemas.microsoft.com/office/drawing/2010/main" val="0"/>
              </a:ext>
            </a:extLst>
          </a:blip>
          <a:srcRect t="11569" r="2" b="25152"/>
          <a:stretch/>
        </p:blipFill>
        <p:spPr>
          <a:xfrm>
            <a:off x="30420850" y="26871300"/>
            <a:ext cx="5242099" cy="4685097"/>
          </a:xfrm>
          <a:prstGeom prst="rect">
            <a:avLst/>
          </a:prstGeom>
        </p:spPr>
      </p:pic>
      <p:pic>
        <p:nvPicPr>
          <p:cNvPr id="14" name="Picture 13" descr="A white object with a hole&#10;&#10;Description automatically generated">
            <a:extLst>
              <a:ext uri="{FF2B5EF4-FFF2-40B4-BE49-F238E27FC236}">
                <a16:creationId xmlns:a16="http://schemas.microsoft.com/office/drawing/2014/main" id="{1E8E2E1B-1F70-8265-F7A7-2C4C729DEE53}"/>
              </a:ext>
            </a:extLst>
          </p:cNvPr>
          <p:cNvPicPr>
            <a:picLocks noChangeAspect="1"/>
          </p:cNvPicPr>
          <p:nvPr/>
        </p:nvPicPr>
        <p:blipFill rotWithShape="1">
          <a:blip r:embed="rId13">
            <a:extLst>
              <a:ext uri="{28A0092B-C50C-407E-A947-70E740481C1C}">
                <a14:useLocalDpi xmlns:a14="http://schemas.microsoft.com/office/drawing/2010/main" val="0"/>
              </a:ext>
            </a:extLst>
          </a:blip>
          <a:srcRect l="14096" r="13426"/>
          <a:stretch/>
        </p:blipFill>
        <p:spPr>
          <a:xfrm>
            <a:off x="13043775" y="24871776"/>
            <a:ext cx="4790622" cy="8669763"/>
          </a:xfrm>
          <a:prstGeom prst="rect">
            <a:avLst/>
          </a:prstGeom>
        </p:spPr>
      </p:pic>
      <p:pic>
        <p:nvPicPr>
          <p:cNvPr id="53" name="Picture 52" descr="A drawing of a metal object&#10;&#10;Description automatically generated with medium confidence">
            <a:extLst>
              <a:ext uri="{FF2B5EF4-FFF2-40B4-BE49-F238E27FC236}">
                <a16:creationId xmlns:a16="http://schemas.microsoft.com/office/drawing/2014/main" id="{D0F3F154-3622-E329-7764-F6B38546AD2E}"/>
              </a:ext>
            </a:extLst>
          </p:cNvPr>
          <p:cNvPicPr>
            <a:picLocks noChangeAspect="1"/>
          </p:cNvPicPr>
          <p:nvPr/>
        </p:nvPicPr>
        <p:blipFill rotWithShape="1">
          <a:blip r:embed="rId14">
            <a:extLst>
              <a:ext uri="{28A0092B-C50C-407E-A947-70E740481C1C}">
                <a14:useLocalDpi xmlns:a14="http://schemas.microsoft.com/office/drawing/2010/main" val="0"/>
              </a:ext>
            </a:extLst>
          </a:blip>
          <a:srcRect l="5265" r="5794"/>
          <a:stretch/>
        </p:blipFill>
        <p:spPr>
          <a:xfrm>
            <a:off x="17957430" y="24870443"/>
            <a:ext cx="5620211" cy="8688637"/>
          </a:xfrm>
          <a:prstGeom prst="rect">
            <a:avLst/>
          </a:prstGeom>
        </p:spPr>
      </p:pic>
      <p:pic>
        <p:nvPicPr>
          <p:cNvPr id="23" name="Picture 22" descr="A picture containing night, night sky&#10;&#10;Description automatically generated">
            <a:extLst>
              <a:ext uri="{FF2B5EF4-FFF2-40B4-BE49-F238E27FC236}">
                <a16:creationId xmlns:a16="http://schemas.microsoft.com/office/drawing/2014/main" id="{23F72CFD-651C-10D8-CF6A-CADCC4D5F299}"/>
              </a:ext>
            </a:extLst>
          </p:cNvPr>
          <p:cNvPicPr>
            <a:picLocks noChangeAspect="1"/>
          </p:cNvPicPr>
          <p:nvPr/>
        </p:nvPicPr>
        <p:blipFill rotWithShape="1">
          <a:blip r:embed="rId15"/>
          <a:srcRect l="25170" t="65569" r="37735"/>
          <a:stretch/>
        </p:blipFill>
        <p:spPr>
          <a:xfrm>
            <a:off x="30867088" y="11717853"/>
            <a:ext cx="3901683" cy="3621493"/>
          </a:xfrm>
          <a:prstGeom prst="rect">
            <a:avLst/>
          </a:prstGeom>
        </p:spPr>
      </p:pic>
      <p:sp>
        <p:nvSpPr>
          <p:cNvPr id="32" name="Rectangle 31">
            <a:extLst>
              <a:ext uri="{FF2B5EF4-FFF2-40B4-BE49-F238E27FC236}">
                <a16:creationId xmlns:a16="http://schemas.microsoft.com/office/drawing/2014/main" id="{3A44D90E-22DA-F6A2-E24D-B25A49493921}"/>
              </a:ext>
            </a:extLst>
          </p:cNvPr>
          <p:cNvSpPr/>
          <p:nvPr/>
        </p:nvSpPr>
        <p:spPr>
          <a:xfrm>
            <a:off x="29258646" y="11755711"/>
            <a:ext cx="1458989"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Ejecta</a:t>
            </a:r>
          </a:p>
        </p:txBody>
      </p:sp>
      <p:cxnSp>
        <p:nvCxnSpPr>
          <p:cNvPr id="51" name="Straight Arrow Connector 50">
            <a:extLst>
              <a:ext uri="{FF2B5EF4-FFF2-40B4-BE49-F238E27FC236}">
                <a16:creationId xmlns:a16="http://schemas.microsoft.com/office/drawing/2014/main" id="{8D97F0F6-6D17-DFBB-7814-FDC4ABBAF2A7}"/>
              </a:ext>
            </a:extLst>
          </p:cNvPr>
          <p:cNvCxnSpPr>
            <a:cxnSpLocks/>
          </p:cNvCxnSpPr>
          <p:nvPr/>
        </p:nvCxnSpPr>
        <p:spPr>
          <a:xfrm>
            <a:off x="30420850" y="12254483"/>
            <a:ext cx="1526000" cy="1161702"/>
          </a:xfrm>
          <a:prstGeom prst="straightConnector1">
            <a:avLst/>
          </a:prstGeom>
          <a:ln w="50800">
            <a:tailEnd type="triangle"/>
          </a:ln>
        </p:spPr>
        <p:style>
          <a:lnRef idx="1">
            <a:schemeClr val="accent6"/>
          </a:lnRef>
          <a:fillRef idx="0">
            <a:schemeClr val="accent6"/>
          </a:fillRef>
          <a:effectRef idx="0">
            <a:schemeClr val="accent6"/>
          </a:effectRef>
          <a:fontRef idx="minor">
            <a:schemeClr val="tx1"/>
          </a:fontRef>
        </p:style>
      </p:cxnSp>
      <p:cxnSp>
        <p:nvCxnSpPr>
          <p:cNvPr id="56" name="Straight Arrow Connector 55">
            <a:extLst>
              <a:ext uri="{FF2B5EF4-FFF2-40B4-BE49-F238E27FC236}">
                <a16:creationId xmlns:a16="http://schemas.microsoft.com/office/drawing/2014/main" id="{0CE88298-AA87-59F7-EAC2-C3FC7CC8D6B2}"/>
              </a:ext>
            </a:extLst>
          </p:cNvPr>
          <p:cNvCxnSpPr>
            <a:cxnSpLocks/>
            <a:stCxn id="57" idx="2"/>
          </p:cNvCxnSpPr>
          <p:nvPr/>
        </p:nvCxnSpPr>
        <p:spPr>
          <a:xfrm flipH="1">
            <a:off x="33598762" y="11862321"/>
            <a:ext cx="1700716" cy="973013"/>
          </a:xfrm>
          <a:prstGeom prst="straightConnector1">
            <a:avLst/>
          </a:prstGeom>
          <a:ln w="50800">
            <a:tailEnd type="triangle"/>
          </a:ln>
        </p:spPr>
        <p:style>
          <a:lnRef idx="1">
            <a:schemeClr val="accent6"/>
          </a:lnRef>
          <a:fillRef idx="0">
            <a:schemeClr val="accent6"/>
          </a:fillRef>
          <a:effectRef idx="0">
            <a:schemeClr val="accent6"/>
          </a:effectRef>
          <a:fontRef idx="minor">
            <a:schemeClr val="tx1"/>
          </a:fontRef>
        </p:style>
      </p:cxnSp>
      <p:sp>
        <p:nvSpPr>
          <p:cNvPr id="57" name="Rectangle 56">
            <a:extLst>
              <a:ext uri="{FF2B5EF4-FFF2-40B4-BE49-F238E27FC236}">
                <a16:creationId xmlns:a16="http://schemas.microsoft.com/office/drawing/2014/main" id="{36398CB0-EC52-50FA-AF03-1A9265FB6EE1}"/>
              </a:ext>
            </a:extLst>
          </p:cNvPr>
          <p:cNvSpPr/>
          <p:nvPr/>
        </p:nvSpPr>
        <p:spPr>
          <a:xfrm>
            <a:off x="34532532" y="10908214"/>
            <a:ext cx="1533891" cy="954107"/>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Melt pool</a:t>
            </a:r>
            <a:endParaRPr lang="en-US" sz="2200" b="0" cap="none" spc="0" dirty="0">
              <a:ln w="0"/>
              <a:solidFill>
                <a:schemeClr val="tx1"/>
              </a:solidFill>
              <a:effectLst>
                <a:outerShdw blurRad="38100" dist="19050" dir="2700000" algn="tl" rotWithShape="0">
                  <a:schemeClr val="dk1">
                    <a:alpha val="40000"/>
                  </a:schemeClr>
                </a:outerShdw>
              </a:effectLst>
            </a:endParaRPr>
          </a:p>
        </p:txBody>
      </p:sp>
      <p:cxnSp>
        <p:nvCxnSpPr>
          <p:cNvPr id="58" name="Straight Arrow Connector 57">
            <a:extLst>
              <a:ext uri="{FF2B5EF4-FFF2-40B4-BE49-F238E27FC236}">
                <a16:creationId xmlns:a16="http://schemas.microsoft.com/office/drawing/2014/main" id="{A19D2326-DD10-008F-8DEA-5F918A870DEA}"/>
              </a:ext>
            </a:extLst>
          </p:cNvPr>
          <p:cNvCxnSpPr>
            <a:cxnSpLocks/>
          </p:cNvCxnSpPr>
          <p:nvPr/>
        </p:nvCxnSpPr>
        <p:spPr>
          <a:xfrm flipH="1" flipV="1">
            <a:off x="33318450" y="13342348"/>
            <a:ext cx="1823719" cy="796846"/>
          </a:xfrm>
          <a:prstGeom prst="straightConnector1">
            <a:avLst/>
          </a:prstGeom>
          <a:ln w="50800">
            <a:tailEnd type="triangle"/>
          </a:ln>
        </p:spPr>
        <p:style>
          <a:lnRef idx="1">
            <a:schemeClr val="accent6"/>
          </a:lnRef>
          <a:fillRef idx="0">
            <a:schemeClr val="accent6"/>
          </a:fillRef>
          <a:effectRef idx="0">
            <a:schemeClr val="accent6"/>
          </a:effectRef>
          <a:fontRef idx="minor">
            <a:schemeClr val="tx1"/>
          </a:fontRef>
        </p:style>
      </p:cxnSp>
      <p:sp>
        <p:nvSpPr>
          <p:cNvPr id="59" name="Rectangle 58">
            <a:extLst>
              <a:ext uri="{FF2B5EF4-FFF2-40B4-BE49-F238E27FC236}">
                <a16:creationId xmlns:a16="http://schemas.microsoft.com/office/drawing/2014/main" id="{548C98C7-1FBB-BABF-DE67-000457280519}"/>
              </a:ext>
            </a:extLst>
          </p:cNvPr>
          <p:cNvSpPr/>
          <p:nvPr/>
        </p:nvSpPr>
        <p:spPr>
          <a:xfrm>
            <a:off x="34714967" y="14204805"/>
            <a:ext cx="1467467" cy="830997"/>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Potential Anomaly</a:t>
            </a:r>
          </a:p>
        </p:txBody>
      </p:sp>
      <p:cxnSp>
        <p:nvCxnSpPr>
          <p:cNvPr id="65" name="Straight Arrow Connector 64">
            <a:extLst>
              <a:ext uri="{FF2B5EF4-FFF2-40B4-BE49-F238E27FC236}">
                <a16:creationId xmlns:a16="http://schemas.microsoft.com/office/drawing/2014/main" id="{D9A7BD17-D39A-D5C0-467E-51E571B0EEB0}"/>
              </a:ext>
            </a:extLst>
          </p:cNvPr>
          <p:cNvCxnSpPr>
            <a:cxnSpLocks/>
            <a:stCxn id="66" idx="2"/>
          </p:cNvCxnSpPr>
          <p:nvPr/>
        </p:nvCxnSpPr>
        <p:spPr>
          <a:xfrm>
            <a:off x="31178367" y="11526642"/>
            <a:ext cx="1798954" cy="1595799"/>
          </a:xfrm>
          <a:prstGeom prst="straightConnector1">
            <a:avLst/>
          </a:prstGeom>
          <a:ln w="50800">
            <a:tailEnd type="triangle"/>
          </a:ln>
        </p:spPr>
        <p:style>
          <a:lnRef idx="1">
            <a:schemeClr val="accent6"/>
          </a:lnRef>
          <a:fillRef idx="0">
            <a:schemeClr val="accent6"/>
          </a:fillRef>
          <a:effectRef idx="0">
            <a:schemeClr val="accent6"/>
          </a:effectRef>
          <a:fontRef idx="minor">
            <a:schemeClr val="tx1"/>
          </a:fontRef>
        </p:style>
      </p:cxnSp>
      <p:sp>
        <p:nvSpPr>
          <p:cNvPr id="66" name="Rectangle 65">
            <a:extLst>
              <a:ext uri="{FF2B5EF4-FFF2-40B4-BE49-F238E27FC236}">
                <a16:creationId xmlns:a16="http://schemas.microsoft.com/office/drawing/2014/main" id="{9A68F99A-0204-E21C-16CA-373C31A00D83}"/>
              </a:ext>
            </a:extLst>
          </p:cNvPr>
          <p:cNvSpPr/>
          <p:nvPr/>
        </p:nvSpPr>
        <p:spPr>
          <a:xfrm>
            <a:off x="30086417" y="11003422"/>
            <a:ext cx="2183900"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Anomaly</a:t>
            </a:r>
            <a:endParaRPr lang="en-US" sz="2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1479590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lcf76f155ced4ddcb4097134ff3c332f xmlns="f159a4b2-0692-427f-81e2-456122265f6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4C917BBB5ED244A976E3E8CDE0D52C" ma:contentTypeVersion="15" ma:contentTypeDescription="Create a new document." ma:contentTypeScope="" ma:versionID="a0c4219f88d655ce9e0cf5a4674c2b75">
  <xsd:schema xmlns:xsd="http://www.w3.org/2001/XMLSchema" xmlns:xs="http://www.w3.org/2001/XMLSchema" xmlns:p="http://schemas.microsoft.com/office/2006/metadata/properties" xmlns:ns2="f159a4b2-0692-427f-81e2-456122265f6f" xmlns:ns3="910dee20-4a06-470d-933e-6c20565d4ebd" xmlns:ns4="d900e117-17a0-4b24-9e47-511ef1d02c43" targetNamespace="http://schemas.microsoft.com/office/2006/metadata/properties" ma:root="true" ma:fieldsID="6cdc8ebed9b1c242118760ac39fd4f88" ns2:_="" ns3:_="" ns4:_="">
    <xsd:import namespace="f159a4b2-0692-427f-81e2-456122265f6f"/>
    <xsd:import namespace="910dee20-4a06-470d-933e-6c20565d4ebd"/>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9a4b2-0692-427f-81e2-456122265f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0dee20-4a06-470d-933e-6c20565d4eb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ee64b58-7590-4bd7-9749-a26aff5376a3}" ma:internalName="TaxCatchAll" ma:showField="CatchAllData" ma:web="910dee20-4a06-470d-933e-6c20565d4e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45C769-2031-4BE7-8599-1A7DADA96AC9}">
  <ds:schemaRefs>
    <ds:schemaRef ds:uri="d900e117-17a0-4b24-9e47-511ef1d02c43"/>
    <ds:schemaRef ds:uri="c78c662a-4739-435e-b8e4-ab60661c588b"/>
    <ds:schemaRef ds:uri="http://schemas.microsoft.com/office/2006/documentManagement/types"/>
    <ds:schemaRef ds:uri="http://purl.org/dc/terms/"/>
    <ds:schemaRef ds:uri="302e733b-fc58-4862-a6c0-25723aedb9ea"/>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 ds:uri="http://purl.org/dc/elements/1.1/"/>
    <ds:schemaRef ds:uri="f159a4b2-0692-427f-81e2-456122265f6f"/>
  </ds:schemaRefs>
</ds:datastoreItem>
</file>

<file path=customXml/itemProps2.xml><?xml version="1.0" encoding="utf-8"?>
<ds:datastoreItem xmlns:ds="http://schemas.openxmlformats.org/officeDocument/2006/customXml" ds:itemID="{A9BB792B-F69E-4B9A-AD01-319992AED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9a4b2-0692-427f-81e2-456122265f6f"/>
    <ds:schemaRef ds:uri="910dee20-4a06-470d-933e-6c20565d4ebd"/>
    <ds:schemaRef ds:uri="d900e117-17a0-4b24-9e47-511ef1d02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8A19DE-5EFC-4C8F-94D3-76B4CE1B1FEE}">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2013 - 2022 Theme</Template>
  <TotalTime>6848</TotalTime>
  <Words>524</Words>
  <Application>Microsoft Macintosh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Haydn C. (MSFC-CS10)[Media Fusion]</dc:creator>
  <cp:lastModifiedBy>Lanigan, Erin L. (MSFC-EM21)</cp:lastModifiedBy>
  <cp:revision>42</cp:revision>
  <dcterms:created xsi:type="dcterms:W3CDTF">2023-12-20T16:22:32Z</dcterms:created>
  <dcterms:modified xsi:type="dcterms:W3CDTF">2024-04-16T22:16:39Z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0x010100994C917BBB5ED244A976E3E8CDE0D52C</vt:lpwstr>
  </property>
  <property fmtid="{D5CDD505-2E9C-101B-9397-08002B2CF9AE}" pid="3" name="MediaServiceImageTags">
    <vt:lpwstr/>
  </property>
</Properties>
</file>