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90" r:id="rId2"/>
    <p:sldId id="325" r:id="rId3"/>
    <p:sldId id="314" r:id="rId4"/>
    <p:sldId id="6605" r:id="rId5"/>
    <p:sldId id="316" r:id="rId6"/>
    <p:sldId id="317" r:id="rId7"/>
    <p:sldId id="320" r:id="rId8"/>
    <p:sldId id="319" r:id="rId9"/>
    <p:sldId id="321" r:id="rId10"/>
    <p:sldId id="322" r:id="rId11"/>
    <p:sldId id="6604" r:id="rId12"/>
    <p:sldId id="326" r:id="rId13"/>
    <p:sldId id="324" r:id="rId14"/>
    <p:sldId id="323" r:id="rId15"/>
    <p:sldId id="315" r:id="rId16"/>
    <p:sldId id="6606" r:id="rId17"/>
    <p:sldId id="27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558"/>
  </p:normalViewPr>
  <p:slideViewPr>
    <p:cSldViewPr snapToGrid="0" snapToObjects="1">
      <p:cViewPr varScale="1">
        <p:scale>
          <a:sx n="121" d="100"/>
          <a:sy n="121" d="100"/>
        </p:scale>
        <p:origin x="896" y="168"/>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AA55E4-7F3D-8549-8BC7-EA186BE35096}" type="datetimeFigureOut">
              <a:rPr lang="en-US" smtClean="0"/>
              <a:t>4/27/24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F0CD33-461E-9B48-BAB7-D9793EAAE6F9}" type="slidenum">
              <a:rPr lang="en-US" smtClean="0"/>
              <a:t>‹#›</a:t>
            </a:fld>
            <a:endParaRPr lang="en-US"/>
          </a:p>
        </p:txBody>
      </p:sp>
    </p:spTree>
    <p:extLst>
      <p:ext uri="{BB962C8B-B14F-4D97-AF65-F5344CB8AC3E}">
        <p14:creationId xmlns:p14="http://schemas.microsoft.com/office/powerpoint/2010/main" val="92343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1</a:t>
            </a:fld>
            <a:endParaRPr lang="en-US"/>
          </a:p>
        </p:txBody>
      </p:sp>
    </p:spTree>
    <p:extLst>
      <p:ext uri="{BB962C8B-B14F-4D97-AF65-F5344CB8AC3E}">
        <p14:creationId xmlns:p14="http://schemas.microsoft.com/office/powerpoint/2010/main" val="1847121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2</a:t>
            </a:fld>
            <a:endParaRPr lang="en-US"/>
          </a:p>
        </p:txBody>
      </p:sp>
    </p:spTree>
    <p:extLst>
      <p:ext uri="{BB962C8B-B14F-4D97-AF65-F5344CB8AC3E}">
        <p14:creationId xmlns:p14="http://schemas.microsoft.com/office/powerpoint/2010/main" val="3608479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3</a:t>
            </a:fld>
            <a:endParaRPr lang="en-US"/>
          </a:p>
        </p:txBody>
      </p:sp>
    </p:spTree>
    <p:extLst>
      <p:ext uri="{BB962C8B-B14F-4D97-AF65-F5344CB8AC3E}">
        <p14:creationId xmlns:p14="http://schemas.microsoft.com/office/powerpoint/2010/main" val="3834733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4</a:t>
            </a:fld>
            <a:endParaRPr lang="en-US"/>
          </a:p>
        </p:txBody>
      </p:sp>
    </p:spTree>
    <p:extLst>
      <p:ext uri="{BB962C8B-B14F-4D97-AF65-F5344CB8AC3E}">
        <p14:creationId xmlns:p14="http://schemas.microsoft.com/office/powerpoint/2010/main" val="2051869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5</a:t>
            </a:fld>
            <a:endParaRPr lang="en-US"/>
          </a:p>
        </p:txBody>
      </p:sp>
    </p:spTree>
    <p:extLst>
      <p:ext uri="{BB962C8B-B14F-4D97-AF65-F5344CB8AC3E}">
        <p14:creationId xmlns:p14="http://schemas.microsoft.com/office/powerpoint/2010/main" val="1979963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6</a:t>
            </a:fld>
            <a:endParaRPr lang="en-US"/>
          </a:p>
        </p:txBody>
      </p:sp>
    </p:spTree>
    <p:extLst>
      <p:ext uri="{BB962C8B-B14F-4D97-AF65-F5344CB8AC3E}">
        <p14:creationId xmlns:p14="http://schemas.microsoft.com/office/powerpoint/2010/main" val="2883695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7</a:t>
            </a:fld>
            <a:endParaRPr lang="en-US"/>
          </a:p>
        </p:txBody>
      </p:sp>
    </p:spTree>
    <p:extLst>
      <p:ext uri="{BB962C8B-B14F-4D97-AF65-F5344CB8AC3E}">
        <p14:creationId xmlns:p14="http://schemas.microsoft.com/office/powerpoint/2010/main" val="3875205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8</a:t>
            </a:fld>
            <a:endParaRPr lang="en-US"/>
          </a:p>
        </p:txBody>
      </p:sp>
    </p:spTree>
    <p:extLst>
      <p:ext uri="{BB962C8B-B14F-4D97-AF65-F5344CB8AC3E}">
        <p14:creationId xmlns:p14="http://schemas.microsoft.com/office/powerpoint/2010/main" val="1308741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9</a:t>
            </a:fld>
            <a:endParaRPr lang="en-US"/>
          </a:p>
        </p:txBody>
      </p:sp>
    </p:spTree>
    <p:extLst>
      <p:ext uri="{BB962C8B-B14F-4D97-AF65-F5344CB8AC3E}">
        <p14:creationId xmlns:p14="http://schemas.microsoft.com/office/powerpoint/2010/main" val="1873083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10</a:t>
            </a:fld>
            <a:endParaRPr lang="en-US"/>
          </a:p>
        </p:txBody>
      </p:sp>
    </p:spTree>
    <p:extLst>
      <p:ext uri="{BB962C8B-B14F-4D97-AF65-F5344CB8AC3E}">
        <p14:creationId xmlns:p14="http://schemas.microsoft.com/office/powerpoint/2010/main" val="2000722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11</a:t>
            </a:fld>
            <a:endParaRPr lang="en-US"/>
          </a:p>
        </p:txBody>
      </p:sp>
    </p:spTree>
    <p:extLst>
      <p:ext uri="{BB962C8B-B14F-4D97-AF65-F5344CB8AC3E}">
        <p14:creationId xmlns:p14="http://schemas.microsoft.com/office/powerpoint/2010/main" val="1946664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12</a:t>
            </a:fld>
            <a:endParaRPr lang="en-US"/>
          </a:p>
        </p:txBody>
      </p:sp>
    </p:spTree>
    <p:extLst>
      <p:ext uri="{BB962C8B-B14F-4D97-AF65-F5344CB8AC3E}">
        <p14:creationId xmlns:p14="http://schemas.microsoft.com/office/powerpoint/2010/main" val="470907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13</a:t>
            </a:fld>
            <a:endParaRPr lang="en-US"/>
          </a:p>
        </p:txBody>
      </p:sp>
    </p:spTree>
    <p:extLst>
      <p:ext uri="{BB962C8B-B14F-4D97-AF65-F5344CB8AC3E}">
        <p14:creationId xmlns:p14="http://schemas.microsoft.com/office/powerpoint/2010/main" val="2065079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14</a:t>
            </a:fld>
            <a:endParaRPr lang="en-US"/>
          </a:p>
        </p:txBody>
      </p:sp>
    </p:spTree>
    <p:extLst>
      <p:ext uri="{BB962C8B-B14F-4D97-AF65-F5344CB8AC3E}">
        <p14:creationId xmlns:p14="http://schemas.microsoft.com/office/powerpoint/2010/main" val="502912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15</a:t>
            </a:fld>
            <a:endParaRPr lang="en-US"/>
          </a:p>
        </p:txBody>
      </p:sp>
    </p:spTree>
    <p:extLst>
      <p:ext uri="{BB962C8B-B14F-4D97-AF65-F5344CB8AC3E}">
        <p14:creationId xmlns:p14="http://schemas.microsoft.com/office/powerpoint/2010/main" val="3068691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redundancy, </a:t>
            </a:r>
            <a:r>
              <a:rPr lang="en-US" sz="1200" dirty="0">
                <a:effectLst/>
                <a:latin typeface="TimesNewRomanPSMT"/>
              </a:rPr>
              <a:t>Focus on both </a:t>
            </a:r>
            <a:r>
              <a:rPr lang="en-US" sz="1200" dirty="0" err="1">
                <a:effectLst/>
                <a:latin typeface="TimesNewRomanPSMT"/>
              </a:rPr>
              <a:t>organisational</a:t>
            </a:r>
            <a:r>
              <a:rPr lang="en-US" sz="1200" dirty="0">
                <a:effectLst/>
                <a:latin typeface="TimesNewRomanPSMT"/>
              </a:rPr>
              <a:t> redundancy and adaptability for things such as common safety goals, cooperation in change processes, clear responsibilities, technical and cultural aspects of communication, decisions in critical situations, routines and procedures for common work, common procedures and processes for readiness </a:t>
            </a:r>
            <a:endParaRPr lang="en-US" dirty="0"/>
          </a:p>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16</a:t>
            </a:fld>
            <a:endParaRPr lang="en-US"/>
          </a:p>
        </p:txBody>
      </p:sp>
    </p:spTree>
    <p:extLst>
      <p:ext uri="{BB962C8B-B14F-4D97-AF65-F5344CB8AC3E}">
        <p14:creationId xmlns:p14="http://schemas.microsoft.com/office/powerpoint/2010/main" val="812196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F0CD33-461E-9B48-BAB7-D9793EAAE6F9}" type="slidenum">
              <a:rPr lang="en-US" smtClean="0"/>
              <a:t>17</a:t>
            </a:fld>
            <a:endParaRPr lang="en-US"/>
          </a:p>
        </p:txBody>
      </p:sp>
    </p:spTree>
    <p:extLst>
      <p:ext uri="{BB962C8B-B14F-4D97-AF65-F5344CB8AC3E}">
        <p14:creationId xmlns:p14="http://schemas.microsoft.com/office/powerpoint/2010/main" val="14176372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single meatball">
    <p:spTree>
      <p:nvGrpSpPr>
        <p:cNvPr id="1" name=""/>
        <p:cNvGrpSpPr/>
        <p:nvPr/>
      </p:nvGrpSpPr>
      <p:grpSpPr>
        <a:xfrm>
          <a:off x="0" y="0"/>
          <a:ext cx="0" cy="0"/>
          <a:chOff x="0" y="0"/>
          <a:chExt cx="0" cy="0"/>
        </a:xfrm>
      </p:grpSpPr>
      <p:sp>
        <p:nvSpPr>
          <p:cNvPr id="2" name="Title 1"/>
          <p:cNvSpPr>
            <a:spLocks noGrp="1"/>
          </p:cNvSpPr>
          <p:nvPr>
            <p:ph type="title"/>
          </p:nvPr>
        </p:nvSpPr>
        <p:spPr>
          <a:xfrm>
            <a:off x="1515053" y="365126"/>
            <a:ext cx="6229350" cy="1325563"/>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7F6250-5971-A548-85EC-3121F4A051B6}"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28" y="413038"/>
            <a:ext cx="9076944" cy="4968240"/>
          </a:xfrm>
          <a:prstGeom prst="rect">
            <a:avLst/>
          </a:prstGeom>
        </p:spPr>
      </p:pic>
    </p:spTree>
    <p:extLst>
      <p:ext uri="{BB962C8B-B14F-4D97-AF65-F5344CB8AC3E}">
        <p14:creationId xmlns:p14="http://schemas.microsoft.com/office/powerpoint/2010/main" val="1643075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F7D132-CF62-014D-8701-983891FBFD4A}" type="datetimeFigureOut">
              <a:rPr lang="en-US" smtClean="0"/>
              <a:pPr/>
              <a:t>4/27/24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39EE93-C3EB-0946-82A3-97BD36907F14}" type="slidenum">
              <a:rPr lang="en-US" smtClean="0"/>
              <a:pPr/>
              <a:t>‹#›</a:t>
            </a:fld>
            <a:endParaRPr lang="en-US"/>
          </a:p>
        </p:txBody>
      </p:sp>
    </p:spTree>
    <p:extLst>
      <p:ext uri="{BB962C8B-B14F-4D97-AF65-F5344CB8AC3E}">
        <p14:creationId xmlns:p14="http://schemas.microsoft.com/office/powerpoint/2010/main" val="13468821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D7F6250-5971-A548-85EC-3121F4A051B6}" type="slidenum">
              <a:rPr lang="en-US" smtClean="0"/>
              <a:t>‹#›</a:t>
            </a:fld>
            <a:endParaRPr lang="en-US"/>
          </a:p>
        </p:txBody>
      </p:sp>
    </p:spTree>
    <p:extLst>
      <p:ext uri="{BB962C8B-B14F-4D97-AF65-F5344CB8AC3E}">
        <p14:creationId xmlns:p14="http://schemas.microsoft.com/office/powerpoint/2010/main" val="1417007853"/>
      </p:ext>
    </p:extLst>
  </p:cSld>
  <p:clrMap bg1="lt1" tx1="dk1" bg2="lt2" tx2="dk2" accent1="accent1" accent2="accent2" accent3="accent3" accent4="accent4" accent5="accent5" accent6="accent6" hlink="hlink" folHlink="folHlink"/>
  <p:sldLayoutIdLst>
    <p:sldLayoutId id="2147483650" r:id="rId1"/>
    <p:sldLayoutId id="2147483651" r:id="rId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goodloe@nasa.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mailto:laura.r.humphrey@nasa.gov" TargetMode="External"/><Relationship Id="rId4" Type="http://schemas.openxmlformats.org/officeDocument/2006/relationships/hyperlink" Target="mailto:natasha.a.neogi@nasa.gov"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19347"/>
            <a:ext cx="7772400" cy="1470025"/>
          </a:xfrm>
        </p:spPr>
        <p:txBody>
          <a:bodyPr>
            <a:normAutofit/>
          </a:bodyPr>
          <a:lstStyle/>
          <a:p>
            <a:r>
              <a:rPr lang="en-US" b="0" i="0" u="none" strike="noStrike" dirty="0">
                <a:solidFill>
                  <a:srgbClr val="000000"/>
                </a:solidFill>
                <a:effectLst/>
                <a:highlight>
                  <a:srgbClr val="FFFFFF"/>
                </a:highlight>
                <a:latin typeface="Aptos" panose="020B0004020202020204" pitchFamily="34" charset="0"/>
              </a:rPr>
              <a:t> Challenges in Safe Remote Operations: Lessons from Aerospace</a:t>
            </a:r>
            <a:br>
              <a:rPr lang="en-US" dirty="0">
                <a:effectLst/>
                <a:latin typeface="Helvetica" pitchFamily="2" charset="0"/>
              </a:rPr>
            </a:br>
            <a:r>
              <a:rPr lang="en-US" dirty="0"/>
              <a:t> </a:t>
            </a:r>
          </a:p>
        </p:txBody>
      </p:sp>
      <p:sp>
        <p:nvSpPr>
          <p:cNvPr id="3" name="Subtitle 2"/>
          <p:cNvSpPr>
            <a:spLocks noGrp="1"/>
          </p:cNvSpPr>
          <p:nvPr>
            <p:ph type="subTitle" idx="1"/>
          </p:nvPr>
        </p:nvSpPr>
        <p:spPr>
          <a:xfrm>
            <a:off x="1129862" y="2789372"/>
            <a:ext cx="7328338" cy="3187264"/>
          </a:xfrm>
        </p:spPr>
        <p:txBody>
          <a:bodyPr>
            <a:normAutofit fontScale="85000" lnSpcReduction="20000"/>
          </a:bodyPr>
          <a:lstStyle/>
          <a:p>
            <a:r>
              <a:rPr lang="en-US" dirty="0"/>
              <a:t>Alwyn E. Goodloe</a:t>
            </a:r>
          </a:p>
          <a:p>
            <a:r>
              <a:rPr lang="en-US" dirty="0">
                <a:hlinkClick r:id="rId3"/>
              </a:rPr>
              <a:t>a.goodloe@nasa.gov</a:t>
            </a:r>
            <a:endParaRPr lang="en-US" dirty="0"/>
          </a:p>
          <a:p>
            <a:endParaRPr lang="en-US" dirty="0"/>
          </a:p>
          <a:p>
            <a:r>
              <a:rPr lang="en-US" dirty="0"/>
              <a:t>Natasha </a:t>
            </a:r>
            <a:r>
              <a:rPr lang="en-US" dirty="0" err="1"/>
              <a:t>Neogi</a:t>
            </a:r>
            <a:r>
              <a:rPr lang="en-US" dirty="0"/>
              <a:t> </a:t>
            </a:r>
          </a:p>
          <a:p>
            <a:r>
              <a:rPr lang="en-US" dirty="0">
                <a:hlinkClick r:id="rId4"/>
              </a:rPr>
              <a:t>natasha.a.neogi@nasa.gov</a:t>
            </a:r>
            <a:endParaRPr lang="en-US" dirty="0"/>
          </a:p>
          <a:p>
            <a:endParaRPr lang="en-US" dirty="0"/>
          </a:p>
          <a:p>
            <a:r>
              <a:rPr lang="en-US" dirty="0"/>
              <a:t>Lara Humphrey </a:t>
            </a:r>
          </a:p>
          <a:p>
            <a:r>
              <a:rPr lang="en-US" dirty="0"/>
              <a:t>  </a:t>
            </a:r>
            <a:r>
              <a:rPr lang="en-US" dirty="0">
                <a:hlinkClick r:id="rId5"/>
              </a:rPr>
              <a:t>laura.r.humphrey@nasa.gov</a:t>
            </a:r>
            <a:endParaRPr lang="en-US" dirty="0"/>
          </a:p>
          <a:p>
            <a:endParaRPr lang="en-US" dirty="0"/>
          </a:p>
          <a:p>
            <a:r>
              <a:rPr lang="en-US" dirty="0"/>
              <a:t>NASA Langley Research Center </a:t>
            </a:r>
          </a:p>
          <a:p>
            <a:endParaRPr lang="en-US" dirty="0"/>
          </a:p>
          <a:p>
            <a:endParaRPr lang="en-US" dirty="0"/>
          </a:p>
        </p:txBody>
      </p:sp>
    </p:spTree>
    <p:extLst>
      <p:ext uri="{BB962C8B-B14F-4D97-AF65-F5344CB8AC3E}">
        <p14:creationId xmlns:p14="http://schemas.microsoft.com/office/powerpoint/2010/main" val="652083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a:t>
            </a:r>
          </a:p>
        </p:txBody>
      </p:sp>
      <p:sp>
        <p:nvSpPr>
          <p:cNvPr id="3" name="Content Placeholder 2"/>
          <p:cNvSpPr>
            <a:spLocks noGrp="1"/>
          </p:cNvSpPr>
          <p:nvPr>
            <p:ph idx="1"/>
          </p:nvPr>
        </p:nvSpPr>
        <p:spPr/>
        <p:txBody>
          <a:bodyPr/>
          <a:lstStyle/>
          <a:p>
            <a:r>
              <a:rPr lang="en-US" dirty="0"/>
              <a:t>I will be discussing several issues that arise in remote operations </a:t>
            </a:r>
          </a:p>
          <a:p>
            <a:r>
              <a:rPr lang="en-US" dirty="0"/>
              <a:t>Remote operation has a long history at NASA</a:t>
            </a:r>
          </a:p>
          <a:p>
            <a:pPr lvl="1"/>
            <a:r>
              <a:rPr lang="en-US" dirty="0"/>
              <a:t>Not always in a safety critical setting </a:t>
            </a:r>
          </a:p>
          <a:p>
            <a:r>
              <a:rPr lang="en-US" dirty="0"/>
              <a:t>The presentation is intended to elicit discussion so feel free to interrupt </a:t>
            </a:r>
          </a:p>
          <a:p>
            <a:pPr marL="0" indent="0">
              <a:buNone/>
            </a:pPr>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2</a:t>
            </a:fld>
            <a:endParaRPr lang="en-US"/>
          </a:p>
        </p:txBody>
      </p:sp>
    </p:spTree>
    <p:extLst>
      <p:ext uri="{BB962C8B-B14F-4D97-AF65-F5344CB8AC3E}">
        <p14:creationId xmlns:p14="http://schemas.microsoft.com/office/powerpoint/2010/main" val="1787719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052" y="365126"/>
            <a:ext cx="7313637" cy="1325563"/>
          </a:xfrm>
        </p:spPr>
        <p:txBody>
          <a:bodyPr/>
          <a:lstStyle/>
          <a:p>
            <a:r>
              <a:rPr lang="en-US" dirty="0"/>
              <a:t>Flavors of Remote Operation</a:t>
            </a:r>
          </a:p>
        </p:txBody>
      </p:sp>
      <p:sp>
        <p:nvSpPr>
          <p:cNvPr id="3" name="Content Placeholder 2"/>
          <p:cNvSpPr>
            <a:spLocks noGrp="1"/>
          </p:cNvSpPr>
          <p:nvPr>
            <p:ph idx="1"/>
          </p:nvPr>
        </p:nvSpPr>
        <p:spPr/>
        <p:txBody>
          <a:bodyPr/>
          <a:lstStyle/>
          <a:p>
            <a:r>
              <a:rPr lang="en-US" sz="2800" dirty="0">
                <a:effectLst/>
                <a:latin typeface="Calibri" panose="020F0502020204030204" pitchFamily="34" charset="0"/>
              </a:rPr>
              <a:t>Can conceive of a range of operational paradigms for remote operations.  For example:</a:t>
            </a:r>
          </a:p>
          <a:p>
            <a:pPr lvl="1">
              <a:buFont typeface="+mj-lt"/>
              <a:buAutoNum type="arabicPeriod"/>
            </a:pPr>
            <a:r>
              <a:rPr lang="en-US" sz="2400" dirty="0">
                <a:effectLst/>
                <a:latin typeface="Calibri" panose="020F0502020204030204" pitchFamily="34" charset="0"/>
              </a:rPr>
              <a:t>Remote assistance, e.g., by a service provider to provide support and assistance </a:t>
            </a:r>
          </a:p>
          <a:p>
            <a:pPr lvl="1">
              <a:buFont typeface="+mj-lt"/>
              <a:buAutoNum type="arabicPeriod"/>
            </a:pPr>
            <a:r>
              <a:rPr lang="en-US" sz="2400" dirty="0">
                <a:effectLst/>
                <a:latin typeface="Calibri" panose="020F0502020204030204" pitchFamily="34" charset="0"/>
              </a:rPr>
              <a:t>Remote management, e.g., to allow a remote controller to assist when a systems requires authority to progress in its mission </a:t>
            </a:r>
          </a:p>
          <a:p>
            <a:pPr lvl="1">
              <a:buFont typeface="+mj-lt"/>
              <a:buAutoNum type="arabicPeriod"/>
            </a:pPr>
            <a:r>
              <a:rPr lang="en-US" sz="2400" dirty="0">
                <a:effectLst/>
                <a:latin typeface="Calibri" panose="020F0502020204030204" pitchFamily="34" charset="0"/>
              </a:rPr>
              <a:t>Remote control e.</a:t>
            </a:r>
            <a:r>
              <a:rPr lang="en-US" sz="2400" dirty="0">
                <a:latin typeface="Calibri" panose="020F0502020204030204" pitchFamily="34" charset="0"/>
              </a:rPr>
              <a:t>g., </a:t>
            </a:r>
            <a:r>
              <a:rPr lang="en-US" sz="2400" dirty="0">
                <a:effectLst/>
                <a:latin typeface="Calibri" panose="020F0502020204030204" pitchFamily="34" charset="0"/>
              </a:rPr>
              <a:t>could extend from limited system guidance (of high-level functions) to full remote control of system (with associated delays)</a:t>
            </a:r>
          </a:p>
          <a:p>
            <a:pPr marL="342900" lvl="1" indent="0">
              <a:buNone/>
            </a:pPr>
            <a:endParaRPr lang="en-US" sz="2400" dirty="0">
              <a:effectLst/>
              <a:latin typeface="Calibri" panose="020F0502020204030204" pitchFamily="34" charset="0"/>
            </a:endParaRPr>
          </a:p>
          <a:p>
            <a:pPr marL="342900" lvl="1" indent="0">
              <a:buNone/>
            </a:pPr>
            <a:endParaRPr lang="en-US" dirty="0">
              <a:effectLst/>
              <a:latin typeface="Calibri" panose="020F0502020204030204" pitchFamily="34" charset="0"/>
            </a:endParaRPr>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3</a:t>
            </a:fld>
            <a:endParaRPr lang="en-US"/>
          </a:p>
        </p:txBody>
      </p:sp>
    </p:spTree>
    <p:extLst>
      <p:ext uri="{BB962C8B-B14F-4D97-AF65-F5344CB8AC3E}">
        <p14:creationId xmlns:p14="http://schemas.microsoft.com/office/powerpoint/2010/main" val="1349432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052" y="365126"/>
            <a:ext cx="7313637" cy="1325563"/>
          </a:xfrm>
        </p:spPr>
        <p:txBody>
          <a:bodyPr/>
          <a:lstStyle/>
          <a:p>
            <a:r>
              <a:rPr lang="en-US" dirty="0"/>
              <a:t>NASA’s History with Remote Operations</a:t>
            </a:r>
          </a:p>
        </p:txBody>
      </p:sp>
      <p:sp>
        <p:nvSpPr>
          <p:cNvPr id="3" name="Content Placeholder 2"/>
          <p:cNvSpPr>
            <a:spLocks noGrp="1"/>
          </p:cNvSpPr>
          <p:nvPr>
            <p:ph idx="1"/>
          </p:nvPr>
        </p:nvSpPr>
        <p:spPr/>
        <p:txBody>
          <a:bodyPr/>
          <a:lstStyle/>
          <a:p>
            <a:r>
              <a:rPr lang="en-US" dirty="0"/>
              <a:t>Aeronautics directorate has been flying uninhabited aerial systems (UAS) for many years</a:t>
            </a:r>
          </a:p>
          <a:p>
            <a:pPr lvl="1"/>
            <a:r>
              <a:rPr lang="en-US" dirty="0"/>
              <a:t>Significant restrictions (e.g., pilot line of sight, restricted test ranges, etc.) </a:t>
            </a:r>
          </a:p>
          <a:p>
            <a:r>
              <a:rPr lang="en-US" dirty="0"/>
              <a:t>Space exploration has decades of experience at real remote operation </a:t>
            </a:r>
          </a:p>
          <a:p>
            <a:pPr lvl="1"/>
            <a:r>
              <a:rPr lang="en-US" dirty="0"/>
              <a:t>Safety is a minimal concern</a:t>
            </a:r>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4</a:t>
            </a:fld>
            <a:endParaRPr lang="en-US"/>
          </a:p>
        </p:txBody>
      </p:sp>
      <p:pic>
        <p:nvPicPr>
          <p:cNvPr id="5" name="Picture 4">
            <a:extLst>
              <a:ext uri="{FF2B5EF4-FFF2-40B4-BE49-F238E27FC236}">
                <a16:creationId xmlns:a16="http://schemas.microsoft.com/office/drawing/2014/main" id="{255CB5EF-8D18-1305-1D80-010E4722B904}"/>
              </a:ext>
            </a:extLst>
          </p:cNvPr>
          <p:cNvPicPr>
            <a:picLocks noChangeAspect="1"/>
          </p:cNvPicPr>
          <p:nvPr/>
        </p:nvPicPr>
        <p:blipFill>
          <a:blip r:embed="rId3"/>
          <a:stretch>
            <a:fillRect/>
          </a:stretch>
        </p:blipFill>
        <p:spPr>
          <a:xfrm>
            <a:off x="5399689" y="3756690"/>
            <a:ext cx="3429000" cy="2107341"/>
          </a:xfrm>
          <a:prstGeom prst="rect">
            <a:avLst/>
          </a:prstGeom>
        </p:spPr>
      </p:pic>
      <p:pic>
        <p:nvPicPr>
          <p:cNvPr id="7" name="Picture 6" descr="A picture containing grass, outdoor, sky, park&#10;&#10;Description automatically generated">
            <a:extLst>
              <a:ext uri="{FF2B5EF4-FFF2-40B4-BE49-F238E27FC236}">
                <a16:creationId xmlns:a16="http://schemas.microsoft.com/office/drawing/2014/main" id="{A56DB016-F9F8-C84C-7FC1-E05C5DF0E47A}"/>
              </a:ext>
            </a:extLst>
          </p:cNvPr>
          <p:cNvPicPr>
            <a:picLocks noChangeAspect="1"/>
          </p:cNvPicPr>
          <p:nvPr/>
        </p:nvPicPr>
        <p:blipFill>
          <a:blip r:embed="rId4"/>
          <a:stretch>
            <a:fillRect/>
          </a:stretch>
        </p:blipFill>
        <p:spPr>
          <a:xfrm>
            <a:off x="532714" y="3756690"/>
            <a:ext cx="3429000" cy="2107342"/>
          </a:xfrm>
          <a:prstGeom prst="rect">
            <a:avLst/>
          </a:prstGeom>
        </p:spPr>
      </p:pic>
    </p:spTree>
    <p:extLst>
      <p:ext uri="{BB962C8B-B14F-4D97-AF65-F5344CB8AC3E}">
        <p14:creationId xmlns:p14="http://schemas.microsoft.com/office/powerpoint/2010/main" val="4188305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Characteristics </a:t>
            </a:r>
          </a:p>
        </p:txBody>
      </p:sp>
      <p:sp>
        <p:nvSpPr>
          <p:cNvPr id="3" name="Content Placeholder 2"/>
          <p:cNvSpPr>
            <a:spLocks noGrp="1"/>
          </p:cNvSpPr>
          <p:nvPr>
            <p:ph idx="1"/>
          </p:nvPr>
        </p:nvSpPr>
        <p:spPr/>
        <p:txBody>
          <a:bodyPr/>
          <a:lstStyle/>
          <a:p>
            <a:r>
              <a:rPr lang="en-US" dirty="0"/>
              <a:t>A system is monitored and controlled by operators located at such a distance that they cannot physically intervene to correct issues that may arise </a:t>
            </a:r>
          </a:p>
          <a:p>
            <a:r>
              <a:rPr lang="en-US" dirty="0"/>
              <a:t>Reliable communication between operator and system is critical </a:t>
            </a:r>
          </a:p>
          <a:p>
            <a:r>
              <a:rPr lang="en-US" dirty="0"/>
              <a:t>The operator needs to maintain situational awareness </a:t>
            </a:r>
          </a:p>
          <a:p>
            <a:pPr lvl="1"/>
            <a:r>
              <a:rPr lang="en-US" dirty="0"/>
              <a:t>Systems sensors </a:t>
            </a:r>
          </a:p>
          <a:p>
            <a:pPr lvl="1"/>
            <a:r>
              <a:rPr lang="en-US" dirty="0"/>
              <a:t>External sensors (ground-based RADAR)  </a:t>
            </a:r>
          </a:p>
          <a:p>
            <a:pPr lvl="1"/>
            <a:r>
              <a:rPr lang="en-US" dirty="0"/>
              <a:t>Line of sight </a:t>
            </a:r>
          </a:p>
          <a:p>
            <a:pPr marL="0" indent="0">
              <a:buNone/>
            </a:pPr>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5</a:t>
            </a:fld>
            <a:endParaRPr lang="en-US"/>
          </a:p>
        </p:txBody>
      </p:sp>
    </p:spTree>
    <p:extLst>
      <p:ext uri="{BB962C8B-B14F-4D97-AF65-F5344CB8AC3E}">
        <p14:creationId xmlns:p14="http://schemas.microsoft.com/office/powerpoint/2010/main" val="578671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Hazards and Threats </a:t>
            </a:r>
          </a:p>
        </p:txBody>
      </p:sp>
      <p:sp>
        <p:nvSpPr>
          <p:cNvPr id="3" name="Content Placeholder 2"/>
          <p:cNvSpPr>
            <a:spLocks noGrp="1"/>
          </p:cNvSpPr>
          <p:nvPr>
            <p:ph idx="1"/>
          </p:nvPr>
        </p:nvSpPr>
        <p:spPr/>
        <p:txBody>
          <a:bodyPr/>
          <a:lstStyle/>
          <a:p>
            <a:r>
              <a:rPr lang="en-US" dirty="0"/>
              <a:t>Both hazard and threat analysis must be conducted</a:t>
            </a:r>
          </a:p>
          <a:p>
            <a:pPr lvl="1"/>
            <a:r>
              <a:rPr lang="en-US" dirty="0"/>
              <a:t>Often ignored by those new to safety-critical domains </a:t>
            </a:r>
          </a:p>
          <a:p>
            <a:r>
              <a:rPr lang="en-US" dirty="0"/>
              <a:t>Critical components will break and do so in malicious ways 	</a:t>
            </a:r>
          </a:p>
          <a:p>
            <a:pPr lvl="1"/>
            <a:r>
              <a:rPr lang="en-US" dirty="0"/>
              <a:t>Byzantine faults vs crash faults </a:t>
            </a:r>
          </a:p>
          <a:p>
            <a:r>
              <a:rPr lang="en-US" dirty="0"/>
              <a:t>Communication will fail</a:t>
            </a:r>
          </a:p>
          <a:p>
            <a:pPr lvl="1"/>
            <a:r>
              <a:rPr lang="en-US" dirty="0"/>
              <a:t>How are you going to handle loss of communication and control</a:t>
            </a:r>
          </a:p>
          <a:p>
            <a:r>
              <a:rPr lang="en-US" dirty="0"/>
              <a:t>There will be malicious actors who will attack your system</a:t>
            </a:r>
          </a:p>
          <a:p>
            <a:pPr lvl="1"/>
            <a:r>
              <a:rPr lang="en-US" dirty="0"/>
              <a:t>NASA doesn’t do research in security </a:t>
            </a:r>
          </a:p>
          <a:p>
            <a:pPr lvl="1"/>
            <a:r>
              <a:rPr lang="en-US" dirty="0"/>
              <a:t>The expertise resides in DoD, Homeland Security, etc.  </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6</a:t>
            </a:fld>
            <a:endParaRPr lang="en-US"/>
          </a:p>
        </p:txBody>
      </p:sp>
    </p:spTree>
    <p:extLst>
      <p:ext uri="{BB962C8B-B14F-4D97-AF65-F5344CB8AC3E}">
        <p14:creationId xmlns:p14="http://schemas.microsoft.com/office/powerpoint/2010/main" val="3919967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 Exploration  I </a:t>
            </a:r>
          </a:p>
        </p:txBody>
      </p:sp>
      <p:sp>
        <p:nvSpPr>
          <p:cNvPr id="3" name="Content Placeholder 2"/>
          <p:cNvSpPr>
            <a:spLocks noGrp="1"/>
          </p:cNvSpPr>
          <p:nvPr>
            <p:ph idx="1"/>
          </p:nvPr>
        </p:nvSpPr>
        <p:spPr/>
        <p:txBody>
          <a:bodyPr>
            <a:normAutofit/>
          </a:bodyPr>
          <a:lstStyle/>
          <a:p>
            <a:r>
              <a:rPr lang="en-US" dirty="0"/>
              <a:t>NASA remotely operates deep space probes, orbiters, and rovers across the solar system </a:t>
            </a:r>
          </a:p>
          <a:p>
            <a:r>
              <a:rPr lang="en-US" dirty="0"/>
              <a:t>Not safety critical </a:t>
            </a:r>
          </a:p>
          <a:p>
            <a:r>
              <a:rPr lang="en-US" dirty="0"/>
              <a:t>Missions last years or even decades </a:t>
            </a:r>
          </a:p>
          <a:p>
            <a:r>
              <a:rPr lang="en-US" dirty="0"/>
              <a:t>Little or no redundancy </a:t>
            </a:r>
          </a:p>
          <a:p>
            <a:r>
              <a:rPr lang="en-US" dirty="0"/>
              <a:t>Limited computational resources and no cryptography</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7</a:t>
            </a:fld>
            <a:endParaRPr lang="en-US"/>
          </a:p>
        </p:txBody>
      </p:sp>
      <p:sp>
        <p:nvSpPr>
          <p:cNvPr id="5" name="TextBox 4">
            <a:extLst>
              <a:ext uri="{FF2B5EF4-FFF2-40B4-BE49-F238E27FC236}">
                <a16:creationId xmlns:a16="http://schemas.microsoft.com/office/drawing/2014/main" id="{120D1415-44A5-C829-38AE-164BC618525B}"/>
              </a:ext>
            </a:extLst>
          </p:cNvPr>
          <p:cNvSpPr txBox="1"/>
          <p:nvPr/>
        </p:nvSpPr>
        <p:spPr>
          <a:xfrm>
            <a:off x="4088524" y="116664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852393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Space Exploration  II </a:t>
            </a:r>
          </a:p>
        </p:txBody>
      </p:sp>
      <p:sp>
        <p:nvSpPr>
          <p:cNvPr id="3" name="Content Placeholder 2"/>
          <p:cNvSpPr>
            <a:spLocks noGrp="1"/>
          </p:cNvSpPr>
          <p:nvPr>
            <p:ph idx="1"/>
          </p:nvPr>
        </p:nvSpPr>
        <p:spPr/>
        <p:txBody>
          <a:bodyPr>
            <a:normAutofit/>
          </a:bodyPr>
          <a:lstStyle/>
          <a:p>
            <a:r>
              <a:rPr lang="en-US" dirty="0"/>
              <a:t>Communication is irregular, as NASA loses contact with space probes on a regular basis, so it is built into the operations </a:t>
            </a:r>
          </a:p>
          <a:p>
            <a:pPr lvl="1"/>
            <a:r>
              <a:rPr lang="en-US" dirty="0"/>
              <a:t>Automation compensates for temporary loss of comms </a:t>
            </a:r>
          </a:p>
          <a:p>
            <a:pPr lvl="1"/>
            <a:r>
              <a:rPr lang="en-US" dirty="0"/>
              <a:t>Permanent loss of communication -&gt; loss of mission </a:t>
            </a:r>
          </a:p>
          <a:p>
            <a:r>
              <a:rPr lang="en-US" dirty="0"/>
              <a:t>Pace of operations is typically very deliberate (slow) </a:t>
            </a:r>
          </a:p>
          <a:p>
            <a:pPr lvl="1"/>
            <a:r>
              <a:rPr lang="en-US" dirty="0"/>
              <a:t>Rovers may move a few meters a day </a:t>
            </a:r>
          </a:p>
          <a:p>
            <a:r>
              <a:rPr lang="en-US" dirty="0"/>
              <a:t>There is a quiescent mode  that the system can default to</a:t>
            </a:r>
          </a:p>
          <a:p>
            <a:r>
              <a:rPr lang="en-US" dirty="0"/>
              <a:t>Rebooting is a common solution </a:t>
            </a:r>
          </a:p>
          <a:p>
            <a:r>
              <a:rPr lang="en-US" dirty="0"/>
              <a:t>These solutions may not translate to earthbound setting easily </a:t>
            </a:r>
          </a:p>
          <a:p>
            <a:endParaRPr lang="en-US" dirty="0"/>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8</a:t>
            </a:fld>
            <a:endParaRPr lang="en-US"/>
          </a:p>
        </p:txBody>
      </p:sp>
    </p:spTree>
    <p:extLst>
      <p:ext uri="{BB962C8B-B14F-4D97-AF65-F5344CB8AC3E}">
        <p14:creationId xmlns:p14="http://schemas.microsoft.com/office/powerpoint/2010/main" val="1140097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Humans in Space </a:t>
            </a:r>
          </a:p>
        </p:txBody>
      </p:sp>
      <p:sp>
        <p:nvSpPr>
          <p:cNvPr id="3" name="Content Placeholder 2"/>
          <p:cNvSpPr>
            <a:spLocks noGrp="1"/>
          </p:cNvSpPr>
          <p:nvPr>
            <p:ph idx="1"/>
          </p:nvPr>
        </p:nvSpPr>
        <p:spPr/>
        <p:txBody>
          <a:bodyPr>
            <a:normAutofit/>
          </a:bodyPr>
          <a:lstStyle/>
          <a:p>
            <a:r>
              <a:rPr lang="en-US" dirty="0"/>
              <a:t>Space is a very unforgiving environment in which to operate </a:t>
            </a:r>
          </a:p>
          <a:p>
            <a:r>
              <a:rPr lang="en-US" dirty="0"/>
              <a:t>Mixed crew and remote operations</a:t>
            </a:r>
          </a:p>
          <a:p>
            <a:pPr lvl="1"/>
            <a:r>
              <a:rPr lang="en-US" dirty="0"/>
              <a:t>Astronauts are often part of the “remote operations” by doing prescribed tasks</a:t>
            </a:r>
          </a:p>
          <a:p>
            <a:r>
              <a:rPr lang="en-US" dirty="0"/>
              <a:t>Remote operations are planned and analyzed on ground   </a:t>
            </a:r>
          </a:p>
          <a:p>
            <a:pPr lvl="1"/>
            <a:r>
              <a:rPr lang="en-US" dirty="0"/>
              <a:t>JSC has extensive simulation facilities </a:t>
            </a:r>
          </a:p>
          <a:p>
            <a:r>
              <a:rPr lang="en-US" dirty="0"/>
              <a:t>Astronauts can compensate for lost communication  </a:t>
            </a:r>
          </a:p>
          <a:p>
            <a:r>
              <a:rPr lang="en-US" dirty="0"/>
              <a:t>NASA’s planned Lunar Gateway will have long periods when it is unoccupied, so it will be remotely operated during those times </a:t>
            </a:r>
          </a:p>
          <a:p>
            <a:pPr lvl="1"/>
            <a:r>
              <a:rPr lang="en-US" dirty="0"/>
              <a:t>A lot of automation is planned, and details are being worked out </a:t>
            </a:r>
          </a:p>
          <a:p>
            <a:r>
              <a:rPr lang="en-US" dirty="0" err="1"/>
              <a:t>Robonaut</a:t>
            </a:r>
            <a:r>
              <a:rPr lang="en-US" dirty="0"/>
              <a:t>  program is an example of addressing challenges of robotic systems operating in close proximity to humans in space </a:t>
            </a:r>
          </a:p>
          <a:p>
            <a:pPr lvl="1"/>
            <a:r>
              <a:rPr lang="en-US" dirty="0"/>
              <a:t>The robotic limbs are engineered not to damage space suits </a:t>
            </a:r>
          </a:p>
          <a:p>
            <a:endParaRPr lang="en-US" dirty="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9</a:t>
            </a:fld>
            <a:endParaRPr lang="en-US"/>
          </a:p>
        </p:txBody>
      </p:sp>
    </p:spTree>
    <p:extLst>
      <p:ext uri="{BB962C8B-B14F-4D97-AF65-F5344CB8AC3E}">
        <p14:creationId xmlns:p14="http://schemas.microsoft.com/office/powerpoint/2010/main" val="361425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Remote UAS Operation </a:t>
            </a:r>
          </a:p>
        </p:txBody>
      </p:sp>
      <p:sp>
        <p:nvSpPr>
          <p:cNvPr id="3" name="Content Placeholder 2"/>
          <p:cNvSpPr>
            <a:spLocks noGrp="1"/>
          </p:cNvSpPr>
          <p:nvPr>
            <p:ph idx="1"/>
          </p:nvPr>
        </p:nvSpPr>
        <p:spPr/>
        <p:txBody>
          <a:bodyPr>
            <a:normAutofit/>
          </a:bodyPr>
          <a:lstStyle/>
          <a:p>
            <a:r>
              <a:rPr lang="en-US" dirty="0"/>
              <a:t>Pose a danger to people on the ground and other vehicles in the air</a:t>
            </a:r>
          </a:p>
          <a:p>
            <a:r>
              <a:rPr lang="en-US" dirty="0"/>
              <a:t>Often restricted to operating within line of sight </a:t>
            </a:r>
          </a:p>
          <a:p>
            <a:r>
              <a:rPr lang="en-US" dirty="0"/>
              <a:t>Typically fly predefined routes</a:t>
            </a:r>
          </a:p>
          <a:p>
            <a:pPr lvl="1"/>
            <a:r>
              <a:rPr lang="en-US" dirty="0"/>
              <a:t>Less complex environment than cars  </a:t>
            </a:r>
          </a:p>
          <a:p>
            <a:r>
              <a:rPr lang="en-US" dirty="0"/>
              <a:t>Even mid-size UAS typically lack hardened/redundant systems </a:t>
            </a:r>
          </a:p>
          <a:p>
            <a:r>
              <a:rPr lang="en-US" dirty="0"/>
              <a:t>Communications with the ground and GPS are both unreliable </a:t>
            </a:r>
          </a:p>
          <a:p>
            <a:pPr marL="0" indent="0">
              <a:buNone/>
            </a:pPr>
            <a:r>
              <a:rPr lang="en-US" dirty="0"/>
              <a:t> </a:t>
            </a:r>
          </a:p>
        </p:txBody>
      </p:sp>
      <p:sp>
        <p:nvSpPr>
          <p:cNvPr id="4" name="Slide Number Placeholder 3"/>
          <p:cNvSpPr>
            <a:spLocks noGrp="1"/>
          </p:cNvSpPr>
          <p:nvPr>
            <p:ph type="sldNum" sz="quarter" idx="12"/>
          </p:nvPr>
        </p:nvSpPr>
        <p:spPr/>
        <p:txBody>
          <a:bodyPr/>
          <a:lstStyle/>
          <a:p>
            <a:fld id="{6D7F6250-5971-A548-85EC-3121F4A051B6}" type="slidenum">
              <a:rPr lang="en-US" smtClean="0"/>
              <a:pPr/>
              <a:t>10</a:t>
            </a:fld>
            <a:endParaRPr lang="en-US"/>
          </a:p>
        </p:txBody>
      </p:sp>
    </p:spTree>
    <p:extLst>
      <p:ext uri="{BB962C8B-B14F-4D97-AF65-F5344CB8AC3E}">
        <p14:creationId xmlns:p14="http://schemas.microsoft.com/office/powerpoint/2010/main" val="109756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052" y="175122"/>
            <a:ext cx="7379566" cy="1325563"/>
          </a:xfrm>
        </p:spPr>
        <p:txBody>
          <a:bodyPr/>
          <a:lstStyle/>
          <a:p>
            <a:r>
              <a:rPr lang="en-US" dirty="0"/>
              <a:t>Example:  Disaster-Oriented UAS Remote Operations</a:t>
            </a:r>
          </a:p>
        </p:txBody>
      </p:sp>
      <p:sp>
        <p:nvSpPr>
          <p:cNvPr id="4" name="Slide Number Placeholder 3"/>
          <p:cNvSpPr>
            <a:spLocks noGrp="1"/>
          </p:cNvSpPr>
          <p:nvPr>
            <p:ph type="sldNum" sz="quarter" idx="12"/>
          </p:nvPr>
        </p:nvSpPr>
        <p:spPr/>
        <p:txBody>
          <a:bodyPr/>
          <a:lstStyle/>
          <a:p>
            <a:fld id="{6D7F6250-5971-A548-85EC-3121F4A051B6}" type="slidenum">
              <a:rPr lang="en-US" smtClean="0"/>
              <a:pPr/>
              <a:t>11</a:t>
            </a:fld>
            <a:endParaRPr lang="en-US"/>
          </a:p>
        </p:txBody>
      </p:sp>
      <p:pic>
        <p:nvPicPr>
          <p:cNvPr id="93" name="Picture 92">
            <a:extLst>
              <a:ext uri="{FF2B5EF4-FFF2-40B4-BE49-F238E27FC236}">
                <a16:creationId xmlns:a16="http://schemas.microsoft.com/office/drawing/2014/main" id="{B4F4A7CF-BBAC-924D-C83F-A7E55C59CFFF}"/>
              </a:ext>
            </a:extLst>
          </p:cNvPr>
          <p:cNvPicPr>
            <a:picLocks noChangeAspect="1"/>
          </p:cNvPicPr>
          <p:nvPr/>
        </p:nvPicPr>
        <p:blipFill>
          <a:blip r:embed="rId3"/>
          <a:stretch>
            <a:fillRect/>
          </a:stretch>
        </p:blipFill>
        <p:spPr>
          <a:xfrm>
            <a:off x="249382" y="1690689"/>
            <a:ext cx="8791908" cy="4186052"/>
          </a:xfrm>
          <a:prstGeom prst="rect">
            <a:avLst/>
          </a:prstGeom>
        </p:spPr>
      </p:pic>
    </p:spTree>
    <p:extLst>
      <p:ext uri="{BB962C8B-B14F-4D97-AF65-F5344CB8AC3E}">
        <p14:creationId xmlns:p14="http://schemas.microsoft.com/office/powerpoint/2010/main" val="2839246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Criticality Creep</a:t>
            </a:r>
          </a:p>
        </p:txBody>
      </p:sp>
      <p:sp>
        <p:nvSpPr>
          <p:cNvPr id="3" name="Content Placeholder 2"/>
          <p:cNvSpPr>
            <a:spLocks noGrp="1"/>
          </p:cNvSpPr>
          <p:nvPr>
            <p:ph idx="1"/>
          </p:nvPr>
        </p:nvSpPr>
        <p:spPr/>
        <p:txBody>
          <a:bodyPr>
            <a:normAutofit/>
          </a:bodyPr>
          <a:lstStyle/>
          <a:p>
            <a:r>
              <a:rPr lang="en-US" dirty="0"/>
              <a:t>Criticality creep occurs when high-criticality functions are misidentified and treated like low criticality functions </a:t>
            </a:r>
          </a:p>
          <a:p>
            <a:pPr lvl="1"/>
            <a:r>
              <a:rPr lang="en-US" dirty="0"/>
              <a:t>Sometimes a function starts as a low-criticality function but becomes high-criticality when the scope or operation of the system changes through the life cycle</a:t>
            </a:r>
          </a:p>
          <a:p>
            <a:pPr lvl="1"/>
            <a:r>
              <a:rPr lang="en-US" dirty="0"/>
              <a:t>Often there is a cost incentive</a:t>
            </a:r>
          </a:p>
          <a:p>
            <a:r>
              <a:rPr lang="en-US" dirty="0"/>
              <a:t>What decisions/computation must be done on vehicle and what can be done on a ground station or in the cloud?</a:t>
            </a:r>
          </a:p>
          <a:p>
            <a:r>
              <a:rPr lang="en-US" dirty="0"/>
              <a:t>We are increasingly seeing potential critical functions being proposed to be done in the cloud </a:t>
            </a:r>
          </a:p>
          <a:p>
            <a:r>
              <a:rPr lang="en-US" dirty="0"/>
              <a:t>Systems and safety engineers need to be on guard against this</a:t>
            </a:r>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12</a:t>
            </a:fld>
            <a:endParaRPr lang="en-US"/>
          </a:p>
        </p:txBody>
      </p:sp>
    </p:spTree>
    <p:extLst>
      <p:ext uri="{BB962C8B-B14F-4D97-AF65-F5344CB8AC3E}">
        <p14:creationId xmlns:p14="http://schemas.microsoft.com/office/powerpoint/2010/main" val="1618411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Robust Systems Needed </a:t>
            </a:r>
          </a:p>
        </p:txBody>
      </p:sp>
      <p:sp>
        <p:nvSpPr>
          <p:cNvPr id="3" name="Content Placeholder 2"/>
          <p:cNvSpPr>
            <a:spLocks noGrp="1"/>
          </p:cNvSpPr>
          <p:nvPr>
            <p:ph idx="1"/>
          </p:nvPr>
        </p:nvSpPr>
        <p:spPr/>
        <p:txBody>
          <a:bodyPr>
            <a:normAutofit/>
          </a:bodyPr>
          <a:lstStyle/>
          <a:p>
            <a:r>
              <a:rPr lang="en-US" dirty="0"/>
              <a:t> Remote operations is often predicated on a mental model “operator sends command, command received, command executed”  </a:t>
            </a:r>
          </a:p>
          <a:p>
            <a:r>
              <a:rPr lang="en-US" dirty="0"/>
              <a:t>Operators expect to trust the data coming from the uninhabited aerial vehicle (UAV)</a:t>
            </a:r>
          </a:p>
          <a:p>
            <a:r>
              <a:rPr lang="en-US" dirty="0"/>
              <a:t>Operators not in line of sight of UAV and lacking external means of observing the system such as RADAR much trust the messages</a:t>
            </a:r>
          </a:p>
          <a:p>
            <a:r>
              <a:rPr lang="en-US" dirty="0"/>
              <a:t>Remotely operating systems are going to have to be constructed to be fault-tolerant </a:t>
            </a:r>
          </a:p>
        </p:txBody>
      </p:sp>
      <p:sp>
        <p:nvSpPr>
          <p:cNvPr id="4" name="Slide Number Placeholder 3"/>
          <p:cNvSpPr>
            <a:spLocks noGrp="1"/>
          </p:cNvSpPr>
          <p:nvPr>
            <p:ph type="sldNum" sz="quarter" idx="12"/>
          </p:nvPr>
        </p:nvSpPr>
        <p:spPr/>
        <p:txBody>
          <a:bodyPr/>
          <a:lstStyle/>
          <a:p>
            <a:fld id="{6D7F6250-5971-A548-85EC-3121F4A051B6}" type="slidenum">
              <a:rPr lang="en-US" smtClean="0"/>
              <a:pPr/>
              <a:t>13</a:t>
            </a:fld>
            <a:endParaRPr lang="en-US"/>
          </a:p>
        </p:txBody>
      </p:sp>
    </p:spTree>
    <p:extLst>
      <p:ext uri="{BB962C8B-B14F-4D97-AF65-F5344CB8AC3E}">
        <p14:creationId xmlns:p14="http://schemas.microsoft.com/office/powerpoint/2010/main" val="3573839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Secure Operations </a:t>
            </a:r>
          </a:p>
        </p:txBody>
      </p:sp>
      <p:sp>
        <p:nvSpPr>
          <p:cNvPr id="3" name="Content Placeholder 2"/>
          <p:cNvSpPr>
            <a:spLocks noGrp="1"/>
          </p:cNvSpPr>
          <p:nvPr>
            <p:ph idx="1"/>
          </p:nvPr>
        </p:nvSpPr>
        <p:spPr/>
        <p:txBody>
          <a:bodyPr>
            <a:normAutofit/>
          </a:bodyPr>
          <a:lstStyle/>
          <a:p>
            <a:r>
              <a:rPr lang="en-US" dirty="0"/>
              <a:t> Intercepting and hijacking unsecured UAS are well within the means of even relatively unsophisticated attackers</a:t>
            </a:r>
          </a:p>
          <a:p>
            <a:r>
              <a:rPr lang="en-US" dirty="0"/>
              <a:t>DARPA HACMS illustrated how to secure UAS against many common attacks</a:t>
            </a:r>
          </a:p>
          <a:p>
            <a:r>
              <a:rPr lang="en-US" dirty="0"/>
              <a:t>That sort of security remains rare for a number of reasons</a:t>
            </a:r>
          </a:p>
          <a:p>
            <a:pPr lvl="1"/>
            <a:r>
              <a:rPr lang="en-US" dirty="0"/>
              <a:t>Workforce lacks skills and knowledge</a:t>
            </a:r>
          </a:p>
          <a:p>
            <a:pPr lvl="1"/>
            <a:r>
              <a:rPr lang="en-US" dirty="0"/>
              <a:t>Embedded system hardware constraints </a:t>
            </a:r>
          </a:p>
          <a:p>
            <a:pPr lvl="1"/>
            <a:r>
              <a:rPr lang="en-US" dirty="0"/>
              <a:t>The cost is viewed as prohibitive</a:t>
            </a:r>
          </a:p>
          <a:p>
            <a:pPr lvl="2"/>
            <a:r>
              <a:rPr lang="en-US" dirty="0"/>
              <a:t>Often the instinct is to invest in ‘hot topics’ (e.g., AI, Large Language Models, etc.) which may not be useful to the operation	</a:t>
            </a:r>
          </a:p>
        </p:txBody>
      </p:sp>
      <p:sp>
        <p:nvSpPr>
          <p:cNvPr id="4" name="Slide Number Placeholder 3"/>
          <p:cNvSpPr>
            <a:spLocks noGrp="1"/>
          </p:cNvSpPr>
          <p:nvPr>
            <p:ph type="sldNum" sz="quarter" idx="12"/>
          </p:nvPr>
        </p:nvSpPr>
        <p:spPr/>
        <p:txBody>
          <a:bodyPr/>
          <a:lstStyle/>
          <a:p>
            <a:fld id="{6D7F6250-5971-A548-85EC-3121F4A051B6}" type="slidenum">
              <a:rPr lang="en-US" smtClean="0"/>
              <a:pPr/>
              <a:t>14</a:t>
            </a:fld>
            <a:endParaRPr lang="en-US"/>
          </a:p>
        </p:txBody>
      </p:sp>
    </p:spTree>
    <p:extLst>
      <p:ext uri="{BB962C8B-B14F-4D97-AF65-F5344CB8AC3E}">
        <p14:creationId xmlns:p14="http://schemas.microsoft.com/office/powerpoint/2010/main" val="3501388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Unreliable Comms for UAS </a:t>
            </a:r>
          </a:p>
        </p:txBody>
      </p:sp>
      <p:sp>
        <p:nvSpPr>
          <p:cNvPr id="3" name="Content Placeholder 2"/>
          <p:cNvSpPr>
            <a:spLocks noGrp="1"/>
          </p:cNvSpPr>
          <p:nvPr>
            <p:ph idx="1"/>
          </p:nvPr>
        </p:nvSpPr>
        <p:spPr/>
        <p:txBody>
          <a:bodyPr>
            <a:normAutofit/>
          </a:bodyPr>
          <a:lstStyle/>
          <a:p>
            <a:r>
              <a:rPr lang="en-US" dirty="0"/>
              <a:t>Procedures  -- call the FAA tell them you have a rogue UAS </a:t>
            </a:r>
          </a:p>
          <a:p>
            <a:r>
              <a:rPr lang="en-US" dirty="0"/>
              <a:t>Make full autonomous operation the fallback </a:t>
            </a:r>
          </a:p>
          <a:p>
            <a:r>
              <a:rPr lang="en-US" dirty="0"/>
              <a:t>Geofence – guarantee that vehicle will stay in a defined area </a:t>
            </a:r>
          </a:p>
          <a:p>
            <a:pPr lvl="1"/>
            <a:r>
              <a:rPr lang="en-US" dirty="0"/>
              <a:t>NASA’s highly assured, rugged SAFEGUARD system </a:t>
            </a:r>
          </a:p>
          <a:p>
            <a:r>
              <a:rPr lang="en-US" dirty="0"/>
              <a:t>Automated collision avoidance </a:t>
            </a:r>
          </a:p>
          <a:p>
            <a:pPr lvl="1"/>
            <a:r>
              <a:rPr lang="en-US" dirty="0"/>
              <a:t>Avoid touching paint</a:t>
            </a:r>
          </a:p>
          <a:p>
            <a:r>
              <a:rPr lang="en-US" dirty="0"/>
              <a:t>Automated self-separation NASA DAIDALUS</a:t>
            </a:r>
          </a:p>
          <a:p>
            <a:r>
              <a:rPr lang="en-US" dirty="0"/>
              <a:t>Task and path planning</a:t>
            </a:r>
          </a:p>
          <a:p>
            <a:r>
              <a:rPr lang="en-US" dirty="0"/>
              <a:t>ICAROUS – NASA’s framework for enabling autonomous operations</a:t>
            </a:r>
          </a:p>
          <a:p>
            <a:pPr lvl="1"/>
            <a:r>
              <a:rPr lang="en-US" sz="2000" dirty="0"/>
              <a:t>Automation to land vehicle in predefined location(s) if comms are lost</a:t>
            </a:r>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15</a:t>
            </a:fld>
            <a:endParaRPr lang="en-US"/>
          </a:p>
        </p:txBody>
      </p:sp>
    </p:spTree>
    <p:extLst>
      <p:ext uri="{BB962C8B-B14F-4D97-AF65-F5344CB8AC3E}">
        <p14:creationId xmlns:p14="http://schemas.microsoft.com/office/powerpoint/2010/main" val="2438940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053" y="163245"/>
            <a:ext cx="6229350" cy="1325563"/>
          </a:xfrm>
        </p:spPr>
        <p:txBody>
          <a:bodyPr/>
          <a:lstStyle/>
          <a:p>
            <a:r>
              <a:rPr lang="en-US" dirty="0"/>
              <a:t>Things to consider when opting for remote operations </a:t>
            </a:r>
          </a:p>
        </p:txBody>
      </p:sp>
      <p:sp>
        <p:nvSpPr>
          <p:cNvPr id="3" name="Content Placeholder 2"/>
          <p:cNvSpPr>
            <a:spLocks noGrp="1"/>
          </p:cNvSpPr>
          <p:nvPr>
            <p:ph idx="1"/>
          </p:nvPr>
        </p:nvSpPr>
        <p:spPr/>
        <p:txBody>
          <a:bodyPr>
            <a:normAutofit/>
          </a:bodyPr>
          <a:lstStyle/>
          <a:p>
            <a:r>
              <a:rPr lang="en-US" sz="1800" b="1" dirty="0">
                <a:effectLst/>
                <a:latin typeface="TimesNewRomanPS"/>
              </a:rPr>
              <a:t>The function allocation should focus on safety: </a:t>
            </a:r>
            <a:r>
              <a:rPr lang="en-US" sz="1800" dirty="0">
                <a:effectLst/>
                <a:latin typeface="TimesNewRomanPSMT"/>
              </a:rPr>
              <a:t>A structured methodology should be used to allocate functions between onboard and offboard (</a:t>
            </a:r>
            <a:r>
              <a:rPr lang="en-US" sz="1800" dirty="0">
                <a:latin typeface="TimesNewRomanPSMT"/>
              </a:rPr>
              <a:t>i</a:t>
            </a:r>
            <a:r>
              <a:rPr lang="en-US" sz="1800" dirty="0">
                <a:effectLst/>
                <a:latin typeface="TimesNewRomanPSMT"/>
              </a:rPr>
              <a:t>.e., ground/cloud-based) to improve safety and increase resilience. </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kumimoji="0" lang="en-US" sz="1800" b="1" i="0" u="none" strike="noStrike" kern="1200" cap="none" spc="0" normalizeH="0" baseline="0" noProof="0" dirty="0">
                <a:ln>
                  <a:noFill/>
                </a:ln>
                <a:solidFill>
                  <a:prstClr val="black"/>
                </a:solidFill>
                <a:effectLst/>
                <a:uLnTx/>
                <a:uFillTx/>
                <a:latin typeface="TimesNewRomanPS"/>
                <a:ea typeface="+mn-ea"/>
                <a:cs typeface="+mn-cs"/>
              </a:rPr>
              <a:t>Provide highly reliable and secure communications:  </a:t>
            </a:r>
            <a:r>
              <a:rPr kumimoji="0" lang="en-US" sz="1800" b="0" i="0" u="none" strike="noStrike" kern="1200" cap="none" spc="0" normalizeH="0" baseline="0" noProof="0" dirty="0">
                <a:ln>
                  <a:noFill/>
                </a:ln>
                <a:solidFill>
                  <a:prstClr val="black"/>
                </a:solidFill>
                <a:effectLst/>
                <a:uLnTx/>
                <a:uFillTx/>
                <a:latin typeface="TimesNewRomanPSMT"/>
                <a:ea typeface="+mn-ea"/>
                <a:cs typeface="+mn-cs"/>
              </a:rPr>
              <a:t>Both safety and security must be considered in the communication link requirements.</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kumimoji="0" lang="en-US" sz="1800" b="1" i="0" u="none" strike="noStrike" kern="1200" cap="none" spc="0" normalizeH="0" baseline="0" noProof="0" dirty="0">
                <a:ln>
                  <a:noFill/>
                </a:ln>
                <a:solidFill>
                  <a:prstClr val="black"/>
                </a:solidFill>
                <a:effectLst/>
                <a:uLnTx/>
                <a:uFillTx/>
                <a:latin typeface="TimesNewRomanPS"/>
                <a:ea typeface="+mn-ea"/>
                <a:cs typeface="+mn-cs"/>
              </a:rPr>
              <a:t>Provide rich information:  </a:t>
            </a:r>
            <a:r>
              <a:rPr kumimoji="0" lang="en-US" sz="1800" b="0" i="0" u="none" strike="noStrike" kern="1200" cap="none" spc="0" normalizeH="0" baseline="0" noProof="0" dirty="0">
                <a:ln>
                  <a:noFill/>
                </a:ln>
                <a:solidFill>
                  <a:prstClr val="black"/>
                </a:solidFill>
                <a:effectLst/>
                <a:uLnTx/>
                <a:uFillTx/>
                <a:latin typeface="TimesNewRomanPSMT"/>
                <a:ea typeface="+mn-ea"/>
                <a:cs typeface="+mn-cs"/>
              </a:rPr>
              <a:t>The information sent must be rich and in real time, and available to all agents to encourage a practice for double-checking.</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kumimoji="0" lang="en-US" sz="1800" b="1" i="0" u="none" strike="noStrike" kern="1200" cap="none" spc="0" normalizeH="0" baseline="0" noProof="0" dirty="0">
                <a:ln>
                  <a:noFill/>
                </a:ln>
                <a:solidFill>
                  <a:prstClr val="black"/>
                </a:solidFill>
                <a:effectLst/>
                <a:uLnTx/>
                <a:uFillTx/>
                <a:latin typeface="TimesNewRomanPS"/>
                <a:ea typeface="+mn-ea"/>
                <a:cs typeface="+mn-cs"/>
              </a:rPr>
              <a:t>Establish fault tolerance and redundancy in technical systems and/or human resources</a:t>
            </a:r>
            <a:r>
              <a:rPr kumimoji="0" lang="en-US" sz="1800" b="0" i="0" u="none" strike="noStrike" kern="1200" cap="none" spc="0" normalizeH="0" baseline="0" noProof="0" dirty="0">
                <a:ln>
                  <a:noFill/>
                </a:ln>
                <a:solidFill>
                  <a:prstClr val="black"/>
                </a:solidFill>
                <a:effectLst/>
                <a:uLnTx/>
                <a:uFillTx/>
                <a:latin typeface="TimesNewRomanPSMT"/>
                <a:ea typeface="+mn-ea"/>
                <a:cs typeface="+mn-cs"/>
              </a:rPr>
              <a:t>, </a:t>
            </a:r>
            <a:r>
              <a:rPr kumimoji="0" lang="en-US" sz="1800" b="1" i="0" u="none" strike="noStrike" kern="1200" cap="none" spc="0" normalizeH="0" baseline="0" noProof="0" dirty="0">
                <a:ln>
                  <a:noFill/>
                </a:ln>
                <a:solidFill>
                  <a:prstClr val="black"/>
                </a:solidFill>
                <a:effectLst/>
                <a:uLnTx/>
                <a:uFillTx/>
                <a:latin typeface="TimesNewRomanPSMT"/>
                <a:ea typeface="+mn-ea"/>
                <a:cs typeface="+mn-cs"/>
              </a:rPr>
              <a:t>as well as warnings:</a:t>
            </a:r>
            <a:r>
              <a:rPr kumimoji="0" lang="en-US" sz="1800" b="0" i="0" u="none" strike="noStrike" kern="1200" cap="none" spc="0" normalizeH="0" baseline="0" noProof="0" dirty="0">
                <a:ln>
                  <a:noFill/>
                </a:ln>
                <a:solidFill>
                  <a:prstClr val="black"/>
                </a:solidFill>
                <a:effectLst/>
                <a:uLnTx/>
                <a:uFillTx/>
                <a:latin typeface="TimesNewRomanPSMT"/>
                <a:ea typeface="+mn-ea"/>
                <a:cs typeface="+mn-cs"/>
              </a:rPr>
              <a:t>  If redundancy is missing in safety critical elements, safety will be compromised. Establish a culture that encourages use of human redundancy when applicable for safety (e.g., 2 pilots in cockpit).</a:t>
            </a:r>
          </a:p>
          <a:p>
            <a:pPr marL="171450" marR="0" lvl="0" indent="-171450" algn="l" defTabSz="685800" rtl="0" eaLnBrk="1" fontAlgn="auto" latinLnBrk="0" hangingPunct="1">
              <a:lnSpc>
                <a:spcPct val="90000"/>
              </a:lnSpc>
              <a:spcBef>
                <a:spcPts val="750"/>
              </a:spcBef>
              <a:spcAft>
                <a:spcPts val="0"/>
              </a:spcAft>
              <a:buClrTx/>
              <a:buSzTx/>
              <a:buFont typeface="Arial"/>
              <a:buChar char="•"/>
              <a:tabLst/>
              <a:defRPr/>
            </a:pPr>
            <a:r>
              <a:rPr lang="en-US" sz="1800" b="1" dirty="0">
                <a:solidFill>
                  <a:prstClr val="black"/>
                </a:solidFill>
                <a:latin typeface="TimesNewRomanPSMT"/>
              </a:rPr>
              <a:t>Consider the existence of a ‘quiescent/safe state’ and the pace of the operations when designing safety into the system:</a:t>
            </a:r>
            <a:r>
              <a:rPr lang="en-US" sz="1800" dirty="0">
                <a:solidFill>
                  <a:prstClr val="black"/>
                </a:solidFill>
                <a:latin typeface="TimesNewRomanPSMT"/>
              </a:rPr>
              <a:t>  The ability to control, mitigate, and eliminate hazards will depend on whether operations can be interrupted with no safety- or mission-critical effects.</a:t>
            </a:r>
            <a:endParaRPr kumimoji="0" lang="en-US" sz="1800" b="1" i="0" u="none" strike="noStrike" kern="1200" cap="none" spc="0" normalizeH="0" baseline="0" noProof="0" dirty="0">
              <a:ln>
                <a:noFill/>
              </a:ln>
              <a:solidFill>
                <a:prstClr val="black"/>
              </a:solidFill>
              <a:effectLst/>
              <a:uLnTx/>
              <a:uFillTx/>
              <a:latin typeface="TimesNewRomanPSMT"/>
              <a:ea typeface="+mn-ea"/>
              <a:cs typeface="+mn-cs"/>
            </a:endParaRPr>
          </a:p>
          <a:p>
            <a:pPr>
              <a:defRPr/>
            </a:pP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16</a:t>
            </a:fld>
            <a:endParaRPr lang="en-US"/>
          </a:p>
        </p:txBody>
      </p:sp>
    </p:spTree>
    <p:extLst>
      <p:ext uri="{BB962C8B-B14F-4D97-AF65-F5344CB8AC3E}">
        <p14:creationId xmlns:p14="http://schemas.microsoft.com/office/powerpoint/2010/main" val="2647168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a:t>
            </a:r>
            <a:endParaRPr lang="en-US" dirty="0"/>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6D7F6250-5971-A548-85EC-3121F4A051B6}" type="slidenum">
              <a:rPr lang="en-US" smtClean="0"/>
              <a:pPr/>
              <a:t>17</a:t>
            </a:fld>
            <a:endParaRPr lang="en-US"/>
          </a:p>
        </p:txBody>
      </p:sp>
      <p:sp>
        <p:nvSpPr>
          <p:cNvPr id="7" name="TextBox 6"/>
          <p:cNvSpPr txBox="1"/>
          <p:nvPr/>
        </p:nvSpPr>
        <p:spPr>
          <a:xfrm>
            <a:off x="877330" y="3293006"/>
            <a:ext cx="7296617" cy="1131079"/>
          </a:xfrm>
          <a:prstGeom prst="rect">
            <a:avLst/>
          </a:prstGeom>
          <a:noFill/>
        </p:spPr>
        <p:txBody>
          <a:bodyPr wrap="square" rtlCol="0">
            <a:spAutoFit/>
          </a:bodyPr>
          <a:lstStyle/>
          <a:p>
            <a:r>
              <a:rPr lang="en-US" sz="1350" dirty="0"/>
              <a:t>Contact Information:</a:t>
            </a:r>
          </a:p>
          <a:p>
            <a:r>
              <a:rPr lang="en-US" sz="1350" dirty="0"/>
              <a:t>Alwyn E. Goodloe </a:t>
            </a:r>
          </a:p>
          <a:p>
            <a:r>
              <a:rPr lang="en-US" sz="1350" dirty="0"/>
              <a:t>+1-757-864-5064 </a:t>
            </a:r>
          </a:p>
          <a:p>
            <a:r>
              <a:rPr lang="en-US" sz="1350" dirty="0" err="1"/>
              <a:t>a.goodloe@nasa.gov</a:t>
            </a:r>
            <a:endParaRPr lang="en-US" sz="1350" dirty="0"/>
          </a:p>
          <a:p>
            <a:endParaRPr lang="en-US" sz="1350" dirty="0"/>
          </a:p>
        </p:txBody>
      </p:sp>
    </p:spTree>
    <p:extLst>
      <p:ext uri="{BB962C8B-B14F-4D97-AF65-F5344CB8AC3E}">
        <p14:creationId xmlns:p14="http://schemas.microsoft.com/office/powerpoint/2010/main" val="8822303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6" id="{69DB8902-70C1-A14D-BBE1-4FFF0729999F}" vid="{EEB52554-A46A-4F46-99EE-2DAD7E63A1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AEGBasicTemplate</Template>
  <TotalTime>19310</TotalTime>
  <Words>1283</Words>
  <Application>Microsoft Macintosh PowerPoint</Application>
  <PresentationFormat>On-screen Show (4:3)</PresentationFormat>
  <Paragraphs>169</Paragraphs>
  <Slides>17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Aptos</vt:lpstr>
      <vt:lpstr>Arial</vt:lpstr>
      <vt:lpstr>Calibri</vt:lpstr>
      <vt:lpstr>Calibri Light</vt:lpstr>
      <vt:lpstr>Helvetica</vt:lpstr>
      <vt:lpstr>TimesNewRomanPS</vt:lpstr>
      <vt:lpstr>TimesNewRomanPSMT</vt:lpstr>
      <vt:lpstr>Office Theme</vt:lpstr>
      <vt:lpstr> Challenges in Safe Remote Operations: Lessons from Aerospace  </vt:lpstr>
      <vt:lpstr>Introduction </vt:lpstr>
      <vt:lpstr>Flavors of Remote Operation</vt:lpstr>
      <vt:lpstr>NASA’s History with Remote Operations</vt:lpstr>
      <vt:lpstr>Characteristics </vt:lpstr>
      <vt:lpstr>Hazards and Threats </vt:lpstr>
      <vt:lpstr>Space Exploration  I </vt:lpstr>
      <vt:lpstr>Space Exploration  II </vt:lpstr>
      <vt:lpstr>Humans in Space </vt:lpstr>
      <vt:lpstr>Remote UAS Operation </vt:lpstr>
      <vt:lpstr>Example:  Disaster-Oriented UAS Remote Operations</vt:lpstr>
      <vt:lpstr>Criticality Creep</vt:lpstr>
      <vt:lpstr>Robust Systems Needed </vt:lpstr>
      <vt:lpstr>Secure Operations </vt:lpstr>
      <vt:lpstr>Unreliable Comms for UAS </vt:lpstr>
      <vt:lpstr>Things to consider when opting for remote operations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High-Assurance Runtime Verification</dc:title>
  <dc:creator>Microsoft Office User</dc:creator>
  <cp:lastModifiedBy>Goodloe, Alwyn E. (LARC-D320)</cp:lastModifiedBy>
  <cp:revision>275</cp:revision>
  <dcterms:created xsi:type="dcterms:W3CDTF">2017-01-25T21:58:27Z</dcterms:created>
  <dcterms:modified xsi:type="dcterms:W3CDTF">2024-04-27T19:19:19Z</dcterms:modified>
</cp:coreProperties>
</file>