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handoutMasterIdLst>
    <p:handoutMasterId r:id="rId23"/>
  </p:handoutMasterIdLst>
  <p:sldIdLst>
    <p:sldId id="256" r:id="rId5"/>
    <p:sldId id="1329" r:id="rId6"/>
    <p:sldId id="276" r:id="rId7"/>
    <p:sldId id="270" r:id="rId8"/>
    <p:sldId id="275" r:id="rId9"/>
    <p:sldId id="274" r:id="rId10"/>
    <p:sldId id="273" r:id="rId11"/>
    <p:sldId id="272" r:id="rId12"/>
    <p:sldId id="271" r:id="rId13"/>
    <p:sldId id="269" r:id="rId14"/>
    <p:sldId id="268" r:id="rId15"/>
    <p:sldId id="267" r:id="rId16"/>
    <p:sldId id="266" r:id="rId17"/>
    <p:sldId id="265" r:id="rId18"/>
    <p:sldId id="264" r:id="rId19"/>
    <p:sldId id="263" r:id="rId20"/>
    <p:sldId id="26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9F9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27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924C39-DDEA-4C11-9C2A-03C90D9E22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1DE1429-FE00-4216-84E5-D9BB9211CA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14B4CE-555A-4322-904E-2C66B417F2BA}" type="datetimeFigureOut">
              <a:rPr lang="en-US" smtClean="0"/>
              <a:t>4/12/2024</a:t>
            </a:fld>
            <a:endParaRPr lang="en-US"/>
          </a:p>
        </p:txBody>
      </p:sp>
      <p:sp>
        <p:nvSpPr>
          <p:cNvPr id="4" name="Footer Placeholder 3">
            <a:extLst>
              <a:ext uri="{FF2B5EF4-FFF2-40B4-BE49-F238E27FC236}">
                <a16:creationId xmlns:a16="http://schemas.microsoft.com/office/drawing/2014/main" id="{68409109-694F-4923-8FC7-68AD458166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0E95CFE-4638-4238-9526-A9305908FC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769489-CA63-4389-ADF2-CA120728B8F7}" type="slidenum">
              <a:rPr lang="en-US" smtClean="0"/>
              <a:t>‹#›</a:t>
            </a:fld>
            <a:endParaRPr lang="en-US"/>
          </a:p>
        </p:txBody>
      </p:sp>
    </p:spTree>
    <p:extLst>
      <p:ext uri="{BB962C8B-B14F-4D97-AF65-F5344CB8AC3E}">
        <p14:creationId xmlns:p14="http://schemas.microsoft.com/office/powerpoint/2010/main" val="108881608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33E2D4-A574-4554-91ED-BAFBBD91C015}" type="datetimeFigureOut">
              <a:rPr lang="en-US" smtClean="0"/>
              <a:t>4/12/2024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BBA630-AC96-4AF3-81D9-33651134DECE}" type="slidenum">
              <a:rPr lang="en-US" smtClean="0"/>
              <a:t>‹#›</a:t>
            </a:fld>
            <a:endParaRPr lang="en-US"/>
          </a:p>
        </p:txBody>
      </p:sp>
    </p:spTree>
    <p:extLst>
      <p:ext uri="{BB962C8B-B14F-4D97-AF65-F5344CB8AC3E}">
        <p14:creationId xmlns:p14="http://schemas.microsoft.com/office/powerpoint/2010/main" val="857773433"/>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300" dirty="0"/>
              <a:t>Visual immersion into CAD models</a:t>
            </a:r>
          </a:p>
          <a:p>
            <a:pPr marL="285750" indent="-285750">
              <a:buFont typeface="Arial" panose="020B0604020202020204" pitchFamily="34" charset="0"/>
              <a:buChar char="•"/>
            </a:pPr>
            <a:r>
              <a:rPr lang="en-US" sz="2300" dirty="0"/>
              <a:t>Real size comparisons, 1:1 </a:t>
            </a:r>
          </a:p>
          <a:p>
            <a:pPr marL="285750" indent="-285750">
              <a:buFont typeface="Arial" panose="020B0604020202020204" pitchFamily="34" charset="0"/>
              <a:buChar char="•"/>
            </a:pPr>
            <a:r>
              <a:rPr lang="en-US" sz="2300" dirty="0"/>
              <a:t>Can be utilized during design reviews to display and discuss design options</a:t>
            </a:r>
          </a:p>
          <a:p>
            <a:pPr marL="285750" indent="-285750">
              <a:buFont typeface="Arial" panose="020B0604020202020204" pitchFamily="34" charset="0"/>
              <a:buChar char="•"/>
            </a:pPr>
            <a:r>
              <a:rPr lang="en-US" sz="2300" dirty="0"/>
              <a:t>Routing paths for wiring or other utilities</a:t>
            </a:r>
          </a:p>
          <a:p>
            <a:pPr marL="285750" indent="-285750">
              <a:buFont typeface="Arial" panose="020B0604020202020204" pitchFamily="34" charset="0"/>
              <a:buChar char="•"/>
            </a:pPr>
            <a:r>
              <a:rPr lang="en-US" sz="2300" dirty="0"/>
              <a:t>Video comparisons</a:t>
            </a:r>
          </a:p>
          <a:p>
            <a:pPr marL="285750" indent="-285750">
              <a:buFont typeface="Arial" panose="020B0604020202020204" pitchFamily="34" charset="0"/>
              <a:buChar char="•"/>
            </a:pPr>
            <a:r>
              <a:rPr lang="en-US" sz="2300" dirty="0"/>
              <a:t>Process Simulate Human (PSH)</a:t>
            </a:r>
          </a:p>
          <a:p>
            <a:pPr marL="742950" lvl="1" indent="-285750">
              <a:buFont typeface="Arial" panose="020B0604020202020204" pitchFamily="34" charset="0"/>
              <a:buChar char="•"/>
            </a:pPr>
            <a:r>
              <a:rPr lang="en-US" sz="2300" dirty="0"/>
              <a:t>For VR Visualization of Engineering Models</a:t>
            </a:r>
          </a:p>
          <a:p>
            <a:pPr marL="1200150" lvl="2" indent="-285750">
              <a:buFont typeface="Arial" panose="020B0604020202020204" pitchFamily="34" charset="0"/>
              <a:buChar char="•"/>
            </a:pPr>
            <a:r>
              <a:rPr lang="en-US" sz="2300" dirty="0"/>
              <a:t>Tools like measurement and note taking</a:t>
            </a:r>
          </a:p>
          <a:p>
            <a:pPr marL="1200150" lvl="2" indent="-285750">
              <a:buFont typeface="Arial" panose="020B0604020202020204" pitchFamily="34" charset="0"/>
              <a:buChar char="•"/>
            </a:pPr>
            <a:r>
              <a:rPr lang="en-US" sz="2300" dirty="0"/>
              <a:t>Models can be pulled apart for examination</a:t>
            </a:r>
          </a:p>
          <a:p>
            <a:endParaRPr lang="en-US" dirty="0"/>
          </a:p>
        </p:txBody>
      </p:sp>
    </p:spTree>
    <p:extLst>
      <p:ext uri="{BB962C8B-B14F-4D97-AF65-F5344CB8AC3E}">
        <p14:creationId xmlns:p14="http://schemas.microsoft.com/office/powerpoint/2010/main" val="1353804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00518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8" name="Picture 21" descr="msfc_logo">
            <a:extLst>
              <a:ext uri="{FF2B5EF4-FFF2-40B4-BE49-F238E27FC236}">
                <a16:creationId xmlns:a16="http://schemas.microsoft.com/office/drawing/2014/main" id="{37BFDD40-3750-40AC-8C8C-32DCED06F8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34091" y="725696"/>
            <a:ext cx="1371600" cy="5111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8EC39CE-C13A-4160-B444-FC38DB694615}"/>
              </a:ext>
            </a:extLst>
          </p:cNvPr>
          <p:cNvSpPr>
            <a:spLocks noGrp="1"/>
          </p:cNvSpPr>
          <p:nvPr>
            <p:ph type="ctrTitle" hasCustomPrompt="1"/>
          </p:nvPr>
        </p:nvSpPr>
        <p:spPr>
          <a:xfrm>
            <a:off x="1524000" y="1537913"/>
            <a:ext cx="9144000" cy="2387600"/>
          </a:xfrm>
        </p:spPr>
        <p:txBody>
          <a:bodyPr anchor="b"/>
          <a:lstStyle>
            <a:lvl1pPr algn="ctr">
              <a:defRPr sz="6000" b="1">
                <a:latin typeface="Helvetica" panose="020B0604020202020204" pitchFamily="34" charset="0"/>
                <a:cs typeface="Helvetica" panose="020B0604020202020204" pitchFamily="34" charset="0"/>
              </a:defRPr>
            </a:lvl1pPr>
          </a:lstStyle>
          <a:p>
            <a:r>
              <a:rPr lang="en-US"/>
              <a:t>Click to add title</a:t>
            </a:r>
          </a:p>
        </p:txBody>
      </p:sp>
      <p:sp>
        <p:nvSpPr>
          <p:cNvPr id="3" name="Subtitle 2">
            <a:extLst>
              <a:ext uri="{FF2B5EF4-FFF2-40B4-BE49-F238E27FC236}">
                <a16:creationId xmlns:a16="http://schemas.microsoft.com/office/drawing/2014/main" id="{98C2790E-CF76-4067-B63E-EB56EF0EA953}"/>
              </a:ext>
            </a:extLst>
          </p:cNvPr>
          <p:cNvSpPr>
            <a:spLocks noGrp="1"/>
          </p:cNvSpPr>
          <p:nvPr>
            <p:ph type="subTitle" idx="1" hasCustomPrompt="1"/>
          </p:nvPr>
        </p:nvSpPr>
        <p:spPr>
          <a:xfrm>
            <a:off x="1524000" y="4017588"/>
            <a:ext cx="9144000" cy="1655762"/>
          </a:xfrm>
        </p:spPr>
        <p:txBody>
          <a:bodyPr>
            <a:normAutofit/>
          </a:bodyPr>
          <a:lstStyle>
            <a:lvl1pPr marL="0" indent="0" algn="ctr">
              <a:buNone/>
              <a:defRPr sz="2400" b="1">
                <a:latin typeface="Helvetica" panose="020B0604020202020204" pitchFamily="34" charset="0"/>
                <a:cs typeface="Helvetica"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6" name="Slide Number Placeholder 5">
            <a:extLst>
              <a:ext uri="{FF2B5EF4-FFF2-40B4-BE49-F238E27FC236}">
                <a16:creationId xmlns:a16="http://schemas.microsoft.com/office/drawing/2014/main" id="{6F1FA2D8-E1C1-42EF-AFEE-B64A79CB21E8}"/>
              </a:ext>
            </a:extLst>
          </p:cNvPr>
          <p:cNvSpPr>
            <a:spLocks noGrp="1"/>
          </p:cNvSpPr>
          <p:nvPr>
            <p:ph type="sldNum" sz="quarter" idx="12"/>
          </p:nvPr>
        </p:nvSpPr>
        <p:spPr/>
        <p:txBody>
          <a:bodyPr/>
          <a:lstStyle/>
          <a:p>
            <a:fld id="{10FBEAF4-CD28-489E-AF69-54C8225B18C8}" type="slidenum">
              <a:rPr lang="en-US" smtClean="0"/>
              <a:t>‹#›</a:t>
            </a:fld>
            <a:endParaRPr lang="en-US"/>
          </a:p>
        </p:txBody>
      </p:sp>
      <p:pic>
        <p:nvPicPr>
          <p:cNvPr id="9" name="Picture 21" descr="msfc_logo">
            <a:extLst>
              <a:ext uri="{FF2B5EF4-FFF2-40B4-BE49-F238E27FC236}">
                <a16:creationId xmlns:a16="http://schemas.microsoft.com/office/drawing/2014/main" id="{0144A249-32A9-4BB9-86E6-0B15755871F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34091" y="760202"/>
            <a:ext cx="1371600" cy="5111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a:extLst>
              <a:ext uri="{FF2B5EF4-FFF2-40B4-BE49-F238E27FC236}">
                <a16:creationId xmlns:a16="http://schemas.microsoft.com/office/drawing/2014/main" id="{2292F198-0F1E-4D74-BE47-7FFC07F5BD5D}"/>
              </a:ext>
            </a:extLst>
          </p:cNvPr>
          <p:cNvPicPr>
            <a:picLocks noChangeArrowheads="1"/>
          </p:cNvPicPr>
          <p:nvPr userDrawn="1"/>
        </p:nvPicPr>
        <p:blipFill>
          <a:blip r:embed="rId3">
            <a:extLst>
              <a:ext uri="{28A0092B-C50C-407E-A947-70E740481C1C}">
                <a14:useLocalDpi xmlns:a14="http://schemas.microsoft.com/office/drawing/2010/main" val="0"/>
              </a:ext>
            </a:extLst>
          </a:blip>
          <a:srcRect l="8191" t="4161" r="17554" b="31856"/>
          <a:stretch>
            <a:fillRect/>
          </a:stretch>
        </p:blipFill>
        <p:spPr bwMode="auto">
          <a:xfrm>
            <a:off x="152400" y="152400"/>
            <a:ext cx="9017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Line 13">
            <a:extLst>
              <a:ext uri="{FF2B5EF4-FFF2-40B4-BE49-F238E27FC236}">
                <a16:creationId xmlns:a16="http://schemas.microsoft.com/office/drawing/2014/main" id="{8FE608DA-628B-4B96-B176-7D195E110E5A}"/>
              </a:ext>
            </a:extLst>
          </p:cNvPr>
          <p:cNvSpPr>
            <a:spLocks noChangeShapeType="1"/>
          </p:cNvSpPr>
          <p:nvPr userDrawn="1"/>
        </p:nvSpPr>
        <p:spPr bwMode="auto">
          <a:xfrm flipV="1">
            <a:off x="1106487" y="1077528"/>
            <a:ext cx="7827603" cy="6224"/>
          </a:xfrm>
          <a:prstGeom prst="line">
            <a:avLst/>
          </a:prstGeom>
          <a:noFill/>
          <a:ln w="381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22">
            <a:extLst>
              <a:ext uri="{FF2B5EF4-FFF2-40B4-BE49-F238E27FC236}">
                <a16:creationId xmlns:a16="http://schemas.microsoft.com/office/drawing/2014/main" id="{8F7BEEB6-1979-434D-8519-B6CF1BE2F2BA}"/>
              </a:ext>
            </a:extLst>
          </p:cNvPr>
          <p:cNvSpPr>
            <a:spLocks noChangeShapeType="1"/>
          </p:cNvSpPr>
          <p:nvPr userDrawn="1"/>
        </p:nvSpPr>
        <p:spPr bwMode="auto">
          <a:xfrm>
            <a:off x="10311430" y="1077527"/>
            <a:ext cx="914400" cy="0"/>
          </a:xfrm>
          <a:prstGeom prst="line">
            <a:avLst/>
          </a:prstGeom>
          <a:noFill/>
          <a:ln w="38100">
            <a:solidFill>
              <a:srgbClr val="B9001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Rectangle 16">
            <a:extLst>
              <a:ext uri="{FF2B5EF4-FFF2-40B4-BE49-F238E27FC236}">
                <a16:creationId xmlns:a16="http://schemas.microsoft.com/office/drawing/2014/main" id="{010E8E9D-F250-4F7E-BA69-787798984FF9}"/>
              </a:ext>
            </a:extLst>
          </p:cNvPr>
          <p:cNvSpPr/>
          <p:nvPr userDrawn="1"/>
        </p:nvSpPr>
        <p:spPr>
          <a:xfrm>
            <a:off x="1106487" y="8442"/>
            <a:ext cx="9816859" cy="853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02A84DD-D372-4AF6-9474-9D56FE382FFA}"/>
              </a:ext>
            </a:extLst>
          </p:cNvPr>
          <p:cNvSpPr/>
          <p:nvPr userDrawn="1"/>
        </p:nvSpPr>
        <p:spPr>
          <a:xfrm>
            <a:off x="10305690" y="883678"/>
            <a:ext cx="857609" cy="148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C9BED16D-CAAC-41C8-BF78-3A3119C229F3}"/>
              </a:ext>
            </a:extLst>
          </p:cNvPr>
          <p:cNvSpPr>
            <a:spLocks noGrp="1"/>
          </p:cNvSpPr>
          <p:nvPr>
            <p:ph type="body" sz="quarter" idx="14" hasCustomPrompt="1"/>
          </p:nvPr>
        </p:nvSpPr>
        <p:spPr>
          <a:xfrm>
            <a:off x="1106487" y="47348"/>
            <a:ext cx="9816859" cy="859866"/>
          </a:xfrm>
        </p:spPr>
        <p:txBody>
          <a:bodyPr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2">
                    <a:lumMod val="7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a:solidFill>
                  <a:schemeClr val="tx2"/>
                </a:solidFill>
                <a:latin typeface="Arial" panose="020B0604020202020204" pitchFamily="34" charset="0"/>
              </a:rPr>
              <a:t>Human Systems Integration &amp; Engineering</a:t>
            </a:r>
            <a:endParaRPr lang="en-US"/>
          </a:p>
        </p:txBody>
      </p:sp>
      <p:sp>
        <p:nvSpPr>
          <p:cNvPr id="7" name="Rectangle 6">
            <a:extLst>
              <a:ext uri="{FF2B5EF4-FFF2-40B4-BE49-F238E27FC236}">
                <a16:creationId xmlns:a16="http://schemas.microsoft.com/office/drawing/2014/main" id="{B67D0850-916E-445C-83B0-FEC31FCA5EF3}"/>
              </a:ext>
            </a:extLst>
          </p:cNvPr>
          <p:cNvSpPr/>
          <p:nvPr userDrawn="1"/>
        </p:nvSpPr>
        <p:spPr>
          <a:xfrm>
            <a:off x="10305691" y="1118192"/>
            <a:ext cx="1184694" cy="1186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ine 13">
            <a:extLst>
              <a:ext uri="{FF2B5EF4-FFF2-40B4-BE49-F238E27FC236}">
                <a16:creationId xmlns:a16="http://schemas.microsoft.com/office/drawing/2014/main" id="{F1E0B0DF-C999-4D3A-A5C1-C4143682F4D8}"/>
              </a:ext>
            </a:extLst>
          </p:cNvPr>
          <p:cNvSpPr>
            <a:spLocks noChangeShapeType="1"/>
          </p:cNvSpPr>
          <p:nvPr userDrawn="1"/>
        </p:nvSpPr>
        <p:spPr bwMode="auto">
          <a:xfrm flipV="1">
            <a:off x="1106487" y="1043022"/>
            <a:ext cx="7827603" cy="6224"/>
          </a:xfrm>
          <a:prstGeom prst="line">
            <a:avLst/>
          </a:prstGeom>
          <a:noFill/>
          <a:ln w="381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22">
            <a:extLst>
              <a:ext uri="{FF2B5EF4-FFF2-40B4-BE49-F238E27FC236}">
                <a16:creationId xmlns:a16="http://schemas.microsoft.com/office/drawing/2014/main" id="{9EFF38CC-E606-4B83-B30E-E3217B818046}"/>
              </a:ext>
            </a:extLst>
          </p:cNvPr>
          <p:cNvSpPr>
            <a:spLocks noChangeShapeType="1"/>
          </p:cNvSpPr>
          <p:nvPr userDrawn="1"/>
        </p:nvSpPr>
        <p:spPr bwMode="auto">
          <a:xfrm>
            <a:off x="10311430" y="1043021"/>
            <a:ext cx="914400" cy="0"/>
          </a:xfrm>
          <a:prstGeom prst="line">
            <a:avLst/>
          </a:prstGeom>
          <a:noFill/>
          <a:ln w="38100">
            <a:solidFill>
              <a:srgbClr val="B9001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TextBox 21">
            <a:extLst>
              <a:ext uri="{FF2B5EF4-FFF2-40B4-BE49-F238E27FC236}">
                <a16:creationId xmlns:a16="http://schemas.microsoft.com/office/drawing/2014/main" id="{36D236C1-666D-49CE-90E1-C59FF69D80AA}"/>
              </a:ext>
            </a:extLst>
          </p:cNvPr>
          <p:cNvSpPr txBox="1"/>
          <p:nvPr userDrawn="1"/>
        </p:nvSpPr>
        <p:spPr>
          <a:xfrm>
            <a:off x="10138489" y="1053939"/>
            <a:ext cx="1260281" cy="215444"/>
          </a:xfrm>
          <a:prstGeom prst="rect">
            <a:avLst/>
          </a:prstGeom>
          <a:noFill/>
        </p:spPr>
        <p:txBody>
          <a:bodyPr wrap="none" rtlCol="0">
            <a:spAutoFit/>
          </a:bodyPr>
          <a:lstStyle/>
          <a:p>
            <a:r>
              <a:rPr lang="en-US" sz="800"/>
              <a:t>Integration &amp; Engineering</a:t>
            </a:r>
          </a:p>
        </p:txBody>
      </p:sp>
      <p:sp>
        <p:nvSpPr>
          <p:cNvPr id="23" name="TextBox 22">
            <a:extLst>
              <a:ext uri="{FF2B5EF4-FFF2-40B4-BE49-F238E27FC236}">
                <a16:creationId xmlns:a16="http://schemas.microsoft.com/office/drawing/2014/main" id="{9639238E-4460-4627-AE48-DD70A17F13A2}"/>
              </a:ext>
            </a:extLst>
          </p:cNvPr>
          <p:cNvSpPr txBox="1"/>
          <p:nvPr userDrawn="1"/>
        </p:nvSpPr>
        <p:spPr>
          <a:xfrm>
            <a:off x="10350240" y="862083"/>
            <a:ext cx="1028474" cy="215444"/>
          </a:xfrm>
          <a:prstGeom prst="rect">
            <a:avLst/>
          </a:prstGeom>
          <a:noFill/>
        </p:spPr>
        <p:txBody>
          <a:bodyPr wrap="square" rtlCol="0">
            <a:spAutoFit/>
          </a:bodyPr>
          <a:lstStyle/>
          <a:p>
            <a:r>
              <a:rPr lang="en-US" sz="800"/>
              <a:t>Human Systems</a:t>
            </a:r>
          </a:p>
        </p:txBody>
      </p:sp>
    </p:spTree>
    <p:extLst>
      <p:ext uri="{BB962C8B-B14F-4D97-AF65-F5344CB8AC3E}">
        <p14:creationId xmlns:p14="http://schemas.microsoft.com/office/powerpoint/2010/main" val="400488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18" name="Picture 21" descr="msfc_logo">
            <a:extLst>
              <a:ext uri="{FF2B5EF4-FFF2-40B4-BE49-F238E27FC236}">
                <a16:creationId xmlns:a16="http://schemas.microsoft.com/office/drawing/2014/main" id="{8D7245C7-CC3C-40EF-886F-3F018871D1C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34091" y="725696"/>
            <a:ext cx="1371600" cy="511175"/>
          </a:xfrm>
          <a:prstGeom prst="rect">
            <a:avLst/>
          </a:prstGeom>
          <a:noFill/>
          <a:extLst>
            <a:ext uri="{909E8E84-426E-40DD-AFC4-6F175D3DCCD1}">
              <a14:hiddenFill xmlns:a14="http://schemas.microsoft.com/office/drawing/2010/main">
                <a:solidFill>
                  <a:srgbClr val="FFFFFF"/>
                </a:solidFill>
              </a14:hiddenFill>
            </a:ext>
          </a:extLst>
        </p:spPr>
      </p:pic>
      <p:sp>
        <p:nvSpPr>
          <p:cNvPr id="3" name="Vertical Text Placeholder 2">
            <a:extLst>
              <a:ext uri="{FF2B5EF4-FFF2-40B4-BE49-F238E27FC236}">
                <a16:creationId xmlns:a16="http://schemas.microsoft.com/office/drawing/2014/main" id="{52136397-C199-4150-9CE2-29B3E4918108}"/>
              </a:ext>
            </a:extLst>
          </p:cNvPr>
          <p:cNvSpPr>
            <a:spLocks noGrp="1"/>
          </p:cNvSpPr>
          <p:nvPr>
            <p:ph type="body" orient="vert" idx="1" hasCustomPrompt="1"/>
          </p:nvPr>
        </p:nvSpPr>
        <p:spPr>
          <a:xfrm>
            <a:off x="838200" y="2160893"/>
            <a:ext cx="10515600" cy="4016070"/>
          </a:xfrm>
        </p:spPr>
        <p:txBody>
          <a:bodyPr vert="eaVert"/>
          <a:lstStyle>
            <a:lvl1pPr marL="228600" indent="-228600">
              <a:buFont typeface="Wingdings" panose="05000000000000000000" pitchFamily="2" charset="2"/>
              <a:buChar char=""/>
              <a:defRPr sz="2200" b="1">
                <a:latin typeface="Helvetica" panose="020B0604020202020204" pitchFamily="34" charset="0"/>
                <a:cs typeface="Helvetica" panose="020B0604020202020204" pitchFamily="34" charset="0"/>
              </a:defRPr>
            </a:lvl1pPr>
            <a:lvl2pPr marL="685800" indent="-228600">
              <a:buFont typeface="Wingdings" panose="05000000000000000000" pitchFamily="2" charset="2"/>
              <a:buChar char=""/>
              <a:defRPr sz="1800" b="1">
                <a:latin typeface="Helvetica" panose="020B0604020202020204" pitchFamily="34" charset="0"/>
                <a:cs typeface="Helvetica" panose="020B0604020202020204" pitchFamily="34" charset="0"/>
              </a:defRPr>
            </a:lvl2pPr>
            <a:lvl3pPr marL="1143000" indent="-228600">
              <a:buFont typeface="Wingdings" panose="05000000000000000000" pitchFamily="2" charset="2"/>
              <a:buChar char=""/>
              <a:defRPr sz="1600" b="1">
                <a:latin typeface="Helvetica" panose="020B0604020202020204" pitchFamily="34" charset="0"/>
                <a:cs typeface="Helvetica" panose="020B0604020202020204" pitchFamily="34" charset="0"/>
              </a:defRPr>
            </a:lvl3pPr>
            <a:lvl4pPr marL="1600200" indent="-228600">
              <a:buFont typeface="Helvetica" panose="020B0604020202020204" pitchFamily="34" charset="0"/>
              <a:buChar char="‒"/>
              <a:defRPr sz="1400" b="1">
                <a:latin typeface="Helvetica" panose="020B0604020202020204" pitchFamily="34" charset="0"/>
                <a:cs typeface="Helvetica" panose="020B0604020202020204" pitchFamily="34" charset="0"/>
              </a:defRPr>
            </a:lvl4pPr>
            <a:lvl5pPr>
              <a:defRPr sz="1200" b="1">
                <a:latin typeface="Helvetica" panose="020B0604020202020204" pitchFamily="34" charset="0"/>
                <a:cs typeface="Helvetica"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2A9AAA-E3EC-47DD-AA81-BAF413962EA9}"/>
              </a:ext>
            </a:extLst>
          </p:cNvPr>
          <p:cNvSpPr>
            <a:spLocks noGrp="1"/>
          </p:cNvSpPr>
          <p:nvPr>
            <p:ph type="dt" sz="half" idx="10"/>
          </p:nvPr>
        </p:nvSpPr>
        <p:spPr/>
        <p:txBody>
          <a:bodyPr/>
          <a:lstStyle/>
          <a:p>
            <a:r>
              <a:rPr lang="en-US"/>
              <a:t>Use fixed date</a:t>
            </a:r>
          </a:p>
        </p:txBody>
      </p:sp>
      <p:sp>
        <p:nvSpPr>
          <p:cNvPr id="5" name="Footer Placeholder 4">
            <a:extLst>
              <a:ext uri="{FF2B5EF4-FFF2-40B4-BE49-F238E27FC236}">
                <a16:creationId xmlns:a16="http://schemas.microsoft.com/office/drawing/2014/main" id="{926C85E7-73AC-4E28-B10C-7DE157B20770}"/>
              </a:ext>
            </a:extLst>
          </p:cNvPr>
          <p:cNvSpPr>
            <a:spLocks noGrp="1"/>
          </p:cNvSpPr>
          <p:nvPr>
            <p:ph type="ftr" sz="quarter" idx="11"/>
          </p:nvPr>
        </p:nvSpPr>
        <p:spPr/>
        <p:txBody>
          <a:bodyPr/>
          <a:lstStyle/>
          <a:p>
            <a:r>
              <a:rPr lang="en-US"/>
              <a:t>name here/EV74</a:t>
            </a:r>
          </a:p>
        </p:txBody>
      </p:sp>
      <p:sp>
        <p:nvSpPr>
          <p:cNvPr id="6" name="Slide Number Placeholder 5">
            <a:extLst>
              <a:ext uri="{FF2B5EF4-FFF2-40B4-BE49-F238E27FC236}">
                <a16:creationId xmlns:a16="http://schemas.microsoft.com/office/drawing/2014/main" id="{AAE871A7-170E-4438-A49C-2A261429C6B1}"/>
              </a:ext>
            </a:extLst>
          </p:cNvPr>
          <p:cNvSpPr>
            <a:spLocks noGrp="1"/>
          </p:cNvSpPr>
          <p:nvPr>
            <p:ph type="sldNum" sz="quarter" idx="12"/>
          </p:nvPr>
        </p:nvSpPr>
        <p:spPr/>
        <p:txBody>
          <a:bodyPr/>
          <a:lstStyle/>
          <a:p>
            <a:fld id="{10FBEAF4-CD28-489E-AF69-54C8225B18C8}" type="slidenum">
              <a:rPr lang="en-US" smtClean="0"/>
              <a:t>‹#›</a:t>
            </a:fld>
            <a:endParaRPr lang="en-US"/>
          </a:p>
        </p:txBody>
      </p:sp>
      <p:pic>
        <p:nvPicPr>
          <p:cNvPr id="8" name="Picture 10">
            <a:extLst>
              <a:ext uri="{FF2B5EF4-FFF2-40B4-BE49-F238E27FC236}">
                <a16:creationId xmlns:a16="http://schemas.microsoft.com/office/drawing/2014/main" id="{3A6CC0F7-0640-4C86-A806-94EF10FFA435}"/>
              </a:ext>
            </a:extLst>
          </p:cNvPr>
          <p:cNvPicPr>
            <a:picLocks noChangeArrowheads="1"/>
          </p:cNvPicPr>
          <p:nvPr userDrawn="1"/>
        </p:nvPicPr>
        <p:blipFill>
          <a:blip r:embed="rId3">
            <a:extLst>
              <a:ext uri="{28A0092B-C50C-407E-A947-70E740481C1C}">
                <a14:useLocalDpi xmlns:a14="http://schemas.microsoft.com/office/drawing/2010/main" val="0"/>
              </a:ext>
            </a:extLst>
          </a:blip>
          <a:srcRect l="8191" t="4161" r="17554" b="31856"/>
          <a:stretch>
            <a:fillRect/>
          </a:stretch>
        </p:blipFill>
        <p:spPr bwMode="auto">
          <a:xfrm>
            <a:off x="129148" y="157904"/>
            <a:ext cx="9017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a:extLst>
              <a:ext uri="{FF2B5EF4-FFF2-40B4-BE49-F238E27FC236}">
                <a16:creationId xmlns:a16="http://schemas.microsoft.com/office/drawing/2014/main" id="{5B978257-DA87-425E-B8FC-88F42135AB91}"/>
              </a:ext>
            </a:extLst>
          </p:cNvPr>
          <p:cNvSpPr/>
          <p:nvPr userDrawn="1"/>
        </p:nvSpPr>
        <p:spPr>
          <a:xfrm>
            <a:off x="1106487" y="8442"/>
            <a:ext cx="9816859" cy="8197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209DD66-8E7D-4F76-98D7-1552B35248A7}"/>
              </a:ext>
            </a:extLst>
          </p:cNvPr>
          <p:cNvSpPr/>
          <p:nvPr userDrawn="1"/>
        </p:nvSpPr>
        <p:spPr>
          <a:xfrm>
            <a:off x="10305691" y="873544"/>
            <a:ext cx="744747" cy="97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20248A6-8678-417A-8E7F-46E5774B7293}"/>
              </a:ext>
            </a:extLst>
          </p:cNvPr>
          <p:cNvSpPr/>
          <p:nvPr userDrawn="1"/>
        </p:nvSpPr>
        <p:spPr>
          <a:xfrm>
            <a:off x="10305691" y="1144519"/>
            <a:ext cx="1201947" cy="92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93984E-82EF-4DC6-8298-C935973C12F2}"/>
              </a:ext>
            </a:extLst>
          </p:cNvPr>
          <p:cNvSpPr>
            <a:spLocks noGrp="1"/>
          </p:cNvSpPr>
          <p:nvPr>
            <p:ph type="title"/>
          </p:nvPr>
        </p:nvSpPr>
        <p:spPr>
          <a:xfrm>
            <a:off x="838200" y="1150743"/>
            <a:ext cx="10515600" cy="908653"/>
          </a:xfrm>
        </p:spPr>
        <p:txBody>
          <a:bodyPr anchor="ctr">
            <a:normAutofit/>
          </a:bodyPr>
          <a:lstStyle>
            <a:lvl1pPr>
              <a:defRPr sz="2400" b="1">
                <a:latin typeface="Helvetica" panose="020B0604020202020204" pitchFamily="34" charset="0"/>
                <a:cs typeface="Helvetica" panose="020B0604020202020204" pitchFamily="34" charset="0"/>
              </a:defRPr>
            </a:lvl1pPr>
          </a:lstStyle>
          <a:p>
            <a:r>
              <a:rPr lang="en-US"/>
              <a:t>Click to edit Master title style</a:t>
            </a:r>
          </a:p>
        </p:txBody>
      </p:sp>
      <p:sp>
        <p:nvSpPr>
          <p:cNvPr id="7" name="Text Placeholder 15">
            <a:extLst>
              <a:ext uri="{FF2B5EF4-FFF2-40B4-BE49-F238E27FC236}">
                <a16:creationId xmlns:a16="http://schemas.microsoft.com/office/drawing/2014/main" id="{B8C61EAF-B01C-4790-962E-AE5D79A65C49}"/>
              </a:ext>
            </a:extLst>
          </p:cNvPr>
          <p:cNvSpPr>
            <a:spLocks noGrp="1"/>
          </p:cNvSpPr>
          <p:nvPr>
            <p:ph type="body" sz="quarter" idx="14" hasCustomPrompt="1"/>
          </p:nvPr>
        </p:nvSpPr>
        <p:spPr>
          <a:xfrm>
            <a:off x="1106487" y="53688"/>
            <a:ext cx="9816859" cy="859866"/>
          </a:xfrm>
        </p:spPr>
        <p:txBody>
          <a:bodyPr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2">
                    <a:lumMod val="75000"/>
                  </a:schemeClr>
                </a:solidFill>
              </a:defRPr>
            </a:lvl1pPr>
          </a:lstStyle>
          <a:p>
            <a:r>
              <a:rPr lang="en-US" altLang="en-US" sz="2800">
                <a:solidFill>
                  <a:schemeClr val="tx2"/>
                </a:solidFill>
                <a:latin typeface="Arial" panose="020B0604020202020204" pitchFamily="34" charset="0"/>
              </a:rPr>
              <a:t>Human Factors &amp; Supportability Engineering Team</a:t>
            </a:r>
            <a:endParaRPr lang="en-US"/>
          </a:p>
        </p:txBody>
      </p:sp>
      <p:sp>
        <p:nvSpPr>
          <p:cNvPr id="25" name="Rectangle 24">
            <a:extLst>
              <a:ext uri="{FF2B5EF4-FFF2-40B4-BE49-F238E27FC236}">
                <a16:creationId xmlns:a16="http://schemas.microsoft.com/office/drawing/2014/main" id="{3B809207-94E6-4810-A247-759612C2B8F4}"/>
              </a:ext>
            </a:extLst>
          </p:cNvPr>
          <p:cNvSpPr/>
          <p:nvPr userDrawn="1"/>
        </p:nvSpPr>
        <p:spPr>
          <a:xfrm>
            <a:off x="10305691" y="961811"/>
            <a:ext cx="820386"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ine 13">
            <a:extLst>
              <a:ext uri="{FF2B5EF4-FFF2-40B4-BE49-F238E27FC236}">
                <a16:creationId xmlns:a16="http://schemas.microsoft.com/office/drawing/2014/main" id="{344D8C4D-2F6F-4E38-977D-E17ED20D7826}"/>
              </a:ext>
            </a:extLst>
          </p:cNvPr>
          <p:cNvSpPr>
            <a:spLocks noChangeShapeType="1"/>
          </p:cNvSpPr>
          <p:nvPr userDrawn="1"/>
        </p:nvSpPr>
        <p:spPr bwMode="auto">
          <a:xfrm flipV="1">
            <a:off x="1106487" y="1043022"/>
            <a:ext cx="7827603" cy="6224"/>
          </a:xfrm>
          <a:prstGeom prst="line">
            <a:avLst/>
          </a:prstGeom>
          <a:noFill/>
          <a:ln w="381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Line 22">
            <a:extLst>
              <a:ext uri="{FF2B5EF4-FFF2-40B4-BE49-F238E27FC236}">
                <a16:creationId xmlns:a16="http://schemas.microsoft.com/office/drawing/2014/main" id="{E75F48B5-C098-4BC1-AACE-C5C2524CAD6C}"/>
              </a:ext>
            </a:extLst>
          </p:cNvPr>
          <p:cNvSpPr>
            <a:spLocks noChangeShapeType="1"/>
          </p:cNvSpPr>
          <p:nvPr userDrawn="1"/>
        </p:nvSpPr>
        <p:spPr bwMode="auto">
          <a:xfrm>
            <a:off x="10311430" y="1043021"/>
            <a:ext cx="914400" cy="0"/>
          </a:xfrm>
          <a:prstGeom prst="line">
            <a:avLst/>
          </a:prstGeom>
          <a:noFill/>
          <a:ln w="38100">
            <a:solidFill>
              <a:srgbClr val="B9001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TextBox 26">
            <a:extLst>
              <a:ext uri="{FF2B5EF4-FFF2-40B4-BE49-F238E27FC236}">
                <a16:creationId xmlns:a16="http://schemas.microsoft.com/office/drawing/2014/main" id="{F4B9CB7B-2F82-4290-B059-CB9FFD58EC5E}"/>
              </a:ext>
            </a:extLst>
          </p:cNvPr>
          <p:cNvSpPr txBox="1"/>
          <p:nvPr userDrawn="1"/>
        </p:nvSpPr>
        <p:spPr>
          <a:xfrm>
            <a:off x="10138489" y="1053939"/>
            <a:ext cx="1260281" cy="215444"/>
          </a:xfrm>
          <a:prstGeom prst="rect">
            <a:avLst/>
          </a:prstGeom>
          <a:noFill/>
        </p:spPr>
        <p:txBody>
          <a:bodyPr wrap="none" rtlCol="0">
            <a:spAutoFit/>
          </a:bodyPr>
          <a:lstStyle/>
          <a:p>
            <a:r>
              <a:rPr lang="en-US" sz="800"/>
              <a:t>Integration &amp; Engineering</a:t>
            </a:r>
          </a:p>
        </p:txBody>
      </p:sp>
      <p:sp>
        <p:nvSpPr>
          <p:cNvPr id="28" name="TextBox 27">
            <a:extLst>
              <a:ext uri="{FF2B5EF4-FFF2-40B4-BE49-F238E27FC236}">
                <a16:creationId xmlns:a16="http://schemas.microsoft.com/office/drawing/2014/main" id="{50AA99A7-40D0-4C98-8B27-FA36060DEE12}"/>
              </a:ext>
            </a:extLst>
          </p:cNvPr>
          <p:cNvSpPr txBox="1"/>
          <p:nvPr userDrawn="1"/>
        </p:nvSpPr>
        <p:spPr>
          <a:xfrm>
            <a:off x="10350240" y="862083"/>
            <a:ext cx="1028474" cy="215444"/>
          </a:xfrm>
          <a:prstGeom prst="rect">
            <a:avLst/>
          </a:prstGeom>
          <a:noFill/>
        </p:spPr>
        <p:txBody>
          <a:bodyPr wrap="square" rtlCol="0">
            <a:spAutoFit/>
          </a:bodyPr>
          <a:lstStyle/>
          <a:p>
            <a:r>
              <a:rPr lang="en-US" sz="800"/>
              <a:t>Human Systems</a:t>
            </a:r>
          </a:p>
        </p:txBody>
      </p:sp>
    </p:spTree>
    <p:extLst>
      <p:ext uri="{BB962C8B-B14F-4D97-AF65-F5344CB8AC3E}">
        <p14:creationId xmlns:p14="http://schemas.microsoft.com/office/powerpoint/2010/main" val="4141962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12" name="Picture 21" descr="msfc_logo">
            <a:extLst>
              <a:ext uri="{FF2B5EF4-FFF2-40B4-BE49-F238E27FC236}">
                <a16:creationId xmlns:a16="http://schemas.microsoft.com/office/drawing/2014/main" id="{1FD51A68-8480-4789-A0B6-5C4FB130D1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34091" y="725696"/>
            <a:ext cx="1371600" cy="511175"/>
          </a:xfrm>
          <a:prstGeom prst="rect">
            <a:avLst/>
          </a:prstGeom>
          <a:noFill/>
          <a:extLst>
            <a:ext uri="{909E8E84-426E-40DD-AFC4-6F175D3DCCD1}">
              <a14:hiddenFill xmlns:a14="http://schemas.microsoft.com/office/drawing/2010/main">
                <a:solidFill>
                  <a:srgbClr val="FFFFFF"/>
                </a:solidFill>
              </a14:hiddenFill>
            </a:ext>
          </a:extLst>
        </p:spPr>
      </p:pic>
      <p:sp>
        <p:nvSpPr>
          <p:cNvPr id="3" name="Vertical Text Placeholder 2">
            <a:extLst>
              <a:ext uri="{FF2B5EF4-FFF2-40B4-BE49-F238E27FC236}">
                <a16:creationId xmlns:a16="http://schemas.microsoft.com/office/drawing/2014/main" id="{4D5D3D37-2130-4D23-A920-30CA16E1E688}"/>
              </a:ext>
            </a:extLst>
          </p:cNvPr>
          <p:cNvSpPr>
            <a:spLocks noGrp="1"/>
          </p:cNvSpPr>
          <p:nvPr>
            <p:ph type="body" orient="vert" idx="1" hasCustomPrompt="1"/>
          </p:nvPr>
        </p:nvSpPr>
        <p:spPr>
          <a:xfrm>
            <a:off x="838200" y="1237002"/>
            <a:ext cx="9468929" cy="4988624"/>
          </a:xfrm>
        </p:spPr>
        <p:txBody>
          <a:bodyPr vert="eaVert"/>
          <a:lstStyle>
            <a:lvl1pPr marL="228600" indent="-228600">
              <a:buFont typeface="Wingdings" panose="05000000000000000000" pitchFamily="2" charset="2"/>
              <a:buChar char=""/>
              <a:defRPr sz="2200" b="1">
                <a:latin typeface="Helvetica" panose="020B0604020202020204" pitchFamily="34" charset="0"/>
                <a:cs typeface="Helvetica" panose="020B0604020202020204" pitchFamily="34" charset="0"/>
              </a:defRPr>
            </a:lvl1pPr>
            <a:lvl2pPr marL="685800" indent="-228600">
              <a:buFont typeface="Wingdings" panose="05000000000000000000" pitchFamily="2" charset="2"/>
              <a:buChar char=""/>
              <a:defRPr sz="1800" b="1">
                <a:latin typeface="Helvetica" panose="020B0604020202020204" pitchFamily="34" charset="0"/>
                <a:cs typeface="Helvetica" panose="020B0604020202020204" pitchFamily="34" charset="0"/>
              </a:defRPr>
            </a:lvl2pPr>
            <a:lvl3pPr marL="1143000" indent="-228600">
              <a:buFont typeface="Wingdings" panose="05000000000000000000" pitchFamily="2" charset="2"/>
              <a:buChar char=""/>
              <a:defRPr sz="1600" b="1">
                <a:latin typeface="Helvetica" panose="020B0604020202020204" pitchFamily="34" charset="0"/>
                <a:cs typeface="Helvetica" panose="020B0604020202020204" pitchFamily="34" charset="0"/>
              </a:defRPr>
            </a:lvl3pPr>
            <a:lvl4pPr marL="1600200" indent="-228600">
              <a:buFont typeface="Helvetica" panose="020B0604020202020204" pitchFamily="34" charset="0"/>
              <a:buChar char="‒"/>
              <a:defRPr sz="1400" b="1">
                <a:latin typeface="Helvetica" panose="020B0604020202020204" pitchFamily="34" charset="0"/>
                <a:cs typeface="Helvetica" panose="020B0604020202020204" pitchFamily="34" charset="0"/>
              </a:defRPr>
            </a:lvl4pPr>
            <a:lvl5pPr>
              <a:defRPr sz="1200" b="1">
                <a:latin typeface="Helvetica" panose="020B0604020202020204" pitchFamily="34" charset="0"/>
                <a:cs typeface="Helvetica"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51D245-29F4-4787-9A5F-A9864B6977B9}"/>
              </a:ext>
            </a:extLst>
          </p:cNvPr>
          <p:cNvSpPr>
            <a:spLocks noGrp="1"/>
          </p:cNvSpPr>
          <p:nvPr>
            <p:ph type="dt" sz="half" idx="10"/>
          </p:nvPr>
        </p:nvSpPr>
        <p:spPr/>
        <p:txBody>
          <a:bodyPr/>
          <a:lstStyle/>
          <a:p>
            <a:r>
              <a:rPr lang="en-US"/>
              <a:t>Use fixed date</a:t>
            </a:r>
          </a:p>
        </p:txBody>
      </p:sp>
      <p:sp>
        <p:nvSpPr>
          <p:cNvPr id="5" name="Footer Placeholder 4">
            <a:extLst>
              <a:ext uri="{FF2B5EF4-FFF2-40B4-BE49-F238E27FC236}">
                <a16:creationId xmlns:a16="http://schemas.microsoft.com/office/drawing/2014/main" id="{FA9BFD68-F9B4-426D-B37A-F5C729BF9C16}"/>
              </a:ext>
            </a:extLst>
          </p:cNvPr>
          <p:cNvSpPr>
            <a:spLocks noGrp="1"/>
          </p:cNvSpPr>
          <p:nvPr>
            <p:ph type="ftr" sz="quarter" idx="11"/>
          </p:nvPr>
        </p:nvSpPr>
        <p:spPr/>
        <p:txBody>
          <a:bodyPr/>
          <a:lstStyle/>
          <a:p>
            <a:r>
              <a:rPr lang="en-US"/>
              <a:t>name here/EV74</a:t>
            </a:r>
          </a:p>
        </p:txBody>
      </p:sp>
      <p:sp>
        <p:nvSpPr>
          <p:cNvPr id="6" name="Slide Number Placeholder 5">
            <a:extLst>
              <a:ext uri="{FF2B5EF4-FFF2-40B4-BE49-F238E27FC236}">
                <a16:creationId xmlns:a16="http://schemas.microsoft.com/office/drawing/2014/main" id="{984B2499-1BED-49F3-AB96-E238F4FF72B5}"/>
              </a:ext>
            </a:extLst>
          </p:cNvPr>
          <p:cNvSpPr>
            <a:spLocks noGrp="1"/>
          </p:cNvSpPr>
          <p:nvPr>
            <p:ph type="sldNum" sz="quarter" idx="12"/>
          </p:nvPr>
        </p:nvSpPr>
        <p:spPr/>
        <p:txBody>
          <a:bodyPr/>
          <a:lstStyle/>
          <a:p>
            <a:fld id="{10FBEAF4-CD28-489E-AF69-54C8225B18C8}" type="slidenum">
              <a:rPr lang="en-US" smtClean="0"/>
              <a:t>‹#›</a:t>
            </a:fld>
            <a:endParaRPr lang="en-US"/>
          </a:p>
        </p:txBody>
      </p:sp>
      <p:pic>
        <p:nvPicPr>
          <p:cNvPr id="8" name="Picture 10">
            <a:extLst>
              <a:ext uri="{FF2B5EF4-FFF2-40B4-BE49-F238E27FC236}">
                <a16:creationId xmlns:a16="http://schemas.microsoft.com/office/drawing/2014/main" id="{528CDECA-9DFB-4E6E-8301-6FF2EE144893}"/>
              </a:ext>
            </a:extLst>
          </p:cNvPr>
          <p:cNvPicPr>
            <a:picLocks noChangeArrowheads="1"/>
          </p:cNvPicPr>
          <p:nvPr userDrawn="1"/>
        </p:nvPicPr>
        <p:blipFill>
          <a:blip r:embed="rId3">
            <a:extLst>
              <a:ext uri="{28A0092B-C50C-407E-A947-70E740481C1C}">
                <a14:useLocalDpi xmlns:a14="http://schemas.microsoft.com/office/drawing/2010/main" val="0"/>
              </a:ext>
            </a:extLst>
          </a:blip>
          <a:srcRect l="8191" t="4161" r="17554" b="31856"/>
          <a:stretch>
            <a:fillRect/>
          </a:stretch>
        </p:blipFill>
        <p:spPr bwMode="auto">
          <a:xfrm>
            <a:off x="152400" y="135146"/>
            <a:ext cx="9017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ine 13">
            <a:extLst>
              <a:ext uri="{FF2B5EF4-FFF2-40B4-BE49-F238E27FC236}">
                <a16:creationId xmlns:a16="http://schemas.microsoft.com/office/drawing/2014/main" id="{3FBADDDB-53EA-43CF-83C4-F88194DA6A1A}"/>
              </a:ext>
            </a:extLst>
          </p:cNvPr>
          <p:cNvSpPr>
            <a:spLocks noChangeShapeType="1"/>
          </p:cNvSpPr>
          <p:nvPr userDrawn="1"/>
        </p:nvSpPr>
        <p:spPr bwMode="auto">
          <a:xfrm flipV="1">
            <a:off x="1106487" y="1043022"/>
            <a:ext cx="7827603" cy="6224"/>
          </a:xfrm>
          <a:prstGeom prst="line">
            <a:avLst/>
          </a:prstGeom>
          <a:noFill/>
          <a:ln w="381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22">
            <a:extLst>
              <a:ext uri="{FF2B5EF4-FFF2-40B4-BE49-F238E27FC236}">
                <a16:creationId xmlns:a16="http://schemas.microsoft.com/office/drawing/2014/main" id="{55FBC710-8C3D-4802-BB8A-365D791C27B5}"/>
              </a:ext>
            </a:extLst>
          </p:cNvPr>
          <p:cNvSpPr>
            <a:spLocks noChangeShapeType="1"/>
          </p:cNvSpPr>
          <p:nvPr userDrawn="1"/>
        </p:nvSpPr>
        <p:spPr bwMode="auto">
          <a:xfrm>
            <a:off x="10311430" y="1043021"/>
            <a:ext cx="914400" cy="0"/>
          </a:xfrm>
          <a:prstGeom prst="line">
            <a:avLst/>
          </a:prstGeom>
          <a:noFill/>
          <a:ln w="38100">
            <a:solidFill>
              <a:srgbClr val="B9001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Rectangle 15">
            <a:extLst>
              <a:ext uri="{FF2B5EF4-FFF2-40B4-BE49-F238E27FC236}">
                <a16:creationId xmlns:a16="http://schemas.microsoft.com/office/drawing/2014/main" id="{6C23CD81-3CC2-4199-823C-4C2445BD5AD2}"/>
              </a:ext>
            </a:extLst>
          </p:cNvPr>
          <p:cNvSpPr/>
          <p:nvPr userDrawn="1"/>
        </p:nvSpPr>
        <p:spPr>
          <a:xfrm>
            <a:off x="1106487" y="8442"/>
            <a:ext cx="9816859" cy="8197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7A03D9E-0290-435D-9777-8CED4CD24651}"/>
              </a:ext>
            </a:extLst>
          </p:cNvPr>
          <p:cNvSpPr/>
          <p:nvPr userDrawn="1"/>
        </p:nvSpPr>
        <p:spPr>
          <a:xfrm>
            <a:off x="10305691" y="1143326"/>
            <a:ext cx="1232612" cy="93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72DD83E0-1182-435C-82B7-90E1DAD2FC27}"/>
              </a:ext>
            </a:extLst>
          </p:cNvPr>
          <p:cNvSpPr>
            <a:spLocks noGrp="1"/>
          </p:cNvSpPr>
          <p:nvPr>
            <p:ph type="title" orient="vert" hasCustomPrompt="1"/>
          </p:nvPr>
        </p:nvSpPr>
        <p:spPr>
          <a:xfrm>
            <a:off x="10448749" y="1237001"/>
            <a:ext cx="905049" cy="4988625"/>
          </a:xfrm>
        </p:spPr>
        <p:txBody>
          <a:bodyPr vert="eaVert">
            <a:normAutofit/>
          </a:bodyPr>
          <a:lstStyle>
            <a:lvl1pPr>
              <a:defRPr sz="2400" b="1">
                <a:latin typeface="Helvetica" panose="020B0604020202020204" pitchFamily="34" charset="0"/>
                <a:cs typeface="Helvetica" panose="020B0604020202020204" pitchFamily="34" charset="0"/>
              </a:defRPr>
            </a:lvl1pPr>
          </a:lstStyle>
          <a:p>
            <a:r>
              <a:rPr lang="en-US"/>
              <a:t>Click to add title</a:t>
            </a:r>
          </a:p>
        </p:txBody>
      </p:sp>
      <p:sp>
        <p:nvSpPr>
          <p:cNvPr id="18" name="Rectangle 17">
            <a:extLst>
              <a:ext uri="{FF2B5EF4-FFF2-40B4-BE49-F238E27FC236}">
                <a16:creationId xmlns:a16="http://schemas.microsoft.com/office/drawing/2014/main" id="{CB47596F-EA58-4036-8619-2C20B1EEF6F9}"/>
              </a:ext>
            </a:extLst>
          </p:cNvPr>
          <p:cNvSpPr/>
          <p:nvPr userDrawn="1"/>
        </p:nvSpPr>
        <p:spPr>
          <a:xfrm>
            <a:off x="10305691" y="887314"/>
            <a:ext cx="779822" cy="93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5">
            <a:extLst>
              <a:ext uri="{FF2B5EF4-FFF2-40B4-BE49-F238E27FC236}">
                <a16:creationId xmlns:a16="http://schemas.microsoft.com/office/drawing/2014/main" id="{61C69B5E-0B30-453C-98E8-E5384D2FD4E9}"/>
              </a:ext>
            </a:extLst>
          </p:cNvPr>
          <p:cNvSpPr>
            <a:spLocks noGrp="1"/>
          </p:cNvSpPr>
          <p:nvPr>
            <p:ph type="body" sz="quarter" idx="14" hasCustomPrompt="1"/>
          </p:nvPr>
        </p:nvSpPr>
        <p:spPr>
          <a:xfrm>
            <a:off x="1112598" y="58656"/>
            <a:ext cx="9816859" cy="859866"/>
          </a:xfrm>
        </p:spPr>
        <p:txBody>
          <a:bodyPr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2">
                    <a:lumMod val="75000"/>
                  </a:schemeClr>
                </a:solidFill>
              </a:defRPr>
            </a:lvl1pPr>
          </a:lstStyle>
          <a:p>
            <a:r>
              <a:rPr lang="en-US" altLang="en-US" sz="2800">
                <a:solidFill>
                  <a:schemeClr val="tx2"/>
                </a:solidFill>
                <a:latin typeface="Arial" panose="020B0604020202020204" pitchFamily="34" charset="0"/>
              </a:rPr>
              <a:t>Human Factors &amp; Supportability Engineering Team</a:t>
            </a:r>
            <a:endParaRPr lang="en-US"/>
          </a:p>
        </p:txBody>
      </p:sp>
      <p:sp>
        <p:nvSpPr>
          <p:cNvPr id="19" name="Rectangle 18">
            <a:extLst>
              <a:ext uri="{FF2B5EF4-FFF2-40B4-BE49-F238E27FC236}">
                <a16:creationId xmlns:a16="http://schemas.microsoft.com/office/drawing/2014/main" id="{6C23BE32-5BA4-4B11-A9E2-0F0B6F43F251}"/>
              </a:ext>
            </a:extLst>
          </p:cNvPr>
          <p:cNvSpPr/>
          <p:nvPr userDrawn="1"/>
        </p:nvSpPr>
        <p:spPr>
          <a:xfrm>
            <a:off x="10307129" y="974918"/>
            <a:ext cx="772273"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1A6A845-4C38-4426-9E5C-9ACCEA215BAA}"/>
              </a:ext>
            </a:extLst>
          </p:cNvPr>
          <p:cNvSpPr txBox="1"/>
          <p:nvPr userDrawn="1"/>
        </p:nvSpPr>
        <p:spPr>
          <a:xfrm>
            <a:off x="10138489" y="1053939"/>
            <a:ext cx="1260281" cy="215444"/>
          </a:xfrm>
          <a:prstGeom prst="rect">
            <a:avLst/>
          </a:prstGeom>
          <a:noFill/>
        </p:spPr>
        <p:txBody>
          <a:bodyPr wrap="none" rtlCol="0">
            <a:spAutoFit/>
          </a:bodyPr>
          <a:lstStyle/>
          <a:p>
            <a:r>
              <a:rPr lang="en-US" sz="800"/>
              <a:t>Integration &amp; Engineering</a:t>
            </a:r>
          </a:p>
        </p:txBody>
      </p:sp>
      <p:sp>
        <p:nvSpPr>
          <p:cNvPr id="21" name="TextBox 20">
            <a:extLst>
              <a:ext uri="{FF2B5EF4-FFF2-40B4-BE49-F238E27FC236}">
                <a16:creationId xmlns:a16="http://schemas.microsoft.com/office/drawing/2014/main" id="{52B26178-CD93-4838-A98F-246191D9C68E}"/>
              </a:ext>
            </a:extLst>
          </p:cNvPr>
          <p:cNvSpPr txBox="1"/>
          <p:nvPr userDrawn="1"/>
        </p:nvSpPr>
        <p:spPr>
          <a:xfrm>
            <a:off x="10350240" y="862083"/>
            <a:ext cx="1028474" cy="215444"/>
          </a:xfrm>
          <a:prstGeom prst="rect">
            <a:avLst/>
          </a:prstGeom>
          <a:noFill/>
        </p:spPr>
        <p:txBody>
          <a:bodyPr wrap="square" rtlCol="0">
            <a:spAutoFit/>
          </a:bodyPr>
          <a:lstStyle/>
          <a:p>
            <a:r>
              <a:rPr lang="en-US" sz="800"/>
              <a:t>Human Systems</a:t>
            </a:r>
          </a:p>
        </p:txBody>
      </p:sp>
    </p:spTree>
    <p:extLst>
      <p:ext uri="{BB962C8B-B14F-4D97-AF65-F5344CB8AC3E}">
        <p14:creationId xmlns:p14="http://schemas.microsoft.com/office/powerpoint/2010/main" val="1656535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 Number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AA73E5-1982-F329-C611-E4510F0853C0}"/>
              </a:ext>
            </a:extLst>
          </p:cNvPr>
          <p:cNvSpPr/>
          <p:nvPr userDrawn="1"/>
        </p:nvSpPr>
        <p:spPr>
          <a:xfrm>
            <a:off x="1137520" y="396240"/>
            <a:ext cx="8900560" cy="436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111096" y="250684"/>
            <a:ext cx="10970508" cy="568800"/>
          </a:xfrm>
          <a:prstGeom prst="rect">
            <a:avLst/>
          </a:prstGeom>
        </p:spPr>
        <p:txBody>
          <a:bodyPr>
            <a:normAutofit/>
          </a:bodyPr>
          <a:lstStyle>
            <a:lvl1pPr>
              <a:defRPr sz="2800"/>
            </a:lvl1pPr>
          </a:lstStyle>
          <a:p>
            <a:r>
              <a:rPr lang="en-US"/>
              <a:t>Click to add title</a:t>
            </a:r>
            <a:endParaRPr lang="en-AU"/>
          </a:p>
        </p:txBody>
      </p:sp>
      <p:sp>
        <p:nvSpPr>
          <p:cNvPr id="3" name="Content Placeholder 2"/>
          <p:cNvSpPr>
            <a:spLocks noGrp="1"/>
          </p:cNvSpPr>
          <p:nvPr>
            <p:ph idx="1"/>
          </p:nvPr>
        </p:nvSpPr>
        <p:spPr>
          <a:xfrm>
            <a:off x="609600" y="1053264"/>
            <a:ext cx="10972800" cy="4896000"/>
          </a:xfrm>
          <a:prstGeom prst="rect">
            <a:avLst/>
          </a:prstGeom>
        </p:spPr>
        <p:txBody>
          <a:bodyPr>
            <a:noAutofit/>
          </a:bodyPr>
          <a:lstStyle>
            <a:lvl1pPr marL="514350" indent="-514350">
              <a:spcBef>
                <a:spcPts val="600"/>
              </a:spcBef>
              <a:spcAft>
                <a:spcPts val="0"/>
              </a:spcAft>
              <a:buFont typeface="+mj-lt"/>
              <a:buAutoNum type="arabicPeriod"/>
              <a:defRPr sz="2800">
                <a:solidFill>
                  <a:schemeClr val="tx1"/>
                </a:solidFill>
              </a:defRPr>
            </a:lvl1pPr>
            <a:lvl2pPr marL="853200" indent="-457200">
              <a:spcBef>
                <a:spcPts val="600"/>
              </a:spcBef>
              <a:buFont typeface="+mj-lt"/>
              <a:buAutoNum type="arabicPeriod"/>
              <a:defRPr>
                <a:solidFill>
                  <a:schemeClr val="tx1"/>
                </a:solidFill>
              </a:defRPr>
            </a:lvl2pPr>
            <a:lvl3pPr marL="1177200" indent="-457200">
              <a:spcBef>
                <a:spcPts val="600"/>
              </a:spcBef>
              <a:buFont typeface="+mj-lt"/>
              <a:buAutoNum type="arabicPeriod"/>
              <a:defRPr>
                <a:solidFill>
                  <a:schemeClr val="tx1"/>
                </a:solidFill>
              </a:defRPr>
            </a:lvl3pPr>
            <a:lvl4pPr marL="1573200" indent="-457200">
              <a:spcBef>
                <a:spcPts val="600"/>
              </a:spcBef>
              <a:buFont typeface="+mj-lt"/>
              <a:buAutoNum type="arabicPeriod"/>
              <a:defRPr>
                <a:solidFill>
                  <a:schemeClr val="tx1"/>
                </a:solidFill>
              </a:defRPr>
            </a:lvl4pPr>
            <a:lvl5pPr marL="1897200" indent="-457200">
              <a:spcBef>
                <a:spcPts val="600"/>
              </a:spcBef>
              <a:buFont typeface="+mj-lt"/>
              <a:buAutoNum type="arabicPeriod"/>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6" name="Slide Number Placeholder 5"/>
          <p:cNvSpPr>
            <a:spLocks noGrp="1"/>
          </p:cNvSpPr>
          <p:nvPr>
            <p:ph type="sldNum" sz="quarter" idx="12"/>
          </p:nvPr>
        </p:nvSpPr>
        <p:spPr>
          <a:xfrm>
            <a:off x="81680" y="6379707"/>
            <a:ext cx="1055840" cy="365125"/>
          </a:xfrm>
          <a:prstGeom prst="rect">
            <a:avLst/>
          </a:prstGeom>
        </p:spPr>
        <p:txBody>
          <a:bodyPr/>
          <a:lstStyle/>
          <a:p>
            <a:fld id="{9B3E39EC-4BE2-4DEA-81C0-4ABC0AAB4AC0}" type="slidenum">
              <a:rPr lang="en-AU" smtClean="0"/>
              <a:t>‹#›</a:t>
            </a:fld>
            <a:endParaRPr lang="en-AU"/>
          </a:p>
        </p:txBody>
      </p:sp>
    </p:spTree>
    <p:extLst>
      <p:ext uri="{BB962C8B-B14F-4D97-AF65-F5344CB8AC3E}">
        <p14:creationId xmlns:p14="http://schemas.microsoft.com/office/powerpoint/2010/main" val="4175796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7" name="Picture 21" descr="msfc_logo">
            <a:extLst>
              <a:ext uri="{FF2B5EF4-FFF2-40B4-BE49-F238E27FC236}">
                <a16:creationId xmlns:a16="http://schemas.microsoft.com/office/drawing/2014/main" id="{3F75DDF9-6DBE-47AD-BF4A-1D909775B69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34091" y="725696"/>
            <a:ext cx="1371600" cy="5111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B956293-58CF-4F9E-914F-616CD76D204C}"/>
              </a:ext>
            </a:extLst>
          </p:cNvPr>
          <p:cNvSpPr/>
          <p:nvPr userDrawn="1"/>
        </p:nvSpPr>
        <p:spPr>
          <a:xfrm>
            <a:off x="10305691" y="1143271"/>
            <a:ext cx="1176067" cy="92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646F7E0-E93D-4BAE-B235-F3C0C1CADB14}"/>
              </a:ext>
            </a:extLst>
          </p:cNvPr>
          <p:cNvSpPr>
            <a:spLocks noGrp="1"/>
          </p:cNvSpPr>
          <p:nvPr>
            <p:ph idx="1"/>
          </p:nvPr>
        </p:nvSpPr>
        <p:spPr>
          <a:xfrm>
            <a:off x="838200" y="2156125"/>
            <a:ext cx="10515600" cy="4020838"/>
          </a:xfrm>
        </p:spPr>
        <p:txBody>
          <a:bodyPr/>
          <a:lstStyle>
            <a:lvl1pPr marL="228600" indent="-228600">
              <a:buFont typeface="Wingdings" panose="05000000000000000000" pitchFamily="2" charset="2"/>
              <a:buChar char=""/>
              <a:defRPr sz="2200" b="1">
                <a:latin typeface="Helvetica" panose="020B0604020202020204" pitchFamily="34" charset="0"/>
                <a:cs typeface="Helvetica" panose="020B0604020202020204" pitchFamily="34" charset="0"/>
              </a:defRPr>
            </a:lvl1pPr>
            <a:lvl2pPr marL="685800" indent="-228600">
              <a:buFont typeface="Wingdings" panose="05000000000000000000" pitchFamily="2" charset="2"/>
              <a:buChar char=""/>
              <a:defRPr sz="1800" b="1">
                <a:latin typeface="Helvetica" panose="020B0604020202020204" pitchFamily="34" charset="0"/>
                <a:cs typeface="Helvetica" panose="020B0604020202020204" pitchFamily="34" charset="0"/>
              </a:defRPr>
            </a:lvl2pPr>
            <a:lvl3pPr marL="1143000" indent="-228600">
              <a:buFont typeface="Wingdings" panose="05000000000000000000" pitchFamily="2" charset="2"/>
              <a:buChar char=""/>
              <a:defRPr sz="1600" b="1">
                <a:latin typeface="Helvetica" panose="020B0604020202020204" pitchFamily="34" charset="0"/>
                <a:cs typeface="Helvetica" panose="020B0604020202020204" pitchFamily="34" charset="0"/>
              </a:defRPr>
            </a:lvl3pPr>
            <a:lvl4pPr marL="1600200" indent="-228600">
              <a:buFont typeface="Helvetica" panose="020B0604020202020204" pitchFamily="34" charset="0"/>
              <a:buChar char="‒"/>
              <a:defRPr sz="1400" b="1">
                <a:latin typeface="Helvetica" panose="020B0604020202020204" pitchFamily="34" charset="0"/>
                <a:cs typeface="Helvetica" panose="020B0604020202020204" pitchFamily="34" charset="0"/>
              </a:defRPr>
            </a:lvl4pPr>
            <a:lvl5pPr>
              <a:defRPr sz="1200" b="1">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21" descr="msfc_logo">
            <a:extLst>
              <a:ext uri="{FF2B5EF4-FFF2-40B4-BE49-F238E27FC236}">
                <a16:creationId xmlns:a16="http://schemas.microsoft.com/office/drawing/2014/main" id="{44D95DBE-BA6F-45EA-AACA-2ACB8344E6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34091" y="760202"/>
            <a:ext cx="1371600" cy="5111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8A676863-DB60-4888-AA58-FAEC31AE7B2C}"/>
              </a:ext>
            </a:extLst>
          </p:cNvPr>
          <p:cNvPicPr>
            <a:picLocks noChangeArrowheads="1"/>
          </p:cNvPicPr>
          <p:nvPr userDrawn="1"/>
        </p:nvPicPr>
        <p:blipFill>
          <a:blip r:embed="rId3">
            <a:extLst>
              <a:ext uri="{28A0092B-C50C-407E-A947-70E740481C1C}">
                <a14:useLocalDpi xmlns:a14="http://schemas.microsoft.com/office/drawing/2010/main" val="0"/>
              </a:ext>
            </a:extLst>
          </a:blip>
          <a:srcRect l="8191" t="4161" r="17554" b="31856"/>
          <a:stretch>
            <a:fillRect/>
          </a:stretch>
        </p:blipFill>
        <p:spPr bwMode="auto">
          <a:xfrm>
            <a:off x="152400" y="152400"/>
            <a:ext cx="9017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Line 13">
            <a:extLst>
              <a:ext uri="{FF2B5EF4-FFF2-40B4-BE49-F238E27FC236}">
                <a16:creationId xmlns:a16="http://schemas.microsoft.com/office/drawing/2014/main" id="{711658DA-6500-4039-B484-370C29D68DA8}"/>
              </a:ext>
            </a:extLst>
          </p:cNvPr>
          <p:cNvSpPr>
            <a:spLocks noChangeShapeType="1"/>
          </p:cNvSpPr>
          <p:nvPr userDrawn="1"/>
        </p:nvSpPr>
        <p:spPr bwMode="auto">
          <a:xfrm flipV="1">
            <a:off x="1106487" y="1077528"/>
            <a:ext cx="7827603" cy="6224"/>
          </a:xfrm>
          <a:prstGeom prst="line">
            <a:avLst/>
          </a:prstGeom>
          <a:noFill/>
          <a:ln w="381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22">
            <a:extLst>
              <a:ext uri="{FF2B5EF4-FFF2-40B4-BE49-F238E27FC236}">
                <a16:creationId xmlns:a16="http://schemas.microsoft.com/office/drawing/2014/main" id="{F4ABC139-C12C-46D6-93F9-92253BFDA526}"/>
              </a:ext>
            </a:extLst>
          </p:cNvPr>
          <p:cNvSpPr>
            <a:spLocks noChangeShapeType="1"/>
          </p:cNvSpPr>
          <p:nvPr userDrawn="1"/>
        </p:nvSpPr>
        <p:spPr bwMode="auto">
          <a:xfrm>
            <a:off x="10311430" y="1077527"/>
            <a:ext cx="914400" cy="0"/>
          </a:xfrm>
          <a:prstGeom prst="line">
            <a:avLst/>
          </a:prstGeom>
          <a:noFill/>
          <a:ln w="38100">
            <a:solidFill>
              <a:srgbClr val="B9001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Rectangle 18">
            <a:extLst>
              <a:ext uri="{FF2B5EF4-FFF2-40B4-BE49-F238E27FC236}">
                <a16:creationId xmlns:a16="http://schemas.microsoft.com/office/drawing/2014/main" id="{3F7C7641-ED40-4757-88F5-F229E2A642DF}"/>
              </a:ext>
            </a:extLst>
          </p:cNvPr>
          <p:cNvSpPr/>
          <p:nvPr userDrawn="1"/>
        </p:nvSpPr>
        <p:spPr>
          <a:xfrm>
            <a:off x="1106487" y="8442"/>
            <a:ext cx="9816859" cy="853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532DB5-9729-457F-9986-BF93EE95753A}"/>
              </a:ext>
            </a:extLst>
          </p:cNvPr>
          <p:cNvSpPr>
            <a:spLocks noGrp="1"/>
          </p:cNvSpPr>
          <p:nvPr>
            <p:ph type="title" hasCustomPrompt="1"/>
          </p:nvPr>
        </p:nvSpPr>
        <p:spPr>
          <a:xfrm>
            <a:off x="838199" y="1160523"/>
            <a:ext cx="10515600" cy="918830"/>
          </a:xfrm>
        </p:spPr>
        <p:txBody>
          <a:bodyPr anchor="ctr">
            <a:normAutofit/>
          </a:bodyPr>
          <a:lstStyle>
            <a:lvl1pPr>
              <a:defRPr sz="2400" b="1">
                <a:latin typeface="Helvetica" panose="020B0604020202020204" pitchFamily="34" charset="0"/>
                <a:cs typeface="Helvetica" panose="020B0604020202020204" pitchFamily="34" charset="0"/>
              </a:defRPr>
            </a:lvl1pPr>
          </a:lstStyle>
          <a:p>
            <a:r>
              <a:rPr lang="en-US"/>
              <a:t>Click to add title</a:t>
            </a:r>
          </a:p>
        </p:txBody>
      </p:sp>
      <p:sp>
        <p:nvSpPr>
          <p:cNvPr id="22" name="Rectangle 21">
            <a:extLst>
              <a:ext uri="{FF2B5EF4-FFF2-40B4-BE49-F238E27FC236}">
                <a16:creationId xmlns:a16="http://schemas.microsoft.com/office/drawing/2014/main" id="{1D795E38-21C6-44E1-8D06-C202E1D632C0}"/>
              </a:ext>
            </a:extLst>
          </p:cNvPr>
          <p:cNvSpPr/>
          <p:nvPr userDrawn="1"/>
        </p:nvSpPr>
        <p:spPr>
          <a:xfrm>
            <a:off x="10305691" y="887289"/>
            <a:ext cx="743858" cy="11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5">
            <a:extLst>
              <a:ext uri="{FF2B5EF4-FFF2-40B4-BE49-F238E27FC236}">
                <a16:creationId xmlns:a16="http://schemas.microsoft.com/office/drawing/2014/main" id="{2D562D64-C645-46C1-8F25-35AA94A2B418}"/>
              </a:ext>
            </a:extLst>
          </p:cNvPr>
          <p:cNvSpPr>
            <a:spLocks noGrp="1"/>
          </p:cNvSpPr>
          <p:nvPr>
            <p:ph type="body" sz="quarter" idx="14" hasCustomPrompt="1"/>
          </p:nvPr>
        </p:nvSpPr>
        <p:spPr>
          <a:xfrm>
            <a:off x="1090748" y="58373"/>
            <a:ext cx="9816859" cy="859866"/>
          </a:xfrm>
        </p:spPr>
        <p:txBody>
          <a:bodyPr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2">
                    <a:lumMod val="7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a:solidFill>
                  <a:schemeClr val="tx2"/>
                </a:solidFill>
                <a:latin typeface="Arial" panose="020B0604020202020204" pitchFamily="34" charset="0"/>
              </a:rPr>
              <a:t>Human Systems Integration &amp; Engineering</a:t>
            </a:r>
            <a:endParaRPr lang="en-US"/>
          </a:p>
        </p:txBody>
      </p:sp>
      <p:sp>
        <p:nvSpPr>
          <p:cNvPr id="23" name="Date Placeholder 22">
            <a:extLst>
              <a:ext uri="{FF2B5EF4-FFF2-40B4-BE49-F238E27FC236}">
                <a16:creationId xmlns:a16="http://schemas.microsoft.com/office/drawing/2014/main" id="{369DF397-DA5D-4B9E-AD11-0FBD88A55092}"/>
              </a:ext>
            </a:extLst>
          </p:cNvPr>
          <p:cNvSpPr>
            <a:spLocks noGrp="1"/>
          </p:cNvSpPr>
          <p:nvPr>
            <p:ph type="dt" sz="half" idx="15"/>
          </p:nvPr>
        </p:nvSpPr>
        <p:spPr/>
        <p:txBody>
          <a:bodyPr/>
          <a:lstStyle/>
          <a:p>
            <a:r>
              <a:rPr lang="en-US"/>
              <a:t>Use fixed date</a:t>
            </a:r>
          </a:p>
        </p:txBody>
      </p:sp>
      <p:sp>
        <p:nvSpPr>
          <p:cNvPr id="24" name="Footer Placeholder 23">
            <a:extLst>
              <a:ext uri="{FF2B5EF4-FFF2-40B4-BE49-F238E27FC236}">
                <a16:creationId xmlns:a16="http://schemas.microsoft.com/office/drawing/2014/main" id="{5C3A612B-96E9-4573-980A-421549C3CA79}"/>
              </a:ext>
            </a:extLst>
          </p:cNvPr>
          <p:cNvSpPr>
            <a:spLocks noGrp="1"/>
          </p:cNvSpPr>
          <p:nvPr>
            <p:ph type="ftr" sz="quarter" idx="16"/>
          </p:nvPr>
        </p:nvSpPr>
        <p:spPr/>
        <p:txBody>
          <a:bodyPr/>
          <a:lstStyle/>
          <a:p>
            <a:r>
              <a:rPr lang="en-US"/>
              <a:t>name here/EV74</a:t>
            </a:r>
          </a:p>
        </p:txBody>
      </p:sp>
      <p:sp>
        <p:nvSpPr>
          <p:cNvPr id="25" name="Slide Number Placeholder 24">
            <a:extLst>
              <a:ext uri="{FF2B5EF4-FFF2-40B4-BE49-F238E27FC236}">
                <a16:creationId xmlns:a16="http://schemas.microsoft.com/office/drawing/2014/main" id="{304ED609-76D5-4D38-8D43-6E01FE50C129}"/>
              </a:ext>
            </a:extLst>
          </p:cNvPr>
          <p:cNvSpPr>
            <a:spLocks noGrp="1"/>
          </p:cNvSpPr>
          <p:nvPr>
            <p:ph type="sldNum" sz="quarter" idx="17"/>
          </p:nvPr>
        </p:nvSpPr>
        <p:spPr/>
        <p:txBody>
          <a:bodyPr/>
          <a:lstStyle/>
          <a:p>
            <a:fld id="{10FBEAF4-CD28-489E-AF69-54C8225B18C8}" type="slidenum">
              <a:rPr lang="en-US" smtClean="0"/>
              <a:t>‹#›</a:t>
            </a:fld>
            <a:endParaRPr lang="en-US"/>
          </a:p>
        </p:txBody>
      </p:sp>
      <p:sp>
        <p:nvSpPr>
          <p:cNvPr id="20" name="Line 13">
            <a:extLst>
              <a:ext uri="{FF2B5EF4-FFF2-40B4-BE49-F238E27FC236}">
                <a16:creationId xmlns:a16="http://schemas.microsoft.com/office/drawing/2014/main" id="{72AD969B-59E6-4AC7-96E5-C5C7C7EB85E4}"/>
              </a:ext>
            </a:extLst>
          </p:cNvPr>
          <p:cNvSpPr>
            <a:spLocks noChangeShapeType="1"/>
          </p:cNvSpPr>
          <p:nvPr userDrawn="1"/>
        </p:nvSpPr>
        <p:spPr bwMode="auto">
          <a:xfrm flipV="1">
            <a:off x="1106487" y="1043022"/>
            <a:ext cx="7827603" cy="6224"/>
          </a:xfrm>
          <a:prstGeom prst="line">
            <a:avLst/>
          </a:prstGeom>
          <a:noFill/>
          <a:ln w="381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22">
            <a:extLst>
              <a:ext uri="{FF2B5EF4-FFF2-40B4-BE49-F238E27FC236}">
                <a16:creationId xmlns:a16="http://schemas.microsoft.com/office/drawing/2014/main" id="{AF9D50A8-5D3D-477C-A521-19BF6035AF90}"/>
              </a:ext>
            </a:extLst>
          </p:cNvPr>
          <p:cNvSpPr>
            <a:spLocks noChangeShapeType="1"/>
          </p:cNvSpPr>
          <p:nvPr userDrawn="1"/>
        </p:nvSpPr>
        <p:spPr bwMode="auto">
          <a:xfrm>
            <a:off x="10311430" y="1043021"/>
            <a:ext cx="914400" cy="0"/>
          </a:xfrm>
          <a:prstGeom prst="line">
            <a:avLst/>
          </a:prstGeom>
          <a:noFill/>
          <a:ln w="38100">
            <a:solidFill>
              <a:srgbClr val="B9001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TextBox 28">
            <a:extLst>
              <a:ext uri="{FF2B5EF4-FFF2-40B4-BE49-F238E27FC236}">
                <a16:creationId xmlns:a16="http://schemas.microsoft.com/office/drawing/2014/main" id="{B3D88399-59A1-4197-9FCD-ADB9D49EE40C}"/>
              </a:ext>
            </a:extLst>
          </p:cNvPr>
          <p:cNvSpPr txBox="1"/>
          <p:nvPr userDrawn="1"/>
        </p:nvSpPr>
        <p:spPr>
          <a:xfrm>
            <a:off x="10138489" y="1053939"/>
            <a:ext cx="1260281" cy="215444"/>
          </a:xfrm>
          <a:prstGeom prst="rect">
            <a:avLst/>
          </a:prstGeom>
          <a:noFill/>
        </p:spPr>
        <p:txBody>
          <a:bodyPr wrap="none" rtlCol="0">
            <a:spAutoFit/>
          </a:bodyPr>
          <a:lstStyle/>
          <a:p>
            <a:r>
              <a:rPr lang="en-US" sz="800"/>
              <a:t>Integration &amp; Engineering</a:t>
            </a:r>
          </a:p>
        </p:txBody>
      </p:sp>
      <p:sp>
        <p:nvSpPr>
          <p:cNvPr id="30" name="TextBox 29">
            <a:extLst>
              <a:ext uri="{FF2B5EF4-FFF2-40B4-BE49-F238E27FC236}">
                <a16:creationId xmlns:a16="http://schemas.microsoft.com/office/drawing/2014/main" id="{310825C1-9841-4F25-A56B-A5ED84DEDE97}"/>
              </a:ext>
            </a:extLst>
          </p:cNvPr>
          <p:cNvSpPr txBox="1"/>
          <p:nvPr userDrawn="1"/>
        </p:nvSpPr>
        <p:spPr>
          <a:xfrm>
            <a:off x="10350240" y="862083"/>
            <a:ext cx="1028474" cy="215444"/>
          </a:xfrm>
          <a:prstGeom prst="rect">
            <a:avLst/>
          </a:prstGeom>
          <a:noFill/>
        </p:spPr>
        <p:txBody>
          <a:bodyPr wrap="square" rtlCol="0">
            <a:spAutoFit/>
          </a:bodyPr>
          <a:lstStyle/>
          <a:p>
            <a:r>
              <a:rPr lang="en-US" sz="800"/>
              <a:t>Human Systems</a:t>
            </a:r>
          </a:p>
        </p:txBody>
      </p:sp>
    </p:spTree>
    <p:extLst>
      <p:ext uri="{BB962C8B-B14F-4D97-AF65-F5344CB8AC3E}">
        <p14:creationId xmlns:p14="http://schemas.microsoft.com/office/powerpoint/2010/main" val="3444775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9" name="Picture 21" descr="msfc_logo">
            <a:extLst>
              <a:ext uri="{FF2B5EF4-FFF2-40B4-BE49-F238E27FC236}">
                <a16:creationId xmlns:a16="http://schemas.microsoft.com/office/drawing/2014/main" id="{8C440201-BF17-49C1-A00B-CCDDF4A9DCD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34091" y="725696"/>
            <a:ext cx="1371600" cy="5111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D8D3D3C-498E-4B67-9549-240705424CD4}"/>
              </a:ext>
            </a:extLst>
          </p:cNvPr>
          <p:cNvSpPr>
            <a:spLocks noGrp="1"/>
          </p:cNvSpPr>
          <p:nvPr>
            <p:ph type="title" hasCustomPrompt="1"/>
          </p:nvPr>
        </p:nvSpPr>
        <p:spPr>
          <a:xfrm>
            <a:off x="831850" y="1709738"/>
            <a:ext cx="10515600" cy="2852737"/>
          </a:xfrm>
        </p:spPr>
        <p:txBody>
          <a:bodyPr anchor="b">
            <a:normAutofit/>
          </a:bodyPr>
          <a:lstStyle>
            <a:lvl1pPr algn="ctr">
              <a:defRPr sz="6000" b="1">
                <a:latin typeface="Helvetica" panose="020B0604020202020204" pitchFamily="34" charset="0"/>
                <a:cs typeface="Helvetica" panose="020B0604020202020204" pitchFamily="34" charset="0"/>
              </a:defRPr>
            </a:lvl1pPr>
          </a:lstStyle>
          <a:p>
            <a:r>
              <a:rPr lang="en-US"/>
              <a:t>Click to add title</a:t>
            </a:r>
          </a:p>
        </p:txBody>
      </p:sp>
      <p:sp>
        <p:nvSpPr>
          <p:cNvPr id="3" name="Text Placeholder 2">
            <a:extLst>
              <a:ext uri="{FF2B5EF4-FFF2-40B4-BE49-F238E27FC236}">
                <a16:creationId xmlns:a16="http://schemas.microsoft.com/office/drawing/2014/main" id="{AAE8D463-DB2C-4D93-A002-58E9ABB30E22}"/>
              </a:ext>
            </a:extLst>
          </p:cNvPr>
          <p:cNvSpPr>
            <a:spLocks noGrp="1"/>
          </p:cNvSpPr>
          <p:nvPr>
            <p:ph type="body" idx="1" hasCustomPrompt="1"/>
          </p:nvPr>
        </p:nvSpPr>
        <p:spPr>
          <a:xfrm>
            <a:off x="831850" y="4589463"/>
            <a:ext cx="10515600" cy="1500187"/>
          </a:xfrm>
        </p:spPr>
        <p:txBody>
          <a:bodyPr>
            <a:normAutofit/>
          </a:bodyPr>
          <a:lstStyle>
            <a:lvl1pPr marL="0" indent="0" algn="l">
              <a:buNone/>
              <a:defRPr sz="2400" b="1">
                <a:solidFill>
                  <a:schemeClr val="tx1">
                    <a:tint val="75000"/>
                  </a:schemeClr>
                </a:solidFill>
                <a:latin typeface="Helvetica" panose="020B0604020202020204" pitchFamily="34" charset="0"/>
                <a:cs typeface="Helvetica"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text</a:t>
            </a:r>
          </a:p>
        </p:txBody>
      </p:sp>
      <p:sp>
        <p:nvSpPr>
          <p:cNvPr id="4" name="Date Placeholder 3">
            <a:extLst>
              <a:ext uri="{FF2B5EF4-FFF2-40B4-BE49-F238E27FC236}">
                <a16:creationId xmlns:a16="http://schemas.microsoft.com/office/drawing/2014/main" id="{084BC395-D250-4489-862C-A9D7EBAC6921}"/>
              </a:ext>
            </a:extLst>
          </p:cNvPr>
          <p:cNvSpPr>
            <a:spLocks noGrp="1"/>
          </p:cNvSpPr>
          <p:nvPr>
            <p:ph type="dt" sz="half" idx="10"/>
          </p:nvPr>
        </p:nvSpPr>
        <p:spPr/>
        <p:txBody>
          <a:bodyPr/>
          <a:lstStyle>
            <a:lvl1pPr>
              <a:defRPr/>
            </a:lvl1pPr>
          </a:lstStyle>
          <a:p>
            <a:r>
              <a:rPr lang="en-US"/>
              <a:t>Use fixed date</a:t>
            </a:r>
          </a:p>
        </p:txBody>
      </p:sp>
      <p:sp>
        <p:nvSpPr>
          <p:cNvPr id="5" name="Footer Placeholder 4">
            <a:extLst>
              <a:ext uri="{FF2B5EF4-FFF2-40B4-BE49-F238E27FC236}">
                <a16:creationId xmlns:a16="http://schemas.microsoft.com/office/drawing/2014/main" id="{27CACC6B-3DB6-4F79-AF20-81DE765122B7}"/>
              </a:ext>
            </a:extLst>
          </p:cNvPr>
          <p:cNvSpPr>
            <a:spLocks noGrp="1"/>
          </p:cNvSpPr>
          <p:nvPr>
            <p:ph type="ftr" sz="quarter" idx="11"/>
          </p:nvPr>
        </p:nvSpPr>
        <p:spPr/>
        <p:txBody>
          <a:bodyPr/>
          <a:lstStyle/>
          <a:p>
            <a:r>
              <a:rPr lang="en-US"/>
              <a:t>name here/EV74</a:t>
            </a:r>
          </a:p>
        </p:txBody>
      </p:sp>
      <p:sp>
        <p:nvSpPr>
          <p:cNvPr id="6" name="Slide Number Placeholder 5">
            <a:extLst>
              <a:ext uri="{FF2B5EF4-FFF2-40B4-BE49-F238E27FC236}">
                <a16:creationId xmlns:a16="http://schemas.microsoft.com/office/drawing/2014/main" id="{77D63288-A581-4F98-A83F-81D04929FC7E}"/>
              </a:ext>
            </a:extLst>
          </p:cNvPr>
          <p:cNvSpPr>
            <a:spLocks noGrp="1"/>
          </p:cNvSpPr>
          <p:nvPr>
            <p:ph type="sldNum" sz="quarter" idx="12"/>
          </p:nvPr>
        </p:nvSpPr>
        <p:spPr/>
        <p:txBody>
          <a:bodyPr/>
          <a:lstStyle/>
          <a:p>
            <a:fld id="{10FBEAF4-CD28-489E-AF69-54C8225B18C8}" type="slidenum">
              <a:rPr lang="en-US" smtClean="0"/>
              <a:t>‹#›</a:t>
            </a:fld>
            <a:endParaRPr lang="en-US"/>
          </a:p>
        </p:txBody>
      </p:sp>
      <p:pic>
        <p:nvPicPr>
          <p:cNvPr id="8" name="Picture 21" descr="msfc_logo">
            <a:extLst>
              <a:ext uri="{FF2B5EF4-FFF2-40B4-BE49-F238E27FC236}">
                <a16:creationId xmlns:a16="http://schemas.microsoft.com/office/drawing/2014/main" id="{7E83C8C3-9A9E-4177-8814-99F4D764D6A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34091" y="760202"/>
            <a:ext cx="1371600" cy="5111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A6885BE7-E889-4B85-94C3-57238D520B49}"/>
              </a:ext>
            </a:extLst>
          </p:cNvPr>
          <p:cNvPicPr>
            <a:picLocks noChangeArrowheads="1"/>
          </p:cNvPicPr>
          <p:nvPr userDrawn="1"/>
        </p:nvPicPr>
        <p:blipFill>
          <a:blip r:embed="rId3">
            <a:extLst>
              <a:ext uri="{28A0092B-C50C-407E-A947-70E740481C1C}">
                <a14:useLocalDpi xmlns:a14="http://schemas.microsoft.com/office/drawing/2010/main" val="0"/>
              </a:ext>
            </a:extLst>
          </a:blip>
          <a:srcRect l="8191" t="4161" r="17554" b="31856"/>
          <a:stretch>
            <a:fillRect/>
          </a:stretch>
        </p:blipFill>
        <p:spPr bwMode="auto">
          <a:xfrm>
            <a:off x="152400" y="152400"/>
            <a:ext cx="9017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Line 13">
            <a:extLst>
              <a:ext uri="{FF2B5EF4-FFF2-40B4-BE49-F238E27FC236}">
                <a16:creationId xmlns:a16="http://schemas.microsoft.com/office/drawing/2014/main" id="{214FE32C-21DA-48F1-B965-8128CFA0A322}"/>
              </a:ext>
            </a:extLst>
          </p:cNvPr>
          <p:cNvSpPr>
            <a:spLocks noChangeShapeType="1"/>
          </p:cNvSpPr>
          <p:nvPr userDrawn="1"/>
        </p:nvSpPr>
        <p:spPr bwMode="auto">
          <a:xfrm flipV="1">
            <a:off x="1106487" y="1077528"/>
            <a:ext cx="7827603" cy="6224"/>
          </a:xfrm>
          <a:prstGeom prst="line">
            <a:avLst/>
          </a:prstGeom>
          <a:noFill/>
          <a:ln w="381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22">
            <a:extLst>
              <a:ext uri="{FF2B5EF4-FFF2-40B4-BE49-F238E27FC236}">
                <a16:creationId xmlns:a16="http://schemas.microsoft.com/office/drawing/2014/main" id="{A096C9FE-A52C-4C4F-B6E0-158DBD51FB70}"/>
              </a:ext>
            </a:extLst>
          </p:cNvPr>
          <p:cNvSpPr>
            <a:spLocks noChangeShapeType="1"/>
          </p:cNvSpPr>
          <p:nvPr userDrawn="1"/>
        </p:nvSpPr>
        <p:spPr bwMode="auto">
          <a:xfrm>
            <a:off x="10311430" y="1077527"/>
            <a:ext cx="914400" cy="0"/>
          </a:xfrm>
          <a:prstGeom prst="line">
            <a:avLst/>
          </a:prstGeom>
          <a:noFill/>
          <a:ln w="38100">
            <a:solidFill>
              <a:srgbClr val="B9001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Rectangle 15">
            <a:extLst>
              <a:ext uri="{FF2B5EF4-FFF2-40B4-BE49-F238E27FC236}">
                <a16:creationId xmlns:a16="http://schemas.microsoft.com/office/drawing/2014/main" id="{F12DCC15-97A0-4FE8-AF7F-1E92AD74135D}"/>
              </a:ext>
            </a:extLst>
          </p:cNvPr>
          <p:cNvSpPr/>
          <p:nvPr userDrawn="1"/>
        </p:nvSpPr>
        <p:spPr>
          <a:xfrm>
            <a:off x="1106487" y="8442"/>
            <a:ext cx="9816859" cy="853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D8D736-CA04-465F-B31F-B57BC708B3D0}"/>
              </a:ext>
            </a:extLst>
          </p:cNvPr>
          <p:cNvSpPr/>
          <p:nvPr userDrawn="1"/>
        </p:nvSpPr>
        <p:spPr>
          <a:xfrm>
            <a:off x="10305691" y="883678"/>
            <a:ext cx="770626" cy="790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E8434AA-46B3-41DF-8EC7-46596F60EDB8}"/>
              </a:ext>
            </a:extLst>
          </p:cNvPr>
          <p:cNvSpPr/>
          <p:nvPr userDrawn="1"/>
        </p:nvSpPr>
        <p:spPr>
          <a:xfrm>
            <a:off x="10314887" y="970070"/>
            <a:ext cx="770626"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8777C61-3512-493F-A422-25CAF51A0FAE}"/>
              </a:ext>
            </a:extLst>
          </p:cNvPr>
          <p:cNvSpPr/>
          <p:nvPr userDrawn="1"/>
        </p:nvSpPr>
        <p:spPr>
          <a:xfrm>
            <a:off x="10305691" y="1138687"/>
            <a:ext cx="1193320" cy="869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ine 13">
            <a:extLst>
              <a:ext uri="{FF2B5EF4-FFF2-40B4-BE49-F238E27FC236}">
                <a16:creationId xmlns:a16="http://schemas.microsoft.com/office/drawing/2014/main" id="{C09F1AEC-C359-4043-9727-FE650BEEF53F}"/>
              </a:ext>
            </a:extLst>
          </p:cNvPr>
          <p:cNvSpPr>
            <a:spLocks noChangeShapeType="1"/>
          </p:cNvSpPr>
          <p:nvPr userDrawn="1"/>
        </p:nvSpPr>
        <p:spPr bwMode="auto">
          <a:xfrm flipV="1">
            <a:off x="1106487" y="1043022"/>
            <a:ext cx="7827603" cy="6224"/>
          </a:xfrm>
          <a:prstGeom prst="line">
            <a:avLst/>
          </a:prstGeom>
          <a:noFill/>
          <a:ln w="381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22">
            <a:extLst>
              <a:ext uri="{FF2B5EF4-FFF2-40B4-BE49-F238E27FC236}">
                <a16:creationId xmlns:a16="http://schemas.microsoft.com/office/drawing/2014/main" id="{AC785760-72EB-4416-A943-1BF3166AD647}"/>
              </a:ext>
            </a:extLst>
          </p:cNvPr>
          <p:cNvSpPr>
            <a:spLocks noChangeShapeType="1"/>
          </p:cNvSpPr>
          <p:nvPr userDrawn="1"/>
        </p:nvSpPr>
        <p:spPr bwMode="auto">
          <a:xfrm>
            <a:off x="10311430" y="1043021"/>
            <a:ext cx="914400" cy="0"/>
          </a:xfrm>
          <a:prstGeom prst="line">
            <a:avLst/>
          </a:prstGeom>
          <a:noFill/>
          <a:ln w="38100">
            <a:solidFill>
              <a:srgbClr val="B9001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TextBox 23">
            <a:extLst>
              <a:ext uri="{FF2B5EF4-FFF2-40B4-BE49-F238E27FC236}">
                <a16:creationId xmlns:a16="http://schemas.microsoft.com/office/drawing/2014/main" id="{278B5F02-E1CC-44B4-9BE5-CAFC35FA0F11}"/>
              </a:ext>
            </a:extLst>
          </p:cNvPr>
          <p:cNvSpPr txBox="1"/>
          <p:nvPr userDrawn="1"/>
        </p:nvSpPr>
        <p:spPr>
          <a:xfrm>
            <a:off x="10138489" y="1053939"/>
            <a:ext cx="1260281" cy="215444"/>
          </a:xfrm>
          <a:prstGeom prst="rect">
            <a:avLst/>
          </a:prstGeom>
          <a:noFill/>
        </p:spPr>
        <p:txBody>
          <a:bodyPr wrap="none" rtlCol="0">
            <a:spAutoFit/>
          </a:bodyPr>
          <a:lstStyle/>
          <a:p>
            <a:r>
              <a:rPr lang="en-US" sz="800"/>
              <a:t>Integration &amp; Engineering</a:t>
            </a:r>
          </a:p>
        </p:txBody>
      </p:sp>
      <p:sp>
        <p:nvSpPr>
          <p:cNvPr id="25" name="TextBox 24">
            <a:extLst>
              <a:ext uri="{FF2B5EF4-FFF2-40B4-BE49-F238E27FC236}">
                <a16:creationId xmlns:a16="http://schemas.microsoft.com/office/drawing/2014/main" id="{1910BA81-54F6-4AE4-A3F7-965F7C6F13A3}"/>
              </a:ext>
            </a:extLst>
          </p:cNvPr>
          <p:cNvSpPr txBox="1"/>
          <p:nvPr userDrawn="1"/>
        </p:nvSpPr>
        <p:spPr>
          <a:xfrm>
            <a:off x="10350240" y="862083"/>
            <a:ext cx="1028474" cy="215444"/>
          </a:xfrm>
          <a:prstGeom prst="rect">
            <a:avLst/>
          </a:prstGeom>
          <a:noFill/>
        </p:spPr>
        <p:txBody>
          <a:bodyPr wrap="square" rtlCol="0">
            <a:spAutoFit/>
          </a:bodyPr>
          <a:lstStyle/>
          <a:p>
            <a:r>
              <a:rPr lang="en-US" sz="800"/>
              <a:t>Human Systems</a:t>
            </a:r>
          </a:p>
        </p:txBody>
      </p:sp>
    </p:spTree>
    <p:extLst>
      <p:ext uri="{BB962C8B-B14F-4D97-AF65-F5344CB8AC3E}">
        <p14:creationId xmlns:p14="http://schemas.microsoft.com/office/powerpoint/2010/main" val="2590622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6" name="Picture 21" descr="msfc_logo">
            <a:extLst>
              <a:ext uri="{FF2B5EF4-FFF2-40B4-BE49-F238E27FC236}">
                <a16:creationId xmlns:a16="http://schemas.microsoft.com/office/drawing/2014/main" id="{87DE46AD-4C7B-4484-AC79-AA9A8C378F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34091" y="725696"/>
            <a:ext cx="1371600" cy="5111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5A57374-4564-4CF5-B718-B614038F1CFC}"/>
              </a:ext>
            </a:extLst>
          </p:cNvPr>
          <p:cNvSpPr/>
          <p:nvPr userDrawn="1"/>
        </p:nvSpPr>
        <p:spPr>
          <a:xfrm>
            <a:off x="10305691" y="1135512"/>
            <a:ext cx="1193320" cy="118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F7F59B7-6BFC-465E-BE0F-3817625E20ED}"/>
              </a:ext>
            </a:extLst>
          </p:cNvPr>
          <p:cNvSpPr>
            <a:spLocks noGrp="1"/>
          </p:cNvSpPr>
          <p:nvPr>
            <p:ph sz="half" idx="1" hasCustomPrompt="1"/>
          </p:nvPr>
        </p:nvSpPr>
        <p:spPr>
          <a:xfrm>
            <a:off x="838200" y="2146958"/>
            <a:ext cx="5181600" cy="4030004"/>
          </a:xfrm>
        </p:spPr>
        <p:txBody>
          <a:bodyPr/>
          <a:lstStyle>
            <a:lvl1pPr marL="228600" indent="-228600">
              <a:buFont typeface="Wingdings" panose="05000000000000000000" pitchFamily="2" charset="2"/>
              <a:buChar char=""/>
              <a:defRPr sz="1800" b="1">
                <a:latin typeface="Helvetica" panose="020B0604020202020204" pitchFamily="34" charset="0"/>
                <a:cs typeface="Helvetica" panose="020B0604020202020204" pitchFamily="34" charset="0"/>
              </a:defRPr>
            </a:lvl1pPr>
            <a:lvl2pPr marL="685800" indent="-228600">
              <a:buFont typeface="Wingdings" panose="05000000000000000000" pitchFamily="2" charset="2"/>
              <a:buChar char=""/>
              <a:defRPr sz="1600" b="1">
                <a:latin typeface="Helvetica" panose="020B0604020202020204" pitchFamily="34" charset="0"/>
                <a:cs typeface="Helvetica" panose="020B0604020202020204" pitchFamily="34" charset="0"/>
              </a:defRPr>
            </a:lvl2pPr>
            <a:lvl3pPr marL="1143000" indent="-228600">
              <a:buFont typeface="Wingdings" panose="05000000000000000000" pitchFamily="2" charset="2"/>
              <a:buChar char=""/>
              <a:defRPr sz="1400" b="1">
                <a:latin typeface="Helvetica" panose="020B0604020202020204" pitchFamily="34" charset="0"/>
                <a:cs typeface="Helvetica" panose="020B0604020202020204" pitchFamily="34" charset="0"/>
              </a:defRPr>
            </a:lvl3pPr>
            <a:lvl4pPr marL="1600200" indent="-228600">
              <a:buFont typeface="Helvetica" panose="020B0604020202020204" pitchFamily="34" charset="0"/>
              <a:buChar char="‒"/>
              <a:defRPr sz="1200" b="1">
                <a:latin typeface="Helvetica" panose="020B0604020202020204" pitchFamily="34" charset="0"/>
                <a:cs typeface="Helvetica" panose="020B0604020202020204" pitchFamily="34" charset="0"/>
              </a:defRPr>
            </a:lvl4pPr>
            <a:lvl5pPr>
              <a:defRPr sz="1200" b="1">
                <a:latin typeface="Helvetica" panose="020B0604020202020204" pitchFamily="34" charset="0"/>
                <a:cs typeface="Helvetica"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36321D-EA5C-4BA6-90C7-10FD1AE876C0}"/>
              </a:ext>
            </a:extLst>
          </p:cNvPr>
          <p:cNvSpPr>
            <a:spLocks noGrp="1"/>
          </p:cNvSpPr>
          <p:nvPr>
            <p:ph sz="half" idx="2" hasCustomPrompt="1"/>
          </p:nvPr>
        </p:nvSpPr>
        <p:spPr>
          <a:xfrm>
            <a:off x="6172200" y="2146958"/>
            <a:ext cx="5181600" cy="4030004"/>
          </a:xfrm>
        </p:spPr>
        <p:txBody>
          <a:bodyPr>
            <a:normAutofit/>
          </a:bodyPr>
          <a:lstStyle>
            <a:lvl1pPr marL="228600" indent="-228600">
              <a:buFont typeface="Wingdings" panose="05000000000000000000" pitchFamily="2" charset="2"/>
              <a:buChar char=""/>
              <a:defRPr sz="1800" b="1">
                <a:latin typeface="Helvetica" panose="020B0604020202020204" pitchFamily="34" charset="0"/>
                <a:cs typeface="Helvetica" panose="020B0604020202020204" pitchFamily="34" charset="0"/>
              </a:defRPr>
            </a:lvl1pPr>
            <a:lvl2pPr marL="685800" indent="-228600">
              <a:buFont typeface="Wingdings" panose="05000000000000000000" pitchFamily="2" charset="2"/>
              <a:buChar char=""/>
              <a:defRPr sz="1600" b="1">
                <a:latin typeface="Helvetica" panose="020B0604020202020204" pitchFamily="34" charset="0"/>
                <a:cs typeface="Helvetica" panose="020B0604020202020204" pitchFamily="34" charset="0"/>
              </a:defRPr>
            </a:lvl2pPr>
            <a:lvl3pPr marL="1143000" indent="-228600">
              <a:buFont typeface="Wingdings" panose="05000000000000000000" pitchFamily="2" charset="2"/>
              <a:buChar char=""/>
              <a:defRPr sz="1400" b="1">
                <a:latin typeface="Helvetica" panose="020B0604020202020204" pitchFamily="34" charset="0"/>
                <a:cs typeface="Helvetica" panose="020B0604020202020204" pitchFamily="34" charset="0"/>
              </a:defRPr>
            </a:lvl3pPr>
            <a:lvl4pPr marL="1600200" indent="-228600">
              <a:buFont typeface="Helvetica" panose="020B0604020202020204" pitchFamily="34" charset="0"/>
              <a:buChar char="‒"/>
              <a:defRPr sz="1200" b="1">
                <a:latin typeface="Helvetica" panose="020B0604020202020204" pitchFamily="34" charset="0"/>
                <a:cs typeface="Helvetica" panose="020B0604020202020204" pitchFamily="34" charset="0"/>
              </a:defRPr>
            </a:lvl4pPr>
            <a:lvl5pPr>
              <a:defRPr sz="1200" b="1">
                <a:latin typeface="Helvetica" panose="020B0604020202020204" pitchFamily="34" charset="0"/>
                <a:cs typeface="Helvetica"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BF6E16-17BE-48CE-84F7-AD2D0B004168}"/>
              </a:ext>
            </a:extLst>
          </p:cNvPr>
          <p:cNvSpPr>
            <a:spLocks noGrp="1"/>
          </p:cNvSpPr>
          <p:nvPr>
            <p:ph type="dt" sz="half" idx="10"/>
          </p:nvPr>
        </p:nvSpPr>
        <p:spPr/>
        <p:txBody>
          <a:bodyPr/>
          <a:lstStyle>
            <a:lvl1pPr>
              <a:defRPr/>
            </a:lvl1pPr>
          </a:lstStyle>
          <a:p>
            <a:r>
              <a:rPr lang="en-US"/>
              <a:t>Use fixed date</a:t>
            </a:r>
          </a:p>
        </p:txBody>
      </p:sp>
      <p:sp>
        <p:nvSpPr>
          <p:cNvPr id="6" name="Footer Placeholder 5">
            <a:extLst>
              <a:ext uri="{FF2B5EF4-FFF2-40B4-BE49-F238E27FC236}">
                <a16:creationId xmlns:a16="http://schemas.microsoft.com/office/drawing/2014/main" id="{A484BDAC-5362-4D1A-8C26-780BDAC3904B}"/>
              </a:ext>
            </a:extLst>
          </p:cNvPr>
          <p:cNvSpPr>
            <a:spLocks noGrp="1"/>
          </p:cNvSpPr>
          <p:nvPr>
            <p:ph type="ftr" sz="quarter" idx="11"/>
          </p:nvPr>
        </p:nvSpPr>
        <p:spPr/>
        <p:txBody>
          <a:bodyPr/>
          <a:lstStyle/>
          <a:p>
            <a:r>
              <a:rPr lang="en-US"/>
              <a:t>name here/EV74</a:t>
            </a:r>
          </a:p>
        </p:txBody>
      </p:sp>
      <p:sp>
        <p:nvSpPr>
          <p:cNvPr id="7" name="Slide Number Placeholder 6">
            <a:extLst>
              <a:ext uri="{FF2B5EF4-FFF2-40B4-BE49-F238E27FC236}">
                <a16:creationId xmlns:a16="http://schemas.microsoft.com/office/drawing/2014/main" id="{0918EB6F-885B-4C46-8312-2B4E1CD24877}"/>
              </a:ext>
            </a:extLst>
          </p:cNvPr>
          <p:cNvSpPr>
            <a:spLocks noGrp="1"/>
          </p:cNvSpPr>
          <p:nvPr>
            <p:ph type="sldNum" sz="quarter" idx="12"/>
          </p:nvPr>
        </p:nvSpPr>
        <p:spPr/>
        <p:txBody>
          <a:bodyPr/>
          <a:lstStyle/>
          <a:p>
            <a:fld id="{10FBEAF4-CD28-489E-AF69-54C8225B18C8}" type="slidenum">
              <a:rPr lang="en-US" smtClean="0"/>
              <a:t>‹#›</a:t>
            </a:fld>
            <a:endParaRPr lang="en-US"/>
          </a:p>
        </p:txBody>
      </p:sp>
      <p:pic>
        <p:nvPicPr>
          <p:cNvPr id="16" name="Picture 21" descr="msfc_logo">
            <a:extLst>
              <a:ext uri="{FF2B5EF4-FFF2-40B4-BE49-F238E27FC236}">
                <a16:creationId xmlns:a16="http://schemas.microsoft.com/office/drawing/2014/main" id="{4D609851-DAB4-4325-9955-090C413CFB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34091" y="760202"/>
            <a:ext cx="1371600" cy="5111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a:extLst>
              <a:ext uri="{FF2B5EF4-FFF2-40B4-BE49-F238E27FC236}">
                <a16:creationId xmlns:a16="http://schemas.microsoft.com/office/drawing/2014/main" id="{552EB452-B6D5-43FB-AD0C-B5E9388DC664}"/>
              </a:ext>
            </a:extLst>
          </p:cNvPr>
          <p:cNvPicPr>
            <a:picLocks noChangeArrowheads="1"/>
          </p:cNvPicPr>
          <p:nvPr userDrawn="1"/>
        </p:nvPicPr>
        <p:blipFill>
          <a:blip r:embed="rId3">
            <a:extLst>
              <a:ext uri="{28A0092B-C50C-407E-A947-70E740481C1C}">
                <a14:useLocalDpi xmlns:a14="http://schemas.microsoft.com/office/drawing/2010/main" val="0"/>
              </a:ext>
            </a:extLst>
          </a:blip>
          <a:srcRect l="8191" t="4161" r="17554" b="31856"/>
          <a:stretch>
            <a:fillRect/>
          </a:stretch>
        </p:blipFill>
        <p:spPr bwMode="auto">
          <a:xfrm>
            <a:off x="152400" y="152400"/>
            <a:ext cx="9017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Line 13">
            <a:extLst>
              <a:ext uri="{FF2B5EF4-FFF2-40B4-BE49-F238E27FC236}">
                <a16:creationId xmlns:a16="http://schemas.microsoft.com/office/drawing/2014/main" id="{09338759-6079-486C-BA90-C354269AE2E2}"/>
              </a:ext>
            </a:extLst>
          </p:cNvPr>
          <p:cNvSpPr>
            <a:spLocks noChangeShapeType="1"/>
          </p:cNvSpPr>
          <p:nvPr userDrawn="1"/>
        </p:nvSpPr>
        <p:spPr bwMode="auto">
          <a:xfrm flipV="1">
            <a:off x="1106487" y="1077528"/>
            <a:ext cx="7827603" cy="6224"/>
          </a:xfrm>
          <a:prstGeom prst="line">
            <a:avLst/>
          </a:prstGeom>
          <a:noFill/>
          <a:ln w="381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22">
            <a:extLst>
              <a:ext uri="{FF2B5EF4-FFF2-40B4-BE49-F238E27FC236}">
                <a16:creationId xmlns:a16="http://schemas.microsoft.com/office/drawing/2014/main" id="{97FAB72F-F9E1-4C89-9B31-67B7037393E0}"/>
              </a:ext>
            </a:extLst>
          </p:cNvPr>
          <p:cNvSpPr>
            <a:spLocks noChangeShapeType="1"/>
          </p:cNvSpPr>
          <p:nvPr userDrawn="1"/>
        </p:nvSpPr>
        <p:spPr bwMode="auto">
          <a:xfrm>
            <a:off x="10311430" y="1077527"/>
            <a:ext cx="914400" cy="0"/>
          </a:xfrm>
          <a:prstGeom prst="line">
            <a:avLst/>
          </a:prstGeom>
          <a:noFill/>
          <a:ln w="38100">
            <a:solidFill>
              <a:srgbClr val="B9001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Rectangle 22">
            <a:extLst>
              <a:ext uri="{FF2B5EF4-FFF2-40B4-BE49-F238E27FC236}">
                <a16:creationId xmlns:a16="http://schemas.microsoft.com/office/drawing/2014/main" id="{1422D4B0-D008-4037-B2A1-1AC450E74EF3}"/>
              </a:ext>
            </a:extLst>
          </p:cNvPr>
          <p:cNvSpPr/>
          <p:nvPr userDrawn="1"/>
        </p:nvSpPr>
        <p:spPr>
          <a:xfrm>
            <a:off x="1106487" y="8442"/>
            <a:ext cx="9816859" cy="853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A4E315-2DD4-42C6-ACE3-3388CBE12454}"/>
              </a:ext>
            </a:extLst>
          </p:cNvPr>
          <p:cNvSpPr>
            <a:spLocks noGrp="1"/>
          </p:cNvSpPr>
          <p:nvPr>
            <p:ph type="title" hasCustomPrompt="1"/>
          </p:nvPr>
        </p:nvSpPr>
        <p:spPr>
          <a:xfrm>
            <a:off x="838199" y="1190446"/>
            <a:ext cx="10515600" cy="918830"/>
          </a:xfrm>
        </p:spPr>
        <p:txBody>
          <a:bodyPr anchor="ctr">
            <a:normAutofit/>
          </a:bodyPr>
          <a:lstStyle>
            <a:lvl1pPr>
              <a:defRPr sz="2400" b="1">
                <a:latin typeface="Helvetica" panose="020B0604020202020204" pitchFamily="34" charset="0"/>
                <a:cs typeface="Helvetica" panose="020B0604020202020204" pitchFamily="34" charset="0"/>
              </a:defRPr>
            </a:lvl1pPr>
          </a:lstStyle>
          <a:p>
            <a:r>
              <a:rPr lang="en-US"/>
              <a:t>Click to add title</a:t>
            </a:r>
          </a:p>
        </p:txBody>
      </p:sp>
      <p:sp>
        <p:nvSpPr>
          <p:cNvPr id="24" name="Rectangle 23">
            <a:extLst>
              <a:ext uri="{FF2B5EF4-FFF2-40B4-BE49-F238E27FC236}">
                <a16:creationId xmlns:a16="http://schemas.microsoft.com/office/drawing/2014/main" id="{AD20853B-14A4-466B-B1C8-BB72390306C2}"/>
              </a:ext>
            </a:extLst>
          </p:cNvPr>
          <p:cNvSpPr/>
          <p:nvPr userDrawn="1"/>
        </p:nvSpPr>
        <p:spPr>
          <a:xfrm>
            <a:off x="10305691" y="862084"/>
            <a:ext cx="732760" cy="114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F82D006-FA97-4483-BFC3-89D2018FB1EF}"/>
              </a:ext>
            </a:extLst>
          </p:cNvPr>
          <p:cNvSpPr/>
          <p:nvPr userDrawn="1"/>
        </p:nvSpPr>
        <p:spPr>
          <a:xfrm>
            <a:off x="10305691" y="963059"/>
            <a:ext cx="779822" cy="63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Line 13">
            <a:extLst>
              <a:ext uri="{FF2B5EF4-FFF2-40B4-BE49-F238E27FC236}">
                <a16:creationId xmlns:a16="http://schemas.microsoft.com/office/drawing/2014/main" id="{75E7D651-45B3-451D-BC56-54A8BBFF782B}"/>
              </a:ext>
            </a:extLst>
          </p:cNvPr>
          <p:cNvSpPr>
            <a:spLocks noChangeShapeType="1"/>
          </p:cNvSpPr>
          <p:nvPr userDrawn="1"/>
        </p:nvSpPr>
        <p:spPr bwMode="auto">
          <a:xfrm flipV="1">
            <a:off x="1106487" y="1043022"/>
            <a:ext cx="7827603" cy="6224"/>
          </a:xfrm>
          <a:prstGeom prst="line">
            <a:avLst/>
          </a:prstGeom>
          <a:noFill/>
          <a:ln w="381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Line 22">
            <a:extLst>
              <a:ext uri="{FF2B5EF4-FFF2-40B4-BE49-F238E27FC236}">
                <a16:creationId xmlns:a16="http://schemas.microsoft.com/office/drawing/2014/main" id="{67FCDD7B-E56F-48BB-8702-E507240458DD}"/>
              </a:ext>
            </a:extLst>
          </p:cNvPr>
          <p:cNvSpPr>
            <a:spLocks noChangeShapeType="1"/>
          </p:cNvSpPr>
          <p:nvPr userDrawn="1"/>
        </p:nvSpPr>
        <p:spPr bwMode="auto">
          <a:xfrm>
            <a:off x="10311430" y="1043021"/>
            <a:ext cx="914400" cy="0"/>
          </a:xfrm>
          <a:prstGeom prst="line">
            <a:avLst/>
          </a:prstGeom>
          <a:noFill/>
          <a:ln w="38100">
            <a:solidFill>
              <a:srgbClr val="B9001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TextBox 30">
            <a:extLst>
              <a:ext uri="{FF2B5EF4-FFF2-40B4-BE49-F238E27FC236}">
                <a16:creationId xmlns:a16="http://schemas.microsoft.com/office/drawing/2014/main" id="{20D57512-F1EA-43CA-9506-927B036FD34A}"/>
              </a:ext>
            </a:extLst>
          </p:cNvPr>
          <p:cNvSpPr txBox="1"/>
          <p:nvPr userDrawn="1"/>
        </p:nvSpPr>
        <p:spPr>
          <a:xfrm>
            <a:off x="10138489" y="1053939"/>
            <a:ext cx="1260281" cy="215444"/>
          </a:xfrm>
          <a:prstGeom prst="rect">
            <a:avLst/>
          </a:prstGeom>
          <a:noFill/>
        </p:spPr>
        <p:txBody>
          <a:bodyPr wrap="none" rtlCol="0">
            <a:spAutoFit/>
          </a:bodyPr>
          <a:lstStyle/>
          <a:p>
            <a:r>
              <a:rPr lang="en-US" sz="800"/>
              <a:t>Integration &amp; Engineering</a:t>
            </a:r>
          </a:p>
        </p:txBody>
      </p:sp>
      <p:sp>
        <p:nvSpPr>
          <p:cNvPr id="32" name="TextBox 31">
            <a:extLst>
              <a:ext uri="{FF2B5EF4-FFF2-40B4-BE49-F238E27FC236}">
                <a16:creationId xmlns:a16="http://schemas.microsoft.com/office/drawing/2014/main" id="{F830F88D-6F3A-4CDD-8F47-01FC0B4E3281}"/>
              </a:ext>
            </a:extLst>
          </p:cNvPr>
          <p:cNvSpPr txBox="1"/>
          <p:nvPr userDrawn="1"/>
        </p:nvSpPr>
        <p:spPr>
          <a:xfrm>
            <a:off x="10350240" y="862083"/>
            <a:ext cx="1028474" cy="215444"/>
          </a:xfrm>
          <a:prstGeom prst="rect">
            <a:avLst/>
          </a:prstGeom>
          <a:noFill/>
        </p:spPr>
        <p:txBody>
          <a:bodyPr wrap="square" rtlCol="0">
            <a:spAutoFit/>
          </a:bodyPr>
          <a:lstStyle/>
          <a:p>
            <a:r>
              <a:rPr lang="en-US" sz="800"/>
              <a:t>Human Systems</a:t>
            </a:r>
          </a:p>
        </p:txBody>
      </p:sp>
    </p:spTree>
    <p:extLst>
      <p:ext uri="{BB962C8B-B14F-4D97-AF65-F5344CB8AC3E}">
        <p14:creationId xmlns:p14="http://schemas.microsoft.com/office/powerpoint/2010/main" val="2832166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37" name="Picture 21" descr="msfc_logo">
            <a:extLst>
              <a:ext uri="{FF2B5EF4-FFF2-40B4-BE49-F238E27FC236}">
                <a16:creationId xmlns:a16="http://schemas.microsoft.com/office/drawing/2014/main" id="{8EE5C680-CC5C-4B56-82A1-50CB006C9A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34091" y="725696"/>
            <a:ext cx="1371600" cy="5111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E6DEA24-1E83-4C4B-BBE3-4B556CA80EE0}"/>
              </a:ext>
            </a:extLst>
          </p:cNvPr>
          <p:cNvSpPr/>
          <p:nvPr userDrawn="1"/>
        </p:nvSpPr>
        <p:spPr>
          <a:xfrm>
            <a:off x="10305691" y="1152005"/>
            <a:ext cx="1210573" cy="102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5B5939B-D68D-474D-AE68-BF3C7679FEB8}"/>
              </a:ext>
            </a:extLst>
          </p:cNvPr>
          <p:cNvSpPr>
            <a:spLocks noGrp="1"/>
          </p:cNvSpPr>
          <p:nvPr>
            <p:ph type="body" idx="1" hasCustomPrompt="1"/>
          </p:nvPr>
        </p:nvSpPr>
        <p:spPr>
          <a:xfrm>
            <a:off x="839788" y="2159401"/>
            <a:ext cx="5157787" cy="43873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 </a:t>
            </a:r>
          </a:p>
        </p:txBody>
      </p:sp>
      <p:sp>
        <p:nvSpPr>
          <p:cNvPr id="4" name="Content Placeholder 3">
            <a:extLst>
              <a:ext uri="{FF2B5EF4-FFF2-40B4-BE49-F238E27FC236}">
                <a16:creationId xmlns:a16="http://schemas.microsoft.com/office/drawing/2014/main" id="{FD26C41E-D74C-4616-A3F8-5568F51B697A}"/>
              </a:ext>
            </a:extLst>
          </p:cNvPr>
          <p:cNvSpPr>
            <a:spLocks noGrp="1"/>
          </p:cNvSpPr>
          <p:nvPr>
            <p:ph sz="half" idx="2"/>
          </p:nvPr>
        </p:nvSpPr>
        <p:spPr>
          <a:xfrm>
            <a:off x="839788" y="2596551"/>
            <a:ext cx="5157787" cy="3593112"/>
          </a:xfrm>
        </p:spPr>
        <p:txBody>
          <a:bodyPr/>
          <a:lstStyle>
            <a:lvl1pPr marL="228600" indent="-228600">
              <a:buFont typeface="Wingdings" panose="05000000000000000000" pitchFamily="2" charset="2"/>
              <a:buChar char=""/>
              <a:defRPr sz="1800" b="1">
                <a:latin typeface="Helvetica" panose="020B0604020202020204" pitchFamily="34" charset="0"/>
                <a:cs typeface="Helvetica" panose="020B0604020202020204" pitchFamily="34" charset="0"/>
              </a:defRPr>
            </a:lvl1pPr>
            <a:lvl2pPr marL="685800" indent="-228600">
              <a:buFont typeface="Wingdings" panose="05000000000000000000" pitchFamily="2" charset="2"/>
              <a:buChar char=""/>
              <a:defRPr sz="1600" b="1">
                <a:latin typeface="Helvetica" panose="020B0604020202020204" pitchFamily="34" charset="0"/>
                <a:cs typeface="Helvetica" panose="020B0604020202020204" pitchFamily="34" charset="0"/>
              </a:defRPr>
            </a:lvl2pPr>
            <a:lvl3pPr marL="1143000" indent="-228600">
              <a:buFont typeface="Wingdings" panose="05000000000000000000" pitchFamily="2" charset="2"/>
              <a:buChar char=""/>
              <a:defRPr sz="1400" b="1">
                <a:latin typeface="Helvetica" panose="020B0604020202020204" pitchFamily="34" charset="0"/>
                <a:cs typeface="Helvetica" panose="020B0604020202020204" pitchFamily="34" charset="0"/>
              </a:defRPr>
            </a:lvl3pPr>
            <a:lvl4pPr marL="1600200" indent="-228600">
              <a:buFont typeface="Calibri" panose="020F0502020204030204" pitchFamily="34" charset="0"/>
              <a:buChar char="‒"/>
              <a:defRPr sz="1200" b="1">
                <a:latin typeface="Helvetica" panose="020B0604020202020204" pitchFamily="34" charset="0"/>
                <a:cs typeface="Helvetica" panose="020B0604020202020204" pitchFamily="34" charset="0"/>
              </a:defRPr>
            </a:lvl4pPr>
            <a:lvl5pPr>
              <a:defRPr sz="1200" b="1">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15EF6B-59FB-43F0-8C82-A4C88A1247FA}"/>
              </a:ext>
            </a:extLst>
          </p:cNvPr>
          <p:cNvSpPr>
            <a:spLocks noGrp="1"/>
          </p:cNvSpPr>
          <p:nvPr>
            <p:ph type="body" sz="quarter" idx="3" hasCustomPrompt="1"/>
          </p:nvPr>
        </p:nvSpPr>
        <p:spPr>
          <a:xfrm>
            <a:off x="6172200" y="2161232"/>
            <a:ext cx="5183188" cy="43873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a:extLst>
              <a:ext uri="{FF2B5EF4-FFF2-40B4-BE49-F238E27FC236}">
                <a16:creationId xmlns:a16="http://schemas.microsoft.com/office/drawing/2014/main" id="{DFBB21EE-68D8-4D2B-BAA3-1B0EF8B430C6}"/>
              </a:ext>
            </a:extLst>
          </p:cNvPr>
          <p:cNvSpPr>
            <a:spLocks noGrp="1"/>
          </p:cNvSpPr>
          <p:nvPr>
            <p:ph sz="quarter" idx="4"/>
          </p:nvPr>
        </p:nvSpPr>
        <p:spPr>
          <a:xfrm>
            <a:off x="6172200" y="2596551"/>
            <a:ext cx="5183188" cy="3593112"/>
          </a:xfrm>
        </p:spPr>
        <p:txBody>
          <a:bodyPr/>
          <a:lstStyle>
            <a:lvl1pPr marL="228600" indent="-228600">
              <a:buFont typeface="Wingdings" panose="05000000000000000000" pitchFamily="2" charset="2"/>
              <a:buChar char=""/>
              <a:defRPr sz="1800" b="1">
                <a:latin typeface="Helvetica" panose="020B0604020202020204" pitchFamily="34" charset="0"/>
                <a:cs typeface="Helvetica" panose="020B0604020202020204" pitchFamily="34" charset="0"/>
              </a:defRPr>
            </a:lvl1pPr>
            <a:lvl2pPr marL="685800" indent="-228600">
              <a:buFont typeface="Wingdings" panose="05000000000000000000" pitchFamily="2" charset="2"/>
              <a:buChar char=""/>
              <a:defRPr sz="1600" b="1">
                <a:latin typeface="Helvetica" panose="020B0604020202020204" pitchFamily="34" charset="0"/>
                <a:cs typeface="Helvetica" panose="020B0604020202020204" pitchFamily="34" charset="0"/>
              </a:defRPr>
            </a:lvl2pPr>
            <a:lvl3pPr marL="1143000" indent="-228600">
              <a:buFont typeface="Wingdings" panose="05000000000000000000" pitchFamily="2" charset="2"/>
              <a:buChar char=""/>
              <a:defRPr sz="1400" b="1">
                <a:latin typeface="Helvetica" panose="020B0604020202020204" pitchFamily="34" charset="0"/>
                <a:cs typeface="Helvetica" panose="020B0604020202020204" pitchFamily="34" charset="0"/>
              </a:defRPr>
            </a:lvl3pPr>
            <a:lvl4pPr marL="1600200" indent="-228600">
              <a:buFont typeface="Calibri" panose="020F0502020204030204" pitchFamily="34" charset="0"/>
              <a:buChar char="‒"/>
              <a:defRPr sz="1200" b="1">
                <a:latin typeface="Helvetica" panose="020B0604020202020204" pitchFamily="34" charset="0"/>
                <a:cs typeface="Helvetica" panose="020B0604020202020204" pitchFamily="34" charset="0"/>
              </a:defRPr>
            </a:lvl4pPr>
            <a:lvl5pPr>
              <a:defRPr sz="1200" b="1">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08297B-3697-4BC9-B4A7-E975D45005FA}"/>
              </a:ext>
            </a:extLst>
          </p:cNvPr>
          <p:cNvSpPr>
            <a:spLocks noGrp="1"/>
          </p:cNvSpPr>
          <p:nvPr>
            <p:ph type="dt" sz="half" idx="10"/>
          </p:nvPr>
        </p:nvSpPr>
        <p:spPr/>
        <p:txBody>
          <a:bodyPr/>
          <a:lstStyle/>
          <a:p>
            <a:r>
              <a:rPr lang="en-US"/>
              <a:t>Use fixed date</a:t>
            </a:r>
          </a:p>
        </p:txBody>
      </p:sp>
      <p:sp>
        <p:nvSpPr>
          <p:cNvPr id="8" name="Footer Placeholder 7">
            <a:extLst>
              <a:ext uri="{FF2B5EF4-FFF2-40B4-BE49-F238E27FC236}">
                <a16:creationId xmlns:a16="http://schemas.microsoft.com/office/drawing/2014/main" id="{BCF64EA2-7F4F-47AB-9307-85923ECFD9EC}"/>
              </a:ext>
            </a:extLst>
          </p:cNvPr>
          <p:cNvSpPr>
            <a:spLocks noGrp="1"/>
          </p:cNvSpPr>
          <p:nvPr>
            <p:ph type="ftr" sz="quarter" idx="11"/>
          </p:nvPr>
        </p:nvSpPr>
        <p:spPr/>
        <p:txBody>
          <a:bodyPr/>
          <a:lstStyle/>
          <a:p>
            <a:r>
              <a:rPr lang="en-US"/>
              <a:t>name here/EV74</a:t>
            </a:r>
          </a:p>
        </p:txBody>
      </p:sp>
      <p:sp>
        <p:nvSpPr>
          <p:cNvPr id="9" name="Slide Number Placeholder 8">
            <a:extLst>
              <a:ext uri="{FF2B5EF4-FFF2-40B4-BE49-F238E27FC236}">
                <a16:creationId xmlns:a16="http://schemas.microsoft.com/office/drawing/2014/main" id="{141078EB-7657-4DF9-B360-7C8ED41CA26C}"/>
              </a:ext>
            </a:extLst>
          </p:cNvPr>
          <p:cNvSpPr>
            <a:spLocks noGrp="1"/>
          </p:cNvSpPr>
          <p:nvPr>
            <p:ph type="sldNum" sz="quarter" idx="12"/>
          </p:nvPr>
        </p:nvSpPr>
        <p:spPr/>
        <p:txBody>
          <a:bodyPr/>
          <a:lstStyle/>
          <a:p>
            <a:fld id="{10FBEAF4-CD28-489E-AF69-54C8225B18C8}" type="slidenum">
              <a:rPr lang="en-US" smtClean="0"/>
              <a:t>‹#›</a:t>
            </a:fld>
            <a:endParaRPr lang="en-US"/>
          </a:p>
        </p:txBody>
      </p:sp>
      <p:pic>
        <p:nvPicPr>
          <p:cNvPr id="21" name="Picture 21" descr="msfc_logo">
            <a:extLst>
              <a:ext uri="{FF2B5EF4-FFF2-40B4-BE49-F238E27FC236}">
                <a16:creationId xmlns:a16="http://schemas.microsoft.com/office/drawing/2014/main" id="{A0D673E0-FEA5-409A-88D1-9917E723B9D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34091" y="760202"/>
            <a:ext cx="1371600" cy="5111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a:extLst>
              <a:ext uri="{FF2B5EF4-FFF2-40B4-BE49-F238E27FC236}">
                <a16:creationId xmlns:a16="http://schemas.microsoft.com/office/drawing/2014/main" id="{FA4FA6CC-74D0-43C9-9824-9C49F0121743}"/>
              </a:ext>
            </a:extLst>
          </p:cNvPr>
          <p:cNvPicPr>
            <a:picLocks noChangeArrowheads="1"/>
          </p:cNvPicPr>
          <p:nvPr userDrawn="1"/>
        </p:nvPicPr>
        <p:blipFill>
          <a:blip r:embed="rId3">
            <a:extLst>
              <a:ext uri="{28A0092B-C50C-407E-A947-70E740481C1C}">
                <a14:useLocalDpi xmlns:a14="http://schemas.microsoft.com/office/drawing/2010/main" val="0"/>
              </a:ext>
            </a:extLst>
          </a:blip>
          <a:srcRect l="8191" t="4161" r="17554" b="31856"/>
          <a:stretch>
            <a:fillRect/>
          </a:stretch>
        </p:blipFill>
        <p:spPr bwMode="auto">
          <a:xfrm>
            <a:off x="152400" y="152400"/>
            <a:ext cx="9017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Line 13">
            <a:extLst>
              <a:ext uri="{FF2B5EF4-FFF2-40B4-BE49-F238E27FC236}">
                <a16:creationId xmlns:a16="http://schemas.microsoft.com/office/drawing/2014/main" id="{DBFE227E-0E4E-404C-84A6-D47014CB6353}"/>
              </a:ext>
            </a:extLst>
          </p:cNvPr>
          <p:cNvSpPr>
            <a:spLocks noChangeShapeType="1"/>
          </p:cNvSpPr>
          <p:nvPr userDrawn="1"/>
        </p:nvSpPr>
        <p:spPr bwMode="auto">
          <a:xfrm flipV="1">
            <a:off x="1106487" y="1077528"/>
            <a:ext cx="7827603" cy="6224"/>
          </a:xfrm>
          <a:prstGeom prst="line">
            <a:avLst/>
          </a:prstGeom>
          <a:noFill/>
          <a:ln w="381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Line 22">
            <a:extLst>
              <a:ext uri="{FF2B5EF4-FFF2-40B4-BE49-F238E27FC236}">
                <a16:creationId xmlns:a16="http://schemas.microsoft.com/office/drawing/2014/main" id="{879625B4-416D-43DB-AD48-E1AC72FEA776}"/>
              </a:ext>
            </a:extLst>
          </p:cNvPr>
          <p:cNvSpPr>
            <a:spLocks noChangeShapeType="1"/>
          </p:cNvSpPr>
          <p:nvPr userDrawn="1"/>
        </p:nvSpPr>
        <p:spPr bwMode="auto">
          <a:xfrm>
            <a:off x="10311430" y="1077527"/>
            <a:ext cx="914400" cy="0"/>
          </a:xfrm>
          <a:prstGeom prst="line">
            <a:avLst/>
          </a:prstGeom>
          <a:noFill/>
          <a:ln w="38100">
            <a:solidFill>
              <a:srgbClr val="B9001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itle 1">
            <a:extLst>
              <a:ext uri="{FF2B5EF4-FFF2-40B4-BE49-F238E27FC236}">
                <a16:creationId xmlns:a16="http://schemas.microsoft.com/office/drawing/2014/main" id="{6B528BAA-1708-4836-9DBC-84941F965443}"/>
              </a:ext>
            </a:extLst>
          </p:cNvPr>
          <p:cNvSpPr>
            <a:spLocks noGrp="1"/>
          </p:cNvSpPr>
          <p:nvPr>
            <p:ph type="title" hasCustomPrompt="1"/>
          </p:nvPr>
        </p:nvSpPr>
        <p:spPr>
          <a:xfrm>
            <a:off x="838199" y="1147515"/>
            <a:ext cx="10515600" cy="918830"/>
          </a:xfrm>
        </p:spPr>
        <p:txBody>
          <a:bodyPr anchor="ctr">
            <a:normAutofit/>
          </a:bodyPr>
          <a:lstStyle>
            <a:lvl1pPr>
              <a:defRPr sz="2400" b="1">
                <a:latin typeface="Helvetica" panose="020B0604020202020204" pitchFamily="34" charset="0"/>
                <a:cs typeface="Helvetica" panose="020B0604020202020204" pitchFamily="34" charset="0"/>
              </a:defRPr>
            </a:lvl1pPr>
          </a:lstStyle>
          <a:p>
            <a:r>
              <a:rPr lang="en-US"/>
              <a:t>Click to add title</a:t>
            </a:r>
          </a:p>
        </p:txBody>
      </p:sp>
      <p:sp>
        <p:nvSpPr>
          <p:cNvPr id="30" name="Rectangle 29">
            <a:extLst>
              <a:ext uri="{FF2B5EF4-FFF2-40B4-BE49-F238E27FC236}">
                <a16:creationId xmlns:a16="http://schemas.microsoft.com/office/drawing/2014/main" id="{709929AC-0D00-4485-A582-711EE9C9BB51}"/>
              </a:ext>
            </a:extLst>
          </p:cNvPr>
          <p:cNvSpPr/>
          <p:nvPr userDrawn="1"/>
        </p:nvSpPr>
        <p:spPr>
          <a:xfrm>
            <a:off x="10305691" y="862084"/>
            <a:ext cx="779822" cy="943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0D0951C-8C94-42C9-A240-8EF324493A9B}"/>
              </a:ext>
            </a:extLst>
          </p:cNvPr>
          <p:cNvSpPr/>
          <p:nvPr userDrawn="1"/>
        </p:nvSpPr>
        <p:spPr>
          <a:xfrm>
            <a:off x="10305691" y="956450"/>
            <a:ext cx="779822" cy="593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ine 13">
            <a:extLst>
              <a:ext uri="{FF2B5EF4-FFF2-40B4-BE49-F238E27FC236}">
                <a16:creationId xmlns:a16="http://schemas.microsoft.com/office/drawing/2014/main" id="{70501B47-DE43-41D0-A905-2B2563646E19}"/>
              </a:ext>
            </a:extLst>
          </p:cNvPr>
          <p:cNvSpPr>
            <a:spLocks noChangeShapeType="1"/>
          </p:cNvSpPr>
          <p:nvPr userDrawn="1"/>
        </p:nvSpPr>
        <p:spPr bwMode="auto">
          <a:xfrm flipV="1">
            <a:off x="1106487" y="1043022"/>
            <a:ext cx="7827603" cy="6224"/>
          </a:xfrm>
          <a:prstGeom prst="line">
            <a:avLst/>
          </a:prstGeom>
          <a:noFill/>
          <a:ln w="381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Line 22">
            <a:extLst>
              <a:ext uri="{FF2B5EF4-FFF2-40B4-BE49-F238E27FC236}">
                <a16:creationId xmlns:a16="http://schemas.microsoft.com/office/drawing/2014/main" id="{8047157E-93A4-46BE-8FC6-D969F4D93D1B}"/>
              </a:ext>
            </a:extLst>
          </p:cNvPr>
          <p:cNvSpPr>
            <a:spLocks noChangeShapeType="1"/>
          </p:cNvSpPr>
          <p:nvPr userDrawn="1"/>
        </p:nvSpPr>
        <p:spPr bwMode="auto">
          <a:xfrm>
            <a:off x="10311430" y="1043021"/>
            <a:ext cx="914400" cy="0"/>
          </a:xfrm>
          <a:prstGeom prst="line">
            <a:avLst/>
          </a:prstGeom>
          <a:noFill/>
          <a:ln w="38100">
            <a:solidFill>
              <a:srgbClr val="B9001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TextBox 27">
            <a:extLst>
              <a:ext uri="{FF2B5EF4-FFF2-40B4-BE49-F238E27FC236}">
                <a16:creationId xmlns:a16="http://schemas.microsoft.com/office/drawing/2014/main" id="{800E7A87-F2AF-459B-B48C-DAABB0BB7BAE}"/>
              </a:ext>
            </a:extLst>
          </p:cNvPr>
          <p:cNvSpPr txBox="1"/>
          <p:nvPr userDrawn="1"/>
        </p:nvSpPr>
        <p:spPr>
          <a:xfrm>
            <a:off x="10138489" y="1053939"/>
            <a:ext cx="1260281" cy="215444"/>
          </a:xfrm>
          <a:prstGeom prst="rect">
            <a:avLst/>
          </a:prstGeom>
          <a:noFill/>
        </p:spPr>
        <p:txBody>
          <a:bodyPr wrap="none" rtlCol="0">
            <a:spAutoFit/>
          </a:bodyPr>
          <a:lstStyle/>
          <a:p>
            <a:r>
              <a:rPr lang="en-US" sz="800"/>
              <a:t>Integration &amp; Engineering</a:t>
            </a:r>
          </a:p>
        </p:txBody>
      </p:sp>
      <p:sp>
        <p:nvSpPr>
          <p:cNvPr id="32" name="TextBox 31">
            <a:extLst>
              <a:ext uri="{FF2B5EF4-FFF2-40B4-BE49-F238E27FC236}">
                <a16:creationId xmlns:a16="http://schemas.microsoft.com/office/drawing/2014/main" id="{BB7D8DFE-0D1A-4C88-91BD-EB7C094449F5}"/>
              </a:ext>
            </a:extLst>
          </p:cNvPr>
          <p:cNvSpPr txBox="1"/>
          <p:nvPr userDrawn="1"/>
        </p:nvSpPr>
        <p:spPr>
          <a:xfrm>
            <a:off x="10350240" y="862083"/>
            <a:ext cx="1028474" cy="215444"/>
          </a:xfrm>
          <a:prstGeom prst="rect">
            <a:avLst/>
          </a:prstGeom>
          <a:noFill/>
        </p:spPr>
        <p:txBody>
          <a:bodyPr wrap="square" rtlCol="0">
            <a:spAutoFit/>
          </a:bodyPr>
          <a:lstStyle/>
          <a:p>
            <a:r>
              <a:rPr lang="en-US" sz="800"/>
              <a:t>Human Systems</a:t>
            </a:r>
          </a:p>
        </p:txBody>
      </p:sp>
    </p:spTree>
    <p:extLst>
      <p:ext uri="{BB962C8B-B14F-4D97-AF65-F5344CB8AC3E}">
        <p14:creationId xmlns:p14="http://schemas.microsoft.com/office/powerpoint/2010/main" val="3035842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4" name="Picture 21" descr="msfc_logo">
            <a:extLst>
              <a:ext uri="{FF2B5EF4-FFF2-40B4-BE49-F238E27FC236}">
                <a16:creationId xmlns:a16="http://schemas.microsoft.com/office/drawing/2014/main" id="{86D24B29-A24F-4DF4-BB84-9C5EFBB144D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34091" y="725696"/>
            <a:ext cx="1371600" cy="51117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C5B8E451-C9FB-46EB-95F2-B4DCABFA795F}"/>
              </a:ext>
            </a:extLst>
          </p:cNvPr>
          <p:cNvSpPr>
            <a:spLocks noGrp="1"/>
          </p:cNvSpPr>
          <p:nvPr>
            <p:ph type="dt" sz="half" idx="10"/>
          </p:nvPr>
        </p:nvSpPr>
        <p:spPr/>
        <p:txBody>
          <a:bodyPr/>
          <a:lstStyle/>
          <a:p>
            <a:r>
              <a:rPr lang="en-US"/>
              <a:t>Use fixed date</a:t>
            </a:r>
          </a:p>
        </p:txBody>
      </p:sp>
      <p:pic>
        <p:nvPicPr>
          <p:cNvPr id="18" name="Picture 21" descr="msfc_logo">
            <a:extLst>
              <a:ext uri="{FF2B5EF4-FFF2-40B4-BE49-F238E27FC236}">
                <a16:creationId xmlns:a16="http://schemas.microsoft.com/office/drawing/2014/main" id="{C9457E4E-E3F0-41E9-856C-04FC1012921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34091" y="751574"/>
            <a:ext cx="1371600" cy="51117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54C586EF-DDCF-4398-865B-10BDF98FE227}"/>
              </a:ext>
            </a:extLst>
          </p:cNvPr>
          <p:cNvSpPr>
            <a:spLocks noGrp="1"/>
          </p:cNvSpPr>
          <p:nvPr>
            <p:ph type="ftr" sz="quarter" idx="11"/>
          </p:nvPr>
        </p:nvSpPr>
        <p:spPr/>
        <p:txBody>
          <a:bodyPr/>
          <a:lstStyle/>
          <a:p>
            <a:r>
              <a:rPr lang="en-US"/>
              <a:t>name here/EV74</a:t>
            </a:r>
          </a:p>
        </p:txBody>
      </p:sp>
      <p:sp>
        <p:nvSpPr>
          <p:cNvPr id="5" name="Slide Number Placeholder 4">
            <a:extLst>
              <a:ext uri="{FF2B5EF4-FFF2-40B4-BE49-F238E27FC236}">
                <a16:creationId xmlns:a16="http://schemas.microsoft.com/office/drawing/2014/main" id="{D3636055-5870-4B3A-BEB7-3B6AB1553933}"/>
              </a:ext>
            </a:extLst>
          </p:cNvPr>
          <p:cNvSpPr>
            <a:spLocks noGrp="1"/>
          </p:cNvSpPr>
          <p:nvPr>
            <p:ph type="sldNum" sz="quarter" idx="12"/>
          </p:nvPr>
        </p:nvSpPr>
        <p:spPr/>
        <p:txBody>
          <a:bodyPr/>
          <a:lstStyle/>
          <a:p>
            <a:fld id="{10FBEAF4-CD28-489E-AF69-54C8225B18C8}" type="slidenum">
              <a:rPr lang="en-US" smtClean="0"/>
              <a:t>‹#›</a:t>
            </a:fld>
            <a:endParaRPr lang="en-US"/>
          </a:p>
        </p:txBody>
      </p:sp>
      <p:pic>
        <p:nvPicPr>
          <p:cNvPr id="6" name="Picture 10">
            <a:extLst>
              <a:ext uri="{FF2B5EF4-FFF2-40B4-BE49-F238E27FC236}">
                <a16:creationId xmlns:a16="http://schemas.microsoft.com/office/drawing/2014/main" id="{81E6C6D5-EE8A-4429-9854-D2B970847359}"/>
              </a:ext>
            </a:extLst>
          </p:cNvPr>
          <p:cNvPicPr>
            <a:picLocks noChangeArrowheads="1"/>
          </p:cNvPicPr>
          <p:nvPr userDrawn="1"/>
        </p:nvPicPr>
        <p:blipFill>
          <a:blip r:embed="rId3">
            <a:extLst>
              <a:ext uri="{28A0092B-C50C-407E-A947-70E740481C1C}">
                <a14:useLocalDpi xmlns:a14="http://schemas.microsoft.com/office/drawing/2010/main" val="0"/>
              </a:ext>
            </a:extLst>
          </a:blip>
          <a:srcRect l="8191" t="4161" r="17554" b="31856"/>
          <a:stretch>
            <a:fillRect/>
          </a:stretch>
        </p:blipFill>
        <p:spPr bwMode="auto">
          <a:xfrm>
            <a:off x="152400" y="152400"/>
            <a:ext cx="9017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Line 13">
            <a:extLst>
              <a:ext uri="{FF2B5EF4-FFF2-40B4-BE49-F238E27FC236}">
                <a16:creationId xmlns:a16="http://schemas.microsoft.com/office/drawing/2014/main" id="{D70E7A6B-0050-4C0A-BE0C-6D964FA64B63}"/>
              </a:ext>
            </a:extLst>
          </p:cNvPr>
          <p:cNvSpPr>
            <a:spLocks noChangeShapeType="1"/>
          </p:cNvSpPr>
          <p:nvPr userDrawn="1"/>
        </p:nvSpPr>
        <p:spPr bwMode="auto">
          <a:xfrm flipV="1">
            <a:off x="1106487" y="1077528"/>
            <a:ext cx="7827603" cy="6224"/>
          </a:xfrm>
          <a:prstGeom prst="line">
            <a:avLst/>
          </a:prstGeom>
          <a:noFill/>
          <a:ln w="381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Line 22">
            <a:extLst>
              <a:ext uri="{FF2B5EF4-FFF2-40B4-BE49-F238E27FC236}">
                <a16:creationId xmlns:a16="http://schemas.microsoft.com/office/drawing/2014/main" id="{83DD075E-F567-40CB-A1AB-F653EE2CF72D}"/>
              </a:ext>
            </a:extLst>
          </p:cNvPr>
          <p:cNvSpPr>
            <a:spLocks noChangeShapeType="1"/>
          </p:cNvSpPr>
          <p:nvPr userDrawn="1"/>
        </p:nvSpPr>
        <p:spPr bwMode="auto">
          <a:xfrm>
            <a:off x="10311430" y="1077527"/>
            <a:ext cx="914400" cy="0"/>
          </a:xfrm>
          <a:prstGeom prst="line">
            <a:avLst/>
          </a:prstGeom>
          <a:noFill/>
          <a:ln w="38100">
            <a:solidFill>
              <a:srgbClr val="B9001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 name="Picture 10">
            <a:extLst>
              <a:ext uri="{FF2B5EF4-FFF2-40B4-BE49-F238E27FC236}">
                <a16:creationId xmlns:a16="http://schemas.microsoft.com/office/drawing/2014/main" id="{1BA99064-69A6-428A-8701-07BE0EA371BF}"/>
              </a:ext>
            </a:extLst>
          </p:cNvPr>
          <p:cNvPicPr>
            <a:picLocks noChangeArrowheads="1"/>
          </p:cNvPicPr>
          <p:nvPr userDrawn="1"/>
        </p:nvPicPr>
        <p:blipFill>
          <a:blip r:embed="rId3">
            <a:extLst>
              <a:ext uri="{28A0092B-C50C-407E-A947-70E740481C1C}">
                <a14:useLocalDpi xmlns:a14="http://schemas.microsoft.com/office/drawing/2010/main" val="0"/>
              </a:ext>
            </a:extLst>
          </a:blip>
          <a:srcRect l="8191" t="4161" r="17554" b="31856"/>
          <a:stretch>
            <a:fillRect/>
          </a:stretch>
        </p:blipFill>
        <p:spPr bwMode="auto">
          <a:xfrm>
            <a:off x="170724" y="170853"/>
            <a:ext cx="9017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83FD61AA-E007-4FE5-9B2C-87EEDFB3625F}"/>
              </a:ext>
            </a:extLst>
          </p:cNvPr>
          <p:cNvSpPr/>
          <p:nvPr userDrawn="1"/>
        </p:nvSpPr>
        <p:spPr>
          <a:xfrm>
            <a:off x="1106487" y="8442"/>
            <a:ext cx="9816859" cy="853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0163BB5-749C-4676-B912-28027142CED3}"/>
              </a:ext>
            </a:extLst>
          </p:cNvPr>
          <p:cNvSpPr/>
          <p:nvPr userDrawn="1"/>
        </p:nvSpPr>
        <p:spPr>
          <a:xfrm>
            <a:off x="10305691" y="862083"/>
            <a:ext cx="793619" cy="1087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BEF806F-B464-47C5-A05D-31949AB93774}"/>
              </a:ext>
            </a:extLst>
          </p:cNvPr>
          <p:cNvSpPr/>
          <p:nvPr userDrawn="1"/>
        </p:nvSpPr>
        <p:spPr>
          <a:xfrm>
            <a:off x="10305691" y="1126778"/>
            <a:ext cx="1193320" cy="110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408403-E390-46D5-A917-FAC27F37E918}"/>
              </a:ext>
            </a:extLst>
          </p:cNvPr>
          <p:cNvSpPr>
            <a:spLocks noGrp="1"/>
          </p:cNvSpPr>
          <p:nvPr>
            <p:ph type="title" hasCustomPrompt="1"/>
          </p:nvPr>
        </p:nvSpPr>
        <p:spPr>
          <a:xfrm>
            <a:off x="838199" y="1178026"/>
            <a:ext cx="10515600" cy="912606"/>
          </a:xfrm>
        </p:spPr>
        <p:txBody>
          <a:bodyPr anchor="ctr">
            <a:normAutofit/>
          </a:bodyPr>
          <a:lstStyle>
            <a:lvl1pPr>
              <a:defRPr sz="2400" b="1">
                <a:latin typeface="Helvetica" panose="020B0604020202020204" pitchFamily="34" charset="0"/>
                <a:cs typeface="Helvetica" panose="020B0604020202020204" pitchFamily="34" charset="0"/>
              </a:defRPr>
            </a:lvl1pPr>
          </a:lstStyle>
          <a:p>
            <a:r>
              <a:rPr lang="en-US"/>
              <a:t>Click to add title</a:t>
            </a:r>
          </a:p>
        </p:txBody>
      </p:sp>
      <p:sp>
        <p:nvSpPr>
          <p:cNvPr id="23" name="Rectangle 22">
            <a:extLst>
              <a:ext uri="{FF2B5EF4-FFF2-40B4-BE49-F238E27FC236}">
                <a16:creationId xmlns:a16="http://schemas.microsoft.com/office/drawing/2014/main" id="{3BC02CC0-269B-4806-8936-2078EE995627}"/>
              </a:ext>
            </a:extLst>
          </p:cNvPr>
          <p:cNvSpPr/>
          <p:nvPr userDrawn="1"/>
        </p:nvSpPr>
        <p:spPr>
          <a:xfrm>
            <a:off x="10305691" y="970070"/>
            <a:ext cx="793619"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ine 13">
            <a:extLst>
              <a:ext uri="{FF2B5EF4-FFF2-40B4-BE49-F238E27FC236}">
                <a16:creationId xmlns:a16="http://schemas.microsoft.com/office/drawing/2014/main" id="{C5AFDDDA-0AF5-4830-8775-2142FC30248F}"/>
              </a:ext>
            </a:extLst>
          </p:cNvPr>
          <p:cNvSpPr>
            <a:spLocks noChangeShapeType="1"/>
          </p:cNvSpPr>
          <p:nvPr userDrawn="1"/>
        </p:nvSpPr>
        <p:spPr bwMode="auto">
          <a:xfrm flipV="1">
            <a:off x="1106487" y="1043022"/>
            <a:ext cx="7827603" cy="6224"/>
          </a:xfrm>
          <a:prstGeom prst="line">
            <a:avLst/>
          </a:prstGeom>
          <a:noFill/>
          <a:ln w="381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Line 22">
            <a:extLst>
              <a:ext uri="{FF2B5EF4-FFF2-40B4-BE49-F238E27FC236}">
                <a16:creationId xmlns:a16="http://schemas.microsoft.com/office/drawing/2014/main" id="{A2549AB3-FC90-4D43-B3F7-276D049F55C5}"/>
              </a:ext>
            </a:extLst>
          </p:cNvPr>
          <p:cNvSpPr>
            <a:spLocks noChangeShapeType="1"/>
          </p:cNvSpPr>
          <p:nvPr userDrawn="1"/>
        </p:nvSpPr>
        <p:spPr bwMode="auto">
          <a:xfrm>
            <a:off x="10311430" y="1043021"/>
            <a:ext cx="914400" cy="0"/>
          </a:xfrm>
          <a:prstGeom prst="line">
            <a:avLst/>
          </a:prstGeom>
          <a:noFill/>
          <a:ln w="38100">
            <a:solidFill>
              <a:srgbClr val="B9001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TextBox 28">
            <a:extLst>
              <a:ext uri="{FF2B5EF4-FFF2-40B4-BE49-F238E27FC236}">
                <a16:creationId xmlns:a16="http://schemas.microsoft.com/office/drawing/2014/main" id="{3F34D084-D89E-4C5C-92B1-985D20A42E67}"/>
              </a:ext>
            </a:extLst>
          </p:cNvPr>
          <p:cNvSpPr txBox="1"/>
          <p:nvPr userDrawn="1"/>
        </p:nvSpPr>
        <p:spPr>
          <a:xfrm>
            <a:off x="10138489" y="1053939"/>
            <a:ext cx="1260281" cy="215444"/>
          </a:xfrm>
          <a:prstGeom prst="rect">
            <a:avLst/>
          </a:prstGeom>
          <a:noFill/>
        </p:spPr>
        <p:txBody>
          <a:bodyPr wrap="none" rtlCol="0">
            <a:spAutoFit/>
          </a:bodyPr>
          <a:lstStyle/>
          <a:p>
            <a:r>
              <a:rPr lang="en-US" sz="800"/>
              <a:t>Integration &amp; Engineering</a:t>
            </a:r>
          </a:p>
        </p:txBody>
      </p:sp>
      <p:sp>
        <p:nvSpPr>
          <p:cNvPr id="30" name="TextBox 29">
            <a:extLst>
              <a:ext uri="{FF2B5EF4-FFF2-40B4-BE49-F238E27FC236}">
                <a16:creationId xmlns:a16="http://schemas.microsoft.com/office/drawing/2014/main" id="{A8FE4282-45BB-4240-947B-B1B208349B0A}"/>
              </a:ext>
            </a:extLst>
          </p:cNvPr>
          <p:cNvSpPr txBox="1"/>
          <p:nvPr userDrawn="1"/>
        </p:nvSpPr>
        <p:spPr>
          <a:xfrm>
            <a:off x="10350240" y="862083"/>
            <a:ext cx="1028474" cy="215444"/>
          </a:xfrm>
          <a:prstGeom prst="rect">
            <a:avLst/>
          </a:prstGeom>
          <a:noFill/>
        </p:spPr>
        <p:txBody>
          <a:bodyPr wrap="square" rtlCol="0">
            <a:spAutoFit/>
          </a:bodyPr>
          <a:lstStyle/>
          <a:p>
            <a:r>
              <a:rPr lang="en-US" sz="800"/>
              <a:t>Human Systems</a:t>
            </a:r>
          </a:p>
        </p:txBody>
      </p:sp>
    </p:spTree>
    <p:extLst>
      <p:ext uri="{BB962C8B-B14F-4D97-AF65-F5344CB8AC3E}">
        <p14:creationId xmlns:p14="http://schemas.microsoft.com/office/powerpoint/2010/main" val="300535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6" name="Picture 21" descr="msfc_logo">
            <a:extLst>
              <a:ext uri="{FF2B5EF4-FFF2-40B4-BE49-F238E27FC236}">
                <a16:creationId xmlns:a16="http://schemas.microsoft.com/office/drawing/2014/main" id="{793230CE-CD64-4BDF-A87C-102EFA5A0B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34091" y="725696"/>
            <a:ext cx="1371600" cy="511175"/>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84295615-4067-407E-A266-CFFA9D82BCFE}"/>
              </a:ext>
            </a:extLst>
          </p:cNvPr>
          <p:cNvSpPr>
            <a:spLocks noGrp="1"/>
          </p:cNvSpPr>
          <p:nvPr>
            <p:ph type="dt" sz="half" idx="10"/>
          </p:nvPr>
        </p:nvSpPr>
        <p:spPr/>
        <p:txBody>
          <a:bodyPr/>
          <a:lstStyle/>
          <a:p>
            <a:r>
              <a:rPr lang="en-US"/>
              <a:t>Use fixed date</a:t>
            </a:r>
          </a:p>
        </p:txBody>
      </p:sp>
      <p:sp>
        <p:nvSpPr>
          <p:cNvPr id="3" name="Footer Placeholder 2">
            <a:extLst>
              <a:ext uri="{FF2B5EF4-FFF2-40B4-BE49-F238E27FC236}">
                <a16:creationId xmlns:a16="http://schemas.microsoft.com/office/drawing/2014/main" id="{1AB3CDC6-9654-4987-90E6-27248B418CC6}"/>
              </a:ext>
            </a:extLst>
          </p:cNvPr>
          <p:cNvSpPr>
            <a:spLocks noGrp="1"/>
          </p:cNvSpPr>
          <p:nvPr>
            <p:ph type="ftr" sz="quarter" idx="11"/>
          </p:nvPr>
        </p:nvSpPr>
        <p:spPr/>
        <p:txBody>
          <a:bodyPr/>
          <a:lstStyle/>
          <a:p>
            <a:r>
              <a:rPr lang="en-US"/>
              <a:t>name here/EV74</a:t>
            </a:r>
          </a:p>
        </p:txBody>
      </p:sp>
      <p:sp>
        <p:nvSpPr>
          <p:cNvPr id="4" name="Slide Number Placeholder 3">
            <a:extLst>
              <a:ext uri="{FF2B5EF4-FFF2-40B4-BE49-F238E27FC236}">
                <a16:creationId xmlns:a16="http://schemas.microsoft.com/office/drawing/2014/main" id="{48D6F5AD-86BE-4B2A-A46C-03CE954417C1}"/>
              </a:ext>
            </a:extLst>
          </p:cNvPr>
          <p:cNvSpPr>
            <a:spLocks noGrp="1"/>
          </p:cNvSpPr>
          <p:nvPr>
            <p:ph type="sldNum" sz="quarter" idx="12"/>
          </p:nvPr>
        </p:nvSpPr>
        <p:spPr/>
        <p:txBody>
          <a:bodyPr/>
          <a:lstStyle/>
          <a:p>
            <a:fld id="{10FBEAF4-CD28-489E-AF69-54C8225B18C8}" type="slidenum">
              <a:rPr lang="en-US" smtClean="0"/>
              <a:t>‹#›</a:t>
            </a:fld>
            <a:endParaRPr lang="en-US"/>
          </a:p>
        </p:txBody>
      </p:sp>
      <p:pic>
        <p:nvPicPr>
          <p:cNvPr id="6" name="Picture 10">
            <a:extLst>
              <a:ext uri="{FF2B5EF4-FFF2-40B4-BE49-F238E27FC236}">
                <a16:creationId xmlns:a16="http://schemas.microsoft.com/office/drawing/2014/main" id="{BBCD56EC-B58A-447A-925D-6C33C0AD207D}"/>
              </a:ext>
            </a:extLst>
          </p:cNvPr>
          <p:cNvPicPr>
            <a:picLocks noChangeArrowheads="1"/>
          </p:cNvPicPr>
          <p:nvPr userDrawn="1"/>
        </p:nvPicPr>
        <p:blipFill>
          <a:blip r:embed="rId3">
            <a:extLst>
              <a:ext uri="{28A0092B-C50C-407E-A947-70E740481C1C}">
                <a14:useLocalDpi xmlns:a14="http://schemas.microsoft.com/office/drawing/2010/main" val="0"/>
              </a:ext>
            </a:extLst>
          </a:blip>
          <a:srcRect l="8191" t="4161" r="17554" b="31856"/>
          <a:stretch>
            <a:fillRect/>
          </a:stretch>
        </p:blipFill>
        <p:spPr bwMode="auto">
          <a:xfrm>
            <a:off x="152418" y="186078"/>
            <a:ext cx="9017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2149E402-7322-4E37-B12B-C6814B8FED3A}"/>
              </a:ext>
            </a:extLst>
          </p:cNvPr>
          <p:cNvSpPr/>
          <p:nvPr userDrawn="1"/>
        </p:nvSpPr>
        <p:spPr>
          <a:xfrm>
            <a:off x="10170544" y="1094039"/>
            <a:ext cx="1397480" cy="215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970AAC-B450-4FB5-8E89-678E17A35B86}"/>
              </a:ext>
            </a:extLst>
          </p:cNvPr>
          <p:cNvSpPr/>
          <p:nvPr userDrawn="1"/>
        </p:nvSpPr>
        <p:spPr>
          <a:xfrm>
            <a:off x="10305691" y="873544"/>
            <a:ext cx="770626" cy="1127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83BA4C1-B513-4643-A351-A781A572C90E}"/>
              </a:ext>
            </a:extLst>
          </p:cNvPr>
          <p:cNvSpPr/>
          <p:nvPr userDrawn="1"/>
        </p:nvSpPr>
        <p:spPr>
          <a:xfrm>
            <a:off x="1106487" y="8442"/>
            <a:ext cx="9816859" cy="8113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6C55DA5-93CC-4792-8F7F-EDBCA8769138}"/>
              </a:ext>
            </a:extLst>
          </p:cNvPr>
          <p:cNvSpPr/>
          <p:nvPr userDrawn="1"/>
        </p:nvSpPr>
        <p:spPr>
          <a:xfrm>
            <a:off x="10305691" y="965100"/>
            <a:ext cx="770626"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5">
            <a:extLst>
              <a:ext uri="{FF2B5EF4-FFF2-40B4-BE49-F238E27FC236}">
                <a16:creationId xmlns:a16="http://schemas.microsoft.com/office/drawing/2014/main" id="{6A1AEDE2-77DC-4130-8265-77B5EBED978C}"/>
              </a:ext>
            </a:extLst>
          </p:cNvPr>
          <p:cNvSpPr>
            <a:spLocks noGrp="1"/>
          </p:cNvSpPr>
          <p:nvPr>
            <p:ph type="body" sz="quarter" idx="14" hasCustomPrompt="1"/>
          </p:nvPr>
        </p:nvSpPr>
        <p:spPr>
          <a:xfrm>
            <a:off x="1122867" y="39907"/>
            <a:ext cx="9816859" cy="859866"/>
          </a:xfrm>
        </p:spPr>
        <p:txBody>
          <a:bodyPr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2">
                    <a:lumMod val="75000"/>
                  </a:schemeClr>
                </a:solidFill>
              </a:defRPr>
            </a:lvl1pPr>
          </a:lstStyle>
          <a:p>
            <a:r>
              <a:rPr lang="en-US" altLang="en-US" sz="2800">
                <a:solidFill>
                  <a:schemeClr val="tx2"/>
                </a:solidFill>
                <a:latin typeface="Arial" panose="020B0604020202020204" pitchFamily="34" charset="0"/>
              </a:rPr>
              <a:t>Human Factors &amp; Supportability Engineering Team</a:t>
            </a:r>
            <a:endParaRPr lang="en-US"/>
          </a:p>
        </p:txBody>
      </p:sp>
      <p:sp>
        <p:nvSpPr>
          <p:cNvPr id="17" name="Line 13">
            <a:extLst>
              <a:ext uri="{FF2B5EF4-FFF2-40B4-BE49-F238E27FC236}">
                <a16:creationId xmlns:a16="http://schemas.microsoft.com/office/drawing/2014/main" id="{61232482-E51F-4F80-B91D-51D570BA9F7B}"/>
              </a:ext>
            </a:extLst>
          </p:cNvPr>
          <p:cNvSpPr>
            <a:spLocks noChangeShapeType="1"/>
          </p:cNvSpPr>
          <p:nvPr userDrawn="1"/>
        </p:nvSpPr>
        <p:spPr bwMode="auto">
          <a:xfrm flipV="1">
            <a:off x="1106487" y="1043022"/>
            <a:ext cx="7827603" cy="6224"/>
          </a:xfrm>
          <a:prstGeom prst="line">
            <a:avLst/>
          </a:prstGeom>
          <a:noFill/>
          <a:ln w="381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22">
            <a:extLst>
              <a:ext uri="{FF2B5EF4-FFF2-40B4-BE49-F238E27FC236}">
                <a16:creationId xmlns:a16="http://schemas.microsoft.com/office/drawing/2014/main" id="{E9A3FD9E-A93D-4392-B9DF-121C418E3A93}"/>
              </a:ext>
            </a:extLst>
          </p:cNvPr>
          <p:cNvSpPr>
            <a:spLocks noChangeShapeType="1"/>
          </p:cNvSpPr>
          <p:nvPr userDrawn="1"/>
        </p:nvSpPr>
        <p:spPr bwMode="auto">
          <a:xfrm>
            <a:off x="10311430" y="1043021"/>
            <a:ext cx="914400" cy="0"/>
          </a:xfrm>
          <a:prstGeom prst="line">
            <a:avLst/>
          </a:prstGeom>
          <a:noFill/>
          <a:ln w="38100">
            <a:solidFill>
              <a:srgbClr val="B9001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TextBox 20">
            <a:extLst>
              <a:ext uri="{FF2B5EF4-FFF2-40B4-BE49-F238E27FC236}">
                <a16:creationId xmlns:a16="http://schemas.microsoft.com/office/drawing/2014/main" id="{AF0F14B5-41D5-4F12-B616-A2E51B86B062}"/>
              </a:ext>
            </a:extLst>
          </p:cNvPr>
          <p:cNvSpPr txBox="1"/>
          <p:nvPr userDrawn="1"/>
        </p:nvSpPr>
        <p:spPr>
          <a:xfrm>
            <a:off x="10138489" y="1053939"/>
            <a:ext cx="1260281" cy="215444"/>
          </a:xfrm>
          <a:prstGeom prst="rect">
            <a:avLst/>
          </a:prstGeom>
          <a:noFill/>
        </p:spPr>
        <p:txBody>
          <a:bodyPr wrap="none" rtlCol="0">
            <a:spAutoFit/>
          </a:bodyPr>
          <a:lstStyle/>
          <a:p>
            <a:r>
              <a:rPr lang="en-US" sz="800"/>
              <a:t>Integration &amp; Engineering</a:t>
            </a:r>
          </a:p>
        </p:txBody>
      </p:sp>
      <p:sp>
        <p:nvSpPr>
          <p:cNvPr id="22" name="TextBox 21">
            <a:extLst>
              <a:ext uri="{FF2B5EF4-FFF2-40B4-BE49-F238E27FC236}">
                <a16:creationId xmlns:a16="http://schemas.microsoft.com/office/drawing/2014/main" id="{1BEEB602-4836-46BF-9E9A-DE99E54752BC}"/>
              </a:ext>
            </a:extLst>
          </p:cNvPr>
          <p:cNvSpPr txBox="1"/>
          <p:nvPr userDrawn="1"/>
        </p:nvSpPr>
        <p:spPr>
          <a:xfrm>
            <a:off x="10350240" y="862083"/>
            <a:ext cx="1028474" cy="215444"/>
          </a:xfrm>
          <a:prstGeom prst="rect">
            <a:avLst/>
          </a:prstGeom>
          <a:noFill/>
        </p:spPr>
        <p:txBody>
          <a:bodyPr wrap="square" rtlCol="0">
            <a:spAutoFit/>
          </a:bodyPr>
          <a:lstStyle/>
          <a:p>
            <a:r>
              <a:rPr lang="en-US" sz="800"/>
              <a:t>Human Systems</a:t>
            </a:r>
          </a:p>
        </p:txBody>
      </p:sp>
    </p:spTree>
    <p:extLst>
      <p:ext uri="{BB962C8B-B14F-4D97-AF65-F5344CB8AC3E}">
        <p14:creationId xmlns:p14="http://schemas.microsoft.com/office/powerpoint/2010/main" val="1552496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20" name="Picture 21" descr="msfc_logo">
            <a:extLst>
              <a:ext uri="{FF2B5EF4-FFF2-40B4-BE49-F238E27FC236}">
                <a16:creationId xmlns:a16="http://schemas.microsoft.com/office/drawing/2014/main" id="{A52282C5-387D-4A62-B79B-F3671158062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34091" y="725696"/>
            <a:ext cx="1371600" cy="5111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2C4F3AA-5542-4A36-B1A7-E8057C895DB5}"/>
              </a:ext>
            </a:extLst>
          </p:cNvPr>
          <p:cNvSpPr>
            <a:spLocks noGrp="1"/>
          </p:cNvSpPr>
          <p:nvPr>
            <p:ph type="title" hasCustomPrompt="1"/>
          </p:nvPr>
        </p:nvSpPr>
        <p:spPr>
          <a:xfrm>
            <a:off x="839788" y="1142453"/>
            <a:ext cx="3932237" cy="914947"/>
          </a:xfrm>
        </p:spPr>
        <p:txBody>
          <a:bodyPr anchor="b">
            <a:normAutofit/>
          </a:bodyPr>
          <a:lstStyle>
            <a:lvl1pPr>
              <a:defRPr sz="2400" b="1">
                <a:latin typeface="Helvetica" panose="020B0604020202020204" pitchFamily="34" charset="0"/>
                <a:cs typeface="Helvetica" panose="020B0604020202020204" pitchFamily="34" charset="0"/>
              </a:defRPr>
            </a:lvl1pPr>
          </a:lstStyle>
          <a:p>
            <a:r>
              <a:rPr lang="en-US"/>
              <a:t>Click to add title</a:t>
            </a:r>
          </a:p>
        </p:txBody>
      </p:sp>
      <p:sp>
        <p:nvSpPr>
          <p:cNvPr id="4" name="Text Placeholder 3">
            <a:extLst>
              <a:ext uri="{FF2B5EF4-FFF2-40B4-BE49-F238E27FC236}">
                <a16:creationId xmlns:a16="http://schemas.microsoft.com/office/drawing/2014/main" id="{B02CBD95-B314-4883-B411-75682928A3DD}"/>
              </a:ext>
            </a:extLst>
          </p:cNvPr>
          <p:cNvSpPr>
            <a:spLocks noGrp="1"/>
          </p:cNvSpPr>
          <p:nvPr>
            <p:ph type="body" sz="half" idx="2"/>
          </p:nvPr>
        </p:nvSpPr>
        <p:spPr>
          <a:xfrm>
            <a:off x="839788" y="2150605"/>
            <a:ext cx="3932237" cy="4048673"/>
          </a:xfrm>
        </p:spPr>
        <p:txBody>
          <a:bodyPr/>
          <a:lstStyle>
            <a:lvl1pPr marL="0" indent="0">
              <a:buNone/>
              <a:defRPr sz="1600" b="1">
                <a:latin typeface="Helvetica" panose="020B0604020202020204" pitchFamily="34" charset="0"/>
                <a:cs typeface="Helvetica"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E966A8-B46D-4177-8E80-AAF24E4A54AD}"/>
              </a:ext>
            </a:extLst>
          </p:cNvPr>
          <p:cNvSpPr>
            <a:spLocks noGrp="1"/>
          </p:cNvSpPr>
          <p:nvPr>
            <p:ph type="dt" sz="half" idx="10"/>
          </p:nvPr>
        </p:nvSpPr>
        <p:spPr/>
        <p:txBody>
          <a:bodyPr/>
          <a:lstStyle/>
          <a:p>
            <a:r>
              <a:rPr lang="en-US"/>
              <a:t>Use fixed date</a:t>
            </a:r>
          </a:p>
        </p:txBody>
      </p:sp>
      <p:sp>
        <p:nvSpPr>
          <p:cNvPr id="6" name="Footer Placeholder 5">
            <a:extLst>
              <a:ext uri="{FF2B5EF4-FFF2-40B4-BE49-F238E27FC236}">
                <a16:creationId xmlns:a16="http://schemas.microsoft.com/office/drawing/2014/main" id="{2BC833C9-D184-4B9C-91A1-820E50F788FA}"/>
              </a:ext>
            </a:extLst>
          </p:cNvPr>
          <p:cNvSpPr>
            <a:spLocks noGrp="1"/>
          </p:cNvSpPr>
          <p:nvPr>
            <p:ph type="ftr" sz="quarter" idx="11"/>
          </p:nvPr>
        </p:nvSpPr>
        <p:spPr/>
        <p:txBody>
          <a:bodyPr/>
          <a:lstStyle/>
          <a:p>
            <a:r>
              <a:rPr lang="en-US"/>
              <a:t>name here/EV74</a:t>
            </a:r>
          </a:p>
        </p:txBody>
      </p:sp>
      <p:sp>
        <p:nvSpPr>
          <p:cNvPr id="7" name="Slide Number Placeholder 6">
            <a:extLst>
              <a:ext uri="{FF2B5EF4-FFF2-40B4-BE49-F238E27FC236}">
                <a16:creationId xmlns:a16="http://schemas.microsoft.com/office/drawing/2014/main" id="{009A9745-CC5C-454C-868D-37DB1AB11744}"/>
              </a:ext>
            </a:extLst>
          </p:cNvPr>
          <p:cNvSpPr>
            <a:spLocks noGrp="1"/>
          </p:cNvSpPr>
          <p:nvPr>
            <p:ph type="sldNum" sz="quarter" idx="12"/>
          </p:nvPr>
        </p:nvSpPr>
        <p:spPr/>
        <p:txBody>
          <a:bodyPr/>
          <a:lstStyle/>
          <a:p>
            <a:fld id="{10FBEAF4-CD28-489E-AF69-54C8225B18C8}" type="slidenum">
              <a:rPr lang="en-US" smtClean="0"/>
              <a:t>‹#›</a:t>
            </a:fld>
            <a:endParaRPr lang="en-US"/>
          </a:p>
        </p:txBody>
      </p:sp>
      <p:pic>
        <p:nvPicPr>
          <p:cNvPr id="9" name="Picture 10">
            <a:extLst>
              <a:ext uri="{FF2B5EF4-FFF2-40B4-BE49-F238E27FC236}">
                <a16:creationId xmlns:a16="http://schemas.microsoft.com/office/drawing/2014/main" id="{FB016002-CE94-4377-9334-36BCCBAB77B8}"/>
              </a:ext>
            </a:extLst>
          </p:cNvPr>
          <p:cNvPicPr>
            <a:picLocks noChangeArrowheads="1"/>
          </p:cNvPicPr>
          <p:nvPr userDrawn="1"/>
        </p:nvPicPr>
        <p:blipFill>
          <a:blip r:embed="rId3">
            <a:extLst>
              <a:ext uri="{28A0092B-C50C-407E-A947-70E740481C1C}">
                <a14:useLocalDpi xmlns:a14="http://schemas.microsoft.com/office/drawing/2010/main" val="0"/>
              </a:ext>
            </a:extLst>
          </a:blip>
          <a:srcRect l="8191" t="4161" r="17554" b="31856"/>
          <a:stretch>
            <a:fillRect/>
          </a:stretch>
        </p:blipFill>
        <p:spPr bwMode="auto">
          <a:xfrm>
            <a:off x="141049" y="136525"/>
            <a:ext cx="9017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a:extLst>
              <a:ext uri="{FF2B5EF4-FFF2-40B4-BE49-F238E27FC236}">
                <a16:creationId xmlns:a16="http://schemas.microsoft.com/office/drawing/2014/main" id="{4513B88D-6128-405E-BB7D-CEC984C7C150}"/>
              </a:ext>
            </a:extLst>
          </p:cNvPr>
          <p:cNvSpPr/>
          <p:nvPr userDrawn="1"/>
        </p:nvSpPr>
        <p:spPr>
          <a:xfrm>
            <a:off x="10305691" y="1150800"/>
            <a:ext cx="1227826" cy="731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645B85B-C276-406A-B2BD-E7E14259A07D}"/>
              </a:ext>
            </a:extLst>
          </p:cNvPr>
          <p:cNvSpPr/>
          <p:nvPr userDrawn="1"/>
        </p:nvSpPr>
        <p:spPr>
          <a:xfrm>
            <a:off x="10305692" y="892025"/>
            <a:ext cx="823096" cy="8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1DEAC48-0CBD-443F-85FB-7A5CE509768D}"/>
              </a:ext>
            </a:extLst>
          </p:cNvPr>
          <p:cNvSpPr>
            <a:spLocks noGrp="1"/>
          </p:cNvSpPr>
          <p:nvPr>
            <p:ph idx="1"/>
          </p:nvPr>
        </p:nvSpPr>
        <p:spPr>
          <a:xfrm>
            <a:off x="5180012" y="1142453"/>
            <a:ext cx="6172200" cy="5056825"/>
          </a:xfrm>
        </p:spPr>
        <p:txBody>
          <a:bodyPr/>
          <a:lstStyle>
            <a:lvl1pPr marL="228600" indent="-228600">
              <a:buFont typeface="Wingdings" panose="05000000000000000000" pitchFamily="2" charset="2"/>
              <a:buChar char=""/>
              <a:defRPr sz="2200" b="1">
                <a:latin typeface="Helvetica" panose="020B0604020202020204" pitchFamily="34" charset="0"/>
                <a:cs typeface="Helvetica" panose="020B0604020202020204" pitchFamily="34" charset="0"/>
              </a:defRPr>
            </a:lvl1pPr>
            <a:lvl2pPr marL="685800" indent="-228600">
              <a:buFont typeface="Wingdings" panose="05000000000000000000" pitchFamily="2" charset="2"/>
              <a:buChar char=""/>
              <a:defRPr sz="1800" b="1">
                <a:latin typeface="Helvetica" panose="020B0604020202020204" pitchFamily="34" charset="0"/>
                <a:cs typeface="Helvetica" panose="020B0604020202020204" pitchFamily="34" charset="0"/>
              </a:defRPr>
            </a:lvl2pPr>
            <a:lvl3pPr marL="1143000" indent="-228600">
              <a:buFont typeface="Wingdings" panose="05000000000000000000" pitchFamily="2" charset="2"/>
              <a:buChar char=""/>
              <a:defRPr sz="1600" b="1">
                <a:latin typeface="Helvetica" panose="020B0604020202020204" pitchFamily="34" charset="0"/>
                <a:cs typeface="Helvetica" panose="020B0604020202020204" pitchFamily="34" charset="0"/>
              </a:defRPr>
            </a:lvl3pPr>
            <a:lvl4pPr marL="1600200" indent="-228600">
              <a:buFont typeface="Helvetica" panose="020B0604020202020204" pitchFamily="34" charset="0"/>
              <a:buChar char="‒"/>
              <a:defRPr sz="1400" b="1">
                <a:latin typeface="Helvetica" panose="020B0604020202020204" pitchFamily="34" charset="0"/>
                <a:cs typeface="Helvetica" panose="020B0604020202020204" pitchFamily="34" charset="0"/>
              </a:defRPr>
            </a:lvl4pPr>
            <a:lvl5pPr>
              <a:defRPr sz="1200" b="1">
                <a:latin typeface="Helvetica" panose="020B0604020202020204" pitchFamily="34" charset="0"/>
                <a:cs typeface="Helvetica"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6C875B84-C76B-4D96-B710-C767DA8B7929}"/>
              </a:ext>
            </a:extLst>
          </p:cNvPr>
          <p:cNvSpPr/>
          <p:nvPr userDrawn="1"/>
        </p:nvSpPr>
        <p:spPr>
          <a:xfrm>
            <a:off x="1106487" y="8442"/>
            <a:ext cx="9816859" cy="8197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5">
            <a:extLst>
              <a:ext uri="{FF2B5EF4-FFF2-40B4-BE49-F238E27FC236}">
                <a16:creationId xmlns:a16="http://schemas.microsoft.com/office/drawing/2014/main" id="{2ED5BEA9-734F-4B14-A954-D06DBACCA0E1}"/>
              </a:ext>
            </a:extLst>
          </p:cNvPr>
          <p:cNvSpPr>
            <a:spLocks noGrp="1"/>
          </p:cNvSpPr>
          <p:nvPr>
            <p:ph type="body" sz="quarter" idx="14" hasCustomPrompt="1"/>
          </p:nvPr>
        </p:nvSpPr>
        <p:spPr>
          <a:xfrm>
            <a:off x="1106487" y="49913"/>
            <a:ext cx="9816859" cy="859866"/>
          </a:xfrm>
        </p:spPr>
        <p:txBody>
          <a:bodyPr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2">
                    <a:lumMod val="75000"/>
                  </a:schemeClr>
                </a:solidFill>
              </a:defRPr>
            </a:lvl1pPr>
          </a:lstStyle>
          <a:p>
            <a:r>
              <a:rPr lang="en-US" altLang="en-US" sz="2800">
                <a:solidFill>
                  <a:schemeClr val="tx2"/>
                </a:solidFill>
                <a:latin typeface="Arial" panose="020B0604020202020204" pitchFamily="34" charset="0"/>
              </a:rPr>
              <a:t>Human Factors &amp; Supportability Engineering Team</a:t>
            </a:r>
            <a:endParaRPr lang="en-US"/>
          </a:p>
        </p:txBody>
      </p:sp>
      <p:sp>
        <p:nvSpPr>
          <p:cNvPr id="19" name="Rectangle 18">
            <a:extLst>
              <a:ext uri="{FF2B5EF4-FFF2-40B4-BE49-F238E27FC236}">
                <a16:creationId xmlns:a16="http://schemas.microsoft.com/office/drawing/2014/main" id="{CE62B793-F06C-400A-A98D-9EEFEAB8D8AA}"/>
              </a:ext>
            </a:extLst>
          </p:cNvPr>
          <p:cNvSpPr/>
          <p:nvPr userDrawn="1"/>
        </p:nvSpPr>
        <p:spPr>
          <a:xfrm>
            <a:off x="10305691" y="968117"/>
            <a:ext cx="823097"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ine 13">
            <a:extLst>
              <a:ext uri="{FF2B5EF4-FFF2-40B4-BE49-F238E27FC236}">
                <a16:creationId xmlns:a16="http://schemas.microsoft.com/office/drawing/2014/main" id="{0FB177EB-3575-45FB-8B2E-0F28EED6A834}"/>
              </a:ext>
            </a:extLst>
          </p:cNvPr>
          <p:cNvSpPr>
            <a:spLocks noChangeShapeType="1"/>
          </p:cNvSpPr>
          <p:nvPr userDrawn="1"/>
        </p:nvSpPr>
        <p:spPr bwMode="auto">
          <a:xfrm flipV="1">
            <a:off x="1106487" y="1043022"/>
            <a:ext cx="7827603" cy="6224"/>
          </a:xfrm>
          <a:prstGeom prst="line">
            <a:avLst/>
          </a:prstGeom>
          <a:noFill/>
          <a:ln w="381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22">
            <a:extLst>
              <a:ext uri="{FF2B5EF4-FFF2-40B4-BE49-F238E27FC236}">
                <a16:creationId xmlns:a16="http://schemas.microsoft.com/office/drawing/2014/main" id="{6E940980-C3C7-430C-8C3C-74E28CC08982}"/>
              </a:ext>
            </a:extLst>
          </p:cNvPr>
          <p:cNvSpPr>
            <a:spLocks noChangeShapeType="1"/>
          </p:cNvSpPr>
          <p:nvPr userDrawn="1"/>
        </p:nvSpPr>
        <p:spPr bwMode="auto">
          <a:xfrm>
            <a:off x="10311430" y="1043021"/>
            <a:ext cx="914400" cy="0"/>
          </a:xfrm>
          <a:prstGeom prst="line">
            <a:avLst/>
          </a:prstGeom>
          <a:noFill/>
          <a:ln w="38100">
            <a:solidFill>
              <a:srgbClr val="B9001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TextBox 24">
            <a:extLst>
              <a:ext uri="{FF2B5EF4-FFF2-40B4-BE49-F238E27FC236}">
                <a16:creationId xmlns:a16="http://schemas.microsoft.com/office/drawing/2014/main" id="{6128C8C5-0CD4-4311-A656-CB53BBC28409}"/>
              </a:ext>
            </a:extLst>
          </p:cNvPr>
          <p:cNvSpPr txBox="1"/>
          <p:nvPr userDrawn="1"/>
        </p:nvSpPr>
        <p:spPr>
          <a:xfrm>
            <a:off x="10138489" y="1053939"/>
            <a:ext cx="1260281" cy="215444"/>
          </a:xfrm>
          <a:prstGeom prst="rect">
            <a:avLst/>
          </a:prstGeom>
          <a:noFill/>
        </p:spPr>
        <p:txBody>
          <a:bodyPr wrap="none" rtlCol="0">
            <a:spAutoFit/>
          </a:bodyPr>
          <a:lstStyle/>
          <a:p>
            <a:r>
              <a:rPr lang="en-US" sz="800"/>
              <a:t>Integration &amp; Engineering</a:t>
            </a:r>
          </a:p>
        </p:txBody>
      </p:sp>
      <p:sp>
        <p:nvSpPr>
          <p:cNvPr id="26" name="TextBox 25">
            <a:extLst>
              <a:ext uri="{FF2B5EF4-FFF2-40B4-BE49-F238E27FC236}">
                <a16:creationId xmlns:a16="http://schemas.microsoft.com/office/drawing/2014/main" id="{2A7EE969-6AF9-4930-9314-535188ED776F}"/>
              </a:ext>
            </a:extLst>
          </p:cNvPr>
          <p:cNvSpPr txBox="1"/>
          <p:nvPr userDrawn="1"/>
        </p:nvSpPr>
        <p:spPr>
          <a:xfrm>
            <a:off x="10350240" y="862083"/>
            <a:ext cx="1028474" cy="215444"/>
          </a:xfrm>
          <a:prstGeom prst="rect">
            <a:avLst/>
          </a:prstGeom>
          <a:noFill/>
        </p:spPr>
        <p:txBody>
          <a:bodyPr wrap="square" rtlCol="0">
            <a:spAutoFit/>
          </a:bodyPr>
          <a:lstStyle/>
          <a:p>
            <a:r>
              <a:rPr lang="en-US" sz="800"/>
              <a:t>Human Systems</a:t>
            </a:r>
          </a:p>
        </p:txBody>
      </p:sp>
    </p:spTree>
    <p:extLst>
      <p:ext uri="{BB962C8B-B14F-4D97-AF65-F5344CB8AC3E}">
        <p14:creationId xmlns:p14="http://schemas.microsoft.com/office/powerpoint/2010/main" val="4116193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9" name="Picture 21" descr="msfc_logo">
            <a:extLst>
              <a:ext uri="{FF2B5EF4-FFF2-40B4-BE49-F238E27FC236}">
                <a16:creationId xmlns:a16="http://schemas.microsoft.com/office/drawing/2014/main" id="{B6AB5ED9-75D8-4346-B81D-B1B456C308D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34091" y="725696"/>
            <a:ext cx="1371600" cy="5111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2E7E828-FAAA-419F-8005-B8247FD4FF08}"/>
              </a:ext>
            </a:extLst>
          </p:cNvPr>
          <p:cNvSpPr>
            <a:spLocks noGrp="1"/>
          </p:cNvSpPr>
          <p:nvPr>
            <p:ph type="title" hasCustomPrompt="1"/>
          </p:nvPr>
        </p:nvSpPr>
        <p:spPr>
          <a:xfrm>
            <a:off x="839788" y="1143520"/>
            <a:ext cx="3932237" cy="913880"/>
          </a:xfrm>
        </p:spPr>
        <p:txBody>
          <a:bodyPr anchor="b">
            <a:normAutofit/>
          </a:bodyPr>
          <a:lstStyle>
            <a:lvl1pPr>
              <a:defRPr sz="2400" b="1">
                <a:latin typeface="Helvetica" panose="020B0604020202020204" pitchFamily="34" charset="0"/>
                <a:cs typeface="Helvetica" panose="020B0604020202020204" pitchFamily="34" charset="0"/>
              </a:defRPr>
            </a:lvl1pPr>
          </a:lstStyle>
          <a:p>
            <a:r>
              <a:rPr lang="en-US"/>
              <a:t>Click to add title</a:t>
            </a:r>
          </a:p>
        </p:txBody>
      </p:sp>
      <p:sp>
        <p:nvSpPr>
          <p:cNvPr id="4" name="Text Placeholder 3">
            <a:extLst>
              <a:ext uri="{FF2B5EF4-FFF2-40B4-BE49-F238E27FC236}">
                <a16:creationId xmlns:a16="http://schemas.microsoft.com/office/drawing/2014/main" id="{7A0F846F-263F-4EDF-B58E-1B1D00FAF9A2}"/>
              </a:ext>
            </a:extLst>
          </p:cNvPr>
          <p:cNvSpPr>
            <a:spLocks noGrp="1"/>
          </p:cNvSpPr>
          <p:nvPr>
            <p:ph type="body" sz="half" idx="2" hasCustomPrompt="1"/>
          </p:nvPr>
        </p:nvSpPr>
        <p:spPr>
          <a:xfrm>
            <a:off x="838200" y="2137447"/>
            <a:ext cx="3932237" cy="4071536"/>
          </a:xfrm>
        </p:spPr>
        <p:txBody>
          <a:bodyPr/>
          <a:lstStyle>
            <a:lvl1pPr marL="0" indent="0">
              <a:buNone/>
              <a:defRPr sz="1600" b="1">
                <a:latin typeface="Helvetica" panose="020B0604020202020204" pitchFamily="34" charset="0"/>
                <a:cs typeface="Helvetica"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
        <p:nvSpPr>
          <p:cNvPr id="5" name="Date Placeholder 4">
            <a:extLst>
              <a:ext uri="{FF2B5EF4-FFF2-40B4-BE49-F238E27FC236}">
                <a16:creationId xmlns:a16="http://schemas.microsoft.com/office/drawing/2014/main" id="{5E0584A5-5551-4152-8F4E-675E76BC9809}"/>
              </a:ext>
            </a:extLst>
          </p:cNvPr>
          <p:cNvSpPr>
            <a:spLocks noGrp="1"/>
          </p:cNvSpPr>
          <p:nvPr>
            <p:ph type="dt" sz="half" idx="10"/>
          </p:nvPr>
        </p:nvSpPr>
        <p:spPr/>
        <p:txBody>
          <a:bodyPr/>
          <a:lstStyle/>
          <a:p>
            <a:r>
              <a:rPr lang="en-US"/>
              <a:t>Use fixed date</a:t>
            </a:r>
          </a:p>
        </p:txBody>
      </p:sp>
      <p:sp>
        <p:nvSpPr>
          <p:cNvPr id="6" name="Footer Placeholder 5">
            <a:extLst>
              <a:ext uri="{FF2B5EF4-FFF2-40B4-BE49-F238E27FC236}">
                <a16:creationId xmlns:a16="http://schemas.microsoft.com/office/drawing/2014/main" id="{4865CEF0-2D58-4C19-B0BC-3A9F8B27998B}"/>
              </a:ext>
            </a:extLst>
          </p:cNvPr>
          <p:cNvSpPr>
            <a:spLocks noGrp="1"/>
          </p:cNvSpPr>
          <p:nvPr>
            <p:ph type="ftr" sz="quarter" idx="11"/>
          </p:nvPr>
        </p:nvSpPr>
        <p:spPr/>
        <p:txBody>
          <a:bodyPr/>
          <a:lstStyle/>
          <a:p>
            <a:r>
              <a:rPr lang="en-US"/>
              <a:t>name here/EV74</a:t>
            </a:r>
          </a:p>
        </p:txBody>
      </p:sp>
      <p:sp>
        <p:nvSpPr>
          <p:cNvPr id="7" name="Slide Number Placeholder 6">
            <a:extLst>
              <a:ext uri="{FF2B5EF4-FFF2-40B4-BE49-F238E27FC236}">
                <a16:creationId xmlns:a16="http://schemas.microsoft.com/office/drawing/2014/main" id="{8B6C72EC-E5E0-411E-9FE9-DC028C89421E}"/>
              </a:ext>
            </a:extLst>
          </p:cNvPr>
          <p:cNvSpPr>
            <a:spLocks noGrp="1"/>
          </p:cNvSpPr>
          <p:nvPr>
            <p:ph type="sldNum" sz="quarter" idx="12"/>
          </p:nvPr>
        </p:nvSpPr>
        <p:spPr/>
        <p:txBody>
          <a:bodyPr/>
          <a:lstStyle/>
          <a:p>
            <a:fld id="{10FBEAF4-CD28-489E-AF69-54C8225B18C8}" type="slidenum">
              <a:rPr lang="en-US" smtClean="0"/>
              <a:t>‹#›</a:t>
            </a:fld>
            <a:endParaRPr lang="en-US"/>
          </a:p>
        </p:txBody>
      </p:sp>
      <p:pic>
        <p:nvPicPr>
          <p:cNvPr id="10" name="Picture 10">
            <a:extLst>
              <a:ext uri="{FF2B5EF4-FFF2-40B4-BE49-F238E27FC236}">
                <a16:creationId xmlns:a16="http://schemas.microsoft.com/office/drawing/2014/main" id="{EE84D29A-494D-4CCE-AC97-35F3875BD0CE}"/>
              </a:ext>
            </a:extLst>
          </p:cNvPr>
          <p:cNvPicPr>
            <a:picLocks noChangeArrowheads="1"/>
          </p:cNvPicPr>
          <p:nvPr userDrawn="1"/>
        </p:nvPicPr>
        <p:blipFill>
          <a:blip r:embed="rId3">
            <a:extLst>
              <a:ext uri="{28A0092B-C50C-407E-A947-70E740481C1C}">
                <a14:useLocalDpi xmlns:a14="http://schemas.microsoft.com/office/drawing/2010/main" val="0"/>
              </a:ext>
            </a:extLst>
          </a:blip>
          <a:srcRect l="8191" t="4161" r="17554" b="31856"/>
          <a:stretch>
            <a:fillRect/>
          </a:stretch>
        </p:blipFill>
        <p:spPr bwMode="auto">
          <a:xfrm>
            <a:off x="163943" y="146229"/>
            <a:ext cx="9017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a:extLst>
              <a:ext uri="{FF2B5EF4-FFF2-40B4-BE49-F238E27FC236}">
                <a16:creationId xmlns:a16="http://schemas.microsoft.com/office/drawing/2014/main" id="{50C92DF6-EB3D-457B-A80A-8617B19A0D71}"/>
              </a:ext>
            </a:extLst>
          </p:cNvPr>
          <p:cNvSpPr/>
          <p:nvPr userDrawn="1"/>
        </p:nvSpPr>
        <p:spPr>
          <a:xfrm>
            <a:off x="1106487" y="8442"/>
            <a:ext cx="9816859" cy="8197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AC615F2-103D-4430-909F-5ED0B261EFE9}"/>
              </a:ext>
            </a:extLst>
          </p:cNvPr>
          <p:cNvSpPr/>
          <p:nvPr userDrawn="1"/>
        </p:nvSpPr>
        <p:spPr>
          <a:xfrm>
            <a:off x="10305691" y="845395"/>
            <a:ext cx="779822" cy="114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EE4C6DC-1B4E-4867-ACFE-A374E2862A58}"/>
              </a:ext>
            </a:extLst>
          </p:cNvPr>
          <p:cNvSpPr/>
          <p:nvPr userDrawn="1"/>
        </p:nvSpPr>
        <p:spPr>
          <a:xfrm>
            <a:off x="10305691" y="1137296"/>
            <a:ext cx="1193320" cy="98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44AF7AC-B16F-4E28-A462-5EE74DF4D3B0}"/>
              </a:ext>
            </a:extLst>
          </p:cNvPr>
          <p:cNvSpPr>
            <a:spLocks noGrp="1"/>
          </p:cNvSpPr>
          <p:nvPr>
            <p:ph type="pic" idx="1"/>
          </p:nvPr>
        </p:nvSpPr>
        <p:spPr>
          <a:xfrm>
            <a:off x="5180012" y="1143520"/>
            <a:ext cx="6172200" cy="5065463"/>
          </a:xfrm>
        </p:spPr>
        <p:txBody>
          <a:bodyPr>
            <a:normAutofit/>
          </a:bodyPr>
          <a:lstStyle>
            <a:lvl1pPr marL="0" indent="0">
              <a:buNone/>
              <a:defRPr sz="2200" b="1">
                <a:latin typeface="Helvetica" panose="020B0604020202020204" pitchFamily="34" charset="0"/>
                <a:cs typeface="Helvetica"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Text Placeholder 15">
            <a:extLst>
              <a:ext uri="{FF2B5EF4-FFF2-40B4-BE49-F238E27FC236}">
                <a16:creationId xmlns:a16="http://schemas.microsoft.com/office/drawing/2014/main" id="{7F5BCDDF-9F8F-4FAB-A229-033FD2A7E476}"/>
              </a:ext>
            </a:extLst>
          </p:cNvPr>
          <p:cNvSpPr>
            <a:spLocks noGrp="1"/>
          </p:cNvSpPr>
          <p:nvPr>
            <p:ph type="body" sz="quarter" idx="14" hasCustomPrompt="1"/>
          </p:nvPr>
        </p:nvSpPr>
        <p:spPr>
          <a:xfrm>
            <a:off x="1106487" y="58464"/>
            <a:ext cx="9816859" cy="859866"/>
          </a:xfrm>
        </p:spPr>
        <p:txBody>
          <a:bodyPr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2">
                    <a:lumMod val="75000"/>
                  </a:schemeClr>
                </a:solidFill>
              </a:defRPr>
            </a:lvl1pPr>
          </a:lstStyle>
          <a:p>
            <a:r>
              <a:rPr lang="en-US" altLang="en-US" sz="2800">
                <a:solidFill>
                  <a:schemeClr val="tx2"/>
                </a:solidFill>
                <a:latin typeface="Arial" panose="020B0604020202020204" pitchFamily="34" charset="0"/>
              </a:rPr>
              <a:t>Human Factors &amp; Supportability Engineering Team</a:t>
            </a:r>
            <a:endParaRPr lang="en-US"/>
          </a:p>
        </p:txBody>
      </p:sp>
      <p:sp>
        <p:nvSpPr>
          <p:cNvPr id="25" name="Rectangle 24">
            <a:extLst>
              <a:ext uri="{FF2B5EF4-FFF2-40B4-BE49-F238E27FC236}">
                <a16:creationId xmlns:a16="http://schemas.microsoft.com/office/drawing/2014/main" id="{65463EC7-165F-4C42-AD4B-CFC89375937A}"/>
              </a:ext>
            </a:extLst>
          </p:cNvPr>
          <p:cNvSpPr/>
          <p:nvPr userDrawn="1"/>
        </p:nvSpPr>
        <p:spPr>
          <a:xfrm>
            <a:off x="10305691" y="958116"/>
            <a:ext cx="779822"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ine 13">
            <a:extLst>
              <a:ext uri="{FF2B5EF4-FFF2-40B4-BE49-F238E27FC236}">
                <a16:creationId xmlns:a16="http://schemas.microsoft.com/office/drawing/2014/main" id="{0CA6A196-E145-4887-AE52-55DF2AF30EBC}"/>
              </a:ext>
            </a:extLst>
          </p:cNvPr>
          <p:cNvSpPr>
            <a:spLocks noChangeShapeType="1"/>
          </p:cNvSpPr>
          <p:nvPr userDrawn="1"/>
        </p:nvSpPr>
        <p:spPr bwMode="auto">
          <a:xfrm flipV="1">
            <a:off x="1106487" y="1043022"/>
            <a:ext cx="7827603" cy="6224"/>
          </a:xfrm>
          <a:prstGeom prst="line">
            <a:avLst/>
          </a:prstGeom>
          <a:noFill/>
          <a:ln w="381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Line 22">
            <a:extLst>
              <a:ext uri="{FF2B5EF4-FFF2-40B4-BE49-F238E27FC236}">
                <a16:creationId xmlns:a16="http://schemas.microsoft.com/office/drawing/2014/main" id="{198F2FA1-206C-4800-920A-2B5EF9DFDD31}"/>
              </a:ext>
            </a:extLst>
          </p:cNvPr>
          <p:cNvSpPr>
            <a:spLocks noChangeShapeType="1"/>
          </p:cNvSpPr>
          <p:nvPr userDrawn="1"/>
        </p:nvSpPr>
        <p:spPr bwMode="auto">
          <a:xfrm>
            <a:off x="10311430" y="1043021"/>
            <a:ext cx="914400" cy="0"/>
          </a:xfrm>
          <a:prstGeom prst="line">
            <a:avLst/>
          </a:prstGeom>
          <a:noFill/>
          <a:ln w="38100">
            <a:solidFill>
              <a:srgbClr val="B9001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TextBox 27">
            <a:extLst>
              <a:ext uri="{FF2B5EF4-FFF2-40B4-BE49-F238E27FC236}">
                <a16:creationId xmlns:a16="http://schemas.microsoft.com/office/drawing/2014/main" id="{F77C5E74-0365-40D9-9D38-08493269671D}"/>
              </a:ext>
            </a:extLst>
          </p:cNvPr>
          <p:cNvSpPr txBox="1"/>
          <p:nvPr userDrawn="1"/>
        </p:nvSpPr>
        <p:spPr>
          <a:xfrm>
            <a:off x="10138489" y="1053939"/>
            <a:ext cx="1260281" cy="215444"/>
          </a:xfrm>
          <a:prstGeom prst="rect">
            <a:avLst/>
          </a:prstGeom>
          <a:noFill/>
        </p:spPr>
        <p:txBody>
          <a:bodyPr wrap="none" rtlCol="0">
            <a:spAutoFit/>
          </a:bodyPr>
          <a:lstStyle/>
          <a:p>
            <a:r>
              <a:rPr lang="en-US" sz="800"/>
              <a:t>Integration &amp; Engineering</a:t>
            </a:r>
          </a:p>
        </p:txBody>
      </p:sp>
      <p:sp>
        <p:nvSpPr>
          <p:cNvPr id="29" name="TextBox 28">
            <a:extLst>
              <a:ext uri="{FF2B5EF4-FFF2-40B4-BE49-F238E27FC236}">
                <a16:creationId xmlns:a16="http://schemas.microsoft.com/office/drawing/2014/main" id="{D7D59E04-923F-488F-95AF-17685E7FF41F}"/>
              </a:ext>
            </a:extLst>
          </p:cNvPr>
          <p:cNvSpPr txBox="1"/>
          <p:nvPr userDrawn="1"/>
        </p:nvSpPr>
        <p:spPr>
          <a:xfrm>
            <a:off x="10350240" y="862083"/>
            <a:ext cx="1028474" cy="215444"/>
          </a:xfrm>
          <a:prstGeom prst="rect">
            <a:avLst/>
          </a:prstGeom>
          <a:noFill/>
        </p:spPr>
        <p:txBody>
          <a:bodyPr wrap="square" rtlCol="0">
            <a:spAutoFit/>
          </a:bodyPr>
          <a:lstStyle/>
          <a:p>
            <a:r>
              <a:rPr lang="en-US" sz="800"/>
              <a:t>Human Systems</a:t>
            </a:r>
          </a:p>
        </p:txBody>
      </p:sp>
    </p:spTree>
    <p:extLst>
      <p:ext uri="{BB962C8B-B14F-4D97-AF65-F5344CB8AC3E}">
        <p14:creationId xmlns:p14="http://schemas.microsoft.com/office/powerpoint/2010/main" val="2049005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21" descr="msfc_logo">
            <a:extLst>
              <a:ext uri="{FF2B5EF4-FFF2-40B4-BE49-F238E27FC236}">
                <a16:creationId xmlns:a16="http://schemas.microsoft.com/office/drawing/2014/main" id="{7EB29E7D-F19B-47A9-84EA-092F00ED55F8}"/>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934091" y="725696"/>
            <a:ext cx="1371600" cy="511175"/>
          </a:xfrm>
          <a:prstGeom prst="rect">
            <a:avLst/>
          </a:prstGeom>
          <a:noFill/>
          <a:extLst>
            <a:ext uri="{909E8E84-426E-40DD-AFC4-6F175D3DCCD1}">
              <a14:hiddenFill xmlns:a14="http://schemas.microsoft.com/office/drawing/2010/main">
                <a:solidFill>
                  <a:srgbClr val="FFFFFF"/>
                </a:solidFill>
              </a14:hiddenFill>
            </a:ext>
          </a:extLst>
        </p:spPr>
      </p:pic>
      <p:sp>
        <p:nvSpPr>
          <p:cNvPr id="16" name="Line 13">
            <a:extLst>
              <a:ext uri="{FF2B5EF4-FFF2-40B4-BE49-F238E27FC236}">
                <a16:creationId xmlns:a16="http://schemas.microsoft.com/office/drawing/2014/main" id="{A818901B-DB45-4047-9FA4-8802B670C837}"/>
              </a:ext>
            </a:extLst>
          </p:cNvPr>
          <p:cNvSpPr>
            <a:spLocks noChangeShapeType="1"/>
          </p:cNvSpPr>
          <p:nvPr userDrawn="1"/>
        </p:nvSpPr>
        <p:spPr bwMode="auto">
          <a:xfrm flipV="1">
            <a:off x="1106487" y="1043022"/>
            <a:ext cx="7827603" cy="6224"/>
          </a:xfrm>
          <a:prstGeom prst="line">
            <a:avLst/>
          </a:prstGeom>
          <a:noFill/>
          <a:ln w="381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22">
            <a:extLst>
              <a:ext uri="{FF2B5EF4-FFF2-40B4-BE49-F238E27FC236}">
                <a16:creationId xmlns:a16="http://schemas.microsoft.com/office/drawing/2014/main" id="{8F6229D0-A2B1-485C-89BA-16C937EC207E}"/>
              </a:ext>
            </a:extLst>
          </p:cNvPr>
          <p:cNvSpPr>
            <a:spLocks noChangeShapeType="1"/>
          </p:cNvSpPr>
          <p:nvPr userDrawn="1"/>
        </p:nvSpPr>
        <p:spPr bwMode="auto">
          <a:xfrm>
            <a:off x="10311430" y="1043021"/>
            <a:ext cx="914400" cy="0"/>
          </a:xfrm>
          <a:prstGeom prst="line">
            <a:avLst/>
          </a:prstGeom>
          <a:noFill/>
          <a:ln w="38100">
            <a:solidFill>
              <a:srgbClr val="B9001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 name="Picture 21" descr="msfc_logo">
            <a:extLst>
              <a:ext uri="{FF2B5EF4-FFF2-40B4-BE49-F238E27FC236}">
                <a16:creationId xmlns:a16="http://schemas.microsoft.com/office/drawing/2014/main" id="{BDDDB269-C960-4C60-B23C-041FB8222EF9}"/>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934091" y="760202"/>
            <a:ext cx="1371600" cy="5111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004430BD-5EA7-4ADC-9C37-8C31AF24AA89}"/>
              </a:ext>
            </a:extLst>
          </p:cNvPr>
          <p:cNvSpPr>
            <a:spLocks noGrp="1"/>
          </p:cNvSpPr>
          <p:nvPr>
            <p:ph type="title"/>
          </p:nvPr>
        </p:nvSpPr>
        <p:spPr>
          <a:xfrm>
            <a:off x="838199" y="1175851"/>
            <a:ext cx="10515600" cy="903502"/>
          </a:xfrm>
          <a:prstGeom prst="rect">
            <a:avLst/>
          </a:prstGeom>
        </p:spPr>
        <p:txBody>
          <a:bodyPr vert="horz" lIns="91440" tIns="45720" rIns="91440" bIns="45720" rtlCol="0" anchor="ctr">
            <a:normAutofit/>
          </a:bodyPr>
          <a:lstStyle/>
          <a:p>
            <a:r>
              <a:rPr lang="en-US"/>
              <a:t>Click to add title</a:t>
            </a:r>
          </a:p>
        </p:txBody>
      </p:sp>
      <p:sp>
        <p:nvSpPr>
          <p:cNvPr id="3" name="Text Placeholder 2">
            <a:extLst>
              <a:ext uri="{FF2B5EF4-FFF2-40B4-BE49-F238E27FC236}">
                <a16:creationId xmlns:a16="http://schemas.microsoft.com/office/drawing/2014/main" id="{D65AFBC6-02B6-4332-B8AC-0E699B078EC5}"/>
              </a:ext>
            </a:extLst>
          </p:cNvPr>
          <p:cNvSpPr>
            <a:spLocks noGrp="1"/>
          </p:cNvSpPr>
          <p:nvPr>
            <p:ph type="body" idx="1"/>
          </p:nvPr>
        </p:nvSpPr>
        <p:spPr>
          <a:xfrm>
            <a:off x="838200" y="2171451"/>
            <a:ext cx="10515600" cy="4005511"/>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18D79-42BC-4CCC-BD2D-D7244087B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Use fixed date</a:t>
            </a:r>
          </a:p>
        </p:txBody>
      </p:sp>
      <p:sp>
        <p:nvSpPr>
          <p:cNvPr id="5" name="Footer Placeholder 4">
            <a:extLst>
              <a:ext uri="{FF2B5EF4-FFF2-40B4-BE49-F238E27FC236}">
                <a16:creationId xmlns:a16="http://schemas.microsoft.com/office/drawing/2014/main" id="{38016D1C-6CBB-4DAA-8E03-32C294FF87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name here/EV74</a:t>
            </a:r>
          </a:p>
        </p:txBody>
      </p:sp>
      <p:sp>
        <p:nvSpPr>
          <p:cNvPr id="6" name="Slide Number Placeholder 5">
            <a:extLst>
              <a:ext uri="{FF2B5EF4-FFF2-40B4-BE49-F238E27FC236}">
                <a16:creationId xmlns:a16="http://schemas.microsoft.com/office/drawing/2014/main" id="{2CA623EA-74A8-40C4-B1E6-CFB4AC5796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FBEAF4-CD28-489E-AF69-54C8225B18C8}" type="slidenum">
              <a:rPr lang="en-US" smtClean="0"/>
              <a:t>‹#›</a:t>
            </a:fld>
            <a:endParaRPr lang="en-US"/>
          </a:p>
        </p:txBody>
      </p:sp>
      <p:pic>
        <p:nvPicPr>
          <p:cNvPr id="8" name="Picture 10">
            <a:extLst>
              <a:ext uri="{FF2B5EF4-FFF2-40B4-BE49-F238E27FC236}">
                <a16:creationId xmlns:a16="http://schemas.microsoft.com/office/drawing/2014/main" id="{E3D1F2AE-13B4-4C64-85D6-0CE5FE402958}"/>
              </a:ext>
            </a:extLst>
          </p:cNvPr>
          <p:cNvPicPr>
            <a:picLocks noChangeArrowheads="1"/>
          </p:cNvPicPr>
          <p:nvPr userDrawn="1"/>
        </p:nvPicPr>
        <p:blipFill>
          <a:blip r:embed="rId15">
            <a:extLst>
              <a:ext uri="{28A0092B-C50C-407E-A947-70E740481C1C}">
                <a14:useLocalDpi xmlns:a14="http://schemas.microsoft.com/office/drawing/2010/main" val="0"/>
              </a:ext>
            </a:extLst>
          </a:blip>
          <a:srcRect l="8191" t="4161" r="17554" b="31856"/>
          <a:stretch>
            <a:fillRect/>
          </a:stretch>
        </p:blipFill>
        <p:spPr bwMode="auto">
          <a:xfrm>
            <a:off x="152400" y="152400"/>
            <a:ext cx="9017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ine 13">
            <a:extLst>
              <a:ext uri="{FF2B5EF4-FFF2-40B4-BE49-F238E27FC236}">
                <a16:creationId xmlns:a16="http://schemas.microsoft.com/office/drawing/2014/main" id="{5F3C2C00-95E3-4119-B5D3-31A8410D511E}"/>
              </a:ext>
            </a:extLst>
          </p:cNvPr>
          <p:cNvSpPr>
            <a:spLocks noChangeShapeType="1"/>
          </p:cNvSpPr>
          <p:nvPr userDrawn="1"/>
        </p:nvSpPr>
        <p:spPr bwMode="auto">
          <a:xfrm flipV="1">
            <a:off x="1106487" y="1077528"/>
            <a:ext cx="7827603" cy="6224"/>
          </a:xfrm>
          <a:prstGeom prst="line">
            <a:avLst/>
          </a:prstGeom>
          <a:noFill/>
          <a:ln w="381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22">
            <a:extLst>
              <a:ext uri="{FF2B5EF4-FFF2-40B4-BE49-F238E27FC236}">
                <a16:creationId xmlns:a16="http://schemas.microsoft.com/office/drawing/2014/main" id="{967D7465-4498-468A-A3FA-7044D7FEB80D}"/>
              </a:ext>
            </a:extLst>
          </p:cNvPr>
          <p:cNvSpPr>
            <a:spLocks noChangeShapeType="1"/>
          </p:cNvSpPr>
          <p:nvPr userDrawn="1"/>
        </p:nvSpPr>
        <p:spPr bwMode="auto">
          <a:xfrm>
            <a:off x="10311430" y="1077527"/>
            <a:ext cx="914400" cy="0"/>
          </a:xfrm>
          <a:prstGeom prst="line">
            <a:avLst/>
          </a:prstGeom>
          <a:noFill/>
          <a:ln w="38100">
            <a:solidFill>
              <a:srgbClr val="B9001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Text Placeholder 15">
            <a:extLst>
              <a:ext uri="{FF2B5EF4-FFF2-40B4-BE49-F238E27FC236}">
                <a16:creationId xmlns:a16="http://schemas.microsoft.com/office/drawing/2014/main" id="{80A8C86F-0F8C-4307-8666-DC159DAA11C1}"/>
              </a:ext>
            </a:extLst>
          </p:cNvPr>
          <p:cNvSpPr txBox="1">
            <a:spLocks/>
          </p:cNvSpPr>
          <p:nvPr userDrawn="1"/>
        </p:nvSpPr>
        <p:spPr>
          <a:xfrm>
            <a:off x="1187570" y="23813"/>
            <a:ext cx="9816859" cy="859866"/>
          </a:xfrm>
          <a:prstGeom prst="rect">
            <a:avLst/>
          </a:prstGeom>
        </p:spPr>
        <p:txBody>
          <a:bodyPr anchor="b"/>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1600" b="1"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400" b="1"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Helvetica" panose="020B0604020202020204" pitchFamily="34" charset="0"/>
              <a:buChar char="‒"/>
              <a:defRPr sz="1200" b="1"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800">
                <a:solidFill>
                  <a:schemeClr val="tx2"/>
                </a:solidFill>
                <a:latin typeface="Arial" panose="020B0604020202020204" pitchFamily="34" charset="0"/>
              </a:rPr>
              <a:t>Human Factors &amp; Supportability Engineering Team</a:t>
            </a:r>
            <a:endParaRPr lang="en-US"/>
          </a:p>
        </p:txBody>
      </p:sp>
      <p:sp>
        <p:nvSpPr>
          <p:cNvPr id="20" name="TextBox 19">
            <a:extLst>
              <a:ext uri="{FF2B5EF4-FFF2-40B4-BE49-F238E27FC236}">
                <a16:creationId xmlns:a16="http://schemas.microsoft.com/office/drawing/2014/main" id="{D31F9796-2147-46D6-BA73-DD9FB20215D9}"/>
              </a:ext>
            </a:extLst>
          </p:cNvPr>
          <p:cNvSpPr txBox="1"/>
          <p:nvPr userDrawn="1"/>
        </p:nvSpPr>
        <p:spPr>
          <a:xfrm>
            <a:off x="10138489" y="1053939"/>
            <a:ext cx="1260281" cy="215444"/>
          </a:xfrm>
          <a:prstGeom prst="rect">
            <a:avLst/>
          </a:prstGeom>
          <a:noFill/>
        </p:spPr>
        <p:txBody>
          <a:bodyPr wrap="none" rtlCol="0">
            <a:spAutoFit/>
          </a:bodyPr>
          <a:lstStyle/>
          <a:p>
            <a:r>
              <a:rPr lang="en-US" sz="800"/>
              <a:t>Integration &amp; Engineering</a:t>
            </a:r>
          </a:p>
        </p:txBody>
      </p:sp>
      <p:sp>
        <p:nvSpPr>
          <p:cNvPr id="21" name="TextBox 20">
            <a:extLst>
              <a:ext uri="{FF2B5EF4-FFF2-40B4-BE49-F238E27FC236}">
                <a16:creationId xmlns:a16="http://schemas.microsoft.com/office/drawing/2014/main" id="{AA15C528-C6B7-4DE3-884C-B439B68B4846}"/>
              </a:ext>
            </a:extLst>
          </p:cNvPr>
          <p:cNvSpPr txBox="1"/>
          <p:nvPr userDrawn="1"/>
        </p:nvSpPr>
        <p:spPr>
          <a:xfrm>
            <a:off x="10350240" y="862083"/>
            <a:ext cx="1028474" cy="215444"/>
          </a:xfrm>
          <a:prstGeom prst="rect">
            <a:avLst/>
          </a:prstGeom>
          <a:noFill/>
        </p:spPr>
        <p:txBody>
          <a:bodyPr wrap="square" rtlCol="0">
            <a:spAutoFit/>
          </a:bodyPr>
          <a:lstStyle/>
          <a:p>
            <a:r>
              <a:rPr lang="en-US" sz="800"/>
              <a:t>Human Systems</a:t>
            </a:r>
          </a:p>
        </p:txBody>
      </p:sp>
    </p:spTree>
    <p:extLst>
      <p:ext uri="{BB962C8B-B14F-4D97-AF65-F5344CB8AC3E}">
        <p14:creationId xmlns:p14="http://schemas.microsoft.com/office/powerpoint/2010/main" val="4025854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l" defTabSz="914400" rtl="0" eaLnBrk="1" latinLnBrk="0" hangingPunct="1">
        <a:lnSpc>
          <a:spcPct val="90000"/>
        </a:lnSpc>
        <a:spcBef>
          <a:spcPct val="0"/>
        </a:spcBef>
        <a:buNone/>
        <a:defRPr sz="2400" b="1" kern="1200">
          <a:solidFill>
            <a:schemeClr val="tx1"/>
          </a:solidFill>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1800" b="1"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1600" b="1"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400" b="1"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Helvetica" panose="020B0604020202020204" pitchFamily="34" charset="0"/>
        <a:buChar char="‒"/>
        <a:defRPr sz="1200" b="1"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5" Type="http://schemas.openxmlformats.org/officeDocument/2006/relationships/image" Target="../media/image36.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5" Type="http://schemas.openxmlformats.org/officeDocument/2006/relationships/image" Target="../media/image48.emf"/><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emf"/><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emf"/><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3EAA5-19BC-4345-BC92-5CD9A9A3EAFE}"/>
              </a:ext>
            </a:extLst>
          </p:cNvPr>
          <p:cNvSpPr>
            <a:spLocks noGrp="1"/>
          </p:cNvSpPr>
          <p:nvPr>
            <p:ph type="ctrTitle"/>
          </p:nvPr>
        </p:nvSpPr>
        <p:spPr>
          <a:xfrm>
            <a:off x="287073" y="2252159"/>
            <a:ext cx="11455685" cy="1272619"/>
          </a:xfrm>
        </p:spPr>
        <p:txBody>
          <a:bodyPr anchor="t">
            <a:noAutofit/>
          </a:bodyPr>
          <a:lstStyle/>
          <a:p>
            <a:r>
              <a:rPr lang="en-US" sz="5400">
                <a:latin typeface="+mj-lt"/>
                <a:cs typeface="Arial"/>
              </a:rPr>
              <a:t>HSI&amp;E Design Influence</a:t>
            </a:r>
            <a:br>
              <a:rPr lang="en-US" sz="5400">
                <a:latin typeface="+mj-lt"/>
                <a:cs typeface="Arial"/>
              </a:rPr>
            </a:br>
            <a:r>
              <a:rPr lang="en-US" sz="3200">
                <a:latin typeface="+mj-lt"/>
                <a:cs typeface="Arial"/>
              </a:rPr>
              <a:t> </a:t>
            </a:r>
            <a:br>
              <a:rPr lang="en-US" sz="3200">
                <a:latin typeface="+mj-lt"/>
                <a:cs typeface="Arial"/>
              </a:rPr>
            </a:br>
            <a:r>
              <a:rPr lang="en-US" sz="3200">
                <a:latin typeface="+mj-lt"/>
                <a:cs typeface="Arial"/>
              </a:rPr>
              <a:t>Human Systems Integration &amp; Engineering (HSI&amp;E) Team</a:t>
            </a:r>
            <a:br>
              <a:rPr lang="en-US" sz="3200">
                <a:latin typeface="+mj-lt"/>
              </a:rPr>
            </a:br>
            <a:r>
              <a:rPr lang="en-US" sz="3200">
                <a:latin typeface="+mj-lt"/>
                <a:cs typeface="Arial"/>
              </a:rPr>
              <a:t>NASA Marshall Space Flight Center (MSFC) </a:t>
            </a:r>
            <a:endParaRPr lang="en-US" sz="3200">
              <a:latin typeface="+mj-lt"/>
            </a:endParaRPr>
          </a:p>
        </p:txBody>
      </p:sp>
      <p:sp>
        <p:nvSpPr>
          <p:cNvPr id="3" name="Subtitle 2">
            <a:extLst>
              <a:ext uri="{FF2B5EF4-FFF2-40B4-BE49-F238E27FC236}">
                <a16:creationId xmlns:a16="http://schemas.microsoft.com/office/drawing/2014/main" id="{408D4DC9-5404-4D29-ACC5-EAA1863EDCC6}"/>
              </a:ext>
            </a:extLst>
          </p:cNvPr>
          <p:cNvSpPr>
            <a:spLocks noGrp="1"/>
          </p:cNvSpPr>
          <p:nvPr>
            <p:ph type="subTitle" idx="1"/>
          </p:nvPr>
        </p:nvSpPr>
        <p:spPr>
          <a:xfrm>
            <a:off x="1442916" y="4438828"/>
            <a:ext cx="9144000" cy="1655762"/>
          </a:xfrm>
        </p:spPr>
        <p:txBody>
          <a:bodyPr anchor="ctr"/>
          <a:lstStyle/>
          <a:p>
            <a:r>
              <a:rPr lang="en-US">
                <a:latin typeface="Calibri Light" panose="020F0302020204030204" pitchFamily="34" charset="0"/>
                <a:ea typeface="Calibri Light" panose="020F0302020204030204" pitchFamily="34" charset="0"/>
                <a:cs typeface="Calibri Light" panose="020F0302020204030204" pitchFamily="34" charset="0"/>
              </a:rPr>
              <a:t>DoD HFE TAG</a:t>
            </a:r>
          </a:p>
          <a:p>
            <a:r>
              <a:rPr lang="en-US">
                <a:latin typeface="Calibri Light" panose="020F0302020204030204" pitchFamily="34" charset="0"/>
                <a:ea typeface="Calibri Light" panose="020F0302020204030204" pitchFamily="34" charset="0"/>
                <a:cs typeface="Calibri Light" panose="020F0302020204030204" pitchFamily="34" charset="0"/>
              </a:rPr>
              <a:t>April 22-25, 2024</a:t>
            </a:r>
          </a:p>
        </p:txBody>
      </p:sp>
      <p:sp>
        <p:nvSpPr>
          <p:cNvPr id="5" name="Footer Placeholder 4">
            <a:extLst>
              <a:ext uri="{FF2B5EF4-FFF2-40B4-BE49-F238E27FC236}">
                <a16:creationId xmlns:a16="http://schemas.microsoft.com/office/drawing/2014/main" id="{D3B6F76C-5AC8-4F0B-894F-6ECB8B52ECFF}"/>
              </a:ext>
            </a:extLst>
          </p:cNvPr>
          <p:cNvSpPr>
            <a:spLocks noGrp="1"/>
          </p:cNvSpPr>
          <p:nvPr>
            <p:ph type="ftr" sz="quarter" idx="4294967295"/>
          </p:nvPr>
        </p:nvSpPr>
        <p:spPr>
          <a:xfrm>
            <a:off x="4038600" y="6356350"/>
            <a:ext cx="4114800" cy="365125"/>
          </a:xfrm>
        </p:spPr>
        <p:txBody>
          <a:bodyPr/>
          <a:lstStyle/>
          <a:p>
            <a:r>
              <a:rPr lang="en-US" dirty="0"/>
              <a:t>Tanya Andrews/EV74</a:t>
            </a:r>
          </a:p>
        </p:txBody>
      </p:sp>
      <p:sp>
        <p:nvSpPr>
          <p:cNvPr id="6" name="Slide Number Placeholder 5">
            <a:extLst>
              <a:ext uri="{FF2B5EF4-FFF2-40B4-BE49-F238E27FC236}">
                <a16:creationId xmlns:a16="http://schemas.microsoft.com/office/drawing/2014/main" id="{1ED45058-E8F7-4AD7-980B-3B81D4CFA8D2}"/>
              </a:ext>
            </a:extLst>
          </p:cNvPr>
          <p:cNvSpPr>
            <a:spLocks noGrp="1"/>
          </p:cNvSpPr>
          <p:nvPr>
            <p:ph type="sldNum" sz="quarter" idx="12"/>
          </p:nvPr>
        </p:nvSpPr>
        <p:spPr/>
        <p:txBody>
          <a:bodyPr/>
          <a:lstStyle/>
          <a:p>
            <a:fld id="{10FBEAF4-CD28-489E-AF69-54C8225B18C8}" type="slidenum">
              <a:rPr lang="en-US" smtClean="0"/>
              <a:t>1</a:t>
            </a:fld>
            <a:endParaRPr lang="en-US"/>
          </a:p>
        </p:txBody>
      </p:sp>
      <p:sp>
        <p:nvSpPr>
          <p:cNvPr id="7" name="Text Placeholder 6">
            <a:extLst>
              <a:ext uri="{FF2B5EF4-FFF2-40B4-BE49-F238E27FC236}">
                <a16:creationId xmlns:a16="http://schemas.microsoft.com/office/drawing/2014/main" id="{1F60E18F-7C94-44C4-848C-FC035C0C0EFF}"/>
              </a:ext>
            </a:extLst>
          </p:cNvPr>
          <p:cNvSpPr>
            <a:spLocks noGrp="1"/>
          </p:cNvSpPr>
          <p:nvPr>
            <p:ph type="body" sz="quarter" idx="14"/>
          </p:nvPr>
        </p:nvSpPr>
        <p:spPr>
          <a:xfrm>
            <a:off x="1173706" y="68238"/>
            <a:ext cx="9749639" cy="838975"/>
          </a:xfrm>
        </p:spPr>
        <p:txBody>
          <a:bodyPr>
            <a:normAutofi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93834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AU" sz="1400" b="0" i="0" u="none" strike="noStrike" kern="1200" cap="none" spc="0" normalizeH="0" baseline="0" noProof="0">
              <a:ln>
                <a:noFill/>
              </a:ln>
              <a:solidFill>
                <a:srgbClr val="000000"/>
              </a:solidFill>
              <a:effectLst/>
              <a:uLnTx/>
              <a:uFillTx/>
              <a:latin typeface="Arial"/>
              <a:ea typeface="+mn-ea"/>
              <a:cs typeface="+mn-cs"/>
            </a:endParaRPr>
          </a:p>
        </p:txBody>
      </p:sp>
      <p:sp useBgFill="1">
        <p:nvSpPr>
          <p:cNvPr id="8" name="TextBox 7">
            <a:extLst>
              <a:ext uri="{FF2B5EF4-FFF2-40B4-BE49-F238E27FC236}">
                <a16:creationId xmlns:a16="http://schemas.microsoft.com/office/drawing/2014/main" id="{19B223AE-8493-4B78-8297-DDF914F96836}"/>
              </a:ext>
            </a:extLst>
          </p:cNvPr>
          <p:cNvSpPr txBox="1"/>
          <p:nvPr/>
        </p:nvSpPr>
        <p:spPr>
          <a:xfrm>
            <a:off x="1037913" y="357481"/>
            <a:ext cx="7162800" cy="646331"/>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i="0" u="none" strike="noStrike" kern="1200" cap="none" spc="0" normalizeH="0" baseline="0" noProof="0">
                <a:ln>
                  <a:noFill/>
                </a:ln>
                <a:solidFill>
                  <a:schemeClr val="tx1"/>
                </a:solidFill>
                <a:effectLst/>
                <a:uLnTx/>
                <a:uFillTx/>
                <a:latin typeface="Calibri Light" panose="020F0302020204030204" pitchFamily="34" charset="0"/>
                <a:ea typeface="Calibri Light" panose="020F0302020204030204" pitchFamily="34" charset="0"/>
                <a:cs typeface="Calibri Light" panose="020F0302020204030204" pitchFamily="34" charset="0"/>
              </a:rPr>
              <a:t>3-D Printing Capabilities</a:t>
            </a:r>
          </a:p>
        </p:txBody>
      </p:sp>
      <p:pic>
        <p:nvPicPr>
          <p:cNvPr id="9" name="Picture 8" descr="A picture containing text, indoor, wall, shelf&#10;&#10;Description automatically generated">
            <a:extLst>
              <a:ext uri="{FF2B5EF4-FFF2-40B4-BE49-F238E27FC236}">
                <a16:creationId xmlns:a16="http://schemas.microsoft.com/office/drawing/2014/main" id="{A193E7D7-CEBD-4D0F-88D7-BCDCBACBA5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520964" y="1349339"/>
            <a:ext cx="3030663" cy="1496283"/>
          </a:xfrm>
          <a:prstGeom prst="rect">
            <a:avLst/>
          </a:prstGeom>
        </p:spPr>
      </p:pic>
      <p:sp>
        <p:nvSpPr>
          <p:cNvPr id="10" name="TextBox 9">
            <a:extLst>
              <a:ext uri="{FF2B5EF4-FFF2-40B4-BE49-F238E27FC236}">
                <a16:creationId xmlns:a16="http://schemas.microsoft.com/office/drawing/2014/main" id="{505118B4-CEAA-4DBF-BC92-428994F9BCA3}"/>
              </a:ext>
            </a:extLst>
          </p:cNvPr>
          <p:cNvSpPr txBox="1"/>
          <p:nvPr/>
        </p:nvSpPr>
        <p:spPr>
          <a:xfrm>
            <a:off x="5258229" y="1041562"/>
            <a:ext cx="1590244" cy="307777"/>
          </a:xfrm>
          <a:prstGeom prst="rect">
            <a:avLst/>
          </a:prstGeom>
          <a:noFill/>
        </p:spPr>
        <p:txBody>
          <a:bodyPr wrap="none" rtlCol="0">
            <a:spAutoFit/>
          </a:bodyPr>
          <a:lstStyle/>
          <a:p>
            <a:r>
              <a:rPr lang="en-US" sz="1400" b="1">
                <a:latin typeface="Calibri" panose="020F0502020204030204" pitchFamily="34" charset="0"/>
                <a:cs typeface="Calibri" panose="020F0502020204030204" pitchFamily="34" charset="0"/>
              </a:rPr>
              <a:t>3D Printing Station</a:t>
            </a:r>
          </a:p>
        </p:txBody>
      </p:sp>
      <p:pic>
        <p:nvPicPr>
          <p:cNvPr id="11" name="Picture 10" descr="A picture containing indoor, appliance, miller&#10;&#10;Description automatically generated">
            <a:extLst>
              <a:ext uri="{FF2B5EF4-FFF2-40B4-BE49-F238E27FC236}">
                <a16:creationId xmlns:a16="http://schemas.microsoft.com/office/drawing/2014/main" id="{C7BD8CD6-F8AC-49E6-9160-1BE9BBCADA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71749" y="1464107"/>
            <a:ext cx="1687689" cy="1797204"/>
          </a:xfrm>
          <a:prstGeom prst="rect">
            <a:avLst/>
          </a:prstGeom>
        </p:spPr>
      </p:pic>
      <p:pic>
        <p:nvPicPr>
          <p:cNvPr id="12" name="Picture 11" descr="A picture containing person, hand&#10;&#10;Description automatically generated">
            <a:extLst>
              <a:ext uri="{FF2B5EF4-FFF2-40B4-BE49-F238E27FC236}">
                <a16:creationId xmlns:a16="http://schemas.microsoft.com/office/drawing/2014/main" id="{76FD11FF-E5AF-4830-B6AF-A15B0F7D86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5653" y="1906171"/>
            <a:ext cx="1844521" cy="1309920"/>
          </a:xfrm>
          <a:prstGeom prst="rect">
            <a:avLst/>
          </a:prstGeom>
        </p:spPr>
      </p:pic>
      <p:graphicFrame>
        <p:nvGraphicFramePr>
          <p:cNvPr id="15" name="Table 14">
            <a:extLst>
              <a:ext uri="{FF2B5EF4-FFF2-40B4-BE49-F238E27FC236}">
                <a16:creationId xmlns:a16="http://schemas.microsoft.com/office/drawing/2014/main" id="{75C4F54C-DB64-4937-BA9A-45310EA0FE22}"/>
              </a:ext>
            </a:extLst>
          </p:cNvPr>
          <p:cNvGraphicFramePr>
            <a:graphicFrameLocks noGrp="1"/>
          </p:cNvGraphicFramePr>
          <p:nvPr/>
        </p:nvGraphicFramePr>
        <p:xfrm>
          <a:off x="4191000" y="2849159"/>
          <a:ext cx="3717184" cy="873126"/>
        </p:xfrm>
        <a:graphic>
          <a:graphicData uri="http://schemas.openxmlformats.org/drawingml/2006/table">
            <a:tbl>
              <a:tblPr firstRow="1" firstCol="1" bandRow="1"/>
              <a:tblGrid>
                <a:gridCol w="1634158">
                  <a:extLst>
                    <a:ext uri="{9D8B030D-6E8A-4147-A177-3AD203B41FA5}">
                      <a16:colId xmlns:a16="http://schemas.microsoft.com/office/drawing/2014/main" val="1936701265"/>
                    </a:ext>
                  </a:extLst>
                </a:gridCol>
                <a:gridCol w="2083026">
                  <a:extLst>
                    <a:ext uri="{9D8B030D-6E8A-4147-A177-3AD203B41FA5}">
                      <a16:colId xmlns:a16="http://schemas.microsoft.com/office/drawing/2014/main" val="2152221234"/>
                    </a:ext>
                  </a:extLst>
                </a:gridCol>
              </a:tblGrid>
              <a:tr h="0">
                <a:tc>
                  <a:txBody>
                    <a:bodyPr/>
                    <a:lstStyle/>
                    <a:p>
                      <a:pPr marL="0" marR="0" algn="ctr">
                        <a:lnSpc>
                          <a:spcPct val="107000"/>
                        </a:lnSpc>
                        <a:spcBef>
                          <a:spcPts val="0"/>
                        </a:spcBef>
                        <a:spcAft>
                          <a:spcPts val="0"/>
                        </a:spcAft>
                      </a:pPr>
                      <a:r>
                        <a:rPr lang="en-US" sz="1100" b="1" u="sng">
                          <a:effectLst/>
                          <a:latin typeface="+mj-lt"/>
                          <a:ea typeface="Calibri" panose="020F0502020204030204" pitchFamily="34" charset="0"/>
                          <a:cs typeface="Times New Roman" panose="02020603050405020304" pitchFamily="18" charset="0"/>
                        </a:rPr>
                        <a:t>Printer</a:t>
                      </a:r>
                      <a:endParaRPr lang="en-US" sz="110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100" b="1" u="sng">
                          <a:effectLst/>
                          <a:latin typeface="+mj-lt"/>
                          <a:ea typeface="Calibri" panose="020F0502020204030204" pitchFamily="34" charset="0"/>
                          <a:cs typeface="Times New Roman" panose="02020603050405020304" pitchFamily="18" charset="0"/>
                        </a:rPr>
                        <a:t>Print Volume</a:t>
                      </a:r>
                      <a:endParaRPr lang="en-US" sz="110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99456319"/>
                  </a:ext>
                </a:extLst>
              </a:tr>
              <a:tr h="0">
                <a:tc>
                  <a:txBody>
                    <a:bodyPr/>
                    <a:lstStyle/>
                    <a:p>
                      <a:pPr marL="0" marR="0">
                        <a:lnSpc>
                          <a:spcPct val="107000"/>
                        </a:lnSpc>
                        <a:spcBef>
                          <a:spcPts val="0"/>
                        </a:spcBef>
                        <a:spcAft>
                          <a:spcPts val="0"/>
                        </a:spcAft>
                      </a:pPr>
                      <a:r>
                        <a:rPr lang="en-US" sz="1100">
                          <a:effectLst/>
                          <a:latin typeface="+mj-lt"/>
                          <a:ea typeface="Calibri" panose="020F0502020204030204" pitchFamily="34" charset="0"/>
                          <a:cs typeface="Times New Roman" panose="02020603050405020304" pitchFamily="18" charset="0"/>
                        </a:rPr>
                        <a:t>LulzBot TAZ Workhorse</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100">
                          <a:effectLst/>
                          <a:latin typeface="+mj-lt"/>
                          <a:ea typeface="Calibri" panose="020F0502020204030204" pitchFamily="34" charset="0"/>
                          <a:cs typeface="Times New Roman" panose="02020603050405020304" pitchFamily="18" charset="0"/>
                        </a:rPr>
                        <a:t>280 mm x 280 mm x 285 mm</a:t>
                      </a:r>
                    </a:p>
                    <a:p>
                      <a:pPr marL="0" marR="0">
                        <a:lnSpc>
                          <a:spcPct val="107000"/>
                        </a:lnSpc>
                        <a:spcBef>
                          <a:spcPts val="0"/>
                        </a:spcBef>
                        <a:spcAft>
                          <a:spcPts val="0"/>
                        </a:spcAft>
                      </a:pPr>
                      <a:r>
                        <a:rPr lang="en-US" sz="1100">
                          <a:effectLst/>
                          <a:latin typeface="+mj-lt"/>
                          <a:ea typeface="Calibri" panose="020F0502020204030204" pitchFamily="34" charset="0"/>
                          <a:cs typeface="Times New Roman" panose="02020603050405020304" pitchFamily="18" charset="0"/>
                        </a:rPr>
                        <a:t>(11.02 in x 11.02 in x 11.22 in)</a:t>
                      </a:r>
                    </a:p>
                  </a:txBody>
                  <a:tcPr marL="68580" marR="68580" marT="0" marB="0">
                    <a:lnL>
                      <a:noFill/>
                    </a:lnL>
                    <a:lnR>
                      <a:noFill/>
                    </a:lnR>
                    <a:lnT>
                      <a:noFill/>
                    </a:lnT>
                    <a:lnB>
                      <a:noFill/>
                    </a:lnB>
                  </a:tcPr>
                </a:tc>
                <a:extLst>
                  <a:ext uri="{0D108BD9-81ED-4DB2-BD59-A6C34878D82A}">
                    <a16:rowId xmlns:a16="http://schemas.microsoft.com/office/drawing/2014/main" val="3919961526"/>
                  </a:ext>
                </a:extLst>
              </a:tr>
              <a:tr h="0">
                <a:tc>
                  <a:txBody>
                    <a:bodyPr/>
                    <a:lstStyle/>
                    <a:p>
                      <a:pPr marL="0" marR="0">
                        <a:lnSpc>
                          <a:spcPct val="107000"/>
                        </a:lnSpc>
                        <a:spcBef>
                          <a:spcPts val="0"/>
                        </a:spcBef>
                        <a:spcAft>
                          <a:spcPts val="0"/>
                        </a:spcAft>
                      </a:pPr>
                      <a:r>
                        <a:rPr lang="en-US" sz="1100">
                          <a:effectLst/>
                          <a:latin typeface="+mj-lt"/>
                          <a:ea typeface="Calibri" panose="020F0502020204030204" pitchFamily="34" charset="0"/>
                          <a:cs typeface="Times New Roman" panose="02020603050405020304" pitchFamily="18" charset="0"/>
                        </a:rPr>
                        <a:t>Raise3D Pro2</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100">
                          <a:effectLst/>
                          <a:latin typeface="+mj-lt"/>
                          <a:ea typeface="Calibri" panose="020F0502020204030204" pitchFamily="34" charset="0"/>
                          <a:cs typeface="Times New Roman" panose="02020603050405020304" pitchFamily="18" charset="0"/>
                        </a:rPr>
                        <a:t>305mm × 305mm × 300 mm</a:t>
                      </a:r>
                      <a:br>
                        <a:rPr lang="en-US" sz="1100">
                          <a:effectLst/>
                          <a:latin typeface="+mj-lt"/>
                          <a:ea typeface="Calibri" panose="020F0502020204030204" pitchFamily="34" charset="0"/>
                          <a:cs typeface="Times New Roman" panose="02020603050405020304" pitchFamily="18" charset="0"/>
                        </a:rPr>
                      </a:br>
                      <a:r>
                        <a:rPr lang="en-US" sz="1100">
                          <a:effectLst/>
                          <a:latin typeface="+mj-lt"/>
                          <a:ea typeface="Calibri" panose="020F0502020204030204" pitchFamily="34" charset="0"/>
                          <a:cs typeface="Times New Roman" panose="02020603050405020304" pitchFamily="18" charset="0"/>
                        </a:rPr>
                        <a:t>(12 in × 12 in × 11.8 in)</a:t>
                      </a:r>
                    </a:p>
                  </a:txBody>
                  <a:tcPr marL="68580" marR="68580" marT="0" marB="0">
                    <a:lnL>
                      <a:noFill/>
                    </a:lnL>
                    <a:lnR>
                      <a:noFill/>
                    </a:lnR>
                    <a:lnT>
                      <a:noFill/>
                    </a:lnT>
                    <a:lnB>
                      <a:noFill/>
                    </a:lnB>
                  </a:tcPr>
                </a:tc>
                <a:extLst>
                  <a:ext uri="{0D108BD9-81ED-4DB2-BD59-A6C34878D82A}">
                    <a16:rowId xmlns:a16="http://schemas.microsoft.com/office/drawing/2014/main" val="3526126479"/>
                  </a:ext>
                </a:extLst>
              </a:tr>
            </a:tbl>
          </a:graphicData>
        </a:graphic>
      </p:graphicFrame>
      <p:sp>
        <p:nvSpPr>
          <p:cNvPr id="16" name="TextBox 15">
            <a:extLst>
              <a:ext uri="{FF2B5EF4-FFF2-40B4-BE49-F238E27FC236}">
                <a16:creationId xmlns:a16="http://schemas.microsoft.com/office/drawing/2014/main" id="{07A7D742-F56E-453E-8CE7-E01163FC8969}"/>
              </a:ext>
            </a:extLst>
          </p:cNvPr>
          <p:cNvSpPr txBox="1"/>
          <p:nvPr/>
        </p:nvSpPr>
        <p:spPr>
          <a:xfrm>
            <a:off x="9301326" y="3414508"/>
            <a:ext cx="2671879" cy="307777"/>
          </a:xfrm>
          <a:prstGeom prst="rect">
            <a:avLst/>
          </a:prstGeom>
          <a:noFill/>
        </p:spPr>
        <p:txBody>
          <a:bodyPr wrap="square" rtlCol="0">
            <a:spAutoFit/>
          </a:bodyPr>
          <a:lstStyle/>
          <a:p>
            <a:r>
              <a:rPr lang="en-US" sz="1400">
                <a:latin typeface="+mn-lt"/>
                <a:cs typeface="Calibri" panose="020F0502020204030204" pitchFamily="34" charset="0"/>
              </a:rPr>
              <a:t>SLS Thrusters</a:t>
            </a:r>
            <a:endParaRPr lang="en-US" sz="1000">
              <a:latin typeface="+mn-lt"/>
              <a:cs typeface="Calibri" panose="020F0502020204030204" pitchFamily="34" charset="0"/>
            </a:endParaRPr>
          </a:p>
        </p:txBody>
      </p:sp>
      <p:sp>
        <p:nvSpPr>
          <p:cNvPr id="17" name="TextBox 16">
            <a:extLst>
              <a:ext uri="{FF2B5EF4-FFF2-40B4-BE49-F238E27FC236}">
                <a16:creationId xmlns:a16="http://schemas.microsoft.com/office/drawing/2014/main" id="{9F32EC27-F7E4-499B-A9FA-0708AB68FDDC}"/>
              </a:ext>
            </a:extLst>
          </p:cNvPr>
          <p:cNvSpPr txBox="1"/>
          <p:nvPr/>
        </p:nvSpPr>
        <p:spPr>
          <a:xfrm>
            <a:off x="917332" y="3324125"/>
            <a:ext cx="3554638" cy="307777"/>
          </a:xfrm>
          <a:prstGeom prst="rect">
            <a:avLst/>
          </a:prstGeom>
          <a:noFill/>
        </p:spPr>
        <p:txBody>
          <a:bodyPr wrap="square" rtlCol="0">
            <a:spAutoFit/>
          </a:bodyPr>
          <a:lstStyle/>
          <a:p>
            <a:r>
              <a:rPr lang="en-US" sz="1400">
                <a:latin typeface="+mn-lt"/>
                <a:cs typeface="Calibri" panose="020F0502020204030204" pitchFamily="34" charset="0"/>
              </a:rPr>
              <a:t>Detailed Prints for SLS</a:t>
            </a:r>
          </a:p>
        </p:txBody>
      </p:sp>
      <p:sp>
        <p:nvSpPr>
          <p:cNvPr id="18" name="TextBox 17">
            <a:extLst>
              <a:ext uri="{FF2B5EF4-FFF2-40B4-BE49-F238E27FC236}">
                <a16:creationId xmlns:a16="http://schemas.microsoft.com/office/drawing/2014/main" id="{195B2256-12F0-4BFF-8D4F-72D267DC613D}"/>
              </a:ext>
            </a:extLst>
          </p:cNvPr>
          <p:cNvSpPr txBox="1"/>
          <p:nvPr/>
        </p:nvSpPr>
        <p:spPr>
          <a:xfrm>
            <a:off x="3696039" y="6111567"/>
            <a:ext cx="4707105" cy="307777"/>
          </a:xfrm>
          <a:prstGeom prst="rect">
            <a:avLst/>
          </a:prstGeom>
          <a:noFill/>
        </p:spPr>
        <p:txBody>
          <a:bodyPr wrap="square" rtlCol="0">
            <a:spAutoFit/>
          </a:bodyPr>
          <a:lstStyle/>
          <a:p>
            <a:pPr algn="ctr"/>
            <a:r>
              <a:rPr lang="en-US" sz="1400">
                <a:latin typeface="+mn-lt"/>
                <a:ea typeface="Dotum" panose="020B0503020000020004" pitchFamily="34" charset="-127"/>
                <a:cs typeface="Calibri" panose="020F0502020204030204" pitchFamily="34" charset="0"/>
              </a:rPr>
              <a:t>Examples of Integration of Detailed Printed Parts</a:t>
            </a:r>
            <a:endParaRPr lang="en-US" sz="1050">
              <a:latin typeface="+mn-lt"/>
              <a:ea typeface="Dotum" panose="020B0503020000020004" pitchFamily="34" charset="-127"/>
              <a:cs typeface="Calibri" panose="020F0502020204030204" pitchFamily="34" charset="0"/>
            </a:endParaRPr>
          </a:p>
        </p:txBody>
      </p:sp>
      <p:sp>
        <p:nvSpPr>
          <p:cNvPr id="19" name="TextBox 18">
            <a:extLst>
              <a:ext uri="{FF2B5EF4-FFF2-40B4-BE49-F238E27FC236}">
                <a16:creationId xmlns:a16="http://schemas.microsoft.com/office/drawing/2014/main" id="{844C9099-F203-4B4E-9857-6362BD80FB7B}"/>
              </a:ext>
            </a:extLst>
          </p:cNvPr>
          <p:cNvSpPr txBox="1"/>
          <p:nvPr/>
        </p:nvSpPr>
        <p:spPr>
          <a:xfrm>
            <a:off x="569923" y="5998205"/>
            <a:ext cx="2242996" cy="523220"/>
          </a:xfrm>
          <a:prstGeom prst="rect">
            <a:avLst/>
          </a:prstGeom>
          <a:noFill/>
        </p:spPr>
        <p:txBody>
          <a:bodyPr wrap="square" rtlCol="0">
            <a:spAutoFit/>
          </a:bodyPr>
          <a:lstStyle/>
          <a:p>
            <a:pPr algn="ctr"/>
            <a:r>
              <a:rPr lang="en-US" sz="1400">
                <a:latin typeface="+mn-lt"/>
                <a:cs typeface="Calibri" panose="020F0502020204030204" pitchFamily="34" charset="0"/>
              </a:rPr>
              <a:t>MAV Forward Structure </a:t>
            </a:r>
          </a:p>
          <a:p>
            <a:pPr algn="ctr"/>
            <a:r>
              <a:rPr lang="en-US" sz="1400">
                <a:latin typeface="+mn-lt"/>
                <a:cs typeface="Calibri" panose="020F0502020204030204" pitchFamily="34" charset="0"/>
              </a:rPr>
              <a:t>Truss Assembly</a:t>
            </a:r>
            <a:endParaRPr lang="en-US" sz="1000">
              <a:latin typeface="+mn-lt"/>
              <a:cs typeface="Calibri" panose="020F0502020204030204" pitchFamily="34" charset="0"/>
            </a:endParaRPr>
          </a:p>
        </p:txBody>
      </p:sp>
      <p:pic>
        <p:nvPicPr>
          <p:cNvPr id="20" name="Picture 19" descr="A picture containing indoor&#10;&#10;Description automatically generated">
            <a:extLst>
              <a:ext uri="{FF2B5EF4-FFF2-40B4-BE49-F238E27FC236}">
                <a16:creationId xmlns:a16="http://schemas.microsoft.com/office/drawing/2014/main" id="{487048F6-30DF-4A3D-B51B-4E75BAF56D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812" t="12196"/>
          <a:stretch/>
        </p:blipFill>
        <p:spPr>
          <a:xfrm>
            <a:off x="9181977" y="4136197"/>
            <a:ext cx="2329087" cy="1866186"/>
          </a:xfrm>
          <a:prstGeom prst="rect">
            <a:avLst/>
          </a:prstGeom>
        </p:spPr>
      </p:pic>
      <p:sp>
        <p:nvSpPr>
          <p:cNvPr id="21" name="TextBox 20">
            <a:extLst>
              <a:ext uri="{FF2B5EF4-FFF2-40B4-BE49-F238E27FC236}">
                <a16:creationId xmlns:a16="http://schemas.microsoft.com/office/drawing/2014/main" id="{E29F4C86-DF51-4117-91F2-DA77C52228F6}"/>
              </a:ext>
            </a:extLst>
          </p:cNvPr>
          <p:cNvSpPr txBox="1"/>
          <p:nvPr/>
        </p:nvSpPr>
        <p:spPr>
          <a:xfrm>
            <a:off x="9431463" y="6144412"/>
            <a:ext cx="1830116" cy="215444"/>
          </a:xfrm>
          <a:prstGeom prst="rect">
            <a:avLst/>
          </a:prstGeom>
          <a:noFill/>
        </p:spPr>
        <p:txBody>
          <a:bodyPr wrap="none" lIns="0" tIns="0" rIns="0" bIns="0" rtlCol="0" anchor="ctr">
            <a:spAutoFit/>
          </a:bodyPr>
          <a:lstStyle/>
          <a:p>
            <a:r>
              <a:rPr lang="en-US" sz="1400">
                <a:latin typeface="+mn-lt"/>
              </a:rPr>
              <a:t>MAV Separation Pucks</a:t>
            </a:r>
          </a:p>
        </p:txBody>
      </p:sp>
      <p:pic>
        <p:nvPicPr>
          <p:cNvPr id="22" name="Picture 2">
            <a:extLst>
              <a:ext uri="{FF2B5EF4-FFF2-40B4-BE49-F238E27FC236}">
                <a16:creationId xmlns:a16="http://schemas.microsoft.com/office/drawing/2014/main" id="{7FEBBB94-B740-4400-BDE1-8252D74E25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3869626"/>
            <a:ext cx="2845183" cy="21338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DBB0029-4D1C-4C15-9BCB-1FFCF26B5E20}"/>
              </a:ext>
            </a:extLst>
          </p:cNvPr>
          <p:cNvPicPr>
            <a:picLocks noChangeAspect="1"/>
          </p:cNvPicPr>
          <p:nvPr/>
        </p:nvPicPr>
        <p:blipFill>
          <a:blip r:embed="rId7"/>
          <a:stretch>
            <a:fillRect/>
          </a:stretch>
        </p:blipFill>
        <p:spPr>
          <a:xfrm>
            <a:off x="8449552" y="1257319"/>
            <a:ext cx="2782471" cy="2123465"/>
          </a:xfrm>
          <a:prstGeom prst="rect">
            <a:avLst/>
          </a:prstGeom>
        </p:spPr>
      </p:pic>
      <p:pic>
        <p:nvPicPr>
          <p:cNvPr id="26" name="Picture 25">
            <a:extLst>
              <a:ext uri="{FF2B5EF4-FFF2-40B4-BE49-F238E27FC236}">
                <a16:creationId xmlns:a16="http://schemas.microsoft.com/office/drawing/2014/main" id="{73A92CF7-75A3-4D76-A0FC-54CC240A3B12}"/>
              </a:ext>
            </a:extLst>
          </p:cNvPr>
          <p:cNvPicPr>
            <a:picLocks noChangeAspect="1"/>
          </p:cNvPicPr>
          <p:nvPr/>
        </p:nvPicPr>
        <p:blipFill>
          <a:blip r:embed="rId8"/>
          <a:stretch>
            <a:fillRect/>
          </a:stretch>
        </p:blipFill>
        <p:spPr>
          <a:xfrm>
            <a:off x="3562217" y="3787831"/>
            <a:ext cx="5261575" cy="2196726"/>
          </a:xfrm>
          <a:prstGeom prst="rect">
            <a:avLst/>
          </a:prstGeom>
        </p:spPr>
      </p:pic>
    </p:spTree>
    <p:extLst>
      <p:ext uri="{BB962C8B-B14F-4D97-AF65-F5344CB8AC3E}">
        <p14:creationId xmlns:p14="http://schemas.microsoft.com/office/powerpoint/2010/main" val="2789759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147672" y="333982"/>
            <a:ext cx="8565232" cy="595119"/>
          </a:xfrm>
          <a:prstGeom prst="rect">
            <a:avLst/>
          </a:prstGeom>
        </p:spPr>
        <p:txBody>
          <a:bodyPr>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algn="l"/>
            <a:r>
              <a:rPr lang="en-US" sz="4000" dirty="0"/>
              <a:t>Microgravity HFE Analyses</a:t>
            </a:r>
          </a:p>
        </p:txBody>
      </p:sp>
      <p:sp>
        <p:nvSpPr>
          <p:cNvPr id="10" name="TextBox 9"/>
          <p:cNvSpPr txBox="1"/>
          <p:nvPr/>
        </p:nvSpPr>
        <p:spPr>
          <a:xfrm>
            <a:off x="3756352" y="6182896"/>
            <a:ext cx="4730844" cy="307777"/>
          </a:xfrm>
          <a:prstGeom prst="rect">
            <a:avLst/>
          </a:prstGeom>
          <a:noFill/>
        </p:spPr>
        <p:txBody>
          <a:bodyPr wrap="square" rtlCol="0">
            <a:spAutoFit/>
          </a:bodyPr>
          <a:lstStyle/>
          <a:p>
            <a:r>
              <a:rPr lang="en-US" sz="1400"/>
              <a:t>EV74 microgravity assessments of Hatch Configurations</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2626" y="3370148"/>
            <a:ext cx="4758643" cy="2777059"/>
          </a:xfrm>
          <a:prstGeom prst="rect">
            <a:avLst/>
          </a:prstGeom>
        </p:spPr>
      </p:pic>
      <p:pic>
        <p:nvPicPr>
          <p:cNvPr id="12" name="Content Placeholder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8079" t="5366" r="16905" b="10309"/>
          <a:stretch/>
        </p:blipFill>
        <p:spPr>
          <a:xfrm>
            <a:off x="7573192" y="1245973"/>
            <a:ext cx="3298077" cy="208554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7672" y="1245973"/>
            <a:ext cx="4903547" cy="4901233"/>
          </a:xfrm>
          <a:prstGeom prst="rect">
            <a:avLst/>
          </a:prstGeom>
        </p:spPr>
      </p:pic>
      <p:sp>
        <p:nvSpPr>
          <p:cNvPr id="8"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AU"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80594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520" y="325168"/>
            <a:ext cx="10231347" cy="776109"/>
          </a:xfrm>
        </p:spPr>
        <p:txBody>
          <a:bodyPr>
            <a:normAutofit/>
          </a:bodyPr>
          <a:lstStyle/>
          <a:p>
            <a:r>
              <a:rPr lang="en-US" sz="4000" b="0">
                <a:latin typeface="Calibri Light" panose="020F0302020204030204" pitchFamily="34" charset="0"/>
                <a:ea typeface="Calibri Light" panose="020F0302020204030204" pitchFamily="34" charset="0"/>
                <a:cs typeface="Calibri Light" panose="020F0302020204030204" pitchFamily="34" charset="0"/>
              </a:rPr>
              <a:t>VR as an Engineering Design Tool</a:t>
            </a:r>
          </a:p>
        </p:txBody>
      </p:sp>
      <p:sp>
        <p:nvSpPr>
          <p:cNvPr id="3" name="Content Placeholder 2"/>
          <p:cNvSpPr>
            <a:spLocks noGrp="1"/>
          </p:cNvSpPr>
          <p:nvPr>
            <p:ph idx="1"/>
          </p:nvPr>
        </p:nvSpPr>
        <p:spPr>
          <a:xfrm>
            <a:off x="191344" y="1403446"/>
            <a:ext cx="4653295" cy="2592288"/>
          </a:xfrm>
        </p:spPr>
        <p:txBody>
          <a:bodyPr/>
          <a:lstStyle/>
          <a:p>
            <a:pPr marL="285750" indent="-285750">
              <a:buFont typeface="Arial" panose="020B0604020202020204" pitchFamily="34" charset="0"/>
              <a:buChar char="•"/>
            </a:pPr>
            <a:r>
              <a:rPr lang="en-US" sz="2000" b="0">
                <a:latin typeface="Calibri" panose="020F0502020204030204" pitchFamily="34" charset="0"/>
                <a:ea typeface="Calibri" panose="020F0502020204030204" pitchFamily="34" charset="0"/>
                <a:cs typeface="Calibri" panose="020F0502020204030204" pitchFamily="34" charset="0"/>
              </a:rPr>
              <a:t>Visual Immersive experience into CAD models</a:t>
            </a:r>
          </a:p>
          <a:p>
            <a:pPr marL="624600" lvl="1" indent="-285750">
              <a:buFont typeface="Arial" panose="020B0604020202020204" pitchFamily="34" charset="0"/>
              <a:buChar char="•"/>
            </a:pPr>
            <a:r>
              <a:rPr lang="en-US" sz="2000" b="0">
                <a:latin typeface="Calibri" panose="020F0502020204030204" pitchFamily="34" charset="0"/>
                <a:ea typeface="Calibri" panose="020F0502020204030204" pitchFamily="34" charset="0"/>
                <a:cs typeface="Calibri" panose="020F0502020204030204" pitchFamily="34" charset="0"/>
              </a:rPr>
              <a:t>1:1 model size</a:t>
            </a:r>
          </a:p>
          <a:p>
            <a:pPr marL="624600" lvl="1" indent="-285750">
              <a:buFont typeface="Arial" panose="020B0604020202020204" pitchFamily="34" charset="0"/>
              <a:buChar char="•"/>
            </a:pPr>
            <a:r>
              <a:rPr lang="en-US" sz="2000" b="0">
                <a:latin typeface="Calibri" panose="020F0502020204030204" pitchFamily="34" charset="0"/>
                <a:ea typeface="Calibri" panose="020F0502020204030204" pitchFamily="34" charset="0"/>
                <a:cs typeface="Calibri" panose="020F0502020204030204" pitchFamily="34" charset="0"/>
              </a:rPr>
              <a:t>Adds depth to design reviews</a:t>
            </a:r>
          </a:p>
          <a:p>
            <a:pPr marL="285750" indent="-285750">
              <a:buFont typeface="Arial" panose="020B0604020202020204" pitchFamily="34" charset="0"/>
              <a:buChar char="•"/>
            </a:pPr>
            <a:r>
              <a:rPr lang="en-US" sz="2000" b="0">
                <a:latin typeface="Calibri" panose="020F0502020204030204" pitchFamily="34" charset="0"/>
                <a:ea typeface="Calibri" panose="020F0502020204030204" pitchFamily="34" charset="0"/>
                <a:cs typeface="Calibri" panose="020F0502020204030204" pitchFamily="34" charset="0"/>
              </a:rPr>
              <a:t>A variety of tools within VR programs</a:t>
            </a:r>
          </a:p>
          <a:p>
            <a:pPr marL="624600" lvl="1" indent="-285750">
              <a:buFont typeface="Arial" panose="020B0604020202020204" pitchFamily="34" charset="0"/>
              <a:buChar char="•"/>
            </a:pPr>
            <a:r>
              <a:rPr lang="en-US" sz="2000" b="0">
                <a:latin typeface="Calibri" panose="020F0502020204030204" pitchFamily="34" charset="0"/>
                <a:ea typeface="Calibri" panose="020F0502020204030204" pitchFamily="34" charset="0"/>
                <a:cs typeface="Calibri" panose="020F0502020204030204" pitchFamily="34" charset="0"/>
              </a:rPr>
              <a:t>Routing paths for wiring or other utilities</a:t>
            </a:r>
          </a:p>
          <a:p>
            <a:pPr marL="624600" lvl="1" indent="-285750">
              <a:buFont typeface="Arial" panose="020B0604020202020204" pitchFamily="34" charset="0"/>
              <a:buChar char="•"/>
            </a:pPr>
            <a:r>
              <a:rPr lang="en-US" sz="2000" b="0">
                <a:latin typeface="Calibri" panose="020F0502020204030204" pitchFamily="34" charset="0"/>
                <a:ea typeface="Calibri" panose="020F0502020204030204" pitchFamily="34" charset="0"/>
                <a:cs typeface="Calibri" panose="020F0502020204030204" pitchFamily="34" charset="0"/>
              </a:rPr>
              <a:t>Video comparisons</a:t>
            </a:r>
          </a:p>
        </p:txBody>
      </p:sp>
      <p:sp>
        <p:nvSpPr>
          <p:cNvPr id="9"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AU" sz="14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5" name="Group 4"/>
          <p:cNvGrpSpPr/>
          <p:nvPr/>
        </p:nvGrpSpPr>
        <p:grpSpPr>
          <a:xfrm>
            <a:off x="3503712" y="1426067"/>
            <a:ext cx="3965880" cy="4752530"/>
            <a:chOff x="6456038" y="1340769"/>
            <a:chExt cx="3965880" cy="475253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3250" r="5901"/>
            <a:stretch/>
          </p:blipFill>
          <p:spPr>
            <a:xfrm rot="5400000">
              <a:off x="6962815" y="2202145"/>
              <a:ext cx="4320480" cy="2597727"/>
            </a:xfrm>
            <a:prstGeom prst="rect">
              <a:avLst/>
            </a:prstGeom>
            <a:ln w="12700">
              <a:solidFill>
                <a:schemeClr val="tx1"/>
              </a:solidFill>
            </a:ln>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8380" t="53387" r="63909" b="13592"/>
            <a:stretch/>
          </p:blipFill>
          <p:spPr>
            <a:xfrm rot="5400000">
              <a:off x="7140114" y="3825048"/>
              <a:ext cx="1584175" cy="2952328"/>
            </a:xfrm>
            <a:prstGeom prst="rect">
              <a:avLst/>
            </a:prstGeom>
            <a:ln w="12700">
              <a:solidFill>
                <a:schemeClr val="tx1"/>
              </a:solidFill>
            </a:ln>
          </p:spPr>
        </p:pic>
      </p:grpSp>
      <p:sp>
        <p:nvSpPr>
          <p:cNvPr id="7" name="TextBox 6"/>
          <p:cNvSpPr txBox="1"/>
          <p:nvPr/>
        </p:nvSpPr>
        <p:spPr>
          <a:xfrm>
            <a:off x="7453592" y="1413651"/>
            <a:ext cx="4692021" cy="252376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Process Simulate Human (PSH)</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For VR Visualization of Engineering Models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Tools like measurement and note taking</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Models can be pulled apart for examination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86C009C-582D-4065-BEDC-A4B70EC0EC89}"/>
              </a:ext>
            </a:extLst>
          </p:cNvPr>
          <p:cNvPicPr>
            <a:picLocks noChangeAspect="1"/>
          </p:cNvPicPr>
          <p:nvPr/>
        </p:nvPicPr>
        <p:blipFill rotWithShape="1">
          <a:blip r:embed="rId4"/>
          <a:srcRect r="9135" b="7031"/>
          <a:stretch/>
        </p:blipFill>
        <p:spPr>
          <a:xfrm>
            <a:off x="7682508" y="3690652"/>
            <a:ext cx="4477591" cy="3054180"/>
          </a:xfrm>
          <a:prstGeom prst="rect">
            <a:avLst/>
          </a:prstGeom>
        </p:spPr>
      </p:pic>
    </p:spTree>
    <p:extLst>
      <p:ext uri="{BB962C8B-B14F-4D97-AF65-F5344CB8AC3E}">
        <p14:creationId xmlns:p14="http://schemas.microsoft.com/office/powerpoint/2010/main" val="4079318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520" y="234981"/>
            <a:ext cx="9942378" cy="938365"/>
          </a:xfrm>
        </p:spPr>
        <p:txBody>
          <a:bodyPr>
            <a:normAutofit/>
          </a:bodyPr>
          <a:lstStyle/>
          <a:p>
            <a:r>
              <a:rPr lang="en-US" sz="4000" b="0">
                <a:latin typeface="Calibri Light" panose="020F0302020204030204" pitchFamily="34" charset="0"/>
                <a:ea typeface="Calibri Light" panose="020F0302020204030204" pitchFamily="34" charset="0"/>
                <a:cs typeface="Calibri Light" panose="020F0302020204030204" pitchFamily="34" charset="0"/>
              </a:rPr>
              <a:t>Advantages of Working within VR</a:t>
            </a:r>
          </a:p>
        </p:txBody>
      </p:sp>
      <p:sp>
        <p:nvSpPr>
          <p:cNvPr id="3" name="Content Placeholder 2"/>
          <p:cNvSpPr>
            <a:spLocks noGrp="1"/>
          </p:cNvSpPr>
          <p:nvPr>
            <p:ph idx="1"/>
          </p:nvPr>
        </p:nvSpPr>
        <p:spPr>
          <a:xfrm>
            <a:off x="611006" y="1168088"/>
            <a:ext cx="10972800" cy="2077017"/>
          </a:xfrm>
        </p:spPr>
        <p:txBody>
          <a:bodyPr/>
          <a:lstStyle/>
          <a:p>
            <a:pPr marL="342900" indent="-342900">
              <a:buFont typeface="Arial" panose="020B0604020202020204" pitchFamily="34" charset="0"/>
              <a:buChar char="•"/>
            </a:pPr>
            <a:r>
              <a:rPr lang="en-US" sz="2000" b="0" dirty="0">
                <a:latin typeface="Calibri" panose="020F0502020204030204" pitchFamily="34" charset="0"/>
                <a:ea typeface="Calibri" panose="020F0502020204030204" pitchFamily="34" charset="0"/>
                <a:cs typeface="Calibri" panose="020F0502020204030204" pitchFamily="34" charset="0"/>
              </a:rPr>
              <a:t>Allows fast changing design layouts to be analyzed by various departments with minimal impact to cost or schedule. </a:t>
            </a:r>
          </a:p>
          <a:p>
            <a:pPr marL="342900" indent="-342900">
              <a:buFont typeface="Arial" panose="020B0604020202020204" pitchFamily="34" charset="0"/>
              <a:buChar char="•"/>
            </a:pPr>
            <a:r>
              <a:rPr lang="en-US" sz="2000" b="0" dirty="0">
                <a:latin typeface="Calibri" panose="020F0502020204030204" pitchFamily="34" charset="0"/>
                <a:ea typeface="Calibri" panose="020F0502020204030204" pitchFamily="34" charset="0"/>
                <a:cs typeface="Calibri" panose="020F0502020204030204" pitchFamily="34" charset="0"/>
              </a:rPr>
              <a:t>Allows for more conceptual work to be tested within a limited budget. </a:t>
            </a:r>
          </a:p>
          <a:p>
            <a:pPr marL="342900" indent="-342900">
              <a:buFont typeface="Arial" panose="020B0604020202020204" pitchFamily="34" charset="0"/>
              <a:buChar char="•"/>
            </a:pPr>
            <a:r>
              <a:rPr lang="en-US" sz="2000" b="0" dirty="0">
                <a:latin typeface="Calibri" panose="020F0502020204030204" pitchFamily="34" charset="0"/>
                <a:ea typeface="Calibri" panose="020F0502020204030204" pitchFamily="34" charset="0"/>
                <a:cs typeface="Calibri" panose="020F0502020204030204" pitchFamily="34" charset="0"/>
              </a:rPr>
              <a:t>Allows for VR use in early design cycles, saving time and budget. </a:t>
            </a:r>
          </a:p>
          <a:p>
            <a:pPr marL="342900" indent="-342900">
              <a:buFont typeface="Arial" panose="020B0604020202020204" pitchFamily="34" charset="0"/>
              <a:buChar char="•"/>
            </a:pPr>
            <a:r>
              <a:rPr lang="en-US" sz="2000" b="0" dirty="0">
                <a:latin typeface="Calibri" panose="020F0502020204030204" pitchFamily="34" charset="0"/>
                <a:ea typeface="Calibri" panose="020F0502020204030204" pitchFamily="34" charset="0"/>
                <a:cs typeface="Calibri" panose="020F0502020204030204" pitchFamily="34" charset="0"/>
              </a:rPr>
              <a:t>Resulting HFE analysis improves usability and safety for the technicians assembling the vehicle and the astronaut crew at launch</a:t>
            </a:r>
          </a:p>
        </p:txBody>
      </p:sp>
      <p:sp>
        <p:nvSpPr>
          <p:cNvPr id="5"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AU" sz="1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descr="A group of people in a warehouse&#10;&#10;Description automatically generated with medium confidence">
            <a:extLst>
              <a:ext uri="{FF2B5EF4-FFF2-40B4-BE49-F238E27FC236}">
                <a16:creationId xmlns:a16="http://schemas.microsoft.com/office/drawing/2014/main" id="{BFDD1C3F-A14A-4F69-91F1-A66996AFA4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083215" y="3274557"/>
            <a:ext cx="3231107" cy="3045942"/>
          </a:xfrm>
          <a:prstGeom prst="rect">
            <a:avLst/>
          </a:prstGeom>
        </p:spPr>
      </p:pic>
      <p:pic>
        <p:nvPicPr>
          <p:cNvPr id="7" name="Picture 6">
            <a:extLst>
              <a:ext uri="{FF2B5EF4-FFF2-40B4-BE49-F238E27FC236}">
                <a16:creationId xmlns:a16="http://schemas.microsoft.com/office/drawing/2014/main" id="{A6F5EEB9-1B5B-4AAB-92AE-74CB67D5D068}"/>
              </a:ext>
            </a:extLst>
          </p:cNvPr>
          <p:cNvPicPr>
            <a:picLocks noChangeAspect="1"/>
          </p:cNvPicPr>
          <p:nvPr/>
        </p:nvPicPr>
        <p:blipFill>
          <a:blip r:embed="rId3"/>
          <a:stretch>
            <a:fillRect/>
          </a:stretch>
        </p:blipFill>
        <p:spPr>
          <a:xfrm>
            <a:off x="3866466" y="3400520"/>
            <a:ext cx="4216750" cy="3161749"/>
          </a:xfrm>
          <a:prstGeom prst="rect">
            <a:avLst/>
          </a:prstGeom>
        </p:spPr>
      </p:pic>
      <p:pic>
        <p:nvPicPr>
          <p:cNvPr id="4" name="Picture 2">
            <a:extLst>
              <a:ext uri="{FF2B5EF4-FFF2-40B4-BE49-F238E27FC236}">
                <a16:creationId xmlns:a16="http://schemas.microsoft.com/office/drawing/2014/main" id="{0586D341-558D-BB94-0E61-7C08C0DB73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910" y="3274557"/>
            <a:ext cx="3790950" cy="310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874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520" y="276867"/>
            <a:ext cx="10840871" cy="938365"/>
          </a:xfrm>
        </p:spPr>
        <p:txBody>
          <a:bodyPr>
            <a:noAutofit/>
          </a:bodyPr>
          <a:lstStyle/>
          <a:p>
            <a:br>
              <a:rPr lang="en-US" sz="2000" b="0" i="0">
                <a:solidFill>
                  <a:srgbClr val="000000"/>
                </a:solidFill>
                <a:effectLst/>
                <a:latin typeface="Jacobs Chronos"/>
              </a:rPr>
            </a:br>
            <a:r>
              <a:rPr lang="en-US" sz="3200" b="0">
                <a:latin typeface="Calibri Light" panose="020F0302020204030204" pitchFamily="34" charset="0"/>
                <a:ea typeface="Calibri Light" panose="020F0302020204030204" pitchFamily="34" charset="0"/>
                <a:cs typeface="Calibri Light" panose="020F0302020204030204" pitchFamily="34" charset="0"/>
              </a:rPr>
              <a:t>ILS Technical Disciplines – Integral Part of Systems Engineering​</a:t>
            </a:r>
            <a:br>
              <a:rPr lang="en-US"/>
            </a:br>
            <a:r>
              <a:rPr lang="en-US"/>
              <a:t>​</a:t>
            </a:r>
          </a:p>
        </p:txBody>
      </p:sp>
      <p:sp>
        <p:nvSpPr>
          <p:cNvPr id="5"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AU" sz="1400" b="0" i="0" u="none" strike="noStrike" kern="1200" cap="none" spc="0" normalizeH="0" baseline="0" noProof="0">
              <a:ln>
                <a:noFill/>
              </a:ln>
              <a:solidFill>
                <a:srgbClr val="000000"/>
              </a:solidFill>
              <a:effectLst/>
              <a:uLnTx/>
              <a:uFillTx/>
              <a:latin typeface="Arial"/>
              <a:ea typeface="+mn-ea"/>
              <a:cs typeface="+mn-cs"/>
            </a:endParaRPr>
          </a:p>
        </p:txBody>
      </p:sp>
      <p:sp>
        <p:nvSpPr>
          <p:cNvPr id="10" name="Title 7">
            <a:extLst>
              <a:ext uri="{FF2B5EF4-FFF2-40B4-BE49-F238E27FC236}">
                <a16:creationId xmlns:a16="http://schemas.microsoft.com/office/drawing/2014/main" id="{5C9669AD-F7AC-4C47-AE17-4ED6999DA5FC}"/>
              </a:ext>
            </a:extLst>
          </p:cNvPr>
          <p:cNvSpPr txBox="1">
            <a:spLocks/>
          </p:cNvSpPr>
          <p:nvPr/>
        </p:nvSpPr>
        <p:spPr>
          <a:xfrm>
            <a:off x="0" y="0"/>
            <a:ext cx="0" cy="0"/>
          </a:xfrm>
          <a:prstGeom prst="rect">
            <a:avLst/>
          </a:prstGeom>
        </p:spPr>
        <p:txBody>
          <a:bodyPr>
            <a:normAutofit fontScale="25000" lnSpcReduction="20000"/>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a:t>Supportability Engineering </a:t>
            </a:r>
          </a:p>
        </p:txBody>
      </p:sp>
      <p:sp>
        <p:nvSpPr>
          <p:cNvPr id="11" name="Slide Number Placeholder 1">
            <a:extLst>
              <a:ext uri="{FF2B5EF4-FFF2-40B4-BE49-F238E27FC236}">
                <a16:creationId xmlns:a16="http://schemas.microsoft.com/office/drawing/2014/main" id="{6957D229-8DE4-4689-B38D-FF9C407A2200}"/>
              </a:ext>
            </a:extLst>
          </p:cNvPr>
          <p:cNvSpPr txBox="1">
            <a:spLocks/>
          </p:cNvSpPr>
          <p:nvPr/>
        </p:nvSpPr>
        <p:spPr>
          <a:xfrm>
            <a:off x="0" y="0"/>
            <a:ext cx="0" cy="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3E39EC-4BE2-4DEA-81C0-4ABC0AAB4AC0}" type="slidenum">
              <a:rPr lang="en-AU" sz="1100" b="1" smtClean="0">
                <a:solidFill>
                  <a:srgbClr val="000000"/>
                </a:solidFill>
                <a:latin typeface="Jacobs Chronos Light"/>
              </a:rPr>
              <a:pPr>
                <a:defRPr/>
              </a:pPr>
              <a:t>14</a:t>
            </a:fld>
            <a:endParaRPr lang="en-AU" sz="1100" b="1">
              <a:solidFill>
                <a:srgbClr val="000000"/>
              </a:solidFill>
              <a:latin typeface="Jacobs Chronos Light"/>
            </a:endParaRPr>
          </a:p>
        </p:txBody>
      </p:sp>
      <p:pic>
        <p:nvPicPr>
          <p:cNvPr id="2050" name="Picture 2">
            <a:extLst>
              <a:ext uri="{FF2B5EF4-FFF2-40B4-BE49-F238E27FC236}">
                <a16:creationId xmlns:a16="http://schemas.microsoft.com/office/drawing/2014/main" id="{15A00490-807B-4C7F-A02B-59EFD31C5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581" y="2035678"/>
            <a:ext cx="6029325" cy="33909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0485F37-E20B-4E0F-A183-5B26E1FE7824}"/>
              </a:ext>
            </a:extLst>
          </p:cNvPr>
          <p:cNvSpPr txBox="1"/>
          <p:nvPr/>
        </p:nvSpPr>
        <p:spPr>
          <a:xfrm>
            <a:off x="375844" y="1333150"/>
            <a:ext cx="5195397" cy="4093428"/>
          </a:xfrm>
          <a:prstGeom prst="rect">
            <a:avLst/>
          </a:prstGeom>
          <a:noFill/>
        </p:spPr>
        <p:txBody>
          <a:bodyPr wrap="square">
            <a:spAutoFit/>
          </a:bodyPr>
          <a:lstStyle/>
          <a:p>
            <a:pPr marL="231775" indent="-231775" algn="l" rtl="0" fontAlgn="base">
              <a:buFont typeface="Arial" panose="020B0604020202020204" pitchFamily="34" charset="0"/>
              <a:buChar char="•"/>
            </a:pPr>
            <a:r>
              <a:rPr lang="en-US" sz="2000" b="0" i="0" u="none" strike="noStrike">
                <a:solidFill>
                  <a:srgbClr val="000000"/>
                </a:solidFill>
                <a:effectLst/>
              </a:rPr>
              <a:t>ILS applied for Sustainment in Mission Operations Phase</a:t>
            </a:r>
          </a:p>
          <a:p>
            <a:pPr marL="682625" lvl="1" indent="-225425" fontAlgn="base">
              <a:buFont typeface="Arial" panose="020B0604020202020204" pitchFamily="34" charset="0"/>
              <a:buChar char="•"/>
            </a:pPr>
            <a:r>
              <a:rPr lang="en-US" sz="2000" b="0" i="0" u="none" strike="noStrike">
                <a:solidFill>
                  <a:srgbClr val="000000"/>
                </a:solidFill>
                <a:effectLst/>
              </a:rPr>
              <a:t>System/Design Interface </a:t>
            </a:r>
            <a:r>
              <a:rPr lang="en-US" sz="2000" b="0" i="0">
                <a:solidFill>
                  <a:srgbClr val="000000"/>
                </a:solidFill>
                <a:effectLst/>
              </a:rPr>
              <a:t>​</a:t>
            </a:r>
          </a:p>
          <a:p>
            <a:pPr marL="682625" lvl="1" indent="-225425" fontAlgn="base">
              <a:buFont typeface="Arial" panose="020B0604020202020204" pitchFamily="34" charset="0"/>
              <a:buChar char="•"/>
            </a:pPr>
            <a:r>
              <a:rPr lang="en-US" sz="2000" b="0" i="0" u="none" strike="noStrike">
                <a:solidFill>
                  <a:srgbClr val="000000"/>
                </a:solidFill>
                <a:effectLst/>
              </a:rPr>
              <a:t>Maintenance Planning </a:t>
            </a:r>
            <a:r>
              <a:rPr lang="en-US" sz="2000" b="0" i="0">
                <a:solidFill>
                  <a:srgbClr val="000000"/>
                </a:solidFill>
                <a:effectLst/>
              </a:rPr>
              <a:t>​</a:t>
            </a:r>
          </a:p>
          <a:p>
            <a:pPr marL="682625" lvl="1" indent="-225425" fontAlgn="base">
              <a:buFont typeface="Arial" panose="020B0604020202020204" pitchFamily="34" charset="0"/>
              <a:buChar char="•"/>
            </a:pPr>
            <a:r>
              <a:rPr lang="en-US" sz="2000" b="0" i="0" u="none" strike="noStrike">
                <a:solidFill>
                  <a:srgbClr val="000000"/>
                </a:solidFill>
                <a:effectLst/>
              </a:rPr>
              <a:t>Manpower and Personnel </a:t>
            </a:r>
            <a:r>
              <a:rPr lang="en-US" sz="2000" b="0" i="0">
                <a:solidFill>
                  <a:srgbClr val="000000"/>
                </a:solidFill>
                <a:effectLst/>
              </a:rPr>
              <a:t>​</a:t>
            </a:r>
          </a:p>
          <a:p>
            <a:pPr marL="682625" lvl="1" indent="-225425" fontAlgn="base">
              <a:buFont typeface="Arial" panose="020B0604020202020204" pitchFamily="34" charset="0"/>
              <a:buChar char="•"/>
            </a:pPr>
            <a:r>
              <a:rPr lang="en-US" sz="2000" b="0" i="0" u="none" strike="noStrike">
                <a:solidFill>
                  <a:srgbClr val="000000"/>
                </a:solidFill>
                <a:effectLst/>
              </a:rPr>
              <a:t>Supply Support </a:t>
            </a:r>
            <a:r>
              <a:rPr lang="en-US" sz="2000" b="0" i="0">
                <a:solidFill>
                  <a:srgbClr val="000000"/>
                </a:solidFill>
                <a:effectLst/>
              </a:rPr>
              <a:t>​</a:t>
            </a:r>
          </a:p>
          <a:p>
            <a:pPr marL="682625" lvl="1" indent="-225425" fontAlgn="base">
              <a:buFont typeface="Arial" panose="020B0604020202020204" pitchFamily="34" charset="0"/>
              <a:buChar char="•"/>
            </a:pPr>
            <a:r>
              <a:rPr lang="en-US" sz="2000" b="0" i="0" u="none" strike="noStrike">
                <a:solidFill>
                  <a:srgbClr val="000000"/>
                </a:solidFill>
                <a:effectLst/>
              </a:rPr>
              <a:t>Support Equipment </a:t>
            </a:r>
            <a:r>
              <a:rPr lang="en-US" sz="2000" b="0" i="0">
                <a:solidFill>
                  <a:srgbClr val="000000"/>
                </a:solidFill>
                <a:effectLst/>
              </a:rPr>
              <a:t>​</a:t>
            </a:r>
          </a:p>
          <a:p>
            <a:pPr marL="682625" lvl="1" indent="-225425" fontAlgn="base">
              <a:buFont typeface="Arial" panose="020B0604020202020204" pitchFamily="34" charset="0"/>
              <a:buChar char="•"/>
            </a:pPr>
            <a:r>
              <a:rPr lang="en-US" sz="2000" b="0" i="0" u="none" strike="noStrike">
                <a:solidFill>
                  <a:srgbClr val="000000"/>
                </a:solidFill>
                <a:effectLst/>
              </a:rPr>
              <a:t>Technical Data </a:t>
            </a:r>
            <a:r>
              <a:rPr lang="en-US" sz="2000" b="0" i="0">
                <a:solidFill>
                  <a:srgbClr val="000000"/>
                </a:solidFill>
                <a:effectLst/>
              </a:rPr>
              <a:t>​</a:t>
            </a:r>
          </a:p>
          <a:p>
            <a:pPr marL="682625" lvl="1" indent="-225425" fontAlgn="base">
              <a:buFont typeface="Arial" panose="020B0604020202020204" pitchFamily="34" charset="0"/>
              <a:buChar char="•"/>
            </a:pPr>
            <a:r>
              <a:rPr lang="en-US" sz="2000" b="0" i="0" u="none" strike="noStrike">
                <a:solidFill>
                  <a:srgbClr val="000000"/>
                </a:solidFill>
                <a:effectLst/>
              </a:rPr>
              <a:t>Training and Training Support </a:t>
            </a:r>
            <a:r>
              <a:rPr lang="en-US" sz="2000" b="0" i="0">
                <a:solidFill>
                  <a:srgbClr val="000000"/>
                </a:solidFill>
                <a:effectLst/>
              </a:rPr>
              <a:t>​</a:t>
            </a:r>
          </a:p>
          <a:p>
            <a:pPr marL="682625" lvl="1" indent="-225425" fontAlgn="base">
              <a:buFont typeface="Arial" panose="020B0604020202020204" pitchFamily="34" charset="0"/>
              <a:buChar char="•"/>
            </a:pPr>
            <a:r>
              <a:rPr lang="en-US" sz="2000" b="0" i="0" u="none" strike="noStrike">
                <a:solidFill>
                  <a:srgbClr val="000000"/>
                </a:solidFill>
                <a:effectLst/>
              </a:rPr>
              <a:t>Computer Resources Support </a:t>
            </a:r>
            <a:r>
              <a:rPr lang="en-US" sz="2000" b="0" i="0">
                <a:solidFill>
                  <a:srgbClr val="000000"/>
                </a:solidFill>
                <a:effectLst/>
              </a:rPr>
              <a:t>​</a:t>
            </a:r>
          </a:p>
          <a:p>
            <a:pPr marL="682625" lvl="1" indent="-225425" fontAlgn="base">
              <a:buFont typeface="Arial" panose="020B0604020202020204" pitchFamily="34" charset="0"/>
              <a:buChar char="•"/>
            </a:pPr>
            <a:r>
              <a:rPr lang="en-US" sz="2000" b="0" i="0" u="none" strike="noStrike">
                <a:solidFill>
                  <a:srgbClr val="000000"/>
                </a:solidFill>
                <a:effectLst/>
              </a:rPr>
              <a:t>Facilities </a:t>
            </a:r>
            <a:r>
              <a:rPr lang="en-US" sz="2000" b="0" i="0">
                <a:solidFill>
                  <a:srgbClr val="000000"/>
                </a:solidFill>
                <a:effectLst/>
              </a:rPr>
              <a:t>​</a:t>
            </a:r>
          </a:p>
          <a:p>
            <a:pPr marL="682625" lvl="1" indent="-225425" fontAlgn="base">
              <a:buFont typeface="Arial" panose="020B0604020202020204" pitchFamily="34" charset="0"/>
              <a:buChar char="•"/>
            </a:pPr>
            <a:r>
              <a:rPr lang="en-US" sz="2000" b="0" i="0" u="none" strike="noStrike">
                <a:solidFill>
                  <a:srgbClr val="000000"/>
                </a:solidFill>
                <a:effectLst/>
              </a:rPr>
              <a:t>Packaging, Handling, Storage and Transportation (PHS&amp;T) </a:t>
            </a:r>
            <a:r>
              <a:rPr lang="en-US" sz="2000" b="0" i="0">
                <a:solidFill>
                  <a:srgbClr val="000000"/>
                </a:solidFill>
                <a:effectLst/>
              </a:rPr>
              <a:t>​</a:t>
            </a:r>
          </a:p>
        </p:txBody>
      </p:sp>
    </p:spTree>
    <p:extLst>
      <p:ext uri="{BB962C8B-B14F-4D97-AF65-F5344CB8AC3E}">
        <p14:creationId xmlns:p14="http://schemas.microsoft.com/office/powerpoint/2010/main" val="3838269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945" y="205233"/>
            <a:ext cx="10338163" cy="938365"/>
          </a:xfrm>
        </p:spPr>
        <p:txBody>
          <a:bodyPr>
            <a:normAutofit/>
          </a:bodyPr>
          <a:lstStyle/>
          <a:p>
            <a:r>
              <a:rPr lang="en-US" sz="4000" b="0">
                <a:latin typeface="Calibri Light" panose="020F0302020204030204" pitchFamily="34" charset="0"/>
                <a:ea typeface="Calibri Light" panose="020F0302020204030204" pitchFamily="34" charset="0"/>
                <a:cs typeface="Calibri Light" panose="020F0302020204030204" pitchFamily="34" charset="0"/>
              </a:rPr>
              <a:t>Supportability Engineering Design Influence</a:t>
            </a:r>
            <a:endParaRPr lang="en-US" sz="4000"/>
          </a:p>
        </p:txBody>
      </p:sp>
      <p:sp>
        <p:nvSpPr>
          <p:cNvPr id="5" name="Slide Number Placeholder 3"/>
          <p:cNvSpPr>
            <a:spLocks noGrp="1"/>
          </p:cNvSpPr>
          <p:nvPr>
            <p:ph type="sldNum" sz="quarter" idx="12"/>
          </p:nvPr>
        </p:nvSpPr>
        <p:spPr>
          <a:xfrm>
            <a:off x="81680" y="6379707"/>
            <a:ext cx="105584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AU" sz="1400" b="0" i="0" u="none" strike="noStrike" kern="1200" cap="none" spc="0" normalizeH="0" baseline="0" noProof="0">
              <a:ln>
                <a:noFill/>
              </a:ln>
              <a:solidFill>
                <a:srgbClr val="000000"/>
              </a:solidFill>
              <a:effectLst/>
              <a:uLnTx/>
              <a:uFillTx/>
              <a:latin typeface="Arial"/>
              <a:ea typeface="+mn-ea"/>
              <a:cs typeface="+mn-cs"/>
            </a:endParaRPr>
          </a:p>
        </p:txBody>
      </p:sp>
      <p:sp>
        <p:nvSpPr>
          <p:cNvPr id="10" name="Title 7">
            <a:extLst>
              <a:ext uri="{FF2B5EF4-FFF2-40B4-BE49-F238E27FC236}">
                <a16:creationId xmlns:a16="http://schemas.microsoft.com/office/drawing/2014/main" id="{5C9669AD-F7AC-4C47-AE17-4ED6999DA5FC}"/>
              </a:ext>
            </a:extLst>
          </p:cNvPr>
          <p:cNvSpPr txBox="1">
            <a:spLocks/>
          </p:cNvSpPr>
          <p:nvPr/>
        </p:nvSpPr>
        <p:spPr>
          <a:xfrm>
            <a:off x="0" y="0"/>
            <a:ext cx="0" cy="0"/>
          </a:xfrm>
          <a:prstGeom prst="rect">
            <a:avLst/>
          </a:prstGeom>
        </p:spPr>
        <p:txBody>
          <a:bodyPr>
            <a:normAutofit fontScale="25000" lnSpcReduction="20000"/>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a:t>Supportability Engineering </a:t>
            </a:r>
          </a:p>
        </p:txBody>
      </p:sp>
      <p:sp>
        <p:nvSpPr>
          <p:cNvPr id="11" name="Slide Number Placeholder 1">
            <a:extLst>
              <a:ext uri="{FF2B5EF4-FFF2-40B4-BE49-F238E27FC236}">
                <a16:creationId xmlns:a16="http://schemas.microsoft.com/office/drawing/2014/main" id="{6957D229-8DE4-4689-B38D-FF9C407A2200}"/>
              </a:ext>
            </a:extLst>
          </p:cNvPr>
          <p:cNvSpPr txBox="1">
            <a:spLocks/>
          </p:cNvSpPr>
          <p:nvPr/>
        </p:nvSpPr>
        <p:spPr>
          <a:xfrm>
            <a:off x="0" y="0"/>
            <a:ext cx="0" cy="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3E39EC-4BE2-4DEA-81C0-4ABC0AAB4AC0}" type="slidenum">
              <a:rPr lang="en-AU" sz="1100" b="1" smtClean="0">
                <a:solidFill>
                  <a:srgbClr val="000000"/>
                </a:solidFill>
                <a:latin typeface="Jacobs Chronos Light"/>
              </a:rPr>
              <a:pPr>
                <a:defRPr/>
              </a:pPr>
              <a:t>15</a:t>
            </a:fld>
            <a:endParaRPr lang="en-AU" sz="1100" b="1">
              <a:solidFill>
                <a:srgbClr val="000000"/>
              </a:solidFill>
              <a:latin typeface="Jacobs Chronos Light"/>
            </a:endParaRPr>
          </a:p>
        </p:txBody>
      </p:sp>
      <p:sp>
        <p:nvSpPr>
          <p:cNvPr id="6" name="Title 5">
            <a:extLst>
              <a:ext uri="{FF2B5EF4-FFF2-40B4-BE49-F238E27FC236}">
                <a16:creationId xmlns:a16="http://schemas.microsoft.com/office/drawing/2014/main" id="{0E208233-09C0-48E6-9913-261FCA172270}"/>
              </a:ext>
            </a:extLst>
          </p:cNvPr>
          <p:cNvSpPr txBox="1">
            <a:spLocks/>
          </p:cNvSpPr>
          <p:nvPr/>
        </p:nvSpPr>
        <p:spPr>
          <a:xfrm>
            <a:off x="260137" y="503763"/>
            <a:ext cx="11430514" cy="640080"/>
          </a:xfrm>
          <a:prstGeom prst="rect">
            <a:avLst/>
          </a:prstGeom>
        </p:spPr>
        <p:txBody>
          <a:bodyPr>
            <a:norm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endParaRPr lang="en-US">
              <a:solidFill>
                <a:schemeClr val="accent1"/>
              </a:solidFill>
            </a:endParaRPr>
          </a:p>
        </p:txBody>
      </p:sp>
      <p:sp>
        <p:nvSpPr>
          <p:cNvPr id="7" name="Slide Number Placeholder 3">
            <a:extLst>
              <a:ext uri="{FF2B5EF4-FFF2-40B4-BE49-F238E27FC236}">
                <a16:creationId xmlns:a16="http://schemas.microsoft.com/office/drawing/2014/main" id="{2B53B102-CBFA-4B67-A8B8-1605DDED6724}"/>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3E39EC-4BE2-4DEA-81C0-4ABC0AAB4AC0}" type="slidenum">
              <a:rPr lang="en-AU" smtClean="0"/>
              <a:pPr/>
              <a:t>15</a:t>
            </a:fld>
            <a:endParaRPr lang="en-AU"/>
          </a:p>
        </p:txBody>
      </p:sp>
      <p:sp>
        <p:nvSpPr>
          <p:cNvPr id="8" name="Text Placeholder 6">
            <a:extLst>
              <a:ext uri="{FF2B5EF4-FFF2-40B4-BE49-F238E27FC236}">
                <a16:creationId xmlns:a16="http://schemas.microsoft.com/office/drawing/2014/main" id="{FB857FF8-E74D-4C82-9BF6-8395A3A73A34}"/>
              </a:ext>
            </a:extLst>
          </p:cNvPr>
          <p:cNvSpPr txBox="1">
            <a:spLocks/>
          </p:cNvSpPr>
          <p:nvPr/>
        </p:nvSpPr>
        <p:spPr>
          <a:xfrm>
            <a:off x="410966" y="1248006"/>
            <a:ext cx="10994320" cy="48315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rgbClr val="000000"/>
                </a:solidFill>
              </a:rPr>
              <a:t>Design influence is accomplished through </a:t>
            </a:r>
            <a:r>
              <a:rPr lang="en-US" sz="2000" u="sng">
                <a:solidFill>
                  <a:srgbClr val="000000"/>
                </a:solidFill>
              </a:rPr>
              <a:t>inclusion of supportability and maintainability</a:t>
            </a:r>
            <a:r>
              <a:rPr lang="en-US" sz="2000">
                <a:solidFill>
                  <a:srgbClr val="000000"/>
                </a:solidFill>
              </a:rPr>
              <a:t> as part of the system’s design. Examples:</a:t>
            </a:r>
          </a:p>
          <a:p>
            <a:pPr marL="800100" lvl="1" indent="-342900">
              <a:buFont typeface="Arial" panose="020B0604020202020204" pitchFamily="34" charset="0"/>
              <a:buChar char="•"/>
            </a:pPr>
            <a:r>
              <a:rPr lang="en-US" sz="2000">
                <a:solidFill>
                  <a:srgbClr val="000000"/>
                </a:solidFill>
              </a:rPr>
              <a:t>Robust fault diagnostic capability</a:t>
            </a:r>
          </a:p>
          <a:p>
            <a:pPr marL="800100" lvl="1" indent="-342900">
              <a:buFont typeface="Arial" panose="020B0604020202020204" pitchFamily="34" charset="0"/>
              <a:buChar char="•"/>
            </a:pPr>
            <a:r>
              <a:rPr lang="en-US" sz="2000">
                <a:solidFill>
                  <a:srgbClr val="000000"/>
                </a:solidFill>
              </a:rPr>
              <a:t>Optimal location of maintenance items</a:t>
            </a:r>
          </a:p>
          <a:p>
            <a:pPr marL="800100" lvl="1" indent="-342900">
              <a:buFont typeface="Arial" panose="020B0604020202020204" pitchFamily="34" charset="0"/>
              <a:buChar char="•"/>
            </a:pPr>
            <a:r>
              <a:rPr lang="en-US" sz="2000">
                <a:solidFill>
                  <a:srgbClr val="000000"/>
                </a:solidFill>
              </a:rPr>
              <a:t>Modules/habitats component commonality</a:t>
            </a:r>
          </a:p>
          <a:p>
            <a:pPr marL="800100" lvl="1" indent="-342900">
              <a:buFont typeface="Arial" panose="020B0604020202020204" pitchFamily="34" charset="0"/>
              <a:buChar char="•"/>
            </a:pPr>
            <a:r>
              <a:rPr lang="en-US" sz="2000">
                <a:solidFill>
                  <a:srgbClr val="000000"/>
                </a:solidFill>
              </a:rPr>
              <a:t>Extra-Vehicular Activity for contingencies</a:t>
            </a:r>
          </a:p>
          <a:p>
            <a:pPr marL="800100" lvl="1" indent="-342900">
              <a:buFont typeface="Arial" panose="020B0604020202020204" pitchFamily="34" charset="0"/>
              <a:buChar char="•"/>
            </a:pPr>
            <a:r>
              <a:rPr lang="en-US" sz="2000">
                <a:solidFill>
                  <a:srgbClr val="000000"/>
                </a:solidFill>
              </a:rPr>
              <a:t>Safing – simple and isolatable</a:t>
            </a:r>
          </a:p>
          <a:p>
            <a:pPr marL="800100" lvl="1" indent="-342900">
              <a:buFont typeface="Arial" panose="020B0604020202020204" pitchFamily="34" charset="0"/>
              <a:buChar char="•"/>
            </a:pPr>
            <a:r>
              <a:rPr lang="en-US" sz="2000">
                <a:solidFill>
                  <a:srgbClr val="000000"/>
                </a:solidFill>
              </a:rPr>
              <a:t>Compatible interfaces for robotic maintenance</a:t>
            </a:r>
          </a:p>
          <a:p>
            <a:pPr marL="800100" lvl="1" indent="-342900">
              <a:buFont typeface="Arial" panose="020B0604020202020204" pitchFamily="34" charset="0"/>
              <a:buChar char="•"/>
            </a:pPr>
            <a:r>
              <a:rPr lang="en-US" sz="2000">
                <a:solidFill>
                  <a:srgbClr val="000000"/>
                </a:solidFill>
              </a:rPr>
              <a:t>Maintenance of critical ground equipment </a:t>
            </a:r>
          </a:p>
          <a:p>
            <a:pPr marL="800100" lvl="1" indent="-342900">
              <a:buFont typeface="Arial" panose="020B0604020202020204" pitchFamily="34" charset="0"/>
              <a:buChar char="•"/>
            </a:pPr>
            <a:r>
              <a:rPr lang="en-US" sz="2000">
                <a:solidFill>
                  <a:srgbClr val="000000"/>
                </a:solidFill>
              </a:rPr>
              <a:t>Modularity for easy remove and replace</a:t>
            </a:r>
          </a:p>
          <a:p>
            <a:pPr marL="800100" lvl="1" indent="-342900">
              <a:buFont typeface="Arial" panose="020B0604020202020204" pitchFamily="34" charset="0"/>
              <a:buChar char="•"/>
            </a:pPr>
            <a:r>
              <a:rPr lang="en-US" sz="2000">
                <a:solidFill>
                  <a:srgbClr val="000000"/>
                </a:solidFill>
              </a:rPr>
              <a:t>Sparing interchangeability</a:t>
            </a:r>
          </a:p>
          <a:p>
            <a:pPr marL="800100" lvl="1" indent="-342900">
              <a:buFont typeface="Arial" panose="020B0604020202020204" pitchFamily="34" charset="0"/>
              <a:buChar char="•"/>
            </a:pPr>
            <a:r>
              <a:rPr lang="en-US" sz="2000">
                <a:solidFill>
                  <a:srgbClr val="000000"/>
                </a:solidFill>
              </a:rPr>
              <a:t>Improved inherent reliability</a:t>
            </a:r>
          </a:p>
          <a:p>
            <a:pPr marL="800100" lvl="1" indent="-342900">
              <a:buFont typeface="Arial" panose="020B0604020202020204" pitchFamily="34" charset="0"/>
              <a:buChar char="•"/>
            </a:pPr>
            <a:r>
              <a:rPr lang="en-US" sz="2000">
                <a:solidFill>
                  <a:srgbClr val="000000"/>
                </a:solidFill>
              </a:rPr>
              <a:t>Life extension solutions</a:t>
            </a:r>
          </a:p>
          <a:p>
            <a:pPr lvl="1"/>
            <a:endParaRPr lang="en-US" b="1"/>
          </a:p>
        </p:txBody>
      </p:sp>
      <p:sp>
        <p:nvSpPr>
          <p:cNvPr id="9" name="Rectangle 2">
            <a:extLst>
              <a:ext uri="{FF2B5EF4-FFF2-40B4-BE49-F238E27FC236}">
                <a16:creationId xmlns:a16="http://schemas.microsoft.com/office/drawing/2014/main" id="{B9158E1B-BFEA-4E54-ADB3-4E297EA3B720}"/>
              </a:ext>
            </a:extLst>
          </p:cNvPr>
          <p:cNvSpPr>
            <a:spLocks noChangeArrowheads="1"/>
          </p:cNvSpPr>
          <p:nvPr/>
        </p:nvSpPr>
        <p:spPr bwMode="auto">
          <a:xfrm>
            <a:off x="0" y="-1"/>
            <a:ext cx="454032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2" name="Picture 11">
            <a:extLst>
              <a:ext uri="{FF2B5EF4-FFF2-40B4-BE49-F238E27FC236}">
                <a16:creationId xmlns:a16="http://schemas.microsoft.com/office/drawing/2014/main" id="{E3059925-D71F-4F1A-8D97-E3B54BF4D361}"/>
              </a:ext>
            </a:extLst>
          </p:cNvPr>
          <p:cNvPicPr>
            <a:picLocks noChangeAspect="1"/>
          </p:cNvPicPr>
          <p:nvPr/>
        </p:nvPicPr>
        <p:blipFill>
          <a:blip r:embed="rId2"/>
          <a:stretch>
            <a:fillRect/>
          </a:stretch>
        </p:blipFill>
        <p:spPr>
          <a:xfrm>
            <a:off x="5908126" y="4238394"/>
            <a:ext cx="4029781" cy="2248930"/>
          </a:xfrm>
          <a:prstGeom prst="rect">
            <a:avLst/>
          </a:prstGeom>
        </p:spPr>
      </p:pic>
      <p:pic>
        <p:nvPicPr>
          <p:cNvPr id="13" name="Picture 12">
            <a:extLst>
              <a:ext uri="{FF2B5EF4-FFF2-40B4-BE49-F238E27FC236}">
                <a16:creationId xmlns:a16="http://schemas.microsoft.com/office/drawing/2014/main" id="{1A309DBA-6F42-45AE-800F-A07BC11CFAA1}"/>
              </a:ext>
            </a:extLst>
          </p:cNvPr>
          <p:cNvPicPr>
            <a:picLocks noChangeAspect="1"/>
          </p:cNvPicPr>
          <p:nvPr/>
        </p:nvPicPr>
        <p:blipFill>
          <a:blip r:embed="rId3"/>
          <a:stretch>
            <a:fillRect/>
          </a:stretch>
        </p:blipFill>
        <p:spPr>
          <a:xfrm>
            <a:off x="8449824" y="1679760"/>
            <a:ext cx="3331210" cy="2394201"/>
          </a:xfrm>
          <a:prstGeom prst="rect">
            <a:avLst/>
          </a:prstGeom>
        </p:spPr>
      </p:pic>
    </p:spTree>
    <p:extLst>
      <p:ext uri="{BB962C8B-B14F-4D97-AF65-F5344CB8AC3E}">
        <p14:creationId xmlns:p14="http://schemas.microsoft.com/office/powerpoint/2010/main" val="3914952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520" y="229829"/>
            <a:ext cx="10443734" cy="938365"/>
          </a:xfrm>
        </p:spPr>
        <p:txBody>
          <a:bodyPr>
            <a:normAutofit/>
          </a:bodyPr>
          <a:lstStyle/>
          <a:p>
            <a:r>
              <a:rPr lang="en-US" sz="3600" b="0">
                <a:latin typeface="Calibri Light" panose="020F0302020204030204" pitchFamily="34" charset="0"/>
                <a:ea typeface="Calibri Light" panose="020F0302020204030204" pitchFamily="34" charset="0"/>
                <a:cs typeface="Calibri Light" panose="020F0302020204030204" pitchFamily="34" charset="0"/>
              </a:rPr>
              <a:t>Sustainment and Moon to Mars</a:t>
            </a:r>
          </a:p>
        </p:txBody>
      </p:sp>
      <p:sp>
        <p:nvSpPr>
          <p:cNvPr id="5" name="Slide Number Placeholder 3"/>
          <p:cNvSpPr>
            <a:spLocks noGrp="1"/>
          </p:cNvSpPr>
          <p:nvPr>
            <p:ph type="sldNum" sz="quarter" idx="12"/>
          </p:nvPr>
        </p:nvSpPr>
        <p:spPr>
          <a:xfrm>
            <a:off x="81680" y="6379707"/>
            <a:ext cx="105584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AU" sz="1400" b="0" i="0" u="none" strike="noStrike" kern="1200" cap="none" spc="0" normalizeH="0" baseline="0" noProof="0">
              <a:ln>
                <a:noFill/>
              </a:ln>
              <a:solidFill>
                <a:srgbClr val="000000"/>
              </a:solidFill>
              <a:effectLst/>
              <a:uLnTx/>
              <a:uFillTx/>
              <a:latin typeface="Arial"/>
              <a:ea typeface="+mn-ea"/>
              <a:cs typeface="+mn-cs"/>
            </a:endParaRPr>
          </a:p>
        </p:txBody>
      </p:sp>
      <p:sp>
        <p:nvSpPr>
          <p:cNvPr id="10" name="Title 7">
            <a:extLst>
              <a:ext uri="{FF2B5EF4-FFF2-40B4-BE49-F238E27FC236}">
                <a16:creationId xmlns:a16="http://schemas.microsoft.com/office/drawing/2014/main" id="{5C9669AD-F7AC-4C47-AE17-4ED6999DA5FC}"/>
              </a:ext>
            </a:extLst>
          </p:cNvPr>
          <p:cNvSpPr txBox="1">
            <a:spLocks/>
          </p:cNvSpPr>
          <p:nvPr/>
        </p:nvSpPr>
        <p:spPr>
          <a:xfrm>
            <a:off x="0" y="0"/>
            <a:ext cx="0" cy="0"/>
          </a:xfrm>
          <a:prstGeom prst="rect">
            <a:avLst/>
          </a:prstGeom>
        </p:spPr>
        <p:txBody>
          <a:bodyPr>
            <a:normAutofit fontScale="25000" lnSpcReduction="20000"/>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a:t>Supportability Engineering </a:t>
            </a:r>
          </a:p>
        </p:txBody>
      </p:sp>
      <p:sp>
        <p:nvSpPr>
          <p:cNvPr id="11" name="Slide Number Placeholder 1">
            <a:extLst>
              <a:ext uri="{FF2B5EF4-FFF2-40B4-BE49-F238E27FC236}">
                <a16:creationId xmlns:a16="http://schemas.microsoft.com/office/drawing/2014/main" id="{6957D229-8DE4-4689-B38D-FF9C407A2200}"/>
              </a:ext>
            </a:extLst>
          </p:cNvPr>
          <p:cNvSpPr txBox="1">
            <a:spLocks/>
          </p:cNvSpPr>
          <p:nvPr/>
        </p:nvSpPr>
        <p:spPr>
          <a:xfrm>
            <a:off x="0" y="0"/>
            <a:ext cx="0" cy="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3E39EC-4BE2-4DEA-81C0-4ABC0AAB4AC0}" type="slidenum">
              <a:rPr lang="en-AU" sz="1100" b="1" smtClean="0">
                <a:solidFill>
                  <a:srgbClr val="000000"/>
                </a:solidFill>
                <a:latin typeface="Jacobs Chronos Light"/>
              </a:rPr>
              <a:pPr>
                <a:defRPr/>
              </a:pPr>
              <a:t>16</a:t>
            </a:fld>
            <a:endParaRPr lang="en-AU" sz="1100" b="1">
              <a:solidFill>
                <a:srgbClr val="000000"/>
              </a:solidFill>
              <a:latin typeface="Jacobs Chronos Light"/>
            </a:endParaRPr>
          </a:p>
        </p:txBody>
      </p:sp>
      <p:sp>
        <p:nvSpPr>
          <p:cNvPr id="21" name="Slide Number Placeholder 3">
            <a:extLst>
              <a:ext uri="{FF2B5EF4-FFF2-40B4-BE49-F238E27FC236}">
                <a16:creationId xmlns:a16="http://schemas.microsoft.com/office/drawing/2014/main" id="{98692971-408D-42F9-8C97-15C6D1D51740}"/>
              </a:ext>
            </a:extLst>
          </p:cNvPr>
          <p:cNvSpPr txBox="1">
            <a:spLocks/>
          </p:cNvSpPr>
          <p:nvPr/>
        </p:nvSpPr>
        <p:spPr>
          <a:xfrm>
            <a:off x="-200925" y="43282"/>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p>
        </p:txBody>
      </p:sp>
      <p:sp>
        <p:nvSpPr>
          <p:cNvPr id="22" name="Text Placeholder 6">
            <a:extLst>
              <a:ext uri="{FF2B5EF4-FFF2-40B4-BE49-F238E27FC236}">
                <a16:creationId xmlns:a16="http://schemas.microsoft.com/office/drawing/2014/main" id="{65791CB4-434E-4FE5-AEB3-4B9F03D1563D}"/>
              </a:ext>
            </a:extLst>
          </p:cNvPr>
          <p:cNvSpPr txBox="1">
            <a:spLocks/>
          </p:cNvSpPr>
          <p:nvPr/>
        </p:nvSpPr>
        <p:spPr>
          <a:xfrm>
            <a:off x="210041" y="1291288"/>
            <a:ext cx="5520277" cy="48315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rgbClr val="000000"/>
                </a:solidFill>
              </a:rPr>
              <a:t>Sustainment activities include:</a:t>
            </a:r>
          </a:p>
          <a:p>
            <a:pPr marL="800100" lvl="1" indent="-342900">
              <a:buFont typeface="Arial" panose="020B0604020202020204" pitchFamily="34" charset="0"/>
              <a:buChar char="•"/>
            </a:pPr>
            <a:r>
              <a:rPr lang="en-US" sz="2000">
                <a:solidFill>
                  <a:srgbClr val="000000"/>
                </a:solidFill>
              </a:rPr>
              <a:t>Maintenance Trend Analysis</a:t>
            </a:r>
          </a:p>
          <a:p>
            <a:pPr marL="800100" lvl="1" indent="-342900">
              <a:buFont typeface="Arial" panose="020B0604020202020204" pitchFamily="34" charset="0"/>
              <a:buChar char="•"/>
            </a:pPr>
            <a:r>
              <a:rPr lang="en-US" sz="2000">
                <a:solidFill>
                  <a:srgbClr val="000000"/>
                </a:solidFill>
              </a:rPr>
              <a:t>Supportability assessments</a:t>
            </a:r>
          </a:p>
          <a:p>
            <a:pPr marL="800100" lvl="1" indent="-342900">
              <a:buFont typeface="Arial" panose="020B0604020202020204" pitchFamily="34" charset="0"/>
              <a:buChar char="•"/>
            </a:pPr>
            <a:r>
              <a:rPr lang="en-US" sz="2000">
                <a:solidFill>
                  <a:srgbClr val="000000"/>
                </a:solidFill>
              </a:rPr>
              <a:t>Integrated architecture of systems’ product support data</a:t>
            </a:r>
          </a:p>
          <a:p>
            <a:pPr marL="800100" lvl="1" indent="-342900">
              <a:buFont typeface="Arial" panose="020B0604020202020204" pitchFamily="34" charset="0"/>
              <a:buChar char="•"/>
            </a:pPr>
            <a:r>
              <a:rPr lang="en-US" sz="2000">
                <a:solidFill>
                  <a:srgbClr val="000000"/>
                </a:solidFill>
              </a:rPr>
              <a:t>Analysis of failures</a:t>
            </a:r>
          </a:p>
          <a:p>
            <a:pPr marL="800100" lvl="1" indent="-342900">
              <a:buFont typeface="Arial" panose="020B0604020202020204" pitchFamily="34" charset="0"/>
              <a:buChar char="•"/>
            </a:pPr>
            <a:r>
              <a:rPr lang="en-US" sz="2000">
                <a:solidFill>
                  <a:srgbClr val="000000"/>
                </a:solidFill>
              </a:rPr>
              <a:t>Sparing philosophies</a:t>
            </a:r>
          </a:p>
          <a:p>
            <a:pPr marL="800100" lvl="1" indent="-342900">
              <a:buFont typeface="Arial" panose="020B0604020202020204" pitchFamily="34" charset="0"/>
              <a:buChar char="•"/>
            </a:pPr>
            <a:r>
              <a:rPr lang="en-US" sz="2000">
                <a:solidFill>
                  <a:srgbClr val="000000"/>
                </a:solidFill>
              </a:rPr>
              <a:t>Supply chain risk management </a:t>
            </a:r>
          </a:p>
          <a:p>
            <a:pPr marL="800100" lvl="1" indent="-342900">
              <a:buFont typeface="Arial" panose="020B0604020202020204" pitchFamily="34" charset="0"/>
              <a:buChar char="•"/>
            </a:pPr>
            <a:r>
              <a:rPr lang="en-US" sz="2000">
                <a:solidFill>
                  <a:srgbClr val="000000"/>
                </a:solidFill>
              </a:rPr>
              <a:t>Surface habitat maintainability</a:t>
            </a:r>
          </a:p>
          <a:p>
            <a:pPr marL="800100" lvl="1" indent="-342900">
              <a:buFont typeface="Arial" panose="020B0604020202020204" pitchFamily="34" charset="0"/>
              <a:buChar char="•"/>
            </a:pPr>
            <a:r>
              <a:rPr lang="en-US" sz="2000">
                <a:solidFill>
                  <a:srgbClr val="000000"/>
                </a:solidFill>
              </a:rPr>
              <a:t>Surface transportation planning</a:t>
            </a:r>
          </a:p>
          <a:p>
            <a:pPr marL="800100" lvl="1" indent="-342900">
              <a:buFont typeface="Arial" panose="020B0604020202020204" pitchFamily="34" charset="0"/>
              <a:buChar char="•"/>
            </a:pPr>
            <a:r>
              <a:rPr lang="en-US" sz="2000">
                <a:solidFill>
                  <a:srgbClr val="000000"/>
                </a:solidFill>
              </a:rPr>
              <a:t>Long-duration space flight maintenance</a:t>
            </a:r>
          </a:p>
          <a:p>
            <a:pPr marL="800100" lvl="1" indent="-342900">
              <a:buFont typeface="Arial" panose="020B0604020202020204" pitchFamily="34" charset="0"/>
              <a:buChar char="•"/>
            </a:pPr>
            <a:r>
              <a:rPr lang="en-US" sz="2000">
                <a:solidFill>
                  <a:srgbClr val="000000"/>
                </a:solidFill>
              </a:rPr>
              <a:t>Persistent diagnostics and inventory status</a:t>
            </a:r>
          </a:p>
          <a:p>
            <a:pPr marL="800100" lvl="1" indent="-342900">
              <a:buFont typeface="Arial" panose="020B0604020202020204" pitchFamily="34" charset="0"/>
              <a:buChar char="•"/>
            </a:pPr>
            <a:r>
              <a:rPr lang="en-US" sz="2000">
                <a:solidFill>
                  <a:srgbClr val="000000"/>
                </a:solidFill>
              </a:rPr>
              <a:t>Robotic maintenance capabilities</a:t>
            </a:r>
          </a:p>
          <a:p>
            <a:pPr marL="800100" lvl="1" indent="-342900">
              <a:buFont typeface="Arial" panose="020B0604020202020204" pitchFamily="34" charset="0"/>
              <a:buChar char="•"/>
            </a:pPr>
            <a:r>
              <a:rPr lang="en-US" sz="2000">
                <a:solidFill>
                  <a:srgbClr val="000000"/>
                </a:solidFill>
              </a:rPr>
              <a:t>Operational Availability (</a:t>
            </a:r>
            <a:r>
              <a:rPr lang="en-US" sz="2000" err="1">
                <a:solidFill>
                  <a:srgbClr val="000000"/>
                </a:solidFill>
              </a:rPr>
              <a:t>Ao</a:t>
            </a:r>
            <a:r>
              <a:rPr lang="en-US" sz="2000">
                <a:solidFill>
                  <a:srgbClr val="000000"/>
                </a:solidFill>
              </a:rPr>
              <a:t>) metrics</a:t>
            </a:r>
          </a:p>
          <a:p>
            <a:pPr marL="800100" lvl="1" indent="-342900">
              <a:buFont typeface="Arial" panose="020B0604020202020204" pitchFamily="34" charset="0"/>
              <a:buChar char="•"/>
            </a:pPr>
            <a:r>
              <a:rPr lang="en-US" sz="2000">
                <a:solidFill>
                  <a:srgbClr val="000000"/>
                </a:solidFill>
              </a:rPr>
              <a:t>Obsolescence and life extension solutions</a:t>
            </a:r>
          </a:p>
          <a:p>
            <a:pPr marL="800100" lvl="1" indent="-342900">
              <a:buFont typeface="Arial" panose="020B0604020202020204" pitchFamily="34" charset="0"/>
              <a:buChar char="•"/>
            </a:pPr>
            <a:r>
              <a:rPr lang="en-US" sz="2000">
                <a:solidFill>
                  <a:srgbClr val="000000"/>
                </a:solidFill>
              </a:rPr>
              <a:t>Disposal planning, planetary and space</a:t>
            </a:r>
          </a:p>
          <a:p>
            <a:pPr lvl="1"/>
            <a:endParaRPr lang="en-US" b="1"/>
          </a:p>
        </p:txBody>
      </p:sp>
      <p:sp>
        <p:nvSpPr>
          <p:cNvPr id="23" name="Rectangle 2">
            <a:extLst>
              <a:ext uri="{FF2B5EF4-FFF2-40B4-BE49-F238E27FC236}">
                <a16:creationId xmlns:a16="http://schemas.microsoft.com/office/drawing/2014/main" id="{A69919FC-B1AB-4C6E-86FD-80790FAC8412}"/>
              </a:ext>
            </a:extLst>
          </p:cNvPr>
          <p:cNvSpPr>
            <a:spLocks noChangeArrowheads="1"/>
          </p:cNvSpPr>
          <p:nvPr/>
        </p:nvSpPr>
        <p:spPr bwMode="auto">
          <a:xfrm>
            <a:off x="-200925" y="43281"/>
            <a:ext cx="454032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4" name="Picture 23">
            <a:extLst>
              <a:ext uri="{FF2B5EF4-FFF2-40B4-BE49-F238E27FC236}">
                <a16:creationId xmlns:a16="http://schemas.microsoft.com/office/drawing/2014/main" id="{420583CC-EEC3-44DF-B9E0-0DD0780418D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30550" y="3201584"/>
            <a:ext cx="3351409" cy="1980849"/>
          </a:xfrm>
          <a:prstGeom prst="rect">
            <a:avLst/>
          </a:prstGeom>
          <a:noFill/>
        </p:spPr>
      </p:pic>
      <p:pic>
        <p:nvPicPr>
          <p:cNvPr id="25" name="Picture 24">
            <a:extLst>
              <a:ext uri="{FF2B5EF4-FFF2-40B4-BE49-F238E27FC236}">
                <a16:creationId xmlns:a16="http://schemas.microsoft.com/office/drawing/2014/main" id="{EC354F3F-0A80-4127-A3D3-793014A3157E}"/>
              </a:ext>
            </a:extLst>
          </p:cNvPr>
          <p:cNvPicPr>
            <a:picLocks noChangeAspect="1"/>
          </p:cNvPicPr>
          <p:nvPr/>
        </p:nvPicPr>
        <p:blipFill>
          <a:blip r:embed="rId3"/>
          <a:stretch>
            <a:fillRect/>
          </a:stretch>
        </p:blipFill>
        <p:spPr>
          <a:xfrm>
            <a:off x="7400585" y="615899"/>
            <a:ext cx="4772351" cy="2671507"/>
          </a:xfrm>
          <a:prstGeom prst="rect">
            <a:avLst/>
          </a:prstGeom>
        </p:spPr>
      </p:pic>
      <p:pic>
        <p:nvPicPr>
          <p:cNvPr id="26" name="Picture 25">
            <a:extLst>
              <a:ext uri="{FF2B5EF4-FFF2-40B4-BE49-F238E27FC236}">
                <a16:creationId xmlns:a16="http://schemas.microsoft.com/office/drawing/2014/main" id="{4128556A-8ACC-4885-A71C-C439987EA954}"/>
              </a:ext>
            </a:extLst>
          </p:cNvPr>
          <p:cNvPicPr/>
          <p:nvPr/>
        </p:nvPicPr>
        <p:blipFill>
          <a:blip r:embed="rId4"/>
          <a:stretch>
            <a:fillRect/>
          </a:stretch>
        </p:blipFill>
        <p:spPr>
          <a:xfrm>
            <a:off x="6795081" y="4775570"/>
            <a:ext cx="2905607" cy="1786699"/>
          </a:xfrm>
          <a:prstGeom prst="rect">
            <a:avLst/>
          </a:prstGeom>
        </p:spPr>
      </p:pic>
      <p:pic>
        <p:nvPicPr>
          <p:cNvPr id="27" name="Picture 26">
            <a:extLst>
              <a:ext uri="{FF2B5EF4-FFF2-40B4-BE49-F238E27FC236}">
                <a16:creationId xmlns:a16="http://schemas.microsoft.com/office/drawing/2014/main" id="{9BA2AF6E-97A7-4466-9DCB-EE40A31B5141}"/>
              </a:ext>
            </a:extLst>
          </p:cNvPr>
          <p:cNvPicPr>
            <a:picLocks noChangeAspect="1"/>
          </p:cNvPicPr>
          <p:nvPr/>
        </p:nvPicPr>
        <p:blipFill>
          <a:blip r:embed="rId5"/>
          <a:stretch>
            <a:fillRect/>
          </a:stretch>
        </p:blipFill>
        <p:spPr>
          <a:xfrm>
            <a:off x="5732679" y="3057945"/>
            <a:ext cx="2365489" cy="1786699"/>
          </a:xfrm>
          <a:prstGeom prst="rect">
            <a:avLst/>
          </a:prstGeom>
        </p:spPr>
      </p:pic>
    </p:spTree>
    <p:extLst>
      <p:ext uri="{BB962C8B-B14F-4D97-AF65-F5344CB8AC3E}">
        <p14:creationId xmlns:p14="http://schemas.microsoft.com/office/powerpoint/2010/main" val="1936154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520" y="197958"/>
            <a:ext cx="10160742" cy="944202"/>
          </a:xfrm>
        </p:spPr>
        <p:txBody>
          <a:bodyPr>
            <a:normAutofit/>
          </a:bodyPr>
          <a:lstStyle/>
          <a:p>
            <a:r>
              <a:rPr lang="en-US" sz="4000" b="0">
                <a:latin typeface="+mj-lt"/>
              </a:rPr>
              <a:t>Acronyms</a:t>
            </a:r>
          </a:p>
        </p:txBody>
      </p:sp>
      <p:sp>
        <p:nvSpPr>
          <p:cNvPr id="3" name="Content Placeholder 2"/>
          <p:cNvSpPr>
            <a:spLocks noGrp="1"/>
          </p:cNvSpPr>
          <p:nvPr>
            <p:ph idx="1"/>
          </p:nvPr>
        </p:nvSpPr>
        <p:spPr>
          <a:xfrm>
            <a:off x="191344" y="1772816"/>
            <a:ext cx="6192688" cy="3816424"/>
          </a:xfrm>
        </p:spPr>
        <p:txBody>
          <a:bodyPr/>
          <a:lstStyle/>
          <a:p>
            <a:pPr marL="0" indent="0">
              <a:buNone/>
            </a:pPr>
            <a:r>
              <a:rPr lang="en-US" sz="2000" b="0">
                <a:latin typeface="Calibri" panose="020F0502020204030204" pitchFamily="34" charset="0"/>
                <a:ea typeface="Calibri" panose="020F0502020204030204" pitchFamily="34" charset="0"/>
                <a:cs typeface="Calibri" panose="020F0502020204030204" pitchFamily="34" charset="0"/>
              </a:rPr>
              <a:t>SLS – NASA’s Space Launch System</a:t>
            </a:r>
          </a:p>
          <a:p>
            <a:pPr marL="0" indent="0">
              <a:buNone/>
            </a:pPr>
            <a:r>
              <a:rPr lang="en-US" sz="2000" b="0">
                <a:latin typeface="Calibri" panose="020F0502020204030204" pitchFamily="34" charset="0"/>
                <a:ea typeface="Calibri" panose="020F0502020204030204" pitchFamily="34" charset="0"/>
                <a:cs typeface="Calibri" panose="020F0502020204030204" pitchFamily="34" charset="0"/>
              </a:rPr>
              <a:t>ACO – Advanced Concepts Office</a:t>
            </a:r>
          </a:p>
          <a:p>
            <a:pPr marL="0" indent="0">
              <a:buNone/>
            </a:pPr>
            <a:r>
              <a:rPr lang="en-US" sz="2000" b="0">
                <a:latin typeface="Calibri" panose="020F0502020204030204" pitchFamily="34" charset="0"/>
                <a:ea typeface="Calibri" panose="020F0502020204030204" pitchFamily="34" charset="0"/>
                <a:cs typeface="Calibri" panose="020F0502020204030204" pitchFamily="34" charset="0"/>
              </a:rPr>
              <a:t>DSH – Deep Space Habitat</a:t>
            </a:r>
          </a:p>
          <a:p>
            <a:pPr marL="0" indent="0">
              <a:buNone/>
            </a:pPr>
            <a:r>
              <a:rPr lang="en-US" sz="2000" b="0">
                <a:latin typeface="Calibri" panose="020F0502020204030204" pitchFamily="34" charset="0"/>
                <a:ea typeface="Calibri" panose="020F0502020204030204" pitchFamily="34" charset="0"/>
                <a:cs typeface="Calibri" panose="020F0502020204030204" pitchFamily="34" charset="0"/>
              </a:rPr>
              <a:t>VEL – Virtual Environments Lab</a:t>
            </a:r>
          </a:p>
          <a:p>
            <a:pPr marL="0" indent="0">
              <a:buNone/>
            </a:pPr>
            <a:r>
              <a:rPr lang="en-US" sz="2000" b="0">
                <a:latin typeface="Calibri" panose="020F0502020204030204" pitchFamily="34" charset="0"/>
                <a:ea typeface="Calibri" panose="020F0502020204030204" pitchFamily="34" charset="0"/>
                <a:cs typeface="Calibri" panose="020F0502020204030204" pitchFamily="34" charset="0"/>
              </a:rPr>
              <a:t>XR – term that encompasses virtual, augmented, and mixed reality</a:t>
            </a:r>
          </a:p>
          <a:p>
            <a:pPr marL="0" indent="0">
              <a:buNone/>
            </a:pPr>
            <a:r>
              <a:rPr lang="en-US" sz="2000" b="0">
                <a:latin typeface="Calibri" panose="020F0502020204030204" pitchFamily="34" charset="0"/>
                <a:ea typeface="Calibri" panose="020F0502020204030204" pitchFamily="34" charset="0"/>
                <a:cs typeface="Calibri" panose="020F0502020204030204" pitchFamily="34" charset="0"/>
              </a:rPr>
              <a:t>ANSUR – Anthropometric Survey of US Army Personnel</a:t>
            </a:r>
          </a:p>
        </p:txBody>
      </p:sp>
      <p:sp>
        <p:nvSpPr>
          <p:cNvPr id="6"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AU" sz="1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7" name="Picture 6"/>
          <p:cNvPicPr>
            <a:picLocks noChangeAspect="1"/>
          </p:cNvPicPr>
          <p:nvPr/>
        </p:nvPicPr>
        <p:blipFill>
          <a:blip r:embed="rId3"/>
          <a:stretch>
            <a:fillRect/>
          </a:stretch>
        </p:blipFill>
        <p:spPr>
          <a:xfrm>
            <a:off x="6384032" y="1412776"/>
            <a:ext cx="5577861" cy="4248472"/>
          </a:xfrm>
          <a:prstGeom prst="rect">
            <a:avLst/>
          </a:prstGeom>
          <a:ln>
            <a:solidFill>
              <a:schemeClr val="tx1"/>
            </a:solidFill>
          </a:ln>
        </p:spPr>
      </p:pic>
    </p:spTree>
    <p:extLst>
      <p:ext uri="{BB962C8B-B14F-4D97-AF65-F5344CB8AC3E}">
        <p14:creationId xmlns:p14="http://schemas.microsoft.com/office/powerpoint/2010/main" val="3141454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2">
            <a:extLst>
              <a:ext uri="{FF2B5EF4-FFF2-40B4-BE49-F238E27FC236}">
                <a16:creationId xmlns:a16="http://schemas.microsoft.com/office/drawing/2014/main" id="{57C34399-A2DD-40E4-BA9F-B005D11DD771}"/>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628" y="1423632"/>
            <a:ext cx="8430787" cy="50563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087429" y="341803"/>
            <a:ext cx="10164392" cy="595119"/>
          </a:xfrm>
          <a:prstGeom prst="rect">
            <a:avLst/>
          </a:prstGeom>
        </p:spPr>
        <p:txBody>
          <a:bodyPr>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algn="l"/>
            <a:r>
              <a:rPr lang="en-US" sz="4000" dirty="0"/>
              <a:t>Human Systems Integration at MSFC</a:t>
            </a:r>
            <a:endParaRPr lang="en-US" sz="4000"/>
          </a:p>
        </p:txBody>
      </p:sp>
      <p:sp>
        <p:nvSpPr>
          <p:cNvPr id="6" name="Slide Number Placeholder 3"/>
          <p:cNvSpPr>
            <a:spLocks noGrp="1"/>
          </p:cNvSpPr>
          <p:nvPr>
            <p:ph type="sldNum" sz="quarter" idx="12"/>
          </p:nvPr>
        </p:nvSpPr>
        <p:spPr>
          <a:xfrm>
            <a:off x="81680" y="6379707"/>
            <a:ext cx="1055840" cy="365125"/>
          </a:xfrm>
        </p:spPr>
        <p:txBody>
          <a:bodyPr/>
          <a:lstStyle/>
          <a:p>
            <a:fld id="{9B3E39EC-4BE2-4DEA-81C0-4ABC0AAB4AC0}" type="slidenum">
              <a:rPr lang="en-AU" sz="1400">
                <a:solidFill>
                  <a:srgbClr val="000000"/>
                </a:solidFill>
                <a:latin typeface="Arial"/>
              </a:rPr>
              <a:pPr/>
              <a:t>2</a:t>
            </a:fld>
            <a:endParaRPr lang="en-AU" sz="1400">
              <a:solidFill>
                <a:srgbClr val="000000"/>
              </a:solidFill>
              <a:latin typeface="Arial"/>
            </a:endParaRPr>
          </a:p>
        </p:txBody>
      </p:sp>
      <p:sp>
        <p:nvSpPr>
          <p:cNvPr id="9" name="TextBox 8">
            <a:extLst>
              <a:ext uri="{FF2B5EF4-FFF2-40B4-BE49-F238E27FC236}">
                <a16:creationId xmlns:a16="http://schemas.microsoft.com/office/drawing/2014/main" id="{EDC5969D-0645-461A-B4D8-E06BD3650141}"/>
              </a:ext>
            </a:extLst>
          </p:cNvPr>
          <p:cNvSpPr txBox="1"/>
          <p:nvPr/>
        </p:nvSpPr>
        <p:spPr>
          <a:xfrm>
            <a:off x="9017520" y="6190680"/>
            <a:ext cx="2085764" cy="369332"/>
          </a:xfrm>
          <a:prstGeom prst="rect">
            <a:avLst/>
          </a:prstGeom>
          <a:noFill/>
        </p:spPr>
        <p:txBody>
          <a:bodyPr wrap="none" rtlCol="0">
            <a:spAutoFit/>
          </a:bodyPr>
          <a:lstStyle/>
          <a:p>
            <a:r>
              <a:rPr lang="en-US"/>
              <a:t>NASA HSI Handbook</a:t>
            </a:r>
          </a:p>
        </p:txBody>
      </p:sp>
      <p:sp>
        <p:nvSpPr>
          <p:cNvPr id="10" name="TextBox 9">
            <a:extLst>
              <a:ext uri="{FF2B5EF4-FFF2-40B4-BE49-F238E27FC236}">
                <a16:creationId xmlns:a16="http://schemas.microsoft.com/office/drawing/2014/main" id="{5CF4112C-97B5-4F06-853F-6036AF607324}"/>
              </a:ext>
            </a:extLst>
          </p:cNvPr>
          <p:cNvSpPr txBox="1"/>
          <p:nvPr/>
        </p:nvSpPr>
        <p:spPr>
          <a:xfrm>
            <a:off x="285813" y="2489763"/>
            <a:ext cx="1570007" cy="3785652"/>
          </a:xfrm>
          <a:prstGeom prst="rect">
            <a:avLst/>
          </a:prstGeom>
          <a:noFill/>
          <a:ln w="57150">
            <a:solidFill>
              <a:schemeClr val="accent1"/>
            </a:solidFill>
          </a:ln>
        </p:spPr>
        <p:txBody>
          <a:bodyPr wrap="square" rtlCol="0">
            <a:spAutoFit/>
          </a:bodyPr>
          <a:lstStyle/>
          <a:p>
            <a:r>
              <a:rPr lang="en-US" sz="1200" i="1" dirty="0">
                <a:solidFill>
                  <a:schemeClr val="tx2"/>
                </a:solidFill>
              </a:rPr>
              <a:t>*Humans/Human Behaviors: users/operators; ground controllers; monitoring personnel; trainers; integration and test personnel; manufacturers; maintainers; assembly personnel; logistics personnel; automation/autonomous systems that mimic human decision making and action (where humans provide the requirements).</a:t>
            </a:r>
          </a:p>
        </p:txBody>
      </p:sp>
      <p:sp>
        <p:nvSpPr>
          <p:cNvPr id="11" name="Hexagon 10">
            <a:extLst>
              <a:ext uri="{FF2B5EF4-FFF2-40B4-BE49-F238E27FC236}">
                <a16:creationId xmlns:a16="http://schemas.microsoft.com/office/drawing/2014/main" id="{92385C84-0210-4F37-8B97-C8EB1537BFB7}"/>
              </a:ext>
            </a:extLst>
          </p:cNvPr>
          <p:cNvSpPr/>
          <p:nvPr/>
        </p:nvSpPr>
        <p:spPr>
          <a:xfrm>
            <a:off x="5704934" y="2111485"/>
            <a:ext cx="1235808" cy="1075530"/>
          </a:xfrm>
          <a:prstGeom prst="hexagon">
            <a:avLst>
              <a:gd name="adj" fmla="val 30797"/>
              <a:gd name="vf" fmla="val 115470"/>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xagon 11">
            <a:extLst>
              <a:ext uri="{FF2B5EF4-FFF2-40B4-BE49-F238E27FC236}">
                <a16:creationId xmlns:a16="http://schemas.microsoft.com/office/drawing/2014/main" id="{AFDF1970-B28C-410A-8EF0-2F664285BAFF}"/>
              </a:ext>
            </a:extLst>
          </p:cNvPr>
          <p:cNvSpPr/>
          <p:nvPr/>
        </p:nvSpPr>
        <p:spPr>
          <a:xfrm>
            <a:off x="4500019" y="2777371"/>
            <a:ext cx="1328896" cy="1075530"/>
          </a:xfrm>
          <a:prstGeom prst="hexagon">
            <a:avLst>
              <a:gd name="adj" fmla="val 30797"/>
              <a:gd name="vf" fmla="val 115470"/>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A64992DE-4C82-4A7B-B947-AAFB18631F29}"/>
              </a:ext>
            </a:extLst>
          </p:cNvPr>
          <p:cNvSpPr/>
          <p:nvPr/>
        </p:nvSpPr>
        <p:spPr>
          <a:xfrm>
            <a:off x="1087429" y="1233192"/>
            <a:ext cx="1380004" cy="1075530"/>
          </a:xfrm>
          <a:prstGeom prst="hexagon">
            <a:avLst>
              <a:gd name="adj" fmla="val 30797"/>
              <a:gd name="vf" fmla="val 115470"/>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MSFC HSI&amp;E</a:t>
            </a:r>
          </a:p>
          <a:p>
            <a:pPr algn="ctr"/>
            <a:r>
              <a:rPr lang="en-US" sz="1200" b="1">
                <a:solidFill>
                  <a:schemeClr val="tx1"/>
                </a:solidFill>
              </a:rPr>
              <a:t>Functions</a:t>
            </a:r>
            <a:endParaRPr lang="en-US" b="1">
              <a:solidFill>
                <a:schemeClr val="tx1"/>
              </a:solidFill>
              <a:cs typeface="Calibri"/>
            </a:endParaRPr>
          </a:p>
        </p:txBody>
      </p:sp>
      <p:sp>
        <p:nvSpPr>
          <p:cNvPr id="14" name="Hexagon 13">
            <a:extLst>
              <a:ext uri="{FF2B5EF4-FFF2-40B4-BE49-F238E27FC236}">
                <a16:creationId xmlns:a16="http://schemas.microsoft.com/office/drawing/2014/main" id="{0AF16C3F-5EE4-4887-A0CE-EA6E0BBF33EF}"/>
              </a:ext>
            </a:extLst>
          </p:cNvPr>
          <p:cNvSpPr/>
          <p:nvPr/>
        </p:nvSpPr>
        <p:spPr>
          <a:xfrm>
            <a:off x="5537970" y="3337101"/>
            <a:ext cx="1579417" cy="1286421"/>
          </a:xfrm>
          <a:prstGeom prst="hexagon">
            <a:avLst>
              <a:gd name="adj" fmla="val 30797"/>
              <a:gd name="vf" fmla="val 115470"/>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a:extLst>
              <a:ext uri="{FF2B5EF4-FFF2-40B4-BE49-F238E27FC236}">
                <a16:creationId xmlns:a16="http://schemas.microsoft.com/office/drawing/2014/main" id="{8CD3982F-F44C-4AFE-BBA8-12E6D050D753}"/>
              </a:ext>
            </a:extLst>
          </p:cNvPr>
          <p:cNvSpPr/>
          <p:nvPr/>
        </p:nvSpPr>
        <p:spPr>
          <a:xfrm>
            <a:off x="5715607" y="4710720"/>
            <a:ext cx="1235808" cy="1075530"/>
          </a:xfrm>
          <a:prstGeom prst="hexagon">
            <a:avLst>
              <a:gd name="adj" fmla="val 30797"/>
              <a:gd name="vf" fmla="val 115470"/>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ED3E966-131E-4BDB-93C6-589EB7A4501F}"/>
              </a:ext>
            </a:extLst>
          </p:cNvPr>
          <p:cNvSpPr txBox="1"/>
          <p:nvPr/>
        </p:nvSpPr>
        <p:spPr>
          <a:xfrm>
            <a:off x="10507415" y="2308722"/>
            <a:ext cx="1488813" cy="2800767"/>
          </a:xfrm>
          <a:prstGeom prst="rect">
            <a:avLst/>
          </a:prstGeom>
          <a:noFill/>
          <a:ln w="53975">
            <a:solidFill>
              <a:schemeClr val="accent1"/>
            </a:solidFill>
          </a:ln>
        </p:spPr>
        <p:txBody>
          <a:bodyPr wrap="square" rtlCol="0">
            <a:spAutoFit/>
          </a:bodyPr>
          <a:lstStyle/>
          <a:p>
            <a:r>
              <a:rPr lang="en-US" sz="1600" dirty="0"/>
              <a:t>Safety, Training, and Operations knowledge exists at MSFC in other branches. EV74 also has extensive experience in Training and Operations.</a:t>
            </a:r>
          </a:p>
        </p:txBody>
      </p:sp>
    </p:spTree>
    <p:extLst>
      <p:ext uri="{BB962C8B-B14F-4D97-AF65-F5344CB8AC3E}">
        <p14:creationId xmlns:p14="http://schemas.microsoft.com/office/powerpoint/2010/main" val="785997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9264352" y="14836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Content Placeholder 6"/>
          <p:cNvSpPr txBox="1">
            <a:spLocks/>
          </p:cNvSpPr>
          <p:nvPr/>
        </p:nvSpPr>
        <p:spPr>
          <a:xfrm>
            <a:off x="10451817" y="1429252"/>
            <a:ext cx="1491177" cy="432048"/>
          </a:xfrm>
          <a:prstGeom prst="rect">
            <a:avLst/>
          </a:prstGeom>
        </p:spPr>
        <p:txBody>
          <a:bodyPr>
            <a:noAutofit/>
          </a:bodyPr>
          <a:lstStyle>
            <a:lvl1pPr marL="514350" indent="-514350" algn="l" defTabSz="914400" rtl="0" eaLnBrk="1" latinLnBrk="0" hangingPunct="1">
              <a:spcBef>
                <a:spcPts val="600"/>
              </a:spcBef>
              <a:spcAft>
                <a:spcPts val="0"/>
              </a:spcAft>
              <a:buFont typeface="+mj-lt"/>
              <a:buAutoNum type="arabicPeriod"/>
              <a:defRPr sz="2800" kern="1200">
                <a:solidFill>
                  <a:schemeClr val="tx1"/>
                </a:solidFill>
                <a:latin typeface="+mn-lt"/>
                <a:ea typeface="+mn-ea"/>
                <a:cs typeface="+mn-cs"/>
              </a:defRPr>
            </a:lvl1pPr>
            <a:lvl2pPr marL="853200" indent="-457200" algn="l" defTabSz="914400" rtl="0" eaLnBrk="1" latinLnBrk="0" hangingPunct="1">
              <a:spcBef>
                <a:spcPts val="600"/>
              </a:spcBef>
              <a:buFont typeface="+mj-lt"/>
              <a:buAutoNum type="arabicPeriod"/>
              <a:defRPr sz="2800" kern="1200">
                <a:solidFill>
                  <a:schemeClr val="tx1"/>
                </a:solidFill>
                <a:latin typeface="+mn-lt"/>
                <a:ea typeface="+mn-ea"/>
                <a:cs typeface="+mn-cs"/>
              </a:defRPr>
            </a:lvl2pPr>
            <a:lvl3pPr marL="1177200" indent="-457200" algn="l" defTabSz="914400" rtl="0" eaLnBrk="1" latinLnBrk="0" hangingPunct="1">
              <a:spcBef>
                <a:spcPts val="600"/>
              </a:spcBef>
              <a:buFont typeface="+mj-lt"/>
              <a:buAutoNum type="arabicPeriod"/>
              <a:defRPr sz="2400" kern="1200">
                <a:solidFill>
                  <a:schemeClr val="tx1"/>
                </a:solidFill>
                <a:latin typeface="+mn-lt"/>
                <a:ea typeface="+mn-ea"/>
                <a:cs typeface="+mn-cs"/>
              </a:defRPr>
            </a:lvl3pPr>
            <a:lvl4pPr marL="1573200" indent="-457200" algn="l" defTabSz="914400" rtl="0" eaLnBrk="1" latinLnBrk="0" hangingPunct="1">
              <a:spcBef>
                <a:spcPts val="600"/>
              </a:spcBef>
              <a:buFont typeface="+mj-lt"/>
              <a:buAutoNum type="arabicPeriod"/>
              <a:defRPr sz="2000" kern="1200">
                <a:solidFill>
                  <a:schemeClr val="tx1"/>
                </a:solidFill>
                <a:latin typeface="+mn-lt"/>
                <a:ea typeface="+mn-ea"/>
                <a:cs typeface="+mn-cs"/>
              </a:defRPr>
            </a:lvl4pPr>
            <a:lvl5pPr marL="1897200" indent="-457200" algn="l" defTabSz="914400" rtl="0" eaLnBrk="1" latinLnBrk="0" hangingPunct="1">
              <a:spcBef>
                <a:spcPts val="600"/>
              </a:spcBef>
              <a:buFont typeface="+mj-lt"/>
              <a:buAutoNum type="arabicPeriod"/>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mj-lt"/>
              <a:buNone/>
              <a:tabLst/>
              <a:defRPr/>
            </a:pPr>
            <a:r>
              <a:rPr kumimoji="0" lang="en-US" sz="2000" i="0" u="none" strike="noStrike" kern="1200" cap="none" spc="0" normalizeH="0" baseline="0" noProof="0" dirty="0">
                <a:ln>
                  <a:noFill/>
                </a:ln>
                <a:effectLst/>
                <a:uLnTx/>
                <a:uFillTx/>
                <a:latin typeface="Arial"/>
                <a:ea typeface="+mn-ea"/>
                <a:cs typeface="+mn-cs"/>
              </a:rPr>
              <a:t> VR model</a:t>
            </a:r>
          </a:p>
        </p:txBody>
      </p:sp>
      <p:pic>
        <p:nvPicPr>
          <p:cNvPr id="7" name="Picture 1" descr="20190416_141205"/>
          <p:cNvPicPr>
            <a:picLocks noChangeAspect="1" noChangeArrowheads="1"/>
          </p:cNvPicPr>
          <p:nvPr/>
        </p:nvPicPr>
        <p:blipFill>
          <a:blip r:embed="rId2" cstate="print">
            <a:extLst>
              <a:ext uri="{28A0092B-C50C-407E-A947-70E740481C1C}">
                <a14:useLocalDpi xmlns:a14="http://schemas.microsoft.com/office/drawing/2010/main" val="0"/>
              </a:ext>
            </a:extLst>
          </a:blip>
          <a:srcRect t="19299" b="13432"/>
          <a:stretch>
            <a:fillRect/>
          </a:stretch>
        </p:blipFill>
        <p:spPr bwMode="auto">
          <a:xfrm>
            <a:off x="8830786" y="1806929"/>
            <a:ext cx="2963957" cy="410445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8" name="Content Placeholder 6"/>
          <p:cNvSpPr txBox="1">
            <a:spLocks/>
          </p:cNvSpPr>
          <p:nvPr/>
        </p:nvSpPr>
        <p:spPr>
          <a:xfrm>
            <a:off x="295105" y="1308159"/>
            <a:ext cx="2885172" cy="323224"/>
          </a:xfrm>
          <a:prstGeom prst="rect">
            <a:avLst/>
          </a:prstGeom>
        </p:spPr>
        <p:txBody>
          <a:bodyPr>
            <a:noAutofit/>
          </a:bodyPr>
          <a:lstStyle>
            <a:lvl1pPr marL="514350" indent="-514350" algn="l" defTabSz="914400" rtl="0" eaLnBrk="1" latinLnBrk="0" hangingPunct="1">
              <a:spcBef>
                <a:spcPts val="600"/>
              </a:spcBef>
              <a:spcAft>
                <a:spcPts val="0"/>
              </a:spcAft>
              <a:buFont typeface="+mj-lt"/>
              <a:buAutoNum type="arabicPeriod"/>
              <a:defRPr sz="2800" kern="1200">
                <a:solidFill>
                  <a:schemeClr val="tx1"/>
                </a:solidFill>
                <a:latin typeface="+mn-lt"/>
                <a:ea typeface="+mn-ea"/>
                <a:cs typeface="+mn-cs"/>
              </a:defRPr>
            </a:lvl1pPr>
            <a:lvl2pPr marL="853200" indent="-457200" algn="l" defTabSz="914400" rtl="0" eaLnBrk="1" latinLnBrk="0" hangingPunct="1">
              <a:spcBef>
                <a:spcPts val="600"/>
              </a:spcBef>
              <a:buFont typeface="+mj-lt"/>
              <a:buAutoNum type="arabicPeriod"/>
              <a:defRPr sz="2800" kern="1200">
                <a:solidFill>
                  <a:schemeClr val="tx1"/>
                </a:solidFill>
                <a:latin typeface="+mn-lt"/>
                <a:ea typeface="+mn-ea"/>
                <a:cs typeface="+mn-cs"/>
              </a:defRPr>
            </a:lvl2pPr>
            <a:lvl3pPr marL="1177200" indent="-457200" algn="l" defTabSz="914400" rtl="0" eaLnBrk="1" latinLnBrk="0" hangingPunct="1">
              <a:spcBef>
                <a:spcPts val="600"/>
              </a:spcBef>
              <a:buFont typeface="+mj-lt"/>
              <a:buAutoNum type="arabicPeriod"/>
              <a:defRPr sz="2400" kern="1200">
                <a:solidFill>
                  <a:schemeClr val="tx1"/>
                </a:solidFill>
                <a:latin typeface="+mn-lt"/>
                <a:ea typeface="+mn-ea"/>
                <a:cs typeface="+mn-cs"/>
              </a:defRPr>
            </a:lvl3pPr>
            <a:lvl4pPr marL="1573200" indent="-457200" algn="l" defTabSz="914400" rtl="0" eaLnBrk="1" latinLnBrk="0" hangingPunct="1">
              <a:spcBef>
                <a:spcPts val="600"/>
              </a:spcBef>
              <a:buFont typeface="+mj-lt"/>
              <a:buAutoNum type="arabicPeriod"/>
              <a:defRPr sz="2000" kern="1200">
                <a:solidFill>
                  <a:schemeClr val="tx1"/>
                </a:solidFill>
                <a:latin typeface="+mn-lt"/>
                <a:ea typeface="+mn-ea"/>
                <a:cs typeface="+mn-cs"/>
              </a:defRPr>
            </a:lvl4pPr>
            <a:lvl5pPr marL="1897200" indent="-457200" algn="l" defTabSz="914400" rtl="0" eaLnBrk="1" latinLnBrk="0" hangingPunct="1">
              <a:spcBef>
                <a:spcPts val="600"/>
              </a:spcBef>
              <a:buFont typeface="+mj-lt"/>
              <a:buAutoNum type="arabicPeriod"/>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mj-lt"/>
              <a:buNone/>
              <a:tabLst/>
              <a:defRPr/>
            </a:pPr>
            <a:r>
              <a:rPr kumimoji="0" lang="en-US" sz="2000" i="0" u="none" strike="noStrike" kern="1200" cap="none" spc="0" normalizeH="0" baseline="0" noProof="0" dirty="0">
                <a:ln>
                  <a:noFill/>
                </a:ln>
                <a:effectLst/>
                <a:uLnTx/>
                <a:uFillTx/>
                <a:latin typeface="Arial"/>
                <a:ea typeface="+mn-ea"/>
                <a:cs typeface="+mn-cs"/>
              </a:rPr>
              <a:t>Physical Mockups</a:t>
            </a:r>
          </a:p>
        </p:txBody>
      </p:sp>
      <p:grpSp>
        <p:nvGrpSpPr>
          <p:cNvPr id="9" name="Group 8"/>
          <p:cNvGrpSpPr/>
          <p:nvPr/>
        </p:nvGrpSpPr>
        <p:grpSpPr>
          <a:xfrm>
            <a:off x="295105" y="1701019"/>
            <a:ext cx="4723702" cy="4164233"/>
            <a:chOff x="6634" y="2065039"/>
            <a:chExt cx="4918982" cy="4104458"/>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8216" b="6285"/>
            <a:stretch/>
          </p:blipFill>
          <p:spPr>
            <a:xfrm>
              <a:off x="2639616" y="2065039"/>
              <a:ext cx="2286000" cy="4104457"/>
            </a:xfrm>
            <a:prstGeom prst="rect">
              <a:avLst/>
            </a:prstGeom>
            <a:ln w="12700">
              <a:solidFill>
                <a:schemeClr val="tx1"/>
              </a:solidFill>
            </a:ln>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2524" b="12476"/>
            <a:stretch/>
          </p:blipFill>
          <p:spPr>
            <a:xfrm>
              <a:off x="6634" y="2065040"/>
              <a:ext cx="2606040" cy="4104457"/>
            </a:xfrm>
            <a:prstGeom prst="rect">
              <a:avLst/>
            </a:prstGeom>
            <a:ln w="12700">
              <a:solidFill>
                <a:schemeClr val="tx1"/>
              </a:solidFill>
            </a:ln>
          </p:spPr>
        </p:pic>
      </p:grpSp>
      <p:sp>
        <p:nvSpPr>
          <p:cNvPr id="12" name="Title 1"/>
          <p:cNvSpPr txBox="1">
            <a:spLocks/>
          </p:cNvSpPr>
          <p:nvPr/>
        </p:nvSpPr>
        <p:spPr>
          <a:xfrm>
            <a:off x="1137520" y="318119"/>
            <a:ext cx="10374603" cy="595119"/>
          </a:xfrm>
          <a:prstGeom prst="rect">
            <a:avLst/>
          </a:prstGeom>
        </p:spPr>
        <p:txBody>
          <a:bodyPr>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algn="l"/>
            <a:r>
              <a:rPr lang="en-US" sz="4000" dirty="0"/>
              <a:t>Human Factors Engineering at MSFC</a:t>
            </a:r>
            <a:endParaRPr lang="en-US" sz="4000"/>
          </a:p>
        </p:txBody>
      </p:sp>
      <p:sp>
        <p:nvSpPr>
          <p:cNvPr id="13" name="Rectangle 12"/>
          <p:cNvSpPr/>
          <p:nvPr/>
        </p:nvSpPr>
        <p:spPr>
          <a:xfrm>
            <a:off x="5018807" y="1073551"/>
            <a:ext cx="3663728" cy="5863144"/>
          </a:xfrm>
          <a:prstGeom prst="rect">
            <a:avLst/>
          </a:prstGeom>
        </p:spPr>
        <p:txBody>
          <a:bodyPr wrap="square" lIns="91440" tIns="45720" rIns="91440" bIns="45720" anchor="t">
            <a:spAutoFit/>
          </a:bodyPr>
          <a:lstStyle/>
          <a:p>
            <a:pPr marL="285750" indent="-285750">
              <a:spcBef>
                <a:spcPts val="600"/>
              </a:spcBef>
              <a:buFont typeface="Arial" panose="020B0604020202020204" pitchFamily="34" charset="0"/>
              <a:buChar char="•"/>
            </a:pPr>
            <a:r>
              <a:rPr lang="en-US" dirty="0"/>
              <a:t>EV74 is partnered with multiple projects to produce physical mockups and virtual environments of concepts and designs introduced for design evaluation.</a:t>
            </a:r>
          </a:p>
          <a:p>
            <a:pPr marL="285750" indent="-285750">
              <a:spcBef>
                <a:spcPts val="600"/>
              </a:spcBef>
              <a:buFont typeface="Arial" panose="020B0604020202020204" pitchFamily="34" charset="0"/>
              <a:buChar char="•"/>
            </a:pPr>
            <a:r>
              <a:rPr lang="en-US" dirty="0"/>
              <a:t>Designers provide CAD models and requirements for the concepts that need to be produced.</a:t>
            </a:r>
          </a:p>
          <a:p>
            <a:pPr marL="285750" indent="-285750">
              <a:spcBef>
                <a:spcPts val="600"/>
              </a:spcBef>
              <a:buFont typeface="Arial" panose="020B0604020202020204" pitchFamily="34" charset="0"/>
              <a:buChar char="•"/>
            </a:pPr>
            <a:r>
              <a:rPr lang="en-US" dirty="0"/>
              <a:t>HFE provides both physical mockups and virtual models to aid customers in their design.</a:t>
            </a:r>
          </a:p>
          <a:p>
            <a:pPr marL="285750" indent="-285750">
              <a:spcBef>
                <a:spcPts val="600"/>
              </a:spcBef>
              <a:buFont typeface="Arial" panose="020B0604020202020204" pitchFamily="34" charset="0"/>
              <a:buChar char="•"/>
            </a:pPr>
            <a:r>
              <a:rPr lang="en-US" dirty="0"/>
              <a:t>By working with designs early in the life cycle, iterative assessments can be done to guide the design from an HSI perspective.  This design influence saves cost and schedule, as well as reduces risk.</a:t>
            </a:r>
          </a:p>
        </p:txBody>
      </p:sp>
      <p:sp>
        <p:nvSpPr>
          <p:cNvPr id="14" name="Slide Number Placeholder 3"/>
          <p:cNvSpPr>
            <a:spLocks noGrp="1"/>
          </p:cNvSpPr>
          <p:nvPr>
            <p:ph type="sldNum" sz="quarter" idx="12"/>
          </p:nvPr>
        </p:nvSpPr>
        <p:spPr/>
        <p:txBody>
          <a:bodyPr/>
          <a:lstStyle/>
          <a:p>
            <a:fld id="{9B3E39EC-4BE2-4DEA-81C0-4ABC0AAB4AC0}" type="slidenum">
              <a:rPr lang="en-AU" sz="1400">
                <a:solidFill>
                  <a:srgbClr val="000000"/>
                </a:solidFill>
                <a:latin typeface="Arial"/>
              </a:rPr>
              <a:pPr/>
              <a:t>3</a:t>
            </a:fld>
            <a:endParaRPr lang="en-AU" sz="1400" dirty="0">
              <a:solidFill>
                <a:srgbClr val="000000"/>
              </a:solidFill>
              <a:latin typeface="Arial"/>
            </a:endParaRPr>
          </a:p>
        </p:txBody>
      </p:sp>
    </p:spTree>
    <p:extLst>
      <p:ext uri="{BB962C8B-B14F-4D97-AF65-F5344CB8AC3E}">
        <p14:creationId xmlns:p14="http://schemas.microsoft.com/office/powerpoint/2010/main" val="3466193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7393FCBA-AD5C-4491-AC06-4C9D9468C07F}"/>
              </a:ext>
            </a:extLst>
          </p:cNvPr>
          <p:cNvSpPr>
            <a:spLocks noGrp="1"/>
          </p:cNvSpPr>
          <p:nvPr>
            <p:ph type="title"/>
          </p:nvPr>
        </p:nvSpPr>
        <p:spPr>
          <a:xfrm>
            <a:off x="1137520" y="411361"/>
            <a:ext cx="9110147" cy="609573"/>
          </a:xfrm>
        </p:spPr>
        <p:txBody>
          <a:bodyPr>
            <a:noAutofit/>
          </a:bodyPr>
          <a:lstStyle/>
          <a:p>
            <a:r>
              <a:rPr lang="en-US" sz="4000" b="0">
                <a:latin typeface="Calibri Light" panose="020F0302020204030204" pitchFamily="34" charset="0"/>
                <a:ea typeface="Calibri Light" panose="020F0302020204030204" pitchFamily="34" charset="0"/>
                <a:cs typeface="Calibri Light" panose="020F0302020204030204" pitchFamily="34" charset="0"/>
              </a:rPr>
              <a:t>HFE Analysis Types</a:t>
            </a:r>
          </a:p>
        </p:txBody>
      </p:sp>
      <p:sp>
        <p:nvSpPr>
          <p:cNvPr id="4" name="Slide Number Placeholder 3">
            <a:extLst>
              <a:ext uri="{FF2B5EF4-FFF2-40B4-BE49-F238E27FC236}">
                <a16:creationId xmlns:a16="http://schemas.microsoft.com/office/drawing/2014/main" id="{B9E376CD-2954-4B1C-B922-D3D05BE98249}"/>
              </a:ext>
            </a:extLst>
          </p:cNvPr>
          <p:cNvSpPr>
            <a:spLocks noGrp="1"/>
          </p:cNvSpPr>
          <p:nvPr>
            <p:ph type="sldNum" sz="quarter" idx="12"/>
          </p:nvPr>
        </p:nvSpPr>
        <p:spPr/>
        <p:txBody>
          <a:bodyPr/>
          <a:lstStyle/>
          <a:p>
            <a:fld id="{9B3E39EC-4BE2-4DEA-81C0-4ABC0AAB4AC0}" type="slidenum">
              <a:rPr lang="en-AU" smtClean="0"/>
              <a:t>4</a:t>
            </a:fld>
            <a:endParaRPr lang="en-AU"/>
          </a:p>
        </p:txBody>
      </p:sp>
      <p:pic>
        <p:nvPicPr>
          <p:cNvPr id="5" name="Picture 4" descr="A close-up of a machine&#10;&#10;Description automatically generated with low confidence">
            <a:extLst>
              <a:ext uri="{FF2B5EF4-FFF2-40B4-BE49-F238E27FC236}">
                <a16:creationId xmlns:a16="http://schemas.microsoft.com/office/drawing/2014/main" id="{9D94A504-6CB7-458D-ACDD-2C6D717918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9780" y="3158147"/>
            <a:ext cx="2419688" cy="1238423"/>
          </a:xfrm>
          <a:prstGeom prst="rect">
            <a:avLst/>
          </a:prstGeom>
        </p:spPr>
      </p:pic>
      <p:pic>
        <p:nvPicPr>
          <p:cNvPr id="6" name="Picture 5" descr="Diagram&#10;&#10;Description automatically generated">
            <a:extLst>
              <a:ext uri="{FF2B5EF4-FFF2-40B4-BE49-F238E27FC236}">
                <a16:creationId xmlns:a16="http://schemas.microsoft.com/office/drawing/2014/main" id="{2253E515-023C-4B02-A5A1-600526964E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3760" y="2188123"/>
            <a:ext cx="2172414" cy="1169551"/>
          </a:xfrm>
          <a:prstGeom prst="rect">
            <a:avLst/>
          </a:prstGeom>
        </p:spPr>
      </p:pic>
      <p:pic>
        <p:nvPicPr>
          <p:cNvPr id="8" name="Picture 7">
            <a:extLst>
              <a:ext uri="{FF2B5EF4-FFF2-40B4-BE49-F238E27FC236}">
                <a16:creationId xmlns:a16="http://schemas.microsoft.com/office/drawing/2014/main" id="{D5B39E4C-C5C9-47D2-A6FA-67043691FF76}"/>
              </a:ext>
            </a:extLst>
          </p:cNvPr>
          <p:cNvPicPr>
            <a:picLocks noChangeAspect="1"/>
          </p:cNvPicPr>
          <p:nvPr/>
        </p:nvPicPr>
        <p:blipFill>
          <a:blip r:embed="rId4"/>
          <a:stretch>
            <a:fillRect/>
          </a:stretch>
        </p:blipFill>
        <p:spPr>
          <a:xfrm>
            <a:off x="900752" y="1664495"/>
            <a:ext cx="2459770" cy="2143233"/>
          </a:xfrm>
          <a:prstGeom prst="rect">
            <a:avLst/>
          </a:prstGeom>
        </p:spPr>
      </p:pic>
      <p:sp>
        <p:nvSpPr>
          <p:cNvPr id="9" name="TextBox 8">
            <a:extLst>
              <a:ext uri="{FF2B5EF4-FFF2-40B4-BE49-F238E27FC236}">
                <a16:creationId xmlns:a16="http://schemas.microsoft.com/office/drawing/2014/main" id="{1F59D791-0322-4EDF-8B39-DA993E1FE421}"/>
              </a:ext>
            </a:extLst>
          </p:cNvPr>
          <p:cNvSpPr txBox="1"/>
          <p:nvPr/>
        </p:nvSpPr>
        <p:spPr>
          <a:xfrm>
            <a:off x="7297641" y="3106794"/>
            <a:ext cx="1084227" cy="415492"/>
          </a:xfrm>
          <a:prstGeom prst="rect">
            <a:avLst/>
          </a:prstGeom>
          <a:noFill/>
        </p:spPr>
        <p:txBody>
          <a:bodyPr wrap="square" rtlCol="0">
            <a:spAutoFit/>
          </a:bodyPr>
          <a:lstStyle/>
          <a:p>
            <a:r>
              <a:rPr lang="en-US" sz="750">
                <a:solidFill>
                  <a:schemeClr val="bg1"/>
                </a:solidFill>
                <a:highlight>
                  <a:srgbClr val="000000"/>
                </a:highlight>
                <a:latin typeface="Calibri" panose="020F0502020204030204"/>
              </a:rPr>
              <a:t>75</a:t>
            </a:r>
            <a:r>
              <a:rPr lang="en-US" sz="750" baseline="30000">
                <a:solidFill>
                  <a:schemeClr val="bg1"/>
                </a:solidFill>
                <a:highlight>
                  <a:srgbClr val="000000"/>
                </a:highlight>
                <a:latin typeface="Calibri" panose="020F0502020204030204"/>
              </a:rPr>
              <a:t>t</a:t>
            </a:r>
            <a:r>
              <a:rPr lang="en-US" sz="1050" baseline="30000">
                <a:solidFill>
                  <a:schemeClr val="bg1"/>
                </a:solidFill>
                <a:highlight>
                  <a:srgbClr val="000000"/>
                </a:highlight>
                <a:latin typeface="Calibri" panose="020F0502020204030204"/>
              </a:rPr>
              <a:t>h</a:t>
            </a:r>
            <a:r>
              <a:rPr lang="en-US" sz="1050">
                <a:solidFill>
                  <a:schemeClr val="bg1"/>
                </a:solidFill>
                <a:highlight>
                  <a:srgbClr val="000000"/>
                </a:highlight>
                <a:latin typeface="Calibri" panose="020F0502020204030204"/>
              </a:rPr>
              <a:t> </a:t>
            </a:r>
            <a:r>
              <a:rPr lang="en-US" sz="750">
                <a:solidFill>
                  <a:schemeClr val="bg1"/>
                </a:solidFill>
                <a:highlight>
                  <a:srgbClr val="000000"/>
                </a:highlight>
                <a:latin typeface="Calibri" panose="020F0502020204030204"/>
              </a:rPr>
              <a:t>Percentile Male</a:t>
            </a:r>
          </a:p>
        </p:txBody>
      </p:sp>
      <p:grpSp>
        <p:nvGrpSpPr>
          <p:cNvPr id="10" name="Group 9">
            <a:extLst>
              <a:ext uri="{FF2B5EF4-FFF2-40B4-BE49-F238E27FC236}">
                <a16:creationId xmlns:a16="http://schemas.microsoft.com/office/drawing/2014/main" id="{599ABB7A-E49F-46EE-8041-54DDA2566CF1}"/>
              </a:ext>
            </a:extLst>
          </p:cNvPr>
          <p:cNvGrpSpPr/>
          <p:nvPr/>
        </p:nvGrpSpPr>
        <p:grpSpPr>
          <a:xfrm>
            <a:off x="4175847" y="1244245"/>
            <a:ext cx="2192680" cy="1236404"/>
            <a:chOff x="5521653" y="3441170"/>
            <a:chExt cx="2192680" cy="1236404"/>
          </a:xfrm>
        </p:grpSpPr>
        <p:pic>
          <p:nvPicPr>
            <p:cNvPr id="11" name="Picture 10">
              <a:extLst>
                <a:ext uri="{FF2B5EF4-FFF2-40B4-BE49-F238E27FC236}">
                  <a16:creationId xmlns:a16="http://schemas.microsoft.com/office/drawing/2014/main" id="{1BB560A9-A2D9-4316-9A3E-0BC9BADDAC11}"/>
                </a:ext>
              </a:extLst>
            </p:cNvPr>
            <p:cNvPicPr>
              <a:picLocks noChangeAspect="1"/>
            </p:cNvPicPr>
            <p:nvPr/>
          </p:nvPicPr>
          <p:blipFill rotWithShape="1">
            <a:blip r:embed="rId5"/>
            <a:srcRect l="11625" t="7784" r="7364"/>
            <a:stretch/>
          </p:blipFill>
          <p:spPr>
            <a:xfrm flipH="1">
              <a:off x="5521653" y="3441170"/>
              <a:ext cx="2192680" cy="1236404"/>
            </a:xfrm>
            <a:prstGeom prst="rect">
              <a:avLst/>
            </a:prstGeom>
          </p:spPr>
        </p:pic>
        <p:sp>
          <p:nvSpPr>
            <p:cNvPr id="12" name="TextBox 11">
              <a:extLst>
                <a:ext uri="{FF2B5EF4-FFF2-40B4-BE49-F238E27FC236}">
                  <a16:creationId xmlns:a16="http://schemas.microsoft.com/office/drawing/2014/main" id="{C5B71D74-EB66-4654-AADC-6D98EDA583E1}"/>
                </a:ext>
              </a:extLst>
            </p:cNvPr>
            <p:cNvSpPr txBox="1"/>
            <p:nvPr/>
          </p:nvSpPr>
          <p:spPr>
            <a:xfrm flipH="1">
              <a:off x="5638800" y="4469825"/>
              <a:ext cx="1066800" cy="207749"/>
            </a:xfrm>
            <a:prstGeom prst="rect">
              <a:avLst/>
            </a:prstGeom>
            <a:solidFill>
              <a:schemeClr val="tx1"/>
            </a:solidFill>
          </p:spPr>
          <p:txBody>
            <a:bodyPr wrap="square" rtlCol="0">
              <a:spAutoFit/>
            </a:bodyPr>
            <a:lstStyle/>
            <a:p>
              <a:r>
                <a:rPr lang="en-US" sz="750">
                  <a:solidFill>
                    <a:schemeClr val="bg1"/>
                  </a:solidFill>
                  <a:latin typeface="Calibri" panose="020F0502020204030204"/>
                </a:rPr>
                <a:t>25</a:t>
              </a:r>
              <a:r>
                <a:rPr lang="en-US" sz="750" baseline="30000">
                  <a:solidFill>
                    <a:schemeClr val="bg1"/>
                  </a:solidFill>
                  <a:latin typeface="Calibri" panose="020F0502020204030204"/>
                </a:rPr>
                <a:t>th</a:t>
              </a:r>
              <a:r>
                <a:rPr lang="en-US" sz="750">
                  <a:solidFill>
                    <a:schemeClr val="bg1"/>
                  </a:solidFill>
                  <a:latin typeface="Calibri" panose="020F0502020204030204"/>
                </a:rPr>
                <a:t> Percentile Female</a:t>
              </a:r>
            </a:p>
          </p:txBody>
        </p:sp>
      </p:grpSp>
      <p:sp>
        <p:nvSpPr>
          <p:cNvPr id="13" name="TextBox 12">
            <a:extLst>
              <a:ext uri="{FF2B5EF4-FFF2-40B4-BE49-F238E27FC236}">
                <a16:creationId xmlns:a16="http://schemas.microsoft.com/office/drawing/2014/main" id="{E2475EE6-ECA4-49C1-8507-CB16619111DF}"/>
              </a:ext>
            </a:extLst>
          </p:cNvPr>
          <p:cNvSpPr txBox="1"/>
          <p:nvPr/>
        </p:nvSpPr>
        <p:spPr>
          <a:xfrm>
            <a:off x="6513187" y="1209594"/>
            <a:ext cx="4517197" cy="954107"/>
          </a:xfrm>
          <a:prstGeom prst="rect">
            <a:avLst/>
          </a:prstGeom>
          <a:noFill/>
        </p:spPr>
        <p:txBody>
          <a:bodyPr wrap="square">
            <a:spAutoFit/>
          </a:bodyPr>
          <a:lstStyle/>
          <a:p>
            <a:r>
              <a:rPr lang="en-US" sz="1400" b="1">
                <a:latin typeface="+mn-lt"/>
                <a:ea typeface="Calibri" panose="020F0502020204030204" pitchFamily="34" charset="0"/>
                <a:cs typeface="Calibri" panose="020F0502020204030204" pitchFamily="34" charset="0"/>
              </a:rPr>
              <a:t>Virtual Analyses </a:t>
            </a:r>
            <a:r>
              <a:rPr lang="en-US" sz="1400">
                <a:latin typeface="+mn-lt"/>
                <a:ea typeface="Calibri" panose="020F0502020204030204" pitchFamily="34" charset="0"/>
                <a:cs typeface="Calibri" panose="020F0502020204030204" pitchFamily="34" charset="0"/>
              </a:rPr>
              <a:t>using Process Simulate Human (PSH)</a:t>
            </a:r>
            <a:r>
              <a:rPr lang="en-US" sz="1400">
                <a:latin typeface="+mn-lt"/>
                <a:cs typeface="Calibri" panose="020F0502020204030204" pitchFamily="34" charset="0"/>
              </a:rPr>
              <a:t> to assess access, work envelope, reach, line of sight etc., for the required female and male percentiles, as well as, assessing tool fit and function.</a:t>
            </a:r>
          </a:p>
        </p:txBody>
      </p:sp>
      <p:sp>
        <p:nvSpPr>
          <p:cNvPr id="14" name="TextBox 13">
            <a:extLst>
              <a:ext uri="{FF2B5EF4-FFF2-40B4-BE49-F238E27FC236}">
                <a16:creationId xmlns:a16="http://schemas.microsoft.com/office/drawing/2014/main" id="{E099FAA6-F045-47E6-ADB2-D6632C474A9C}"/>
              </a:ext>
            </a:extLst>
          </p:cNvPr>
          <p:cNvSpPr txBox="1"/>
          <p:nvPr/>
        </p:nvSpPr>
        <p:spPr>
          <a:xfrm>
            <a:off x="8610600" y="2582408"/>
            <a:ext cx="3370388" cy="1169551"/>
          </a:xfrm>
          <a:prstGeom prst="rect">
            <a:avLst/>
          </a:prstGeom>
          <a:noFill/>
        </p:spPr>
        <p:txBody>
          <a:bodyPr wrap="square" rtlCol="0">
            <a:spAutoFit/>
          </a:bodyPr>
          <a:lstStyle/>
          <a:p>
            <a:r>
              <a:rPr lang="en-US" sz="1400" b="1">
                <a:latin typeface="+mn-lt"/>
                <a:cs typeface="Calibri" panose="020F0502020204030204" pitchFamily="34" charset="0"/>
              </a:rPr>
              <a:t>Mixed Reality Analyses </a:t>
            </a:r>
            <a:r>
              <a:rPr lang="en-US" sz="1400">
                <a:latin typeface="+mn-lt"/>
                <a:cs typeface="Calibri" panose="020F0502020204030204" pitchFamily="34" charset="0"/>
              </a:rPr>
              <a:t>merge real and virtual objects utilizing 3-D printed mockups within the VEL provides passive haptics and real dynamics to test subject performing assessment</a:t>
            </a:r>
          </a:p>
        </p:txBody>
      </p:sp>
      <p:sp>
        <p:nvSpPr>
          <p:cNvPr id="15" name="TextBox 14">
            <a:extLst>
              <a:ext uri="{FF2B5EF4-FFF2-40B4-BE49-F238E27FC236}">
                <a16:creationId xmlns:a16="http://schemas.microsoft.com/office/drawing/2014/main" id="{C3FDB112-67DB-488E-A9B4-F3530FBD4FE7}"/>
              </a:ext>
            </a:extLst>
          </p:cNvPr>
          <p:cNvSpPr txBox="1"/>
          <p:nvPr/>
        </p:nvSpPr>
        <p:spPr>
          <a:xfrm>
            <a:off x="207635" y="1160059"/>
            <a:ext cx="3567374" cy="523220"/>
          </a:xfrm>
          <a:prstGeom prst="rect">
            <a:avLst/>
          </a:prstGeom>
          <a:noFill/>
        </p:spPr>
        <p:txBody>
          <a:bodyPr wrap="square">
            <a:spAutoFit/>
          </a:bodyPr>
          <a:lstStyle/>
          <a:p>
            <a:r>
              <a:rPr lang="en-US" sz="1400" b="1">
                <a:latin typeface="+mn-lt"/>
                <a:cs typeface="Calibri" panose="020F0502020204030204" pitchFamily="34" charset="0"/>
              </a:rPr>
              <a:t>Physical Analyses </a:t>
            </a:r>
            <a:r>
              <a:rPr lang="en-US" sz="1400">
                <a:latin typeface="+mn-lt"/>
                <a:cs typeface="Calibri" panose="020F0502020204030204" pitchFamily="34" charset="0"/>
              </a:rPr>
              <a:t>use mockups to</a:t>
            </a:r>
            <a:r>
              <a:rPr lang="en-US" sz="1400" b="1">
                <a:latin typeface="+mn-lt"/>
                <a:cs typeface="Calibri" panose="020F0502020204030204" pitchFamily="34" charset="0"/>
              </a:rPr>
              <a:t> </a:t>
            </a:r>
            <a:r>
              <a:rPr lang="en-US" sz="1400">
                <a:latin typeface="+mn-lt"/>
                <a:cs typeface="Calibri" panose="020F0502020204030204" pitchFamily="34" charset="0"/>
              </a:rPr>
              <a:t>allow physical assessment of a design</a:t>
            </a:r>
            <a:endParaRPr lang="en-US" sz="1400" b="1">
              <a:latin typeface="+mn-lt"/>
            </a:endParaRPr>
          </a:p>
        </p:txBody>
      </p:sp>
      <p:pic>
        <p:nvPicPr>
          <p:cNvPr id="16" name="Picture 15" descr="A person looking at a large screen&#10;&#10;Description automatically generated with low confidence">
            <a:extLst>
              <a:ext uri="{FF2B5EF4-FFF2-40B4-BE49-F238E27FC236}">
                <a16:creationId xmlns:a16="http://schemas.microsoft.com/office/drawing/2014/main" id="{BE708117-E83E-4AF2-8B6E-04BD28DDE2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211" r="5551" b="4814"/>
          <a:stretch/>
        </p:blipFill>
        <p:spPr>
          <a:xfrm>
            <a:off x="883962" y="3965361"/>
            <a:ext cx="3373713" cy="2511639"/>
          </a:xfrm>
          <a:prstGeom prst="rect">
            <a:avLst/>
          </a:prstGeom>
        </p:spPr>
      </p:pic>
      <p:sp>
        <p:nvSpPr>
          <p:cNvPr id="17" name="TextBox 16">
            <a:extLst>
              <a:ext uri="{FF2B5EF4-FFF2-40B4-BE49-F238E27FC236}">
                <a16:creationId xmlns:a16="http://schemas.microsoft.com/office/drawing/2014/main" id="{0CB28806-742A-4543-9E9F-11DBF9F5F820}"/>
              </a:ext>
            </a:extLst>
          </p:cNvPr>
          <p:cNvSpPr txBox="1"/>
          <p:nvPr/>
        </p:nvSpPr>
        <p:spPr>
          <a:xfrm>
            <a:off x="4353007" y="5105400"/>
            <a:ext cx="3373713" cy="1077218"/>
          </a:xfrm>
          <a:prstGeom prst="rect">
            <a:avLst/>
          </a:prstGeom>
          <a:noFill/>
        </p:spPr>
        <p:txBody>
          <a:bodyPr wrap="square" lIns="0" tIns="0" rIns="0" bIns="0" rtlCol="0" anchor="ctr">
            <a:spAutoFit/>
          </a:bodyPr>
          <a:lstStyle/>
          <a:p>
            <a:pPr algn="l"/>
            <a:r>
              <a:rPr lang="en-US" sz="1400" b="1">
                <a:latin typeface="+mn-lt"/>
              </a:rPr>
              <a:t>Virtual Reality Analyses </a:t>
            </a:r>
            <a:r>
              <a:rPr lang="en-US" sz="1400">
                <a:latin typeface="+mn-lt"/>
              </a:rPr>
              <a:t>allow users to interact with the model in a completely virtual world. This can be combined with Motion Capture to improve the assessment</a:t>
            </a:r>
            <a:endParaRPr lang="en-US" sz="1400" b="1">
              <a:latin typeface="+mn-lt"/>
            </a:endParaRPr>
          </a:p>
        </p:txBody>
      </p:sp>
      <p:pic>
        <p:nvPicPr>
          <p:cNvPr id="20" name="Picture 19">
            <a:extLst>
              <a:ext uri="{FF2B5EF4-FFF2-40B4-BE49-F238E27FC236}">
                <a16:creationId xmlns:a16="http://schemas.microsoft.com/office/drawing/2014/main" id="{6FEED10D-6C21-4684-A8DA-74C23DDECCCC}"/>
              </a:ext>
            </a:extLst>
          </p:cNvPr>
          <p:cNvPicPr>
            <a:picLocks noChangeAspect="1"/>
          </p:cNvPicPr>
          <p:nvPr/>
        </p:nvPicPr>
        <p:blipFill>
          <a:blip r:embed="rId7"/>
          <a:stretch>
            <a:fillRect/>
          </a:stretch>
        </p:blipFill>
        <p:spPr>
          <a:xfrm>
            <a:off x="9326172" y="3682321"/>
            <a:ext cx="2734230" cy="2841264"/>
          </a:xfrm>
          <a:prstGeom prst="rect">
            <a:avLst/>
          </a:prstGeom>
          <a:ln>
            <a:noFill/>
          </a:ln>
          <a:effectLst>
            <a:outerShdw blurRad="292100" dist="139700" dir="2700000" algn="tl" rotWithShape="0">
              <a:srgbClr val="333333">
                <a:alpha val="65000"/>
              </a:srgbClr>
            </a:outerShdw>
          </a:effectLst>
        </p:spPr>
      </p:pic>
      <p:pic>
        <p:nvPicPr>
          <p:cNvPr id="21" name="Picture 2">
            <a:extLst>
              <a:ext uri="{FF2B5EF4-FFF2-40B4-BE49-F238E27FC236}">
                <a16:creationId xmlns:a16="http://schemas.microsoft.com/office/drawing/2014/main" id="{938AE894-804D-4AF4-967E-0AFB00A8D58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48302" y="4851872"/>
            <a:ext cx="2555739" cy="19158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44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137520" y="382265"/>
            <a:ext cx="10970508" cy="568800"/>
          </a:xfrm>
        </p:spPr>
        <p:txBody>
          <a:bodyPr>
            <a:noAutofit/>
          </a:bodyPr>
          <a:lstStyle/>
          <a:p>
            <a:r>
              <a:rPr lang="en-US" sz="4000" b="0" dirty="0">
                <a:latin typeface="Calibri Light" panose="020F0302020204030204" pitchFamily="34" charset="0"/>
                <a:ea typeface="Calibri Light" panose="020F0302020204030204" pitchFamily="34" charset="0"/>
                <a:cs typeface="Calibri Light" panose="020F0302020204030204" pitchFamily="34" charset="0"/>
              </a:rPr>
              <a:t>Advanced Concepts Development</a:t>
            </a:r>
            <a:br>
              <a:rPr lang="en-US" sz="4000" b="0" dirty="0">
                <a:latin typeface="Calibri Light" panose="020F0302020204030204" pitchFamily="34" charset="0"/>
                <a:ea typeface="Calibri Light" panose="020F0302020204030204" pitchFamily="34" charset="0"/>
                <a:cs typeface="Calibri Light" panose="020F0302020204030204" pitchFamily="34" charset="0"/>
              </a:rPr>
            </a:br>
            <a:endParaRPr lang="en-US" sz="4000" b="0"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2" name="Content Placeholder 4">
            <a:extLst>
              <a:ext uri="{FF2B5EF4-FFF2-40B4-BE49-F238E27FC236}">
                <a16:creationId xmlns:a16="http://schemas.microsoft.com/office/drawing/2014/main" id="{30C42F86-B2CC-2146-BD4D-BB4962F1129C}"/>
              </a:ext>
            </a:extLst>
          </p:cNvPr>
          <p:cNvPicPr>
            <a:picLocks noGrp="1" noChangeAspect="1"/>
          </p:cNvPicPr>
          <p:nvPr>
            <p:ph idx="1"/>
          </p:nvPr>
        </p:nvPicPr>
        <p:blipFill rotWithShape="1">
          <a:blip r:embed="rId2"/>
          <a:srcRect l="11178" b="15327"/>
          <a:stretch/>
        </p:blipFill>
        <p:spPr>
          <a:xfrm>
            <a:off x="1801269" y="4017740"/>
            <a:ext cx="4086229" cy="2840260"/>
          </a:xfrm>
        </p:spPr>
      </p:pic>
      <p:sp>
        <p:nvSpPr>
          <p:cNvPr id="9"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AU" sz="1400" b="0" i="0" u="none" strike="noStrike" kern="1200" cap="none" spc="0" normalizeH="0" baseline="0" noProof="0">
              <a:ln>
                <a:noFill/>
              </a:ln>
              <a:solidFill>
                <a:srgbClr val="000000"/>
              </a:solidFill>
              <a:effectLst/>
              <a:uLnTx/>
              <a:uFillTx/>
              <a:latin typeface="Arial"/>
              <a:ea typeface="+mn-ea"/>
              <a:cs typeface="+mn-cs"/>
            </a:endParaRPr>
          </a:p>
        </p:txBody>
      </p:sp>
      <p:pic>
        <p:nvPicPr>
          <p:cNvPr id="10" name="Picture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688" y="1343166"/>
            <a:ext cx="3971731" cy="2879469"/>
          </a:xfrm>
          <a:prstGeom prst="rect">
            <a:avLst/>
          </a:prstGeom>
          <a:noFill/>
          <a:ln>
            <a:noFill/>
          </a:ln>
        </p:spPr>
      </p:pic>
      <p:pic>
        <p:nvPicPr>
          <p:cNvPr id="11" name="Picture 10">
            <a:extLst>
              <a:ext uri="{FF2B5EF4-FFF2-40B4-BE49-F238E27FC236}">
                <a16:creationId xmlns:a16="http://schemas.microsoft.com/office/drawing/2014/main" id="{F24F859A-6C9B-6D4F-B498-C9E0EE5C2300}"/>
              </a:ext>
            </a:extLst>
          </p:cNvPr>
          <p:cNvPicPr>
            <a:picLocks noChangeAspect="1"/>
          </p:cNvPicPr>
          <p:nvPr/>
        </p:nvPicPr>
        <p:blipFill rotWithShape="1">
          <a:blip r:embed="rId4"/>
          <a:srcRect l="12513" t="12445" r="17333" b="18075"/>
          <a:stretch/>
        </p:blipFill>
        <p:spPr>
          <a:xfrm>
            <a:off x="5900916" y="2048431"/>
            <a:ext cx="5491761" cy="3932267"/>
          </a:xfrm>
          <a:prstGeom prst="rect">
            <a:avLst/>
          </a:prstGeom>
          <a:noFill/>
        </p:spPr>
      </p:pic>
      <p:sp>
        <p:nvSpPr>
          <p:cNvPr id="2" name="TextBox 1"/>
          <p:cNvSpPr txBox="1"/>
          <p:nvPr/>
        </p:nvSpPr>
        <p:spPr>
          <a:xfrm>
            <a:off x="4825710" y="1454234"/>
            <a:ext cx="6937258"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t>Projects for ACO include the conversion of the existing Cygnus module to represent a Mars Exploration Mobile Laboratory.</a:t>
            </a:r>
          </a:p>
        </p:txBody>
      </p:sp>
    </p:spTree>
    <p:extLst>
      <p:ext uri="{BB962C8B-B14F-4D97-AF65-F5344CB8AC3E}">
        <p14:creationId xmlns:p14="http://schemas.microsoft.com/office/powerpoint/2010/main" val="2086818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768EF0A-B6EC-41B2-88D8-5C17C9841427}"/>
              </a:ext>
            </a:extLst>
          </p:cNvPr>
          <p:cNvPicPr>
            <a:picLocks noChangeAspect="1"/>
          </p:cNvPicPr>
          <p:nvPr/>
        </p:nvPicPr>
        <p:blipFill>
          <a:blip r:embed="rId2"/>
          <a:stretch>
            <a:fillRect/>
          </a:stretch>
        </p:blipFill>
        <p:spPr>
          <a:xfrm>
            <a:off x="6964513" y="1116175"/>
            <a:ext cx="4795933" cy="2402798"/>
          </a:xfrm>
          <a:prstGeom prst="rect">
            <a:avLst/>
          </a:prstGeom>
        </p:spPr>
      </p:pic>
      <p:sp>
        <p:nvSpPr>
          <p:cNvPr id="5" name="Title 1"/>
          <p:cNvSpPr>
            <a:spLocks noGrp="1"/>
          </p:cNvSpPr>
          <p:nvPr>
            <p:ph type="title"/>
          </p:nvPr>
        </p:nvSpPr>
        <p:spPr>
          <a:xfrm>
            <a:off x="1169737" y="390488"/>
            <a:ext cx="10970508" cy="568800"/>
          </a:xfrm>
        </p:spPr>
        <p:txBody>
          <a:bodyPr>
            <a:noAutofit/>
          </a:bodyPr>
          <a:lstStyle/>
          <a:p>
            <a:r>
              <a:rPr lang="en-US" sz="4000" b="0" dirty="0">
                <a:latin typeface="Calibri Light" panose="020F0302020204030204" pitchFamily="34" charset="0"/>
                <a:ea typeface="Calibri Light" panose="020F0302020204030204" pitchFamily="34" charset="0"/>
                <a:cs typeface="Calibri Light" panose="020F0302020204030204" pitchFamily="34" charset="0"/>
              </a:rPr>
              <a:t>Advanced Concepts Development</a:t>
            </a:r>
          </a:p>
        </p:txBody>
      </p:sp>
      <p:pic>
        <p:nvPicPr>
          <p:cNvPr id="8" name="Content Placeholder 4">
            <a:extLst>
              <a:ext uri="{FF2B5EF4-FFF2-40B4-BE49-F238E27FC236}">
                <a16:creationId xmlns:a16="http://schemas.microsoft.com/office/drawing/2014/main" id="{C08C680E-77C8-8E41-9859-150A72D44676}"/>
              </a:ext>
            </a:extLst>
          </p:cNvPr>
          <p:cNvPicPr>
            <a:picLocks noGrp="1" noChangeAspect="1"/>
          </p:cNvPicPr>
          <p:nvPr>
            <p:ph idx="1"/>
          </p:nvPr>
        </p:nvPicPr>
        <p:blipFill>
          <a:blip r:embed="rId3"/>
          <a:stretch>
            <a:fillRect/>
          </a:stretch>
        </p:blipFill>
        <p:spPr>
          <a:xfrm>
            <a:off x="1169737" y="2142935"/>
            <a:ext cx="4795933" cy="3439059"/>
          </a:xfrm>
        </p:spPr>
      </p:pic>
      <p:sp>
        <p:nvSpPr>
          <p:cNvPr id="11"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AU" sz="1400" b="0" i="0" u="none" strike="noStrike" kern="1200" cap="none" spc="0" normalizeH="0" baseline="0" noProof="0">
              <a:ln>
                <a:noFill/>
              </a:ln>
              <a:solidFill>
                <a:srgbClr val="000000"/>
              </a:solidFill>
              <a:effectLst/>
              <a:uLnTx/>
              <a:uFillTx/>
              <a:latin typeface="Arial"/>
              <a:ea typeface="+mn-ea"/>
              <a:cs typeface="+mn-cs"/>
            </a:endParaRPr>
          </a:p>
        </p:txBody>
      </p:sp>
      <p:pic>
        <p:nvPicPr>
          <p:cNvPr id="9" name="Content Placeholder 4">
            <a:extLst>
              <a:ext uri="{FF2B5EF4-FFF2-40B4-BE49-F238E27FC236}">
                <a16:creationId xmlns:a16="http://schemas.microsoft.com/office/drawing/2014/main" id="{60A00744-6FCC-CB47-B35F-05CEFEC1962E}"/>
              </a:ext>
            </a:extLst>
          </p:cNvPr>
          <p:cNvPicPr>
            <a:picLocks noChangeAspect="1"/>
          </p:cNvPicPr>
          <p:nvPr/>
        </p:nvPicPr>
        <p:blipFill>
          <a:blip r:embed="rId4"/>
          <a:stretch>
            <a:fillRect/>
          </a:stretch>
        </p:blipFill>
        <p:spPr>
          <a:xfrm>
            <a:off x="6203159" y="3761430"/>
            <a:ext cx="4930323" cy="2423788"/>
          </a:xfrm>
          <a:prstGeom prst="rect">
            <a:avLst/>
          </a:prstGeom>
        </p:spPr>
      </p:pic>
      <p:sp>
        <p:nvSpPr>
          <p:cNvPr id="12" name="TextBox 11"/>
          <p:cNvSpPr txBox="1"/>
          <p:nvPr/>
        </p:nvSpPr>
        <p:spPr>
          <a:xfrm>
            <a:off x="1137520" y="1220321"/>
            <a:ext cx="4468682" cy="1015663"/>
          </a:xfrm>
          <a:prstGeom prst="rect">
            <a:avLst/>
          </a:prstGeom>
          <a:noFill/>
        </p:spPr>
        <p:txBody>
          <a:bodyPr wrap="square" rtlCol="0">
            <a:spAutoFit/>
          </a:bodyPr>
          <a:lstStyle/>
          <a:p>
            <a:pPr marL="342900" indent="-342900">
              <a:buFont typeface="Arial" panose="020B0604020202020204" pitchFamily="34" charset="0"/>
              <a:buChar char="•"/>
            </a:pPr>
            <a:r>
              <a:rPr lang="en-US" sz="2000"/>
              <a:t>Mars Exploration Mobile Laboratory Concept Mockup interior views</a:t>
            </a:r>
          </a:p>
        </p:txBody>
      </p:sp>
      <p:sp>
        <p:nvSpPr>
          <p:cNvPr id="13" name="TextBox 12"/>
          <p:cNvSpPr txBox="1"/>
          <p:nvPr/>
        </p:nvSpPr>
        <p:spPr>
          <a:xfrm>
            <a:off x="1137520" y="5526500"/>
            <a:ext cx="2430183" cy="369332"/>
          </a:xfrm>
          <a:prstGeom prst="rect">
            <a:avLst/>
          </a:prstGeom>
          <a:noFill/>
        </p:spPr>
        <p:txBody>
          <a:bodyPr wrap="square" rtlCol="0">
            <a:spAutoFit/>
          </a:bodyPr>
          <a:lstStyle/>
          <a:p>
            <a:r>
              <a:rPr lang="en-US"/>
              <a:t>Vehicle Control</a:t>
            </a:r>
          </a:p>
        </p:txBody>
      </p:sp>
      <p:sp>
        <p:nvSpPr>
          <p:cNvPr id="14" name="TextBox 13"/>
          <p:cNvSpPr txBox="1"/>
          <p:nvPr/>
        </p:nvSpPr>
        <p:spPr>
          <a:xfrm>
            <a:off x="6096000" y="6210483"/>
            <a:ext cx="3190632" cy="369332"/>
          </a:xfrm>
          <a:prstGeom prst="rect">
            <a:avLst/>
          </a:prstGeom>
          <a:noFill/>
        </p:spPr>
        <p:txBody>
          <a:bodyPr wrap="square" rtlCol="0">
            <a:spAutoFit/>
          </a:bodyPr>
          <a:lstStyle/>
          <a:p>
            <a:r>
              <a:rPr lang="en-US"/>
              <a:t>Retractable Sleep Stations</a:t>
            </a:r>
          </a:p>
        </p:txBody>
      </p:sp>
      <p:sp>
        <p:nvSpPr>
          <p:cNvPr id="15" name="TextBox 14"/>
          <p:cNvSpPr txBox="1"/>
          <p:nvPr/>
        </p:nvSpPr>
        <p:spPr>
          <a:xfrm>
            <a:off x="8113987" y="3455536"/>
            <a:ext cx="4078013" cy="369332"/>
          </a:xfrm>
          <a:prstGeom prst="rect">
            <a:avLst/>
          </a:prstGeom>
          <a:noFill/>
        </p:spPr>
        <p:txBody>
          <a:bodyPr wrap="square" rtlCol="0">
            <a:spAutoFit/>
          </a:bodyPr>
          <a:lstStyle/>
          <a:p>
            <a:r>
              <a:rPr lang="en-US"/>
              <a:t>Work Area and Hygiene Station</a:t>
            </a:r>
          </a:p>
        </p:txBody>
      </p:sp>
    </p:spTree>
    <p:extLst>
      <p:ext uri="{BB962C8B-B14F-4D97-AF65-F5344CB8AC3E}">
        <p14:creationId xmlns:p14="http://schemas.microsoft.com/office/powerpoint/2010/main" val="2568026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37520" y="327456"/>
            <a:ext cx="9643412" cy="595119"/>
          </a:xfrm>
          <a:prstGeom prst="rect">
            <a:avLst/>
          </a:prstGeom>
        </p:spPr>
        <p:txBody>
          <a:bodyPr>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algn="l"/>
            <a:r>
              <a:rPr lang="en-US" sz="4000"/>
              <a:t>HFE Assessments using Part Task Mockups</a:t>
            </a: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7204924" y="1501930"/>
            <a:ext cx="3187065" cy="4621930"/>
          </a:xfrm>
          <a:prstGeom prst="rect">
            <a:avLst/>
          </a:prstGeom>
          <a:noFill/>
          <a:ln>
            <a:noFill/>
          </a:ln>
        </p:spPr>
      </p:pic>
      <p:sp>
        <p:nvSpPr>
          <p:cNvPr id="7" name="TextBox 6"/>
          <p:cNvSpPr txBox="1"/>
          <p:nvPr/>
        </p:nvSpPr>
        <p:spPr>
          <a:xfrm>
            <a:off x="258482" y="1562843"/>
            <a:ext cx="6886047" cy="4678204"/>
          </a:xfrm>
          <a:prstGeom prst="rect">
            <a:avLst/>
          </a:prstGeom>
          <a:noFill/>
        </p:spPr>
        <p:txBody>
          <a:bodyPr wrap="square" rtlCol="0">
            <a:spAutoFit/>
          </a:bodyPr>
          <a:lstStyle/>
          <a:p>
            <a:pPr marL="342900" indent="-342900">
              <a:buFont typeface="Arial" panose="020B0604020202020204" pitchFamily="34" charset="0"/>
              <a:buChar char="•"/>
            </a:pPr>
            <a:r>
              <a:rPr lang="en-US" sz="2000" dirty="0"/>
              <a:t>The HFE team studies and analyzes many flight and ground system hardware designs.  When initial analyses show areas of serious concern, a part task mockup can be constructed by the shop for a more thorough worksite analysis.</a:t>
            </a:r>
          </a:p>
          <a:p>
            <a:pPr marL="342900" indent="-342900">
              <a:buFont typeface="Arial" panose="020B0604020202020204" pitchFamily="34" charset="0"/>
              <a:buChar char="•"/>
            </a:pPr>
            <a:r>
              <a:rPr lang="en-US" sz="2000" dirty="0"/>
              <a:t>A full-scale mockup is developed representing the specific area of concern in very high fidelity.  Other, non-problematic, elements of the mockup are built to be functional, but at a lower fidelity, for cost savings.  </a:t>
            </a:r>
          </a:p>
          <a:p>
            <a:pPr marL="342900" indent="-342900">
              <a:buFont typeface="Arial" panose="020B0604020202020204" pitchFamily="34" charset="0"/>
              <a:buChar char="•"/>
            </a:pPr>
            <a:r>
              <a:rPr lang="en-US" sz="2000" dirty="0"/>
              <a:t>A human factors analysis is performed, working through all operations of the hardware.  The hardware designers participate or are briefed on the findings.  The physical mockup makes illustrating problems much simpler.</a:t>
            </a:r>
          </a:p>
          <a:p>
            <a:pPr marL="342900" indent="-342900">
              <a:buFont typeface="Arial" panose="020B0604020202020204" pitchFamily="34" charset="0"/>
              <a:buChar char="•"/>
            </a:pPr>
            <a:r>
              <a:rPr lang="en-US" sz="2000" dirty="0"/>
              <a:t>This process allows designers to make improvements to the design before fabrication starts.</a:t>
            </a:r>
          </a:p>
          <a:p>
            <a:endParaRPr lang="en-US" dirty="0"/>
          </a:p>
        </p:txBody>
      </p:sp>
      <p:sp>
        <p:nvSpPr>
          <p:cNvPr id="8" name="TextBox 7"/>
          <p:cNvSpPr txBox="1"/>
          <p:nvPr/>
        </p:nvSpPr>
        <p:spPr>
          <a:xfrm>
            <a:off x="7321331" y="6103007"/>
            <a:ext cx="5306751" cy="584775"/>
          </a:xfrm>
          <a:prstGeom prst="rect">
            <a:avLst/>
          </a:prstGeom>
          <a:noFill/>
        </p:spPr>
        <p:txBody>
          <a:bodyPr wrap="square" rtlCol="0">
            <a:spAutoFit/>
          </a:bodyPr>
          <a:lstStyle/>
          <a:p>
            <a:r>
              <a:rPr lang="en-US" sz="1600" dirty="0"/>
              <a:t>Assessment of the Orion Stage Adapter Secondary </a:t>
            </a:r>
          </a:p>
          <a:p>
            <a:r>
              <a:rPr lang="en-US" sz="1600" dirty="0"/>
              <a:t>Payload Assembly Installation by 5</a:t>
            </a:r>
            <a:r>
              <a:rPr lang="en-US" sz="1600" baseline="30000" dirty="0"/>
              <a:t>th</a:t>
            </a:r>
            <a:r>
              <a:rPr lang="en-US" sz="1600" dirty="0"/>
              <a:t> percentile Female</a:t>
            </a:r>
          </a:p>
        </p:txBody>
      </p:sp>
      <p:sp>
        <p:nvSpPr>
          <p:cNvPr id="9"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AU" sz="1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0" name="Picture 9">
            <a:extLst>
              <a:ext uri="{FF2B5EF4-FFF2-40B4-BE49-F238E27FC236}">
                <a16:creationId xmlns:a16="http://schemas.microsoft.com/office/drawing/2014/main" id="{52D60B86-8DE3-4196-AD90-99B4522046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091987" y="1801932"/>
            <a:ext cx="2400014" cy="1800011"/>
          </a:xfrm>
          <a:prstGeom prst="rect">
            <a:avLst/>
          </a:prstGeom>
        </p:spPr>
      </p:pic>
      <p:pic>
        <p:nvPicPr>
          <p:cNvPr id="11" name="Picture 2" descr="image003">
            <a:extLst>
              <a:ext uri="{FF2B5EF4-FFF2-40B4-BE49-F238E27FC236}">
                <a16:creationId xmlns:a16="http://schemas.microsoft.com/office/drawing/2014/main" id="{900E4B1D-B077-485C-B227-B9A128C9E5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32" t="-556" r="510" b="11936"/>
          <a:stretch/>
        </p:blipFill>
        <p:spPr bwMode="auto">
          <a:xfrm>
            <a:off x="10393053" y="3804708"/>
            <a:ext cx="1782147" cy="228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8583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520" y="442196"/>
            <a:ext cx="10039057" cy="568800"/>
          </a:xfrm>
        </p:spPr>
        <p:txBody>
          <a:bodyPr>
            <a:noAutofit/>
          </a:bodyPr>
          <a:lstStyle/>
          <a:p>
            <a:r>
              <a:rPr lang="en-US" sz="4000" b="0">
                <a:latin typeface="Calibri Light" panose="020F0302020204030204" pitchFamily="34" charset="0"/>
                <a:ea typeface="Calibri Light" panose="020F0302020204030204" pitchFamily="34" charset="0"/>
                <a:cs typeface="Calibri Light" panose="020F0302020204030204" pitchFamily="34" charset="0"/>
              </a:rPr>
              <a:t>HF Analysis Using Virtual Reality</a:t>
            </a:r>
          </a:p>
        </p:txBody>
      </p:sp>
      <p:sp>
        <p:nvSpPr>
          <p:cNvPr id="3" name="Content Placeholder 2"/>
          <p:cNvSpPr>
            <a:spLocks noGrp="1"/>
          </p:cNvSpPr>
          <p:nvPr>
            <p:ph idx="1"/>
          </p:nvPr>
        </p:nvSpPr>
        <p:spPr>
          <a:xfrm>
            <a:off x="609600" y="1378425"/>
            <a:ext cx="5119395" cy="3743398"/>
          </a:xfrm>
        </p:spPr>
        <p:txBody>
          <a:bodyPr/>
          <a:lstStyle/>
          <a:p>
            <a:pPr marL="342900" indent="-342900">
              <a:buFont typeface="Arial" panose="020B0604020202020204" pitchFamily="34" charset="0"/>
              <a:buChar char="•"/>
            </a:pPr>
            <a:r>
              <a:rPr lang="en-US" sz="2000" b="0">
                <a:latin typeface="Calibri" panose="020F0502020204030204" pitchFamily="34" charset="0"/>
                <a:ea typeface="Calibri" panose="020F0502020204030204" pitchFamily="34" charset="0"/>
                <a:cs typeface="Calibri" panose="020F0502020204030204" pitchFamily="34" charset="0"/>
              </a:rPr>
              <a:t>The EV74 Human Factors Engineering (HFE) Team has implemented virtual reality (VR) and motion capture (MoCap) into HFE analyses of various projects through its Virtual Environments Lab (VEL).</a:t>
            </a:r>
          </a:p>
          <a:p>
            <a:pPr marL="342900" indent="-342900">
              <a:buFont typeface="Arial" panose="020B0604020202020204" pitchFamily="34" charset="0"/>
              <a:buChar char="•"/>
            </a:pPr>
            <a:r>
              <a:rPr lang="en-US" sz="2000" b="0">
                <a:latin typeface="Calibri" panose="020F0502020204030204" pitchFamily="34" charset="0"/>
                <a:ea typeface="Calibri" panose="020F0502020204030204" pitchFamily="34" charset="0"/>
                <a:cs typeface="Calibri" panose="020F0502020204030204" pitchFamily="34" charset="0"/>
              </a:rPr>
              <a:t>These techniques are being used for:</a:t>
            </a:r>
          </a:p>
          <a:p>
            <a:pPr marL="681750" lvl="1" indent="-342900">
              <a:buFont typeface="Arial" panose="020B0604020202020204" pitchFamily="34" charset="0"/>
              <a:buChar char="•"/>
            </a:pPr>
            <a:r>
              <a:rPr lang="en-US" sz="2000" b="0">
                <a:latin typeface="Calibri" panose="020F0502020204030204" pitchFamily="34" charset="0"/>
                <a:ea typeface="Calibri" panose="020F0502020204030204" pitchFamily="34" charset="0"/>
                <a:cs typeface="Calibri" panose="020F0502020204030204" pitchFamily="34" charset="0"/>
              </a:rPr>
              <a:t>Concept development for Deep Space Habitats (DSH)</a:t>
            </a:r>
          </a:p>
          <a:p>
            <a:pPr marL="681750" lvl="1" indent="-342900">
              <a:buFont typeface="Arial" panose="020B0604020202020204" pitchFamily="34" charset="0"/>
              <a:buChar char="•"/>
            </a:pPr>
            <a:r>
              <a:rPr lang="en-US" sz="2000" b="0">
                <a:latin typeface="Calibri" panose="020F0502020204030204" pitchFamily="34" charset="0"/>
                <a:ea typeface="Calibri" panose="020F0502020204030204" pitchFamily="34" charset="0"/>
                <a:cs typeface="Calibri" panose="020F0502020204030204" pitchFamily="34" charset="0"/>
              </a:rPr>
              <a:t>Design and analyses for NASA’s SLS</a:t>
            </a:r>
          </a:p>
          <a:p>
            <a:pPr marL="342900" indent="-342900">
              <a:buFont typeface="Arial" panose="020B0604020202020204" pitchFamily="34" charset="0"/>
              <a:buChar char="•"/>
            </a:pPr>
            <a:r>
              <a:rPr lang="en-US" sz="2000" b="0">
                <a:latin typeface="Calibri" panose="020F0502020204030204" pitchFamily="34" charset="0"/>
                <a:ea typeface="Calibri" panose="020F0502020204030204" pitchFamily="34" charset="0"/>
                <a:cs typeface="Calibri" panose="020F0502020204030204" pitchFamily="34" charset="0"/>
              </a:rPr>
              <a:t>VR utilization in the VEL can be used to accomplish HF analyses of hardware designs in place of physical mockups.  It can also be used to push the design to be better formulated before concept mockups are constructed, saving budget and time.</a:t>
            </a:r>
          </a:p>
        </p:txBody>
      </p:sp>
      <p:sp>
        <p:nvSpPr>
          <p:cNvPr id="5"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AU" sz="1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69C19A61-472E-4918-9176-235DD66ADD5A}"/>
              </a:ext>
            </a:extLst>
          </p:cNvPr>
          <p:cNvPicPr>
            <a:picLocks noChangeAspect="1"/>
          </p:cNvPicPr>
          <p:nvPr/>
        </p:nvPicPr>
        <p:blipFill>
          <a:blip r:embed="rId2"/>
          <a:stretch>
            <a:fillRect/>
          </a:stretch>
        </p:blipFill>
        <p:spPr>
          <a:xfrm>
            <a:off x="5906279" y="1297604"/>
            <a:ext cx="6083558" cy="4836008"/>
          </a:xfrm>
          <a:prstGeom prst="rect">
            <a:avLst/>
          </a:prstGeom>
        </p:spPr>
      </p:pic>
    </p:spTree>
    <p:extLst>
      <p:ext uri="{BB962C8B-B14F-4D97-AF65-F5344CB8AC3E}">
        <p14:creationId xmlns:p14="http://schemas.microsoft.com/office/powerpoint/2010/main" val="2945457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520" y="297496"/>
            <a:ext cx="10241359" cy="827173"/>
          </a:xfrm>
        </p:spPr>
        <p:txBody>
          <a:bodyPr>
            <a:normAutofit/>
          </a:bodyPr>
          <a:lstStyle/>
          <a:p>
            <a:r>
              <a:rPr lang="en-US" sz="4000" b="0">
                <a:latin typeface="Calibri Light" panose="020F0302020204030204" pitchFamily="34" charset="0"/>
                <a:ea typeface="Calibri Light" panose="020F0302020204030204" pitchFamily="34" charset="0"/>
                <a:cs typeface="Calibri Light" panose="020F0302020204030204" pitchFamily="34" charset="0"/>
              </a:rPr>
              <a:t>MSFC’s Virtual Environments Lab</a:t>
            </a:r>
          </a:p>
        </p:txBody>
      </p:sp>
      <p:sp>
        <p:nvSpPr>
          <p:cNvPr id="13"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AU"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Rectangle 4"/>
          <p:cNvSpPr>
            <a:spLocks noChangeArrowheads="1"/>
          </p:cNvSpPr>
          <p:nvPr/>
        </p:nvSpPr>
        <p:spPr bwMode="auto">
          <a:xfrm>
            <a:off x="1338684" y="882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Rectangle 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8" name="Picture 7">
            <a:extLst>
              <a:ext uri="{FF2B5EF4-FFF2-40B4-BE49-F238E27FC236}">
                <a16:creationId xmlns:a16="http://schemas.microsoft.com/office/drawing/2014/main" id="{DCA2D538-163A-4E50-B776-FD729C479A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51" t="7777" r="29205" b="9551"/>
          <a:stretch/>
        </p:blipFill>
        <p:spPr>
          <a:xfrm rot="5400000">
            <a:off x="9712975" y="4493510"/>
            <a:ext cx="1358567" cy="1358835"/>
          </a:xfrm>
          <a:prstGeom prst="ellipse">
            <a:avLst/>
          </a:prstGeom>
          <a:ln w="28575">
            <a:solidFill>
              <a:srgbClr val="EA91EC"/>
            </a:solidFill>
          </a:ln>
        </p:spPr>
      </p:pic>
      <p:grpSp>
        <p:nvGrpSpPr>
          <p:cNvPr id="6" name="Group 5">
            <a:extLst>
              <a:ext uri="{FF2B5EF4-FFF2-40B4-BE49-F238E27FC236}">
                <a16:creationId xmlns:a16="http://schemas.microsoft.com/office/drawing/2014/main" id="{FE51F727-21D5-4874-AFAE-7E6B2DC34B67}"/>
              </a:ext>
            </a:extLst>
          </p:cNvPr>
          <p:cNvGrpSpPr/>
          <p:nvPr/>
        </p:nvGrpSpPr>
        <p:grpSpPr>
          <a:xfrm>
            <a:off x="7839979" y="1295413"/>
            <a:ext cx="4075793" cy="2162538"/>
            <a:chOff x="2537716" y="1351269"/>
            <a:chExt cx="7116567" cy="4624630"/>
          </a:xfrm>
        </p:grpSpPr>
        <p:pic>
          <p:nvPicPr>
            <p:cNvPr id="2051" name="Picture 18"/>
            <p:cNvPicPr>
              <a:picLocks noChangeAspect="1" noChangeArrowheads="1"/>
            </p:cNvPicPr>
            <p:nvPr/>
          </p:nvPicPr>
          <p:blipFill>
            <a:blip r:embed="rId3">
              <a:extLst>
                <a:ext uri="{28A0092B-C50C-407E-A947-70E740481C1C}">
                  <a14:useLocalDpi xmlns:a14="http://schemas.microsoft.com/office/drawing/2010/main" val="0"/>
                </a:ext>
              </a:extLst>
            </a:blip>
            <a:srcRect t="19936" b="31168"/>
            <a:stretch>
              <a:fillRect/>
            </a:stretch>
          </p:blipFill>
          <p:spPr bwMode="auto">
            <a:xfrm>
              <a:off x="2537716" y="1351269"/>
              <a:ext cx="7116567" cy="4624630"/>
            </a:xfrm>
            <a:prstGeom prst="rect">
              <a:avLst/>
            </a:prstGeom>
            <a:noFill/>
            <a:ln w="1270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Oval 4">
              <a:extLst>
                <a:ext uri="{FF2B5EF4-FFF2-40B4-BE49-F238E27FC236}">
                  <a16:creationId xmlns:a16="http://schemas.microsoft.com/office/drawing/2014/main" id="{1E354BDD-C63B-45CF-895A-218C67834720}"/>
                </a:ext>
              </a:extLst>
            </p:cNvPr>
            <p:cNvSpPr/>
            <p:nvPr/>
          </p:nvSpPr>
          <p:spPr>
            <a:xfrm>
              <a:off x="7320136" y="2564904"/>
              <a:ext cx="389508" cy="360024"/>
            </a:xfrm>
            <a:prstGeom prst="ellipse">
              <a:avLst/>
            </a:prstGeom>
            <a:noFill/>
            <a:ln>
              <a:solidFill>
                <a:srgbClr val="EA91EC"/>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15" name="Straight Connector 14">
            <a:extLst>
              <a:ext uri="{FF2B5EF4-FFF2-40B4-BE49-F238E27FC236}">
                <a16:creationId xmlns:a16="http://schemas.microsoft.com/office/drawing/2014/main" id="{14082B31-BA94-40E3-9C08-4E13BA486499}"/>
              </a:ext>
            </a:extLst>
          </p:cNvPr>
          <p:cNvCxnSpPr>
            <a:cxnSpLocks/>
          </p:cNvCxnSpPr>
          <p:nvPr/>
        </p:nvCxnSpPr>
        <p:spPr>
          <a:xfrm flipH="1">
            <a:off x="10058400" y="882101"/>
            <a:ext cx="520562" cy="3303189"/>
          </a:xfrm>
          <a:prstGeom prst="line">
            <a:avLst/>
          </a:prstGeom>
          <a:ln w="19050">
            <a:solidFill>
              <a:srgbClr val="EA91EC"/>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19FC877-D5B4-4599-9869-E631CD7410C4}"/>
              </a:ext>
            </a:extLst>
          </p:cNvPr>
          <p:cNvSpPr txBox="1"/>
          <p:nvPr/>
        </p:nvSpPr>
        <p:spPr>
          <a:xfrm>
            <a:off x="8806782" y="5791233"/>
            <a:ext cx="31089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effectLst/>
                <a:uLnTx/>
                <a:uFillTx/>
                <a:latin typeface="Arial"/>
                <a:ea typeface="+mn-ea"/>
                <a:cs typeface="+mn-cs"/>
              </a:rPr>
              <a:t>16 </a:t>
            </a:r>
            <a:r>
              <a:rPr kumimoji="0" lang="en-US" sz="1800" i="0" u="none" strike="noStrike" kern="1200" cap="none" spc="0" normalizeH="0" baseline="0" noProof="0" dirty="0" err="1">
                <a:ln>
                  <a:noFill/>
                </a:ln>
                <a:effectLst/>
                <a:uLnTx/>
                <a:uFillTx/>
                <a:latin typeface="Arial"/>
                <a:ea typeface="+mn-ea"/>
                <a:cs typeface="+mn-cs"/>
              </a:rPr>
              <a:t>Vicon</a:t>
            </a:r>
            <a:r>
              <a:rPr kumimoji="0" lang="en-US" sz="1800" i="0" u="none" strike="noStrike" kern="1200" cap="none" spc="0" normalizeH="0" baseline="0" noProof="0" dirty="0">
                <a:ln>
                  <a:noFill/>
                </a:ln>
                <a:effectLst/>
                <a:uLnTx/>
                <a:uFillTx/>
                <a:latin typeface="Arial"/>
                <a:ea typeface="+mn-ea"/>
                <a:cs typeface="+mn-cs"/>
              </a:rPr>
              <a:t> MoCap Cameras</a:t>
            </a:r>
          </a:p>
        </p:txBody>
      </p:sp>
      <p:pic>
        <p:nvPicPr>
          <p:cNvPr id="4" name="Picture 3">
            <a:extLst>
              <a:ext uri="{FF2B5EF4-FFF2-40B4-BE49-F238E27FC236}">
                <a16:creationId xmlns:a16="http://schemas.microsoft.com/office/drawing/2014/main" id="{14753B6C-8F49-4B49-B457-D0FC9E83404D}"/>
              </a:ext>
            </a:extLst>
          </p:cNvPr>
          <p:cNvPicPr>
            <a:picLocks noChangeAspect="1"/>
          </p:cNvPicPr>
          <p:nvPr/>
        </p:nvPicPr>
        <p:blipFill>
          <a:blip r:embed="rId4"/>
          <a:stretch>
            <a:fillRect/>
          </a:stretch>
        </p:blipFill>
        <p:spPr>
          <a:xfrm>
            <a:off x="501112" y="1089668"/>
            <a:ext cx="7338867" cy="5768332"/>
          </a:xfrm>
          <a:prstGeom prst="rect">
            <a:avLst/>
          </a:prstGeom>
        </p:spPr>
      </p:pic>
      <p:cxnSp>
        <p:nvCxnSpPr>
          <p:cNvPr id="9" name="Straight Connector 8">
            <a:extLst>
              <a:ext uri="{FF2B5EF4-FFF2-40B4-BE49-F238E27FC236}">
                <a16:creationId xmlns:a16="http://schemas.microsoft.com/office/drawing/2014/main" id="{F9521091-AEBC-48A3-B0E5-7C7363972E47}"/>
              </a:ext>
            </a:extLst>
          </p:cNvPr>
          <p:cNvCxnSpPr>
            <a:cxnSpLocks/>
            <a:stCxn id="5" idx="6"/>
          </p:cNvCxnSpPr>
          <p:nvPr/>
        </p:nvCxnSpPr>
        <p:spPr>
          <a:xfrm flipH="1">
            <a:off x="10739254" y="1947101"/>
            <a:ext cx="62787" cy="2647938"/>
          </a:xfrm>
          <a:prstGeom prst="line">
            <a:avLst/>
          </a:prstGeom>
          <a:ln w="19050">
            <a:solidFill>
              <a:srgbClr val="EA91E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45382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9e98754-3ebb-48e9-81db-932c96ae1a2d">
      <Terms xmlns="http://schemas.microsoft.com/office/infopath/2007/PartnerControls"/>
    </lcf76f155ced4ddcb4097134ff3c332f>
    <TaxCatchAll xmlns="d900e117-17a0-4b24-9e47-511ef1d02c43" xsi:nil="true"/>
    <SharedWithUsers xmlns="4500c8ad-f562-41e1-87e7-375824d957fa">
      <UserInfo>
        <DisplayName>Melton, Tina (MSFC-EV74)[ESSCA]</DisplayName>
        <AccountId>18</AccountId>
        <AccountType/>
      </UserInfo>
      <UserInfo>
        <DisplayName>Allen, Brooke C. (MSFC-EV74)</DisplayName>
        <AccountId>14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4CD192846927D468FA4DF81B161B511" ma:contentTypeVersion="16" ma:contentTypeDescription="Create a new document." ma:contentTypeScope="" ma:versionID="63351875958bf41cbe3ec933febca0c4">
  <xsd:schema xmlns:xsd="http://www.w3.org/2001/XMLSchema" xmlns:xs="http://www.w3.org/2001/XMLSchema" xmlns:p="http://schemas.microsoft.com/office/2006/metadata/properties" xmlns:ns2="29e98754-3ebb-48e9-81db-932c96ae1a2d" xmlns:ns3="4500c8ad-f562-41e1-87e7-375824d957fa" xmlns:ns4="d900e117-17a0-4b24-9e47-511ef1d02c43" targetNamespace="http://schemas.microsoft.com/office/2006/metadata/properties" ma:root="true" ma:fieldsID="7d6b6653ea7c22fa3662f33a812a829d" ns2:_="" ns3:_="" ns4:_="">
    <xsd:import namespace="29e98754-3ebb-48e9-81db-932c96ae1a2d"/>
    <xsd:import namespace="4500c8ad-f562-41e1-87e7-375824d957fa"/>
    <xsd:import namespace="d900e117-17a0-4b24-9e47-511ef1d02c4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e98754-3ebb-48e9-81db-932c96ae1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00c8ad-f562-41e1-87e7-375824d957f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2e9c8eed-87e7-4436-9113-28d4bb37748b}" ma:internalName="TaxCatchAll" ma:showField="CatchAllData" ma:web="4500c8ad-f562-41e1-87e7-375824d957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AFEA9B-BA26-4D88-9F0E-229AF9EA80E1}">
  <ds:schemaRefs>
    <ds:schemaRef ds:uri="http://purl.org/dc/dcmitype/"/>
    <ds:schemaRef ds:uri="http://schemas.microsoft.com/office/2006/metadata/properties"/>
    <ds:schemaRef ds:uri="http://purl.org/dc/terms/"/>
    <ds:schemaRef ds:uri="29e98754-3ebb-48e9-81db-932c96ae1a2d"/>
    <ds:schemaRef ds:uri="http://schemas.microsoft.com/office/infopath/2007/PartnerControls"/>
    <ds:schemaRef ds:uri="http://schemas.openxmlformats.org/package/2006/metadata/core-properties"/>
    <ds:schemaRef ds:uri="http://schemas.microsoft.com/office/2006/documentManagement/types"/>
    <ds:schemaRef ds:uri="http://www.w3.org/XML/1998/namespace"/>
    <ds:schemaRef ds:uri="d900e117-17a0-4b24-9e47-511ef1d02c43"/>
    <ds:schemaRef ds:uri="4500c8ad-f562-41e1-87e7-375824d957fa"/>
    <ds:schemaRef ds:uri="http://purl.org/dc/elements/1.1/"/>
  </ds:schemaRefs>
</ds:datastoreItem>
</file>

<file path=customXml/itemProps2.xml><?xml version="1.0" encoding="utf-8"?>
<ds:datastoreItem xmlns:ds="http://schemas.openxmlformats.org/officeDocument/2006/customXml" ds:itemID="{1DBE66EF-CECB-4565-B483-61FA7BE837A1}">
  <ds:schemaRefs>
    <ds:schemaRef ds:uri="http://schemas.microsoft.com/sharepoint/v3/contenttype/forms"/>
  </ds:schemaRefs>
</ds:datastoreItem>
</file>

<file path=customXml/itemProps3.xml><?xml version="1.0" encoding="utf-8"?>
<ds:datastoreItem xmlns:ds="http://schemas.openxmlformats.org/officeDocument/2006/customXml" ds:itemID="{86A543E9-E57C-4F17-87F6-D38CDA8FA4D6}">
  <ds:schemaRefs>
    <ds:schemaRef ds:uri="29e98754-3ebb-48e9-81db-932c96ae1a2d"/>
    <ds:schemaRef ds:uri="4500c8ad-f562-41e1-87e7-375824d957fa"/>
    <ds:schemaRef ds:uri="d900e117-17a0-4b24-9e47-511ef1d02c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
  <TotalTime>506</TotalTime>
  <Words>1187</Words>
  <Application>Microsoft Office PowerPoint</Application>
  <PresentationFormat>Widescreen</PresentationFormat>
  <Paragraphs>160</Paragraphs>
  <Slides>17</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Light</vt:lpstr>
      <vt:lpstr>Helvetica</vt:lpstr>
      <vt:lpstr>Jacobs Chronos</vt:lpstr>
      <vt:lpstr>Jacobs Chronos Light</vt:lpstr>
      <vt:lpstr>Wingdings</vt:lpstr>
      <vt:lpstr>1_Office Theme</vt:lpstr>
      <vt:lpstr>HSI&amp;E Design Influence   Human Systems Integration &amp; Engineering (HSI&amp;E) Team NASA Marshall Space Flight Center (MSFC) </vt:lpstr>
      <vt:lpstr>PowerPoint Presentation</vt:lpstr>
      <vt:lpstr>PowerPoint Presentation</vt:lpstr>
      <vt:lpstr>HFE Analysis Types</vt:lpstr>
      <vt:lpstr>Advanced Concepts Development </vt:lpstr>
      <vt:lpstr>Advanced Concepts Development</vt:lpstr>
      <vt:lpstr>PowerPoint Presentation</vt:lpstr>
      <vt:lpstr>HF Analysis Using Virtual Reality</vt:lpstr>
      <vt:lpstr>MSFC’s Virtual Environments Lab</vt:lpstr>
      <vt:lpstr>PowerPoint Presentation</vt:lpstr>
      <vt:lpstr>PowerPoint Presentation</vt:lpstr>
      <vt:lpstr>VR as an Engineering Design Tool</vt:lpstr>
      <vt:lpstr>Advantages of Working within VR</vt:lpstr>
      <vt:lpstr> ILS Technical Disciplines – Integral Part of Systems Engineering​ ​</vt:lpstr>
      <vt:lpstr>Supportability Engineering Design Influence</vt:lpstr>
      <vt:lpstr>Sustainment and Moon to Mars</vt:lpstr>
      <vt:lpstr>Acronyms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Zimmerman, Jennafer M. (MSFC-EV74)[Fall Intern Program]</dc:creator>
  <cp:lastModifiedBy>Allen, Brooke C. (MSFC-EV74)</cp:lastModifiedBy>
  <cp:revision>11</cp:revision>
  <dcterms:created xsi:type="dcterms:W3CDTF">2020-11-16T02:23:09Z</dcterms:created>
  <dcterms:modified xsi:type="dcterms:W3CDTF">2024-04-12T22:16:50Z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0x010100E4CD192846927D468FA4DF81B161B511</vt:lpwstr>
  </property>
</Properties>
</file>