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58" r:id="rId3"/>
    <p:sldId id="259" r:id="rId4"/>
    <p:sldId id="260" r:id="rId5"/>
    <p:sldId id="275"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8" r:id="rId19"/>
    <p:sldId id="273" r:id="rId20"/>
    <p:sldId id="274" r:id="rId21"/>
    <p:sldId id="289" r:id="rId22"/>
    <p:sldId id="293" r:id="rId23"/>
    <p:sldId id="276" r:id="rId24"/>
    <p:sldId id="277" r:id="rId25"/>
    <p:sldId id="279" r:id="rId26"/>
    <p:sldId id="280" r:id="rId27"/>
    <p:sldId id="287" r:id="rId28"/>
    <p:sldId id="281" r:id="rId29"/>
    <p:sldId id="282" r:id="rId30"/>
    <p:sldId id="283" r:id="rId31"/>
    <p:sldId id="284" r:id="rId32"/>
    <p:sldId id="285" r:id="rId33"/>
    <p:sldId id="286" r:id="rId34"/>
    <p:sldId id="288" r:id="rId35"/>
    <p:sldId id="290" r:id="rId36"/>
    <p:sldId id="292" r:id="rId37"/>
    <p:sldId id="294" r:id="rId38"/>
    <p:sldId id="257"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6" autoAdjust="0"/>
    <p:restoredTop sz="94660"/>
  </p:normalViewPr>
  <p:slideViewPr>
    <p:cSldViewPr snapToGrid="0">
      <p:cViewPr varScale="1">
        <p:scale>
          <a:sx n="58" d="100"/>
          <a:sy n="58" d="100"/>
        </p:scale>
        <p:origin x="18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B5E59C-5142-4DFC-B4C8-30AB323117FE}" type="datetimeFigureOut">
              <a:rPr lang="en-US" smtClean="0"/>
              <a:t>5/2/2024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5CFD4A-49CD-4B73-AFF4-9C68D4CB7D5B}" type="slidenum">
              <a:rPr lang="en-US" smtClean="0"/>
              <a:t>‹#›</a:t>
            </a:fld>
            <a:endParaRPr lang="en-US"/>
          </a:p>
        </p:txBody>
      </p:sp>
    </p:spTree>
    <p:extLst>
      <p:ext uri="{BB962C8B-B14F-4D97-AF65-F5344CB8AC3E}">
        <p14:creationId xmlns:p14="http://schemas.microsoft.com/office/powerpoint/2010/main" val="41736977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971CD-BC36-137B-407E-DD2ABA7B0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86A04D-B84D-3018-A678-23976361C4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6BDEBD-F123-54AF-6AC3-ECCC84EEA88C}"/>
              </a:ext>
            </a:extLst>
          </p:cNvPr>
          <p:cNvSpPr>
            <a:spLocks noGrp="1"/>
          </p:cNvSpPr>
          <p:nvPr>
            <p:ph type="dt" sz="half" idx="10"/>
          </p:nvPr>
        </p:nvSpPr>
        <p:spPr/>
        <p:txBody>
          <a:bodyPr/>
          <a:lstStyle/>
          <a:p>
            <a:fld id="{C3C39804-8E53-4CE7-BB0C-AC5FBFA5D83D}" type="datetime1">
              <a:rPr lang="en-US" smtClean="0"/>
              <a:t>5/2/2024</a:t>
            </a:fld>
            <a:endParaRPr lang="en-US"/>
          </a:p>
        </p:txBody>
      </p:sp>
      <p:sp>
        <p:nvSpPr>
          <p:cNvPr id="5" name="Footer Placeholder 4">
            <a:extLst>
              <a:ext uri="{FF2B5EF4-FFF2-40B4-BE49-F238E27FC236}">
                <a16:creationId xmlns:a16="http://schemas.microsoft.com/office/drawing/2014/main" id="{7524430D-72E5-A889-281D-BE27F320FE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2EBD7-8A03-9F35-1BDD-5ED35F70C97B}"/>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472869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4569-2AD5-B4EF-0199-A2E9EB2728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5112C-6231-7155-E09F-E7781BFAF6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9FEEE-0679-2CAD-50FC-8E4401601707}"/>
              </a:ext>
            </a:extLst>
          </p:cNvPr>
          <p:cNvSpPr>
            <a:spLocks noGrp="1"/>
          </p:cNvSpPr>
          <p:nvPr>
            <p:ph type="dt" sz="half" idx="10"/>
          </p:nvPr>
        </p:nvSpPr>
        <p:spPr/>
        <p:txBody>
          <a:bodyPr/>
          <a:lstStyle/>
          <a:p>
            <a:fld id="{F6A8BCE4-4A2D-4BC0-B610-58EA7D19C2B6}" type="datetime1">
              <a:rPr lang="en-US" smtClean="0"/>
              <a:t>5/2/2024</a:t>
            </a:fld>
            <a:endParaRPr lang="en-US"/>
          </a:p>
        </p:txBody>
      </p:sp>
      <p:sp>
        <p:nvSpPr>
          <p:cNvPr id="5" name="Footer Placeholder 4">
            <a:extLst>
              <a:ext uri="{FF2B5EF4-FFF2-40B4-BE49-F238E27FC236}">
                <a16:creationId xmlns:a16="http://schemas.microsoft.com/office/drawing/2014/main" id="{65039CE2-EF16-C243-2DF7-BD39073F4C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F9F9CF-BC99-793C-3166-F34CADF6A381}"/>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3297655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DF2A6-8862-DA9F-6B9D-ECD5A8B234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0BBE7FC-DF25-948E-DB4A-799BE4CD11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28E850-1CA9-1F57-A88A-1980D596B882}"/>
              </a:ext>
            </a:extLst>
          </p:cNvPr>
          <p:cNvSpPr>
            <a:spLocks noGrp="1"/>
          </p:cNvSpPr>
          <p:nvPr>
            <p:ph type="dt" sz="half" idx="10"/>
          </p:nvPr>
        </p:nvSpPr>
        <p:spPr/>
        <p:txBody>
          <a:bodyPr/>
          <a:lstStyle/>
          <a:p>
            <a:fld id="{4F864630-DAE9-46E1-A012-12FED394AC90}" type="datetime1">
              <a:rPr lang="en-US" smtClean="0"/>
              <a:t>5/2/2024</a:t>
            </a:fld>
            <a:endParaRPr lang="en-US"/>
          </a:p>
        </p:txBody>
      </p:sp>
      <p:sp>
        <p:nvSpPr>
          <p:cNvPr id="5" name="Footer Placeholder 4">
            <a:extLst>
              <a:ext uri="{FF2B5EF4-FFF2-40B4-BE49-F238E27FC236}">
                <a16:creationId xmlns:a16="http://schemas.microsoft.com/office/drawing/2014/main" id="{395B1BA8-1CFE-6A00-B931-D836451B71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C8EB23-FAF7-6371-3D4D-F6F3C08B126A}"/>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3617233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11852-3A24-84FC-9F54-D4F25CBC8F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D8F7E3-449E-C48D-8D9E-310C1C5C147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8C418BD-D041-92C4-FD2D-E67044FE48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D7BFD8-9E0F-7A83-0CB3-D29D4D4C8792}"/>
              </a:ext>
            </a:extLst>
          </p:cNvPr>
          <p:cNvSpPr>
            <a:spLocks noGrp="1"/>
          </p:cNvSpPr>
          <p:nvPr>
            <p:ph type="dt" sz="half" idx="10"/>
          </p:nvPr>
        </p:nvSpPr>
        <p:spPr/>
        <p:txBody>
          <a:bodyPr/>
          <a:lstStyle/>
          <a:p>
            <a:fld id="{B7B90742-3D64-4BEE-A6F2-27F6847B0CA6}" type="datetime1">
              <a:rPr lang="en-US" smtClean="0"/>
              <a:t>5/2/2024</a:t>
            </a:fld>
            <a:endParaRPr lang="en-US"/>
          </a:p>
        </p:txBody>
      </p:sp>
      <p:sp>
        <p:nvSpPr>
          <p:cNvPr id="6" name="Footer Placeholder 5">
            <a:extLst>
              <a:ext uri="{FF2B5EF4-FFF2-40B4-BE49-F238E27FC236}">
                <a16:creationId xmlns:a16="http://schemas.microsoft.com/office/drawing/2014/main" id="{950CEEA8-7C90-86C4-4075-5932EE37F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FD70CE-04FA-28DF-14FD-71732D3D8567}"/>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4103126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45A56-D24D-C347-D0EA-4804FC6D764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871C3A-466E-F827-8916-DCEEB0FE06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33933C-C33F-7C95-0630-0EB7B8578F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09A255E-095D-ECC0-202B-227A92696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3056C5D-7A42-76EA-8DB9-B809D09AAA4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79BEDD-A66C-6211-6184-FD0A756EC543}"/>
              </a:ext>
            </a:extLst>
          </p:cNvPr>
          <p:cNvSpPr>
            <a:spLocks noGrp="1"/>
          </p:cNvSpPr>
          <p:nvPr>
            <p:ph type="dt" sz="half" idx="10"/>
          </p:nvPr>
        </p:nvSpPr>
        <p:spPr/>
        <p:txBody>
          <a:bodyPr/>
          <a:lstStyle/>
          <a:p>
            <a:fld id="{06BD8715-B86C-48AC-8AA2-EB39DF4ECE1C}" type="datetime1">
              <a:rPr lang="en-US" smtClean="0"/>
              <a:t>5/2/2024</a:t>
            </a:fld>
            <a:endParaRPr lang="en-US"/>
          </a:p>
        </p:txBody>
      </p:sp>
      <p:sp>
        <p:nvSpPr>
          <p:cNvPr id="8" name="Footer Placeholder 7">
            <a:extLst>
              <a:ext uri="{FF2B5EF4-FFF2-40B4-BE49-F238E27FC236}">
                <a16:creationId xmlns:a16="http://schemas.microsoft.com/office/drawing/2014/main" id="{19EA4AD4-B2B3-BC3E-78F0-CF209A99A7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BEF9AC-222E-715A-C4CC-46ACE04CA83A}"/>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36556975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63A1C-0F9A-092D-B597-501E945347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D79FACC-4AAC-7ED2-01E2-EB90E0E8B9FB}"/>
              </a:ext>
            </a:extLst>
          </p:cNvPr>
          <p:cNvSpPr>
            <a:spLocks noGrp="1"/>
          </p:cNvSpPr>
          <p:nvPr>
            <p:ph type="dt" sz="half" idx="10"/>
          </p:nvPr>
        </p:nvSpPr>
        <p:spPr/>
        <p:txBody>
          <a:bodyPr/>
          <a:lstStyle/>
          <a:p>
            <a:fld id="{FF11F527-556C-4EAB-B64B-EDFCB48BF5A3}" type="datetime1">
              <a:rPr lang="en-US" smtClean="0"/>
              <a:t>5/2/2024</a:t>
            </a:fld>
            <a:endParaRPr lang="en-US"/>
          </a:p>
        </p:txBody>
      </p:sp>
      <p:sp>
        <p:nvSpPr>
          <p:cNvPr id="4" name="Footer Placeholder 3">
            <a:extLst>
              <a:ext uri="{FF2B5EF4-FFF2-40B4-BE49-F238E27FC236}">
                <a16:creationId xmlns:a16="http://schemas.microsoft.com/office/drawing/2014/main" id="{73ECD5D7-A7E7-F26C-62CE-9F9DFFC2228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2171E63-C76C-01ED-3221-B7A12E4C1C31}"/>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638159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31F7F1-2513-6C3C-6861-13CF20A8EDC6}"/>
              </a:ext>
            </a:extLst>
          </p:cNvPr>
          <p:cNvSpPr>
            <a:spLocks noGrp="1"/>
          </p:cNvSpPr>
          <p:nvPr>
            <p:ph type="dt" sz="half" idx="10"/>
          </p:nvPr>
        </p:nvSpPr>
        <p:spPr/>
        <p:txBody>
          <a:bodyPr/>
          <a:lstStyle/>
          <a:p>
            <a:fld id="{C1ADF1B7-DB18-4262-8ECE-BBA44E899E39}" type="datetime1">
              <a:rPr lang="en-US" smtClean="0"/>
              <a:t>5/2/2024</a:t>
            </a:fld>
            <a:endParaRPr lang="en-US"/>
          </a:p>
        </p:txBody>
      </p:sp>
      <p:sp>
        <p:nvSpPr>
          <p:cNvPr id="3" name="Footer Placeholder 2">
            <a:extLst>
              <a:ext uri="{FF2B5EF4-FFF2-40B4-BE49-F238E27FC236}">
                <a16:creationId xmlns:a16="http://schemas.microsoft.com/office/drawing/2014/main" id="{BF5226D7-2430-E712-6A70-58750FE2C7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390EC8B-7252-D713-394D-62D6B3D87F74}"/>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649372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F5895-1BF2-4B37-1C2D-C0B175DE11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D95443-09EB-4865-D643-0B6818C5AB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3C0D05D-9106-3D1F-D2F6-7E4DF33046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9C9AAF-E1AF-1077-6853-AC77E46F1AD8}"/>
              </a:ext>
            </a:extLst>
          </p:cNvPr>
          <p:cNvSpPr>
            <a:spLocks noGrp="1"/>
          </p:cNvSpPr>
          <p:nvPr>
            <p:ph type="dt" sz="half" idx="10"/>
          </p:nvPr>
        </p:nvSpPr>
        <p:spPr/>
        <p:txBody>
          <a:bodyPr/>
          <a:lstStyle/>
          <a:p>
            <a:fld id="{66DFF369-6EBC-4501-A643-CAFFEED0ECFB}" type="datetime1">
              <a:rPr lang="en-US" smtClean="0"/>
              <a:t>5/2/2024</a:t>
            </a:fld>
            <a:endParaRPr lang="en-US"/>
          </a:p>
        </p:txBody>
      </p:sp>
      <p:sp>
        <p:nvSpPr>
          <p:cNvPr id="6" name="Footer Placeholder 5">
            <a:extLst>
              <a:ext uri="{FF2B5EF4-FFF2-40B4-BE49-F238E27FC236}">
                <a16:creationId xmlns:a16="http://schemas.microsoft.com/office/drawing/2014/main" id="{AFFDA5B2-07AE-D544-08FE-5CED6D509D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7E7201-094E-7123-6AFE-7C5E78FD872D}"/>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3302979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03DDC-EFEE-411A-7C7B-712558FC40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B99B706-E251-4B55-B9E7-28F37C9FC3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0A893B-E94F-8B3C-F7BB-016BC2A130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0A5B-71BB-731E-5251-65F438766B7B}"/>
              </a:ext>
            </a:extLst>
          </p:cNvPr>
          <p:cNvSpPr>
            <a:spLocks noGrp="1"/>
          </p:cNvSpPr>
          <p:nvPr>
            <p:ph type="dt" sz="half" idx="10"/>
          </p:nvPr>
        </p:nvSpPr>
        <p:spPr/>
        <p:txBody>
          <a:bodyPr/>
          <a:lstStyle/>
          <a:p>
            <a:fld id="{8F72C968-78BC-4914-8B5B-15CD52A26B45}" type="datetime1">
              <a:rPr lang="en-US" smtClean="0"/>
              <a:t>5/2/2024</a:t>
            </a:fld>
            <a:endParaRPr lang="en-US"/>
          </a:p>
        </p:txBody>
      </p:sp>
      <p:sp>
        <p:nvSpPr>
          <p:cNvPr id="6" name="Footer Placeholder 5">
            <a:extLst>
              <a:ext uri="{FF2B5EF4-FFF2-40B4-BE49-F238E27FC236}">
                <a16:creationId xmlns:a16="http://schemas.microsoft.com/office/drawing/2014/main" id="{934B9BCD-E1BD-E09B-3E88-E3842AF49F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849D97-E072-8061-3FEE-14BA5EDD28FF}"/>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1906245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B858-8B9F-6FC3-BDC3-7E435CB9365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55DA863-898F-90AB-F2F0-61C6AC8C3D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135D5-020A-064E-A94C-A47E671EE506}"/>
              </a:ext>
            </a:extLst>
          </p:cNvPr>
          <p:cNvSpPr>
            <a:spLocks noGrp="1"/>
          </p:cNvSpPr>
          <p:nvPr>
            <p:ph type="dt" sz="half" idx="10"/>
          </p:nvPr>
        </p:nvSpPr>
        <p:spPr/>
        <p:txBody>
          <a:bodyPr/>
          <a:lstStyle/>
          <a:p>
            <a:fld id="{757852F3-E8B9-4E0B-ACAA-0A83083005F9}" type="datetime1">
              <a:rPr lang="en-US" smtClean="0"/>
              <a:t>5/2/2024</a:t>
            </a:fld>
            <a:endParaRPr lang="en-US"/>
          </a:p>
        </p:txBody>
      </p:sp>
      <p:sp>
        <p:nvSpPr>
          <p:cNvPr id="5" name="Footer Placeholder 4">
            <a:extLst>
              <a:ext uri="{FF2B5EF4-FFF2-40B4-BE49-F238E27FC236}">
                <a16:creationId xmlns:a16="http://schemas.microsoft.com/office/drawing/2014/main" id="{8321FBF3-7CD0-8539-A8CA-2A781CE023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1B9AAF-3154-01D6-5A1C-29E20185B612}"/>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3141205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42C581-379F-F77C-AD46-7E1F7EB71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8C8E28F-48ED-24FE-F9CF-DFF4BFD90A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55B4A5-F878-1B17-061F-4F19E63C7174}"/>
              </a:ext>
            </a:extLst>
          </p:cNvPr>
          <p:cNvSpPr>
            <a:spLocks noGrp="1"/>
          </p:cNvSpPr>
          <p:nvPr>
            <p:ph type="dt" sz="half" idx="10"/>
          </p:nvPr>
        </p:nvSpPr>
        <p:spPr/>
        <p:txBody>
          <a:bodyPr/>
          <a:lstStyle/>
          <a:p>
            <a:fld id="{8DD36FE2-68C5-4535-BC7E-C7C04805381B}" type="datetime1">
              <a:rPr lang="en-US" smtClean="0"/>
              <a:t>5/2/2024</a:t>
            </a:fld>
            <a:endParaRPr lang="en-US"/>
          </a:p>
        </p:txBody>
      </p:sp>
      <p:sp>
        <p:nvSpPr>
          <p:cNvPr id="5" name="Footer Placeholder 4">
            <a:extLst>
              <a:ext uri="{FF2B5EF4-FFF2-40B4-BE49-F238E27FC236}">
                <a16:creationId xmlns:a16="http://schemas.microsoft.com/office/drawing/2014/main" id="{2A935E3A-2D93-D767-FCD7-DEBCDD8770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BA05DD-8A3E-386D-B5EB-D0AA7A814D65}"/>
              </a:ext>
            </a:extLst>
          </p:cNvPr>
          <p:cNvSpPr>
            <a:spLocks noGrp="1"/>
          </p:cNvSpPr>
          <p:nvPr>
            <p:ph type="sldNum" sz="quarter" idx="12"/>
          </p:nvPr>
        </p:nvSpPr>
        <p:spPr/>
        <p:txBody>
          <a:bodyPr/>
          <a:lstStyle/>
          <a:p>
            <a:fld id="{530254C4-64FE-4BEC-AC23-8BFE1370A698}" type="slidenum">
              <a:rPr lang="en-US" smtClean="0"/>
              <a:t>‹#›</a:t>
            </a:fld>
            <a:endParaRPr lang="en-US"/>
          </a:p>
        </p:txBody>
      </p:sp>
    </p:spTree>
    <p:extLst>
      <p:ext uri="{BB962C8B-B14F-4D97-AF65-F5344CB8AC3E}">
        <p14:creationId xmlns:p14="http://schemas.microsoft.com/office/powerpoint/2010/main" val="11098279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150AEF-6EF9-FA61-FF2F-EF4F5A65A3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58DF8-6F38-7723-EED0-2309A82C89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856E72-C263-FE1B-A405-5BB3CF9A7E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D88AC5-ECF0-458A-AE6F-5F1BB5CDA966}" type="datetime1">
              <a:rPr lang="en-US" smtClean="0"/>
              <a:t>5/2/2024</a:t>
            </a:fld>
            <a:endParaRPr lang="en-US"/>
          </a:p>
        </p:txBody>
      </p:sp>
      <p:sp>
        <p:nvSpPr>
          <p:cNvPr id="5" name="Footer Placeholder 4">
            <a:extLst>
              <a:ext uri="{FF2B5EF4-FFF2-40B4-BE49-F238E27FC236}">
                <a16:creationId xmlns:a16="http://schemas.microsoft.com/office/drawing/2014/main" id="{060FD0FD-FFD7-3439-EA48-43B60781DA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C9D5E8E-EF6C-D02E-618F-DB2FF7C7D0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0254C4-64FE-4BEC-AC23-8BFE1370A698}" type="slidenum">
              <a:rPr lang="en-US" smtClean="0"/>
              <a:t>‹#›</a:t>
            </a:fld>
            <a:endParaRPr lang="en-US"/>
          </a:p>
        </p:txBody>
      </p:sp>
    </p:spTree>
    <p:extLst>
      <p:ext uri="{BB962C8B-B14F-4D97-AF65-F5344CB8AC3E}">
        <p14:creationId xmlns:p14="http://schemas.microsoft.com/office/powerpoint/2010/main" val="2727283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john.c.graf@nas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B04CF47-F0EE-41EE-C6F2-4BD184D6FE2F}"/>
              </a:ext>
            </a:extLst>
          </p:cNvPr>
          <p:cNvPicPr>
            <a:picLocks noChangeAspect="1"/>
          </p:cNvPicPr>
          <p:nvPr/>
        </p:nvPicPr>
        <p:blipFill>
          <a:blip r:embed="rId2"/>
          <a:stretch>
            <a:fillRect/>
          </a:stretch>
        </p:blipFill>
        <p:spPr>
          <a:xfrm>
            <a:off x="748144" y="344205"/>
            <a:ext cx="3740729" cy="1653402"/>
          </a:xfrm>
          <a:prstGeom prst="rect">
            <a:avLst/>
          </a:prstGeom>
        </p:spPr>
      </p:pic>
      <p:pic>
        <p:nvPicPr>
          <p:cNvPr id="1028" name="Picture 4">
            <a:extLst>
              <a:ext uri="{FF2B5EF4-FFF2-40B4-BE49-F238E27FC236}">
                <a16:creationId xmlns:a16="http://schemas.microsoft.com/office/drawing/2014/main" id="{263D9703-CE15-15F6-9DB5-342B218429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161" t="9576" r="72923" b="23585"/>
          <a:stretch/>
        </p:blipFill>
        <p:spPr bwMode="auto">
          <a:xfrm>
            <a:off x="9452758" y="178130"/>
            <a:ext cx="2256311" cy="198555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57FCD0E-E8C8-EAD9-1F4A-4940C31711CF}"/>
              </a:ext>
            </a:extLst>
          </p:cNvPr>
          <p:cNvSpPr txBox="1"/>
          <p:nvPr/>
        </p:nvSpPr>
        <p:spPr>
          <a:xfrm>
            <a:off x="971949" y="1796894"/>
            <a:ext cx="10003123" cy="4585871"/>
          </a:xfrm>
          <a:prstGeom prst="rect">
            <a:avLst/>
          </a:prstGeom>
          <a:noFill/>
        </p:spPr>
        <p:txBody>
          <a:bodyPr wrap="none" rtlCol="0">
            <a:spAutoFit/>
          </a:bodyPr>
          <a:lstStyle/>
          <a:p>
            <a:pPr algn="ctr"/>
            <a:r>
              <a:rPr lang="en-US" sz="2800" dirty="0"/>
              <a:t>Medical Ceramic Oxygen Generator (M-COG)</a:t>
            </a:r>
          </a:p>
          <a:p>
            <a:pPr algn="ctr">
              <a:spcAft>
                <a:spcPts val="1200"/>
              </a:spcAft>
            </a:pPr>
            <a:r>
              <a:rPr lang="en-US" sz="2800" dirty="0"/>
              <a:t> Technology description presented to:</a:t>
            </a:r>
          </a:p>
          <a:p>
            <a:pPr algn="ctr">
              <a:spcAft>
                <a:spcPts val="1800"/>
              </a:spcAft>
            </a:pPr>
            <a:r>
              <a:rPr lang="en-US" sz="2800" dirty="0"/>
              <a:t>CSA Group Technical Subcommittee Z251.20 – Medical Gas Systems</a:t>
            </a:r>
          </a:p>
          <a:p>
            <a:pPr algn="ctr">
              <a:spcAft>
                <a:spcPts val="1800"/>
              </a:spcAft>
            </a:pPr>
            <a:r>
              <a:rPr lang="en-US" sz="2800" dirty="0"/>
              <a:t>May 6, 2024</a:t>
            </a:r>
          </a:p>
          <a:p>
            <a:pPr algn="ctr"/>
            <a:r>
              <a:rPr lang="en-US" sz="2800" dirty="0"/>
              <a:t>John Graf</a:t>
            </a:r>
          </a:p>
          <a:p>
            <a:pPr algn="ctr"/>
            <a:r>
              <a:rPr lang="en-US" sz="2800" dirty="0"/>
              <a:t>Technology Development Lead for Life Support</a:t>
            </a:r>
          </a:p>
          <a:p>
            <a:pPr algn="ctr"/>
            <a:r>
              <a:rPr lang="en-US" sz="2800" dirty="0"/>
              <a:t>NASA Johnson Space Center, Houston TX USA</a:t>
            </a:r>
          </a:p>
          <a:p>
            <a:pPr algn="ctr"/>
            <a:r>
              <a:rPr lang="en-US" sz="2800" dirty="0">
                <a:hlinkClick r:id="rId4"/>
              </a:rPr>
              <a:t>john.c.graf@nasa.gov</a:t>
            </a:r>
            <a:endParaRPr lang="en-US" sz="2800" dirty="0"/>
          </a:p>
          <a:p>
            <a:pPr algn="ctr"/>
            <a:endParaRPr lang="en-US" sz="2800" dirty="0"/>
          </a:p>
        </p:txBody>
      </p:sp>
      <p:sp>
        <p:nvSpPr>
          <p:cNvPr id="2" name="Slide Number Placeholder 1">
            <a:extLst>
              <a:ext uri="{FF2B5EF4-FFF2-40B4-BE49-F238E27FC236}">
                <a16:creationId xmlns:a16="http://schemas.microsoft.com/office/drawing/2014/main" id="{C0B2D29F-ABA4-0DD6-F33D-C2CE14769D48}"/>
              </a:ext>
            </a:extLst>
          </p:cNvPr>
          <p:cNvSpPr>
            <a:spLocks noGrp="1"/>
          </p:cNvSpPr>
          <p:nvPr>
            <p:ph type="sldNum" sz="quarter" idx="12"/>
          </p:nvPr>
        </p:nvSpPr>
        <p:spPr>
          <a:xfrm>
            <a:off x="8610600" y="6246181"/>
            <a:ext cx="2743200" cy="365125"/>
          </a:xfrm>
        </p:spPr>
        <p:txBody>
          <a:bodyPr/>
          <a:lstStyle/>
          <a:p>
            <a:fld id="{530254C4-64FE-4BEC-AC23-8BFE1370A698}" type="slidenum">
              <a:rPr lang="en-US" smtClean="0"/>
              <a:t>1</a:t>
            </a:fld>
            <a:endParaRPr lang="en-US"/>
          </a:p>
        </p:txBody>
      </p:sp>
      <p:sp>
        <p:nvSpPr>
          <p:cNvPr id="5" name="Rectangle 4">
            <a:extLst>
              <a:ext uri="{FF2B5EF4-FFF2-40B4-BE49-F238E27FC236}">
                <a16:creationId xmlns:a16="http://schemas.microsoft.com/office/drawing/2014/main" id="{308C30B3-1AED-A8A3-C923-294F0D7BCA6C}"/>
              </a:ext>
            </a:extLst>
          </p:cNvPr>
          <p:cNvSpPr/>
          <p:nvPr/>
        </p:nvSpPr>
        <p:spPr>
          <a:xfrm>
            <a:off x="11027884" y="6290631"/>
            <a:ext cx="440675" cy="451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5F31A3A6-3FA2-2FFE-F3A0-80F184B7CA99}"/>
              </a:ext>
            </a:extLst>
          </p:cNvPr>
          <p:cNvSpPr txBox="1"/>
          <p:nvPr/>
        </p:nvSpPr>
        <p:spPr>
          <a:xfrm>
            <a:off x="561860" y="6257835"/>
            <a:ext cx="11347373" cy="461665"/>
          </a:xfrm>
          <a:prstGeom prst="rect">
            <a:avLst/>
          </a:prstGeom>
          <a:noFill/>
        </p:spPr>
        <p:txBody>
          <a:bodyPr wrap="square">
            <a:spAutoFit/>
          </a:bodyPr>
          <a:lstStyle/>
          <a:p>
            <a:r>
              <a:rPr lang="en-US" sz="1200" b="0" i="0" dirty="0">
                <a:solidFill>
                  <a:srgbClr val="000000"/>
                </a:solidFill>
                <a:effectLst/>
                <a:latin typeface="Roboto" panose="02000000000000000000" pitchFamily="2" charset="0"/>
              </a:rPr>
              <a:t>Trade names and trademarks are used in this report for identification only. Their usage does not constitute an official endorsement, either expressed or implied, by the National Aeronautics and Space Administration</a:t>
            </a:r>
            <a:endParaRPr lang="en-US" sz="1200" dirty="0"/>
          </a:p>
        </p:txBody>
      </p:sp>
    </p:spTree>
    <p:extLst>
      <p:ext uri="{BB962C8B-B14F-4D97-AF65-F5344CB8AC3E}">
        <p14:creationId xmlns:p14="http://schemas.microsoft.com/office/powerpoint/2010/main" val="23854698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27A904-EF19-C185-379E-807279F8F973}"/>
              </a:ext>
            </a:extLst>
          </p:cNvPr>
          <p:cNvSpPr txBox="1"/>
          <p:nvPr/>
        </p:nvSpPr>
        <p:spPr>
          <a:xfrm>
            <a:off x="1773715" y="363557"/>
            <a:ext cx="8755410" cy="584775"/>
          </a:xfrm>
          <a:prstGeom prst="rect">
            <a:avLst/>
          </a:prstGeom>
          <a:noFill/>
        </p:spPr>
        <p:txBody>
          <a:bodyPr wrap="none" rtlCol="0">
            <a:spAutoFit/>
          </a:bodyPr>
          <a:lstStyle/>
          <a:p>
            <a:r>
              <a:rPr lang="en-US" sz="3200" dirty="0"/>
              <a:t>Applications for a Ceramic Oxygen Generator (COG)</a:t>
            </a:r>
          </a:p>
        </p:txBody>
      </p:sp>
      <p:pic>
        <p:nvPicPr>
          <p:cNvPr id="5" name="Picture 4">
            <a:extLst>
              <a:ext uri="{FF2B5EF4-FFF2-40B4-BE49-F238E27FC236}">
                <a16:creationId xmlns:a16="http://schemas.microsoft.com/office/drawing/2014/main" id="{89D59E6D-3990-A482-EE5A-559E094217C4}"/>
              </a:ext>
            </a:extLst>
          </p:cNvPr>
          <p:cNvPicPr>
            <a:picLocks noChangeAspect="1"/>
          </p:cNvPicPr>
          <p:nvPr/>
        </p:nvPicPr>
        <p:blipFill>
          <a:blip r:embed="rId2"/>
          <a:stretch>
            <a:fillRect/>
          </a:stretch>
        </p:blipFill>
        <p:spPr>
          <a:xfrm>
            <a:off x="1483453" y="2018842"/>
            <a:ext cx="1467770" cy="2352101"/>
          </a:xfrm>
          <a:prstGeom prst="rect">
            <a:avLst/>
          </a:prstGeom>
        </p:spPr>
      </p:pic>
      <p:pic>
        <p:nvPicPr>
          <p:cNvPr id="6" name="Picture 5">
            <a:extLst>
              <a:ext uri="{FF2B5EF4-FFF2-40B4-BE49-F238E27FC236}">
                <a16:creationId xmlns:a16="http://schemas.microsoft.com/office/drawing/2014/main" id="{AEA05465-15A7-7FB9-B9E1-4F217CAFAA14}"/>
              </a:ext>
            </a:extLst>
          </p:cNvPr>
          <p:cNvPicPr>
            <a:picLocks noChangeAspect="1"/>
          </p:cNvPicPr>
          <p:nvPr/>
        </p:nvPicPr>
        <p:blipFill>
          <a:blip r:embed="rId3"/>
          <a:stretch>
            <a:fillRect/>
          </a:stretch>
        </p:blipFill>
        <p:spPr>
          <a:xfrm>
            <a:off x="4532523" y="1986135"/>
            <a:ext cx="3223352" cy="2417514"/>
          </a:xfrm>
          <a:prstGeom prst="rect">
            <a:avLst/>
          </a:prstGeom>
        </p:spPr>
      </p:pic>
      <p:pic>
        <p:nvPicPr>
          <p:cNvPr id="7" name="Picture 6">
            <a:extLst>
              <a:ext uri="{FF2B5EF4-FFF2-40B4-BE49-F238E27FC236}">
                <a16:creationId xmlns:a16="http://schemas.microsoft.com/office/drawing/2014/main" id="{7BF3DD59-1E87-FBA0-906A-C00E972FF527}"/>
              </a:ext>
            </a:extLst>
          </p:cNvPr>
          <p:cNvPicPr>
            <a:picLocks noChangeAspect="1"/>
          </p:cNvPicPr>
          <p:nvPr/>
        </p:nvPicPr>
        <p:blipFill>
          <a:blip r:embed="rId4"/>
          <a:stretch>
            <a:fillRect/>
          </a:stretch>
        </p:blipFill>
        <p:spPr>
          <a:xfrm>
            <a:off x="8589256" y="2203288"/>
            <a:ext cx="2644277" cy="1983208"/>
          </a:xfrm>
          <a:prstGeom prst="rect">
            <a:avLst/>
          </a:prstGeom>
        </p:spPr>
      </p:pic>
      <p:sp>
        <p:nvSpPr>
          <p:cNvPr id="8" name="TextBox 7">
            <a:extLst>
              <a:ext uri="{FF2B5EF4-FFF2-40B4-BE49-F238E27FC236}">
                <a16:creationId xmlns:a16="http://schemas.microsoft.com/office/drawing/2014/main" id="{83350483-130A-894C-2F86-6B43530FBE92}"/>
              </a:ext>
            </a:extLst>
          </p:cNvPr>
          <p:cNvSpPr txBox="1"/>
          <p:nvPr/>
        </p:nvSpPr>
        <p:spPr>
          <a:xfrm>
            <a:off x="1288975" y="1311008"/>
            <a:ext cx="1856727" cy="646331"/>
          </a:xfrm>
          <a:prstGeom prst="rect">
            <a:avLst/>
          </a:prstGeom>
          <a:noFill/>
        </p:spPr>
        <p:txBody>
          <a:bodyPr wrap="none" rtlCol="0">
            <a:spAutoFit/>
          </a:bodyPr>
          <a:lstStyle/>
          <a:p>
            <a:pPr algn="ctr"/>
            <a:r>
              <a:rPr lang="en-US" dirty="0"/>
              <a:t>Space Suit </a:t>
            </a:r>
          </a:p>
          <a:p>
            <a:pPr algn="ctr"/>
            <a:r>
              <a:rPr lang="en-US" dirty="0"/>
              <a:t>O</a:t>
            </a:r>
            <a:r>
              <a:rPr lang="en-US" baseline="-25000" dirty="0"/>
              <a:t>2</a:t>
            </a:r>
            <a:r>
              <a:rPr lang="en-US" dirty="0"/>
              <a:t> Tank Recharge</a:t>
            </a:r>
          </a:p>
        </p:txBody>
      </p:sp>
      <p:sp>
        <p:nvSpPr>
          <p:cNvPr id="9" name="TextBox 8">
            <a:extLst>
              <a:ext uri="{FF2B5EF4-FFF2-40B4-BE49-F238E27FC236}">
                <a16:creationId xmlns:a16="http://schemas.microsoft.com/office/drawing/2014/main" id="{0646B733-8D40-2EF1-0AF5-07245833D193}"/>
              </a:ext>
            </a:extLst>
          </p:cNvPr>
          <p:cNvSpPr txBox="1"/>
          <p:nvPr/>
        </p:nvSpPr>
        <p:spPr>
          <a:xfrm>
            <a:off x="4603215" y="1333042"/>
            <a:ext cx="2662973" cy="646331"/>
          </a:xfrm>
          <a:prstGeom prst="rect">
            <a:avLst/>
          </a:prstGeom>
          <a:noFill/>
        </p:spPr>
        <p:txBody>
          <a:bodyPr wrap="none" rtlCol="0">
            <a:spAutoFit/>
          </a:bodyPr>
          <a:lstStyle/>
          <a:p>
            <a:pPr algn="ctr"/>
            <a:r>
              <a:rPr lang="en-US" dirty="0"/>
              <a:t>Ultra High Purity (UHP) O</a:t>
            </a:r>
            <a:r>
              <a:rPr lang="en-US" baseline="-25000" dirty="0"/>
              <a:t>2</a:t>
            </a:r>
          </a:p>
          <a:p>
            <a:pPr algn="ctr"/>
            <a:r>
              <a:rPr lang="en-US" dirty="0"/>
              <a:t>for analytical chemistry</a:t>
            </a:r>
          </a:p>
        </p:txBody>
      </p:sp>
      <p:sp>
        <p:nvSpPr>
          <p:cNvPr id="10" name="TextBox 9">
            <a:extLst>
              <a:ext uri="{FF2B5EF4-FFF2-40B4-BE49-F238E27FC236}">
                <a16:creationId xmlns:a16="http://schemas.microsoft.com/office/drawing/2014/main" id="{3520CC2B-29A2-3829-180A-781710DF6F28}"/>
              </a:ext>
            </a:extLst>
          </p:cNvPr>
          <p:cNvSpPr txBox="1"/>
          <p:nvPr/>
        </p:nvSpPr>
        <p:spPr>
          <a:xfrm>
            <a:off x="8501349" y="1311008"/>
            <a:ext cx="2855205" cy="646331"/>
          </a:xfrm>
          <a:prstGeom prst="rect">
            <a:avLst/>
          </a:prstGeom>
          <a:noFill/>
        </p:spPr>
        <p:txBody>
          <a:bodyPr wrap="none" rtlCol="0">
            <a:spAutoFit/>
          </a:bodyPr>
          <a:lstStyle/>
          <a:p>
            <a:pPr algn="ctr"/>
            <a:r>
              <a:rPr lang="en-US" dirty="0"/>
              <a:t>Medical O</a:t>
            </a:r>
            <a:r>
              <a:rPr lang="en-US" baseline="-25000" dirty="0"/>
              <a:t>2</a:t>
            </a:r>
          </a:p>
          <a:p>
            <a:pPr algn="ctr"/>
            <a:r>
              <a:rPr lang="en-US" dirty="0"/>
              <a:t>In Challenging Environments</a:t>
            </a:r>
          </a:p>
        </p:txBody>
      </p:sp>
      <p:sp>
        <p:nvSpPr>
          <p:cNvPr id="11" name="TextBox 10">
            <a:extLst>
              <a:ext uri="{FF2B5EF4-FFF2-40B4-BE49-F238E27FC236}">
                <a16:creationId xmlns:a16="http://schemas.microsoft.com/office/drawing/2014/main" id="{870A4042-2A4D-02D7-CE1E-A98B75C3BD89}"/>
              </a:ext>
            </a:extLst>
          </p:cNvPr>
          <p:cNvSpPr txBox="1"/>
          <p:nvPr/>
        </p:nvSpPr>
        <p:spPr>
          <a:xfrm>
            <a:off x="1072649" y="4577509"/>
            <a:ext cx="2307748" cy="1277273"/>
          </a:xfrm>
          <a:prstGeom prst="rect">
            <a:avLst/>
          </a:prstGeom>
          <a:noFill/>
        </p:spPr>
        <p:txBody>
          <a:bodyPr wrap="none" rtlCol="0">
            <a:spAutoFit/>
          </a:bodyPr>
          <a:lstStyle/>
          <a:p>
            <a:pPr algn="ctr">
              <a:spcAft>
                <a:spcPts val="600"/>
              </a:spcAft>
            </a:pPr>
            <a:r>
              <a:rPr lang="en-US" u="sng" dirty="0"/>
              <a:t>Key Requirements:</a:t>
            </a:r>
          </a:p>
          <a:p>
            <a:pPr algn="ctr"/>
            <a:r>
              <a:rPr lang="en-US" dirty="0"/>
              <a:t>Purity:  &gt;99.99% </a:t>
            </a:r>
          </a:p>
          <a:p>
            <a:pPr algn="ctr"/>
            <a:r>
              <a:rPr lang="en-US" dirty="0"/>
              <a:t> Pressure: &gt;3000 </a:t>
            </a:r>
            <a:r>
              <a:rPr lang="en-US" dirty="0" err="1"/>
              <a:t>psig</a:t>
            </a:r>
            <a:endParaRPr lang="en-US" dirty="0"/>
          </a:p>
          <a:p>
            <a:pPr algn="ctr"/>
            <a:r>
              <a:rPr lang="en-US" dirty="0"/>
              <a:t>Safety: (no H</a:t>
            </a:r>
            <a:r>
              <a:rPr lang="en-US" baseline="-25000" dirty="0"/>
              <a:t>2</a:t>
            </a:r>
            <a:r>
              <a:rPr lang="en-US" dirty="0"/>
              <a:t> hazards)</a:t>
            </a:r>
          </a:p>
        </p:txBody>
      </p:sp>
      <p:sp>
        <p:nvSpPr>
          <p:cNvPr id="12" name="TextBox 11">
            <a:extLst>
              <a:ext uri="{FF2B5EF4-FFF2-40B4-BE49-F238E27FC236}">
                <a16:creationId xmlns:a16="http://schemas.microsoft.com/office/drawing/2014/main" id="{4A8F652E-4E1F-B515-187E-7289490381FD}"/>
              </a:ext>
            </a:extLst>
          </p:cNvPr>
          <p:cNvSpPr txBox="1"/>
          <p:nvPr/>
        </p:nvSpPr>
        <p:spPr>
          <a:xfrm>
            <a:off x="4762746" y="4577509"/>
            <a:ext cx="2343911" cy="1000274"/>
          </a:xfrm>
          <a:prstGeom prst="rect">
            <a:avLst/>
          </a:prstGeom>
          <a:noFill/>
        </p:spPr>
        <p:txBody>
          <a:bodyPr wrap="none" rtlCol="0">
            <a:spAutoFit/>
          </a:bodyPr>
          <a:lstStyle/>
          <a:p>
            <a:pPr algn="ctr">
              <a:spcAft>
                <a:spcPts val="600"/>
              </a:spcAft>
            </a:pPr>
            <a:r>
              <a:rPr lang="en-US" u="sng" dirty="0"/>
              <a:t>Key Requirements:</a:t>
            </a:r>
          </a:p>
          <a:p>
            <a:pPr algn="ctr"/>
            <a:r>
              <a:rPr lang="en-US" dirty="0"/>
              <a:t>Purity: &gt;99.999% </a:t>
            </a:r>
          </a:p>
          <a:p>
            <a:pPr algn="ctr"/>
            <a:r>
              <a:rPr lang="en-US" dirty="0"/>
              <a:t>Price: &lt; $500 / cylinder</a:t>
            </a:r>
          </a:p>
        </p:txBody>
      </p:sp>
      <p:sp>
        <p:nvSpPr>
          <p:cNvPr id="13" name="TextBox 12">
            <a:extLst>
              <a:ext uri="{FF2B5EF4-FFF2-40B4-BE49-F238E27FC236}">
                <a16:creationId xmlns:a16="http://schemas.microsoft.com/office/drawing/2014/main" id="{BFF62482-491F-3C67-A672-75AEF1942453}"/>
              </a:ext>
            </a:extLst>
          </p:cNvPr>
          <p:cNvSpPr txBox="1"/>
          <p:nvPr/>
        </p:nvSpPr>
        <p:spPr>
          <a:xfrm>
            <a:off x="8105770" y="4577509"/>
            <a:ext cx="3701846" cy="1554272"/>
          </a:xfrm>
          <a:prstGeom prst="rect">
            <a:avLst/>
          </a:prstGeom>
          <a:noFill/>
        </p:spPr>
        <p:txBody>
          <a:bodyPr wrap="none" rtlCol="0">
            <a:spAutoFit/>
          </a:bodyPr>
          <a:lstStyle/>
          <a:p>
            <a:pPr algn="ctr">
              <a:spcAft>
                <a:spcPts val="600"/>
              </a:spcAft>
            </a:pPr>
            <a:r>
              <a:rPr lang="en-US" u="sng" dirty="0"/>
              <a:t>Key Requirements:</a:t>
            </a:r>
          </a:p>
          <a:p>
            <a:pPr algn="ctr"/>
            <a:r>
              <a:rPr lang="en-US" dirty="0"/>
              <a:t>Purity: &gt;93% (prefer &gt;99.0%)</a:t>
            </a:r>
          </a:p>
          <a:p>
            <a:pPr algn="ctr"/>
            <a:r>
              <a:rPr lang="en-US" dirty="0"/>
              <a:t>Service Life: &gt; 10 years</a:t>
            </a:r>
          </a:p>
          <a:p>
            <a:pPr algn="ctr"/>
            <a:r>
              <a:rPr lang="en-US" dirty="0"/>
              <a:t>Operates in hot, humid environments</a:t>
            </a:r>
          </a:p>
          <a:p>
            <a:pPr algn="ctr"/>
            <a:r>
              <a:rPr lang="en-US" dirty="0"/>
              <a:t>&lt;1 </a:t>
            </a:r>
            <a:r>
              <a:rPr lang="en-US" dirty="0" err="1"/>
              <a:t>hr</a:t>
            </a:r>
            <a:r>
              <a:rPr lang="en-US" dirty="0"/>
              <a:t> Maintenance per year</a:t>
            </a:r>
          </a:p>
        </p:txBody>
      </p:sp>
      <p:sp>
        <p:nvSpPr>
          <p:cNvPr id="14" name="Slide Number Placeholder 13">
            <a:extLst>
              <a:ext uri="{FF2B5EF4-FFF2-40B4-BE49-F238E27FC236}">
                <a16:creationId xmlns:a16="http://schemas.microsoft.com/office/drawing/2014/main" id="{96E8DBD3-8ECA-A295-D77E-405E859E57C9}"/>
              </a:ext>
            </a:extLst>
          </p:cNvPr>
          <p:cNvSpPr>
            <a:spLocks noGrp="1"/>
          </p:cNvSpPr>
          <p:nvPr>
            <p:ph type="sldNum" sz="quarter" idx="12"/>
          </p:nvPr>
        </p:nvSpPr>
        <p:spPr/>
        <p:txBody>
          <a:bodyPr/>
          <a:lstStyle/>
          <a:p>
            <a:fld id="{530254C4-64FE-4BEC-AC23-8BFE1370A698}" type="slidenum">
              <a:rPr lang="en-US" smtClean="0"/>
              <a:t>2</a:t>
            </a:fld>
            <a:endParaRPr lang="en-US"/>
          </a:p>
        </p:txBody>
      </p:sp>
    </p:spTree>
    <p:extLst>
      <p:ext uri="{BB962C8B-B14F-4D97-AF65-F5344CB8AC3E}">
        <p14:creationId xmlns:p14="http://schemas.microsoft.com/office/powerpoint/2010/main" val="1716892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469FEE8-D04B-D2CE-EBEF-D6CAD7BE903B}"/>
              </a:ext>
            </a:extLst>
          </p:cNvPr>
          <p:cNvSpPr>
            <a:spLocks noGrp="1"/>
          </p:cNvSpPr>
          <p:nvPr>
            <p:ph type="title"/>
          </p:nvPr>
        </p:nvSpPr>
        <p:spPr>
          <a:xfrm>
            <a:off x="352540" y="166822"/>
            <a:ext cx="11545677" cy="736562"/>
          </a:xfrm>
        </p:spPr>
        <p:txBody>
          <a:bodyPr>
            <a:noAutofit/>
          </a:bodyPr>
          <a:lstStyle/>
          <a:p>
            <a:pPr algn="ctr"/>
            <a:r>
              <a:rPr lang="en-US" sz="3200" dirty="0">
                <a:latin typeface="+mn-lt"/>
              </a:rPr>
              <a:t>Attributes of Ideal Medical Oxygen Generator / M-COG Attributes</a:t>
            </a:r>
          </a:p>
        </p:txBody>
      </p:sp>
      <p:sp>
        <p:nvSpPr>
          <p:cNvPr id="5" name="TextBox 4">
            <a:extLst>
              <a:ext uri="{FF2B5EF4-FFF2-40B4-BE49-F238E27FC236}">
                <a16:creationId xmlns:a16="http://schemas.microsoft.com/office/drawing/2014/main" id="{3F3A2640-47FB-D8A6-F98D-523000C61574}"/>
              </a:ext>
            </a:extLst>
          </p:cNvPr>
          <p:cNvSpPr txBox="1"/>
          <p:nvPr/>
        </p:nvSpPr>
        <p:spPr>
          <a:xfrm>
            <a:off x="351277" y="2108799"/>
            <a:ext cx="1630062" cy="4421723"/>
          </a:xfrm>
          <a:prstGeom prst="rect">
            <a:avLst/>
          </a:prstGeom>
          <a:noFill/>
        </p:spPr>
        <p:txBody>
          <a:bodyPr wrap="none" rtlCol="0">
            <a:spAutoFit/>
          </a:bodyPr>
          <a:lstStyle/>
          <a:p>
            <a:pPr algn="ctr">
              <a:spcAft>
                <a:spcPts val="1000"/>
              </a:spcAft>
            </a:pPr>
            <a:r>
              <a:rPr lang="en-US" dirty="0"/>
              <a:t>Reliability</a:t>
            </a:r>
          </a:p>
          <a:p>
            <a:pPr algn="ctr">
              <a:spcAft>
                <a:spcPts val="1000"/>
              </a:spcAft>
            </a:pPr>
            <a:r>
              <a:rPr lang="en-US" dirty="0"/>
              <a:t>Service Life</a:t>
            </a:r>
          </a:p>
          <a:p>
            <a:pPr algn="ctr">
              <a:spcAft>
                <a:spcPts val="1000"/>
              </a:spcAft>
            </a:pPr>
            <a:r>
              <a:rPr lang="en-US" dirty="0"/>
              <a:t>Training</a:t>
            </a:r>
          </a:p>
          <a:p>
            <a:pPr algn="ctr">
              <a:spcAft>
                <a:spcPts val="1000"/>
              </a:spcAft>
            </a:pPr>
            <a:r>
              <a:rPr lang="en-US" dirty="0"/>
              <a:t>Maintenance</a:t>
            </a:r>
          </a:p>
          <a:p>
            <a:pPr algn="ctr">
              <a:spcAft>
                <a:spcPts val="1000"/>
              </a:spcAft>
            </a:pPr>
            <a:r>
              <a:rPr lang="en-US" dirty="0"/>
              <a:t>O</a:t>
            </a:r>
            <a:r>
              <a:rPr lang="en-US" baseline="-25000" dirty="0"/>
              <a:t>2</a:t>
            </a:r>
            <a:r>
              <a:rPr lang="en-US" dirty="0"/>
              <a:t> Purity</a:t>
            </a:r>
          </a:p>
          <a:p>
            <a:pPr algn="ctr">
              <a:spcAft>
                <a:spcPts val="1000"/>
              </a:spcAft>
            </a:pPr>
            <a:r>
              <a:rPr lang="en-US" dirty="0"/>
              <a:t>O</a:t>
            </a:r>
            <a:r>
              <a:rPr lang="en-US" baseline="-25000" dirty="0"/>
              <a:t>2</a:t>
            </a:r>
            <a:r>
              <a:rPr lang="en-US" dirty="0"/>
              <a:t> Pressure</a:t>
            </a:r>
          </a:p>
          <a:p>
            <a:pPr algn="ctr">
              <a:spcAft>
                <a:spcPts val="1000"/>
              </a:spcAft>
            </a:pPr>
            <a:r>
              <a:rPr lang="en-US" dirty="0"/>
              <a:t>Temp. range</a:t>
            </a:r>
          </a:p>
          <a:p>
            <a:pPr algn="ctr">
              <a:spcAft>
                <a:spcPts val="1000"/>
              </a:spcAft>
            </a:pPr>
            <a:r>
              <a:rPr lang="en-US" dirty="0"/>
              <a:t>Humidity range</a:t>
            </a:r>
          </a:p>
          <a:p>
            <a:pPr algn="ctr">
              <a:spcAft>
                <a:spcPts val="1000"/>
              </a:spcAft>
            </a:pPr>
            <a:r>
              <a:rPr lang="en-US" dirty="0"/>
              <a:t>Elevation range</a:t>
            </a:r>
          </a:p>
          <a:p>
            <a:pPr algn="ctr">
              <a:spcAft>
                <a:spcPts val="1000"/>
              </a:spcAft>
            </a:pPr>
            <a:r>
              <a:rPr lang="en-US" dirty="0"/>
              <a:t>Power</a:t>
            </a:r>
          </a:p>
          <a:p>
            <a:pPr algn="ctr">
              <a:spcAft>
                <a:spcPts val="1000"/>
              </a:spcAft>
            </a:pPr>
            <a:r>
              <a:rPr lang="en-US" dirty="0"/>
              <a:t>Cost</a:t>
            </a:r>
          </a:p>
        </p:txBody>
      </p:sp>
      <p:sp>
        <p:nvSpPr>
          <p:cNvPr id="6" name="TextBox 5">
            <a:extLst>
              <a:ext uri="{FF2B5EF4-FFF2-40B4-BE49-F238E27FC236}">
                <a16:creationId xmlns:a16="http://schemas.microsoft.com/office/drawing/2014/main" id="{33A593DF-BB7E-4AC0-4E94-04C5048E7897}"/>
              </a:ext>
            </a:extLst>
          </p:cNvPr>
          <p:cNvSpPr txBox="1"/>
          <p:nvPr/>
        </p:nvSpPr>
        <p:spPr>
          <a:xfrm>
            <a:off x="2495389" y="2108799"/>
            <a:ext cx="1980750" cy="4421723"/>
          </a:xfrm>
          <a:prstGeom prst="rect">
            <a:avLst/>
          </a:prstGeom>
          <a:noFill/>
        </p:spPr>
        <p:txBody>
          <a:bodyPr wrap="square" rtlCol="0">
            <a:spAutoFit/>
          </a:bodyPr>
          <a:lstStyle/>
          <a:p>
            <a:pPr algn="ctr">
              <a:spcAft>
                <a:spcPts val="1000"/>
              </a:spcAft>
            </a:pPr>
            <a:r>
              <a:rPr lang="en-US" dirty="0"/>
              <a:t>MTBF &gt;5yrs </a:t>
            </a:r>
          </a:p>
          <a:p>
            <a:pPr algn="ctr">
              <a:spcAft>
                <a:spcPts val="1000"/>
              </a:spcAft>
            </a:pPr>
            <a:r>
              <a:rPr lang="en-US" dirty="0"/>
              <a:t>&gt;10 years</a:t>
            </a:r>
          </a:p>
          <a:p>
            <a:pPr algn="ctr">
              <a:spcAft>
                <a:spcPts val="1000"/>
              </a:spcAft>
            </a:pPr>
            <a:r>
              <a:rPr lang="en-US" dirty="0"/>
              <a:t>&lt; 1 </a:t>
            </a:r>
            <a:r>
              <a:rPr lang="en-US" dirty="0" err="1"/>
              <a:t>hr</a:t>
            </a:r>
            <a:r>
              <a:rPr lang="en-US" dirty="0"/>
              <a:t>   </a:t>
            </a:r>
          </a:p>
          <a:p>
            <a:pPr algn="ctr">
              <a:spcAft>
                <a:spcPts val="1000"/>
              </a:spcAft>
            </a:pPr>
            <a:r>
              <a:rPr lang="en-US" dirty="0"/>
              <a:t>&lt;1 </a:t>
            </a:r>
            <a:r>
              <a:rPr lang="en-US" dirty="0" err="1"/>
              <a:t>hr</a:t>
            </a:r>
            <a:r>
              <a:rPr lang="en-US" dirty="0"/>
              <a:t> per year</a:t>
            </a:r>
          </a:p>
          <a:p>
            <a:pPr algn="ctr">
              <a:spcAft>
                <a:spcPts val="1000"/>
              </a:spcAft>
            </a:pPr>
            <a:r>
              <a:rPr lang="en-US" dirty="0"/>
              <a:t>&gt;99.0%</a:t>
            </a:r>
          </a:p>
          <a:p>
            <a:pPr algn="ctr">
              <a:spcAft>
                <a:spcPts val="1000"/>
              </a:spcAft>
            </a:pPr>
            <a:r>
              <a:rPr lang="en-US" dirty="0"/>
              <a:t>&gt;5 Bar</a:t>
            </a:r>
          </a:p>
          <a:p>
            <a:pPr algn="ctr">
              <a:spcAft>
                <a:spcPts val="1000"/>
              </a:spcAft>
            </a:pPr>
            <a:r>
              <a:rPr lang="en-US" dirty="0"/>
              <a:t>-10 to 50C</a:t>
            </a:r>
          </a:p>
          <a:p>
            <a:pPr algn="ctr">
              <a:spcAft>
                <a:spcPts val="1000"/>
              </a:spcAft>
            </a:pPr>
            <a:r>
              <a:rPr lang="en-US" dirty="0"/>
              <a:t>0 to 99.5%</a:t>
            </a:r>
          </a:p>
          <a:p>
            <a:pPr algn="ctr">
              <a:spcAft>
                <a:spcPts val="1000"/>
              </a:spcAft>
            </a:pPr>
            <a:r>
              <a:rPr lang="en-US" dirty="0"/>
              <a:t>0 to 4000 meters</a:t>
            </a:r>
          </a:p>
          <a:p>
            <a:pPr algn="ctr">
              <a:spcAft>
                <a:spcPts val="1000"/>
              </a:spcAft>
            </a:pPr>
            <a:r>
              <a:rPr lang="en-US" dirty="0"/>
              <a:t>&lt;50 Watts/lpm</a:t>
            </a:r>
          </a:p>
          <a:p>
            <a:pPr algn="ctr"/>
            <a:r>
              <a:rPr lang="en-US" dirty="0"/>
              <a:t>Less than SOA </a:t>
            </a:r>
          </a:p>
        </p:txBody>
      </p:sp>
      <p:sp>
        <p:nvSpPr>
          <p:cNvPr id="7" name="TextBox 6">
            <a:extLst>
              <a:ext uri="{FF2B5EF4-FFF2-40B4-BE49-F238E27FC236}">
                <a16:creationId xmlns:a16="http://schemas.microsoft.com/office/drawing/2014/main" id="{8284959D-2401-BFBA-D14E-A2A9109217A2}"/>
              </a:ext>
            </a:extLst>
          </p:cNvPr>
          <p:cNvSpPr txBox="1"/>
          <p:nvPr/>
        </p:nvSpPr>
        <p:spPr>
          <a:xfrm>
            <a:off x="5865143" y="2108799"/>
            <a:ext cx="5865961" cy="3611245"/>
          </a:xfrm>
          <a:prstGeom prst="rect">
            <a:avLst/>
          </a:prstGeom>
          <a:noFill/>
        </p:spPr>
        <p:txBody>
          <a:bodyPr wrap="square" rtlCol="0">
            <a:spAutoFit/>
          </a:bodyPr>
          <a:lstStyle/>
          <a:p>
            <a:pPr>
              <a:spcAft>
                <a:spcPts val="1000"/>
              </a:spcAft>
            </a:pPr>
            <a:r>
              <a:rPr lang="en-US" dirty="0"/>
              <a:t>one moving part, that part has 7 year MTBF)</a:t>
            </a:r>
          </a:p>
          <a:p>
            <a:pPr>
              <a:spcAft>
                <a:spcPts val="1000"/>
              </a:spcAft>
            </a:pPr>
            <a:r>
              <a:rPr lang="en-US" dirty="0"/>
              <a:t>&gt;99.9%, &gt; 5 bar after 10 years (35% reduction in flow)</a:t>
            </a:r>
          </a:p>
          <a:p>
            <a:pPr>
              <a:spcAft>
                <a:spcPts val="1000"/>
              </a:spcAft>
            </a:pPr>
            <a:r>
              <a:rPr lang="en-US" dirty="0"/>
              <a:t>Training needs: 1 </a:t>
            </a:r>
            <a:r>
              <a:rPr lang="en-US" dirty="0" err="1"/>
              <a:t>hr</a:t>
            </a:r>
            <a:r>
              <a:rPr lang="en-US" dirty="0"/>
              <a:t> instructional video </a:t>
            </a:r>
          </a:p>
          <a:p>
            <a:pPr>
              <a:spcAft>
                <a:spcPts val="1000"/>
              </a:spcAft>
            </a:pPr>
            <a:r>
              <a:rPr lang="en-US" dirty="0"/>
              <a:t>1 </a:t>
            </a:r>
            <a:r>
              <a:rPr lang="en-US" dirty="0" err="1"/>
              <a:t>hr</a:t>
            </a:r>
            <a:r>
              <a:rPr lang="en-US" dirty="0"/>
              <a:t> to replace blower &amp; thermocouple every 2 years</a:t>
            </a:r>
          </a:p>
          <a:p>
            <a:pPr>
              <a:spcAft>
                <a:spcPts val="1000"/>
              </a:spcAft>
            </a:pPr>
            <a:r>
              <a:rPr lang="en-US" dirty="0"/>
              <a:t>&gt;99.99%  (under all operating conditions)</a:t>
            </a:r>
          </a:p>
          <a:p>
            <a:pPr>
              <a:spcAft>
                <a:spcPts val="1000"/>
              </a:spcAft>
            </a:pPr>
            <a:r>
              <a:rPr lang="en-US" dirty="0"/>
              <a:t>&gt;13 Bar </a:t>
            </a:r>
          </a:p>
          <a:p>
            <a:pPr>
              <a:spcAft>
                <a:spcPts val="1000"/>
              </a:spcAft>
            </a:pPr>
            <a:r>
              <a:rPr lang="en-US" dirty="0"/>
              <a:t>-10 to 50C (limited by electronics)</a:t>
            </a:r>
          </a:p>
          <a:p>
            <a:pPr>
              <a:spcAft>
                <a:spcPts val="1000"/>
              </a:spcAft>
            </a:pPr>
            <a:r>
              <a:rPr lang="en-US" dirty="0"/>
              <a:t>0 to 99.5%  (humidity no affect on purity, pressure, power)</a:t>
            </a:r>
          </a:p>
          <a:p>
            <a:pPr>
              <a:spcAft>
                <a:spcPts val="1000"/>
              </a:spcAft>
            </a:pPr>
            <a:r>
              <a:rPr lang="en-US" dirty="0"/>
              <a:t>0 to 4000 meters (demonstrated at 3300 meters)</a:t>
            </a:r>
          </a:p>
        </p:txBody>
      </p:sp>
      <p:grpSp>
        <p:nvGrpSpPr>
          <p:cNvPr id="8" name="Group 7">
            <a:extLst>
              <a:ext uri="{FF2B5EF4-FFF2-40B4-BE49-F238E27FC236}">
                <a16:creationId xmlns:a16="http://schemas.microsoft.com/office/drawing/2014/main" id="{D1E7DCE1-8DBF-D641-4962-8EE22F61100F}"/>
              </a:ext>
            </a:extLst>
          </p:cNvPr>
          <p:cNvGrpSpPr/>
          <p:nvPr/>
        </p:nvGrpSpPr>
        <p:grpSpPr>
          <a:xfrm>
            <a:off x="2688258" y="1192397"/>
            <a:ext cx="1565053" cy="808743"/>
            <a:chOff x="2808728" y="997526"/>
            <a:chExt cx="1565053" cy="808743"/>
          </a:xfrm>
        </p:grpSpPr>
        <p:pic>
          <p:nvPicPr>
            <p:cNvPr id="9" name="Picture 8">
              <a:extLst>
                <a:ext uri="{FF2B5EF4-FFF2-40B4-BE49-F238E27FC236}">
                  <a16:creationId xmlns:a16="http://schemas.microsoft.com/office/drawing/2014/main" id="{15B0D892-83B3-4417-C6AA-DEA1845140B0}"/>
                </a:ext>
              </a:extLst>
            </p:cNvPr>
            <p:cNvPicPr>
              <a:picLocks noChangeAspect="1"/>
            </p:cNvPicPr>
            <p:nvPr/>
          </p:nvPicPr>
          <p:blipFill rotWithShape="1">
            <a:blip r:embed="rId2"/>
            <a:srcRect l="25610" t="17528" r="2436" b="16479"/>
            <a:stretch/>
          </p:blipFill>
          <p:spPr>
            <a:xfrm>
              <a:off x="2808728" y="997526"/>
              <a:ext cx="1565053" cy="749425"/>
            </a:xfrm>
            <a:prstGeom prst="rect">
              <a:avLst/>
            </a:prstGeom>
          </p:spPr>
        </p:pic>
        <p:sp>
          <p:nvSpPr>
            <p:cNvPr id="10" name="TextBox 9">
              <a:extLst>
                <a:ext uri="{FF2B5EF4-FFF2-40B4-BE49-F238E27FC236}">
                  <a16:creationId xmlns:a16="http://schemas.microsoft.com/office/drawing/2014/main" id="{7AD3DC7E-7243-17F4-6821-FD8023BAF45A}"/>
                </a:ext>
              </a:extLst>
            </p:cNvPr>
            <p:cNvSpPr txBox="1"/>
            <p:nvPr/>
          </p:nvSpPr>
          <p:spPr>
            <a:xfrm>
              <a:off x="2910010" y="1436937"/>
              <a:ext cx="1362489" cy="369332"/>
            </a:xfrm>
            <a:prstGeom prst="rect">
              <a:avLst/>
            </a:prstGeom>
            <a:noFill/>
          </p:spPr>
          <p:txBody>
            <a:bodyPr wrap="none" rtlCol="0">
              <a:spAutoFit/>
            </a:bodyPr>
            <a:lstStyle/>
            <a:p>
              <a:pPr algn="r">
                <a:spcAft>
                  <a:spcPts val="1000"/>
                </a:spcAft>
              </a:pPr>
              <a:r>
                <a:rPr lang="en-US" dirty="0">
                  <a:solidFill>
                    <a:schemeClr val="bg1"/>
                  </a:solidFill>
                </a:rPr>
                <a:t>Ideal System</a:t>
              </a:r>
            </a:p>
          </p:txBody>
        </p:sp>
      </p:grpSp>
      <p:grpSp>
        <p:nvGrpSpPr>
          <p:cNvPr id="11" name="Group 10">
            <a:extLst>
              <a:ext uri="{FF2B5EF4-FFF2-40B4-BE49-F238E27FC236}">
                <a16:creationId xmlns:a16="http://schemas.microsoft.com/office/drawing/2014/main" id="{B36C28BB-0E84-6BA5-60AE-3373A5E1049E}"/>
              </a:ext>
            </a:extLst>
          </p:cNvPr>
          <p:cNvGrpSpPr/>
          <p:nvPr/>
        </p:nvGrpSpPr>
        <p:grpSpPr>
          <a:xfrm>
            <a:off x="7128773" y="1147810"/>
            <a:ext cx="1633502" cy="829284"/>
            <a:chOff x="5764827" y="952941"/>
            <a:chExt cx="1633502" cy="829284"/>
          </a:xfrm>
        </p:grpSpPr>
        <p:pic>
          <p:nvPicPr>
            <p:cNvPr id="12" name="Picture 11">
              <a:extLst>
                <a:ext uri="{FF2B5EF4-FFF2-40B4-BE49-F238E27FC236}">
                  <a16:creationId xmlns:a16="http://schemas.microsoft.com/office/drawing/2014/main" id="{69D16111-8A44-47E3-57DB-1F6A233DDD9F}"/>
                </a:ext>
              </a:extLst>
            </p:cNvPr>
            <p:cNvPicPr>
              <a:picLocks noChangeAspect="1"/>
            </p:cNvPicPr>
            <p:nvPr/>
          </p:nvPicPr>
          <p:blipFill>
            <a:blip r:embed="rId3"/>
            <a:stretch>
              <a:fillRect/>
            </a:stretch>
          </p:blipFill>
          <p:spPr>
            <a:xfrm>
              <a:off x="5764827" y="952941"/>
              <a:ext cx="1633502" cy="829284"/>
            </a:xfrm>
            <a:prstGeom prst="rect">
              <a:avLst/>
            </a:prstGeom>
          </p:spPr>
        </p:pic>
        <p:sp>
          <p:nvSpPr>
            <p:cNvPr id="13" name="TextBox 12">
              <a:extLst>
                <a:ext uri="{FF2B5EF4-FFF2-40B4-BE49-F238E27FC236}">
                  <a16:creationId xmlns:a16="http://schemas.microsoft.com/office/drawing/2014/main" id="{FE8E2430-9650-1F52-64CB-C38DDDBD0B80}"/>
                </a:ext>
              </a:extLst>
            </p:cNvPr>
            <p:cNvSpPr txBox="1"/>
            <p:nvPr/>
          </p:nvSpPr>
          <p:spPr>
            <a:xfrm>
              <a:off x="6145626" y="1411206"/>
              <a:ext cx="871905" cy="369332"/>
            </a:xfrm>
            <a:prstGeom prst="rect">
              <a:avLst/>
            </a:prstGeom>
            <a:noFill/>
          </p:spPr>
          <p:txBody>
            <a:bodyPr wrap="none" rtlCol="0">
              <a:spAutoFit/>
            </a:bodyPr>
            <a:lstStyle/>
            <a:p>
              <a:pPr algn="r">
                <a:spcAft>
                  <a:spcPts val="1000"/>
                </a:spcAft>
              </a:pPr>
              <a:r>
                <a:rPr lang="en-US" dirty="0">
                  <a:solidFill>
                    <a:schemeClr val="bg1"/>
                  </a:solidFill>
                </a:rPr>
                <a:t>M-COG</a:t>
              </a:r>
            </a:p>
          </p:txBody>
        </p:sp>
      </p:grpSp>
      <p:sp>
        <p:nvSpPr>
          <p:cNvPr id="14" name="TextBox 13">
            <a:extLst>
              <a:ext uri="{FF2B5EF4-FFF2-40B4-BE49-F238E27FC236}">
                <a16:creationId xmlns:a16="http://schemas.microsoft.com/office/drawing/2014/main" id="{8B1E59B4-CC0B-6E47-5692-FC5473DDC74F}"/>
              </a:ext>
            </a:extLst>
          </p:cNvPr>
          <p:cNvSpPr txBox="1"/>
          <p:nvPr/>
        </p:nvSpPr>
        <p:spPr>
          <a:xfrm>
            <a:off x="4843415" y="5716896"/>
            <a:ext cx="6863482" cy="774571"/>
          </a:xfrm>
          <a:prstGeom prst="rect">
            <a:avLst/>
          </a:prstGeom>
          <a:noFill/>
        </p:spPr>
        <p:txBody>
          <a:bodyPr wrap="none" rtlCol="0">
            <a:spAutoFit/>
          </a:bodyPr>
          <a:lstStyle/>
          <a:p>
            <a:pPr>
              <a:spcAft>
                <a:spcPts val="1000"/>
              </a:spcAft>
            </a:pPr>
            <a:r>
              <a:rPr lang="en-US" dirty="0"/>
              <a:t>In Work     &lt;100 Watts/lpm now, &lt;50 Watts/lpm with Gen2 wafer</a:t>
            </a:r>
          </a:p>
          <a:p>
            <a:r>
              <a:rPr lang="en-US" dirty="0"/>
              <a:t>In Work     with mature manufacturing, equipment cost &lt; $1000/lpm     </a:t>
            </a:r>
          </a:p>
        </p:txBody>
      </p:sp>
      <p:grpSp>
        <p:nvGrpSpPr>
          <p:cNvPr id="15" name="Group 14">
            <a:extLst>
              <a:ext uri="{FF2B5EF4-FFF2-40B4-BE49-F238E27FC236}">
                <a16:creationId xmlns:a16="http://schemas.microsoft.com/office/drawing/2014/main" id="{BCECA9F6-7AA1-2606-4018-009CF1708C98}"/>
              </a:ext>
            </a:extLst>
          </p:cNvPr>
          <p:cNvGrpSpPr/>
          <p:nvPr/>
        </p:nvGrpSpPr>
        <p:grpSpPr>
          <a:xfrm>
            <a:off x="5092797" y="2178172"/>
            <a:ext cx="309748" cy="3500623"/>
            <a:chOff x="5364472" y="1935801"/>
            <a:chExt cx="309748" cy="3500623"/>
          </a:xfrm>
        </p:grpSpPr>
        <p:pic>
          <p:nvPicPr>
            <p:cNvPr id="16" name="Picture 15">
              <a:extLst>
                <a:ext uri="{FF2B5EF4-FFF2-40B4-BE49-F238E27FC236}">
                  <a16:creationId xmlns:a16="http://schemas.microsoft.com/office/drawing/2014/main" id="{747B6579-20F3-FA76-77D6-AA07F0DF5F06}"/>
                </a:ext>
              </a:extLst>
            </p:cNvPr>
            <p:cNvPicPr>
              <a:picLocks noChangeAspect="1"/>
            </p:cNvPicPr>
            <p:nvPr/>
          </p:nvPicPr>
          <p:blipFill>
            <a:blip r:embed="rId4"/>
            <a:stretch>
              <a:fillRect/>
            </a:stretch>
          </p:blipFill>
          <p:spPr>
            <a:xfrm>
              <a:off x="5364472" y="1935801"/>
              <a:ext cx="309748" cy="309748"/>
            </a:xfrm>
            <a:prstGeom prst="rect">
              <a:avLst/>
            </a:prstGeom>
          </p:spPr>
        </p:pic>
        <p:pic>
          <p:nvPicPr>
            <p:cNvPr id="17" name="Picture 16">
              <a:extLst>
                <a:ext uri="{FF2B5EF4-FFF2-40B4-BE49-F238E27FC236}">
                  <a16:creationId xmlns:a16="http://schemas.microsoft.com/office/drawing/2014/main" id="{4E161693-7429-E14D-5258-C778CC2498F6}"/>
                </a:ext>
              </a:extLst>
            </p:cNvPr>
            <p:cNvPicPr>
              <a:picLocks noChangeAspect="1"/>
            </p:cNvPicPr>
            <p:nvPr/>
          </p:nvPicPr>
          <p:blipFill>
            <a:blip r:embed="rId4"/>
            <a:stretch>
              <a:fillRect/>
            </a:stretch>
          </p:blipFill>
          <p:spPr>
            <a:xfrm>
              <a:off x="5364472" y="2334660"/>
              <a:ext cx="309748" cy="309748"/>
            </a:xfrm>
            <a:prstGeom prst="rect">
              <a:avLst/>
            </a:prstGeom>
          </p:spPr>
        </p:pic>
        <p:pic>
          <p:nvPicPr>
            <p:cNvPr id="18" name="Picture 17">
              <a:extLst>
                <a:ext uri="{FF2B5EF4-FFF2-40B4-BE49-F238E27FC236}">
                  <a16:creationId xmlns:a16="http://schemas.microsoft.com/office/drawing/2014/main" id="{2FF82E59-46E6-EE8D-BE52-275303903B29}"/>
                </a:ext>
              </a:extLst>
            </p:cNvPr>
            <p:cNvPicPr>
              <a:picLocks noChangeAspect="1"/>
            </p:cNvPicPr>
            <p:nvPr/>
          </p:nvPicPr>
          <p:blipFill>
            <a:blip r:embed="rId4"/>
            <a:stretch>
              <a:fillRect/>
            </a:stretch>
          </p:blipFill>
          <p:spPr>
            <a:xfrm>
              <a:off x="5364472" y="2733519"/>
              <a:ext cx="309748" cy="309748"/>
            </a:xfrm>
            <a:prstGeom prst="rect">
              <a:avLst/>
            </a:prstGeom>
          </p:spPr>
        </p:pic>
        <p:pic>
          <p:nvPicPr>
            <p:cNvPr id="19" name="Picture 18">
              <a:extLst>
                <a:ext uri="{FF2B5EF4-FFF2-40B4-BE49-F238E27FC236}">
                  <a16:creationId xmlns:a16="http://schemas.microsoft.com/office/drawing/2014/main" id="{30D6F841-A5B9-B163-9801-E8A563E78A0B}"/>
                </a:ext>
              </a:extLst>
            </p:cNvPr>
            <p:cNvPicPr>
              <a:picLocks noChangeAspect="1"/>
            </p:cNvPicPr>
            <p:nvPr/>
          </p:nvPicPr>
          <p:blipFill>
            <a:blip r:embed="rId4"/>
            <a:stretch>
              <a:fillRect/>
            </a:stretch>
          </p:blipFill>
          <p:spPr>
            <a:xfrm>
              <a:off x="5364472" y="3132378"/>
              <a:ext cx="309748" cy="309748"/>
            </a:xfrm>
            <a:prstGeom prst="rect">
              <a:avLst/>
            </a:prstGeom>
          </p:spPr>
        </p:pic>
        <p:pic>
          <p:nvPicPr>
            <p:cNvPr id="20" name="Picture 19">
              <a:extLst>
                <a:ext uri="{FF2B5EF4-FFF2-40B4-BE49-F238E27FC236}">
                  <a16:creationId xmlns:a16="http://schemas.microsoft.com/office/drawing/2014/main" id="{92FC1195-A891-9CC6-BBE0-67481772BF7D}"/>
                </a:ext>
              </a:extLst>
            </p:cNvPr>
            <p:cNvPicPr>
              <a:picLocks noChangeAspect="1"/>
            </p:cNvPicPr>
            <p:nvPr/>
          </p:nvPicPr>
          <p:blipFill>
            <a:blip r:embed="rId4"/>
            <a:stretch>
              <a:fillRect/>
            </a:stretch>
          </p:blipFill>
          <p:spPr>
            <a:xfrm>
              <a:off x="5364472" y="3531237"/>
              <a:ext cx="309748" cy="309748"/>
            </a:xfrm>
            <a:prstGeom prst="rect">
              <a:avLst/>
            </a:prstGeom>
          </p:spPr>
        </p:pic>
        <p:pic>
          <p:nvPicPr>
            <p:cNvPr id="21" name="Picture 20">
              <a:extLst>
                <a:ext uri="{FF2B5EF4-FFF2-40B4-BE49-F238E27FC236}">
                  <a16:creationId xmlns:a16="http://schemas.microsoft.com/office/drawing/2014/main" id="{B60A8133-067A-A176-199C-FE9F124A950B}"/>
                </a:ext>
              </a:extLst>
            </p:cNvPr>
            <p:cNvPicPr>
              <a:picLocks noChangeAspect="1"/>
            </p:cNvPicPr>
            <p:nvPr/>
          </p:nvPicPr>
          <p:blipFill>
            <a:blip r:embed="rId4"/>
            <a:stretch>
              <a:fillRect/>
            </a:stretch>
          </p:blipFill>
          <p:spPr>
            <a:xfrm>
              <a:off x="5364472" y="3930096"/>
              <a:ext cx="309748" cy="309748"/>
            </a:xfrm>
            <a:prstGeom prst="rect">
              <a:avLst/>
            </a:prstGeom>
          </p:spPr>
        </p:pic>
        <p:pic>
          <p:nvPicPr>
            <p:cNvPr id="22" name="Picture 21">
              <a:extLst>
                <a:ext uri="{FF2B5EF4-FFF2-40B4-BE49-F238E27FC236}">
                  <a16:creationId xmlns:a16="http://schemas.microsoft.com/office/drawing/2014/main" id="{B880260D-0296-7B28-D844-E757AEBA877A}"/>
                </a:ext>
              </a:extLst>
            </p:cNvPr>
            <p:cNvPicPr>
              <a:picLocks noChangeAspect="1"/>
            </p:cNvPicPr>
            <p:nvPr/>
          </p:nvPicPr>
          <p:blipFill>
            <a:blip r:embed="rId4"/>
            <a:stretch>
              <a:fillRect/>
            </a:stretch>
          </p:blipFill>
          <p:spPr>
            <a:xfrm>
              <a:off x="5364472" y="4328955"/>
              <a:ext cx="309748" cy="309748"/>
            </a:xfrm>
            <a:prstGeom prst="rect">
              <a:avLst/>
            </a:prstGeom>
          </p:spPr>
        </p:pic>
        <p:pic>
          <p:nvPicPr>
            <p:cNvPr id="23" name="Picture 22">
              <a:extLst>
                <a:ext uri="{FF2B5EF4-FFF2-40B4-BE49-F238E27FC236}">
                  <a16:creationId xmlns:a16="http://schemas.microsoft.com/office/drawing/2014/main" id="{712646FE-FACC-2ED5-546A-78DCC5F5DFAB}"/>
                </a:ext>
              </a:extLst>
            </p:cNvPr>
            <p:cNvPicPr>
              <a:picLocks noChangeAspect="1"/>
            </p:cNvPicPr>
            <p:nvPr/>
          </p:nvPicPr>
          <p:blipFill>
            <a:blip r:embed="rId4"/>
            <a:stretch>
              <a:fillRect/>
            </a:stretch>
          </p:blipFill>
          <p:spPr>
            <a:xfrm>
              <a:off x="5364472" y="4727814"/>
              <a:ext cx="309748" cy="309748"/>
            </a:xfrm>
            <a:prstGeom prst="rect">
              <a:avLst/>
            </a:prstGeom>
          </p:spPr>
        </p:pic>
        <p:pic>
          <p:nvPicPr>
            <p:cNvPr id="24" name="Picture 23">
              <a:extLst>
                <a:ext uri="{FF2B5EF4-FFF2-40B4-BE49-F238E27FC236}">
                  <a16:creationId xmlns:a16="http://schemas.microsoft.com/office/drawing/2014/main" id="{42F5C4A7-0721-7156-6B18-6010A15B18B8}"/>
                </a:ext>
              </a:extLst>
            </p:cNvPr>
            <p:cNvPicPr>
              <a:picLocks noChangeAspect="1"/>
            </p:cNvPicPr>
            <p:nvPr/>
          </p:nvPicPr>
          <p:blipFill>
            <a:blip r:embed="rId4"/>
            <a:stretch>
              <a:fillRect/>
            </a:stretch>
          </p:blipFill>
          <p:spPr>
            <a:xfrm>
              <a:off x="5364472" y="5126676"/>
              <a:ext cx="309748" cy="309748"/>
            </a:xfrm>
            <a:prstGeom prst="rect">
              <a:avLst/>
            </a:prstGeom>
          </p:spPr>
        </p:pic>
      </p:grpSp>
      <p:sp>
        <p:nvSpPr>
          <p:cNvPr id="25" name="Rectangle 24">
            <a:extLst>
              <a:ext uri="{FF2B5EF4-FFF2-40B4-BE49-F238E27FC236}">
                <a16:creationId xmlns:a16="http://schemas.microsoft.com/office/drawing/2014/main" id="{CF5B7E46-5B9B-EB5E-7070-4A8CA6ADD341}"/>
              </a:ext>
            </a:extLst>
          </p:cNvPr>
          <p:cNvSpPr/>
          <p:nvPr/>
        </p:nvSpPr>
        <p:spPr>
          <a:xfrm>
            <a:off x="212039" y="2035546"/>
            <a:ext cx="11637818" cy="453637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5BFEE13-3F3A-D1DF-2015-5BC1AF67319D}"/>
              </a:ext>
            </a:extLst>
          </p:cNvPr>
          <p:cNvSpPr/>
          <p:nvPr/>
        </p:nvSpPr>
        <p:spPr>
          <a:xfrm>
            <a:off x="2171468" y="2035546"/>
            <a:ext cx="2588822" cy="453637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C6C97632-063D-BC10-64A0-68581596E6F5}"/>
              </a:ext>
            </a:extLst>
          </p:cNvPr>
          <p:cNvSpPr txBox="1"/>
          <p:nvPr/>
        </p:nvSpPr>
        <p:spPr>
          <a:xfrm>
            <a:off x="746429" y="1643660"/>
            <a:ext cx="1029064" cy="369332"/>
          </a:xfrm>
          <a:prstGeom prst="rect">
            <a:avLst/>
          </a:prstGeom>
          <a:noFill/>
        </p:spPr>
        <p:txBody>
          <a:bodyPr wrap="none" rtlCol="0">
            <a:spAutoFit/>
          </a:bodyPr>
          <a:lstStyle/>
          <a:p>
            <a:r>
              <a:rPr lang="en-US" dirty="0"/>
              <a:t>Attribute</a:t>
            </a:r>
          </a:p>
        </p:txBody>
      </p:sp>
      <p:cxnSp>
        <p:nvCxnSpPr>
          <p:cNvPr id="28" name="Straight Connector 27">
            <a:extLst>
              <a:ext uri="{FF2B5EF4-FFF2-40B4-BE49-F238E27FC236}">
                <a16:creationId xmlns:a16="http://schemas.microsoft.com/office/drawing/2014/main" id="{BEDBF08D-C00F-EE7B-8E4F-A8C3AAA2508E}"/>
              </a:ext>
            </a:extLst>
          </p:cNvPr>
          <p:cNvCxnSpPr>
            <a:cxnSpLocks/>
          </p:cNvCxnSpPr>
          <p:nvPr/>
        </p:nvCxnSpPr>
        <p:spPr>
          <a:xfrm>
            <a:off x="208741" y="2507507"/>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AA85E6C-9A8C-95AF-D77B-6351172FED7E}"/>
              </a:ext>
            </a:extLst>
          </p:cNvPr>
          <p:cNvCxnSpPr>
            <a:cxnSpLocks/>
          </p:cNvCxnSpPr>
          <p:nvPr/>
        </p:nvCxnSpPr>
        <p:spPr>
          <a:xfrm>
            <a:off x="208741" y="3714173"/>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B3C3C2D-B369-5A7F-C3CC-181B3C7B4D97}"/>
              </a:ext>
            </a:extLst>
          </p:cNvPr>
          <p:cNvCxnSpPr>
            <a:cxnSpLocks/>
          </p:cNvCxnSpPr>
          <p:nvPr/>
        </p:nvCxnSpPr>
        <p:spPr>
          <a:xfrm>
            <a:off x="208741" y="4116395"/>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38C16CB-CEA6-EC81-8FB7-8A64540389C6}"/>
              </a:ext>
            </a:extLst>
          </p:cNvPr>
          <p:cNvCxnSpPr>
            <a:cxnSpLocks/>
          </p:cNvCxnSpPr>
          <p:nvPr/>
        </p:nvCxnSpPr>
        <p:spPr>
          <a:xfrm>
            <a:off x="208741" y="4518617"/>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F1DC413-A7B2-B63F-91AF-5F1B293C6B16}"/>
              </a:ext>
            </a:extLst>
          </p:cNvPr>
          <p:cNvCxnSpPr>
            <a:cxnSpLocks/>
          </p:cNvCxnSpPr>
          <p:nvPr/>
        </p:nvCxnSpPr>
        <p:spPr>
          <a:xfrm>
            <a:off x="208741" y="4920839"/>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E5FE04C-5032-AEBE-342F-4DF40AC14FCA}"/>
              </a:ext>
            </a:extLst>
          </p:cNvPr>
          <p:cNvCxnSpPr>
            <a:cxnSpLocks/>
          </p:cNvCxnSpPr>
          <p:nvPr/>
        </p:nvCxnSpPr>
        <p:spPr>
          <a:xfrm>
            <a:off x="208741" y="5323061"/>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3E66BF0-BE6F-F1ED-B26D-8D26EE96FDD5}"/>
              </a:ext>
            </a:extLst>
          </p:cNvPr>
          <p:cNvCxnSpPr>
            <a:cxnSpLocks/>
          </p:cNvCxnSpPr>
          <p:nvPr/>
        </p:nvCxnSpPr>
        <p:spPr>
          <a:xfrm>
            <a:off x="208741" y="5725283"/>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A12A51D-5717-0C59-D642-31160A779B05}"/>
              </a:ext>
            </a:extLst>
          </p:cNvPr>
          <p:cNvCxnSpPr>
            <a:cxnSpLocks/>
          </p:cNvCxnSpPr>
          <p:nvPr/>
        </p:nvCxnSpPr>
        <p:spPr>
          <a:xfrm>
            <a:off x="208741" y="6127502"/>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E910EBC-3BF7-0F04-26B2-71F58980C79C}"/>
              </a:ext>
            </a:extLst>
          </p:cNvPr>
          <p:cNvCxnSpPr>
            <a:cxnSpLocks/>
          </p:cNvCxnSpPr>
          <p:nvPr/>
        </p:nvCxnSpPr>
        <p:spPr>
          <a:xfrm>
            <a:off x="208741" y="2909729"/>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5F8B966-AB97-8925-EA9F-5C9416216D72}"/>
              </a:ext>
            </a:extLst>
          </p:cNvPr>
          <p:cNvCxnSpPr>
            <a:cxnSpLocks/>
          </p:cNvCxnSpPr>
          <p:nvPr/>
        </p:nvCxnSpPr>
        <p:spPr>
          <a:xfrm>
            <a:off x="208741" y="3311951"/>
            <a:ext cx="1163781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8" name="Slide Number Placeholder 37">
            <a:extLst>
              <a:ext uri="{FF2B5EF4-FFF2-40B4-BE49-F238E27FC236}">
                <a16:creationId xmlns:a16="http://schemas.microsoft.com/office/drawing/2014/main" id="{F0B9F64A-E2DA-350B-D0C4-AD6CFC706C3F}"/>
              </a:ext>
            </a:extLst>
          </p:cNvPr>
          <p:cNvSpPr>
            <a:spLocks noGrp="1"/>
          </p:cNvSpPr>
          <p:nvPr>
            <p:ph type="sldNum" sz="quarter" idx="12"/>
          </p:nvPr>
        </p:nvSpPr>
        <p:spPr/>
        <p:txBody>
          <a:bodyPr/>
          <a:lstStyle/>
          <a:p>
            <a:fld id="{530254C4-64FE-4BEC-AC23-8BFE1370A698}" type="slidenum">
              <a:rPr lang="en-US" smtClean="0"/>
              <a:t>3</a:t>
            </a:fld>
            <a:endParaRPr lang="en-US"/>
          </a:p>
        </p:txBody>
      </p:sp>
    </p:spTree>
    <p:extLst>
      <p:ext uri="{BB962C8B-B14F-4D97-AF65-F5344CB8AC3E}">
        <p14:creationId xmlns:p14="http://schemas.microsoft.com/office/powerpoint/2010/main" val="1240711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79B3E73-0E48-0753-95AD-C047F2C91386}"/>
              </a:ext>
            </a:extLst>
          </p:cNvPr>
          <p:cNvPicPr>
            <a:picLocks noChangeAspect="1"/>
          </p:cNvPicPr>
          <p:nvPr/>
        </p:nvPicPr>
        <p:blipFill>
          <a:blip r:embed="rId2"/>
          <a:stretch>
            <a:fillRect/>
          </a:stretch>
        </p:blipFill>
        <p:spPr>
          <a:xfrm>
            <a:off x="133595" y="520956"/>
            <a:ext cx="11924810" cy="5816088"/>
          </a:xfrm>
          <a:prstGeom prst="rect">
            <a:avLst/>
          </a:prstGeom>
        </p:spPr>
      </p:pic>
      <p:sp>
        <p:nvSpPr>
          <p:cNvPr id="5" name="Slide Number Placeholder 4">
            <a:extLst>
              <a:ext uri="{FF2B5EF4-FFF2-40B4-BE49-F238E27FC236}">
                <a16:creationId xmlns:a16="http://schemas.microsoft.com/office/drawing/2014/main" id="{D38A2046-DA70-2D06-0144-3EDFC7B686E5}"/>
              </a:ext>
            </a:extLst>
          </p:cNvPr>
          <p:cNvSpPr>
            <a:spLocks noGrp="1"/>
          </p:cNvSpPr>
          <p:nvPr>
            <p:ph type="sldNum" sz="quarter" idx="12"/>
          </p:nvPr>
        </p:nvSpPr>
        <p:spPr/>
        <p:txBody>
          <a:bodyPr/>
          <a:lstStyle/>
          <a:p>
            <a:fld id="{530254C4-64FE-4BEC-AC23-8BFE1370A698}" type="slidenum">
              <a:rPr lang="en-US" smtClean="0"/>
              <a:t>4</a:t>
            </a:fld>
            <a:endParaRPr lang="en-US"/>
          </a:p>
        </p:txBody>
      </p:sp>
    </p:spTree>
    <p:extLst>
      <p:ext uri="{BB962C8B-B14F-4D97-AF65-F5344CB8AC3E}">
        <p14:creationId xmlns:p14="http://schemas.microsoft.com/office/powerpoint/2010/main" val="2625035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B14B570-9674-10A5-8F32-EAE932AB9ED1}"/>
              </a:ext>
            </a:extLst>
          </p:cNvPr>
          <p:cNvSpPr>
            <a:spLocks noGrp="1"/>
          </p:cNvSpPr>
          <p:nvPr>
            <p:ph type="sldNum" sz="quarter" idx="12"/>
          </p:nvPr>
        </p:nvSpPr>
        <p:spPr/>
        <p:txBody>
          <a:bodyPr/>
          <a:lstStyle/>
          <a:p>
            <a:fld id="{530254C4-64FE-4BEC-AC23-8BFE1370A698}" type="slidenum">
              <a:rPr lang="en-US" smtClean="0"/>
              <a:t>5</a:t>
            </a:fld>
            <a:endParaRPr lang="en-US"/>
          </a:p>
        </p:txBody>
      </p:sp>
      <p:pic>
        <p:nvPicPr>
          <p:cNvPr id="5" name="Picture 4">
            <a:extLst>
              <a:ext uri="{FF2B5EF4-FFF2-40B4-BE49-F238E27FC236}">
                <a16:creationId xmlns:a16="http://schemas.microsoft.com/office/drawing/2014/main" id="{52F4BFDD-0D97-09FD-8B89-A0232DCA8263}"/>
              </a:ext>
            </a:extLst>
          </p:cNvPr>
          <p:cNvPicPr>
            <a:picLocks noChangeAspect="1"/>
          </p:cNvPicPr>
          <p:nvPr/>
        </p:nvPicPr>
        <p:blipFill rotWithShape="1">
          <a:blip r:embed="rId2"/>
          <a:srcRect l="53705"/>
          <a:stretch/>
        </p:blipFill>
        <p:spPr>
          <a:xfrm>
            <a:off x="4319451" y="640080"/>
            <a:ext cx="3387365" cy="2759374"/>
          </a:xfrm>
          <a:prstGeom prst="rect">
            <a:avLst/>
          </a:prstGeom>
        </p:spPr>
      </p:pic>
      <p:sp>
        <p:nvSpPr>
          <p:cNvPr id="6" name="TextBox 5">
            <a:extLst>
              <a:ext uri="{FF2B5EF4-FFF2-40B4-BE49-F238E27FC236}">
                <a16:creationId xmlns:a16="http://schemas.microsoft.com/office/drawing/2014/main" id="{8130185B-706E-B65C-53F5-1D91CAF1C477}"/>
              </a:ext>
            </a:extLst>
          </p:cNvPr>
          <p:cNvSpPr txBox="1"/>
          <p:nvPr/>
        </p:nvSpPr>
        <p:spPr>
          <a:xfrm>
            <a:off x="247567" y="82187"/>
            <a:ext cx="11480579" cy="461665"/>
          </a:xfrm>
          <a:prstGeom prst="rect">
            <a:avLst/>
          </a:prstGeom>
          <a:noFill/>
        </p:spPr>
        <p:txBody>
          <a:bodyPr wrap="none" rtlCol="0">
            <a:spAutoFit/>
          </a:bodyPr>
          <a:lstStyle/>
          <a:p>
            <a:pPr algn="ctr"/>
            <a:r>
              <a:rPr lang="en-US" sz="2400" b="1" dirty="0"/>
              <a:t>The Two Main Components of an M-COG System: Oxygen Engine &amp; Power Supply-Control</a:t>
            </a:r>
          </a:p>
        </p:txBody>
      </p:sp>
      <p:sp>
        <p:nvSpPr>
          <p:cNvPr id="7" name="TextBox 6">
            <a:extLst>
              <a:ext uri="{FF2B5EF4-FFF2-40B4-BE49-F238E27FC236}">
                <a16:creationId xmlns:a16="http://schemas.microsoft.com/office/drawing/2014/main" id="{B3ACCCBE-B1EB-5F10-F9CD-75BF9B95B9E4}"/>
              </a:ext>
            </a:extLst>
          </p:cNvPr>
          <p:cNvSpPr txBox="1"/>
          <p:nvPr/>
        </p:nvSpPr>
        <p:spPr>
          <a:xfrm>
            <a:off x="994955" y="1415143"/>
            <a:ext cx="3359638" cy="646331"/>
          </a:xfrm>
          <a:prstGeom prst="rect">
            <a:avLst/>
          </a:prstGeom>
          <a:noFill/>
        </p:spPr>
        <p:txBody>
          <a:bodyPr wrap="none" rtlCol="0">
            <a:spAutoFit/>
          </a:bodyPr>
          <a:lstStyle/>
          <a:p>
            <a:pPr algn="ctr"/>
            <a:r>
              <a:rPr lang="en-US" dirty="0"/>
              <a:t>Power Supply &amp; Control Assembly</a:t>
            </a:r>
          </a:p>
          <a:p>
            <a:pPr algn="ctr"/>
            <a:r>
              <a:rPr lang="en-US" dirty="0"/>
              <a:t>(Ambient Temperature)</a:t>
            </a:r>
          </a:p>
        </p:txBody>
      </p:sp>
      <p:sp>
        <p:nvSpPr>
          <p:cNvPr id="8" name="TextBox 7">
            <a:extLst>
              <a:ext uri="{FF2B5EF4-FFF2-40B4-BE49-F238E27FC236}">
                <a16:creationId xmlns:a16="http://schemas.microsoft.com/office/drawing/2014/main" id="{BC32660E-5D02-1CCD-5787-11F4DF079031}"/>
              </a:ext>
            </a:extLst>
          </p:cNvPr>
          <p:cNvSpPr txBox="1"/>
          <p:nvPr/>
        </p:nvSpPr>
        <p:spPr>
          <a:xfrm>
            <a:off x="7995558" y="1393372"/>
            <a:ext cx="2010550" cy="646331"/>
          </a:xfrm>
          <a:prstGeom prst="rect">
            <a:avLst/>
          </a:prstGeom>
          <a:noFill/>
        </p:spPr>
        <p:txBody>
          <a:bodyPr wrap="none" rtlCol="0">
            <a:spAutoFit/>
          </a:bodyPr>
          <a:lstStyle/>
          <a:p>
            <a:pPr algn="ctr"/>
            <a:r>
              <a:rPr lang="en-US" dirty="0"/>
              <a:t>Oxygen Engine </a:t>
            </a:r>
          </a:p>
          <a:p>
            <a:pPr algn="ctr"/>
            <a:r>
              <a:rPr lang="en-US" dirty="0"/>
              <a:t>(High Temperature)</a:t>
            </a:r>
          </a:p>
        </p:txBody>
      </p:sp>
      <p:cxnSp>
        <p:nvCxnSpPr>
          <p:cNvPr id="9" name="Straight Arrow Connector 8">
            <a:extLst>
              <a:ext uri="{FF2B5EF4-FFF2-40B4-BE49-F238E27FC236}">
                <a16:creationId xmlns:a16="http://schemas.microsoft.com/office/drawing/2014/main" id="{6E3B8ECD-1962-01B1-5EBC-2A9B0B977B46}"/>
              </a:ext>
            </a:extLst>
          </p:cNvPr>
          <p:cNvCxnSpPr>
            <a:cxnSpLocks/>
            <a:stCxn id="7" idx="2"/>
          </p:cNvCxnSpPr>
          <p:nvPr/>
        </p:nvCxnSpPr>
        <p:spPr>
          <a:xfrm>
            <a:off x="2674774" y="2061474"/>
            <a:ext cx="2223797" cy="616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84F6589-22E3-4576-E259-9AAA8246DD0C}"/>
              </a:ext>
            </a:extLst>
          </p:cNvPr>
          <p:cNvCxnSpPr>
            <a:cxnSpLocks/>
          </p:cNvCxnSpPr>
          <p:nvPr/>
        </p:nvCxnSpPr>
        <p:spPr>
          <a:xfrm flipH="1">
            <a:off x="6840004" y="2072360"/>
            <a:ext cx="1990487" cy="4063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6EBD2CB-3BA6-FE04-D54F-C80EE0AAC22E}"/>
              </a:ext>
            </a:extLst>
          </p:cNvPr>
          <p:cNvGrpSpPr/>
          <p:nvPr/>
        </p:nvGrpSpPr>
        <p:grpSpPr>
          <a:xfrm>
            <a:off x="1844900" y="4092093"/>
            <a:ext cx="3646714" cy="1730828"/>
            <a:chOff x="721180" y="4125143"/>
            <a:chExt cx="3646714" cy="1730828"/>
          </a:xfrm>
        </p:grpSpPr>
        <p:sp>
          <p:nvSpPr>
            <p:cNvPr id="12" name="Rectangle 11">
              <a:extLst>
                <a:ext uri="{FF2B5EF4-FFF2-40B4-BE49-F238E27FC236}">
                  <a16:creationId xmlns:a16="http://schemas.microsoft.com/office/drawing/2014/main" id="{AE347EF3-34F3-CDF6-694B-A71E1890A28D}"/>
                </a:ext>
              </a:extLst>
            </p:cNvPr>
            <p:cNvSpPr/>
            <p:nvPr/>
          </p:nvSpPr>
          <p:spPr>
            <a:xfrm>
              <a:off x="721180" y="4125143"/>
              <a:ext cx="3646714" cy="173082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B78C7F5-5DE7-11F8-686C-36F2BC786A42}"/>
                </a:ext>
              </a:extLst>
            </p:cNvPr>
            <p:cNvSpPr/>
            <p:nvPr/>
          </p:nvSpPr>
          <p:spPr>
            <a:xfrm>
              <a:off x="857250" y="4288429"/>
              <a:ext cx="1894115" cy="4136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Cell Stack Power Supply</a:t>
              </a:r>
            </a:p>
          </p:txBody>
        </p:sp>
        <p:sp>
          <p:nvSpPr>
            <p:cNvPr id="14" name="Rectangle 13">
              <a:extLst>
                <a:ext uri="{FF2B5EF4-FFF2-40B4-BE49-F238E27FC236}">
                  <a16:creationId xmlns:a16="http://schemas.microsoft.com/office/drawing/2014/main" id="{801D3988-3D19-708D-778C-8C5B24EFE8ED}"/>
                </a:ext>
              </a:extLst>
            </p:cNvPr>
            <p:cNvSpPr/>
            <p:nvPr/>
          </p:nvSpPr>
          <p:spPr>
            <a:xfrm>
              <a:off x="857250" y="4789171"/>
              <a:ext cx="1894115" cy="4136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Heater Power Supply</a:t>
              </a:r>
            </a:p>
          </p:txBody>
        </p:sp>
        <p:sp>
          <p:nvSpPr>
            <p:cNvPr id="15" name="Rectangle 14">
              <a:extLst>
                <a:ext uri="{FF2B5EF4-FFF2-40B4-BE49-F238E27FC236}">
                  <a16:creationId xmlns:a16="http://schemas.microsoft.com/office/drawing/2014/main" id="{56C49456-954E-559D-7461-0E714A9AF9E3}"/>
                </a:ext>
              </a:extLst>
            </p:cNvPr>
            <p:cNvSpPr/>
            <p:nvPr/>
          </p:nvSpPr>
          <p:spPr>
            <a:xfrm>
              <a:off x="857250" y="5268143"/>
              <a:ext cx="1894115" cy="4136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Blower Power Supply</a:t>
              </a:r>
            </a:p>
          </p:txBody>
        </p:sp>
        <p:sp>
          <p:nvSpPr>
            <p:cNvPr id="16" name="Rectangle 15">
              <a:extLst>
                <a:ext uri="{FF2B5EF4-FFF2-40B4-BE49-F238E27FC236}">
                  <a16:creationId xmlns:a16="http://schemas.microsoft.com/office/drawing/2014/main" id="{B1FBB7B0-BEF3-35E6-696E-4C73A79983C2}"/>
                </a:ext>
              </a:extLst>
            </p:cNvPr>
            <p:cNvSpPr/>
            <p:nvPr/>
          </p:nvSpPr>
          <p:spPr>
            <a:xfrm>
              <a:off x="2816679" y="4321085"/>
              <a:ext cx="1398816" cy="609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Instrumentation</a:t>
              </a:r>
            </a:p>
          </p:txBody>
        </p:sp>
        <p:sp>
          <p:nvSpPr>
            <p:cNvPr id="17" name="Rectangle 16">
              <a:extLst>
                <a:ext uri="{FF2B5EF4-FFF2-40B4-BE49-F238E27FC236}">
                  <a16:creationId xmlns:a16="http://schemas.microsoft.com/office/drawing/2014/main" id="{7BF965E7-E81A-F97E-ACC4-D955BAD38D99}"/>
                </a:ext>
              </a:extLst>
            </p:cNvPr>
            <p:cNvSpPr/>
            <p:nvPr/>
          </p:nvSpPr>
          <p:spPr>
            <a:xfrm>
              <a:off x="2827565" y="5006885"/>
              <a:ext cx="1398816" cy="609600"/>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System</a:t>
              </a:r>
            </a:p>
            <a:p>
              <a:pPr algn="ctr"/>
              <a:r>
                <a:rPr lang="en-US" sz="1400" dirty="0">
                  <a:solidFill>
                    <a:schemeClr val="tx1"/>
                  </a:solidFill>
                </a:rPr>
                <a:t>Controller</a:t>
              </a:r>
            </a:p>
          </p:txBody>
        </p:sp>
      </p:grpSp>
      <p:sp>
        <p:nvSpPr>
          <p:cNvPr id="18" name="TextBox 17">
            <a:extLst>
              <a:ext uri="{FF2B5EF4-FFF2-40B4-BE49-F238E27FC236}">
                <a16:creationId xmlns:a16="http://schemas.microsoft.com/office/drawing/2014/main" id="{8452B84E-0DC3-F216-7D94-3274AC2A3B14}"/>
              </a:ext>
            </a:extLst>
          </p:cNvPr>
          <p:cNvSpPr txBox="1"/>
          <p:nvPr/>
        </p:nvSpPr>
        <p:spPr>
          <a:xfrm>
            <a:off x="7394910" y="5942138"/>
            <a:ext cx="2010550" cy="646331"/>
          </a:xfrm>
          <a:prstGeom prst="rect">
            <a:avLst/>
          </a:prstGeom>
          <a:noFill/>
        </p:spPr>
        <p:txBody>
          <a:bodyPr wrap="none" rtlCol="0">
            <a:spAutoFit/>
          </a:bodyPr>
          <a:lstStyle/>
          <a:p>
            <a:pPr algn="ctr"/>
            <a:r>
              <a:rPr lang="en-US" dirty="0"/>
              <a:t>Oxygen Engine </a:t>
            </a:r>
          </a:p>
          <a:p>
            <a:pPr algn="ctr"/>
            <a:r>
              <a:rPr lang="en-US" dirty="0"/>
              <a:t>(High Temperature)</a:t>
            </a:r>
          </a:p>
        </p:txBody>
      </p:sp>
      <p:sp>
        <p:nvSpPr>
          <p:cNvPr id="19" name="TextBox 18">
            <a:extLst>
              <a:ext uri="{FF2B5EF4-FFF2-40B4-BE49-F238E27FC236}">
                <a16:creationId xmlns:a16="http://schemas.microsoft.com/office/drawing/2014/main" id="{A1200B3D-A7F9-201E-E30A-9D54BD5846B1}"/>
              </a:ext>
            </a:extLst>
          </p:cNvPr>
          <p:cNvSpPr txBox="1"/>
          <p:nvPr/>
        </p:nvSpPr>
        <p:spPr>
          <a:xfrm>
            <a:off x="2206511" y="5942138"/>
            <a:ext cx="2923493" cy="646331"/>
          </a:xfrm>
          <a:prstGeom prst="rect">
            <a:avLst/>
          </a:prstGeom>
          <a:noFill/>
        </p:spPr>
        <p:txBody>
          <a:bodyPr wrap="none" rtlCol="0">
            <a:spAutoFit/>
          </a:bodyPr>
          <a:lstStyle/>
          <a:p>
            <a:pPr algn="ctr"/>
            <a:r>
              <a:rPr lang="en-US" dirty="0"/>
              <a:t>Power Supply &amp; Control Assy</a:t>
            </a:r>
          </a:p>
          <a:p>
            <a:pPr algn="ctr"/>
            <a:r>
              <a:rPr lang="en-US" dirty="0"/>
              <a:t>(Ambient Temperature)</a:t>
            </a:r>
          </a:p>
        </p:txBody>
      </p:sp>
      <p:pic>
        <p:nvPicPr>
          <p:cNvPr id="20" name="Picture 19">
            <a:extLst>
              <a:ext uri="{FF2B5EF4-FFF2-40B4-BE49-F238E27FC236}">
                <a16:creationId xmlns:a16="http://schemas.microsoft.com/office/drawing/2014/main" id="{A1DED351-E46A-FB7B-4ED5-98787C87D396}"/>
              </a:ext>
            </a:extLst>
          </p:cNvPr>
          <p:cNvPicPr>
            <a:picLocks noChangeAspect="1"/>
          </p:cNvPicPr>
          <p:nvPr/>
        </p:nvPicPr>
        <p:blipFill>
          <a:blip r:embed="rId3"/>
          <a:stretch>
            <a:fillRect/>
          </a:stretch>
        </p:blipFill>
        <p:spPr>
          <a:xfrm>
            <a:off x="6408222" y="3789802"/>
            <a:ext cx="3846522" cy="2298146"/>
          </a:xfrm>
          <a:prstGeom prst="rect">
            <a:avLst/>
          </a:prstGeom>
        </p:spPr>
      </p:pic>
    </p:spTree>
    <p:extLst>
      <p:ext uri="{BB962C8B-B14F-4D97-AF65-F5344CB8AC3E}">
        <p14:creationId xmlns:p14="http://schemas.microsoft.com/office/powerpoint/2010/main" val="8106765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C6985BC-71C8-22DD-186F-15F9D3FCCFD3}"/>
              </a:ext>
            </a:extLst>
          </p:cNvPr>
          <p:cNvSpPr>
            <a:spLocks noGrp="1"/>
          </p:cNvSpPr>
          <p:nvPr>
            <p:ph type="sldNum" sz="quarter" idx="12"/>
          </p:nvPr>
        </p:nvSpPr>
        <p:spPr/>
        <p:txBody>
          <a:bodyPr/>
          <a:lstStyle/>
          <a:p>
            <a:fld id="{530254C4-64FE-4BEC-AC23-8BFE1370A698}" type="slidenum">
              <a:rPr lang="en-US" smtClean="0"/>
              <a:t>6</a:t>
            </a:fld>
            <a:endParaRPr lang="en-US"/>
          </a:p>
        </p:txBody>
      </p:sp>
      <p:sp>
        <p:nvSpPr>
          <p:cNvPr id="5" name="Rectangle 6">
            <a:extLst>
              <a:ext uri="{FF2B5EF4-FFF2-40B4-BE49-F238E27FC236}">
                <a16:creationId xmlns:a16="http://schemas.microsoft.com/office/drawing/2014/main" id="{EA8E4512-E1FB-B1F6-CDA8-69A1E443AC61}"/>
              </a:ext>
            </a:extLst>
          </p:cNvPr>
          <p:cNvSpPr txBox="1">
            <a:spLocks noChangeArrowheads="1"/>
          </p:cNvSpPr>
          <p:nvPr/>
        </p:nvSpPr>
        <p:spPr>
          <a:xfrm>
            <a:off x="1251858" y="468238"/>
            <a:ext cx="9742713"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Ion Transport Membranes</a:t>
            </a:r>
          </a:p>
          <a:p>
            <a:pPr algn="ctr" eaLnBrk="1" fontAlgn="auto" hangingPunct="1">
              <a:spcAft>
                <a:spcPts val="0"/>
              </a:spcAft>
              <a:defRPr/>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21907216-2FF8-2FCB-DDEE-6C069843E4AB}"/>
              </a:ext>
            </a:extLst>
          </p:cNvPr>
          <p:cNvPicPr>
            <a:picLocks noChangeAspect="1"/>
          </p:cNvPicPr>
          <p:nvPr/>
        </p:nvPicPr>
        <p:blipFill>
          <a:blip r:embed="rId2"/>
          <a:stretch>
            <a:fillRect/>
          </a:stretch>
        </p:blipFill>
        <p:spPr>
          <a:xfrm>
            <a:off x="3022496" y="1143000"/>
            <a:ext cx="7039388" cy="2982791"/>
          </a:xfrm>
          <a:prstGeom prst="rect">
            <a:avLst/>
          </a:prstGeom>
        </p:spPr>
      </p:pic>
      <p:pic>
        <p:nvPicPr>
          <p:cNvPr id="7" name="Picture 6">
            <a:extLst>
              <a:ext uri="{FF2B5EF4-FFF2-40B4-BE49-F238E27FC236}">
                <a16:creationId xmlns:a16="http://schemas.microsoft.com/office/drawing/2014/main" id="{DE0E5203-A67F-B1ED-E6A1-A79172286B90}"/>
              </a:ext>
            </a:extLst>
          </p:cNvPr>
          <p:cNvPicPr>
            <a:picLocks noChangeAspect="1"/>
          </p:cNvPicPr>
          <p:nvPr/>
        </p:nvPicPr>
        <p:blipFill>
          <a:blip r:embed="rId3"/>
          <a:stretch>
            <a:fillRect/>
          </a:stretch>
        </p:blipFill>
        <p:spPr>
          <a:xfrm>
            <a:off x="1696782" y="4365565"/>
            <a:ext cx="9123875" cy="1469178"/>
          </a:xfrm>
          <a:prstGeom prst="rect">
            <a:avLst/>
          </a:prstGeom>
        </p:spPr>
      </p:pic>
    </p:spTree>
    <p:extLst>
      <p:ext uri="{BB962C8B-B14F-4D97-AF65-F5344CB8AC3E}">
        <p14:creationId xmlns:p14="http://schemas.microsoft.com/office/powerpoint/2010/main" val="850440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AA928E8-5274-A61A-925B-2953BE8ECD51}"/>
              </a:ext>
            </a:extLst>
          </p:cNvPr>
          <p:cNvSpPr>
            <a:spLocks noGrp="1"/>
          </p:cNvSpPr>
          <p:nvPr>
            <p:ph type="sldNum" sz="quarter" idx="12"/>
          </p:nvPr>
        </p:nvSpPr>
        <p:spPr/>
        <p:txBody>
          <a:bodyPr/>
          <a:lstStyle/>
          <a:p>
            <a:fld id="{530254C4-64FE-4BEC-AC23-8BFE1370A698}" type="slidenum">
              <a:rPr lang="en-US" smtClean="0"/>
              <a:t>7</a:t>
            </a:fld>
            <a:endParaRPr lang="en-US"/>
          </a:p>
        </p:txBody>
      </p:sp>
      <p:pic>
        <p:nvPicPr>
          <p:cNvPr id="5" name="Picture 4">
            <a:extLst>
              <a:ext uri="{FF2B5EF4-FFF2-40B4-BE49-F238E27FC236}">
                <a16:creationId xmlns:a16="http://schemas.microsoft.com/office/drawing/2014/main" id="{EB4AE2C0-42E8-DFFA-7052-9105C9810CDD}"/>
              </a:ext>
            </a:extLst>
          </p:cNvPr>
          <p:cNvPicPr>
            <a:picLocks noChangeAspect="1"/>
          </p:cNvPicPr>
          <p:nvPr/>
        </p:nvPicPr>
        <p:blipFill>
          <a:blip r:embed="rId2"/>
          <a:stretch>
            <a:fillRect/>
          </a:stretch>
        </p:blipFill>
        <p:spPr>
          <a:xfrm>
            <a:off x="555597" y="1752600"/>
            <a:ext cx="11005565" cy="3624943"/>
          </a:xfrm>
          <a:prstGeom prst="rect">
            <a:avLst/>
          </a:prstGeom>
        </p:spPr>
      </p:pic>
      <p:sp>
        <p:nvSpPr>
          <p:cNvPr id="6" name="Rectangle 6">
            <a:extLst>
              <a:ext uri="{FF2B5EF4-FFF2-40B4-BE49-F238E27FC236}">
                <a16:creationId xmlns:a16="http://schemas.microsoft.com/office/drawing/2014/main" id="{572F52A0-93D6-941F-9000-E4FA3A2342ED}"/>
              </a:ext>
            </a:extLst>
          </p:cNvPr>
          <p:cNvSpPr txBox="1">
            <a:spLocks noChangeArrowheads="1"/>
          </p:cNvSpPr>
          <p:nvPr/>
        </p:nvSpPr>
        <p:spPr>
          <a:xfrm>
            <a:off x="1251858" y="468238"/>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Ion Transport Membranes</a:t>
            </a:r>
          </a:p>
          <a:p>
            <a:pPr algn="ctr" eaLnBrk="1" fontAlgn="auto" hangingPunct="1">
              <a:spcAft>
                <a:spcPts val="0"/>
              </a:spcAft>
              <a:defRPr/>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059450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C554082-ED19-412F-3CD8-49962A5A5B59}"/>
              </a:ext>
            </a:extLst>
          </p:cNvPr>
          <p:cNvSpPr>
            <a:spLocks noGrp="1"/>
          </p:cNvSpPr>
          <p:nvPr>
            <p:ph type="sldNum" sz="quarter" idx="12"/>
          </p:nvPr>
        </p:nvSpPr>
        <p:spPr/>
        <p:txBody>
          <a:bodyPr/>
          <a:lstStyle/>
          <a:p>
            <a:fld id="{530254C4-64FE-4BEC-AC23-8BFE1370A698}" type="slidenum">
              <a:rPr lang="en-US" smtClean="0"/>
              <a:t>8</a:t>
            </a:fld>
            <a:endParaRPr lang="en-US"/>
          </a:p>
        </p:txBody>
      </p:sp>
      <p:pic>
        <p:nvPicPr>
          <p:cNvPr id="5" name="Picture 4">
            <a:extLst>
              <a:ext uri="{FF2B5EF4-FFF2-40B4-BE49-F238E27FC236}">
                <a16:creationId xmlns:a16="http://schemas.microsoft.com/office/drawing/2014/main" id="{FDBDA220-0FC9-A789-84A4-42E95899B8E8}"/>
              </a:ext>
            </a:extLst>
          </p:cNvPr>
          <p:cNvPicPr>
            <a:picLocks noChangeAspect="1"/>
          </p:cNvPicPr>
          <p:nvPr/>
        </p:nvPicPr>
        <p:blipFill>
          <a:blip r:embed="rId2"/>
          <a:stretch>
            <a:fillRect/>
          </a:stretch>
        </p:blipFill>
        <p:spPr>
          <a:xfrm>
            <a:off x="396423" y="1287482"/>
            <a:ext cx="6783815" cy="2130631"/>
          </a:xfrm>
          <a:prstGeom prst="rect">
            <a:avLst/>
          </a:prstGeom>
        </p:spPr>
      </p:pic>
      <p:pic>
        <p:nvPicPr>
          <p:cNvPr id="6" name="Picture 5">
            <a:extLst>
              <a:ext uri="{FF2B5EF4-FFF2-40B4-BE49-F238E27FC236}">
                <a16:creationId xmlns:a16="http://schemas.microsoft.com/office/drawing/2014/main" id="{5B9C3799-6331-10DB-CDE3-E2B333A4C809}"/>
              </a:ext>
            </a:extLst>
          </p:cNvPr>
          <p:cNvPicPr>
            <a:picLocks noChangeAspect="1"/>
          </p:cNvPicPr>
          <p:nvPr/>
        </p:nvPicPr>
        <p:blipFill>
          <a:blip r:embed="rId3"/>
          <a:stretch>
            <a:fillRect/>
          </a:stretch>
        </p:blipFill>
        <p:spPr>
          <a:xfrm>
            <a:off x="4836921" y="2754085"/>
            <a:ext cx="6831792" cy="3206615"/>
          </a:xfrm>
          <a:prstGeom prst="rect">
            <a:avLst/>
          </a:prstGeom>
        </p:spPr>
      </p:pic>
      <p:sp>
        <p:nvSpPr>
          <p:cNvPr id="7" name="Rectangle 6">
            <a:extLst>
              <a:ext uri="{FF2B5EF4-FFF2-40B4-BE49-F238E27FC236}">
                <a16:creationId xmlns:a16="http://schemas.microsoft.com/office/drawing/2014/main" id="{5E2E30FB-B4F0-D0D6-7A15-A53A7876B72C}"/>
              </a:ext>
            </a:extLst>
          </p:cNvPr>
          <p:cNvSpPr txBox="1">
            <a:spLocks noChangeArrowheads="1"/>
          </p:cNvSpPr>
          <p:nvPr/>
        </p:nvSpPr>
        <p:spPr>
          <a:xfrm>
            <a:off x="1251858" y="468238"/>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Wafers</a:t>
            </a:r>
          </a:p>
          <a:p>
            <a:pPr algn="ctr" eaLnBrk="1" fontAlgn="auto" hangingPunct="1">
              <a:spcAft>
                <a:spcPts val="0"/>
              </a:spcAft>
              <a:defRPr/>
            </a:pP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35770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8C1AE5B-8C50-01C9-281B-CBA743932A40}"/>
              </a:ext>
            </a:extLst>
          </p:cNvPr>
          <p:cNvSpPr>
            <a:spLocks noGrp="1"/>
          </p:cNvSpPr>
          <p:nvPr>
            <p:ph type="sldNum" sz="quarter" idx="12"/>
          </p:nvPr>
        </p:nvSpPr>
        <p:spPr/>
        <p:txBody>
          <a:bodyPr/>
          <a:lstStyle/>
          <a:p>
            <a:fld id="{530254C4-64FE-4BEC-AC23-8BFE1370A698}" type="slidenum">
              <a:rPr lang="en-US" smtClean="0"/>
              <a:t>9</a:t>
            </a:fld>
            <a:endParaRPr lang="en-US"/>
          </a:p>
        </p:txBody>
      </p:sp>
      <p:sp>
        <p:nvSpPr>
          <p:cNvPr id="5" name="Rectangle 6">
            <a:extLst>
              <a:ext uri="{FF2B5EF4-FFF2-40B4-BE49-F238E27FC236}">
                <a16:creationId xmlns:a16="http://schemas.microsoft.com/office/drawing/2014/main" id="{AAB7C318-D0CB-C9D1-7E41-DF2F4A5A0088}"/>
              </a:ext>
            </a:extLst>
          </p:cNvPr>
          <p:cNvSpPr txBox="1">
            <a:spLocks noChangeArrowheads="1"/>
          </p:cNvSpPr>
          <p:nvPr/>
        </p:nvSpPr>
        <p:spPr>
          <a:xfrm>
            <a:off x="1273629" y="479124"/>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Cell Stacks (components)</a:t>
            </a:r>
          </a:p>
          <a:p>
            <a:pPr algn="ctr" eaLnBrk="1" fontAlgn="auto" hangingPunct="1">
              <a:spcAft>
                <a:spcPts val="0"/>
              </a:spcAft>
              <a:defRPr/>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6F14EB22-D400-96F4-2FF9-D9D64D117F17}"/>
              </a:ext>
            </a:extLst>
          </p:cNvPr>
          <p:cNvPicPr>
            <a:picLocks noChangeAspect="1"/>
          </p:cNvPicPr>
          <p:nvPr/>
        </p:nvPicPr>
        <p:blipFill>
          <a:blip r:embed="rId2"/>
          <a:stretch>
            <a:fillRect/>
          </a:stretch>
        </p:blipFill>
        <p:spPr>
          <a:xfrm>
            <a:off x="997883" y="1404257"/>
            <a:ext cx="9785083" cy="4234543"/>
          </a:xfrm>
          <a:prstGeom prst="rect">
            <a:avLst/>
          </a:prstGeom>
        </p:spPr>
      </p:pic>
    </p:spTree>
    <p:extLst>
      <p:ext uri="{BB962C8B-B14F-4D97-AF65-F5344CB8AC3E}">
        <p14:creationId xmlns:p14="http://schemas.microsoft.com/office/powerpoint/2010/main" val="4145558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A8832A-B78E-4E69-FC92-32A473119FE1}"/>
              </a:ext>
            </a:extLst>
          </p:cNvPr>
          <p:cNvSpPr>
            <a:spLocks noGrp="1"/>
          </p:cNvSpPr>
          <p:nvPr>
            <p:ph type="sldNum" sz="quarter" idx="12"/>
          </p:nvPr>
        </p:nvSpPr>
        <p:spPr/>
        <p:txBody>
          <a:bodyPr/>
          <a:lstStyle/>
          <a:p>
            <a:fld id="{530254C4-64FE-4BEC-AC23-8BFE1370A698}" type="slidenum">
              <a:rPr lang="en-US" smtClean="0"/>
              <a:t>10</a:t>
            </a:fld>
            <a:endParaRPr lang="en-US"/>
          </a:p>
        </p:txBody>
      </p:sp>
      <p:pic>
        <p:nvPicPr>
          <p:cNvPr id="5" name="Picture 4">
            <a:extLst>
              <a:ext uri="{FF2B5EF4-FFF2-40B4-BE49-F238E27FC236}">
                <a16:creationId xmlns:a16="http://schemas.microsoft.com/office/drawing/2014/main" id="{135D8F83-4E79-A1E1-0A0F-CA2564AFC80B}"/>
              </a:ext>
            </a:extLst>
          </p:cNvPr>
          <p:cNvPicPr>
            <a:picLocks noChangeAspect="1"/>
          </p:cNvPicPr>
          <p:nvPr/>
        </p:nvPicPr>
        <p:blipFill>
          <a:blip r:embed="rId2"/>
          <a:stretch>
            <a:fillRect/>
          </a:stretch>
        </p:blipFill>
        <p:spPr>
          <a:xfrm>
            <a:off x="3548743" y="1218842"/>
            <a:ext cx="5366657" cy="4964360"/>
          </a:xfrm>
          <a:prstGeom prst="rect">
            <a:avLst/>
          </a:prstGeom>
        </p:spPr>
      </p:pic>
      <p:sp>
        <p:nvSpPr>
          <p:cNvPr id="6" name="Rectangle 6">
            <a:extLst>
              <a:ext uri="{FF2B5EF4-FFF2-40B4-BE49-F238E27FC236}">
                <a16:creationId xmlns:a16="http://schemas.microsoft.com/office/drawing/2014/main" id="{E18E2DC0-D6B2-A493-A78B-2B1B81EADE7F}"/>
              </a:ext>
            </a:extLst>
          </p:cNvPr>
          <p:cNvSpPr txBox="1">
            <a:spLocks noChangeArrowheads="1"/>
          </p:cNvSpPr>
          <p:nvPr/>
        </p:nvSpPr>
        <p:spPr>
          <a:xfrm>
            <a:off x="1393372" y="533552"/>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Photograph of M-COG Cell Stack</a:t>
            </a:r>
            <a:endParaRPr lang="en-US" sz="2400" dirty="0">
              <a:latin typeface="Arial" pitchFamily="34" charset="0"/>
              <a:cs typeface="Arial" pitchFamily="34" charset="0"/>
            </a:endParaRPr>
          </a:p>
        </p:txBody>
      </p:sp>
      <p:sp>
        <p:nvSpPr>
          <p:cNvPr id="7" name="TextBox 6">
            <a:extLst>
              <a:ext uri="{FF2B5EF4-FFF2-40B4-BE49-F238E27FC236}">
                <a16:creationId xmlns:a16="http://schemas.microsoft.com/office/drawing/2014/main" id="{4EB7883D-CCE0-E9C8-9CD9-E879CFA57746}"/>
              </a:ext>
            </a:extLst>
          </p:cNvPr>
          <p:cNvSpPr txBox="1"/>
          <p:nvPr/>
        </p:nvSpPr>
        <p:spPr>
          <a:xfrm>
            <a:off x="539080" y="2853369"/>
            <a:ext cx="2592377" cy="954107"/>
          </a:xfrm>
          <a:prstGeom prst="rect">
            <a:avLst/>
          </a:prstGeom>
          <a:noFill/>
        </p:spPr>
        <p:txBody>
          <a:bodyPr wrap="none" rtlCol="0">
            <a:spAutoFit/>
          </a:bodyPr>
          <a:lstStyle/>
          <a:p>
            <a:pPr algn="ctr"/>
            <a:r>
              <a:rPr lang="en-US" sz="2800" dirty="0"/>
              <a:t>Dimensions:</a:t>
            </a:r>
          </a:p>
          <a:p>
            <a:pPr algn="ctr"/>
            <a:r>
              <a:rPr lang="en-US" sz="2800" dirty="0"/>
              <a:t>7.5 X 15 X 15 cm</a:t>
            </a:r>
          </a:p>
        </p:txBody>
      </p:sp>
    </p:spTree>
    <p:extLst>
      <p:ext uri="{BB962C8B-B14F-4D97-AF65-F5344CB8AC3E}">
        <p14:creationId xmlns:p14="http://schemas.microsoft.com/office/powerpoint/2010/main" val="993392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45283F-E255-C2F8-7AA7-F01126210928}"/>
              </a:ext>
            </a:extLst>
          </p:cNvPr>
          <p:cNvSpPr>
            <a:spLocks noGrp="1"/>
          </p:cNvSpPr>
          <p:nvPr>
            <p:ph type="sldNum" sz="quarter" idx="12"/>
          </p:nvPr>
        </p:nvSpPr>
        <p:spPr/>
        <p:txBody>
          <a:bodyPr/>
          <a:lstStyle/>
          <a:p>
            <a:fld id="{530254C4-64FE-4BEC-AC23-8BFE1370A698}" type="slidenum">
              <a:rPr lang="en-US" smtClean="0"/>
              <a:t>11</a:t>
            </a:fld>
            <a:endParaRPr lang="en-US"/>
          </a:p>
        </p:txBody>
      </p:sp>
      <p:sp>
        <p:nvSpPr>
          <p:cNvPr id="5" name="Rectangle 6">
            <a:extLst>
              <a:ext uri="{FF2B5EF4-FFF2-40B4-BE49-F238E27FC236}">
                <a16:creationId xmlns:a16="http://schemas.microsoft.com/office/drawing/2014/main" id="{E902D65C-F1D6-7AB3-1164-41E9C21B0380}"/>
              </a:ext>
            </a:extLst>
          </p:cNvPr>
          <p:cNvSpPr txBox="1">
            <a:spLocks noChangeArrowheads="1"/>
          </p:cNvSpPr>
          <p:nvPr/>
        </p:nvSpPr>
        <p:spPr>
          <a:xfrm>
            <a:off x="1273629" y="479124"/>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Boxed Cell Stack (exploded view)</a:t>
            </a:r>
          </a:p>
          <a:p>
            <a:pPr algn="ctr" eaLnBrk="1" fontAlgn="auto" hangingPunct="1">
              <a:spcAft>
                <a:spcPts val="0"/>
              </a:spcAft>
              <a:defRPr/>
            </a:pP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2F54D01D-1332-37E1-BC87-43C4C1CECB94}"/>
              </a:ext>
            </a:extLst>
          </p:cNvPr>
          <p:cNvPicPr>
            <a:picLocks noChangeAspect="1"/>
          </p:cNvPicPr>
          <p:nvPr/>
        </p:nvPicPr>
        <p:blipFill>
          <a:blip r:embed="rId2"/>
          <a:stretch>
            <a:fillRect/>
          </a:stretch>
        </p:blipFill>
        <p:spPr>
          <a:xfrm>
            <a:off x="2436451" y="1016485"/>
            <a:ext cx="7676377" cy="5101287"/>
          </a:xfrm>
          <a:prstGeom prst="rect">
            <a:avLst/>
          </a:prstGeom>
        </p:spPr>
      </p:pic>
    </p:spTree>
    <p:extLst>
      <p:ext uri="{BB962C8B-B14F-4D97-AF65-F5344CB8AC3E}">
        <p14:creationId xmlns:p14="http://schemas.microsoft.com/office/powerpoint/2010/main" val="4216197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0835343-0009-7F76-645D-293F933AF399}"/>
              </a:ext>
            </a:extLst>
          </p:cNvPr>
          <p:cNvSpPr>
            <a:spLocks noGrp="1"/>
          </p:cNvSpPr>
          <p:nvPr>
            <p:ph type="sldNum" sz="quarter" idx="12"/>
          </p:nvPr>
        </p:nvSpPr>
        <p:spPr/>
        <p:txBody>
          <a:bodyPr/>
          <a:lstStyle/>
          <a:p>
            <a:fld id="{530254C4-64FE-4BEC-AC23-8BFE1370A698}" type="slidenum">
              <a:rPr lang="en-US" smtClean="0"/>
              <a:t>12</a:t>
            </a:fld>
            <a:endParaRPr lang="en-US"/>
          </a:p>
        </p:txBody>
      </p:sp>
      <p:sp>
        <p:nvSpPr>
          <p:cNvPr id="5" name="Rectangle 6">
            <a:extLst>
              <a:ext uri="{FF2B5EF4-FFF2-40B4-BE49-F238E27FC236}">
                <a16:creationId xmlns:a16="http://schemas.microsoft.com/office/drawing/2014/main" id="{B11A1DBA-2F00-A894-6003-E8426263DD7B}"/>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Photograph of M-COG Boxed Cell Stacks</a:t>
            </a: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4D88B103-DEC2-1C1E-41A1-6B052CE382C2}"/>
              </a:ext>
            </a:extLst>
          </p:cNvPr>
          <p:cNvPicPr/>
          <p:nvPr/>
        </p:nvPicPr>
        <p:blipFill>
          <a:blip r:embed="rId2"/>
          <a:stretch>
            <a:fillRect/>
          </a:stretch>
        </p:blipFill>
        <p:spPr>
          <a:xfrm>
            <a:off x="2286001" y="1012371"/>
            <a:ext cx="7826828" cy="5105400"/>
          </a:xfrm>
          <a:prstGeom prst="rect">
            <a:avLst/>
          </a:prstGeom>
        </p:spPr>
      </p:pic>
    </p:spTree>
    <p:extLst>
      <p:ext uri="{BB962C8B-B14F-4D97-AF65-F5344CB8AC3E}">
        <p14:creationId xmlns:p14="http://schemas.microsoft.com/office/powerpoint/2010/main" val="1825121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305B7F1-208C-3513-0092-76694CF316B5}"/>
              </a:ext>
            </a:extLst>
          </p:cNvPr>
          <p:cNvSpPr>
            <a:spLocks noGrp="1"/>
          </p:cNvSpPr>
          <p:nvPr>
            <p:ph type="sldNum" sz="quarter" idx="12"/>
          </p:nvPr>
        </p:nvSpPr>
        <p:spPr/>
        <p:txBody>
          <a:bodyPr/>
          <a:lstStyle/>
          <a:p>
            <a:fld id="{530254C4-64FE-4BEC-AC23-8BFE1370A698}" type="slidenum">
              <a:rPr lang="en-US" smtClean="0"/>
              <a:t>13</a:t>
            </a:fld>
            <a:endParaRPr lang="en-US"/>
          </a:p>
        </p:txBody>
      </p:sp>
      <p:pic>
        <p:nvPicPr>
          <p:cNvPr id="5" name="Picture 4">
            <a:extLst>
              <a:ext uri="{FF2B5EF4-FFF2-40B4-BE49-F238E27FC236}">
                <a16:creationId xmlns:a16="http://schemas.microsoft.com/office/drawing/2014/main" id="{E63B1FAB-5E7A-FB19-2E39-BC3EF1FFE695}"/>
              </a:ext>
            </a:extLst>
          </p:cNvPr>
          <p:cNvPicPr/>
          <p:nvPr/>
        </p:nvPicPr>
        <p:blipFill>
          <a:blip r:embed="rId2"/>
          <a:stretch>
            <a:fillRect/>
          </a:stretch>
        </p:blipFill>
        <p:spPr>
          <a:xfrm>
            <a:off x="1872343" y="1208315"/>
            <a:ext cx="8164285" cy="4876800"/>
          </a:xfrm>
          <a:prstGeom prst="rect">
            <a:avLst/>
          </a:prstGeom>
        </p:spPr>
      </p:pic>
      <p:sp>
        <p:nvSpPr>
          <p:cNvPr id="6" name="Rectangle 6">
            <a:extLst>
              <a:ext uri="{FF2B5EF4-FFF2-40B4-BE49-F238E27FC236}">
                <a16:creationId xmlns:a16="http://schemas.microsoft.com/office/drawing/2014/main" id="{619C63EF-5FF9-A594-FFAA-C95EA37DC679}"/>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Process Schematic</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13509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1836315-ED2B-3331-F40A-B37F2BEEDAB8}"/>
              </a:ext>
            </a:extLst>
          </p:cNvPr>
          <p:cNvSpPr>
            <a:spLocks noGrp="1"/>
          </p:cNvSpPr>
          <p:nvPr>
            <p:ph type="sldNum" sz="quarter" idx="12"/>
          </p:nvPr>
        </p:nvSpPr>
        <p:spPr/>
        <p:txBody>
          <a:bodyPr/>
          <a:lstStyle/>
          <a:p>
            <a:fld id="{530254C4-64FE-4BEC-AC23-8BFE1370A698}" type="slidenum">
              <a:rPr lang="en-US" smtClean="0"/>
              <a:t>14</a:t>
            </a:fld>
            <a:endParaRPr lang="en-US"/>
          </a:p>
        </p:txBody>
      </p:sp>
      <p:pic>
        <p:nvPicPr>
          <p:cNvPr id="5" name="Picture 4">
            <a:extLst>
              <a:ext uri="{FF2B5EF4-FFF2-40B4-BE49-F238E27FC236}">
                <a16:creationId xmlns:a16="http://schemas.microsoft.com/office/drawing/2014/main" id="{B96D3F6E-F90A-B4D1-06D3-D66EE8DA4B4C}"/>
              </a:ext>
            </a:extLst>
          </p:cNvPr>
          <p:cNvPicPr>
            <a:picLocks noChangeAspect="1"/>
          </p:cNvPicPr>
          <p:nvPr/>
        </p:nvPicPr>
        <p:blipFill>
          <a:blip r:embed="rId2"/>
          <a:stretch>
            <a:fillRect/>
          </a:stretch>
        </p:blipFill>
        <p:spPr>
          <a:xfrm>
            <a:off x="298201" y="1824244"/>
            <a:ext cx="11595597" cy="4828450"/>
          </a:xfrm>
          <a:prstGeom prst="rect">
            <a:avLst/>
          </a:prstGeom>
        </p:spPr>
      </p:pic>
      <p:sp>
        <p:nvSpPr>
          <p:cNvPr id="6" name="Title 1">
            <a:extLst>
              <a:ext uri="{FF2B5EF4-FFF2-40B4-BE49-F238E27FC236}">
                <a16:creationId xmlns:a16="http://schemas.microsoft.com/office/drawing/2014/main" id="{6EBE72E5-C1F3-3C75-BBAE-2780E21D0A5B}"/>
              </a:ext>
            </a:extLst>
          </p:cNvPr>
          <p:cNvSpPr>
            <a:spLocks noGrp="1"/>
          </p:cNvSpPr>
          <p:nvPr>
            <p:ph type="title"/>
          </p:nvPr>
        </p:nvSpPr>
        <p:spPr>
          <a:xfrm>
            <a:off x="838200" y="365125"/>
            <a:ext cx="10515600" cy="1325563"/>
          </a:xfrm>
        </p:spPr>
        <p:txBody>
          <a:bodyPr>
            <a:normAutofit fontScale="90000"/>
          </a:bodyPr>
          <a:lstStyle/>
          <a:p>
            <a:r>
              <a:rPr lang="en-US" dirty="0"/>
              <a:t>The COG power Dilemma (2012).  Either too much cell stack power, or too much heater power.  </a:t>
            </a:r>
          </a:p>
        </p:txBody>
      </p:sp>
    </p:spTree>
    <p:extLst>
      <p:ext uri="{BB962C8B-B14F-4D97-AF65-F5344CB8AC3E}">
        <p14:creationId xmlns:p14="http://schemas.microsoft.com/office/powerpoint/2010/main" val="2734507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05AA65C-F484-9E37-DC01-39D66368C41B}"/>
              </a:ext>
            </a:extLst>
          </p:cNvPr>
          <p:cNvSpPr>
            <a:spLocks noGrp="1"/>
          </p:cNvSpPr>
          <p:nvPr>
            <p:ph type="sldNum" sz="quarter" idx="12"/>
          </p:nvPr>
        </p:nvSpPr>
        <p:spPr/>
        <p:txBody>
          <a:bodyPr/>
          <a:lstStyle/>
          <a:p>
            <a:fld id="{530254C4-64FE-4BEC-AC23-8BFE1370A698}" type="slidenum">
              <a:rPr lang="en-US" smtClean="0"/>
              <a:t>15</a:t>
            </a:fld>
            <a:endParaRPr lang="en-US"/>
          </a:p>
        </p:txBody>
      </p:sp>
      <p:pic>
        <p:nvPicPr>
          <p:cNvPr id="5" name="Picture 4">
            <a:extLst>
              <a:ext uri="{FF2B5EF4-FFF2-40B4-BE49-F238E27FC236}">
                <a16:creationId xmlns:a16="http://schemas.microsoft.com/office/drawing/2014/main" id="{B3569206-B73F-B095-E18E-BCB9F903BDCE}"/>
              </a:ext>
            </a:extLst>
          </p:cNvPr>
          <p:cNvPicPr>
            <a:picLocks noChangeAspect="1"/>
          </p:cNvPicPr>
          <p:nvPr/>
        </p:nvPicPr>
        <p:blipFill>
          <a:blip r:embed="rId2"/>
          <a:stretch>
            <a:fillRect/>
          </a:stretch>
        </p:blipFill>
        <p:spPr>
          <a:xfrm>
            <a:off x="1069412" y="1828661"/>
            <a:ext cx="10053175" cy="3200677"/>
          </a:xfrm>
          <a:prstGeom prst="rect">
            <a:avLst/>
          </a:prstGeom>
        </p:spPr>
      </p:pic>
      <p:sp>
        <p:nvSpPr>
          <p:cNvPr id="6" name="Rectangle 6">
            <a:extLst>
              <a:ext uri="{FF2B5EF4-FFF2-40B4-BE49-F238E27FC236}">
                <a16:creationId xmlns:a16="http://schemas.microsoft.com/office/drawing/2014/main" id="{60309558-7FF8-C1CC-7C24-72F4C4A94678}"/>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Process Schematic (4 cell stacks in series)</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831274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2450E2-000C-C20C-5A3F-AF67E9C611B9}"/>
              </a:ext>
            </a:extLst>
          </p:cNvPr>
          <p:cNvSpPr>
            <a:spLocks noGrp="1"/>
          </p:cNvSpPr>
          <p:nvPr>
            <p:ph type="sldNum" sz="quarter" idx="12"/>
          </p:nvPr>
        </p:nvSpPr>
        <p:spPr/>
        <p:txBody>
          <a:bodyPr/>
          <a:lstStyle/>
          <a:p>
            <a:fld id="{530254C4-64FE-4BEC-AC23-8BFE1370A698}" type="slidenum">
              <a:rPr lang="en-US" smtClean="0"/>
              <a:t>16</a:t>
            </a:fld>
            <a:endParaRPr lang="en-US"/>
          </a:p>
        </p:txBody>
      </p:sp>
      <p:sp>
        <p:nvSpPr>
          <p:cNvPr id="5" name="Rectangle 6">
            <a:extLst>
              <a:ext uri="{FF2B5EF4-FFF2-40B4-BE49-F238E27FC236}">
                <a16:creationId xmlns:a16="http://schemas.microsoft.com/office/drawing/2014/main" id="{12E28233-E661-971B-B766-841C051749D6}"/>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System Prototype (referred to as Chassis 2)</a:t>
            </a: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3D915A2E-ADEE-FEAF-AB0E-B6FB6BB66E12}"/>
              </a:ext>
            </a:extLst>
          </p:cNvPr>
          <p:cNvPicPr>
            <a:picLocks noChangeAspect="1"/>
          </p:cNvPicPr>
          <p:nvPr/>
        </p:nvPicPr>
        <p:blipFill>
          <a:blip r:embed="rId2"/>
          <a:stretch>
            <a:fillRect/>
          </a:stretch>
        </p:blipFill>
        <p:spPr>
          <a:xfrm>
            <a:off x="320354" y="1433505"/>
            <a:ext cx="11381078" cy="3363686"/>
          </a:xfrm>
          <a:prstGeom prst="rect">
            <a:avLst/>
          </a:prstGeom>
        </p:spPr>
      </p:pic>
      <p:sp>
        <p:nvSpPr>
          <p:cNvPr id="8" name="TextBox 7">
            <a:extLst>
              <a:ext uri="{FF2B5EF4-FFF2-40B4-BE49-F238E27FC236}">
                <a16:creationId xmlns:a16="http://schemas.microsoft.com/office/drawing/2014/main" id="{A630C710-B011-9B40-D89F-10E183E46537}"/>
              </a:ext>
            </a:extLst>
          </p:cNvPr>
          <p:cNvSpPr txBox="1"/>
          <p:nvPr/>
        </p:nvSpPr>
        <p:spPr>
          <a:xfrm>
            <a:off x="1499132" y="5045725"/>
            <a:ext cx="1930721" cy="1438855"/>
          </a:xfrm>
          <a:prstGeom prst="rect">
            <a:avLst/>
          </a:prstGeom>
          <a:noFill/>
        </p:spPr>
        <p:txBody>
          <a:bodyPr wrap="none" rtlCol="0">
            <a:spAutoFit/>
          </a:bodyPr>
          <a:lstStyle/>
          <a:p>
            <a:pPr algn="r">
              <a:spcAft>
                <a:spcPts val="300"/>
              </a:spcAft>
            </a:pPr>
            <a:r>
              <a:rPr lang="en-US" sz="2000" dirty="0"/>
              <a:t>Purity:</a:t>
            </a:r>
          </a:p>
          <a:p>
            <a:pPr algn="r">
              <a:spcAft>
                <a:spcPts val="300"/>
              </a:spcAft>
            </a:pPr>
            <a:r>
              <a:rPr lang="en-US" sz="2000" dirty="0"/>
              <a:t>Production Rate:</a:t>
            </a:r>
          </a:p>
          <a:p>
            <a:pPr algn="r">
              <a:spcAft>
                <a:spcPts val="300"/>
              </a:spcAft>
            </a:pPr>
            <a:r>
              <a:rPr lang="en-US" sz="2000" dirty="0"/>
              <a:t>Power Use:</a:t>
            </a:r>
          </a:p>
          <a:p>
            <a:pPr algn="r">
              <a:spcAft>
                <a:spcPts val="300"/>
              </a:spcAft>
            </a:pPr>
            <a:r>
              <a:rPr lang="en-US" sz="2000" dirty="0"/>
              <a:t>Pressure:</a:t>
            </a:r>
          </a:p>
        </p:txBody>
      </p:sp>
      <p:sp>
        <p:nvSpPr>
          <p:cNvPr id="9" name="TextBox 8">
            <a:extLst>
              <a:ext uri="{FF2B5EF4-FFF2-40B4-BE49-F238E27FC236}">
                <a16:creationId xmlns:a16="http://schemas.microsoft.com/office/drawing/2014/main" id="{A2C9C984-EA4B-240C-9FB4-F313B9C9BA71}"/>
              </a:ext>
            </a:extLst>
          </p:cNvPr>
          <p:cNvSpPr txBox="1"/>
          <p:nvPr/>
        </p:nvSpPr>
        <p:spPr>
          <a:xfrm>
            <a:off x="3534579" y="5045725"/>
            <a:ext cx="7519494" cy="1438855"/>
          </a:xfrm>
          <a:prstGeom prst="rect">
            <a:avLst/>
          </a:prstGeom>
          <a:noFill/>
        </p:spPr>
        <p:txBody>
          <a:bodyPr wrap="none" rtlCol="0">
            <a:spAutoFit/>
          </a:bodyPr>
          <a:lstStyle/>
          <a:p>
            <a:pPr>
              <a:spcAft>
                <a:spcPts val="300"/>
              </a:spcAft>
            </a:pPr>
            <a:r>
              <a:rPr lang="en-US" sz="2000" dirty="0"/>
              <a:t>99.995%</a:t>
            </a:r>
          </a:p>
          <a:p>
            <a:pPr>
              <a:spcAft>
                <a:spcPts val="300"/>
              </a:spcAft>
            </a:pPr>
            <a:r>
              <a:rPr lang="en-US" sz="2000" dirty="0"/>
              <a:t>4.5 lpm for one stack (total O</a:t>
            </a:r>
            <a:r>
              <a:rPr lang="en-US" sz="2000" baseline="-25000" dirty="0"/>
              <a:t>2</a:t>
            </a:r>
            <a:r>
              <a:rPr lang="en-US" sz="2000" dirty="0"/>
              <a:t> production 12.5 lpm)</a:t>
            </a:r>
          </a:p>
          <a:p>
            <a:pPr>
              <a:spcAft>
                <a:spcPts val="300"/>
              </a:spcAft>
            </a:pPr>
            <a:r>
              <a:rPr lang="en-US" sz="2000" dirty="0"/>
              <a:t>400 Watts for 4.5 lpm   (heaters were turned off, cell stack power only)</a:t>
            </a:r>
          </a:p>
          <a:p>
            <a:pPr>
              <a:spcAft>
                <a:spcPts val="300"/>
              </a:spcAft>
            </a:pPr>
            <a:r>
              <a:rPr lang="en-US" sz="2000" dirty="0"/>
              <a:t>80 </a:t>
            </a:r>
            <a:r>
              <a:rPr lang="en-US" sz="2000" dirty="0" err="1"/>
              <a:t>psig</a:t>
            </a:r>
            <a:r>
              <a:rPr lang="en-US" sz="2000" dirty="0"/>
              <a:t> delivery pressure at WSTF (200 </a:t>
            </a:r>
            <a:r>
              <a:rPr lang="en-US" sz="2000" dirty="0" err="1"/>
              <a:t>psig</a:t>
            </a:r>
            <a:r>
              <a:rPr lang="en-US" sz="2000" dirty="0"/>
              <a:t> test pressure at AmOx)</a:t>
            </a:r>
          </a:p>
        </p:txBody>
      </p:sp>
    </p:spTree>
    <p:extLst>
      <p:ext uri="{BB962C8B-B14F-4D97-AF65-F5344CB8AC3E}">
        <p14:creationId xmlns:p14="http://schemas.microsoft.com/office/powerpoint/2010/main" val="1721252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D46A9E-1F9A-3403-4FC8-7C0EDC184B61}"/>
              </a:ext>
            </a:extLst>
          </p:cNvPr>
          <p:cNvSpPr>
            <a:spLocks noGrp="1"/>
          </p:cNvSpPr>
          <p:nvPr>
            <p:ph type="sldNum" sz="quarter" idx="12"/>
          </p:nvPr>
        </p:nvSpPr>
        <p:spPr/>
        <p:txBody>
          <a:bodyPr/>
          <a:lstStyle/>
          <a:p>
            <a:fld id="{530254C4-64FE-4BEC-AC23-8BFE1370A698}" type="slidenum">
              <a:rPr lang="en-US" smtClean="0"/>
              <a:t>17</a:t>
            </a:fld>
            <a:endParaRPr lang="en-US"/>
          </a:p>
        </p:txBody>
      </p:sp>
      <p:sp>
        <p:nvSpPr>
          <p:cNvPr id="5" name="Rectangle 6">
            <a:extLst>
              <a:ext uri="{FF2B5EF4-FFF2-40B4-BE49-F238E27FC236}">
                <a16:creationId xmlns:a16="http://schemas.microsoft.com/office/drawing/2014/main" id="{5766A0B3-F2A1-187E-B344-E6704CA8357E}"/>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System Two-Stage Prototype (3000 </a:t>
            </a:r>
            <a:r>
              <a:rPr lang="en-US" sz="2400" b="1" dirty="0" err="1">
                <a:latin typeface="Arial" pitchFamily="34" charset="0"/>
                <a:cs typeface="Arial" pitchFamily="34" charset="0"/>
              </a:rPr>
              <a:t>psig</a:t>
            </a:r>
            <a:r>
              <a:rPr lang="en-US" sz="2400" b="1" dirty="0">
                <a:latin typeface="Arial" pitchFamily="34" charset="0"/>
                <a:cs typeface="Arial" pitchFamily="34" charset="0"/>
              </a:rPr>
              <a:t> delivery)</a:t>
            </a: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7C9029EF-2553-7ACE-35D8-21C37622FADA}"/>
              </a:ext>
            </a:extLst>
          </p:cNvPr>
          <p:cNvPicPr>
            <a:picLocks noChangeAspect="1"/>
          </p:cNvPicPr>
          <p:nvPr/>
        </p:nvPicPr>
        <p:blipFill>
          <a:blip r:embed="rId2"/>
          <a:stretch>
            <a:fillRect/>
          </a:stretch>
        </p:blipFill>
        <p:spPr>
          <a:xfrm>
            <a:off x="324391" y="1360715"/>
            <a:ext cx="6958058" cy="4332513"/>
          </a:xfrm>
          <a:prstGeom prst="rect">
            <a:avLst/>
          </a:prstGeom>
        </p:spPr>
      </p:pic>
      <p:pic>
        <p:nvPicPr>
          <p:cNvPr id="7" name="Picture 6">
            <a:extLst>
              <a:ext uri="{FF2B5EF4-FFF2-40B4-BE49-F238E27FC236}">
                <a16:creationId xmlns:a16="http://schemas.microsoft.com/office/drawing/2014/main" id="{607BD95B-4526-57BB-B340-5576F593B39B}"/>
              </a:ext>
            </a:extLst>
          </p:cNvPr>
          <p:cNvPicPr>
            <a:picLocks noChangeAspect="1"/>
          </p:cNvPicPr>
          <p:nvPr/>
        </p:nvPicPr>
        <p:blipFill>
          <a:blip r:embed="rId3"/>
          <a:stretch>
            <a:fillRect/>
          </a:stretch>
        </p:blipFill>
        <p:spPr>
          <a:xfrm>
            <a:off x="7125788" y="2307772"/>
            <a:ext cx="4967183" cy="2257810"/>
          </a:xfrm>
          <a:prstGeom prst="rect">
            <a:avLst/>
          </a:prstGeom>
        </p:spPr>
      </p:pic>
      <p:sp>
        <p:nvSpPr>
          <p:cNvPr id="8" name="TextBox 7">
            <a:extLst>
              <a:ext uri="{FF2B5EF4-FFF2-40B4-BE49-F238E27FC236}">
                <a16:creationId xmlns:a16="http://schemas.microsoft.com/office/drawing/2014/main" id="{7DC352B6-026D-BF53-E320-04A2122B88FC}"/>
              </a:ext>
            </a:extLst>
          </p:cNvPr>
          <p:cNvSpPr txBox="1"/>
          <p:nvPr/>
        </p:nvSpPr>
        <p:spPr>
          <a:xfrm>
            <a:off x="2536371" y="5834743"/>
            <a:ext cx="2533066" cy="400110"/>
          </a:xfrm>
          <a:prstGeom prst="rect">
            <a:avLst/>
          </a:prstGeom>
          <a:noFill/>
        </p:spPr>
        <p:txBody>
          <a:bodyPr wrap="none" rtlCol="0">
            <a:spAutoFit/>
          </a:bodyPr>
          <a:lstStyle/>
          <a:p>
            <a:r>
              <a:rPr lang="en-US" sz="2000" dirty="0"/>
              <a:t>Simplified Schematic</a:t>
            </a:r>
          </a:p>
        </p:txBody>
      </p:sp>
      <p:sp>
        <p:nvSpPr>
          <p:cNvPr id="9" name="TextBox 8">
            <a:extLst>
              <a:ext uri="{FF2B5EF4-FFF2-40B4-BE49-F238E27FC236}">
                <a16:creationId xmlns:a16="http://schemas.microsoft.com/office/drawing/2014/main" id="{EAEEC60D-9D42-E60D-690D-DB9651603B8D}"/>
              </a:ext>
            </a:extLst>
          </p:cNvPr>
          <p:cNvSpPr txBox="1"/>
          <p:nvPr/>
        </p:nvSpPr>
        <p:spPr>
          <a:xfrm>
            <a:off x="7511143" y="1545772"/>
            <a:ext cx="1264833" cy="707886"/>
          </a:xfrm>
          <a:prstGeom prst="rect">
            <a:avLst/>
          </a:prstGeom>
          <a:noFill/>
        </p:spPr>
        <p:txBody>
          <a:bodyPr wrap="none" rtlCol="0">
            <a:spAutoFit/>
          </a:bodyPr>
          <a:lstStyle/>
          <a:p>
            <a:r>
              <a:rPr lang="en-US" sz="2000" dirty="0"/>
              <a:t>1</a:t>
            </a:r>
            <a:r>
              <a:rPr lang="en-US" sz="2000" baseline="30000" dirty="0"/>
              <a:t>st</a:t>
            </a:r>
            <a:r>
              <a:rPr lang="en-US" sz="2000" dirty="0"/>
              <a:t> Stage</a:t>
            </a:r>
          </a:p>
          <a:p>
            <a:r>
              <a:rPr lang="en-US" sz="2000" dirty="0"/>
              <a:t>Cell Stack</a:t>
            </a:r>
          </a:p>
        </p:txBody>
      </p:sp>
      <p:sp>
        <p:nvSpPr>
          <p:cNvPr id="10" name="TextBox 9">
            <a:extLst>
              <a:ext uri="{FF2B5EF4-FFF2-40B4-BE49-F238E27FC236}">
                <a16:creationId xmlns:a16="http://schemas.microsoft.com/office/drawing/2014/main" id="{E6A4E761-ABFC-3052-440C-4AC6D4D27831}"/>
              </a:ext>
            </a:extLst>
          </p:cNvPr>
          <p:cNvSpPr txBox="1"/>
          <p:nvPr/>
        </p:nvSpPr>
        <p:spPr>
          <a:xfrm>
            <a:off x="10058401" y="1513114"/>
            <a:ext cx="1264833" cy="707886"/>
          </a:xfrm>
          <a:prstGeom prst="rect">
            <a:avLst/>
          </a:prstGeom>
          <a:noFill/>
        </p:spPr>
        <p:txBody>
          <a:bodyPr wrap="none" rtlCol="0">
            <a:spAutoFit/>
          </a:bodyPr>
          <a:lstStyle/>
          <a:p>
            <a:r>
              <a:rPr lang="en-US" sz="2000" dirty="0"/>
              <a:t>2</a:t>
            </a:r>
            <a:r>
              <a:rPr lang="en-US" sz="2000" baseline="30000" dirty="0"/>
              <a:t>nd</a:t>
            </a:r>
            <a:r>
              <a:rPr lang="en-US" sz="2000" dirty="0"/>
              <a:t> Stage</a:t>
            </a:r>
          </a:p>
          <a:p>
            <a:r>
              <a:rPr lang="en-US" sz="2000" dirty="0"/>
              <a:t>Cell Stack</a:t>
            </a:r>
          </a:p>
        </p:txBody>
      </p:sp>
    </p:spTree>
    <p:extLst>
      <p:ext uri="{BB962C8B-B14F-4D97-AF65-F5344CB8AC3E}">
        <p14:creationId xmlns:p14="http://schemas.microsoft.com/office/powerpoint/2010/main" val="2251742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9C93F0-2477-12E0-3681-2297DD1B467B}"/>
              </a:ext>
            </a:extLst>
          </p:cNvPr>
          <p:cNvSpPr>
            <a:spLocks noGrp="1"/>
          </p:cNvSpPr>
          <p:nvPr>
            <p:ph type="sldNum" sz="quarter" idx="12"/>
          </p:nvPr>
        </p:nvSpPr>
        <p:spPr/>
        <p:txBody>
          <a:bodyPr/>
          <a:lstStyle/>
          <a:p>
            <a:fld id="{530254C4-64FE-4BEC-AC23-8BFE1370A698}" type="slidenum">
              <a:rPr lang="en-US" smtClean="0"/>
              <a:t>18</a:t>
            </a:fld>
            <a:endParaRPr lang="en-US"/>
          </a:p>
        </p:txBody>
      </p:sp>
      <p:pic>
        <p:nvPicPr>
          <p:cNvPr id="5" name="Picture 4">
            <a:extLst>
              <a:ext uri="{FF2B5EF4-FFF2-40B4-BE49-F238E27FC236}">
                <a16:creationId xmlns:a16="http://schemas.microsoft.com/office/drawing/2014/main" id="{941492F7-16F1-B29F-36CC-1F667B62754E}"/>
              </a:ext>
            </a:extLst>
          </p:cNvPr>
          <p:cNvPicPr>
            <a:picLocks noChangeAspect="1"/>
          </p:cNvPicPr>
          <p:nvPr/>
        </p:nvPicPr>
        <p:blipFill>
          <a:blip r:embed="rId2"/>
          <a:stretch>
            <a:fillRect/>
          </a:stretch>
        </p:blipFill>
        <p:spPr>
          <a:xfrm>
            <a:off x="843280" y="674900"/>
            <a:ext cx="10657840" cy="5969739"/>
          </a:xfrm>
          <a:prstGeom prst="rect">
            <a:avLst/>
          </a:prstGeom>
        </p:spPr>
      </p:pic>
      <p:sp>
        <p:nvSpPr>
          <p:cNvPr id="6" name="TextBox 5">
            <a:extLst>
              <a:ext uri="{FF2B5EF4-FFF2-40B4-BE49-F238E27FC236}">
                <a16:creationId xmlns:a16="http://schemas.microsoft.com/office/drawing/2014/main" id="{D1C69CC4-3183-53F1-5370-AA4188ABE755}"/>
              </a:ext>
            </a:extLst>
          </p:cNvPr>
          <p:cNvSpPr txBox="1"/>
          <p:nvPr/>
        </p:nvSpPr>
        <p:spPr>
          <a:xfrm>
            <a:off x="101600" y="125214"/>
            <a:ext cx="12019280" cy="461665"/>
          </a:xfrm>
          <a:prstGeom prst="rect">
            <a:avLst/>
          </a:prstGeom>
          <a:noFill/>
        </p:spPr>
        <p:txBody>
          <a:bodyPr wrap="square">
            <a:spAutoFit/>
          </a:bodyPr>
          <a:lstStyle/>
          <a:p>
            <a:pPr algn="ctr"/>
            <a:r>
              <a:rPr lang="en-US" sz="2400" b="0" i="0" dirty="0">
                <a:solidFill>
                  <a:srgbClr val="000000"/>
                </a:solidFill>
                <a:effectLst/>
                <a:latin typeface="Russo One"/>
              </a:rPr>
              <a:t>A Comparison of M-COG Wafers to Bottle Filler Wafers</a:t>
            </a:r>
          </a:p>
        </p:txBody>
      </p:sp>
    </p:spTree>
    <p:extLst>
      <p:ext uri="{BB962C8B-B14F-4D97-AF65-F5344CB8AC3E}">
        <p14:creationId xmlns:p14="http://schemas.microsoft.com/office/powerpoint/2010/main" val="2453421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0910DED-2D0D-364F-FB64-2D00FD74D62C}"/>
              </a:ext>
            </a:extLst>
          </p:cNvPr>
          <p:cNvSpPr>
            <a:spLocks noGrp="1"/>
          </p:cNvSpPr>
          <p:nvPr>
            <p:ph type="sldNum" sz="quarter" idx="12"/>
          </p:nvPr>
        </p:nvSpPr>
        <p:spPr/>
        <p:txBody>
          <a:bodyPr/>
          <a:lstStyle/>
          <a:p>
            <a:fld id="{530254C4-64FE-4BEC-AC23-8BFE1370A698}" type="slidenum">
              <a:rPr lang="en-US" smtClean="0"/>
              <a:t>19</a:t>
            </a:fld>
            <a:endParaRPr lang="en-US"/>
          </a:p>
        </p:txBody>
      </p:sp>
      <p:sp>
        <p:nvSpPr>
          <p:cNvPr id="5" name="Rectangle 6">
            <a:extLst>
              <a:ext uri="{FF2B5EF4-FFF2-40B4-BE49-F238E27FC236}">
                <a16:creationId xmlns:a16="http://schemas.microsoft.com/office/drawing/2014/main" id="{FA87D79E-828D-6185-7568-93CF5A9DAFFA}"/>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Two-Stage Prototype Testing: October 2023</a:t>
            </a: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C6A2FDE9-6A08-97FB-4EDC-CFBFA59585F9}"/>
              </a:ext>
            </a:extLst>
          </p:cNvPr>
          <p:cNvPicPr>
            <a:picLocks noChangeAspect="1"/>
          </p:cNvPicPr>
          <p:nvPr/>
        </p:nvPicPr>
        <p:blipFill>
          <a:blip r:embed="rId2"/>
          <a:stretch>
            <a:fillRect/>
          </a:stretch>
        </p:blipFill>
        <p:spPr>
          <a:xfrm>
            <a:off x="477880" y="2318658"/>
            <a:ext cx="3949254" cy="3004456"/>
          </a:xfrm>
          <a:prstGeom prst="rect">
            <a:avLst/>
          </a:prstGeom>
        </p:spPr>
      </p:pic>
      <p:pic>
        <p:nvPicPr>
          <p:cNvPr id="7" name="Picture 6">
            <a:extLst>
              <a:ext uri="{FF2B5EF4-FFF2-40B4-BE49-F238E27FC236}">
                <a16:creationId xmlns:a16="http://schemas.microsoft.com/office/drawing/2014/main" id="{546A2128-313E-9FFF-FEF1-1C4EE24C64F8}"/>
              </a:ext>
            </a:extLst>
          </p:cNvPr>
          <p:cNvPicPr>
            <a:picLocks noChangeAspect="1"/>
          </p:cNvPicPr>
          <p:nvPr/>
        </p:nvPicPr>
        <p:blipFill>
          <a:blip r:embed="rId3"/>
          <a:stretch>
            <a:fillRect/>
          </a:stretch>
        </p:blipFill>
        <p:spPr>
          <a:xfrm>
            <a:off x="4535341" y="1401084"/>
            <a:ext cx="5168878" cy="2528660"/>
          </a:xfrm>
          <a:prstGeom prst="rect">
            <a:avLst/>
          </a:prstGeom>
        </p:spPr>
      </p:pic>
      <p:pic>
        <p:nvPicPr>
          <p:cNvPr id="8" name="Picture 7">
            <a:extLst>
              <a:ext uri="{FF2B5EF4-FFF2-40B4-BE49-F238E27FC236}">
                <a16:creationId xmlns:a16="http://schemas.microsoft.com/office/drawing/2014/main" id="{62E2D055-909C-5181-48B0-0E2545031100}"/>
              </a:ext>
            </a:extLst>
          </p:cNvPr>
          <p:cNvPicPr/>
          <p:nvPr/>
        </p:nvPicPr>
        <p:blipFill rotWithShape="1">
          <a:blip r:embed="rId4"/>
          <a:srcRect l="61155"/>
          <a:stretch/>
        </p:blipFill>
        <p:spPr>
          <a:xfrm>
            <a:off x="9960428" y="2238874"/>
            <a:ext cx="2009094" cy="3490595"/>
          </a:xfrm>
          <a:prstGeom prst="rect">
            <a:avLst/>
          </a:prstGeom>
        </p:spPr>
      </p:pic>
      <p:sp>
        <p:nvSpPr>
          <p:cNvPr id="9" name="TextBox 8">
            <a:extLst>
              <a:ext uri="{FF2B5EF4-FFF2-40B4-BE49-F238E27FC236}">
                <a16:creationId xmlns:a16="http://schemas.microsoft.com/office/drawing/2014/main" id="{756E029D-BA2A-D1BC-E744-9CA81800DD7E}"/>
              </a:ext>
            </a:extLst>
          </p:cNvPr>
          <p:cNvSpPr txBox="1"/>
          <p:nvPr/>
        </p:nvSpPr>
        <p:spPr>
          <a:xfrm>
            <a:off x="1905001" y="5431971"/>
            <a:ext cx="1116588" cy="369332"/>
          </a:xfrm>
          <a:prstGeom prst="rect">
            <a:avLst/>
          </a:prstGeom>
          <a:noFill/>
        </p:spPr>
        <p:txBody>
          <a:bodyPr wrap="none" rtlCol="0">
            <a:spAutoFit/>
          </a:bodyPr>
          <a:lstStyle/>
          <a:p>
            <a:r>
              <a:rPr lang="en-US" sz="1800" dirty="0"/>
              <a:t>1st Stage</a:t>
            </a:r>
          </a:p>
        </p:txBody>
      </p:sp>
      <p:sp>
        <p:nvSpPr>
          <p:cNvPr id="10" name="TextBox 9">
            <a:extLst>
              <a:ext uri="{FF2B5EF4-FFF2-40B4-BE49-F238E27FC236}">
                <a16:creationId xmlns:a16="http://schemas.microsoft.com/office/drawing/2014/main" id="{24DE894B-2AC5-5E27-F1F5-8BC8510FECF5}"/>
              </a:ext>
            </a:extLst>
          </p:cNvPr>
          <p:cNvSpPr txBox="1"/>
          <p:nvPr/>
        </p:nvSpPr>
        <p:spPr>
          <a:xfrm>
            <a:off x="10472057" y="5791199"/>
            <a:ext cx="1206356" cy="369332"/>
          </a:xfrm>
          <a:prstGeom prst="rect">
            <a:avLst/>
          </a:prstGeom>
          <a:noFill/>
        </p:spPr>
        <p:txBody>
          <a:bodyPr wrap="none" rtlCol="0">
            <a:spAutoFit/>
          </a:bodyPr>
          <a:lstStyle/>
          <a:p>
            <a:r>
              <a:rPr lang="en-US" sz="1800" dirty="0"/>
              <a:t>2nd Stage</a:t>
            </a:r>
          </a:p>
        </p:txBody>
      </p:sp>
      <p:sp>
        <p:nvSpPr>
          <p:cNvPr id="11" name="TextBox 10">
            <a:extLst>
              <a:ext uri="{FF2B5EF4-FFF2-40B4-BE49-F238E27FC236}">
                <a16:creationId xmlns:a16="http://schemas.microsoft.com/office/drawing/2014/main" id="{8C160220-90AD-4F6A-31AB-085319D0C039}"/>
              </a:ext>
            </a:extLst>
          </p:cNvPr>
          <p:cNvSpPr txBox="1"/>
          <p:nvPr/>
        </p:nvSpPr>
        <p:spPr>
          <a:xfrm>
            <a:off x="4996543" y="4005942"/>
            <a:ext cx="1521763" cy="646331"/>
          </a:xfrm>
          <a:prstGeom prst="rect">
            <a:avLst/>
          </a:prstGeom>
          <a:noFill/>
        </p:spPr>
        <p:txBody>
          <a:bodyPr wrap="none" rtlCol="0">
            <a:spAutoFit/>
          </a:bodyPr>
          <a:lstStyle/>
          <a:p>
            <a:pPr algn="ctr"/>
            <a:r>
              <a:rPr lang="en-US" sz="1800" dirty="0"/>
              <a:t>2nd Stage</a:t>
            </a:r>
          </a:p>
          <a:p>
            <a:pPr algn="ctr"/>
            <a:r>
              <a:rPr lang="en-US" sz="1800" dirty="0"/>
              <a:t>Cross section</a:t>
            </a:r>
          </a:p>
        </p:txBody>
      </p:sp>
      <p:sp>
        <p:nvSpPr>
          <p:cNvPr id="12" name="TextBox 11">
            <a:extLst>
              <a:ext uri="{FF2B5EF4-FFF2-40B4-BE49-F238E27FC236}">
                <a16:creationId xmlns:a16="http://schemas.microsoft.com/office/drawing/2014/main" id="{32247F22-37CF-6A22-3AF0-567EBBEBF1D7}"/>
              </a:ext>
            </a:extLst>
          </p:cNvPr>
          <p:cNvSpPr txBox="1"/>
          <p:nvPr/>
        </p:nvSpPr>
        <p:spPr>
          <a:xfrm>
            <a:off x="7065833" y="4016827"/>
            <a:ext cx="1933414" cy="646331"/>
          </a:xfrm>
          <a:prstGeom prst="rect">
            <a:avLst/>
          </a:prstGeom>
          <a:noFill/>
        </p:spPr>
        <p:txBody>
          <a:bodyPr wrap="none" rtlCol="0">
            <a:spAutoFit/>
          </a:bodyPr>
          <a:lstStyle/>
          <a:p>
            <a:pPr algn="ctr"/>
            <a:r>
              <a:rPr lang="en-US" sz="1800" dirty="0"/>
              <a:t>2nd Stage</a:t>
            </a:r>
          </a:p>
          <a:p>
            <a:pPr algn="ctr"/>
            <a:r>
              <a:rPr lang="en-US" sz="1800" dirty="0"/>
              <a:t>Interior, Top View</a:t>
            </a:r>
          </a:p>
        </p:txBody>
      </p:sp>
      <p:sp>
        <p:nvSpPr>
          <p:cNvPr id="13" name="Rectangle 12">
            <a:extLst>
              <a:ext uri="{FF2B5EF4-FFF2-40B4-BE49-F238E27FC236}">
                <a16:creationId xmlns:a16="http://schemas.microsoft.com/office/drawing/2014/main" id="{FFDD61F6-3A63-B264-B4B6-EC8AF2F12E1C}"/>
              </a:ext>
            </a:extLst>
          </p:cNvPr>
          <p:cNvSpPr/>
          <p:nvPr/>
        </p:nvSpPr>
        <p:spPr bwMode="auto">
          <a:xfrm>
            <a:off x="685799" y="1240971"/>
            <a:ext cx="3603172" cy="870858"/>
          </a:xfrm>
          <a:prstGeom prst="rect">
            <a:avLst/>
          </a:prstGeom>
          <a:solidFill>
            <a:srgbClr val="00B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Lucida Grande" pitchFamily="80" charset="0"/>
              </a:rPr>
              <a:t>Key Measurement</a:t>
            </a:r>
          </a:p>
          <a:p>
            <a:pPr marL="0" marR="0" indent="0" algn="ctr" defTabSz="914400" rtl="0" eaLnBrk="1" fontAlgn="base" latinLnBrk="0" hangingPunct="1">
              <a:lnSpc>
                <a:spcPct val="100000"/>
              </a:lnSpc>
              <a:spcBef>
                <a:spcPct val="0"/>
              </a:spcBef>
              <a:spcAft>
                <a:spcPct val="0"/>
              </a:spcAft>
              <a:buClrTx/>
              <a:buSzTx/>
              <a:buFontTx/>
              <a:buNone/>
              <a:tabLst/>
            </a:pPr>
            <a:endParaRPr lang="en-US" sz="600" dirty="0">
              <a:solidFill>
                <a:schemeClr val="bg1"/>
              </a:solidFill>
            </a:endParaRPr>
          </a:p>
          <a:p>
            <a:pPr marL="0" marR="0" indent="0" algn="ctr" defTabSz="914400" rtl="0" eaLnBrk="1" fontAlgn="base" latinLnBrk="0" hangingPunct="1">
              <a:lnSpc>
                <a:spcPct val="100000"/>
              </a:lnSpc>
              <a:spcBef>
                <a:spcPct val="0"/>
              </a:spcBef>
              <a:spcAft>
                <a:spcPct val="0"/>
              </a:spcAft>
              <a:buClrTx/>
              <a:buSzTx/>
              <a:buFontTx/>
              <a:buNone/>
              <a:tabLst/>
            </a:pPr>
            <a:r>
              <a:rPr lang="en-US" sz="1400" dirty="0">
                <a:solidFill>
                  <a:schemeClr val="bg1"/>
                </a:solidFill>
              </a:rPr>
              <a:t>Oxygen Pumping into pressure vessel with 3000 </a:t>
            </a:r>
            <a:r>
              <a:rPr lang="en-US" sz="1400" dirty="0" err="1">
                <a:solidFill>
                  <a:schemeClr val="bg1"/>
                </a:solidFill>
              </a:rPr>
              <a:t>psig</a:t>
            </a:r>
            <a:r>
              <a:rPr lang="en-US" sz="1400" dirty="0">
                <a:solidFill>
                  <a:schemeClr val="bg1"/>
                </a:solidFill>
              </a:rPr>
              <a:t> pressure</a:t>
            </a:r>
          </a:p>
        </p:txBody>
      </p:sp>
    </p:spTree>
    <p:extLst>
      <p:ext uri="{BB962C8B-B14F-4D97-AF65-F5344CB8AC3E}">
        <p14:creationId xmlns:p14="http://schemas.microsoft.com/office/powerpoint/2010/main" val="2535822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165BCE-CE7A-9BDA-1584-01910069C1B5}"/>
              </a:ext>
            </a:extLst>
          </p:cNvPr>
          <p:cNvSpPr>
            <a:spLocks noGrp="1"/>
          </p:cNvSpPr>
          <p:nvPr>
            <p:ph type="sldNum" sz="quarter" idx="12"/>
          </p:nvPr>
        </p:nvSpPr>
        <p:spPr/>
        <p:txBody>
          <a:bodyPr/>
          <a:lstStyle/>
          <a:p>
            <a:fld id="{530254C4-64FE-4BEC-AC23-8BFE1370A698}" type="slidenum">
              <a:rPr lang="en-US" smtClean="0"/>
              <a:t>20</a:t>
            </a:fld>
            <a:endParaRPr lang="en-US"/>
          </a:p>
        </p:txBody>
      </p:sp>
      <p:sp>
        <p:nvSpPr>
          <p:cNvPr id="5" name="Rectangle 6">
            <a:extLst>
              <a:ext uri="{FF2B5EF4-FFF2-40B4-BE49-F238E27FC236}">
                <a16:creationId xmlns:a16="http://schemas.microsoft.com/office/drawing/2014/main" id="{521058B7-8468-C5EF-EB36-B765492CBF41}"/>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System Prototype (referred to as Cross Flow Cylinder)</a:t>
            </a:r>
            <a:endParaRPr lang="en-US" sz="2400" dirty="0">
              <a:latin typeface="Arial" pitchFamily="34" charset="0"/>
              <a:cs typeface="Arial" pitchFamily="34" charset="0"/>
            </a:endParaRPr>
          </a:p>
        </p:txBody>
      </p:sp>
      <p:pic>
        <p:nvPicPr>
          <p:cNvPr id="6" name="Picture 5">
            <a:extLst>
              <a:ext uri="{FF2B5EF4-FFF2-40B4-BE49-F238E27FC236}">
                <a16:creationId xmlns:a16="http://schemas.microsoft.com/office/drawing/2014/main" id="{3B57B2E2-94B1-6BA3-C2A9-7DE691CE3F06}"/>
              </a:ext>
            </a:extLst>
          </p:cNvPr>
          <p:cNvPicPr>
            <a:picLocks noChangeAspect="1"/>
          </p:cNvPicPr>
          <p:nvPr/>
        </p:nvPicPr>
        <p:blipFill>
          <a:blip r:embed="rId2"/>
          <a:stretch>
            <a:fillRect/>
          </a:stretch>
        </p:blipFill>
        <p:spPr>
          <a:xfrm>
            <a:off x="283638" y="1338943"/>
            <a:ext cx="11430736" cy="4310743"/>
          </a:xfrm>
          <a:prstGeom prst="rect">
            <a:avLst/>
          </a:prstGeom>
        </p:spPr>
      </p:pic>
    </p:spTree>
    <p:extLst>
      <p:ext uri="{BB962C8B-B14F-4D97-AF65-F5344CB8AC3E}">
        <p14:creationId xmlns:p14="http://schemas.microsoft.com/office/powerpoint/2010/main" val="1835108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716BE7-DD49-9317-D090-C8FC30D10E61}"/>
              </a:ext>
            </a:extLst>
          </p:cNvPr>
          <p:cNvSpPr>
            <a:spLocks noGrp="1"/>
          </p:cNvSpPr>
          <p:nvPr>
            <p:ph type="sldNum" sz="quarter" idx="12"/>
          </p:nvPr>
        </p:nvSpPr>
        <p:spPr/>
        <p:txBody>
          <a:bodyPr/>
          <a:lstStyle/>
          <a:p>
            <a:fld id="{530254C4-64FE-4BEC-AC23-8BFE1370A698}" type="slidenum">
              <a:rPr lang="en-US" smtClean="0"/>
              <a:t>21</a:t>
            </a:fld>
            <a:endParaRPr lang="en-US"/>
          </a:p>
        </p:txBody>
      </p:sp>
      <p:pic>
        <p:nvPicPr>
          <p:cNvPr id="5" name="Picture 4">
            <a:extLst>
              <a:ext uri="{FF2B5EF4-FFF2-40B4-BE49-F238E27FC236}">
                <a16:creationId xmlns:a16="http://schemas.microsoft.com/office/drawing/2014/main" id="{24D276BF-F3D2-3802-47CA-941EDDC77BB4}"/>
              </a:ext>
            </a:extLst>
          </p:cNvPr>
          <p:cNvPicPr>
            <a:picLocks noChangeAspect="1"/>
          </p:cNvPicPr>
          <p:nvPr/>
        </p:nvPicPr>
        <p:blipFill>
          <a:blip r:embed="rId2"/>
          <a:stretch>
            <a:fillRect/>
          </a:stretch>
        </p:blipFill>
        <p:spPr>
          <a:xfrm>
            <a:off x="1734641" y="2636321"/>
            <a:ext cx="1648009" cy="3978235"/>
          </a:xfrm>
          <a:prstGeom prst="rect">
            <a:avLst/>
          </a:prstGeom>
        </p:spPr>
      </p:pic>
      <p:pic>
        <p:nvPicPr>
          <p:cNvPr id="6" name="Picture 5">
            <a:extLst>
              <a:ext uri="{FF2B5EF4-FFF2-40B4-BE49-F238E27FC236}">
                <a16:creationId xmlns:a16="http://schemas.microsoft.com/office/drawing/2014/main" id="{578CE0A3-E254-BB9A-EE56-CA1E41A5D0CB}"/>
              </a:ext>
            </a:extLst>
          </p:cNvPr>
          <p:cNvPicPr>
            <a:picLocks noChangeAspect="1"/>
          </p:cNvPicPr>
          <p:nvPr/>
        </p:nvPicPr>
        <p:blipFill rotWithShape="1">
          <a:blip r:embed="rId3"/>
          <a:srcRect l="28629" t="15878" r="25521" b="18229"/>
          <a:stretch/>
        </p:blipFill>
        <p:spPr>
          <a:xfrm>
            <a:off x="1674421" y="142505"/>
            <a:ext cx="1699992" cy="2303814"/>
          </a:xfrm>
          <a:prstGeom prst="rect">
            <a:avLst/>
          </a:prstGeom>
        </p:spPr>
      </p:pic>
      <p:sp>
        <p:nvSpPr>
          <p:cNvPr id="7" name="TextBox 6">
            <a:extLst>
              <a:ext uri="{FF2B5EF4-FFF2-40B4-BE49-F238E27FC236}">
                <a16:creationId xmlns:a16="http://schemas.microsoft.com/office/drawing/2014/main" id="{27F1D0E0-EF48-9B70-3919-F8A7445DA6C8}"/>
              </a:ext>
            </a:extLst>
          </p:cNvPr>
          <p:cNvSpPr txBox="1"/>
          <p:nvPr/>
        </p:nvSpPr>
        <p:spPr>
          <a:xfrm>
            <a:off x="1033153" y="3158836"/>
            <a:ext cx="652743" cy="400110"/>
          </a:xfrm>
          <a:prstGeom prst="rect">
            <a:avLst/>
          </a:prstGeom>
          <a:noFill/>
        </p:spPr>
        <p:txBody>
          <a:bodyPr wrap="none" rtlCol="0">
            <a:spAutoFit/>
          </a:bodyPr>
          <a:lstStyle/>
          <a:p>
            <a:r>
              <a:rPr lang="en-US" sz="1000" dirty="0"/>
              <a:t>Top view</a:t>
            </a:r>
          </a:p>
          <a:p>
            <a:r>
              <a:rPr lang="en-US" sz="1000" dirty="0"/>
              <a:t>section</a:t>
            </a:r>
          </a:p>
        </p:txBody>
      </p:sp>
      <p:sp>
        <p:nvSpPr>
          <p:cNvPr id="8" name="TextBox 7">
            <a:extLst>
              <a:ext uri="{FF2B5EF4-FFF2-40B4-BE49-F238E27FC236}">
                <a16:creationId xmlns:a16="http://schemas.microsoft.com/office/drawing/2014/main" id="{13E1E070-10AB-5856-432E-BB2D143A4A51}"/>
              </a:ext>
            </a:extLst>
          </p:cNvPr>
          <p:cNvSpPr txBox="1"/>
          <p:nvPr/>
        </p:nvSpPr>
        <p:spPr>
          <a:xfrm>
            <a:off x="1019299" y="4760025"/>
            <a:ext cx="675185" cy="400110"/>
          </a:xfrm>
          <a:prstGeom prst="rect">
            <a:avLst/>
          </a:prstGeom>
          <a:noFill/>
        </p:spPr>
        <p:txBody>
          <a:bodyPr wrap="none" rtlCol="0">
            <a:spAutoFit/>
          </a:bodyPr>
          <a:lstStyle/>
          <a:p>
            <a:r>
              <a:rPr lang="en-US" sz="1000" dirty="0"/>
              <a:t>Side view</a:t>
            </a:r>
          </a:p>
          <a:p>
            <a:r>
              <a:rPr lang="en-US" sz="1000" dirty="0"/>
              <a:t>section</a:t>
            </a:r>
          </a:p>
        </p:txBody>
      </p:sp>
      <p:sp>
        <p:nvSpPr>
          <p:cNvPr id="9" name="TextBox 8">
            <a:extLst>
              <a:ext uri="{FF2B5EF4-FFF2-40B4-BE49-F238E27FC236}">
                <a16:creationId xmlns:a16="http://schemas.microsoft.com/office/drawing/2014/main" id="{C2383711-F7B4-0250-2F5C-20D72A6C0E8C}"/>
              </a:ext>
            </a:extLst>
          </p:cNvPr>
          <p:cNvSpPr txBox="1"/>
          <p:nvPr/>
        </p:nvSpPr>
        <p:spPr>
          <a:xfrm>
            <a:off x="513441" y="378032"/>
            <a:ext cx="1103700" cy="1815882"/>
          </a:xfrm>
          <a:prstGeom prst="rect">
            <a:avLst/>
          </a:prstGeom>
          <a:noFill/>
        </p:spPr>
        <p:txBody>
          <a:bodyPr wrap="none" rtlCol="0">
            <a:spAutoFit/>
          </a:bodyPr>
          <a:lstStyle/>
          <a:p>
            <a:pPr algn="ctr"/>
            <a:r>
              <a:rPr lang="en-US" sz="1600" b="1" dirty="0"/>
              <a:t>1 cell stack</a:t>
            </a:r>
          </a:p>
          <a:p>
            <a:pPr algn="ctr"/>
            <a:r>
              <a:rPr lang="en-US" sz="1600" b="1" dirty="0"/>
              <a:t> generator</a:t>
            </a:r>
          </a:p>
          <a:p>
            <a:pPr algn="ctr"/>
            <a:r>
              <a:rPr lang="en-US" sz="1600" b="1" dirty="0"/>
              <a:t>(0-4 lpm)</a:t>
            </a:r>
          </a:p>
          <a:p>
            <a:pPr algn="ctr"/>
            <a:endParaRPr lang="en-US" sz="1600" dirty="0"/>
          </a:p>
          <a:p>
            <a:pPr algn="ctr"/>
            <a:r>
              <a:rPr lang="en-US" sz="1600" dirty="0"/>
              <a:t>Designed</a:t>
            </a:r>
          </a:p>
          <a:p>
            <a:pPr algn="ctr"/>
            <a:r>
              <a:rPr lang="en-US" sz="1600" dirty="0"/>
              <a:t>Built</a:t>
            </a:r>
          </a:p>
          <a:p>
            <a:pPr algn="ctr"/>
            <a:r>
              <a:rPr lang="en-US" sz="1600" dirty="0"/>
              <a:t>Tested</a:t>
            </a:r>
          </a:p>
        </p:txBody>
      </p:sp>
      <p:sp>
        <p:nvSpPr>
          <p:cNvPr id="10" name="TextBox 9">
            <a:extLst>
              <a:ext uri="{FF2B5EF4-FFF2-40B4-BE49-F238E27FC236}">
                <a16:creationId xmlns:a16="http://schemas.microsoft.com/office/drawing/2014/main" id="{FE8C8268-2F40-0F7A-72EA-DC0DB507DFEE}"/>
              </a:ext>
            </a:extLst>
          </p:cNvPr>
          <p:cNvSpPr txBox="1"/>
          <p:nvPr/>
        </p:nvSpPr>
        <p:spPr>
          <a:xfrm>
            <a:off x="8667006" y="367147"/>
            <a:ext cx="2258293" cy="1077218"/>
          </a:xfrm>
          <a:prstGeom prst="rect">
            <a:avLst/>
          </a:prstGeom>
          <a:noFill/>
        </p:spPr>
        <p:txBody>
          <a:bodyPr wrap="square" rtlCol="0">
            <a:spAutoFit/>
          </a:bodyPr>
          <a:lstStyle/>
          <a:p>
            <a:pPr algn="ctr"/>
            <a:r>
              <a:rPr lang="en-US" sz="1600" b="1" dirty="0"/>
              <a:t>4 cell stack</a:t>
            </a:r>
          </a:p>
          <a:p>
            <a:pPr algn="ctr"/>
            <a:r>
              <a:rPr lang="en-US" sz="1600" b="1" dirty="0"/>
              <a:t> generator (0-16 lpm)</a:t>
            </a:r>
          </a:p>
          <a:p>
            <a:pPr algn="ctr"/>
            <a:r>
              <a:rPr lang="en-US" sz="1600" dirty="0"/>
              <a:t>Most Energy Efficient</a:t>
            </a:r>
          </a:p>
          <a:p>
            <a:pPr algn="ctr"/>
            <a:r>
              <a:rPr lang="en-US" sz="1600" dirty="0"/>
              <a:t>Concept Only</a:t>
            </a:r>
          </a:p>
        </p:txBody>
      </p:sp>
      <p:pic>
        <p:nvPicPr>
          <p:cNvPr id="11" name="Picture 10">
            <a:extLst>
              <a:ext uri="{FF2B5EF4-FFF2-40B4-BE49-F238E27FC236}">
                <a16:creationId xmlns:a16="http://schemas.microsoft.com/office/drawing/2014/main" id="{8B1E25B0-7E45-A391-6DC3-3106553EF9A9}"/>
              </a:ext>
            </a:extLst>
          </p:cNvPr>
          <p:cNvPicPr>
            <a:picLocks noChangeAspect="1"/>
          </p:cNvPicPr>
          <p:nvPr/>
        </p:nvPicPr>
        <p:blipFill>
          <a:blip r:embed="rId4"/>
          <a:stretch>
            <a:fillRect/>
          </a:stretch>
        </p:blipFill>
        <p:spPr>
          <a:xfrm>
            <a:off x="5242288" y="2565069"/>
            <a:ext cx="1726388" cy="3992273"/>
          </a:xfrm>
          <a:prstGeom prst="rect">
            <a:avLst/>
          </a:prstGeom>
        </p:spPr>
      </p:pic>
      <p:pic>
        <p:nvPicPr>
          <p:cNvPr id="12" name="Picture 11">
            <a:extLst>
              <a:ext uri="{FF2B5EF4-FFF2-40B4-BE49-F238E27FC236}">
                <a16:creationId xmlns:a16="http://schemas.microsoft.com/office/drawing/2014/main" id="{F862D248-C248-B7DE-A577-D40FB3721110}"/>
              </a:ext>
            </a:extLst>
          </p:cNvPr>
          <p:cNvPicPr>
            <a:picLocks noChangeAspect="1"/>
          </p:cNvPicPr>
          <p:nvPr/>
        </p:nvPicPr>
        <p:blipFill>
          <a:blip r:embed="rId5"/>
          <a:stretch>
            <a:fillRect/>
          </a:stretch>
        </p:blipFill>
        <p:spPr>
          <a:xfrm>
            <a:off x="8947489" y="3325091"/>
            <a:ext cx="1697326" cy="3426378"/>
          </a:xfrm>
          <a:prstGeom prst="rect">
            <a:avLst/>
          </a:prstGeom>
        </p:spPr>
      </p:pic>
      <p:pic>
        <p:nvPicPr>
          <p:cNvPr id="13" name="Picture 12">
            <a:extLst>
              <a:ext uri="{FF2B5EF4-FFF2-40B4-BE49-F238E27FC236}">
                <a16:creationId xmlns:a16="http://schemas.microsoft.com/office/drawing/2014/main" id="{31EE035A-808E-9667-CBFF-E5B7CF9723BF}"/>
              </a:ext>
            </a:extLst>
          </p:cNvPr>
          <p:cNvPicPr>
            <a:picLocks noChangeAspect="1"/>
          </p:cNvPicPr>
          <p:nvPr/>
        </p:nvPicPr>
        <p:blipFill>
          <a:blip r:embed="rId6"/>
          <a:stretch>
            <a:fillRect/>
          </a:stretch>
        </p:blipFill>
        <p:spPr>
          <a:xfrm>
            <a:off x="8957619" y="1553745"/>
            <a:ext cx="1677067" cy="1653774"/>
          </a:xfrm>
          <a:prstGeom prst="rect">
            <a:avLst/>
          </a:prstGeom>
        </p:spPr>
      </p:pic>
      <p:sp>
        <p:nvSpPr>
          <p:cNvPr id="14" name="TextBox 13">
            <a:extLst>
              <a:ext uri="{FF2B5EF4-FFF2-40B4-BE49-F238E27FC236}">
                <a16:creationId xmlns:a16="http://schemas.microsoft.com/office/drawing/2014/main" id="{04548B28-DEF0-5316-3BAC-7096EC620224}"/>
              </a:ext>
            </a:extLst>
          </p:cNvPr>
          <p:cNvSpPr txBox="1"/>
          <p:nvPr/>
        </p:nvSpPr>
        <p:spPr>
          <a:xfrm>
            <a:off x="5398396" y="550223"/>
            <a:ext cx="1414170" cy="1938992"/>
          </a:xfrm>
          <a:prstGeom prst="rect">
            <a:avLst/>
          </a:prstGeom>
          <a:noFill/>
        </p:spPr>
        <p:txBody>
          <a:bodyPr wrap="none" rtlCol="0">
            <a:spAutoFit/>
          </a:bodyPr>
          <a:lstStyle/>
          <a:p>
            <a:pPr algn="ctr"/>
            <a:r>
              <a:rPr lang="en-US" sz="1600" b="1" dirty="0"/>
              <a:t>2 cell stack</a:t>
            </a:r>
          </a:p>
          <a:p>
            <a:pPr algn="ctr"/>
            <a:r>
              <a:rPr lang="en-US" sz="1600" b="1" dirty="0"/>
              <a:t> generator</a:t>
            </a:r>
          </a:p>
          <a:p>
            <a:pPr algn="ctr"/>
            <a:r>
              <a:rPr lang="en-US" sz="1600" b="1" dirty="0"/>
              <a:t>(0-8 lpm)</a:t>
            </a:r>
          </a:p>
          <a:p>
            <a:pPr algn="ctr"/>
            <a:r>
              <a:rPr lang="en-US" sz="1600" dirty="0"/>
              <a:t>Designed</a:t>
            </a:r>
          </a:p>
          <a:p>
            <a:pPr algn="ctr"/>
            <a:r>
              <a:rPr lang="en-US" sz="1600" dirty="0"/>
              <a:t>Not-Yet-Built</a:t>
            </a:r>
          </a:p>
          <a:p>
            <a:pPr algn="ctr"/>
            <a:endParaRPr lang="en-US" sz="800" dirty="0"/>
          </a:p>
          <a:p>
            <a:pPr algn="ctr"/>
            <a:r>
              <a:rPr lang="en-US" sz="1600" dirty="0"/>
              <a:t>1 prototype</a:t>
            </a:r>
          </a:p>
          <a:p>
            <a:pPr algn="ctr"/>
            <a:r>
              <a:rPr lang="en-US" sz="1600" dirty="0"/>
              <a:t>Due June 2024</a:t>
            </a:r>
          </a:p>
        </p:txBody>
      </p:sp>
      <p:sp>
        <p:nvSpPr>
          <p:cNvPr id="15" name="Rectangle 6">
            <a:extLst>
              <a:ext uri="{FF2B5EF4-FFF2-40B4-BE49-F238E27FC236}">
                <a16:creationId xmlns:a16="http://schemas.microsoft.com/office/drawing/2014/main" id="{34076681-5BEC-3D2D-9EF2-07FB09941AB1}"/>
              </a:ext>
            </a:extLst>
          </p:cNvPr>
          <p:cNvSpPr txBox="1">
            <a:spLocks noChangeArrowheads="1"/>
          </p:cNvSpPr>
          <p:nvPr/>
        </p:nvSpPr>
        <p:spPr>
          <a:xfrm>
            <a:off x="3243944" y="0"/>
            <a:ext cx="6008913"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O</a:t>
            </a:r>
            <a:r>
              <a:rPr lang="en-US" sz="2400" b="1" baseline="-25000" dirty="0">
                <a:latin typeface="Arial" pitchFamily="34" charset="0"/>
                <a:cs typeface="Arial" pitchFamily="34" charset="0"/>
              </a:rPr>
              <a:t>2</a:t>
            </a:r>
            <a:r>
              <a:rPr lang="en-US" sz="2400" b="1" dirty="0">
                <a:latin typeface="Arial" pitchFamily="34" charset="0"/>
                <a:cs typeface="Arial" pitchFamily="34" charset="0"/>
              </a:rPr>
              <a:t> Engine Configurations</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603153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7FE190-590A-C9EF-F2D7-CA9825AC0087}"/>
              </a:ext>
            </a:extLst>
          </p:cNvPr>
          <p:cNvPicPr>
            <a:picLocks noChangeAspect="1"/>
          </p:cNvPicPr>
          <p:nvPr/>
        </p:nvPicPr>
        <p:blipFill>
          <a:blip r:embed="rId2"/>
          <a:stretch>
            <a:fillRect/>
          </a:stretch>
        </p:blipFill>
        <p:spPr>
          <a:xfrm>
            <a:off x="1595586" y="981193"/>
            <a:ext cx="9022862" cy="5182049"/>
          </a:xfrm>
          <a:prstGeom prst="rect">
            <a:avLst/>
          </a:prstGeom>
        </p:spPr>
      </p:pic>
      <p:sp>
        <p:nvSpPr>
          <p:cNvPr id="11" name="Rectangle 6">
            <a:extLst>
              <a:ext uri="{FF2B5EF4-FFF2-40B4-BE49-F238E27FC236}">
                <a16:creationId xmlns:a16="http://schemas.microsoft.com/office/drawing/2014/main" id="{200FBB5F-4971-F968-2041-8C231F65C4F0}"/>
              </a:ext>
            </a:extLst>
          </p:cNvPr>
          <p:cNvSpPr txBox="1">
            <a:spLocks noChangeArrowheads="1"/>
          </p:cNvSpPr>
          <p:nvPr/>
        </p:nvSpPr>
        <p:spPr>
          <a:xfrm>
            <a:off x="2258458" y="231354"/>
            <a:ext cx="761265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2024 Oxygen Engine (1 cell stack with 30 wafers)</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741138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18629FE-0988-A143-55FC-D3D50827EF75}"/>
              </a:ext>
            </a:extLst>
          </p:cNvPr>
          <p:cNvSpPr>
            <a:spLocks noGrp="1"/>
          </p:cNvSpPr>
          <p:nvPr>
            <p:ph type="sldNum" sz="quarter" idx="12"/>
          </p:nvPr>
        </p:nvSpPr>
        <p:spPr/>
        <p:txBody>
          <a:bodyPr/>
          <a:lstStyle/>
          <a:p>
            <a:fld id="{530254C4-64FE-4BEC-AC23-8BFE1370A698}" type="slidenum">
              <a:rPr lang="en-US" smtClean="0"/>
              <a:t>23</a:t>
            </a:fld>
            <a:endParaRPr lang="en-US"/>
          </a:p>
        </p:txBody>
      </p:sp>
      <p:sp>
        <p:nvSpPr>
          <p:cNvPr id="5" name="Rectangle 4">
            <a:extLst>
              <a:ext uri="{FF2B5EF4-FFF2-40B4-BE49-F238E27FC236}">
                <a16:creationId xmlns:a16="http://schemas.microsoft.com/office/drawing/2014/main" id="{35555EF7-42B3-BD99-5AFA-59444A08240A}"/>
              </a:ext>
            </a:extLst>
          </p:cNvPr>
          <p:cNvSpPr/>
          <p:nvPr/>
        </p:nvSpPr>
        <p:spPr bwMode="auto">
          <a:xfrm>
            <a:off x="1045028" y="1110342"/>
            <a:ext cx="3603172" cy="2370988"/>
          </a:xfrm>
          <a:prstGeom prst="rect">
            <a:avLst/>
          </a:prstGeom>
          <a:solidFill>
            <a:srgbClr val="00B050"/>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Lucida Grande" pitchFamily="80" charset="0"/>
              </a:rPr>
              <a:t>AmOx Key Measurements</a:t>
            </a:r>
          </a:p>
          <a:p>
            <a:pPr marL="0" marR="0" indent="0" algn="ctr" defTabSz="914400" rtl="0" eaLnBrk="1" fontAlgn="base" latinLnBrk="0" hangingPunct="1">
              <a:lnSpc>
                <a:spcPct val="100000"/>
              </a:lnSpc>
              <a:spcBef>
                <a:spcPct val="0"/>
              </a:spcBef>
              <a:spcAft>
                <a:spcPct val="0"/>
              </a:spcAft>
              <a:buClrTx/>
              <a:buSzTx/>
              <a:buFontTx/>
              <a:buNone/>
              <a:tabLst/>
            </a:pPr>
            <a:endParaRPr lang="en-US" sz="600" dirty="0">
              <a:solidFill>
                <a:schemeClr val="bg1"/>
              </a:solidFill>
            </a:endParaRPr>
          </a:p>
          <a:p>
            <a:pPr marL="0" marR="0" indent="0" algn="ctr" defTabSz="914400" rtl="0" eaLnBrk="1" fontAlgn="base" latinLnBrk="0" hangingPunct="1">
              <a:lnSpc>
                <a:spcPct val="100000"/>
              </a:lnSpc>
              <a:spcBef>
                <a:spcPct val="0"/>
              </a:spcBef>
              <a:spcAft>
                <a:spcPct val="0"/>
              </a:spcAft>
              <a:buClrTx/>
              <a:buSzTx/>
              <a:buFontTx/>
              <a:buNone/>
              <a:tabLst/>
            </a:pPr>
            <a:r>
              <a:rPr lang="en-US" sz="1400" dirty="0">
                <a:solidFill>
                  <a:schemeClr val="bg1"/>
                </a:solidFill>
              </a:rPr>
              <a:t>Run time: </a:t>
            </a:r>
          </a:p>
          <a:p>
            <a:pPr marL="0" marR="0" indent="0" algn="ctr" defTabSz="914400" rtl="0" eaLnBrk="1" fontAlgn="base" latinLnBrk="0" hangingPunct="1">
              <a:lnSpc>
                <a:spcPct val="100000"/>
              </a:lnSpc>
              <a:spcBef>
                <a:spcPct val="0"/>
              </a:spcBef>
              <a:spcAft>
                <a:spcPct val="0"/>
              </a:spcAft>
              <a:buClrTx/>
              <a:buSzTx/>
              <a:buFontTx/>
              <a:buNone/>
              <a:tabLst/>
            </a:pPr>
            <a:r>
              <a:rPr lang="en-US" sz="1400" dirty="0">
                <a:solidFill>
                  <a:schemeClr val="bg1"/>
                </a:solidFill>
              </a:rPr>
              <a:t>&gt;2500 hours in 2023</a:t>
            </a:r>
          </a:p>
          <a:p>
            <a:pPr marL="285750" marR="0" indent="-285750" algn="ctr"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r>
              <a:rPr lang="en-US" sz="1400" dirty="0">
                <a:solidFill>
                  <a:schemeClr val="bg1"/>
                </a:solidFill>
              </a:rPr>
              <a:t>5800 hours in 2024</a:t>
            </a:r>
          </a:p>
          <a:p>
            <a:pPr marL="285750" marR="0" indent="-285750" algn="ctr" defTabSz="914400" rtl="0" eaLnBrk="1" fontAlgn="base" latinLnBrk="0" hangingPunct="1">
              <a:lnSpc>
                <a:spcPct val="100000"/>
              </a:lnSpc>
              <a:spcBef>
                <a:spcPct val="0"/>
              </a:spcBef>
              <a:spcAft>
                <a:spcPct val="0"/>
              </a:spcAft>
              <a:buClrTx/>
              <a:buSzTx/>
              <a:buFont typeface="Wingdings" panose="05000000000000000000" pitchFamily="2" charset="2"/>
              <a:buChar char="Ø"/>
              <a:tabLst/>
            </a:pPr>
            <a:endParaRPr lang="en-US" sz="1400" dirty="0">
              <a:solidFill>
                <a:schemeClr val="bg1"/>
              </a:solidFill>
            </a:endParaRPr>
          </a:p>
          <a:p>
            <a:pPr marL="0" marR="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bg1"/>
                </a:solidFill>
                <a:effectLst/>
                <a:latin typeface="Lucida Grande" pitchFamily="80" charset="0"/>
              </a:rPr>
              <a:t>Performance is nominal throughout the test.  </a:t>
            </a:r>
          </a:p>
          <a:p>
            <a:pPr marL="0" marR="0" indent="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a:ln>
                <a:noFill/>
              </a:ln>
              <a:solidFill>
                <a:schemeClr val="bg1"/>
              </a:solidFill>
              <a:effectLst/>
              <a:latin typeface="Lucida Grande" pitchFamily="80" charset="0"/>
            </a:endParaRPr>
          </a:p>
          <a:p>
            <a:pPr marL="0" marR="0" indent="0" algn="ctr" defTabSz="914400" rtl="0" eaLnBrk="1" fontAlgn="base" latinLnBrk="0" hangingPunct="1">
              <a:lnSpc>
                <a:spcPct val="100000"/>
              </a:lnSpc>
              <a:spcBef>
                <a:spcPct val="0"/>
              </a:spcBef>
              <a:spcAft>
                <a:spcPct val="0"/>
              </a:spcAft>
              <a:buClrTx/>
              <a:buSzTx/>
              <a:buFontTx/>
              <a:buNone/>
              <a:tabLst/>
            </a:pPr>
            <a:r>
              <a:rPr lang="en-US" sz="1400" dirty="0">
                <a:solidFill>
                  <a:schemeClr val="bg1"/>
                </a:solidFill>
              </a:rPr>
              <a:t>System survived loss of facility power, unplanned system shut-down</a:t>
            </a:r>
            <a:endParaRPr kumimoji="0" lang="en-US" sz="1400" b="0" i="0" u="none" strike="noStrike" cap="none" normalizeH="0" baseline="0" dirty="0">
              <a:ln>
                <a:noFill/>
              </a:ln>
              <a:solidFill>
                <a:schemeClr val="bg1"/>
              </a:solidFill>
              <a:effectLst/>
              <a:latin typeface="Lucida Grande" pitchFamily="80" charset="0"/>
            </a:endParaRPr>
          </a:p>
        </p:txBody>
      </p:sp>
      <p:pic>
        <p:nvPicPr>
          <p:cNvPr id="6" name="Picture 5">
            <a:extLst>
              <a:ext uri="{FF2B5EF4-FFF2-40B4-BE49-F238E27FC236}">
                <a16:creationId xmlns:a16="http://schemas.microsoft.com/office/drawing/2014/main" id="{11B198F4-50E8-986A-9BAA-8E6FCCCBB40E}"/>
              </a:ext>
            </a:extLst>
          </p:cNvPr>
          <p:cNvPicPr>
            <a:picLocks noChangeAspect="1"/>
          </p:cNvPicPr>
          <p:nvPr/>
        </p:nvPicPr>
        <p:blipFill>
          <a:blip r:embed="rId2"/>
          <a:stretch>
            <a:fillRect/>
          </a:stretch>
        </p:blipFill>
        <p:spPr>
          <a:xfrm>
            <a:off x="4909459" y="1097164"/>
            <a:ext cx="6379028" cy="4852945"/>
          </a:xfrm>
          <a:prstGeom prst="rect">
            <a:avLst/>
          </a:prstGeom>
        </p:spPr>
      </p:pic>
      <p:sp>
        <p:nvSpPr>
          <p:cNvPr id="7" name="Rectangle 6">
            <a:extLst>
              <a:ext uri="{FF2B5EF4-FFF2-40B4-BE49-F238E27FC236}">
                <a16:creationId xmlns:a16="http://schemas.microsoft.com/office/drawing/2014/main" id="{6ECB7841-9F87-D739-15BB-D8814CFD8D68}"/>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Crossflow Cylinder Testing: Summer 2023 &amp; Winter 2024</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883339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18629FE-0988-A143-55FC-D3D50827EF75}"/>
              </a:ext>
            </a:extLst>
          </p:cNvPr>
          <p:cNvSpPr>
            <a:spLocks noGrp="1"/>
          </p:cNvSpPr>
          <p:nvPr>
            <p:ph type="sldNum" sz="quarter" idx="12"/>
          </p:nvPr>
        </p:nvSpPr>
        <p:spPr/>
        <p:txBody>
          <a:bodyPr/>
          <a:lstStyle/>
          <a:p>
            <a:fld id="{530254C4-64FE-4BEC-AC23-8BFE1370A698}" type="slidenum">
              <a:rPr lang="en-US" smtClean="0"/>
              <a:t>24</a:t>
            </a:fld>
            <a:endParaRPr lang="en-US"/>
          </a:p>
        </p:txBody>
      </p:sp>
      <p:sp>
        <p:nvSpPr>
          <p:cNvPr id="2" name="TextBox 1">
            <a:extLst>
              <a:ext uri="{FF2B5EF4-FFF2-40B4-BE49-F238E27FC236}">
                <a16:creationId xmlns:a16="http://schemas.microsoft.com/office/drawing/2014/main" id="{DE3F54C9-484A-2F8B-2258-5DDCE4370842}"/>
              </a:ext>
            </a:extLst>
          </p:cNvPr>
          <p:cNvSpPr txBox="1"/>
          <p:nvPr/>
        </p:nvSpPr>
        <p:spPr>
          <a:xfrm>
            <a:off x="456995" y="1332782"/>
            <a:ext cx="7684639" cy="1015663"/>
          </a:xfrm>
          <a:prstGeom prst="rect">
            <a:avLst/>
          </a:prstGeom>
          <a:noFill/>
        </p:spPr>
        <p:txBody>
          <a:bodyPr wrap="square" rtlCol="0">
            <a:spAutoFit/>
          </a:bodyPr>
          <a:lstStyle/>
          <a:p>
            <a:r>
              <a:rPr lang="en-US" sz="2000" dirty="0"/>
              <a:t>Supply Aviator’s Breathing Oxygen (ABO) for US Military</a:t>
            </a:r>
          </a:p>
          <a:p>
            <a:pPr marL="342900" indent="-342900">
              <a:buFontTx/>
              <a:buChar char="•"/>
            </a:pPr>
            <a:r>
              <a:rPr lang="en-US" sz="2000" dirty="0"/>
              <a:t>In operation 24/365 for over 24-months</a:t>
            </a:r>
          </a:p>
          <a:p>
            <a:pPr marL="342900" indent="-342900">
              <a:buFontTx/>
              <a:buChar char="•"/>
            </a:pPr>
            <a:r>
              <a:rPr lang="en-US" sz="2000" dirty="0"/>
              <a:t>US Marine base in Afghanistan</a:t>
            </a:r>
          </a:p>
        </p:txBody>
      </p:sp>
      <p:sp>
        <p:nvSpPr>
          <p:cNvPr id="3" name="TextBox 2">
            <a:extLst>
              <a:ext uri="{FF2B5EF4-FFF2-40B4-BE49-F238E27FC236}">
                <a16:creationId xmlns:a16="http://schemas.microsoft.com/office/drawing/2014/main" id="{0D9FB031-928E-3C1A-CBD9-FCC6B2428DD8}"/>
              </a:ext>
            </a:extLst>
          </p:cNvPr>
          <p:cNvSpPr txBox="1"/>
          <p:nvPr/>
        </p:nvSpPr>
        <p:spPr>
          <a:xfrm>
            <a:off x="357889" y="4892659"/>
            <a:ext cx="4481796" cy="523220"/>
          </a:xfrm>
          <a:prstGeom prst="rect">
            <a:avLst/>
          </a:prstGeom>
          <a:noFill/>
        </p:spPr>
        <p:txBody>
          <a:bodyPr wrap="square" rtlCol="0">
            <a:spAutoFit/>
          </a:bodyPr>
          <a:lstStyle/>
          <a:p>
            <a:pPr algn="ctr"/>
            <a:r>
              <a:rPr lang="en-US" sz="1400" dirty="0"/>
              <a:t>System used by US Marines, operating a forward operating base in Afghanistan </a:t>
            </a:r>
          </a:p>
        </p:txBody>
      </p:sp>
      <p:pic>
        <p:nvPicPr>
          <p:cNvPr id="5" name="Picture 4" descr="Picture 045.jpg">
            <a:extLst>
              <a:ext uri="{FF2B5EF4-FFF2-40B4-BE49-F238E27FC236}">
                <a16:creationId xmlns:a16="http://schemas.microsoft.com/office/drawing/2014/main" id="{3A97214D-DB1F-C84F-3672-17828AA89230}"/>
              </a:ext>
            </a:extLst>
          </p:cNvPr>
          <p:cNvPicPr>
            <a:picLocks noChangeAspect="1"/>
          </p:cNvPicPr>
          <p:nvPr/>
        </p:nvPicPr>
        <p:blipFill rotWithShape="1">
          <a:blip r:embed="rId2">
            <a:extLst>
              <a:ext uri="{28A0092B-C50C-407E-A947-70E740481C1C}">
                <a14:useLocalDpi xmlns:a14="http://schemas.microsoft.com/office/drawing/2010/main" val="0"/>
              </a:ext>
            </a:extLst>
          </a:blip>
          <a:srcRect b="33880"/>
          <a:stretch/>
        </p:blipFill>
        <p:spPr>
          <a:xfrm>
            <a:off x="109351" y="2524610"/>
            <a:ext cx="4730334" cy="2345773"/>
          </a:xfrm>
          <a:prstGeom prst="rect">
            <a:avLst/>
          </a:prstGeom>
        </p:spPr>
      </p:pic>
      <p:pic>
        <p:nvPicPr>
          <p:cNvPr id="6" name="Picture 5" descr="P1000813.JPG">
            <a:extLst>
              <a:ext uri="{FF2B5EF4-FFF2-40B4-BE49-F238E27FC236}">
                <a16:creationId xmlns:a16="http://schemas.microsoft.com/office/drawing/2014/main" id="{520B90F3-1AF3-4EB5-9DC0-CB7F8621AD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02095" y="1989031"/>
            <a:ext cx="2798940" cy="2099205"/>
          </a:xfrm>
          <a:prstGeom prst="rect">
            <a:avLst/>
          </a:prstGeom>
        </p:spPr>
      </p:pic>
      <p:pic>
        <p:nvPicPr>
          <p:cNvPr id="7" name="Picture 6">
            <a:extLst>
              <a:ext uri="{FF2B5EF4-FFF2-40B4-BE49-F238E27FC236}">
                <a16:creationId xmlns:a16="http://schemas.microsoft.com/office/drawing/2014/main" id="{49F16D6B-858E-00CE-BB48-35F50C603568}"/>
              </a:ext>
            </a:extLst>
          </p:cNvPr>
          <p:cNvPicPr>
            <a:picLocks noChangeAspect="1"/>
          </p:cNvPicPr>
          <p:nvPr/>
        </p:nvPicPr>
        <p:blipFill rotWithShape="1">
          <a:blip r:embed="rId4"/>
          <a:srcRect l="36554" t="32419" r="44499" b="47587"/>
          <a:stretch/>
        </p:blipFill>
        <p:spPr>
          <a:xfrm>
            <a:off x="5526118" y="4505150"/>
            <a:ext cx="1999991" cy="1582884"/>
          </a:xfrm>
          <a:prstGeom prst="rect">
            <a:avLst/>
          </a:prstGeom>
        </p:spPr>
      </p:pic>
      <p:sp>
        <p:nvSpPr>
          <p:cNvPr id="8" name="TextBox 7">
            <a:extLst>
              <a:ext uri="{FF2B5EF4-FFF2-40B4-BE49-F238E27FC236}">
                <a16:creationId xmlns:a16="http://schemas.microsoft.com/office/drawing/2014/main" id="{513D39A7-EA96-BFFD-B6A0-59DD3FA4F19A}"/>
              </a:ext>
            </a:extLst>
          </p:cNvPr>
          <p:cNvSpPr txBox="1"/>
          <p:nvPr/>
        </p:nvSpPr>
        <p:spPr>
          <a:xfrm>
            <a:off x="557048" y="356398"/>
            <a:ext cx="7231118" cy="461665"/>
          </a:xfrm>
          <a:prstGeom prst="rect">
            <a:avLst/>
          </a:prstGeom>
          <a:noFill/>
        </p:spPr>
        <p:txBody>
          <a:bodyPr wrap="square" rtlCol="0">
            <a:spAutoFit/>
          </a:bodyPr>
          <a:lstStyle/>
          <a:p>
            <a:r>
              <a:rPr lang="en-US" sz="2400" dirty="0"/>
              <a:t>Ceramic Oxygen Generator in Afghanistan: 2011 - 2013</a:t>
            </a:r>
          </a:p>
        </p:txBody>
      </p:sp>
      <p:pic>
        <p:nvPicPr>
          <p:cNvPr id="9" name="Picture 8" descr="IMG_0754.jpg">
            <a:extLst>
              <a:ext uri="{FF2B5EF4-FFF2-40B4-BE49-F238E27FC236}">
                <a16:creationId xmlns:a16="http://schemas.microsoft.com/office/drawing/2014/main" id="{2C81303A-6CB6-56C3-CF80-92175D2F29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12543" y="3454416"/>
            <a:ext cx="3775911" cy="2831933"/>
          </a:xfrm>
          <a:prstGeom prst="rect">
            <a:avLst/>
          </a:prstGeom>
        </p:spPr>
      </p:pic>
      <p:pic>
        <p:nvPicPr>
          <p:cNvPr id="10" name="Picture 9" descr="IMG_0761.jpg">
            <a:extLst>
              <a:ext uri="{FF2B5EF4-FFF2-40B4-BE49-F238E27FC236}">
                <a16:creationId xmlns:a16="http://schemas.microsoft.com/office/drawing/2014/main" id="{11A6A6C1-C4E9-E861-6C46-A0DF7AA7BCF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63445" y="327570"/>
            <a:ext cx="3625009" cy="2718757"/>
          </a:xfrm>
          <a:prstGeom prst="rect">
            <a:avLst/>
          </a:prstGeom>
        </p:spPr>
      </p:pic>
      <p:sp>
        <p:nvSpPr>
          <p:cNvPr id="11" name="TextBox 10">
            <a:extLst>
              <a:ext uri="{FF2B5EF4-FFF2-40B4-BE49-F238E27FC236}">
                <a16:creationId xmlns:a16="http://schemas.microsoft.com/office/drawing/2014/main" id="{8E6A3898-24FB-09CA-9B1B-7667A2DC615B}"/>
              </a:ext>
            </a:extLst>
          </p:cNvPr>
          <p:cNvSpPr txBox="1"/>
          <p:nvPr/>
        </p:nvSpPr>
        <p:spPr>
          <a:xfrm>
            <a:off x="7935051" y="3064452"/>
            <a:ext cx="4481796" cy="307777"/>
          </a:xfrm>
          <a:prstGeom prst="rect">
            <a:avLst/>
          </a:prstGeom>
          <a:noFill/>
        </p:spPr>
        <p:txBody>
          <a:bodyPr wrap="square" rtlCol="0">
            <a:spAutoFit/>
          </a:bodyPr>
          <a:lstStyle/>
          <a:p>
            <a:pPr algn="ctr"/>
            <a:r>
              <a:rPr lang="en-US" sz="1400" dirty="0"/>
              <a:t>Shipping crate after return from Afghanistan</a:t>
            </a:r>
          </a:p>
        </p:txBody>
      </p:sp>
      <p:sp>
        <p:nvSpPr>
          <p:cNvPr id="12" name="TextBox 11">
            <a:extLst>
              <a:ext uri="{FF2B5EF4-FFF2-40B4-BE49-F238E27FC236}">
                <a16:creationId xmlns:a16="http://schemas.microsoft.com/office/drawing/2014/main" id="{AB16E5B3-4CB0-18B8-429B-59FB04A8E735}"/>
              </a:ext>
            </a:extLst>
          </p:cNvPr>
          <p:cNvSpPr txBox="1"/>
          <p:nvPr/>
        </p:nvSpPr>
        <p:spPr>
          <a:xfrm>
            <a:off x="7859600" y="6286349"/>
            <a:ext cx="4481796" cy="523220"/>
          </a:xfrm>
          <a:prstGeom prst="rect">
            <a:avLst/>
          </a:prstGeom>
          <a:noFill/>
        </p:spPr>
        <p:txBody>
          <a:bodyPr wrap="square" rtlCol="0">
            <a:spAutoFit/>
          </a:bodyPr>
          <a:lstStyle/>
          <a:p>
            <a:pPr algn="ctr"/>
            <a:r>
              <a:rPr lang="en-US" sz="1400" dirty="0"/>
              <a:t>Chemical Oxygen Generator operated nominally after return from Afghanistan</a:t>
            </a:r>
          </a:p>
        </p:txBody>
      </p:sp>
      <p:sp>
        <p:nvSpPr>
          <p:cNvPr id="13" name="TextBox 12">
            <a:extLst>
              <a:ext uri="{FF2B5EF4-FFF2-40B4-BE49-F238E27FC236}">
                <a16:creationId xmlns:a16="http://schemas.microsoft.com/office/drawing/2014/main" id="{E518936D-B828-8744-DFB9-A5FF4CA1DF0E}"/>
              </a:ext>
            </a:extLst>
          </p:cNvPr>
          <p:cNvSpPr txBox="1"/>
          <p:nvPr/>
        </p:nvSpPr>
        <p:spPr>
          <a:xfrm>
            <a:off x="4360667" y="4025967"/>
            <a:ext cx="4481796" cy="307777"/>
          </a:xfrm>
          <a:prstGeom prst="rect">
            <a:avLst/>
          </a:prstGeom>
          <a:noFill/>
        </p:spPr>
        <p:txBody>
          <a:bodyPr wrap="square" rtlCol="0">
            <a:spAutoFit/>
          </a:bodyPr>
          <a:lstStyle/>
          <a:p>
            <a:pPr algn="ctr"/>
            <a:r>
              <a:rPr lang="en-US" sz="1400" dirty="0"/>
              <a:t>Housing for oxygen generator system</a:t>
            </a:r>
          </a:p>
        </p:txBody>
      </p:sp>
      <p:sp>
        <p:nvSpPr>
          <p:cNvPr id="14" name="TextBox 13">
            <a:extLst>
              <a:ext uri="{FF2B5EF4-FFF2-40B4-BE49-F238E27FC236}">
                <a16:creationId xmlns:a16="http://schemas.microsoft.com/office/drawing/2014/main" id="{B50ACF86-9C41-9905-22B0-7716EE39EC78}"/>
              </a:ext>
            </a:extLst>
          </p:cNvPr>
          <p:cNvSpPr txBox="1"/>
          <p:nvPr/>
        </p:nvSpPr>
        <p:spPr>
          <a:xfrm>
            <a:off x="4285215" y="6110310"/>
            <a:ext cx="4481796" cy="307777"/>
          </a:xfrm>
          <a:prstGeom prst="rect">
            <a:avLst/>
          </a:prstGeom>
          <a:noFill/>
        </p:spPr>
        <p:txBody>
          <a:bodyPr wrap="square" rtlCol="0">
            <a:spAutoFit/>
          </a:bodyPr>
          <a:lstStyle/>
          <a:p>
            <a:pPr algn="ctr"/>
            <a:r>
              <a:rPr lang="en-US" sz="1400" dirty="0"/>
              <a:t>O</a:t>
            </a:r>
            <a:r>
              <a:rPr lang="en-US" sz="1400" baseline="-25000" dirty="0"/>
              <a:t>2</a:t>
            </a:r>
            <a:r>
              <a:rPr lang="en-US" sz="1400" dirty="0"/>
              <a:t> Product purity was always &gt;99.9%</a:t>
            </a:r>
          </a:p>
        </p:txBody>
      </p:sp>
    </p:spTree>
    <p:extLst>
      <p:ext uri="{BB962C8B-B14F-4D97-AF65-F5344CB8AC3E}">
        <p14:creationId xmlns:p14="http://schemas.microsoft.com/office/powerpoint/2010/main" val="31264794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E146D63-FA4A-57CF-32E1-78BC4627613E}"/>
              </a:ext>
            </a:extLst>
          </p:cNvPr>
          <p:cNvSpPr>
            <a:spLocks noGrp="1"/>
          </p:cNvSpPr>
          <p:nvPr>
            <p:ph type="sldNum" sz="quarter" idx="12"/>
          </p:nvPr>
        </p:nvSpPr>
        <p:spPr/>
        <p:txBody>
          <a:bodyPr/>
          <a:lstStyle/>
          <a:p>
            <a:fld id="{530254C4-64FE-4BEC-AC23-8BFE1370A698}" type="slidenum">
              <a:rPr lang="en-US" smtClean="0"/>
              <a:t>25</a:t>
            </a:fld>
            <a:endParaRPr lang="en-US"/>
          </a:p>
        </p:txBody>
      </p:sp>
      <p:grpSp>
        <p:nvGrpSpPr>
          <p:cNvPr id="5" name="Group 4">
            <a:extLst>
              <a:ext uri="{FF2B5EF4-FFF2-40B4-BE49-F238E27FC236}">
                <a16:creationId xmlns:a16="http://schemas.microsoft.com/office/drawing/2014/main" id="{455EDC1A-6FB8-0A9A-F0C4-4DD7F3FC6E04}"/>
              </a:ext>
            </a:extLst>
          </p:cNvPr>
          <p:cNvGrpSpPr/>
          <p:nvPr/>
        </p:nvGrpSpPr>
        <p:grpSpPr>
          <a:xfrm>
            <a:off x="1469764" y="1631587"/>
            <a:ext cx="8818980" cy="5092147"/>
            <a:chOff x="1543337" y="1284746"/>
            <a:chExt cx="8818980" cy="5092147"/>
          </a:xfrm>
        </p:grpSpPr>
        <p:sp>
          <p:nvSpPr>
            <p:cNvPr id="6" name="Rectangle 3">
              <a:extLst>
                <a:ext uri="{FF2B5EF4-FFF2-40B4-BE49-F238E27FC236}">
                  <a16:creationId xmlns:a16="http://schemas.microsoft.com/office/drawing/2014/main" id="{7F93F33A-861E-4FAB-4718-0F248852FE86}"/>
                </a:ext>
              </a:extLst>
            </p:cNvPr>
            <p:cNvSpPr txBox="1">
              <a:spLocks noChangeArrowheads="1"/>
            </p:cNvSpPr>
            <p:nvPr/>
          </p:nvSpPr>
          <p:spPr bwMode="auto">
            <a:xfrm>
              <a:off x="1543337" y="1870822"/>
              <a:ext cx="3559376" cy="3120491"/>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Aviator Breathing Oxygen (ABO)</a:t>
              </a:r>
            </a:p>
            <a:p>
              <a:r>
                <a:rPr lang="en-US" sz="2000" dirty="0"/>
                <a:t>Fill 10 full-size cylinders per week.</a:t>
              </a:r>
            </a:p>
            <a:p>
              <a:r>
                <a:rPr lang="en-US" sz="2000" dirty="0"/>
                <a:t>Fill 3 aircraft bottles per day</a:t>
              </a:r>
            </a:p>
            <a:p>
              <a:r>
                <a:rPr lang="en-US" sz="2000" dirty="0"/>
                <a:t>Deployed to Afghanistan to support US Troops </a:t>
              </a:r>
            </a:p>
          </p:txBody>
        </p:sp>
        <p:sp>
          <p:nvSpPr>
            <p:cNvPr id="7" name="Text Box 5">
              <a:extLst>
                <a:ext uri="{FF2B5EF4-FFF2-40B4-BE49-F238E27FC236}">
                  <a16:creationId xmlns:a16="http://schemas.microsoft.com/office/drawing/2014/main" id="{4837DB68-58BE-C314-871A-11AB4DF25112}"/>
                </a:ext>
              </a:extLst>
            </p:cNvPr>
            <p:cNvSpPr txBox="1">
              <a:spLocks noChangeArrowheads="1"/>
            </p:cNvSpPr>
            <p:nvPr/>
          </p:nvSpPr>
          <p:spPr bwMode="auto">
            <a:xfrm>
              <a:off x="3163023" y="5744412"/>
              <a:ext cx="2484438" cy="6324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nSpc>
                  <a:spcPct val="70000"/>
                </a:lnSpc>
                <a:spcBef>
                  <a:spcPct val="50000"/>
                </a:spcBef>
              </a:pPr>
              <a:r>
                <a:rPr lang="en-US" dirty="0"/>
                <a:t>High Pressure Booster</a:t>
              </a:r>
            </a:p>
            <a:p>
              <a:pPr>
                <a:lnSpc>
                  <a:spcPct val="70000"/>
                </a:lnSpc>
                <a:spcBef>
                  <a:spcPct val="50000"/>
                </a:spcBef>
              </a:pPr>
              <a:r>
                <a:rPr lang="en-US" dirty="0"/>
                <a:t>(2 units)</a:t>
              </a:r>
            </a:p>
          </p:txBody>
        </p:sp>
        <p:sp>
          <p:nvSpPr>
            <p:cNvPr id="8" name="Text Box 6">
              <a:extLst>
                <a:ext uri="{FF2B5EF4-FFF2-40B4-BE49-F238E27FC236}">
                  <a16:creationId xmlns:a16="http://schemas.microsoft.com/office/drawing/2014/main" id="{8088C723-580F-8253-708C-7C8A54A8BCD2}"/>
                </a:ext>
              </a:extLst>
            </p:cNvPr>
            <p:cNvSpPr txBox="1">
              <a:spLocks noChangeArrowheads="1"/>
            </p:cNvSpPr>
            <p:nvPr/>
          </p:nvSpPr>
          <p:spPr bwMode="auto">
            <a:xfrm>
              <a:off x="7806651" y="5741239"/>
              <a:ext cx="2512613" cy="62273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70000"/>
                </a:lnSpc>
                <a:spcBef>
                  <a:spcPct val="50000"/>
                </a:spcBef>
              </a:pPr>
              <a:r>
                <a:rPr lang="en-US" dirty="0"/>
                <a:t>SEOS Oxygen Engine</a:t>
              </a:r>
            </a:p>
            <a:p>
              <a:pPr algn="r">
                <a:lnSpc>
                  <a:spcPct val="70000"/>
                </a:lnSpc>
                <a:spcBef>
                  <a:spcPct val="50000"/>
                </a:spcBef>
              </a:pPr>
              <a:r>
                <a:rPr lang="en-US" dirty="0"/>
                <a:t>(2 of possible 3)</a:t>
              </a:r>
            </a:p>
          </p:txBody>
        </p:sp>
        <p:pic>
          <p:nvPicPr>
            <p:cNvPr id="9" name="Picture 8" descr="P1000803.JPG">
              <a:extLst>
                <a:ext uri="{FF2B5EF4-FFF2-40B4-BE49-F238E27FC236}">
                  <a16:creationId xmlns:a16="http://schemas.microsoft.com/office/drawing/2014/main" id="{76E9A227-7356-3990-3A4C-0068C17A6F0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641" t="4185" r="6957" b="7477"/>
            <a:stretch/>
          </p:blipFill>
          <p:spPr>
            <a:xfrm>
              <a:off x="5023907" y="1284746"/>
              <a:ext cx="5338410" cy="4240732"/>
            </a:xfrm>
            <a:prstGeom prst="rect">
              <a:avLst/>
            </a:prstGeom>
          </p:spPr>
        </p:pic>
        <p:sp>
          <p:nvSpPr>
            <p:cNvPr id="10" name="Line 7">
              <a:extLst>
                <a:ext uri="{FF2B5EF4-FFF2-40B4-BE49-F238E27FC236}">
                  <a16:creationId xmlns:a16="http://schemas.microsoft.com/office/drawing/2014/main" id="{45DA6A9B-FCC9-185B-6318-7056C4322488}"/>
                </a:ext>
              </a:extLst>
            </p:cNvPr>
            <p:cNvSpPr>
              <a:spLocks noChangeShapeType="1"/>
            </p:cNvSpPr>
            <p:nvPr/>
          </p:nvSpPr>
          <p:spPr bwMode="auto">
            <a:xfrm flipV="1">
              <a:off x="5124601" y="3551187"/>
              <a:ext cx="1439862" cy="2168525"/>
            </a:xfrm>
            <a:prstGeom prst="line">
              <a:avLst/>
            </a:prstGeom>
            <a:noFill/>
            <a:ln w="3810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 name="Line 8">
              <a:extLst>
                <a:ext uri="{FF2B5EF4-FFF2-40B4-BE49-F238E27FC236}">
                  <a16:creationId xmlns:a16="http://schemas.microsoft.com/office/drawing/2014/main" id="{051102E5-ADD1-31EB-80A4-747FC83A725D}"/>
                </a:ext>
              </a:extLst>
            </p:cNvPr>
            <p:cNvSpPr>
              <a:spLocks noChangeShapeType="1"/>
            </p:cNvSpPr>
            <p:nvPr/>
          </p:nvSpPr>
          <p:spPr bwMode="auto">
            <a:xfrm flipH="1" flipV="1">
              <a:off x="9070765" y="2174509"/>
              <a:ext cx="581198" cy="3530355"/>
            </a:xfrm>
            <a:prstGeom prst="line">
              <a:avLst/>
            </a:prstGeom>
            <a:noFill/>
            <a:ln w="3810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 name="Text Box 5">
              <a:extLst>
                <a:ext uri="{FF2B5EF4-FFF2-40B4-BE49-F238E27FC236}">
                  <a16:creationId xmlns:a16="http://schemas.microsoft.com/office/drawing/2014/main" id="{7D044561-7940-3AE0-4F6C-5DBB6C6F944A}"/>
                </a:ext>
              </a:extLst>
            </p:cNvPr>
            <p:cNvSpPr txBox="1">
              <a:spLocks noChangeArrowheads="1"/>
            </p:cNvSpPr>
            <p:nvPr/>
          </p:nvSpPr>
          <p:spPr bwMode="auto">
            <a:xfrm>
              <a:off x="6410927" y="5716409"/>
              <a:ext cx="1519683" cy="6324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nSpc>
                  <a:spcPct val="70000"/>
                </a:lnSpc>
                <a:spcBef>
                  <a:spcPct val="50000"/>
                </a:spcBef>
              </a:pPr>
              <a:r>
                <a:rPr lang="en-US" dirty="0"/>
                <a:t>Oxygen</a:t>
              </a:r>
            </a:p>
            <a:p>
              <a:pPr>
                <a:lnSpc>
                  <a:spcPct val="70000"/>
                </a:lnSpc>
                <a:spcBef>
                  <a:spcPct val="50000"/>
                </a:spcBef>
              </a:pPr>
              <a:r>
                <a:rPr lang="en-US" dirty="0"/>
                <a:t>Receiver</a:t>
              </a:r>
            </a:p>
          </p:txBody>
        </p:sp>
        <p:sp>
          <p:nvSpPr>
            <p:cNvPr id="13" name="Text Box 5">
              <a:extLst>
                <a:ext uri="{FF2B5EF4-FFF2-40B4-BE49-F238E27FC236}">
                  <a16:creationId xmlns:a16="http://schemas.microsoft.com/office/drawing/2014/main" id="{8DE5E4C7-CBBB-8B5A-D7D0-5F173C254363}"/>
                </a:ext>
              </a:extLst>
            </p:cNvPr>
            <p:cNvSpPr txBox="1">
              <a:spLocks noChangeArrowheads="1"/>
            </p:cNvSpPr>
            <p:nvPr/>
          </p:nvSpPr>
          <p:spPr bwMode="auto">
            <a:xfrm>
              <a:off x="1577331" y="4952365"/>
              <a:ext cx="2680526" cy="4939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algn="r">
                <a:lnSpc>
                  <a:spcPct val="70000"/>
                </a:lnSpc>
                <a:spcBef>
                  <a:spcPct val="50000"/>
                </a:spcBef>
              </a:pPr>
              <a:r>
                <a:rPr lang="en-US" dirty="0"/>
                <a:t>High-pressure oxygen storage</a:t>
              </a:r>
            </a:p>
          </p:txBody>
        </p:sp>
        <p:sp>
          <p:nvSpPr>
            <p:cNvPr id="14" name="Line 7">
              <a:extLst>
                <a:ext uri="{FF2B5EF4-FFF2-40B4-BE49-F238E27FC236}">
                  <a16:creationId xmlns:a16="http://schemas.microsoft.com/office/drawing/2014/main" id="{71F07A82-ACA2-20E3-62B4-3B61D23B7E4A}"/>
                </a:ext>
              </a:extLst>
            </p:cNvPr>
            <p:cNvSpPr>
              <a:spLocks noChangeShapeType="1"/>
            </p:cNvSpPr>
            <p:nvPr/>
          </p:nvSpPr>
          <p:spPr bwMode="auto">
            <a:xfrm flipV="1">
              <a:off x="4259598" y="4255270"/>
              <a:ext cx="1383658" cy="895231"/>
            </a:xfrm>
            <a:prstGeom prst="line">
              <a:avLst/>
            </a:prstGeom>
            <a:noFill/>
            <a:ln w="3810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 name="Line 7">
              <a:extLst>
                <a:ext uri="{FF2B5EF4-FFF2-40B4-BE49-F238E27FC236}">
                  <a16:creationId xmlns:a16="http://schemas.microsoft.com/office/drawing/2014/main" id="{3D7A7D7C-D7E8-6C49-7FE8-797CF03366B5}"/>
                </a:ext>
              </a:extLst>
            </p:cNvPr>
            <p:cNvSpPr>
              <a:spLocks noChangeShapeType="1"/>
            </p:cNvSpPr>
            <p:nvPr/>
          </p:nvSpPr>
          <p:spPr bwMode="auto">
            <a:xfrm flipV="1">
              <a:off x="7095338" y="4601643"/>
              <a:ext cx="373471" cy="1118930"/>
            </a:xfrm>
            <a:prstGeom prst="line">
              <a:avLst/>
            </a:prstGeom>
            <a:noFill/>
            <a:ln w="38100">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dirty="0"/>
            </a:p>
          </p:txBody>
        </p:sp>
      </p:grpSp>
      <p:sp>
        <p:nvSpPr>
          <p:cNvPr id="16" name="TextBox 15">
            <a:extLst>
              <a:ext uri="{FF2B5EF4-FFF2-40B4-BE49-F238E27FC236}">
                <a16:creationId xmlns:a16="http://schemas.microsoft.com/office/drawing/2014/main" id="{FF4DB794-BD84-25FA-7072-C8994C9D216E}"/>
              </a:ext>
            </a:extLst>
          </p:cNvPr>
          <p:cNvSpPr txBox="1"/>
          <p:nvPr/>
        </p:nvSpPr>
        <p:spPr>
          <a:xfrm>
            <a:off x="1999532" y="138220"/>
            <a:ext cx="8982715" cy="1138773"/>
          </a:xfrm>
          <a:prstGeom prst="rect">
            <a:avLst/>
          </a:prstGeom>
          <a:noFill/>
        </p:spPr>
        <p:txBody>
          <a:bodyPr wrap="none" rtlCol="0">
            <a:spAutoFit/>
          </a:bodyPr>
          <a:lstStyle/>
          <a:p>
            <a:r>
              <a:rPr lang="en-US" sz="2400" dirty="0"/>
              <a:t>Ceramic Oxygen Generator had a high pressure tank fill station</a:t>
            </a:r>
          </a:p>
          <a:p>
            <a:endParaRPr lang="en-US" sz="400" dirty="0"/>
          </a:p>
          <a:p>
            <a:pPr marL="800100" lvl="1" indent="-342900">
              <a:buFont typeface="Arial" panose="020B0604020202020204" pitchFamily="34" charset="0"/>
              <a:buChar char="•"/>
            </a:pPr>
            <a:r>
              <a:rPr lang="en-US" sz="2000" dirty="0"/>
              <a:t>Mechanical Compressors needed seal repair after 1 year</a:t>
            </a:r>
          </a:p>
          <a:p>
            <a:pPr marL="800100" lvl="1" indent="-342900">
              <a:buFont typeface="Arial" panose="020B0604020202020204" pitchFamily="34" charset="0"/>
              <a:buChar char="•"/>
            </a:pPr>
            <a:r>
              <a:rPr lang="en-US" sz="2000" dirty="0"/>
              <a:t>Ceramic Oxygen Generator operated 24/7 for &gt;2 years with perfect reliability</a:t>
            </a:r>
          </a:p>
        </p:txBody>
      </p:sp>
    </p:spTree>
    <p:extLst>
      <p:ext uri="{BB962C8B-B14F-4D97-AF65-F5344CB8AC3E}">
        <p14:creationId xmlns:p14="http://schemas.microsoft.com/office/powerpoint/2010/main" val="1467552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39CAF4F-51DE-852F-F72A-E9B24619D37B}"/>
              </a:ext>
            </a:extLst>
          </p:cNvPr>
          <p:cNvSpPr>
            <a:spLocks noGrp="1"/>
          </p:cNvSpPr>
          <p:nvPr>
            <p:ph type="sldNum" sz="quarter" idx="12"/>
          </p:nvPr>
        </p:nvSpPr>
        <p:spPr/>
        <p:txBody>
          <a:bodyPr/>
          <a:lstStyle/>
          <a:p>
            <a:fld id="{530254C4-64FE-4BEC-AC23-8BFE1370A698}" type="slidenum">
              <a:rPr lang="en-US" smtClean="0"/>
              <a:t>26</a:t>
            </a:fld>
            <a:endParaRPr lang="en-US"/>
          </a:p>
        </p:txBody>
      </p:sp>
      <p:pic>
        <p:nvPicPr>
          <p:cNvPr id="10" name="Picture 9">
            <a:extLst>
              <a:ext uri="{FF2B5EF4-FFF2-40B4-BE49-F238E27FC236}">
                <a16:creationId xmlns:a16="http://schemas.microsoft.com/office/drawing/2014/main" id="{61938901-5CF8-9A39-9B6B-1AD2D58CC862}"/>
              </a:ext>
            </a:extLst>
          </p:cNvPr>
          <p:cNvPicPr>
            <a:picLocks noChangeAspect="1"/>
          </p:cNvPicPr>
          <p:nvPr/>
        </p:nvPicPr>
        <p:blipFill>
          <a:blip r:embed="rId2"/>
          <a:stretch>
            <a:fillRect/>
          </a:stretch>
        </p:blipFill>
        <p:spPr>
          <a:xfrm>
            <a:off x="363556" y="1093597"/>
            <a:ext cx="7548692" cy="4885083"/>
          </a:xfrm>
          <a:prstGeom prst="rect">
            <a:avLst/>
          </a:prstGeom>
        </p:spPr>
      </p:pic>
      <p:sp>
        <p:nvSpPr>
          <p:cNvPr id="11" name="Rectangle 6">
            <a:extLst>
              <a:ext uri="{FF2B5EF4-FFF2-40B4-BE49-F238E27FC236}">
                <a16:creationId xmlns:a16="http://schemas.microsoft.com/office/drawing/2014/main" id="{52CB11A3-355E-9314-2DF1-169593A888C0}"/>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Long Duration Wafer Testing</a:t>
            </a:r>
            <a:endParaRPr lang="en-US" sz="2400" dirty="0">
              <a:latin typeface="Arial" pitchFamily="34" charset="0"/>
              <a:cs typeface="Arial" pitchFamily="34" charset="0"/>
            </a:endParaRPr>
          </a:p>
        </p:txBody>
      </p:sp>
      <p:sp>
        <p:nvSpPr>
          <p:cNvPr id="12" name="TextBox 11">
            <a:extLst>
              <a:ext uri="{FF2B5EF4-FFF2-40B4-BE49-F238E27FC236}">
                <a16:creationId xmlns:a16="http://schemas.microsoft.com/office/drawing/2014/main" id="{49CF30D1-4E58-1A4F-BA00-3B6C734F4FEF}"/>
              </a:ext>
            </a:extLst>
          </p:cNvPr>
          <p:cNvSpPr txBox="1"/>
          <p:nvPr/>
        </p:nvSpPr>
        <p:spPr>
          <a:xfrm>
            <a:off x="7954178" y="2115239"/>
            <a:ext cx="4131326" cy="2585323"/>
          </a:xfrm>
          <a:prstGeom prst="rect">
            <a:avLst/>
          </a:prstGeom>
          <a:noFill/>
        </p:spPr>
        <p:txBody>
          <a:bodyPr wrap="square" rtlCol="0">
            <a:spAutoFit/>
          </a:bodyPr>
          <a:lstStyle/>
          <a:p>
            <a:r>
              <a:rPr lang="en-US" dirty="0"/>
              <a:t>40 wafers tested &gt;10,000 </a:t>
            </a:r>
            <a:r>
              <a:rPr lang="en-US" dirty="0" err="1"/>
              <a:t>hrs</a:t>
            </a:r>
            <a:r>
              <a:rPr lang="en-US" dirty="0"/>
              <a:t> (1.1 year)</a:t>
            </a:r>
          </a:p>
          <a:p>
            <a:r>
              <a:rPr lang="en-US" dirty="0"/>
              <a:t>7 wafers tested &gt;40,000 </a:t>
            </a:r>
            <a:r>
              <a:rPr lang="en-US" dirty="0" err="1"/>
              <a:t>hrs</a:t>
            </a:r>
            <a:r>
              <a:rPr lang="en-US" dirty="0"/>
              <a:t> (4.5 </a:t>
            </a:r>
            <a:r>
              <a:rPr lang="en-US" dirty="0" err="1"/>
              <a:t>yreas</a:t>
            </a:r>
            <a:r>
              <a:rPr lang="en-US" dirty="0"/>
              <a:t>)</a:t>
            </a:r>
          </a:p>
          <a:p>
            <a:r>
              <a:rPr lang="en-US" dirty="0"/>
              <a:t>1 wafer tested &gt;55,000 </a:t>
            </a:r>
            <a:r>
              <a:rPr lang="en-US" dirty="0" err="1"/>
              <a:t>hrs</a:t>
            </a:r>
            <a:r>
              <a:rPr lang="en-US" dirty="0"/>
              <a:t> (6.4 years)</a:t>
            </a:r>
          </a:p>
          <a:p>
            <a:endParaRPr lang="en-US" dirty="0"/>
          </a:p>
          <a:p>
            <a:r>
              <a:rPr lang="en-US" dirty="0"/>
              <a:t>Projected aging trends:</a:t>
            </a:r>
          </a:p>
          <a:p>
            <a:r>
              <a:rPr lang="en-US" dirty="0"/>
              <a:t>Slow, steady, gradual decrease in production rate (if system power is maintained).  Decrease in production rate after 10 years continuous use: &lt;30%</a:t>
            </a:r>
          </a:p>
        </p:txBody>
      </p:sp>
    </p:spTree>
    <p:extLst>
      <p:ext uri="{BB962C8B-B14F-4D97-AF65-F5344CB8AC3E}">
        <p14:creationId xmlns:p14="http://schemas.microsoft.com/office/powerpoint/2010/main" val="19861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045509-E594-3A04-18FC-700A4B02051D}"/>
              </a:ext>
            </a:extLst>
          </p:cNvPr>
          <p:cNvSpPr>
            <a:spLocks noGrp="1"/>
          </p:cNvSpPr>
          <p:nvPr>
            <p:ph type="sldNum" sz="quarter" idx="12"/>
          </p:nvPr>
        </p:nvSpPr>
        <p:spPr/>
        <p:txBody>
          <a:bodyPr/>
          <a:lstStyle/>
          <a:p>
            <a:fld id="{530254C4-64FE-4BEC-AC23-8BFE1370A698}" type="slidenum">
              <a:rPr lang="en-US" smtClean="0"/>
              <a:t>27</a:t>
            </a:fld>
            <a:endParaRPr lang="en-US"/>
          </a:p>
        </p:txBody>
      </p:sp>
      <p:sp>
        <p:nvSpPr>
          <p:cNvPr id="5" name="Rectangle 6">
            <a:extLst>
              <a:ext uri="{FF2B5EF4-FFF2-40B4-BE49-F238E27FC236}">
                <a16:creationId xmlns:a16="http://schemas.microsoft.com/office/drawing/2014/main" id="{94E748F4-AF8A-1CF7-544A-072025904635}"/>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Oxygen Contains Trace Amounts of Water Vapor</a:t>
            </a:r>
            <a:endParaRPr lang="en-US" sz="2400" dirty="0">
              <a:latin typeface="Arial" pitchFamily="34" charset="0"/>
              <a:cs typeface="Arial" pitchFamily="34" charset="0"/>
            </a:endParaRPr>
          </a:p>
        </p:txBody>
      </p:sp>
      <p:sp>
        <p:nvSpPr>
          <p:cNvPr id="6" name="Rectangle 6">
            <a:extLst>
              <a:ext uri="{FF2B5EF4-FFF2-40B4-BE49-F238E27FC236}">
                <a16:creationId xmlns:a16="http://schemas.microsoft.com/office/drawing/2014/main" id="{95CA52B6-EB96-330B-83EA-742A38C6F49A}"/>
              </a:ext>
            </a:extLst>
          </p:cNvPr>
          <p:cNvSpPr txBox="1">
            <a:spLocks noChangeArrowheads="1"/>
          </p:cNvSpPr>
          <p:nvPr/>
        </p:nvSpPr>
        <p:spPr>
          <a:xfrm>
            <a:off x="951780" y="1402574"/>
            <a:ext cx="10406611" cy="609600"/>
          </a:xfrm>
          <a:prstGeom prst="rect">
            <a:avLst/>
          </a:prstGeom>
        </p:spPr>
        <p:txBody>
          <a:bodyPr/>
          <a:lstStyle/>
          <a:p>
            <a:pPr marL="342900" indent="-342900" eaLnBrk="1" fontAlgn="auto" hangingPunct="1">
              <a:spcAft>
                <a:spcPts val="0"/>
              </a:spcAft>
              <a:buFont typeface="Arial" panose="020B0604020202020204" pitchFamily="34" charset="0"/>
              <a:buChar char="•"/>
              <a:defRPr/>
            </a:pPr>
            <a:r>
              <a:rPr lang="en-US" sz="2400" dirty="0">
                <a:latin typeface="Arial" pitchFamily="34" charset="0"/>
                <a:cs typeface="Arial" pitchFamily="34" charset="0"/>
              </a:rPr>
              <a:t>All available evidence suggests that water vapor is permeating through the seals of washers that separate wafers in the cell stack</a:t>
            </a:r>
          </a:p>
          <a:p>
            <a:pPr marL="800100" lvl="1" indent="-342900">
              <a:buFont typeface="Arial" panose="020B0604020202020204" pitchFamily="34" charset="0"/>
              <a:buChar char="•"/>
              <a:defRPr/>
            </a:pPr>
            <a:r>
              <a:rPr lang="en-US" sz="2400" dirty="0">
                <a:latin typeface="Arial" pitchFamily="34" charset="0"/>
                <a:cs typeface="Arial" pitchFamily="34" charset="0"/>
              </a:rPr>
              <a:t>Delivery pressure trends</a:t>
            </a:r>
          </a:p>
          <a:p>
            <a:pPr marL="800100" lvl="1" indent="-342900">
              <a:buFont typeface="Arial" panose="020B0604020202020204" pitchFamily="34" charset="0"/>
              <a:buChar char="•"/>
              <a:defRPr/>
            </a:pPr>
            <a:r>
              <a:rPr lang="en-US" sz="2400" dirty="0">
                <a:latin typeface="Arial" pitchFamily="34" charset="0"/>
                <a:cs typeface="Arial" pitchFamily="34" charset="0"/>
              </a:rPr>
              <a:t>Production rate trends</a:t>
            </a:r>
          </a:p>
          <a:p>
            <a:pPr marL="800100" lvl="1" indent="-342900">
              <a:buFont typeface="Arial" panose="020B0604020202020204" pitchFamily="34" charset="0"/>
              <a:buChar char="•"/>
              <a:defRPr/>
            </a:pPr>
            <a:r>
              <a:rPr lang="en-US" sz="2400" dirty="0">
                <a:latin typeface="Arial" pitchFamily="34" charset="0"/>
                <a:cs typeface="Arial" pitchFamily="34" charset="0"/>
              </a:rPr>
              <a:t>Process air humidity trends</a:t>
            </a:r>
          </a:p>
          <a:p>
            <a:pPr marL="800100" lvl="1" indent="-342900">
              <a:spcAft>
                <a:spcPts val="1200"/>
              </a:spcAft>
              <a:buFont typeface="Arial" panose="020B0604020202020204" pitchFamily="34" charset="0"/>
              <a:buChar char="•"/>
              <a:defRPr/>
            </a:pPr>
            <a:r>
              <a:rPr lang="en-US" sz="2400" dirty="0">
                <a:latin typeface="Arial" pitchFamily="34" charset="0"/>
                <a:cs typeface="Arial" pitchFamily="34" charset="0"/>
              </a:rPr>
              <a:t>Operating temperature trends</a:t>
            </a:r>
          </a:p>
          <a:p>
            <a:pPr marL="342900" indent="-342900" eaLnBrk="1" fontAlgn="auto" hangingPunct="1">
              <a:spcAft>
                <a:spcPts val="0"/>
              </a:spcAft>
              <a:buFont typeface="Arial" panose="020B0604020202020204" pitchFamily="34" charset="0"/>
              <a:buChar char="•"/>
              <a:defRPr/>
            </a:pPr>
            <a:r>
              <a:rPr lang="en-US" sz="2400" dirty="0">
                <a:latin typeface="Arial" pitchFamily="34" charset="0"/>
                <a:cs typeface="Arial" pitchFamily="34" charset="0"/>
              </a:rPr>
              <a:t>Water Vapor levels are affected by production rates</a:t>
            </a:r>
          </a:p>
          <a:p>
            <a:pPr marL="800100" lvl="1" indent="-342900">
              <a:buFont typeface="Arial" panose="020B0604020202020204" pitchFamily="34" charset="0"/>
              <a:buChar char="•"/>
              <a:defRPr/>
            </a:pPr>
            <a:r>
              <a:rPr lang="en-US" sz="2400" dirty="0">
                <a:latin typeface="Arial" pitchFamily="34" charset="0"/>
                <a:cs typeface="Arial" pitchFamily="34" charset="0"/>
              </a:rPr>
              <a:t>At higher production rates, ppm H</a:t>
            </a:r>
            <a:r>
              <a:rPr lang="en-US" sz="2400" baseline="-25000" dirty="0">
                <a:latin typeface="Arial" pitchFamily="34" charset="0"/>
                <a:cs typeface="Arial" pitchFamily="34" charset="0"/>
              </a:rPr>
              <a:t>2</a:t>
            </a:r>
            <a:r>
              <a:rPr lang="en-US" sz="2400" dirty="0">
                <a:latin typeface="Arial" pitchFamily="34" charset="0"/>
                <a:cs typeface="Arial" pitchFamily="34" charset="0"/>
              </a:rPr>
              <a:t>O is lower</a:t>
            </a:r>
          </a:p>
          <a:p>
            <a:pPr marL="800100" lvl="1" indent="-342900">
              <a:spcAft>
                <a:spcPts val="1200"/>
              </a:spcAft>
              <a:buFont typeface="Arial" panose="020B0604020202020204" pitchFamily="34" charset="0"/>
              <a:buChar char="•"/>
              <a:defRPr/>
            </a:pPr>
            <a:r>
              <a:rPr lang="en-US" sz="2400" dirty="0">
                <a:latin typeface="Arial" pitchFamily="34" charset="0"/>
                <a:cs typeface="Arial" pitchFamily="34" charset="0"/>
              </a:rPr>
              <a:t>At lower production rates, </a:t>
            </a:r>
            <a:r>
              <a:rPr lang="en-US" sz="2400" dirty="0" err="1">
                <a:latin typeface="Arial" pitchFamily="34" charset="0"/>
                <a:cs typeface="Arial" pitchFamily="34" charset="0"/>
              </a:rPr>
              <a:t>ppmv</a:t>
            </a:r>
            <a:r>
              <a:rPr lang="en-US" sz="2400" dirty="0">
                <a:latin typeface="Arial" pitchFamily="34" charset="0"/>
                <a:cs typeface="Arial" pitchFamily="34" charset="0"/>
              </a:rPr>
              <a:t> H</a:t>
            </a:r>
            <a:r>
              <a:rPr lang="en-US" sz="2400" baseline="-25000" dirty="0">
                <a:latin typeface="Arial" pitchFamily="34" charset="0"/>
                <a:cs typeface="Arial" pitchFamily="34" charset="0"/>
              </a:rPr>
              <a:t>2</a:t>
            </a:r>
            <a:r>
              <a:rPr lang="en-US" sz="2400" dirty="0">
                <a:latin typeface="Arial" pitchFamily="34" charset="0"/>
                <a:cs typeface="Arial" pitchFamily="34" charset="0"/>
              </a:rPr>
              <a:t>O is higher</a:t>
            </a:r>
          </a:p>
          <a:p>
            <a:pPr marL="342900" indent="-342900">
              <a:buFont typeface="Arial" panose="020B0604020202020204" pitchFamily="34" charset="0"/>
              <a:buChar char="•"/>
              <a:defRPr/>
            </a:pPr>
            <a:r>
              <a:rPr lang="en-US" sz="2400" dirty="0">
                <a:latin typeface="Arial" pitchFamily="34" charset="0"/>
                <a:cs typeface="Arial" pitchFamily="34" charset="0"/>
              </a:rPr>
              <a:t>The highest </a:t>
            </a:r>
            <a:r>
              <a:rPr lang="en-US" sz="2400" dirty="0" err="1">
                <a:latin typeface="Arial" pitchFamily="34" charset="0"/>
                <a:cs typeface="Arial" pitchFamily="34" charset="0"/>
              </a:rPr>
              <a:t>ppmv</a:t>
            </a:r>
            <a:r>
              <a:rPr lang="en-US" sz="2400" dirty="0">
                <a:latin typeface="Arial" pitchFamily="34" charset="0"/>
                <a:cs typeface="Arial" pitchFamily="34" charset="0"/>
              </a:rPr>
              <a:t> H</a:t>
            </a:r>
            <a:r>
              <a:rPr lang="en-US" sz="2400" baseline="-25000" dirty="0">
                <a:latin typeface="Arial" pitchFamily="34" charset="0"/>
                <a:cs typeface="Arial" pitchFamily="34" charset="0"/>
              </a:rPr>
              <a:t>2</a:t>
            </a:r>
            <a:r>
              <a:rPr lang="en-US" sz="2400" dirty="0">
                <a:latin typeface="Arial" pitchFamily="34" charset="0"/>
                <a:cs typeface="Arial" pitchFamily="34" charset="0"/>
              </a:rPr>
              <a:t>O measured at 3 lpm production rate: 58 </a:t>
            </a:r>
            <a:r>
              <a:rPr lang="en-US" sz="2400" dirty="0" err="1">
                <a:latin typeface="Arial" pitchFamily="34" charset="0"/>
                <a:cs typeface="Arial" pitchFamily="34" charset="0"/>
              </a:rPr>
              <a:t>ppmv</a:t>
            </a:r>
            <a:endParaRPr lang="en-US" sz="2400" dirty="0">
              <a:latin typeface="Arial" pitchFamily="34" charset="0"/>
              <a:cs typeface="Arial" pitchFamily="34" charset="0"/>
            </a:endParaRPr>
          </a:p>
          <a:p>
            <a:pPr marL="342900" indent="-342900">
              <a:buFont typeface="Arial" panose="020B0604020202020204" pitchFamily="34" charset="0"/>
              <a:buChar char="•"/>
              <a:defRPr/>
            </a:pPr>
            <a:r>
              <a:rPr lang="en-US" sz="2400" dirty="0">
                <a:latin typeface="Arial" pitchFamily="34" charset="0"/>
                <a:cs typeface="Arial" pitchFamily="34" charset="0"/>
              </a:rPr>
              <a:t>The highest </a:t>
            </a:r>
            <a:r>
              <a:rPr lang="en-US" sz="2400" dirty="0" err="1">
                <a:latin typeface="Arial" pitchFamily="34" charset="0"/>
                <a:cs typeface="Arial" pitchFamily="34" charset="0"/>
              </a:rPr>
              <a:t>ppmv</a:t>
            </a:r>
            <a:r>
              <a:rPr lang="en-US" sz="2400" dirty="0">
                <a:latin typeface="Arial" pitchFamily="34" charset="0"/>
                <a:cs typeface="Arial" pitchFamily="34" charset="0"/>
              </a:rPr>
              <a:t> H</a:t>
            </a:r>
            <a:r>
              <a:rPr lang="en-US" sz="2400" baseline="-25000" dirty="0">
                <a:latin typeface="Arial" pitchFamily="34" charset="0"/>
                <a:cs typeface="Arial" pitchFamily="34" charset="0"/>
              </a:rPr>
              <a:t>2</a:t>
            </a:r>
            <a:r>
              <a:rPr lang="en-US" sz="2400" dirty="0">
                <a:latin typeface="Arial" pitchFamily="34" charset="0"/>
                <a:cs typeface="Arial" pitchFamily="34" charset="0"/>
              </a:rPr>
              <a:t>O measured at 1.4 lpm production rate: 81 </a:t>
            </a:r>
            <a:r>
              <a:rPr lang="en-US" sz="2400" dirty="0" err="1">
                <a:latin typeface="Arial" pitchFamily="34" charset="0"/>
                <a:cs typeface="Arial" pitchFamily="34" charset="0"/>
              </a:rPr>
              <a:t>ppmv</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512296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51CA809-2C4A-FC07-BB08-98FC5094AEC7}"/>
              </a:ext>
            </a:extLst>
          </p:cNvPr>
          <p:cNvSpPr>
            <a:spLocks noGrp="1"/>
          </p:cNvSpPr>
          <p:nvPr>
            <p:ph type="sldNum" sz="quarter" idx="12"/>
          </p:nvPr>
        </p:nvSpPr>
        <p:spPr/>
        <p:txBody>
          <a:bodyPr/>
          <a:lstStyle/>
          <a:p>
            <a:fld id="{530254C4-64FE-4BEC-AC23-8BFE1370A698}" type="slidenum">
              <a:rPr lang="en-US" smtClean="0"/>
              <a:t>28</a:t>
            </a:fld>
            <a:endParaRPr lang="en-US"/>
          </a:p>
        </p:txBody>
      </p:sp>
      <p:grpSp>
        <p:nvGrpSpPr>
          <p:cNvPr id="5" name="Group 4">
            <a:extLst>
              <a:ext uri="{FF2B5EF4-FFF2-40B4-BE49-F238E27FC236}">
                <a16:creationId xmlns:a16="http://schemas.microsoft.com/office/drawing/2014/main" id="{AE99029C-0ACD-835E-8C9D-5E5859A8A774}"/>
              </a:ext>
            </a:extLst>
          </p:cNvPr>
          <p:cNvGrpSpPr/>
          <p:nvPr/>
        </p:nvGrpSpPr>
        <p:grpSpPr>
          <a:xfrm>
            <a:off x="2525487" y="1153885"/>
            <a:ext cx="4027714" cy="4027714"/>
            <a:chOff x="5453744" y="1981200"/>
            <a:chExt cx="4027714" cy="4027714"/>
          </a:xfrm>
        </p:grpSpPr>
        <p:pic>
          <p:nvPicPr>
            <p:cNvPr id="6" name="Picture 5">
              <a:extLst>
                <a:ext uri="{FF2B5EF4-FFF2-40B4-BE49-F238E27FC236}">
                  <a16:creationId xmlns:a16="http://schemas.microsoft.com/office/drawing/2014/main" id="{33DBABD9-9D24-B831-85E3-8523403419DD}"/>
                </a:ext>
              </a:extLst>
            </p:cNvPr>
            <p:cNvPicPr>
              <a:picLocks noChangeAspect="1"/>
            </p:cNvPicPr>
            <p:nvPr/>
          </p:nvPicPr>
          <p:blipFill>
            <a:blip r:embed="rId2"/>
            <a:stretch>
              <a:fillRect/>
            </a:stretch>
          </p:blipFill>
          <p:spPr>
            <a:xfrm>
              <a:off x="5453744" y="1981200"/>
              <a:ext cx="4027714" cy="4027714"/>
            </a:xfrm>
            <a:prstGeom prst="rect">
              <a:avLst/>
            </a:prstGeom>
          </p:spPr>
        </p:pic>
        <p:pic>
          <p:nvPicPr>
            <p:cNvPr id="7" name="Picture 6">
              <a:extLst>
                <a:ext uri="{FF2B5EF4-FFF2-40B4-BE49-F238E27FC236}">
                  <a16:creationId xmlns:a16="http://schemas.microsoft.com/office/drawing/2014/main" id="{B3E9BA93-0FEB-D936-F001-F7375BC1D19E}"/>
                </a:ext>
              </a:extLst>
            </p:cNvPr>
            <p:cNvPicPr>
              <a:picLocks noChangeAspect="1"/>
            </p:cNvPicPr>
            <p:nvPr/>
          </p:nvPicPr>
          <p:blipFill rotWithShape="1">
            <a:blip r:embed="rId3"/>
            <a:srcRect l="18254" t="31905" r="15556" b="21111"/>
            <a:stretch/>
          </p:blipFill>
          <p:spPr>
            <a:xfrm>
              <a:off x="6946925" y="2405743"/>
              <a:ext cx="1579567" cy="1121227"/>
            </a:xfrm>
            <a:prstGeom prst="rect">
              <a:avLst/>
            </a:prstGeom>
          </p:spPr>
        </p:pic>
      </p:grpSp>
      <p:sp>
        <p:nvSpPr>
          <p:cNvPr id="8" name="TextBox 7">
            <a:extLst>
              <a:ext uri="{FF2B5EF4-FFF2-40B4-BE49-F238E27FC236}">
                <a16:creationId xmlns:a16="http://schemas.microsoft.com/office/drawing/2014/main" id="{85CE0629-C252-57FA-E015-E6D0DC24BBB2}"/>
              </a:ext>
            </a:extLst>
          </p:cNvPr>
          <p:cNvSpPr txBox="1"/>
          <p:nvPr/>
        </p:nvSpPr>
        <p:spPr>
          <a:xfrm>
            <a:off x="7173687" y="1589314"/>
            <a:ext cx="2408095" cy="1200329"/>
          </a:xfrm>
          <a:prstGeom prst="rect">
            <a:avLst/>
          </a:prstGeom>
          <a:solidFill>
            <a:schemeClr val="accent1">
              <a:lumMod val="20000"/>
              <a:lumOff val="80000"/>
            </a:schemeClr>
          </a:solidFill>
        </p:spPr>
        <p:txBody>
          <a:bodyPr wrap="none" rtlCol="0">
            <a:spAutoFit/>
          </a:bodyPr>
          <a:lstStyle/>
          <a:p>
            <a:r>
              <a:rPr lang="en-US" dirty="0"/>
              <a:t>Regulator must remain </a:t>
            </a:r>
          </a:p>
          <a:p>
            <a:r>
              <a:rPr lang="en-US" dirty="0"/>
              <a:t>&gt;11.9 C under fast flow </a:t>
            </a:r>
          </a:p>
          <a:p>
            <a:r>
              <a:rPr lang="en-US" dirty="0"/>
              <a:t>conditions (25 </a:t>
            </a:r>
            <a:r>
              <a:rPr lang="en-US" dirty="0" err="1"/>
              <a:t>slpm</a:t>
            </a:r>
            <a:r>
              <a:rPr lang="en-US" dirty="0"/>
              <a:t>)</a:t>
            </a:r>
          </a:p>
          <a:p>
            <a:r>
              <a:rPr lang="en-US" dirty="0"/>
              <a:t>To prevent icing</a:t>
            </a:r>
          </a:p>
        </p:txBody>
      </p:sp>
      <p:pic>
        <p:nvPicPr>
          <p:cNvPr id="9" name="Picture 8">
            <a:extLst>
              <a:ext uri="{FF2B5EF4-FFF2-40B4-BE49-F238E27FC236}">
                <a16:creationId xmlns:a16="http://schemas.microsoft.com/office/drawing/2014/main" id="{24F08CAC-B997-D3B9-8A1C-544B90C994DA}"/>
              </a:ext>
            </a:extLst>
          </p:cNvPr>
          <p:cNvPicPr>
            <a:picLocks noChangeAspect="1"/>
          </p:cNvPicPr>
          <p:nvPr/>
        </p:nvPicPr>
        <p:blipFill>
          <a:blip r:embed="rId4"/>
          <a:stretch>
            <a:fillRect/>
          </a:stretch>
        </p:blipFill>
        <p:spPr>
          <a:xfrm>
            <a:off x="566237" y="1574617"/>
            <a:ext cx="2599995" cy="1462497"/>
          </a:xfrm>
          <a:prstGeom prst="rect">
            <a:avLst/>
          </a:prstGeom>
        </p:spPr>
      </p:pic>
      <p:grpSp>
        <p:nvGrpSpPr>
          <p:cNvPr id="10" name="Group 9">
            <a:extLst>
              <a:ext uri="{FF2B5EF4-FFF2-40B4-BE49-F238E27FC236}">
                <a16:creationId xmlns:a16="http://schemas.microsoft.com/office/drawing/2014/main" id="{E714B89B-1827-C569-422B-F7AF803A1B08}"/>
              </a:ext>
            </a:extLst>
          </p:cNvPr>
          <p:cNvGrpSpPr/>
          <p:nvPr/>
        </p:nvGrpSpPr>
        <p:grpSpPr>
          <a:xfrm>
            <a:off x="315686" y="3056166"/>
            <a:ext cx="3101097" cy="1477328"/>
            <a:chOff x="315686" y="3056166"/>
            <a:chExt cx="3101097" cy="1477328"/>
          </a:xfrm>
        </p:grpSpPr>
        <p:sp>
          <p:nvSpPr>
            <p:cNvPr id="11" name="TextBox 10">
              <a:extLst>
                <a:ext uri="{FF2B5EF4-FFF2-40B4-BE49-F238E27FC236}">
                  <a16:creationId xmlns:a16="http://schemas.microsoft.com/office/drawing/2014/main" id="{68813CBF-6327-CE59-2036-F825CEC55FD1}"/>
                </a:ext>
              </a:extLst>
            </p:cNvPr>
            <p:cNvSpPr txBox="1"/>
            <p:nvPr/>
          </p:nvSpPr>
          <p:spPr>
            <a:xfrm>
              <a:off x="315686" y="3056166"/>
              <a:ext cx="2098524" cy="1477328"/>
            </a:xfrm>
            <a:prstGeom prst="rect">
              <a:avLst/>
            </a:prstGeom>
            <a:noFill/>
          </p:spPr>
          <p:txBody>
            <a:bodyPr wrap="none" rtlCol="0">
              <a:spAutoFit/>
            </a:bodyPr>
            <a:lstStyle/>
            <a:p>
              <a:pPr algn="r"/>
              <a:r>
                <a:rPr lang="en-US" dirty="0"/>
                <a:t>Max Pressure:</a:t>
              </a:r>
            </a:p>
            <a:p>
              <a:pPr algn="r"/>
              <a:r>
                <a:rPr lang="en-US" dirty="0"/>
                <a:t>Max </a:t>
              </a:r>
              <a:r>
                <a:rPr lang="en-US" dirty="0" err="1"/>
                <a:t>ppmv</a:t>
              </a:r>
              <a:r>
                <a:rPr lang="en-US" dirty="0"/>
                <a:t>:</a:t>
              </a:r>
            </a:p>
            <a:p>
              <a:pPr algn="r"/>
              <a:endParaRPr lang="en-US" dirty="0"/>
            </a:p>
            <a:p>
              <a:pPr algn="r"/>
              <a:r>
                <a:rPr lang="en-US" dirty="0"/>
                <a:t>Dew point at</a:t>
              </a:r>
            </a:p>
            <a:p>
              <a:pPr algn="r"/>
              <a:r>
                <a:rPr lang="en-US" dirty="0"/>
                <a:t>67 </a:t>
              </a:r>
              <a:r>
                <a:rPr lang="en-US" dirty="0" err="1"/>
                <a:t>ppmv</a:t>
              </a:r>
              <a:r>
                <a:rPr lang="en-US" dirty="0"/>
                <a:t>/3000 </a:t>
              </a:r>
              <a:r>
                <a:rPr lang="en-US" dirty="0" err="1"/>
                <a:t>psig</a:t>
              </a:r>
              <a:r>
                <a:rPr lang="en-US" dirty="0"/>
                <a:t>:</a:t>
              </a:r>
            </a:p>
          </p:txBody>
        </p:sp>
        <p:sp>
          <p:nvSpPr>
            <p:cNvPr id="12" name="TextBox 11">
              <a:extLst>
                <a:ext uri="{FF2B5EF4-FFF2-40B4-BE49-F238E27FC236}">
                  <a16:creationId xmlns:a16="http://schemas.microsoft.com/office/drawing/2014/main" id="{21E74D7C-27B4-A665-9535-5DAD15300AB8}"/>
                </a:ext>
              </a:extLst>
            </p:cNvPr>
            <p:cNvSpPr txBox="1"/>
            <p:nvPr/>
          </p:nvSpPr>
          <p:spPr>
            <a:xfrm>
              <a:off x="2338796" y="3056166"/>
              <a:ext cx="1077987" cy="1477328"/>
            </a:xfrm>
            <a:prstGeom prst="rect">
              <a:avLst/>
            </a:prstGeom>
            <a:noFill/>
          </p:spPr>
          <p:txBody>
            <a:bodyPr wrap="none" rtlCol="0">
              <a:spAutoFit/>
            </a:bodyPr>
            <a:lstStyle/>
            <a:p>
              <a:r>
                <a:rPr lang="en-US" dirty="0"/>
                <a:t>3000 </a:t>
              </a:r>
              <a:r>
                <a:rPr lang="en-US" dirty="0" err="1"/>
                <a:t>psig</a:t>
              </a:r>
              <a:endParaRPr lang="en-US" dirty="0"/>
            </a:p>
            <a:p>
              <a:r>
                <a:rPr lang="en-US" dirty="0"/>
                <a:t>67 </a:t>
              </a:r>
              <a:r>
                <a:rPr lang="en-US" dirty="0" err="1"/>
                <a:t>ppmv</a:t>
              </a:r>
              <a:endParaRPr lang="en-US" dirty="0"/>
            </a:p>
            <a:p>
              <a:endParaRPr lang="en-US" dirty="0"/>
            </a:p>
            <a:p>
              <a:endParaRPr lang="en-US" dirty="0"/>
            </a:p>
            <a:p>
              <a:r>
                <a:rPr lang="en-US" dirty="0"/>
                <a:t>11.9 C</a:t>
              </a:r>
            </a:p>
          </p:txBody>
        </p:sp>
      </p:grpSp>
      <p:sp>
        <p:nvSpPr>
          <p:cNvPr id="13" name="TextBox 12">
            <a:extLst>
              <a:ext uri="{FF2B5EF4-FFF2-40B4-BE49-F238E27FC236}">
                <a16:creationId xmlns:a16="http://schemas.microsoft.com/office/drawing/2014/main" id="{BA1D81FA-E51D-FE60-17E1-A366A9339BE4}"/>
              </a:ext>
            </a:extLst>
          </p:cNvPr>
          <p:cNvSpPr txBox="1"/>
          <p:nvPr/>
        </p:nvSpPr>
        <p:spPr>
          <a:xfrm>
            <a:off x="4299857" y="3755571"/>
            <a:ext cx="596638" cy="584775"/>
          </a:xfrm>
          <a:prstGeom prst="rect">
            <a:avLst/>
          </a:prstGeom>
          <a:noFill/>
        </p:spPr>
        <p:txBody>
          <a:bodyPr wrap="none" rtlCol="0">
            <a:spAutoFit/>
          </a:bodyPr>
          <a:lstStyle/>
          <a:p>
            <a:r>
              <a:rPr lang="en-US" sz="3200" dirty="0"/>
              <a:t>O</a:t>
            </a:r>
            <a:r>
              <a:rPr lang="en-US" sz="3200" baseline="-25000" dirty="0"/>
              <a:t>2</a:t>
            </a:r>
          </a:p>
        </p:txBody>
      </p:sp>
      <p:sp>
        <p:nvSpPr>
          <p:cNvPr id="14" name="TextBox 13">
            <a:extLst>
              <a:ext uri="{FF2B5EF4-FFF2-40B4-BE49-F238E27FC236}">
                <a16:creationId xmlns:a16="http://schemas.microsoft.com/office/drawing/2014/main" id="{1BECC4B5-36CC-F0FA-3955-A38D2A1129AC}"/>
              </a:ext>
            </a:extLst>
          </p:cNvPr>
          <p:cNvSpPr txBox="1"/>
          <p:nvPr/>
        </p:nvSpPr>
        <p:spPr>
          <a:xfrm>
            <a:off x="499232" y="1172938"/>
            <a:ext cx="1253548" cy="369332"/>
          </a:xfrm>
          <a:prstGeom prst="rect">
            <a:avLst/>
          </a:prstGeom>
          <a:noFill/>
        </p:spPr>
        <p:txBody>
          <a:bodyPr wrap="none" rtlCol="0">
            <a:spAutoFit/>
          </a:bodyPr>
          <a:lstStyle/>
          <a:p>
            <a:r>
              <a:rPr lang="en-US" dirty="0"/>
              <a:t>Medical O</a:t>
            </a:r>
            <a:r>
              <a:rPr lang="en-US" baseline="-25000" dirty="0"/>
              <a:t>2</a:t>
            </a:r>
          </a:p>
        </p:txBody>
      </p:sp>
      <p:pic>
        <p:nvPicPr>
          <p:cNvPr id="15" name="Picture 14">
            <a:extLst>
              <a:ext uri="{FF2B5EF4-FFF2-40B4-BE49-F238E27FC236}">
                <a16:creationId xmlns:a16="http://schemas.microsoft.com/office/drawing/2014/main" id="{5B2D76E2-1874-4E1D-8700-44BE1BFFF630}"/>
              </a:ext>
            </a:extLst>
          </p:cNvPr>
          <p:cNvPicPr>
            <a:picLocks noChangeAspect="1"/>
          </p:cNvPicPr>
          <p:nvPr/>
        </p:nvPicPr>
        <p:blipFill>
          <a:blip r:embed="rId5"/>
          <a:stretch>
            <a:fillRect/>
          </a:stretch>
        </p:blipFill>
        <p:spPr>
          <a:xfrm>
            <a:off x="6164753" y="2008413"/>
            <a:ext cx="575543" cy="1191987"/>
          </a:xfrm>
          <a:prstGeom prst="rect">
            <a:avLst/>
          </a:prstGeom>
        </p:spPr>
      </p:pic>
      <p:cxnSp>
        <p:nvCxnSpPr>
          <p:cNvPr id="16" name="Straight Connector 15">
            <a:extLst>
              <a:ext uri="{FF2B5EF4-FFF2-40B4-BE49-F238E27FC236}">
                <a16:creationId xmlns:a16="http://schemas.microsoft.com/office/drawing/2014/main" id="{334241BF-70BB-4A24-8149-49CB07A69397}"/>
              </a:ext>
            </a:extLst>
          </p:cNvPr>
          <p:cNvCxnSpPr>
            <a:cxnSpLocks/>
          </p:cNvCxnSpPr>
          <p:nvPr/>
        </p:nvCxnSpPr>
        <p:spPr>
          <a:xfrm flipH="1">
            <a:off x="5480957" y="2253796"/>
            <a:ext cx="745672"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5307894-E780-4620-A57B-B15F2C8C621C}"/>
              </a:ext>
            </a:extLst>
          </p:cNvPr>
          <p:cNvSpPr txBox="1"/>
          <p:nvPr/>
        </p:nvSpPr>
        <p:spPr>
          <a:xfrm>
            <a:off x="5865889" y="3154138"/>
            <a:ext cx="1181734" cy="369332"/>
          </a:xfrm>
          <a:prstGeom prst="rect">
            <a:avLst/>
          </a:prstGeom>
          <a:noFill/>
        </p:spPr>
        <p:txBody>
          <a:bodyPr wrap="none" rtlCol="0">
            <a:spAutoFit/>
          </a:bodyPr>
          <a:lstStyle/>
          <a:p>
            <a:r>
              <a:rPr lang="en-US" dirty="0"/>
              <a:t>Humidifier</a:t>
            </a:r>
          </a:p>
        </p:txBody>
      </p:sp>
      <p:sp>
        <p:nvSpPr>
          <p:cNvPr id="18" name="Rectangle 6">
            <a:extLst>
              <a:ext uri="{FF2B5EF4-FFF2-40B4-BE49-F238E27FC236}">
                <a16:creationId xmlns:a16="http://schemas.microsoft.com/office/drawing/2014/main" id="{67A9213E-68AD-DC81-C956-640CCC9522AE}"/>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Trace Water Vapor in Compressed Gas: Medical O2</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248292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7C96B3B-C523-654B-CB20-CD4347831CAE}"/>
              </a:ext>
            </a:extLst>
          </p:cNvPr>
          <p:cNvSpPr>
            <a:spLocks noGrp="1"/>
          </p:cNvSpPr>
          <p:nvPr>
            <p:ph type="sldNum" sz="quarter" idx="12"/>
          </p:nvPr>
        </p:nvSpPr>
        <p:spPr/>
        <p:txBody>
          <a:bodyPr/>
          <a:lstStyle/>
          <a:p>
            <a:fld id="{530254C4-64FE-4BEC-AC23-8BFE1370A698}" type="slidenum">
              <a:rPr lang="en-US" smtClean="0"/>
              <a:t>29</a:t>
            </a:fld>
            <a:endParaRPr lang="en-US"/>
          </a:p>
        </p:txBody>
      </p:sp>
      <p:sp>
        <p:nvSpPr>
          <p:cNvPr id="5" name="TextBox 4">
            <a:extLst>
              <a:ext uri="{FF2B5EF4-FFF2-40B4-BE49-F238E27FC236}">
                <a16:creationId xmlns:a16="http://schemas.microsoft.com/office/drawing/2014/main" id="{B00B8AB9-90DF-23E9-ABF3-6E370E9245A3}"/>
              </a:ext>
            </a:extLst>
          </p:cNvPr>
          <p:cNvSpPr txBox="1"/>
          <p:nvPr/>
        </p:nvSpPr>
        <p:spPr>
          <a:xfrm>
            <a:off x="6574974" y="1578428"/>
            <a:ext cx="2394856" cy="1754326"/>
          </a:xfrm>
          <a:prstGeom prst="rect">
            <a:avLst/>
          </a:prstGeom>
          <a:solidFill>
            <a:schemeClr val="accent1">
              <a:lumMod val="20000"/>
              <a:lumOff val="80000"/>
            </a:schemeClr>
          </a:solidFill>
        </p:spPr>
        <p:txBody>
          <a:bodyPr wrap="square" rtlCol="0">
            <a:spAutoFit/>
          </a:bodyPr>
          <a:lstStyle/>
          <a:p>
            <a:r>
              <a:rPr lang="en-US" dirty="0"/>
              <a:t>Regulator must remain </a:t>
            </a:r>
          </a:p>
          <a:p>
            <a:r>
              <a:rPr lang="en-US" dirty="0"/>
              <a:t>&gt; 5.7 C under fast flow </a:t>
            </a:r>
          </a:p>
          <a:p>
            <a:r>
              <a:rPr lang="en-US" dirty="0"/>
              <a:t>conditions (300 </a:t>
            </a:r>
            <a:r>
              <a:rPr lang="en-US" dirty="0" err="1"/>
              <a:t>slpm</a:t>
            </a:r>
            <a:r>
              <a:rPr lang="en-US" dirty="0"/>
              <a:t>)</a:t>
            </a:r>
          </a:p>
          <a:p>
            <a:r>
              <a:rPr lang="en-US" dirty="0"/>
              <a:t>to prevent icing.  Two </a:t>
            </a:r>
          </a:p>
          <a:p>
            <a:r>
              <a:rPr lang="en-US" dirty="0"/>
              <a:t>stage regulators are </a:t>
            </a:r>
          </a:p>
          <a:p>
            <a:r>
              <a:rPr lang="en-US" dirty="0"/>
              <a:t>generally used </a:t>
            </a:r>
          </a:p>
        </p:txBody>
      </p:sp>
      <p:grpSp>
        <p:nvGrpSpPr>
          <p:cNvPr id="6" name="Group 5">
            <a:extLst>
              <a:ext uri="{FF2B5EF4-FFF2-40B4-BE49-F238E27FC236}">
                <a16:creationId xmlns:a16="http://schemas.microsoft.com/office/drawing/2014/main" id="{AB80C36C-78A7-F3ED-33E6-545D381F132F}"/>
              </a:ext>
            </a:extLst>
          </p:cNvPr>
          <p:cNvGrpSpPr/>
          <p:nvPr/>
        </p:nvGrpSpPr>
        <p:grpSpPr>
          <a:xfrm>
            <a:off x="304801" y="3284766"/>
            <a:ext cx="3133754" cy="1477328"/>
            <a:chOff x="304801" y="3284766"/>
            <a:chExt cx="3133754" cy="1477328"/>
          </a:xfrm>
        </p:grpSpPr>
        <p:sp>
          <p:nvSpPr>
            <p:cNvPr id="7" name="TextBox 6">
              <a:extLst>
                <a:ext uri="{FF2B5EF4-FFF2-40B4-BE49-F238E27FC236}">
                  <a16:creationId xmlns:a16="http://schemas.microsoft.com/office/drawing/2014/main" id="{120DE232-2E85-44F8-33C0-1ECBF8C05480}"/>
                </a:ext>
              </a:extLst>
            </p:cNvPr>
            <p:cNvSpPr txBox="1"/>
            <p:nvPr/>
          </p:nvSpPr>
          <p:spPr>
            <a:xfrm>
              <a:off x="304801" y="3284766"/>
              <a:ext cx="2098524" cy="1477328"/>
            </a:xfrm>
            <a:prstGeom prst="rect">
              <a:avLst/>
            </a:prstGeom>
            <a:noFill/>
          </p:spPr>
          <p:txBody>
            <a:bodyPr wrap="none" rtlCol="0">
              <a:spAutoFit/>
            </a:bodyPr>
            <a:lstStyle/>
            <a:p>
              <a:pPr algn="r"/>
              <a:r>
                <a:rPr lang="en-US" dirty="0"/>
                <a:t>Max Pressure:</a:t>
              </a:r>
            </a:p>
            <a:p>
              <a:pPr algn="r"/>
              <a:r>
                <a:rPr lang="en-US" dirty="0"/>
                <a:t>H</a:t>
              </a:r>
              <a:r>
                <a:rPr lang="en-US" baseline="-25000" dirty="0"/>
                <a:t>2</a:t>
              </a:r>
              <a:r>
                <a:rPr lang="en-US" dirty="0"/>
                <a:t>O max </a:t>
              </a:r>
              <a:r>
                <a:rPr lang="en-US" dirty="0" err="1"/>
                <a:t>ppmv</a:t>
              </a:r>
              <a:r>
                <a:rPr lang="en-US" dirty="0"/>
                <a:t>:</a:t>
              </a:r>
            </a:p>
            <a:p>
              <a:pPr algn="r"/>
              <a:endParaRPr lang="en-US" dirty="0"/>
            </a:p>
            <a:p>
              <a:pPr algn="r"/>
              <a:r>
                <a:rPr lang="en-US" dirty="0"/>
                <a:t>Dew point at</a:t>
              </a:r>
            </a:p>
            <a:p>
              <a:pPr algn="r"/>
              <a:r>
                <a:rPr lang="en-US" dirty="0"/>
                <a:t>24 </a:t>
              </a:r>
              <a:r>
                <a:rPr lang="en-US" dirty="0" err="1"/>
                <a:t>ppmv</a:t>
              </a:r>
              <a:r>
                <a:rPr lang="en-US" dirty="0"/>
                <a:t>/5500 </a:t>
              </a:r>
              <a:r>
                <a:rPr lang="en-US" dirty="0" err="1"/>
                <a:t>psig</a:t>
              </a:r>
              <a:r>
                <a:rPr lang="en-US" dirty="0"/>
                <a:t>:</a:t>
              </a:r>
            </a:p>
          </p:txBody>
        </p:sp>
        <p:sp>
          <p:nvSpPr>
            <p:cNvPr id="8" name="TextBox 7">
              <a:extLst>
                <a:ext uri="{FF2B5EF4-FFF2-40B4-BE49-F238E27FC236}">
                  <a16:creationId xmlns:a16="http://schemas.microsoft.com/office/drawing/2014/main" id="{2A322F21-11BD-EED7-412B-4D9903D61209}"/>
                </a:ext>
              </a:extLst>
            </p:cNvPr>
            <p:cNvSpPr txBox="1"/>
            <p:nvPr/>
          </p:nvSpPr>
          <p:spPr>
            <a:xfrm>
              <a:off x="2360568" y="3284766"/>
              <a:ext cx="1077987" cy="1477328"/>
            </a:xfrm>
            <a:prstGeom prst="rect">
              <a:avLst/>
            </a:prstGeom>
            <a:noFill/>
          </p:spPr>
          <p:txBody>
            <a:bodyPr wrap="none" rtlCol="0">
              <a:spAutoFit/>
            </a:bodyPr>
            <a:lstStyle/>
            <a:p>
              <a:r>
                <a:rPr lang="en-US" dirty="0"/>
                <a:t>5500 </a:t>
              </a:r>
              <a:r>
                <a:rPr lang="en-US" dirty="0" err="1"/>
                <a:t>psig</a:t>
              </a:r>
              <a:endParaRPr lang="en-US" dirty="0"/>
            </a:p>
            <a:p>
              <a:r>
                <a:rPr lang="en-US" dirty="0"/>
                <a:t>24 </a:t>
              </a:r>
              <a:r>
                <a:rPr lang="en-US" dirty="0" err="1"/>
                <a:t>ppmv</a:t>
              </a:r>
              <a:endParaRPr lang="en-US" dirty="0"/>
            </a:p>
            <a:p>
              <a:endParaRPr lang="en-US" dirty="0"/>
            </a:p>
            <a:p>
              <a:endParaRPr lang="en-US" dirty="0"/>
            </a:p>
            <a:p>
              <a:r>
                <a:rPr lang="en-US" dirty="0"/>
                <a:t>5.7 C</a:t>
              </a:r>
            </a:p>
          </p:txBody>
        </p:sp>
      </p:grpSp>
      <p:sp>
        <p:nvSpPr>
          <p:cNvPr id="9" name="TextBox 8">
            <a:extLst>
              <a:ext uri="{FF2B5EF4-FFF2-40B4-BE49-F238E27FC236}">
                <a16:creationId xmlns:a16="http://schemas.microsoft.com/office/drawing/2014/main" id="{F7FEFADF-106F-98F3-760C-89E5F60D4AA3}"/>
              </a:ext>
            </a:extLst>
          </p:cNvPr>
          <p:cNvSpPr txBox="1"/>
          <p:nvPr/>
        </p:nvSpPr>
        <p:spPr>
          <a:xfrm>
            <a:off x="485530" y="1227366"/>
            <a:ext cx="2772297" cy="369332"/>
          </a:xfrm>
          <a:prstGeom prst="rect">
            <a:avLst/>
          </a:prstGeom>
          <a:noFill/>
        </p:spPr>
        <p:txBody>
          <a:bodyPr wrap="none" rtlCol="0">
            <a:spAutoFit/>
          </a:bodyPr>
          <a:lstStyle/>
          <a:p>
            <a:r>
              <a:rPr lang="en-US" dirty="0"/>
              <a:t>SCBA Emergency Respirator</a:t>
            </a:r>
            <a:endParaRPr lang="en-US" baseline="-25000" dirty="0"/>
          </a:p>
        </p:txBody>
      </p:sp>
      <p:pic>
        <p:nvPicPr>
          <p:cNvPr id="10" name="Picture 9">
            <a:extLst>
              <a:ext uri="{FF2B5EF4-FFF2-40B4-BE49-F238E27FC236}">
                <a16:creationId xmlns:a16="http://schemas.microsoft.com/office/drawing/2014/main" id="{E3BC24D7-0652-EAD1-FE94-2E353ABDF9B4}"/>
              </a:ext>
            </a:extLst>
          </p:cNvPr>
          <p:cNvPicPr>
            <a:picLocks noChangeAspect="1"/>
          </p:cNvPicPr>
          <p:nvPr/>
        </p:nvPicPr>
        <p:blipFill>
          <a:blip r:embed="rId2"/>
          <a:stretch>
            <a:fillRect/>
          </a:stretch>
        </p:blipFill>
        <p:spPr>
          <a:xfrm>
            <a:off x="1046150" y="1585274"/>
            <a:ext cx="1651056" cy="1691326"/>
          </a:xfrm>
          <a:prstGeom prst="rect">
            <a:avLst/>
          </a:prstGeom>
        </p:spPr>
      </p:pic>
      <p:pic>
        <p:nvPicPr>
          <p:cNvPr id="11" name="Picture 10">
            <a:extLst>
              <a:ext uri="{FF2B5EF4-FFF2-40B4-BE49-F238E27FC236}">
                <a16:creationId xmlns:a16="http://schemas.microsoft.com/office/drawing/2014/main" id="{00C9313E-DF39-A8C1-ED6C-ADFAA53D8242}"/>
              </a:ext>
            </a:extLst>
          </p:cNvPr>
          <p:cNvPicPr>
            <a:picLocks noChangeAspect="1"/>
          </p:cNvPicPr>
          <p:nvPr/>
        </p:nvPicPr>
        <p:blipFill rotWithShape="1">
          <a:blip r:embed="rId3"/>
          <a:srcRect l="36489" r="37048"/>
          <a:stretch/>
        </p:blipFill>
        <p:spPr>
          <a:xfrm>
            <a:off x="4582885" y="1349829"/>
            <a:ext cx="933321" cy="3526971"/>
          </a:xfrm>
          <a:prstGeom prst="rect">
            <a:avLst/>
          </a:prstGeom>
        </p:spPr>
      </p:pic>
      <p:sp>
        <p:nvSpPr>
          <p:cNvPr id="12" name="TextBox 11">
            <a:extLst>
              <a:ext uri="{FF2B5EF4-FFF2-40B4-BE49-F238E27FC236}">
                <a16:creationId xmlns:a16="http://schemas.microsoft.com/office/drawing/2014/main" id="{4838B9B6-7B00-BB67-2060-CDD50AD1A6EE}"/>
              </a:ext>
            </a:extLst>
          </p:cNvPr>
          <p:cNvSpPr txBox="1"/>
          <p:nvPr/>
        </p:nvSpPr>
        <p:spPr>
          <a:xfrm>
            <a:off x="4735285" y="2231571"/>
            <a:ext cx="659155" cy="584775"/>
          </a:xfrm>
          <a:prstGeom prst="rect">
            <a:avLst/>
          </a:prstGeom>
          <a:noFill/>
        </p:spPr>
        <p:txBody>
          <a:bodyPr wrap="none" rtlCol="0">
            <a:spAutoFit/>
          </a:bodyPr>
          <a:lstStyle/>
          <a:p>
            <a:r>
              <a:rPr lang="en-US" sz="3200" dirty="0">
                <a:solidFill>
                  <a:schemeClr val="bg1"/>
                </a:solidFill>
              </a:rPr>
              <a:t>Air</a:t>
            </a:r>
          </a:p>
        </p:txBody>
      </p:sp>
      <p:sp>
        <p:nvSpPr>
          <p:cNvPr id="13" name="Rectangle 6">
            <a:extLst>
              <a:ext uri="{FF2B5EF4-FFF2-40B4-BE49-F238E27FC236}">
                <a16:creationId xmlns:a16="http://schemas.microsoft.com/office/drawing/2014/main" id="{50EE9918-F662-E5C1-873F-A103EFB56E77}"/>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Trace Water Vapor in Compressed Gas: SCBA</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111497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A94E726-311A-564E-4386-4322924ADB3A}"/>
              </a:ext>
            </a:extLst>
          </p:cNvPr>
          <p:cNvSpPr>
            <a:spLocks noGrp="1"/>
          </p:cNvSpPr>
          <p:nvPr>
            <p:ph type="sldNum" sz="quarter" idx="12"/>
          </p:nvPr>
        </p:nvSpPr>
        <p:spPr/>
        <p:txBody>
          <a:bodyPr/>
          <a:lstStyle/>
          <a:p>
            <a:fld id="{530254C4-64FE-4BEC-AC23-8BFE1370A698}" type="slidenum">
              <a:rPr lang="en-US" smtClean="0"/>
              <a:t>30</a:t>
            </a:fld>
            <a:endParaRPr lang="en-US"/>
          </a:p>
        </p:txBody>
      </p:sp>
      <p:sp>
        <p:nvSpPr>
          <p:cNvPr id="5" name="TextBox 4">
            <a:extLst>
              <a:ext uri="{FF2B5EF4-FFF2-40B4-BE49-F238E27FC236}">
                <a16:creationId xmlns:a16="http://schemas.microsoft.com/office/drawing/2014/main" id="{21288D95-F88C-8771-57E1-9973404F835D}"/>
              </a:ext>
            </a:extLst>
          </p:cNvPr>
          <p:cNvSpPr txBox="1"/>
          <p:nvPr/>
        </p:nvSpPr>
        <p:spPr>
          <a:xfrm>
            <a:off x="6574973" y="1578428"/>
            <a:ext cx="2960913" cy="1477328"/>
          </a:xfrm>
          <a:prstGeom prst="rect">
            <a:avLst/>
          </a:prstGeom>
          <a:solidFill>
            <a:schemeClr val="accent1">
              <a:lumMod val="20000"/>
              <a:lumOff val="80000"/>
            </a:schemeClr>
          </a:solidFill>
        </p:spPr>
        <p:txBody>
          <a:bodyPr wrap="square" rtlCol="0">
            <a:spAutoFit/>
          </a:bodyPr>
          <a:lstStyle/>
          <a:p>
            <a:r>
              <a:rPr lang="en-US" dirty="0"/>
              <a:t>Regulator must remain </a:t>
            </a:r>
          </a:p>
          <a:p>
            <a:r>
              <a:rPr lang="en-US" dirty="0"/>
              <a:t>&gt; -18 C under fast flow </a:t>
            </a:r>
          </a:p>
          <a:p>
            <a:r>
              <a:rPr lang="en-US" dirty="0"/>
              <a:t>conditions (300 </a:t>
            </a:r>
            <a:r>
              <a:rPr lang="en-US" dirty="0" err="1"/>
              <a:t>slpm</a:t>
            </a:r>
            <a:r>
              <a:rPr lang="en-US" dirty="0"/>
              <a:t>)</a:t>
            </a:r>
          </a:p>
          <a:p>
            <a:r>
              <a:rPr lang="en-US" dirty="0"/>
              <a:t>to prevent icing.  Two stage regulators generally used </a:t>
            </a:r>
          </a:p>
        </p:txBody>
      </p:sp>
      <p:grpSp>
        <p:nvGrpSpPr>
          <p:cNvPr id="6" name="Group 5">
            <a:extLst>
              <a:ext uri="{FF2B5EF4-FFF2-40B4-BE49-F238E27FC236}">
                <a16:creationId xmlns:a16="http://schemas.microsoft.com/office/drawing/2014/main" id="{FA32D127-CBC5-7B76-F9EE-66339BDCDC17}"/>
              </a:ext>
            </a:extLst>
          </p:cNvPr>
          <p:cNvGrpSpPr/>
          <p:nvPr/>
        </p:nvGrpSpPr>
        <p:grpSpPr>
          <a:xfrm>
            <a:off x="410715" y="3284766"/>
            <a:ext cx="2931178" cy="1477328"/>
            <a:chOff x="474720" y="3284766"/>
            <a:chExt cx="2931178" cy="1477328"/>
          </a:xfrm>
        </p:grpSpPr>
        <p:sp>
          <p:nvSpPr>
            <p:cNvPr id="7" name="TextBox 6">
              <a:extLst>
                <a:ext uri="{FF2B5EF4-FFF2-40B4-BE49-F238E27FC236}">
                  <a16:creationId xmlns:a16="http://schemas.microsoft.com/office/drawing/2014/main" id="{6349C5C3-533D-DB3C-BDCF-6F3039A86BA6}"/>
                </a:ext>
              </a:extLst>
            </p:cNvPr>
            <p:cNvSpPr txBox="1"/>
            <p:nvPr/>
          </p:nvSpPr>
          <p:spPr>
            <a:xfrm>
              <a:off x="474720" y="3284766"/>
              <a:ext cx="1928605" cy="1477328"/>
            </a:xfrm>
            <a:prstGeom prst="rect">
              <a:avLst/>
            </a:prstGeom>
            <a:noFill/>
          </p:spPr>
          <p:txBody>
            <a:bodyPr wrap="none" rtlCol="0">
              <a:spAutoFit/>
            </a:bodyPr>
            <a:lstStyle/>
            <a:p>
              <a:pPr algn="r"/>
              <a:r>
                <a:rPr lang="en-US" dirty="0"/>
                <a:t>Max Pressure:</a:t>
              </a:r>
            </a:p>
            <a:p>
              <a:pPr algn="r"/>
              <a:r>
                <a:rPr lang="en-US" dirty="0"/>
                <a:t>H</a:t>
              </a:r>
              <a:r>
                <a:rPr lang="en-US" baseline="-25000" dirty="0"/>
                <a:t>2</a:t>
              </a:r>
              <a:r>
                <a:rPr lang="en-US" dirty="0"/>
                <a:t>O max </a:t>
              </a:r>
              <a:r>
                <a:rPr lang="en-US" dirty="0" err="1"/>
                <a:t>ppmv</a:t>
              </a:r>
              <a:r>
                <a:rPr lang="en-US" dirty="0"/>
                <a:t>:</a:t>
              </a:r>
            </a:p>
            <a:p>
              <a:pPr algn="r"/>
              <a:endParaRPr lang="en-US" dirty="0"/>
            </a:p>
            <a:p>
              <a:pPr algn="r"/>
              <a:r>
                <a:rPr lang="en-US" dirty="0"/>
                <a:t>Dew point at</a:t>
              </a:r>
            </a:p>
            <a:p>
              <a:pPr algn="r"/>
              <a:r>
                <a:rPr lang="en-US" dirty="0"/>
                <a:t>6 </a:t>
              </a:r>
              <a:r>
                <a:rPr lang="en-US" dirty="0" err="1"/>
                <a:t>ppmv</a:t>
              </a:r>
              <a:r>
                <a:rPr lang="en-US" dirty="0"/>
                <a:t>/3000 </a:t>
              </a:r>
              <a:r>
                <a:rPr lang="en-US" dirty="0" err="1"/>
                <a:t>psig</a:t>
              </a:r>
              <a:r>
                <a:rPr lang="en-US" dirty="0"/>
                <a:t>:</a:t>
              </a:r>
            </a:p>
          </p:txBody>
        </p:sp>
        <p:sp>
          <p:nvSpPr>
            <p:cNvPr id="8" name="TextBox 7">
              <a:extLst>
                <a:ext uri="{FF2B5EF4-FFF2-40B4-BE49-F238E27FC236}">
                  <a16:creationId xmlns:a16="http://schemas.microsoft.com/office/drawing/2014/main" id="{7435B9E7-A560-81E7-C078-6504A4E24AB0}"/>
                </a:ext>
              </a:extLst>
            </p:cNvPr>
            <p:cNvSpPr txBox="1"/>
            <p:nvPr/>
          </p:nvSpPr>
          <p:spPr>
            <a:xfrm>
              <a:off x="2327911" y="3284766"/>
              <a:ext cx="1077987" cy="1477328"/>
            </a:xfrm>
            <a:prstGeom prst="rect">
              <a:avLst/>
            </a:prstGeom>
            <a:noFill/>
          </p:spPr>
          <p:txBody>
            <a:bodyPr wrap="none" rtlCol="0">
              <a:spAutoFit/>
            </a:bodyPr>
            <a:lstStyle/>
            <a:p>
              <a:r>
                <a:rPr lang="en-US" dirty="0"/>
                <a:t>3000 </a:t>
              </a:r>
              <a:r>
                <a:rPr lang="en-US" dirty="0" err="1"/>
                <a:t>psig</a:t>
              </a:r>
              <a:endParaRPr lang="en-US" dirty="0"/>
            </a:p>
            <a:p>
              <a:r>
                <a:rPr lang="en-US" dirty="0"/>
                <a:t>6 </a:t>
              </a:r>
              <a:r>
                <a:rPr lang="en-US" dirty="0" err="1"/>
                <a:t>ppmv</a:t>
              </a:r>
              <a:endParaRPr lang="en-US" dirty="0"/>
            </a:p>
            <a:p>
              <a:endParaRPr lang="en-US" dirty="0"/>
            </a:p>
            <a:p>
              <a:endParaRPr lang="en-US" dirty="0"/>
            </a:p>
            <a:p>
              <a:r>
                <a:rPr lang="en-US" dirty="0"/>
                <a:t>-18 C</a:t>
              </a:r>
            </a:p>
          </p:txBody>
        </p:sp>
      </p:grpSp>
      <p:sp>
        <p:nvSpPr>
          <p:cNvPr id="9" name="TextBox 8">
            <a:extLst>
              <a:ext uri="{FF2B5EF4-FFF2-40B4-BE49-F238E27FC236}">
                <a16:creationId xmlns:a16="http://schemas.microsoft.com/office/drawing/2014/main" id="{B9CCAE83-4A82-2606-E4FF-55A468306B5E}"/>
              </a:ext>
            </a:extLst>
          </p:cNvPr>
          <p:cNvSpPr txBox="1"/>
          <p:nvPr/>
        </p:nvSpPr>
        <p:spPr>
          <a:xfrm>
            <a:off x="521510" y="1227366"/>
            <a:ext cx="2709588" cy="369332"/>
          </a:xfrm>
          <a:prstGeom prst="rect">
            <a:avLst/>
          </a:prstGeom>
          <a:noFill/>
        </p:spPr>
        <p:txBody>
          <a:bodyPr wrap="none" rtlCol="0">
            <a:spAutoFit/>
          </a:bodyPr>
          <a:lstStyle/>
          <a:p>
            <a:r>
              <a:rPr lang="en-US" dirty="0"/>
              <a:t>Aviator’s Breathing Oxygen</a:t>
            </a:r>
            <a:endParaRPr lang="en-US" baseline="-25000" dirty="0"/>
          </a:p>
        </p:txBody>
      </p:sp>
      <p:pic>
        <p:nvPicPr>
          <p:cNvPr id="10" name="Picture 9">
            <a:extLst>
              <a:ext uri="{FF2B5EF4-FFF2-40B4-BE49-F238E27FC236}">
                <a16:creationId xmlns:a16="http://schemas.microsoft.com/office/drawing/2014/main" id="{C40F3DCF-F72B-5671-1C95-554B99A7A788}"/>
              </a:ext>
            </a:extLst>
          </p:cNvPr>
          <p:cNvPicPr>
            <a:picLocks noChangeAspect="1"/>
          </p:cNvPicPr>
          <p:nvPr/>
        </p:nvPicPr>
        <p:blipFill>
          <a:blip r:embed="rId2"/>
          <a:stretch>
            <a:fillRect/>
          </a:stretch>
        </p:blipFill>
        <p:spPr>
          <a:xfrm>
            <a:off x="602675" y="1589314"/>
            <a:ext cx="2547258" cy="1698172"/>
          </a:xfrm>
          <a:prstGeom prst="rect">
            <a:avLst/>
          </a:prstGeom>
        </p:spPr>
      </p:pic>
      <p:pic>
        <p:nvPicPr>
          <p:cNvPr id="11" name="Picture 10">
            <a:extLst>
              <a:ext uri="{FF2B5EF4-FFF2-40B4-BE49-F238E27FC236}">
                <a16:creationId xmlns:a16="http://schemas.microsoft.com/office/drawing/2014/main" id="{00967EB8-A064-EFEF-6D6B-289DDA999549}"/>
              </a:ext>
            </a:extLst>
          </p:cNvPr>
          <p:cNvPicPr>
            <a:picLocks noChangeAspect="1"/>
          </p:cNvPicPr>
          <p:nvPr/>
        </p:nvPicPr>
        <p:blipFill>
          <a:blip r:embed="rId3"/>
          <a:stretch>
            <a:fillRect/>
          </a:stretch>
        </p:blipFill>
        <p:spPr>
          <a:xfrm rot="5400000">
            <a:off x="3298186" y="2487205"/>
            <a:ext cx="3258233" cy="1194393"/>
          </a:xfrm>
          <a:prstGeom prst="rect">
            <a:avLst/>
          </a:prstGeom>
        </p:spPr>
      </p:pic>
      <p:sp>
        <p:nvSpPr>
          <p:cNvPr id="12" name="TextBox 11">
            <a:extLst>
              <a:ext uri="{FF2B5EF4-FFF2-40B4-BE49-F238E27FC236}">
                <a16:creationId xmlns:a16="http://schemas.microsoft.com/office/drawing/2014/main" id="{809AC7F3-4027-6556-6BEA-04636E97B03B}"/>
              </a:ext>
            </a:extLst>
          </p:cNvPr>
          <p:cNvSpPr txBox="1"/>
          <p:nvPr/>
        </p:nvSpPr>
        <p:spPr>
          <a:xfrm>
            <a:off x="4691743" y="2264228"/>
            <a:ext cx="596638" cy="584775"/>
          </a:xfrm>
          <a:prstGeom prst="rect">
            <a:avLst/>
          </a:prstGeom>
          <a:noFill/>
        </p:spPr>
        <p:txBody>
          <a:bodyPr wrap="none" rtlCol="0">
            <a:spAutoFit/>
          </a:bodyPr>
          <a:lstStyle/>
          <a:p>
            <a:r>
              <a:rPr lang="en-US" sz="3200" dirty="0">
                <a:solidFill>
                  <a:schemeClr val="bg1"/>
                </a:solidFill>
              </a:rPr>
              <a:t>O</a:t>
            </a:r>
            <a:r>
              <a:rPr lang="en-US" sz="3200" baseline="-25000" dirty="0">
                <a:solidFill>
                  <a:schemeClr val="bg1"/>
                </a:solidFill>
              </a:rPr>
              <a:t>2</a:t>
            </a:r>
          </a:p>
        </p:txBody>
      </p:sp>
      <p:sp>
        <p:nvSpPr>
          <p:cNvPr id="21" name="Rectangle 6">
            <a:extLst>
              <a:ext uri="{FF2B5EF4-FFF2-40B4-BE49-F238E27FC236}">
                <a16:creationId xmlns:a16="http://schemas.microsoft.com/office/drawing/2014/main" id="{85A6527E-D97D-3FCC-2940-F6B29D29444A}"/>
              </a:ext>
            </a:extLst>
          </p:cNvPr>
          <p:cNvSpPr txBox="1">
            <a:spLocks noChangeArrowheads="1"/>
          </p:cNvSpPr>
          <p:nvPr/>
        </p:nvSpPr>
        <p:spPr>
          <a:xfrm>
            <a:off x="1008700" y="467976"/>
            <a:ext cx="9964100"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Trace Water Vapor in Compressed Gas: Aviator’s Breathing Oxygen</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3957859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D838422-9728-D7CA-80B4-3883BCB14E68}"/>
              </a:ext>
            </a:extLst>
          </p:cNvPr>
          <p:cNvSpPr>
            <a:spLocks noGrp="1"/>
          </p:cNvSpPr>
          <p:nvPr>
            <p:ph type="sldNum" sz="quarter" idx="12"/>
          </p:nvPr>
        </p:nvSpPr>
        <p:spPr/>
        <p:txBody>
          <a:bodyPr/>
          <a:lstStyle/>
          <a:p>
            <a:fld id="{530254C4-64FE-4BEC-AC23-8BFE1370A698}" type="slidenum">
              <a:rPr lang="en-US" smtClean="0"/>
              <a:t>31</a:t>
            </a:fld>
            <a:endParaRPr lang="en-US"/>
          </a:p>
        </p:txBody>
      </p:sp>
      <p:grpSp>
        <p:nvGrpSpPr>
          <p:cNvPr id="5" name="Group 4">
            <a:extLst>
              <a:ext uri="{FF2B5EF4-FFF2-40B4-BE49-F238E27FC236}">
                <a16:creationId xmlns:a16="http://schemas.microsoft.com/office/drawing/2014/main" id="{7ED8AC1E-A777-E9CC-EDD8-AF11BC3878AD}"/>
              </a:ext>
            </a:extLst>
          </p:cNvPr>
          <p:cNvGrpSpPr/>
          <p:nvPr/>
        </p:nvGrpSpPr>
        <p:grpSpPr>
          <a:xfrm>
            <a:off x="293695" y="3284766"/>
            <a:ext cx="3087183" cy="1477328"/>
            <a:chOff x="357700" y="3284766"/>
            <a:chExt cx="3087183" cy="1477328"/>
          </a:xfrm>
        </p:grpSpPr>
        <p:sp>
          <p:nvSpPr>
            <p:cNvPr id="6" name="TextBox 5">
              <a:extLst>
                <a:ext uri="{FF2B5EF4-FFF2-40B4-BE49-F238E27FC236}">
                  <a16:creationId xmlns:a16="http://schemas.microsoft.com/office/drawing/2014/main" id="{0260F054-EC97-15E7-84A3-DFF75912C233}"/>
                </a:ext>
              </a:extLst>
            </p:cNvPr>
            <p:cNvSpPr txBox="1"/>
            <p:nvPr/>
          </p:nvSpPr>
          <p:spPr>
            <a:xfrm>
              <a:off x="357700" y="3284766"/>
              <a:ext cx="2045625" cy="1477328"/>
            </a:xfrm>
            <a:prstGeom prst="rect">
              <a:avLst/>
            </a:prstGeom>
            <a:noFill/>
          </p:spPr>
          <p:txBody>
            <a:bodyPr wrap="none" rtlCol="0">
              <a:spAutoFit/>
            </a:bodyPr>
            <a:lstStyle/>
            <a:p>
              <a:pPr algn="r"/>
              <a:r>
                <a:rPr lang="en-US" dirty="0"/>
                <a:t>Max Pressure:</a:t>
              </a:r>
            </a:p>
            <a:p>
              <a:pPr algn="r"/>
              <a:r>
                <a:rPr lang="en-US" dirty="0"/>
                <a:t>H</a:t>
              </a:r>
              <a:r>
                <a:rPr lang="en-US" baseline="-25000" dirty="0"/>
                <a:t>2</a:t>
              </a:r>
              <a:r>
                <a:rPr lang="en-US" dirty="0"/>
                <a:t>O max </a:t>
              </a:r>
              <a:r>
                <a:rPr lang="en-US" dirty="0" err="1"/>
                <a:t>ppmv</a:t>
              </a:r>
              <a:r>
                <a:rPr lang="en-US" dirty="0"/>
                <a:t>:</a:t>
              </a:r>
            </a:p>
            <a:p>
              <a:pPr algn="r"/>
              <a:endParaRPr lang="en-US" dirty="0"/>
            </a:p>
            <a:p>
              <a:pPr algn="r"/>
              <a:r>
                <a:rPr lang="en-US" dirty="0"/>
                <a:t>Dew point at</a:t>
              </a:r>
            </a:p>
            <a:p>
              <a:pPr algn="r"/>
              <a:r>
                <a:rPr lang="en-US" dirty="0"/>
                <a:t>250 </a:t>
              </a:r>
              <a:r>
                <a:rPr lang="en-US" dirty="0" err="1"/>
                <a:t>ppmv</a:t>
              </a:r>
              <a:r>
                <a:rPr lang="en-US" dirty="0"/>
                <a:t>/200 </a:t>
              </a:r>
              <a:r>
                <a:rPr lang="en-US" dirty="0" err="1"/>
                <a:t>psig</a:t>
              </a:r>
              <a:r>
                <a:rPr lang="en-US" dirty="0"/>
                <a:t>:</a:t>
              </a:r>
            </a:p>
          </p:txBody>
        </p:sp>
        <p:sp>
          <p:nvSpPr>
            <p:cNvPr id="7" name="TextBox 6">
              <a:extLst>
                <a:ext uri="{FF2B5EF4-FFF2-40B4-BE49-F238E27FC236}">
                  <a16:creationId xmlns:a16="http://schemas.microsoft.com/office/drawing/2014/main" id="{ABD6E007-C161-4039-E6B4-809834542637}"/>
                </a:ext>
              </a:extLst>
            </p:cNvPr>
            <p:cNvSpPr txBox="1"/>
            <p:nvPr/>
          </p:nvSpPr>
          <p:spPr>
            <a:xfrm>
              <a:off x="2327911" y="3284766"/>
              <a:ext cx="1116972" cy="1477328"/>
            </a:xfrm>
            <a:prstGeom prst="rect">
              <a:avLst/>
            </a:prstGeom>
            <a:noFill/>
          </p:spPr>
          <p:txBody>
            <a:bodyPr wrap="none" rtlCol="0">
              <a:spAutoFit/>
            </a:bodyPr>
            <a:lstStyle/>
            <a:p>
              <a:r>
                <a:rPr lang="en-US" dirty="0"/>
                <a:t>200 </a:t>
              </a:r>
              <a:r>
                <a:rPr lang="en-US" dirty="0" err="1"/>
                <a:t>psig</a:t>
              </a:r>
              <a:endParaRPr lang="en-US" dirty="0"/>
            </a:p>
            <a:p>
              <a:r>
                <a:rPr lang="en-US" dirty="0"/>
                <a:t>250 </a:t>
              </a:r>
              <a:r>
                <a:rPr lang="en-US" dirty="0" err="1"/>
                <a:t>ppmv</a:t>
              </a:r>
              <a:endParaRPr lang="en-US" dirty="0"/>
            </a:p>
            <a:p>
              <a:endParaRPr lang="en-US" dirty="0"/>
            </a:p>
            <a:p>
              <a:endParaRPr lang="en-US" dirty="0"/>
            </a:p>
            <a:p>
              <a:r>
                <a:rPr lang="en-US" dirty="0"/>
                <a:t>-6 C</a:t>
              </a:r>
            </a:p>
          </p:txBody>
        </p:sp>
      </p:grpSp>
      <p:sp>
        <p:nvSpPr>
          <p:cNvPr id="8" name="TextBox 7">
            <a:extLst>
              <a:ext uri="{FF2B5EF4-FFF2-40B4-BE49-F238E27FC236}">
                <a16:creationId xmlns:a16="http://schemas.microsoft.com/office/drawing/2014/main" id="{F849D1E8-BE06-0174-923A-CF896F2F895A}"/>
              </a:ext>
            </a:extLst>
          </p:cNvPr>
          <p:cNvSpPr txBox="1"/>
          <p:nvPr/>
        </p:nvSpPr>
        <p:spPr>
          <a:xfrm>
            <a:off x="521510" y="1227366"/>
            <a:ext cx="3251339" cy="369332"/>
          </a:xfrm>
          <a:prstGeom prst="rect">
            <a:avLst/>
          </a:prstGeom>
          <a:noFill/>
        </p:spPr>
        <p:txBody>
          <a:bodyPr wrap="none" rtlCol="0">
            <a:spAutoFit/>
          </a:bodyPr>
          <a:lstStyle/>
          <a:p>
            <a:r>
              <a:rPr lang="en-US" dirty="0"/>
              <a:t>Low Pressure M-COG (proposed)</a:t>
            </a:r>
          </a:p>
        </p:txBody>
      </p:sp>
      <p:pic>
        <p:nvPicPr>
          <p:cNvPr id="9" name="Picture 8">
            <a:extLst>
              <a:ext uri="{FF2B5EF4-FFF2-40B4-BE49-F238E27FC236}">
                <a16:creationId xmlns:a16="http://schemas.microsoft.com/office/drawing/2014/main" id="{47F46283-2067-0D6F-6972-567644B22337}"/>
              </a:ext>
            </a:extLst>
          </p:cNvPr>
          <p:cNvPicPr>
            <a:picLocks noChangeAspect="1"/>
          </p:cNvPicPr>
          <p:nvPr/>
        </p:nvPicPr>
        <p:blipFill rotWithShape="1">
          <a:blip r:embed="rId2"/>
          <a:srcRect l="19237" t="11084" r="22691" b="11165"/>
          <a:stretch/>
        </p:blipFill>
        <p:spPr>
          <a:xfrm>
            <a:off x="623465" y="1581183"/>
            <a:ext cx="1677570" cy="1684531"/>
          </a:xfrm>
          <a:prstGeom prst="rect">
            <a:avLst/>
          </a:prstGeom>
        </p:spPr>
      </p:pic>
      <p:pic>
        <p:nvPicPr>
          <p:cNvPr id="10" name="Picture 9">
            <a:extLst>
              <a:ext uri="{FF2B5EF4-FFF2-40B4-BE49-F238E27FC236}">
                <a16:creationId xmlns:a16="http://schemas.microsoft.com/office/drawing/2014/main" id="{6BDDFF7A-5B6E-9C18-D497-4365CF45D848}"/>
              </a:ext>
            </a:extLst>
          </p:cNvPr>
          <p:cNvPicPr>
            <a:picLocks noChangeAspect="1"/>
          </p:cNvPicPr>
          <p:nvPr/>
        </p:nvPicPr>
        <p:blipFill>
          <a:blip r:embed="rId3"/>
          <a:stretch>
            <a:fillRect/>
          </a:stretch>
        </p:blipFill>
        <p:spPr>
          <a:xfrm>
            <a:off x="4544283" y="1250490"/>
            <a:ext cx="4675918" cy="3752813"/>
          </a:xfrm>
          <a:prstGeom prst="rect">
            <a:avLst/>
          </a:prstGeom>
        </p:spPr>
      </p:pic>
      <p:sp>
        <p:nvSpPr>
          <p:cNvPr id="17" name="Rectangle 6">
            <a:extLst>
              <a:ext uri="{FF2B5EF4-FFF2-40B4-BE49-F238E27FC236}">
                <a16:creationId xmlns:a16="http://schemas.microsoft.com/office/drawing/2014/main" id="{53C8EA54-D5C7-7DBD-A4AE-11CED13EAB2D}"/>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Trace Water Vapor in Compressed Gas: M-COG (proposed)</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41797553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605F907-1ACC-1C7C-DF89-1AEFFC4E7DDB}"/>
              </a:ext>
            </a:extLst>
          </p:cNvPr>
          <p:cNvSpPr>
            <a:spLocks noGrp="1"/>
          </p:cNvSpPr>
          <p:nvPr>
            <p:ph type="sldNum" sz="quarter" idx="12"/>
          </p:nvPr>
        </p:nvSpPr>
        <p:spPr/>
        <p:txBody>
          <a:bodyPr/>
          <a:lstStyle/>
          <a:p>
            <a:fld id="{530254C4-64FE-4BEC-AC23-8BFE1370A698}" type="slidenum">
              <a:rPr lang="en-US" smtClean="0"/>
              <a:t>32</a:t>
            </a:fld>
            <a:endParaRPr lang="en-US"/>
          </a:p>
        </p:txBody>
      </p:sp>
      <p:grpSp>
        <p:nvGrpSpPr>
          <p:cNvPr id="5" name="Group 4">
            <a:extLst>
              <a:ext uri="{FF2B5EF4-FFF2-40B4-BE49-F238E27FC236}">
                <a16:creationId xmlns:a16="http://schemas.microsoft.com/office/drawing/2014/main" id="{08E9CE60-8727-D26F-2CD4-A79774D9C686}"/>
              </a:ext>
            </a:extLst>
          </p:cNvPr>
          <p:cNvGrpSpPr/>
          <p:nvPr/>
        </p:nvGrpSpPr>
        <p:grpSpPr>
          <a:xfrm>
            <a:off x="410715" y="3284766"/>
            <a:ext cx="2970163" cy="1477328"/>
            <a:chOff x="474720" y="3284766"/>
            <a:chExt cx="2970163" cy="1477328"/>
          </a:xfrm>
        </p:grpSpPr>
        <p:sp>
          <p:nvSpPr>
            <p:cNvPr id="6" name="TextBox 5">
              <a:extLst>
                <a:ext uri="{FF2B5EF4-FFF2-40B4-BE49-F238E27FC236}">
                  <a16:creationId xmlns:a16="http://schemas.microsoft.com/office/drawing/2014/main" id="{A1854029-20E8-5225-CD08-C3651C6F2B1C}"/>
                </a:ext>
              </a:extLst>
            </p:cNvPr>
            <p:cNvSpPr txBox="1"/>
            <p:nvPr/>
          </p:nvSpPr>
          <p:spPr>
            <a:xfrm>
              <a:off x="474720" y="3284766"/>
              <a:ext cx="1928605" cy="1477328"/>
            </a:xfrm>
            <a:prstGeom prst="rect">
              <a:avLst/>
            </a:prstGeom>
            <a:noFill/>
          </p:spPr>
          <p:txBody>
            <a:bodyPr wrap="none" rtlCol="0">
              <a:spAutoFit/>
            </a:bodyPr>
            <a:lstStyle/>
            <a:p>
              <a:pPr algn="r"/>
              <a:r>
                <a:rPr lang="en-US" dirty="0"/>
                <a:t>Max Pressure:</a:t>
              </a:r>
            </a:p>
            <a:p>
              <a:pPr algn="r"/>
              <a:r>
                <a:rPr lang="en-US" dirty="0"/>
                <a:t>H</a:t>
              </a:r>
              <a:r>
                <a:rPr lang="en-US" baseline="-25000" dirty="0"/>
                <a:t>2</a:t>
              </a:r>
              <a:r>
                <a:rPr lang="en-US" dirty="0"/>
                <a:t>O max </a:t>
              </a:r>
              <a:r>
                <a:rPr lang="en-US" dirty="0" err="1"/>
                <a:t>ppmv</a:t>
              </a:r>
              <a:r>
                <a:rPr lang="en-US" dirty="0"/>
                <a:t>:</a:t>
              </a:r>
            </a:p>
            <a:p>
              <a:pPr algn="r"/>
              <a:endParaRPr lang="en-US" dirty="0"/>
            </a:p>
            <a:p>
              <a:pPr algn="r"/>
              <a:r>
                <a:rPr lang="en-US" dirty="0"/>
                <a:t>Dew point at</a:t>
              </a:r>
            </a:p>
            <a:p>
              <a:pPr algn="r"/>
              <a:r>
                <a:rPr lang="en-US" dirty="0"/>
                <a:t>6 </a:t>
              </a:r>
              <a:r>
                <a:rPr lang="en-US" dirty="0" err="1"/>
                <a:t>ppmv</a:t>
              </a:r>
              <a:r>
                <a:rPr lang="en-US" dirty="0"/>
                <a:t>/3000 </a:t>
              </a:r>
              <a:r>
                <a:rPr lang="en-US" dirty="0" err="1"/>
                <a:t>psig</a:t>
              </a:r>
              <a:r>
                <a:rPr lang="en-US" dirty="0"/>
                <a:t>:</a:t>
              </a:r>
            </a:p>
          </p:txBody>
        </p:sp>
        <p:sp>
          <p:nvSpPr>
            <p:cNvPr id="7" name="TextBox 6">
              <a:extLst>
                <a:ext uri="{FF2B5EF4-FFF2-40B4-BE49-F238E27FC236}">
                  <a16:creationId xmlns:a16="http://schemas.microsoft.com/office/drawing/2014/main" id="{F369BDFC-BB01-C975-A17D-5DB4885B16A3}"/>
                </a:ext>
              </a:extLst>
            </p:cNvPr>
            <p:cNvSpPr txBox="1"/>
            <p:nvPr/>
          </p:nvSpPr>
          <p:spPr>
            <a:xfrm>
              <a:off x="2327911" y="3284766"/>
              <a:ext cx="1116972" cy="1477328"/>
            </a:xfrm>
            <a:prstGeom prst="rect">
              <a:avLst/>
            </a:prstGeom>
            <a:noFill/>
          </p:spPr>
          <p:txBody>
            <a:bodyPr wrap="none" rtlCol="0">
              <a:spAutoFit/>
            </a:bodyPr>
            <a:lstStyle/>
            <a:p>
              <a:r>
                <a:rPr lang="en-US" dirty="0"/>
                <a:t>3000 </a:t>
              </a:r>
              <a:r>
                <a:rPr lang="en-US" dirty="0" err="1"/>
                <a:t>psig</a:t>
              </a:r>
              <a:endParaRPr lang="en-US" dirty="0"/>
            </a:p>
            <a:p>
              <a:r>
                <a:rPr lang="en-US" dirty="0"/>
                <a:t>6 </a:t>
              </a:r>
              <a:r>
                <a:rPr lang="en-US" dirty="0" err="1"/>
                <a:t>ppmv</a:t>
              </a:r>
              <a:endParaRPr lang="en-US" dirty="0"/>
            </a:p>
            <a:p>
              <a:endParaRPr lang="en-US" dirty="0"/>
            </a:p>
            <a:p>
              <a:endParaRPr lang="en-US" dirty="0"/>
            </a:p>
            <a:p>
              <a:r>
                <a:rPr lang="en-US" dirty="0"/>
                <a:t>-18 C</a:t>
              </a:r>
            </a:p>
          </p:txBody>
        </p:sp>
      </p:grpSp>
      <p:sp>
        <p:nvSpPr>
          <p:cNvPr id="8" name="TextBox 7">
            <a:extLst>
              <a:ext uri="{FF2B5EF4-FFF2-40B4-BE49-F238E27FC236}">
                <a16:creationId xmlns:a16="http://schemas.microsoft.com/office/drawing/2014/main" id="{62861CDE-F655-59AC-98D5-A368EDA822C4}"/>
              </a:ext>
            </a:extLst>
          </p:cNvPr>
          <p:cNvSpPr txBox="1"/>
          <p:nvPr/>
        </p:nvSpPr>
        <p:spPr>
          <a:xfrm>
            <a:off x="521510" y="1227366"/>
            <a:ext cx="3295518" cy="369332"/>
          </a:xfrm>
          <a:prstGeom prst="rect">
            <a:avLst/>
          </a:prstGeom>
          <a:noFill/>
        </p:spPr>
        <p:txBody>
          <a:bodyPr wrap="none" rtlCol="0">
            <a:spAutoFit/>
          </a:bodyPr>
          <a:lstStyle/>
          <a:p>
            <a:r>
              <a:rPr lang="en-US" dirty="0"/>
              <a:t>High Pressure M-COG (proposed)</a:t>
            </a:r>
          </a:p>
        </p:txBody>
      </p:sp>
      <p:pic>
        <p:nvPicPr>
          <p:cNvPr id="9" name="Picture 8">
            <a:extLst>
              <a:ext uri="{FF2B5EF4-FFF2-40B4-BE49-F238E27FC236}">
                <a16:creationId xmlns:a16="http://schemas.microsoft.com/office/drawing/2014/main" id="{9DD2B304-793C-7399-E23E-EFDDF7512612}"/>
              </a:ext>
            </a:extLst>
          </p:cNvPr>
          <p:cNvPicPr>
            <a:picLocks noChangeAspect="1"/>
          </p:cNvPicPr>
          <p:nvPr/>
        </p:nvPicPr>
        <p:blipFill rotWithShape="1">
          <a:blip r:embed="rId2"/>
          <a:srcRect l="19237" t="11084" r="22691" b="11165"/>
          <a:stretch/>
        </p:blipFill>
        <p:spPr>
          <a:xfrm>
            <a:off x="623465" y="1581183"/>
            <a:ext cx="1677570" cy="1684531"/>
          </a:xfrm>
          <a:prstGeom prst="rect">
            <a:avLst/>
          </a:prstGeom>
        </p:spPr>
      </p:pic>
      <p:pic>
        <p:nvPicPr>
          <p:cNvPr id="10" name="Picture 9">
            <a:extLst>
              <a:ext uri="{FF2B5EF4-FFF2-40B4-BE49-F238E27FC236}">
                <a16:creationId xmlns:a16="http://schemas.microsoft.com/office/drawing/2014/main" id="{F41F0C1F-3E27-530F-AC34-9FA64F8F0A55}"/>
              </a:ext>
            </a:extLst>
          </p:cNvPr>
          <p:cNvPicPr>
            <a:picLocks noChangeAspect="1"/>
          </p:cNvPicPr>
          <p:nvPr/>
        </p:nvPicPr>
        <p:blipFill rotWithShape="1">
          <a:blip r:embed="rId3"/>
          <a:srcRect l="17114" t="11371" r="22578" b="41459"/>
          <a:stretch/>
        </p:blipFill>
        <p:spPr>
          <a:xfrm>
            <a:off x="2383973" y="1585491"/>
            <a:ext cx="1240970" cy="1685371"/>
          </a:xfrm>
          <a:prstGeom prst="rect">
            <a:avLst/>
          </a:prstGeom>
        </p:spPr>
      </p:pic>
      <p:pic>
        <p:nvPicPr>
          <p:cNvPr id="11" name="Picture 10">
            <a:extLst>
              <a:ext uri="{FF2B5EF4-FFF2-40B4-BE49-F238E27FC236}">
                <a16:creationId xmlns:a16="http://schemas.microsoft.com/office/drawing/2014/main" id="{0604ABCD-7CDF-2D6E-9E0B-3D6469B40163}"/>
              </a:ext>
            </a:extLst>
          </p:cNvPr>
          <p:cNvPicPr>
            <a:picLocks noChangeAspect="1"/>
          </p:cNvPicPr>
          <p:nvPr/>
        </p:nvPicPr>
        <p:blipFill>
          <a:blip r:embed="rId4"/>
          <a:stretch>
            <a:fillRect/>
          </a:stretch>
        </p:blipFill>
        <p:spPr>
          <a:xfrm>
            <a:off x="4343400" y="1512042"/>
            <a:ext cx="6917233" cy="3087398"/>
          </a:xfrm>
          <a:prstGeom prst="rect">
            <a:avLst/>
          </a:prstGeom>
        </p:spPr>
      </p:pic>
      <p:sp>
        <p:nvSpPr>
          <p:cNvPr id="12" name="Rectangle 6">
            <a:extLst>
              <a:ext uri="{FF2B5EF4-FFF2-40B4-BE49-F238E27FC236}">
                <a16:creationId xmlns:a16="http://schemas.microsoft.com/office/drawing/2014/main" id="{B5598807-8979-F566-5FDD-8B61A7220DE7}"/>
              </a:ext>
            </a:extLst>
          </p:cNvPr>
          <p:cNvSpPr txBox="1">
            <a:spLocks noChangeArrowheads="1"/>
          </p:cNvSpPr>
          <p:nvPr/>
        </p:nvSpPr>
        <p:spPr>
          <a:xfrm>
            <a:off x="231354" y="490010"/>
            <a:ext cx="11721947"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Trace Water Vapor in Compressed Gas: High Pressure M-COG (proposed)</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1623862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16BEED3-8DEC-D452-3D44-0E9AE4CD1AE4}"/>
              </a:ext>
            </a:extLst>
          </p:cNvPr>
          <p:cNvSpPr>
            <a:spLocks noGrp="1"/>
          </p:cNvSpPr>
          <p:nvPr>
            <p:ph type="sldNum" sz="quarter" idx="12"/>
          </p:nvPr>
        </p:nvSpPr>
        <p:spPr/>
        <p:txBody>
          <a:bodyPr/>
          <a:lstStyle/>
          <a:p>
            <a:fld id="{530254C4-64FE-4BEC-AC23-8BFE1370A698}" type="slidenum">
              <a:rPr lang="en-US" smtClean="0"/>
              <a:t>33</a:t>
            </a:fld>
            <a:endParaRPr lang="en-US"/>
          </a:p>
        </p:txBody>
      </p:sp>
      <p:sp>
        <p:nvSpPr>
          <p:cNvPr id="5" name="TextBox 4">
            <a:extLst>
              <a:ext uri="{FF2B5EF4-FFF2-40B4-BE49-F238E27FC236}">
                <a16:creationId xmlns:a16="http://schemas.microsoft.com/office/drawing/2014/main" id="{B95DBEC4-BE15-3A11-5F2C-D8584BDAE50E}"/>
              </a:ext>
            </a:extLst>
          </p:cNvPr>
          <p:cNvSpPr txBox="1"/>
          <p:nvPr/>
        </p:nvSpPr>
        <p:spPr>
          <a:xfrm>
            <a:off x="2660139" y="1334086"/>
            <a:ext cx="1003481" cy="646331"/>
          </a:xfrm>
          <a:prstGeom prst="rect">
            <a:avLst/>
          </a:prstGeom>
          <a:noFill/>
        </p:spPr>
        <p:txBody>
          <a:bodyPr wrap="none" rtlCol="0">
            <a:spAutoFit/>
          </a:bodyPr>
          <a:lstStyle/>
          <a:p>
            <a:pPr algn="ctr"/>
            <a:r>
              <a:rPr lang="en-US" b="1" dirty="0"/>
              <a:t>Pressure</a:t>
            </a:r>
          </a:p>
          <a:p>
            <a:pPr algn="ctr"/>
            <a:r>
              <a:rPr lang="en-US" b="1" dirty="0"/>
              <a:t>(</a:t>
            </a:r>
            <a:r>
              <a:rPr lang="en-US" b="1" dirty="0" err="1"/>
              <a:t>psig</a:t>
            </a:r>
            <a:r>
              <a:rPr lang="en-US" b="1" dirty="0"/>
              <a:t>)</a:t>
            </a:r>
          </a:p>
        </p:txBody>
      </p:sp>
      <p:sp>
        <p:nvSpPr>
          <p:cNvPr id="6" name="TextBox 5">
            <a:extLst>
              <a:ext uri="{FF2B5EF4-FFF2-40B4-BE49-F238E27FC236}">
                <a16:creationId xmlns:a16="http://schemas.microsoft.com/office/drawing/2014/main" id="{8D4BD4D5-5A75-A0C7-D866-B0D421E036BC}"/>
              </a:ext>
            </a:extLst>
          </p:cNvPr>
          <p:cNvSpPr txBox="1"/>
          <p:nvPr/>
        </p:nvSpPr>
        <p:spPr>
          <a:xfrm>
            <a:off x="566058" y="1611085"/>
            <a:ext cx="1272849" cy="369332"/>
          </a:xfrm>
          <a:prstGeom prst="rect">
            <a:avLst/>
          </a:prstGeom>
          <a:noFill/>
        </p:spPr>
        <p:txBody>
          <a:bodyPr wrap="none" rtlCol="0">
            <a:spAutoFit/>
          </a:bodyPr>
          <a:lstStyle/>
          <a:p>
            <a:r>
              <a:rPr lang="en-US" b="1" dirty="0"/>
              <a:t>Application</a:t>
            </a:r>
          </a:p>
        </p:txBody>
      </p:sp>
      <p:sp>
        <p:nvSpPr>
          <p:cNvPr id="7" name="TextBox 6">
            <a:extLst>
              <a:ext uri="{FF2B5EF4-FFF2-40B4-BE49-F238E27FC236}">
                <a16:creationId xmlns:a16="http://schemas.microsoft.com/office/drawing/2014/main" id="{60AFC184-83EE-CC85-A074-8C761D69E304}"/>
              </a:ext>
            </a:extLst>
          </p:cNvPr>
          <p:cNvSpPr txBox="1"/>
          <p:nvPr/>
        </p:nvSpPr>
        <p:spPr>
          <a:xfrm>
            <a:off x="5080215" y="1334086"/>
            <a:ext cx="1265155" cy="646331"/>
          </a:xfrm>
          <a:prstGeom prst="rect">
            <a:avLst/>
          </a:prstGeom>
          <a:noFill/>
        </p:spPr>
        <p:txBody>
          <a:bodyPr wrap="none" rtlCol="0">
            <a:spAutoFit/>
          </a:bodyPr>
          <a:lstStyle/>
          <a:p>
            <a:pPr algn="ctr"/>
            <a:r>
              <a:rPr lang="en-US" b="1" dirty="0"/>
              <a:t>Max water </a:t>
            </a:r>
          </a:p>
          <a:p>
            <a:pPr algn="ctr"/>
            <a:r>
              <a:rPr lang="en-US" b="1" dirty="0"/>
              <a:t>(</a:t>
            </a:r>
            <a:r>
              <a:rPr lang="en-US" b="1" dirty="0" err="1"/>
              <a:t>ppmv</a:t>
            </a:r>
            <a:r>
              <a:rPr lang="en-US" b="1" dirty="0"/>
              <a:t>)</a:t>
            </a:r>
          </a:p>
        </p:txBody>
      </p:sp>
      <p:sp>
        <p:nvSpPr>
          <p:cNvPr id="8" name="TextBox 7">
            <a:extLst>
              <a:ext uri="{FF2B5EF4-FFF2-40B4-BE49-F238E27FC236}">
                <a16:creationId xmlns:a16="http://schemas.microsoft.com/office/drawing/2014/main" id="{AFB9FE3E-528C-46D8-DCD9-77CB1E902453}"/>
              </a:ext>
            </a:extLst>
          </p:cNvPr>
          <p:cNvSpPr txBox="1"/>
          <p:nvPr/>
        </p:nvSpPr>
        <p:spPr>
          <a:xfrm>
            <a:off x="6436037" y="1334086"/>
            <a:ext cx="1449116" cy="646331"/>
          </a:xfrm>
          <a:prstGeom prst="rect">
            <a:avLst/>
          </a:prstGeom>
          <a:noFill/>
        </p:spPr>
        <p:txBody>
          <a:bodyPr wrap="none" rtlCol="0">
            <a:spAutoFit/>
          </a:bodyPr>
          <a:lstStyle/>
          <a:p>
            <a:pPr algn="ctr"/>
            <a:r>
              <a:rPr lang="en-US" b="1" dirty="0"/>
              <a:t>Line Pressure</a:t>
            </a:r>
          </a:p>
          <a:p>
            <a:pPr algn="ctr"/>
            <a:r>
              <a:rPr lang="en-US" b="1" dirty="0"/>
              <a:t>Dewpoint (C)</a:t>
            </a:r>
          </a:p>
        </p:txBody>
      </p:sp>
      <p:sp>
        <p:nvSpPr>
          <p:cNvPr id="9" name="TextBox 8">
            <a:extLst>
              <a:ext uri="{FF2B5EF4-FFF2-40B4-BE49-F238E27FC236}">
                <a16:creationId xmlns:a16="http://schemas.microsoft.com/office/drawing/2014/main" id="{0E9C5E9B-3F6F-2CD1-3754-081901338570}"/>
              </a:ext>
            </a:extLst>
          </p:cNvPr>
          <p:cNvSpPr txBox="1"/>
          <p:nvPr/>
        </p:nvSpPr>
        <p:spPr>
          <a:xfrm>
            <a:off x="4158342" y="1611085"/>
            <a:ext cx="537327" cy="369332"/>
          </a:xfrm>
          <a:prstGeom prst="rect">
            <a:avLst/>
          </a:prstGeom>
          <a:noFill/>
        </p:spPr>
        <p:txBody>
          <a:bodyPr wrap="none" rtlCol="0">
            <a:spAutoFit/>
          </a:bodyPr>
          <a:lstStyle/>
          <a:p>
            <a:r>
              <a:rPr lang="en-US" b="1" dirty="0"/>
              <a:t>Gas</a:t>
            </a:r>
          </a:p>
        </p:txBody>
      </p:sp>
      <p:sp>
        <p:nvSpPr>
          <p:cNvPr id="10" name="TextBox 9">
            <a:extLst>
              <a:ext uri="{FF2B5EF4-FFF2-40B4-BE49-F238E27FC236}">
                <a16:creationId xmlns:a16="http://schemas.microsoft.com/office/drawing/2014/main" id="{BC1AB25F-8025-AEB6-330B-91F010A96772}"/>
              </a:ext>
            </a:extLst>
          </p:cNvPr>
          <p:cNvSpPr txBox="1"/>
          <p:nvPr/>
        </p:nvSpPr>
        <p:spPr>
          <a:xfrm>
            <a:off x="8696935" y="1611085"/>
            <a:ext cx="1978298" cy="369332"/>
          </a:xfrm>
          <a:prstGeom prst="rect">
            <a:avLst/>
          </a:prstGeom>
          <a:noFill/>
        </p:spPr>
        <p:txBody>
          <a:bodyPr wrap="none" rtlCol="0">
            <a:spAutoFit/>
          </a:bodyPr>
          <a:lstStyle/>
          <a:p>
            <a:pPr algn="ctr"/>
            <a:r>
              <a:rPr lang="en-US" b="1" dirty="0"/>
              <a:t>Notes / Comments</a:t>
            </a:r>
          </a:p>
        </p:txBody>
      </p:sp>
      <p:sp>
        <p:nvSpPr>
          <p:cNvPr id="11" name="TextBox 10">
            <a:extLst>
              <a:ext uri="{FF2B5EF4-FFF2-40B4-BE49-F238E27FC236}">
                <a16:creationId xmlns:a16="http://schemas.microsoft.com/office/drawing/2014/main" id="{2330E5E7-26D0-D248-CB52-E8B2F48D7B41}"/>
              </a:ext>
            </a:extLst>
          </p:cNvPr>
          <p:cNvSpPr txBox="1"/>
          <p:nvPr/>
        </p:nvSpPr>
        <p:spPr>
          <a:xfrm>
            <a:off x="555172" y="2046513"/>
            <a:ext cx="1638847" cy="2646878"/>
          </a:xfrm>
          <a:prstGeom prst="rect">
            <a:avLst/>
          </a:prstGeom>
          <a:noFill/>
        </p:spPr>
        <p:txBody>
          <a:bodyPr wrap="none" rtlCol="0">
            <a:spAutoFit/>
          </a:bodyPr>
          <a:lstStyle/>
          <a:p>
            <a:pPr>
              <a:spcAft>
                <a:spcPts val="800"/>
              </a:spcAft>
            </a:pPr>
            <a:r>
              <a:rPr lang="en-US" dirty="0"/>
              <a:t>Med O</a:t>
            </a:r>
            <a:r>
              <a:rPr lang="en-US" baseline="-25000" dirty="0"/>
              <a:t>2</a:t>
            </a:r>
          </a:p>
          <a:p>
            <a:pPr>
              <a:spcAft>
                <a:spcPts val="800"/>
              </a:spcAft>
            </a:pPr>
            <a:r>
              <a:rPr lang="en-US" dirty="0"/>
              <a:t>Med O</a:t>
            </a:r>
            <a:r>
              <a:rPr lang="en-US" baseline="-25000" dirty="0"/>
              <a:t>2</a:t>
            </a:r>
          </a:p>
          <a:p>
            <a:pPr>
              <a:spcAft>
                <a:spcPts val="800"/>
              </a:spcAft>
            </a:pPr>
            <a:r>
              <a:rPr lang="en-US" dirty="0"/>
              <a:t>SCBA</a:t>
            </a:r>
          </a:p>
          <a:p>
            <a:pPr>
              <a:spcAft>
                <a:spcPts val="800"/>
              </a:spcAft>
            </a:pPr>
            <a:r>
              <a:rPr lang="en-US" dirty="0"/>
              <a:t>SCBA</a:t>
            </a:r>
          </a:p>
          <a:p>
            <a:pPr>
              <a:spcAft>
                <a:spcPts val="800"/>
              </a:spcAft>
            </a:pPr>
            <a:r>
              <a:rPr lang="en-US" dirty="0"/>
              <a:t>Aviator</a:t>
            </a:r>
          </a:p>
          <a:p>
            <a:pPr>
              <a:spcAft>
                <a:spcPts val="800"/>
              </a:spcAft>
            </a:pPr>
            <a:r>
              <a:rPr lang="en-US" dirty="0"/>
              <a:t>M-COG (Low-P)</a:t>
            </a:r>
          </a:p>
          <a:p>
            <a:pPr>
              <a:spcAft>
                <a:spcPts val="800"/>
              </a:spcAft>
            </a:pPr>
            <a:r>
              <a:rPr lang="en-US" dirty="0"/>
              <a:t>M-COG (Hi-P)</a:t>
            </a:r>
          </a:p>
        </p:txBody>
      </p:sp>
      <p:sp>
        <p:nvSpPr>
          <p:cNvPr id="12" name="TextBox 11">
            <a:extLst>
              <a:ext uri="{FF2B5EF4-FFF2-40B4-BE49-F238E27FC236}">
                <a16:creationId xmlns:a16="http://schemas.microsoft.com/office/drawing/2014/main" id="{B3CA2432-C7C3-02DC-BBBB-CCDC8B71D4FD}"/>
              </a:ext>
            </a:extLst>
          </p:cNvPr>
          <p:cNvSpPr txBox="1"/>
          <p:nvPr/>
        </p:nvSpPr>
        <p:spPr>
          <a:xfrm>
            <a:off x="2822653" y="2046513"/>
            <a:ext cx="652743" cy="2646878"/>
          </a:xfrm>
          <a:prstGeom prst="rect">
            <a:avLst/>
          </a:prstGeom>
          <a:noFill/>
        </p:spPr>
        <p:txBody>
          <a:bodyPr wrap="none" rtlCol="0">
            <a:spAutoFit/>
          </a:bodyPr>
          <a:lstStyle/>
          <a:p>
            <a:pPr algn="r">
              <a:spcAft>
                <a:spcPts val="800"/>
              </a:spcAft>
            </a:pPr>
            <a:r>
              <a:rPr lang="en-US" dirty="0"/>
              <a:t>3000</a:t>
            </a:r>
          </a:p>
          <a:p>
            <a:pPr algn="r">
              <a:spcAft>
                <a:spcPts val="800"/>
              </a:spcAft>
            </a:pPr>
            <a:r>
              <a:rPr lang="en-US" dirty="0"/>
              <a:t>2000</a:t>
            </a:r>
          </a:p>
          <a:p>
            <a:pPr algn="r">
              <a:spcAft>
                <a:spcPts val="800"/>
              </a:spcAft>
            </a:pPr>
            <a:r>
              <a:rPr lang="en-US" dirty="0"/>
              <a:t>5500</a:t>
            </a:r>
          </a:p>
          <a:p>
            <a:pPr algn="r">
              <a:spcAft>
                <a:spcPts val="800"/>
              </a:spcAft>
            </a:pPr>
            <a:r>
              <a:rPr lang="en-US" dirty="0"/>
              <a:t>3000</a:t>
            </a:r>
          </a:p>
          <a:p>
            <a:pPr algn="r">
              <a:spcAft>
                <a:spcPts val="800"/>
              </a:spcAft>
            </a:pPr>
            <a:r>
              <a:rPr lang="en-US" dirty="0"/>
              <a:t>3000</a:t>
            </a:r>
          </a:p>
          <a:p>
            <a:pPr algn="r">
              <a:spcAft>
                <a:spcPts val="800"/>
              </a:spcAft>
            </a:pPr>
            <a:r>
              <a:rPr lang="en-US" dirty="0"/>
              <a:t>200</a:t>
            </a:r>
          </a:p>
          <a:p>
            <a:pPr algn="r">
              <a:spcAft>
                <a:spcPts val="800"/>
              </a:spcAft>
            </a:pPr>
            <a:r>
              <a:rPr lang="en-US" dirty="0"/>
              <a:t>3000</a:t>
            </a:r>
          </a:p>
        </p:txBody>
      </p:sp>
      <p:sp>
        <p:nvSpPr>
          <p:cNvPr id="13" name="TextBox 12">
            <a:extLst>
              <a:ext uri="{FF2B5EF4-FFF2-40B4-BE49-F238E27FC236}">
                <a16:creationId xmlns:a16="http://schemas.microsoft.com/office/drawing/2014/main" id="{3280D1D6-E5D3-130A-4B71-E9E5CC9F1C59}"/>
              </a:ext>
            </a:extLst>
          </p:cNvPr>
          <p:cNvSpPr txBox="1"/>
          <p:nvPr/>
        </p:nvSpPr>
        <p:spPr>
          <a:xfrm>
            <a:off x="5417468" y="2046513"/>
            <a:ext cx="535723" cy="2646878"/>
          </a:xfrm>
          <a:prstGeom prst="rect">
            <a:avLst/>
          </a:prstGeom>
          <a:noFill/>
        </p:spPr>
        <p:txBody>
          <a:bodyPr wrap="none" rtlCol="0">
            <a:spAutoFit/>
          </a:bodyPr>
          <a:lstStyle/>
          <a:p>
            <a:pPr algn="r">
              <a:spcAft>
                <a:spcPts val="800"/>
              </a:spcAft>
            </a:pPr>
            <a:r>
              <a:rPr lang="en-US" dirty="0"/>
              <a:t>67</a:t>
            </a:r>
          </a:p>
          <a:p>
            <a:pPr algn="r">
              <a:spcAft>
                <a:spcPts val="800"/>
              </a:spcAft>
            </a:pPr>
            <a:r>
              <a:rPr lang="en-US" dirty="0"/>
              <a:t>67</a:t>
            </a:r>
          </a:p>
          <a:p>
            <a:pPr algn="r">
              <a:spcAft>
                <a:spcPts val="800"/>
              </a:spcAft>
            </a:pPr>
            <a:r>
              <a:rPr lang="en-US" dirty="0"/>
              <a:t>24</a:t>
            </a:r>
          </a:p>
          <a:p>
            <a:pPr algn="r">
              <a:spcAft>
                <a:spcPts val="800"/>
              </a:spcAft>
            </a:pPr>
            <a:r>
              <a:rPr lang="en-US" dirty="0"/>
              <a:t>24</a:t>
            </a:r>
          </a:p>
          <a:p>
            <a:pPr algn="r">
              <a:spcAft>
                <a:spcPts val="800"/>
              </a:spcAft>
            </a:pPr>
            <a:r>
              <a:rPr lang="en-US" dirty="0"/>
              <a:t>  6</a:t>
            </a:r>
          </a:p>
          <a:p>
            <a:pPr algn="r">
              <a:spcAft>
                <a:spcPts val="800"/>
              </a:spcAft>
            </a:pPr>
            <a:r>
              <a:rPr lang="en-US" dirty="0"/>
              <a:t>250</a:t>
            </a:r>
          </a:p>
          <a:p>
            <a:pPr algn="r">
              <a:spcAft>
                <a:spcPts val="800"/>
              </a:spcAft>
            </a:pPr>
            <a:r>
              <a:rPr lang="en-US" dirty="0"/>
              <a:t>6</a:t>
            </a:r>
          </a:p>
        </p:txBody>
      </p:sp>
      <p:sp>
        <p:nvSpPr>
          <p:cNvPr id="14" name="TextBox 13">
            <a:extLst>
              <a:ext uri="{FF2B5EF4-FFF2-40B4-BE49-F238E27FC236}">
                <a16:creationId xmlns:a16="http://schemas.microsoft.com/office/drawing/2014/main" id="{89A3FD0C-CE89-C317-8557-2776D1262E64}"/>
              </a:ext>
            </a:extLst>
          </p:cNvPr>
          <p:cNvSpPr txBox="1"/>
          <p:nvPr/>
        </p:nvSpPr>
        <p:spPr>
          <a:xfrm>
            <a:off x="6697242" y="2046513"/>
            <a:ext cx="811441" cy="2646878"/>
          </a:xfrm>
          <a:prstGeom prst="rect">
            <a:avLst/>
          </a:prstGeom>
          <a:noFill/>
        </p:spPr>
        <p:txBody>
          <a:bodyPr wrap="none" rtlCol="0">
            <a:spAutoFit/>
          </a:bodyPr>
          <a:lstStyle/>
          <a:p>
            <a:pPr algn="r">
              <a:spcAft>
                <a:spcPts val="800"/>
              </a:spcAft>
            </a:pPr>
            <a:r>
              <a:rPr lang="en-US" dirty="0"/>
              <a:t>+ 11.9</a:t>
            </a:r>
          </a:p>
          <a:p>
            <a:pPr algn="r">
              <a:spcAft>
                <a:spcPts val="800"/>
              </a:spcAft>
            </a:pPr>
            <a:r>
              <a:rPr lang="en-US" dirty="0"/>
              <a:t>-   5.9</a:t>
            </a:r>
          </a:p>
          <a:p>
            <a:pPr algn="r">
              <a:spcAft>
                <a:spcPts val="800"/>
              </a:spcAft>
            </a:pPr>
            <a:r>
              <a:rPr lang="en-US" dirty="0"/>
              <a:t>+   5.7</a:t>
            </a:r>
          </a:p>
          <a:p>
            <a:pPr algn="r">
              <a:spcAft>
                <a:spcPts val="800"/>
              </a:spcAft>
            </a:pPr>
            <a:r>
              <a:rPr lang="en-US" dirty="0"/>
              <a:t>  -   2.4</a:t>
            </a:r>
          </a:p>
          <a:p>
            <a:pPr algn="r">
              <a:spcAft>
                <a:spcPts val="800"/>
              </a:spcAft>
            </a:pPr>
            <a:r>
              <a:rPr lang="en-US" dirty="0"/>
              <a:t>-  18.0</a:t>
            </a:r>
          </a:p>
          <a:p>
            <a:pPr algn="r">
              <a:spcAft>
                <a:spcPts val="800"/>
              </a:spcAft>
            </a:pPr>
            <a:r>
              <a:rPr lang="en-US" dirty="0"/>
              <a:t>-  6.0</a:t>
            </a:r>
          </a:p>
          <a:p>
            <a:pPr algn="r">
              <a:spcAft>
                <a:spcPts val="800"/>
              </a:spcAft>
            </a:pPr>
            <a:r>
              <a:rPr lang="en-US" dirty="0"/>
              <a:t>-  18.0</a:t>
            </a:r>
          </a:p>
        </p:txBody>
      </p:sp>
      <p:sp>
        <p:nvSpPr>
          <p:cNvPr id="15" name="TextBox 14">
            <a:extLst>
              <a:ext uri="{FF2B5EF4-FFF2-40B4-BE49-F238E27FC236}">
                <a16:creationId xmlns:a16="http://schemas.microsoft.com/office/drawing/2014/main" id="{74A95B39-1F74-0F43-CAD6-C9FE6D510D4E}"/>
              </a:ext>
            </a:extLst>
          </p:cNvPr>
          <p:cNvSpPr txBox="1"/>
          <p:nvPr/>
        </p:nvSpPr>
        <p:spPr>
          <a:xfrm>
            <a:off x="8252732" y="2046513"/>
            <a:ext cx="3163110" cy="2646878"/>
          </a:xfrm>
          <a:prstGeom prst="rect">
            <a:avLst/>
          </a:prstGeom>
          <a:noFill/>
        </p:spPr>
        <p:txBody>
          <a:bodyPr wrap="none" rtlCol="0">
            <a:spAutoFit/>
          </a:bodyPr>
          <a:lstStyle/>
          <a:p>
            <a:pPr>
              <a:spcAft>
                <a:spcPts val="800"/>
              </a:spcAft>
            </a:pPr>
            <a:r>
              <a:rPr lang="en-US" dirty="0"/>
              <a:t>Ambient temps are common</a:t>
            </a:r>
          </a:p>
          <a:p>
            <a:pPr>
              <a:spcAft>
                <a:spcPts val="800"/>
              </a:spcAft>
            </a:pPr>
            <a:r>
              <a:rPr lang="en-US" dirty="0"/>
              <a:t>2000 psi is a common use case</a:t>
            </a:r>
          </a:p>
          <a:p>
            <a:pPr>
              <a:spcAft>
                <a:spcPts val="800"/>
              </a:spcAft>
            </a:pPr>
            <a:r>
              <a:rPr lang="en-US" dirty="0"/>
              <a:t>5500 psi for 45 min rating</a:t>
            </a:r>
          </a:p>
          <a:p>
            <a:pPr>
              <a:spcAft>
                <a:spcPts val="800"/>
              </a:spcAft>
            </a:pPr>
            <a:r>
              <a:rPr lang="en-US" dirty="0"/>
              <a:t>3000 psi is a common use case</a:t>
            </a:r>
          </a:p>
          <a:p>
            <a:pPr>
              <a:spcAft>
                <a:spcPts val="800"/>
              </a:spcAft>
            </a:pPr>
            <a:r>
              <a:rPr lang="en-US" dirty="0"/>
              <a:t>Cold temps likely in aviation</a:t>
            </a:r>
          </a:p>
          <a:p>
            <a:pPr>
              <a:spcAft>
                <a:spcPts val="800"/>
              </a:spcAft>
            </a:pPr>
            <a:r>
              <a:rPr lang="en-US" dirty="0"/>
              <a:t>Receiver tanks rated to 200 </a:t>
            </a:r>
            <a:r>
              <a:rPr lang="en-US" dirty="0" err="1"/>
              <a:t>psig</a:t>
            </a:r>
            <a:endParaRPr lang="en-US" dirty="0"/>
          </a:p>
          <a:p>
            <a:pPr>
              <a:spcAft>
                <a:spcPts val="800"/>
              </a:spcAft>
            </a:pPr>
            <a:r>
              <a:rPr lang="en-US" dirty="0"/>
              <a:t>Actual water vapor &lt;1 ppm</a:t>
            </a:r>
          </a:p>
        </p:txBody>
      </p:sp>
      <p:sp>
        <p:nvSpPr>
          <p:cNvPr id="16" name="TextBox 15">
            <a:extLst>
              <a:ext uri="{FF2B5EF4-FFF2-40B4-BE49-F238E27FC236}">
                <a16:creationId xmlns:a16="http://schemas.microsoft.com/office/drawing/2014/main" id="{15728BDA-73DA-27B5-B3AD-EFAE6A59872E}"/>
              </a:ext>
            </a:extLst>
          </p:cNvPr>
          <p:cNvSpPr txBox="1"/>
          <p:nvPr/>
        </p:nvSpPr>
        <p:spPr>
          <a:xfrm>
            <a:off x="4219447" y="2046513"/>
            <a:ext cx="453970" cy="2646878"/>
          </a:xfrm>
          <a:prstGeom prst="rect">
            <a:avLst/>
          </a:prstGeom>
          <a:noFill/>
        </p:spPr>
        <p:txBody>
          <a:bodyPr wrap="none" rtlCol="0">
            <a:spAutoFit/>
          </a:bodyPr>
          <a:lstStyle/>
          <a:p>
            <a:pPr>
              <a:spcAft>
                <a:spcPts val="800"/>
              </a:spcAft>
            </a:pPr>
            <a:r>
              <a:rPr lang="en-US" dirty="0"/>
              <a:t>O</a:t>
            </a:r>
            <a:r>
              <a:rPr lang="en-US" baseline="-25000" dirty="0"/>
              <a:t>2</a:t>
            </a:r>
          </a:p>
          <a:p>
            <a:pPr>
              <a:spcAft>
                <a:spcPts val="800"/>
              </a:spcAft>
            </a:pPr>
            <a:r>
              <a:rPr lang="en-US" dirty="0"/>
              <a:t>O</a:t>
            </a:r>
            <a:r>
              <a:rPr lang="en-US" baseline="-25000" dirty="0"/>
              <a:t>2</a:t>
            </a:r>
          </a:p>
          <a:p>
            <a:pPr>
              <a:spcAft>
                <a:spcPts val="800"/>
              </a:spcAft>
            </a:pPr>
            <a:r>
              <a:rPr lang="en-US" dirty="0"/>
              <a:t>Air</a:t>
            </a:r>
          </a:p>
          <a:p>
            <a:pPr>
              <a:spcAft>
                <a:spcPts val="800"/>
              </a:spcAft>
            </a:pPr>
            <a:r>
              <a:rPr lang="en-US" dirty="0"/>
              <a:t>Air</a:t>
            </a:r>
          </a:p>
          <a:p>
            <a:pPr>
              <a:spcAft>
                <a:spcPts val="800"/>
              </a:spcAft>
            </a:pPr>
            <a:r>
              <a:rPr lang="en-US" dirty="0"/>
              <a:t>O</a:t>
            </a:r>
            <a:r>
              <a:rPr lang="en-US" baseline="-25000" dirty="0"/>
              <a:t>2</a:t>
            </a:r>
          </a:p>
          <a:p>
            <a:pPr>
              <a:spcAft>
                <a:spcPts val="800"/>
              </a:spcAft>
            </a:pPr>
            <a:r>
              <a:rPr lang="en-US" dirty="0"/>
              <a:t>O</a:t>
            </a:r>
            <a:r>
              <a:rPr lang="en-US" baseline="-25000" dirty="0"/>
              <a:t>2</a:t>
            </a:r>
          </a:p>
          <a:p>
            <a:pPr>
              <a:spcAft>
                <a:spcPts val="800"/>
              </a:spcAft>
            </a:pPr>
            <a:r>
              <a:rPr lang="en-US" dirty="0"/>
              <a:t>O</a:t>
            </a:r>
            <a:r>
              <a:rPr lang="en-US" baseline="-25000" dirty="0"/>
              <a:t>2</a:t>
            </a:r>
          </a:p>
        </p:txBody>
      </p:sp>
      <p:sp>
        <p:nvSpPr>
          <p:cNvPr id="17" name="Rectangle 6">
            <a:extLst>
              <a:ext uri="{FF2B5EF4-FFF2-40B4-BE49-F238E27FC236}">
                <a16:creationId xmlns:a16="http://schemas.microsoft.com/office/drawing/2014/main" id="{4C165930-00D8-610E-9A80-085C646ABAC4}"/>
              </a:ext>
            </a:extLst>
          </p:cNvPr>
          <p:cNvSpPr txBox="1">
            <a:spLocks noChangeArrowheads="1"/>
          </p:cNvSpPr>
          <p:nvPr/>
        </p:nvSpPr>
        <p:spPr>
          <a:xfrm>
            <a:off x="231354" y="490010"/>
            <a:ext cx="11721947"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Trace Water Vapor in Compressed Gas: Summary Table</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24627870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EC5C933-0BC4-1FE9-5FEA-30D778275FBE}"/>
              </a:ext>
            </a:extLst>
          </p:cNvPr>
          <p:cNvSpPr>
            <a:spLocks noGrp="1"/>
          </p:cNvSpPr>
          <p:nvPr>
            <p:ph type="sldNum" sz="quarter" idx="12"/>
          </p:nvPr>
        </p:nvSpPr>
        <p:spPr/>
        <p:txBody>
          <a:bodyPr/>
          <a:lstStyle/>
          <a:p>
            <a:fld id="{530254C4-64FE-4BEC-AC23-8BFE1370A698}" type="slidenum">
              <a:rPr lang="en-US" smtClean="0"/>
              <a:t>34</a:t>
            </a:fld>
            <a:endParaRPr lang="en-US"/>
          </a:p>
        </p:txBody>
      </p:sp>
      <p:sp>
        <p:nvSpPr>
          <p:cNvPr id="5" name="Rectangle 6">
            <a:extLst>
              <a:ext uri="{FF2B5EF4-FFF2-40B4-BE49-F238E27FC236}">
                <a16:creationId xmlns:a16="http://schemas.microsoft.com/office/drawing/2014/main" id="{967C8334-A646-BE26-998B-7574E3A53D0A}"/>
              </a:ext>
            </a:extLst>
          </p:cNvPr>
          <p:cNvSpPr txBox="1">
            <a:spLocks noChangeArrowheads="1"/>
          </p:cNvSpPr>
          <p:nvPr/>
        </p:nvSpPr>
        <p:spPr>
          <a:xfrm>
            <a:off x="231354" y="490010"/>
            <a:ext cx="11721947"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Oxygen Purity Can Be Verified by Inspection of Delivery Pressure</a:t>
            </a:r>
            <a:endParaRPr lang="en-US" sz="2400" dirty="0">
              <a:latin typeface="Arial" pitchFamily="34" charset="0"/>
              <a:cs typeface="Arial" pitchFamily="34" charset="0"/>
            </a:endParaRPr>
          </a:p>
        </p:txBody>
      </p:sp>
      <p:sp>
        <p:nvSpPr>
          <p:cNvPr id="6" name="TextBox 5">
            <a:extLst>
              <a:ext uri="{FF2B5EF4-FFF2-40B4-BE49-F238E27FC236}">
                <a16:creationId xmlns:a16="http://schemas.microsoft.com/office/drawing/2014/main" id="{E0B0BD31-E6D2-A809-5F9D-415D89A76052}"/>
              </a:ext>
            </a:extLst>
          </p:cNvPr>
          <p:cNvSpPr txBox="1"/>
          <p:nvPr/>
        </p:nvSpPr>
        <p:spPr>
          <a:xfrm>
            <a:off x="804232" y="1189820"/>
            <a:ext cx="10642294" cy="5324535"/>
          </a:xfrm>
          <a:prstGeom prst="rect">
            <a:avLst/>
          </a:prstGeom>
          <a:noFill/>
        </p:spPr>
        <p:txBody>
          <a:bodyPr wrap="square" rtlCol="0">
            <a:spAutoFit/>
          </a:bodyPr>
          <a:lstStyle/>
          <a:p>
            <a:pPr marL="285750" indent="-285750">
              <a:buFont typeface="Arial" panose="020B0604020202020204" pitchFamily="34" charset="0"/>
              <a:buChar char="•"/>
            </a:pPr>
            <a:r>
              <a:rPr lang="en-US" sz="2000" dirty="0"/>
              <a:t>Ceramic Ion Transport membranes are fundamentally selective to oxygen.  Only oxygen ions can pass through the electrolyte layer</a:t>
            </a:r>
          </a:p>
          <a:p>
            <a:pPr marL="742950" lvl="1" indent="-285750">
              <a:buFont typeface="Arial" panose="020B0604020202020204" pitchFamily="34" charset="0"/>
              <a:buChar char="•"/>
            </a:pPr>
            <a:r>
              <a:rPr lang="en-US" sz="2000" dirty="0"/>
              <a:t>Electrolyte layer is gas impermeable.  At 200 </a:t>
            </a:r>
            <a:r>
              <a:rPr lang="en-US" sz="2000" dirty="0" err="1"/>
              <a:t>psig</a:t>
            </a:r>
            <a:r>
              <a:rPr lang="en-US" sz="2000" dirty="0"/>
              <a:t>, the leak rate for each wafer is &lt;0.013 </a:t>
            </a:r>
            <a:r>
              <a:rPr lang="en-US" sz="2000" dirty="0" err="1"/>
              <a:t>sccm</a:t>
            </a:r>
            <a:endParaRPr lang="en-US" sz="2000" dirty="0"/>
          </a:p>
          <a:p>
            <a:pPr marL="285750" indent="-285750">
              <a:buFont typeface="Arial" panose="020B0604020202020204" pitchFamily="34" charset="0"/>
              <a:buChar char="•"/>
            </a:pPr>
            <a:r>
              <a:rPr lang="en-US" sz="2000" dirty="0"/>
              <a:t>M-COG process air is moved using a blower.  The maximum pressure the blower can achieve is &lt;1 </a:t>
            </a:r>
            <a:r>
              <a:rPr lang="en-US" sz="2000" dirty="0" err="1"/>
              <a:t>psig</a:t>
            </a:r>
            <a:r>
              <a:rPr lang="en-US" sz="2000" dirty="0"/>
              <a:t>.  </a:t>
            </a:r>
          </a:p>
          <a:p>
            <a:pPr marL="285750" indent="-285750">
              <a:buFont typeface="Arial" panose="020B0604020202020204" pitchFamily="34" charset="0"/>
              <a:buChar char="•"/>
            </a:pPr>
            <a:r>
              <a:rPr lang="en-US" sz="2000" dirty="0"/>
              <a:t>If the gaseous product delivered by M-COG has a pressure &gt;1psig, the pressurized gas was produced by the ion transport membrane.</a:t>
            </a:r>
          </a:p>
          <a:p>
            <a:pPr marL="285750" indent="-285750">
              <a:buFont typeface="Arial" panose="020B0604020202020204" pitchFamily="34" charset="0"/>
              <a:buChar char="•"/>
            </a:pPr>
            <a:r>
              <a:rPr lang="en-US" sz="2000" dirty="0"/>
              <a:t>Municipal Drinking Water Supply uses pressurized “</a:t>
            </a:r>
            <a:r>
              <a:rPr lang="en-US" sz="2000" dirty="0" err="1"/>
              <a:t>outleakage</a:t>
            </a:r>
            <a:r>
              <a:rPr lang="en-US" sz="2000" dirty="0"/>
              <a:t>” methods to verify purity using delivery pressure.  </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Delivery pressure of &gt;1 psi guarantees the oxygen purity is &gt;99.5%</a:t>
            </a:r>
          </a:p>
          <a:p>
            <a:pPr marL="742950" lvl="1" indent="-285750">
              <a:buFont typeface="Arial" panose="020B0604020202020204" pitchFamily="34" charset="0"/>
              <a:buChar char="•"/>
            </a:pPr>
            <a:r>
              <a:rPr lang="en-US" sz="2000" dirty="0"/>
              <a:t>&gt;1 </a:t>
            </a:r>
            <a:r>
              <a:rPr lang="en-US" sz="2000" dirty="0" err="1"/>
              <a:t>psig</a:t>
            </a:r>
            <a:r>
              <a:rPr lang="en-US" sz="2000" dirty="0"/>
              <a:t> pressure verifies the source of the oxygen is M-COG ion transport membrane</a:t>
            </a:r>
          </a:p>
          <a:p>
            <a:pPr marL="742950" lvl="1" indent="-285750">
              <a:buFont typeface="Arial" panose="020B0604020202020204" pitchFamily="34" charset="0"/>
              <a:buChar char="•"/>
            </a:pPr>
            <a:r>
              <a:rPr lang="en-US" sz="2000" dirty="0"/>
              <a:t>M-COG produced oxygen purity is always &gt;99.5%</a:t>
            </a:r>
          </a:p>
          <a:p>
            <a:pPr marL="742950" lvl="1" indent="-285750">
              <a:buFont typeface="Arial" panose="020B0604020202020204" pitchFamily="34" charset="0"/>
              <a:buChar char="•"/>
            </a:pPr>
            <a:r>
              <a:rPr lang="en-US" sz="2000" dirty="0"/>
              <a:t>Purity has been verified by NASA test</a:t>
            </a:r>
          </a:p>
          <a:p>
            <a:pPr marL="1200150" lvl="2" indent="-285750">
              <a:buFont typeface="Arial" panose="020B0604020202020204" pitchFamily="34" charset="0"/>
              <a:buChar char="•"/>
            </a:pPr>
            <a:r>
              <a:rPr lang="en-US" sz="2000" dirty="0"/>
              <a:t>M-COG system had a fracture at the ceramic/metal joint</a:t>
            </a:r>
          </a:p>
          <a:p>
            <a:pPr marL="1200150" lvl="2" indent="-285750">
              <a:buFont typeface="Arial" panose="020B0604020202020204" pitchFamily="34" charset="0"/>
              <a:buChar char="•"/>
            </a:pPr>
            <a:r>
              <a:rPr lang="en-US" sz="2000" dirty="0"/>
              <a:t>M-COG delivery pressure &lt;0.5 psi </a:t>
            </a:r>
          </a:p>
          <a:p>
            <a:pPr marL="1200150" lvl="2" indent="-285750">
              <a:buFont typeface="Arial" panose="020B0604020202020204" pitchFamily="34" charset="0"/>
              <a:buChar char="•"/>
            </a:pPr>
            <a:r>
              <a:rPr lang="en-US" sz="2000" dirty="0"/>
              <a:t>M-COG purity 99.97%  (nitrogen 240 </a:t>
            </a:r>
            <a:r>
              <a:rPr lang="en-US" sz="2000" dirty="0" err="1"/>
              <a:t>ppmv</a:t>
            </a:r>
            <a:r>
              <a:rPr lang="en-US" sz="2000" dirty="0"/>
              <a:t>)</a:t>
            </a:r>
          </a:p>
        </p:txBody>
      </p:sp>
    </p:spTree>
    <p:extLst>
      <p:ext uri="{BB962C8B-B14F-4D97-AF65-F5344CB8AC3E}">
        <p14:creationId xmlns:p14="http://schemas.microsoft.com/office/powerpoint/2010/main" val="2554450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BEF4BA-BF15-124A-529A-94C6B5EC9B4D}"/>
              </a:ext>
            </a:extLst>
          </p:cNvPr>
          <p:cNvSpPr>
            <a:spLocks noGrp="1"/>
          </p:cNvSpPr>
          <p:nvPr>
            <p:ph type="sldNum" sz="quarter" idx="12"/>
          </p:nvPr>
        </p:nvSpPr>
        <p:spPr/>
        <p:txBody>
          <a:bodyPr/>
          <a:lstStyle/>
          <a:p>
            <a:fld id="{530254C4-64FE-4BEC-AC23-8BFE1370A698}" type="slidenum">
              <a:rPr lang="en-US" smtClean="0"/>
              <a:t>35</a:t>
            </a:fld>
            <a:endParaRPr lang="en-US"/>
          </a:p>
        </p:txBody>
      </p:sp>
      <p:sp>
        <p:nvSpPr>
          <p:cNvPr id="6" name="Rectangle 6">
            <a:extLst>
              <a:ext uri="{FF2B5EF4-FFF2-40B4-BE49-F238E27FC236}">
                <a16:creationId xmlns:a16="http://schemas.microsoft.com/office/drawing/2014/main" id="{F5AE354C-449D-DE21-D79C-26C4D0B3C58B}"/>
              </a:ext>
            </a:extLst>
          </p:cNvPr>
          <p:cNvSpPr txBox="1">
            <a:spLocks noChangeArrowheads="1"/>
          </p:cNvSpPr>
          <p:nvPr/>
        </p:nvSpPr>
        <p:spPr>
          <a:xfrm>
            <a:off x="1317172" y="490010"/>
            <a:ext cx="9612085"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M-COG System Prototype Testing: August 2021</a:t>
            </a:r>
            <a:endParaRPr lang="en-US" sz="2400" dirty="0">
              <a:latin typeface="Arial" pitchFamily="34" charset="0"/>
              <a:cs typeface="Arial" pitchFamily="34" charset="0"/>
            </a:endParaRPr>
          </a:p>
        </p:txBody>
      </p:sp>
      <p:sp>
        <p:nvSpPr>
          <p:cNvPr id="7" name="TextBox 6">
            <a:extLst>
              <a:ext uri="{FF2B5EF4-FFF2-40B4-BE49-F238E27FC236}">
                <a16:creationId xmlns:a16="http://schemas.microsoft.com/office/drawing/2014/main" id="{71A2FFDD-5DF1-85B5-96F3-24210137E5C4}"/>
              </a:ext>
            </a:extLst>
          </p:cNvPr>
          <p:cNvSpPr txBox="1"/>
          <p:nvPr/>
        </p:nvSpPr>
        <p:spPr>
          <a:xfrm>
            <a:off x="661013" y="2456760"/>
            <a:ext cx="3415229" cy="2246769"/>
          </a:xfrm>
          <a:prstGeom prst="rect">
            <a:avLst/>
          </a:prstGeom>
          <a:noFill/>
        </p:spPr>
        <p:txBody>
          <a:bodyPr wrap="square" rtlCol="0">
            <a:spAutoFit/>
          </a:bodyPr>
          <a:lstStyle/>
          <a:p>
            <a:r>
              <a:rPr lang="en-US" sz="2000" dirty="0"/>
              <a:t>Purity was 99.97% under worst case in-leakage conditions:  The M-COG gas delivery system was fractured and had no pressure integrity.  Maximum delivery pressure was &lt; 0.5 psi.  </a:t>
            </a:r>
          </a:p>
        </p:txBody>
      </p:sp>
      <p:pic>
        <p:nvPicPr>
          <p:cNvPr id="8" name="Picture 7">
            <a:extLst>
              <a:ext uri="{FF2B5EF4-FFF2-40B4-BE49-F238E27FC236}">
                <a16:creationId xmlns:a16="http://schemas.microsoft.com/office/drawing/2014/main" id="{4D5E9605-3962-D32B-0AFD-20304EF7528B}"/>
              </a:ext>
            </a:extLst>
          </p:cNvPr>
          <p:cNvPicPr>
            <a:picLocks noChangeAspect="1"/>
          </p:cNvPicPr>
          <p:nvPr/>
        </p:nvPicPr>
        <p:blipFill>
          <a:blip r:embed="rId2"/>
          <a:stretch>
            <a:fillRect/>
          </a:stretch>
        </p:blipFill>
        <p:spPr>
          <a:xfrm>
            <a:off x="4231543" y="1657713"/>
            <a:ext cx="7090758" cy="4049026"/>
          </a:xfrm>
          <a:prstGeom prst="rect">
            <a:avLst/>
          </a:prstGeom>
        </p:spPr>
      </p:pic>
    </p:spTree>
    <p:extLst>
      <p:ext uri="{BB962C8B-B14F-4D97-AF65-F5344CB8AC3E}">
        <p14:creationId xmlns:p14="http://schemas.microsoft.com/office/powerpoint/2010/main" val="3062276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8D69C1-B53A-527A-1503-0427F4B39D22}"/>
              </a:ext>
            </a:extLst>
          </p:cNvPr>
          <p:cNvSpPr>
            <a:spLocks noGrp="1"/>
          </p:cNvSpPr>
          <p:nvPr>
            <p:ph type="sldNum" sz="quarter" idx="12"/>
          </p:nvPr>
        </p:nvSpPr>
        <p:spPr/>
        <p:txBody>
          <a:bodyPr/>
          <a:lstStyle/>
          <a:p>
            <a:fld id="{530254C4-64FE-4BEC-AC23-8BFE1370A698}" type="slidenum">
              <a:rPr lang="en-US" smtClean="0"/>
              <a:t>36</a:t>
            </a:fld>
            <a:endParaRPr lang="en-US"/>
          </a:p>
        </p:txBody>
      </p:sp>
      <p:sp>
        <p:nvSpPr>
          <p:cNvPr id="5" name="Rectangle 6">
            <a:extLst>
              <a:ext uri="{FF2B5EF4-FFF2-40B4-BE49-F238E27FC236}">
                <a16:creationId xmlns:a16="http://schemas.microsoft.com/office/drawing/2014/main" id="{56728592-CBD1-2AA9-F70A-4F8C52E85860}"/>
              </a:ext>
            </a:extLst>
          </p:cNvPr>
          <p:cNvSpPr txBox="1">
            <a:spLocks noChangeArrowheads="1"/>
          </p:cNvSpPr>
          <p:nvPr/>
        </p:nvSpPr>
        <p:spPr>
          <a:xfrm>
            <a:off x="231354" y="490010"/>
            <a:ext cx="11721947"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Medical Oxygen Specifications</a:t>
            </a:r>
            <a:endParaRPr lang="en-US" sz="2400" dirty="0">
              <a:latin typeface="Arial" pitchFamily="34" charset="0"/>
              <a:cs typeface="Arial" pitchFamily="34" charset="0"/>
            </a:endParaRPr>
          </a:p>
        </p:txBody>
      </p:sp>
      <p:sp>
        <p:nvSpPr>
          <p:cNvPr id="6" name="TextBox 5">
            <a:extLst>
              <a:ext uri="{FF2B5EF4-FFF2-40B4-BE49-F238E27FC236}">
                <a16:creationId xmlns:a16="http://schemas.microsoft.com/office/drawing/2014/main" id="{50220236-DA61-CC73-0772-F09AAEB5C79D}"/>
              </a:ext>
            </a:extLst>
          </p:cNvPr>
          <p:cNvSpPr txBox="1"/>
          <p:nvPr/>
        </p:nvSpPr>
        <p:spPr>
          <a:xfrm>
            <a:off x="1570240" y="1277958"/>
            <a:ext cx="6247608" cy="369332"/>
          </a:xfrm>
          <a:prstGeom prst="rect">
            <a:avLst/>
          </a:prstGeom>
          <a:noFill/>
        </p:spPr>
        <p:txBody>
          <a:bodyPr wrap="none" rtlCol="0">
            <a:spAutoFit/>
          </a:bodyPr>
          <a:lstStyle/>
          <a:p>
            <a:r>
              <a:rPr lang="en-US" u="sng" dirty="0"/>
              <a:t>WHO International Pharmacopoeia Definition of Medical Oxygen</a:t>
            </a:r>
          </a:p>
        </p:txBody>
      </p:sp>
      <p:grpSp>
        <p:nvGrpSpPr>
          <p:cNvPr id="9" name="Group 8">
            <a:extLst>
              <a:ext uri="{FF2B5EF4-FFF2-40B4-BE49-F238E27FC236}">
                <a16:creationId xmlns:a16="http://schemas.microsoft.com/office/drawing/2014/main" id="{72DD0FAF-33DD-A209-A048-3B65CDF5BB4D}"/>
              </a:ext>
            </a:extLst>
          </p:cNvPr>
          <p:cNvGrpSpPr/>
          <p:nvPr/>
        </p:nvGrpSpPr>
        <p:grpSpPr>
          <a:xfrm>
            <a:off x="1998397" y="1630497"/>
            <a:ext cx="4686214" cy="1200329"/>
            <a:chOff x="3988106" y="1729648"/>
            <a:chExt cx="4686214" cy="1200329"/>
          </a:xfrm>
        </p:grpSpPr>
        <p:sp>
          <p:nvSpPr>
            <p:cNvPr id="7" name="TextBox 6">
              <a:extLst>
                <a:ext uri="{FF2B5EF4-FFF2-40B4-BE49-F238E27FC236}">
                  <a16:creationId xmlns:a16="http://schemas.microsoft.com/office/drawing/2014/main" id="{EB1FB394-102B-C2D1-70BA-31E7C90B1234}"/>
                </a:ext>
              </a:extLst>
            </p:cNvPr>
            <p:cNvSpPr txBox="1"/>
            <p:nvPr/>
          </p:nvSpPr>
          <p:spPr>
            <a:xfrm>
              <a:off x="3988106" y="1729648"/>
              <a:ext cx="1927451" cy="1200329"/>
            </a:xfrm>
            <a:prstGeom prst="rect">
              <a:avLst/>
            </a:prstGeom>
            <a:noFill/>
          </p:spPr>
          <p:txBody>
            <a:bodyPr wrap="none" rtlCol="0">
              <a:spAutoFit/>
            </a:bodyPr>
            <a:lstStyle/>
            <a:p>
              <a:pPr algn="r"/>
              <a:r>
                <a:rPr lang="en-US" dirty="0"/>
                <a:t>Oxygen:</a:t>
              </a:r>
            </a:p>
            <a:p>
              <a:pPr algn="r"/>
              <a:r>
                <a:rPr lang="en-US" dirty="0"/>
                <a:t>Carbon Dioxide:</a:t>
              </a:r>
            </a:p>
            <a:p>
              <a:pPr algn="r"/>
              <a:r>
                <a:rPr lang="en-US" dirty="0"/>
                <a:t>Carbon Monoxide:</a:t>
              </a:r>
            </a:p>
            <a:p>
              <a:pPr algn="r"/>
              <a:r>
                <a:rPr lang="en-US" dirty="0"/>
                <a:t>Water Vapor:</a:t>
              </a:r>
            </a:p>
          </p:txBody>
        </p:sp>
        <p:sp>
          <p:nvSpPr>
            <p:cNvPr id="8" name="TextBox 7">
              <a:extLst>
                <a:ext uri="{FF2B5EF4-FFF2-40B4-BE49-F238E27FC236}">
                  <a16:creationId xmlns:a16="http://schemas.microsoft.com/office/drawing/2014/main" id="{0E141477-53D6-6750-C323-68BA510E5AB5}"/>
                </a:ext>
              </a:extLst>
            </p:cNvPr>
            <p:cNvSpPr txBox="1"/>
            <p:nvPr/>
          </p:nvSpPr>
          <p:spPr>
            <a:xfrm>
              <a:off x="5870154" y="1729648"/>
              <a:ext cx="2804166" cy="1200329"/>
            </a:xfrm>
            <a:prstGeom prst="rect">
              <a:avLst/>
            </a:prstGeom>
            <a:noFill/>
          </p:spPr>
          <p:txBody>
            <a:bodyPr wrap="none" rtlCol="0">
              <a:spAutoFit/>
            </a:bodyPr>
            <a:lstStyle/>
            <a:p>
              <a:r>
                <a:rPr lang="en-US" dirty="0"/>
                <a:t>Not less than 99.5% v/v</a:t>
              </a:r>
            </a:p>
            <a:p>
              <a:r>
                <a:rPr lang="en-US" dirty="0"/>
                <a:t>Not more than 300 ppm v/v</a:t>
              </a:r>
            </a:p>
            <a:p>
              <a:r>
                <a:rPr lang="en-US" dirty="0"/>
                <a:t>Not more than 5 ppm v/v</a:t>
              </a:r>
            </a:p>
            <a:p>
              <a:r>
                <a:rPr lang="en-US" dirty="0"/>
                <a:t>Not more than 67 ppm v/v</a:t>
              </a:r>
            </a:p>
          </p:txBody>
        </p:sp>
      </p:grpSp>
      <p:sp>
        <p:nvSpPr>
          <p:cNvPr id="14" name="TextBox 13">
            <a:extLst>
              <a:ext uri="{FF2B5EF4-FFF2-40B4-BE49-F238E27FC236}">
                <a16:creationId xmlns:a16="http://schemas.microsoft.com/office/drawing/2014/main" id="{C4A9421A-5989-55B2-F74F-AD40D0CCDD74}"/>
              </a:ext>
            </a:extLst>
          </p:cNvPr>
          <p:cNvSpPr txBox="1"/>
          <p:nvPr/>
        </p:nvSpPr>
        <p:spPr>
          <a:xfrm>
            <a:off x="1570240" y="4832733"/>
            <a:ext cx="6498959" cy="369332"/>
          </a:xfrm>
          <a:prstGeom prst="rect">
            <a:avLst/>
          </a:prstGeom>
          <a:noFill/>
        </p:spPr>
        <p:txBody>
          <a:bodyPr wrap="none" rtlCol="0">
            <a:spAutoFit/>
          </a:bodyPr>
          <a:lstStyle/>
          <a:p>
            <a:r>
              <a:rPr lang="en-US" u="sng" dirty="0"/>
              <a:t>Recommended Specifications for M-COG Produced Medical Oxygen</a:t>
            </a:r>
          </a:p>
        </p:txBody>
      </p:sp>
      <p:sp>
        <p:nvSpPr>
          <p:cNvPr id="16" name="TextBox 15">
            <a:extLst>
              <a:ext uri="{FF2B5EF4-FFF2-40B4-BE49-F238E27FC236}">
                <a16:creationId xmlns:a16="http://schemas.microsoft.com/office/drawing/2014/main" id="{BDEC7FFC-5F77-BB0E-05D3-98FC7A785ED4}"/>
              </a:ext>
            </a:extLst>
          </p:cNvPr>
          <p:cNvSpPr txBox="1"/>
          <p:nvPr/>
        </p:nvSpPr>
        <p:spPr>
          <a:xfrm>
            <a:off x="1922780" y="5141204"/>
            <a:ext cx="1927451" cy="1200329"/>
          </a:xfrm>
          <a:prstGeom prst="rect">
            <a:avLst/>
          </a:prstGeom>
          <a:noFill/>
        </p:spPr>
        <p:txBody>
          <a:bodyPr wrap="none" rtlCol="0">
            <a:spAutoFit/>
          </a:bodyPr>
          <a:lstStyle/>
          <a:p>
            <a:pPr algn="r"/>
            <a:r>
              <a:rPr lang="en-US" dirty="0"/>
              <a:t>Oxygen:</a:t>
            </a:r>
          </a:p>
          <a:p>
            <a:pPr algn="r"/>
            <a:r>
              <a:rPr lang="en-US" dirty="0"/>
              <a:t>Carbon Dioxide:</a:t>
            </a:r>
          </a:p>
          <a:p>
            <a:pPr algn="r"/>
            <a:r>
              <a:rPr lang="en-US" dirty="0"/>
              <a:t>Carbon Monoxide:</a:t>
            </a:r>
          </a:p>
          <a:p>
            <a:pPr algn="r"/>
            <a:r>
              <a:rPr lang="en-US" dirty="0"/>
              <a:t>Water Vapor:</a:t>
            </a:r>
          </a:p>
        </p:txBody>
      </p:sp>
      <p:sp>
        <p:nvSpPr>
          <p:cNvPr id="17" name="TextBox 16">
            <a:extLst>
              <a:ext uri="{FF2B5EF4-FFF2-40B4-BE49-F238E27FC236}">
                <a16:creationId xmlns:a16="http://schemas.microsoft.com/office/drawing/2014/main" id="{8EAF1865-88E9-5420-C42A-9D2C17E5FF3B}"/>
              </a:ext>
            </a:extLst>
          </p:cNvPr>
          <p:cNvSpPr txBox="1"/>
          <p:nvPr/>
        </p:nvSpPr>
        <p:spPr>
          <a:xfrm>
            <a:off x="3804828" y="5141204"/>
            <a:ext cx="7291420" cy="1477328"/>
          </a:xfrm>
          <a:prstGeom prst="rect">
            <a:avLst/>
          </a:prstGeom>
          <a:noFill/>
        </p:spPr>
        <p:txBody>
          <a:bodyPr wrap="none" rtlCol="0">
            <a:spAutoFit/>
          </a:bodyPr>
          <a:lstStyle/>
          <a:p>
            <a:r>
              <a:rPr lang="en-US" dirty="0"/>
              <a:t>Not less than 99.5% v/v</a:t>
            </a:r>
          </a:p>
          <a:p>
            <a:r>
              <a:rPr lang="en-US" dirty="0"/>
              <a:t>Not more than 300 ppm v/v</a:t>
            </a:r>
          </a:p>
          <a:p>
            <a:r>
              <a:rPr lang="en-US" dirty="0"/>
              <a:t>Not more than 5 ppm v/v</a:t>
            </a:r>
          </a:p>
          <a:p>
            <a:r>
              <a:rPr lang="en-US" dirty="0"/>
              <a:t>Not more than 250 ppm for gases stored at pressures less than 15 Bar</a:t>
            </a:r>
          </a:p>
          <a:p>
            <a:r>
              <a:rPr lang="en-US" dirty="0"/>
              <a:t>Not more than 6 ppm for gases stored at pressures between 15 and 200 Bar</a:t>
            </a:r>
          </a:p>
        </p:txBody>
      </p:sp>
      <p:sp>
        <p:nvSpPr>
          <p:cNvPr id="10" name="TextBox 9">
            <a:extLst>
              <a:ext uri="{FF2B5EF4-FFF2-40B4-BE49-F238E27FC236}">
                <a16:creationId xmlns:a16="http://schemas.microsoft.com/office/drawing/2014/main" id="{5D8A9EE8-2667-46C5-0CCA-A39E3C1EDDE4}"/>
              </a:ext>
            </a:extLst>
          </p:cNvPr>
          <p:cNvSpPr txBox="1"/>
          <p:nvPr/>
        </p:nvSpPr>
        <p:spPr>
          <a:xfrm>
            <a:off x="1570240" y="3060854"/>
            <a:ext cx="3698705" cy="369332"/>
          </a:xfrm>
          <a:prstGeom prst="rect">
            <a:avLst/>
          </a:prstGeom>
          <a:noFill/>
        </p:spPr>
        <p:txBody>
          <a:bodyPr wrap="none" rtlCol="0">
            <a:spAutoFit/>
          </a:bodyPr>
          <a:lstStyle/>
          <a:p>
            <a:r>
              <a:rPr lang="en-US" u="sng" dirty="0"/>
              <a:t>USP 29 Standards for Medical Oxygen</a:t>
            </a:r>
          </a:p>
        </p:txBody>
      </p:sp>
      <p:grpSp>
        <p:nvGrpSpPr>
          <p:cNvPr id="11" name="Group 10">
            <a:extLst>
              <a:ext uri="{FF2B5EF4-FFF2-40B4-BE49-F238E27FC236}">
                <a16:creationId xmlns:a16="http://schemas.microsoft.com/office/drawing/2014/main" id="{48C37F6E-B126-7A09-82A3-2CC9C12B8F25}"/>
              </a:ext>
            </a:extLst>
          </p:cNvPr>
          <p:cNvGrpSpPr/>
          <p:nvPr/>
        </p:nvGrpSpPr>
        <p:grpSpPr>
          <a:xfrm>
            <a:off x="1922780" y="3380342"/>
            <a:ext cx="5556837" cy="1200329"/>
            <a:chOff x="3988106" y="1729648"/>
            <a:chExt cx="5556837" cy="1200329"/>
          </a:xfrm>
        </p:grpSpPr>
        <p:sp>
          <p:nvSpPr>
            <p:cNvPr id="12" name="TextBox 11">
              <a:extLst>
                <a:ext uri="{FF2B5EF4-FFF2-40B4-BE49-F238E27FC236}">
                  <a16:creationId xmlns:a16="http://schemas.microsoft.com/office/drawing/2014/main" id="{51015D4C-8364-8742-5986-386A9AED4FE3}"/>
                </a:ext>
              </a:extLst>
            </p:cNvPr>
            <p:cNvSpPr txBox="1"/>
            <p:nvPr/>
          </p:nvSpPr>
          <p:spPr>
            <a:xfrm>
              <a:off x="3988106" y="1729648"/>
              <a:ext cx="1927451" cy="1200329"/>
            </a:xfrm>
            <a:prstGeom prst="rect">
              <a:avLst/>
            </a:prstGeom>
            <a:noFill/>
          </p:spPr>
          <p:txBody>
            <a:bodyPr wrap="none" rtlCol="0">
              <a:spAutoFit/>
            </a:bodyPr>
            <a:lstStyle/>
            <a:p>
              <a:pPr algn="r"/>
              <a:r>
                <a:rPr lang="en-US" dirty="0"/>
                <a:t>Oxygen:</a:t>
              </a:r>
            </a:p>
            <a:p>
              <a:pPr algn="r"/>
              <a:r>
                <a:rPr lang="en-US" dirty="0"/>
                <a:t>Carbon Dioxide:</a:t>
              </a:r>
            </a:p>
            <a:p>
              <a:pPr algn="r"/>
              <a:r>
                <a:rPr lang="en-US" dirty="0"/>
                <a:t>Carbon Monoxide:</a:t>
              </a:r>
            </a:p>
            <a:p>
              <a:pPr algn="r"/>
              <a:r>
                <a:rPr lang="en-US" dirty="0"/>
                <a:t>Water Vapor:</a:t>
              </a:r>
            </a:p>
          </p:txBody>
        </p:sp>
        <p:sp>
          <p:nvSpPr>
            <p:cNvPr id="13" name="TextBox 12">
              <a:extLst>
                <a:ext uri="{FF2B5EF4-FFF2-40B4-BE49-F238E27FC236}">
                  <a16:creationId xmlns:a16="http://schemas.microsoft.com/office/drawing/2014/main" id="{A281683E-0F33-BAFE-3104-EA5C2C3828BE}"/>
                </a:ext>
              </a:extLst>
            </p:cNvPr>
            <p:cNvSpPr txBox="1"/>
            <p:nvPr/>
          </p:nvSpPr>
          <p:spPr>
            <a:xfrm>
              <a:off x="5870154" y="1729648"/>
              <a:ext cx="3674789" cy="1200329"/>
            </a:xfrm>
            <a:prstGeom prst="rect">
              <a:avLst/>
            </a:prstGeom>
            <a:noFill/>
          </p:spPr>
          <p:txBody>
            <a:bodyPr wrap="none" rtlCol="0">
              <a:spAutoFit/>
            </a:bodyPr>
            <a:lstStyle/>
            <a:p>
              <a:r>
                <a:rPr lang="en-US" dirty="0"/>
                <a:t>Not less than 99.0% v/v</a:t>
              </a:r>
            </a:p>
            <a:p>
              <a:r>
                <a:rPr lang="en-US" dirty="0"/>
                <a:t>Not more than 300 ppm v/v</a:t>
              </a:r>
            </a:p>
            <a:p>
              <a:r>
                <a:rPr lang="en-US" dirty="0"/>
                <a:t>Not more than 10 ppm v/v</a:t>
              </a:r>
            </a:p>
            <a:p>
              <a:r>
                <a:rPr lang="en-US" dirty="0"/>
                <a:t>n/a (no specification for water vapor)</a:t>
              </a:r>
            </a:p>
          </p:txBody>
        </p:sp>
      </p:grpSp>
      <p:sp>
        <p:nvSpPr>
          <p:cNvPr id="18" name="TextBox 17">
            <a:extLst>
              <a:ext uri="{FF2B5EF4-FFF2-40B4-BE49-F238E27FC236}">
                <a16:creationId xmlns:a16="http://schemas.microsoft.com/office/drawing/2014/main" id="{D3FEB2A8-546C-42A1-2A9C-2F257CDFF78B}"/>
              </a:ext>
            </a:extLst>
          </p:cNvPr>
          <p:cNvSpPr txBox="1"/>
          <p:nvPr/>
        </p:nvSpPr>
        <p:spPr>
          <a:xfrm>
            <a:off x="7853191" y="3470314"/>
            <a:ext cx="3371162" cy="830997"/>
          </a:xfrm>
          <a:prstGeom prst="rect">
            <a:avLst/>
          </a:prstGeom>
          <a:solidFill>
            <a:schemeClr val="bg1">
              <a:lumMod val="95000"/>
            </a:schemeClr>
          </a:solidFill>
        </p:spPr>
        <p:txBody>
          <a:bodyPr wrap="square" rtlCol="0">
            <a:spAutoFit/>
          </a:bodyPr>
          <a:lstStyle/>
          <a:p>
            <a:r>
              <a:rPr lang="en-US" sz="1200" dirty="0"/>
              <a:t>Note:</a:t>
            </a:r>
          </a:p>
          <a:p>
            <a:r>
              <a:rPr lang="en-US" sz="1200" dirty="0"/>
              <a:t>Oxygen that is produced by the air liquefaction process is exempt from the requirements of the tests for carbon dioxide and carbon monoxide</a:t>
            </a:r>
          </a:p>
        </p:txBody>
      </p:sp>
    </p:spTree>
    <p:extLst>
      <p:ext uri="{BB962C8B-B14F-4D97-AF65-F5344CB8AC3E}">
        <p14:creationId xmlns:p14="http://schemas.microsoft.com/office/powerpoint/2010/main" val="743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5C8AB3E-3EA9-7133-3D3A-229A0077130E}"/>
              </a:ext>
            </a:extLst>
          </p:cNvPr>
          <p:cNvSpPr>
            <a:spLocks noGrp="1"/>
          </p:cNvSpPr>
          <p:nvPr>
            <p:ph type="sldNum" sz="quarter" idx="12"/>
          </p:nvPr>
        </p:nvSpPr>
        <p:spPr/>
        <p:txBody>
          <a:bodyPr/>
          <a:lstStyle/>
          <a:p>
            <a:fld id="{530254C4-64FE-4BEC-AC23-8BFE1370A698}" type="slidenum">
              <a:rPr lang="en-US" smtClean="0"/>
              <a:t>37</a:t>
            </a:fld>
            <a:endParaRPr lang="en-US"/>
          </a:p>
        </p:txBody>
      </p:sp>
      <p:sp>
        <p:nvSpPr>
          <p:cNvPr id="5" name="Rectangle 4">
            <a:extLst>
              <a:ext uri="{FF2B5EF4-FFF2-40B4-BE49-F238E27FC236}">
                <a16:creationId xmlns:a16="http://schemas.microsoft.com/office/drawing/2014/main" id="{53541939-13A6-4B40-6935-CD86A4558F8A}"/>
              </a:ext>
            </a:extLst>
          </p:cNvPr>
          <p:cNvSpPr/>
          <p:nvPr/>
        </p:nvSpPr>
        <p:spPr>
          <a:xfrm>
            <a:off x="1849120" y="284480"/>
            <a:ext cx="1320800" cy="418592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7C98233-602F-6C96-2D37-C1C251C07A4B}"/>
              </a:ext>
            </a:extLst>
          </p:cNvPr>
          <p:cNvSpPr/>
          <p:nvPr/>
        </p:nvSpPr>
        <p:spPr>
          <a:xfrm>
            <a:off x="1849120" y="4826000"/>
            <a:ext cx="1330960" cy="167640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4993EA8-BAAA-61C4-130A-3EC5B1393042}"/>
              </a:ext>
            </a:extLst>
          </p:cNvPr>
          <p:cNvSpPr/>
          <p:nvPr/>
        </p:nvSpPr>
        <p:spPr>
          <a:xfrm rot="5400000">
            <a:off x="4841240" y="3561080"/>
            <a:ext cx="1656080" cy="418592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49A0CE4-1170-A719-9C2F-A54559983343}"/>
              </a:ext>
            </a:extLst>
          </p:cNvPr>
          <p:cNvSpPr/>
          <p:nvPr/>
        </p:nvSpPr>
        <p:spPr>
          <a:xfrm>
            <a:off x="1984375" y="492124"/>
            <a:ext cx="1047750" cy="3793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FCE72A2-234D-47FE-D3F3-115F1C658F8C}"/>
              </a:ext>
            </a:extLst>
          </p:cNvPr>
          <p:cNvSpPr/>
          <p:nvPr/>
        </p:nvSpPr>
        <p:spPr>
          <a:xfrm>
            <a:off x="1997075" y="4992414"/>
            <a:ext cx="1038225" cy="1143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38A229E-74C4-2BB0-BBBE-FF01D31EAED3}"/>
              </a:ext>
            </a:extLst>
          </p:cNvPr>
          <p:cNvSpPr/>
          <p:nvPr/>
        </p:nvSpPr>
        <p:spPr>
          <a:xfrm rot="5400000">
            <a:off x="5167545" y="3572626"/>
            <a:ext cx="1180028" cy="3991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4C59554-5A18-06CE-DF10-F9EB8454B583}"/>
              </a:ext>
            </a:extLst>
          </p:cNvPr>
          <p:cNvPicPr>
            <a:picLocks noChangeAspect="1"/>
          </p:cNvPicPr>
          <p:nvPr/>
        </p:nvPicPr>
        <p:blipFill>
          <a:blip r:embed="rId2"/>
          <a:stretch>
            <a:fillRect/>
          </a:stretch>
        </p:blipFill>
        <p:spPr>
          <a:xfrm>
            <a:off x="4353926" y="1571172"/>
            <a:ext cx="3318626" cy="2138870"/>
          </a:xfrm>
          <a:prstGeom prst="rect">
            <a:avLst/>
          </a:prstGeom>
        </p:spPr>
      </p:pic>
      <p:sp>
        <p:nvSpPr>
          <p:cNvPr id="12" name="TextBox 11">
            <a:extLst>
              <a:ext uri="{FF2B5EF4-FFF2-40B4-BE49-F238E27FC236}">
                <a16:creationId xmlns:a16="http://schemas.microsoft.com/office/drawing/2014/main" id="{3B8B73FE-D5FB-C626-7AA5-671A222EB959}"/>
              </a:ext>
            </a:extLst>
          </p:cNvPr>
          <p:cNvSpPr txBox="1"/>
          <p:nvPr/>
        </p:nvSpPr>
        <p:spPr>
          <a:xfrm>
            <a:off x="8510973" y="2369892"/>
            <a:ext cx="3594538" cy="1477328"/>
          </a:xfrm>
          <a:prstGeom prst="rect">
            <a:avLst/>
          </a:prstGeom>
          <a:noFill/>
        </p:spPr>
        <p:txBody>
          <a:bodyPr wrap="square" rtlCol="0">
            <a:spAutoFit/>
          </a:bodyPr>
          <a:lstStyle/>
          <a:p>
            <a:r>
              <a:rPr lang="en-US" b="1" dirty="0"/>
              <a:t>Demonstration System Concept:</a:t>
            </a:r>
          </a:p>
          <a:p>
            <a:pPr marL="742950" lvl="1" indent="-285750">
              <a:buFont typeface="Arial" panose="020B0604020202020204" pitchFamily="34" charset="0"/>
              <a:buChar char="•"/>
            </a:pPr>
            <a:r>
              <a:rPr lang="en-US" dirty="0"/>
              <a:t>15 m</a:t>
            </a:r>
            <a:r>
              <a:rPr lang="en-US" baseline="30000" dirty="0"/>
              <a:t>3</a:t>
            </a:r>
            <a:r>
              <a:rPr lang="en-US" dirty="0"/>
              <a:t>/</a:t>
            </a:r>
            <a:r>
              <a:rPr lang="en-US" dirty="0" err="1"/>
              <a:t>hr</a:t>
            </a:r>
            <a:r>
              <a:rPr lang="en-US" dirty="0"/>
              <a:t> O</a:t>
            </a:r>
            <a:r>
              <a:rPr lang="en-US" baseline="-25000" dirty="0"/>
              <a:t>2</a:t>
            </a:r>
            <a:r>
              <a:rPr lang="en-US" dirty="0"/>
              <a:t> (250 lpm)</a:t>
            </a:r>
          </a:p>
          <a:p>
            <a:pPr marL="742950" lvl="1" indent="-285750">
              <a:buFont typeface="Arial" panose="020B0604020202020204" pitchFamily="34" charset="0"/>
              <a:buChar char="•"/>
            </a:pPr>
            <a:r>
              <a:rPr lang="en-US" dirty="0"/>
              <a:t>200 kg/day steam</a:t>
            </a:r>
          </a:p>
          <a:p>
            <a:pPr marL="742950" lvl="1" indent="-285750">
              <a:buFont typeface="Arial" panose="020B0604020202020204" pitchFamily="34" charset="0"/>
              <a:buChar char="•"/>
            </a:pPr>
            <a:r>
              <a:rPr lang="en-US" dirty="0"/>
              <a:t>2500 l/day hot water</a:t>
            </a:r>
          </a:p>
          <a:p>
            <a:pPr marL="742950" lvl="1" indent="-285750">
              <a:buFont typeface="Arial" panose="020B0604020202020204" pitchFamily="34" charset="0"/>
              <a:buChar char="•"/>
            </a:pPr>
            <a:r>
              <a:rPr lang="en-US" dirty="0"/>
              <a:t>25kW continuous power</a:t>
            </a:r>
          </a:p>
        </p:txBody>
      </p:sp>
      <p:sp>
        <p:nvSpPr>
          <p:cNvPr id="13" name="Rectangle 12">
            <a:extLst>
              <a:ext uri="{FF2B5EF4-FFF2-40B4-BE49-F238E27FC236}">
                <a16:creationId xmlns:a16="http://schemas.microsoft.com/office/drawing/2014/main" id="{1AE41B67-897D-4246-46E2-7540727BFCD6}"/>
              </a:ext>
            </a:extLst>
          </p:cNvPr>
          <p:cNvSpPr/>
          <p:nvPr/>
        </p:nvSpPr>
        <p:spPr>
          <a:xfrm>
            <a:off x="1936750" y="2952520"/>
            <a:ext cx="1146175" cy="2533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1A394D5-4CC6-4B37-F38B-CDCEC322A4DA}"/>
              </a:ext>
            </a:extLst>
          </p:cNvPr>
          <p:cNvSpPr/>
          <p:nvPr/>
        </p:nvSpPr>
        <p:spPr>
          <a:xfrm>
            <a:off x="1863726" y="295275"/>
            <a:ext cx="1295400" cy="857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E73234F-9257-E7FF-3D9E-5F11633B973A}"/>
              </a:ext>
            </a:extLst>
          </p:cNvPr>
          <p:cNvSpPr/>
          <p:nvPr/>
        </p:nvSpPr>
        <p:spPr>
          <a:xfrm>
            <a:off x="3021013" y="5067300"/>
            <a:ext cx="220661"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7C5F3AA2-C1CE-3032-71D7-E36F89AA030F}"/>
              </a:ext>
            </a:extLst>
          </p:cNvPr>
          <p:cNvSpPr/>
          <p:nvPr/>
        </p:nvSpPr>
        <p:spPr>
          <a:xfrm rot="5400000">
            <a:off x="4894460" y="5613506"/>
            <a:ext cx="816577" cy="245197"/>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D76A85C3-6F9C-7F8C-8C9E-0A2C730B3CEA}"/>
              </a:ext>
            </a:extLst>
          </p:cNvPr>
          <p:cNvCxnSpPr>
            <a:cxnSpLocks/>
          </p:cNvCxnSpPr>
          <p:nvPr/>
        </p:nvCxnSpPr>
        <p:spPr>
          <a:xfrm>
            <a:off x="2163763" y="2925483"/>
            <a:ext cx="925512"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D8BBE2B-A7BC-5E86-B65E-800C2D6E56B7}"/>
              </a:ext>
            </a:extLst>
          </p:cNvPr>
          <p:cNvCxnSpPr>
            <a:cxnSpLocks/>
          </p:cNvCxnSpPr>
          <p:nvPr/>
        </p:nvCxnSpPr>
        <p:spPr>
          <a:xfrm>
            <a:off x="3014663" y="5069545"/>
            <a:ext cx="290896"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9F2901E-FB55-A31F-5823-39337EF213EC}"/>
              </a:ext>
            </a:extLst>
          </p:cNvPr>
          <p:cNvCxnSpPr>
            <a:cxnSpLocks/>
          </p:cNvCxnSpPr>
          <p:nvPr/>
        </p:nvCxnSpPr>
        <p:spPr>
          <a:xfrm>
            <a:off x="3014663" y="5201307"/>
            <a:ext cx="292484" cy="0"/>
          </a:xfrm>
          <a:prstGeom prst="line">
            <a:avLst/>
          </a:prstGeom>
          <a:ln w="127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FBBEEBF-D22D-A7E5-EAD0-D9BEDA40AB8E}"/>
              </a:ext>
            </a:extLst>
          </p:cNvPr>
          <p:cNvCxnSpPr>
            <a:cxnSpLocks/>
          </p:cNvCxnSpPr>
          <p:nvPr/>
        </p:nvCxnSpPr>
        <p:spPr>
          <a:xfrm>
            <a:off x="2925763" y="3373712"/>
            <a:ext cx="185737"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4992AA18-6BD9-CA7D-55DC-85E9F61268C4}"/>
              </a:ext>
            </a:extLst>
          </p:cNvPr>
          <p:cNvSpPr/>
          <p:nvPr/>
        </p:nvSpPr>
        <p:spPr>
          <a:xfrm>
            <a:off x="1857375" y="1006475"/>
            <a:ext cx="1301750" cy="125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DEDE8616-50B8-138D-BD44-1DBEE6B87237}"/>
              </a:ext>
            </a:extLst>
          </p:cNvPr>
          <p:cNvCxnSpPr>
            <a:cxnSpLocks/>
          </p:cNvCxnSpPr>
          <p:nvPr/>
        </p:nvCxnSpPr>
        <p:spPr>
          <a:xfrm>
            <a:off x="3096392" y="2700338"/>
            <a:ext cx="0" cy="658812"/>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BA77FB3D-A524-F7EA-990E-1602E1E65F75}"/>
              </a:ext>
            </a:extLst>
          </p:cNvPr>
          <p:cNvSpPr/>
          <p:nvPr/>
        </p:nvSpPr>
        <p:spPr>
          <a:xfrm rot="10800000">
            <a:off x="2392430" y="2593548"/>
            <a:ext cx="635000" cy="247132"/>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4" name="Straight Connector 23">
            <a:extLst>
              <a:ext uri="{FF2B5EF4-FFF2-40B4-BE49-F238E27FC236}">
                <a16:creationId xmlns:a16="http://schemas.microsoft.com/office/drawing/2014/main" id="{5F9F66FE-944F-9C88-D5E7-BEF23B0200D9}"/>
              </a:ext>
            </a:extLst>
          </p:cNvPr>
          <p:cNvCxnSpPr>
            <a:cxnSpLocks/>
          </p:cNvCxnSpPr>
          <p:nvPr/>
        </p:nvCxnSpPr>
        <p:spPr>
          <a:xfrm>
            <a:off x="2174875" y="2603500"/>
            <a:ext cx="0" cy="327025"/>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B8852A0E-DFCF-CBDD-F54F-7B2BF007744E}"/>
              </a:ext>
            </a:extLst>
          </p:cNvPr>
          <p:cNvSpPr/>
          <p:nvPr/>
        </p:nvSpPr>
        <p:spPr>
          <a:xfrm>
            <a:off x="2000729" y="2525713"/>
            <a:ext cx="356709" cy="359750"/>
          </a:xfrm>
          <a:prstGeom prst="ellipse">
            <a:avLst/>
          </a:prstGeom>
          <a:solidFill>
            <a:schemeClr val="accent6">
              <a:lumMod val="40000"/>
              <a:lumOff val="6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342C4B2D-F0C9-C3BF-B7FC-B675AA57C703}"/>
              </a:ext>
            </a:extLst>
          </p:cNvPr>
          <p:cNvSpPr/>
          <p:nvPr/>
        </p:nvSpPr>
        <p:spPr>
          <a:xfrm>
            <a:off x="1866709" y="2261709"/>
            <a:ext cx="1292225" cy="2063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FB4D7D46-48E9-491E-7DCD-8575C1C88C1B}"/>
              </a:ext>
            </a:extLst>
          </p:cNvPr>
          <p:cNvSpPr txBox="1"/>
          <p:nvPr/>
        </p:nvSpPr>
        <p:spPr>
          <a:xfrm>
            <a:off x="796007" y="1892759"/>
            <a:ext cx="976870" cy="307777"/>
          </a:xfrm>
          <a:prstGeom prst="rect">
            <a:avLst/>
          </a:prstGeom>
          <a:noFill/>
        </p:spPr>
        <p:txBody>
          <a:bodyPr wrap="none" rtlCol="0">
            <a:spAutoFit/>
          </a:bodyPr>
          <a:lstStyle/>
          <a:p>
            <a:r>
              <a:rPr lang="en-US" sz="1400" dirty="0"/>
              <a:t>Electronics</a:t>
            </a:r>
          </a:p>
        </p:txBody>
      </p:sp>
      <p:sp>
        <p:nvSpPr>
          <p:cNvPr id="28" name="TextBox 27">
            <a:extLst>
              <a:ext uri="{FF2B5EF4-FFF2-40B4-BE49-F238E27FC236}">
                <a16:creationId xmlns:a16="http://schemas.microsoft.com/office/drawing/2014/main" id="{9296D6A2-2D7B-FF05-5E22-60B9A63A10A3}"/>
              </a:ext>
            </a:extLst>
          </p:cNvPr>
          <p:cNvSpPr txBox="1"/>
          <p:nvPr/>
        </p:nvSpPr>
        <p:spPr>
          <a:xfrm>
            <a:off x="871633" y="2482659"/>
            <a:ext cx="914866" cy="523220"/>
          </a:xfrm>
          <a:prstGeom prst="rect">
            <a:avLst/>
          </a:prstGeom>
          <a:noFill/>
        </p:spPr>
        <p:txBody>
          <a:bodyPr wrap="none" rtlCol="0">
            <a:spAutoFit/>
          </a:bodyPr>
          <a:lstStyle/>
          <a:p>
            <a:r>
              <a:rPr lang="en-US" sz="1400" dirty="0"/>
              <a:t>Steam &amp;</a:t>
            </a:r>
          </a:p>
          <a:p>
            <a:r>
              <a:rPr lang="en-US" sz="1400" dirty="0"/>
              <a:t>Hot water</a:t>
            </a:r>
          </a:p>
        </p:txBody>
      </p:sp>
      <p:sp>
        <p:nvSpPr>
          <p:cNvPr id="29" name="TextBox 28">
            <a:extLst>
              <a:ext uri="{FF2B5EF4-FFF2-40B4-BE49-F238E27FC236}">
                <a16:creationId xmlns:a16="http://schemas.microsoft.com/office/drawing/2014/main" id="{AEA56CDA-2E18-7CCE-87C9-C6D1F94663D0}"/>
              </a:ext>
            </a:extLst>
          </p:cNvPr>
          <p:cNvSpPr txBox="1"/>
          <p:nvPr/>
        </p:nvSpPr>
        <p:spPr>
          <a:xfrm>
            <a:off x="972660" y="3589777"/>
            <a:ext cx="748923" cy="523220"/>
          </a:xfrm>
          <a:prstGeom prst="rect">
            <a:avLst/>
          </a:prstGeom>
          <a:noFill/>
        </p:spPr>
        <p:txBody>
          <a:bodyPr wrap="none" rtlCol="0">
            <a:spAutoFit/>
          </a:bodyPr>
          <a:lstStyle/>
          <a:p>
            <a:pPr algn="ctr"/>
            <a:r>
              <a:rPr lang="en-US" sz="1400" dirty="0"/>
              <a:t>O</a:t>
            </a:r>
            <a:r>
              <a:rPr lang="en-US" sz="1400" baseline="-25000" dirty="0"/>
              <a:t>2</a:t>
            </a:r>
          </a:p>
          <a:p>
            <a:pPr algn="ctr"/>
            <a:r>
              <a:rPr lang="en-US" sz="1400" dirty="0"/>
              <a:t>Engines</a:t>
            </a:r>
          </a:p>
        </p:txBody>
      </p:sp>
      <p:sp>
        <p:nvSpPr>
          <p:cNvPr id="30" name="Rectangle 29">
            <a:extLst>
              <a:ext uri="{FF2B5EF4-FFF2-40B4-BE49-F238E27FC236}">
                <a16:creationId xmlns:a16="http://schemas.microsoft.com/office/drawing/2014/main" id="{5490DA53-CA32-DD25-6BF3-85F635FCB4EC}"/>
              </a:ext>
            </a:extLst>
          </p:cNvPr>
          <p:cNvSpPr/>
          <p:nvPr/>
        </p:nvSpPr>
        <p:spPr>
          <a:xfrm rot="5400000">
            <a:off x="2873114" y="5547612"/>
            <a:ext cx="1626562" cy="20681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0D1CADAC-4550-FE4C-6E5A-5272E9B3DEB7}"/>
              </a:ext>
            </a:extLst>
          </p:cNvPr>
          <p:cNvSpPr/>
          <p:nvPr/>
        </p:nvSpPr>
        <p:spPr>
          <a:xfrm rot="5400000">
            <a:off x="4506913" y="5132390"/>
            <a:ext cx="568324" cy="361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B49C3E2-0252-A62A-929F-C572F0C07DB7}"/>
              </a:ext>
            </a:extLst>
          </p:cNvPr>
          <p:cNvSpPr/>
          <p:nvPr/>
        </p:nvSpPr>
        <p:spPr>
          <a:xfrm rot="5400000">
            <a:off x="6270775" y="4346423"/>
            <a:ext cx="320372" cy="1298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21C922B-23A0-3190-428E-91C4E426DD9F}"/>
              </a:ext>
            </a:extLst>
          </p:cNvPr>
          <p:cNvSpPr/>
          <p:nvPr/>
        </p:nvSpPr>
        <p:spPr>
          <a:xfrm rot="5400000">
            <a:off x="6604000" y="5324475"/>
            <a:ext cx="320674" cy="1965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76D52F2-FB3C-C2F9-8387-7A7B3D250B6F}"/>
              </a:ext>
            </a:extLst>
          </p:cNvPr>
          <p:cNvSpPr/>
          <p:nvPr/>
        </p:nvSpPr>
        <p:spPr>
          <a:xfrm rot="5400000">
            <a:off x="7291389" y="6008691"/>
            <a:ext cx="165098" cy="765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8CED4FF-70A4-D862-DD98-41831BEA7791}"/>
              </a:ext>
            </a:extLst>
          </p:cNvPr>
          <p:cNvSpPr/>
          <p:nvPr/>
        </p:nvSpPr>
        <p:spPr>
          <a:xfrm rot="5400000">
            <a:off x="7285039" y="4538666"/>
            <a:ext cx="165098" cy="7651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82C6B996-9D02-D6BA-8208-C2D38F05A627}"/>
              </a:ext>
            </a:extLst>
          </p:cNvPr>
          <p:cNvSpPr/>
          <p:nvPr/>
        </p:nvSpPr>
        <p:spPr>
          <a:xfrm>
            <a:off x="5816271" y="5463737"/>
            <a:ext cx="265039" cy="9910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F254717-F94B-7664-7008-5272F60C3C6E}"/>
              </a:ext>
            </a:extLst>
          </p:cNvPr>
          <p:cNvSpPr/>
          <p:nvPr/>
        </p:nvSpPr>
        <p:spPr>
          <a:xfrm rot="5400000">
            <a:off x="4844665" y="5521710"/>
            <a:ext cx="1619250" cy="2468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8B222573-294E-E52D-6AFB-BA932965C79B}"/>
              </a:ext>
            </a:extLst>
          </p:cNvPr>
          <p:cNvSpPr/>
          <p:nvPr/>
        </p:nvSpPr>
        <p:spPr>
          <a:xfrm rot="5400000">
            <a:off x="4563201" y="5362997"/>
            <a:ext cx="279173" cy="193614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38268311-4556-B317-DA8A-2C136953AE29}"/>
              </a:ext>
            </a:extLst>
          </p:cNvPr>
          <p:cNvSpPr txBox="1"/>
          <p:nvPr/>
        </p:nvSpPr>
        <p:spPr>
          <a:xfrm>
            <a:off x="4214983" y="513714"/>
            <a:ext cx="3622722" cy="584775"/>
          </a:xfrm>
          <a:prstGeom prst="rect">
            <a:avLst/>
          </a:prstGeom>
          <a:noFill/>
        </p:spPr>
        <p:txBody>
          <a:bodyPr wrap="none" rtlCol="0">
            <a:spAutoFit/>
          </a:bodyPr>
          <a:lstStyle/>
          <a:p>
            <a:pPr algn="ctr"/>
            <a:r>
              <a:rPr lang="en-US" sz="3200" dirty="0"/>
              <a:t>Crate Packaging Plan</a:t>
            </a:r>
          </a:p>
        </p:txBody>
      </p:sp>
      <p:grpSp>
        <p:nvGrpSpPr>
          <p:cNvPr id="40" name="Group 39">
            <a:extLst>
              <a:ext uri="{FF2B5EF4-FFF2-40B4-BE49-F238E27FC236}">
                <a16:creationId xmlns:a16="http://schemas.microsoft.com/office/drawing/2014/main" id="{CE40332A-9A96-3BE2-B542-6AB7F70780E5}"/>
              </a:ext>
            </a:extLst>
          </p:cNvPr>
          <p:cNvGrpSpPr/>
          <p:nvPr/>
        </p:nvGrpSpPr>
        <p:grpSpPr>
          <a:xfrm>
            <a:off x="2047684" y="5631722"/>
            <a:ext cx="936625" cy="473075"/>
            <a:chOff x="2025650" y="5730874"/>
            <a:chExt cx="936625" cy="473075"/>
          </a:xfrm>
        </p:grpSpPr>
        <p:grpSp>
          <p:nvGrpSpPr>
            <p:cNvPr id="41" name="Group 40">
              <a:extLst>
                <a:ext uri="{FF2B5EF4-FFF2-40B4-BE49-F238E27FC236}">
                  <a16:creationId xmlns:a16="http://schemas.microsoft.com/office/drawing/2014/main" id="{99C2A731-C378-88DC-590E-C15EA8EBD4AE}"/>
                </a:ext>
              </a:extLst>
            </p:cNvPr>
            <p:cNvGrpSpPr/>
            <p:nvPr/>
          </p:nvGrpSpPr>
          <p:grpSpPr>
            <a:xfrm>
              <a:off x="2025650" y="5730874"/>
              <a:ext cx="209550" cy="473075"/>
              <a:chOff x="8709025" y="4109292"/>
              <a:chExt cx="1116013" cy="1485441"/>
            </a:xfrm>
          </p:grpSpPr>
          <p:sp>
            <p:nvSpPr>
              <p:cNvPr id="54" name="Oval 53">
                <a:extLst>
                  <a:ext uri="{FF2B5EF4-FFF2-40B4-BE49-F238E27FC236}">
                    <a16:creationId xmlns:a16="http://schemas.microsoft.com/office/drawing/2014/main" id="{B5DE50CB-60A7-E38E-FBEE-DDD237379ACA}"/>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372B26FF-3D53-6FBF-26EE-3108A36AC08A}"/>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BCB2303F-8B4E-F1F7-CAA4-8FD29AC65EF3}"/>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C7CBDBE1-C547-360D-F832-B8BC4C087CE0}"/>
                </a:ext>
              </a:extLst>
            </p:cNvPr>
            <p:cNvGrpSpPr/>
            <p:nvPr/>
          </p:nvGrpSpPr>
          <p:grpSpPr>
            <a:xfrm>
              <a:off x="2268008" y="5730874"/>
              <a:ext cx="209550" cy="473075"/>
              <a:chOff x="8709025" y="4109292"/>
              <a:chExt cx="1116013" cy="1485441"/>
            </a:xfrm>
          </p:grpSpPr>
          <p:sp>
            <p:nvSpPr>
              <p:cNvPr id="51" name="Oval 50">
                <a:extLst>
                  <a:ext uri="{FF2B5EF4-FFF2-40B4-BE49-F238E27FC236}">
                    <a16:creationId xmlns:a16="http://schemas.microsoft.com/office/drawing/2014/main" id="{45E5FAAD-25DD-4BDB-2876-D36413C38794}"/>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2C4AB62-18AB-5754-6B2B-83DF0ED041D2}"/>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F85E1C4E-7E63-8E8D-4694-4C128D8DD456}"/>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01A8F7C5-5448-32F1-B7E3-29117A9D018D}"/>
                </a:ext>
              </a:extLst>
            </p:cNvPr>
            <p:cNvGrpSpPr/>
            <p:nvPr/>
          </p:nvGrpSpPr>
          <p:grpSpPr>
            <a:xfrm>
              <a:off x="2510366" y="5730874"/>
              <a:ext cx="209550" cy="473075"/>
              <a:chOff x="8709025" y="4109292"/>
              <a:chExt cx="1116013" cy="1485441"/>
            </a:xfrm>
          </p:grpSpPr>
          <p:sp>
            <p:nvSpPr>
              <p:cNvPr id="48" name="Oval 47">
                <a:extLst>
                  <a:ext uri="{FF2B5EF4-FFF2-40B4-BE49-F238E27FC236}">
                    <a16:creationId xmlns:a16="http://schemas.microsoft.com/office/drawing/2014/main" id="{D9927CDA-B877-6E26-C0CC-6C54D78CDE8A}"/>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1D622CDF-AA3A-8A3D-EC2B-0F48B6C12F8C}"/>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E9ADB05D-96D2-3E5E-C07C-4FDA09932FCA}"/>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6C19062F-5C93-53A9-659F-9B5FC4DE0DD0}"/>
                </a:ext>
              </a:extLst>
            </p:cNvPr>
            <p:cNvGrpSpPr/>
            <p:nvPr/>
          </p:nvGrpSpPr>
          <p:grpSpPr>
            <a:xfrm>
              <a:off x="2752725" y="5730874"/>
              <a:ext cx="209550" cy="473075"/>
              <a:chOff x="8709025" y="4109292"/>
              <a:chExt cx="1116013" cy="1485441"/>
            </a:xfrm>
          </p:grpSpPr>
          <p:sp>
            <p:nvSpPr>
              <p:cNvPr id="45" name="Oval 44">
                <a:extLst>
                  <a:ext uri="{FF2B5EF4-FFF2-40B4-BE49-F238E27FC236}">
                    <a16:creationId xmlns:a16="http://schemas.microsoft.com/office/drawing/2014/main" id="{980D7893-109C-937C-A3D7-AB5DA07421F1}"/>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35A1CF3-29F6-E1FC-02B1-2BF9A39894BA}"/>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B8A7AF59-FB0B-309A-B25C-131CC464D95C}"/>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57" name="Group 56">
            <a:extLst>
              <a:ext uri="{FF2B5EF4-FFF2-40B4-BE49-F238E27FC236}">
                <a16:creationId xmlns:a16="http://schemas.microsoft.com/office/drawing/2014/main" id="{F8C033D3-2295-5311-EFAD-460D397C5852}"/>
              </a:ext>
            </a:extLst>
          </p:cNvPr>
          <p:cNvGrpSpPr/>
          <p:nvPr/>
        </p:nvGrpSpPr>
        <p:grpSpPr>
          <a:xfrm>
            <a:off x="2035175" y="4029075"/>
            <a:ext cx="923925" cy="196850"/>
            <a:chOff x="2028825" y="5467350"/>
            <a:chExt cx="923925" cy="196850"/>
          </a:xfrm>
        </p:grpSpPr>
        <p:sp>
          <p:nvSpPr>
            <p:cNvPr id="58" name="Oval 57">
              <a:extLst>
                <a:ext uri="{FF2B5EF4-FFF2-40B4-BE49-F238E27FC236}">
                  <a16:creationId xmlns:a16="http://schemas.microsoft.com/office/drawing/2014/main" id="{7237DFA5-D155-C922-840D-8D61827E2B7C}"/>
                </a:ext>
              </a:extLst>
            </p:cNvPr>
            <p:cNvSpPr/>
            <p:nvPr/>
          </p:nvSpPr>
          <p:spPr>
            <a:xfrm>
              <a:off x="274637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C502D61A-FD8D-40FE-1681-AB7382E15A35}"/>
                </a:ext>
              </a:extLst>
            </p:cNvPr>
            <p:cNvSpPr/>
            <p:nvPr/>
          </p:nvSpPr>
          <p:spPr>
            <a:xfrm>
              <a:off x="2507191"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E942A6FF-D2F1-B009-66D4-77A6E3273493}"/>
                </a:ext>
              </a:extLst>
            </p:cNvPr>
            <p:cNvSpPr/>
            <p:nvPr/>
          </p:nvSpPr>
          <p:spPr>
            <a:xfrm>
              <a:off x="2268008"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AC53280E-CBCC-5AB6-3DF8-E19DA3F6746A}"/>
                </a:ext>
              </a:extLst>
            </p:cNvPr>
            <p:cNvSpPr/>
            <p:nvPr/>
          </p:nvSpPr>
          <p:spPr>
            <a:xfrm>
              <a:off x="202882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FAB7C8E3-4193-1D61-EA14-6B17380BE9C9}"/>
              </a:ext>
            </a:extLst>
          </p:cNvPr>
          <p:cNvGrpSpPr/>
          <p:nvPr/>
        </p:nvGrpSpPr>
        <p:grpSpPr>
          <a:xfrm>
            <a:off x="2035175" y="3778250"/>
            <a:ext cx="923925" cy="196850"/>
            <a:chOff x="2028825" y="5467350"/>
            <a:chExt cx="923925" cy="196850"/>
          </a:xfrm>
        </p:grpSpPr>
        <p:sp>
          <p:nvSpPr>
            <p:cNvPr id="63" name="Oval 62">
              <a:extLst>
                <a:ext uri="{FF2B5EF4-FFF2-40B4-BE49-F238E27FC236}">
                  <a16:creationId xmlns:a16="http://schemas.microsoft.com/office/drawing/2014/main" id="{E4DEB136-80AC-CB0B-5646-4C5B0A09D157}"/>
                </a:ext>
              </a:extLst>
            </p:cNvPr>
            <p:cNvSpPr/>
            <p:nvPr/>
          </p:nvSpPr>
          <p:spPr>
            <a:xfrm>
              <a:off x="274637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B49A9050-D743-EA04-A05C-B88F69865AD7}"/>
                </a:ext>
              </a:extLst>
            </p:cNvPr>
            <p:cNvSpPr/>
            <p:nvPr/>
          </p:nvSpPr>
          <p:spPr>
            <a:xfrm>
              <a:off x="2507191"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B9929D5-53AD-23BF-1216-E22583A4DBA6}"/>
                </a:ext>
              </a:extLst>
            </p:cNvPr>
            <p:cNvSpPr/>
            <p:nvPr/>
          </p:nvSpPr>
          <p:spPr>
            <a:xfrm>
              <a:off x="2268008"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39F3D7DF-4593-9CC3-6B80-3D15EB43AF6C}"/>
                </a:ext>
              </a:extLst>
            </p:cNvPr>
            <p:cNvSpPr/>
            <p:nvPr/>
          </p:nvSpPr>
          <p:spPr>
            <a:xfrm>
              <a:off x="202882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7" name="Group 66">
            <a:extLst>
              <a:ext uri="{FF2B5EF4-FFF2-40B4-BE49-F238E27FC236}">
                <a16:creationId xmlns:a16="http://schemas.microsoft.com/office/drawing/2014/main" id="{4FFDCC23-3E6F-DE9D-46A6-980A4B46E031}"/>
              </a:ext>
            </a:extLst>
          </p:cNvPr>
          <p:cNvGrpSpPr/>
          <p:nvPr/>
        </p:nvGrpSpPr>
        <p:grpSpPr>
          <a:xfrm>
            <a:off x="2035175" y="3530600"/>
            <a:ext cx="923925" cy="196850"/>
            <a:chOff x="2028825" y="5467350"/>
            <a:chExt cx="923925" cy="196850"/>
          </a:xfrm>
        </p:grpSpPr>
        <p:sp>
          <p:nvSpPr>
            <p:cNvPr id="68" name="Oval 67">
              <a:extLst>
                <a:ext uri="{FF2B5EF4-FFF2-40B4-BE49-F238E27FC236}">
                  <a16:creationId xmlns:a16="http://schemas.microsoft.com/office/drawing/2014/main" id="{0151824B-9420-EC4C-B999-02F67E4CB1E5}"/>
                </a:ext>
              </a:extLst>
            </p:cNvPr>
            <p:cNvSpPr/>
            <p:nvPr/>
          </p:nvSpPr>
          <p:spPr>
            <a:xfrm>
              <a:off x="274637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6B1F330-E00C-33F1-D35B-7EF0BDE7E883}"/>
                </a:ext>
              </a:extLst>
            </p:cNvPr>
            <p:cNvSpPr/>
            <p:nvPr/>
          </p:nvSpPr>
          <p:spPr>
            <a:xfrm>
              <a:off x="2507191"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9252E625-7912-C536-6A34-4D85D606E942}"/>
                </a:ext>
              </a:extLst>
            </p:cNvPr>
            <p:cNvSpPr/>
            <p:nvPr/>
          </p:nvSpPr>
          <p:spPr>
            <a:xfrm>
              <a:off x="2268008"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06C47700-5806-DB77-12F6-EB6F5B51A24D}"/>
                </a:ext>
              </a:extLst>
            </p:cNvPr>
            <p:cNvSpPr/>
            <p:nvPr/>
          </p:nvSpPr>
          <p:spPr>
            <a:xfrm>
              <a:off x="202882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71">
            <a:extLst>
              <a:ext uri="{FF2B5EF4-FFF2-40B4-BE49-F238E27FC236}">
                <a16:creationId xmlns:a16="http://schemas.microsoft.com/office/drawing/2014/main" id="{DE57F64A-DD9F-2DEC-D39B-64D170AF8A97}"/>
              </a:ext>
            </a:extLst>
          </p:cNvPr>
          <p:cNvGrpSpPr/>
          <p:nvPr/>
        </p:nvGrpSpPr>
        <p:grpSpPr>
          <a:xfrm>
            <a:off x="2035175" y="3279775"/>
            <a:ext cx="923925" cy="196850"/>
            <a:chOff x="2028825" y="5467350"/>
            <a:chExt cx="923925" cy="196850"/>
          </a:xfrm>
        </p:grpSpPr>
        <p:sp>
          <p:nvSpPr>
            <p:cNvPr id="73" name="Oval 72">
              <a:extLst>
                <a:ext uri="{FF2B5EF4-FFF2-40B4-BE49-F238E27FC236}">
                  <a16:creationId xmlns:a16="http://schemas.microsoft.com/office/drawing/2014/main" id="{E63B289A-C56E-6F39-043F-A27C68E3C288}"/>
                </a:ext>
              </a:extLst>
            </p:cNvPr>
            <p:cNvSpPr/>
            <p:nvPr/>
          </p:nvSpPr>
          <p:spPr>
            <a:xfrm>
              <a:off x="274637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3125EDCA-F9B1-8D3A-8803-8162D1749133}"/>
                </a:ext>
              </a:extLst>
            </p:cNvPr>
            <p:cNvSpPr/>
            <p:nvPr/>
          </p:nvSpPr>
          <p:spPr>
            <a:xfrm>
              <a:off x="2507191"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76A41CEB-368F-5381-5191-ADBAEBCF1977}"/>
                </a:ext>
              </a:extLst>
            </p:cNvPr>
            <p:cNvSpPr/>
            <p:nvPr/>
          </p:nvSpPr>
          <p:spPr>
            <a:xfrm>
              <a:off x="2268008"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FB418196-B998-2110-BAD9-B68B55402410}"/>
                </a:ext>
              </a:extLst>
            </p:cNvPr>
            <p:cNvSpPr/>
            <p:nvPr/>
          </p:nvSpPr>
          <p:spPr>
            <a:xfrm>
              <a:off x="2028825" y="5467350"/>
              <a:ext cx="206375" cy="196850"/>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6D426ED0-BE83-841A-5E88-A4DA76EC75D9}"/>
              </a:ext>
            </a:extLst>
          </p:cNvPr>
          <p:cNvGrpSpPr/>
          <p:nvPr/>
        </p:nvGrpSpPr>
        <p:grpSpPr>
          <a:xfrm>
            <a:off x="3830580" y="5631722"/>
            <a:ext cx="936625" cy="473075"/>
            <a:chOff x="2025650" y="5730874"/>
            <a:chExt cx="936625" cy="473075"/>
          </a:xfrm>
        </p:grpSpPr>
        <p:grpSp>
          <p:nvGrpSpPr>
            <p:cNvPr id="78" name="Group 77">
              <a:extLst>
                <a:ext uri="{FF2B5EF4-FFF2-40B4-BE49-F238E27FC236}">
                  <a16:creationId xmlns:a16="http://schemas.microsoft.com/office/drawing/2014/main" id="{1B5C572A-72B5-E83D-92DB-D929FB313065}"/>
                </a:ext>
              </a:extLst>
            </p:cNvPr>
            <p:cNvGrpSpPr/>
            <p:nvPr/>
          </p:nvGrpSpPr>
          <p:grpSpPr>
            <a:xfrm>
              <a:off x="2025650" y="5730874"/>
              <a:ext cx="209550" cy="473075"/>
              <a:chOff x="8709025" y="4109292"/>
              <a:chExt cx="1116013" cy="1485441"/>
            </a:xfrm>
          </p:grpSpPr>
          <p:sp>
            <p:nvSpPr>
              <p:cNvPr id="91" name="Oval 90">
                <a:extLst>
                  <a:ext uri="{FF2B5EF4-FFF2-40B4-BE49-F238E27FC236}">
                    <a16:creationId xmlns:a16="http://schemas.microsoft.com/office/drawing/2014/main" id="{F4047E99-6F5A-AA83-4E84-257EEEA44655}"/>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9A26A3B0-C551-449E-F15D-91B4561B24DC}"/>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53CBADB9-CA15-3E1C-04FD-2CF665722912}"/>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9" name="Group 78">
              <a:extLst>
                <a:ext uri="{FF2B5EF4-FFF2-40B4-BE49-F238E27FC236}">
                  <a16:creationId xmlns:a16="http://schemas.microsoft.com/office/drawing/2014/main" id="{F51E961C-BB44-E6A7-B95A-8889D5215CE4}"/>
                </a:ext>
              </a:extLst>
            </p:cNvPr>
            <p:cNvGrpSpPr/>
            <p:nvPr/>
          </p:nvGrpSpPr>
          <p:grpSpPr>
            <a:xfrm>
              <a:off x="2268008" y="5730874"/>
              <a:ext cx="209550" cy="473075"/>
              <a:chOff x="8709025" y="4109292"/>
              <a:chExt cx="1116013" cy="1485441"/>
            </a:xfrm>
          </p:grpSpPr>
          <p:sp>
            <p:nvSpPr>
              <p:cNvPr id="88" name="Oval 87">
                <a:extLst>
                  <a:ext uri="{FF2B5EF4-FFF2-40B4-BE49-F238E27FC236}">
                    <a16:creationId xmlns:a16="http://schemas.microsoft.com/office/drawing/2014/main" id="{84819031-72EF-AEE7-F93D-F76AF8ABDB00}"/>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CC20C760-A51B-F1D5-E899-6455CD6EB32D}"/>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C1D3FDA1-3F05-08DE-7824-B2D0609C35AD}"/>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8425711F-973E-6837-0C98-0543AD372C2B}"/>
                </a:ext>
              </a:extLst>
            </p:cNvPr>
            <p:cNvGrpSpPr/>
            <p:nvPr/>
          </p:nvGrpSpPr>
          <p:grpSpPr>
            <a:xfrm>
              <a:off x="2510366" y="5730874"/>
              <a:ext cx="209550" cy="473075"/>
              <a:chOff x="8709025" y="4109292"/>
              <a:chExt cx="1116013" cy="1485441"/>
            </a:xfrm>
          </p:grpSpPr>
          <p:sp>
            <p:nvSpPr>
              <p:cNvPr id="85" name="Oval 84">
                <a:extLst>
                  <a:ext uri="{FF2B5EF4-FFF2-40B4-BE49-F238E27FC236}">
                    <a16:creationId xmlns:a16="http://schemas.microsoft.com/office/drawing/2014/main" id="{9B3AD45F-B1A5-D630-E83D-D789CE80D356}"/>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84F6EA44-8A17-DA60-3F8F-45E4B513E57A}"/>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893BFFB0-FBD4-32AA-E52B-6ABFD0C55096}"/>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616BBBFA-1D22-211C-8E57-86409F2BE585}"/>
                </a:ext>
              </a:extLst>
            </p:cNvPr>
            <p:cNvGrpSpPr/>
            <p:nvPr/>
          </p:nvGrpSpPr>
          <p:grpSpPr>
            <a:xfrm>
              <a:off x="2752725" y="5730874"/>
              <a:ext cx="209550" cy="473075"/>
              <a:chOff x="8709025" y="4109292"/>
              <a:chExt cx="1116013" cy="1485441"/>
            </a:xfrm>
          </p:grpSpPr>
          <p:sp>
            <p:nvSpPr>
              <p:cNvPr id="82" name="Oval 81">
                <a:extLst>
                  <a:ext uri="{FF2B5EF4-FFF2-40B4-BE49-F238E27FC236}">
                    <a16:creationId xmlns:a16="http://schemas.microsoft.com/office/drawing/2014/main" id="{CB59B58E-F4BC-C3D6-1026-9E578A5859B5}"/>
                  </a:ext>
                </a:extLst>
              </p:cNvPr>
              <p:cNvSpPr/>
              <p:nvPr/>
            </p:nvSpPr>
            <p:spPr>
              <a:xfrm>
                <a:off x="8712506" y="5297278"/>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197C83AE-3766-9675-B71B-1FBEC058CC5A}"/>
                  </a:ext>
                </a:extLst>
              </p:cNvPr>
              <p:cNvSpPr/>
              <p:nvPr/>
            </p:nvSpPr>
            <p:spPr>
              <a:xfrm>
                <a:off x="8709025" y="4260850"/>
                <a:ext cx="1116013" cy="1181483"/>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2E1DF6D0-E768-12C4-6D6D-253D963BD973}"/>
                  </a:ext>
                </a:extLst>
              </p:cNvPr>
              <p:cNvSpPr/>
              <p:nvPr/>
            </p:nvSpPr>
            <p:spPr>
              <a:xfrm>
                <a:off x="8714342" y="4109292"/>
                <a:ext cx="1106662" cy="297455"/>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94" name="Picture 93">
            <a:extLst>
              <a:ext uri="{FF2B5EF4-FFF2-40B4-BE49-F238E27FC236}">
                <a16:creationId xmlns:a16="http://schemas.microsoft.com/office/drawing/2014/main" id="{68D52F54-6B23-AB41-B001-B76922F2FB13}"/>
              </a:ext>
            </a:extLst>
          </p:cNvPr>
          <p:cNvPicPr>
            <a:picLocks noChangeAspect="1"/>
          </p:cNvPicPr>
          <p:nvPr/>
        </p:nvPicPr>
        <p:blipFill>
          <a:blip r:embed="rId3"/>
          <a:stretch>
            <a:fillRect/>
          </a:stretch>
        </p:blipFill>
        <p:spPr>
          <a:xfrm rot="10800000">
            <a:off x="2041293" y="5064832"/>
            <a:ext cx="942265" cy="140537"/>
          </a:xfrm>
          <a:prstGeom prst="rect">
            <a:avLst/>
          </a:prstGeom>
        </p:spPr>
      </p:pic>
      <p:sp>
        <p:nvSpPr>
          <p:cNvPr id="95" name="Rectangle 94">
            <a:extLst>
              <a:ext uri="{FF2B5EF4-FFF2-40B4-BE49-F238E27FC236}">
                <a16:creationId xmlns:a16="http://schemas.microsoft.com/office/drawing/2014/main" id="{E8CCF04F-024B-23E1-63C8-623F05357109}"/>
              </a:ext>
            </a:extLst>
          </p:cNvPr>
          <p:cNvSpPr/>
          <p:nvPr/>
        </p:nvSpPr>
        <p:spPr>
          <a:xfrm rot="5400000">
            <a:off x="4172655" y="5522030"/>
            <a:ext cx="1626562" cy="27702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3580C1B1-5007-224C-35AD-5F7AB6BD09B4}"/>
              </a:ext>
            </a:extLst>
          </p:cNvPr>
          <p:cNvSpPr/>
          <p:nvPr/>
        </p:nvSpPr>
        <p:spPr>
          <a:xfrm>
            <a:off x="4611898" y="5064832"/>
            <a:ext cx="125489" cy="12985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DB84153C-D979-30EF-DC8F-30C9574355E9}"/>
              </a:ext>
            </a:extLst>
          </p:cNvPr>
          <p:cNvCxnSpPr>
            <a:cxnSpLocks/>
          </p:cNvCxnSpPr>
          <p:nvPr/>
        </p:nvCxnSpPr>
        <p:spPr>
          <a:xfrm>
            <a:off x="1928813" y="3627712"/>
            <a:ext cx="185737" cy="0"/>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3F2B45E4-F743-F5FC-C925-331258425043}"/>
              </a:ext>
            </a:extLst>
          </p:cNvPr>
          <p:cNvCxnSpPr>
            <a:cxnSpLocks/>
          </p:cNvCxnSpPr>
          <p:nvPr/>
        </p:nvCxnSpPr>
        <p:spPr>
          <a:xfrm>
            <a:off x="1931988" y="3376887"/>
            <a:ext cx="185737" cy="0"/>
          </a:xfrm>
          <a:prstGeom prst="line">
            <a:avLst/>
          </a:prstGeom>
          <a:ln w="317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99" name="Picture 98">
            <a:extLst>
              <a:ext uri="{FF2B5EF4-FFF2-40B4-BE49-F238E27FC236}">
                <a16:creationId xmlns:a16="http://schemas.microsoft.com/office/drawing/2014/main" id="{91934E95-EA43-24E1-5D9B-0E56BE3EEF7D}"/>
              </a:ext>
            </a:extLst>
          </p:cNvPr>
          <p:cNvPicPr>
            <a:picLocks noChangeAspect="1"/>
          </p:cNvPicPr>
          <p:nvPr/>
        </p:nvPicPr>
        <p:blipFill>
          <a:blip r:embed="rId3"/>
          <a:stretch>
            <a:fillRect/>
          </a:stretch>
        </p:blipFill>
        <p:spPr>
          <a:xfrm rot="10800000">
            <a:off x="2023678" y="3306647"/>
            <a:ext cx="942265" cy="140537"/>
          </a:xfrm>
          <a:prstGeom prst="rect">
            <a:avLst/>
          </a:prstGeom>
        </p:spPr>
      </p:pic>
      <p:cxnSp>
        <p:nvCxnSpPr>
          <p:cNvPr id="100" name="Straight Connector 99">
            <a:extLst>
              <a:ext uri="{FF2B5EF4-FFF2-40B4-BE49-F238E27FC236}">
                <a16:creationId xmlns:a16="http://schemas.microsoft.com/office/drawing/2014/main" id="{26CCEA93-EB85-34CA-131B-CB3E419C0E37}"/>
              </a:ext>
            </a:extLst>
          </p:cNvPr>
          <p:cNvCxnSpPr>
            <a:cxnSpLocks/>
          </p:cNvCxnSpPr>
          <p:nvPr/>
        </p:nvCxnSpPr>
        <p:spPr>
          <a:xfrm>
            <a:off x="1928813" y="3880124"/>
            <a:ext cx="185737" cy="0"/>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88703FD8-455A-B61F-FF73-D46F042CC0EB}"/>
              </a:ext>
            </a:extLst>
          </p:cNvPr>
          <p:cNvCxnSpPr>
            <a:cxnSpLocks/>
          </p:cNvCxnSpPr>
          <p:nvPr/>
        </p:nvCxnSpPr>
        <p:spPr>
          <a:xfrm>
            <a:off x="1930401" y="4132536"/>
            <a:ext cx="185737" cy="0"/>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E64D7DAF-AF14-85C1-04F5-70652807F8B7}"/>
              </a:ext>
            </a:extLst>
          </p:cNvPr>
          <p:cNvCxnSpPr>
            <a:cxnSpLocks/>
          </p:cNvCxnSpPr>
          <p:nvPr/>
        </p:nvCxnSpPr>
        <p:spPr>
          <a:xfrm flipV="1">
            <a:off x="1920875" y="1724025"/>
            <a:ext cx="22225" cy="2425700"/>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E4ECD8E3-2EA6-3F3C-8D8A-61B410D56696}"/>
              </a:ext>
            </a:extLst>
          </p:cNvPr>
          <p:cNvCxnSpPr>
            <a:cxnSpLocks/>
          </p:cNvCxnSpPr>
          <p:nvPr/>
        </p:nvCxnSpPr>
        <p:spPr>
          <a:xfrm>
            <a:off x="4621576" y="5131399"/>
            <a:ext cx="696549"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8FAB85B-169D-3F61-FB1A-B6F59231AAE1}"/>
              </a:ext>
            </a:extLst>
          </p:cNvPr>
          <p:cNvCxnSpPr>
            <a:cxnSpLocks/>
          </p:cNvCxnSpPr>
          <p:nvPr/>
        </p:nvCxnSpPr>
        <p:spPr>
          <a:xfrm>
            <a:off x="5308180" y="5121275"/>
            <a:ext cx="0" cy="212916"/>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BC358885-A3EC-65FF-CAB6-68E170B21307}"/>
              </a:ext>
            </a:extLst>
          </p:cNvPr>
          <p:cNvCxnSpPr>
            <a:cxnSpLocks/>
          </p:cNvCxnSpPr>
          <p:nvPr/>
        </p:nvCxnSpPr>
        <p:spPr>
          <a:xfrm flipH="1">
            <a:off x="3021012" y="2709583"/>
            <a:ext cx="88900"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06" name="Oval 105">
            <a:extLst>
              <a:ext uri="{FF2B5EF4-FFF2-40B4-BE49-F238E27FC236}">
                <a16:creationId xmlns:a16="http://schemas.microsoft.com/office/drawing/2014/main" id="{9DA339FE-0A67-F52B-9510-E4D0D1A6E118}"/>
              </a:ext>
            </a:extLst>
          </p:cNvPr>
          <p:cNvSpPr/>
          <p:nvPr/>
        </p:nvSpPr>
        <p:spPr>
          <a:xfrm>
            <a:off x="2546351" y="327329"/>
            <a:ext cx="593036" cy="602945"/>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Oval 106">
            <a:extLst>
              <a:ext uri="{FF2B5EF4-FFF2-40B4-BE49-F238E27FC236}">
                <a16:creationId xmlns:a16="http://schemas.microsoft.com/office/drawing/2014/main" id="{677526D6-7944-6BCF-B6EF-8AECB67832F6}"/>
              </a:ext>
            </a:extLst>
          </p:cNvPr>
          <p:cNvSpPr/>
          <p:nvPr/>
        </p:nvSpPr>
        <p:spPr>
          <a:xfrm>
            <a:off x="1879601" y="327329"/>
            <a:ext cx="593036" cy="602945"/>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Oval 107">
            <a:extLst>
              <a:ext uri="{FF2B5EF4-FFF2-40B4-BE49-F238E27FC236}">
                <a16:creationId xmlns:a16="http://schemas.microsoft.com/office/drawing/2014/main" id="{0288A0A0-3D2C-7EF0-3525-2A31CA2DB4C6}"/>
              </a:ext>
            </a:extLst>
          </p:cNvPr>
          <p:cNvSpPr/>
          <p:nvPr/>
        </p:nvSpPr>
        <p:spPr>
          <a:xfrm>
            <a:off x="2543176" y="978204"/>
            <a:ext cx="593036" cy="602945"/>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Oval 108">
            <a:extLst>
              <a:ext uri="{FF2B5EF4-FFF2-40B4-BE49-F238E27FC236}">
                <a16:creationId xmlns:a16="http://schemas.microsoft.com/office/drawing/2014/main" id="{D82A798D-0AB1-A57F-3A65-35BC8E0A283C}"/>
              </a:ext>
            </a:extLst>
          </p:cNvPr>
          <p:cNvSpPr/>
          <p:nvPr/>
        </p:nvSpPr>
        <p:spPr>
          <a:xfrm>
            <a:off x="1876426" y="984554"/>
            <a:ext cx="593036" cy="602945"/>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0" name="Group 109">
            <a:extLst>
              <a:ext uri="{FF2B5EF4-FFF2-40B4-BE49-F238E27FC236}">
                <a16:creationId xmlns:a16="http://schemas.microsoft.com/office/drawing/2014/main" id="{A997C8EC-C3D4-356A-4824-A963A1AE33D0}"/>
              </a:ext>
            </a:extLst>
          </p:cNvPr>
          <p:cNvGrpSpPr/>
          <p:nvPr/>
        </p:nvGrpSpPr>
        <p:grpSpPr>
          <a:xfrm>
            <a:off x="2091543" y="1899780"/>
            <a:ext cx="1012825" cy="269875"/>
            <a:chOff x="2091543" y="1899780"/>
            <a:chExt cx="1012825" cy="269875"/>
          </a:xfrm>
        </p:grpSpPr>
        <p:sp>
          <p:nvSpPr>
            <p:cNvPr id="111" name="Rectangle: Rounded Corners 110">
              <a:extLst>
                <a:ext uri="{FF2B5EF4-FFF2-40B4-BE49-F238E27FC236}">
                  <a16:creationId xmlns:a16="http://schemas.microsoft.com/office/drawing/2014/main" id="{416B4689-4525-A90C-E079-1EB2AE7E8117}"/>
                </a:ext>
              </a:extLst>
            </p:cNvPr>
            <p:cNvSpPr/>
            <p:nvPr/>
          </p:nvSpPr>
          <p:spPr>
            <a:xfrm rot="5400000">
              <a:off x="2866243" y="1931530"/>
              <a:ext cx="269875" cy="206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Rounded Corners 111">
              <a:extLst>
                <a:ext uri="{FF2B5EF4-FFF2-40B4-BE49-F238E27FC236}">
                  <a16:creationId xmlns:a16="http://schemas.microsoft.com/office/drawing/2014/main" id="{06418C00-64BC-23FF-C143-0F54C4FD4B7D}"/>
                </a:ext>
              </a:extLst>
            </p:cNvPr>
            <p:cNvSpPr/>
            <p:nvPr/>
          </p:nvSpPr>
          <p:spPr>
            <a:xfrm rot="5400000">
              <a:off x="2597427" y="1931530"/>
              <a:ext cx="269875" cy="206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Rectangle: Rounded Corners 112">
              <a:extLst>
                <a:ext uri="{FF2B5EF4-FFF2-40B4-BE49-F238E27FC236}">
                  <a16:creationId xmlns:a16="http://schemas.microsoft.com/office/drawing/2014/main" id="{28F89818-31E8-D3D1-6B9A-C58D62A7CC0A}"/>
                </a:ext>
              </a:extLst>
            </p:cNvPr>
            <p:cNvSpPr/>
            <p:nvPr/>
          </p:nvSpPr>
          <p:spPr>
            <a:xfrm rot="5400000">
              <a:off x="2328610" y="1931530"/>
              <a:ext cx="269875" cy="206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Rounded Corners 113">
              <a:extLst>
                <a:ext uri="{FF2B5EF4-FFF2-40B4-BE49-F238E27FC236}">
                  <a16:creationId xmlns:a16="http://schemas.microsoft.com/office/drawing/2014/main" id="{AF86D93E-BCC9-8756-2E37-B8B2CCFA44D0}"/>
                </a:ext>
              </a:extLst>
            </p:cNvPr>
            <p:cNvSpPr/>
            <p:nvPr/>
          </p:nvSpPr>
          <p:spPr>
            <a:xfrm rot="5400000">
              <a:off x="2059793" y="1931530"/>
              <a:ext cx="269875" cy="2063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15" name="Straight Connector 114">
            <a:extLst>
              <a:ext uri="{FF2B5EF4-FFF2-40B4-BE49-F238E27FC236}">
                <a16:creationId xmlns:a16="http://schemas.microsoft.com/office/drawing/2014/main" id="{D901794C-A3CF-6726-DF21-480F373B0B25}"/>
              </a:ext>
            </a:extLst>
          </p:cNvPr>
          <p:cNvCxnSpPr>
            <a:cxnSpLocks/>
          </p:cNvCxnSpPr>
          <p:nvPr/>
        </p:nvCxnSpPr>
        <p:spPr>
          <a:xfrm>
            <a:off x="1927226" y="1725886"/>
            <a:ext cx="574674" cy="0"/>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572B1413-25F1-3A8F-1582-A40442F3672F}"/>
              </a:ext>
            </a:extLst>
          </p:cNvPr>
          <p:cNvCxnSpPr>
            <a:cxnSpLocks/>
          </p:cNvCxnSpPr>
          <p:nvPr/>
        </p:nvCxnSpPr>
        <p:spPr>
          <a:xfrm flipH="1">
            <a:off x="2171700" y="609603"/>
            <a:ext cx="688976" cy="628647"/>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87A8C6D0-D37A-32FE-88D1-7F6667BD34E0}"/>
              </a:ext>
            </a:extLst>
          </p:cNvPr>
          <p:cNvCxnSpPr>
            <a:cxnSpLocks/>
          </p:cNvCxnSpPr>
          <p:nvPr/>
        </p:nvCxnSpPr>
        <p:spPr>
          <a:xfrm>
            <a:off x="2505076" y="923925"/>
            <a:ext cx="0" cy="811487"/>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23C2896-685F-230A-9600-D7E3B6044E72}"/>
              </a:ext>
            </a:extLst>
          </p:cNvPr>
          <p:cNvCxnSpPr>
            <a:cxnSpLocks/>
          </p:cNvCxnSpPr>
          <p:nvPr/>
        </p:nvCxnSpPr>
        <p:spPr>
          <a:xfrm flipH="1" flipV="1">
            <a:off x="2155825" y="606428"/>
            <a:ext cx="682625" cy="647697"/>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74DA3E10-668D-38FE-B3B0-89FB7A4B75F1}"/>
              </a:ext>
            </a:extLst>
          </p:cNvPr>
          <p:cNvSpPr txBox="1"/>
          <p:nvPr/>
        </p:nvSpPr>
        <p:spPr>
          <a:xfrm>
            <a:off x="519021" y="3213367"/>
            <a:ext cx="1322029" cy="307777"/>
          </a:xfrm>
          <a:prstGeom prst="rect">
            <a:avLst/>
          </a:prstGeom>
          <a:noFill/>
        </p:spPr>
        <p:txBody>
          <a:bodyPr wrap="none" rtlCol="0">
            <a:spAutoFit/>
          </a:bodyPr>
          <a:lstStyle/>
          <a:p>
            <a:pPr algn="ctr"/>
            <a:r>
              <a:rPr lang="en-US" sz="1400" dirty="0"/>
              <a:t>Heat Exchanger</a:t>
            </a:r>
          </a:p>
        </p:txBody>
      </p:sp>
      <p:sp>
        <p:nvSpPr>
          <p:cNvPr id="120" name="TextBox 119">
            <a:extLst>
              <a:ext uri="{FF2B5EF4-FFF2-40B4-BE49-F238E27FC236}">
                <a16:creationId xmlns:a16="http://schemas.microsoft.com/office/drawing/2014/main" id="{D1409C5E-1F6D-DC59-3DE2-892196C28A86}"/>
              </a:ext>
            </a:extLst>
          </p:cNvPr>
          <p:cNvSpPr txBox="1"/>
          <p:nvPr/>
        </p:nvSpPr>
        <p:spPr>
          <a:xfrm>
            <a:off x="832638" y="613386"/>
            <a:ext cx="738857" cy="523220"/>
          </a:xfrm>
          <a:prstGeom prst="rect">
            <a:avLst/>
          </a:prstGeom>
          <a:noFill/>
        </p:spPr>
        <p:txBody>
          <a:bodyPr wrap="none" rtlCol="0">
            <a:spAutoFit/>
          </a:bodyPr>
          <a:lstStyle/>
          <a:p>
            <a:pPr algn="ctr"/>
            <a:r>
              <a:rPr lang="en-US" sz="1400" dirty="0"/>
              <a:t>O</a:t>
            </a:r>
            <a:r>
              <a:rPr lang="en-US" sz="1400" baseline="-25000" dirty="0"/>
              <a:t>2</a:t>
            </a:r>
          </a:p>
          <a:p>
            <a:pPr algn="ctr"/>
            <a:r>
              <a:rPr lang="en-US" sz="1400" dirty="0"/>
              <a:t>Storage</a:t>
            </a:r>
          </a:p>
        </p:txBody>
      </p:sp>
      <p:grpSp>
        <p:nvGrpSpPr>
          <p:cNvPr id="121" name="Group 120">
            <a:extLst>
              <a:ext uri="{FF2B5EF4-FFF2-40B4-BE49-F238E27FC236}">
                <a16:creationId xmlns:a16="http://schemas.microsoft.com/office/drawing/2014/main" id="{12501193-9C6B-5674-4E92-9D98473F338B}"/>
              </a:ext>
            </a:extLst>
          </p:cNvPr>
          <p:cNvGrpSpPr/>
          <p:nvPr/>
        </p:nvGrpSpPr>
        <p:grpSpPr>
          <a:xfrm>
            <a:off x="7091458" y="5023692"/>
            <a:ext cx="650875" cy="1405033"/>
            <a:chOff x="9845675" y="3528267"/>
            <a:chExt cx="650875" cy="1545383"/>
          </a:xfrm>
        </p:grpSpPr>
        <p:sp>
          <p:nvSpPr>
            <p:cNvPr id="122" name="Oval 121">
              <a:extLst>
                <a:ext uri="{FF2B5EF4-FFF2-40B4-BE49-F238E27FC236}">
                  <a16:creationId xmlns:a16="http://schemas.microsoft.com/office/drawing/2014/main" id="{87C282BC-EC4F-AAD9-C6D8-879580C0D42B}"/>
                </a:ext>
              </a:extLst>
            </p:cNvPr>
            <p:cNvSpPr/>
            <p:nvPr/>
          </p:nvSpPr>
          <p:spPr>
            <a:xfrm>
              <a:off x="9885917" y="3528267"/>
              <a:ext cx="585233" cy="243633"/>
            </a:xfrm>
            <a:prstGeom prst="ellipse">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Oval 122">
              <a:extLst>
                <a:ext uri="{FF2B5EF4-FFF2-40B4-BE49-F238E27FC236}">
                  <a16:creationId xmlns:a16="http://schemas.microsoft.com/office/drawing/2014/main" id="{B23FFDF1-619B-50C2-04CB-BEFEF3242839}"/>
                </a:ext>
              </a:extLst>
            </p:cNvPr>
            <p:cNvSpPr/>
            <p:nvPr/>
          </p:nvSpPr>
          <p:spPr>
            <a:xfrm>
              <a:off x="9885917" y="4830017"/>
              <a:ext cx="585233" cy="243633"/>
            </a:xfrm>
            <a:prstGeom prst="ellipse">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93DB3C54-1AB0-900B-23F9-D77AFD8CC072}"/>
                </a:ext>
              </a:extLst>
            </p:cNvPr>
            <p:cNvSpPr/>
            <p:nvPr/>
          </p:nvSpPr>
          <p:spPr>
            <a:xfrm>
              <a:off x="9845675" y="4603750"/>
              <a:ext cx="650875" cy="346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5" name="Straight Connector 124">
              <a:extLst>
                <a:ext uri="{FF2B5EF4-FFF2-40B4-BE49-F238E27FC236}">
                  <a16:creationId xmlns:a16="http://schemas.microsoft.com/office/drawing/2014/main" id="{C71D792B-F6A5-E744-DCE6-A5F796C6777D}"/>
                </a:ext>
              </a:extLst>
            </p:cNvPr>
            <p:cNvCxnSpPr>
              <a:cxnSpLocks/>
            </p:cNvCxnSpPr>
            <p:nvPr/>
          </p:nvCxnSpPr>
          <p:spPr>
            <a:xfrm flipH="1">
              <a:off x="9880600" y="3665959"/>
              <a:ext cx="8492" cy="1290216"/>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BD96A394-AB9E-68BE-4F70-1E0AE0F52885}"/>
                </a:ext>
              </a:extLst>
            </p:cNvPr>
            <p:cNvCxnSpPr/>
            <p:nvPr/>
          </p:nvCxnSpPr>
          <p:spPr>
            <a:xfrm flipH="1">
              <a:off x="10467975" y="3662784"/>
              <a:ext cx="8492" cy="1290216"/>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id="{8EC9FFE1-11E6-375F-6C22-F5EC45899EB0}"/>
              </a:ext>
            </a:extLst>
          </p:cNvPr>
          <p:cNvGrpSpPr/>
          <p:nvPr/>
        </p:nvGrpSpPr>
        <p:grpSpPr>
          <a:xfrm>
            <a:off x="6406576" y="5023692"/>
            <a:ext cx="650875" cy="1405033"/>
            <a:chOff x="9845675" y="3528267"/>
            <a:chExt cx="650875" cy="1545383"/>
          </a:xfrm>
        </p:grpSpPr>
        <p:sp>
          <p:nvSpPr>
            <p:cNvPr id="128" name="Oval 127">
              <a:extLst>
                <a:ext uri="{FF2B5EF4-FFF2-40B4-BE49-F238E27FC236}">
                  <a16:creationId xmlns:a16="http://schemas.microsoft.com/office/drawing/2014/main" id="{2F22F1F3-74BC-F96E-E67E-065F3AB2D21C}"/>
                </a:ext>
              </a:extLst>
            </p:cNvPr>
            <p:cNvSpPr/>
            <p:nvPr/>
          </p:nvSpPr>
          <p:spPr>
            <a:xfrm>
              <a:off x="9885917" y="3528267"/>
              <a:ext cx="585233" cy="243633"/>
            </a:xfrm>
            <a:prstGeom prst="ellipse">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a:extLst>
                <a:ext uri="{FF2B5EF4-FFF2-40B4-BE49-F238E27FC236}">
                  <a16:creationId xmlns:a16="http://schemas.microsoft.com/office/drawing/2014/main" id="{2C2D02A2-A5A7-FDE1-CADB-32E55A9BE093}"/>
                </a:ext>
              </a:extLst>
            </p:cNvPr>
            <p:cNvSpPr/>
            <p:nvPr/>
          </p:nvSpPr>
          <p:spPr>
            <a:xfrm>
              <a:off x="9885917" y="4830017"/>
              <a:ext cx="585233" cy="243633"/>
            </a:xfrm>
            <a:prstGeom prst="ellipse">
              <a:avLst/>
            </a:pr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29F4F7B7-6AC7-ADCA-6A92-34D2446D2CAA}"/>
                </a:ext>
              </a:extLst>
            </p:cNvPr>
            <p:cNvSpPr/>
            <p:nvPr/>
          </p:nvSpPr>
          <p:spPr>
            <a:xfrm>
              <a:off x="9845675" y="4603750"/>
              <a:ext cx="650875" cy="3464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1" name="Straight Connector 130">
              <a:extLst>
                <a:ext uri="{FF2B5EF4-FFF2-40B4-BE49-F238E27FC236}">
                  <a16:creationId xmlns:a16="http://schemas.microsoft.com/office/drawing/2014/main" id="{89D31654-567F-8E3C-7449-85D270CCE009}"/>
                </a:ext>
              </a:extLst>
            </p:cNvPr>
            <p:cNvCxnSpPr>
              <a:cxnSpLocks/>
            </p:cNvCxnSpPr>
            <p:nvPr/>
          </p:nvCxnSpPr>
          <p:spPr>
            <a:xfrm flipH="1">
              <a:off x="9880600" y="3665959"/>
              <a:ext cx="8492" cy="1290216"/>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CCA7127F-49E0-8552-123B-1839D0C8454F}"/>
                </a:ext>
              </a:extLst>
            </p:cNvPr>
            <p:cNvCxnSpPr/>
            <p:nvPr/>
          </p:nvCxnSpPr>
          <p:spPr>
            <a:xfrm flipH="1">
              <a:off x="10467975" y="3662784"/>
              <a:ext cx="8492" cy="1290216"/>
            </a:xfrm>
            <a:prstGeom prst="line">
              <a:avLst/>
            </a:prstGeom>
            <a:ln w="254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404387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3C1B7F-97BB-92A1-00C0-4B134E6368B4}"/>
              </a:ext>
            </a:extLst>
          </p:cNvPr>
          <p:cNvSpPr>
            <a:spLocks noGrp="1"/>
          </p:cNvSpPr>
          <p:nvPr>
            <p:ph type="sldNum" sz="quarter" idx="12"/>
          </p:nvPr>
        </p:nvSpPr>
        <p:spPr/>
        <p:txBody>
          <a:bodyPr/>
          <a:lstStyle/>
          <a:p>
            <a:fld id="{530254C4-64FE-4BEC-AC23-8BFE1370A698}" type="slidenum">
              <a:rPr lang="en-US" smtClean="0"/>
              <a:t>38</a:t>
            </a:fld>
            <a:endParaRPr lang="en-US"/>
          </a:p>
        </p:txBody>
      </p:sp>
      <p:sp>
        <p:nvSpPr>
          <p:cNvPr id="3" name="Rectangle 6">
            <a:extLst>
              <a:ext uri="{FF2B5EF4-FFF2-40B4-BE49-F238E27FC236}">
                <a16:creationId xmlns:a16="http://schemas.microsoft.com/office/drawing/2014/main" id="{6E116E15-AACE-6029-51F7-05450E31A2D9}"/>
              </a:ext>
            </a:extLst>
          </p:cNvPr>
          <p:cNvSpPr txBox="1">
            <a:spLocks noChangeArrowheads="1"/>
          </p:cNvSpPr>
          <p:nvPr/>
        </p:nvSpPr>
        <p:spPr>
          <a:xfrm>
            <a:off x="231354" y="490010"/>
            <a:ext cx="11721947" cy="609600"/>
          </a:xfrm>
          <a:prstGeom prst="rect">
            <a:avLst/>
          </a:prstGeom>
        </p:spPr>
        <p:txBody>
          <a:bodyPr/>
          <a:lstStyle/>
          <a:p>
            <a:pPr algn="ctr" eaLnBrk="1" fontAlgn="auto" hangingPunct="1">
              <a:spcAft>
                <a:spcPts val="0"/>
              </a:spcAft>
              <a:defRPr/>
            </a:pPr>
            <a:r>
              <a:rPr lang="en-US" sz="2400" b="1" dirty="0">
                <a:latin typeface="Arial" pitchFamily="34" charset="0"/>
                <a:cs typeface="Arial" pitchFamily="34" charset="0"/>
              </a:rPr>
              <a:t>Summary</a:t>
            </a:r>
            <a:endParaRPr lang="en-US" sz="2400" dirty="0">
              <a:latin typeface="Arial" pitchFamily="34" charset="0"/>
              <a:cs typeface="Arial" pitchFamily="34" charset="0"/>
            </a:endParaRPr>
          </a:p>
        </p:txBody>
      </p:sp>
      <p:sp>
        <p:nvSpPr>
          <p:cNvPr id="5" name="TextBox 4">
            <a:extLst>
              <a:ext uri="{FF2B5EF4-FFF2-40B4-BE49-F238E27FC236}">
                <a16:creationId xmlns:a16="http://schemas.microsoft.com/office/drawing/2014/main" id="{C2C7A735-3CD3-063B-6E1B-716DB59A1D78}"/>
              </a:ext>
            </a:extLst>
          </p:cNvPr>
          <p:cNvSpPr txBox="1"/>
          <p:nvPr/>
        </p:nvSpPr>
        <p:spPr>
          <a:xfrm>
            <a:off x="937614" y="1258152"/>
            <a:ext cx="10994571" cy="4632037"/>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performance is insensitive to t</a:t>
            </a:r>
            <a:r>
              <a:rPr lang="fr-FR" sz="2000" dirty="0" err="1">
                <a:effectLst/>
                <a:latin typeface="Times New Roman" panose="02020603050405020304" pitchFamily="18" charset="0"/>
                <a:ea typeface="Times New Roman" panose="02020603050405020304" pitchFamily="18" charset="0"/>
              </a:rPr>
              <a:t>emperature</a:t>
            </a:r>
            <a:r>
              <a:rPr lang="fr-FR" sz="2000" dirty="0">
                <a:effectLst/>
                <a:latin typeface="Times New Roman" panose="02020603050405020304" pitchFamily="18" charset="0"/>
                <a:ea typeface="Times New Roman" panose="02020603050405020304" pitchFamily="18" charset="0"/>
              </a:rPr>
              <a:t>.</a:t>
            </a: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performance is insensitive to elevation/atmospheric pressure. </a:t>
            </a:r>
            <a:endParaRPr lang="fr-FR" sz="2000" dirty="0">
              <a:latin typeface="Times New Roman" panose="02020603050405020304" pitchFamily="18" charset="0"/>
              <a:ea typeface="Times New Roman" panose="02020603050405020304" pitchFamily="18" charset="0"/>
            </a:endParaRP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performance is not compromised by humidity. </a:t>
            </a:r>
            <a:endParaRPr lang="fr-FR" sz="2000" dirty="0">
              <a:effectLst/>
              <a:latin typeface="Times New Roman" panose="02020603050405020304" pitchFamily="18" charset="0"/>
              <a:ea typeface="Times New Roman" panose="02020603050405020304" pitchFamily="18" charset="0"/>
            </a:endParaRP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can use any air (provided it is safe to breathe) without filtration or preconditioning. </a:t>
            </a:r>
            <a:endParaRPr lang="fr-FR" sz="2000" dirty="0">
              <a:latin typeface="Times New Roman" panose="02020603050405020304" pitchFamily="18" charset="0"/>
              <a:ea typeface="Times New Roman" panose="02020603050405020304" pitchFamily="18" charset="0"/>
            </a:endParaRPr>
          </a:p>
          <a:p>
            <a:pPr marL="342900" indent="-342900">
              <a:spcAft>
                <a:spcPts val="600"/>
              </a:spcAft>
              <a:buFont typeface="Arial" panose="020B0604020202020204" pitchFamily="34" charset="0"/>
              <a:buChar char="•"/>
            </a:pPr>
            <a:r>
              <a:rPr lang="da-DK" sz="2000" dirty="0">
                <a:effectLst/>
                <a:latin typeface="Times New Roman" panose="02020603050405020304" pitchFamily="18" charset="0"/>
                <a:ea typeface="Times New Roman" panose="02020603050405020304" pitchFamily="18" charset="0"/>
              </a:rPr>
              <a:t>M-COG </a:t>
            </a:r>
            <a:r>
              <a:rPr lang="en-US" sz="2000" dirty="0">
                <a:effectLst/>
                <a:latin typeface="Times New Roman" panose="02020603050405020304" pitchFamily="18" charset="0"/>
                <a:ea typeface="Times New Roman" panose="02020603050405020304" pitchFamily="18" charset="0"/>
              </a:rPr>
              <a:t>can operate at small scale</a:t>
            </a:r>
            <a:endParaRPr lang="fr-FR" sz="2000" dirty="0">
              <a:effectLst/>
              <a:latin typeface="Times New Roman" panose="02020603050405020304" pitchFamily="18" charset="0"/>
              <a:ea typeface="Times New Roman" panose="02020603050405020304" pitchFamily="18" charset="0"/>
            </a:endParaRP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is easy to ship </a:t>
            </a: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does not need a mechanical c</a:t>
            </a:r>
            <a:r>
              <a:rPr lang="it-IT" sz="2000" dirty="0">
                <a:effectLst/>
                <a:latin typeface="Times New Roman" panose="02020603050405020304" pitchFamily="18" charset="0"/>
                <a:ea typeface="Times New Roman" panose="02020603050405020304" pitchFamily="18" charset="0"/>
              </a:rPr>
              <a:t>ompressor. </a:t>
            </a:r>
            <a:endParaRPr lang="en-US" sz="2000" dirty="0">
              <a:latin typeface="Times New Roman" panose="02020603050405020304" pitchFamily="18" charset="0"/>
              <a:ea typeface="Times New Roman" panose="02020603050405020304" pitchFamily="18" charset="0"/>
            </a:endParaRP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is energy efficient. </a:t>
            </a: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Compared to PSA, M-COG requires less maintenance. </a:t>
            </a:r>
            <a:endParaRPr lang="en-US" sz="2000" dirty="0">
              <a:latin typeface="Times New Roman" panose="02020603050405020304" pitchFamily="18" charset="0"/>
              <a:ea typeface="Times New Roman" panose="02020603050405020304" pitchFamily="18" charset="0"/>
            </a:endParaRP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M-COG oxygen is 99.9% pure</a:t>
            </a:r>
            <a:endParaRPr lang="en-US" sz="2000" dirty="0">
              <a:effectLst/>
              <a:highlight>
                <a:srgbClr val="FFFF00"/>
              </a:highlight>
              <a:latin typeface="Times New Roman" panose="02020603050405020304" pitchFamily="18" charset="0"/>
              <a:ea typeface="Times New Roman" panose="02020603050405020304" pitchFamily="18" charset="0"/>
            </a:endParaRPr>
          </a:p>
          <a:p>
            <a:pPr marL="342900" indent="-342900">
              <a:spcAft>
                <a:spcPts val="600"/>
              </a:spcAft>
              <a:buFont typeface="Arial" panose="020B0604020202020204" pitchFamily="34" charset="0"/>
              <a:buChar char="•"/>
            </a:pPr>
            <a:r>
              <a:rPr lang="en-US" sz="2000" dirty="0">
                <a:effectLst/>
                <a:latin typeface="Times New Roman" panose="02020603050405020304" pitchFamily="18" charset="0"/>
                <a:ea typeface="Times New Roman" panose="02020603050405020304" pitchFamily="18" charset="0"/>
              </a:rPr>
              <a:t>A two-stage version of M-COG can deliver high-pressure oxygen (capable of cylinder recharge)</a:t>
            </a:r>
          </a:p>
          <a:p>
            <a:pPr marL="342900" indent="-342900">
              <a:spcAft>
                <a:spcPts val="600"/>
              </a:spcAft>
              <a:buFont typeface="Arial" panose="020B0604020202020204" pitchFamily="34" charset="0"/>
              <a:buChar char="•"/>
            </a:pPr>
            <a:r>
              <a:rPr lang="da-DK" sz="2000" dirty="0">
                <a:effectLst/>
                <a:latin typeface="Times New Roman" panose="02020603050405020304" pitchFamily="18" charset="0"/>
                <a:ea typeface="Times New Roman" panose="02020603050405020304" pitchFamily="18" charset="0"/>
              </a:rPr>
              <a:t>In some operating environments, M-COG </a:t>
            </a:r>
            <a:r>
              <a:rPr lang="en-US" sz="2000" dirty="0">
                <a:effectLst/>
                <a:latin typeface="Times New Roman" panose="02020603050405020304" pitchFamily="18" charset="0"/>
                <a:ea typeface="Times New Roman" panose="02020603050405020304" pitchFamily="18" charset="0"/>
              </a:rPr>
              <a:t>can be the most reliable and method of oxygen supply.  </a:t>
            </a:r>
            <a:endParaRPr lang="fr-FR" sz="2000" b="1"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5543514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1882</TotalTime>
  <Words>2038</Words>
  <Application>Microsoft Office PowerPoint</Application>
  <PresentationFormat>Widescreen</PresentationFormat>
  <Paragraphs>437</Paragraphs>
  <Slides>38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Arial</vt:lpstr>
      <vt:lpstr>Calibri</vt:lpstr>
      <vt:lpstr>Calibri Light</vt:lpstr>
      <vt:lpstr>Lucida Grande</vt:lpstr>
      <vt:lpstr>Roboto</vt:lpstr>
      <vt:lpstr>Russo One</vt:lpstr>
      <vt:lpstr>Times New Roman</vt:lpstr>
      <vt:lpstr>Wingdings</vt:lpstr>
      <vt:lpstr>Office Theme</vt:lpstr>
      <vt:lpstr>PowerPoint Presentation</vt:lpstr>
      <vt:lpstr>PowerPoint Presentation</vt:lpstr>
      <vt:lpstr>Attributes of Ideal Medical Oxygen Generator / M-COG Attributes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COG power Dilemma (2012).  Either too much cell stack power, or too much heater power.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Graf, John C. (JSC-EC311)</dc:creator>
  <cp:lastModifiedBy>Graf, John C. (JSC-EC311)</cp:lastModifiedBy>
  <cp:revision>12</cp:revision>
  <dcterms:created xsi:type="dcterms:W3CDTF">2024-04-15T19:40:54Z</dcterms:created>
  <dcterms:modified xsi:type="dcterms:W3CDTF">2024-05-02T17:14:47Z</dcterms:modified>
</cp:coreProperties>
</file>