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8" r:id="rId2"/>
  </p:sldMasterIdLst>
  <p:notesMasterIdLst>
    <p:notesMasterId r:id="rId11"/>
  </p:notesMasterIdLst>
  <p:handoutMasterIdLst>
    <p:handoutMasterId r:id="rId12"/>
  </p:handoutMasterIdLst>
  <p:sldIdLst>
    <p:sldId id="256" r:id="rId3"/>
    <p:sldId id="305" r:id="rId4"/>
    <p:sldId id="327" r:id="rId5"/>
    <p:sldId id="328" r:id="rId6"/>
    <p:sldId id="316" r:id="rId7"/>
    <p:sldId id="329" r:id="rId8"/>
    <p:sldId id="330" r:id="rId9"/>
    <p:sldId id="331" r:id="rId10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y Bogardus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D9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6" autoAdjust="0"/>
    <p:restoredTop sz="92804" autoAdjust="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2" d="100"/>
          <a:sy n="52" d="100"/>
        </p:scale>
        <p:origin x="2508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commentAuthors" Target="commentAuthor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BE74626-91A4-94B4-A0C2-3C95A679365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3DB8F1-DEB0-9A4F-74AC-AF118629F1F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B9C0BC-F016-4BCD-B3CC-160BA56DDB88}" type="datetimeFigureOut">
              <a:rPr lang="en-US" smtClean="0"/>
              <a:t>4/18/2024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A3C137-8DED-AAA6-2452-5E0CC661E81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1D9510-EF3F-8307-3B7E-BFB527A3052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57B99B-B80A-4936-8B42-F2557008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5835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FEF3544-CD58-50AF-4D40-291AC45DF66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FBC3F7-B0B7-CB69-6CDD-957A9D637B6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D8535CD-53F6-5847-B6EA-32F45EE5D4FE}" type="datetimeFigureOut">
              <a:rPr lang="en-US"/>
              <a:pPr>
                <a:defRPr/>
              </a:pPr>
              <a:t>4/18/2024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73E4144-8E21-FE9D-6E96-B1D90317D18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D9303F84-E40F-F030-FBD0-BC25C1960E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420F8A-FE2E-7E2C-FF76-4D0BA2EB34F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23AE1B-9643-CAFF-A214-D6AA6C5569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3154506-7D01-604F-ABBF-EC994DE2A7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>
            <a:extLst>
              <a:ext uri="{FF2B5EF4-FFF2-40B4-BE49-F238E27FC236}">
                <a16:creationId xmlns:a16="http://schemas.microsoft.com/office/drawing/2014/main" id="{816C226C-E3B0-747B-DD1F-976F57023A6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>
            <a:extLst>
              <a:ext uri="{FF2B5EF4-FFF2-40B4-BE49-F238E27FC236}">
                <a16:creationId xmlns:a16="http://schemas.microsoft.com/office/drawing/2014/main" id="{091A0C1E-08A2-94CD-8B65-E9105C83716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126913" y="319492"/>
            <a:ext cx="2690714" cy="901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89643" y="1219200"/>
            <a:ext cx="5602356" cy="2994991"/>
          </a:xfrm>
        </p:spPr>
        <p:txBody>
          <a:bodyPr anchor="ctr">
            <a:normAutofit/>
          </a:bodyPr>
          <a:lstStyle>
            <a:lvl1pPr algn="l">
              <a:defRPr sz="5400" b="1">
                <a:solidFill>
                  <a:schemeClr val="bg1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9642" y="4323522"/>
            <a:ext cx="5602357" cy="1109869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B2675A2-0E14-1D50-1AAD-D2358748A03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373" y="428822"/>
            <a:ext cx="1702905" cy="8378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CE26A11-122F-A00F-9AFF-6570D69044B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53270" y="5532782"/>
            <a:ext cx="2642730" cy="927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901326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95000"/>
              </a:lnSpc>
              <a:defRPr>
                <a:solidFill>
                  <a:schemeClr val="tx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95000"/>
              </a:lnSpc>
              <a:spcBef>
                <a:spcPts val="1800"/>
              </a:spcBef>
              <a:buClr>
                <a:schemeClr val="tx1"/>
              </a:buClr>
              <a:defRPr>
                <a:effectLst/>
              </a:defRPr>
            </a:lvl1pPr>
            <a:lvl2pPr marL="685800" indent="-228600">
              <a:lnSpc>
                <a:spcPct val="95000"/>
              </a:lnSpc>
              <a:spcBef>
                <a:spcPts val="200"/>
              </a:spcBef>
              <a:buClr>
                <a:schemeClr val="tx2"/>
              </a:buClr>
              <a:buFont typeface="Arial" panose="020B0604020202020204" pitchFamily="34" charset="0"/>
              <a:buChar char="-"/>
              <a:defRPr>
                <a:effectLst/>
              </a:defRPr>
            </a:lvl2pPr>
            <a:lvl3pPr marL="1143000" indent="-228600">
              <a:lnSpc>
                <a:spcPct val="95000"/>
              </a:lnSpc>
              <a:buClr>
                <a:schemeClr val="tx2"/>
              </a:buClr>
              <a:buFont typeface="Wingdings" panose="05000000000000000000" pitchFamily="2" charset="2"/>
              <a:buChar char="§"/>
              <a:defRPr>
                <a:effectLst/>
              </a:defRPr>
            </a:lvl3pPr>
            <a:lvl4pPr>
              <a:lnSpc>
                <a:spcPct val="95000"/>
              </a:lnSpc>
              <a:buClr>
                <a:schemeClr val="tx1"/>
              </a:buClr>
              <a:defRPr>
                <a:effectLst/>
              </a:defRPr>
            </a:lvl4pPr>
            <a:lvl5pPr>
              <a:lnSpc>
                <a:spcPct val="95000"/>
              </a:lnSpc>
              <a:buClr>
                <a:schemeClr val="tx1"/>
              </a:buClr>
              <a:defRPr>
                <a:effectLst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771578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8D73FD-7514-8098-5920-6347C9DE6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D1234F-8227-E244-91D3-117DB4423DA0}" type="datetimeFigureOut">
              <a:rPr lang="en-US"/>
              <a:pPr>
                <a:defRPr/>
              </a:pPr>
              <a:t>4/18/2024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18D637-272B-6C22-A8DE-5CAF007F2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9B09DE-D2FE-3423-BBA0-14188039B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B0820C-0FF0-6042-8FD1-67F5BFF0BE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032129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9DCFF0A-560D-8801-FA2E-8ED55E50F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F8989B-1086-8E4C-9F45-C118ECB52FF0}" type="datetimeFigureOut">
              <a:rPr lang="en-US"/>
              <a:pPr>
                <a:defRPr/>
              </a:pPr>
              <a:t>4/18/2024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440D3DC-51B8-A150-846B-EC7DED0A4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FA03913-45BA-05AF-51F3-0623801EA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FFA550-B290-F446-948C-E0E4FDBBB0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862599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239C0D94-AAF1-9B17-B805-5B395212B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44A208-8E67-D84A-BE2E-AEC8F041A537}" type="datetimeFigureOut">
              <a:rPr lang="en-US"/>
              <a:pPr>
                <a:defRPr/>
              </a:pPr>
              <a:t>4/18/2024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81D184B-FE04-EAF9-2460-ECF6954C0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00D1BFF-5C68-25D9-D3A9-8B3840CB6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6B2449-1A43-084C-A9D2-86F83053B1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01589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A56F28C-9784-487D-7716-D74D3DA5D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5658D-D9F8-0048-9A9F-83F6A7028DEB}" type="datetimeFigureOut">
              <a:rPr lang="en-US"/>
              <a:pPr>
                <a:defRPr/>
              </a:pPr>
              <a:t>4/18/2024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2D95759-F93B-33D9-C6F4-B049925F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EAD4C03-4DE8-3410-4A67-0568B2BF2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B1AFDC-95BC-D743-AA11-A2B01739F8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004676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5491B033-60ED-1544-38F8-BF4922E74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54A82-8C17-1A47-8EB2-91C604E3E977}" type="datetimeFigureOut">
              <a:rPr lang="en-US"/>
              <a:pPr>
                <a:defRPr/>
              </a:pPr>
              <a:t>4/18/2024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0014871-2D4A-A5B9-83CC-985706FD6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88E36D2-5E27-2803-3BC1-5F5FFEF6D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1458EB-1546-204A-8B38-9E10E709E7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353103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91F8162-55EF-9460-21CC-254D882A4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E67D5-292E-3A42-BF84-B67B932B12AF}" type="datetimeFigureOut">
              <a:rPr lang="en-US"/>
              <a:pPr>
                <a:defRPr/>
              </a:pPr>
              <a:t>4/18/2024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9167A1C-CB8D-AD54-A00B-05028B460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6E01B6-DA7B-DF71-61AC-FF9421A0F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084E4-C1DC-6543-8566-96B734FA5F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474720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63264DB-E5C9-C5EA-4A23-E1EDD46D1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6E4866-CE04-E943-9A86-A1AEAC1DEFA3}" type="datetimeFigureOut">
              <a:rPr lang="en-US"/>
              <a:pPr>
                <a:defRPr/>
              </a:pPr>
              <a:t>4/18/2024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91E394C-96A2-E4A1-B380-F55EF5568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3EFEF38-E196-0EF3-3132-775C42129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0BE966-86B6-684E-A310-3EA2D7EC58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820850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58D2EE-6C64-2C99-3F14-8A792CB35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317BF1-935E-994B-AAB6-759E0DE3DD26}" type="datetimeFigureOut">
              <a:rPr lang="en-US"/>
              <a:pPr>
                <a:defRPr/>
              </a:pPr>
              <a:t>4/18/2024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9E3A0C-9BCA-70D7-03AA-CA7ECA9F4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4CCD9E-99D2-29EB-2EA1-CDB3AF21B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07FF36-6D1E-DC43-B964-239DAB117E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155552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DEBC60-3906-2C6A-2F49-9BC2F5C0C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6DDF62-638F-984E-BC48-8CCD4C56AB76}" type="datetimeFigureOut">
              <a:rPr lang="en-US"/>
              <a:pPr>
                <a:defRPr/>
              </a:pPr>
              <a:t>4/18/2024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A6DFB7-6E24-B277-B76A-6B36252ED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45253-BAC0-F59F-297F-C35E73CD7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64A741-0D6A-824F-B06D-15E80E86C3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759381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44C13D-964A-B94A-988F-0C16B01729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8434" y="4472013"/>
            <a:ext cx="12192000" cy="6858000"/>
          </a:xfrm>
          <a:prstGeom prst="rect">
            <a:avLst/>
          </a:prstGeom>
        </p:spPr>
      </p:pic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44944" y="6547758"/>
            <a:ext cx="947057" cy="310243"/>
          </a:xfrm>
          <a:prstGeom prst="rect">
            <a:avLst/>
          </a:prstGeom>
        </p:spPr>
        <p:txBody>
          <a:bodyPr anchor="ctr"/>
          <a:lstStyle>
            <a:lvl1pPr algn="r">
              <a:defRPr sz="1200" b="0"/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3602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0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reak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sz="336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44944" y="6547758"/>
            <a:ext cx="947057" cy="310243"/>
          </a:xfrm>
          <a:prstGeom prst="rect">
            <a:avLst/>
          </a:prstGeom>
        </p:spPr>
        <p:txBody>
          <a:bodyPr anchor="ctr"/>
          <a:lstStyle>
            <a:lvl1pPr algn="r">
              <a:defRPr sz="1200" b="0">
                <a:latin typeface="+mn-lt"/>
              </a:defRPr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187723" y="143470"/>
            <a:ext cx="14463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Space</a:t>
            </a:r>
          </a:p>
          <a:p>
            <a:r>
              <a:rPr lang="en-US" b="1" dirty="0">
                <a:solidFill>
                  <a:srgbClr val="FFFF00"/>
                </a:solidFill>
              </a:rPr>
              <a:t>Nuclear</a:t>
            </a:r>
          </a:p>
          <a:p>
            <a:r>
              <a:rPr lang="en-US" b="1" dirty="0">
                <a:solidFill>
                  <a:srgbClr val="FFFF00"/>
                </a:solidFill>
              </a:rPr>
              <a:t>Propulsion</a:t>
            </a:r>
          </a:p>
        </p:txBody>
      </p:sp>
    </p:spTree>
    <p:extLst>
      <p:ext uri="{BB962C8B-B14F-4D97-AF65-F5344CB8AC3E}">
        <p14:creationId xmlns:p14="http://schemas.microsoft.com/office/powerpoint/2010/main" val="9097006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44944" y="6547758"/>
            <a:ext cx="947057" cy="310243"/>
          </a:xfrm>
          <a:prstGeom prst="rect">
            <a:avLst/>
          </a:prstGeom>
        </p:spPr>
        <p:txBody>
          <a:bodyPr anchor="ctr"/>
          <a:lstStyle>
            <a:lvl1pPr algn="r">
              <a:defRPr sz="1200" b="0"/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42CD3B3-3BA8-2C42-BFCC-61AC716DAEA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36347" y="1295400"/>
            <a:ext cx="11349255" cy="5252357"/>
          </a:xfrm>
          <a:prstGeom prst="rect">
            <a:avLst/>
          </a:prstGeom>
        </p:spPr>
        <p:txBody>
          <a:bodyPr/>
          <a:lstStyle>
            <a:lvl1pPr>
              <a:defRPr sz="2160" b="0" i="0">
                <a:latin typeface="Arial Regular"/>
                <a:cs typeface="Arial" pitchFamily="34" charset="0"/>
              </a:defRPr>
            </a:lvl1pPr>
            <a:lvl2pPr marL="891540" indent="-342900">
              <a:buFont typeface="System Font Regular"/>
              <a:buChar char="-"/>
              <a:defRPr sz="1920" b="0" i="0">
                <a:latin typeface="Arial Regular"/>
                <a:cs typeface="Arial" pitchFamily="34" charset="0"/>
              </a:defRPr>
            </a:lvl2pPr>
            <a:lvl3pPr marL="1371600" indent="-274320">
              <a:buFont typeface="Arial" panose="020B0604020202020204" pitchFamily="34" charset="0"/>
              <a:buChar char="•"/>
              <a:defRPr sz="1920" b="0" i="0">
                <a:latin typeface="Arial Regular"/>
                <a:cs typeface="Arial" pitchFamily="34" charset="0"/>
              </a:defRPr>
            </a:lvl3pPr>
            <a:lvl4pPr marL="1920240" indent="-274320">
              <a:buFont typeface="System Font Regular"/>
              <a:buChar char="-"/>
              <a:defRPr sz="1920" b="0" i="0">
                <a:latin typeface="Arial Regular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187723" y="143470"/>
            <a:ext cx="14463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Space</a:t>
            </a:r>
          </a:p>
          <a:p>
            <a:r>
              <a:rPr lang="en-US" b="1" dirty="0">
                <a:solidFill>
                  <a:srgbClr val="FFFF00"/>
                </a:solidFill>
              </a:rPr>
              <a:t>Nuclear</a:t>
            </a:r>
          </a:p>
          <a:p>
            <a:r>
              <a:rPr lang="en-US" b="1" dirty="0">
                <a:solidFill>
                  <a:srgbClr val="FFFF00"/>
                </a:solidFill>
              </a:rPr>
              <a:t>Propulsion</a:t>
            </a:r>
          </a:p>
        </p:txBody>
      </p:sp>
    </p:spTree>
    <p:extLst>
      <p:ext uri="{BB962C8B-B14F-4D97-AF65-F5344CB8AC3E}">
        <p14:creationId xmlns:p14="http://schemas.microsoft.com/office/powerpoint/2010/main" val="12657597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0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44944" y="6547758"/>
            <a:ext cx="947057" cy="310243"/>
          </a:xfrm>
          <a:prstGeom prst="rect">
            <a:avLst/>
          </a:prstGeom>
        </p:spPr>
        <p:txBody>
          <a:bodyPr anchor="ctr"/>
          <a:lstStyle>
            <a:lvl1pPr algn="r">
              <a:defRPr sz="1200" b="0"/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187723" y="143470"/>
            <a:ext cx="14463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Space</a:t>
            </a:r>
          </a:p>
          <a:p>
            <a:r>
              <a:rPr lang="en-US" b="1" dirty="0">
                <a:solidFill>
                  <a:srgbClr val="FFFF00"/>
                </a:solidFill>
              </a:rPr>
              <a:t>Nuclear</a:t>
            </a:r>
          </a:p>
          <a:p>
            <a:r>
              <a:rPr lang="en-US" b="1" dirty="0">
                <a:solidFill>
                  <a:srgbClr val="FFFF00"/>
                </a:solidFill>
              </a:rPr>
              <a:t>Propulsion</a:t>
            </a:r>
          </a:p>
        </p:txBody>
      </p:sp>
    </p:spTree>
    <p:extLst>
      <p:ext uri="{BB962C8B-B14F-4D97-AF65-F5344CB8AC3E}">
        <p14:creationId xmlns:p14="http://schemas.microsoft.com/office/powerpoint/2010/main" val="29043585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0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295400"/>
            <a:ext cx="11480800" cy="4953000"/>
          </a:xfrm>
          <a:prstGeom prst="rect">
            <a:avLst/>
          </a:prstGeom>
        </p:spPr>
        <p:txBody>
          <a:bodyPr/>
          <a:lstStyle>
            <a:lvl1pPr>
              <a:defRPr sz="2000" b="1">
                <a:latin typeface="Arial" pitchFamily="34" charset="0"/>
                <a:cs typeface="Arial" pitchFamily="34" charset="0"/>
              </a:defRPr>
            </a:lvl1pPr>
            <a:lvl2pPr marL="742950" indent="-285750">
              <a:buFont typeface="Wingdings" pitchFamily="2" charset="2"/>
              <a:buChar char="§"/>
              <a:defRPr sz="1800">
                <a:latin typeface="Arial" pitchFamily="34" charset="0"/>
                <a:cs typeface="Arial" pitchFamily="34" charset="0"/>
              </a:defRPr>
            </a:lvl2pPr>
            <a:lvl3pPr marL="1143000" indent="-228600">
              <a:buFont typeface="Wingdings" pitchFamily="2" charset="2"/>
              <a:buChar char="Ø"/>
              <a:defRPr sz="1600">
                <a:latin typeface="Arial" pitchFamily="34" charset="0"/>
                <a:cs typeface="Arial" pitchFamily="34" charset="0"/>
              </a:defRPr>
            </a:lvl3pPr>
            <a:lvl4pPr marL="1600200" indent="-228600">
              <a:buFont typeface="Wingdings" pitchFamily="2" charset="2"/>
              <a:buChar char="v"/>
              <a:defRPr sz="1400"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44942" y="6547758"/>
            <a:ext cx="947057" cy="310243"/>
          </a:xfrm>
          <a:prstGeom prst="rect">
            <a:avLst/>
          </a:prstGeom>
        </p:spPr>
        <p:txBody>
          <a:bodyPr anchor="ctr"/>
          <a:lstStyle>
            <a:lvl1pPr algn="r">
              <a:defRPr sz="1000" b="0"/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540000" y="75397"/>
            <a:ext cx="7823200" cy="914400"/>
          </a:xfrm>
          <a:prstGeom prst="rect">
            <a:avLst/>
          </a:prstGeom>
        </p:spPr>
        <p:txBody>
          <a:bodyPr anchor="ctr"/>
          <a:lstStyle>
            <a:lvl1pPr>
              <a:defRPr sz="240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41712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>
            <a:extLst>
              <a:ext uri="{FF2B5EF4-FFF2-40B4-BE49-F238E27FC236}">
                <a16:creationId xmlns:a16="http://schemas.microsoft.com/office/drawing/2014/main" id="{704F3746-B995-670F-7C0E-6A2C857995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5288" y="6302375"/>
            <a:ext cx="1204912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">
            <a:extLst>
              <a:ext uri="{FF2B5EF4-FFF2-40B4-BE49-F238E27FC236}">
                <a16:creationId xmlns:a16="http://schemas.microsoft.com/office/drawing/2014/main" id="{BCAEDCD9-8265-1A2C-CE57-E23C3144C7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98475" y="365125"/>
            <a:ext cx="112141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Text Placeholder 2">
            <a:extLst>
              <a:ext uri="{FF2B5EF4-FFF2-40B4-BE49-F238E27FC236}">
                <a16:creationId xmlns:a16="http://schemas.microsoft.com/office/drawing/2014/main" id="{7A982ADE-40DF-6EA5-703A-4EA08F8ECA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98475" y="1825625"/>
            <a:ext cx="112141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2A6060-21D9-BA43-641E-CEC9BBDF49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48BDAE11-4329-7741-BB07-42540BF58371}" type="datetimeFigureOut">
              <a:rPr lang="en-US"/>
              <a:pPr>
                <a:defRPr/>
              </a:pPr>
              <a:t>4/18/2024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6375E7-03D5-5DFC-D7F8-4F8F21B43E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B6E438-86D0-BE6D-5074-715F94D0F1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1208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40CE3FE7-4F40-F140-81B4-966C6D49E7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med">
    <p:fade/>
  </p:transition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600" kern="1200">
          <a:solidFill>
            <a:srgbClr val="163B4B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600">
          <a:solidFill>
            <a:srgbClr val="163B4B"/>
          </a:solidFill>
          <a:latin typeface="Arial" panose="020B0604020202020204" pitchFamily="34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600">
          <a:solidFill>
            <a:srgbClr val="163B4B"/>
          </a:solidFill>
          <a:latin typeface="Arial" panose="020B0604020202020204" pitchFamily="34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600">
          <a:solidFill>
            <a:srgbClr val="163B4B"/>
          </a:solidFill>
          <a:latin typeface="Arial" panose="020B0604020202020204" pitchFamily="34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600">
          <a:solidFill>
            <a:srgbClr val="163B4B"/>
          </a:solidFill>
          <a:latin typeface="Arial" panose="020B0604020202020204" pitchFamily="34" charset="0"/>
        </a:defRPr>
      </a:lvl5pPr>
      <a:lvl6pPr marL="457200" algn="l" rtl="0" fontAlgn="base">
        <a:lnSpc>
          <a:spcPct val="95000"/>
        </a:lnSpc>
        <a:spcBef>
          <a:spcPct val="0"/>
        </a:spcBef>
        <a:spcAft>
          <a:spcPct val="0"/>
        </a:spcAft>
        <a:defRPr sz="3600">
          <a:solidFill>
            <a:srgbClr val="81BC00"/>
          </a:solidFill>
          <a:latin typeface="Arial" panose="020B0604020202020204" pitchFamily="34" charset="0"/>
        </a:defRPr>
      </a:lvl6pPr>
      <a:lvl7pPr marL="914400" algn="l" rtl="0" fontAlgn="base">
        <a:lnSpc>
          <a:spcPct val="95000"/>
        </a:lnSpc>
        <a:spcBef>
          <a:spcPct val="0"/>
        </a:spcBef>
        <a:spcAft>
          <a:spcPct val="0"/>
        </a:spcAft>
        <a:defRPr sz="3600">
          <a:solidFill>
            <a:srgbClr val="81BC00"/>
          </a:solidFill>
          <a:latin typeface="Arial" panose="020B0604020202020204" pitchFamily="34" charset="0"/>
        </a:defRPr>
      </a:lvl7pPr>
      <a:lvl8pPr marL="1371600" algn="l" rtl="0" fontAlgn="base">
        <a:lnSpc>
          <a:spcPct val="95000"/>
        </a:lnSpc>
        <a:spcBef>
          <a:spcPct val="0"/>
        </a:spcBef>
        <a:spcAft>
          <a:spcPct val="0"/>
        </a:spcAft>
        <a:defRPr sz="3600">
          <a:solidFill>
            <a:srgbClr val="81BC00"/>
          </a:solidFill>
          <a:latin typeface="Arial" panose="020B0604020202020204" pitchFamily="34" charset="0"/>
        </a:defRPr>
      </a:lvl8pPr>
      <a:lvl9pPr marL="1828800" algn="l" rtl="0" fontAlgn="base">
        <a:lnSpc>
          <a:spcPct val="95000"/>
        </a:lnSpc>
        <a:spcBef>
          <a:spcPct val="0"/>
        </a:spcBef>
        <a:spcAft>
          <a:spcPct val="0"/>
        </a:spcAft>
        <a:defRPr sz="3600">
          <a:solidFill>
            <a:srgbClr val="81BC00"/>
          </a:solidFill>
          <a:latin typeface="Arial" panose="020B060402020202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lang="en-US" sz="2800" kern="1200" dirty="0">
          <a:solidFill>
            <a:srgbClr val="000000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lang="en-US" sz="2400" kern="1200" dirty="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lang="en-US" sz="2000" kern="1200" dirty="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Clr>
          <a:schemeClr val="tx2"/>
        </a:buClr>
        <a:buFont typeface="Arial" panose="020B0604020202020204" pitchFamily="34" charset="0"/>
        <a:buChar char="•"/>
        <a:defRPr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88818" y="6629400"/>
            <a:ext cx="603181" cy="228600"/>
          </a:xfrm>
          <a:prstGeom prst="rect">
            <a:avLst/>
          </a:prstGeom>
        </p:spPr>
        <p:txBody>
          <a:bodyPr anchor="ctr"/>
          <a:lstStyle>
            <a:lvl1pPr algn="r">
              <a:defRPr sz="960" b="0"/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C64ACD-4516-FB40-AF22-1D51248F0A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45"/>
          <a:stretch/>
        </p:blipFill>
        <p:spPr>
          <a:xfrm>
            <a:off x="0" y="0"/>
            <a:ext cx="12192000" cy="100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680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</p:sldLayoutIdLst>
  <p:hf hdr="0" ftr="0" dt="0"/>
  <p:txStyles>
    <p:titleStyle>
      <a:lvl1pPr algn="ctr" defTabSz="548640" rtl="0" eaLnBrk="1" fontAlgn="base" hangingPunct="1">
        <a:spcBef>
          <a:spcPct val="0"/>
        </a:spcBef>
        <a:spcAft>
          <a:spcPct val="0"/>
        </a:spcAft>
        <a:defRPr sz="528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548640" rtl="0" eaLnBrk="1" fontAlgn="base" hangingPunct="1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defTabSz="548640" rtl="0" eaLnBrk="1" fontAlgn="base" hangingPunct="1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defTabSz="548640" rtl="0" eaLnBrk="1" fontAlgn="base" hangingPunct="1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defTabSz="548640" rtl="0" eaLnBrk="1" fontAlgn="base" hangingPunct="1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548640" algn="ctr" defTabSz="548640" rtl="0" eaLnBrk="1" fontAlgn="base" hangingPunct="1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6pPr>
      <a:lvl7pPr marL="1097280" algn="ctr" defTabSz="548640" rtl="0" eaLnBrk="1" fontAlgn="base" hangingPunct="1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7pPr>
      <a:lvl8pPr marL="1645920" algn="ctr" defTabSz="548640" rtl="0" eaLnBrk="1" fontAlgn="base" hangingPunct="1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8pPr>
      <a:lvl9pPr marL="2194560" algn="ctr" defTabSz="548640" rtl="0" eaLnBrk="1" fontAlgn="base" hangingPunct="1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9pPr>
    </p:titleStyle>
    <p:bodyStyle>
      <a:lvl1pPr marL="411480" indent="-411480" algn="l" defTabSz="54864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84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891540" indent="-342900" algn="l" defTabSz="54864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336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371600" indent="-274320" algn="l" defTabSz="54864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88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920240" indent="-274320" algn="l" defTabSz="54864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468880" indent="-274320" algn="l" defTabSz="54864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3017520" indent="-274320" algn="l" defTabSz="54864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54864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54864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54864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8.jpg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8.jpg"/><Relationship Id="rId5" Type="http://schemas.openxmlformats.org/officeDocument/2006/relationships/image" Target="../media/image10.jpg"/><Relationship Id="rId4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>
            <a:extLst>
              <a:ext uri="{FF2B5EF4-FFF2-40B4-BE49-F238E27FC236}">
                <a16:creationId xmlns:a16="http://schemas.microsoft.com/office/drawing/2014/main" id="{9A2B726D-1775-5901-B701-5EF0D9594EF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737124" y="1274805"/>
            <a:ext cx="6454876" cy="1488580"/>
          </a:xfr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Influence of Stoichiometry on Zirconium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Oxycarbides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ZrC</a:t>
            </a:r>
            <a:r>
              <a:rPr kumimoji="0" lang="en-US" sz="3200" b="1" i="0" u="none" strike="noStrike" kern="1200" cap="none" spc="0" normalizeH="0" baseline="-2500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x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</a:t>
            </a:r>
            <a:r>
              <a:rPr kumimoji="0" lang="en-US" sz="3200" b="1" i="0" u="none" strike="noStrike" kern="1200" cap="none" spc="0" normalizeH="0" baseline="-2500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 Exposed to Hot Flowing Hydrogen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D8C20B-F416-40CA-8529-D349EEE2E2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95129" y="3077254"/>
            <a:ext cx="5407818" cy="2663014"/>
          </a:xfrm>
        </p:spPr>
        <p:txBody>
          <a:bodyPr rtlCol="0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Martin Volz</a:t>
            </a:r>
            <a:r>
              <a:rPr kumimoji="0" lang="en-US" sz="24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J. K. P. Williams</a:t>
            </a:r>
            <a:r>
              <a:rPr kumimoji="0" lang="en-US" sz="24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,A. Croell</a:t>
            </a:r>
            <a:r>
              <a:rPr kumimoji="0" lang="en-US" sz="24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J. Reynolds</a:t>
            </a:r>
            <a:r>
              <a:rPr kumimoji="0" lang="en-US" sz="24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B. Taylor</a:t>
            </a:r>
            <a:r>
              <a:rPr kumimoji="0" lang="en-US" sz="24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J. Rosales</a:t>
            </a:r>
            <a:r>
              <a:rPr kumimoji="0" lang="en-US" sz="24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E. Kardoulaki</a:t>
            </a:r>
            <a:r>
              <a:rPr kumimoji="0" lang="en-US" sz="24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and K. J. McClellan</a:t>
            </a:r>
            <a:r>
              <a:rPr kumimoji="0" lang="en-US" sz="24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3000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NASA Marshall Space Flight Center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University of Alabama in Huntsville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Los Alamos National Laboratory</a:t>
            </a:r>
            <a:endParaRPr lang="en-US" sz="2400" i="1" dirty="0"/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81DE1F3A-9287-3401-9696-17C2BBC3B1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1499" y="5583195"/>
            <a:ext cx="1261448" cy="1187245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674" y="-154897"/>
            <a:ext cx="9955368" cy="1301548"/>
          </a:xfrm>
        </p:spPr>
        <p:txBody>
          <a:bodyPr/>
          <a:lstStyle/>
          <a:p>
            <a:r>
              <a:rPr lang="en-US" sz="2800" b="1" dirty="0"/>
              <a:t>Motivation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CBABEA-77BC-AB8E-B5D1-3476330FBD95}"/>
              </a:ext>
            </a:extLst>
          </p:cNvPr>
          <p:cNvSpPr/>
          <p:nvPr/>
        </p:nvSpPr>
        <p:spPr>
          <a:xfrm>
            <a:off x="564032" y="1854683"/>
            <a:ext cx="6750245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0188" lvl="0" indent="-230188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ZrC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 is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anipated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 to be a primary NTP nuclear reactor material, </a:t>
            </a:r>
            <a:r>
              <a:rPr lang="en-US" sz="2000" b="1" dirty="0" err="1">
                <a:solidFill>
                  <a:prstClr val="black"/>
                </a:solidFill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eticither</a:t>
            </a:r>
            <a:r>
              <a:rPr lang="en-US" sz="2000" b="1" dirty="0">
                <a:solidFill>
                  <a:prstClr val="black"/>
                </a:solidFill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as a constituent in a solid solution binary carbide (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UZrC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) or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tricarbide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 (ex. (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UZrNb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)C), or as a coating.</a:t>
            </a:r>
          </a:p>
          <a:p>
            <a:pPr marL="230188" marR="0" lvl="0" indent="-2301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Hyper- or hypo- stoichiometries of carbon in (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UZr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)C carbides can decrease the melting point and operational temperature range.</a:t>
            </a:r>
          </a:p>
          <a:p>
            <a:pPr marL="230188" marR="0" lvl="0" indent="-2301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Oxygen can be unintentionally incorporated into a mixed carbide either as a component in the starting powder, or through oxidization during powder processing or sintering of the solid.</a:t>
            </a:r>
          </a:p>
          <a:p>
            <a:pPr marL="230188" marR="0" lvl="0" indent="-2301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Quantitative data is lacking on the effects that oxygen incorporation and carbon concentration have on mass loss rates and material structure when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ZrC</a:t>
            </a:r>
            <a:r>
              <a:rPr kumimoji="0" lang="en-US" sz="2000" b="1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x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O</a:t>
            </a:r>
            <a:r>
              <a:rPr kumimoji="0" lang="en-US" sz="2000" b="1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 is exposed to hot flowing hydrogen.</a:t>
            </a:r>
          </a:p>
        </p:txBody>
      </p:sp>
      <p:pic>
        <p:nvPicPr>
          <p:cNvPr id="5" name="Picture 4" descr="Diagram">
            <a:extLst>
              <a:ext uri="{FF2B5EF4-FFF2-40B4-BE49-F238E27FC236}">
                <a16:creationId xmlns:a16="http://schemas.microsoft.com/office/drawing/2014/main" id="{C82A5997-9891-2D65-1635-39E6E7D936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129" y="1540701"/>
            <a:ext cx="3765688" cy="4122709"/>
          </a:xfrm>
          <a:prstGeom prst="rect">
            <a:avLst/>
          </a:prstGeom>
        </p:spPr>
      </p:pic>
      <p:sp>
        <p:nvSpPr>
          <p:cNvPr id="9" name="Text Box 5">
            <a:extLst>
              <a:ext uri="{FF2B5EF4-FFF2-40B4-BE49-F238E27FC236}">
                <a16:creationId xmlns:a16="http://schemas.microsoft.com/office/drawing/2014/main" id="{2C4E0C95-499A-8032-A1AE-31CBCB781B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8501" y="5657540"/>
            <a:ext cx="3189467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1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+mn-cs"/>
              </a:rPr>
              <a:t>Lyon, Los Alamos Scientific Laboratory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1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+mn-cs"/>
              </a:rPr>
              <a:t> Report LA-5398-MS (1973)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9AB38C-07A9-3C7C-47EB-D084CE3E6AB1}"/>
              </a:ext>
            </a:extLst>
          </p:cNvPr>
          <p:cNvSpPr txBox="1"/>
          <p:nvPr/>
        </p:nvSpPr>
        <p:spPr>
          <a:xfrm>
            <a:off x="991674" y="1140591"/>
            <a:ext cx="9955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How critical is the oxygen and carbon concentration in carbide NTP reactor fuel?</a:t>
            </a:r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96421DD5-F614-23A7-D4DA-A95CB5E32F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358" y="6251537"/>
            <a:ext cx="1267177" cy="491741"/>
          </a:xfrm>
          <a:prstGeom prst="rect">
            <a:avLst/>
          </a:prstGeom>
        </p:spPr>
      </p:pic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7DACB7E0-D9B3-9223-13F0-F628727654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2583" y="10809"/>
            <a:ext cx="1030770" cy="97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954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674" y="-154897"/>
            <a:ext cx="9955368" cy="1301548"/>
          </a:xfrm>
        </p:spPr>
        <p:txBody>
          <a:bodyPr/>
          <a:lstStyle/>
          <a:p>
            <a:r>
              <a:rPr lang="en-US" sz="2800" b="1" dirty="0"/>
              <a:t>Sample Preparation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CBABEA-77BC-AB8E-B5D1-3476330FBD95}"/>
              </a:ext>
            </a:extLst>
          </p:cNvPr>
          <p:cNvSpPr/>
          <p:nvPr/>
        </p:nvSpPr>
        <p:spPr>
          <a:xfrm>
            <a:off x="605595" y="1500788"/>
            <a:ext cx="6449831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0188" indent="-230188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Sample ZrC23-1 was prepared with stoichiometry from powders as-received from vendors.</a:t>
            </a:r>
          </a:p>
          <a:p>
            <a:pPr lvl="1">
              <a:spcAft>
                <a:spcPts val="400"/>
              </a:spcAft>
            </a:pPr>
            <a:r>
              <a:rPr lang="en-US" sz="2400" b="1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ZrC</a:t>
            </a:r>
            <a:r>
              <a:rPr lang="en-US" sz="2400" b="1" baseline="-250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0.95</a:t>
            </a:r>
            <a:r>
              <a:rPr lang="en-US" sz="2400" b="1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O</a:t>
            </a:r>
            <a:r>
              <a:rPr lang="en-US" sz="2400" b="1" baseline="-250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0.03</a:t>
            </a:r>
          </a:p>
          <a:p>
            <a:pPr marL="230188" indent="-230188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Sample ZrC23-2 was prepared by first heating </a:t>
            </a:r>
            <a:r>
              <a:rPr lang="en-US" sz="2000" b="1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ZrC</a:t>
            </a:r>
            <a:r>
              <a:rPr lang="en-US" sz="2000" b="1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powder in air to increase oxygen concentration.</a:t>
            </a:r>
          </a:p>
          <a:p>
            <a:pPr lvl="1">
              <a:spcAft>
                <a:spcPts val="400"/>
              </a:spcAft>
            </a:pPr>
            <a:r>
              <a:rPr lang="en-US" sz="2400" b="1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ZrC</a:t>
            </a:r>
            <a:r>
              <a:rPr lang="en-US" sz="2400" b="1" baseline="-250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0.83</a:t>
            </a:r>
            <a:r>
              <a:rPr lang="en-US" sz="2400" b="1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O</a:t>
            </a:r>
            <a:r>
              <a:rPr lang="en-US" sz="2400" b="1" baseline="-250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0.14 </a:t>
            </a:r>
            <a:endParaRPr lang="en-US" sz="2000" b="1" dirty="0"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30188" indent="-230188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Sample powders consolidated by Spark Plasma Sintering resulting in 40 mm diameter by 6 mm tall billets.</a:t>
            </a:r>
          </a:p>
          <a:p>
            <a:pPr marL="230188" indent="-230188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4 rectangular test specimens were cut from each billet after polishing for testing in hot hydrogen at different temperatures.</a:t>
            </a:r>
          </a:p>
          <a:p>
            <a:pPr marL="230188" indent="-230188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Samples characterized by oxygen and carbon elemental analysis, XRD, density measurements, and SEM/EDS at each stage of processing.</a:t>
            </a:r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8DB28EB3-0E5D-8BB3-74FA-F489708710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9155" y="1146651"/>
            <a:ext cx="2654981" cy="30358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8BC8FB6-BDD8-8243-325E-8AB6668FB1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5367" y="4404235"/>
            <a:ext cx="2027141" cy="2159634"/>
          </a:xfrm>
          <a:prstGeom prst="rect">
            <a:avLst/>
          </a:prstGeom>
        </p:spPr>
      </p:pic>
      <p:sp>
        <p:nvSpPr>
          <p:cNvPr id="9" name="Text Box 5">
            <a:extLst>
              <a:ext uri="{FF2B5EF4-FFF2-40B4-BE49-F238E27FC236}">
                <a16:creationId xmlns:a16="http://schemas.microsoft.com/office/drawing/2014/main" id="{2C4E0C95-499A-8032-A1AE-31CBCB781B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3874" y="2326023"/>
            <a:ext cx="173528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</a:rPr>
              <a:t>Cut-out pattern</a:t>
            </a:r>
          </a:p>
        </p:txBody>
      </p:sp>
      <p:sp>
        <p:nvSpPr>
          <p:cNvPr id="10" name="Text Box 5">
            <a:extLst>
              <a:ext uri="{FF2B5EF4-FFF2-40B4-BE49-F238E27FC236}">
                <a16:creationId xmlns:a16="http://schemas.microsoft.com/office/drawing/2014/main" id="{1D12014B-2AD9-92B2-71BA-65F47E73F5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4587" y="5047743"/>
            <a:ext cx="21456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</a:rPr>
              <a:t>Sample</a:t>
            </a:r>
            <a:r>
              <a:rPr kumimoji="0" lang="en-US" altLang="en-US" sz="160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</a:rPr>
              <a:t> </a:t>
            </a:r>
            <a:r>
              <a:rPr kumimoji="0" lang="en-US" altLang="en-US" sz="1600" b="1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</a:rPr>
              <a:t>ZrC23-1B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DE1655A1-FAAB-C024-884A-77EB036692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358" y="6251537"/>
            <a:ext cx="1267177" cy="491741"/>
          </a:xfrm>
          <a:prstGeom prst="rect">
            <a:avLst/>
          </a:prstGeom>
        </p:spPr>
      </p:pic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9B6DD375-A733-F7C4-672A-9A6B3CD721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2583" y="10809"/>
            <a:ext cx="1030770" cy="97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339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28" y="217343"/>
            <a:ext cx="9955368" cy="673574"/>
          </a:xfrm>
        </p:spPr>
        <p:txBody>
          <a:bodyPr/>
          <a:lstStyle/>
          <a:p>
            <a:r>
              <a:rPr lang="en-US" sz="2800" b="1" dirty="0"/>
              <a:t>X-Ray Diffraction Results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CBABEA-77BC-AB8E-B5D1-3476330FBD95}"/>
              </a:ext>
            </a:extLst>
          </p:cNvPr>
          <p:cNvSpPr/>
          <p:nvPr/>
        </p:nvSpPr>
        <p:spPr>
          <a:xfrm>
            <a:off x="449731" y="1511179"/>
            <a:ext cx="5490405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0188" indent="-230188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None of the samples show evidence of any secondary phases (e.g., ZrO</a:t>
            </a:r>
            <a:r>
              <a:rPr lang="en-US" sz="2000" b="1" baseline="-250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US" sz="2000" b="1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</a:p>
          <a:p>
            <a:pPr marL="230188" indent="-230188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Oxygen can sit at a carbon site in the </a:t>
            </a:r>
            <a:r>
              <a:rPr lang="en-US" sz="2000" b="1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ZrC</a:t>
            </a:r>
            <a:r>
              <a:rPr lang="en-US" sz="2000" b="1" baseline="-250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x</a:t>
            </a:r>
            <a:r>
              <a:rPr lang="en-US" sz="2000" b="1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lattice forming the zirconium </a:t>
            </a:r>
            <a:r>
              <a:rPr lang="en-US" sz="2000" b="1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oxycarbide</a:t>
            </a:r>
            <a:r>
              <a:rPr lang="en-US" sz="2000" b="1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en-US" sz="2000" b="1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ZrC</a:t>
            </a:r>
            <a:r>
              <a:rPr lang="en-US" sz="2000" b="1" baseline="-250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x</a:t>
            </a:r>
            <a:r>
              <a:rPr lang="en-US" sz="2000" b="1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O</a:t>
            </a:r>
            <a:r>
              <a:rPr lang="en-US" sz="2000" b="1" baseline="-250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y</a:t>
            </a:r>
            <a:r>
              <a:rPr lang="en-US" sz="2000" b="1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</a:p>
          <a:p>
            <a:pPr marL="230188" indent="-230188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Oxygen and Carbon concentration cannot be determined directly from XRD but were determined by inert gas fusion (oxygen by LECO ON836, carbon by Horiba EMIA-PRO)</a:t>
            </a:r>
          </a:p>
          <a:p>
            <a:pPr marL="230188" indent="-230188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Oxygen concentration can affect the sample density and lattice spacing (not discernable on graph)</a:t>
            </a:r>
          </a:p>
        </p:txBody>
      </p:sp>
      <p:pic>
        <p:nvPicPr>
          <p:cNvPr id="8" name="Picture 7" descr="Timeline&#10;&#10;Description automatically generated">
            <a:extLst>
              <a:ext uri="{FF2B5EF4-FFF2-40B4-BE49-F238E27FC236}">
                <a16:creationId xmlns:a16="http://schemas.microsoft.com/office/drawing/2014/main" id="{072EC81E-7CBF-80E6-65C0-61756B51D8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5369" y="1363108"/>
            <a:ext cx="6046762" cy="4946251"/>
          </a:xfrm>
          <a:prstGeom prst="rect">
            <a:avLst/>
          </a:prstGeom>
        </p:spPr>
      </p:pic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8F6E6D87-52F4-FC2E-788C-222F96C812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358" y="6251537"/>
            <a:ext cx="1267177" cy="491741"/>
          </a:xfrm>
          <a:prstGeom prst="rect">
            <a:avLst/>
          </a:prstGeom>
        </p:spPr>
      </p:pic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D5C08012-1029-2532-55EA-DF115950FD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2583" y="10809"/>
            <a:ext cx="1030770" cy="97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78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36D8BB-1FBA-4ECE-B83B-DC345E7EB0EF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885528" y="21771"/>
            <a:ext cx="10330545" cy="9197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j-ea"/>
              </a:rPr>
              <a:t>Hot Hydrogen Compatibility Test System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j-ea"/>
                <a:cs typeface="Arial" panose="020B0604020202020204" pitchFamily="34" charset="0"/>
              </a:rPr>
              <a:t>Compact Fuel Element Environmental Test (CFEET)</a:t>
            </a:r>
          </a:p>
        </p:txBody>
      </p:sp>
      <p:pic>
        <p:nvPicPr>
          <p:cNvPr id="6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7" r="48643" b="42448"/>
          <a:stretch>
            <a:fillRect/>
          </a:stretch>
        </p:blipFill>
        <p:spPr bwMode="auto">
          <a:xfrm>
            <a:off x="5050820" y="3287819"/>
            <a:ext cx="2836179" cy="2570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5361318" y="1438768"/>
            <a:ext cx="593884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0188" lvl="1" indent="-230188" defTabSz="609585"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>
                <a:latin typeface="+mj-lt"/>
              </a:rPr>
              <a:t>Testing in flowing Hydrogen at 6 SLPM</a:t>
            </a:r>
          </a:p>
          <a:p>
            <a:pPr marL="230188" lvl="1" indent="-230188" defTabSz="609585"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>
                <a:latin typeface="+mj-lt"/>
              </a:rPr>
              <a:t>Testing to date at 2300 K and 2600 K</a:t>
            </a:r>
          </a:p>
          <a:p>
            <a:pPr marL="230188" lvl="1" indent="-230188" defTabSz="609585"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>
                <a:latin typeface="+mj-lt"/>
              </a:rPr>
              <a:t>Multi-spectral pyrometry (FAR Associates) for temperature measurements</a:t>
            </a:r>
          </a:p>
          <a:p>
            <a:pPr marL="230188" lvl="1" indent="-230188" defTabSz="609585"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>
                <a:latin typeface="+mj-lt"/>
              </a:rPr>
              <a:t>Pyrometers viewing from top and side</a:t>
            </a:r>
          </a:p>
        </p:txBody>
      </p:sp>
      <p:pic>
        <p:nvPicPr>
          <p:cNvPr id="4" name="Picture 3" descr="A picture containing indoor, electronics, seat&#10;&#10;Description automatically generated">
            <a:extLst>
              <a:ext uri="{FF2B5EF4-FFF2-40B4-BE49-F238E27FC236}">
                <a16:creationId xmlns:a16="http://schemas.microsoft.com/office/drawing/2014/main" id="{D83577EF-C290-4847-BF73-08708B3561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5426" y="3287818"/>
            <a:ext cx="2570690" cy="2570690"/>
          </a:xfrm>
          <a:prstGeom prst="rect">
            <a:avLst/>
          </a:prstGeom>
        </p:spPr>
      </p:pic>
      <p:pic>
        <p:nvPicPr>
          <p:cNvPr id="11" name="Picture 10" descr="A picture containing text, device&#10;&#10;Description automatically generated">
            <a:extLst>
              <a:ext uri="{FF2B5EF4-FFF2-40B4-BE49-F238E27FC236}">
                <a16:creationId xmlns:a16="http://schemas.microsoft.com/office/drawing/2014/main" id="{3A6013BB-3C0D-4393-92A3-0A57EE98BB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20" y="1129514"/>
            <a:ext cx="4002492" cy="538929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E78E3ED-98F8-479B-A835-DF03F20E177F}"/>
              </a:ext>
            </a:extLst>
          </p:cNvPr>
          <p:cNvSpPr/>
          <p:nvPr/>
        </p:nvSpPr>
        <p:spPr>
          <a:xfrm>
            <a:off x="5915081" y="5859765"/>
            <a:ext cx="12905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defTabSz="609585" fontAlgn="auto">
              <a:spcAft>
                <a:spcPts val="0"/>
              </a:spcAft>
              <a:defRPr/>
            </a:pPr>
            <a:r>
              <a:rPr lang="en-US" dirty="0">
                <a:latin typeface="+mj-lt"/>
              </a:rPr>
              <a:t>Side View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7D2676-7231-4E5C-8D77-EAB912D87C76}"/>
              </a:ext>
            </a:extLst>
          </p:cNvPr>
          <p:cNvSpPr/>
          <p:nvPr/>
        </p:nvSpPr>
        <p:spPr>
          <a:xfrm>
            <a:off x="9615503" y="5859765"/>
            <a:ext cx="12905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defTabSz="609585" fontAlgn="auto">
              <a:spcAft>
                <a:spcPts val="0"/>
              </a:spcAft>
              <a:defRPr/>
            </a:pPr>
            <a:r>
              <a:rPr lang="en-US" dirty="0">
                <a:latin typeface="+mj-lt"/>
              </a:rPr>
              <a:t>Top View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2963CBA8-946A-D344-921C-79798EF33D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358" y="6251537"/>
            <a:ext cx="1267177" cy="491741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54B5B7A5-1AAB-6163-1BF1-8C9A9C896C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2583" y="10809"/>
            <a:ext cx="1030770" cy="97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321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28" y="217343"/>
            <a:ext cx="9955368" cy="673574"/>
          </a:xfrm>
        </p:spPr>
        <p:txBody>
          <a:bodyPr/>
          <a:lstStyle/>
          <a:p>
            <a:r>
              <a:rPr lang="en-US" sz="2800" b="1" dirty="0"/>
              <a:t>Density Changes from Hot Hydrogen Exposure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CBABEA-77BC-AB8E-B5D1-3476330FBD95}"/>
              </a:ext>
            </a:extLst>
          </p:cNvPr>
          <p:cNvSpPr/>
          <p:nvPr/>
        </p:nvSpPr>
        <p:spPr>
          <a:xfrm>
            <a:off x="314649" y="1968379"/>
            <a:ext cx="4537518" cy="26571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0188" indent="-230188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Oxygen rich samples had a lower density after SPS but increased in density upon hot hydrogen exposure.</a:t>
            </a:r>
          </a:p>
          <a:p>
            <a:pPr marL="230188" indent="-230188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Lower oxygen concentration samples decreased in density upon hot hydrogen exposure.</a:t>
            </a:r>
          </a:p>
          <a:p>
            <a:pPr marL="230188" indent="-230188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Samples exposed to higher temperatures had a lower density.</a:t>
            </a:r>
          </a:p>
        </p:txBody>
      </p:sp>
      <p:pic>
        <p:nvPicPr>
          <p:cNvPr id="5" name="Picture 4" descr="Chart, scatter chart&#10;&#10;Description automatically generated">
            <a:extLst>
              <a:ext uri="{FF2B5EF4-FFF2-40B4-BE49-F238E27FC236}">
                <a16:creationId xmlns:a16="http://schemas.microsoft.com/office/drawing/2014/main" id="{8B1F79EE-A4F4-8F98-9ED8-CECF9E494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7425" y="1162899"/>
            <a:ext cx="7249926" cy="5350445"/>
          </a:xfrm>
          <a:prstGeom prst="rect">
            <a:avLst/>
          </a:prstGeom>
        </p:spPr>
      </p:pic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37C880C-A019-D34E-293F-0C3A8D2BCB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358" y="6251537"/>
            <a:ext cx="1267177" cy="491741"/>
          </a:xfrm>
          <a:prstGeom prst="rect">
            <a:avLst/>
          </a:prstGeom>
        </p:spPr>
      </p:pic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79D9357A-FA0B-E55D-8884-AFB93370D1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2583" y="10809"/>
            <a:ext cx="1030770" cy="97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351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28" y="217343"/>
            <a:ext cx="9955368" cy="673574"/>
          </a:xfrm>
        </p:spPr>
        <p:txBody>
          <a:bodyPr/>
          <a:lstStyle/>
          <a:p>
            <a:r>
              <a:rPr lang="en-US" sz="2800" b="1" dirty="0" err="1"/>
              <a:t>ZrC</a:t>
            </a:r>
            <a:r>
              <a:rPr lang="en-US" sz="2800" b="1" baseline="-25000" dirty="0" err="1"/>
              <a:t>x</a:t>
            </a:r>
            <a:r>
              <a:rPr lang="en-US" sz="2800" b="1" dirty="0" err="1"/>
              <a:t>O</a:t>
            </a:r>
            <a:r>
              <a:rPr lang="en-US" sz="2800" b="1" baseline="-25000" dirty="0" err="1"/>
              <a:t>y</a:t>
            </a:r>
            <a:r>
              <a:rPr lang="en-US" sz="2800" b="1" dirty="0"/>
              <a:t> Mass Loss Rates (MLR’s)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4E08F4D6-064D-2043-8543-9B40EE109930}"/>
              </a:ext>
            </a:extLst>
          </p:cNvPr>
          <p:cNvSpPr txBox="1">
            <a:spLocks/>
          </p:cNvSpPr>
          <p:nvPr/>
        </p:nvSpPr>
        <p:spPr>
          <a:xfrm>
            <a:off x="7946265" y="1515459"/>
            <a:ext cx="3683358" cy="4614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Factors Affecting MLR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  <a:ea typeface="Times New Roman" panose="02020603050405020304" pitchFamily="18" charset="0"/>
              </a:rPr>
              <a:t>Sample density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Diffusion rates of Zr, C, and O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Activity (vaporization) of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ZrC</a:t>
            </a:r>
            <a:r>
              <a:rPr kumimoji="0" lang="en-US" sz="20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x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O</a:t>
            </a:r>
            <a:r>
              <a:rPr kumimoji="0" lang="en-US" sz="20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 in hydrogen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  <a:ea typeface="Times New Roman" panose="02020603050405020304" pitchFamily="18" charset="0"/>
              </a:rPr>
              <a:t>Gas pressure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Chemical reactions 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  <a:ea typeface="Times New Roman" panose="02020603050405020304" pitchFamily="18" charset="0"/>
              </a:rPr>
              <a:t>	2H</a:t>
            </a:r>
            <a:r>
              <a:rPr lang="en-US" sz="2000" baseline="-25000" dirty="0">
                <a:solidFill>
                  <a:prstClr val="black"/>
                </a:solidFill>
                <a:latin typeface="Calibri" panose="020F0502020204030204"/>
                <a:ea typeface="Times New Roman" panose="02020603050405020304" pitchFamily="18" charset="0"/>
              </a:rPr>
              <a:t>2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  <a:ea typeface="Times New Roman" panose="02020603050405020304" pitchFamily="18" charset="0"/>
              </a:rPr>
              <a:t> + C </a:t>
            </a:r>
            <a:r>
              <a:rPr lang="en-US" sz="2000" dirty="0">
                <a:latin typeface="Calibri" panose="020F0502020204030204" pitchFamily="34" charset="0"/>
              </a:rPr>
              <a:t>→ CH</a:t>
            </a:r>
            <a:r>
              <a:rPr lang="en-US" sz="2000" baseline="-25000" dirty="0">
                <a:latin typeface="Calibri" panose="020F0502020204030204" pitchFamily="34" charset="0"/>
              </a:rPr>
              <a:t>4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  <a:ea typeface="Times New Roman" panose="02020603050405020304" pitchFamily="18" charset="0"/>
              </a:rPr>
              <a:t>	H</a:t>
            </a:r>
            <a:r>
              <a:rPr lang="en-US" sz="2000" baseline="-25000" dirty="0">
                <a:solidFill>
                  <a:prstClr val="black"/>
                </a:solidFill>
                <a:latin typeface="Calibri" panose="020F0502020204030204"/>
                <a:ea typeface="Times New Roman" panose="02020603050405020304" pitchFamily="18" charset="0"/>
              </a:rPr>
              <a:t>2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  <a:ea typeface="Times New Roman" panose="02020603050405020304" pitchFamily="18" charset="0"/>
              </a:rPr>
              <a:t> + 2C </a:t>
            </a:r>
            <a:r>
              <a:rPr lang="en-US" sz="2000" dirty="0">
                <a:latin typeface="Calibri" panose="020F0502020204030204" pitchFamily="34" charset="0"/>
              </a:rPr>
              <a:t>→ C</a:t>
            </a:r>
            <a:r>
              <a:rPr lang="en-US" sz="2000" baseline="-25000" dirty="0">
                <a:latin typeface="Calibri" panose="020F0502020204030204" pitchFamily="34" charset="0"/>
              </a:rPr>
              <a:t>2</a:t>
            </a:r>
            <a:r>
              <a:rPr lang="en-US" sz="2000" dirty="0">
                <a:latin typeface="Calibri" panose="020F0502020204030204" pitchFamily="34" charset="0"/>
              </a:rPr>
              <a:t>H</a:t>
            </a:r>
            <a:endParaRPr lang="en-US" sz="2000" baseline="-25000" dirty="0">
              <a:latin typeface="Calibri" panose="020F0502020204030204" pitchFamily="34" charset="0"/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sz="2000" dirty="0">
                <a:latin typeface="Calibri" panose="020F0502020204030204" pitchFamily="34" charset="0"/>
              </a:rPr>
              <a:t>	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  <a:ea typeface="Times New Roman" panose="02020603050405020304" pitchFamily="18" charset="0"/>
              </a:rPr>
              <a:t>2H</a:t>
            </a:r>
            <a:r>
              <a:rPr lang="en-US" sz="2000" baseline="-25000" dirty="0">
                <a:solidFill>
                  <a:prstClr val="black"/>
                </a:solidFill>
                <a:latin typeface="Calibri" panose="020F0502020204030204"/>
                <a:ea typeface="Times New Roman" panose="02020603050405020304" pitchFamily="18" charset="0"/>
              </a:rPr>
              <a:t>2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  <a:ea typeface="Times New Roman" panose="02020603050405020304" pitchFamily="18" charset="0"/>
              </a:rPr>
              <a:t> + 2C </a:t>
            </a:r>
            <a:r>
              <a:rPr lang="en-US" sz="2000" dirty="0">
                <a:latin typeface="Calibri" panose="020F0502020204030204" pitchFamily="34" charset="0"/>
              </a:rPr>
              <a:t>→ C</a:t>
            </a:r>
            <a:r>
              <a:rPr lang="en-US" sz="2000" baseline="-25000" dirty="0">
                <a:latin typeface="Calibri" panose="020F0502020204030204" pitchFamily="34" charset="0"/>
              </a:rPr>
              <a:t>2</a:t>
            </a:r>
            <a:r>
              <a:rPr lang="en-US" sz="2000" dirty="0">
                <a:latin typeface="Calibri" panose="020F0502020204030204" pitchFamily="34" charset="0"/>
              </a:rPr>
              <a:t>H</a:t>
            </a:r>
            <a:r>
              <a:rPr lang="en-US" sz="2000" baseline="-25000" dirty="0">
                <a:latin typeface="Calibri" panose="020F0502020204030204" pitchFamily="34" charset="0"/>
              </a:rPr>
              <a:t>4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sz="2000" baseline="-25000" dirty="0">
                <a:latin typeface="Calibri" panose="020F0502020204030204" pitchFamily="34" charset="0"/>
              </a:rPr>
              <a:t>	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  <a:ea typeface="Times New Roman" panose="02020603050405020304" pitchFamily="18" charset="0"/>
              </a:rPr>
              <a:t>2H</a:t>
            </a:r>
            <a:r>
              <a:rPr lang="en-US" sz="2000" baseline="-25000" dirty="0">
                <a:solidFill>
                  <a:prstClr val="black"/>
                </a:solidFill>
                <a:latin typeface="Calibri" panose="020F0502020204030204"/>
                <a:ea typeface="Times New Roman" panose="02020603050405020304" pitchFamily="18" charset="0"/>
              </a:rPr>
              <a:t>2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  <a:ea typeface="Times New Roman" panose="02020603050405020304" pitchFamily="18" charset="0"/>
              </a:rPr>
              <a:t> + O</a:t>
            </a:r>
            <a:r>
              <a:rPr lang="en-US" sz="2000" baseline="-25000" dirty="0">
                <a:solidFill>
                  <a:prstClr val="black"/>
                </a:solidFill>
                <a:latin typeface="Calibri" panose="020F0502020204030204"/>
                <a:ea typeface="Times New Roman" panose="02020603050405020304" pitchFamily="18" charset="0"/>
              </a:rPr>
              <a:t>2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  <a:ea typeface="Times New Roman" panose="02020603050405020304" pitchFamily="18" charset="0"/>
              </a:rPr>
              <a:t> </a:t>
            </a:r>
            <a:r>
              <a:rPr lang="en-US" sz="2000" dirty="0">
                <a:latin typeface="Calibri" panose="020F0502020204030204" pitchFamily="34" charset="0"/>
              </a:rPr>
              <a:t>→ 2H</a:t>
            </a:r>
            <a:r>
              <a:rPr lang="en-US" sz="2000" baseline="-25000" dirty="0">
                <a:latin typeface="Calibri" panose="020F0502020204030204" pitchFamily="34" charset="0"/>
              </a:rPr>
              <a:t>2</a:t>
            </a:r>
            <a:r>
              <a:rPr lang="en-US" sz="2000" dirty="0">
                <a:latin typeface="Calibri" panose="020F0502020204030204" pitchFamily="34" charset="0"/>
              </a:rPr>
              <a:t>O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Chart, scatter chart&#10;&#10;Description automatically generated">
            <a:extLst>
              <a:ext uri="{FF2B5EF4-FFF2-40B4-BE49-F238E27FC236}">
                <a16:creationId xmlns:a16="http://schemas.microsoft.com/office/drawing/2014/main" id="{481A34A1-DEC5-80C8-3451-E59C99BD16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19" y="1225296"/>
            <a:ext cx="7088169" cy="5415361"/>
          </a:xfrm>
          <a:prstGeom prst="rect">
            <a:avLst/>
          </a:prstGeom>
        </p:spPr>
      </p:pic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74D0C760-BF50-8061-02E7-D7F5EA7279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358" y="6251537"/>
            <a:ext cx="1267177" cy="491741"/>
          </a:xfrm>
          <a:prstGeom prst="rect">
            <a:avLst/>
          </a:prstGeom>
        </p:spPr>
      </p:pic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F0613356-3E1B-BB52-5BD6-E75CF6555B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2583" y="10809"/>
            <a:ext cx="1030770" cy="97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824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28" y="217343"/>
            <a:ext cx="9955368" cy="673574"/>
          </a:xfrm>
        </p:spPr>
        <p:txBody>
          <a:bodyPr/>
          <a:lstStyle/>
          <a:p>
            <a:r>
              <a:rPr lang="en-US" sz="2800" b="1" dirty="0"/>
              <a:t>Acknowledgements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4E08F4D6-064D-2043-8543-9B40EE109930}"/>
              </a:ext>
            </a:extLst>
          </p:cNvPr>
          <p:cNvSpPr txBox="1">
            <a:spLocks/>
          </p:cNvSpPr>
          <p:nvPr/>
        </p:nvSpPr>
        <p:spPr>
          <a:xfrm>
            <a:off x="365095" y="1515459"/>
            <a:ext cx="11312433" cy="45979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altLang="en-US" sz="2400" dirty="0"/>
              <a:t>The current work was completed at NASA - Marshall Space Flight Center and supported by NASA’s Space Technology Mission Directorate (STMD) through the Space Nuclear Propulsion (SNP) project 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altLang="en-US" sz="2400" dirty="0"/>
              <a:t>The University of Alabama in Huntsville was involved in the research and was supported by NASA under cooperative agreement NNM11AA01A</a:t>
            </a:r>
          </a:p>
          <a:p>
            <a:pPr marR="0" lvl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C7DB924A-983D-7E16-828C-E6D47EFC21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358" y="6251537"/>
            <a:ext cx="1267177" cy="491741"/>
          </a:xfrm>
          <a:prstGeom prst="rect">
            <a:avLst/>
          </a:prstGeom>
        </p:spPr>
      </p:pic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BA961076-4E35-55DF-4792-DB6AC14EEC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2583" y="10809"/>
            <a:ext cx="1030770" cy="97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512033"/>
      </p:ext>
    </p:extLst>
  </p:cSld>
  <p:clrMapOvr>
    <a:masterClrMapping/>
  </p:clrMapOvr>
</p:sld>
</file>

<file path=ppt/theme/theme1.xml><?xml version="1.0" encoding="utf-8"?>
<a:theme xmlns:a="http://schemas.openxmlformats.org/drawingml/2006/main" name="ANS 16x9_02_ NEW">
  <a:themeElements>
    <a:clrScheme name="Custom 2">
      <a:dk1>
        <a:srgbClr val="2F5496"/>
      </a:dk1>
      <a:lt1>
        <a:srgbClr val="FFFFFF"/>
      </a:lt1>
      <a:dk2>
        <a:srgbClr val="2F5496"/>
      </a:dk2>
      <a:lt2>
        <a:srgbClr val="E7E6E6"/>
      </a:lt2>
      <a:accent1>
        <a:srgbClr val="2F5496"/>
      </a:accent1>
      <a:accent2>
        <a:srgbClr val="70AD47"/>
      </a:accent2>
      <a:accent3>
        <a:srgbClr val="FFC000"/>
      </a:accent3>
      <a:accent4>
        <a:srgbClr val="8F45C7"/>
      </a:accent4>
      <a:accent5>
        <a:srgbClr val="70AD47"/>
      </a:accent5>
      <a:accent6>
        <a:srgbClr val="BFBFBF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NTP Demo Mast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eme1" id="{6B8C2269-4732-45AF-B042-6600AAC6DA57}" vid="{37807119-B141-44DE-BFAF-FA15E0E84F8B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ANS 16x9_02_ NEW</Template>
  <TotalTime>293</TotalTime>
  <Words>598</Words>
  <Application>Microsoft Office PowerPoint</Application>
  <PresentationFormat>Widescreen</PresentationFormat>
  <Paragraphs>63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Arial Regular</vt:lpstr>
      <vt:lpstr>Calibri</vt:lpstr>
      <vt:lpstr>Courier New</vt:lpstr>
      <vt:lpstr>System Font Regular</vt:lpstr>
      <vt:lpstr>Wingdings</vt:lpstr>
      <vt:lpstr>ANS 16x9_02_ NEW</vt:lpstr>
      <vt:lpstr>NTP Demo Master</vt:lpstr>
      <vt:lpstr>Influence of Stoichiometry on Zirconium Oxycarbides (ZrCxOy) Exposed to Hot Flowing Hydrogen</vt:lpstr>
      <vt:lpstr>Motivation</vt:lpstr>
      <vt:lpstr>Sample Preparation</vt:lpstr>
      <vt:lpstr>X-Ray Diffraction Results</vt:lpstr>
      <vt:lpstr>PowerPoint Presentation</vt:lpstr>
      <vt:lpstr>Density Changes from Hot Hydrogen Exposure</vt:lpstr>
      <vt:lpstr>ZrCxOy Mass Loss Rates (MLR’s)</vt:lpstr>
      <vt:lpstr>Acknowledgements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Valerie Gravley</dc:creator>
  <cp:lastModifiedBy>Jamelle Williams</cp:lastModifiedBy>
  <cp:revision>37</cp:revision>
  <dcterms:created xsi:type="dcterms:W3CDTF">2017-01-30T20:04:56Z</dcterms:created>
  <dcterms:modified xsi:type="dcterms:W3CDTF">2024-04-18T16:55:09Z</dcterms:modified>
</cp:coreProperties>
</file>