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68" r:id="rId5"/>
    <p:sldId id="1074" r:id="rId6"/>
    <p:sldId id="284" r:id="rId7"/>
    <p:sldId id="1058" r:id="rId8"/>
    <p:sldId id="2716" r:id="rId9"/>
    <p:sldId id="2717" r:id="rId10"/>
    <p:sldId id="2223" r:id="rId11"/>
    <p:sldId id="287" r:id="rId12"/>
    <p:sldId id="976" r:id="rId13"/>
    <p:sldId id="265" r:id="rId14"/>
    <p:sldId id="2708" r:id="rId15"/>
    <p:sldId id="2707" r:id="rId16"/>
    <p:sldId id="2713" r:id="rId17"/>
    <p:sldId id="2306" r:id="rId18"/>
    <p:sldId id="948" r:id="rId19"/>
    <p:sldId id="2307" r:id="rId20"/>
    <p:sldId id="2718" r:id="rId21"/>
    <p:sldId id="2715" r:id="rId22"/>
    <p:sldId id="418" r:id="rId23"/>
    <p:sldId id="2719" r:id="rId24"/>
    <p:sldId id="514" r:id="rId25"/>
    <p:sldId id="259" r:id="rId26"/>
    <p:sldId id="997" r:id="rId27"/>
    <p:sldId id="1008" r:id="rId28"/>
    <p:sldId id="1018" r:id="rId29"/>
    <p:sldId id="490" r:id="rId30"/>
    <p:sldId id="787" r:id="rId31"/>
    <p:sldId id="2304" r:id="rId32"/>
    <p:sldId id="994" r:id="rId33"/>
    <p:sldId id="995" r:id="rId34"/>
    <p:sldId id="376" r:id="rId35"/>
    <p:sldId id="1009" r:id="rId36"/>
    <p:sldId id="70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66C3114-A2D4-4F7D-A747-CA4730AC72AD}">
          <p14:sldIdLst>
            <p14:sldId id="268"/>
            <p14:sldId id="1074"/>
            <p14:sldId id="284"/>
            <p14:sldId id="1058"/>
            <p14:sldId id="2716"/>
            <p14:sldId id="2717"/>
            <p14:sldId id="2223"/>
            <p14:sldId id="287"/>
            <p14:sldId id="976"/>
            <p14:sldId id="265"/>
            <p14:sldId id="2708"/>
            <p14:sldId id="2707"/>
            <p14:sldId id="2713"/>
            <p14:sldId id="2306"/>
            <p14:sldId id="948"/>
            <p14:sldId id="2307"/>
            <p14:sldId id="2718"/>
            <p14:sldId id="2715"/>
            <p14:sldId id="418"/>
            <p14:sldId id="2719"/>
            <p14:sldId id="514"/>
            <p14:sldId id="259"/>
            <p14:sldId id="997"/>
            <p14:sldId id="1008"/>
            <p14:sldId id="1018"/>
            <p14:sldId id="490"/>
            <p14:sldId id="787"/>
            <p14:sldId id="2304"/>
            <p14:sldId id="994"/>
            <p14:sldId id="995"/>
            <p14:sldId id="376"/>
            <p14:sldId id="1009"/>
            <p14:sldId id="701"/>
          </p14:sldIdLst>
        </p14:section>
      </p14:sectionLst>
    </p:ext>
    <p:ext uri="{EFAFB233-063F-42B5-8137-9DF3F51BA10A}">
      <p15:sldGuideLst xmlns:p15="http://schemas.microsoft.com/office/powerpoint/2012/main">
        <p15:guide id="1" orient="horz" pos="1512" userDrawn="1">
          <p15:clr>
            <a:srgbClr val="A4A3A4"/>
          </p15:clr>
        </p15:guide>
        <p15:guide id="2" pos="47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berly Ennico Smith" initials="KES" lastIdx="35" clrIdx="0">
    <p:extLst>
      <p:ext uri="{19B8F6BF-5375-455C-9EA6-DF929625EA0E}">
        <p15:presenceInfo xmlns:p15="http://schemas.microsoft.com/office/powerpoint/2012/main" userId="Kimberly Ennico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C1D4"/>
    <a:srgbClr val="65A7D0"/>
    <a:srgbClr val="31415A"/>
    <a:srgbClr val="96BEC7"/>
    <a:srgbClr val="9BB2C6"/>
    <a:srgbClr val="A4B2CB"/>
    <a:srgbClr val="94A0B7"/>
    <a:srgbClr val="61B6CF"/>
    <a:srgbClr val="3ED4F0"/>
    <a:srgbClr val="00C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68AA4-AE95-DB4A-B86E-1132EF92F488}" v="11" dt="2024-04-18T13:07:58.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04" d="100"/>
          <a:sy n="104" d="100"/>
        </p:scale>
        <p:origin x="232" y="568"/>
      </p:cViewPr>
      <p:guideLst>
        <p:guide orient="horz" pos="1512"/>
        <p:guide pos="47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aprete, Anthony (ARC-S)" userId="S::acolapre@ndc.nasa.gov::d505c5df-1b15-41e0-a86f-3bfc0b537cd0" providerId="AD" clId="Web-{DE0E6120-4E61-1C90-01C3-0F995B3BC332}"/>
    <pc:docChg chg="modSld">
      <pc:chgData name="Colaprete, Anthony (ARC-S)" userId="S::acolapre@ndc.nasa.gov::d505c5df-1b15-41e0-a86f-3bfc0b537cd0" providerId="AD" clId="Web-{DE0E6120-4E61-1C90-01C3-0F995B3BC332}" dt="2024-04-15T16:40:39.621" v="7" actId="20577"/>
      <pc:docMkLst>
        <pc:docMk/>
      </pc:docMkLst>
      <pc:sldChg chg="modSp">
        <pc:chgData name="Colaprete, Anthony (ARC-S)" userId="S::acolapre@ndc.nasa.gov::d505c5df-1b15-41e0-a86f-3bfc0b537cd0" providerId="AD" clId="Web-{DE0E6120-4E61-1C90-01C3-0F995B3BC332}" dt="2024-04-15T16:40:39.621" v="7" actId="20577"/>
        <pc:sldMkLst>
          <pc:docMk/>
          <pc:sldMk cId="3999536388" sldId="787"/>
        </pc:sldMkLst>
        <pc:spChg chg="mod">
          <ac:chgData name="Colaprete, Anthony (ARC-S)" userId="S::acolapre@ndc.nasa.gov::d505c5df-1b15-41e0-a86f-3bfc0b537cd0" providerId="AD" clId="Web-{DE0E6120-4E61-1C90-01C3-0F995B3BC332}" dt="2024-04-15T16:40:39.559" v="1" actId="20577"/>
          <ac:spMkLst>
            <pc:docMk/>
            <pc:sldMk cId="3999536388" sldId="787"/>
            <ac:spMk id="35" creationId="{AF2D819C-4D20-4485-B854-5E166F3248EF}"/>
          </ac:spMkLst>
        </pc:spChg>
        <pc:spChg chg="mod">
          <ac:chgData name="Colaprete, Anthony (ARC-S)" userId="S::acolapre@ndc.nasa.gov::d505c5df-1b15-41e0-a86f-3bfc0b537cd0" providerId="AD" clId="Web-{DE0E6120-4E61-1C90-01C3-0F995B3BC332}" dt="2024-04-15T16:40:39.575" v="3" actId="20577"/>
          <ac:spMkLst>
            <pc:docMk/>
            <pc:sldMk cId="3999536388" sldId="787"/>
            <ac:spMk id="37" creationId="{70AE12C7-78F0-4846-AE19-F18BEE2C8925}"/>
          </ac:spMkLst>
        </pc:spChg>
        <pc:spChg chg="mod">
          <ac:chgData name="Colaprete, Anthony (ARC-S)" userId="S::acolapre@ndc.nasa.gov::d505c5df-1b15-41e0-a86f-3bfc0b537cd0" providerId="AD" clId="Web-{DE0E6120-4E61-1C90-01C3-0F995B3BC332}" dt="2024-04-15T16:40:39.590" v="5" actId="20577"/>
          <ac:spMkLst>
            <pc:docMk/>
            <pc:sldMk cId="3999536388" sldId="787"/>
            <ac:spMk id="41" creationId="{35F37BB1-35FE-441D-B2D9-4C99BDCDDAD2}"/>
          </ac:spMkLst>
        </pc:spChg>
        <pc:spChg chg="mod">
          <ac:chgData name="Colaprete, Anthony (ARC-S)" userId="S::acolapre@ndc.nasa.gov::d505c5df-1b15-41e0-a86f-3bfc0b537cd0" providerId="AD" clId="Web-{DE0E6120-4E61-1C90-01C3-0F995B3BC332}" dt="2024-04-15T16:40:39.621" v="7" actId="20577"/>
          <ac:spMkLst>
            <pc:docMk/>
            <pc:sldMk cId="3999536388" sldId="787"/>
            <ac:spMk id="42" creationId="{919C05A9-5833-42BD-911F-DC487441798B}"/>
          </ac:spMkLst>
        </pc:spChg>
      </pc:sldChg>
    </pc:docChg>
  </pc:docChgLst>
  <pc:docChgLst>
    <pc:chgData name="Beyer, Ross A. (ARC-STT)[SETI INSTITUTE]" userId="3e418b04-66ab-4aa2-bd39-a0d5c41f6ebc" providerId="ADAL" clId="{98C7960B-49B8-E941-BC6B-7A2D5B9916E6}"/>
    <pc:docChg chg="modSld">
      <pc:chgData name="Beyer, Ross A. (ARC-STT)[SETI INSTITUTE]" userId="3e418b04-66ab-4aa2-bd39-a0d5c41f6ebc" providerId="ADAL" clId="{98C7960B-49B8-E941-BC6B-7A2D5B9916E6}" dt="2024-04-15T17:09:35.380" v="58" actId="1076"/>
      <pc:docMkLst>
        <pc:docMk/>
      </pc:docMkLst>
      <pc:sldChg chg="addSp modSp mod">
        <pc:chgData name="Beyer, Ross A. (ARC-STT)[SETI INSTITUTE]" userId="3e418b04-66ab-4aa2-bd39-a0d5c41f6ebc" providerId="ADAL" clId="{98C7960B-49B8-E941-BC6B-7A2D5B9916E6}" dt="2024-04-15T17:09:35.380" v="58" actId="1076"/>
        <pc:sldMkLst>
          <pc:docMk/>
          <pc:sldMk cId="3999536388" sldId="787"/>
        </pc:sldMkLst>
        <pc:spChg chg="add mod">
          <ac:chgData name="Beyer, Ross A. (ARC-STT)[SETI INSTITUTE]" userId="3e418b04-66ab-4aa2-bd39-a0d5c41f6ebc" providerId="ADAL" clId="{98C7960B-49B8-E941-BC6B-7A2D5B9916E6}" dt="2024-04-15T17:09:35.380" v="58" actId="1076"/>
          <ac:spMkLst>
            <pc:docMk/>
            <pc:sldMk cId="3999536388" sldId="787"/>
            <ac:spMk id="3" creationId="{FEB6691D-E5EA-2BEC-A815-7037E877200C}"/>
          </ac:spMkLst>
        </pc:spChg>
        <pc:spChg chg="mod">
          <ac:chgData name="Beyer, Ross A. (ARC-STT)[SETI INSTITUTE]" userId="3e418b04-66ab-4aa2-bd39-a0d5c41f6ebc" providerId="ADAL" clId="{98C7960B-49B8-E941-BC6B-7A2D5B9916E6}" dt="2024-04-15T17:08:45.546" v="36" actId="20577"/>
          <ac:spMkLst>
            <pc:docMk/>
            <pc:sldMk cId="3999536388" sldId="787"/>
            <ac:spMk id="24" creationId="{6665EF53-76A2-40BB-B4D9-D8541F0DE647}"/>
          </ac:spMkLst>
        </pc:spChg>
      </pc:sldChg>
      <pc:sldChg chg="modSp mod">
        <pc:chgData name="Beyer, Ross A. (ARC-STT)[SETI INSTITUTE]" userId="3e418b04-66ab-4aa2-bd39-a0d5c41f6ebc" providerId="ADAL" clId="{98C7960B-49B8-E941-BC6B-7A2D5B9916E6}" dt="2024-04-15T17:07:23.630" v="10" actId="20577"/>
        <pc:sldMkLst>
          <pc:docMk/>
          <pc:sldMk cId="3503551663" sldId="948"/>
        </pc:sldMkLst>
        <pc:spChg chg="mod">
          <ac:chgData name="Beyer, Ross A. (ARC-STT)[SETI INSTITUTE]" userId="3e418b04-66ab-4aa2-bd39-a0d5c41f6ebc" providerId="ADAL" clId="{98C7960B-49B8-E941-BC6B-7A2D5B9916E6}" dt="2024-04-15T17:07:23.630" v="10" actId="20577"/>
          <ac:spMkLst>
            <pc:docMk/>
            <pc:sldMk cId="3503551663" sldId="948"/>
            <ac:spMk id="10" creationId="{FA2E59A5-6245-4F1B-9FB0-200AC6AD50B7}"/>
          </ac:spMkLst>
        </pc:spChg>
      </pc:sldChg>
    </pc:docChg>
  </pc:docChgLst>
  <pc:docChgLst>
    <pc:chgData name="Captain, Janine E. (KSC-UBE00)" userId="27693d5f-66d5-4bf3-853d-f70ebcc767fd" providerId="ADAL" clId="{76368AA4-AE95-DB4A-B86E-1132EF92F488}"/>
    <pc:docChg chg="custSel addSld delSld modSld sldOrd modSection">
      <pc:chgData name="Captain, Janine E. (KSC-UBE00)" userId="27693d5f-66d5-4bf3-853d-f70ebcc767fd" providerId="ADAL" clId="{76368AA4-AE95-DB4A-B86E-1132EF92F488}" dt="2024-04-18T13:08:22.109" v="308" actId="1076"/>
      <pc:docMkLst>
        <pc:docMk/>
      </pc:docMkLst>
      <pc:sldChg chg="modSp add mod modTransition">
        <pc:chgData name="Captain, Janine E. (KSC-UBE00)" userId="27693d5f-66d5-4bf3-853d-f70ebcc767fd" providerId="ADAL" clId="{76368AA4-AE95-DB4A-B86E-1132EF92F488}" dt="2024-04-18T12:46:35.919" v="30" actId="20577"/>
        <pc:sldMkLst>
          <pc:docMk/>
          <pc:sldMk cId="2286431840" sldId="287"/>
        </pc:sldMkLst>
        <pc:spChg chg="mod">
          <ac:chgData name="Captain, Janine E. (KSC-UBE00)" userId="27693d5f-66d5-4bf3-853d-f70ebcc767fd" providerId="ADAL" clId="{76368AA4-AE95-DB4A-B86E-1132EF92F488}" dt="2024-04-18T12:45:40.241" v="22" actId="1076"/>
          <ac:spMkLst>
            <pc:docMk/>
            <pc:sldMk cId="2286431840" sldId="287"/>
            <ac:spMk id="2" creationId="{00000000-0000-0000-0000-000000000000}"/>
          </ac:spMkLst>
        </pc:spChg>
        <pc:spChg chg="mod">
          <ac:chgData name="Captain, Janine E. (KSC-UBE00)" userId="27693d5f-66d5-4bf3-853d-f70ebcc767fd" providerId="ADAL" clId="{76368AA4-AE95-DB4A-B86E-1132EF92F488}" dt="2024-04-18T12:45:44.640" v="23" actId="1076"/>
          <ac:spMkLst>
            <pc:docMk/>
            <pc:sldMk cId="2286431840" sldId="287"/>
            <ac:spMk id="5" creationId="{409FC3C5-3CE7-4383-9FF8-6F2EA053D4B1}"/>
          </ac:spMkLst>
        </pc:spChg>
        <pc:spChg chg="mod">
          <ac:chgData name="Captain, Janine E. (KSC-UBE00)" userId="27693d5f-66d5-4bf3-853d-f70ebcc767fd" providerId="ADAL" clId="{76368AA4-AE95-DB4A-B86E-1132EF92F488}" dt="2024-04-18T12:46:35.919" v="30" actId="20577"/>
          <ac:spMkLst>
            <pc:docMk/>
            <pc:sldMk cId="2286431840" sldId="287"/>
            <ac:spMk id="12" creationId="{00000000-0000-0000-0000-000000000000}"/>
          </ac:spMkLst>
        </pc:spChg>
      </pc:sldChg>
      <pc:sldChg chg="ord">
        <pc:chgData name="Captain, Janine E. (KSC-UBE00)" userId="27693d5f-66d5-4bf3-853d-f70ebcc767fd" providerId="ADAL" clId="{76368AA4-AE95-DB4A-B86E-1132EF92F488}" dt="2024-04-18T12:41:53.642" v="17" actId="20578"/>
        <pc:sldMkLst>
          <pc:docMk/>
          <pc:sldMk cId="4204299281" sldId="514"/>
        </pc:sldMkLst>
      </pc:sldChg>
      <pc:sldChg chg="add ord">
        <pc:chgData name="Captain, Janine E. (KSC-UBE00)" userId="27693d5f-66d5-4bf3-853d-f70ebcc767fd" providerId="ADAL" clId="{76368AA4-AE95-DB4A-B86E-1132EF92F488}" dt="2024-04-18T12:47:09.780" v="31" actId="20578"/>
        <pc:sldMkLst>
          <pc:docMk/>
          <pc:sldMk cId="1509520815" sldId="976"/>
        </pc:sldMkLst>
      </pc:sldChg>
      <pc:sldChg chg="del">
        <pc:chgData name="Captain, Janine E. (KSC-UBE00)" userId="27693d5f-66d5-4bf3-853d-f70ebcc767fd" providerId="ADAL" clId="{76368AA4-AE95-DB4A-B86E-1132EF92F488}" dt="2024-04-18T12:39:05.488" v="14" actId="2696"/>
        <pc:sldMkLst>
          <pc:docMk/>
          <pc:sldMk cId="3874154600" sldId="976"/>
        </pc:sldMkLst>
      </pc:sldChg>
      <pc:sldChg chg="modSp mod modAnim">
        <pc:chgData name="Captain, Janine E. (KSC-UBE00)" userId="27693d5f-66d5-4bf3-853d-f70ebcc767fd" providerId="ADAL" clId="{76368AA4-AE95-DB4A-B86E-1132EF92F488}" dt="2024-04-18T12:59:37.325" v="159"/>
        <pc:sldMkLst>
          <pc:docMk/>
          <pc:sldMk cId="3966594560" sldId="2223"/>
        </pc:sldMkLst>
        <pc:spChg chg="mod">
          <ac:chgData name="Captain, Janine E. (KSC-UBE00)" userId="27693d5f-66d5-4bf3-853d-f70ebcc767fd" providerId="ADAL" clId="{76368AA4-AE95-DB4A-B86E-1132EF92F488}" dt="2024-04-18T12:39:45.124" v="16" actId="1076"/>
          <ac:spMkLst>
            <pc:docMk/>
            <pc:sldMk cId="3966594560" sldId="2223"/>
            <ac:spMk id="40" creationId="{857F8DF0-2A17-254F-B587-BE148044ECD5}"/>
          </ac:spMkLst>
        </pc:spChg>
      </pc:sldChg>
      <pc:sldChg chg="add">
        <pc:chgData name="Captain, Janine E. (KSC-UBE00)" userId="27693d5f-66d5-4bf3-853d-f70ebcc767fd" providerId="ADAL" clId="{76368AA4-AE95-DB4A-B86E-1132EF92F488}" dt="2024-04-18T12:50:37.511" v="32"/>
        <pc:sldMkLst>
          <pc:docMk/>
          <pc:sldMk cId="3290738208" sldId="2306"/>
        </pc:sldMkLst>
      </pc:sldChg>
      <pc:sldChg chg="addSp modSp mod">
        <pc:chgData name="Captain, Janine E. (KSC-UBE00)" userId="27693d5f-66d5-4bf3-853d-f70ebcc767fd" providerId="ADAL" clId="{76368AA4-AE95-DB4A-B86E-1132EF92F488}" dt="2024-04-18T13:08:22.109" v="308" actId="1076"/>
        <pc:sldMkLst>
          <pc:docMk/>
          <pc:sldMk cId="346789113" sldId="2715"/>
        </pc:sldMkLst>
        <pc:spChg chg="add mod">
          <ac:chgData name="Captain, Janine E. (KSC-UBE00)" userId="27693d5f-66d5-4bf3-853d-f70ebcc767fd" providerId="ADAL" clId="{76368AA4-AE95-DB4A-B86E-1132EF92F488}" dt="2024-04-18T12:57:30.310" v="156" actId="20577"/>
          <ac:spMkLst>
            <pc:docMk/>
            <pc:sldMk cId="346789113" sldId="2715"/>
            <ac:spMk id="3" creationId="{876AF132-4EBC-9A6B-41D5-84435396151C}"/>
          </ac:spMkLst>
        </pc:spChg>
        <pc:spChg chg="add mod">
          <ac:chgData name="Captain, Janine E. (KSC-UBE00)" userId="27693d5f-66d5-4bf3-853d-f70ebcc767fd" providerId="ADAL" clId="{76368AA4-AE95-DB4A-B86E-1132EF92F488}" dt="2024-04-18T13:08:22.109" v="308" actId="1076"/>
          <ac:spMkLst>
            <pc:docMk/>
            <pc:sldMk cId="346789113" sldId="2715"/>
            <ac:spMk id="5" creationId="{9502B5EF-3312-5737-140D-EA5A70DB130C}"/>
          </ac:spMkLst>
        </pc:spChg>
        <pc:spChg chg="mod">
          <ac:chgData name="Captain, Janine E. (KSC-UBE00)" userId="27693d5f-66d5-4bf3-853d-f70ebcc767fd" providerId="ADAL" clId="{76368AA4-AE95-DB4A-B86E-1132EF92F488}" dt="2024-04-18T12:57:07.658" v="130" actId="1076"/>
          <ac:spMkLst>
            <pc:docMk/>
            <pc:sldMk cId="346789113" sldId="2715"/>
            <ac:spMk id="6" creationId="{15B10045-B7B3-559E-5523-5E3809207759}"/>
          </ac:spMkLst>
        </pc:spChg>
      </pc:sldChg>
      <pc:sldChg chg="addSp delSp modSp mod">
        <pc:chgData name="Captain, Janine E. (KSC-UBE00)" userId="27693d5f-66d5-4bf3-853d-f70ebcc767fd" providerId="ADAL" clId="{76368AA4-AE95-DB4A-B86E-1132EF92F488}" dt="2024-04-18T13:07:16.859" v="264" actId="120"/>
        <pc:sldMkLst>
          <pc:docMk/>
          <pc:sldMk cId="2999419358" sldId="2716"/>
        </pc:sldMkLst>
        <pc:spChg chg="add mod">
          <ac:chgData name="Captain, Janine E. (KSC-UBE00)" userId="27693d5f-66d5-4bf3-853d-f70ebcc767fd" providerId="ADAL" clId="{76368AA4-AE95-DB4A-B86E-1132EF92F488}" dt="2024-04-18T13:06:03.707" v="260" actId="207"/>
          <ac:spMkLst>
            <pc:docMk/>
            <pc:sldMk cId="2999419358" sldId="2716"/>
            <ac:spMk id="2" creationId="{5DD41920-AEC3-A3AB-FD07-BA18DA73323B}"/>
          </ac:spMkLst>
        </pc:spChg>
        <pc:spChg chg="mod">
          <ac:chgData name="Captain, Janine E. (KSC-UBE00)" userId="27693d5f-66d5-4bf3-853d-f70ebcc767fd" providerId="ADAL" clId="{76368AA4-AE95-DB4A-B86E-1132EF92F488}" dt="2024-04-18T13:05:20.695" v="214" actId="1076"/>
          <ac:spMkLst>
            <pc:docMk/>
            <pc:sldMk cId="2999419358" sldId="2716"/>
            <ac:spMk id="5" creationId="{07135162-33F9-CF6D-3EEC-286E309F1D9D}"/>
          </ac:spMkLst>
        </pc:spChg>
        <pc:spChg chg="del">
          <ac:chgData name="Captain, Janine E. (KSC-UBE00)" userId="27693d5f-66d5-4bf3-853d-f70ebcc767fd" providerId="ADAL" clId="{76368AA4-AE95-DB4A-B86E-1132EF92F488}" dt="2024-04-18T13:05:25.016" v="216" actId="478"/>
          <ac:spMkLst>
            <pc:docMk/>
            <pc:sldMk cId="2999419358" sldId="2716"/>
            <ac:spMk id="6" creationId="{FEBF124C-9EC7-7102-0CEA-92C31DCB98DE}"/>
          </ac:spMkLst>
        </pc:spChg>
        <pc:spChg chg="mod">
          <ac:chgData name="Captain, Janine E. (KSC-UBE00)" userId="27693d5f-66d5-4bf3-853d-f70ebcc767fd" providerId="ADAL" clId="{76368AA4-AE95-DB4A-B86E-1132EF92F488}" dt="2024-04-18T13:07:16.859" v="264" actId="120"/>
          <ac:spMkLst>
            <pc:docMk/>
            <pc:sldMk cId="2999419358" sldId="2716"/>
            <ac:spMk id="9" creationId="{20C2E6A4-9977-D160-A857-BAF7C18504AF}"/>
          </ac:spMkLst>
        </pc:spChg>
        <pc:picChg chg="mod">
          <ac:chgData name="Captain, Janine E. (KSC-UBE00)" userId="27693d5f-66d5-4bf3-853d-f70ebcc767fd" providerId="ADAL" clId="{76368AA4-AE95-DB4A-B86E-1132EF92F488}" dt="2024-04-18T13:05:22.108" v="215" actId="1076"/>
          <ac:picMkLst>
            <pc:docMk/>
            <pc:sldMk cId="2999419358" sldId="2716"/>
            <ac:picMk id="10" creationId="{EC4276ED-8EFA-98E7-160E-7D6A31990B4E}"/>
          </ac:picMkLst>
        </pc:picChg>
        <pc:picChg chg="mod">
          <ac:chgData name="Captain, Janine E. (KSC-UBE00)" userId="27693d5f-66d5-4bf3-853d-f70ebcc767fd" providerId="ADAL" clId="{76368AA4-AE95-DB4A-B86E-1132EF92F488}" dt="2024-04-18T13:04:07.572" v="162" actId="1076"/>
          <ac:picMkLst>
            <pc:docMk/>
            <pc:sldMk cId="2999419358" sldId="2716"/>
            <ac:picMk id="2049" creationId="{4BEEABB1-BA08-12F4-9DB9-D7CA83EF3BB9}"/>
          </ac:picMkLst>
        </pc:picChg>
      </pc:sldChg>
      <pc:sldChg chg="modSp mod">
        <pc:chgData name="Captain, Janine E. (KSC-UBE00)" userId="27693d5f-66d5-4bf3-853d-f70ebcc767fd" providerId="ADAL" clId="{76368AA4-AE95-DB4A-B86E-1132EF92F488}" dt="2024-04-18T12:55:53.472" v="54" actId="1035"/>
        <pc:sldMkLst>
          <pc:docMk/>
          <pc:sldMk cId="2286305173" sldId="2718"/>
        </pc:sldMkLst>
        <pc:spChg chg="mod">
          <ac:chgData name="Captain, Janine E. (KSC-UBE00)" userId="27693d5f-66d5-4bf3-853d-f70ebcc767fd" providerId="ADAL" clId="{76368AA4-AE95-DB4A-B86E-1132EF92F488}" dt="2024-04-18T12:55:33.708" v="33" actId="20577"/>
          <ac:spMkLst>
            <pc:docMk/>
            <pc:sldMk cId="2286305173" sldId="2718"/>
            <ac:spMk id="2" creationId="{D8956639-7541-4840-BE79-3128EFAABC40}"/>
          </ac:spMkLst>
        </pc:spChg>
        <pc:spChg chg="mod">
          <ac:chgData name="Captain, Janine E. (KSC-UBE00)" userId="27693d5f-66d5-4bf3-853d-f70ebcc767fd" providerId="ADAL" clId="{76368AA4-AE95-DB4A-B86E-1132EF92F488}" dt="2024-04-18T12:55:53.472" v="54" actId="1035"/>
          <ac:spMkLst>
            <pc:docMk/>
            <pc:sldMk cId="2286305173" sldId="2718"/>
            <ac:spMk id="9" creationId="{3DCFD267-D142-CB97-1FCE-D51A17FD2870}"/>
          </ac:spMkLst>
        </pc:spChg>
      </pc:sldChg>
      <pc:sldChg chg="add">
        <pc:chgData name="Captain, Janine E. (KSC-UBE00)" userId="27693d5f-66d5-4bf3-853d-f70ebcc767fd" providerId="ADAL" clId="{76368AA4-AE95-DB4A-B86E-1132EF92F488}" dt="2024-04-18T13:03:23.755" v="161"/>
        <pc:sldMkLst>
          <pc:docMk/>
          <pc:sldMk cId="21183488" sldId="2719"/>
        </pc:sldMkLst>
      </pc:sldChg>
      <pc:sldChg chg="modSp del mod ord">
        <pc:chgData name="Captain, Janine E. (KSC-UBE00)" userId="27693d5f-66d5-4bf3-853d-f70ebcc767fd" providerId="ADAL" clId="{76368AA4-AE95-DB4A-B86E-1132EF92F488}" dt="2024-04-18T13:03:10.682" v="160" actId="2696"/>
        <pc:sldMkLst>
          <pc:docMk/>
          <pc:sldMk cId="697365541" sldId="2719"/>
        </pc:sldMkLst>
        <pc:spChg chg="mod">
          <ac:chgData name="Captain, Janine E. (KSC-UBE00)" userId="27693d5f-66d5-4bf3-853d-f70ebcc767fd" providerId="ADAL" clId="{76368AA4-AE95-DB4A-B86E-1132EF92F488}" dt="2024-04-18T12:28:39.726" v="12" actId="20577"/>
          <ac:spMkLst>
            <pc:docMk/>
            <pc:sldMk cId="697365541" sldId="2719"/>
            <ac:spMk id="5" creationId="{26E4CC66-FDF7-13D4-6BD1-E46C920D6CF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jpe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ata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jpe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jpe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image" Target="../media/image51.jpe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82334-F3E2-0447-BFB4-03662C1E8C37}"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2088800B-16F8-DB40-8532-0C2579E0FB8C}">
      <dgm:prSet phldrT="[Text]"/>
      <dgm:spPr/>
      <dgm:t>
        <a:bodyPr/>
        <a:lstStyle/>
        <a:p>
          <a:r>
            <a:rPr lang="en-US">
              <a:solidFill>
                <a:schemeClr val="bg1"/>
              </a:solidFill>
            </a:rPr>
            <a:t>Sensitivity</a:t>
          </a:r>
        </a:p>
      </dgm:t>
    </dgm:pt>
    <dgm:pt modelId="{33C3F5E5-6CE1-004D-8043-A2DAE5DEF2E2}" type="parTrans" cxnId="{CF7BE0F0-632F-5D43-80E7-08370D0B3D15}">
      <dgm:prSet/>
      <dgm:spPr/>
      <dgm:t>
        <a:bodyPr/>
        <a:lstStyle/>
        <a:p>
          <a:endParaRPr lang="en-US"/>
        </a:p>
      </dgm:t>
    </dgm:pt>
    <dgm:pt modelId="{D0F3F961-3DB3-6F41-A753-AF4AEF4FA10F}" type="sibTrans" cxnId="{CF7BE0F0-632F-5D43-80E7-08370D0B3D15}">
      <dgm:prSet/>
      <dgm:spPr/>
      <dgm:t>
        <a:bodyPr/>
        <a:lstStyle/>
        <a:p>
          <a:endParaRPr lang="en-US"/>
        </a:p>
      </dgm:t>
    </dgm:pt>
    <dgm:pt modelId="{20183C0F-BDD0-4E4B-856C-C5D768274CEA}">
      <dgm:prSet phldrT="[Text]"/>
      <dgm:spPr/>
      <dgm:t>
        <a:bodyPr/>
        <a:lstStyle/>
        <a:p>
          <a:r>
            <a:rPr lang="en-US">
              <a:solidFill>
                <a:schemeClr val="bg1"/>
              </a:solidFill>
            </a:rPr>
            <a:t>Coverage Density</a:t>
          </a:r>
        </a:p>
      </dgm:t>
    </dgm:pt>
    <dgm:pt modelId="{6B219B73-FEF3-344C-AF4D-6304B432AA6A}" type="parTrans" cxnId="{50E5FFB6-9799-1D45-8A87-006319EA01F4}">
      <dgm:prSet/>
      <dgm:spPr/>
      <dgm:t>
        <a:bodyPr/>
        <a:lstStyle/>
        <a:p>
          <a:endParaRPr lang="en-US"/>
        </a:p>
      </dgm:t>
    </dgm:pt>
    <dgm:pt modelId="{606E9ACA-5CB2-3A46-8C72-C34194FF7A3B}" type="sibTrans" cxnId="{50E5FFB6-9799-1D45-8A87-006319EA01F4}">
      <dgm:prSet/>
      <dgm:spPr/>
      <dgm:t>
        <a:bodyPr/>
        <a:lstStyle/>
        <a:p>
          <a:endParaRPr lang="en-US"/>
        </a:p>
      </dgm:t>
    </dgm:pt>
    <dgm:pt modelId="{C998BE61-61CF-1848-A499-B44E2F49802F}">
      <dgm:prSet phldrT="[Text]"/>
      <dgm:spPr/>
      <dgm:t>
        <a:bodyPr/>
        <a:lstStyle/>
        <a:p>
          <a:r>
            <a:rPr lang="en-US">
              <a:solidFill>
                <a:schemeClr val="bg1"/>
              </a:solidFill>
            </a:rPr>
            <a:t>Length Scales</a:t>
          </a:r>
        </a:p>
      </dgm:t>
    </dgm:pt>
    <dgm:pt modelId="{7751864D-FAEA-FB4D-A72F-D9DEC59590FF}" type="parTrans" cxnId="{A8AD59AA-D699-A944-B78B-8304E8F73432}">
      <dgm:prSet/>
      <dgm:spPr/>
      <dgm:t>
        <a:bodyPr/>
        <a:lstStyle/>
        <a:p>
          <a:endParaRPr lang="en-US"/>
        </a:p>
      </dgm:t>
    </dgm:pt>
    <dgm:pt modelId="{4B1264C8-B30C-064F-AEC1-D2767C9968BC}" type="sibTrans" cxnId="{A8AD59AA-D699-A944-B78B-8304E8F73432}">
      <dgm:prSet/>
      <dgm:spPr/>
      <dgm:t>
        <a:bodyPr/>
        <a:lstStyle/>
        <a:p>
          <a:endParaRPr lang="en-US"/>
        </a:p>
      </dgm:t>
    </dgm:pt>
    <dgm:pt modelId="{D79023E8-5DBA-004B-868F-891DED66FB7C}">
      <dgm:prSet/>
      <dgm:spPr/>
      <dgm:t>
        <a:bodyPr/>
        <a:lstStyle/>
        <a:p>
          <a:r>
            <a:rPr lang="en-US">
              <a:solidFill>
                <a:schemeClr val="bg1"/>
              </a:solidFill>
            </a:rPr>
            <a:t>Variability</a:t>
          </a:r>
        </a:p>
      </dgm:t>
    </dgm:pt>
    <dgm:pt modelId="{DD9CC0F5-ACBB-4149-8E01-2FC60C01DB3D}" type="parTrans" cxnId="{CA7E8E6B-F048-A347-A831-51F26C78342D}">
      <dgm:prSet/>
      <dgm:spPr/>
      <dgm:t>
        <a:bodyPr/>
        <a:lstStyle/>
        <a:p>
          <a:endParaRPr lang="en-US"/>
        </a:p>
      </dgm:t>
    </dgm:pt>
    <dgm:pt modelId="{B3E15F9A-8F60-AB45-A8EE-973D41C2F1CB}" type="sibTrans" cxnId="{CA7E8E6B-F048-A347-A831-51F26C78342D}">
      <dgm:prSet/>
      <dgm:spPr/>
      <dgm:t>
        <a:bodyPr/>
        <a:lstStyle/>
        <a:p>
          <a:endParaRPr lang="en-US"/>
        </a:p>
      </dgm:t>
    </dgm:pt>
    <dgm:pt modelId="{55A08DE2-294B-F04A-816A-F5136448755F}">
      <dgm:prSet/>
      <dgm:spPr/>
      <dgm:t>
        <a:bodyPr/>
        <a:lstStyle/>
        <a:p>
          <a:r>
            <a:rPr lang="en-US">
              <a:solidFill>
                <a:schemeClr val="bg1"/>
              </a:solidFill>
            </a:rPr>
            <a:t>Area Coverage</a:t>
          </a:r>
        </a:p>
      </dgm:t>
    </dgm:pt>
    <dgm:pt modelId="{09403A07-DA34-774D-85A4-2B504086A8E0}" type="parTrans" cxnId="{ADCC29D4-B647-D540-B464-7C027B839496}">
      <dgm:prSet/>
      <dgm:spPr/>
      <dgm:t>
        <a:bodyPr/>
        <a:lstStyle/>
        <a:p>
          <a:endParaRPr lang="en-US"/>
        </a:p>
      </dgm:t>
    </dgm:pt>
    <dgm:pt modelId="{AFE332DA-A5F0-754A-A3C0-96AA88C5867F}" type="sibTrans" cxnId="{ADCC29D4-B647-D540-B464-7C027B839496}">
      <dgm:prSet/>
      <dgm:spPr/>
      <dgm:t>
        <a:bodyPr/>
        <a:lstStyle/>
        <a:p>
          <a:endParaRPr lang="en-US"/>
        </a:p>
      </dgm:t>
    </dgm:pt>
    <dgm:pt modelId="{C14C020F-9887-1F4C-92AC-8569FBB7DDE4}">
      <dgm:prSet/>
      <dgm:spPr/>
      <dgm:t>
        <a:bodyPr/>
        <a:lstStyle/>
        <a:p>
          <a:r>
            <a:rPr lang="en-US">
              <a:solidFill>
                <a:schemeClr val="bg1"/>
              </a:solidFill>
            </a:rPr>
            <a:t>Vertical Coverage</a:t>
          </a:r>
        </a:p>
      </dgm:t>
    </dgm:pt>
    <dgm:pt modelId="{EA5657A1-178B-CE45-A352-FC010FAEE1E5}" type="parTrans" cxnId="{8CA98B05-BFF6-9544-B358-5ACFB353B35E}">
      <dgm:prSet/>
      <dgm:spPr/>
      <dgm:t>
        <a:bodyPr/>
        <a:lstStyle/>
        <a:p>
          <a:endParaRPr lang="en-US"/>
        </a:p>
      </dgm:t>
    </dgm:pt>
    <dgm:pt modelId="{14CB0FA9-A9A6-CA4C-9166-41D975FE1461}" type="sibTrans" cxnId="{8CA98B05-BFF6-9544-B358-5ACFB353B35E}">
      <dgm:prSet/>
      <dgm:spPr/>
      <dgm:t>
        <a:bodyPr/>
        <a:lstStyle/>
        <a:p>
          <a:endParaRPr lang="en-US"/>
        </a:p>
      </dgm:t>
    </dgm:pt>
    <dgm:pt modelId="{80E661AD-CD73-B344-A6D6-010213785BA6}">
      <dgm:prSet/>
      <dgm:spPr/>
      <dgm:t>
        <a:bodyPr/>
        <a:lstStyle/>
        <a:p>
          <a:r>
            <a:rPr lang="en-US">
              <a:solidFill>
                <a:schemeClr val="bg1"/>
              </a:solidFill>
            </a:rPr>
            <a:t>Vertical Sampling</a:t>
          </a:r>
        </a:p>
      </dgm:t>
    </dgm:pt>
    <dgm:pt modelId="{B475E0C8-8730-004E-A4CB-A1ACCC485978}" type="parTrans" cxnId="{A36052DB-E385-284C-AC02-4D0261DBBA35}">
      <dgm:prSet/>
      <dgm:spPr/>
      <dgm:t>
        <a:bodyPr/>
        <a:lstStyle/>
        <a:p>
          <a:endParaRPr lang="en-US"/>
        </a:p>
      </dgm:t>
    </dgm:pt>
    <dgm:pt modelId="{CAD29EDA-337E-3D48-AB71-A213B07E5B90}" type="sibTrans" cxnId="{A36052DB-E385-284C-AC02-4D0261DBBA35}">
      <dgm:prSet/>
      <dgm:spPr/>
      <dgm:t>
        <a:bodyPr/>
        <a:lstStyle/>
        <a:p>
          <a:endParaRPr lang="en-US"/>
        </a:p>
      </dgm:t>
    </dgm:pt>
    <dgm:pt modelId="{C7232066-0188-E44F-8421-0BE18F6EAE62}" type="pres">
      <dgm:prSet presAssocID="{81782334-F3E2-0447-BFB4-03662C1E8C37}" presName="Name0" presStyleCnt="0">
        <dgm:presLayoutVars>
          <dgm:dir/>
          <dgm:resizeHandles val="exact"/>
        </dgm:presLayoutVars>
      </dgm:prSet>
      <dgm:spPr/>
    </dgm:pt>
    <dgm:pt modelId="{6753F90F-8F3A-E649-B3DF-79F75D2855CB}" type="pres">
      <dgm:prSet presAssocID="{2088800B-16F8-DB40-8532-0C2579E0FB8C}" presName="composite" presStyleCnt="0"/>
      <dgm:spPr/>
    </dgm:pt>
    <dgm:pt modelId="{36E36705-F98A-744B-986A-6D278249163E}" type="pres">
      <dgm:prSet presAssocID="{2088800B-16F8-DB40-8532-0C2579E0FB8C}" presName="rect1" presStyleLbl="trAlignAcc1" presStyleIdx="0" presStyleCnt="7">
        <dgm:presLayoutVars>
          <dgm:bulletEnabled val="1"/>
        </dgm:presLayoutVars>
      </dgm:prSet>
      <dgm:spPr/>
    </dgm:pt>
    <dgm:pt modelId="{331807D8-B837-D64C-9AB4-179885284565}" type="pres">
      <dgm:prSet presAssocID="{2088800B-16F8-DB40-8532-0C2579E0FB8C}" presName="rect2" presStyleLbl="fgImgPlace1" presStyleIdx="0" presStyleCnt="7"/>
      <dgm:spPr>
        <a:blipFill rotWithShape="1">
          <a:blip xmlns:r="http://schemas.openxmlformats.org/officeDocument/2006/relationships" r:embed="rId1"/>
          <a:srcRect/>
          <a:stretch>
            <a:fillRect l="-77000" r="-77000"/>
          </a:stretch>
        </a:blipFill>
      </dgm:spPr>
    </dgm:pt>
    <dgm:pt modelId="{26FC6D0C-6383-FC4C-88BD-D8E0D6115545}" type="pres">
      <dgm:prSet presAssocID="{D0F3F961-3DB3-6F41-A753-AF4AEF4FA10F}" presName="sibTrans" presStyleCnt="0"/>
      <dgm:spPr/>
    </dgm:pt>
    <dgm:pt modelId="{A0BB86BF-E6E2-1B46-AF5D-7BB0165F00D4}" type="pres">
      <dgm:prSet presAssocID="{20183C0F-BDD0-4E4B-856C-C5D768274CEA}" presName="composite" presStyleCnt="0"/>
      <dgm:spPr/>
    </dgm:pt>
    <dgm:pt modelId="{AD36E459-757D-874F-973D-65B4B7609B79}" type="pres">
      <dgm:prSet presAssocID="{20183C0F-BDD0-4E4B-856C-C5D768274CEA}" presName="rect1" presStyleLbl="trAlignAcc1" presStyleIdx="1" presStyleCnt="7">
        <dgm:presLayoutVars>
          <dgm:bulletEnabled val="1"/>
        </dgm:presLayoutVars>
      </dgm:prSet>
      <dgm:spPr/>
    </dgm:pt>
    <dgm:pt modelId="{D5115713-0913-A948-A204-F337339A9867}" type="pres">
      <dgm:prSet presAssocID="{20183C0F-BDD0-4E4B-856C-C5D768274CEA}"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38000" r="-38000"/>
          </a:stretch>
        </a:blipFill>
      </dgm:spPr>
    </dgm:pt>
    <dgm:pt modelId="{750F244F-C12D-0043-9EDD-ADA08F888225}" type="pres">
      <dgm:prSet presAssocID="{606E9ACA-5CB2-3A46-8C72-C34194FF7A3B}" presName="sibTrans" presStyleCnt="0"/>
      <dgm:spPr/>
    </dgm:pt>
    <dgm:pt modelId="{8EB61F3C-2299-794B-9038-0EFD9591DD2A}" type="pres">
      <dgm:prSet presAssocID="{C998BE61-61CF-1848-A499-B44E2F49802F}" presName="composite" presStyleCnt="0"/>
      <dgm:spPr/>
    </dgm:pt>
    <dgm:pt modelId="{73D776A6-0881-A447-8D7A-56967E993536}" type="pres">
      <dgm:prSet presAssocID="{C998BE61-61CF-1848-A499-B44E2F49802F}" presName="rect1" presStyleLbl="trAlignAcc1" presStyleIdx="2" presStyleCnt="7">
        <dgm:presLayoutVars>
          <dgm:bulletEnabled val="1"/>
        </dgm:presLayoutVars>
      </dgm:prSet>
      <dgm:spPr/>
    </dgm:pt>
    <dgm:pt modelId="{D98ADB90-F040-4242-9507-FF2A299F33F6}" type="pres">
      <dgm:prSet presAssocID="{C998BE61-61CF-1848-A499-B44E2F49802F}"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152000" r="-152000"/>
          </a:stretch>
        </a:blipFill>
      </dgm:spPr>
    </dgm:pt>
    <dgm:pt modelId="{129763E0-680A-E244-81A2-37C14EFB630A}" type="pres">
      <dgm:prSet presAssocID="{4B1264C8-B30C-064F-AEC1-D2767C9968BC}" presName="sibTrans" presStyleCnt="0"/>
      <dgm:spPr/>
    </dgm:pt>
    <dgm:pt modelId="{964B24B3-A0EC-CC47-BFC5-96C29EB39DF2}" type="pres">
      <dgm:prSet presAssocID="{55A08DE2-294B-F04A-816A-F5136448755F}" presName="composite" presStyleCnt="0"/>
      <dgm:spPr/>
    </dgm:pt>
    <dgm:pt modelId="{9AAAAEE4-AB53-EE4C-A918-5B239573B1F5}" type="pres">
      <dgm:prSet presAssocID="{55A08DE2-294B-F04A-816A-F5136448755F}" presName="rect1" presStyleLbl="trAlignAcc1" presStyleIdx="3" presStyleCnt="7">
        <dgm:presLayoutVars>
          <dgm:bulletEnabled val="1"/>
        </dgm:presLayoutVars>
      </dgm:prSet>
      <dgm:spPr/>
    </dgm:pt>
    <dgm:pt modelId="{42A00348-E767-7C47-A99D-D4FF97B8B67D}" type="pres">
      <dgm:prSet presAssocID="{55A08DE2-294B-F04A-816A-F5136448755F}"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93000" r="-93000"/>
          </a:stretch>
        </a:blipFill>
      </dgm:spPr>
    </dgm:pt>
    <dgm:pt modelId="{E331B4E9-3BB5-6041-8E89-05C633711B78}" type="pres">
      <dgm:prSet presAssocID="{AFE332DA-A5F0-754A-A3C0-96AA88C5867F}" presName="sibTrans" presStyleCnt="0"/>
      <dgm:spPr/>
    </dgm:pt>
    <dgm:pt modelId="{B819FA7A-7C94-EC43-9129-54B4857CF21F}" type="pres">
      <dgm:prSet presAssocID="{D79023E8-5DBA-004B-868F-891DED66FB7C}" presName="composite" presStyleCnt="0"/>
      <dgm:spPr/>
    </dgm:pt>
    <dgm:pt modelId="{7A5CDAEC-AC29-5A44-AACE-3404D4D387DD}" type="pres">
      <dgm:prSet presAssocID="{D79023E8-5DBA-004B-868F-891DED66FB7C}" presName="rect1" presStyleLbl="trAlignAcc1" presStyleIdx="4" presStyleCnt="7">
        <dgm:presLayoutVars>
          <dgm:bulletEnabled val="1"/>
        </dgm:presLayoutVars>
      </dgm:prSet>
      <dgm:spPr/>
    </dgm:pt>
    <dgm:pt modelId="{6ECEBF47-CF80-0F40-8D87-9DB9CAE79ECE}" type="pres">
      <dgm:prSet presAssocID="{D79023E8-5DBA-004B-868F-891DED66FB7C}"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37000" r="-37000"/>
          </a:stretch>
        </a:blipFill>
      </dgm:spPr>
    </dgm:pt>
    <dgm:pt modelId="{D9D2B7A4-CEBF-2243-A937-7F269A4F3E54}" type="pres">
      <dgm:prSet presAssocID="{B3E15F9A-8F60-AB45-A8EE-973D41C2F1CB}" presName="sibTrans" presStyleCnt="0"/>
      <dgm:spPr/>
    </dgm:pt>
    <dgm:pt modelId="{CB277E4D-6830-E741-8763-7F9649D731B2}" type="pres">
      <dgm:prSet presAssocID="{C14C020F-9887-1F4C-92AC-8569FBB7DDE4}" presName="composite" presStyleCnt="0"/>
      <dgm:spPr/>
    </dgm:pt>
    <dgm:pt modelId="{53EA41C1-9237-5246-AC24-0F4C66119C8A}" type="pres">
      <dgm:prSet presAssocID="{C14C020F-9887-1F4C-92AC-8569FBB7DDE4}" presName="rect1" presStyleLbl="trAlignAcc1" presStyleIdx="5" presStyleCnt="7">
        <dgm:presLayoutVars>
          <dgm:bulletEnabled val="1"/>
        </dgm:presLayoutVars>
      </dgm:prSet>
      <dgm:spPr/>
    </dgm:pt>
    <dgm:pt modelId="{5247F5FE-B9F6-6C4B-A83C-81B117A675E3}" type="pres">
      <dgm:prSet presAssocID="{C14C020F-9887-1F4C-92AC-8569FBB7DDE4}"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AB6AAB8B-256A-BA4B-9EC3-649871615780}" type="pres">
      <dgm:prSet presAssocID="{14CB0FA9-A9A6-CA4C-9166-41D975FE1461}" presName="sibTrans" presStyleCnt="0"/>
      <dgm:spPr/>
    </dgm:pt>
    <dgm:pt modelId="{295BE2A5-3264-2745-BF58-5550940D8B9F}" type="pres">
      <dgm:prSet presAssocID="{80E661AD-CD73-B344-A6D6-010213785BA6}" presName="composite" presStyleCnt="0"/>
      <dgm:spPr/>
    </dgm:pt>
    <dgm:pt modelId="{BC13107E-BD73-F744-85B0-1C1456B2C773}" type="pres">
      <dgm:prSet presAssocID="{80E661AD-CD73-B344-A6D6-010213785BA6}" presName="rect1" presStyleLbl="trAlignAcc1" presStyleIdx="6" presStyleCnt="7">
        <dgm:presLayoutVars>
          <dgm:bulletEnabled val="1"/>
        </dgm:presLayoutVars>
      </dgm:prSet>
      <dgm:spPr/>
    </dgm:pt>
    <dgm:pt modelId="{1415FFBC-D9BE-364B-A8FC-C890D9ABBC1E}" type="pres">
      <dgm:prSet presAssocID="{80E661AD-CD73-B344-A6D6-010213785BA6}"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pt>
  </dgm:ptLst>
  <dgm:cxnLst>
    <dgm:cxn modelId="{8CA98B05-BFF6-9544-B358-5ACFB353B35E}" srcId="{81782334-F3E2-0447-BFB4-03662C1E8C37}" destId="{C14C020F-9887-1F4C-92AC-8569FBB7DDE4}" srcOrd="5" destOrd="0" parTransId="{EA5657A1-178B-CE45-A352-FC010FAEE1E5}" sibTransId="{14CB0FA9-A9A6-CA4C-9166-41D975FE1461}"/>
    <dgm:cxn modelId="{EC8B5C39-EF1C-4949-9416-C4D065A8D714}" type="presOf" srcId="{80E661AD-CD73-B344-A6D6-010213785BA6}" destId="{BC13107E-BD73-F744-85B0-1C1456B2C773}" srcOrd="0" destOrd="0" presId="urn:microsoft.com/office/officeart/2008/layout/PictureStrips"/>
    <dgm:cxn modelId="{0BDF8B40-AAE7-744E-9E56-8FB7C25BA522}" type="presOf" srcId="{55A08DE2-294B-F04A-816A-F5136448755F}" destId="{9AAAAEE4-AB53-EE4C-A918-5B239573B1F5}" srcOrd="0" destOrd="0" presId="urn:microsoft.com/office/officeart/2008/layout/PictureStrips"/>
    <dgm:cxn modelId="{69512E5C-039C-324A-9B01-CA3097EE9C07}" type="presOf" srcId="{2088800B-16F8-DB40-8532-0C2579E0FB8C}" destId="{36E36705-F98A-744B-986A-6D278249163E}" srcOrd="0" destOrd="0" presId="urn:microsoft.com/office/officeart/2008/layout/PictureStrips"/>
    <dgm:cxn modelId="{CA7E8E6B-F048-A347-A831-51F26C78342D}" srcId="{81782334-F3E2-0447-BFB4-03662C1E8C37}" destId="{D79023E8-5DBA-004B-868F-891DED66FB7C}" srcOrd="4" destOrd="0" parTransId="{DD9CC0F5-ACBB-4149-8E01-2FC60C01DB3D}" sibTransId="{B3E15F9A-8F60-AB45-A8EE-973D41C2F1CB}"/>
    <dgm:cxn modelId="{EE0F5F8D-D212-C947-8588-01AC5A0499B8}" type="presOf" srcId="{20183C0F-BDD0-4E4B-856C-C5D768274CEA}" destId="{AD36E459-757D-874F-973D-65B4B7609B79}" srcOrd="0" destOrd="0" presId="urn:microsoft.com/office/officeart/2008/layout/PictureStrips"/>
    <dgm:cxn modelId="{2FF69390-C2F4-5946-8DE8-0A6DFF0ACB2E}" type="presOf" srcId="{C998BE61-61CF-1848-A499-B44E2F49802F}" destId="{73D776A6-0881-A447-8D7A-56967E993536}" srcOrd="0" destOrd="0" presId="urn:microsoft.com/office/officeart/2008/layout/PictureStrips"/>
    <dgm:cxn modelId="{F0022391-D547-434E-9D65-633823D2C6C0}" type="presOf" srcId="{D79023E8-5DBA-004B-868F-891DED66FB7C}" destId="{7A5CDAEC-AC29-5A44-AACE-3404D4D387DD}" srcOrd="0" destOrd="0" presId="urn:microsoft.com/office/officeart/2008/layout/PictureStrips"/>
    <dgm:cxn modelId="{27650395-D634-B546-AC4C-D3BEA0693527}" type="presOf" srcId="{C14C020F-9887-1F4C-92AC-8569FBB7DDE4}" destId="{53EA41C1-9237-5246-AC24-0F4C66119C8A}" srcOrd="0" destOrd="0" presId="urn:microsoft.com/office/officeart/2008/layout/PictureStrips"/>
    <dgm:cxn modelId="{A8AD59AA-D699-A944-B78B-8304E8F73432}" srcId="{81782334-F3E2-0447-BFB4-03662C1E8C37}" destId="{C998BE61-61CF-1848-A499-B44E2F49802F}" srcOrd="2" destOrd="0" parTransId="{7751864D-FAEA-FB4D-A72F-D9DEC59590FF}" sibTransId="{4B1264C8-B30C-064F-AEC1-D2767C9968BC}"/>
    <dgm:cxn modelId="{50E5FFB6-9799-1D45-8A87-006319EA01F4}" srcId="{81782334-F3E2-0447-BFB4-03662C1E8C37}" destId="{20183C0F-BDD0-4E4B-856C-C5D768274CEA}" srcOrd="1" destOrd="0" parTransId="{6B219B73-FEF3-344C-AF4D-6304B432AA6A}" sibTransId="{606E9ACA-5CB2-3A46-8C72-C34194FF7A3B}"/>
    <dgm:cxn modelId="{ADCC29D4-B647-D540-B464-7C027B839496}" srcId="{81782334-F3E2-0447-BFB4-03662C1E8C37}" destId="{55A08DE2-294B-F04A-816A-F5136448755F}" srcOrd="3" destOrd="0" parTransId="{09403A07-DA34-774D-85A4-2B504086A8E0}" sibTransId="{AFE332DA-A5F0-754A-A3C0-96AA88C5867F}"/>
    <dgm:cxn modelId="{E9042BD9-90D6-2B44-AB7D-EA8D0A32CEA3}" type="presOf" srcId="{81782334-F3E2-0447-BFB4-03662C1E8C37}" destId="{C7232066-0188-E44F-8421-0BE18F6EAE62}" srcOrd="0" destOrd="0" presId="urn:microsoft.com/office/officeart/2008/layout/PictureStrips"/>
    <dgm:cxn modelId="{A36052DB-E385-284C-AC02-4D0261DBBA35}" srcId="{81782334-F3E2-0447-BFB4-03662C1E8C37}" destId="{80E661AD-CD73-B344-A6D6-010213785BA6}" srcOrd="6" destOrd="0" parTransId="{B475E0C8-8730-004E-A4CB-A1ACCC485978}" sibTransId="{CAD29EDA-337E-3D48-AB71-A213B07E5B90}"/>
    <dgm:cxn modelId="{CF7BE0F0-632F-5D43-80E7-08370D0B3D15}" srcId="{81782334-F3E2-0447-BFB4-03662C1E8C37}" destId="{2088800B-16F8-DB40-8532-0C2579E0FB8C}" srcOrd="0" destOrd="0" parTransId="{33C3F5E5-6CE1-004D-8043-A2DAE5DEF2E2}" sibTransId="{D0F3F961-3DB3-6F41-A753-AF4AEF4FA10F}"/>
    <dgm:cxn modelId="{CFF67CF7-EE21-914E-B9B7-4D9442EE23DC}" type="presParOf" srcId="{C7232066-0188-E44F-8421-0BE18F6EAE62}" destId="{6753F90F-8F3A-E649-B3DF-79F75D2855CB}" srcOrd="0" destOrd="0" presId="urn:microsoft.com/office/officeart/2008/layout/PictureStrips"/>
    <dgm:cxn modelId="{D7D85C5A-A65F-994E-A5F9-86F9C383E4E7}" type="presParOf" srcId="{6753F90F-8F3A-E649-B3DF-79F75D2855CB}" destId="{36E36705-F98A-744B-986A-6D278249163E}" srcOrd="0" destOrd="0" presId="urn:microsoft.com/office/officeart/2008/layout/PictureStrips"/>
    <dgm:cxn modelId="{DEBA2412-A438-B04D-888C-ED7CE1485387}" type="presParOf" srcId="{6753F90F-8F3A-E649-B3DF-79F75D2855CB}" destId="{331807D8-B837-D64C-9AB4-179885284565}" srcOrd="1" destOrd="0" presId="urn:microsoft.com/office/officeart/2008/layout/PictureStrips"/>
    <dgm:cxn modelId="{C30AF9A8-542F-0145-98A4-6A729A1EB420}" type="presParOf" srcId="{C7232066-0188-E44F-8421-0BE18F6EAE62}" destId="{26FC6D0C-6383-FC4C-88BD-D8E0D6115545}" srcOrd="1" destOrd="0" presId="urn:microsoft.com/office/officeart/2008/layout/PictureStrips"/>
    <dgm:cxn modelId="{5A9C9467-6968-D041-81C8-063D3870B004}" type="presParOf" srcId="{C7232066-0188-E44F-8421-0BE18F6EAE62}" destId="{A0BB86BF-E6E2-1B46-AF5D-7BB0165F00D4}" srcOrd="2" destOrd="0" presId="urn:microsoft.com/office/officeart/2008/layout/PictureStrips"/>
    <dgm:cxn modelId="{87BC12E9-CEFE-BE47-99F2-52001ABFAB60}" type="presParOf" srcId="{A0BB86BF-E6E2-1B46-AF5D-7BB0165F00D4}" destId="{AD36E459-757D-874F-973D-65B4B7609B79}" srcOrd="0" destOrd="0" presId="urn:microsoft.com/office/officeart/2008/layout/PictureStrips"/>
    <dgm:cxn modelId="{34D67D38-8A70-E448-B3F8-15C451CC1CAE}" type="presParOf" srcId="{A0BB86BF-E6E2-1B46-AF5D-7BB0165F00D4}" destId="{D5115713-0913-A948-A204-F337339A9867}" srcOrd="1" destOrd="0" presId="urn:microsoft.com/office/officeart/2008/layout/PictureStrips"/>
    <dgm:cxn modelId="{EEEEAB47-81BE-7749-AB7B-597E2602D76F}" type="presParOf" srcId="{C7232066-0188-E44F-8421-0BE18F6EAE62}" destId="{750F244F-C12D-0043-9EDD-ADA08F888225}" srcOrd="3" destOrd="0" presId="urn:microsoft.com/office/officeart/2008/layout/PictureStrips"/>
    <dgm:cxn modelId="{5E04975A-3FB5-2F46-A078-8BB13A6E4A9A}" type="presParOf" srcId="{C7232066-0188-E44F-8421-0BE18F6EAE62}" destId="{8EB61F3C-2299-794B-9038-0EFD9591DD2A}" srcOrd="4" destOrd="0" presId="urn:microsoft.com/office/officeart/2008/layout/PictureStrips"/>
    <dgm:cxn modelId="{BA41C6BA-3416-1746-951E-BDFEE4EF6F0D}" type="presParOf" srcId="{8EB61F3C-2299-794B-9038-0EFD9591DD2A}" destId="{73D776A6-0881-A447-8D7A-56967E993536}" srcOrd="0" destOrd="0" presId="urn:microsoft.com/office/officeart/2008/layout/PictureStrips"/>
    <dgm:cxn modelId="{F9828D86-78C3-AD47-99F6-69D8DB4A5767}" type="presParOf" srcId="{8EB61F3C-2299-794B-9038-0EFD9591DD2A}" destId="{D98ADB90-F040-4242-9507-FF2A299F33F6}" srcOrd="1" destOrd="0" presId="urn:microsoft.com/office/officeart/2008/layout/PictureStrips"/>
    <dgm:cxn modelId="{FD58FBB4-7B0A-4C44-8FE5-0A89DB449FA3}" type="presParOf" srcId="{C7232066-0188-E44F-8421-0BE18F6EAE62}" destId="{129763E0-680A-E244-81A2-37C14EFB630A}" srcOrd="5" destOrd="0" presId="urn:microsoft.com/office/officeart/2008/layout/PictureStrips"/>
    <dgm:cxn modelId="{BC5AAE84-73FC-9444-9B56-BC842C46C05D}" type="presParOf" srcId="{C7232066-0188-E44F-8421-0BE18F6EAE62}" destId="{964B24B3-A0EC-CC47-BFC5-96C29EB39DF2}" srcOrd="6" destOrd="0" presId="urn:microsoft.com/office/officeart/2008/layout/PictureStrips"/>
    <dgm:cxn modelId="{3C52EB66-8645-7940-B8D0-6CB6725E18FC}" type="presParOf" srcId="{964B24B3-A0EC-CC47-BFC5-96C29EB39DF2}" destId="{9AAAAEE4-AB53-EE4C-A918-5B239573B1F5}" srcOrd="0" destOrd="0" presId="urn:microsoft.com/office/officeart/2008/layout/PictureStrips"/>
    <dgm:cxn modelId="{2CF8D837-33DC-DA45-A2F8-5C1A4130C649}" type="presParOf" srcId="{964B24B3-A0EC-CC47-BFC5-96C29EB39DF2}" destId="{42A00348-E767-7C47-A99D-D4FF97B8B67D}" srcOrd="1" destOrd="0" presId="urn:microsoft.com/office/officeart/2008/layout/PictureStrips"/>
    <dgm:cxn modelId="{F94BCC90-C1A4-714E-B1DE-13761322FBA1}" type="presParOf" srcId="{C7232066-0188-E44F-8421-0BE18F6EAE62}" destId="{E331B4E9-3BB5-6041-8E89-05C633711B78}" srcOrd="7" destOrd="0" presId="urn:microsoft.com/office/officeart/2008/layout/PictureStrips"/>
    <dgm:cxn modelId="{0ADBE28B-15D8-EF42-9A4E-353A7E158490}" type="presParOf" srcId="{C7232066-0188-E44F-8421-0BE18F6EAE62}" destId="{B819FA7A-7C94-EC43-9129-54B4857CF21F}" srcOrd="8" destOrd="0" presId="urn:microsoft.com/office/officeart/2008/layout/PictureStrips"/>
    <dgm:cxn modelId="{B21F4A49-C778-914F-81A5-8A53B5810E35}" type="presParOf" srcId="{B819FA7A-7C94-EC43-9129-54B4857CF21F}" destId="{7A5CDAEC-AC29-5A44-AACE-3404D4D387DD}" srcOrd="0" destOrd="0" presId="urn:microsoft.com/office/officeart/2008/layout/PictureStrips"/>
    <dgm:cxn modelId="{2B03A6BE-FAB0-DD46-A893-F348007863D7}" type="presParOf" srcId="{B819FA7A-7C94-EC43-9129-54B4857CF21F}" destId="{6ECEBF47-CF80-0F40-8D87-9DB9CAE79ECE}" srcOrd="1" destOrd="0" presId="urn:microsoft.com/office/officeart/2008/layout/PictureStrips"/>
    <dgm:cxn modelId="{F6D5933E-868E-B64B-9E9A-4D4E15D31E53}" type="presParOf" srcId="{C7232066-0188-E44F-8421-0BE18F6EAE62}" destId="{D9D2B7A4-CEBF-2243-A937-7F269A4F3E54}" srcOrd="9" destOrd="0" presId="urn:microsoft.com/office/officeart/2008/layout/PictureStrips"/>
    <dgm:cxn modelId="{19B7EF70-B319-624B-BC95-B29D8B0A94A5}" type="presParOf" srcId="{C7232066-0188-E44F-8421-0BE18F6EAE62}" destId="{CB277E4D-6830-E741-8763-7F9649D731B2}" srcOrd="10" destOrd="0" presId="urn:microsoft.com/office/officeart/2008/layout/PictureStrips"/>
    <dgm:cxn modelId="{C3E9E77F-DB1F-6D4D-A87A-2FA9829AE3CA}" type="presParOf" srcId="{CB277E4D-6830-E741-8763-7F9649D731B2}" destId="{53EA41C1-9237-5246-AC24-0F4C66119C8A}" srcOrd="0" destOrd="0" presId="urn:microsoft.com/office/officeart/2008/layout/PictureStrips"/>
    <dgm:cxn modelId="{9E4D2EF3-A458-D54F-A882-D89FF6BA2180}" type="presParOf" srcId="{CB277E4D-6830-E741-8763-7F9649D731B2}" destId="{5247F5FE-B9F6-6C4B-A83C-81B117A675E3}" srcOrd="1" destOrd="0" presId="urn:microsoft.com/office/officeart/2008/layout/PictureStrips"/>
    <dgm:cxn modelId="{691CCEB4-D399-A347-9DA8-30AA31B8DC3E}" type="presParOf" srcId="{C7232066-0188-E44F-8421-0BE18F6EAE62}" destId="{AB6AAB8B-256A-BA4B-9EC3-649871615780}" srcOrd="11" destOrd="0" presId="urn:microsoft.com/office/officeart/2008/layout/PictureStrips"/>
    <dgm:cxn modelId="{EDE50EA5-9751-0448-87C0-6AE8E2CAC461}" type="presParOf" srcId="{C7232066-0188-E44F-8421-0BE18F6EAE62}" destId="{295BE2A5-3264-2745-BF58-5550940D8B9F}" srcOrd="12" destOrd="0" presId="urn:microsoft.com/office/officeart/2008/layout/PictureStrips"/>
    <dgm:cxn modelId="{83002B30-E546-FB4B-A517-48363CC4849F}" type="presParOf" srcId="{295BE2A5-3264-2745-BF58-5550940D8B9F}" destId="{BC13107E-BD73-F744-85B0-1C1456B2C773}" srcOrd="0" destOrd="0" presId="urn:microsoft.com/office/officeart/2008/layout/PictureStrips"/>
    <dgm:cxn modelId="{2B44AED1-69B2-964A-969D-D02A97BCB93A}" type="presParOf" srcId="{295BE2A5-3264-2745-BF58-5550940D8B9F}" destId="{1415FFBC-D9BE-364B-A8FC-C890D9ABBC1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82334-F3E2-0447-BFB4-03662C1E8C37}"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2088800B-16F8-DB40-8532-0C2579E0FB8C}">
      <dgm:prSet phldrT="[Text]" custT="1"/>
      <dgm:spPr/>
      <dgm:t>
        <a:bodyPr/>
        <a:lstStyle/>
        <a:p>
          <a:pPr algn="ctr"/>
          <a:r>
            <a:rPr lang="en-US" sz="2000">
              <a:solidFill>
                <a:schemeClr val="bg1"/>
              </a:solidFill>
              <a:latin typeface="Arial" panose="020B0604020202020204" pitchFamily="34" charset="0"/>
              <a:cs typeface="Arial" panose="020B0604020202020204" pitchFamily="34" charset="0"/>
            </a:rPr>
            <a:t>concentrations as low as 0.5% wt</a:t>
          </a:r>
          <a:endParaRPr lang="en-US" sz="2000"/>
        </a:p>
      </dgm:t>
    </dgm:pt>
    <dgm:pt modelId="{33C3F5E5-6CE1-004D-8043-A2DAE5DEF2E2}" type="parTrans" cxnId="{CF7BE0F0-632F-5D43-80E7-08370D0B3D15}">
      <dgm:prSet/>
      <dgm:spPr/>
      <dgm:t>
        <a:bodyPr/>
        <a:lstStyle/>
        <a:p>
          <a:endParaRPr lang="en-US"/>
        </a:p>
      </dgm:t>
    </dgm:pt>
    <dgm:pt modelId="{D0F3F961-3DB3-6F41-A753-AF4AEF4FA10F}" type="sibTrans" cxnId="{CF7BE0F0-632F-5D43-80E7-08370D0B3D15}">
      <dgm:prSet/>
      <dgm:spPr/>
      <dgm:t>
        <a:bodyPr/>
        <a:lstStyle/>
        <a:p>
          <a:endParaRPr lang="en-US"/>
        </a:p>
      </dgm:t>
    </dgm:pt>
    <dgm:pt modelId="{20183C0F-BDD0-4E4B-856C-C5D768274CEA}">
      <dgm:prSet phldrT="[Text]" custT="1"/>
      <dgm:spPr/>
      <dgm:t>
        <a:bodyPr/>
        <a:lstStyle/>
        <a:p>
          <a:pPr algn="ctr"/>
          <a:r>
            <a:rPr lang="en-US" sz="2000">
              <a:solidFill>
                <a:schemeClr val="bg1"/>
              </a:solidFill>
              <a:latin typeface="Arial" panose="020B0604020202020204" pitchFamily="34" charset="0"/>
              <a:cs typeface="Arial" panose="020B0604020202020204" pitchFamily="34" charset="0"/>
            </a:rPr>
            <a:t>sample &gt;10-15% per target area</a:t>
          </a:r>
        </a:p>
      </dgm:t>
    </dgm:pt>
    <dgm:pt modelId="{6B219B73-FEF3-344C-AF4D-6304B432AA6A}" type="parTrans" cxnId="{50E5FFB6-9799-1D45-8A87-006319EA01F4}">
      <dgm:prSet/>
      <dgm:spPr/>
      <dgm:t>
        <a:bodyPr/>
        <a:lstStyle/>
        <a:p>
          <a:endParaRPr lang="en-US"/>
        </a:p>
      </dgm:t>
    </dgm:pt>
    <dgm:pt modelId="{606E9ACA-5CB2-3A46-8C72-C34194FF7A3B}" type="sibTrans" cxnId="{50E5FFB6-9799-1D45-8A87-006319EA01F4}">
      <dgm:prSet/>
      <dgm:spPr/>
      <dgm:t>
        <a:bodyPr/>
        <a:lstStyle/>
        <a:p>
          <a:endParaRPr lang="en-US"/>
        </a:p>
      </dgm:t>
    </dgm:pt>
    <dgm:pt modelId="{C998BE61-61CF-1848-A499-B44E2F49802F}">
      <dgm:prSet phldrT="[Text]" custT="1"/>
      <dgm:spPr/>
      <dgm:t>
        <a:bodyPr/>
        <a:lstStyle/>
        <a:p>
          <a:pPr algn="ctr"/>
          <a:r>
            <a:rPr lang="en-US" sz="2000">
              <a:solidFill>
                <a:schemeClr val="bg1"/>
              </a:solidFill>
              <a:latin typeface="Arial" panose="020B0604020202020204" pitchFamily="34" charset="0"/>
              <a:cs typeface="Arial" panose="020B0604020202020204" pitchFamily="34" charset="0"/>
            </a:rPr>
            <a:t>across scales from 10s to 100s of meters </a:t>
          </a:r>
          <a:endParaRPr lang="en-US" sz="2000">
            <a:solidFill>
              <a:schemeClr val="bg1"/>
            </a:solidFill>
          </a:endParaRPr>
        </a:p>
      </dgm:t>
    </dgm:pt>
    <dgm:pt modelId="{7751864D-FAEA-FB4D-A72F-D9DEC59590FF}" type="parTrans" cxnId="{A8AD59AA-D699-A944-B78B-8304E8F73432}">
      <dgm:prSet/>
      <dgm:spPr/>
      <dgm:t>
        <a:bodyPr/>
        <a:lstStyle/>
        <a:p>
          <a:endParaRPr lang="en-US"/>
        </a:p>
      </dgm:t>
    </dgm:pt>
    <dgm:pt modelId="{4B1264C8-B30C-064F-AEC1-D2767C9968BC}" type="sibTrans" cxnId="{A8AD59AA-D699-A944-B78B-8304E8F73432}">
      <dgm:prSet/>
      <dgm:spPr/>
      <dgm:t>
        <a:bodyPr/>
        <a:lstStyle/>
        <a:p>
          <a:endParaRPr lang="en-US"/>
        </a:p>
      </dgm:t>
    </dgm:pt>
    <dgm:pt modelId="{D79023E8-5DBA-004B-868F-891DED66FB7C}">
      <dgm:prSet custT="1"/>
      <dgm:spPr/>
      <dgm:t>
        <a:bodyPr/>
        <a:lstStyle/>
        <a:p>
          <a:pPr algn="ctr"/>
          <a:r>
            <a:rPr lang="en-US" sz="2000">
              <a:solidFill>
                <a:schemeClr val="bg1"/>
              </a:solidFill>
              <a:latin typeface="Arial" panose="020B0604020202020204" pitchFamily="34" charset="0"/>
              <a:cs typeface="Arial" panose="020B0604020202020204" pitchFamily="34" charset="0"/>
            </a:rPr>
            <a:t>measure at scales of &lt;5 meters and as large as 1000m, ISRs separated by 100 m</a:t>
          </a:r>
          <a:endParaRPr lang="en-US" sz="2000"/>
        </a:p>
      </dgm:t>
    </dgm:pt>
    <dgm:pt modelId="{DD9CC0F5-ACBB-4149-8E01-2FC60C01DB3D}" type="parTrans" cxnId="{CA7E8E6B-F048-A347-A831-51F26C78342D}">
      <dgm:prSet/>
      <dgm:spPr/>
      <dgm:t>
        <a:bodyPr/>
        <a:lstStyle/>
        <a:p>
          <a:endParaRPr lang="en-US"/>
        </a:p>
      </dgm:t>
    </dgm:pt>
    <dgm:pt modelId="{B3E15F9A-8F60-AB45-A8EE-973D41C2F1CB}" type="sibTrans" cxnId="{CA7E8E6B-F048-A347-A831-51F26C78342D}">
      <dgm:prSet/>
      <dgm:spPr/>
      <dgm:t>
        <a:bodyPr/>
        <a:lstStyle/>
        <a:p>
          <a:endParaRPr lang="en-US"/>
        </a:p>
      </dgm:t>
    </dgm:pt>
    <dgm:pt modelId="{55A08DE2-294B-F04A-816A-F5136448755F}">
      <dgm:prSet custT="1"/>
      <dgm:spPr/>
      <dgm:t>
        <a:bodyPr/>
        <a:lstStyle/>
        <a:p>
          <a:pPr algn="ctr"/>
          <a:r>
            <a:rPr lang="en-US" sz="2000">
              <a:solidFill>
                <a:schemeClr val="bg1"/>
              </a:solidFill>
              <a:latin typeface="Arial" panose="020B0604020202020204" pitchFamily="34" charset="0"/>
              <a:cs typeface="Arial" panose="020B0604020202020204" pitchFamily="34" charset="0"/>
            </a:rPr>
            <a:t>&gt;3800 m</a:t>
          </a:r>
          <a:r>
            <a:rPr lang="en-US" sz="2000" baseline="30000">
              <a:solidFill>
                <a:schemeClr val="bg1"/>
              </a:solidFill>
              <a:latin typeface="Arial" panose="020B0604020202020204" pitchFamily="34" charset="0"/>
              <a:cs typeface="Arial" panose="020B0604020202020204" pitchFamily="34" charset="0"/>
            </a:rPr>
            <a:t>2</a:t>
          </a:r>
          <a:r>
            <a:rPr lang="en-US" sz="2000">
              <a:solidFill>
                <a:schemeClr val="bg1"/>
              </a:solidFill>
              <a:latin typeface="Arial" panose="020B0604020202020204" pitchFamily="34" charset="0"/>
              <a:cs typeface="Arial" panose="020B0604020202020204" pitchFamily="34" charset="0"/>
            </a:rPr>
            <a:t> per ISR type</a:t>
          </a:r>
        </a:p>
      </dgm:t>
    </dgm:pt>
    <dgm:pt modelId="{09403A07-DA34-774D-85A4-2B504086A8E0}" type="parTrans" cxnId="{ADCC29D4-B647-D540-B464-7C027B839496}">
      <dgm:prSet/>
      <dgm:spPr/>
      <dgm:t>
        <a:bodyPr/>
        <a:lstStyle/>
        <a:p>
          <a:endParaRPr lang="en-US"/>
        </a:p>
      </dgm:t>
    </dgm:pt>
    <dgm:pt modelId="{AFE332DA-A5F0-754A-A3C0-96AA88C5867F}" type="sibTrans" cxnId="{ADCC29D4-B647-D540-B464-7C027B839496}">
      <dgm:prSet/>
      <dgm:spPr/>
      <dgm:t>
        <a:bodyPr/>
        <a:lstStyle/>
        <a:p>
          <a:endParaRPr lang="en-US"/>
        </a:p>
      </dgm:t>
    </dgm:pt>
    <dgm:pt modelId="{C14C020F-9887-1F4C-92AC-8569FBB7DDE4}">
      <dgm:prSet custT="1"/>
      <dgm:spPr/>
      <dgm:t>
        <a:bodyPr/>
        <a:lstStyle/>
        <a:p>
          <a:pPr algn="ctr"/>
          <a:endParaRPr lang="en-US" sz="2000">
            <a:solidFill>
              <a:schemeClr val="bg1"/>
            </a:solidFill>
            <a:latin typeface="Arial" panose="020B0604020202020204" pitchFamily="34" charset="0"/>
            <a:cs typeface="Arial" panose="020B0604020202020204" pitchFamily="34" charset="0"/>
          </a:endParaRPr>
        </a:p>
        <a:p>
          <a:pPr algn="ctr"/>
          <a:r>
            <a:rPr lang="en-US" sz="2000">
              <a:solidFill>
                <a:schemeClr val="bg1"/>
              </a:solidFill>
              <a:latin typeface="Arial" panose="020B0604020202020204" pitchFamily="34" charset="0"/>
              <a:cs typeface="Arial" panose="020B0604020202020204" pitchFamily="34" charset="0"/>
            </a:rPr>
            <a:t>0.8 m neutrons</a:t>
          </a:r>
        </a:p>
        <a:p>
          <a:pPr algn="ctr"/>
          <a:r>
            <a:rPr lang="en-US" sz="2000">
              <a:solidFill>
                <a:schemeClr val="bg1"/>
              </a:solidFill>
              <a:latin typeface="Arial" panose="020B0604020202020204" pitchFamily="34" charset="0"/>
              <a:cs typeface="Arial" panose="020B0604020202020204" pitchFamily="34" charset="0"/>
            </a:rPr>
            <a:t>1 m drill depth</a:t>
          </a:r>
        </a:p>
        <a:p>
          <a:pPr algn="ctr"/>
          <a:r>
            <a:rPr lang="en-US" sz="2000">
              <a:solidFill>
                <a:schemeClr val="bg1"/>
              </a:solidFill>
              <a:latin typeface="Arial" panose="020B0604020202020204" pitchFamily="34" charset="0"/>
              <a:cs typeface="Arial" panose="020B0604020202020204" pitchFamily="34" charset="0"/>
            </a:rPr>
            <a:t>~5 m seismic</a:t>
          </a:r>
        </a:p>
        <a:p>
          <a:pPr algn="ctr"/>
          <a:endParaRPr lang="en-US" sz="2000">
            <a:solidFill>
              <a:schemeClr val="bg1"/>
            </a:solidFill>
            <a:latin typeface="Arial" panose="020B0604020202020204" pitchFamily="34" charset="0"/>
            <a:cs typeface="Arial" panose="020B0604020202020204" pitchFamily="34" charset="0"/>
          </a:endParaRPr>
        </a:p>
      </dgm:t>
    </dgm:pt>
    <dgm:pt modelId="{EA5657A1-178B-CE45-A352-FC010FAEE1E5}" type="parTrans" cxnId="{8CA98B05-BFF6-9544-B358-5ACFB353B35E}">
      <dgm:prSet/>
      <dgm:spPr/>
      <dgm:t>
        <a:bodyPr/>
        <a:lstStyle/>
        <a:p>
          <a:endParaRPr lang="en-US"/>
        </a:p>
      </dgm:t>
    </dgm:pt>
    <dgm:pt modelId="{14CB0FA9-A9A6-CA4C-9166-41D975FE1461}" type="sibTrans" cxnId="{8CA98B05-BFF6-9544-B358-5ACFB353B35E}">
      <dgm:prSet/>
      <dgm:spPr/>
      <dgm:t>
        <a:bodyPr/>
        <a:lstStyle/>
        <a:p>
          <a:endParaRPr lang="en-US"/>
        </a:p>
      </dgm:t>
    </dgm:pt>
    <dgm:pt modelId="{80E661AD-CD73-B344-A6D6-010213785BA6}">
      <dgm:prSet custT="1"/>
      <dgm:spPr/>
      <dgm:t>
        <a:bodyPr/>
        <a:lstStyle/>
        <a:p>
          <a:pPr algn="ctr"/>
          <a:r>
            <a:rPr lang="en-US" sz="2000">
              <a:solidFill>
                <a:schemeClr val="bg1"/>
              </a:solidFill>
              <a:latin typeface="Arial" panose="020B0604020202020204" pitchFamily="34" charset="0"/>
              <a:cs typeface="Arial" panose="020B0604020202020204" pitchFamily="34" charset="0"/>
            </a:rPr>
            <a:t>8-10 cm bite size, &gt;5 samples along 0-80 cm depth</a:t>
          </a:r>
        </a:p>
      </dgm:t>
    </dgm:pt>
    <dgm:pt modelId="{B475E0C8-8730-004E-A4CB-A1ACCC485978}" type="parTrans" cxnId="{A36052DB-E385-284C-AC02-4D0261DBBA35}">
      <dgm:prSet/>
      <dgm:spPr/>
      <dgm:t>
        <a:bodyPr/>
        <a:lstStyle/>
        <a:p>
          <a:endParaRPr lang="en-US"/>
        </a:p>
      </dgm:t>
    </dgm:pt>
    <dgm:pt modelId="{CAD29EDA-337E-3D48-AB71-A213B07E5B90}" type="sibTrans" cxnId="{A36052DB-E385-284C-AC02-4D0261DBBA35}">
      <dgm:prSet/>
      <dgm:spPr/>
      <dgm:t>
        <a:bodyPr/>
        <a:lstStyle/>
        <a:p>
          <a:endParaRPr lang="en-US"/>
        </a:p>
      </dgm:t>
    </dgm:pt>
    <dgm:pt modelId="{C7232066-0188-E44F-8421-0BE18F6EAE62}" type="pres">
      <dgm:prSet presAssocID="{81782334-F3E2-0447-BFB4-03662C1E8C37}" presName="Name0" presStyleCnt="0">
        <dgm:presLayoutVars>
          <dgm:dir/>
          <dgm:resizeHandles val="exact"/>
        </dgm:presLayoutVars>
      </dgm:prSet>
      <dgm:spPr/>
    </dgm:pt>
    <dgm:pt modelId="{6753F90F-8F3A-E649-B3DF-79F75D2855CB}" type="pres">
      <dgm:prSet presAssocID="{2088800B-16F8-DB40-8532-0C2579E0FB8C}" presName="composite" presStyleCnt="0"/>
      <dgm:spPr/>
    </dgm:pt>
    <dgm:pt modelId="{36E36705-F98A-744B-986A-6D278249163E}" type="pres">
      <dgm:prSet presAssocID="{2088800B-16F8-DB40-8532-0C2579E0FB8C}" presName="rect1" presStyleLbl="trAlignAcc1" presStyleIdx="0" presStyleCnt="7">
        <dgm:presLayoutVars>
          <dgm:bulletEnabled val="1"/>
        </dgm:presLayoutVars>
      </dgm:prSet>
      <dgm:spPr/>
    </dgm:pt>
    <dgm:pt modelId="{331807D8-B837-D64C-9AB4-179885284565}" type="pres">
      <dgm:prSet presAssocID="{2088800B-16F8-DB40-8532-0C2579E0FB8C}" presName="rect2" presStyleLbl="fgImgPlace1" presStyleIdx="0" presStyleCnt="7"/>
      <dgm:spPr>
        <a:blipFill rotWithShape="1">
          <a:blip xmlns:r="http://schemas.openxmlformats.org/officeDocument/2006/relationships" r:embed="rId1"/>
          <a:srcRect/>
          <a:stretch>
            <a:fillRect l="-77000" r="-77000"/>
          </a:stretch>
        </a:blipFill>
      </dgm:spPr>
    </dgm:pt>
    <dgm:pt modelId="{26FC6D0C-6383-FC4C-88BD-D8E0D6115545}" type="pres">
      <dgm:prSet presAssocID="{D0F3F961-3DB3-6F41-A753-AF4AEF4FA10F}" presName="sibTrans" presStyleCnt="0"/>
      <dgm:spPr/>
    </dgm:pt>
    <dgm:pt modelId="{A0BB86BF-E6E2-1B46-AF5D-7BB0165F00D4}" type="pres">
      <dgm:prSet presAssocID="{20183C0F-BDD0-4E4B-856C-C5D768274CEA}" presName="composite" presStyleCnt="0"/>
      <dgm:spPr/>
    </dgm:pt>
    <dgm:pt modelId="{AD36E459-757D-874F-973D-65B4B7609B79}" type="pres">
      <dgm:prSet presAssocID="{20183C0F-BDD0-4E4B-856C-C5D768274CEA}" presName="rect1" presStyleLbl="trAlignAcc1" presStyleIdx="1" presStyleCnt="7">
        <dgm:presLayoutVars>
          <dgm:bulletEnabled val="1"/>
        </dgm:presLayoutVars>
      </dgm:prSet>
      <dgm:spPr/>
    </dgm:pt>
    <dgm:pt modelId="{D5115713-0913-A948-A204-F337339A9867}" type="pres">
      <dgm:prSet presAssocID="{20183C0F-BDD0-4E4B-856C-C5D768274CEA}"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38000" r="-38000"/>
          </a:stretch>
        </a:blipFill>
      </dgm:spPr>
    </dgm:pt>
    <dgm:pt modelId="{750F244F-C12D-0043-9EDD-ADA08F888225}" type="pres">
      <dgm:prSet presAssocID="{606E9ACA-5CB2-3A46-8C72-C34194FF7A3B}" presName="sibTrans" presStyleCnt="0"/>
      <dgm:spPr/>
    </dgm:pt>
    <dgm:pt modelId="{8EB61F3C-2299-794B-9038-0EFD9591DD2A}" type="pres">
      <dgm:prSet presAssocID="{C998BE61-61CF-1848-A499-B44E2F49802F}" presName="composite" presStyleCnt="0"/>
      <dgm:spPr/>
    </dgm:pt>
    <dgm:pt modelId="{73D776A6-0881-A447-8D7A-56967E993536}" type="pres">
      <dgm:prSet presAssocID="{C998BE61-61CF-1848-A499-B44E2F49802F}" presName="rect1" presStyleLbl="trAlignAcc1" presStyleIdx="2" presStyleCnt="7">
        <dgm:presLayoutVars>
          <dgm:bulletEnabled val="1"/>
        </dgm:presLayoutVars>
      </dgm:prSet>
      <dgm:spPr/>
    </dgm:pt>
    <dgm:pt modelId="{D98ADB90-F040-4242-9507-FF2A299F33F6}" type="pres">
      <dgm:prSet presAssocID="{C998BE61-61CF-1848-A499-B44E2F49802F}"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152000" r="-152000"/>
          </a:stretch>
        </a:blipFill>
      </dgm:spPr>
    </dgm:pt>
    <dgm:pt modelId="{129763E0-680A-E244-81A2-37C14EFB630A}" type="pres">
      <dgm:prSet presAssocID="{4B1264C8-B30C-064F-AEC1-D2767C9968BC}" presName="sibTrans" presStyleCnt="0"/>
      <dgm:spPr/>
    </dgm:pt>
    <dgm:pt modelId="{964B24B3-A0EC-CC47-BFC5-96C29EB39DF2}" type="pres">
      <dgm:prSet presAssocID="{55A08DE2-294B-F04A-816A-F5136448755F}" presName="composite" presStyleCnt="0"/>
      <dgm:spPr/>
    </dgm:pt>
    <dgm:pt modelId="{9AAAAEE4-AB53-EE4C-A918-5B239573B1F5}" type="pres">
      <dgm:prSet presAssocID="{55A08DE2-294B-F04A-816A-F5136448755F}" presName="rect1" presStyleLbl="trAlignAcc1" presStyleIdx="3" presStyleCnt="7">
        <dgm:presLayoutVars>
          <dgm:bulletEnabled val="1"/>
        </dgm:presLayoutVars>
      </dgm:prSet>
      <dgm:spPr/>
    </dgm:pt>
    <dgm:pt modelId="{42A00348-E767-7C47-A99D-D4FF97B8B67D}" type="pres">
      <dgm:prSet presAssocID="{55A08DE2-294B-F04A-816A-F5136448755F}"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93000" r="-93000"/>
          </a:stretch>
        </a:blipFill>
      </dgm:spPr>
    </dgm:pt>
    <dgm:pt modelId="{E331B4E9-3BB5-6041-8E89-05C633711B78}" type="pres">
      <dgm:prSet presAssocID="{AFE332DA-A5F0-754A-A3C0-96AA88C5867F}" presName="sibTrans" presStyleCnt="0"/>
      <dgm:spPr/>
    </dgm:pt>
    <dgm:pt modelId="{B819FA7A-7C94-EC43-9129-54B4857CF21F}" type="pres">
      <dgm:prSet presAssocID="{D79023E8-5DBA-004B-868F-891DED66FB7C}" presName="composite" presStyleCnt="0"/>
      <dgm:spPr/>
    </dgm:pt>
    <dgm:pt modelId="{7A5CDAEC-AC29-5A44-AACE-3404D4D387DD}" type="pres">
      <dgm:prSet presAssocID="{D79023E8-5DBA-004B-868F-891DED66FB7C}" presName="rect1" presStyleLbl="trAlignAcc1" presStyleIdx="4" presStyleCnt="7">
        <dgm:presLayoutVars>
          <dgm:bulletEnabled val="1"/>
        </dgm:presLayoutVars>
      </dgm:prSet>
      <dgm:spPr/>
    </dgm:pt>
    <dgm:pt modelId="{6ECEBF47-CF80-0F40-8D87-9DB9CAE79ECE}" type="pres">
      <dgm:prSet presAssocID="{D79023E8-5DBA-004B-868F-891DED66FB7C}"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37000" r="-37000"/>
          </a:stretch>
        </a:blipFill>
      </dgm:spPr>
    </dgm:pt>
    <dgm:pt modelId="{D9D2B7A4-CEBF-2243-A937-7F269A4F3E54}" type="pres">
      <dgm:prSet presAssocID="{B3E15F9A-8F60-AB45-A8EE-973D41C2F1CB}" presName="sibTrans" presStyleCnt="0"/>
      <dgm:spPr/>
    </dgm:pt>
    <dgm:pt modelId="{CB277E4D-6830-E741-8763-7F9649D731B2}" type="pres">
      <dgm:prSet presAssocID="{C14C020F-9887-1F4C-92AC-8569FBB7DDE4}" presName="composite" presStyleCnt="0"/>
      <dgm:spPr/>
    </dgm:pt>
    <dgm:pt modelId="{53EA41C1-9237-5246-AC24-0F4C66119C8A}" type="pres">
      <dgm:prSet presAssocID="{C14C020F-9887-1F4C-92AC-8569FBB7DDE4}" presName="rect1" presStyleLbl="trAlignAcc1" presStyleIdx="5" presStyleCnt="7">
        <dgm:presLayoutVars>
          <dgm:bulletEnabled val="1"/>
        </dgm:presLayoutVars>
      </dgm:prSet>
      <dgm:spPr/>
    </dgm:pt>
    <dgm:pt modelId="{5247F5FE-B9F6-6C4B-A83C-81B117A675E3}" type="pres">
      <dgm:prSet presAssocID="{C14C020F-9887-1F4C-92AC-8569FBB7DDE4}"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AB6AAB8B-256A-BA4B-9EC3-649871615780}" type="pres">
      <dgm:prSet presAssocID="{14CB0FA9-A9A6-CA4C-9166-41D975FE1461}" presName="sibTrans" presStyleCnt="0"/>
      <dgm:spPr/>
    </dgm:pt>
    <dgm:pt modelId="{295BE2A5-3264-2745-BF58-5550940D8B9F}" type="pres">
      <dgm:prSet presAssocID="{80E661AD-CD73-B344-A6D6-010213785BA6}" presName="composite" presStyleCnt="0"/>
      <dgm:spPr/>
    </dgm:pt>
    <dgm:pt modelId="{BC13107E-BD73-F744-85B0-1C1456B2C773}" type="pres">
      <dgm:prSet presAssocID="{80E661AD-CD73-B344-A6D6-010213785BA6}" presName="rect1" presStyleLbl="trAlignAcc1" presStyleIdx="6" presStyleCnt="7">
        <dgm:presLayoutVars>
          <dgm:bulletEnabled val="1"/>
        </dgm:presLayoutVars>
      </dgm:prSet>
      <dgm:spPr/>
    </dgm:pt>
    <dgm:pt modelId="{1415FFBC-D9BE-364B-A8FC-C890D9ABBC1E}" type="pres">
      <dgm:prSet presAssocID="{80E661AD-CD73-B344-A6D6-010213785BA6}"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dgm:spPr>
    </dgm:pt>
  </dgm:ptLst>
  <dgm:cxnLst>
    <dgm:cxn modelId="{8CA98B05-BFF6-9544-B358-5ACFB353B35E}" srcId="{81782334-F3E2-0447-BFB4-03662C1E8C37}" destId="{C14C020F-9887-1F4C-92AC-8569FBB7DDE4}" srcOrd="5" destOrd="0" parTransId="{EA5657A1-178B-CE45-A352-FC010FAEE1E5}" sibTransId="{14CB0FA9-A9A6-CA4C-9166-41D975FE1461}"/>
    <dgm:cxn modelId="{EC8B5C39-EF1C-4949-9416-C4D065A8D714}" type="presOf" srcId="{80E661AD-CD73-B344-A6D6-010213785BA6}" destId="{BC13107E-BD73-F744-85B0-1C1456B2C773}" srcOrd="0" destOrd="0" presId="urn:microsoft.com/office/officeart/2008/layout/PictureStrips"/>
    <dgm:cxn modelId="{0BDF8B40-AAE7-744E-9E56-8FB7C25BA522}" type="presOf" srcId="{55A08DE2-294B-F04A-816A-F5136448755F}" destId="{9AAAAEE4-AB53-EE4C-A918-5B239573B1F5}" srcOrd="0" destOrd="0" presId="urn:microsoft.com/office/officeart/2008/layout/PictureStrips"/>
    <dgm:cxn modelId="{69512E5C-039C-324A-9B01-CA3097EE9C07}" type="presOf" srcId="{2088800B-16F8-DB40-8532-0C2579E0FB8C}" destId="{36E36705-F98A-744B-986A-6D278249163E}" srcOrd="0" destOrd="0" presId="urn:microsoft.com/office/officeart/2008/layout/PictureStrips"/>
    <dgm:cxn modelId="{CA7E8E6B-F048-A347-A831-51F26C78342D}" srcId="{81782334-F3E2-0447-BFB4-03662C1E8C37}" destId="{D79023E8-5DBA-004B-868F-891DED66FB7C}" srcOrd="4" destOrd="0" parTransId="{DD9CC0F5-ACBB-4149-8E01-2FC60C01DB3D}" sibTransId="{B3E15F9A-8F60-AB45-A8EE-973D41C2F1CB}"/>
    <dgm:cxn modelId="{EE0F5F8D-D212-C947-8588-01AC5A0499B8}" type="presOf" srcId="{20183C0F-BDD0-4E4B-856C-C5D768274CEA}" destId="{AD36E459-757D-874F-973D-65B4B7609B79}" srcOrd="0" destOrd="0" presId="urn:microsoft.com/office/officeart/2008/layout/PictureStrips"/>
    <dgm:cxn modelId="{2FF69390-C2F4-5946-8DE8-0A6DFF0ACB2E}" type="presOf" srcId="{C998BE61-61CF-1848-A499-B44E2F49802F}" destId="{73D776A6-0881-A447-8D7A-56967E993536}" srcOrd="0" destOrd="0" presId="urn:microsoft.com/office/officeart/2008/layout/PictureStrips"/>
    <dgm:cxn modelId="{F0022391-D547-434E-9D65-633823D2C6C0}" type="presOf" srcId="{D79023E8-5DBA-004B-868F-891DED66FB7C}" destId="{7A5CDAEC-AC29-5A44-AACE-3404D4D387DD}" srcOrd="0" destOrd="0" presId="urn:microsoft.com/office/officeart/2008/layout/PictureStrips"/>
    <dgm:cxn modelId="{27650395-D634-B546-AC4C-D3BEA0693527}" type="presOf" srcId="{C14C020F-9887-1F4C-92AC-8569FBB7DDE4}" destId="{53EA41C1-9237-5246-AC24-0F4C66119C8A}" srcOrd="0" destOrd="0" presId="urn:microsoft.com/office/officeart/2008/layout/PictureStrips"/>
    <dgm:cxn modelId="{A8AD59AA-D699-A944-B78B-8304E8F73432}" srcId="{81782334-F3E2-0447-BFB4-03662C1E8C37}" destId="{C998BE61-61CF-1848-A499-B44E2F49802F}" srcOrd="2" destOrd="0" parTransId="{7751864D-FAEA-FB4D-A72F-D9DEC59590FF}" sibTransId="{4B1264C8-B30C-064F-AEC1-D2767C9968BC}"/>
    <dgm:cxn modelId="{50E5FFB6-9799-1D45-8A87-006319EA01F4}" srcId="{81782334-F3E2-0447-BFB4-03662C1E8C37}" destId="{20183C0F-BDD0-4E4B-856C-C5D768274CEA}" srcOrd="1" destOrd="0" parTransId="{6B219B73-FEF3-344C-AF4D-6304B432AA6A}" sibTransId="{606E9ACA-5CB2-3A46-8C72-C34194FF7A3B}"/>
    <dgm:cxn modelId="{ADCC29D4-B647-D540-B464-7C027B839496}" srcId="{81782334-F3E2-0447-BFB4-03662C1E8C37}" destId="{55A08DE2-294B-F04A-816A-F5136448755F}" srcOrd="3" destOrd="0" parTransId="{09403A07-DA34-774D-85A4-2B504086A8E0}" sibTransId="{AFE332DA-A5F0-754A-A3C0-96AA88C5867F}"/>
    <dgm:cxn modelId="{E9042BD9-90D6-2B44-AB7D-EA8D0A32CEA3}" type="presOf" srcId="{81782334-F3E2-0447-BFB4-03662C1E8C37}" destId="{C7232066-0188-E44F-8421-0BE18F6EAE62}" srcOrd="0" destOrd="0" presId="urn:microsoft.com/office/officeart/2008/layout/PictureStrips"/>
    <dgm:cxn modelId="{A36052DB-E385-284C-AC02-4D0261DBBA35}" srcId="{81782334-F3E2-0447-BFB4-03662C1E8C37}" destId="{80E661AD-CD73-B344-A6D6-010213785BA6}" srcOrd="6" destOrd="0" parTransId="{B475E0C8-8730-004E-A4CB-A1ACCC485978}" sibTransId="{CAD29EDA-337E-3D48-AB71-A213B07E5B90}"/>
    <dgm:cxn modelId="{CF7BE0F0-632F-5D43-80E7-08370D0B3D15}" srcId="{81782334-F3E2-0447-BFB4-03662C1E8C37}" destId="{2088800B-16F8-DB40-8532-0C2579E0FB8C}" srcOrd="0" destOrd="0" parTransId="{33C3F5E5-6CE1-004D-8043-A2DAE5DEF2E2}" sibTransId="{D0F3F961-3DB3-6F41-A753-AF4AEF4FA10F}"/>
    <dgm:cxn modelId="{CFF67CF7-EE21-914E-B9B7-4D9442EE23DC}" type="presParOf" srcId="{C7232066-0188-E44F-8421-0BE18F6EAE62}" destId="{6753F90F-8F3A-E649-B3DF-79F75D2855CB}" srcOrd="0" destOrd="0" presId="urn:microsoft.com/office/officeart/2008/layout/PictureStrips"/>
    <dgm:cxn modelId="{D7D85C5A-A65F-994E-A5F9-86F9C383E4E7}" type="presParOf" srcId="{6753F90F-8F3A-E649-B3DF-79F75D2855CB}" destId="{36E36705-F98A-744B-986A-6D278249163E}" srcOrd="0" destOrd="0" presId="urn:microsoft.com/office/officeart/2008/layout/PictureStrips"/>
    <dgm:cxn modelId="{DEBA2412-A438-B04D-888C-ED7CE1485387}" type="presParOf" srcId="{6753F90F-8F3A-E649-B3DF-79F75D2855CB}" destId="{331807D8-B837-D64C-9AB4-179885284565}" srcOrd="1" destOrd="0" presId="urn:microsoft.com/office/officeart/2008/layout/PictureStrips"/>
    <dgm:cxn modelId="{C30AF9A8-542F-0145-98A4-6A729A1EB420}" type="presParOf" srcId="{C7232066-0188-E44F-8421-0BE18F6EAE62}" destId="{26FC6D0C-6383-FC4C-88BD-D8E0D6115545}" srcOrd="1" destOrd="0" presId="urn:microsoft.com/office/officeart/2008/layout/PictureStrips"/>
    <dgm:cxn modelId="{5A9C9467-6968-D041-81C8-063D3870B004}" type="presParOf" srcId="{C7232066-0188-E44F-8421-0BE18F6EAE62}" destId="{A0BB86BF-E6E2-1B46-AF5D-7BB0165F00D4}" srcOrd="2" destOrd="0" presId="urn:microsoft.com/office/officeart/2008/layout/PictureStrips"/>
    <dgm:cxn modelId="{87BC12E9-CEFE-BE47-99F2-52001ABFAB60}" type="presParOf" srcId="{A0BB86BF-E6E2-1B46-AF5D-7BB0165F00D4}" destId="{AD36E459-757D-874F-973D-65B4B7609B79}" srcOrd="0" destOrd="0" presId="urn:microsoft.com/office/officeart/2008/layout/PictureStrips"/>
    <dgm:cxn modelId="{34D67D38-8A70-E448-B3F8-15C451CC1CAE}" type="presParOf" srcId="{A0BB86BF-E6E2-1B46-AF5D-7BB0165F00D4}" destId="{D5115713-0913-A948-A204-F337339A9867}" srcOrd="1" destOrd="0" presId="urn:microsoft.com/office/officeart/2008/layout/PictureStrips"/>
    <dgm:cxn modelId="{EEEEAB47-81BE-7749-AB7B-597E2602D76F}" type="presParOf" srcId="{C7232066-0188-E44F-8421-0BE18F6EAE62}" destId="{750F244F-C12D-0043-9EDD-ADA08F888225}" srcOrd="3" destOrd="0" presId="urn:microsoft.com/office/officeart/2008/layout/PictureStrips"/>
    <dgm:cxn modelId="{5E04975A-3FB5-2F46-A078-8BB13A6E4A9A}" type="presParOf" srcId="{C7232066-0188-E44F-8421-0BE18F6EAE62}" destId="{8EB61F3C-2299-794B-9038-0EFD9591DD2A}" srcOrd="4" destOrd="0" presId="urn:microsoft.com/office/officeart/2008/layout/PictureStrips"/>
    <dgm:cxn modelId="{BA41C6BA-3416-1746-951E-BDFEE4EF6F0D}" type="presParOf" srcId="{8EB61F3C-2299-794B-9038-0EFD9591DD2A}" destId="{73D776A6-0881-A447-8D7A-56967E993536}" srcOrd="0" destOrd="0" presId="urn:microsoft.com/office/officeart/2008/layout/PictureStrips"/>
    <dgm:cxn modelId="{F9828D86-78C3-AD47-99F6-69D8DB4A5767}" type="presParOf" srcId="{8EB61F3C-2299-794B-9038-0EFD9591DD2A}" destId="{D98ADB90-F040-4242-9507-FF2A299F33F6}" srcOrd="1" destOrd="0" presId="urn:microsoft.com/office/officeart/2008/layout/PictureStrips"/>
    <dgm:cxn modelId="{FD58FBB4-7B0A-4C44-8FE5-0A89DB449FA3}" type="presParOf" srcId="{C7232066-0188-E44F-8421-0BE18F6EAE62}" destId="{129763E0-680A-E244-81A2-37C14EFB630A}" srcOrd="5" destOrd="0" presId="urn:microsoft.com/office/officeart/2008/layout/PictureStrips"/>
    <dgm:cxn modelId="{BC5AAE84-73FC-9444-9B56-BC842C46C05D}" type="presParOf" srcId="{C7232066-0188-E44F-8421-0BE18F6EAE62}" destId="{964B24B3-A0EC-CC47-BFC5-96C29EB39DF2}" srcOrd="6" destOrd="0" presId="urn:microsoft.com/office/officeart/2008/layout/PictureStrips"/>
    <dgm:cxn modelId="{3C52EB66-8645-7940-B8D0-6CB6725E18FC}" type="presParOf" srcId="{964B24B3-A0EC-CC47-BFC5-96C29EB39DF2}" destId="{9AAAAEE4-AB53-EE4C-A918-5B239573B1F5}" srcOrd="0" destOrd="0" presId="urn:microsoft.com/office/officeart/2008/layout/PictureStrips"/>
    <dgm:cxn modelId="{2CF8D837-33DC-DA45-A2F8-5C1A4130C649}" type="presParOf" srcId="{964B24B3-A0EC-CC47-BFC5-96C29EB39DF2}" destId="{42A00348-E767-7C47-A99D-D4FF97B8B67D}" srcOrd="1" destOrd="0" presId="urn:microsoft.com/office/officeart/2008/layout/PictureStrips"/>
    <dgm:cxn modelId="{F94BCC90-C1A4-714E-B1DE-13761322FBA1}" type="presParOf" srcId="{C7232066-0188-E44F-8421-0BE18F6EAE62}" destId="{E331B4E9-3BB5-6041-8E89-05C633711B78}" srcOrd="7" destOrd="0" presId="urn:microsoft.com/office/officeart/2008/layout/PictureStrips"/>
    <dgm:cxn modelId="{0ADBE28B-15D8-EF42-9A4E-353A7E158490}" type="presParOf" srcId="{C7232066-0188-E44F-8421-0BE18F6EAE62}" destId="{B819FA7A-7C94-EC43-9129-54B4857CF21F}" srcOrd="8" destOrd="0" presId="urn:microsoft.com/office/officeart/2008/layout/PictureStrips"/>
    <dgm:cxn modelId="{B21F4A49-C778-914F-81A5-8A53B5810E35}" type="presParOf" srcId="{B819FA7A-7C94-EC43-9129-54B4857CF21F}" destId="{7A5CDAEC-AC29-5A44-AACE-3404D4D387DD}" srcOrd="0" destOrd="0" presId="urn:microsoft.com/office/officeart/2008/layout/PictureStrips"/>
    <dgm:cxn modelId="{2B03A6BE-FAB0-DD46-A893-F348007863D7}" type="presParOf" srcId="{B819FA7A-7C94-EC43-9129-54B4857CF21F}" destId="{6ECEBF47-CF80-0F40-8D87-9DB9CAE79ECE}" srcOrd="1" destOrd="0" presId="urn:microsoft.com/office/officeart/2008/layout/PictureStrips"/>
    <dgm:cxn modelId="{F6D5933E-868E-B64B-9E9A-4D4E15D31E53}" type="presParOf" srcId="{C7232066-0188-E44F-8421-0BE18F6EAE62}" destId="{D9D2B7A4-CEBF-2243-A937-7F269A4F3E54}" srcOrd="9" destOrd="0" presId="urn:microsoft.com/office/officeart/2008/layout/PictureStrips"/>
    <dgm:cxn modelId="{19B7EF70-B319-624B-BC95-B29D8B0A94A5}" type="presParOf" srcId="{C7232066-0188-E44F-8421-0BE18F6EAE62}" destId="{CB277E4D-6830-E741-8763-7F9649D731B2}" srcOrd="10" destOrd="0" presId="urn:microsoft.com/office/officeart/2008/layout/PictureStrips"/>
    <dgm:cxn modelId="{C3E9E77F-DB1F-6D4D-A87A-2FA9829AE3CA}" type="presParOf" srcId="{CB277E4D-6830-E741-8763-7F9649D731B2}" destId="{53EA41C1-9237-5246-AC24-0F4C66119C8A}" srcOrd="0" destOrd="0" presId="urn:microsoft.com/office/officeart/2008/layout/PictureStrips"/>
    <dgm:cxn modelId="{9E4D2EF3-A458-D54F-A882-D89FF6BA2180}" type="presParOf" srcId="{CB277E4D-6830-E741-8763-7F9649D731B2}" destId="{5247F5FE-B9F6-6C4B-A83C-81B117A675E3}" srcOrd="1" destOrd="0" presId="urn:microsoft.com/office/officeart/2008/layout/PictureStrips"/>
    <dgm:cxn modelId="{691CCEB4-D399-A347-9DA8-30AA31B8DC3E}" type="presParOf" srcId="{C7232066-0188-E44F-8421-0BE18F6EAE62}" destId="{AB6AAB8B-256A-BA4B-9EC3-649871615780}" srcOrd="11" destOrd="0" presId="urn:microsoft.com/office/officeart/2008/layout/PictureStrips"/>
    <dgm:cxn modelId="{EDE50EA5-9751-0448-87C0-6AE8E2CAC461}" type="presParOf" srcId="{C7232066-0188-E44F-8421-0BE18F6EAE62}" destId="{295BE2A5-3264-2745-BF58-5550940D8B9F}" srcOrd="12" destOrd="0" presId="urn:microsoft.com/office/officeart/2008/layout/PictureStrips"/>
    <dgm:cxn modelId="{83002B30-E546-FB4B-A517-48363CC4849F}" type="presParOf" srcId="{295BE2A5-3264-2745-BF58-5550940D8B9F}" destId="{BC13107E-BD73-F744-85B0-1C1456B2C773}" srcOrd="0" destOrd="0" presId="urn:microsoft.com/office/officeart/2008/layout/PictureStrips"/>
    <dgm:cxn modelId="{2B44AED1-69B2-964A-969D-D02A97BCB93A}" type="presParOf" srcId="{295BE2A5-3264-2745-BF58-5550940D8B9F}" destId="{1415FFBC-D9BE-364B-A8FC-C890D9ABBC1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36705-F98A-744B-986A-6D278249163E}">
      <dsp:nvSpPr>
        <dsp:cNvPr id="0" name=""/>
        <dsp:cNvSpPr/>
      </dsp:nvSpPr>
      <dsp:spPr>
        <a:xfrm>
          <a:off x="646033" y="318477"/>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Sensitivity</a:t>
          </a:r>
        </a:p>
      </dsp:txBody>
      <dsp:txXfrm>
        <a:off x="646033" y="318477"/>
        <a:ext cx="3303269" cy="1032271"/>
      </dsp:txXfrm>
    </dsp:sp>
    <dsp:sp modelId="{331807D8-B837-D64C-9AB4-179885284565}">
      <dsp:nvSpPr>
        <dsp:cNvPr id="0" name=""/>
        <dsp:cNvSpPr/>
      </dsp:nvSpPr>
      <dsp:spPr>
        <a:xfrm>
          <a:off x="508396" y="169371"/>
          <a:ext cx="722590" cy="1083885"/>
        </a:xfrm>
        <a:prstGeom prst="rect">
          <a:avLst/>
        </a:prstGeom>
        <a:blipFill rotWithShape="1">
          <a:blip xmlns:r="http://schemas.openxmlformats.org/officeDocument/2006/relationships" r:embed="rId1"/>
          <a:srcRect/>
          <a:stretch>
            <a:fillRect l="-77000" r="-7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6E459-757D-874F-973D-65B4B7609B79}">
      <dsp:nvSpPr>
        <dsp:cNvPr id="0" name=""/>
        <dsp:cNvSpPr/>
      </dsp:nvSpPr>
      <dsp:spPr>
        <a:xfrm>
          <a:off x="4316333" y="318477"/>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Coverage Density</a:t>
          </a:r>
        </a:p>
      </dsp:txBody>
      <dsp:txXfrm>
        <a:off x="4316333" y="318477"/>
        <a:ext cx="3303269" cy="1032271"/>
      </dsp:txXfrm>
    </dsp:sp>
    <dsp:sp modelId="{D5115713-0913-A948-A204-F337339A9867}">
      <dsp:nvSpPr>
        <dsp:cNvPr id="0" name=""/>
        <dsp:cNvSpPr/>
      </dsp:nvSpPr>
      <dsp:spPr>
        <a:xfrm>
          <a:off x="4178696" y="169371"/>
          <a:ext cx="722590" cy="10838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776A6-0881-A447-8D7A-56967E993536}">
      <dsp:nvSpPr>
        <dsp:cNvPr id="0" name=""/>
        <dsp:cNvSpPr/>
      </dsp:nvSpPr>
      <dsp:spPr>
        <a:xfrm>
          <a:off x="646033" y="1617992"/>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Length Scales</a:t>
          </a:r>
        </a:p>
      </dsp:txBody>
      <dsp:txXfrm>
        <a:off x="646033" y="1617992"/>
        <a:ext cx="3303269" cy="1032271"/>
      </dsp:txXfrm>
    </dsp:sp>
    <dsp:sp modelId="{D98ADB90-F040-4242-9507-FF2A299F33F6}">
      <dsp:nvSpPr>
        <dsp:cNvPr id="0" name=""/>
        <dsp:cNvSpPr/>
      </dsp:nvSpPr>
      <dsp:spPr>
        <a:xfrm>
          <a:off x="508396" y="1468886"/>
          <a:ext cx="722590" cy="108388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2000" r="-1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AAAEE4-AB53-EE4C-A918-5B239573B1F5}">
      <dsp:nvSpPr>
        <dsp:cNvPr id="0" name=""/>
        <dsp:cNvSpPr/>
      </dsp:nvSpPr>
      <dsp:spPr>
        <a:xfrm>
          <a:off x="4316333" y="1617992"/>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Area Coverage</a:t>
          </a:r>
        </a:p>
      </dsp:txBody>
      <dsp:txXfrm>
        <a:off x="4316333" y="1617992"/>
        <a:ext cx="3303269" cy="1032271"/>
      </dsp:txXfrm>
    </dsp:sp>
    <dsp:sp modelId="{42A00348-E767-7C47-A99D-D4FF97B8B67D}">
      <dsp:nvSpPr>
        <dsp:cNvPr id="0" name=""/>
        <dsp:cNvSpPr/>
      </dsp:nvSpPr>
      <dsp:spPr>
        <a:xfrm>
          <a:off x="4178696" y="1468886"/>
          <a:ext cx="722590" cy="108388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3000" r="-9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5CDAEC-AC29-5A44-AACE-3404D4D387DD}">
      <dsp:nvSpPr>
        <dsp:cNvPr id="0" name=""/>
        <dsp:cNvSpPr/>
      </dsp:nvSpPr>
      <dsp:spPr>
        <a:xfrm>
          <a:off x="646033" y="2917508"/>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Variability</a:t>
          </a:r>
        </a:p>
      </dsp:txBody>
      <dsp:txXfrm>
        <a:off x="646033" y="2917508"/>
        <a:ext cx="3303269" cy="1032271"/>
      </dsp:txXfrm>
    </dsp:sp>
    <dsp:sp modelId="{6ECEBF47-CF80-0F40-8D87-9DB9CAE79ECE}">
      <dsp:nvSpPr>
        <dsp:cNvPr id="0" name=""/>
        <dsp:cNvSpPr/>
      </dsp:nvSpPr>
      <dsp:spPr>
        <a:xfrm>
          <a:off x="508396" y="2768402"/>
          <a:ext cx="722590" cy="108388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EA41C1-9237-5246-AC24-0F4C66119C8A}">
      <dsp:nvSpPr>
        <dsp:cNvPr id="0" name=""/>
        <dsp:cNvSpPr/>
      </dsp:nvSpPr>
      <dsp:spPr>
        <a:xfrm>
          <a:off x="4316333" y="2917508"/>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Vertical Coverage</a:t>
          </a:r>
        </a:p>
      </dsp:txBody>
      <dsp:txXfrm>
        <a:off x="4316333" y="2917508"/>
        <a:ext cx="3303269" cy="1032271"/>
      </dsp:txXfrm>
    </dsp:sp>
    <dsp:sp modelId="{5247F5FE-B9F6-6C4B-A83C-81B117A675E3}">
      <dsp:nvSpPr>
        <dsp:cNvPr id="0" name=""/>
        <dsp:cNvSpPr/>
      </dsp:nvSpPr>
      <dsp:spPr>
        <a:xfrm>
          <a:off x="4178696" y="2768402"/>
          <a:ext cx="722590" cy="108388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13107E-BD73-F744-85B0-1C1456B2C773}">
      <dsp:nvSpPr>
        <dsp:cNvPr id="0" name=""/>
        <dsp:cNvSpPr/>
      </dsp:nvSpPr>
      <dsp:spPr>
        <a:xfrm>
          <a:off x="2481183" y="4217023"/>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solidFill>
                <a:schemeClr val="bg1"/>
              </a:solidFill>
            </a:rPr>
            <a:t>Vertical Sampling</a:t>
          </a:r>
        </a:p>
      </dsp:txBody>
      <dsp:txXfrm>
        <a:off x="2481183" y="4217023"/>
        <a:ext cx="3303269" cy="1032271"/>
      </dsp:txXfrm>
    </dsp:sp>
    <dsp:sp modelId="{1415FFBC-D9BE-364B-A8FC-C890D9ABBC1E}">
      <dsp:nvSpPr>
        <dsp:cNvPr id="0" name=""/>
        <dsp:cNvSpPr/>
      </dsp:nvSpPr>
      <dsp:spPr>
        <a:xfrm>
          <a:off x="2343546" y="4067917"/>
          <a:ext cx="722590" cy="108388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36705-F98A-744B-986A-6D278249163E}">
      <dsp:nvSpPr>
        <dsp:cNvPr id="0" name=""/>
        <dsp:cNvSpPr/>
      </dsp:nvSpPr>
      <dsp:spPr>
        <a:xfrm>
          <a:off x="646033" y="318477"/>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concentrations as low as 0.5% wt</a:t>
          </a:r>
          <a:endParaRPr lang="en-US" sz="2000" kern="1200"/>
        </a:p>
      </dsp:txBody>
      <dsp:txXfrm>
        <a:off x="646033" y="318477"/>
        <a:ext cx="3303269" cy="1032271"/>
      </dsp:txXfrm>
    </dsp:sp>
    <dsp:sp modelId="{331807D8-B837-D64C-9AB4-179885284565}">
      <dsp:nvSpPr>
        <dsp:cNvPr id="0" name=""/>
        <dsp:cNvSpPr/>
      </dsp:nvSpPr>
      <dsp:spPr>
        <a:xfrm>
          <a:off x="508396" y="169371"/>
          <a:ext cx="722590" cy="1083885"/>
        </a:xfrm>
        <a:prstGeom prst="rect">
          <a:avLst/>
        </a:prstGeom>
        <a:blipFill rotWithShape="1">
          <a:blip xmlns:r="http://schemas.openxmlformats.org/officeDocument/2006/relationships" r:embed="rId1"/>
          <a:srcRect/>
          <a:stretch>
            <a:fillRect l="-77000" r="-7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6E459-757D-874F-973D-65B4B7609B79}">
      <dsp:nvSpPr>
        <dsp:cNvPr id="0" name=""/>
        <dsp:cNvSpPr/>
      </dsp:nvSpPr>
      <dsp:spPr>
        <a:xfrm>
          <a:off x="4316333" y="318477"/>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sample &gt;10-15% per target area</a:t>
          </a:r>
        </a:p>
      </dsp:txBody>
      <dsp:txXfrm>
        <a:off x="4316333" y="318477"/>
        <a:ext cx="3303269" cy="1032271"/>
      </dsp:txXfrm>
    </dsp:sp>
    <dsp:sp modelId="{D5115713-0913-A948-A204-F337339A9867}">
      <dsp:nvSpPr>
        <dsp:cNvPr id="0" name=""/>
        <dsp:cNvSpPr/>
      </dsp:nvSpPr>
      <dsp:spPr>
        <a:xfrm>
          <a:off x="4178696" y="169371"/>
          <a:ext cx="722590" cy="10838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D776A6-0881-A447-8D7A-56967E993536}">
      <dsp:nvSpPr>
        <dsp:cNvPr id="0" name=""/>
        <dsp:cNvSpPr/>
      </dsp:nvSpPr>
      <dsp:spPr>
        <a:xfrm>
          <a:off x="646033" y="1617992"/>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across scales from 10s to 100s of meters </a:t>
          </a:r>
          <a:endParaRPr lang="en-US" sz="2000" kern="1200">
            <a:solidFill>
              <a:schemeClr val="bg1"/>
            </a:solidFill>
          </a:endParaRPr>
        </a:p>
      </dsp:txBody>
      <dsp:txXfrm>
        <a:off x="646033" y="1617992"/>
        <a:ext cx="3303269" cy="1032271"/>
      </dsp:txXfrm>
    </dsp:sp>
    <dsp:sp modelId="{D98ADB90-F040-4242-9507-FF2A299F33F6}">
      <dsp:nvSpPr>
        <dsp:cNvPr id="0" name=""/>
        <dsp:cNvSpPr/>
      </dsp:nvSpPr>
      <dsp:spPr>
        <a:xfrm>
          <a:off x="508396" y="1468886"/>
          <a:ext cx="722590" cy="108388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2000" r="-1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AAAEE4-AB53-EE4C-A918-5B239573B1F5}">
      <dsp:nvSpPr>
        <dsp:cNvPr id="0" name=""/>
        <dsp:cNvSpPr/>
      </dsp:nvSpPr>
      <dsp:spPr>
        <a:xfrm>
          <a:off x="4316333" y="1617992"/>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&gt;3800 m</a:t>
          </a:r>
          <a:r>
            <a:rPr lang="en-US" sz="2000" kern="1200" baseline="30000">
              <a:solidFill>
                <a:schemeClr val="bg1"/>
              </a:solidFill>
              <a:latin typeface="Arial" panose="020B0604020202020204" pitchFamily="34" charset="0"/>
              <a:cs typeface="Arial" panose="020B0604020202020204" pitchFamily="34" charset="0"/>
            </a:rPr>
            <a:t>2</a:t>
          </a:r>
          <a:r>
            <a:rPr lang="en-US" sz="2000" kern="1200">
              <a:solidFill>
                <a:schemeClr val="bg1"/>
              </a:solidFill>
              <a:latin typeface="Arial" panose="020B0604020202020204" pitchFamily="34" charset="0"/>
              <a:cs typeface="Arial" panose="020B0604020202020204" pitchFamily="34" charset="0"/>
            </a:rPr>
            <a:t> per ISR type</a:t>
          </a:r>
        </a:p>
      </dsp:txBody>
      <dsp:txXfrm>
        <a:off x="4316333" y="1617992"/>
        <a:ext cx="3303269" cy="1032271"/>
      </dsp:txXfrm>
    </dsp:sp>
    <dsp:sp modelId="{42A00348-E767-7C47-A99D-D4FF97B8B67D}">
      <dsp:nvSpPr>
        <dsp:cNvPr id="0" name=""/>
        <dsp:cNvSpPr/>
      </dsp:nvSpPr>
      <dsp:spPr>
        <a:xfrm>
          <a:off x="4178696" y="1468886"/>
          <a:ext cx="722590" cy="108388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3000" r="-9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5CDAEC-AC29-5A44-AACE-3404D4D387DD}">
      <dsp:nvSpPr>
        <dsp:cNvPr id="0" name=""/>
        <dsp:cNvSpPr/>
      </dsp:nvSpPr>
      <dsp:spPr>
        <a:xfrm>
          <a:off x="646033" y="2917508"/>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measure at scales of &lt;5 meters and as large as 1000m, ISRs separated by 100 m</a:t>
          </a:r>
          <a:endParaRPr lang="en-US" sz="2000" kern="1200"/>
        </a:p>
      </dsp:txBody>
      <dsp:txXfrm>
        <a:off x="646033" y="2917508"/>
        <a:ext cx="3303269" cy="1032271"/>
      </dsp:txXfrm>
    </dsp:sp>
    <dsp:sp modelId="{6ECEBF47-CF80-0F40-8D87-9DB9CAE79ECE}">
      <dsp:nvSpPr>
        <dsp:cNvPr id="0" name=""/>
        <dsp:cNvSpPr/>
      </dsp:nvSpPr>
      <dsp:spPr>
        <a:xfrm>
          <a:off x="508396" y="2768402"/>
          <a:ext cx="722590" cy="108388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7000" r="-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EA41C1-9237-5246-AC24-0F4C66119C8A}">
      <dsp:nvSpPr>
        <dsp:cNvPr id="0" name=""/>
        <dsp:cNvSpPr/>
      </dsp:nvSpPr>
      <dsp:spPr>
        <a:xfrm>
          <a:off x="4316333" y="2917508"/>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0.8 m neutrons</a:t>
          </a:r>
        </a:p>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1 m drill depth</a:t>
          </a:r>
        </a:p>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~5 m seismic</a:t>
          </a:r>
        </a:p>
        <a:p>
          <a:pPr marL="0" lvl="0" indent="0" algn="ctr" defTabSz="889000">
            <a:lnSpc>
              <a:spcPct val="90000"/>
            </a:lnSpc>
            <a:spcBef>
              <a:spcPct val="0"/>
            </a:spcBef>
            <a:spcAft>
              <a:spcPct val="35000"/>
            </a:spcAft>
            <a:buNone/>
          </a:pPr>
          <a:endParaRPr lang="en-US" sz="2000" kern="1200">
            <a:solidFill>
              <a:schemeClr val="bg1"/>
            </a:solidFill>
            <a:latin typeface="Arial" panose="020B0604020202020204" pitchFamily="34" charset="0"/>
            <a:cs typeface="Arial" panose="020B0604020202020204" pitchFamily="34" charset="0"/>
          </a:endParaRPr>
        </a:p>
      </dsp:txBody>
      <dsp:txXfrm>
        <a:off x="4316333" y="2917508"/>
        <a:ext cx="3303269" cy="1032271"/>
      </dsp:txXfrm>
    </dsp:sp>
    <dsp:sp modelId="{5247F5FE-B9F6-6C4B-A83C-81B117A675E3}">
      <dsp:nvSpPr>
        <dsp:cNvPr id="0" name=""/>
        <dsp:cNvSpPr/>
      </dsp:nvSpPr>
      <dsp:spPr>
        <a:xfrm>
          <a:off x="4178696" y="2768402"/>
          <a:ext cx="722590" cy="108388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13107E-BD73-F744-85B0-1C1456B2C773}">
      <dsp:nvSpPr>
        <dsp:cNvPr id="0" name=""/>
        <dsp:cNvSpPr/>
      </dsp:nvSpPr>
      <dsp:spPr>
        <a:xfrm>
          <a:off x="2481183" y="4217023"/>
          <a:ext cx="3303269"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8-10 cm bite size, &gt;5 samples along 0-80 cm depth</a:t>
          </a:r>
        </a:p>
      </dsp:txBody>
      <dsp:txXfrm>
        <a:off x="2481183" y="4217023"/>
        <a:ext cx="3303269" cy="1032271"/>
      </dsp:txXfrm>
    </dsp:sp>
    <dsp:sp modelId="{1415FFBC-D9BE-364B-A8FC-C890D9ABBC1E}">
      <dsp:nvSpPr>
        <dsp:cNvPr id="0" name=""/>
        <dsp:cNvSpPr/>
      </dsp:nvSpPr>
      <dsp:spPr>
        <a:xfrm>
          <a:off x="2343546" y="4067917"/>
          <a:ext cx="722590" cy="108388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4/18/24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64280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anose="05050102010706020507" pitchFamily="18" charset="2"/>
              <a:buChar char=""/>
            </a:pPr>
            <a:r>
              <a:rPr lang="en-US" sz="16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Determine water distribution and form across defined Ice Stability Regions with an uncertainty of &lt;50%</a:t>
            </a:r>
          </a:p>
          <a:p>
            <a:pPr marL="742950" marR="0" lvl="1" indent="-285750" algn="just">
              <a:lnSpc>
                <a:spcPct val="115000"/>
              </a:lnSpc>
              <a:spcBef>
                <a:spcPts val="0"/>
              </a:spcBef>
              <a:spcAft>
                <a:spcPts val="0"/>
              </a:spcAft>
              <a:buFont typeface="Courier New" panose="02070309020205020404" pitchFamily="49" charset="0"/>
              <a:buChar char="o"/>
            </a:pPr>
            <a:r>
              <a:rPr lang="en-US" sz="16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Cover 10% (min) to 15% (goal) of a 3800 m</a:t>
            </a:r>
            <a:r>
              <a:rPr lang="en-US" sz="1600" baseline="300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2</a:t>
            </a:r>
            <a:r>
              <a:rPr lang="en-US" sz="16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 area</a:t>
            </a:r>
          </a:p>
          <a:p>
            <a:pPr marL="742950" marR="0" lvl="1" indent="-285750" algn="just">
              <a:lnSpc>
                <a:spcPct val="115000"/>
              </a:lnSpc>
              <a:spcBef>
                <a:spcPts val="0"/>
              </a:spcBef>
              <a:spcAft>
                <a:spcPts val="0"/>
              </a:spcAft>
              <a:buFont typeface="Courier New" panose="02070309020205020404" pitchFamily="49" charset="0"/>
              <a:buChar char="o"/>
            </a:pPr>
            <a:r>
              <a:rPr lang="en-US" sz="16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Equivalent to 224 m (min) to 335 m (goal) driving (assuming a 1.7 m sampling area)</a:t>
            </a: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16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Subsurface measurements must sample across depths from 10cm to 80cm with a sampling interval of 8 cm</a:t>
            </a:r>
            <a:endParaRPr lang="en-US" sz="1600">
              <a:solidFill>
                <a:schemeClr val="bg1">
                  <a:lumMod val="85000"/>
                </a:schemeClr>
              </a:solidFill>
            </a:endParaRPr>
          </a:p>
          <a:p>
            <a:pPr marL="342900" marR="0" lvl="0" indent="-342900" algn="just"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US" sz="1600">
                <a:solidFill>
                  <a:schemeClr val="bg1">
                    <a:lumMod val="85000"/>
                  </a:schemeClr>
                </a:solidFill>
              </a:rPr>
              <a:t>Separate measurements on scales from 5-1000 m (scales of variability)</a:t>
            </a:r>
            <a:endParaRPr lang="en-US" sz="16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600">
                <a:solidFill>
                  <a:srgbClr val="0070C0"/>
                </a:solidFill>
                <a:effectLst/>
                <a:latin typeface="Times New Roman" panose="02020603050405020304" pitchFamily="18" charset="0"/>
                <a:ea typeface="SimSun" panose="02010600030101010101" pitchFamily="2" charset="-122"/>
                <a:cs typeface="Times New Roman" panose="02020603050405020304" pitchFamily="18" charset="0"/>
              </a:rPr>
              <a:t>Minimum of two additional ISR repeat measurements separated by at least 100 meters</a:t>
            </a:r>
          </a:p>
          <a:p>
            <a:pPr marL="342900" marR="0" lvl="0" indent="-342900" algn="just">
              <a:lnSpc>
                <a:spcPct val="115000"/>
              </a:lnSpc>
              <a:spcBef>
                <a:spcPts val="0"/>
              </a:spcBef>
              <a:spcAft>
                <a:spcPts val="0"/>
              </a:spcAft>
              <a:buFont typeface="Symbol" panose="05050102010706020507" pitchFamily="18" charset="2"/>
              <a:buChar char=""/>
            </a:pPr>
            <a:r>
              <a:rPr lang="en-US" sz="16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Minimum of three subsurface characterizations in each ISR separated by 10s of meters</a:t>
            </a:r>
            <a:endParaRPr lang="en-US" sz="160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25</a:t>
            </a:fld>
            <a:endParaRPr lang="en-US"/>
          </a:p>
        </p:txBody>
      </p:sp>
    </p:spTree>
    <p:extLst>
      <p:ext uri="{BB962C8B-B14F-4D97-AF65-F5344CB8AC3E}">
        <p14:creationId xmlns:p14="http://schemas.microsoft.com/office/powerpoint/2010/main" val="374207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Wanted to have an area with crater ages that varied widely with some at 1 Ga.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Arial" panose="020B0604020202020204" pitchFamily="34" charset="0"/>
                <a:cs typeface="Arial" panose="020B0604020202020204" pitchFamily="34" charset="0"/>
              </a:rPr>
              <a:t>R</a:t>
            </a:r>
            <a:r>
              <a:rPr lang="en-US" sz="1200">
                <a:solidFill>
                  <a:schemeClr val="bg1"/>
                </a:solidFill>
                <a:effectLst/>
                <a:latin typeface="Arial" panose="020B0604020202020204" pitchFamily="34" charset="0"/>
                <a:cs typeface="Arial" panose="020B0604020202020204" pitchFamily="34" charset="0"/>
              </a:rPr>
              <a:t>ole that the age of PSRs plays in controlling the presence or absence of polar volatiles is of substantial interest for discerning volatile history.</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If ancient they can tell us about conditions that existed during early history of the solar system that have been largely erased on Earth – perhaps information about how Earth’s oceans and atmosphere formed. </a:t>
            </a:r>
          </a:p>
          <a:p>
            <a:pPr marL="628650" lvl="1" indent="-171450">
              <a:buFont typeface="Arial" panose="020B0604020202020204" pitchFamily="34" charset="0"/>
              <a:buChar char="•"/>
            </a:pPr>
            <a:r>
              <a:rPr lang="en-US" sz="1200" kern="1200">
                <a:solidFill>
                  <a:schemeClr val="tx1"/>
                </a:solidFill>
                <a:effectLst/>
                <a:latin typeface="+mn-lt"/>
                <a:ea typeface="+mn-ea"/>
                <a:cs typeface="+mn-cs"/>
              </a:rPr>
              <a:t>If they are more “recently acquired” they would reflect current conditions in the modern solar system.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Measuring isotopes could indicate if ice is ancient or a more modern emplacement – that could tell you whether is the ice replenished vs. a static fixed reserve.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solidFill>
                <a:schemeClr val="bg1"/>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28</a:t>
            </a:fld>
            <a:endParaRPr lang="en-US"/>
          </a:p>
        </p:txBody>
      </p:sp>
    </p:spTree>
    <p:extLst>
      <p:ext uri="{BB962C8B-B14F-4D97-AF65-F5344CB8AC3E}">
        <p14:creationId xmlns:p14="http://schemas.microsoft.com/office/powerpoint/2010/main" val="4171830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Endogenic – originates on the moon – soil (45% O) + solar wind (H) -&gt; H2O and OH ions.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Sequestered external – captured/buried in cold traps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In-situ– magma/interior</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M3, LCROSS, M3, Apollo15, SOFIA, Change’5</a:t>
            </a: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31</a:t>
            </a:fld>
            <a:endParaRPr lang="en-US"/>
          </a:p>
        </p:txBody>
      </p:sp>
    </p:spTree>
    <p:extLst>
      <p:ext uri="{BB962C8B-B14F-4D97-AF65-F5344CB8AC3E}">
        <p14:creationId xmlns:p14="http://schemas.microsoft.com/office/powerpoint/2010/main" val="357371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Total water needed to produce fuel for “N” lunar ascent rockets can be very different than total water needed for habitat radiation shielding.</a:t>
            </a:r>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32</a:t>
            </a:fld>
            <a:endParaRPr lang="en-US"/>
          </a:p>
        </p:txBody>
      </p:sp>
    </p:spTree>
    <p:extLst>
      <p:ext uri="{BB962C8B-B14F-4D97-AF65-F5344CB8AC3E}">
        <p14:creationId xmlns:p14="http://schemas.microsoft.com/office/powerpoint/2010/main" val="199082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26728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Chandrayaan-1 M</a:t>
            </a:r>
            <a:r>
              <a:rPr lang="en-US" baseline="30000"/>
              <a:t>3</a:t>
            </a:r>
            <a:r>
              <a:rPr lang="en-US"/>
              <a:t> = NASA Moon Mineralogy Mapper, an imaging spectrometer</a:t>
            </a:r>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93674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Need that surface and subsurface data measurements to ground truth orbital data and to ground truth the thermal and environmental models.</a:t>
            </a:r>
          </a:p>
          <a:p>
            <a:pPr marL="171450" indent="-171450">
              <a:buFont typeface="Arial" panose="020B0604020202020204" pitchFamily="34" charset="0"/>
              <a:buChar char="•"/>
            </a:pPr>
            <a:r>
              <a:rPr lang="en-US" sz="1200"/>
              <a:t>Doing resource mapping on another world….…breaking new ground</a:t>
            </a:r>
          </a:p>
          <a:p>
            <a:pPr marL="171450" indent="-171450">
              <a:buFont typeface="Arial" panose="020B0604020202020204" pitchFamily="34" charset="0"/>
              <a:buChar char="•"/>
            </a:pPr>
            <a:r>
              <a:rPr lang="en-US" sz="1200"/>
              <a:t>Rover mission – mobility is a key part – heterogeneity drives the need for an in-situ and mobile asset</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0012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20 cm/s (0.5 mph) ; 5x faster than Mars rovers</a:t>
            </a:r>
          </a:p>
          <a:p>
            <a:pPr marL="171450" indent="-171450">
              <a:buFont typeface="Arial" panose="020B0604020202020204" pitchFamily="34" charset="0"/>
              <a:buChar char="•"/>
            </a:pPr>
            <a:r>
              <a:rPr lang="en-US" sz="1200" kern="1200">
                <a:solidFill>
                  <a:schemeClr val="tx1"/>
                </a:solidFill>
                <a:effectLst/>
                <a:latin typeface="+mn-lt"/>
                <a:ea typeface="+mn-ea"/>
                <a:cs typeface="+mn-cs"/>
              </a:rPr>
              <a:t>Mars rovers have no-real time interaction, high latency, activities are all preprogrammed</a:t>
            </a:r>
            <a:r>
              <a:rPr lang="en-US">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Wheels to navigate around 20 cm obstacles and up to 15 deg slopes.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Ground: DSN 34m dishes: Canberra, Goldstone, Madrid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bg1"/>
                </a:solidFill>
              </a:rPr>
              <a:t>Stereo &lt;10 cm resolution out to 8m</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a:p>
        </p:txBody>
      </p:sp>
    </p:spTree>
    <p:extLst>
      <p:ext uri="{BB962C8B-B14F-4D97-AF65-F5344CB8AC3E}">
        <p14:creationId xmlns:p14="http://schemas.microsoft.com/office/powerpoint/2010/main" val="173988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a:solidFill>
                  <a:schemeClr val="tx1"/>
                </a:solidFill>
                <a:effectLst/>
                <a:latin typeface="+mn-lt"/>
                <a:ea typeface="+mn-ea"/>
                <a:cs typeface="+mn-cs"/>
              </a:rPr>
              <a:t>VIPER payload is integrated and analytically powerful.</a:t>
            </a:r>
          </a:p>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185975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938102-E8F4-49EE-B608-64524D1FB746}" type="slidenum">
              <a:rPr lang="en-US" smtClean="0"/>
              <a:t>10</a:t>
            </a:fld>
            <a:endParaRPr lang="en-US"/>
          </a:p>
        </p:txBody>
      </p:sp>
    </p:spTree>
    <p:extLst>
      <p:ext uri="{BB962C8B-B14F-4D97-AF65-F5344CB8AC3E}">
        <p14:creationId xmlns:p14="http://schemas.microsoft.com/office/powerpoint/2010/main" val="2117746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lumMod val="85000"/>
                  </a:schemeClr>
                </a:solidFill>
              </a:rPr>
              <a:t>For each ISR zone type</a:t>
            </a:r>
          </a:p>
          <a:p>
            <a:pPr marL="171450" indent="-171450">
              <a:buFont typeface="Arial" panose="020B0604020202020204" pitchFamily="34" charset="0"/>
              <a:buChar char="•"/>
            </a:pPr>
            <a:r>
              <a:rPr lang="en-US" sz="1200" dirty="0">
                <a:solidFill>
                  <a:schemeClr val="bg1">
                    <a:lumMod val="85000"/>
                  </a:schemeClr>
                </a:solidFill>
              </a:rPr>
              <a:t>Cover 10% (min) 15% (goal) of a 3800 m^2 area</a:t>
            </a:r>
          </a:p>
          <a:p>
            <a:pPr marL="171450" indent="-171450">
              <a:buFont typeface="Arial" panose="020B0604020202020204" pitchFamily="34" charset="0"/>
              <a:buChar char="•"/>
            </a:pPr>
            <a:r>
              <a:rPr lang="en-US" sz="1200" dirty="0">
                <a:solidFill>
                  <a:schemeClr val="bg1">
                    <a:lumMod val="85000"/>
                  </a:schemeClr>
                </a:solidFill>
              </a:rPr>
              <a:t>Equivalent to 224 m (min) 335 m (goal) of driving</a:t>
            </a:r>
          </a:p>
          <a:p>
            <a:pPr marL="171450" indent="-171450">
              <a:buFont typeface="Arial" panose="020B0604020202020204" pitchFamily="34" charset="0"/>
              <a:buChar char="•"/>
            </a:pPr>
            <a:r>
              <a:rPr lang="en-US" sz="1200" dirty="0">
                <a:solidFill>
                  <a:schemeClr val="bg1">
                    <a:lumMod val="85000"/>
                  </a:schemeClr>
                </a:solidFill>
              </a:rPr>
              <a:t>Plus 3 drill sites (10-80 cm w sampling interval of 8 cm)</a:t>
            </a:r>
          </a:p>
          <a:p>
            <a:r>
              <a:rPr lang="en-US" sz="1200" dirty="0">
                <a:solidFill>
                  <a:schemeClr val="bg1">
                    <a:lumMod val="85000"/>
                  </a:schemeClr>
                </a:solidFill>
              </a:rPr>
              <a:t>Separate measurements on scales from 5-1000 m.</a:t>
            </a:r>
          </a:p>
          <a:p>
            <a:r>
              <a:rPr lang="en-US" sz="1200" dirty="0">
                <a:solidFill>
                  <a:schemeClr val="bg1">
                    <a:lumMod val="85000"/>
                  </a:schemeClr>
                </a:solidFill>
              </a:rPr>
              <a:t>Visit all 4 types, repeat 2</a:t>
            </a: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14</a:t>
            </a:fld>
            <a:endParaRPr lang="en-US" dirty="0"/>
          </a:p>
        </p:txBody>
      </p:sp>
    </p:spTree>
    <p:extLst>
      <p:ext uri="{BB962C8B-B14F-4D97-AF65-F5344CB8AC3E}">
        <p14:creationId xmlns:p14="http://schemas.microsoft.com/office/powerpoint/2010/main" val="123735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6C0CBE-288C-D84B-B11F-1B62224BD7E3}" type="slidenum">
              <a:rPr lang="en-US" smtClean="0"/>
              <a:t>24</a:t>
            </a:fld>
            <a:endParaRPr lang="en-US"/>
          </a:p>
        </p:txBody>
      </p:sp>
    </p:spTree>
    <p:extLst>
      <p:ext uri="{BB962C8B-B14F-4D97-AF65-F5344CB8AC3E}">
        <p14:creationId xmlns:p14="http://schemas.microsoft.com/office/powerpoint/2010/main" val="3734237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4/18/24</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rgbClr val="81C0D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lvl1pPr>
              <a:defRPr>
                <a:solidFill>
                  <a:srgbClr val="81C0D2"/>
                </a:solidFill>
              </a:defRPr>
            </a:lvl1pPr>
          </a:lstStyle>
          <a:p>
            <a:fld id="{2E8C51FE-49D9-314D-9957-ABBF7DDE8782}" type="slidenum">
              <a:rPr lang="en-US" smtClean="0"/>
              <a:pPr/>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p:nvPr>
        </p:nvSpPr>
        <p:spPr>
          <a:xfrm>
            <a:off x="7169023" y="2944143"/>
            <a:ext cx="4627386" cy="369332"/>
          </a:xfrm>
        </p:spPr>
        <p:txBody>
          <a:bodyPr wrap="square">
            <a:spAutoFit/>
          </a:bodyPr>
          <a:lstStyle>
            <a:lvl1pPr marL="0" indent="0" algn="r">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2"/>
          <a:stretch>
            <a:fillRect/>
          </a:stretch>
        </p:blipFill>
        <p:spPr>
          <a:xfrm>
            <a:off x="9142390" y="304799"/>
            <a:ext cx="2769575" cy="840423"/>
          </a:xfrm>
          <a:prstGeom prst="rect">
            <a:avLst/>
          </a:prstGeom>
        </p:spPr>
      </p:pic>
      <p:grpSp>
        <p:nvGrpSpPr>
          <p:cNvPr id="17" name="Group 16">
            <a:extLst>
              <a:ext uri="{FF2B5EF4-FFF2-40B4-BE49-F238E27FC236}">
                <a16:creationId xmlns:a16="http://schemas.microsoft.com/office/drawing/2014/main" id="{AD47075F-005D-B049-804E-5D4A16810F76}"/>
              </a:ext>
            </a:extLst>
          </p:cNvPr>
          <p:cNvGrpSpPr/>
          <p:nvPr userDrawn="1"/>
        </p:nvGrpSpPr>
        <p:grpSpPr>
          <a:xfrm>
            <a:off x="-473777" y="-14868"/>
            <a:ext cx="3197522" cy="6876906"/>
            <a:chOff x="-473777" y="-18943"/>
            <a:chExt cx="3197522" cy="6876906"/>
          </a:xfrm>
        </p:grpSpPr>
        <p:sp>
          <p:nvSpPr>
            <p:cNvPr id="18" name="Freeform 5">
              <a:extLst>
                <a:ext uri="{FF2B5EF4-FFF2-40B4-BE49-F238E27FC236}">
                  <a16:creationId xmlns:a16="http://schemas.microsoft.com/office/drawing/2014/main" id="{9D3C9845-6142-6944-B4C8-7AE382A33195}"/>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00A4D2"/>
                </a:gs>
                <a:gs pos="1000">
                  <a:srgbClr val="006B9E"/>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B3286E11-BB68-E34C-B955-23C6473B3C38}"/>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006B9E"/>
                </a:gs>
                <a:gs pos="70000">
                  <a:srgbClr val="0096C5"/>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 name="Picture 1">
            <a:extLst>
              <a:ext uri="{FF2B5EF4-FFF2-40B4-BE49-F238E27FC236}">
                <a16:creationId xmlns:a16="http://schemas.microsoft.com/office/drawing/2014/main" id="{455EC152-9204-4911-AC54-EC2CC56B762B}"/>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9739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4/18/24</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4/18/24</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4/18/24</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4/18/24</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6C929135-2F81-44F0-B181-9285F5E03056}" type="datetimeFigureOut">
              <a:rPr lang="en-US" smtClean="0"/>
              <a:t>4/18/24</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F96DD736-3B45-4BA7-9E74-6710689C8F77}" type="slidenum">
              <a:rPr lang="en-US" smtClean="0"/>
              <a:t>‹#›</a:t>
            </a:fld>
            <a:endParaRPr lang="en-US"/>
          </a:p>
        </p:txBody>
      </p:sp>
    </p:spTree>
    <p:extLst>
      <p:ext uri="{BB962C8B-B14F-4D97-AF65-F5344CB8AC3E}">
        <p14:creationId xmlns:p14="http://schemas.microsoft.com/office/powerpoint/2010/main" val="165358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9153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AF7CA5-B3A2-C342-B398-400254ED824C}"/>
              </a:ext>
            </a:extLst>
          </p:cNvPr>
          <p:cNvSpPr/>
          <p:nvPr userDrawn="1"/>
        </p:nvSpPr>
        <p:spPr>
          <a:xfrm>
            <a:off x="0" y="0"/>
            <a:ext cx="12192000" cy="685799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156411" y="202363"/>
            <a:ext cx="11887200" cy="646331"/>
          </a:xfrm>
        </p:spPr>
        <p:txBody>
          <a:bodyPr/>
          <a:lstStyle>
            <a:lvl1pPr algn="ctr">
              <a:defRPr>
                <a:solidFill>
                  <a:schemeClr val="bg1">
                    <a:lumMod val="95000"/>
                  </a:schemeClr>
                </a:solidFill>
              </a:defRPr>
            </a:lvl1p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96BEC7"/>
                </a:solidFill>
              </a:defRPr>
            </a:lvl1pPr>
          </a:lstStyle>
          <a:p>
            <a:fld id="{B12FBE12-C7F2-4CC2-B8E3-43B083144A47}" type="datetime1">
              <a:rPr lang="en-US" smtClean="0"/>
              <a:t>4/18/24</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7" name="Content Placeholder 2">
            <a:extLst>
              <a:ext uri="{FF2B5EF4-FFF2-40B4-BE49-F238E27FC236}">
                <a16:creationId xmlns:a16="http://schemas.microsoft.com/office/drawing/2014/main" id="{4E4980ED-6D12-4B79-ADE4-6B729ADDBCE5}"/>
              </a:ext>
            </a:extLst>
          </p:cNvPr>
          <p:cNvSpPr>
            <a:spLocks noGrp="1"/>
          </p:cNvSpPr>
          <p:nvPr>
            <p:ph idx="1" hasCustomPrompt="1"/>
          </p:nvPr>
        </p:nvSpPr>
        <p:spPr>
          <a:xfrm>
            <a:off x="156411" y="1135016"/>
            <a:ext cx="11942108" cy="5084810"/>
          </a:xfrm>
        </p:spPr>
        <p:txBody>
          <a:bodyPr wrap="square">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3969208-0653-4BEA-B37B-BFBFEB28F59A}"/>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83152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userDrawn="1"/>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13">
            <a:extLst>
              <a:ext uri="{FF2B5EF4-FFF2-40B4-BE49-F238E27FC236}">
                <a16:creationId xmlns:a16="http://schemas.microsoft.com/office/drawing/2014/main" id="{4A96E796-C9A7-F94B-9804-98FCA10AF72E}"/>
              </a:ext>
            </a:extLst>
          </p:cNvPr>
          <p:cNvSpPr/>
          <p:nvPr userDrawn="1"/>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E6039-CCFF-D247-845A-44FF4F9D6D90}"/>
              </a:ext>
            </a:extLst>
          </p:cNvPr>
          <p:cNvSpPr/>
          <p:nvPr userDrawn="1"/>
        </p:nvSpPr>
        <p:spPr>
          <a:xfrm>
            <a:off x="0" y="182880"/>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02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95453" y="1104144"/>
            <a:ext cx="6678105" cy="646331"/>
          </a:xfrm>
        </p:spPr>
        <p:txBody>
          <a:bodyPr>
            <a:spAutoFit/>
          </a:bodyPr>
          <a:lstStyle>
            <a:lvl1pPr>
              <a:defRPr>
                <a:solidFill>
                  <a:srgbClr val="8BC1D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01939"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96BEC7"/>
                </a:solidFill>
              </a:defRPr>
            </a:lvl1pPr>
          </a:lstStyle>
          <a:p>
            <a:fld id="{DECC2AD0-9452-684A-9802-A7E12BA97DE7}" type="datetime1">
              <a:rPr lang="en-US" smtClean="0"/>
              <a:pPr/>
              <a:t>4/18/24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96BEC7"/>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96BEC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1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F8DE0A-5795-4D59-AD67-BCCC97319645}"/>
              </a:ext>
            </a:extLst>
          </p:cNvPr>
          <p:cNvPicPr>
            <a:picLocks noChangeAspect="1"/>
          </p:cNvPicPr>
          <p:nvPr userDrawn="1"/>
        </p:nvPicPr>
        <p:blipFill>
          <a:blip r:embed="rId2"/>
          <a:srcRect/>
          <a:stretch/>
        </p:blipFill>
        <p:spPr>
          <a:xfrm>
            <a:off x="0" y="0"/>
            <a:ext cx="2933700" cy="6858000"/>
          </a:xfrm>
          <a:prstGeom prst="rect">
            <a:avLst/>
          </a:prstGeom>
        </p:spPr>
      </p:pic>
      <p:sp>
        <p:nvSpPr>
          <p:cNvPr id="19" name="Freeform 5">
            <a:extLst>
              <a:ext uri="{FF2B5EF4-FFF2-40B4-BE49-F238E27FC236}">
                <a16:creationId xmlns:a16="http://schemas.microsoft.com/office/drawing/2014/main" id="{DE2DF47A-D431-2C41-B382-D818556703B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93000">
                <a:srgbClr val="113B4B"/>
              </a:gs>
              <a:gs pos="57000">
                <a:schemeClr val="tx1"/>
              </a:gs>
            </a:gsLst>
            <a:lin ang="8100000" scaled="1"/>
            <a:tileRect/>
          </a:gradFill>
          <a:ln>
            <a:noFill/>
          </a:ln>
        </p:spPr>
        <p:txBody>
          <a:bodyPr vert="horz" wrap="square" lIns="91440" tIns="45720" rIns="91440" bIns="45720" numCol="1" anchor="t" anchorCtr="0" compatLnSpc="1">
            <a:prstTxWarp prst="textNoShape">
              <a:avLst/>
            </a:prstTxWarp>
          </a:bodyPr>
          <a:lstStyle/>
          <a:p>
            <a:r>
              <a:rPr lang="en-US"/>
              <a:t> </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34907"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81C0D2"/>
                </a:solidFill>
              </a:defRPr>
            </a:lvl1pPr>
          </a:lstStyle>
          <a:p>
            <a:fld id="{DECC2AD0-9452-684A-9802-A7E12BA97DE7}" type="datetime1">
              <a:rPr lang="en-US" smtClean="0"/>
              <a:pPr/>
              <a:t>4/18/24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4AE79D-A007-E442-AC4D-609993DBC658}"/>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DB86937-917B-E04B-88AB-241DA3F4DCBA}"/>
              </a:ext>
            </a:extLst>
          </p:cNvPr>
          <p:cNvGrpSpPr/>
          <p:nvPr userDrawn="1"/>
        </p:nvGrpSpPr>
        <p:grpSpPr>
          <a:xfrm>
            <a:off x="512725" y="-15373"/>
            <a:ext cx="4621246" cy="6873373"/>
            <a:chOff x="8077201" y="2376488"/>
            <a:chExt cx="2759074" cy="4103687"/>
          </a:xfrm>
        </p:grpSpPr>
        <p:sp>
          <p:nvSpPr>
            <p:cNvPr id="20" name="Freeform 16">
              <a:extLst>
                <a:ext uri="{FF2B5EF4-FFF2-40B4-BE49-F238E27FC236}">
                  <a16:creationId xmlns:a16="http://schemas.microsoft.com/office/drawing/2014/main" id="{057F092E-2907-0A43-8235-FC20F769DEEF}"/>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90B7AEBF-B3C6-EA4D-B7C3-C52D74512BA5}"/>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741362DA-2B54-AD4B-825A-ED5BE2D5665B}"/>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Rectangle 13">
            <a:extLst>
              <a:ext uri="{FF2B5EF4-FFF2-40B4-BE49-F238E27FC236}">
                <a16:creationId xmlns:a16="http://schemas.microsoft.com/office/drawing/2014/main" id="{4A96E796-C9A7-F94B-9804-98FCA10AF72E}"/>
              </a:ext>
            </a:extLst>
          </p:cNvPr>
          <p:cNvSpPr/>
          <p:nvPr userDrawn="1"/>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E6039-CCFF-D247-845A-44FF4F9D6D90}"/>
              </a:ext>
            </a:extLst>
          </p:cNvPr>
          <p:cNvSpPr/>
          <p:nvPr userDrawn="1"/>
        </p:nvSpPr>
        <p:spPr>
          <a:xfrm>
            <a:off x="0" y="182880"/>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1104144"/>
            <a:ext cx="10393680" cy="646331"/>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693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DECC2AD0-9452-684A-9802-A7E12BA97DE7}" type="datetime1">
              <a:rPr lang="en-US" smtClean="0"/>
              <a:pPr/>
              <a:t>4/18/24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1C0D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8E2205-92B8-354B-9D44-3C0E6D325653}"/>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B8447527-70EF-D040-8891-E6FBA1D9A7C3}"/>
              </a:ext>
            </a:extLst>
          </p:cNvPr>
          <p:cNvGrpSpPr/>
          <p:nvPr userDrawn="1"/>
        </p:nvGrpSpPr>
        <p:grpSpPr>
          <a:xfrm>
            <a:off x="516442" y="-15373"/>
            <a:ext cx="4621246" cy="6873373"/>
            <a:chOff x="8077201" y="2376488"/>
            <a:chExt cx="2759074" cy="4103687"/>
          </a:xfrm>
        </p:grpSpPr>
        <p:sp>
          <p:nvSpPr>
            <p:cNvPr id="11" name="Freeform 16">
              <a:extLst>
                <a:ext uri="{FF2B5EF4-FFF2-40B4-BE49-F238E27FC236}">
                  <a16:creationId xmlns:a16="http://schemas.microsoft.com/office/drawing/2014/main" id="{4B407511-9026-994E-B861-0BBC16A86447}"/>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00A4D2"/>
                </a:gs>
                <a:gs pos="97000">
                  <a:srgbClr val="006B9E"/>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9A09F63E-F4C2-4F4B-AFB8-1F6FDC111F55}"/>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00A4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DC588A4C-F17F-3441-AFD6-BEB6ED799DAC}"/>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00A4D2"/>
                </a:gs>
                <a:gs pos="81000">
                  <a:srgbClr val="006B9E"/>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Rectangle 14">
            <a:extLst>
              <a:ext uri="{FF2B5EF4-FFF2-40B4-BE49-F238E27FC236}">
                <a16:creationId xmlns:a16="http://schemas.microsoft.com/office/drawing/2014/main" id="{E87A5B31-DD24-6F4F-861E-6302DC75C5CC}"/>
              </a:ext>
            </a:extLst>
          </p:cNvPr>
          <p:cNvSpPr/>
          <p:nvPr userDrawn="1"/>
        </p:nvSpPr>
        <p:spPr>
          <a:xfrm>
            <a:off x="0" y="-15373"/>
            <a:ext cx="12192000" cy="6858000"/>
          </a:xfrm>
          <a:prstGeom prst="rect">
            <a:avLst/>
          </a:prstGeom>
          <a:solidFill>
            <a:srgbClr val="19405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2339"/>
            <a:ext cx="2743200" cy="365125"/>
          </a:xfrm>
        </p:spPr>
        <p:txBody>
          <a:bodyPr/>
          <a:lstStyle>
            <a:lvl1pPr>
              <a:defRPr>
                <a:solidFill>
                  <a:srgbClr val="81C0D2"/>
                </a:solidFill>
              </a:defRPr>
            </a:lvl1pPr>
          </a:lstStyle>
          <a:p>
            <a:fld id="{DECC2AD0-9452-684A-9802-A7E12BA97DE7}" type="datetime1">
              <a:rPr lang="en-US" smtClean="0"/>
              <a:pPr/>
              <a:t>4/18/24</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339"/>
            <a:ext cx="4114800" cy="365125"/>
          </a:xfrm>
        </p:spPr>
        <p:txBody>
          <a:bodyPr/>
          <a:lstStyle>
            <a:lvl1pPr>
              <a:defRPr>
                <a:solidFill>
                  <a:srgbClr val="81C0D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p:spPr>
        <p:txBody>
          <a:bodyPr/>
          <a:lstStyle>
            <a:lvl1pPr>
              <a:defRPr>
                <a:solidFill>
                  <a:srgbClr val="81C0D2"/>
                </a:solidFill>
              </a:defRPr>
            </a:lvl1pPr>
          </a:lstStyle>
          <a:p>
            <a:fld id="{2E8C51FE-49D9-314D-9957-ABBF7DDE8782}" type="slidenum">
              <a:rPr lang="en-US" smtClean="0"/>
              <a:pPr/>
              <a:t>‹#›</a:t>
            </a:fld>
            <a:endParaRPr lang="en-US"/>
          </a:p>
        </p:txBody>
      </p:sp>
      <p:sp>
        <p:nvSpPr>
          <p:cNvPr id="20" name="Rectangle 19">
            <a:extLst>
              <a:ext uri="{FF2B5EF4-FFF2-40B4-BE49-F238E27FC236}">
                <a16:creationId xmlns:a16="http://schemas.microsoft.com/office/drawing/2014/main" id="{E23EFFC5-5041-FA46-A5C7-EF57F760E1BD}"/>
              </a:ext>
            </a:extLst>
          </p:cNvPr>
          <p:cNvSpPr/>
          <p:nvPr userDrawn="1"/>
        </p:nvSpPr>
        <p:spPr>
          <a:xfrm>
            <a:off x="0" y="189365"/>
            <a:ext cx="12192000" cy="632073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solidFill>
                  <a:srgbClr val="8BC1D4"/>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E16976-1647-A749-93B5-1550BB8080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F9963EB-3FD6-8842-A608-CF57453D468C}"/>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1680543-65F1-2544-9982-76F2CA2B0DBD}"/>
              </a:ext>
            </a:extLst>
          </p:cNvPr>
          <p:cNvSpPr/>
          <p:nvPr userDrawn="1"/>
        </p:nvSpPr>
        <p:spPr>
          <a:xfrm>
            <a:off x="0" y="2621282"/>
            <a:ext cx="12192000" cy="1713654"/>
          </a:xfrm>
          <a:prstGeom prst="rect">
            <a:avLst/>
          </a:prstGeom>
          <a:gradFill flip="none" rotWithShape="1">
            <a:gsLst>
              <a:gs pos="99000">
                <a:srgbClr val="006B9E">
                  <a:alpha val="70000"/>
                </a:srgbClr>
              </a:gs>
              <a:gs pos="85000">
                <a:srgbClr val="00A4D2">
                  <a:alpha val="90000"/>
                </a:srgbClr>
              </a:gs>
              <a:gs pos="51000">
                <a:srgbClr val="00A0CE">
                  <a:alpha val="91000"/>
                </a:srgbClr>
              </a:gs>
              <a:gs pos="14000">
                <a:srgbClr val="00A4D2">
                  <a:alpha val="90000"/>
                </a:srgbClr>
              </a:gs>
              <a:gs pos="0">
                <a:srgbClr val="006B9E">
                  <a:alpha val="72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180594"/>
            <a:ext cx="10515600" cy="646331"/>
          </a:xfrm>
        </p:spPr>
        <p:txBody>
          <a:bodyPr anchor="ctr">
            <a:spAutoFit/>
          </a:bodyPr>
          <a:lstStyle>
            <a:lvl1pPr algn="ct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96BEC7"/>
                </a:solidFill>
              </a:defRPr>
            </a:lvl1pPr>
          </a:lstStyle>
          <a:p>
            <a:fld id="{88685A74-EB09-424A-AA9B-5418F2407945}" type="datetime1">
              <a:rPr lang="en-US" smtClean="0"/>
              <a:pPr/>
              <a:t>4/18/24</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96BEC7"/>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96BEC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AF7CA5-B3A2-C342-B398-400254ED824C}"/>
              </a:ext>
            </a:extLst>
          </p:cNvPr>
          <p:cNvSpPr/>
          <p:nvPr userDrawn="1"/>
        </p:nvSpPr>
        <p:spPr>
          <a:xfrm>
            <a:off x="0" y="0"/>
            <a:ext cx="12192000" cy="6857999"/>
          </a:xfrm>
          <a:prstGeom prst="rect">
            <a:avLst/>
          </a:prstGeom>
          <a:gradFill flip="none" rotWithShape="1">
            <a:gsLst>
              <a:gs pos="93000">
                <a:srgbClr val="113B4B"/>
              </a:gs>
              <a:gs pos="54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965478" y="791910"/>
            <a:ext cx="9985020" cy="6463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96BEC7"/>
                </a:solidFill>
              </a:defRPr>
            </a:lvl1pPr>
          </a:lstStyle>
          <a:p>
            <a:fld id="{89992BE1-4848-D943-B519-7D7229562BFA}" type="datetime1">
              <a:rPr lang="en-US" smtClean="0"/>
              <a:pPr/>
              <a:t>4/18/24</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EAF7CA5-B3A2-C342-B398-400254ED824C}"/>
              </a:ext>
            </a:extLst>
          </p:cNvPr>
          <p:cNvSpPr/>
          <p:nvPr userDrawn="1"/>
        </p:nvSpPr>
        <p:spPr>
          <a:xfrm>
            <a:off x="0" y="0"/>
            <a:ext cx="12192000" cy="6857999"/>
          </a:xfrm>
          <a:prstGeom prst="rect">
            <a:avLst/>
          </a:prstGeom>
          <a:gradFill flip="none" rotWithShape="1">
            <a:gsLst>
              <a:gs pos="97000">
                <a:srgbClr val="9BB2C6">
                  <a:alpha val="37000"/>
                </a:srgbClr>
              </a:gs>
              <a:gs pos="54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965478" y="791910"/>
            <a:ext cx="9910678" cy="646331"/>
          </a:xfrm>
        </p:spPr>
        <p:txBody>
          <a:bodyPr/>
          <a:lstStyle>
            <a:lvl1pPr>
              <a:defRPr>
                <a:solidFill>
                  <a:srgbClr val="31415A"/>
                </a:solidFill>
              </a:defRPr>
            </a:lvl1p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1415A"/>
                </a:solidFill>
              </a:defRPr>
            </a:lvl1pPr>
          </a:lstStyle>
          <a:p>
            <a:fld id="{89992BE1-4848-D943-B519-7D7229562BFA}" type="datetime1">
              <a:rPr lang="en-US" smtClean="0"/>
              <a:pPr/>
              <a:t>4/18/24</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lvl1pPr>
              <a:defRPr>
                <a:solidFill>
                  <a:srgbClr val="31415A"/>
                </a:solidFill>
              </a:defRPr>
            </a:lvl1p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lvl1pPr>
              <a:defRPr>
                <a:solidFill>
                  <a:srgbClr val="31415A"/>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847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4/18/24</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D37E01-E900-46BC-95B2-8EF39F772231}"/>
              </a:ext>
            </a:extLst>
          </p:cNvPr>
          <p:cNvPicPr>
            <a:picLocks noChangeAspect="1"/>
          </p:cNvPicPr>
          <p:nvPr userDrawn="1"/>
        </p:nvPicPr>
        <p:blipFill>
          <a:blip r:embed="rId19"/>
          <a:stretch>
            <a:fillRect/>
          </a:stretch>
        </p:blipFill>
        <p:spPr>
          <a:xfrm>
            <a:off x="0" y="0"/>
            <a:ext cx="12192000" cy="6857999"/>
          </a:xfrm>
          <a:prstGeom prst="rect">
            <a:avLst/>
          </a:prstGeom>
        </p:spPr>
      </p:pic>
      <p:sp>
        <p:nvSpPr>
          <p:cNvPr id="19" name="Freeform 9">
            <a:extLst>
              <a:ext uri="{FF2B5EF4-FFF2-40B4-BE49-F238E27FC236}">
                <a16:creationId xmlns:a16="http://schemas.microsoft.com/office/drawing/2014/main" id="{A39346B6-6331-E24C-B042-35D45FE6E628}"/>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15495C"/>
              </a:gs>
              <a:gs pos="0">
                <a:schemeClr val="tx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DBD1FB51-2DD7-6D45-B41F-6F9CF070D72A}"/>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93000">
                <a:srgbClr val="0F3847"/>
              </a:gs>
              <a:gs pos="60000">
                <a:schemeClr val="tx1"/>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81C0D2"/>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4/18/24</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81C0D2"/>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60" r:id="rId3"/>
    <p:sldLayoutId id="2147483662" r:id="rId4"/>
    <p:sldLayoutId id="2147483663" r:id="rId5"/>
    <p:sldLayoutId id="2147483651" r:id="rId6"/>
    <p:sldLayoutId id="2147483654" r:id="rId7"/>
    <p:sldLayoutId id="2147483666" r:id="rId8"/>
    <p:sldLayoutId id="2147483653" r:id="rId9"/>
    <p:sldLayoutId id="2147483656" r:id="rId10"/>
    <p:sldLayoutId id="2147483657" r:id="rId11"/>
    <p:sldLayoutId id="2147483658" r:id="rId12"/>
    <p:sldLayoutId id="2147483659" r:id="rId13"/>
    <p:sldLayoutId id="2147483667" r:id="rId14"/>
    <p:sldLayoutId id="2147483669" r:id="rId15"/>
    <p:sldLayoutId id="2147483672" r:id="rId16"/>
    <p:sldLayoutId id="214748367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hyperlink" Target="https://www.sciencedirect.com/science/article/pii/S0009281919300509?via%3Dihub#bib0280" TargetMode="External"/><Relationship Id="rId13"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hyperlink" Target="https://www.sciencedirect.com/science/article/pii/S0009281919300509?via%3Dihub#bib0035" TargetMode="External"/><Relationship Id="rId12" Type="http://schemas.openxmlformats.org/officeDocument/2006/relationships/hyperlink" Target="https://www.sciencedirect.com/science/article/pii/S0009281919300509?via%3Dihub#bib0200" TargetMode="Externa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hyperlink" Target="https://www.sciencedirect.com/topics/earth-and-planetary-sciences/oort-cloud" TargetMode="External"/><Relationship Id="rId11" Type="http://schemas.openxmlformats.org/officeDocument/2006/relationships/hyperlink" Target="https://www.sciencedirect.com/science/article/pii/S0009281919300509?via%3Dihub#bib0245" TargetMode="External"/><Relationship Id="rId5" Type="http://schemas.openxmlformats.org/officeDocument/2006/relationships/image" Target="../media/image44.png"/><Relationship Id="rId10" Type="http://schemas.openxmlformats.org/officeDocument/2006/relationships/hyperlink" Target="https://www.sciencedirect.com/topics/earth-and-planetary-sciences/solar-nebula" TargetMode="External"/><Relationship Id="rId4" Type="http://schemas.openxmlformats.org/officeDocument/2006/relationships/image" Target="../media/image43.png"/><Relationship Id="rId9" Type="http://schemas.openxmlformats.org/officeDocument/2006/relationships/hyperlink" Target="https://www.sciencedirect.com/science/article/pii/S0009281919300509?via%3Dihub#bib050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https://io.jsc.nasa.gov/photos/13674/lores/jsc2024e020097.jpg" TargetMode="External"/><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6531429" y="3630946"/>
            <a:ext cx="5378384" cy="1723549"/>
          </a:xfrm>
        </p:spPr>
        <p:txBody>
          <a:bodyPr wrap="square">
            <a:spAutoFit/>
          </a:bodyPr>
          <a:lstStyle/>
          <a:p>
            <a:pPr>
              <a:spcBef>
                <a:spcPts val="400"/>
              </a:spcBef>
            </a:pPr>
            <a:r>
              <a:rPr lang="en-GB" sz="2400" b="1">
                <a:effectLst/>
                <a:latin typeface="+mn-lt"/>
                <a:ea typeface="Times New Roman" panose="02020603050405020304" pitchFamily="18" charset="0"/>
              </a:rPr>
              <a:t>LUNAR RESOURCE INVESTIGATION WITH NASA’S VIPER MISSION</a:t>
            </a:r>
            <a:r>
              <a:rPr lang="en-US" sz="2400">
                <a:effectLst/>
                <a:latin typeface="+mn-lt"/>
              </a:rPr>
              <a:t> </a:t>
            </a:r>
            <a:endParaRPr lang="en-US" sz="2400" b="1">
              <a:solidFill>
                <a:srgbClr val="95A1B7"/>
              </a:solidFill>
              <a:latin typeface="+mn-lt"/>
            </a:endParaRPr>
          </a:p>
          <a:p>
            <a:pPr>
              <a:spcBef>
                <a:spcPts val="400"/>
              </a:spcBef>
            </a:pPr>
            <a:r>
              <a:rPr lang="en-US" sz="2000"/>
              <a:t>Janine Captain, VIPER MSolo PI</a:t>
            </a:r>
          </a:p>
          <a:p>
            <a:pPr>
              <a:spcBef>
                <a:spcPts val="400"/>
              </a:spcBef>
            </a:pPr>
            <a:endParaRPr lang="en-US" sz="1400"/>
          </a:p>
          <a:p>
            <a:pPr>
              <a:spcBef>
                <a:spcPts val="400"/>
              </a:spcBef>
            </a:pPr>
            <a:r>
              <a:rPr lang="en-US" sz="1400"/>
              <a:t>June 16, 2024</a:t>
            </a:r>
          </a:p>
        </p:txBody>
      </p:sp>
      <p:pic>
        <p:nvPicPr>
          <p:cNvPr id="14" name="Picture 13">
            <a:extLst>
              <a:ext uri="{FF2B5EF4-FFF2-40B4-BE49-F238E27FC236}">
                <a16:creationId xmlns:a16="http://schemas.microsoft.com/office/drawing/2014/main" id="{EEB92F40-DBC9-F34D-A3D2-AA9D461D5E23}"/>
              </a:ext>
            </a:extLst>
          </p:cNvPr>
          <p:cNvPicPr>
            <a:picLocks noChangeAspect="1"/>
          </p:cNvPicPr>
          <p:nvPr/>
        </p:nvPicPr>
        <p:blipFill>
          <a:blip r:embed="rId3"/>
          <a:stretch>
            <a:fillRect/>
          </a:stretch>
        </p:blipFill>
        <p:spPr>
          <a:xfrm>
            <a:off x="9209049" y="2306045"/>
            <a:ext cx="2525751" cy="501141"/>
          </a:xfrm>
          <a:prstGeom prst="rect">
            <a:avLst/>
          </a:prstGeom>
        </p:spPr>
      </p:pic>
      <p:pic>
        <p:nvPicPr>
          <p:cNvPr id="17" name="Picture 16">
            <a:extLst>
              <a:ext uri="{FF2B5EF4-FFF2-40B4-BE49-F238E27FC236}">
                <a16:creationId xmlns:a16="http://schemas.microsoft.com/office/drawing/2014/main" id="{8928B354-3852-B846-B7FF-259008858DAC}"/>
              </a:ext>
            </a:extLst>
          </p:cNvPr>
          <p:cNvPicPr>
            <a:picLocks noChangeAspect="1"/>
          </p:cNvPicPr>
          <p:nvPr/>
        </p:nvPicPr>
        <p:blipFill>
          <a:blip r:embed="rId4"/>
          <a:stretch>
            <a:fillRect/>
          </a:stretch>
        </p:blipFill>
        <p:spPr>
          <a:xfrm>
            <a:off x="7808730" y="1810702"/>
            <a:ext cx="1176763" cy="1269665"/>
          </a:xfrm>
          <a:prstGeom prst="rect">
            <a:avLst/>
          </a:prstGeom>
        </p:spPr>
      </p:pic>
    </p:spTree>
    <p:extLst>
      <p:ext uri="{BB962C8B-B14F-4D97-AF65-F5344CB8AC3E}">
        <p14:creationId xmlns:p14="http://schemas.microsoft.com/office/powerpoint/2010/main" val="40485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216" y="94273"/>
            <a:ext cx="9985020" cy="646331"/>
          </a:xfrm>
        </p:spPr>
        <p:txBody>
          <a:bodyPr>
            <a:noAutofit/>
          </a:bodyPr>
          <a:lstStyle/>
          <a:p>
            <a:r>
              <a:rPr lang="en-US" sz="2800"/>
              <a:t>VIPER Mapping Approach: </a:t>
            </a:r>
            <a:r>
              <a:rPr lang="en-US" sz="2800">
                <a:solidFill>
                  <a:srgbClr val="65A7D0"/>
                </a:solidFill>
              </a:rPr>
              <a:t>Thermal Proxy Model Concept</a:t>
            </a:r>
            <a:endParaRPr lang="en-US" sz="2800"/>
          </a:p>
        </p:txBody>
      </p:sp>
      <p:sp>
        <p:nvSpPr>
          <p:cNvPr id="26" name="Slide Number Placeholder 2">
            <a:extLst>
              <a:ext uri="{FF2B5EF4-FFF2-40B4-BE49-F238E27FC236}">
                <a16:creationId xmlns:a16="http://schemas.microsoft.com/office/drawing/2014/main" id="{D89198EE-277A-4462-8D04-9BEED94522E0}"/>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10</a:t>
            </a:fld>
            <a:endParaRPr lang="en-US"/>
          </a:p>
        </p:txBody>
      </p:sp>
      <p:sp>
        <p:nvSpPr>
          <p:cNvPr id="6" name="Content Placeholder 2">
            <a:extLst>
              <a:ext uri="{FF2B5EF4-FFF2-40B4-BE49-F238E27FC236}">
                <a16:creationId xmlns:a16="http://schemas.microsoft.com/office/drawing/2014/main" id="{FE9D9EE2-A6B3-439B-B34C-861B114A9DC3}"/>
              </a:ext>
            </a:extLst>
          </p:cNvPr>
          <p:cNvSpPr txBox="1">
            <a:spLocks/>
          </p:cNvSpPr>
          <p:nvPr/>
        </p:nvSpPr>
        <p:spPr>
          <a:xfrm>
            <a:off x="331802" y="791512"/>
            <a:ext cx="7193605" cy="536571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Rather than “find” the water VIPER methodically characterizes the range of thermal environments and geologic settings to build correlations between volatiles and environments</a:t>
            </a:r>
          </a:p>
          <a:p>
            <a:endParaRPr lang="en-US" sz="2000"/>
          </a:p>
          <a:p>
            <a:r>
              <a:rPr lang="en-US" sz="2000"/>
              <a:t>VIPER will explore four polar </a:t>
            </a:r>
            <a:r>
              <a:rPr lang="en-US" sz="2000" b="1">
                <a:solidFill>
                  <a:srgbClr val="71B6DC"/>
                </a:solidFill>
              </a:rPr>
              <a:t>“Ice Stability Regions” </a:t>
            </a:r>
            <a:r>
              <a:rPr lang="en-US" sz="2000">
                <a:solidFill>
                  <a:srgbClr val="71B6DC"/>
                </a:solidFill>
              </a:rPr>
              <a:t>(ISRs)*:</a:t>
            </a:r>
          </a:p>
          <a:p>
            <a:pPr marL="342900" indent="-342900">
              <a:buFont typeface="Arial" panose="020B0604020202020204" pitchFamily="34" charset="0"/>
              <a:buChar char="•"/>
            </a:pPr>
            <a:r>
              <a:rPr lang="en-US" sz="2000" b="1"/>
              <a:t>“</a:t>
            </a:r>
            <a:r>
              <a:rPr lang="en-US" sz="2000" b="1">
                <a:solidFill>
                  <a:srgbClr val="FF0000"/>
                </a:solidFill>
              </a:rPr>
              <a:t>Surface</a:t>
            </a:r>
            <a:r>
              <a:rPr lang="en-US" sz="2000" b="1"/>
              <a:t>”</a:t>
            </a:r>
            <a:r>
              <a:rPr lang="en-US" sz="2000"/>
              <a:t> - Ice expected stable on the surface </a:t>
            </a:r>
            <a:r>
              <a:rPr lang="en-US"/>
              <a:t>(PSRs – Permanently Shadowed Regions) </a:t>
            </a:r>
            <a:endParaRPr lang="en-US" sz="2000"/>
          </a:p>
          <a:p>
            <a:pPr marL="342900" indent="-342900">
              <a:buFont typeface="Arial" panose="020B0604020202020204" pitchFamily="34" charset="0"/>
              <a:buChar char="•"/>
            </a:pPr>
            <a:r>
              <a:rPr lang="en-US" sz="2000" b="1"/>
              <a:t>“</a:t>
            </a:r>
            <a:r>
              <a:rPr lang="en-US" sz="2000" b="1">
                <a:solidFill>
                  <a:srgbClr val="00B050"/>
                </a:solidFill>
              </a:rPr>
              <a:t>Shallow</a:t>
            </a:r>
            <a:r>
              <a:rPr lang="en-US" sz="2000" b="1"/>
              <a:t>”</a:t>
            </a:r>
            <a:r>
              <a:rPr lang="en-US" sz="2000"/>
              <a:t> - Ice expected stable between 0-50cm of the surface</a:t>
            </a:r>
          </a:p>
          <a:p>
            <a:pPr marL="342900" indent="-342900">
              <a:buFont typeface="Arial" panose="020B0604020202020204" pitchFamily="34" charset="0"/>
              <a:buChar char="•"/>
            </a:pPr>
            <a:r>
              <a:rPr lang="en-US" sz="2000" b="1"/>
              <a:t>“</a:t>
            </a:r>
            <a:r>
              <a:rPr lang="en-US" sz="2000" b="1">
                <a:solidFill>
                  <a:srgbClr val="FFFF00"/>
                </a:solidFill>
              </a:rPr>
              <a:t>Deep</a:t>
            </a:r>
            <a:r>
              <a:rPr lang="en-US" sz="2000" b="1"/>
              <a:t>”</a:t>
            </a:r>
            <a:r>
              <a:rPr lang="en-US" sz="2000"/>
              <a:t> - Ice expected stable between 50-100 cm of the surface</a:t>
            </a:r>
          </a:p>
          <a:p>
            <a:pPr marL="342900" indent="-342900">
              <a:buFont typeface="Arial" panose="020B0604020202020204" pitchFamily="34" charset="0"/>
              <a:buChar char="•"/>
            </a:pPr>
            <a:r>
              <a:rPr lang="en-US" sz="2000" b="1"/>
              <a:t>“</a:t>
            </a:r>
            <a:r>
              <a:rPr lang="en-US" sz="2000" b="1">
                <a:solidFill>
                  <a:schemeClr val="bg1">
                    <a:lumMod val="75000"/>
                  </a:schemeClr>
                </a:solidFill>
              </a:rPr>
              <a:t>Dry</a:t>
            </a:r>
            <a:r>
              <a:rPr lang="en-US" sz="2000" b="1"/>
              <a:t>”</a:t>
            </a:r>
            <a:r>
              <a:rPr lang="en-US" sz="2000"/>
              <a:t> - Ice </a:t>
            </a:r>
            <a:r>
              <a:rPr lang="en-US" sz="2000" i="1"/>
              <a:t>not</a:t>
            </a:r>
            <a:r>
              <a:rPr lang="en-US" sz="2000"/>
              <a:t> expected stable (0-100cm </a:t>
            </a:r>
            <a:r>
              <a:rPr lang="en-US" sz="2000" i="1"/>
              <a:t>too warm</a:t>
            </a:r>
            <a:r>
              <a:rPr lang="en-US" sz="2000"/>
              <a:t> to be stable)</a:t>
            </a:r>
            <a:endParaRPr lang="en-US" sz="1100"/>
          </a:p>
          <a:p>
            <a:r>
              <a:rPr lang="en-US" sz="1200" i="1"/>
              <a:t>*    ISR’s are based on the predicted thermal stability of ice with depth</a:t>
            </a:r>
          </a:p>
        </p:txBody>
      </p:sp>
      <p:pic>
        <p:nvPicPr>
          <p:cNvPr id="7" name="Picture 6">
            <a:extLst>
              <a:ext uri="{FF2B5EF4-FFF2-40B4-BE49-F238E27FC236}">
                <a16:creationId xmlns:a16="http://schemas.microsoft.com/office/drawing/2014/main" id="{A1067F92-56BE-4D30-ACF6-B3930F56D309}"/>
              </a:ext>
            </a:extLst>
          </p:cNvPr>
          <p:cNvPicPr>
            <a:picLocks noChangeAspect="1"/>
          </p:cNvPicPr>
          <p:nvPr/>
        </p:nvPicPr>
        <p:blipFill>
          <a:blip r:embed="rId3"/>
          <a:stretch>
            <a:fillRect/>
          </a:stretch>
        </p:blipFill>
        <p:spPr>
          <a:xfrm>
            <a:off x="8114349" y="740604"/>
            <a:ext cx="3964489" cy="5676141"/>
          </a:xfrm>
          <a:prstGeom prst="rect">
            <a:avLst/>
          </a:prstGeom>
        </p:spPr>
      </p:pic>
      <p:pic>
        <p:nvPicPr>
          <p:cNvPr id="4" name="Picture 3">
            <a:extLst>
              <a:ext uri="{FF2B5EF4-FFF2-40B4-BE49-F238E27FC236}">
                <a16:creationId xmlns:a16="http://schemas.microsoft.com/office/drawing/2014/main" id="{491B997E-6513-4687-8C66-B10517EEF3D5}"/>
              </a:ext>
            </a:extLst>
          </p:cNvPr>
          <p:cNvPicPr>
            <a:picLocks noChangeAspect="1"/>
          </p:cNvPicPr>
          <p:nvPr/>
        </p:nvPicPr>
        <p:blipFill>
          <a:blip r:embed="rId4"/>
          <a:stretch>
            <a:fillRect/>
          </a:stretch>
        </p:blipFill>
        <p:spPr>
          <a:xfrm>
            <a:off x="8039449" y="856253"/>
            <a:ext cx="1506683" cy="1461768"/>
          </a:xfrm>
          <a:prstGeom prst="rect">
            <a:avLst/>
          </a:prstGeom>
        </p:spPr>
      </p:pic>
    </p:spTree>
    <p:extLst>
      <p:ext uri="{BB962C8B-B14F-4D97-AF65-F5344CB8AC3E}">
        <p14:creationId xmlns:p14="http://schemas.microsoft.com/office/powerpoint/2010/main" val="196895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82A621A-58E7-15D2-39DB-703636EC3FEB}"/>
              </a:ext>
            </a:extLst>
          </p:cNvPr>
          <p:cNvSpPr>
            <a:spLocks noGrp="1"/>
          </p:cNvSpPr>
          <p:nvPr>
            <p:ph type="title"/>
          </p:nvPr>
        </p:nvSpPr>
        <p:spPr>
          <a:xfrm>
            <a:off x="5169876" y="550147"/>
            <a:ext cx="6183923" cy="1754326"/>
          </a:xfrm>
        </p:spPr>
        <p:txBody>
          <a:bodyPr/>
          <a:lstStyle/>
          <a:p>
            <a:r>
              <a:rPr lang="en-US"/>
              <a:t>Predicted Ice Stability Depth and Ice Stability Regions</a:t>
            </a:r>
          </a:p>
        </p:txBody>
      </p:sp>
      <p:sp>
        <p:nvSpPr>
          <p:cNvPr id="4" name="Slide Number Placeholder 3">
            <a:extLst>
              <a:ext uri="{FF2B5EF4-FFF2-40B4-BE49-F238E27FC236}">
                <a16:creationId xmlns:a16="http://schemas.microsoft.com/office/drawing/2014/main" id="{717995B1-AF8B-1895-B68F-14F9AFBA209A}"/>
              </a:ext>
            </a:extLst>
          </p:cNvPr>
          <p:cNvSpPr>
            <a:spLocks noGrp="1"/>
          </p:cNvSpPr>
          <p:nvPr>
            <p:ph type="sldNum" sz="quarter" idx="12"/>
          </p:nvPr>
        </p:nvSpPr>
        <p:spPr/>
        <p:txBody>
          <a:bodyPr/>
          <a:lstStyle/>
          <a:p>
            <a:fld id="{2E8C51FE-49D9-314D-9957-ABBF7DDE8782}" type="slidenum">
              <a:rPr lang="en-US" smtClean="0"/>
              <a:pPr/>
              <a:t>11</a:t>
            </a:fld>
            <a:endParaRPr lang="en-US"/>
          </a:p>
        </p:txBody>
      </p:sp>
      <p:pic>
        <p:nvPicPr>
          <p:cNvPr id="10" name="Picture 9">
            <a:extLst>
              <a:ext uri="{FF2B5EF4-FFF2-40B4-BE49-F238E27FC236}">
                <a16:creationId xmlns:a16="http://schemas.microsoft.com/office/drawing/2014/main" id="{BCBAA4D5-1812-3376-C24D-1C52BF1F938A}"/>
              </a:ext>
            </a:extLst>
          </p:cNvPr>
          <p:cNvPicPr>
            <a:picLocks noChangeAspect="1"/>
          </p:cNvPicPr>
          <p:nvPr/>
        </p:nvPicPr>
        <p:blipFill rotWithShape="1">
          <a:blip r:embed="rId2"/>
          <a:srcRect t="1083" b="14676"/>
          <a:stretch/>
        </p:blipFill>
        <p:spPr>
          <a:xfrm>
            <a:off x="93481" y="52713"/>
            <a:ext cx="4824677" cy="6763096"/>
          </a:xfrm>
          <a:prstGeom prst="rect">
            <a:avLst/>
          </a:prstGeom>
        </p:spPr>
      </p:pic>
      <p:pic>
        <p:nvPicPr>
          <p:cNvPr id="2" name="Picture 1">
            <a:extLst>
              <a:ext uri="{FF2B5EF4-FFF2-40B4-BE49-F238E27FC236}">
                <a16:creationId xmlns:a16="http://schemas.microsoft.com/office/drawing/2014/main" id="{CA94158C-4AAF-AE15-C3BE-6942994AD4CB}"/>
              </a:ext>
            </a:extLst>
          </p:cNvPr>
          <p:cNvPicPr>
            <a:picLocks noChangeAspect="1"/>
          </p:cNvPicPr>
          <p:nvPr/>
        </p:nvPicPr>
        <p:blipFill rotWithShape="1">
          <a:blip r:embed="rId3"/>
          <a:srcRect l="3842" t="3216" r="4279" b="13590"/>
          <a:stretch/>
        </p:blipFill>
        <p:spPr>
          <a:xfrm>
            <a:off x="5832449" y="2488130"/>
            <a:ext cx="4858776" cy="3348048"/>
          </a:xfrm>
          <a:prstGeom prst="rect">
            <a:avLst/>
          </a:prstGeom>
        </p:spPr>
      </p:pic>
      <p:grpSp>
        <p:nvGrpSpPr>
          <p:cNvPr id="6" name="Group 5">
            <a:extLst>
              <a:ext uri="{FF2B5EF4-FFF2-40B4-BE49-F238E27FC236}">
                <a16:creationId xmlns:a16="http://schemas.microsoft.com/office/drawing/2014/main" id="{A3228B12-CD66-2406-663F-15170A0C5853}"/>
              </a:ext>
            </a:extLst>
          </p:cNvPr>
          <p:cNvGrpSpPr/>
          <p:nvPr/>
        </p:nvGrpSpPr>
        <p:grpSpPr>
          <a:xfrm>
            <a:off x="4918158" y="6221087"/>
            <a:ext cx="3352800" cy="584200"/>
            <a:chOff x="4918158" y="6221087"/>
            <a:chExt cx="3352800" cy="584200"/>
          </a:xfrm>
        </p:grpSpPr>
        <p:pic>
          <p:nvPicPr>
            <p:cNvPr id="3" name="Picture 2">
              <a:extLst>
                <a:ext uri="{FF2B5EF4-FFF2-40B4-BE49-F238E27FC236}">
                  <a16:creationId xmlns:a16="http://schemas.microsoft.com/office/drawing/2014/main" id="{20F6FFB2-B2C3-7177-A7D2-E660C05DA3CB}"/>
                </a:ext>
              </a:extLst>
            </p:cNvPr>
            <p:cNvPicPr>
              <a:picLocks noChangeAspect="1"/>
            </p:cNvPicPr>
            <p:nvPr/>
          </p:nvPicPr>
          <p:blipFill>
            <a:blip r:embed="rId4"/>
            <a:stretch>
              <a:fillRect/>
            </a:stretch>
          </p:blipFill>
          <p:spPr>
            <a:xfrm>
              <a:off x="4918158" y="6221087"/>
              <a:ext cx="3352800" cy="584200"/>
            </a:xfrm>
            <a:prstGeom prst="rect">
              <a:avLst/>
            </a:prstGeom>
          </p:spPr>
        </p:pic>
        <p:sp>
          <p:nvSpPr>
            <p:cNvPr id="5" name="Rectangle 4">
              <a:extLst>
                <a:ext uri="{FF2B5EF4-FFF2-40B4-BE49-F238E27FC236}">
                  <a16:creationId xmlns:a16="http://schemas.microsoft.com/office/drawing/2014/main" id="{F59EB7D1-24D7-0D39-3BA8-A99D9B37E959}"/>
                </a:ext>
              </a:extLst>
            </p:cNvPr>
            <p:cNvSpPr/>
            <p:nvPr/>
          </p:nvSpPr>
          <p:spPr>
            <a:xfrm>
              <a:off x="4918158" y="6221087"/>
              <a:ext cx="607656" cy="2012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grpSp>
    </p:spTree>
    <p:extLst>
      <p:ext uri="{BB962C8B-B14F-4D97-AF65-F5344CB8AC3E}">
        <p14:creationId xmlns:p14="http://schemas.microsoft.com/office/powerpoint/2010/main" val="96306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27652D-AC92-066E-BD5A-AD0190ED2CA5}"/>
              </a:ext>
            </a:extLst>
          </p:cNvPr>
          <p:cNvSpPr>
            <a:spLocks noGrp="1"/>
          </p:cNvSpPr>
          <p:nvPr>
            <p:ph type="sldNum" sz="quarter" idx="12"/>
          </p:nvPr>
        </p:nvSpPr>
        <p:spPr/>
        <p:txBody>
          <a:bodyPr/>
          <a:lstStyle/>
          <a:p>
            <a:fld id="{2E8C51FE-49D9-314D-9957-ABBF7DDE8782}" type="slidenum">
              <a:rPr lang="en-US" smtClean="0"/>
              <a:t>12</a:t>
            </a:fld>
            <a:endParaRPr lang="en-US"/>
          </a:p>
        </p:txBody>
      </p:sp>
      <p:pic>
        <p:nvPicPr>
          <p:cNvPr id="5" name="Picture 4">
            <a:extLst>
              <a:ext uri="{FF2B5EF4-FFF2-40B4-BE49-F238E27FC236}">
                <a16:creationId xmlns:a16="http://schemas.microsoft.com/office/drawing/2014/main" id="{B1D041D3-E914-CA04-B660-FA8C3B06CA63}"/>
              </a:ext>
            </a:extLst>
          </p:cNvPr>
          <p:cNvPicPr>
            <a:picLocks noChangeAspect="1"/>
          </p:cNvPicPr>
          <p:nvPr/>
        </p:nvPicPr>
        <p:blipFill>
          <a:blip r:embed="rId2"/>
          <a:stretch>
            <a:fillRect/>
          </a:stretch>
        </p:blipFill>
        <p:spPr>
          <a:xfrm>
            <a:off x="6437732" y="1330077"/>
            <a:ext cx="5128377" cy="5092262"/>
          </a:xfrm>
          <a:prstGeom prst="rect">
            <a:avLst/>
          </a:prstGeom>
        </p:spPr>
      </p:pic>
      <p:pic>
        <p:nvPicPr>
          <p:cNvPr id="7" name="Picture 6">
            <a:extLst>
              <a:ext uri="{FF2B5EF4-FFF2-40B4-BE49-F238E27FC236}">
                <a16:creationId xmlns:a16="http://schemas.microsoft.com/office/drawing/2014/main" id="{FFD694B1-415A-3CE5-58AB-013A8DB340F9}"/>
              </a:ext>
            </a:extLst>
          </p:cNvPr>
          <p:cNvPicPr>
            <a:picLocks noChangeAspect="1"/>
          </p:cNvPicPr>
          <p:nvPr/>
        </p:nvPicPr>
        <p:blipFill>
          <a:blip r:embed="rId3"/>
          <a:stretch>
            <a:fillRect/>
          </a:stretch>
        </p:blipFill>
        <p:spPr>
          <a:xfrm>
            <a:off x="615772" y="1330077"/>
            <a:ext cx="5464299" cy="5092262"/>
          </a:xfrm>
          <a:prstGeom prst="rect">
            <a:avLst/>
          </a:prstGeom>
        </p:spPr>
      </p:pic>
      <p:sp>
        <p:nvSpPr>
          <p:cNvPr id="8" name="Title 4">
            <a:extLst>
              <a:ext uri="{FF2B5EF4-FFF2-40B4-BE49-F238E27FC236}">
                <a16:creationId xmlns:a16="http://schemas.microsoft.com/office/drawing/2014/main" id="{34A1B0F3-E6AD-C3FC-426B-9EC3C84A31C5}"/>
              </a:ext>
            </a:extLst>
          </p:cNvPr>
          <p:cNvSpPr txBox="1">
            <a:spLocks/>
          </p:cNvSpPr>
          <p:nvPr/>
        </p:nvSpPr>
        <p:spPr>
          <a:xfrm>
            <a:off x="899160" y="375865"/>
            <a:ext cx="10393680" cy="535531"/>
          </a:xfrm>
          <a:prstGeom prst="rect">
            <a:avLst/>
          </a:prstGeom>
        </p:spPr>
        <p:txBody>
          <a:bodyPr vert="horz" wrap="square" lIns="91440" tIns="45720" rIns="91440" bIns="45720" rtlCol="0" anchor="ctr">
            <a:spAutoFit/>
          </a:bodyPr>
          <a:lstStyle>
            <a:defPPr>
              <a:defRPr lang="en-US"/>
            </a:defPPr>
            <a:lvl1pPr>
              <a:lnSpc>
                <a:spcPct val="90000"/>
              </a:lnSpc>
              <a:spcBef>
                <a:spcPct val="0"/>
              </a:spcBef>
              <a:defRPr sz="3200">
                <a:solidFill>
                  <a:srgbClr val="8BC1D4"/>
                </a:solidFill>
                <a:latin typeface="Arial" panose="020B0604020202020204" pitchFamily="34" charset="0"/>
                <a:ea typeface="+mj-ea"/>
                <a:cs typeface="Arial" panose="020B0604020202020204" pitchFamily="34" charset="0"/>
              </a:defRPr>
            </a:lvl1pPr>
          </a:lstStyle>
          <a:p>
            <a:r>
              <a:rPr lang="en-US"/>
              <a:t>Example of a Mission Area Traverse</a:t>
            </a:r>
          </a:p>
        </p:txBody>
      </p:sp>
      <p:sp>
        <p:nvSpPr>
          <p:cNvPr id="9" name="TextBox 8">
            <a:extLst>
              <a:ext uri="{FF2B5EF4-FFF2-40B4-BE49-F238E27FC236}">
                <a16:creationId xmlns:a16="http://schemas.microsoft.com/office/drawing/2014/main" id="{51783DF6-1EB4-C1AC-7906-0EEEFB8D8B5C}"/>
              </a:ext>
            </a:extLst>
          </p:cNvPr>
          <p:cNvSpPr txBox="1"/>
          <p:nvPr/>
        </p:nvSpPr>
        <p:spPr>
          <a:xfrm>
            <a:off x="1974275" y="924576"/>
            <a:ext cx="2747291" cy="369332"/>
          </a:xfrm>
          <a:prstGeom prst="rect">
            <a:avLst/>
          </a:prstGeom>
          <a:noFill/>
        </p:spPr>
        <p:txBody>
          <a:bodyPr wrap="none" rtlCol="0">
            <a:spAutoFit/>
          </a:bodyPr>
          <a:lstStyle/>
          <a:p>
            <a:r>
              <a:rPr lang="en-US">
                <a:solidFill>
                  <a:schemeClr val="bg1"/>
                </a:solidFill>
              </a:rPr>
              <a:t>Strategic Traverse Planning</a:t>
            </a:r>
          </a:p>
        </p:txBody>
      </p:sp>
      <p:sp>
        <p:nvSpPr>
          <p:cNvPr id="10" name="TextBox 9">
            <a:extLst>
              <a:ext uri="{FF2B5EF4-FFF2-40B4-BE49-F238E27FC236}">
                <a16:creationId xmlns:a16="http://schemas.microsoft.com/office/drawing/2014/main" id="{C9014AE3-FEEA-F4D8-1CD2-A5DCDD60464E}"/>
              </a:ext>
            </a:extLst>
          </p:cNvPr>
          <p:cNvSpPr txBox="1"/>
          <p:nvPr/>
        </p:nvSpPr>
        <p:spPr>
          <a:xfrm>
            <a:off x="7628274" y="949868"/>
            <a:ext cx="2570575" cy="369332"/>
          </a:xfrm>
          <a:prstGeom prst="rect">
            <a:avLst/>
          </a:prstGeom>
          <a:noFill/>
        </p:spPr>
        <p:txBody>
          <a:bodyPr wrap="none" rtlCol="0">
            <a:spAutoFit/>
          </a:bodyPr>
          <a:lstStyle/>
          <a:p>
            <a:r>
              <a:rPr lang="en-US">
                <a:solidFill>
                  <a:schemeClr val="bg1"/>
                </a:solidFill>
              </a:rPr>
              <a:t>Tactical Traverse Planning</a:t>
            </a:r>
          </a:p>
        </p:txBody>
      </p:sp>
    </p:spTree>
    <p:extLst>
      <p:ext uri="{BB962C8B-B14F-4D97-AF65-F5344CB8AC3E}">
        <p14:creationId xmlns:p14="http://schemas.microsoft.com/office/powerpoint/2010/main" val="54429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6A3D-969F-48C0-EA75-E29CE6111E11}"/>
              </a:ext>
            </a:extLst>
          </p:cNvPr>
          <p:cNvSpPr>
            <a:spLocks noGrp="1"/>
          </p:cNvSpPr>
          <p:nvPr>
            <p:ph type="title"/>
          </p:nvPr>
        </p:nvSpPr>
        <p:spPr>
          <a:xfrm>
            <a:off x="333239" y="872443"/>
            <a:ext cx="10393680" cy="646331"/>
          </a:xfrm>
        </p:spPr>
        <p:txBody>
          <a:bodyPr/>
          <a:lstStyle/>
          <a:p>
            <a:r>
              <a:rPr lang="en-US"/>
              <a:t>Science led exploration</a:t>
            </a:r>
          </a:p>
        </p:txBody>
      </p:sp>
      <p:sp>
        <p:nvSpPr>
          <p:cNvPr id="4" name="Slide Number Placeholder 3">
            <a:extLst>
              <a:ext uri="{FF2B5EF4-FFF2-40B4-BE49-F238E27FC236}">
                <a16:creationId xmlns:a16="http://schemas.microsoft.com/office/drawing/2014/main" id="{4B0281C3-91A4-1B18-9562-86199D3E5A78}"/>
              </a:ext>
            </a:extLst>
          </p:cNvPr>
          <p:cNvSpPr>
            <a:spLocks noGrp="1"/>
          </p:cNvSpPr>
          <p:nvPr>
            <p:ph type="sldNum" sz="quarter" idx="12"/>
          </p:nvPr>
        </p:nvSpPr>
        <p:spPr/>
        <p:txBody>
          <a:bodyPr/>
          <a:lstStyle/>
          <a:p>
            <a:fld id="{2E8C51FE-49D9-314D-9957-ABBF7DDE8782}" type="slidenum">
              <a:rPr lang="en-US" smtClean="0"/>
              <a:pPr/>
              <a:t>13</a:t>
            </a:fld>
            <a:endParaRPr lang="en-US"/>
          </a:p>
        </p:txBody>
      </p:sp>
      <p:pic>
        <p:nvPicPr>
          <p:cNvPr id="5" name="Picture 4">
            <a:extLst>
              <a:ext uri="{FF2B5EF4-FFF2-40B4-BE49-F238E27FC236}">
                <a16:creationId xmlns:a16="http://schemas.microsoft.com/office/drawing/2014/main" id="{B7558A85-6E6D-F441-4BC7-AAD237F62B48}"/>
              </a:ext>
            </a:extLst>
          </p:cNvPr>
          <p:cNvPicPr>
            <a:picLocks noChangeAspect="1"/>
          </p:cNvPicPr>
          <p:nvPr/>
        </p:nvPicPr>
        <p:blipFill rotWithShape="1">
          <a:blip r:embed="rId2"/>
          <a:srcRect l="2062" t="34216" b="10644"/>
          <a:stretch/>
        </p:blipFill>
        <p:spPr>
          <a:xfrm>
            <a:off x="146956" y="3673351"/>
            <a:ext cx="7055225" cy="2335918"/>
          </a:xfrm>
          <a:prstGeom prst="rect">
            <a:avLst/>
          </a:prstGeom>
        </p:spPr>
      </p:pic>
      <p:pic>
        <p:nvPicPr>
          <p:cNvPr id="3074" name="Picture 2" descr="Mass Spectrometer Observing Lunar Operations (MSOLO) Systems Engineer Pri Johnson participates in simulation training at NASA’s Kennedy Space Center in Florida on May 25, 2023, in preparation for the agency’s Volatile Investigating Polar Exploration Rover (VIPER) mission. The purpose of the training was to get the integrated VIPER team – a mix of engineers from Kennedy and NASA’s Ames Research Center in California – accustomed to operating together during phases of the mission where the rover will be driving. MSOLO is a modified commercial off-the-shelf mass spectrometer that will help the agency analyze the chemical makeup of landing sites on the Moon and study water on the lunar surface. MSOLO, as part of VIPER, is scheduled to launch on a SpaceX Falcon Heavy rocket through NASA’s Commercial Lunar Payload Delivery Service (CLPS) initiative in late 2024, landing at the Moon’s South Pole aboard Astrobotic’s Griffin lander. Through Artemis missions, CLPS deliveries will be used to perform science experiments, test technologies, and demonstrate capabilities to help NASA explore the Moon and prepare for human deep space exploration missions.">
            <a:extLst>
              <a:ext uri="{FF2B5EF4-FFF2-40B4-BE49-F238E27FC236}">
                <a16:creationId xmlns:a16="http://schemas.microsoft.com/office/drawing/2014/main" id="{C4434887-C1B2-E6EA-ED14-B8EF18CC6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638" y="569967"/>
            <a:ext cx="3543162" cy="23610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olatiles Investigating Polar Exploration Rover (Viper)">
            <a:extLst>
              <a:ext uri="{FF2B5EF4-FFF2-40B4-BE49-F238E27FC236}">
                <a16:creationId xmlns:a16="http://schemas.microsoft.com/office/drawing/2014/main" id="{51813ECC-C5BF-3AA8-38E5-C3C171A19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829" y="3323775"/>
            <a:ext cx="4258779" cy="28378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462BDE-6456-4929-DA37-8AB651925F91}"/>
              </a:ext>
            </a:extLst>
          </p:cNvPr>
          <p:cNvSpPr txBox="1"/>
          <p:nvPr/>
        </p:nvSpPr>
        <p:spPr>
          <a:xfrm>
            <a:off x="7452829" y="6235569"/>
            <a:ext cx="6102626" cy="369332"/>
          </a:xfrm>
          <a:prstGeom prst="rect">
            <a:avLst/>
          </a:prstGeom>
          <a:noFill/>
        </p:spPr>
        <p:txBody>
          <a:bodyPr wrap="square">
            <a:spAutoFit/>
          </a:bodyPr>
          <a:lstStyle/>
          <a:p>
            <a:r>
              <a:rPr lang="en-US" b="0" i="0">
                <a:solidFill>
                  <a:srgbClr val="DDDDDD"/>
                </a:solidFill>
                <a:effectLst/>
                <a:highlight>
                  <a:srgbClr val="26282F"/>
                </a:highlight>
                <a:latin typeface="Sunflower"/>
              </a:rPr>
              <a:t>NASA/GRC/ Bridget Caswell</a:t>
            </a:r>
            <a:endParaRPr lang="en-US"/>
          </a:p>
        </p:txBody>
      </p:sp>
      <p:sp>
        <p:nvSpPr>
          <p:cNvPr id="9" name="TextBox 8">
            <a:extLst>
              <a:ext uri="{FF2B5EF4-FFF2-40B4-BE49-F238E27FC236}">
                <a16:creationId xmlns:a16="http://schemas.microsoft.com/office/drawing/2014/main" id="{74718D30-418E-1021-0E6A-C6BCD7BDF49D}"/>
              </a:ext>
            </a:extLst>
          </p:cNvPr>
          <p:cNvSpPr txBox="1"/>
          <p:nvPr/>
        </p:nvSpPr>
        <p:spPr>
          <a:xfrm>
            <a:off x="7810638" y="2933086"/>
            <a:ext cx="6778486" cy="369332"/>
          </a:xfrm>
          <a:prstGeom prst="rect">
            <a:avLst/>
          </a:prstGeom>
          <a:noFill/>
        </p:spPr>
        <p:txBody>
          <a:bodyPr wrap="square">
            <a:spAutoFit/>
          </a:bodyPr>
          <a:lstStyle/>
          <a:p>
            <a:r>
              <a:rPr lang="en-US" b="0" i="0">
                <a:solidFill>
                  <a:srgbClr val="DDDDDD"/>
                </a:solidFill>
                <a:effectLst/>
                <a:highlight>
                  <a:srgbClr val="26282F"/>
                </a:highlight>
                <a:latin typeface="Sunflower"/>
              </a:rPr>
              <a:t>NASA/Frank Michaux</a:t>
            </a:r>
            <a:endParaRPr lang="en-US"/>
          </a:p>
        </p:txBody>
      </p:sp>
      <p:sp>
        <p:nvSpPr>
          <p:cNvPr id="11" name="Rectangle 10">
            <a:extLst>
              <a:ext uri="{FF2B5EF4-FFF2-40B4-BE49-F238E27FC236}">
                <a16:creationId xmlns:a16="http://schemas.microsoft.com/office/drawing/2014/main" id="{26E26841-62C8-0436-EAF7-DBAED7862775}"/>
              </a:ext>
            </a:extLst>
          </p:cNvPr>
          <p:cNvSpPr/>
          <p:nvPr/>
        </p:nvSpPr>
        <p:spPr>
          <a:xfrm>
            <a:off x="3554366" y="3673350"/>
            <a:ext cx="2175933" cy="3551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3DF7E-C797-3696-468D-587F5E303467}"/>
              </a:ext>
            </a:extLst>
          </p:cNvPr>
          <p:cNvSpPr txBox="1"/>
          <p:nvPr/>
        </p:nvSpPr>
        <p:spPr>
          <a:xfrm>
            <a:off x="3561115" y="3666275"/>
            <a:ext cx="2169184" cy="369332"/>
          </a:xfrm>
          <a:prstGeom prst="rect">
            <a:avLst/>
          </a:prstGeom>
          <a:noFill/>
        </p:spPr>
        <p:txBody>
          <a:bodyPr wrap="none" rtlCol="0">
            <a:spAutoFit/>
          </a:bodyPr>
          <a:lstStyle/>
          <a:p>
            <a:r>
              <a:rPr lang="en-US">
                <a:solidFill>
                  <a:schemeClr val="bg1"/>
                </a:solidFill>
              </a:rPr>
              <a:t>Mission Science Lead</a:t>
            </a:r>
          </a:p>
        </p:txBody>
      </p:sp>
      <p:cxnSp>
        <p:nvCxnSpPr>
          <p:cNvPr id="15" name="Straight Connector 14">
            <a:extLst>
              <a:ext uri="{FF2B5EF4-FFF2-40B4-BE49-F238E27FC236}">
                <a16:creationId xmlns:a16="http://schemas.microsoft.com/office/drawing/2014/main" id="{459863BC-440D-36FB-DE15-234599EAAD5C}"/>
              </a:ext>
            </a:extLst>
          </p:cNvPr>
          <p:cNvCxnSpPr>
            <a:cxnSpLocks/>
          </p:cNvCxnSpPr>
          <p:nvPr/>
        </p:nvCxnSpPr>
        <p:spPr>
          <a:xfrm>
            <a:off x="4572000" y="3575098"/>
            <a:ext cx="5016" cy="16856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1898CD2-2794-4528-4433-E9A68A388566}"/>
              </a:ext>
            </a:extLst>
          </p:cNvPr>
          <p:cNvPicPr>
            <a:picLocks noChangeAspect="1"/>
          </p:cNvPicPr>
          <p:nvPr/>
        </p:nvPicPr>
        <p:blipFill>
          <a:blip r:embed="rId5"/>
          <a:stretch>
            <a:fillRect/>
          </a:stretch>
        </p:blipFill>
        <p:spPr>
          <a:xfrm rot="10800000">
            <a:off x="1552522" y="2125622"/>
            <a:ext cx="3825299" cy="1450055"/>
          </a:xfrm>
          <a:prstGeom prst="rect">
            <a:avLst/>
          </a:prstGeom>
        </p:spPr>
      </p:pic>
    </p:spTree>
    <p:extLst>
      <p:ext uri="{BB962C8B-B14F-4D97-AF65-F5344CB8AC3E}">
        <p14:creationId xmlns:p14="http://schemas.microsoft.com/office/powerpoint/2010/main" val="28828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AD75-3405-2589-D62E-5B201051ECB6}"/>
              </a:ext>
            </a:extLst>
          </p:cNvPr>
          <p:cNvSpPr>
            <a:spLocks noGrp="1"/>
          </p:cNvSpPr>
          <p:nvPr>
            <p:ph type="title"/>
          </p:nvPr>
        </p:nvSpPr>
        <p:spPr>
          <a:xfrm>
            <a:off x="0" y="279434"/>
            <a:ext cx="12192000" cy="563231"/>
          </a:xfrm>
        </p:spPr>
        <p:txBody>
          <a:bodyPr/>
          <a:lstStyle/>
          <a:p>
            <a:pPr algn="ctr"/>
            <a:r>
              <a:rPr lang="en-US" sz="3400" dirty="0">
                <a:solidFill>
                  <a:srgbClr val="65A7D0"/>
                </a:solidFill>
              </a:rPr>
              <a:t>Mapping via Science Station Activities</a:t>
            </a:r>
          </a:p>
        </p:txBody>
      </p:sp>
      <p:sp>
        <p:nvSpPr>
          <p:cNvPr id="21" name="Content Placeholder 20">
            <a:extLst>
              <a:ext uri="{FF2B5EF4-FFF2-40B4-BE49-F238E27FC236}">
                <a16:creationId xmlns:a16="http://schemas.microsoft.com/office/drawing/2014/main" id="{DE86CE47-0D68-8448-5173-83B59D796CB2}"/>
              </a:ext>
            </a:extLst>
          </p:cNvPr>
          <p:cNvSpPr>
            <a:spLocks noGrp="1"/>
          </p:cNvSpPr>
          <p:nvPr>
            <p:ph idx="1"/>
          </p:nvPr>
        </p:nvSpPr>
        <p:spPr>
          <a:xfrm>
            <a:off x="1235074" y="5231973"/>
            <a:ext cx="10038939" cy="1862048"/>
          </a:xfrm>
        </p:spPr>
        <p:txBody>
          <a:bodyPr/>
          <a:lstStyle/>
          <a:p>
            <a:pPr marL="342900" indent="-342900">
              <a:buFont typeface="Arial" panose="020B0604020202020204" pitchFamily="34" charset="0"/>
              <a:buChar char="•"/>
            </a:pPr>
            <a:r>
              <a:rPr lang="en-US" dirty="0"/>
              <a:t>Requires sufficient areal coverage  (10-15% of a 3800 m</a:t>
            </a:r>
            <a:r>
              <a:rPr lang="en-US" baseline="30000" dirty="0"/>
              <a:t>2</a:t>
            </a:r>
            <a:r>
              <a:rPr lang="en-US" dirty="0"/>
              <a:t> area of dominant ISR type)</a:t>
            </a:r>
          </a:p>
          <a:p>
            <a:pPr marL="342900" indent="-342900">
              <a:buFont typeface="Arial" panose="020B0604020202020204" pitchFamily="34" charset="0"/>
              <a:buChar char="•"/>
            </a:pPr>
            <a:r>
              <a:rPr lang="en-US" dirty="0"/>
              <a:t>Drill three times, with at least one subsurface temperature measurement</a:t>
            </a:r>
          </a:p>
          <a:p>
            <a:pPr marL="342900" indent="-342900">
              <a:buFont typeface="Arial" panose="020B0604020202020204" pitchFamily="34" charset="0"/>
              <a:buChar char="•"/>
            </a:pPr>
            <a:r>
              <a:rPr lang="en-US" dirty="0"/>
              <a:t>Separate measurements on scales from 5-1000 m. Minimum: Visit all 4 ISR types, repeat 2.</a:t>
            </a:r>
          </a:p>
          <a:p>
            <a:endParaRPr lang="en-US" dirty="0"/>
          </a:p>
        </p:txBody>
      </p:sp>
      <p:sp>
        <p:nvSpPr>
          <p:cNvPr id="4" name="Slide Number Placeholder 3">
            <a:extLst>
              <a:ext uri="{FF2B5EF4-FFF2-40B4-BE49-F238E27FC236}">
                <a16:creationId xmlns:a16="http://schemas.microsoft.com/office/drawing/2014/main" id="{922B08B1-FA8F-9C02-EB02-35E01B26C474}"/>
              </a:ext>
            </a:extLst>
          </p:cNvPr>
          <p:cNvSpPr>
            <a:spLocks noGrp="1"/>
          </p:cNvSpPr>
          <p:nvPr>
            <p:ph type="sldNum" sz="quarter" idx="12"/>
          </p:nvPr>
        </p:nvSpPr>
        <p:spPr/>
        <p:txBody>
          <a:bodyPr/>
          <a:lstStyle/>
          <a:p>
            <a:fld id="{2E8C51FE-49D9-314D-9957-ABBF7DDE8782}" type="slidenum">
              <a:rPr lang="en-US" smtClean="0"/>
              <a:pPr/>
              <a:t>14</a:t>
            </a:fld>
            <a:endParaRPr lang="en-US" dirty="0"/>
          </a:p>
        </p:txBody>
      </p:sp>
      <p:sp>
        <p:nvSpPr>
          <p:cNvPr id="7" name="Rectangle 6">
            <a:extLst>
              <a:ext uri="{FF2B5EF4-FFF2-40B4-BE49-F238E27FC236}">
                <a16:creationId xmlns:a16="http://schemas.microsoft.com/office/drawing/2014/main" id="{B643D93E-B7D4-FD8E-DC7E-7974F5DC087C}"/>
              </a:ext>
            </a:extLst>
          </p:cNvPr>
          <p:cNvSpPr/>
          <p:nvPr/>
        </p:nvSpPr>
        <p:spPr>
          <a:xfrm>
            <a:off x="1235075" y="986307"/>
            <a:ext cx="9721850" cy="42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70250FAC-99FD-3005-A057-DD88114F9545}"/>
              </a:ext>
            </a:extLst>
          </p:cNvPr>
          <p:cNvGrpSpPr/>
          <p:nvPr/>
        </p:nvGrpSpPr>
        <p:grpSpPr>
          <a:xfrm rot="5400000">
            <a:off x="7388716" y="1992974"/>
            <a:ext cx="1453789" cy="1570090"/>
            <a:chOff x="4825159" y="2356137"/>
            <a:chExt cx="1453789" cy="1570090"/>
          </a:xfrm>
        </p:grpSpPr>
        <p:sp>
          <p:nvSpPr>
            <p:cNvPr id="9" name="Freeform: Shape 4">
              <a:extLst>
                <a:ext uri="{FF2B5EF4-FFF2-40B4-BE49-F238E27FC236}">
                  <a16:creationId xmlns:a16="http://schemas.microsoft.com/office/drawing/2014/main" id="{F23A32FD-D765-41D6-310A-294C018B1DFE}"/>
                </a:ext>
              </a:extLst>
            </p:cNvPr>
            <p:cNvSpPr/>
            <p:nvPr/>
          </p:nvSpPr>
          <p:spPr>
            <a:xfrm rot="3751417">
              <a:off x="4767009" y="2414287"/>
              <a:ext cx="1570090" cy="1453789"/>
            </a:xfrm>
            <a:custGeom>
              <a:avLst/>
              <a:gdLst>
                <a:gd name="connsiteX0" fmla="*/ 552450 w 1023937"/>
                <a:gd name="connsiteY0" fmla="*/ 0 h 1257300"/>
                <a:gd name="connsiteX1" fmla="*/ 1023937 w 1023937"/>
                <a:gd name="connsiteY1" fmla="*/ 590550 h 1257300"/>
                <a:gd name="connsiteX2" fmla="*/ 247650 w 1023937"/>
                <a:gd name="connsiteY2" fmla="*/ 1257300 h 1257300"/>
                <a:gd name="connsiteX3" fmla="*/ 0 w 1023937"/>
                <a:gd name="connsiteY3" fmla="*/ 466725 h 1257300"/>
                <a:gd name="connsiteX4" fmla="*/ 152400 w 1023937"/>
                <a:gd name="connsiteY4" fmla="*/ 223838 h 1257300"/>
                <a:gd name="connsiteX5" fmla="*/ 552450 w 1023937"/>
                <a:gd name="connsiteY5" fmla="*/ 0 h 1257300"/>
                <a:gd name="connsiteX0" fmla="*/ 552450 w 1023937"/>
                <a:gd name="connsiteY0" fmla="*/ 0 h 752475"/>
                <a:gd name="connsiteX1" fmla="*/ 1023937 w 1023937"/>
                <a:gd name="connsiteY1" fmla="*/ 590550 h 752475"/>
                <a:gd name="connsiteX2" fmla="*/ 490537 w 1023937"/>
                <a:gd name="connsiteY2" fmla="*/ 752475 h 752475"/>
                <a:gd name="connsiteX3" fmla="*/ 0 w 1023937"/>
                <a:gd name="connsiteY3" fmla="*/ 466725 h 752475"/>
                <a:gd name="connsiteX4" fmla="*/ 152400 w 1023937"/>
                <a:gd name="connsiteY4" fmla="*/ 223838 h 752475"/>
                <a:gd name="connsiteX5" fmla="*/ 552450 w 1023937"/>
                <a:gd name="connsiteY5" fmla="*/ 0 h 752475"/>
                <a:gd name="connsiteX0" fmla="*/ 400050 w 871537"/>
                <a:gd name="connsiteY0" fmla="*/ 0 h 752475"/>
                <a:gd name="connsiteX1" fmla="*/ 871537 w 871537"/>
                <a:gd name="connsiteY1" fmla="*/ 590550 h 752475"/>
                <a:gd name="connsiteX2" fmla="*/ 338137 w 871537"/>
                <a:gd name="connsiteY2" fmla="*/ 752475 h 752475"/>
                <a:gd name="connsiteX3" fmla="*/ 19050 w 871537"/>
                <a:gd name="connsiteY3" fmla="*/ 471487 h 752475"/>
                <a:gd name="connsiteX4" fmla="*/ 0 w 871537"/>
                <a:gd name="connsiteY4" fmla="*/ 223838 h 752475"/>
                <a:gd name="connsiteX5" fmla="*/ 400050 w 871537"/>
                <a:gd name="connsiteY5" fmla="*/ 0 h 752475"/>
                <a:gd name="connsiteX0" fmla="*/ 381000 w 852487"/>
                <a:gd name="connsiteY0" fmla="*/ 0 h 752475"/>
                <a:gd name="connsiteX1" fmla="*/ 852487 w 852487"/>
                <a:gd name="connsiteY1" fmla="*/ 590550 h 752475"/>
                <a:gd name="connsiteX2" fmla="*/ 319087 w 852487"/>
                <a:gd name="connsiteY2" fmla="*/ 752475 h 752475"/>
                <a:gd name="connsiteX3" fmla="*/ 0 w 852487"/>
                <a:gd name="connsiteY3" fmla="*/ 471487 h 752475"/>
                <a:gd name="connsiteX4" fmla="*/ 100012 w 852487"/>
                <a:gd name="connsiteY4" fmla="*/ 185738 h 752475"/>
                <a:gd name="connsiteX5" fmla="*/ 381000 w 852487"/>
                <a:gd name="connsiteY5" fmla="*/ 0 h 752475"/>
                <a:gd name="connsiteX0" fmla="*/ 395288 w 852487"/>
                <a:gd name="connsiteY0" fmla="*/ 0 h 595313"/>
                <a:gd name="connsiteX1" fmla="*/ 852487 w 852487"/>
                <a:gd name="connsiteY1" fmla="*/ 433388 h 595313"/>
                <a:gd name="connsiteX2" fmla="*/ 319087 w 852487"/>
                <a:gd name="connsiteY2" fmla="*/ 595313 h 595313"/>
                <a:gd name="connsiteX3" fmla="*/ 0 w 852487"/>
                <a:gd name="connsiteY3" fmla="*/ 314325 h 595313"/>
                <a:gd name="connsiteX4" fmla="*/ 100012 w 852487"/>
                <a:gd name="connsiteY4" fmla="*/ 28576 h 595313"/>
                <a:gd name="connsiteX5" fmla="*/ 395288 w 852487"/>
                <a:gd name="connsiteY5" fmla="*/ 0 h 595313"/>
                <a:gd name="connsiteX0" fmla="*/ 395288 w 642937"/>
                <a:gd name="connsiteY0" fmla="*/ 0 h 595313"/>
                <a:gd name="connsiteX1" fmla="*/ 642937 w 642937"/>
                <a:gd name="connsiteY1" fmla="*/ 400050 h 595313"/>
                <a:gd name="connsiteX2" fmla="*/ 319087 w 642937"/>
                <a:gd name="connsiteY2" fmla="*/ 595313 h 595313"/>
                <a:gd name="connsiteX3" fmla="*/ 0 w 642937"/>
                <a:gd name="connsiteY3" fmla="*/ 314325 h 595313"/>
                <a:gd name="connsiteX4" fmla="*/ 100012 w 642937"/>
                <a:gd name="connsiteY4" fmla="*/ 28576 h 595313"/>
                <a:gd name="connsiteX5" fmla="*/ 395288 w 642937"/>
                <a:gd name="connsiteY5" fmla="*/ 0 h 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595313">
                  <a:moveTo>
                    <a:pt x="395288" y="0"/>
                  </a:moveTo>
                  <a:lnTo>
                    <a:pt x="642937" y="400050"/>
                  </a:lnTo>
                  <a:lnTo>
                    <a:pt x="319087" y="595313"/>
                  </a:lnTo>
                  <a:lnTo>
                    <a:pt x="0" y="314325"/>
                  </a:lnTo>
                  <a:lnTo>
                    <a:pt x="100012" y="28576"/>
                  </a:lnTo>
                  <a:lnTo>
                    <a:pt x="395288" y="0"/>
                  </a:lnTo>
                  <a:close/>
                </a:path>
              </a:pathLst>
            </a:cu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6959DC36-CCC7-76A3-3322-3953D4C3E0DF}"/>
                </a:ext>
              </a:extLst>
            </p:cNvPr>
            <p:cNvCxnSpPr>
              <a:cxnSpLocks/>
            </p:cNvCxnSpPr>
            <p:nvPr/>
          </p:nvCxnSpPr>
          <p:spPr>
            <a:xfrm rot="3751417" flipV="1">
              <a:off x="5357259" y="2443612"/>
              <a:ext cx="232788" cy="128810"/>
            </a:xfrm>
            <a:prstGeom prst="line">
              <a:avLst/>
            </a:prstGeom>
            <a:ln w="57150"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2553A5-2FCF-7F3D-8BD5-D1FB836B76CA}"/>
                </a:ext>
              </a:extLst>
            </p:cNvPr>
            <p:cNvCxnSpPr>
              <a:cxnSpLocks/>
            </p:cNvCxnSpPr>
            <p:nvPr/>
          </p:nvCxnSpPr>
          <p:spPr>
            <a:xfrm rot="3751417" flipV="1">
              <a:off x="5634206" y="2502075"/>
              <a:ext cx="99129" cy="16745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3547E9-C4FF-6EF7-10B8-053CF2C23036}"/>
                </a:ext>
              </a:extLst>
            </p:cNvPr>
            <p:cNvCxnSpPr>
              <a:cxnSpLocks/>
            </p:cNvCxnSpPr>
            <p:nvPr/>
          </p:nvCxnSpPr>
          <p:spPr>
            <a:xfrm rot="3751417" flipH="1" flipV="1">
              <a:off x="5738772" y="2650292"/>
              <a:ext cx="139572" cy="1028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F01191-4247-C62F-519D-76ABF9300DCE}"/>
                </a:ext>
              </a:extLst>
            </p:cNvPr>
            <p:cNvCxnSpPr>
              <a:cxnSpLocks/>
            </p:cNvCxnSpPr>
            <p:nvPr/>
          </p:nvCxnSpPr>
          <p:spPr>
            <a:xfrm rot="3751417" flipV="1">
              <a:off x="5851486" y="2684790"/>
              <a:ext cx="208913" cy="16745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FEABF3-EE38-8C3C-C058-8A60DBB82494}"/>
                </a:ext>
              </a:extLst>
            </p:cNvPr>
            <p:cNvCxnSpPr>
              <a:cxnSpLocks/>
            </p:cNvCxnSpPr>
            <p:nvPr/>
          </p:nvCxnSpPr>
          <p:spPr>
            <a:xfrm rot="3751417">
              <a:off x="5967989" y="2860240"/>
              <a:ext cx="172495" cy="144223"/>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865CF2-6D82-F0A4-CD1E-8A2401398A54}"/>
                </a:ext>
              </a:extLst>
            </p:cNvPr>
            <p:cNvCxnSpPr>
              <a:cxnSpLocks/>
            </p:cNvCxnSpPr>
            <p:nvPr/>
          </p:nvCxnSpPr>
          <p:spPr>
            <a:xfrm rot="3751417" flipV="1">
              <a:off x="5894102" y="2952060"/>
              <a:ext cx="172494" cy="3743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93DEDB-087B-9C5E-7467-EF5A1887D3C0}"/>
                </a:ext>
              </a:extLst>
            </p:cNvPr>
            <p:cNvCxnSpPr>
              <a:cxnSpLocks/>
            </p:cNvCxnSpPr>
            <p:nvPr/>
          </p:nvCxnSpPr>
          <p:spPr>
            <a:xfrm rot="3751417" flipV="1">
              <a:off x="5668173" y="2752129"/>
              <a:ext cx="230672" cy="18759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2E6460-C501-E6A8-CD08-9B10A540C108}"/>
                </a:ext>
              </a:extLst>
            </p:cNvPr>
            <p:cNvCxnSpPr>
              <a:cxnSpLocks/>
            </p:cNvCxnSpPr>
            <p:nvPr/>
          </p:nvCxnSpPr>
          <p:spPr>
            <a:xfrm rot="3751417" flipH="1">
              <a:off x="5413218" y="2651558"/>
              <a:ext cx="129578" cy="3004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2DDE92-55D2-5F8C-EFE3-7D768C03438D}"/>
                </a:ext>
              </a:extLst>
            </p:cNvPr>
            <p:cNvCxnSpPr>
              <a:cxnSpLocks/>
            </p:cNvCxnSpPr>
            <p:nvPr/>
          </p:nvCxnSpPr>
          <p:spPr>
            <a:xfrm rot="3751417">
              <a:off x="5111989" y="2863091"/>
              <a:ext cx="284366" cy="28464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53B957-0846-3D54-272B-B79D9F965AEE}"/>
                </a:ext>
              </a:extLst>
            </p:cNvPr>
            <p:cNvCxnSpPr>
              <a:cxnSpLocks/>
            </p:cNvCxnSpPr>
            <p:nvPr/>
          </p:nvCxnSpPr>
          <p:spPr>
            <a:xfrm rot="3751417" flipV="1">
              <a:off x="5253160" y="3108280"/>
              <a:ext cx="123162" cy="20336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0C9011-8AC9-398D-8EA6-E9D543670291}"/>
                </a:ext>
              </a:extLst>
            </p:cNvPr>
            <p:cNvCxnSpPr>
              <a:cxnSpLocks/>
            </p:cNvCxnSpPr>
            <p:nvPr/>
          </p:nvCxnSpPr>
          <p:spPr>
            <a:xfrm rot="3751417" flipV="1">
              <a:off x="5420236" y="3239315"/>
              <a:ext cx="125659" cy="4668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079443-57AC-8677-4745-EFE0C720FB01}"/>
                </a:ext>
              </a:extLst>
            </p:cNvPr>
            <p:cNvCxnSpPr>
              <a:cxnSpLocks/>
            </p:cNvCxnSpPr>
            <p:nvPr/>
          </p:nvCxnSpPr>
          <p:spPr>
            <a:xfrm rot="3751417" flipV="1">
              <a:off x="5641763" y="3128085"/>
              <a:ext cx="0" cy="24571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27120BA-4EF5-D2D3-F440-3D5285EA9999}"/>
                </a:ext>
              </a:extLst>
            </p:cNvPr>
            <p:cNvCxnSpPr>
              <a:cxnSpLocks/>
            </p:cNvCxnSpPr>
            <p:nvPr/>
          </p:nvCxnSpPr>
          <p:spPr>
            <a:xfrm rot="3751417" flipV="1">
              <a:off x="5739814" y="3202248"/>
              <a:ext cx="119942" cy="5447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89AE9C-4464-AB93-BDB4-B86746E4E76B}"/>
                </a:ext>
              </a:extLst>
            </p:cNvPr>
            <p:cNvCxnSpPr>
              <a:cxnSpLocks/>
            </p:cNvCxnSpPr>
            <p:nvPr/>
          </p:nvCxnSpPr>
          <p:spPr>
            <a:xfrm rot="3751417">
              <a:off x="5652757" y="3265353"/>
              <a:ext cx="191001" cy="3323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18AB32-0183-5689-594D-255477E1B4C3}"/>
                </a:ext>
              </a:extLst>
            </p:cNvPr>
            <p:cNvCxnSpPr>
              <a:cxnSpLocks/>
            </p:cNvCxnSpPr>
            <p:nvPr/>
          </p:nvCxnSpPr>
          <p:spPr>
            <a:xfrm rot="3751417" flipV="1">
              <a:off x="5648139" y="3587572"/>
              <a:ext cx="195588" cy="126056"/>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D4F8C13C-268F-D9F8-6B6B-1FFEAEE7A5E2}"/>
              </a:ext>
            </a:extLst>
          </p:cNvPr>
          <p:cNvCxnSpPr>
            <a:cxnSpLocks/>
          </p:cNvCxnSpPr>
          <p:nvPr/>
        </p:nvCxnSpPr>
        <p:spPr>
          <a:xfrm flipH="1">
            <a:off x="6520333" y="3869526"/>
            <a:ext cx="41619" cy="259588"/>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Freeform: Shape 22">
            <a:extLst>
              <a:ext uri="{FF2B5EF4-FFF2-40B4-BE49-F238E27FC236}">
                <a16:creationId xmlns:a16="http://schemas.microsoft.com/office/drawing/2014/main" id="{7EA85219-C6FD-67A2-6362-8BF6A60316BF}"/>
              </a:ext>
            </a:extLst>
          </p:cNvPr>
          <p:cNvSpPr/>
          <p:nvPr/>
        </p:nvSpPr>
        <p:spPr>
          <a:xfrm>
            <a:off x="3809910" y="1924105"/>
            <a:ext cx="1570090" cy="1453789"/>
          </a:xfrm>
          <a:custGeom>
            <a:avLst/>
            <a:gdLst>
              <a:gd name="connsiteX0" fmla="*/ 552450 w 1023937"/>
              <a:gd name="connsiteY0" fmla="*/ 0 h 1257300"/>
              <a:gd name="connsiteX1" fmla="*/ 1023937 w 1023937"/>
              <a:gd name="connsiteY1" fmla="*/ 590550 h 1257300"/>
              <a:gd name="connsiteX2" fmla="*/ 247650 w 1023937"/>
              <a:gd name="connsiteY2" fmla="*/ 1257300 h 1257300"/>
              <a:gd name="connsiteX3" fmla="*/ 0 w 1023937"/>
              <a:gd name="connsiteY3" fmla="*/ 466725 h 1257300"/>
              <a:gd name="connsiteX4" fmla="*/ 152400 w 1023937"/>
              <a:gd name="connsiteY4" fmla="*/ 223838 h 1257300"/>
              <a:gd name="connsiteX5" fmla="*/ 552450 w 1023937"/>
              <a:gd name="connsiteY5" fmla="*/ 0 h 1257300"/>
              <a:gd name="connsiteX0" fmla="*/ 552450 w 1023937"/>
              <a:gd name="connsiteY0" fmla="*/ 0 h 752475"/>
              <a:gd name="connsiteX1" fmla="*/ 1023937 w 1023937"/>
              <a:gd name="connsiteY1" fmla="*/ 590550 h 752475"/>
              <a:gd name="connsiteX2" fmla="*/ 490537 w 1023937"/>
              <a:gd name="connsiteY2" fmla="*/ 752475 h 752475"/>
              <a:gd name="connsiteX3" fmla="*/ 0 w 1023937"/>
              <a:gd name="connsiteY3" fmla="*/ 466725 h 752475"/>
              <a:gd name="connsiteX4" fmla="*/ 152400 w 1023937"/>
              <a:gd name="connsiteY4" fmla="*/ 223838 h 752475"/>
              <a:gd name="connsiteX5" fmla="*/ 552450 w 1023937"/>
              <a:gd name="connsiteY5" fmla="*/ 0 h 752475"/>
              <a:gd name="connsiteX0" fmla="*/ 400050 w 871537"/>
              <a:gd name="connsiteY0" fmla="*/ 0 h 752475"/>
              <a:gd name="connsiteX1" fmla="*/ 871537 w 871537"/>
              <a:gd name="connsiteY1" fmla="*/ 590550 h 752475"/>
              <a:gd name="connsiteX2" fmla="*/ 338137 w 871537"/>
              <a:gd name="connsiteY2" fmla="*/ 752475 h 752475"/>
              <a:gd name="connsiteX3" fmla="*/ 19050 w 871537"/>
              <a:gd name="connsiteY3" fmla="*/ 471487 h 752475"/>
              <a:gd name="connsiteX4" fmla="*/ 0 w 871537"/>
              <a:gd name="connsiteY4" fmla="*/ 223838 h 752475"/>
              <a:gd name="connsiteX5" fmla="*/ 400050 w 871537"/>
              <a:gd name="connsiteY5" fmla="*/ 0 h 752475"/>
              <a:gd name="connsiteX0" fmla="*/ 381000 w 852487"/>
              <a:gd name="connsiteY0" fmla="*/ 0 h 752475"/>
              <a:gd name="connsiteX1" fmla="*/ 852487 w 852487"/>
              <a:gd name="connsiteY1" fmla="*/ 590550 h 752475"/>
              <a:gd name="connsiteX2" fmla="*/ 319087 w 852487"/>
              <a:gd name="connsiteY2" fmla="*/ 752475 h 752475"/>
              <a:gd name="connsiteX3" fmla="*/ 0 w 852487"/>
              <a:gd name="connsiteY3" fmla="*/ 471487 h 752475"/>
              <a:gd name="connsiteX4" fmla="*/ 100012 w 852487"/>
              <a:gd name="connsiteY4" fmla="*/ 185738 h 752475"/>
              <a:gd name="connsiteX5" fmla="*/ 381000 w 852487"/>
              <a:gd name="connsiteY5" fmla="*/ 0 h 752475"/>
              <a:gd name="connsiteX0" fmla="*/ 395288 w 852487"/>
              <a:gd name="connsiteY0" fmla="*/ 0 h 595313"/>
              <a:gd name="connsiteX1" fmla="*/ 852487 w 852487"/>
              <a:gd name="connsiteY1" fmla="*/ 433388 h 595313"/>
              <a:gd name="connsiteX2" fmla="*/ 319087 w 852487"/>
              <a:gd name="connsiteY2" fmla="*/ 595313 h 595313"/>
              <a:gd name="connsiteX3" fmla="*/ 0 w 852487"/>
              <a:gd name="connsiteY3" fmla="*/ 314325 h 595313"/>
              <a:gd name="connsiteX4" fmla="*/ 100012 w 852487"/>
              <a:gd name="connsiteY4" fmla="*/ 28576 h 595313"/>
              <a:gd name="connsiteX5" fmla="*/ 395288 w 852487"/>
              <a:gd name="connsiteY5" fmla="*/ 0 h 595313"/>
              <a:gd name="connsiteX0" fmla="*/ 395288 w 642937"/>
              <a:gd name="connsiteY0" fmla="*/ 0 h 595313"/>
              <a:gd name="connsiteX1" fmla="*/ 642937 w 642937"/>
              <a:gd name="connsiteY1" fmla="*/ 400050 h 595313"/>
              <a:gd name="connsiteX2" fmla="*/ 319087 w 642937"/>
              <a:gd name="connsiteY2" fmla="*/ 595313 h 595313"/>
              <a:gd name="connsiteX3" fmla="*/ 0 w 642937"/>
              <a:gd name="connsiteY3" fmla="*/ 314325 h 595313"/>
              <a:gd name="connsiteX4" fmla="*/ 100012 w 642937"/>
              <a:gd name="connsiteY4" fmla="*/ 28576 h 595313"/>
              <a:gd name="connsiteX5" fmla="*/ 395288 w 642937"/>
              <a:gd name="connsiteY5" fmla="*/ 0 h 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595313">
                <a:moveTo>
                  <a:pt x="395288" y="0"/>
                </a:moveTo>
                <a:lnTo>
                  <a:pt x="642937" y="400050"/>
                </a:lnTo>
                <a:lnTo>
                  <a:pt x="319087" y="595313"/>
                </a:lnTo>
                <a:lnTo>
                  <a:pt x="0" y="314325"/>
                </a:lnTo>
                <a:lnTo>
                  <a:pt x="100012" y="28576"/>
                </a:lnTo>
                <a:lnTo>
                  <a:pt x="395288" y="0"/>
                </a:lnTo>
                <a:close/>
              </a:path>
            </a:pathLst>
          </a:cu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8D334ACA-C401-2252-05CD-C7A79F790438}"/>
              </a:ext>
            </a:extLst>
          </p:cNvPr>
          <p:cNvCxnSpPr>
            <a:cxnSpLocks/>
          </p:cNvCxnSpPr>
          <p:nvPr/>
        </p:nvCxnSpPr>
        <p:spPr>
          <a:xfrm flipV="1">
            <a:off x="1951559" y="3107207"/>
            <a:ext cx="848859" cy="258116"/>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301DE6-2F0D-29CF-817F-279DBE50BE3C}"/>
              </a:ext>
            </a:extLst>
          </p:cNvPr>
          <p:cNvCxnSpPr>
            <a:cxnSpLocks/>
          </p:cNvCxnSpPr>
          <p:nvPr/>
        </p:nvCxnSpPr>
        <p:spPr>
          <a:xfrm flipV="1">
            <a:off x="2282130" y="2499193"/>
            <a:ext cx="449297" cy="182031"/>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Multiplication Sign 25">
            <a:extLst>
              <a:ext uri="{FF2B5EF4-FFF2-40B4-BE49-F238E27FC236}">
                <a16:creationId xmlns:a16="http://schemas.microsoft.com/office/drawing/2014/main" id="{4EA5520E-A3A8-711F-9497-48D595EE4A2A}"/>
              </a:ext>
            </a:extLst>
          </p:cNvPr>
          <p:cNvSpPr/>
          <p:nvPr/>
        </p:nvSpPr>
        <p:spPr>
          <a:xfrm>
            <a:off x="2095472" y="2475889"/>
            <a:ext cx="389652" cy="389652"/>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E04743BC-940D-B3AD-180C-C0D329BCDFAE}"/>
              </a:ext>
            </a:extLst>
          </p:cNvPr>
          <p:cNvSpPr txBox="1"/>
          <p:nvPr/>
        </p:nvSpPr>
        <p:spPr>
          <a:xfrm>
            <a:off x="1487122" y="1598702"/>
            <a:ext cx="1528503" cy="1169551"/>
          </a:xfrm>
          <a:prstGeom prst="rect">
            <a:avLst/>
          </a:prstGeom>
          <a:noFill/>
        </p:spPr>
        <p:txBody>
          <a:bodyPr wrap="square" rtlCol="0">
            <a:spAutoFit/>
          </a:bodyPr>
          <a:lstStyle>
            <a:defPPr>
              <a:defRPr lang="en-US"/>
            </a:defPPr>
            <a:lvl1pPr>
              <a:lnSpc>
                <a:spcPts val="1800"/>
              </a:lnSpc>
              <a:defRPr b="1">
                <a:latin typeface="Times New Roman" panose="02020603050405020304" pitchFamily="18" charset="0"/>
                <a:cs typeface="Times New Roman" panose="02020603050405020304" pitchFamily="18" charset="0"/>
              </a:defRPr>
            </a:lvl1pPr>
          </a:lstStyle>
          <a:p>
            <a:pPr>
              <a:lnSpc>
                <a:spcPts val="2800"/>
              </a:lnSpc>
            </a:pPr>
            <a:r>
              <a:rPr lang="en-US" sz="2800" dirty="0"/>
              <a:t>planned</a:t>
            </a:r>
            <a:br>
              <a:rPr lang="en-US" sz="2800" dirty="0"/>
            </a:br>
            <a:r>
              <a:rPr lang="en-US" sz="2800" dirty="0"/>
              <a:t>landing</a:t>
            </a:r>
            <a:br>
              <a:rPr lang="en-US" sz="2800" dirty="0"/>
            </a:br>
            <a:r>
              <a:rPr lang="en-US" sz="2800" dirty="0"/>
              <a:t>site</a:t>
            </a:r>
          </a:p>
        </p:txBody>
      </p:sp>
      <p:sp>
        <p:nvSpPr>
          <p:cNvPr id="32" name="Multiplication Sign 27">
            <a:extLst>
              <a:ext uri="{FF2B5EF4-FFF2-40B4-BE49-F238E27FC236}">
                <a16:creationId xmlns:a16="http://schemas.microsoft.com/office/drawing/2014/main" id="{0BD36E64-6789-C07F-91FD-836A7DE2AD8D}"/>
              </a:ext>
            </a:extLst>
          </p:cNvPr>
          <p:cNvSpPr/>
          <p:nvPr/>
        </p:nvSpPr>
        <p:spPr>
          <a:xfrm>
            <a:off x="1739578" y="3170497"/>
            <a:ext cx="389652" cy="389652"/>
          </a:xfrm>
          <a:prstGeom prst="mathMultiply">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36FF291-C956-3339-8348-7B796D09B01F}"/>
              </a:ext>
            </a:extLst>
          </p:cNvPr>
          <p:cNvSpPr txBox="1"/>
          <p:nvPr/>
        </p:nvSpPr>
        <p:spPr>
          <a:xfrm>
            <a:off x="1498525" y="3540953"/>
            <a:ext cx="1484498" cy="1169551"/>
          </a:xfrm>
          <a:prstGeom prst="rect">
            <a:avLst/>
          </a:prstGeom>
          <a:noFill/>
        </p:spPr>
        <p:txBody>
          <a:bodyPr wrap="square" rtlCol="0">
            <a:spAutoFit/>
          </a:bodyPr>
          <a:lstStyle/>
          <a:p>
            <a:pPr>
              <a:lnSpc>
                <a:spcPts val="2800"/>
              </a:lnSpc>
            </a:pPr>
            <a:r>
              <a:rPr lang="en-US" sz="2800" b="1" dirty="0">
                <a:latin typeface="Times New Roman" panose="02020603050405020304" pitchFamily="18" charset="0"/>
                <a:cs typeface="Times New Roman" panose="02020603050405020304" pitchFamily="18" charset="0"/>
              </a:rPr>
              <a:t>actual</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landing</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site</a:t>
            </a:r>
          </a:p>
        </p:txBody>
      </p:sp>
      <p:cxnSp>
        <p:nvCxnSpPr>
          <p:cNvPr id="34" name="Straight Connector 33">
            <a:extLst>
              <a:ext uri="{FF2B5EF4-FFF2-40B4-BE49-F238E27FC236}">
                <a16:creationId xmlns:a16="http://schemas.microsoft.com/office/drawing/2014/main" id="{7CF44694-5E83-3047-DACA-A58D0DA1B92E}"/>
              </a:ext>
            </a:extLst>
          </p:cNvPr>
          <p:cNvCxnSpPr>
            <a:cxnSpLocks/>
          </p:cNvCxnSpPr>
          <p:nvPr/>
        </p:nvCxnSpPr>
        <p:spPr>
          <a:xfrm flipV="1">
            <a:off x="2731427" y="2226872"/>
            <a:ext cx="703868" cy="272324"/>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D80D8C-4192-1F8E-31A5-4AA526ABECDA}"/>
              </a:ext>
            </a:extLst>
          </p:cNvPr>
          <p:cNvCxnSpPr>
            <a:cxnSpLocks/>
          </p:cNvCxnSpPr>
          <p:nvPr/>
        </p:nvCxnSpPr>
        <p:spPr>
          <a:xfrm flipV="1">
            <a:off x="2800418" y="2777054"/>
            <a:ext cx="529613" cy="330154"/>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3D86A07-48F0-5271-41CB-FED0DA8EB6DB}"/>
              </a:ext>
            </a:extLst>
          </p:cNvPr>
          <p:cNvSpPr txBox="1"/>
          <p:nvPr/>
        </p:nvSpPr>
        <p:spPr>
          <a:xfrm>
            <a:off x="2848759" y="1303727"/>
            <a:ext cx="2867178" cy="451406"/>
          </a:xfrm>
          <a:prstGeom prst="rect">
            <a:avLst/>
          </a:prstGeom>
          <a:noFill/>
        </p:spPr>
        <p:txBody>
          <a:bodyPr wrap="square" rtlCol="0">
            <a:spAutoFit/>
          </a:bodyPr>
          <a:lstStyle/>
          <a:p>
            <a:pPr>
              <a:lnSpc>
                <a:spcPts val="2800"/>
              </a:lnSpc>
            </a:pPr>
            <a:r>
              <a:rPr lang="en-US" sz="2800" b="1" dirty="0">
                <a:solidFill>
                  <a:srgbClr val="4472C4"/>
                </a:solidFill>
                <a:latin typeface="Times New Roman" panose="02020603050405020304" pitchFamily="18" charset="0"/>
                <a:cs typeface="Times New Roman" panose="02020603050405020304" pitchFamily="18" charset="0"/>
              </a:rPr>
              <a:t>planned traverse</a:t>
            </a:r>
          </a:p>
        </p:txBody>
      </p:sp>
      <p:sp>
        <p:nvSpPr>
          <p:cNvPr id="37" name="TextBox 36">
            <a:extLst>
              <a:ext uri="{FF2B5EF4-FFF2-40B4-BE49-F238E27FC236}">
                <a16:creationId xmlns:a16="http://schemas.microsoft.com/office/drawing/2014/main" id="{B0BBD45D-13CE-6769-6002-E19FBB9E3E72}"/>
              </a:ext>
            </a:extLst>
          </p:cNvPr>
          <p:cNvSpPr txBox="1"/>
          <p:nvPr/>
        </p:nvSpPr>
        <p:spPr>
          <a:xfrm>
            <a:off x="2788003" y="3037586"/>
            <a:ext cx="1460392" cy="810478"/>
          </a:xfrm>
          <a:prstGeom prst="rect">
            <a:avLst/>
          </a:prstGeom>
          <a:noFill/>
        </p:spPr>
        <p:txBody>
          <a:bodyPr wrap="square" rtlCol="0">
            <a:spAutoFit/>
          </a:bodyPr>
          <a:lstStyle/>
          <a:p>
            <a:pPr>
              <a:lnSpc>
                <a:spcPts val="2800"/>
              </a:lnSpc>
            </a:pPr>
            <a:r>
              <a:rPr lang="en-US" sz="2800" b="1" dirty="0">
                <a:solidFill>
                  <a:schemeClr val="accent6">
                    <a:lumMod val="75000"/>
                  </a:schemeClr>
                </a:solidFill>
                <a:latin typeface="Times New Roman" panose="02020603050405020304" pitchFamily="18" charset="0"/>
                <a:cs typeface="Times New Roman" panose="02020603050405020304" pitchFamily="18" charset="0"/>
              </a:rPr>
              <a:t>actual traverse</a:t>
            </a:r>
          </a:p>
        </p:txBody>
      </p:sp>
      <p:cxnSp>
        <p:nvCxnSpPr>
          <p:cNvPr id="38" name="Straight Connector 37">
            <a:extLst>
              <a:ext uri="{FF2B5EF4-FFF2-40B4-BE49-F238E27FC236}">
                <a16:creationId xmlns:a16="http://schemas.microsoft.com/office/drawing/2014/main" id="{D2AA942E-0CB3-2FF1-95E2-837F891C54B2}"/>
              </a:ext>
            </a:extLst>
          </p:cNvPr>
          <p:cNvCxnSpPr>
            <a:cxnSpLocks/>
          </p:cNvCxnSpPr>
          <p:nvPr/>
        </p:nvCxnSpPr>
        <p:spPr>
          <a:xfrm>
            <a:off x="3915173" y="2322979"/>
            <a:ext cx="198259" cy="41042"/>
          </a:xfrm>
          <a:prstGeom prst="line">
            <a:avLst/>
          </a:prstGeom>
          <a:ln w="57150"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775431-6B00-614F-7834-3CCF70F3DAC4}"/>
              </a:ext>
            </a:extLst>
          </p:cNvPr>
          <p:cNvCxnSpPr>
            <a:cxnSpLocks/>
          </p:cNvCxnSpPr>
          <p:nvPr/>
        </p:nvCxnSpPr>
        <p:spPr>
          <a:xfrm flipV="1">
            <a:off x="3880644" y="2364021"/>
            <a:ext cx="232788" cy="128810"/>
          </a:xfrm>
          <a:prstGeom prst="line">
            <a:avLst/>
          </a:prstGeom>
          <a:ln w="57150"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317CCA-C739-9E51-A94F-D13F21F88F0F}"/>
              </a:ext>
            </a:extLst>
          </p:cNvPr>
          <p:cNvCxnSpPr>
            <a:cxnSpLocks/>
          </p:cNvCxnSpPr>
          <p:nvPr/>
        </p:nvCxnSpPr>
        <p:spPr>
          <a:xfrm flipV="1">
            <a:off x="4113431" y="2194169"/>
            <a:ext cx="99129" cy="16745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85ACD0-5CC1-911B-974F-1FA80A42608A}"/>
              </a:ext>
            </a:extLst>
          </p:cNvPr>
          <p:cNvCxnSpPr>
            <a:cxnSpLocks/>
          </p:cNvCxnSpPr>
          <p:nvPr/>
        </p:nvCxnSpPr>
        <p:spPr>
          <a:xfrm flipH="1">
            <a:off x="3330032" y="2499193"/>
            <a:ext cx="550612" cy="277861"/>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BE8C6C-EA37-0063-3492-7C71525EC415}"/>
              </a:ext>
            </a:extLst>
          </p:cNvPr>
          <p:cNvCxnSpPr>
            <a:cxnSpLocks/>
          </p:cNvCxnSpPr>
          <p:nvPr/>
        </p:nvCxnSpPr>
        <p:spPr>
          <a:xfrm>
            <a:off x="3435295" y="2226872"/>
            <a:ext cx="499335" cy="101405"/>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8E6DCD5-33E0-B6C2-825C-BDFA5F29EDE1}"/>
              </a:ext>
            </a:extLst>
          </p:cNvPr>
          <p:cNvCxnSpPr>
            <a:cxnSpLocks/>
          </p:cNvCxnSpPr>
          <p:nvPr/>
        </p:nvCxnSpPr>
        <p:spPr>
          <a:xfrm flipH="1" flipV="1">
            <a:off x="4212562" y="2194170"/>
            <a:ext cx="139572" cy="1028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9CF1B5A-0889-67A7-EC37-C35DD7C92004}"/>
              </a:ext>
            </a:extLst>
          </p:cNvPr>
          <p:cNvCxnSpPr>
            <a:cxnSpLocks/>
          </p:cNvCxnSpPr>
          <p:nvPr/>
        </p:nvCxnSpPr>
        <p:spPr>
          <a:xfrm flipV="1">
            <a:off x="4346219" y="2037000"/>
            <a:ext cx="208913" cy="16745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909709F-B1A1-6F86-D645-B068ACF92625}"/>
              </a:ext>
            </a:extLst>
          </p:cNvPr>
          <p:cNvCxnSpPr>
            <a:cxnSpLocks/>
          </p:cNvCxnSpPr>
          <p:nvPr/>
        </p:nvCxnSpPr>
        <p:spPr>
          <a:xfrm>
            <a:off x="4555132" y="2037001"/>
            <a:ext cx="172495" cy="144223"/>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B8C006-9D33-1603-AE2F-A1F321006971}"/>
              </a:ext>
            </a:extLst>
          </p:cNvPr>
          <p:cNvCxnSpPr>
            <a:cxnSpLocks/>
          </p:cNvCxnSpPr>
          <p:nvPr/>
        </p:nvCxnSpPr>
        <p:spPr>
          <a:xfrm flipV="1">
            <a:off x="4555133" y="2173677"/>
            <a:ext cx="172494" cy="3743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B027099-C2E6-4F46-52FC-779C345C2118}"/>
              </a:ext>
            </a:extLst>
          </p:cNvPr>
          <p:cNvCxnSpPr>
            <a:cxnSpLocks/>
          </p:cNvCxnSpPr>
          <p:nvPr/>
        </p:nvCxnSpPr>
        <p:spPr>
          <a:xfrm flipV="1">
            <a:off x="4324460" y="2215628"/>
            <a:ext cx="230672" cy="18759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10B5080-FC55-B63D-8546-7AF5AF6232BA}"/>
              </a:ext>
            </a:extLst>
          </p:cNvPr>
          <p:cNvCxnSpPr>
            <a:cxnSpLocks/>
          </p:cNvCxnSpPr>
          <p:nvPr/>
        </p:nvCxnSpPr>
        <p:spPr>
          <a:xfrm flipH="1">
            <a:off x="4194882" y="2409880"/>
            <a:ext cx="129578" cy="3004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53EFAFE-9823-26C8-E577-B63F1E66040F}"/>
              </a:ext>
            </a:extLst>
          </p:cNvPr>
          <p:cNvCxnSpPr>
            <a:cxnSpLocks/>
          </p:cNvCxnSpPr>
          <p:nvPr/>
        </p:nvCxnSpPr>
        <p:spPr>
          <a:xfrm>
            <a:off x="4194882" y="2710317"/>
            <a:ext cx="284366" cy="28464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AEF3AAF-4ED8-A1FC-C596-39CE29032859}"/>
              </a:ext>
            </a:extLst>
          </p:cNvPr>
          <p:cNvCxnSpPr>
            <a:cxnSpLocks/>
          </p:cNvCxnSpPr>
          <p:nvPr/>
        </p:nvCxnSpPr>
        <p:spPr>
          <a:xfrm flipV="1">
            <a:off x="4484906" y="2791595"/>
            <a:ext cx="123162" cy="20336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1121815-D8AD-70B7-B070-2F8619C7ECF8}"/>
              </a:ext>
            </a:extLst>
          </p:cNvPr>
          <p:cNvCxnSpPr>
            <a:cxnSpLocks/>
          </p:cNvCxnSpPr>
          <p:nvPr/>
        </p:nvCxnSpPr>
        <p:spPr>
          <a:xfrm flipV="1">
            <a:off x="4608068" y="2744911"/>
            <a:ext cx="125659" cy="4668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766F53-E116-C5F9-E121-7795C8E3D567}"/>
              </a:ext>
            </a:extLst>
          </p:cNvPr>
          <p:cNvCxnSpPr>
            <a:cxnSpLocks/>
          </p:cNvCxnSpPr>
          <p:nvPr/>
        </p:nvCxnSpPr>
        <p:spPr>
          <a:xfrm flipV="1">
            <a:off x="4733727" y="2499193"/>
            <a:ext cx="0" cy="24571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FD3737C-CE2F-4D39-93B2-310CF77008B0}"/>
              </a:ext>
            </a:extLst>
          </p:cNvPr>
          <p:cNvCxnSpPr>
            <a:cxnSpLocks/>
          </p:cNvCxnSpPr>
          <p:nvPr/>
        </p:nvCxnSpPr>
        <p:spPr>
          <a:xfrm flipV="1">
            <a:off x="4727627" y="2444716"/>
            <a:ext cx="119942" cy="5447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7C25332-23DA-10A7-7C18-B86E8567FEDF}"/>
              </a:ext>
            </a:extLst>
          </p:cNvPr>
          <p:cNvCxnSpPr>
            <a:cxnSpLocks/>
          </p:cNvCxnSpPr>
          <p:nvPr/>
        </p:nvCxnSpPr>
        <p:spPr>
          <a:xfrm>
            <a:off x="4847569" y="2444717"/>
            <a:ext cx="191001" cy="3323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3D27F9-3527-0B6F-66C7-8732B5CF9FDF}"/>
              </a:ext>
            </a:extLst>
          </p:cNvPr>
          <p:cNvCxnSpPr>
            <a:cxnSpLocks/>
          </p:cNvCxnSpPr>
          <p:nvPr/>
        </p:nvCxnSpPr>
        <p:spPr>
          <a:xfrm flipV="1">
            <a:off x="6710122" y="4171430"/>
            <a:ext cx="13098" cy="154642"/>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2D081F5-4644-D6BA-127D-E43DFE62DB06}"/>
              </a:ext>
            </a:extLst>
          </p:cNvPr>
          <p:cNvCxnSpPr>
            <a:cxnSpLocks/>
          </p:cNvCxnSpPr>
          <p:nvPr/>
        </p:nvCxnSpPr>
        <p:spPr>
          <a:xfrm flipV="1">
            <a:off x="5038570" y="2650999"/>
            <a:ext cx="195588" cy="126056"/>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08B0A619-B34E-5762-6623-5B9D34334A52}"/>
              </a:ext>
            </a:extLst>
          </p:cNvPr>
          <p:cNvGrpSpPr/>
          <p:nvPr/>
        </p:nvGrpSpPr>
        <p:grpSpPr>
          <a:xfrm>
            <a:off x="5183934" y="2905557"/>
            <a:ext cx="1453789" cy="1570090"/>
            <a:chOff x="4825159" y="2356137"/>
            <a:chExt cx="1453789" cy="1570090"/>
          </a:xfrm>
        </p:grpSpPr>
        <p:sp>
          <p:nvSpPr>
            <p:cNvPr id="58" name="Freeform: Shape 53">
              <a:extLst>
                <a:ext uri="{FF2B5EF4-FFF2-40B4-BE49-F238E27FC236}">
                  <a16:creationId xmlns:a16="http://schemas.microsoft.com/office/drawing/2014/main" id="{C828521F-9246-5B24-F9C5-56D23F59FCBE}"/>
                </a:ext>
              </a:extLst>
            </p:cNvPr>
            <p:cNvSpPr/>
            <p:nvPr/>
          </p:nvSpPr>
          <p:spPr>
            <a:xfrm rot="3751417">
              <a:off x="4767009" y="2414287"/>
              <a:ext cx="1570090" cy="1453789"/>
            </a:xfrm>
            <a:custGeom>
              <a:avLst/>
              <a:gdLst>
                <a:gd name="connsiteX0" fmla="*/ 552450 w 1023937"/>
                <a:gd name="connsiteY0" fmla="*/ 0 h 1257300"/>
                <a:gd name="connsiteX1" fmla="*/ 1023937 w 1023937"/>
                <a:gd name="connsiteY1" fmla="*/ 590550 h 1257300"/>
                <a:gd name="connsiteX2" fmla="*/ 247650 w 1023937"/>
                <a:gd name="connsiteY2" fmla="*/ 1257300 h 1257300"/>
                <a:gd name="connsiteX3" fmla="*/ 0 w 1023937"/>
                <a:gd name="connsiteY3" fmla="*/ 466725 h 1257300"/>
                <a:gd name="connsiteX4" fmla="*/ 152400 w 1023937"/>
                <a:gd name="connsiteY4" fmla="*/ 223838 h 1257300"/>
                <a:gd name="connsiteX5" fmla="*/ 552450 w 1023937"/>
                <a:gd name="connsiteY5" fmla="*/ 0 h 1257300"/>
                <a:gd name="connsiteX0" fmla="*/ 552450 w 1023937"/>
                <a:gd name="connsiteY0" fmla="*/ 0 h 752475"/>
                <a:gd name="connsiteX1" fmla="*/ 1023937 w 1023937"/>
                <a:gd name="connsiteY1" fmla="*/ 590550 h 752475"/>
                <a:gd name="connsiteX2" fmla="*/ 490537 w 1023937"/>
                <a:gd name="connsiteY2" fmla="*/ 752475 h 752475"/>
                <a:gd name="connsiteX3" fmla="*/ 0 w 1023937"/>
                <a:gd name="connsiteY3" fmla="*/ 466725 h 752475"/>
                <a:gd name="connsiteX4" fmla="*/ 152400 w 1023937"/>
                <a:gd name="connsiteY4" fmla="*/ 223838 h 752475"/>
                <a:gd name="connsiteX5" fmla="*/ 552450 w 1023937"/>
                <a:gd name="connsiteY5" fmla="*/ 0 h 752475"/>
                <a:gd name="connsiteX0" fmla="*/ 400050 w 871537"/>
                <a:gd name="connsiteY0" fmla="*/ 0 h 752475"/>
                <a:gd name="connsiteX1" fmla="*/ 871537 w 871537"/>
                <a:gd name="connsiteY1" fmla="*/ 590550 h 752475"/>
                <a:gd name="connsiteX2" fmla="*/ 338137 w 871537"/>
                <a:gd name="connsiteY2" fmla="*/ 752475 h 752475"/>
                <a:gd name="connsiteX3" fmla="*/ 19050 w 871537"/>
                <a:gd name="connsiteY3" fmla="*/ 471487 h 752475"/>
                <a:gd name="connsiteX4" fmla="*/ 0 w 871537"/>
                <a:gd name="connsiteY4" fmla="*/ 223838 h 752475"/>
                <a:gd name="connsiteX5" fmla="*/ 400050 w 871537"/>
                <a:gd name="connsiteY5" fmla="*/ 0 h 752475"/>
                <a:gd name="connsiteX0" fmla="*/ 381000 w 852487"/>
                <a:gd name="connsiteY0" fmla="*/ 0 h 752475"/>
                <a:gd name="connsiteX1" fmla="*/ 852487 w 852487"/>
                <a:gd name="connsiteY1" fmla="*/ 590550 h 752475"/>
                <a:gd name="connsiteX2" fmla="*/ 319087 w 852487"/>
                <a:gd name="connsiteY2" fmla="*/ 752475 h 752475"/>
                <a:gd name="connsiteX3" fmla="*/ 0 w 852487"/>
                <a:gd name="connsiteY3" fmla="*/ 471487 h 752475"/>
                <a:gd name="connsiteX4" fmla="*/ 100012 w 852487"/>
                <a:gd name="connsiteY4" fmla="*/ 185738 h 752475"/>
                <a:gd name="connsiteX5" fmla="*/ 381000 w 852487"/>
                <a:gd name="connsiteY5" fmla="*/ 0 h 752475"/>
                <a:gd name="connsiteX0" fmla="*/ 395288 w 852487"/>
                <a:gd name="connsiteY0" fmla="*/ 0 h 595313"/>
                <a:gd name="connsiteX1" fmla="*/ 852487 w 852487"/>
                <a:gd name="connsiteY1" fmla="*/ 433388 h 595313"/>
                <a:gd name="connsiteX2" fmla="*/ 319087 w 852487"/>
                <a:gd name="connsiteY2" fmla="*/ 595313 h 595313"/>
                <a:gd name="connsiteX3" fmla="*/ 0 w 852487"/>
                <a:gd name="connsiteY3" fmla="*/ 314325 h 595313"/>
                <a:gd name="connsiteX4" fmla="*/ 100012 w 852487"/>
                <a:gd name="connsiteY4" fmla="*/ 28576 h 595313"/>
                <a:gd name="connsiteX5" fmla="*/ 395288 w 852487"/>
                <a:gd name="connsiteY5" fmla="*/ 0 h 595313"/>
                <a:gd name="connsiteX0" fmla="*/ 395288 w 642937"/>
                <a:gd name="connsiteY0" fmla="*/ 0 h 595313"/>
                <a:gd name="connsiteX1" fmla="*/ 642937 w 642937"/>
                <a:gd name="connsiteY1" fmla="*/ 400050 h 595313"/>
                <a:gd name="connsiteX2" fmla="*/ 319087 w 642937"/>
                <a:gd name="connsiteY2" fmla="*/ 595313 h 595313"/>
                <a:gd name="connsiteX3" fmla="*/ 0 w 642937"/>
                <a:gd name="connsiteY3" fmla="*/ 314325 h 595313"/>
                <a:gd name="connsiteX4" fmla="*/ 100012 w 642937"/>
                <a:gd name="connsiteY4" fmla="*/ 28576 h 595313"/>
                <a:gd name="connsiteX5" fmla="*/ 395288 w 642937"/>
                <a:gd name="connsiteY5" fmla="*/ 0 h 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595313">
                  <a:moveTo>
                    <a:pt x="395288" y="0"/>
                  </a:moveTo>
                  <a:lnTo>
                    <a:pt x="642937" y="400050"/>
                  </a:lnTo>
                  <a:lnTo>
                    <a:pt x="319087" y="595313"/>
                  </a:lnTo>
                  <a:lnTo>
                    <a:pt x="0" y="314325"/>
                  </a:lnTo>
                  <a:lnTo>
                    <a:pt x="100012" y="28576"/>
                  </a:lnTo>
                  <a:lnTo>
                    <a:pt x="395288" y="0"/>
                  </a:lnTo>
                  <a:close/>
                </a:path>
              </a:pathLst>
            </a:cu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18ADCF5B-65A8-F1E0-5FF9-578A97FA482B}"/>
                </a:ext>
              </a:extLst>
            </p:cNvPr>
            <p:cNvCxnSpPr>
              <a:cxnSpLocks/>
            </p:cNvCxnSpPr>
            <p:nvPr/>
          </p:nvCxnSpPr>
          <p:spPr>
            <a:xfrm rot="3751417" flipV="1">
              <a:off x="5357259" y="2443612"/>
              <a:ext cx="232788" cy="128810"/>
            </a:xfrm>
            <a:prstGeom prst="line">
              <a:avLst/>
            </a:prstGeom>
            <a:ln w="57150"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F3A7F19-EA12-B670-74D9-E8817ECF9165}"/>
                </a:ext>
              </a:extLst>
            </p:cNvPr>
            <p:cNvCxnSpPr>
              <a:cxnSpLocks/>
            </p:cNvCxnSpPr>
            <p:nvPr/>
          </p:nvCxnSpPr>
          <p:spPr>
            <a:xfrm rot="3751417" flipV="1">
              <a:off x="5634206" y="2502075"/>
              <a:ext cx="99129" cy="16745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D58FBC3-06DE-3D2D-2BD3-A18C130DB081}"/>
                </a:ext>
              </a:extLst>
            </p:cNvPr>
            <p:cNvCxnSpPr>
              <a:cxnSpLocks/>
            </p:cNvCxnSpPr>
            <p:nvPr/>
          </p:nvCxnSpPr>
          <p:spPr>
            <a:xfrm rot="3751417" flipH="1" flipV="1">
              <a:off x="5738772" y="2650292"/>
              <a:ext cx="139572" cy="1028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73271DB-3790-A9D3-CFE5-B48CCA7E1AEC}"/>
                </a:ext>
              </a:extLst>
            </p:cNvPr>
            <p:cNvCxnSpPr>
              <a:cxnSpLocks/>
            </p:cNvCxnSpPr>
            <p:nvPr/>
          </p:nvCxnSpPr>
          <p:spPr>
            <a:xfrm rot="3751417" flipV="1">
              <a:off x="5851486" y="2684790"/>
              <a:ext cx="208913" cy="16745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38167CB-E73F-C6EE-3D9B-B73D6295DA6A}"/>
                </a:ext>
              </a:extLst>
            </p:cNvPr>
            <p:cNvCxnSpPr>
              <a:cxnSpLocks/>
            </p:cNvCxnSpPr>
            <p:nvPr/>
          </p:nvCxnSpPr>
          <p:spPr>
            <a:xfrm rot="3751417">
              <a:off x="5967989" y="2860240"/>
              <a:ext cx="172495" cy="144223"/>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5C9C3AE-02E0-52FA-4DD8-45B20FC1F325}"/>
                </a:ext>
              </a:extLst>
            </p:cNvPr>
            <p:cNvCxnSpPr>
              <a:cxnSpLocks/>
            </p:cNvCxnSpPr>
            <p:nvPr/>
          </p:nvCxnSpPr>
          <p:spPr>
            <a:xfrm rot="3751417" flipV="1">
              <a:off x="5894102" y="2952060"/>
              <a:ext cx="172494" cy="3743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5819913-A3F3-4371-3043-871CD932F7D4}"/>
                </a:ext>
              </a:extLst>
            </p:cNvPr>
            <p:cNvCxnSpPr>
              <a:cxnSpLocks/>
            </p:cNvCxnSpPr>
            <p:nvPr/>
          </p:nvCxnSpPr>
          <p:spPr>
            <a:xfrm rot="3751417" flipV="1">
              <a:off x="5668173" y="2752129"/>
              <a:ext cx="230672" cy="18759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66F51EA-C1CD-FD32-BDFB-4343496EDE04}"/>
                </a:ext>
              </a:extLst>
            </p:cNvPr>
            <p:cNvCxnSpPr>
              <a:cxnSpLocks/>
            </p:cNvCxnSpPr>
            <p:nvPr/>
          </p:nvCxnSpPr>
          <p:spPr>
            <a:xfrm rot="3751417" flipH="1">
              <a:off x="5413218" y="2651558"/>
              <a:ext cx="129578" cy="3004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15A7C98-93C7-108A-48A3-71CF35F7D150}"/>
                </a:ext>
              </a:extLst>
            </p:cNvPr>
            <p:cNvCxnSpPr>
              <a:cxnSpLocks/>
            </p:cNvCxnSpPr>
            <p:nvPr/>
          </p:nvCxnSpPr>
          <p:spPr>
            <a:xfrm rot="3751417">
              <a:off x="5111989" y="2863091"/>
              <a:ext cx="284366" cy="28464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C8315CA-EA05-8ED1-3423-22F5414CE569}"/>
                </a:ext>
              </a:extLst>
            </p:cNvPr>
            <p:cNvCxnSpPr>
              <a:cxnSpLocks/>
            </p:cNvCxnSpPr>
            <p:nvPr/>
          </p:nvCxnSpPr>
          <p:spPr>
            <a:xfrm rot="3751417" flipV="1">
              <a:off x="5253160" y="3108280"/>
              <a:ext cx="123162" cy="20336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30BE57A-8D24-4520-62D7-D9C4ED2CFF10}"/>
                </a:ext>
              </a:extLst>
            </p:cNvPr>
            <p:cNvCxnSpPr>
              <a:cxnSpLocks/>
            </p:cNvCxnSpPr>
            <p:nvPr/>
          </p:nvCxnSpPr>
          <p:spPr>
            <a:xfrm rot="3751417" flipV="1">
              <a:off x="5420236" y="3239315"/>
              <a:ext cx="125659" cy="4668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1D536A5-AC34-65CF-520D-122A34C12DE4}"/>
                </a:ext>
              </a:extLst>
            </p:cNvPr>
            <p:cNvCxnSpPr>
              <a:cxnSpLocks/>
            </p:cNvCxnSpPr>
            <p:nvPr/>
          </p:nvCxnSpPr>
          <p:spPr>
            <a:xfrm rot="3751417" flipV="1">
              <a:off x="5641763" y="3128085"/>
              <a:ext cx="0" cy="245718"/>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D3F7463-2206-91E0-FEE4-9C25EE8FBDF3}"/>
                </a:ext>
              </a:extLst>
            </p:cNvPr>
            <p:cNvCxnSpPr>
              <a:cxnSpLocks/>
            </p:cNvCxnSpPr>
            <p:nvPr/>
          </p:nvCxnSpPr>
          <p:spPr>
            <a:xfrm rot="3751417" flipV="1">
              <a:off x="5739814" y="3202248"/>
              <a:ext cx="119942" cy="5447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9197A75-3369-3A58-E936-88F416854278}"/>
                </a:ext>
              </a:extLst>
            </p:cNvPr>
            <p:cNvCxnSpPr>
              <a:cxnSpLocks/>
            </p:cNvCxnSpPr>
            <p:nvPr/>
          </p:nvCxnSpPr>
          <p:spPr>
            <a:xfrm rot="3751417">
              <a:off x="5652757" y="3265353"/>
              <a:ext cx="191001" cy="332337"/>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64ACD3C-A53D-464E-A526-D5575F32D264}"/>
                </a:ext>
              </a:extLst>
            </p:cNvPr>
            <p:cNvCxnSpPr>
              <a:cxnSpLocks/>
            </p:cNvCxnSpPr>
            <p:nvPr/>
          </p:nvCxnSpPr>
          <p:spPr>
            <a:xfrm rot="3751417" flipV="1">
              <a:off x="5648139" y="3587572"/>
              <a:ext cx="195588" cy="126056"/>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C8BF134A-E285-F53C-D2F7-7D98500643D8}"/>
              </a:ext>
            </a:extLst>
          </p:cNvPr>
          <p:cNvCxnSpPr>
            <a:cxnSpLocks/>
          </p:cNvCxnSpPr>
          <p:nvPr/>
        </p:nvCxnSpPr>
        <p:spPr>
          <a:xfrm flipH="1" flipV="1">
            <a:off x="5229571" y="2658732"/>
            <a:ext cx="500781" cy="341983"/>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B7F3673-9607-0561-6F92-5246542395FA}"/>
              </a:ext>
            </a:extLst>
          </p:cNvPr>
          <p:cNvCxnSpPr>
            <a:cxnSpLocks/>
          </p:cNvCxnSpPr>
          <p:nvPr/>
        </p:nvCxnSpPr>
        <p:spPr>
          <a:xfrm flipH="1" flipV="1">
            <a:off x="6203025" y="4256631"/>
            <a:ext cx="249667" cy="25750"/>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FB23AA73-82E3-36D5-F5EB-539D356405F3}"/>
              </a:ext>
            </a:extLst>
          </p:cNvPr>
          <p:cNvSpPr txBox="1"/>
          <p:nvPr/>
        </p:nvSpPr>
        <p:spPr>
          <a:xfrm>
            <a:off x="5098031" y="1758999"/>
            <a:ext cx="1768943" cy="810478"/>
          </a:xfrm>
          <a:prstGeom prst="rect">
            <a:avLst/>
          </a:prstGeom>
          <a:noFill/>
        </p:spPr>
        <p:txBody>
          <a:bodyPr wrap="square" rtlCol="0">
            <a:spAutoFit/>
          </a:bodyPr>
          <a:lstStyle/>
          <a:p>
            <a:pPr>
              <a:lnSpc>
                <a:spcPts val="2800"/>
              </a:lnSpc>
            </a:pPr>
            <a:r>
              <a:rPr lang="en-US" sz="2800" b="1" dirty="0">
                <a:solidFill>
                  <a:srgbClr val="ED7D31"/>
                </a:solidFill>
                <a:latin typeface="Times New Roman" panose="02020603050405020304" pitchFamily="18" charset="0"/>
                <a:cs typeface="Times New Roman" panose="02020603050405020304" pitchFamily="18" charset="0"/>
              </a:rPr>
              <a:t>Science Station 1</a:t>
            </a:r>
          </a:p>
        </p:txBody>
      </p:sp>
      <p:sp>
        <p:nvSpPr>
          <p:cNvPr id="77" name="TextBox 76">
            <a:extLst>
              <a:ext uri="{FF2B5EF4-FFF2-40B4-BE49-F238E27FC236}">
                <a16:creationId xmlns:a16="http://schemas.microsoft.com/office/drawing/2014/main" id="{16B4DE4A-6B00-14AF-A86C-B26AA5FABFDB}"/>
              </a:ext>
            </a:extLst>
          </p:cNvPr>
          <p:cNvSpPr txBox="1"/>
          <p:nvPr/>
        </p:nvSpPr>
        <p:spPr>
          <a:xfrm>
            <a:off x="4444917" y="4218341"/>
            <a:ext cx="1690519" cy="810478"/>
          </a:xfrm>
          <a:prstGeom prst="rect">
            <a:avLst/>
          </a:prstGeom>
          <a:noFill/>
        </p:spPr>
        <p:txBody>
          <a:bodyPr wrap="square" rtlCol="0">
            <a:spAutoFit/>
          </a:bodyPr>
          <a:lstStyle/>
          <a:p>
            <a:pPr>
              <a:lnSpc>
                <a:spcPts val="2800"/>
              </a:lnSpc>
            </a:pPr>
            <a:r>
              <a:rPr lang="en-US" sz="2800" b="1" dirty="0">
                <a:solidFill>
                  <a:srgbClr val="ED7D31"/>
                </a:solidFill>
                <a:latin typeface="Times New Roman" panose="02020603050405020304" pitchFamily="18" charset="0"/>
                <a:cs typeface="Times New Roman" panose="02020603050405020304" pitchFamily="18" charset="0"/>
              </a:rPr>
              <a:t>Science Station 2</a:t>
            </a:r>
          </a:p>
        </p:txBody>
      </p:sp>
      <p:sp>
        <p:nvSpPr>
          <p:cNvPr id="78" name="TextBox 77">
            <a:extLst>
              <a:ext uri="{FF2B5EF4-FFF2-40B4-BE49-F238E27FC236}">
                <a16:creationId xmlns:a16="http://schemas.microsoft.com/office/drawing/2014/main" id="{A4B42824-D8CF-49B7-B0EA-A7CC97C964F8}"/>
              </a:ext>
            </a:extLst>
          </p:cNvPr>
          <p:cNvSpPr txBox="1"/>
          <p:nvPr/>
        </p:nvSpPr>
        <p:spPr>
          <a:xfrm>
            <a:off x="4376052" y="3337703"/>
            <a:ext cx="923623" cy="810478"/>
          </a:xfrm>
          <a:prstGeom prst="rect">
            <a:avLst/>
          </a:prstGeom>
          <a:noFill/>
        </p:spPr>
        <p:txBody>
          <a:bodyPr wrap="square" rtlCol="0">
            <a:spAutoFit/>
          </a:bodyPr>
          <a:lstStyle>
            <a:defPPr>
              <a:defRPr lang="en-US"/>
            </a:defPPr>
            <a:lvl1pPr>
              <a:lnSpc>
                <a:spcPts val="1800"/>
              </a:lnSpc>
              <a:defRPr b="1">
                <a:latin typeface="Times New Roman" panose="02020603050405020304" pitchFamily="18" charset="0"/>
                <a:cs typeface="Times New Roman" panose="02020603050405020304" pitchFamily="18" charset="0"/>
              </a:defRPr>
            </a:lvl1pPr>
          </a:lstStyle>
          <a:p>
            <a:pPr>
              <a:lnSpc>
                <a:spcPts val="2800"/>
              </a:lnSpc>
            </a:pPr>
            <a:r>
              <a:rPr lang="en-US" sz="2800" dirty="0"/>
              <a:t>drill site</a:t>
            </a:r>
          </a:p>
        </p:txBody>
      </p:sp>
      <p:cxnSp>
        <p:nvCxnSpPr>
          <p:cNvPr id="79" name="Straight Arrow Connector 78">
            <a:extLst>
              <a:ext uri="{FF2B5EF4-FFF2-40B4-BE49-F238E27FC236}">
                <a16:creationId xmlns:a16="http://schemas.microsoft.com/office/drawing/2014/main" id="{5F86952E-A847-A3E2-61CC-D8814C4DCE50}"/>
              </a:ext>
            </a:extLst>
          </p:cNvPr>
          <p:cNvCxnSpPr>
            <a:cxnSpLocks/>
            <a:stCxn id="78" idx="0"/>
            <a:endCxn id="101" idx="2"/>
          </p:cNvCxnSpPr>
          <p:nvPr/>
        </p:nvCxnSpPr>
        <p:spPr>
          <a:xfrm flipH="1" flipV="1">
            <a:off x="4704926" y="2883395"/>
            <a:ext cx="132938" cy="454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E201815-CC25-5104-B4E4-2596687B65A1}"/>
              </a:ext>
            </a:extLst>
          </p:cNvPr>
          <p:cNvCxnSpPr>
            <a:cxnSpLocks/>
          </p:cNvCxnSpPr>
          <p:nvPr/>
        </p:nvCxnSpPr>
        <p:spPr>
          <a:xfrm flipH="1" flipV="1">
            <a:off x="6447344" y="4282381"/>
            <a:ext cx="262778" cy="33482"/>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6485405-012B-C4DB-7221-62E3C8DD5466}"/>
              </a:ext>
            </a:extLst>
          </p:cNvPr>
          <p:cNvCxnSpPr>
            <a:cxnSpLocks/>
          </p:cNvCxnSpPr>
          <p:nvPr/>
        </p:nvCxnSpPr>
        <p:spPr>
          <a:xfrm flipH="1">
            <a:off x="6716672" y="4171430"/>
            <a:ext cx="81574" cy="1"/>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13F73C6-E2C9-5868-6C74-60DF3A989108}"/>
              </a:ext>
            </a:extLst>
          </p:cNvPr>
          <p:cNvCxnSpPr>
            <a:cxnSpLocks/>
          </p:cNvCxnSpPr>
          <p:nvPr/>
        </p:nvCxnSpPr>
        <p:spPr>
          <a:xfrm flipV="1">
            <a:off x="6797800" y="4170734"/>
            <a:ext cx="6549" cy="26012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D6EFE14-B0CE-8E86-8F73-174628F59919}"/>
              </a:ext>
            </a:extLst>
          </p:cNvPr>
          <p:cNvCxnSpPr>
            <a:cxnSpLocks/>
          </p:cNvCxnSpPr>
          <p:nvPr/>
        </p:nvCxnSpPr>
        <p:spPr>
          <a:xfrm flipH="1" flipV="1">
            <a:off x="6797801" y="4430858"/>
            <a:ext cx="86889" cy="36062"/>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B226ABB-67F5-84E2-92E9-D08AFB087B95}"/>
              </a:ext>
            </a:extLst>
          </p:cNvPr>
          <p:cNvCxnSpPr>
            <a:cxnSpLocks/>
          </p:cNvCxnSpPr>
          <p:nvPr/>
        </p:nvCxnSpPr>
        <p:spPr>
          <a:xfrm flipV="1">
            <a:off x="6885924" y="4282381"/>
            <a:ext cx="35287" cy="184539"/>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978FF48-6D32-5AC9-3DEA-79D949AFA29F}"/>
              </a:ext>
            </a:extLst>
          </p:cNvPr>
          <p:cNvCxnSpPr>
            <a:cxnSpLocks/>
          </p:cNvCxnSpPr>
          <p:nvPr/>
        </p:nvCxnSpPr>
        <p:spPr>
          <a:xfrm>
            <a:off x="6513392" y="4142337"/>
            <a:ext cx="407819" cy="140044"/>
          </a:xfrm>
          <a:prstGeom prst="line">
            <a:avLst/>
          </a:prstGeom>
          <a:ln w="57150" cap="rnd" cmpd="dbl">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B2AC495-4BA1-56C0-9718-94CE8DE3CA49}"/>
              </a:ext>
            </a:extLst>
          </p:cNvPr>
          <p:cNvCxnSpPr>
            <a:cxnSpLocks/>
          </p:cNvCxnSpPr>
          <p:nvPr/>
        </p:nvCxnSpPr>
        <p:spPr>
          <a:xfrm flipV="1">
            <a:off x="6513392" y="4125078"/>
            <a:ext cx="13880" cy="11805"/>
          </a:xfrm>
          <a:prstGeom prst="line">
            <a:avLst/>
          </a:prstGeom>
          <a:ln w="190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93E44D3-8D13-5B92-43C0-6F4C98C54C1B}"/>
              </a:ext>
            </a:extLst>
          </p:cNvPr>
          <p:cNvSpPr txBox="1"/>
          <p:nvPr/>
        </p:nvSpPr>
        <p:spPr>
          <a:xfrm>
            <a:off x="6687836" y="3486279"/>
            <a:ext cx="1688420" cy="451406"/>
          </a:xfrm>
          <a:prstGeom prst="rect">
            <a:avLst/>
          </a:prstGeom>
          <a:noFill/>
        </p:spPr>
        <p:txBody>
          <a:bodyPr wrap="square" rtlCol="0">
            <a:spAutoFit/>
          </a:bodyPr>
          <a:lstStyle/>
          <a:p>
            <a:pPr algn="ctr">
              <a:lnSpc>
                <a:spcPts val="2800"/>
              </a:lnSpc>
            </a:pPr>
            <a:r>
              <a:rPr lang="en-US" sz="2800" b="1" dirty="0">
                <a:solidFill>
                  <a:srgbClr val="FF0000"/>
                </a:solidFill>
                <a:latin typeface="Times New Roman" panose="02020603050405020304" pitchFamily="18" charset="0"/>
                <a:cs typeface="Times New Roman" panose="02020603050405020304" pitchFamily="18" charset="0"/>
              </a:rPr>
              <a:t>recharge</a:t>
            </a:r>
          </a:p>
        </p:txBody>
      </p:sp>
      <p:cxnSp>
        <p:nvCxnSpPr>
          <p:cNvPr id="88" name="Straight Arrow Connector 87">
            <a:extLst>
              <a:ext uri="{FF2B5EF4-FFF2-40B4-BE49-F238E27FC236}">
                <a16:creationId xmlns:a16="http://schemas.microsoft.com/office/drawing/2014/main" id="{8FEA9241-0DED-C425-DE7C-A633D193293D}"/>
              </a:ext>
            </a:extLst>
          </p:cNvPr>
          <p:cNvCxnSpPr>
            <a:cxnSpLocks/>
          </p:cNvCxnSpPr>
          <p:nvPr/>
        </p:nvCxnSpPr>
        <p:spPr>
          <a:xfrm flipH="1">
            <a:off x="6552489" y="3702246"/>
            <a:ext cx="264154" cy="3602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08B8A6B-8E41-3D37-5A4C-56D14D33B288}"/>
              </a:ext>
            </a:extLst>
          </p:cNvPr>
          <p:cNvCxnSpPr>
            <a:cxnSpLocks/>
          </p:cNvCxnSpPr>
          <p:nvPr/>
        </p:nvCxnSpPr>
        <p:spPr>
          <a:xfrm flipH="1">
            <a:off x="6561952" y="3434933"/>
            <a:ext cx="256659" cy="424987"/>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3659377-666F-F655-1E44-7C3A9447143B}"/>
              </a:ext>
            </a:extLst>
          </p:cNvPr>
          <p:cNvCxnSpPr>
            <a:cxnSpLocks/>
          </p:cNvCxnSpPr>
          <p:nvPr/>
        </p:nvCxnSpPr>
        <p:spPr>
          <a:xfrm flipH="1">
            <a:off x="6818613" y="3107207"/>
            <a:ext cx="344255" cy="327726"/>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A181710C-0A1B-F9BF-98DE-80FE8ACB0C31}"/>
              </a:ext>
            </a:extLst>
          </p:cNvPr>
          <p:cNvSpPr txBox="1"/>
          <p:nvPr/>
        </p:nvSpPr>
        <p:spPr>
          <a:xfrm>
            <a:off x="7098510" y="4256631"/>
            <a:ext cx="902944" cy="451406"/>
          </a:xfrm>
          <a:prstGeom prst="rect">
            <a:avLst/>
          </a:prstGeom>
          <a:noFill/>
        </p:spPr>
        <p:txBody>
          <a:bodyPr wrap="square" rtlCol="0">
            <a:spAutoFit/>
          </a:bodyPr>
          <a:lstStyle/>
          <a:p>
            <a:pPr algn="ctr">
              <a:lnSpc>
                <a:spcPts val="2800"/>
              </a:lnSpc>
            </a:pPr>
            <a:r>
              <a:rPr lang="en-US" sz="2800" b="1" dirty="0">
                <a:solidFill>
                  <a:schemeClr val="bg1"/>
                </a:solidFill>
                <a:latin typeface="Times New Roman" panose="02020603050405020304" pitchFamily="18" charset="0"/>
                <a:cs typeface="Times New Roman" panose="02020603050405020304" pitchFamily="18" charset="0"/>
              </a:rPr>
              <a:t>PSR</a:t>
            </a:r>
          </a:p>
        </p:txBody>
      </p:sp>
      <p:cxnSp>
        <p:nvCxnSpPr>
          <p:cNvPr id="92" name="Straight Connector 91">
            <a:extLst>
              <a:ext uri="{FF2B5EF4-FFF2-40B4-BE49-F238E27FC236}">
                <a16:creationId xmlns:a16="http://schemas.microsoft.com/office/drawing/2014/main" id="{7EA7D5D1-CB2E-E413-193A-7FC376876CFE}"/>
              </a:ext>
            </a:extLst>
          </p:cNvPr>
          <p:cNvCxnSpPr>
            <a:cxnSpLocks/>
          </p:cNvCxnSpPr>
          <p:nvPr/>
        </p:nvCxnSpPr>
        <p:spPr>
          <a:xfrm flipH="1">
            <a:off x="7155891" y="3075740"/>
            <a:ext cx="388286" cy="34269"/>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3" name="Freeform: Shape 88">
            <a:extLst>
              <a:ext uri="{FF2B5EF4-FFF2-40B4-BE49-F238E27FC236}">
                <a16:creationId xmlns:a16="http://schemas.microsoft.com/office/drawing/2014/main" id="{4903EB6C-CF6E-0178-3AE0-AE2215E1ECF5}"/>
              </a:ext>
            </a:extLst>
          </p:cNvPr>
          <p:cNvSpPr/>
          <p:nvPr/>
        </p:nvSpPr>
        <p:spPr>
          <a:xfrm>
            <a:off x="9844064" y="1967398"/>
            <a:ext cx="370099" cy="381000"/>
          </a:xfrm>
          <a:custGeom>
            <a:avLst/>
            <a:gdLst>
              <a:gd name="connsiteX0" fmla="*/ 8149 w 370099"/>
              <a:gd name="connsiteY0" fmla="*/ 165100 h 381000"/>
              <a:gd name="connsiteX1" fmla="*/ 20849 w 370099"/>
              <a:gd name="connsiteY1" fmla="*/ 368300 h 381000"/>
              <a:gd name="connsiteX2" fmla="*/ 46249 w 370099"/>
              <a:gd name="connsiteY2" fmla="*/ 381000 h 381000"/>
              <a:gd name="connsiteX3" fmla="*/ 268499 w 370099"/>
              <a:gd name="connsiteY3" fmla="*/ 323850 h 381000"/>
              <a:gd name="connsiteX4" fmla="*/ 344699 w 370099"/>
              <a:gd name="connsiteY4" fmla="*/ 317500 h 381000"/>
              <a:gd name="connsiteX5" fmla="*/ 370099 w 370099"/>
              <a:gd name="connsiteY5" fmla="*/ 311150 h 381000"/>
              <a:gd name="connsiteX6" fmla="*/ 357399 w 370099"/>
              <a:gd name="connsiteY6" fmla="*/ 158750 h 381000"/>
              <a:gd name="connsiteX7" fmla="*/ 351049 w 370099"/>
              <a:gd name="connsiteY7" fmla="*/ 114300 h 381000"/>
              <a:gd name="connsiteX8" fmla="*/ 325649 w 370099"/>
              <a:gd name="connsiteY8" fmla="*/ 101600 h 381000"/>
              <a:gd name="connsiteX9" fmla="*/ 306599 w 370099"/>
              <a:gd name="connsiteY9" fmla="*/ 82550 h 381000"/>
              <a:gd name="connsiteX10" fmla="*/ 262149 w 370099"/>
              <a:gd name="connsiteY10" fmla="*/ 57150 h 381000"/>
              <a:gd name="connsiteX11" fmla="*/ 230399 w 370099"/>
              <a:gd name="connsiteY11" fmla="*/ 31750 h 381000"/>
              <a:gd name="connsiteX12" fmla="*/ 217699 w 370099"/>
              <a:gd name="connsiteY12" fmla="*/ 12700 h 381000"/>
              <a:gd name="connsiteX13" fmla="*/ 179599 w 370099"/>
              <a:gd name="connsiteY13" fmla="*/ 0 h 381000"/>
              <a:gd name="connsiteX14" fmla="*/ 147849 w 370099"/>
              <a:gd name="connsiteY14" fmla="*/ 44450 h 381000"/>
              <a:gd name="connsiteX15" fmla="*/ 122449 w 370099"/>
              <a:gd name="connsiteY15" fmla="*/ 69850 h 381000"/>
              <a:gd name="connsiteX16" fmla="*/ 109749 w 370099"/>
              <a:gd name="connsiteY16" fmla="*/ 88900 h 381000"/>
              <a:gd name="connsiteX17" fmla="*/ 71649 w 370099"/>
              <a:gd name="connsiteY17" fmla="*/ 127000 h 381000"/>
              <a:gd name="connsiteX18" fmla="*/ 8149 w 370099"/>
              <a:gd name="connsiteY18" fmla="*/ 1651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0099" h="381000">
                <a:moveTo>
                  <a:pt x="8149" y="165100"/>
                </a:moveTo>
                <a:cubicBezTo>
                  <a:pt x="-318" y="205316"/>
                  <a:pt x="-9256" y="247882"/>
                  <a:pt x="20849" y="368300"/>
                </a:cubicBezTo>
                <a:cubicBezTo>
                  <a:pt x="23145" y="377483"/>
                  <a:pt x="37782" y="376767"/>
                  <a:pt x="46249" y="381000"/>
                </a:cubicBezTo>
                <a:cubicBezTo>
                  <a:pt x="120332" y="361950"/>
                  <a:pt x="193680" y="339769"/>
                  <a:pt x="268499" y="323850"/>
                </a:cubicBezTo>
                <a:cubicBezTo>
                  <a:pt x="293429" y="318546"/>
                  <a:pt x="319408" y="320661"/>
                  <a:pt x="344699" y="317500"/>
                </a:cubicBezTo>
                <a:cubicBezTo>
                  <a:pt x="353359" y="316418"/>
                  <a:pt x="361632" y="313267"/>
                  <a:pt x="370099" y="311150"/>
                </a:cubicBezTo>
                <a:cubicBezTo>
                  <a:pt x="365866" y="260350"/>
                  <a:pt x="362309" y="209489"/>
                  <a:pt x="357399" y="158750"/>
                </a:cubicBezTo>
                <a:cubicBezTo>
                  <a:pt x="355957" y="143853"/>
                  <a:pt x="358318" y="127384"/>
                  <a:pt x="351049" y="114300"/>
                </a:cubicBezTo>
                <a:cubicBezTo>
                  <a:pt x="346452" y="106025"/>
                  <a:pt x="333352" y="107102"/>
                  <a:pt x="325649" y="101600"/>
                </a:cubicBezTo>
                <a:cubicBezTo>
                  <a:pt x="318341" y="96380"/>
                  <a:pt x="313956" y="87700"/>
                  <a:pt x="306599" y="82550"/>
                </a:cubicBezTo>
                <a:cubicBezTo>
                  <a:pt x="292619" y="72764"/>
                  <a:pt x="276348" y="66616"/>
                  <a:pt x="262149" y="57150"/>
                </a:cubicBezTo>
                <a:cubicBezTo>
                  <a:pt x="250872" y="49632"/>
                  <a:pt x="239983" y="41334"/>
                  <a:pt x="230399" y="31750"/>
                </a:cubicBezTo>
                <a:cubicBezTo>
                  <a:pt x="225003" y="26354"/>
                  <a:pt x="224171" y="16745"/>
                  <a:pt x="217699" y="12700"/>
                </a:cubicBezTo>
                <a:cubicBezTo>
                  <a:pt x="206347" y="5605"/>
                  <a:pt x="192299" y="4233"/>
                  <a:pt x="179599" y="0"/>
                </a:cubicBezTo>
                <a:cubicBezTo>
                  <a:pt x="170116" y="14225"/>
                  <a:pt x="158876" y="31848"/>
                  <a:pt x="147849" y="44450"/>
                </a:cubicBezTo>
                <a:cubicBezTo>
                  <a:pt x="139964" y="53461"/>
                  <a:pt x="130241" y="60759"/>
                  <a:pt x="122449" y="69850"/>
                </a:cubicBezTo>
                <a:cubicBezTo>
                  <a:pt x="117482" y="75644"/>
                  <a:pt x="114819" y="83196"/>
                  <a:pt x="109749" y="88900"/>
                </a:cubicBezTo>
                <a:cubicBezTo>
                  <a:pt x="97817" y="102324"/>
                  <a:pt x="86593" y="117037"/>
                  <a:pt x="71649" y="127000"/>
                </a:cubicBezTo>
                <a:cubicBezTo>
                  <a:pt x="60510" y="134426"/>
                  <a:pt x="16616" y="124884"/>
                  <a:pt x="8149" y="16510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94" name="Freeform: Shape 89">
            <a:extLst>
              <a:ext uri="{FF2B5EF4-FFF2-40B4-BE49-F238E27FC236}">
                <a16:creationId xmlns:a16="http://schemas.microsoft.com/office/drawing/2014/main" id="{E226AE89-8031-9BE9-4571-509E3F988A1E}"/>
              </a:ext>
            </a:extLst>
          </p:cNvPr>
          <p:cNvSpPr/>
          <p:nvPr/>
        </p:nvSpPr>
        <p:spPr>
          <a:xfrm>
            <a:off x="10112392" y="2499193"/>
            <a:ext cx="206453" cy="238360"/>
          </a:xfrm>
          <a:custGeom>
            <a:avLst/>
            <a:gdLst>
              <a:gd name="connsiteX0" fmla="*/ 3253 w 206453"/>
              <a:gd name="connsiteY0" fmla="*/ 19894 h 238360"/>
              <a:gd name="connsiteX1" fmla="*/ 174703 w 206453"/>
              <a:gd name="connsiteY1" fmla="*/ 229444 h 238360"/>
              <a:gd name="connsiteX2" fmla="*/ 206453 w 206453"/>
              <a:gd name="connsiteY2" fmla="*/ 197694 h 238360"/>
              <a:gd name="connsiteX3" fmla="*/ 193753 w 206453"/>
              <a:gd name="connsiteY3" fmla="*/ 121494 h 238360"/>
              <a:gd name="connsiteX4" fmla="*/ 181053 w 206453"/>
              <a:gd name="connsiteY4" fmla="*/ 96094 h 238360"/>
              <a:gd name="connsiteX5" fmla="*/ 162003 w 206453"/>
              <a:gd name="connsiteY5" fmla="*/ 38944 h 238360"/>
              <a:gd name="connsiteX6" fmla="*/ 130253 w 206453"/>
              <a:gd name="connsiteY6" fmla="*/ 26244 h 238360"/>
              <a:gd name="connsiteX7" fmla="*/ 117553 w 206453"/>
              <a:gd name="connsiteY7" fmla="*/ 7194 h 238360"/>
              <a:gd name="connsiteX8" fmla="*/ 60403 w 206453"/>
              <a:gd name="connsiteY8" fmla="*/ 7194 h 238360"/>
              <a:gd name="connsiteX9" fmla="*/ 3253 w 206453"/>
              <a:gd name="connsiteY9" fmla="*/ 19894 h 23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453" h="238360">
                <a:moveTo>
                  <a:pt x="3253" y="19894"/>
                </a:moveTo>
                <a:cubicBezTo>
                  <a:pt x="22303" y="56936"/>
                  <a:pt x="13290" y="285939"/>
                  <a:pt x="174703" y="229444"/>
                </a:cubicBezTo>
                <a:cubicBezTo>
                  <a:pt x="188830" y="224500"/>
                  <a:pt x="195870" y="208277"/>
                  <a:pt x="206453" y="197694"/>
                </a:cubicBezTo>
                <a:cubicBezTo>
                  <a:pt x="202220" y="172294"/>
                  <a:pt x="199998" y="146476"/>
                  <a:pt x="193753" y="121494"/>
                </a:cubicBezTo>
                <a:cubicBezTo>
                  <a:pt x="191457" y="112311"/>
                  <a:pt x="184046" y="105074"/>
                  <a:pt x="181053" y="96094"/>
                </a:cubicBezTo>
                <a:cubicBezTo>
                  <a:pt x="175845" y="80470"/>
                  <a:pt x="176900" y="51713"/>
                  <a:pt x="162003" y="38944"/>
                </a:cubicBezTo>
                <a:cubicBezTo>
                  <a:pt x="153349" y="31526"/>
                  <a:pt x="140836" y="30477"/>
                  <a:pt x="130253" y="26244"/>
                </a:cubicBezTo>
                <a:cubicBezTo>
                  <a:pt x="126020" y="19894"/>
                  <a:pt x="123512" y="11962"/>
                  <a:pt x="117553" y="7194"/>
                </a:cubicBezTo>
                <a:cubicBezTo>
                  <a:pt x="102826" y="-4587"/>
                  <a:pt x="73295" y="2360"/>
                  <a:pt x="60403" y="7194"/>
                </a:cubicBezTo>
                <a:cubicBezTo>
                  <a:pt x="54797" y="9296"/>
                  <a:pt x="-15797" y="-17148"/>
                  <a:pt x="3253" y="19894"/>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95" name="Freeform: Shape 90">
            <a:extLst>
              <a:ext uri="{FF2B5EF4-FFF2-40B4-BE49-F238E27FC236}">
                <a16:creationId xmlns:a16="http://schemas.microsoft.com/office/drawing/2014/main" id="{7CF832B4-0392-0692-879A-F299A7564AAE}"/>
              </a:ext>
            </a:extLst>
          </p:cNvPr>
          <p:cNvSpPr/>
          <p:nvPr/>
        </p:nvSpPr>
        <p:spPr>
          <a:xfrm>
            <a:off x="10315934" y="2320464"/>
            <a:ext cx="311486" cy="408509"/>
          </a:xfrm>
          <a:custGeom>
            <a:avLst/>
            <a:gdLst>
              <a:gd name="connsiteX0" fmla="*/ 336 w 311486"/>
              <a:gd name="connsiteY0" fmla="*/ 21500 h 408509"/>
              <a:gd name="connsiteX1" fmla="*/ 76536 w 311486"/>
              <a:gd name="connsiteY1" fmla="*/ 116750 h 408509"/>
              <a:gd name="connsiteX2" fmla="*/ 165436 w 311486"/>
              <a:gd name="connsiteY2" fmla="*/ 243750 h 408509"/>
              <a:gd name="connsiteX3" fmla="*/ 197186 w 311486"/>
              <a:gd name="connsiteY3" fmla="*/ 256450 h 408509"/>
              <a:gd name="connsiteX4" fmla="*/ 216236 w 311486"/>
              <a:gd name="connsiteY4" fmla="*/ 281850 h 408509"/>
              <a:gd name="connsiteX5" fmla="*/ 222586 w 311486"/>
              <a:gd name="connsiteY5" fmla="*/ 351700 h 408509"/>
              <a:gd name="connsiteX6" fmla="*/ 203536 w 311486"/>
              <a:gd name="connsiteY6" fmla="*/ 370750 h 408509"/>
              <a:gd name="connsiteX7" fmla="*/ 279736 w 311486"/>
              <a:gd name="connsiteY7" fmla="*/ 389800 h 408509"/>
              <a:gd name="connsiteX8" fmla="*/ 292436 w 311486"/>
              <a:gd name="connsiteY8" fmla="*/ 358050 h 408509"/>
              <a:gd name="connsiteX9" fmla="*/ 311486 w 311486"/>
              <a:gd name="connsiteY9" fmla="*/ 319950 h 408509"/>
              <a:gd name="connsiteX10" fmla="*/ 305136 w 311486"/>
              <a:gd name="connsiteY10" fmla="*/ 224700 h 408509"/>
              <a:gd name="connsiteX11" fmla="*/ 260686 w 311486"/>
              <a:gd name="connsiteY11" fmla="*/ 192950 h 408509"/>
              <a:gd name="connsiteX12" fmla="*/ 228936 w 311486"/>
              <a:gd name="connsiteY12" fmla="*/ 180250 h 408509"/>
              <a:gd name="connsiteX13" fmla="*/ 178136 w 311486"/>
              <a:gd name="connsiteY13" fmla="*/ 142150 h 408509"/>
              <a:gd name="connsiteX14" fmla="*/ 152736 w 311486"/>
              <a:gd name="connsiteY14" fmla="*/ 116750 h 408509"/>
              <a:gd name="connsiteX15" fmla="*/ 120986 w 311486"/>
              <a:gd name="connsiteY15" fmla="*/ 34200 h 408509"/>
              <a:gd name="connsiteX16" fmla="*/ 108286 w 311486"/>
              <a:gd name="connsiteY16" fmla="*/ 8800 h 408509"/>
              <a:gd name="connsiteX17" fmla="*/ 336 w 311486"/>
              <a:gd name="connsiteY17" fmla="*/ 21500 h 40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86" h="408509">
                <a:moveTo>
                  <a:pt x="336" y="21500"/>
                </a:moveTo>
                <a:cubicBezTo>
                  <a:pt x="-4956" y="39492"/>
                  <a:pt x="53501" y="83245"/>
                  <a:pt x="76536" y="116750"/>
                </a:cubicBezTo>
                <a:cubicBezTo>
                  <a:pt x="114039" y="171300"/>
                  <a:pt x="114589" y="215502"/>
                  <a:pt x="165436" y="243750"/>
                </a:cubicBezTo>
                <a:cubicBezTo>
                  <a:pt x="175400" y="249286"/>
                  <a:pt x="186603" y="252217"/>
                  <a:pt x="197186" y="256450"/>
                </a:cubicBezTo>
                <a:cubicBezTo>
                  <a:pt x="203536" y="264917"/>
                  <a:pt x="212165" y="272081"/>
                  <a:pt x="216236" y="281850"/>
                </a:cubicBezTo>
                <a:cubicBezTo>
                  <a:pt x="224531" y="301758"/>
                  <a:pt x="236767" y="330428"/>
                  <a:pt x="222586" y="351700"/>
                </a:cubicBezTo>
                <a:cubicBezTo>
                  <a:pt x="217605" y="359172"/>
                  <a:pt x="209886" y="364400"/>
                  <a:pt x="203536" y="370750"/>
                </a:cubicBezTo>
                <a:cubicBezTo>
                  <a:pt x="213121" y="409089"/>
                  <a:pt x="207719" y="423039"/>
                  <a:pt x="279736" y="389800"/>
                </a:cubicBezTo>
                <a:cubicBezTo>
                  <a:pt x="290085" y="385023"/>
                  <a:pt x="287719" y="368427"/>
                  <a:pt x="292436" y="358050"/>
                </a:cubicBezTo>
                <a:cubicBezTo>
                  <a:pt x="298312" y="345124"/>
                  <a:pt x="305136" y="332650"/>
                  <a:pt x="311486" y="319950"/>
                </a:cubicBezTo>
                <a:cubicBezTo>
                  <a:pt x="309369" y="288200"/>
                  <a:pt x="311691" y="255838"/>
                  <a:pt x="305136" y="224700"/>
                </a:cubicBezTo>
                <a:cubicBezTo>
                  <a:pt x="298821" y="194704"/>
                  <a:pt x="281534" y="199899"/>
                  <a:pt x="260686" y="192950"/>
                </a:cubicBezTo>
                <a:cubicBezTo>
                  <a:pt x="249872" y="189345"/>
                  <a:pt x="239519" y="184483"/>
                  <a:pt x="228936" y="180250"/>
                </a:cubicBezTo>
                <a:cubicBezTo>
                  <a:pt x="151167" y="102481"/>
                  <a:pt x="250355" y="196314"/>
                  <a:pt x="178136" y="142150"/>
                </a:cubicBezTo>
                <a:cubicBezTo>
                  <a:pt x="168557" y="134966"/>
                  <a:pt x="161203" y="125217"/>
                  <a:pt x="152736" y="116750"/>
                </a:cubicBezTo>
                <a:cubicBezTo>
                  <a:pt x="134640" y="44366"/>
                  <a:pt x="150715" y="87712"/>
                  <a:pt x="120986" y="34200"/>
                </a:cubicBezTo>
                <a:cubicBezTo>
                  <a:pt x="116389" y="25925"/>
                  <a:pt x="115473" y="14960"/>
                  <a:pt x="108286" y="8800"/>
                </a:cubicBezTo>
                <a:cubicBezTo>
                  <a:pt x="87049" y="-9403"/>
                  <a:pt x="5628" y="3508"/>
                  <a:pt x="336" y="21500"/>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cxnSp>
        <p:nvCxnSpPr>
          <p:cNvPr id="96" name="Straight Connector 95">
            <a:extLst>
              <a:ext uri="{FF2B5EF4-FFF2-40B4-BE49-F238E27FC236}">
                <a16:creationId xmlns:a16="http://schemas.microsoft.com/office/drawing/2014/main" id="{D5D79B4F-2A78-5D5B-CD27-D33CB6365B46}"/>
              </a:ext>
            </a:extLst>
          </p:cNvPr>
          <p:cNvCxnSpPr>
            <a:cxnSpLocks/>
          </p:cNvCxnSpPr>
          <p:nvPr/>
        </p:nvCxnSpPr>
        <p:spPr>
          <a:xfrm flipH="1">
            <a:off x="8822279" y="2386751"/>
            <a:ext cx="367202" cy="199904"/>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12799C2-3658-FBB6-0B3D-09763F47882B}"/>
              </a:ext>
            </a:extLst>
          </p:cNvPr>
          <p:cNvCxnSpPr>
            <a:cxnSpLocks/>
          </p:cNvCxnSpPr>
          <p:nvPr/>
        </p:nvCxnSpPr>
        <p:spPr>
          <a:xfrm flipH="1">
            <a:off x="9189482" y="2309427"/>
            <a:ext cx="379089" cy="77324"/>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D231B18-CE5D-075B-8E05-F1A0C9FFB4A3}"/>
              </a:ext>
            </a:extLst>
          </p:cNvPr>
          <p:cNvCxnSpPr>
            <a:cxnSpLocks/>
          </p:cNvCxnSpPr>
          <p:nvPr/>
        </p:nvCxnSpPr>
        <p:spPr>
          <a:xfrm flipH="1">
            <a:off x="9569642" y="2208175"/>
            <a:ext cx="420020" cy="91929"/>
          </a:xfrm>
          <a:prstGeom prst="line">
            <a:avLst/>
          </a:prstGeom>
          <a:ln w="19050">
            <a:solidFill>
              <a:schemeClr val="accent6">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6EC4017-AF9C-7214-369B-12A13A05F071}"/>
              </a:ext>
            </a:extLst>
          </p:cNvPr>
          <p:cNvSpPr txBox="1"/>
          <p:nvPr/>
        </p:nvSpPr>
        <p:spPr>
          <a:xfrm>
            <a:off x="9374608" y="2546509"/>
            <a:ext cx="1262989" cy="810478"/>
          </a:xfrm>
          <a:prstGeom prst="rect">
            <a:avLst/>
          </a:prstGeom>
          <a:noFill/>
        </p:spPr>
        <p:txBody>
          <a:bodyPr wrap="square" rtlCol="0">
            <a:spAutoFit/>
          </a:bodyPr>
          <a:lstStyle/>
          <a:p>
            <a:pPr>
              <a:lnSpc>
                <a:spcPts val="2800"/>
              </a:lnSpc>
            </a:pPr>
            <a:r>
              <a:rPr lang="en-US" sz="2800" b="1" dirty="0">
                <a:solidFill>
                  <a:srgbClr val="2F528F"/>
                </a:solidFill>
                <a:latin typeface="Times New Roman" panose="02020603050405020304" pitchFamily="18" charset="0"/>
                <a:cs typeface="Times New Roman" panose="02020603050405020304" pitchFamily="18" charset="0"/>
              </a:rPr>
              <a:t>safe havens</a:t>
            </a:r>
          </a:p>
        </p:txBody>
      </p:sp>
      <p:sp>
        <p:nvSpPr>
          <p:cNvPr id="100" name="TextBox 99">
            <a:extLst>
              <a:ext uri="{FF2B5EF4-FFF2-40B4-BE49-F238E27FC236}">
                <a16:creationId xmlns:a16="http://schemas.microsoft.com/office/drawing/2014/main" id="{7F0C4020-4BCE-C6D0-F10F-31706CF40C96}"/>
              </a:ext>
            </a:extLst>
          </p:cNvPr>
          <p:cNvSpPr txBox="1"/>
          <p:nvPr/>
        </p:nvSpPr>
        <p:spPr>
          <a:xfrm>
            <a:off x="8097069" y="1485448"/>
            <a:ext cx="1645224" cy="810478"/>
          </a:xfrm>
          <a:prstGeom prst="rect">
            <a:avLst/>
          </a:prstGeom>
          <a:noFill/>
        </p:spPr>
        <p:txBody>
          <a:bodyPr wrap="square" rtlCol="0">
            <a:spAutoFit/>
          </a:bodyPr>
          <a:lstStyle/>
          <a:p>
            <a:pPr>
              <a:lnSpc>
                <a:spcPts val="2800"/>
              </a:lnSpc>
            </a:pPr>
            <a:r>
              <a:rPr lang="en-US" sz="2800" b="1" dirty="0">
                <a:solidFill>
                  <a:srgbClr val="ED7D31"/>
                </a:solidFill>
                <a:latin typeface="Times New Roman" panose="02020603050405020304" pitchFamily="18" charset="0"/>
                <a:cs typeface="Times New Roman" panose="02020603050405020304" pitchFamily="18" charset="0"/>
              </a:rPr>
              <a:t>Science Station 3</a:t>
            </a:r>
          </a:p>
        </p:txBody>
      </p:sp>
      <p:sp>
        <p:nvSpPr>
          <p:cNvPr id="101" name="Arrow: Down 96">
            <a:extLst>
              <a:ext uri="{FF2B5EF4-FFF2-40B4-BE49-F238E27FC236}">
                <a16:creationId xmlns:a16="http://schemas.microsoft.com/office/drawing/2014/main" id="{9536FB14-EFA5-6AEB-F8FD-863B5F2011D8}"/>
              </a:ext>
            </a:extLst>
          </p:cNvPr>
          <p:cNvSpPr/>
          <p:nvPr/>
        </p:nvSpPr>
        <p:spPr>
          <a:xfrm>
            <a:off x="4621743" y="2637678"/>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2" name="Arrow: Down 97">
            <a:extLst>
              <a:ext uri="{FF2B5EF4-FFF2-40B4-BE49-F238E27FC236}">
                <a16:creationId xmlns:a16="http://schemas.microsoft.com/office/drawing/2014/main" id="{F1142592-6879-209E-8584-2CAC0AB8E584}"/>
              </a:ext>
            </a:extLst>
          </p:cNvPr>
          <p:cNvSpPr/>
          <p:nvPr/>
        </p:nvSpPr>
        <p:spPr>
          <a:xfrm>
            <a:off x="4030547" y="2237836"/>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3" name="Arrow: Down 98">
            <a:extLst>
              <a:ext uri="{FF2B5EF4-FFF2-40B4-BE49-F238E27FC236}">
                <a16:creationId xmlns:a16="http://schemas.microsoft.com/office/drawing/2014/main" id="{3FCB1DDF-0E65-741B-3328-226BAB52B70B}"/>
              </a:ext>
            </a:extLst>
          </p:cNvPr>
          <p:cNvSpPr/>
          <p:nvPr/>
        </p:nvSpPr>
        <p:spPr>
          <a:xfrm>
            <a:off x="4459863" y="2161621"/>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4" name="Arrow: Down 99">
            <a:extLst>
              <a:ext uri="{FF2B5EF4-FFF2-40B4-BE49-F238E27FC236}">
                <a16:creationId xmlns:a16="http://schemas.microsoft.com/office/drawing/2014/main" id="{78027999-2BE1-47F4-CFCD-3D78DF632F77}"/>
              </a:ext>
            </a:extLst>
          </p:cNvPr>
          <p:cNvSpPr/>
          <p:nvPr/>
        </p:nvSpPr>
        <p:spPr>
          <a:xfrm>
            <a:off x="5479961" y="3636687"/>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5" name="Arrow: Down 100">
            <a:extLst>
              <a:ext uri="{FF2B5EF4-FFF2-40B4-BE49-F238E27FC236}">
                <a16:creationId xmlns:a16="http://schemas.microsoft.com/office/drawing/2014/main" id="{9A8C9B41-002B-B0A2-F8B4-B47D0F99593F}"/>
              </a:ext>
            </a:extLst>
          </p:cNvPr>
          <p:cNvSpPr/>
          <p:nvPr/>
        </p:nvSpPr>
        <p:spPr>
          <a:xfrm>
            <a:off x="5878631" y="3228583"/>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6" name="Arrow: Down 101">
            <a:extLst>
              <a:ext uri="{FF2B5EF4-FFF2-40B4-BE49-F238E27FC236}">
                <a16:creationId xmlns:a16="http://schemas.microsoft.com/office/drawing/2014/main" id="{CFE22E22-669F-122B-4814-2EE41E35FB1F}"/>
              </a:ext>
            </a:extLst>
          </p:cNvPr>
          <p:cNvSpPr/>
          <p:nvPr/>
        </p:nvSpPr>
        <p:spPr>
          <a:xfrm>
            <a:off x="5927678" y="4027210"/>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sp>
        <p:nvSpPr>
          <p:cNvPr id="107" name="Arrow: Down 102">
            <a:extLst>
              <a:ext uri="{FF2B5EF4-FFF2-40B4-BE49-F238E27FC236}">
                <a16:creationId xmlns:a16="http://schemas.microsoft.com/office/drawing/2014/main" id="{85FED65D-7554-1381-C0EE-9BCCBA5B8156}"/>
              </a:ext>
            </a:extLst>
          </p:cNvPr>
          <p:cNvSpPr/>
          <p:nvPr/>
        </p:nvSpPr>
        <p:spPr>
          <a:xfrm>
            <a:off x="6765229" y="4360362"/>
            <a:ext cx="166365" cy="245717"/>
          </a:xfrm>
          <a:prstGeom prst="downArrow">
            <a:avLst/>
          </a:prstGeom>
          <a:solidFill>
            <a:schemeClr val="bg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endParaRPr lang="en-US" sz="2800" b="1" dirty="0">
              <a:latin typeface="Times New Roman" panose="02020603050405020304" pitchFamily="18" charset="0"/>
              <a:cs typeface="Times New Roman" panose="02020603050405020304" pitchFamily="18" charset="0"/>
            </a:endParaRPr>
          </a:p>
        </p:txBody>
      </p:sp>
      <p:cxnSp>
        <p:nvCxnSpPr>
          <p:cNvPr id="108" name="Straight Arrow Connector 107">
            <a:extLst>
              <a:ext uri="{FF2B5EF4-FFF2-40B4-BE49-F238E27FC236}">
                <a16:creationId xmlns:a16="http://schemas.microsoft.com/office/drawing/2014/main" id="{0B774B20-1E5E-47B3-D99E-9827C3E1855E}"/>
              </a:ext>
            </a:extLst>
          </p:cNvPr>
          <p:cNvCxnSpPr>
            <a:cxnSpLocks/>
          </p:cNvCxnSpPr>
          <p:nvPr/>
        </p:nvCxnSpPr>
        <p:spPr>
          <a:xfrm flipH="1">
            <a:off x="3645692" y="1672839"/>
            <a:ext cx="524869" cy="525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73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BEB00C-4DA4-4834-85DA-A3734903AF67}"/>
              </a:ext>
            </a:extLst>
          </p:cNvPr>
          <p:cNvSpPr>
            <a:spLocks noGrp="1"/>
          </p:cNvSpPr>
          <p:nvPr>
            <p:ph type="sldNum" sz="quarter" idx="12"/>
          </p:nvPr>
        </p:nvSpPr>
        <p:spPr/>
        <p:txBody>
          <a:bodyPr/>
          <a:lstStyle/>
          <a:p>
            <a:fld id="{2E8C51FE-49D9-314D-9957-ABBF7DDE8782}" type="slidenum">
              <a:rPr lang="en-US" smtClean="0"/>
              <a:pPr/>
              <a:t>15</a:t>
            </a:fld>
            <a:endParaRPr lang="en-US"/>
          </a:p>
        </p:txBody>
      </p:sp>
      <p:pic>
        <p:nvPicPr>
          <p:cNvPr id="3" name="Content Placeholder 2">
            <a:extLst>
              <a:ext uri="{FF2B5EF4-FFF2-40B4-BE49-F238E27FC236}">
                <a16:creationId xmlns:a16="http://schemas.microsoft.com/office/drawing/2014/main" id="{4DA2CF3D-BC7B-4C33-9BE1-F7166917FA35}"/>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8730" t="16626" r="55728" b="22218"/>
          <a:stretch/>
        </p:blipFill>
        <p:spPr>
          <a:xfrm>
            <a:off x="1584251" y="800124"/>
            <a:ext cx="9105976" cy="5857501"/>
          </a:xfrm>
          <a:prstGeom prst="rect">
            <a:avLst/>
          </a:prstGeom>
        </p:spPr>
      </p:pic>
      <p:sp>
        <p:nvSpPr>
          <p:cNvPr id="7" name="TextBox 6">
            <a:extLst>
              <a:ext uri="{FF2B5EF4-FFF2-40B4-BE49-F238E27FC236}">
                <a16:creationId xmlns:a16="http://schemas.microsoft.com/office/drawing/2014/main" id="{93342F64-BF8E-4862-9E47-755F22E10C97}"/>
              </a:ext>
            </a:extLst>
          </p:cNvPr>
          <p:cNvSpPr txBox="1"/>
          <p:nvPr/>
        </p:nvSpPr>
        <p:spPr>
          <a:xfrm>
            <a:off x="10896600" y="4877378"/>
            <a:ext cx="1268594" cy="1569660"/>
          </a:xfrm>
          <a:prstGeom prst="rect">
            <a:avLst/>
          </a:prstGeom>
          <a:noFill/>
        </p:spPr>
        <p:txBody>
          <a:bodyPr wrap="square" rtlCol="0">
            <a:spAutoFit/>
          </a:bodyPr>
          <a:lstStyle/>
          <a:p>
            <a:r>
              <a:rPr lang="en-US" sz="1600">
                <a:solidFill>
                  <a:schemeClr val="accent5">
                    <a:lumMod val="40000"/>
                    <a:lumOff val="60000"/>
                  </a:schemeClr>
                </a:solidFill>
              </a:rPr>
              <a:t>Screenshot from the VIPER Traverse Planning tool /M. Shirley</a:t>
            </a:r>
          </a:p>
        </p:txBody>
      </p:sp>
      <p:sp>
        <p:nvSpPr>
          <p:cNvPr id="10" name="Title 1">
            <a:extLst>
              <a:ext uri="{FF2B5EF4-FFF2-40B4-BE49-F238E27FC236}">
                <a16:creationId xmlns:a16="http://schemas.microsoft.com/office/drawing/2014/main" id="{FA2E59A5-6245-4F1B-9FB0-200AC6AD50B7}"/>
              </a:ext>
            </a:extLst>
          </p:cNvPr>
          <p:cNvSpPr txBox="1">
            <a:spLocks/>
          </p:cNvSpPr>
          <p:nvPr/>
        </p:nvSpPr>
        <p:spPr>
          <a:xfrm>
            <a:off x="960120" y="186594"/>
            <a:ext cx="1039368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a:lstStyle>
          <a:p>
            <a:pPr algn="ctr"/>
            <a:r>
              <a:rPr lang="en-US"/>
              <a:t>Mons Mouton region with Safe Havens</a:t>
            </a:r>
          </a:p>
        </p:txBody>
      </p:sp>
      <p:sp>
        <p:nvSpPr>
          <p:cNvPr id="11" name="Rectangle 10">
            <a:extLst>
              <a:ext uri="{FF2B5EF4-FFF2-40B4-BE49-F238E27FC236}">
                <a16:creationId xmlns:a16="http://schemas.microsoft.com/office/drawing/2014/main" id="{1A077E01-2D5F-41CE-BE6D-7A04DBB31E27}"/>
              </a:ext>
            </a:extLst>
          </p:cNvPr>
          <p:cNvSpPr/>
          <p:nvPr/>
        </p:nvSpPr>
        <p:spPr>
          <a:xfrm>
            <a:off x="3259319" y="5862873"/>
            <a:ext cx="6096000" cy="646331"/>
          </a:xfrm>
          <a:prstGeom prst="rect">
            <a:avLst/>
          </a:prstGeom>
        </p:spPr>
        <p:txBody>
          <a:bodyPr wrap="square">
            <a:spAutoFit/>
          </a:bodyPr>
          <a:lstStyle/>
          <a:p>
            <a:pPr algn="ctr"/>
            <a:r>
              <a:rPr lang="en-US">
                <a:solidFill>
                  <a:schemeClr val="accent5">
                    <a:lumMod val="40000"/>
                    <a:lumOff val="60000"/>
                  </a:schemeClr>
                </a:solidFill>
              </a:rPr>
              <a:t>Yellow Safe Havens experience less than 50hrs of contiguous shadow during the 2 weeks VIPER is out of view of Earth</a:t>
            </a:r>
          </a:p>
        </p:txBody>
      </p:sp>
    </p:spTree>
    <p:extLst>
      <p:ext uri="{BB962C8B-B14F-4D97-AF65-F5344CB8AC3E}">
        <p14:creationId xmlns:p14="http://schemas.microsoft.com/office/powerpoint/2010/main" val="350355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E975-6002-4EB7-AB2F-EACE4DB29C5C}"/>
              </a:ext>
            </a:extLst>
          </p:cNvPr>
          <p:cNvSpPr>
            <a:spLocks noGrp="1"/>
          </p:cNvSpPr>
          <p:nvPr>
            <p:ph type="title"/>
          </p:nvPr>
        </p:nvSpPr>
        <p:spPr>
          <a:xfrm>
            <a:off x="598380" y="204151"/>
            <a:ext cx="10967273" cy="629866"/>
          </a:xfrm>
        </p:spPr>
        <p:txBody>
          <a:bodyPr/>
          <a:lstStyle/>
          <a:p>
            <a:r>
              <a:rPr lang="en-US"/>
              <a:t>VIPER and the four Ice Stability Regions (ISRs)</a:t>
            </a:r>
          </a:p>
        </p:txBody>
      </p:sp>
      <p:sp>
        <p:nvSpPr>
          <p:cNvPr id="4" name="Slide Number Placeholder 3">
            <a:extLst>
              <a:ext uri="{FF2B5EF4-FFF2-40B4-BE49-F238E27FC236}">
                <a16:creationId xmlns:a16="http://schemas.microsoft.com/office/drawing/2014/main" id="{34BEB00C-4DA4-4834-85DA-A3734903AF67}"/>
              </a:ext>
            </a:extLst>
          </p:cNvPr>
          <p:cNvSpPr>
            <a:spLocks noGrp="1"/>
          </p:cNvSpPr>
          <p:nvPr>
            <p:ph type="sldNum" sz="quarter" idx="12"/>
          </p:nvPr>
        </p:nvSpPr>
        <p:spPr/>
        <p:txBody>
          <a:bodyPr/>
          <a:lstStyle/>
          <a:p>
            <a:fld id="{2E8C51FE-49D9-314D-9957-ABBF7DDE8782}" type="slidenum">
              <a:rPr lang="en-US" smtClean="0"/>
              <a:pPr/>
              <a:t>16</a:t>
            </a:fld>
            <a:endParaRPr lang="en-US"/>
          </a:p>
        </p:txBody>
      </p:sp>
      <p:pic>
        <p:nvPicPr>
          <p:cNvPr id="11" name="Content Placeholder 10">
            <a:extLst>
              <a:ext uri="{FF2B5EF4-FFF2-40B4-BE49-F238E27FC236}">
                <a16:creationId xmlns:a16="http://schemas.microsoft.com/office/drawing/2014/main" id="{BDB5C4D5-3739-4FAD-B27A-A26E1ED5D9B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8831" t="16890" r="55890" b="23085"/>
          <a:stretch/>
        </p:blipFill>
        <p:spPr>
          <a:xfrm>
            <a:off x="1584040" y="834017"/>
            <a:ext cx="9152927" cy="5839105"/>
          </a:xfrm>
          <a:prstGeom prst="rect">
            <a:avLst/>
          </a:prstGeom>
        </p:spPr>
      </p:pic>
      <p:sp>
        <p:nvSpPr>
          <p:cNvPr id="13" name="TextBox 12">
            <a:extLst>
              <a:ext uri="{FF2B5EF4-FFF2-40B4-BE49-F238E27FC236}">
                <a16:creationId xmlns:a16="http://schemas.microsoft.com/office/drawing/2014/main" id="{FF676F3A-07B5-42AF-8794-BF33CC755201}"/>
              </a:ext>
            </a:extLst>
          </p:cNvPr>
          <p:cNvSpPr txBox="1"/>
          <p:nvPr/>
        </p:nvSpPr>
        <p:spPr>
          <a:xfrm>
            <a:off x="10896600" y="4877378"/>
            <a:ext cx="1268594" cy="1569660"/>
          </a:xfrm>
          <a:prstGeom prst="rect">
            <a:avLst/>
          </a:prstGeom>
          <a:noFill/>
        </p:spPr>
        <p:txBody>
          <a:bodyPr wrap="square" rtlCol="0">
            <a:spAutoFit/>
          </a:bodyPr>
          <a:lstStyle/>
          <a:p>
            <a:r>
              <a:rPr lang="en-US" sz="1600">
                <a:solidFill>
                  <a:schemeClr val="accent5">
                    <a:lumMod val="40000"/>
                    <a:lumOff val="60000"/>
                  </a:schemeClr>
                </a:solidFill>
              </a:rPr>
              <a:t>Screenshot from the VIPER Traverse Planning tool /M. Shirley</a:t>
            </a:r>
          </a:p>
        </p:txBody>
      </p:sp>
      <p:sp>
        <p:nvSpPr>
          <p:cNvPr id="14" name="Rectangle 13">
            <a:extLst>
              <a:ext uri="{FF2B5EF4-FFF2-40B4-BE49-F238E27FC236}">
                <a16:creationId xmlns:a16="http://schemas.microsoft.com/office/drawing/2014/main" id="{3E98F529-D11E-4CC5-92AD-6BE34AB51D3F}"/>
              </a:ext>
            </a:extLst>
          </p:cNvPr>
          <p:cNvSpPr/>
          <p:nvPr/>
        </p:nvSpPr>
        <p:spPr>
          <a:xfrm>
            <a:off x="4847824" y="6023983"/>
            <a:ext cx="1414855" cy="369332"/>
          </a:xfrm>
          <a:prstGeom prst="rect">
            <a:avLst/>
          </a:prstGeom>
        </p:spPr>
        <p:txBody>
          <a:bodyPr wrap="square">
            <a:spAutoFit/>
          </a:bodyPr>
          <a:lstStyle/>
          <a:p>
            <a:r>
              <a:rPr lang="en-US">
                <a:solidFill>
                  <a:schemeClr val="accent5">
                    <a:lumMod val="40000"/>
                    <a:lumOff val="60000"/>
                  </a:schemeClr>
                </a:solidFill>
              </a:rPr>
              <a:t>VIPER</a:t>
            </a:r>
          </a:p>
        </p:txBody>
      </p:sp>
      <p:sp>
        <p:nvSpPr>
          <p:cNvPr id="16" name="TextBox 15">
            <a:extLst>
              <a:ext uri="{FF2B5EF4-FFF2-40B4-BE49-F238E27FC236}">
                <a16:creationId xmlns:a16="http://schemas.microsoft.com/office/drawing/2014/main" id="{576401BE-79E2-4E6C-AD11-ADE015381163}"/>
              </a:ext>
            </a:extLst>
          </p:cNvPr>
          <p:cNvSpPr txBox="1"/>
          <p:nvPr/>
        </p:nvSpPr>
        <p:spPr>
          <a:xfrm>
            <a:off x="7593895" y="4877378"/>
            <a:ext cx="2906632" cy="1569660"/>
          </a:xfrm>
          <a:prstGeom prst="rect">
            <a:avLst/>
          </a:prstGeom>
          <a:noFill/>
        </p:spPr>
        <p:txBody>
          <a:bodyPr wrap="square" rtlCol="0">
            <a:spAutoFit/>
          </a:bodyPr>
          <a:lstStyle/>
          <a:p>
            <a:r>
              <a:rPr lang="en-US" sz="1600">
                <a:solidFill>
                  <a:schemeClr val="accent5">
                    <a:lumMod val="40000"/>
                    <a:lumOff val="60000"/>
                  </a:schemeClr>
                </a:solidFill>
              </a:rPr>
              <a:t>Will spend 2-3 days exploring these ISRs before heading into the PSR</a:t>
            </a:r>
          </a:p>
          <a:p>
            <a:endParaRPr lang="en-US" sz="1600">
              <a:solidFill>
                <a:schemeClr val="accent5">
                  <a:lumMod val="40000"/>
                  <a:lumOff val="60000"/>
                </a:schemeClr>
              </a:solidFill>
            </a:endParaRPr>
          </a:p>
          <a:p>
            <a:r>
              <a:rPr lang="en-US" sz="1600">
                <a:solidFill>
                  <a:schemeClr val="accent5">
                    <a:lumMod val="40000"/>
                    <a:lumOff val="60000"/>
                  </a:schemeClr>
                </a:solidFill>
              </a:rPr>
              <a:t>We then depart along the back ridge to our first safe haven</a:t>
            </a:r>
          </a:p>
        </p:txBody>
      </p:sp>
    </p:spTree>
    <p:extLst>
      <p:ext uri="{BB962C8B-B14F-4D97-AF65-F5344CB8AC3E}">
        <p14:creationId xmlns:p14="http://schemas.microsoft.com/office/powerpoint/2010/main" val="313675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40E48F5-5365-4764-BE5B-C45FFA7AA0BE}"/>
              </a:ext>
            </a:extLst>
          </p:cNvPr>
          <p:cNvSpPr txBox="1">
            <a:spLocks/>
          </p:cNvSpPr>
          <p:nvPr/>
        </p:nvSpPr>
        <p:spPr>
          <a:xfrm>
            <a:off x="127655" y="168227"/>
            <a:ext cx="10995067" cy="480131"/>
          </a:xfrm>
          <a:prstGeom prst="rect">
            <a:avLst/>
          </a:prstGeom>
        </p:spPr>
        <p:txBody>
          <a:bodyPr vert="horz" lIns="91440" tIns="45720" rIns="91440" bIns="45720" rtlCol="0" anchor="ctr">
            <a:spAutoFit/>
          </a:bodyPr>
          <a:lstStyle>
            <a:lvl1pPr>
              <a:lnSpc>
                <a:spcPct val="90000"/>
              </a:lnSpc>
              <a:spcBef>
                <a:spcPct val="0"/>
              </a:spcBef>
              <a:buNone/>
              <a:defRPr sz="2800" b="0">
                <a:solidFill>
                  <a:srgbClr val="8BC1D4"/>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chemeClr val="bg1"/>
                </a:solidFill>
                <a:latin typeface="Helvetica" pitchFamily="96" charset="0"/>
                <a:ea typeface="ＭＳ Ｐゴシック" pitchFamily="96" charset="-128"/>
                <a:cs typeface="ＭＳ Ｐゴシック"/>
              </a:defRPr>
            </a:lvl2pPr>
            <a:lvl3pPr algn="l" rtl="0" eaLnBrk="0" fontAlgn="base" hangingPunct="0">
              <a:spcBef>
                <a:spcPct val="0"/>
              </a:spcBef>
              <a:spcAft>
                <a:spcPct val="0"/>
              </a:spcAft>
              <a:defRPr sz="2400" b="1">
                <a:solidFill>
                  <a:schemeClr val="bg1"/>
                </a:solidFill>
                <a:latin typeface="Helvetica" pitchFamily="96" charset="0"/>
                <a:ea typeface="ＭＳ Ｐゴシック" pitchFamily="96" charset="-128"/>
                <a:cs typeface="ＭＳ Ｐゴシック"/>
              </a:defRPr>
            </a:lvl3pPr>
            <a:lvl4pPr algn="l" rtl="0" eaLnBrk="0" fontAlgn="base" hangingPunct="0">
              <a:spcBef>
                <a:spcPct val="0"/>
              </a:spcBef>
              <a:spcAft>
                <a:spcPct val="0"/>
              </a:spcAft>
              <a:defRPr sz="2400" b="1">
                <a:solidFill>
                  <a:schemeClr val="bg1"/>
                </a:solidFill>
                <a:latin typeface="Helvetica" pitchFamily="96" charset="0"/>
                <a:ea typeface="ＭＳ Ｐゴシック" pitchFamily="96" charset="-128"/>
                <a:cs typeface="ＭＳ Ｐゴシック"/>
              </a:defRPr>
            </a:lvl4pPr>
            <a:lvl5pPr algn="l" rtl="0" eaLnBrk="0" fontAlgn="base" hangingPunct="0">
              <a:spcBef>
                <a:spcPct val="0"/>
              </a:spcBef>
              <a:spcAft>
                <a:spcPct val="0"/>
              </a:spcAft>
              <a:defRPr sz="2400" b="1">
                <a:solidFill>
                  <a:schemeClr val="bg1"/>
                </a:solidFill>
                <a:latin typeface="Helvetica" pitchFamily="96" charset="0"/>
                <a:ea typeface="ＭＳ Ｐゴシック" pitchFamily="96" charset="-128"/>
                <a:cs typeface="ＭＳ Ｐゴシック"/>
              </a:defRPr>
            </a:lvl5pPr>
            <a:lvl6pPr marL="457200" algn="l" rtl="0" eaLnBrk="1" fontAlgn="base" hangingPunct="1">
              <a:spcBef>
                <a:spcPct val="0"/>
              </a:spcBef>
              <a:spcAft>
                <a:spcPct val="0"/>
              </a:spcAft>
              <a:defRPr sz="2400" b="1">
                <a:solidFill>
                  <a:schemeClr val="bg1"/>
                </a:solidFill>
                <a:latin typeface="Helvetica" pitchFamily="96" charset="0"/>
                <a:ea typeface="ＭＳ Ｐゴシック" pitchFamily="96" charset="-128"/>
              </a:defRPr>
            </a:lvl6pPr>
            <a:lvl7pPr marL="914400" algn="l" rtl="0" eaLnBrk="1" fontAlgn="base" hangingPunct="1">
              <a:spcBef>
                <a:spcPct val="0"/>
              </a:spcBef>
              <a:spcAft>
                <a:spcPct val="0"/>
              </a:spcAft>
              <a:defRPr sz="2400" b="1">
                <a:solidFill>
                  <a:schemeClr val="bg1"/>
                </a:solidFill>
                <a:latin typeface="Helvetica" pitchFamily="96" charset="0"/>
                <a:ea typeface="ＭＳ Ｐゴシック" pitchFamily="96" charset="-128"/>
              </a:defRPr>
            </a:lvl7pPr>
            <a:lvl8pPr marL="1371600" algn="l" rtl="0" eaLnBrk="1" fontAlgn="base" hangingPunct="1">
              <a:spcBef>
                <a:spcPct val="0"/>
              </a:spcBef>
              <a:spcAft>
                <a:spcPct val="0"/>
              </a:spcAft>
              <a:defRPr sz="2400" b="1">
                <a:solidFill>
                  <a:schemeClr val="bg1"/>
                </a:solidFill>
                <a:latin typeface="Helvetica" pitchFamily="96" charset="0"/>
                <a:ea typeface="ＭＳ Ｐゴシック" pitchFamily="96" charset="-128"/>
              </a:defRPr>
            </a:lvl8pPr>
            <a:lvl9pPr marL="1828800" algn="l" rtl="0" eaLnBrk="1" fontAlgn="base" hangingPunct="1">
              <a:spcBef>
                <a:spcPct val="0"/>
              </a:spcBef>
              <a:spcAft>
                <a:spcPct val="0"/>
              </a:spcAft>
              <a:defRPr sz="2400" b="1">
                <a:solidFill>
                  <a:schemeClr val="bg1"/>
                </a:solidFill>
                <a:latin typeface="Helvetica" pitchFamily="96" charset="0"/>
                <a:ea typeface="ＭＳ Ｐゴシック" pitchFamily="96" charset="-128"/>
              </a:defRPr>
            </a:lvl9pPr>
          </a:lstStyle>
          <a:p>
            <a:r>
              <a:rPr lang="en-US"/>
              <a:t>VIPER – Mission Update</a:t>
            </a:r>
          </a:p>
        </p:txBody>
      </p:sp>
      <p:sp>
        <p:nvSpPr>
          <p:cNvPr id="7" name="TextBox 6">
            <a:extLst>
              <a:ext uri="{FF2B5EF4-FFF2-40B4-BE49-F238E27FC236}">
                <a16:creationId xmlns:a16="http://schemas.microsoft.com/office/drawing/2014/main" id="{88ED441E-6ED0-4DE5-BDA5-C89A0A22841D}"/>
              </a:ext>
            </a:extLst>
          </p:cNvPr>
          <p:cNvSpPr txBox="1"/>
          <p:nvPr/>
        </p:nvSpPr>
        <p:spPr>
          <a:xfrm>
            <a:off x="174755" y="1202711"/>
            <a:ext cx="8007082" cy="369332"/>
          </a:xfrm>
          <a:prstGeom prst="rect">
            <a:avLst/>
          </a:prstGeom>
          <a:noFill/>
        </p:spPr>
        <p:txBody>
          <a:bodyPr wrap="square" rtlCol="0">
            <a:spAutoFit/>
          </a:bodyPr>
          <a:lstStyle/>
          <a:p>
            <a:r>
              <a:rPr lang="en-US" b="1">
                <a:solidFill>
                  <a:schemeClr val="bg1"/>
                </a:solidFill>
              </a:rPr>
              <a:t>VIPER is working towards our launch date in late 2024</a:t>
            </a:r>
          </a:p>
        </p:txBody>
      </p:sp>
      <p:sp>
        <p:nvSpPr>
          <p:cNvPr id="2" name="TextBox 1">
            <a:extLst>
              <a:ext uri="{FF2B5EF4-FFF2-40B4-BE49-F238E27FC236}">
                <a16:creationId xmlns:a16="http://schemas.microsoft.com/office/drawing/2014/main" id="{D8956639-7541-4840-BE79-3128EFAABC40}"/>
              </a:ext>
            </a:extLst>
          </p:cNvPr>
          <p:cNvSpPr txBox="1"/>
          <p:nvPr/>
        </p:nvSpPr>
        <p:spPr>
          <a:xfrm>
            <a:off x="8469449" y="462219"/>
            <a:ext cx="3366051" cy="553998"/>
          </a:xfrm>
          <a:prstGeom prst="rect">
            <a:avLst/>
          </a:prstGeom>
          <a:noFill/>
        </p:spPr>
        <p:txBody>
          <a:bodyPr wrap="square" rtlCol="0">
            <a:spAutoFit/>
          </a:bodyPr>
          <a:lstStyle/>
          <a:p>
            <a:pPr algn="ctr"/>
            <a:r>
              <a:rPr lang="en-US" b="0" i="0" dirty="0">
                <a:solidFill>
                  <a:srgbClr val="FFFFFF"/>
                </a:solidFill>
                <a:effectLst/>
                <a:highlight>
                  <a:srgbClr val="26282F"/>
                </a:highlight>
                <a:latin typeface="Sunflower"/>
              </a:rPr>
              <a:t>NSS Vibe Test at the EEL Lab </a:t>
            </a:r>
          </a:p>
          <a:p>
            <a:pPr algn="ctr"/>
            <a:r>
              <a:rPr lang="en-US" sz="1200" b="0" i="0" dirty="0">
                <a:solidFill>
                  <a:srgbClr val="FFFFFF"/>
                </a:solidFill>
                <a:effectLst/>
                <a:highlight>
                  <a:srgbClr val="26282F"/>
                </a:highlight>
                <a:latin typeface="Sunflower"/>
              </a:rPr>
              <a:t>Photo </a:t>
            </a:r>
            <a:r>
              <a:rPr lang="en-US" sz="1200" b="0" i="0" dirty="0">
                <a:solidFill>
                  <a:srgbClr val="DDDDDD"/>
                </a:solidFill>
                <a:effectLst/>
                <a:highlight>
                  <a:srgbClr val="26282F"/>
                </a:highlight>
                <a:latin typeface="Sunflower"/>
              </a:rPr>
              <a:t>Dominic Hart</a:t>
            </a:r>
            <a:endParaRPr lang="en-US" sz="1200" dirty="0">
              <a:solidFill>
                <a:schemeClr val="bg1"/>
              </a:solidFill>
            </a:endParaRPr>
          </a:p>
        </p:txBody>
      </p:sp>
      <p:sp>
        <p:nvSpPr>
          <p:cNvPr id="13" name="TextBox 12">
            <a:extLst>
              <a:ext uri="{FF2B5EF4-FFF2-40B4-BE49-F238E27FC236}">
                <a16:creationId xmlns:a16="http://schemas.microsoft.com/office/drawing/2014/main" id="{D8168DB6-1DAE-4D1C-A1B4-D30A61D72D3C}"/>
              </a:ext>
            </a:extLst>
          </p:cNvPr>
          <p:cNvSpPr txBox="1"/>
          <p:nvPr/>
        </p:nvSpPr>
        <p:spPr>
          <a:xfrm>
            <a:off x="5169169" y="2442706"/>
            <a:ext cx="2911695" cy="369332"/>
          </a:xfrm>
          <a:prstGeom prst="rect">
            <a:avLst/>
          </a:prstGeom>
          <a:noFill/>
        </p:spPr>
        <p:txBody>
          <a:bodyPr wrap="none" rtlCol="0">
            <a:spAutoFit/>
          </a:bodyPr>
          <a:lstStyle/>
          <a:p>
            <a:r>
              <a:rPr lang="en-US">
                <a:solidFill>
                  <a:schemeClr val="bg1"/>
                </a:solidFill>
              </a:rPr>
              <a:t>Antenna Pointing Tests at JSC</a:t>
            </a:r>
          </a:p>
        </p:txBody>
      </p:sp>
      <p:pic>
        <p:nvPicPr>
          <p:cNvPr id="4" name="Picture 3">
            <a:extLst>
              <a:ext uri="{FF2B5EF4-FFF2-40B4-BE49-F238E27FC236}">
                <a16:creationId xmlns:a16="http://schemas.microsoft.com/office/drawing/2014/main" id="{782AEBC7-C7BA-1A25-C572-4728DA53E4C5}"/>
              </a:ext>
            </a:extLst>
          </p:cNvPr>
          <p:cNvPicPr>
            <a:picLocks noChangeAspect="1"/>
          </p:cNvPicPr>
          <p:nvPr/>
        </p:nvPicPr>
        <p:blipFill>
          <a:blip r:embed="rId2"/>
          <a:stretch>
            <a:fillRect/>
          </a:stretch>
        </p:blipFill>
        <p:spPr>
          <a:xfrm>
            <a:off x="4877571" y="2812038"/>
            <a:ext cx="3494893" cy="3641774"/>
          </a:xfrm>
          <a:prstGeom prst="rect">
            <a:avLst/>
          </a:prstGeom>
        </p:spPr>
      </p:pic>
      <p:sp>
        <p:nvSpPr>
          <p:cNvPr id="5" name="TextBox 4">
            <a:extLst>
              <a:ext uri="{FF2B5EF4-FFF2-40B4-BE49-F238E27FC236}">
                <a16:creationId xmlns:a16="http://schemas.microsoft.com/office/drawing/2014/main" id="{6CFA6036-9091-31A3-0820-C455DB55780D}"/>
              </a:ext>
            </a:extLst>
          </p:cNvPr>
          <p:cNvSpPr txBox="1"/>
          <p:nvPr/>
        </p:nvSpPr>
        <p:spPr>
          <a:xfrm>
            <a:off x="174755" y="1661301"/>
            <a:ext cx="4395451" cy="4247317"/>
          </a:xfrm>
          <a:prstGeom prst="rect">
            <a:avLst/>
          </a:prstGeom>
          <a:noFill/>
        </p:spPr>
        <p:txBody>
          <a:bodyPr wrap="square">
            <a:spAutoFit/>
          </a:bodyPr>
          <a:lstStyle/>
          <a:p>
            <a:r>
              <a:rPr lang="en-US" sz="1800" b="1">
                <a:solidFill>
                  <a:schemeClr val="bg1"/>
                </a:solidFill>
              </a:rPr>
              <a:t>Instrument integration completed over the last year, rover is nearly complete and ready for environmental testing.</a:t>
            </a:r>
          </a:p>
          <a:p>
            <a:endParaRPr lang="en-US" b="1">
              <a:solidFill>
                <a:schemeClr val="bg1"/>
              </a:solidFill>
            </a:endParaRPr>
          </a:p>
          <a:p>
            <a:r>
              <a:rPr lang="en-US" b="1">
                <a:solidFill>
                  <a:schemeClr val="bg1"/>
                </a:solidFill>
              </a:rPr>
              <a:t>Mission o</a:t>
            </a:r>
            <a:r>
              <a:rPr lang="en-US" sz="1800" b="1">
                <a:solidFill>
                  <a:schemeClr val="bg1"/>
                </a:solidFill>
              </a:rPr>
              <a:t>peration simulations are continuing to coordinate ops scenarios between control rooms at ARC and KSC</a:t>
            </a:r>
          </a:p>
          <a:p>
            <a:endParaRPr lang="en-US" b="1">
              <a:solidFill>
                <a:schemeClr val="bg1"/>
              </a:solidFill>
            </a:endParaRPr>
          </a:p>
          <a:p>
            <a:r>
              <a:rPr lang="en-US" b="1">
                <a:solidFill>
                  <a:schemeClr val="bg1"/>
                </a:solidFill>
              </a:rPr>
              <a:t>Mission Ops will integrate completed rover into operational testing/training with end-to-end testing (ARC, JSC, and KSC)</a:t>
            </a:r>
            <a:endParaRPr lang="en-US" sz="1800" b="1">
              <a:solidFill>
                <a:schemeClr val="bg1"/>
              </a:solidFill>
            </a:endParaRPr>
          </a:p>
          <a:p>
            <a:endParaRPr lang="en-US" sz="1800" b="1">
              <a:solidFill>
                <a:schemeClr val="bg1"/>
              </a:solidFill>
            </a:endParaRPr>
          </a:p>
          <a:p>
            <a:r>
              <a:rPr lang="en-US" sz="1800" b="1">
                <a:solidFill>
                  <a:schemeClr val="bg1"/>
                </a:solidFill>
              </a:rPr>
              <a:t>Science team is developing tools to track progress towards gathering instrument data to address hypothesis for real-time science</a:t>
            </a:r>
          </a:p>
        </p:txBody>
      </p:sp>
      <p:sp>
        <p:nvSpPr>
          <p:cNvPr id="12" name="TextBox 11">
            <a:extLst>
              <a:ext uri="{FF2B5EF4-FFF2-40B4-BE49-F238E27FC236}">
                <a16:creationId xmlns:a16="http://schemas.microsoft.com/office/drawing/2014/main" id="{9677BC48-0BEE-F1A1-ACCF-5C7A1BF07451}"/>
              </a:ext>
            </a:extLst>
          </p:cNvPr>
          <p:cNvSpPr txBox="1"/>
          <p:nvPr/>
        </p:nvSpPr>
        <p:spPr>
          <a:xfrm>
            <a:off x="122617" y="5800226"/>
            <a:ext cx="6153806" cy="646331"/>
          </a:xfrm>
          <a:prstGeom prst="rect">
            <a:avLst/>
          </a:prstGeom>
          <a:noFill/>
        </p:spPr>
        <p:txBody>
          <a:bodyPr wrap="square">
            <a:spAutoFit/>
          </a:bodyPr>
          <a:lstStyle/>
          <a:p>
            <a:endParaRPr lang="en-US" sz="1800" b="1">
              <a:solidFill>
                <a:schemeClr val="bg1"/>
              </a:solidFill>
            </a:endParaRPr>
          </a:p>
          <a:p>
            <a:r>
              <a:rPr lang="en-US" sz="1800" b="1">
                <a:solidFill>
                  <a:schemeClr val="bg1"/>
                </a:solidFill>
              </a:rPr>
              <a:t>https://www.nasa.gov/viper</a:t>
            </a:r>
          </a:p>
        </p:txBody>
      </p:sp>
      <p:pic>
        <p:nvPicPr>
          <p:cNvPr id="1028" name="Picture 4">
            <a:extLst>
              <a:ext uri="{FF2B5EF4-FFF2-40B4-BE49-F238E27FC236}">
                <a16:creationId xmlns:a16="http://schemas.microsoft.com/office/drawing/2014/main" id="{C5550386-8DB1-1FD5-C103-B73178CCE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292" y="3918858"/>
            <a:ext cx="3311976" cy="22045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CFD267-D142-CB97-1FCE-D51A17FD2870}"/>
              </a:ext>
            </a:extLst>
          </p:cNvPr>
          <p:cNvSpPr txBox="1"/>
          <p:nvPr/>
        </p:nvSpPr>
        <p:spPr>
          <a:xfrm>
            <a:off x="8709291" y="6069713"/>
            <a:ext cx="3126209" cy="830997"/>
          </a:xfrm>
          <a:prstGeom prst="rect">
            <a:avLst/>
          </a:prstGeom>
          <a:noFill/>
        </p:spPr>
        <p:txBody>
          <a:bodyPr wrap="square">
            <a:spAutoFit/>
          </a:bodyPr>
          <a:lstStyle/>
          <a:p>
            <a:r>
              <a:rPr lang="en-US" b="0" i="0" dirty="0">
                <a:solidFill>
                  <a:srgbClr val="DDDDDD"/>
                </a:solidFill>
                <a:effectLst/>
                <a:highlight>
                  <a:srgbClr val="26282F"/>
                </a:highlight>
                <a:latin typeface="Sunflower"/>
              </a:rPr>
              <a:t>MSolo getting ready for shipment to JSC for integration </a:t>
            </a:r>
            <a:r>
              <a:rPr lang="en-US" sz="1200" dirty="0">
                <a:solidFill>
                  <a:srgbClr val="DDDDDD"/>
                </a:solidFill>
                <a:highlight>
                  <a:srgbClr val="26282F"/>
                </a:highlight>
                <a:latin typeface="Sunflower"/>
              </a:rPr>
              <a:t>Photo: N</a:t>
            </a:r>
            <a:r>
              <a:rPr lang="en-US" sz="1200" b="0" i="0" dirty="0">
                <a:solidFill>
                  <a:srgbClr val="DDDDDD"/>
                </a:solidFill>
                <a:effectLst/>
                <a:highlight>
                  <a:srgbClr val="26282F"/>
                </a:highlight>
                <a:latin typeface="Sunflower"/>
              </a:rPr>
              <a:t>ASA/Kim </a:t>
            </a:r>
            <a:r>
              <a:rPr lang="en-US" sz="1200" b="0" i="0" dirty="0" err="1">
                <a:solidFill>
                  <a:srgbClr val="DDDDDD"/>
                </a:solidFill>
                <a:effectLst/>
                <a:highlight>
                  <a:srgbClr val="26282F"/>
                </a:highlight>
                <a:latin typeface="Sunflower"/>
              </a:rPr>
              <a:t>Shiflett</a:t>
            </a:r>
            <a:endParaRPr lang="en-US" sz="1200" dirty="0"/>
          </a:p>
        </p:txBody>
      </p:sp>
      <p:pic>
        <p:nvPicPr>
          <p:cNvPr id="1030" name="Picture 6">
            <a:extLst>
              <a:ext uri="{FF2B5EF4-FFF2-40B4-BE49-F238E27FC236}">
                <a16:creationId xmlns:a16="http://schemas.microsoft.com/office/drawing/2014/main" id="{CE1BFBDA-6164-034B-37C3-A399F37B0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50" t="7620" r="8483" b="10870"/>
          <a:stretch/>
        </p:blipFill>
        <p:spPr bwMode="auto">
          <a:xfrm>
            <a:off x="8437251" y="1207707"/>
            <a:ext cx="3579994" cy="247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305173"/>
      </p:ext>
    </p:extLst>
  </p:cSld>
  <p:clrMapOvr>
    <a:masterClrMapping/>
  </p:clrMapOvr>
  <mc:AlternateContent xmlns:mc="http://schemas.openxmlformats.org/markup-compatibility/2006" xmlns:p14="http://schemas.microsoft.com/office/powerpoint/2010/main">
    <mc:Choice Requires="p14">
      <p:transition spd="med" p14:dur="700" advTm="76426">
        <p:fade/>
      </p:transition>
    </mc:Choice>
    <mc:Fallback xmlns="">
      <p:transition spd="med" advTm="76426">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FE07-664C-7D88-B039-B67C40230F88}"/>
              </a:ext>
            </a:extLst>
          </p:cNvPr>
          <p:cNvSpPr>
            <a:spLocks noGrp="1"/>
          </p:cNvSpPr>
          <p:nvPr>
            <p:ph type="title"/>
          </p:nvPr>
        </p:nvSpPr>
        <p:spPr>
          <a:xfrm>
            <a:off x="899160" y="518733"/>
            <a:ext cx="10393680" cy="646331"/>
          </a:xfrm>
        </p:spPr>
        <p:txBody>
          <a:bodyPr/>
          <a:lstStyle/>
          <a:p>
            <a:r>
              <a:rPr lang="en-US"/>
              <a:t>Rover driving and flight hardware build</a:t>
            </a:r>
          </a:p>
        </p:txBody>
      </p:sp>
      <p:sp>
        <p:nvSpPr>
          <p:cNvPr id="4" name="Slide Number Placeholder 3">
            <a:extLst>
              <a:ext uri="{FF2B5EF4-FFF2-40B4-BE49-F238E27FC236}">
                <a16:creationId xmlns:a16="http://schemas.microsoft.com/office/drawing/2014/main" id="{C3FBB76A-C166-E873-DCB2-BF31BE007030}"/>
              </a:ext>
            </a:extLst>
          </p:cNvPr>
          <p:cNvSpPr>
            <a:spLocks noGrp="1"/>
          </p:cNvSpPr>
          <p:nvPr>
            <p:ph type="sldNum" sz="quarter" idx="12"/>
          </p:nvPr>
        </p:nvSpPr>
        <p:spPr/>
        <p:txBody>
          <a:bodyPr/>
          <a:lstStyle/>
          <a:p>
            <a:fld id="{2E8C51FE-49D9-314D-9957-ABBF7DDE8782}" type="slidenum">
              <a:rPr lang="en-US" smtClean="0"/>
              <a:pPr/>
              <a:t>18</a:t>
            </a:fld>
            <a:endParaRPr lang="en-US"/>
          </a:p>
        </p:txBody>
      </p:sp>
      <p:pic>
        <p:nvPicPr>
          <p:cNvPr id="1026" name="Picture 2">
            <a:extLst>
              <a:ext uri="{FF2B5EF4-FFF2-40B4-BE49-F238E27FC236}">
                <a16:creationId xmlns:a16="http://schemas.microsoft.com/office/drawing/2014/main" id="{7ACAD910-2C7D-6406-EF7F-96CA9B93D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54" y="1735337"/>
            <a:ext cx="6058090" cy="40324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B10045-B7B3-559E-5523-5E3809207759}"/>
              </a:ext>
            </a:extLst>
          </p:cNvPr>
          <p:cNvSpPr txBox="1"/>
          <p:nvPr/>
        </p:nvSpPr>
        <p:spPr>
          <a:xfrm>
            <a:off x="234354" y="5868341"/>
            <a:ext cx="6102626" cy="553998"/>
          </a:xfrm>
          <a:prstGeom prst="rect">
            <a:avLst/>
          </a:prstGeom>
          <a:noFill/>
        </p:spPr>
        <p:txBody>
          <a:bodyPr wrap="square">
            <a:spAutoFit/>
          </a:bodyPr>
          <a:lstStyle/>
          <a:p>
            <a:r>
              <a:rPr lang="en-US" dirty="0">
                <a:solidFill>
                  <a:srgbClr val="DDDDDD"/>
                </a:solidFill>
                <a:highlight>
                  <a:srgbClr val="26282F"/>
                </a:highlight>
                <a:latin typeface="Sunflower"/>
              </a:rPr>
              <a:t>Testing driving capabilities at GRC </a:t>
            </a:r>
            <a:endParaRPr lang="en-US" b="0" i="0" dirty="0">
              <a:solidFill>
                <a:srgbClr val="DDDDDD"/>
              </a:solidFill>
              <a:effectLst/>
              <a:highlight>
                <a:srgbClr val="26282F"/>
              </a:highlight>
              <a:latin typeface="Sunflower"/>
            </a:endParaRPr>
          </a:p>
          <a:p>
            <a:r>
              <a:rPr lang="en-US" sz="1200" b="0" i="0" dirty="0">
                <a:solidFill>
                  <a:srgbClr val="DDDDDD"/>
                </a:solidFill>
                <a:effectLst/>
                <a:highlight>
                  <a:srgbClr val="26282F"/>
                </a:highlight>
                <a:latin typeface="Sunflower"/>
              </a:rPr>
              <a:t>Photo: NASA/GRC/Bridget Caswell</a:t>
            </a:r>
            <a:endParaRPr lang="en-US" sz="1200" dirty="0"/>
          </a:p>
        </p:txBody>
      </p:sp>
      <p:sp>
        <p:nvSpPr>
          <p:cNvPr id="3" name="TextBox 2">
            <a:extLst>
              <a:ext uri="{FF2B5EF4-FFF2-40B4-BE49-F238E27FC236}">
                <a16:creationId xmlns:a16="http://schemas.microsoft.com/office/drawing/2014/main" id="{876AF132-4EBC-9A6B-41D5-84435396151C}"/>
              </a:ext>
            </a:extLst>
          </p:cNvPr>
          <p:cNvSpPr txBox="1"/>
          <p:nvPr/>
        </p:nvSpPr>
        <p:spPr>
          <a:xfrm>
            <a:off x="6482754" y="5868341"/>
            <a:ext cx="6102626" cy="553998"/>
          </a:xfrm>
          <a:prstGeom prst="rect">
            <a:avLst/>
          </a:prstGeom>
          <a:noFill/>
        </p:spPr>
        <p:txBody>
          <a:bodyPr wrap="square">
            <a:spAutoFit/>
          </a:bodyPr>
          <a:lstStyle/>
          <a:p>
            <a:r>
              <a:rPr lang="en-US" dirty="0">
                <a:solidFill>
                  <a:srgbClr val="DDDDDD"/>
                </a:solidFill>
                <a:highlight>
                  <a:srgbClr val="26282F"/>
                </a:highlight>
                <a:latin typeface="Sunflower"/>
              </a:rPr>
              <a:t>Rover assembly at JSC</a:t>
            </a:r>
            <a:endParaRPr lang="en-US" b="0" i="0" dirty="0">
              <a:solidFill>
                <a:srgbClr val="DDDDDD"/>
              </a:solidFill>
              <a:effectLst/>
              <a:highlight>
                <a:srgbClr val="26282F"/>
              </a:highlight>
              <a:latin typeface="Sunflower"/>
            </a:endParaRPr>
          </a:p>
          <a:p>
            <a:r>
              <a:rPr lang="en-US" sz="1200" b="0" i="0" dirty="0">
                <a:solidFill>
                  <a:srgbClr val="DDDDDD"/>
                </a:solidFill>
                <a:effectLst/>
                <a:highlight>
                  <a:srgbClr val="26282F"/>
                </a:highlight>
                <a:latin typeface="Sunflower"/>
              </a:rPr>
              <a:t>Photo: NASA/</a:t>
            </a:r>
            <a:endParaRPr lang="en-US" sz="1200" dirty="0"/>
          </a:p>
        </p:txBody>
      </p:sp>
      <p:sp>
        <p:nvSpPr>
          <p:cNvPr id="5" name="TextBox 4">
            <a:extLst>
              <a:ext uri="{FF2B5EF4-FFF2-40B4-BE49-F238E27FC236}">
                <a16:creationId xmlns:a16="http://schemas.microsoft.com/office/drawing/2014/main" id="{9502B5EF-3312-5737-140D-EA5A70DB130C}"/>
              </a:ext>
            </a:extLst>
          </p:cNvPr>
          <p:cNvSpPr txBox="1"/>
          <p:nvPr/>
        </p:nvSpPr>
        <p:spPr>
          <a:xfrm>
            <a:off x="7315200" y="3329359"/>
            <a:ext cx="3188043" cy="646331"/>
          </a:xfrm>
          <a:prstGeom prst="rect">
            <a:avLst/>
          </a:prstGeom>
          <a:noFill/>
        </p:spPr>
        <p:txBody>
          <a:bodyPr wrap="square" rtlCol="0">
            <a:spAutoFit/>
          </a:bodyPr>
          <a:lstStyle/>
          <a:p>
            <a:r>
              <a:rPr lang="en-US" dirty="0">
                <a:solidFill>
                  <a:schemeClr val="bg1"/>
                </a:solidFill>
              </a:rPr>
              <a:t>Image will be added after released by PAO</a:t>
            </a:r>
          </a:p>
        </p:txBody>
      </p:sp>
    </p:spTree>
    <p:extLst>
      <p:ext uri="{BB962C8B-B14F-4D97-AF65-F5344CB8AC3E}">
        <p14:creationId xmlns:p14="http://schemas.microsoft.com/office/powerpoint/2010/main" val="34678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E8C51FE-49D9-314D-9957-ABBF7DDE8782}" type="slidenum">
              <a:rPr lang="en-US" smtClean="0"/>
              <a:t>19</a:t>
            </a:fld>
            <a:endParaRPr lang="en-US"/>
          </a:p>
        </p:txBody>
      </p:sp>
      <p:pic>
        <p:nvPicPr>
          <p:cNvPr id="7" name="Picture 6" descr="A picture containing black, dark, night sky&#10;&#10;Description automatically generated">
            <a:extLst>
              <a:ext uri="{FF2B5EF4-FFF2-40B4-BE49-F238E27FC236}">
                <a16:creationId xmlns:a16="http://schemas.microsoft.com/office/drawing/2014/main" id="{781330E7-A890-42A2-A9B7-4068573B453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598316" y="1436103"/>
            <a:ext cx="3139671" cy="646331"/>
          </a:xfrm>
        </p:spPr>
        <p:txBody>
          <a:bodyPr/>
          <a:lstStyle/>
          <a:p>
            <a:pPr algn="ctr"/>
            <a:r>
              <a:rPr lang="en-US"/>
              <a:t>Thank you!</a:t>
            </a:r>
          </a:p>
        </p:txBody>
      </p:sp>
    </p:spTree>
    <p:extLst>
      <p:ext uri="{BB962C8B-B14F-4D97-AF65-F5344CB8AC3E}">
        <p14:creationId xmlns:p14="http://schemas.microsoft.com/office/powerpoint/2010/main" val="355940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t>2</a:t>
            </a:fld>
            <a:endParaRPr lang="en-US"/>
          </a:p>
        </p:txBody>
      </p:sp>
      <p:pic>
        <p:nvPicPr>
          <p:cNvPr id="6" name="Picture 2" descr="https://images-assets.nasa.gov/image/PIA00404/PIA00404~orig.jpg">
            <a:extLst>
              <a:ext uri="{FF2B5EF4-FFF2-40B4-BE49-F238E27FC236}">
                <a16:creationId xmlns:a16="http://schemas.microsoft.com/office/drawing/2014/main" id="{754A0741-A042-F048-B851-525B136A91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361554" y="291413"/>
            <a:ext cx="6496051" cy="64960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0" y="288320"/>
            <a:ext cx="12192000" cy="563231"/>
          </a:xfrm>
        </p:spPr>
        <p:txBody>
          <a:bodyPr/>
          <a:lstStyle/>
          <a:p>
            <a:pPr algn="ctr"/>
            <a:r>
              <a:rPr lang="en-US" sz="3400"/>
              <a:t>Just Two Decades Ago…</a:t>
            </a:r>
          </a:p>
        </p:txBody>
      </p:sp>
      <p:sp>
        <p:nvSpPr>
          <p:cNvPr id="3" name="Content Placeholder 2">
            <a:extLst>
              <a:ext uri="{FF2B5EF4-FFF2-40B4-BE49-F238E27FC236}">
                <a16:creationId xmlns:a16="http://schemas.microsoft.com/office/drawing/2014/main" id="{73F058CF-9A09-3847-A130-8A972948CD90}"/>
              </a:ext>
            </a:extLst>
          </p:cNvPr>
          <p:cNvSpPr>
            <a:spLocks noGrp="1"/>
          </p:cNvSpPr>
          <p:nvPr>
            <p:ph idx="1"/>
          </p:nvPr>
        </p:nvSpPr>
        <p:spPr>
          <a:xfrm>
            <a:off x="834410" y="1077905"/>
            <a:ext cx="6926768" cy="5052665"/>
          </a:xfrm>
        </p:spPr>
        <p:txBody>
          <a:bodyPr/>
          <a:lstStyle/>
          <a:p>
            <a:r>
              <a:rPr lang="en-US" sz="2400"/>
              <a:t>The Moon was a very different place to how we understand it today…</a:t>
            </a:r>
          </a:p>
          <a:p>
            <a:endParaRPr lang="en-US" sz="2400"/>
          </a:p>
          <a:p>
            <a:r>
              <a:rPr lang="en-US" sz="2400"/>
              <a:t>Studied from the Earth, in-situ and with samples returned to Earth.</a:t>
            </a:r>
          </a:p>
          <a:p>
            <a:endParaRPr lang="en-US" sz="2400"/>
          </a:p>
          <a:p>
            <a:r>
              <a:rPr lang="en-US" sz="2400"/>
              <a:t>The ”general” thinking was:</a:t>
            </a:r>
          </a:p>
          <a:p>
            <a:pPr marL="342900" indent="-342900">
              <a:buFont typeface="Arial" panose="020B0604020202020204" pitchFamily="34" charset="0"/>
              <a:buChar char="•"/>
            </a:pPr>
            <a:r>
              <a:rPr lang="en-US" sz="2400"/>
              <a:t>Surface was relative constant</a:t>
            </a:r>
          </a:p>
          <a:p>
            <a:pPr marL="342900" indent="-342900">
              <a:buFont typeface="Arial" panose="020B0604020202020204" pitchFamily="34" charset="0"/>
              <a:buChar char="•"/>
            </a:pPr>
            <a:r>
              <a:rPr lang="en-US" sz="2400"/>
              <a:t>Thin exosphere of Argon, Sodium and Potassium</a:t>
            </a:r>
          </a:p>
          <a:p>
            <a:pPr marL="342900" indent="-342900">
              <a:buFont typeface="Arial" panose="020B0604020202020204" pitchFamily="34" charset="0"/>
              <a:buChar char="•"/>
            </a:pPr>
            <a:r>
              <a:rPr lang="en-US" sz="2400"/>
              <a:t>Bone dry (~100 ppm of water in soils)</a:t>
            </a:r>
          </a:p>
        </p:txBody>
      </p:sp>
      <p:sp>
        <p:nvSpPr>
          <p:cNvPr id="2" name="Title 6">
            <a:extLst>
              <a:ext uri="{FF2B5EF4-FFF2-40B4-BE49-F238E27FC236}">
                <a16:creationId xmlns:a16="http://schemas.microsoft.com/office/drawing/2014/main" id="{381DCC0C-6438-5980-5E1E-1F9D1A0973C0}"/>
              </a:ext>
            </a:extLst>
          </p:cNvPr>
          <p:cNvSpPr txBox="1">
            <a:spLocks/>
          </p:cNvSpPr>
          <p:nvPr/>
        </p:nvSpPr>
        <p:spPr>
          <a:xfrm>
            <a:off x="-93481" y="252424"/>
            <a:ext cx="12192000" cy="5632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a:lstStyle>
          <a:p>
            <a:pPr algn="ctr"/>
            <a:r>
              <a:rPr lang="en-US" sz="3400"/>
              <a:t>When I started at NASA…</a:t>
            </a: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075B-35C8-A7C3-B763-64F21DC7DE99}"/>
              </a:ext>
            </a:extLst>
          </p:cNvPr>
          <p:cNvSpPr>
            <a:spLocks noGrp="1"/>
          </p:cNvSpPr>
          <p:nvPr>
            <p:ph type="title"/>
          </p:nvPr>
        </p:nvSpPr>
        <p:spPr>
          <a:xfrm>
            <a:off x="7288" y="210186"/>
            <a:ext cx="9022081" cy="480131"/>
          </a:xfrm>
        </p:spPr>
        <p:txBody>
          <a:bodyPr/>
          <a:lstStyle/>
          <a:p>
            <a:r>
              <a:rPr lang="en-US" sz="2800"/>
              <a:t>MSolo – Mass Spectrometer observing lunar operations</a:t>
            </a:r>
          </a:p>
        </p:txBody>
      </p:sp>
      <p:sp>
        <p:nvSpPr>
          <p:cNvPr id="4" name="Slide Number Placeholder 3">
            <a:extLst>
              <a:ext uri="{FF2B5EF4-FFF2-40B4-BE49-F238E27FC236}">
                <a16:creationId xmlns:a16="http://schemas.microsoft.com/office/drawing/2014/main" id="{CC3D9B8A-DCEB-BF42-D687-29148E5D7D86}"/>
              </a:ext>
            </a:extLst>
          </p:cNvPr>
          <p:cNvSpPr>
            <a:spLocks noGrp="1"/>
          </p:cNvSpPr>
          <p:nvPr>
            <p:ph type="sldNum" sz="quarter" idx="12"/>
          </p:nvPr>
        </p:nvSpPr>
        <p:spPr/>
        <p:txBody>
          <a:bodyPr/>
          <a:lstStyle/>
          <a:p>
            <a:fld id="{2E8C51FE-49D9-314D-9957-ABBF7DDE8782}" type="slidenum">
              <a:rPr lang="en-US" smtClean="0"/>
              <a:pPr/>
              <a:t>20</a:t>
            </a:fld>
            <a:endParaRPr lang="en-US"/>
          </a:p>
        </p:txBody>
      </p:sp>
      <p:sp>
        <p:nvSpPr>
          <p:cNvPr id="5" name="TextBox 4">
            <a:extLst>
              <a:ext uri="{FF2B5EF4-FFF2-40B4-BE49-F238E27FC236}">
                <a16:creationId xmlns:a16="http://schemas.microsoft.com/office/drawing/2014/main" id="{26E4CC66-FDF7-13D4-6BD1-E46C920D6CF9}"/>
              </a:ext>
            </a:extLst>
          </p:cNvPr>
          <p:cNvSpPr txBox="1"/>
          <p:nvPr/>
        </p:nvSpPr>
        <p:spPr>
          <a:xfrm>
            <a:off x="127363" y="773417"/>
            <a:ext cx="8311243" cy="3170099"/>
          </a:xfrm>
          <a:prstGeom prst="rect">
            <a:avLst/>
          </a:prstGeom>
          <a:noFill/>
        </p:spPr>
        <p:txBody>
          <a:bodyPr wrap="square" rtlCol="0">
            <a:spAutoFit/>
          </a:bodyPr>
          <a:lstStyle/>
          <a:p>
            <a:r>
              <a:rPr lang="en-US" dirty="0">
                <a:solidFill>
                  <a:schemeClr val="bg1"/>
                </a:solidFill>
              </a:rPr>
              <a:t>Modified Commercial off the Shelf – INFICON </a:t>
            </a:r>
            <a:r>
              <a:rPr lang="en-US" dirty="0" err="1">
                <a:solidFill>
                  <a:schemeClr val="bg1"/>
                </a:solidFill>
              </a:rPr>
              <a:t>Transpector</a:t>
            </a:r>
            <a:r>
              <a:rPr lang="en-US" dirty="0">
                <a:solidFill>
                  <a:schemeClr val="bg1"/>
                </a:solidFill>
              </a:rPr>
              <a:t> RGA</a:t>
            </a:r>
          </a:p>
          <a:p>
            <a:endParaRPr lang="en-US" sz="1000" dirty="0">
              <a:solidFill>
                <a:schemeClr val="bg1"/>
              </a:solidFill>
            </a:endParaRPr>
          </a:p>
          <a:p>
            <a:r>
              <a:rPr lang="en-US" dirty="0">
                <a:solidFill>
                  <a:schemeClr val="bg1"/>
                </a:solidFill>
              </a:rPr>
              <a:t>Avionics boards modified for increased radiation tolerance where possible</a:t>
            </a:r>
          </a:p>
          <a:p>
            <a:r>
              <a:rPr lang="en-US" dirty="0">
                <a:solidFill>
                  <a:schemeClr val="bg1"/>
                </a:solidFill>
              </a:rPr>
              <a:t>Mechanical modifications for vibration ruggedization</a:t>
            </a:r>
          </a:p>
          <a:p>
            <a:r>
              <a:rPr lang="en-US" dirty="0">
                <a:solidFill>
                  <a:schemeClr val="bg1"/>
                </a:solidFill>
              </a:rPr>
              <a:t>Instrument tested to factory standards after modifications with flight boards</a:t>
            </a:r>
          </a:p>
          <a:p>
            <a:endParaRPr lang="en-US" sz="1000" dirty="0">
              <a:solidFill>
                <a:schemeClr val="bg1"/>
              </a:solidFill>
            </a:endParaRPr>
          </a:p>
          <a:p>
            <a:r>
              <a:rPr lang="en-US" dirty="0">
                <a:solidFill>
                  <a:schemeClr val="bg1"/>
                </a:solidFill>
              </a:rPr>
              <a:t>Cross-Beam Ion Source Selected for VIPER mission</a:t>
            </a:r>
          </a:p>
          <a:p>
            <a:r>
              <a:rPr lang="en-US" dirty="0">
                <a:solidFill>
                  <a:schemeClr val="bg1"/>
                </a:solidFill>
              </a:rPr>
              <a:t> - slightly lower sensitivity compared to Open Ion Source but enhanced directional sensitivity (original application focused on molecular beams)</a:t>
            </a:r>
          </a:p>
          <a:p>
            <a:r>
              <a:rPr lang="en-US" dirty="0">
                <a:solidFill>
                  <a:schemeClr val="bg1"/>
                </a:solidFill>
              </a:rPr>
              <a:t>- Quads not ideal for isotopes, but bulk isotope differences can identify sources with large differences (i.e. cometary vs solar wind implanted)</a:t>
            </a:r>
          </a:p>
          <a:p>
            <a:endParaRPr lang="en-US" dirty="0">
              <a:solidFill>
                <a:schemeClr val="bg1"/>
              </a:solidFill>
            </a:endParaRPr>
          </a:p>
        </p:txBody>
      </p:sp>
      <p:pic>
        <p:nvPicPr>
          <p:cNvPr id="6" name="Picture 5">
            <a:extLst>
              <a:ext uri="{FF2B5EF4-FFF2-40B4-BE49-F238E27FC236}">
                <a16:creationId xmlns:a16="http://schemas.microsoft.com/office/drawing/2014/main" id="{217CF713-28C0-EF42-EF91-A858815B68FF}"/>
              </a:ext>
            </a:extLst>
          </p:cNvPr>
          <p:cNvPicPr>
            <a:picLocks noChangeAspect="1"/>
          </p:cNvPicPr>
          <p:nvPr/>
        </p:nvPicPr>
        <p:blipFill>
          <a:blip r:embed="rId2"/>
          <a:stretch>
            <a:fillRect/>
          </a:stretch>
        </p:blipFill>
        <p:spPr>
          <a:xfrm>
            <a:off x="9029369" y="415924"/>
            <a:ext cx="2743201" cy="3846787"/>
          </a:xfrm>
          <a:prstGeom prst="rect">
            <a:avLst/>
          </a:prstGeom>
        </p:spPr>
      </p:pic>
      <p:pic>
        <p:nvPicPr>
          <p:cNvPr id="9" name="Picture 8">
            <a:extLst>
              <a:ext uri="{FF2B5EF4-FFF2-40B4-BE49-F238E27FC236}">
                <a16:creationId xmlns:a16="http://schemas.microsoft.com/office/drawing/2014/main" id="{7FFE2AB2-96F3-F1BD-2FC3-A68E2505493F}"/>
              </a:ext>
            </a:extLst>
          </p:cNvPr>
          <p:cNvPicPr>
            <a:picLocks noChangeAspect="1"/>
          </p:cNvPicPr>
          <p:nvPr/>
        </p:nvPicPr>
        <p:blipFill>
          <a:blip r:embed="rId3"/>
          <a:stretch>
            <a:fillRect/>
          </a:stretch>
        </p:blipFill>
        <p:spPr>
          <a:xfrm>
            <a:off x="205268" y="3688814"/>
            <a:ext cx="3002192" cy="3133903"/>
          </a:xfrm>
          <a:prstGeom prst="rect">
            <a:avLst/>
          </a:prstGeom>
        </p:spPr>
      </p:pic>
      <p:pic>
        <p:nvPicPr>
          <p:cNvPr id="10" name="Picture 9">
            <a:extLst>
              <a:ext uri="{FF2B5EF4-FFF2-40B4-BE49-F238E27FC236}">
                <a16:creationId xmlns:a16="http://schemas.microsoft.com/office/drawing/2014/main" id="{323D14EC-2CA1-81CE-B546-42FDEDE6DD39}"/>
              </a:ext>
            </a:extLst>
          </p:cNvPr>
          <p:cNvPicPr>
            <a:picLocks noChangeAspect="1"/>
          </p:cNvPicPr>
          <p:nvPr/>
        </p:nvPicPr>
        <p:blipFill>
          <a:blip r:embed="rId4"/>
          <a:stretch>
            <a:fillRect/>
          </a:stretch>
        </p:blipFill>
        <p:spPr>
          <a:xfrm>
            <a:off x="3522133" y="3687900"/>
            <a:ext cx="3691467" cy="3134817"/>
          </a:xfrm>
          <a:prstGeom prst="rect">
            <a:avLst/>
          </a:prstGeom>
        </p:spPr>
      </p:pic>
      <p:pic>
        <p:nvPicPr>
          <p:cNvPr id="11" name="Picture 10">
            <a:extLst>
              <a:ext uri="{FF2B5EF4-FFF2-40B4-BE49-F238E27FC236}">
                <a16:creationId xmlns:a16="http://schemas.microsoft.com/office/drawing/2014/main" id="{950F294D-8FE0-E1D5-5469-A13A55D4F443}"/>
              </a:ext>
            </a:extLst>
          </p:cNvPr>
          <p:cNvPicPr>
            <a:picLocks noChangeAspect="1"/>
          </p:cNvPicPr>
          <p:nvPr/>
        </p:nvPicPr>
        <p:blipFill>
          <a:blip r:embed="rId5"/>
          <a:stretch>
            <a:fillRect/>
          </a:stretch>
        </p:blipFill>
        <p:spPr>
          <a:xfrm>
            <a:off x="7585845" y="3933001"/>
            <a:ext cx="2798464" cy="2671900"/>
          </a:xfrm>
          <a:prstGeom prst="rect">
            <a:avLst/>
          </a:prstGeom>
        </p:spPr>
      </p:pic>
      <p:sp>
        <p:nvSpPr>
          <p:cNvPr id="12" name="TextBox 11">
            <a:extLst>
              <a:ext uri="{FF2B5EF4-FFF2-40B4-BE49-F238E27FC236}">
                <a16:creationId xmlns:a16="http://schemas.microsoft.com/office/drawing/2014/main" id="{A6D77572-69AA-C624-16A3-C651275E6D95}"/>
              </a:ext>
            </a:extLst>
          </p:cNvPr>
          <p:cNvSpPr txBox="1"/>
          <p:nvPr/>
        </p:nvSpPr>
        <p:spPr>
          <a:xfrm>
            <a:off x="10400969" y="4472073"/>
            <a:ext cx="1865263" cy="2185214"/>
          </a:xfrm>
          <a:prstGeom prst="rect">
            <a:avLst/>
          </a:prstGeom>
          <a:noFill/>
        </p:spPr>
        <p:txBody>
          <a:bodyPr wrap="square" rtlCol="0">
            <a:spAutoFit/>
          </a:bodyPr>
          <a:lstStyle/>
          <a:p>
            <a:r>
              <a:rPr lang="en-US" sz="800" i="0">
                <a:solidFill>
                  <a:schemeClr val="bg1"/>
                </a:solidFill>
                <a:effectLst/>
                <a:latin typeface="ElsevierGulliver"/>
              </a:rPr>
              <a:t>the range of D/H for solar system materials: Earth (mantle), Moon (interior), Mars (interior), chondrites, howardite-eucrite-diogenite (HED) meteorites from Vesta, Jupiter-family comets, and outer </a:t>
            </a:r>
            <a:r>
              <a:rPr lang="en-US" sz="800" i="0">
                <a:solidFill>
                  <a:schemeClr val="bg1"/>
                </a:solidFill>
                <a:effectLst/>
                <a:latin typeface="ElsevierGulliver"/>
                <a:hlinkClick r:id="rId6" tooltip="Learn more about Oort cloud from ScienceDirect's AI-generated Topic Pages">
                  <a:extLst>
                    <a:ext uri="{A12FA001-AC4F-418D-AE19-62706E023703}">
                      <ahyp:hlinkClr xmlns:ahyp="http://schemas.microsoft.com/office/drawing/2018/hyperlinkcolor" val="tx"/>
                    </a:ext>
                  </a:extLst>
                </a:hlinkClick>
              </a:rPr>
              <a:t>Oort cloud</a:t>
            </a:r>
            <a:r>
              <a:rPr lang="en-US" sz="800" i="0">
                <a:solidFill>
                  <a:schemeClr val="bg1"/>
                </a:solidFill>
                <a:effectLst/>
                <a:latin typeface="ElsevierGulliver"/>
              </a:rPr>
              <a:t> comets. The D/H ratio of cometary water varies but approaches 300 × 10</a:t>
            </a:r>
            <a:r>
              <a:rPr lang="en-US" sz="800" i="0" baseline="30000">
                <a:solidFill>
                  <a:schemeClr val="bg1"/>
                </a:solidFill>
                <a:effectLst/>
                <a:latin typeface="ElsevierGulliver"/>
              </a:rPr>
              <a:t>−6</a:t>
            </a:r>
            <a:r>
              <a:rPr lang="en-US" sz="800" i="0">
                <a:solidFill>
                  <a:schemeClr val="bg1"/>
                </a:solidFill>
                <a:effectLst/>
                <a:latin typeface="ElsevierGulliver"/>
              </a:rPr>
              <a:t> (</a:t>
            </a:r>
            <a:r>
              <a:rPr lang="en-US" sz="800" i="0" strike="noStrike">
                <a:solidFill>
                  <a:schemeClr val="bg1"/>
                </a:solidFill>
                <a:effectLst/>
                <a:latin typeface="ElsevierGulliver"/>
                <a:hlinkClick r:id="rId7">
                  <a:extLst>
                    <a:ext uri="{A12FA001-AC4F-418D-AE19-62706E023703}">
                      <ahyp:hlinkClr xmlns:ahyp="http://schemas.microsoft.com/office/drawing/2018/hyperlinkcolor" val="tx"/>
                    </a:ext>
                  </a:extLst>
                </a:hlinkClick>
              </a:rPr>
              <a:t>Altwegg et al., 2015</a:t>
            </a:r>
            <a:r>
              <a:rPr lang="en-US" sz="800" i="0">
                <a:solidFill>
                  <a:schemeClr val="bg1"/>
                </a:solidFill>
                <a:effectLst/>
                <a:latin typeface="ElsevierGulliver"/>
              </a:rPr>
              <a:t>; </a:t>
            </a:r>
            <a:r>
              <a:rPr lang="en-US" sz="800" i="0" strike="noStrike">
                <a:solidFill>
                  <a:schemeClr val="bg1"/>
                </a:solidFill>
                <a:effectLst/>
                <a:latin typeface="ElsevierGulliver"/>
                <a:hlinkClick r:id="rId8">
                  <a:extLst>
                    <a:ext uri="{A12FA001-AC4F-418D-AE19-62706E023703}">
                      <ahyp:hlinkClr xmlns:ahyp="http://schemas.microsoft.com/office/drawing/2018/hyperlinkcolor" val="tx"/>
                    </a:ext>
                  </a:extLst>
                </a:hlinkClick>
              </a:rPr>
              <a:t>Hartogh et al., 2011</a:t>
            </a:r>
            <a:r>
              <a:rPr lang="en-US" sz="800" i="0">
                <a:solidFill>
                  <a:schemeClr val="bg1"/>
                </a:solidFill>
                <a:effectLst/>
                <a:latin typeface="ElsevierGulliver"/>
              </a:rPr>
              <a:t>; </a:t>
            </a:r>
            <a:r>
              <a:rPr lang="en-US" sz="800" i="0" strike="noStrike">
                <a:solidFill>
                  <a:schemeClr val="bg1"/>
                </a:solidFill>
                <a:effectLst/>
                <a:latin typeface="ElsevierGulliver"/>
                <a:hlinkClick r:id="rId9">
                  <a:extLst>
                    <a:ext uri="{A12FA001-AC4F-418D-AE19-62706E023703}">
                      <ahyp:hlinkClr xmlns:ahyp="http://schemas.microsoft.com/office/drawing/2018/hyperlinkcolor" val="tx"/>
                    </a:ext>
                  </a:extLst>
                </a:hlinkClick>
              </a:rPr>
              <a:t>Robert, 2006</a:t>
            </a:r>
            <a:r>
              <a:rPr lang="en-US" sz="800" i="0">
                <a:solidFill>
                  <a:schemeClr val="bg1"/>
                </a:solidFill>
                <a:effectLst/>
                <a:latin typeface="ElsevierGulliver"/>
              </a:rPr>
              <a:t>), the D/H ratio of H</a:t>
            </a:r>
            <a:r>
              <a:rPr lang="en-US" sz="800" i="0" baseline="-25000">
                <a:solidFill>
                  <a:schemeClr val="bg1"/>
                </a:solidFill>
                <a:effectLst/>
                <a:latin typeface="ElsevierGulliver"/>
              </a:rPr>
              <a:t>2</a:t>
            </a:r>
            <a:r>
              <a:rPr lang="en-US" sz="800" i="0">
                <a:solidFill>
                  <a:schemeClr val="bg1"/>
                </a:solidFill>
                <a:effectLst/>
                <a:latin typeface="ElsevierGulliver"/>
              </a:rPr>
              <a:t> gas in the </a:t>
            </a:r>
            <a:r>
              <a:rPr lang="en-US" sz="800" i="0">
                <a:solidFill>
                  <a:schemeClr val="bg1"/>
                </a:solidFill>
                <a:effectLst/>
                <a:latin typeface="ElsevierGulliver"/>
                <a:hlinkClick r:id="rId10" tooltip="Learn more about protosolar nebula from ScienceDirect's AI-generated Topic Pages">
                  <a:extLst>
                    <a:ext uri="{A12FA001-AC4F-418D-AE19-62706E023703}">
                      <ahyp:hlinkClr xmlns:ahyp="http://schemas.microsoft.com/office/drawing/2018/hyperlinkcolor" val="tx"/>
                    </a:ext>
                  </a:extLst>
                </a:hlinkClick>
              </a:rPr>
              <a:t>protosolar nebula</a:t>
            </a:r>
            <a:r>
              <a:rPr lang="en-US" sz="800" i="0">
                <a:solidFill>
                  <a:schemeClr val="bg1"/>
                </a:solidFill>
                <a:effectLst/>
                <a:latin typeface="ElsevierGulliver"/>
              </a:rPr>
              <a:t> was 21 × 10</a:t>
            </a:r>
            <a:r>
              <a:rPr lang="en-US" sz="800" i="0" baseline="30000">
                <a:solidFill>
                  <a:schemeClr val="bg1"/>
                </a:solidFill>
                <a:effectLst/>
                <a:latin typeface="ElsevierGulliver"/>
              </a:rPr>
              <a:t>−6</a:t>
            </a:r>
            <a:r>
              <a:rPr lang="en-US" sz="800" i="0">
                <a:solidFill>
                  <a:schemeClr val="bg1"/>
                </a:solidFill>
                <a:effectLst/>
                <a:latin typeface="ElsevierGulliver"/>
              </a:rPr>
              <a:t> (</a:t>
            </a:r>
            <a:r>
              <a:rPr lang="en-US" sz="800" i="0" strike="noStrike">
                <a:solidFill>
                  <a:schemeClr val="bg1"/>
                </a:solidFill>
                <a:effectLst/>
                <a:latin typeface="ElsevierGulliver"/>
                <a:hlinkClick r:id="rId11">
                  <a:extLst>
                    <a:ext uri="{A12FA001-AC4F-418D-AE19-62706E023703}">
                      <ahyp:hlinkClr xmlns:ahyp="http://schemas.microsoft.com/office/drawing/2018/hyperlinkcolor" val="tx"/>
                    </a:ext>
                  </a:extLst>
                </a:hlinkClick>
              </a:rPr>
              <a:t>Geiss and Gloecker, 1998</a:t>
            </a:r>
            <a:r>
              <a:rPr lang="en-US" sz="800" i="0">
                <a:solidFill>
                  <a:schemeClr val="bg1"/>
                </a:solidFill>
                <a:effectLst/>
                <a:latin typeface="ElsevierGulliver"/>
              </a:rPr>
              <a:t>), but that of carbonaceous chondrites is 140 ± 10 × 10</a:t>
            </a:r>
            <a:r>
              <a:rPr lang="en-US" sz="800" i="0" baseline="30000">
                <a:solidFill>
                  <a:schemeClr val="bg1"/>
                </a:solidFill>
                <a:effectLst/>
                <a:latin typeface="ElsevierGulliver"/>
              </a:rPr>
              <a:t>−6</a:t>
            </a:r>
            <a:r>
              <a:rPr lang="en-US" sz="800" i="0">
                <a:solidFill>
                  <a:schemeClr val="bg1"/>
                </a:solidFill>
                <a:effectLst/>
                <a:latin typeface="ElsevierGulliver"/>
              </a:rPr>
              <a:t> (</a:t>
            </a:r>
            <a:r>
              <a:rPr lang="en-US" sz="800" i="0" strike="noStrike">
                <a:solidFill>
                  <a:schemeClr val="bg1"/>
                </a:solidFill>
                <a:effectLst/>
                <a:latin typeface="ElsevierGulliver"/>
                <a:hlinkClick r:id="rId9">
                  <a:extLst>
                    <a:ext uri="{A12FA001-AC4F-418D-AE19-62706E023703}">
                      <ahyp:hlinkClr xmlns:ahyp="http://schemas.microsoft.com/office/drawing/2018/hyperlinkcolor" val="tx"/>
                    </a:ext>
                  </a:extLst>
                </a:hlinkClick>
              </a:rPr>
              <a:t>Robert, 2006</a:t>
            </a:r>
            <a:r>
              <a:rPr lang="en-US" sz="800" i="0">
                <a:solidFill>
                  <a:schemeClr val="bg1"/>
                </a:solidFill>
                <a:effectLst/>
                <a:latin typeface="ElsevierGulliver"/>
              </a:rPr>
              <a:t>). It has been inferred that H</a:t>
            </a:r>
            <a:r>
              <a:rPr lang="en-US" sz="800" i="0" baseline="-25000">
                <a:solidFill>
                  <a:schemeClr val="bg1"/>
                </a:solidFill>
                <a:effectLst/>
                <a:latin typeface="ElsevierGulliver"/>
              </a:rPr>
              <a:t>2</a:t>
            </a:r>
            <a:r>
              <a:rPr lang="en-US" sz="800" i="0">
                <a:solidFill>
                  <a:schemeClr val="bg1"/>
                </a:solidFill>
                <a:effectLst/>
                <a:latin typeface="ElsevierGulliver"/>
              </a:rPr>
              <a:t>O in the chondrite-forming region had D/H = 88 × 10</a:t>
            </a:r>
            <a:r>
              <a:rPr lang="en-US" sz="800" i="0" baseline="30000">
                <a:solidFill>
                  <a:schemeClr val="bg1"/>
                </a:solidFill>
                <a:effectLst/>
                <a:latin typeface="ElsevierGulliver"/>
              </a:rPr>
              <a:t>−6</a:t>
            </a:r>
            <a:r>
              <a:rPr lang="en-US" sz="800" i="0">
                <a:solidFill>
                  <a:schemeClr val="bg1"/>
                </a:solidFill>
                <a:effectLst/>
                <a:latin typeface="ElsevierGulliver"/>
              </a:rPr>
              <a:t>, or </a:t>
            </a:r>
            <a:r>
              <a:rPr lang="el-GR" sz="800" i="1">
                <a:solidFill>
                  <a:schemeClr val="bg1"/>
                </a:solidFill>
                <a:effectLst/>
                <a:latin typeface="ElsevierGulliver"/>
              </a:rPr>
              <a:t>δ</a:t>
            </a:r>
            <a:r>
              <a:rPr lang="en-US" sz="800" i="0">
                <a:solidFill>
                  <a:schemeClr val="bg1"/>
                </a:solidFill>
                <a:effectLst/>
                <a:latin typeface="ElsevierGulliver"/>
              </a:rPr>
              <a:t>D = -440‰ (</a:t>
            </a:r>
            <a:r>
              <a:rPr lang="en-US" sz="800" i="0" strike="noStrike">
                <a:solidFill>
                  <a:schemeClr val="bg1"/>
                </a:solidFill>
                <a:effectLst/>
                <a:latin typeface="ElsevierGulliver"/>
                <a:hlinkClick r:id="rId12">
                  <a:extLst>
                    <a:ext uri="{A12FA001-AC4F-418D-AE19-62706E023703}">
                      <ahyp:hlinkClr xmlns:ahyp="http://schemas.microsoft.com/office/drawing/2018/hyperlinkcolor" val="tx"/>
                    </a:ext>
                  </a:extLst>
                </a:hlinkClick>
              </a:rPr>
              <a:t>Deloule et al., 1998</a:t>
            </a:r>
            <a:r>
              <a:rPr lang="en-US" sz="800" i="0">
                <a:solidFill>
                  <a:schemeClr val="bg1"/>
                </a:solidFill>
                <a:effectLst/>
                <a:latin typeface="ElsevierGulliver"/>
              </a:rPr>
              <a:t>).</a:t>
            </a:r>
            <a:endParaRPr lang="en-US" sz="800">
              <a:solidFill>
                <a:schemeClr val="bg1"/>
              </a:solidFill>
            </a:endParaRPr>
          </a:p>
        </p:txBody>
      </p:sp>
      <p:pic>
        <p:nvPicPr>
          <p:cNvPr id="13" name="Picture 12">
            <a:extLst>
              <a:ext uri="{FF2B5EF4-FFF2-40B4-BE49-F238E27FC236}">
                <a16:creationId xmlns:a16="http://schemas.microsoft.com/office/drawing/2014/main" id="{3A1D177D-2AA1-063D-0483-4DAB561B189C}"/>
              </a:ext>
            </a:extLst>
          </p:cNvPr>
          <p:cNvPicPr>
            <a:picLocks noChangeAspect="1"/>
          </p:cNvPicPr>
          <p:nvPr/>
        </p:nvPicPr>
        <p:blipFill>
          <a:blip r:embed="rId13"/>
          <a:stretch>
            <a:fillRect/>
          </a:stretch>
        </p:blipFill>
        <p:spPr>
          <a:xfrm>
            <a:off x="7384279" y="6644494"/>
            <a:ext cx="3170709" cy="139452"/>
          </a:xfrm>
          <a:prstGeom prst="rect">
            <a:avLst/>
          </a:prstGeom>
        </p:spPr>
      </p:pic>
    </p:spTree>
    <p:extLst>
      <p:ext uri="{BB962C8B-B14F-4D97-AF65-F5344CB8AC3E}">
        <p14:creationId xmlns:p14="http://schemas.microsoft.com/office/powerpoint/2010/main" val="2118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pPr/>
              <a:t>21</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
        <p:nvSpPr>
          <p:cNvPr id="4" name="Title 3"/>
          <p:cNvSpPr>
            <a:spLocks noGrp="1"/>
          </p:cNvSpPr>
          <p:nvPr>
            <p:ph type="title"/>
          </p:nvPr>
        </p:nvSpPr>
        <p:spPr>
          <a:xfrm>
            <a:off x="3304514" y="182494"/>
            <a:ext cx="8736557" cy="646331"/>
          </a:xfrm>
        </p:spPr>
        <p:txBody>
          <a:bodyPr/>
          <a:lstStyle/>
          <a:p>
            <a:pPr algn="r"/>
            <a:r>
              <a:rPr lang="en-US" sz="2000"/>
              <a:t>NASA CLPS program has selected </a:t>
            </a:r>
            <a:r>
              <a:rPr lang="en-US" sz="2000">
                <a:solidFill>
                  <a:srgbClr val="FF0000"/>
                </a:solidFill>
              </a:rPr>
              <a:t>Astrobotic Technology</a:t>
            </a:r>
            <a:r>
              <a:rPr lang="en-US" sz="2000"/>
              <a:t> to deliver VIPER to the lunar South Pole in late-2024 aboard their Griffin Lander</a:t>
            </a:r>
          </a:p>
        </p:txBody>
      </p:sp>
      <p:sp>
        <p:nvSpPr>
          <p:cNvPr id="6" name="Rectangle 5"/>
          <p:cNvSpPr/>
          <p:nvPr/>
        </p:nvSpPr>
        <p:spPr>
          <a:xfrm>
            <a:off x="7124010" y="6486059"/>
            <a:ext cx="4931301" cy="276999"/>
          </a:xfrm>
          <a:prstGeom prst="rect">
            <a:avLst/>
          </a:prstGeom>
          <a:noFill/>
        </p:spPr>
        <p:txBody>
          <a:bodyPr wrap="square">
            <a:spAutoFit/>
          </a:bodyPr>
          <a:lstStyle/>
          <a:p>
            <a:pPr algn="r"/>
            <a:r>
              <a:rPr lang="en-US" sz="1200">
                <a:solidFill>
                  <a:srgbClr val="0070C0"/>
                </a:solidFill>
                <a:latin typeface="arial" panose="020B0604020202020204" pitchFamily="34" charset="0"/>
              </a:rPr>
              <a:t>Image courtesy of Astrobotic Technology Press Kit</a:t>
            </a:r>
          </a:p>
        </p:txBody>
      </p:sp>
    </p:spTree>
    <p:extLst>
      <p:ext uri="{BB962C8B-B14F-4D97-AF65-F5344CB8AC3E}">
        <p14:creationId xmlns:p14="http://schemas.microsoft.com/office/powerpoint/2010/main" val="42042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19534D-09DE-41FB-B316-0480814DBAFA}"/>
              </a:ext>
            </a:extLst>
          </p:cNvPr>
          <p:cNvSpPr/>
          <p:nvPr/>
        </p:nvSpPr>
        <p:spPr>
          <a:xfrm>
            <a:off x="8237809" y="740783"/>
            <a:ext cx="3763537" cy="56310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A5F0D-FCD8-4675-885F-F50CF85162DE}"/>
              </a:ext>
            </a:extLst>
          </p:cNvPr>
          <p:cNvSpPr>
            <a:spLocks noGrp="1"/>
          </p:cNvSpPr>
          <p:nvPr>
            <p:ph type="title"/>
          </p:nvPr>
        </p:nvSpPr>
        <p:spPr>
          <a:xfrm>
            <a:off x="151439" y="214002"/>
            <a:ext cx="9985020" cy="535531"/>
          </a:xfrm>
        </p:spPr>
        <p:txBody>
          <a:bodyPr/>
          <a:lstStyle/>
          <a:p>
            <a:r>
              <a:rPr lang="en-US" sz="3200"/>
              <a:t>Predictive Resource Models – An Example</a:t>
            </a:r>
          </a:p>
        </p:txBody>
      </p:sp>
      <p:sp>
        <p:nvSpPr>
          <p:cNvPr id="3" name="Rectangle 2">
            <a:extLst>
              <a:ext uri="{FF2B5EF4-FFF2-40B4-BE49-F238E27FC236}">
                <a16:creationId xmlns:a16="http://schemas.microsoft.com/office/drawing/2014/main" id="{1C2A24DE-2EC2-48A0-AD77-ED3900B7EB7C}"/>
              </a:ext>
            </a:extLst>
          </p:cNvPr>
          <p:cNvSpPr/>
          <p:nvPr/>
        </p:nvSpPr>
        <p:spPr>
          <a:xfrm>
            <a:off x="167268" y="783242"/>
            <a:ext cx="7999577" cy="5952399"/>
          </a:xfrm>
          <a:prstGeom prst="rect">
            <a:avLst/>
          </a:prstGeom>
        </p:spPr>
        <p:txBody>
          <a:bodyPr wrap="square">
            <a:spAutoFit/>
          </a:bodyPr>
          <a:lstStyle/>
          <a:p>
            <a:pPr fontAlgn="base">
              <a:spcBef>
                <a:spcPct val="20000"/>
              </a:spcBef>
              <a:spcAft>
                <a:spcPct val="0"/>
              </a:spcAft>
            </a:pPr>
            <a:r>
              <a:rPr lang="en-US" sz="1600" b="1">
                <a:solidFill>
                  <a:schemeClr val="bg1"/>
                </a:solidFill>
                <a:latin typeface="Arial" panose="020B0604020202020204" pitchFamily="34" charset="0"/>
                <a:ea typeface="ＭＳ Ｐゴシック" pitchFamily="96" charset="-128"/>
                <a:cs typeface="Arial" panose="020B0604020202020204" pitchFamily="34" charset="0"/>
              </a:rPr>
              <a:t>Model</a:t>
            </a:r>
          </a:p>
          <a:p>
            <a:pPr marL="285750" indent="-285750" fontAlgn="base">
              <a:spcBef>
                <a:spcPct val="20000"/>
              </a:spcBef>
              <a:spcAft>
                <a:spcPct val="0"/>
              </a:spcAft>
              <a:buFont typeface="Arial" panose="020B0604020202020204" pitchFamily="34" charset="0"/>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Emplacement of water may have been through early volcanic outgassing, comet or asteroid delivery, or production through solar wind interaction with lunar soils</a:t>
            </a:r>
          </a:p>
          <a:p>
            <a:pPr marL="742950" lvl="1" indent="-285750" fontAlgn="base">
              <a:spcBef>
                <a:spcPct val="20000"/>
              </a:spcBef>
              <a:spcAft>
                <a:spcPct val="0"/>
              </a:spcAft>
              <a:buFontTx/>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Current estimates of solar wind water production show very small amounts of water produced (Benna et al., 2019; Hendrix et al., 2019); no uniformity in surface “frosts” suggest production/loss are nearly equivalent or favor loss (Farrell et al., 2019)</a:t>
            </a:r>
          </a:p>
          <a:p>
            <a:pPr marL="742950" lvl="1" indent="-285750" fontAlgn="base">
              <a:spcBef>
                <a:spcPct val="20000"/>
              </a:spcBef>
              <a:spcAft>
                <a:spcPct val="0"/>
              </a:spcAft>
              <a:buFontTx/>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Hydrogen enhancements appear aligned to a potential paleo-pole (Siegler et al, 2016) with the ancient south pole very near where the LCROSS mission impacted</a:t>
            </a:r>
          </a:p>
          <a:p>
            <a:pPr marL="285750" indent="-285750" fontAlgn="base">
              <a:spcBef>
                <a:spcPct val="20000"/>
              </a:spcBef>
              <a:spcAft>
                <a:spcPct val="0"/>
              </a:spcAft>
              <a:buFont typeface="Arial" panose="020B0604020202020204" pitchFamily="34" charset="0"/>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A potential source of near surface, bulk water (i.e., of significant ore quality) is the excavation (via cratering) of deeper ancient ice which was emplaced prior to the polar wander</a:t>
            </a:r>
          </a:p>
          <a:p>
            <a:pPr marL="285750" indent="-285750" fontAlgn="base">
              <a:spcBef>
                <a:spcPct val="20000"/>
              </a:spcBef>
              <a:spcAft>
                <a:spcPct val="0"/>
              </a:spcAft>
              <a:buFont typeface="Arial" panose="020B0604020202020204" pitchFamily="34" charset="0"/>
              <a:buChar char="•"/>
            </a:pPr>
            <a:endParaRPr lang="en-US" sz="1600">
              <a:solidFill>
                <a:schemeClr val="bg1"/>
              </a:solidFill>
              <a:latin typeface="Arial" panose="020B0604020202020204" pitchFamily="34" charset="0"/>
              <a:ea typeface="ＭＳ Ｐゴシック" pitchFamily="96" charset="-128"/>
              <a:cs typeface="Arial" panose="020B0604020202020204" pitchFamily="34" charset="0"/>
            </a:endParaRPr>
          </a:p>
          <a:p>
            <a:pPr fontAlgn="base">
              <a:spcBef>
                <a:spcPct val="20000"/>
              </a:spcBef>
              <a:spcAft>
                <a:spcPct val="0"/>
              </a:spcAft>
            </a:pPr>
            <a:r>
              <a:rPr lang="en-US" sz="1600" b="1">
                <a:solidFill>
                  <a:schemeClr val="bg1"/>
                </a:solidFill>
                <a:latin typeface="Arial" panose="020B0604020202020204" pitchFamily="34" charset="0"/>
                <a:ea typeface="ＭＳ Ｐゴシック" pitchFamily="96" charset="-128"/>
                <a:cs typeface="Arial" panose="020B0604020202020204" pitchFamily="34" charset="0"/>
              </a:rPr>
              <a:t>Observations</a:t>
            </a:r>
          </a:p>
          <a:p>
            <a:pPr marL="285750" indent="-285750" fontAlgn="base">
              <a:spcBef>
                <a:spcPct val="20000"/>
              </a:spcBef>
              <a:spcAft>
                <a:spcPct val="0"/>
              </a:spcAft>
              <a:buFont typeface="Arial" panose="020B0604020202020204" pitchFamily="34" charset="0"/>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Observations of </a:t>
            </a:r>
            <a:r>
              <a:rPr lang="en-US" sz="1600">
                <a:solidFill>
                  <a:srgbClr val="FFFF00"/>
                </a:solidFill>
                <a:latin typeface="Arial" panose="020B0604020202020204" pitchFamily="34" charset="0"/>
                <a:ea typeface="ＭＳ Ｐゴシック" pitchFamily="96" charset="-128"/>
                <a:cs typeface="Arial" panose="020B0604020202020204" pitchFamily="34" charset="0"/>
              </a:rPr>
              <a:t>hydrogen/water distribution </a:t>
            </a:r>
            <a:r>
              <a:rPr lang="en-US" sz="1600">
                <a:solidFill>
                  <a:schemeClr val="bg1"/>
                </a:solidFill>
                <a:latin typeface="Arial" panose="020B0604020202020204" pitchFamily="34" charset="0"/>
                <a:ea typeface="ＭＳ Ｐゴシック" pitchFamily="96" charset="-128"/>
                <a:cs typeface="Arial" panose="020B0604020202020204" pitchFamily="34" charset="0"/>
              </a:rPr>
              <a:t>(e.g., association with craters of a certain age and size) and </a:t>
            </a:r>
            <a:r>
              <a:rPr lang="en-US" sz="1600">
                <a:solidFill>
                  <a:srgbClr val="FFFF00"/>
                </a:solidFill>
                <a:latin typeface="Arial" panose="020B0604020202020204" pitchFamily="34" charset="0"/>
                <a:ea typeface="ＭＳ Ｐゴシック" pitchFamily="96" charset="-128"/>
                <a:cs typeface="Arial" panose="020B0604020202020204" pitchFamily="34" charset="0"/>
              </a:rPr>
              <a:t>key isotopes </a:t>
            </a:r>
            <a:r>
              <a:rPr lang="en-US" sz="1600">
                <a:solidFill>
                  <a:schemeClr val="bg1"/>
                </a:solidFill>
                <a:latin typeface="Arial" panose="020B0604020202020204" pitchFamily="34" charset="0"/>
                <a:ea typeface="ＭＳ Ｐゴシック" pitchFamily="96" charset="-128"/>
                <a:cs typeface="Arial" panose="020B0604020202020204" pitchFamily="34" charset="0"/>
              </a:rPr>
              <a:t>can help constrain the initial origin of the water and hence it’s emplacement</a:t>
            </a:r>
          </a:p>
          <a:p>
            <a:pPr marL="285750" indent="-285750" fontAlgn="base">
              <a:spcBef>
                <a:spcPct val="20000"/>
              </a:spcBef>
              <a:spcAft>
                <a:spcPct val="0"/>
              </a:spcAft>
              <a:buFont typeface="Arial" panose="020B0604020202020204" pitchFamily="34" charset="0"/>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Trace </a:t>
            </a:r>
            <a:r>
              <a:rPr lang="en-US" sz="1600">
                <a:solidFill>
                  <a:srgbClr val="FFFF00"/>
                </a:solidFill>
                <a:latin typeface="Arial" panose="020B0604020202020204" pitchFamily="34" charset="0"/>
                <a:ea typeface="ＭＳ Ｐゴシック" pitchFamily="96" charset="-128"/>
                <a:cs typeface="Arial" panose="020B0604020202020204" pitchFamily="34" charset="0"/>
              </a:rPr>
              <a:t>minerals</a:t>
            </a:r>
            <a:r>
              <a:rPr lang="en-US" sz="1600">
                <a:solidFill>
                  <a:schemeClr val="bg1"/>
                </a:solidFill>
                <a:latin typeface="Arial" panose="020B0604020202020204" pitchFamily="34" charset="0"/>
                <a:ea typeface="ＭＳ Ｐゴシック" pitchFamily="96" charset="-128"/>
                <a:cs typeface="Arial" panose="020B0604020202020204" pitchFamily="34" charset="0"/>
              </a:rPr>
              <a:t> associate with aqueous alteration</a:t>
            </a:r>
          </a:p>
          <a:p>
            <a:pPr marL="285750" indent="-285750" fontAlgn="base">
              <a:spcBef>
                <a:spcPct val="20000"/>
              </a:spcBef>
              <a:spcAft>
                <a:spcPct val="0"/>
              </a:spcAft>
              <a:buFont typeface="Arial" panose="020B0604020202020204" pitchFamily="34" charset="0"/>
              <a:buChar char="•"/>
            </a:pPr>
            <a:r>
              <a:rPr lang="en-US" sz="1600">
                <a:solidFill>
                  <a:schemeClr val="bg1"/>
                </a:solidFill>
                <a:latin typeface="Arial" panose="020B0604020202020204" pitchFamily="34" charset="0"/>
                <a:ea typeface="ＭＳ Ｐゴシック" pitchFamily="96" charset="-128"/>
                <a:cs typeface="Arial" panose="020B0604020202020204" pitchFamily="34" charset="0"/>
              </a:rPr>
              <a:t>These observations (e.g., hydration and isotopes) at locations where both paleo-temperatures and  contemporary temperatures are sufficiently cold enough to retain water</a:t>
            </a:r>
          </a:p>
        </p:txBody>
      </p:sp>
      <p:pic>
        <p:nvPicPr>
          <p:cNvPr id="4" name="Picture 4" descr="Figure 1">
            <a:extLst>
              <a:ext uri="{FF2B5EF4-FFF2-40B4-BE49-F238E27FC236}">
                <a16:creationId xmlns:a16="http://schemas.microsoft.com/office/drawing/2014/main" id="{18E19A52-8D8C-4A9B-A69A-0D0DF1E74B1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7880" y="3729223"/>
            <a:ext cx="3176705" cy="2434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F071D1-4BEB-46F8-B425-8083E84D10BF}"/>
              </a:ext>
            </a:extLst>
          </p:cNvPr>
          <p:cNvSpPr txBox="1"/>
          <p:nvPr/>
        </p:nvSpPr>
        <p:spPr>
          <a:xfrm>
            <a:off x="10190542" y="5657154"/>
            <a:ext cx="1353256" cy="276999"/>
          </a:xfrm>
          <a:prstGeom prst="rect">
            <a:avLst/>
          </a:prstGeom>
          <a:noFill/>
        </p:spPr>
        <p:txBody>
          <a:bodyPr wrap="none" rtlCol="0">
            <a:spAutoFit/>
          </a:bodyPr>
          <a:lstStyle/>
          <a:p>
            <a:r>
              <a:rPr lang="en-US" sz="1200" err="1"/>
              <a:t>Hauri</a:t>
            </a:r>
            <a:r>
              <a:rPr lang="en-US" sz="1200"/>
              <a:t> et al., 2017</a:t>
            </a:r>
          </a:p>
        </p:txBody>
      </p:sp>
      <p:pic>
        <p:nvPicPr>
          <p:cNvPr id="6" name="Picture 2" descr="Image result for siegler paleo moon">
            <a:extLst>
              <a:ext uri="{FF2B5EF4-FFF2-40B4-BE49-F238E27FC236}">
                <a16:creationId xmlns:a16="http://schemas.microsoft.com/office/drawing/2014/main" id="{8813A3A3-296C-425D-A02A-74CAFE8FAF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3053" y="1412016"/>
            <a:ext cx="3262402" cy="17408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C1CE19B-61DB-40B3-B53E-A027D8F604BA}"/>
              </a:ext>
            </a:extLst>
          </p:cNvPr>
          <p:cNvSpPr txBox="1"/>
          <p:nvPr/>
        </p:nvSpPr>
        <p:spPr>
          <a:xfrm>
            <a:off x="11073901" y="2742059"/>
            <a:ext cx="927445" cy="430887"/>
          </a:xfrm>
          <a:prstGeom prst="rect">
            <a:avLst/>
          </a:prstGeom>
          <a:noFill/>
        </p:spPr>
        <p:txBody>
          <a:bodyPr wrap="square" rtlCol="0">
            <a:spAutoFit/>
          </a:bodyPr>
          <a:lstStyle/>
          <a:p>
            <a:r>
              <a:rPr lang="en-US" sz="1050">
                <a:solidFill>
                  <a:schemeClr val="bg1"/>
                </a:solidFill>
              </a:rPr>
              <a:t>Siegler et al., 2016</a:t>
            </a:r>
          </a:p>
        </p:txBody>
      </p:sp>
      <p:sp>
        <p:nvSpPr>
          <p:cNvPr id="8" name="TextBox 7">
            <a:extLst>
              <a:ext uri="{FF2B5EF4-FFF2-40B4-BE49-F238E27FC236}">
                <a16:creationId xmlns:a16="http://schemas.microsoft.com/office/drawing/2014/main" id="{32A85BCA-7695-4EA5-A7CA-6B7D54D443D4}"/>
              </a:ext>
            </a:extLst>
          </p:cNvPr>
          <p:cNvSpPr txBox="1"/>
          <p:nvPr/>
        </p:nvSpPr>
        <p:spPr>
          <a:xfrm>
            <a:off x="8609760" y="884280"/>
            <a:ext cx="3161563" cy="461665"/>
          </a:xfrm>
          <a:prstGeom prst="rect">
            <a:avLst/>
          </a:prstGeom>
          <a:noFill/>
        </p:spPr>
        <p:txBody>
          <a:bodyPr wrap="square" rtlCol="0">
            <a:spAutoFit/>
          </a:bodyPr>
          <a:lstStyle/>
          <a:p>
            <a:r>
              <a:rPr lang="en-US" sz="1200" i="1"/>
              <a:t>The current “buried” distribution of water may be an ancient relic</a:t>
            </a:r>
          </a:p>
        </p:txBody>
      </p:sp>
      <p:sp>
        <p:nvSpPr>
          <p:cNvPr id="9" name="TextBox 8">
            <a:extLst>
              <a:ext uri="{FF2B5EF4-FFF2-40B4-BE49-F238E27FC236}">
                <a16:creationId xmlns:a16="http://schemas.microsoft.com/office/drawing/2014/main" id="{FF03DC41-AD53-4DAB-883C-7CA2201BBD3C}"/>
              </a:ext>
            </a:extLst>
          </p:cNvPr>
          <p:cNvSpPr txBox="1"/>
          <p:nvPr/>
        </p:nvSpPr>
        <p:spPr>
          <a:xfrm>
            <a:off x="8642774" y="3247435"/>
            <a:ext cx="3171052" cy="461665"/>
          </a:xfrm>
          <a:prstGeom prst="rect">
            <a:avLst/>
          </a:prstGeom>
          <a:noFill/>
        </p:spPr>
        <p:txBody>
          <a:bodyPr wrap="square" rtlCol="0">
            <a:spAutoFit/>
          </a:bodyPr>
          <a:lstStyle/>
          <a:p>
            <a:r>
              <a:rPr lang="en-US" sz="1200" i="1"/>
              <a:t>Isotopes from each reservoir may give clues to their origin and history</a:t>
            </a:r>
          </a:p>
        </p:txBody>
      </p:sp>
      <p:sp>
        <p:nvSpPr>
          <p:cNvPr id="11" name="Slide Number Placeholder 2">
            <a:extLst>
              <a:ext uri="{FF2B5EF4-FFF2-40B4-BE49-F238E27FC236}">
                <a16:creationId xmlns:a16="http://schemas.microsoft.com/office/drawing/2014/main" id="{794BF944-E204-4B18-BA56-6A22B2AD4021}"/>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22</a:t>
            </a:fld>
            <a:endParaRPr lang="en-US"/>
          </a:p>
        </p:txBody>
      </p:sp>
    </p:spTree>
    <p:extLst>
      <p:ext uri="{BB962C8B-B14F-4D97-AF65-F5344CB8AC3E}">
        <p14:creationId xmlns:p14="http://schemas.microsoft.com/office/powerpoint/2010/main" val="113133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60112-DD93-A5FE-6CBF-4EB068D23C65}"/>
              </a:ext>
            </a:extLst>
          </p:cNvPr>
          <p:cNvPicPr>
            <a:picLocks noChangeAspect="1"/>
          </p:cNvPicPr>
          <p:nvPr/>
        </p:nvPicPr>
        <p:blipFill>
          <a:blip r:embed="rId2"/>
          <a:stretch>
            <a:fillRect/>
          </a:stretch>
        </p:blipFill>
        <p:spPr>
          <a:xfrm>
            <a:off x="134007" y="1167859"/>
            <a:ext cx="5789722" cy="4902684"/>
          </a:xfrm>
          <a:prstGeom prst="rect">
            <a:avLst/>
          </a:prstGeom>
        </p:spPr>
      </p:pic>
      <p:pic>
        <p:nvPicPr>
          <p:cNvPr id="5" name="Picture 4">
            <a:extLst>
              <a:ext uri="{FF2B5EF4-FFF2-40B4-BE49-F238E27FC236}">
                <a16:creationId xmlns:a16="http://schemas.microsoft.com/office/drawing/2014/main" id="{0A004139-5AFC-8AA6-4932-88924D68FA97}"/>
              </a:ext>
            </a:extLst>
          </p:cNvPr>
          <p:cNvPicPr>
            <a:picLocks noChangeAspect="1"/>
          </p:cNvPicPr>
          <p:nvPr/>
        </p:nvPicPr>
        <p:blipFill>
          <a:blip r:embed="rId3"/>
          <a:stretch>
            <a:fillRect/>
          </a:stretch>
        </p:blipFill>
        <p:spPr>
          <a:xfrm>
            <a:off x="5961391" y="1167859"/>
            <a:ext cx="6096602" cy="4902684"/>
          </a:xfrm>
          <a:prstGeom prst="rect">
            <a:avLst/>
          </a:prstGeom>
        </p:spPr>
      </p:pic>
      <p:sp>
        <p:nvSpPr>
          <p:cNvPr id="6" name="TextBox 5">
            <a:extLst>
              <a:ext uri="{FF2B5EF4-FFF2-40B4-BE49-F238E27FC236}">
                <a16:creationId xmlns:a16="http://schemas.microsoft.com/office/drawing/2014/main" id="{BDFB8929-9D07-BE26-5A7D-1C9E7AA57FFC}"/>
              </a:ext>
            </a:extLst>
          </p:cNvPr>
          <p:cNvSpPr txBox="1"/>
          <p:nvPr/>
        </p:nvSpPr>
        <p:spPr>
          <a:xfrm>
            <a:off x="134007" y="387745"/>
            <a:ext cx="7948010" cy="590931"/>
          </a:xfrm>
          <a:prstGeom prst="rect">
            <a:avLst/>
          </a:prstGeom>
        </p:spPr>
        <p:txBody>
          <a:bodyPr vert="horz" lIns="91440" tIns="45720" rIns="91440" bIns="45720" rtlCol="0" anchor="ctr">
            <a:normAutofit/>
          </a:bodyPr>
          <a:lstStyle>
            <a:lvl1pPr>
              <a:lnSpc>
                <a:spcPct val="90000"/>
              </a:lnSpc>
              <a:spcBef>
                <a:spcPct val="0"/>
              </a:spcBef>
              <a:buNone/>
              <a:defRPr sz="3600" b="0">
                <a:solidFill>
                  <a:srgbClr val="8BC1D4"/>
                </a:solidFill>
                <a:latin typeface="Arial" panose="020B0604020202020204" pitchFamily="34" charset="0"/>
                <a:ea typeface="+mj-ea"/>
                <a:cs typeface="Arial" panose="020B0604020202020204" pitchFamily="34" charset="0"/>
              </a:defRPr>
            </a:lvl1pPr>
          </a:lstStyle>
          <a:p>
            <a:r>
              <a:rPr lang="en-US"/>
              <a:t>Lander Egress Testing at NASA GRC</a:t>
            </a:r>
          </a:p>
        </p:txBody>
      </p:sp>
    </p:spTree>
    <p:extLst>
      <p:ext uri="{BB962C8B-B14F-4D97-AF65-F5344CB8AC3E}">
        <p14:creationId xmlns:p14="http://schemas.microsoft.com/office/powerpoint/2010/main" val="345037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C5014-41A1-7549-A35E-A44E8F83EC68}"/>
              </a:ext>
            </a:extLst>
          </p:cNvPr>
          <p:cNvSpPr>
            <a:spLocks noGrp="1"/>
          </p:cNvSpPr>
          <p:nvPr>
            <p:ph type="sldNum" sz="quarter" idx="12"/>
          </p:nvPr>
        </p:nvSpPr>
        <p:spPr/>
        <p:txBody>
          <a:bodyPr/>
          <a:lstStyle/>
          <a:p>
            <a:fld id="{2E8C51FE-49D9-314D-9957-ABBF7DDE8782}" type="slidenum">
              <a:rPr lang="en-US" smtClean="0"/>
              <a:pPr/>
              <a:t>24</a:t>
            </a:fld>
            <a:endParaRPr lang="en-US"/>
          </a:p>
        </p:txBody>
      </p:sp>
      <p:graphicFrame>
        <p:nvGraphicFramePr>
          <p:cNvPr id="2" name="Diagram 1">
            <a:extLst>
              <a:ext uri="{FF2B5EF4-FFF2-40B4-BE49-F238E27FC236}">
                <a16:creationId xmlns:a16="http://schemas.microsoft.com/office/drawing/2014/main" id="{640B6635-544B-0A4D-BA96-0B16931BA498}"/>
              </a:ext>
            </a:extLst>
          </p:cNvPr>
          <p:cNvGraphicFramePr/>
          <p:nvPr/>
        </p:nvGraphicFramePr>
        <p:xfrm>
          <a:off x="1731982" y="108878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5">
            <a:extLst>
              <a:ext uri="{FF2B5EF4-FFF2-40B4-BE49-F238E27FC236}">
                <a16:creationId xmlns:a16="http://schemas.microsoft.com/office/drawing/2014/main" id="{63DFE56C-9604-DB4B-B6B9-1EB7096ADC53}"/>
              </a:ext>
            </a:extLst>
          </p:cNvPr>
          <p:cNvSpPr txBox="1">
            <a:spLocks/>
          </p:cNvSpPr>
          <p:nvPr/>
        </p:nvSpPr>
        <p:spPr>
          <a:xfrm>
            <a:off x="0" y="305055"/>
            <a:ext cx="12192000" cy="5632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a:lstStyle>
          <a:p>
            <a:pPr algn="ctr"/>
            <a:r>
              <a:rPr lang="en-US" sz="3400">
                <a:solidFill>
                  <a:srgbClr val="65A7D0"/>
                </a:solidFill>
              </a:rPr>
              <a:t>VIPER Key Science Measurements</a:t>
            </a:r>
          </a:p>
        </p:txBody>
      </p:sp>
    </p:spTree>
    <p:extLst>
      <p:ext uri="{BB962C8B-B14F-4D97-AF65-F5344CB8AC3E}">
        <p14:creationId xmlns:p14="http://schemas.microsoft.com/office/powerpoint/2010/main" val="342874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C5014-41A1-7549-A35E-A44E8F83EC68}"/>
              </a:ext>
            </a:extLst>
          </p:cNvPr>
          <p:cNvSpPr>
            <a:spLocks noGrp="1"/>
          </p:cNvSpPr>
          <p:nvPr>
            <p:ph type="sldNum" sz="quarter" idx="12"/>
          </p:nvPr>
        </p:nvSpPr>
        <p:spPr/>
        <p:txBody>
          <a:bodyPr/>
          <a:lstStyle/>
          <a:p>
            <a:fld id="{2E8C51FE-49D9-314D-9957-ABBF7DDE8782}" type="slidenum">
              <a:rPr lang="en-US" smtClean="0"/>
              <a:pPr/>
              <a:t>25</a:t>
            </a:fld>
            <a:endParaRPr lang="en-US"/>
          </a:p>
        </p:txBody>
      </p:sp>
      <p:graphicFrame>
        <p:nvGraphicFramePr>
          <p:cNvPr id="2" name="Diagram 1">
            <a:extLst>
              <a:ext uri="{FF2B5EF4-FFF2-40B4-BE49-F238E27FC236}">
                <a16:creationId xmlns:a16="http://schemas.microsoft.com/office/drawing/2014/main" id="{640B6635-544B-0A4D-BA96-0B16931BA498}"/>
              </a:ext>
            </a:extLst>
          </p:cNvPr>
          <p:cNvGraphicFramePr/>
          <p:nvPr>
            <p:extLst>
              <p:ext uri="{D42A27DB-BD31-4B8C-83A1-F6EECF244321}">
                <p14:modId xmlns:p14="http://schemas.microsoft.com/office/powerpoint/2010/main" val="1572073818"/>
              </p:ext>
            </p:extLst>
          </p:nvPr>
        </p:nvGraphicFramePr>
        <p:xfrm>
          <a:off x="1731982" y="108878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5">
            <a:extLst>
              <a:ext uri="{FF2B5EF4-FFF2-40B4-BE49-F238E27FC236}">
                <a16:creationId xmlns:a16="http://schemas.microsoft.com/office/drawing/2014/main" id="{38A52A97-B461-D845-9CD9-571AE1DE3BF7}"/>
              </a:ext>
            </a:extLst>
          </p:cNvPr>
          <p:cNvSpPr txBox="1">
            <a:spLocks/>
          </p:cNvSpPr>
          <p:nvPr/>
        </p:nvSpPr>
        <p:spPr>
          <a:xfrm>
            <a:off x="0" y="305055"/>
            <a:ext cx="12192000" cy="5632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000" b="0" kern="1200">
                <a:solidFill>
                  <a:srgbClr val="8BC1D4"/>
                </a:solidFill>
                <a:latin typeface="Arial" panose="020B0604020202020204" pitchFamily="34" charset="0"/>
                <a:ea typeface="+mj-ea"/>
                <a:cs typeface="Arial" panose="020B0604020202020204" pitchFamily="34" charset="0"/>
              </a:defRPr>
            </a:lvl1pPr>
          </a:lstStyle>
          <a:p>
            <a:pPr algn="ctr"/>
            <a:r>
              <a:rPr lang="en-US" sz="3400">
                <a:solidFill>
                  <a:srgbClr val="65A7D0"/>
                </a:solidFill>
              </a:rPr>
              <a:t>VIPER Key Science Measurements</a:t>
            </a:r>
          </a:p>
        </p:txBody>
      </p:sp>
    </p:spTree>
    <p:extLst>
      <p:ext uri="{BB962C8B-B14F-4D97-AF65-F5344CB8AC3E}">
        <p14:creationId xmlns:p14="http://schemas.microsoft.com/office/powerpoint/2010/main" val="29769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1121907"/>
            <a:ext cx="6957947" cy="369332"/>
          </a:xfrm>
        </p:spPr>
        <p:txBody>
          <a:bodyPr vert="horz" wrap="square" lIns="91440" tIns="45720" rIns="91440" bIns="45720" rtlCol="0" anchor="ctr">
            <a:spAutoFit/>
          </a:bodyPr>
          <a:lstStyle/>
          <a:p>
            <a:r>
              <a:rPr lang="en-US" sz="2000"/>
              <a:t>Prospecting: NSS, NIRVSS, </a:t>
            </a:r>
            <a:r>
              <a:rPr lang="en-US" sz="2000" err="1"/>
              <a:t>MSolo</a:t>
            </a:r>
            <a:r>
              <a:rPr lang="en-US" sz="2000"/>
              <a:t> &amp; Seismic (Rover IMU)</a:t>
            </a:r>
          </a:p>
        </p:txBody>
      </p:sp>
      <p:sp>
        <p:nvSpPr>
          <p:cNvPr id="27" name="TextBox 26"/>
          <p:cNvSpPr txBox="1"/>
          <p:nvPr/>
        </p:nvSpPr>
        <p:spPr>
          <a:xfrm>
            <a:off x="8335584" y="1116425"/>
            <a:ext cx="3518773" cy="5324535"/>
          </a:xfrm>
          <a:prstGeom prst="rect">
            <a:avLst/>
          </a:prstGeom>
          <a:noFill/>
          <a:ln>
            <a:noFill/>
          </a:ln>
        </p:spPr>
        <p:txBody>
          <a:bodyPr wrap="square" rtlCol="0">
            <a:spAutoFit/>
          </a:bodyPr>
          <a:lstStyle/>
          <a:p>
            <a:pPr marL="285750" indent="-285750">
              <a:buFont typeface="Arial" panose="020B0604020202020204" pitchFamily="34" charset="0"/>
              <a:buChar char="•"/>
            </a:pPr>
            <a:r>
              <a:rPr lang="en-US" sz="2000">
                <a:solidFill>
                  <a:schemeClr val="bg1"/>
                </a:solidFill>
              </a:rPr>
              <a:t>NSS, NIRVSS &amp; </a:t>
            </a:r>
            <a:r>
              <a:rPr lang="en-US" sz="2000" err="1">
                <a:solidFill>
                  <a:schemeClr val="bg1"/>
                </a:solidFill>
              </a:rPr>
              <a:t>MSolo</a:t>
            </a:r>
            <a:r>
              <a:rPr lang="en-US" sz="2000">
                <a:solidFill>
                  <a:schemeClr val="bg1"/>
                </a:solidFill>
              </a:rPr>
              <a:t> take data continuously while roving or parked</a:t>
            </a:r>
          </a:p>
          <a:p>
            <a:pPr marL="285750" indent="-285750">
              <a:buFont typeface="Arial" panose="020B0604020202020204" pitchFamily="34" charset="0"/>
              <a:buChar char="•"/>
            </a:pPr>
            <a:endParaRPr lang="en-US" sz="2000">
              <a:solidFill>
                <a:schemeClr val="bg1"/>
              </a:solidFill>
            </a:endParaRPr>
          </a:p>
          <a:p>
            <a:pPr marL="285750" indent="-285750">
              <a:buFont typeface="Arial" panose="020B0604020202020204" pitchFamily="34" charset="0"/>
              <a:buChar char="•"/>
            </a:pPr>
            <a:r>
              <a:rPr lang="en-US" sz="2000">
                <a:solidFill>
                  <a:schemeClr val="bg1"/>
                </a:solidFill>
              </a:rPr>
              <a:t>NSS Neutron flux variations identify abundance and burial depth of hydrogenous materials</a:t>
            </a:r>
          </a:p>
          <a:p>
            <a:pPr marL="285750" indent="-285750">
              <a:buFont typeface="Arial" panose="020B0604020202020204" pitchFamily="34" charset="0"/>
              <a:buChar char="•"/>
            </a:pPr>
            <a:endParaRPr lang="en-US" sz="2000">
              <a:solidFill>
                <a:schemeClr val="bg1"/>
              </a:solidFill>
            </a:endParaRPr>
          </a:p>
          <a:p>
            <a:pPr marL="285750" indent="-285750">
              <a:buFont typeface="Arial" panose="020B0604020202020204" pitchFamily="34" charset="0"/>
              <a:buChar char="•"/>
            </a:pPr>
            <a:r>
              <a:rPr lang="en-US" sz="2000">
                <a:solidFill>
                  <a:schemeClr val="bg1"/>
                </a:solidFill>
              </a:rPr>
              <a:t>NIRVSS NIR surface reflectance identifies surface and excavated hydration</a:t>
            </a:r>
          </a:p>
          <a:p>
            <a:pPr marL="285750" indent="-285750">
              <a:buFont typeface="Arial" panose="020B0604020202020204" pitchFamily="34" charset="0"/>
              <a:buChar char="•"/>
            </a:pPr>
            <a:endParaRPr lang="en-US" sz="2000">
              <a:solidFill>
                <a:schemeClr val="bg1"/>
              </a:solidFill>
            </a:endParaRPr>
          </a:p>
          <a:p>
            <a:pPr marL="285750" indent="-285750">
              <a:buFont typeface="Arial" panose="020B0604020202020204" pitchFamily="34" charset="0"/>
              <a:buChar char="•"/>
            </a:pPr>
            <a:r>
              <a:rPr lang="en-US" sz="2000" err="1">
                <a:solidFill>
                  <a:schemeClr val="bg1"/>
                </a:solidFill>
              </a:rPr>
              <a:t>MSolo</a:t>
            </a:r>
            <a:r>
              <a:rPr lang="en-US" sz="2000">
                <a:solidFill>
                  <a:schemeClr val="bg1"/>
                </a:solidFill>
              </a:rPr>
              <a:t> detects subliming gasses (H</a:t>
            </a:r>
            <a:r>
              <a:rPr lang="en-US" sz="2000" baseline="-25000">
                <a:solidFill>
                  <a:schemeClr val="bg1"/>
                </a:solidFill>
              </a:rPr>
              <a:t>2</a:t>
            </a:r>
            <a:r>
              <a:rPr lang="en-US" sz="2000">
                <a:solidFill>
                  <a:schemeClr val="bg1"/>
                </a:solidFill>
              </a:rPr>
              <a:t> or H</a:t>
            </a:r>
            <a:r>
              <a:rPr lang="en-US" sz="2000" baseline="-25000">
                <a:solidFill>
                  <a:schemeClr val="bg1"/>
                </a:solidFill>
              </a:rPr>
              <a:t>2</a:t>
            </a:r>
            <a:r>
              <a:rPr lang="en-US" sz="2000">
                <a:solidFill>
                  <a:schemeClr val="bg1"/>
                </a:solidFill>
              </a:rPr>
              <a:t>O vapor) identify surface and excavated hydration</a:t>
            </a:r>
          </a:p>
        </p:txBody>
      </p:sp>
      <p:sp>
        <p:nvSpPr>
          <p:cNvPr id="16" name="Rectangle 15"/>
          <p:cNvSpPr/>
          <p:nvPr/>
        </p:nvSpPr>
        <p:spPr>
          <a:xfrm>
            <a:off x="297109" y="192107"/>
            <a:ext cx="11887806" cy="535531"/>
          </a:xfrm>
          <a:prstGeom prst="rect">
            <a:avLst/>
          </a:prstGeom>
        </p:spPr>
        <p:txBody>
          <a:bodyPr vert="horz" wrap="square" lIns="91440" tIns="45720" rIns="91440" bIns="45720" rtlCol="0" anchor="ctr">
            <a:spAutoFit/>
          </a:bodyPr>
          <a:lstStyle/>
          <a:p>
            <a:pPr>
              <a:lnSpc>
                <a:spcPct val="90000"/>
              </a:lnSpc>
              <a:spcBef>
                <a:spcPct val="0"/>
              </a:spcBef>
            </a:pPr>
            <a:r>
              <a:rPr lang="en-US" sz="3200">
                <a:solidFill>
                  <a:srgbClr val="8BC1D4"/>
                </a:solidFill>
                <a:latin typeface="Arial" panose="020B0604020202020204" pitchFamily="34" charset="0"/>
                <a:ea typeface="+mj-ea"/>
                <a:cs typeface="Arial" panose="020B0604020202020204" pitchFamily="34" charset="0"/>
              </a:rPr>
              <a:t>Prospecting characterizes regions &amp; identifies points to drill</a:t>
            </a:r>
          </a:p>
        </p:txBody>
      </p:sp>
      <p:sp>
        <p:nvSpPr>
          <p:cNvPr id="29" name="Slide Number Placeholder 2">
            <a:extLst>
              <a:ext uri="{FF2B5EF4-FFF2-40B4-BE49-F238E27FC236}">
                <a16:creationId xmlns:a16="http://schemas.microsoft.com/office/drawing/2014/main" id="{7DCC7F51-B952-483B-ACD9-D47B7CFA635E}"/>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26</a:t>
            </a:fld>
            <a:endParaRPr lang="en-US"/>
          </a:p>
        </p:txBody>
      </p:sp>
      <p:pic>
        <p:nvPicPr>
          <p:cNvPr id="3" name="Picture 2">
            <a:extLst>
              <a:ext uri="{FF2B5EF4-FFF2-40B4-BE49-F238E27FC236}">
                <a16:creationId xmlns:a16="http://schemas.microsoft.com/office/drawing/2014/main" id="{93E49A29-FA09-4002-BA25-3A9D3E7E887D}"/>
              </a:ext>
            </a:extLst>
          </p:cNvPr>
          <p:cNvPicPr>
            <a:picLocks noChangeAspect="1"/>
          </p:cNvPicPr>
          <p:nvPr/>
        </p:nvPicPr>
        <p:blipFill>
          <a:blip r:embed="rId2"/>
          <a:stretch>
            <a:fillRect/>
          </a:stretch>
        </p:blipFill>
        <p:spPr>
          <a:xfrm>
            <a:off x="-279111" y="1599651"/>
            <a:ext cx="8370533" cy="5005250"/>
          </a:xfrm>
          <a:prstGeom prst="rect">
            <a:avLst/>
          </a:prstGeom>
        </p:spPr>
      </p:pic>
      <p:sp>
        <p:nvSpPr>
          <p:cNvPr id="4" name="TextBox 3">
            <a:extLst>
              <a:ext uri="{FF2B5EF4-FFF2-40B4-BE49-F238E27FC236}">
                <a16:creationId xmlns:a16="http://schemas.microsoft.com/office/drawing/2014/main" id="{61C79A7E-2D65-4B14-B08B-43E1A6057C43}"/>
              </a:ext>
            </a:extLst>
          </p:cNvPr>
          <p:cNvSpPr txBox="1"/>
          <p:nvPr/>
        </p:nvSpPr>
        <p:spPr>
          <a:xfrm>
            <a:off x="49695" y="2921598"/>
            <a:ext cx="1813253" cy="369332"/>
          </a:xfrm>
          <a:prstGeom prst="rect">
            <a:avLst/>
          </a:prstGeom>
          <a:noFill/>
        </p:spPr>
        <p:txBody>
          <a:bodyPr wrap="none" rtlCol="0">
            <a:spAutoFit/>
          </a:bodyPr>
          <a:lstStyle/>
          <a:p>
            <a:r>
              <a:rPr lang="en-US">
                <a:solidFill>
                  <a:srgbClr val="00B0F0"/>
                </a:solidFill>
              </a:rPr>
              <a:t>Mass 18 Strength</a:t>
            </a:r>
          </a:p>
        </p:txBody>
      </p:sp>
      <p:sp>
        <p:nvSpPr>
          <p:cNvPr id="7" name="Freeform: Shape 6">
            <a:extLst>
              <a:ext uri="{FF2B5EF4-FFF2-40B4-BE49-F238E27FC236}">
                <a16:creationId xmlns:a16="http://schemas.microsoft.com/office/drawing/2014/main" id="{EABFDE12-58F8-5F16-2ADC-5287EA91D6A0}"/>
              </a:ext>
            </a:extLst>
          </p:cNvPr>
          <p:cNvSpPr/>
          <p:nvPr/>
        </p:nvSpPr>
        <p:spPr>
          <a:xfrm>
            <a:off x="6546850" y="4472153"/>
            <a:ext cx="242961" cy="1748429"/>
          </a:xfrm>
          <a:custGeom>
            <a:avLst/>
            <a:gdLst>
              <a:gd name="connsiteX0" fmla="*/ 0 w 63062"/>
              <a:gd name="connsiteY0" fmla="*/ 0 h 599089"/>
              <a:gd name="connsiteX1" fmla="*/ 63062 w 63062"/>
              <a:gd name="connsiteY1" fmla="*/ 599089 h 599089"/>
              <a:gd name="connsiteX0" fmla="*/ 0 w 16726"/>
              <a:gd name="connsiteY0" fmla="*/ 0 h 1348389"/>
              <a:gd name="connsiteX1" fmla="*/ 12262 w 16726"/>
              <a:gd name="connsiteY1" fmla="*/ 1348389 h 1348389"/>
              <a:gd name="connsiteX0" fmla="*/ 0 w 17457"/>
              <a:gd name="connsiteY0" fmla="*/ 0 h 1348389"/>
              <a:gd name="connsiteX1" fmla="*/ 4379 w 17457"/>
              <a:gd name="connsiteY1" fmla="*/ 1026948 h 1348389"/>
              <a:gd name="connsiteX2" fmla="*/ 12262 w 17457"/>
              <a:gd name="connsiteY2" fmla="*/ 1348389 h 1348389"/>
              <a:gd name="connsiteX0" fmla="*/ 490923 w 490923"/>
              <a:gd name="connsiteY0" fmla="*/ 0 h 1151539"/>
              <a:gd name="connsiteX1" fmla="*/ 2 w 490923"/>
              <a:gd name="connsiteY1" fmla="*/ 830098 h 1151539"/>
              <a:gd name="connsiteX2" fmla="*/ 7885 w 490923"/>
              <a:gd name="connsiteY2" fmla="*/ 1151539 h 1151539"/>
              <a:gd name="connsiteX0" fmla="*/ 497272 w 497272"/>
              <a:gd name="connsiteY0" fmla="*/ 111526 h 1263065"/>
              <a:gd name="connsiteX1" fmla="*/ 1 w 497272"/>
              <a:gd name="connsiteY1" fmla="*/ 230424 h 1263065"/>
              <a:gd name="connsiteX2" fmla="*/ 14234 w 497272"/>
              <a:gd name="connsiteY2" fmla="*/ 1263065 h 1263065"/>
              <a:gd name="connsiteX0" fmla="*/ 497271 w 497272"/>
              <a:gd name="connsiteY0" fmla="*/ 111526 h 1263065"/>
              <a:gd name="connsiteX1" fmla="*/ 0 w 497272"/>
              <a:gd name="connsiteY1" fmla="*/ 230424 h 1263065"/>
              <a:gd name="connsiteX2" fmla="*/ 14233 w 497272"/>
              <a:gd name="connsiteY2" fmla="*/ 1263065 h 1263065"/>
              <a:gd name="connsiteX0" fmla="*/ 497271 w 497271"/>
              <a:gd name="connsiteY0" fmla="*/ 111526 h 1263065"/>
              <a:gd name="connsiteX1" fmla="*/ 253998 w 497271"/>
              <a:gd name="connsiteY1" fmla="*/ 33574 h 1263065"/>
              <a:gd name="connsiteX2" fmla="*/ 0 w 497271"/>
              <a:gd name="connsiteY2" fmla="*/ 230424 h 1263065"/>
              <a:gd name="connsiteX3" fmla="*/ 14233 w 497271"/>
              <a:gd name="connsiteY3" fmla="*/ 1263065 h 1263065"/>
              <a:gd name="connsiteX0" fmla="*/ 306771 w 306771"/>
              <a:gd name="connsiteY0" fmla="*/ 1171976 h 1263065"/>
              <a:gd name="connsiteX1" fmla="*/ 253998 w 306771"/>
              <a:gd name="connsiteY1" fmla="*/ 33574 h 1263065"/>
              <a:gd name="connsiteX2" fmla="*/ 0 w 306771"/>
              <a:gd name="connsiteY2" fmla="*/ 230424 h 1263065"/>
              <a:gd name="connsiteX3" fmla="*/ 14233 w 306771"/>
              <a:gd name="connsiteY3" fmla="*/ 1263065 h 1263065"/>
              <a:gd name="connsiteX0" fmla="*/ 306771 w 306771"/>
              <a:gd name="connsiteY0" fmla="*/ 1178315 h 1269404"/>
              <a:gd name="connsiteX1" fmla="*/ 285749 w 306771"/>
              <a:gd name="connsiteY1" fmla="*/ 827313 h 1269404"/>
              <a:gd name="connsiteX2" fmla="*/ 253998 w 306771"/>
              <a:gd name="connsiteY2" fmla="*/ 39913 h 1269404"/>
              <a:gd name="connsiteX3" fmla="*/ 0 w 306771"/>
              <a:gd name="connsiteY3" fmla="*/ 236763 h 1269404"/>
              <a:gd name="connsiteX4" fmla="*/ 14233 w 306771"/>
              <a:gd name="connsiteY4" fmla="*/ 1269404 h 1269404"/>
              <a:gd name="connsiteX0" fmla="*/ 529021 w 529021"/>
              <a:gd name="connsiteY0" fmla="*/ 1311665 h 1311665"/>
              <a:gd name="connsiteX1" fmla="*/ 285749 w 529021"/>
              <a:gd name="connsiteY1" fmla="*/ 827313 h 1311665"/>
              <a:gd name="connsiteX2" fmla="*/ 253998 w 529021"/>
              <a:gd name="connsiteY2" fmla="*/ 39913 h 1311665"/>
              <a:gd name="connsiteX3" fmla="*/ 0 w 529021"/>
              <a:gd name="connsiteY3" fmla="*/ 236763 h 1311665"/>
              <a:gd name="connsiteX4" fmla="*/ 14233 w 529021"/>
              <a:gd name="connsiteY4" fmla="*/ 1269404 h 1311665"/>
              <a:gd name="connsiteX0" fmla="*/ 514788 w 514788"/>
              <a:gd name="connsiteY0" fmla="*/ 1565292 h 1565292"/>
              <a:gd name="connsiteX1" fmla="*/ 271516 w 514788"/>
              <a:gd name="connsiteY1" fmla="*/ 1080940 h 1565292"/>
              <a:gd name="connsiteX2" fmla="*/ 239765 w 514788"/>
              <a:gd name="connsiteY2" fmla="*/ 293540 h 1565292"/>
              <a:gd name="connsiteX3" fmla="*/ 131817 w 514788"/>
              <a:gd name="connsiteY3" fmla="*/ 204640 h 1565292"/>
              <a:gd name="connsiteX4" fmla="*/ 0 w 514788"/>
              <a:gd name="connsiteY4" fmla="*/ 1523031 h 1565292"/>
              <a:gd name="connsiteX0" fmla="*/ 514788 w 514788"/>
              <a:gd name="connsiteY0" fmla="*/ 1433495 h 1433495"/>
              <a:gd name="connsiteX1" fmla="*/ 271516 w 514788"/>
              <a:gd name="connsiteY1" fmla="*/ 949143 h 1433495"/>
              <a:gd name="connsiteX2" fmla="*/ 239765 w 514788"/>
              <a:gd name="connsiteY2" fmla="*/ 161743 h 1433495"/>
              <a:gd name="connsiteX3" fmla="*/ 131817 w 514788"/>
              <a:gd name="connsiteY3" fmla="*/ 72843 h 1433495"/>
              <a:gd name="connsiteX4" fmla="*/ 17515 w 514788"/>
              <a:gd name="connsiteY4" fmla="*/ 1158693 h 1433495"/>
              <a:gd name="connsiteX5" fmla="*/ 0 w 514788"/>
              <a:gd name="connsiteY5" fmla="*/ 1391234 h 1433495"/>
              <a:gd name="connsiteX0" fmla="*/ 498585 w 498585"/>
              <a:gd name="connsiteY0" fmla="*/ 1433495 h 1442034"/>
              <a:gd name="connsiteX1" fmla="*/ 255313 w 498585"/>
              <a:gd name="connsiteY1" fmla="*/ 949143 h 1442034"/>
              <a:gd name="connsiteX2" fmla="*/ 223562 w 498585"/>
              <a:gd name="connsiteY2" fmla="*/ 161743 h 1442034"/>
              <a:gd name="connsiteX3" fmla="*/ 115614 w 498585"/>
              <a:gd name="connsiteY3" fmla="*/ 72843 h 1442034"/>
              <a:gd name="connsiteX4" fmla="*/ 1312 w 498585"/>
              <a:gd name="connsiteY4" fmla="*/ 1158693 h 1442034"/>
              <a:gd name="connsiteX5" fmla="*/ 237797 w 498585"/>
              <a:gd name="connsiteY5" fmla="*/ 1442034 h 1442034"/>
              <a:gd name="connsiteX0" fmla="*/ 618835 w 618835"/>
              <a:gd name="connsiteY0" fmla="*/ 1433495 h 1442034"/>
              <a:gd name="connsiteX1" fmla="*/ 375563 w 618835"/>
              <a:gd name="connsiteY1" fmla="*/ 949143 h 1442034"/>
              <a:gd name="connsiteX2" fmla="*/ 343812 w 618835"/>
              <a:gd name="connsiteY2" fmla="*/ 161743 h 1442034"/>
              <a:gd name="connsiteX3" fmla="*/ 235864 w 618835"/>
              <a:gd name="connsiteY3" fmla="*/ 72843 h 1442034"/>
              <a:gd name="connsiteX4" fmla="*/ 912 w 618835"/>
              <a:gd name="connsiteY4" fmla="*/ 1177743 h 1442034"/>
              <a:gd name="connsiteX5" fmla="*/ 358047 w 618835"/>
              <a:gd name="connsiteY5" fmla="*/ 1442034 h 1442034"/>
              <a:gd name="connsiteX0" fmla="*/ 635593 w 635593"/>
              <a:gd name="connsiteY0" fmla="*/ 1411445 h 1419984"/>
              <a:gd name="connsiteX1" fmla="*/ 392321 w 635593"/>
              <a:gd name="connsiteY1" fmla="*/ 927093 h 1419984"/>
              <a:gd name="connsiteX2" fmla="*/ 360570 w 635593"/>
              <a:gd name="connsiteY2" fmla="*/ 139693 h 1419984"/>
              <a:gd name="connsiteX3" fmla="*/ 252622 w 635593"/>
              <a:gd name="connsiteY3" fmla="*/ 50793 h 1419984"/>
              <a:gd name="connsiteX4" fmla="*/ 74820 w 635593"/>
              <a:gd name="connsiteY4" fmla="*/ 838192 h 1419984"/>
              <a:gd name="connsiteX5" fmla="*/ 17670 w 635593"/>
              <a:gd name="connsiteY5" fmla="*/ 1155693 h 1419984"/>
              <a:gd name="connsiteX6" fmla="*/ 374805 w 635593"/>
              <a:gd name="connsiteY6" fmla="*/ 1419984 h 1419984"/>
              <a:gd name="connsiteX0" fmla="*/ 627987 w 627987"/>
              <a:gd name="connsiteY0" fmla="*/ 1411445 h 1419984"/>
              <a:gd name="connsiteX1" fmla="*/ 384715 w 627987"/>
              <a:gd name="connsiteY1" fmla="*/ 9270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27987 w 627987"/>
              <a:gd name="connsiteY0" fmla="*/ 1411445 h 1419984"/>
              <a:gd name="connsiteX1" fmla="*/ 397415 w 627987"/>
              <a:gd name="connsiteY1" fmla="*/ 11302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589252 h 1813691"/>
              <a:gd name="connsiteX1" fmla="*/ 387351 w 598873"/>
              <a:gd name="connsiteY1" fmla="*/ 1524000 h 1813691"/>
              <a:gd name="connsiteX2" fmla="*/ 342900 w 598873"/>
              <a:gd name="connsiteY2" fmla="*/ 533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74651 w 598873"/>
              <a:gd name="connsiteY1" fmla="*/ 130175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54423 w 554423"/>
              <a:gd name="connsiteY0" fmla="*/ 1589252 h 1813691"/>
              <a:gd name="connsiteX1" fmla="*/ 330201 w 554423"/>
              <a:gd name="connsiteY1" fmla="*/ 1301750 h 1813691"/>
              <a:gd name="connsiteX2" fmla="*/ 349250 w 554423"/>
              <a:gd name="connsiteY2" fmla="*/ 25400 h 1813691"/>
              <a:gd name="connsiteX3" fmla="*/ 171452 w 554423"/>
              <a:gd name="connsiteY3" fmla="*/ 0 h 1813691"/>
              <a:gd name="connsiteX4" fmla="*/ 190500 w 554423"/>
              <a:gd name="connsiteY4" fmla="*/ 1301749 h 1813691"/>
              <a:gd name="connsiteX5" fmla="*/ 0 w 554423"/>
              <a:gd name="connsiteY5" fmla="*/ 1314450 h 1813691"/>
              <a:gd name="connsiteX6" fmla="*/ 312685 w 554423"/>
              <a:gd name="connsiteY6" fmla="*/ 1813691 h 1813691"/>
              <a:gd name="connsiteX7" fmla="*/ 554423 w 554423"/>
              <a:gd name="connsiteY7" fmla="*/ 1589252 h 1813691"/>
              <a:gd name="connsiteX0" fmla="*/ 554423 w 554423"/>
              <a:gd name="connsiteY0" fmla="*/ 1589252 h 1589252"/>
              <a:gd name="connsiteX1" fmla="*/ 330201 w 554423"/>
              <a:gd name="connsiteY1" fmla="*/ 1301750 h 1589252"/>
              <a:gd name="connsiteX2" fmla="*/ 349250 w 554423"/>
              <a:gd name="connsiteY2" fmla="*/ 25400 h 1589252"/>
              <a:gd name="connsiteX3" fmla="*/ 171452 w 554423"/>
              <a:gd name="connsiteY3" fmla="*/ 0 h 1589252"/>
              <a:gd name="connsiteX4" fmla="*/ 190500 w 554423"/>
              <a:gd name="connsiteY4" fmla="*/ 1301749 h 1589252"/>
              <a:gd name="connsiteX5" fmla="*/ 0 w 554423"/>
              <a:gd name="connsiteY5" fmla="*/ 1314450 h 1589252"/>
              <a:gd name="connsiteX6" fmla="*/ 236485 w 554423"/>
              <a:gd name="connsiteY6" fmla="*/ 1585091 h 1589252"/>
              <a:gd name="connsiteX7" fmla="*/ 554423 w 554423"/>
              <a:gd name="connsiteY7" fmla="*/ 1589252 h 1589252"/>
              <a:gd name="connsiteX0" fmla="*/ 529023 w 529023"/>
              <a:gd name="connsiteY0" fmla="*/ 1328902 h 1585091"/>
              <a:gd name="connsiteX1" fmla="*/ 330201 w 529023"/>
              <a:gd name="connsiteY1" fmla="*/ 1301750 h 1585091"/>
              <a:gd name="connsiteX2" fmla="*/ 349250 w 529023"/>
              <a:gd name="connsiteY2" fmla="*/ 25400 h 1585091"/>
              <a:gd name="connsiteX3" fmla="*/ 171452 w 529023"/>
              <a:gd name="connsiteY3" fmla="*/ 0 h 1585091"/>
              <a:gd name="connsiteX4" fmla="*/ 190500 w 529023"/>
              <a:gd name="connsiteY4" fmla="*/ 1301749 h 1585091"/>
              <a:gd name="connsiteX5" fmla="*/ 0 w 529023"/>
              <a:gd name="connsiteY5" fmla="*/ 1314450 h 1585091"/>
              <a:gd name="connsiteX6" fmla="*/ 236485 w 529023"/>
              <a:gd name="connsiteY6" fmla="*/ 1585091 h 1585091"/>
              <a:gd name="connsiteX7" fmla="*/ 529023 w 529023"/>
              <a:gd name="connsiteY7" fmla="*/ 1328902 h 158509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314450 h 1578741"/>
              <a:gd name="connsiteX6" fmla="*/ 293635 w 529023"/>
              <a:gd name="connsiteY6" fmla="*/ 1578741 h 1578741"/>
              <a:gd name="connsiteX7" fmla="*/ 529023 w 529023"/>
              <a:gd name="connsiteY7" fmla="*/ 1328902 h 157874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295400 h 1578741"/>
              <a:gd name="connsiteX6" fmla="*/ 293635 w 529023"/>
              <a:gd name="connsiteY6" fmla="*/ 1578741 h 1578741"/>
              <a:gd name="connsiteX7" fmla="*/ 529023 w 529023"/>
              <a:gd name="connsiteY7" fmla="*/ 1328902 h 1578741"/>
              <a:gd name="connsiteX0" fmla="*/ 459173 w 459173"/>
              <a:gd name="connsiteY0" fmla="*/ 1316202 h 1578741"/>
              <a:gd name="connsiteX1" fmla="*/ 330201 w 459173"/>
              <a:gd name="connsiteY1" fmla="*/ 1301750 h 1578741"/>
              <a:gd name="connsiteX2" fmla="*/ 349250 w 459173"/>
              <a:gd name="connsiteY2" fmla="*/ 25400 h 1578741"/>
              <a:gd name="connsiteX3" fmla="*/ 171452 w 459173"/>
              <a:gd name="connsiteY3" fmla="*/ 0 h 1578741"/>
              <a:gd name="connsiteX4" fmla="*/ 190500 w 459173"/>
              <a:gd name="connsiteY4" fmla="*/ 1301749 h 1578741"/>
              <a:gd name="connsiteX5" fmla="*/ 0 w 459173"/>
              <a:gd name="connsiteY5" fmla="*/ 1295400 h 1578741"/>
              <a:gd name="connsiteX6" fmla="*/ 293635 w 459173"/>
              <a:gd name="connsiteY6" fmla="*/ 1578741 h 1578741"/>
              <a:gd name="connsiteX7" fmla="*/ 459173 w 459173"/>
              <a:gd name="connsiteY7" fmla="*/ 1316202 h 1578741"/>
              <a:gd name="connsiteX0" fmla="*/ 402023 w 402023"/>
              <a:gd name="connsiteY0" fmla="*/ 1316202 h 1578741"/>
              <a:gd name="connsiteX1" fmla="*/ 273051 w 402023"/>
              <a:gd name="connsiteY1" fmla="*/ 1301750 h 1578741"/>
              <a:gd name="connsiteX2" fmla="*/ 292100 w 402023"/>
              <a:gd name="connsiteY2" fmla="*/ 25400 h 1578741"/>
              <a:gd name="connsiteX3" fmla="*/ 114302 w 402023"/>
              <a:gd name="connsiteY3" fmla="*/ 0 h 1578741"/>
              <a:gd name="connsiteX4" fmla="*/ 133350 w 402023"/>
              <a:gd name="connsiteY4" fmla="*/ 1301749 h 1578741"/>
              <a:gd name="connsiteX5" fmla="*/ 0 w 402023"/>
              <a:gd name="connsiteY5" fmla="*/ 1289050 h 1578741"/>
              <a:gd name="connsiteX6" fmla="*/ 236485 w 402023"/>
              <a:gd name="connsiteY6" fmla="*/ 1578741 h 1578741"/>
              <a:gd name="connsiteX7" fmla="*/ 402023 w 402023"/>
              <a:gd name="connsiteY7" fmla="*/ 1316202 h 1578741"/>
              <a:gd name="connsiteX0" fmla="*/ 402023 w 402023"/>
              <a:gd name="connsiteY0" fmla="*/ 1316202 h 1572391"/>
              <a:gd name="connsiteX1" fmla="*/ 273051 w 402023"/>
              <a:gd name="connsiteY1" fmla="*/ 1301750 h 1572391"/>
              <a:gd name="connsiteX2" fmla="*/ 292100 w 402023"/>
              <a:gd name="connsiteY2" fmla="*/ 25400 h 1572391"/>
              <a:gd name="connsiteX3" fmla="*/ 114302 w 402023"/>
              <a:gd name="connsiteY3" fmla="*/ 0 h 1572391"/>
              <a:gd name="connsiteX4" fmla="*/ 133350 w 402023"/>
              <a:gd name="connsiteY4" fmla="*/ 1301749 h 1572391"/>
              <a:gd name="connsiteX5" fmla="*/ 0 w 402023"/>
              <a:gd name="connsiteY5" fmla="*/ 1289050 h 1572391"/>
              <a:gd name="connsiteX6" fmla="*/ 204735 w 402023"/>
              <a:gd name="connsiteY6" fmla="*/ 1572391 h 1572391"/>
              <a:gd name="connsiteX7" fmla="*/ 402023 w 402023"/>
              <a:gd name="connsiteY7" fmla="*/ 1316202 h 15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023" h="1572391">
                <a:moveTo>
                  <a:pt x="402023" y="1316202"/>
                </a:moveTo>
                <a:lnTo>
                  <a:pt x="273051" y="1301750"/>
                </a:lnTo>
                <a:cubicBezTo>
                  <a:pt x="275167" y="802217"/>
                  <a:pt x="289984" y="524933"/>
                  <a:pt x="292100" y="25400"/>
                </a:cubicBezTo>
                <a:lnTo>
                  <a:pt x="114302" y="0"/>
                </a:lnTo>
                <a:cubicBezTo>
                  <a:pt x="114301" y="368300"/>
                  <a:pt x="133351" y="933449"/>
                  <a:pt x="133350" y="1301749"/>
                </a:cubicBezTo>
                <a:lnTo>
                  <a:pt x="0" y="1289050"/>
                </a:lnTo>
                <a:lnTo>
                  <a:pt x="204735" y="1572391"/>
                </a:lnTo>
                <a:lnTo>
                  <a:pt x="402023" y="1316202"/>
                </a:ln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568CB02-C784-24AC-94A5-AD01AB49C976}"/>
              </a:ext>
            </a:extLst>
          </p:cNvPr>
          <p:cNvSpPr/>
          <p:nvPr/>
        </p:nvSpPr>
        <p:spPr>
          <a:xfrm>
            <a:off x="6842395" y="4526494"/>
            <a:ext cx="219465" cy="662006"/>
          </a:xfrm>
          <a:custGeom>
            <a:avLst/>
            <a:gdLst>
              <a:gd name="connsiteX0" fmla="*/ 0 w 63062"/>
              <a:gd name="connsiteY0" fmla="*/ 0 h 599089"/>
              <a:gd name="connsiteX1" fmla="*/ 63062 w 63062"/>
              <a:gd name="connsiteY1" fmla="*/ 599089 h 599089"/>
              <a:gd name="connsiteX0" fmla="*/ 0 w 16726"/>
              <a:gd name="connsiteY0" fmla="*/ 0 h 1348389"/>
              <a:gd name="connsiteX1" fmla="*/ 12262 w 16726"/>
              <a:gd name="connsiteY1" fmla="*/ 1348389 h 1348389"/>
              <a:gd name="connsiteX0" fmla="*/ 0 w 17457"/>
              <a:gd name="connsiteY0" fmla="*/ 0 h 1348389"/>
              <a:gd name="connsiteX1" fmla="*/ 4379 w 17457"/>
              <a:gd name="connsiteY1" fmla="*/ 1026948 h 1348389"/>
              <a:gd name="connsiteX2" fmla="*/ 12262 w 17457"/>
              <a:gd name="connsiteY2" fmla="*/ 1348389 h 1348389"/>
              <a:gd name="connsiteX0" fmla="*/ 490923 w 490923"/>
              <a:gd name="connsiteY0" fmla="*/ 0 h 1151539"/>
              <a:gd name="connsiteX1" fmla="*/ 2 w 490923"/>
              <a:gd name="connsiteY1" fmla="*/ 830098 h 1151539"/>
              <a:gd name="connsiteX2" fmla="*/ 7885 w 490923"/>
              <a:gd name="connsiteY2" fmla="*/ 1151539 h 1151539"/>
              <a:gd name="connsiteX0" fmla="*/ 497272 w 497272"/>
              <a:gd name="connsiteY0" fmla="*/ 111526 h 1263065"/>
              <a:gd name="connsiteX1" fmla="*/ 1 w 497272"/>
              <a:gd name="connsiteY1" fmla="*/ 230424 h 1263065"/>
              <a:gd name="connsiteX2" fmla="*/ 14234 w 497272"/>
              <a:gd name="connsiteY2" fmla="*/ 1263065 h 1263065"/>
              <a:gd name="connsiteX0" fmla="*/ 497271 w 497272"/>
              <a:gd name="connsiteY0" fmla="*/ 111526 h 1263065"/>
              <a:gd name="connsiteX1" fmla="*/ 0 w 497272"/>
              <a:gd name="connsiteY1" fmla="*/ 230424 h 1263065"/>
              <a:gd name="connsiteX2" fmla="*/ 14233 w 497272"/>
              <a:gd name="connsiteY2" fmla="*/ 1263065 h 1263065"/>
              <a:gd name="connsiteX0" fmla="*/ 497271 w 497271"/>
              <a:gd name="connsiteY0" fmla="*/ 111526 h 1263065"/>
              <a:gd name="connsiteX1" fmla="*/ 253998 w 497271"/>
              <a:gd name="connsiteY1" fmla="*/ 33574 h 1263065"/>
              <a:gd name="connsiteX2" fmla="*/ 0 w 497271"/>
              <a:gd name="connsiteY2" fmla="*/ 230424 h 1263065"/>
              <a:gd name="connsiteX3" fmla="*/ 14233 w 497271"/>
              <a:gd name="connsiteY3" fmla="*/ 1263065 h 1263065"/>
              <a:gd name="connsiteX0" fmla="*/ 306771 w 306771"/>
              <a:gd name="connsiteY0" fmla="*/ 1171976 h 1263065"/>
              <a:gd name="connsiteX1" fmla="*/ 253998 w 306771"/>
              <a:gd name="connsiteY1" fmla="*/ 33574 h 1263065"/>
              <a:gd name="connsiteX2" fmla="*/ 0 w 306771"/>
              <a:gd name="connsiteY2" fmla="*/ 230424 h 1263065"/>
              <a:gd name="connsiteX3" fmla="*/ 14233 w 306771"/>
              <a:gd name="connsiteY3" fmla="*/ 1263065 h 1263065"/>
              <a:gd name="connsiteX0" fmla="*/ 306771 w 306771"/>
              <a:gd name="connsiteY0" fmla="*/ 1178315 h 1269404"/>
              <a:gd name="connsiteX1" fmla="*/ 285749 w 306771"/>
              <a:gd name="connsiteY1" fmla="*/ 827313 h 1269404"/>
              <a:gd name="connsiteX2" fmla="*/ 253998 w 306771"/>
              <a:gd name="connsiteY2" fmla="*/ 39913 h 1269404"/>
              <a:gd name="connsiteX3" fmla="*/ 0 w 306771"/>
              <a:gd name="connsiteY3" fmla="*/ 236763 h 1269404"/>
              <a:gd name="connsiteX4" fmla="*/ 14233 w 306771"/>
              <a:gd name="connsiteY4" fmla="*/ 1269404 h 1269404"/>
              <a:gd name="connsiteX0" fmla="*/ 529021 w 529021"/>
              <a:gd name="connsiteY0" fmla="*/ 1311665 h 1311665"/>
              <a:gd name="connsiteX1" fmla="*/ 285749 w 529021"/>
              <a:gd name="connsiteY1" fmla="*/ 827313 h 1311665"/>
              <a:gd name="connsiteX2" fmla="*/ 253998 w 529021"/>
              <a:gd name="connsiteY2" fmla="*/ 39913 h 1311665"/>
              <a:gd name="connsiteX3" fmla="*/ 0 w 529021"/>
              <a:gd name="connsiteY3" fmla="*/ 236763 h 1311665"/>
              <a:gd name="connsiteX4" fmla="*/ 14233 w 529021"/>
              <a:gd name="connsiteY4" fmla="*/ 1269404 h 1311665"/>
              <a:gd name="connsiteX0" fmla="*/ 514788 w 514788"/>
              <a:gd name="connsiteY0" fmla="*/ 1565292 h 1565292"/>
              <a:gd name="connsiteX1" fmla="*/ 271516 w 514788"/>
              <a:gd name="connsiteY1" fmla="*/ 1080940 h 1565292"/>
              <a:gd name="connsiteX2" fmla="*/ 239765 w 514788"/>
              <a:gd name="connsiteY2" fmla="*/ 293540 h 1565292"/>
              <a:gd name="connsiteX3" fmla="*/ 131817 w 514788"/>
              <a:gd name="connsiteY3" fmla="*/ 204640 h 1565292"/>
              <a:gd name="connsiteX4" fmla="*/ 0 w 514788"/>
              <a:gd name="connsiteY4" fmla="*/ 1523031 h 1565292"/>
              <a:gd name="connsiteX0" fmla="*/ 514788 w 514788"/>
              <a:gd name="connsiteY0" fmla="*/ 1433495 h 1433495"/>
              <a:gd name="connsiteX1" fmla="*/ 271516 w 514788"/>
              <a:gd name="connsiteY1" fmla="*/ 949143 h 1433495"/>
              <a:gd name="connsiteX2" fmla="*/ 239765 w 514788"/>
              <a:gd name="connsiteY2" fmla="*/ 161743 h 1433495"/>
              <a:gd name="connsiteX3" fmla="*/ 131817 w 514788"/>
              <a:gd name="connsiteY3" fmla="*/ 72843 h 1433495"/>
              <a:gd name="connsiteX4" fmla="*/ 17515 w 514788"/>
              <a:gd name="connsiteY4" fmla="*/ 1158693 h 1433495"/>
              <a:gd name="connsiteX5" fmla="*/ 0 w 514788"/>
              <a:gd name="connsiteY5" fmla="*/ 1391234 h 1433495"/>
              <a:gd name="connsiteX0" fmla="*/ 498585 w 498585"/>
              <a:gd name="connsiteY0" fmla="*/ 1433495 h 1442034"/>
              <a:gd name="connsiteX1" fmla="*/ 255313 w 498585"/>
              <a:gd name="connsiteY1" fmla="*/ 949143 h 1442034"/>
              <a:gd name="connsiteX2" fmla="*/ 223562 w 498585"/>
              <a:gd name="connsiteY2" fmla="*/ 161743 h 1442034"/>
              <a:gd name="connsiteX3" fmla="*/ 115614 w 498585"/>
              <a:gd name="connsiteY3" fmla="*/ 72843 h 1442034"/>
              <a:gd name="connsiteX4" fmla="*/ 1312 w 498585"/>
              <a:gd name="connsiteY4" fmla="*/ 1158693 h 1442034"/>
              <a:gd name="connsiteX5" fmla="*/ 237797 w 498585"/>
              <a:gd name="connsiteY5" fmla="*/ 1442034 h 1442034"/>
              <a:gd name="connsiteX0" fmla="*/ 618835 w 618835"/>
              <a:gd name="connsiteY0" fmla="*/ 1433495 h 1442034"/>
              <a:gd name="connsiteX1" fmla="*/ 375563 w 618835"/>
              <a:gd name="connsiteY1" fmla="*/ 949143 h 1442034"/>
              <a:gd name="connsiteX2" fmla="*/ 343812 w 618835"/>
              <a:gd name="connsiteY2" fmla="*/ 161743 h 1442034"/>
              <a:gd name="connsiteX3" fmla="*/ 235864 w 618835"/>
              <a:gd name="connsiteY3" fmla="*/ 72843 h 1442034"/>
              <a:gd name="connsiteX4" fmla="*/ 912 w 618835"/>
              <a:gd name="connsiteY4" fmla="*/ 1177743 h 1442034"/>
              <a:gd name="connsiteX5" fmla="*/ 358047 w 618835"/>
              <a:gd name="connsiteY5" fmla="*/ 1442034 h 1442034"/>
              <a:gd name="connsiteX0" fmla="*/ 635593 w 635593"/>
              <a:gd name="connsiteY0" fmla="*/ 1411445 h 1419984"/>
              <a:gd name="connsiteX1" fmla="*/ 392321 w 635593"/>
              <a:gd name="connsiteY1" fmla="*/ 927093 h 1419984"/>
              <a:gd name="connsiteX2" fmla="*/ 360570 w 635593"/>
              <a:gd name="connsiteY2" fmla="*/ 139693 h 1419984"/>
              <a:gd name="connsiteX3" fmla="*/ 252622 w 635593"/>
              <a:gd name="connsiteY3" fmla="*/ 50793 h 1419984"/>
              <a:gd name="connsiteX4" fmla="*/ 74820 w 635593"/>
              <a:gd name="connsiteY4" fmla="*/ 838192 h 1419984"/>
              <a:gd name="connsiteX5" fmla="*/ 17670 w 635593"/>
              <a:gd name="connsiteY5" fmla="*/ 1155693 h 1419984"/>
              <a:gd name="connsiteX6" fmla="*/ 374805 w 635593"/>
              <a:gd name="connsiteY6" fmla="*/ 1419984 h 1419984"/>
              <a:gd name="connsiteX0" fmla="*/ 627987 w 627987"/>
              <a:gd name="connsiteY0" fmla="*/ 1411445 h 1419984"/>
              <a:gd name="connsiteX1" fmla="*/ 384715 w 627987"/>
              <a:gd name="connsiteY1" fmla="*/ 9270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27987 w 627987"/>
              <a:gd name="connsiteY0" fmla="*/ 1411445 h 1419984"/>
              <a:gd name="connsiteX1" fmla="*/ 397415 w 627987"/>
              <a:gd name="connsiteY1" fmla="*/ 11302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589252 h 1813691"/>
              <a:gd name="connsiteX1" fmla="*/ 387351 w 598873"/>
              <a:gd name="connsiteY1" fmla="*/ 1524000 h 1813691"/>
              <a:gd name="connsiteX2" fmla="*/ 342900 w 598873"/>
              <a:gd name="connsiteY2" fmla="*/ 533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74651 w 598873"/>
              <a:gd name="connsiteY1" fmla="*/ 130175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54423 w 554423"/>
              <a:gd name="connsiteY0" fmla="*/ 1589252 h 1813691"/>
              <a:gd name="connsiteX1" fmla="*/ 330201 w 554423"/>
              <a:gd name="connsiteY1" fmla="*/ 1301750 h 1813691"/>
              <a:gd name="connsiteX2" fmla="*/ 349250 w 554423"/>
              <a:gd name="connsiteY2" fmla="*/ 25400 h 1813691"/>
              <a:gd name="connsiteX3" fmla="*/ 171452 w 554423"/>
              <a:gd name="connsiteY3" fmla="*/ 0 h 1813691"/>
              <a:gd name="connsiteX4" fmla="*/ 190500 w 554423"/>
              <a:gd name="connsiteY4" fmla="*/ 1301749 h 1813691"/>
              <a:gd name="connsiteX5" fmla="*/ 0 w 554423"/>
              <a:gd name="connsiteY5" fmla="*/ 1314450 h 1813691"/>
              <a:gd name="connsiteX6" fmla="*/ 312685 w 554423"/>
              <a:gd name="connsiteY6" fmla="*/ 1813691 h 1813691"/>
              <a:gd name="connsiteX7" fmla="*/ 554423 w 554423"/>
              <a:gd name="connsiteY7" fmla="*/ 1589252 h 1813691"/>
              <a:gd name="connsiteX0" fmla="*/ 554423 w 554423"/>
              <a:gd name="connsiteY0" fmla="*/ 1589252 h 1589252"/>
              <a:gd name="connsiteX1" fmla="*/ 330201 w 554423"/>
              <a:gd name="connsiteY1" fmla="*/ 1301750 h 1589252"/>
              <a:gd name="connsiteX2" fmla="*/ 349250 w 554423"/>
              <a:gd name="connsiteY2" fmla="*/ 25400 h 1589252"/>
              <a:gd name="connsiteX3" fmla="*/ 171452 w 554423"/>
              <a:gd name="connsiteY3" fmla="*/ 0 h 1589252"/>
              <a:gd name="connsiteX4" fmla="*/ 190500 w 554423"/>
              <a:gd name="connsiteY4" fmla="*/ 1301749 h 1589252"/>
              <a:gd name="connsiteX5" fmla="*/ 0 w 554423"/>
              <a:gd name="connsiteY5" fmla="*/ 1314450 h 1589252"/>
              <a:gd name="connsiteX6" fmla="*/ 236485 w 554423"/>
              <a:gd name="connsiteY6" fmla="*/ 1585091 h 1589252"/>
              <a:gd name="connsiteX7" fmla="*/ 554423 w 554423"/>
              <a:gd name="connsiteY7" fmla="*/ 1589252 h 1589252"/>
              <a:gd name="connsiteX0" fmla="*/ 529023 w 529023"/>
              <a:gd name="connsiteY0" fmla="*/ 1328902 h 1585091"/>
              <a:gd name="connsiteX1" fmla="*/ 330201 w 529023"/>
              <a:gd name="connsiteY1" fmla="*/ 1301750 h 1585091"/>
              <a:gd name="connsiteX2" fmla="*/ 349250 w 529023"/>
              <a:gd name="connsiteY2" fmla="*/ 25400 h 1585091"/>
              <a:gd name="connsiteX3" fmla="*/ 171452 w 529023"/>
              <a:gd name="connsiteY3" fmla="*/ 0 h 1585091"/>
              <a:gd name="connsiteX4" fmla="*/ 190500 w 529023"/>
              <a:gd name="connsiteY4" fmla="*/ 1301749 h 1585091"/>
              <a:gd name="connsiteX5" fmla="*/ 0 w 529023"/>
              <a:gd name="connsiteY5" fmla="*/ 1314450 h 1585091"/>
              <a:gd name="connsiteX6" fmla="*/ 236485 w 529023"/>
              <a:gd name="connsiteY6" fmla="*/ 1585091 h 1585091"/>
              <a:gd name="connsiteX7" fmla="*/ 529023 w 529023"/>
              <a:gd name="connsiteY7" fmla="*/ 1328902 h 158509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314450 h 1578741"/>
              <a:gd name="connsiteX6" fmla="*/ 293635 w 529023"/>
              <a:gd name="connsiteY6" fmla="*/ 1578741 h 1578741"/>
              <a:gd name="connsiteX7" fmla="*/ 529023 w 529023"/>
              <a:gd name="connsiteY7" fmla="*/ 1328902 h 157874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295400 h 1578741"/>
              <a:gd name="connsiteX6" fmla="*/ 293635 w 529023"/>
              <a:gd name="connsiteY6" fmla="*/ 1578741 h 1578741"/>
              <a:gd name="connsiteX7" fmla="*/ 529023 w 529023"/>
              <a:gd name="connsiteY7" fmla="*/ 1328902 h 1578741"/>
              <a:gd name="connsiteX0" fmla="*/ 459173 w 459173"/>
              <a:gd name="connsiteY0" fmla="*/ 1316202 h 1578741"/>
              <a:gd name="connsiteX1" fmla="*/ 330201 w 459173"/>
              <a:gd name="connsiteY1" fmla="*/ 1301750 h 1578741"/>
              <a:gd name="connsiteX2" fmla="*/ 349250 w 459173"/>
              <a:gd name="connsiteY2" fmla="*/ 25400 h 1578741"/>
              <a:gd name="connsiteX3" fmla="*/ 171452 w 459173"/>
              <a:gd name="connsiteY3" fmla="*/ 0 h 1578741"/>
              <a:gd name="connsiteX4" fmla="*/ 190500 w 459173"/>
              <a:gd name="connsiteY4" fmla="*/ 1301749 h 1578741"/>
              <a:gd name="connsiteX5" fmla="*/ 0 w 459173"/>
              <a:gd name="connsiteY5" fmla="*/ 1295400 h 1578741"/>
              <a:gd name="connsiteX6" fmla="*/ 293635 w 459173"/>
              <a:gd name="connsiteY6" fmla="*/ 1578741 h 1578741"/>
              <a:gd name="connsiteX7" fmla="*/ 459173 w 459173"/>
              <a:gd name="connsiteY7" fmla="*/ 1316202 h 1578741"/>
              <a:gd name="connsiteX0" fmla="*/ 402023 w 402023"/>
              <a:gd name="connsiteY0" fmla="*/ 1316202 h 1578741"/>
              <a:gd name="connsiteX1" fmla="*/ 273051 w 402023"/>
              <a:gd name="connsiteY1" fmla="*/ 1301750 h 1578741"/>
              <a:gd name="connsiteX2" fmla="*/ 292100 w 402023"/>
              <a:gd name="connsiteY2" fmla="*/ 25400 h 1578741"/>
              <a:gd name="connsiteX3" fmla="*/ 114302 w 402023"/>
              <a:gd name="connsiteY3" fmla="*/ 0 h 1578741"/>
              <a:gd name="connsiteX4" fmla="*/ 133350 w 402023"/>
              <a:gd name="connsiteY4" fmla="*/ 1301749 h 1578741"/>
              <a:gd name="connsiteX5" fmla="*/ 0 w 402023"/>
              <a:gd name="connsiteY5" fmla="*/ 1289050 h 1578741"/>
              <a:gd name="connsiteX6" fmla="*/ 236485 w 402023"/>
              <a:gd name="connsiteY6" fmla="*/ 1578741 h 1578741"/>
              <a:gd name="connsiteX7" fmla="*/ 402023 w 402023"/>
              <a:gd name="connsiteY7" fmla="*/ 1316202 h 1578741"/>
              <a:gd name="connsiteX0" fmla="*/ 402023 w 402023"/>
              <a:gd name="connsiteY0" fmla="*/ 1316202 h 1572391"/>
              <a:gd name="connsiteX1" fmla="*/ 273051 w 402023"/>
              <a:gd name="connsiteY1" fmla="*/ 1301750 h 1572391"/>
              <a:gd name="connsiteX2" fmla="*/ 292100 w 402023"/>
              <a:gd name="connsiteY2" fmla="*/ 25400 h 1572391"/>
              <a:gd name="connsiteX3" fmla="*/ 114302 w 402023"/>
              <a:gd name="connsiteY3" fmla="*/ 0 h 1572391"/>
              <a:gd name="connsiteX4" fmla="*/ 133350 w 402023"/>
              <a:gd name="connsiteY4" fmla="*/ 1301749 h 1572391"/>
              <a:gd name="connsiteX5" fmla="*/ 0 w 402023"/>
              <a:gd name="connsiteY5" fmla="*/ 1289050 h 1572391"/>
              <a:gd name="connsiteX6" fmla="*/ 204735 w 402023"/>
              <a:gd name="connsiteY6" fmla="*/ 1572391 h 1572391"/>
              <a:gd name="connsiteX7" fmla="*/ 402023 w 402023"/>
              <a:gd name="connsiteY7" fmla="*/ 1316202 h 1572391"/>
              <a:gd name="connsiteX0" fmla="*/ 402023 w 402023"/>
              <a:gd name="connsiteY0" fmla="*/ 1316202 h 1572391"/>
              <a:gd name="connsiteX1" fmla="*/ 273051 w 402023"/>
              <a:gd name="connsiteY1" fmla="*/ 1301750 h 1572391"/>
              <a:gd name="connsiteX2" fmla="*/ 292100 w 402023"/>
              <a:gd name="connsiteY2" fmla="*/ 25400 h 1572391"/>
              <a:gd name="connsiteX3" fmla="*/ 114302 w 402023"/>
              <a:gd name="connsiteY3" fmla="*/ 0 h 1572391"/>
              <a:gd name="connsiteX4" fmla="*/ 127000 w 402023"/>
              <a:gd name="connsiteY4" fmla="*/ 1083462 h 1572391"/>
              <a:gd name="connsiteX5" fmla="*/ 0 w 402023"/>
              <a:gd name="connsiteY5" fmla="*/ 1289050 h 1572391"/>
              <a:gd name="connsiteX6" fmla="*/ 204735 w 402023"/>
              <a:gd name="connsiteY6" fmla="*/ 1572391 h 1572391"/>
              <a:gd name="connsiteX7" fmla="*/ 402023 w 402023"/>
              <a:gd name="connsiteY7" fmla="*/ 1316202 h 1572391"/>
              <a:gd name="connsiteX0" fmla="*/ 395673 w 395673"/>
              <a:gd name="connsiteY0" fmla="*/ 1316202 h 1572391"/>
              <a:gd name="connsiteX1" fmla="*/ 266701 w 395673"/>
              <a:gd name="connsiteY1" fmla="*/ 1301750 h 1572391"/>
              <a:gd name="connsiteX2" fmla="*/ 285750 w 395673"/>
              <a:gd name="connsiteY2" fmla="*/ 25400 h 1572391"/>
              <a:gd name="connsiteX3" fmla="*/ 107952 w 395673"/>
              <a:gd name="connsiteY3" fmla="*/ 0 h 1572391"/>
              <a:gd name="connsiteX4" fmla="*/ 120650 w 395673"/>
              <a:gd name="connsiteY4" fmla="*/ 1083462 h 1572391"/>
              <a:gd name="connsiteX5" fmla="*/ 0 w 395673"/>
              <a:gd name="connsiteY5" fmla="*/ 1111691 h 1572391"/>
              <a:gd name="connsiteX6" fmla="*/ 198385 w 395673"/>
              <a:gd name="connsiteY6" fmla="*/ 1572391 h 1572391"/>
              <a:gd name="connsiteX7" fmla="*/ 395673 w 395673"/>
              <a:gd name="connsiteY7" fmla="*/ 1316202 h 1572391"/>
              <a:gd name="connsiteX0" fmla="*/ 395673 w 395673"/>
              <a:gd name="connsiteY0" fmla="*/ 1316202 h 1572391"/>
              <a:gd name="connsiteX1" fmla="*/ 260351 w 395673"/>
              <a:gd name="connsiteY1" fmla="*/ 1056176 h 1572391"/>
              <a:gd name="connsiteX2" fmla="*/ 285750 w 395673"/>
              <a:gd name="connsiteY2" fmla="*/ 25400 h 1572391"/>
              <a:gd name="connsiteX3" fmla="*/ 107952 w 395673"/>
              <a:gd name="connsiteY3" fmla="*/ 0 h 1572391"/>
              <a:gd name="connsiteX4" fmla="*/ 120650 w 395673"/>
              <a:gd name="connsiteY4" fmla="*/ 1083462 h 1572391"/>
              <a:gd name="connsiteX5" fmla="*/ 0 w 395673"/>
              <a:gd name="connsiteY5" fmla="*/ 1111691 h 1572391"/>
              <a:gd name="connsiteX6" fmla="*/ 198385 w 395673"/>
              <a:gd name="connsiteY6" fmla="*/ 1572391 h 1572391"/>
              <a:gd name="connsiteX7" fmla="*/ 395673 w 395673"/>
              <a:gd name="connsiteY7" fmla="*/ 1316202 h 1572391"/>
              <a:gd name="connsiteX0" fmla="*/ 382973 w 382973"/>
              <a:gd name="connsiteY0" fmla="*/ 1097915 h 1572391"/>
              <a:gd name="connsiteX1" fmla="*/ 260351 w 382973"/>
              <a:gd name="connsiteY1" fmla="*/ 1056176 h 1572391"/>
              <a:gd name="connsiteX2" fmla="*/ 285750 w 382973"/>
              <a:gd name="connsiteY2" fmla="*/ 25400 h 1572391"/>
              <a:gd name="connsiteX3" fmla="*/ 107952 w 382973"/>
              <a:gd name="connsiteY3" fmla="*/ 0 h 1572391"/>
              <a:gd name="connsiteX4" fmla="*/ 120650 w 382973"/>
              <a:gd name="connsiteY4" fmla="*/ 1083462 h 1572391"/>
              <a:gd name="connsiteX5" fmla="*/ 0 w 382973"/>
              <a:gd name="connsiteY5" fmla="*/ 1111691 h 1572391"/>
              <a:gd name="connsiteX6" fmla="*/ 198385 w 382973"/>
              <a:gd name="connsiteY6" fmla="*/ 1572391 h 1572391"/>
              <a:gd name="connsiteX7" fmla="*/ 382973 w 382973"/>
              <a:gd name="connsiteY7" fmla="*/ 1097915 h 1572391"/>
              <a:gd name="connsiteX0" fmla="*/ 382973 w 382973"/>
              <a:gd name="connsiteY0" fmla="*/ 1097915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1 h 1422318"/>
              <a:gd name="connsiteX6" fmla="*/ 204735 w 382973"/>
              <a:gd name="connsiteY6" fmla="*/ 1422318 h 1422318"/>
              <a:gd name="connsiteX7" fmla="*/ 382973 w 382973"/>
              <a:gd name="connsiteY7" fmla="*/ 1097915 h 1422318"/>
              <a:gd name="connsiteX0" fmla="*/ 382973 w 382973"/>
              <a:gd name="connsiteY0" fmla="*/ 1097915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0 h 1422318"/>
              <a:gd name="connsiteX6" fmla="*/ 204735 w 382973"/>
              <a:gd name="connsiteY6" fmla="*/ 1422318 h 1422318"/>
              <a:gd name="connsiteX7" fmla="*/ 382973 w 382973"/>
              <a:gd name="connsiteY7" fmla="*/ 1097915 h 1422318"/>
              <a:gd name="connsiteX0" fmla="*/ 382973 w 382973"/>
              <a:gd name="connsiteY0" fmla="*/ 1043342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0 h 1422318"/>
              <a:gd name="connsiteX6" fmla="*/ 204735 w 382973"/>
              <a:gd name="connsiteY6" fmla="*/ 1422318 h 1422318"/>
              <a:gd name="connsiteX7" fmla="*/ 382973 w 382973"/>
              <a:gd name="connsiteY7" fmla="*/ 1043342 h 142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73" h="1422318">
                <a:moveTo>
                  <a:pt x="382973" y="1043342"/>
                </a:moveTo>
                <a:lnTo>
                  <a:pt x="260351" y="1056176"/>
                </a:lnTo>
                <a:cubicBezTo>
                  <a:pt x="262467" y="556643"/>
                  <a:pt x="283634" y="524933"/>
                  <a:pt x="285750" y="25400"/>
                </a:cubicBezTo>
                <a:lnTo>
                  <a:pt x="107952" y="0"/>
                </a:lnTo>
                <a:cubicBezTo>
                  <a:pt x="107951" y="368300"/>
                  <a:pt x="120651" y="715162"/>
                  <a:pt x="120650" y="1083462"/>
                </a:cubicBezTo>
                <a:lnTo>
                  <a:pt x="0" y="1111690"/>
                </a:lnTo>
                <a:lnTo>
                  <a:pt x="204735" y="1422318"/>
                </a:lnTo>
                <a:lnTo>
                  <a:pt x="382973" y="1043342"/>
                </a:ln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D45CDEE-CB96-00EC-922D-10970BEB90BF}"/>
              </a:ext>
            </a:extLst>
          </p:cNvPr>
          <p:cNvSpPr/>
          <p:nvPr/>
        </p:nvSpPr>
        <p:spPr>
          <a:xfrm>
            <a:off x="7129267" y="4580835"/>
            <a:ext cx="219465" cy="662006"/>
          </a:xfrm>
          <a:custGeom>
            <a:avLst/>
            <a:gdLst>
              <a:gd name="connsiteX0" fmla="*/ 0 w 63062"/>
              <a:gd name="connsiteY0" fmla="*/ 0 h 599089"/>
              <a:gd name="connsiteX1" fmla="*/ 63062 w 63062"/>
              <a:gd name="connsiteY1" fmla="*/ 599089 h 599089"/>
              <a:gd name="connsiteX0" fmla="*/ 0 w 16726"/>
              <a:gd name="connsiteY0" fmla="*/ 0 h 1348389"/>
              <a:gd name="connsiteX1" fmla="*/ 12262 w 16726"/>
              <a:gd name="connsiteY1" fmla="*/ 1348389 h 1348389"/>
              <a:gd name="connsiteX0" fmla="*/ 0 w 17457"/>
              <a:gd name="connsiteY0" fmla="*/ 0 h 1348389"/>
              <a:gd name="connsiteX1" fmla="*/ 4379 w 17457"/>
              <a:gd name="connsiteY1" fmla="*/ 1026948 h 1348389"/>
              <a:gd name="connsiteX2" fmla="*/ 12262 w 17457"/>
              <a:gd name="connsiteY2" fmla="*/ 1348389 h 1348389"/>
              <a:gd name="connsiteX0" fmla="*/ 490923 w 490923"/>
              <a:gd name="connsiteY0" fmla="*/ 0 h 1151539"/>
              <a:gd name="connsiteX1" fmla="*/ 2 w 490923"/>
              <a:gd name="connsiteY1" fmla="*/ 830098 h 1151539"/>
              <a:gd name="connsiteX2" fmla="*/ 7885 w 490923"/>
              <a:gd name="connsiteY2" fmla="*/ 1151539 h 1151539"/>
              <a:gd name="connsiteX0" fmla="*/ 497272 w 497272"/>
              <a:gd name="connsiteY0" fmla="*/ 111526 h 1263065"/>
              <a:gd name="connsiteX1" fmla="*/ 1 w 497272"/>
              <a:gd name="connsiteY1" fmla="*/ 230424 h 1263065"/>
              <a:gd name="connsiteX2" fmla="*/ 14234 w 497272"/>
              <a:gd name="connsiteY2" fmla="*/ 1263065 h 1263065"/>
              <a:gd name="connsiteX0" fmla="*/ 497271 w 497272"/>
              <a:gd name="connsiteY0" fmla="*/ 111526 h 1263065"/>
              <a:gd name="connsiteX1" fmla="*/ 0 w 497272"/>
              <a:gd name="connsiteY1" fmla="*/ 230424 h 1263065"/>
              <a:gd name="connsiteX2" fmla="*/ 14233 w 497272"/>
              <a:gd name="connsiteY2" fmla="*/ 1263065 h 1263065"/>
              <a:gd name="connsiteX0" fmla="*/ 497271 w 497271"/>
              <a:gd name="connsiteY0" fmla="*/ 111526 h 1263065"/>
              <a:gd name="connsiteX1" fmla="*/ 253998 w 497271"/>
              <a:gd name="connsiteY1" fmla="*/ 33574 h 1263065"/>
              <a:gd name="connsiteX2" fmla="*/ 0 w 497271"/>
              <a:gd name="connsiteY2" fmla="*/ 230424 h 1263065"/>
              <a:gd name="connsiteX3" fmla="*/ 14233 w 497271"/>
              <a:gd name="connsiteY3" fmla="*/ 1263065 h 1263065"/>
              <a:gd name="connsiteX0" fmla="*/ 306771 w 306771"/>
              <a:gd name="connsiteY0" fmla="*/ 1171976 h 1263065"/>
              <a:gd name="connsiteX1" fmla="*/ 253998 w 306771"/>
              <a:gd name="connsiteY1" fmla="*/ 33574 h 1263065"/>
              <a:gd name="connsiteX2" fmla="*/ 0 w 306771"/>
              <a:gd name="connsiteY2" fmla="*/ 230424 h 1263065"/>
              <a:gd name="connsiteX3" fmla="*/ 14233 w 306771"/>
              <a:gd name="connsiteY3" fmla="*/ 1263065 h 1263065"/>
              <a:gd name="connsiteX0" fmla="*/ 306771 w 306771"/>
              <a:gd name="connsiteY0" fmla="*/ 1178315 h 1269404"/>
              <a:gd name="connsiteX1" fmla="*/ 285749 w 306771"/>
              <a:gd name="connsiteY1" fmla="*/ 827313 h 1269404"/>
              <a:gd name="connsiteX2" fmla="*/ 253998 w 306771"/>
              <a:gd name="connsiteY2" fmla="*/ 39913 h 1269404"/>
              <a:gd name="connsiteX3" fmla="*/ 0 w 306771"/>
              <a:gd name="connsiteY3" fmla="*/ 236763 h 1269404"/>
              <a:gd name="connsiteX4" fmla="*/ 14233 w 306771"/>
              <a:gd name="connsiteY4" fmla="*/ 1269404 h 1269404"/>
              <a:gd name="connsiteX0" fmla="*/ 529021 w 529021"/>
              <a:gd name="connsiteY0" fmla="*/ 1311665 h 1311665"/>
              <a:gd name="connsiteX1" fmla="*/ 285749 w 529021"/>
              <a:gd name="connsiteY1" fmla="*/ 827313 h 1311665"/>
              <a:gd name="connsiteX2" fmla="*/ 253998 w 529021"/>
              <a:gd name="connsiteY2" fmla="*/ 39913 h 1311665"/>
              <a:gd name="connsiteX3" fmla="*/ 0 w 529021"/>
              <a:gd name="connsiteY3" fmla="*/ 236763 h 1311665"/>
              <a:gd name="connsiteX4" fmla="*/ 14233 w 529021"/>
              <a:gd name="connsiteY4" fmla="*/ 1269404 h 1311665"/>
              <a:gd name="connsiteX0" fmla="*/ 514788 w 514788"/>
              <a:gd name="connsiteY0" fmla="*/ 1565292 h 1565292"/>
              <a:gd name="connsiteX1" fmla="*/ 271516 w 514788"/>
              <a:gd name="connsiteY1" fmla="*/ 1080940 h 1565292"/>
              <a:gd name="connsiteX2" fmla="*/ 239765 w 514788"/>
              <a:gd name="connsiteY2" fmla="*/ 293540 h 1565292"/>
              <a:gd name="connsiteX3" fmla="*/ 131817 w 514788"/>
              <a:gd name="connsiteY3" fmla="*/ 204640 h 1565292"/>
              <a:gd name="connsiteX4" fmla="*/ 0 w 514788"/>
              <a:gd name="connsiteY4" fmla="*/ 1523031 h 1565292"/>
              <a:gd name="connsiteX0" fmla="*/ 514788 w 514788"/>
              <a:gd name="connsiteY0" fmla="*/ 1433495 h 1433495"/>
              <a:gd name="connsiteX1" fmla="*/ 271516 w 514788"/>
              <a:gd name="connsiteY1" fmla="*/ 949143 h 1433495"/>
              <a:gd name="connsiteX2" fmla="*/ 239765 w 514788"/>
              <a:gd name="connsiteY2" fmla="*/ 161743 h 1433495"/>
              <a:gd name="connsiteX3" fmla="*/ 131817 w 514788"/>
              <a:gd name="connsiteY3" fmla="*/ 72843 h 1433495"/>
              <a:gd name="connsiteX4" fmla="*/ 17515 w 514788"/>
              <a:gd name="connsiteY4" fmla="*/ 1158693 h 1433495"/>
              <a:gd name="connsiteX5" fmla="*/ 0 w 514788"/>
              <a:gd name="connsiteY5" fmla="*/ 1391234 h 1433495"/>
              <a:gd name="connsiteX0" fmla="*/ 498585 w 498585"/>
              <a:gd name="connsiteY0" fmla="*/ 1433495 h 1442034"/>
              <a:gd name="connsiteX1" fmla="*/ 255313 w 498585"/>
              <a:gd name="connsiteY1" fmla="*/ 949143 h 1442034"/>
              <a:gd name="connsiteX2" fmla="*/ 223562 w 498585"/>
              <a:gd name="connsiteY2" fmla="*/ 161743 h 1442034"/>
              <a:gd name="connsiteX3" fmla="*/ 115614 w 498585"/>
              <a:gd name="connsiteY3" fmla="*/ 72843 h 1442034"/>
              <a:gd name="connsiteX4" fmla="*/ 1312 w 498585"/>
              <a:gd name="connsiteY4" fmla="*/ 1158693 h 1442034"/>
              <a:gd name="connsiteX5" fmla="*/ 237797 w 498585"/>
              <a:gd name="connsiteY5" fmla="*/ 1442034 h 1442034"/>
              <a:gd name="connsiteX0" fmla="*/ 618835 w 618835"/>
              <a:gd name="connsiteY0" fmla="*/ 1433495 h 1442034"/>
              <a:gd name="connsiteX1" fmla="*/ 375563 w 618835"/>
              <a:gd name="connsiteY1" fmla="*/ 949143 h 1442034"/>
              <a:gd name="connsiteX2" fmla="*/ 343812 w 618835"/>
              <a:gd name="connsiteY2" fmla="*/ 161743 h 1442034"/>
              <a:gd name="connsiteX3" fmla="*/ 235864 w 618835"/>
              <a:gd name="connsiteY3" fmla="*/ 72843 h 1442034"/>
              <a:gd name="connsiteX4" fmla="*/ 912 w 618835"/>
              <a:gd name="connsiteY4" fmla="*/ 1177743 h 1442034"/>
              <a:gd name="connsiteX5" fmla="*/ 358047 w 618835"/>
              <a:gd name="connsiteY5" fmla="*/ 1442034 h 1442034"/>
              <a:gd name="connsiteX0" fmla="*/ 635593 w 635593"/>
              <a:gd name="connsiteY0" fmla="*/ 1411445 h 1419984"/>
              <a:gd name="connsiteX1" fmla="*/ 392321 w 635593"/>
              <a:gd name="connsiteY1" fmla="*/ 927093 h 1419984"/>
              <a:gd name="connsiteX2" fmla="*/ 360570 w 635593"/>
              <a:gd name="connsiteY2" fmla="*/ 139693 h 1419984"/>
              <a:gd name="connsiteX3" fmla="*/ 252622 w 635593"/>
              <a:gd name="connsiteY3" fmla="*/ 50793 h 1419984"/>
              <a:gd name="connsiteX4" fmla="*/ 74820 w 635593"/>
              <a:gd name="connsiteY4" fmla="*/ 838192 h 1419984"/>
              <a:gd name="connsiteX5" fmla="*/ 17670 w 635593"/>
              <a:gd name="connsiteY5" fmla="*/ 1155693 h 1419984"/>
              <a:gd name="connsiteX6" fmla="*/ 374805 w 635593"/>
              <a:gd name="connsiteY6" fmla="*/ 1419984 h 1419984"/>
              <a:gd name="connsiteX0" fmla="*/ 627987 w 627987"/>
              <a:gd name="connsiteY0" fmla="*/ 1411445 h 1419984"/>
              <a:gd name="connsiteX1" fmla="*/ 384715 w 627987"/>
              <a:gd name="connsiteY1" fmla="*/ 9270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27987 w 627987"/>
              <a:gd name="connsiteY0" fmla="*/ 1411445 h 1419984"/>
              <a:gd name="connsiteX1" fmla="*/ 397415 w 627987"/>
              <a:gd name="connsiteY1" fmla="*/ 1130293 h 1419984"/>
              <a:gd name="connsiteX2" fmla="*/ 352964 w 627987"/>
              <a:gd name="connsiteY2" fmla="*/ 139693 h 1419984"/>
              <a:gd name="connsiteX3" fmla="*/ 245016 w 627987"/>
              <a:gd name="connsiteY3" fmla="*/ 50793 h 1419984"/>
              <a:gd name="connsiteX4" fmla="*/ 149764 w 627987"/>
              <a:gd name="connsiteY4" fmla="*/ 1085842 h 1419984"/>
              <a:gd name="connsiteX5" fmla="*/ 10064 w 627987"/>
              <a:gd name="connsiteY5" fmla="*/ 1155693 h 1419984"/>
              <a:gd name="connsiteX6" fmla="*/ 367199 w 62798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608937 w 608937"/>
              <a:gd name="connsiteY0" fmla="*/ 1195545 h 1419984"/>
              <a:gd name="connsiteX1" fmla="*/ 397415 w 608937"/>
              <a:gd name="connsiteY1" fmla="*/ 1130293 h 1419984"/>
              <a:gd name="connsiteX2" fmla="*/ 352964 w 608937"/>
              <a:gd name="connsiteY2" fmla="*/ 139693 h 1419984"/>
              <a:gd name="connsiteX3" fmla="*/ 245016 w 608937"/>
              <a:gd name="connsiteY3" fmla="*/ 50793 h 1419984"/>
              <a:gd name="connsiteX4" fmla="*/ 149764 w 608937"/>
              <a:gd name="connsiteY4" fmla="*/ 1085842 h 1419984"/>
              <a:gd name="connsiteX5" fmla="*/ 10064 w 608937"/>
              <a:gd name="connsiteY5" fmla="*/ 1155693 h 1419984"/>
              <a:gd name="connsiteX6" fmla="*/ 367199 w 608937"/>
              <a:gd name="connsiteY6" fmla="*/ 1419984 h 1419984"/>
              <a:gd name="connsiteX7" fmla="*/ 608937 w 608937"/>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139700 w 598873"/>
              <a:gd name="connsiteY4" fmla="*/ 108584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95545 h 1419984"/>
              <a:gd name="connsiteX1" fmla="*/ 387351 w 598873"/>
              <a:gd name="connsiteY1" fmla="*/ 1130293 h 1419984"/>
              <a:gd name="connsiteX2" fmla="*/ 342900 w 598873"/>
              <a:gd name="connsiteY2" fmla="*/ 139693 h 1419984"/>
              <a:gd name="connsiteX3" fmla="*/ 234952 w 598873"/>
              <a:gd name="connsiteY3" fmla="*/ 50793 h 1419984"/>
              <a:gd name="connsiteX4" fmla="*/ 234950 w 598873"/>
              <a:gd name="connsiteY4" fmla="*/ 1155692 h 1419984"/>
              <a:gd name="connsiteX5" fmla="*/ 0 w 598873"/>
              <a:gd name="connsiteY5" fmla="*/ 1155693 h 1419984"/>
              <a:gd name="connsiteX6" fmla="*/ 357135 w 598873"/>
              <a:gd name="connsiteY6" fmla="*/ 1419984 h 1419984"/>
              <a:gd name="connsiteX7" fmla="*/ 598873 w 598873"/>
              <a:gd name="connsiteY7" fmla="*/ 1195545 h 1419984"/>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144752 h 1369191"/>
              <a:gd name="connsiteX1" fmla="*/ 387351 w 598873"/>
              <a:gd name="connsiteY1" fmla="*/ 1079500 h 1369191"/>
              <a:gd name="connsiteX2" fmla="*/ 342900 w 598873"/>
              <a:gd name="connsiteY2" fmla="*/ 88900 h 1369191"/>
              <a:gd name="connsiteX3" fmla="*/ 234952 w 598873"/>
              <a:gd name="connsiteY3" fmla="*/ 0 h 1369191"/>
              <a:gd name="connsiteX4" fmla="*/ 234950 w 598873"/>
              <a:gd name="connsiteY4" fmla="*/ 1104899 h 1369191"/>
              <a:gd name="connsiteX5" fmla="*/ 0 w 598873"/>
              <a:gd name="connsiteY5" fmla="*/ 1104900 h 1369191"/>
              <a:gd name="connsiteX6" fmla="*/ 357135 w 598873"/>
              <a:gd name="connsiteY6" fmla="*/ 1369191 h 1369191"/>
              <a:gd name="connsiteX7" fmla="*/ 598873 w 598873"/>
              <a:gd name="connsiteY7" fmla="*/ 1144752 h 1369191"/>
              <a:gd name="connsiteX0" fmla="*/ 598873 w 598873"/>
              <a:gd name="connsiteY0" fmla="*/ 1589252 h 1813691"/>
              <a:gd name="connsiteX1" fmla="*/ 387351 w 598873"/>
              <a:gd name="connsiteY1" fmla="*/ 1524000 h 1813691"/>
              <a:gd name="connsiteX2" fmla="*/ 342900 w 598873"/>
              <a:gd name="connsiteY2" fmla="*/ 533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54939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87351 w 598873"/>
              <a:gd name="connsiteY1" fmla="*/ 152400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98873 w 598873"/>
              <a:gd name="connsiteY0" fmla="*/ 1589252 h 1813691"/>
              <a:gd name="connsiteX1" fmla="*/ 374651 w 598873"/>
              <a:gd name="connsiteY1" fmla="*/ 1301750 h 1813691"/>
              <a:gd name="connsiteX2" fmla="*/ 393700 w 598873"/>
              <a:gd name="connsiteY2" fmla="*/ 25400 h 1813691"/>
              <a:gd name="connsiteX3" fmla="*/ 215902 w 598873"/>
              <a:gd name="connsiteY3" fmla="*/ 0 h 1813691"/>
              <a:gd name="connsiteX4" fmla="*/ 234950 w 598873"/>
              <a:gd name="connsiteY4" fmla="*/ 1301749 h 1813691"/>
              <a:gd name="connsiteX5" fmla="*/ 0 w 598873"/>
              <a:gd name="connsiteY5" fmla="*/ 1549400 h 1813691"/>
              <a:gd name="connsiteX6" fmla="*/ 357135 w 598873"/>
              <a:gd name="connsiteY6" fmla="*/ 1813691 h 1813691"/>
              <a:gd name="connsiteX7" fmla="*/ 598873 w 598873"/>
              <a:gd name="connsiteY7" fmla="*/ 1589252 h 1813691"/>
              <a:gd name="connsiteX0" fmla="*/ 554423 w 554423"/>
              <a:gd name="connsiteY0" fmla="*/ 1589252 h 1813691"/>
              <a:gd name="connsiteX1" fmla="*/ 330201 w 554423"/>
              <a:gd name="connsiteY1" fmla="*/ 1301750 h 1813691"/>
              <a:gd name="connsiteX2" fmla="*/ 349250 w 554423"/>
              <a:gd name="connsiteY2" fmla="*/ 25400 h 1813691"/>
              <a:gd name="connsiteX3" fmla="*/ 171452 w 554423"/>
              <a:gd name="connsiteY3" fmla="*/ 0 h 1813691"/>
              <a:gd name="connsiteX4" fmla="*/ 190500 w 554423"/>
              <a:gd name="connsiteY4" fmla="*/ 1301749 h 1813691"/>
              <a:gd name="connsiteX5" fmla="*/ 0 w 554423"/>
              <a:gd name="connsiteY5" fmla="*/ 1314450 h 1813691"/>
              <a:gd name="connsiteX6" fmla="*/ 312685 w 554423"/>
              <a:gd name="connsiteY6" fmla="*/ 1813691 h 1813691"/>
              <a:gd name="connsiteX7" fmla="*/ 554423 w 554423"/>
              <a:gd name="connsiteY7" fmla="*/ 1589252 h 1813691"/>
              <a:gd name="connsiteX0" fmla="*/ 554423 w 554423"/>
              <a:gd name="connsiteY0" fmla="*/ 1589252 h 1589252"/>
              <a:gd name="connsiteX1" fmla="*/ 330201 w 554423"/>
              <a:gd name="connsiteY1" fmla="*/ 1301750 h 1589252"/>
              <a:gd name="connsiteX2" fmla="*/ 349250 w 554423"/>
              <a:gd name="connsiteY2" fmla="*/ 25400 h 1589252"/>
              <a:gd name="connsiteX3" fmla="*/ 171452 w 554423"/>
              <a:gd name="connsiteY3" fmla="*/ 0 h 1589252"/>
              <a:gd name="connsiteX4" fmla="*/ 190500 w 554423"/>
              <a:gd name="connsiteY4" fmla="*/ 1301749 h 1589252"/>
              <a:gd name="connsiteX5" fmla="*/ 0 w 554423"/>
              <a:gd name="connsiteY5" fmla="*/ 1314450 h 1589252"/>
              <a:gd name="connsiteX6" fmla="*/ 236485 w 554423"/>
              <a:gd name="connsiteY6" fmla="*/ 1585091 h 1589252"/>
              <a:gd name="connsiteX7" fmla="*/ 554423 w 554423"/>
              <a:gd name="connsiteY7" fmla="*/ 1589252 h 1589252"/>
              <a:gd name="connsiteX0" fmla="*/ 529023 w 529023"/>
              <a:gd name="connsiteY0" fmla="*/ 1328902 h 1585091"/>
              <a:gd name="connsiteX1" fmla="*/ 330201 w 529023"/>
              <a:gd name="connsiteY1" fmla="*/ 1301750 h 1585091"/>
              <a:gd name="connsiteX2" fmla="*/ 349250 w 529023"/>
              <a:gd name="connsiteY2" fmla="*/ 25400 h 1585091"/>
              <a:gd name="connsiteX3" fmla="*/ 171452 w 529023"/>
              <a:gd name="connsiteY3" fmla="*/ 0 h 1585091"/>
              <a:gd name="connsiteX4" fmla="*/ 190500 w 529023"/>
              <a:gd name="connsiteY4" fmla="*/ 1301749 h 1585091"/>
              <a:gd name="connsiteX5" fmla="*/ 0 w 529023"/>
              <a:gd name="connsiteY5" fmla="*/ 1314450 h 1585091"/>
              <a:gd name="connsiteX6" fmla="*/ 236485 w 529023"/>
              <a:gd name="connsiteY6" fmla="*/ 1585091 h 1585091"/>
              <a:gd name="connsiteX7" fmla="*/ 529023 w 529023"/>
              <a:gd name="connsiteY7" fmla="*/ 1328902 h 158509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314450 h 1578741"/>
              <a:gd name="connsiteX6" fmla="*/ 293635 w 529023"/>
              <a:gd name="connsiteY6" fmla="*/ 1578741 h 1578741"/>
              <a:gd name="connsiteX7" fmla="*/ 529023 w 529023"/>
              <a:gd name="connsiteY7" fmla="*/ 1328902 h 1578741"/>
              <a:gd name="connsiteX0" fmla="*/ 529023 w 529023"/>
              <a:gd name="connsiteY0" fmla="*/ 1328902 h 1578741"/>
              <a:gd name="connsiteX1" fmla="*/ 330201 w 529023"/>
              <a:gd name="connsiteY1" fmla="*/ 1301750 h 1578741"/>
              <a:gd name="connsiteX2" fmla="*/ 349250 w 529023"/>
              <a:gd name="connsiteY2" fmla="*/ 25400 h 1578741"/>
              <a:gd name="connsiteX3" fmla="*/ 171452 w 529023"/>
              <a:gd name="connsiteY3" fmla="*/ 0 h 1578741"/>
              <a:gd name="connsiteX4" fmla="*/ 190500 w 529023"/>
              <a:gd name="connsiteY4" fmla="*/ 1301749 h 1578741"/>
              <a:gd name="connsiteX5" fmla="*/ 0 w 529023"/>
              <a:gd name="connsiteY5" fmla="*/ 1295400 h 1578741"/>
              <a:gd name="connsiteX6" fmla="*/ 293635 w 529023"/>
              <a:gd name="connsiteY6" fmla="*/ 1578741 h 1578741"/>
              <a:gd name="connsiteX7" fmla="*/ 529023 w 529023"/>
              <a:gd name="connsiteY7" fmla="*/ 1328902 h 1578741"/>
              <a:gd name="connsiteX0" fmla="*/ 459173 w 459173"/>
              <a:gd name="connsiteY0" fmla="*/ 1316202 h 1578741"/>
              <a:gd name="connsiteX1" fmla="*/ 330201 w 459173"/>
              <a:gd name="connsiteY1" fmla="*/ 1301750 h 1578741"/>
              <a:gd name="connsiteX2" fmla="*/ 349250 w 459173"/>
              <a:gd name="connsiteY2" fmla="*/ 25400 h 1578741"/>
              <a:gd name="connsiteX3" fmla="*/ 171452 w 459173"/>
              <a:gd name="connsiteY3" fmla="*/ 0 h 1578741"/>
              <a:gd name="connsiteX4" fmla="*/ 190500 w 459173"/>
              <a:gd name="connsiteY4" fmla="*/ 1301749 h 1578741"/>
              <a:gd name="connsiteX5" fmla="*/ 0 w 459173"/>
              <a:gd name="connsiteY5" fmla="*/ 1295400 h 1578741"/>
              <a:gd name="connsiteX6" fmla="*/ 293635 w 459173"/>
              <a:gd name="connsiteY6" fmla="*/ 1578741 h 1578741"/>
              <a:gd name="connsiteX7" fmla="*/ 459173 w 459173"/>
              <a:gd name="connsiteY7" fmla="*/ 1316202 h 1578741"/>
              <a:gd name="connsiteX0" fmla="*/ 402023 w 402023"/>
              <a:gd name="connsiteY0" fmla="*/ 1316202 h 1578741"/>
              <a:gd name="connsiteX1" fmla="*/ 273051 w 402023"/>
              <a:gd name="connsiteY1" fmla="*/ 1301750 h 1578741"/>
              <a:gd name="connsiteX2" fmla="*/ 292100 w 402023"/>
              <a:gd name="connsiteY2" fmla="*/ 25400 h 1578741"/>
              <a:gd name="connsiteX3" fmla="*/ 114302 w 402023"/>
              <a:gd name="connsiteY3" fmla="*/ 0 h 1578741"/>
              <a:gd name="connsiteX4" fmla="*/ 133350 w 402023"/>
              <a:gd name="connsiteY4" fmla="*/ 1301749 h 1578741"/>
              <a:gd name="connsiteX5" fmla="*/ 0 w 402023"/>
              <a:gd name="connsiteY5" fmla="*/ 1289050 h 1578741"/>
              <a:gd name="connsiteX6" fmla="*/ 236485 w 402023"/>
              <a:gd name="connsiteY6" fmla="*/ 1578741 h 1578741"/>
              <a:gd name="connsiteX7" fmla="*/ 402023 w 402023"/>
              <a:gd name="connsiteY7" fmla="*/ 1316202 h 1578741"/>
              <a:gd name="connsiteX0" fmla="*/ 402023 w 402023"/>
              <a:gd name="connsiteY0" fmla="*/ 1316202 h 1572391"/>
              <a:gd name="connsiteX1" fmla="*/ 273051 w 402023"/>
              <a:gd name="connsiteY1" fmla="*/ 1301750 h 1572391"/>
              <a:gd name="connsiteX2" fmla="*/ 292100 w 402023"/>
              <a:gd name="connsiteY2" fmla="*/ 25400 h 1572391"/>
              <a:gd name="connsiteX3" fmla="*/ 114302 w 402023"/>
              <a:gd name="connsiteY3" fmla="*/ 0 h 1572391"/>
              <a:gd name="connsiteX4" fmla="*/ 133350 w 402023"/>
              <a:gd name="connsiteY4" fmla="*/ 1301749 h 1572391"/>
              <a:gd name="connsiteX5" fmla="*/ 0 w 402023"/>
              <a:gd name="connsiteY5" fmla="*/ 1289050 h 1572391"/>
              <a:gd name="connsiteX6" fmla="*/ 204735 w 402023"/>
              <a:gd name="connsiteY6" fmla="*/ 1572391 h 1572391"/>
              <a:gd name="connsiteX7" fmla="*/ 402023 w 402023"/>
              <a:gd name="connsiteY7" fmla="*/ 1316202 h 1572391"/>
              <a:gd name="connsiteX0" fmla="*/ 402023 w 402023"/>
              <a:gd name="connsiteY0" fmla="*/ 1316202 h 1572391"/>
              <a:gd name="connsiteX1" fmla="*/ 273051 w 402023"/>
              <a:gd name="connsiteY1" fmla="*/ 1301750 h 1572391"/>
              <a:gd name="connsiteX2" fmla="*/ 292100 w 402023"/>
              <a:gd name="connsiteY2" fmla="*/ 25400 h 1572391"/>
              <a:gd name="connsiteX3" fmla="*/ 114302 w 402023"/>
              <a:gd name="connsiteY3" fmla="*/ 0 h 1572391"/>
              <a:gd name="connsiteX4" fmla="*/ 127000 w 402023"/>
              <a:gd name="connsiteY4" fmla="*/ 1083462 h 1572391"/>
              <a:gd name="connsiteX5" fmla="*/ 0 w 402023"/>
              <a:gd name="connsiteY5" fmla="*/ 1289050 h 1572391"/>
              <a:gd name="connsiteX6" fmla="*/ 204735 w 402023"/>
              <a:gd name="connsiteY6" fmla="*/ 1572391 h 1572391"/>
              <a:gd name="connsiteX7" fmla="*/ 402023 w 402023"/>
              <a:gd name="connsiteY7" fmla="*/ 1316202 h 1572391"/>
              <a:gd name="connsiteX0" fmla="*/ 395673 w 395673"/>
              <a:gd name="connsiteY0" fmla="*/ 1316202 h 1572391"/>
              <a:gd name="connsiteX1" fmla="*/ 266701 w 395673"/>
              <a:gd name="connsiteY1" fmla="*/ 1301750 h 1572391"/>
              <a:gd name="connsiteX2" fmla="*/ 285750 w 395673"/>
              <a:gd name="connsiteY2" fmla="*/ 25400 h 1572391"/>
              <a:gd name="connsiteX3" fmla="*/ 107952 w 395673"/>
              <a:gd name="connsiteY3" fmla="*/ 0 h 1572391"/>
              <a:gd name="connsiteX4" fmla="*/ 120650 w 395673"/>
              <a:gd name="connsiteY4" fmla="*/ 1083462 h 1572391"/>
              <a:gd name="connsiteX5" fmla="*/ 0 w 395673"/>
              <a:gd name="connsiteY5" fmla="*/ 1111691 h 1572391"/>
              <a:gd name="connsiteX6" fmla="*/ 198385 w 395673"/>
              <a:gd name="connsiteY6" fmla="*/ 1572391 h 1572391"/>
              <a:gd name="connsiteX7" fmla="*/ 395673 w 395673"/>
              <a:gd name="connsiteY7" fmla="*/ 1316202 h 1572391"/>
              <a:gd name="connsiteX0" fmla="*/ 395673 w 395673"/>
              <a:gd name="connsiteY0" fmla="*/ 1316202 h 1572391"/>
              <a:gd name="connsiteX1" fmla="*/ 260351 w 395673"/>
              <a:gd name="connsiteY1" fmla="*/ 1056176 h 1572391"/>
              <a:gd name="connsiteX2" fmla="*/ 285750 w 395673"/>
              <a:gd name="connsiteY2" fmla="*/ 25400 h 1572391"/>
              <a:gd name="connsiteX3" fmla="*/ 107952 w 395673"/>
              <a:gd name="connsiteY3" fmla="*/ 0 h 1572391"/>
              <a:gd name="connsiteX4" fmla="*/ 120650 w 395673"/>
              <a:gd name="connsiteY4" fmla="*/ 1083462 h 1572391"/>
              <a:gd name="connsiteX5" fmla="*/ 0 w 395673"/>
              <a:gd name="connsiteY5" fmla="*/ 1111691 h 1572391"/>
              <a:gd name="connsiteX6" fmla="*/ 198385 w 395673"/>
              <a:gd name="connsiteY6" fmla="*/ 1572391 h 1572391"/>
              <a:gd name="connsiteX7" fmla="*/ 395673 w 395673"/>
              <a:gd name="connsiteY7" fmla="*/ 1316202 h 1572391"/>
              <a:gd name="connsiteX0" fmla="*/ 382973 w 382973"/>
              <a:gd name="connsiteY0" fmla="*/ 1097915 h 1572391"/>
              <a:gd name="connsiteX1" fmla="*/ 260351 w 382973"/>
              <a:gd name="connsiteY1" fmla="*/ 1056176 h 1572391"/>
              <a:gd name="connsiteX2" fmla="*/ 285750 w 382973"/>
              <a:gd name="connsiteY2" fmla="*/ 25400 h 1572391"/>
              <a:gd name="connsiteX3" fmla="*/ 107952 w 382973"/>
              <a:gd name="connsiteY3" fmla="*/ 0 h 1572391"/>
              <a:gd name="connsiteX4" fmla="*/ 120650 w 382973"/>
              <a:gd name="connsiteY4" fmla="*/ 1083462 h 1572391"/>
              <a:gd name="connsiteX5" fmla="*/ 0 w 382973"/>
              <a:gd name="connsiteY5" fmla="*/ 1111691 h 1572391"/>
              <a:gd name="connsiteX6" fmla="*/ 198385 w 382973"/>
              <a:gd name="connsiteY6" fmla="*/ 1572391 h 1572391"/>
              <a:gd name="connsiteX7" fmla="*/ 382973 w 382973"/>
              <a:gd name="connsiteY7" fmla="*/ 1097915 h 1572391"/>
              <a:gd name="connsiteX0" fmla="*/ 382973 w 382973"/>
              <a:gd name="connsiteY0" fmla="*/ 1097915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1 h 1422318"/>
              <a:gd name="connsiteX6" fmla="*/ 204735 w 382973"/>
              <a:gd name="connsiteY6" fmla="*/ 1422318 h 1422318"/>
              <a:gd name="connsiteX7" fmla="*/ 382973 w 382973"/>
              <a:gd name="connsiteY7" fmla="*/ 1097915 h 1422318"/>
              <a:gd name="connsiteX0" fmla="*/ 382973 w 382973"/>
              <a:gd name="connsiteY0" fmla="*/ 1097915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0 h 1422318"/>
              <a:gd name="connsiteX6" fmla="*/ 204735 w 382973"/>
              <a:gd name="connsiteY6" fmla="*/ 1422318 h 1422318"/>
              <a:gd name="connsiteX7" fmla="*/ 382973 w 382973"/>
              <a:gd name="connsiteY7" fmla="*/ 1097915 h 1422318"/>
              <a:gd name="connsiteX0" fmla="*/ 382973 w 382973"/>
              <a:gd name="connsiteY0" fmla="*/ 1043342 h 1422318"/>
              <a:gd name="connsiteX1" fmla="*/ 260351 w 382973"/>
              <a:gd name="connsiteY1" fmla="*/ 1056176 h 1422318"/>
              <a:gd name="connsiteX2" fmla="*/ 285750 w 382973"/>
              <a:gd name="connsiteY2" fmla="*/ 25400 h 1422318"/>
              <a:gd name="connsiteX3" fmla="*/ 107952 w 382973"/>
              <a:gd name="connsiteY3" fmla="*/ 0 h 1422318"/>
              <a:gd name="connsiteX4" fmla="*/ 120650 w 382973"/>
              <a:gd name="connsiteY4" fmla="*/ 1083462 h 1422318"/>
              <a:gd name="connsiteX5" fmla="*/ 0 w 382973"/>
              <a:gd name="connsiteY5" fmla="*/ 1111690 h 1422318"/>
              <a:gd name="connsiteX6" fmla="*/ 204735 w 382973"/>
              <a:gd name="connsiteY6" fmla="*/ 1422318 h 1422318"/>
              <a:gd name="connsiteX7" fmla="*/ 382973 w 382973"/>
              <a:gd name="connsiteY7" fmla="*/ 1043342 h 142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973" h="1422318">
                <a:moveTo>
                  <a:pt x="382973" y="1043342"/>
                </a:moveTo>
                <a:lnTo>
                  <a:pt x="260351" y="1056176"/>
                </a:lnTo>
                <a:cubicBezTo>
                  <a:pt x="262467" y="556643"/>
                  <a:pt x="283634" y="524933"/>
                  <a:pt x="285750" y="25400"/>
                </a:cubicBezTo>
                <a:lnTo>
                  <a:pt x="107952" y="0"/>
                </a:lnTo>
                <a:cubicBezTo>
                  <a:pt x="107951" y="368300"/>
                  <a:pt x="120651" y="715162"/>
                  <a:pt x="120650" y="1083462"/>
                </a:cubicBezTo>
                <a:lnTo>
                  <a:pt x="0" y="1111690"/>
                </a:lnTo>
                <a:lnTo>
                  <a:pt x="204735" y="1422318"/>
                </a:lnTo>
                <a:lnTo>
                  <a:pt x="382973" y="1043342"/>
                </a:ln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B4BAB1-2CD6-F508-F71B-4F0FADF205E2}"/>
              </a:ext>
            </a:extLst>
          </p:cNvPr>
          <p:cNvSpPr txBox="1"/>
          <p:nvPr/>
        </p:nvSpPr>
        <p:spPr>
          <a:xfrm rot="16200000">
            <a:off x="6242119" y="5463877"/>
            <a:ext cx="609462" cy="261610"/>
          </a:xfrm>
          <a:prstGeom prst="rect">
            <a:avLst/>
          </a:prstGeom>
          <a:noFill/>
        </p:spPr>
        <p:txBody>
          <a:bodyPr wrap="none" rtlCol="0">
            <a:spAutoFit/>
          </a:bodyPr>
          <a:lstStyle/>
          <a:p>
            <a:r>
              <a:rPr lang="en-US" sz="1100"/>
              <a:t>Seismic</a:t>
            </a:r>
          </a:p>
        </p:txBody>
      </p:sp>
      <p:sp>
        <p:nvSpPr>
          <p:cNvPr id="14" name="TextBox 13">
            <a:extLst>
              <a:ext uri="{FF2B5EF4-FFF2-40B4-BE49-F238E27FC236}">
                <a16:creationId xmlns:a16="http://schemas.microsoft.com/office/drawing/2014/main" id="{5D20D30E-AE8C-C78D-F41C-1E0308A458ED}"/>
              </a:ext>
            </a:extLst>
          </p:cNvPr>
          <p:cNvSpPr txBox="1"/>
          <p:nvPr/>
        </p:nvSpPr>
        <p:spPr>
          <a:xfrm rot="16200000">
            <a:off x="6449228" y="4646079"/>
            <a:ext cx="718466" cy="261610"/>
          </a:xfrm>
          <a:prstGeom prst="rect">
            <a:avLst/>
          </a:prstGeom>
          <a:noFill/>
        </p:spPr>
        <p:txBody>
          <a:bodyPr wrap="none" rtlCol="0">
            <a:spAutoFit/>
          </a:bodyPr>
          <a:lstStyle/>
          <a:p>
            <a:r>
              <a:rPr lang="en-US" sz="1100"/>
              <a:t>Neutrons</a:t>
            </a:r>
          </a:p>
        </p:txBody>
      </p:sp>
      <p:sp>
        <p:nvSpPr>
          <p:cNvPr id="15" name="TextBox 14">
            <a:extLst>
              <a:ext uri="{FF2B5EF4-FFF2-40B4-BE49-F238E27FC236}">
                <a16:creationId xmlns:a16="http://schemas.microsoft.com/office/drawing/2014/main" id="{F815CA13-9966-0462-1FBF-7F5E863C59A4}"/>
              </a:ext>
            </a:extLst>
          </p:cNvPr>
          <p:cNvSpPr txBox="1"/>
          <p:nvPr/>
        </p:nvSpPr>
        <p:spPr>
          <a:xfrm rot="16200000">
            <a:off x="6904059" y="4700581"/>
            <a:ext cx="417102" cy="261610"/>
          </a:xfrm>
          <a:prstGeom prst="rect">
            <a:avLst/>
          </a:prstGeom>
          <a:noFill/>
        </p:spPr>
        <p:txBody>
          <a:bodyPr wrap="none" rtlCol="0">
            <a:spAutoFit/>
          </a:bodyPr>
          <a:lstStyle/>
          <a:p>
            <a:r>
              <a:rPr lang="en-US" sz="1100"/>
              <a:t>Drill</a:t>
            </a:r>
          </a:p>
        </p:txBody>
      </p:sp>
      <p:cxnSp>
        <p:nvCxnSpPr>
          <p:cNvPr id="10" name="Straight Connector 9">
            <a:extLst>
              <a:ext uri="{FF2B5EF4-FFF2-40B4-BE49-F238E27FC236}">
                <a16:creationId xmlns:a16="http://schemas.microsoft.com/office/drawing/2014/main" id="{6461A116-D3DE-DEE6-C01F-B0C6BDA18A00}"/>
              </a:ext>
            </a:extLst>
          </p:cNvPr>
          <p:cNvCxnSpPr>
            <a:cxnSpLocks/>
          </p:cNvCxnSpPr>
          <p:nvPr/>
        </p:nvCxnSpPr>
        <p:spPr>
          <a:xfrm>
            <a:off x="6778040" y="5167720"/>
            <a:ext cx="734520" cy="12223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D6DC7C-714A-D786-09BA-703469383CE0}"/>
              </a:ext>
            </a:extLst>
          </p:cNvPr>
          <p:cNvCxnSpPr>
            <a:cxnSpLocks/>
          </p:cNvCxnSpPr>
          <p:nvPr/>
        </p:nvCxnSpPr>
        <p:spPr>
          <a:xfrm flipV="1">
            <a:off x="7512560" y="4580835"/>
            <a:ext cx="399540" cy="70911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0541BD-EBCA-792B-7DE1-FFBFCD38CD9B}"/>
              </a:ext>
            </a:extLst>
          </p:cNvPr>
          <p:cNvCxnSpPr>
            <a:cxnSpLocks/>
          </p:cNvCxnSpPr>
          <p:nvPr/>
        </p:nvCxnSpPr>
        <p:spPr>
          <a:xfrm flipV="1">
            <a:off x="7381370" y="5346367"/>
            <a:ext cx="432178" cy="103021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0F1FE8-2141-0EA3-E03C-569A6C891007}"/>
              </a:ext>
            </a:extLst>
          </p:cNvPr>
          <p:cNvCxnSpPr>
            <a:cxnSpLocks/>
          </p:cNvCxnSpPr>
          <p:nvPr/>
        </p:nvCxnSpPr>
        <p:spPr>
          <a:xfrm>
            <a:off x="6582265" y="6220582"/>
            <a:ext cx="799105" cy="15619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74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60D3-8EF6-45A5-B63E-2BFC0DC520CB}"/>
              </a:ext>
            </a:extLst>
          </p:cNvPr>
          <p:cNvSpPr>
            <a:spLocks noGrp="1"/>
          </p:cNvSpPr>
          <p:nvPr>
            <p:ph type="title"/>
          </p:nvPr>
        </p:nvSpPr>
        <p:spPr>
          <a:xfrm>
            <a:off x="156411" y="113128"/>
            <a:ext cx="11887200" cy="646331"/>
          </a:xfrm>
        </p:spPr>
        <p:txBody>
          <a:bodyPr>
            <a:normAutofit/>
          </a:bodyPr>
          <a:lstStyle/>
          <a:p>
            <a:r>
              <a:rPr lang="en-US">
                <a:solidFill>
                  <a:schemeClr val="bg1">
                    <a:lumMod val="95000"/>
                  </a:schemeClr>
                </a:solidFill>
              </a:rPr>
              <a:t>VIPER Mission Area</a:t>
            </a:r>
            <a:endParaRPr lang="en-US"/>
          </a:p>
        </p:txBody>
      </p:sp>
      <p:pic>
        <p:nvPicPr>
          <p:cNvPr id="5" name="Picture 4">
            <a:extLst>
              <a:ext uri="{FF2B5EF4-FFF2-40B4-BE49-F238E27FC236}">
                <a16:creationId xmlns:a16="http://schemas.microsoft.com/office/drawing/2014/main" id="{F0BB18C2-DE36-471F-BEF9-B551CF199F68}"/>
              </a:ext>
            </a:extLst>
          </p:cNvPr>
          <p:cNvPicPr>
            <a:picLocks noChangeAspect="1"/>
          </p:cNvPicPr>
          <p:nvPr/>
        </p:nvPicPr>
        <p:blipFill>
          <a:blip r:embed="rId2"/>
          <a:stretch>
            <a:fillRect/>
          </a:stretch>
        </p:blipFill>
        <p:spPr>
          <a:xfrm>
            <a:off x="2604375" y="848693"/>
            <a:ext cx="9587626" cy="6009307"/>
          </a:xfrm>
          <a:prstGeom prst="rect">
            <a:avLst/>
          </a:prstGeom>
        </p:spPr>
      </p:pic>
      <p:sp>
        <p:nvSpPr>
          <p:cNvPr id="6" name="Content Placeholder 3">
            <a:extLst>
              <a:ext uri="{FF2B5EF4-FFF2-40B4-BE49-F238E27FC236}">
                <a16:creationId xmlns:a16="http://schemas.microsoft.com/office/drawing/2014/main" id="{90182D9D-2731-4697-AF7A-C6FB727758AA}"/>
              </a:ext>
            </a:extLst>
          </p:cNvPr>
          <p:cNvSpPr>
            <a:spLocks noGrp="1"/>
          </p:cNvSpPr>
          <p:nvPr>
            <p:ph idx="1"/>
          </p:nvPr>
        </p:nvSpPr>
        <p:spPr>
          <a:xfrm>
            <a:off x="0" y="848692"/>
            <a:ext cx="2651649" cy="5938771"/>
          </a:xfrm>
        </p:spPr>
        <p:txBody>
          <a:bodyPr>
            <a:normAutofit/>
          </a:bodyPr>
          <a:lstStyle/>
          <a:p>
            <a:pPr marL="0" indent="0">
              <a:buNone/>
            </a:pPr>
            <a:r>
              <a:rPr lang="en-US" sz="1600"/>
              <a:t>Needed: location with …</a:t>
            </a:r>
          </a:p>
          <a:p>
            <a:pPr marL="115888" indent="-115888"/>
            <a:r>
              <a:rPr lang="en-US" sz="1600"/>
              <a:t>High water-equivalent hydrogen</a:t>
            </a:r>
            <a:br>
              <a:rPr lang="en-US" sz="1600"/>
            </a:br>
            <a:r>
              <a:rPr lang="en-US" sz="1600"/>
              <a:t>(background map)</a:t>
            </a:r>
          </a:p>
          <a:p>
            <a:pPr marL="115888" indent="-115888"/>
            <a:r>
              <a:rPr lang="en-US" sz="1600"/>
              <a:t>A variety of thermal environments using ice stability depth as an indicator</a:t>
            </a:r>
            <a:br>
              <a:rPr lang="en-US" sz="1600"/>
            </a:br>
            <a:r>
              <a:rPr lang="en-US" sz="1600"/>
              <a:t>(insets)</a:t>
            </a:r>
          </a:p>
          <a:p>
            <a:pPr marL="115888" indent="-115888"/>
            <a:r>
              <a:rPr lang="en-US" sz="1600"/>
              <a:t>Periods of shadow short enough for the rover to survive</a:t>
            </a:r>
            <a:br>
              <a:rPr lang="en-US" sz="1600"/>
            </a:br>
            <a:r>
              <a:rPr lang="en-US" sz="1600"/>
              <a:t>(yellow blocks)</a:t>
            </a:r>
          </a:p>
          <a:p>
            <a:pPr marL="115888" indent="-115888"/>
            <a:r>
              <a:rPr lang="en-US" sz="1600"/>
              <a:t>Unobscured line-of-site to Earth for communications</a:t>
            </a:r>
          </a:p>
        </p:txBody>
      </p:sp>
      <p:sp>
        <p:nvSpPr>
          <p:cNvPr id="8" name="Arrow: Down 7">
            <a:extLst>
              <a:ext uri="{FF2B5EF4-FFF2-40B4-BE49-F238E27FC236}">
                <a16:creationId xmlns:a16="http://schemas.microsoft.com/office/drawing/2014/main" id="{CF8D4364-581E-4B36-8958-30066B5E6AF4}"/>
              </a:ext>
            </a:extLst>
          </p:cNvPr>
          <p:cNvSpPr/>
          <p:nvPr/>
        </p:nvSpPr>
        <p:spPr>
          <a:xfrm flipV="1">
            <a:off x="2852290" y="854732"/>
            <a:ext cx="199053" cy="369332"/>
          </a:xfrm>
          <a:prstGeom prst="downArrow">
            <a:avLst/>
          </a:prstGeom>
          <a:solidFill>
            <a:srgbClr val="00B1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1CD9B5-B712-4162-BF36-DEF122989BC9}"/>
              </a:ext>
            </a:extLst>
          </p:cNvPr>
          <p:cNvSpPr txBox="1"/>
          <p:nvPr/>
        </p:nvSpPr>
        <p:spPr>
          <a:xfrm>
            <a:off x="2604374" y="1224064"/>
            <a:ext cx="682559" cy="369332"/>
          </a:xfrm>
          <a:prstGeom prst="rect">
            <a:avLst/>
          </a:prstGeom>
          <a:solidFill>
            <a:srgbClr val="6E6B6F">
              <a:alpha val="65098"/>
            </a:srgbClr>
          </a:solidFill>
        </p:spPr>
        <p:txBody>
          <a:bodyPr wrap="none" rtlCol="0">
            <a:spAutoFit/>
          </a:bodyPr>
          <a:lstStyle/>
          <a:p>
            <a:r>
              <a:rPr lang="en-US">
                <a:solidFill>
                  <a:srgbClr val="00B1EF"/>
                </a:solidFill>
              </a:rPr>
              <a:t>Earth</a:t>
            </a:r>
          </a:p>
        </p:txBody>
      </p:sp>
      <p:sp>
        <p:nvSpPr>
          <p:cNvPr id="21" name="Rectangle 20">
            <a:extLst>
              <a:ext uri="{FF2B5EF4-FFF2-40B4-BE49-F238E27FC236}">
                <a16:creationId xmlns:a16="http://schemas.microsoft.com/office/drawing/2014/main" id="{EF48E8CC-5CF4-404C-8019-0C59A0190FA7}"/>
              </a:ext>
            </a:extLst>
          </p:cNvPr>
          <p:cNvSpPr/>
          <p:nvPr/>
        </p:nvSpPr>
        <p:spPr>
          <a:xfrm>
            <a:off x="8704475" y="2593897"/>
            <a:ext cx="425116" cy="24058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665EF53-76A2-40BB-B4D9-D8541F0DE647}"/>
              </a:ext>
            </a:extLst>
          </p:cNvPr>
          <p:cNvSpPr txBox="1"/>
          <p:nvPr/>
        </p:nvSpPr>
        <p:spPr>
          <a:xfrm>
            <a:off x="10247518" y="2264210"/>
            <a:ext cx="1613134" cy="246221"/>
          </a:xfrm>
          <a:prstGeom prst="rect">
            <a:avLst/>
          </a:prstGeom>
          <a:solidFill>
            <a:schemeClr val="bg1"/>
          </a:solidFill>
        </p:spPr>
        <p:txBody>
          <a:bodyPr wrap="none" lIns="0" tIns="0" rIns="0" bIns="0" rtlCol="0">
            <a:spAutoFit/>
          </a:bodyPr>
          <a:lstStyle/>
          <a:p>
            <a:pPr algn="ctr"/>
            <a:r>
              <a:rPr lang="en-US" sz="1600"/>
              <a:t>VIPER Mission Area</a:t>
            </a:r>
            <a:endParaRPr lang="en-US" sz="1700"/>
          </a:p>
        </p:txBody>
      </p:sp>
      <p:sp>
        <p:nvSpPr>
          <p:cNvPr id="27" name="Rectangle 26">
            <a:extLst>
              <a:ext uri="{FF2B5EF4-FFF2-40B4-BE49-F238E27FC236}">
                <a16:creationId xmlns:a16="http://schemas.microsoft.com/office/drawing/2014/main" id="{FC1BE5E8-BDF4-4068-9696-23309E04469A}"/>
              </a:ext>
            </a:extLst>
          </p:cNvPr>
          <p:cNvSpPr/>
          <p:nvPr/>
        </p:nvSpPr>
        <p:spPr>
          <a:xfrm>
            <a:off x="2642475" y="6115718"/>
            <a:ext cx="2882026" cy="704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F2D819C-4D20-4485-B854-5E166F3248EF}"/>
              </a:ext>
            </a:extLst>
          </p:cNvPr>
          <p:cNvSpPr txBox="1"/>
          <p:nvPr/>
        </p:nvSpPr>
        <p:spPr>
          <a:xfrm>
            <a:off x="2766059" y="6491087"/>
            <a:ext cx="838371" cy="289310"/>
          </a:xfrm>
          <a:prstGeom prst="rect">
            <a:avLst/>
          </a:prstGeom>
          <a:noFill/>
        </p:spPr>
        <p:txBody>
          <a:bodyPr wrap="none" lIns="0" tIns="0" rIns="0" bIns="0" rtlCol="0" anchor="t">
            <a:spAutoFit/>
          </a:bodyPr>
          <a:lstStyle/>
          <a:p>
            <a:pPr>
              <a:lnSpc>
                <a:spcPct val="93896"/>
              </a:lnSpc>
            </a:pPr>
            <a:r>
              <a:rPr lang="en-US" sz="1000" b="1"/>
              <a:t>Area containing</a:t>
            </a:r>
            <a:br>
              <a:rPr lang="en-US" sz="1000" b="1"/>
            </a:br>
            <a:r>
              <a:rPr lang="en-US" sz="1000" b="1"/>
              <a:t>safe havens: </a:t>
            </a:r>
            <a:endParaRPr lang="en-US"/>
          </a:p>
        </p:txBody>
      </p:sp>
      <p:sp>
        <p:nvSpPr>
          <p:cNvPr id="36" name="Rectangle 35">
            <a:extLst>
              <a:ext uri="{FF2B5EF4-FFF2-40B4-BE49-F238E27FC236}">
                <a16:creationId xmlns:a16="http://schemas.microsoft.com/office/drawing/2014/main" id="{E58A48AA-A02A-4145-A68F-5722B6F2069D}"/>
              </a:ext>
            </a:extLst>
          </p:cNvPr>
          <p:cNvSpPr/>
          <p:nvPr/>
        </p:nvSpPr>
        <p:spPr>
          <a:xfrm>
            <a:off x="4977647" y="6303453"/>
            <a:ext cx="75269" cy="75810"/>
          </a:xfrm>
          <a:prstGeom prst="rect">
            <a:avLst/>
          </a:prstGeom>
          <a:solidFill>
            <a:srgbClr val="BB4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0AE12C7-78F0-4846-AE19-F18BEE2C8925}"/>
              </a:ext>
            </a:extLst>
          </p:cNvPr>
          <p:cNvSpPr txBox="1"/>
          <p:nvPr/>
        </p:nvSpPr>
        <p:spPr>
          <a:xfrm>
            <a:off x="2766059" y="6154039"/>
            <a:ext cx="928139" cy="289310"/>
          </a:xfrm>
          <a:prstGeom prst="rect">
            <a:avLst/>
          </a:prstGeom>
          <a:noFill/>
        </p:spPr>
        <p:txBody>
          <a:bodyPr wrap="none" lIns="0" tIns="0" rIns="0" bIns="0" rtlCol="0" anchor="t">
            <a:spAutoFit/>
          </a:bodyPr>
          <a:lstStyle/>
          <a:p>
            <a:pPr>
              <a:lnSpc>
                <a:spcPct val="93896"/>
              </a:lnSpc>
            </a:pPr>
            <a:r>
              <a:rPr lang="en-US" sz="1000" b="1"/>
              <a:t>Water Equivalent</a:t>
            </a:r>
            <a:br>
              <a:rPr lang="en-US" sz="1000" b="1"/>
            </a:br>
            <a:r>
              <a:rPr lang="en-US" sz="1000" b="1"/>
              <a:t>Hydrogen:</a:t>
            </a:r>
            <a:endParaRPr lang="en-US"/>
          </a:p>
        </p:txBody>
      </p:sp>
      <p:grpSp>
        <p:nvGrpSpPr>
          <p:cNvPr id="38" name="Group 37">
            <a:extLst>
              <a:ext uri="{FF2B5EF4-FFF2-40B4-BE49-F238E27FC236}">
                <a16:creationId xmlns:a16="http://schemas.microsoft.com/office/drawing/2014/main" id="{365F5167-837F-4F80-9D73-632501AC663F}"/>
              </a:ext>
            </a:extLst>
          </p:cNvPr>
          <p:cNvGrpSpPr/>
          <p:nvPr/>
        </p:nvGrpSpPr>
        <p:grpSpPr>
          <a:xfrm>
            <a:off x="3838644" y="6107872"/>
            <a:ext cx="443364" cy="381643"/>
            <a:chOff x="3478425" y="5496908"/>
            <a:chExt cx="443364" cy="381643"/>
          </a:xfrm>
        </p:grpSpPr>
        <p:sp>
          <p:nvSpPr>
            <p:cNvPr id="39" name="Rectangle 38">
              <a:extLst>
                <a:ext uri="{FF2B5EF4-FFF2-40B4-BE49-F238E27FC236}">
                  <a16:creationId xmlns:a16="http://schemas.microsoft.com/office/drawing/2014/main" id="{35CFE487-D886-44E0-83C9-D91DB3D7432B}"/>
                </a:ext>
              </a:extLst>
            </p:cNvPr>
            <p:cNvSpPr/>
            <p:nvPr/>
          </p:nvSpPr>
          <p:spPr>
            <a:xfrm>
              <a:off x="3478425" y="5565268"/>
              <a:ext cx="75269" cy="75810"/>
            </a:xfrm>
            <a:prstGeom prst="rect">
              <a:avLst/>
            </a:prstGeom>
            <a:solidFill>
              <a:srgbClr val="5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D565686-0495-4740-A7EC-617054E63F72}"/>
                </a:ext>
              </a:extLst>
            </p:cNvPr>
            <p:cNvSpPr/>
            <p:nvPr/>
          </p:nvSpPr>
          <p:spPr>
            <a:xfrm>
              <a:off x="3478425" y="5690065"/>
              <a:ext cx="75269" cy="75810"/>
            </a:xfrm>
            <a:prstGeom prst="rect">
              <a:avLst/>
            </a:prstGeom>
            <a:solidFill>
              <a:srgbClr val="227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5F37BB1-35FE-441D-B2D9-4C99BDCDDAD2}"/>
                </a:ext>
              </a:extLst>
            </p:cNvPr>
            <p:cNvSpPr txBox="1"/>
            <p:nvPr/>
          </p:nvSpPr>
          <p:spPr>
            <a:xfrm>
              <a:off x="3495069" y="5496908"/>
              <a:ext cx="426720" cy="381643"/>
            </a:xfrm>
            <a:prstGeom prst="rect">
              <a:avLst/>
            </a:prstGeom>
            <a:noFill/>
          </p:spPr>
          <p:txBody>
            <a:bodyPr wrap="none" lIns="91440" tIns="45720" rIns="91440" bIns="45720" rtlCol="0" anchor="t">
              <a:spAutoFit/>
            </a:bodyPr>
            <a:lstStyle/>
            <a:p>
              <a:pPr>
                <a:lnSpc>
                  <a:spcPct val="93896"/>
                </a:lnSpc>
              </a:pPr>
              <a:r>
                <a:rPr lang="en-US" sz="1000" b="1"/>
                <a:t>High</a:t>
              </a:r>
              <a:br>
                <a:rPr lang="en-US" sz="1000" b="1"/>
              </a:br>
              <a:r>
                <a:rPr lang="en-US" sz="1000" b="1"/>
                <a:t>Low</a:t>
              </a:r>
              <a:endParaRPr lang="en-US"/>
            </a:p>
          </p:txBody>
        </p:sp>
      </p:grpSp>
      <p:cxnSp>
        <p:nvCxnSpPr>
          <p:cNvPr id="48" name="Straight Arrow Connector 47">
            <a:extLst>
              <a:ext uri="{FF2B5EF4-FFF2-40B4-BE49-F238E27FC236}">
                <a16:creationId xmlns:a16="http://schemas.microsoft.com/office/drawing/2014/main" id="{3A65270A-12D6-4F01-98E5-43BE78ACFA76}"/>
              </a:ext>
            </a:extLst>
          </p:cNvPr>
          <p:cNvCxnSpPr>
            <a:cxnSpLocks/>
          </p:cNvCxnSpPr>
          <p:nvPr/>
        </p:nvCxnSpPr>
        <p:spPr>
          <a:xfrm flipH="1">
            <a:off x="9162508" y="2254739"/>
            <a:ext cx="753652" cy="339158"/>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28" name="Picture 6">
            <a:extLst>
              <a:ext uri="{FF2B5EF4-FFF2-40B4-BE49-F238E27FC236}">
                <a16:creationId xmlns:a16="http://schemas.microsoft.com/office/drawing/2014/main" id="{686C7883-69F4-4EB7-9DEB-AE735441C79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61764" y="932653"/>
            <a:ext cx="2355033" cy="134720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19C05A9-5833-42BD-911F-DC487441798B}"/>
              </a:ext>
            </a:extLst>
          </p:cNvPr>
          <p:cNvSpPr txBox="1"/>
          <p:nvPr/>
        </p:nvSpPr>
        <p:spPr>
          <a:xfrm>
            <a:off x="4381035" y="6147208"/>
            <a:ext cx="974626" cy="723275"/>
          </a:xfrm>
          <a:prstGeom prst="rect">
            <a:avLst/>
          </a:prstGeom>
          <a:noFill/>
        </p:spPr>
        <p:txBody>
          <a:bodyPr wrap="none" lIns="0" tIns="0" rIns="0" bIns="0" rtlCol="0" anchor="t">
            <a:spAutoFit/>
          </a:bodyPr>
          <a:lstStyle/>
          <a:p>
            <a:pPr>
              <a:lnSpc>
                <a:spcPct val="93896"/>
              </a:lnSpc>
            </a:pPr>
            <a:r>
              <a:rPr lang="en-US" sz="1000" b="1"/>
              <a:t>Ice Stability Depth</a:t>
            </a:r>
            <a:br>
              <a:rPr lang="en-US" sz="1000" b="1"/>
            </a:br>
            <a:r>
              <a:rPr lang="en-US" sz="1000" b="1"/>
              <a:t>Surface:</a:t>
            </a:r>
            <a:br>
              <a:rPr lang="en-US" sz="1000" b="1"/>
            </a:br>
            <a:r>
              <a:rPr lang="en-US" sz="1000" b="1"/>
              <a:t>Shallow:</a:t>
            </a:r>
            <a:br>
              <a:rPr lang="en-US" sz="1000" b="1"/>
            </a:br>
            <a:r>
              <a:rPr lang="en-US" sz="1000" b="1"/>
              <a:t>Deep:</a:t>
            </a:r>
            <a:endParaRPr lang="en-US"/>
          </a:p>
          <a:p>
            <a:pPr>
              <a:lnSpc>
                <a:spcPct val="93896"/>
              </a:lnSpc>
            </a:pPr>
            <a:r>
              <a:rPr lang="en-US" sz="1000" b="1"/>
              <a:t>Dry:</a:t>
            </a:r>
            <a:endParaRPr lang="en-US" sz="1000" b="1">
              <a:cs typeface="Calibri" panose="020F0502020204030204"/>
            </a:endParaRPr>
          </a:p>
        </p:txBody>
      </p:sp>
      <p:sp>
        <p:nvSpPr>
          <p:cNvPr id="45" name="Rectangle 44">
            <a:extLst>
              <a:ext uri="{FF2B5EF4-FFF2-40B4-BE49-F238E27FC236}">
                <a16:creationId xmlns:a16="http://schemas.microsoft.com/office/drawing/2014/main" id="{74815A9C-C562-44A0-8BFC-EDD4BE62B383}"/>
              </a:ext>
            </a:extLst>
          </p:cNvPr>
          <p:cNvSpPr/>
          <p:nvPr/>
        </p:nvSpPr>
        <p:spPr>
          <a:xfrm>
            <a:off x="4977646" y="6424783"/>
            <a:ext cx="75269" cy="75810"/>
          </a:xfrm>
          <a:prstGeom prst="rect">
            <a:avLst/>
          </a:prstGeom>
          <a:solidFill>
            <a:srgbClr val="859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2EDEF02-91F3-455F-B263-8EFAF616C994}"/>
              </a:ext>
            </a:extLst>
          </p:cNvPr>
          <p:cNvSpPr/>
          <p:nvPr/>
        </p:nvSpPr>
        <p:spPr>
          <a:xfrm>
            <a:off x="4977645" y="6554265"/>
            <a:ext cx="75269" cy="75810"/>
          </a:xfrm>
          <a:prstGeom prst="rect">
            <a:avLst/>
          </a:prstGeom>
          <a:solidFill>
            <a:srgbClr val="FF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67C3D9D-4FC8-4987-9D7B-CB0CAD84AD5E}"/>
              </a:ext>
            </a:extLst>
          </p:cNvPr>
          <p:cNvSpPr/>
          <p:nvPr/>
        </p:nvSpPr>
        <p:spPr>
          <a:xfrm>
            <a:off x="4977647" y="6679492"/>
            <a:ext cx="75269" cy="75810"/>
          </a:xfrm>
          <a:prstGeom prst="rect">
            <a:avLst/>
          </a:prstGeom>
          <a:solidFill>
            <a:srgbClr val="BD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B6691D-E5EA-2BEC-A815-7037E877200C}"/>
              </a:ext>
            </a:extLst>
          </p:cNvPr>
          <p:cNvSpPr txBox="1"/>
          <p:nvPr/>
        </p:nvSpPr>
        <p:spPr>
          <a:xfrm>
            <a:off x="8831150" y="2066306"/>
            <a:ext cx="642831" cy="338554"/>
          </a:xfrm>
          <a:prstGeom prst="rect">
            <a:avLst/>
          </a:prstGeom>
          <a:noFill/>
        </p:spPr>
        <p:txBody>
          <a:bodyPr wrap="square" rtlCol="0">
            <a:spAutoFit/>
          </a:bodyPr>
          <a:lstStyle/>
          <a:p>
            <a:pPr algn="ctr"/>
            <a:r>
              <a:rPr lang="en-US" sz="800">
                <a:solidFill>
                  <a:srgbClr val="00B0F0"/>
                </a:solidFill>
              </a:rPr>
              <a:t>Mons Mouton</a:t>
            </a:r>
          </a:p>
        </p:txBody>
      </p:sp>
    </p:spTree>
    <p:extLst>
      <p:ext uri="{BB962C8B-B14F-4D97-AF65-F5344CB8AC3E}">
        <p14:creationId xmlns:p14="http://schemas.microsoft.com/office/powerpoint/2010/main" val="399953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EB5F-3871-6570-B846-A3B8B9D27F24}"/>
              </a:ext>
            </a:extLst>
          </p:cNvPr>
          <p:cNvSpPr>
            <a:spLocks noGrp="1"/>
          </p:cNvSpPr>
          <p:nvPr>
            <p:ph type="title"/>
          </p:nvPr>
        </p:nvSpPr>
        <p:spPr>
          <a:xfrm>
            <a:off x="0" y="336849"/>
            <a:ext cx="12191999" cy="565460"/>
          </a:xfrm>
        </p:spPr>
        <p:txBody>
          <a:bodyPr/>
          <a:lstStyle/>
          <a:p>
            <a:pPr algn="ctr"/>
            <a:r>
              <a:rPr lang="en-US" sz="3400">
                <a:solidFill>
                  <a:srgbClr val="65A7D0"/>
                </a:solidFill>
              </a:rPr>
              <a:t>VIPER Mission Area</a:t>
            </a:r>
            <a:endParaRPr lang="en-US"/>
          </a:p>
        </p:txBody>
      </p:sp>
      <p:sp>
        <p:nvSpPr>
          <p:cNvPr id="4" name="Content Placeholder 3">
            <a:extLst>
              <a:ext uri="{FF2B5EF4-FFF2-40B4-BE49-F238E27FC236}">
                <a16:creationId xmlns:a16="http://schemas.microsoft.com/office/drawing/2014/main" id="{F895FD2E-860F-5A9B-98EB-38C304ED0669}"/>
              </a:ext>
            </a:extLst>
          </p:cNvPr>
          <p:cNvSpPr>
            <a:spLocks noGrp="1"/>
          </p:cNvSpPr>
          <p:nvPr>
            <p:ph idx="1"/>
          </p:nvPr>
        </p:nvSpPr>
        <p:spPr>
          <a:xfrm>
            <a:off x="8792076" y="1495627"/>
            <a:ext cx="3192153" cy="3118803"/>
          </a:xfrm>
        </p:spPr>
        <p:txBody>
          <a:bodyPr/>
          <a:lstStyle/>
          <a:p>
            <a:pPr marL="285750" indent="-285750">
              <a:buFont typeface="Arial" panose="020B0604020202020204" pitchFamily="34" charset="0"/>
              <a:buChar char="•"/>
            </a:pPr>
            <a:r>
              <a:rPr lang="en-US"/>
              <a:t>5 km x 5 km centered at 31.6218  E, 85.42088  S</a:t>
            </a:r>
          </a:p>
          <a:p>
            <a:pPr marL="285750" indent="-285750">
              <a:buFont typeface="Arial" panose="020B0604020202020204" pitchFamily="34" charset="0"/>
              <a:buChar char="•"/>
            </a:pPr>
            <a:r>
              <a:rPr lang="en-US"/>
              <a:t>Hosts craters ranging </a:t>
            </a:r>
            <a:br>
              <a:rPr lang="en-US"/>
            </a:br>
            <a:r>
              <a:rPr lang="en-US"/>
              <a:t>from 100 Mya to &gt;3 Gya</a:t>
            </a:r>
          </a:p>
          <a:p>
            <a:pPr marL="285750" indent="-285750">
              <a:buFont typeface="Arial" panose="020B0604020202020204" pitchFamily="34" charset="0"/>
              <a:buChar char="•"/>
            </a:pPr>
            <a:r>
              <a:rPr lang="en-US"/>
              <a:t>Role that the age of PSRs plays in controlling the presence or absence of polar volatiles is of substantial interest for discerning volatile history</a:t>
            </a:r>
          </a:p>
        </p:txBody>
      </p:sp>
      <p:sp>
        <p:nvSpPr>
          <p:cNvPr id="3" name="Slide Number Placeholder 2">
            <a:extLst>
              <a:ext uri="{FF2B5EF4-FFF2-40B4-BE49-F238E27FC236}">
                <a16:creationId xmlns:a16="http://schemas.microsoft.com/office/drawing/2014/main" id="{90672CE3-E870-514D-BBD3-BA64D3DBCDEF}"/>
              </a:ext>
            </a:extLst>
          </p:cNvPr>
          <p:cNvSpPr>
            <a:spLocks noGrp="1"/>
          </p:cNvSpPr>
          <p:nvPr>
            <p:ph type="sldNum" sz="quarter" idx="12"/>
          </p:nvPr>
        </p:nvSpPr>
        <p:spPr/>
        <p:txBody>
          <a:bodyPr/>
          <a:lstStyle/>
          <a:p>
            <a:fld id="{2E8C51FE-49D9-314D-9957-ABBF7DDE8782}" type="slidenum">
              <a:rPr lang="en-US" smtClean="0"/>
              <a:t>28</a:t>
            </a:fld>
            <a:endParaRPr lang="en-US"/>
          </a:p>
        </p:txBody>
      </p:sp>
      <p:pic>
        <p:nvPicPr>
          <p:cNvPr id="7" name="Picture 6">
            <a:extLst>
              <a:ext uri="{FF2B5EF4-FFF2-40B4-BE49-F238E27FC236}">
                <a16:creationId xmlns:a16="http://schemas.microsoft.com/office/drawing/2014/main" id="{13A3D0DE-78CE-E44E-882A-CE2DAB4CEB26}"/>
              </a:ext>
            </a:extLst>
          </p:cNvPr>
          <p:cNvPicPr>
            <a:picLocks noChangeAspect="1"/>
          </p:cNvPicPr>
          <p:nvPr/>
        </p:nvPicPr>
        <p:blipFill rotWithShape="1">
          <a:blip r:embed="rId3"/>
          <a:srcRect l="1293" r="2863"/>
          <a:stretch/>
        </p:blipFill>
        <p:spPr>
          <a:xfrm>
            <a:off x="241290" y="902308"/>
            <a:ext cx="8416834" cy="5656807"/>
          </a:xfrm>
          <a:prstGeom prst="rect">
            <a:avLst/>
          </a:prstGeom>
        </p:spPr>
      </p:pic>
      <p:sp>
        <p:nvSpPr>
          <p:cNvPr id="8" name="TextBox 7">
            <a:extLst>
              <a:ext uri="{FF2B5EF4-FFF2-40B4-BE49-F238E27FC236}">
                <a16:creationId xmlns:a16="http://schemas.microsoft.com/office/drawing/2014/main" id="{B6A78679-E3CB-1740-98BD-11E91CA3EF61}"/>
              </a:ext>
            </a:extLst>
          </p:cNvPr>
          <p:cNvSpPr txBox="1"/>
          <p:nvPr/>
        </p:nvSpPr>
        <p:spPr>
          <a:xfrm flipH="1">
            <a:off x="10012611" y="6251338"/>
            <a:ext cx="2354581"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Fassett et al. 2022</a:t>
            </a:r>
          </a:p>
        </p:txBody>
      </p:sp>
    </p:spTree>
    <p:extLst>
      <p:ext uri="{BB962C8B-B14F-4D97-AF65-F5344CB8AC3E}">
        <p14:creationId xmlns:p14="http://schemas.microsoft.com/office/powerpoint/2010/main" val="303596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FA4A1-B30F-8034-FB73-4C6D8C1093BE}"/>
              </a:ext>
            </a:extLst>
          </p:cNvPr>
          <p:cNvPicPr>
            <a:picLocks noChangeAspect="1"/>
          </p:cNvPicPr>
          <p:nvPr/>
        </p:nvPicPr>
        <p:blipFill>
          <a:blip r:embed="rId2"/>
          <a:stretch>
            <a:fillRect/>
          </a:stretch>
        </p:blipFill>
        <p:spPr>
          <a:xfrm>
            <a:off x="899160" y="911396"/>
            <a:ext cx="10721190" cy="5594684"/>
          </a:xfrm>
          <a:prstGeom prst="rect">
            <a:avLst/>
          </a:prstGeom>
        </p:spPr>
      </p:pic>
      <p:sp>
        <p:nvSpPr>
          <p:cNvPr id="4" name="Title 4">
            <a:extLst>
              <a:ext uri="{FF2B5EF4-FFF2-40B4-BE49-F238E27FC236}">
                <a16:creationId xmlns:a16="http://schemas.microsoft.com/office/drawing/2014/main" id="{BAFFA6B9-026B-7174-A335-2A73111DFDDE}"/>
              </a:ext>
            </a:extLst>
          </p:cNvPr>
          <p:cNvSpPr txBox="1">
            <a:spLocks/>
          </p:cNvSpPr>
          <p:nvPr/>
        </p:nvSpPr>
        <p:spPr>
          <a:xfrm>
            <a:off x="899160" y="375865"/>
            <a:ext cx="10393680" cy="535531"/>
          </a:xfrm>
          <a:prstGeom prst="rect">
            <a:avLst/>
          </a:prstGeom>
        </p:spPr>
        <p:txBody>
          <a:bodyPr vert="horz" wrap="square" lIns="91440" tIns="45720" rIns="91440" bIns="45720" rtlCol="0" anchor="ctr">
            <a:spAutoFit/>
          </a:bodyPr>
          <a:lstStyle>
            <a:defPPr>
              <a:defRPr lang="en-US"/>
            </a:defPPr>
            <a:lvl1pPr>
              <a:lnSpc>
                <a:spcPct val="90000"/>
              </a:lnSpc>
              <a:spcBef>
                <a:spcPct val="0"/>
              </a:spcBef>
              <a:defRPr sz="3200">
                <a:solidFill>
                  <a:srgbClr val="8BC1D4"/>
                </a:solidFill>
                <a:latin typeface="Arial" panose="020B0604020202020204" pitchFamily="34" charset="0"/>
                <a:ea typeface="+mj-ea"/>
                <a:cs typeface="Arial" panose="020B0604020202020204" pitchFamily="34" charset="0"/>
              </a:defRPr>
            </a:lvl1pPr>
          </a:lstStyle>
          <a:p>
            <a:r>
              <a:rPr lang="en-US"/>
              <a:t>Example of a Mission Area Traverse</a:t>
            </a:r>
          </a:p>
        </p:txBody>
      </p:sp>
    </p:spTree>
    <p:extLst>
      <p:ext uri="{BB962C8B-B14F-4D97-AF65-F5344CB8AC3E}">
        <p14:creationId xmlns:p14="http://schemas.microsoft.com/office/powerpoint/2010/main" val="368620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in articl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6168" t="1" r="10997" b="-981"/>
          <a:stretch/>
        </p:blipFill>
        <p:spPr bwMode="auto">
          <a:xfrm>
            <a:off x="-40225" y="1"/>
            <a:ext cx="12527500" cy="70389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3149" y="6115050"/>
            <a:ext cx="6816649" cy="667635"/>
          </a:xfrm>
        </p:spPr>
        <p:txBody>
          <a:bodyPr/>
          <a:lstStyle/>
          <a:p>
            <a:r>
              <a:rPr lang="en-US">
                <a:solidFill>
                  <a:srgbClr val="FFC000"/>
                </a:solidFill>
              </a:rPr>
              <a:t>The Hunt for Lunar Volatiles</a:t>
            </a:r>
          </a:p>
        </p:txBody>
      </p:sp>
      <p:sp>
        <p:nvSpPr>
          <p:cNvPr id="3" name="TextBox 2"/>
          <p:cNvSpPr txBox="1"/>
          <p:nvPr/>
        </p:nvSpPr>
        <p:spPr>
          <a:xfrm>
            <a:off x="5184843" y="1382884"/>
            <a:ext cx="6896909" cy="707886"/>
          </a:xfrm>
          <a:prstGeom prst="rect">
            <a:avLst/>
          </a:prstGeom>
          <a:noFill/>
        </p:spPr>
        <p:txBody>
          <a:bodyPr wrap="square" rtlCol="0">
            <a:spAutoFit/>
          </a:bodyPr>
          <a:lstStyle/>
          <a:p>
            <a:r>
              <a:rPr lang="en-US" sz="2000" b="1" u="sng">
                <a:solidFill>
                  <a:schemeClr val="bg1"/>
                </a:solidFill>
              </a:rPr>
              <a:t>Lunar Prospector (1998):</a:t>
            </a:r>
            <a:r>
              <a:rPr lang="en-US" sz="2000" b="1">
                <a:solidFill>
                  <a:schemeClr val="bg1"/>
                </a:solidFill>
              </a:rPr>
              <a:t> </a:t>
            </a:r>
            <a:r>
              <a:rPr lang="en-US" sz="2000">
                <a:solidFill>
                  <a:schemeClr val="bg1"/>
                </a:solidFill>
              </a:rPr>
              <a:t>Neutron measurements reveal shadowed craters contain elevated Hydrogen levels… </a:t>
            </a:r>
            <a:r>
              <a:rPr lang="en-US" sz="2000" i="1">
                <a:solidFill>
                  <a:schemeClr val="bg1"/>
                </a:solidFill>
              </a:rPr>
              <a:t>Water-ice?</a:t>
            </a:r>
          </a:p>
        </p:txBody>
      </p:sp>
      <p:sp>
        <p:nvSpPr>
          <p:cNvPr id="5" name="TextBox 4"/>
          <p:cNvSpPr txBox="1"/>
          <p:nvPr/>
        </p:nvSpPr>
        <p:spPr>
          <a:xfrm>
            <a:off x="5822788" y="2263492"/>
            <a:ext cx="5218304" cy="1015663"/>
          </a:xfrm>
          <a:prstGeom prst="rect">
            <a:avLst/>
          </a:prstGeom>
          <a:noFill/>
        </p:spPr>
        <p:txBody>
          <a:bodyPr wrap="square" rtlCol="0">
            <a:spAutoFit/>
          </a:bodyPr>
          <a:lstStyle/>
          <a:p>
            <a:r>
              <a:rPr lang="en-US" sz="2000" b="1" u="sng">
                <a:solidFill>
                  <a:schemeClr val="bg1"/>
                </a:solidFill>
              </a:rPr>
              <a:t>LCROSS/LRO (2009):</a:t>
            </a:r>
            <a:r>
              <a:rPr lang="en-US" sz="2000" b="1">
                <a:solidFill>
                  <a:schemeClr val="bg1"/>
                </a:solidFill>
              </a:rPr>
              <a:t> </a:t>
            </a:r>
          </a:p>
          <a:p>
            <a:r>
              <a:rPr lang="en-US" sz="2000">
                <a:solidFill>
                  <a:schemeClr val="bg1"/>
                </a:solidFill>
              </a:rPr>
              <a:t>Shadowed Crater Impactor confirms </a:t>
            </a:r>
            <a:r>
              <a:rPr lang="en-US" sz="2000" b="1">
                <a:solidFill>
                  <a:schemeClr val="bg1"/>
                </a:solidFill>
              </a:rPr>
              <a:t>subsurface water-ice</a:t>
            </a:r>
            <a:r>
              <a:rPr lang="en-US" sz="2000">
                <a:solidFill>
                  <a:schemeClr val="bg1"/>
                </a:solidFill>
              </a:rPr>
              <a:t>.</a:t>
            </a:r>
            <a:r>
              <a:rPr lang="en-US" sz="2000" i="1">
                <a:solidFill>
                  <a:schemeClr val="bg1"/>
                </a:solidFill>
              </a:rPr>
              <a:t> How is the water-ice distributed?</a:t>
            </a:r>
            <a:endParaRPr lang="en-US" sz="2000">
              <a:solidFill>
                <a:schemeClr val="bg1"/>
              </a:solidFill>
            </a:endParaRPr>
          </a:p>
        </p:txBody>
      </p:sp>
      <p:sp>
        <p:nvSpPr>
          <p:cNvPr id="8" name="TextBox 7"/>
          <p:cNvSpPr txBox="1"/>
          <p:nvPr/>
        </p:nvSpPr>
        <p:spPr>
          <a:xfrm>
            <a:off x="4109588" y="4701756"/>
            <a:ext cx="6430436" cy="1200329"/>
          </a:xfrm>
          <a:prstGeom prst="rect">
            <a:avLst/>
          </a:prstGeom>
          <a:noFill/>
        </p:spPr>
        <p:txBody>
          <a:bodyPr wrap="square" rtlCol="0">
            <a:spAutoFit/>
          </a:bodyPr>
          <a:lstStyle/>
          <a:p>
            <a:r>
              <a:rPr lang="en-US" sz="2400" b="1" u="sng">
                <a:solidFill>
                  <a:srgbClr val="71B6DC"/>
                </a:solidFill>
              </a:rPr>
              <a:t>VIPER (2024–2025):</a:t>
            </a:r>
            <a:r>
              <a:rPr lang="en-US" sz="2400" b="1">
                <a:solidFill>
                  <a:srgbClr val="71B6DC"/>
                </a:solidFill>
              </a:rPr>
              <a:t> </a:t>
            </a:r>
          </a:p>
          <a:p>
            <a:r>
              <a:rPr lang="en-US" sz="2400">
                <a:solidFill>
                  <a:srgbClr val="71B6DC"/>
                </a:solidFill>
              </a:rPr>
              <a:t>Will prospect for water-ice on human scales, creating water resource maps of the polar regions</a:t>
            </a:r>
          </a:p>
        </p:txBody>
      </p:sp>
      <p:sp>
        <p:nvSpPr>
          <p:cNvPr id="10" name="TextBox 9"/>
          <p:cNvSpPr txBox="1"/>
          <p:nvPr/>
        </p:nvSpPr>
        <p:spPr>
          <a:xfrm>
            <a:off x="4765920" y="292657"/>
            <a:ext cx="6047782" cy="1015663"/>
          </a:xfrm>
          <a:prstGeom prst="rect">
            <a:avLst/>
          </a:prstGeom>
          <a:noFill/>
        </p:spPr>
        <p:txBody>
          <a:bodyPr wrap="square" rtlCol="0">
            <a:spAutoFit/>
          </a:bodyPr>
          <a:lstStyle/>
          <a:p>
            <a:r>
              <a:rPr lang="en-US" sz="2000" b="1" u="sng">
                <a:solidFill>
                  <a:schemeClr val="bg1"/>
                </a:solidFill>
              </a:rPr>
              <a:t>Clementine (1994):</a:t>
            </a:r>
            <a:r>
              <a:rPr lang="en-US" sz="2000" b="1">
                <a:solidFill>
                  <a:schemeClr val="bg1"/>
                </a:solidFill>
              </a:rPr>
              <a:t> </a:t>
            </a:r>
          </a:p>
          <a:p>
            <a:r>
              <a:rPr lang="en-US" sz="2000">
                <a:solidFill>
                  <a:schemeClr val="bg1"/>
                </a:solidFill>
              </a:rPr>
              <a:t>Bi-static radar tests revealed curious findings at the poles... </a:t>
            </a:r>
            <a:r>
              <a:rPr lang="en-US" sz="2000" i="1">
                <a:solidFill>
                  <a:schemeClr val="bg1"/>
                </a:solidFill>
              </a:rPr>
              <a:t>Water-ice?</a:t>
            </a:r>
          </a:p>
        </p:txBody>
      </p:sp>
      <p:sp>
        <p:nvSpPr>
          <p:cNvPr id="9" name="TextBox 8"/>
          <p:cNvSpPr txBox="1"/>
          <p:nvPr/>
        </p:nvSpPr>
        <p:spPr>
          <a:xfrm>
            <a:off x="5463067" y="3483001"/>
            <a:ext cx="4696279" cy="1015663"/>
          </a:xfrm>
          <a:prstGeom prst="rect">
            <a:avLst/>
          </a:prstGeom>
          <a:noFill/>
        </p:spPr>
        <p:txBody>
          <a:bodyPr wrap="square" rtlCol="0">
            <a:spAutoFit/>
          </a:bodyPr>
          <a:lstStyle/>
          <a:p>
            <a:r>
              <a:rPr lang="en-US" sz="2000" b="1" u="sng">
                <a:solidFill>
                  <a:schemeClr val="bg1"/>
                </a:solidFill>
              </a:rPr>
              <a:t>Chandrayaan-1 (2018):</a:t>
            </a:r>
            <a:r>
              <a:rPr lang="en-US" sz="2000" b="1">
                <a:solidFill>
                  <a:schemeClr val="bg1"/>
                </a:solidFill>
              </a:rPr>
              <a:t> </a:t>
            </a:r>
          </a:p>
          <a:p>
            <a:r>
              <a:rPr lang="en-US" sz="2000">
                <a:solidFill>
                  <a:schemeClr val="bg1"/>
                </a:solidFill>
              </a:rPr>
              <a:t>M</a:t>
            </a:r>
            <a:r>
              <a:rPr lang="en-US" sz="2000" baseline="30000">
                <a:solidFill>
                  <a:schemeClr val="bg1"/>
                </a:solidFill>
              </a:rPr>
              <a:t>3</a:t>
            </a:r>
            <a:r>
              <a:rPr lang="en-US" sz="2000">
                <a:solidFill>
                  <a:schemeClr val="bg1"/>
                </a:solidFill>
              </a:rPr>
              <a:t> instrument confirms </a:t>
            </a:r>
            <a:r>
              <a:rPr lang="en-US" sz="2000" b="1">
                <a:solidFill>
                  <a:schemeClr val="bg1"/>
                </a:solidFill>
              </a:rPr>
              <a:t>surface ice </a:t>
            </a:r>
            <a:r>
              <a:rPr lang="en-US" sz="2000">
                <a:solidFill>
                  <a:schemeClr val="bg1"/>
                </a:solidFill>
              </a:rPr>
              <a:t>at the poles.</a:t>
            </a:r>
            <a:r>
              <a:rPr lang="en-US" sz="2000" i="1">
                <a:solidFill>
                  <a:schemeClr val="bg1"/>
                </a:solidFill>
              </a:rPr>
              <a:t> How is the water-ice distributed?</a:t>
            </a:r>
            <a:endParaRPr lang="en-US" sz="2000">
              <a:solidFill>
                <a:schemeClr val="bg1"/>
              </a:solidFill>
            </a:endParaRPr>
          </a:p>
        </p:txBody>
      </p:sp>
    </p:spTree>
    <p:extLst>
      <p:ext uri="{BB962C8B-B14F-4D97-AF65-F5344CB8AC3E}">
        <p14:creationId xmlns:p14="http://schemas.microsoft.com/office/powerpoint/2010/main" val="210905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FA4A1-B30F-8034-FB73-4C6D8C1093BE}"/>
              </a:ext>
            </a:extLst>
          </p:cNvPr>
          <p:cNvPicPr>
            <a:picLocks noChangeAspect="1"/>
          </p:cNvPicPr>
          <p:nvPr/>
        </p:nvPicPr>
        <p:blipFill>
          <a:blip r:embed="rId2"/>
          <a:stretch>
            <a:fillRect/>
          </a:stretch>
        </p:blipFill>
        <p:spPr>
          <a:xfrm>
            <a:off x="899160" y="911396"/>
            <a:ext cx="10721190" cy="5594684"/>
          </a:xfrm>
          <a:prstGeom prst="rect">
            <a:avLst/>
          </a:prstGeom>
        </p:spPr>
      </p:pic>
      <p:sp>
        <p:nvSpPr>
          <p:cNvPr id="4" name="Title 4">
            <a:extLst>
              <a:ext uri="{FF2B5EF4-FFF2-40B4-BE49-F238E27FC236}">
                <a16:creationId xmlns:a16="http://schemas.microsoft.com/office/drawing/2014/main" id="{BAFFA6B9-026B-7174-A335-2A73111DFDDE}"/>
              </a:ext>
            </a:extLst>
          </p:cNvPr>
          <p:cNvSpPr txBox="1">
            <a:spLocks/>
          </p:cNvSpPr>
          <p:nvPr/>
        </p:nvSpPr>
        <p:spPr>
          <a:xfrm>
            <a:off x="899160" y="375865"/>
            <a:ext cx="10393680" cy="535531"/>
          </a:xfrm>
          <a:prstGeom prst="rect">
            <a:avLst/>
          </a:prstGeom>
        </p:spPr>
        <p:txBody>
          <a:bodyPr vert="horz" wrap="square" lIns="91440" tIns="45720" rIns="91440" bIns="45720" rtlCol="0" anchor="ctr">
            <a:spAutoFit/>
          </a:bodyPr>
          <a:lstStyle>
            <a:defPPr>
              <a:defRPr lang="en-US"/>
            </a:defPPr>
            <a:lvl1pPr>
              <a:lnSpc>
                <a:spcPct val="90000"/>
              </a:lnSpc>
              <a:spcBef>
                <a:spcPct val="0"/>
              </a:spcBef>
              <a:defRPr sz="3200">
                <a:solidFill>
                  <a:srgbClr val="8BC1D4"/>
                </a:solidFill>
                <a:latin typeface="Arial" panose="020B0604020202020204" pitchFamily="34" charset="0"/>
                <a:ea typeface="+mj-ea"/>
                <a:cs typeface="Arial" panose="020B0604020202020204" pitchFamily="34" charset="0"/>
              </a:defRPr>
            </a:lvl1pPr>
          </a:lstStyle>
          <a:p>
            <a:r>
              <a:rPr lang="en-US"/>
              <a:t>Example of a Mission Area Traverse</a:t>
            </a:r>
          </a:p>
        </p:txBody>
      </p:sp>
      <p:pic>
        <p:nvPicPr>
          <p:cNvPr id="10" name="Picture 9">
            <a:extLst>
              <a:ext uri="{FF2B5EF4-FFF2-40B4-BE49-F238E27FC236}">
                <a16:creationId xmlns:a16="http://schemas.microsoft.com/office/drawing/2014/main" id="{37ECD2FD-ED73-28EF-64AE-8857E76B4C7B}"/>
              </a:ext>
            </a:extLst>
          </p:cNvPr>
          <p:cNvPicPr>
            <a:picLocks noChangeAspect="1"/>
          </p:cNvPicPr>
          <p:nvPr/>
        </p:nvPicPr>
        <p:blipFill>
          <a:blip r:embed="rId3"/>
          <a:stretch>
            <a:fillRect/>
          </a:stretch>
        </p:blipFill>
        <p:spPr>
          <a:xfrm>
            <a:off x="3283192" y="911396"/>
            <a:ext cx="5953125" cy="5915025"/>
          </a:xfrm>
          <a:prstGeom prst="rect">
            <a:avLst/>
          </a:prstGeom>
        </p:spPr>
      </p:pic>
    </p:spTree>
    <p:extLst>
      <p:ext uri="{BB962C8B-B14F-4D97-AF65-F5344CB8AC3E}">
        <p14:creationId xmlns:p14="http://schemas.microsoft.com/office/powerpoint/2010/main" val="266367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75B36D-0333-EA45-9993-60A2851D36C6}"/>
              </a:ext>
            </a:extLst>
          </p:cNvPr>
          <p:cNvSpPr>
            <a:spLocks noGrp="1"/>
          </p:cNvSpPr>
          <p:nvPr>
            <p:ph idx="1"/>
          </p:nvPr>
        </p:nvSpPr>
        <p:spPr>
          <a:xfrm>
            <a:off x="529775" y="848461"/>
            <a:ext cx="8479130" cy="2877711"/>
          </a:xfrm>
          <a:noFill/>
        </p:spPr>
        <p:txBody>
          <a:bodyPr/>
          <a:lstStyle/>
          <a:p>
            <a:pPr marL="342900" indent="-342900">
              <a:buFont typeface="Arial" panose="020B0604020202020204" pitchFamily="34" charset="0"/>
              <a:buChar char="•"/>
            </a:pPr>
            <a:r>
              <a:rPr lang="en-US" sz="2200"/>
              <a:t>Moon now known to host all three forms of Solar System water: endogenic, sequestered external and in-situ.</a:t>
            </a:r>
          </a:p>
          <a:p>
            <a:pPr marL="285750" indent="-285750">
              <a:buFont typeface="Arial" panose="020B0604020202020204" pitchFamily="34" charset="0"/>
              <a:buChar char="•"/>
            </a:pPr>
            <a:r>
              <a:rPr lang="en-US" sz="2200"/>
              <a:t>Do not yet understand the concentration, evolution and interrelated dynamics of these varied sources of water.</a:t>
            </a:r>
          </a:p>
          <a:p>
            <a:pPr marL="285750" indent="-285750">
              <a:buFont typeface="Arial" panose="020B0604020202020204" pitchFamily="34" charset="0"/>
              <a:buChar char="•"/>
            </a:pPr>
            <a:r>
              <a:rPr lang="en-US" sz="2200"/>
              <a:t>Surface measurements across critical scales are necessary to characterize the spatial distribution and state of the water.</a:t>
            </a:r>
          </a:p>
          <a:p>
            <a:pPr marL="342900" indent="-342900">
              <a:buFont typeface="Arial" panose="020B0604020202020204" pitchFamily="34" charset="0"/>
              <a:buChar char="•"/>
            </a:pPr>
            <a:endParaRPr lang="en-US" sz="2400"/>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t>31</a:t>
            </a:fld>
            <a:endParaRPr lang="en-US"/>
          </a:p>
        </p:txBody>
      </p:sp>
      <p:grpSp>
        <p:nvGrpSpPr>
          <p:cNvPr id="6" name="Group 5">
            <a:extLst>
              <a:ext uri="{FF2B5EF4-FFF2-40B4-BE49-F238E27FC236}">
                <a16:creationId xmlns:a16="http://schemas.microsoft.com/office/drawing/2014/main" id="{307CEA7F-9077-FE49-AE41-5AADA111CBBC}"/>
              </a:ext>
            </a:extLst>
          </p:cNvPr>
          <p:cNvGrpSpPr/>
          <p:nvPr/>
        </p:nvGrpSpPr>
        <p:grpSpPr>
          <a:xfrm>
            <a:off x="102005" y="3514303"/>
            <a:ext cx="2297434" cy="2980839"/>
            <a:chOff x="102005" y="3394383"/>
            <a:chExt cx="2297434" cy="2980839"/>
          </a:xfrm>
        </p:grpSpPr>
        <p:pic>
          <p:nvPicPr>
            <p:cNvPr id="21" name="Picture 20">
              <a:extLst>
                <a:ext uri="{FF2B5EF4-FFF2-40B4-BE49-F238E27FC236}">
                  <a16:creationId xmlns:a16="http://schemas.microsoft.com/office/drawing/2014/main" id="{DA4DED0D-3A97-084C-86C6-BD8AA1B38606}"/>
                </a:ext>
              </a:extLst>
            </p:cNvPr>
            <p:cNvPicPr>
              <a:picLocks noChangeAspect="1"/>
            </p:cNvPicPr>
            <p:nvPr/>
          </p:nvPicPr>
          <p:blipFill>
            <a:blip r:embed="rId3"/>
            <a:stretch>
              <a:fillRect/>
            </a:stretch>
          </p:blipFill>
          <p:spPr>
            <a:xfrm>
              <a:off x="102005" y="3394383"/>
              <a:ext cx="2297434" cy="2681795"/>
            </a:xfrm>
            <a:prstGeom prst="rect">
              <a:avLst/>
            </a:prstGeom>
          </p:spPr>
        </p:pic>
        <p:sp>
          <p:nvSpPr>
            <p:cNvPr id="22" name="TextBox 21">
              <a:extLst>
                <a:ext uri="{FF2B5EF4-FFF2-40B4-BE49-F238E27FC236}">
                  <a16:creationId xmlns:a16="http://schemas.microsoft.com/office/drawing/2014/main" id="{BF9174D0-926D-384A-990F-5641B981A33C}"/>
                </a:ext>
              </a:extLst>
            </p:cNvPr>
            <p:cNvSpPr txBox="1"/>
            <p:nvPr/>
          </p:nvSpPr>
          <p:spPr>
            <a:xfrm>
              <a:off x="268180" y="6067445"/>
              <a:ext cx="1845377" cy="307777"/>
            </a:xfrm>
            <a:prstGeom prst="rect">
              <a:avLst/>
            </a:prstGeom>
            <a:noFill/>
          </p:spPr>
          <p:txBody>
            <a:bodyPr wrap="none" rtlCol="0">
              <a:spAutoFit/>
            </a:bodyPr>
            <a:lstStyle/>
            <a:p>
              <a:r>
                <a:rPr lang="en-US" sz="1400" i="1">
                  <a:solidFill>
                    <a:schemeClr val="bg1"/>
                  </a:solidFill>
                  <a:latin typeface="Arial" panose="020B0604020202020204" pitchFamily="34" charset="0"/>
                  <a:cs typeface="Arial" panose="020B0604020202020204" pitchFamily="34" charset="0"/>
                </a:rPr>
                <a:t>Colaprete et al. 2010</a:t>
              </a:r>
            </a:p>
          </p:txBody>
        </p:sp>
      </p:grpSp>
      <p:grpSp>
        <p:nvGrpSpPr>
          <p:cNvPr id="9" name="Group 8">
            <a:extLst>
              <a:ext uri="{FF2B5EF4-FFF2-40B4-BE49-F238E27FC236}">
                <a16:creationId xmlns:a16="http://schemas.microsoft.com/office/drawing/2014/main" id="{898B8E9C-39EA-EB45-888E-E4CCC201D13C}"/>
              </a:ext>
            </a:extLst>
          </p:cNvPr>
          <p:cNvGrpSpPr/>
          <p:nvPr/>
        </p:nvGrpSpPr>
        <p:grpSpPr>
          <a:xfrm>
            <a:off x="7191511" y="3672050"/>
            <a:ext cx="2644219" cy="2446456"/>
            <a:chOff x="7191511" y="3552130"/>
            <a:chExt cx="2644219" cy="2446456"/>
          </a:xfrm>
        </p:grpSpPr>
        <p:grpSp>
          <p:nvGrpSpPr>
            <p:cNvPr id="11" name="Group 10">
              <a:extLst>
                <a:ext uri="{FF2B5EF4-FFF2-40B4-BE49-F238E27FC236}">
                  <a16:creationId xmlns:a16="http://schemas.microsoft.com/office/drawing/2014/main" id="{753F6578-DFA5-7945-99C0-C8C865790377}"/>
                </a:ext>
              </a:extLst>
            </p:cNvPr>
            <p:cNvGrpSpPr>
              <a:grpSpLocks noChangeAspect="1"/>
            </p:cNvGrpSpPr>
            <p:nvPr/>
          </p:nvGrpSpPr>
          <p:grpSpPr>
            <a:xfrm>
              <a:off x="7459122" y="3552130"/>
              <a:ext cx="2132103" cy="2178253"/>
              <a:chOff x="4559300" y="1806161"/>
              <a:chExt cx="3073952" cy="3140489"/>
            </a:xfrm>
          </p:grpSpPr>
          <p:pic>
            <p:nvPicPr>
              <p:cNvPr id="8" name="Picture 7">
                <a:extLst>
                  <a:ext uri="{FF2B5EF4-FFF2-40B4-BE49-F238E27FC236}">
                    <a16:creationId xmlns:a16="http://schemas.microsoft.com/office/drawing/2014/main" id="{DBEE29BE-7908-DE4B-A543-1F378A48D809}"/>
                  </a:ext>
                </a:extLst>
              </p:cNvPr>
              <p:cNvPicPr>
                <a:picLocks noChangeAspect="1"/>
              </p:cNvPicPr>
              <p:nvPr/>
            </p:nvPicPr>
            <p:blipFill>
              <a:blip r:embed="rId4"/>
              <a:stretch>
                <a:fillRect/>
              </a:stretch>
            </p:blipFill>
            <p:spPr>
              <a:xfrm>
                <a:off x="4559300" y="1911350"/>
                <a:ext cx="3073400" cy="3035300"/>
              </a:xfrm>
              <a:prstGeom prst="rect">
                <a:avLst/>
              </a:prstGeom>
            </p:spPr>
          </p:pic>
          <p:pic>
            <p:nvPicPr>
              <p:cNvPr id="10" name="Picture 9">
                <a:extLst>
                  <a:ext uri="{FF2B5EF4-FFF2-40B4-BE49-F238E27FC236}">
                    <a16:creationId xmlns:a16="http://schemas.microsoft.com/office/drawing/2014/main" id="{F1EDA76C-67F2-5C45-90B5-F9870381F01A}"/>
                  </a:ext>
                </a:extLst>
              </p:cNvPr>
              <p:cNvPicPr>
                <a:picLocks noChangeAspect="1"/>
              </p:cNvPicPr>
              <p:nvPr/>
            </p:nvPicPr>
            <p:blipFill>
              <a:blip r:embed="rId5"/>
              <a:stretch>
                <a:fillRect/>
              </a:stretch>
            </p:blipFill>
            <p:spPr>
              <a:xfrm>
                <a:off x="4564270" y="1806161"/>
                <a:ext cx="3068982" cy="330200"/>
              </a:xfrm>
              <a:prstGeom prst="rect">
                <a:avLst/>
              </a:prstGeom>
            </p:spPr>
          </p:pic>
        </p:grpSp>
        <p:sp>
          <p:nvSpPr>
            <p:cNvPr id="18" name="TextBox 17">
              <a:extLst>
                <a:ext uri="{FF2B5EF4-FFF2-40B4-BE49-F238E27FC236}">
                  <a16:creationId xmlns:a16="http://schemas.microsoft.com/office/drawing/2014/main" id="{2218397D-DC79-604B-AB3C-AA6288524C4E}"/>
                </a:ext>
              </a:extLst>
            </p:cNvPr>
            <p:cNvSpPr txBox="1"/>
            <p:nvPr/>
          </p:nvSpPr>
          <p:spPr>
            <a:xfrm>
              <a:off x="7191511" y="5690809"/>
              <a:ext cx="2644219" cy="307777"/>
            </a:xfrm>
            <a:prstGeom prst="rect">
              <a:avLst/>
            </a:prstGeom>
            <a:noFill/>
          </p:spPr>
          <p:txBody>
            <a:bodyPr wrap="square" rtlCol="0">
              <a:spAutoFit/>
            </a:bodyPr>
            <a:lstStyle/>
            <a:p>
              <a:pPr algn="ctr"/>
              <a:r>
                <a:rPr lang="en-US" sz="1400" i="1">
                  <a:solidFill>
                    <a:schemeClr val="bg1"/>
                  </a:solidFill>
                  <a:latin typeface="Arial" panose="020B0604020202020204" pitchFamily="34" charset="0"/>
                  <a:cs typeface="Arial" panose="020B0604020202020204" pitchFamily="34" charset="0"/>
                </a:rPr>
                <a:t>Honniball et al. 2020</a:t>
              </a:r>
            </a:p>
          </p:txBody>
        </p:sp>
      </p:grpSp>
      <p:grpSp>
        <p:nvGrpSpPr>
          <p:cNvPr id="20" name="Group 19">
            <a:extLst>
              <a:ext uri="{FF2B5EF4-FFF2-40B4-BE49-F238E27FC236}">
                <a16:creationId xmlns:a16="http://schemas.microsoft.com/office/drawing/2014/main" id="{0E80C516-C066-0B42-8F07-BF4940FBDFF5}"/>
              </a:ext>
            </a:extLst>
          </p:cNvPr>
          <p:cNvGrpSpPr>
            <a:grpSpLocks noChangeAspect="1"/>
          </p:cNvGrpSpPr>
          <p:nvPr/>
        </p:nvGrpSpPr>
        <p:grpSpPr>
          <a:xfrm>
            <a:off x="9357606" y="599477"/>
            <a:ext cx="2591025" cy="2567186"/>
            <a:chOff x="596364" y="566976"/>
            <a:chExt cx="3426305" cy="3394781"/>
          </a:xfrm>
        </p:grpSpPr>
        <p:pic>
          <p:nvPicPr>
            <p:cNvPr id="26" name="Picture 25">
              <a:extLst>
                <a:ext uri="{FF2B5EF4-FFF2-40B4-BE49-F238E27FC236}">
                  <a16:creationId xmlns:a16="http://schemas.microsoft.com/office/drawing/2014/main" id="{7AB8AF92-BC36-6F43-B4F0-B1EB947B6E38}"/>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96364" y="566976"/>
              <a:ext cx="3426305" cy="3068558"/>
            </a:xfrm>
            <a:prstGeom prst="rect">
              <a:avLst/>
            </a:prstGeom>
          </p:spPr>
        </p:pic>
        <p:sp>
          <p:nvSpPr>
            <p:cNvPr id="27" name="TextBox 26">
              <a:extLst>
                <a:ext uri="{FF2B5EF4-FFF2-40B4-BE49-F238E27FC236}">
                  <a16:creationId xmlns:a16="http://schemas.microsoft.com/office/drawing/2014/main" id="{22AB5B2D-E987-C746-905C-91FEADE8D1B4}"/>
                </a:ext>
              </a:extLst>
            </p:cNvPr>
            <p:cNvSpPr txBox="1"/>
            <p:nvPr/>
          </p:nvSpPr>
          <p:spPr>
            <a:xfrm>
              <a:off x="774576" y="3554761"/>
              <a:ext cx="2644218" cy="406996"/>
            </a:xfrm>
            <a:prstGeom prst="rect">
              <a:avLst/>
            </a:prstGeom>
            <a:noFill/>
          </p:spPr>
          <p:txBody>
            <a:bodyPr wrap="square" rtlCol="0">
              <a:spAutoFit/>
            </a:bodyPr>
            <a:lstStyle/>
            <a:p>
              <a:pPr algn="ctr"/>
              <a:r>
                <a:rPr lang="en-US" sz="1400" i="1">
                  <a:solidFill>
                    <a:schemeClr val="bg2"/>
                  </a:solidFill>
                  <a:latin typeface="Arial" panose="020B0604020202020204" pitchFamily="34" charset="0"/>
                  <a:cs typeface="Arial" panose="020B0604020202020204" pitchFamily="34" charset="0"/>
                </a:rPr>
                <a:t>Pieters et al. 2009</a:t>
              </a:r>
            </a:p>
          </p:txBody>
        </p:sp>
      </p:grpSp>
      <p:grpSp>
        <p:nvGrpSpPr>
          <p:cNvPr id="23" name="Group 22">
            <a:extLst>
              <a:ext uri="{FF2B5EF4-FFF2-40B4-BE49-F238E27FC236}">
                <a16:creationId xmlns:a16="http://schemas.microsoft.com/office/drawing/2014/main" id="{19C1F607-FDCD-4B4E-8144-3427D233B468}"/>
              </a:ext>
            </a:extLst>
          </p:cNvPr>
          <p:cNvGrpSpPr>
            <a:grpSpLocks noChangeAspect="1"/>
          </p:cNvGrpSpPr>
          <p:nvPr/>
        </p:nvGrpSpPr>
        <p:grpSpPr>
          <a:xfrm>
            <a:off x="2433648" y="3691919"/>
            <a:ext cx="2382117" cy="2615973"/>
            <a:chOff x="3722494" y="531753"/>
            <a:chExt cx="3197704" cy="3511629"/>
          </a:xfrm>
        </p:grpSpPr>
        <p:pic>
          <p:nvPicPr>
            <p:cNvPr id="24" name="Picture 23">
              <a:extLst>
                <a:ext uri="{FF2B5EF4-FFF2-40B4-BE49-F238E27FC236}">
                  <a16:creationId xmlns:a16="http://schemas.microsoft.com/office/drawing/2014/main" id="{9A7C98CD-3DDB-1845-B489-2900717FC582}"/>
                </a:ext>
              </a:extLst>
            </p:cNvPr>
            <p:cNvPicPr>
              <a:picLocks noChangeAspect="1"/>
            </p:cNvPicPr>
            <p:nvPr/>
          </p:nvPicPr>
          <p:blipFill rotWithShape="1">
            <a:blip r:embed="rId7">
              <a:alphaModFix/>
            </a:blip>
            <a:srcRect l="23729" r="23928"/>
            <a:stretch/>
          </p:blipFill>
          <p:spPr>
            <a:xfrm>
              <a:off x="3722494" y="531753"/>
              <a:ext cx="3197704" cy="3073304"/>
            </a:xfrm>
            <a:prstGeom prst="rect">
              <a:avLst/>
            </a:prstGeom>
          </p:spPr>
        </p:pic>
        <p:sp>
          <p:nvSpPr>
            <p:cNvPr id="25" name="TextBox 24">
              <a:extLst>
                <a:ext uri="{FF2B5EF4-FFF2-40B4-BE49-F238E27FC236}">
                  <a16:creationId xmlns:a16="http://schemas.microsoft.com/office/drawing/2014/main" id="{9660A837-D8CF-4B48-9B3F-EFC22D93B30B}"/>
                </a:ext>
              </a:extLst>
            </p:cNvPr>
            <p:cNvSpPr txBox="1"/>
            <p:nvPr/>
          </p:nvSpPr>
          <p:spPr>
            <a:xfrm>
              <a:off x="4135468" y="3630228"/>
              <a:ext cx="2371756" cy="413154"/>
            </a:xfrm>
            <a:prstGeom prst="rect">
              <a:avLst/>
            </a:prstGeom>
            <a:noFill/>
          </p:spPr>
          <p:txBody>
            <a:bodyPr wrap="none" rtlCol="0">
              <a:spAutoFit/>
            </a:bodyPr>
            <a:lstStyle/>
            <a:p>
              <a:r>
                <a:rPr lang="en-US" sz="1400" i="1">
                  <a:solidFill>
                    <a:schemeClr val="bg1"/>
                  </a:solidFill>
                  <a:latin typeface="Arial" panose="020B0604020202020204" pitchFamily="34" charset="0"/>
                  <a:cs typeface="Arial" panose="020B0604020202020204" pitchFamily="34" charset="0"/>
                </a:rPr>
                <a:t>Li and Milliken 2017</a:t>
              </a:r>
            </a:p>
          </p:txBody>
        </p:sp>
      </p:grpSp>
      <p:grpSp>
        <p:nvGrpSpPr>
          <p:cNvPr id="2" name="Group 1">
            <a:extLst>
              <a:ext uri="{FF2B5EF4-FFF2-40B4-BE49-F238E27FC236}">
                <a16:creationId xmlns:a16="http://schemas.microsoft.com/office/drawing/2014/main" id="{4755D106-5C57-C847-BD8B-EE2FFAD6C30C}"/>
              </a:ext>
            </a:extLst>
          </p:cNvPr>
          <p:cNvGrpSpPr/>
          <p:nvPr/>
        </p:nvGrpSpPr>
        <p:grpSpPr>
          <a:xfrm>
            <a:off x="4888119" y="3378489"/>
            <a:ext cx="2400146" cy="3353200"/>
            <a:chOff x="5284263" y="3326085"/>
            <a:chExt cx="2400146" cy="3353200"/>
          </a:xfrm>
        </p:grpSpPr>
        <p:pic>
          <p:nvPicPr>
            <p:cNvPr id="19" name="Picture 18">
              <a:extLst>
                <a:ext uri="{FF2B5EF4-FFF2-40B4-BE49-F238E27FC236}">
                  <a16:creationId xmlns:a16="http://schemas.microsoft.com/office/drawing/2014/main" id="{A5305E7A-27B8-054D-BE39-DE73473F3BA0}"/>
                </a:ext>
              </a:extLst>
            </p:cNvPr>
            <p:cNvPicPr>
              <a:picLocks noChangeAspect="1"/>
            </p:cNvPicPr>
            <p:nvPr/>
          </p:nvPicPr>
          <p:blipFill>
            <a:blip r:embed="rId8"/>
            <a:stretch>
              <a:fillRect/>
            </a:stretch>
          </p:blipFill>
          <p:spPr>
            <a:xfrm>
              <a:off x="5420159" y="4999568"/>
              <a:ext cx="2138235" cy="1679717"/>
            </a:xfrm>
            <a:prstGeom prst="rect">
              <a:avLst/>
            </a:prstGeom>
          </p:spPr>
        </p:pic>
        <p:pic>
          <p:nvPicPr>
            <p:cNvPr id="28" name="Picture 27">
              <a:extLst>
                <a:ext uri="{FF2B5EF4-FFF2-40B4-BE49-F238E27FC236}">
                  <a16:creationId xmlns:a16="http://schemas.microsoft.com/office/drawing/2014/main" id="{1E08A024-A86A-D74D-9F29-FDB23F46DDD7}"/>
                </a:ext>
              </a:extLst>
            </p:cNvPr>
            <p:cNvPicPr>
              <a:picLocks noChangeAspect="1"/>
            </p:cNvPicPr>
            <p:nvPr/>
          </p:nvPicPr>
          <p:blipFill>
            <a:blip r:embed="rId9"/>
            <a:stretch>
              <a:fillRect/>
            </a:stretch>
          </p:blipFill>
          <p:spPr>
            <a:xfrm>
              <a:off x="5284263" y="3361249"/>
              <a:ext cx="2400146" cy="1679717"/>
            </a:xfrm>
            <a:prstGeom prst="rect">
              <a:avLst/>
            </a:prstGeom>
          </p:spPr>
        </p:pic>
        <p:sp>
          <p:nvSpPr>
            <p:cNvPr id="29" name="TextBox 28">
              <a:extLst>
                <a:ext uri="{FF2B5EF4-FFF2-40B4-BE49-F238E27FC236}">
                  <a16:creationId xmlns:a16="http://schemas.microsoft.com/office/drawing/2014/main" id="{22A69C97-8AE1-2D4C-A3A3-9EB4F4257B8B}"/>
                </a:ext>
              </a:extLst>
            </p:cNvPr>
            <p:cNvSpPr txBox="1"/>
            <p:nvPr/>
          </p:nvSpPr>
          <p:spPr>
            <a:xfrm>
              <a:off x="5943285" y="5078808"/>
              <a:ext cx="1338828" cy="307777"/>
            </a:xfrm>
            <a:prstGeom prst="rect">
              <a:avLst/>
            </a:prstGeom>
            <a:noFill/>
          </p:spPr>
          <p:txBody>
            <a:bodyPr wrap="none" rtlCol="0">
              <a:spAutoFit/>
            </a:bodyPr>
            <a:lstStyle/>
            <a:p>
              <a:r>
                <a:rPr lang="en-US" sz="1400" i="1">
                  <a:latin typeface="Arial" panose="020B0604020202020204" pitchFamily="34" charset="0"/>
                  <a:cs typeface="Arial" panose="020B0604020202020204" pitchFamily="34" charset="0"/>
                </a:rPr>
                <a:t>Hui et al. 2013</a:t>
              </a:r>
            </a:p>
          </p:txBody>
        </p:sp>
        <p:sp>
          <p:nvSpPr>
            <p:cNvPr id="30" name="TextBox 29">
              <a:extLst>
                <a:ext uri="{FF2B5EF4-FFF2-40B4-BE49-F238E27FC236}">
                  <a16:creationId xmlns:a16="http://schemas.microsoft.com/office/drawing/2014/main" id="{FDE8DDFF-E564-B34C-8149-D4E5880E5072}"/>
                </a:ext>
              </a:extLst>
            </p:cNvPr>
            <p:cNvSpPr txBox="1"/>
            <p:nvPr/>
          </p:nvSpPr>
          <p:spPr>
            <a:xfrm>
              <a:off x="6310198" y="3326085"/>
              <a:ext cx="788265" cy="361359"/>
            </a:xfrm>
            <a:prstGeom prst="rect">
              <a:avLst/>
            </a:prstGeom>
            <a:noFill/>
          </p:spPr>
          <p:txBody>
            <a:bodyPr wrap="none" rtlCol="0">
              <a:spAutoFit/>
            </a:bodyPr>
            <a:lstStyle/>
            <a:p>
              <a:r>
                <a:rPr lang="en-US" sz="1200"/>
                <a:t>Apollo 15</a:t>
              </a:r>
            </a:p>
            <a:p>
              <a:r>
                <a:rPr lang="en-US" sz="1200"/>
                <a:t>Genesis Rock</a:t>
              </a:r>
            </a:p>
          </p:txBody>
        </p:sp>
      </p:grpSp>
      <p:grpSp>
        <p:nvGrpSpPr>
          <p:cNvPr id="5" name="Group 4">
            <a:extLst>
              <a:ext uri="{FF2B5EF4-FFF2-40B4-BE49-F238E27FC236}">
                <a16:creationId xmlns:a16="http://schemas.microsoft.com/office/drawing/2014/main" id="{433CB790-679C-3648-ADFB-627EB4BB1173}"/>
              </a:ext>
            </a:extLst>
          </p:cNvPr>
          <p:cNvGrpSpPr/>
          <p:nvPr/>
        </p:nvGrpSpPr>
        <p:grpSpPr>
          <a:xfrm>
            <a:off x="9906835" y="3318579"/>
            <a:ext cx="2016985" cy="3325002"/>
            <a:chOff x="9906835" y="3185407"/>
            <a:chExt cx="2016985" cy="3325002"/>
          </a:xfrm>
        </p:grpSpPr>
        <p:pic>
          <p:nvPicPr>
            <p:cNvPr id="32" name="Picture 31">
              <a:extLst>
                <a:ext uri="{FF2B5EF4-FFF2-40B4-BE49-F238E27FC236}">
                  <a16:creationId xmlns:a16="http://schemas.microsoft.com/office/drawing/2014/main" id="{1B8A73C7-E564-7E4E-BF83-EB81B98C589C}"/>
                </a:ext>
              </a:extLst>
            </p:cNvPr>
            <p:cNvPicPr>
              <a:picLocks noChangeAspect="1"/>
            </p:cNvPicPr>
            <p:nvPr/>
          </p:nvPicPr>
          <p:blipFill rotWithShape="1">
            <a:blip r:embed="rId10"/>
            <a:srcRect l="38609" t="6759" r="2978" b="3462"/>
            <a:stretch/>
          </p:blipFill>
          <p:spPr>
            <a:xfrm>
              <a:off x="9966394" y="4948300"/>
              <a:ext cx="1957426" cy="1534454"/>
            </a:xfrm>
            <a:prstGeom prst="rect">
              <a:avLst/>
            </a:prstGeom>
          </p:spPr>
        </p:pic>
        <p:pic>
          <p:nvPicPr>
            <p:cNvPr id="33" name="Picture 32">
              <a:extLst>
                <a:ext uri="{FF2B5EF4-FFF2-40B4-BE49-F238E27FC236}">
                  <a16:creationId xmlns:a16="http://schemas.microsoft.com/office/drawing/2014/main" id="{BACB392A-C8FA-7044-9115-EF7B4652D771}"/>
                </a:ext>
              </a:extLst>
            </p:cNvPr>
            <p:cNvPicPr>
              <a:picLocks noChangeAspect="1"/>
            </p:cNvPicPr>
            <p:nvPr/>
          </p:nvPicPr>
          <p:blipFill>
            <a:blip r:embed="rId11"/>
            <a:stretch>
              <a:fillRect/>
            </a:stretch>
          </p:blipFill>
          <p:spPr>
            <a:xfrm>
              <a:off x="9937256" y="3185407"/>
              <a:ext cx="1957426" cy="1729506"/>
            </a:xfrm>
            <a:prstGeom prst="rect">
              <a:avLst/>
            </a:prstGeom>
          </p:spPr>
        </p:pic>
        <p:sp>
          <p:nvSpPr>
            <p:cNvPr id="34" name="TextBox 33">
              <a:extLst>
                <a:ext uri="{FF2B5EF4-FFF2-40B4-BE49-F238E27FC236}">
                  <a16:creationId xmlns:a16="http://schemas.microsoft.com/office/drawing/2014/main" id="{8AC1AA54-DE59-AA45-A452-2950A44E2432}"/>
                </a:ext>
              </a:extLst>
            </p:cNvPr>
            <p:cNvSpPr txBox="1"/>
            <p:nvPr/>
          </p:nvSpPr>
          <p:spPr>
            <a:xfrm>
              <a:off x="11153994" y="4945469"/>
              <a:ext cx="769826" cy="276999"/>
            </a:xfrm>
            <a:prstGeom prst="rect">
              <a:avLst/>
            </a:prstGeom>
            <a:noFill/>
          </p:spPr>
          <p:txBody>
            <a:bodyPr wrap="none" rtlCol="0">
              <a:spAutoFit/>
            </a:bodyPr>
            <a:lstStyle/>
            <a:p>
              <a:r>
                <a:rPr lang="en-US" sz="1200">
                  <a:solidFill>
                    <a:schemeClr val="bg1"/>
                  </a:solidFill>
                </a:rPr>
                <a:t>D11 Rock</a:t>
              </a:r>
            </a:p>
          </p:txBody>
        </p:sp>
        <p:sp>
          <p:nvSpPr>
            <p:cNvPr id="35" name="TextBox 34">
              <a:extLst>
                <a:ext uri="{FF2B5EF4-FFF2-40B4-BE49-F238E27FC236}">
                  <a16:creationId xmlns:a16="http://schemas.microsoft.com/office/drawing/2014/main" id="{31F6E24D-4E51-5C4F-8407-40D230333CCE}"/>
                </a:ext>
              </a:extLst>
            </p:cNvPr>
            <p:cNvSpPr txBox="1"/>
            <p:nvPr/>
          </p:nvSpPr>
          <p:spPr>
            <a:xfrm>
              <a:off x="9906835" y="6202632"/>
              <a:ext cx="1308371" cy="307777"/>
            </a:xfrm>
            <a:prstGeom prst="rect">
              <a:avLst/>
            </a:prstGeom>
            <a:noFill/>
          </p:spPr>
          <p:txBody>
            <a:bodyPr wrap="none" rtlCol="0">
              <a:spAutoFit/>
            </a:bodyPr>
            <a:lstStyle/>
            <a:p>
              <a:r>
                <a:rPr lang="en-US" sz="1400" i="1">
                  <a:solidFill>
                    <a:schemeClr val="bg1"/>
                  </a:solidFill>
                  <a:latin typeface="Arial" panose="020B0604020202020204" pitchFamily="34" charset="0"/>
                  <a:cs typeface="Arial" panose="020B0604020202020204" pitchFamily="34" charset="0"/>
                </a:rPr>
                <a:t>Lin et al. 2022</a:t>
              </a:r>
            </a:p>
          </p:txBody>
        </p:sp>
      </p:grpSp>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0" y="301022"/>
            <a:ext cx="12192000" cy="563231"/>
          </a:xfrm>
        </p:spPr>
        <p:txBody>
          <a:bodyPr/>
          <a:lstStyle/>
          <a:p>
            <a:pPr algn="ctr"/>
            <a:r>
              <a:rPr lang="en-US" sz="3400">
                <a:solidFill>
                  <a:srgbClr val="65A7D0"/>
                </a:solidFill>
              </a:rPr>
              <a:t>Towards Understanding Lunar Water</a:t>
            </a:r>
          </a:p>
        </p:txBody>
      </p:sp>
    </p:spTree>
    <p:extLst>
      <p:ext uri="{BB962C8B-B14F-4D97-AF65-F5344CB8AC3E}">
        <p14:creationId xmlns:p14="http://schemas.microsoft.com/office/powerpoint/2010/main" val="41094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6E09BB9-D7CB-4740-BD49-6E0EA5D1E46E}"/>
              </a:ext>
            </a:extLst>
          </p:cNvPr>
          <p:cNvPicPr>
            <a:picLocks noChangeAspect="1"/>
          </p:cNvPicPr>
          <p:nvPr/>
        </p:nvPicPr>
        <p:blipFill rotWithShape="1">
          <a:blip r:embed="rId3"/>
          <a:srcRect t="4873"/>
          <a:stretch/>
        </p:blipFill>
        <p:spPr>
          <a:xfrm>
            <a:off x="-44450" y="0"/>
            <a:ext cx="12236450" cy="6858000"/>
          </a:xfrm>
          <a:prstGeom prst="rect">
            <a:avLst/>
          </a:prstGeom>
        </p:spPr>
      </p:pic>
      <p:sp>
        <p:nvSpPr>
          <p:cNvPr id="4" name="Slide Number Placeholder 3">
            <a:extLst>
              <a:ext uri="{FF2B5EF4-FFF2-40B4-BE49-F238E27FC236}">
                <a16:creationId xmlns:a16="http://schemas.microsoft.com/office/drawing/2014/main" id="{9D6BA77B-4608-074B-959E-751BF8015949}"/>
              </a:ext>
            </a:extLst>
          </p:cNvPr>
          <p:cNvSpPr>
            <a:spLocks noGrp="1"/>
          </p:cNvSpPr>
          <p:nvPr>
            <p:ph type="sldNum" sz="quarter" idx="12"/>
          </p:nvPr>
        </p:nvSpPr>
        <p:spPr/>
        <p:txBody>
          <a:bodyPr/>
          <a:lstStyle/>
          <a:p>
            <a:fld id="{2E8C51FE-49D9-314D-9957-ABBF7DDE8782}" type="slidenum">
              <a:rPr lang="en-US" smtClean="0"/>
              <a:pPr/>
              <a:t>32</a:t>
            </a:fld>
            <a:endParaRPr lang="en-US"/>
          </a:p>
        </p:txBody>
      </p:sp>
      <p:sp>
        <p:nvSpPr>
          <p:cNvPr id="7" name="Rectangle 6">
            <a:extLst>
              <a:ext uri="{FF2B5EF4-FFF2-40B4-BE49-F238E27FC236}">
                <a16:creationId xmlns:a16="http://schemas.microsoft.com/office/drawing/2014/main" id="{9DF742E6-3D97-974D-AB6D-A9F4052A7E29}"/>
              </a:ext>
            </a:extLst>
          </p:cNvPr>
          <p:cNvSpPr/>
          <p:nvPr/>
        </p:nvSpPr>
        <p:spPr>
          <a:xfrm>
            <a:off x="0" y="5856851"/>
            <a:ext cx="12192000" cy="400110"/>
          </a:xfrm>
          <a:prstGeom prst="rect">
            <a:avLst/>
          </a:prstGeom>
          <a:solidFill>
            <a:srgbClr val="006D96"/>
          </a:solidFill>
        </p:spPr>
        <p:txBody>
          <a:bodyPr wrap="square">
            <a:spAutoFit/>
          </a:bodyPr>
          <a:lstStyle/>
          <a:p>
            <a:pPr algn="ctr"/>
            <a:r>
              <a:rPr lang="en-US" sz="2000">
                <a:solidFill>
                  <a:schemeClr val="bg1"/>
                </a:solidFill>
                <a:latin typeface="Arial" panose="020B0604020202020204" pitchFamily="34" charset="0"/>
                <a:ea typeface="SimSun" panose="02010600030101010101" pitchFamily="2" charset="-122"/>
                <a:cs typeface="Arial" panose="020B0604020202020204" pitchFamily="34" charset="0"/>
              </a:rPr>
              <a:t>Ore grade (water concentration) currently begin considered as viable is at a minimum 1% wt. </a:t>
            </a:r>
            <a:endParaRPr lang="en-US" sz="20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20FD8FE2-E71F-9149-BDFF-0C02E7BE162B}"/>
              </a:ext>
            </a:extLst>
          </p:cNvPr>
          <p:cNvSpPr/>
          <p:nvPr/>
        </p:nvSpPr>
        <p:spPr>
          <a:xfrm>
            <a:off x="368300" y="6216220"/>
            <a:ext cx="11366500" cy="307777"/>
          </a:xfrm>
          <a:prstGeom prst="rect">
            <a:avLst/>
          </a:prstGeom>
        </p:spPr>
        <p:txBody>
          <a:bodyPr wrap="square">
            <a:spAutoFit/>
          </a:bodyPr>
          <a:lstStyle/>
          <a:p>
            <a:r>
              <a:rPr lang="en-US" sz="1400">
                <a:solidFill>
                  <a:schemeClr val="bg1"/>
                </a:solidFill>
                <a:latin typeface="Arial" panose="020B0604020202020204" pitchFamily="34" charset="0"/>
                <a:cs typeface="Arial" panose="020B0604020202020204" pitchFamily="34" charset="0"/>
              </a:rPr>
              <a:t>Refs: Duke 2006 1.5%, Charania et al. 2007 1%, Spudis &amp; Lavoie 2010 10%, NASA Lunar Water ISRU Measurement Study 2020 1-5%</a:t>
            </a:r>
          </a:p>
        </p:txBody>
      </p:sp>
      <p:sp>
        <p:nvSpPr>
          <p:cNvPr id="2" name="TextBox 1">
            <a:extLst>
              <a:ext uri="{FF2B5EF4-FFF2-40B4-BE49-F238E27FC236}">
                <a16:creationId xmlns:a16="http://schemas.microsoft.com/office/drawing/2014/main" id="{410D55E7-AE01-4D4B-AADE-2622A3561AC2}"/>
              </a:ext>
            </a:extLst>
          </p:cNvPr>
          <p:cNvSpPr txBox="1"/>
          <p:nvPr/>
        </p:nvSpPr>
        <p:spPr>
          <a:xfrm>
            <a:off x="4283918" y="6421069"/>
            <a:ext cx="3469604" cy="307777"/>
          </a:xfrm>
          <a:prstGeom prst="rect">
            <a:avLst/>
          </a:prstGeom>
          <a:noFill/>
        </p:spPr>
        <p:txBody>
          <a:bodyPr wrap="none" rtlCol="0">
            <a:spAutoFit/>
          </a:bodyPr>
          <a:lstStyle/>
          <a:p>
            <a:pPr lvl="0"/>
            <a:r>
              <a:rPr lang="en-US" sz="1400" i="1">
                <a:solidFill>
                  <a:srgbClr val="00C9FF"/>
                </a:solidFill>
              </a:rPr>
              <a:t>100 ppm = 0.01% (wt); 10,000 ppm = 1% (wt)</a:t>
            </a:r>
          </a:p>
        </p:txBody>
      </p:sp>
      <p:sp>
        <p:nvSpPr>
          <p:cNvPr id="15" name="TextBox 14">
            <a:extLst>
              <a:ext uri="{FF2B5EF4-FFF2-40B4-BE49-F238E27FC236}">
                <a16:creationId xmlns:a16="http://schemas.microsoft.com/office/drawing/2014/main" id="{43A529EF-F5AD-B54E-9228-48B95B54D4FB}"/>
              </a:ext>
            </a:extLst>
          </p:cNvPr>
          <p:cNvSpPr txBox="1"/>
          <p:nvPr/>
        </p:nvSpPr>
        <p:spPr>
          <a:xfrm>
            <a:off x="1221545" y="760100"/>
            <a:ext cx="4264855" cy="1200329"/>
          </a:xfrm>
          <a:prstGeom prst="rect">
            <a:avLst/>
          </a:prstGeom>
          <a:solidFill>
            <a:srgbClr val="767171"/>
          </a:solidFill>
        </p:spPr>
        <p:txBody>
          <a:bodyPr wrap="square">
            <a:spAutoFit/>
          </a:bodyPr>
          <a:lstStyle/>
          <a:p>
            <a:pPr marL="0" marR="0">
              <a:spcBef>
                <a:spcPts val="0"/>
              </a:spcBef>
              <a:spcAft>
                <a:spcPts val="0"/>
              </a:spcAft>
            </a:pPr>
            <a:r>
              <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There may be several different needs as defined by the total amount of oxygen or hydrogen needed, or even just the total amount of water needed. </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8AC4172-BA51-3143-8388-1AFC054CE433}"/>
              </a:ext>
            </a:extLst>
          </p:cNvPr>
          <p:cNvSpPr txBox="1"/>
          <p:nvPr/>
        </p:nvSpPr>
        <p:spPr>
          <a:xfrm>
            <a:off x="7720707" y="3946416"/>
            <a:ext cx="4267201" cy="1477328"/>
          </a:xfrm>
          <a:prstGeom prst="rect">
            <a:avLst/>
          </a:prstGeom>
          <a:solidFill>
            <a:schemeClr val="bg2">
              <a:lumMod val="50000"/>
            </a:schemeClr>
          </a:solidFill>
        </p:spPr>
        <p:txBody>
          <a:bodyPr wrap="square">
            <a:spAutoFit/>
          </a:bodyPr>
          <a:lstStyle/>
          <a:p>
            <a:pPr marL="0" marR="0">
              <a:spcBef>
                <a:spcPts val="0"/>
              </a:spcBef>
              <a:spcAft>
                <a:spcPts val="0"/>
              </a:spcAft>
            </a:pPr>
            <a:r>
              <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While some observations may be of science interest, they may not be relevant to most ISRU architectures (e.g., mono-layers of H</a:t>
            </a:r>
            <a:r>
              <a:rPr lang="en-US" sz="1800" baseline="-25000">
                <a:solidFill>
                  <a:schemeClr val="bg1"/>
                </a:solidFill>
                <a:effectLst/>
                <a:latin typeface="Arial" panose="020B0604020202020204" pitchFamily="34" charset="0"/>
                <a:ea typeface="Times New Roman" panose="02020603050405020304" pitchFamily="18" charset="0"/>
                <a:cs typeface="Arial" panose="020B0604020202020204" pitchFamily="34" charset="0"/>
              </a:rPr>
              <a:t>2</a:t>
            </a:r>
            <a:r>
              <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O on dust grains or water ice at 10 meters deep).</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itle 1">
            <a:extLst>
              <a:ext uri="{FF2B5EF4-FFF2-40B4-BE49-F238E27FC236}">
                <a16:creationId xmlns:a16="http://schemas.microsoft.com/office/drawing/2014/main" id="{07488DDA-A8E8-054F-A14C-23F1ABFA4D3B}"/>
              </a:ext>
            </a:extLst>
          </p:cNvPr>
          <p:cNvSpPr>
            <a:spLocks noGrp="1"/>
          </p:cNvSpPr>
          <p:nvPr>
            <p:ph type="title"/>
          </p:nvPr>
        </p:nvSpPr>
        <p:spPr>
          <a:xfrm>
            <a:off x="1221544" y="326844"/>
            <a:ext cx="4264855" cy="535531"/>
          </a:xfrm>
          <a:solidFill>
            <a:srgbClr val="767171"/>
          </a:solidFill>
        </p:spPr>
        <p:txBody>
          <a:bodyPr/>
          <a:lstStyle/>
          <a:p>
            <a:pPr algn="ctr"/>
            <a:r>
              <a:rPr lang="en-US" sz="3200">
                <a:solidFill>
                  <a:srgbClr val="65A7D0"/>
                </a:solidFill>
              </a:rPr>
              <a:t>ISRU Need Cases</a:t>
            </a:r>
          </a:p>
        </p:txBody>
      </p:sp>
    </p:spTree>
    <p:extLst>
      <p:ext uri="{BB962C8B-B14F-4D97-AF65-F5344CB8AC3E}">
        <p14:creationId xmlns:p14="http://schemas.microsoft.com/office/powerpoint/2010/main" val="329394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C446DF-896E-4355-8DE4-C5B26113AC0C}"/>
              </a:ext>
            </a:extLst>
          </p:cNvPr>
          <p:cNvSpPr txBox="1"/>
          <p:nvPr/>
        </p:nvSpPr>
        <p:spPr>
          <a:xfrm>
            <a:off x="413238" y="883804"/>
            <a:ext cx="11365523" cy="535531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Several ISRU studies have considered the economics or viability of lunar water ISRU. </a:t>
            </a:r>
          </a:p>
          <a:p>
            <a:endParaRPr lang="en-US" b="1">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The assumed concentration of water ice typically varied between 1 to 10%(</a:t>
            </a:r>
            <a:r>
              <a:rPr lang="en-US" b="1" err="1">
                <a:solidFill>
                  <a:schemeClr val="bg1"/>
                </a:solidFill>
                <a:latin typeface="Arial" panose="020B0604020202020204" pitchFamily="34" charset="0"/>
                <a:cs typeface="Arial" panose="020B0604020202020204" pitchFamily="34" charset="0"/>
              </a:rPr>
              <a:t>wt</a:t>
            </a:r>
            <a:r>
              <a:rPr lang="en-US" b="1">
                <a:solidFill>
                  <a:schemeClr val="bg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Duke (2006) 1.5%</a:t>
            </a:r>
          </a:p>
          <a:p>
            <a:pPr marL="285750" indent="-285750">
              <a:buFont typeface="Arial" panose="020B0604020202020204" pitchFamily="34" charset="0"/>
              <a:buChar char="•"/>
            </a:pPr>
            <a:r>
              <a:rPr lang="en-US" err="1">
                <a:solidFill>
                  <a:schemeClr val="bg1"/>
                </a:solidFill>
                <a:latin typeface="Arial" panose="020B0604020202020204" pitchFamily="34" charset="0"/>
                <a:cs typeface="Arial" panose="020B0604020202020204" pitchFamily="34" charset="0"/>
              </a:rPr>
              <a:t>Charania</a:t>
            </a:r>
            <a:r>
              <a:rPr lang="en-US">
                <a:solidFill>
                  <a:schemeClr val="bg1"/>
                </a:solidFill>
                <a:latin typeface="Arial" panose="020B0604020202020204" pitchFamily="34" charset="0"/>
                <a:cs typeface="Arial" panose="020B0604020202020204" pitchFamily="34" charset="0"/>
              </a:rPr>
              <a:t> et al. (2007) 1%</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Spudis &amp; Lavoie (2010) 10% water ice</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LWIMS currently assuming 1-5%</a:t>
            </a:r>
          </a:p>
          <a:p>
            <a:endParaRPr lang="en-US">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Water ice concentrations of greater than </a:t>
            </a:r>
            <a:r>
              <a:rPr lang="en-US" b="1">
                <a:solidFill>
                  <a:srgbClr val="FFFF00"/>
                </a:solidFill>
                <a:latin typeface="Arial" panose="020B0604020202020204" pitchFamily="34" charset="0"/>
                <a:cs typeface="Arial" panose="020B0604020202020204" pitchFamily="34" charset="0"/>
              </a:rPr>
              <a:t>1% to 1.5% </a:t>
            </a:r>
            <a:r>
              <a:rPr lang="en-US" b="1">
                <a:solidFill>
                  <a:schemeClr val="bg1"/>
                </a:solidFill>
                <a:latin typeface="Arial" panose="020B0604020202020204" pitchFamily="34" charset="0"/>
                <a:cs typeface="Arial" panose="020B0604020202020204" pitchFamily="34" charset="0"/>
              </a:rPr>
              <a:t>expected to be competitive with some other oxygen extraction techniques that use just regolith</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Architecture and Commercialization Market studies have shown significant benefit or viability when ice concentrations are &gt;1%</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Water use has added benefit over oxygen extraction methods of providing hydrogen</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In all cases a great number of poorly constrained assumption exist</a:t>
            </a:r>
          </a:p>
          <a:p>
            <a:endParaRPr lang="en-US">
              <a:solidFill>
                <a:schemeClr val="bg1"/>
              </a:solidFill>
              <a:latin typeface="Arial" panose="020B0604020202020204" pitchFamily="34" charset="0"/>
              <a:cs typeface="Arial" panose="020B0604020202020204" pitchFamily="34" charset="0"/>
            </a:endParaRPr>
          </a:p>
          <a:p>
            <a:r>
              <a:rPr lang="en-US" b="1">
                <a:solidFill>
                  <a:schemeClr val="bg1"/>
                </a:solidFill>
                <a:latin typeface="Arial" panose="020B0604020202020204" pitchFamily="34" charset="0"/>
                <a:cs typeface="Arial" panose="020B0604020202020204" pitchFamily="34" charset="0"/>
              </a:rPr>
              <a:t>More 0.5% history</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Traces back to RLEP (Robotic Lunar Exploration Program)</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1% critical threshold: RLEP-2, a large rover mission concept design assumed “1% accuracy”</a:t>
            </a:r>
          </a:p>
          <a:p>
            <a:pPr marL="285750" indent="-285750">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Led to a sensitivity threshold of 0.5% with an accuracy of +/-50% for LCROSS (initially a RLEP mission)</a:t>
            </a:r>
          </a:p>
        </p:txBody>
      </p:sp>
      <p:sp>
        <p:nvSpPr>
          <p:cNvPr id="8" name="Slide Number Placeholder 2">
            <a:extLst>
              <a:ext uri="{FF2B5EF4-FFF2-40B4-BE49-F238E27FC236}">
                <a16:creationId xmlns:a16="http://schemas.microsoft.com/office/drawing/2014/main" id="{D78BC832-86B4-4D91-8B04-60F15A191E99}"/>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33</a:t>
            </a:fld>
            <a:endParaRPr lang="en-US"/>
          </a:p>
        </p:txBody>
      </p:sp>
      <p:sp>
        <p:nvSpPr>
          <p:cNvPr id="9" name="Title 1">
            <a:extLst>
              <a:ext uri="{FF2B5EF4-FFF2-40B4-BE49-F238E27FC236}">
                <a16:creationId xmlns:a16="http://schemas.microsoft.com/office/drawing/2014/main" id="{3D57E673-9351-4BBC-8318-3F5070168CEF}"/>
              </a:ext>
            </a:extLst>
          </p:cNvPr>
          <p:cNvSpPr txBox="1">
            <a:spLocks/>
          </p:cNvSpPr>
          <p:nvPr/>
        </p:nvSpPr>
        <p:spPr>
          <a:xfrm>
            <a:off x="0" y="165050"/>
            <a:ext cx="10178359" cy="535531"/>
          </a:xfrm>
          <a:prstGeom prst="rect">
            <a:avLst/>
          </a:prstGeom>
        </p:spPr>
        <p:txBody>
          <a:bodyPr vert="horz" lIns="91440" tIns="45720" rIns="91440" bIns="45720" rtlCol="0" anchor="ctr">
            <a:spAutoFit/>
          </a:bodyPr>
          <a:lstStyle>
            <a:defPPr>
              <a:defRPr lang="en-US"/>
            </a:defPPr>
            <a:lvl1pPr>
              <a:lnSpc>
                <a:spcPct val="90000"/>
              </a:lnSpc>
              <a:spcBef>
                <a:spcPct val="0"/>
              </a:spcBef>
              <a:defRPr sz="3200">
                <a:solidFill>
                  <a:srgbClr val="8BC1D4"/>
                </a:solidFill>
                <a:latin typeface="Arial" panose="020B0604020202020204" pitchFamily="34" charset="0"/>
                <a:ea typeface="+mj-ea"/>
                <a:cs typeface="Arial" panose="020B0604020202020204" pitchFamily="34" charset="0"/>
              </a:defRPr>
            </a:lvl1pPr>
          </a:lstStyle>
          <a:p>
            <a:r>
              <a:rPr lang="en-US"/>
              <a:t>   Resource Exploration:  “This rock?”</a:t>
            </a:r>
          </a:p>
        </p:txBody>
      </p:sp>
      <p:sp>
        <p:nvSpPr>
          <p:cNvPr id="2" name="Rectangle 1">
            <a:extLst>
              <a:ext uri="{FF2B5EF4-FFF2-40B4-BE49-F238E27FC236}">
                <a16:creationId xmlns:a16="http://schemas.microsoft.com/office/drawing/2014/main" id="{12CFC242-4707-4BC9-B56F-53C0CD6BD0A6}"/>
              </a:ext>
            </a:extLst>
          </p:cNvPr>
          <p:cNvSpPr/>
          <p:nvPr/>
        </p:nvSpPr>
        <p:spPr>
          <a:xfrm>
            <a:off x="7325832" y="1578488"/>
            <a:ext cx="3795824" cy="3965944"/>
          </a:xfrm>
          <a:prstGeom prst="rect">
            <a:avLst/>
          </a:prstGeom>
          <a:ln w="254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Arial" panose="020B0604020202020204" pitchFamily="34" charset="0"/>
                <a:cs typeface="Arial" panose="020B0604020202020204" pitchFamily="34" charset="0"/>
              </a:rPr>
              <a:t>The water concentrations needing to be characterized are in the 1%(</a:t>
            </a:r>
            <a:r>
              <a:rPr lang="en-US" sz="2400" err="1">
                <a:latin typeface="Arial" panose="020B0604020202020204" pitchFamily="34" charset="0"/>
                <a:cs typeface="Arial" panose="020B0604020202020204" pitchFamily="34" charset="0"/>
              </a:rPr>
              <a:t>wt</a:t>
            </a:r>
            <a:r>
              <a:rPr lang="en-US" sz="2400">
                <a:latin typeface="Arial" panose="020B0604020202020204" pitchFamily="34" charset="0"/>
                <a:cs typeface="Arial" panose="020B0604020202020204" pitchFamily="34" charset="0"/>
              </a:rPr>
              <a:t>) range.  Thus a measurement to 0.5%(</a:t>
            </a:r>
            <a:r>
              <a:rPr lang="en-US" sz="2400" err="1">
                <a:latin typeface="Arial" panose="020B0604020202020204" pitchFamily="34" charset="0"/>
                <a:cs typeface="Arial" panose="020B0604020202020204" pitchFamily="34" charset="0"/>
              </a:rPr>
              <a:t>wt</a:t>
            </a:r>
            <a:r>
              <a:rPr lang="en-US" sz="2400">
                <a:latin typeface="Arial" panose="020B0604020202020204" pitchFamily="34" charset="0"/>
                <a:cs typeface="Arial" panose="020B0604020202020204" pitchFamily="34" charset="0"/>
              </a:rPr>
              <a:t>) would provide enough sensitivity and limit false negatives.</a:t>
            </a:r>
          </a:p>
        </p:txBody>
      </p:sp>
    </p:spTree>
    <p:extLst>
      <p:ext uri="{BB962C8B-B14F-4D97-AF65-F5344CB8AC3E}">
        <p14:creationId xmlns:p14="http://schemas.microsoft.com/office/powerpoint/2010/main" val="7066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_VIPER_rev02_02" descr="_VIPER_rev02_02">
            <a:hlinkClick r:id="" action="ppaction://media"/>
            <a:extLst>
              <a:ext uri="{FF2B5EF4-FFF2-40B4-BE49-F238E27FC236}">
                <a16:creationId xmlns:a16="http://schemas.microsoft.com/office/drawing/2014/main" id="{610C447B-6CA4-DD4F-98D5-06E11A3C9A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3175"/>
            <a:ext cx="12192000" cy="6858000"/>
          </a:xfrm>
          <a:prstGeom prst="rect">
            <a:avLst/>
          </a:prstGeom>
        </p:spPr>
      </p:pic>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4</a:t>
            </a:fld>
            <a:endParaRPr lang="en-US"/>
          </a:p>
        </p:txBody>
      </p:sp>
      <p:pic>
        <p:nvPicPr>
          <p:cNvPr id="7" name="Picture 6">
            <a:extLst>
              <a:ext uri="{FF2B5EF4-FFF2-40B4-BE49-F238E27FC236}">
                <a16:creationId xmlns:a16="http://schemas.microsoft.com/office/drawing/2014/main" id="{994E7017-5E0A-1547-A438-4C8A42045428}"/>
              </a:ext>
            </a:extLst>
          </p:cNvPr>
          <p:cNvPicPr>
            <a:picLocks noChangeAspect="1"/>
          </p:cNvPicPr>
          <p:nvPr/>
        </p:nvPicPr>
        <p:blipFill>
          <a:blip r:embed="rId6"/>
          <a:stretch>
            <a:fillRect/>
          </a:stretch>
        </p:blipFill>
        <p:spPr>
          <a:xfrm>
            <a:off x="988830" y="546261"/>
            <a:ext cx="1368628" cy="1555914"/>
          </a:xfrm>
          <a:prstGeom prst="rect">
            <a:avLst/>
          </a:prstGeom>
        </p:spPr>
      </p:pic>
      <p:sp>
        <p:nvSpPr>
          <p:cNvPr id="5" name="Content Placeholder 5">
            <a:extLst>
              <a:ext uri="{FF2B5EF4-FFF2-40B4-BE49-F238E27FC236}">
                <a16:creationId xmlns:a16="http://schemas.microsoft.com/office/drawing/2014/main" id="{0DE59D81-BEAA-F042-8D37-CEE2EA331FB1}"/>
              </a:ext>
            </a:extLst>
          </p:cNvPr>
          <p:cNvSpPr txBox="1">
            <a:spLocks/>
          </p:cNvSpPr>
          <p:nvPr/>
        </p:nvSpPr>
        <p:spPr>
          <a:xfrm>
            <a:off x="6809013" y="347623"/>
            <a:ext cx="4682617" cy="132343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200"/>
              <a:t>Characterize the </a:t>
            </a:r>
            <a:r>
              <a:rPr lang="en-US" sz="2200">
                <a:solidFill>
                  <a:srgbClr val="65A7D0"/>
                </a:solidFill>
              </a:rPr>
              <a:t>distribution</a:t>
            </a:r>
            <a:r>
              <a:rPr lang="en-US" sz="2200"/>
              <a:t> and </a:t>
            </a:r>
            <a:r>
              <a:rPr lang="en-US" sz="2200">
                <a:solidFill>
                  <a:srgbClr val="65A7D0"/>
                </a:solidFill>
              </a:rPr>
              <a:t>physical state </a:t>
            </a:r>
            <a:r>
              <a:rPr lang="en-US" sz="2200"/>
              <a:t>of lunar polar water and other volatiles in lunar cold traps and regolith.</a:t>
            </a:r>
          </a:p>
        </p:txBody>
      </p:sp>
      <p:sp>
        <p:nvSpPr>
          <p:cNvPr id="8" name="TextBox 7">
            <a:extLst>
              <a:ext uri="{FF2B5EF4-FFF2-40B4-BE49-F238E27FC236}">
                <a16:creationId xmlns:a16="http://schemas.microsoft.com/office/drawing/2014/main" id="{4C7FB81E-5DBE-A74F-9FE1-3BB466588A01}"/>
              </a:ext>
            </a:extLst>
          </p:cNvPr>
          <p:cNvSpPr txBox="1"/>
          <p:nvPr/>
        </p:nvSpPr>
        <p:spPr>
          <a:xfrm>
            <a:off x="6809012" y="1827858"/>
            <a:ext cx="4682617" cy="1785104"/>
          </a:xfrm>
          <a:prstGeom prst="rect">
            <a:avLst/>
          </a:prstGeom>
          <a:noFill/>
        </p:spPr>
        <p:txBody>
          <a:bodyPr wrap="square">
            <a:spAutoFit/>
          </a:bodyPr>
          <a:lstStyle/>
          <a:p>
            <a:pPr marL="342900" indent="-342900">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Provide the data necessary for NASA to evaluate the potential return of In-Situ </a:t>
            </a:r>
            <a:r>
              <a:rPr lang="en-US" sz="2200">
                <a:solidFill>
                  <a:srgbClr val="65A7D0"/>
                </a:solidFill>
                <a:latin typeface="Arial" panose="020B0604020202020204" pitchFamily="34" charset="0"/>
                <a:cs typeface="Arial" panose="020B0604020202020204" pitchFamily="34" charset="0"/>
              </a:rPr>
              <a:t>Resource </a:t>
            </a:r>
            <a:r>
              <a:rPr lang="en-US" sz="2200">
                <a:solidFill>
                  <a:schemeClr val="bg1"/>
                </a:solidFill>
                <a:latin typeface="Arial" panose="020B0604020202020204" pitchFamily="34" charset="0"/>
                <a:cs typeface="Arial" panose="020B0604020202020204" pitchFamily="34" charset="0"/>
              </a:rPr>
              <a:t>Utilization (ISRU) from the lunar polar regions.</a:t>
            </a:r>
          </a:p>
        </p:txBody>
      </p:sp>
      <p:sp>
        <p:nvSpPr>
          <p:cNvPr id="9" name="Title 1">
            <a:extLst>
              <a:ext uri="{FF2B5EF4-FFF2-40B4-BE49-F238E27FC236}">
                <a16:creationId xmlns:a16="http://schemas.microsoft.com/office/drawing/2014/main" id="{FC351F26-E08E-C245-8F3A-A18084720B02}"/>
              </a:ext>
            </a:extLst>
          </p:cNvPr>
          <p:cNvSpPr>
            <a:spLocks noGrp="1"/>
          </p:cNvSpPr>
          <p:nvPr>
            <p:ph type="title"/>
          </p:nvPr>
        </p:nvSpPr>
        <p:spPr>
          <a:xfrm>
            <a:off x="2357458" y="5074543"/>
            <a:ext cx="8225598" cy="867930"/>
          </a:xfrm>
        </p:spPr>
        <p:txBody>
          <a:bodyPr/>
          <a:lstStyle/>
          <a:p>
            <a:pPr algn="ctr"/>
            <a:r>
              <a:rPr lang="en-US" sz="2800">
                <a:solidFill>
                  <a:srgbClr val="65A7D0"/>
                </a:solidFill>
              </a:rPr>
              <a:t>The next great leap in understanding lunar water is </a:t>
            </a:r>
            <a:br>
              <a:rPr lang="en-US" sz="2800">
                <a:solidFill>
                  <a:srgbClr val="65A7D0"/>
                </a:solidFill>
              </a:rPr>
            </a:br>
            <a:r>
              <a:rPr lang="en-US" sz="2800">
                <a:solidFill>
                  <a:srgbClr val="65A7D0"/>
                </a:solidFill>
              </a:rPr>
              <a:t>mapping these volatiles at the human scale. </a:t>
            </a:r>
          </a:p>
        </p:txBody>
      </p:sp>
    </p:spTree>
    <p:extLst>
      <p:ext uri="{BB962C8B-B14F-4D97-AF65-F5344CB8AC3E}">
        <p14:creationId xmlns:p14="http://schemas.microsoft.com/office/powerpoint/2010/main" val="349748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25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135162-33F9-CF6D-3EEC-286E309F1D9D}"/>
              </a:ext>
            </a:extLst>
          </p:cNvPr>
          <p:cNvSpPr>
            <a:spLocks noGrp="1"/>
          </p:cNvSpPr>
          <p:nvPr>
            <p:ph type="title"/>
          </p:nvPr>
        </p:nvSpPr>
        <p:spPr>
          <a:xfrm>
            <a:off x="5428290" y="565221"/>
            <a:ext cx="6158563" cy="1200329"/>
          </a:xfrm>
        </p:spPr>
        <p:txBody>
          <a:bodyPr/>
          <a:lstStyle/>
          <a:p>
            <a:r>
              <a:rPr lang="en-US" dirty="0"/>
              <a:t>VIPER Rover Science at Human Scale</a:t>
            </a:r>
          </a:p>
        </p:txBody>
      </p:sp>
      <p:sp>
        <p:nvSpPr>
          <p:cNvPr id="4" name="Slide Number Placeholder 3">
            <a:extLst>
              <a:ext uri="{FF2B5EF4-FFF2-40B4-BE49-F238E27FC236}">
                <a16:creationId xmlns:a16="http://schemas.microsoft.com/office/drawing/2014/main" id="{08A0A43A-8837-9721-D767-2DDF34953E2B}"/>
              </a:ext>
            </a:extLst>
          </p:cNvPr>
          <p:cNvSpPr>
            <a:spLocks noGrp="1"/>
          </p:cNvSpPr>
          <p:nvPr>
            <p:ph type="sldNum" sz="quarter" idx="12"/>
          </p:nvPr>
        </p:nvSpPr>
        <p:spPr/>
        <p:txBody>
          <a:bodyPr/>
          <a:lstStyle/>
          <a:p>
            <a:fld id="{2E8C51FE-49D9-314D-9957-ABBF7DDE8782}" type="slidenum">
              <a:rPr lang="en-US" smtClean="0"/>
              <a:pPr/>
              <a:t>5</a:t>
            </a:fld>
            <a:endParaRPr lang="en-US"/>
          </a:p>
        </p:txBody>
      </p:sp>
      <p:sp>
        <p:nvSpPr>
          <p:cNvPr id="7" name="Rectangle 2">
            <a:extLst>
              <a:ext uri="{FF2B5EF4-FFF2-40B4-BE49-F238E27FC236}">
                <a16:creationId xmlns:a16="http://schemas.microsoft.com/office/drawing/2014/main" id="{2CAE774A-446E-F92C-30EF-CACE15B9EB0F}"/>
              </a:ext>
            </a:extLst>
          </p:cNvPr>
          <p:cNvSpPr>
            <a:spLocks noChangeArrowheads="1"/>
          </p:cNvSpPr>
          <p:nvPr/>
        </p:nvSpPr>
        <p:spPr bwMode="auto">
          <a:xfrm>
            <a:off x="337930" y="365123"/>
            <a:ext cx="202423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4BEEABB1-BA08-12F4-9DB9-D7CA83EF3B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0401" y="103320"/>
            <a:ext cx="4512365" cy="60094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0C2E6A4-9977-D160-A857-BAF7C18504AF}"/>
              </a:ext>
            </a:extLst>
          </p:cNvPr>
          <p:cNvSpPr txBox="1"/>
          <p:nvPr/>
        </p:nvSpPr>
        <p:spPr>
          <a:xfrm>
            <a:off x="0" y="6070121"/>
            <a:ext cx="5068291" cy="830997"/>
          </a:xfrm>
          <a:prstGeom prst="rect">
            <a:avLst/>
          </a:prstGeom>
          <a:noFill/>
        </p:spPr>
        <p:txBody>
          <a:bodyPr wrap="square">
            <a:spAutoFit/>
          </a:bodyPr>
          <a:lstStyle/>
          <a:p>
            <a:pPr marL="182880" indent="182880"/>
            <a:r>
              <a:rPr lang="en-US" dirty="0">
                <a:solidFill>
                  <a:schemeClr val="bg1"/>
                </a:solidFill>
                <a:effectLst/>
                <a:ea typeface="Times New Roman" panose="02020603050405020304" pitchFamily="18" charset="0"/>
              </a:rPr>
              <a:t>VIPER hardware integration nearing completion in readiness for environmental testing.  </a:t>
            </a:r>
          </a:p>
          <a:p>
            <a:pPr marL="182880" marR="0" indent="182880">
              <a:spcBef>
                <a:spcPts val="0"/>
              </a:spcBef>
              <a:spcAft>
                <a:spcPts val="0"/>
              </a:spcAft>
            </a:pPr>
            <a:r>
              <a:rPr lang="en-US" sz="1200" dirty="0">
                <a:solidFill>
                  <a:schemeClr val="bg1"/>
                </a:solidFill>
                <a:effectLst/>
                <a:latin typeface="Times New Roman" panose="02020603050405020304" pitchFamily="18" charset="0"/>
                <a:ea typeface="Times New Roman" panose="02020603050405020304" pitchFamily="18" charset="0"/>
              </a:rPr>
              <a:t>NASA/Josh </a:t>
            </a:r>
            <a:r>
              <a:rPr lang="en-US" sz="1200" dirty="0" err="1">
                <a:solidFill>
                  <a:schemeClr val="bg1"/>
                </a:solidFill>
                <a:effectLst/>
                <a:latin typeface="Times New Roman" panose="02020603050405020304" pitchFamily="18" charset="0"/>
                <a:ea typeface="Times New Roman" panose="02020603050405020304" pitchFamily="18" charset="0"/>
              </a:rPr>
              <a:t>Valcarcel</a:t>
            </a:r>
            <a:endParaRPr lang="en-US" sz="1200" dirty="0">
              <a:solidFill>
                <a:schemeClr val="bg1"/>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EC4276ED-8EFA-98E7-160E-7D6A31990B4E}"/>
              </a:ext>
            </a:extLst>
          </p:cNvPr>
          <p:cNvPicPr>
            <a:picLocks noChangeAspect="1"/>
          </p:cNvPicPr>
          <p:nvPr/>
        </p:nvPicPr>
        <p:blipFill>
          <a:blip r:embed="rId4"/>
          <a:stretch>
            <a:fillRect/>
          </a:stretch>
        </p:blipFill>
        <p:spPr>
          <a:xfrm>
            <a:off x="5967735" y="1911535"/>
            <a:ext cx="4674148" cy="3913240"/>
          </a:xfrm>
          <a:prstGeom prst="rect">
            <a:avLst/>
          </a:prstGeom>
        </p:spPr>
      </p:pic>
      <p:sp>
        <p:nvSpPr>
          <p:cNvPr id="2" name="TextBox 1">
            <a:extLst>
              <a:ext uri="{FF2B5EF4-FFF2-40B4-BE49-F238E27FC236}">
                <a16:creationId xmlns:a16="http://schemas.microsoft.com/office/drawing/2014/main" id="{5DD41920-AEC3-A3AB-FD07-BA18DA73323B}"/>
              </a:ext>
            </a:extLst>
          </p:cNvPr>
          <p:cNvSpPr txBox="1"/>
          <p:nvPr/>
        </p:nvSpPr>
        <p:spPr>
          <a:xfrm>
            <a:off x="5967735" y="5824775"/>
            <a:ext cx="4980351" cy="369332"/>
          </a:xfrm>
          <a:prstGeom prst="rect">
            <a:avLst/>
          </a:prstGeom>
          <a:noFill/>
        </p:spPr>
        <p:txBody>
          <a:bodyPr wrap="square" rtlCol="0">
            <a:spAutoFit/>
          </a:bodyPr>
          <a:lstStyle/>
          <a:p>
            <a:r>
              <a:rPr lang="en-US" dirty="0">
                <a:solidFill>
                  <a:schemeClr val="bg1"/>
                </a:solidFill>
              </a:rPr>
              <a:t>MSolo team members with VIPER Rover model </a:t>
            </a:r>
          </a:p>
        </p:txBody>
      </p:sp>
    </p:spTree>
    <p:extLst>
      <p:ext uri="{BB962C8B-B14F-4D97-AF65-F5344CB8AC3E}">
        <p14:creationId xmlns:p14="http://schemas.microsoft.com/office/powerpoint/2010/main" val="299941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4B483BD-4041-0647-81C3-C04DBC3D60D1}"/>
              </a:ext>
            </a:extLst>
          </p:cNvPr>
          <p:cNvPicPr>
            <a:picLocks noChangeAspect="1"/>
          </p:cNvPicPr>
          <p:nvPr/>
        </p:nvPicPr>
        <p:blipFill rotWithShape="1">
          <a:blip r:embed="rId3"/>
          <a:srcRect l="20728" t="-485" r="34814" b="485"/>
          <a:stretch/>
        </p:blipFill>
        <p:spPr>
          <a:xfrm>
            <a:off x="0" y="315884"/>
            <a:ext cx="4970703" cy="6106455"/>
          </a:xfrm>
          <a:prstGeom prst="rect">
            <a:avLst/>
          </a:prstGeom>
        </p:spPr>
      </p:pic>
      <p:sp>
        <p:nvSpPr>
          <p:cNvPr id="2" name="Slide Number Placeholder 1">
            <a:extLst>
              <a:ext uri="{FF2B5EF4-FFF2-40B4-BE49-F238E27FC236}">
                <a16:creationId xmlns:a16="http://schemas.microsoft.com/office/drawing/2014/main" id="{E01FC88D-FDBC-C046-95B1-9C0BCDA4301F}"/>
              </a:ext>
            </a:extLst>
          </p:cNvPr>
          <p:cNvSpPr>
            <a:spLocks noGrp="1"/>
          </p:cNvSpPr>
          <p:nvPr>
            <p:ph type="sldNum" sz="quarter" idx="12"/>
          </p:nvPr>
        </p:nvSpPr>
        <p:spPr/>
        <p:txBody>
          <a:bodyPr/>
          <a:lstStyle/>
          <a:p>
            <a:fld id="{2E8C51FE-49D9-314D-9957-ABBF7DDE8782}" type="slidenum">
              <a:rPr lang="en-US" smtClean="0"/>
              <a:t>6</a:t>
            </a:fld>
            <a:endParaRPr lang="en-US"/>
          </a:p>
        </p:txBody>
      </p:sp>
      <p:sp>
        <p:nvSpPr>
          <p:cNvPr id="4" name="Content Placeholder 3">
            <a:extLst>
              <a:ext uri="{FF2B5EF4-FFF2-40B4-BE49-F238E27FC236}">
                <a16:creationId xmlns:a16="http://schemas.microsoft.com/office/drawing/2014/main" id="{F35D13A7-C4AE-A4E9-D8CD-0E4CA59C0CC3}"/>
              </a:ext>
            </a:extLst>
          </p:cNvPr>
          <p:cNvSpPr>
            <a:spLocks noGrp="1"/>
          </p:cNvSpPr>
          <p:nvPr>
            <p:ph idx="1"/>
          </p:nvPr>
        </p:nvSpPr>
        <p:spPr>
          <a:xfrm>
            <a:off x="5410986" y="1030779"/>
            <a:ext cx="6169057" cy="5025991"/>
          </a:xfrm>
        </p:spPr>
        <p:txBody>
          <a:bodyPr/>
          <a:lstStyle/>
          <a:p>
            <a:pPr marL="285750" indent="-285750">
              <a:lnSpc>
                <a:spcPct val="85000"/>
              </a:lnSpc>
              <a:spcBef>
                <a:spcPts val="600"/>
              </a:spcBef>
              <a:buSzPct val="100000"/>
              <a:buFont typeface="Arial" panose="020B0604020202020204" pitchFamily="34" charset="0"/>
              <a:buChar char="•"/>
              <a:tabLst>
                <a:tab pos="171450" algn="l"/>
              </a:tabLst>
            </a:pPr>
            <a:r>
              <a:rPr lang="en-US" sz="2000" b="1"/>
              <a:t>Rolling Mass:</a:t>
            </a:r>
            <a:r>
              <a:rPr lang="en-US" sz="2000"/>
              <a:t> ~430kg </a:t>
            </a:r>
          </a:p>
          <a:p>
            <a:pPr marL="285750" indent="-285750">
              <a:lnSpc>
                <a:spcPct val="85000"/>
              </a:lnSpc>
              <a:spcBef>
                <a:spcPts val="600"/>
              </a:spcBef>
              <a:buSzPct val="100000"/>
              <a:buFont typeface="Arial" panose="020B0604020202020204" pitchFamily="34" charset="0"/>
              <a:buChar char="•"/>
              <a:tabLst>
                <a:tab pos="171450" algn="l"/>
              </a:tabLst>
            </a:pPr>
            <a:r>
              <a:rPr lang="en-US" sz="2000" b="1"/>
              <a:t>Power:</a:t>
            </a:r>
            <a:r>
              <a:rPr lang="en-US" sz="2000"/>
              <a:t> ~450W (corner-facing) or 320W per array</a:t>
            </a:r>
          </a:p>
          <a:p>
            <a:pPr marL="285750" indent="-285750">
              <a:lnSpc>
                <a:spcPct val="85000"/>
              </a:lnSpc>
              <a:spcBef>
                <a:spcPts val="600"/>
              </a:spcBef>
              <a:buSzPct val="100000"/>
              <a:buFont typeface="Arial" panose="020B0604020202020204" pitchFamily="34" charset="0"/>
              <a:buChar char="•"/>
              <a:tabLst>
                <a:tab pos="171450" algn="l"/>
              </a:tabLst>
            </a:pPr>
            <a:r>
              <a:rPr lang="en-US" sz="2000" b="1"/>
              <a:t>Communications:</a:t>
            </a:r>
            <a:r>
              <a:rPr lang="en-US" sz="2000"/>
              <a:t> X-band </a:t>
            </a:r>
          </a:p>
          <a:p>
            <a:pPr marL="742950" lvl="1" indent="-285750">
              <a:lnSpc>
                <a:spcPct val="85000"/>
              </a:lnSpc>
              <a:spcBef>
                <a:spcPts val="600"/>
              </a:spcBef>
              <a:buSzPct val="100000"/>
              <a:buFont typeface="Arial" panose="020B0604020202020204" pitchFamily="34" charset="0"/>
              <a:buChar char="•"/>
              <a:tabLst>
                <a:tab pos="171450" algn="l"/>
              </a:tabLst>
            </a:pPr>
            <a:r>
              <a:rPr lang="en-US">
                <a:solidFill>
                  <a:schemeClr val="bg1"/>
                </a:solidFill>
              </a:rPr>
              <a:t>Downlink: 256kbps ; Uplink: 2kbps</a:t>
            </a:r>
          </a:p>
          <a:p>
            <a:pPr marL="742950" lvl="1" indent="-285750">
              <a:lnSpc>
                <a:spcPct val="85000"/>
              </a:lnSpc>
              <a:spcBef>
                <a:spcPts val="600"/>
              </a:spcBef>
              <a:buSzPct val="100000"/>
              <a:buFont typeface="Arial" panose="020B0604020202020204" pitchFamily="34" charset="0"/>
              <a:buChar char="•"/>
              <a:tabLst>
                <a:tab pos="171450" algn="l"/>
              </a:tabLst>
            </a:pPr>
            <a:r>
              <a:rPr lang="en-US">
                <a:solidFill>
                  <a:schemeClr val="bg1"/>
                </a:solidFill>
              </a:rPr>
              <a:t>6-15 s round-trip latency</a:t>
            </a:r>
          </a:p>
          <a:p>
            <a:pPr marL="285750" indent="-285750">
              <a:lnSpc>
                <a:spcPct val="85000"/>
              </a:lnSpc>
              <a:spcBef>
                <a:spcPts val="600"/>
              </a:spcBef>
              <a:buSzPct val="100000"/>
              <a:buFont typeface="Arial" panose="020B0604020202020204" pitchFamily="34" charset="0"/>
              <a:buChar char="•"/>
              <a:tabLst>
                <a:tab pos="171450" algn="l"/>
              </a:tabLst>
            </a:pPr>
            <a:r>
              <a:rPr lang="en-US" sz="2000" b="1"/>
              <a:t>Dimensions: </a:t>
            </a:r>
            <a:r>
              <a:rPr lang="en-US" sz="2000"/>
              <a:t> 1.7m x 1.7m x 2.5m </a:t>
            </a:r>
          </a:p>
          <a:p>
            <a:pPr marL="285750" indent="-285750">
              <a:lnSpc>
                <a:spcPct val="85000"/>
              </a:lnSpc>
              <a:spcBef>
                <a:spcPts val="600"/>
              </a:spcBef>
              <a:buSzPct val="100000"/>
              <a:buFont typeface="Arial" panose="020B0604020202020204" pitchFamily="34" charset="0"/>
              <a:buChar char="•"/>
              <a:tabLst>
                <a:tab pos="171450" algn="l"/>
              </a:tabLst>
            </a:pPr>
            <a:r>
              <a:rPr lang="en-US" sz="2000" b="1"/>
              <a:t>Wheel Diameter:</a:t>
            </a:r>
            <a:r>
              <a:rPr lang="en-US" sz="2000"/>
              <a:t> 0.5m </a:t>
            </a:r>
          </a:p>
          <a:p>
            <a:pPr marL="285750" indent="-285750">
              <a:spcBef>
                <a:spcPts val="600"/>
              </a:spcBef>
              <a:buFont typeface="Arial" panose="020B0604020202020204" pitchFamily="34" charset="0"/>
              <a:buChar char="•"/>
            </a:pPr>
            <a:r>
              <a:rPr lang="en-US" sz="2000" b="1"/>
              <a:t>Steering: </a:t>
            </a:r>
            <a:r>
              <a:rPr lang="en-US" sz="2000"/>
              <a:t>Explicit steer; adjustable suspension</a:t>
            </a:r>
            <a:endParaRPr lang="en-US" sz="2000" b="1"/>
          </a:p>
          <a:p>
            <a:pPr marL="285750" indent="-285750">
              <a:spcBef>
                <a:spcPts val="600"/>
              </a:spcBef>
              <a:buFont typeface="Arial" panose="020B0604020202020204" pitchFamily="34" charset="0"/>
              <a:buChar char="•"/>
            </a:pPr>
            <a:r>
              <a:rPr lang="en-US" sz="2000" b="1"/>
              <a:t>Top Speed: </a:t>
            </a:r>
            <a:r>
              <a:rPr lang="en-US" sz="2000"/>
              <a:t>20cm/s (0.5MPH)</a:t>
            </a:r>
          </a:p>
          <a:p>
            <a:pPr marL="285750" indent="-285750">
              <a:spcBef>
                <a:spcPts val="600"/>
              </a:spcBef>
              <a:buFont typeface="Arial" panose="020B0604020202020204" pitchFamily="34" charset="0"/>
              <a:buChar char="•"/>
            </a:pPr>
            <a:r>
              <a:rPr lang="en-US" sz="2000" b="1"/>
              <a:t>Prospecting Speed:</a:t>
            </a:r>
            <a:r>
              <a:rPr lang="en-US" sz="2000"/>
              <a:t> 10cm/s (0.25MPH)</a:t>
            </a:r>
          </a:p>
          <a:p>
            <a:pPr marL="285750" indent="-285750">
              <a:spcBef>
                <a:spcPts val="600"/>
              </a:spcBef>
              <a:buFont typeface="Arial" panose="020B0604020202020204" pitchFamily="34" charset="0"/>
              <a:buChar char="•"/>
            </a:pPr>
            <a:r>
              <a:rPr lang="en-US" sz="2000" b="1"/>
              <a:t>Waypoint Driving:</a:t>
            </a:r>
            <a:r>
              <a:rPr lang="en-US" sz="2000"/>
              <a:t> 4.5m command distance</a:t>
            </a:r>
          </a:p>
          <a:p>
            <a:pPr marL="285750" indent="-285750">
              <a:spcBef>
                <a:spcPts val="600"/>
              </a:spcBef>
              <a:buFont typeface="Arial" panose="020B0604020202020204" pitchFamily="34" charset="0"/>
              <a:buChar char="•"/>
            </a:pPr>
            <a:r>
              <a:rPr lang="en-US" sz="2000" b="1"/>
              <a:t>Camera Look-ahead:</a:t>
            </a:r>
            <a:r>
              <a:rPr lang="en-US" sz="2000"/>
              <a:t> stereo to 8m </a:t>
            </a:r>
          </a:p>
          <a:p>
            <a:pPr marL="285750" indent="-285750">
              <a:spcBef>
                <a:spcPts val="600"/>
              </a:spcBef>
              <a:buFont typeface="Arial" panose="020B0604020202020204" pitchFamily="34" charset="0"/>
              <a:buChar char="•"/>
            </a:pPr>
            <a:r>
              <a:rPr lang="en-US" sz="2000" b="1"/>
              <a:t>Obstacles / Slopes:</a:t>
            </a:r>
            <a:r>
              <a:rPr lang="en-US" sz="2000"/>
              <a:t> 20cm  / 15deg</a:t>
            </a:r>
          </a:p>
          <a:p>
            <a:pPr marL="285750" indent="-285750">
              <a:spcBef>
                <a:spcPts val="600"/>
              </a:spcBef>
              <a:buFont typeface="Arial" panose="020B0604020202020204" pitchFamily="34" charset="0"/>
              <a:buChar char="•"/>
            </a:pPr>
            <a:r>
              <a:rPr lang="en-US" sz="2000" b="1"/>
              <a:t>Expected Cold Environment:</a:t>
            </a:r>
            <a:r>
              <a:rPr lang="en-US" sz="2000"/>
              <a:t> ~40K</a:t>
            </a:r>
            <a:endParaRPr lang="en-US"/>
          </a:p>
        </p:txBody>
      </p:sp>
      <p:sp>
        <p:nvSpPr>
          <p:cNvPr id="20" name="Title 39">
            <a:extLst>
              <a:ext uri="{FF2B5EF4-FFF2-40B4-BE49-F238E27FC236}">
                <a16:creationId xmlns:a16="http://schemas.microsoft.com/office/drawing/2014/main" id="{4728A80D-7D6D-DA80-3C6D-BA7E03865763}"/>
              </a:ext>
            </a:extLst>
          </p:cNvPr>
          <p:cNvSpPr>
            <a:spLocks noGrp="1"/>
          </p:cNvSpPr>
          <p:nvPr>
            <p:ph type="title"/>
          </p:nvPr>
        </p:nvSpPr>
        <p:spPr>
          <a:xfrm>
            <a:off x="5410986" y="271796"/>
            <a:ext cx="6169058" cy="563231"/>
          </a:xfrm>
        </p:spPr>
        <p:txBody>
          <a:bodyPr/>
          <a:lstStyle/>
          <a:p>
            <a:pPr algn="ctr"/>
            <a:r>
              <a:rPr lang="en-US" sz="3400">
                <a:solidFill>
                  <a:srgbClr val="65A7D0"/>
                </a:solidFill>
              </a:rPr>
              <a:t>VIPER Rover</a:t>
            </a:r>
          </a:p>
        </p:txBody>
      </p:sp>
    </p:spTree>
    <p:extLst>
      <p:ext uri="{BB962C8B-B14F-4D97-AF65-F5344CB8AC3E}">
        <p14:creationId xmlns:p14="http://schemas.microsoft.com/office/powerpoint/2010/main" val="65418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29478CD-813A-37B2-41D5-33B76CE1E619}"/>
              </a:ext>
            </a:extLst>
          </p:cNvPr>
          <p:cNvPicPr>
            <a:picLocks noChangeAspect="1"/>
          </p:cNvPicPr>
          <p:nvPr/>
        </p:nvPicPr>
        <p:blipFill>
          <a:blip r:embed="rId3"/>
          <a:stretch>
            <a:fillRect/>
          </a:stretch>
        </p:blipFill>
        <p:spPr>
          <a:xfrm>
            <a:off x="0" y="300434"/>
            <a:ext cx="12192000" cy="6858000"/>
          </a:xfrm>
          <a:prstGeom prst="rect">
            <a:avLst/>
          </a:prstGeom>
        </p:spPr>
      </p:pic>
      <p:sp>
        <p:nvSpPr>
          <p:cNvPr id="40" name="Title 39">
            <a:extLst>
              <a:ext uri="{FF2B5EF4-FFF2-40B4-BE49-F238E27FC236}">
                <a16:creationId xmlns:a16="http://schemas.microsoft.com/office/drawing/2014/main" id="{857F8DF0-2A17-254F-B587-BE148044ECD5}"/>
              </a:ext>
            </a:extLst>
          </p:cNvPr>
          <p:cNvSpPr>
            <a:spLocks noGrp="1"/>
          </p:cNvSpPr>
          <p:nvPr>
            <p:ph type="title"/>
          </p:nvPr>
        </p:nvSpPr>
        <p:spPr>
          <a:xfrm>
            <a:off x="-171555" y="100646"/>
            <a:ext cx="12191999" cy="563231"/>
          </a:xfrm>
        </p:spPr>
        <p:txBody>
          <a:bodyPr/>
          <a:lstStyle/>
          <a:p>
            <a:pPr algn="ctr"/>
            <a:r>
              <a:rPr lang="en-US" sz="3400" dirty="0">
                <a:solidFill>
                  <a:srgbClr val="65A7D0"/>
                </a:solidFill>
              </a:rPr>
              <a:t>Science Instruments</a:t>
            </a:r>
          </a:p>
        </p:txBody>
      </p:sp>
      <p:grpSp>
        <p:nvGrpSpPr>
          <p:cNvPr id="2" name="Group 1">
            <a:extLst>
              <a:ext uri="{FF2B5EF4-FFF2-40B4-BE49-F238E27FC236}">
                <a16:creationId xmlns:a16="http://schemas.microsoft.com/office/drawing/2014/main" id="{25CE7D54-3AEB-1C45-9B62-081698B392A5}"/>
              </a:ext>
            </a:extLst>
          </p:cNvPr>
          <p:cNvGrpSpPr/>
          <p:nvPr/>
        </p:nvGrpSpPr>
        <p:grpSpPr>
          <a:xfrm>
            <a:off x="6057900" y="2063977"/>
            <a:ext cx="5871504" cy="1843399"/>
            <a:chOff x="6088249" y="1511415"/>
            <a:chExt cx="5871504" cy="1843399"/>
          </a:xfrm>
        </p:grpSpPr>
        <p:sp>
          <p:nvSpPr>
            <p:cNvPr id="7" name="TextBox 6">
              <a:extLst>
                <a:ext uri="{FF2B5EF4-FFF2-40B4-BE49-F238E27FC236}">
                  <a16:creationId xmlns:a16="http://schemas.microsoft.com/office/drawing/2014/main" id="{B632635F-E9DF-C247-9184-B559520C4CEE}"/>
                </a:ext>
              </a:extLst>
            </p:cNvPr>
            <p:cNvSpPr txBox="1"/>
            <p:nvPr/>
          </p:nvSpPr>
          <p:spPr>
            <a:xfrm>
              <a:off x="6945477" y="1977705"/>
              <a:ext cx="2363344" cy="769441"/>
            </a:xfrm>
            <a:prstGeom prst="rect">
              <a:avLst/>
            </a:prstGeom>
            <a:noFill/>
          </p:spPr>
          <p:txBody>
            <a:bodyPr wrap="square" rtlCol="0">
              <a:spAutoFit/>
            </a:bodyPr>
            <a:lstStyle/>
            <a:p>
              <a:r>
                <a:rPr lang="en-US" sz="1600" b="1">
                  <a:solidFill>
                    <a:schemeClr val="bg1"/>
                  </a:solidFill>
                  <a:latin typeface="Arial" pitchFamily="34" charset="0"/>
                  <a:cs typeface="Arial" pitchFamily="34" charset="0"/>
                </a:rPr>
                <a:t>Prospecting                    </a:t>
              </a:r>
              <a:r>
                <a:rPr lang="en-US" sz="1400" b="1">
                  <a:solidFill>
                    <a:srgbClr val="00B0F0"/>
                  </a:solidFill>
                  <a:latin typeface="Arial" pitchFamily="34" charset="0"/>
                  <a:cs typeface="Arial" pitchFamily="34" charset="0"/>
                </a:rPr>
                <a:t>Neutron Spectrometer System (NSS) Instrument</a:t>
              </a:r>
            </a:p>
          </p:txBody>
        </p:sp>
        <p:cxnSp>
          <p:nvCxnSpPr>
            <p:cNvPr id="29" name="Straight Arrow Connector 28">
              <a:extLst>
                <a:ext uri="{FF2B5EF4-FFF2-40B4-BE49-F238E27FC236}">
                  <a16:creationId xmlns:a16="http://schemas.microsoft.com/office/drawing/2014/main" id="{DEFDDFC8-28AD-764A-A25C-44E63CB55191}"/>
                </a:ext>
              </a:extLst>
            </p:cNvPr>
            <p:cNvCxnSpPr>
              <a:cxnSpLocks/>
            </p:cNvCxnSpPr>
            <p:nvPr/>
          </p:nvCxnSpPr>
          <p:spPr bwMode="auto">
            <a:xfrm flipH="1">
              <a:off x="6088249" y="2366140"/>
              <a:ext cx="857228" cy="0"/>
            </a:xfrm>
            <a:prstGeom prst="straightConnector1">
              <a:avLst/>
            </a:prstGeom>
            <a:solidFill>
              <a:schemeClr val="accent1"/>
            </a:solidFill>
            <a:ln w="15875" cap="flat" cmpd="sng" algn="ctr">
              <a:solidFill>
                <a:srgbClr val="FF3300"/>
              </a:solidFill>
              <a:prstDash val="solid"/>
              <a:round/>
              <a:headEnd type="none" w="med" len="med"/>
              <a:tailEnd type="triangle" w="med" len="med"/>
            </a:ln>
            <a:effectLst/>
          </p:spPr>
        </p:cxnSp>
        <p:pic>
          <p:nvPicPr>
            <p:cNvPr id="13" name="Picture 12">
              <a:extLst>
                <a:ext uri="{FF2B5EF4-FFF2-40B4-BE49-F238E27FC236}">
                  <a16:creationId xmlns:a16="http://schemas.microsoft.com/office/drawing/2014/main" id="{A99E8F83-48F3-314F-8906-79071FE81EDF}"/>
                </a:ext>
              </a:extLst>
            </p:cNvPr>
            <p:cNvPicPr>
              <a:picLocks noChangeAspect="1"/>
            </p:cNvPicPr>
            <p:nvPr/>
          </p:nvPicPr>
          <p:blipFill>
            <a:blip r:embed="rId4"/>
            <a:stretch>
              <a:fillRect/>
            </a:stretch>
          </p:blipFill>
          <p:spPr>
            <a:xfrm>
              <a:off x="9170362" y="1511415"/>
              <a:ext cx="2789391" cy="1843399"/>
            </a:xfrm>
            <a:prstGeom prst="rect">
              <a:avLst/>
            </a:prstGeom>
          </p:spPr>
        </p:pic>
      </p:grpSp>
      <p:grpSp>
        <p:nvGrpSpPr>
          <p:cNvPr id="5" name="Group 4">
            <a:extLst>
              <a:ext uri="{FF2B5EF4-FFF2-40B4-BE49-F238E27FC236}">
                <a16:creationId xmlns:a16="http://schemas.microsoft.com/office/drawing/2014/main" id="{2FBD4821-7C61-A547-87D5-F7890B63E0AF}"/>
              </a:ext>
            </a:extLst>
          </p:cNvPr>
          <p:cNvGrpSpPr/>
          <p:nvPr/>
        </p:nvGrpSpPr>
        <p:grpSpPr>
          <a:xfrm>
            <a:off x="5839234" y="4033301"/>
            <a:ext cx="5906846" cy="2485246"/>
            <a:chOff x="5839234" y="4033301"/>
            <a:chExt cx="5906846" cy="2485246"/>
          </a:xfrm>
        </p:grpSpPr>
        <p:sp>
          <p:nvSpPr>
            <p:cNvPr id="8" name="TextBox 7">
              <a:extLst>
                <a:ext uri="{FF2B5EF4-FFF2-40B4-BE49-F238E27FC236}">
                  <a16:creationId xmlns:a16="http://schemas.microsoft.com/office/drawing/2014/main" id="{DF8AF770-745C-3141-83FC-E27A32C91972}"/>
                </a:ext>
              </a:extLst>
            </p:cNvPr>
            <p:cNvSpPr txBox="1"/>
            <p:nvPr/>
          </p:nvSpPr>
          <p:spPr>
            <a:xfrm>
              <a:off x="6876828" y="4783482"/>
              <a:ext cx="3055721" cy="984885"/>
            </a:xfrm>
            <a:prstGeom prst="rect">
              <a:avLst/>
            </a:prstGeom>
            <a:noFill/>
          </p:spPr>
          <p:txBody>
            <a:bodyPr wrap="square" rtlCol="0">
              <a:spAutoFit/>
            </a:bodyPr>
            <a:lstStyle/>
            <a:p>
              <a:r>
                <a:rPr lang="en-US" sz="1600" b="1">
                  <a:solidFill>
                    <a:schemeClr val="bg1"/>
                  </a:solidFill>
                  <a:latin typeface="Arial" pitchFamily="34" charset="0"/>
                  <a:cs typeface="Arial" pitchFamily="34" charset="0"/>
                </a:rPr>
                <a:t>Prospecting &amp; Evaluation </a:t>
              </a:r>
            </a:p>
            <a:p>
              <a:r>
                <a:rPr lang="en-US" sz="1400" b="1">
                  <a:solidFill>
                    <a:srgbClr val="00B0F0"/>
                  </a:solidFill>
                  <a:latin typeface="Arial" pitchFamily="34" charset="0"/>
                  <a:cs typeface="Arial" pitchFamily="34" charset="0"/>
                </a:rPr>
                <a:t>Near Infrared Volatiles Spectrometer System (NIRVSS) Instrument</a:t>
              </a:r>
            </a:p>
          </p:txBody>
        </p:sp>
        <p:cxnSp>
          <p:nvCxnSpPr>
            <p:cNvPr id="33" name="Straight Arrow Connector 32">
              <a:extLst>
                <a:ext uri="{FF2B5EF4-FFF2-40B4-BE49-F238E27FC236}">
                  <a16:creationId xmlns:a16="http://schemas.microsoft.com/office/drawing/2014/main" id="{EC5A0DBE-A0F8-6944-A42D-7802C6456FA8}"/>
                </a:ext>
              </a:extLst>
            </p:cNvPr>
            <p:cNvCxnSpPr>
              <a:cxnSpLocks/>
            </p:cNvCxnSpPr>
            <p:nvPr/>
          </p:nvCxnSpPr>
          <p:spPr bwMode="auto">
            <a:xfrm flipH="1" flipV="1">
              <a:off x="5839234" y="5308777"/>
              <a:ext cx="1075894" cy="131324"/>
            </a:xfrm>
            <a:prstGeom prst="straightConnector1">
              <a:avLst/>
            </a:prstGeom>
            <a:solidFill>
              <a:schemeClr val="accent1"/>
            </a:solidFill>
            <a:ln w="15875" cap="flat" cmpd="sng" algn="ctr">
              <a:solidFill>
                <a:srgbClr val="FF3300"/>
              </a:solidFill>
              <a:prstDash val="solid"/>
              <a:round/>
              <a:headEnd type="none" w="med" len="med"/>
              <a:tailEnd type="triangle" w="med" len="med"/>
            </a:ln>
            <a:effectLst/>
          </p:spPr>
        </p:cxnSp>
        <p:pic>
          <p:nvPicPr>
            <p:cNvPr id="17" name="Picture 16">
              <a:extLst>
                <a:ext uri="{FF2B5EF4-FFF2-40B4-BE49-F238E27FC236}">
                  <a16:creationId xmlns:a16="http://schemas.microsoft.com/office/drawing/2014/main" id="{2201044B-B37A-FB47-BF14-0F4BB9ED77B1}"/>
                </a:ext>
              </a:extLst>
            </p:cNvPr>
            <p:cNvPicPr>
              <a:picLocks noChangeAspect="1"/>
            </p:cNvPicPr>
            <p:nvPr/>
          </p:nvPicPr>
          <p:blipFill>
            <a:blip r:embed="rId5"/>
            <a:stretch>
              <a:fillRect/>
            </a:stretch>
          </p:blipFill>
          <p:spPr>
            <a:xfrm>
              <a:off x="9677715" y="4033301"/>
              <a:ext cx="2068365" cy="2485246"/>
            </a:xfrm>
            <a:prstGeom prst="rect">
              <a:avLst/>
            </a:prstGeom>
          </p:spPr>
        </p:pic>
      </p:grpSp>
      <p:grpSp>
        <p:nvGrpSpPr>
          <p:cNvPr id="9" name="Group 8">
            <a:extLst>
              <a:ext uri="{FF2B5EF4-FFF2-40B4-BE49-F238E27FC236}">
                <a16:creationId xmlns:a16="http://schemas.microsoft.com/office/drawing/2014/main" id="{D9C38555-D992-164A-A574-A7896684E6A0}"/>
              </a:ext>
            </a:extLst>
          </p:cNvPr>
          <p:cNvGrpSpPr/>
          <p:nvPr/>
        </p:nvGrpSpPr>
        <p:grpSpPr>
          <a:xfrm>
            <a:off x="303936" y="3734681"/>
            <a:ext cx="5276095" cy="2699060"/>
            <a:chOff x="311015" y="3679239"/>
            <a:chExt cx="5276095" cy="2699060"/>
          </a:xfrm>
        </p:grpSpPr>
        <p:sp>
          <p:nvSpPr>
            <p:cNvPr id="11" name="TextBox 10">
              <a:extLst>
                <a:ext uri="{FF2B5EF4-FFF2-40B4-BE49-F238E27FC236}">
                  <a16:creationId xmlns:a16="http://schemas.microsoft.com/office/drawing/2014/main" id="{68EAF1BA-79BD-2040-AD1E-6FB50CD8742F}"/>
                </a:ext>
              </a:extLst>
            </p:cNvPr>
            <p:cNvSpPr txBox="1"/>
            <p:nvPr/>
          </p:nvSpPr>
          <p:spPr>
            <a:xfrm>
              <a:off x="1960004" y="5608858"/>
              <a:ext cx="3627106" cy="769441"/>
            </a:xfrm>
            <a:prstGeom prst="rect">
              <a:avLst/>
            </a:prstGeom>
            <a:noFill/>
          </p:spPr>
          <p:txBody>
            <a:bodyPr wrap="square" rtlCol="0">
              <a:spAutoFit/>
            </a:bodyPr>
            <a:lstStyle/>
            <a:p>
              <a:r>
                <a:rPr lang="en-US" sz="1600" b="1">
                  <a:solidFill>
                    <a:schemeClr val="bg1"/>
                  </a:solidFill>
                  <a:latin typeface="Arial" pitchFamily="34" charset="0"/>
                  <a:cs typeface="Arial" pitchFamily="34" charset="0"/>
                </a:rPr>
                <a:t>Prospecting &amp; Evaluation </a:t>
              </a:r>
            </a:p>
            <a:p>
              <a:r>
                <a:rPr lang="en-US" sz="1400" b="1">
                  <a:solidFill>
                    <a:srgbClr val="00B0F0"/>
                  </a:solidFill>
                  <a:latin typeface="Arial" panose="020B0604020202020204" pitchFamily="34" charset="0"/>
                  <a:cs typeface="Arial" panose="020B0604020202020204" pitchFamily="34" charset="0"/>
                </a:rPr>
                <a:t>Mass Spectrometer Observing Lunar Operations (MSolo) Instrument</a:t>
              </a:r>
            </a:p>
          </p:txBody>
        </p:sp>
        <p:cxnSp>
          <p:nvCxnSpPr>
            <p:cNvPr id="37" name="Straight Arrow Connector 36">
              <a:extLst>
                <a:ext uri="{FF2B5EF4-FFF2-40B4-BE49-F238E27FC236}">
                  <a16:creationId xmlns:a16="http://schemas.microsoft.com/office/drawing/2014/main" id="{B5877C61-DE15-7E41-952F-D32478623F13}"/>
                </a:ext>
              </a:extLst>
            </p:cNvPr>
            <p:cNvCxnSpPr>
              <a:cxnSpLocks/>
            </p:cNvCxnSpPr>
            <p:nvPr/>
          </p:nvCxnSpPr>
          <p:spPr bwMode="auto">
            <a:xfrm flipV="1">
              <a:off x="4593600" y="5401132"/>
              <a:ext cx="799714" cy="467270"/>
            </a:xfrm>
            <a:prstGeom prst="straightConnector1">
              <a:avLst/>
            </a:prstGeom>
            <a:solidFill>
              <a:schemeClr val="accent1"/>
            </a:solidFill>
            <a:ln w="15875" cap="flat" cmpd="sng" algn="ctr">
              <a:solidFill>
                <a:srgbClr val="FF3300"/>
              </a:solidFill>
              <a:prstDash val="solid"/>
              <a:round/>
              <a:headEnd type="none" w="med" len="med"/>
              <a:tailEnd type="triangle" w="med" len="med"/>
            </a:ln>
            <a:effectLst/>
          </p:spPr>
        </p:cxnSp>
        <p:pic>
          <p:nvPicPr>
            <p:cNvPr id="21" name="Picture 20">
              <a:extLst>
                <a:ext uri="{FF2B5EF4-FFF2-40B4-BE49-F238E27FC236}">
                  <a16:creationId xmlns:a16="http://schemas.microsoft.com/office/drawing/2014/main" id="{15095CFE-93DC-F740-A638-96E032BDC14E}"/>
                </a:ext>
              </a:extLst>
            </p:cNvPr>
            <p:cNvPicPr>
              <a:picLocks noChangeAspect="1"/>
            </p:cNvPicPr>
            <p:nvPr/>
          </p:nvPicPr>
          <p:blipFill>
            <a:blip r:embed="rId6"/>
            <a:stretch>
              <a:fillRect/>
            </a:stretch>
          </p:blipFill>
          <p:spPr>
            <a:xfrm>
              <a:off x="311015" y="3679239"/>
              <a:ext cx="2536357" cy="1902268"/>
            </a:xfrm>
            <a:prstGeom prst="rect">
              <a:avLst/>
            </a:prstGeom>
          </p:spPr>
        </p:pic>
      </p:grpSp>
      <p:grpSp>
        <p:nvGrpSpPr>
          <p:cNvPr id="19" name="Group 18">
            <a:extLst>
              <a:ext uri="{FF2B5EF4-FFF2-40B4-BE49-F238E27FC236}">
                <a16:creationId xmlns:a16="http://schemas.microsoft.com/office/drawing/2014/main" id="{C744C929-0A5B-E44E-8FBA-DC86C5757A60}"/>
              </a:ext>
            </a:extLst>
          </p:cNvPr>
          <p:cNvGrpSpPr/>
          <p:nvPr/>
        </p:nvGrpSpPr>
        <p:grpSpPr>
          <a:xfrm>
            <a:off x="828568" y="313580"/>
            <a:ext cx="3680370" cy="3178482"/>
            <a:chOff x="1206940" y="250518"/>
            <a:chExt cx="3680370" cy="3178482"/>
          </a:xfrm>
        </p:grpSpPr>
        <p:sp>
          <p:nvSpPr>
            <p:cNvPr id="6" name="TextBox 5">
              <a:extLst>
                <a:ext uri="{FF2B5EF4-FFF2-40B4-BE49-F238E27FC236}">
                  <a16:creationId xmlns:a16="http://schemas.microsoft.com/office/drawing/2014/main" id="{AC683E3B-BFB9-D640-94E7-A538EADB2736}"/>
                </a:ext>
              </a:extLst>
            </p:cNvPr>
            <p:cNvSpPr txBox="1"/>
            <p:nvPr/>
          </p:nvSpPr>
          <p:spPr>
            <a:xfrm>
              <a:off x="2190295" y="1456868"/>
              <a:ext cx="2403305" cy="800219"/>
            </a:xfrm>
            <a:prstGeom prst="rect">
              <a:avLst/>
            </a:prstGeom>
            <a:noFill/>
          </p:spPr>
          <p:txBody>
            <a:bodyPr wrap="square" rtlCol="0">
              <a:spAutoFit/>
            </a:bodyPr>
            <a:lstStyle/>
            <a:p>
              <a:pPr algn="ctr"/>
              <a:r>
                <a:rPr lang="en-US" sz="1600" b="1">
                  <a:solidFill>
                    <a:schemeClr val="bg1"/>
                  </a:solidFill>
                  <a:latin typeface="Arial" pitchFamily="34" charset="0"/>
                  <a:cs typeface="Arial" pitchFamily="34" charset="0"/>
                </a:rPr>
                <a:t>Subsurface </a:t>
              </a:r>
              <a:br>
                <a:rPr lang="en-US" sz="1600" b="1">
                  <a:solidFill>
                    <a:schemeClr val="bg1"/>
                  </a:solidFill>
                  <a:latin typeface="Arial" pitchFamily="34" charset="0"/>
                  <a:cs typeface="Arial" pitchFamily="34" charset="0"/>
                </a:rPr>
              </a:br>
              <a:r>
                <a:rPr lang="en-US" sz="1600" b="1">
                  <a:solidFill>
                    <a:schemeClr val="bg1"/>
                  </a:solidFill>
                  <a:latin typeface="Arial" pitchFamily="34" charset="0"/>
                  <a:cs typeface="Arial" pitchFamily="34" charset="0"/>
                </a:rPr>
                <a:t>excavation</a:t>
              </a:r>
            </a:p>
            <a:p>
              <a:pPr algn="ctr"/>
              <a:r>
                <a:rPr lang="en-US" sz="1400" b="1">
                  <a:solidFill>
                    <a:srgbClr val="00B0F0"/>
                  </a:solidFill>
                  <a:latin typeface="Arial" pitchFamily="34" charset="0"/>
                  <a:cs typeface="Arial" pitchFamily="34" charset="0"/>
                </a:rPr>
                <a:t>TRIDENT Drill</a:t>
              </a:r>
            </a:p>
          </p:txBody>
        </p:sp>
        <p:cxnSp>
          <p:nvCxnSpPr>
            <p:cNvPr id="26" name="Straight Arrow Connector 25">
              <a:extLst>
                <a:ext uri="{FF2B5EF4-FFF2-40B4-BE49-F238E27FC236}">
                  <a16:creationId xmlns:a16="http://schemas.microsoft.com/office/drawing/2014/main" id="{91A15E62-DE6F-9143-A482-0221A087FA4D}"/>
                </a:ext>
              </a:extLst>
            </p:cNvPr>
            <p:cNvCxnSpPr>
              <a:cxnSpLocks/>
            </p:cNvCxnSpPr>
            <p:nvPr/>
          </p:nvCxnSpPr>
          <p:spPr bwMode="auto">
            <a:xfrm>
              <a:off x="3867966" y="2237082"/>
              <a:ext cx="1019344" cy="253870"/>
            </a:xfrm>
            <a:prstGeom prst="straightConnector1">
              <a:avLst/>
            </a:prstGeom>
            <a:solidFill>
              <a:schemeClr val="accent1"/>
            </a:solidFill>
            <a:ln w="15875" cap="flat" cmpd="sng" algn="ctr">
              <a:solidFill>
                <a:srgbClr val="FF3300"/>
              </a:solidFill>
              <a:prstDash val="solid"/>
              <a:round/>
              <a:headEnd type="none" w="med" len="med"/>
              <a:tailEnd type="triangle" w="med" len="med"/>
            </a:ln>
            <a:effectLst/>
          </p:spPr>
        </p:cxnSp>
        <p:pic>
          <p:nvPicPr>
            <p:cNvPr id="23" name="Picture 22">
              <a:extLst>
                <a:ext uri="{FF2B5EF4-FFF2-40B4-BE49-F238E27FC236}">
                  <a16:creationId xmlns:a16="http://schemas.microsoft.com/office/drawing/2014/main" id="{A5471C0A-BD7B-574D-B9CA-4593C2A77F35}"/>
                </a:ext>
              </a:extLst>
            </p:cNvPr>
            <p:cNvPicPr>
              <a:picLocks noChangeAspect="1"/>
            </p:cNvPicPr>
            <p:nvPr/>
          </p:nvPicPr>
          <p:blipFill>
            <a:blip r:embed="rId7"/>
            <a:stretch>
              <a:fillRect/>
            </a:stretch>
          </p:blipFill>
          <p:spPr>
            <a:xfrm>
              <a:off x="1206940" y="250518"/>
              <a:ext cx="1454086" cy="3178482"/>
            </a:xfrm>
            <a:prstGeom prst="rect">
              <a:avLst/>
            </a:prstGeom>
          </p:spPr>
        </p:pic>
      </p:grpSp>
      <p:sp>
        <p:nvSpPr>
          <p:cNvPr id="3" name="Slide Number Placeholder 2">
            <a:extLst>
              <a:ext uri="{FF2B5EF4-FFF2-40B4-BE49-F238E27FC236}">
                <a16:creationId xmlns:a16="http://schemas.microsoft.com/office/drawing/2014/main" id="{46F594D0-8A54-A740-8DAF-BCE55E89B798}"/>
              </a:ext>
            </a:extLst>
          </p:cNvPr>
          <p:cNvSpPr>
            <a:spLocks noGrp="1"/>
          </p:cNvSpPr>
          <p:nvPr>
            <p:ph type="sldNum" sz="quarter" idx="12"/>
          </p:nvPr>
        </p:nvSpPr>
        <p:spPr/>
        <p:txBody>
          <a:bodyPr/>
          <a:lstStyle/>
          <a:p>
            <a:fld id="{2E8C51FE-49D9-314D-9957-ABBF7DDE8782}" type="slidenum">
              <a:rPr lang="en-US" smtClean="0"/>
              <a:t>7</a:t>
            </a:fld>
            <a:endParaRPr lang="en-US"/>
          </a:p>
        </p:txBody>
      </p:sp>
      <p:grpSp>
        <p:nvGrpSpPr>
          <p:cNvPr id="12" name="Group 11">
            <a:extLst>
              <a:ext uri="{FF2B5EF4-FFF2-40B4-BE49-F238E27FC236}">
                <a16:creationId xmlns:a16="http://schemas.microsoft.com/office/drawing/2014/main" id="{8F5D4324-5E71-9449-A553-8C29ABD4DE4D}"/>
              </a:ext>
            </a:extLst>
          </p:cNvPr>
          <p:cNvGrpSpPr/>
          <p:nvPr/>
        </p:nvGrpSpPr>
        <p:grpSpPr>
          <a:xfrm>
            <a:off x="6088006" y="680720"/>
            <a:ext cx="4456853" cy="1371600"/>
            <a:chOff x="5835674" y="620300"/>
            <a:chExt cx="4456853" cy="1371600"/>
          </a:xfrm>
        </p:grpSpPr>
        <p:sp>
          <p:nvSpPr>
            <p:cNvPr id="22" name="TextBox 21">
              <a:extLst>
                <a:ext uri="{FF2B5EF4-FFF2-40B4-BE49-F238E27FC236}">
                  <a16:creationId xmlns:a16="http://schemas.microsoft.com/office/drawing/2014/main" id="{25ADFFC5-382B-8041-A958-469E06F4D9EE}"/>
                </a:ext>
              </a:extLst>
            </p:cNvPr>
            <p:cNvSpPr txBox="1"/>
            <p:nvPr/>
          </p:nvSpPr>
          <p:spPr>
            <a:xfrm>
              <a:off x="5835674" y="1017789"/>
              <a:ext cx="2403305" cy="553998"/>
            </a:xfrm>
            <a:prstGeom prst="rect">
              <a:avLst/>
            </a:prstGeom>
            <a:noFill/>
          </p:spPr>
          <p:txBody>
            <a:bodyPr wrap="square" rtlCol="0">
              <a:spAutoFit/>
            </a:bodyPr>
            <a:lstStyle/>
            <a:p>
              <a:pPr algn="ctr"/>
              <a:r>
                <a:rPr lang="en-US" sz="1600" b="1">
                  <a:solidFill>
                    <a:schemeClr val="bg1"/>
                  </a:solidFill>
                  <a:latin typeface="Arial" pitchFamily="34" charset="0"/>
                  <a:cs typeface="Arial" pitchFamily="34" charset="0"/>
                </a:rPr>
                <a:t>Imaging Science</a:t>
              </a:r>
            </a:p>
            <a:p>
              <a:pPr algn="ctr"/>
              <a:r>
                <a:rPr lang="en-US" sz="1400" b="1">
                  <a:solidFill>
                    <a:srgbClr val="00B0F0"/>
                  </a:solidFill>
                  <a:latin typeface="Arial" pitchFamily="34" charset="0"/>
                  <a:cs typeface="Arial" pitchFamily="34" charset="0"/>
                </a:rPr>
                <a:t>VIS</a:t>
              </a:r>
            </a:p>
          </p:txBody>
        </p:sp>
        <p:pic>
          <p:nvPicPr>
            <p:cNvPr id="24" name="Google Shape;517;p46">
              <a:extLst>
                <a:ext uri="{FF2B5EF4-FFF2-40B4-BE49-F238E27FC236}">
                  <a16:creationId xmlns:a16="http://schemas.microsoft.com/office/drawing/2014/main" id="{C2D41001-9E50-BD43-80E4-AD7E8A5397B8}"/>
                </a:ext>
              </a:extLst>
            </p:cNvPr>
            <p:cNvPicPr preferRelativeResize="0">
              <a:picLocks noChangeAspect="1"/>
            </p:cNvPicPr>
            <p:nvPr/>
          </p:nvPicPr>
          <p:blipFill rotWithShape="1">
            <a:blip r:embed="rId8">
              <a:alphaModFix/>
            </a:blip>
            <a:srcRect/>
            <a:stretch/>
          </p:blipFill>
          <p:spPr>
            <a:xfrm>
              <a:off x="7959806" y="620300"/>
              <a:ext cx="2332721" cy="1371600"/>
            </a:xfrm>
            <a:prstGeom prst="rect">
              <a:avLst/>
            </a:prstGeom>
            <a:noFill/>
            <a:ln>
              <a:noFill/>
            </a:ln>
          </p:spPr>
        </p:pic>
        <p:cxnSp>
          <p:nvCxnSpPr>
            <p:cNvPr id="25" name="Straight Arrow Connector 24">
              <a:extLst>
                <a:ext uri="{FF2B5EF4-FFF2-40B4-BE49-F238E27FC236}">
                  <a16:creationId xmlns:a16="http://schemas.microsoft.com/office/drawing/2014/main" id="{29DA055F-D859-1044-88A7-64D1EE03C551}"/>
                </a:ext>
              </a:extLst>
            </p:cNvPr>
            <p:cNvCxnSpPr>
              <a:cxnSpLocks/>
            </p:cNvCxnSpPr>
            <p:nvPr/>
          </p:nvCxnSpPr>
          <p:spPr bwMode="auto">
            <a:xfrm flipH="1">
              <a:off x="5906258" y="1524000"/>
              <a:ext cx="967508" cy="403748"/>
            </a:xfrm>
            <a:prstGeom prst="straightConnector1">
              <a:avLst/>
            </a:prstGeom>
            <a:solidFill>
              <a:schemeClr val="accent1"/>
            </a:solidFill>
            <a:ln w="15875" cap="flat" cmpd="sng" algn="ctr">
              <a:solidFill>
                <a:srgbClr val="FF3300"/>
              </a:solidFill>
              <a:prstDash val="solid"/>
              <a:round/>
              <a:headEnd type="none" w="med" len="med"/>
              <a:tailEnd type="triangle" w="med" len="med"/>
            </a:ln>
            <a:effectLst/>
          </p:spPr>
        </p:cxnSp>
      </p:grpSp>
      <p:grpSp>
        <p:nvGrpSpPr>
          <p:cNvPr id="4" name="Group 3">
            <a:extLst>
              <a:ext uri="{FF2B5EF4-FFF2-40B4-BE49-F238E27FC236}">
                <a16:creationId xmlns:a16="http://schemas.microsoft.com/office/drawing/2014/main" id="{1EF01078-A144-7954-8068-ADF5E6E8E1C3}"/>
              </a:ext>
            </a:extLst>
          </p:cNvPr>
          <p:cNvGrpSpPr/>
          <p:nvPr/>
        </p:nvGrpSpPr>
        <p:grpSpPr>
          <a:xfrm>
            <a:off x="4508938" y="3873510"/>
            <a:ext cx="2617160" cy="800219"/>
            <a:chOff x="4508938" y="3873510"/>
            <a:chExt cx="2617160" cy="800219"/>
          </a:xfrm>
        </p:grpSpPr>
        <p:pic>
          <p:nvPicPr>
            <p:cNvPr id="15" name="Picture 14">
              <a:extLst>
                <a:ext uri="{FF2B5EF4-FFF2-40B4-BE49-F238E27FC236}">
                  <a16:creationId xmlns:a16="http://schemas.microsoft.com/office/drawing/2014/main" id="{EE843342-D376-42ED-6BFE-9BACC63B03C3}"/>
                </a:ext>
              </a:extLst>
            </p:cNvPr>
            <p:cNvPicPr>
              <a:picLocks noChangeAspect="1"/>
            </p:cNvPicPr>
            <p:nvPr/>
          </p:nvPicPr>
          <p:blipFill>
            <a:blip r:embed="rId9"/>
            <a:stretch>
              <a:fillRect/>
            </a:stretch>
          </p:blipFill>
          <p:spPr>
            <a:xfrm>
              <a:off x="4508938" y="3873510"/>
              <a:ext cx="769441" cy="769441"/>
            </a:xfrm>
            <a:prstGeom prst="rect">
              <a:avLst/>
            </a:prstGeom>
          </p:spPr>
        </p:pic>
        <p:sp>
          <p:nvSpPr>
            <p:cNvPr id="30" name="TextBox 29">
              <a:extLst>
                <a:ext uri="{FF2B5EF4-FFF2-40B4-BE49-F238E27FC236}">
                  <a16:creationId xmlns:a16="http://schemas.microsoft.com/office/drawing/2014/main" id="{293B2B07-1D9B-DB91-FB66-DA66905AE07E}"/>
                </a:ext>
              </a:extLst>
            </p:cNvPr>
            <p:cNvSpPr txBox="1"/>
            <p:nvPr/>
          </p:nvSpPr>
          <p:spPr>
            <a:xfrm>
              <a:off x="4722793" y="3873510"/>
              <a:ext cx="2403305" cy="800219"/>
            </a:xfrm>
            <a:prstGeom prst="rect">
              <a:avLst/>
            </a:prstGeom>
            <a:noFill/>
          </p:spPr>
          <p:txBody>
            <a:bodyPr wrap="square" rtlCol="0">
              <a:spAutoFit/>
            </a:bodyPr>
            <a:lstStyle/>
            <a:p>
              <a:pPr algn="ctr"/>
              <a:r>
                <a:rPr lang="en-US" sz="1600" b="1">
                  <a:solidFill>
                    <a:schemeClr val="bg1"/>
                  </a:solidFill>
                  <a:latin typeface="Arial" pitchFamily="34" charset="0"/>
                  <a:cs typeface="Arial" pitchFamily="34" charset="0"/>
                </a:rPr>
                <a:t>Subsurface </a:t>
              </a:r>
              <a:br>
                <a:rPr lang="en-US" sz="1600" b="1">
                  <a:solidFill>
                    <a:schemeClr val="bg1"/>
                  </a:solidFill>
                  <a:latin typeface="Arial" pitchFamily="34" charset="0"/>
                  <a:cs typeface="Arial" pitchFamily="34" charset="0"/>
                </a:rPr>
              </a:br>
              <a:r>
                <a:rPr lang="en-US" sz="1600" b="1">
                  <a:solidFill>
                    <a:schemeClr val="bg1"/>
                  </a:solidFill>
                  <a:latin typeface="Arial" pitchFamily="34" charset="0"/>
                  <a:cs typeface="Arial" pitchFamily="34" charset="0"/>
                </a:rPr>
                <a:t>Sounding</a:t>
              </a:r>
            </a:p>
            <a:p>
              <a:pPr algn="ctr"/>
              <a:r>
                <a:rPr lang="en-US" sz="1400" b="1">
                  <a:solidFill>
                    <a:srgbClr val="00B0F0"/>
                  </a:solidFill>
                  <a:latin typeface="Arial" pitchFamily="34" charset="0"/>
                  <a:cs typeface="Arial" pitchFamily="34" charset="0"/>
                </a:rPr>
                <a:t>Rover IMU</a:t>
              </a:r>
            </a:p>
          </p:txBody>
        </p:sp>
      </p:grpSp>
    </p:spTree>
    <p:extLst>
      <p:ext uri="{BB962C8B-B14F-4D97-AF65-F5344CB8AC3E}">
        <p14:creationId xmlns:p14="http://schemas.microsoft.com/office/powerpoint/2010/main" val="396659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09" y="14327"/>
            <a:ext cx="9985020" cy="646331"/>
          </a:xfrm>
        </p:spPr>
        <p:txBody>
          <a:bodyPr/>
          <a:lstStyle/>
          <a:p>
            <a:r>
              <a:rPr lang="en-US" dirty="0"/>
              <a:t>VIPER Instruments</a:t>
            </a:r>
          </a:p>
        </p:txBody>
      </p:sp>
      <p:sp>
        <p:nvSpPr>
          <p:cNvPr id="12" name="TextBox 11"/>
          <p:cNvSpPr txBox="1"/>
          <p:nvPr/>
        </p:nvSpPr>
        <p:spPr>
          <a:xfrm>
            <a:off x="0" y="3678569"/>
            <a:ext cx="8882423" cy="2585323"/>
          </a:xfrm>
          <a:prstGeom prst="rect">
            <a:avLst/>
          </a:prstGeom>
          <a:noFill/>
        </p:spPr>
        <p:txBody>
          <a:bodyPr wrap="square" rtlCol="0">
            <a:spAutoFit/>
          </a:bodyPr>
          <a:lstStyle/>
          <a:p>
            <a:r>
              <a:rPr lang="en-US" sz="1600" b="1" dirty="0" err="1">
                <a:solidFill>
                  <a:schemeClr val="bg1"/>
                </a:solidFill>
              </a:rPr>
              <a:t>MSolo</a:t>
            </a:r>
            <a:r>
              <a:rPr lang="en-US" sz="1600" b="1" dirty="0">
                <a:solidFill>
                  <a:schemeClr val="bg1"/>
                </a:solidFill>
              </a:rPr>
              <a:t> (KSC, INFICON, NSF– SHREC Space Processor, &amp; Blue Sun – Virtual Machine Language)</a:t>
            </a:r>
          </a:p>
          <a:p>
            <a:r>
              <a:rPr lang="en-US" sz="1400" dirty="0">
                <a:solidFill>
                  <a:schemeClr val="bg1"/>
                </a:solidFill>
              </a:rPr>
              <a:t>PI: Janine Captain (NASA KSC)</a:t>
            </a: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Quadrupole mass spectrometer</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Identify low-molecular weight volatiles between 1-70 amu, unit mass resolution to measure isotopes including D/H and 0</a:t>
            </a:r>
            <a:r>
              <a:rPr lang="en-US" sz="1400" baseline="30000" dirty="0">
                <a:solidFill>
                  <a:schemeClr val="bg1"/>
                </a:solidFill>
              </a:rPr>
              <a:t>18/</a:t>
            </a:r>
            <a:r>
              <a:rPr lang="en-US" sz="1400" dirty="0">
                <a:solidFill>
                  <a:schemeClr val="bg1"/>
                </a:solidFill>
              </a:rPr>
              <a:t>0</a:t>
            </a:r>
            <a:r>
              <a:rPr lang="en-US" sz="1400" baseline="30000" dirty="0">
                <a:solidFill>
                  <a:schemeClr val="bg1"/>
                </a:solidFill>
              </a:rPr>
              <a:t>16</a:t>
            </a:r>
          </a:p>
          <a:p>
            <a:endParaRPr lang="en-US" sz="1600" dirty="0">
              <a:solidFill>
                <a:schemeClr val="bg1"/>
              </a:solidFill>
            </a:endParaRPr>
          </a:p>
          <a:p>
            <a:r>
              <a:rPr lang="en-US" sz="1600" b="1" dirty="0">
                <a:solidFill>
                  <a:schemeClr val="bg1"/>
                </a:solidFill>
              </a:rPr>
              <a:t>TRIDENT (Honeybee Robotics)</a:t>
            </a:r>
          </a:p>
          <a:p>
            <a:r>
              <a:rPr lang="en-US" sz="1600" dirty="0">
                <a:solidFill>
                  <a:schemeClr val="bg1"/>
                </a:solidFill>
              </a:rPr>
              <a:t>PI: Kris Zacny (Honeybee Robotics</a:t>
            </a:r>
            <a:endParaRPr lang="en-US" sz="1200" dirty="0">
              <a:solidFill>
                <a:schemeClr val="bg1"/>
              </a:solidFill>
            </a:endParaRP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1-meter hammer drill</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Excavation of subsurface material to 100 cm; Subsurface temperature vs depth; Strength of regolith vs depth (info on ice-cemented ground vs. ice-soil mixture).</a:t>
            </a:r>
            <a:endParaRPr lang="en-US" sz="1400" baseline="30000" dirty="0">
              <a:solidFill>
                <a:schemeClr val="bg1"/>
              </a:solidFill>
            </a:endParaRPr>
          </a:p>
        </p:txBody>
      </p:sp>
      <p:pic>
        <p:nvPicPr>
          <p:cNvPr id="3" name="Picture 2">
            <a:extLst>
              <a:ext uri="{FF2B5EF4-FFF2-40B4-BE49-F238E27FC236}">
                <a16:creationId xmlns:a16="http://schemas.microsoft.com/office/drawing/2014/main" id="{0DB45C3D-0B25-4349-8E51-4D6DF50B16EB}"/>
              </a:ext>
            </a:extLst>
          </p:cNvPr>
          <p:cNvPicPr>
            <a:picLocks noChangeAspect="1"/>
          </p:cNvPicPr>
          <p:nvPr/>
        </p:nvPicPr>
        <p:blipFill>
          <a:blip r:embed="rId2"/>
          <a:stretch>
            <a:fillRect/>
          </a:stretch>
        </p:blipFill>
        <p:spPr>
          <a:xfrm>
            <a:off x="9694983" y="833023"/>
            <a:ext cx="2239022" cy="1479681"/>
          </a:xfrm>
          <a:prstGeom prst="rect">
            <a:avLst/>
          </a:prstGeom>
        </p:spPr>
      </p:pic>
      <p:pic>
        <p:nvPicPr>
          <p:cNvPr id="4" name="Picture 3">
            <a:extLst>
              <a:ext uri="{FF2B5EF4-FFF2-40B4-BE49-F238E27FC236}">
                <a16:creationId xmlns:a16="http://schemas.microsoft.com/office/drawing/2014/main" id="{96693330-CFE3-45C9-A51F-C13D0357F4CF}"/>
              </a:ext>
            </a:extLst>
          </p:cNvPr>
          <p:cNvPicPr>
            <a:picLocks noChangeAspect="1"/>
          </p:cNvPicPr>
          <p:nvPr/>
        </p:nvPicPr>
        <p:blipFill>
          <a:blip r:embed="rId3"/>
          <a:stretch>
            <a:fillRect/>
          </a:stretch>
        </p:blipFill>
        <p:spPr>
          <a:xfrm>
            <a:off x="9694983" y="2312704"/>
            <a:ext cx="2239021" cy="1365865"/>
          </a:xfrm>
          <a:prstGeom prst="rect">
            <a:avLst/>
          </a:prstGeom>
        </p:spPr>
      </p:pic>
      <p:pic>
        <p:nvPicPr>
          <p:cNvPr id="8" name="Picture 7">
            <a:extLst>
              <a:ext uri="{FF2B5EF4-FFF2-40B4-BE49-F238E27FC236}">
                <a16:creationId xmlns:a16="http://schemas.microsoft.com/office/drawing/2014/main" id="{31D57B01-AD61-4561-BDC7-7D27811D29ED}"/>
              </a:ext>
            </a:extLst>
          </p:cNvPr>
          <p:cNvPicPr>
            <a:picLocks noChangeAspect="1"/>
          </p:cNvPicPr>
          <p:nvPr/>
        </p:nvPicPr>
        <p:blipFill>
          <a:blip r:embed="rId4"/>
          <a:stretch>
            <a:fillRect/>
          </a:stretch>
        </p:blipFill>
        <p:spPr>
          <a:xfrm>
            <a:off x="11011317" y="3846977"/>
            <a:ext cx="1141843" cy="2495951"/>
          </a:xfrm>
          <a:prstGeom prst="rect">
            <a:avLst/>
          </a:prstGeom>
        </p:spPr>
      </p:pic>
      <p:sp>
        <p:nvSpPr>
          <p:cNvPr id="5" name="Rectangle 4">
            <a:extLst>
              <a:ext uri="{FF2B5EF4-FFF2-40B4-BE49-F238E27FC236}">
                <a16:creationId xmlns:a16="http://schemas.microsoft.com/office/drawing/2014/main" id="{409FC3C5-3CE7-4383-9FF8-6F2EA053D4B1}"/>
              </a:ext>
            </a:extLst>
          </p:cNvPr>
          <p:cNvSpPr/>
          <p:nvPr/>
        </p:nvSpPr>
        <p:spPr>
          <a:xfrm>
            <a:off x="38838" y="1071934"/>
            <a:ext cx="9656144" cy="2441694"/>
          </a:xfrm>
          <a:prstGeom prst="rect">
            <a:avLst/>
          </a:prstGeom>
        </p:spPr>
        <p:txBody>
          <a:bodyPr wrap="square">
            <a:spAutoFit/>
          </a:bodyPr>
          <a:lstStyle/>
          <a:p>
            <a:r>
              <a:rPr lang="en-US" sz="1600" b="1" dirty="0">
                <a:solidFill>
                  <a:schemeClr val="bg1"/>
                </a:solidFill>
              </a:rPr>
              <a:t>NSS (NASA ARC/Lockheed Martin ATC)</a:t>
            </a:r>
          </a:p>
          <a:p>
            <a:r>
              <a:rPr lang="en-US" sz="1400" dirty="0">
                <a:solidFill>
                  <a:schemeClr val="bg1"/>
                </a:solidFill>
              </a:rPr>
              <a:t>PI: Rick Elphic (NASA ARC)</a:t>
            </a:r>
          </a:p>
          <a:p>
            <a:pPr marL="285750" indent="-285750">
              <a:buFont typeface="Arial" panose="020B0604020202020204" pitchFamily="34" charset="0"/>
              <a:buChar char="•"/>
            </a:pPr>
            <a:r>
              <a:rPr lang="en-US" altLang="en-US" sz="1400" b="1" dirty="0">
                <a:solidFill>
                  <a:schemeClr val="bg1"/>
                </a:solidFill>
                <a:cs typeface="Times New Roman" panose="02020603050405020304" pitchFamily="18" charset="0"/>
              </a:rPr>
              <a:t>Instrument Type: </a:t>
            </a:r>
            <a:r>
              <a:rPr lang="en-US" altLang="en-US" sz="1400" dirty="0">
                <a:solidFill>
                  <a:schemeClr val="bg1"/>
                </a:solidFill>
                <a:cs typeface="Times New Roman" panose="02020603050405020304" pitchFamily="18" charset="0"/>
              </a:rPr>
              <a:t>Two channel neutron spectrometer</a:t>
            </a:r>
            <a:endParaRPr lang="en-US" altLang="en-US" sz="1400" b="1" dirty="0">
              <a:solidFill>
                <a:schemeClr val="bg1"/>
              </a:solidFill>
              <a:cs typeface="Times New Roman" panose="02020603050405020304" pitchFamily="18" charset="0"/>
            </a:endParaRPr>
          </a:p>
          <a:p>
            <a:pPr marL="285750" indent="-285750">
              <a:spcBef>
                <a:spcPts val="443"/>
              </a:spcBef>
              <a:buFont typeface="Arial" panose="020B0604020202020204" pitchFamily="34" charset="0"/>
              <a:buChar char="•"/>
            </a:pPr>
            <a:r>
              <a:rPr lang="en-US" altLang="en-US" sz="1400" b="1" dirty="0">
                <a:solidFill>
                  <a:schemeClr val="bg1"/>
                </a:solidFill>
                <a:cs typeface="Times New Roman" panose="02020603050405020304" pitchFamily="18" charset="0"/>
              </a:rPr>
              <a:t>Key Measurements: </a:t>
            </a:r>
            <a:r>
              <a:rPr lang="en-US" altLang="en-US" sz="1400" dirty="0">
                <a:solidFill>
                  <a:schemeClr val="bg1"/>
                </a:solidFill>
                <a:cs typeface="Times New Roman" panose="02020603050405020304" pitchFamily="18" charset="0"/>
              </a:rPr>
              <a:t>NSS assesses hydrogen and bulk composition in the top meter of regolith, measuring down to 0.5% (</a:t>
            </a:r>
            <a:r>
              <a:rPr lang="en-US" altLang="en-US" sz="1400" dirty="0" err="1">
                <a:solidFill>
                  <a:schemeClr val="bg1"/>
                </a:solidFill>
                <a:cs typeface="Times New Roman" panose="02020603050405020304" pitchFamily="18" charset="0"/>
              </a:rPr>
              <a:t>wt</a:t>
            </a:r>
            <a:r>
              <a:rPr lang="en-US" altLang="en-US" sz="1400" dirty="0">
                <a:solidFill>
                  <a:schemeClr val="bg1"/>
                </a:solidFill>
                <a:cs typeface="Times New Roman" panose="02020603050405020304" pitchFamily="18" charset="0"/>
              </a:rPr>
              <a:t>) WEH to 3</a:t>
            </a:r>
            <a:r>
              <a:rPr lang="en-US" altLang="en-US" sz="1400" dirty="0">
                <a:solidFill>
                  <a:schemeClr val="bg1"/>
                </a:solidFill>
                <a:latin typeface="Symbol" panose="05050102010706020507" pitchFamily="18" charset="2"/>
                <a:cs typeface="Times New Roman" panose="02020603050405020304" pitchFamily="18" charset="0"/>
              </a:rPr>
              <a:t>s</a:t>
            </a:r>
            <a:r>
              <a:rPr lang="en-US" altLang="en-US" sz="1400" dirty="0">
                <a:solidFill>
                  <a:schemeClr val="bg1"/>
                </a:solidFill>
                <a:cs typeface="Times New Roman" panose="02020603050405020304" pitchFamily="18" charset="0"/>
              </a:rPr>
              <a:t> while roving</a:t>
            </a:r>
          </a:p>
          <a:p>
            <a:pPr>
              <a:spcBef>
                <a:spcPts val="443"/>
              </a:spcBef>
            </a:pPr>
            <a:endParaRPr lang="en-US" sz="1600" dirty="0">
              <a:solidFill>
                <a:schemeClr val="bg1"/>
              </a:solidFill>
            </a:endParaRPr>
          </a:p>
          <a:p>
            <a:r>
              <a:rPr lang="en-US" sz="1600" b="1" dirty="0">
                <a:solidFill>
                  <a:schemeClr val="bg1"/>
                </a:solidFill>
              </a:rPr>
              <a:t>NIRVSS (ARC, </a:t>
            </a:r>
            <a:r>
              <a:rPr lang="en-US" sz="1600" b="1" dirty="0" err="1">
                <a:solidFill>
                  <a:schemeClr val="bg1"/>
                </a:solidFill>
              </a:rPr>
              <a:t>Brimrose</a:t>
            </a:r>
            <a:r>
              <a:rPr lang="en-US" sz="1600" b="1" dirty="0">
                <a:solidFill>
                  <a:schemeClr val="bg1"/>
                </a:solidFill>
              </a:rPr>
              <a:t> Corporation)</a:t>
            </a:r>
            <a:endParaRPr lang="en-US" sz="1600" dirty="0">
              <a:solidFill>
                <a:schemeClr val="bg1"/>
              </a:solidFill>
            </a:endParaRPr>
          </a:p>
          <a:p>
            <a:r>
              <a:rPr lang="en-US" sz="1400" dirty="0">
                <a:solidFill>
                  <a:schemeClr val="bg1"/>
                </a:solidFill>
              </a:rPr>
              <a:t>PI: Anthony Colaprete (NASA ARC)</a:t>
            </a:r>
          </a:p>
          <a:p>
            <a:pPr marL="285750" indent="-285750">
              <a:buFont typeface="Arial" panose="020B0604020202020204" pitchFamily="34" charset="0"/>
              <a:buChar char="•"/>
            </a:pPr>
            <a:r>
              <a:rPr lang="en-US" sz="1400" b="1" dirty="0">
                <a:solidFill>
                  <a:schemeClr val="bg1"/>
                </a:solidFill>
              </a:rPr>
              <a:t>Instrument Type:  </a:t>
            </a:r>
            <a:r>
              <a:rPr lang="en-US" sz="1400" dirty="0">
                <a:solidFill>
                  <a:schemeClr val="bg1"/>
                </a:solidFill>
              </a:rPr>
              <a:t>NIR Spectrometer, 4Mpxl Imager with 7 banks of color LEDs, four channel thermal radiometer</a:t>
            </a:r>
          </a:p>
          <a:p>
            <a:pPr marL="285750" indent="-285750">
              <a:buFont typeface="Arial" panose="020B0604020202020204" pitchFamily="34" charset="0"/>
              <a:buChar char="•"/>
            </a:pPr>
            <a:r>
              <a:rPr lang="en-US" sz="1400" b="1" dirty="0">
                <a:solidFill>
                  <a:schemeClr val="bg1"/>
                </a:solidFill>
              </a:rPr>
              <a:t>Key Measurements</a:t>
            </a:r>
            <a:r>
              <a:rPr lang="en-US" sz="1400" dirty="0">
                <a:solidFill>
                  <a:schemeClr val="bg1"/>
                </a:solidFill>
              </a:rPr>
              <a:t>: Volatiles including H</a:t>
            </a:r>
            <a:r>
              <a:rPr lang="en-US" sz="1400" baseline="-25000" dirty="0">
                <a:solidFill>
                  <a:schemeClr val="bg1"/>
                </a:solidFill>
              </a:rPr>
              <a:t>2</a:t>
            </a:r>
            <a:r>
              <a:rPr lang="en-US" sz="1400" dirty="0">
                <a:solidFill>
                  <a:schemeClr val="bg1"/>
                </a:solidFill>
              </a:rPr>
              <a:t>O, OH, and CO</a:t>
            </a:r>
            <a:r>
              <a:rPr lang="en-US" sz="1400" baseline="-25000" dirty="0">
                <a:solidFill>
                  <a:schemeClr val="bg1"/>
                </a:solidFill>
              </a:rPr>
              <a:t>2</a:t>
            </a:r>
            <a:r>
              <a:rPr lang="en-US" sz="1400" dirty="0">
                <a:solidFill>
                  <a:schemeClr val="bg1"/>
                </a:solidFill>
              </a:rPr>
              <a:t> and, minerology, surface morphology and temperatures</a:t>
            </a:r>
            <a:endParaRPr lang="en-US" sz="1600" dirty="0">
              <a:solidFill>
                <a:schemeClr val="bg1"/>
              </a:solidFill>
            </a:endParaRPr>
          </a:p>
        </p:txBody>
      </p:sp>
      <p:pic>
        <p:nvPicPr>
          <p:cNvPr id="10" name="Picture 9">
            <a:extLst>
              <a:ext uri="{FF2B5EF4-FFF2-40B4-BE49-F238E27FC236}">
                <a16:creationId xmlns:a16="http://schemas.microsoft.com/office/drawing/2014/main" id="{8EBFC993-4D97-42A5-A302-7EDF46CA009D}"/>
              </a:ext>
            </a:extLst>
          </p:cNvPr>
          <p:cNvPicPr>
            <a:picLocks noChangeAspect="1"/>
          </p:cNvPicPr>
          <p:nvPr/>
        </p:nvPicPr>
        <p:blipFill>
          <a:blip r:embed="rId5"/>
          <a:stretch>
            <a:fillRect/>
          </a:stretch>
        </p:blipFill>
        <p:spPr>
          <a:xfrm>
            <a:off x="9030325" y="3924905"/>
            <a:ext cx="2190008" cy="1642506"/>
          </a:xfrm>
          <a:prstGeom prst="rect">
            <a:avLst/>
          </a:prstGeom>
        </p:spPr>
      </p:pic>
      <p:sp>
        <p:nvSpPr>
          <p:cNvPr id="11" name="TextBox 10">
            <a:extLst>
              <a:ext uri="{FF2B5EF4-FFF2-40B4-BE49-F238E27FC236}">
                <a16:creationId xmlns:a16="http://schemas.microsoft.com/office/drawing/2014/main" id="{E6D49275-4A5E-4160-9532-C3D7EDCD25DE}"/>
              </a:ext>
            </a:extLst>
          </p:cNvPr>
          <p:cNvSpPr txBox="1"/>
          <p:nvPr/>
        </p:nvSpPr>
        <p:spPr>
          <a:xfrm>
            <a:off x="9685513" y="805040"/>
            <a:ext cx="500458" cy="276999"/>
          </a:xfrm>
          <a:prstGeom prst="rect">
            <a:avLst/>
          </a:prstGeom>
          <a:noFill/>
        </p:spPr>
        <p:txBody>
          <a:bodyPr wrap="none" rtlCol="0">
            <a:spAutoFit/>
          </a:bodyPr>
          <a:lstStyle/>
          <a:p>
            <a:r>
              <a:rPr lang="en-US" sz="1200" b="1" dirty="0">
                <a:solidFill>
                  <a:schemeClr val="bg1"/>
                </a:solidFill>
              </a:rPr>
              <a:t>NSS</a:t>
            </a:r>
          </a:p>
        </p:txBody>
      </p:sp>
      <p:sp>
        <p:nvSpPr>
          <p:cNvPr id="14" name="TextBox 13">
            <a:extLst>
              <a:ext uri="{FF2B5EF4-FFF2-40B4-BE49-F238E27FC236}">
                <a16:creationId xmlns:a16="http://schemas.microsoft.com/office/drawing/2014/main" id="{611AA136-D00E-45BD-A947-58DEFFEBE2F6}"/>
              </a:ext>
            </a:extLst>
          </p:cNvPr>
          <p:cNvSpPr txBox="1"/>
          <p:nvPr/>
        </p:nvSpPr>
        <p:spPr>
          <a:xfrm>
            <a:off x="11205147" y="3404263"/>
            <a:ext cx="754181" cy="276999"/>
          </a:xfrm>
          <a:prstGeom prst="rect">
            <a:avLst/>
          </a:prstGeom>
          <a:noFill/>
        </p:spPr>
        <p:txBody>
          <a:bodyPr wrap="none" rtlCol="0">
            <a:spAutoFit/>
          </a:bodyPr>
          <a:lstStyle/>
          <a:p>
            <a:r>
              <a:rPr lang="en-US" sz="1200" b="1" dirty="0"/>
              <a:t>NIRVSS</a:t>
            </a:r>
          </a:p>
        </p:txBody>
      </p:sp>
      <p:sp>
        <p:nvSpPr>
          <p:cNvPr id="15" name="TextBox 14">
            <a:extLst>
              <a:ext uri="{FF2B5EF4-FFF2-40B4-BE49-F238E27FC236}">
                <a16:creationId xmlns:a16="http://schemas.microsoft.com/office/drawing/2014/main" id="{FE124E4A-54ED-4423-A620-F73F73FF0D54}"/>
              </a:ext>
            </a:extLst>
          </p:cNvPr>
          <p:cNvSpPr txBox="1"/>
          <p:nvPr/>
        </p:nvSpPr>
        <p:spPr>
          <a:xfrm>
            <a:off x="8971828" y="5290412"/>
            <a:ext cx="647934" cy="276999"/>
          </a:xfrm>
          <a:prstGeom prst="rect">
            <a:avLst/>
          </a:prstGeom>
          <a:noFill/>
        </p:spPr>
        <p:txBody>
          <a:bodyPr wrap="none" rtlCol="0">
            <a:spAutoFit/>
          </a:bodyPr>
          <a:lstStyle/>
          <a:p>
            <a:r>
              <a:rPr lang="en-US" sz="1200" b="1" dirty="0" err="1"/>
              <a:t>MSolo</a:t>
            </a:r>
            <a:endParaRPr lang="en-US" sz="1200" b="1" dirty="0"/>
          </a:p>
        </p:txBody>
      </p:sp>
      <p:sp>
        <p:nvSpPr>
          <p:cNvPr id="16" name="TextBox 15">
            <a:extLst>
              <a:ext uri="{FF2B5EF4-FFF2-40B4-BE49-F238E27FC236}">
                <a16:creationId xmlns:a16="http://schemas.microsoft.com/office/drawing/2014/main" id="{EFF5CF10-53A6-44B4-B6A0-131C9E1A4455}"/>
              </a:ext>
            </a:extLst>
          </p:cNvPr>
          <p:cNvSpPr txBox="1"/>
          <p:nvPr/>
        </p:nvSpPr>
        <p:spPr>
          <a:xfrm>
            <a:off x="10415854" y="5816670"/>
            <a:ext cx="851515" cy="276999"/>
          </a:xfrm>
          <a:prstGeom prst="rect">
            <a:avLst/>
          </a:prstGeom>
          <a:noFill/>
        </p:spPr>
        <p:txBody>
          <a:bodyPr wrap="none" rtlCol="0">
            <a:spAutoFit/>
          </a:bodyPr>
          <a:lstStyle/>
          <a:p>
            <a:r>
              <a:rPr lang="en-US" sz="1200" b="1" dirty="0"/>
              <a:t>TRIDENT</a:t>
            </a:r>
          </a:p>
        </p:txBody>
      </p:sp>
    </p:spTree>
    <p:extLst>
      <p:ext uri="{BB962C8B-B14F-4D97-AF65-F5344CB8AC3E}">
        <p14:creationId xmlns:p14="http://schemas.microsoft.com/office/powerpoint/2010/main" val="228643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37" y="40809"/>
            <a:ext cx="9985020" cy="646331"/>
          </a:xfrm>
        </p:spPr>
        <p:txBody>
          <a:bodyPr/>
          <a:lstStyle/>
          <a:p>
            <a:r>
              <a:rPr lang="en-US"/>
              <a:t>Sampling: TRIDENT, NIRVSS and </a:t>
            </a:r>
            <a:r>
              <a:rPr lang="en-US" err="1"/>
              <a:t>MSolo</a:t>
            </a:r>
            <a:endParaRPr lang="en-US"/>
          </a:p>
        </p:txBody>
      </p:sp>
      <p:sp>
        <p:nvSpPr>
          <p:cNvPr id="27" name="TextBox 26"/>
          <p:cNvSpPr txBox="1"/>
          <p:nvPr/>
        </p:nvSpPr>
        <p:spPr>
          <a:xfrm>
            <a:off x="6324600" y="2122768"/>
            <a:ext cx="5459860" cy="3416320"/>
          </a:xfrm>
          <a:prstGeom prst="rect">
            <a:avLst/>
          </a:prstGeom>
          <a:noFill/>
          <a:ln>
            <a:noFill/>
          </a:ln>
        </p:spPr>
        <p:txBody>
          <a:bodyPr wrap="square" rtlCol="0">
            <a:spAutoFit/>
          </a:bodyPr>
          <a:lstStyle/>
          <a:p>
            <a:pPr marL="285750" indent="-285750">
              <a:buFont typeface="Arial" panose="020B0604020202020204" pitchFamily="34" charset="0"/>
              <a:buChar char="•"/>
            </a:pPr>
            <a:r>
              <a:rPr lang="en-US">
                <a:solidFill>
                  <a:schemeClr val="bg1"/>
                </a:solidFill>
              </a:rPr>
              <a:t>TRIDENT samples in 10 cm “bites” down to 1 meter, using a simple auger bit</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Each 10cm sample can be brushed to the surface for inspection by NIRVSS and </a:t>
            </a:r>
            <a:r>
              <a:rPr lang="en-US" err="1">
                <a:solidFill>
                  <a:schemeClr val="bg1"/>
                </a:solidFill>
              </a:rPr>
              <a:t>MSolo</a:t>
            </a:r>
            <a:endParaRPr lang="en-US">
              <a:solidFill>
                <a:schemeClr val="bg1"/>
              </a:solidFill>
            </a:endParaRP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NIRVSS images the cuttings at multiple wavelengths (providing context for NIRVSS and </a:t>
            </a:r>
            <a:r>
              <a:rPr lang="en-US" err="1">
                <a:solidFill>
                  <a:schemeClr val="bg1"/>
                </a:solidFill>
              </a:rPr>
              <a:t>MSolo</a:t>
            </a:r>
            <a:r>
              <a:rPr lang="en-US">
                <a:solidFill>
                  <a:schemeClr val="bg1"/>
                </a:solidFill>
              </a:rPr>
              <a:t> observations) and measures the scene temperature</a:t>
            </a:r>
          </a:p>
          <a:p>
            <a:pPr marL="285750" indent="-285750">
              <a:buFont typeface="Arial" panose="020B0604020202020204" pitchFamily="34" charset="0"/>
              <a:buChar char="•"/>
            </a:pPr>
            <a:endParaRPr lang="en-US">
              <a:solidFill>
                <a:schemeClr val="bg1"/>
              </a:solidFill>
            </a:endParaRPr>
          </a:p>
          <a:p>
            <a:pPr marL="285750" indent="-285750">
              <a:buFont typeface="Arial" panose="020B0604020202020204" pitchFamily="34" charset="0"/>
              <a:buChar char="•"/>
            </a:pPr>
            <a:r>
              <a:rPr lang="en-US">
                <a:solidFill>
                  <a:schemeClr val="bg1"/>
                </a:solidFill>
              </a:rPr>
              <a:t>This process identifies the stratification of hydrogen bearing volatiles, “tying down” NSS measurements</a:t>
            </a:r>
          </a:p>
        </p:txBody>
      </p:sp>
      <p:sp>
        <p:nvSpPr>
          <p:cNvPr id="16" name="Rectangle 15"/>
          <p:cNvSpPr/>
          <p:nvPr/>
        </p:nvSpPr>
        <p:spPr>
          <a:xfrm>
            <a:off x="512956" y="943736"/>
            <a:ext cx="10911907" cy="646331"/>
          </a:xfrm>
          <a:prstGeom prst="rect">
            <a:avLst/>
          </a:prstGeom>
        </p:spPr>
        <p:txBody>
          <a:bodyPr wrap="square">
            <a:spAutoFit/>
          </a:bodyPr>
          <a:lstStyle/>
          <a:p>
            <a:r>
              <a:rPr lang="en-US" b="1">
                <a:solidFill>
                  <a:schemeClr val="bg1"/>
                </a:solidFill>
              </a:rPr>
              <a:t>Sampling via the TRIDENT, </a:t>
            </a:r>
            <a:r>
              <a:rPr lang="en-US" b="1" err="1">
                <a:solidFill>
                  <a:schemeClr val="bg1"/>
                </a:solidFill>
              </a:rPr>
              <a:t>MSolo</a:t>
            </a:r>
            <a:r>
              <a:rPr lang="en-US" b="1">
                <a:solidFill>
                  <a:schemeClr val="bg1"/>
                </a:solidFill>
              </a:rPr>
              <a:t> and NIRVSS profile water (and other volatiles with depth, tying down NSS derived concentrations)</a:t>
            </a:r>
          </a:p>
        </p:txBody>
      </p:sp>
      <p:pic>
        <p:nvPicPr>
          <p:cNvPr id="6" name="Picture 5">
            <a:extLst>
              <a:ext uri="{FF2B5EF4-FFF2-40B4-BE49-F238E27FC236}">
                <a16:creationId xmlns:a16="http://schemas.microsoft.com/office/drawing/2014/main" id="{08B0848D-DF3C-47DC-B045-81C6ECBA0D4D}"/>
              </a:ext>
            </a:extLst>
          </p:cNvPr>
          <p:cNvPicPr>
            <a:picLocks noChangeAspect="1"/>
          </p:cNvPicPr>
          <p:nvPr/>
        </p:nvPicPr>
        <p:blipFill>
          <a:blip r:embed="rId2"/>
          <a:stretch>
            <a:fillRect/>
          </a:stretch>
        </p:blipFill>
        <p:spPr>
          <a:xfrm>
            <a:off x="129137" y="1978388"/>
            <a:ext cx="6005655" cy="4333511"/>
          </a:xfrm>
          <a:prstGeom prst="rect">
            <a:avLst/>
          </a:prstGeom>
        </p:spPr>
      </p:pic>
      <p:sp>
        <p:nvSpPr>
          <p:cNvPr id="7" name="Slide Number Placeholder 2">
            <a:extLst>
              <a:ext uri="{FF2B5EF4-FFF2-40B4-BE49-F238E27FC236}">
                <a16:creationId xmlns:a16="http://schemas.microsoft.com/office/drawing/2014/main" id="{41A7AD23-241E-455E-AD89-B52AE91EAE04}"/>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t>9</a:t>
            </a:fld>
            <a:endParaRPr lang="en-US"/>
          </a:p>
        </p:txBody>
      </p:sp>
    </p:spTree>
    <p:extLst>
      <p:ext uri="{BB962C8B-B14F-4D97-AF65-F5344CB8AC3E}">
        <p14:creationId xmlns:p14="http://schemas.microsoft.com/office/powerpoint/2010/main" val="150952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1DDD7FB84A5544BBA79537AD9FE872" ma:contentTypeVersion="1" ma:contentTypeDescription="Create a new document." ma:contentTypeScope="" ma:versionID="a0d39262190a0a888aa166f1dd6d5953">
  <xsd:schema xmlns:xsd="http://www.w3.org/2001/XMLSchema" xmlns:xs="http://www.w3.org/2001/XMLSchema" xmlns:p="http://schemas.microsoft.com/office/2006/metadata/properties" xmlns:ns2="70eeba7d-ab04-4e6f-983e-755fe9aef25b" targetNamespace="http://schemas.microsoft.com/office/2006/metadata/properties" ma:root="true" ma:fieldsID="c3fe481e6bf0968bc3872e1d9d520c9d" ns2:_="">
    <xsd:import namespace="70eeba7d-ab04-4e6f-983e-755fe9aef25b"/>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eeba7d-ab04-4e6f-983e-755fe9aef2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9F4B60-0306-4FB4-881F-A36CFB6561F5}">
  <ds:schemaRefs>
    <ds:schemaRef ds:uri="70eeba7d-ab04-4e6f-983e-755fe9aef2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4F113BF-CC34-4DC6-878B-2F694FB39057}">
  <ds:schemaRefs>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70eeba7d-ab04-4e6f-983e-755fe9aef25b"/>
  </ds:schemaRefs>
</ds:datastoreItem>
</file>

<file path=customXml/itemProps3.xml><?xml version="1.0" encoding="utf-8"?>
<ds:datastoreItem xmlns:ds="http://schemas.openxmlformats.org/officeDocument/2006/customXml" ds:itemID="{18DFC328-99D9-4D82-A70A-3C22A51DE965}">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0</TotalTime>
  <Words>3063</Words>
  <Application>Microsoft Macintosh PowerPoint</Application>
  <PresentationFormat>Widescreen</PresentationFormat>
  <Paragraphs>350</Paragraphs>
  <Slides>33</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vt:lpstr>
      <vt:lpstr>Calibri</vt:lpstr>
      <vt:lpstr>Courier New</vt:lpstr>
      <vt:lpstr>ElsevierGulliver</vt:lpstr>
      <vt:lpstr>Sunflower</vt:lpstr>
      <vt:lpstr>Symbol</vt:lpstr>
      <vt:lpstr>Times New Roman</vt:lpstr>
      <vt:lpstr>Office Theme</vt:lpstr>
      <vt:lpstr>PowerPoint Presentation</vt:lpstr>
      <vt:lpstr>Just Two Decades Ago…</vt:lpstr>
      <vt:lpstr>The Hunt for Lunar Volatiles</vt:lpstr>
      <vt:lpstr>The next great leap in understanding lunar water is  mapping these volatiles at the human scale. </vt:lpstr>
      <vt:lpstr>VIPER Rover Science at Human Scale</vt:lpstr>
      <vt:lpstr>VIPER Rover</vt:lpstr>
      <vt:lpstr>Science Instruments</vt:lpstr>
      <vt:lpstr>VIPER Instruments</vt:lpstr>
      <vt:lpstr>Sampling: TRIDENT, NIRVSS and MSolo</vt:lpstr>
      <vt:lpstr>VIPER Mapping Approach: Thermal Proxy Model Concept</vt:lpstr>
      <vt:lpstr>Predicted Ice Stability Depth and Ice Stability Regions</vt:lpstr>
      <vt:lpstr>PowerPoint Presentation</vt:lpstr>
      <vt:lpstr>Science led exploration</vt:lpstr>
      <vt:lpstr>Mapping via Science Station Activities</vt:lpstr>
      <vt:lpstr>PowerPoint Presentation</vt:lpstr>
      <vt:lpstr>VIPER and the four Ice Stability Regions (ISRs)</vt:lpstr>
      <vt:lpstr>PowerPoint Presentation</vt:lpstr>
      <vt:lpstr>Rover driving and flight hardware build</vt:lpstr>
      <vt:lpstr>Thank you!</vt:lpstr>
      <vt:lpstr>MSolo – Mass Spectrometer observing lunar operations</vt:lpstr>
      <vt:lpstr>NASA CLPS program has selected Astrobotic Technology to deliver VIPER to the lunar South Pole in late-2024 aboard their Griffin Lander</vt:lpstr>
      <vt:lpstr>Predictive Resource Models – An Example</vt:lpstr>
      <vt:lpstr>PowerPoint Presentation</vt:lpstr>
      <vt:lpstr>PowerPoint Presentation</vt:lpstr>
      <vt:lpstr>PowerPoint Presentation</vt:lpstr>
      <vt:lpstr>Prospecting: NSS, NIRVSS, MSolo &amp; Seismic (Rover IMU)</vt:lpstr>
      <vt:lpstr>VIPER Mission Area</vt:lpstr>
      <vt:lpstr>VIPER Mission Area</vt:lpstr>
      <vt:lpstr>PowerPoint Presentation</vt:lpstr>
      <vt:lpstr>PowerPoint Presentation</vt:lpstr>
      <vt:lpstr>Towards Understanding Lunar Water</vt:lpstr>
      <vt:lpstr>ISRU Need Cases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 VIPER Science Overview</dc:title>
  <dc:creator>Microsoft Office User</dc:creator>
  <cp:lastModifiedBy>Janine Captain</cp:lastModifiedBy>
  <cp:revision>1</cp:revision>
  <dcterms:created xsi:type="dcterms:W3CDTF">2018-07-16T01:24:17Z</dcterms:created>
  <dcterms:modified xsi:type="dcterms:W3CDTF">2024-04-18T13:08:27Z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0x0101006D1DDD7FB84A5544BBA79537AD9FE872</vt:lpwstr>
  </property>
  <property fmtid="{D5CDD505-2E9C-101B-9397-08002B2CF9AE}" pid="3" name="Unknown">
    <vt:lpwstr>UPDATED</vt:lpwstr>
  </property>
  <property fmtid="{D5CDD505-2E9C-101B-9397-08002B2CF9AE}" pid="4" name="Template Description">
    <vt:lpwstr>VIPER PowerPoint Template </vt:lpwstr>
  </property>
  <property fmtid="{D5CDD505-2E9C-101B-9397-08002B2CF9AE}" pid="5" name="WorkflowChangePath">
    <vt:lpwstr>167a49fd-ee80-4ee7-86aa-1959673b2fa7,5;</vt:lpwstr>
  </property>
</Properties>
</file>