
<file path=[Content_Types].xml><?xml version="1.0" encoding="utf-8"?>
<Types xmlns="http://schemas.openxmlformats.org/package/2006/content-types">
  <Default Extension="gif" ContentType="image/gif"/>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86" r:id="rId2"/>
    <p:sldId id="283" r:id="rId3"/>
    <p:sldId id="284" r:id="rId4"/>
    <p:sldId id="258" r:id="rId5"/>
    <p:sldId id="257" r:id="rId6"/>
    <p:sldId id="259" r:id="rId7"/>
    <p:sldId id="260" r:id="rId8"/>
    <p:sldId id="262" r:id="rId9"/>
    <p:sldId id="261" r:id="rId10"/>
    <p:sldId id="263" r:id="rId11"/>
    <p:sldId id="264" r:id="rId12"/>
    <p:sldId id="265" r:id="rId13"/>
    <p:sldId id="266" r:id="rId14"/>
    <p:sldId id="267" r:id="rId15"/>
    <p:sldId id="268" r:id="rId16"/>
    <p:sldId id="272" r:id="rId17"/>
    <p:sldId id="273" r:id="rId18"/>
    <p:sldId id="274" r:id="rId19"/>
    <p:sldId id="271" r:id="rId20"/>
    <p:sldId id="275" r:id="rId21"/>
    <p:sldId id="276" r:id="rId22"/>
    <p:sldId id="277" r:id="rId23"/>
    <p:sldId id="278" r:id="rId24"/>
    <p:sldId id="280" r:id="rId25"/>
    <p:sldId id="285" r:id="rId26"/>
    <p:sldId id="279" r:id="rId27"/>
    <p:sldId id="281" r:id="rId28"/>
    <p:sldId id="28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200"/>
    <a:srgbClr val="FF9E00"/>
    <a:srgbClr val="FFB600"/>
    <a:srgbClr val="FFD5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983F6B-0B9E-2A4C-A94B-7D608EDE365D}" type="datetimeFigureOut">
              <a:rPr lang="en-US" smtClean="0"/>
              <a:t>4/23/24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79A238-BAAF-CD45-A098-440481BEC1DA}" type="slidenum">
              <a:rPr lang="en-US" smtClean="0"/>
              <a:t>‹#›</a:t>
            </a:fld>
            <a:endParaRPr lang="en-US"/>
          </a:p>
        </p:txBody>
      </p:sp>
    </p:spTree>
    <p:extLst>
      <p:ext uri="{BB962C8B-B14F-4D97-AF65-F5344CB8AC3E}">
        <p14:creationId xmlns:p14="http://schemas.microsoft.com/office/powerpoint/2010/main" val="3514314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mailto:egumbel@ametsoc.or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Dear Dr. Cecil,</a:t>
            </a:r>
          </a:p>
          <a:p>
            <a:pPr rtl="0"/>
            <a:br>
              <a:rPr lang="en-US" dirty="0"/>
            </a:br>
            <a:endParaRPr lang="en-US" dirty="0"/>
          </a:p>
          <a:p>
            <a:pPr rtl="0"/>
            <a:r>
              <a:rPr lang="en-US" dirty="0"/>
              <a:t>Thank you for your email. This signed message constitutes permission to use the material requested below.</a:t>
            </a:r>
          </a:p>
          <a:p>
            <a:pPr rtl="0"/>
            <a:br>
              <a:rPr lang="en-US" dirty="0"/>
            </a:br>
            <a:endParaRPr lang="en-US" dirty="0"/>
          </a:p>
          <a:p>
            <a:pPr rtl="0"/>
            <a:r>
              <a:rPr lang="en-US" dirty="0"/>
              <a:t>You may include:</a:t>
            </a:r>
          </a:p>
          <a:p>
            <a:pPr rtl="0">
              <a:buFont typeface="Arial" panose="020B0604020202020204" pitchFamily="34" charset="0"/>
              <a:buChar char="•"/>
            </a:pPr>
            <a:r>
              <a:rPr lang="en-US" b="1" dirty="0"/>
              <a:t>Fig. 3 </a:t>
            </a:r>
            <a:r>
              <a:rPr lang="en-US" dirty="0"/>
              <a:t>Schultz, L. A., and D. J. Cecil, 2009: Tropical cyclone tornadoes, 1950–2007. Mon. Wea. Rev., 137, 3471–3484.</a:t>
            </a:r>
          </a:p>
          <a:p>
            <a:pPr rtl="0">
              <a:buFont typeface="Arial" panose="020B0604020202020204" pitchFamily="34" charset="0"/>
              <a:buChar char="•"/>
            </a:pPr>
            <a:r>
              <a:rPr lang="en-US" b="1" dirty="0"/>
              <a:t>Figs. 7, 15, 16 </a:t>
            </a:r>
            <a:r>
              <a:rPr lang="en-US" dirty="0"/>
              <a:t>Trier, S.B., D.A. </a:t>
            </a:r>
            <a:r>
              <a:rPr lang="en-US" dirty="0" err="1"/>
              <a:t>Ahijevych</a:t>
            </a:r>
            <a:r>
              <a:rPr lang="en-US" dirty="0"/>
              <a:t>, D. Carroll-Smith, G.H. Bryan, and R. Edwards, 2023: Composite mesoscale environmental conditions influencing tornado frequencies in landfalling tropical cyclones. Wea. Forecasting, 38, 2481-2508.</a:t>
            </a:r>
          </a:p>
          <a:p>
            <a:pPr rtl="0">
              <a:buFont typeface="Arial" panose="020B0604020202020204" pitchFamily="34" charset="0"/>
              <a:buChar char="•"/>
            </a:pPr>
            <a:r>
              <a:rPr lang="en-US" b="1" dirty="0"/>
              <a:t>Figs. 12, 14 </a:t>
            </a:r>
            <a:r>
              <a:rPr lang="en-US" dirty="0"/>
              <a:t>Schenkel, B. A., R. Edwards, and M. Coniglio, 2020: A climatological analysis of ambient deep-tropospheric vertical wind shear impacts upon tornadoes in tropical cyclones. Wea. Forecasting, 35, 2033–2059.</a:t>
            </a:r>
          </a:p>
          <a:p>
            <a:pPr rtl="0">
              <a:buFont typeface="Arial" panose="020B0604020202020204" pitchFamily="34" charset="0"/>
              <a:buChar char="•"/>
            </a:pPr>
            <a:r>
              <a:rPr lang="en-US" b="1" dirty="0"/>
              <a:t>Fig. 1, Table 2 </a:t>
            </a:r>
            <a:r>
              <a:rPr lang="en-US" dirty="0" err="1"/>
              <a:t>Nowotarski</a:t>
            </a:r>
            <a:r>
              <a:rPr lang="en-US" dirty="0"/>
              <a:t>, C.J., J. </a:t>
            </a:r>
            <a:r>
              <a:rPr lang="en-US" dirty="0" err="1"/>
              <a:t>Spotts</a:t>
            </a:r>
            <a:r>
              <a:rPr lang="en-US" dirty="0"/>
              <a:t>, R. Edwards, S. </a:t>
            </a:r>
            <a:r>
              <a:rPr lang="en-US" dirty="0" err="1"/>
              <a:t>Overpeck</a:t>
            </a:r>
            <a:r>
              <a:rPr lang="en-US" dirty="0"/>
              <a:t>, and G.R. </a:t>
            </a:r>
            <a:r>
              <a:rPr lang="en-US" dirty="0" err="1"/>
              <a:t>Roodall</a:t>
            </a:r>
            <a:r>
              <a:rPr lang="en-US" dirty="0"/>
              <a:t> 2021: Tornadoes in Hurricane Harvey. Wea. Forecasting, 36, 1589-1609.</a:t>
            </a:r>
          </a:p>
          <a:p>
            <a:pPr rtl="0"/>
            <a:r>
              <a:rPr lang="en-US" dirty="0"/>
              <a:t>...In your 2024 NASA Scientific and Technical Information presentation, “Tropical Cyclone Tornadoes," with the following conditions:</a:t>
            </a:r>
          </a:p>
          <a:p>
            <a:pPr rtl="0"/>
            <a:br>
              <a:rPr lang="en-US" dirty="0"/>
            </a:br>
            <a:endParaRPr lang="en-US" dirty="0"/>
          </a:p>
          <a:p>
            <a:pPr rtl="0"/>
            <a:r>
              <a:rPr lang="en-US" dirty="0"/>
              <a:t>1. Include the complete bibliographic citation of the original source for each.</a:t>
            </a:r>
          </a:p>
          <a:p>
            <a:pPr rtl="0"/>
            <a:r>
              <a:rPr lang="en-US" dirty="0"/>
              <a:t>2. Include the following statement with that citation for each:</a:t>
            </a:r>
            <a:r>
              <a:rPr lang="en-US" b="1" dirty="0"/>
              <a:t> © American Meteorological Society. Used with permission.</a:t>
            </a:r>
            <a:endParaRPr lang="en-US" dirty="0"/>
          </a:p>
          <a:p>
            <a:pPr rtl="0"/>
            <a:br>
              <a:rPr lang="en-US" dirty="0"/>
            </a:br>
            <a:endParaRPr lang="en-US" dirty="0"/>
          </a:p>
          <a:p>
            <a:pPr rtl="0"/>
            <a:r>
              <a:rPr lang="en-US" dirty="0"/>
              <a:t>If you have any questions or need additional information, please feel free to contact me.</a:t>
            </a:r>
          </a:p>
          <a:p>
            <a:pPr rtl="0"/>
            <a:br>
              <a:rPr lang="en-US" dirty="0"/>
            </a:br>
            <a:endParaRPr lang="en-US" dirty="0"/>
          </a:p>
          <a:p>
            <a:pPr rtl="0"/>
            <a:r>
              <a:rPr lang="en-US" i="1" dirty="0"/>
              <a:t>*Please note: If the material in an AMS journal is credited to another source, the requester must obtain permission or license from that source directly. That material may not be used without permission or license from the copyright holder.*</a:t>
            </a:r>
            <a:r>
              <a:rPr lang="en-US" dirty="0"/>
              <a:t>  </a:t>
            </a:r>
            <a:br>
              <a:rPr lang="en-US" dirty="0"/>
            </a:br>
            <a:endParaRPr lang="en-US" dirty="0"/>
          </a:p>
          <a:p>
            <a:pPr rtl="0"/>
            <a:br>
              <a:rPr lang="en-US" dirty="0"/>
            </a:br>
            <a:endParaRPr lang="en-US" dirty="0"/>
          </a:p>
          <a:p>
            <a:pPr rtl="0"/>
            <a:r>
              <a:rPr lang="en-US" dirty="0"/>
              <a:t>Best,</a:t>
            </a:r>
          </a:p>
          <a:p>
            <a:pPr rtl="0"/>
            <a:br>
              <a:rPr lang="en-US" dirty="0"/>
            </a:br>
            <a:endParaRPr lang="en-US" dirty="0"/>
          </a:p>
          <a:p>
            <a:pPr algn="l" rtl="0"/>
            <a:r>
              <a:rPr lang="en-US" b="1" i="0" u="none" strike="noStrike" dirty="0">
                <a:solidFill>
                  <a:srgbClr val="212121"/>
                </a:solidFill>
                <a:effectLst/>
                <a:latin typeface="arial, sans-serif"/>
              </a:rPr>
              <a:t>Ms. Erin Gumbel, she/her/</a:t>
            </a:r>
            <a:r>
              <a:rPr lang="en-US" b="1" i="0" u="none" strike="noStrike" dirty="0" err="1">
                <a:solidFill>
                  <a:srgbClr val="212121"/>
                </a:solidFill>
                <a:effectLst/>
                <a:latin typeface="arial, sans-serif"/>
              </a:rPr>
              <a:t>hers</a:t>
            </a:r>
            <a:r>
              <a:rPr lang="en-US" b="0" i="0" u="none" strike="noStrike" dirty="0" err="1">
                <a:solidFill>
                  <a:srgbClr val="212121"/>
                </a:solidFill>
                <a:effectLst/>
                <a:latin typeface="arial, sans-serif"/>
              </a:rPr>
              <a:t>Senior</a:t>
            </a:r>
            <a:r>
              <a:rPr lang="en-US" b="0" i="0" u="none" strike="noStrike" dirty="0">
                <a:solidFill>
                  <a:srgbClr val="212121"/>
                </a:solidFill>
                <a:effectLst/>
                <a:latin typeface="arial, sans-serif"/>
              </a:rPr>
              <a:t> Peer Review Support Associate</a:t>
            </a:r>
            <a:endParaRPr lang="en-US" b="0" i="0" u="none" strike="noStrike" dirty="0">
              <a:solidFill>
                <a:srgbClr val="212121"/>
              </a:solidFill>
              <a:effectLst/>
              <a:latin typeface="Aptos" panose="020B0004020202020204" pitchFamily="34" charset="0"/>
            </a:endParaRPr>
          </a:p>
          <a:p>
            <a:pPr algn="l" rtl="0"/>
            <a:r>
              <a:rPr lang="en-US" b="0" i="0" u="none" strike="noStrike" dirty="0">
                <a:solidFill>
                  <a:srgbClr val="212121"/>
                </a:solidFill>
                <a:effectLst/>
                <a:latin typeface="arial, sans-serif"/>
              </a:rPr>
              <a:t>Senior Permissions Specialist</a:t>
            </a:r>
            <a:endParaRPr lang="en-US" b="0" i="0" u="none" strike="noStrike" dirty="0">
              <a:solidFill>
                <a:srgbClr val="212121"/>
              </a:solidFill>
              <a:effectLst/>
              <a:latin typeface="Aptos" panose="020B0004020202020204" pitchFamily="34" charset="0"/>
            </a:endParaRPr>
          </a:p>
          <a:p>
            <a:pPr algn="l" rtl="0"/>
            <a:r>
              <a:rPr lang="en-US" b="0" i="0" u="none" strike="noStrike" dirty="0">
                <a:solidFill>
                  <a:srgbClr val="0078D7"/>
                </a:solidFill>
                <a:effectLst/>
                <a:latin typeface="arial, sans-serif"/>
                <a:hlinkClick r:id="rId3" tooltip="mailto:egumbel@ametsoc.org"/>
              </a:rPr>
              <a:t>egumbel@ametsoc.org</a:t>
            </a:r>
            <a:br>
              <a:rPr lang="en-US" b="0" i="0" u="none" strike="noStrike" dirty="0">
                <a:solidFill>
                  <a:srgbClr val="212121"/>
                </a:solidFill>
                <a:effectLst/>
                <a:latin typeface="arial, sans-serif"/>
              </a:rPr>
            </a:br>
            <a:endParaRPr lang="en-US" b="0" i="0" u="none" strike="noStrike" dirty="0">
              <a:solidFill>
                <a:srgbClr val="212121"/>
              </a:solidFill>
              <a:effectLst/>
              <a:latin typeface="Aptos" panose="020B0004020202020204" pitchFamily="34" charset="0"/>
            </a:endParaRPr>
          </a:p>
          <a:p>
            <a:pPr algn="l" rtl="0"/>
            <a:r>
              <a:rPr lang="en-US" b="0" i="0" u="none" strike="noStrike" dirty="0">
                <a:solidFill>
                  <a:srgbClr val="212121"/>
                </a:solidFill>
                <a:effectLst/>
                <a:latin typeface="arial, sans-serif"/>
              </a:rPr>
              <a:t>617-226-3926</a:t>
            </a:r>
            <a:endParaRPr lang="en-US" b="0" i="0" u="none" strike="noStrike" dirty="0">
              <a:solidFill>
                <a:srgbClr val="212121"/>
              </a:solidFill>
              <a:effectLst/>
              <a:latin typeface="Aptos" panose="020B0004020202020204" pitchFamily="34" charset="0"/>
            </a:endParaRPr>
          </a:p>
          <a:p>
            <a:pPr algn="l" rtl="0"/>
            <a:br>
              <a:rPr lang="en-US" b="0" i="0" u="none" strike="noStrike" dirty="0">
                <a:solidFill>
                  <a:srgbClr val="212121"/>
                </a:solidFill>
                <a:effectLst/>
                <a:latin typeface="Aptos" panose="020B0004020202020204" pitchFamily="34" charset="0"/>
              </a:rPr>
            </a:br>
            <a:endParaRPr lang="en-US" b="0" i="0" u="none" strike="noStrike" dirty="0">
              <a:solidFill>
                <a:srgbClr val="212121"/>
              </a:solidFill>
              <a:effectLst/>
              <a:latin typeface="Aptos" panose="020B0004020202020204" pitchFamily="34" charset="0"/>
            </a:endParaRPr>
          </a:p>
          <a:p>
            <a:br>
              <a:rPr lang="en-US"/>
            </a:br>
            <a:endParaRPr lang="en-US"/>
          </a:p>
        </p:txBody>
      </p:sp>
      <p:sp>
        <p:nvSpPr>
          <p:cNvPr id="4" name="Slide Number Placeholder 3"/>
          <p:cNvSpPr>
            <a:spLocks noGrp="1"/>
          </p:cNvSpPr>
          <p:nvPr>
            <p:ph type="sldNum" sz="quarter" idx="5"/>
          </p:nvPr>
        </p:nvSpPr>
        <p:spPr/>
        <p:txBody>
          <a:bodyPr/>
          <a:lstStyle/>
          <a:p>
            <a:fld id="{2879A238-BAAF-CD45-A098-440481BEC1DA}" type="slidenum">
              <a:rPr lang="en-US" smtClean="0"/>
              <a:t>10</a:t>
            </a:fld>
            <a:endParaRPr lang="en-US"/>
          </a:p>
        </p:txBody>
      </p:sp>
    </p:spTree>
    <p:extLst>
      <p:ext uri="{BB962C8B-B14F-4D97-AF65-F5344CB8AC3E}">
        <p14:creationId xmlns:p14="http://schemas.microsoft.com/office/powerpoint/2010/main" val="3616277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79A238-BAAF-CD45-A098-440481BEC1DA}" type="slidenum">
              <a:rPr lang="en-US" smtClean="0"/>
              <a:t>14</a:t>
            </a:fld>
            <a:endParaRPr lang="en-US"/>
          </a:p>
        </p:txBody>
      </p:sp>
    </p:spTree>
    <p:extLst>
      <p:ext uri="{BB962C8B-B14F-4D97-AF65-F5344CB8AC3E}">
        <p14:creationId xmlns:p14="http://schemas.microsoft.com/office/powerpoint/2010/main" val="1618176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4769-73D7-A416-7B3B-34CFDCE988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0274E26-DC98-A247-A3AA-97A9C776BF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EC3275-9A73-2D8B-AEC3-E46086272E9A}"/>
              </a:ext>
            </a:extLst>
          </p:cNvPr>
          <p:cNvSpPr>
            <a:spLocks noGrp="1"/>
          </p:cNvSpPr>
          <p:nvPr>
            <p:ph type="dt" sz="half" idx="10"/>
          </p:nvPr>
        </p:nvSpPr>
        <p:spPr/>
        <p:txBody>
          <a:bodyPr/>
          <a:lstStyle/>
          <a:p>
            <a:fld id="{C2280B80-DDE8-6A4E-B72E-2B3F4C069445}" type="datetimeFigureOut">
              <a:rPr lang="en-US" smtClean="0"/>
              <a:t>4/23/24</a:t>
            </a:fld>
            <a:endParaRPr lang="en-US"/>
          </a:p>
        </p:txBody>
      </p:sp>
      <p:sp>
        <p:nvSpPr>
          <p:cNvPr id="5" name="Footer Placeholder 4">
            <a:extLst>
              <a:ext uri="{FF2B5EF4-FFF2-40B4-BE49-F238E27FC236}">
                <a16:creationId xmlns:a16="http://schemas.microsoft.com/office/drawing/2014/main" id="{AD573DE7-7AAB-EA02-64CF-CCD69F214E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50A6CF-DED3-ACCB-AD3A-673C917E5520}"/>
              </a:ext>
            </a:extLst>
          </p:cNvPr>
          <p:cNvSpPr>
            <a:spLocks noGrp="1"/>
          </p:cNvSpPr>
          <p:nvPr>
            <p:ph type="sldNum" sz="quarter" idx="12"/>
          </p:nvPr>
        </p:nvSpPr>
        <p:spPr/>
        <p:txBody>
          <a:bodyPr/>
          <a:lstStyle/>
          <a:p>
            <a:fld id="{AABB4740-4111-0F4A-BAEC-80B1CCA23289}" type="slidenum">
              <a:rPr lang="en-US" smtClean="0"/>
              <a:t>‹#›</a:t>
            </a:fld>
            <a:endParaRPr lang="en-US"/>
          </a:p>
        </p:txBody>
      </p:sp>
    </p:spTree>
    <p:extLst>
      <p:ext uri="{BB962C8B-B14F-4D97-AF65-F5344CB8AC3E}">
        <p14:creationId xmlns:p14="http://schemas.microsoft.com/office/powerpoint/2010/main" val="2168098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2F414-3E91-28A4-8E7E-B00EB52BFC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4D8F0D-1041-2118-9D25-06799F9747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5FD204-08BA-D746-1EB1-2701F0F8CD44}"/>
              </a:ext>
            </a:extLst>
          </p:cNvPr>
          <p:cNvSpPr>
            <a:spLocks noGrp="1"/>
          </p:cNvSpPr>
          <p:nvPr>
            <p:ph type="dt" sz="half" idx="10"/>
          </p:nvPr>
        </p:nvSpPr>
        <p:spPr/>
        <p:txBody>
          <a:bodyPr/>
          <a:lstStyle/>
          <a:p>
            <a:fld id="{C2280B80-DDE8-6A4E-B72E-2B3F4C069445}" type="datetimeFigureOut">
              <a:rPr lang="en-US" smtClean="0"/>
              <a:t>4/23/24</a:t>
            </a:fld>
            <a:endParaRPr lang="en-US"/>
          </a:p>
        </p:txBody>
      </p:sp>
      <p:sp>
        <p:nvSpPr>
          <p:cNvPr id="5" name="Footer Placeholder 4">
            <a:extLst>
              <a:ext uri="{FF2B5EF4-FFF2-40B4-BE49-F238E27FC236}">
                <a16:creationId xmlns:a16="http://schemas.microsoft.com/office/drawing/2014/main" id="{DF93C460-FE21-A372-5858-E240AC5FCD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404F13-891B-E74A-17AA-411C8C24C835}"/>
              </a:ext>
            </a:extLst>
          </p:cNvPr>
          <p:cNvSpPr>
            <a:spLocks noGrp="1"/>
          </p:cNvSpPr>
          <p:nvPr>
            <p:ph type="sldNum" sz="quarter" idx="12"/>
          </p:nvPr>
        </p:nvSpPr>
        <p:spPr/>
        <p:txBody>
          <a:bodyPr/>
          <a:lstStyle/>
          <a:p>
            <a:fld id="{AABB4740-4111-0F4A-BAEC-80B1CCA23289}" type="slidenum">
              <a:rPr lang="en-US" smtClean="0"/>
              <a:t>‹#›</a:t>
            </a:fld>
            <a:endParaRPr lang="en-US"/>
          </a:p>
        </p:txBody>
      </p:sp>
    </p:spTree>
    <p:extLst>
      <p:ext uri="{BB962C8B-B14F-4D97-AF65-F5344CB8AC3E}">
        <p14:creationId xmlns:p14="http://schemas.microsoft.com/office/powerpoint/2010/main" val="2053008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07CC4-2CEF-F898-B571-044C24B68A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97E497-AE0A-43F0-F80D-D1CA8CADFB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C79E2-4418-E770-145E-FDAB56408C6E}"/>
              </a:ext>
            </a:extLst>
          </p:cNvPr>
          <p:cNvSpPr>
            <a:spLocks noGrp="1"/>
          </p:cNvSpPr>
          <p:nvPr>
            <p:ph type="dt" sz="half" idx="10"/>
          </p:nvPr>
        </p:nvSpPr>
        <p:spPr/>
        <p:txBody>
          <a:bodyPr/>
          <a:lstStyle/>
          <a:p>
            <a:fld id="{C2280B80-DDE8-6A4E-B72E-2B3F4C069445}" type="datetimeFigureOut">
              <a:rPr lang="en-US" smtClean="0"/>
              <a:t>4/23/24</a:t>
            </a:fld>
            <a:endParaRPr lang="en-US"/>
          </a:p>
        </p:txBody>
      </p:sp>
      <p:sp>
        <p:nvSpPr>
          <p:cNvPr id="5" name="Footer Placeholder 4">
            <a:extLst>
              <a:ext uri="{FF2B5EF4-FFF2-40B4-BE49-F238E27FC236}">
                <a16:creationId xmlns:a16="http://schemas.microsoft.com/office/drawing/2014/main" id="{C03849E0-EB64-6F75-369B-9FFA2981D2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369BB7-82C0-EE1A-C3BF-AE9E3862AAF6}"/>
              </a:ext>
            </a:extLst>
          </p:cNvPr>
          <p:cNvSpPr>
            <a:spLocks noGrp="1"/>
          </p:cNvSpPr>
          <p:nvPr>
            <p:ph type="sldNum" sz="quarter" idx="12"/>
          </p:nvPr>
        </p:nvSpPr>
        <p:spPr/>
        <p:txBody>
          <a:bodyPr/>
          <a:lstStyle/>
          <a:p>
            <a:fld id="{AABB4740-4111-0F4A-BAEC-80B1CCA23289}" type="slidenum">
              <a:rPr lang="en-US" smtClean="0"/>
              <a:t>‹#›</a:t>
            </a:fld>
            <a:endParaRPr lang="en-US"/>
          </a:p>
        </p:txBody>
      </p:sp>
    </p:spTree>
    <p:extLst>
      <p:ext uri="{BB962C8B-B14F-4D97-AF65-F5344CB8AC3E}">
        <p14:creationId xmlns:p14="http://schemas.microsoft.com/office/powerpoint/2010/main" val="1690160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854CA-916F-2DE7-763F-82838E648A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BA43F6-8F1F-A911-879C-387120E270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70128C-F3CD-4C0D-D5A2-658EFFCE87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67ECB2-9438-AD97-0C04-D8FEF21E40E9}"/>
              </a:ext>
            </a:extLst>
          </p:cNvPr>
          <p:cNvSpPr>
            <a:spLocks noGrp="1"/>
          </p:cNvSpPr>
          <p:nvPr>
            <p:ph type="dt" sz="half" idx="10"/>
          </p:nvPr>
        </p:nvSpPr>
        <p:spPr/>
        <p:txBody>
          <a:bodyPr/>
          <a:lstStyle/>
          <a:p>
            <a:fld id="{C2280B80-DDE8-6A4E-B72E-2B3F4C069445}" type="datetimeFigureOut">
              <a:rPr lang="en-US" smtClean="0"/>
              <a:t>4/23/24</a:t>
            </a:fld>
            <a:endParaRPr lang="en-US"/>
          </a:p>
        </p:txBody>
      </p:sp>
      <p:sp>
        <p:nvSpPr>
          <p:cNvPr id="6" name="Footer Placeholder 5">
            <a:extLst>
              <a:ext uri="{FF2B5EF4-FFF2-40B4-BE49-F238E27FC236}">
                <a16:creationId xmlns:a16="http://schemas.microsoft.com/office/drawing/2014/main" id="{7A3A5643-AF5A-DA8A-FC89-F3B13D9E62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DD34C0-107B-5A6C-4556-12B7CEAFAE0B}"/>
              </a:ext>
            </a:extLst>
          </p:cNvPr>
          <p:cNvSpPr>
            <a:spLocks noGrp="1"/>
          </p:cNvSpPr>
          <p:nvPr>
            <p:ph type="sldNum" sz="quarter" idx="12"/>
          </p:nvPr>
        </p:nvSpPr>
        <p:spPr/>
        <p:txBody>
          <a:bodyPr/>
          <a:lstStyle/>
          <a:p>
            <a:fld id="{AABB4740-4111-0F4A-BAEC-80B1CCA23289}" type="slidenum">
              <a:rPr lang="en-US" smtClean="0"/>
              <a:t>‹#›</a:t>
            </a:fld>
            <a:endParaRPr lang="en-US"/>
          </a:p>
        </p:txBody>
      </p:sp>
    </p:spTree>
    <p:extLst>
      <p:ext uri="{BB962C8B-B14F-4D97-AF65-F5344CB8AC3E}">
        <p14:creationId xmlns:p14="http://schemas.microsoft.com/office/powerpoint/2010/main" val="1050569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5A6A6-4F65-E6FF-99F6-497D91BFE3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D739FB-C0D9-93C5-A132-7D5D3869D2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57C3B1-E20E-F4A6-A96A-CAA67A2512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46F72FB-7012-18FB-8172-A4B3A2E159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2FC64B-6EC4-EC0E-A8BD-5C30BA9F23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207872-0147-48B0-CA31-34E151CFCB91}"/>
              </a:ext>
            </a:extLst>
          </p:cNvPr>
          <p:cNvSpPr>
            <a:spLocks noGrp="1"/>
          </p:cNvSpPr>
          <p:nvPr>
            <p:ph type="dt" sz="half" idx="10"/>
          </p:nvPr>
        </p:nvSpPr>
        <p:spPr/>
        <p:txBody>
          <a:bodyPr/>
          <a:lstStyle/>
          <a:p>
            <a:fld id="{C2280B80-DDE8-6A4E-B72E-2B3F4C069445}" type="datetimeFigureOut">
              <a:rPr lang="en-US" smtClean="0"/>
              <a:t>4/23/24</a:t>
            </a:fld>
            <a:endParaRPr lang="en-US"/>
          </a:p>
        </p:txBody>
      </p:sp>
      <p:sp>
        <p:nvSpPr>
          <p:cNvPr id="8" name="Footer Placeholder 7">
            <a:extLst>
              <a:ext uri="{FF2B5EF4-FFF2-40B4-BE49-F238E27FC236}">
                <a16:creationId xmlns:a16="http://schemas.microsoft.com/office/drawing/2014/main" id="{43AD62AA-F7CE-BDAC-6150-4C4E5BAB6B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84C60C-67A7-F42E-0F07-94A3B46B1FAE}"/>
              </a:ext>
            </a:extLst>
          </p:cNvPr>
          <p:cNvSpPr>
            <a:spLocks noGrp="1"/>
          </p:cNvSpPr>
          <p:nvPr>
            <p:ph type="sldNum" sz="quarter" idx="12"/>
          </p:nvPr>
        </p:nvSpPr>
        <p:spPr/>
        <p:txBody>
          <a:bodyPr/>
          <a:lstStyle/>
          <a:p>
            <a:fld id="{AABB4740-4111-0F4A-BAEC-80B1CCA23289}" type="slidenum">
              <a:rPr lang="en-US" smtClean="0"/>
              <a:t>‹#›</a:t>
            </a:fld>
            <a:endParaRPr lang="en-US"/>
          </a:p>
        </p:txBody>
      </p:sp>
    </p:spTree>
    <p:extLst>
      <p:ext uri="{BB962C8B-B14F-4D97-AF65-F5344CB8AC3E}">
        <p14:creationId xmlns:p14="http://schemas.microsoft.com/office/powerpoint/2010/main" val="2816806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15A6C-AF88-8A4C-2F58-D679EE3583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643E89-E673-4D80-ED61-27A5FCEE0CA5}"/>
              </a:ext>
            </a:extLst>
          </p:cNvPr>
          <p:cNvSpPr>
            <a:spLocks noGrp="1"/>
          </p:cNvSpPr>
          <p:nvPr>
            <p:ph type="dt" sz="half" idx="10"/>
          </p:nvPr>
        </p:nvSpPr>
        <p:spPr/>
        <p:txBody>
          <a:bodyPr/>
          <a:lstStyle/>
          <a:p>
            <a:fld id="{C2280B80-DDE8-6A4E-B72E-2B3F4C069445}" type="datetimeFigureOut">
              <a:rPr lang="en-US" smtClean="0"/>
              <a:t>4/23/24</a:t>
            </a:fld>
            <a:endParaRPr lang="en-US"/>
          </a:p>
        </p:txBody>
      </p:sp>
      <p:sp>
        <p:nvSpPr>
          <p:cNvPr id="4" name="Footer Placeholder 3">
            <a:extLst>
              <a:ext uri="{FF2B5EF4-FFF2-40B4-BE49-F238E27FC236}">
                <a16:creationId xmlns:a16="http://schemas.microsoft.com/office/drawing/2014/main" id="{7E3B1A80-6A4C-993D-F3A3-F2434B0540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1D892EC-1604-2777-05AD-E6009C5D29AA}"/>
              </a:ext>
            </a:extLst>
          </p:cNvPr>
          <p:cNvSpPr>
            <a:spLocks noGrp="1"/>
          </p:cNvSpPr>
          <p:nvPr>
            <p:ph type="sldNum" sz="quarter" idx="12"/>
          </p:nvPr>
        </p:nvSpPr>
        <p:spPr/>
        <p:txBody>
          <a:bodyPr/>
          <a:lstStyle/>
          <a:p>
            <a:fld id="{AABB4740-4111-0F4A-BAEC-80B1CCA23289}" type="slidenum">
              <a:rPr lang="en-US" smtClean="0"/>
              <a:t>‹#›</a:t>
            </a:fld>
            <a:endParaRPr lang="en-US"/>
          </a:p>
        </p:txBody>
      </p:sp>
    </p:spTree>
    <p:extLst>
      <p:ext uri="{BB962C8B-B14F-4D97-AF65-F5344CB8AC3E}">
        <p14:creationId xmlns:p14="http://schemas.microsoft.com/office/powerpoint/2010/main" val="1808516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3321CD-A6C3-2ADA-1D8F-2CCB7BA01E75}"/>
              </a:ext>
            </a:extLst>
          </p:cNvPr>
          <p:cNvSpPr>
            <a:spLocks noGrp="1"/>
          </p:cNvSpPr>
          <p:nvPr>
            <p:ph type="dt" sz="half" idx="10"/>
          </p:nvPr>
        </p:nvSpPr>
        <p:spPr/>
        <p:txBody>
          <a:bodyPr/>
          <a:lstStyle/>
          <a:p>
            <a:fld id="{C2280B80-DDE8-6A4E-B72E-2B3F4C069445}" type="datetimeFigureOut">
              <a:rPr lang="en-US" smtClean="0"/>
              <a:t>4/23/24</a:t>
            </a:fld>
            <a:endParaRPr lang="en-US"/>
          </a:p>
        </p:txBody>
      </p:sp>
      <p:sp>
        <p:nvSpPr>
          <p:cNvPr id="3" name="Footer Placeholder 2">
            <a:extLst>
              <a:ext uri="{FF2B5EF4-FFF2-40B4-BE49-F238E27FC236}">
                <a16:creationId xmlns:a16="http://schemas.microsoft.com/office/drawing/2014/main" id="{2C0E6BD1-9F47-CE6E-F10E-32EEEF44BB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D173F6-4A28-7353-C9CE-499FEB6426B4}"/>
              </a:ext>
            </a:extLst>
          </p:cNvPr>
          <p:cNvSpPr>
            <a:spLocks noGrp="1"/>
          </p:cNvSpPr>
          <p:nvPr>
            <p:ph type="sldNum" sz="quarter" idx="12"/>
          </p:nvPr>
        </p:nvSpPr>
        <p:spPr/>
        <p:txBody>
          <a:bodyPr/>
          <a:lstStyle/>
          <a:p>
            <a:fld id="{AABB4740-4111-0F4A-BAEC-80B1CCA23289}" type="slidenum">
              <a:rPr lang="en-US" smtClean="0"/>
              <a:t>‹#›</a:t>
            </a:fld>
            <a:endParaRPr lang="en-US"/>
          </a:p>
        </p:txBody>
      </p:sp>
    </p:spTree>
    <p:extLst>
      <p:ext uri="{BB962C8B-B14F-4D97-AF65-F5344CB8AC3E}">
        <p14:creationId xmlns:p14="http://schemas.microsoft.com/office/powerpoint/2010/main" val="1499000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BD9DF-8ADA-CBB7-4FEA-94A28B16E8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5A54553-49C1-5131-DB11-0DBAE57520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75DE44-84DB-714B-8893-7CF316D07B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3FAC9C-6ECF-5A3F-E5F8-C370CA0915F1}"/>
              </a:ext>
            </a:extLst>
          </p:cNvPr>
          <p:cNvSpPr>
            <a:spLocks noGrp="1"/>
          </p:cNvSpPr>
          <p:nvPr>
            <p:ph type="dt" sz="half" idx="10"/>
          </p:nvPr>
        </p:nvSpPr>
        <p:spPr/>
        <p:txBody>
          <a:bodyPr/>
          <a:lstStyle/>
          <a:p>
            <a:fld id="{C2280B80-DDE8-6A4E-B72E-2B3F4C069445}" type="datetimeFigureOut">
              <a:rPr lang="en-US" smtClean="0"/>
              <a:t>4/23/24</a:t>
            </a:fld>
            <a:endParaRPr lang="en-US"/>
          </a:p>
        </p:txBody>
      </p:sp>
      <p:sp>
        <p:nvSpPr>
          <p:cNvPr id="6" name="Footer Placeholder 5">
            <a:extLst>
              <a:ext uri="{FF2B5EF4-FFF2-40B4-BE49-F238E27FC236}">
                <a16:creationId xmlns:a16="http://schemas.microsoft.com/office/drawing/2014/main" id="{2D5B81A4-E24E-F1D1-A62F-A30DD85E61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A61DCB8-338C-5705-4946-8708742CD72F}"/>
              </a:ext>
            </a:extLst>
          </p:cNvPr>
          <p:cNvSpPr>
            <a:spLocks noGrp="1"/>
          </p:cNvSpPr>
          <p:nvPr>
            <p:ph type="sldNum" sz="quarter" idx="12"/>
          </p:nvPr>
        </p:nvSpPr>
        <p:spPr/>
        <p:txBody>
          <a:bodyPr/>
          <a:lstStyle/>
          <a:p>
            <a:fld id="{AABB4740-4111-0F4A-BAEC-80B1CCA23289}" type="slidenum">
              <a:rPr lang="en-US" smtClean="0"/>
              <a:t>‹#›</a:t>
            </a:fld>
            <a:endParaRPr lang="en-US"/>
          </a:p>
        </p:txBody>
      </p:sp>
    </p:spTree>
    <p:extLst>
      <p:ext uri="{BB962C8B-B14F-4D97-AF65-F5344CB8AC3E}">
        <p14:creationId xmlns:p14="http://schemas.microsoft.com/office/powerpoint/2010/main" val="3534797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922B3-A4B2-D13C-7973-123C358766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E3A4D61-8B9F-08EB-C80E-C65BA9A428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CC388B-9017-FA4A-E487-A3480D8873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737972-B893-01EA-2ED7-67AE7AFAAFC4}"/>
              </a:ext>
            </a:extLst>
          </p:cNvPr>
          <p:cNvSpPr>
            <a:spLocks noGrp="1"/>
          </p:cNvSpPr>
          <p:nvPr>
            <p:ph type="dt" sz="half" idx="10"/>
          </p:nvPr>
        </p:nvSpPr>
        <p:spPr/>
        <p:txBody>
          <a:bodyPr/>
          <a:lstStyle/>
          <a:p>
            <a:fld id="{C2280B80-DDE8-6A4E-B72E-2B3F4C069445}" type="datetimeFigureOut">
              <a:rPr lang="en-US" smtClean="0"/>
              <a:t>4/23/24</a:t>
            </a:fld>
            <a:endParaRPr lang="en-US"/>
          </a:p>
        </p:txBody>
      </p:sp>
      <p:sp>
        <p:nvSpPr>
          <p:cNvPr id="6" name="Footer Placeholder 5">
            <a:extLst>
              <a:ext uri="{FF2B5EF4-FFF2-40B4-BE49-F238E27FC236}">
                <a16:creationId xmlns:a16="http://schemas.microsoft.com/office/drawing/2014/main" id="{5DE8190B-B8B6-521E-3290-A7CC1A8254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691F11-9C56-E2F0-1AB8-6694DA8DA46F}"/>
              </a:ext>
            </a:extLst>
          </p:cNvPr>
          <p:cNvSpPr>
            <a:spLocks noGrp="1"/>
          </p:cNvSpPr>
          <p:nvPr>
            <p:ph type="sldNum" sz="quarter" idx="12"/>
          </p:nvPr>
        </p:nvSpPr>
        <p:spPr/>
        <p:txBody>
          <a:bodyPr/>
          <a:lstStyle/>
          <a:p>
            <a:fld id="{AABB4740-4111-0F4A-BAEC-80B1CCA23289}" type="slidenum">
              <a:rPr lang="en-US" smtClean="0"/>
              <a:t>‹#›</a:t>
            </a:fld>
            <a:endParaRPr lang="en-US"/>
          </a:p>
        </p:txBody>
      </p:sp>
    </p:spTree>
    <p:extLst>
      <p:ext uri="{BB962C8B-B14F-4D97-AF65-F5344CB8AC3E}">
        <p14:creationId xmlns:p14="http://schemas.microsoft.com/office/powerpoint/2010/main" val="1053104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D8ACB-C494-BCB8-21B9-13CCFAB16B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F90592-0AC3-1423-B019-9830C3F6F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86C6CA-8FC6-6CC5-9273-247988CE359F}"/>
              </a:ext>
            </a:extLst>
          </p:cNvPr>
          <p:cNvSpPr>
            <a:spLocks noGrp="1"/>
          </p:cNvSpPr>
          <p:nvPr>
            <p:ph type="dt" sz="half" idx="10"/>
          </p:nvPr>
        </p:nvSpPr>
        <p:spPr/>
        <p:txBody>
          <a:bodyPr/>
          <a:lstStyle/>
          <a:p>
            <a:fld id="{C2280B80-DDE8-6A4E-B72E-2B3F4C069445}" type="datetimeFigureOut">
              <a:rPr lang="en-US" smtClean="0"/>
              <a:t>4/23/24</a:t>
            </a:fld>
            <a:endParaRPr lang="en-US"/>
          </a:p>
        </p:txBody>
      </p:sp>
      <p:sp>
        <p:nvSpPr>
          <p:cNvPr id="5" name="Footer Placeholder 4">
            <a:extLst>
              <a:ext uri="{FF2B5EF4-FFF2-40B4-BE49-F238E27FC236}">
                <a16:creationId xmlns:a16="http://schemas.microsoft.com/office/drawing/2014/main" id="{20C66193-C927-D832-1757-478F6421D1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FE4D4B-0559-A820-0DDF-167A83FA693E}"/>
              </a:ext>
            </a:extLst>
          </p:cNvPr>
          <p:cNvSpPr>
            <a:spLocks noGrp="1"/>
          </p:cNvSpPr>
          <p:nvPr>
            <p:ph type="sldNum" sz="quarter" idx="12"/>
          </p:nvPr>
        </p:nvSpPr>
        <p:spPr/>
        <p:txBody>
          <a:bodyPr/>
          <a:lstStyle/>
          <a:p>
            <a:fld id="{AABB4740-4111-0F4A-BAEC-80B1CCA23289}" type="slidenum">
              <a:rPr lang="en-US" smtClean="0"/>
              <a:t>‹#›</a:t>
            </a:fld>
            <a:endParaRPr lang="en-US"/>
          </a:p>
        </p:txBody>
      </p:sp>
    </p:spTree>
    <p:extLst>
      <p:ext uri="{BB962C8B-B14F-4D97-AF65-F5344CB8AC3E}">
        <p14:creationId xmlns:p14="http://schemas.microsoft.com/office/powerpoint/2010/main" val="2598518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BD2E60-B6F5-78D7-9663-04CC91A01D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B7A9E9-2A7D-809B-3363-D9BBA093D5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F4D43F-7E61-1A5C-18F3-BC8F605B38EE}"/>
              </a:ext>
            </a:extLst>
          </p:cNvPr>
          <p:cNvSpPr>
            <a:spLocks noGrp="1"/>
          </p:cNvSpPr>
          <p:nvPr>
            <p:ph type="dt" sz="half" idx="10"/>
          </p:nvPr>
        </p:nvSpPr>
        <p:spPr/>
        <p:txBody>
          <a:bodyPr/>
          <a:lstStyle/>
          <a:p>
            <a:fld id="{C2280B80-DDE8-6A4E-B72E-2B3F4C069445}" type="datetimeFigureOut">
              <a:rPr lang="en-US" smtClean="0"/>
              <a:t>4/23/24</a:t>
            </a:fld>
            <a:endParaRPr lang="en-US"/>
          </a:p>
        </p:txBody>
      </p:sp>
      <p:sp>
        <p:nvSpPr>
          <p:cNvPr id="5" name="Footer Placeholder 4">
            <a:extLst>
              <a:ext uri="{FF2B5EF4-FFF2-40B4-BE49-F238E27FC236}">
                <a16:creationId xmlns:a16="http://schemas.microsoft.com/office/drawing/2014/main" id="{446EA792-8ADF-62D0-B62B-B5B0413BF5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C20E52-27F7-4595-ADB4-580D44328743}"/>
              </a:ext>
            </a:extLst>
          </p:cNvPr>
          <p:cNvSpPr>
            <a:spLocks noGrp="1"/>
          </p:cNvSpPr>
          <p:nvPr>
            <p:ph type="sldNum" sz="quarter" idx="12"/>
          </p:nvPr>
        </p:nvSpPr>
        <p:spPr/>
        <p:txBody>
          <a:bodyPr/>
          <a:lstStyle/>
          <a:p>
            <a:fld id="{AABB4740-4111-0F4A-BAEC-80B1CCA23289}" type="slidenum">
              <a:rPr lang="en-US" smtClean="0"/>
              <a:t>‹#›</a:t>
            </a:fld>
            <a:endParaRPr lang="en-US"/>
          </a:p>
        </p:txBody>
      </p:sp>
    </p:spTree>
    <p:extLst>
      <p:ext uri="{BB962C8B-B14F-4D97-AF65-F5344CB8AC3E}">
        <p14:creationId xmlns:p14="http://schemas.microsoft.com/office/powerpoint/2010/main" val="3528987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7F786E-86A3-B5EA-BFE0-43D45529E6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E192B5-C726-496F-CE95-84073BF46B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25A15F-F7F6-6111-4DD0-FEA9005621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280B80-DDE8-6A4E-B72E-2B3F4C069445}" type="datetimeFigureOut">
              <a:rPr lang="en-US" smtClean="0"/>
              <a:t>4/23/24</a:t>
            </a:fld>
            <a:endParaRPr lang="en-US"/>
          </a:p>
        </p:txBody>
      </p:sp>
      <p:sp>
        <p:nvSpPr>
          <p:cNvPr id="5" name="Footer Placeholder 4">
            <a:extLst>
              <a:ext uri="{FF2B5EF4-FFF2-40B4-BE49-F238E27FC236}">
                <a16:creationId xmlns:a16="http://schemas.microsoft.com/office/drawing/2014/main" id="{D0EE6C63-7C90-D1A6-59FE-A4802134B7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42C80C2-3FC5-2ADB-23EC-D9059BF90A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ABB4740-4111-0F4A-BAEC-80B1CCA23289}" type="slidenum">
              <a:rPr lang="en-US" smtClean="0"/>
              <a:t>‹#›</a:t>
            </a:fld>
            <a:endParaRPr lang="en-US"/>
          </a:p>
        </p:txBody>
      </p:sp>
    </p:spTree>
    <p:extLst>
      <p:ext uri="{BB962C8B-B14F-4D97-AF65-F5344CB8AC3E}">
        <p14:creationId xmlns:p14="http://schemas.microsoft.com/office/powerpoint/2010/main" val="893848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Daniel.J.Cecil@nasa.go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spc.noaa.gov/publications/edwards/tctor.xls" TargetMode="External"/><Relationship Id="rId2" Type="http://schemas.openxmlformats.org/officeDocument/2006/relationships/hyperlink" Target="https://bmcnoldy.earth.miami.edu/tropics/radar/" TargetMode="External"/><Relationship Id="rId1" Type="http://schemas.openxmlformats.org/officeDocument/2006/relationships/slideLayout" Target="../slideLayouts/slideLayout2.xml"/><Relationship Id="rId5" Type="http://schemas.openxmlformats.org/officeDocument/2006/relationships/hyperlink" Target="https://www.ncei.noaa.gov/products/international-best-track-archive" TargetMode="External"/><Relationship Id="rId4" Type="http://schemas.openxmlformats.org/officeDocument/2006/relationships/hyperlink" Target="https://www.spc.noaa.gov/exper/tcto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ov"/><Relationship Id="rId1" Type="http://schemas.microsoft.com/office/2007/relationships/media" Target="../media/media3.mov"/><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A7A05-7A71-9118-EC77-C65755D45684}"/>
              </a:ext>
            </a:extLst>
          </p:cNvPr>
          <p:cNvSpPr>
            <a:spLocks noGrp="1"/>
          </p:cNvSpPr>
          <p:nvPr>
            <p:ph type="ctrTitle"/>
          </p:nvPr>
        </p:nvSpPr>
        <p:spPr>
          <a:xfrm>
            <a:off x="1524000" y="477838"/>
            <a:ext cx="9144000" cy="1011237"/>
          </a:xfrm>
        </p:spPr>
        <p:txBody>
          <a:bodyPr/>
          <a:lstStyle/>
          <a:p>
            <a:r>
              <a:rPr lang="en-US" dirty="0"/>
              <a:t>Tropical Cyclone Tornadoes</a:t>
            </a:r>
          </a:p>
        </p:txBody>
      </p:sp>
      <p:sp>
        <p:nvSpPr>
          <p:cNvPr id="4" name="TextBox 3">
            <a:extLst>
              <a:ext uri="{FF2B5EF4-FFF2-40B4-BE49-F238E27FC236}">
                <a16:creationId xmlns:a16="http://schemas.microsoft.com/office/drawing/2014/main" id="{F98A3DCF-DF7A-F219-00E7-49B23C1FB2B8}"/>
              </a:ext>
            </a:extLst>
          </p:cNvPr>
          <p:cNvSpPr txBox="1"/>
          <p:nvPr/>
        </p:nvSpPr>
        <p:spPr>
          <a:xfrm>
            <a:off x="830317" y="1650124"/>
            <a:ext cx="10489324" cy="1477328"/>
          </a:xfrm>
          <a:prstGeom prst="rect">
            <a:avLst/>
          </a:prstGeom>
          <a:noFill/>
        </p:spPr>
        <p:txBody>
          <a:bodyPr wrap="square" rtlCol="0">
            <a:spAutoFit/>
          </a:bodyPr>
          <a:lstStyle/>
          <a:p>
            <a:pPr algn="ctr"/>
            <a:r>
              <a:rPr lang="en-US" dirty="0"/>
              <a:t>Daniel J. Cecil, NASA MSFC</a:t>
            </a:r>
          </a:p>
          <a:p>
            <a:pPr algn="ctr"/>
            <a:endParaRPr lang="en-US" dirty="0"/>
          </a:p>
          <a:p>
            <a:pPr algn="ctr"/>
            <a:r>
              <a:rPr lang="en-US" dirty="0">
                <a:hlinkClick r:id="rId2"/>
              </a:rPr>
              <a:t>Daniel.J.Cecil@nasa.gov</a:t>
            </a:r>
            <a:endParaRPr lang="en-US" dirty="0"/>
          </a:p>
          <a:p>
            <a:pPr algn="ctr"/>
            <a:endParaRPr lang="en-US" dirty="0"/>
          </a:p>
          <a:p>
            <a:pPr algn="ctr"/>
            <a:r>
              <a:rPr lang="en-US" dirty="0"/>
              <a:t>NSSTC 4007</a:t>
            </a:r>
          </a:p>
        </p:txBody>
      </p:sp>
    </p:spTree>
    <p:extLst>
      <p:ext uri="{BB962C8B-B14F-4D97-AF65-F5344CB8AC3E}">
        <p14:creationId xmlns:p14="http://schemas.microsoft.com/office/powerpoint/2010/main" val="3909661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46371-5151-AB3D-654F-8A4F6CEF4AF9}"/>
              </a:ext>
            </a:extLst>
          </p:cNvPr>
          <p:cNvSpPr>
            <a:spLocks noGrp="1"/>
          </p:cNvSpPr>
          <p:nvPr>
            <p:ph type="title"/>
          </p:nvPr>
        </p:nvSpPr>
        <p:spPr>
          <a:xfrm>
            <a:off x="270633" y="170274"/>
            <a:ext cx="3383844" cy="2366786"/>
          </a:xfrm>
        </p:spPr>
        <p:txBody>
          <a:bodyPr/>
          <a:lstStyle/>
          <a:p>
            <a:r>
              <a:rPr lang="en-US" dirty="0"/>
              <a:t>Hurricane Ida 2021 Radar Loop</a:t>
            </a:r>
          </a:p>
        </p:txBody>
      </p:sp>
      <p:pic>
        <p:nvPicPr>
          <p:cNvPr id="7" name="Picture 6">
            <a:extLst>
              <a:ext uri="{FF2B5EF4-FFF2-40B4-BE49-F238E27FC236}">
                <a16:creationId xmlns:a16="http://schemas.microsoft.com/office/drawing/2014/main" id="{B2A138DC-E1AC-5616-1E5D-EA20D65B1A2B}"/>
              </a:ext>
            </a:extLst>
          </p:cNvPr>
          <p:cNvPicPr>
            <a:picLocks noChangeAspect="1"/>
          </p:cNvPicPr>
          <p:nvPr/>
        </p:nvPicPr>
        <p:blipFill>
          <a:blip r:embed="rId2"/>
          <a:stretch>
            <a:fillRect/>
          </a:stretch>
        </p:blipFill>
        <p:spPr>
          <a:xfrm>
            <a:off x="3654477" y="170274"/>
            <a:ext cx="8537523" cy="6687726"/>
          </a:xfrm>
          <a:prstGeom prst="rect">
            <a:avLst/>
          </a:prstGeom>
        </p:spPr>
      </p:pic>
      <p:sp>
        <p:nvSpPr>
          <p:cNvPr id="5" name="TextBox 4">
            <a:extLst>
              <a:ext uri="{FF2B5EF4-FFF2-40B4-BE49-F238E27FC236}">
                <a16:creationId xmlns:a16="http://schemas.microsoft.com/office/drawing/2014/main" id="{8FF80D72-B216-6DA7-55DB-3537AA678D3B}"/>
              </a:ext>
            </a:extLst>
          </p:cNvPr>
          <p:cNvSpPr txBox="1"/>
          <p:nvPr/>
        </p:nvSpPr>
        <p:spPr>
          <a:xfrm>
            <a:off x="214489" y="5380672"/>
            <a:ext cx="10924822" cy="1477328"/>
          </a:xfrm>
          <a:prstGeom prst="rect">
            <a:avLst/>
          </a:prstGeom>
          <a:noFill/>
        </p:spPr>
        <p:txBody>
          <a:bodyPr wrap="square">
            <a:spAutoFit/>
          </a:bodyPr>
          <a:lstStyle/>
          <a:p>
            <a:r>
              <a:rPr lang="en-US" dirty="0">
                <a:effectLst/>
                <a:latin typeface="Helvetica" pitchFamily="2" charset="0"/>
              </a:rPr>
              <a:t>From Brian </a:t>
            </a:r>
            <a:r>
              <a:rPr lang="en-US" dirty="0" err="1">
                <a:effectLst/>
                <a:latin typeface="Helvetica" pitchFamily="2" charset="0"/>
              </a:rPr>
              <a:t>McNoldy’s</a:t>
            </a:r>
            <a:r>
              <a:rPr lang="en-US" dirty="0">
                <a:effectLst/>
                <a:latin typeface="Helvetica" pitchFamily="2" charset="0"/>
              </a:rPr>
              <a:t> webpage of Tropical Cyclone Radar Loops</a:t>
            </a:r>
          </a:p>
          <a:p>
            <a:r>
              <a:rPr lang="en-US" dirty="0">
                <a:effectLst/>
                <a:latin typeface="Helvetica" pitchFamily="2" charset="0"/>
              </a:rPr>
              <a:t>https://</a:t>
            </a:r>
            <a:r>
              <a:rPr lang="en-US" dirty="0" err="1">
                <a:effectLst/>
                <a:latin typeface="Helvetica" pitchFamily="2" charset="0"/>
              </a:rPr>
              <a:t>bmcnoldy.earth.miami.edu</a:t>
            </a:r>
            <a:r>
              <a:rPr lang="en-US" dirty="0">
                <a:effectLst/>
                <a:latin typeface="Helvetica" pitchFamily="2" charset="0"/>
              </a:rPr>
              <a:t>/tropics/radar/</a:t>
            </a:r>
          </a:p>
          <a:p>
            <a:r>
              <a:rPr lang="en-US" dirty="0">
                <a:latin typeface="Helvetica" pitchFamily="2" charset="0"/>
              </a:rPr>
              <a:t>“</a:t>
            </a:r>
            <a:r>
              <a:rPr lang="en-US" b="1" i="1" u="none" strike="noStrike" dirty="0">
                <a:solidFill>
                  <a:srgbClr val="0F1012"/>
                </a:solidFill>
                <a:effectLst/>
                <a:latin typeface="helvetica" pitchFamily="2" charset="0"/>
              </a:rPr>
              <a:t>Please feel free to link to or use these loops, but I would appreciate if credit is given:</a:t>
            </a:r>
            <a:br>
              <a:rPr lang="en-US" b="1" i="1" u="none" strike="noStrike" dirty="0">
                <a:solidFill>
                  <a:srgbClr val="0F1012"/>
                </a:solidFill>
                <a:effectLst/>
                <a:latin typeface="helvetica" pitchFamily="2" charset="0"/>
              </a:rPr>
            </a:br>
            <a:r>
              <a:rPr lang="en-US" b="1" i="1" u="none" strike="noStrike" dirty="0">
                <a:solidFill>
                  <a:srgbClr val="0F1012"/>
                </a:solidFill>
                <a:effectLst/>
                <a:latin typeface="helvetica" pitchFamily="2" charset="0"/>
              </a:rPr>
              <a:t>(Brian </a:t>
            </a:r>
            <a:r>
              <a:rPr lang="en-US" b="1" i="1" u="none" strike="noStrike" dirty="0" err="1">
                <a:solidFill>
                  <a:srgbClr val="0F1012"/>
                </a:solidFill>
                <a:effectLst/>
                <a:latin typeface="helvetica" pitchFamily="2" charset="0"/>
              </a:rPr>
              <a:t>McNoldy</a:t>
            </a:r>
            <a:r>
              <a:rPr lang="en-US" b="1" i="1" u="none" strike="noStrike" dirty="0">
                <a:solidFill>
                  <a:srgbClr val="0F1012"/>
                </a:solidFill>
                <a:effectLst/>
                <a:latin typeface="helvetica" pitchFamily="2" charset="0"/>
              </a:rPr>
              <a:t>, Univ. of Miami, Rosenstiel School).</a:t>
            </a:r>
            <a:r>
              <a:rPr lang="en-US" b="1" i="1" u="none" strike="noStrike" dirty="0">
                <a:solidFill>
                  <a:srgbClr val="0F1012"/>
                </a:solidFill>
                <a:latin typeface="Helvetica" pitchFamily="2" charset="0"/>
              </a:rPr>
              <a:t>”</a:t>
            </a:r>
          </a:p>
          <a:p>
            <a:endParaRPr lang="en-US" dirty="0">
              <a:effectLst/>
              <a:latin typeface="Helvetica" pitchFamily="2" charset="0"/>
            </a:endParaRPr>
          </a:p>
        </p:txBody>
      </p:sp>
      <p:sp>
        <p:nvSpPr>
          <p:cNvPr id="8" name="TextBox 7">
            <a:extLst>
              <a:ext uri="{FF2B5EF4-FFF2-40B4-BE49-F238E27FC236}">
                <a16:creationId xmlns:a16="http://schemas.microsoft.com/office/drawing/2014/main" id="{DDEA0431-C489-AD18-1440-3223FDC09660}"/>
              </a:ext>
            </a:extLst>
          </p:cNvPr>
          <p:cNvSpPr txBox="1"/>
          <p:nvPr/>
        </p:nvSpPr>
        <p:spPr>
          <a:xfrm>
            <a:off x="270633" y="2359378"/>
            <a:ext cx="1716212" cy="2862322"/>
          </a:xfrm>
          <a:prstGeom prst="rect">
            <a:avLst/>
          </a:prstGeom>
          <a:noFill/>
        </p:spPr>
        <p:txBody>
          <a:bodyPr wrap="square" rtlCol="0">
            <a:spAutoFit/>
          </a:bodyPr>
          <a:lstStyle/>
          <a:p>
            <a:r>
              <a:rPr lang="en-US" b="1" dirty="0"/>
              <a:t>Aug 29 – Sep 2</a:t>
            </a:r>
          </a:p>
          <a:p>
            <a:r>
              <a:rPr lang="en-US" b="1" dirty="0"/>
              <a:t>36 Tornadoes</a:t>
            </a:r>
          </a:p>
          <a:p>
            <a:r>
              <a:rPr lang="en-US" dirty="0"/>
              <a:t>MS: 14</a:t>
            </a:r>
          </a:p>
          <a:p>
            <a:r>
              <a:rPr lang="en-US" dirty="0"/>
              <a:t>LA: 2</a:t>
            </a:r>
          </a:p>
          <a:p>
            <a:r>
              <a:rPr lang="en-US" dirty="0"/>
              <a:t>AL: 7</a:t>
            </a:r>
          </a:p>
          <a:p>
            <a:r>
              <a:rPr lang="en-US" dirty="0"/>
              <a:t>VA: 2</a:t>
            </a:r>
          </a:p>
          <a:p>
            <a:r>
              <a:rPr lang="en-US" dirty="0"/>
              <a:t>MD: 3</a:t>
            </a:r>
          </a:p>
          <a:p>
            <a:r>
              <a:rPr lang="en-US" dirty="0"/>
              <a:t>PA: 5</a:t>
            </a:r>
          </a:p>
          <a:p>
            <a:r>
              <a:rPr lang="en-US" dirty="0"/>
              <a:t>NJ: 2</a:t>
            </a:r>
          </a:p>
          <a:p>
            <a:r>
              <a:rPr lang="en-US" dirty="0"/>
              <a:t>MA: 1</a:t>
            </a:r>
          </a:p>
        </p:txBody>
      </p:sp>
      <p:sp>
        <p:nvSpPr>
          <p:cNvPr id="9" name="TextBox 8">
            <a:extLst>
              <a:ext uri="{FF2B5EF4-FFF2-40B4-BE49-F238E27FC236}">
                <a16:creationId xmlns:a16="http://schemas.microsoft.com/office/drawing/2014/main" id="{D5FB6766-7C16-E3F2-5582-DB7F33DBBFA1}"/>
              </a:ext>
            </a:extLst>
          </p:cNvPr>
          <p:cNvSpPr txBox="1"/>
          <p:nvPr/>
        </p:nvSpPr>
        <p:spPr>
          <a:xfrm>
            <a:off x="1591733" y="2981110"/>
            <a:ext cx="1907823" cy="2308324"/>
          </a:xfrm>
          <a:prstGeom prst="rect">
            <a:avLst/>
          </a:prstGeom>
          <a:noFill/>
        </p:spPr>
        <p:txBody>
          <a:bodyPr wrap="square" rtlCol="0">
            <a:spAutoFit/>
          </a:bodyPr>
          <a:lstStyle/>
          <a:p>
            <a:r>
              <a:rPr lang="en-US" i="1" dirty="0"/>
              <a:t>Hurricane landfall in Louisiana, but spawned an EF-3 in New Jersey and a killer tornado in Pennsylvania</a:t>
            </a:r>
          </a:p>
        </p:txBody>
      </p:sp>
    </p:spTree>
    <p:extLst>
      <p:ext uri="{BB962C8B-B14F-4D97-AF65-F5344CB8AC3E}">
        <p14:creationId xmlns:p14="http://schemas.microsoft.com/office/powerpoint/2010/main" val="1095264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28610-DDDF-250B-B3FA-BBE824196578}"/>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F305DF84-A98B-C5C6-69BF-DAD7011C6BD6}"/>
              </a:ext>
            </a:extLst>
          </p:cNvPr>
          <p:cNvSpPr>
            <a:spLocks noGrp="1"/>
          </p:cNvSpPr>
          <p:nvPr>
            <p:ph idx="1"/>
          </p:nvPr>
        </p:nvSpPr>
        <p:spPr/>
        <p:txBody>
          <a:bodyPr/>
          <a:lstStyle/>
          <a:p>
            <a:r>
              <a:rPr lang="en-US" dirty="0">
                <a:effectLst/>
                <a:latin typeface="Helvetica" pitchFamily="2" charset="0"/>
                <a:hlinkClick r:id="rId2"/>
              </a:rPr>
              <a:t>https://bmcnoldy.earth.miami.edu/tropics/radar/</a:t>
            </a:r>
            <a:endParaRPr lang="en-US" dirty="0">
              <a:effectLst/>
              <a:latin typeface="Helvetica" pitchFamily="2" charset="0"/>
            </a:endParaRPr>
          </a:p>
          <a:p>
            <a:pPr lvl="1"/>
            <a:r>
              <a:rPr lang="en-US" dirty="0">
                <a:effectLst/>
                <a:latin typeface="Helvetica" pitchFamily="2" charset="0"/>
              </a:rPr>
              <a:t>Radar reflectivity loops of dozens of tropical cyclones</a:t>
            </a:r>
          </a:p>
          <a:p>
            <a:r>
              <a:rPr lang="en-US" dirty="0">
                <a:hlinkClick r:id="rId3"/>
              </a:rPr>
              <a:t>https://www.spc.noaa.gov/publications/edwards/tctor.xls</a:t>
            </a:r>
            <a:endParaRPr lang="en-US" dirty="0"/>
          </a:p>
          <a:p>
            <a:pPr lvl="1"/>
            <a:r>
              <a:rPr lang="en-US" dirty="0"/>
              <a:t>Spreadsheet of US Tropical Cyclone Tornadoes since 1995 (TCTOR)</a:t>
            </a:r>
          </a:p>
          <a:p>
            <a:r>
              <a:rPr lang="en-US" dirty="0">
                <a:hlinkClick r:id="rId4"/>
              </a:rPr>
              <a:t>https://www.spc.noaa.gov/exper/tctor/</a:t>
            </a:r>
            <a:endParaRPr lang="en-US" dirty="0"/>
          </a:p>
          <a:p>
            <a:pPr lvl="1"/>
            <a:r>
              <a:rPr lang="en-US" dirty="0"/>
              <a:t>Web interface for plotting from TCTOR</a:t>
            </a:r>
          </a:p>
          <a:p>
            <a:r>
              <a:rPr lang="en-US" dirty="0">
                <a:hlinkClick r:id="rId5"/>
              </a:rPr>
              <a:t>https://www.ncei.noaa.gov/products/international-best-track-archive</a:t>
            </a:r>
            <a:endParaRPr lang="en-US" dirty="0"/>
          </a:p>
          <a:p>
            <a:pPr lvl="1"/>
            <a:r>
              <a:rPr lang="en-US" dirty="0"/>
              <a:t>Tropical Cyclone best tracks archive</a:t>
            </a:r>
          </a:p>
          <a:p>
            <a:endParaRPr lang="en-US" dirty="0"/>
          </a:p>
        </p:txBody>
      </p:sp>
    </p:spTree>
    <p:extLst>
      <p:ext uri="{BB962C8B-B14F-4D97-AF65-F5344CB8AC3E}">
        <p14:creationId xmlns:p14="http://schemas.microsoft.com/office/powerpoint/2010/main" val="3302824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32E6B-E986-FFC7-7D4C-F810962244B5}"/>
              </a:ext>
            </a:extLst>
          </p:cNvPr>
          <p:cNvSpPr>
            <a:spLocks noGrp="1"/>
          </p:cNvSpPr>
          <p:nvPr>
            <p:ph type="title"/>
          </p:nvPr>
        </p:nvSpPr>
        <p:spPr/>
        <p:txBody>
          <a:bodyPr/>
          <a:lstStyle/>
          <a:p>
            <a:r>
              <a:rPr lang="en-US" dirty="0"/>
              <a:t>What Do We Know About TC Tornadoes Already?</a:t>
            </a:r>
          </a:p>
        </p:txBody>
      </p:sp>
      <p:sp>
        <p:nvSpPr>
          <p:cNvPr id="3" name="Content Placeholder 2">
            <a:extLst>
              <a:ext uri="{FF2B5EF4-FFF2-40B4-BE49-F238E27FC236}">
                <a16:creationId xmlns:a16="http://schemas.microsoft.com/office/drawing/2014/main" id="{59823FB7-4EAF-78FB-B3A1-ED5A24F6996E}"/>
              </a:ext>
            </a:extLst>
          </p:cNvPr>
          <p:cNvSpPr>
            <a:spLocks noGrp="1"/>
          </p:cNvSpPr>
          <p:nvPr>
            <p:ph idx="1"/>
          </p:nvPr>
        </p:nvSpPr>
        <p:spPr/>
        <p:txBody>
          <a:bodyPr/>
          <a:lstStyle/>
          <a:p>
            <a:r>
              <a:rPr lang="en-US" i="1" dirty="0"/>
              <a:t>That’s the royal “we”</a:t>
            </a:r>
          </a:p>
          <a:p>
            <a:r>
              <a:rPr lang="en-US" i="1" dirty="0"/>
              <a:t>Audience participation, name some things that are known</a:t>
            </a:r>
          </a:p>
          <a:p>
            <a:r>
              <a:rPr lang="en-US" i="1" dirty="0"/>
              <a:t>Bonus points on the pop quiz at the end</a:t>
            </a:r>
          </a:p>
        </p:txBody>
      </p:sp>
    </p:spTree>
    <p:extLst>
      <p:ext uri="{BB962C8B-B14F-4D97-AF65-F5344CB8AC3E}">
        <p14:creationId xmlns:p14="http://schemas.microsoft.com/office/powerpoint/2010/main" val="57996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withEffect">
                                  <p:stCondLst>
                                    <p:cond delay="0"/>
                                  </p:stCondLst>
                                  <p:childTnLst>
                                    <p:anim calcmode="discrete" valueType="str">
                                      <p:cBhvr>
                                        <p:cTn id="6" dur="2000" fill="hold"/>
                                        <p:tgtEl>
                                          <p:spTgt spid="3">
                                            <p:txEl>
                                              <p:pRg st="2" end="2"/>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CTors_1995-2004.mov">
            <a:hlinkClick r:id="" action="ppaction://media"/>
            <a:extLst>
              <a:ext uri="{FF2B5EF4-FFF2-40B4-BE49-F238E27FC236}">
                <a16:creationId xmlns:a16="http://schemas.microsoft.com/office/drawing/2014/main" id="{154B65D5-7FDD-752F-4946-F77D307FA09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2802" y="0"/>
            <a:ext cx="12159198" cy="6876550"/>
          </a:xfrm>
          <a:prstGeom prst="rect">
            <a:avLst/>
          </a:prstGeom>
        </p:spPr>
      </p:pic>
    </p:spTree>
    <p:extLst>
      <p:ext uri="{BB962C8B-B14F-4D97-AF65-F5344CB8AC3E}">
        <p14:creationId xmlns:p14="http://schemas.microsoft.com/office/powerpoint/2010/main" val="384838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98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CTors_2005-2014.mov">
            <a:hlinkClick r:id="" action="ppaction://media"/>
            <a:extLst>
              <a:ext uri="{FF2B5EF4-FFF2-40B4-BE49-F238E27FC236}">
                <a16:creationId xmlns:a16="http://schemas.microsoft.com/office/drawing/2014/main" id="{7B2106EA-6219-C7B6-3EE2-265A1FB0370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0"/>
            <a:ext cx="12126397" cy="6858000"/>
          </a:xfrm>
          <a:prstGeom prst="rect">
            <a:avLst/>
          </a:prstGeom>
        </p:spPr>
      </p:pic>
    </p:spTree>
    <p:extLst>
      <p:ext uri="{BB962C8B-B14F-4D97-AF65-F5344CB8AC3E}">
        <p14:creationId xmlns:p14="http://schemas.microsoft.com/office/powerpoint/2010/main" val="2967788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6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CTors_2015-2023.mov">
            <a:hlinkClick r:id="" action="ppaction://media"/>
            <a:extLst>
              <a:ext uri="{FF2B5EF4-FFF2-40B4-BE49-F238E27FC236}">
                <a16:creationId xmlns:a16="http://schemas.microsoft.com/office/drawing/2014/main" id="{4C6627C0-8E6D-C2CE-1603-9C3A3899AC8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2801" y="-1"/>
            <a:ext cx="12159199" cy="6876551"/>
          </a:xfrm>
          <a:prstGeom prst="rect">
            <a:avLst/>
          </a:prstGeom>
        </p:spPr>
      </p:pic>
    </p:spTree>
    <p:extLst>
      <p:ext uri="{BB962C8B-B14F-4D97-AF65-F5344CB8AC3E}">
        <p14:creationId xmlns:p14="http://schemas.microsoft.com/office/powerpoint/2010/main" val="3439726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75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D8EAC-4748-7DA8-9AE1-01EEDF113295}"/>
              </a:ext>
            </a:extLst>
          </p:cNvPr>
          <p:cNvSpPr>
            <a:spLocks noGrp="1"/>
          </p:cNvSpPr>
          <p:nvPr>
            <p:ph type="title"/>
          </p:nvPr>
        </p:nvSpPr>
        <p:spPr/>
        <p:txBody>
          <a:bodyPr/>
          <a:lstStyle/>
          <a:p>
            <a:r>
              <a:rPr lang="en-US" dirty="0"/>
              <a:t>TC Tornado Locations</a:t>
            </a:r>
          </a:p>
        </p:txBody>
      </p:sp>
      <p:sp>
        <p:nvSpPr>
          <p:cNvPr id="3" name="Content Placeholder 2">
            <a:extLst>
              <a:ext uri="{FF2B5EF4-FFF2-40B4-BE49-F238E27FC236}">
                <a16:creationId xmlns:a16="http://schemas.microsoft.com/office/drawing/2014/main" id="{D18BB84B-DFCF-A902-E60D-319B60811B90}"/>
              </a:ext>
            </a:extLst>
          </p:cNvPr>
          <p:cNvSpPr>
            <a:spLocks noGrp="1"/>
          </p:cNvSpPr>
          <p:nvPr>
            <p:ph idx="1"/>
          </p:nvPr>
        </p:nvSpPr>
        <p:spPr/>
        <p:txBody>
          <a:bodyPr>
            <a:normAutofit lnSpcReduction="10000"/>
          </a:bodyPr>
          <a:lstStyle/>
          <a:p>
            <a:r>
              <a:rPr lang="en-US" dirty="0"/>
              <a:t>Usually right-of-center (</a:t>
            </a:r>
            <a:r>
              <a:rPr lang="en-US" dirty="0" err="1"/>
              <a:t>w.r.t.</a:t>
            </a:r>
            <a:r>
              <a:rPr lang="en-US" dirty="0"/>
              <a:t> TC motion)</a:t>
            </a:r>
          </a:p>
          <a:p>
            <a:r>
              <a:rPr lang="en-US" dirty="0"/>
              <a:t>Clustering near the coast (45% within 50 km)</a:t>
            </a:r>
          </a:p>
          <a:p>
            <a:r>
              <a:rPr lang="en-US" dirty="0"/>
              <a:t>Inland outbreaks with recurving TCs (heading 000° - 050°)</a:t>
            </a:r>
          </a:p>
          <a:p>
            <a:r>
              <a:rPr lang="en-US" dirty="0"/>
              <a:t>Most landfalling TCs produce &lt;10 tornadoes, but some produce dozens</a:t>
            </a:r>
          </a:p>
          <a:p>
            <a:pPr lvl="1"/>
            <a:r>
              <a:rPr lang="en-US" dirty="0"/>
              <a:t>Ivan (2004): 118 Tornadoes</a:t>
            </a:r>
          </a:p>
          <a:p>
            <a:pPr lvl="1"/>
            <a:r>
              <a:rPr lang="en-US" dirty="0"/>
              <a:t>Beulah (1967): 115 Tornadoes</a:t>
            </a:r>
          </a:p>
          <a:p>
            <a:pPr lvl="1"/>
            <a:r>
              <a:rPr lang="en-US" dirty="0"/>
              <a:t>Frances (2004): 103 Tornadoes</a:t>
            </a:r>
          </a:p>
          <a:p>
            <a:pPr lvl="1"/>
            <a:r>
              <a:rPr lang="en-US" dirty="0"/>
              <a:t>Rita (2005): 97 Tornadoes</a:t>
            </a:r>
          </a:p>
          <a:p>
            <a:pPr lvl="1"/>
            <a:r>
              <a:rPr lang="en-US" dirty="0"/>
              <a:t>Katrina (2005): 59 Tornadoes</a:t>
            </a:r>
          </a:p>
        </p:txBody>
      </p:sp>
    </p:spTree>
    <p:extLst>
      <p:ext uri="{BB962C8B-B14F-4D97-AF65-F5344CB8AC3E}">
        <p14:creationId xmlns:p14="http://schemas.microsoft.com/office/powerpoint/2010/main" val="457234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7A8EDCD7-906A-085D-FBF2-AB6588DE48D2}"/>
              </a:ext>
            </a:extLst>
          </p:cNvPr>
          <p:cNvPicPr>
            <a:picLocks noChangeAspect="1"/>
          </p:cNvPicPr>
          <p:nvPr/>
        </p:nvPicPr>
        <p:blipFill>
          <a:blip r:embed="rId2"/>
          <a:stretch>
            <a:fillRect/>
          </a:stretch>
        </p:blipFill>
        <p:spPr>
          <a:xfrm>
            <a:off x="-103322" y="0"/>
            <a:ext cx="12398646" cy="6858000"/>
          </a:xfrm>
          <a:prstGeom prst="rect">
            <a:avLst/>
          </a:prstGeom>
        </p:spPr>
      </p:pic>
      <p:sp>
        <p:nvSpPr>
          <p:cNvPr id="5" name="TextBox 4">
            <a:extLst>
              <a:ext uri="{FF2B5EF4-FFF2-40B4-BE49-F238E27FC236}">
                <a16:creationId xmlns:a16="http://schemas.microsoft.com/office/drawing/2014/main" id="{65644AB4-AA15-AA07-5168-9EA0F003FA17}"/>
              </a:ext>
            </a:extLst>
          </p:cNvPr>
          <p:cNvSpPr txBox="1"/>
          <p:nvPr/>
        </p:nvSpPr>
        <p:spPr>
          <a:xfrm>
            <a:off x="148281" y="630195"/>
            <a:ext cx="3781167" cy="1200329"/>
          </a:xfrm>
          <a:prstGeom prst="rect">
            <a:avLst/>
          </a:prstGeom>
          <a:solidFill>
            <a:schemeClr val="bg1"/>
          </a:solidFill>
        </p:spPr>
        <p:txBody>
          <a:bodyPr wrap="square" rtlCol="0">
            <a:spAutoFit/>
          </a:bodyPr>
          <a:lstStyle/>
          <a:p>
            <a:r>
              <a:rPr lang="en-US" b="1" dirty="0"/>
              <a:t>Most TC Tornadoes </a:t>
            </a:r>
            <a:r>
              <a:rPr lang="en-US" b="1" i="1" dirty="0"/>
              <a:t>relatively</a:t>
            </a:r>
            <a:r>
              <a:rPr lang="en-US" b="1" dirty="0"/>
              <a:t> weak</a:t>
            </a:r>
          </a:p>
          <a:p>
            <a:r>
              <a:rPr lang="en-US" dirty="0"/>
              <a:t>64% of TC Tornadoes are EF-0</a:t>
            </a:r>
          </a:p>
          <a:p>
            <a:r>
              <a:rPr lang="en-US" dirty="0"/>
              <a:t>29% EF-1</a:t>
            </a:r>
          </a:p>
          <a:p>
            <a:r>
              <a:rPr lang="en-US" dirty="0"/>
              <a:t>6% EF-2</a:t>
            </a:r>
          </a:p>
        </p:txBody>
      </p:sp>
    </p:spTree>
    <p:extLst>
      <p:ext uri="{BB962C8B-B14F-4D97-AF65-F5344CB8AC3E}">
        <p14:creationId xmlns:p14="http://schemas.microsoft.com/office/powerpoint/2010/main" val="125482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9A458-1430-DE83-3619-80AE28D82370}"/>
              </a:ext>
            </a:extLst>
          </p:cNvPr>
          <p:cNvSpPr>
            <a:spLocks noGrp="1"/>
          </p:cNvSpPr>
          <p:nvPr>
            <p:ph type="title"/>
          </p:nvPr>
        </p:nvSpPr>
        <p:spPr/>
        <p:txBody>
          <a:bodyPr/>
          <a:lstStyle/>
          <a:p>
            <a:r>
              <a:rPr lang="en-US" dirty="0"/>
              <a:t>Diurnal Cycle of Tornado Counts</a:t>
            </a:r>
          </a:p>
        </p:txBody>
      </p:sp>
      <p:pic>
        <p:nvPicPr>
          <p:cNvPr id="4" name="Picture 3">
            <a:extLst>
              <a:ext uri="{FF2B5EF4-FFF2-40B4-BE49-F238E27FC236}">
                <a16:creationId xmlns:a16="http://schemas.microsoft.com/office/drawing/2014/main" id="{244F7ADF-092D-F85B-9BFF-93B66FE8D72E}"/>
              </a:ext>
            </a:extLst>
          </p:cNvPr>
          <p:cNvPicPr>
            <a:picLocks noChangeAspect="1"/>
          </p:cNvPicPr>
          <p:nvPr/>
        </p:nvPicPr>
        <p:blipFill>
          <a:blip r:embed="rId3"/>
          <a:stretch>
            <a:fillRect/>
          </a:stretch>
        </p:blipFill>
        <p:spPr>
          <a:xfrm>
            <a:off x="1018349" y="1285103"/>
            <a:ext cx="10330899" cy="4361935"/>
          </a:xfrm>
          <a:prstGeom prst="rect">
            <a:avLst/>
          </a:prstGeom>
        </p:spPr>
      </p:pic>
      <p:sp>
        <p:nvSpPr>
          <p:cNvPr id="5" name="TextBox 4">
            <a:extLst>
              <a:ext uri="{FF2B5EF4-FFF2-40B4-BE49-F238E27FC236}">
                <a16:creationId xmlns:a16="http://schemas.microsoft.com/office/drawing/2014/main" id="{B55FC4EA-BBFD-EA9A-C333-DAE29DB8ED10}"/>
              </a:ext>
            </a:extLst>
          </p:cNvPr>
          <p:cNvSpPr txBox="1"/>
          <p:nvPr/>
        </p:nvSpPr>
        <p:spPr>
          <a:xfrm>
            <a:off x="204811" y="4786406"/>
            <a:ext cx="4135962" cy="1661993"/>
          </a:xfrm>
          <a:prstGeom prst="rect">
            <a:avLst/>
          </a:prstGeom>
          <a:noFill/>
        </p:spPr>
        <p:txBody>
          <a:bodyPr wrap="square" rtlCol="0">
            <a:spAutoFit/>
          </a:bodyPr>
          <a:lstStyle/>
          <a:p>
            <a:r>
              <a:rPr lang="en-US" i="1" dirty="0"/>
              <a:t>From Schultz and Cecil (2009)</a:t>
            </a:r>
          </a:p>
          <a:p>
            <a:r>
              <a:rPr lang="en-US" sz="1400" dirty="0"/>
              <a:t>Schultz, L. A., and D. J. Cecil, 2009: Tropical cyclone tornadoes, 1950–2007. Mon. Wea. Rev., 137, 3471–3484.</a:t>
            </a:r>
            <a:endParaRPr lang="en-US" sz="1400" dirty="0">
              <a:effectLst/>
              <a:latin typeface="Times"/>
            </a:endParaRPr>
          </a:p>
          <a:p>
            <a:r>
              <a:rPr lang="en-US" sz="1400" dirty="0">
                <a:effectLst/>
                <a:latin typeface="Times"/>
              </a:rPr>
              <a:t>DOI: 10.1175/2009MWR2896.1</a:t>
            </a:r>
          </a:p>
          <a:p>
            <a:r>
              <a:rPr lang="en-US" sz="1400" b="1" i="0" u="none" strike="noStrike" dirty="0">
                <a:solidFill>
                  <a:srgbClr val="212121"/>
                </a:solidFill>
                <a:effectLst/>
                <a:latin typeface="Aptos" panose="020B0004020202020204" pitchFamily="34" charset="0"/>
              </a:rPr>
              <a:t>© American Meteorological Society. Used with permission.</a:t>
            </a:r>
            <a:endParaRPr lang="en-US" sz="1400" dirty="0">
              <a:effectLst/>
              <a:latin typeface="Times"/>
            </a:endParaRPr>
          </a:p>
        </p:txBody>
      </p:sp>
      <p:sp>
        <p:nvSpPr>
          <p:cNvPr id="6" name="TextBox 5">
            <a:extLst>
              <a:ext uri="{FF2B5EF4-FFF2-40B4-BE49-F238E27FC236}">
                <a16:creationId xmlns:a16="http://schemas.microsoft.com/office/drawing/2014/main" id="{F9706184-AD88-7D42-B1D1-054FE7EBB11C}"/>
              </a:ext>
            </a:extLst>
          </p:cNvPr>
          <p:cNvSpPr txBox="1"/>
          <p:nvPr/>
        </p:nvSpPr>
        <p:spPr>
          <a:xfrm>
            <a:off x="9428205" y="1556951"/>
            <a:ext cx="1359244" cy="646331"/>
          </a:xfrm>
          <a:prstGeom prst="rect">
            <a:avLst/>
          </a:prstGeom>
          <a:solidFill>
            <a:schemeClr val="bg1"/>
          </a:solidFill>
        </p:spPr>
        <p:txBody>
          <a:bodyPr wrap="square" rtlCol="0">
            <a:spAutoFit/>
          </a:bodyPr>
          <a:lstStyle/>
          <a:p>
            <a:r>
              <a:rPr lang="en-US" dirty="0"/>
              <a:t>All USA tornadoes</a:t>
            </a:r>
          </a:p>
        </p:txBody>
      </p:sp>
      <p:cxnSp>
        <p:nvCxnSpPr>
          <p:cNvPr id="8" name="Straight Arrow Connector 7">
            <a:extLst>
              <a:ext uri="{FF2B5EF4-FFF2-40B4-BE49-F238E27FC236}">
                <a16:creationId xmlns:a16="http://schemas.microsoft.com/office/drawing/2014/main" id="{88D8BAB1-A89D-2A37-B05F-B94DB486D057}"/>
              </a:ext>
            </a:extLst>
          </p:cNvPr>
          <p:cNvCxnSpPr/>
          <p:nvPr/>
        </p:nvCxnSpPr>
        <p:spPr>
          <a:xfrm flipH="1">
            <a:off x="9082216" y="1927654"/>
            <a:ext cx="345989"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60B1AF1D-1BB0-80F9-D0B7-7C248090969F}"/>
              </a:ext>
            </a:extLst>
          </p:cNvPr>
          <p:cNvSpPr txBox="1"/>
          <p:nvPr/>
        </p:nvSpPr>
        <p:spPr>
          <a:xfrm>
            <a:off x="7405816" y="3105834"/>
            <a:ext cx="1359244" cy="646331"/>
          </a:xfrm>
          <a:prstGeom prst="rect">
            <a:avLst/>
          </a:prstGeom>
          <a:solidFill>
            <a:schemeClr val="bg1"/>
          </a:solidFill>
        </p:spPr>
        <p:txBody>
          <a:bodyPr wrap="square" rtlCol="0">
            <a:spAutoFit/>
          </a:bodyPr>
          <a:lstStyle/>
          <a:p>
            <a:pPr algn="ctr"/>
            <a:r>
              <a:rPr lang="en-US" dirty="0"/>
              <a:t>TC tornadoes</a:t>
            </a:r>
          </a:p>
        </p:txBody>
      </p:sp>
      <p:cxnSp>
        <p:nvCxnSpPr>
          <p:cNvPr id="10" name="Straight Arrow Connector 9">
            <a:extLst>
              <a:ext uri="{FF2B5EF4-FFF2-40B4-BE49-F238E27FC236}">
                <a16:creationId xmlns:a16="http://schemas.microsoft.com/office/drawing/2014/main" id="{406F4A75-7A4A-3E32-174A-45C64E12C69A}"/>
              </a:ext>
            </a:extLst>
          </p:cNvPr>
          <p:cNvCxnSpPr>
            <a:cxnSpLocks/>
          </p:cNvCxnSpPr>
          <p:nvPr/>
        </p:nvCxnSpPr>
        <p:spPr>
          <a:xfrm flipV="1">
            <a:off x="8279027" y="2730843"/>
            <a:ext cx="135924" cy="593125"/>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0F474213-FDE1-0EA0-9D93-D36B5EB8EF51}"/>
              </a:ext>
            </a:extLst>
          </p:cNvPr>
          <p:cNvSpPr txBox="1"/>
          <p:nvPr/>
        </p:nvSpPr>
        <p:spPr>
          <a:xfrm>
            <a:off x="4977902" y="1684607"/>
            <a:ext cx="2060707" cy="923330"/>
          </a:xfrm>
          <a:prstGeom prst="rect">
            <a:avLst/>
          </a:prstGeom>
          <a:solidFill>
            <a:schemeClr val="bg1"/>
          </a:solidFill>
        </p:spPr>
        <p:txBody>
          <a:bodyPr wrap="square" rtlCol="0">
            <a:spAutoFit/>
          </a:bodyPr>
          <a:lstStyle/>
          <a:p>
            <a:r>
              <a:rPr lang="en-US" dirty="0"/>
              <a:t>Hurricane season tornadoes within 400 km of coast</a:t>
            </a:r>
          </a:p>
        </p:txBody>
      </p:sp>
      <p:cxnSp>
        <p:nvCxnSpPr>
          <p:cNvPr id="15" name="Straight Arrow Connector 14">
            <a:extLst>
              <a:ext uri="{FF2B5EF4-FFF2-40B4-BE49-F238E27FC236}">
                <a16:creationId xmlns:a16="http://schemas.microsoft.com/office/drawing/2014/main" id="{C0C91508-8AA7-ABA2-06A8-382C6B7CCEBC}"/>
              </a:ext>
            </a:extLst>
          </p:cNvPr>
          <p:cNvCxnSpPr>
            <a:cxnSpLocks/>
          </p:cNvCxnSpPr>
          <p:nvPr/>
        </p:nvCxnSpPr>
        <p:spPr>
          <a:xfrm>
            <a:off x="6901249" y="1927654"/>
            <a:ext cx="624016" cy="24039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3CAE1D5B-B975-C5C4-2BE6-5331F881C04E}"/>
              </a:ext>
            </a:extLst>
          </p:cNvPr>
          <p:cNvSpPr txBox="1"/>
          <p:nvPr/>
        </p:nvSpPr>
        <p:spPr>
          <a:xfrm>
            <a:off x="6008255" y="5955957"/>
            <a:ext cx="5340993" cy="707886"/>
          </a:xfrm>
          <a:prstGeom prst="rect">
            <a:avLst/>
          </a:prstGeom>
          <a:noFill/>
        </p:spPr>
        <p:txBody>
          <a:bodyPr wrap="square" rtlCol="0">
            <a:spAutoFit/>
          </a:bodyPr>
          <a:lstStyle/>
          <a:p>
            <a:r>
              <a:rPr lang="en-US" sz="2000" dirty="0"/>
              <a:t>Afternoon peak, but diurnal cycle is less sharp than for general tornado database.</a:t>
            </a:r>
          </a:p>
        </p:txBody>
      </p:sp>
    </p:spTree>
    <p:extLst>
      <p:ext uri="{BB962C8B-B14F-4D97-AF65-F5344CB8AC3E}">
        <p14:creationId xmlns:p14="http://schemas.microsoft.com/office/powerpoint/2010/main" val="802488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3E7FB-A1E2-A32E-4EE1-A8C0F24A99BC}"/>
              </a:ext>
            </a:extLst>
          </p:cNvPr>
          <p:cNvSpPr>
            <a:spLocks noGrp="1"/>
          </p:cNvSpPr>
          <p:nvPr>
            <p:ph type="title"/>
          </p:nvPr>
        </p:nvSpPr>
        <p:spPr/>
        <p:txBody>
          <a:bodyPr/>
          <a:lstStyle/>
          <a:p>
            <a:r>
              <a:rPr lang="en-US" dirty="0"/>
              <a:t>East of center; Right-Front quadrant; </a:t>
            </a:r>
            <a:r>
              <a:rPr lang="en-US" dirty="0" err="1"/>
              <a:t>Downshear</a:t>
            </a:r>
            <a:r>
              <a:rPr lang="en-US" dirty="0"/>
              <a:t>-Right </a:t>
            </a:r>
          </a:p>
        </p:txBody>
      </p:sp>
      <p:pic>
        <p:nvPicPr>
          <p:cNvPr id="4" name="Picture 3">
            <a:extLst>
              <a:ext uri="{FF2B5EF4-FFF2-40B4-BE49-F238E27FC236}">
                <a16:creationId xmlns:a16="http://schemas.microsoft.com/office/drawing/2014/main" id="{ACA4B6EC-78D4-A26A-F331-E76B7886FBB7}"/>
              </a:ext>
            </a:extLst>
          </p:cNvPr>
          <p:cNvPicPr>
            <a:picLocks noChangeAspect="1"/>
          </p:cNvPicPr>
          <p:nvPr/>
        </p:nvPicPr>
        <p:blipFill rotWithShape="1">
          <a:blip r:embed="rId2"/>
          <a:srcRect t="48264"/>
          <a:stretch/>
        </p:blipFill>
        <p:spPr>
          <a:xfrm>
            <a:off x="1470430" y="1690688"/>
            <a:ext cx="9487954" cy="3820426"/>
          </a:xfrm>
          <a:prstGeom prst="rect">
            <a:avLst/>
          </a:prstGeom>
        </p:spPr>
      </p:pic>
      <p:sp>
        <p:nvSpPr>
          <p:cNvPr id="7" name="TextBox 6">
            <a:extLst>
              <a:ext uri="{FF2B5EF4-FFF2-40B4-BE49-F238E27FC236}">
                <a16:creationId xmlns:a16="http://schemas.microsoft.com/office/drawing/2014/main" id="{1AE08B97-3E0E-F6C6-DDCA-6701093EE811}"/>
              </a:ext>
            </a:extLst>
          </p:cNvPr>
          <p:cNvSpPr txBox="1"/>
          <p:nvPr/>
        </p:nvSpPr>
        <p:spPr>
          <a:xfrm>
            <a:off x="5159022" y="5622322"/>
            <a:ext cx="6365713" cy="1200329"/>
          </a:xfrm>
          <a:prstGeom prst="rect">
            <a:avLst/>
          </a:prstGeom>
          <a:noFill/>
        </p:spPr>
        <p:txBody>
          <a:bodyPr wrap="square" rtlCol="0">
            <a:spAutoFit/>
          </a:bodyPr>
          <a:lstStyle/>
          <a:p>
            <a:r>
              <a:rPr lang="en-US" b="1" dirty="0"/>
              <a:t>Shear direction seems to exert greatest control on tornado location, favoring </a:t>
            </a:r>
            <a:r>
              <a:rPr lang="en-US" b="1" dirty="0" err="1"/>
              <a:t>downshear</a:t>
            </a:r>
            <a:r>
              <a:rPr lang="en-US" b="1" dirty="0"/>
              <a:t> / </a:t>
            </a:r>
            <a:r>
              <a:rPr lang="en-US" b="1" dirty="0" err="1"/>
              <a:t>downshear</a:t>
            </a:r>
            <a:r>
              <a:rPr lang="en-US" b="1" dirty="0"/>
              <a:t>-right regions.</a:t>
            </a:r>
          </a:p>
          <a:p>
            <a:endParaRPr lang="en-US" dirty="0"/>
          </a:p>
          <a:p>
            <a:r>
              <a:rPr lang="en-US" dirty="0"/>
              <a:t>Heading is usually NNE, with </a:t>
            </a:r>
            <a:r>
              <a:rPr lang="en-US" dirty="0" err="1"/>
              <a:t>WSWly</a:t>
            </a:r>
            <a:r>
              <a:rPr lang="en-US" dirty="0"/>
              <a:t> shear.</a:t>
            </a:r>
          </a:p>
        </p:txBody>
      </p:sp>
      <p:sp>
        <p:nvSpPr>
          <p:cNvPr id="3" name="TextBox 2">
            <a:extLst>
              <a:ext uri="{FF2B5EF4-FFF2-40B4-BE49-F238E27FC236}">
                <a16:creationId xmlns:a16="http://schemas.microsoft.com/office/drawing/2014/main" id="{7DF9D21F-2E14-134D-C077-55C30F7E035E}"/>
              </a:ext>
            </a:extLst>
          </p:cNvPr>
          <p:cNvSpPr txBox="1"/>
          <p:nvPr/>
        </p:nvSpPr>
        <p:spPr>
          <a:xfrm>
            <a:off x="225779" y="4750675"/>
            <a:ext cx="3946828" cy="2161605"/>
          </a:xfrm>
          <a:prstGeom prst="rect">
            <a:avLst/>
          </a:prstGeom>
          <a:noFill/>
        </p:spPr>
        <p:txBody>
          <a:bodyPr wrap="square" rtlCol="0">
            <a:spAutoFit/>
          </a:bodyPr>
          <a:lstStyle/>
          <a:p>
            <a:r>
              <a:rPr lang="en-US" dirty="0"/>
              <a:t>From Trier et al. 2023</a:t>
            </a:r>
          </a:p>
          <a:p>
            <a:r>
              <a:rPr lang="en-US" sz="1400" dirty="0"/>
              <a:t>Trier, S.B., D.A. </a:t>
            </a:r>
            <a:r>
              <a:rPr lang="en-US" sz="1400" dirty="0" err="1"/>
              <a:t>Ahijevych</a:t>
            </a:r>
            <a:r>
              <a:rPr lang="en-US" sz="1400" dirty="0"/>
              <a:t>, D. Carroll-Smith, G.H. Bryan, and R. Edwards, 2023: Composite mesoscale environmental conditions influencing tornado frequencies in landfalling tropical cyclones. Wea. Forecasting, 38, 2481-2508.</a:t>
            </a:r>
          </a:p>
          <a:p>
            <a:r>
              <a:rPr lang="en-US" sz="1400" dirty="0">
                <a:effectLst/>
                <a:latin typeface="Times"/>
              </a:rPr>
              <a:t>DOI: 10.1175/WAF-D-22-0227.1</a:t>
            </a:r>
          </a:p>
          <a:p>
            <a:r>
              <a:rPr lang="en-US" sz="1400" b="1" i="0" u="none" strike="noStrike" dirty="0">
                <a:solidFill>
                  <a:srgbClr val="212121"/>
                </a:solidFill>
                <a:effectLst/>
                <a:latin typeface="Aptos" panose="020B0004020202020204" pitchFamily="34" charset="0"/>
              </a:rPr>
              <a:t>© American Meteorological Society. Used with permission.</a:t>
            </a:r>
            <a:endParaRPr lang="en-US" sz="1400" dirty="0">
              <a:effectLst/>
              <a:latin typeface="Times"/>
            </a:endParaRPr>
          </a:p>
        </p:txBody>
      </p:sp>
    </p:spTree>
    <p:extLst>
      <p:ext uri="{BB962C8B-B14F-4D97-AF65-F5344CB8AC3E}">
        <p14:creationId xmlns:p14="http://schemas.microsoft.com/office/powerpoint/2010/main" val="3300155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5B1DC-057F-6FCE-5CBF-4A06DE232D5A}"/>
              </a:ext>
            </a:extLst>
          </p:cNvPr>
          <p:cNvSpPr>
            <a:spLocks noGrp="1"/>
          </p:cNvSpPr>
          <p:nvPr>
            <p:ph type="title"/>
          </p:nvPr>
        </p:nvSpPr>
        <p:spPr/>
        <p:txBody>
          <a:bodyPr/>
          <a:lstStyle/>
          <a:p>
            <a:r>
              <a:rPr lang="en-US" dirty="0"/>
              <a:t>Basic Tornado Ingredients</a:t>
            </a:r>
          </a:p>
        </p:txBody>
      </p:sp>
      <p:sp>
        <p:nvSpPr>
          <p:cNvPr id="3" name="Content Placeholder 2">
            <a:extLst>
              <a:ext uri="{FF2B5EF4-FFF2-40B4-BE49-F238E27FC236}">
                <a16:creationId xmlns:a16="http://schemas.microsoft.com/office/drawing/2014/main" id="{AE58CD96-468B-70B6-D215-EE3EC03E880D}"/>
              </a:ext>
            </a:extLst>
          </p:cNvPr>
          <p:cNvSpPr>
            <a:spLocks noGrp="1"/>
          </p:cNvSpPr>
          <p:nvPr>
            <p:ph idx="1"/>
          </p:nvPr>
        </p:nvSpPr>
        <p:spPr/>
        <p:txBody>
          <a:bodyPr/>
          <a:lstStyle/>
          <a:p>
            <a:r>
              <a:rPr lang="en-US" dirty="0"/>
              <a:t>Vertical vorticity</a:t>
            </a:r>
          </a:p>
          <a:p>
            <a:pPr lvl="1"/>
            <a:r>
              <a:rPr lang="en-US" dirty="0"/>
              <a:t>Tilting from horizontal; baroclinic generation; ambient vorticity</a:t>
            </a:r>
          </a:p>
          <a:p>
            <a:r>
              <a:rPr lang="en-US" dirty="0"/>
              <a:t>Stretching</a:t>
            </a:r>
          </a:p>
          <a:p>
            <a:pPr lvl="1"/>
            <a:r>
              <a:rPr lang="en-US" dirty="0"/>
              <a:t>Convective updrafts, convergence features</a:t>
            </a:r>
          </a:p>
          <a:p>
            <a:r>
              <a:rPr lang="en-US" dirty="0"/>
              <a:t>Magic</a:t>
            </a:r>
          </a:p>
          <a:p>
            <a:endParaRPr lang="en-US" dirty="0"/>
          </a:p>
          <a:p>
            <a:r>
              <a:rPr lang="en-US" dirty="0"/>
              <a:t>Not too much magic, tornadoes don’t happen everywhere</a:t>
            </a:r>
          </a:p>
        </p:txBody>
      </p:sp>
      <p:sp>
        <p:nvSpPr>
          <p:cNvPr id="4" name="TextBox 3">
            <a:extLst>
              <a:ext uri="{FF2B5EF4-FFF2-40B4-BE49-F238E27FC236}">
                <a16:creationId xmlns:a16="http://schemas.microsoft.com/office/drawing/2014/main" id="{C3414594-FFB1-010A-0055-01BCC8109A63}"/>
              </a:ext>
            </a:extLst>
          </p:cNvPr>
          <p:cNvSpPr txBox="1"/>
          <p:nvPr/>
        </p:nvSpPr>
        <p:spPr>
          <a:xfrm>
            <a:off x="481914" y="5474043"/>
            <a:ext cx="10871886" cy="523220"/>
          </a:xfrm>
          <a:prstGeom prst="rect">
            <a:avLst/>
          </a:prstGeom>
          <a:noFill/>
        </p:spPr>
        <p:txBody>
          <a:bodyPr wrap="square" rtlCol="0">
            <a:spAutoFit/>
          </a:bodyPr>
          <a:lstStyle/>
          <a:p>
            <a:r>
              <a:rPr lang="en-US" sz="2800" dirty="0"/>
              <a:t>How does Tropical Cyclone structure contribute to those ingredients?</a:t>
            </a:r>
          </a:p>
        </p:txBody>
      </p:sp>
    </p:spTree>
    <p:extLst>
      <p:ext uri="{BB962C8B-B14F-4D97-AF65-F5344CB8AC3E}">
        <p14:creationId xmlns:p14="http://schemas.microsoft.com/office/powerpoint/2010/main" val="109034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additive="base">
                                        <p:cTn id="1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5B1DC-057F-6FCE-5CBF-4A06DE232D5A}"/>
              </a:ext>
            </a:extLst>
          </p:cNvPr>
          <p:cNvSpPr>
            <a:spLocks noGrp="1"/>
          </p:cNvSpPr>
          <p:nvPr>
            <p:ph type="title"/>
          </p:nvPr>
        </p:nvSpPr>
        <p:spPr/>
        <p:txBody>
          <a:bodyPr/>
          <a:lstStyle/>
          <a:p>
            <a:r>
              <a:rPr lang="en-US" dirty="0"/>
              <a:t>Basic Tornado Ingredients + TC Structure</a:t>
            </a:r>
          </a:p>
        </p:txBody>
      </p:sp>
      <p:sp>
        <p:nvSpPr>
          <p:cNvPr id="3" name="Content Placeholder 2">
            <a:extLst>
              <a:ext uri="{FF2B5EF4-FFF2-40B4-BE49-F238E27FC236}">
                <a16:creationId xmlns:a16="http://schemas.microsoft.com/office/drawing/2014/main" id="{AE58CD96-468B-70B6-D215-EE3EC03E880D}"/>
              </a:ext>
            </a:extLst>
          </p:cNvPr>
          <p:cNvSpPr>
            <a:spLocks noGrp="1"/>
          </p:cNvSpPr>
          <p:nvPr>
            <p:ph idx="1"/>
          </p:nvPr>
        </p:nvSpPr>
        <p:spPr/>
        <p:txBody>
          <a:bodyPr/>
          <a:lstStyle/>
          <a:p>
            <a:r>
              <a:rPr lang="en-US" dirty="0"/>
              <a:t>Vertical vorticity</a:t>
            </a:r>
          </a:p>
          <a:p>
            <a:pPr lvl="1"/>
            <a:r>
              <a:rPr lang="en-US" dirty="0"/>
              <a:t>Tilting from horizontal; baroclinic generation; ambient vorticity</a:t>
            </a:r>
          </a:p>
          <a:p>
            <a:pPr lvl="1"/>
            <a:r>
              <a:rPr lang="en-US" dirty="0"/>
              <a:t>Lots of ambient vertical vorticity – it’s a cyclone, after all</a:t>
            </a:r>
          </a:p>
          <a:p>
            <a:pPr lvl="1"/>
            <a:r>
              <a:rPr lang="en-US" dirty="0"/>
              <a:t>Strong vertical wind shear --&gt;  horizontal vorticity available for tilting</a:t>
            </a:r>
          </a:p>
          <a:p>
            <a:r>
              <a:rPr lang="en-US" dirty="0"/>
              <a:t>Stretching</a:t>
            </a:r>
          </a:p>
          <a:p>
            <a:pPr lvl="1"/>
            <a:r>
              <a:rPr lang="en-US" dirty="0"/>
              <a:t>Convective updrafts in rainbands, but limited buoyancy</a:t>
            </a:r>
          </a:p>
          <a:p>
            <a:pPr lvl="1"/>
            <a:r>
              <a:rPr lang="en-US" dirty="0"/>
              <a:t>Convergence lines in the TC flow (often forcing rainbands)</a:t>
            </a:r>
          </a:p>
          <a:p>
            <a:pPr lvl="2"/>
            <a:r>
              <a:rPr lang="en-US" dirty="0"/>
              <a:t>Dry slots + insolation can add thermal boundaries + buoyancy</a:t>
            </a:r>
          </a:p>
          <a:p>
            <a:pPr lvl="1"/>
            <a:r>
              <a:rPr lang="en-US" dirty="0"/>
              <a:t>Convergence associated with changes in friction (especially near coast)</a:t>
            </a:r>
          </a:p>
          <a:p>
            <a:endParaRPr lang="en-US" dirty="0"/>
          </a:p>
        </p:txBody>
      </p:sp>
      <p:sp>
        <p:nvSpPr>
          <p:cNvPr id="4" name="TextBox 3">
            <a:extLst>
              <a:ext uri="{FF2B5EF4-FFF2-40B4-BE49-F238E27FC236}">
                <a16:creationId xmlns:a16="http://schemas.microsoft.com/office/drawing/2014/main" id="{ECB18D18-5B22-5ECB-5163-FB3F6B60B7E4}"/>
              </a:ext>
            </a:extLst>
          </p:cNvPr>
          <p:cNvSpPr txBox="1"/>
          <p:nvPr/>
        </p:nvSpPr>
        <p:spPr>
          <a:xfrm>
            <a:off x="939114" y="5708822"/>
            <a:ext cx="9798908" cy="523220"/>
          </a:xfrm>
          <a:prstGeom prst="rect">
            <a:avLst/>
          </a:prstGeom>
          <a:noFill/>
        </p:spPr>
        <p:txBody>
          <a:bodyPr wrap="square" rtlCol="0">
            <a:spAutoFit/>
          </a:bodyPr>
          <a:lstStyle/>
          <a:p>
            <a:pPr algn="ctr"/>
            <a:r>
              <a:rPr lang="en-US" sz="2800" dirty="0"/>
              <a:t>High-shear, low-buoyancy environment</a:t>
            </a:r>
          </a:p>
        </p:txBody>
      </p:sp>
    </p:spTree>
    <p:extLst>
      <p:ext uri="{BB962C8B-B14F-4D97-AF65-F5344CB8AC3E}">
        <p14:creationId xmlns:p14="http://schemas.microsoft.com/office/powerpoint/2010/main" val="2299533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Diagram&#10;&#10;Description automatically generated">
            <a:extLst>
              <a:ext uri="{FF2B5EF4-FFF2-40B4-BE49-F238E27FC236}">
                <a16:creationId xmlns:a16="http://schemas.microsoft.com/office/drawing/2014/main" id="{5B759FD8-E925-2F67-609E-3ED2B644F1A2}"/>
              </a:ext>
            </a:extLst>
          </p:cNvPr>
          <p:cNvPicPr>
            <a:picLocks noChangeAspect="1"/>
          </p:cNvPicPr>
          <p:nvPr/>
        </p:nvPicPr>
        <p:blipFill>
          <a:blip r:embed="rId3"/>
          <a:stretch>
            <a:fillRect/>
          </a:stretch>
        </p:blipFill>
        <p:spPr>
          <a:xfrm>
            <a:off x="8338396" y="2530472"/>
            <a:ext cx="3657600" cy="3657600"/>
          </a:xfrm>
          <a:prstGeom prst="rect">
            <a:avLst/>
          </a:prstGeom>
        </p:spPr>
      </p:pic>
      <p:sp>
        <p:nvSpPr>
          <p:cNvPr id="2" name="Title 1">
            <a:extLst>
              <a:ext uri="{FF2B5EF4-FFF2-40B4-BE49-F238E27FC236}">
                <a16:creationId xmlns:a16="http://schemas.microsoft.com/office/drawing/2014/main" id="{E20143C1-6DE6-0F2F-DD88-D3595C1A40DF}"/>
              </a:ext>
            </a:extLst>
          </p:cNvPr>
          <p:cNvSpPr>
            <a:spLocks noGrp="1"/>
          </p:cNvSpPr>
          <p:nvPr>
            <p:ph type="title"/>
          </p:nvPr>
        </p:nvSpPr>
        <p:spPr/>
        <p:txBody>
          <a:bodyPr/>
          <a:lstStyle/>
          <a:p>
            <a:r>
              <a:rPr lang="en-US" dirty="0"/>
              <a:t>Why East-of-center; Right-Front quadrant; </a:t>
            </a:r>
            <a:r>
              <a:rPr lang="en-US" dirty="0" err="1"/>
              <a:t>Downshear</a:t>
            </a:r>
            <a:r>
              <a:rPr lang="en-US" dirty="0"/>
              <a:t>-Right? </a:t>
            </a:r>
          </a:p>
        </p:txBody>
      </p:sp>
      <p:sp>
        <p:nvSpPr>
          <p:cNvPr id="4" name="TextBox 3">
            <a:extLst>
              <a:ext uri="{FF2B5EF4-FFF2-40B4-BE49-F238E27FC236}">
                <a16:creationId xmlns:a16="http://schemas.microsoft.com/office/drawing/2014/main" id="{43B2972D-9321-2D52-B38B-7950157248CF}"/>
              </a:ext>
            </a:extLst>
          </p:cNvPr>
          <p:cNvSpPr txBox="1"/>
          <p:nvPr/>
        </p:nvSpPr>
        <p:spPr>
          <a:xfrm>
            <a:off x="2088293" y="1690688"/>
            <a:ext cx="7405040" cy="954107"/>
          </a:xfrm>
          <a:prstGeom prst="rect">
            <a:avLst/>
          </a:prstGeom>
          <a:noFill/>
        </p:spPr>
        <p:txBody>
          <a:bodyPr wrap="none" rtlCol="0">
            <a:spAutoFit/>
          </a:bodyPr>
          <a:lstStyle/>
          <a:p>
            <a:pPr algn="ctr"/>
            <a:r>
              <a:rPr lang="en-US" sz="2800" dirty="0"/>
              <a:t>Audience participation needed – </a:t>
            </a:r>
          </a:p>
          <a:p>
            <a:pPr algn="ctr"/>
            <a:r>
              <a:rPr lang="en-US" sz="2800" dirty="0"/>
              <a:t>what is the structure like for a TC after landfall?</a:t>
            </a:r>
          </a:p>
        </p:txBody>
      </p:sp>
      <p:sp>
        <p:nvSpPr>
          <p:cNvPr id="5" name="Circular Arrow 4">
            <a:extLst>
              <a:ext uri="{FF2B5EF4-FFF2-40B4-BE49-F238E27FC236}">
                <a16:creationId xmlns:a16="http://schemas.microsoft.com/office/drawing/2014/main" id="{75ABE130-5695-8FCE-3651-5A0F54421E8C}"/>
              </a:ext>
            </a:extLst>
          </p:cNvPr>
          <p:cNvSpPr/>
          <p:nvPr/>
        </p:nvSpPr>
        <p:spPr>
          <a:xfrm rot="3518745" flipH="1">
            <a:off x="2141105" y="3804607"/>
            <a:ext cx="1143000" cy="914400"/>
          </a:xfrm>
          <a:prstGeom prst="circular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Circular Arrow 5">
            <a:extLst>
              <a:ext uri="{FF2B5EF4-FFF2-40B4-BE49-F238E27FC236}">
                <a16:creationId xmlns:a16="http://schemas.microsoft.com/office/drawing/2014/main" id="{08DB449D-7D6E-D241-D4AB-E24282C7EB06}"/>
              </a:ext>
            </a:extLst>
          </p:cNvPr>
          <p:cNvSpPr/>
          <p:nvPr/>
        </p:nvSpPr>
        <p:spPr>
          <a:xfrm rot="19538867" flipH="1">
            <a:off x="1927639" y="3513136"/>
            <a:ext cx="1143000" cy="914442"/>
          </a:xfrm>
          <a:prstGeom prst="circular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ircular Arrow 6">
            <a:extLst>
              <a:ext uri="{FF2B5EF4-FFF2-40B4-BE49-F238E27FC236}">
                <a16:creationId xmlns:a16="http://schemas.microsoft.com/office/drawing/2014/main" id="{F98D2EF9-D52F-D813-34A0-FF3F91906EAF}"/>
              </a:ext>
            </a:extLst>
          </p:cNvPr>
          <p:cNvSpPr/>
          <p:nvPr/>
        </p:nvSpPr>
        <p:spPr>
          <a:xfrm rot="13693778" flipH="1">
            <a:off x="1650426" y="3624202"/>
            <a:ext cx="1143000" cy="914400"/>
          </a:xfrm>
          <a:prstGeom prst="circular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ircular Arrow 7">
            <a:extLst>
              <a:ext uri="{FF2B5EF4-FFF2-40B4-BE49-F238E27FC236}">
                <a16:creationId xmlns:a16="http://schemas.microsoft.com/office/drawing/2014/main" id="{A88F56E4-04A1-374C-1153-EFDDA235232F}"/>
              </a:ext>
            </a:extLst>
          </p:cNvPr>
          <p:cNvSpPr/>
          <p:nvPr/>
        </p:nvSpPr>
        <p:spPr>
          <a:xfrm rot="9287902" flipH="1">
            <a:off x="1880339" y="3944789"/>
            <a:ext cx="1143000" cy="914400"/>
          </a:xfrm>
          <a:prstGeom prst="circular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TextBox 20">
            <a:extLst>
              <a:ext uri="{FF2B5EF4-FFF2-40B4-BE49-F238E27FC236}">
                <a16:creationId xmlns:a16="http://schemas.microsoft.com/office/drawing/2014/main" id="{65530A71-B9A7-7AD6-B0FF-701BDC17EEAE}"/>
              </a:ext>
            </a:extLst>
          </p:cNvPr>
          <p:cNvSpPr txBox="1"/>
          <p:nvPr/>
        </p:nvSpPr>
        <p:spPr>
          <a:xfrm>
            <a:off x="1313661" y="4987743"/>
            <a:ext cx="2276355" cy="1200329"/>
          </a:xfrm>
          <a:prstGeom prst="rect">
            <a:avLst/>
          </a:prstGeom>
          <a:noFill/>
        </p:spPr>
        <p:txBody>
          <a:bodyPr wrap="square" rtlCol="0">
            <a:spAutoFit/>
          </a:bodyPr>
          <a:lstStyle/>
          <a:p>
            <a:pPr algn="ctr"/>
            <a:r>
              <a:rPr lang="en-US" dirty="0"/>
              <a:t>Cyclonic flow with radially inward component at low levels</a:t>
            </a:r>
          </a:p>
        </p:txBody>
      </p:sp>
      <p:sp>
        <p:nvSpPr>
          <p:cNvPr id="22" name="Circular Arrow 21">
            <a:extLst>
              <a:ext uri="{FF2B5EF4-FFF2-40B4-BE49-F238E27FC236}">
                <a16:creationId xmlns:a16="http://schemas.microsoft.com/office/drawing/2014/main" id="{86C3ECBA-E100-4054-25D3-1DD4A2BBE733}"/>
              </a:ext>
            </a:extLst>
          </p:cNvPr>
          <p:cNvSpPr/>
          <p:nvPr/>
        </p:nvSpPr>
        <p:spPr>
          <a:xfrm rot="3518745" flipH="1">
            <a:off x="4962565" y="3804607"/>
            <a:ext cx="1143000" cy="914400"/>
          </a:xfrm>
          <a:prstGeom prst="circular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Circular Arrow 22">
            <a:extLst>
              <a:ext uri="{FF2B5EF4-FFF2-40B4-BE49-F238E27FC236}">
                <a16:creationId xmlns:a16="http://schemas.microsoft.com/office/drawing/2014/main" id="{D1F09845-F207-69BF-2408-0C5796962491}"/>
              </a:ext>
            </a:extLst>
          </p:cNvPr>
          <p:cNvSpPr/>
          <p:nvPr/>
        </p:nvSpPr>
        <p:spPr>
          <a:xfrm rot="19538867" flipH="1">
            <a:off x="4749099" y="3513136"/>
            <a:ext cx="1143000" cy="914442"/>
          </a:xfrm>
          <a:prstGeom prst="circular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Circular Arrow 23">
            <a:extLst>
              <a:ext uri="{FF2B5EF4-FFF2-40B4-BE49-F238E27FC236}">
                <a16:creationId xmlns:a16="http://schemas.microsoft.com/office/drawing/2014/main" id="{6D04192E-5B86-7547-60F3-83C7F2F7FA25}"/>
              </a:ext>
            </a:extLst>
          </p:cNvPr>
          <p:cNvSpPr/>
          <p:nvPr/>
        </p:nvSpPr>
        <p:spPr>
          <a:xfrm rot="13693778" flipH="1">
            <a:off x="4471886" y="3624202"/>
            <a:ext cx="1143000" cy="914400"/>
          </a:xfrm>
          <a:prstGeom prst="circular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Circular Arrow 24">
            <a:extLst>
              <a:ext uri="{FF2B5EF4-FFF2-40B4-BE49-F238E27FC236}">
                <a16:creationId xmlns:a16="http://schemas.microsoft.com/office/drawing/2014/main" id="{7C128037-D39D-CD62-4310-C953C91F3560}"/>
              </a:ext>
            </a:extLst>
          </p:cNvPr>
          <p:cNvSpPr/>
          <p:nvPr/>
        </p:nvSpPr>
        <p:spPr>
          <a:xfrm rot="9287902" flipH="1">
            <a:off x="4701799" y="3944789"/>
            <a:ext cx="1143000" cy="914400"/>
          </a:xfrm>
          <a:prstGeom prst="circular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TextBox 25">
            <a:extLst>
              <a:ext uri="{FF2B5EF4-FFF2-40B4-BE49-F238E27FC236}">
                <a16:creationId xmlns:a16="http://schemas.microsoft.com/office/drawing/2014/main" id="{F25F6D84-77B3-E3B3-26C4-FC7B793F8BC5}"/>
              </a:ext>
            </a:extLst>
          </p:cNvPr>
          <p:cNvSpPr txBox="1"/>
          <p:nvPr/>
        </p:nvSpPr>
        <p:spPr>
          <a:xfrm>
            <a:off x="4135121" y="4987743"/>
            <a:ext cx="2276355" cy="1754326"/>
          </a:xfrm>
          <a:prstGeom prst="rect">
            <a:avLst/>
          </a:prstGeom>
          <a:noFill/>
        </p:spPr>
        <p:txBody>
          <a:bodyPr wrap="square" rtlCol="0">
            <a:spAutoFit/>
          </a:bodyPr>
          <a:lstStyle/>
          <a:p>
            <a:pPr algn="ctr"/>
            <a:r>
              <a:rPr lang="en-US" dirty="0"/>
              <a:t>Vortex distorts background thermal gradient, </a:t>
            </a:r>
            <a:r>
              <a:rPr lang="en-US" dirty="0" err="1"/>
              <a:t>advecting</a:t>
            </a:r>
            <a:r>
              <a:rPr lang="en-US" dirty="0"/>
              <a:t> warmer, moister air on east (southerly flow) side</a:t>
            </a:r>
          </a:p>
        </p:txBody>
      </p:sp>
      <p:sp>
        <p:nvSpPr>
          <p:cNvPr id="33" name="Chord 32">
            <a:extLst>
              <a:ext uri="{FF2B5EF4-FFF2-40B4-BE49-F238E27FC236}">
                <a16:creationId xmlns:a16="http://schemas.microsoft.com/office/drawing/2014/main" id="{0D8DB018-6BC9-BA77-952B-408F1A407781}"/>
              </a:ext>
            </a:extLst>
          </p:cNvPr>
          <p:cNvSpPr/>
          <p:nvPr/>
        </p:nvSpPr>
        <p:spPr>
          <a:xfrm rot="15390405">
            <a:off x="4702594" y="3573370"/>
            <a:ext cx="1417320" cy="1421027"/>
          </a:xfrm>
          <a:prstGeom prst="chord">
            <a:avLst>
              <a:gd name="adj1" fmla="val 2700000"/>
              <a:gd name="adj2" fmla="val 14646380"/>
            </a:avLst>
          </a:prstGeom>
          <a:solidFill>
            <a:schemeClr val="accent2">
              <a:lumMod val="40000"/>
              <a:lumOff val="6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hord 33">
            <a:extLst>
              <a:ext uri="{FF2B5EF4-FFF2-40B4-BE49-F238E27FC236}">
                <a16:creationId xmlns:a16="http://schemas.microsoft.com/office/drawing/2014/main" id="{953D7460-13B8-5ECC-4789-C423345EB334}"/>
              </a:ext>
            </a:extLst>
          </p:cNvPr>
          <p:cNvSpPr/>
          <p:nvPr/>
        </p:nvSpPr>
        <p:spPr>
          <a:xfrm rot="4540521">
            <a:off x="4523582" y="3422303"/>
            <a:ext cx="1417320" cy="1421027"/>
          </a:xfrm>
          <a:prstGeom prst="chord">
            <a:avLst>
              <a:gd name="adj1" fmla="val 2700000"/>
              <a:gd name="adj2" fmla="val 14646380"/>
            </a:avLst>
          </a:prstGeom>
          <a:solidFill>
            <a:schemeClr val="tx2">
              <a:lumMod val="25000"/>
              <a:lumOff val="75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8662B548-B5E3-767C-90E4-A8F53974C155}"/>
              </a:ext>
            </a:extLst>
          </p:cNvPr>
          <p:cNvSpPr txBox="1"/>
          <p:nvPr/>
        </p:nvSpPr>
        <p:spPr>
          <a:xfrm>
            <a:off x="308919" y="6339016"/>
            <a:ext cx="2634700" cy="369332"/>
          </a:xfrm>
          <a:prstGeom prst="rect">
            <a:avLst/>
          </a:prstGeom>
          <a:noFill/>
        </p:spPr>
        <p:txBody>
          <a:bodyPr wrap="square" rtlCol="0">
            <a:spAutoFit/>
          </a:bodyPr>
          <a:lstStyle/>
          <a:p>
            <a:r>
              <a:rPr lang="en-US" i="1" dirty="0"/>
              <a:t>I’m no artist – obviously!</a:t>
            </a:r>
          </a:p>
        </p:txBody>
      </p:sp>
      <p:sp>
        <p:nvSpPr>
          <p:cNvPr id="39" name="TextBox 38">
            <a:extLst>
              <a:ext uri="{FF2B5EF4-FFF2-40B4-BE49-F238E27FC236}">
                <a16:creationId xmlns:a16="http://schemas.microsoft.com/office/drawing/2014/main" id="{05471D30-1372-D83F-B819-E64FEBA58736}"/>
              </a:ext>
            </a:extLst>
          </p:cNvPr>
          <p:cNvSpPr txBox="1"/>
          <p:nvPr/>
        </p:nvSpPr>
        <p:spPr>
          <a:xfrm>
            <a:off x="6708444" y="2685158"/>
            <a:ext cx="1801672" cy="3970318"/>
          </a:xfrm>
          <a:prstGeom prst="rect">
            <a:avLst/>
          </a:prstGeom>
          <a:noFill/>
        </p:spPr>
        <p:txBody>
          <a:bodyPr wrap="square" rtlCol="0">
            <a:spAutoFit/>
          </a:bodyPr>
          <a:lstStyle/>
          <a:p>
            <a:r>
              <a:rPr lang="en-US" dirty="0"/>
              <a:t>Strong shear in boundary layer.</a:t>
            </a:r>
          </a:p>
          <a:p>
            <a:endParaRPr lang="en-US" dirty="0"/>
          </a:p>
          <a:p>
            <a:r>
              <a:rPr lang="en-US" dirty="0"/>
              <a:t>Cyclonic flow peaks in lower troposphere.</a:t>
            </a:r>
          </a:p>
          <a:p>
            <a:endParaRPr lang="en-US" dirty="0"/>
          </a:p>
          <a:p>
            <a:r>
              <a:rPr lang="en-US" dirty="0"/>
              <a:t>Anticyclonic shear + increasing radial outflow with height through free troposphere.</a:t>
            </a:r>
          </a:p>
        </p:txBody>
      </p:sp>
      <p:sp>
        <p:nvSpPr>
          <p:cNvPr id="40" name="TextBox 39">
            <a:extLst>
              <a:ext uri="{FF2B5EF4-FFF2-40B4-BE49-F238E27FC236}">
                <a16:creationId xmlns:a16="http://schemas.microsoft.com/office/drawing/2014/main" id="{9F842215-C2DE-6A0D-AA43-50296328AE67}"/>
              </a:ext>
            </a:extLst>
          </p:cNvPr>
          <p:cNvSpPr txBox="1"/>
          <p:nvPr/>
        </p:nvSpPr>
        <p:spPr>
          <a:xfrm>
            <a:off x="10220528" y="3724136"/>
            <a:ext cx="823608" cy="246221"/>
          </a:xfrm>
          <a:prstGeom prst="rect">
            <a:avLst/>
          </a:prstGeom>
          <a:noFill/>
        </p:spPr>
        <p:txBody>
          <a:bodyPr wrap="square" rtlCol="0">
            <a:spAutoFit/>
          </a:bodyPr>
          <a:lstStyle/>
          <a:p>
            <a:r>
              <a:rPr lang="en-US" sz="1000" dirty="0">
                <a:solidFill>
                  <a:srgbClr val="C00000"/>
                </a:solidFill>
              </a:rPr>
              <a:t>15 m/s </a:t>
            </a:r>
            <a:r>
              <a:rPr lang="en-US" sz="1000" dirty="0" err="1">
                <a:solidFill>
                  <a:srgbClr val="C00000"/>
                </a:solidFill>
              </a:rPr>
              <a:t>sfc</a:t>
            </a:r>
            <a:endParaRPr lang="en-US" sz="1000" dirty="0">
              <a:solidFill>
                <a:srgbClr val="C00000"/>
              </a:solidFill>
            </a:endParaRPr>
          </a:p>
        </p:txBody>
      </p:sp>
      <p:sp>
        <p:nvSpPr>
          <p:cNvPr id="41" name="TextBox 40">
            <a:extLst>
              <a:ext uri="{FF2B5EF4-FFF2-40B4-BE49-F238E27FC236}">
                <a16:creationId xmlns:a16="http://schemas.microsoft.com/office/drawing/2014/main" id="{81B15B36-C117-13F2-3DD9-DB59187C6984}"/>
              </a:ext>
            </a:extLst>
          </p:cNvPr>
          <p:cNvSpPr txBox="1"/>
          <p:nvPr/>
        </p:nvSpPr>
        <p:spPr>
          <a:xfrm>
            <a:off x="9931939" y="3256732"/>
            <a:ext cx="891703" cy="246221"/>
          </a:xfrm>
          <a:prstGeom prst="rect">
            <a:avLst/>
          </a:prstGeom>
          <a:noFill/>
        </p:spPr>
        <p:txBody>
          <a:bodyPr wrap="square" rtlCol="0">
            <a:spAutoFit/>
          </a:bodyPr>
          <a:lstStyle/>
          <a:p>
            <a:r>
              <a:rPr lang="en-US" sz="1000" dirty="0">
                <a:solidFill>
                  <a:srgbClr val="FF0000"/>
                </a:solidFill>
              </a:rPr>
              <a:t>21 m/s 1-km</a:t>
            </a:r>
          </a:p>
        </p:txBody>
      </p:sp>
      <p:sp>
        <p:nvSpPr>
          <p:cNvPr id="42" name="TextBox 41">
            <a:extLst>
              <a:ext uri="{FF2B5EF4-FFF2-40B4-BE49-F238E27FC236}">
                <a16:creationId xmlns:a16="http://schemas.microsoft.com/office/drawing/2014/main" id="{71086EB8-C49B-5CA2-83C2-7C1AFFE547D0}"/>
              </a:ext>
            </a:extLst>
          </p:cNvPr>
          <p:cNvSpPr txBox="1"/>
          <p:nvPr/>
        </p:nvSpPr>
        <p:spPr>
          <a:xfrm>
            <a:off x="10784732" y="3462698"/>
            <a:ext cx="891703" cy="246221"/>
          </a:xfrm>
          <a:prstGeom prst="rect">
            <a:avLst/>
          </a:prstGeom>
          <a:noFill/>
        </p:spPr>
        <p:txBody>
          <a:bodyPr wrap="square" rtlCol="0">
            <a:spAutoFit/>
          </a:bodyPr>
          <a:lstStyle/>
          <a:p>
            <a:r>
              <a:rPr lang="en-US" sz="1000" dirty="0">
                <a:solidFill>
                  <a:srgbClr val="FF8200"/>
                </a:solidFill>
              </a:rPr>
              <a:t>10 m/s 6-km</a:t>
            </a:r>
          </a:p>
        </p:txBody>
      </p:sp>
      <p:sp>
        <p:nvSpPr>
          <p:cNvPr id="43" name="TextBox 42">
            <a:extLst>
              <a:ext uri="{FF2B5EF4-FFF2-40B4-BE49-F238E27FC236}">
                <a16:creationId xmlns:a16="http://schemas.microsoft.com/office/drawing/2014/main" id="{0B4EE4CC-3397-68A9-1091-06BCFECC44F8}"/>
              </a:ext>
            </a:extLst>
          </p:cNvPr>
          <p:cNvSpPr txBox="1"/>
          <p:nvPr/>
        </p:nvSpPr>
        <p:spPr>
          <a:xfrm>
            <a:off x="8386241" y="6137995"/>
            <a:ext cx="3733630" cy="738664"/>
          </a:xfrm>
          <a:prstGeom prst="rect">
            <a:avLst/>
          </a:prstGeom>
          <a:noFill/>
        </p:spPr>
        <p:txBody>
          <a:bodyPr wrap="square" rtlCol="0">
            <a:spAutoFit/>
          </a:bodyPr>
          <a:lstStyle/>
          <a:p>
            <a:r>
              <a:rPr lang="en-US" sz="1400" i="1" dirty="0"/>
              <a:t>Idealized TC vortex vertical structure has curved hodograph, ~150 m2/s2 SREH </a:t>
            </a:r>
            <a:r>
              <a:rPr lang="en-US" sz="1400" b="1" i="1" dirty="0"/>
              <a:t>without accounting for ambient vertical wind shear</a:t>
            </a:r>
          </a:p>
        </p:txBody>
      </p:sp>
    </p:spTree>
    <p:extLst>
      <p:ext uri="{BB962C8B-B14F-4D97-AF65-F5344CB8AC3E}">
        <p14:creationId xmlns:p14="http://schemas.microsoft.com/office/powerpoint/2010/main" val="212304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1" grpId="0"/>
      <p:bldP spid="22" grpId="0" animBg="1"/>
      <p:bldP spid="23" grpId="0" animBg="1"/>
      <p:bldP spid="24" grpId="0" animBg="1"/>
      <p:bldP spid="25" grpId="0" animBg="1"/>
      <p:bldP spid="26" grpId="0"/>
      <p:bldP spid="33" grpId="0" animBg="1"/>
      <p:bldP spid="34" grpId="0" animBg="1"/>
      <p:bldP spid="35" grpId="0"/>
      <p:bldP spid="39" grpId="0"/>
      <p:bldP spid="40" grpId="0"/>
      <p:bldP spid="41" grpId="0"/>
      <p:bldP spid="42"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34A68-B3C8-78E3-A423-7CA4D3B2A1CA}"/>
              </a:ext>
            </a:extLst>
          </p:cNvPr>
          <p:cNvSpPr>
            <a:spLocks noGrp="1"/>
          </p:cNvSpPr>
          <p:nvPr>
            <p:ph type="title"/>
          </p:nvPr>
        </p:nvSpPr>
        <p:spPr>
          <a:xfrm>
            <a:off x="838200" y="-26761"/>
            <a:ext cx="10515600" cy="1325563"/>
          </a:xfrm>
        </p:spPr>
        <p:txBody>
          <a:bodyPr/>
          <a:lstStyle/>
          <a:p>
            <a:r>
              <a:rPr lang="en-US" dirty="0"/>
              <a:t>Warm-Core Vortex Vertical Wind Structure</a:t>
            </a:r>
          </a:p>
        </p:txBody>
      </p:sp>
      <p:sp>
        <p:nvSpPr>
          <p:cNvPr id="5" name="Donut 4">
            <a:extLst>
              <a:ext uri="{FF2B5EF4-FFF2-40B4-BE49-F238E27FC236}">
                <a16:creationId xmlns:a16="http://schemas.microsoft.com/office/drawing/2014/main" id="{48B43507-6056-136D-0204-E309C277B1A8}"/>
              </a:ext>
            </a:extLst>
          </p:cNvPr>
          <p:cNvSpPr/>
          <p:nvPr/>
        </p:nvSpPr>
        <p:spPr>
          <a:xfrm>
            <a:off x="522514" y="1480454"/>
            <a:ext cx="3069771" cy="3069772"/>
          </a:xfrm>
          <a:prstGeom prst="donut">
            <a:avLst>
              <a:gd name="adj" fmla="val 1506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Up Arrow 5">
            <a:extLst>
              <a:ext uri="{FF2B5EF4-FFF2-40B4-BE49-F238E27FC236}">
                <a16:creationId xmlns:a16="http://schemas.microsoft.com/office/drawing/2014/main" id="{BF6EB497-9BDC-2C6C-CA61-A7C12B0BBCF4}"/>
              </a:ext>
            </a:extLst>
          </p:cNvPr>
          <p:cNvSpPr/>
          <p:nvPr/>
        </p:nvSpPr>
        <p:spPr>
          <a:xfrm>
            <a:off x="2841173" y="1698169"/>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 Arrow 6">
            <a:extLst>
              <a:ext uri="{FF2B5EF4-FFF2-40B4-BE49-F238E27FC236}">
                <a16:creationId xmlns:a16="http://schemas.microsoft.com/office/drawing/2014/main" id="{E84703FB-C51D-5E45-24A0-8191905BFBD1}"/>
              </a:ext>
            </a:extLst>
          </p:cNvPr>
          <p:cNvSpPr/>
          <p:nvPr/>
        </p:nvSpPr>
        <p:spPr>
          <a:xfrm>
            <a:off x="2971803" y="1393370"/>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a:extLst>
              <a:ext uri="{FF2B5EF4-FFF2-40B4-BE49-F238E27FC236}">
                <a16:creationId xmlns:a16="http://schemas.microsoft.com/office/drawing/2014/main" id="{A1C2B23B-1B53-EA0E-CB05-5C4D7181FD34}"/>
              </a:ext>
            </a:extLst>
          </p:cNvPr>
          <p:cNvSpPr/>
          <p:nvPr/>
        </p:nvSpPr>
        <p:spPr>
          <a:xfrm>
            <a:off x="3113318" y="2100946"/>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a:extLst>
              <a:ext uri="{FF2B5EF4-FFF2-40B4-BE49-F238E27FC236}">
                <a16:creationId xmlns:a16="http://schemas.microsoft.com/office/drawing/2014/main" id="{77FC4A65-2EF3-4A7C-A460-D353FBD3AA9C}"/>
              </a:ext>
            </a:extLst>
          </p:cNvPr>
          <p:cNvSpPr/>
          <p:nvPr/>
        </p:nvSpPr>
        <p:spPr>
          <a:xfrm>
            <a:off x="3213467" y="2552697"/>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a:extLst>
              <a:ext uri="{FF2B5EF4-FFF2-40B4-BE49-F238E27FC236}">
                <a16:creationId xmlns:a16="http://schemas.microsoft.com/office/drawing/2014/main" id="{55CC79A3-3C01-3AE0-841A-AF13F1815096}"/>
              </a:ext>
            </a:extLst>
          </p:cNvPr>
          <p:cNvSpPr/>
          <p:nvPr/>
        </p:nvSpPr>
        <p:spPr>
          <a:xfrm rot="16200000">
            <a:off x="996042" y="1039583"/>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a:extLst>
              <a:ext uri="{FF2B5EF4-FFF2-40B4-BE49-F238E27FC236}">
                <a16:creationId xmlns:a16="http://schemas.microsoft.com/office/drawing/2014/main" id="{5D7AFC9F-2605-C83D-E24F-595B8E786AD1}"/>
              </a:ext>
            </a:extLst>
          </p:cNvPr>
          <p:cNvSpPr/>
          <p:nvPr/>
        </p:nvSpPr>
        <p:spPr>
          <a:xfrm rot="16200000">
            <a:off x="968827" y="853513"/>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 Arrow 11">
            <a:extLst>
              <a:ext uri="{FF2B5EF4-FFF2-40B4-BE49-F238E27FC236}">
                <a16:creationId xmlns:a16="http://schemas.microsoft.com/office/drawing/2014/main" id="{C135C290-EDCB-DE7F-4BD0-10B4959D8877}"/>
              </a:ext>
            </a:extLst>
          </p:cNvPr>
          <p:cNvSpPr/>
          <p:nvPr/>
        </p:nvSpPr>
        <p:spPr>
          <a:xfrm rot="16200000">
            <a:off x="1461403" y="1199058"/>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 Arrow 12">
            <a:extLst>
              <a:ext uri="{FF2B5EF4-FFF2-40B4-BE49-F238E27FC236}">
                <a16:creationId xmlns:a16="http://schemas.microsoft.com/office/drawing/2014/main" id="{A0599A3B-BA73-F1FE-8E34-5A963656C7CF}"/>
              </a:ext>
            </a:extLst>
          </p:cNvPr>
          <p:cNvSpPr/>
          <p:nvPr/>
        </p:nvSpPr>
        <p:spPr>
          <a:xfrm rot="16200000">
            <a:off x="1773283" y="1427657"/>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 Arrow 13">
            <a:extLst>
              <a:ext uri="{FF2B5EF4-FFF2-40B4-BE49-F238E27FC236}">
                <a16:creationId xmlns:a16="http://schemas.microsoft.com/office/drawing/2014/main" id="{0B108E83-73F9-E4FF-D319-74BF71F6EA3E}"/>
              </a:ext>
            </a:extLst>
          </p:cNvPr>
          <p:cNvSpPr/>
          <p:nvPr/>
        </p:nvSpPr>
        <p:spPr>
          <a:xfrm rot="10800000">
            <a:off x="236753" y="3015338"/>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Up Arrow 14">
            <a:extLst>
              <a:ext uri="{FF2B5EF4-FFF2-40B4-BE49-F238E27FC236}">
                <a16:creationId xmlns:a16="http://schemas.microsoft.com/office/drawing/2014/main" id="{C5841F76-7021-BCAC-D639-A197DAF21D23}"/>
              </a:ext>
            </a:extLst>
          </p:cNvPr>
          <p:cNvSpPr/>
          <p:nvPr/>
        </p:nvSpPr>
        <p:spPr>
          <a:xfrm rot="10800000">
            <a:off x="367383" y="3015340"/>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Up Arrow 15">
            <a:extLst>
              <a:ext uri="{FF2B5EF4-FFF2-40B4-BE49-F238E27FC236}">
                <a16:creationId xmlns:a16="http://schemas.microsoft.com/office/drawing/2014/main" id="{4E7B56CC-76A1-CB84-A0F2-281F0A795BF5}"/>
              </a:ext>
            </a:extLst>
          </p:cNvPr>
          <p:cNvSpPr/>
          <p:nvPr/>
        </p:nvSpPr>
        <p:spPr>
          <a:xfrm rot="10800000">
            <a:off x="508898" y="3015342"/>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a:extLst>
              <a:ext uri="{FF2B5EF4-FFF2-40B4-BE49-F238E27FC236}">
                <a16:creationId xmlns:a16="http://schemas.microsoft.com/office/drawing/2014/main" id="{CE128F21-809E-D99C-7517-8B971EC2E371}"/>
              </a:ext>
            </a:extLst>
          </p:cNvPr>
          <p:cNvSpPr/>
          <p:nvPr/>
        </p:nvSpPr>
        <p:spPr>
          <a:xfrm rot="10800000">
            <a:off x="609047" y="3020776"/>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Up Arrow 17">
            <a:extLst>
              <a:ext uri="{FF2B5EF4-FFF2-40B4-BE49-F238E27FC236}">
                <a16:creationId xmlns:a16="http://schemas.microsoft.com/office/drawing/2014/main" id="{DC7E0941-28DE-FBC8-4464-4B11716F3924}"/>
              </a:ext>
            </a:extLst>
          </p:cNvPr>
          <p:cNvSpPr/>
          <p:nvPr/>
        </p:nvSpPr>
        <p:spPr>
          <a:xfrm rot="5400000">
            <a:off x="2318658" y="3689639"/>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Up Arrow 18">
            <a:extLst>
              <a:ext uri="{FF2B5EF4-FFF2-40B4-BE49-F238E27FC236}">
                <a16:creationId xmlns:a16="http://schemas.microsoft.com/office/drawing/2014/main" id="{8FA869D9-80F5-7E42-AA72-BC346CE6098F}"/>
              </a:ext>
            </a:extLst>
          </p:cNvPr>
          <p:cNvSpPr/>
          <p:nvPr/>
        </p:nvSpPr>
        <p:spPr>
          <a:xfrm rot="5400000">
            <a:off x="2585357" y="3503569"/>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Up Arrow 19">
            <a:extLst>
              <a:ext uri="{FF2B5EF4-FFF2-40B4-BE49-F238E27FC236}">
                <a16:creationId xmlns:a16="http://schemas.microsoft.com/office/drawing/2014/main" id="{6097173E-3B60-C2F9-76EF-D90AA3EF2C97}"/>
              </a:ext>
            </a:extLst>
          </p:cNvPr>
          <p:cNvSpPr/>
          <p:nvPr/>
        </p:nvSpPr>
        <p:spPr>
          <a:xfrm rot="5400000">
            <a:off x="2370358" y="3849114"/>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Up Arrow 20">
            <a:extLst>
              <a:ext uri="{FF2B5EF4-FFF2-40B4-BE49-F238E27FC236}">
                <a16:creationId xmlns:a16="http://schemas.microsoft.com/office/drawing/2014/main" id="{E95558C9-8CED-5494-2F6F-C83200A3F6C8}"/>
              </a:ext>
            </a:extLst>
          </p:cNvPr>
          <p:cNvSpPr/>
          <p:nvPr/>
        </p:nvSpPr>
        <p:spPr>
          <a:xfrm rot="5400000">
            <a:off x="2235925" y="4077713"/>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Up Arrow 22">
            <a:extLst>
              <a:ext uri="{FF2B5EF4-FFF2-40B4-BE49-F238E27FC236}">
                <a16:creationId xmlns:a16="http://schemas.microsoft.com/office/drawing/2014/main" id="{83625FEA-9180-9EE9-8DE5-968B7F3983EC}"/>
              </a:ext>
            </a:extLst>
          </p:cNvPr>
          <p:cNvSpPr/>
          <p:nvPr/>
        </p:nvSpPr>
        <p:spPr>
          <a:xfrm rot="5400000">
            <a:off x="6006476" y="2219883"/>
            <a:ext cx="729342" cy="2003516"/>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Up Arrow 23">
            <a:extLst>
              <a:ext uri="{FF2B5EF4-FFF2-40B4-BE49-F238E27FC236}">
                <a16:creationId xmlns:a16="http://schemas.microsoft.com/office/drawing/2014/main" id="{1357E1D3-F929-6BEB-CFDF-8EA5BCD71039}"/>
              </a:ext>
            </a:extLst>
          </p:cNvPr>
          <p:cNvSpPr/>
          <p:nvPr/>
        </p:nvSpPr>
        <p:spPr>
          <a:xfrm rot="5400000">
            <a:off x="5950005" y="1443756"/>
            <a:ext cx="457200" cy="1618433"/>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Up Arrow 24">
            <a:extLst>
              <a:ext uri="{FF2B5EF4-FFF2-40B4-BE49-F238E27FC236}">
                <a16:creationId xmlns:a16="http://schemas.microsoft.com/office/drawing/2014/main" id="{FF8D8763-57C1-2B1A-21FD-0345D2362AB3}"/>
              </a:ext>
            </a:extLst>
          </p:cNvPr>
          <p:cNvSpPr/>
          <p:nvPr/>
        </p:nvSpPr>
        <p:spPr>
          <a:xfrm rot="5400000">
            <a:off x="5627519" y="1049923"/>
            <a:ext cx="274320" cy="790582"/>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7174CDA1-47E0-3D00-6DAB-A1FBE31A272B}"/>
              </a:ext>
            </a:extLst>
          </p:cNvPr>
          <p:cNvSpPr txBox="1"/>
          <p:nvPr/>
        </p:nvSpPr>
        <p:spPr>
          <a:xfrm>
            <a:off x="367382" y="4834863"/>
            <a:ext cx="3393631" cy="2031325"/>
          </a:xfrm>
          <a:prstGeom prst="rect">
            <a:avLst/>
          </a:prstGeom>
          <a:noFill/>
        </p:spPr>
        <p:txBody>
          <a:bodyPr wrap="square" rtlCol="0">
            <a:spAutoFit/>
          </a:bodyPr>
          <a:lstStyle/>
          <a:p>
            <a:r>
              <a:rPr lang="en-US" dirty="0"/>
              <a:t>Start with a simple, idealized cyclonic warm-core vortex.</a:t>
            </a:r>
          </a:p>
          <a:p>
            <a:r>
              <a:rPr lang="en-US" dirty="0"/>
              <a:t>Azimuthal flow increases immediately above surface, then weakens with height.</a:t>
            </a:r>
          </a:p>
          <a:p>
            <a:r>
              <a:rPr lang="en-US" dirty="0"/>
              <a:t>Straight-line shear everywhere in this idealized example.</a:t>
            </a:r>
          </a:p>
        </p:txBody>
      </p:sp>
      <p:sp>
        <p:nvSpPr>
          <p:cNvPr id="47" name="TextBox 46">
            <a:extLst>
              <a:ext uri="{FF2B5EF4-FFF2-40B4-BE49-F238E27FC236}">
                <a16:creationId xmlns:a16="http://schemas.microsoft.com/office/drawing/2014/main" id="{128ECC45-9B39-56CD-1402-C8EC5B263851}"/>
              </a:ext>
            </a:extLst>
          </p:cNvPr>
          <p:cNvSpPr txBox="1"/>
          <p:nvPr/>
        </p:nvSpPr>
        <p:spPr>
          <a:xfrm>
            <a:off x="8504926" y="1255571"/>
            <a:ext cx="2560876" cy="1754326"/>
          </a:xfrm>
          <a:prstGeom prst="rect">
            <a:avLst/>
          </a:prstGeom>
          <a:noFill/>
        </p:spPr>
        <p:txBody>
          <a:bodyPr wrap="square" rtlCol="0">
            <a:spAutoFit/>
          </a:bodyPr>
          <a:lstStyle/>
          <a:p>
            <a:r>
              <a:rPr lang="en-US" dirty="0"/>
              <a:t>For this schematic, thick, dark arrows represent surface wind, thinner, lighter arrows represent higher altitudes. </a:t>
            </a:r>
          </a:p>
        </p:txBody>
      </p:sp>
      <p:sp>
        <p:nvSpPr>
          <p:cNvPr id="48" name="Up Arrow 47">
            <a:extLst>
              <a:ext uri="{FF2B5EF4-FFF2-40B4-BE49-F238E27FC236}">
                <a16:creationId xmlns:a16="http://schemas.microsoft.com/office/drawing/2014/main" id="{227E566B-B4C3-8C7D-0537-22AC3AE6A4EB}"/>
              </a:ext>
            </a:extLst>
          </p:cNvPr>
          <p:cNvSpPr/>
          <p:nvPr/>
        </p:nvSpPr>
        <p:spPr>
          <a:xfrm rot="5400000">
            <a:off x="5739346" y="3509179"/>
            <a:ext cx="968830" cy="1708744"/>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a:extLst>
              <a:ext uri="{FF2B5EF4-FFF2-40B4-BE49-F238E27FC236}">
                <a16:creationId xmlns:a16="http://schemas.microsoft.com/office/drawing/2014/main" id="{A8F62FC3-9C58-C092-E322-DEC342943A76}"/>
              </a:ext>
            </a:extLst>
          </p:cNvPr>
          <p:cNvSpPr txBox="1"/>
          <p:nvPr/>
        </p:nvSpPr>
        <p:spPr>
          <a:xfrm>
            <a:off x="4413956" y="4169153"/>
            <a:ext cx="955432" cy="369332"/>
          </a:xfrm>
          <a:prstGeom prst="rect">
            <a:avLst/>
          </a:prstGeom>
          <a:noFill/>
        </p:spPr>
        <p:txBody>
          <a:bodyPr wrap="square" rtlCol="0">
            <a:spAutoFit/>
          </a:bodyPr>
          <a:lstStyle/>
          <a:p>
            <a:r>
              <a:rPr lang="en-US" dirty="0"/>
              <a:t>Surface</a:t>
            </a:r>
          </a:p>
        </p:txBody>
      </p:sp>
      <p:sp>
        <p:nvSpPr>
          <p:cNvPr id="85" name="TextBox 84">
            <a:extLst>
              <a:ext uri="{FF2B5EF4-FFF2-40B4-BE49-F238E27FC236}">
                <a16:creationId xmlns:a16="http://schemas.microsoft.com/office/drawing/2014/main" id="{C66970D3-0E88-E9ED-6FDD-A896D79A375D}"/>
              </a:ext>
            </a:extLst>
          </p:cNvPr>
          <p:cNvSpPr txBox="1"/>
          <p:nvPr/>
        </p:nvSpPr>
        <p:spPr>
          <a:xfrm>
            <a:off x="4410439" y="3033718"/>
            <a:ext cx="955432" cy="369332"/>
          </a:xfrm>
          <a:prstGeom prst="rect">
            <a:avLst/>
          </a:prstGeom>
          <a:noFill/>
        </p:spPr>
        <p:txBody>
          <a:bodyPr wrap="square" rtlCol="0">
            <a:spAutoFit/>
          </a:bodyPr>
          <a:lstStyle/>
          <a:p>
            <a:r>
              <a:rPr lang="en-US" dirty="0"/>
              <a:t>1-km</a:t>
            </a:r>
          </a:p>
        </p:txBody>
      </p:sp>
      <p:sp>
        <p:nvSpPr>
          <p:cNvPr id="86" name="TextBox 85">
            <a:extLst>
              <a:ext uri="{FF2B5EF4-FFF2-40B4-BE49-F238E27FC236}">
                <a16:creationId xmlns:a16="http://schemas.microsoft.com/office/drawing/2014/main" id="{3820BC31-B04A-30AF-9E02-B2834ADFAA47}"/>
              </a:ext>
            </a:extLst>
          </p:cNvPr>
          <p:cNvSpPr txBox="1"/>
          <p:nvPr/>
        </p:nvSpPr>
        <p:spPr>
          <a:xfrm>
            <a:off x="4457702" y="2082316"/>
            <a:ext cx="955432" cy="369332"/>
          </a:xfrm>
          <a:prstGeom prst="rect">
            <a:avLst/>
          </a:prstGeom>
          <a:noFill/>
        </p:spPr>
        <p:txBody>
          <a:bodyPr wrap="square" rtlCol="0">
            <a:spAutoFit/>
          </a:bodyPr>
          <a:lstStyle/>
          <a:p>
            <a:r>
              <a:rPr lang="en-US" dirty="0"/>
              <a:t>3-km</a:t>
            </a:r>
          </a:p>
        </p:txBody>
      </p:sp>
      <p:sp>
        <p:nvSpPr>
          <p:cNvPr id="87" name="TextBox 86">
            <a:extLst>
              <a:ext uri="{FF2B5EF4-FFF2-40B4-BE49-F238E27FC236}">
                <a16:creationId xmlns:a16="http://schemas.microsoft.com/office/drawing/2014/main" id="{84EA4353-188C-0CB6-460E-C2235F63EE93}"/>
              </a:ext>
            </a:extLst>
          </p:cNvPr>
          <p:cNvSpPr txBox="1"/>
          <p:nvPr/>
        </p:nvSpPr>
        <p:spPr>
          <a:xfrm>
            <a:off x="4416676" y="1236898"/>
            <a:ext cx="955432" cy="369332"/>
          </a:xfrm>
          <a:prstGeom prst="rect">
            <a:avLst/>
          </a:prstGeom>
          <a:noFill/>
        </p:spPr>
        <p:txBody>
          <a:bodyPr wrap="square" rtlCol="0">
            <a:spAutoFit/>
          </a:bodyPr>
          <a:lstStyle/>
          <a:p>
            <a:r>
              <a:rPr lang="en-US" dirty="0"/>
              <a:t>6-km</a:t>
            </a:r>
          </a:p>
        </p:txBody>
      </p:sp>
    </p:spTree>
    <p:extLst>
      <p:ext uri="{BB962C8B-B14F-4D97-AF65-F5344CB8AC3E}">
        <p14:creationId xmlns:p14="http://schemas.microsoft.com/office/powerpoint/2010/main" val="38462648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Up Arrow 38">
            <a:extLst>
              <a:ext uri="{FF2B5EF4-FFF2-40B4-BE49-F238E27FC236}">
                <a16:creationId xmlns:a16="http://schemas.microsoft.com/office/drawing/2014/main" id="{852833C2-076C-4F7D-106C-437613677C7A}"/>
              </a:ext>
            </a:extLst>
          </p:cNvPr>
          <p:cNvSpPr/>
          <p:nvPr/>
        </p:nvSpPr>
        <p:spPr>
          <a:xfrm rot="5400000">
            <a:off x="8839203" y="3918239"/>
            <a:ext cx="968830" cy="859972"/>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834A68-B3C8-78E3-A423-7CA4D3B2A1CA}"/>
              </a:ext>
            </a:extLst>
          </p:cNvPr>
          <p:cNvSpPr>
            <a:spLocks noGrp="1"/>
          </p:cNvSpPr>
          <p:nvPr>
            <p:ph type="title"/>
          </p:nvPr>
        </p:nvSpPr>
        <p:spPr>
          <a:xfrm>
            <a:off x="838200" y="-26761"/>
            <a:ext cx="10515600" cy="1325563"/>
          </a:xfrm>
        </p:spPr>
        <p:txBody>
          <a:bodyPr/>
          <a:lstStyle/>
          <a:p>
            <a:r>
              <a:rPr lang="en-US" dirty="0"/>
              <a:t>Add Ambient Shear to a Warm-Core Vortex</a:t>
            </a:r>
          </a:p>
        </p:txBody>
      </p:sp>
      <p:sp>
        <p:nvSpPr>
          <p:cNvPr id="5" name="Donut 4">
            <a:extLst>
              <a:ext uri="{FF2B5EF4-FFF2-40B4-BE49-F238E27FC236}">
                <a16:creationId xmlns:a16="http://schemas.microsoft.com/office/drawing/2014/main" id="{48B43507-6056-136D-0204-E309C277B1A8}"/>
              </a:ext>
            </a:extLst>
          </p:cNvPr>
          <p:cNvSpPr/>
          <p:nvPr/>
        </p:nvSpPr>
        <p:spPr>
          <a:xfrm>
            <a:off x="522514" y="1480454"/>
            <a:ext cx="3069771" cy="3069772"/>
          </a:xfrm>
          <a:prstGeom prst="donut">
            <a:avLst>
              <a:gd name="adj" fmla="val 1506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Up Arrow 5">
            <a:extLst>
              <a:ext uri="{FF2B5EF4-FFF2-40B4-BE49-F238E27FC236}">
                <a16:creationId xmlns:a16="http://schemas.microsoft.com/office/drawing/2014/main" id="{BF6EB497-9BDC-2C6C-CA61-A7C12B0BBCF4}"/>
              </a:ext>
            </a:extLst>
          </p:cNvPr>
          <p:cNvSpPr/>
          <p:nvPr/>
        </p:nvSpPr>
        <p:spPr>
          <a:xfrm>
            <a:off x="2841173" y="1698169"/>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 Arrow 6">
            <a:extLst>
              <a:ext uri="{FF2B5EF4-FFF2-40B4-BE49-F238E27FC236}">
                <a16:creationId xmlns:a16="http://schemas.microsoft.com/office/drawing/2014/main" id="{E84703FB-C51D-5E45-24A0-8191905BFBD1}"/>
              </a:ext>
            </a:extLst>
          </p:cNvPr>
          <p:cNvSpPr/>
          <p:nvPr/>
        </p:nvSpPr>
        <p:spPr>
          <a:xfrm>
            <a:off x="2971803" y="1393370"/>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a:extLst>
              <a:ext uri="{FF2B5EF4-FFF2-40B4-BE49-F238E27FC236}">
                <a16:creationId xmlns:a16="http://schemas.microsoft.com/office/drawing/2014/main" id="{A1C2B23B-1B53-EA0E-CB05-5C4D7181FD34}"/>
              </a:ext>
            </a:extLst>
          </p:cNvPr>
          <p:cNvSpPr/>
          <p:nvPr/>
        </p:nvSpPr>
        <p:spPr>
          <a:xfrm>
            <a:off x="3113318" y="2100946"/>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a:extLst>
              <a:ext uri="{FF2B5EF4-FFF2-40B4-BE49-F238E27FC236}">
                <a16:creationId xmlns:a16="http://schemas.microsoft.com/office/drawing/2014/main" id="{77FC4A65-2EF3-4A7C-A460-D353FBD3AA9C}"/>
              </a:ext>
            </a:extLst>
          </p:cNvPr>
          <p:cNvSpPr/>
          <p:nvPr/>
        </p:nvSpPr>
        <p:spPr>
          <a:xfrm>
            <a:off x="3213467" y="2552697"/>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a:extLst>
              <a:ext uri="{FF2B5EF4-FFF2-40B4-BE49-F238E27FC236}">
                <a16:creationId xmlns:a16="http://schemas.microsoft.com/office/drawing/2014/main" id="{55CC79A3-3C01-3AE0-841A-AF13F1815096}"/>
              </a:ext>
            </a:extLst>
          </p:cNvPr>
          <p:cNvSpPr/>
          <p:nvPr/>
        </p:nvSpPr>
        <p:spPr>
          <a:xfrm rot="16200000">
            <a:off x="996042" y="1039583"/>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a:extLst>
              <a:ext uri="{FF2B5EF4-FFF2-40B4-BE49-F238E27FC236}">
                <a16:creationId xmlns:a16="http://schemas.microsoft.com/office/drawing/2014/main" id="{5D7AFC9F-2605-C83D-E24F-595B8E786AD1}"/>
              </a:ext>
            </a:extLst>
          </p:cNvPr>
          <p:cNvSpPr/>
          <p:nvPr/>
        </p:nvSpPr>
        <p:spPr>
          <a:xfrm rot="16200000">
            <a:off x="968827" y="853513"/>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 Arrow 11">
            <a:extLst>
              <a:ext uri="{FF2B5EF4-FFF2-40B4-BE49-F238E27FC236}">
                <a16:creationId xmlns:a16="http://schemas.microsoft.com/office/drawing/2014/main" id="{C135C290-EDCB-DE7F-4BD0-10B4959D8877}"/>
              </a:ext>
            </a:extLst>
          </p:cNvPr>
          <p:cNvSpPr/>
          <p:nvPr/>
        </p:nvSpPr>
        <p:spPr>
          <a:xfrm rot="16200000">
            <a:off x="1461403" y="1199058"/>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 Arrow 12">
            <a:extLst>
              <a:ext uri="{FF2B5EF4-FFF2-40B4-BE49-F238E27FC236}">
                <a16:creationId xmlns:a16="http://schemas.microsoft.com/office/drawing/2014/main" id="{A0599A3B-BA73-F1FE-8E34-5A963656C7CF}"/>
              </a:ext>
            </a:extLst>
          </p:cNvPr>
          <p:cNvSpPr/>
          <p:nvPr/>
        </p:nvSpPr>
        <p:spPr>
          <a:xfrm rot="16200000">
            <a:off x="1773283" y="1427657"/>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 Arrow 13">
            <a:extLst>
              <a:ext uri="{FF2B5EF4-FFF2-40B4-BE49-F238E27FC236}">
                <a16:creationId xmlns:a16="http://schemas.microsoft.com/office/drawing/2014/main" id="{0B108E83-73F9-E4FF-D319-74BF71F6EA3E}"/>
              </a:ext>
            </a:extLst>
          </p:cNvPr>
          <p:cNvSpPr/>
          <p:nvPr/>
        </p:nvSpPr>
        <p:spPr>
          <a:xfrm rot="10800000">
            <a:off x="236753" y="3015338"/>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Up Arrow 14">
            <a:extLst>
              <a:ext uri="{FF2B5EF4-FFF2-40B4-BE49-F238E27FC236}">
                <a16:creationId xmlns:a16="http://schemas.microsoft.com/office/drawing/2014/main" id="{C5841F76-7021-BCAC-D639-A197DAF21D23}"/>
              </a:ext>
            </a:extLst>
          </p:cNvPr>
          <p:cNvSpPr/>
          <p:nvPr/>
        </p:nvSpPr>
        <p:spPr>
          <a:xfrm rot="10800000">
            <a:off x="367383" y="3015340"/>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Up Arrow 15">
            <a:extLst>
              <a:ext uri="{FF2B5EF4-FFF2-40B4-BE49-F238E27FC236}">
                <a16:creationId xmlns:a16="http://schemas.microsoft.com/office/drawing/2014/main" id="{4E7B56CC-76A1-CB84-A0F2-281F0A795BF5}"/>
              </a:ext>
            </a:extLst>
          </p:cNvPr>
          <p:cNvSpPr/>
          <p:nvPr/>
        </p:nvSpPr>
        <p:spPr>
          <a:xfrm rot="10800000">
            <a:off x="508898" y="3015342"/>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a:extLst>
              <a:ext uri="{FF2B5EF4-FFF2-40B4-BE49-F238E27FC236}">
                <a16:creationId xmlns:a16="http://schemas.microsoft.com/office/drawing/2014/main" id="{CE128F21-809E-D99C-7517-8B971EC2E371}"/>
              </a:ext>
            </a:extLst>
          </p:cNvPr>
          <p:cNvSpPr/>
          <p:nvPr/>
        </p:nvSpPr>
        <p:spPr>
          <a:xfrm rot="10800000">
            <a:off x="609047" y="3020776"/>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Up Arrow 17">
            <a:extLst>
              <a:ext uri="{FF2B5EF4-FFF2-40B4-BE49-F238E27FC236}">
                <a16:creationId xmlns:a16="http://schemas.microsoft.com/office/drawing/2014/main" id="{DC7E0941-28DE-FBC8-4464-4B11716F3924}"/>
              </a:ext>
            </a:extLst>
          </p:cNvPr>
          <p:cNvSpPr/>
          <p:nvPr/>
        </p:nvSpPr>
        <p:spPr>
          <a:xfrm rot="5400000">
            <a:off x="2318658" y="3689639"/>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Up Arrow 18">
            <a:extLst>
              <a:ext uri="{FF2B5EF4-FFF2-40B4-BE49-F238E27FC236}">
                <a16:creationId xmlns:a16="http://schemas.microsoft.com/office/drawing/2014/main" id="{8FA869D9-80F5-7E42-AA72-BC346CE6098F}"/>
              </a:ext>
            </a:extLst>
          </p:cNvPr>
          <p:cNvSpPr/>
          <p:nvPr/>
        </p:nvSpPr>
        <p:spPr>
          <a:xfrm rot="5400000">
            <a:off x="2585357" y="3503569"/>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Up Arrow 19">
            <a:extLst>
              <a:ext uri="{FF2B5EF4-FFF2-40B4-BE49-F238E27FC236}">
                <a16:creationId xmlns:a16="http://schemas.microsoft.com/office/drawing/2014/main" id="{6097173E-3B60-C2F9-76EF-D90AA3EF2C97}"/>
              </a:ext>
            </a:extLst>
          </p:cNvPr>
          <p:cNvSpPr/>
          <p:nvPr/>
        </p:nvSpPr>
        <p:spPr>
          <a:xfrm rot="5400000">
            <a:off x="2370358" y="3849114"/>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Up Arrow 20">
            <a:extLst>
              <a:ext uri="{FF2B5EF4-FFF2-40B4-BE49-F238E27FC236}">
                <a16:creationId xmlns:a16="http://schemas.microsoft.com/office/drawing/2014/main" id="{E95558C9-8CED-5494-2F6F-C83200A3F6C8}"/>
              </a:ext>
            </a:extLst>
          </p:cNvPr>
          <p:cNvSpPr/>
          <p:nvPr/>
        </p:nvSpPr>
        <p:spPr>
          <a:xfrm rot="5400000">
            <a:off x="2235925" y="4077713"/>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Up Arrow 22">
            <a:extLst>
              <a:ext uri="{FF2B5EF4-FFF2-40B4-BE49-F238E27FC236}">
                <a16:creationId xmlns:a16="http://schemas.microsoft.com/office/drawing/2014/main" id="{83625FEA-9180-9EE9-8DE5-968B7F3983EC}"/>
              </a:ext>
            </a:extLst>
          </p:cNvPr>
          <p:cNvSpPr/>
          <p:nvPr/>
        </p:nvSpPr>
        <p:spPr>
          <a:xfrm rot="5400000">
            <a:off x="5131935" y="2436689"/>
            <a:ext cx="729342" cy="219081"/>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Up Arrow 23">
            <a:extLst>
              <a:ext uri="{FF2B5EF4-FFF2-40B4-BE49-F238E27FC236}">
                <a16:creationId xmlns:a16="http://schemas.microsoft.com/office/drawing/2014/main" id="{1357E1D3-F929-6BEB-CFDF-8EA5BCD71039}"/>
              </a:ext>
            </a:extLst>
          </p:cNvPr>
          <p:cNvSpPr/>
          <p:nvPr/>
        </p:nvSpPr>
        <p:spPr>
          <a:xfrm rot="5400000">
            <a:off x="5428573" y="1660995"/>
            <a:ext cx="457200" cy="534785"/>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Up Arrow 24">
            <a:extLst>
              <a:ext uri="{FF2B5EF4-FFF2-40B4-BE49-F238E27FC236}">
                <a16:creationId xmlns:a16="http://schemas.microsoft.com/office/drawing/2014/main" id="{FF8D8763-57C1-2B1A-21FD-0345D2362AB3}"/>
              </a:ext>
            </a:extLst>
          </p:cNvPr>
          <p:cNvSpPr/>
          <p:nvPr/>
        </p:nvSpPr>
        <p:spPr>
          <a:xfrm rot="5400000">
            <a:off x="5650638" y="967042"/>
            <a:ext cx="274320" cy="790582"/>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nut 25">
            <a:extLst>
              <a:ext uri="{FF2B5EF4-FFF2-40B4-BE49-F238E27FC236}">
                <a16:creationId xmlns:a16="http://schemas.microsoft.com/office/drawing/2014/main" id="{D9016B87-A5E8-C0EE-222E-BBB45AFDBD64}"/>
              </a:ext>
            </a:extLst>
          </p:cNvPr>
          <p:cNvSpPr/>
          <p:nvPr/>
        </p:nvSpPr>
        <p:spPr>
          <a:xfrm>
            <a:off x="7271658" y="1480454"/>
            <a:ext cx="3069771" cy="3069772"/>
          </a:xfrm>
          <a:prstGeom prst="donut">
            <a:avLst>
              <a:gd name="adj" fmla="val 1506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Up Arrow 30">
            <a:extLst>
              <a:ext uri="{FF2B5EF4-FFF2-40B4-BE49-F238E27FC236}">
                <a16:creationId xmlns:a16="http://schemas.microsoft.com/office/drawing/2014/main" id="{09A8E894-7E5A-EF72-5044-216DA5FD0FA7}"/>
              </a:ext>
            </a:extLst>
          </p:cNvPr>
          <p:cNvSpPr/>
          <p:nvPr/>
        </p:nvSpPr>
        <p:spPr>
          <a:xfrm rot="16200000">
            <a:off x="7564440" y="858836"/>
            <a:ext cx="968830" cy="1678665"/>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Up Arrow 31">
            <a:extLst>
              <a:ext uri="{FF2B5EF4-FFF2-40B4-BE49-F238E27FC236}">
                <a16:creationId xmlns:a16="http://schemas.microsoft.com/office/drawing/2014/main" id="{8163DCF3-DDB1-4313-B66E-3A6211E9F29C}"/>
              </a:ext>
            </a:extLst>
          </p:cNvPr>
          <p:cNvSpPr/>
          <p:nvPr/>
        </p:nvSpPr>
        <p:spPr>
          <a:xfrm rot="16200000">
            <a:off x="7837037" y="972579"/>
            <a:ext cx="729342" cy="1383837"/>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Up Arrow 32">
            <a:extLst>
              <a:ext uri="{FF2B5EF4-FFF2-40B4-BE49-F238E27FC236}">
                <a16:creationId xmlns:a16="http://schemas.microsoft.com/office/drawing/2014/main" id="{97B15484-9AF6-9EE2-6F54-E75414B1C767}"/>
              </a:ext>
            </a:extLst>
          </p:cNvPr>
          <p:cNvSpPr/>
          <p:nvPr/>
        </p:nvSpPr>
        <p:spPr>
          <a:xfrm rot="16200000">
            <a:off x="8474882" y="1463393"/>
            <a:ext cx="457200" cy="385729"/>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Up Arrow 33">
            <a:extLst>
              <a:ext uri="{FF2B5EF4-FFF2-40B4-BE49-F238E27FC236}">
                <a16:creationId xmlns:a16="http://schemas.microsoft.com/office/drawing/2014/main" id="{6CBB3693-E5A8-2536-1A37-5EC78AF46B15}"/>
              </a:ext>
            </a:extLst>
          </p:cNvPr>
          <p:cNvSpPr/>
          <p:nvPr/>
        </p:nvSpPr>
        <p:spPr>
          <a:xfrm rot="16200000" flipV="1">
            <a:off x="8917032" y="1490252"/>
            <a:ext cx="274320" cy="33201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Up Arrow 39">
            <a:extLst>
              <a:ext uri="{FF2B5EF4-FFF2-40B4-BE49-F238E27FC236}">
                <a16:creationId xmlns:a16="http://schemas.microsoft.com/office/drawing/2014/main" id="{B81F8CD5-D10F-6314-B57D-50B8B11FFDB8}"/>
              </a:ext>
            </a:extLst>
          </p:cNvPr>
          <p:cNvSpPr/>
          <p:nvPr/>
        </p:nvSpPr>
        <p:spPr>
          <a:xfrm rot="5400000">
            <a:off x="9454715" y="3383354"/>
            <a:ext cx="729342" cy="1862399"/>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Up Arrow 40">
            <a:extLst>
              <a:ext uri="{FF2B5EF4-FFF2-40B4-BE49-F238E27FC236}">
                <a16:creationId xmlns:a16="http://schemas.microsoft.com/office/drawing/2014/main" id="{2C8A8D13-B649-6FB5-2FF9-5D0B9C03D3E5}"/>
              </a:ext>
            </a:extLst>
          </p:cNvPr>
          <p:cNvSpPr/>
          <p:nvPr/>
        </p:nvSpPr>
        <p:spPr>
          <a:xfrm rot="5400000">
            <a:off x="9376682" y="3591934"/>
            <a:ext cx="457200" cy="142876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Up Arrow 41">
            <a:extLst>
              <a:ext uri="{FF2B5EF4-FFF2-40B4-BE49-F238E27FC236}">
                <a16:creationId xmlns:a16="http://schemas.microsoft.com/office/drawing/2014/main" id="{600EA6D4-B261-F7B1-A99E-E25F2450A888}"/>
              </a:ext>
            </a:extLst>
          </p:cNvPr>
          <p:cNvSpPr/>
          <p:nvPr/>
        </p:nvSpPr>
        <p:spPr>
          <a:xfrm rot="5400000">
            <a:off x="9386592" y="3676189"/>
            <a:ext cx="274320" cy="1260247"/>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ross 42">
            <a:extLst>
              <a:ext uri="{FF2B5EF4-FFF2-40B4-BE49-F238E27FC236}">
                <a16:creationId xmlns:a16="http://schemas.microsoft.com/office/drawing/2014/main" id="{41F7486A-8BC8-C493-C495-5DB8447C1517}"/>
              </a:ext>
            </a:extLst>
          </p:cNvPr>
          <p:cNvSpPr/>
          <p:nvPr/>
        </p:nvSpPr>
        <p:spPr>
          <a:xfrm>
            <a:off x="3939542" y="2552697"/>
            <a:ext cx="654229" cy="647701"/>
          </a:xfrm>
          <a:prstGeom prst="plus">
            <a:avLst>
              <a:gd name="adj" fmla="val 3452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D8F1F104-2038-D415-4BB1-049D7CBC9622}"/>
              </a:ext>
            </a:extLst>
          </p:cNvPr>
          <p:cNvSpPr/>
          <p:nvPr/>
        </p:nvSpPr>
        <p:spPr>
          <a:xfrm>
            <a:off x="6183089" y="2726857"/>
            <a:ext cx="424540" cy="925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B0B58532-B14A-5305-5F77-48C4966FCD47}"/>
              </a:ext>
            </a:extLst>
          </p:cNvPr>
          <p:cNvSpPr/>
          <p:nvPr/>
        </p:nvSpPr>
        <p:spPr>
          <a:xfrm>
            <a:off x="6183089" y="2879258"/>
            <a:ext cx="424540" cy="925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7174CDA1-47E0-3D00-6DAB-A1FBE31A272B}"/>
              </a:ext>
            </a:extLst>
          </p:cNvPr>
          <p:cNvSpPr txBox="1"/>
          <p:nvPr/>
        </p:nvSpPr>
        <p:spPr>
          <a:xfrm>
            <a:off x="367382" y="4834863"/>
            <a:ext cx="3393631" cy="2031325"/>
          </a:xfrm>
          <a:prstGeom prst="rect">
            <a:avLst/>
          </a:prstGeom>
          <a:noFill/>
        </p:spPr>
        <p:txBody>
          <a:bodyPr wrap="square" rtlCol="0">
            <a:spAutoFit/>
          </a:bodyPr>
          <a:lstStyle/>
          <a:p>
            <a:r>
              <a:rPr lang="en-US" dirty="0"/>
              <a:t>Start with a simple, idealized cyclonic warm-core vortex.</a:t>
            </a:r>
          </a:p>
          <a:p>
            <a:r>
              <a:rPr lang="en-US" dirty="0"/>
              <a:t>Azimuthal flow increases immediately above surface, then weakens with height.</a:t>
            </a:r>
          </a:p>
          <a:p>
            <a:r>
              <a:rPr lang="en-US" dirty="0"/>
              <a:t>Straight-line shear everywhere in this idealized example.</a:t>
            </a:r>
          </a:p>
        </p:txBody>
      </p:sp>
      <p:sp>
        <p:nvSpPr>
          <p:cNvPr id="47" name="TextBox 46">
            <a:extLst>
              <a:ext uri="{FF2B5EF4-FFF2-40B4-BE49-F238E27FC236}">
                <a16:creationId xmlns:a16="http://schemas.microsoft.com/office/drawing/2014/main" id="{128ECC45-9B39-56CD-1402-C8EC5B263851}"/>
              </a:ext>
            </a:extLst>
          </p:cNvPr>
          <p:cNvSpPr txBox="1"/>
          <p:nvPr/>
        </p:nvSpPr>
        <p:spPr>
          <a:xfrm>
            <a:off x="4266656" y="4832640"/>
            <a:ext cx="2003515" cy="2031325"/>
          </a:xfrm>
          <a:prstGeom prst="rect">
            <a:avLst/>
          </a:prstGeom>
          <a:noFill/>
        </p:spPr>
        <p:txBody>
          <a:bodyPr wrap="square" rtlCol="0">
            <a:spAutoFit/>
          </a:bodyPr>
          <a:lstStyle/>
          <a:p>
            <a:r>
              <a:rPr lang="en-US" dirty="0"/>
              <a:t>Add a simple, straight-line westerly vertical wind shear profile to represent the ambient environment.</a:t>
            </a:r>
          </a:p>
        </p:txBody>
      </p:sp>
      <p:sp>
        <p:nvSpPr>
          <p:cNvPr id="48" name="Up Arrow 47">
            <a:extLst>
              <a:ext uri="{FF2B5EF4-FFF2-40B4-BE49-F238E27FC236}">
                <a16:creationId xmlns:a16="http://schemas.microsoft.com/office/drawing/2014/main" id="{227E566B-B4C3-8C7D-0537-22AC3AE6A4EB}"/>
              </a:ext>
            </a:extLst>
          </p:cNvPr>
          <p:cNvSpPr/>
          <p:nvPr/>
        </p:nvSpPr>
        <p:spPr>
          <a:xfrm rot="5400000" flipV="1">
            <a:off x="4679495" y="3053851"/>
            <a:ext cx="968830" cy="457199"/>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72E99864-751A-D8CE-D4F6-86F928748321}"/>
              </a:ext>
            </a:extLst>
          </p:cNvPr>
          <p:cNvSpPr txBox="1"/>
          <p:nvPr/>
        </p:nvSpPr>
        <p:spPr>
          <a:xfrm>
            <a:off x="7509788" y="5069541"/>
            <a:ext cx="3406567" cy="1200329"/>
          </a:xfrm>
          <a:prstGeom prst="rect">
            <a:avLst/>
          </a:prstGeom>
          <a:noFill/>
        </p:spPr>
        <p:txBody>
          <a:bodyPr wrap="square" rtlCol="0">
            <a:spAutoFit/>
          </a:bodyPr>
          <a:lstStyle/>
          <a:p>
            <a:r>
              <a:rPr lang="en-US" dirty="0"/>
              <a:t>In right-of-shear quadrant, the shear magnitude decreases because the shear directions are opposed.</a:t>
            </a:r>
          </a:p>
        </p:txBody>
      </p:sp>
      <p:sp>
        <p:nvSpPr>
          <p:cNvPr id="3" name="TextBox 2">
            <a:extLst>
              <a:ext uri="{FF2B5EF4-FFF2-40B4-BE49-F238E27FC236}">
                <a16:creationId xmlns:a16="http://schemas.microsoft.com/office/drawing/2014/main" id="{03529275-96BC-AD4F-5A92-182A7D634B58}"/>
              </a:ext>
            </a:extLst>
          </p:cNvPr>
          <p:cNvSpPr txBox="1"/>
          <p:nvPr/>
        </p:nvSpPr>
        <p:spPr>
          <a:xfrm>
            <a:off x="9308648" y="935538"/>
            <a:ext cx="2803137" cy="1200329"/>
          </a:xfrm>
          <a:prstGeom prst="rect">
            <a:avLst/>
          </a:prstGeom>
          <a:solidFill>
            <a:schemeClr val="bg1"/>
          </a:solidFill>
        </p:spPr>
        <p:txBody>
          <a:bodyPr wrap="square" rtlCol="0">
            <a:spAutoFit/>
          </a:bodyPr>
          <a:lstStyle/>
          <a:p>
            <a:r>
              <a:rPr lang="en-US" dirty="0"/>
              <a:t>In left-of-shear quadrant, the shear magnitude is enhanced because the shear directions align.</a:t>
            </a:r>
          </a:p>
        </p:txBody>
      </p:sp>
    </p:spTree>
    <p:extLst>
      <p:ext uri="{BB962C8B-B14F-4D97-AF65-F5344CB8AC3E}">
        <p14:creationId xmlns:p14="http://schemas.microsoft.com/office/powerpoint/2010/main" val="4252378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23" grpId="0" animBg="1"/>
      <p:bldP spid="24" grpId="0" animBg="1"/>
      <p:bldP spid="25" grpId="0" animBg="1"/>
      <p:bldP spid="26" grpId="0" animBg="1"/>
      <p:bldP spid="31" grpId="0" animBg="1"/>
      <p:bldP spid="32" grpId="0" animBg="1"/>
      <p:bldP spid="33" grpId="0" animBg="1"/>
      <p:bldP spid="34" grpId="0" animBg="1"/>
      <p:bldP spid="40" grpId="0" animBg="1"/>
      <p:bldP spid="41" grpId="0" animBg="1"/>
      <p:bldP spid="42" grpId="0" animBg="1"/>
      <p:bldP spid="43" grpId="0" animBg="1"/>
      <p:bldP spid="44" grpId="0" animBg="1"/>
      <p:bldP spid="45" grpId="0" animBg="1"/>
      <p:bldP spid="47" grpId="0"/>
      <p:bldP spid="48" grpId="0" animBg="1"/>
      <p:bldP spid="64"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Up Arrow 38">
            <a:extLst>
              <a:ext uri="{FF2B5EF4-FFF2-40B4-BE49-F238E27FC236}">
                <a16:creationId xmlns:a16="http://schemas.microsoft.com/office/drawing/2014/main" id="{852833C2-076C-4F7D-106C-437613677C7A}"/>
              </a:ext>
            </a:extLst>
          </p:cNvPr>
          <p:cNvSpPr/>
          <p:nvPr/>
        </p:nvSpPr>
        <p:spPr>
          <a:xfrm rot="5400000">
            <a:off x="8839203" y="3918239"/>
            <a:ext cx="968830" cy="859972"/>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Up Arrow 34">
            <a:extLst>
              <a:ext uri="{FF2B5EF4-FFF2-40B4-BE49-F238E27FC236}">
                <a16:creationId xmlns:a16="http://schemas.microsoft.com/office/drawing/2014/main" id="{1BE6FF0A-0299-923C-4C69-0E158AEE5DC2}"/>
              </a:ext>
            </a:extLst>
          </p:cNvPr>
          <p:cNvSpPr/>
          <p:nvPr/>
        </p:nvSpPr>
        <p:spPr>
          <a:xfrm rot="12009894">
            <a:off x="6780435" y="2968020"/>
            <a:ext cx="968830" cy="1399374"/>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834A68-B3C8-78E3-A423-7CA4D3B2A1CA}"/>
              </a:ext>
            </a:extLst>
          </p:cNvPr>
          <p:cNvSpPr>
            <a:spLocks noGrp="1"/>
          </p:cNvSpPr>
          <p:nvPr>
            <p:ph type="title"/>
          </p:nvPr>
        </p:nvSpPr>
        <p:spPr>
          <a:xfrm>
            <a:off x="838200" y="-26761"/>
            <a:ext cx="10515600" cy="1325563"/>
          </a:xfrm>
        </p:spPr>
        <p:txBody>
          <a:bodyPr/>
          <a:lstStyle/>
          <a:p>
            <a:r>
              <a:rPr lang="en-US" dirty="0"/>
              <a:t>Add Ambient Shear to a Warm-Core Vortex</a:t>
            </a:r>
          </a:p>
        </p:txBody>
      </p:sp>
      <p:sp>
        <p:nvSpPr>
          <p:cNvPr id="5" name="Donut 4">
            <a:extLst>
              <a:ext uri="{FF2B5EF4-FFF2-40B4-BE49-F238E27FC236}">
                <a16:creationId xmlns:a16="http://schemas.microsoft.com/office/drawing/2014/main" id="{48B43507-6056-136D-0204-E309C277B1A8}"/>
              </a:ext>
            </a:extLst>
          </p:cNvPr>
          <p:cNvSpPr/>
          <p:nvPr/>
        </p:nvSpPr>
        <p:spPr>
          <a:xfrm>
            <a:off x="522514" y="1480454"/>
            <a:ext cx="3069771" cy="3069772"/>
          </a:xfrm>
          <a:prstGeom prst="donut">
            <a:avLst>
              <a:gd name="adj" fmla="val 1506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Up Arrow 5">
            <a:extLst>
              <a:ext uri="{FF2B5EF4-FFF2-40B4-BE49-F238E27FC236}">
                <a16:creationId xmlns:a16="http://schemas.microsoft.com/office/drawing/2014/main" id="{BF6EB497-9BDC-2C6C-CA61-A7C12B0BBCF4}"/>
              </a:ext>
            </a:extLst>
          </p:cNvPr>
          <p:cNvSpPr/>
          <p:nvPr/>
        </p:nvSpPr>
        <p:spPr>
          <a:xfrm>
            <a:off x="2841173" y="1698169"/>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 Arrow 6">
            <a:extLst>
              <a:ext uri="{FF2B5EF4-FFF2-40B4-BE49-F238E27FC236}">
                <a16:creationId xmlns:a16="http://schemas.microsoft.com/office/drawing/2014/main" id="{E84703FB-C51D-5E45-24A0-8191905BFBD1}"/>
              </a:ext>
            </a:extLst>
          </p:cNvPr>
          <p:cNvSpPr/>
          <p:nvPr/>
        </p:nvSpPr>
        <p:spPr>
          <a:xfrm>
            <a:off x="2971803" y="1393370"/>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a:extLst>
              <a:ext uri="{FF2B5EF4-FFF2-40B4-BE49-F238E27FC236}">
                <a16:creationId xmlns:a16="http://schemas.microsoft.com/office/drawing/2014/main" id="{A1C2B23B-1B53-EA0E-CB05-5C4D7181FD34}"/>
              </a:ext>
            </a:extLst>
          </p:cNvPr>
          <p:cNvSpPr/>
          <p:nvPr/>
        </p:nvSpPr>
        <p:spPr>
          <a:xfrm>
            <a:off x="3113318" y="2100946"/>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a:extLst>
              <a:ext uri="{FF2B5EF4-FFF2-40B4-BE49-F238E27FC236}">
                <a16:creationId xmlns:a16="http://schemas.microsoft.com/office/drawing/2014/main" id="{77FC4A65-2EF3-4A7C-A460-D353FBD3AA9C}"/>
              </a:ext>
            </a:extLst>
          </p:cNvPr>
          <p:cNvSpPr/>
          <p:nvPr/>
        </p:nvSpPr>
        <p:spPr>
          <a:xfrm>
            <a:off x="3213467" y="2552697"/>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a:extLst>
              <a:ext uri="{FF2B5EF4-FFF2-40B4-BE49-F238E27FC236}">
                <a16:creationId xmlns:a16="http://schemas.microsoft.com/office/drawing/2014/main" id="{55CC79A3-3C01-3AE0-841A-AF13F1815096}"/>
              </a:ext>
            </a:extLst>
          </p:cNvPr>
          <p:cNvSpPr/>
          <p:nvPr/>
        </p:nvSpPr>
        <p:spPr>
          <a:xfrm rot="16200000">
            <a:off x="996042" y="1039583"/>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a:extLst>
              <a:ext uri="{FF2B5EF4-FFF2-40B4-BE49-F238E27FC236}">
                <a16:creationId xmlns:a16="http://schemas.microsoft.com/office/drawing/2014/main" id="{5D7AFC9F-2605-C83D-E24F-595B8E786AD1}"/>
              </a:ext>
            </a:extLst>
          </p:cNvPr>
          <p:cNvSpPr/>
          <p:nvPr/>
        </p:nvSpPr>
        <p:spPr>
          <a:xfrm rot="16200000">
            <a:off x="968827" y="853513"/>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 Arrow 11">
            <a:extLst>
              <a:ext uri="{FF2B5EF4-FFF2-40B4-BE49-F238E27FC236}">
                <a16:creationId xmlns:a16="http://schemas.microsoft.com/office/drawing/2014/main" id="{C135C290-EDCB-DE7F-4BD0-10B4959D8877}"/>
              </a:ext>
            </a:extLst>
          </p:cNvPr>
          <p:cNvSpPr/>
          <p:nvPr/>
        </p:nvSpPr>
        <p:spPr>
          <a:xfrm rot="16200000">
            <a:off x="1461403" y="1199058"/>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 Arrow 12">
            <a:extLst>
              <a:ext uri="{FF2B5EF4-FFF2-40B4-BE49-F238E27FC236}">
                <a16:creationId xmlns:a16="http://schemas.microsoft.com/office/drawing/2014/main" id="{A0599A3B-BA73-F1FE-8E34-5A963656C7CF}"/>
              </a:ext>
            </a:extLst>
          </p:cNvPr>
          <p:cNvSpPr/>
          <p:nvPr/>
        </p:nvSpPr>
        <p:spPr>
          <a:xfrm rot="16200000">
            <a:off x="1773283" y="1427657"/>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 Arrow 13">
            <a:extLst>
              <a:ext uri="{FF2B5EF4-FFF2-40B4-BE49-F238E27FC236}">
                <a16:creationId xmlns:a16="http://schemas.microsoft.com/office/drawing/2014/main" id="{0B108E83-73F9-E4FF-D319-74BF71F6EA3E}"/>
              </a:ext>
            </a:extLst>
          </p:cNvPr>
          <p:cNvSpPr/>
          <p:nvPr/>
        </p:nvSpPr>
        <p:spPr>
          <a:xfrm rot="10800000">
            <a:off x="236753" y="3015338"/>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Up Arrow 14">
            <a:extLst>
              <a:ext uri="{FF2B5EF4-FFF2-40B4-BE49-F238E27FC236}">
                <a16:creationId xmlns:a16="http://schemas.microsoft.com/office/drawing/2014/main" id="{C5841F76-7021-BCAC-D639-A197DAF21D23}"/>
              </a:ext>
            </a:extLst>
          </p:cNvPr>
          <p:cNvSpPr/>
          <p:nvPr/>
        </p:nvSpPr>
        <p:spPr>
          <a:xfrm rot="10800000">
            <a:off x="367383" y="3015340"/>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Up Arrow 15">
            <a:extLst>
              <a:ext uri="{FF2B5EF4-FFF2-40B4-BE49-F238E27FC236}">
                <a16:creationId xmlns:a16="http://schemas.microsoft.com/office/drawing/2014/main" id="{4E7B56CC-76A1-CB84-A0F2-281F0A795BF5}"/>
              </a:ext>
            </a:extLst>
          </p:cNvPr>
          <p:cNvSpPr/>
          <p:nvPr/>
        </p:nvSpPr>
        <p:spPr>
          <a:xfrm rot="10800000">
            <a:off x="508898" y="3015342"/>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a:extLst>
              <a:ext uri="{FF2B5EF4-FFF2-40B4-BE49-F238E27FC236}">
                <a16:creationId xmlns:a16="http://schemas.microsoft.com/office/drawing/2014/main" id="{CE128F21-809E-D99C-7517-8B971EC2E371}"/>
              </a:ext>
            </a:extLst>
          </p:cNvPr>
          <p:cNvSpPr/>
          <p:nvPr/>
        </p:nvSpPr>
        <p:spPr>
          <a:xfrm rot="10800000">
            <a:off x="609047" y="3020776"/>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Up Arrow 17">
            <a:extLst>
              <a:ext uri="{FF2B5EF4-FFF2-40B4-BE49-F238E27FC236}">
                <a16:creationId xmlns:a16="http://schemas.microsoft.com/office/drawing/2014/main" id="{DC7E0941-28DE-FBC8-4464-4B11716F3924}"/>
              </a:ext>
            </a:extLst>
          </p:cNvPr>
          <p:cNvSpPr/>
          <p:nvPr/>
        </p:nvSpPr>
        <p:spPr>
          <a:xfrm rot="5400000">
            <a:off x="2318658" y="3689639"/>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Up Arrow 18">
            <a:extLst>
              <a:ext uri="{FF2B5EF4-FFF2-40B4-BE49-F238E27FC236}">
                <a16:creationId xmlns:a16="http://schemas.microsoft.com/office/drawing/2014/main" id="{8FA869D9-80F5-7E42-AA72-BC346CE6098F}"/>
              </a:ext>
            </a:extLst>
          </p:cNvPr>
          <p:cNvSpPr/>
          <p:nvPr/>
        </p:nvSpPr>
        <p:spPr>
          <a:xfrm rot="5400000">
            <a:off x="2585357" y="3503569"/>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Up Arrow 19">
            <a:extLst>
              <a:ext uri="{FF2B5EF4-FFF2-40B4-BE49-F238E27FC236}">
                <a16:creationId xmlns:a16="http://schemas.microsoft.com/office/drawing/2014/main" id="{6097173E-3B60-C2F9-76EF-D90AA3EF2C97}"/>
              </a:ext>
            </a:extLst>
          </p:cNvPr>
          <p:cNvSpPr/>
          <p:nvPr/>
        </p:nvSpPr>
        <p:spPr>
          <a:xfrm rot="5400000">
            <a:off x="2370358" y="3849114"/>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Up Arrow 20">
            <a:extLst>
              <a:ext uri="{FF2B5EF4-FFF2-40B4-BE49-F238E27FC236}">
                <a16:creationId xmlns:a16="http://schemas.microsoft.com/office/drawing/2014/main" id="{E95558C9-8CED-5494-2F6F-C83200A3F6C8}"/>
              </a:ext>
            </a:extLst>
          </p:cNvPr>
          <p:cNvSpPr/>
          <p:nvPr/>
        </p:nvSpPr>
        <p:spPr>
          <a:xfrm rot="5400000">
            <a:off x="2235925" y="4077713"/>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Up Arrow 22">
            <a:extLst>
              <a:ext uri="{FF2B5EF4-FFF2-40B4-BE49-F238E27FC236}">
                <a16:creationId xmlns:a16="http://schemas.microsoft.com/office/drawing/2014/main" id="{83625FEA-9180-9EE9-8DE5-968B7F3983EC}"/>
              </a:ext>
            </a:extLst>
          </p:cNvPr>
          <p:cNvSpPr/>
          <p:nvPr/>
        </p:nvSpPr>
        <p:spPr>
          <a:xfrm rot="5400000">
            <a:off x="5131935" y="2436689"/>
            <a:ext cx="729342" cy="219081"/>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Up Arrow 23">
            <a:extLst>
              <a:ext uri="{FF2B5EF4-FFF2-40B4-BE49-F238E27FC236}">
                <a16:creationId xmlns:a16="http://schemas.microsoft.com/office/drawing/2014/main" id="{1357E1D3-F929-6BEB-CFDF-8EA5BCD71039}"/>
              </a:ext>
            </a:extLst>
          </p:cNvPr>
          <p:cNvSpPr/>
          <p:nvPr/>
        </p:nvSpPr>
        <p:spPr>
          <a:xfrm rot="5400000">
            <a:off x="5428573" y="1660995"/>
            <a:ext cx="457200" cy="534785"/>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Up Arrow 24">
            <a:extLst>
              <a:ext uri="{FF2B5EF4-FFF2-40B4-BE49-F238E27FC236}">
                <a16:creationId xmlns:a16="http://schemas.microsoft.com/office/drawing/2014/main" id="{FF8D8763-57C1-2B1A-21FD-0345D2362AB3}"/>
              </a:ext>
            </a:extLst>
          </p:cNvPr>
          <p:cNvSpPr/>
          <p:nvPr/>
        </p:nvSpPr>
        <p:spPr>
          <a:xfrm rot="5400000">
            <a:off x="5650638" y="967042"/>
            <a:ext cx="274320" cy="790582"/>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nut 25">
            <a:extLst>
              <a:ext uri="{FF2B5EF4-FFF2-40B4-BE49-F238E27FC236}">
                <a16:creationId xmlns:a16="http://schemas.microsoft.com/office/drawing/2014/main" id="{D9016B87-A5E8-C0EE-222E-BBB45AFDBD64}"/>
              </a:ext>
            </a:extLst>
          </p:cNvPr>
          <p:cNvSpPr/>
          <p:nvPr/>
        </p:nvSpPr>
        <p:spPr>
          <a:xfrm>
            <a:off x="7271658" y="1480454"/>
            <a:ext cx="3069771" cy="3069772"/>
          </a:xfrm>
          <a:prstGeom prst="donut">
            <a:avLst>
              <a:gd name="adj" fmla="val 1506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Up Arrow 26">
            <a:extLst>
              <a:ext uri="{FF2B5EF4-FFF2-40B4-BE49-F238E27FC236}">
                <a16:creationId xmlns:a16="http://schemas.microsoft.com/office/drawing/2014/main" id="{1E938734-AD63-0B15-D471-54AC3729ED77}"/>
              </a:ext>
            </a:extLst>
          </p:cNvPr>
          <p:cNvSpPr/>
          <p:nvPr/>
        </p:nvSpPr>
        <p:spPr>
          <a:xfrm rot="20423823">
            <a:off x="9409740" y="1705800"/>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Up Arrow 27">
            <a:extLst>
              <a:ext uri="{FF2B5EF4-FFF2-40B4-BE49-F238E27FC236}">
                <a16:creationId xmlns:a16="http://schemas.microsoft.com/office/drawing/2014/main" id="{12AC1DF6-2FD5-6A2E-3176-9288308C7453}"/>
              </a:ext>
            </a:extLst>
          </p:cNvPr>
          <p:cNvSpPr/>
          <p:nvPr/>
        </p:nvSpPr>
        <p:spPr>
          <a:xfrm rot="317778">
            <a:off x="9844243" y="1301597"/>
            <a:ext cx="729342" cy="1722118"/>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Up Arrow 28">
            <a:extLst>
              <a:ext uri="{FF2B5EF4-FFF2-40B4-BE49-F238E27FC236}">
                <a16:creationId xmlns:a16="http://schemas.microsoft.com/office/drawing/2014/main" id="{3002286D-0B55-FA7B-F3E3-2143F22B0C40}"/>
              </a:ext>
            </a:extLst>
          </p:cNvPr>
          <p:cNvSpPr/>
          <p:nvPr/>
        </p:nvSpPr>
        <p:spPr>
          <a:xfrm rot="1582715">
            <a:off x="10150284" y="2050881"/>
            <a:ext cx="457200" cy="1011808"/>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Up Arrow 29">
            <a:extLst>
              <a:ext uri="{FF2B5EF4-FFF2-40B4-BE49-F238E27FC236}">
                <a16:creationId xmlns:a16="http://schemas.microsoft.com/office/drawing/2014/main" id="{6175A012-3B5D-813A-8A65-0DA06EC815F2}"/>
              </a:ext>
            </a:extLst>
          </p:cNvPr>
          <p:cNvSpPr/>
          <p:nvPr/>
        </p:nvSpPr>
        <p:spPr>
          <a:xfrm rot="3593826">
            <a:off x="10352101" y="2269563"/>
            <a:ext cx="274320" cy="953022"/>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Up Arrow 30">
            <a:extLst>
              <a:ext uri="{FF2B5EF4-FFF2-40B4-BE49-F238E27FC236}">
                <a16:creationId xmlns:a16="http://schemas.microsoft.com/office/drawing/2014/main" id="{09A8E894-7E5A-EF72-5044-216DA5FD0FA7}"/>
              </a:ext>
            </a:extLst>
          </p:cNvPr>
          <p:cNvSpPr/>
          <p:nvPr/>
        </p:nvSpPr>
        <p:spPr>
          <a:xfrm rot="16200000">
            <a:off x="7564440" y="858836"/>
            <a:ext cx="968830" cy="1678665"/>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Up Arrow 31">
            <a:extLst>
              <a:ext uri="{FF2B5EF4-FFF2-40B4-BE49-F238E27FC236}">
                <a16:creationId xmlns:a16="http://schemas.microsoft.com/office/drawing/2014/main" id="{8163DCF3-DDB1-4313-B66E-3A6211E9F29C}"/>
              </a:ext>
            </a:extLst>
          </p:cNvPr>
          <p:cNvSpPr/>
          <p:nvPr/>
        </p:nvSpPr>
        <p:spPr>
          <a:xfrm rot="16200000">
            <a:off x="7837037" y="972579"/>
            <a:ext cx="729342" cy="1383837"/>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Up Arrow 32">
            <a:extLst>
              <a:ext uri="{FF2B5EF4-FFF2-40B4-BE49-F238E27FC236}">
                <a16:creationId xmlns:a16="http://schemas.microsoft.com/office/drawing/2014/main" id="{97B15484-9AF6-9EE2-6F54-E75414B1C767}"/>
              </a:ext>
            </a:extLst>
          </p:cNvPr>
          <p:cNvSpPr/>
          <p:nvPr/>
        </p:nvSpPr>
        <p:spPr>
          <a:xfrm rot="16200000">
            <a:off x="8474882" y="1463393"/>
            <a:ext cx="457200" cy="385729"/>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Up Arrow 33">
            <a:extLst>
              <a:ext uri="{FF2B5EF4-FFF2-40B4-BE49-F238E27FC236}">
                <a16:creationId xmlns:a16="http://schemas.microsoft.com/office/drawing/2014/main" id="{6CBB3693-E5A8-2536-1A37-5EC78AF46B15}"/>
              </a:ext>
            </a:extLst>
          </p:cNvPr>
          <p:cNvSpPr/>
          <p:nvPr/>
        </p:nvSpPr>
        <p:spPr>
          <a:xfrm rot="16200000" flipV="1">
            <a:off x="8917032" y="1490252"/>
            <a:ext cx="274320" cy="33201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Up Arrow 35">
            <a:extLst>
              <a:ext uri="{FF2B5EF4-FFF2-40B4-BE49-F238E27FC236}">
                <a16:creationId xmlns:a16="http://schemas.microsoft.com/office/drawing/2014/main" id="{8E0ABAFD-65CD-9C12-9062-0313CDD7774C}"/>
              </a:ext>
            </a:extLst>
          </p:cNvPr>
          <p:cNvSpPr/>
          <p:nvPr/>
        </p:nvSpPr>
        <p:spPr>
          <a:xfrm rot="10345124">
            <a:off x="7267559" y="2912987"/>
            <a:ext cx="729342" cy="1684656"/>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Up Arrow 36">
            <a:extLst>
              <a:ext uri="{FF2B5EF4-FFF2-40B4-BE49-F238E27FC236}">
                <a16:creationId xmlns:a16="http://schemas.microsoft.com/office/drawing/2014/main" id="{700DD16F-63D3-6BE8-0824-2FFC983D7C5E}"/>
              </a:ext>
            </a:extLst>
          </p:cNvPr>
          <p:cNvSpPr/>
          <p:nvPr/>
        </p:nvSpPr>
        <p:spPr>
          <a:xfrm rot="8982865">
            <a:off x="7497197" y="2844308"/>
            <a:ext cx="457200" cy="1161323"/>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Up Arrow 37">
            <a:extLst>
              <a:ext uri="{FF2B5EF4-FFF2-40B4-BE49-F238E27FC236}">
                <a16:creationId xmlns:a16="http://schemas.microsoft.com/office/drawing/2014/main" id="{0A8BC14F-FB7F-D253-DC4C-72A387079D49}"/>
              </a:ext>
            </a:extLst>
          </p:cNvPr>
          <p:cNvSpPr/>
          <p:nvPr/>
        </p:nvSpPr>
        <p:spPr>
          <a:xfrm rot="7203301">
            <a:off x="7726817" y="2742787"/>
            <a:ext cx="274320" cy="95376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Up Arrow 39">
            <a:extLst>
              <a:ext uri="{FF2B5EF4-FFF2-40B4-BE49-F238E27FC236}">
                <a16:creationId xmlns:a16="http://schemas.microsoft.com/office/drawing/2014/main" id="{B81F8CD5-D10F-6314-B57D-50B8B11FFDB8}"/>
              </a:ext>
            </a:extLst>
          </p:cNvPr>
          <p:cNvSpPr/>
          <p:nvPr/>
        </p:nvSpPr>
        <p:spPr>
          <a:xfrm rot="5400000">
            <a:off x="9454715" y="3383354"/>
            <a:ext cx="729342" cy="1862399"/>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Up Arrow 40">
            <a:extLst>
              <a:ext uri="{FF2B5EF4-FFF2-40B4-BE49-F238E27FC236}">
                <a16:creationId xmlns:a16="http://schemas.microsoft.com/office/drawing/2014/main" id="{2C8A8D13-B649-6FB5-2FF9-5D0B9C03D3E5}"/>
              </a:ext>
            </a:extLst>
          </p:cNvPr>
          <p:cNvSpPr/>
          <p:nvPr/>
        </p:nvSpPr>
        <p:spPr>
          <a:xfrm rot="5400000">
            <a:off x="9376682" y="3591934"/>
            <a:ext cx="457200" cy="142876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Up Arrow 41">
            <a:extLst>
              <a:ext uri="{FF2B5EF4-FFF2-40B4-BE49-F238E27FC236}">
                <a16:creationId xmlns:a16="http://schemas.microsoft.com/office/drawing/2014/main" id="{600EA6D4-B261-F7B1-A99E-E25F2450A888}"/>
              </a:ext>
            </a:extLst>
          </p:cNvPr>
          <p:cNvSpPr/>
          <p:nvPr/>
        </p:nvSpPr>
        <p:spPr>
          <a:xfrm rot="5400000">
            <a:off x="9386592" y="3676189"/>
            <a:ext cx="274320" cy="1260247"/>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ross 42">
            <a:extLst>
              <a:ext uri="{FF2B5EF4-FFF2-40B4-BE49-F238E27FC236}">
                <a16:creationId xmlns:a16="http://schemas.microsoft.com/office/drawing/2014/main" id="{41F7486A-8BC8-C493-C495-5DB8447C1517}"/>
              </a:ext>
            </a:extLst>
          </p:cNvPr>
          <p:cNvSpPr/>
          <p:nvPr/>
        </p:nvSpPr>
        <p:spPr>
          <a:xfrm>
            <a:off x="3939542" y="2552697"/>
            <a:ext cx="654229" cy="647701"/>
          </a:xfrm>
          <a:prstGeom prst="plus">
            <a:avLst>
              <a:gd name="adj" fmla="val 3452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D8F1F104-2038-D415-4BB1-049D7CBC9622}"/>
              </a:ext>
            </a:extLst>
          </p:cNvPr>
          <p:cNvSpPr/>
          <p:nvPr/>
        </p:nvSpPr>
        <p:spPr>
          <a:xfrm>
            <a:off x="6183089" y="2726857"/>
            <a:ext cx="424540" cy="925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B0B58532-B14A-5305-5F77-48C4966FCD47}"/>
              </a:ext>
            </a:extLst>
          </p:cNvPr>
          <p:cNvSpPr/>
          <p:nvPr/>
        </p:nvSpPr>
        <p:spPr>
          <a:xfrm>
            <a:off x="6183089" y="2879258"/>
            <a:ext cx="424540" cy="925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7174CDA1-47E0-3D00-6DAB-A1FBE31A272B}"/>
              </a:ext>
            </a:extLst>
          </p:cNvPr>
          <p:cNvSpPr txBox="1"/>
          <p:nvPr/>
        </p:nvSpPr>
        <p:spPr>
          <a:xfrm>
            <a:off x="367382" y="4834863"/>
            <a:ext cx="3393631" cy="2031325"/>
          </a:xfrm>
          <a:prstGeom prst="rect">
            <a:avLst/>
          </a:prstGeom>
          <a:noFill/>
        </p:spPr>
        <p:txBody>
          <a:bodyPr wrap="square" rtlCol="0">
            <a:spAutoFit/>
          </a:bodyPr>
          <a:lstStyle/>
          <a:p>
            <a:r>
              <a:rPr lang="en-US" dirty="0"/>
              <a:t>Start with a simple, idealized cyclonic warm-core vortex.</a:t>
            </a:r>
          </a:p>
          <a:p>
            <a:r>
              <a:rPr lang="en-US" dirty="0"/>
              <a:t>Azimuthal flow increases immediately above surface, then weakens with height.</a:t>
            </a:r>
          </a:p>
          <a:p>
            <a:r>
              <a:rPr lang="en-US" dirty="0"/>
              <a:t>Straight-line shear everywhere in this idealized example.</a:t>
            </a:r>
          </a:p>
        </p:txBody>
      </p:sp>
      <p:sp>
        <p:nvSpPr>
          <p:cNvPr id="47" name="TextBox 46">
            <a:extLst>
              <a:ext uri="{FF2B5EF4-FFF2-40B4-BE49-F238E27FC236}">
                <a16:creationId xmlns:a16="http://schemas.microsoft.com/office/drawing/2014/main" id="{128ECC45-9B39-56CD-1402-C8EC5B263851}"/>
              </a:ext>
            </a:extLst>
          </p:cNvPr>
          <p:cNvSpPr txBox="1"/>
          <p:nvPr/>
        </p:nvSpPr>
        <p:spPr>
          <a:xfrm>
            <a:off x="4266656" y="4832640"/>
            <a:ext cx="2003515" cy="1754326"/>
          </a:xfrm>
          <a:prstGeom prst="rect">
            <a:avLst/>
          </a:prstGeom>
          <a:noFill/>
        </p:spPr>
        <p:txBody>
          <a:bodyPr wrap="square" rtlCol="0">
            <a:spAutoFit/>
          </a:bodyPr>
          <a:lstStyle/>
          <a:p>
            <a:r>
              <a:rPr lang="en-US" dirty="0"/>
              <a:t>Add a simple westerly vertical wind shear profile to represent the ambient environment.</a:t>
            </a:r>
          </a:p>
        </p:txBody>
      </p:sp>
      <p:sp>
        <p:nvSpPr>
          <p:cNvPr id="48" name="Up Arrow 47">
            <a:extLst>
              <a:ext uri="{FF2B5EF4-FFF2-40B4-BE49-F238E27FC236}">
                <a16:creationId xmlns:a16="http://schemas.microsoft.com/office/drawing/2014/main" id="{227E566B-B4C3-8C7D-0537-22AC3AE6A4EB}"/>
              </a:ext>
            </a:extLst>
          </p:cNvPr>
          <p:cNvSpPr/>
          <p:nvPr/>
        </p:nvSpPr>
        <p:spPr>
          <a:xfrm rot="5400000" flipV="1">
            <a:off x="4679495" y="3053851"/>
            <a:ext cx="968830" cy="457199"/>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72E99864-751A-D8CE-D4F6-86F928748321}"/>
              </a:ext>
            </a:extLst>
          </p:cNvPr>
          <p:cNvSpPr txBox="1"/>
          <p:nvPr/>
        </p:nvSpPr>
        <p:spPr>
          <a:xfrm>
            <a:off x="6054897" y="2066656"/>
            <a:ext cx="3061660" cy="646331"/>
          </a:xfrm>
          <a:prstGeom prst="rect">
            <a:avLst/>
          </a:prstGeom>
          <a:solidFill>
            <a:schemeClr val="bg1"/>
          </a:solidFill>
        </p:spPr>
        <p:txBody>
          <a:bodyPr wrap="square" rtlCol="0">
            <a:spAutoFit/>
          </a:bodyPr>
          <a:lstStyle/>
          <a:p>
            <a:r>
              <a:rPr lang="en-US" b="1" dirty="0"/>
              <a:t>In </a:t>
            </a:r>
            <a:r>
              <a:rPr lang="en-US" b="1" dirty="0" err="1"/>
              <a:t>upshear</a:t>
            </a:r>
            <a:r>
              <a:rPr lang="en-US" b="1" dirty="0"/>
              <a:t> quadrant, the winds </a:t>
            </a:r>
            <a:r>
              <a:rPr lang="en-US" b="1" i="1" dirty="0"/>
              <a:t>back</a:t>
            </a:r>
            <a:r>
              <a:rPr lang="en-US" b="1" dirty="0"/>
              <a:t> with height.</a:t>
            </a:r>
          </a:p>
        </p:txBody>
      </p:sp>
      <p:sp>
        <p:nvSpPr>
          <p:cNvPr id="3" name="TextBox 2">
            <a:extLst>
              <a:ext uri="{FF2B5EF4-FFF2-40B4-BE49-F238E27FC236}">
                <a16:creationId xmlns:a16="http://schemas.microsoft.com/office/drawing/2014/main" id="{9BB6F5F0-D1C1-92DE-820D-3870DDA5803F}"/>
              </a:ext>
            </a:extLst>
          </p:cNvPr>
          <p:cNvSpPr txBox="1"/>
          <p:nvPr/>
        </p:nvSpPr>
        <p:spPr>
          <a:xfrm>
            <a:off x="8521293" y="3073168"/>
            <a:ext cx="3061660" cy="646331"/>
          </a:xfrm>
          <a:prstGeom prst="rect">
            <a:avLst/>
          </a:prstGeom>
          <a:solidFill>
            <a:schemeClr val="bg1"/>
          </a:solidFill>
        </p:spPr>
        <p:txBody>
          <a:bodyPr wrap="square" rtlCol="0">
            <a:spAutoFit/>
          </a:bodyPr>
          <a:lstStyle/>
          <a:p>
            <a:r>
              <a:rPr lang="en-US" b="1" dirty="0"/>
              <a:t>In </a:t>
            </a:r>
            <a:r>
              <a:rPr lang="en-US" b="1" dirty="0" err="1"/>
              <a:t>downshear</a:t>
            </a:r>
            <a:r>
              <a:rPr lang="en-US" b="1" dirty="0"/>
              <a:t> quadrant, the winds </a:t>
            </a:r>
            <a:r>
              <a:rPr lang="en-US" b="1" i="1" dirty="0"/>
              <a:t>veer</a:t>
            </a:r>
            <a:r>
              <a:rPr lang="en-US" b="1" dirty="0"/>
              <a:t> with height.</a:t>
            </a:r>
          </a:p>
        </p:txBody>
      </p:sp>
      <p:sp>
        <p:nvSpPr>
          <p:cNvPr id="4" name="TextBox 3">
            <a:extLst>
              <a:ext uri="{FF2B5EF4-FFF2-40B4-BE49-F238E27FC236}">
                <a16:creationId xmlns:a16="http://schemas.microsoft.com/office/drawing/2014/main" id="{71D73C41-7700-BACA-F44F-B1D24F09C547}"/>
              </a:ext>
            </a:extLst>
          </p:cNvPr>
          <p:cNvSpPr txBox="1"/>
          <p:nvPr/>
        </p:nvSpPr>
        <p:spPr>
          <a:xfrm>
            <a:off x="7509789" y="4851677"/>
            <a:ext cx="3061660" cy="2031325"/>
          </a:xfrm>
          <a:prstGeom prst="rect">
            <a:avLst/>
          </a:prstGeom>
          <a:noFill/>
        </p:spPr>
        <p:txBody>
          <a:bodyPr wrap="square" rtlCol="0">
            <a:spAutoFit/>
          </a:bodyPr>
          <a:lstStyle/>
          <a:p>
            <a:r>
              <a:rPr lang="en-US" b="1" dirty="0"/>
              <a:t>Warm-core vortex + ambient shear = curved hodographs </a:t>
            </a:r>
            <a:r>
              <a:rPr lang="en-US" b="1" dirty="0" err="1"/>
              <a:t>upshear</a:t>
            </a:r>
            <a:r>
              <a:rPr lang="en-US" b="1" dirty="0"/>
              <a:t> and </a:t>
            </a:r>
            <a:r>
              <a:rPr lang="en-US" b="1" dirty="0" err="1"/>
              <a:t>downshear</a:t>
            </a:r>
            <a:r>
              <a:rPr lang="en-US" b="1" dirty="0"/>
              <a:t>.</a:t>
            </a:r>
          </a:p>
          <a:p>
            <a:endParaRPr lang="en-US" b="1" dirty="0"/>
          </a:p>
          <a:p>
            <a:r>
              <a:rPr lang="en-US" b="1" dirty="0"/>
              <a:t>Backing </a:t>
            </a:r>
            <a:r>
              <a:rPr lang="en-US" b="1" dirty="0" err="1"/>
              <a:t>upshear</a:t>
            </a:r>
            <a:r>
              <a:rPr lang="en-US" b="1" dirty="0"/>
              <a:t>, veering </a:t>
            </a:r>
            <a:r>
              <a:rPr lang="en-US" b="1" dirty="0" err="1"/>
              <a:t>downshear</a:t>
            </a:r>
            <a:r>
              <a:rPr lang="en-US" b="1" dirty="0"/>
              <a:t>.</a:t>
            </a:r>
          </a:p>
        </p:txBody>
      </p:sp>
    </p:spTree>
    <p:extLst>
      <p:ext uri="{BB962C8B-B14F-4D97-AF65-F5344CB8AC3E}">
        <p14:creationId xmlns:p14="http://schemas.microsoft.com/office/powerpoint/2010/main" val="4203083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27" grpId="0" animBg="1"/>
      <p:bldP spid="28" grpId="0" animBg="1"/>
      <p:bldP spid="29" grpId="0" animBg="1"/>
      <p:bldP spid="30" grpId="0" animBg="1"/>
      <p:bldP spid="36" grpId="0" animBg="1"/>
      <p:bldP spid="37" grpId="0" animBg="1"/>
      <p:bldP spid="38" grpId="0" animBg="1"/>
      <p:bldP spid="64" grpId="0" animBg="1"/>
      <p:bldP spid="3"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 name="Up Arrow 38">
            <a:extLst>
              <a:ext uri="{FF2B5EF4-FFF2-40B4-BE49-F238E27FC236}">
                <a16:creationId xmlns:a16="http://schemas.microsoft.com/office/drawing/2014/main" id="{852833C2-076C-4F7D-106C-437613677C7A}"/>
              </a:ext>
            </a:extLst>
          </p:cNvPr>
          <p:cNvSpPr/>
          <p:nvPr/>
        </p:nvSpPr>
        <p:spPr>
          <a:xfrm rot="5400000">
            <a:off x="8839203" y="3918239"/>
            <a:ext cx="968830" cy="859972"/>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Up Arrow 34">
            <a:extLst>
              <a:ext uri="{FF2B5EF4-FFF2-40B4-BE49-F238E27FC236}">
                <a16:creationId xmlns:a16="http://schemas.microsoft.com/office/drawing/2014/main" id="{1BE6FF0A-0299-923C-4C69-0E158AEE5DC2}"/>
              </a:ext>
            </a:extLst>
          </p:cNvPr>
          <p:cNvSpPr/>
          <p:nvPr/>
        </p:nvSpPr>
        <p:spPr>
          <a:xfrm rot="12009894">
            <a:off x="6780435" y="2968020"/>
            <a:ext cx="968830" cy="1399374"/>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834A68-B3C8-78E3-A423-7CA4D3B2A1CA}"/>
              </a:ext>
            </a:extLst>
          </p:cNvPr>
          <p:cNvSpPr>
            <a:spLocks noGrp="1"/>
          </p:cNvSpPr>
          <p:nvPr>
            <p:ph type="title"/>
          </p:nvPr>
        </p:nvSpPr>
        <p:spPr>
          <a:xfrm>
            <a:off x="838200" y="-26761"/>
            <a:ext cx="10515600" cy="1325563"/>
          </a:xfrm>
        </p:spPr>
        <p:txBody>
          <a:bodyPr/>
          <a:lstStyle/>
          <a:p>
            <a:r>
              <a:rPr lang="en-US" dirty="0"/>
              <a:t>Add Ambient Shear to a Warm-Core Vortex</a:t>
            </a:r>
          </a:p>
        </p:txBody>
      </p:sp>
      <p:sp>
        <p:nvSpPr>
          <p:cNvPr id="5" name="Donut 4">
            <a:extLst>
              <a:ext uri="{FF2B5EF4-FFF2-40B4-BE49-F238E27FC236}">
                <a16:creationId xmlns:a16="http://schemas.microsoft.com/office/drawing/2014/main" id="{48B43507-6056-136D-0204-E309C277B1A8}"/>
              </a:ext>
            </a:extLst>
          </p:cNvPr>
          <p:cNvSpPr/>
          <p:nvPr/>
        </p:nvSpPr>
        <p:spPr>
          <a:xfrm>
            <a:off x="522514" y="1480454"/>
            <a:ext cx="3069771" cy="3069772"/>
          </a:xfrm>
          <a:prstGeom prst="donut">
            <a:avLst>
              <a:gd name="adj" fmla="val 1506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Up Arrow 5">
            <a:extLst>
              <a:ext uri="{FF2B5EF4-FFF2-40B4-BE49-F238E27FC236}">
                <a16:creationId xmlns:a16="http://schemas.microsoft.com/office/drawing/2014/main" id="{BF6EB497-9BDC-2C6C-CA61-A7C12B0BBCF4}"/>
              </a:ext>
            </a:extLst>
          </p:cNvPr>
          <p:cNvSpPr/>
          <p:nvPr/>
        </p:nvSpPr>
        <p:spPr>
          <a:xfrm>
            <a:off x="2841173" y="1698169"/>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 Arrow 6">
            <a:extLst>
              <a:ext uri="{FF2B5EF4-FFF2-40B4-BE49-F238E27FC236}">
                <a16:creationId xmlns:a16="http://schemas.microsoft.com/office/drawing/2014/main" id="{E84703FB-C51D-5E45-24A0-8191905BFBD1}"/>
              </a:ext>
            </a:extLst>
          </p:cNvPr>
          <p:cNvSpPr/>
          <p:nvPr/>
        </p:nvSpPr>
        <p:spPr>
          <a:xfrm>
            <a:off x="2971803" y="1393370"/>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a:extLst>
              <a:ext uri="{FF2B5EF4-FFF2-40B4-BE49-F238E27FC236}">
                <a16:creationId xmlns:a16="http://schemas.microsoft.com/office/drawing/2014/main" id="{A1C2B23B-1B53-EA0E-CB05-5C4D7181FD34}"/>
              </a:ext>
            </a:extLst>
          </p:cNvPr>
          <p:cNvSpPr/>
          <p:nvPr/>
        </p:nvSpPr>
        <p:spPr>
          <a:xfrm>
            <a:off x="3113318" y="2100946"/>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a:extLst>
              <a:ext uri="{FF2B5EF4-FFF2-40B4-BE49-F238E27FC236}">
                <a16:creationId xmlns:a16="http://schemas.microsoft.com/office/drawing/2014/main" id="{77FC4A65-2EF3-4A7C-A460-D353FBD3AA9C}"/>
              </a:ext>
            </a:extLst>
          </p:cNvPr>
          <p:cNvSpPr/>
          <p:nvPr/>
        </p:nvSpPr>
        <p:spPr>
          <a:xfrm>
            <a:off x="3213467" y="2552697"/>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a:extLst>
              <a:ext uri="{FF2B5EF4-FFF2-40B4-BE49-F238E27FC236}">
                <a16:creationId xmlns:a16="http://schemas.microsoft.com/office/drawing/2014/main" id="{55CC79A3-3C01-3AE0-841A-AF13F1815096}"/>
              </a:ext>
            </a:extLst>
          </p:cNvPr>
          <p:cNvSpPr/>
          <p:nvPr/>
        </p:nvSpPr>
        <p:spPr>
          <a:xfrm rot="16200000">
            <a:off x="996042" y="1039583"/>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a:extLst>
              <a:ext uri="{FF2B5EF4-FFF2-40B4-BE49-F238E27FC236}">
                <a16:creationId xmlns:a16="http://schemas.microsoft.com/office/drawing/2014/main" id="{5D7AFC9F-2605-C83D-E24F-595B8E786AD1}"/>
              </a:ext>
            </a:extLst>
          </p:cNvPr>
          <p:cNvSpPr/>
          <p:nvPr/>
        </p:nvSpPr>
        <p:spPr>
          <a:xfrm rot="16200000">
            <a:off x="968827" y="853513"/>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 Arrow 11">
            <a:extLst>
              <a:ext uri="{FF2B5EF4-FFF2-40B4-BE49-F238E27FC236}">
                <a16:creationId xmlns:a16="http://schemas.microsoft.com/office/drawing/2014/main" id="{C135C290-EDCB-DE7F-4BD0-10B4959D8877}"/>
              </a:ext>
            </a:extLst>
          </p:cNvPr>
          <p:cNvSpPr/>
          <p:nvPr/>
        </p:nvSpPr>
        <p:spPr>
          <a:xfrm rot="16200000">
            <a:off x="1461403" y="1199058"/>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 Arrow 12">
            <a:extLst>
              <a:ext uri="{FF2B5EF4-FFF2-40B4-BE49-F238E27FC236}">
                <a16:creationId xmlns:a16="http://schemas.microsoft.com/office/drawing/2014/main" id="{A0599A3B-BA73-F1FE-8E34-5A963656C7CF}"/>
              </a:ext>
            </a:extLst>
          </p:cNvPr>
          <p:cNvSpPr/>
          <p:nvPr/>
        </p:nvSpPr>
        <p:spPr>
          <a:xfrm rot="16200000">
            <a:off x="1773283" y="1427657"/>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 Arrow 13">
            <a:extLst>
              <a:ext uri="{FF2B5EF4-FFF2-40B4-BE49-F238E27FC236}">
                <a16:creationId xmlns:a16="http://schemas.microsoft.com/office/drawing/2014/main" id="{0B108E83-73F9-E4FF-D319-74BF71F6EA3E}"/>
              </a:ext>
            </a:extLst>
          </p:cNvPr>
          <p:cNvSpPr/>
          <p:nvPr/>
        </p:nvSpPr>
        <p:spPr>
          <a:xfrm rot="10800000">
            <a:off x="236753" y="3015338"/>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Up Arrow 14">
            <a:extLst>
              <a:ext uri="{FF2B5EF4-FFF2-40B4-BE49-F238E27FC236}">
                <a16:creationId xmlns:a16="http://schemas.microsoft.com/office/drawing/2014/main" id="{C5841F76-7021-BCAC-D639-A197DAF21D23}"/>
              </a:ext>
            </a:extLst>
          </p:cNvPr>
          <p:cNvSpPr/>
          <p:nvPr/>
        </p:nvSpPr>
        <p:spPr>
          <a:xfrm rot="10800000">
            <a:off x="367383" y="3015340"/>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Up Arrow 15">
            <a:extLst>
              <a:ext uri="{FF2B5EF4-FFF2-40B4-BE49-F238E27FC236}">
                <a16:creationId xmlns:a16="http://schemas.microsoft.com/office/drawing/2014/main" id="{4E7B56CC-76A1-CB84-A0F2-281F0A795BF5}"/>
              </a:ext>
            </a:extLst>
          </p:cNvPr>
          <p:cNvSpPr/>
          <p:nvPr/>
        </p:nvSpPr>
        <p:spPr>
          <a:xfrm rot="10800000">
            <a:off x="508898" y="3015342"/>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a:extLst>
              <a:ext uri="{FF2B5EF4-FFF2-40B4-BE49-F238E27FC236}">
                <a16:creationId xmlns:a16="http://schemas.microsoft.com/office/drawing/2014/main" id="{CE128F21-809E-D99C-7517-8B971EC2E371}"/>
              </a:ext>
            </a:extLst>
          </p:cNvPr>
          <p:cNvSpPr/>
          <p:nvPr/>
        </p:nvSpPr>
        <p:spPr>
          <a:xfrm rot="10800000">
            <a:off x="609047" y="3020776"/>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Up Arrow 17">
            <a:extLst>
              <a:ext uri="{FF2B5EF4-FFF2-40B4-BE49-F238E27FC236}">
                <a16:creationId xmlns:a16="http://schemas.microsoft.com/office/drawing/2014/main" id="{DC7E0941-28DE-FBC8-4464-4B11716F3924}"/>
              </a:ext>
            </a:extLst>
          </p:cNvPr>
          <p:cNvSpPr/>
          <p:nvPr/>
        </p:nvSpPr>
        <p:spPr>
          <a:xfrm rot="5400000">
            <a:off x="2318658" y="3689639"/>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Up Arrow 18">
            <a:extLst>
              <a:ext uri="{FF2B5EF4-FFF2-40B4-BE49-F238E27FC236}">
                <a16:creationId xmlns:a16="http://schemas.microsoft.com/office/drawing/2014/main" id="{8FA869D9-80F5-7E42-AA72-BC346CE6098F}"/>
              </a:ext>
            </a:extLst>
          </p:cNvPr>
          <p:cNvSpPr/>
          <p:nvPr/>
        </p:nvSpPr>
        <p:spPr>
          <a:xfrm rot="5400000">
            <a:off x="2585357" y="3503569"/>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Up Arrow 19">
            <a:extLst>
              <a:ext uri="{FF2B5EF4-FFF2-40B4-BE49-F238E27FC236}">
                <a16:creationId xmlns:a16="http://schemas.microsoft.com/office/drawing/2014/main" id="{6097173E-3B60-C2F9-76EF-D90AA3EF2C97}"/>
              </a:ext>
            </a:extLst>
          </p:cNvPr>
          <p:cNvSpPr/>
          <p:nvPr/>
        </p:nvSpPr>
        <p:spPr>
          <a:xfrm rot="5400000">
            <a:off x="2370358" y="3849114"/>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Up Arrow 20">
            <a:extLst>
              <a:ext uri="{FF2B5EF4-FFF2-40B4-BE49-F238E27FC236}">
                <a16:creationId xmlns:a16="http://schemas.microsoft.com/office/drawing/2014/main" id="{E95558C9-8CED-5494-2F6F-C83200A3F6C8}"/>
              </a:ext>
            </a:extLst>
          </p:cNvPr>
          <p:cNvSpPr/>
          <p:nvPr/>
        </p:nvSpPr>
        <p:spPr>
          <a:xfrm rot="5400000">
            <a:off x="2235925" y="4077713"/>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Up Arrow 22">
            <a:extLst>
              <a:ext uri="{FF2B5EF4-FFF2-40B4-BE49-F238E27FC236}">
                <a16:creationId xmlns:a16="http://schemas.microsoft.com/office/drawing/2014/main" id="{83625FEA-9180-9EE9-8DE5-968B7F3983EC}"/>
              </a:ext>
            </a:extLst>
          </p:cNvPr>
          <p:cNvSpPr/>
          <p:nvPr/>
        </p:nvSpPr>
        <p:spPr>
          <a:xfrm rot="5400000">
            <a:off x="5131935" y="2436689"/>
            <a:ext cx="729342" cy="219081"/>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Up Arrow 23">
            <a:extLst>
              <a:ext uri="{FF2B5EF4-FFF2-40B4-BE49-F238E27FC236}">
                <a16:creationId xmlns:a16="http://schemas.microsoft.com/office/drawing/2014/main" id="{1357E1D3-F929-6BEB-CFDF-8EA5BCD71039}"/>
              </a:ext>
            </a:extLst>
          </p:cNvPr>
          <p:cNvSpPr/>
          <p:nvPr/>
        </p:nvSpPr>
        <p:spPr>
          <a:xfrm rot="5400000">
            <a:off x="5428573" y="1660995"/>
            <a:ext cx="457200" cy="534785"/>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Up Arrow 24">
            <a:extLst>
              <a:ext uri="{FF2B5EF4-FFF2-40B4-BE49-F238E27FC236}">
                <a16:creationId xmlns:a16="http://schemas.microsoft.com/office/drawing/2014/main" id="{FF8D8763-57C1-2B1A-21FD-0345D2362AB3}"/>
              </a:ext>
            </a:extLst>
          </p:cNvPr>
          <p:cNvSpPr/>
          <p:nvPr/>
        </p:nvSpPr>
        <p:spPr>
          <a:xfrm rot="5400000">
            <a:off x="5650638" y="967042"/>
            <a:ext cx="274320" cy="790582"/>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nut 25">
            <a:extLst>
              <a:ext uri="{FF2B5EF4-FFF2-40B4-BE49-F238E27FC236}">
                <a16:creationId xmlns:a16="http://schemas.microsoft.com/office/drawing/2014/main" id="{D9016B87-A5E8-C0EE-222E-BBB45AFDBD64}"/>
              </a:ext>
            </a:extLst>
          </p:cNvPr>
          <p:cNvSpPr/>
          <p:nvPr/>
        </p:nvSpPr>
        <p:spPr>
          <a:xfrm>
            <a:off x="7271658" y="1480454"/>
            <a:ext cx="3069771" cy="3069772"/>
          </a:xfrm>
          <a:prstGeom prst="donut">
            <a:avLst>
              <a:gd name="adj" fmla="val 1506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Up Arrow 26">
            <a:extLst>
              <a:ext uri="{FF2B5EF4-FFF2-40B4-BE49-F238E27FC236}">
                <a16:creationId xmlns:a16="http://schemas.microsoft.com/office/drawing/2014/main" id="{1E938734-AD63-0B15-D471-54AC3729ED77}"/>
              </a:ext>
            </a:extLst>
          </p:cNvPr>
          <p:cNvSpPr/>
          <p:nvPr/>
        </p:nvSpPr>
        <p:spPr>
          <a:xfrm rot="20423823">
            <a:off x="9409740" y="1705800"/>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Up Arrow 27">
            <a:extLst>
              <a:ext uri="{FF2B5EF4-FFF2-40B4-BE49-F238E27FC236}">
                <a16:creationId xmlns:a16="http://schemas.microsoft.com/office/drawing/2014/main" id="{12AC1DF6-2FD5-6A2E-3176-9288308C7453}"/>
              </a:ext>
            </a:extLst>
          </p:cNvPr>
          <p:cNvSpPr/>
          <p:nvPr/>
        </p:nvSpPr>
        <p:spPr>
          <a:xfrm rot="317778">
            <a:off x="9844243" y="1301597"/>
            <a:ext cx="729342" cy="1722118"/>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Up Arrow 28">
            <a:extLst>
              <a:ext uri="{FF2B5EF4-FFF2-40B4-BE49-F238E27FC236}">
                <a16:creationId xmlns:a16="http://schemas.microsoft.com/office/drawing/2014/main" id="{3002286D-0B55-FA7B-F3E3-2143F22B0C40}"/>
              </a:ext>
            </a:extLst>
          </p:cNvPr>
          <p:cNvSpPr/>
          <p:nvPr/>
        </p:nvSpPr>
        <p:spPr>
          <a:xfrm rot="1582715">
            <a:off x="10150284" y="2050881"/>
            <a:ext cx="457200" cy="1011808"/>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Up Arrow 29">
            <a:extLst>
              <a:ext uri="{FF2B5EF4-FFF2-40B4-BE49-F238E27FC236}">
                <a16:creationId xmlns:a16="http://schemas.microsoft.com/office/drawing/2014/main" id="{6175A012-3B5D-813A-8A65-0DA06EC815F2}"/>
              </a:ext>
            </a:extLst>
          </p:cNvPr>
          <p:cNvSpPr/>
          <p:nvPr/>
        </p:nvSpPr>
        <p:spPr>
          <a:xfrm rot="3593826">
            <a:off x="10352101" y="2269563"/>
            <a:ext cx="274320" cy="953022"/>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Up Arrow 30">
            <a:extLst>
              <a:ext uri="{FF2B5EF4-FFF2-40B4-BE49-F238E27FC236}">
                <a16:creationId xmlns:a16="http://schemas.microsoft.com/office/drawing/2014/main" id="{09A8E894-7E5A-EF72-5044-216DA5FD0FA7}"/>
              </a:ext>
            </a:extLst>
          </p:cNvPr>
          <p:cNvSpPr/>
          <p:nvPr/>
        </p:nvSpPr>
        <p:spPr>
          <a:xfrm rot="16200000">
            <a:off x="7564440" y="858836"/>
            <a:ext cx="968830" cy="1678665"/>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Up Arrow 31">
            <a:extLst>
              <a:ext uri="{FF2B5EF4-FFF2-40B4-BE49-F238E27FC236}">
                <a16:creationId xmlns:a16="http://schemas.microsoft.com/office/drawing/2014/main" id="{8163DCF3-DDB1-4313-B66E-3A6211E9F29C}"/>
              </a:ext>
            </a:extLst>
          </p:cNvPr>
          <p:cNvSpPr/>
          <p:nvPr/>
        </p:nvSpPr>
        <p:spPr>
          <a:xfrm rot="16200000">
            <a:off x="7837037" y="972579"/>
            <a:ext cx="729342" cy="1383837"/>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Up Arrow 32">
            <a:extLst>
              <a:ext uri="{FF2B5EF4-FFF2-40B4-BE49-F238E27FC236}">
                <a16:creationId xmlns:a16="http://schemas.microsoft.com/office/drawing/2014/main" id="{97B15484-9AF6-9EE2-6F54-E75414B1C767}"/>
              </a:ext>
            </a:extLst>
          </p:cNvPr>
          <p:cNvSpPr/>
          <p:nvPr/>
        </p:nvSpPr>
        <p:spPr>
          <a:xfrm rot="16200000">
            <a:off x="8474882" y="1463393"/>
            <a:ext cx="457200" cy="385729"/>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Up Arrow 33">
            <a:extLst>
              <a:ext uri="{FF2B5EF4-FFF2-40B4-BE49-F238E27FC236}">
                <a16:creationId xmlns:a16="http://schemas.microsoft.com/office/drawing/2014/main" id="{6CBB3693-E5A8-2536-1A37-5EC78AF46B15}"/>
              </a:ext>
            </a:extLst>
          </p:cNvPr>
          <p:cNvSpPr/>
          <p:nvPr/>
        </p:nvSpPr>
        <p:spPr>
          <a:xfrm rot="16200000" flipV="1">
            <a:off x="8917032" y="1490252"/>
            <a:ext cx="274320" cy="33201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Up Arrow 35">
            <a:extLst>
              <a:ext uri="{FF2B5EF4-FFF2-40B4-BE49-F238E27FC236}">
                <a16:creationId xmlns:a16="http://schemas.microsoft.com/office/drawing/2014/main" id="{8E0ABAFD-65CD-9C12-9062-0313CDD7774C}"/>
              </a:ext>
            </a:extLst>
          </p:cNvPr>
          <p:cNvSpPr/>
          <p:nvPr/>
        </p:nvSpPr>
        <p:spPr>
          <a:xfrm rot="10345124">
            <a:off x="7267559" y="2912987"/>
            <a:ext cx="729342" cy="1684656"/>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Up Arrow 36">
            <a:extLst>
              <a:ext uri="{FF2B5EF4-FFF2-40B4-BE49-F238E27FC236}">
                <a16:creationId xmlns:a16="http://schemas.microsoft.com/office/drawing/2014/main" id="{700DD16F-63D3-6BE8-0824-2FFC983D7C5E}"/>
              </a:ext>
            </a:extLst>
          </p:cNvPr>
          <p:cNvSpPr/>
          <p:nvPr/>
        </p:nvSpPr>
        <p:spPr>
          <a:xfrm rot="8982865">
            <a:off x="7497197" y="2844308"/>
            <a:ext cx="457200" cy="1161323"/>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Up Arrow 37">
            <a:extLst>
              <a:ext uri="{FF2B5EF4-FFF2-40B4-BE49-F238E27FC236}">
                <a16:creationId xmlns:a16="http://schemas.microsoft.com/office/drawing/2014/main" id="{0A8BC14F-FB7F-D253-DC4C-72A387079D49}"/>
              </a:ext>
            </a:extLst>
          </p:cNvPr>
          <p:cNvSpPr/>
          <p:nvPr/>
        </p:nvSpPr>
        <p:spPr>
          <a:xfrm rot="7203301">
            <a:off x="7726817" y="2742787"/>
            <a:ext cx="274320" cy="95376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Up Arrow 39">
            <a:extLst>
              <a:ext uri="{FF2B5EF4-FFF2-40B4-BE49-F238E27FC236}">
                <a16:creationId xmlns:a16="http://schemas.microsoft.com/office/drawing/2014/main" id="{B81F8CD5-D10F-6314-B57D-50B8B11FFDB8}"/>
              </a:ext>
            </a:extLst>
          </p:cNvPr>
          <p:cNvSpPr/>
          <p:nvPr/>
        </p:nvSpPr>
        <p:spPr>
          <a:xfrm rot="5400000">
            <a:off x="9454715" y="3383354"/>
            <a:ext cx="729342" cy="1862399"/>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Up Arrow 40">
            <a:extLst>
              <a:ext uri="{FF2B5EF4-FFF2-40B4-BE49-F238E27FC236}">
                <a16:creationId xmlns:a16="http://schemas.microsoft.com/office/drawing/2014/main" id="{2C8A8D13-B649-6FB5-2FF9-5D0B9C03D3E5}"/>
              </a:ext>
            </a:extLst>
          </p:cNvPr>
          <p:cNvSpPr/>
          <p:nvPr/>
        </p:nvSpPr>
        <p:spPr>
          <a:xfrm rot="5400000">
            <a:off x="9376682" y="3591934"/>
            <a:ext cx="457200" cy="142876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Up Arrow 41">
            <a:extLst>
              <a:ext uri="{FF2B5EF4-FFF2-40B4-BE49-F238E27FC236}">
                <a16:creationId xmlns:a16="http://schemas.microsoft.com/office/drawing/2014/main" id="{600EA6D4-B261-F7B1-A99E-E25F2450A888}"/>
              </a:ext>
            </a:extLst>
          </p:cNvPr>
          <p:cNvSpPr/>
          <p:nvPr/>
        </p:nvSpPr>
        <p:spPr>
          <a:xfrm rot="5400000">
            <a:off x="9386592" y="3676189"/>
            <a:ext cx="274320" cy="1260247"/>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ross 42">
            <a:extLst>
              <a:ext uri="{FF2B5EF4-FFF2-40B4-BE49-F238E27FC236}">
                <a16:creationId xmlns:a16="http://schemas.microsoft.com/office/drawing/2014/main" id="{41F7486A-8BC8-C493-C495-5DB8447C1517}"/>
              </a:ext>
            </a:extLst>
          </p:cNvPr>
          <p:cNvSpPr/>
          <p:nvPr/>
        </p:nvSpPr>
        <p:spPr>
          <a:xfrm>
            <a:off x="3939542" y="2552697"/>
            <a:ext cx="654229" cy="647701"/>
          </a:xfrm>
          <a:prstGeom prst="plus">
            <a:avLst>
              <a:gd name="adj" fmla="val 3452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D8F1F104-2038-D415-4BB1-049D7CBC9622}"/>
              </a:ext>
            </a:extLst>
          </p:cNvPr>
          <p:cNvSpPr/>
          <p:nvPr/>
        </p:nvSpPr>
        <p:spPr>
          <a:xfrm>
            <a:off x="6183089" y="2726857"/>
            <a:ext cx="424540" cy="925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B0B58532-B14A-5305-5F77-48C4966FCD47}"/>
              </a:ext>
            </a:extLst>
          </p:cNvPr>
          <p:cNvSpPr/>
          <p:nvPr/>
        </p:nvSpPr>
        <p:spPr>
          <a:xfrm>
            <a:off x="6183089" y="2879258"/>
            <a:ext cx="424540" cy="925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7174CDA1-47E0-3D00-6DAB-A1FBE31A272B}"/>
              </a:ext>
            </a:extLst>
          </p:cNvPr>
          <p:cNvSpPr txBox="1"/>
          <p:nvPr/>
        </p:nvSpPr>
        <p:spPr>
          <a:xfrm>
            <a:off x="367382" y="4834863"/>
            <a:ext cx="3393631" cy="2031325"/>
          </a:xfrm>
          <a:prstGeom prst="rect">
            <a:avLst/>
          </a:prstGeom>
          <a:noFill/>
        </p:spPr>
        <p:txBody>
          <a:bodyPr wrap="square" rtlCol="0">
            <a:spAutoFit/>
          </a:bodyPr>
          <a:lstStyle/>
          <a:p>
            <a:r>
              <a:rPr lang="en-US" dirty="0"/>
              <a:t>Start with a simple, idealized cyclonic warm-core vortex.</a:t>
            </a:r>
          </a:p>
          <a:p>
            <a:r>
              <a:rPr lang="en-US" dirty="0"/>
              <a:t>Azimuthal flow increases immediately above surface, then weakens with height.</a:t>
            </a:r>
          </a:p>
          <a:p>
            <a:r>
              <a:rPr lang="en-US" dirty="0"/>
              <a:t>Straight-line shear everywhere in this idealized example.</a:t>
            </a:r>
          </a:p>
        </p:txBody>
      </p:sp>
      <p:sp>
        <p:nvSpPr>
          <p:cNvPr id="47" name="TextBox 46">
            <a:extLst>
              <a:ext uri="{FF2B5EF4-FFF2-40B4-BE49-F238E27FC236}">
                <a16:creationId xmlns:a16="http://schemas.microsoft.com/office/drawing/2014/main" id="{128ECC45-9B39-56CD-1402-C8EC5B263851}"/>
              </a:ext>
            </a:extLst>
          </p:cNvPr>
          <p:cNvSpPr txBox="1"/>
          <p:nvPr/>
        </p:nvSpPr>
        <p:spPr>
          <a:xfrm>
            <a:off x="4266656" y="4832640"/>
            <a:ext cx="2003515" cy="1754326"/>
          </a:xfrm>
          <a:prstGeom prst="rect">
            <a:avLst/>
          </a:prstGeom>
          <a:noFill/>
        </p:spPr>
        <p:txBody>
          <a:bodyPr wrap="square" rtlCol="0">
            <a:spAutoFit/>
          </a:bodyPr>
          <a:lstStyle/>
          <a:p>
            <a:r>
              <a:rPr lang="en-US" dirty="0"/>
              <a:t>Add a simple westerly vertical wind shear profile to represent the ambient environment.</a:t>
            </a:r>
          </a:p>
        </p:txBody>
      </p:sp>
      <p:sp>
        <p:nvSpPr>
          <p:cNvPr id="48" name="Up Arrow 47">
            <a:extLst>
              <a:ext uri="{FF2B5EF4-FFF2-40B4-BE49-F238E27FC236}">
                <a16:creationId xmlns:a16="http://schemas.microsoft.com/office/drawing/2014/main" id="{227E566B-B4C3-8C7D-0537-22AC3AE6A4EB}"/>
              </a:ext>
            </a:extLst>
          </p:cNvPr>
          <p:cNvSpPr/>
          <p:nvPr/>
        </p:nvSpPr>
        <p:spPr>
          <a:xfrm rot="5400000" flipV="1">
            <a:off x="4679495" y="3053851"/>
            <a:ext cx="968830" cy="457199"/>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72E99864-751A-D8CE-D4F6-86F928748321}"/>
              </a:ext>
            </a:extLst>
          </p:cNvPr>
          <p:cNvSpPr txBox="1"/>
          <p:nvPr/>
        </p:nvSpPr>
        <p:spPr>
          <a:xfrm>
            <a:off x="7509789" y="5069541"/>
            <a:ext cx="3061660" cy="1754326"/>
          </a:xfrm>
          <a:prstGeom prst="rect">
            <a:avLst/>
          </a:prstGeom>
          <a:noFill/>
        </p:spPr>
        <p:txBody>
          <a:bodyPr wrap="square" rtlCol="0">
            <a:spAutoFit/>
          </a:bodyPr>
          <a:lstStyle/>
          <a:p>
            <a:r>
              <a:rPr lang="en-US" dirty="0"/>
              <a:t>Warm-core vortex + ambient shear = curved hodographs </a:t>
            </a:r>
            <a:r>
              <a:rPr lang="en-US" dirty="0" err="1"/>
              <a:t>upshear</a:t>
            </a:r>
            <a:r>
              <a:rPr lang="en-US" dirty="0"/>
              <a:t> and </a:t>
            </a:r>
            <a:r>
              <a:rPr lang="en-US" dirty="0" err="1"/>
              <a:t>downshear</a:t>
            </a:r>
            <a:r>
              <a:rPr lang="en-US" dirty="0"/>
              <a:t>.</a:t>
            </a:r>
          </a:p>
          <a:p>
            <a:endParaRPr lang="en-US" dirty="0"/>
          </a:p>
          <a:p>
            <a:r>
              <a:rPr lang="en-US" dirty="0"/>
              <a:t>Backing </a:t>
            </a:r>
            <a:r>
              <a:rPr lang="en-US" dirty="0" err="1"/>
              <a:t>upshear</a:t>
            </a:r>
            <a:r>
              <a:rPr lang="en-US" dirty="0"/>
              <a:t>, veering </a:t>
            </a:r>
            <a:r>
              <a:rPr lang="en-US" dirty="0" err="1"/>
              <a:t>downshear</a:t>
            </a:r>
            <a:r>
              <a:rPr lang="en-US" dirty="0"/>
              <a:t>.</a:t>
            </a:r>
          </a:p>
        </p:txBody>
      </p:sp>
    </p:spTree>
    <p:extLst>
      <p:ext uri="{BB962C8B-B14F-4D97-AF65-F5344CB8AC3E}">
        <p14:creationId xmlns:p14="http://schemas.microsoft.com/office/powerpoint/2010/main" val="823912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5"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6" grpId="0" animBg="1"/>
      <p:bldP spid="37" grpId="0" animBg="1"/>
      <p:bldP spid="38" grpId="0" animBg="1"/>
      <p:bldP spid="40" grpId="0" animBg="1"/>
      <p:bldP spid="41" grpId="0" animBg="1"/>
      <p:bldP spid="42" grpId="0" animBg="1"/>
      <p:bldP spid="43" grpId="0" animBg="1"/>
      <p:bldP spid="44" grpId="0" animBg="1"/>
      <p:bldP spid="45" grpId="0" animBg="1"/>
      <p:bldP spid="47" grpId="0"/>
      <p:bldP spid="48" grpId="0" animBg="1"/>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 name="Up Arrow 38">
            <a:extLst>
              <a:ext uri="{FF2B5EF4-FFF2-40B4-BE49-F238E27FC236}">
                <a16:creationId xmlns:a16="http://schemas.microsoft.com/office/drawing/2014/main" id="{852833C2-076C-4F7D-106C-437613677C7A}"/>
              </a:ext>
            </a:extLst>
          </p:cNvPr>
          <p:cNvSpPr/>
          <p:nvPr/>
        </p:nvSpPr>
        <p:spPr>
          <a:xfrm rot="5400000">
            <a:off x="8839203" y="3918239"/>
            <a:ext cx="968830" cy="859972"/>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Up Arrow 34">
            <a:extLst>
              <a:ext uri="{FF2B5EF4-FFF2-40B4-BE49-F238E27FC236}">
                <a16:creationId xmlns:a16="http://schemas.microsoft.com/office/drawing/2014/main" id="{1BE6FF0A-0299-923C-4C69-0E158AEE5DC2}"/>
              </a:ext>
            </a:extLst>
          </p:cNvPr>
          <p:cNvSpPr/>
          <p:nvPr/>
        </p:nvSpPr>
        <p:spPr>
          <a:xfrm rot="12009894">
            <a:off x="6780435" y="2968020"/>
            <a:ext cx="968830" cy="1399374"/>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834A68-B3C8-78E3-A423-7CA4D3B2A1CA}"/>
              </a:ext>
            </a:extLst>
          </p:cNvPr>
          <p:cNvSpPr>
            <a:spLocks noGrp="1"/>
          </p:cNvSpPr>
          <p:nvPr>
            <p:ph type="title"/>
          </p:nvPr>
        </p:nvSpPr>
        <p:spPr>
          <a:xfrm>
            <a:off x="838200" y="-26761"/>
            <a:ext cx="10515600" cy="1325563"/>
          </a:xfrm>
        </p:spPr>
        <p:txBody>
          <a:bodyPr/>
          <a:lstStyle/>
          <a:p>
            <a:r>
              <a:rPr lang="en-US" dirty="0"/>
              <a:t>Add Ambient Shear to a Warm-Core Vortex</a:t>
            </a:r>
          </a:p>
        </p:txBody>
      </p:sp>
      <p:sp>
        <p:nvSpPr>
          <p:cNvPr id="5" name="Donut 4">
            <a:extLst>
              <a:ext uri="{FF2B5EF4-FFF2-40B4-BE49-F238E27FC236}">
                <a16:creationId xmlns:a16="http://schemas.microsoft.com/office/drawing/2014/main" id="{48B43507-6056-136D-0204-E309C277B1A8}"/>
              </a:ext>
            </a:extLst>
          </p:cNvPr>
          <p:cNvSpPr/>
          <p:nvPr/>
        </p:nvSpPr>
        <p:spPr>
          <a:xfrm>
            <a:off x="522514" y="1480454"/>
            <a:ext cx="3069771" cy="3069772"/>
          </a:xfrm>
          <a:prstGeom prst="donut">
            <a:avLst>
              <a:gd name="adj" fmla="val 1506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Up Arrow 5">
            <a:extLst>
              <a:ext uri="{FF2B5EF4-FFF2-40B4-BE49-F238E27FC236}">
                <a16:creationId xmlns:a16="http://schemas.microsoft.com/office/drawing/2014/main" id="{BF6EB497-9BDC-2C6C-CA61-A7C12B0BBCF4}"/>
              </a:ext>
            </a:extLst>
          </p:cNvPr>
          <p:cNvSpPr/>
          <p:nvPr/>
        </p:nvSpPr>
        <p:spPr>
          <a:xfrm>
            <a:off x="2841173" y="1698169"/>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 Arrow 6">
            <a:extLst>
              <a:ext uri="{FF2B5EF4-FFF2-40B4-BE49-F238E27FC236}">
                <a16:creationId xmlns:a16="http://schemas.microsoft.com/office/drawing/2014/main" id="{E84703FB-C51D-5E45-24A0-8191905BFBD1}"/>
              </a:ext>
            </a:extLst>
          </p:cNvPr>
          <p:cNvSpPr/>
          <p:nvPr/>
        </p:nvSpPr>
        <p:spPr>
          <a:xfrm>
            <a:off x="2971803" y="1393370"/>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a:extLst>
              <a:ext uri="{FF2B5EF4-FFF2-40B4-BE49-F238E27FC236}">
                <a16:creationId xmlns:a16="http://schemas.microsoft.com/office/drawing/2014/main" id="{A1C2B23B-1B53-EA0E-CB05-5C4D7181FD34}"/>
              </a:ext>
            </a:extLst>
          </p:cNvPr>
          <p:cNvSpPr/>
          <p:nvPr/>
        </p:nvSpPr>
        <p:spPr>
          <a:xfrm>
            <a:off x="3113318" y="2100946"/>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Up Arrow 8">
            <a:extLst>
              <a:ext uri="{FF2B5EF4-FFF2-40B4-BE49-F238E27FC236}">
                <a16:creationId xmlns:a16="http://schemas.microsoft.com/office/drawing/2014/main" id="{77FC4A65-2EF3-4A7C-A460-D353FBD3AA9C}"/>
              </a:ext>
            </a:extLst>
          </p:cNvPr>
          <p:cNvSpPr/>
          <p:nvPr/>
        </p:nvSpPr>
        <p:spPr>
          <a:xfrm>
            <a:off x="3213467" y="2552697"/>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Up Arrow 9">
            <a:extLst>
              <a:ext uri="{FF2B5EF4-FFF2-40B4-BE49-F238E27FC236}">
                <a16:creationId xmlns:a16="http://schemas.microsoft.com/office/drawing/2014/main" id="{55CC79A3-3C01-3AE0-841A-AF13F1815096}"/>
              </a:ext>
            </a:extLst>
          </p:cNvPr>
          <p:cNvSpPr/>
          <p:nvPr/>
        </p:nvSpPr>
        <p:spPr>
          <a:xfrm rot="16200000">
            <a:off x="996042" y="1039583"/>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Up Arrow 10">
            <a:extLst>
              <a:ext uri="{FF2B5EF4-FFF2-40B4-BE49-F238E27FC236}">
                <a16:creationId xmlns:a16="http://schemas.microsoft.com/office/drawing/2014/main" id="{5D7AFC9F-2605-C83D-E24F-595B8E786AD1}"/>
              </a:ext>
            </a:extLst>
          </p:cNvPr>
          <p:cNvSpPr/>
          <p:nvPr/>
        </p:nvSpPr>
        <p:spPr>
          <a:xfrm rot="16200000">
            <a:off x="968827" y="853513"/>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Up Arrow 11">
            <a:extLst>
              <a:ext uri="{FF2B5EF4-FFF2-40B4-BE49-F238E27FC236}">
                <a16:creationId xmlns:a16="http://schemas.microsoft.com/office/drawing/2014/main" id="{C135C290-EDCB-DE7F-4BD0-10B4959D8877}"/>
              </a:ext>
            </a:extLst>
          </p:cNvPr>
          <p:cNvSpPr/>
          <p:nvPr/>
        </p:nvSpPr>
        <p:spPr>
          <a:xfrm rot="16200000">
            <a:off x="1461403" y="1199058"/>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 Arrow 12">
            <a:extLst>
              <a:ext uri="{FF2B5EF4-FFF2-40B4-BE49-F238E27FC236}">
                <a16:creationId xmlns:a16="http://schemas.microsoft.com/office/drawing/2014/main" id="{A0599A3B-BA73-F1FE-8E34-5A963656C7CF}"/>
              </a:ext>
            </a:extLst>
          </p:cNvPr>
          <p:cNvSpPr/>
          <p:nvPr/>
        </p:nvSpPr>
        <p:spPr>
          <a:xfrm rot="16200000">
            <a:off x="1773283" y="1427657"/>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Up Arrow 13">
            <a:extLst>
              <a:ext uri="{FF2B5EF4-FFF2-40B4-BE49-F238E27FC236}">
                <a16:creationId xmlns:a16="http://schemas.microsoft.com/office/drawing/2014/main" id="{0B108E83-73F9-E4FF-D319-74BF71F6EA3E}"/>
              </a:ext>
            </a:extLst>
          </p:cNvPr>
          <p:cNvSpPr/>
          <p:nvPr/>
        </p:nvSpPr>
        <p:spPr>
          <a:xfrm rot="10800000">
            <a:off x="236753" y="3015338"/>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Up Arrow 14">
            <a:extLst>
              <a:ext uri="{FF2B5EF4-FFF2-40B4-BE49-F238E27FC236}">
                <a16:creationId xmlns:a16="http://schemas.microsoft.com/office/drawing/2014/main" id="{C5841F76-7021-BCAC-D639-A197DAF21D23}"/>
              </a:ext>
            </a:extLst>
          </p:cNvPr>
          <p:cNvSpPr/>
          <p:nvPr/>
        </p:nvSpPr>
        <p:spPr>
          <a:xfrm rot="10800000">
            <a:off x="367383" y="3015340"/>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Up Arrow 15">
            <a:extLst>
              <a:ext uri="{FF2B5EF4-FFF2-40B4-BE49-F238E27FC236}">
                <a16:creationId xmlns:a16="http://schemas.microsoft.com/office/drawing/2014/main" id="{4E7B56CC-76A1-CB84-A0F2-281F0A795BF5}"/>
              </a:ext>
            </a:extLst>
          </p:cNvPr>
          <p:cNvSpPr/>
          <p:nvPr/>
        </p:nvSpPr>
        <p:spPr>
          <a:xfrm rot="10800000">
            <a:off x="508898" y="3015342"/>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Up Arrow 16">
            <a:extLst>
              <a:ext uri="{FF2B5EF4-FFF2-40B4-BE49-F238E27FC236}">
                <a16:creationId xmlns:a16="http://schemas.microsoft.com/office/drawing/2014/main" id="{CE128F21-809E-D99C-7517-8B971EC2E371}"/>
              </a:ext>
            </a:extLst>
          </p:cNvPr>
          <p:cNvSpPr/>
          <p:nvPr/>
        </p:nvSpPr>
        <p:spPr>
          <a:xfrm rot="10800000">
            <a:off x="609047" y="3020776"/>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Up Arrow 17">
            <a:extLst>
              <a:ext uri="{FF2B5EF4-FFF2-40B4-BE49-F238E27FC236}">
                <a16:creationId xmlns:a16="http://schemas.microsoft.com/office/drawing/2014/main" id="{DC7E0941-28DE-FBC8-4464-4B11716F3924}"/>
              </a:ext>
            </a:extLst>
          </p:cNvPr>
          <p:cNvSpPr/>
          <p:nvPr/>
        </p:nvSpPr>
        <p:spPr>
          <a:xfrm rot="5400000">
            <a:off x="2318658" y="3689639"/>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Up Arrow 18">
            <a:extLst>
              <a:ext uri="{FF2B5EF4-FFF2-40B4-BE49-F238E27FC236}">
                <a16:creationId xmlns:a16="http://schemas.microsoft.com/office/drawing/2014/main" id="{8FA869D9-80F5-7E42-AA72-BC346CE6098F}"/>
              </a:ext>
            </a:extLst>
          </p:cNvPr>
          <p:cNvSpPr/>
          <p:nvPr/>
        </p:nvSpPr>
        <p:spPr>
          <a:xfrm rot="5400000">
            <a:off x="2585357" y="3503569"/>
            <a:ext cx="729342" cy="1621970"/>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Up Arrow 19">
            <a:extLst>
              <a:ext uri="{FF2B5EF4-FFF2-40B4-BE49-F238E27FC236}">
                <a16:creationId xmlns:a16="http://schemas.microsoft.com/office/drawing/2014/main" id="{6097173E-3B60-C2F9-76EF-D90AA3EF2C97}"/>
              </a:ext>
            </a:extLst>
          </p:cNvPr>
          <p:cNvSpPr/>
          <p:nvPr/>
        </p:nvSpPr>
        <p:spPr>
          <a:xfrm rot="5400000">
            <a:off x="2370358" y="3849114"/>
            <a:ext cx="457200" cy="91440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Up Arrow 20">
            <a:extLst>
              <a:ext uri="{FF2B5EF4-FFF2-40B4-BE49-F238E27FC236}">
                <a16:creationId xmlns:a16="http://schemas.microsoft.com/office/drawing/2014/main" id="{E95558C9-8CED-5494-2F6F-C83200A3F6C8}"/>
              </a:ext>
            </a:extLst>
          </p:cNvPr>
          <p:cNvSpPr/>
          <p:nvPr/>
        </p:nvSpPr>
        <p:spPr>
          <a:xfrm rot="5400000">
            <a:off x="2235925" y="4077713"/>
            <a:ext cx="274320" cy="45720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Up Arrow 22">
            <a:extLst>
              <a:ext uri="{FF2B5EF4-FFF2-40B4-BE49-F238E27FC236}">
                <a16:creationId xmlns:a16="http://schemas.microsoft.com/office/drawing/2014/main" id="{83625FEA-9180-9EE9-8DE5-968B7F3983EC}"/>
              </a:ext>
            </a:extLst>
          </p:cNvPr>
          <p:cNvSpPr/>
          <p:nvPr/>
        </p:nvSpPr>
        <p:spPr>
          <a:xfrm rot="5400000">
            <a:off x="5131935" y="2436689"/>
            <a:ext cx="729342" cy="219081"/>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Up Arrow 23">
            <a:extLst>
              <a:ext uri="{FF2B5EF4-FFF2-40B4-BE49-F238E27FC236}">
                <a16:creationId xmlns:a16="http://schemas.microsoft.com/office/drawing/2014/main" id="{1357E1D3-F929-6BEB-CFDF-8EA5BCD71039}"/>
              </a:ext>
            </a:extLst>
          </p:cNvPr>
          <p:cNvSpPr/>
          <p:nvPr/>
        </p:nvSpPr>
        <p:spPr>
          <a:xfrm rot="5400000">
            <a:off x="5428573" y="1660995"/>
            <a:ext cx="457200" cy="534785"/>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Up Arrow 24">
            <a:extLst>
              <a:ext uri="{FF2B5EF4-FFF2-40B4-BE49-F238E27FC236}">
                <a16:creationId xmlns:a16="http://schemas.microsoft.com/office/drawing/2014/main" id="{FF8D8763-57C1-2B1A-21FD-0345D2362AB3}"/>
              </a:ext>
            </a:extLst>
          </p:cNvPr>
          <p:cNvSpPr/>
          <p:nvPr/>
        </p:nvSpPr>
        <p:spPr>
          <a:xfrm rot="5400000">
            <a:off x="5650638" y="967042"/>
            <a:ext cx="274320" cy="790582"/>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nut 25">
            <a:extLst>
              <a:ext uri="{FF2B5EF4-FFF2-40B4-BE49-F238E27FC236}">
                <a16:creationId xmlns:a16="http://schemas.microsoft.com/office/drawing/2014/main" id="{D9016B87-A5E8-C0EE-222E-BBB45AFDBD64}"/>
              </a:ext>
            </a:extLst>
          </p:cNvPr>
          <p:cNvSpPr/>
          <p:nvPr/>
        </p:nvSpPr>
        <p:spPr>
          <a:xfrm>
            <a:off x="7271658" y="1480454"/>
            <a:ext cx="3069771" cy="3069772"/>
          </a:xfrm>
          <a:prstGeom prst="donut">
            <a:avLst>
              <a:gd name="adj" fmla="val 15069"/>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Up Arrow 26">
            <a:extLst>
              <a:ext uri="{FF2B5EF4-FFF2-40B4-BE49-F238E27FC236}">
                <a16:creationId xmlns:a16="http://schemas.microsoft.com/office/drawing/2014/main" id="{1E938734-AD63-0B15-D471-54AC3729ED77}"/>
              </a:ext>
            </a:extLst>
          </p:cNvPr>
          <p:cNvSpPr/>
          <p:nvPr/>
        </p:nvSpPr>
        <p:spPr>
          <a:xfrm rot="20423823">
            <a:off x="9409740" y="1705800"/>
            <a:ext cx="968830" cy="1317171"/>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Up Arrow 27">
            <a:extLst>
              <a:ext uri="{FF2B5EF4-FFF2-40B4-BE49-F238E27FC236}">
                <a16:creationId xmlns:a16="http://schemas.microsoft.com/office/drawing/2014/main" id="{12AC1DF6-2FD5-6A2E-3176-9288308C7453}"/>
              </a:ext>
            </a:extLst>
          </p:cNvPr>
          <p:cNvSpPr/>
          <p:nvPr/>
        </p:nvSpPr>
        <p:spPr>
          <a:xfrm rot="317778">
            <a:off x="9844243" y="1301597"/>
            <a:ext cx="729342" cy="1722118"/>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Up Arrow 28">
            <a:extLst>
              <a:ext uri="{FF2B5EF4-FFF2-40B4-BE49-F238E27FC236}">
                <a16:creationId xmlns:a16="http://schemas.microsoft.com/office/drawing/2014/main" id="{3002286D-0B55-FA7B-F3E3-2143F22B0C40}"/>
              </a:ext>
            </a:extLst>
          </p:cNvPr>
          <p:cNvSpPr/>
          <p:nvPr/>
        </p:nvSpPr>
        <p:spPr>
          <a:xfrm rot="1582715">
            <a:off x="10150284" y="2050881"/>
            <a:ext cx="457200" cy="1011808"/>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Up Arrow 29">
            <a:extLst>
              <a:ext uri="{FF2B5EF4-FFF2-40B4-BE49-F238E27FC236}">
                <a16:creationId xmlns:a16="http://schemas.microsoft.com/office/drawing/2014/main" id="{6175A012-3B5D-813A-8A65-0DA06EC815F2}"/>
              </a:ext>
            </a:extLst>
          </p:cNvPr>
          <p:cNvSpPr/>
          <p:nvPr/>
        </p:nvSpPr>
        <p:spPr>
          <a:xfrm rot="3593826">
            <a:off x="10352101" y="2269563"/>
            <a:ext cx="274320" cy="953022"/>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Up Arrow 30">
            <a:extLst>
              <a:ext uri="{FF2B5EF4-FFF2-40B4-BE49-F238E27FC236}">
                <a16:creationId xmlns:a16="http://schemas.microsoft.com/office/drawing/2014/main" id="{09A8E894-7E5A-EF72-5044-216DA5FD0FA7}"/>
              </a:ext>
            </a:extLst>
          </p:cNvPr>
          <p:cNvSpPr/>
          <p:nvPr/>
        </p:nvSpPr>
        <p:spPr>
          <a:xfrm rot="16200000">
            <a:off x="7564440" y="858836"/>
            <a:ext cx="968830" cy="1678665"/>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Up Arrow 31">
            <a:extLst>
              <a:ext uri="{FF2B5EF4-FFF2-40B4-BE49-F238E27FC236}">
                <a16:creationId xmlns:a16="http://schemas.microsoft.com/office/drawing/2014/main" id="{8163DCF3-DDB1-4313-B66E-3A6211E9F29C}"/>
              </a:ext>
            </a:extLst>
          </p:cNvPr>
          <p:cNvSpPr/>
          <p:nvPr/>
        </p:nvSpPr>
        <p:spPr>
          <a:xfrm rot="16200000">
            <a:off x="7837037" y="972579"/>
            <a:ext cx="729342" cy="1383837"/>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Up Arrow 32">
            <a:extLst>
              <a:ext uri="{FF2B5EF4-FFF2-40B4-BE49-F238E27FC236}">
                <a16:creationId xmlns:a16="http://schemas.microsoft.com/office/drawing/2014/main" id="{97B15484-9AF6-9EE2-6F54-E75414B1C767}"/>
              </a:ext>
            </a:extLst>
          </p:cNvPr>
          <p:cNvSpPr/>
          <p:nvPr/>
        </p:nvSpPr>
        <p:spPr>
          <a:xfrm rot="16200000">
            <a:off x="8474882" y="1463393"/>
            <a:ext cx="457200" cy="385729"/>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Up Arrow 33">
            <a:extLst>
              <a:ext uri="{FF2B5EF4-FFF2-40B4-BE49-F238E27FC236}">
                <a16:creationId xmlns:a16="http://schemas.microsoft.com/office/drawing/2014/main" id="{6CBB3693-E5A8-2536-1A37-5EC78AF46B15}"/>
              </a:ext>
            </a:extLst>
          </p:cNvPr>
          <p:cNvSpPr/>
          <p:nvPr/>
        </p:nvSpPr>
        <p:spPr>
          <a:xfrm rot="16200000" flipV="1">
            <a:off x="8917032" y="1490252"/>
            <a:ext cx="274320" cy="33201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Up Arrow 35">
            <a:extLst>
              <a:ext uri="{FF2B5EF4-FFF2-40B4-BE49-F238E27FC236}">
                <a16:creationId xmlns:a16="http://schemas.microsoft.com/office/drawing/2014/main" id="{8E0ABAFD-65CD-9C12-9062-0313CDD7774C}"/>
              </a:ext>
            </a:extLst>
          </p:cNvPr>
          <p:cNvSpPr/>
          <p:nvPr/>
        </p:nvSpPr>
        <p:spPr>
          <a:xfrm rot="10345124">
            <a:off x="7267559" y="2912987"/>
            <a:ext cx="729342" cy="1684656"/>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Up Arrow 36">
            <a:extLst>
              <a:ext uri="{FF2B5EF4-FFF2-40B4-BE49-F238E27FC236}">
                <a16:creationId xmlns:a16="http://schemas.microsoft.com/office/drawing/2014/main" id="{700DD16F-63D3-6BE8-0824-2FFC983D7C5E}"/>
              </a:ext>
            </a:extLst>
          </p:cNvPr>
          <p:cNvSpPr/>
          <p:nvPr/>
        </p:nvSpPr>
        <p:spPr>
          <a:xfrm rot="8982865">
            <a:off x="7497197" y="2844308"/>
            <a:ext cx="457200" cy="1161323"/>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Up Arrow 37">
            <a:extLst>
              <a:ext uri="{FF2B5EF4-FFF2-40B4-BE49-F238E27FC236}">
                <a16:creationId xmlns:a16="http://schemas.microsoft.com/office/drawing/2014/main" id="{0A8BC14F-FB7F-D253-DC4C-72A387079D49}"/>
              </a:ext>
            </a:extLst>
          </p:cNvPr>
          <p:cNvSpPr/>
          <p:nvPr/>
        </p:nvSpPr>
        <p:spPr>
          <a:xfrm rot="7203301">
            <a:off x="7726817" y="2742787"/>
            <a:ext cx="274320" cy="953760"/>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Up Arrow 39">
            <a:extLst>
              <a:ext uri="{FF2B5EF4-FFF2-40B4-BE49-F238E27FC236}">
                <a16:creationId xmlns:a16="http://schemas.microsoft.com/office/drawing/2014/main" id="{B81F8CD5-D10F-6314-B57D-50B8B11FFDB8}"/>
              </a:ext>
            </a:extLst>
          </p:cNvPr>
          <p:cNvSpPr/>
          <p:nvPr/>
        </p:nvSpPr>
        <p:spPr>
          <a:xfrm rot="5400000">
            <a:off x="9454715" y="3383354"/>
            <a:ext cx="729342" cy="1862399"/>
          </a:xfrm>
          <a:prstGeom prst="upArrow">
            <a:avLst/>
          </a:prstGeom>
          <a:solidFill>
            <a:schemeClr val="accent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Up Arrow 40">
            <a:extLst>
              <a:ext uri="{FF2B5EF4-FFF2-40B4-BE49-F238E27FC236}">
                <a16:creationId xmlns:a16="http://schemas.microsoft.com/office/drawing/2014/main" id="{2C8A8D13-B649-6FB5-2FF9-5D0B9C03D3E5}"/>
              </a:ext>
            </a:extLst>
          </p:cNvPr>
          <p:cNvSpPr/>
          <p:nvPr/>
        </p:nvSpPr>
        <p:spPr>
          <a:xfrm rot="5400000">
            <a:off x="9376682" y="3591934"/>
            <a:ext cx="457200" cy="1428760"/>
          </a:xfrm>
          <a:prstGeom prst="upArrow">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Up Arrow 41">
            <a:extLst>
              <a:ext uri="{FF2B5EF4-FFF2-40B4-BE49-F238E27FC236}">
                <a16:creationId xmlns:a16="http://schemas.microsoft.com/office/drawing/2014/main" id="{600EA6D4-B261-F7B1-A99E-E25F2450A888}"/>
              </a:ext>
            </a:extLst>
          </p:cNvPr>
          <p:cNvSpPr/>
          <p:nvPr/>
        </p:nvSpPr>
        <p:spPr>
          <a:xfrm rot="5400000">
            <a:off x="9386592" y="3676189"/>
            <a:ext cx="274320" cy="1260247"/>
          </a:xfrm>
          <a:prstGeom prst="up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ross 42">
            <a:extLst>
              <a:ext uri="{FF2B5EF4-FFF2-40B4-BE49-F238E27FC236}">
                <a16:creationId xmlns:a16="http://schemas.microsoft.com/office/drawing/2014/main" id="{41F7486A-8BC8-C493-C495-5DB8447C1517}"/>
              </a:ext>
            </a:extLst>
          </p:cNvPr>
          <p:cNvSpPr/>
          <p:nvPr/>
        </p:nvSpPr>
        <p:spPr>
          <a:xfrm>
            <a:off x="3939542" y="2552697"/>
            <a:ext cx="654229" cy="647701"/>
          </a:xfrm>
          <a:prstGeom prst="plus">
            <a:avLst>
              <a:gd name="adj" fmla="val 3452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D8F1F104-2038-D415-4BB1-049D7CBC9622}"/>
              </a:ext>
            </a:extLst>
          </p:cNvPr>
          <p:cNvSpPr/>
          <p:nvPr/>
        </p:nvSpPr>
        <p:spPr>
          <a:xfrm>
            <a:off x="6183089" y="2726857"/>
            <a:ext cx="424540" cy="925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B0B58532-B14A-5305-5F77-48C4966FCD47}"/>
              </a:ext>
            </a:extLst>
          </p:cNvPr>
          <p:cNvSpPr/>
          <p:nvPr/>
        </p:nvSpPr>
        <p:spPr>
          <a:xfrm>
            <a:off x="6183089" y="2879258"/>
            <a:ext cx="424540" cy="925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7174CDA1-47E0-3D00-6DAB-A1FBE31A272B}"/>
              </a:ext>
            </a:extLst>
          </p:cNvPr>
          <p:cNvSpPr txBox="1"/>
          <p:nvPr/>
        </p:nvSpPr>
        <p:spPr>
          <a:xfrm>
            <a:off x="367382" y="4834863"/>
            <a:ext cx="3393631" cy="2031325"/>
          </a:xfrm>
          <a:prstGeom prst="rect">
            <a:avLst/>
          </a:prstGeom>
          <a:noFill/>
        </p:spPr>
        <p:txBody>
          <a:bodyPr wrap="square" rtlCol="0">
            <a:spAutoFit/>
          </a:bodyPr>
          <a:lstStyle/>
          <a:p>
            <a:r>
              <a:rPr lang="en-US" dirty="0"/>
              <a:t>Start with a simple, idealized cyclonic warm-core vortex.</a:t>
            </a:r>
          </a:p>
          <a:p>
            <a:r>
              <a:rPr lang="en-US" dirty="0"/>
              <a:t>Azimuthal flow increases immediately above surface, then weakens with height.</a:t>
            </a:r>
          </a:p>
          <a:p>
            <a:r>
              <a:rPr lang="en-US" dirty="0"/>
              <a:t>Straight-line shear everywhere in this idealized example.</a:t>
            </a:r>
          </a:p>
        </p:txBody>
      </p:sp>
      <p:sp>
        <p:nvSpPr>
          <p:cNvPr id="47" name="TextBox 46">
            <a:extLst>
              <a:ext uri="{FF2B5EF4-FFF2-40B4-BE49-F238E27FC236}">
                <a16:creationId xmlns:a16="http://schemas.microsoft.com/office/drawing/2014/main" id="{128ECC45-9B39-56CD-1402-C8EC5B263851}"/>
              </a:ext>
            </a:extLst>
          </p:cNvPr>
          <p:cNvSpPr txBox="1"/>
          <p:nvPr/>
        </p:nvSpPr>
        <p:spPr>
          <a:xfrm>
            <a:off x="4266656" y="4832640"/>
            <a:ext cx="2003515" cy="1754326"/>
          </a:xfrm>
          <a:prstGeom prst="rect">
            <a:avLst/>
          </a:prstGeom>
          <a:noFill/>
        </p:spPr>
        <p:txBody>
          <a:bodyPr wrap="square" rtlCol="0">
            <a:spAutoFit/>
          </a:bodyPr>
          <a:lstStyle/>
          <a:p>
            <a:r>
              <a:rPr lang="en-US" dirty="0"/>
              <a:t>Add a simple westerly vertical wind shear profile to represent the ambient environment.</a:t>
            </a:r>
          </a:p>
        </p:txBody>
      </p:sp>
      <p:sp>
        <p:nvSpPr>
          <p:cNvPr id="48" name="Up Arrow 47">
            <a:extLst>
              <a:ext uri="{FF2B5EF4-FFF2-40B4-BE49-F238E27FC236}">
                <a16:creationId xmlns:a16="http://schemas.microsoft.com/office/drawing/2014/main" id="{227E566B-B4C3-8C7D-0537-22AC3AE6A4EB}"/>
              </a:ext>
            </a:extLst>
          </p:cNvPr>
          <p:cNvSpPr/>
          <p:nvPr/>
        </p:nvSpPr>
        <p:spPr>
          <a:xfrm rot="5400000" flipV="1">
            <a:off x="4679495" y="3053851"/>
            <a:ext cx="968830" cy="457199"/>
          </a:xfrm>
          <a:prstGeom prst="upArrow">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a:extLst>
              <a:ext uri="{FF2B5EF4-FFF2-40B4-BE49-F238E27FC236}">
                <a16:creationId xmlns:a16="http://schemas.microsoft.com/office/drawing/2014/main" id="{72E99864-751A-D8CE-D4F6-86F928748321}"/>
              </a:ext>
            </a:extLst>
          </p:cNvPr>
          <p:cNvSpPr txBox="1"/>
          <p:nvPr/>
        </p:nvSpPr>
        <p:spPr>
          <a:xfrm>
            <a:off x="7509789" y="5069541"/>
            <a:ext cx="3061660" cy="923330"/>
          </a:xfrm>
          <a:prstGeom prst="rect">
            <a:avLst/>
          </a:prstGeom>
          <a:noFill/>
        </p:spPr>
        <p:txBody>
          <a:bodyPr wrap="square" rtlCol="0">
            <a:spAutoFit/>
          </a:bodyPr>
          <a:lstStyle/>
          <a:p>
            <a:r>
              <a:rPr lang="en-US" dirty="0"/>
              <a:t>Warm-core vortex + ambient shear = curved hodographs </a:t>
            </a:r>
            <a:r>
              <a:rPr lang="en-US" dirty="0" err="1"/>
              <a:t>upshear</a:t>
            </a:r>
            <a:r>
              <a:rPr lang="en-US" dirty="0"/>
              <a:t> and </a:t>
            </a:r>
            <a:r>
              <a:rPr lang="en-US" dirty="0" err="1"/>
              <a:t>downshear</a:t>
            </a:r>
            <a:r>
              <a:rPr lang="en-US" dirty="0"/>
              <a:t>.</a:t>
            </a:r>
          </a:p>
        </p:txBody>
      </p:sp>
    </p:spTree>
    <p:extLst>
      <p:ext uri="{BB962C8B-B14F-4D97-AF65-F5344CB8AC3E}">
        <p14:creationId xmlns:p14="http://schemas.microsoft.com/office/powerpoint/2010/main" val="2751141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6E558-8B9D-D4FF-E250-87FB83B1D643}"/>
              </a:ext>
            </a:extLst>
          </p:cNvPr>
          <p:cNvSpPr>
            <a:spLocks noGrp="1"/>
          </p:cNvSpPr>
          <p:nvPr>
            <p:ph type="title"/>
          </p:nvPr>
        </p:nvSpPr>
        <p:spPr>
          <a:xfrm>
            <a:off x="838200" y="3881"/>
            <a:ext cx="10515600" cy="1325563"/>
          </a:xfrm>
        </p:spPr>
        <p:txBody>
          <a:bodyPr/>
          <a:lstStyle/>
          <a:p>
            <a:r>
              <a:rPr lang="en-US" dirty="0"/>
              <a:t>Add Ambient Shear to TC Vortex</a:t>
            </a:r>
          </a:p>
        </p:txBody>
      </p:sp>
      <p:pic>
        <p:nvPicPr>
          <p:cNvPr id="5" name="Picture 4" descr="Diagram&#10;&#10;Description automatically generated">
            <a:extLst>
              <a:ext uri="{FF2B5EF4-FFF2-40B4-BE49-F238E27FC236}">
                <a16:creationId xmlns:a16="http://schemas.microsoft.com/office/drawing/2014/main" id="{FCF702F6-ED5C-8FDC-35C6-D163DA905B84}"/>
              </a:ext>
            </a:extLst>
          </p:cNvPr>
          <p:cNvPicPr>
            <a:picLocks noChangeAspect="1"/>
          </p:cNvPicPr>
          <p:nvPr/>
        </p:nvPicPr>
        <p:blipFill>
          <a:blip r:embed="rId2"/>
          <a:stretch>
            <a:fillRect/>
          </a:stretch>
        </p:blipFill>
        <p:spPr>
          <a:xfrm>
            <a:off x="6459905" y="891032"/>
            <a:ext cx="5080000" cy="5080000"/>
          </a:xfrm>
          <a:prstGeom prst="rect">
            <a:avLst/>
          </a:prstGeom>
        </p:spPr>
      </p:pic>
      <p:pic>
        <p:nvPicPr>
          <p:cNvPr id="6" name="Picture 5" descr="Diagram&#10;&#10;Description automatically generated">
            <a:extLst>
              <a:ext uri="{FF2B5EF4-FFF2-40B4-BE49-F238E27FC236}">
                <a16:creationId xmlns:a16="http://schemas.microsoft.com/office/drawing/2014/main" id="{21C029F9-2991-1059-AE8B-FA99FE174888}"/>
              </a:ext>
            </a:extLst>
          </p:cNvPr>
          <p:cNvPicPr>
            <a:picLocks noChangeAspect="1"/>
          </p:cNvPicPr>
          <p:nvPr/>
        </p:nvPicPr>
        <p:blipFill>
          <a:blip r:embed="rId3"/>
          <a:stretch>
            <a:fillRect/>
          </a:stretch>
        </p:blipFill>
        <p:spPr>
          <a:xfrm>
            <a:off x="162757" y="886968"/>
            <a:ext cx="5084064" cy="5084064"/>
          </a:xfrm>
          <a:prstGeom prst="rect">
            <a:avLst/>
          </a:prstGeom>
        </p:spPr>
      </p:pic>
      <p:sp>
        <p:nvSpPr>
          <p:cNvPr id="7" name="TextBox 6">
            <a:extLst>
              <a:ext uri="{FF2B5EF4-FFF2-40B4-BE49-F238E27FC236}">
                <a16:creationId xmlns:a16="http://schemas.microsoft.com/office/drawing/2014/main" id="{4F6C2D92-CF0F-C6E3-ED8E-58E7E914C67F}"/>
              </a:ext>
            </a:extLst>
          </p:cNvPr>
          <p:cNvSpPr txBox="1"/>
          <p:nvPr/>
        </p:nvSpPr>
        <p:spPr>
          <a:xfrm>
            <a:off x="2362283" y="2492402"/>
            <a:ext cx="1437292" cy="1015663"/>
          </a:xfrm>
          <a:prstGeom prst="rect">
            <a:avLst/>
          </a:prstGeom>
          <a:noFill/>
        </p:spPr>
        <p:txBody>
          <a:bodyPr wrap="square" rtlCol="0">
            <a:spAutoFit/>
          </a:bodyPr>
          <a:lstStyle/>
          <a:p>
            <a:r>
              <a:rPr lang="en-US" sz="2000" dirty="0">
                <a:solidFill>
                  <a:srgbClr val="C00000"/>
                </a:solidFill>
              </a:rPr>
              <a:t>15 m/s </a:t>
            </a:r>
            <a:r>
              <a:rPr lang="en-US" sz="2000" dirty="0" err="1">
                <a:solidFill>
                  <a:srgbClr val="C00000"/>
                </a:solidFill>
              </a:rPr>
              <a:t>sfc</a:t>
            </a:r>
            <a:r>
              <a:rPr lang="en-US" sz="2000" dirty="0">
                <a:solidFill>
                  <a:srgbClr val="C00000"/>
                </a:solidFill>
              </a:rPr>
              <a:t>, just below TS strength</a:t>
            </a:r>
          </a:p>
        </p:txBody>
      </p:sp>
      <p:sp>
        <p:nvSpPr>
          <p:cNvPr id="8" name="TextBox 7">
            <a:extLst>
              <a:ext uri="{FF2B5EF4-FFF2-40B4-BE49-F238E27FC236}">
                <a16:creationId xmlns:a16="http://schemas.microsoft.com/office/drawing/2014/main" id="{54C9257E-26AC-636A-8B6F-FC9AA0EAA78D}"/>
              </a:ext>
            </a:extLst>
          </p:cNvPr>
          <p:cNvSpPr txBox="1"/>
          <p:nvPr/>
        </p:nvSpPr>
        <p:spPr>
          <a:xfrm>
            <a:off x="1986143" y="1810301"/>
            <a:ext cx="1610349" cy="400110"/>
          </a:xfrm>
          <a:prstGeom prst="rect">
            <a:avLst/>
          </a:prstGeom>
          <a:noFill/>
        </p:spPr>
        <p:txBody>
          <a:bodyPr wrap="square" rtlCol="0">
            <a:spAutoFit/>
          </a:bodyPr>
          <a:lstStyle/>
          <a:p>
            <a:r>
              <a:rPr lang="en-US" sz="2000" dirty="0">
                <a:solidFill>
                  <a:srgbClr val="FF0000"/>
                </a:solidFill>
              </a:rPr>
              <a:t>21 m/s 1-km</a:t>
            </a:r>
          </a:p>
        </p:txBody>
      </p:sp>
      <p:sp>
        <p:nvSpPr>
          <p:cNvPr id="9" name="TextBox 8">
            <a:extLst>
              <a:ext uri="{FF2B5EF4-FFF2-40B4-BE49-F238E27FC236}">
                <a16:creationId xmlns:a16="http://schemas.microsoft.com/office/drawing/2014/main" id="{68BE4E32-D028-BD2C-E371-FE0740A156A2}"/>
              </a:ext>
            </a:extLst>
          </p:cNvPr>
          <p:cNvSpPr txBox="1"/>
          <p:nvPr/>
        </p:nvSpPr>
        <p:spPr>
          <a:xfrm>
            <a:off x="3596492" y="2269545"/>
            <a:ext cx="1610349" cy="400110"/>
          </a:xfrm>
          <a:prstGeom prst="rect">
            <a:avLst/>
          </a:prstGeom>
          <a:noFill/>
        </p:spPr>
        <p:txBody>
          <a:bodyPr wrap="square" rtlCol="0">
            <a:spAutoFit/>
          </a:bodyPr>
          <a:lstStyle/>
          <a:p>
            <a:r>
              <a:rPr lang="en-US" sz="2000" dirty="0">
                <a:solidFill>
                  <a:srgbClr val="FF8200"/>
                </a:solidFill>
              </a:rPr>
              <a:t>10 m/s 6-km</a:t>
            </a:r>
          </a:p>
        </p:txBody>
      </p:sp>
      <p:sp>
        <p:nvSpPr>
          <p:cNvPr id="10" name="TextBox 9">
            <a:extLst>
              <a:ext uri="{FF2B5EF4-FFF2-40B4-BE49-F238E27FC236}">
                <a16:creationId xmlns:a16="http://schemas.microsoft.com/office/drawing/2014/main" id="{B6779147-D7EC-FAC4-731C-56C89278EEF5}"/>
              </a:ext>
            </a:extLst>
          </p:cNvPr>
          <p:cNvSpPr txBox="1"/>
          <p:nvPr/>
        </p:nvSpPr>
        <p:spPr>
          <a:xfrm>
            <a:off x="162757" y="5889640"/>
            <a:ext cx="4946714" cy="954107"/>
          </a:xfrm>
          <a:prstGeom prst="rect">
            <a:avLst/>
          </a:prstGeom>
          <a:noFill/>
        </p:spPr>
        <p:txBody>
          <a:bodyPr wrap="square" rtlCol="0">
            <a:spAutoFit/>
          </a:bodyPr>
          <a:lstStyle/>
          <a:p>
            <a:r>
              <a:rPr lang="en-US" sz="1400" i="1" dirty="0"/>
              <a:t>Idealized, axisymmetric TC vortex with low-level inflow, upper-level outflow, and anticyclonic vertical wind shear. Vertical structure has curved hodograph, ~150 m2/s2 SREH </a:t>
            </a:r>
            <a:r>
              <a:rPr lang="en-US" sz="1400" b="1" i="1" dirty="0"/>
              <a:t>without accounting for ambient vertical wind shear.</a:t>
            </a:r>
          </a:p>
        </p:txBody>
      </p:sp>
      <p:sp>
        <p:nvSpPr>
          <p:cNvPr id="12" name="TextBox 11">
            <a:extLst>
              <a:ext uri="{FF2B5EF4-FFF2-40B4-BE49-F238E27FC236}">
                <a16:creationId xmlns:a16="http://schemas.microsoft.com/office/drawing/2014/main" id="{E79EC628-5B55-08EE-D1BA-3B8B0ABDBC80}"/>
              </a:ext>
            </a:extLst>
          </p:cNvPr>
          <p:cNvSpPr txBox="1"/>
          <p:nvPr/>
        </p:nvSpPr>
        <p:spPr>
          <a:xfrm>
            <a:off x="6494085" y="5903893"/>
            <a:ext cx="5535158" cy="954107"/>
          </a:xfrm>
          <a:prstGeom prst="rect">
            <a:avLst/>
          </a:prstGeom>
          <a:noFill/>
        </p:spPr>
        <p:txBody>
          <a:bodyPr wrap="square" rtlCol="0">
            <a:spAutoFit/>
          </a:bodyPr>
          <a:lstStyle/>
          <a:p>
            <a:r>
              <a:rPr lang="en-US" sz="1400" i="1" dirty="0"/>
              <a:t>Realistic ambient vertical wind profile (from Schenkel et al. 2020 Fig. 14, Strong Shear Composite) added to the idealized vortex at left. Helicity maximized </a:t>
            </a:r>
            <a:r>
              <a:rPr lang="en-US" sz="1400" i="1" dirty="0" err="1"/>
              <a:t>downshear</a:t>
            </a:r>
            <a:r>
              <a:rPr lang="en-US" sz="1400" i="1" dirty="0"/>
              <a:t>-left, minimized </a:t>
            </a:r>
            <a:r>
              <a:rPr lang="en-US" sz="1400" i="1" dirty="0" err="1"/>
              <a:t>upshear</a:t>
            </a:r>
            <a:r>
              <a:rPr lang="en-US" sz="1400" i="1" dirty="0"/>
              <a:t>-right. More realistic asymmetric TC vortex maximizes helicity </a:t>
            </a:r>
            <a:r>
              <a:rPr lang="en-US" sz="1400" i="1" dirty="0" err="1"/>
              <a:t>upshear</a:t>
            </a:r>
            <a:r>
              <a:rPr lang="en-US" sz="1400" i="1" dirty="0"/>
              <a:t>-right.</a:t>
            </a:r>
            <a:endParaRPr lang="en-US" sz="1400" b="1" i="1" dirty="0"/>
          </a:p>
        </p:txBody>
      </p:sp>
      <p:sp>
        <p:nvSpPr>
          <p:cNvPr id="13" name="TextBox 12">
            <a:extLst>
              <a:ext uri="{FF2B5EF4-FFF2-40B4-BE49-F238E27FC236}">
                <a16:creationId xmlns:a16="http://schemas.microsoft.com/office/drawing/2014/main" id="{EA5C7D9B-85D8-1DA7-7F98-08AFBD38AF73}"/>
              </a:ext>
            </a:extLst>
          </p:cNvPr>
          <p:cNvSpPr txBox="1"/>
          <p:nvPr/>
        </p:nvSpPr>
        <p:spPr>
          <a:xfrm>
            <a:off x="7608715" y="3138311"/>
            <a:ext cx="1117600" cy="369332"/>
          </a:xfrm>
          <a:prstGeom prst="rect">
            <a:avLst/>
          </a:prstGeom>
          <a:noFill/>
        </p:spPr>
        <p:txBody>
          <a:bodyPr wrap="square" rtlCol="0">
            <a:spAutoFit/>
          </a:bodyPr>
          <a:lstStyle/>
          <a:p>
            <a:r>
              <a:rPr lang="en-US" dirty="0" err="1"/>
              <a:t>Upshear</a:t>
            </a:r>
            <a:endParaRPr lang="en-US" dirty="0"/>
          </a:p>
        </p:txBody>
      </p:sp>
      <p:sp>
        <p:nvSpPr>
          <p:cNvPr id="14" name="TextBox 13">
            <a:extLst>
              <a:ext uri="{FF2B5EF4-FFF2-40B4-BE49-F238E27FC236}">
                <a16:creationId xmlns:a16="http://schemas.microsoft.com/office/drawing/2014/main" id="{F6AD4DE8-0699-675D-D3D1-1B01AB5960BD}"/>
              </a:ext>
            </a:extLst>
          </p:cNvPr>
          <p:cNvSpPr txBox="1"/>
          <p:nvPr/>
        </p:nvSpPr>
        <p:spPr>
          <a:xfrm>
            <a:off x="9623307" y="3138311"/>
            <a:ext cx="1507538" cy="369332"/>
          </a:xfrm>
          <a:prstGeom prst="rect">
            <a:avLst/>
          </a:prstGeom>
          <a:noFill/>
        </p:spPr>
        <p:txBody>
          <a:bodyPr wrap="square" rtlCol="0">
            <a:spAutoFit/>
          </a:bodyPr>
          <a:lstStyle/>
          <a:p>
            <a:r>
              <a:rPr lang="en-US" dirty="0" err="1"/>
              <a:t>Downshear</a:t>
            </a:r>
            <a:endParaRPr lang="en-US" dirty="0"/>
          </a:p>
        </p:txBody>
      </p:sp>
    </p:spTree>
    <p:extLst>
      <p:ext uri="{BB962C8B-B14F-4D97-AF65-F5344CB8AC3E}">
        <p14:creationId xmlns:p14="http://schemas.microsoft.com/office/powerpoint/2010/main" val="3422963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82EC181-D470-FF81-3F48-9E3DFEF25C74}"/>
              </a:ext>
            </a:extLst>
          </p:cNvPr>
          <p:cNvPicPr>
            <a:picLocks noChangeAspect="1"/>
          </p:cNvPicPr>
          <p:nvPr/>
        </p:nvPicPr>
        <p:blipFill>
          <a:blip r:embed="rId2"/>
          <a:stretch>
            <a:fillRect/>
          </a:stretch>
        </p:blipFill>
        <p:spPr>
          <a:xfrm>
            <a:off x="510822" y="777846"/>
            <a:ext cx="4772378" cy="4614468"/>
          </a:xfrm>
          <a:prstGeom prst="rect">
            <a:avLst/>
          </a:prstGeom>
        </p:spPr>
      </p:pic>
      <p:pic>
        <p:nvPicPr>
          <p:cNvPr id="6" name="Picture 5">
            <a:extLst>
              <a:ext uri="{FF2B5EF4-FFF2-40B4-BE49-F238E27FC236}">
                <a16:creationId xmlns:a16="http://schemas.microsoft.com/office/drawing/2014/main" id="{FDDFCC25-E570-2197-5C49-C5B4B9049806}"/>
              </a:ext>
            </a:extLst>
          </p:cNvPr>
          <p:cNvPicPr>
            <a:picLocks noChangeAspect="1"/>
          </p:cNvPicPr>
          <p:nvPr/>
        </p:nvPicPr>
        <p:blipFill>
          <a:blip r:embed="rId3"/>
          <a:stretch>
            <a:fillRect/>
          </a:stretch>
        </p:blipFill>
        <p:spPr>
          <a:xfrm>
            <a:off x="5961943" y="493500"/>
            <a:ext cx="5041902" cy="4999710"/>
          </a:xfrm>
          <a:prstGeom prst="rect">
            <a:avLst/>
          </a:prstGeom>
        </p:spPr>
      </p:pic>
      <p:pic>
        <p:nvPicPr>
          <p:cNvPr id="7" name="Picture 6">
            <a:extLst>
              <a:ext uri="{FF2B5EF4-FFF2-40B4-BE49-F238E27FC236}">
                <a16:creationId xmlns:a16="http://schemas.microsoft.com/office/drawing/2014/main" id="{76387788-85FC-EDA4-DC28-8F90FD085C2F}"/>
              </a:ext>
            </a:extLst>
          </p:cNvPr>
          <p:cNvPicPr>
            <a:picLocks noChangeAspect="1"/>
          </p:cNvPicPr>
          <p:nvPr/>
        </p:nvPicPr>
        <p:blipFill>
          <a:blip r:embed="rId4"/>
          <a:stretch>
            <a:fillRect/>
          </a:stretch>
        </p:blipFill>
        <p:spPr>
          <a:xfrm>
            <a:off x="8800706" y="3883378"/>
            <a:ext cx="1988989" cy="1183922"/>
          </a:xfrm>
          <a:prstGeom prst="rect">
            <a:avLst/>
          </a:prstGeom>
        </p:spPr>
      </p:pic>
      <p:sp>
        <p:nvSpPr>
          <p:cNvPr id="8" name="TextBox 7">
            <a:extLst>
              <a:ext uri="{FF2B5EF4-FFF2-40B4-BE49-F238E27FC236}">
                <a16:creationId xmlns:a16="http://schemas.microsoft.com/office/drawing/2014/main" id="{521FBFAB-8453-9F6B-4D5E-1AF63C959A4D}"/>
              </a:ext>
            </a:extLst>
          </p:cNvPr>
          <p:cNvSpPr txBox="1"/>
          <p:nvPr/>
        </p:nvSpPr>
        <p:spPr>
          <a:xfrm>
            <a:off x="654756" y="5423338"/>
            <a:ext cx="9508747" cy="1508105"/>
          </a:xfrm>
          <a:prstGeom prst="rect">
            <a:avLst/>
          </a:prstGeom>
          <a:noFill/>
        </p:spPr>
        <p:txBody>
          <a:bodyPr wrap="square" rtlCol="0">
            <a:spAutoFit/>
          </a:bodyPr>
          <a:lstStyle/>
          <a:p>
            <a:r>
              <a:rPr lang="en-US" dirty="0"/>
              <a:t>From Schenkel et al. 2020, Figs. 14 and 12, using TC cases that produced tornadoes.</a:t>
            </a:r>
          </a:p>
          <a:p>
            <a:r>
              <a:rPr lang="en-US" b="1" dirty="0" err="1"/>
              <a:t>Downshear</a:t>
            </a:r>
            <a:r>
              <a:rPr lang="en-US" b="1" dirty="0"/>
              <a:t> quadrants have curved, veering hodographs, especially </a:t>
            </a:r>
            <a:r>
              <a:rPr lang="en-US" b="1" dirty="0" err="1"/>
              <a:t>downshear</a:t>
            </a:r>
            <a:r>
              <a:rPr lang="en-US" b="1" dirty="0"/>
              <a:t>-right.</a:t>
            </a:r>
          </a:p>
          <a:p>
            <a:r>
              <a:rPr lang="en-US" sz="1400" dirty="0"/>
              <a:t>Schenkel, B. A., R. Edwards, and M. Coniglio, 2020: A climatological analysis of ambient deep-tropospheric vertical wind shear impacts upon tornadoes in tropical cyclones. Wea. Forecasting, 35, 2033–2059.</a:t>
            </a:r>
            <a:endParaRPr lang="en-US" sz="1400" dirty="0">
              <a:effectLst/>
              <a:latin typeface="Times"/>
            </a:endParaRPr>
          </a:p>
          <a:p>
            <a:r>
              <a:rPr lang="en-US" sz="1400" dirty="0">
                <a:effectLst/>
                <a:latin typeface="Times"/>
              </a:rPr>
              <a:t>DOI: 10.1175/WAF-D-19-0220.1</a:t>
            </a:r>
            <a:r>
              <a:rPr lang="en-US" sz="1400" dirty="0"/>
              <a:t> </a:t>
            </a:r>
          </a:p>
          <a:p>
            <a:r>
              <a:rPr lang="en-US" sz="1400" b="1" i="0" u="none" strike="noStrike" dirty="0">
                <a:solidFill>
                  <a:srgbClr val="212121"/>
                </a:solidFill>
                <a:effectLst/>
                <a:latin typeface="Aptos" panose="020B0004020202020204" pitchFamily="34" charset="0"/>
              </a:rPr>
              <a:t>© American Meteorological Society. Used with permission.</a:t>
            </a:r>
            <a:endParaRPr lang="en-US" sz="1400" dirty="0"/>
          </a:p>
        </p:txBody>
      </p:sp>
      <p:sp>
        <p:nvSpPr>
          <p:cNvPr id="9" name="TextBox 8">
            <a:extLst>
              <a:ext uri="{FF2B5EF4-FFF2-40B4-BE49-F238E27FC236}">
                <a16:creationId xmlns:a16="http://schemas.microsoft.com/office/drawing/2014/main" id="{F4620713-09C6-63D3-8C74-A9DDAC63B594}"/>
              </a:ext>
            </a:extLst>
          </p:cNvPr>
          <p:cNvSpPr txBox="1"/>
          <p:nvPr/>
        </p:nvSpPr>
        <p:spPr>
          <a:xfrm>
            <a:off x="1128889" y="1049482"/>
            <a:ext cx="3522134" cy="923330"/>
          </a:xfrm>
          <a:prstGeom prst="rect">
            <a:avLst/>
          </a:prstGeom>
          <a:solidFill>
            <a:schemeClr val="bg1"/>
          </a:solidFill>
        </p:spPr>
        <p:txBody>
          <a:bodyPr wrap="square" rtlCol="0">
            <a:spAutoFit/>
          </a:bodyPr>
          <a:lstStyle/>
          <a:p>
            <a:r>
              <a:rPr lang="en-US" b="1" dirty="0"/>
              <a:t>Ambient</a:t>
            </a:r>
            <a:r>
              <a:rPr lang="en-US" dirty="0"/>
              <a:t> vertical wind profiles of TC environment for strong, moderate, and weak shear cases</a:t>
            </a:r>
          </a:p>
        </p:txBody>
      </p:sp>
      <p:sp>
        <p:nvSpPr>
          <p:cNvPr id="10" name="TextBox 9">
            <a:extLst>
              <a:ext uri="{FF2B5EF4-FFF2-40B4-BE49-F238E27FC236}">
                <a16:creationId xmlns:a16="http://schemas.microsoft.com/office/drawing/2014/main" id="{AB45E238-B1F1-014A-9E0B-BBDAE97DD9A9}"/>
              </a:ext>
            </a:extLst>
          </p:cNvPr>
          <p:cNvSpPr txBox="1"/>
          <p:nvPr/>
        </p:nvSpPr>
        <p:spPr>
          <a:xfrm>
            <a:off x="6721827" y="855154"/>
            <a:ext cx="1496484" cy="1477328"/>
          </a:xfrm>
          <a:prstGeom prst="rect">
            <a:avLst/>
          </a:prstGeom>
          <a:solidFill>
            <a:schemeClr val="bg1"/>
          </a:solidFill>
        </p:spPr>
        <p:txBody>
          <a:bodyPr wrap="square" rtlCol="0">
            <a:spAutoFit/>
          </a:bodyPr>
          <a:lstStyle/>
          <a:p>
            <a:r>
              <a:rPr lang="en-US" dirty="0"/>
              <a:t>Radiosonde hodographs in shear-relative quadrants </a:t>
            </a:r>
          </a:p>
        </p:txBody>
      </p:sp>
      <p:sp>
        <p:nvSpPr>
          <p:cNvPr id="2" name="Title 1">
            <a:extLst>
              <a:ext uri="{FF2B5EF4-FFF2-40B4-BE49-F238E27FC236}">
                <a16:creationId xmlns:a16="http://schemas.microsoft.com/office/drawing/2014/main" id="{E4DE61D0-C34C-4088-E748-F40A7D7C393A}"/>
              </a:ext>
            </a:extLst>
          </p:cNvPr>
          <p:cNvSpPr>
            <a:spLocks noGrp="1"/>
          </p:cNvSpPr>
          <p:nvPr>
            <p:ph type="title"/>
          </p:nvPr>
        </p:nvSpPr>
        <p:spPr>
          <a:xfrm>
            <a:off x="838200" y="161926"/>
            <a:ext cx="10515600" cy="639586"/>
          </a:xfrm>
        </p:spPr>
        <p:txBody>
          <a:bodyPr>
            <a:normAutofit fontScale="90000"/>
          </a:bodyPr>
          <a:lstStyle/>
          <a:p>
            <a:r>
              <a:rPr lang="en-US" dirty="0"/>
              <a:t>Observed Vertical Wind Profiles</a:t>
            </a:r>
          </a:p>
        </p:txBody>
      </p:sp>
    </p:spTree>
    <p:extLst>
      <p:ext uri="{BB962C8B-B14F-4D97-AF65-F5344CB8AC3E}">
        <p14:creationId xmlns:p14="http://schemas.microsoft.com/office/powerpoint/2010/main" val="1049691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61129-8D22-0527-2110-9FA0A22C89A8}"/>
              </a:ext>
            </a:extLst>
          </p:cNvPr>
          <p:cNvSpPr>
            <a:spLocks noGrp="1"/>
          </p:cNvSpPr>
          <p:nvPr>
            <p:ph type="title"/>
          </p:nvPr>
        </p:nvSpPr>
        <p:spPr>
          <a:xfrm>
            <a:off x="838200" y="195793"/>
            <a:ext cx="10515600" cy="639586"/>
          </a:xfrm>
        </p:spPr>
        <p:txBody>
          <a:bodyPr>
            <a:normAutofit fontScale="90000"/>
          </a:bodyPr>
          <a:lstStyle/>
          <a:p>
            <a:pPr algn="ctr"/>
            <a:r>
              <a:rPr lang="en-US" dirty="0"/>
              <a:t>SR Helicity in Ground-Relative </a:t>
            </a:r>
            <a:r>
              <a:rPr lang="en-US" dirty="0" err="1"/>
              <a:t>Coords</a:t>
            </a:r>
            <a:endParaRPr lang="en-US" dirty="0"/>
          </a:p>
        </p:txBody>
      </p:sp>
      <p:pic>
        <p:nvPicPr>
          <p:cNvPr id="4" name="Picture 3">
            <a:extLst>
              <a:ext uri="{FF2B5EF4-FFF2-40B4-BE49-F238E27FC236}">
                <a16:creationId xmlns:a16="http://schemas.microsoft.com/office/drawing/2014/main" id="{66F4CCAF-CD0C-0600-E1D7-F489AE0E2BEB}"/>
              </a:ext>
            </a:extLst>
          </p:cNvPr>
          <p:cNvPicPr>
            <a:picLocks noChangeAspect="1"/>
          </p:cNvPicPr>
          <p:nvPr/>
        </p:nvPicPr>
        <p:blipFill>
          <a:blip r:embed="rId2"/>
          <a:stretch>
            <a:fillRect/>
          </a:stretch>
        </p:blipFill>
        <p:spPr>
          <a:xfrm>
            <a:off x="2433490" y="835379"/>
            <a:ext cx="8998729" cy="4109154"/>
          </a:xfrm>
          <a:prstGeom prst="rect">
            <a:avLst/>
          </a:prstGeom>
        </p:spPr>
      </p:pic>
      <p:sp>
        <p:nvSpPr>
          <p:cNvPr id="6" name="Up Arrow 5">
            <a:extLst>
              <a:ext uri="{FF2B5EF4-FFF2-40B4-BE49-F238E27FC236}">
                <a16:creationId xmlns:a16="http://schemas.microsoft.com/office/drawing/2014/main" id="{5BE4A54B-E5CF-3146-2E96-8A661E12E660}"/>
              </a:ext>
            </a:extLst>
          </p:cNvPr>
          <p:cNvSpPr/>
          <p:nvPr/>
        </p:nvSpPr>
        <p:spPr>
          <a:xfrm rot="4434706">
            <a:off x="1076745" y="2751277"/>
            <a:ext cx="375356" cy="77893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A0CC451-D81F-80F1-BE36-87020F0837A3}"/>
              </a:ext>
            </a:extLst>
          </p:cNvPr>
          <p:cNvSpPr txBox="1"/>
          <p:nvPr/>
        </p:nvSpPr>
        <p:spPr>
          <a:xfrm>
            <a:off x="372534" y="2011781"/>
            <a:ext cx="2325511" cy="923330"/>
          </a:xfrm>
          <a:prstGeom prst="rect">
            <a:avLst/>
          </a:prstGeom>
          <a:noFill/>
        </p:spPr>
        <p:txBody>
          <a:bodyPr wrap="square" rtlCol="0">
            <a:spAutoFit/>
          </a:bodyPr>
          <a:lstStyle/>
          <a:p>
            <a:r>
              <a:rPr lang="en-US" b="1" dirty="0"/>
              <a:t>Average</a:t>
            </a:r>
            <a:r>
              <a:rPr lang="en-US" dirty="0"/>
              <a:t> ambient shear vector is from WSW, about 250°</a:t>
            </a:r>
          </a:p>
        </p:txBody>
      </p:sp>
      <p:sp>
        <p:nvSpPr>
          <p:cNvPr id="8" name="TextBox 7">
            <a:extLst>
              <a:ext uri="{FF2B5EF4-FFF2-40B4-BE49-F238E27FC236}">
                <a16:creationId xmlns:a16="http://schemas.microsoft.com/office/drawing/2014/main" id="{A5FE741F-55B3-9EAF-D1E2-80779113AF83}"/>
              </a:ext>
            </a:extLst>
          </p:cNvPr>
          <p:cNvSpPr txBox="1"/>
          <p:nvPr/>
        </p:nvSpPr>
        <p:spPr>
          <a:xfrm>
            <a:off x="4391378" y="5081010"/>
            <a:ext cx="6773333" cy="1323439"/>
          </a:xfrm>
          <a:prstGeom prst="rect">
            <a:avLst/>
          </a:prstGeom>
          <a:noFill/>
        </p:spPr>
        <p:txBody>
          <a:bodyPr wrap="square" rtlCol="0">
            <a:spAutoFit/>
          </a:bodyPr>
          <a:lstStyle/>
          <a:p>
            <a:r>
              <a:rPr lang="en-US" sz="2000" dirty="0"/>
              <a:t>Tornado locations (line contours of density) align very well with 0-3 km Storm Relative Helicity (shaded).</a:t>
            </a:r>
          </a:p>
          <a:p>
            <a:endParaRPr lang="en-US" sz="2000" dirty="0"/>
          </a:p>
          <a:p>
            <a:r>
              <a:rPr lang="en-US" sz="2000" dirty="0"/>
              <a:t>TCs with few tornadoes have much lower helicity (right).</a:t>
            </a:r>
          </a:p>
        </p:txBody>
      </p:sp>
      <p:sp>
        <p:nvSpPr>
          <p:cNvPr id="3" name="TextBox 2">
            <a:extLst>
              <a:ext uri="{FF2B5EF4-FFF2-40B4-BE49-F238E27FC236}">
                <a16:creationId xmlns:a16="http://schemas.microsoft.com/office/drawing/2014/main" id="{28238FB8-3205-21AD-0BB4-01C29575E2DF}"/>
              </a:ext>
            </a:extLst>
          </p:cNvPr>
          <p:cNvSpPr txBox="1"/>
          <p:nvPr/>
        </p:nvSpPr>
        <p:spPr>
          <a:xfrm>
            <a:off x="225779" y="4388513"/>
            <a:ext cx="3341511" cy="2523768"/>
          </a:xfrm>
          <a:prstGeom prst="rect">
            <a:avLst/>
          </a:prstGeom>
          <a:noFill/>
        </p:spPr>
        <p:txBody>
          <a:bodyPr wrap="square" rtlCol="0">
            <a:spAutoFit/>
          </a:bodyPr>
          <a:lstStyle/>
          <a:p>
            <a:r>
              <a:rPr lang="en-US" dirty="0"/>
              <a:t>From Trier et al. 2023</a:t>
            </a:r>
          </a:p>
          <a:p>
            <a:r>
              <a:rPr lang="en-US" sz="1400" dirty="0"/>
              <a:t>Trier, S.B., D.A. </a:t>
            </a:r>
            <a:r>
              <a:rPr lang="en-US" sz="1400" dirty="0" err="1"/>
              <a:t>Ahijevych</a:t>
            </a:r>
            <a:r>
              <a:rPr lang="en-US" sz="1400" dirty="0"/>
              <a:t>, D. Carroll-Smith, G.H. Bryan, and R. Edwards, 2023: Composite mesoscale environmental conditions influencing tornado frequencies in landfalling tropical cyclones. Wea. Forecasting, 38, 2481-2508.</a:t>
            </a:r>
          </a:p>
          <a:p>
            <a:r>
              <a:rPr lang="en-US" sz="1400" dirty="0">
                <a:effectLst/>
                <a:latin typeface="Times"/>
              </a:rPr>
              <a:t>DOI: 10.1175/WAF-D-22-0227.1</a:t>
            </a:r>
          </a:p>
          <a:p>
            <a:r>
              <a:rPr lang="en-US" sz="1400" b="1" i="0" u="none" strike="noStrike" dirty="0">
                <a:solidFill>
                  <a:srgbClr val="212121"/>
                </a:solidFill>
                <a:effectLst/>
                <a:latin typeface="Aptos" panose="020B0004020202020204" pitchFamily="34" charset="0"/>
              </a:rPr>
              <a:t>© American Meteorological Society. Used with permission.</a:t>
            </a:r>
            <a:endParaRPr lang="en-US" sz="1400" dirty="0">
              <a:effectLst/>
              <a:latin typeface="Times"/>
            </a:endParaRPr>
          </a:p>
        </p:txBody>
      </p:sp>
    </p:spTree>
    <p:extLst>
      <p:ext uri="{BB962C8B-B14F-4D97-AF65-F5344CB8AC3E}">
        <p14:creationId xmlns:p14="http://schemas.microsoft.com/office/powerpoint/2010/main" val="3469968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61129-8D22-0527-2110-9FA0A22C89A8}"/>
              </a:ext>
            </a:extLst>
          </p:cNvPr>
          <p:cNvSpPr>
            <a:spLocks noGrp="1"/>
          </p:cNvSpPr>
          <p:nvPr>
            <p:ph type="title"/>
          </p:nvPr>
        </p:nvSpPr>
        <p:spPr>
          <a:xfrm>
            <a:off x="838200" y="195793"/>
            <a:ext cx="10515600" cy="639586"/>
          </a:xfrm>
        </p:spPr>
        <p:txBody>
          <a:bodyPr>
            <a:normAutofit fontScale="90000"/>
          </a:bodyPr>
          <a:lstStyle/>
          <a:p>
            <a:pPr algn="ctr"/>
            <a:r>
              <a:rPr lang="en-US" dirty="0"/>
              <a:t>CAPE, SCP in Ground-Relative </a:t>
            </a:r>
            <a:r>
              <a:rPr lang="en-US" dirty="0" err="1"/>
              <a:t>Coords</a:t>
            </a:r>
            <a:endParaRPr lang="en-US" dirty="0"/>
          </a:p>
        </p:txBody>
      </p:sp>
      <p:sp>
        <p:nvSpPr>
          <p:cNvPr id="5" name="TextBox 4">
            <a:extLst>
              <a:ext uri="{FF2B5EF4-FFF2-40B4-BE49-F238E27FC236}">
                <a16:creationId xmlns:a16="http://schemas.microsoft.com/office/drawing/2014/main" id="{D511E430-1E50-9B73-E7A7-941E327AF8A8}"/>
              </a:ext>
            </a:extLst>
          </p:cNvPr>
          <p:cNvSpPr txBox="1"/>
          <p:nvPr/>
        </p:nvSpPr>
        <p:spPr>
          <a:xfrm>
            <a:off x="225779" y="4388513"/>
            <a:ext cx="3341511" cy="2523768"/>
          </a:xfrm>
          <a:prstGeom prst="rect">
            <a:avLst/>
          </a:prstGeom>
          <a:noFill/>
        </p:spPr>
        <p:txBody>
          <a:bodyPr wrap="square" rtlCol="0">
            <a:spAutoFit/>
          </a:bodyPr>
          <a:lstStyle/>
          <a:p>
            <a:r>
              <a:rPr lang="en-US" dirty="0"/>
              <a:t>From Trier et al. 2023</a:t>
            </a:r>
          </a:p>
          <a:p>
            <a:r>
              <a:rPr lang="en-US" sz="1400" dirty="0"/>
              <a:t>Trier, S.B., D.A. </a:t>
            </a:r>
            <a:r>
              <a:rPr lang="en-US" sz="1400" dirty="0" err="1"/>
              <a:t>Ahijevych</a:t>
            </a:r>
            <a:r>
              <a:rPr lang="en-US" sz="1400" dirty="0"/>
              <a:t>, D. Carroll-Smith, G.H. Bryan, and R. Edwards, 2023: Composite mesoscale environmental conditions influencing tornado frequencies in landfalling tropical cyclones. Wea. Forecasting, 38, 2481-2508.</a:t>
            </a:r>
          </a:p>
          <a:p>
            <a:r>
              <a:rPr lang="en-US" sz="1400" dirty="0">
                <a:effectLst/>
                <a:latin typeface="Times"/>
              </a:rPr>
              <a:t>DOI: 10.1175/WAF-D-22-0227.1</a:t>
            </a:r>
          </a:p>
          <a:p>
            <a:r>
              <a:rPr lang="en-US" sz="1400" b="1" i="0" u="none" strike="noStrike" dirty="0">
                <a:solidFill>
                  <a:srgbClr val="212121"/>
                </a:solidFill>
                <a:effectLst/>
                <a:latin typeface="Aptos" panose="020B0004020202020204" pitchFamily="34" charset="0"/>
              </a:rPr>
              <a:t>© American Meteorological Society. Used with permission.</a:t>
            </a:r>
            <a:endParaRPr lang="en-US" sz="1400" dirty="0">
              <a:effectLst/>
              <a:latin typeface="Times"/>
            </a:endParaRPr>
          </a:p>
        </p:txBody>
      </p:sp>
      <p:sp>
        <p:nvSpPr>
          <p:cNvPr id="6" name="Up Arrow 5">
            <a:extLst>
              <a:ext uri="{FF2B5EF4-FFF2-40B4-BE49-F238E27FC236}">
                <a16:creationId xmlns:a16="http://schemas.microsoft.com/office/drawing/2014/main" id="{5BE4A54B-E5CF-3146-2E96-8A661E12E660}"/>
              </a:ext>
            </a:extLst>
          </p:cNvPr>
          <p:cNvSpPr/>
          <p:nvPr/>
        </p:nvSpPr>
        <p:spPr>
          <a:xfrm rot="4434706">
            <a:off x="1076745" y="2751277"/>
            <a:ext cx="375356" cy="778933"/>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A0CC451-D81F-80F1-BE36-87020F0837A3}"/>
              </a:ext>
            </a:extLst>
          </p:cNvPr>
          <p:cNvSpPr txBox="1"/>
          <p:nvPr/>
        </p:nvSpPr>
        <p:spPr>
          <a:xfrm>
            <a:off x="372534" y="2011781"/>
            <a:ext cx="2325511" cy="923330"/>
          </a:xfrm>
          <a:prstGeom prst="rect">
            <a:avLst/>
          </a:prstGeom>
          <a:noFill/>
        </p:spPr>
        <p:txBody>
          <a:bodyPr wrap="square" rtlCol="0">
            <a:spAutoFit/>
          </a:bodyPr>
          <a:lstStyle/>
          <a:p>
            <a:r>
              <a:rPr lang="en-US" b="1" dirty="0"/>
              <a:t>Average</a:t>
            </a:r>
            <a:r>
              <a:rPr lang="en-US" dirty="0"/>
              <a:t> ambient shear vector is from WSW, about 250°</a:t>
            </a:r>
          </a:p>
        </p:txBody>
      </p:sp>
      <p:sp>
        <p:nvSpPr>
          <p:cNvPr id="8" name="TextBox 7">
            <a:extLst>
              <a:ext uri="{FF2B5EF4-FFF2-40B4-BE49-F238E27FC236}">
                <a16:creationId xmlns:a16="http://schemas.microsoft.com/office/drawing/2014/main" id="{A5FE741F-55B3-9EAF-D1E2-80779113AF83}"/>
              </a:ext>
            </a:extLst>
          </p:cNvPr>
          <p:cNvSpPr txBox="1"/>
          <p:nvPr/>
        </p:nvSpPr>
        <p:spPr>
          <a:xfrm>
            <a:off x="3420533" y="4433669"/>
            <a:ext cx="8319911" cy="2185214"/>
          </a:xfrm>
          <a:prstGeom prst="rect">
            <a:avLst/>
          </a:prstGeom>
          <a:noFill/>
        </p:spPr>
        <p:txBody>
          <a:bodyPr wrap="square" rtlCol="0">
            <a:spAutoFit/>
          </a:bodyPr>
          <a:lstStyle/>
          <a:p>
            <a:r>
              <a:rPr lang="en-US" sz="2000" dirty="0"/>
              <a:t>Higher CAPE (thick contours) right-of-shear, on south and southeast sides.</a:t>
            </a:r>
          </a:p>
          <a:p>
            <a:endParaRPr lang="en-US" sz="800" dirty="0"/>
          </a:p>
          <a:p>
            <a:r>
              <a:rPr lang="en-US" sz="2000" dirty="0"/>
              <a:t>Supercell Composite Parameter (shaded) suggests tornado threat should extend more to south (right-of-shear) side than observed.</a:t>
            </a:r>
          </a:p>
          <a:p>
            <a:endParaRPr lang="en-US" sz="800" i="1" dirty="0"/>
          </a:p>
          <a:p>
            <a:r>
              <a:rPr lang="en-US" sz="2000" i="1" dirty="0"/>
              <a:t>To be fair, the south side is more often offshore, where no tornadoes would be observed. There is a southward extension of tornado locations in TCs that are further inland.</a:t>
            </a:r>
          </a:p>
        </p:txBody>
      </p:sp>
      <p:pic>
        <p:nvPicPr>
          <p:cNvPr id="3" name="Picture 2">
            <a:extLst>
              <a:ext uri="{FF2B5EF4-FFF2-40B4-BE49-F238E27FC236}">
                <a16:creationId xmlns:a16="http://schemas.microsoft.com/office/drawing/2014/main" id="{A2F4B36D-8939-5710-BEEA-645314E97F64}"/>
              </a:ext>
            </a:extLst>
          </p:cNvPr>
          <p:cNvPicPr>
            <a:picLocks/>
          </p:cNvPicPr>
          <p:nvPr/>
        </p:nvPicPr>
        <p:blipFill>
          <a:blip r:embed="rId2"/>
          <a:stretch>
            <a:fillRect/>
          </a:stretch>
        </p:blipFill>
        <p:spPr>
          <a:xfrm>
            <a:off x="2432304" y="832104"/>
            <a:ext cx="9064613" cy="3529584"/>
          </a:xfrm>
          <a:prstGeom prst="rect">
            <a:avLst/>
          </a:prstGeom>
        </p:spPr>
      </p:pic>
      <p:pic>
        <p:nvPicPr>
          <p:cNvPr id="9" name="Picture 8">
            <a:extLst>
              <a:ext uri="{FF2B5EF4-FFF2-40B4-BE49-F238E27FC236}">
                <a16:creationId xmlns:a16="http://schemas.microsoft.com/office/drawing/2014/main" id="{7C74F681-7BA5-8AF7-D9D8-5A9BC0FC5696}"/>
              </a:ext>
            </a:extLst>
          </p:cNvPr>
          <p:cNvPicPr>
            <a:picLocks noChangeAspect="1"/>
          </p:cNvPicPr>
          <p:nvPr/>
        </p:nvPicPr>
        <p:blipFill>
          <a:blip r:embed="rId3"/>
          <a:stretch>
            <a:fillRect/>
          </a:stretch>
        </p:blipFill>
        <p:spPr>
          <a:xfrm>
            <a:off x="5061826" y="3635022"/>
            <a:ext cx="4509603" cy="726666"/>
          </a:xfrm>
          <a:prstGeom prst="rect">
            <a:avLst/>
          </a:prstGeom>
        </p:spPr>
      </p:pic>
    </p:spTree>
    <p:extLst>
      <p:ext uri="{BB962C8B-B14F-4D97-AF65-F5344CB8AC3E}">
        <p14:creationId xmlns:p14="http://schemas.microsoft.com/office/powerpoint/2010/main" val="4154686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ADA51-697F-01F0-5E1C-0175FA09A0B9}"/>
              </a:ext>
            </a:extLst>
          </p:cNvPr>
          <p:cNvSpPr>
            <a:spLocks noGrp="1"/>
          </p:cNvSpPr>
          <p:nvPr>
            <p:ph type="title"/>
          </p:nvPr>
        </p:nvSpPr>
        <p:spPr/>
        <p:txBody>
          <a:bodyPr/>
          <a:lstStyle/>
          <a:p>
            <a:r>
              <a:rPr lang="en-US" dirty="0"/>
              <a:t>Radar Attributes / Warning Challenges</a:t>
            </a:r>
          </a:p>
        </p:txBody>
      </p:sp>
      <p:sp>
        <p:nvSpPr>
          <p:cNvPr id="3" name="Content Placeholder 2">
            <a:extLst>
              <a:ext uri="{FF2B5EF4-FFF2-40B4-BE49-F238E27FC236}">
                <a16:creationId xmlns:a16="http://schemas.microsoft.com/office/drawing/2014/main" id="{A90C940B-FCAE-149C-1EC9-AA86F642845D}"/>
              </a:ext>
            </a:extLst>
          </p:cNvPr>
          <p:cNvSpPr>
            <a:spLocks noGrp="1"/>
          </p:cNvSpPr>
          <p:nvPr>
            <p:ph idx="1"/>
          </p:nvPr>
        </p:nvSpPr>
        <p:spPr>
          <a:xfrm>
            <a:off x="838199" y="1825625"/>
            <a:ext cx="10732911" cy="4351338"/>
          </a:xfrm>
        </p:spPr>
        <p:txBody>
          <a:bodyPr/>
          <a:lstStyle/>
          <a:p>
            <a:r>
              <a:rPr lang="en-US" dirty="0"/>
              <a:t>Mini-supercells embedded in rainbands</a:t>
            </a:r>
          </a:p>
          <a:p>
            <a:r>
              <a:rPr lang="en-US" dirty="0"/>
              <a:t>Smaller, shallower, shorter-lived than classic supercells</a:t>
            </a:r>
          </a:p>
          <a:p>
            <a:pPr lvl="1"/>
            <a:r>
              <a:rPr lang="en-US" i="1" dirty="0"/>
              <a:t>Short-lived does NOT mean short path length</a:t>
            </a:r>
          </a:p>
          <a:p>
            <a:r>
              <a:rPr lang="en-US" dirty="0"/>
              <a:t>Rotational velocity weaker than non-TC tornado couplets</a:t>
            </a:r>
          </a:p>
          <a:p>
            <a:r>
              <a:rPr lang="en-US" dirty="0"/>
              <a:t>Multiple threats to monitor simultaneously (flash flood, tornadoes, high wind…), can’t focus exclusively on tornadoes</a:t>
            </a:r>
          </a:p>
          <a:p>
            <a:r>
              <a:rPr lang="en-US" dirty="0"/>
              <a:t>If high POD for warnings is desired, a high FAR is likely </a:t>
            </a:r>
          </a:p>
          <a:p>
            <a:pPr lvl="1"/>
            <a:r>
              <a:rPr lang="en-US" i="1" dirty="0"/>
              <a:t>Indications of TC Tornado can be subtle; how easily do you issue a warning?</a:t>
            </a:r>
          </a:p>
        </p:txBody>
      </p:sp>
    </p:spTree>
    <p:extLst>
      <p:ext uri="{BB962C8B-B14F-4D97-AF65-F5344CB8AC3E}">
        <p14:creationId xmlns:p14="http://schemas.microsoft.com/office/powerpoint/2010/main" val="21927661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16CC-60F8-C354-1DB9-B4BBCF6F0EE2}"/>
              </a:ext>
            </a:extLst>
          </p:cNvPr>
          <p:cNvSpPr>
            <a:spLocks noGrp="1"/>
          </p:cNvSpPr>
          <p:nvPr>
            <p:ph type="title"/>
          </p:nvPr>
        </p:nvSpPr>
        <p:spPr>
          <a:xfrm>
            <a:off x="158045" y="0"/>
            <a:ext cx="12033955" cy="1325563"/>
          </a:xfrm>
        </p:spPr>
        <p:txBody>
          <a:bodyPr/>
          <a:lstStyle/>
          <a:p>
            <a:r>
              <a:rPr lang="en-US" dirty="0"/>
              <a:t>Hurricane Harvey 2017 Tornadoes and False Alarms</a:t>
            </a:r>
          </a:p>
        </p:txBody>
      </p:sp>
      <p:pic>
        <p:nvPicPr>
          <p:cNvPr id="4" name="Picture 3">
            <a:extLst>
              <a:ext uri="{FF2B5EF4-FFF2-40B4-BE49-F238E27FC236}">
                <a16:creationId xmlns:a16="http://schemas.microsoft.com/office/drawing/2014/main" id="{454AF6BA-B9DD-BBAB-D857-EF18AAEF9289}"/>
              </a:ext>
            </a:extLst>
          </p:cNvPr>
          <p:cNvPicPr>
            <a:picLocks noChangeAspect="1"/>
          </p:cNvPicPr>
          <p:nvPr/>
        </p:nvPicPr>
        <p:blipFill>
          <a:blip r:embed="rId2"/>
          <a:stretch>
            <a:fillRect/>
          </a:stretch>
        </p:blipFill>
        <p:spPr>
          <a:xfrm>
            <a:off x="158045" y="1069622"/>
            <a:ext cx="5448300" cy="4191000"/>
          </a:xfrm>
          <a:prstGeom prst="rect">
            <a:avLst/>
          </a:prstGeom>
        </p:spPr>
      </p:pic>
      <p:pic>
        <p:nvPicPr>
          <p:cNvPr id="5" name="Picture 4">
            <a:extLst>
              <a:ext uri="{FF2B5EF4-FFF2-40B4-BE49-F238E27FC236}">
                <a16:creationId xmlns:a16="http://schemas.microsoft.com/office/drawing/2014/main" id="{A61E7915-B24B-1291-3386-7959DDFEB95E}"/>
              </a:ext>
            </a:extLst>
          </p:cNvPr>
          <p:cNvPicPr>
            <a:picLocks noChangeAspect="1"/>
          </p:cNvPicPr>
          <p:nvPr/>
        </p:nvPicPr>
        <p:blipFill>
          <a:blip r:embed="rId3"/>
          <a:stretch>
            <a:fillRect/>
          </a:stretch>
        </p:blipFill>
        <p:spPr>
          <a:xfrm>
            <a:off x="5721349" y="1045191"/>
            <a:ext cx="6265365" cy="2036675"/>
          </a:xfrm>
          <a:prstGeom prst="rect">
            <a:avLst/>
          </a:prstGeom>
        </p:spPr>
      </p:pic>
      <p:sp>
        <p:nvSpPr>
          <p:cNvPr id="6" name="TextBox 5">
            <a:extLst>
              <a:ext uri="{FF2B5EF4-FFF2-40B4-BE49-F238E27FC236}">
                <a16:creationId xmlns:a16="http://schemas.microsoft.com/office/drawing/2014/main" id="{87202CC6-CBF9-CBAC-9992-91549C543BA2}"/>
              </a:ext>
            </a:extLst>
          </p:cNvPr>
          <p:cNvSpPr txBox="1"/>
          <p:nvPr/>
        </p:nvSpPr>
        <p:spPr>
          <a:xfrm>
            <a:off x="158045" y="5370786"/>
            <a:ext cx="5448300" cy="1446550"/>
          </a:xfrm>
          <a:prstGeom prst="rect">
            <a:avLst/>
          </a:prstGeom>
          <a:noFill/>
        </p:spPr>
        <p:txBody>
          <a:bodyPr wrap="square" rtlCol="0">
            <a:spAutoFit/>
          </a:bodyPr>
          <a:lstStyle/>
          <a:p>
            <a:r>
              <a:rPr lang="en-US" dirty="0"/>
              <a:t>From </a:t>
            </a:r>
            <a:r>
              <a:rPr lang="en-US" dirty="0" err="1"/>
              <a:t>Nowotarski</a:t>
            </a:r>
            <a:r>
              <a:rPr lang="en-US" dirty="0"/>
              <a:t> et al. 2021</a:t>
            </a:r>
          </a:p>
          <a:p>
            <a:r>
              <a:rPr lang="en-US" sz="1400" dirty="0" err="1"/>
              <a:t>Nowotarski</a:t>
            </a:r>
            <a:r>
              <a:rPr lang="en-US" sz="1400" dirty="0"/>
              <a:t>, C.J., J. </a:t>
            </a:r>
            <a:r>
              <a:rPr lang="en-US" sz="1400" dirty="0" err="1"/>
              <a:t>Spotts</a:t>
            </a:r>
            <a:r>
              <a:rPr lang="en-US" sz="1400" dirty="0"/>
              <a:t>, R. Edwards, S. </a:t>
            </a:r>
            <a:r>
              <a:rPr lang="en-US" sz="1400" dirty="0" err="1"/>
              <a:t>Overpeck</a:t>
            </a:r>
            <a:r>
              <a:rPr lang="en-US" sz="1400" dirty="0"/>
              <a:t>, and G.R. </a:t>
            </a:r>
            <a:r>
              <a:rPr lang="en-US" sz="1400" dirty="0" err="1"/>
              <a:t>Roodall</a:t>
            </a:r>
            <a:r>
              <a:rPr lang="en-US" sz="1400" dirty="0"/>
              <a:t> 2021: Tornadoes in Hurricane Harvey. Wea. Forecasting, 36, 1589-1609.</a:t>
            </a:r>
          </a:p>
          <a:p>
            <a:r>
              <a:rPr lang="en-US" sz="1400" dirty="0">
                <a:effectLst/>
                <a:latin typeface="Times"/>
              </a:rPr>
              <a:t>DOI: 10.1175/WAF-D-20-0196.1</a:t>
            </a:r>
          </a:p>
          <a:p>
            <a:r>
              <a:rPr lang="en-US" sz="1400" b="1" i="0" u="none" strike="noStrike" dirty="0">
                <a:solidFill>
                  <a:srgbClr val="212121"/>
                </a:solidFill>
                <a:effectLst/>
                <a:latin typeface="Aptos" panose="020B0004020202020204" pitchFamily="34" charset="0"/>
              </a:rPr>
              <a:t>© American Meteorological Society. Used with permission.</a:t>
            </a:r>
            <a:endParaRPr lang="en-US" sz="1400" dirty="0">
              <a:effectLst/>
              <a:latin typeface="Times"/>
            </a:endParaRPr>
          </a:p>
        </p:txBody>
      </p:sp>
      <p:sp>
        <p:nvSpPr>
          <p:cNvPr id="7" name="TextBox 6">
            <a:extLst>
              <a:ext uri="{FF2B5EF4-FFF2-40B4-BE49-F238E27FC236}">
                <a16:creationId xmlns:a16="http://schemas.microsoft.com/office/drawing/2014/main" id="{A279B96A-18A5-5707-5025-288C0BB5E495}"/>
              </a:ext>
            </a:extLst>
          </p:cNvPr>
          <p:cNvSpPr txBox="1"/>
          <p:nvPr/>
        </p:nvSpPr>
        <p:spPr>
          <a:xfrm>
            <a:off x="5606345" y="3165122"/>
            <a:ext cx="6265364" cy="2862322"/>
          </a:xfrm>
          <a:prstGeom prst="rect">
            <a:avLst/>
          </a:prstGeom>
          <a:noFill/>
        </p:spPr>
        <p:txBody>
          <a:bodyPr wrap="square" rtlCol="0">
            <a:spAutoFit/>
          </a:bodyPr>
          <a:lstStyle/>
          <a:p>
            <a:r>
              <a:rPr lang="en-US" dirty="0"/>
              <a:t>Tornadic cells had stronger velocity couplets than False Alarm (tornado-warned) cells, but not dramatically stronger.</a:t>
            </a:r>
          </a:p>
          <a:p>
            <a:endParaRPr lang="en-US" dirty="0"/>
          </a:p>
          <a:p>
            <a:r>
              <a:rPr lang="en-US" dirty="0"/>
              <a:t>Differences were greatest at higher elevation angles, but most cells did not have velocity couplets present at high elevation angles.</a:t>
            </a:r>
          </a:p>
          <a:p>
            <a:endParaRPr lang="en-US" dirty="0"/>
          </a:p>
          <a:p>
            <a:r>
              <a:rPr lang="en-US" dirty="0"/>
              <a:t>Horizontal displacement between ZDR and KDP maxima looked like a promising signature for differentiating tornadic versus non-tornadic.</a:t>
            </a:r>
          </a:p>
        </p:txBody>
      </p:sp>
    </p:spTree>
    <p:extLst>
      <p:ext uri="{BB962C8B-B14F-4D97-AF65-F5344CB8AC3E}">
        <p14:creationId xmlns:p14="http://schemas.microsoft.com/office/powerpoint/2010/main" val="891826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0DE09-02E2-6363-D254-2451083653B6}"/>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915BFAFA-CDC2-28E5-B036-505B2E1C36E9}"/>
              </a:ext>
            </a:extLst>
          </p:cNvPr>
          <p:cNvSpPr>
            <a:spLocks noGrp="1"/>
          </p:cNvSpPr>
          <p:nvPr>
            <p:ph idx="1"/>
          </p:nvPr>
        </p:nvSpPr>
        <p:spPr/>
        <p:txBody>
          <a:bodyPr>
            <a:normAutofit lnSpcReduction="10000"/>
          </a:bodyPr>
          <a:lstStyle/>
          <a:p>
            <a:r>
              <a:rPr lang="en-US" dirty="0"/>
              <a:t>Why do TC Tornadoes cluster near the coast?</a:t>
            </a:r>
          </a:p>
          <a:p>
            <a:endParaRPr lang="en-US" dirty="0"/>
          </a:p>
          <a:p>
            <a:r>
              <a:rPr lang="en-US" dirty="0"/>
              <a:t>Why are TC Tornadoes usually EF0 / EF1 and rarely violent?</a:t>
            </a:r>
          </a:p>
          <a:p>
            <a:pPr marL="0" indent="0">
              <a:buNone/>
            </a:pPr>
            <a:r>
              <a:rPr lang="en-US" dirty="0"/>
              <a:t>	93% of TC tornadoes EF0/EF1, vs 90% of US Tornadoes</a:t>
            </a:r>
          </a:p>
          <a:p>
            <a:pPr marL="0" indent="0">
              <a:buNone/>
            </a:pPr>
            <a:r>
              <a:rPr lang="en-US" dirty="0"/>
              <a:t>	0.3% EF2+, vs 2.3% of US Tornadoes EF2+</a:t>
            </a:r>
          </a:p>
          <a:p>
            <a:endParaRPr lang="en-US" dirty="0"/>
          </a:p>
          <a:p>
            <a:r>
              <a:rPr lang="en-US" dirty="0"/>
              <a:t>Why don’t all (most) landfalling  TCs produce tornado outbreaks?</a:t>
            </a:r>
          </a:p>
          <a:p>
            <a:endParaRPr lang="en-US" dirty="0"/>
          </a:p>
          <a:p>
            <a:r>
              <a:rPr lang="en-US" dirty="0"/>
              <a:t>How can tornadic cells be distinguished from others in rainbands?</a:t>
            </a:r>
          </a:p>
        </p:txBody>
      </p:sp>
    </p:spTree>
    <p:extLst>
      <p:ext uri="{BB962C8B-B14F-4D97-AF65-F5344CB8AC3E}">
        <p14:creationId xmlns:p14="http://schemas.microsoft.com/office/powerpoint/2010/main" val="42663195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655AE-C36E-9AD9-3502-BE41DC6D3D23}"/>
              </a:ext>
            </a:extLst>
          </p:cNvPr>
          <p:cNvSpPr>
            <a:spLocks noGrp="1"/>
          </p:cNvSpPr>
          <p:nvPr>
            <p:ph type="title"/>
          </p:nvPr>
        </p:nvSpPr>
        <p:spPr>
          <a:xfrm>
            <a:off x="838200" y="195793"/>
            <a:ext cx="10515600" cy="763764"/>
          </a:xfrm>
        </p:spPr>
        <p:txBody>
          <a:bodyPr/>
          <a:lstStyle/>
          <a:p>
            <a:r>
              <a:rPr lang="en-US" dirty="0"/>
              <a:t>Summary</a:t>
            </a:r>
          </a:p>
        </p:txBody>
      </p:sp>
      <p:sp>
        <p:nvSpPr>
          <p:cNvPr id="3" name="Content Placeholder 2">
            <a:extLst>
              <a:ext uri="{FF2B5EF4-FFF2-40B4-BE49-F238E27FC236}">
                <a16:creationId xmlns:a16="http://schemas.microsoft.com/office/drawing/2014/main" id="{3C47C364-ADA2-5E7E-9557-D359CB6AFBFD}"/>
              </a:ext>
            </a:extLst>
          </p:cNvPr>
          <p:cNvSpPr>
            <a:spLocks noGrp="1"/>
          </p:cNvSpPr>
          <p:nvPr>
            <p:ph idx="1"/>
          </p:nvPr>
        </p:nvSpPr>
        <p:spPr>
          <a:xfrm>
            <a:off x="838200" y="1253330"/>
            <a:ext cx="10823222" cy="5328091"/>
          </a:xfrm>
        </p:spPr>
        <p:txBody>
          <a:bodyPr>
            <a:normAutofit fontScale="85000" lnSpcReduction="20000"/>
          </a:bodyPr>
          <a:lstStyle/>
          <a:p>
            <a:r>
              <a:rPr lang="en-US" dirty="0"/>
              <a:t>Most TC Tornadoes fall into one of two categories:</a:t>
            </a:r>
          </a:p>
          <a:p>
            <a:pPr lvl="1"/>
            <a:r>
              <a:rPr lang="en-US" dirty="0"/>
              <a:t>Clusters near the coast</a:t>
            </a:r>
          </a:p>
          <a:p>
            <a:pPr lvl="1"/>
            <a:r>
              <a:rPr lang="en-US" dirty="0"/>
              <a:t>Inland outbreaks after landfall, while recurving TC interacts with westerlies</a:t>
            </a:r>
          </a:p>
          <a:p>
            <a:r>
              <a:rPr lang="en-US" dirty="0"/>
              <a:t>Locations:</a:t>
            </a:r>
          </a:p>
          <a:p>
            <a:pPr lvl="1"/>
            <a:r>
              <a:rPr lang="en-US" dirty="0"/>
              <a:t>Right-of-center (eastern side)</a:t>
            </a:r>
          </a:p>
          <a:p>
            <a:pPr lvl="1"/>
            <a:r>
              <a:rPr lang="en-US" b="1" dirty="0" err="1"/>
              <a:t>Downshear</a:t>
            </a:r>
            <a:r>
              <a:rPr lang="en-US" b="1" dirty="0"/>
              <a:t>, </a:t>
            </a:r>
            <a:r>
              <a:rPr lang="en-US" b="1" dirty="0" err="1"/>
              <a:t>downshear</a:t>
            </a:r>
            <a:r>
              <a:rPr lang="en-US" b="1" dirty="0"/>
              <a:t>-right</a:t>
            </a:r>
          </a:p>
          <a:p>
            <a:pPr lvl="1"/>
            <a:r>
              <a:rPr lang="en-US" dirty="0"/>
              <a:t>Can be far from landfall location</a:t>
            </a:r>
          </a:p>
          <a:p>
            <a:r>
              <a:rPr lang="en-US" dirty="0"/>
              <a:t>Cyclone has background vorticity and curved hodographs</a:t>
            </a:r>
          </a:p>
          <a:p>
            <a:r>
              <a:rPr lang="en-US" dirty="0"/>
              <a:t>Addition of ambient shear enhances helicity on </a:t>
            </a:r>
            <a:r>
              <a:rPr lang="en-US" dirty="0" err="1"/>
              <a:t>downshear</a:t>
            </a:r>
            <a:r>
              <a:rPr lang="en-US" dirty="0"/>
              <a:t> side</a:t>
            </a:r>
          </a:p>
          <a:p>
            <a:r>
              <a:rPr lang="en-US" dirty="0"/>
              <a:t>Upward motion (large scale) is favored </a:t>
            </a:r>
            <a:r>
              <a:rPr lang="en-US" dirty="0" err="1"/>
              <a:t>downshear</a:t>
            </a:r>
            <a:endParaRPr lang="en-US" dirty="0"/>
          </a:p>
          <a:p>
            <a:r>
              <a:rPr lang="en-US" dirty="0"/>
              <a:t>More buoyancy (warmer, moister air) on right-of-shear side</a:t>
            </a:r>
          </a:p>
          <a:p>
            <a:r>
              <a:rPr lang="en-US" dirty="0"/>
              <a:t>TC Tornadoes usually in high shear, modest instability environment</a:t>
            </a:r>
          </a:p>
          <a:p>
            <a:r>
              <a:rPr lang="en-US" dirty="0"/>
              <a:t>Mini-supercells, embedded in rainbands</a:t>
            </a:r>
          </a:p>
          <a:p>
            <a:r>
              <a:rPr lang="en-US" dirty="0"/>
              <a:t>Tornadic cells difficult to distinguish from other rotating cells in rainbands – high False Alarm Rate</a:t>
            </a:r>
          </a:p>
        </p:txBody>
      </p:sp>
    </p:spTree>
    <p:extLst>
      <p:ext uri="{BB962C8B-B14F-4D97-AF65-F5344CB8AC3E}">
        <p14:creationId xmlns:p14="http://schemas.microsoft.com/office/powerpoint/2010/main" val="9150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0143D-B5E7-D0A2-AB95-1597D4896B6A}"/>
              </a:ext>
            </a:extLst>
          </p:cNvPr>
          <p:cNvSpPr>
            <a:spLocks noGrp="1"/>
          </p:cNvSpPr>
          <p:nvPr>
            <p:ph type="title"/>
          </p:nvPr>
        </p:nvSpPr>
        <p:spPr>
          <a:xfrm>
            <a:off x="838200" y="152401"/>
            <a:ext cx="10515600" cy="455260"/>
          </a:xfrm>
        </p:spPr>
        <p:txBody>
          <a:bodyPr>
            <a:normAutofit/>
          </a:bodyPr>
          <a:lstStyle/>
          <a:p>
            <a:pPr algn="ctr"/>
            <a:r>
              <a:rPr lang="en-US" sz="2000" dirty="0"/>
              <a:t>Selected Literature</a:t>
            </a:r>
          </a:p>
        </p:txBody>
      </p:sp>
      <p:sp>
        <p:nvSpPr>
          <p:cNvPr id="3" name="Content Placeholder 2">
            <a:extLst>
              <a:ext uri="{FF2B5EF4-FFF2-40B4-BE49-F238E27FC236}">
                <a16:creationId xmlns:a16="http://schemas.microsoft.com/office/drawing/2014/main" id="{DEF243CE-0489-B23D-4C57-729B6C2A3017}"/>
              </a:ext>
            </a:extLst>
          </p:cNvPr>
          <p:cNvSpPr>
            <a:spLocks noGrp="1"/>
          </p:cNvSpPr>
          <p:nvPr>
            <p:ph idx="1"/>
          </p:nvPr>
        </p:nvSpPr>
        <p:spPr>
          <a:xfrm>
            <a:off x="443088" y="504121"/>
            <a:ext cx="11387667" cy="6252278"/>
          </a:xfrm>
        </p:spPr>
        <p:txBody>
          <a:bodyPr>
            <a:noAutofit/>
          </a:bodyPr>
          <a:lstStyle/>
          <a:p>
            <a:pPr>
              <a:spcBef>
                <a:spcPts val="400"/>
              </a:spcBef>
            </a:pPr>
            <a:r>
              <a:rPr lang="en-US" sz="1200" dirty="0"/>
              <a:t>Malkin, W. and  J.G. Galway, 1953: Tornadoes associated with hurricanes: As illustrated by the Franconia, Va., tornado, September 1, 1952. Mon. Wea. Rev., 81, 299-303.</a:t>
            </a:r>
          </a:p>
          <a:p>
            <a:pPr>
              <a:spcBef>
                <a:spcPts val="400"/>
              </a:spcBef>
            </a:pPr>
            <a:r>
              <a:rPr lang="en-US" sz="1200" dirty="0"/>
              <a:t>Smith, J.S., 1965: The hurricane-tornado. Mon. Wea. Rev., 93, 453-459.</a:t>
            </a:r>
          </a:p>
          <a:p>
            <a:pPr>
              <a:spcBef>
                <a:spcPts val="400"/>
              </a:spcBef>
            </a:pPr>
            <a:r>
              <a:rPr lang="en-US" sz="1200" dirty="0"/>
              <a:t>Pearson, A. D., and A. F. Sadowski, 1965: Hurricane-induced tornadoes and their distribution. Mon. Wea. Rev., 93, 461–464.</a:t>
            </a:r>
          </a:p>
          <a:p>
            <a:pPr>
              <a:spcBef>
                <a:spcPts val="400"/>
              </a:spcBef>
            </a:pPr>
            <a:r>
              <a:rPr lang="en-US" sz="1200" dirty="0"/>
              <a:t>Hill, E. L., W. Malkin and W. A. Schulz Jr., 1966: Tornadoes associated with cyclones of tropical origin—practical features. J. Appl. Meteor., 5, 745–763.</a:t>
            </a:r>
          </a:p>
          <a:p>
            <a:pPr>
              <a:spcBef>
                <a:spcPts val="400"/>
              </a:spcBef>
            </a:pPr>
            <a:r>
              <a:rPr lang="en-US" sz="1200" dirty="0"/>
              <a:t>Fujita, T.T, K. Watanabe, K. </a:t>
            </a:r>
            <a:r>
              <a:rPr lang="en-US" sz="1200" dirty="0" err="1"/>
              <a:t>Tsuchitya</a:t>
            </a:r>
            <a:r>
              <a:rPr lang="en-US" sz="1200" dirty="0"/>
              <a:t>, and M. Shimada, 1972: Typhoon-associated tornadoes in Japan and new evidence of suction vortices in a tornado near Tokyo. J. Met. Soc. Japan, 50, 431–453.</a:t>
            </a:r>
          </a:p>
          <a:p>
            <a:pPr>
              <a:spcBef>
                <a:spcPts val="400"/>
              </a:spcBef>
            </a:pPr>
            <a:r>
              <a:rPr lang="en-US" sz="1200" dirty="0" err="1"/>
              <a:t>Novlan</a:t>
            </a:r>
            <a:r>
              <a:rPr lang="en-US" sz="1200" dirty="0"/>
              <a:t>, D. J., and W. M. Gray, 1974: Hurricane- spawned tornadoes. Mon Wea Rev., 102, 476–488.</a:t>
            </a:r>
          </a:p>
          <a:p>
            <a:pPr>
              <a:spcBef>
                <a:spcPts val="400"/>
              </a:spcBef>
            </a:pPr>
            <a:r>
              <a:rPr lang="en-US" sz="1200" dirty="0"/>
              <a:t>Gentry, R.C., 1983: Genesis of tornadoes associated with hurricanes. Mon Wea. Rev., 111, 1793–1805.</a:t>
            </a:r>
          </a:p>
          <a:p>
            <a:pPr>
              <a:spcBef>
                <a:spcPts val="400"/>
              </a:spcBef>
            </a:pPr>
            <a:r>
              <a:rPr lang="en-US" sz="1200" dirty="0"/>
              <a:t>McCaul, E.W. Jr., 1987: Observations of the Hurricane “Danny” tornado outbreak of 16 August 1985. Mon. Wea. Rev., 115, 1206-1223.</a:t>
            </a:r>
          </a:p>
          <a:p>
            <a:pPr>
              <a:spcBef>
                <a:spcPts val="400"/>
              </a:spcBef>
            </a:pPr>
            <a:r>
              <a:rPr lang="en-US" sz="1200" dirty="0"/>
              <a:t>McCaul, E.W. Jr., 1991: Buoyancy and shear characteristics of hurricane-tornado environments. Mon. Wea. Rev., 119, 1954-1978.</a:t>
            </a:r>
          </a:p>
          <a:p>
            <a:pPr>
              <a:spcBef>
                <a:spcPts val="400"/>
              </a:spcBef>
            </a:pPr>
            <a:r>
              <a:rPr lang="en-US" sz="1200" dirty="0"/>
              <a:t>Spratt, S. M., D. W. Sharp, P. Welsh, A.C. </a:t>
            </a:r>
            <a:r>
              <a:rPr lang="en-US" sz="1200" dirty="0" err="1"/>
              <a:t>Sandrik</a:t>
            </a:r>
            <a:r>
              <a:rPr lang="en-US" sz="1200" dirty="0"/>
              <a:t>, F. </a:t>
            </a:r>
            <a:r>
              <a:rPr lang="en-US" sz="1200" dirty="0" err="1"/>
              <a:t>Alsheimer</a:t>
            </a:r>
            <a:r>
              <a:rPr lang="en-US" sz="1200" dirty="0"/>
              <a:t> and C. Paxton, 1997: A WSR-88D assessment of tropical cyclone outer rainband tornadoes. Wea. Forecasting, 12, 479–501.</a:t>
            </a:r>
          </a:p>
          <a:p>
            <a:pPr>
              <a:spcBef>
                <a:spcPts val="400"/>
              </a:spcBef>
            </a:pPr>
            <a:r>
              <a:rPr lang="en-US" sz="1200" dirty="0"/>
              <a:t>McCaul, E.W. Jr., D.E. Buechler, S.J. Goodman, and M. </a:t>
            </a:r>
            <a:r>
              <a:rPr lang="en-US" sz="1200" dirty="0" err="1"/>
              <a:t>Cammarta</a:t>
            </a:r>
            <a:r>
              <a:rPr lang="en-US" sz="1200" dirty="0"/>
              <a:t>, 2004: Doppler radar and lightning network observations of a severe outbreak of tropical cyclone tornadoes. Mon. Wea. Rev., 132, 1747-1763.</a:t>
            </a:r>
          </a:p>
          <a:p>
            <a:pPr>
              <a:spcBef>
                <a:spcPts val="400"/>
              </a:spcBef>
            </a:pPr>
            <a:r>
              <a:rPr lang="en-US" sz="1200" dirty="0" err="1"/>
              <a:t>Verbout</a:t>
            </a:r>
            <a:r>
              <a:rPr lang="en-US" sz="1200" dirty="0"/>
              <a:t>, S., D. M. Schultz, L. M. Leslie, H. E. Brooks, D. J. </a:t>
            </a:r>
            <a:r>
              <a:rPr lang="en-US" sz="1200" dirty="0" err="1"/>
              <a:t>Karoly</a:t>
            </a:r>
            <a:r>
              <a:rPr lang="en-US" sz="1200" dirty="0"/>
              <a:t> and K. L. Elmore, 2007: Tornado outbreaks associated with landfalling hurricanes in the North Atlantic Basin: 1954–2004. Meteor. Atmos. Phys., 97, 255–271.</a:t>
            </a:r>
          </a:p>
          <a:p>
            <a:pPr>
              <a:spcBef>
                <a:spcPts val="400"/>
              </a:spcBef>
            </a:pPr>
            <a:r>
              <a:rPr lang="en-US" sz="1200" dirty="0"/>
              <a:t>Schultz, L. A., and D. J. Cecil, 2009: Tropical cyclone tornadoes, 1950–2007. Mon. Wea. Rev., 137, 3471–3484.</a:t>
            </a:r>
          </a:p>
          <a:p>
            <a:pPr>
              <a:spcBef>
                <a:spcPts val="400"/>
              </a:spcBef>
            </a:pPr>
            <a:r>
              <a:rPr lang="en-US" sz="1200" dirty="0"/>
              <a:t>Molinari, J. and D. </a:t>
            </a:r>
            <a:r>
              <a:rPr lang="en-US" sz="1200" dirty="0" err="1"/>
              <a:t>Vollaro</a:t>
            </a:r>
            <a:r>
              <a:rPr lang="en-US" sz="1200" dirty="0"/>
              <a:t>, 2010: Distribution of helicity, CAPE, and shear in tropical cyclones. J. Atmos. Sci., 67, 274-284.</a:t>
            </a:r>
          </a:p>
          <a:p>
            <a:pPr>
              <a:spcBef>
                <a:spcPts val="400"/>
              </a:spcBef>
            </a:pPr>
            <a:r>
              <a:rPr lang="en-US" sz="1200" dirty="0"/>
              <a:t>Green, B. W., F. Zhang, and P. M. </a:t>
            </a:r>
            <a:r>
              <a:rPr lang="en-US" sz="1200" dirty="0" err="1"/>
              <a:t>Markowski</a:t>
            </a:r>
            <a:r>
              <a:rPr lang="en-US" sz="1200" dirty="0"/>
              <a:t>, 2011: Multiscale processes leading to supercells in the landfalling outer rainbands of Hurricane Katrina (2005). Wea. Forecasting, 26, 828–847.</a:t>
            </a:r>
          </a:p>
          <a:p>
            <a:pPr>
              <a:spcBef>
                <a:spcPts val="400"/>
              </a:spcBef>
            </a:pPr>
            <a:r>
              <a:rPr lang="en-US" sz="1200" dirty="0"/>
              <a:t>Edwards, R., 2012: Tropical cyclone tornadoes: A review of knowledge in research and prediction. Electronic J. Severe Storms Meteor., 7, 1-61.</a:t>
            </a:r>
          </a:p>
          <a:p>
            <a:pPr>
              <a:spcBef>
                <a:spcPts val="400"/>
              </a:spcBef>
            </a:pPr>
            <a:r>
              <a:rPr lang="en-US" sz="1200" dirty="0"/>
              <a:t>Edwards, R. , A. R. Dean, R. L. Thompson and B. T. Smith, 2012: Convective modes for significant severe thunderstorms in the contiguous United States. Part III: Tropical cyclone tornadoes. Wea. Forecasting, 27, 1507-1519.</a:t>
            </a:r>
          </a:p>
          <a:p>
            <a:pPr>
              <a:spcBef>
                <a:spcPts val="400"/>
              </a:spcBef>
            </a:pPr>
            <a:r>
              <a:rPr lang="en-US" sz="1200" dirty="0" err="1"/>
              <a:t>Martinaitis</a:t>
            </a:r>
            <a:r>
              <a:rPr lang="en-US" sz="1200" dirty="0"/>
              <a:t>, S. M., 2017: Radar observations of tornado-warned convection associated with tropical cyclones over Florida. Wea. Forecasting, 32, 165–18.</a:t>
            </a:r>
          </a:p>
          <a:p>
            <a:pPr>
              <a:spcBef>
                <a:spcPts val="400"/>
              </a:spcBef>
            </a:pPr>
            <a:r>
              <a:rPr lang="en-US" sz="1200" dirty="0"/>
              <a:t>Schenkel, B. A., R. Edwards, and M. Coniglio, 2020: A climatological analysis of ambient deep-tropospheric vertical wind shear impacts upon tornadoes in tropical cyclones. Wea. Forecasting, 35, 2033–2059.</a:t>
            </a:r>
          </a:p>
          <a:p>
            <a:pPr>
              <a:spcBef>
                <a:spcPts val="400"/>
              </a:spcBef>
            </a:pPr>
            <a:r>
              <a:rPr lang="en-US" sz="1200" dirty="0"/>
              <a:t>Schenkel, B.A., M. Coniglio, and R. Edwards, 2021: How does the relationship between ambient deep-tropospheric vertical wind shear and tropical cyclone tornadoes change between coastal and inland environments? Wea. Forecasting, 36, 539-566.</a:t>
            </a:r>
          </a:p>
          <a:p>
            <a:pPr>
              <a:spcBef>
                <a:spcPts val="400"/>
              </a:spcBef>
            </a:pPr>
            <a:r>
              <a:rPr lang="en-US" sz="1200" dirty="0" err="1"/>
              <a:t>Nowotarski</a:t>
            </a:r>
            <a:r>
              <a:rPr lang="en-US" sz="1200" dirty="0"/>
              <a:t>, C.J., J. </a:t>
            </a:r>
            <a:r>
              <a:rPr lang="en-US" sz="1200" dirty="0" err="1"/>
              <a:t>Spotts</a:t>
            </a:r>
            <a:r>
              <a:rPr lang="en-US" sz="1200" dirty="0"/>
              <a:t>, R. Edwards, S. </a:t>
            </a:r>
            <a:r>
              <a:rPr lang="en-US" sz="1200" dirty="0" err="1"/>
              <a:t>Overpeck</a:t>
            </a:r>
            <a:r>
              <a:rPr lang="en-US" sz="1200" dirty="0"/>
              <a:t>, and G.R. </a:t>
            </a:r>
            <a:r>
              <a:rPr lang="en-US" sz="1200" dirty="0" err="1"/>
              <a:t>Roodall</a:t>
            </a:r>
            <a:r>
              <a:rPr lang="en-US" sz="1200" dirty="0"/>
              <a:t> 2021: Tornadoes in Hurricane Harvey. Wea. Forecasting, 36, 1589-1609.</a:t>
            </a:r>
          </a:p>
          <a:p>
            <a:pPr>
              <a:spcBef>
                <a:spcPts val="400"/>
              </a:spcBef>
            </a:pPr>
            <a:r>
              <a:rPr lang="en-US" sz="1200" dirty="0"/>
              <a:t>Trier, S.B., D.A. </a:t>
            </a:r>
            <a:r>
              <a:rPr lang="en-US" sz="1200" dirty="0" err="1"/>
              <a:t>Ahijevych</a:t>
            </a:r>
            <a:r>
              <a:rPr lang="en-US" sz="1200" dirty="0"/>
              <a:t>, D. Carroll-Smith, G.H. Bryan, and R. Edwards, 2023: Composite mesoscale environmental conditions influencing tornado frequencies in landfalling tropical cyclones. Wea. Forecasting, 38, 2481-2508.</a:t>
            </a:r>
          </a:p>
        </p:txBody>
      </p:sp>
    </p:spTree>
    <p:extLst>
      <p:ext uri="{BB962C8B-B14F-4D97-AF65-F5344CB8AC3E}">
        <p14:creationId xmlns:p14="http://schemas.microsoft.com/office/powerpoint/2010/main" val="31693963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18368</TotalTime>
  <Words>3238</Words>
  <Application>Microsoft Macintosh PowerPoint</Application>
  <PresentationFormat>Widescreen</PresentationFormat>
  <Paragraphs>270</Paragraphs>
  <Slides>28</Slides>
  <Notes>2</Notes>
  <HiddenSlides>2</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 sans-serif</vt:lpstr>
      <vt:lpstr>Times</vt:lpstr>
      <vt:lpstr>Aptos</vt:lpstr>
      <vt:lpstr>Aptos Display</vt:lpstr>
      <vt:lpstr>Arial</vt:lpstr>
      <vt:lpstr>Helvetica</vt:lpstr>
      <vt:lpstr>Helvetica</vt:lpstr>
      <vt:lpstr>Office Theme</vt:lpstr>
      <vt:lpstr>Tropical Cyclone Tornadoes</vt:lpstr>
      <vt:lpstr>Hurricane Ida 2021 Radar Loop</vt:lpstr>
      <vt:lpstr>Resources</vt:lpstr>
      <vt:lpstr>What Do We Know About TC Tornadoes Already?</vt:lpstr>
      <vt:lpstr>PowerPoint Presentation</vt:lpstr>
      <vt:lpstr>PowerPoint Presentation</vt:lpstr>
      <vt:lpstr>PowerPoint Presentation</vt:lpstr>
      <vt:lpstr>TC Tornado Locations</vt:lpstr>
      <vt:lpstr>PowerPoint Presentation</vt:lpstr>
      <vt:lpstr>Diurnal Cycle of Tornado Counts</vt:lpstr>
      <vt:lpstr>East of center; Right-Front quadrant; Downshear-Right </vt:lpstr>
      <vt:lpstr>Basic Tornado Ingredients</vt:lpstr>
      <vt:lpstr>Basic Tornado Ingredients + TC Structure</vt:lpstr>
      <vt:lpstr>Why East-of-center; Right-Front quadrant; Downshear-Right? </vt:lpstr>
      <vt:lpstr>Warm-Core Vortex Vertical Wind Structure</vt:lpstr>
      <vt:lpstr>Add Ambient Shear to a Warm-Core Vortex</vt:lpstr>
      <vt:lpstr>Add Ambient Shear to a Warm-Core Vortex</vt:lpstr>
      <vt:lpstr>Add Ambient Shear to a Warm-Core Vortex</vt:lpstr>
      <vt:lpstr>Add Ambient Shear to a Warm-Core Vortex</vt:lpstr>
      <vt:lpstr>Add Ambient Shear to TC Vortex</vt:lpstr>
      <vt:lpstr>Observed Vertical Wind Profiles</vt:lpstr>
      <vt:lpstr>SR Helicity in Ground-Relative Coords</vt:lpstr>
      <vt:lpstr>CAPE, SCP in Ground-Relative Coords</vt:lpstr>
      <vt:lpstr>Radar Attributes / Warning Challenges</vt:lpstr>
      <vt:lpstr>Hurricane Harvey 2017 Tornadoes and False Alarms</vt:lpstr>
      <vt:lpstr>Questions</vt:lpstr>
      <vt:lpstr>Summary</vt:lpstr>
      <vt:lpstr>Selected Literature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Tropical Cyclone Tornadoes</dc:title>
  <dc:creator>Cecil, Daniel J. (MSFC-ST11)</dc:creator>
  <cp:lastModifiedBy>Cecil, Daniel J. (MSFC-ST11)</cp:lastModifiedBy>
  <cp:revision>70</cp:revision>
  <cp:lastPrinted>2024-04-17T19:00:34Z</cp:lastPrinted>
  <dcterms:created xsi:type="dcterms:W3CDTF">2024-04-12T17:33:32Z</dcterms:created>
  <dcterms:modified xsi:type="dcterms:W3CDTF">2024-04-30T01:05:08Z</dcterms:modified>
</cp:coreProperties>
</file>