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 id="2147483713" r:id="rId2"/>
  </p:sldMasterIdLst>
  <p:notesMasterIdLst>
    <p:notesMasterId r:id="rId40"/>
  </p:notesMasterIdLst>
  <p:handoutMasterIdLst>
    <p:handoutMasterId r:id="rId41"/>
  </p:handoutMasterIdLst>
  <p:sldIdLst>
    <p:sldId id="277" r:id="rId3"/>
    <p:sldId id="278" r:id="rId4"/>
    <p:sldId id="283" r:id="rId5"/>
    <p:sldId id="375" r:id="rId6"/>
    <p:sldId id="376" r:id="rId7"/>
    <p:sldId id="309" r:id="rId8"/>
    <p:sldId id="287" r:id="rId9"/>
    <p:sldId id="282" r:id="rId10"/>
    <p:sldId id="373" r:id="rId11"/>
    <p:sldId id="280" r:id="rId12"/>
    <p:sldId id="374" r:id="rId13"/>
    <p:sldId id="384" r:id="rId14"/>
    <p:sldId id="301" r:id="rId15"/>
    <p:sldId id="302" r:id="rId16"/>
    <p:sldId id="268" r:id="rId17"/>
    <p:sldId id="265" r:id="rId18"/>
    <p:sldId id="266" r:id="rId19"/>
    <p:sldId id="267" r:id="rId20"/>
    <p:sldId id="307" r:id="rId21"/>
    <p:sldId id="356" r:id="rId22"/>
    <p:sldId id="303" r:id="rId23"/>
    <p:sldId id="304" r:id="rId24"/>
    <p:sldId id="305" r:id="rId25"/>
    <p:sldId id="306" r:id="rId26"/>
    <p:sldId id="3762" r:id="rId27"/>
    <p:sldId id="288" r:id="rId28"/>
    <p:sldId id="3763" r:id="rId29"/>
    <p:sldId id="300" r:id="rId30"/>
    <p:sldId id="275" r:id="rId31"/>
    <p:sldId id="3761" r:id="rId32"/>
    <p:sldId id="360" r:id="rId33"/>
    <p:sldId id="286" r:id="rId34"/>
    <p:sldId id="297" r:id="rId35"/>
    <p:sldId id="3777" r:id="rId36"/>
    <p:sldId id="3778" r:id="rId37"/>
    <p:sldId id="3775" r:id="rId38"/>
    <p:sldId id="3776" r:id="rId39"/>
  </p:sldIdLst>
  <p:sldSz cx="12192000" cy="6858000"/>
  <p:notesSz cx="7010400" cy="94488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3" userDrawn="1">
          <p15:clr>
            <a:srgbClr val="A4A3A4"/>
          </p15:clr>
        </p15:guide>
        <p15:guide id="2" pos="4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1B3CA3-BABA-EC1C-A0BE-D18F4573FF89}" name="Lapsevich, Wendy (GRC-FX00)[Alcyon Technical Services (JV), LLC]" initials="LW(FTS(L" userId="S::wlapsevi@ndc.nasa.gov::b309b6db-ff0f-49cb-96d4-fd97f4c85dcf"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5923"/>
    <a:srgbClr val="0066B3"/>
    <a:srgbClr val="B3B9B1"/>
    <a:srgbClr val="E2C602"/>
    <a:srgbClr val="EEEEEE"/>
    <a:srgbClr val="E4C402"/>
    <a:srgbClr val="FFFF00"/>
    <a:srgbClr val="969696"/>
    <a:srgbClr val="A0A0A0"/>
    <a:srgbClr val="AAAA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916" autoAdjust="0"/>
    <p:restoredTop sz="89450" autoAdjust="0"/>
  </p:normalViewPr>
  <p:slideViewPr>
    <p:cSldViewPr snapToGrid="0" showGuides="1">
      <p:cViewPr varScale="1">
        <p:scale>
          <a:sx n="60" d="100"/>
          <a:sy n="60" d="100"/>
        </p:scale>
        <p:origin x="336" y="36"/>
      </p:cViewPr>
      <p:guideLst>
        <p:guide orient="horz" pos="163"/>
        <p:guide pos="4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showGuides="1">
      <p:cViewPr varScale="1">
        <p:scale>
          <a:sx n="66" d="100"/>
          <a:sy n="66" d="100"/>
        </p:scale>
        <p:origin x="0" y="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8/10/relationships/authors" Target="authors.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36888" cy="471488"/>
          </a:xfrm>
          <a:prstGeom prst="rect">
            <a:avLst/>
          </a:prstGeom>
          <a:noFill/>
          <a:ln w="9525">
            <a:noFill/>
            <a:miter lim="800000"/>
            <a:headEnd/>
            <a:tailEnd/>
          </a:ln>
          <a:effectLst/>
        </p:spPr>
        <p:txBody>
          <a:bodyPr vert="horz" wrap="square" lIns="92423" tIns="46211" rIns="92423" bIns="46211" numCol="1" anchor="t" anchorCtr="0" compatLnSpc="1">
            <a:prstTxWarp prst="textNoShape">
              <a:avLst/>
            </a:prstTxWarp>
          </a:bodyPr>
          <a:lstStyle>
            <a:lvl1pPr defTabSz="922338" eaLnBrk="1" hangingPunct="1">
              <a:defRPr sz="1200">
                <a:solidFill>
                  <a:schemeClr val="tx1"/>
                </a:solidFill>
                <a:latin typeface="55 Helvetica Roman" pitchFamily="1" charset="0"/>
                <a:ea typeface="+mn-ea"/>
                <a:cs typeface="+mn-cs"/>
              </a:defRPr>
            </a:lvl1pPr>
          </a:lstStyle>
          <a:p>
            <a:pPr>
              <a:defRPr/>
            </a:pPr>
            <a:endParaRPr lang="en-US"/>
          </a:p>
        </p:txBody>
      </p:sp>
      <p:sp>
        <p:nvSpPr>
          <p:cNvPr id="71683" name="Rectangle 3"/>
          <p:cNvSpPr>
            <a:spLocks noGrp="1" noChangeArrowheads="1"/>
          </p:cNvSpPr>
          <p:nvPr>
            <p:ph type="dt" sz="quarter" idx="1"/>
          </p:nvPr>
        </p:nvSpPr>
        <p:spPr bwMode="auto">
          <a:xfrm>
            <a:off x="3971925" y="0"/>
            <a:ext cx="3036888" cy="471488"/>
          </a:xfrm>
          <a:prstGeom prst="rect">
            <a:avLst/>
          </a:prstGeom>
          <a:noFill/>
          <a:ln w="9525">
            <a:noFill/>
            <a:miter lim="800000"/>
            <a:headEnd/>
            <a:tailEnd/>
          </a:ln>
          <a:effectLst/>
        </p:spPr>
        <p:txBody>
          <a:bodyPr vert="horz" wrap="square" lIns="92423" tIns="46211" rIns="92423" bIns="46211" numCol="1" anchor="t" anchorCtr="0" compatLnSpc="1">
            <a:prstTxWarp prst="textNoShape">
              <a:avLst/>
            </a:prstTxWarp>
          </a:bodyPr>
          <a:lstStyle>
            <a:lvl1pPr algn="r" defTabSz="922338" eaLnBrk="1" hangingPunct="1">
              <a:defRPr sz="1200">
                <a:solidFill>
                  <a:schemeClr val="tx1"/>
                </a:solidFill>
                <a:latin typeface="55 Helvetica Roman" pitchFamily="1" charset="0"/>
                <a:ea typeface="+mn-ea"/>
                <a:cs typeface="+mn-cs"/>
              </a:defRPr>
            </a:lvl1pPr>
          </a:lstStyle>
          <a:p>
            <a:pPr>
              <a:defRPr/>
            </a:pPr>
            <a:endParaRPr lang="en-US"/>
          </a:p>
        </p:txBody>
      </p:sp>
      <p:sp>
        <p:nvSpPr>
          <p:cNvPr id="71684" name="Rectangle 4"/>
          <p:cNvSpPr>
            <a:spLocks noGrp="1" noChangeArrowheads="1"/>
          </p:cNvSpPr>
          <p:nvPr>
            <p:ph type="ftr" sz="quarter" idx="2"/>
          </p:nvPr>
        </p:nvSpPr>
        <p:spPr bwMode="auto">
          <a:xfrm>
            <a:off x="0" y="8975725"/>
            <a:ext cx="3036888" cy="471488"/>
          </a:xfrm>
          <a:prstGeom prst="rect">
            <a:avLst/>
          </a:prstGeom>
          <a:noFill/>
          <a:ln w="9525">
            <a:noFill/>
            <a:miter lim="800000"/>
            <a:headEnd/>
            <a:tailEnd/>
          </a:ln>
          <a:effectLst/>
        </p:spPr>
        <p:txBody>
          <a:bodyPr vert="horz" wrap="square" lIns="92423" tIns="46211" rIns="92423" bIns="46211" numCol="1" anchor="b" anchorCtr="0" compatLnSpc="1">
            <a:prstTxWarp prst="textNoShape">
              <a:avLst/>
            </a:prstTxWarp>
          </a:bodyPr>
          <a:lstStyle>
            <a:lvl1pPr defTabSz="922338" eaLnBrk="1" hangingPunct="1">
              <a:defRPr sz="1200">
                <a:solidFill>
                  <a:schemeClr val="tx1"/>
                </a:solidFill>
                <a:latin typeface="55 Helvetica Roman" pitchFamily="1" charset="0"/>
                <a:ea typeface="+mn-ea"/>
                <a:cs typeface="+mn-cs"/>
              </a:defRPr>
            </a:lvl1pPr>
          </a:lstStyle>
          <a:p>
            <a:pPr>
              <a:defRPr/>
            </a:pPr>
            <a:endParaRPr lang="en-US"/>
          </a:p>
        </p:txBody>
      </p:sp>
      <p:sp>
        <p:nvSpPr>
          <p:cNvPr id="71685" name="Rectangle 5"/>
          <p:cNvSpPr>
            <a:spLocks noGrp="1" noChangeArrowheads="1"/>
          </p:cNvSpPr>
          <p:nvPr>
            <p:ph type="sldNum" sz="quarter" idx="3"/>
          </p:nvPr>
        </p:nvSpPr>
        <p:spPr bwMode="auto">
          <a:xfrm>
            <a:off x="3971925" y="8975725"/>
            <a:ext cx="3036888" cy="471488"/>
          </a:xfrm>
          <a:prstGeom prst="rect">
            <a:avLst/>
          </a:prstGeom>
          <a:noFill/>
          <a:ln w="9525">
            <a:noFill/>
            <a:miter lim="800000"/>
            <a:headEnd/>
            <a:tailEnd/>
          </a:ln>
          <a:effectLst/>
        </p:spPr>
        <p:txBody>
          <a:bodyPr vert="horz" wrap="square" lIns="92423" tIns="46211" rIns="92423" bIns="46211" numCol="1" anchor="b" anchorCtr="0" compatLnSpc="1">
            <a:prstTxWarp prst="textNoShape">
              <a:avLst/>
            </a:prstTxWarp>
          </a:bodyPr>
          <a:lstStyle>
            <a:lvl1pPr algn="r" defTabSz="922338" eaLnBrk="1" hangingPunct="1">
              <a:defRPr sz="1200">
                <a:solidFill>
                  <a:schemeClr val="tx1"/>
                </a:solidFill>
                <a:latin typeface="55 Helvetica Roman" pitchFamily="1" charset="0"/>
                <a:ea typeface="+mn-ea"/>
                <a:cs typeface="+mn-cs"/>
              </a:defRPr>
            </a:lvl1pPr>
          </a:lstStyle>
          <a:p>
            <a:pPr>
              <a:defRPr/>
            </a:pPr>
            <a:fld id="{8C560DA2-6744-AF43-8C66-E0A1C2B26EF4}" type="slidenum">
              <a:rPr lang="en-US"/>
              <a:pPr>
                <a:defRPr/>
              </a:pPr>
              <a:t>‹#›</a:t>
            </a:fld>
            <a:endParaRPr lang="en-US"/>
          </a:p>
        </p:txBody>
      </p:sp>
    </p:spTree>
    <p:extLst>
      <p:ext uri="{BB962C8B-B14F-4D97-AF65-F5344CB8AC3E}">
        <p14:creationId xmlns:p14="http://schemas.microsoft.com/office/powerpoint/2010/main" val="2731405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38475" cy="473075"/>
          </a:xfrm>
          <a:prstGeom prst="rect">
            <a:avLst/>
          </a:prstGeom>
          <a:noFill/>
          <a:ln w="9525">
            <a:noFill/>
            <a:miter lim="800000"/>
            <a:headEnd/>
            <a:tailEnd/>
          </a:ln>
          <a:effectLst/>
        </p:spPr>
        <p:txBody>
          <a:bodyPr vert="horz" wrap="square" lIns="94027" tIns="47014" rIns="94027" bIns="47014" numCol="1" anchor="t" anchorCtr="0" compatLnSpc="1">
            <a:prstTxWarp prst="textNoShape">
              <a:avLst/>
            </a:prstTxWarp>
          </a:bodyPr>
          <a:lstStyle>
            <a:lvl1pPr defTabSz="939800" eaLnBrk="1" hangingPunct="1">
              <a:defRPr sz="1200">
                <a:solidFill>
                  <a:schemeClr val="tx1"/>
                </a:solidFill>
                <a:latin typeface="55 Helvetica Roman" pitchFamily="1" charset="0"/>
                <a:ea typeface="+mn-ea"/>
                <a:cs typeface="+mn-cs"/>
              </a:defRPr>
            </a:lvl1pPr>
          </a:lstStyle>
          <a:p>
            <a:pPr>
              <a:defRPr/>
            </a:pPr>
            <a:endParaRPr lang="en-US"/>
          </a:p>
        </p:txBody>
      </p:sp>
      <p:sp>
        <p:nvSpPr>
          <p:cNvPr id="60419" name="Rectangle 3"/>
          <p:cNvSpPr>
            <a:spLocks noGrp="1" noChangeArrowheads="1"/>
          </p:cNvSpPr>
          <p:nvPr>
            <p:ph type="dt" idx="1"/>
          </p:nvPr>
        </p:nvSpPr>
        <p:spPr bwMode="auto">
          <a:xfrm>
            <a:off x="3970338" y="0"/>
            <a:ext cx="3038475" cy="473075"/>
          </a:xfrm>
          <a:prstGeom prst="rect">
            <a:avLst/>
          </a:prstGeom>
          <a:noFill/>
          <a:ln w="9525">
            <a:noFill/>
            <a:miter lim="800000"/>
            <a:headEnd/>
            <a:tailEnd/>
          </a:ln>
          <a:effectLst/>
        </p:spPr>
        <p:txBody>
          <a:bodyPr vert="horz" wrap="square" lIns="94027" tIns="47014" rIns="94027" bIns="47014" numCol="1" anchor="t" anchorCtr="0" compatLnSpc="1">
            <a:prstTxWarp prst="textNoShape">
              <a:avLst/>
            </a:prstTxWarp>
          </a:bodyPr>
          <a:lstStyle>
            <a:lvl1pPr algn="r" defTabSz="939800" eaLnBrk="1" hangingPunct="1">
              <a:defRPr sz="1200">
                <a:solidFill>
                  <a:schemeClr val="tx1"/>
                </a:solidFill>
                <a:latin typeface="55 Helvetica Roman" pitchFamily="1"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355600" y="708025"/>
            <a:ext cx="6299200" cy="3543300"/>
          </a:xfrm>
          <a:prstGeom prst="rect">
            <a:avLst/>
          </a:prstGeom>
          <a:noFill/>
          <a:ln w="9525">
            <a:solidFill>
              <a:srgbClr val="000000"/>
            </a:solidFill>
            <a:miter lim="800000"/>
            <a:headEnd/>
            <a:tailEnd/>
          </a:ln>
        </p:spPr>
      </p:sp>
      <p:sp>
        <p:nvSpPr>
          <p:cNvPr id="60421" name="Rectangle 5"/>
          <p:cNvSpPr>
            <a:spLocks noGrp="1" noChangeArrowheads="1"/>
          </p:cNvSpPr>
          <p:nvPr>
            <p:ph type="body" sz="quarter" idx="3"/>
          </p:nvPr>
        </p:nvSpPr>
        <p:spPr bwMode="auto">
          <a:xfrm>
            <a:off x="701675" y="4487863"/>
            <a:ext cx="5607050" cy="4252912"/>
          </a:xfrm>
          <a:prstGeom prst="rect">
            <a:avLst/>
          </a:prstGeom>
          <a:noFill/>
          <a:ln w="9525">
            <a:noFill/>
            <a:miter lim="800000"/>
            <a:headEnd/>
            <a:tailEnd/>
          </a:ln>
          <a:effectLst/>
        </p:spPr>
        <p:txBody>
          <a:bodyPr vert="horz" wrap="square" lIns="94027" tIns="47014" rIns="94027" bIns="470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8974138"/>
            <a:ext cx="3038475" cy="473075"/>
          </a:xfrm>
          <a:prstGeom prst="rect">
            <a:avLst/>
          </a:prstGeom>
          <a:noFill/>
          <a:ln w="9525">
            <a:noFill/>
            <a:miter lim="800000"/>
            <a:headEnd/>
            <a:tailEnd/>
          </a:ln>
          <a:effectLst/>
        </p:spPr>
        <p:txBody>
          <a:bodyPr vert="horz" wrap="square" lIns="94027" tIns="47014" rIns="94027" bIns="47014" numCol="1" anchor="b" anchorCtr="0" compatLnSpc="1">
            <a:prstTxWarp prst="textNoShape">
              <a:avLst/>
            </a:prstTxWarp>
          </a:bodyPr>
          <a:lstStyle>
            <a:lvl1pPr defTabSz="939800" eaLnBrk="1" hangingPunct="1">
              <a:defRPr sz="1200">
                <a:solidFill>
                  <a:schemeClr val="tx1"/>
                </a:solidFill>
                <a:latin typeface="55 Helvetica Roman" pitchFamily="1" charset="0"/>
                <a:ea typeface="+mn-ea"/>
                <a:cs typeface="+mn-cs"/>
              </a:defRPr>
            </a:lvl1pPr>
          </a:lstStyle>
          <a:p>
            <a:pPr>
              <a:defRPr/>
            </a:pPr>
            <a:endParaRPr lang="en-US"/>
          </a:p>
        </p:txBody>
      </p:sp>
      <p:sp>
        <p:nvSpPr>
          <p:cNvPr id="60423" name="Rectangle 7"/>
          <p:cNvSpPr>
            <a:spLocks noGrp="1" noChangeArrowheads="1"/>
          </p:cNvSpPr>
          <p:nvPr>
            <p:ph type="sldNum" sz="quarter" idx="5"/>
          </p:nvPr>
        </p:nvSpPr>
        <p:spPr bwMode="auto">
          <a:xfrm>
            <a:off x="3970338" y="8974138"/>
            <a:ext cx="3038475" cy="473075"/>
          </a:xfrm>
          <a:prstGeom prst="rect">
            <a:avLst/>
          </a:prstGeom>
          <a:noFill/>
          <a:ln w="9525">
            <a:noFill/>
            <a:miter lim="800000"/>
            <a:headEnd/>
            <a:tailEnd/>
          </a:ln>
          <a:effectLst/>
        </p:spPr>
        <p:txBody>
          <a:bodyPr vert="horz" wrap="square" lIns="94027" tIns="47014" rIns="94027" bIns="47014" numCol="1" anchor="b" anchorCtr="0" compatLnSpc="1">
            <a:prstTxWarp prst="textNoShape">
              <a:avLst/>
            </a:prstTxWarp>
          </a:bodyPr>
          <a:lstStyle>
            <a:lvl1pPr algn="r" defTabSz="939800" eaLnBrk="1" hangingPunct="1">
              <a:defRPr sz="1200">
                <a:solidFill>
                  <a:schemeClr val="tx1"/>
                </a:solidFill>
                <a:latin typeface="55 Helvetica Roman" pitchFamily="1" charset="0"/>
                <a:ea typeface="+mn-ea"/>
                <a:cs typeface="+mn-cs"/>
              </a:defRPr>
            </a:lvl1pPr>
          </a:lstStyle>
          <a:p>
            <a:pPr>
              <a:defRPr/>
            </a:pPr>
            <a:fld id="{4737F964-B663-104D-97DD-F467957E10D4}" type="slidenum">
              <a:rPr lang="en-US"/>
              <a:pPr>
                <a:defRPr/>
              </a:pPr>
              <a:t>‹#›</a:t>
            </a:fld>
            <a:endParaRPr lang="en-US"/>
          </a:p>
        </p:txBody>
      </p:sp>
    </p:spTree>
    <p:extLst>
      <p:ext uri="{BB962C8B-B14F-4D97-AF65-F5344CB8AC3E}">
        <p14:creationId xmlns:p14="http://schemas.microsoft.com/office/powerpoint/2010/main" val="34765667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55 Helvetica Roman" pitchFamily="1" charset="0"/>
        <a:ea typeface="ＭＳ Ｐゴシック" charset="-128"/>
        <a:cs typeface="ＭＳ Ｐゴシック" charset="-128"/>
      </a:defRPr>
    </a:lvl1pPr>
    <a:lvl2pPr marL="409575" algn="l" rtl="0" eaLnBrk="0" fontAlgn="base" hangingPunct="0">
      <a:spcBef>
        <a:spcPct val="30000"/>
      </a:spcBef>
      <a:spcAft>
        <a:spcPct val="0"/>
      </a:spcAft>
      <a:defRPr sz="1100" kern="1200">
        <a:solidFill>
          <a:schemeClr val="tx1"/>
        </a:solidFill>
        <a:latin typeface="55 Helvetica Roman" pitchFamily="1" charset="0"/>
        <a:ea typeface="ＭＳ Ｐゴシック" charset="-128"/>
        <a:cs typeface="+mn-cs"/>
      </a:defRPr>
    </a:lvl2pPr>
    <a:lvl3pPr marL="819150" algn="l" rtl="0" eaLnBrk="0" fontAlgn="base" hangingPunct="0">
      <a:spcBef>
        <a:spcPct val="30000"/>
      </a:spcBef>
      <a:spcAft>
        <a:spcPct val="0"/>
      </a:spcAft>
      <a:defRPr sz="1100" kern="1200">
        <a:solidFill>
          <a:schemeClr val="tx1"/>
        </a:solidFill>
        <a:latin typeface="55 Helvetica Roman" pitchFamily="1" charset="0"/>
        <a:ea typeface="ＭＳ Ｐゴシック" charset="-128"/>
        <a:cs typeface="+mn-cs"/>
      </a:defRPr>
    </a:lvl3pPr>
    <a:lvl4pPr marL="1230313" algn="l" rtl="0" eaLnBrk="0" fontAlgn="base" hangingPunct="0">
      <a:spcBef>
        <a:spcPct val="30000"/>
      </a:spcBef>
      <a:spcAft>
        <a:spcPct val="0"/>
      </a:spcAft>
      <a:defRPr sz="1100" kern="1200">
        <a:solidFill>
          <a:schemeClr val="tx1"/>
        </a:solidFill>
        <a:latin typeface="55 Helvetica Roman" pitchFamily="1" charset="0"/>
        <a:ea typeface="ＭＳ Ｐゴシック" charset="-128"/>
        <a:cs typeface="+mn-cs"/>
      </a:defRPr>
    </a:lvl4pPr>
    <a:lvl5pPr marL="1639888" algn="l" rtl="0" eaLnBrk="0" fontAlgn="base" hangingPunct="0">
      <a:spcBef>
        <a:spcPct val="30000"/>
      </a:spcBef>
      <a:spcAft>
        <a:spcPct val="0"/>
      </a:spcAft>
      <a:defRPr sz="1100" kern="1200">
        <a:solidFill>
          <a:schemeClr val="tx1"/>
        </a:solidFill>
        <a:latin typeface="55 Helvetica Roman" pitchFamily="1" charset="0"/>
        <a:ea typeface="ＭＳ Ｐゴシック" charset="-128"/>
        <a:cs typeface="+mn-cs"/>
      </a:defRPr>
    </a:lvl5pPr>
    <a:lvl6pPr marL="2051456" algn="l" defTabSz="410291" rtl="0" eaLnBrk="1" latinLnBrk="0" hangingPunct="1">
      <a:defRPr sz="1100" kern="1200">
        <a:solidFill>
          <a:schemeClr val="tx1"/>
        </a:solidFill>
        <a:latin typeface="+mn-lt"/>
        <a:ea typeface="+mn-ea"/>
        <a:cs typeface="+mn-cs"/>
      </a:defRPr>
    </a:lvl6pPr>
    <a:lvl7pPr marL="2461748" algn="l" defTabSz="410291" rtl="0" eaLnBrk="1" latinLnBrk="0" hangingPunct="1">
      <a:defRPr sz="1100" kern="1200">
        <a:solidFill>
          <a:schemeClr val="tx1"/>
        </a:solidFill>
        <a:latin typeface="+mn-lt"/>
        <a:ea typeface="+mn-ea"/>
        <a:cs typeface="+mn-cs"/>
      </a:defRPr>
    </a:lvl7pPr>
    <a:lvl8pPr marL="2872039" algn="l" defTabSz="410291" rtl="0" eaLnBrk="1" latinLnBrk="0" hangingPunct="1">
      <a:defRPr sz="1100" kern="1200">
        <a:solidFill>
          <a:schemeClr val="tx1"/>
        </a:solidFill>
        <a:latin typeface="+mn-lt"/>
        <a:ea typeface="+mn-ea"/>
        <a:cs typeface="+mn-cs"/>
      </a:defRPr>
    </a:lvl8pPr>
    <a:lvl9pPr marL="3282330" algn="l" defTabSz="410291"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4D684C52-1A8C-B745-9CB6-64E03EF2C008}" type="slidenum">
              <a:rPr lang="en-US">
                <a:latin typeface="55 Helvetica Roman" charset="0"/>
                <a:ea typeface="ＭＳ Ｐゴシック" charset="-128"/>
                <a:cs typeface="ＭＳ Ｐゴシック" charset="-128"/>
              </a:rPr>
              <a:pPr/>
              <a:t>1</a:t>
            </a:fld>
            <a:endParaRPr lang="en-US">
              <a:latin typeface="55 Helvetica Roman" charset="0"/>
              <a:ea typeface="ＭＳ Ｐゴシック" charset="-128"/>
              <a:cs typeface="ＭＳ Ｐゴシック" charset="-128"/>
            </a:endParaRPr>
          </a:p>
        </p:txBody>
      </p:sp>
      <p:sp>
        <p:nvSpPr>
          <p:cNvPr id="16387" name="Rectangle 2"/>
          <p:cNvSpPr>
            <a:spLocks noGrp="1" noRot="1" noChangeAspect="1" noChangeArrowheads="1" noTextEdit="1"/>
          </p:cNvSpPr>
          <p:nvPr>
            <p:ph type="sldImg"/>
          </p:nvPr>
        </p:nvSpPr>
        <p:spPr>
          <a:xfrm>
            <a:off x="355600" y="708025"/>
            <a:ext cx="6299200" cy="3543300"/>
          </a:xfrm>
          <a:ln/>
        </p:spPr>
      </p:sp>
      <p:sp>
        <p:nvSpPr>
          <p:cNvPr id="16388" name="Rectangle 3"/>
          <p:cNvSpPr>
            <a:spLocks noGrp="1" noChangeArrowheads="1"/>
          </p:cNvSpPr>
          <p:nvPr>
            <p:ph type="body" idx="1"/>
          </p:nvPr>
        </p:nvSpPr>
        <p:spPr>
          <a:noFill/>
          <a:ln/>
        </p:spPr>
        <p:txBody>
          <a:bodyPr/>
          <a:lstStyle/>
          <a:p>
            <a:pPr eaLnBrk="1" hangingPunct="1"/>
            <a:endParaRPr lang="en-US" dirty="0">
              <a:latin typeface="55 Helvetica Roman" charset="0"/>
            </a:endParaRPr>
          </a:p>
        </p:txBody>
      </p:sp>
    </p:spTree>
    <p:extLst>
      <p:ext uri="{BB962C8B-B14F-4D97-AF65-F5344CB8AC3E}">
        <p14:creationId xmlns:p14="http://schemas.microsoft.com/office/powerpoint/2010/main" val="1468078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br>
              <a:rPr lang="en-US" dirty="0">
                <a:effectLst/>
                <a:latin typeface="Arial" panose="020B0604020202020204" pitchFamily="34" charset="0"/>
              </a:rPr>
            </a:br>
            <a:endParaRPr lang="en-US" dirty="0">
              <a:effectLst/>
              <a:latin typeface="Arial" panose="020B0604020202020204" pitchFamily="34" charset="0"/>
            </a:endParaRPr>
          </a:p>
          <a:p>
            <a:r>
              <a:rPr lang="en-US" dirty="0">
                <a:effectLst/>
                <a:latin typeface="Arial" panose="020B0604020202020204" pitchFamily="34" charset="0"/>
              </a:rPr>
              <a:t>Understand materials</a:t>
            </a:r>
          </a:p>
          <a:p>
            <a:r>
              <a:rPr lang="en-US" dirty="0">
                <a:effectLst/>
                <a:latin typeface="Arial" panose="020B0604020202020204" pitchFamily="34" charset="0"/>
              </a:rPr>
              <a:t>•Understand physics</a:t>
            </a:r>
          </a:p>
          <a:p>
            <a:r>
              <a:rPr lang="en-US" dirty="0">
                <a:effectLst/>
                <a:latin typeface="Arial" panose="020B0604020202020204" pitchFamily="34" charset="0"/>
              </a:rPr>
              <a:t>•Identify potential defects</a:t>
            </a:r>
          </a:p>
          <a:p>
            <a:r>
              <a:rPr lang="en-US" dirty="0">
                <a:effectLst/>
                <a:latin typeface="Arial" panose="020B0604020202020204" pitchFamily="34" charset="0"/>
              </a:rPr>
              <a:t>•Identify risk associated with each defect</a:t>
            </a:r>
          </a:p>
          <a:p>
            <a:r>
              <a:rPr lang="en-US" dirty="0">
                <a:solidFill>
                  <a:srgbClr val="FF0000"/>
                </a:solidFill>
                <a:effectLst/>
                <a:latin typeface="Arial" panose="020B0604020202020204" pitchFamily="34" charset="0"/>
              </a:rPr>
              <a:t>•Determine critical crack sizes for each flaw based on bounding properties and stresses</a:t>
            </a:r>
          </a:p>
          <a:p>
            <a:r>
              <a:rPr lang="en-US" dirty="0">
                <a:effectLst/>
                <a:latin typeface="Arial" panose="020B0604020202020204" pitchFamily="34" charset="0"/>
              </a:rPr>
              <a:t>•All flaws addressed logically in some way –probabilistic, analytic, inspection (e.g., deterministic analytical approach, can reliably find, always LBB, no crack growth, etc.)</a:t>
            </a:r>
          </a:p>
          <a:p>
            <a:r>
              <a:rPr lang="en-US" dirty="0">
                <a:effectLst/>
                <a:latin typeface="Arial" panose="020B0604020202020204" pitchFamily="34" charset="0"/>
              </a:rPr>
              <a:t>•Field capability to inspect for defects of concern </a:t>
            </a:r>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10</a:t>
            </a:fld>
            <a:endParaRPr lang="en-US"/>
          </a:p>
        </p:txBody>
      </p:sp>
    </p:spTree>
    <p:extLst>
      <p:ext uri="{BB962C8B-B14F-4D97-AF65-F5344CB8AC3E}">
        <p14:creationId xmlns:p14="http://schemas.microsoft.com/office/powerpoint/2010/main" val="1371679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Reduced operational pressures based on environmental conditions. Cold weather ambient temp restrictions  </a:t>
            </a:r>
          </a:p>
        </p:txBody>
      </p:sp>
      <p:sp>
        <p:nvSpPr>
          <p:cNvPr id="4" name="Slide Number Placeholder 3"/>
          <p:cNvSpPr>
            <a:spLocks noGrp="1"/>
          </p:cNvSpPr>
          <p:nvPr>
            <p:ph type="sldNum" sz="quarter" idx="5"/>
          </p:nvPr>
        </p:nvSpPr>
        <p:spPr/>
        <p:txBody>
          <a:bodyPr/>
          <a:lstStyle/>
          <a:p>
            <a:pPr>
              <a:defRPr/>
            </a:pPr>
            <a:fld id="{4737F964-B663-104D-97DD-F467957E10D4}" type="slidenum">
              <a:rPr lang="en-US" smtClean="0"/>
              <a:pPr>
                <a:defRPr/>
              </a:pPr>
              <a:t>11</a:t>
            </a:fld>
            <a:endParaRPr lang="en-US"/>
          </a:p>
        </p:txBody>
      </p:sp>
    </p:spTree>
    <p:extLst>
      <p:ext uri="{BB962C8B-B14F-4D97-AF65-F5344CB8AC3E}">
        <p14:creationId xmlns:p14="http://schemas.microsoft.com/office/powerpoint/2010/main" val="2709184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000" b="1" dirty="0">
                <a:solidFill>
                  <a:schemeClr val="tx1"/>
                </a:solidFill>
              </a:rPr>
              <a:t>Material knowledge can appropriately inform basic structural analysis to generate bounding critical crack sizes and critical initial flaw sizes (CIFs) for NDE baseline screening and calibration</a:t>
            </a:r>
            <a:r>
              <a:rPr lang="en-US" sz="6000" dirty="0">
                <a:solidFill>
                  <a:schemeClr val="tx1"/>
                </a:solidFill>
              </a:rPr>
              <a:t>.</a:t>
            </a:r>
            <a:endParaRPr lang="en-US" sz="2200" dirty="0"/>
          </a:p>
          <a:p>
            <a:pPr marL="342900" indent="-342900">
              <a:spcAft>
                <a:spcPts val="600"/>
              </a:spcAft>
              <a:buFont typeface="Arial" panose="020B0604020202020204" pitchFamily="34" charset="0"/>
              <a:buChar char="•"/>
            </a:pPr>
            <a:endParaRPr lang="en-US" sz="2200" dirty="0"/>
          </a:p>
          <a:p>
            <a:pPr marL="342900" indent="-342900">
              <a:spcAft>
                <a:spcPts val="600"/>
              </a:spcAft>
              <a:buFont typeface="Arial" panose="020B0604020202020204" pitchFamily="34" charset="0"/>
              <a:buChar char="•"/>
            </a:pPr>
            <a:r>
              <a:rPr lang="en-US" sz="2200" b="1" dirty="0"/>
              <a:t>19 primary materials and dozens of material combinations (welds and heat affected zones) in NASA vessels</a:t>
            </a:r>
            <a:r>
              <a:rPr lang="en-US" sz="2200" dirty="0"/>
              <a:t>, reduced for testing purposes:</a:t>
            </a:r>
          </a:p>
          <a:p>
            <a:pPr marL="800100" lvl="8" indent="-342900">
              <a:spcAft>
                <a:spcPts val="600"/>
              </a:spcAft>
              <a:buFont typeface="Wingdings" panose="05000000000000000000" pitchFamily="2" charset="2"/>
              <a:buChar char="§"/>
            </a:pPr>
            <a:r>
              <a:rPr lang="en-US" sz="2200" dirty="0"/>
              <a:t>Availability and prevalence of data</a:t>
            </a:r>
          </a:p>
          <a:p>
            <a:pPr marL="800100" indent="-342900">
              <a:spcAft>
                <a:spcPts val="600"/>
              </a:spcAft>
              <a:buFont typeface="Wingdings" panose="05000000000000000000" pitchFamily="2" charset="2"/>
              <a:buChar char="§"/>
            </a:pPr>
            <a:r>
              <a:rPr lang="en-US" sz="2200" dirty="0"/>
              <a:t>Similarities of materials and material conditions (welds)</a:t>
            </a:r>
          </a:p>
          <a:p>
            <a:pPr marL="800100" indent="-342900">
              <a:spcAft>
                <a:spcPts val="600"/>
              </a:spcAft>
              <a:buFont typeface="Wingdings" panose="05000000000000000000" pitchFamily="2" charset="2"/>
              <a:buChar char="§"/>
            </a:pPr>
            <a:endParaRPr lang="en-US" sz="2200" dirty="0"/>
          </a:p>
          <a:p>
            <a:pPr marL="342900" indent="-342900">
              <a:spcAft>
                <a:spcPts val="600"/>
              </a:spcAft>
              <a:buFont typeface="Arial" panose="020B0604020202020204" pitchFamily="34" charset="0"/>
              <a:buChar char="•"/>
            </a:pPr>
            <a:r>
              <a:rPr lang="en-US" sz="2200" dirty="0"/>
              <a:t>Frequently proprietary specifications and non-code</a:t>
            </a:r>
          </a:p>
          <a:p>
            <a:pPr marL="342900" indent="-342900">
              <a:spcAft>
                <a:spcPts val="600"/>
              </a:spcAft>
              <a:buFont typeface="Arial" panose="020B0604020202020204" pitchFamily="34" charset="0"/>
              <a:buChar char="•"/>
            </a:pPr>
            <a:r>
              <a:rPr lang="en-US" sz="2200" dirty="0">
                <a:solidFill>
                  <a:srgbClr val="FF0000"/>
                </a:solidFill>
              </a:rPr>
              <a:t>Not well characterized from a fracture perspective</a:t>
            </a:r>
          </a:p>
          <a:p>
            <a:pPr marL="342900" indent="-342900">
              <a:spcAft>
                <a:spcPts val="600"/>
              </a:spcAft>
              <a:buFont typeface="Arial" panose="020B0604020202020204" pitchFamily="34" charset="0"/>
              <a:buChar char="•"/>
            </a:pPr>
            <a:r>
              <a:rPr lang="en-US" sz="2200" dirty="0">
                <a:solidFill>
                  <a:srgbClr val="FF0000"/>
                </a:solidFill>
              </a:rPr>
              <a:t>Frequently high ductile-brittle transition temperature </a:t>
            </a:r>
          </a:p>
          <a:p>
            <a:pPr marL="457200" indent="0">
              <a:spcAft>
                <a:spcPts val="600"/>
              </a:spcAft>
              <a:buFont typeface="Wingdings" panose="05000000000000000000" pitchFamily="2" charset="2"/>
              <a:buNone/>
            </a:pPr>
            <a:endParaRPr lang="en-US" sz="2200" dirty="0"/>
          </a:p>
          <a:p>
            <a:endParaRPr lang="en-US" dirty="0"/>
          </a:p>
        </p:txBody>
      </p:sp>
      <p:sp>
        <p:nvSpPr>
          <p:cNvPr id="4" name="Slide Number Placeholder 3"/>
          <p:cNvSpPr>
            <a:spLocks noGrp="1"/>
          </p:cNvSpPr>
          <p:nvPr>
            <p:ph type="sldNum" sz="quarter" idx="5"/>
          </p:nvPr>
        </p:nvSpPr>
        <p:spPr/>
        <p:txBody>
          <a:bodyPr/>
          <a:lstStyle/>
          <a:p>
            <a:pPr>
              <a:defRPr/>
            </a:pPr>
            <a:fld id="{4737F964-B663-104D-97DD-F467957E10D4}" type="slidenum">
              <a:rPr lang="en-US" smtClean="0"/>
              <a:pPr>
                <a:defRPr/>
              </a:pPr>
              <a:t>12</a:t>
            </a:fld>
            <a:endParaRPr lang="en-US"/>
          </a:p>
        </p:txBody>
      </p:sp>
    </p:spTree>
    <p:extLst>
      <p:ext uri="{BB962C8B-B14F-4D97-AF65-F5344CB8AC3E}">
        <p14:creationId xmlns:p14="http://schemas.microsoft.com/office/powerpoint/2010/main" val="4203945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13</a:t>
            </a:fld>
            <a:endParaRPr lang="en-US"/>
          </a:p>
        </p:txBody>
      </p:sp>
    </p:spTree>
    <p:extLst>
      <p:ext uri="{BB962C8B-B14F-4D97-AF65-F5344CB8AC3E}">
        <p14:creationId xmlns:p14="http://schemas.microsoft.com/office/powerpoint/2010/main" val="2227480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14</a:t>
            </a:fld>
            <a:endParaRPr lang="en-US"/>
          </a:p>
        </p:txBody>
      </p:sp>
    </p:spTree>
    <p:extLst>
      <p:ext uri="{BB962C8B-B14F-4D97-AF65-F5344CB8AC3E}">
        <p14:creationId xmlns:p14="http://schemas.microsoft.com/office/powerpoint/2010/main" val="3734585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00" b="1" dirty="0">
                <a:solidFill>
                  <a:srgbClr val="FF0000"/>
                </a:solidFill>
                <a:highlight>
                  <a:srgbClr val="FFFF00"/>
                </a:highlight>
              </a:rPr>
              <a:t>56/178 active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000" b="1" dirty="0">
                <a:solidFill>
                  <a:srgbClr val="FF0000"/>
                </a:solidFill>
                <a:highlight>
                  <a:srgbClr val="FFFF00"/>
                </a:highlight>
              </a:rPr>
              <a:t>2 repaired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000" b="1" dirty="0">
                <a:solidFill>
                  <a:srgbClr val="FF0000"/>
                </a:solidFill>
                <a:highlight>
                  <a:srgbClr val="FFFF00"/>
                </a:highlight>
              </a:rPr>
              <a:t>2 non repairable, T-1 Steel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000" b="1" dirty="0">
              <a:solidFill>
                <a:srgbClr val="FF0000"/>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000" b="1" dirty="0">
                <a:solidFill>
                  <a:srgbClr val="FF0000"/>
                </a:solidFill>
                <a:highlight>
                  <a:srgbClr val="FFFF00"/>
                </a:highlight>
              </a:rPr>
              <a:t>Duration 50”</a:t>
            </a:r>
          </a:p>
          <a:p>
            <a:endParaRPr lang="en-US" dirty="0"/>
          </a:p>
          <a:p>
            <a:r>
              <a:rPr lang="en-US" sz="1200" b="0" i="0" u="none" strike="noStrike" baseline="0" dirty="0">
                <a:solidFill>
                  <a:srgbClr val="000000"/>
                </a:solidFill>
                <a:latin typeface="Times New Roman" panose="02020603050405020304" pitchFamily="18" charset="0"/>
              </a:rPr>
              <a:t>A high-performance phased array UT system and software are required to efficiently deploy the proposed inspection techniques. </a:t>
            </a:r>
          </a:p>
          <a:p>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The DYNARAY system with 256 beamforming channels is necessary to drive the large 2D-matrix array probe with a high data throughput.</a:t>
            </a:r>
          </a:p>
          <a:p>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The system is controlled by the </a:t>
            </a:r>
            <a:r>
              <a:rPr lang="en-US" sz="1200" b="0" i="0" u="none" strike="noStrike" baseline="0" dirty="0" err="1">
                <a:solidFill>
                  <a:srgbClr val="000000"/>
                </a:solidFill>
                <a:latin typeface="Times New Roman" panose="02020603050405020304" pitchFamily="18" charset="0"/>
              </a:rPr>
              <a:t>UltraVision</a:t>
            </a:r>
            <a:r>
              <a:rPr lang="en-US" sz="1200" b="0" i="0" u="none" strike="noStrike" baseline="0" dirty="0">
                <a:solidFill>
                  <a:srgbClr val="000000"/>
                </a:solidFill>
                <a:latin typeface="Times New Roman" panose="02020603050405020304" pitchFamily="18" charset="0"/>
              </a:rPr>
              <a:t> Classic software. This complete inspection package manages all phases of the inspection process in a full 3D environment, starting from the development and validation of probes and inspection techniques, to setup, calibration and data acquisition, and finally offline data analysis, evaluation and reporting.</a:t>
            </a:r>
          </a:p>
          <a:p>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The software can handle data files larger than 20 </a:t>
            </a:r>
            <a:r>
              <a:rPr lang="en-US" sz="1200" b="0" i="0" u="none" strike="noStrike" baseline="0" dirty="0" err="1">
                <a:solidFill>
                  <a:srgbClr val="000000"/>
                </a:solidFill>
                <a:latin typeface="Times New Roman" panose="02020603050405020304" pitchFamily="18" charset="0"/>
              </a:rPr>
              <a:t>Gbytes</a:t>
            </a:r>
            <a:r>
              <a:rPr lang="en-US" sz="1200" b="0" i="0" u="none" strike="noStrike" baseline="0" dirty="0">
                <a:solidFill>
                  <a:srgbClr val="000000"/>
                </a:solidFill>
                <a:latin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8EE2E685-8C57-4A34-B298-E32F4A30B9BB}" type="slidenum">
              <a:rPr lang="en-US" smtClean="0"/>
              <a:t>15</a:t>
            </a:fld>
            <a:endParaRPr lang="en-US"/>
          </a:p>
        </p:txBody>
      </p:sp>
    </p:spTree>
    <p:extLst>
      <p:ext uri="{BB962C8B-B14F-4D97-AF65-F5344CB8AC3E}">
        <p14:creationId xmlns:p14="http://schemas.microsoft.com/office/powerpoint/2010/main" val="446410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FF0000"/>
                </a:solidFill>
                <a:highlight>
                  <a:srgbClr val="FFFF00"/>
                </a:highlight>
              </a:rPr>
              <a:t>Duration 1’30”</a:t>
            </a:r>
          </a:p>
          <a:p>
            <a:endParaRPr lang="en-US" dirty="0"/>
          </a:p>
          <a:p>
            <a:r>
              <a:rPr lang="en-US" dirty="0"/>
              <a:t>So let’s now see what inspection techniques and phased array UT search units we need to overcome these challenges. We will start with the detection of circumferential flaws.</a:t>
            </a:r>
          </a:p>
          <a:p>
            <a:endParaRPr lang="en-US" dirty="0"/>
          </a:p>
          <a:p>
            <a:r>
              <a:rPr lang="en-US" dirty="0"/>
              <a:t>First of all, we decided to divide the thickness of the vessel in several depth ranges.</a:t>
            </a:r>
          </a:p>
          <a:p>
            <a:endParaRPr lang="en-US" dirty="0"/>
          </a:p>
          <a:p>
            <a:r>
              <a:rPr lang="en-US" dirty="0"/>
              <a:t>For the zone near the OD surface, from 0 to 0.6 inch deep, we selected a small 2D-matrix array probe at 5 MHz, with 9 x 7 elements, mounted on a shear wave wedge.</a:t>
            </a:r>
          </a:p>
          <a:p>
            <a:endParaRPr lang="en-US" dirty="0"/>
          </a:p>
          <a:p>
            <a:r>
              <a:rPr lang="en-US" dirty="0"/>
              <a:t>As shown on the image and the animation from the acoustic beam simulation, the probe assembly is located on the weld, and a sector scan, </a:t>
            </a:r>
            <a:r>
              <a:rPr lang="en-GB" sz="1200" dirty="0"/>
              <a:t>from 40 to 80 SW, is used to cover the bevel and part of the weld volume. For this inspection technique, the benefit of the 2D-matrix array lies in its capability to focus in the perpendicular plane as well as in the incidence plane, thus providing better sensitivity and lateral resolution of the acoustic beam.</a:t>
            </a:r>
          </a:p>
          <a:p>
            <a:endParaRPr lang="en-GB" sz="1200" dirty="0"/>
          </a:p>
          <a:p>
            <a:r>
              <a:rPr lang="en-GB" sz="1200" dirty="0"/>
              <a:t>Two probe orientations perpendicular to the WCL are required to cover the complete examination volume, in combination with a mechanical single line scan parallel to the WCL, with a resolution 0.04” (1 mm).</a:t>
            </a:r>
          </a:p>
          <a:p>
            <a:endParaRPr lang="en-US" dirty="0"/>
          </a:p>
        </p:txBody>
      </p:sp>
      <p:sp>
        <p:nvSpPr>
          <p:cNvPr id="4" name="Slide Number Placeholder 3"/>
          <p:cNvSpPr>
            <a:spLocks noGrp="1"/>
          </p:cNvSpPr>
          <p:nvPr>
            <p:ph type="sldNum" sz="quarter" idx="5"/>
          </p:nvPr>
        </p:nvSpPr>
        <p:spPr/>
        <p:txBody>
          <a:bodyPr/>
          <a:lstStyle/>
          <a:p>
            <a:fld id="{8EE2E685-8C57-4A34-B298-E32F4A30B9BB}" type="slidenum">
              <a:rPr lang="en-US" smtClean="0"/>
              <a:t>16</a:t>
            </a:fld>
            <a:endParaRPr lang="en-US"/>
          </a:p>
        </p:txBody>
      </p:sp>
    </p:spTree>
    <p:extLst>
      <p:ext uri="{BB962C8B-B14F-4D97-AF65-F5344CB8AC3E}">
        <p14:creationId xmlns:p14="http://schemas.microsoft.com/office/powerpoint/2010/main" val="1401564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FF0000"/>
                </a:solidFill>
                <a:highlight>
                  <a:srgbClr val="FFFF00"/>
                </a:highlight>
              </a:rPr>
              <a:t>Duration 1’30”</a:t>
            </a:r>
          </a:p>
          <a:p>
            <a:endParaRPr lang="en-US" dirty="0"/>
          </a:p>
          <a:p>
            <a:r>
              <a:rPr lang="en-US" dirty="0"/>
              <a:t>For the intermediate and ID surface zones, from 0.6 inch to full thickness, we designed a custom large 2D-matrix array probe at 5 MHz, with 18 x 14 elements. Since we can only penetrate the weld volume from the weld surface, we need to use very low refracted angles, and therefore L-waves need to be used.</a:t>
            </a:r>
          </a:p>
          <a:p>
            <a:endParaRPr lang="en-US" dirty="0"/>
          </a:p>
          <a:p>
            <a:r>
              <a:rPr lang="en-US" dirty="0"/>
              <a:t>The probe assembly is again located on the weld, and 2 different focal law groups are</a:t>
            </a:r>
            <a:r>
              <a:rPr lang="en-GB" sz="1200" dirty="0"/>
              <a:t> generated to cover the ID Root zone and the Intermediate Bevel zone. Again 2D-matrix array technology is used to optimize focusing for better sensitivity and lateral resolution of the inspection.</a:t>
            </a:r>
          </a:p>
          <a:p>
            <a:endParaRPr lang="en-GB" sz="1200" dirty="0"/>
          </a:p>
          <a:p>
            <a:r>
              <a:rPr lang="en-GB" sz="1200" dirty="0"/>
              <a:t>As already mentioned, we are forced to use very low inspection angles for the ID Root zone. Therefore, no corner trap responses can be expected for ID connected planar flaws, so the inspection technique will have to rely entirely on tip signals.</a:t>
            </a:r>
          </a:p>
          <a:p>
            <a:endParaRPr lang="en-GB" sz="1200" dirty="0"/>
          </a:p>
          <a:p>
            <a:r>
              <a:rPr lang="en-GB" sz="1200" dirty="0"/>
              <a:t>Two probe orientations perpendicular to the WCL are required to cover the complete examination volume, in combination with a mechanical single line scan parallel to the weld</a:t>
            </a:r>
          </a:p>
          <a:p>
            <a:endParaRPr lang="en-US" dirty="0"/>
          </a:p>
        </p:txBody>
      </p:sp>
      <p:sp>
        <p:nvSpPr>
          <p:cNvPr id="4" name="Slide Number Placeholder 3"/>
          <p:cNvSpPr>
            <a:spLocks noGrp="1"/>
          </p:cNvSpPr>
          <p:nvPr>
            <p:ph type="sldNum" sz="quarter" idx="5"/>
          </p:nvPr>
        </p:nvSpPr>
        <p:spPr/>
        <p:txBody>
          <a:bodyPr/>
          <a:lstStyle/>
          <a:p>
            <a:fld id="{8EE2E685-8C57-4A34-B298-E32F4A30B9BB}" type="slidenum">
              <a:rPr lang="en-US" smtClean="0"/>
              <a:t>17</a:t>
            </a:fld>
            <a:endParaRPr lang="en-US"/>
          </a:p>
        </p:txBody>
      </p:sp>
    </p:spTree>
    <p:extLst>
      <p:ext uri="{BB962C8B-B14F-4D97-AF65-F5344CB8AC3E}">
        <p14:creationId xmlns:p14="http://schemas.microsoft.com/office/powerpoint/2010/main" val="3446518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FF0000"/>
                </a:solidFill>
                <a:highlight>
                  <a:srgbClr val="FFFF00"/>
                </a:highlight>
              </a:rPr>
              <a:t>Duration 1’20”</a:t>
            </a:r>
          </a:p>
          <a:p>
            <a:endParaRPr lang="en-US" dirty="0"/>
          </a:p>
          <a:p>
            <a:r>
              <a:rPr lang="en-US" dirty="0"/>
              <a:t>So now, let’s look at axial flaws.</a:t>
            </a:r>
          </a:p>
          <a:p>
            <a:endParaRPr lang="en-US" dirty="0"/>
          </a:p>
          <a:p>
            <a:r>
              <a:rPr lang="en-US" dirty="0"/>
              <a:t>Again we divided the thickness of the vessel in three depth ranges, and a dedicated focal law group will be generated to cover each range.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use the same large 2D-matrix array probe at 5 MHz, with 18 x 14 elements, but for axial flaws the weld geometry allows us to use shear waves.</a:t>
            </a:r>
          </a:p>
          <a:p>
            <a:endParaRPr lang="en-US" dirty="0"/>
          </a:p>
          <a:p>
            <a:r>
              <a:rPr lang="en-US" dirty="0"/>
              <a:t>For this inspection technique, we are using the capability of 2D-matrix arrays to simultaneously steer and skew the acoustic beam, as you can see on the animation.</a:t>
            </a:r>
          </a:p>
          <a:p>
            <a:endParaRPr lang="en-US" dirty="0"/>
          </a:p>
          <a:p>
            <a:r>
              <a:rPr lang="en-US" dirty="0"/>
              <a:t>For the zone near the OD surface, 70 SW beams will be generated, with skew angles from -15 to +15 degrees to cover the complete weld volume and the bevel. Similar focal law groups at 60 SW and 40 SW will be generated to cover the intermediate and the ID surface range.</a:t>
            </a:r>
          </a:p>
          <a:p>
            <a:endParaRPr lang="en-US" dirty="0"/>
          </a:p>
          <a:p>
            <a:r>
              <a:rPr lang="en-GB" sz="1200" dirty="0"/>
              <a:t>Two probe orientations parallel to the WCL will be used, clockwise and counter clockwise, in combination with a mechanical single line scan parallel to the WCL, with a resolution 0.04” (1 mm).</a:t>
            </a:r>
          </a:p>
          <a:p>
            <a:endParaRPr lang="en-US" dirty="0"/>
          </a:p>
        </p:txBody>
      </p:sp>
      <p:sp>
        <p:nvSpPr>
          <p:cNvPr id="4" name="Slide Number Placeholder 3"/>
          <p:cNvSpPr>
            <a:spLocks noGrp="1"/>
          </p:cNvSpPr>
          <p:nvPr>
            <p:ph type="sldNum" sz="quarter" idx="5"/>
          </p:nvPr>
        </p:nvSpPr>
        <p:spPr/>
        <p:txBody>
          <a:bodyPr/>
          <a:lstStyle/>
          <a:p>
            <a:fld id="{8EE2E685-8C57-4A34-B298-E32F4A30B9BB}" type="slidenum">
              <a:rPr lang="en-US" smtClean="0"/>
              <a:t>18</a:t>
            </a:fld>
            <a:endParaRPr lang="en-US"/>
          </a:p>
        </p:txBody>
      </p:sp>
    </p:spTree>
    <p:extLst>
      <p:ext uri="{BB962C8B-B14F-4D97-AF65-F5344CB8AC3E}">
        <p14:creationId xmlns:p14="http://schemas.microsoft.com/office/powerpoint/2010/main" val="1475709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19</a:t>
            </a:fld>
            <a:endParaRPr lang="en-US"/>
          </a:p>
        </p:txBody>
      </p:sp>
    </p:spTree>
    <p:extLst>
      <p:ext uri="{BB962C8B-B14F-4D97-AF65-F5344CB8AC3E}">
        <p14:creationId xmlns:p14="http://schemas.microsoft.com/office/powerpoint/2010/main" val="110677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r>
              <a:rPr lang="en-US" dirty="0"/>
              <a:t>Advantages</a:t>
            </a:r>
          </a:p>
          <a:p>
            <a:pPr lvl="1"/>
            <a:r>
              <a:rPr lang="en-US" dirty="0"/>
              <a:t>Easier to form thin material</a:t>
            </a:r>
          </a:p>
          <a:p>
            <a:pPr lvl="1"/>
            <a:r>
              <a:rPr lang="en-US" dirty="0"/>
              <a:t>Less full thickness welding </a:t>
            </a:r>
          </a:p>
          <a:p>
            <a:pPr lvl="1"/>
            <a:r>
              <a:rPr lang="en-US" dirty="0"/>
              <a:t>Possible favorable pre-stress if tightly wrapped</a:t>
            </a:r>
          </a:p>
          <a:p>
            <a:pPr lvl="1"/>
            <a:r>
              <a:rPr lang="en-US" dirty="0"/>
              <a:t>Leak detection via vent holes</a:t>
            </a:r>
          </a:p>
          <a:p>
            <a:r>
              <a:rPr lang="en-US" dirty="0"/>
              <a:t>Disadvantages</a:t>
            </a:r>
          </a:p>
          <a:p>
            <a:pPr lvl="1"/>
            <a:r>
              <a:rPr lang="en-US" dirty="0"/>
              <a:t>Non-code material with very limited fracture properties characterization (toughness, crack growth rate, and transition temperature)</a:t>
            </a:r>
          </a:p>
          <a:p>
            <a:pPr lvl="1"/>
            <a:r>
              <a:rPr lang="en-US" dirty="0"/>
              <a:t>Less favorable toughness properties in thin high strength material</a:t>
            </a:r>
          </a:p>
          <a:p>
            <a:pPr lvl="1"/>
            <a:r>
              <a:rPr lang="en-US" dirty="0"/>
              <a:t>Layer gaps, possible inconsistent tension, and welding residual stresses make analysis a non-trivial task (particularly for older vessels)</a:t>
            </a:r>
          </a:p>
          <a:p>
            <a:pPr lvl="1"/>
            <a:r>
              <a:rPr lang="en-US" dirty="0"/>
              <a:t>Difficult to inspect inner layers, intermediate layers, and shell to shell welds</a:t>
            </a:r>
          </a:p>
          <a:p>
            <a:pPr lvl="1"/>
            <a:r>
              <a:rPr lang="en-US" dirty="0"/>
              <a:t>Very high MDMT(minimum design metal temperature)for solid heads and full thicknesses welds, typically </a:t>
            </a:r>
            <a:r>
              <a:rPr lang="en-US" dirty="0">
                <a:sym typeface="Symbol" panose="05050102010706020507" pitchFamily="18" charset="2"/>
              </a:rPr>
              <a:t>120F per current Code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2</a:t>
            </a:fld>
            <a:endParaRPr lang="en-US"/>
          </a:p>
        </p:txBody>
      </p:sp>
    </p:spTree>
    <p:extLst>
      <p:ext uri="{BB962C8B-B14F-4D97-AF65-F5344CB8AC3E}">
        <p14:creationId xmlns:p14="http://schemas.microsoft.com/office/powerpoint/2010/main" val="2994527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21</a:t>
            </a:fld>
            <a:endParaRPr lang="en-US"/>
          </a:p>
        </p:txBody>
      </p:sp>
    </p:spTree>
    <p:extLst>
      <p:ext uri="{BB962C8B-B14F-4D97-AF65-F5344CB8AC3E}">
        <p14:creationId xmlns:p14="http://schemas.microsoft.com/office/powerpoint/2010/main" val="1797657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22</a:t>
            </a:fld>
            <a:endParaRPr lang="en-US"/>
          </a:p>
        </p:txBody>
      </p:sp>
    </p:spTree>
    <p:extLst>
      <p:ext uri="{BB962C8B-B14F-4D97-AF65-F5344CB8AC3E}">
        <p14:creationId xmlns:p14="http://schemas.microsoft.com/office/powerpoint/2010/main" val="1032183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23</a:t>
            </a:fld>
            <a:endParaRPr lang="en-US"/>
          </a:p>
        </p:txBody>
      </p:sp>
    </p:spTree>
    <p:extLst>
      <p:ext uri="{BB962C8B-B14F-4D97-AF65-F5344CB8AC3E}">
        <p14:creationId xmlns:p14="http://schemas.microsoft.com/office/powerpoint/2010/main" val="664103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24</a:t>
            </a:fld>
            <a:endParaRPr lang="en-US"/>
          </a:p>
        </p:txBody>
      </p:sp>
    </p:spTree>
    <p:extLst>
      <p:ext uri="{BB962C8B-B14F-4D97-AF65-F5344CB8AC3E}">
        <p14:creationId xmlns:p14="http://schemas.microsoft.com/office/powerpoint/2010/main" val="2224924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t>Vessel Descriptions</a:t>
            </a:r>
          </a:p>
          <a:p>
            <a:pPr algn="l"/>
            <a:r>
              <a:rPr lang="en-US" sz="1100" dirty="0"/>
              <a:t>Owning Organization: </a:t>
            </a:r>
            <a:r>
              <a:rPr lang="en-US" sz="1100" dirty="0">
                <a:solidFill>
                  <a:srgbClr val="FF0000"/>
                </a:solidFill>
              </a:rPr>
              <a:t>RPT</a:t>
            </a:r>
          </a:p>
          <a:p>
            <a:pPr algn="l"/>
            <a:r>
              <a:rPr lang="en-US" sz="1100" dirty="0"/>
              <a:t>No. of Vessels: </a:t>
            </a:r>
            <a:r>
              <a:rPr lang="en-US" sz="1100" dirty="0">
                <a:solidFill>
                  <a:srgbClr val="FF0000"/>
                </a:solidFill>
              </a:rPr>
              <a:t>3 (V-141-HE, V-143-HE, V-144-HE)</a:t>
            </a:r>
          </a:p>
          <a:p>
            <a:pPr algn="l"/>
            <a:r>
              <a:rPr lang="en-US" sz="1100" dirty="0"/>
              <a:t>Media: </a:t>
            </a:r>
            <a:r>
              <a:rPr lang="en-US" sz="1100" dirty="0">
                <a:solidFill>
                  <a:srgbClr val="FF0000"/>
                </a:solidFill>
              </a:rPr>
              <a:t>Helium</a:t>
            </a:r>
          </a:p>
          <a:p>
            <a:pPr algn="l"/>
            <a:r>
              <a:rPr lang="en-US" sz="1100" dirty="0"/>
              <a:t>Pressure/Capacity:  </a:t>
            </a:r>
            <a:r>
              <a:rPr lang="en-US" sz="1100" dirty="0">
                <a:solidFill>
                  <a:srgbClr val="FF0000"/>
                </a:solidFill>
              </a:rPr>
              <a:t>Helium (6,000 </a:t>
            </a:r>
            <a:r>
              <a:rPr lang="en-US" sz="1100" dirty="0" err="1">
                <a:solidFill>
                  <a:srgbClr val="FF0000"/>
                </a:solidFill>
              </a:rPr>
              <a:t>psig</a:t>
            </a:r>
            <a:r>
              <a:rPr lang="en-US" sz="1100" dirty="0">
                <a:solidFill>
                  <a:srgbClr val="FF0000"/>
                </a:solidFill>
              </a:rPr>
              <a:t>/1,500 </a:t>
            </a:r>
            <a:r>
              <a:rPr lang="en-US" sz="1100" dirty="0" err="1">
                <a:solidFill>
                  <a:srgbClr val="FF0000"/>
                </a:solidFill>
              </a:rPr>
              <a:t>cu.ft</a:t>
            </a:r>
            <a:r>
              <a:rPr lang="en-US" sz="1100" dirty="0">
                <a:solidFill>
                  <a:srgbClr val="FF0000"/>
                </a:solidFill>
              </a:rPr>
              <a:t>.)</a:t>
            </a:r>
          </a:p>
          <a:p>
            <a:pPr algn="l"/>
            <a:r>
              <a:rPr lang="en-US" sz="1100" dirty="0"/>
              <a:t>No. S-S Welds per Vessel: </a:t>
            </a:r>
            <a:r>
              <a:rPr lang="en-US" sz="1100" dirty="0">
                <a:solidFill>
                  <a:srgbClr val="FF0000"/>
                </a:solidFill>
              </a:rPr>
              <a:t> Helium (8 welds)</a:t>
            </a:r>
          </a:p>
          <a:p>
            <a:pPr algn="l"/>
            <a:r>
              <a:rPr lang="en-US" sz="1100" dirty="0"/>
              <a:t>S/H/N Materials: </a:t>
            </a:r>
            <a:r>
              <a:rPr lang="en-US" sz="1100" dirty="0">
                <a:solidFill>
                  <a:srgbClr val="FF0000"/>
                </a:solidFill>
              </a:rPr>
              <a:t>T-1 Steel</a:t>
            </a:r>
          </a:p>
          <a:p>
            <a:pPr algn="l"/>
            <a:r>
              <a:rPr lang="en-US" sz="1100" dirty="0"/>
              <a:t>Shell Nozzles:  </a:t>
            </a:r>
            <a:r>
              <a:rPr lang="en-US" sz="1100" dirty="0">
                <a:solidFill>
                  <a:srgbClr val="FF0000"/>
                </a:solidFill>
              </a:rPr>
              <a:t>2</a:t>
            </a:r>
          </a:p>
          <a:p>
            <a:pPr algn="l"/>
            <a:r>
              <a:rPr lang="en-US" sz="1100" dirty="0"/>
              <a:t>Unique construction features:  </a:t>
            </a:r>
            <a:r>
              <a:rPr lang="en-US" sz="1100" dirty="0">
                <a:solidFill>
                  <a:srgbClr val="FF0000"/>
                </a:solidFill>
              </a:rPr>
              <a:t>Typical</a:t>
            </a:r>
          </a:p>
          <a:p>
            <a:endParaRPr lang="en-US" dirty="0"/>
          </a:p>
        </p:txBody>
      </p:sp>
      <p:sp>
        <p:nvSpPr>
          <p:cNvPr id="4" name="Slide Number Placeholder 3"/>
          <p:cNvSpPr>
            <a:spLocks noGrp="1"/>
          </p:cNvSpPr>
          <p:nvPr>
            <p:ph type="sldNum" sz="quarter" idx="5"/>
          </p:nvPr>
        </p:nvSpPr>
        <p:spPr/>
        <p:txBody>
          <a:bodyPr/>
          <a:lstStyle/>
          <a:p>
            <a:pPr>
              <a:defRPr/>
            </a:pPr>
            <a:fld id="{4737F964-B663-104D-97DD-F467957E10D4}" type="slidenum">
              <a:rPr lang="en-US" smtClean="0"/>
              <a:pPr>
                <a:defRPr/>
              </a:pPr>
              <a:t>25</a:t>
            </a:fld>
            <a:endParaRPr lang="en-US"/>
          </a:p>
        </p:txBody>
      </p:sp>
    </p:spTree>
    <p:extLst>
      <p:ext uri="{BB962C8B-B14F-4D97-AF65-F5344CB8AC3E}">
        <p14:creationId xmlns:p14="http://schemas.microsoft.com/office/powerpoint/2010/main" val="3441443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pPr>
              <a:spcBef>
                <a:spcPts val="600"/>
              </a:spcBef>
              <a:spcAft>
                <a:spcPts val="600"/>
              </a:spcAft>
              <a:buSzPct val="100000"/>
              <a:buFont typeface="Arial" panose="020B0604020202020204" pitchFamily="34" charset="0"/>
              <a:buChar char="•"/>
            </a:pPr>
            <a:r>
              <a:rPr lang="en-US" sz="2000" b="1" dirty="0">
                <a:latin typeface="+mn-lt"/>
              </a:rPr>
              <a:t>SSC T-1 Steel discovery presents a potential threat to Agency’s large scale propulsion test</a:t>
            </a:r>
          </a:p>
          <a:p>
            <a:pPr lvl="1">
              <a:spcAft>
                <a:spcPts val="600"/>
              </a:spcAft>
              <a:buSzPct val="100000"/>
              <a:buFont typeface="Wingdings" panose="05000000000000000000" pitchFamily="2" charset="2"/>
              <a:buChar char="§"/>
            </a:pPr>
            <a:r>
              <a:rPr lang="en-US" sz="1800" dirty="0">
                <a:latin typeface="+mn-lt"/>
              </a:rPr>
              <a:t>Systems removed from service (cold month service reduction impacts)</a:t>
            </a:r>
          </a:p>
          <a:p>
            <a:pPr lvl="1">
              <a:spcAft>
                <a:spcPts val="600"/>
              </a:spcAft>
              <a:buSzPct val="100000"/>
              <a:buFont typeface="Wingdings" panose="05000000000000000000" pitchFamily="2" charset="2"/>
              <a:buChar char="§"/>
            </a:pPr>
            <a:r>
              <a:rPr lang="en-US" sz="1800" dirty="0">
                <a:latin typeface="+mn-lt"/>
              </a:rPr>
              <a:t>Space Operations Mission Directorate Capability Asset Program (CAP) has been contacted</a:t>
            </a:r>
          </a:p>
          <a:p>
            <a:endParaRPr lang="en-US" dirty="0"/>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28</a:t>
            </a:fld>
            <a:endParaRPr lang="en-US"/>
          </a:p>
        </p:txBody>
      </p:sp>
    </p:spTree>
    <p:extLst>
      <p:ext uri="{BB962C8B-B14F-4D97-AF65-F5344CB8AC3E}">
        <p14:creationId xmlns:p14="http://schemas.microsoft.com/office/powerpoint/2010/main" val="742857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F0DC9087-89FC-E54E-935A-92F9F68545A4}" type="slidenum">
              <a:rPr lang="en-US">
                <a:latin typeface="55 Helvetica Roman" charset="0"/>
                <a:ea typeface="ＭＳ Ｐゴシック" charset="-128"/>
                <a:cs typeface="ＭＳ Ｐゴシック" charset="-128"/>
              </a:rPr>
              <a:pPr/>
              <a:t>29</a:t>
            </a:fld>
            <a:endParaRPr lang="en-US">
              <a:latin typeface="55 Helvetica Roman"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xfrm>
            <a:off x="355600" y="708025"/>
            <a:ext cx="6299200" cy="3543300"/>
          </a:xfrm>
          <a:ln/>
        </p:spPr>
      </p:sp>
      <p:sp>
        <p:nvSpPr>
          <p:cNvPr id="19460" name="Rectangle 3"/>
          <p:cNvSpPr>
            <a:spLocks noGrp="1" noChangeArrowheads="1"/>
          </p:cNvSpPr>
          <p:nvPr>
            <p:ph type="body" idx="1"/>
          </p:nvPr>
        </p:nvSpPr>
        <p:spPr>
          <a:noFill/>
          <a:ln/>
        </p:spPr>
        <p:txBody>
          <a:bodyPr/>
          <a:lstStyle/>
          <a:p>
            <a:pPr eaLnBrk="1" hangingPunct="1"/>
            <a:endParaRPr lang="en-US" dirty="0">
              <a:latin typeface="55 Helvetica Roman" charset="0"/>
            </a:endParaRPr>
          </a:p>
        </p:txBody>
      </p:sp>
    </p:spTree>
    <p:extLst>
      <p:ext uri="{BB962C8B-B14F-4D97-AF65-F5344CB8AC3E}">
        <p14:creationId xmlns:p14="http://schemas.microsoft.com/office/powerpoint/2010/main" val="3445085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32</a:t>
            </a:fld>
            <a:endParaRPr lang="en-US"/>
          </a:p>
        </p:txBody>
      </p:sp>
    </p:spTree>
    <p:extLst>
      <p:ext uri="{BB962C8B-B14F-4D97-AF65-F5344CB8AC3E}">
        <p14:creationId xmlns:p14="http://schemas.microsoft.com/office/powerpoint/2010/main" val="2855963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33</a:t>
            </a:fld>
            <a:endParaRPr lang="en-US"/>
          </a:p>
        </p:txBody>
      </p:sp>
    </p:spTree>
    <p:extLst>
      <p:ext uri="{BB962C8B-B14F-4D97-AF65-F5344CB8AC3E}">
        <p14:creationId xmlns:p14="http://schemas.microsoft.com/office/powerpoint/2010/main" val="3777416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36</a:t>
            </a:fld>
            <a:endParaRPr lang="en-US"/>
          </a:p>
        </p:txBody>
      </p:sp>
    </p:spTree>
    <p:extLst>
      <p:ext uri="{BB962C8B-B14F-4D97-AF65-F5344CB8AC3E}">
        <p14:creationId xmlns:p14="http://schemas.microsoft.com/office/powerpoint/2010/main" val="191720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fontScale="40000" lnSpcReduction="20000"/>
          </a:bodyPr>
          <a:lstStyle/>
          <a:p>
            <a:r>
              <a:rPr lang="en-US" sz="4800" dirty="0"/>
              <a:t>OSHA General Industry regulations require ASME Code construction for many pressure vessel applications</a:t>
            </a:r>
          </a:p>
          <a:p>
            <a:r>
              <a:rPr lang="en-US" sz="4800" dirty="0"/>
              <a:t>OSHA regulations fail to address some NASA LPV applications</a:t>
            </a:r>
          </a:p>
          <a:p>
            <a:r>
              <a:rPr lang="en-US" sz="4800" dirty="0"/>
              <a:t>Most NASA LPV are not ASME Code stamped</a:t>
            </a:r>
          </a:p>
          <a:p>
            <a:r>
              <a:rPr lang="en-US" sz="4800" dirty="0"/>
              <a:t>OSHA Basic Program Elements for Federal Employees 29 CFR 1960 requires an Alternate Standard for cases in which an Agency does not comply with regulations.</a:t>
            </a:r>
          </a:p>
          <a:p>
            <a:r>
              <a:rPr lang="en-US" sz="4800" dirty="0"/>
              <a:t>29 CFR 1960 requires a Supplementary Standard for those cases in which an Agency has operations not specifically addressed by the OSHA regulations.</a:t>
            </a:r>
          </a:p>
          <a:p>
            <a:r>
              <a:rPr lang="en-US" sz="4800" dirty="0"/>
              <a:t>NASA has operations in both of these categories and intends to develop an Alternate/Supplementary Standard for use of LPV</a:t>
            </a:r>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3</a:t>
            </a:fld>
            <a:endParaRPr lang="en-US"/>
          </a:p>
        </p:txBody>
      </p:sp>
    </p:spTree>
    <p:extLst>
      <p:ext uri="{BB962C8B-B14F-4D97-AF65-F5344CB8AC3E}">
        <p14:creationId xmlns:p14="http://schemas.microsoft.com/office/powerpoint/2010/main" val="2814699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37</a:t>
            </a:fld>
            <a:endParaRPr lang="en-US"/>
          </a:p>
        </p:txBody>
      </p:sp>
    </p:spTree>
    <p:extLst>
      <p:ext uri="{BB962C8B-B14F-4D97-AF65-F5344CB8AC3E}">
        <p14:creationId xmlns:p14="http://schemas.microsoft.com/office/powerpoint/2010/main" val="2140724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r>
              <a:rPr lang="en-US" dirty="0"/>
              <a:t>Advantages</a:t>
            </a:r>
          </a:p>
          <a:p>
            <a:pPr lvl="1"/>
            <a:r>
              <a:rPr lang="en-US" dirty="0"/>
              <a:t>Easier to form thin material</a:t>
            </a:r>
          </a:p>
          <a:p>
            <a:pPr lvl="1"/>
            <a:r>
              <a:rPr lang="en-US" dirty="0"/>
              <a:t>Less full thickness welding </a:t>
            </a:r>
          </a:p>
          <a:p>
            <a:pPr lvl="1"/>
            <a:r>
              <a:rPr lang="en-US" dirty="0"/>
              <a:t>Possible favorable pre-stress if tightly wrapped</a:t>
            </a:r>
          </a:p>
          <a:p>
            <a:pPr lvl="1"/>
            <a:r>
              <a:rPr lang="en-US" dirty="0"/>
              <a:t>Leak detection via vent holes</a:t>
            </a:r>
          </a:p>
          <a:p>
            <a:r>
              <a:rPr lang="en-US" dirty="0"/>
              <a:t>Disadvantages</a:t>
            </a:r>
          </a:p>
          <a:p>
            <a:pPr lvl="1"/>
            <a:r>
              <a:rPr lang="en-US" dirty="0"/>
              <a:t>Non-code material with very limited fracture properties characterization (toughness, crack growth rate, and transition temperature)</a:t>
            </a:r>
          </a:p>
          <a:p>
            <a:pPr lvl="1"/>
            <a:r>
              <a:rPr lang="en-US" dirty="0"/>
              <a:t>Less favorable toughness properties in thin high strength material</a:t>
            </a:r>
          </a:p>
          <a:p>
            <a:pPr lvl="1"/>
            <a:r>
              <a:rPr lang="en-US" dirty="0"/>
              <a:t>Layer gaps, possible inconsistent tension, and welding residual stresses make analysis a non-trivial task (particularly for older vessels)</a:t>
            </a:r>
          </a:p>
          <a:p>
            <a:pPr lvl="1"/>
            <a:r>
              <a:rPr lang="en-US" dirty="0"/>
              <a:t>Difficult to inspect inner layers, intermediate layers, and shell to shell welds</a:t>
            </a:r>
          </a:p>
          <a:p>
            <a:pPr lvl="1"/>
            <a:r>
              <a:rPr lang="en-US" dirty="0"/>
              <a:t>Very high MDMT(minimum design metal temperature)for solid heads and full thicknesses welds, typically </a:t>
            </a:r>
            <a:r>
              <a:rPr lang="en-US" dirty="0">
                <a:sym typeface="Symbol" panose="05050102010706020507" pitchFamily="18" charset="2"/>
              </a:rPr>
              <a:t>120F per current Code</a:t>
            </a:r>
            <a:endParaRPr lang="en-US" dirty="0"/>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4</a:t>
            </a:fld>
            <a:endParaRPr lang="en-US"/>
          </a:p>
        </p:txBody>
      </p:sp>
    </p:spTree>
    <p:extLst>
      <p:ext uri="{BB962C8B-B14F-4D97-AF65-F5344CB8AC3E}">
        <p14:creationId xmlns:p14="http://schemas.microsoft.com/office/powerpoint/2010/main" val="4099231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r>
              <a:rPr lang="en-US" dirty="0"/>
              <a:t>Advantages</a:t>
            </a:r>
          </a:p>
          <a:p>
            <a:pPr lvl="1"/>
            <a:r>
              <a:rPr lang="en-US" dirty="0"/>
              <a:t>Easier to form thin material</a:t>
            </a:r>
          </a:p>
          <a:p>
            <a:pPr lvl="1"/>
            <a:r>
              <a:rPr lang="en-US" dirty="0"/>
              <a:t>Less full thickness welding </a:t>
            </a:r>
          </a:p>
          <a:p>
            <a:pPr lvl="1"/>
            <a:r>
              <a:rPr lang="en-US" dirty="0"/>
              <a:t>Possible favorable pre-stress if tightly wrapped</a:t>
            </a:r>
          </a:p>
          <a:p>
            <a:pPr lvl="1"/>
            <a:r>
              <a:rPr lang="en-US" dirty="0"/>
              <a:t>Leak detection via vent holes</a:t>
            </a:r>
          </a:p>
          <a:p>
            <a:r>
              <a:rPr lang="en-US" dirty="0"/>
              <a:t>Disadvantages</a:t>
            </a:r>
          </a:p>
          <a:p>
            <a:pPr lvl="1"/>
            <a:r>
              <a:rPr lang="en-US" dirty="0"/>
              <a:t>Non-code material with very limited fracture properties characterization (toughness, crack growth rate, and transition temperature)</a:t>
            </a:r>
          </a:p>
          <a:p>
            <a:pPr lvl="1"/>
            <a:r>
              <a:rPr lang="en-US" dirty="0"/>
              <a:t>Less favorable toughness properties in thin high strength material</a:t>
            </a:r>
          </a:p>
          <a:p>
            <a:pPr lvl="1"/>
            <a:r>
              <a:rPr lang="en-US" dirty="0"/>
              <a:t>Layer gaps, possible inconsistent tension, and welding residual stresses make analysis a non-trivial task (particularly for older vessels)</a:t>
            </a:r>
          </a:p>
          <a:p>
            <a:pPr lvl="1"/>
            <a:r>
              <a:rPr lang="en-US" dirty="0"/>
              <a:t>Difficult to inspect inner layers, intermediate layers, and shell to shell welds</a:t>
            </a:r>
          </a:p>
          <a:p>
            <a:pPr lvl="1"/>
            <a:r>
              <a:rPr lang="en-US" dirty="0"/>
              <a:t>Very high MDMT(minimum design metal temperature)for solid heads and full thicknesses welds, typically </a:t>
            </a:r>
            <a:r>
              <a:rPr lang="en-US" dirty="0">
                <a:sym typeface="Symbol" panose="05050102010706020507" pitchFamily="18" charset="2"/>
              </a:rPr>
              <a:t>120F per current Code</a:t>
            </a:r>
            <a:endParaRPr lang="en-US" dirty="0"/>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5</a:t>
            </a:fld>
            <a:endParaRPr lang="en-US"/>
          </a:p>
        </p:txBody>
      </p:sp>
    </p:spTree>
    <p:extLst>
      <p:ext uri="{BB962C8B-B14F-4D97-AF65-F5344CB8AC3E}">
        <p14:creationId xmlns:p14="http://schemas.microsoft.com/office/powerpoint/2010/main" val="4122560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r>
              <a:rPr lang="en-US" dirty="0"/>
              <a:t>Jettison of Heads most probable catastrophic failure</a:t>
            </a:r>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6</a:t>
            </a:fld>
            <a:endParaRPr lang="en-US"/>
          </a:p>
        </p:txBody>
      </p:sp>
    </p:spTree>
    <p:extLst>
      <p:ext uri="{BB962C8B-B14F-4D97-AF65-F5344CB8AC3E}">
        <p14:creationId xmlns:p14="http://schemas.microsoft.com/office/powerpoint/2010/main" val="3829687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pPr marL="342900" indent="-342900">
              <a:spcAft>
                <a:spcPts val="600"/>
              </a:spcAft>
              <a:buFont typeface="Arial" panose="020B0604020202020204" pitchFamily="34" charset="0"/>
              <a:buChar char="•"/>
            </a:pPr>
            <a:r>
              <a:rPr lang="en-US" sz="1100" dirty="0"/>
              <a:t>Frequently proprietary specifications and non-code</a:t>
            </a:r>
          </a:p>
          <a:p>
            <a:pPr marL="342900" indent="-342900">
              <a:spcAft>
                <a:spcPts val="600"/>
              </a:spcAft>
              <a:buFont typeface="Arial" panose="020B0604020202020204" pitchFamily="34" charset="0"/>
              <a:buChar char="•"/>
            </a:pPr>
            <a:r>
              <a:rPr lang="en-US" sz="1100" dirty="0">
                <a:solidFill>
                  <a:srgbClr val="FF0000"/>
                </a:solidFill>
              </a:rPr>
              <a:t>Not well characterized from a fracture perspective</a:t>
            </a:r>
          </a:p>
          <a:p>
            <a:pPr marL="342900" indent="-342900">
              <a:spcAft>
                <a:spcPts val="600"/>
              </a:spcAft>
              <a:buFont typeface="Arial" panose="020B0604020202020204" pitchFamily="34" charset="0"/>
              <a:buChar char="•"/>
            </a:pPr>
            <a:r>
              <a:rPr lang="en-US" sz="1100" dirty="0">
                <a:solidFill>
                  <a:srgbClr val="FF0000"/>
                </a:solidFill>
              </a:rPr>
              <a:t>Frequently high ductile-brittle transition temperature </a:t>
            </a:r>
          </a:p>
          <a:p>
            <a:endParaRPr lang="en-US" dirty="0"/>
          </a:p>
          <a:p>
            <a:pPr marL="342900" indent="-342900">
              <a:spcAft>
                <a:spcPts val="600"/>
              </a:spcAft>
              <a:buFont typeface="Arial" panose="020B0604020202020204" pitchFamily="34" charset="0"/>
              <a:buChar char="•"/>
            </a:pPr>
            <a:r>
              <a:rPr lang="en-US" sz="2200" dirty="0"/>
              <a:t>19 primary materials and dozens of material combinations (welds and heat affected zones) in NASA vessels, reduced for testing purposes:</a:t>
            </a:r>
          </a:p>
          <a:p>
            <a:pPr marL="800100" lvl="8" indent="-342900">
              <a:spcAft>
                <a:spcPts val="600"/>
              </a:spcAft>
              <a:buFont typeface="Wingdings" panose="05000000000000000000" pitchFamily="2" charset="2"/>
              <a:buChar char="§"/>
            </a:pPr>
            <a:r>
              <a:rPr lang="en-US" sz="2200" dirty="0"/>
              <a:t>Availability and prevalence of data</a:t>
            </a:r>
          </a:p>
          <a:p>
            <a:pPr marL="800100" indent="-342900">
              <a:spcAft>
                <a:spcPts val="600"/>
              </a:spcAft>
              <a:buFont typeface="Wingdings" panose="05000000000000000000" pitchFamily="2" charset="2"/>
              <a:buChar char="§"/>
            </a:pPr>
            <a:r>
              <a:rPr lang="en-US" sz="2200" dirty="0"/>
              <a:t>Similarities of materials and material conditions (welds)</a:t>
            </a:r>
          </a:p>
          <a:p>
            <a:endParaRPr lang="en-US" dirty="0"/>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7</a:t>
            </a:fld>
            <a:endParaRPr lang="en-US"/>
          </a:p>
        </p:txBody>
      </p:sp>
    </p:spTree>
    <p:extLst>
      <p:ext uri="{BB962C8B-B14F-4D97-AF65-F5344CB8AC3E}">
        <p14:creationId xmlns:p14="http://schemas.microsoft.com/office/powerpoint/2010/main" val="743692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8025"/>
            <a:ext cx="6299200" cy="35433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737F964-B663-104D-97DD-F467957E10D4}" type="slidenum">
              <a:rPr lang="en-US" smtClean="0"/>
              <a:pPr>
                <a:defRPr/>
              </a:pPr>
              <a:t>8</a:t>
            </a:fld>
            <a:endParaRPr lang="en-US"/>
          </a:p>
        </p:txBody>
      </p:sp>
    </p:spTree>
    <p:extLst>
      <p:ext uri="{BB962C8B-B14F-4D97-AF65-F5344CB8AC3E}">
        <p14:creationId xmlns:p14="http://schemas.microsoft.com/office/powerpoint/2010/main" val="2437014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6K Psi vessel. </a:t>
            </a:r>
          </a:p>
        </p:txBody>
      </p:sp>
      <p:sp>
        <p:nvSpPr>
          <p:cNvPr id="4" name="Slide Number Placeholder 3"/>
          <p:cNvSpPr>
            <a:spLocks noGrp="1"/>
          </p:cNvSpPr>
          <p:nvPr>
            <p:ph type="sldNum" sz="quarter" idx="10"/>
          </p:nvPr>
        </p:nvSpPr>
        <p:spPr/>
        <p:txBody>
          <a:bodyPr/>
          <a:lstStyle/>
          <a:p>
            <a:pPr>
              <a:defRPr/>
            </a:pPr>
            <a:fld id="{CC3D7BC1-306C-415B-96F0-E81EBEAB4DF8}" type="slidenum">
              <a:rPr lang="en-US" smtClean="0"/>
              <a:pPr>
                <a:defRPr/>
              </a:pPr>
              <a:t>9</a:t>
            </a:fld>
            <a:endParaRPr lang="en-US"/>
          </a:p>
        </p:txBody>
      </p:sp>
    </p:spTree>
    <p:extLst>
      <p:ext uri="{BB962C8B-B14F-4D97-AF65-F5344CB8AC3E}">
        <p14:creationId xmlns:p14="http://schemas.microsoft.com/office/powerpoint/2010/main" val="3427644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8864600" y="3040000"/>
            <a:ext cx="2372800" cy="79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0" name="Google Shape;10;p2"/>
          <p:cNvSpPr txBox="1">
            <a:spLocks noGrp="1"/>
          </p:cNvSpPr>
          <p:nvPr>
            <p:ph type="ctrTitle"/>
          </p:nvPr>
        </p:nvSpPr>
        <p:spPr>
          <a:xfrm>
            <a:off x="1297333" y="3109567"/>
            <a:ext cx="4566000" cy="291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000">
                <a:latin typeface="DM Sans"/>
                <a:ea typeface="DM Sans"/>
                <a:cs typeface="DM Sans"/>
                <a:sym typeface="DM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r>
              <a:rPr lang="en-US"/>
              <a:t>Click to edit Master title style</a:t>
            </a:r>
            <a:endParaRPr/>
          </a:p>
        </p:txBody>
      </p:sp>
    </p:spTree>
    <p:extLst>
      <p:ext uri="{BB962C8B-B14F-4D97-AF65-F5344CB8AC3E}">
        <p14:creationId xmlns:p14="http://schemas.microsoft.com/office/powerpoint/2010/main" val="309116138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a:off x="951000" y="3197953"/>
            <a:ext cx="2909200" cy="770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Cabin"/>
              <a:buNone/>
              <a:defRPr sz="1867"/>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r>
              <a:rPr lang="en-US"/>
              <a:t>Click to edit Master subtitle style</a:t>
            </a:r>
            <a:endParaRPr/>
          </a:p>
        </p:txBody>
      </p:sp>
      <p:sp>
        <p:nvSpPr>
          <p:cNvPr id="45" name="Google Shape;45;p13"/>
          <p:cNvSpPr txBox="1">
            <a:spLocks noGrp="1"/>
          </p:cNvSpPr>
          <p:nvPr>
            <p:ph type="title" hasCustomPrompt="1"/>
          </p:nvPr>
        </p:nvSpPr>
        <p:spPr>
          <a:xfrm>
            <a:off x="951001" y="1918267"/>
            <a:ext cx="1149200" cy="560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6"/>
              </a:buClr>
              <a:buSzPts val="2000"/>
              <a:buFont typeface="Poppins"/>
              <a:buNone/>
              <a:defRPr>
                <a:solidFill>
                  <a:schemeClr val="dk1"/>
                </a:solidFill>
              </a:defRPr>
            </a:lvl1pPr>
            <a:lvl2pPr lvl="1"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9pPr>
          </a:lstStyle>
          <a:p>
            <a:r>
              <a:t>xx%</a:t>
            </a:r>
          </a:p>
        </p:txBody>
      </p:sp>
      <p:sp>
        <p:nvSpPr>
          <p:cNvPr id="46" name="Google Shape;46;p13"/>
          <p:cNvSpPr txBox="1">
            <a:spLocks noGrp="1"/>
          </p:cNvSpPr>
          <p:nvPr>
            <p:ph type="subTitle" idx="2"/>
          </p:nvPr>
        </p:nvSpPr>
        <p:spPr>
          <a:xfrm>
            <a:off x="951013" y="2637967"/>
            <a:ext cx="2909200" cy="5600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400"/>
              <a:buFont typeface="Cabin"/>
              <a:buNone/>
              <a:defRPr sz="2667" b="1">
                <a:latin typeface="DM Sans"/>
                <a:ea typeface="DM Sans"/>
                <a:cs typeface="DM Sans"/>
                <a:sym typeface="DM Sans"/>
              </a:defRPr>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r>
              <a:rPr lang="en-US"/>
              <a:t>Click to edit Master subtitle style</a:t>
            </a:r>
            <a:endParaRPr/>
          </a:p>
        </p:txBody>
      </p:sp>
      <p:sp>
        <p:nvSpPr>
          <p:cNvPr id="47" name="Google Shape;47;p13"/>
          <p:cNvSpPr txBox="1">
            <a:spLocks noGrp="1"/>
          </p:cNvSpPr>
          <p:nvPr>
            <p:ph type="ctrTitle" idx="3"/>
          </p:nvPr>
        </p:nvSpPr>
        <p:spPr>
          <a:xfrm>
            <a:off x="951000" y="722800"/>
            <a:ext cx="10290000" cy="846400"/>
          </a:xfrm>
          <a:prstGeom prst="rect">
            <a:avLst/>
          </a:prstGeom>
          <a:solidFill>
            <a:schemeClr val="accent3"/>
          </a:solidFill>
          <a:ln>
            <a:noFill/>
          </a:ln>
        </p:spPr>
        <p:txBody>
          <a:bodyPr spcFirstLastPara="1" wrap="square" lIns="91425" tIns="91425" rIns="91425" bIns="91425" anchor="ctr" anchorCtr="0">
            <a:noAutofit/>
          </a:bodyPr>
          <a:lstStyle>
            <a:lvl1pPr lvl="0" rtl="0">
              <a:spcBef>
                <a:spcPts val="0"/>
              </a:spcBef>
              <a:spcAft>
                <a:spcPts val="0"/>
              </a:spcAft>
              <a:buSzPts val="3600"/>
              <a:buNone/>
              <a:defRPr sz="4667">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en-US"/>
              <a:t>Click to edit Master title style</a:t>
            </a:r>
            <a:endParaRPr/>
          </a:p>
        </p:txBody>
      </p:sp>
      <p:sp>
        <p:nvSpPr>
          <p:cNvPr id="48" name="Google Shape;48;p13"/>
          <p:cNvSpPr txBox="1">
            <a:spLocks noGrp="1"/>
          </p:cNvSpPr>
          <p:nvPr>
            <p:ph type="subTitle" idx="4"/>
          </p:nvPr>
        </p:nvSpPr>
        <p:spPr>
          <a:xfrm>
            <a:off x="951000" y="5380163"/>
            <a:ext cx="2909200" cy="770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Cabin"/>
              <a:buNone/>
              <a:defRPr sz="1867"/>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r>
              <a:rPr lang="en-US"/>
              <a:t>Click to edit Master subtitle style</a:t>
            </a:r>
            <a:endParaRPr/>
          </a:p>
        </p:txBody>
      </p:sp>
      <p:sp>
        <p:nvSpPr>
          <p:cNvPr id="49" name="Google Shape;49;p13"/>
          <p:cNvSpPr txBox="1">
            <a:spLocks noGrp="1"/>
          </p:cNvSpPr>
          <p:nvPr>
            <p:ph type="title" idx="5" hasCustomPrompt="1"/>
          </p:nvPr>
        </p:nvSpPr>
        <p:spPr>
          <a:xfrm>
            <a:off x="951001" y="4100467"/>
            <a:ext cx="1149200" cy="560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6"/>
              </a:buClr>
              <a:buSzPts val="2000"/>
              <a:buFont typeface="Poppins"/>
              <a:buNone/>
              <a:defRPr>
                <a:solidFill>
                  <a:schemeClr val="dk1"/>
                </a:solidFill>
              </a:defRPr>
            </a:lvl1pPr>
            <a:lvl2pPr lvl="1"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9pPr>
          </a:lstStyle>
          <a:p>
            <a:r>
              <a:t>xx%</a:t>
            </a:r>
          </a:p>
        </p:txBody>
      </p:sp>
      <p:sp>
        <p:nvSpPr>
          <p:cNvPr id="50" name="Google Shape;50;p13"/>
          <p:cNvSpPr txBox="1">
            <a:spLocks noGrp="1"/>
          </p:cNvSpPr>
          <p:nvPr>
            <p:ph type="subTitle" idx="6"/>
          </p:nvPr>
        </p:nvSpPr>
        <p:spPr>
          <a:xfrm>
            <a:off x="951013" y="4820176"/>
            <a:ext cx="2909200" cy="5600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400"/>
              <a:buFont typeface="Cabin"/>
              <a:buNone/>
              <a:defRPr sz="2667" b="1">
                <a:latin typeface="DM Sans"/>
                <a:ea typeface="DM Sans"/>
                <a:cs typeface="DM Sans"/>
                <a:sym typeface="DM Sans"/>
              </a:defRPr>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r>
              <a:rPr lang="en-US"/>
              <a:t>Click to edit Master subtitle style</a:t>
            </a:r>
            <a:endParaRPr/>
          </a:p>
        </p:txBody>
      </p:sp>
      <p:sp>
        <p:nvSpPr>
          <p:cNvPr id="51" name="Google Shape;51;p13"/>
          <p:cNvSpPr txBox="1">
            <a:spLocks noGrp="1"/>
          </p:cNvSpPr>
          <p:nvPr>
            <p:ph type="subTitle" idx="7"/>
          </p:nvPr>
        </p:nvSpPr>
        <p:spPr>
          <a:xfrm>
            <a:off x="4101000" y="3197953"/>
            <a:ext cx="2909200" cy="770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Cabin"/>
              <a:buNone/>
              <a:defRPr sz="1867"/>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r>
              <a:rPr lang="en-US"/>
              <a:t>Click to edit Master subtitle style</a:t>
            </a:r>
            <a:endParaRPr/>
          </a:p>
        </p:txBody>
      </p:sp>
      <p:sp>
        <p:nvSpPr>
          <p:cNvPr id="52" name="Google Shape;52;p13"/>
          <p:cNvSpPr txBox="1">
            <a:spLocks noGrp="1"/>
          </p:cNvSpPr>
          <p:nvPr>
            <p:ph type="title" idx="8" hasCustomPrompt="1"/>
          </p:nvPr>
        </p:nvSpPr>
        <p:spPr>
          <a:xfrm>
            <a:off x="4101001" y="1918267"/>
            <a:ext cx="1149200" cy="560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6"/>
              </a:buClr>
              <a:buSzPts val="2000"/>
              <a:buFont typeface="Poppins"/>
              <a:buNone/>
              <a:defRPr>
                <a:solidFill>
                  <a:schemeClr val="dk1"/>
                </a:solidFill>
              </a:defRPr>
            </a:lvl1pPr>
            <a:lvl2pPr lvl="1"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9pPr>
          </a:lstStyle>
          <a:p>
            <a:r>
              <a:t>xx%</a:t>
            </a:r>
          </a:p>
        </p:txBody>
      </p:sp>
      <p:sp>
        <p:nvSpPr>
          <p:cNvPr id="53" name="Google Shape;53;p13"/>
          <p:cNvSpPr txBox="1">
            <a:spLocks noGrp="1"/>
          </p:cNvSpPr>
          <p:nvPr>
            <p:ph type="subTitle" idx="9"/>
          </p:nvPr>
        </p:nvSpPr>
        <p:spPr>
          <a:xfrm>
            <a:off x="4101013" y="2637967"/>
            <a:ext cx="2909200" cy="5600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400"/>
              <a:buFont typeface="Cabin"/>
              <a:buNone/>
              <a:defRPr sz="2667" b="1">
                <a:latin typeface="DM Sans"/>
                <a:ea typeface="DM Sans"/>
                <a:cs typeface="DM Sans"/>
                <a:sym typeface="DM Sans"/>
              </a:defRPr>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r>
              <a:rPr lang="en-US"/>
              <a:t>Click to edit Master subtitle style</a:t>
            </a:r>
            <a:endParaRPr/>
          </a:p>
        </p:txBody>
      </p:sp>
      <p:sp>
        <p:nvSpPr>
          <p:cNvPr id="54" name="Google Shape;54;p13"/>
          <p:cNvSpPr txBox="1">
            <a:spLocks noGrp="1"/>
          </p:cNvSpPr>
          <p:nvPr>
            <p:ph type="subTitle" idx="13"/>
          </p:nvPr>
        </p:nvSpPr>
        <p:spPr>
          <a:xfrm>
            <a:off x="4101000" y="5380167"/>
            <a:ext cx="2909200" cy="770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Cabin"/>
              <a:buNone/>
              <a:defRPr sz="1867"/>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r>
              <a:rPr lang="en-US"/>
              <a:t>Click to edit Master subtitle style</a:t>
            </a:r>
            <a:endParaRPr/>
          </a:p>
        </p:txBody>
      </p:sp>
      <p:sp>
        <p:nvSpPr>
          <p:cNvPr id="55" name="Google Shape;55;p13"/>
          <p:cNvSpPr txBox="1">
            <a:spLocks noGrp="1"/>
          </p:cNvSpPr>
          <p:nvPr>
            <p:ph type="title" idx="14" hasCustomPrompt="1"/>
          </p:nvPr>
        </p:nvSpPr>
        <p:spPr>
          <a:xfrm>
            <a:off x="4101001" y="4100467"/>
            <a:ext cx="1149200" cy="560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6"/>
              </a:buClr>
              <a:buSzPts val="2000"/>
              <a:buFont typeface="Poppins"/>
              <a:buNone/>
              <a:defRPr>
                <a:solidFill>
                  <a:schemeClr val="dk1"/>
                </a:solidFill>
              </a:defRPr>
            </a:lvl1pPr>
            <a:lvl2pPr lvl="1"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9pPr>
          </a:lstStyle>
          <a:p>
            <a:r>
              <a:t>xx%</a:t>
            </a:r>
          </a:p>
        </p:txBody>
      </p:sp>
      <p:sp>
        <p:nvSpPr>
          <p:cNvPr id="56" name="Google Shape;56;p13"/>
          <p:cNvSpPr txBox="1">
            <a:spLocks noGrp="1"/>
          </p:cNvSpPr>
          <p:nvPr>
            <p:ph type="subTitle" idx="15"/>
          </p:nvPr>
        </p:nvSpPr>
        <p:spPr>
          <a:xfrm>
            <a:off x="4101013" y="4820179"/>
            <a:ext cx="2909200" cy="5600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400"/>
              <a:buFont typeface="Cabin"/>
              <a:buNone/>
              <a:defRPr sz="2667" b="1">
                <a:latin typeface="DM Sans"/>
                <a:ea typeface="DM Sans"/>
                <a:cs typeface="DM Sans"/>
                <a:sym typeface="DM Sans"/>
              </a:defRPr>
            </a:lvl1pPr>
            <a:lvl2pPr lvl="1" rtl="0">
              <a:spcBef>
                <a:spcPts val="0"/>
              </a:spcBef>
              <a:spcAft>
                <a:spcPts val="0"/>
              </a:spcAft>
              <a:buClr>
                <a:schemeClr val="dk1"/>
              </a:buClr>
              <a:buSzPts val="1400"/>
              <a:buFont typeface="Cabin"/>
              <a:buNone/>
              <a:defRPr>
                <a:solidFill>
                  <a:schemeClr val="dk1"/>
                </a:solidFill>
                <a:latin typeface="Cabin"/>
                <a:ea typeface="Cabin"/>
                <a:cs typeface="Cabin"/>
                <a:sym typeface="Cabin"/>
              </a:defRPr>
            </a:lvl2pPr>
            <a:lvl3pPr lvl="2" rtl="0">
              <a:spcBef>
                <a:spcPts val="0"/>
              </a:spcBef>
              <a:spcAft>
                <a:spcPts val="0"/>
              </a:spcAft>
              <a:buClr>
                <a:schemeClr val="dk1"/>
              </a:buClr>
              <a:buSzPts val="1400"/>
              <a:buFont typeface="Cabin"/>
              <a:buNone/>
              <a:defRPr>
                <a:solidFill>
                  <a:schemeClr val="dk1"/>
                </a:solidFill>
                <a:latin typeface="Cabin"/>
                <a:ea typeface="Cabin"/>
                <a:cs typeface="Cabin"/>
                <a:sym typeface="Cabin"/>
              </a:defRPr>
            </a:lvl3pPr>
            <a:lvl4pPr lvl="3" rtl="0">
              <a:spcBef>
                <a:spcPts val="0"/>
              </a:spcBef>
              <a:spcAft>
                <a:spcPts val="0"/>
              </a:spcAft>
              <a:buClr>
                <a:schemeClr val="dk1"/>
              </a:buClr>
              <a:buSzPts val="1400"/>
              <a:buFont typeface="Cabin"/>
              <a:buNone/>
              <a:defRPr>
                <a:solidFill>
                  <a:schemeClr val="dk1"/>
                </a:solidFill>
                <a:latin typeface="Cabin"/>
                <a:ea typeface="Cabin"/>
                <a:cs typeface="Cabin"/>
                <a:sym typeface="Cabin"/>
              </a:defRPr>
            </a:lvl4pPr>
            <a:lvl5pPr lvl="4" rtl="0">
              <a:spcBef>
                <a:spcPts val="0"/>
              </a:spcBef>
              <a:spcAft>
                <a:spcPts val="0"/>
              </a:spcAft>
              <a:buClr>
                <a:schemeClr val="dk1"/>
              </a:buClr>
              <a:buSzPts val="1400"/>
              <a:buFont typeface="Cabin"/>
              <a:buNone/>
              <a:defRPr>
                <a:solidFill>
                  <a:schemeClr val="dk1"/>
                </a:solidFill>
                <a:latin typeface="Cabin"/>
                <a:ea typeface="Cabin"/>
                <a:cs typeface="Cabin"/>
                <a:sym typeface="Cabin"/>
              </a:defRPr>
            </a:lvl5pPr>
            <a:lvl6pPr lvl="5" rtl="0">
              <a:spcBef>
                <a:spcPts val="0"/>
              </a:spcBef>
              <a:spcAft>
                <a:spcPts val="0"/>
              </a:spcAft>
              <a:buClr>
                <a:schemeClr val="dk1"/>
              </a:buClr>
              <a:buSzPts val="1400"/>
              <a:buFont typeface="Cabin"/>
              <a:buNone/>
              <a:defRPr>
                <a:solidFill>
                  <a:schemeClr val="dk1"/>
                </a:solidFill>
                <a:latin typeface="Cabin"/>
                <a:ea typeface="Cabin"/>
                <a:cs typeface="Cabin"/>
                <a:sym typeface="Cabin"/>
              </a:defRPr>
            </a:lvl6pPr>
            <a:lvl7pPr lvl="6" rtl="0">
              <a:spcBef>
                <a:spcPts val="0"/>
              </a:spcBef>
              <a:spcAft>
                <a:spcPts val="0"/>
              </a:spcAft>
              <a:buClr>
                <a:schemeClr val="dk1"/>
              </a:buClr>
              <a:buSzPts val="1400"/>
              <a:buFont typeface="Cabin"/>
              <a:buNone/>
              <a:defRPr>
                <a:solidFill>
                  <a:schemeClr val="dk1"/>
                </a:solidFill>
                <a:latin typeface="Cabin"/>
                <a:ea typeface="Cabin"/>
                <a:cs typeface="Cabin"/>
                <a:sym typeface="Cabin"/>
              </a:defRPr>
            </a:lvl7pPr>
            <a:lvl8pPr lvl="7" rtl="0">
              <a:spcBef>
                <a:spcPts val="0"/>
              </a:spcBef>
              <a:spcAft>
                <a:spcPts val="0"/>
              </a:spcAft>
              <a:buClr>
                <a:schemeClr val="dk1"/>
              </a:buClr>
              <a:buSzPts val="1400"/>
              <a:buFont typeface="Cabin"/>
              <a:buNone/>
              <a:defRPr>
                <a:solidFill>
                  <a:schemeClr val="dk1"/>
                </a:solidFill>
                <a:latin typeface="Cabin"/>
                <a:ea typeface="Cabin"/>
                <a:cs typeface="Cabin"/>
                <a:sym typeface="Cabin"/>
              </a:defRPr>
            </a:lvl8pPr>
            <a:lvl9pPr lvl="8" rtl="0">
              <a:spcBef>
                <a:spcPts val="0"/>
              </a:spcBef>
              <a:spcAft>
                <a:spcPts val="0"/>
              </a:spcAft>
              <a:buClr>
                <a:schemeClr val="dk1"/>
              </a:buClr>
              <a:buSzPts val="1400"/>
              <a:buFont typeface="Cabin"/>
              <a:buNone/>
              <a:defRPr>
                <a:solidFill>
                  <a:schemeClr val="dk1"/>
                </a:solidFill>
                <a:latin typeface="Cabin"/>
                <a:ea typeface="Cabin"/>
                <a:cs typeface="Cabin"/>
                <a:sym typeface="Cabin"/>
              </a:defRPr>
            </a:lvl9pPr>
          </a:lstStyle>
          <a:p>
            <a:r>
              <a:rPr lang="en-US"/>
              <a:t>Click to edit Master subtitle style</a:t>
            </a:r>
            <a:endParaRPr/>
          </a:p>
        </p:txBody>
      </p:sp>
    </p:spTree>
    <p:extLst>
      <p:ext uri="{BB962C8B-B14F-4D97-AF65-F5344CB8AC3E}">
        <p14:creationId xmlns:p14="http://schemas.microsoft.com/office/powerpoint/2010/main" val="832166845"/>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7"/>
        <p:cNvGrpSpPr/>
        <p:nvPr/>
      </p:nvGrpSpPr>
      <p:grpSpPr>
        <a:xfrm>
          <a:off x="0" y="0"/>
          <a:ext cx="0" cy="0"/>
          <a:chOff x="0" y="0"/>
          <a:chExt cx="0" cy="0"/>
        </a:xfrm>
      </p:grpSpPr>
      <p:sp>
        <p:nvSpPr>
          <p:cNvPr id="58" name="Google Shape;58;p14"/>
          <p:cNvSpPr txBox="1">
            <a:spLocks noGrp="1"/>
          </p:cNvSpPr>
          <p:nvPr>
            <p:ph type="subTitle" idx="1"/>
          </p:nvPr>
        </p:nvSpPr>
        <p:spPr>
          <a:xfrm>
            <a:off x="951000" y="3924300"/>
            <a:ext cx="3566000" cy="15172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59" name="Google Shape;59;p14"/>
          <p:cNvSpPr txBox="1">
            <a:spLocks noGrp="1"/>
          </p:cNvSpPr>
          <p:nvPr>
            <p:ph type="ctrTitle"/>
          </p:nvPr>
        </p:nvSpPr>
        <p:spPr>
          <a:xfrm>
            <a:off x="951000" y="722800"/>
            <a:ext cx="10290000" cy="846400"/>
          </a:xfrm>
          <a:prstGeom prst="rect">
            <a:avLst/>
          </a:prstGeom>
          <a:solidFill>
            <a:schemeClr val="accent3"/>
          </a:solidFill>
          <a:ln>
            <a:noFill/>
          </a:ln>
        </p:spPr>
        <p:txBody>
          <a:bodyPr spcFirstLastPara="1" wrap="square" lIns="91425" tIns="91425" rIns="91425" bIns="91425" anchor="ctr" anchorCtr="0">
            <a:noAutofit/>
          </a:bodyPr>
          <a:lstStyle>
            <a:lvl1pPr lvl="0" rtl="0">
              <a:spcBef>
                <a:spcPts val="0"/>
              </a:spcBef>
              <a:spcAft>
                <a:spcPts val="0"/>
              </a:spcAft>
              <a:buSzPts val="3600"/>
              <a:buNone/>
              <a:defRPr sz="4667">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en-US"/>
              <a:t>Click to edit Master title style</a:t>
            </a:r>
            <a:endParaRPr/>
          </a:p>
        </p:txBody>
      </p:sp>
    </p:spTree>
    <p:extLst>
      <p:ext uri="{BB962C8B-B14F-4D97-AF65-F5344CB8AC3E}">
        <p14:creationId xmlns:p14="http://schemas.microsoft.com/office/powerpoint/2010/main" val="3298262368"/>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951000" y="722800"/>
            <a:ext cx="10290000" cy="846400"/>
          </a:xfrm>
          <a:prstGeom prst="rect">
            <a:avLst/>
          </a:prstGeom>
          <a:solidFill>
            <a:schemeClr val="accent3"/>
          </a:solidFill>
          <a:ln>
            <a:noFill/>
          </a:ln>
        </p:spPr>
        <p:txBody>
          <a:bodyPr spcFirstLastPara="1" wrap="square" lIns="91425" tIns="91425" rIns="91425" bIns="91425" anchor="ctr" anchorCtr="0">
            <a:noAutofit/>
          </a:bodyPr>
          <a:lstStyle>
            <a:lvl1pPr lvl="0" rtl="0">
              <a:spcBef>
                <a:spcPts val="0"/>
              </a:spcBef>
              <a:spcAft>
                <a:spcPts val="0"/>
              </a:spcAft>
              <a:buSzPts val="3600"/>
              <a:buNone/>
              <a:defRPr sz="4667">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en-US"/>
              <a:t>Click to edit Master title style</a:t>
            </a:r>
            <a:endParaRPr/>
          </a:p>
        </p:txBody>
      </p:sp>
      <p:sp>
        <p:nvSpPr>
          <p:cNvPr id="62" name="Google Shape;62;p15"/>
          <p:cNvSpPr txBox="1">
            <a:spLocks noGrp="1"/>
          </p:cNvSpPr>
          <p:nvPr>
            <p:ph type="subTitle" idx="1"/>
          </p:nvPr>
        </p:nvSpPr>
        <p:spPr>
          <a:xfrm>
            <a:off x="1124033" y="2108200"/>
            <a:ext cx="4383200" cy="38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63" name="Google Shape;63;p15"/>
          <p:cNvSpPr txBox="1">
            <a:spLocks noGrp="1"/>
          </p:cNvSpPr>
          <p:nvPr>
            <p:ph type="subTitle" idx="2"/>
          </p:nvPr>
        </p:nvSpPr>
        <p:spPr>
          <a:xfrm>
            <a:off x="6684767" y="2108200"/>
            <a:ext cx="4383200" cy="38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4211343745"/>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4"/>
        <p:cNvGrpSpPr/>
        <p:nvPr/>
      </p:nvGrpSpPr>
      <p:grpSpPr>
        <a:xfrm>
          <a:off x="0" y="0"/>
          <a:ext cx="0" cy="0"/>
          <a:chOff x="0" y="0"/>
          <a:chExt cx="0" cy="0"/>
        </a:xfrm>
      </p:grpSpPr>
      <p:sp>
        <p:nvSpPr>
          <p:cNvPr id="65" name="Google Shape;65;p16"/>
          <p:cNvSpPr txBox="1">
            <a:spLocks noGrp="1"/>
          </p:cNvSpPr>
          <p:nvPr>
            <p:ph type="subTitle" idx="1"/>
          </p:nvPr>
        </p:nvSpPr>
        <p:spPr>
          <a:xfrm>
            <a:off x="1091133" y="4431736"/>
            <a:ext cx="2364000" cy="1379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000"/>
              <a:buNone/>
              <a:defRPr/>
            </a:lvl1pPr>
            <a:lvl2pPr lvl="1" algn="ctr" rtl="0">
              <a:lnSpc>
                <a:spcPct val="100000"/>
              </a:lnSpc>
              <a:spcBef>
                <a:spcPts val="0"/>
              </a:spcBef>
              <a:spcAft>
                <a:spcPts val="0"/>
              </a:spcAft>
              <a:buClr>
                <a:schemeClr val="dk1"/>
              </a:buClr>
              <a:buSzPts val="1000"/>
              <a:buNone/>
              <a:defRPr sz="1333">
                <a:solidFill>
                  <a:schemeClr val="dk1"/>
                </a:solidFill>
              </a:defRPr>
            </a:lvl2pPr>
            <a:lvl3pPr lvl="2" algn="ctr" rtl="0">
              <a:lnSpc>
                <a:spcPct val="100000"/>
              </a:lnSpc>
              <a:spcBef>
                <a:spcPts val="0"/>
              </a:spcBef>
              <a:spcAft>
                <a:spcPts val="0"/>
              </a:spcAft>
              <a:buClr>
                <a:schemeClr val="dk1"/>
              </a:buClr>
              <a:buSzPts val="1000"/>
              <a:buNone/>
              <a:defRPr sz="1333">
                <a:solidFill>
                  <a:schemeClr val="dk1"/>
                </a:solidFill>
              </a:defRPr>
            </a:lvl3pPr>
            <a:lvl4pPr lvl="3" algn="ctr" rtl="0">
              <a:lnSpc>
                <a:spcPct val="100000"/>
              </a:lnSpc>
              <a:spcBef>
                <a:spcPts val="0"/>
              </a:spcBef>
              <a:spcAft>
                <a:spcPts val="0"/>
              </a:spcAft>
              <a:buClr>
                <a:schemeClr val="dk1"/>
              </a:buClr>
              <a:buSzPts val="1000"/>
              <a:buNone/>
              <a:defRPr sz="1333">
                <a:solidFill>
                  <a:schemeClr val="dk1"/>
                </a:solidFill>
              </a:defRPr>
            </a:lvl4pPr>
            <a:lvl5pPr lvl="4" algn="ctr" rtl="0">
              <a:lnSpc>
                <a:spcPct val="100000"/>
              </a:lnSpc>
              <a:spcBef>
                <a:spcPts val="0"/>
              </a:spcBef>
              <a:spcAft>
                <a:spcPts val="0"/>
              </a:spcAft>
              <a:buClr>
                <a:schemeClr val="dk1"/>
              </a:buClr>
              <a:buSzPts val="1000"/>
              <a:buNone/>
              <a:defRPr sz="1333">
                <a:solidFill>
                  <a:schemeClr val="dk1"/>
                </a:solidFill>
              </a:defRPr>
            </a:lvl5pPr>
            <a:lvl6pPr lvl="5" algn="ctr" rtl="0">
              <a:lnSpc>
                <a:spcPct val="100000"/>
              </a:lnSpc>
              <a:spcBef>
                <a:spcPts val="0"/>
              </a:spcBef>
              <a:spcAft>
                <a:spcPts val="0"/>
              </a:spcAft>
              <a:buClr>
                <a:schemeClr val="dk1"/>
              </a:buClr>
              <a:buSzPts val="1000"/>
              <a:buNone/>
              <a:defRPr sz="1333">
                <a:solidFill>
                  <a:schemeClr val="dk1"/>
                </a:solidFill>
              </a:defRPr>
            </a:lvl6pPr>
            <a:lvl7pPr lvl="6" algn="ctr" rtl="0">
              <a:lnSpc>
                <a:spcPct val="100000"/>
              </a:lnSpc>
              <a:spcBef>
                <a:spcPts val="0"/>
              </a:spcBef>
              <a:spcAft>
                <a:spcPts val="0"/>
              </a:spcAft>
              <a:buClr>
                <a:schemeClr val="dk1"/>
              </a:buClr>
              <a:buSzPts val="1000"/>
              <a:buNone/>
              <a:defRPr sz="1333">
                <a:solidFill>
                  <a:schemeClr val="dk1"/>
                </a:solidFill>
              </a:defRPr>
            </a:lvl7pPr>
            <a:lvl8pPr lvl="7" algn="ctr" rtl="0">
              <a:lnSpc>
                <a:spcPct val="100000"/>
              </a:lnSpc>
              <a:spcBef>
                <a:spcPts val="0"/>
              </a:spcBef>
              <a:spcAft>
                <a:spcPts val="0"/>
              </a:spcAft>
              <a:buClr>
                <a:schemeClr val="dk1"/>
              </a:buClr>
              <a:buSzPts val="1000"/>
              <a:buNone/>
              <a:defRPr sz="1333">
                <a:solidFill>
                  <a:schemeClr val="dk1"/>
                </a:solidFill>
              </a:defRPr>
            </a:lvl8pPr>
            <a:lvl9pPr lvl="8" algn="ctr" rtl="0">
              <a:lnSpc>
                <a:spcPct val="100000"/>
              </a:lnSpc>
              <a:spcBef>
                <a:spcPts val="0"/>
              </a:spcBef>
              <a:spcAft>
                <a:spcPts val="0"/>
              </a:spcAft>
              <a:buClr>
                <a:schemeClr val="dk1"/>
              </a:buClr>
              <a:buSzPts val="1000"/>
              <a:buNone/>
              <a:defRPr sz="1333">
                <a:solidFill>
                  <a:schemeClr val="dk1"/>
                </a:solidFill>
              </a:defRPr>
            </a:lvl9pPr>
          </a:lstStyle>
          <a:p>
            <a:r>
              <a:rPr lang="en-US"/>
              <a:t>Click to edit Master subtitle style</a:t>
            </a:r>
            <a:endParaRPr/>
          </a:p>
        </p:txBody>
      </p:sp>
      <p:sp>
        <p:nvSpPr>
          <p:cNvPr id="66" name="Google Shape;66;p16"/>
          <p:cNvSpPr txBox="1">
            <a:spLocks noGrp="1"/>
          </p:cNvSpPr>
          <p:nvPr>
            <p:ph type="subTitle" idx="2"/>
          </p:nvPr>
        </p:nvSpPr>
        <p:spPr>
          <a:xfrm>
            <a:off x="1091148" y="3904300"/>
            <a:ext cx="2364000" cy="584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dk1"/>
              </a:buClr>
              <a:buSzPts val="1000"/>
              <a:buNone/>
              <a:defRPr sz="2667"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1000"/>
              <a:buNone/>
              <a:defRPr sz="1333">
                <a:solidFill>
                  <a:schemeClr val="dk1"/>
                </a:solidFill>
              </a:defRPr>
            </a:lvl2pPr>
            <a:lvl3pPr lvl="2" algn="ctr" rtl="0">
              <a:lnSpc>
                <a:spcPct val="100000"/>
              </a:lnSpc>
              <a:spcBef>
                <a:spcPts val="0"/>
              </a:spcBef>
              <a:spcAft>
                <a:spcPts val="0"/>
              </a:spcAft>
              <a:buClr>
                <a:schemeClr val="dk1"/>
              </a:buClr>
              <a:buSzPts val="1000"/>
              <a:buNone/>
              <a:defRPr sz="1333">
                <a:solidFill>
                  <a:schemeClr val="dk1"/>
                </a:solidFill>
              </a:defRPr>
            </a:lvl3pPr>
            <a:lvl4pPr lvl="3" algn="ctr" rtl="0">
              <a:lnSpc>
                <a:spcPct val="100000"/>
              </a:lnSpc>
              <a:spcBef>
                <a:spcPts val="0"/>
              </a:spcBef>
              <a:spcAft>
                <a:spcPts val="0"/>
              </a:spcAft>
              <a:buClr>
                <a:schemeClr val="dk1"/>
              </a:buClr>
              <a:buSzPts val="1000"/>
              <a:buNone/>
              <a:defRPr sz="1333">
                <a:solidFill>
                  <a:schemeClr val="dk1"/>
                </a:solidFill>
              </a:defRPr>
            </a:lvl4pPr>
            <a:lvl5pPr lvl="4" algn="ctr" rtl="0">
              <a:lnSpc>
                <a:spcPct val="100000"/>
              </a:lnSpc>
              <a:spcBef>
                <a:spcPts val="0"/>
              </a:spcBef>
              <a:spcAft>
                <a:spcPts val="0"/>
              </a:spcAft>
              <a:buClr>
                <a:schemeClr val="dk1"/>
              </a:buClr>
              <a:buSzPts val="1000"/>
              <a:buNone/>
              <a:defRPr sz="1333">
                <a:solidFill>
                  <a:schemeClr val="dk1"/>
                </a:solidFill>
              </a:defRPr>
            </a:lvl5pPr>
            <a:lvl6pPr lvl="5" algn="ctr" rtl="0">
              <a:lnSpc>
                <a:spcPct val="100000"/>
              </a:lnSpc>
              <a:spcBef>
                <a:spcPts val="0"/>
              </a:spcBef>
              <a:spcAft>
                <a:spcPts val="0"/>
              </a:spcAft>
              <a:buClr>
                <a:schemeClr val="dk1"/>
              </a:buClr>
              <a:buSzPts val="1000"/>
              <a:buNone/>
              <a:defRPr sz="1333">
                <a:solidFill>
                  <a:schemeClr val="dk1"/>
                </a:solidFill>
              </a:defRPr>
            </a:lvl6pPr>
            <a:lvl7pPr lvl="6" algn="ctr" rtl="0">
              <a:lnSpc>
                <a:spcPct val="100000"/>
              </a:lnSpc>
              <a:spcBef>
                <a:spcPts val="0"/>
              </a:spcBef>
              <a:spcAft>
                <a:spcPts val="0"/>
              </a:spcAft>
              <a:buClr>
                <a:schemeClr val="dk1"/>
              </a:buClr>
              <a:buSzPts val="1000"/>
              <a:buNone/>
              <a:defRPr sz="1333">
                <a:solidFill>
                  <a:schemeClr val="dk1"/>
                </a:solidFill>
              </a:defRPr>
            </a:lvl7pPr>
            <a:lvl8pPr lvl="7" algn="ctr" rtl="0">
              <a:lnSpc>
                <a:spcPct val="100000"/>
              </a:lnSpc>
              <a:spcBef>
                <a:spcPts val="0"/>
              </a:spcBef>
              <a:spcAft>
                <a:spcPts val="0"/>
              </a:spcAft>
              <a:buClr>
                <a:schemeClr val="dk1"/>
              </a:buClr>
              <a:buSzPts val="1000"/>
              <a:buNone/>
              <a:defRPr sz="1333">
                <a:solidFill>
                  <a:schemeClr val="dk1"/>
                </a:solidFill>
              </a:defRPr>
            </a:lvl8pPr>
            <a:lvl9pPr lvl="8" algn="ctr" rtl="0">
              <a:lnSpc>
                <a:spcPct val="100000"/>
              </a:lnSpc>
              <a:spcBef>
                <a:spcPts val="0"/>
              </a:spcBef>
              <a:spcAft>
                <a:spcPts val="0"/>
              </a:spcAft>
              <a:buClr>
                <a:schemeClr val="dk1"/>
              </a:buClr>
              <a:buSzPts val="1000"/>
              <a:buNone/>
              <a:defRPr sz="1333">
                <a:solidFill>
                  <a:schemeClr val="dk1"/>
                </a:solidFill>
              </a:defRPr>
            </a:lvl9pPr>
          </a:lstStyle>
          <a:p>
            <a:r>
              <a:rPr lang="en-US"/>
              <a:t>Click to edit Master subtitle style</a:t>
            </a:r>
            <a:endParaRPr/>
          </a:p>
        </p:txBody>
      </p:sp>
      <p:sp>
        <p:nvSpPr>
          <p:cNvPr id="67" name="Google Shape;67;p16"/>
          <p:cNvSpPr txBox="1">
            <a:spLocks noGrp="1"/>
          </p:cNvSpPr>
          <p:nvPr>
            <p:ph type="subTitle" idx="3"/>
          </p:nvPr>
        </p:nvSpPr>
        <p:spPr>
          <a:xfrm>
            <a:off x="3701767" y="4431737"/>
            <a:ext cx="2364000" cy="1379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000"/>
              <a:buNone/>
              <a:defRPr/>
            </a:lvl1pPr>
            <a:lvl2pPr lvl="1" algn="ctr" rtl="0">
              <a:lnSpc>
                <a:spcPct val="100000"/>
              </a:lnSpc>
              <a:spcBef>
                <a:spcPts val="0"/>
              </a:spcBef>
              <a:spcAft>
                <a:spcPts val="0"/>
              </a:spcAft>
              <a:buClr>
                <a:schemeClr val="dk1"/>
              </a:buClr>
              <a:buSzPts val="1000"/>
              <a:buNone/>
              <a:defRPr sz="1333">
                <a:solidFill>
                  <a:schemeClr val="dk1"/>
                </a:solidFill>
              </a:defRPr>
            </a:lvl2pPr>
            <a:lvl3pPr lvl="2" algn="ctr" rtl="0">
              <a:lnSpc>
                <a:spcPct val="100000"/>
              </a:lnSpc>
              <a:spcBef>
                <a:spcPts val="0"/>
              </a:spcBef>
              <a:spcAft>
                <a:spcPts val="0"/>
              </a:spcAft>
              <a:buClr>
                <a:schemeClr val="dk1"/>
              </a:buClr>
              <a:buSzPts val="1000"/>
              <a:buNone/>
              <a:defRPr sz="1333">
                <a:solidFill>
                  <a:schemeClr val="dk1"/>
                </a:solidFill>
              </a:defRPr>
            </a:lvl3pPr>
            <a:lvl4pPr lvl="3" algn="ctr" rtl="0">
              <a:lnSpc>
                <a:spcPct val="100000"/>
              </a:lnSpc>
              <a:spcBef>
                <a:spcPts val="0"/>
              </a:spcBef>
              <a:spcAft>
                <a:spcPts val="0"/>
              </a:spcAft>
              <a:buClr>
                <a:schemeClr val="dk1"/>
              </a:buClr>
              <a:buSzPts val="1000"/>
              <a:buNone/>
              <a:defRPr sz="1333">
                <a:solidFill>
                  <a:schemeClr val="dk1"/>
                </a:solidFill>
              </a:defRPr>
            </a:lvl4pPr>
            <a:lvl5pPr lvl="4" algn="ctr" rtl="0">
              <a:lnSpc>
                <a:spcPct val="100000"/>
              </a:lnSpc>
              <a:spcBef>
                <a:spcPts val="0"/>
              </a:spcBef>
              <a:spcAft>
                <a:spcPts val="0"/>
              </a:spcAft>
              <a:buClr>
                <a:schemeClr val="dk1"/>
              </a:buClr>
              <a:buSzPts val="1000"/>
              <a:buNone/>
              <a:defRPr sz="1333">
                <a:solidFill>
                  <a:schemeClr val="dk1"/>
                </a:solidFill>
              </a:defRPr>
            </a:lvl5pPr>
            <a:lvl6pPr lvl="5" algn="ctr" rtl="0">
              <a:lnSpc>
                <a:spcPct val="100000"/>
              </a:lnSpc>
              <a:spcBef>
                <a:spcPts val="0"/>
              </a:spcBef>
              <a:spcAft>
                <a:spcPts val="0"/>
              </a:spcAft>
              <a:buClr>
                <a:schemeClr val="dk1"/>
              </a:buClr>
              <a:buSzPts val="1000"/>
              <a:buNone/>
              <a:defRPr sz="1333">
                <a:solidFill>
                  <a:schemeClr val="dk1"/>
                </a:solidFill>
              </a:defRPr>
            </a:lvl6pPr>
            <a:lvl7pPr lvl="6" algn="ctr" rtl="0">
              <a:lnSpc>
                <a:spcPct val="100000"/>
              </a:lnSpc>
              <a:spcBef>
                <a:spcPts val="0"/>
              </a:spcBef>
              <a:spcAft>
                <a:spcPts val="0"/>
              </a:spcAft>
              <a:buClr>
                <a:schemeClr val="dk1"/>
              </a:buClr>
              <a:buSzPts val="1000"/>
              <a:buNone/>
              <a:defRPr sz="1333">
                <a:solidFill>
                  <a:schemeClr val="dk1"/>
                </a:solidFill>
              </a:defRPr>
            </a:lvl7pPr>
            <a:lvl8pPr lvl="7" algn="ctr" rtl="0">
              <a:lnSpc>
                <a:spcPct val="100000"/>
              </a:lnSpc>
              <a:spcBef>
                <a:spcPts val="0"/>
              </a:spcBef>
              <a:spcAft>
                <a:spcPts val="0"/>
              </a:spcAft>
              <a:buClr>
                <a:schemeClr val="dk1"/>
              </a:buClr>
              <a:buSzPts val="1000"/>
              <a:buNone/>
              <a:defRPr sz="1333">
                <a:solidFill>
                  <a:schemeClr val="dk1"/>
                </a:solidFill>
              </a:defRPr>
            </a:lvl8pPr>
            <a:lvl9pPr lvl="8" algn="ctr" rtl="0">
              <a:lnSpc>
                <a:spcPct val="100000"/>
              </a:lnSpc>
              <a:spcBef>
                <a:spcPts val="0"/>
              </a:spcBef>
              <a:spcAft>
                <a:spcPts val="0"/>
              </a:spcAft>
              <a:buClr>
                <a:schemeClr val="dk1"/>
              </a:buClr>
              <a:buSzPts val="1000"/>
              <a:buNone/>
              <a:defRPr sz="1333">
                <a:solidFill>
                  <a:schemeClr val="dk1"/>
                </a:solidFill>
              </a:defRPr>
            </a:lvl9pPr>
          </a:lstStyle>
          <a:p>
            <a:r>
              <a:rPr lang="en-US"/>
              <a:t>Click to edit Master subtitle style</a:t>
            </a:r>
            <a:endParaRPr/>
          </a:p>
        </p:txBody>
      </p:sp>
      <p:sp>
        <p:nvSpPr>
          <p:cNvPr id="68" name="Google Shape;68;p16"/>
          <p:cNvSpPr txBox="1">
            <a:spLocks noGrp="1"/>
          </p:cNvSpPr>
          <p:nvPr>
            <p:ph type="subTitle" idx="4"/>
          </p:nvPr>
        </p:nvSpPr>
        <p:spPr>
          <a:xfrm>
            <a:off x="3701781" y="3904300"/>
            <a:ext cx="2364000" cy="584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dk1"/>
              </a:buClr>
              <a:buSzPts val="1000"/>
              <a:buNone/>
              <a:defRPr sz="2667"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1000"/>
              <a:buNone/>
              <a:defRPr sz="1333">
                <a:solidFill>
                  <a:schemeClr val="dk1"/>
                </a:solidFill>
              </a:defRPr>
            </a:lvl2pPr>
            <a:lvl3pPr lvl="2" algn="ctr" rtl="0">
              <a:lnSpc>
                <a:spcPct val="100000"/>
              </a:lnSpc>
              <a:spcBef>
                <a:spcPts val="0"/>
              </a:spcBef>
              <a:spcAft>
                <a:spcPts val="0"/>
              </a:spcAft>
              <a:buClr>
                <a:schemeClr val="dk1"/>
              </a:buClr>
              <a:buSzPts val="1000"/>
              <a:buNone/>
              <a:defRPr sz="1333">
                <a:solidFill>
                  <a:schemeClr val="dk1"/>
                </a:solidFill>
              </a:defRPr>
            </a:lvl3pPr>
            <a:lvl4pPr lvl="3" algn="ctr" rtl="0">
              <a:lnSpc>
                <a:spcPct val="100000"/>
              </a:lnSpc>
              <a:spcBef>
                <a:spcPts val="0"/>
              </a:spcBef>
              <a:spcAft>
                <a:spcPts val="0"/>
              </a:spcAft>
              <a:buClr>
                <a:schemeClr val="dk1"/>
              </a:buClr>
              <a:buSzPts val="1000"/>
              <a:buNone/>
              <a:defRPr sz="1333">
                <a:solidFill>
                  <a:schemeClr val="dk1"/>
                </a:solidFill>
              </a:defRPr>
            </a:lvl4pPr>
            <a:lvl5pPr lvl="4" algn="ctr" rtl="0">
              <a:lnSpc>
                <a:spcPct val="100000"/>
              </a:lnSpc>
              <a:spcBef>
                <a:spcPts val="0"/>
              </a:spcBef>
              <a:spcAft>
                <a:spcPts val="0"/>
              </a:spcAft>
              <a:buClr>
                <a:schemeClr val="dk1"/>
              </a:buClr>
              <a:buSzPts val="1000"/>
              <a:buNone/>
              <a:defRPr sz="1333">
                <a:solidFill>
                  <a:schemeClr val="dk1"/>
                </a:solidFill>
              </a:defRPr>
            </a:lvl5pPr>
            <a:lvl6pPr lvl="5" algn="ctr" rtl="0">
              <a:lnSpc>
                <a:spcPct val="100000"/>
              </a:lnSpc>
              <a:spcBef>
                <a:spcPts val="0"/>
              </a:spcBef>
              <a:spcAft>
                <a:spcPts val="0"/>
              </a:spcAft>
              <a:buClr>
                <a:schemeClr val="dk1"/>
              </a:buClr>
              <a:buSzPts val="1000"/>
              <a:buNone/>
              <a:defRPr sz="1333">
                <a:solidFill>
                  <a:schemeClr val="dk1"/>
                </a:solidFill>
              </a:defRPr>
            </a:lvl6pPr>
            <a:lvl7pPr lvl="6" algn="ctr" rtl="0">
              <a:lnSpc>
                <a:spcPct val="100000"/>
              </a:lnSpc>
              <a:spcBef>
                <a:spcPts val="0"/>
              </a:spcBef>
              <a:spcAft>
                <a:spcPts val="0"/>
              </a:spcAft>
              <a:buClr>
                <a:schemeClr val="dk1"/>
              </a:buClr>
              <a:buSzPts val="1000"/>
              <a:buNone/>
              <a:defRPr sz="1333">
                <a:solidFill>
                  <a:schemeClr val="dk1"/>
                </a:solidFill>
              </a:defRPr>
            </a:lvl7pPr>
            <a:lvl8pPr lvl="7" algn="ctr" rtl="0">
              <a:lnSpc>
                <a:spcPct val="100000"/>
              </a:lnSpc>
              <a:spcBef>
                <a:spcPts val="0"/>
              </a:spcBef>
              <a:spcAft>
                <a:spcPts val="0"/>
              </a:spcAft>
              <a:buClr>
                <a:schemeClr val="dk1"/>
              </a:buClr>
              <a:buSzPts val="1000"/>
              <a:buNone/>
              <a:defRPr sz="1333">
                <a:solidFill>
                  <a:schemeClr val="dk1"/>
                </a:solidFill>
              </a:defRPr>
            </a:lvl8pPr>
            <a:lvl9pPr lvl="8" algn="ctr" rtl="0">
              <a:lnSpc>
                <a:spcPct val="100000"/>
              </a:lnSpc>
              <a:spcBef>
                <a:spcPts val="0"/>
              </a:spcBef>
              <a:spcAft>
                <a:spcPts val="0"/>
              </a:spcAft>
              <a:buClr>
                <a:schemeClr val="dk1"/>
              </a:buClr>
              <a:buSzPts val="1000"/>
              <a:buNone/>
              <a:defRPr sz="1333">
                <a:solidFill>
                  <a:schemeClr val="dk1"/>
                </a:solidFill>
              </a:defRPr>
            </a:lvl9pPr>
          </a:lstStyle>
          <a:p>
            <a:r>
              <a:rPr lang="en-US"/>
              <a:t>Click to edit Master subtitle style</a:t>
            </a:r>
            <a:endParaRPr/>
          </a:p>
        </p:txBody>
      </p:sp>
      <p:sp>
        <p:nvSpPr>
          <p:cNvPr id="69" name="Google Shape;69;p16"/>
          <p:cNvSpPr txBox="1">
            <a:spLocks noGrp="1"/>
          </p:cNvSpPr>
          <p:nvPr>
            <p:ph type="subTitle" idx="5"/>
          </p:nvPr>
        </p:nvSpPr>
        <p:spPr>
          <a:xfrm>
            <a:off x="6312400" y="4431737"/>
            <a:ext cx="2364000" cy="1379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000"/>
              <a:buNone/>
              <a:defRPr/>
            </a:lvl1pPr>
            <a:lvl2pPr lvl="1" algn="ctr" rtl="0">
              <a:lnSpc>
                <a:spcPct val="100000"/>
              </a:lnSpc>
              <a:spcBef>
                <a:spcPts val="0"/>
              </a:spcBef>
              <a:spcAft>
                <a:spcPts val="0"/>
              </a:spcAft>
              <a:buClr>
                <a:schemeClr val="dk1"/>
              </a:buClr>
              <a:buSzPts val="1000"/>
              <a:buNone/>
              <a:defRPr sz="1333">
                <a:solidFill>
                  <a:schemeClr val="dk1"/>
                </a:solidFill>
              </a:defRPr>
            </a:lvl2pPr>
            <a:lvl3pPr lvl="2" algn="ctr" rtl="0">
              <a:lnSpc>
                <a:spcPct val="100000"/>
              </a:lnSpc>
              <a:spcBef>
                <a:spcPts val="0"/>
              </a:spcBef>
              <a:spcAft>
                <a:spcPts val="0"/>
              </a:spcAft>
              <a:buClr>
                <a:schemeClr val="dk1"/>
              </a:buClr>
              <a:buSzPts val="1000"/>
              <a:buNone/>
              <a:defRPr sz="1333">
                <a:solidFill>
                  <a:schemeClr val="dk1"/>
                </a:solidFill>
              </a:defRPr>
            </a:lvl3pPr>
            <a:lvl4pPr lvl="3" algn="ctr" rtl="0">
              <a:lnSpc>
                <a:spcPct val="100000"/>
              </a:lnSpc>
              <a:spcBef>
                <a:spcPts val="0"/>
              </a:spcBef>
              <a:spcAft>
                <a:spcPts val="0"/>
              </a:spcAft>
              <a:buClr>
                <a:schemeClr val="dk1"/>
              </a:buClr>
              <a:buSzPts val="1000"/>
              <a:buNone/>
              <a:defRPr sz="1333">
                <a:solidFill>
                  <a:schemeClr val="dk1"/>
                </a:solidFill>
              </a:defRPr>
            </a:lvl4pPr>
            <a:lvl5pPr lvl="4" algn="ctr" rtl="0">
              <a:lnSpc>
                <a:spcPct val="100000"/>
              </a:lnSpc>
              <a:spcBef>
                <a:spcPts val="0"/>
              </a:spcBef>
              <a:spcAft>
                <a:spcPts val="0"/>
              </a:spcAft>
              <a:buClr>
                <a:schemeClr val="dk1"/>
              </a:buClr>
              <a:buSzPts val="1000"/>
              <a:buNone/>
              <a:defRPr sz="1333">
                <a:solidFill>
                  <a:schemeClr val="dk1"/>
                </a:solidFill>
              </a:defRPr>
            </a:lvl5pPr>
            <a:lvl6pPr lvl="5" algn="ctr" rtl="0">
              <a:lnSpc>
                <a:spcPct val="100000"/>
              </a:lnSpc>
              <a:spcBef>
                <a:spcPts val="0"/>
              </a:spcBef>
              <a:spcAft>
                <a:spcPts val="0"/>
              </a:spcAft>
              <a:buClr>
                <a:schemeClr val="dk1"/>
              </a:buClr>
              <a:buSzPts val="1000"/>
              <a:buNone/>
              <a:defRPr sz="1333">
                <a:solidFill>
                  <a:schemeClr val="dk1"/>
                </a:solidFill>
              </a:defRPr>
            </a:lvl6pPr>
            <a:lvl7pPr lvl="6" algn="ctr" rtl="0">
              <a:lnSpc>
                <a:spcPct val="100000"/>
              </a:lnSpc>
              <a:spcBef>
                <a:spcPts val="0"/>
              </a:spcBef>
              <a:spcAft>
                <a:spcPts val="0"/>
              </a:spcAft>
              <a:buClr>
                <a:schemeClr val="dk1"/>
              </a:buClr>
              <a:buSzPts val="1000"/>
              <a:buNone/>
              <a:defRPr sz="1333">
                <a:solidFill>
                  <a:schemeClr val="dk1"/>
                </a:solidFill>
              </a:defRPr>
            </a:lvl7pPr>
            <a:lvl8pPr lvl="7" algn="ctr" rtl="0">
              <a:lnSpc>
                <a:spcPct val="100000"/>
              </a:lnSpc>
              <a:spcBef>
                <a:spcPts val="0"/>
              </a:spcBef>
              <a:spcAft>
                <a:spcPts val="0"/>
              </a:spcAft>
              <a:buClr>
                <a:schemeClr val="dk1"/>
              </a:buClr>
              <a:buSzPts val="1000"/>
              <a:buNone/>
              <a:defRPr sz="1333">
                <a:solidFill>
                  <a:schemeClr val="dk1"/>
                </a:solidFill>
              </a:defRPr>
            </a:lvl8pPr>
            <a:lvl9pPr lvl="8" algn="ctr" rtl="0">
              <a:lnSpc>
                <a:spcPct val="100000"/>
              </a:lnSpc>
              <a:spcBef>
                <a:spcPts val="0"/>
              </a:spcBef>
              <a:spcAft>
                <a:spcPts val="0"/>
              </a:spcAft>
              <a:buClr>
                <a:schemeClr val="dk1"/>
              </a:buClr>
              <a:buSzPts val="1000"/>
              <a:buNone/>
              <a:defRPr sz="1333">
                <a:solidFill>
                  <a:schemeClr val="dk1"/>
                </a:solidFill>
              </a:defRPr>
            </a:lvl9pPr>
          </a:lstStyle>
          <a:p>
            <a:r>
              <a:rPr lang="en-US"/>
              <a:t>Click to edit Master subtitle style</a:t>
            </a:r>
            <a:endParaRPr/>
          </a:p>
        </p:txBody>
      </p:sp>
      <p:sp>
        <p:nvSpPr>
          <p:cNvPr id="70" name="Google Shape;70;p16"/>
          <p:cNvSpPr txBox="1">
            <a:spLocks noGrp="1"/>
          </p:cNvSpPr>
          <p:nvPr>
            <p:ph type="subTitle" idx="6"/>
          </p:nvPr>
        </p:nvSpPr>
        <p:spPr>
          <a:xfrm>
            <a:off x="6312415" y="3904300"/>
            <a:ext cx="2364000" cy="584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dk1"/>
              </a:buClr>
              <a:buSzPts val="1000"/>
              <a:buNone/>
              <a:defRPr sz="2667"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1000"/>
              <a:buNone/>
              <a:defRPr sz="1333">
                <a:solidFill>
                  <a:schemeClr val="dk1"/>
                </a:solidFill>
              </a:defRPr>
            </a:lvl2pPr>
            <a:lvl3pPr lvl="2" algn="ctr" rtl="0">
              <a:lnSpc>
                <a:spcPct val="100000"/>
              </a:lnSpc>
              <a:spcBef>
                <a:spcPts val="0"/>
              </a:spcBef>
              <a:spcAft>
                <a:spcPts val="0"/>
              </a:spcAft>
              <a:buClr>
                <a:schemeClr val="dk1"/>
              </a:buClr>
              <a:buSzPts val="1000"/>
              <a:buNone/>
              <a:defRPr sz="1333">
                <a:solidFill>
                  <a:schemeClr val="dk1"/>
                </a:solidFill>
              </a:defRPr>
            </a:lvl3pPr>
            <a:lvl4pPr lvl="3" algn="ctr" rtl="0">
              <a:lnSpc>
                <a:spcPct val="100000"/>
              </a:lnSpc>
              <a:spcBef>
                <a:spcPts val="0"/>
              </a:spcBef>
              <a:spcAft>
                <a:spcPts val="0"/>
              </a:spcAft>
              <a:buClr>
                <a:schemeClr val="dk1"/>
              </a:buClr>
              <a:buSzPts val="1000"/>
              <a:buNone/>
              <a:defRPr sz="1333">
                <a:solidFill>
                  <a:schemeClr val="dk1"/>
                </a:solidFill>
              </a:defRPr>
            </a:lvl4pPr>
            <a:lvl5pPr lvl="4" algn="ctr" rtl="0">
              <a:lnSpc>
                <a:spcPct val="100000"/>
              </a:lnSpc>
              <a:spcBef>
                <a:spcPts val="0"/>
              </a:spcBef>
              <a:spcAft>
                <a:spcPts val="0"/>
              </a:spcAft>
              <a:buClr>
                <a:schemeClr val="dk1"/>
              </a:buClr>
              <a:buSzPts val="1000"/>
              <a:buNone/>
              <a:defRPr sz="1333">
                <a:solidFill>
                  <a:schemeClr val="dk1"/>
                </a:solidFill>
              </a:defRPr>
            </a:lvl5pPr>
            <a:lvl6pPr lvl="5" algn="ctr" rtl="0">
              <a:lnSpc>
                <a:spcPct val="100000"/>
              </a:lnSpc>
              <a:spcBef>
                <a:spcPts val="0"/>
              </a:spcBef>
              <a:spcAft>
                <a:spcPts val="0"/>
              </a:spcAft>
              <a:buClr>
                <a:schemeClr val="dk1"/>
              </a:buClr>
              <a:buSzPts val="1000"/>
              <a:buNone/>
              <a:defRPr sz="1333">
                <a:solidFill>
                  <a:schemeClr val="dk1"/>
                </a:solidFill>
              </a:defRPr>
            </a:lvl6pPr>
            <a:lvl7pPr lvl="6" algn="ctr" rtl="0">
              <a:lnSpc>
                <a:spcPct val="100000"/>
              </a:lnSpc>
              <a:spcBef>
                <a:spcPts val="0"/>
              </a:spcBef>
              <a:spcAft>
                <a:spcPts val="0"/>
              </a:spcAft>
              <a:buClr>
                <a:schemeClr val="dk1"/>
              </a:buClr>
              <a:buSzPts val="1000"/>
              <a:buNone/>
              <a:defRPr sz="1333">
                <a:solidFill>
                  <a:schemeClr val="dk1"/>
                </a:solidFill>
              </a:defRPr>
            </a:lvl7pPr>
            <a:lvl8pPr lvl="7" algn="ctr" rtl="0">
              <a:lnSpc>
                <a:spcPct val="100000"/>
              </a:lnSpc>
              <a:spcBef>
                <a:spcPts val="0"/>
              </a:spcBef>
              <a:spcAft>
                <a:spcPts val="0"/>
              </a:spcAft>
              <a:buClr>
                <a:schemeClr val="dk1"/>
              </a:buClr>
              <a:buSzPts val="1000"/>
              <a:buNone/>
              <a:defRPr sz="1333">
                <a:solidFill>
                  <a:schemeClr val="dk1"/>
                </a:solidFill>
              </a:defRPr>
            </a:lvl8pPr>
            <a:lvl9pPr lvl="8" algn="ctr" rtl="0">
              <a:lnSpc>
                <a:spcPct val="100000"/>
              </a:lnSpc>
              <a:spcBef>
                <a:spcPts val="0"/>
              </a:spcBef>
              <a:spcAft>
                <a:spcPts val="0"/>
              </a:spcAft>
              <a:buClr>
                <a:schemeClr val="dk1"/>
              </a:buClr>
              <a:buSzPts val="1000"/>
              <a:buNone/>
              <a:defRPr sz="1333">
                <a:solidFill>
                  <a:schemeClr val="dk1"/>
                </a:solidFill>
              </a:defRPr>
            </a:lvl9pPr>
          </a:lstStyle>
          <a:p>
            <a:r>
              <a:rPr lang="en-US"/>
              <a:t>Click to edit Master subtitle style</a:t>
            </a:r>
            <a:endParaRPr/>
          </a:p>
        </p:txBody>
      </p:sp>
      <p:sp>
        <p:nvSpPr>
          <p:cNvPr id="71" name="Google Shape;71;p16"/>
          <p:cNvSpPr txBox="1">
            <a:spLocks noGrp="1"/>
          </p:cNvSpPr>
          <p:nvPr>
            <p:ph type="ctrTitle"/>
          </p:nvPr>
        </p:nvSpPr>
        <p:spPr>
          <a:xfrm>
            <a:off x="951000" y="722800"/>
            <a:ext cx="10290000" cy="846400"/>
          </a:xfrm>
          <a:prstGeom prst="rect">
            <a:avLst/>
          </a:prstGeom>
          <a:solidFill>
            <a:schemeClr val="accent3"/>
          </a:solidFill>
          <a:ln>
            <a:noFill/>
          </a:ln>
        </p:spPr>
        <p:txBody>
          <a:bodyPr spcFirstLastPara="1" wrap="square" lIns="91425" tIns="91425" rIns="91425" bIns="91425" anchor="ctr" anchorCtr="0">
            <a:noAutofit/>
          </a:bodyPr>
          <a:lstStyle>
            <a:lvl1pPr lvl="0" rtl="0">
              <a:spcBef>
                <a:spcPts val="0"/>
              </a:spcBef>
              <a:spcAft>
                <a:spcPts val="0"/>
              </a:spcAft>
              <a:buSzPts val="3600"/>
              <a:buNone/>
              <a:defRPr sz="4667">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en-US"/>
              <a:t>Click to edit Master title style</a:t>
            </a:r>
            <a:endParaRPr/>
          </a:p>
        </p:txBody>
      </p:sp>
    </p:spTree>
    <p:extLst>
      <p:ext uri="{BB962C8B-B14F-4D97-AF65-F5344CB8AC3E}">
        <p14:creationId xmlns:p14="http://schemas.microsoft.com/office/powerpoint/2010/main" val="2798041028"/>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2"/>
        <p:cNvGrpSpPr/>
        <p:nvPr/>
      </p:nvGrpSpPr>
      <p:grpSpPr>
        <a:xfrm>
          <a:off x="0" y="0"/>
          <a:ext cx="0" cy="0"/>
          <a:chOff x="0" y="0"/>
          <a:chExt cx="0" cy="0"/>
        </a:xfrm>
      </p:grpSpPr>
      <p:sp>
        <p:nvSpPr>
          <p:cNvPr id="73" name="Google Shape;73;p17"/>
          <p:cNvSpPr txBox="1">
            <a:spLocks noGrp="1"/>
          </p:cNvSpPr>
          <p:nvPr>
            <p:ph type="subTitle" idx="1"/>
          </p:nvPr>
        </p:nvSpPr>
        <p:spPr>
          <a:xfrm>
            <a:off x="1303360" y="2860817"/>
            <a:ext cx="2941600" cy="77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74" name="Google Shape;74;p17"/>
          <p:cNvSpPr txBox="1">
            <a:spLocks noGrp="1"/>
          </p:cNvSpPr>
          <p:nvPr>
            <p:ph type="subTitle" idx="2"/>
          </p:nvPr>
        </p:nvSpPr>
        <p:spPr>
          <a:xfrm>
            <a:off x="1303360" y="2382984"/>
            <a:ext cx="2941600" cy="536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solidFill>
                  <a:schemeClr val="lt1"/>
                </a:solidFill>
                <a:latin typeface="DM Sans"/>
                <a:ea typeface="DM Sans"/>
                <a:cs typeface="DM Sans"/>
                <a:sym typeface="DM Sans"/>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r>
              <a:rPr lang="en-US"/>
              <a:t>Click to edit Master subtitle style</a:t>
            </a:r>
            <a:endParaRPr/>
          </a:p>
        </p:txBody>
      </p:sp>
      <p:sp>
        <p:nvSpPr>
          <p:cNvPr id="75" name="Google Shape;75;p17"/>
          <p:cNvSpPr txBox="1">
            <a:spLocks noGrp="1"/>
          </p:cNvSpPr>
          <p:nvPr>
            <p:ph type="subTitle" idx="3"/>
          </p:nvPr>
        </p:nvSpPr>
        <p:spPr>
          <a:xfrm>
            <a:off x="4625245" y="2861051"/>
            <a:ext cx="2941600" cy="77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76" name="Google Shape;76;p17"/>
          <p:cNvSpPr txBox="1">
            <a:spLocks noGrp="1"/>
          </p:cNvSpPr>
          <p:nvPr>
            <p:ph type="subTitle" idx="4"/>
          </p:nvPr>
        </p:nvSpPr>
        <p:spPr>
          <a:xfrm>
            <a:off x="4625233" y="2382984"/>
            <a:ext cx="2941600" cy="536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solidFill>
                  <a:schemeClr val="dk1"/>
                </a:solidFill>
                <a:latin typeface="DM Sans"/>
                <a:ea typeface="DM Sans"/>
                <a:cs typeface="DM Sans"/>
                <a:sym typeface="DM Sans"/>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r>
              <a:rPr lang="en-US"/>
              <a:t>Click to edit Master subtitle style</a:t>
            </a:r>
            <a:endParaRPr/>
          </a:p>
        </p:txBody>
      </p:sp>
      <p:sp>
        <p:nvSpPr>
          <p:cNvPr id="77" name="Google Shape;77;p17"/>
          <p:cNvSpPr txBox="1">
            <a:spLocks noGrp="1"/>
          </p:cNvSpPr>
          <p:nvPr>
            <p:ph type="subTitle" idx="5"/>
          </p:nvPr>
        </p:nvSpPr>
        <p:spPr>
          <a:xfrm>
            <a:off x="7947040" y="2861051"/>
            <a:ext cx="2941600" cy="77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78" name="Google Shape;78;p17"/>
          <p:cNvSpPr txBox="1">
            <a:spLocks noGrp="1"/>
          </p:cNvSpPr>
          <p:nvPr>
            <p:ph type="subTitle" idx="6"/>
          </p:nvPr>
        </p:nvSpPr>
        <p:spPr>
          <a:xfrm>
            <a:off x="7947025" y="2382984"/>
            <a:ext cx="2941600" cy="536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solidFill>
                  <a:schemeClr val="lt1"/>
                </a:solidFill>
                <a:latin typeface="DM Sans"/>
                <a:ea typeface="DM Sans"/>
                <a:cs typeface="DM Sans"/>
                <a:sym typeface="DM Sans"/>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r>
              <a:rPr lang="en-US"/>
              <a:t>Click to edit Master subtitle style</a:t>
            </a:r>
            <a:endParaRPr/>
          </a:p>
        </p:txBody>
      </p:sp>
      <p:sp>
        <p:nvSpPr>
          <p:cNvPr id="79" name="Google Shape;79;p17"/>
          <p:cNvSpPr txBox="1">
            <a:spLocks noGrp="1"/>
          </p:cNvSpPr>
          <p:nvPr>
            <p:ph type="subTitle" idx="7"/>
          </p:nvPr>
        </p:nvSpPr>
        <p:spPr>
          <a:xfrm>
            <a:off x="1303360" y="4995767"/>
            <a:ext cx="2941600" cy="77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80" name="Google Shape;80;p17"/>
          <p:cNvSpPr txBox="1">
            <a:spLocks noGrp="1"/>
          </p:cNvSpPr>
          <p:nvPr>
            <p:ph type="subTitle" idx="8"/>
          </p:nvPr>
        </p:nvSpPr>
        <p:spPr>
          <a:xfrm>
            <a:off x="1303360" y="4520133"/>
            <a:ext cx="2941600" cy="536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solidFill>
                  <a:schemeClr val="lt1"/>
                </a:solidFill>
                <a:latin typeface="DM Sans"/>
                <a:ea typeface="DM Sans"/>
                <a:cs typeface="DM Sans"/>
                <a:sym typeface="DM Sans"/>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r>
              <a:rPr lang="en-US"/>
              <a:t>Click to edit Master subtitle style</a:t>
            </a:r>
            <a:endParaRPr/>
          </a:p>
        </p:txBody>
      </p:sp>
      <p:sp>
        <p:nvSpPr>
          <p:cNvPr id="81" name="Google Shape;81;p17"/>
          <p:cNvSpPr txBox="1">
            <a:spLocks noGrp="1"/>
          </p:cNvSpPr>
          <p:nvPr>
            <p:ph type="subTitle" idx="9"/>
          </p:nvPr>
        </p:nvSpPr>
        <p:spPr>
          <a:xfrm>
            <a:off x="4625175" y="4995767"/>
            <a:ext cx="2941600" cy="77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82" name="Google Shape;82;p17"/>
          <p:cNvSpPr txBox="1">
            <a:spLocks noGrp="1"/>
          </p:cNvSpPr>
          <p:nvPr>
            <p:ph type="subTitle" idx="13"/>
          </p:nvPr>
        </p:nvSpPr>
        <p:spPr>
          <a:xfrm>
            <a:off x="4625155" y="4521100"/>
            <a:ext cx="2941600" cy="536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solidFill>
                  <a:schemeClr val="dk1"/>
                </a:solidFill>
                <a:latin typeface="DM Sans"/>
                <a:ea typeface="DM Sans"/>
                <a:cs typeface="DM Sans"/>
                <a:sym typeface="DM Sans"/>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r>
              <a:rPr lang="en-US"/>
              <a:t>Click to edit Master subtitle style</a:t>
            </a:r>
            <a:endParaRPr/>
          </a:p>
        </p:txBody>
      </p:sp>
      <p:sp>
        <p:nvSpPr>
          <p:cNvPr id="83" name="Google Shape;83;p17"/>
          <p:cNvSpPr txBox="1">
            <a:spLocks noGrp="1"/>
          </p:cNvSpPr>
          <p:nvPr>
            <p:ph type="subTitle" idx="14"/>
          </p:nvPr>
        </p:nvSpPr>
        <p:spPr>
          <a:xfrm>
            <a:off x="7947040" y="4996733"/>
            <a:ext cx="2941600" cy="77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84" name="Google Shape;84;p17"/>
          <p:cNvSpPr txBox="1">
            <a:spLocks noGrp="1"/>
          </p:cNvSpPr>
          <p:nvPr>
            <p:ph type="subTitle" idx="15"/>
          </p:nvPr>
        </p:nvSpPr>
        <p:spPr>
          <a:xfrm>
            <a:off x="7947025" y="4521103"/>
            <a:ext cx="2941600" cy="5360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667" b="1">
                <a:solidFill>
                  <a:schemeClr val="lt1"/>
                </a:solidFill>
                <a:latin typeface="DM Sans"/>
                <a:ea typeface="DM Sans"/>
                <a:cs typeface="DM Sans"/>
                <a:sym typeface="DM Sans"/>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r>
              <a:rPr lang="en-US"/>
              <a:t>Click to edit Master subtitle style</a:t>
            </a:r>
            <a:endParaRPr/>
          </a:p>
        </p:txBody>
      </p:sp>
      <p:sp>
        <p:nvSpPr>
          <p:cNvPr id="85" name="Google Shape;85;p17"/>
          <p:cNvSpPr txBox="1">
            <a:spLocks noGrp="1"/>
          </p:cNvSpPr>
          <p:nvPr>
            <p:ph type="ctrTitle"/>
          </p:nvPr>
        </p:nvSpPr>
        <p:spPr>
          <a:xfrm>
            <a:off x="951000" y="722800"/>
            <a:ext cx="10290000" cy="846400"/>
          </a:xfrm>
          <a:prstGeom prst="rect">
            <a:avLst/>
          </a:prstGeom>
          <a:solidFill>
            <a:schemeClr val="accent3"/>
          </a:solidFill>
          <a:ln>
            <a:noFill/>
          </a:ln>
        </p:spPr>
        <p:txBody>
          <a:bodyPr spcFirstLastPara="1" wrap="square" lIns="91425" tIns="91425" rIns="91425" bIns="91425" anchor="ctr" anchorCtr="0">
            <a:noAutofit/>
          </a:bodyPr>
          <a:lstStyle>
            <a:lvl1pPr lvl="0" rtl="0">
              <a:spcBef>
                <a:spcPts val="0"/>
              </a:spcBef>
              <a:spcAft>
                <a:spcPts val="0"/>
              </a:spcAft>
              <a:buSzPts val="3600"/>
              <a:buNone/>
              <a:defRPr sz="4667">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en-US"/>
              <a:t>Click to edit Master title style</a:t>
            </a:r>
            <a:endParaRPr/>
          </a:p>
        </p:txBody>
      </p:sp>
    </p:spTree>
    <p:extLst>
      <p:ext uri="{BB962C8B-B14F-4D97-AF65-F5344CB8AC3E}">
        <p14:creationId xmlns:p14="http://schemas.microsoft.com/office/powerpoint/2010/main" val="394165480"/>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
        <p:cNvGrpSpPr/>
        <p:nvPr/>
      </p:nvGrpSpPr>
      <p:grpSpPr>
        <a:xfrm>
          <a:off x="0" y="0"/>
          <a:ext cx="0" cy="0"/>
          <a:chOff x="0" y="0"/>
          <a:chExt cx="0" cy="0"/>
        </a:xfrm>
      </p:grpSpPr>
      <p:sp>
        <p:nvSpPr>
          <p:cNvPr id="87" name="Google Shape;87;p18"/>
          <p:cNvSpPr txBox="1">
            <a:spLocks noGrp="1"/>
          </p:cNvSpPr>
          <p:nvPr>
            <p:ph type="ctrTitle"/>
          </p:nvPr>
        </p:nvSpPr>
        <p:spPr>
          <a:xfrm>
            <a:off x="951000" y="722800"/>
            <a:ext cx="10290000" cy="846400"/>
          </a:xfrm>
          <a:prstGeom prst="rect">
            <a:avLst/>
          </a:prstGeom>
          <a:solidFill>
            <a:schemeClr val="accent3"/>
          </a:solidFill>
          <a:ln>
            <a:noFill/>
          </a:ln>
        </p:spPr>
        <p:txBody>
          <a:bodyPr spcFirstLastPara="1" wrap="square" lIns="91425" tIns="91425" rIns="91425" bIns="91425" anchor="ctr" anchorCtr="0">
            <a:noAutofit/>
          </a:bodyPr>
          <a:lstStyle>
            <a:lvl1pPr lvl="0" rtl="0">
              <a:spcBef>
                <a:spcPts val="0"/>
              </a:spcBef>
              <a:spcAft>
                <a:spcPts val="0"/>
              </a:spcAft>
              <a:buSzPts val="3600"/>
              <a:buNone/>
              <a:defRPr sz="4667">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en-US"/>
              <a:t>Click to edit Master title style</a:t>
            </a:r>
            <a:endParaRPr/>
          </a:p>
        </p:txBody>
      </p:sp>
    </p:spTree>
    <p:extLst>
      <p:ext uri="{BB962C8B-B14F-4D97-AF65-F5344CB8AC3E}">
        <p14:creationId xmlns:p14="http://schemas.microsoft.com/office/powerpoint/2010/main" val="1508036497"/>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
        <p:cNvGrpSpPr/>
        <p:nvPr/>
      </p:nvGrpSpPr>
      <p:grpSpPr>
        <a:xfrm>
          <a:off x="0" y="0"/>
          <a:ext cx="0" cy="0"/>
          <a:chOff x="0" y="0"/>
          <a:chExt cx="0" cy="0"/>
        </a:xfrm>
      </p:grpSpPr>
      <p:sp>
        <p:nvSpPr>
          <p:cNvPr id="89" name="Google Shape;89;p19"/>
          <p:cNvSpPr txBox="1">
            <a:spLocks noGrp="1"/>
          </p:cNvSpPr>
          <p:nvPr>
            <p:ph type="title" hasCustomPrompt="1"/>
          </p:nvPr>
        </p:nvSpPr>
        <p:spPr>
          <a:xfrm>
            <a:off x="1712439" y="1214115"/>
            <a:ext cx="3493200" cy="74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a:lvl1pPr>
            <a:lvl2pPr lvl="1" algn="ctr" rtl="0">
              <a:spcBef>
                <a:spcPts val="0"/>
              </a:spcBef>
              <a:spcAft>
                <a:spcPts val="0"/>
              </a:spcAft>
              <a:buSzPts val="5000"/>
              <a:buFont typeface="Poppins Black"/>
              <a:buNone/>
              <a:defRPr sz="6667">
                <a:latin typeface="Poppins Black"/>
                <a:ea typeface="Poppins Black"/>
                <a:cs typeface="Poppins Black"/>
                <a:sym typeface="Poppins Black"/>
              </a:defRPr>
            </a:lvl2pPr>
            <a:lvl3pPr lvl="2" algn="ctr" rtl="0">
              <a:spcBef>
                <a:spcPts val="0"/>
              </a:spcBef>
              <a:spcAft>
                <a:spcPts val="0"/>
              </a:spcAft>
              <a:buSzPts val="5000"/>
              <a:buFont typeface="Poppins Black"/>
              <a:buNone/>
              <a:defRPr sz="6667">
                <a:latin typeface="Poppins Black"/>
                <a:ea typeface="Poppins Black"/>
                <a:cs typeface="Poppins Black"/>
                <a:sym typeface="Poppins Black"/>
              </a:defRPr>
            </a:lvl3pPr>
            <a:lvl4pPr lvl="3" algn="ctr" rtl="0">
              <a:spcBef>
                <a:spcPts val="0"/>
              </a:spcBef>
              <a:spcAft>
                <a:spcPts val="0"/>
              </a:spcAft>
              <a:buSzPts val="5000"/>
              <a:buFont typeface="Poppins Black"/>
              <a:buNone/>
              <a:defRPr sz="6667">
                <a:latin typeface="Poppins Black"/>
                <a:ea typeface="Poppins Black"/>
                <a:cs typeface="Poppins Black"/>
                <a:sym typeface="Poppins Black"/>
              </a:defRPr>
            </a:lvl4pPr>
            <a:lvl5pPr lvl="4" algn="ctr" rtl="0">
              <a:spcBef>
                <a:spcPts val="0"/>
              </a:spcBef>
              <a:spcAft>
                <a:spcPts val="0"/>
              </a:spcAft>
              <a:buSzPts val="5000"/>
              <a:buFont typeface="Poppins Black"/>
              <a:buNone/>
              <a:defRPr sz="6667">
                <a:latin typeface="Poppins Black"/>
                <a:ea typeface="Poppins Black"/>
                <a:cs typeface="Poppins Black"/>
                <a:sym typeface="Poppins Black"/>
              </a:defRPr>
            </a:lvl5pPr>
            <a:lvl6pPr lvl="5" algn="ctr" rtl="0">
              <a:spcBef>
                <a:spcPts val="0"/>
              </a:spcBef>
              <a:spcAft>
                <a:spcPts val="0"/>
              </a:spcAft>
              <a:buSzPts val="5000"/>
              <a:buFont typeface="Poppins Black"/>
              <a:buNone/>
              <a:defRPr sz="6667">
                <a:latin typeface="Poppins Black"/>
                <a:ea typeface="Poppins Black"/>
                <a:cs typeface="Poppins Black"/>
                <a:sym typeface="Poppins Black"/>
              </a:defRPr>
            </a:lvl6pPr>
            <a:lvl7pPr lvl="6" algn="ctr" rtl="0">
              <a:spcBef>
                <a:spcPts val="0"/>
              </a:spcBef>
              <a:spcAft>
                <a:spcPts val="0"/>
              </a:spcAft>
              <a:buSzPts val="5000"/>
              <a:buFont typeface="Poppins Black"/>
              <a:buNone/>
              <a:defRPr sz="6667">
                <a:latin typeface="Poppins Black"/>
                <a:ea typeface="Poppins Black"/>
                <a:cs typeface="Poppins Black"/>
                <a:sym typeface="Poppins Black"/>
              </a:defRPr>
            </a:lvl7pPr>
            <a:lvl8pPr lvl="7" algn="ctr" rtl="0">
              <a:spcBef>
                <a:spcPts val="0"/>
              </a:spcBef>
              <a:spcAft>
                <a:spcPts val="0"/>
              </a:spcAft>
              <a:buSzPts val="5000"/>
              <a:buFont typeface="Poppins Black"/>
              <a:buNone/>
              <a:defRPr sz="6667">
                <a:latin typeface="Poppins Black"/>
                <a:ea typeface="Poppins Black"/>
                <a:cs typeface="Poppins Black"/>
                <a:sym typeface="Poppins Black"/>
              </a:defRPr>
            </a:lvl8pPr>
            <a:lvl9pPr lvl="8" algn="ctr" rtl="0">
              <a:spcBef>
                <a:spcPts val="0"/>
              </a:spcBef>
              <a:spcAft>
                <a:spcPts val="0"/>
              </a:spcAft>
              <a:buSzPts val="5000"/>
              <a:buFont typeface="Poppins Black"/>
              <a:buNone/>
              <a:defRPr sz="6667">
                <a:latin typeface="Poppins Black"/>
                <a:ea typeface="Poppins Black"/>
                <a:cs typeface="Poppins Black"/>
                <a:sym typeface="Poppins Black"/>
              </a:defRPr>
            </a:lvl9pPr>
          </a:lstStyle>
          <a:p>
            <a:r>
              <a:t>xx%</a:t>
            </a:r>
          </a:p>
        </p:txBody>
      </p:sp>
      <p:sp>
        <p:nvSpPr>
          <p:cNvPr id="90" name="Google Shape;90;p19"/>
          <p:cNvSpPr txBox="1">
            <a:spLocks noGrp="1"/>
          </p:cNvSpPr>
          <p:nvPr>
            <p:ph type="subTitle" idx="1"/>
          </p:nvPr>
        </p:nvSpPr>
        <p:spPr>
          <a:xfrm>
            <a:off x="1712439" y="1958028"/>
            <a:ext cx="3493200" cy="6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91" name="Google Shape;91;p19"/>
          <p:cNvSpPr txBox="1">
            <a:spLocks noGrp="1"/>
          </p:cNvSpPr>
          <p:nvPr>
            <p:ph type="title" idx="2" hasCustomPrompt="1"/>
          </p:nvPr>
        </p:nvSpPr>
        <p:spPr>
          <a:xfrm>
            <a:off x="1712433" y="4256431"/>
            <a:ext cx="3493200" cy="740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a:lvl1pPr>
            <a:lvl2pPr lvl="1" algn="ctr" rtl="0">
              <a:spcBef>
                <a:spcPts val="0"/>
              </a:spcBef>
              <a:spcAft>
                <a:spcPts val="0"/>
              </a:spcAft>
              <a:buSzPts val="5000"/>
              <a:buFont typeface="Poppins Black"/>
              <a:buNone/>
              <a:defRPr sz="6667">
                <a:latin typeface="Poppins Black"/>
                <a:ea typeface="Poppins Black"/>
                <a:cs typeface="Poppins Black"/>
                <a:sym typeface="Poppins Black"/>
              </a:defRPr>
            </a:lvl2pPr>
            <a:lvl3pPr lvl="2" algn="ctr" rtl="0">
              <a:spcBef>
                <a:spcPts val="0"/>
              </a:spcBef>
              <a:spcAft>
                <a:spcPts val="0"/>
              </a:spcAft>
              <a:buSzPts val="5000"/>
              <a:buFont typeface="Poppins Black"/>
              <a:buNone/>
              <a:defRPr sz="6667">
                <a:latin typeface="Poppins Black"/>
                <a:ea typeface="Poppins Black"/>
                <a:cs typeface="Poppins Black"/>
                <a:sym typeface="Poppins Black"/>
              </a:defRPr>
            </a:lvl3pPr>
            <a:lvl4pPr lvl="3" algn="ctr" rtl="0">
              <a:spcBef>
                <a:spcPts val="0"/>
              </a:spcBef>
              <a:spcAft>
                <a:spcPts val="0"/>
              </a:spcAft>
              <a:buSzPts val="5000"/>
              <a:buFont typeface="Poppins Black"/>
              <a:buNone/>
              <a:defRPr sz="6667">
                <a:latin typeface="Poppins Black"/>
                <a:ea typeface="Poppins Black"/>
                <a:cs typeface="Poppins Black"/>
                <a:sym typeface="Poppins Black"/>
              </a:defRPr>
            </a:lvl4pPr>
            <a:lvl5pPr lvl="4" algn="ctr" rtl="0">
              <a:spcBef>
                <a:spcPts val="0"/>
              </a:spcBef>
              <a:spcAft>
                <a:spcPts val="0"/>
              </a:spcAft>
              <a:buSzPts val="5000"/>
              <a:buFont typeface="Poppins Black"/>
              <a:buNone/>
              <a:defRPr sz="6667">
                <a:latin typeface="Poppins Black"/>
                <a:ea typeface="Poppins Black"/>
                <a:cs typeface="Poppins Black"/>
                <a:sym typeface="Poppins Black"/>
              </a:defRPr>
            </a:lvl5pPr>
            <a:lvl6pPr lvl="5" algn="ctr" rtl="0">
              <a:spcBef>
                <a:spcPts val="0"/>
              </a:spcBef>
              <a:spcAft>
                <a:spcPts val="0"/>
              </a:spcAft>
              <a:buSzPts val="5000"/>
              <a:buFont typeface="Poppins Black"/>
              <a:buNone/>
              <a:defRPr sz="6667">
                <a:latin typeface="Poppins Black"/>
                <a:ea typeface="Poppins Black"/>
                <a:cs typeface="Poppins Black"/>
                <a:sym typeface="Poppins Black"/>
              </a:defRPr>
            </a:lvl6pPr>
            <a:lvl7pPr lvl="6" algn="ctr" rtl="0">
              <a:spcBef>
                <a:spcPts val="0"/>
              </a:spcBef>
              <a:spcAft>
                <a:spcPts val="0"/>
              </a:spcAft>
              <a:buSzPts val="5000"/>
              <a:buFont typeface="Poppins Black"/>
              <a:buNone/>
              <a:defRPr sz="6667">
                <a:latin typeface="Poppins Black"/>
                <a:ea typeface="Poppins Black"/>
                <a:cs typeface="Poppins Black"/>
                <a:sym typeface="Poppins Black"/>
              </a:defRPr>
            </a:lvl7pPr>
            <a:lvl8pPr lvl="7" algn="ctr" rtl="0">
              <a:spcBef>
                <a:spcPts val="0"/>
              </a:spcBef>
              <a:spcAft>
                <a:spcPts val="0"/>
              </a:spcAft>
              <a:buSzPts val="5000"/>
              <a:buFont typeface="Poppins Black"/>
              <a:buNone/>
              <a:defRPr sz="6667">
                <a:latin typeface="Poppins Black"/>
                <a:ea typeface="Poppins Black"/>
                <a:cs typeface="Poppins Black"/>
                <a:sym typeface="Poppins Black"/>
              </a:defRPr>
            </a:lvl8pPr>
            <a:lvl9pPr lvl="8" algn="ctr" rtl="0">
              <a:spcBef>
                <a:spcPts val="0"/>
              </a:spcBef>
              <a:spcAft>
                <a:spcPts val="0"/>
              </a:spcAft>
              <a:buSzPts val="5000"/>
              <a:buFont typeface="Poppins Black"/>
              <a:buNone/>
              <a:defRPr sz="6667">
                <a:latin typeface="Poppins Black"/>
                <a:ea typeface="Poppins Black"/>
                <a:cs typeface="Poppins Black"/>
                <a:sym typeface="Poppins Black"/>
              </a:defRPr>
            </a:lvl9pPr>
          </a:lstStyle>
          <a:p>
            <a:r>
              <a:t>xx%</a:t>
            </a:r>
          </a:p>
        </p:txBody>
      </p:sp>
      <p:sp>
        <p:nvSpPr>
          <p:cNvPr id="92" name="Google Shape;92;p19"/>
          <p:cNvSpPr txBox="1">
            <a:spLocks noGrp="1"/>
          </p:cNvSpPr>
          <p:nvPr>
            <p:ph type="subTitle" idx="3"/>
          </p:nvPr>
        </p:nvSpPr>
        <p:spPr>
          <a:xfrm>
            <a:off x="1712467" y="4998685"/>
            <a:ext cx="3493200" cy="6452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93" name="Google Shape;93;p19"/>
          <p:cNvSpPr txBox="1">
            <a:spLocks noGrp="1"/>
          </p:cNvSpPr>
          <p:nvPr>
            <p:ph type="title" idx="4" hasCustomPrompt="1"/>
          </p:nvPr>
        </p:nvSpPr>
        <p:spPr>
          <a:xfrm>
            <a:off x="1712439" y="2735272"/>
            <a:ext cx="3493200" cy="74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a:lvl1pPr>
            <a:lvl2pPr lvl="1" algn="ctr" rtl="0">
              <a:spcBef>
                <a:spcPts val="0"/>
              </a:spcBef>
              <a:spcAft>
                <a:spcPts val="0"/>
              </a:spcAft>
              <a:buSzPts val="5000"/>
              <a:buFont typeface="Poppins Black"/>
              <a:buNone/>
              <a:defRPr sz="6667">
                <a:latin typeface="Poppins Black"/>
                <a:ea typeface="Poppins Black"/>
                <a:cs typeface="Poppins Black"/>
                <a:sym typeface="Poppins Black"/>
              </a:defRPr>
            </a:lvl2pPr>
            <a:lvl3pPr lvl="2" algn="ctr" rtl="0">
              <a:spcBef>
                <a:spcPts val="0"/>
              </a:spcBef>
              <a:spcAft>
                <a:spcPts val="0"/>
              </a:spcAft>
              <a:buSzPts val="5000"/>
              <a:buFont typeface="Poppins Black"/>
              <a:buNone/>
              <a:defRPr sz="6667">
                <a:latin typeface="Poppins Black"/>
                <a:ea typeface="Poppins Black"/>
                <a:cs typeface="Poppins Black"/>
                <a:sym typeface="Poppins Black"/>
              </a:defRPr>
            </a:lvl3pPr>
            <a:lvl4pPr lvl="3" algn="ctr" rtl="0">
              <a:spcBef>
                <a:spcPts val="0"/>
              </a:spcBef>
              <a:spcAft>
                <a:spcPts val="0"/>
              </a:spcAft>
              <a:buSzPts val="5000"/>
              <a:buFont typeface="Poppins Black"/>
              <a:buNone/>
              <a:defRPr sz="6667">
                <a:latin typeface="Poppins Black"/>
                <a:ea typeface="Poppins Black"/>
                <a:cs typeface="Poppins Black"/>
                <a:sym typeface="Poppins Black"/>
              </a:defRPr>
            </a:lvl4pPr>
            <a:lvl5pPr lvl="4" algn="ctr" rtl="0">
              <a:spcBef>
                <a:spcPts val="0"/>
              </a:spcBef>
              <a:spcAft>
                <a:spcPts val="0"/>
              </a:spcAft>
              <a:buSzPts val="5000"/>
              <a:buFont typeface="Poppins Black"/>
              <a:buNone/>
              <a:defRPr sz="6667">
                <a:latin typeface="Poppins Black"/>
                <a:ea typeface="Poppins Black"/>
                <a:cs typeface="Poppins Black"/>
                <a:sym typeface="Poppins Black"/>
              </a:defRPr>
            </a:lvl5pPr>
            <a:lvl6pPr lvl="5" algn="ctr" rtl="0">
              <a:spcBef>
                <a:spcPts val="0"/>
              </a:spcBef>
              <a:spcAft>
                <a:spcPts val="0"/>
              </a:spcAft>
              <a:buSzPts val="5000"/>
              <a:buFont typeface="Poppins Black"/>
              <a:buNone/>
              <a:defRPr sz="6667">
                <a:latin typeface="Poppins Black"/>
                <a:ea typeface="Poppins Black"/>
                <a:cs typeface="Poppins Black"/>
                <a:sym typeface="Poppins Black"/>
              </a:defRPr>
            </a:lvl6pPr>
            <a:lvl7pPr lvl="6" algn="ctr" rtl="0">
              <a:spcBef>
                <a:spcPts val="0"/>
              </a:spcBef>
              <a:spcAft>
                <a:spcPts val="0"/>
              </a:spcAft>
              <a:buSzPts val="5000"/>
              <a:buFont typeface="Poppins Black"/>
              <a:buNone/>
              <a:defRPr sz="6667">
                <a:latin typeface="Poppins Black"/>
                <a:ea typeface="Poppins Black"/>
                <a:cs typeface="Poppins Black"/>
                <a:sym typeface="Poppins Black"/>
              </a:defRPr>
            </a:lvl7pPr>
            <a:lvl8pPr lvl="7" algn="ctr" rtl="0">
              <a:spcBef>
                <a:spcPts val="0"/>
              </a:spcBef>
              <a:spcAft>
                <a:spcPts val="0"/>
              </a:spcAft>
              <a:buSzPts val="5000"/>
              <a:buFont typeface="Poppins Black"/>
              <a:buNone/>
              <a:defRPr sz="6667">
                <a:latin typeface="Poppins Black"/>
                <a:ea typeface="Poppins Black"/>
                <a:cs typeface="Poppins Black"/>
                <a:sym typeface="Poppins Black"/>
              </a:defRPr>
            </a:lvl8pPr>
            <a:lvl9pPr lvl="8" algn="ctr" rtl="0">
              <a:spcBef>
                <a:spcPts val="0"/>
              </a:spcBef>
              <a:spcAft>
                <a:spcPts val="0"/>
              </a:spcAft>
              <a:buSzPts val="5000"/>
              <a:buFont typeface="Poppins Black"/>
              <a:buNone/>
              <a:defRPr sz="6667">
                <a:latin typeface="Poppins Black"/>
                <a:ea typeface="Poppins Black"/>
                <a:cs typeface="Poppins Black"/>
                <a:sym typeface="Poppins Black"/>
              </a:defRPr>
            </a:lvl9pPr>
          </a:lstStyle>
          <a:p>
            <a:r>
              <a:t>xx%</a:t>
            </a:r>
          </a:p>
        </p:txBody>
      </p:sp>
      <p:sp>
        <p:nvSpPr>
          <p:cNvPr id="94" name="Google Shape;94;p19"/>
          <p:cNvSpPr txBox="1">
            <a:spLocks noGrp="1"/>
          </p:cNvSpPr>
          <p:nvPr>
            <p:ph type="subTitle" idx="5"/>
          </p:nvPr>
        </p:nvSpPr>
        <p:spPr>
          <a:xfrm>
            <a:off x="1712439" y="3478356"/>
            <a:ext cx="3493200" cy="6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85611740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5"/>
        <p:cNvGrpSpPr/>
        <p:nvPr/>
      </p:nvGrpSpPr>
      <p:grpSpPr>
        <a:xfrm>
          <a:off x="0" y="0"/>
          <a:ext cx="0" cy="0"/>
          <a:chOff x="0" y="0"/>
          <a:chExt cx="0" cy="0"/>
        </a:xfrm>
      </p:grpSpPr>
      <p:sp>
        <p:nvSpPr>
          <p:cNvPr id="96" name="Google Shape;96;p20"/>
          <p:cNvSpPr/>
          <p:nvPr/>
        </p:nvSpPr>
        <p:spPr>
          <a:xfrm flipH="1">
            <a:off x="670000" y="723000"/>
            <a:ext cx="5427600" cy="5427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67"/>
          </a:p>
        </p:txBody>
      </p:sp>
      <p:sp>
        <p:nvSpPr>
          <p:cNvPr id="97" name="Google Shape;97;p20"/>
          <p:cNvSpPr/>
          <p:nvPr/>
        </p:nvSpPr>
        <p:spPr>
          <a:xfrm>
            <a:off x="657300" y="723000"/>
            <a:ext cx="10852000" cy="10852400"/>
          </a:xfrm>
          <a:prstGeom prst="pie">
            <a:avLst>
              <a:gd name="adj1" fmla="val 16200000"/>
              <a:gd name="adj2" fmla="val 486"/>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67"/>
          </a:p>
        </p:txBody>
      </p:sp>
      <p:sp>
        <p:nvSpPr>
          <p:cNvPr id="98" name="Google Shape;98;p20"/>
          <p:cNvSpPr txBox="1">
            <a:spLocks noGrp="1"/>
          </p:cNvSpPr>
          <p:nvPr>
            <p:ph type="ctrTitle"/>
          </p:nvPr>
        </p:nvSpPr>
        <p:spPr>
          <a:xfrm>
            <a:off x="954633" y="1019800"/>
            <a:ext cx="6588000" cy="112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5200"/>
              <a:buNone/>
              <a:defRPr sz="6000">
                <a:solidFill>
                  <a:schemeClr val="lt1"/>
                </a:solidFill>
              </a:defRPr>
            </a:lvl1pPr>
            <a:lvl2pPr lvl="1" algn="ctr" rtl="0">
              <a:lnSpc>
                <a:spcPct val="100000"/>
              </a:lnSpc>
              <a:spcBef>
                <a:spcPts val="0"/>
              </a:spcBef>
              <a:spcAft>
                <a:spcPts val="0"/>
              </a:spcAft>
              <a:buSzPts val="5200"/>
              <a:buFont typeface="Londrina Solid"/>
              <a:buNone/>
              <a:defRPr sz="6933">
                <a:latin typeface="Londrina Solid"/>
                <a:ea typeface="Londrina Solid"/>
                <a:cs typeface="Londrina Solid"/>
                <a:sym typeface="Londrina Solid"/>
              </a:defRPr>
            </a:lvl2pPr>
            <a:lvl3pPr lvl="2" algn="ctr" rtl="0">
              <a:lnSpc>
                <a:spcPct val="100000"/>
              </a:lnSpc>
              <a:spcBef>
                <a:spcPts val="0"/>
              </a:spcBef>
              <a:spcAft>
                <a:spcPts val="0"/>
              </a:spcAft>
              <a:buSzPts val="5200"/>
              <a:buFont typeface="Londrina Solid"/>
              <a:buNone/>
              <a:defRPr sz="6933">
                <a:latin typeface="Londrina Solid"/>
                <a:ea typeface="Londrina Solid"/>
                <a:cs typeface="Londrina Solid"/>
                <a:sym typeface="Londrina Solid"/>
              </a:defRPr>
            </a:lvl3pPr>
            <a:lvl4pPr lvl="3" algn="ctr" rtl="0">
              <a:lnSpc>
                <a:spcPct val="100000"/>
              </a:lnSpc>
              <a:spcBef>
                <a:spcPts val="0"/>
              </a:spcBef>
              <a:spcAft>
                <a:spcPts val="0"/>
              </a:spcAft>
              <a:buSzPts val="5200"/>
              <a:buFont typeface="Londrina Solid"/>
              <a:buNone/>
              <a:defRPr sz="6933">
                <a:latin typeface="Londrina Solid"/>
                <a:ea typeface="Londrina Solid"/>
                <a:cs typeface="Londrina Solid"/>
                <a:sym typeface="Londrina Solid"/>
              </a:defRPr>
            </a:lvl4pPr>
            <a:lvl5pPr lvl="4" algn="ctr" rtl="0">
              <a:lnSpc>
                <a:spcPct val="100000"/>
              </a:lnSpc>
              <a:spcBef>
                <a:spcPts val="0"/>
              </a:spcBef>
              <a:spcAft>
                <a:spcPts val="0"/>
              </a:spcAft>
              <a:buSzPts val="5200"/>
              <a:buFont typeface="Londrina Solid"/>
              <a:buNone/>
              <a:defRPr sz="6933">
                <a:latin typeface="Londrina Solid"/>
                <a:ea typeface="Londrina Solid"/>
                <a:cs typeface="Londrina Solid"/>
                <a:sym typeface="Londrina Solid"/>
              </a:defRPr>
            </a:lvl5pPr>
            <a:lvl6pPr lvl="5" algn="ctr" rtl="0">
              <a:lnSpc>
                <a:spcPct val="100000"/>
              </a:lnSpc>
              <a:spcBef>
                <a:spcPts val="0"/>
              </a:spcBef>
              <a:spcAft>
                <a:spcPts val="0"/>
              </a:spcAft>
              <a:buSzPts val="5200"/>
              <a:buFont typeface="Londrina Solid"/>
              <a:buNone/>
              <a:defRPr sz="6933">
                <a:latin typeface="Londrina Solid"/>
                <a:ea typeface="Londrina Solid"/>
                <a:cs typeface="Londrina Solid"/>
                <a:sym typeface="Londrina Solid"/>
              </a:defRPr>
            </a:lvl6pPr>
            <a:lvl7pPr lvl="6" algn="ctr" rtl="0">
              <a:lnSpc>
                <a:spcPct val="100000"/>
              </a:lnSpc>
              <a:spcBef>
                <a:spcPts val="0"/>
              </a:spcBef>
              <a:spcAft>
                <a:spcPts val="0"/>
              </a:spcAft>
              <a:buSzPts val="5200"/>
              <a:buFont typeface="Londrina Solid"/>
              <a:buNone/>
              <a:defRPr sz="6933">
                <a:latin typeface="Londrina Solid"/>
                <a:ea typeface="Londrina Solid"/>
                <a:cs typeface="Londrina Solid"/>
                <a:sym typeface="Londrina Solid"/>
              </a:defRPr>
            </a:lvl7pPr>
            <a:lvl8pPr lvl="7" algn="ctr" rtl="0">
              <a:lnSpc>
                <a:spcPct val="100000"/>
              </a:lnSpc>
              <a:spcBef>
                <a:spcPts val="0"/>
              </a:spcBef>
              <a:spcAft>
                <a:spcPts val="0"/>
              </a:spcAft>
              <a:buSzPts val="5200"/>
              <a:buFont typeface="Londrina Solid"/>
              <a:buNone/>
              <a:defRPr sz="6933">
                <a:latin typeface="Londrina Solid"/>
                <a:ea typeface="Londrina Solid"/>
                <a:cs typeface="Londrina Solid"/>
                <a:sym typeface="Londrina Solid"/>
              </a:defRPr>
            </a:lvl8pPr>
            <a:lvl9pPr lvl="8" algn="ctr" rtl="0">
              <a:lnSpc>
                <a:spcPct val="100000"/>
              </a:lnSpc>
              <a:spcBef>
                <a:spcPts val="0"/>
              </a:spcBef>
              <a:spcAft>
                <a:spcPts val="0"/>
              </a:spcAft>
              <a:buSzPts val="5200"/>
              <a:buFont typeface="Londrina Solid"/>
              <a:buNone/>
              <a:defRPr sz="6933">
                <a:latin typeface="Londrina Solid"/>
                <a:ea typeface="Londrina Solid"/>
                <a:cs typeface="Londrina Solid"/>
                <a:sym typeface="Londrina Solid"/>
              </a:defRPr>
            </a:lvl9pPr>
          </a:lstStyle>
          <a:p>
            <a:r>
              <a:rPr lang="en-US"/>
              <a:t>Click to edit Master title style</a:t>
            </a:r>
            <a:endParaRPr/>
          </a:p>
        </p:txBody>
      </p:sp>
      <p:sp>
        <p:nvSpPr>
          <p:cNvPr id="99" name="Google Shape;99;p20"/>
          <p:cNvSpPr txBox="1">
            <a:spLocks noGrp="1"/>
          </p:cNvSpPr>
          <p:nvPr>
            <p:ph type="subTitle" idx="1"/>
          </p:nvPr>
        </p:nvSpPr>
        <p:spPr>
          <a:xfrm>
            <a:off x="954633" y="2043100"/>
            <a:ext cx="6588000" cy="169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000"/>
              <a:buFont typeface="Poppins Black"/>
              <a:buNone/>
              <a:defRPr sz="2667" b="1">
                <a:solidFill>
                  <a:schemeClr val="lt1"/>
                </a:solidFill>
                <a:latin typeface="DM Sans"/>
                <a:ea typeface="DM Sans"/>
                <a:cs typeface="DM Sans"/>
                <a:sym typeface="DM Sans"/>
              </a:defRPr>
            </a:lvl1pPr>
            <a:lvl2pPr lvl="1"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2pPr>
            <a:lvl3pPr lvl="2"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3pPr>
            <a:lvl4pPr lvl="3"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4pPr>
            <a:lvl5pPr lvl="4"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5pPr>
            <a:lvl6pPr lvl="5"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6pPr>
            <a:lvl7pPr lvl="6"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7pPr>
            <a:lvl8pPr lvl="7"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8pPr>
            <a:lvl9pPr lvl="8" rtl="0">
              <a:lnSpc>
                <a:spcPct val="100000"/>
              </a:lnSpc>
              <a:spcBef>
                <a:spcPts val="0"/>
              </a:spcBef>
              <a:spcAft>
                <a:spcPts val="0"/>
              </a:spcAft>
              <a:buSzPts val="1400"/>
              <a:buFont typeface="Londrina Solid"/>
              <a:buNone/>
              <a:defRPr>
                <a:latin typeface="Londrina Solid"/>
                <a:ea typeface="Londrina Solid"/>
                <a:cs typeface="Londrina Solid"/>
                <a:sym typeface="Londrina Solid"/>
              </a:defRPr>
            </a:lvl9pPr>
          </a:lstStyle>
          <a:p>
            <a:r>
              <a:rPr lang="en-US"/>
              <a:t>Click to edit Master subtitle style</a:t>
            </a:r>
            <a:endParaRPr/>
          </a:p>
        </p:txBody>
      </p:sp>
      <p:sp>
        <p:nvSpPr>
          <p:cNvPr id="100" name="Google Shape;100;p20"/>
          <p:cNvSpPr txBox="1"/>
          <p:nvPr/>
        </p:nvSpPr>
        <p:spPr>
          <a:xfrm>
            <a:off x="954633" y="5207467"/>
            <a:ext cx="6588000" cy="6764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400"/>
              </a:spcBef>
              <a:spcAft>
                <a:spcPts val="0"/>
              </a:spcAft>
              <a:buNone/>
            </a:pPr>
            <a:r>
              <a:rPr lang="en" sz="1467" b="1">
                <a:solidFill>
                  <a:schemeClr val="lt1"/>
                </a:solidFill>
                <a:latin typeface="Roboto"/>
                <a:ea typeface="Roboto"/>
                <a:cs typeface="Roboto"/>
                <a:sym typeface="Roboto"/>
              </a:rPr>
              <a:t>CREDITS</a:t>
            </a:r>
            <a:r>
              <a:rPr lang="en" sz="1467">
                <a:solidFill>
                  <a:schemeClr val="lt1"/>
                </a:solidFill>
                <a:latin typeface="Roboto"/>
                <a:ea typeface="Roboto"/>
                <a:cs typeface="Roboto"/>
                <a:sym typeface="Roboto"/>
              </a:rPr>
              <a:t>: This presentation template was created by </a:t>
            </a:r>
            <a:r>
              <a:rPr lang="en" sz="1467" b="1">
                <a:solidFill>
                  <a:schemeClr val="lt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467">
                <a:solidFill>
                  <a:schemeClr val="lt1"/>
                </a:solidFill>
                <a:latin typeface="Roboto"/>
                <a:ea typeface="Roboto"/>
                <a:cs typeface="Roboto"/>
                <a:sym typeface="Roboto"/>
              </a:rPr>
              <a:t>, and includes icons by </a:t>
            </a:r>
            <a:r>
              <a:rPr lang="en" sz="1467" b="1">
                <a:solidFill>
                  <a:schemeClr val="lt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467">
                <a:solidFill>
                  <a:schemeClr val="lt1"/>
                </a:solidFill>
                <a:latin typeface="Roboto"/>
                <a:ea typeface="Roboto"/>
                <a:cs typeface="Roboto"/>
                <a:sym typeface="Roboto"/>
              </a:rPr>
              <a:t>, infographics &amp; images by </a:t>
            </a:r>
            <a:r>
              <a:rPr lang="en" sz="1467" b="1">
                <a:solidFill>
                  <a:schemeClr val="lt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r>
              <a:rPr lang="en" sz="1467">
                <a:solidFill>
                  <a:schemeClr val="lt1"/>
                </a:solidFill>
                <a:latin typeface="Roboto"/>
                <a:ea typeface="Roboto"/>
                <a:cs typeface="Roboto"/>
                <a:sym typeface="Roboto"/>
              </a:rPr>
              <a:t> </a:t>
            </a:r>
            <a:endParaRPr sz="1467">
              <a:solidFill>
                <a:schemeClr val="lt1"/>
              </a:solidFill>
              <a:latin typeface="Roboto"/>
              <a:ea typeface="Roboto"/>
              <a:cs typeface="Roboto"/>
              <a:sym typeface="Roboto"/>
            </a:endParaRPr>
          </a:p>
        </p:txBody>
      </p:sp>
    </p:spTree>
    <p:extLst>
      <p:ext uri="{BB962C8B-B14F-4D97-AF65-F5344CB8AC3E}">
        <p14:creationId xmlns:p14="http://schemas.microsoft.com/office/powerpoint/2010/main" val="1957234287"/>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1"/>
        <p:cNvGrpSpPr/>
        <p:nvPr/>
      </p:nvGrpSpPr>
      <p:grpSpPr>
        <a:xfrm>
          <a:off x="0" y="0"/>
          <a:ext cx="0" cy="0"/>
          <a:chOff x="0" y="0"/>
          <a:chExt cx="0" cy="0"/>
        </a:xfrm>
      </p:grpSpPr>
      <p:sp>
        <p:nvSpPr>
          <p:cNvPr id="102" name="Google Shape;102;p21"/>
          <p:cNvSpPr/>
          <p:nvPr/>
        </p:nvSpPr>
        <p:spPr>
          <a:xfrm flipH="1">
            <a:off x="951237" y="722800"/>
            <a:ext cx="5427600" cy="5427600"/>
          </a:xfrm>
          <a:prstGeom prst="rect">
            <a:avLst/>
          </a:prstGeom>
          <a:solidFill>
            <a:srgbClr val="BF5E3B">
              <a:alpha val="167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67"/>
          </a:p>
        </p:txBody>
      </p:sp>
      <p:sp>
        <p:nvSpPr>
          <p:cNvPr id="103" name="Google Shape;103;p21"/>
          <p:cNvSpPr/>
          <p:nvPr/>
        </p:nvSpPr>
        <p:spPr>
          <a:xfrm>
            <a:off x="6378600" y="722800"/>
            <a:ext cx="4858800" cy="5427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67"/>
          </a:p>
        </p:txBody>
      </p:sp>
      <p:sp>
        <p:nvSpPr>
          <p:cNvPr id="104" name="Google Shape;104;p21"/>
          <p:cNvSpPr/>
          <p:nvPr/>
        </p:nvSpPr>
        <p:spPr>
          <a:xfrm>
            <a:off x="954633" y="722800"/>
            <a:ext cx="5427600" cy="54276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67"/>
          </a:p>
        </p:txBody>
      </p:sp>
    </p:spTree>
    <p:extLst>
      <p:ext uri="{BB962C8B-B14F-4D97-AF65-F5344CB8AC3E}">
        <p14:creationId xmlns:p14="http://schemas.microsoft.com/office/powerpoint/2010/main" val="64015054"/>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5"/>
        <p:cNvGrpSpPr/>
        <p:nvPr/>
      </p:nvGrpSpPr>
      <p:grpSpPr>
        <a:xfrm>
          <a:off x="0" y="0"/>
          <a:ext cx="0" cy="0"/>
          <a:chOff x="0" y="0"/>
          <a:chExt cx="0" cy="0"/>
        </a:xfrm>
      </p:grpSpPr>
      <p:sp>
        <p:nvSpPr>
          <p:cNvPr id="106" name="Google Shape;106;p22"/>
          <p:cNvSpPr/>
          <p:nvPr/>
        </p:nvSpPr>
        <p:spPr>
          <a:xfrm>
            <a:off x="951000" y="1549400"/>
            <a:ext cx="5144800" cy="4581200"/>
          </a:xfrm>
          <a:prstGeom prst="rect">
            <a:avLst/>
          </a:prstGeom>
          <a:solidFill>
            <a:srgbClr val="BF5E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67"/>
          </a:p>
        </p:txBody>
      </p:sp>
      <p:sp>
        <p:nvSpPr>
          <p:cNvPr id="107" name="Google Shape;107;p22"/>
          <p:cNvSpPr txBox="1"/>
          <p:nvPr/>
        </p:nvSpPr>
        <p:spPr>
          <a:xfrm>
            <a:off x="951000" y="722800"/>
            <a:ext cx="10290000" cy="846400"/>
          </a:xfrm>
          <a:prstGeom prst="rect">
            <a:avLst/>
          </a:prstGeom>
          <a:solidFill>
            <a:srgbClr val="BF5E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4667" b="1">
              <a:solidFill>
                <a:srgbClr val="EEEEEE"/>
              </a:solidFill>
              <a:latin typeface="DM Sans"/>
              <a:ea typeface="DM Sans"/>
              <a:cs typeface="DM Sans"/>
              <a:sym typeface="DM Sans"/>
            </a:endParaRPr>
          </a:p>
        </p:txBody>
      </p:sp>
    </p:spTree>
    <p:extLst>
      <p:ext uri="{BB962C8B-B14F-4D97-AF65-F5344CB8AC3E}">
        <p14:creationId xmlns:p14="http://schemas.microsoft.com/office/powerpoint/2010/main" val="308815767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p:nvPr/>
        </p:nvSpPr>
        <p:spPr>
          <a:xfrm>
            <a:off x="0" y="0"/>
            <a:ext cx="6096000" cy="6870800"/>
          </a:xfrm>
          <a:prstGeom prst="rect">
            <a:avLst/>
          </a:prstGeom>
          <a:solidFill>
            <a:srgbClr val="BF5E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67"/>
          </a:p>
        </p:txBody>
      </p:sp>
      <p:sp>
        <p:nvSpPr>
          <p:cNvPr id="13" name="Google Shape;13;p3"/>
          <p:cNvSpPr txBox="1">
            <a:spLocks noGrp="1"/>
          </p:cNvSpPr>
          <p:nvPr>
            <p:ph type="title"/>
          </p:nvPr>
        </p:nvSpPr>
        <p:spPr>
          <a:xfrm>
            <a:off x="954665" y="2795267"/>
            <a:ext cx="6540000" cy="1408800"/>
          </a:xfrm>
          <a:prstGeom prst="rect">
            <a:avLst/>
          </a:prstGeom>
          <a:solidFill>
            <a:schemeClr val="accent3"/>
          </a:solidFill>
        </p:spPr>
        <p:txBody>
          <a:bodyPr spcFirstLastPara="1" wrap="square" lIns="91425" tIns="91425" rIns="91425" bIns="91425" anchor="ctr" anchorCtr="0">
            <a:noAutofit/>
          </a:bodyPr>
          <a:lstStyle>
            <a:lvl1pPr lvl="0" rtl="0">
              <a:spcBef>
                <a:spcPts val="0"/>
              </a:spcBef>
              <a:spcAft>
                <a:spcPts val="0"/>
              </a:spcAft>
              <a:buSzPts val="3600"/>
              <a:buNone/>
              <a:defRPr sz="6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14" name="Google Shape;14;p3"/>
          <p:cNvSpPr txBox="1">
            <a:spLocks noGrp="1"/>
          </p:cNvSpPr>
          <p:nvPr>
            <p:ph type="subTitle" idx="1"/>
          </p:nvPr>
        </p:nvSpPr>
        <p:spPr>
          <a:xfrm>
            <a:off x="954667" y="4381017"/>
            <a:ext cx="3477600" cy="9188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5" name="Google Shape;15;p3"/>
          <p:cNvSpPr txBox="1">
            <a:spLocks noGrp="1"/>
          </p:cNvSpPr>
          <p:nvPr>
            <p:ph type="title" idx="2" hasCustomPrompt="1"/>
          </p:nvPr>
        </p:nvSpPr>
        <p:spPr>
          <a:xfrm>
            <a:off x="954668" y="1316884"/>
            <a:ext cx="3477600" cy="1326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6"/>
              </a:buClr>
              <a:buSzPts val="4800"/>
              <a:buFont typeface="Poppins"/>
              <a:buNone/>
              <a:defRPr sz="10666">
                <a:solidFill>
                  <a:schemeClr val="lt1"/>
                </a:solidFill>
              </a:defRPr>
            </a:lvl1pPr>
            <a:lvl2pPr lvl="1"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000"/>
              <a:buFont typeface="Poppins"/>
              <a:buNone/>
              <a:defRPr sz="2667" b="1">
                <a:solidFill>
                  <a:schemeClr val="accent6"/>
                </a:solidFill>
                <a:latin typeface="Poppins"/>
                <a:ea typeface="Poppins"/>
                <a:cs typeface="Poppins"/>
                <a:sym typeface="Poppins"/>
              </a:defRPr>
            </a:lvl9pPr>
          </a:lstStyle>
          <a:p>
            <a:r>
              <a:t>xx%</a:t>
            </a:r>
          </a:p>
        </p:txBody>
      </p:sp>
    </p:spTree>
    <p:extLst>
      <p:ext uri="{BB962C8B-B14F-4D97-AF65-F5344CB8AC3E}">
        <p14:creationId xmlns:p14="http://schemas.microsoft.com/office/powerpoint/2010/main" val="2084759863"/>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defRPr sz="3200"/>
            </a:lvl1pPr>
            <a:lvl2pPr>
              <a:lnSpc>
                <a:spcPct val="100000"/>
              </a:lnSpc>
              <a:defRPr sz="3000"/>
            </a:lvl2pPr>
            <a:lvl3pPr>
              <a:lnSpc>
                <a:spcPct val="100000"/>
              </a:lnSpc>
              <a:defRPr sz="2800"/>
            </a:lvl3pPr>
            <a:lvl4pPr>
              <a:lnSpc>
                <a:spcPct val="100000"/>
              </a:lnSpc>
              <a:defRPr/>
            </a:lvl4pPr>
            <a:lvl5pPr>
              <a:lnSpc>
                <a:spcPct val="10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lvl1pPr>
              <a:defRPr/>
            </a:lvl1pPr>
          </a:lstStyle>
          <a:p>
            <a:pPr>
              <a:defRPr/>
            </a:pPr>
            <a:r>
              <a:rPr lang="en-US" dirty="0"/>
              <a:t>GBPS Layered Pressure Vessels</a:t>
            </a:r>
          </a:p>
        </p:txBody>
      </p:sp>
      <p:sp>
        <p:nvSpPr>
          <p:cNvPr id="5" name="Slide Number Placeholder 4"/>
          <p:cNvSpPr>
            <a:spLocks noGrp="1"/>
          </p:cNvSpPr>
          <p:nvPr>
            <p:ph type="sldNum" sz="quarter" idx="11"/>
          </p:nvPr>
        </p:nvSpPr>
        <p:spPr/>
        <p:txBody>
          <a:bodyPr/>
          <a:lstStyle>
            <a:lvl1pPr>
              <a:defRPr/>
            </a:lvl1pPr>
          </a:lstStyle>
          <a:p>
            <a:pPr>
              <a:defRPr/>
            </a:pPr>
            <a:fld id="{C600E642-C370-BD43-8320-1F31FDFBFA20}" type="slidenum">
              <a:rPr lang="en-US"/>
              <a:pPr>
                <a:defRPr/>
              </a:pPr>
              <a:t>‹#›</a:t>
            </a:fld>
            <a:endParaRPr lang="en-US"/>
          </a:p>
        </p:txBody>
      </p:sp>
    </p:spTree>
    <p:extLst>
      <p:ext uri="{BB962C8B-B14F-4D97-AF65-F5344CB8AC3E}">
        <p14:creationId xmlns:p14="http://schemas.microsoft.com/office/powerpoint/2010/main" val="755213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723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4346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40E8F-F0F9-9E49-BC1C-4BFECBE271F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AB4351-6EFB-AF4A-BE6B-104CC06ECC0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4B0CD7-EC39-3449-AD60-BC89DA251502}"/>
              </a:ext>
            </a:extLst>
          </p:cNvPr>
          <p:cNvSpPr>
            <a:spLocks noGrp="1"/>
          </p:cNvSpPr>
          <p:nvPr>
            <p:ph type="dt" sz="half" idx="10"/>
          </p:nvPr>
        </p:nvSpPr>
        <p:spPr>
          <a:xfrm>
            <a:off x="838200" y="6356350"/>
            <a:ext cx="2743200" cy="365125"/>
          </a:xfrm>
          <a:prstGeom prst="rect">
            <a:avLst/>
          </a:prstGeom>
        </p:spPr>
        <p:txBody>
          <a:bodyPr/>
          <a:lstStyle/>
          <a:p>
            <a:fld id="{CC6D4296-8D63-BE45-883B-20DD0FD03D7E}" type="datetimeFigureOut">
              <a:rPr lang="en-US" smtClean="0"/>
              <a:t>4/19/2024</a:t>
            </a:fld>
            <a:endParaRPr lang="en-US"/>
          </a:p>
        </p:txBody>
      </p:sp>
      <p:sp>
        <p:nvSpPr>
          <p:cNvPr id="5" name="Footer Placeholder 4">
            <a:extLst>
              <a:ext uri="{FF2B5EF4-FFF2-40B4-BE49-F238E27FC236}">
                <a16:creationId xmlns:a16="http://schemas.microsoft.com/office/drawing/2014/main" id="{A73F8E91-1386-BC4F-9D95-F414FEE638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174886-3B15-B64A-960E-F8268F7DCDDF}"/>
              </a:ext>
            </a:extLst>
          </p:cNvPr>
          <p:cNvSpPr>
            <a:spLocks noGrp="1"/>
          </p:cNvSpPr>
          <p:nvPr>
            <p:ph type="sldNum" sz="quarter" idx="12"/>
          </p:nvPr>
        </p:nvSpPr>
        <p:spPr>
          <a:xfrm>
            <a:off x="8610600" y="6356350"/>
            <a:ext cx="2743200" cy="365125"/>
          </a:xfrm>
          <a:prstGeom prst="rect">
            <a:avLst/>
          </a:prstGeom>
        </p:spPr>
        <p:txBody>
          <a:bodyPr/>
          <a:lstStyle/>
          <a:p>
            <a:fld id="{B8889508-EF4F-6E4B-88F9-41954F5516C6}" type="slidenum">
              <a:rPr lang="en-US" smtClean="0"/>
              <a:t>‹#›</a:t>
            </a:fld>
            <a:endParaRPr lang="en-US"/>
          </a:p>
        </p:txBody>
      </p:sp>
    </p:spTree>
    <p:extLst>
      <p:ext uri="{BB962C8B-B14F-4D97-AF65-F5344CB8AC3E}">
        <p14:creationId xmlns:p14="http://schemas.microsoft.com/office/powerpoint/2010/main" val="2455648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4263321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112"/>
        <p:cNvGrpSpPr/>
        <p:nvPr/>
      </p:nvGrpSpPr>
      <p:grpSpPr>
        <a:xfrm>
          <a:off x="0" y="0"/>
          <a:ext cx="0" cy="0"/>
          <a:chOff x="0" y="0"/>
          <a:chExt cx="0" cy="0"/>
        </a:xfrm>
      </p:grpSpPr>
      <p:sp>
        <p:nvSpPr>
          <p:cNvPr id="113" name="Google Shape;113;p25"/>
          <p:cNvSpPr txBox="1">
            <a:spLocks noGrp="1"/>
          </p:cNvSpPr>
          <p:nvPr>
            <p:ph type="title"/>
          </p:nvPr>
        </p:nvSpPr>
        <p:spPr>
          <a:xfrm>
            <a:off x="964600" y="681367"/>
            <a:ext cx="10262800" cy="643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solidFill>
                  <a:schemeClr val="lt1"/>
                </a:solidFill>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a:t>Click to edit Master title style</a:t>
            </a:r>
            <a:endParaRPr/>
          </a:p>
        </p:txBody>
      </p:sp>
    </p:spTree>
    <p:extLst>
      <p:ext uri="{BB962C8B-B14F-4D97-AF65-F5344CB8AC3E}">
        <p14:creationId xmlns:p14="http://schemas.microsoft.com/office/powerpoint/2010/main" val="50483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952733" y="1968500"/>
            <a:ext cx="5536800" cy="38988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pPr lvl="0"/>
            <a:r>
              <a:rPr lang="en-US"/>
              <a:t>Click to edit Master text styles</a:t>
            </a:r>
          </a:p>
        </p:txBody>
      </p:sp>
      <p:sp>
        <p:nvSpPr>
          <p:cNvPr id="18" name="Google Shape;18;p4"/>
          <p:cNvSpPr txBox="1">
            <a:spLocks noGrp="1"/>
          </p:cNvSpPr>
          <p:nvPr>
            <p:ph type="ctrTitle"/>
          </p:nvPr>
        </p:nvSpPr>
        <p:spPr>
          <a:xfrm>
            <a:off x="951000" y="722800"/>
            <a:ext cx="10290000" cy="846400"/>
          </a:xfrm>
          <a:prstGeom prst="rect">
            <a:avLst/>
          </a:prstGeom>
          <a:solidFill>
            <a:schemeClr val="accent3"/>
          </a:solidFill>
          <a:ln>
            <a:noFill/>
          </a:ln>
        </p:spPr>
        <p:txBody>
          <a:bodyPr spcFirstLastPara="1" wrap="square" lIns="91425" tIns="91425" rIns="91425" bIns="91425" anchor="ctr" anchorCtr="0">
            <a:noAutofit/>
          </a:bodyPr>
          <a:lstStyle>
            <a:lvl1pPr lvl="0" rtl="0">
              <a:spcBef>
                <a:spcPts val="0"/>
              </a:spcBef>
              <a:spcAft>
                <a:spcPts val="0"/>
              </a:spcAft>
              <a:buSzPts val="3600"/>
              <a:buNone/>
              <a:defRPr sz="4667">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en-US"/>
              <a:t>Click to edit Master title style</a:t>
            </a:r>
            <a:endParaRPr/>
          </a:p>
        </p:txBody>
      </p:sp>
    </p:spTree>
    <p:extLst>
      <p:ext uri="{BB962C8B-B14F-4D97-AF65-F5344CB8AC3E}">
        <p14:creationId xmlns:p14="http://schemas.microsoft.com/office/powerpoint/2010/main" val="2233028517"/>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txBox="1">
            <a:spLocks noGrp="1"/>
          </p:cNvSpPr>
          <p:nvPr>
            <p:ph type="subTitle" idx="1"/>
          </p:nvPr>
        </p:nvSpPr>
        <p:spPr>
          <a:xfrm>
            <a:off x="1529113" y="4380333"/>
            <a:ext cx="3992400" cy="14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21" name="Google Shape;21;p5"/>
          <p:cNvSpPr txBox="1">
            <a:spLocks noGrp="1"/>
          </p:cNvSpPr>
          <p:nvPr>
            <p:ph type="subTitle" idx="2"/>
          </p:nvPr>
        </p:nvSpPr>
        <p:spPr>
          <a:xfrm>
            <a:off x="1529113" y="3822700"/>
            <a:ext cx="3992400" cy="555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1800"/>
              <a:buFont typeface="Poppins"/>
              <a:buNone/>
              <a:defRPr sz="2667" b="1">
                <a:solidFill>
                  <a:schemeClr val="dk1"/>
                </a:solidFill>
                <a:latin typeface="DM Sans"/>
                <a:ea typeface="DM Sans"/>
                <a:cs typeface="DM Sans"/>
                <a:sym typeface="DM Sans"/>
              </a:defRPr>
            </a:lvl1pPr>
            <a:lvl2pPr lvl="1" algn="ctr" rtl="0">
              <a:spcBef>
                <a:spcPts val="0"/>
              </a:spcBef>
              <a:spcAft>
                <a:spcPts val="0"/>
              </a:spcAft>
              <a:buSzPts val="1800"/>
              <a:buFont typeface="Poppins"/>
              <a:buNone/>
              <a:defRPr sz="2400" b="1">
                <a:latin typeface="Poppins"/>
                <a:ea typeface="Poppins"/>
                <a:cs typeface="Poppins"/>
                <a:sym typeface="Poppins"/>
              </a:defRPr>
            </a:lvl2pPr>
            <a:lvl3pPr lvl="2" algn="ctr" rtl="0">
              <a:spcBef>
                <a:spcPts val="0"/>
              </a:spcBef>
              <a:spcAft>
                <a:spcPts val="0"/>
              </a:spcAft>
              <a:buSzPts val="1800"/>
              <a:buFont typeface="Poppins"/>
              <a:buNone/>
              <a:defRPr sz="2400" b="1">
                <a:latin typeface="Poppins"/>
                <a:ea typeface="Poppins"/>
                <a:cs typeface="Poppins"/>
                <a:sym typeface="Poppins"/>
              </a:defRPr>
            </a:lvl3pPr>
            <a:lvl4pPr lvl="3" algn="ctr" rtl="0">
              <a:spcBef>
                <a:spcPts val="0"/>
              </a:spcBef>
              <a:spcAft>
                <a:spcPts val="0"/>
              </a:spcAft>
              <a:buSzPts val="1800"/>
              <a:buFont typeface="Poppins"/>
              <a:buNone/>
              <a:defRPr sz="2400" b="1">
                <a:latin typeface="Poppins"/>
                <a:ea typeface="Poppins"/>
                <a:cs typeface="Poppins"/>
                <a:sym typeface="Poppins"/>
              </a:defRPr>
            </a:lvl4pPr>
            <a:lvl5pPr lvl="4" algn="ctr" rtl="0">
              <a:spcBef>
                <a:spcPts val="0"/>
              </a:spcBef>
              <a:spcAft>
                <a:spcPts val="0"/>
              </a:spcAft>
              <a:buSzPts val="1800"/>
              <a:buFont typeface="Poppins"/>
              <a:buNone/>
              <a:defRPr sz="2400" b="1">
                <a:latin typeface="Poppins"/>
                <a:ea typeface="Poppins"/>
                <a:cs typeface="Poppins"/>
                <a:sym typeface="Poppins"/>
              </a:defRPr>
            </a:lvl5pPr>
            <a:lvl6pPr lvl="5" algn="ctr" rtl="0">
              <a:spcBef>
                <a:spcPts val="0"/>
              </a:spcBef>
              <a:spcAft>
                <a:spcPts val="0"/>
              </a:spcAft>
              <a:buSzPts val="1800"/>
              <a:buFont typeface="Poppins"/>
              <a:buNone/>
              <a:defRPr sz="2400" b="1">
                <a:latin typeface="Poppins"/>
                <a:ea typeface="Poppins"/>
                <a:cs typeface="Poppins"/>
                <a:sym typeface="Poppins"/>
              </a:defRPr>
            </a:lvl6pPr>
            <a:lvl7pPr lvl="6" algn="ctr" rtl="0">
              <a:spcBef>
                <a:spcPts val="0"/>
              </a:spcBef>
              <a:spcAft>
                <a:spcPts val="0"/>
              </a:spcAft>
              <a:buSzPts val="1800"/>
              <a:buFont typeface="Poppins"/>
              <a:buNone/>
              <a:defRPr sz="2400" b="1">
                <a:latin typeface="Poppins"/>
                <a:ea typeface="Poppins"/>
                <a:cs typeface="Poppins"/>
                <a:sym typeface="Poppins"/>
              </a:defRPr>
            </a:lvl7pPr>
            <a:lvl8pPr lvl="7" algn="ctr" rtl="0">
              <a:spcBef>
                <a:spcPts val="0"/>
              </a:spcBef>
              <a:spcAft>
                <a:spcPts val="0"/>
              </a:spcAft>
              <a:buSzPts val="1800"/>
              <a:buFont typeface="Poppins"/>
              <a:buNone/>
              <a:defRPr sz="2400" b="1">
                <a:latin typeface="Poppins"/>
                <a:ea typeface="Poppins"/>
                <a:cs typeface="Poppins"/>
                <a:sym typeface="Poppins"/>
              </a:defRPr>
            </a:lvl8pPr>
            <a:lvl9pPr lvl="8" algn="ctr" rtl="0">
              <a:spcBef>
                <a:spcPts val="0"/>
              </a:spcBef>
              <a:spcAft>
                <a:spcPts val="0"/>
              </a:spcAft>
              <a:buSzPts val="1800"/>
              <a:buFont typeface="Poppins"/>
              <a:buNone/>
              <a:defRPr sz="2400" b="1">
                <a:latin typeface="Poppins"/>
                <a:ea typeface="Poppins"/>
                <a:cs typeface="Poppins"/>
                <a:sym typeface="Poppins"/>
              </a:defRPr>
            </a:lvl9pPr>
          </a:lstStyle>
          <a:p>
            <a:r>
              <a:rPr lang="en-US"/>
              <a:t>Click to edit Master subtitle style</a:t>
            </a:r>
            <a:endParaRPr/>
          </a:p>
        </p:txBody>
      </p:sp>
      <p:sp>
        <p:nvSpPr>
          <p:cNvPr id="22" name="Google Shape;22;p5"/>
          <p:cNvSpPr txBox="1">
            <a:spLocks noGrp="1"/>
          </p:cNvSpPr>
          <p:nvPr>
            <p:ph type="ctrTitle"/>
          </p:nvPr>
        </p:nvSpPr>
        <p:spPr>
          <a:xfrm>
            <a:off x="951000" y="722800"/>
            <a:ext cx="10290000" cy="846400"/>
          </a:xfrm>
          <a:prstGeom prst="rect">
            <a:avLst/>
          </a:prstGeom>
          <a:solidFill>
            <a:schemeClr val="accent3"/>
          </a:solidFill>
          <a:ln>
            <a:noFill/>
          </a:ln>
        </p:spPr>
        <p:txBody>
          <a:bodyPr spcFirstLastPara="1" wrap="square" lIns="91425" tIns="91425" rIns="91425" bIns="91425" anchor="ctr" anchorCtr="0">
            <a:noAutofit/>
          </a:bodyPr>
          <a:lstStyle>
            <a:lvl1pPr lvl="0" rtl="0">
              <a:spcBef>
                <a:spcPts val="0"/>
              </a:spcBef>
              <a:spcAft>
                <a:spcPts val="0"/>
              </a:spcAft>
              <a:buSzPts val="3600"/>
              <a:buNone/>
              <a:defRPr sz="4667">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en-US"/>
              <a:t>Click to edit Master title style</a:t>
            </a:r>
            <a:endParaRPr/>
          </a:p>
        </p:txBody>
      </p:sp>
      <p:sp>
        <p:nvSpPr>
          <p:cNvPr id="23" name="Google Shape;23;p5"/>
          <p:cNvSpPr txBox="1">
            <a:spLocks noGrp="1"/>
          </p:cNvSpPr>
          <p:nvPr>
            <p:ph type="subTitle" idx="3"/>
          </p:nvPr>
        </p:nvSpPr>
        <p:spPr>
          <a:xfrm>
            <a:off x="6670487" y="4380333"/>
            <a:ext cx="3992400" cy="14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en-US"/>
              <a:t>Click to edit Master subtitle style</a:t>
            </a:r>
            <a:endParaRPr/>
          </a:p>
        </p:txBody>
      </p:sp>
      <p:sp>
        <p:nvSpPr>
          <p:cNvPr id="24" name="Google Shape;24;p5"/>
          <p:cNvSpPr txBox="1">
            <a:spLocks noGrp="1"/>
          </p:cNvSpPr>
          <p:nvPr>
            <p:ph type="subTitle" idx="4"/>
          </p:nvPr>
        </p:nvSpPr>
        <p:spPr>
          <a:xfrm>
            <a:off x="6670487" y="3822700"/>
            <a:ext cx="3992400" cy="555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1800"/>
              <a:buFont typeface="Poppins"/>
              <a:buNone/>
              <a:defRPr sz="2667" b="1">
                <a:latin typeface="DM Sans"/>
                <a:ea typeface="DM Sans"/>
                <a:cs typeface="DM Sans"/>
                <a:sym typeface="DM Sans"/>
              </a:defRPr>
            </a:lvl1pPr>
            <a:lvl2pPr lvl="1" algn="ctr" rtl="0">
              <a:spcBef>
                <a:spcPts val="0"/>
              </a:spcBef>
              <a:spcAft>
                <a:spcPts val="0"/>
              </a:spcAft>
              <a:buSzPts val="1800"/>
              <a:buFont typeface="Poppins"/>
              <a:buNone/>
              <a:defRPr sz="2400" b="1">
                <a:latin typeface="Poppins"/>
                <a:ea typeface="Poppins"/>
                <a:cs typeface="Poppins"/>
                <a:sym typeface="Poppins"/>
              </a:defRPr>
            </a:lvl2pPr>
            <a:lvl3pPr lvl="2" algn="ctr" rtl="0">
              <a:spcBef>
                <a:spcPts val="0"/>
              </a:spcBef>
              <a:spcAft>
                <a:spcPts val="0"/>
              </a:spcAft>
              <a:buSzPts val="1800"/>
              <a:buFont typeface="Poppins"/>
              <a:buNone/>
              <a:defRPr sz="2400" b="1">
                <a:latin typeface="Poppins"/>
                <a:ea typeface="Poppins"/>
                <a:cs typeface="Poppins"/>
                <a:sym typeface="Poppins"/>
              </a:defRPr>
            </a:lvl3pPr>
            <a:lvl4pPr lvl="3" algn="ctr" rtl="0">
              <a:spcBef>
                <a:spcPts val="0"/>
              </a:spcBef>
              <a:spcAft>
                <a:spcPts val="0"/>
              </a:spcAft>
              <a:buSzPts val="1800"/>
              <a:buFont typeface="Poppins"/>
              <a:buNone/>
              <a:defRPr sz="2400" b="1">
                <a:latin typeface="Poppins"/>
                <a:ea typeface="Poppins"/>
                <a:cs typeface="Poppins"/>
                <a:sym typeface="Poppins"/>
              </a:defRPr>
            </a:lvl4pPr>
            <a:lvl5pPr lvl="4" algn="ctr" rtl="0">
              <a:spcBef>
                <a:spcPts val="0"/>
              </a:spcBef>
              <a:spcAft>
                <a:spcPts val="0"/>
              </a:spcAft>
              <a:buSzPts val="1800"/>
              <a:buFont typeface="Poppins"/>
              <a:buNone/>
              <a:defRPr sz="2400" b="1">
                <a:latin typeface="Poppins"/>
                <a:ea typeface="Poppins"/>
                <a:cs typeface="Poppins"/>
                <a:sym typeface="Poppins"/>
              </a:defRPr>
            </a:lvl5pPr>
            <a:lvl6pPr lvl="5" algn="ctr" rtl="0">
              <a:spcBef>
                <a:spcPts val="0"/>
              </a:spcBef>
              <a:spcAft>
                <a:spcPts val="0"/>
              </a:spcAft>
              <a:buSzPts val="1800"/>
              <a:buFont typeface="Poppins"/>
              <a:buNone/>
              <a:defRPr sz="2400" b="1">
                <a:latin typeface="Poppins"/>
                <a:ea typeface="Poppins"/>
                <a:cs typeface="Poppins"/>
                <a:sym typeface="Poppins"/>
              </a:defRPr>
            </a:lvl6pPr>
            <a:lvl7pPr lvl="6" algn="ctr" rtl="0">
              <a:spcBef>
                <a:spcPts val="0"/>
              </a:spcBef>
              <a:spcAft>
                <a:spcPts val="0"/>
              </a:spcAft>
              <a:buSzPts val="1800"/>
              <a:buFont typeface="Poppins"/>
              <a:buNone/>
              <a:defRPr sz="2400" b="1">
                <a:latin typeface="Poppins"/>
                <a:ea typeface="Poppins"/>
                <a:cs typeface="Poppins"/>
                <a:sym typeface="Poppins"/>
              </a:defRPr>
            </a:lvl7pPr>
            <a:lvl8pPr lvl="7" algn="ctr" rtl="0">
              <a:spcBef>
                <a:spcPts val="0"/>
              </a:spcBef>
              <a:spcAft>
                <a:spcPts val="0"/>
              </a:spcAft>
              <a:buSzPts val="1800"/>
              <a:buFont typeface="Poppins"/>
              <a:buNone/>
              <a:defRPr sz="2400" b="1">
                <a:latin typeface="Poppins"/>
                <a:ea typeface="Poppins"/>
                <a:cs typeface="Poppins"/>
                <a:sym typeface="Poppins"/>
              </a:defRPr>
            </a:lvl8pPr>
            <a:lvl9pPr lvl="8" algn="ctr" rtl="0">
              <a:spcBef>
                <a:spcPts val="0"/>
              </a:spcBef>
              <a:spcAft>
                <a:spcPts val="0"/>
              </a:spcAft>
              <a:buSzPts val="1800"/>
              <a:buFont typeface="Poppins"/>
              <a:buNone/>
              <a:defRPr sz="2400" b="1">
                <a:latin typeface="Poppins"/>
                <a:ea typeface="Poppins"/>
                <a:cs typeface="Poppins"/>
                <a:sym typeface="Poppins"/>
              </a:defRPr>
            </a:lvl9pPr>
          </a:lstStyle>
          <a:p>
            <a:r>
              <a:rPr lang="en-US"/>
              <a:t>Click to edit Master subtitle style</a:t>
            </a:r>
            <a:endParaRPr/>
          </a:p>
        </p:txBody>
      </p:sp>
    </p:spTree>
    <p:extLst>
      <p:ext uri="{BB962C8B-B14F-4D97-AF65-F5344CB8AC3E}">
        <p14:creationId xmlns:p14="http://schemas.microsoft.com/office/powerpoint/2010/main" val="1384016659"/>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
        <p:cNvGrpSpPr/>
        <p:nvPr/>
      </p:nvGrpSpPr>
      <p:grpSpPr>
        <a:xfrm>
          <a:off x="0" y="0"/>
          <a:ext cx="0" cy="0"/>
          <a:chOff x="0" y="0"/>
          <a:chExt cx="0" cy="0"/>
        </a:xfrm>
      </p:grpSpPr>
      <p:sp>
        <p:nvSpPr>
          <p:cNvPr id="28" name="Google Shape;28;p7"/>
          <p:cNvSpPr txBox="1">
            <a:spLocks noGrp="1"/>
          </p:cNvSpPr>
          <p:nvPr>
            <p:ph type="body" idx="1"/>
          </p:nvPr>
        </p:nvSpPr>
        <p:spPr>
          <a:xfrm>
            <a:off x="1459000" y="1988100"/>
            <a:ext cx="3718800" cy="3549200"/>
          </a:xfrm>
          <a:prstGeom prst="rect">
            <a:avLst/>
          </a:prstGeom>
          <a:noFill/>
          <a:ln>
            <a:noFill/>
          </a:ln>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pPr lvl="0"/>
            <a:r>
              <a:rPr lang="en-US"/>
              <a:t>Click to edit Master text styles</a:t>
            </a:r>
          </a:p>
        </p:txBody>
      </p:sp>
      <p:sp>
        <p:nvSpPr>
          <p:cNvPr id="29" name="Google Shape;29;p7"/>
          <p:cNvSpPr>
            <a:spLocks noGrp="1"/>
          </p:cNvSpPr>
          <p:nvPr>
            <p:ph type="pic" idx="2"/>
          </p:nvPr>
        </p:nvSpPr>
        <p:spPr>
          <a:xfrm flipH="1">
            <a:off x="6659800" y="1569200"/>
            <a:ext cx="4581200" cy="4581200"/>
          </a:xfrm>
          <a:prstGeom prst="ellipse">
            <a:avLst/>
          </a:prstGeom>
          <a:noFill/>
          <a:ln>
            <a:noFill/>
          </a:ln>
        </p:spPr>
      </p:sp>
      <p:sp>
        <p:nvSpPr>
          <p:cNvPr id="30" name="Google Shape;30;p7"/>
          <p:cNvSpPr txBox="1">
            <a:spLocks noGrp="1"/>
          </p:cNvSpPr>
          <p:nvPr>
            <p:ph type="ctrTitle"/>
          </p:nvPr>
        </p:nvSpPr>
        <p:spPr>
          <a:xfrm>
            <a:off x="951000" y="722800"/>
            <a:ext cx="10290000" cy="846400"/>
          </a:xfrm>
          <a:prstGeom prst="rect">
            <a:avLst/>
          </a:prstGeom>
          <a:solidFill>
            <a:schemeClr val="accent3"/>
          </a:solidFill>
          <a:ln>
            <a:noFill/>
          </a:ln>
        </p:spPr>
        <p:txBody>
          <a:bodyPr spcFirstLastPara="1" wrap="square" lIns="91425" tIns="91425" rIns="91425" bIns="91425" anchor="ctr" anchorCtr="0">
            <a:noAutofit/>
          </a:bodyPr>
          <a:lstStyle>
            <a:lvl1pPr lvl="0" rtl="0">
              <a:spcBef>
                <a:spcPts val="0"/>
              </a:spcBef>
              <a:spcAft>
                <a:spcPts val="0"/>
              </a:spcAft>
              <a:buSzPts val="3600"/>
              <a:buNone/>
              <a:defRPr sz="4667">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en-US"/>
              <a:t>Click to edit Master title style</a:t>
            </a:r>
            <a:endParaRPr/>
          </a:p>
        </p:txBody>
      </p:sp>
    </p:spTree>
    <p:extLst>
      <p:ext uri="{BB962C8B-B14F-4D97-AF65-F5344CB8AC3E}">
        <p14:creationId xmlns:p14="http://schemas.microsoft.com/office/powerpoint/2010/main" val="117670771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954633" y="1257200"/>
            <a:ext cx="8934000" cy="434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800"/>
              <a:buNone/>
              <a:defRPr sz="10666"/>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rPr lang="en-US"/>
              <a:t>Click to edit Master title style</a:t>
            </a:r>
            <a:endParaRPr/>
          </a:p>
        </p:txBody>
      </p:sp>
    </p:spTree>
    <p:extLst>
      <p:ext uri="{BB962C8B-B14F-4D97-AF65-F5344CB8AC3E}">
        <p14:creationId xmlns:p14="http://schemas.microsoft.com/office/powerpoint/2010/main" val="269160621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6096000" y="1806200"/>
            <a:ext cx="5141200" cy="1775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4200"/>
              <a:buNone/>
              <a:defRPr sz="10666"/>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35" name="Google Shape;35;p9"/>
          <p:cNvSpPr txBox="1">
            <a:spLocks noGrp="1"/>
          </p:cNvSpPr>
          <p:nvPr>
            <p:ph type="subTitle" idx="1"/>
          </p:nvPr>
        </p:nvSpPr>
        <p:spPr>
          <a:xfrm>
            <a:off x="6565900" y="3890000"/>
            <a:ext cx="4671200" cy="1034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100"/>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382454646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ctrTitle"/>
          </p:nvPr>
        </p:nvSpPr>
        <p:spPr>
          <a:xfrm>
            <a:off x="1181100" y="2551600"/>
            <a:ext cx="9826400" cy="1804400"/>
          </a:xfrm>
          <a:prstGeom prst="rect">
            <a:avLst/>
          </a:prstGeom>
          <a:solidFill>
            <a:schemeClr val="accent3"/>
          </a:solidFill>
          <a:ln>
            <a:noFill/>
          </a:ln>
        </p:spPr>
        <p:txBody>
          <a:bodyPr spcFirstLastPara="1" wrap="square" lIns="91425" tIns="91425" rIns="91425" bIns="91425" anchor="ctr" anchorCtr="0">
            <a:noAutofit/>
          </a:bodyPr>
          <a:lstStyle>
            <a:lvl1pPr lvl="0" rtl="0">
              <a:spcBef>
                <a:spcPts val="0"/>
              </a:spcBef>
              <a:spcAft>
                <a:spcPts val="0"/>
              </a:spcAft>
              <a:buSzPts val="3600"/>
              <a:buNone/>
              <a:defRPr sz="4667">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rPr lang="en-US"/>
              <a:t>Click to edit Master title style</a:t>
            </a:r>
            <a:endParaRPr/>
          </a:p>
        </p:txBody>
      </p:sp>
    </p:spTree>
    <p:extLst>
      <p:ext uri="{BB962C8B-B14F-4D97-AF65-F5344CB8AC3E}">
        <p14:creationId xmlns:p14="http://schemas.microsoft.com/office/powerpoint/2010/main" val="1472971530"/>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p:nvPr/>
        </p:nvSpPr>
        <p:spPr>
          <a:xfrm>
            <a:off x="6083733" y="0"/>
            <a:ext cx="6108000" cy="6858000"/>
          </a:xfrm>
          <a:prstGeom prst="rect">
            <a:avLst/>
          </a:prstGeom>
          <a:solidFill>
            <a:srgbClr val="BF5E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67"/>
          </a:p>
        </p:txBody>
      </p:sp>
      <p:sp>
        <p:nvSpPr>
          <p:cNvPr id="40" name="Google Shape;40;p11"/>
          <p:cNvSpPr txBox="1">
            <a:spLocks noGrp="1"/>
          </p:cNvSpPr>
          <p:nvPr>
            <p:ph type="title" hasCustomPrompt="1"/>
          </p:nvPr>
        </p:nvSpPr>
        <p:spPr>
          <a:xfrm>
            <a:off x="3302000" y="2145833"/>
            <a:ext cx="7935200" cy="1918000"/>
          </a:xfrm>
          <a:prstGeom prst="rect">
            <a:avLst/>
          </a:prstGeom>
          <a:solidFill>
            <a:schemeClr val="accent3"/>
          </a:solidFill>
          <a:ln>
            <a:noFill/>
          </a:ln>
        </p:spPr>
        <p:txBody>
          <a:bodyPr spcFirstLastPara="1" wrap="square" lIns="91425" tIns="91425" rIns="91425" bIns="91425" anchor="t" anchorCtr="0">
            <a:noAutofit/>
          </a:bodyPr>
          <a:lstStyle>
            <a:lvl1pPr lvl="0" algn="r" rtl="0">
              <a:spcBef>
                <a:spcPts val="0"/>
              </a:spcBef>
              <a:spcAft>
                <a:spcPts val="0"/>
              </a:spcAft>
              <a:buSzPts val="12000"/>
              <a:buNone/>
              <a:defRPr sz="10666">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1" name="Google Shape;41;p11"/>
          <p:cNvSpPr txBox="1">
            <a:spLocks noGrp="1"/>
          </p:cNvSpPr>
          <p:nvPr>
            <p:ph type="subTitle" idx="1"/>
          </p:nvPr>
        </p:nvSpPr>
        <p:spPr>
          <a:xfrm>
            <a:off x="7581900" y="4321933"/>
            <a:ext cx="3655200" cy="771200"/>
          </a:xfrm>
          <a:prstGeom prst="rect">
            <a:avLst/>
          </a:prstGeom>
          <a:solidFill>
            <a:schemeClr val="accent3"/>
          </a:solid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2115086351"/>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49917776"/>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6" r:id="rId5"/>
    <p:sldLayoutId id="2147483697" r:id="rId6"/>
    <p:sldLayoutId id="2147483698" r:id="rId7"/>
    <p:sldLayoutId id="2147483699" r:id="rId8"/>
    <p:sldLayoutId id="2147483700"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8" r:id="rId21"/>
    <p:sldLayoutId id="2147483719" r:id="rId22"/>
    <p:sldLayoutId id="2147483720" r:id="rId23"/>
  </p:sldLayoutIdLst>
  <p:hf hd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10" name="Google Shape;110;p23"/>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620483197"/>
      </p:ext>
    </p:extLst>
  </p:cSld>
  <p:clrMap bg1="lt1" tx1="dk1" bg2="dk2" tx2="lt2" accent1="accent1" accent2="accent2" accent3="accent3" accent4="accent4" accent5="accent5" accent6="accent6" hlink="hlink" folHlink="folHlink"/>
  <p:sldLayoutIdLst>
    <p:sldLayoutId id="2147483714" r:id="rId1"/>
    <p:sldLayoutId id="2147483715" r:id="rId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40.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6"/>
          <p:cNvSpPr>
            <a:spLocks noChangeArrowheads="1"/>
          </p:cNvSpPr>
          <p:nvPr/>
        </p:nvSpPr>
        <p:spPr bwMode="auto">
          <a:xfrm>
            <a:off x="515257" y="492125"/>
            <a:ext cx="11190514" cy="838200"/>
          </a:xfrm>
          <a:prstGeom prst="rect">
            <a:avLst/>
          </a:prstGeom>
          <a:noFill/>
          <a:ln w="9525">
            <a:noFill/>
            <a:miter lim="800000"/>
            <a:headEnd/>
            <a:tailEnd/>
          </a:ln>
        </p:spPr>
        <p:txBody>
          <a:bodyPr lIns="91429" tIns="45714" rIns="91429" bIns="45714">
            <a:prstTxWarp prst="textNoShape">
              <a:avLst/>
            </a:prstTxWarp>
          </a:bodyPr>
          <a:lstStyle/>
          <a:p>
            <a:r>
              <a:rPr lang="en-US" sz="700" dirty="0">
                <a:solidFill>
                  <a:schemeClr val="tx1"/>
                </a:solidFill>
                <a:latin typeface="Arial" charset="0"/>
              </a:rPr>
              <a:t>National Aeronautics and Space Administration</a:t>
            </a:r>
            <a:endParaRPr lang="en-US" sz="1800" dirty="0">
              <a:solidFill>
                <a:schemeClr val="tx1"/>
              </a:solidFill>
              <a:latin typeface="Arial" charset="0"/>
            </a:endParaRPr>
          </a:p>
        </p:txBody>
      </p:sp>
      <p:sp>
        <p:nvSpPr>
          <p:cNvPr id="15365" name="Rectangle 7"/>
          <p:cNvSpPr>
            <a:spLocks noChangeArrowheads="1"/>
          </p:cNvSpPr>
          <p:nvPr/>
        </p:nvSpPr>
        <p:spPr bwMode="auto">
          <a:xfrm>
            <a:off x="166913" y="6470374"/>
            <a:ext cx="11850915" cy="293283"/>
          </a:xfrm>
          <a:prstGeom prst="rect">
            <a:avLst/>
          </a:prstGeom>
          <a:noFill/>
          <a:ln w="9525">
            <a:noFill/>
            <a:miter lim="800000"/>
            <a:headEnd/>
            <a:tailEnd/>
          </a:ln>
        </p:spPr>
        <p:txBody>
          <a:bodyPr lIns="91429" tIns="45714" rIns="91429" bIns="45714">
            <a:prstTxWarp prst="textNoShape">
              <a:avLst/>
            </a:prstTxWarp>
          </a:bodyPr>
          <a:lstStyle/>
          <a:p>
            <a:r>
              <a:rPr lang="en-US" sz="700" dirty="0">
                <a:solidFill>
                  <a:srgbClr val="677085"/>
                </a:solidFill>
                <a:latin typeface="Arial Black" charset="0"/>
              </a:rPr>
              <a:t>www.nasa.gov </a:t>
            </a:r>
            <a:endParaRPr lang="en-US" sz="1800" dirty="0">
              <a:solidFill>
                <a:srgbClr val="677085"/>
              </a:solidFill>
              <a:latin typeface="75 Helvetica Bold" charset="0"/>
            </a:endParaRPr>
          </a:p>
        </p:txBody>
      </p:sp>
      <p:pic>
        <p:nvPicPr>
          <p:cNvPr id="15366" name="Picture 25" descr="NASA insigniaCMYK"/>
          <p:cNvPicPr preferRelativeResize="0">
            <a:picLocks noChangeAspect="1" noChangeArrowheads="1"/>
          </p:cNvPicPr>
          <p:nvPr/>
        </p:nvPicPr>
        <p:blipFill>
          <a:blip r:embed="rId3"/>
          <a:srcRect/>
          <a:stretch>
            <a:fillRect/>
          </a:stretch>
        </p:blipFill>
        <p:spPr bwMode="auto">
          <a:xfrm>
            <a:off x="10723902" y="581819"/>
            <a:ext cx="846138" cy="658812"/>
          </a:xfrm>
          <a:prstGeom prst="rect">
            <a:avLst/>
          </a:prstGeom>
          <a:noFill/>
          <a:ln w="9525">
            <a:noFill/>
            <a:miter lim="800000"/>
            <a:headEnd/>
            <a:tailEnd/>
          </a:ln>
        </p:spPr>
      </p:pic>
      <p:sp>
        <p:nvSpPr>
          <p:cNvPr id="3" name="Google Shape;118;p26">
            <a:extLst>
              <a:ext uri="{FF2B5EF4-FFF2-40B4-BE49-F238E27FC236}">
                <a16:creationId xmlns:a16="http://schemas.microsoft.com/office/drawing/2014/main" id="{DB8155BB-F97F-99FA-73AA-7C1316474B99}"/>
              </a:ext>
            </a:extLst>
          </p:cNvPr>
          <p:cNvSpPr/>
          <p:nvPr/>
        </p:nvSpPr>
        <p:spPr>
          <a:xfrm>
            <a:off x="6025081" y="2053648"/>
            <a:ext cx="5774486" cy="4391985"/>
          </a:xfrm>
          <a:prstGeom prst="rect">
            <a:avLst/>
          </a:prstGeom>
          <a:solidFill>
            <a:srgbClr val="0066B3">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0;p26">
            <a:extLst>
              <a:ext uri="{FF2B5EF4-FFF2-40B4-BE49-F238E27FC236}">
                <a16:creationId xmlns:a16="http://schemas.microsoft.com/office/drawing/2014/main" id="{58A5DE4C-896E-6CAF-EADE-8FB691B8951F}"/>
              </a:ext>
            </a:extLst>
          </p:cNvPr>
          <p:cNvSpPr/>
          <p:nvPr/>
        </p:nvSpPr>
        <p:spPr>
          <a:xfrm flipH="1">
            <a:off x="6014570" y="2053648"/>
            <a:ext cx="5774486" cy="4391985"/>
          </a:xfrm>
          <a:prstGeom prst="chord">
            <a:avLst>
              <a:gd name="adj1" fmla="val 5402714"/>
              <a:gd name="adj2" fmla="val 16200000"/>
            </a:avLst>
          </a:prstGeom>
          <a:solidFill>
            <a:srgbClr val="006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1;p26">
            <a:extLst>
              <a:ext uri="{FF2B5EF4-FFF2-40B4-BE49-F238E27FC236}">
                <a16:creationId xmlns:a16="http://schemas.microsoft.com/office/drawing/2014/main" id="{AD4E15BB-65C3-27BC-9D73-122A6BE1558E}"/>
              </a:ext>
            </a:extLst>
          </p:cNvPr>
          <p:cNvSpPr/>
          <p:nvPr/>
        </p:nvSpPr>
        <p:spPr>
          <a:xfrm flipH="1">
            <a:off x="253999" y="2053648"/>
            <a:ext cx="11545567" cy="8781704"/>
          </a:xfrm>
          <a:prstGeom prst="pie">
            <a:avLst>
              <a:gd name="adj1" fmla="val 16200000"/>
              <a:gd name="adj2" fmla="val 486"/>
            </a:avLst>
          </a:prstGeom>
          <a:solidFill>
            <a:srgbClr val="006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2;p26">
            <a:extLst>
              <a:ext uri="{FF2B5EF4-FFF2-40B4-BE49-F238E27FC236}">
                <a16:creationId xmlns:a16="http://schemas.microsoft.com/office/drawing/2014/main" id="{579E3A1C-114F-CE87-9EC0-4E32DF712B0F}"/>
              </a:ext>
            </a:extLst>
          </p:cNvPr>
          <p:cNvSpPr/>
          <p:nvPr/>
        </p:nvSpPr>
        <p:spPr>
          <a:xfrm>
            <a:off x="251346" y="975435"/>
            <a:ext cx="1338826" cy="1251821"/>
          </a:xfrm>
          <a:prstGeom prst="ellipse">
            <a:avLst/>
          </a:prstGeom>
          <a:solidFill>
            <a:srgbClr val="345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descr="A picture containing outdoor, sky, grass&#10;&#10;Description automatically generated">
            <a:extLst>
              <a:ext uri="{FF2B5EF4-FFF2-40B4-BE49-F238E27FC236}">
                <a16:creationId xmlns:a16="http://schemas.microsoft.com/office/drawing/2014/main" id="{77EDA6FE-DBBF-ED87-337D-BFA131A24EF7}"/>
              </a:ext>
            </a:extLst>
          </p:cNvPr>
          <p:cNvPicPr>
            <a:picLocks noChangeAspect="1"/>
          </p:cNvPicPr>
          <p:nvPr/>
        </p:nvPicPr>
        <p:blipFill rotWithShape="1">
          <a:blip r:embed="rId4"/>
          <a:srcRect b="24333"/>
          <a:stretch/>
        </p:blipFill>
        <p:spPr>
          <a:xfrm>
            <a:off x="5939955" y="2052515"/>
            <a:ext cx="4353300" cy="4391985"/>
          </a:xfrm>
          <a:prstGeom prst="rect">
            <a:avLst/>
          </a:prstGeom>
        </p:spPr>
      </p:pic>
      <p:sp>
        <p:nvSpPr>
          <p:cNvPr id="9" name="Rectangle 3">
            <a:extLst>
              <a:ext uri="{FF2B5EF4-FFF2-40B4-BE49-F238E27FC236}">
                <a16:creationId xmlns:a16="http://schemas.microsoft.com/office/drawing/2014/main" id="{4CE394A9-76AE-1DB3-8C94-1FEA27F9F8BB}"/>
              </a:ext>
            </a:extLst>
          </p:cNvPr>
          <p:cNvSpPr txBox="1">
            <a:spLocks noChangeArrowheads="1"/>
          </p:cNvSpPr>
          <p:nvPr/>
        </p:nvSpPr>
        <p:spPr>
          <a:xfrm>
            <a:off x="696347" y="4848596"/>
            <a:ext cx="4801261" cy="13887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dk1"/>
              </a:buClr>
              <a:buSzPts val="2800"/>
              <a:buFont typeface="Roboto"/>
              <a:buNone/>
              <a:defRPr sz="1867" b="0" i="0" u="none" strike="noStrike" cap="none">
                <a:solidFill>
                  <a:schemeClr val="dk1"/>
                </a:solidFill>
                <a:latin typeface="Roboto"/>
                <a:ea typeface="Roboto"/>
                <a:cs typeface="Roboto"/>
                <a:sym typeface="Roboto"/>
              </a:defRPr>
            </a:lvl1pPr>
            <a:lvl2pPr marL="914400" marR="0" lvl="1"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2pPr>
            <a:lvl3pPr marL="1371600" marR="0" lvl="2"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3pPr>
            <a:lvl4pPr marL="1828800" marR="0" lvl="3"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4pPr>
            <a:lvl5pPr marL="2286000" marR="0" lvl="4"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5pPr>
            <a:lvl6pPr marL="2743200" marR="0" lvl="5"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6pPr>
            <a:lvl7pPr marL="3200400" marR="0" lvl="6"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7pPr>
            <a:lvl8pPr marL="3657600" marR="0" lvl="7"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8pPr>
            <a:lvl9pPr marL="4114800" marR="0" lvl="8"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9pPr>
          </a:lstStyle>
          <a:p>
            <a:pPr marL="52388" indent="0">
              <a:buFont typeface="AGaramond RegularSC" charset="0"/>
              <a:buNone/>
            </a:pPr>
            <a:r>
              <a:rPr lang="en-US" sz="2400" dirty="0">
                <a:solidFill>
                  <a:schemeClr val="accent6"/>
                </a:solidFill>
              </a:rPr>
              <a:t>Clifton T. Arnold, Jr.</a:t>
            </a:r>
            <a:endParaRPr lang="en-US" sz="1600" dirty="0">
              <a:solidFill>
                <a:schemeClr val="accent6"/>
              </a:solidFill>
            </a:endParaRPr>
          </a:p>
          <a:p>
            <a:pPr marL="52388" indent="0">
              <a:buFont typeface="AGaramond RegularSC" charset="0"/>
              <a:buNone/>
            </a:pPr>
            <a:r>
              <a:rPr lang="en-US" sz="2000" dirty="0">
                <a:solidFill>
                  <a:schemeClr val="accent6"/>
                </a:solidFill>
              </a:rPr>
              <a:t>NASA HQ </a:t>
            </a:r>
          </a:p>
          <a:p>
            <a:pPr marL="52388" indent="0">
              <a:buFont typeface="AGaramond RegularSC" charset="0"/>
              <a:buNone/>
            </a:pPr>
            <a:r>
              <a:rPr lang="en-US" sz="2000" dirty="0">
                <a:solidFill>
                  <a:schemeClr val="accent6"/>
                </a:solidFill>
              </a:rPr>
              <a:t>Office of Safety and Mission Assurance </a:t>
            </a:r>
          </a:p>
          <a:p>
            <a:pPr marL="52388" indent="0">
              <a:buFont typeface="AGaramond RegularSC" charset="0"/>
              <a:buNone/>
            </a:pPr>
            <a:r>
              <a:rPr lang="en-US" sz="2000" dirty="0">
                <a:solidFill>
                  <a:schemeClr val="accent6"/>
                </a:solidFill>
              </a:rPr>
              <a:t>Program Executive: PS, LDE, and P&amp;P</a:t>
            </a:r>
            <a:endParaRPr lang="en-US" sz="1600" dirty="0">
              <a:solidFill>
                <a:schemeClr val="accent6"/>
              </a:solidFill>
            </a:endParaRPr>
          </a:p>
        </p:txBody>
      </p:sp>
      <p:sp>
        <p:nvSpPr>
          <p:cNvPr id="11" name="Subtitle 10">
            <a:extLst>
              <a:ext uri="{FF2B5EF4-FFF2-40B4-BE49-F238E27FC236}">
                <a16:creationId xmlns:a16="http://schemas.microsoft.com/office/drawing/2014/main" id="{314D80E8-D56A-7EFC-EE84-0CB2D0C90385}"/>
              </a:ext>
            </a:extLst>
          </p:cNvPr>
          <p:cNvSpPr>
            <a:spLocks noGrp="1"/>
          </p:cNvSpPr>
          <p:nvPr>
            <p:ph type="subTitle" idx="1"/>
          </p:nvPr>
        </p:nvSpPr>
        <p:spPr>
          <a:xfrm>
            <a:off x="2019183" y="851717"/>
            <a:ext cx="6739237" cy="658812"/>
          </a:xfrm>
        </p:spPr>
        <p:txBody>
          <a:bodyPr/>
          <a:lstStyle/>
          <a:p>
            <a:r>
              <a:rPr lang="en-US" sz="3600" b="1" dirty="0"/>
              <a:t>NASA’s Use Of Ground-Based Multi-Layered Pressure Vessels (MLPV)</a:t>
            </a:r>
          </a:p>
        </p:txBody>
      </p:sp>
      <p:sp>
        <p:nvSpPr>
          <p:cNvPr id="2" name="Rectangle 3">
            <a:extLst>
              <a:ext uri="{FF2B5EF4-FFF2-40B4-BE49-F238E27FC236}">
                <a16:creationId xmlns:a16="http://schemas.microsoft.com/office/drawing/2014/main" id="{2879B586-A4DD-E291-98D3-E6F1D81FDD0B}"/>
              </a:ext>
            </a:extLst>
          </p:cNvPr>
          <p:cNvSpPr txBox="1">
            <a:spLocks noChangeArrowheads="1"/>
          </p:cNvSpPr>
          <p:nvPr/>
        </p:nvSpPr>
        <p:spPr>
          <a:xfrm>
            <a:off x="10218640" y="6142411"/>
            <a:ext cx="1685254" cy="4469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dk1"/>
              </a:buClr>
              <a:buSzPts val="2800"/>
              <a:buFont typeface="Roboto"/>
              <a:buNone/>
              <a:defRPr sz="1867" b="0" i="0" u="none" strike="noStrike" cap="none">
                <a:solidFill>
                  <a:schemeClr val="dk1"/>
                </a:solidFill>
                <a:latin typeface="Roboto"/>
                <a:ea typeface="Roboto"/>
                <a:cs typeface="Roboto"/>
                <a:sym typeface="Roboto"/>
              </a:defRPr>
            </a:lvl1pPr>
            <a:lvl2pPr marL="914400" marR="0" lvl="1"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2pPr>
            <a:lvl3pPr marL="1371600" marR="0" lvl="2"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3pPr>
            <a:lvl4pPr marL="1828800" marR="0" lvl="3"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4pPr>
            <a:lvl5pPr marL="2286000" marR="0" lvl="4"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5pPr>
            <a:lvl6pPr marL="2743200" marR="0" lvl="5"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6pPr>
            <a:lvl7pPr marL="3200400" marR="0" lvl="6"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7pPr>
            <a:lvl8pPr marL="3657600" marR="0" lvl="7"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8pPr>
            <a:lvl9pPr marL="4114800" marR="0" lvl="8" indent="-317500" algn="ctr" rtl="0" eaLnBrk="1" hangingPunct="1">
              <a:lnSpc>
                <a:spcPct val="100000"/>
              </a:lnSpc>
              <a:spcBef>
                <a:spcPts val="0"/>
              </a:spcBef>
              <a:spcAft>
                <a:spcPts val="0"/>
              </a:spcAft>
              <a:buClr>
                <a:schemeClr val="dk1"/>
              </a:buClr>
              <a:buSzPts val="2800"/>
              <a:buFont typeface="Roboto"/>
              <a:buNone/>
              <a:defRPr sz="3733" b="0" i="0" u="none" strike="noStrike" cap="none">
                <a:solidFill>
                  <a:schemeClr val="dk1"/>
                </a:solidFill>
                <a:latin typeface="Roboto"/>
                <a:ea typeface="Roboto"/>
                <a:cs typeface="Roboto"/>
                <a:sym typeface="Roboto"/>
              </a:defRPr>
            </a:lvl9pPr>
          </a:lstStyle>
          <a:p>
            <a:pPr marL="52388" indent="0">
              <a:buFont typeface="AGaramond RegularSC" charset="0"/>
              <a:buNone/>
            </a:pPr>
            <a:r>
              <a:rPr lang="en-US" sz="1400" dirty="0">
                <a:solidFill>
                  <a:srgbClr val="0066B3"/>
                </a:solidFill>
              </a:rPr>
              <a:t>April 10,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15600" y="456735"/>
            <a:ext cx="11360800" cy="763600"/>
          </a:xfrm>
          <a:solidFill>
            <a:srgbClr val="0066B3"/>
          </a:solidFill>
        </p:spPr>
        <p:txBody>
          <a:bodyPr/>
          <a:lstStyle/>
          <a:p>
            <a:pPr eaLnBrk="1" hangingPunct="1"/>
            <a:r>
              <a:rPr lang="en-US" dirty="0">
                <a:solidFill>
                  <a:schemeClr val="accent6"/>
                </a:solidFill>
              </a:rPr>
              <a:t>NASA MLPV Risk Mitigation</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10</a:t>
            </a:fld>
            <a:endParaRPr lang="en-US">
              <a:latin typeface="75 Helvetica Bold" charset="0"/>
              <a:ea typeface="ＭＳ Ｐゴシック" charset="-128"/>
              <a:cs typeface="ＭＳ Ｐゴシック" charset="-128"/>
            </a:endParaRPr>
          </a:p>
        </p:txBody>
      </p:sp>
      <p:sp>
        <p:nvSpPr>
          <p:cNvPr id="4" name="Footer Placeholder 3"/>
          <p:cNvSpPr>
            <a:spLocks noGrp="1"/>
          </p:cNvSpPr>
          <p:nvPr>
            <p:ph type="ftr" sz="quarter" idx="10"/>
          </p:nvPr>
        </p:nvSpPr>
        <p:spPr>
          <a:xfrm>
            <a:off x="6306237" y="6527800"/>
            <a:ext cx="5181600" cy="355600"/>
          </a:xfrm>
        </p:spPr>
        <p:txBody>
          <a:bodyPr/>
          <a:lstStyle/>
          <a:p>
            <a:pPr>
              <a:defRPr/>
            </a:pPr>
            <a:r>
              <a:rPr lang="en-US" sz="1400" dirty="0">
                <a:solidFill>
                  <a:schemeClr val="tx1"/>
                </a:solidFill>
              </a:rPr>
              <a:t>NASA MLPVs</a:t>
            </a:r>
            <a:endParaRPr lang="en-US" dirty="0">
              <a:solidFill>
                <a:schemeClr val="tx1"/>
              </a:solidFill>
            </a:endParaRPr>
          </a:p>
        </p:txBody>
      </p:sp>
      <p:pic>
        <p:nvPicPr>
          <p:cNvPr id="5" name="Picture 4">
            <a:extLst>
              <a:ext uri="{FF2B5EF4-FFF2-40B4-BE49-F238E27FC236}">
                <a16:creationId xmlns:a16="http://schemas.microsoft.com/office/drawing/2014/main" id="{DA67BA8F-52B6-7090-7B75-727FE542D868}"/>
              </a:ext>
            </a:extLst>
          </p:cNvPr>
          <p:cNvPicPr>
            <a:picLocks noChangeAspect="1"/>
          </p:cNvPicPr>
          <p:nvPr/>
        </p:nvPicPr>
        <p:blipFill rotWithShape="1">
          <a:blip r:embed="rId3"/>
          <a:srcRect t="29596" b="6776"/>
          <a:stretch/>
        </p:blipFill>
        <p:spPr>
          <a:xfrm>
            <a:off x="6694311" y="456735"/>
            <a:ext cx="5497689" cy="5450547"/>
          </a:xfrm>
          <a:prstGeom prst="rect">
            <a:avLst/>
          </a:prstGeom>
        </p:spPr>
      </p:pic>
      <p:sp>
        <p:nvSpPr>
          <p:cNvPr id="6" name="Content Placeholder 2">
            <a:extLst>
              <a:ext uri="{FF2B5EF4-FFF2-40B4-BE49-F238E27FC236}">
                <a16:creationId xmlns:a16="http://schemas.microsoft.com/office/drawing/2014/main" id="{C6D8CB14-685C-6639-860A-EB06ACF81D6A}"/>
              </a:ext>
            </a:extLst>
          </p:cNvPr>
          <p:cNvSpPr txBox="1">
            <a:spLocks/>
          </p:cNvSpPr>
          <p:nvPr/>
        </p:nvSpPr>
        <p:spPr>
          <a:xfrm>
            <a:off x="283475" y="1220335"/>
            <a:ext cx="6410836" cy="5663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dk1"/>
              </a:buClr>
              <a:buSzPts val="1400"/>
              <a:buFont typeface="Roboto"/>
              <a:buChar char="●"/>
              <a:defRPr sz="3200" b="0" i="0" u="none" strike="noStrike" cap="none">
                <a:solidFill>
                  <a:schemeClr val="dk1"/>
                </a:solidFill>
                <a:latin typeface="Roboto"/>
                <a:ea typeface="Roboto"/>
                <a:cs typeface="Roboto"/>
                <a:sym typeface="Roboto"/>
              </a:defRPr>
            </a:lvl1pPr>
            <a:lvl2pPr marL="914400" marR="0" lvl="1" indent="-317500" algn="l" rtl="0" eaLnBrk="1" hangingPunct="1">
              <a:lnSpc>
                <a:spcPct val="100000"/>
              </a:lnSpc>
              <a:spcBef>
                <a:spcPts val="0"/>
              </a:spcBef>
              <a:spcAft>
                <a:spcPts val="0"/>
              </a:spcAft>
              <a:buClr>
                <a:schemeClr val="dk1"/>
              </a:buClr>
              <a:buSzPts val="1400"/>
              <a:buFont typeface="Roboto"/>
              <a:buChar char="○"/>
              <a:defRPr sz="3000" b="0" i="0" u="none" strike="noStrike" cap="none">
                <a:solidFill>
                  <a:schemeClr val="dk1"/>
                </a:solidFill>
                <a:latin typeface="Roboto"/>
                <a:ea typeface="Roboto"/>
                <a:cs typeface="Roboto"/>
                <a:sym typeface="Roboto"/>
              </a:defRPr>
            </a:lvl2pPr>
            <a:lvl3pPr marL="1371600" marR="0" lvl="2" indent="-317500" algn="l" rtl="0" eaLnBrk="1" hangingPunct="1">
              <a:lnSpc>
                <a:spcPct val="100000"/>
              </a:lnSpc>
              <a:spcBef>
                <a:spcPts val="0"/>
              </a:spcBef>
              <a:spcAft>
                <a:spcPts val="0"/>
              </a:spcAft>
              <a:buClr>
                <a:schemeClr val="dk1"/>
              </a:buClr>
              <a:buSzPts val="1400"/>
              <a:buFont typeface="Roboto"/>
              <a:buChar char="■"/>
              <a:defRPr sz="2800" b="0" i="0" u="none" strike="noStrike" cap="none">
                <a:solidFill>
                  <a:schemeClr val="dk1"/>
                </a:solidFill>
                <a:latin typeface="Roboto"/>
                <a:ea typeface="Roboto"/>
                <a:cs typeface="Roboto"/>
                <a:sym typeface="Roboto"/>
              </a:defRPr>
            </a:lvl3pPr>
            <a:lvl4pPr marL="1828800" marR="0" lvl="3"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4pPr>
            <a:lvl5pPr marL="2286000" marR="0" lvl="4" indent="-317500" algn="l" rtl="0" eaLnBrk="1" hangingPunct="1">
              <a:lnSpc>
                <a:spcPct val="100000"/>
              </a:lnSpc>
              <a:spcBef>
                <a:spcPts val="0"/>
              </a:spcBef>
              <a:spcAft>
                <a:spcPts val="0"/>
              </a:spcAft>
              <a:buClr>
                <a:schemeClr val="dk1"/>
              </a:buClr>
              <a:buSzPts val="1400"/>
              <a:buFont typeface="Roboto"/>
              <a:buChar char="○"/>
              <a:defRPr sz="2400" b="0" i="0" u="none" strike="noStrike" cap="none">
                <a:solidFill>
                  <a:schemeClr val="dk1"/>
                </a:solidFill>
                <a:latin typeface="Roboto"/>
                <a:ea typeface="Roboto"/>
                <a:cs typeface="Roboto"/>
                <a:sym typeface="Roboto"/>
              </a:defRPr>
            </a:lvl5pPr>
            <a:lvl6pPr marL="2743200" marR="0" lvl="5"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6pPr>
            <a:lvl7pPr marL="3200400" marR="0" lvl="6"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7pPr>
            <a:lvl8pPr marL="3657600" marR="0" lvl="7"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8pPr>
            <a:lvl9pPr marL="4114800" marR="0" lvl="8"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9pPr>
          </a:lstStyle>
          <a:p>
            <a:pPr marL="139700" indent="0">
              <a:spcAft>
                <a:spcPts val="300"/>
              </a:spcAft>
              <a:buSzPct val="100000"/>
              <a:buNone/>
            </a:pPr>
            <a:endParaRPr lang="en-US" sz="2000" b="1" dirty="0">
              <a:solidFill>
                <a:srgbClr val="FF0000"/>
              </a:solidFill>
              <a:latin typeface="+mj-lt"/>
            </a:endParaRPr>
          </a:p>
          <a:p>
            <a:pPr>
              <a:spcAft>
                <a:spcPts val="300"/>
              </a:spcAft>
              <a:buSzPct val="100000"/>
              <a:buFont typeface="Arial" panose="020B0604020202020204" pitchFamily="34" charset="0"/>
              <a:buChar char="•"/>
            </a:pPr>
            <a:r>
              <a:rPr lang="en-US" sz="2000" b="1" dirty="0">
                <a:solidFill>
                  <a:schemeClr val="tx1"/>
                </a:solidFill>
                <a:latin typeface="+mj-lt"/>
              </a:rPr>
              <a:t>Investigated Risk Associated with the Operations of Non-code vs Code MLPVs</a:t>
            </a:r>
          </a:p>
          <a:p>
            <a:pPr>
              <a:spcAft>
                <a:spcPts val="300"/>
              </a:spcAft>
              <a:buSzPct val="100000"/>
              <a:buFont typeface="Arial" panose="020B0604020202020204" pitchFamily="34" charset="0"/>
              <a:buChar char="•"/>
            </a:pPr>
            <a:endParaRPr lang="en-US" sz="2000" b="1" dirty="0">
              <a:solidFill>
                <a:schemeClr val="tx1"/>
              </a:solidFill>
              <a:latin typeface="+mj-lt"/>
            </a:endParaRPr>
          </a:p>
          <a:p>
            <a:pPr>
              <a:spcAft>
                <a:spcPts val="300"/>
              </a:spcAft>
              <a:buSzPct val="100000"/>
              <a:buFont typeface="Arial" panose="020B0604020202020204" pitchFamily="34" charset="0"/>
              <a:buChar char="•"/>
            </a:pPr>
            <a:r>
              <a:rPr lang="en-US" sz="2000" b="1" dirty="0">
                <a:solidFill>
                  <a:srgbClr val="FF0000"/>
                </a:solidFill>
                <a:latin typeface="+mj-lt"/>
              </a:rPr>
              <a:t>MLPV </a:t>
            </a:r>
            <a:r>
              <a:rPr lang="en-US" sz="2000" b="1" i="1" dirty="0">
                <a:solidFill>
                  <a:srgbClr val="FF0000"/>
                </a:solidFill>
                <a:latin typeface="+mj-lt"/>
              </a:rPr>
              <a:t>Risk Mitigation Project (RMP) </a:t>
            </a:r>
            <a:r>
              <a:rPr lang="en-US" sz="2000" b="1" dirty="0">
                <a:solidFill>
                  <a:srgbClr val="FF0000"/>
                </a:solidFill>
                <a:latin typeface="+mj-lt"/>
              </a:rPr>
              <a:t>(2014 - present)</a:t>
            </a:r>
          </a:p>
          <a:p>
            <a:pPr lvl="1">
              <a:spcAft>
                <a:spcPts val="300"/>
              </a:spcAft>
              <a:buSzPct val="100000"/>
              <a:buFont typeface="Wingdings" panose="05000000000000000000" pitchFamily="2" charset="2"/>
              <a:buChar char="§"/>
            </a:pPr>
            <a:r>
              <a:rPr lang="en-US" sz="1800" dirty="0">
                <a:latin typeface="+mj-lt"/>
              </a:rPr>
              <a:t>Formulate non-code MLPV continued use and Risk Mitigation Strategies</a:t>
            </a:r>
          </a:p>
          <a:p>
            <a:pPr lvl="1">
              <a:spcAft>
                <a:spcPts val="300"/>
              </a:spcAft>
              <a:buSzPct val="100000"/>
              <a:buFont typeface="Wingdings" panose="05000000000000000000" pitchFamily="2" charset="2"/>
              <a:buChar char="§"/>
            </a:pPr>
            <a:r>
              <a:rPr lang="en-US" sz="1800" dirty="0">
                <a:latin typeface="+mj-lt"/>
              </a:rPr>
              <a:t>Research and Development in MLPV Materials, Structures, Probabilistic Analysis, and Non-Destructive Evaluation (NDE) </a:t>
            </a:r>
          </a:p>
          <a:p>
            <a:pPr lvl="1">
              <a:spcAft>
                <a:spcPts val="300"/>
              </a:spcAft>
              <a:buSzPct val="100000"/>
              <a:buFont typeface="Wingdings" panose="05000000000000000000" pitchFamily="2" charset="2"/>
              <a:buChar char="§"/>
            </a:pPr>
            <a:r>
              <a:rPr lang="en-US" sz="1800" dirty="0">
                <a:latin typeface="+mj-lt"/>
              </a:rPr>
              <a:t>NDE RFI Solicitation and down-select </a:t>
            </a:r>
          </a:p>
          <a:p>
            <a:pPr lvl="1">
              <a:spcAft>
                <a:spcPts val="300"/>
              </a:spcAft>
              <a:buSzPct val="100000"/>
              <a:buFont typeface="Wingdings" panose="05000000000000000000" pitchFamily="2" charset="2"/>
              <a:buChar char="§"/>
            </a:pPr>
            <a:r>
              <a:rPr lang="en-US" sz="1800" dirty="0">
                <a:latin typeface="+mj-lt"/>
              </a:rPr>
              <a:t>Develop MLPV weld repair procedures and vessel certification processes</a:t>
            </a:r>
          </a:p>
          <a:p>
            <a:pPr marL="596900" lvl="1" indent="0">
              <a:spcAft>
                <a:spcPts val="300"/>
              </a:spcAft>
              <a:buSzPct val="100000"/>
              <a:buNone/>
            </a:pPr>
            <a:endParaRPr lang="en-US" sz="1800" dirty="0">
              <a:latin typeface="+mj-lt"/>
            </a:endParaRPr>
          </a:p>
          <a:p>
            <a:pPr>
              <a:spcAft>
                <a:spcPts val="300"/>
              </a:spcAft>
              <a:buSzPct val="100000"/>
              <a:buFont typeface="Arial" panose="020B0604020202020204" pitchFamily="34" charset="0"/>
              <a:buChar char="•"/>
            </a:pPr>
            <a:r>
              <a:rPr lang="en-US" sz="2000" b="1" dirty="0">
                <a:solidFill>
                  <a:srgbClr val="FF0000"/>
                </a:solidFill>
                <a:latin typeface="+mj-lt"/>
              </a:rPr>
              <a:t>MLPV </a:t>
            </a:r>
            <a:r>
              <a:rPr lang="en-US" sz="2000" b="1" i="1" dirty="0">
                <a:solidFill>
                  <a:srgbClr val="FF0000"/>
                </a:solidFill>
                <a:latin typeface="+mj-lt"/>
              </a:rPr>
              <a:t>NDE Weld Inspection Pilot Program </a:t>
            </a:r>
            <a:r>
              <a:rPr lang="en-US" sz="2000" b="1" dirty="0">
                <a:solidFill>
                  <a:srgbClr val="FF0000"/>
                </a:solidFill>
                <a:latin typeface="+mj-lt"/>
              </a:rPr>
              <a:t>(FY22-FY30)</a:t>
            </a:r>
          </a:p>
          <a:p>
            <a:pPr lvl="1">
              <a:spcAft>
                <a:spcPts val="300"/>
              </a:spcAft>
              <a:buSzPct val="100000"/>
              <a:buFont typeface="Arial" panose="020B0604020202020204" pitchFamily="34" charset="0"/>
              <a:buChar char="•"/>
            </a:pPr>
            <a:r>
              <a:rPr lang="en-US" sz="1800" dirty="0">
                <a:latin typeface="+mj-lt"/>
              </a:rPr>
              <a:t>100% inspection of active in-service MLPVs</a:t>
            </a:r>
          </a:p>
          <a:p>
            <a:pPr>
              <a:spcAft>
                <a:spcPts val="300"/>
              </a:spcAft>
              <a:buSzPct val="100000"/>
              <a:buFont typeface="Arial" panose="020B0604020202020204" pitchFamily="34" charset="0"/>
              <a:buChar char="•"/>
            </a:pPr>
            <a:endParaRPr lang="en-US" sz="2000" b="1" dirty="0">
              <a:solidFill>
                <a:srgbClr val="FF0000"/>
              </a:solidFill>
              <a:latin typeface="+mj-lt"/>
            </a:endParaRPr>
          </a:p>
          <a:p>
            <a:pPr lvl="1">
              <a:spcAft>
                <a:spcPts val="300"/>
              </a:spcAft>
              <a:buSzPct val="100000"/>
              <a:buFont typeface="Arial" panose="020B0604020202020204" pitchFamily="34" charset="0"/>
              <a:buChar char="•"/>
            </a:pPr>
            <a:endParaRPr lang="en-US" sz="1800" b="1" dirty="0">
              <a:solidFill>
                <a:srgbClr val="FF0000"/>
              </a:solidFill>
              <a:latin typeface="+mj-lt"/>
            </a:endParaRPr>
          </a:p>
        </p:txBody>
      </p:sp>
    </p:spTree>
    <p:extLst>
      <p:ext uri="{BB962C8B-B14F-4D97-AF65-F5344CB8AC3E}">
        <p14:creationId xmlns:p14="http://schemas.microsoft.com/office/powerpoint/2010/main" val="1057705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67400" y="1295401"/>
            <a:ext cx="5511800" cy="1853461"/>
          </a:xfrm>
          <a:prstGeom prst="rect">
            <a:avLst/>
          </a:prstGeom>
        </p:spPr>
      </p:pic>
      <p:grpSp>
        <p:nvGrpSpPr>
          <p:cNvPr id="75" name="Group 74"/>
          <p:cNvGrpSpPr/>
          <p:nvPr/>
        </p:nvGrpSpPr>
        <p:grpSpPr>
          <a:xfrm>
            <a:off x="6324601" y="3398713"/>
            <a:ext cx="5054599" cy="2973293"/>
            <a:chOff x="5735053" y="1223243"/>
            <a:chExt cx="6456947" cy="5327863"/>
          </a:xfrm>
        </p:grpSpPr>
        <p:pic>
          <p:nvPicPr>
            <p:cNvPr id="76" name="Picture 75"/>
            <p:cNvPicPr>
              <a:picLocks noChangeAspect="1"/>
            </p:cNvPicPr>
            <p:nvPr/>
          </p:nvPicPr>
          <p:blipFill>
            <a:blip r:embed="rId4"/>
            <a:stretch>
              <a:fillRect/>
            </a:stretch>
          </p:blipFill>
          <p:spPr>
            <a:xfrm>
              <a:off x="5735053" y="1223243"/>
              <a:ext cx="6456947" cy="5327863"/>
            </a:xfrm>
            <a:prstGeom prst="rect">
              <a:avLst/>
            </a:prstGeom>
          </p:spPr>
        </p:pic>
        <p:grpSp>
          <p:nvGrpSpPr>
            <p:cNvPr id="77" name="Group 76"/>
            <p:cNvGrpSpPr/>
            <p:nvPr/>
          </p:nvGrpSpPr>
          <p:grpSpPr>
            <a:xfrm rot="19231101">
              <a:off x="9485856" y="5304310"/>
              <a:ext cx="1130465" cy="670760"/>
              <a:chOff x="2095500" y="3552825"/>
              <a:chExt cx="1130465" cy="670760"/>
            </a:xfrm>
          </p:grpSpPr>
          <p:grpSp>
            <p:nvGrpSpPr>
              <p:cNvPr id="84" name="Group 83"/>
              <p:cNvGrpSpPr/>
              <p:nvPr/>
            </p:nvGrpSpPr>
            <p:grpSpPr>
              <a:xfrm>
                <a:off x="2095500" y="3552825"/>
                <a:ext cx="130340" cy="670760"/>
                <a:chOff x="3521241" y="3262563"/>
                <a:chExt cx="228600" cy="1161047"/>
              </a:xfrm>
              <a:solidFill>
                <a:srgbClr val="FF0000"/>
              </a:solidFill>
            </p:grpSpPr>
            <p:sp>
              <p:nvSpPr>
                <p:cNvPr id="105" name="Rectangle 104"/>
                <p:cNvSpPr/>
                <p:nvPr/>
              </p:nvSpPr>
              <p:spPr>
                <a:xfrm>
                  <a:off x="3521241" y="3376863"/>
                  <a:ext cx="228600" cy="9464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3521241" y="3262563"/>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3521241" y="419501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2295525" y="3552825"/>
                <a:ext cx="130340" cy="670760"/>
                <a:chOff x="3521241" y="3262563"/>
                <a:chExt cx="228600" cy="1161047"/>
              </a:xfrm>
              <a:solidFill>
                <a:srgbClr val="FF0000"/>
              </a:solidFill>
            </p:grpSpPr>
            <p:sp>
              <p:nvSpPr>
                <p:cNvPr id="102" name="Rectangle 101"/>
                <p:cNvSpPr/>
                <p:nvPr/>
              </p:nvSpPr>
              <p:spPr>
                <a:xfrm>
                  <a:off x="3521241" y="3376863"/>
                  <a:ext cx="228600" cy="9464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3521241" y="3262563"/>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3521241" y="419501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2495550" y="3552825"/>
                <a:ext cx="130340" cy="670760"/>
                <a:chOff x="3521241" y="3262563"/>
                <a:chExt cx="228600" cy="1161047"/>
              </a:xfrm>
              <a:solidFill>
                <a:srgbClr val="FF0000"/>
              </a:solidFill>
            </p:grpSpPr>
            <p:sp>
              <p:nvSpPr>
                <p:cNvPr id="99" name="Rectangle 98"/>
                <p:cNvSpPr/>
                <p:nvPr/>
              </p:nvSpPr>
              <p:spPr>
                <a:xfrm>
                  <a:off x="3521241" y="3376863"/>
                  <a:ext cx="228600" cy="9464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3521241" y="3262563"/>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3521241" y="419501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2695575" y="3552825"/>
                <a:ext cx="130340" cy="670760"/>
                <a:chOff x="3521241" y="3262563"/>
                <a:chExt cx="228600" cy="1161047"/>
              </a:xfrm>
              <a:solidFill>
                <a:srgbClr val="FF0000"/>
              </a:solidFill>
            </p:grpSpPr>
            <p:sp>
              <p:nvSpPr>
                <p:cNvPr id="96" name="Rectangle 95"/>
                <p:cNvSpPr/>
                <p:nvPr/>
              </p:nvSpPr>
              <p:spPr>
                <a:xfrm>
                  <a:off x="3521241" y="3376863"/>
                  <a:ext cx="228600" cy="9464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3521241" y="3262563"/>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3521241" y="419501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2895600" y="3552825"/>
                <a:ext cx="130340" cy="670760"/>
                <a:chOff x="3521241" y="3262563"/>
                <a:chExt cx="228600" cy="1161047"/>
              </a:xfrm>
              <a:solidFill>
                <a:srgbClr val="FF0000"/>
              </a:solidFill>
            </p:grpSpPr>
            <p:sp>
              <p:nvSpPr>
                <p:cNvPr id="93" name="Rectangle 92"/>
                <p:cNvSpPr/>
                <p:nvPr/>
              </p:nvSpPr>
              <p:spPr>
                <a:xfrm>
                  <a:off x="3521241" y="3376863"/>
                  <a:ext cx="228600" cy="9464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3521241" y="3262563"/>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521241" y="419501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3095625" y="3552825"/>
                <a:ext cx="130340" cy="670760"/>
                <a:chOff x="3521241" y="3262563"/>
                <a:chExt cx="228600" cy="1161047"/>
              </a:xfrm>
              <a:solidFill>
                <a:srgbClr val="FF0000"/>
              </a:solidFill>
            </p:grpSpPr>
            <p:sp>
              <p:nvSpPr>
                <p:cNvPr id="90" name="Rectangle 89"/>
                <p:cNvSpPr/>
                <p:nvPr/>
              </p:nvSpPr>
              <p:spPr>
                <a:xfrm>
                  <a:off x="3521241" y="3376863"/>
                  <a:ext cx="228600" cy="9464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521241" y="3262563"/>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3521241" y="419501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 name="Frame 78"/>
            <p:cNvSpPr/>
            <p:nvPr/>
          </p:nvSpPr>
          <p:spPr>
            <a:xfrm rot="19128908">
              <a:off x="9380978" y="5179792"/>
              <a:ext cx="1340221" cy="918016"/>
            </a:xfrm>
            <a:prstGeom prst="frame">
              <a:avLst>
                <a:gd name="adj1" fmla="val 611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0" name="Picture 79"/>
            <p:cNvPicPr>
              <a:picLocks noChangeAspect="1"/>
            </p:cNvPicPr>
            <p:nvPr/>
          </p:nvPicPr>
          <p:blipFill>
            <a:blip r:embed="rId5"/>
            <a:stretch>
              <a:fillRect/>
            </a:stretch>
          </p:blipFill>
          <p:spPr>
            <a:xfrm>
              <a:off x="5812787" y="1324295"/>
              <a:ext cx="1842775" cy="3257550"/>
            </a:xfrm>
            <a:prstGeom prst="rect">
              <a:avLst/>
            </a:prstGeom>
            <a:ln w="31750">
              <a:solidFill>
                <a:srgbClr val="FF0000"/>
              </a:solidFill>
            </a:ln>
          </p:spPr>
        </p:pic>
        <p:sp>
          <p:nvSpPr>
            <p:cNvPr id="81" name="Rectangle 80"/>
            <p:cNvSpPr/>
            <p:nvPr/>
          </p:nvSpPr>
          <p:spPr>
            <a:xfrm rot="19222289">
              <a:off x="7262980" y="4444840"/>
              <a:ext cx="45719" cy="457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5777038" y="4807367"/>
              <a:ext cx="1356375" cy="4645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Relocation Area</a:t>
              </a:r>
            </a:p>
          </p:txBody>
        </p:sp>
        <p:cxnSp>
          <p:nvCxnSpPr>
            <p:cNvPr id="83" name="Straight Arrow Connector 82"/>
            <p:cNvCxnSpPr/>
            <p:nvPr/>
          </p:nvCxnSpPr>
          <p:spPr>
            <a:xfrm flipV="1">
              <a:off x="6819900" y="4499886"/>
              <a:ext cx="433753" cy="352208"/>
            </a:xfrm>
            <a:prstGeom prst="straightConnector1">
              <a:avLst/>
            </a:prstGeom>
            <a:ln w="4127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457200" y="1269800"/>
            <a:ext cx="6261587" cy="1879062"/>
            <a:chOff x="1295400" y="1269800"/>
            <a:chExt cx="3899385" cy="1879062"/>
          </a:xfrm>
        </p:grpSpPr>
        <p:pic>
          <p:nvPicPr>
            <p:cNvPr id="3" name="Picture 2"/>
            <p:cNvPicPr>
              <a:picLocks noChangeAspect="1"/>
            </p:cNvPicPr>
            <p:nvPr/>
          </p:nvPicPr>
          <p:blipFill>
            <a:blip r:embed="rId6"/>
            <a:stretch>
              <a:fillRect/>
            </a:stretch>
          </p:blipFill>
          <p:spPr>
            <a:xfrm>
              <a:off x="1295400" y="1269800"/>
              <a:ext cx="3095622" cy="1879062"/>
            </a:xfrm>
            <a:prstGeom prst="rect">
              <a:avLst/>
            </a:prstGeom>
          </p:spPr>
        </p:pic>
        <p:sp>
          <p:nvSpPr>
            <p:cNvPr id="2" name="TextBox 1"/>
            <p:cNvSpPr txBox="1"/>
            <p:nvPr/>
          </p:nvSpPr>
          <p:spPr>
            <a:xfrm>
              <a:off x="3102546" y="2858418"/>
              <a:ext cx="2092239" cy="246221"/>
            </a:xfrm>
            <a:prstGeom prst="rect">
              <a:avLst/>
            </a:prstGeom>
            <a:solidFill>
              <a:schemeClr val="bg1"/>
            </a:solidFill>
          </p:spPr>
          <p:txBody>
            <a:bodyPr wrap="none" rtlCol="0">
              <a:spAutoFit/>
            </a:bodyPr>
            <a:lstStyle/>
            <a:p>
              <a:r>
                <a:rPr lang="en-US" sz="1000" b="1" dirty="0"/>
                <a:t>Installation of Physical Barriers</a:t>
              </a:r>
            </a:p>
          </p:txBody>
        </p:sp>
        <p:sp>
          <p:nvSpPr>
            <p:cNvPr id="40" name="TextBox 39"/>
            <p:cNvSpPr txBox="1"/>
            <p:nvPr/>
          </p:nvSpPr>
          <p:spPr>
            <a:xfrm>
              <a:off x="1342822" y="1295400"/>
              <a:ext cx="636713" cy="276999"/>
            </a:xfrm>
            <a:prstGeom prst="rect">
              <a:avLst/>
            </a:prstGeom>
            <a:solidFill>
              <a:schemeClr val="bg1"/>
            </a:solidFill>
          </p:spPr>
          <p:txBody>
            <a:bodyPr wrap="none" rtlCol="0">
              <a:spAutoFit/>
            </a:bodyPr>
            <a:lstStyle/>
            <a:p>
              <a:r>
                <a:rPr lang="en-US" sz="1200" dirty="0"/>
                <a:t>Before</a:t>
              </a:r>
            </a:p>
          </p:txBody>
        </p:sp>
        <p:sp>
          <p:nvSpPr>
            <p:cNvPr id="41" name="TextBox 40"/>
            <p:cNvSpPr txBox="1"/>
            <p:nvPr/>
          </p:nvSpPr>
          <p:spPr>
            <a:xfrm>
              <a:off x="4425435" y="1324896"/>
              <a:ext cx="510076" cy="276999"/>
            </a:xfrm>
            <a:prstGeom prst="rect">
              <a:avLst/>
            </a:prstGeom>
            <a:solidFill>
              <a:schemeClr val="bg1"/>
            </a:solidFill>
          </p:spPr>
          <p:txBody>
            <a:bodyPr wrap="none" rtlCol="0">
              <a:spAutoFit/>
            </a:bodyPr>
            <a:lstStyle/>
            <a:p>
              <a:r>
                <a:rPr lang="en-US" sz="1200" dirty="0"/>
                <a:t>After</a:t>
              </a:r>
            </a:p>
          </p:txBody>
        </p:sp>
      </p:grpSp>
      <p:grpSp>
        <p:nvGrpSpPr>
          <p:cNvPr id="7" name="Group 6"/>
          <p:cNvGrpSpPr/>
          <p:nvPr/>
        </p:nvGrpSpPr>
        <p:grpSpPr>
          <a:xfrm>
            <a:off x="1130301" y="3398713"/>
            <a:ext cx="4851399" cy="1671638"/>
            <a:chOff x="381000" y="3398713"/>
            <a:chExt cx="2971800" cy="1671638"/>
          </a:xfrm>
        </p:grpSpPr>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1000" y="3398713"/>
              <a:ext cx="2971800" cy="1671638"/>
            </a:xfrm>
            <a:prstGeom prst="rect">
              <a:avLst/>
            </a:prstGeom>
          </p:spPr>
        </p:pic>
        <p:sp>
          <p:nvSpPr>
            <p:cNvPr id="42" name="TextBox 41"/>
            <p:cNvSpPr txBox="1"/>
            <p:nvPr/>
          </p:nvSpPr>
          <p:spPr>
            <a:xfrm>
              <a:off x="914400" y="4782979"/>
              <a:ext cx="1830950" cy="246221"/>
            </a:xfrm>
            <a:prstGeom prst="rect">
              <a:avLst/>
            </a:prstGeom>
            <a:solidFill>
              <a:schemeClr val="bg1"/>
            </a:solidFill>
          </p:spPr>
          <p:txBody>
            <a:bodyPr wrap="none" rtlCol="0">
              <a:spAutoFit/>
            </a:bodyPr>
            <a:lstStyle/>
            <a:p>
              <a:r>
                <a:rPr lang="en-US" sz="1000" b="1" dirty="0"/>
                <a:t>New ASME Forged Vessels</a:t>
              </a:r>
            </a:p>
          </p:txBody>
        </p:sp>
      </p:grpSp>
      <p:grpSp>
        <p:nvGrpSpPr>
          <p:cNvPr id="6" name="Group 5"/>
          <p:cNvGrpSpPr/>
          <p:nvPr/>
        </p:nvGrpSpPr>
        <p:grpSpPr>
          <a:xfrm>
            <a:off x="457200" y="5529984"/>
            <a:ext cx="4698951" cy="1006423"/>
            <a:chOff x="393648" y="5346354"/>
            <a:chExt cx="3256065" cy="1006423"/>
          </a:xfrm>
        </p:grpSpPr>
        <p:pic>
          <p:nvPicPr>
            <p:cNvPr id="108" name="Picture 107"/>
            <p:cNvPicPr>
              <a:picLocks noChangeAspect="1"/>
            </p:cNvPicPr>
            <p:nvPr/>
          </p:nvPicPr>
          <p:blipFill rotWithShape="1">
            <a:blip r:embed="rId8" cstate="email">
              <a:extLst>
                <a:ext uri="{28A0092B-C50C-407E-A947-70E740481C1C}">
                  <a14:useLocalDpi xmlns:a14="http://schemas.microsoft.com/office/drawing/2010/main" val="0"/>
                </a:ext>
              </a:extLst>
            </a:blip>
            <a:srcRect l="61389" t="45370" r="26805" b="3703"/>
            <a:stretch/>
          </p:blipFill>
          <p:spPr>
            <a:xfrm rot="5400000">
              <a:off x="1518469" y="4221533"/>
              <a:ext cx="1006423" cy="3256065"/>
            </a:xfrm>
            <a:prstGeom prst="rect">
              <a:avLst/>
            </a:prstGeom>
          </p:spPr>
        </p:pic>
        <p:sp>
          <p:nvSpPr>
            <p:cNvPr id="43" name="TextBox 42"/>
            <p:cNvSpPr txBox="1"/>
            <p:nvPr/>
          </p:nvSpPr>
          <p:spPr>
            <a:xfrm>
              <a:off x="1131887" y="5355709"/>
              <a:ext cx="2302233" cy="246221"/>
            </a:xfrm>
            <a:prstGeom prst="rect">
              <a:avLst/>
            </a:prstGeom>
            <a:solidFill>
              <a:schemeClr val="bg1"/>
            </a:solidFill>
          </p:spPr>
          <p:txBody>
            <a:bodyPr wrap="none" rtlCol="0">
              <a:spAutoFit/>
            </a:bodyPr>
            <a:lstStyle/>
            <a:p>
              <a:r>
                <a:rPr lang="en-US" sz="1000" b="1" dirty="0"/>
                <a:t>Ambient Temperature Restrictions </a:t>
              </a:r>
            </a:p>
          </p:txBody>
        </p:sp>
      </p:grpSp>
      <p:sp>
        <p:nvSpPr>
          <p:cNvPr id="47" name="TextBox 46"/>
          <p:cNvSpPr txBox="1"/>
          <p:nvPr/>
        </p:nvSpPr>
        <p:spPr>
          <a:xfrm>
            <a:off x="0" y="485994"/>
            <a:ext cx="11756571" cy="630942"/>
          </a:xfrm>
          <a:prstGeom prst="rect">
            <a:avLst/>
          </a:prstGeom>
          <a:solidFill>
            <a:srgbClr val="0070C0"/>
          </a:solidFill>
        </p:spPr>
        <p:txBody>
          <a:bodyPr wrap="square" rtlCol="0">
            <a:spAutoFit/>
          </a:bodyPr>
          <a:lstStyle/>
          <a:p>
            <a:r>
              <a:rPr lang="en-US" sz="3500" b="1" dirty="0">
                <a:solidFill>
                  <a:schemeClr val="accent4"/>
                </a:solidFill>
                <a:latin typeface="DM Sans" pitchFamily="2" charset="77"/>
              </a:rPr>
              <a:t>RMP MLPV Risk Mitigation</a:t>
            </a:r>
          </a:p>
        </p:txBody>
      </p:sp>
      <p:sp>
        <p:nvSpPr>
          <p:cNvPr id="9" name="Footer Placeholder 3">
            <a:extLst>
              <a:ext uri="{FF2B5EF4-FFF2-40B4-BE49-F238E27FC236}">
                <a16:creationId xmlns:a16="http://schemas.microsoft.com/office/drawing/2014/main" id="{00C64196-298E-45CD-4FEB-971CBE1666A1}"/>
              </a:ext>
            </a:extLst>
          </p:cNvPr>
          <p:cNvSpPr txBox="1">
            <a:spLocks/>
          </p:cNvSpPr>
          <p:nvPr/>
        </p:nvSpPr>
        <p:spPr>
          <a:xfrm>
            <a:off x="6302448" y="6435754"/>
            <a:ext cx="5181600" cy="3556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dirty="0"/>
              <a:t>NASA MLPVs</a:t>
            </a:r>
          </a:p>
        </p:txBody>
      </p:sp>
    </p:spTree>
    <p:extLst>
      <p:ext uri="{BB962C8B-B14F-4D97-AF65-F5344CB8AC3E}">
        <p14:creationId xmlns:p14="http://schemas.microsoft.com/office/powerpoint/2010/main" val="128362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648" y="557992"/>
            <a:ext cx="11360800" cy="763600"/>
          </a:xfrm>
          <a:solidFill>
            <a:srgbClr val="0070C0"/>
          </a:solidFill>
        </p:spPr>
        <p:txBody>
          <a:bodyPr/>
          <a:lstStyle/>
          <a:p>
            <a:r>
              <a:rPr lang="en-US" dirty="0">
                <a:solidFill>
                  <a:schemeClr val="accent4"/>
                </a:solidFill>
              </a:rPr>
              <a:t>NASA MLPV Certification </a:t>
            </a:r>
          </a:p>
        </p:txBody>
      </p:sp>
      <p:sp>
        <p:nvSpPr>
          <p:cNvPr id="4" name="Slide Number Placeholder 3"/>
          <p:cNvSpPr>
            <a:spLocks noGrp="1"/>
          </p:cNvSpPr>
          <p:nvPr>
            <p:ph type="sldNum" sz="quarter" idx="12"/>
          </p:nvPr>
        </p:nvSpPr>
        <p:spPr>
          <a:xfrm>
            <a:off x="8660780" y="6569076"/>
            <a:ext cx="401444" cy="210866"/>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12</a:t>
            </a:fld>
            <a:endParaRPr lang="en-US"/>
          </a:p>
        </p:txBody>
      </p:sp>
      <p:sp>
        <p:nvSpPr>
          <p:cNvPr id="6" name="Rectangle 5"/>
          <p:cNvSpPr/>
          <p:nvPr/>
        </p:nvSpPr>
        <p:spPr>
          <a:xfrm>
            <a:off x="3567114" y="1321592"/>
            <a:ext cx="4564856" cy="35004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02147" y="1321593"/>
            <a:ext cx="9145803" cy="5171572"/>
          </a:xfrm>
          <a:prstGeom prst="rect">
            <a:avLst/>
          </a:prstGeom>
        </p:spPr>
      </p:pic>
    </p:spTree>
    <p:extLst>
      <p:ext uri="{BB962C8B-B14F-4D97-AF65-F5344CB8AC3E}">
        <p14:creationId xmlns:p14="http://schemas.microsoft.com/office/powerpoint/2010/main" val="3921237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15599" y="421925"/>
            <a:ext cx="11360800" cy="763600"/>
          </a:xfrm>
          <a:solidFill>
            <a:srgbClr val="0070C0"/>
          </a:solidFill>
          <a:ln>
            <a:noFill/>
          </a:ln>
        </p:spPr>
        <p:txBody>
          <a:bodyPr/>
          <a:lstStyle/>
          <a:p>
            <a:pPr eaLnBrk="1" hangingPunct="1"/>
            <a:r>
              <a:rPr lang="en-US" dirty="0">
                <a:solidFill>
                  <a:schemeClr val="accent4"/>
                </a:solidFill>
              </a:rPr>
              <a:t>NASA RMP MLPV Material </a:t>
            </a:r>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dirty="0"/>
              <a:t>NASA MLPVs</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13</a:t>
            </a:fld>
            <a:endParaRPr lang="en-US">
              <a:latin typeface="75 Helvetica Bold" charset="0"/>
              <a:ea typeface="ＭＳ Ｐゴシック" charset="-128"/>
              <a:cs typeface="ＭＳ Ｐゴシック" charset="-128"/>
            </a:endParaRPr>
          </a:p>
        </p:txBody>
      </p:sp>
      <p:sp>
        <p:nvSpPr>
          <p:cNvPr id="3" name="TextBox 2">
            <a:extLst>
              <a:ext uri="{FF2B5EF4-FFF2-40B4-BE49-F238E27FC236}">
                <a16:creationId xmlns:a16="http://schemas.microsoft.com/office/drawing/2014/main" id="{BFF3BDAA-ED6B-6409-A407-ABC4588A94F2}"/>
              </a:ext>
            </a:extLst>
          </p:cNvPr>
          <p:cNvSpPr txBox="1"/>
          <p:nvPr/>
        </p:nvSpPr>
        <p:spPr>
          <a:xfrm>
            <a:off x="415600" y="1296650"/>
            <a:ext cx="8899850" cy="1261884"/>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200" dirty="0"/>
              <a:t>Frequently proprietary specifications and non-code</a:t>
            </a:r>
          </a:p>
          <a:p>
            <a:pPr marL="342900" indent="-342900">
              <a:spcAft>
                <a:spcPts val="600"/>
              </a:spcAft>
              <a:buFont typeface="Arial" panose="020B0604020202020204" pitchFamily="34" charset="0"/>
              <a:buChar char="•"/>
            </a:pPr>
            <a:r>
              <a:rPr lang="en-US" sz="2200" dirty="0">
                <a:solidFill>
                  <a:srgbClr val="FF0000"/>
                </a:solidFill>
              </a:rPr>
              <a:t>Not well characterized from a fracture perspective</a:t>
            </a:r>
          </a:p>
          <a:p>
            <a:pPr marL="342900" indent="-342900">
              <a:spcAft>
                <a:spcPts val="600"/>
              </a:spcAft>
              <a:buFont typeface="Arial" panose="020B0604020202020204" pitchFamily="34" charset="0"/>
              <a:buChar char="•"/>
            </a:pPr>
            <a:r>
              <a:rPr lang="en-US" sz="2200" dirty="0">
                <a:solidFill>
                  <a:srgbClr val="FF0000"/>
                </a:solidFill>
              </a:rPr>
              <a:t>Frequently high ductile-brittle transition temperature </a:t>
            </a:r>
          </a:p>
        </p:txBody>
      </p:sp>
      <p:pic>
        <p:nvPicPr>
          <p:cNvPr id="2" name="Picture 1">
            <a:extLst>
              <a:ext uri="{FF2B5EF4-FFF2-40B4-BE49-F238E27FC236}">
                <a16:creationId xmlns:a16="http://schemas.microsoft.com/office/drawing/2014/main" id="{1E518825-5304-C504-817D-9FA80031E3D6}"/>
              </a:ext>
            </a:extLst>
          </p:cNvPr>
          <p:cNvPicPr>
            <a:picLocks noChangeAspect="1"/>
          </p:cNvPicPr>
          <p:nvPr/>
        </p:nvPicPr>
        <p:blipFill>
          <a:blip r:embed="rId3"/>
          <a:stretch>
            <a:fillRect/>
          </a:stretch>
        </p:blipFill>
        <p:spPr>
          <a:xfrm>
            <a:off x="5248275" y="2625283"/>
            <a:ext cx="6528126" cy="3613592"/>
          </a:xfrm>
          <a:prstGeom prst="rect">
            <a:avLst/>
          </a:prstGeom>
        </p:spPr>
      </p:pic>
      <p:sp>
        <p:nvSpPr>
          <p:cNvPr id="5" name="TextBox 4">
            <a:extLst>
              <a:ext uri="{FF2B5EF4-FFF2-40B4-BE49-F238E27FC236}">
                <a16:creationId xmlns:a16="http://schemas.microsoft.com/office/drawing/2014/main" id="{1B896BC9-5DB8-A136-DD63-26E867D70857}"/>
              </a:ext>
            </a:extLst>
          </p:cNvPr>
          <p:cNvSpPr txBox="1"/>
          <p:nvPr/>
        </p:nvSpPr>
        <p:spPr>
          <a:xfrm>
            <a:off x="415599" y="2573000"/>
            <a:ext cx="4651701" cy="3293209"/>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200" dirty="0"/>
              <a:t>19 primary materials and dozens of material combinations (welds and heat affected zones) in NASA vessels, reduced for testing purposes:</a:t>
            </a:r>
          </a:p>
          <a:p>
            <a:pPr marL="800100" lvl="8" indent="-342900">
              <a:spcAft>
                <a:spcPts val="600"/>
              </a:spcAft>
              <a:buFont typeface="Wingdings" panose="05000000000000000000" pitchFamily="2" charset="2"/>
              <a:buChar char="§"/>
            </a:pPr>
            <a:r>
              <a:rPr lang="en-US" sz="2200" dirty="0"/>
              <a:t>Availability and prevalence of data</a:t>
            </a:r>
          </a:p>
          <a:p>
            <a:pPr marL="800100" indent="-342900">
              <a:spcAft>
                <a:spcPts val="600"/>
              </a:spcAft>
              <a:buFont typeface="Wingdings" panose="05000000000000000000" pitchFamily="2" charset="2"/>
              <a:buChar char="§"/>
            </a:pPr>
            <a:r>
              <a:rPr lang="en-US" sz="2200" dirty="0"/>
              <a:t>Similarities of materials and material conditions (welds)</a:t>
            </a:r>
          </a:p>
        </p:txBody>
      </p:sp>
    </p:spTree>
    <p:extLst>
      <p:ext uri="{BB962C8B-B14F-4D97-AF65-F5344CB8AC3E}">
        <p14:creationId xmlns:p14="http://schemas.microsoft.com/office/powerpoint/2010/main" val="2621851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solidFill>
            <a:srgbClr val="0070C0"/>
          </a:solidFill>
          <a:ln>
            <a:noFill/>
          </a:ln>
        </p:spPr>
        <p:txBody>
          <a:bodyPr/>
          <a:lstStyle/>
          <a:p>
            <a:pPr eaLnBrk="1" hangingPunct="1"/>
            <a:r>
              <a:rPr lang="en-US" dirty="0">
                <a:solidFill>
                  <a:schemeClr val="accent4"/>
                </a:solidFill>
              </a:rPr>
              <a:t>NASA RMP MLPV Structural Assessment Toolset</a:t>
            </a:r>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dirty="0"/>
              <a:t>NASA MLPVs</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14</a:t>
            </a:fld>
            <a:endParaRPr lang="en-US">
              <a:latin typeface="75 Helvetica Bold" charset="0"/>
              <a:ea typeface="ＭＳ Ｐゴシック" charset="-128"/>
              <a:cs typeface="ＭＳ Ｐゴシック" charset="-128"/>
            </a:endParaRPr>
          </a:p>
        </p:txBody>
      </p:sp>
      <p:pic>
        <p:nvPicPr>
          <p:cNvPr id="6" name="Picture 5">
            <a:extLst>
              <a:ext uri="{FF2B5EF4-FFF2-40B4-BE49-F238E27FC236}">
                <a16:creationId xmlns:a16="http://schemas.microsoft.com/office/drawing/2014/main" id="{B1B7F4CC-3292-DC40-F86D-C630BC8758D7}"/>
              </a:ext>
            </a:extLst>
          </p:cNvPr>
          <p:cNvPicPr>
            <a:picLocks noChangeAspect="1"/>
          </p:cNvPicPr>
          <p:nvPr/>
        </p:nvPicPr>
        <p:blipFill>
          <a:blip r:embed="rId3"/>
          <a:stretch>
            <a:fillRect/>
          </a:stretch>
        </p:blipFill>
        <p:spPr>
          <a:xfrm>
            <a:off x="8534401" y="1356967"/>
            <a:ext cx="3242000" cy="4747215"/>
          </a:xfrm>
          <a:prstGeom prst="rect">
            <a:avLst/>
          </a:prstGeom>
        </p:spPr>
      </p:pic>
      <p:sp>
        <p:nvSpPr>
          <p:cNvPr id="7" name="TextBox 6">
            <a:extLst>
              <a:ext uri="{FF2B5EF4-FFF2-40B4-BE49-F238E27FC236}">
                <a16:creationId xmlns:a16="http://schemas.microsoft.com/office/drawing/2014/main" id="{937C4C3F-9DA9-C07A-8E01-C596FDDF10C7}"/>
              </a:ext>
            </a:extLst>
          </p:cNvPr>
          <p:cNvSpPr txBox="1"/>
          <p:nvPr/>
        </p:nvSpPr>
        <p:spPr>
          <a:xfrm>
            <a:off x="574351" y="1456554"/>
            <a:ext cx="7960050" cy="4770537"/>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200" dirty="0"/>
              <a:t>Custom built parametric models for LPVs</a:t>
            </a:r>
          </a:p>
          <a:p>
            <a:pPr marL="800100" lvl="8" indent="-342900">
              <a:spcAft>
                <a:spcPts val="600"/>
              </a:spcAft>
              <a:buFont typeface="Wingdings" panose="05000000000000000000" pitchFamily="2" charset="2"/>
              <a:buChar char="§"/>
            </a:pPr>
            <a:r>
              <a:rPr lang="en-US" sz="2200" dirty="0"/>
              <a:t>Axis-Symmetric FEA</a:t>
            </a:r>
          </a:p>
          <a:p>
            <a:pPr marL="800100" indent="-342900">
              <a:spcAft>
                <a:spcPts val="600"/>
              </a:spcAft>
              <a:buFont typeface="Wingdings" panose="05000000000000000000" pitchFamily="2" charset="2"/>
              <a:buChar char="§"/>
            </a:pPr>
            <a:r>
              <a:rPr lang="en-US" sz="2200" dirty="0"/>
              <a:t>Plane-Strain FEA</a:t>
            </a:r>
          </a:p>
          <a:p>
            <a:pPr marL="800100" indent="-342900">
              <a:spcAft>
                <a:spcPts val="600"/>
              </a:spcAft>
              <a:buFont typeface="Wingdings" panose="05000000000000000000" pitchFamily="2" charset="2"/>
              <a:buChar char="§"/>
            </a:pPr>
            <a:r>
              <a:rPr lang="en-US" sz="2200" dirty="0"/>
              <a:t>LAPVAT (3D FEA)</a:t>
            </a:r>
          </a:p>
          <a:p>
            <a:pPr marL="800100" indent="-342900">
              <a:spcAft>
                <a:spcPts val="600"/>
              </a:spcAft>
              <a:buFont typeface="Wingdings" panose="05000000000000000000" pitchFamily="2" charset="2"/>
              <a:buChar char="§"/>
            </a:pPr>
            <a:r>
              <a:rPr lang="en-US" sz="2200" dirty="0"/>
              <a:t>Nozzles, both head and shell</a:t>
            </a:r>
          </a:p>
          <a:p>
            <a:pPr marL="800100" indent="-342900">
              <a:spcAft>
                <a:spcPts val="600"/>
              </a:spcAft>
              <a:buFont typeface="Wingdings" panose="05000000000000000000" pitchFamily="2" charset="2"/>
              <a:buChar char="§"/>
            </a:pPr>
            <a:r>
              <a:rPr lang="en-US" sz="2200" dirty="0"/>
              <a:t>LPVGCT, accounting for intra-layer gapping</a:t>
            </a:r>
          </a:p>
          <a:p>
            <a:pPr marL="800100" indent="-342900">
              <a:spcAft>
                <a:spcPts val="600"/>
              </a:spcAft>
              <a:buFont typeface="Wingdings" panose="05000000000000000000" pitchFamily="2" charset="2"/>
              <a:buChar char="§"/>
            </a:pPr>
            <a:r>
              <a:rPr lang="en-US" sz="2200" dirty="0"/>
              <a:t>ILLTC, custom closed form crack solutions for inner-layer cracks</a:t>
            </a:r>
          </a:p>
          <a:p>
            <a:pPr marL="342900" indent="-342900">
              <a:spcAft>
                <a:spcPts val="600"/>
              </a:spcAft>
              <a:buFont typeface="Arial" panose="020B0604020202020204" pitchFamily="34" charset="0"/>
              <a:buChar char="•"/>
            </a:pPr>
            <a:r>
              <a:rPr lang="en-US" sz="2200" dirty="0"/>
              <a:t>Utilization of existing software packages</a:t>
            </a:r>
          </a:p>
          <a:p>
            <a:pPr marL="800100" indent="-342900">
              <a:spcAft>
                <a:spcPts val="600"/>
              </a:spcAft>
              <a:buFont typeface="Wingdings" panose="05000000000000000000" pitchFamily="2" charset="2"/>
              <a:buChar char="§"/>
            </a:pPr>
            <a:r>
              <a:rPr lang="en-US" sz="2200" dirty="0"/>
              <a:t>MLPV-specific case studies allow tailored use of existing software packages to be applied for layered geometries</a:t>
            </a:r>
          </a:p>
        </p:txBody>
      </p:sp>
    </p:spTree>
    <p:extLst>
      <p:ext uri="{BB962C8B-B14F-4D97-AF65-F5344CB8AC3E}">
        <p14:creationId xmlns:p14="http://schemas.microsoft.com/office/powerpoint/2010/main" val="4204278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00508" y="247823"/>
            <a:ext cx="11463123" cy="745121"/>
          </a:xfrm>
          <a:solidFill>
            <a:srgbClr val="0070C0"/>
          </a:solidFill>
        </p:spPr>
        <p:txBody>
          <a:bodyPr anchor="t"/>
          <a:lstStyle/>
          <a:p>
            <a:r>
              <a:rPr lang="fr-CA" sz="3600" dirty="0">
                <a:solidFill>
                  <a:schemeClr val="accent4"/>
                </a:solidFill>
                <a:latin typeface="Arial" panose="020B0604020202020204" pitchFamily="34" charset="0"/>
                <a:cs typeface="Arial" panose="020B0604020202020204" pitchFamily="34" charset="0"/>
              </a:rPr>
              <a:t>NDE Down- Select: 2D PAUT</a:t>
            </a:r>
            <a:endParaRPr lang="en-US" sz="3600" b="1" dirty="0">
              <a:solidFill>
                <a:schemeClr val="accent4"/>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5985356" y="992944"/>
            <a:ext cx="5081585" cy="4373587"/>
          </a:xfrm>
        </p:spPr>
        <p:txBody>
          <a:bodyPr/>
          <a:lstStyle/>
          <a:p>
            <a:pPr defTabSz="895350">
              <a:spcBef>
                <a:spcPct val="0"/>
              </a:spcBef>
              <a:spcAft>
                <a:spcPts val="600"/>
              </a:spcAft>
            </a:pPr>
            <a:endParaRPr lang="en-US" sz="2400" dirty="0">
              <a:solidFill>
                <a:schemeClr val="tx1"/>
              </a:solidFill>
            </a:endParaRPr>
          </a:p>
          <a:p>
            <a:pPr marL="342900" indent="-342900" defTabSz="895350">
              <a:spcBef>
                <a:spcPct val="0"/>
              </a:spcBef>
              <a:spcAft>
                <a:spcPts val="600"/>
              </a:spcAft>
              <a:buFont typeface="Arial" panose="020B0604020202020204" pitchFamily="34" charset="0"/>
              <a:buChar char="•"/>
            </a:pPr>
            <a:r>
              <a:rPr lang="en-US" sz="2400" dirty="0">
                <a:solidFill>
                  <a:schemeClr val="tx1"/>
                </a:solidFill>
              </a:rPr>
              <a:t>256 beam forming channels, to fully support 2D matrix array technology</a:t>
            </a:r>
          </a:p>
          <a:p>
            <a:pPr marL="342900" indent="-342900" defTabSz="895350">
              <a:spcBef>
                <a:spcPct val="0"/>
              </a:spcBef>
              <a:spcAft>
                <a:spcPts val="600"/>
              </a:spcAft>
              <a:buFont typeface="Arial" panose="020B0604020202020204" pitchFamily="34" charset="0"/>
              <a:buChar char="•"/>
            </a:pPr>
            <a:r>
              <a:rPr lang="en-CA" sz="2400" dirty="0">
                <a:solidFill>
                  <a:schemeClr val="tx1"/>
                </a:solidFill>
              </a:rPr>
              <a:t>High data throughput</a:t>
            </a:r>
          </a:p>
          <a:p>
            <a:pPr marL="342900" indent="-342900" defTabSz="895350">
              <a:spcBef>
                <a:spcPct val="0"/>
              </a:spcBef>
              <a:spcAft>
                <a:spcPts val="600"/>
              </a:spcAft>
              <a:buFont typeface="Arial" panose="020B0604020202020204" pitchFamily="34" charset="0"/>
              <a:buChar char="•"/>
            </a:pPr>
            <a:endParaRPr lang="en-CA" sz="2400" dirty="0">
              <a:solidFill>
                <a:schemeClr val="tx1"/>
              </a:solidFill>
            </a:endParaRPr>
          </a:p>
          <a:p>
            <a:pPr marL="342900" indent="-342900" defTabSz="895350">
              <a:spcBef>
                <a:spcPct val="0"/>
              </a:spcBef>
              <a:spcAft>
                <a:spcPts val="600"/>
              </a:spcAft>
              <a:buFont typeface="Arial" panose="020B0604020202020204" pitchFamily="34" charset="0"/>
              <a:buChar char="•"/>
            </a:pPr>
            <a:endParaRPr lang="en-CA" sz="2400" dirty="0">
              <a:solidFill>
                <a:schemeClr val="tx1"/>
              </a:solidFill>
            </a:endParaRPr>
          </a:p>
          <a:p>
            <a:pPr marL="342900" indent="-342900" defTabSz="895350">
              <a:spcBef>
                <a:spcPct val="0"/>
              </a:spcBef>
              <a:spcAft>
                <a:spcPts val="600"/>
              </a:spcAft>
              <a:buFont typeface="Arial" panose="020B0604020202020204" pitchFamily="34" charset="0"/>
              <a:buChar char="•"/>
            </a:pPr>
            <a:r>
              <a:rPr lang="en-US" sz="2400" dirty="0">
                <a:solidFill>
                  <a:schemeClr val="tx1"/>
                </a:solidFill>
              </a:rPr>
              <a:t>Inspection technique development in full 3D environment</a:t>
            </a:r>
          </a:p>
          <a:p>
            <a:pPr marL="342900" indent="-342900" defTabSz="895350">
              <a:spcBef>
                <a:spcPct val="0"/>
              </a:spcBef>
              <a:spcAft>
                <a:spcPts val="600"/>
              </a:spcAft>
              <a:buFont typeface="Arial" panose="020B0604020202020204" pitchFamily="34" charset="0"/>
              <a:buChar char="•"/>
            </a:pPr>
            <a:r>
              <a:rPr lang="en-US" sz="2400" dirty="0">
                <a:solidFill>
                  <a:schemeClr val="tx1"/>
                </a:solidFill>
              </a:rPr>
              <a:t>Support of 2D matrix arrays</a:t>
            </a:r>
          </a:p>
          <a:p>
            <a:pPr marL="342900" indent="-342900" defTabSz="895350">
              <a:spcBef>
                <a:spcPct val="0"/>
              </a:spcBef>
              <a:spcAft>
                <a:spcPts val="600"/>
              </a:spcAft>
              <a:buFont typeface="Arial" panose="020B0604020202020204" pitchFamily="34" charset="0"/>
              <a:buChar char="•"/>
            </a:pPr>
            <a:r>
              <a:rPr lang="fr-CA" sz="2400" dirty="0">
                <a:solidFill>
                  <a:schemeClr val="tx1"/>
                </a:solidFill>
              </a:rPr>
              <a:t>3D </a:t>
            </a:r>
            <a:r>
              <a:rPr lang="fr-CA" sz="2400" dirty="0" err="1">
                <a:solidFill>
                  <a:schemeClr val="tx1"/>
                </a:solidFill>
              </a:rPr>
              <a:t>visualization</a:t>
            </a:r>
            <a:r>
              <a:rPr lang="fr-CA" sz="2400" dirty="0">
                <a:solidFill>
                  <a:schemeClr val="tx1"/>
                </a:solidFill>
              </a:rPr>
              <a:t> of inspection data</a:t>
            </a:r>
          </a:p>
          <a:p>
            <a:pPr marL="342900" indent="-342900" defTabSz="895350">
              <a:spcBef>
                <a:spcPct val="0"/>
              </a:spcBef>
              <a:spcAft>
                <a:spcPts val="600"/>
              </a:spcAft>
              <a:buFont typeface="Arial" panose="020B0604020202020204" pitchFamily="34" charset="0"/>
              <a:buChar char="•"/>
            </a:pPr>
            <a:r>
              <a:rPr lang="fr-CA" sz="2400" dirty="0">
                <a:solidFill>
                  <a:schemeClr val="tx1"/>
                </a:solidFill>
              </a:rPr>
              <a:t>Large data files (&gt; 20 </a:t>
            </a:r>
            <a:r>
              <a:rPr lang="fr-CA" sz="2400" dirty="0" err="1">
                <a:solidFill>
                  <a:schemeClr val="tx1"/>
                </a:solidFill>
              </a:rPr>
              <a:t>Gbytes</a:t>
            </a:r>
            <a:r>
              <a:rPr lang="fr-CA" sz="2400" dirty="0">
                <a:solidFill>
                  <a:schemeClr val="tx1"/>
                </a:solidFill>
              </a:rPr>
              <a:t>)</a:t>
            </a:r>
            <a:endParaRPr lang="en-US" sz="2400" dirty="0">
              <a:solidFill>
                <a:schemeClr val="tx1"/>
              </a:solidFill>
            </a:endParaRPr>
          </a:p>
          <a:p>
            <a:pPr marL="0" indent="0" defTabSz="895350">
              <a:spcBef>
                <a:spcPct val="0"/>
              </a:spcBef>
              <a:spcAft>
                <a:spcPts val="600"/>
              </a:spcAft>
              <a:buNone/>
            </a:pPr>
            <a:endParaRPr lang="en-CA" sz="2400" dirty="0"/>
          </a:p>
          <a:p>
            <a:endParaRPr lang="en-US" dirty="0"/>
          </a:p>
        </p:txBody>
      </p:sp>
      <p:pic>
        <p:nvPicPr>
          <p:cNvPr id="4" name="Picture 1">
            <a:extLst>
              <a:ext uri="{FF2B5EF4-FFF2-40B4-BE49-F238E27FC236}">
                <a16:creationId xmlns:a16="http://schemas.microsoft.com/office/drawing/2014/main" id="{89FBDD8A-6ACB-474D-B455-7A6413008E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5108" y="1491468"/>
            <a:ext cx="2534207" cy="2229591"/>
          </a:xfrm>
          <a:prstGeom prst="rect">
            <a:avLst/>
          </a:prstGeom>
          <a:noFill/>
          <a:ln w="9525">
            <a:noFill/>
            <a:miter lim="800000"/>
            <a:headEnd/>
            <a:tailEnd/>
          </a:ln>
        </p:spPr>
      </p:pic>
      <p:pic>
        <p:nvPicPr>
          <p:cNvPr id="5" name="Picture 4">
            <a:extLst>
              <a:ext uri="{FF2B5EF4-FFF2-40B4-BE49-F238E27FC236}">
                <a16:creationId xmlns:a16="http://schemas.microsoft.com/office/drawing/2014/main" id="{43CB7371-BB8B-429A-A3C7-60CB3DF46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804" y="4251736"/>
            <a:ext cx="2373793" cy="2229591"/>
          </a:xfrm>
          <a:prstGeom prst="rect">
            <a:avLst/>
          </a:prstGeom>
        </p:spPr>
      </p:pic>
      <p:pic>
        <p:nvPicPr>
          <p:cNvPr id="6" name="Picture 5">
            <a:extLst>
              <a:ext uri="{FF2B5EF4-FFF2-40B4-BE49-F238E27FC236}">
                <a16:creationId xmlns:a16="http://schemas.microsoft.com/office/drawing/2014/main" id="{521E004F-4AA0-4779-B96E-20B12F3FC17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85356" y="1166421"/>
            <a:ext cx="3062599" cy="325047"/>
          </a:xfrm>
          <a:prstGeom prst="rect">
            <a:avLst/>
          </a:prstGeom>
          <a:noFill/>
          <a:ln w="9525">
            <a:noFill/>
            <a:miter lim="800000"/>
            <a:headEnd/>
            <a:tailEnd/>
          </a:ln>
        </p:spPr>
      </p:pic>
      <p:pic>
        <p:nvPicPr>
          <p:cNvPr id="7" name="Content Placeholder 5" descr="ZETEC-logo_Ultravision_RGB_Optimized for WORD.jpg">
            <a:extLst>
              <a:ext uri="{FF2B5EF4-FFF2-40B4-BE49-F238E27FC236}">
                <a16:creationId xmlns:a16="http://schemas.microsoft.com/office/drawing/2014/main" id="{D4B77FE7-124E-4E8F-99CC-3B0C29B3F400}"/>
              </a:ext>
            </a:extLst>
          </p:cNvPr>
          <p:cNvPicPr>
            <a:picLocks noChangeAspect="1"/>
          </p:cNvPicPr>
          <p:nvPr/>
        </p:nvPicPr>
        <p:blipFill>
          <a:blip r:embed="rId6"/>
          <a:stretch>
            <a:fillRect/>
          </a:stretch>
        </p:blipFill>
        <p:spPr>
          <a:xfrm>
            <a:off x="5985356" y="3507970"/>
            <a:ext cx="3551137" cy="571102"/>
          </a:xfrm>
          <a:prstGeom prst="rect">
            <a:avLst/>
          </a:prstGeom>
        </p:spPr>
      </p:pic>
    </p:spTree>
    <p:extLst>
      <p:ext uri="{BB962C8B-B14F-4D97-AF65-F5344CB8AC3E}">
        <p14:creationId xmlns:p14="http://schemas.microsoft.com/office/powerpoint/2010/main" val="3577227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80" y="56494"/>
            <a:ext cx="10935846" cy="746539"/>
          </a:xfrm>
          <a:solidFill>
            <a:srgbClr val="0070C0"/>
          </a:solidFill>
        </p:spPr>
        <p:txBody>
          <a:bodyPr anchor="t"/>
          <a:lstStyle/>
          <a:p>
            <a:r>
              <a:rPr lang="fr-CA" sz="3000" b="1" dirty="0">
                <a:solidFill>
                  <a:schemeClr val="accent4"/>
                </a:solidFill>
                <a:latin typeface="Arial" panose="020B0604020202020204" pitchFamily="34" charset="0"/>
                <a:cs typeface="Arial" panose="020B0604020202020204" pitchFamily="34" charset="0"/>
              </a:rPr>
              <a:t>Inspection Technique – Circ. </a:t>
            </a:r>
            <a:r>
              <a:rPr lang="fr-CA" sz="3000" b="1" dirty="0" err="1">
                <a:solidFill>
                  <a:schemeClr val="accent4"/>
                </a:solidFill>
                <a:latin typeface="Arial" panose="020B0604020202020204" pitchFamily="34" charset="0"/>
                <a:cs typeface="Arial" panose="020B0604020202020204" pitchFamily="34" charset="0"/>
              </a:rPr>
              <a:t>Flaws</a:t>
            </a:r>
            <a:r>
              <a:rPr lang="fr-CA" sz="3000" b="1" dirty="0">
                <a:solidFill>
                  <a:schemeClr val="accent4"/>
                </a:solidFill>
                <a:latin typeface="Arial" panose="020B0604020202020204" pitchFamily="34" charset="0"/>
                <a:cs typeface="Arial" panose="020B0604020202020204" pitchFamily="34" charset="0"/>
              </a:rPr>
              <a:t> - OD</a:t>
            </a:r>
            <a:endParaRPr lang="en-US" sz="3000" b="1" dirty="0">
              <a:solidFill>
                <a:schemeClr val="accent4"/>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0690" y="1945844"/>
            <a:ext cx="6399396" cy="4373587"/>
          </a:xfrm>
        </p:spPr>
        <p:txBody>
          <a:bodyPr/>
          <a:lstStyle/>
          <a:p>
            <a:pPr marL="457200" indent="-457200">
              <a:buFont typeface="Arial" panose="020B0604020202020204" pitchFamily="34" charset="0"/>
              <a:buChar char="•"/>
            </a:pPr>
            <a:r>
              <a:rPr lang="en-GB" sz="2800" dirty="0">
                <a:solidFill>
                  <a:schemeClr val="tx1"/>
                </a:solidFill>
              </a:rPr>
              <a:t>2D-matrix array, 5 MHz, 9 x 7 elements</a:t>
            </a:r>
          </a:p>
          <a:p>
            <a:pPr marL="457200" indent="-457200">
              <a:buFont typeface="Arial" panose="020B0604020202020204" pitchFamily="34" charset="0"/>
              <a:buChar char="•"/>
            </a:pPr>
            <a:r>
              <a:rPr lang="en-GB" sz="2800" dirty="0">
                <a:solidFill>
                  <a:schemeClr val="tx1"/>
                </a:solidFill>
              </a:rPr>
              <a:t>Depth range 0 to 0.6” </a:t>
            </a:r>
          </a:p>
          <a:p>
            <a:pPr marL="457200" indent="-457200">
              <a:buFont typeface="Arial" panose="020B0604020202020204" pitchFamily="34" charset="0"/>
              <a:buChar char="•"/>
            </a:pPr>
            <a:r>
              <a:rPr lang="en-GB" sz="2800" dirty="0">
                <a:solidFill>
                  <a:schemeClr val="tx1"/>
                </a:solidFill>
              </a:rPr>
              <a:t>Sector scan, from 40 to 80 SW</a:t>
            </a:r>
            <a:endParaRPr lang="en-US" sz="2800" dirty="0">
              <a:solidFill>
                <a:schemeClr val="tx1"/>
              </a:solidFill>
            </a:endParaRPr>
          </a:p>
          <a:p>
            <a:pPr marL="457200" indent="-457200">
              <a:buFont typeface="Arial" panose="020B0604020202020204" pitchFamily="34" charset="0"/>
              <a:buChar char="•"/>
            </a:pPr>
            <a:r>
              <a:rPr lang="en-GB" sz="2800" dirty="0">
                <a:solidFill>
                  <a:schemeClr val="tx1"/>
                </a:solidFill>
              </a:rPr>
              <a:t>Skew 90 and 270, beams Ʇ to WCL</a:t>
            </a:r>
            <a:endParaRPr lang="en-US" sz="2800" dirty="0">
              <a:solidFill>
                <a:schemeClr val="tx1"/>
              </a:solidFill>
            </a:endParaRPr>
          </a:p>
          <a:p>
            <a:pPr marL="457200" indent="-457200">
              <a:buFont typeface="Arial" panose="020B0604020202020204" pitchFamily="34" charset="0"/>
              <a:buChar char="•"/>
            </a:pPr>
            <a:r>
              <a:rPr lang="en-GB" sz="2800" dirty="0">
                <a:solidFill>
                  <a:schemeClr val="tx1"/>
                </a:solidFill>
              </a:rPr>
              <a:t>Two probe orientations,                             skew 90 and 270, beams Ʇ</a:t>
            </a:r>
            <a:r>
              <a:rPr lang="en-GB" sz="2800" i="1" dirty="0">
                <a:solidFill>
                  <a:schemeClr val="tx1"/>
                </a:solidFill>
              </a:rPr>
              <a:t> </a:t>
            </a:r>
            <a:r>
              <a:rPr lang="en-GB" sz="2800" dirty="0">
                <a:solidFill>
                  <a:schemeClr val="tx1"/>
                </a:solidFill>
              </a:rPr>
              <a:t>to WCL  </a:t>
            </a:r>
            <a:endParaRPr lang="en-US" sz="2800" dirty="0">
              <a:solidFill>
                <a:schemeClr val="tx1"/>
              </a:solidFill>
            </a:endParaRPr>
          </a:p>
          <a:p>
            <a:pPr marL="457200" indent="-457200">
              <a:buFont typeface="Arial" panose="020B0604020202020204" pitchFamily="34" charset="0"/>
              <a:buChar char="•"/>
            </a:pPr>
            <a:r>
              <a:rPr lang="en-GB" sz="2800" dirty="0">
                <a:solidFill>
                  <a:schemeClr val="tx1"/>
                </a:solidFill>
              </a:rPr>
              <a:t>Mechanical single line scan, </a:t>
            </a:r>
            <a:r>
              <a:rPr lang="en-GB" sz="2800" i="1" dirty="0">
                <a:solidFill>
                  <a:schemeClr val="tx1"/>
                </a:solidFill>
              </a:rPr>
              <a:t>‖ </a:t>
            </a:r>
            <a:r>
              <a:rPr lang="en-GB" sz="2800" dirty="0">
                <a:solidFill>
                  <a:schemeClr val="tx1"/>
                </a:solidFill>
              </a:rPr>
              <a:t>to WCL, resolution 0.04” (1 mm)</a:t>
            </a:r>
          </a:p>
          <a:p>
            <a:endParaRPr lang="en-US" dirty="0"/>
          </a:p>
        </p:txBody>
      </p:sp>
      <p:pic>
        <p:nvPicPr>
          <p:cNvPr id="4" name="Picture 3" descr="Graphical user interface&#10;&#10;Description automatically generated">
            <a:extLst>
              <a:ext uri="{FF2B5EF4-FFF2-40B4-BE49-F238E27FC236}">
                <a16:creationId xmlns:a16="http://schemas.microsoft.com/office/drawing/2014/main" id="{7990082D-B701-4FDD-B3C6-A1B56C123710}"/>
              </a:ext>
            </a:extLst>
          </p:cNvPr>
          <p:cNvPicPr>
            <a:picLocks noChangeAspect="1"/>
          </p:cNvPicPr>
          <p:nvPr/>
        </p:nvPicPr>
        <p:blipFill rotWithShape="1">
          <a:blip r:embed="rId5">
            <a:extLst>
              <a:ext uri="{28A0092B-C50C-407E-A947-70E740481C1C}">
                <a14:useLocalDpi xmlns:a14="http://schemas.microsoft.com/office/drawing/2010/main" val="0"/>
              </a:ext>
            </a:extLst>
          </a:blip>
          <a:srcRect l="2830"/>
          <a:stretch/>
        </p:blipFill>
        <p:spPr>
          <a:xfrm>
            <a:off x="7000875" y="1378267"/>
            <a:ext cx="4959997" cy="4020030"/>
          </a:xfrm>
          <a:prstGeom prst="rect">
            <a:avLst/>
          </a:prstGeom>
          <a:ln w="12700">
            <a:solidFill>
              <a:schemeClr val="tx1"/>
            </a:solidFill>
          </a:ln>
        </p:spPr>
      </p:pic>
      <p:sp>
        <p:nvSpPr>
          <p:cNvPr id="5" name="Rectangle 4">
            <a:extLst>
              <a:ext uri="{FF2B5EF4-FFF2-40B4-BE49-F238E27FC236}">
                <a16:creationId xmlns:a16="http://schemas.microsoft.com/office/drawing/2014/main" id="{0D3E2EA7-BD20-4544-85AF-D62264F50924}"/>
              </a:ext>
            </a:extLst>
          </p:cNvPr>
          <p:cNvSpPr/>
          <p:nvPr/>
        </p:nvSpPr>
        <p:spPr>
          <a:xfrm>
            <a:off x="10522424" y="1855990"/>
            <a:ext cx="464024" cy="227719"/>
          </a:xfrm>
          <a:prstGeom prst="rect">
            <a:avLst/>
          </a:prstGeom>
          <a:solidFill>
            <a:srgbClr val="FFFF00">
              <a:alpha val="20000"/>
            </a:srgbClr>
          </a:solid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56AC83F-6F50-4E5C-AC4A-643CE82E65C8}"/>
              </a:ext>
            </a:extLst>
          </p:cNvPr>
          <p:cNvSpPr/>
          <p:nvPr/>
        </p:nvSpPr>
        <p:spPr>
          <a:xfrm>
            <a:off x="10501952" y="3904919"/>
            <a:ext cx="464024" cy="227719"/>
          </a:xfrm>
          <a:prstGeom prst="rect">
            <a:avLst/>
          </a:prstGeom>
          <a:solidFill>
            <a:srgbClr val="FFFF00">
              <a:alpha val="20000"/>
            </a:srgbClr>
          </a:solid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00D0CEC-2607-4672-AA9B-1025F24A685C}"/>
              </a:ext>
            </a:extLst>
          </p:cNvPr>
          <p:cNvPicPr>
            <a:picLocks noChangeAspect="1"/>
          </p:cNvPicPr>
          <p:nvPr/>
        </p:nvPicPr>
        <p:blipFill>
          <a:blip r:embed="rId6"/>
          <a:stretch>
            <a:fillRect/>
          </a:stretch>
        </p:blipFill>
        <p:spPr>
          <a:xfrm>
            <a:off x="6904389" y="972613"/>
            <a:ext cx="5078356" cy="4507119"/>
          </a:xfrm>
          <a:prstGeom prst="rect">
            <a:avLst/>
          </a:prstGeom>
          <a:ln w="12700">
            <a:solidFill>
              <a:schemeClr val="tx1"/>
            </a:solidFill>
          </a:ln>
        </p:spPr>
      </p:pic>
      <p:sp>
        <p:nvSpPr>
          <p:cNvPr id="11" name="Rectangle 10">
            <a:extLst>
              <a:ext uri="{FF2B5EF4-FFF2-40B4-BE49-F238E27FC236}">
                <a16:creationId xmlns:a16="http://schemas.microsoft.com/office/drawing/2014/main" id="{40B4A2B2-9CE0-49A1-9586-FD9293ACDDDF}"/>
              </a:ext>
            </a:extLst>
          </p:cNvPr>
          <p:cNvSpPr/>
          <p:nvPr/>
        </p:nvSpPr>
        <p:spPr>
          <a:xfrm>
            <a:off x="9083975" y="1796672"/>
            <a:ext cx="904755" cy="554641"/>
          </a:xfrm>
          <a:prstGeom prst="rect">
            <a:avLst/>
          </a:prstGeom>
          <a:solidFill>
            <a:srgbClr val="FFFF00">
              <a:alpha val="20000"/>
            </a:srgbClr>
          </a:solid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irc_OD">
            <a:hlinkClick r:id="" action="ppaction://media"/>
            <a:extLst>
              <a:ext uri="{FF2B5EF4-FFF2-40B4-BE49-F238E27FC236}">
                <a16:creationId xmlns:a16="http://schemas.microsoft.com/office/drawing/2014/main" id="{0A64C9AA-50F3-4ED4-B8D7-CE425C7E1C1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91823" y="965816"/>
            <a:ext cx="5490922" cy="4844932"/>
          </a:xfrm>
          <a:prstGeom prst="rect">
            <a:avLst/>
          </a:prstGeom>
          <a:ln w="12700">
            <a:solidFill>
              <a:schemeClr val="tx1"/>
            </a:solidFill>
          </a:ln>
        </p:spPr>
      </p:pic>
    </p:spTree>
    <p:extLst>
      <p:ext uri="{BB962C8B-B14F-4D97-AF65-F5344CB8AC3E}">
        <p14:creationId xmlns:p14="http://schemas.microsoft.com/office/powerpoint/2010/main" val="1457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80" y="89844"/>
            <a:ext cx="10935846" cy="841982"/>
          </a:xfrm>
          <a:solidFill>
            <a:srgbClr val="0070C0"/>
          </a:solidFill>
        </p:spPr>
        <p:txBody>
          <a:bodyPr anchor="t"/>
          <a:lstStyle/>
          <a:p>
            <a:r>
              <a:rPr lang="fr-CA" sz="3000" b="1" dirty="0">
                <a:solidFill>
                  <a:schemeClr val="accent4"/>
                </a:solidFill>
                <a:latin typeface="Arial" panose="020B0604020202020204" pitchFamily="34" charset="0"/>
                <a:cs typeface="Arial" panose="020B0604020202020204" pitchFamily="34" charset="0"/>
              </a:rPr>
              <a:t>Inspection Technique – Circ. </a:t>
            </a:r>
            <a:r>
              <a:rPr lang="fr-CA" sz="3000" b="1" dirty="0" err="1">
                <a:solidFill>
                  <a:schemeClr val="accent4"/>
                </a:solidFill>
                <a:latin typeface="Arial" panose="020B0604020202020204" pitchFamily="34" charset="0"/>
                <a:cs typeface="Arial" panose="020B0604020202020204" pitchFamily="34" charset="0"/>
              </a:rPr>
              <a:t>Flaws</a:t>
            </a:r>
            <a:r>
              <a:rPr lang="fr-CA" sz="3000" b="1" dirty="0">
                <a:solidFill>
                  <a:schemeClr val="accent4"/>
                </a:solidFill>
                <a:latin typeface="Arial" panose="020B0604020202020204" pitchFamily="34" charset="0"/>
                <a:cs typeface="Arial" panose="020B0604020202020204" pitchFamily="34" charset="0"/>
              </a:rPr>
              <a:t> – </a:t>
            </a:r>
            <a:r>
              <a:rPr lang="fr-CA" sz="3000" b="1" dirty="0" err="1">
                <a:solidFill>
                  <a:schemeClr val="accent4"/>
                </a:solidFill>
                <a:latin typeface="Arial" panose="020B0604020202020204" pitchFamily="34" charset="0"/>
                <a:cs typeface="Arial" panose="020B0604020202020204" pitchFamily="34" charset="0"/>
              </a:rPr>
              <a:t>Intermediate</a:t>
            </a:r>
            <a:r>
              <a:rPr lang="fr-CA" sz="3000" b="1" dirty="0">
                <a:solidFill>
                  <a:schemeClr val="accent4"/>
                </a:solidFill>
                <a:latin typeface="Arial" panose="020B0604020202020204" pitchFamily="34" charset="0"/>
                <a:cs typeface="Arial" panose="020B0604020202020204" pitchFamily="34" charset="0"/>
              </a:rPr>
              <a:t> &amp; ID</a:t>
            </a:r>
            <a:endParaRPr lang="en-US" sz="3000" b="1" dirty="0">
              <a:solidFill>
                <a:schemeClr val="accent4"/>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80" y="1231225"/>
            <a:ext cx="6372502" cy="4373587"/>
          </a:xfrm>
        </p:spPr>
        <p:txBody>
          <a:bodyPr/>
          <a:lstStyle/>
          <a:p>
            <a:pPr marL="457200" indent="-457200">
              <a:buFont typeface="Arial" panose="020B0604020202020204" pitchFamily="34" charset="0"/>
              <a:buChar char="•"/>
            </a:pPr>
            <a:r>
              <a:rPr lang="en-GB" sz="2600" dirty="0">
                <a:solidFill>
                  <a:schemeClr val="tx1"/>
                </a:solidFill>
              </a:rPr>
              <a:t>2D-matrix array, 5MHz, 18 x 14 elements,  on 10LW wedge</a:t>
            </a:r>
          </a:p>
          <a:p>
            <a:pPr marL="457200" indent="-457200">
              <a:buFont typeface="Arial" panose="020B0604020202020204" pitchFamily="34" charset="0"/>
              <a:buChar char="•"/>
            </a:pPr>
            <a:r>
              <a:rPr lang="en-GB" sz="2600" dirty="0">
                <a:solidFill>
                  <a:schemeClr val="tx1"/>
                </a:solidFill>
              </a:rPr>
              <a:t>Depth range from 0.6” to T</a:t>
            </a:r>
          </a:p>
          <a:p>
            <a:pPr marL="457200" indent="-457200">
              <a:buFont typeface="Arial" panose="020B0604020202020204" pitchFamily="34" charset="0"/>
              <a:buChar char="•"/>
            </a:pPr>
            <a:r>
              <a:rPr lang="en-GB" sz="2600" dirty="0">
                <a:solidFill>
                  <a:schemeClr val="tx1"/>
                </a:solidFill>
              </a:rPr>
              <a:t>2 focal law groups :</a:t>
            </a:r>
          </a:p>
          <a:p>
            <a:pPr marL="800100" lvl="1" indent="-342900">
              <a:buFont typeface="Calibri" panose="020F0502020204030204" pitchFamily="34" charset="0"/>
              <a:buChar char="–"/>
            </a:pPr>
            <a:r>
              <a:rPr lang="en-GB" sz="2000" dirty="0">
                <a:solidFill>
                  <a:schemeClr val="tx1"/>
                </a:solidFill>
              </a:rPr>
              <a:t>Root, sector from -5 to 15 LW, focused at ID</a:t>
            </a:r>
            <a:endParaRPr lang="en-CA" sz="2000" dirty="0">
              <a:solidFill>
                <a:schemeClr val="tx1"/>
              </a:solidFill>
            </a:endParaRPr>
          </a:p>
          <a:p>
            <a:pPr marL="800100" lvl="1" indent="-342900">
              <a:buFont typeface="Calibri" panose="020F0502020204030204" pitchFamily="34" charset="0"/>
              <a:buChar char="–"/>
            </a:pPr>
            <a:r>
              <a:rPr lang="en-GB" sz="2000" dirty="0">
                <a:solidFill>
                  <a:schemeClr val="tx1"/>
                </a:solidFill>
              </a:rPr>
              <a:t>Bevel, sector from 0 to 30 LW, focused at HP 1”</a:t>
            </a:r>
            <a:endParaRPr lang="en-US" sz="2000" dirty="0">
              <a:solidFill>
                <a:schemeClr val="tx1"/>
              </a:solidFill>
            </a:endParaRPr>
          </a:p>
          <a:p>
            <a:pPr marL="457200" indent="-457200">
              <a:buFont typeface="Arial" panose="020B0604020202020204" pitchFamily="34" charset="0"/>
              <a:buChar char="•"/>
            </a:pPr>
            <a:r>
              <a:rPr lang="en-GB" sz="2600" dirty="0">
                <a:solidFill>
                  <a:schemeClr val="tx1"/>
                </a:solidFill>
              </a:rPr>
              <a:t>Two probe orientations,                             skew 90 and 270, beams Ʇ</a:t>
            </a:r>
            <a:r>
              <a:rPr lang="en-GB" sz="2600" i="1" dirty="0">
                <a:solidFill>
                  <a:schemeClr val="tx1"/>
                </a:solidFill>
              </a:rPr>
              <a:t> </a:t>
            </a:r>
            <a:r>
              <a:rPr lang="en-GB" sz="2600" dirty="0">
                <a:solidFill>
                  <a:schemeClr val="tx1"/>
                </a:solidFill>
              </a:rPr>
              <a:t>to WCL  </a:t>
            </a:r>
            <a:endParaRPr lang="en-US" sz="2600" dirty="0">
              <a:solidFill>
                <a:schemeClr val="tx1"/>
              </a:solidFill>
            </a:endParaRPr>
          </a:p>
          <a:p>
            <a:pPr marL="457200" indent="-457200">
              <a:buFont typeface="Arial" panose="020B0604020202020204" pitchFamily="34" charset="0"/>
              <a:buChar char="•"/>
            </a:pPr>
            <a:r>
              <a:rPr lang="en-GB" sz="2600" dirty="0">
                <a:solidFill>
                  <a:schemeClr val="tx1"/>
                </a:solidFill>
              </a:rPr>
              <a:t>Mechanical single line scan, </a:t>
            </a:r>
            <a:r>
              <a:rPr lang="en-GB" sz="2600" i="1" dirty="0">
                <a:solidFill>
                  <a:schemeClr val="tx1"/>
                </a:solidFill>
              </a:rPr>
              <a:t>‖ </a:t>
            </a:r>
            <a:r>
              <a:rPr lang="en-GB" sz="2600" dirty="0">
                <a:solidFill>
                  <a:schemeClr val="tx1"/>
                </a:solidFill>
              </a:rPr>
              <a:t>to WCL, resolution 0.04” (1 mm)</a:t>
            </a:r>
          </a:p>
          <a:p>
            <a:endParaRPr lang="en-US" dirty="0"/>
          </a:p>
        </p:txBody>
      </p:sp>
      <p:pic>
        <p:nvPicPr>
          <p:cNvPr id="4" name="Picture 3" descr="Graphical user interface&#10;&#10;Description automatically generated">
            <a:extLst>
              <a:ext uri="{FF2B5EF4-FFF2-40B4-BE49-F238E27FC236}">
                <a16:creationId xmlns:a16="http://schemas.microsoft.com/office/drawing/2014/main" id="{5A20595C-1D10-4B66-AB70-2D1BE40C8D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0875" y="1290831"/>
            <a:ext cx="4951441" cy="4105888"/>
          </a:xfrm>
          <a:prstGeom prst="rect">
            <a:avLst/>
          </a:prstGeom>
          <a:ln w="12700">
            <a:solidFill>
              <a:schemeClr val="tx1"/>
            </a:solidFill>
          </a:ln>
        </p:spPr>
      </p:pic>
      <p:sp>
        <p:nvSpPr>
          <p:cNvPr id="5" name="Rectangle 4">
            <a:extLst>
              <a:ext uri="{FF2B5EF4-FFF2-40B4-BE49-F238E27FC236}">
                <a16:creationId xmlns:a16="http://schemas.microsoft.com/office/drawing/2014/main" id="{48A71AD3-DA25-418E-9088-115068B28C57}"/>
              </a:ext>
            </a:extLst>
          </p:cNvPr>
          <p:cNvSpPr/>
          <p:nvPr/>
        </p:nvSpPr>
        <p:spPr>
          <a:xfrm>
            <a:off x="10595772" y="2468142"/>
            <a:ext cx="294690" cy="472368"/>
          </a:xfrm>
          <a:prstGeom prst="rect">
            <a:avLst/>
          </a:prstGeom>
          <a:solidFill>
            <a:srgbClr val="FFFF00">
              <a:alpha val="20000"/>
            </a:srgbClr>
          </a:solid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DFD25F-CAF5-4F15-BC6B-B4608C39D333}"/>
              </a:ext>
            </a:extLst>
          </p:cNvPr>
          <p:cNvSpPr/>
          <p:nvPr/>
        </p:nvSpPr>
        <p:spPr>
          <a:xfrm>
            <a:off x="10595772" y="4341002"/>
            <a:ext cx="294690" cy="267964"/>
          </a:xfrm>
          <a:prstGeom prst="rect">
            <a:avLst/>
          </a:prstGeom>
          <a:solidFill>
            <a:srgbClr val="FFFF00">
              <a:alpha val="20000"/>
            </a:srgbClr>
          </a:solid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irc_ID">
            <a:hlinkClick r:id="" action="ppaction://media"/>
            <a:extLst>
              <a:ext uri="{FF2B5EF4-FFF2-40B4-BE49-F238E27FC236}">
                <a16:creationId xmlns:a16="http://schemas.microsoft.com/office/drawing/2014/main" id="{DC80A461-F518-4D00-9EE0-A77359081C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48770" y="931825"/>
            <a:ext cx="5362319" cy="4731458"/>
          </a:xfrm>
          <a:prstGeom prst="rect">
            <a:avLst/>
          </a:prstGeom>
          <a:ln w="12700">
            <a:solidFill>
              <a:schemeClr val="tx1"/>
            </a:solidFill>
          </a:ln>
        </p:spPr>
      </p:pic>
    </p:spTree>
    <p:extLst>
      <p:ext uri="{BB962C8B-B14F-4D97-AF65-F5344CB8AC3E}">
        <p14:creationId xmlns:p14="http://schemas.microsoft.com/office/powerpoint/2010/main" val="16009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FA5F-60B6-584C-A548-2E4FF7C0C365}"/>
              </a:ext>
            </a:extLst>
          </p:cNvPr>
          <p:cNvSpPr>
            <a:spLocks noGrp="1"/>
          </p:cNvSpPr>
          <p:nvPr>
            <p:ph type="title"/>
          </p:nvPr>
        </p:nvSpPr>
        <p:spPr>
          <a:xfrm>
            <a:off x="337580" y="157021"/>
            <a:ext cx="10935846" cy="804348"/>
          </a:xfrm>
          <a:solidFill>
            <a:srgbClr val="0070C0"/>
          </a:solidFill>
        </p:spPr>
        <p:txBody>
          <a:bodyPr anchor="t"/>
          <a:lstStyle/>
          <a:p>
            <a:r>
              <a:rPr lang="fr-CA" sz="3000" b="1" dirty="0">
                <a:solidFill>
                  <a:schemeClr val="accent4"/>
                </a:solidFill>
                <a:latin typeface="Arial" panose="020B0604020202020204" pitchFamily="34" charset="0"/>
                <a:cs typeface="Arial" panose="020B0604020202020204" pitchFamily="34" charset="0"/>
              </a:rPr>
              <a:t>Inspection Technique – Axial </a:t>
            </a:r>
            <a:r>
              <a:rPr lang="fr-CA" sz="3000" b="1" dirty="0" err="1">
                <a:solidFill>
                  <a:schemeClr val="accent4"/>
                </a:solidFill>
                <a:latin typeface="Arial" panose="020B0604020202020204" pitchFamily="34" charset="0"/>
                <a:cs typeface="Arial" panose="020B0604020202020204" pitchFamily="34" charset="0"/>
              </a:rPr>
              <a:t>Flaws</a:t>
            </a:r>
            <a:endParaRPr lang="en-US" sz="3000" b="1" dirty="0">
              <a:solidFill>
                <a:schemeClr val="accent4"/>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1616357-9A76-704E-A1BF-10863FFFF435}"/>
              </a:ext>
            </a:extLst>
          </p:cNvPr>
          <p:cNvSpPr>
            <a:spLocks noGrp="1"/>
          </p:cNvSpPr>
          <p:nvPr>
            <p:ph type="body" idx="1"/>
          </p:nvPr>
        </p:nvSpPr>
        <p:spPr>
          <a:xfrm>
            <a:off x="337580" y="1231225"/>
            <a:ext cx="6009432" cy="4373587"/>
          </a:xfrm>
        </p:spPr>
        <p:txBody>
          <a:bodyPr/>
          <a:lstStyle/>
          <a:p>
            <a:pPr marL="457200" indent="-457200">
              <a:buFont typeface="Arial" panose="020B0604020202020204" pitchFamily="34" charset="0"/>
              <a:buChar char="•"/>
            </a:pPr>
            <a:r>
              <a:rPr lang="en-GB" sz="2600" dirty="0">
                <a:solidFill>
                  <a:schemeClr val="tx1"/>
                </a:solidFill>
              </a:rPr>
              <a:t>2D-matrix array, 5MHz, 18 x 14 elements,  on 55SW wedge</a:t>
            </a:r>
          </a:p>
          <a:p>
            <a:pPr marL="457200" indent="-457200">
              <a:buFont typeface="Arial" panose="020B0604020202020204" pitchFamily="34" charset="0"/>
              <a:buChar char="•"/>
            </a:pPr>
            <a:r>
              <a:rPr lang="en-GB" sz="2600" dirty="0">
                <a:solidFill>
                  <a:schemeClr val="tx1"/>
                </a:solidFill>
              </a:rPr>
              <a:t>3 focal law groups :</a:t>
            </a:r>
          </a:p>
          <a:p>
            <a:pPr marL="800100" lvl="1" indent="-342900">
              <a:buFont typeface="Calibri" panose="020F0502020204030204" pitchFamily="34" charset="0"/>
              <a:buChar char="–"/>
            </a:pPr>
            <a:r>
              <a:rPr lang="en-GB" sz="2000" dirty="0">
                <a:solidFill>
                  <a:schemeClr val="tx1"/>
                </a:solidFill>
              </a:rPr>
              <a:t>70 SW, </a:t>
            </a:r>
            <a:r>
              <a:rPr lang="en-CA" sz="2000" dirty="0">
                <a:solidFill>
                  <a:schemeClr val="tx1"/>
                </a:solidFill>
              </a:rPr>
              <a:t>skew -15 to +15 deg, OD range</a:t>
            </a:r>
          </a:p>
          <a:p>
            <a:pPr marL="800100" lvl="1" indent="-342900">
              <a:buFont typeface="Calibri" panose="020F0502020204030204" pitchFamily="34" charset="0"/>
              <a:buChar char="–"/>
            </a:pPr>
            <a:r>
              <a:rPr lang="en-GB" sz="2000" dirty="0">
                <a:solidFill>
                  <a:schemeClr val="tx1"/>
                </a:solidFill>
              </a:rPr>
              <a:t>60 SW, </a:t>
            </a:r>
            <a:r>
              <a:rPr lang="en-CA" sz="2000" dirty="0">
                <a:solidFill>
                  <a:schemeClr val="tx1"/>
                </a:solidFill>
              </a:rPr>
              <a:t>skew -15 to +15 deg, intermediate range</a:t>
            </a:r>
            <a:endParaRPr lang="en-US" sz="2000" dirty="0">
              <a:solidFill>
                <a:schemeClr val="tx1"/>
              </a:solidFill>
            </a:endParaRPr>
          </a:p>
          <a:p>
            <a:pPr marL="800100" lvl="1" indent="-342900">
              <a:buFont typeface="Calibri" panose="020F0502020204030204" pitchFamily="34" charset="0"/>
              <a:buChar char="–"/>
            </a:pPr>
            <a:r>
              <a:rPr lang="en-GB" sz="2000" dirty="0">
                <a:solidFill>
                  <a:schemeClr val="tx1"/>
                </a:solidFill>
              </a:rPr>
              <a:t>40 SW, </a:t>
            </a:r>
            <a:r>
              <a:rPr lang="en-CA" sz="2000" dirty="0">
                <a:solidFill>
                  <a:schemeClr val="tx1"/>
                </a:solidFill>
              </a:rPr>
              <a:t>skew -15 to +15 deg, mid-wall and ID</a:t>
            </a:r>
            <a:endParaRPr lang="en-US" sz="2000" dirty="0">
              <a:solidFill>
                <a:schemeClr val="tx1"/>
              </a:solidFill>
            </a:endParaRPr>
          </a:p>
          <a:p>
            <a:pPr marL="457200" indent="-457200">
              <a:buFont typeface="Arial" panose="020B0604020202020204" pitchFamily="34" charset="0"/>
              <a:buChar char="•"/>
            </a:pPr>
            <a:r>
              <a:rPr lang="en-GB" sz="2800" dirty="0">
                <a:solidFill>
                  <a:schemeClr val="tx1"/>
                </a:solidFill>
              </a:rPr>
              <a:t>Tw</a:t>
            </a:r>
            <a:r>
              <a:rPr lang="en-GB" sz="2600" dirty="0">
                <a:solidFill>
                  <a:schemeClr val="tx1"/>
                </a:solidFill>
              </a:rPr>
              <a:t>o probe orientations,                             skew 0 and 180, beams </a:t>
            </a:r>
            <a:r>
              <a:rPr lang="en-GB" sz="2600" i="1" dirty="0">
                <a:solidFill>
                  <a:schemeClr val="tx1"/>
                </a:solidFill>
              </a:rPr>
              <a:t>‖ </a:t>
            </a:r>
            <a:r>
              <a:rPr lang="en-GB" sz="2600" dirty="0">
                <a:solidFill>
                  <a:schemeClr val="tx1"/>
                </a:solidFill>
              </a:rPr>
              <a:t>to WCL  </a:t>
            </a:r>
            <a:endParaRPr lang="en-US" sz="2600" dirty="0">
              <a:solidFill>
                <a:schemeClr val="tx1"/>
              </a:solidFill>
            </a:endParaRPr>
          </a:p>
          <a:p>
            <a:pPr marL="457200" indent="-457200">
              <a:buFont typeface="Arial" panose="020B0604020202020204" pitchFamily="34" charset="0"/>
              <a:buChar char="•"/>
            </a:pPr>
            <a:r>
              <a:rPr lang="en-GB" sz="2600" dirty="0">
                <a:solidFill>
                  <a:schemeClr val="tx1"/>
                </a:solidFill>
              </a:rPr>
              <a:t>Mechanical single line scan, </a:t>
            </a:r>
            <a:r>
              <a:rPr lang="en-GB" sz="2600" i="1" dirty="0">
                <a:solidFill>
                  <a:schemeClr val="tx1"/>
                </a:solidFill>
              </a:rPr>
              <a:t>‖ </a:t>
            </a:r>
            <a:r>
              <a:rPr lang="en-GB" sz="2600" dirty="0">
                <a:solidFill>
                  <a:schemeClr val="tx1"/>
                </a:solidFill>
              </a:rPr>
              <a:t>to WCL, resolution 0.04” (1 mm)</a:t>
            </a:r>
          </a:p>
          <a:p>
            <a:endParaRPr lang="en-US" dirty="0"/>
          </a:p>
        </p:txBody>
      </p:sp>
      <p:pic>
        <p:nvPicPr>
          <p:cNvPr id="4" name="Picture 3" descr="A picture containing graphical user interface&#10;&#10;Description automatically generated">
            <a:extLst>
              <a:ext uri="{FF2B5EF4-FFF2-40B4-BE49-F238E27FC236}">
                <a16:creationId xmlns:a16="http://schemas.microsoft.com/office/drawing/2014/main" id="{2FC45093-8DD4-4931-94AD-C6F3CB9C0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350" y="1756500"/>
            <a:ext cx="5488866" cy="3283662"/>
          </a:xfrm>
          <a:prstGeom prst="rect">
            <a:avLst/>
          </a:prstGeom>
          <a:ln w="12700">
            <a:solidFill>
              <a:schemeClr val="tx1"/>
            </a:solidFill>
          </a:ln>
        </p:spPr>
      </p:pic>
      <p:sp>
        <p:nvSpPr>
          <p:cNvPr id="5" name="Rectangle 4">
            <a:extLst>
              <a:ext uri="{FF2B5EF4-FFF2-40B4-BE49-F238E27FC236}">
                <a16:creationId xmlns:a16="http://schemas.microsoft.com/office/drawing/2014/main" id="{DBD3DF3B-FA2A-462F-BD32-012EC7B85294}"/>
              </a:ext>
            </a:extLst>
          </p:cNvPr>
          <p:cNvSpPr/>
          <p:nvPr/>
        </p:nvSpPr>
        <p:spPr>
          <a:xfrm>
            <a:off x="10790118" y="2899631"/>
            <a:ext cx="464024" cy="225758"/>
          </a:xfrm>
          <a:prstGeom prst="rect">
            <a:avLst/>
          </a:prstGeom>
          <a:solidFill>
            <a:srgbClr val="FFFF00">
              <a:alpha val="20000"/>
            </a:srgbClr>
          </a:solid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DFCD0E9-7F37-4D9C-9C36-9BDE92789605}"/>
              </a:ext>
            </a:extLst>
          </p:cNvPr>
          <p:cNvSpPr/>
          <p:nvPr/>
        </p:nvSpPr>
        <p:spPr>
          <a:xfrm>
            <a:off x="10790118" y="3127816"/>
            <a:ext cx="464024" cy="291355"/>
          </a:xfrm>
          <a:prstGeom prst="rect">
            <a:avLst/>
          </a:prstGeom>
          <a:solidFill>
            <a:srgbClr val="FFFF00">
              <a:alpha val="20000"/>
            </a:srgbClr>
          </a:solid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060D9C0-7816-4DE2-8164-4D3AB05E7A72}"/>
              </a:ext>
            </a:extLst>
          </p:cNvPr>
          <p:cNvSpPr/>
          <p:nvPr/>
        </p:nvSpPr>
        <p:spPr>
          <a:xfrm>
            <a:off x="10790119" y="3419171"/>
            <a:ext cx="464024" cy="672030"/>
          </a:xfrm>
          <a:prstGeom prst="rect">
            <a:avLst/>
          </a:prstGeom>
          <a:solidFill>
            <a:srgbClr val="FFFF00">
              <a:alpha val="20000"/>
            </a:srgbClr>
          </a:solid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xial_ID">
            <a:hlinkClick r:id="" action="ppaction://media"/>
            <a:extLst>
              <a:ext uri="{FF2B5EF4-FFF2-40B4-BE49-F238E27FC236}">
                <a16:creationId xmlns:a16="http://schemas.microsoft.com/office/drawing/2014/main" id="{B21C2FCC-D26E-489F-A7C8-C68885FD281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99999" y="1043609"/>
            <a:ext cx="5609156" cy="4631413"/>
          </a:xfrm>
          <a:prstGeom prst="rect">
            <a:avLst/>
          </a:prstGeom>
          <a:ln w="12700">
            <a:solidFill>
              <a:schemeClr val="tx1"/>
            </a:solidFill>
          </a:ln>
        </p:spPr>
      </p:pic>
    </p:spTree>
    <p:extLst>
      <p:ext uri="{BB962C8B-B14F-4D97-AF65-F5344CB8AC3E}">
        <p14:creationId xmlns:p14="http://schemas.microsoft.com/office/powerpoint/2010/main" val="233373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solidFill>
            <a:srgbClr val="0066B3"/>
          </a:solidFill>
          <a:ln>
            <a:noFill/>
          </a:ln>
        </p:spPr>
        <p:txBody>
          <a:bodyPr/>
          <a:lstStyle/>
          <a:p>
            <a:pPr eaLnBrk="1" hangingPunct="1"/>
            <a:r>
              <a:rPr lang="en-US" dirty="0">
                <a:solidFill>
                  <a:schemeClr val="accent6"/>
                </a:solidFill>
              </a:rPr>
              <a:t>MLPV NDE PP Weld Examination </a:t>
            </a:r>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dirty="0"/>
              <a:t>NASA MLPVs</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19</a:t>
            </a:fld>
            <a:endParaRPr lang="en-US">
              <a:latin typeface="75 Helvetica Bold" charset="0"/>
              <a:ea typeface="ＭＳ Ｐゴシック" charset="-128"/>
              <a:cs typeface="ＭＳ Ｐゴシック" charset="-128"/>
            </a:endParaRPr>
          </a:p>
        </p:txBody>
      </p:sp>
      <p:pic>
        <p:nvPicPr>
          <p:cNvPr id="36" name="1BDE52F3">
            <a:hlinkClick r:id="" action="ppaction://media"/>
            <a:extLst>
              <a:ext uri="{FF2B5EF4-FFF2-40B4-BE49-F238E27FC236}">
                <a16:creationId xmlns:a16="http://schemas.microsoft.com/office/drawing/2014/main" id="{B00C8EE0-0182-BD0C-6E90-0F233DE441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0283" y="1356965"/>
            <a:ext cx="2429223" cy="4318619"/>
          </a:xfrm>
          <a:prstGeom prst="rect">
            <a:avLst/>
          </a:prstGeom>
        </p:spPr>
      </p:pic>
      <p:pic>
        <p:nvPicPr>
          <p:cNvPr id="3" name="Picture 2">
            <a:extLst>
              <a:ext uri="{FF2B5EF4-FFF2-40B4-BE49-F238E27FC236}">
                <a16:creationId xmlns:a16="http://schemas.microsoft.com/office/drawing/2014/main" id="{9D85B80A-8949-8761-8B9C-6AA9835E4EBE}"/>
              </a:ext>
            </a:extLst>
          </p:cNvPr>
          <p:cNvPicPr>
            <a:picLocks noChangeAspect="1"/>
          </p:cNvPicPr>
          <p:nvPr/>
        </p:nvPicPr>
        <p:blipFill>
          <a:blip r:embed="rId6"/>
          <a:stretch>
            <a:fillRect/>
          </a:stretch>
        </p:blipFill>
        <p:spPr>
          <a:xfrm>
            <a:off x="8340466" y="1356965"/>
            <a:ext cx="2761727" cy="4724809"/>
          </a:xfrm>
          <a:prstGeom prst="rect">
            <a:avLst/>
          </a:prstGeom>
        </p:spPr>
      </p:pic>
      <p:sp>
        <p:nvSpPr>
          <p:cNvPr id="6" name="TextBox 5">
            <a:extLst>
              <a:ext uri="{FF2B5EF4-FFF2-40B4-BE49-F238E27FC236}">
                <a16:creationId xmlns:a16="http://schemas.microsoft.com/office/drawing/2014/main" id="{311F50CB-F18D-1E41-2734-03AE9E45D0DA}"/>
              </a:ext>
            </a:extLst>
          </p:cNvPr>
          <p:cNvSpPr txBox="1"/>
          <p:nvPr/>
        </p:nvSpPr>
        <p:spPr>
          <a:xfrm>
            <a:off x="8340465" y="6026833"/>
            <a:ext cx="2938231" cy="276999"/>
          </a:xfrm>
          <a:prstGeom prst="rect">
            <a:avLst/>
          </a:prstGeom>
          <a:noFill/>
        </p:spPr>
        <p:txBody>
          <a:bodyPr wrap="square" rtlCol="0">
            <a:spAutoFit/>
          </a:bodyPr>
          <a:lstStyle/>
          <a:p>
            <a:r>
              <a:rPr lang="en-US" sz="1200" dirty="0">
                <a:effectLst/>
                <a:latin typeface="Arial" panose="020B0604020202020204" pitchFamily="34" charset="0"/>
                <a:ea typeface="Times New Roman" panose="02020603050405020304" pitchFamily="18" charset="0"/>
              </a:rPr>
              <a:t>Inspection of shell-to-shell weld </a:t>
            </a:r>
            <a:endParaRPr lang="en-US" sz="1200" dirty="0"/>
          </a:p>
        </p:txBody>
      </p:sp>
      <p:pic>
        <p:nvPicPr>
          <p:cNvPr id="7" name="Picture 6">
            <a:extLst>
              <a:ext uri="{FF2B5EF4-FFF2-40B4-BE49-F238E27FC236}">
                <a16:creationId xmlns:a16="http://schemas.microsoft.com/office/drawing/2014/main" id="{2743F985-D422-BEB1-472B-3BFC480BA64D}"/>
              </a:ext>
            </a:extLst>
          </p:cNvPr>
          <p:cNvPicPr>
            <a:picLocks noChangeAspect="1"/>
          </p:cNvPicPr>
          <p:nvPr/>
        </p:nvPicPr>
        <p:blipFill>
          <a:blip r:embed="rId7"/>
          <a:stretch>
            <a:fillRect/>
          </a:stretch>
        </p:blipFill>
        <p:spPr>
          <a:xfrm>
            <a:off x="4523267" y="1356965"/>
            <a:ext cx="2743438" cy="2743438"/>
          </a:xfrm>
          <a:prstGeom prst="rect">
            <a:avLst/>
          </a:prstGeom>
        </p:spPr>
      </p:pic>
      <p:sp>
        <p:nvSpPr>
          <p:cNvPr id="8" name="TextBox 7">
            <a:extLst>
              <a:ext uri="{FF2B5EF4-FFF2-40B4-BE49-F238E27FC236}">
                <a16:creationId xmlns:a16="http://schemas.microsoft.com/office/drawing/2014/main" id="{B16D90D5-26D1-CAB1-1FD3-6A8522CFEE76}"/>
              </a:ext>
            </a:extLst>
          </p:cNvPr>
          <p:cNvSpPr txBox="1"/>
          <p:nvPr/>
        </p:nvSpPr>
        <p:spPr>
          <a:xfrm>
            <a:off x="4436318" y="4034585"/>
            <a:ext cx="2938231" cy="461665"/>
          </a:xfrm>
          <a:prstGeom prst="rect">
            <a:avLst/>
          </a:prstGeom>
          <a:noFill/>
        </p:spPr>
        <p:txBody>
          <a:bodyPr wrap="square" rtlCol="0">
            <a:spAutoFit/>
          </a:bodyPr>
          <a:lstStyle/>
          <a:p>
            <a:r>
              <a:rPr lang="en-US" sz="1200" dirty="0">
                <a:effectLst/>
                <a:latin typeface="Arial" panose="020B0604020202020204" pitchFamily="34" charset="0"/>
                <a:ea typeface="Times New Roman" panose="02020603050405020304" pitchFamily="18" charset="0"/>
              </a:rPr>
              <a:t>Shell-to-shell weld after flat topping operation</a:t>
            </a:r>
            <a:endParaRPr lang="en-US" sz="1200" dirty="0"/>
          </a:p>
        </p:txBody>
      </p:sp>
      <p:sp>
        <p:nvSpPr>
          <p:cNvPr id="2" name="TextBox 1">
            <a:extLst>
              <a:ext uri="{FF2B5EF4-FFF2-40B4-BE49-F238E27FC236}">
                <a16:creationId xmlns:a16="http://schemas.microsoft.com/office/drawing/2014/main" id="{07FAC6FC-5223-60CB-A8D5-2F22FE82F319}"/>
              </a:ext>
            </a:extLst>
          </p:cNvPr>
          <p:cNvSpPr txBox="1"/>
          <p:nvPr/>
        </p:nvSpPr>
        <p:spPr>
          <a:xfrm>
            <a:off x="893763" y="5652393"/>
            <a:ext cx="2938231" cy="276999"/>
          </a:xfrm>
          <a:prstGeom prst="rect">
            <a:avLst/>
          </a:prstGeom>
          <a:noFill/>
        </p:spPr>
        <p:txBody>
          <a:bodyPr wrap="square" rtlCol="0">
            <a:spAutoFit/>
          </a:bodyPr>
          <a:lstStyle/>
          <a:p>
            <a:r>
              <a:rPr lang="en-US" sz="1200" dirty="0">
                <a:effectLst/>
                <a:latin typeface="Arial" panose="020B0604020202020204" pitchFamily="34" charset="0"/>
                <a:ea typeface="Times New Roman" panose="02020603050405020304" pitchFamily="18" charset="0"/>
              </a:rPr>
              <a:t>Machining of shell-to-shell weld video</a:t>
            </a:r>
            <a:endParaRPr lang="en-US" sz="1200" dirty="0"/>
          </a:p>
        </p:txBody>
      </p:sp>
    </p:spTree>
    <p:extLst>
      <p:ext uri="{BB962C8B-B14F-4D97-AF65-F5344CB8AC3E}">
        <p14:creationId xmlns:p14="http://schemas.microsoft.com/office/powerpoint/2010/main" val="176185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6"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6"/>
                </p:tgtEl>
              </p:cMediaNode>
            </p:video>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6"/>
                                        </p:tgtEl>
                                      </p:cBhvr>
                                    </p:cmd>
                                  </p:childTnLst>
                                </p:cTn>
                              </p:par>
                            </p:childTnLst>
                          </p:cTn>
                        </p:par>
                      </p:childTnLst>
                    </p:cTn>
                  </p:par>
                </p:childTnLst>
              </p:cTn>
              <p:nextCondLst>
                <p:cond evt="onClick" delay="0">
                  <p:tgtEl>
                    <p:spTgt spid="3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6294361" y="6350000"/>
            <a:ext cx="5822791" cy="355600"/>
          </a:xfrm>
        </p:spPr>
        <p:txBody>
          <a:bodyPr/>
          <a:lstStyle/>
          <a:p>
            <a:pPr>
              <a:defRPr/>
            </a:pPr>
            <a:r>
              <a:rPr lang="en-US" sz="1400" dirty="0">
                <a:solidFill>
                  <a:schemeClr val="bg1">
                    <a:lumMod val="10000"/>
                  </a:schemeClr>
                </a:solidFill>
              </a:rPr>
              <a:t>NASA MLPVs</a:t>
            </a:r>
            <a:endParaRPr lang="en-US" dirty="0">
              <a:solidFill>
                <a:schemeClr val="bg1">
                  <a:lumMod val="10000"/>
                </a:schemeClr>
              </a:solidFill>
            </a:endParaRP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2</a:t>
            </a:fld>
            <a:endParaRPr lang="en-US">
              <a:latin typeface="75 Helvetica Bold" charset="0"/>
              <a:ea typeface="ＭＳ Ｐゴシック" charset="-128"/>
              <a:cs typeface="ＭＳ Ｐゴシック" charset="-128"/>
            </a:endParaRPr>
          </a:p>
        </p:txBody>
      </p:sp>
      <p:sp>
        <p:nvSpPr>
          <p:cNvPr id="7" name="Google Shape;147;p29">
            <a:extLst>
              <a:ext uri="{FF2B5EF4-FFF2-40B4-BE49-F238E27FC236}">
                <a16:creationId xmlns:a16="http://schemas.microsoft.com/office/drawing/2014/main" id="{5D2084B9-CCD0-FA0D-A944-5470E89A667F}"/>
              </a:ext>
            </a:extLst>
          </p:cNvPr>
          <p:cNvSpPr/>
          <p:nvPr/>
        </p:nvSpPr>
        <p:spPr>
          <a:xfrm>
            <a:off x="10019643" y="593367"/>
            <a:ext cx="1858500" cy="5596284"/>
          </a:xfrm>
          <a:prstGeom prst="rect">
            <a:avLst/>
          </a:prstGeom>
          <a:solidFill>
            <a:srgbClr val="006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p29">
            <a:extLst>
              <a:ext uri="{FF2B5EF4-FFF2-40B4-BE49-F238E27FC236}">
                <a16:creationId xmlns:a16="http://schemas.microsoft.com/office/drawing/2014/main" id="{6166CAA9-1277-F1C1-72DB-35D14A74E483}"/>
              </a:ext>
            </a:extLst>
          </p:cNvPr>
          <p:cNvSpPr/>
          <p:nvPr/>
        </p:nvSpPr>
        <p:spPr>
          <a:xfrm flipH="1">
            <a:off x="8730720" y="3149698"/>
            <a:ext cx="2571600" cy="2571600"/>
          </a:xfrm>
          <a:prstGeom prst="chord">
            <a:avLst>
              <a:gd name="adj1" fmla="val 5400578"/>
              <a:gd name="adj2" fmla="val 162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9;p29">
            <a:extLst>
              <a:ext uri="{FF2B5EF4-FFF2-40B4-BE49-F238E27FC236}">
                <a16:creationId xmlns:a16="http://schemas.microsoft.com/office/drawing/2014/main" id="{267E400D-08AB-C595-EC34-F85231326430}"/>
              </a:ext>
            </a:extLst>
          </p:cNvPr>
          <p:cNvSpPr/>
          <p:nvPr/>
        </p:nvSpPr>
        <p:spPr>
          <a:xfrm>
            <a:off x="8730941" y="3149698"/>
            <a:ext cx="2571600" cy="2571600"/>
          </a:xfrm>
          <a:prstGeom prst="chord">
            <a:avLst>
              <a:gd name="adj1" fmla="val 5399415"/>
              <a:gd name="adj2" fmla="val 16200000"/>
            </a:avLst>
          </a:prstGeom>
          <a:solidFill>
            <a:srgbClr val="0066B3">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Title 1">
            <a:extLst>
              <a:ext uri="{FF2B5EF4-FFF2-40B4-BE49-F238E27FC236}">
                <a16:creationId xmlns:a16="http://schemas.microsoft.com/office/drawing/2014/main" id="{E3BFAD28-951D-5689-DD94-64ADF53FBDCE}"/>
              </a:ext>
            </a:extLst>
          </p:cNvPr>
          <p:cNvSpPr txBox="1">
            <a:spLocks/>
          </p:cNvSpPr>
          <p:nvPr/>
        </p:nvSpPr>
        <p:spPr>
          <a:xfrm>
            <a:off x="415600" y="593367"/>
            <a:ext cx="11360800" cy="763600"/>
          </a:xfrm>
          <a:prstGeom prst="rect">
            <a:avLst/>
          </a:prstGeom>
          <a:solidFill>
            <a:srgbClr val="0066B3"/>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solidFill>
                  <a:schemeClr val="accent6"/>
                </a:solidFill>
              </a:rPr>
              <a:t>Overview</a:t>
            </a:r>
          </a:p>
        </p:txBody>
      </p:sp>
      <p:sp>
        <p:nvSpPr>
          <p:cNvPr id="22" name="Google Shape;163;p29">
            <a:extLst>
              <a:ext uri="{FF2B5EF4-FFF2-40B4-BE49-F238E27FC236}">
                <a16:creationId xmlns:a16="http://schemas.microsoft.com/office/drawing/2014/main" id="{9B26FCD5-6400-ED02-53BB-50292ADD927C}"/>
              </a:ext>
            </a:extLst>
          </p:cNvPr>
          <p:cNvSpPr/>
          <p:nvPr/>
        </p:nvSpPr>
        <p:spPr>
          <a:xfrm>
            <a:off x="9457371" y="1008513"/>
            <a:ext cx="943800" cy="943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4" name="Content Placeholder 2">
            <a:extLst>
              <a:ext uri="{FF2B5EF4-FFF2-40B4-BE49-F238E27FC236}">
                <a16:creationId xmlns:a16="http://schemas.microsoft.com/office/drawing/2014/main" id="{F7216BF9-48C7-6A37-A4E2-66EE489E8E30}"/>
              </a:ext>
            </a:extLst>
          </p:cNvPr>
          <p:cNvSpPr>
            <a:spLocks noGrp="1"/>
          </p:cNvSpPr>
          <p:nvPr>
            <p:ph idx="1"/>
          </p:nvPr>
        </p:nvSpPr>
        <p:spPr>
          <a:xfrm>
            <a:off x="415600" y="990905"/>
            <a:ext cx="8907076" cy="1678599"/>
          </a:xfrm>
        </p:spPr>
        <p:txBody>
          <a:bodyPr/>
          <a:lstStyle/>
          <a:p>
            <a:pPr marL="139700" indent="0">
              <a:buSzPct val="100000"/>
              <a:buNone/>
            </a:pPr>
            <a:endParaRPr lang="en-US" sz="2200" b="1" dirty="0">
              <a:latin typeface="+mj-lt"/>
            </a:endParaRPr>
          </a:p>
          <a:p>
            <a:pPr eaLnBrk="1" hangingPunct="1">
              <a:buSzPct val="100000"/>
              <a:buFont typeface="Arial" panose="020B0604020202020204" pitchFamily="34" charset="0"/>
              <a:buChar char="•"/>
            </a:pPr>
            <a:r>
              <a:rPr lang="en-US" sz="2200" b="1" dirty="0">
                <a:latin typeface="+mj-lt"/>
              </a:rPr>
              <a:t>Executive Summary</a:t>
            </a:r>
          </a:p>
          <a:p>
            <a:pPr eaLnBrk="1" hangingPunct="1">
              <a:buSzPct val="100000"/>
              <a:buFont typeface="Arial" panose="020B0604020202020204" pitchFamily="34" charset="0"/>
              <a:buChar char="•"/>
            </a:pPr>
            <a:r>
              <a:rPr lang="en-US" sz="2200" b="1" dirty="0">
                <a:latin typeface="+mj-lt"/>
              </a:rPr>
              <a:t>MLPV History</a:t>
            </a:r>
          </a:p>
          <a:p>
            <a:pPr eaLnBrk="1" hangingPunct="1">
              <a:buSzPct val="100000"/>
              <a:buFont typeface="Arial" panose="020B0604020202020204" pitchFamily="34" charset="0"/>
              <a:buChar char="•"/>
            </a:pPr>
            <a:r>
              <a:rPr lang="en-US" sz="2200" b="1" dirty="0">
                <a:latin typeface="+mj-lt"/>
              </a:rPr>
              <a:t>NASA MLPVs</a:t>
            </a:r>
          </a:p>
          <a:p>
            <a:pPr lvl="1">
              <a:buSzPct val="100000"/>
              <a:buFont typeface="Arial" panose="020B0604020202020204" pitchFamily="34" charset="0"/>
              <a:buChar char="•"/>
            </a:pPr>
            <a:r>
              <a:rPr lang="en-US" sz="2000" b="1" dirty="0">
                <a:latin typeface="+mj-lt"/>
              </a:rPr>
              <a:t>Risk Mitigation Project (RMP)</a:t>
            </a:r>
          </a:p>
          <a:p>
            <a:pPr lvl="1">
              <a:buSzPct val="100000"/>
              <a:buFont typeface="Arial" panose="020B0604020202020204" pitchFamily="34" charset="0"/>
              <a:buChar char="•"/>
            </a:pPr>
            <a:r>
              <a:rPr lang="en-US" sz="2000" b="1" dirty="0">
                <a:latin typeface="+mj-lt"/>
              </a:rPr>
              <a:t>NDE Pilot Project (PP)</a:t>
            </a:r>
          </a:p>
          <a:p>
            <a:pPr>
              <a:buSzPct val="100000"/>
              <a:buFont typeface="Arial" panose="020B0604020202020204" pitchFamily="34" charset="0"/>
              <a:buChar char="•"/>
            </a:pPr>
            <a:r>
              <a:rPr lang="en-US" sz="2200" b="1" dirty="0">
                <a:latin typeface="+mj-lt"/>
              </a:rPr>
              <a:t>Conclusion</a:t>
            </a:r>
          </a:p>
        </p:txBody>
      </p:sp>
      <p:pic>
        <p:nvPicPr>
          <p:cNvPr id="17455" name="Picture 17454">
            <a:extLst>
              <a:ext uri="{FF2B5EF4-FFF2-40B4-BE49-F238E27FC236}">
                <a16:creationId xmlns:a16="http://schemas.microsoft.com/office/drawing/2014/main" id="{9A91044D-E5A1-0F6E-9407-8CBEA088153F}"/>
              </a:ext>
            </a:extLst>
          </p:cNvPr>
          <p:cNvPicPr>
            <a:picLocks noChangeAspect="1"/>
          </p:cNvPicPr>
          <p:nvPr/>
        </p:nvPicPr>
        <p:blipFill>
          <a:blip r:embed="rId3"/>
          <a:stretch>
            <a:fillRect/>
          </a:stretch>
        </p:blipFill>
        <p:spPr>
          <a:xfrm>
            <a:off x="5789027" y="3409939"/>
            <a:ext cx="5461214" cy="1489091"/>
          </a:xfrm>
          <a:prstGeom prst="rect">
            <a:avLst/>
          </a:prstGeom>
        </p:spPr>
      </p:pic>
      <p:pic>
        <p:nvPicPr>
          <p:cNvPr id="17451" name="Picture 17450">
            <a:extLst>
              <a:ext uri="{FF2B5EF4-FFF2-40B4-BE49-F238E27FC236}">
                <a16:creationId xmlns:a16="http://schemas.microsoft.com/office/drawing/2014/main" id="{A5B74528-8BC4-8D13-7DCD-42759085A43D}"/>
              </a:ext>
            </a:extLst>
          </p:cNvPr>
          <p:cNvPicPr>
            <a:picLocks noChangeAspect="1"/>
          </p:cNvPicPr>
          <p:nvPr/>
        </p:nvPicPr>
        <p:blipFill>
          <a:blip r:embed="rId4"/>
          <a:stretch>
            <a:fillRect/>
          </a:stretch>
        </p:blipFill>
        <p:spPr>
          <a:xfrm>
            <a:off x="148417" y="3890569"/>
            <a:ext cx="5340941" cy="2896967"/>
          </a:xfrm>
          <a:prstGeom prst="rect">
            <a:avLst/>
          </a:prstGeom>
        </p:spPr>
      </p:pic>
      <p:cxnSp>
        <p:nvCxnSpPr>
          <p:cNvPr id="17456" name="Straight Arrow Connector 17455">
            <a:extLst>
              <a:ext uri="{FF2B5EF4-FFF2-40B4-BE49-F238E27FC236}">
                <a16:creationId xmlns:a16="http://schemas.microsoft.com/office/drawing/2014/main" id="{B827A8FA-AF83-9847-C51B-50A38BDE6A04}"/>
              </a:ext>
            </a:extLst>
          </p:cNvPr>
          <p:cNvCxnSpPr>
            <a:cxnSpLocks/>
          </p:cNvCxnSpPr>
          <p:nvPr/>
        </p:nvCxnSpPr>
        <p:spPr>
          <a:xfrm flipV="1">
            <a:off x="2564220" y="4411631"/>
            <a:ext cx="5192414" cy="991895"/>
          </a:xfrm>
          <a:prstGeom prst="straightConnector1">
            <a:avLst/>
          </a:prstGeom>
          <a:ln w="31750">
            <a:solidFill>
              <a:srgbClr val="0066B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459" name="TextBox 17458">
            <a:extLst>
              <a:ext uri="{FF2B5EF4-FFF2-40B4-BE49-F238E27FC236}">
                <a16:creationId xmlns:a16="http://schemas.microsoft.com/office/drawing/2014/main" id="{99A7DC7C-9032-C413-32B5-B6586A1376A7}"/>
              </a:ext>
            </a:extLst>
          </p:cNvPr>
          <p:cNvSpPr txBox="1"/>
          <p:nvPr/>
        </p:nvSpPr>
        <p:spPr>
          <a:xfrm rot="20954325">
            <a:off x="5629784" y="4591126"/>
            <a:ext cx="2219310" cy="246221"/>
          </a:xfrm>
          <a:prstGeom prst="rect">
            <a:avLst/>
          </a:prstGeom>
          <a:noFill/>
        </p:spPr>
        <p:txBody>
          <a:bodyPr wrap="square" rtlCol="0">
            <a:spAutoFit/>
          </a:bodyPr>
          <a:lstStyle/>
          <a:p>
            <a:r>
              <a:rPr lang="en-US" sz="1000" i="1" dirty="0">
                <a:solidFill>
                  <a:srgbClr val="0066B3"/>
                </a:solidFill>
              </a:rPr>
              <a:t>Expanded view of cross section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dirty="0">
                <a:solidFill>
                  <a:schemeClr val="accent4"/>
                </a:solidFill>
              </a:rPr>
              <a:t>Flaw Naming Convention</a:t>
            </a:r>
          </a:p>
        </p:txBody>
      </p:sp>
      <p:sp>
        <p:nvSpPr>
          <p:cNvPr id="4" name="Slide Number Placeholder 3"/>
          <p:cNvSpPr>
            <a:spLocks noGrp="1"/>
          </p:cNvSpPr>
          <p:nvPr>
            <p:ph type="sldNum" sz="quarter" idx="12"/>
          </p:nvPr>
        </p:nvSpPr>
        <p:spPr>
          <a:xfrm>
            <a:off x="8789894" y="6569075"/>
            <a:ext cx="457200"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20</a:t>
            </a:fld>
            <a:endParaRPr lang="en-US"/>
          </a:p>
        </p:txBody>
      </p:sp>
      <p:grpSp>
        <p:nvGrpSpPr>
          <p:cNvPr id="5" name="Group 4"/>
          <p:cNvGrpSpPr/>
          <p:nvPr/>
        </p:nvGrpSpPr>
        <p:grpSpPr>
          <a:xfrm>
            <a:off x="1752600" y="1843421"/>
            <a:ext cx="8561294" cy="4643381"/>
            <a:chOff x="228600" y="1347303"/>
            <a:chExt cx="8435374" cy="5158967"/>
          </a:xfrm>
        </p:grpSpPr>
        <p:sp>
          <p:nvSpPr>
            <p:cNvPr id="7" name="TextBox 6"/>
            <p:cNvSpPr txBox="1"/>
            <p:nvPr/>
          </p:nvSpPr>
          <p:spPr>
            <a:xfrm>
              <a:off x="228600" y="1351002"/>
              <a:ext cx="2133600" cy="2359462"/>
            </a:xfrm>
            <a:prstGeom prst="rect">
              <a:avLst/>
            </a:prstGeom>
            <a:solidFill>
              <a:schemeClr val="bg1"/>
            </a:solidFill>
          </p:spPr>
          <p:txBody>
            <a:bodyPr wrap="square" rtlCol="0">
              <a:spAutoFit/>
            </a:bodyPr>
            <a:lstStyle/>
            <a:p>
              <a:r>
                <a:rPr lang="en-US" sz="1200" b="1" dirty="0">
                  <a:latin typeface="Consolas" panose="020B0609020204030204" pitchFamily="49" charset="0"/>
                  <a:cs typeface="Consolas" panose="020B0609020204030204" pitchFamily="49" charset="0"/>
                </a:rPr>
                <a:t>Region: </a:t>
              </a:r>
            </a:p>
            <a:p>
              <a:r>
                <a:rPr lang="en-US" sz="1200" dirty="0">
                  <a:latin typeface="Consolas" panose="020B0609020204030204" pitchFamily="49" charset="0"/>
                  <a:cs typeface="Consolas" panose="020B0609020204030204" pitchFamily="49" charset="0"/>
                </a:rPr>
                <a:t>NH = Nozzle to Head</a:t>
              </a:r>
            </a:p>
            <a:p>
              <a:r>
                <a:rPr lang="en-US" sz="1200" dirty="0">
                  <a:latin typeface="Consolas" panose="020B0609020204030204" pitchFamily="49" charset="0"/>
                  <a:cs typeface="Consolas" panose="020B0609020204030204" pitchFamily="49" charset="0"/>
                </a:rPr>
                <a:t>NS = Nozzle to Shell</a:t>
              </a:r>
            </a:p>
            <a:p>
              <a:r>
                <a:rPr lang="en-US" sz="1200" dirty="0">
                  <a:latin typeface="Consolas" panose="020B0609020204030204" pitchFamily="49" charset="0"/>
                  <a:cs typeface="Consolas" panose="020B0609020204030204" pitchFamily="49" charset="0"/>
                </a:rPr>
                <a:t>HS = Head to Shell</a:t>
              </a:r>
            </a:p>
            <a:p>
              <a:r>
                <a:rPr lang="en-US" sz="1200" dirty="0">
                  <a:latin typeface="Consolas" panose="020B0609020204030204" pitchFamily="49" charset="0"/>
                  <a:cs typeface="Consolas" panose="020B0609020204030204" pitchFamily="49" charset="0"/>
                </a:rPr>
                <a:t>SS = Shell to Shell</a:t>
              </a:r>
            </a:p>
            <a:p>
              <a:r>
                <a:rPr lang="en-US" sz="1200" dirty="0">
                  <a:latin typeface="Consolas" panose="020B0609020204030204" pitchFamily="49" charset="0"/>
                  <a:cs typeface="Consolas" panose="020B0609020204030204" pitchFamily="49" charset="0"/>
                </a:rPr>
                <a:t>HM = Head to </a:t>
              </a:r>
              <a:r>
                <a:rPr lang="en-US" sz="1200" dirty="0" err="1">
                  <a:latin typeface="Consolas" panose="020B0609020204030204" pitchFamily="49" charset="0"/>
                  <a:cs typeface="Consolas" panose="020B0609020204030204" pitchFamily="49" charset="0"/>
                </a:rPr>
                <a:t>Manway</a:t>
              </a:r>
              <a:endParaRPr lang="en-US" sz="1200" dirty="0">
                <a:latin typeface="Consolas" panose="020B0609020204030204" pitchFamily="49" charset="0"/>
                <a:cs typeface="Consolas" panose="020B0609020204030204" pitchFamily="49" charset="0"/>
              </a:endParaRPr>
            </a:p>
            <a:p>
              <a:r>
                <a:rPr lang="en-US" sz="1200" dirty="0">
                  <a:latin typeface="Consolas" panose="020B0609020204030204" pitchFamily="49" charset="0"/>
                  <a:cs typeface="Consolas" panose="020B0609020204030204" pitchFamily="49" charset="0"/>
                </a:rPr>
                <a:t>LW = Longitudinal Weld</a:t>
              </a:r>
            </a:p>
            <a:p>
              <a:r>
                <a:rPr lang="en-US" sz="1200" dirty="0">
                  <a:latin typeface="Consolas" panose="020B0609020204030204" pitchFamily="49" charset="0"/>
                  <a:cs typeface="Consolas" panose="020B0609020204030204" pitchFamily="49" charset="0"/>
                </a:rPr>
                <a:t>NP = Nozzle Parent</a:t>
              </a:r>
            </a:p>
            <a:p>
              <a:r>
                <a:rPr lang="en-US" sz="1200" dirty="0">
                  <a:latin typeface="Consolas" panose="020B0609020204030204" pitchFamily="49" charset="0"/>
                  <a:cs typeface="Consolas" panose="020B0609020204030204" pitchFamily="49" charset="0"/>
                </a:rPr>
                <a:t>HP = Head Parent</a:t>
              </a:r>
            </a:p>
            <a:p>
              <a:r>
                <a:rPr lang="en-US" sz="1200" dirty="0">
                  <a:latin typeface="Consolas" panose="020B0609020204030204" pitchFamily="49" charset="0"/>
                  <a:cs typeface="Consolas" panose="020B0609020204030204" pitchFamily="49" charset="0"/>
                </a:rPr>
                <a:t>WP = Wrapper Parent</a:t>
              </a:r>
            </a:p>
            <a:p>
              <a:r>
                <a:rPr lang="en-US" sz="1200" dirty="0">
                  <a:latin typeface="Consolas" panose="020B0609020204030204" pitchFamily="49" charset="0"/>
                  <a:cs typeface="Consolas" panose="020B0609020204030204" pitchFamily="49" charset="0"/>
                </a:rPr>
                <a:t>IP = Inner Parent</a:t>
              </a:r>
            </a:p>
          </p:txBody>
        </p:sp>
        <p:sp>
          <p:nvSpPr>
            <p:cNvPr id="8" name="TextBox 7"/>
            <p:cNvSpPr txBox="1"/>
            <p:nvPr/>
          </p:nvSpPr>
          <p:spPr>
            <a:xfrm>
              <a:off x="2819400" y="1347303"/>
              <a:ext cx="2773748" cy="1128439"/>
            </a:xfrm>
            <a:prstGeom prst="rect">
              <a:avLst/>
            </a:prstGeom>
            <a:solidFill>
              <a:schemeClr val="bg1"/>
            </a:solidFill>
          </p:spPr>
          <p:txBody>
            <a:bodyPr wrap="square" rtlCol="0">
              <a:spAutoFit/>
            </a:bodyPr>
            <a:lstStyle>
              <a:defPPr>
                <a:defRPr lang="en-US"/>
              </a:defPPr>
              <a:lvl1pPr>
                <a:defRPr sz="1200" b="1">
                  <a:latin typeface="Consolas" panose="020B0609020204030204" pitchFamily="49" charset="0"/>
                  <a:cs typeface="Consolas" panose="020B0609020204030204" pitchFamily="49" charset="0"/>
                </a:defRPr>
              </a:lvl1pPr>
            </a:lstStyle>
            <a:p>
              <a:r>
                <a:rPr lang="en-US" dirty="0"/>
                <a:t>Orientation (opening stress):</a:t>
              </a:r>
            </a:p>
            <a:p>
              <a:r>
                <a:rPr lang="en-US" b="0" dirty="0"/>
                <a:t>H = Hoop</a:t>
              </a:r>
            </a:p>
            <a:p>
              <a:r>
                <a:rPr lang="en-US" b="0" dirty="0"/>
                <a:t>A = Axial</a:t>
              </a:r>
            </a:p>
            <a:p>
              <a:r>
                <a:rPr lang="en-US" b="0" dirty="0"/>
                <a:t>M = </a:t>
              </a:r>
              <a:r>
                <a:rPr lang="en-US" b="0" dirty="0" err="1"/>
                <a:t>Meridional</a:t>
              </a:r>
              <a:r>
                <a:rPr lang="en-US" b="0" dirty="0"/>
                <a:t> (Spherical)</a:t>
              </a:r>
            </a:p>
            <a:p>
              <a:r>
                <a:rPr lang="en-US" b="0" dirty="0"/>
                <a:t>C = Circumferential(Spherical)</a:t>
              </a:r>
            </a:p>
          </p:txBody>
        </p:sp>
        <p:sp>
          <p:nvSpPr>
            <p:cNvPr id="9" name="TextBox 8"/>
            <p:cNvSpPr txBox="1"/>
            <p:nvPr/>
          </p:nvSpPr>
          <p:spPr>
            <a:xfrm>
              <a:off x="2819400" y="2458997"/>
              <a:ext cx="2819400" cy="1333610"/>
            </a:xfrm>
            <a:prstGeom prst="rect">
              <a:avLst/>
            </a:prstGeom>
            <a:solidFill>
              <a:schemeClr val="bg1"/>
            </a:solidFill>
          </p:spPr>
          <p:txBody>
            <a:bodyPr wrap="square" rtlCol="0">
              <a:spAutoFit/>
            </a:bodyPr>
            <a:lstStyle/>
            <a:p>
              <a:r>
                <a:rPr lang="en-US" sz="1200" b="1" dirty="0">
                  <a:latin typeface="Consolas" panose="020B0609020204030204" pitchFamily="49" charset="0"/>
                  <a:cs typeface="Consolas" panose="020B0609020204030204" pitchFamily="49" charset="0"/>
                </a:rPr>
                <a:t>Flaw Type: </a:t>
              </a:r>
            </a:p>
            <a:p>
              <a:r>
                <a:rPr lang="en-US" sz="1200" dirty="0">
                  <a:latin typeface="Consolas" panose="020B0609020204030204" pitchFamily="49" charset="0"/>
                  <a:cs typeface="Consolas" panose="020B0609020204030204" pitchFamily="49" charset="0"/>
                </a:rPr>
                <a:t>T = Through</a:t>
              </a:r>
            </a:p>
            <a:p>
              <a:r>
                <a:rPr lang="en-US" sz="1200" dirty="0">
                  <a:latin typeface="Consolas" panose="020B0609020204030204" pitchFamily="49" charset="0"/>
                  <a:cs typeface="Consolas" panose="020B0609020204030204" pitchFamily="49" charset="0"/>
                </a:rPr>
                <a:t>Si = Surface, inner surface</a:t>
              </a:r>
            </a:p>
            <a:p>
              <a:r>
                <a:rPr lang="en-US" sz="1200" dirty="0">
                  <a:latin typeface="Consolas" panose="020B0609020204030204" pitchFamily="49" charset="0"/>
                  <a:cs typeface="Consolas" panose="020B0609020204030204" pitchFamily="49" charset="0"/>
                </a:rPr>
                <a:t>So = Surface, outer surface</a:t>
              </a:r>
            </a:p>
            <a:p>
              <a:r>
                <a:rPr lang="en-US" sz="1200" dirty="0">
                  <a:latin typeface="Consolas" panose="020B0609020204030204" pitchFamily="49" charset="0"/>
                  <a:cs typeface="Consolas" panose="020B0609020204030204" pitchFamily="49" charset="0"/>
                </a:rPr>
                <a:t>C = Corner</a:t>
              </a:r>
            </a:p>
            <a:p>
              <a:r>
                <a:rPr lang="en-US" sz="1200" dirty="0">
                  <a:latin typeface="Consolas" panose="020B0609020204030204" pitchFamily="49" charset="0"/>
                  <a:cs typeface="Consolas" panose="020B0609020204030204" pitchFamily="49" charset="0"/>
                </a:rPr>
                <a:t>E = Embedded </a:t>
              </a:r>
            </a:p>
          </p:txBody>
        </p:sp>
        <p:sp>
          <p:nvSpPr>
            <p:cNvPr id="10" name="TextBox 9"/>
            <p:cNvSpPr txBox="1"/>
            <p:nvPr/>
          </p:nvSpPr>
          <p:spPr>
            <a:xfrm>
              <a:off x="6179922" y="1347303"/>
              <a:ext cx="2484052" cy="1333610"/>
            </a:xfrm>
            <a:prstGeom prst="rect">
              <a:avLst/>
            </a:prstGeom>
            <a:solidFill>
              <a:schemeClr val="bg1"/>
            </a:solidFill>
          </p:spPr>
          <p:txBody>
            <a:bodyPr wrap="square" rtlCol="0">
              <a:spAutoFit/>
            </a:bodyPr>
            <a:lstStyle/>
            <a:p>
              <a:r>
                <a:rPr lang="en-US" sz="1200" b="1" dirty="0">
                  <a:latin typeface="Consolas" panose="020B0609020204030204" pitchFamily="49" charset="0"/>
                  <a:cs typeface="Consolas" panose="020B0609020204030204" pitchFamily="49" charset="0"/>
                </a:rPr>
                <a:t>Flaw Location: </a:t>
              </a:r>
            </a:p>
            <a:p>
              <a:r>
                <a:rPr lang="en-US" sz="1200" dirty="0">
                  <a:latin typeface="Consolas" panose="020B0609020204030204" pitchFamily="49" charset="0"/>
                  <a:cs typeface="Consolas" panose="020B0609020204030204" pitchFamily="49" charset="0"/>
                </a:rPr>
                <a:t>H = HAZ</a:t>
              </a:r>
            </a:p>
            <a:p>
              <a:r>
                <a:rPr lang="en-US" sz="1200" dirty="0">
                  <a:latin typeface="Consolas" panose="020B0609020204030204" pitchFamily="49" charset="0"/>
                  <a:cs typeface="Consolas" panose="020B0609020204030204" pitchFamily="49" charset="0"/>
                </a:rPr>
                <a:t>W = Weld</a:t>
              </a:r>
            </a:p>
            <a:p>
              <a:r>
                <a:rPr lang="en-US" sz="1200" dirty="0">
                  <a:latin typeface="Consolas" panose="020B0609020204030204" pitchFamily="49" charset="0"/>
                  <a:cs typeface="Consolas" panose="020B0609020204030204" pitchFamily="49" charset="0"/>
                </a:rPr>
                <a:t>F = Fusion Line</a:t>
              </a:r>
            </a:p>
            <a:p>
              <a:r>
                <a:rPr lang="en-US" sz="1200" dirty="0">
                  <a:latin typeface="Consolas" panose="020B0609020204030204" pitchFamily="49" charset="0"/>
                  <a:cs typeface="Consolas" panose="020B0609020204030204" pitchFamily="49" charset="0"/>
                </a:rPr>
                <a:t>P = Parent</a:t>
              </a:r>
            </a:p>
            <a:p>
              <a:r>
                <a:rPr lang="en-US" sz="1200" dirty="0">
                  <a:latin typeface="Consolas" panose="020B0609020204030204" pitchFamily="49" charset="0"/>
                  <a:cs typeface="Consolas" panose="020B0609020204030204" pitchFamily="49" charset="0"/>
                </a:rPr>
                <a:t>A = All/Any</a:t>
              </a:r>
            </a:p>
          </p:txBody>
        </p:sp>
        <p:sp>
          <p:nvSpPr>
            <p:cNvPr id="11" name="TextBox 10"/>
            <p:cNvSpPr txBox="1"/>
            <p:nvPr/>
          </p:nvSpPr>
          <p:spPr>
            <a:xfrm>
              <a:off x="228600" y="3810000"/>
              <a:ext cx="3657600" cy="512927"/>
            </a:xfrm>
            <a:prstGeom prst="rect">
              <a:avLst/>
            </a:prstGeom>
            <a:solidFill>
              <a:schemeClr val="bg1"/>
            </a:solidFill>
          </p:spPr>
          <p:txBody>
            <a:bodyPr wrap="square" rtlCol="0">
              <a:spAutoFit/>
            </a:bodyPr>
            <a:lstStyle/>
            <a:p>
              <a:r>
                <a:rPr lang="en-US" sz="1200" b="1" dirty="0">
                  <a:latin typeface="Consolas" panose="020B0609020204030204" pitchFamily="49" charset="0"/>
                  <a:cs typeface="Consolas" panose="020B0609020204030204" pitchFamily="49" charset="0"/>
                </a:rPr>
                <a:t>Naming Convention:</a:t>
              </a:r>
            </a:p>
            <a:p>
              <a:r>
                <a:rPr lang="en-US" sz="1200" dirty="0">
                  <a:latin typeface="Consolas" panose="020B0609020204030204" pitchFamily="49" charset="0"/>
                  <a:cs typeface="Consolas" panose="020B0609020204030204" pitchFamily="49" charset="0"/>
                </a:rPr>
                <a:t>Region-Orientation-Type-Location-D-L</a:t>
              </a:r>
            </a:p>
          </p:txBody>
        </p:sp>
        <p:sp>
          <p:nvSpPr>
            <p:cNvPr id="12" name="TextBox 11"/>
            <p:cNvSpPr txBox="1"/>
            <p:nvPr/>
          </p:nvSpPr>
          <p:spPr>
            <a:xfrm>
              <a:off x="228600" y="4557149"/>
              <a:ext cx="8153400" cy="1949121"/>
            </a:xfrm>
            <a:prstGeom prst="rect">
              <a:avLst/>
            </a:prstGeom>
            <a:solidFill>
              <a:schemeClr val="bg1"/>
            </a:solidFill>
          </p:spPr>
          <p:txBody>
            <a:bodyPr wrap="square" rtlCol="0">
              <a:spAutoFit/>
            </a:bodyPr>
            <a:lstStyle/>
            <a:p>
              <a:r>
                <a:rPr lang="en-US" sz="1200" b="1" dirty="0">
                  <a:latin typeface="Consolas" panose="020B0609020204030204" pitchFamily="49" charset="0"/>
                  <a:cs typeface="Consolas" panose="020B0609020204030204" pitchFamily="49" charset="0"/>
                </a:rPr>
                <a:t>Examples: </a:t>
              </a:r>
            </a:p>
            <a:p>
              <a:r>
                <a:rPr lang="en-US" sz="1200" dirty="0">
                  <a:latin typeface="Consolas" panose="020B0609020204030204" pitchFamily="49" charset="0"/>
                  <a:cs typeface="Consolas" panose="020B0609020204030204" pitchFamily="49" charset="0"/>
                </a:rPr>
                <a:t>SS-A-Si-F-1-2 = Shell to shell weld, axially opened, semi-elliptical inner surface, located in fusion line, 1” deep by 4” total surface length</a:t>
              </a:r>
            </a:p>
            <a:p>
              <a:endParaRPr lang="en-US" sz="1200" dirty="0">
                <a:latin typeface="Consolas" panose="020B0609020204030204" pitchFamily="49" charset="0"/>
                <a:cs typeface="Consolas" panose="020B0609020204030204" pitchFamily="49" charset="0"/>
              </a:endParaRPr>
            </a:p>
            <a:p>
              <a:r>
                <a:rPr lang="en-US" sz="1200" dirty="0">
                  <a:latin typeface="Consolas" panose="020B0609020204030204" pitchFamily="49" charset="0"/>
                  <a:cs typeface="Consolas" panose="020B0609020204030204" pitchFamily="49" charset="0"/>
                </a:rPr>
                <a:t>NS-H-C-P-0.5-1 = Nozzle, hoop oriented, corner crack, located in parent material, 0.5” depth 1” surface length</a:t>
              </a:r>
            </a:p>
            <a:p>
              <a:endParaRPr lang="en-US" sz="1200" dirty="0">
                <a:latin typeface="Consolas" panose="020B0609020204030204" pitchFamily="49" charset="0"/>
                <a:cs typeface="Consolas" panose="020B0609020204030204" pitchFamily="49" charset="0"/>
              </a:endParaRPr>
            </a:p>
            <a:p>
              <a:r>
                <a:rPr lang="en-US" sz="1200" dirty="0">
                  <a:latin typeface="Consolas" panose="020B0609020204030204" pitchFamily="49" charset="0"/>
                  <a:cs typeface="Consolas" panose="020B0609020204030204" pitchFamily="49" charset="0"/>
                </a:rPr>
                <a:t>WP-H-S-H-0.25-2 = wrapper parent, hoop orientated, surface crack, located in HAZ, 0.25” in depth with 4” total length. Since this is wrapper parent it must be in the LW backer layer.</a:t>
              </a:r>
            </a:p>
          </p:txBody>
        </p:sp>
        <p:sp>
          <p:nvSpPr>
            <p:cNvPr id="13" name="TextBox 12"/>
            <p:cNvSpPr txBox="1"/>
            <p:nvPr/>
          </p:nvSpPr>
          <p:spPr>
            <a:xfrm>
              <a:off x="6179922" y="2582894"/>
              <a:ext cx="2484052" cy="718098"/>
            </a:xfrm>
            <a:prstGeom prst="rect">
              <a:avLst/>
            </a:prstGeom>
            <a:solidFill>
              <a:schemeClr val="bg1"/>
            </a:solidFill>
          </p:spPr>
          <p:txBody>
            <a:bodyPr wrap="square" rtlCol="0">
              <a:spAutoFit/>
            </a:bodyPr>
            <a:lstStyle/>
            <a:p>
              <a:r>
                <a:rPr lang="en-US" sz="1200" b="1" dirty="0">
                  <a:latin typeface="Consolas" panose="020B0609020204030204" pitchFamily="49" charset="0"/>
                  <a:cs typeface="Consolas" panose="020B0609020204030204" pitchFamily="49" charset="0"/>
                </a:rPr>
                <a:t>Flaw Size (in): </a:t>
              </a:r>
            </a:p>
            <a:p>
              <a:r>
                <a:rPr lang="en-US" sz="1200" dirty="0">
                  <a:latin typeface="Consolas" panose="020B0609020204030204" pitchFamily="49" charset="0"/>
                  <a:cs typeface="Consolas" panose="020B0609020204030204" pitchFamily="49" charset="0"/>
                </a:rPr>
                <a:t>D = 1 x a Depth </a:t>
              </a:r>
            </a:p>
            <a:p>
              <a:r>
                <a:rPr lang="en-US" sz="1200" dirty="0">
                  <a:latin typeface="Consolas" panose="020B0609020204030204" pitchFamily="49" charset="0"/>
                  <a:cs typeface="Consolas" panose="020B0609020204030204" pitchFamily="49" charset="0"/>
                </a:rPr>
                <a:t>L = 1 x c Length</a:t>
              </a:r>
            </a:p>
          </p:txBody>
        </p:sp>
      </p:grpSp>
    </p:spTree>
    <p:extLst>
      <p:ext uri="{BB962C8B-B14F-4D97-AF65-F5344CB8AC3E}">
        <p14:creationId xmlns:p14="http://schemas.microsoft.com/office/powerpoint/2010/main" val="3535236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solidFill>
            <a:srgbClr val="0070C0"/>
          </a:solidFill>
          <a:ln>
            <a:noFill/>
          </a:ln>
        </p:spPr>
        <p:txBody>
          <a:bodyPr/>
          <a:lstStyle/>
          <a:p>
            <a:pPr eaLnBrk="1" hangingPunct="1"/>
            <a:r>
              <a:rPr lang="en-US" dirty="0">
                <a:solidFill>
                  <a:schemeClr val="accent4"/>
                </a:solidFill>
              </a:rPr>
              <a:t>Axially Loaded Flaws</a:t>
            </a:r>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dirty="0"/>
              <a:t>NASA MLPVs</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21</a:t>
            </a:fld>
            <a:endParaRPr lang="en-US">
              <a:latin typeface="75 Helvetica Bold" charset="0"/>
              <a:ea typeface="ＭＳ Ｐゴシック" charset="-128"/>
              <a:cs typeface="ＭＳ Ｐゴシック" charset="-128"/>
            </a:endParaRPr>
          </a:p>
        </p:txBody>
      </p:sp>
      <p:sp>
        <p:nvSpPr>
          <p:cNvPr id="3" name="TextBox 2">
            <a:extLst>
              <a:ext uri="{FF2B5EF4-FFF2-40B4-BE49-F238E27FC236}">
                <a16:creationId xmlns:a16="http://schemas.microsoft.com/office/drawing/2014/main" id="{4171D479-A4DD-376C-7A08-D4C96697B584}"/>
              </a:ext>
            </a:extLst>
          </p:cNvPr>
          <p:cNvSpPr txBox="1"/>
          <p:nvPr/>
        </p:nvSpPr>
        <p:spPr>
          <a:xfrm>
            <a:off x="9716583" y="1534547"/>
            <a:ext cx="2033808" cy="707886"/>
          </a:xfrm>
          <a:prstGeom prst="rect">
            <a:avLst/>
          </a:prstGeom>
          <a:solidFill>
            <a:schemeClr val="bg1"/>
          </a:solidFill>
        </p:spPr>
        <p:txBody>
          <a:bodyPr wrap="square" rtlCol="0">
            <a:spAutoFit/>
          </a:bodyPr>
          <a:lstStyle/>
          <a:p>
            <a:r>
              <a:rPr lang="en-US" sz="1000" b="1" dirty="0">
                <a:solidFill>
                  <a:srgbClr val="FF0000"/>
                </a:solidFill>
              </a:rPr>
              <a:t>Critical size sufficiently large that out of plane growth should allow circumferential guided wave to detect it.</a:t>
            </a:r>
          </a:p>
        </p:txBody>
      </p:sp>
      <p:cxnSp>
        <p:nvCxnSpPr>
          <p:cNvPr id="5" name="Straight Arrow Connector 4">
            <a:extLst>
              <a:ext uri="{FF2B5EF4-FFF2-40B4-BE49-F238E27FC236}">
                <a16:creationId xmlns:a16="http://schemas.microsoft.com/office/drawing/2014/main" id="{2DE7A813-71FE-24AC-BE8F-2B8CD3F179CF}"/>
              </a:ext>
            </a:extLst>
          </p:cNvPr>
          <p:cNvCxnSpPr/>
          <p:nvPr/>
        </p:nvCxnSpPr>
        <p:spPr>
          <a:xfrm flipH="1">
            <a:off x="7497761" y="1617387"/>
            <a:ext cx="250283" cy="456595"/>
          </a:xfrm>
          <a:prstGeom prst="straightConnector1">
            <a:avLst/>
          </a:prstGeom>
          <a:ln w="317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DFB7A4F-ABE8-806D-00DE-293D4ACC729F}"/>
              </a:ext>
            </a:extLst>
          </p:cNvPr>
          <p:cNvGrpSpPr/>
          <p:nvPr/>
        </p:nvGrpSpPr>
        <p:grpSpPr>
          <a:xfrm>
            <a:off x="648639" y="1398843"/>
            <a:ext cx="9133213" cy="2682287"/>
            <a:chOff x="0" y="1371600"/>
            <a:chExt cx="9133213" cy="2682287"/>
          </a:xfrm>
        </p:grpSpPr>
        <p:grpSp>
          <p:nvGrpSpPr>
            <p:cNvPr id="7" name="Group 6">
              <a:extLst>
                <a:ext uri="{FF2B5EF4-FFF2-40B4-BE49-F238E27FC236}">
                  <a16:creationId xmlns:a16="http://schemas.microsoft.com/office/drawing/2014/main" id="{FFD56F3A-053E-A708-2EDA-A9893AC60361}"/>
                </a:ext>
              </a:extLst>
            </p:cNvPr>
            <p:cNvGrpSpPr/>
            <p:nvPr/>
          </p:nvGrpSpPr>
          <p:grpSpPr>
            <a:xfrm>
              <a:off x="0" y="1371600"/>
              <a:ext cx="9133213" cy="2682287"/>
              <a:chOff x="19665" y="2199830"/>
              <a:chExt cx="9133213" cy="2682287"/>
            </a:xfrm>
          </p:grpSpPr>
          <p:grpSp>
            <p:nvGrpSpPr>
              <p:cNvPr id="9" name="Group 8">
                <a:extLst>
                  <a:ext uri="{FF2B5EF4-FFF2-40B4-BE49-F238E27FC236}">
                    <a16:creationId xmlns:a16="http://schemas.microsoft.com/office/drawing/2014/main" id="{3CE2B172-5E5B-ED92-4F97-595CB97E6AFA}"/>
                  </a:ext>
                </a:extLst>
              </p:cNvPr>
              <p:cNvGrpSpPr/>
              <p:nvPr/>
            </p:nvGrpSpPr>
            <p:grpSpPr>
              <a:xfrm>
                <a:off x="19665" y="2199830"/>
                <a:ext cx="9133213" cy="2682287"/>
                <a:chOff x="19665" y="2199830"/>
                <a:chExt cx="9133213" cy="2682287"/>
              </a:xfrm>
            </p:grpSpPr>
            <p:pic>
              <p:nvPicPr>
                <p:cNvPr id="21" name="Picture 20">
                  <a:extLst>
                    <a:ext uri="{FF2B5EF4-FFF2-40B4-BE49-F238E27FC236}">
                      <a16:creationId xmlns:a16="http://schemas.microsoft.com/office/drawing/2014/main" id="{6F6BCF64-9BBC-5B49-1445-A725D01A0A82}"/>
                    </a:ext>
                  </a:extLst>
                </p:cNvPr>
                <p:cNvPicPr>
                  <a:picLocks noChangeAspect="1"/>
                </p:cNvPicPr>
                <p:nvPr/>
              </p:nvPicPr>
              <p:blipFill>
                <a:blip r:embed="rId3"/>
                <a:stretch>
                  <a:fillRect/>
                </a:stretch>
              </p:blipFill>
              <p:spPr>
                <a:xfrm>
                  <a:off x="32552" y="2242231"/>
                  <a:ext cx="9120326" cy="2639886"/>
                </a:xfrm>
                <a:prstGeom prst="rect">
                  <a:avLst/>
                </a:prstGeom>
              </p:spPr>
            </p:pic>
            <p:sp>
              <p:nvSpPr>
                <p:cNvPr id="22" name="Text Box 42">
                  <a:extLst>
                    <a:ext uri="{FF2B5EF4-FFF2-40B4-BE49-F238E27FC236}">
                      <a16:creationId xmlns:a16="http://schemas.microsoft.com/office/drawing/2014/main" id="{163F6878-47F8-6B45-977B-5CA89FE85457}"/>
                    </a:ext>
                  </a:extLst>
                </p:cNvPr>
                <p:cNvSpPr txBox="1">
                  <a:spLocks noChangeArrowheads="1"/>
                </p:cNvSpPr>
                <p:nvPr/>
              </p:nvSpPr>
              <p:spPr bwMode="auto">
                <a:xfrm>
                  <a:off x="19665" y="2199830"/>
                  <a:ext cx="2895600" cy="1200329"/>
                </a:xfrm>
                <a:prstGeom prst="rect">
                  <a:avLst/>
                </a:prstGeom>
                <a:solidFill>
                  <a:schemeClr val="bg1">
                    <a:alpha val="71000"/>
                  </a:schemeClr>
                </a:solidFill>
                <a:ln w="9525">
                  <a:noFill/>
                  <a:miter lim="800000"/>
                  <a:headEnd/>
                  <a:tailEnd/>
                </a:ln>
              </p:spPr>
              <p:txBody>
                <a:bodyPr wrap="square">
                  <a:spAutoFit/>
                </a:bodyPr>
                <a:lstStyle/>
                <a:p>
                  <a:r>
                    <a:rPr lang="en-US" sz="1200" b="1" dirty="0"/>
                    <a:t>Primary Inspection Method:</a:t>
                  </a:r>
                </a:p>
                <a:p>
                  <a:r>
                    <a:rPr lang="en-US" sz="1200" b="1" dirty="0">
                      <a:solidFill>
                        <a:srgbClr val="FF0000"/>
                      </a:solidFill>
                    </a:rPr>
                    <a:t>Red</a:t>
                  </a:r>
                  <a:r>
                    <a:rPr lang="en-US" sz="1200" dirty="0"/>
                    <a:t> = Limited or None</a:t>
                  </a:r>
                </a:p>
                <a:p>
                  <a:r>
                    <a:rPr lang="en-US" sz="1200" b="1" dirty="0">
                      <a:solidFill>
                        <a:srgbClr val="FF00FF"/>
                      </a:solidFill>
                    </a:rPr>
                    <a:t>Magenta</a:t>
                  </a:r>
                  <a:r>
                    <a:rPr lang="en-US" sz="1200" dirty="0"/>
                    <a:t> = Leakage</a:t>
                  </a:r>
                </a:p>
                <a:p>
                  <a:r>
                    <a:rPr lang="en-US" sz="1200" b="1" dirty="0">
                      <a:solidFill>
                        <a:srgbClr val="FFC000"/>
                      </a:solidFill>
                    </a:rPr>
                    <a:t>Orange</a:t>
                  </a:r>
                  <a:r>
                    <a:rPr lang="en-US" sz="1200" dirty="0"/>
                    <a:t> = Guided Wave</a:t>
                  </a:r>
                </a:p>
                <a:p>
                  <a:r>
                    <a:rPr lang="en-US" sz="1200" b="1" dirty="0">
                      <a:solidFill>
                        <a:srgbClr val="0070C0"/>
                      </a:solidFill>
                    </a:rPr>
                    <a:t>Blue</a:t>
                  </a:r>
                  <a:r>
                    <a:rPr lang="en-US" sz="1200" dirty="0"/>
                    <a:t> = Surface inspection: TECA, Mag</a:t>
                  </a:r>
                </a:p>
                <a:p>
                  <a:r>
                    <a:rPr lang="en-US" sz="1200" b="1" dirty="0">
                      <a:solidFill>
                        <a:srgbClr val="00B050"/>
                      </a:solidFill>
                    </a:rPr>
                    <a:t>Green</a:t>
                  </a:r>
                  <a:r>
                    <a:rPr lang="en-US" sz="1200" dirty="0"/>
                    <a:t> = Ultrasonic: PAUT, TFM/FMC</a:t>
                  </a:r>
                </a:p>
              </p:txBody>
            </p:sp>
          </p:grpSp>
          <p:cxnSp>
            <p:nvCxnSpPr>
              <p:cNvPr id="10" name="Straight Connector 9">
                <a:extLst>
                  <a:ext uri="{FF2B5EF4-FFF2-40B4-BE49-F238E27FC236}">
                    <a16:creationId xmlns:a16="http://schemas.microsoft.com/office/drawing/2014/main" id="{97C97252-5942-6476-71F8-E4FFD677F1F3}"/>
                  </a:ext>
                </a:extLst>
              </p:cNvPr>
              <p:cNvCxnSpPr/>
              <p:nvPr/>
            </p:nvCxnSpPr>
            <p:spPr>
              <a:xfrm>
                <a:off x="3787140" y="2895600"/>
                <a:ext cx="76200" cy="320267"/>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2CD1BF-9669-F5B3-B4F4-AA19A7B0B464}"/>
                  </a:ext>
                </a:extLst>
              </p:cNvPr>
              <p:cNvCxnSpPr/>
              <p:nvPr/>
            </p:nvCxnSpPr>
            <p:spPr>
              <a:xfrm flipH="1">
                <a:off x="3351724" y="3731626"/>
                <a:ext cx="81906" cy="335279"/>
              </a:xfrm>
              <a:prstGeom prst="line">
                <a:avLst/>
              </a:prstGeom>
              <a:ln w="38100">
                <a:solidFill>
                  <a:srgbClr val="0070C0"/>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8F82E2-E201-277A-5842-1E06217F370E}"/>
                  </a:ext>
                </a:extLst>
              </p:cNvPr>
              <p:cNvCxnSpPr/>
              <p:nvPr/>
            </p:nvCxnSpPr>
            <p:spPr>
              <a:xfrm>
                <a:off x="3937691" y="3449697"/>
                <a:ext cx="0" cy="21391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051C71-E6F4-D9C5-577E-00B1457BDECA}"/>
                  </a:ext>
                </a:extLst>
              </p:cNvPr>
              <p:cNvCxnSpPr/>
              <p:nvPr/>
            </p:nvCxnSpPr>
            <p:spPr>
              <a:xfrm>
                <a:off x="3758290" y="3901490"/>
                <a:ext cx="323" cy="299260"/>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771D872-B925-E946-A185-413F1EAF9E69}"/>
                  </a:ext>
                </a:extLst>
              </p:cNvPr>
              <p:cNvCxnSpPr/>
              <p:nvPr/>
            </p:nvCxnSpPr>
            <p:spPr>
              <a:xfrm flipH="1">
                <a:off x="3486050" y="2895600"/>
                <a:ext cx="81906" cy="33527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82EB8EE-F2BC-7F91-FF0A-D175735565E6}"/>
                  </a:ext>
                </a:extLst>
              </p:cNvPr>
              <p:cNvCxnSpPr/>
              <p:nvPr/>
            </p:nvCxnSpPr>
            <p:spPr>
              <a:xfrm>
                <a:off x="6737312" y="3848467"/>
                <a:ext cx="0" cy="375348"/>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5741D1D-EAFA-C364-C891-C4DC9C205839}"/>
                  </a:ext>
                </a:extLst>
              </p:cNvPr>
              <p:cNvCxnSpPr/>
              <p:nvPr/>
            </p:nvCxnSpPr>
            <p:spPr>
              <a:xfrm>
                <a:off x="7099252" y="3565120"/>
                <a:ext cx="0" cy="3330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D3E966-5E54-528A-2250-B56C6A1BC8C3}"/>
                  </a:ext>
                </a:extLst>
              </p:cNvPr>
              <p:cNvCxnSpPr/>
              <p:nvPr/>
            </p:nvCxnSpPr>
            <p:spPr>
              <a:xfrm flipH="1">
                <a:off x="6672657" y="2895600"/>
                <a:ext cx="76200" cy="375348"/>
              </a:xfrm>
              <a:prstGeom prst="line">
                <a:avLst/>
              </a:prstGeom>
              <a:ln w="508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99D417-A820-3D1F-32C3-08DB739036F2}"/>
                  </a:ext>
                </a:extLst>
              </p:cNvPr>
              <p:cNvCxnSpPr/>
              <p:nvPr/>
            </p:nvCxnSpPr>
            <p:spPr>
              <a:xfrm flipH="1">
                <a:off x="6858000" y="2895600"/>
                <a:ext cx="292" cy="96487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62A644B-00B3-4E9D-2EF2-126D2D8C0FC4}"/>
                  </a:ext>
                </a:extLst>
              </p:cNvPr>
              <p:cNvCxnSpPr/>
              <p:nvPr/>
            </p:nvCxnSpPr>
            <p:spPr>
              <a:xfrm flipH="1">
                <a:off x="3017626" y="3848467"/>
                <a:ext cx="40953" cy="167639"/>
              </a:xfrm>
              <a:prstGeom prst="line">
                <a:avLst/>
              </a:prstGeom>
              <a:ln w="38100">
                <a:solidFill>
                  <a:srgbClr val="0070C0"/>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1F5AB8-4DF4-7EC7-3E12-F486EE215142}"/>
                  </a:ext>
                </a:extLst>
              </p:cNvPr>
              <p:cNvCxnSpPr/>
              <p:nvPr/>
            </p:nvCxnSpPr>
            <p:spPr>
              <a:xfrm flipH="1">
                <a:off x="3433630" y="3392723"/>
                <a:ext cx="52420" cy="21391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CE3679E1-FF1A-5A04-0FC2-959A936AD39A}"/>
                </a:ext>
              </a:extLst>
            </p:cNvPr>
            <p:cNvSpPr/>
            <p:nvPr/>
          </p:nvSpPr>
          <p:spPr>
            <a:xfrm>
              <a:off x="3200400" y="3482379"/>
              <a:ext cx="4152900" cy="539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36BFA3A9-29F2-A36B-A175-4E3F2E02A4EC}"/>
              </a:ext>
            </a:extLst>
          </p:cNvPr>
          <p:cNvGrpSpPr/>
          <p:nvPr/>
        </p:nvGrpSpPr>
        <p:grpSpPr>
          <a:xfrm>
            <a:off x="644200" y="3557396"/>
            <a:ext cx="9152878" cy="2833998"/>
            <a:chOff x="-8878" y="3320881"/>
            <a:chExt cx="9152878" cy="2833998"/>
          </a:xfrm>
          <a:solidFill>
            <a:schemeClr val="bg1">
              <a:alpha val="71000"/>
            </a:schemeClr>
          </a:solidFill>
        </p:grpSpPr>
        <p:grpSp>
          <p:nvGrpSpPr>
            <p:cNvPr id="24" name="Group 23">
              <a:extLst>
                <a:ext uri="{FF2B5EF4-FFF2-40B4-BE49-F238E27FC236}">
                  <a16:creationId xmlns:a16="http://schemas.microsoft.com/office/drawing/2014/main" id="{5DD364B3-8E43-DBC0-6CE8-4AA1F62153B6}"/>
                </a:ext>
              </a:extLst>
            </p:cNvPr>
            <p:cNvGrpSpPr/>
            <p:nvPr/>
          </p:nvGrpSpPr>
          <p:grpSpPr>
            <a:xfrm>
              <a:off x="-8878" y="3320881"/>
              <a:ext cx="9152878" cy="2833998"/>
              <a:chOff x="0" y="2048119"/>
              <a:chExt cx="9152878" cy="2833998"/>
            </a:xfrm>
            <a:grpFill/>
          </p:grpSpPr>
          <p:grpSp>
            <p:nvGrpSpPr>
              <p:cNvPr id="26" name="Group 25">
                <a:extLst>
                  <a:ext uri="{FF2B5EF4-FFF2-40B4-BE49-F238E27FC236}">
                    <a16:creationId xmlns:a16="http://schemas.microsoft.com/office/drawing/2014/main" id="{6E6D3B77-ED75-B763-79FE-C3A6CD97B884}"/>
                  </a:ext>
                </a:extLst>
              </p:cNvPr>
              <p:cNvGrpSpPr/>
              <p:nvPr/>
            </p:nvGrpSpPr>
            <p:grpSpPr>
              <a:xfrm>
                <a:off x="0" y="2048119"/>
                <a:ext cx="9152878" cy="2833998"/>
                <a:chOff x="0" y="2048119"/>
                <a:chExt cx="9152878" cy="2833998"/>
              </a:xfrm>
              <a:grpFill/>
            </p:grpSpPr>
            <p:pic>
              <p:nvPicPr>
                <p:cNvPr id="37" name="Picture 36">
                  <a:extLst>
                    <a:ext uri="{FF2B5EF4-FFF2-40B4-BE49-F238E27FC236}">
                      <a16:creationId xmlns:a16="http://schemas.microsoft.com/office/drawing/2014/main" id="{E723CCBB-952E-5E71-1C53-297450200B5A}"/>
                    </a:ext>
                  </a:extLst>
                </p:cNvPr>
                <p:cNvPicPr>
                  <a:picLocks noChangeAspect="1"/>
                </p:cNvPicPr>
                <p:nvPr/>
              </p:nvPicPr>
              <p:blipFill>
                <a:blip r:embed="rId3"/>
                <a:stretch>
                  <a:fillRect/>
                </a:stretch>
              </p:blipFill>
              <p:spPr>
                <a:xfrm>
                  <a:off x="32552" y="2242231"/>
                  <a:ext cx="9120326" cy="2639886"/>
                </a:xfrm>
                <a:prstGeom prst="rect">
                  <a:avLst/>
                </a:prstGeom>
                <a:noFill/>
              </p:spPr>
            </p:pic>
            <p:sp>
              <p:nvSpPr>
                <p:cNvPr id="38" name="Text Box 42">
                  <a:extLst>
                    <a:ext uri="{FF2B5EF4-FFF2-40B4-BE49-F238E27FC236}">
                      <a16:creationId xmlns:a16="http://schemas.microsoft.com/office/drawing/2014/main" id="{BF8D547C-1077-7342-E1E4-3D7CFF0936CF}"/>
                    </a:ext>
                  </a:extLst>
                </p:cNvPr>
                <p:cNvSpPr txBox="1">
                  <a:spLocks noChangeArrowheads="1"/>
                </p:cNvSpPr>
                <p:nvPr/>
              </p:nvSpPr>
              <p:spPr bwMode="auto">
                <a:xfrm>
                  <a:off x="0" y="2048119"/>
                  <a:ext cx="3787140" cy="830997"/>
                </a:xfrm>
                <a:prstGeom prst="rect">
                  <a:avLst/>
                </a:prstGeom>
                <a:grpFill/>
                <a:ln w="9525">
                  <a:noFill/>
                  <a:miter lim="800000"/>
                  <a:headEnd/>
                  <a:tailEnd/>
                </a:ln>
              </p:spPr>
              <p:txBody>
                <a:bodyPr wrap="square">
                  <a:spAutoFit/>
                </a:bodyPr>
                <a:lstStyle/>
                <a:p>
                  <a:r>
                    <a:rPr lang="en-US" sz="1200" b="1" dirty="0"/>
                    <a:t>Inspection Risk:</a:t>
                  </a:r>
                  <a:endParaRPr lang="en-US" sz="1200" b="1" dirty="0">
                    <a:solidFill>
                      <a:srgbClr val="FF0000"/>
                    </a:solidFill>
                  </a:endParaRPr>
                </a:p>
                <a:p>
                  <a:r>
                    <a:rPr lang="en-US" sz="1200" b="1" dirty="0">
                      <a:solidFill>
                        <a:srgbClr val="FF0000"/>
                      </a:solidFill>
                    </a:rPr>
                    <a:t>Red</a:t>
                  </a:r>
                  <a:r>
                    <a:rPr lang="en-US" sz="1200" dirty="0"/>
                    <a:t> = Not easily found</a:t>
                  </a:r>
                </a:p>
                <a:p>
                  <a:r>
                    <a:rPr lang="en-US" sz="1200" b="1" dirty="0">
                      <a:solidFill>
                        <a:srgbClr val="FFC000"/>
                      </a:solidFill>
                    </a:rPr>
                    <a:t>Orange</a:t>
                  </a:r>
                  <a:r>
                    <a:rPr lang="en-US" sz="1200" dirty="0"/>
                    <a:t> = Not easily found, but limited consequence</a:t>
                  </a:r>
                </a:p>
                <a:p>
                  <a:r>
                    <a:rPr lang="en-US" sz="1200" b="1" dirty="0">
                      <a:solidFill>
                        <a:srgbClr val="00B050"/>
                      </a:solidFill>
                    </a:rPr>
                    <a:t>Green</a:t>
                  </a:r>
                  <a:r>
                    <a:rPr lang="en-US" sz="1200" dirty="0"/>
                    <a:t> = Easily found with existing/known methods</a:t>
                  </a:r>
                </a:p>
              </p:txBody>
            </p:sp>
          </p:grpSp>
          <p:cxnSp>
            <p:nvCxnSpPr>
              <p:cNvPr id="27" name="Straight Connector 26">
                <a:extLst>
                  <a:ext uri="{FF2B5EF4-FFF2-40B4-BE49-F238E27FC236}">
                    <a16:creationId xmlns:a16="http://schemas.microsoft.com/office/drawing/2014/main" id="{265DBC4F-C8D2-1132-988C-EF67B690E5BB}"/>
                  </a:ext>
                </a:extLst>
              </p:cNvPr>
              <p:cNvCxnSpPr/>
              <p:nvPr/>
            </p:nvCxnSpPr>
            <p:spPr>
              <a:xfrm>
                <a:off x="3787140" y="2895600"/>
                <a:ext cx="76200" cy="320267"/>
              </a:xfrm>
              <a:prstGeom prst="line">
                <a:avLst/>
              </a:prstGeom>
              <a:grpFill/>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1461E5E-9146-0D97-D045-5FCA3618ACA0}"/>
                  </a:ext>
                </a:extLst>
              </p:cNvPr>
              <p:cNvCxnSpPr/>
              <p:nvPr/>
            </p:nvCxnSpPr>
            <p:spPr>
              <a:xfrm flipH="1">
                <a:off x="3351724" y="3731626"/>
                <a:ext cx="81906" cy="335279"/>
              </a:xfrm>
              <a:prstGeom prst="line">
                <a:avLst/>
              </a:prstGeom>
              <a:grpFill/>
              <a:ln w="38100">
                <a:solidFill>
                  <a:srgbClr val="00B050"/>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1A14EBE-86EE-6969-7129-C4C75955FFC1}"/>
                  </a:ext>
                </a:extLst>
              </p:cNvPr>
              <p:cNvCxnSpPr/>
              <p:nvPr/>
            </p:nvCxnSpPr>
            <p:spPr>
              <a:xfrm>
                <a:off x="3938014" y="3562174"/>
                <a:ext cx="0" cy="169452"/>
              </a:xfrm>
              <a:prstGeom prst="line">
                <a:avLst/>
              </a:prstGeom>
              <a:grpFill/>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6EE8919-36B9-EA96-7395-FBB4B854D4D2}"/>
                  </a:ext>
                </a:extLst>
              </p:cNvPr>
              <p:cNvCxnSpPr/>
              <p:nvPr/>
            </p:nvCxnSpPr>
            <p:spPr>
              <a:xfrm>
                <a:off x="3771914" y="3954112"/>
                <a:ext cx="0" cy="225585"/>
              </a:xfrm>
              <a:prstGeom prst="line">
                <a:avLst/>
              </a:prstGeom>
              <a:grpFill/>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964AA86-B538-1425-774E-81960CF61A2B}"/>
                  </a:ext>
                </a:extLst>
              </p:cNvPr>
              <p:cNvCxnSpPr/>
              <p:nvPr/>
            </p:nvCxnSpPr>
            <p:spPr>
              <a:xfrm flipH="1">
                <a:off x="3486050" y="2895600"/>
                <a:ext cx="81906" cy="335279"/>
              </a:xfrm>
              <a:prstGeom prst="line">
                <a:avLst/>
              </a:prstGeom>
              <a:grpFill/>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31C7A7-8842-86D0-3304-68998B1CD285}"/>
                  </a:ext>
                </a:extLst>
              </p:cNvPr>
              <p:cNvCxnSpPr/>
              <p:nvPr/>
            </p:nvCxnSpPr>
            <p:spPr>
              <a:xfrm>
                <a:off x="6737312" y="3848467"/>
                <a:ext cx="0" cy="375348"/>
              </a:xfrm>
              <a:prstGeom prst="line">
                <a:avLst/>
              </a:prstGeom>
              <a:grpFill/>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649DB8A-97FD-84EB-1253-150958487C78}"/>
                  </a:ext>
                </a:extLst>
              </p:cNvPr>
              <p:cNvCxnSpPr/>
              <p:nvPr/>
            </p:nvCxnSpPr>
            <p:spPr>
              <a:xfrm>
                <a:off x="7099252" y="3565120"/>
                <a:ext cx="0" cy="333011"/>
              </a:xfrm>
              <a:prstGeom prst="line">
                <a:avLst/>
              </a:prstGeom>
              <a:grpFill/>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EC9B3EE-ED84-F5FD-D5BF-025F8A8FBB21}"/>
                  </a:ext>
                </a:extLst>
              </p:cNvPr>
              <p:cNvCxnSpPr/>
              <p:nvPr/>
            </p:nvCxnSpPr>
            <p:spPr>
              <a:xfrm flipH="1">
                <a:off x="6672657" y="2895600"/>
                <a:ext cx="76200" cy="375348"/>
              </a:xfrm>
              <a:prstGeom prst="line">
                <a:avLst/>
              </a:prstGeom>
              <a:grpFill/>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1A1D6C-8C59-0365-4CA5-3D70551E302E}"/>
                  </a:ext>
                </a:extLst>
              </p:cNvPr>
              <p:cNvCxnSpPr/>
              <p:nvPr/>
            </p:nvCxnSpPr>
            <p:spPr>
              <a:xfrm flipH="1">
                <a:off x="6858000" y="2883594"/>
                <a:ext cx="292" cy="964873"/>
              </a:xfrm>
              <a:prstGeom prst="line">
                <a:avLst/>
              </a:prstGeom>
              <a:grpFill/>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266DCF4-DDD5-27CC-0920-83B49B3FB3AA}"/>
                  </a:ext>
                </a:extLst>
              </p:cNvPr>
              <p:cNvCxnSpPr/>
              <p:nvPr/>
            </p:nvCxnSpPr>
            <p:spPr>
              <a:xfrm flipH="1">
                <a:off x="2879616" y="3848467"/>
                <a:ext cx="24862" cy="173970"/>
              </a:xfrm>
              <a:prstGeom prst="line">
                <a:avLst/>
              </a:prstGeom>
              <a:grpFill/>
              <a:ln w="38100">
                <a:solidFill>
                  <a:srgbClr val="00B050"/>
                </a:solidFill>
              </a:ln>
              <a:effectLst/>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4ED1BC26-7FF8-70A7-F9C9-ACEFBCCD401B}"/>
                </a:ext>
              </a:extLst>
            </p:cNvPr>
            <p:cNvCxnSpPr/>
            <p:nvPr/>
          </p:nvCxnSpPr>
          <p:spPr>
            <a:xfrm flipH="1">
              <a:off x="3422605" y="4657464"/>
              <a:ext cx="52420" cy="213919"/>
            </a:xfrm>
            <a:prstGeom prst="line">
              <a:avLst/>
            </a:prstGeom>
            <a:grpFill/>
            <a:ln w="508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81042738-008D-E665-EF13-D99332657E4D}"/>
              </a:ext>
            </a:extLst>
          </p:cNvPr>
          <p:cNvSpPr txBox="1"/>
          <p:nvPr/>
        </p:nvSpPr>
        <p:spPr>
          <a:xfrm>
            <a:off x="4638057" y="1556972"/>
            <a:ext cx="914400" cy="230832"/>
          </a:xfrm>
          <a:prstGeom prst="rect">
            <a:avLst/>
          </a:prstGeom>
          <a:noFill/>
        </p:spPr>
        <p:txBody>
          <a:bodyPr wrap="square" rtlCol="0">
            <a:spAutoFit/>
          </a:bodyPr>
          <a:lstStyle/>
          <a:p>
            <a:r>
              <a:rPr lang="en-US" sz="900" dirty="0"/>
              <a:t>HS-A-Si-F</a:t>
            </a:r>
          </a:p>
        </p:txBody>
      </p:sp>
      <p:cxnSp>
        <p:nvCxnSpPr>
          <p:cNvPr id="40" name="Straight Arrow Connector 39">
            <a:extLst>
              <a:ext uri="{FF2B5EF4-FFF2-40B4-BE49-F238E27FC236}">
                <a16:creationId xmlns:a16="http://schemas.microsoft.com/office/drawing/2014/main" id="{91AAF5F8-8A57-2AFB-F8D4-114B113635C3}"/>
              </a:ext>
            </a:extLst>
          </p:cNvPr>
          <p:cNvCxnSpPr/>
          <p:nvPr/>
        </p:nvCxnSpPr>
        <p:spPr>
          <a:xfrm flipH="1">
            <a:off x="4469440" y="1756951"/>
            <a:ext cx="260507" cy="30790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5BB1259-0406-0814-775B-498A16AFB78A}"/>
              </a:ext>
            </a:extLst>
          </p:cNvPr>
          <p:cNvSpPr txBox="1"/>
          <p:nvPr/>
        </p:nvSpPr>
        <p:spPr>
          <a:xfrm>
            <a:off x="5018307" y="2464467"/>
            <a:ext cx="914400" cy="230832"/>
          </a:xfrm>
          <a:prstGeom prst="rect">
            <a:avLst/>
          </a:prstGeom>
          <a:noFill/>
        </p:spPr>
        <p:txBody>
          <a:bodyPr wrap="square" rtlCol="0">
            <a:spAutoFit/>
          </a:bodyPr>
          <a:lstStyle/>
          <a:p>
            <a:r>
              <a:rPr lang="en-US" sz="900" dirty="0"/>
              <a:t>HS-A-E-F</a:t>
            </a:r>
          </a:p>
        </p:txBody>
      </p:sp>
      <p:cxnSp>
        <p:nvCxnSpPr>
          <p:cNvPr id="42" name="Straight Arrow Connector 41">
            <a:extLst>
              <a:ext uri="{FF2B5EF4-FFF2-40B4-BE49-F238E27FC236}">
                <a16:creationId xmlns:a16="http://schemas.microsoft.com/office/drawing/2014/main" id="{7D12E018-6A74-AACD-DE58-D18DBEC2D58D}"/>
              </a:ext>
            </a:extLst>
          </p:cNvPr>
          <p:cNvCxnSpPr>
            <a:stCxn id="41" idx="1"/>
          </p:cNvCxnSpPr>
          <p:nvPr/>
        </p:nvCxnSpPr>
        <p:spPr>
          <a:xfrm flipH="1">
            <a:off x="4607059" y="2579883"/>
            <a:ext cx="411248" cy="127088"/>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D2C0470-EDA7-4FBB-EE76-874265ACB6AB}"/>
              </a:ext>
            </a:extLst>
          </p:cNvPr>
          <p:cNvCxnSpPr/>
          <p:nvPr/>
        </p:nvCxnSpPr>
        <p:spPr>
          <a:xfrm flipV="1">
            <a:off x="3687553" y="3291969"/>
            <a:ext cx="259095" cy="14151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B73C66C-CCF5-D5E6-89F6-D75F793E06DC}"/>
              </a:ext>
            </a:extLst>
          </p:cNvPr>
          <p:cNvSpPr txBox="1"/>
          <p:nvPr/>
        </p:nvSpPr>
        <p:spPr>
          <a:xfrm>
            <a:off x="3062437" y="3396765"/>
            <a:ext cx="914400" cy="230832"/>
          </a:xfrm>
          <a:prstGeom prst="rect">
            <a:avLst/>
          </a:prstGeom>
          <a:solidFill>
            <a:schemeClr val="bg1">
              <a:alpha val="46000"/>
            </a:schemeClr>
          </a:solidFill>
        </p:spPr>
        <p:txBody>
          <a:bodyPr wrap="square" rtlCol="0">
            <a:spAutoFit/>
          </a:bodyPr>
          <a:lstStyle/>
          <a:p>
            <a:r>
              <a:rPr lang="en-US" sz="900" dirty="0"/>
              <a:t>HS-A-So-A</a:t>
            </a:r>
          </a:p>
        </p:txBody>
      </p:sp>
      <p:cxnSp>
        <p:nvCxnSpPr>
          <p:cNvPr id="45" name="Straight Arrow Connector 44">
            <a:extLst>
              <a:ext uri="{FF2B5EF4-FFF2-40B4-BE49-F238E27FC236}">
                <a16:creationId xmlns:a16="http://schemas.microsoft.com/office/drawing/2014/main" id="{700C8764-F451-575E-3213-B67D04F26ED4}"/>
              </a:ext>
            </a:extLst>
          </p:cNvPr>
          <p:cNvCxnSpPr/>
          <p:nvPr/>
        </p:nvCxnSpPr>
        <p:spPr>
          <a:xfrm flipV="1">
            <a:off x="3780646" y="3413699"/>
            <a:ext cx="602866" cy="10079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835464E-64C7-44CD-F26D-FD3442CCDB53}"/>
              </a:ext>
            </a:extLst>
          </p:cNvPr>
          <p:cNvCxnSpPr>
            <a:stCxn id="44" idx="0"/>
          </p:cNvCxnSpPr>
          <p:nvPr/>
        </p:nvCxnSpPr>
        <p:spPr>
          <a:xfrm flipV="1">
            <a:off x="3519637" y="3257015"/>
            <a:ext cx="99122" cy="139750"/>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F9C39DC-1FC4-D0B4-80A2-409D72E71B07}"/>
              </a:ext>
            </a:extLst>
          </p:cNvPr>
          <p:cNvSpPr txBox="1"/>
          <p:nvPr/>
        </p:nvSpPr>
        <p:spPr>
          <a:xfrm>
            <a:off x="6568135" y="1792350"/>
            <a:ext cx="733496" cy="230832"/>
          </a:xfrm>
          <a:prstGeom prst="rect">
            <a:avLst/>
          </a:prstGeom>
          <a:solidFill>
            <a:schemeClr val="bg1">
              <a:alpha val="46000"/>
            </a:schemeClr>
          </a:solidFill>
        </p:spPr>
        <p:txBody>
          <a:bodyPr wrap="square" rtlCol="0">
            <a:spAutoFit/>
          </a:bodyPr>
          <a:lstStyle/>
          <a:p>
            <a:r>
              <a:rPr lang="en-US" sz="900" dirty="0"/>
              <a:t>SS-A-Si-F</a:t>
            </a:r>
          </a:p>
        </p:txBody>
      </p:sp>
      <p:sp>
        <p:nvSpPr>
          <p:cNvPr id="48" name="TextBox 47">
            <a:extLst>
              <a:ext uri="{FF2B5EF4-FFF2-40B4-BE49-F238E27FC236}">
                <a16:creationId xmlns:a16="http://schemas.microsoft.com/office/drawing/2014/main" id="{6227CD11-35A4-8D52-D9E6-D24507856151}"/>
              </a:ext>
            </a:extLst>
          </p:cNvPr>
          <p:cNvSpPr txBox="1"/>
          <p:nvPr/>
        </p:nvSpPr>
        <p:spPr>
          <a:xfrm>
            <a:off x="7878582" y="1815716"/>
            <a:ext cx="733496" cy="230832"/>
          </a:xfrm>
          <a:prstGeom prst="rect">
            <a:avLst/>
          </a:prstGeom>
          <a:solidFill>
            <a:schemeClr val="bg1">
              <a:alpha val="46000"/>
            </a:schemeClr>
          </a:solidFill>
        </p:spPr>
        <p:txBody>
          <a:bodyPr wrap="square" rtlCol="0">
            <a:spAutoFit/>
          </a:bodyPr>
          <a:lstStyle/>
          <a:p>
            <a:r>
              <a:rPr lang="en-US" sz="900" dirty="0"/>
              <a:t>SS-A-Si-W</a:t>
            </a:r>
          </a:p>
        </p:txBody>
      </p:sp>
      <p:sp>
        <p:nvSpPr>
          <p:cNvPr id="49" name="TextBox 48">
            <a:extLst>
              <a:ext uri="{FF2B5EF4-FFF2-40B4-BE49-F238E27FC236}">
                <a16:creationId xmlns:a16="http://schemas.microsoft.com/office/drawing/2014/main" id="{67AF6B78-AA0A-A26E-E7A0-FEF9E712ADC6}"/>
              </a:ext>
            </a:extLst>
          </p:cNvPr>
          <p:cNvSpPr txBox="1"/>
          <p:nvPr/>
        </p:nvSpPr>
        <p:spPr>
          <a:xfrm>
            <a:off x="7967743" y="2750571"/>
            <a:ext cx="733496" cy="230832"/>
          </a:xfrm>
          <a:prstGeom prst="rect">
            <a:avLst/>
          </a:prstGeom>
          <a:noFill/>
        </p:spPr>
        <p:txBody>
          <a:bodyPr wrap="square" rtlCol="0">
            <a:spAutoFit/>
          </a:bodyPr>
          <a:lstStyle/>
          <a:p>
            <a:r>
              <a:rPr lang="en-US" sz="900" dirty="0"/>
              <a:t>SS-A-E-F</a:t>
            </a:r>
          </a:p>
        </p:txBody>
      </p:sp>
      <p:sp>
        <p:nvSpPr>
          <p:cNvPr id="50" name="TextBox 49">
            <a:extLst>
              <a:ext uri="{FF2B5EF4-FFF2-40B4-BE49-F238E27FC236}">
                <a16:creationId xmlns:a16="http://schemas.microsoft.com/office/drawing/2014/main" id="{4EE83B75-B322-B1D5-1B04-7EF37622561D}"/>
              </a:ext>
            </a:extLst>
          </p:cNvPr>
          <p:cNvSpPr txBox="1"/>
          <p:nvPr/>
        </p:nvSpPr>
        <p:spPr>
          <a:xfrm>
            <a:off x="6534947" y="3477279"/>
            <a:ext cx="733496" cy="230832"/>
          </a:xfrm>
          <a:prstGeom prst="rect">
            <a:avLst/>
          </a:prstGeom>
          <a:solidFill>
            <a:schemeClr val="bg1">
              <a:alpha val="46000"/>
            </a:schemeClr>
          </a:solidFill>
        </p:spPr>
        <p:txBody>
          <a:bodyPr wrap="square" rtlCol="0">
            <a:spAutoFit/>
          </a:bodyPr>
          <a:lstStyle/>
          <a:p>
            <a:r>
              <a:rPr lang="en-US" sz="900" dirty="0"/>
              <a:t>SS-A-So-A</a:t>
            </a:r>
          </a:p>
        </p:txBody>
      </p:sp>
      <p:cxnSp>
        <p:nvCxnSpPr>
          <p:cNvPr id="51" name="Straight Arrow Connector 50">
            <a:extLst>
              <a:ext uri="{FF2B5EF4-FFF2-40B4-BE49-F238E27FC236}">
                <a16:creationId xmlns:a16="http://schemas.microsoft.com/office/drawing/2014/main" id="{64FCC84F-EE31-99F8-6C3D-7C7CFA4BB289}"/>
              </a:ext>
            </a:extLst>
          </p:cNvPr>
          <p:cNvCxnSpPr>
            <a:stCxn id="48" idx="1"/>
          </p:cNvCxnSpPr>
          <p:nvPr/>
        </p:nvCxnSpPr>
        <p:spPr>
          <a:xfrm flipH="1">
            <a:off x="7552807" y="1931132"/>
            <a:ext cx="325775" cy="229644"/>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A7B24CA-C92C-DDC4-DB4A-617954CA86AF}"/>
              </a:ext>
            </a:extLst>
          </p:cNvPr>
          <p:cNvCxnSpPr/>
          <p:nvPr/>
        </p:nvCxnSpPr>
        <p:spPr>
          <a:xfrm>
            <a:off x="7145086" y="1963428"/>
            <a:ext cx="221201" cy="11023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7439D51-DE2E-4283-4ADD-5BD8FAF8E915}"/>
              </a:ext>
            </a:extLst>
          </p:cNvPr>
          <p:cNvCxnSpPr/>
          <p:nvPr/>
        </p:nvCxnSpPr>
        <p:spPr>
          <a:xfrm flipV="1">
            <a:off x="7145086" y="3462749"/>
            <a:ext cx="198104" cy="7285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1A900ED-0C09-8359-4E20-4F0B26899CC9}"/>
              </a:ext>
            </a:extLst>
          </p:cNvPr>
          <p:cNvCxnSpPr/>
          <p:nvPr/>
        </p:nvCxnSpPr>
        <p:spPr>
          <a:xfrm flipH="1">
            <a:off x="7794116" y="2878097"/>
            <a:ext cx="247925" cy="3853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21A6D38-B93E-9B3E-6A2C-B1DD0455E6DF}"/>
              </a:ext>
            </a:extLst>
          </p:cNvPr>
          <p:cNvSpPr txBox="1"/>
          <p:nvPr/>
        </p:nvSpPr>
        <p:spPr>
          <a:xfrm>
            <a:off x="3469112" y="1545692"/>
            <a:ext cx="914400" cy="230832"/>
          </a:xfrm>
          <a:prstGeom prst="rect">
            <a:avLst/>
          </a:prstGeom>
          <a:noFill/>
        </p:spPr>
        <p:txBody>
          <a:bodyPr wrap="square" rtlCol="0">
            <a:spAutoFit/>
          </a:bodyPr>
          <a:lstStyle/>
          <a:p>
            <a:r>
              <a:rPr lang="en-US" sz="900" dirty="0"/>
              <a:t>HS-A-Si-W</a:t>
            </a:r>
          </a:p>
        </p:txBody>
      </p:sp>
      <p:cxnSp>
        <p:nvCxnSpPr>
          <p:cNvPr id="56" name="Straight Arrow Connector 55">
            <a:extLst>
              <a:ext uri="{FF2B5EF4-FFF2-40B4-BE49-F238E27FC236}">
                <a16:creationId xmlns:a16="http://schemas.microsoft.com/office/drawing/2014/main" id="{625BAE6E-19B6-DEBF-9589-F09855DEFDAF}"/>
              </a:ext>
            </a:extLst>
          </p:cNvPr>
          <p:cNvCxnSpPr/>
          <p:nvPr/>
        </p:nvCxnSpPr>
        <p:spPr>
          <a:xfrm>
            <a:off x="4021651" y="1769266"/>
            <a:ext cx="154512" cy="304341"/>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1F26B3F-8E49-E47F-C784-BED69486BF4C}"/>
              </a:ext>
            </a:extLst>
          </p:cNvPr>
          <p:cNvCxnSpPr/>
          <p:nvPr/>
        </p:nvCxnSpPr>
        <p:spPr>
          <a:xfrm flipH="1">
            <a:off x="4154845" y="2540577"/>
            <a:ext cx="803462" cy="71484"/>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2C36EB9-AE3A-C05E-CF86-0BE131E998DD}"/>
              </a:ext>
            </a:extLst>
          </p:cNvPr>
          <p:cNvCxnSpPr>
            <a:cxnSpLocks/>
          </p:cNvCxnSpPr>
          <p:nvPr/>
        </p:nvCxnSpPr>
        <p:spPr>
          <a:xfrm flipH="1" flipV="1">
            <a:off x="7747329" y="1625416"/>
            <a:ext cx="1946019" cy="5186"/>
          </a:xfrm>
          <a:prstGeom prst="straightConnector1">
            <a:avLst/>
          </a:prstGeom>
          <a:ln w="3175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640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solidFill>
            <a:srgbClr val="0070C0"/>
          </a:solidFill>
          <a:ln>
            <a:noFill/>
          </a:ln>
        </p:spPr>
        <p:txBody>
          <a:bodyPr/>
          <a:lstStyle/>
          <a:p>
            <a:pPr eaLnBrk="1" hangingPunct="1"/>
            <a:r>
              <a:rPr lang="en-US" dirty="0">
                <a:solidFill>
                  <a:schemeClr val="accent4"/>
                </a:solidFill>
              </a:rPr>
              <a:t>Hoop Loaded Flaws</a:t>
            </a:r>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dirty="0"/>
              <a:t>NASA MLPVs</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22</a:t>
            </a:fld>
            <a:endParaRPr lang="en-US">
              <a:latin typeface="75 Helvetica Bold" charset="0"/>
              <a:ea typeface="ＭＳ Ｐゴシック" charset="-128"/>
              <a:cs typeface="ＭＳ Ｐゴシック" charset="-128"/>
            </a:endParaRPr>
          </a:p>
        </p:txBody>
      </p:sp>
      <p:grpSp>
        <p:nvGrpSpPr>
          <p:cNvPr id="3" name="Group 2">
            <a:extLst>
              <a:ext uri="{FF2B5EF4-FFF2-40B4-BE49-F238E27FC236}">
                <a16:creationId xmlns:a16="http://schemas.microsoft.com/office/drawing/2014/main" id="{0AF4BB9F-A413-92E7-18F2-3DBFF7330A91}"/>
              </a:ext>
            </a:extLst>
          </p:cNvPr>
          <p:cNvGrpSpPr/>
          <p:nvPr/>
        </p:nvGrpSpPr>
        <p:grpSpPr>
          <a:xfrm>
            <a:off x="1366741" y="1496442"/>
            <a:ext cx="9165043" cy="2650986"/>
            <a:chOff x="-11749" y="1441387"/>
            <a:chExt cx="9165043" cy="2650986"/>
          </a:xfrm>
        </p:grpSpPr>
        <p:grpSp>
          <p:nvGrpSpPr>
            <p:cNvPr id="5" name="Group 4">
              <a:extLst>
                <a:ext uri="{FF2B5EF4-FFF2-40B4-BE49-F238E27FC236}">
                  <a16:creationId xmlns:a16="http://schemas.microsoft.com/office/drawing/2014/main" id="{6543016E-9B2D-7D5B-B44C-E137E31A3A03}"/>
                </a:ext>
              </a:extLst>
            </p:cNvPr>
            <p:cNvGrpSpPr/>
            <p:nvPr/>
          </p:nvGrpSpPr>
          <p:grpSpPr>
            <a:xfrm>
              <a:off x="-11749" y="1441387"/>
              <a:ext cx="9165043" cy="2650986"/>
              <a:chOff x="-10522" y="1255998"/>
              <a:chExt cx="9165043" cy="2650986"/>
            </a:xfrm>
          </p:grpSpPr>
          <p:grpSp>
            <p:nvGrpSpPr>
              <p:cNvPr id="7" name="Group 6">
                <a:extLst>
                  <a:ext uri="{FF2B5EF4-FFF2-40B4-BE49-F238E27FC236}">
                    <a16:creationId xmlns:a16="http://schemas.microsoft.com/office/drawing/2014/main" id="{CC2DD431-C157-6E4D-1235-B653F2AFAA08}"/>
                  </a:ext>
                </a:extLst>
              </p:cNvPr>
              <p:cNvGrpSpPr/>
              <p:nvPr/>
            </p:nvGrpSpPr>
            <p:grpSpPr>
              <a:xfrm>
                <a:off x="-10522" y="1255998"/>
                <a:ext cx="9165043" cy="2650986"/>
                <a:chOff x="-3287" y="2222253"/>
                <a:chExt cx="9165043" cy="2650986"/>
              </a:xfrm>
            </p:grpSpPr>
            <p:pic>
              <p:nvPicPr>
                <p:cNvPr id="9" name="Picture 8">
                  <a:extLst>
                    <a:ext uri="{FF2B5EF4-FFF2-40B4-BE49-F238E27FC236}">
                      <a16:creationId xmlns:a16="http://schemas.microsoft.com/office/drawing/2014/main" id="{038F11BF-3CF2-ED1C-6485-9096935F3F0F}"/>
                    </a:ext>
                  </a:extLst>
                </p:cNvPr>
                <p:cNvPicPr>
                  <a:picLocks noChangeAspect="1"/>
                </p:cNvPicPr>
                <p:nvPr/>
              </p:nvPicPr>
              <p:blipFill>
                <a:blip r:embed="rId3"/>
                <a:stretch>
                  <a:fillRect/>
                </a:stretch>
              </p:blipFill>
              <p:spPr>
                <a:xfrm>
                  <a:off x="41430" y="2233353"/>
                  <a:ext cx="9120326" cy="2639886"/>
                </a:xfrm>
                <a:prstGeom prst="rect">
                  <a:avLst/>
                </a:prstGeom>
              </p:spPr>
            </p:pic>
            <p:sp>
              <p:nvSpPr>
                <p:cNvPr id="10" name="Text Box 42">
                  <a:extLst>
                    <a:ext uri="{FF2B5EF4-FFF2-40B4-BE49-F238E27FC236}">
                      <a16:creationId xmlns:a16="http://schemas.microsoft.com/office/drawing/2014/main" id="{B89BAE25-21A1-66C2-F289-29E86F05A612}"/>
                    </a:ext>
                  </a:extLst>
                </p:cNvPr>
                <p:cNvSpPr txBox="1">
                  <a:spLocks noChangeArrowheads="1"/>
                </p:cNvSpPr>
                <p:nvPr/>
              </p:nvSpPr>
              <p:spPr bwMode="auto">
                <a:xfrm>
                  <a:off x="-3287" y="2222253"/>
                  <a:ext cx="2895600" cy="1200329"/>
                </a:xfrm>
                <a:prstGeom prst="rect">
                  <a:avLst/>
                </a:prstGeom>
                <a:solidFill>
                  <a:schemeClr val="bg1">
                    <a:alpha val="71000"/>
                  </a:schemeClr>
                </a:solidFill>
                <a:ln w="9525">
                  <a:noFill/>
                  <a:miter lim="800000"/>
                  <a:headEnd/>
                  <a:tailEnd/>
                </a:ln>
              </p:spPr>
              <p:txBody>
                <a:bodyPr wrap="square">
                  <a:spAutoFit/>
                </a:bodyPr>
                <a:lstStyle/>
                <a:p>
                  <a:r>
                    <a:rPr lang="en-US" sz="1200" b="1" dirty="0"/>
                    <a:t>Primary Inspection Method:</a:t>
                  </a:r>
                </a:p>
                <a:p>
                  <a:r>
                    <a:rPr lang="en-US" sz="1200" b="1" dirty="0">
                      <a:solidFill>
                        <a:srgbClr val="FF0000"/>
                      </a:solidFill>
                    </a:rPr>
                    <a:t>Red</a:t>
                  </a:r>
                  <a:r>
                    <a:rPr lang="en-US" sz="1200" dirty="0"/>
                    <a:t> = Limited or None</a:t>
                  </a:r>
                </a:p>
                <a:p>
                  <a:r>
                    <a:rPr lang="en-US" sz="1200" b="1" dirty="0">
                      <a:solidFill>
                        <a:srgbClr val="FF00FF"/>
                      </a:solidFill>
                    </a:rPr>
                    <a:t>Magenta</a:t>
                  </a:r>
                  <a:r>
                    <a:rPr lang="en-US" sz="1200" dirty="0"/>
                    <a:t> = Leakage</a:t>
                  </a:r>
                </a:p>
                <a:p>
                  <a:r>
                    <a:rPr lang="en-US" sz="1200" b="1" dirty="0">
                      <a:solidFill>
                        <a:srgbClr val="FFC000"/>
                      </a:solidFill>
                    </a:rPr>
                    <a:t>Orange</a:t>
                  </a:r>
                  <a:r>
                    <a:rPr lang="en-US" sz="1200" dirty="0"/>
                    <a:t> = Guided Wave</a:t>
                  </a:r>
                </a:p>
                <a:p>
                  <a:r>
                    <a:rPr lang="en-US" sz="1200" b="1" dirty="0">
                      <a:solidFill>
                        <a:srgbClr val="0070C0"/>
                      </a:solidFill>
                    </a:rPr>
                    <a:t>Blue</a:t>
                  </a:r>
                  <a:r>
                    <a:rPr lang="en-US" sz="1200" dirty="0"/>
                    <a:t> = Surface inspection: TECA, Mag</a:t>
                  </a:r>
                </a:p>
                <a:p>
                  <a:r>
                    <a:rPr lang="en-US" sz="1200" b="1" dirty="0">
                      <a:solidFill>
                        <a:srgbClr val="00B050"/>
                      </a:solidFill>
                    </a:rPr>
                    <a:t>Green</a:t>
                  </a:r>
                  <a:r>
                    <a:rPr lang="en-US" sz="1200" dirty="0"/>
                    <a:t> = Ultrasonic: PAUT, TFM/FMC</a:t>
                  </a:r>
                </a:p>
              </p:txBody>
            </p:sp>
            <p:sp>
              <p:nvSpPr>
                <p:cNvPr id="11" name="Rectangle 10">
                  <a:extLst>
                    <a:ext uri="{FF2B5EF4-FFF2-40B4-BE49-F238E27FC236}">
                      <a16:creationId xmlns:a16="http://schemas.microsoft.com/office/drawing/2014/main" id="{7B966691-0C38-A10C-3FD2-6452CB859CD1}"/>
                    </a:ext>
                  </a:extLst>
                </p:cNvPr>
                <p:cNvSpPr/>
                <p:nvPr/>
              </p:nvSpPr>
              <p:spPr>
                <a:xfrm>
                  <a:off x="7213073" y="3887325"/>
                  <a:ext cx="725101" cy="145363"/>
                </a:xfrm>
                <a:prstGeom prst="rect">
                  <a:avLst/>
                </a:prstGeom>
                <a:solidFill>
                  <a:srgbClr val="FF0000">
                    <a:alpha val="6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C6DA086-3005-AED5-36F2-9499E6DD7B28}"/>
                    </a:ext>
                  </a:extLst>
                </p:cNvPr>
                <p:cNvSpPr/>
                <p:nvPr/>
              </p:nvSpPr>
              <p:spPr>
                <a:xfrm>
                  <a:off x="5780074" y="3906865"/>
                  <a:ext cx="776765" cy="267689"/>
                </a:xfrm>
                <a:prstGeom prst="rect">
                  <a:avLst/>
                </a:prstGeom>
                <a:solidFill>
                  <a:srgbClr val="0070C0">
                    <a:alpha val="6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C8BC5E5-E5C9-AE2E-5359-883E4F17018F}"/>
                    </a:ext>
                  </a:extLst>
                </p:cNvPr>
                <p:cNvSpPr/>
                <p:nvPr/>
              </p:nvSpPr>
              <p:spPr>
                <a:xfrm>
                  <a:off x="5409147" y="3592323"/>
                  <a:ext cx="778779" cy="142150"/>
                </a:xfrm>
                <a:prstGeom prst="rect">
                  <a:avLst/>
                </a:prstGeom>
                <a:solidFill>
                  <a:srgbClr val="FF0000">
                    <a:alpha val="6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hord 13">
                  <a:extLst>
                    <a:ext uri="{FF2B5EF4-FFF2-40B4-BE49-F238E27FC236}">
                      <a16:creationId xmlns:a16="http://schemas.microsoft.com/office/drawing/2014/main" id="{D692D116-8CB3-8314-892D-3B5FAC019FC5}"/>
                    </a:ext>
                  </a:extLst>
                </p:cNvPr>
                <p:cNvSpPr/>
                <p:nvPr/>
              </p:nvSpPr>
              <p:spPr>
                <a:xfrm>
                  <a:off x="2973305" y="2585443"/>
                  <a:ext cx="1141554" cy="571529"/>
                </a:xfrm>
                <a:prstGeom prst="chord">
                  <a:avLst>
                    <a:gd name="adj1" fmla="val 176462"/>
                    <a:gd name="adj2" fmla="val 10703249"/>
                  </a:avLst>
                </a:prstGeom>
                <a:solidFill>
                  <a:srgbClr val="00B050">
                    <a:alpha val="71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hord 14">
                  <a:extLst>
                    <a:ext uri="{FF2B5EF4-FFF2-40B4-BE49-F238E27FC236}">
                      <a16:creationId xmlns:a16="http://schemas.microsoft.com/office/drawing/2014/main" id="{A5630B80-71CB-3394-ECF9-2C4C24AFB5C9}"/>
                    </a:ext>
                  </a:extLst>
                </p:cNvPr>
                <p:cNvSpPr/>
                <p:nvPr/>
              </p:nvSpPr>
              <p:spPr>
                <a:xfrm rot="11455945">
                  <a:off x="2748963" y="3782436"/>
                  <a:ext cx="1053101" cy="619122"/>
                </a:xfrm>
                <a:prstGeom prst="chord">
                  <a:avLst>
                    <a:gd name="adj1" fmla="val 176462"/>
                    <a:gd name="adj2" fmla="val 10703249"/>
                  </a:avLst>
                </a:prstGeom>
                <a:solidFill>
                  <a:srgbClr val="00B050">
                    <a:alpha val="71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2916CEE-2B06-2D5E-8D9D-A8E608E36B47}"/>
                    </a:ext>
                  </a:extLst>
                </p:cNvPr>
                <p:cNvSpPr/>
                <p:nvPr/>
              </p:nvSpPr>
              <p:spPr>
                <a:xfrm>
                  <a:off x="4000331" y="4047552"/>
                  <a:ext cx="1032514" cy="134530"/>
                </a:xfrm>
                <a:prstGeom prst="rect">
                  <a:avLst/>
                </a:prstGeom>
                <a:solidFill>
                  <a:srgbClr val="0070C0">
                    <a:alpha val="6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CE0102E-60C1-31C5-AB6F-26D15FD9DA1D}"/>
                    </a:ext>
                  </a:extLst>
                </p:cNvPr>
                <p:cNvSpPr/>
                <p:nvPr/>
              </p:nvSpPr>
              <p:spPr>
                <a:xfrm>
                  <a:off x="4001656" y="3276600"/>
                  <a:ext cx="1143000" cy="315723"/>
                </a:xfrm>
                <a:prstGeom prst="rect">
                  <a:avLst/>
                </a:prstGeom>
                <a:solidFill>
                  <a:srgbClr val="FF0000">
                    <a:alpha val="6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9C5F5B-7F60-9FA2-314F-8E5BC03ECC46}"/>
                    </a:ext>
                  </a:extLst>
                </p:cNvPr>
                <p:cNvSpPr/>
                <p:nvPr/>
              </p:nvSpPr>
              <p:spPr>
                <a:xfrm>
                  <a:off x="5562600" y="2912083"/>
                  <a:ext cx="914399" cy="222258"/>
                </a:xfrm>
                <a:prstGeom prst="rect">
                  <a:avLst/>
                </a:prstGeom>
                <a:solidFill>
                  <a:srgbClr val="FF00FF">
                    <a:alpha val="69000"/>
                  </a:srgb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hord 18">
                  <a:extLst>
                    <a:ext uri="{FF2B5EF4-FFF2-40B4-BE49-F238E27FC236}">
                      <a16:creationId xmlns:a16="http://schemas.microsoft.com/office/drawing/2014/main" id="{47CAEB83-3445-6846-50D0-1C858DFA0245}"/>
                    </a:ext>
                  </a:extLst>
                </p:cNvPr>
                <p:cNvSpPr/>
                <p:nvPr/>
              </p:nvSpPr>
              <p:spPr>
                <a:xfrm>
                  <a:off x="6633684" y="2663868"/>
                  <a:ext cx="507303" cy="459893"/>
                </a:xfrm>
                <a:prstGeom prst="chord">
                  <a:avLst>
                    <a:gd name="adj1" fmla="val 176462"/>
                    <a:gd name="adj2" fmla="val 10703249"/>
                  </a:avLst>
                </a:prstGeom>
                <a:solidFill>
                  <a:srgbClr val="FFC000">
                    <a:alpha val="72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hord 19">
                  <a:extLst>
                    <a:ext uri="{FF2B5EF4-FFF2-40B4-BE49-F238E27FC236}">
                      <a16:creationId xmlns:a16="http://schemas.microsoft.com/office/drawing/2014/main" id="{CA1F4B77-9ED5-A495-69F1-901F4A7DA82A}"/>
                    </a:ext>
                  </a:extLst>
                </p:cNvPr>
                <p:cNvSpPr/>
                <p:nvPr/>
              </p:nvSpPr>
              <p:spPr>
                <a:xfrm rot="10800000">
                  <a:off x="6705600" y="4032688"/>
                  <a:ext cx="348765" cy="375710"/>
                </a:xfrm>
                <a:prstGeom prst="chord">
                  <a:avLst>
                    <a:gd name="adj1" fmla="val 176462"/>
                    <a:gd name="adj2" fmla="val 10703249"/>
                  </a:avLst>
                </a:prstGeom>
                <a:solidFill>
                  <a:srgbClr val="0070C0">
                    <a:alpha val="56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C14AECE7-1C35-6BC1-28BD-01AA70F9987F}"/>
                  </a:ext>
                </a:extLst>
              </p:cNvPr>
              <p:cNvSpPr/>
              <p:nvPr/>
            </p:nvSpPr>
            <p:spPr>
              <a:xfrm>
                <a:off x="3200400" y="3343010"/>
                <a:ext cx="4152900" cy="539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hord 5">
              <a:extLst>
                <a:ext uri="{FF2B5EF4-FFF2-40B4-BE49-F238E27FC236}">
                  <a16:creationId xmlns:a16="http://schemas.microsoft.com/office/drawing/2014/main" id="{83054FF0-A648-F550-E29C-1852074BC32D}"/>
                </a:ext>
              </a:extLst>
            </p:cNvPr>
            <p:cNvSpPr/>
            <p:nvPr/>
          </p:nvSpPr>
          <p:spPr>
            <a:xfrm>
              <a:off x="4602475" y="1926115"/>
              <a:ext cx="609630" cy="399063"/>
            </a:xfrm>
            <a:prstGeom prst="chord">
              <a:avLst>
                <a:gd name="adj1" fmla="val 176462"/>
                <a:gd name="adj2" fmla="val 10703249"/>
              </a:avLst>
            </a:prstGeom>
            <a:solidFill>
              <a:srgbClr val="FF0000">
                <a:alpha val="7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95DBAFCB-F3F2-12FC-D393-B5D9D7F74818}"/>
              </a:ext>
            </a:extLst>
          </p:cNvPr>
          <p:cNvSpPr txBox="1"/>
          <p:nvPr/>
        </p:nvSpPr>
        <p:spPr>
          <a:xfrm>
            <a:off x="4271635" y="1414007"/>
            <a:ext cx="3749307" cy="415498"/>
          </a:xfrm>
          <a:prstGeom prst="rect">
            <a:avLst/>
          </a:prstGeom>
          <a:solidFill>
            <a:schemeClr val="bg1"/>
          </a:solidFill>
        </p:spPr>
        <p:txBody>
          <a:bodyPr wrap="square" rtlCol="0">
            <a:spAutoFit/>
          </a:bodyPr>
          <a:lstStyle/>
          <a:p>
            <a:r>
              <a:rPr lang="en-US" sz="1000" b="1" dirty="0">
                <a:solidFill>
                  <a:srgbClr val="FFC000"/>
                </a:solidFill>
              </a:rPr>
              <a:t>Guided wave developed for SS welds may also work for HS transverse flaws, replacing skewed PAUT.</a:t>
            </a:r>
          </a:p>
        </p:txBody>
      </p:sp>
      <p:cxnSp>
        <p:nvCxnSpPr>
          <p:cNvPr id="22" name="Straight Arrow Connector 21">
            <a:extLst>
              <a:ext uri="{FF2B5EF4-FFF2-40B4-BE49-F238E27FC236}">
                <a16:creationId xmlns:a16="http://schemas.microsoft.com/office/drawing/2014/main" id="{769BF500-106C-1C5A-02F7-E901C617102E}"/>
              </a:ext>
            </a:extLst>
          </p:cNvPr>
          <p:cNvCxnSpPr/>
          <p:nvPr/>
        </p:nvCxnSpPr>
        <p:spPr>
          <a:xfrm>
            <a:off x="4914110" y="1807777"/>
            <a:ext cx="0" cy="337619"/>
          </a:xfrm>
          <a:prstGeom prst="straightConnector1">
            <a:avLst/>
          </a:prstGeom>
          <a:ln w="317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030649A-4B67-0E8C-454B-F0C7494A2EF1}"/>
              </a:ext>
            </a:extLst>
          </p:cNvPr>
          <p:cNvSpPr txBox="1"/>
          <p:nvPr/>
        </p:nvSpPr>
        <p:spPr>
          <a:xfrm>
            <a:off x="10471564" y="1456999"/>
            <a:ext cx="1261994" cy="1015663"/>
          </a:xfrm>
          <a:prstGeom prst="rect">
            <a:avLst/>
          </a:prstGeom>
          <a:solidFill>
            <a:schemeClr val="bg1"/>
          </a:solidFill>
        </p:spPr>
        <p:txBody>
          <a:bodyPr wrap="square" rtlCol="0">
            <a:spAutoFit/>
          </a:bodyPr>
          <a:lstStyle/>
          <a:p>
            <a:r>
              <a:rPr lang="en-US" sz="1000" b="1" dirty="0">
                <a:solidFill>
                  <a:srgbClr val="00B050"/>
                </a:solidFill>
              </a:rPr>
              <a:t>PAUT scanning parallel to weld may be able to find this flaw for smooth crowned welds.</a:t>
            </a:r>
          </a:p>
        </p:txBody>
      </p:sp>
      <p:cxnSp>
        <p:nvCxnSpPr>
          <p:cNvPr id="24" name="Straight Arrow Connector 23">
            <a:extLst>
              <a:ext uri="{FF2B5EF4-FFF2-40B4-BE49-F238E27FC236}">
                <a16:creationId xmlns:a16="http://schemas.microsoft.com/office/drawing/2014/main" id="{3968D5F2-D45A-9A58-73F8-EAE939CBDC64}"/>
              </a:ext>
            </a:extLst>
          </p:cNvPr>
          <p:cNvCxnSpPr/>
          <p:nvPr/>
        </p:nvCxnSpPr>
        <p:spPr>
          <a:xfrm flipH="1">
            <a:off x="8309554" y="1507542"/>
            <a:ext cx="185786" cy="641363"/>
          </a:xfrm>
          <a:prstGeom prst="straightConnector1">
            <a:avLst/>
          </a:prstGeom>
          <a:ln w="317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F3B0679-0353-4EC7-6BCB-BD6B5C0D634B}"/>
              </a:ext>
            </a:extLst>
          </p:cNvPr>
          <p:cNvSpPr txBox="1"/>
          <p:nvPr/>
        </p:nvSpPr>
        <p:spPr>
          <a:xfrm>
            <a:off x="5449387" y="1828223"/>
            <a:ext cx="766644" cy="230832"/>
          </a:xfrm>
          <a:prstGeom prst="rect">
            <a:avLst/>
          </a:prstGeom>
          <a:noFill/>
        </p:spPr>
        <p:txBody>
          <a:bodyPr wrap="square" rtlCol="0">
            <a:spAutoFit/>
          </a:bodyPr>
          <a:lstStyle/>
          <a:p>
            <a:r>
              <a:rPr lang="en-US" sz="900" dirty="0"/>
              <a:t>HS-H-Si-A</a:t>
            </a:r>
          </a:p>
        </p:txBody>
      </p:sp>
      <p:sp>
        <p:nvSpPr>
          <p:cNvPr id="26" name="TextBox 25">
            <a:extLst>
              <a:ext uri="{FF2B5EF4-FFF2-40B4-BE49-F238E27FC236}">
                <a16:creationId xmlns:a16="http://schemas.microsoft.com/office/drawing/2014/main" id="{53C674EE-2FD2-D816-4F2C-0EB198509C7A}"/>
              </a:ext>
            </a:extLst>
          </p:cNvPr>
          <p:cNvSpPr txBox="1"/>
          <p:nvPr/>
        </p:nvSpPr>
        <p:spPr>
          <a:xfrm>
            <a:off x="8580653" y="2661993"/>
            <a:ext cx="839709" cy="230832"/>
          </a:xfrm>
          <a:prstGeom prst="rect">
            <a:avLst/>
          </a:prstGeom>
          <a:noFill/>
        </p:spPr>
        <p:txBody>
          <a:bodyPr wrap="square" rtlCol="0">
            <a:spAutoFit/>
          </a:bodyPr>
          <a:lstStyle/>
          <a:p>
            <a:r>
              <a:rPr lang="en-US" sz="900" dirty="0"/>
              <a:t>WP-H-T-A</a:t>
            </a:r>
          </a:p>
        </p:txBody>
      </p:sp>
      <p:sp>
        <p:nvSpPr>
          <p:cNvPr id="27" name="TextBox 26">
            <a:extLst>
              <a:ext uri="{FF2B5EF4-FFF2-40B4-BE49-F238E27FC236}">
                <a16:creationId xmlns:a16="http://schemas.microsoft.com/office/drawing/2014/main" id="{E948940E-95E2-D8BE-8C66-86C0620E5362}"/>
              </a:ext>
            </a:extLst>
          </p:cNvPr>
          <p:cNvSpPr txBox="1"/>
          <p:nvPr/>
        </p:nvSpPr>
        <p:spPr>
          <a:xfrm>
            <a:off x="6932628" y="2518384"/>
            <a:ext cx="1012653" cy="230832"/>
          </a:xfrm>
          <a:prstGeom prst="rect">
            <a:avLst/>
          </a:prstGeom>
          <a:noFill/>
        </p:spPr>
        <p:txBody>
          <a:bodyPr wrap="square" rtlCol="0">
            <a:spAutoFit/>
          </a:bodyPr>
          <a:lstStyle/>
          <a:p>
            <a:r>
              <a:rPr lang="en-US" sz="900" dirty="0"/>
              <a:t>LW-H-T-W</a:t>
            </a:r>
            <a:r>
              <a:rPr lang="en-US" sz="900" baseline="-25000" dirty="0"/>
              <a:t>mid</a:t>
            </a:r>
          </a:p>
        </p:txBody>
      </p:sp>
      <p:sp>
        <p:nvSpPr>
          <p:cNvPr id="28" name="TextBox 27">
            <a:extLst>
              <a:ext uri="{FF2B5EF4-FFF2-40B4-BE49-F238E27FC236}">
                <a16:creationId xmlns:a16="http://schemas.microsoft.com/office/drawing/2014/main" id="{7AF8AAD7-6099-9F09-0E9E-FB45329452E6}"/>
              </a:ext>
            </a:extLst>
          </p:cNvPr>
          <p:cNvSpPr txBox="1"/>
          <p:nvPr/>
        </p:nvSpPr>
        <p:spPr>
          <a:xfrm>
            <a:off x="7309652" y="1718152"/>
            <a:ext cx="914400" cy="230832"/>
          </a:xfrm>
          <a:prstGeom prst="rect">
            <a:avLst/>
          </a:prstGeom>
          <a:noFill/>
        </p:spPr>
        <p:txBody>
          <a:bodyPr wrap="square" rtlCol="0">
            <a:spAutoFit/>
          </a:bodyPr>
          <a:lstStyle/>
          <a:p>
            <a:r>
              <a:rPr lang="en-US" sz="900" dirty="0"/>
              <a:t>IP-H-T-A</a:t>
            </a:r>
          </a:p>
        </p:txBody>
      </p:sp>
      <p:sp>
        <p:nvSpPr>
          <p:cNvPr id="29" name="TextBox 28">
            <a:extLst>
              <a:ext uri="{FF2B5EF4-FFF2-40B4-BE49-F238E27FC236}">
                <a16:creationId xmlns:a16="http://schemas.microsoft.com/office/drawing/2014/main" id="{63FC18D0-3225-95B2-3672-1100212C8D4D}"/>
              </a:ext>
            </a:extLst>
          </p:cNvPr>
          <p:cNvSpPr txBox="1"/>
          <p:nvPr/>
        </p:nvSpPr>
        <p:spPr>
          <a:xfrm>
            <a:off x="4126833" y="3504736"/>
            <a:ext cx="766644" cy="230832"/>
          </a:xfrm>
          <a:prstGeom prst="rect">
            <a:avLst/>
          </a:prstGeom>
          <a:noFill/>
        </p:spPr>
        <p:txBody>
          <a:bodyPr wrap="square" rtlCol="0">
            <a:spAutoFit/>
          </a:bodyPr>
          <a:lstStyle/>
          <a:p>
            <a:r>
              <a:rPr lang="en-US" sz="900" dirty="0"/>
              <a:t>HS-H-So-A</a:t>
            </a:r>
          </a:p>
        </p:txBody>
      </p:sp>
      <p:sp>
        <p:nvSpPr>
          <p:cNvPr id="30" name="TextBox 29">
            <a:extLst>
              <a:ext uri="{FF2B5EF4-FFF2-40B4-BE49-F238E27FC236}">
                <a16:creationId xmlns:a16="http://schemas.microsoft.com/office/drawing/2014/main" id="{328EAB2E-D791-ECDC-43FE-9B7AE4B48D85}"/>
              </a:ext>
            </a:extLst>
          </p:cNvPr>
          <p:cNvSpPr txBox="1"/>
          <p:nvPr/>
        </p:nvSpPr>
        <p:spPr>
          <a:xfrm>
            <a:off x="8649707" y="1770615"/>
            <a:ext cx="766644" cy="230832"/>
          </a:xfrm>
          <a:prstGeom prst="rect">
            <a:avLst/>
          </a:prstGeom>
          <a:noFill/>
        </p:spPr>
        <p:txBody>
          <a:bodyPr wrap="square" rtlCol="0">
            <a:spAutoFit/>
          </a:bodyPr>
          <a:lstStyle/>
          <a:p>
            <a:r>
              <a:rPr lang="en-US" sz="900" dirty="0"/>
              <a:t>SS-H-Si-A</a:t>
            </a:r>
          </a:p>
        </p:txBody>
      </p:sp>
      <p:sp>
        <p:nvSpPr>
          <p:cNvPr id="31" name="TextBox 30">
            <a:extLst>
              <a:ext uri="{FF2B5EF4-FFF2-40B4-BE49-F238E27FC236}">
                <a16:creationId xmlns:a16="http://schemas.microsoft.com/office/drawing/2014/main" id="{E7BD2239-34D3-A4AE-ACFE-D97D92901B25}"/>
              </a:ext>
            </a:extLst>
          </p:cNvPr>
          <p:cNvSpPr txBox="1"/>
          <p:nvPr/>
        </p:nvSpPr>
        <p:spPr>
          <a:xfrm>
            <a:off x="8554911" y="3593045"/>
            <a:ext cx="766644" cy="230832"/>
          </a:xfrm>
          <a:prstGeom prst="rect">
            <a:avLst/>
          </a:prstGeom>
          <a:noFill/>
        </p:spPr>
        <p:txBody>
          <a:bodyPr wrap="square" rtlCol="0">
            <a:spAutoFit/>
          </a:bodyPr>
          <a:lstStyle/>
          <a:p>
            <a:r>
              <a:rPr lang="en-US" sz="900" dirty="0"/>
              <a:t>SS-H-So-W</a:t>
            </a:r>
          </a:p>
        </p:txBody>
      </p:sp>
      <p:sp>
        <p:nvSpPr>
          <p:cNvPr id="32" name="TextBox 31">
            <a:extLst>
              <a:ext uri="{FF2B5EF4-FFF2-40B4-BE49-F238E27FC236}">
                <a16:creationId xmlns:a16="http://schemas.microsoft.com/office/drawing/2014/main" id="{A003EA10-845E-FA4A-6426-9A099283E493}"/>
              </a:ext>
            </a:extLst>
          </p:cNvPr>
          <p:cNvSpPr txBox="1"/>
          <p:nvPr/>
        </p:nvSpPr>
        <p:spPr>
          <a:xfrm>
            <a:off x="6434535" y="3585334"/>
            <a:ext cx="1012653" cy="230832"/>
          </a:xfrm>
          <a:prstGeom prst="rect">
            <a:avLst/>
          </a:prstGeom>
          <a:noFill/>
        </p:spPr>
        <p:txBody>
          <a:bodyPr wrap="square" rtlCol="0">
            <a:spAutoFit/>
          </a:bodyPr>
          <a:lstStyle/>
          <a:p>
            <a:r>
              <a:rPr lang="en-US" sz="900" dirty="0"/>
              <a:t>LW-H-T-W</a:t>
            </a:r>
            <a:r>
              <a:rPr lang="en-US" sz="900" baseline="-25000" dirty="0"/>
              <a:t>outer</a:t>
            </a:r>
          </a:p>
        </p:txBody>
      </p:sp>
      <p:cxnSp>
        <p:nvCxnSpPr>
          <p:cNvPr id="33" name="Straight Arrow Connector 32">
            <a:extLst>
              <a:ext uri="{FF2B5EF4-FFF2-40B4-BE49-F238E27FC236}">
                <a16:creationId xmlns:a16="http://schemas.microsoft.com/office/drawing/2014/main" id="{24FEEF35-713D-58A6-C771-ED2FF638A9C8}"/>
              </a:ext>
            </a:extLst>
          </p:cNvPr>
          <p:cNvCxnSpPr/>
          <p:nvPr/>
        </p:nvCxnSpPr>
        <p:spPr>
          <a:xfrm flipV="1">
            <a:off x="4510497" y="3321741"/>
            <a:ext cx="67166" cy="22056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B241B06-9B53-09A5-E70A-EE2FEF02AB00}"/>
              </a:ext>
            </a:extLst>
          </p:cNvPr>
          <p:cNvCxnSpPr/>
          <p:nvPr/>
        </p:nvCxnSpPr>
        <p:spPr>
          <a:xfrm flipH="1">
            <a:off x="5331355" y="1993487"/>
            <a:ext cx="189696" cy="143224"/>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BF14BB4-293E-D826-DA52-59E3C5CFFDB1}"/>
              </a:ext>
            </a:extLst>
          </p:cNvPr>
          <p:cNvCxnSpPr/>
          <p:nvPr/>
        </p:nvCxnSpPr>
        <p:spPr>
          <a:xfrm flipH="1">
            <a:off x="7205446" y="1942628"/>
            <a:ext cx="200642" cy="19546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51D4FCD-7F54-099C-7998-B44930E116D8}"/>
              </a:ext>
            </a:extLst>
          </p:cNvPr>
          <p:cNvCxnSpPr/>
          <p:nvPr/>
        </p:nvCxnSpPr>
        <p:spPr>
          <a:xfrm flipV="1">
            <a:off x="7131572" y="3472831"/>
            <a:ext cx="255637" cy="16396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6627FBE-9C10-9493-CC87-5BAFB64BAC4B}"/>
              </a:ext>
            </a:extLst>
          </p:cNvPr>
          <p:cNvCxnSpPr/>
          <p:nvPr/>
        </p:nvCxnSpPr>
        <p:spPr>
          <a:xfrm flipH="1" flipV="1">
            <a:off x="6343849" y="3504838"/>
            <a:ext cx="203171" cy="115314"/>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A9784AE-BA2F-680C-7D02-CC7EB51BCC98}"/>
              </a:ext>
            </a:extLst>
          </p:cNvPr>
          <p:cNvCxnSpPr>
            <a:stCxn id="31" idx="1"/>
          </p:cNvCxnSpPr>
          <p:nvPr/>
        </p:nvCxnSpPr>
        <p:spPr>
          <a:xfrm flipH="1" flipV="1">
            <a:off x="8272043" y="3536782"/>
            <a:ext cx="282868" cy="17167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D271D86-ECFC-18AE-ED76-2C87A5FA48E2}"/>
              </a:ext>
            </a:extLst>
          </p:cNvPr>
          <p:cNvCxnSpPr/>
          <p:nvPr/>
        </p:nvCxnSpPr>
        <p:spPr>
          <a:xfrm>
            <a:off x="8846090" y="2848494"/>
            <a:ext cx="0" cy="28114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8A29FB9-4234-D039-5E1D-EE93D04A60DD}"/>
              </a:ext>
            </a:extLst>
          </p:cNvPr>
          <p:cNvCxnSpPr/>
          <p:nvPr/>
        </p:nvCxnSpPr>
        <p:spPr>
          <a:xfrm flipH="1">
            <a:off x="6595837" y="2657974"/>
            <a:ext cx="363652" cy="1048"/>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8330173-84A7-F49D-FAB7-1C879234A2BF}"/>
              </a:ext>
            </a:extLst>
          </p:cNvPr>
          <p:cNvCxnSpPr>
            <a:stCxn id="26" idx="1"/>
          </p:cNvCxnSpPr>
          <p:nvPr/>
        </p:nvCxnSpPr>
        <p:spPr>
          <a:xfrm flipH="1">
            <a:off x="7640619" y="2777409"/>
            <a:ext cx="940034" cy="14514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3CD0D40-784E-AA0B-AEC2-403B2837BED4}"/>
              </a:ext>
            </a:extLst>
          </p:cNvPr>
          <p:cNvCxnSpPr/>
          <p:nvPr/>
        </p:nvCxnSpPr>
        <p:spPr>
          <a:xfrm flipH="1">
            <a:off x="8495340" y="1891326"/>
            <a:ext cx="194472" cy="254070"/>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AD03FFA-830F-9621-9CDB-9CAA3C6D9F7C}"/>
              </a:ext>
            </a:extLst>
          </p:cNvPr>
          <p:cNvSpPr txBox="1"/>
          <p:nvPr/>
        </p:nvSpPr>
        <p:spPr>
          <a:xfrm>
            <a:off x="6449038" y="1741634"/>
            <a:ext cx="914400" cy="230832"/>
          </a:xfrm>
          <a:prstGeom prst="rect">
            <a:avLst/>
          </a:prstGeom>
          <a:noFill/>
        </p:spPr>
        <p:txBody>
          <a:bodyPr wrap="square" rtlCol="0">
            <a:spAutoFit/>
          </a:bodyPr>
          <a:lstStyle/>
          <a:p>
            <a:r>
              <a:rPr lang="en-US" sz="900" dirty="0"/>
              <a:t>IP-H-Si-A</a:t>
            </a:r>
          </a:p>
        </p:txBody>
      </p:sp>
      <p:cxnSp>
        <p:nvCxnSpPr>
          <p:cNvPr id="44" name="Straight Arrow Connector 43">
            <a:extLst>
              <a:ext uri="{FF2B5EF4-FFF2-40B4-BE49-F238E27FC236}">
                <a16:creationId xmlns:a16="http://schemas.microsoft.com/office/drawing/2014/main" id="{3C683090-B5CC-DD00-A470-847EAD5CFAA3}"/>
              </a:ext>
            </a:extLst>
          </p:cNvPr>
          <p:cNvCxnSpPr/>
          <p:nvPr/>
        </p:nvCxnSpPr>
        <p:spPr>
          <a:xfrm flipH="1">
            <a:off x="6397528" y="1938057"/>
            <a:ext cx="200642" cy="19546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7BB9410D-7728-9330-61E8-BC6BBCD753F1}"/>
              </a:ext>
            </a:extLst>
          </p:cNvPr>
          <p:cNvGrpSpPr/>
          <p:nvPr/>
        </p:nvGrpSpPr>
        <p:grpSpPr>
          <a:xfrm>
            <a:off x="366345" y="3383952"/>
            <a:ext cx="9158469" cy="2848044"/>
            <a:chOff x="-14469" y="3607431"/>
            <a:chExt cx="9158469" cy="2848044"/>
          </a:xfrm>
        </p:grpSpPr>
        <p:grpSp>
          <p:nvGrpSpPr>
            <p:cNvPr id="46" name="Group 45">
              <a:extLst>
                <a:ext uri="{FF2B5EF4-FFF2-40B4-BE49-F238E27FC236}">
                  <a16:creationId xmlns:a16="http://schemas.microsoft.com/office/drawing/2014/main" id="{A548A3BB-830D-7AEF-90A6-A241EF07EA0C}"/>
                </a:ext>
              </a:extLst>
            </p:cNvPr>
            <p:cNvGrpSpPr/>
            <p:nvPr/>
          </p:nvGrpSpPr>
          <p:grpSpPr>
            <a:xfrm>
              <a:off x="-14469" y="3607431"/>
              <a:ext cx="9158469" cy="2848044"/>
              <a:chOff x="-13242" y="3422042"/>
              <a:chExt cx="9158469" cy="2848044"/>
            </a:xfrm>
          </p:grpSpPr>
          <p:grpSp>
            <p:nvGrpSpPr>
              <p:cNvPr id="48" name="Group 47">
                <a:extLst>
                  <a:ext uri="{FF2B5EF4-FFF2-40B4-BE49-F238E27FC236}">
                    <a16:creationId xmlns:a16="http://schemas.microsoft.com/office/drawing/2014/main" id="{CD42312A-7D1E-F03C-A9E8-0901A9816915}"/>
                  </a:ext>
                </a:extLst>
              </p:cNvPr>
              <p:cNvGrpSpPr/>
              <p:nvPr/>
            </p:nvGrpSpPr>
            <p:grpSpPr>
              <a:xfrm>
                <a:off x="24901" y="3630200"/>
                <a:ext cx="9120326" cy="2639886"/>
                <a:chOff x="41430" y="2233353"/>
                <a:chExt cx="9120326" cy="2639886"/>
              </a:xfrm>
            </p:grpSpPr>
            <p:pic>
              <p:nvPicPr>
                <p:cNvPr id="50" name="Picture 49">
                  <a:extLst>
                    <a:ext uri="{FF2B5EF4-FFF2-40B4-BE49-F238E27FC236}">
                      <a16:creationId xmlns:a16="http://schemas.microsoft.com/office/drawing/2014/main" id="{B3D63CAB-3BEC-8E2D-5993-B41D7C0A710C}"/>
                    </a:ext>
                  </a:extLst>
                </p:cNvPr>
                <p:cNvPicPr>
                  <a:picLocks noChangeAspect="1"/>
                </p:cNvPicPr>
                <p:nvPr/>
              </p:nvPicPr>
              <p:blipFill>
                <a:blip r:embed="rId3"/>
                <a:stretch>
                  <a:fillRect/>
                </a:stretch>
              </p:blipFill>
              <p:spPr>
                <a:xfrm>
                  <a:off x="41430" y="2233353"/>
                  <a:ext cx="9120326" cy="2639886"/>
                </a:xfrm>
                <a:prstGeom prst="rect">
                  <a:avLst/>
                </a:prstGeom>
              </p:spPr>
            </p:pic>
            <p:sp>
              <p:nvSpPr>
                <p:cNvPr id="51" name="Rectangle 50">
                  <a:extLst>
                    <a:ext uri="{FF2B5EF4-FFF2-40B4-BE49-F238E27FC236}">
                      <a16:creationId xmlns:a16="http://schemas.microsoft.com/office/drawing/2014/main" id="{5434B950-96C4-F7B6-85CB-B390580C9F02}"/>
                    </a:ext>
                  </a:extLst>
                </p:cNvPr>
                <p:cNvSpPr/>
                <p:nvPr/>
              </p:nvSpPr>
              <p:spPr>
                <a:xfrm>
                  <a:off x="5588155" y="3600949"/>
                  <a:ext cx="578223" cy="132851"/>
                </a:xfrm>
                <a:prstGeom prst="rect">
                  <a:avLst/>
                </a:prstGeom>
                <a:solidFill>
                  <a:srgbClr val="FFC000">
                    <a:alpha val="6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9B3A9784-4FA4-B79E-8A99-379AD3EDFBE3}"/>
                    </a:ext>
                  </a:extLst>
                </p:cNvPr>
                <p:cNvSpPr/>
                <p:nvPr/>
              </p:nvSpPr>
              <p:spPr>
                <a:xfrm>
                  <a:off x="5770838" y="3909004"/>
                  <a:ext cx="776765" cy="267689"/>
                </a:xfrm>
                <a:prstGeom prst="rect">
                  <a:avLst/>
                </a:prstGeom>
                <a:solidFill>
                  <a:srgbClr val="00B050">
                    <a:alpha val="6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913868B4-4ED6-B0C6-8975-6A9F70C74370}"/>
                    </a:ext>
                  </a:extLst>
                </p:cNvPr>
                <p:cNvSpPr/>
                <p:nvPr/>
              </p:nvSpPr>
              <p:spPr>
                <a:xfrm>
                  <a:off x="7211909" y="3898844"/>
                  <a:ext cx="712891" cy="133844"/>
                </a:xfrm>
                <a:prstGeom prst="rect">
                  <a:avLst/>
                </a:prstGeom>
                <a:solidFill>
                  <a:srgbClr val="FFC000">
                    <a:alpha val="6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6DF11EA4-A2B1-55D2-3402-BC8373F47786}"/>
                    </a:ext>
                  </a:extLst>
                </p:cNvPr>
                <p:cNvSpPr/>
                <p:nvPr/>
              </p:nvSpPr>
              <p:spPr>
                <a:xfrm>
                  <a:off x="3996686" y="4047552"/>
                  <a:ext cx="1032514" cy="134530"/>
                </a:xfrm>
                <a:prstGeom prst="rect">
                  <a:avLst/>
                </a:prstGeom>
                <a:solidFill>
                  <a:srgbClr val="00B050">
                    <a:alpha val="6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D6F73A6E-A953-7548-8DD4-DF19DBB80396}"/>
                    </a:ext>
                  </a:extLst>
                </p:cNvPr>
                <p:cNvSpPr/>
                <p:nvPr/>
              </p:nvSpPr>
              <p:spPr>
                <a:xfrm>
                  <a:off x="4038600" y="3298522"/>
                  <a:ext cx="1080951" cy="302428"/>
                </a:xfrm>
                <a:prstGeom prst="rect">
                  <a:avLst/>
                </a:prstGeom>
                <a:solidFill>
                  <a:srgbClr val="FFC000">
                    <a:alpha val="69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F3288B9B-88DD-6C12-294F-C8831FBE0833}"/>
                    </a:ext>
                  </a:extLst>
                </p:cNvPr>
                <p:cNvSpPr/>
                <p:nvPr/>
              </p:nvSpPr>
              <p:spPr>
                <a:xfrm>
                  <a:off x="5588155" y="2908330"/>
                  <a:ext cx="914399" cy="221074"/>
                </a:xfrm>
                <a:prstGeom prst="rect">
                  <a:avLst/>
                </a:prstGeom>
                <a:solidFill>
                  <a:srgbClr val="00B050">
                    <a:alpha val="6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Chord 56">
                  <a:extLst>
                    <a:ext uri="{FF2B5EF4-FFF2-40B4-BE49-F238E27FC236}">
                      <a16:creationId xmlns:a16="http://schemas.microsoft.com/office/drawing/2014/main" id="{14E50ACE-23AC-7C71-F397-4D20C9EAD180}"/>
                    </a:ext>
                  </a:extLst>
                </p:cNvPr>
                <p:cNvSpPr/>
                <p:nvPr/>
              </p:nvSpPr>
              <p:spPr>
                <a:xfrm>
                  <a:off x="6584547" y="2622981"/>
                  <a:ext cx="609630" cy="534305"/>
                </a:xfrm>
                <a:prstGeom prst="chord">
                  <a:avLst>
                    <a:gd name="adj1" fmla="val 176462"/>
                    <a:gd name="adj2" fmla="val 10703249"/>
                  </a:avLst>
                </a:prstGeom>
                <a:solidFill>
                  <a:srgbClr val="FF0000">
                    <a:alpha val="7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Chord 57">
                  <a:extLst>
                    <a:ext uri="{FF2B5EF4-FFF2-40B4-BE49-F238E27FC236}">
                      <a16:creationId xmlns:a16="http://schemas.microsoft.com/office/drawing/2014/main" id="{10471326-243E-22A7-9A6B-C26F65FC43BA}"/>
                    </a:ext>
                  </a:extLst>
                </p:cNvPr>
                <p:cNvSpPr/>
                <p:nvPr/>
              </p:nvSpPr>
              <p:spPr>
                <a:xfrm rot="10800000">
                  <a:off x="6705600" y="4032688"/>
                  <a:ext cx="348765" cy="375710"/>
                </a:xfrm>
                <a:prstGeom prst="chord">
                  <a:avLst>
                    <a:gd name="adj1" fmla="val 176462"/>
                    <a:gd name="adj2" fmla="val 10703249"/>
                  </a:avLst>
                </a:prstGeom>
                <a:solidFill>
                  <a:srgbClr val="00B050">
                    <a:alpha val="56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Chord 58">
                  <a:extLst>
                    <a:ext uri="{FF2B5EF4-FFF2-40B4-BE49-F238E27FC236}">
                      <a16:creationId xmlns:a16="http://schemas.microsoft.com/office/drawing/2014/main" id="{C807143A-92FA-9DDA-91BC-98811E14DF18}"/>
                    </a:ext>
                  </a:extLst>
                </p:cNvPr>
                <p:cNvSpPr/>
                <p:nvPr/>
              </p:nvSpPr>
              <p:spPr>
                <a:xfrm>
                  <a:off x="2895600" y="2585443"/>
                  <a:ext cx="1219259" cy="571529"/>
                </a:xfrm>
                <a:prstGeom prst="chord">
                  <a:avLst>
                    <a:gd name="adj1" fmla="val 176462"/>
                    <a:gd name="adj2" fmla="val 10703249"/>
                  </a:avLst>
                </a:prstGeom>
                <a:solidFill>
                  <a:srgbClr val="00B050">
                    <a:alpha val="71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Chord 59">
                  <a:extLst>
                    <a:ext uri="{FF2B5EF4-FFF2-40B4-BE49-F238E27FC236}">
                      <a16:creationId xmlns:a16="http://schemas.microsoft.com/office/drawing/2014/main" id="{A40A04B3-CD46-2BE2-EC50-223E8A225A1A}"/>
                    </a:ext>
                  </a:extLst>
                </p:cNvPr>
                <p:cNvSpPr/>
                <p:nvPr/>
              </p:nvSpPr>
              <p:spPr>
                <a:xfrm rot="11455945">
                  <a:off x="2748024" y="3796152"/>
                  <a:ext cx="1197378" cy="615222"/>
                </a:xfrm>
                <a:prstGeom prst="chord">
                  <a:avLst>
                    <a:gd name="adj1" fmla="val 176462"/>
                    <a:gd name="adj2" fmla="val 10703249"/>
                  </a:avLst>
                </a:prstGeom>
                <a:solidFill>
                  <a:srgbClr val="00B050">
                    <a:alpha val="71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Text Box 42">
                <a:extLst>
                  <a:ext uri="{FF2B5EF4-FFF2-40B4-BE49-F238E27FC236}">
                    <a16:creationId xmlns:a16="http://schemas.microsoft.com/office/drawing/2014/main" id="{64A01B0F-15EA-7677-A206-89F6E8A498F1}"/>
                  </a:ext>
                </a:extLst>
              </p:cNvPr>
              <p:cNvSpPr txBox="1">
                <a:spLocks noChangeArrowheads="1"/>
              </p:cNvSpPr>
              <p:nvPr/>
            </p:nvSpPr>
            <p:spPr bwMode="auto">
              <a:xfrm>
                <a:off x="-13242" y="3422042"/>
                <a:ext cx="3787140" cy="830997"/>
              </a:xfrm>
              <a:prstGeom prst="rect">
                <a:avLst/>
              </a:prstGeom>
              <a:solidFill>
                <a:schemeClr val="bg1">
                  <a:alpha val="71000"/>
                </a:schemeClr>
              </a:solidFill>
              <a:ln w="9525">
                <a:noFill/>
                <a:miter lim="800000"/>
                <a:headEnd/>
                <a:tailEnd/>
              </a:ln>
            </p:spPr>
            <p:txBody>
              <a:bodyPr wrap="square">
                <a:spAutoFit/>
              </a:bodyPr>
              <a:lstStyle/>
              <a:p>
                <a:r>
                  <a:rPr lang="en-US" sz="1200" b="1" dirty="0"/>
                  <a:t>Inspection Risk:</a:t>
                </a:r>
                <a:endParaRPr lang="en-US" sz="1200" b="1" dirty="0">
                  <a:solidFill>
                    <a:srgbClr val="FF0000"/>
                  </a:solidFill>
                </a:endParaRPr>
              </a:p>
              <a:p>
                <a:r>
                  <a:rPr lang="en-US" sz="1200" b="1" dirty="0">
                    <a:solidFill>
                      <a:srgbClr val="FF0000"/>
                    </a:solidFill>
                  </a:rPr>
                  <a:t>Red</a:t>
                </a:r>
                <a:r>
                  <a:rPr lang="en-US" sz="1200" dirty="0"/>
                  <a:t> = Not easily found</a:t>
                </a:r>
              </a:p>
              <a:p>
                <a:r>
                  <a:rPr lang="en-US" sz="1200" b="1" dirty="0">
                    <a:solidFill>
                      <a:srgbClr val="FFC000"/>
                    </a:solidFill>
                  </a:rPr>
                  <a:t>Orange</a:t>
                </a:r>
                <a:r>
                  <a:rPr lang="en-US" sz="1200" dirty="0"/>
                  <a:t> = Not easily found, but limited consequence</a:t>
                </a:r>
              </a:p>
              <a:p>
                <a:r>
                  <a:rPr lang="en-US" sz="1200" b="1" dirty="0">
                    <a:solidFill>
                      <a:srgbClr val="00B050"/>
                    </a:solidFill>
                  </a:rPr>
                  <a:t>Green</a:t>
                </a:r>
                <a:r>
                  <a:rPr lang="en-US" sz="1200" dirty="0"/>
                  <a:t> = Easily found with existing/known methods</a:t>
                </a:r>
              </a:p>
            </p:txBody>
          </p:sp>
        </p:grpSp>
        <p:sp>
          <p:nvSpPr>
            <p:cNvPr id="47" name="Chord 46">
              <a:extLst>
                <a:ext uri="{FF2B5EF4-FFF2-40B4-BE49-F238E27FC236}">
                  <a16:creationId xmlns:a16="http://schemas.microsoft.com/office/drawing/2014/main" id="{7D9E40E4-E6C5-2EC1-1B88-57F032D2F24E}"/>
                </a:ext>
              </a:extLst>
            </p:cNvPr>
            <p:cNvSpPr/>
            <p:nvPr/>
          </p:nvSpPr>
          <p:spPr>
            <a:xfrm>
              <a:off x="4570773" y="4289997"/>
              <a:ext cx="609630" cy="399063"/>
            </a:xfrm>
            <a:prstGeom prst="chord">
              <a:avLst>
                <a:gd name="adj1" fmla="val 176462"/>
                <a:gd name="adj2" fmla="val 10703249"/>
              </a:avLst>
            </a:prstGeom>
            <a:solidFill>
              <a:srgbClr val="FFC000">
                <a:alpha val="72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1" name="Straight Arrow Connector 60">
            <a:extLst>
              <a:ext uri="{FF2B5EF4-FFF2-40B4-BE49-F238E27FC236}">
                <a16:creationId xmlns:a16="http://schemas.microsoft.com/office/drawing/2014/main" id="{BCBB37C0-661E-23C3-8787-7993B5EA0A73}"/>
              </a:ext>
            </a:extLst>
          </p:cNvPr>
          <p:cNvCxnSpPr>
            <a:cxnSpLocks/>
          </p:cNvCxnSpPr>
          <p:nvPr/>
        </p:nvCxnSpPr>
        <p:spPr>
          <a:xfrm flipH="1" flipV="1">
            <a:off x="8494101" y="1548804"/>
            <a:ext cx="1946019" cy="5186"/>
          </a:xfrm>
          <a:prstGeom prst="straightConnector1">
            <a:avLst/>
          </a:prstGeom>
          <a:ln w="3175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47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solidFill>
            <a:srgbClr val="0070C0"/>
          </a:solidFill>
          <a:ln>
            <a:noFill/>
          </a:ln>
        </p:spPr>
        <p:txBody>
          <a:bodyPr/>
          <a:lstStyle/>
          <a:p>
            <a:pPr eaLnBrk="1" hangingPunct="1"/>
            <a:r>
              <a:rPr lang="en-US" dirty="0">
                <a:solidFill>
                  <a:schemeClr val="accent4"/>
                </a:solidFill>
              </a:rPr>
              <a:t>Nozzle Shell Flaws</a:t>
            </a:r>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dirty="0"/>
              <a:t>NASA MLPVs</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23</a:t>
            </a:fld>
            <a:endParaRPr lang="en-US">
              <a:latin typeface="75 Helvetica Bold" charset="0"/>
              <a:ea typeface="ＭＳ Ｐゴシック" charset="-128"/>
              <a:cs typeface="ＭＳ Ｐゴシック" charset="-128"/>
            </a:endParaRPr>
          </a:p>
        </p:txBody>
      </p:sp>
      <p:grpSp>
        <p:nvGrpSpPr>
          <p:cNvPr id="2" name="Group 1">
            <a:extLst>
              <a:ext uri="{FF2B5EF4-FFF2-40B4-BE49-F238E27FC236}">
                <a16:creationId xmlns:a16="http://schemas.microsoft.com/office/drawing/2014/main" id="{ECCA4998-60C6-64EE-AF4E-FB47B69D8545}"/>
              </a:ext>
            </a:extLst>
          </p:cNvPr>
          <p:cNvGrpSpPr/>
          <p:nvPr/>
        </p:nvGrpSpPr>
        <p:grpSpPr>
          <a:xfrm>
            <a:off x="1531352" y="1356967"/>
            <a:ext cx="8893761" cy="4555786"/>
            <a:chOff x="20052" y="918918"/>
            <a:chExt cx="9098252" cy="5481882"/>
          </a:xfrm>
        </p:grpSpPr>
        <p:sp>
          <p:nvSpPr>
            <p:cNvPr id="3" name="Text Box 42">
              <a:extLst>
                <a:ext uri="{FF2B5EF4-FFF2-40B4-BE49-F238E27FC236}">
                  <a16:creationId xmlns:a16="http://schemas.microsoft.com/office/drawing/2014/main" id="{1BF34B29-3276-D3BA-1AA5-A8F993E7D724}"/>
                </a:ext>
              </a:extLst>
            </p:cNvPr>
            <p:cNvSpPr txBox="1">
              <a:spLocks noChangeArrowheads="1"/>
            </p:cNvSpPr>
            <p:nvPr/>
          </p:nvSpPr>
          <p:spPr bwMode="auto">
            <a:xfrm>
              <a:off x="39946" y="5200471"/>
              <a:ext cx="4313005" cy="1200329"/>
            </a:xfrm>
            <a:prstGeom prst="rect">
              <a:avLst/>
            </a:prstGeom>
            <a:noFill/>
            <a:ln w="9525">
              <a:noFill/>
              <a:miter lim="800000"/>
              <a:headEnd/>
              <a:tailEnd/>
            </a:ln>
          </p:spPr>
          <p:txBody>
            <a:bodyPr wrap="square">
              <a:spAutoFit/>
            </a:bodyPr>
            <a:lstStyle/>
            <a:p>
              <a:r>
                <a:rPr lang="en-US" sz="1200" b="1" dirty="0"/>
                <a:t>Primary Inspection Method:</a:t>
              </a:r>
            </a:p>
            <a:p>
              <a:r>
                <a:rPr lang="en-US" sz="1200" b="1" dirty="0">
                  <a:solidFill>
                    <a:srgbClr val="FF0000"/>
                  </a:solidFill>
                </a:rPr>
                <a:t>Red</a:t>
              </a:r>
              <a:r>
                <a:rPr lang="en-US" sz="1200" dirty="0"/>
                <a:t> = Limited or None</a:t>
              </a:r>
            </a:p>
            <a:p>
              <a:r>
                <a:rPr lang="en-US" sz="1200" b="1" dirty="0">
                  <a:solidFill>
                    <a:srgbClr val="FF00FF"/>
                  </a:solidFill>
                </a:rPr>
                <a:t>Magenta</a:t>
              </a:r>
              <a:r>
                <a:rPr lang="en-US" sz="1200" dirty="0"/>
                <a:t> = Leakage</a:t>
              </a:r>
            </a:p>
            <a:p>
              <a:r>
                <a:rPr lang="en-US" sz="1200" b="1" dirty="0">
                  <a:solidFill>
                    <a:srgbClr val="FFC000"/>
                  </a:solidFill>
                </a:rPr>
                <a:t>Orange</a:t>
              </a:r>
              <a:r>
                <a:rPr lang="en-US" sz="1200" dirty="0"/>
                <a:t> = Guided Wave</a:t>
              </a:r>
            </a:p>
            <a:p>
              <a:r>
                <a:rPr lang="en-US" sz="1200" b="1" dirty="0">
                  <a:solidFill>
                    <a:srgbClr val="0070C0"/>
                  </a:solidFill>
                </a:rPr>
                <a:t>Blue</a:t>
              </a:r>
              <a:r>
                <a:rPr lang="en-US" sz="1200" dirty="0"/>
                <a:t> = Surface inspection: TECA, Eddy Current</a:t>
              </a:r>
            </a:p>
            <a:p>
              <a:r>
                <a:rPr lang="en-US" sz="1200" b="1" dirty="0">
                  <a:solidFill>
                    <a:srgbClr val="00B050"/>
                  </a:solidFill>
                </a:rPr>
                <a:t>Green</a:t>
              </a:r>
              <a:r>
                <a:rPr lang="en-US" sz="1200" dirty="0"/>
                <a:t> = Ultrasonic: PAUT, TFM/FMC, Conventional, EMATS</a:t>
              </a:r>
            </a:p>
          </p:txBody>
        </p:sp>
        <p:sp>
          <p:nvSpPr>
            <p:cNvPr id="5" name="TextBox 4">
              <a:extLst>
                <a:ext uri="{FF2B5EF4-FFF2-40B4-BE49-F238E27FC236}">
                  <a16:creationId xmlns:a16="http://schemas.microsoft.com/office/drawing/2014/main" id="{0CF953A5-CFD2-DF90-1A6C-2DBFA81B47EB}"/>
                </a:ext>
              </a:extLst>
            </p:cNvPr>
            <p:cNvSpPr txBox="1"/>
            <p:nvPr/>
          </p:nvSpPr>
          <p:spPr>
            <a:xfrm>
              <a:off x="3483839" y="3277146"/>
              <a:ext cx="2176321" cy="777717"/>
            </a:xfrm>
            <a:prstGeom prst="rect">
              <a:avLst/>
            </a:prstGeom>
            <a:solidFill>
              <a:schemeClr val="bg1"/>
            </a:solidFill>
          </p:spPr>
          <p:txBody>
            <a:bodyPr wrap="square" rtlCol="0">
              <a:spAutoFit/>
            </a:bodyPr>
            <a:lstStyle/>
            <a:p>
              <a:r>
                <a:rPr lang="en-US" sz="1200" b="1" dirty="0">
                  <a:solidFill>
                    <a:srgbClr val="FF0000"/>
                  </a:solidFill>
                </a:rPr>
                <a:t>Some form of borescopic probe is required for nozzles in shell sections.</a:t>
              </a:r>
            </a:p>
          </p:txBody>
        </p:sp>
        <p:grpSp>
          <p:nvGrpSpPr>
            <p:cNvPr id="6" name="Group 5">
              <a:extLst>
                <a:ext uri="{FF2B5EF4-FFF2-40B4-BE49-F238E27FC236}">
                  <a16:creationId xmlns:a16="http://schemas.microsoft.com/office/drawing/2014/main" id="{9BC154F0-E053-D41C-BE09-6C6A47B5969F}"/>
                </a:ext>
              </a:extLst>
            </p:cNvPr>
            <p:cNvGrpSpPr/>
            <p:nvPr/>
          </p:nvGrpSpPr>
          <p:grpSpPr>
            <a:xfrm>
              <a:off x="20052" y="990600"/>
              <a:ext cx="3886200" cy="4153446"/>
              <a:chOff x="1905000" y="1066800"/>
              <a:chExt cx="3886200" cy="4153446"/>
            </a:xfrm>
          </p:grpSpPr>
          <p:pic>
            <p:nvPicPr>
              <p:cNvPr id="34" name="Picture 33">
                <a:extLst>
                  <a:ext uri="{FF2B5EF4-FFF2-40B4-BE49-F238E27FC236}">
                    <a16:creationId xmlns:a16="http://schemas.microsoft.com/office/drawing/2014/main" id="{42119499-23C9-76E8-5B2D-833967836355}"/>
                  </a:ext>
                </a:extLst>
              </p:cNvPr>
              <p:cNvPicPr>
                <a:picLocks noChangeAspect="1"/>
              </p:cNvPicPr>
              <p:nvPr/>
            </p:nvPicPr>
            <p:blipFill rotWithShape="1">
              <a:blip r:embed="rId3"/>
              <a:srcRect l="20315" r="37979"/>
              <a:stretch/>
            </p:blipFill>
            <p:spPr>
              <a:xfrm>
                <a:off x="1905000" y="1486446"/>
                <a:ext cx="3886200" cy="3733800"/>
              </a:xfrm>
              <a:prstGeom prst="rect">
                <a:avLst/>
              </a:prstGeom>
            </p:spPr>
          </p:pic>
          <p:sp>
            <p:nvSpPr>
              <p:cNvPr id="35" name="Pie 7">
                <a:extLst>
                  <a:ext uri="{FF2B5EF4-FFF2-40B4-BE49-F238E27FC236}">
                    <a16:creationId xmlns:a16="http://schemas.microsoft.com/office/drawing/2014/main" id="{D3C2B5CD-204E-5566-E03F-EACBEC54197D}"/>
                  </a:ext>
                </a:extLst>
              </p:cNvPr>
              <p:cNvSpPr/>
              <p:nvPr/>
            </p:nvSpPr>
            <p:spPr>
              <a:xfrm>
                <a:off x="3833747" y="1066800"/>
                <a:ext cx="495300" cy="927924"/>
              </a:xfrm>
              <a:prstGeom prst="pie">
                <a:avLst>
                  <a:gd name="adj1" fmla="val 0"/>
                  <a:gd name="adj2" fmla="val 5361459"/>
                </a:avLst>
              </a:prstGeom>
              <a:solidFill>
                <a:srgbClr val="00B050">
                  <a:alpha val="63000"/>
                </a:srgbClr>
              </a:solid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6" name="Straight Connector 35">
                <a:extLst>
                  <a:ext uri="{FF2B5EF4-FFF2-40B4-BE49-F238E27FC236}">
                    <a16:creationId xmlns:a16="http://schemas.microsoft.com/office/drawing/2014/main" id="{F5F7DBC6-D47C-0DE2-296F-F07D47EFC542}"/>
                  </a:ext>
                </a:extLst>
              </p:cNvPr>
              <p:cNvCxnSpPr/>
              <p:nvPr/>
            </p:nvCxnSpPr>
            <p:spPr>
              <a:xfrm>
                <a:off x="3180621" y="1486446"/>
                <a:ext cx="0" cy="307755"/>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F9C211A-912C-B344-EF5C-63AE7E9836AC}"/>
                  </a:ext>
                </a:extLst>
              </p:cNvPr>
              <p:cNvCxnSpPr/>
              <p:nvPr/>
            </p:nvCxnSpPr>
            <p:spPr>
              <a:xfrm flipH="1">
                <a:off x="2875821" y="1507902"/>
                <a:ext cx="76200" cy="307755"/>
              </a:xfrm>
              <a:prstGeom prst="line">
                <a:avLst/>
              </a:prstGeom>
              <a:ln w="508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1CB634B-EDD4-DC48-D262-3F5A2F0CD26B}"/>
                  </a:ext>
                </a:extLst>
              </p:cNvPr>
              <p:cNvCxnSpPr/>
              <p:nvPr/>
            </p:nvCxnSpPr>
            <p:spPr>
              <a:xfrm>
                <a:off x="4436765" y="2084165"/>
                <a:ext cx="0" cy="307755"/>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052E7BA-9325-BF93-CE14-A18868402C6F}"/>
                  </a:ext>
                </a:extLst>
              </p:cNvPr>
              <p:cNvCxnSpPr/>
              <p:nvPr/>
            </p:nvCxnSpPr>
            <p:spPr>
              <a:xfrm>
                <a:off x="3180621" y="2638544"/>
                <a:ext cx="0" cy="307755"/>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FDFA66-37B3-71E5-4DB7-F7D061E5FFB0}"/>
                  </a:ext>
                </a:extLst>
              </p:cNvPr>
              <p:cNvCxnSpPr/>
              <p:nvPr/>
            </p:nvCxnSpPr>
            <p:spPr>
              <a:xfrm>
                <a:off x="2811051" y="2685741"/>
                <a:ext cx="0" cy="186503"/>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C7B5489-88A4-1824-FE74-9032A30D2AEA}"/>
                  </a:ext>
                </a:extLst>
              </p:cNvPr>
              <p:cNvCxnSpPr/>
              <p:nvPr/>
            </p:nvCxnSpPr>
            <p:spPr>
              <a:xfrm flipH="1">
                <a:off x="4209321" y="2931059"/>
                <a:ext cx="29718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96C02A1-100F-3268-F0C2-36A8DC8B0A91}"/>
                  </a:ext>
                </a:extLst>
              </p:cNvPr>
              <p:cNvCxnSpPr/>
              <p:nvPr/>
            </p:nvCxnSpPr>
            <p:spPr>
              <a:xfrm>
                <a:off x="4712241" y="2081856"/>
                <a:ext cx="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7" name="Straight Arrow Connector 6">
              <a:extLst>
                <a:ext uri="{FF2B5EF4-FFF2-40B4-BE49-F238E27FC236}">
                  <a16:creationId xmlns:a16="http://schemas.microsoft.com/office/drawing/2014/main" id="{0BC90E43-5778-D683-9983-7013D679C5A2}"/>
                </a:ext>
              </a:extLst>
            </p:cNvPr>
            <p:cNvCxnSpPr/>
            <p:nvPr/>
          </p:nvCxnSpPr>
          <p:spPr>
            <a:xfrm flipH="1" flipV="1">
              <a:off x="1963152" y="3475967"/>
              <a:ext cx="1313449" cy="124345"/>
            </a:xfrm>
            <a:prstGeom prst="straightConnector1">
              <a:avLst/>
            </a:prstGeom>
            <a:ln w="317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015B67E-5910-4615-B373-0D4E79D1397A}"/>
                </a:ext>
              </a:extLst>
            </p:cNvPr>
            <p:cNvGrpSpPr/>
            <p:nvPr/>
          </p:nvGrpSpPr>
          <p:grpSpPr>
            <a:xfrm>
              <a:off x="5232104" y="1022752"/>
              <a:ext cx="3886200" cy="4149435"/>
              <a:chOff x="396933" y="1149987"/>
              <a:chExt cx="3886200" cy="4149435"/>
            </a:xfrm>
          </p:grpSpPr>
          <p:pic>
            <p:nvPicPr>
              <p:cNvPr id="25" name="Picture 24">
                <a:extLst>
                  <a:ext uri="{FF2B5EF4-FFF2-40B4-BE49-F238E27FC236}">
                    <a16:creationId xmlns:a16="http://schemas.microsoft.com/office/drawing/2014/main" id="{63FDB2C2-FE23-89F9-D89D-3ED0273A8BB9}"/>
                  </a:ext>
                </a:extLst>
              </p:cNvPr>
              <p:cNvPicPr>
                <a:picLocks noChangeAspect="1"/>
              </p:cNvPicPr>
              <p:nvPr/>
            </p:nvPicPr>
            <p:blipFill rotWithShape="1">
              <a:blip r:embed="rId3"/>
              <a:srcRect l="20315" r="37979"/>
              <a:stretch/>
            </p:blipFill>
            <p:spPr>
              <a:xfrm>
                <a:off x="396933" y="1565622"/>
                <a:ext cx="3886200" cy="3733800"/>
              </a:xfrm>
              <a:prstGeom prst="rect">
                <a:avLst/>
              </a:prstGeom>
            </p:spPr>
          </p:pic>
          <p:sp>
            <p:nvSpPr>
              <p:cNvPr id="26" name="Pie 18">
                <a:extLst>
                  <a:ext uri="{FF2B5EF4-FFF2-40B4-BE49-F238E27FC236}">
                    <a16:creationId xmlns:a16="http://schemas.microsoft.com/office/drawing/2014/main" id="{F900687B-B907-CB80-5A4F-646678DC9320}"/>
                  </a:ext>
                </a:extLst>
              </p:cNvPr>
              <p:cNvSpPr/>
              <p:nvPr/>
            </p:nvSpPr>
            <p:spPr>
              <a:xfrm>
                <a:off x="2330116" y="1149987"/>
                <a:ext cx="495300" cy="927924"/>
              </a:xfrm>
              <a:prstGeom prst="pie">
                <a:avLst>
                  <a:gd name="adj1" fmla="val 0"/>
                  <a:gd name="adj2" fmla="val 5361459"/>
                </a:avLst>
              </a:prstGeom>
              <a:solidFill>
                <a:srgbClr val="00B050">
                  <a:alpha val="63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7" name="Straight Connector 26">
                <a:extLst>
                  <a:ext uri="{FF2B5EF4-FFF2-40B4-BE49-F238E27FC236}">
                    <a16:creationId xmlns:a16="http://schemas.microsoft.com/office/drawing/2014/main" id="{5F30F278-7678-F6BF-245B-24D80A871B8D}"/>
                  </a:ext>
                </a:extLst>
              </p:cNvPr>
              <p:cNvCxnSpPr/>
              <p:nvPr/>
            </p:nvCxnSpPr>
            <p:spPr>
              <a:xfrm>
                <a:off x="1676990" y="1569633"/>
                <a:ext cx="0" cy="307755"/>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4E5CD4A-6993-ACB0-DD9F-6174BCF9C592}"/>
                  </a:ext>
                </a:extLst>
              </p:cNvPr>
              <p:cNvCxnSpPr/>
              <p:nvPr/>
            </p:nvCxnSpPr>
            <p:spPr>
              <a:xfrm flipH="1">
                <a:off x="1372190" y="1591089"/>
                <a:ext cx="76200" cy="307755"/>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E061D0C-77E3-8C49-783B-8F5FAC6130E0}"/>
                  </a:ext>
                </a:extLst>
              </p:cNvPr>
              <p:cNvCxnSpPr/>
              <p:nvPr/>
            </p:nvCxnSpPr>
            <p:spPr>
              <a:xfrm>
                <a:off x="2933134" y="2167352"/>
                <a:ext cx="0" cy="307755"/>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0A16E07-F58C-5C27-A62E-2CF46CBB085C}"/>
                  </a:ext>
                </a:extLst>
              </p:cNvPr>
              <p:cNvCxnSpPr/>
              <p:nvPr/>
            </p:nvCxnSpPr>
            <p:spPr>
              <a:xfrm>
                <a:off x="1676990" y="2721731"/>
                <a:ext cx="0" cy="307755"/>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61E501-78E7-8743-2424-EF857FBE3513}"/>
                  </a:ext>
                </a:extLst>
              </p:cNvPr>
              <p:cNvCxnSpPr/>
              <p:nvPr/>
            </p:nvCxnSpPr>
            <p:spPr>
              <a:xfrm>
                <a:off x="1307420" y="2768928"/>
                <a:ext cx="0" cy="18650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2835779-0C44-2DF9-63A2-A4C2FA9D074C}"/>
                  </a:ext>
                </a:extLst>
              </p:cNvPr>
              <p:cNvCxnSpPr/>
              <p:nvPr/>
            </p:nvCxnSpPr>
            <p:spPr>
              <a:xfrm flipH="1">
                <a:off x="2705690" y="3014246"/>
                <a:ext cx="297180"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F3F36EA-F64C-D60C-1E75-99C5AC7BDEF6}"/>
                  </a:ext>
                </a:extLst>
              </p:cNvPr>
              <p:cNvCxnSpPr/>
              <p:nvPr/>
            </p:nvCxnSpPr>
            <p:spPr>
              <a:xfrm>
                <a:off x="3208610" y="2165043"/>
                <a:ext cx="0" cy="15240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 name="Text Box 42">
              <a:extLst>
                <a:ext uri="{FF2B5EF4-FFF2-40B4-BE49-F238E27FC236}">
                  <a16:creationId xmlns:a16="http://schemas.microsoft.com/office/drawing/2014/main" id="{9C36E0A7-2B84-B81D-DC2A-49E4848C0AA0}"/>
                </a:ext>
              </a:extLst>
            </p:cNvPr>
            <p:cNvSpPr txBox="1">
              <a:spLocks noChangeArrowheads="1"/>
            </p:cNvSpPr>
            <p:nvPr/>
          </p:nvSpPr>
          <p:spPr bwMode="auto">
            <a:xfrm>
              <a:off x="5232104" y="5277525"/>
              <a:ext cx="3787140" cy="830997"/>
            </a:xfrm>
            <a:prstGeom prst="rect">
              <a:avLst/>
            </a:prstGeom>
            <a:solidFill>
              <a:schemeClr val="bg1">
                <a:alpha val="71000"/>
              </a:schemeClr>
            </a:solidFill>
            <a:ln w="9525">
              <a:noFill/>
              <a:miter lim="800000"/>
              <a:headEnd/>
              <a:tailEnd/>
            </a:ln>
          </p:spPr>
          <p:txBody>
            <a:bodyPr wrap="square">
              <a:spAutoFit/>
            </a:bodyPr>
            <a:lstStyle/>
            <a:p>
              <a:r>
                <a:rPr lang="en-US" sz="1200" b="1" dirty="0"/>
                <a:t>Inspection Risk:</a:t>
              </a:r>
              <a:endParaRPr lang="en-US" sz="1200" b="1" dirty="0">
                <a:solidFill>
                  <a:srgbClr val="FF0000"/>
                </a:solidFill>
              </a:endParaRPr>
            </a:p>
            <a:p>
              <a:r>
                <a:rPr lang="en-US" sz="1200" b="1" dirty="0">
                  <a:solidFill>
                    <a:srgbClr val="FF0000"/>
                  </a:solidFill>
                </a:rPr>
                <a:t>Red</a:t>
              </a:r>
              <a:r>
                <a:rPr lang="en-US" sz="1200" dirty="0"/>
                <a:t> = Not easily found</a:t>
              </a:r>
            </a:p>
            <a:p>
              <a:r>
                <a:rPr lang="en-US" sz="1200" b="1" dirty="0">
                  <a:solidFill>
                    <a:srgbClr val="FFC000"/>
                  </a:solidFill>
                </a:rPr>
                <a:t>Orange</a:t>
              </a:r>
              <a:r>
                <a:rPr lang="en-US" sz="1200" dirty="0"/>
                <a:t> = Not easily found, but limited consequence</a:t>
              </a:r>
            </a:p>
            <a:p>
              <a:r>
                <a:rPr lang="en-US" sz="1200" b="1" dirty="0">
                  <a:solidFill>
                    <a:srgbClr val="00B050"/>
                  </a:solidFill>
                </a:rPr>
                <a:t>Green</a:t>
              </a:r>
              <a:r>
                <a:rPr lang="en-US" sz="1200" dirty="0"/>
                <a:t> = Easily found with existing/known methods</a:t>
              </a:r>
            </a:p>
          </p:txBody>
        </p:sp>
        <p:cxnSp>
          <p:nvCxnSpPr>
            <p:cNvPr id="10" name="Straight Arrow Connector 9">
              <a:extLst>
                <a:ext uri="{FF2B5EF4-FFF2-40B4-BE49-F238E27FC236}">
                  <a16:creationId xmlns:a16="http://schemas.microsoft.com/office/drawing/2014/main" id="{B540E05C-39CB-CA5C-E338-E424C96E4519}"/>
                </a:ext>
              </a:extLst>
            </p:cNvPr>
            <p:cNvCxnSpPr/>
            <p:nvPr/>
          </p:nvCxnSpPr>
          <p:spPr>
            <a:xfrm flipV="1">
              <a:off x="5572791" y="3489676"/>
              <a:ext cx="1513809" cy="110636"/>
            </a:xfrm>
            <a:prstGeom prst="straightConnector1">
              <a:avLst/>
            </a:prstGeom>
            <a:ln w="317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48FBC87-7456-BC71-32CF-1C9C27954D2E}"/>
                </a:ext>
              </a:extLst>
            </p:cNvPr>
            <p:cNvSpPr txBox="1"/>
            <p:nvPr/>
          </p:nvSpPr>
          <p:spPr>
            <a:xfrm>
              <a:off x="103324" y="1081747"/>
              <a:ext cx="766644" cy="230832"/>
            </a:xfrm>
            <a:prstGeom prst="rect">
              <a:avLst/>
            </a:prstGeom>
            <a:noFill/>
          </p:spPr>
          <p:txBody>
            <a:bodyPr wrap="square" rtlCol="0">
              <a:spAutoFit/>
            </a:bodyPr>
            <a:lstStyle/>
            <a:p>
              <a:r>
                <a:rPr lang="en-US" sz="900" dirty="0"/>
                <a:t>NS-H-Si-F</a:t>
              </a:r>
            </a:p>
          </p:txBody>
        </p:sp>
        <p:cxnSp>
          <p:nvCxnSpPr>
            <p:cNvPr id="12" name="Straight Arrow Connector 11">
              <a:extLst>
                <a:ext uri="{FF2B5EF4-FFF2-40B4-BE49-F238E27FC236}">
                  <a16:creationId xmlns:a16="http://schemas.microsoft.com/office/drawing/2014/main" id="{19CD7111-770C-ABC2-EF5B-3C53917D4E44}"/>
                </a:ext>
              </a:extLst>
            </p:cNvPr>
            <p:cNvCxnSpPr/>
            <p:nvPr/>
          </p:nvCxnSpPr>
          <p:spPr>
            <a:xfrm>
              <a:off x="756573" y="1235372"/>
              <a:ext cx="255600" cy="16179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D8121AD-477D-EBB0-9DE6-CC0E6DF30DF4}"/>
                </a:ext>
              </a:extLst>
            </p:cNvPr>
            <p:cNvSpPr txBox="1"/>
            <p:nvPr/>
          </p:nvSpPr>
          <p:spPr>
            <a:xfrm>
              <a:off x="945007" y="918918"/>
              <a:ext cx="766644" cy="230832"/>
            </a:xfrm>
            <a:prstGeom prst="rect">
              <a:avLst/>
            </a:prstGeom>
            <a:noFill/>
          </p:spPr>
          <p:txBody>
            <a:bodyPr wrap="square" rtlCol="0">
              <a:spAutoFit/>
            </a:bodyPr>
            <a:lstStyle/>
            <a:p>
              <a:r>
                <a:rPr lang="en-US" sz="900" dirty="0"/>
                <a:t>NS-H-Si-H</a:t>
              </a:r>
            </a:p>
          </p:txBody>
        </p:sp>
        <p:sp>
          <p:nvSpPr>
            <p:cNvPr id="14" name="TextBox 13">
              <a:extLst>
                <a:ext uri="{FF2B5EF4-FFF2-40B4-BE49-F238E27FC236}">
                  <a16:creationId xmlns:a16="http://schemas.microsoft.com/office/drawing/2014/main" id="{7CE6E939-FDFD-982C-EA56-958D7B7D39E9}"/>
                </a:ext>
              </a:extLst>
            </p:cNvPr>
            <p:cNvSpPr txBox="1"/>
            <p:nvPr/>
          </p:nvSpPr>
          <p:spPr>
            <a:xfrm>
              <a:off x="1911755" y="987798"/>
              <a:ext cx="766644" cy="230832"/>
            </a:xfrm>
            <a:prstGeom prst="rect">
              <a:avLst/>
            </a:prstGeom>
            <a:noFill/>
          </p:spPr>
          <p:txBody>
            <a:bodyPr wrap="square" rtlCol="0">
              <a:spAutoFit/>
            </a:bodyPr>
            <a:lstStyle/>
            <a:p>
              <a:r>
                <a:rPr lang="en-US" sz="900" dirty="0"/>
                <a:t>NS-H-C-P</a:t>
              </a:r>
            </a:p>
          </p:txBody>
        </p:sp>
        <p:sp>
          <p:nvSpPr>
            <p:cNvPr id="15" name="TextBox 14">
              <a:extLst>
                <a:ext uri="{FF2B5EF4-FFF2-40B4-BE49-F238E27FC236}">
                  <a16:creationId xmlns:a16="http://schemas.microsoft.com/office/drawing/2014/main" id="{447D6F17-184E-F7EC-C05A-6F4713DFFEC4}"/>
                </a:ext>
              </a:extLst>
            </p:cNvPr>
            <p:cNvSpPr txBox="1"/>
            <p:nvPr/>
          </p:nvSpPr>
          <p:spPr>
            <a:xfrm>
              <a:off x="3031369" y="2271943"/>
              <a:ext cx="766644" cy="230832"/>
            </a:xfrm>
            <a:prstGeom prst="rect">
              <a:avLst/>
            </a:prstGeom>
            <a:noFill/>
          </p:spPr>
          <p:txBody>
            <a:bodyPr wrap="square" rtlCol="0">
              <a:spAutoFit/>
            </a:bodyPr>
            <a:lstStyle/>
            <a:p>
              <a:r>
                <a:rPr lang="en-US" sz="900" dirty="0"/>
                <a:t>NS-H-E-F</a:t>
              </a:r>
            </a:p>
          </p:txBody>
        </p:sp>
        <p:sp>
          <p:nvSpPr>
            <p:cNvPr id="16" name="TextBox 15">
              <a:extLst>
                <a:ext uri="{FF2B5EF4-FFF2-40B4-BE49-F238E27FC236}">
                  <a16:creationId xmlns:a16="http://schemas.microsoft.com/office/drawing/2014/main" id="{2B478CF1-3895-B8AB-4505-41AFEA76D12A}"/>
                </a:ext>
              </a:extLst>
            </p:cNvPr>
            <p:cNvSpPr txBox="1"/>
            <p:nvPr/>
          </p:nvSpPr>
          <p:spPr>
            <a:xfrm>
              <a:off x="2729228" y="3204239"/>
              <a:ext cx="766644" cy="230832"/>
            </a:xfrm>
            <a:prstGeom prst="rect">
              <a:avLst/>
            </a:prstGeom>
            <a:noFill/>
          </p:spPr>
          <p:txBody>
            <a:bodyPr wrap="square" rtlCol="0">
              <a:spAutoFit/>
            </a:bodyPr>
            <a:lstStyle/>
            <a:p>
              <a:r>
                <a:rPr lang="en-US" sz="900" dirty="0"/>
                <a:t>NP-A-So-H</a:t>
              </a:r>
            </a:p>
          </p:txBody>
        </p:sp>
        <p:sp>
          <p:nvSpPr>
            <p:cNvPr id="17" name="TextBox 16">
              <a:extLst>
                <a:ext uri="{FF2B5EF4-FFF2-40B4-BE49-F238E27FC236}">
                  <a16:creationId xmlns:a16="http://schemas.microsoft.com/office/drawing/2014/main" id="{D04A657F-E1C5-E0F4-7C0F-50E5C27CD843}"/>
                </a:ext>
              </a:extLst>
            </p:cNvPr>
            <p:cNvSpPr txBox="1"/>
            <p:nvPr/>
          </p:nvSpPr>
          <p:spPr>
            <a:xfrm>
              <a:off x="381000" y="3043918"/>
              <a:ext cx="766644" cy="230832"/>
            </a:xfrm>
            <a:prstGeom prst="rect">
              <a:avLst/>
            </a:prstGeom>
            <a:noFill/>
          </p:spPr>
          <p:txBody>
            <a:bodyPr wrap="square" rtlCol="0">
              <a:spAutoFit/>
            </a:bodyPr>
            <a:lstStyle/>
            <a:p>
              <a:r>
                <a:rPr lang="en-US" sz="900" dirty="0"/>
                <a:t>NS-H-So-F</a:t>
              </a:r>
            </a:p>
          </p:txBody>
        </p:sp>
        <p:cxnSp>
          <p:nvCxnSpPr>
            <p:cNvPr id="18" name="Straight Arrow Connector 17">
              <a:extLst>
                <a:ext uri="{FF2B5EF4-FFF2-40B4-BE49-F238E27FC236}">
                  <a16:creationId xmlns:a16="http://schemas.microsoft.com/office/drawing/2014/main" id="{1703974E-975C-F1AC-CD77-89C486D722A2}"/>
                </a:ext>
              </a:extLst>
            </p:cNvPr>
            <p:cNvCxnSpPr>
              <a:stCxn id="13" idx="2"/>
            </p:cNvCxnSpPr>
            <p:nvPr/>
          </p:nvCxnSpPr>
          <p:spPr>
            <a:xfrm flipH="1">
              <a:off x="1316997" y="1149750"/>
              <a:ext cx="11332" cy="19161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EAD4730-77BE-BB54-40D8-64D78CED023A}"/>
                </a:ext>
              </a:extLst>
            </p:cNvPr>
            <p:cNvCxnSpPr/>
            <p:nvPr/>
          </p:nvCxnSpPr>
          <p:spPr>
            <a:xfrm flipH="1">
              <a:off x="2282415" y="1205549"/>
              <a:ext cx="11332" cy="19161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AB29FFE-145D-72C9-FB43-4BA5D8DBAD06}"/>
                </a:ext>
              </a:extLst>
            </p:cNvPr>
            <p:cNvCxnSpPr/>
            <p:nvPr/>
          </p:nvCxnSpPr>
          <p:spPr>
            <a:xfrm flipH="1" flipV="1">
              <a:off x="2915434" y="2094026"/>
              <a:ext cx="237442" cy="17791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425F19F-2541-3F77-2AD3-91C120EFF0F8}"/>
                </a:ext>
              </a:extLst>
            </p:cNvPr>
            <p:cNvCxnSpPr>
              <a:stCxn id="15" idx="1"/>
            </p:cNvCxnSpPr>
            <p:nvPr/>
          </p:nvCxnSpPr>
          <p:spPr>
            <a:xfrm flipH="1" flipV="1">
              <a:off x="2620025" y="2197985"/>
              <a:ext cx="411344" cy="189374"/>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615991D-FD18-4E5D-A7FD-9509179BC62A}"/>
                </a:ext>
              </a:extLst>
            </p:cNvPr>
            <p:cNvCxnSpPr/>
            <p:nvPr/>
          </p:nvCxnSpPr>
          <p:spPr>
            <a:xfrm flipH="1" flipV="1">
              <a:off x="2616658" y="2895600"/>
              <a:ext cx="210635" cy="345281"/>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6E956AA-6FE9-3A47-7821-EBC788D53CD8}"/>
                </a:ext>
              </a:extLst>
            </p:cNvPr>
            <p:cNvCxnSpPr>
              <a:stCxn id="17" idx="0"/>
            </p:cNvCxnSpPr>
            <p:nvPr/>
          </p:nvCxnSpPr>
          <p:spPr>
            <a:xfrm flipV="1">
              <a:off x="764322" y="2831837"/>
              <a:ext cx="151146" cy="212081"/>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3AAFBA9-1598-0203-D67E-D18E5ED3AF6D}"/>
                </a:ext>
              </a:extLst>
            </p:cNvPr>
            <p:cNvCxnSpPr/>
            <p:nvPr/>
          </p:nvCxnSpPr>
          <p:spPr>
            <a:xfrm flipV="1">
              <a:off x="1012173" y="2889045"/>
              <a:ext cx="251559" cy="15487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988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08789" y="557406"/>
            <a:ext cx="11360800" cy="763600"/>
          </a:xfrm>
          <a:solidFill>
            <a:srgbClr val="0070C0"/>
          </a:solidFill>
          <a:ln>
            <a:noFill/>
          </a:ln>
        </p:spPr>
        <p:txBody>
          <a:bodyPr/>
          <a:lstStyle/>
          <a:p>
            <a:pPr eaLnBrk="1" hangingPunct="1"/>
            <a:r>
              <a:rPr lang="en-US" dirty="0">
                <a:solidFill>
                  <a:schemeClr val="accent4"/>
                </a:solidFill>
              </a:rPr>
              <a:t>Nozzle Head Flaws</a:t>
            </a:r>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dirty="0"/>
              <a:t>NASA MLPVs</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24</a:t>
            </a:fld>
            <a:endParaRPr lang="en-US">
              <a:latin typeface="75 Helvetica Bold" charset="0"/>
              <a:ea typeface="ＭＳ Ｐゴシック" charset="-128"/>
              <a:cs typeface="ＭＳ Ｐゴシック" charset="-128"/>
            </a:endParaRPr>
          </a:p>
        </p:txBody>
      </p:sp>
      <p:grpSp>
        <p:nvGrpSpPr>
          <p:cNvPr id="2" name="Group 1">
            <a:extLst>
              <a:ext uri="{FF2B5EF4-FFF2-40B4-BE49-F238E27FC236}">
                <a16:creationId xmlns:a16="http://schemas.microsoft.com/office/drawing/2014/main" id="{7404E7CF-6406-45FA-E5B4-2C7A2561798A}"/>
              </a:ext>
            </a:extLst>
          </p:cNvPr>
          <p:cNvGrpSpPr/>
          <p:nvPr/>
        </p:nvGrpSpPr>
        <p:grpSpPr>
          <a:xfrm>
            <a:off x="1861693" y="1202832"/>
            <a:ext cx="8865338" cy="4968715"/>
            <a:chOff x="1904" y="1306709"/>
            <a:chExt cx="9065896" cy="5165379"/>
          </a:xfrm>
        </p:grpSpPr>
        <p:sp>
          <p:nvSpPr>
            <p:cNvPr id="3" name="Text Box 42">
              <a:extLst>
                <a:ext uri="{FF2B5EF4-FFF2-40B4-BE49-F238E27FC236}">
                  <a16:creationId xmlns:a16="http://schemas.microsoft.com/office/drawing/2014/main" id="{2AA3C05C-97AC-E4EC-520C-E94350961220}"/>
                </a:ext>
              </a:extLst>
            </p:cNvPr>
            <p:cNvSpPr txBox="1">
              <a:spLocks noChangeArrowheads="1"/>
            </p:cNvSpPr>
            <p:nvPr/>
          </p:nvSpPr>
          <p:spPr bwMode="auto">
            <a:xfrm>
              <a:off x="12032" y="1941511"/>
              <a:ext cx="4313005" cy="1200329"/>
            </a:xfrm>
            <a:prstGeom prst="rect">
              <a:avLst/>
            </a:prstGeom>
            <a:solidFill>
              <a:schemeClr val="bg1"/>
            </a:solidFill>
            <a:ln w="9525">
              <a:noFill/>
              <a:miter lim="800000"/>
              <a:headEnd/>
              <a:tailEnd/>
            </a:ln>
          </p:spPr>
          <p:txBody>
            <a:bodyPr wrap="square">
              <a:spAutoFit/>
            </a:bodyPr>
            <a:lstStyle/>
            <a:p>
              <a:r>
                <a:rPr lang="en-US" sz="1200" b="1" dirty="0"/>
                <a:t>Primary Inspection Method:</a:t>
              </a:r>
            </a:p>
            <a:p>
              <a:r>
                <a:rPr lang="en-US" sz="1200" b="1" dirty="0">
                  <a:solidFill>
                    <a:srgbClr val="FF0000"/>
                  </a:solidFill>
                </a:rPr>
                <a:t>Red</a:t>
              </a:r>
              <a:r>
                <a:rPr lang="en-US" sz="1200" dirty="0"/>
                <a:t> = Limited or None</a:t>
              </a:r>
            </a:p>
            <a:p>
              <a:r>
                <a:rPr lang="en-US" sz="1200" b="1" dirty="0">
                  <a:solidFill>
                    <a:srgbClr val="FF00FF"/>
                  </a:solidFill>
                </a:rPr>
                <a:t>Magenta</a:t>
              </a:r>
              <a:r>
                <a:rPr lang="en-US" sz="1200" dirty="0"/>
                <a:t> = Leakage</a:t>
              </a:r>
            </a:p>
            <a:p>
              <a:r>
                <a:rPr lang="en-US" sz="1200" b="1" dirty="0">
                  <a:solidFill>
                    <a:srgbClr val="FFC000"/>
                  </a:solidFill>
                </a:rPr>
                <a:t>Orange</a:t>
              </a:r>
              <a:r>
                <a:rPr lang="en-US" sz="1200" dirty="0"/>
                <a:t> = Guided Wave</a:t>
              </a:r>
            </a:p>
            <a:p>
              <a:r>
                <a:rPr lang="en-US" sz="1200" b="1" dirty="0">
                  <a:solidFill>
                    <a:srgbClr val="0070C0"/>
                  </a:solidFill>
                </a:rPr>
                <a:t>Blue</a:t>
              </a:r>
              <a:r>
                <a:rPr lang="en-US" sz="1200" dirty="0"/>
                <a:t> = Surface inspection: TECA, Eddy Current</a:t>
              </a:r>
            </a:p>
            <a:p>
              <a:r>
                <a:rPr lang="en-US" sz="1200" b="1" dirty="0">
                  <a:solidFill>
                    <a:srgbClr val="00B050"/>
                  </a:solidFill>
                </a:rPr>
                <a:t>Green</a:t>
              </a:r>
              <a:r>
                <a:rPr lang="en-US" sz="1200" dirty="0"/>
                <a:t> = Ultrasonic: PAUT, TFM/FMC, EMATS</a:t>
              </a:r>
            </a:p>
          </p:txBody>
        </p:sp>
        <p:grpSp>
          <p:nvGrpSpPr>
            <p:cNvPr id="5" name="Group 4">
              <a:extLst>
                <a:ext uri="{FF2B5EF4-FFF2-40B4-BE49-F238E27FC236}">
                  <a16:creationId xmlns:a16="http://schemas.microsoft.com/office/drawing/2014/main" id="{8CC1119F-8BD1-6E59-7A5F-6609F76B36D5}"/>
                </a:ext>
              </a:extLst>
            </p:cNvPr>
            <p:cNvGrpSpPr/>
            <p:nvPr/>
          </p:nvGrpSpPr>
          <p:grpSpPr>
            <a:xfrm>
              <a:off x="139930" y="1445271"/>
              <a:ext cx="8727312" cy="4955529"/>
              <a:chOff x="340488" y="1296944"/>
              <a:chExt cx="8727312" cy="4955529"/>
            </a:xfrm>
          </p:grpSpPr>
          <p:grpSp>
            <p:nvGrpSpPr>
              <p:cNvPr id="21" name="Group 20">
                <a:extLst>
                  <a:ext uri="{FF2B5EF4-FFF2-40B4-BE49-F238E27FC236}">
                    <a16:creationId xmlns:a16="http://schemas.microsoft.com/office/drawing/2014/main" id="{678A7235-4177-8795-50BE-26DCC08A551B}"/>
                  </a:ext>
                </a:extLst>
              </p:cNvPr>
              <p:cNvGrpSpPr/>
              <p:nvPr/>
            </p:nvGrpSpPr>
            <p:grpSpPr>
              <a:xfrm>
                <a:off x="340488" y="1296944"/>
                <a:ext cx="8727312" cy="4955529"/>
                <a:chOff x="349366" y="1338307"/>
                <a:chExt cx="8727312" cy="4955529"/>
              </a:xfrm>
            </p:grpSpPr>
            <p:pic>
              <p:nvPicPr>
                <p:cNvPr id="28" name="Picture 27">
                  <a:extLst>
                    <a:ext uri="{FF2B5EF4-FFF2-40B4-BE49-F238E27FC236}">
                      <a16:creationId xmlns:a16="http://schemas.microsoft.com/office/drawing/2014/main" id="{17CDD005-DB31-B364-A22C-AACF54E65FFC}"/>
                    </a:ext>
                  </a:extLst>
                </p:cNvPr>
                <p:cNvPicPr>
                  <a:picLocks noChangeAspect="1"/>
                </p:cNvPicPr>
                <p:nvPr/>
              </p:nvPicPr>
              <p:blipFill rotWithShape="1">
                <a:blip r:embed="rId3"/>
                <a:srcRect l="18383" t="-606" r="18495" b="13060"/>
                <a:stretch/>
              </p:blipFill>
              <p:spPr>
                <a:xfrm>
                  <a:off x="349366" y="1338307"/>
                  <a:ext cx="8727312" cy="4930815"/>
                </a:xfrm>
                <a:prstGeom prst="rect">
                  <a:avLst/>
                </a:prstGeom>
              </p:spPr>
            </p:pic>
            <p:grpSp>
              <p:nvGrpSpPr>
                <p:cNvPr id="29" name="Group 28">
                  <a:extLst>
                    <a:ext uri="{FF2B5EF4-FFF2-40B4-BE49-F238E27FC236}">
                      <a16:creationId xmlns:a16="http://schemas.microsoft.com/office/drawing/2014/main" id="{C3460C33-053D-4AE7-927A-B5BA4DFF8A70}"/>
                    </a:ext>
                  </a:extLst>
                </p:cNvPr>
                <p:cNvGrpSpPr/>
                <p:nvPr/>
              </p:nvGrpSpPr>
              <p:grpSpPr>
                <a:xfrm>
                  <a:off x="3539480" y="3657600"/>
                  <a:ext cx="1147589" cy="2636236"/>
                  <a:chOff x="3539480" y="3657600"/>
                  <a:chExt cx="1147589" cy="2636236"/>
                </a:xfrm>
              </p:grpSpPr>
              <p:sp>
                <p:nvSpPr>
                  <p:cNvPr id="30" name="Pie 14">
                    <a:extLst>
                      <a:ext uri="{FF2B5EF4-FFF2-40B4-BE49-F238E27FC236}">
                        <a16:creationId xmlns:a16="http://schemas.microsoft.com/office/drawing/2014/main" id="{7381A861-293A-3875-5C58-D3463E7D3EE9}"/>
                      </a:ext>
                    </a:extLst>
                  </p:cNvPr>
                  <p:cNvSpPr/>
                  <p:nvPr/>
                </p:nvSpPr>
                <p:spPr>
                  <a:xfrm rot="10800000">
                    <a:off x="4085195" y="5050962"/>
                    <a:ext cx="601874" cy="1242874"/>
                  </a:xfrm>
                  <a:prstGeom prst="pie">
                    <a:avLst>
                      <a:gd name="adj1" fmla="val 0"/>
                      <a:gd name="adj2" fmla="val 5361459"/>
                    </a:avLst>
                  </a:prstGeom>
                  <a:solidFill>
                    <a:srgbClr val="00B050">
                      <a:alpha val="66000"/>
                    </a:srgbClr>
                  </a:solid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1" name="Straight Connector 30">
                    <a:extLst>
                      <a:ext uri="{FF2B5EF4-FFF2-40B4-BE49-F238E27FC236}">
                        <a16:creationId xmlns:a16="http://schemas.microsoft.com/office/drawing/2014/main" id="{F9252BCE-28F4-3C9F-F966-F66D913B3151}"/>
                      </a:ext>
                    </a:extLst>
                  </p:cNvPr>
                  <p:cNvCxnSpPr/>
                  <p:nvPr/>
                </p:nvCxnSpPr>
                <p:spPr>
                  <a:xfrm>
                    <a:off x="3657600" y="5362219"/>
                    <a:ext cx="79962" cy="334126"/>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D506BA3-397C-16DD-CE23-9167BE602BD3}"/>
                      </a:ext>
                    </a:extLst>
                  </p:cNvPr>
                  <p:cNvCxnSpPr/>
                  <p:nvPr/>
                </p:nvCxnSpPr>
                <p:spPr>
                  <a:xfrm>
                    <a:off x="3581400" y="4803317"/>
                    <a:ext cx="54205" cy="252742"/>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EC7F0C-CBD2-4534-8503-D13CB86A375F}"/>
                      </a:ext>
                    </a:extLst>
                  </p:cNvPr>
                  <p:cNvCxnSpPr/>
                  <p:nvPr/>
                </p:nvCxnSpPr>
                <p:spPr>
                  <a:xfrm>
                    <a:off x="3850684" y="3657600"/>
                    <a:ext cx="23451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02E0C8E-6517-045C-935A-9C18645180FA}"/>
                      </a:ext>
                    </a:extLst>
                  </p:cNvPr>
                  <p:cNvCxnSpPr/>
                  <p:nvPr/>
                </p:nvCxnSpPr>
                <p:spPr>
                  <a:xfrm>
                    <a:off x="3539480" y="4091146"/>
                    <a:ext cx="41920" cy="358934"/>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83A1641-E461-06A2-DB4C-2F05BC430961}"/>
                      </a:ext>
                    </a:extLst>
                  </p:cNvPr>
                  <p:cNvCxnSpPr/>
                  <p:nvPr/>
                </p:nvCxnSpPr>
                <p:spPr>
                  <a:xfrm flipH="1">
                    <a:off x="4007373" y="4612817"/>
                    <a:ext cx="8879" cy="3810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sp>
            <p:nvSpPr>
              <p:cNvPr id="22" name="Pie 6">
                <a:extLst>
                  <a:ext uri="{FF2B5EF4-FFF2-40B4-BE49-F238E27FC236}">
                    <a16:creationId xmlns:a16="http://schemas.microsoft.com/office/drawing/2014/main" id="{85B5331F-53E4-3155-E21A-28F8961B6380}"/>
                  </a:ext>
                </a:extLst>
              </p:cNvPr>
              <p:cNvSpPr/>
              <p:nvPr/>
            </p:nvSpPr>
            <p:spPr>
              <a:xfrm rot="10800000" flipH="1">
                <a:off x="4707224" y="5063594"/>
                <a:ext cx="638912" cy="1141803"/>
              </a:xfrm>
              <a:prstGeom prst="pie">
                <a:avLst>
                  <a:gd name="adj1" fmla="val 0"/>
                  <a:gd name="adj2" fmla="val 5361459"/>
                </a:avLst>
              </a:prstGeom>
              <a:solidFill>
                <a:srgbClr val="00B050">
                  <a:alpha val="66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3" name="Straight Connector 22">
                <a:extLst>
                  <a:ext uri="{FF2B5EF4-FFF2-40B4-BE49-F238E27FC236}">
                    <a16:creationId xmlns:a16="http://schemas.microsoft.com/office/drawing/2014/main" id="{5DB5939B-A6A5-07D5-5404-A4028B7F9F42}"/>
                  </a:ext>
                </a:extLst>
              </p:cNvPr>
              <p:cNvCxnSpPr/>
              <p:nvPr/>
            </p:nvCxnSpPr>
            <p:spPr>
              <a:xfrm flipH="1">
                <a:off x="5908470" y="4050682"/>
                <a:ext cx="85080" cy="427978"/>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4977DFF-D245-CD93-2D57-AB09257DE67B}"/>
                  </a:ext>
                </a:extLst>
              </p:cNvPr>
              <p:cNvCxnSpPr/>
              <p:nvPr/>
            </p:nvCxnSpPr>
            <p:spPr>
              <a:xfrm flipH="1">
                <a:off x="5486400" y="4548688"/>
                <a:ext cx="8879" cy="3810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F9E6A6D-2F34-88BE-5C03-B68848411C51}"/>
                  </a:ext>
                </a:extLst>
              </p:cNvPr>
              <p:cNvCxnSpPr/>
              <p:nvPr/>
            </p:nvCxnSpPr>
            <p:spPr>
              <a:xfrm flipH="1">
                <a:off x="5872480" y="4679554"/>
                <a:ext cx="27633" cy="314263"/>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3DE9DD-CFCC-691E-9C55-D441983C0B54}"/>
                  </a:ext>
                </a:extLst>
              </p:cNvPr>
              <p:cNvCxnSpPr/>
              <p:nvPr/>
            </p:nvCxnSpPr>
            <p:spPr>
              <a:xfrm flipH="1">
                <a:off x="5804679" y="5372379"/>
                <a:ext cx="61297" cy="310391"/>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DFC046-614B-F4C9-6E57-B27F2436C6D6}"/>
                  </a:ext>
                </a:extLst>
              </p:cNvPr>
              <p:cNvCxnSpPr/>
              <p:nvPr/>
            </p:nvCxnSpPr>
            <p:spPr>
              <a:xfrm>
                <a:off x="5393734" y="3606165"/>
                <a:ext cx="234510"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B5623B69-257F-E074-C261-61EDEDDE1A38}"/>
                </a:ext>
              </a:extLst>
            </p:cNvPr>
            <p:cNvCxnSpPr/>
            <p:nvPr/>
          </p:nvCxnSpPr>
          <p:spPr>
            <a:xfrm>
              <a:off x="4499014" y="1306709"/>
              <a:ext cx="25252" cy="4713091"/>
            </a:xfrm>
            <a:prstGeom prst="line">
              <a:avLst/>
            </a:prstGeom>
            <a:ln w="476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 name="Curved Connector 22">
              <a:extLst>
                <a:ext uri="{FF2B5EF4-FFF2-40B4-BE49-F238E27FC236}">
                  <a16:creationId xmlns:a16="http://schemas.microsoft.com/office/drawing/2014/main" id="{F35EB042-8500-4A13-49F2-D36BD0DC5BFA}"/>
                </a:ext>
              </a:extLst>
            </p:cNvPr>
            <p:cNvCxnSpPr/>
            <p:nvPr/>
          </p:nvCxnSpPr>
          <p:spPr>
            <a:xfrm flipV="1">
              <a:off x="139930" y="4884061"/>
              <a:ext cx="777445" cy="353447"/>
            </a:xfrm>
            <a:prstGeom prst="curvedConnector3">
              <a:avLst>
                <a:gd name="adj1" fmla="val 478"/>
              </a:avLst>
            </a:prstGeom>
            <a:ln w="31750">
              <a:solidFill>
                <a:schemeClr val="tx1"/>
              </a:solidFill>
              <a:prstDash val="sysDash"/>
              <a:tailEnd type="triangle" w="med" len="med"/>
            </a:ln>
          </p:spPr>
          <p:style>
            <a:lnRef idx="1">
              <a:schemeClr val="accent1"/>
            </a:lnRef>
            <a:fillRef idx="0">
              <a:schemeClr val="accent1"/>
            </a:fillRef>
            <a:effectRef idx="0">
              <a:schemeClr val="accent1"/>
            </a:effectRef>
            <a:fontRef idx="minor">
              <a:schemeClr val="tx1"/>
            </a:fontRef>
          </p:style>
        </p:cxnSp>
        <p:sp>
          <p:nvSpPr>
            <p:cNvPr id="8" name="Text Box 42">
              <a:extLst>
                <a:ext uri="{FF2B5EF4-FFF2-40B4-BE49-F238E27FC236}">
                  <a16:creationId xmlns:a16="http://schemas.microsoft.com/office/drawing/2014/main" id="{9DF94F5A-99A6-7025-BFCB-EE08B3FDAD9D}"/>
                </a:ext>
              </a:extLst>
            </p:cNvPr>
            <p:cNvSpPr txBox="1">
              <a:spLocks noChangeArrowheads="1"/>
            </p:cNvSpPr>
            <p:nvPr/>
          </p:nvSpPr>
          <p:spPr bwMode="auto">
            <a:xfrm>
              <a:off x="5271468" y="2358351"/>
              <a:ext cx="3796332" cy="1015663"/>
            </a:xfrm>
            <a:prstGeom prst="rect">
              <a:avLst/>
            </a:prstGeom>
            <a:solidFill>
              <a:schemeClr val="bg1">
                <a:alpha val="65000"/>
              </a:schemeClr>
            </a:solidFill>
            <a:ln w="9525">
              <a:noFill/>
              <a:miter lim="800000"/>
              <a:headEnd/>
              <a:tailEnd/>
            </a:ln>
          </p:spPr>
          <p:txBody>
            <a:bodyPr wrap="square">
              <a:spAutoFit/>
            </a:bodyPr>
            <a:lstStyle/>
            <a:p>
              <a:r>
                <a:rPr lang="en-US" sz="1200" b="1" dirty="0"/>
                <a:t>Inspection Risk:</a:t>
              </a:r>
              <a:endParaRPr lang="en-US" sz="1200" b="1" dirty="0">
                <a:solidFill>
                  <a:srgbClr val="FF0000"/>
                </a:solidFill>
              </a:endParaRPr>
            </a:p>
            <a:p>
              <a:r>
                <a:rPr lang="en-US" sz="1200" b="1" dirty="0">
                  <a:solidFill>
                    <a:srgbClr val="FF0000"/>
                  </a:solidFill>
                </a:rPr>
                <a:t>Red</a:t>
              </a:r>
              <a:r>
                <a:rPr lang="en-US" sz="1200" dirty="0"/>
                <a:t> = Not easily found</a:t>
              </a:r>
            </a:p>
            <a:p>
              <a:r>
                <a:rPr lang="en-US" sz="1200" b="1" dirty="0">
                  <a:solidFill>
                    <a:srgbClr val="FFC000"/>
                  </a:solidFill>
                </a:rPr>
                <a:t>Orange</a:t>
              </a:r>
              <a:r>
                <a:rPr lang="en-US" sz="1200" dirty="0"/>
                <a:t> = Not easily found, but limited consequence</a:t>
              </a:r>
            </a:p>
            <a:p>
              <a:r>
                <a:rPr lang="en-US" sz="1200" b="1" dirty="0">
                  <a:solidFill>
                    <a:srgbClr val="00B050"/>
                  </a:solidFill>
                </a:rPr>
                <a:t>Green</a:t>
              </a:r>
              <a:r>
                <a:rPr lang="en-US" sz="1200" dirty="0"/>
                <a:t> = Easily found with existing/known methods</a:t>
              </a:r>
            </a:p>
            <a:p>
              <a:endParaRPr lang="en-US" sz="1200" dirty="0"/>
            </a:p>
          </p:txBody>
        </p:sp>
        <p:sp>
          <p:nvSpPr>
            <p:cNvPr id="9" name="TextBox 8">
              <a:extLst>
                <a:ext uri="{FF2B5EF4-FFF2-40B4-BE49-F238E27FC236}">
                  <a16:creationId xmlns:a16="http://schemas.microsoft.com/office/drawing/2014/main" id="{384BB3B6-ED4C-48D4-A15A-76315C635BC5}"/>
                </a:ext>
              </a:extLst>
            </p:cNvPr>
            <p:cNvSpPr txBox="1"/>
            <p:nvPr/>
          </p:nvSpPr>
          <p:spPr>
            <a:xfrm>
              <a:off x="1904" y="5224249"/>
              <a:ext cx="2011111" cy="1247839"/>
            </a:xfrm>
            <a:prstGeom prst="rect">
              <a:avLst/>
            </a:prstGeom>
            <a:solidFill>
              <a:schemeClr val="bg1">
                <a:alpha val="77000"/>
              </a:schemeClr>
            </a:solidFill>
          </p:spPr>
          <p:txBody>
            <a:bodyPr wrap="square" rtlCol="0">
              <a:spAutoFit/>
            </a:bodyPr>
            <a:lstStyle/>
            <a:p>
              <a:r>
                <a:rPr lang="en-US" sz="1200" dirty="0">
                  <a:solidFill>
                    <a:srgbClr val="00B050"/>
                  </a:solidFill>
                </a:rPr>
                <a:t>PAUT from the head outside any reinforcement plate should find all of these flaws. A borescopic probe is also feasible.</a:t>
              </a:r>
            </a:p>
          </p:txBody>
        </p:sp>
        <p:sp>
          <p:nvSpPr>
            <p:cNvPr id="10" name="TextBox 9">
              <a:extLst>
                <a:ext uri="{FF2B5EF4-FFF2-40B4-BE49-F238E27FC236}">
                  <a16:creationId xmlns:a16="http://schemas.microsoft.com/office/drawing/2014/main" id="{8EACF291-DAA0-D7B6-4183-79B1D5BB663E}"/>
                </a:ext>
              </a:extLst>
            </p:cNvPr>
            <p:cNvSpPr txBox="1"/>
            <p:nvPr/>
          </p:nvSpPr>
          <p:spPr>
            <a:xfrm>
              <a:off x="2608858" y="3309384"/>
              <a:ext cx="974182" cy="369332"/>
            </a:xfrm>
            <a:prstGeom prst="rect">
              <a:avLst/>
            </a:prstGeom>
            <a:solidFill>
              <a:schemeClr val="bg1"/>
            </a:solidFill>
          </p:spPr>
          <p:txBody>
            <a:bodyPr wrap="square" rtlCol="0">
              <a:spAutoFit/>
            </a:bodyPr>
            <a:lstStyle/>
            <a:p>
              <a:r>
                <a:rPr lang="en-US" sz="900" dirty="0"/>
                <a:t>NP-A-So-H</a:t>
              </a:r>
            </a:p>
            <a:p>
              <a:endParaRPr lang="en-US" sz="900" dirty="0"/>
            </a:p>
          </p:txBody>
        </p:sp>
        <p:cxnSp>
          <p:nvCxnSpPr>
            <p:cNvPr id="11" name="Straight Arrow Connector 10">
              <a:extLst>
                <a:ext uri="{FF2B5EF4-FFF2-40B4-BE49-F238E27FC236}">
                  <a16:creationId xmlns:a16="http://schemas.microsoft.com/office/drawing/2014/main" id="{380AE36F-B674-3B6D-B0CD-E96A04229DF6}"/>
                </a:ext>
              </a:extLst>
            </p:cNvPr>
            <p:cNvCxnSpPr/>
            <p:nvPr/>
          </p:nvCxnSpPr>
          <p:spPr>
            <a:xfrm>
              <a:off x="3247450" y="3461116"/>
              <a:ext cx="393798" cy="29337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84BB145-DE03-E5C9-1AD4-4CFB23412BF8}"/>
                </a:ext>
              </a:extLst>
            </p:cNvPr>
            <p:cNvSpPr txBox="1"/>
            <p:nvPr/>
          </p:nvSpPr>
          <p:spPr>
            <a:xfrm>
              <a:off x="2161871" y="4372423"/>
              <a:ext cx="766644" cy="230832"/>
            </a:xfrm>
            <a:prstGeom prst="rect">
              <a:avLst/>
            </a:prstGeom>
            <a:noFill/>
          </p:spPr>
          <p:txBody>
            <a:bodyPr wrap="square" rtlCol="0">
              <a:spAutoFit/>
            </a:bodyPr>
            <a:lstStyle/>
            <a:p>
              <a:r>
                <a:rPr lang="en-US" sz="900" dirty="0"/>
                <a:t>NH-M-So-F</a:t>
              </a:r>
            </a:p>
          </p:txBody>
        </p:sp>
        <p:sp>
          <p:nvSpPr>
            <p:cNvPr id="13" name="TextBox 12">
              <a:extLst>
                <a:ext uri="{FF2B5EF4-FFF2-40B4-BE49-F238E27FC236}">
                  <a16:creationId xmlns:a16="http://schemas.microsoft.com/office/drawing/2014/main" id="{557170F6-4845-20C7-351E-018C31E40B5A}"/>
                </a:ext>
              </a:extLst>
            </p:cNvPr>
            <p:cNvSpPr txBox="1"/>
            <p:nvPr/>
          </p:nvSpPr>
          <p:spPr>
            <a:xfrm>
              <a:off x="2041795" y="4694843"/>
              <a:ext cx="766644" cy="230832"/>
            </a:xfrm>
            <a:prstGeom prst="rect">
              <a:avLst/>
            </a:prstGeom>
            <a:noFill/>
          </p:spPr>
          <p:txBody>
            <a:bodyPr wrap="square" rtlCol="0">
              <a:spAutoFit/>
            </a:bodyPr>
            <a:lstStyle/>
            <a:p>
              <a:r>
                <a:rPr lang="en-US" sz="900" dirty="0"/>
                <a:t>NH-M-E-F</a:t>
              </a:r>
            </a:p>
          </p:txBody>
        </p:sp>
        <p:sp>
          <p:nvSpPr>
            <p:cNvPr id="14" name="TextBox 13">
              <a:extLst>
                <a:ext uri="{FF2B5EF4-FFF2-40B4-BE49-F238E27FC236}">
                  <a16:creationId xmlns:a16="http://schemas.microsoft.com/office/drawing/2014/main" id="{C91EE7DD-EAB2-FF5B-EC59-D2A7D51C9004}"/>
                </a:ext>
              </a:extLst>
            </p:cNvPr>
            <p:cNvSpPr txBox="1"/>
            <p:nvPr/>
          </p:nvSpPr>
          <p:spPr>
            <a:xfrm>
              <a:off x="2195065" y="5445069"/>
              <a:ext cx="766644" cy="230832"/>
            </a:xfrm>
            <a:prstGeom prst="rect">
              <a:avLst/>
            </a:prstGeom>
            <a:noFill/>
          </p:spPr>
          <p:txBody>
            <a:bodyPr wrap="square" rtlCol="0">
              <a:spAutoFit/>
            </a:bodyPr>
            <a:lstStyle/>
            <a:p>
              <a:r>
                <a:rPr lang="en-US" sz="900" dirty="0"/>
                <a:t>NH-M-Si-F</a:t>
              </a:r>
            </a:p>
          </p:txBody>
        </p:sp>
        <p:sp>
          <p:nvSpPr>
            <p:cNvPr id="15" name="TextBox 14">
              <a:extLst>
                <a:ext uri="{FF2B5EF4-FFF2-40B4-BE49-F238E27FC236}">
                  <a16:creationId xmlns:a16="http://schemas.microsoft.com/office/drawing/2014/main" id="{9FB331BA-C28B-4E42-D43B-3F5DA82E99FB}"/>
                </a:ext>
              </a:extLst>
            </p:cNvPr>
            <p:cNvSpPr txBox="1"/>
            <p:nvPr/>
          </p:nvSpPr>
          <p:spPr>
            <a:xfrm>
              <a:off x="2319216" y="5155754"/>
              <a:ext cx="766644" cy="230832"/>
            </a:xfrm>
            <a:prstGeom prst="rect">
              <a:avLst/>
            </a:prstGeom>
            <a:noFill/>
          </p:spPr>
          <p:txBody>
            <a:bodyPr wrap="square" rtlCol="0">
              <a:spAutoFit/>
            </a:bodyPr>
            <a:lstStyle/>
            <a:p>
              <a:r>
                <a:rPr lang="en-US" sz="900" dirty="0"/>
                <a:t>NH-C-C-P</a:t>
              </a:r>
            </a:p>
          </p:txBody>
        </p:sp>
        <p:cxnSp>
          <p:nvCxnSpPr>
            <p:cNvPr id="16" name="Straight Arrow Connector 15">
              <a:extLst>
                <a:ext uri="{FF2B5EF4-FFF2-40B4-BE49-F238E27FC236}">
                  <a16:creationId xmlns:a16="http://schemas.microsoft.com/office/drawing/2014/main" id="{585E566F-811A-AF46-00EB-AB11FCB5162B}"/>
                </a:ext>
              </a:extLst>
            </p:cNvPr>
            <p:cNvCxnSpPr/>
            <p:nvPr/>
          </p:nvCxnSpPr>
          <p:spPr>
            <a:xfrm flipV="1">
              <a:off x="2839462" y="4412998"/>
              <a:ext cx="460821" cy="8936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364A10D-8D3D-2820-0331-CC077D360C27}"/>
                </a:ext>
              </a:extLst>
            </p:cNvPr>
            <p:cNvCxnSpPr/>
            <p:nvPr/>
          </p:nvCxnSpPr>
          <p:spPr>
            <a:xfrm>
              <a:off x="2671451" y="4803645"/>
              <a:ext cx="1080361" cy="412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D12C60E-914F-70E7-03A0-5DAD622E51D0}"/>
                </a:ext>
              </a:extLst>
            </p:cNvPr>
            <p:cNvCxnSpPr/>
            <p:nvPr/>
          </p:nvCxnSpPr>
          <p:spPr>
            <a:xfrm>
              <a:off x="2646805" y="4884061"/>
              <a:ext cx="695520" cy="13769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74A1753-3CBA-6751-D943-841ECAA789A3}"/>
                </a:ext>
              </a:extLst>
            </p:cNvPr>
            <p:cNvCxnSpPr/>
            <p:nvPr/>
          </p:nvCxnSpPr>
          <p:spPr>
            <a:xfrm>
              <a:off x="2927065" y="5264162"/>
              <a:ext cx="995440" cy="3285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9886BD-531D-D747-3E80-818038315F03}"/>
                </a:ext>
              </a:extLst>
            </p:cNvPr>
            <p:cNvCxnSpPr/>
            <p:nvPr/>
          </p:nvCxnSpPr>
          <p:spPr>
            <a:xfrm>
              <a:off x="2831578" y="5577089"/>
              <a:ext cx="595205" cy="5190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253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70A9B-D658-494B-24CD-052609C8C1EC}"/>
              </a:ext>
            </a:extLst>
          </p:cNvPr>
          <p:cNvSpPr>
            <a:spLocks noGrp="1"/>
          </p:cNvSpPr>
          <p:nvPr>
            <p:ph type="title"/>
          </p:nvPr>
        </p:nvSpPr>
        <p:spPr>
          <a:solidFill>
            <a:srgbClr val="0070C0"/>
          </a:solidFill>
        </p:spPr>
        <p:txBody>
          <a:bodyPr/>
          <a:lstStyle/>
          <a:p>
            <a:r>
              <a:rPr lang="en-US" i="1" dirty="0">
                <a:solidFill>
                  <a:schemeClr val="accent4"/>
                </a:solidFill>
              </a:rPr>
              <a:t>PAUT Finding: SS-H-Si-W</a:t>
            </a:r>
          </a:p>
        </p:txBody>
      </p:sp>
      <p:sp>
        <p:nvSpPr>
          <p:cNvPr id="4" name="Slide Number Placeholder 3">
            <a:extLst>
              <a:ext uri="{FF2B5EF4-FFF2-40B4-BE49-F238E27FC236}">
                <a16:creationId xmlns:a16="http://schemas.microsoft.com/office/drawing/2014/main" id="{1BD95E42-8541-9283-9A73-1B60F4A3632A}"/>
              </a:ext>
            </a:extLst>
          </p:cNvPr>
          <p:cNvSpPr>
            <a:spLocks noGrp="1"/>
          </p:cNvSpPr>
          <p:nvPr>
            <p:ph type="sldNum" sz="quarter" idx="12"/>
          </p:nvPr>
        </p:nvSpPr>
        <p:spPr>
          <a:xfrm>
            <a:off x="8789894" y="6569075"/>
            <a:ext cx="457200"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25</a:t>
            </a:fld>
            <a:endParaRPr lang="en-US"/>
          </a:p>
        </p:txBody>
      </p:sp>
      <p:pic>
        <p:nvPicPr>
          <p:cNvPr id="5" name="Picture 4">
            <a:extLst>
              <a:ext uri="{FF2B5EF4-FFF2-40B4-BE49-F238E27FC236}">
                <a16:creationId xmlns:a16="http://schemas.microsoft.com/office/drawing/2014/main" id="{D85742BE-EAD5-4BD0-B2B0-85186F0306D1}"/>
              </a:ext>
            </a:extLst>
          </p:cNvPr>
          <p:cNvPicPr/>
          <p:nvPr/>
        </p:nvPicPr>
        <p:blipFill>
          <a:blip r:embed="rId3"/>
          <a:stretch>
            <a:fillRect/>
          </a:stretch>
        </p:blipFill>
        <p:spPr>
          <a:xfrm>
            <a:off x="2312504" y="2017851"/>
            <a:ext cx="7456999" cy="4438609"/>
          </a:xfrm>
          <a:prstGeom prst="rect">
            <a:avLst/>
          </a:prstGeom>
          <a:solidFill>
            <a:schemeClr val="bg1"/>
          </a:solidFill>
        </p:spPr>
      </p:pic>
      <p:sp>
        <p:nvSpPr>
          <p:cNvPr id="7" name="Flowchart: Alternate Process 6">
            <a:extLst>
              <a:ext uri="{FF2B5EF4-FFF2-40B4-BE49-F238E27FC236}">
                <a16:creationId xmlns:a16="http://schemas.microsoft.com/office/drawing/2014/main" id="{E8F7751E-1D98-9723-0471-AC7008FBFC06}"/>
              </a:ext>
            </a:extLst>
          </p:cNvPr>
          <p:cNvSpPr/>
          <p:nvPr/>
        </p:nvSpPr>
        <p:spPr>
          <a:xfrm>
            <a:off x="7829385" y="4508390"/>
            <a:ext cx="1375576" cy="389614"/>
          </a:xfrm>
          <a:prstGeom prst="flowChartAlternateProcess">
            <a:avLst/>
          </a:prstGeom>
          <a:noFill/>
          <a:ln w="38100">
            <a:solidFill>
              <a:srgbClr val="00B050"/>
            </a:solidFill>
            <a:prstDash val="sysDash"/>
          </a:ln>
          <a:effectLst/>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311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008" y="589505"/>
            <a:ext cx="11360800" cy="763600"/>
          </a:xfrm>
          <a:solidFill>
            <a:srgbClr val="0070C0"/>
          </a:solidFill>
        </p:spPr>
        <p:txBody>
          <a:bodyPr/>
          <a:lstStyle/>
          <a:p>
            <a:r>
              <a:rPr lang="en-US" i="1" dirty="0">
                <a:solidFill>
                  <a:schemeClr val="accent4"/>
                </a:solidFill>
              </a:rPr>
              <a:t>Flaw Indication</a:t>
            </a:r>
          </a:p>
        </p:txBody>
      </p:sp>
      <p:sp>
        <p:nvSpPr>
          <p:cNvPr id="21" name="Slide Number Placeholder 20"/>
          <p:cNvSpPr>
            <a:spLocks noGrp="1"/>
          </p:cNvSpPr>
          <p:nvPr>
            <p:ph type="sldNum" sz="quarter" idx="12"/>
          </p:nvPr>
        </p:nvSpPr>
        <p:spPr>
          <a:xfrm>
            <a:off x="8789894" y="6569075"/>
            <a:ext cx="457200"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26</a:t>
            </a:fld>
            <a:endParaRPr lang="en-US"/>
          </a:p>
        </p:txBody>
      </p:sp>
      <p:sp>
        <p:nvSpPr>
          <p:cNvPr id="5" name="Content Placeholder 2">
            <a:extLst>
              <a:ext uri="{FF2B5EF4-FFF2-40B4-BE49-F238E27FC236}">
                <a16:creationId xmlns:a16="http://schemas.microsoft.com/office/drawing/2014/main" id="{A600B209-3B6C-4E74-050A-0562EA90D777}"/>
              </a:ext>
            </a:extLst>
          </p:cNvPr>
          <p:cNvSpPr>
            <a:spLocks noGrp="1"/>
          </p:cNvSpPr>
          <p:nvPr>
            <p:ph idx="1"/>
          </p:nvPr>
        </p:nvSpPr>
        <p:spPr>
          <a:xfrm>
            <a:off x="1839986" y="6054227"/>
            <a:ext cx="8281840" cy="550689"/>
          </a:xfrm>
        </p:spPr>
        <p:txBody>
          <a:bodyPr>
            <a:normAutofit fontScale="92500" lnSpcReduction="20000"/>
          </a:bodyPr>
          <a:lstStyle/>
          <a:p>
            <a:r>
              <a:rPr lang="en-US" dirty="0"/>
              <a:t>SS-H-Si-W flaw, 0.72” depth, 1.8” length. </a:t>
            </a:r>
          </a:p>
        </p:txBody>
      </p:sp>
      <p:pic>
        <p:nvPicPr>
          <p:cNvPr id="7" name="Picture 6">
            <a:extLst>
              <a:ext uri="{FF2B5EF4-FFF2-40B4-BE49-F238E27FC236}">
                <a16:creationId xmlns:a16="http://schemas.microsoft.com/office/drawing/2014/main" id="{314A75CB-79BB-EF32-3AB3-1C0818B02EA9}"/>
              </a:ext>
            </a:extLst>
          </p:cNvPr>
          <p:cNvPicPr>
            <a:picLocks noChangeAspect="1"/>
          </p:cNvPicPr>
          <p:nvPr/>
        </p:nvPicPr>
        <p:blipFill>
          <a:blip r:embed="rId2"/>
          <a:stretch>
            <a:fillRect/>
          </a:stretch>
        </p:blipFill>
        <p:spPr>
          <a:xfrm>
            <a:off x="2782118" y="1992329"/>
            <a:ext cx="6466581" cy="3636115"/>
          </a:xfrm>
          <a:prstGeom prst="rect">
            <a:avLst/>
          </a:prstGeom>
        </p:spPr>
      </p:pic>
    </p:spTree>
    <p:extLst>
      <p:ext uri="{BB962C8B-B14F-4D97-AF65-F5344CB8AC3E}">
        <p14:creationId xmlns:p14="http://schemas.microsoft.com/office/powerpoint/2010/main" val="4149559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909" y="731831"/>
            <a:ext cx="9782906" cy="914400"/>
          </a:xfrm>
          <a:solidFill>
            <a:srgbClr val="0070C0"/>
          </a:solidFill>
        </p:spPr>
        <p:txBody>
          <a:bodyPr>
            <a:normAutofit/>
          </a:bodyPr>
          <a:lstStyle/>
          <a:p>
            <a:r>
              <a:rPr lang="en-US" i="1" dirty="0">
                <a:solidFill>
                  <a:schemeClr val="accent4"/>
                </a:solidFill>
              </a:rPr>
              <a:t>CIF &amp; CCS Table, SSC 5.5” block</a:t>
            </a:r>
          </a:p>
        </p:txBody>
      </p:sp>
      <p:sp>
        <p:nvSpPr>
          <p:cNvPr id="3" name="Content Placeholder 2">
            <a:extLst>
              <a:ext uri="{FF2B5EF4-FFF2-40B4-BE49-F238E27FC236}">
                <a16:creationId xmlns:a16="http://schemas.microsoft.com/office/drawing/2014/main" id="{41F46816-E561-3E11-AC4A-690AD30F80B5}"/>
              </a:ext>
            </a:extLst>
          </p:cNvPr>
          <p:cNvSpPr>
            <a:spLocks noGrp="1"/>
          </p:cNvSpPr>
          <p:nvPr>
            <p:ph idx="1"/>
          </p:nvPr>
        </p:nvSpPr>
        <p:spPr>
          <a:xfrm>
            <a:off x="1839986" y="6054227"/>
            <a:ext cx="8281840" cy="550689"/>
          </a:xfrm>
        </p:spPr>
        <p:txBody>
          <a:bodyPr>
            <a:normAutofit fontScale="92500" lnSpcReduction="20000"/>
          </a:bodyPr>
          <a:lstStyle/>
          <a:p>
            <a:r>
              <a:rPr lang="en-US" dirty="0"/>
              <a:t>SS-H-Si-W flaw, 0.72” depth, 1.8” length. </a:t>
            </a:r>
          </a:p>
        </p:txBody>
      </p:sp>
      <p:sp>
        <p:nvSpPr>
          <p:cNvPr id="21" name="Slide Number Placeholder 20"/>
          <p:cNvSpPr>
            <a:spLocks noGrp="1"/>
          </p:cNvSpPr>
          <p:nvPr>
            <p:ph type="sldNum" sz="quarter" idx="12"/>
          </p:nvPr>
        </p:nvSpPr>
        <p:spPr>
          <a:xfrm>
            <a:off x="8789894" y="6569075"/>
            <a:ext cx="457200"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27</a:t>
            </a:fld>
            <a:endParaRPr lang="en-US"/>
          </a:p>
        </p:txBody>
      </p:sp>
      <p:pic>
        <p:nvPicPr>
          <p:cNvPr id="4" name="Picture 3">
            <a:extLst>
              <a:ext uri="{FF2B5EF4-FFF2-40B4-BE49-F238E27FC236}">
                <a16:creationId xmlns:a16="http://schemas.microsoft.com/office/drawing/2014/main" id="{A575F3A6-E63F-8095-4ABC-67249A4750F1}"/>
              </a:ext>
            </a:extLst>
          </p:cNvPr>
          <p:cNvPicPr>
            <a:picLocks noChangeAspect="1"/>
          </p:cNvPicPr>
          <p:nvPr/>
        </p:nvPicPr>
        <p:blipFill>
          <a:blip r:embed="rId2"/>
          <a:stretch>
            <a:fillRect/>
          </a:stretch>
        </p:blipFill>
        <p:spPr>
          <a:xfrm>
            <a:off x="2601070" y="1646232"/>
            <a:ext cx="6532328" cy="4437053"/>
          </a:xfrm>
          <a:prstGeom prst="rect">
            <a:avLst/>
          </a:prstGeom>
        </p:spPr>
      </p:pic>
      <p:sp>
        <p:nvSpPr>
          <p:cNvPr id="6" name="Rectangle 5">
            <a:extLst>
              <a:ext uri="{FF2B5EF4-FFF2-40B4-BE49-F238E27FC236}">
                <a16:creationId xmlns:a16="http://schemas.microsoft.com/office/drawing/2014/main" id="{6685A0E6-3E8F-E720-8A62-10B22816B948}"/>
              </a:ext>
            </a:extLst>
          </p:cNvPr>
          <p:cNvSpPr/>
          <p:nvPr/>
        </p:nvSpPr>
        <p:spPr>
          <a:xfrm>
            <a:off x="2385135" y="4714042"/>
            <a:ext cx="6977849" cy="310719"/>
          </a:xfrm>
          <a:prstGeom prst="rect">
            <a:avLst/>
          </a:prstGeom>
          <a:noFill/>
          <a:ln w="31750">
            <a:solidFill>
              <a:srgbClr val="0070C0"/>
            </a:solidFill>
            <a:prstDash val="dash"/>
          </a:ln>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181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15600" y="415237"/>
            <a:ext cx="11360800" cy="763600"/>
          </a:xfrm>
          <a:solidFill>
            <a:srgbClr val="0066B3"/>
          </a:solidFill>
        </p:spPr>
        <p:txBody>
          <a:bodyPr/>
          <a:lstStyle/>
          <a:p>
            <a:pPr eaLnBrk="1" hangingPunct="1"/>
            <a:r>
              <a:rPr lang="en-US" dirty="0">
                <a:solidFill>
                  <a:schemeClr val="accent6"/>
                </a:solidFill>
              </a:rPr>
              <a:t>Conclusion</a:t>
            </a:r>
          </a:p>
        </p:txBody>
      </p:sp>
      <p:sp>
        <p:nvSpPr>
          <p:cNvPr id="17411" name="Content Placeholder 2"/>
          <p:cNvSpPr>
            <a:spLocks noGrp="1"/>
          </p:cNvSpPr>
          <p:nvPr>
            <p:ph idx="1"/>
          </p:nvPr>
        </p:nvSpPr>
        <p:spPr>
          <a:xfrm>
            <a:off x="0" y="1178837"/>
            <a:ext cx="6655760" cy="5364962"/>
          </a:xfrm>
          <a:noFill/>
          <a:ln>
            <a:noFill/>
          </a:ln>
        </p:spPr>
        <p:txBody>
          <a:bodyPr spcFirstLastPara="1" wrap="square" lIns="91425" tIns="91425" rIns="91425" bIns="91425" anchor="t" anchorCtr="0">
            <a:noAutofit/>
          </a:bodyPr>
          <a:lstStyle/>
          <a:p>
            <a:pPr>
              <a:spcBef>
                <a:spcPts val="600"/>
              </a:spcBef>
              <a:spcAft>
                <a:spcPts val="600"/>
              </a:spcAft>
              <a:buSzPct val="100000"/>
              <a:buFont typeface="Arial" panose="020B0604020202020204" pitchFamily="34" charset="0"/>
              <a:buChar char="•"/>
            </a:pPr>
            <a:r>
              <a:rPr lang="en-US" sz="1900" b="1" dirty="0">
                <a:latin typeface="+mn-lt"/>
              </a:rPr>
              <a:t>Operation of non-code MLPVs is a willful OSHA non-compliance and present a significant safety risk </a:t>
            </a:r>
          </a:p>
          <a:p>
            <a:pPr>
              <a:spcBef>
                <a:spcPts val="600"/>
              </a:spcBef>
              <a:spcAft>
                <a:spcPts val="600"/>
              </a:spcAft>
              <a:buSzPct val="100000"/>
              <a:buFont typeface="Arial" panose="020B0604020202020204" pitchFamily="34" charset="0"/>
              <a:buChar char="•"/>
            </a:pPr>
            <a:r>
              <a:rPr lang="en-US" sz="1900" b="1" dirty="0">
                <a:latin typeface="+mn-lt"/>
              </a:rPr>
              <a:t>NASA MLPV continued use guidance available</a:t>
            </a:r>
          </a:p>
          <a:p>
            <a:pPr lvl="1">
              <a:spcBef>
                <a:spcPts val="600"/>
              </a:spcBef>
              <a:spcAft>
                <a:spcPts val="600"/>
              </a:spcAft>
              <a:buSzPct val="100000"/>
              <a:buFont typeface="Arial" panose="020B0604020202020204" pitchFamily="34" charset="0"/>
              <a:buChar char="•"/>
            </a:pPr>
            <a:r>
              <a:rPr lang="en-US" sz="1700" b="1" dirty="0">
                <a:latin typeface="+mn-lt"/>
              </a:rPr>
              <a:t>NASA Requirements For Ground Based Non-Code Metallic Pressure Vessels, NASA-Std- 8719.26, </a:t>
            </a:r>
          </a:p>
          <a:p>
            <a:pPr lvl="1">
              <a:spcBef>
                <a:spcPts val="600"/>
              </a:spcBef>
              <a:spcAft>
                <a:spcPts val="600"/>
              </a:spcAft>
              <a:buSzPct val="100000"/>
              <a:buFont typeface="Arial" panose="020B0604020202020204" pitchFamily="34" charset="0"/>
              <a:buChar char="•"/>
            </a:pPr>
            <a:r>
              <a:rPr lang="en-US" sz="1700" b="1" dirty="0">
                <a:latin typeface="+mn-lt"/>
              </a:rPr>
              <a:t>Evaluation of Agency Non-code Layered Pressure Vessels (LPVs), NASA TM-2014-218505/Volume 1</a:t>
            </a:r>
          </a:p>
          <a:p>
            <a:pPr lvl="1">
              <a:spcBef>
                <a:spcPts val="600"/>
              </a:spcBef>
              <a:spcAft>
                <a:spcPts val="600"/>
              </a:spcAft>
              <a:buSzPct val="100000"/>
              <a:buFont typeface="Arial" panose="020B0604020202020204" pitchFamily="34" charset="0"/>
              <a:buChar char="•"/>
            </a:pPr>
            <a:r>
              <a:rPr lang="en-US" sz="1700" b="1" dirty="0">
                <a:latin typeface="+mn-lt"/>
              </a:rPr>
              <a:t>NASA Ground-Based Layered Pressure Vessels Materials Report, NASA/TM-20210019043</a:t>
            </a:r>
          </a:p>
          <a:p>
            <a:pPr lvl="1">
              <a:spcBef>
                <a:spcPts val="600"/>
              </a:spcBef>
              <a:spcAft>
                <a:spcPts val="600"/>
              </a:spcAft>
              <a:buSzPct val="100000"/>
              <a:buFont typeface="Arial" panose="020B0604020202020204" pitchFamily="34" charset="0"/>
              <a:buChar char="•"/>
            </a:pPr>
            <a:r>
              <a:rPr lang="en-US" sz="1700" b="1" dirty="0">
                <a:latin typeface="+mn-lt"/>
              </a:rPr>
              <a:t>NASA Ground-Based Layered Pressure Vessels Nondestructive Evaluation Report, NASA/TM- 20210020973</a:t>
            </a:r>
          </a:p>
          <a:p>
            <a:pPr lvl="1">
              <a:spcBef>
                <a:spcPts val="600"/>
              </a:spcBef>
              <a:spcAft>
                <a:spcPts val="600"/>
              </a:spcAft>
              <a:buSzPct val="100000"/>
              <a:buFont typeface="Arial" panose="020B0604020202020204" pitchFamily="34" charset="0"/>
              <a:buChar char="•"/>
            </a:pPr>
            <a:r>
              <a:rPr lang="en-US" sz="1700" b="1" dirty="0">
                <a:latin typeface="+mn-lt"/>
              </a:rPr>
              <a:t>TM’s pending</a:t>
            </a:r>
          </a:p>
          <a:p>
            <a:pPr lvl="2">
              <a:spcBef>
                <a:spcPts val="600"/>
              </a:spcBef>
              <a:spcAft>
                <a:spcPts val="600"/>
              </a:spcAft>
              <a:buSzPct val="100000"/>
              <a:buFont typeface="Arial" panose="020B0604020202020204" pitchFamily="34" charset="0"/>
              <a:buChar char="•"/>
            </a:pPr>
            <a:r>
              <a:rPr lang="en-US" sz="1500" b="1" dirty="0">
                <a:latin typeface="+mn-lt"/>
              </a:rPr>
              <a:t>MLPV Structures Report</a:t>
            </a:r>
          </a:p>
          <a:p>
            <a:pPr lvl="2">
              <a:spcBef>
                <a:spcPts val="600"/>
              </a:spcBef>
              <a:spcAft>
                <a:spcPts val="600"/>
              </a:spcAft>
              <a:buSzPct val="100000"/>
              <a:buFont typeface="Arial" panose="020B0604020202020204" pitchFamily="34" charset="0"/>
              <a:buChar char="•"/>
            </a:pPr>
            <a:r>
              <a:rPr lang="en-US" sz="1500" b="1" dirty="0">
                <a:latin typeface="+mn-lt"/>
              </a:rPr>
              <a:t>MLPV Operations and Certification Handbook</a:t>
            </a:r>
          </a:p>
          <a:p>
            <a:pPr marL="596900" lvl="1" indent="0">
              <a:spcAft>
                <a:spcPts val="600"/>
              </a:spcAft>
              <a:buSzPct val="100000"/>
              <a:buNone/>
            </a:pPr>
            <a:endParaRPr lang="en-US" sz="2000" dirty="0">
              <a:latin typeface="+mn-lt"/>
            </a:endParaRPr>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dirty="0"/>
              <a:t>NASA MLPVs</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28</a:t>
            </a:fld>
            <a:endParaRPr lang="en-US">
              <a:latin typeface="75 Helvetica Bold" charset="0"/>
              <a:ea typeface="ＭＳ Ｐゴシック" charset="-128"/>
              <a:cs typeface="ＭＳ Ｐゴシック" charset="-128"/>
            </a:endParaRPr>
          </a:p>
        </p:txBody>
      </p:sp>
      <p:pic>
        <p:nvPicPr>
          <p:cNvPr id="3" name="Picture 2" descr="A picture containing sky, outdoor&#10;&#10;Description automatically generated">
            <a:extLst>
              <a:ext uri="{FF2B5EF4-FFF2-40B4-BE49-F238E27FC236}">
                <a16:creationId xmlns:a16="http://schemas.microsoft.com/office/drawing/2014/main" id="{EF6FBAC8-EABE-B07B-7673-53DB36973F2E}"/>
              </a:ext>
            </a:extLst>
          </p:cNvPr>
          <p:cNvPicPr>
            <a:picLocks noChangeAspect="1"/>
          </p:cNvPicPr>
          <p:nvPr/>
        </p:nvPicPr>
        <p:blipFill rotWithShape="1">
          <a:blip r:embed="rId3"/>
          <a:srcRect r="15996" b="445"/>
          <a:stretch/>
        </p:blipFill>
        <p:spPr>
          <a:xfrm rot="5400000">
            <a:off x="6335720" y="747519"/>
            <a:ext cx="5760720" cy="5120640"/>
          </a:xfrm>
          <a:prstGeom prst="rect">
            <a:avLst/>
          </a:prstGeom>
        </p:spPr>
      </p:pic>
    </p:spTree>
    <p:extLst>
      <p:ext uri="{BB962C8B-B14F-4D97-AF65-F5344CB8AC3E}">
        <p14:creationId xmlns:p14="http://schemas.microsoft.com/office/powerpoint/2010/main" val="3838646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xfrm>
            <a:off x="-2851150" y="6858000"/>
            <a:ext cx="1751012" cy="914400"/>
          </a:xfrm>
        </p:spPr>
        <p:txBody>
          <a:bodyPr/>
          <a:lstStyle/>
          <a:p>
            <a:pPr eaLnBrk="1" hangingPunct="1"/>
            <a:r>
              <a:rPr lang="en-US" sz="1000"/>
              <a:t>SignOffPage</a:t>
            </a:r>
            <a:endParaRPr lang="en-US"/>
          </a:p>
        </p:txBody>
      </p:sp>
      <p:sp>
        <p:nvSpPr>
          <p:cNvPr id="18435" name="Slide Number Placeholder 4"/>
          <p:cNvSpPr>
            <a:spLocks noGrp="1"/>
          </p:cNvSpPr>
          <p:nvPr>
            <p:ph type="sldNum" sz="quarter" idx="11"/>
          </p:nvPr>
        </p:nvSpPr>
        <p:spPr>
          <a:noFill/>
        </p:spPr>
        <p:txBody>
          <a:bodyPr/>
          <a:lstStyle/>
          <a:p>
            <a:pPr defTabSz="914400"/>
            <a:fld id="{88E01196-22E1-EE43-B965-568E2C1AF411}" type="slidenum">
              <a:rPr lang="en-US">
                <a:latin typeface="75 Helvetica Bold" charset="0"/>
                <a:ea typeface="ＭＳ Ｐゴシック" charset="-128"/>
                <a:cs typeface="ＭＳ Ｐゴシック" charset="-128"/>
              </a:rPr>
              <a:pPr defTabSz="914400"/>
              <a:t>29</a:t>
            </a:fld>
            <a:endParaRPr lang="en-US">
              <a:latin typeface="75 Helvetica Bold" charset="0"/>
              <a:ea typeface="ＭＳ Ｐゴシック" charset="-128"/>
              <a:cs typeface="ＭＳ Ｐゴシック" charset="-128"/>
            </a:endParaRPr>
          </a:p>
        </p:txBody>
      </p:sp>
      <p:pic>
        <p:nvPicPr>
          <p:cNvPr id="18438" name="Picture 12" descr="NASA insigniaCMYK"/>
          <p:cNvPicPr preferRelativeResize="0">
            <a:picLocks noChangeAspect="1" noChangeArrowheads="1"/>
          </p:cNvPicPr>
          <p:nvPr/>
        </p:nvPicPr>
        <p:blipFill>
          <a:blip r:embed="rId3"/>
          <a:srcRect/>
          <a:stretch>
            <a:fillRect/>
          </a:stretch>
        </p:blipFill>
        <p:spPr bwMode="auto">
          <a:xfrm>
            <a:off x="5435600" y="2914651"/>
            <a:ext cx="1320800" cy="102711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6294362" y="6350000"/>
            <a:ext cx="5181600" cy="355600"/>
          </a:xfrm>
        </p:spPr>
        <p:txBody>
          <a:bodyPr/>
          <a:lstStyle/>
          <a:p>
            <a:pPr>
              <a:defRPr/>
            </a:pPr>
            <a:r>
              <a:rPr lang="en-US" sz="1400" dirty="0">
                <a:solidFill>
                  <a:schemeClr val="bg1">
                    <a:lumMod val="10000"/>
                  </a:schemeClr>
                </a:solidFill>
              </a:rPr>
              <a:t>NASA MLPVs</a:t>
            </a:r>
            <a:endParaRPr lang="en-US" dirty="0"/>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3</a:t>
            </a:fld>
            <a:endParaRPr lang="en-US">
              <a:latin typeface="75 Helvetica Bold" charset="0"/>
              <a:ea typeface="ＭＳ Ｐゴシック" charset="-128"/>
              <a:cs typeface="ＭＳ Ｐゴシック" charset="-128"/>
            </a:endParaRPr>
          </a:p>
        </p:txBody>
      </p:sp>
      <p:sp>
        <p:nvSpPr>
          <p:cNvPr id="2" name="Title 1">
            <a:extLst>
              <a:ext uri="{FF2B5EF4-FFF2-40B4-BE49-F238E27FC236}">
                <a16:creationId xmlns:a16="http://schemas.microsoft.com/office/drawing/2014/main" id="{C7BD548B-C3A3-17E6-2EB8-4E028B437C78}"/>
              </a:ext>
            </a:extLst>
          </p:cNvPr>
          <p:cNvSpPr>
            <a:spLocks noGrp="1"/>
          </p:cNvSpPr>
          <p:nvPr>
            <p:ph type="title"/>
          </p:nvPr>
        </p:nvSpPr>
        <p:spPr>
          <a:xfrm>
            <a:off x="415600" y="593367"/>
            <a:ext cx="11360800" cy="763600"/>
          </a:xfrm>
          <a:solidFill>
            <a:srgbClr val="0066B3"/>
          </a:solidFill>
        </p:spPr>
        <p:txBody>
          <a:bodyPr/>
          <a:lstStyle/>
          <a:p>
            <a:pPr eaLnBrk="1" hangingPunct="1"/>
            <a:r>
              <a:rPr lang="en-US" dirty="0">
                <a:solidFill>
                  <a:schemeClr val="accent6"/>
                </a:solidFill>
              </a:rPr>
              <a:t>Executive Summary</a:t>
            </a:r>
          </a:p>
        </p:txBody>
      </p:sp>
      <p:sp>
        <p:nvSpPr>
          <p:cNvPr id="6" name="Content Placeholder 2">
            <a:extLst>
              <a:ext uri="{FF2B5EF4-FFF2-40B4-BE49-F238E27FC236}">
                <a16:creationId xmlns:a16="http://schemas.microsoft.com/office/drawing/2014/main" id="{D61EDD1C-B79F-9C98-6CB7-CC5CD85E498B}"/>
              </a:ext>
            </a:extLst>
          </p:cNvPr>
          <p:cNvSpPr txBox="1">
            <a:spLocks/>
          </p:cNvSpPr>
          <p:nvPr/>
        </p:nvSpPr>
        <p:spPr>
          <a:xfrm>
            <a:off x="210210" y="1426738"/>
            <a:ext cx="5559972" cy="594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dk1"/>
              </a:buClr>
              <a:buSzPts val="1400"/>
              <a:buFont typeface="Roboto"/>
              <a:buChar char="●"/>
              <a:defRPr sz="3200" b="0" i="0" u="none" strike="noStrike" cap="none">
                <a:solidFill>
                  <a:schemeClr val="dk1"/>
                </a:solidFill>
                <a:latin typeface="Roboto"/>
                <a:ea typeface="Roboto"/>
                <a:cs typeface="Roboto"/>
                <a:sym typeface="Roboto"/>
              </a:defRPr>
            </a:lvl1pPr>
            <a:lvl2pPr marL="914400" marR="0" lvl="1" indent="-317500" algn="l" rtl="0" eaLnBrk="1" hangingPunct="1">
              <a:lnSpc>
                <a:spcPct val="100000"/>
              </a:lnSpc>
              <a:spcBef>
                <a:spcPts val="0"/>
              </a:spcBef>
              <a:spcAft>
                <a:spcPts val="0"/>
              </a:spcAft>
              <a:buClr>
                <a:schemeClr val="dk1"/>
              </a:buClr>
              <a:buSzPts val="1400"/>
              <a:buFont typeface="Roboto"/>
              <a:buChar char="○"/>
              <a:defRPr sz="3000" b="0" i="0" u="none" strike="noStrike" cap="none">
                <a:solidFill>
                  <a:schemeClr val="dk1"/>
                </a:solidFill>
                <a:latin typeface="Roboto"/>
                <a:ea typeface="Roboto"/>
                <a:cs typeface="Roboto"/>
                <a:sym typeface="Roboto"/>
              </a:defRPr>
            </a:lvl2pPr>
            <a:lvl3pPr marL="1371600" marR="0" lvl="2" indent="-317500" algn="l" rtl="0" eaLnBrk="1" hangingPunct="1">
              <a:lnSpc>
                <a:spcPct val="100000"/>
              </a:lnSpc>
              <a:spcBef>
                <a:spcPts val="0"/>
              </a:spcBef>
              <a:spcAft>
                <a:spcPts val="0"/>
              </a:spcAft>
              <a:buClr>
                <a:schemeClr val="dk1"/>
              </a:buClr>
              <a:buSzPts val="1400"/>
              <a:buFont typeface="Roboto"/>
              <a:buChar char="■"/>
              <a:defRPr sz="2800" b="0" i="0" u="none" strike="noStrike" cap="none">
                <a:solidFill>
                  <a:schemeClr val="dk1"/>
                </a:solidFill>
                <a:latin typeface="Roboto"/>
                <a:ea typeface="Roboto"/>
                <a:cs typeface="Roboto"/>
                <a:sym typeface="Roboto"/>
              </a:defRPr>
            </a:lvl3pPr>
            <a:lvl4pPr marL="1828800" marR="0" lvl="3"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4pPr>
            <a:lvl5pPr marL="2286000" marR="0" lvl="4" indent="-317500" algn="l" rtl="0" eaLnBrk="1" hangingPunct="1">
              <a:lnSpc>
                <a:spcPct val="100000"/>
              </a:lnSpc>
              <a:spcBef>
                <a:spcPts val="0"/>
              </a:spcBef>
              <a:spcAft>
                <a:spcPts val="0"/>
              </a:spcAft>
              <a:buClr>
                <a:schemeClr val="dk1"/>
              </a:buClr>
              <a:buSzPts val="1400"/>
              <a:buFont typeface="Roboto"/>
              <a:buChar char="○"/>
              <a:defRPr sz="2400" b="0" i="0" u="none" strike="noStrike" cap="none">
                <a:solidFill>
                  <a:schemeClr val="dk1"/>
                </a:solidFill>
                <a:latin typeface="Roboto"/>
                <a:ea typeface="Roboto"/>
                <a:cs typeface="Roboto"/>
                <a:sym typeface="Roboto"/>
              </a:defRPr>
            </a:lvl5pPr>
            <a:lvl6pPr marL="2743200" marR="0" lvl="5"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6pPr>
            <a:lvl7pPr marL="3200400" marR="0" lvl="6"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7pPr>
            <a:lvl8pPr marL="3657600" marR="0" lvl="7"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8pPr>
            <a:lvl9pPr marL="4114800" marR="0" lvl="8"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9pPr>
          </a:lstStyle>
          <a:p>
            <a:pPr marL="342900" indent="-342900">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NASA has taken the US technical lead in assessing and reducing risks associated with operations of non-code MLPVs, with the goal of developing technical standards and processes for continued use, maintenance, inspection, and repair of MLPVs</a:t>
            </a:r>
          </a:p>
          <a:p>
            <a:pPr marL="342900" indent="-342900">
              <a:buFont typeface="Arial" panose="020B0604020202020204" pitchFamily="34" charset="0"/>
              <a:buChar char="•"/>
            </a:pPr>
            <a:endParaRPr lang="en-US" sz="1800" dirty="0">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NASA/OSHA Alternate and Supplemental Standard, NASA Requirements for Ground Based Non-Code Metallic Pressure Vessels, NS 8719.26</a:t>
            </a:r>
          </a:p>
          <a:p>
            <a:pPr marL="342900" indent="-342900">
              <a:buFont typeface="Arial" panose="020B0604020202020204" pitchFamily="34" charset="0"/>
              <a:buChar char="•"/>
            </a:pPr>
            <a:endParaRPr lang="en-US" sz="1800" dirty="0">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Technical Memorandums (TMs) publicly released:  Materials testing, Structural analysis, NDE, Probabilistic and Fracture assessments </a:t>
            </a:r>
          </a:p>
          <a:p>
            <a:pPr marL="0" indent="0">
              <a:buNone/>
            </a:pPr>
            <a:endParaRPr lang="en-US" sz="1800" dirty="0">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Collaboration with DoE, USSF 30</a:t>
            </a:r>
            <a:r>
              <a:rPr lang="en-US" sz="1800" baseline="30000" dirty="0">
                <a:latin typeface="Roboto" panose="02000000000000000000" pitchFamily="2" charset="0"/>
                <a:ea typeface="Roboto" panose="02000000000000000000" pitchFamily="2" charset="0"/>
                <a:cs typeface="Roboto" panose="02000000000000000000" pitchFamily="2" charset="0"/>
              </a:rPr>
              <a:t>th</a:t>
            </a:r>
            <a:r>
              <a:rPr lang="en-US" sz="1800" dirty="0">
                <a:latin typeface="Roboto" panose="02000000000000000000" pitchFamily="2" charset="0"/>
                <a:ea typeface="Roboto" panose="02000000000000000000" pitchFamily="2" charset="0"/>
                <a:cs typeface="Roboto" panose="02000000000000000000" pitchFamily="2" charset="0"/>
              </a:rPr>
              <a:t> and 45</a:t>
            </a:r>
            <a:r>
              <a:rPr lang="en-US" sz="1800" baseline="30000" dirty="0">
                <a:latin typeface="Roboto" panose="02000000000000000000" pitchFamily="2" charset="0"/>
                <a:ea typeface="Roboto" panose="02000000000000000000" pitchFamily="2" charset="0"/>
                <a:cs typeface="Roboto" panose="02000000000000000000" pitchFamily="2" charset="0"/>
              </a:rPr>
              <a:t>th</a:t>
            </a:r>
            <a:r>
              <a:rPr lang="en-US" sz="1800" dirty="0">
                <a:latin typeface="Roboto" panose="02000000000000000000" pitchFamily="2" charset="0"/>
                <a:ea typeface="Roboto" panose="02000000000000000000" pitchFamily="2" charset="0"/>
                <a:cs typeface="Roboto" panose="02000000000000000000" pitchFamily="2" charset="0"/>
              </a:rPr>
              <a:t> Wing, AEDC, AFRL, and NRPTG </a:t>
            </a:r>
          </a:p>
          <a:p>
            <a:pPr marL="342900" indent="-342900">
              <a:buFont typeface="Arial" panose="020B0604020202020204" pitchFamily="34" charset="0"/>
              <a:buChar char="•"/>
            </a:pPr>
            <a:endParaRPr lang="en-US" sz="1800" dirty="0">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endParaRPr lang="en-US" sz="1800" dirty="0">
              <a:latin typeface="Roboto" panose="02000000000000000000" pitchFamily="2" charset="0"/>
              <a:ea typeface="Roboto" panose="02000000000000000000" pitchFamily="2" charset="0"/>
              <a:cs typeface="Roboto" panose="02000000000000000000" pitchFamily="2" charset="0"/>
            </a:endParaRPr>
          </a:p>
          <a:p>
            <a:endParaRPr lang="en-US" sz="2000" dirty="0"/>
          </a:p>
        </p:txBody>
      </p:sp>
      <p:graphicFrame>
        <p:nvGraphicFramePr>
          <p:cNvPr id="13" name="Group 379">
            <a:extLst>
              <a:ext uri="{FF2B5EF4-FFF2-40B4-BE49-F238E27FC236}">
                <a16:creationId xmlns:a16="http://schemas.microsoft.com/office/drawing/2014/main" id="{B22B54A0-37FB-C691-5FEE-0565A960E4A9}"/>
              </a:ext>
            </a:extLst>
          </p:cNvPr>
          <p:cNvGraphicFramePr>
            <a:graphicFrameLocks noGrp="1"/>
          </p:cNvGraphicFramePr>
          <p:nvPr>
            <p:extLst>
              <p:ext uri="{D42A27DB-BD31-4B8C-83A1-F6EECF244321}">
                <p14:modId xmlns:p14="http://schemas.microsoft.com/office/powerpoint/2010/main" val="2180878063"/>
              </p:ext>
            </p:extLst>
          </p:nvPr>
        </p:nvGraphicFramePr>
        <p:xfrm>
          <a:off x="6294363" y="1426738"/>
          <a:ext cx="5482039" cy="4529562"/>
        </p:xfrm>
        <a:graphic>
          <a:graphicData uri="http://schemas.openxmlformats.org/drawingml/2006/table">
            <a:tbl>
              <a:tblPr/>
              <a:tblGrid>
                <a:gridCol w="419469">
                  <a:extLst>
                    <a:ext uri="{9D8B030D-6E8A-4147-A177-3AD203B41FA5}">
                      <a16:colId xmlns:a16="http://schemas.microsoft.com/office/drawing/2014/main" val="20000"/>
                    </a:ext>
                  </a:extLst>
                </a:gridCol>
                <a:gridCol w="590687">
                  <a:extLst>
                    <a:ext uri="{9D8B030D-6E8A-4147-A177-3AD203B41FA5}">
                      <a16:colId xmlns:a16="http://schemas.microsoft.com/office/drawing/2014/main" val="20001"/>
                    </a:ext>
                  </a:extLst>
                </a:gridCol>
                <a:gridCol w="847375">
                  <a:extLst>
                    <a:ext uri="{9D8B030D-6E8A-4147-A177-3AD203B41FA5}">
                      <a16:colId xmlns:a16="http://schemas.microsoft.com/office/drawing/2014/main" val="20002"/>
                    </a:ext>
                  </a:extLst>
                </a:gridCol>
                <a:gridCol w="852977">
                  <a:extLst>
                    <a:ext uri="{9D8B030D-6E8A-4147-A177-3AD203B41FA5}">
                      <a16:colId xmlns:a16="http://schemas.microsoft.com/office/drawing/2014/main" val="20003"/>
                    </a:ext>
                  </a:extLst>
                </a:gridCol>
                <a:gridCol w="852977">
                  <a:extLst>
                    <a:ext uri="{9D8B030D-6E8A-4147-A177-3AD203B41FA5}">
                      <a16:colId xmlns:a16="http://schemas.microsoft.com/office/drawing/2014/main" val="20004"/>
                    </a:ext>
                  </a:extLst>
                </a:gridCol>
                <a:gridCol w="938276">
                  <a:extLst>
                    <a:ext uri="{9D8B030D-6E8A-4147-A177-3AD203B41FA5}">
                      <a16:colId xmlns:a16="http://schemas.microsoft.com/office/drawing/2014/main" val="20005"/>
                    </a:ext>
                  </a:extLst>
                </a:gridCol>
                <a:gridCol w="980278">
                  <a:extLst>
                    <a:ext uri="{9D8B030D-6E8A-4147-A177-3AD203B41FA5}">
                      <a16:colId xmlns:a16="http://schemas.microsoft.com/office/drawing/2014/main" val="20006"/>
                    </a:ext>
                  </a:extLst>
                </a:gridCol>
              </a:tblGrid>
              <a:tr h="682797">
                <a:tc rowSpan="5">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rPr>
                        <a:t>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rPr>
                        <a:t>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rPr>
                        <a:t>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rPr>
                        <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rPr>
                        <a:t>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rPr>
                        <a:t>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rPr>
                        <a:t>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rPr>
                        <a:t>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rPr>
                        <a:t>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rPr>
                        <a:t>D</a:t>
                      </a:r>
                    </a:p>
                  </a:txBody>
                  <a:tcPr marL="45713" marR="45713" marT="45723" marB="45723" anchor="ctr" anchorCtr="1" horzOverflow="overflow">
                    <a:lnL cap="flat">
                      <a:noFill/>
                    </a:lnL>
                    <a:lnR cap="flat">
                      <a:noFill/>
                    </a:lnR>
                    <a:lnT cap="flat">
                      <a:noFill/>
                    </a:lnT>
                    <a:lnB>
                      <a:noFill/>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a:ln>
                            <a:noFill/>
                          </a:ln>
                          <a:solidFill>
                            <a:schemeClr val="tx1"/>
                          </a:solidFill>
                          <a:effectLst/>
                          <a:latin typeface="Arial" charset="0"/>
                        </a:rPr>
                        <a:t>5</a:t>
                      </a:r>
                    </a:p>
                  </a:txBody>
                  <a:tcPr marL="45713" marR="45713" marT="45723" marB="45723" anchor="ctr" anchorCtr="1" horzOverflow="overflow">
                    <a:lnL cap="flat">
                      <a:noFill/>
                    </a:lnL>
                    <a:lnR w="19050" cap="flat" cmpd="sng" algn="ctr">
                      <a:solidFill>
                        <a:sysClr val="windowText" lastClr="000000"/>
                      </a:solidFill>
                      <a:prstDash val="solid"/>
                      <a:round/>
                      <a:headEnd type="none" w="med" len="med"/>
                      <a:tailEnd type="none" w="med" len="med"/>
                    </a:lnR>
                    <a:lnT cap="flat">
                      <a:noFill/>
                    </a:lnT>
                    <a:lnB>
                      <a:noFill/>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50000"/>
                        </a:lnSpc>
                        <a:spcBef>
                          <a:spcPts val="0"/>
                        </a:spcBef>
                        <a:spcAft>
                          <a:spcPct val="0"/>
                        </a:spcAft>
                        <a:buClrTx/>
                        <a:buSzTx/>
                        <a:buFontTx/>
                        <a:buNone/>
                        <a:tabLst/>
                        <a:defRPr/>
                      </a:pPr>
                      <a:endParaRPr kumimoji="0" lang="en-US" sz="600" b="1" i="0" u="none" strike="noStrike" cap="none" normalizeH="0" baseline="0">
                        <a:ln>
                          <a:noFill/>
                        </a:ln>
                        <a:solidFill>
                          <a:srgbClr val="0000FF"/>
                        </a:solidFill>
                        <a:effectLst/>
                        <a:latin typeface="Arial" charset="0"/>
                      </a:endParaRPr>
                    </a:p>
                  </a:txBody>
                  <a:tcPr marL="45713" marR="45713" marT="45723" marB="45723"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04D00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600" b="1"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lang="en-US" sz="600" b="1" u="none" kern="1200" baseline="0">
                        <a:solidFill>
                          <a:schemeClr val="tx1"/>
                        </a:solidFill>
                        <a:latin typeface="Arial" panose="020B0604020202020204" pitchFamily="34" charset="0"/>
                        <a:ea typeface="+mn-ea"/>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A042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lang="en-US" sz="600" b="1" u="none" kern="1200" baseline="0">
                        <a:solidFill>
                          <a:schemeClr val="tx1"/>
                        </a:solidFill>
                        <a:latin typeface="Arial" panose="020B0604020202020204" pitchFamily="34" charset="0"/>
                        <a:ea typeface="+mn-ea"/>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A042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6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A042D"/>
                    </a:solidFill>
                  </a:tcPr>
                </a:tc>
                <a:extLst>
                  <a:ext uri="{0D108BD9-81ED-4DB2-BD59-A6C34878D82A}">
                    <a16:rowId xmlns:a16="http://schemas.microsoft.com/office/drawing/2014/main" val="10000"/>
                  </a:ext>
                </a:extLst>
              </a:tr>
              <a:tr h="592188">
                <a:tc vMerge="1">
                  <a:txBody>
                    <a:bodyPr/>
                    <a:lstStyle/>
                    <a:p>
                      <a:endParaRPr lang="en-US"/>
                    </a:p>
                  </a:txBody>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rPr>
                        <a:t>4</a:t>
                      </a:r>
                    </a:p>
                  </a:txBody>
                  <a:tcPr marL="45713" marR="45713" marT="45723" marB="45723" anchor="ctr" anchorCtr="1" horzOverflow="overflow">
                    <a:lnL cap="flat">
                      <a:noFill/>
                    </a:lnL>
                    <a:lnR w="19050" cap="flat" cmpd="sng" algn="ctr">
                      <a:solidFill>
                        <a:sysClr val="windowText" lastClr="000000"/>
                      </a:solidFill>
                      <a:prstDash val="solid"/>
                      <a:round/>
                      <a:headEnd type="none" w="med" len="med"/>
                      <a:tailEnd type="none" w="med" len="med"/>
                    </a:lnR>
                    <a:lnT>
                      <a:noFill/>
                    </a:lnT>
                    <a:lnB>
                      <a:noFill/>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a:ln>
                          <a:noFill/>
                        </a:ln>
                        <a:solidFill>
                          <a:schemeClr val="tx1"/>
                        </a:solidFill>
                        <a:effectLst/>
                        <a:latin typeface="Arial" charset="0"/>
                      </a:endParaRPr>
                    </a:p>
                  </a:txBody>
                  <a:tcPr marL="45713" marR="45713" marT="45723" marB="45723"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04D00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0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lang="en-US" sz="1100" b="1" u="none" kern="1200" baseline="0">
                        <a:solidFill>
                          <a:schemeClr val="tx1"/>
                        </a:solidFill>
                        <a:latin typeface="Arial" panose="020B0604020202020204" pitchFamily="34" charset="0"/>
                        <a:ea typeface="+mn-ea"/>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0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sngStrike" cap="none" normalizeH="0" baseline="0">
                        <a:ln>
                          <a:noFill/>
                        </a:ln>
                        <a:solidFill>
                          <a:schemeClr val="tx1"/>
                        </a:solidFill>
                        <a:effectLst/>
                        <a:latin typeface="Arial" panose="020B0604020202020204" pitchFamily="34" charset="0"/>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A042D"/>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100" b="1" u="none" kern="1200" baseline="0" dirty="0">
                          <a:solidFill>
                            <a:schemeClr val="tx1"/>
                          </a:solidFill>
                          <a:latin typeface="Arial" panose="020B0604020202020204" pitchFamily="34" charset="0"/>
                          <a:ea typeface="+mn-ea"/>
                          <a:cs typeface="Arial" panose="020B0604020202020204" pitchFamily="34" charset="0"/>
                        </a:rPr>
                        <a:t>NC-MLPV </a:t>
                      </a: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A042D"/>
                    </a:solidFill>
                  </a:tcPr>
                </a:tc>
                <a:extLst>
                  <a:ext uri="{0D108BD9-81ED-4DB2-BD59-A6C34878D82A}">
                    <a16:rowId xmlns:a16="http://schemas.microsoft.com/office/drawing/2014/main" val="10001"/>
                  </a:ext>
                </a:extLst>
              </a:tr>
              <a:tr h="624165">
                <a:tc vMerge="1">
                  <a:txBody>
                    <a:bodyPr/>
                    <a:lstStyle/>
                    <a:p>
                      <a:endParaRPr lang="en-US"/>
                    </a:p>
                  </a:txBody>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3</a:t>
                      </a:r>
                    </a:p>
                  </a:txBody>
                  <a:tcPr marL="45713" marR="45713" marT="45723" marB="45723" anchor="ctr" anchorCtr="1" horzOverflow="overflow">
                    <a:lnL cap="flat">
                      <a:noFill/>
                    </a:lnL>
                    <a:lnR w="19050" cap="flat" cmpd="sng" algn="ctr">
                      <a:solidFill>
                        <a:sysClr val="windowText" lastClr="000000"/>
                      </a:solidFill>
                      <a:prstDash val="solid"/>
                      <a:round/>
                      <a:headEnd type="none" w="med" len="med"/>
                      <a:tailEnd type="none" w="med" len="med"/>
                    </a:lnR>
                    <a:lnT>
                      <a:noFill/>
                    </a:lnT>
                    <a:lnB>
                      <a:noFill/>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a:ln>
                          <a:noFill/>
                        </a:ln>
                        <a:solidFill>
                          <a:schemeClr val="tx1"/>
                        </a:solidFill>
                        <a:effectLst/>
                        <a:latin typeface="Arial" charset="0"/>
                      </a:endParaRPr>
                    </a:p>
                  </a:txBody>
                  <a:tcPr marL="45713" marR="45713" marT="45723" marB="45723"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04D00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1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0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lang="en-US" sz="1100" b="1" strike="sngStrike">
                        <a:solidFill>
                          <a:schemeClr val="tx1"/>
                        </a:solidFill>
                        <a:latin typeface="Arial" panose="020B0604020202020204" pitchFamily="34" charset="0"/>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0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00"/>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1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A042D"/>
                    </a:solidFill>
                  </a:tcPr>
                </a:tc>
                <a:extLst>
                  <a:ext uri="{0D108BD9-81ED-4DB2-BD59-A6C34878D82A}">
                    <a16:rowId xmlns:a16="http://schemas.microsoft.com/office/drawing/2014/main" val="10002"/>
                  </a:ext>
                </a:extLst>
              </a:tr>
              <a:tr h="578761">
                <a:tc vMerge="1">
                  <a:txBody>
                    <a:bodyPr/>
                    <a:lstStyle/>
                    <a:p>
                      <a:endParaRPr lang="en-US"/>
                    </a:p>
                  </a:txBody>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2</a:t>
                      </a:r>
                    </a:p>
                  </a:txBody>
                  <a:tcPr marL="45713" marR="45713" marT="45723" marB="45723" anchor="ctr" anchorCtr="1" horzOverflow="overflow">
                    <a:lnL cap="flat">
                      <a:noFill/>
                    </a:lnL>
                    <a:lnR w="19050" cap="flat" cmpd="sng" algn="ctr">
                      <a:solidFill>
                        <a:sysClr val="windowText" lastClr="000000"/>
                      </a:solidFill>
                      <a:prstDash val="solid"/>
                      <a:round/>
                      <a:headEnd type="none" w="med" len="med"/>
                      <a:tailEnd type="none" w="med" len="med"/>
                    </a:lnR>
                    <a:lnT>
                      <a:noFill/>
                    </a:lnT>
                    <a:lnB>
                      <a:noFill/>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a:ln>
                          <a:noFill/>
                        </a:ln>
                        <a:solidFill>
                          <a:schemeClr val="tx1"/>
                        </a:solidFill>
                        <a:effectLst/>
                        <a:latin typeface="Arial" charset="0"/>
                      </a:endParaRPr>
                    </a:p>
                  </a:txBody>
                  <a:tcPr marL="45713" marR="45713" marT="45723" marB="45723"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04D00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04D00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1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lang="en-US" sz="1100" b="1" u="none" kern="1200" baseline="0" dirty="0">
                        <a:solidFill>
                          <a:schemeClr val="tx1"/>
                        </a:solidFill>
                        <a:latin typeface="Arial" panose="020B0604020202020204" pitchFamily="34" charset="0"/>
                        <a:ea typeface="+mn-ea"/>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811449">
                <a:tc vMerge="1">
                  <a:txBody>
                    <a:bodyPr/>
                    <a:lstStyle/>
                    <a:p>
                      <a:endParaRPr lang="en-US"/>
                    </a:p>
                  </a:txBody>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1</a:t>
                      </a:r>
                    </a:p>
                  </a:txBody>
                  <a:tcPr marL="45713" marR="45713" marT="45723" marB="45723" anchor="ctr" anchorCtr="1" horzOverflow="overflow">
                    <a:lnL cap="flat">
                      <a:noFill/>
                    </a:lnL>
                    <a:lnR w="19050" cap="flat" cmpd="sng" algn="ctr">
                      <a:solidFill>
                        <a:sysClr val="windowText" lastClr="000000"/>
                      </a:solidFill>
                      <a:prstDash val="solid"/>
                      <a:round/>
                      <a:headEnd type="none" w="med" len="med"/>
                      <a:tailEnd type="none" w="med" len="med"/>
                    </a:lnR>
                    <a:lnT>
                      <a:noFill/>
                    </a:lnT>
                    <a:lnB>
                      <a:noFill/>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a:ln>
                          <a:noFill/>
                        </a:ln>
                        <a:solidFill>
                          <a:schemeClr val="tx1"/>
                        </a:solidFill>
                        <a:effectLst/>
                        <a:latin typeface="Arial" charset="0"/>
                      </a:endParaRPr>
                    </a:p>
                  </a:txBody>
                  <a:tcPr marL="45713" marR="45713" marT="45723" marB="45723" horzOverflow="overflow">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04D00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04D004"/>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04D00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1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04D00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marL="45713" marR="45713" marT="45723" marB="45723" anchor="ctr" horzOverflow="overflow">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9050" cap="flat" cmpd="sng" algn="ctr">
                      <a:solidFill>
                        <a:sysClr val="windowText" lastClr="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620101">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a:txBody>
                  <a:tcPr marL="45713" marR="45713" marT="45723" marB="45723" anchor="b" horzOverflow="overflow">
                    <a:lnL cap="flat">
                      <a:noFill/>
                    </a:lnL>
                    <a:lnR>
                      <a:noFill/>
                    </a:lnR>
                    <a:lnT>
                      <a:noFill/>
                    </a:lnT>
                    <a:lnB>
                      <a:noFill/>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a:txBody>
                  <a:tcPr marL="45713" marR="45713" marT="45723" marB="45723" anchor="b" horzOverflow="overflow">
                    <a:lnL>
                      <a:noFill/>
                    </a:lnL>
                    <a:lnR>
                      <a:noFill/>
                    </a:lnR>
                    <a:lnT>
                      <a:noFill/>
                    </a:lnT>
                    <a:lnB>
                      <a:noFill/>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1</a:t>
                      </a:r>
                    </a:p>
                  </a:txBody>
                  <a:tcPr marL="45713" marR="45713" marT="45723" marB="45723" anchor="ctr" anchorCtr="1" horzOverflow="overflow">
                    <a:lnL>
                      <a:noFill/>
                    </a:lnL>
                    <a:lnR>
                      <a:noFill/>
                    </a:lnR>
                    <a:lnT w="19050" cap="flat" cmpd="sng" algn="ctr">
                      <a:solidFill>
                        <a:sysClr val="windowText" lastClr="000000"/>
                      </a:solidFill>
                      <a:prstDash val="solid"/>
                      <a:round/>
                      <a:headEnd type="none" w="med" len="med"/>
                      <a:tailEnd type="none" w="med" len="med"/>
                    </a:lnT>
                    <a:lnB cap="flat">
                      <a:noFill/>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2</a:t>
                      </a:r>
                    </a:p>
                  </a:txBody>
                  <a:tcPr marL="45713" marR="45713" marT="45723" marB="45723" anchor="ctr" anchorCtr="1" horzOverflow="overflow">
                    <a:lnL>
                      <a:noFill/>
                    </a:lnL>
                    <a:lnR>
                      <a:noFill/>
                    </a:lnR>
                    <a:lnT w="19050" cap="flat" cmpd="sng" algn="ctr">
                      <a:solidFill>
                        <a:sysClr val="windowText" lastClr="000000"/>
                      </a:solidFill>
                      <a:prstDash val="solid"/>
                      <a:round/>
                      <a:headEnd type="none" w="med" len="med"/>
                      <a:tailEnd type="none" w="med" len="med"/>
                    </a:lnT>
                    <a:lnB cap="flat">
                      <a:noFill/>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3</a:t>
                      </a:r>
                    </a:p>
                  </a:txBody>
                  <a:tcPr marL="45713" marR="45713" marT="45723" marB="45723" anchor="ctr" anchorCtr="1" horzOverflow="overflow">
                    <a:lnL>
                      <a:noFill/>
                    </a:lnL>
                    <a:lnR>
                      <a:noFill/>
                    </a:lnR>
                    <a:lnT w="19050" cap="flat" cmpd="sng" algn="ctr">
                      <a:solidFill>
                        <a:sysClr val="windowText" lastClr="000000"/>
                      </a:solidFill>
                      <a:prstDash val="solid"/>
                      <a:round/>
                      <a:headEnd type="none" w="med" len="med"/>
                      <a:tailEnd type="none" w="med" len="med"/>
                    </a:lnT>
                    <a:lnB cap="flat">
                      <a:noFill/>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4</a:t>
                      </a:r>
                    </a:p>
                  </a:txBody>
                  <a:tcPr marL="45713" marR="45713" marT="45723" marB="45723" anchor="ctr" anchorCtr="1" horzOverflow="overflow">
                    <a:lnL>
                      <a:noFill/>
                    </a:lnL>
                    <a:lnR>
                      <a:noFill/>
                    </a:lnR>
                    <a:lnT w="19050" cap="flat" cmpd="sng" algn="ctr">
                      <a:solidFill>
                        <a:sysClr val="windowText" lastClr="000000"/>
                      </a:solidFill>
                      <a:prstDash val="solid"/>
                      <a:round/>
                      <a:headEnd type="none" w="med" len="med"/>
                      <a:tailEnd type="none" w="med" len="med"/>
                    </a:lnT>
                    <a:lnB cap="flat">
                      <a:noFill/>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900" b="1" i="0" u="none" strike="noStrike" cap="none" normalizeH="0" baseline="0">
                          <a:ln>
                            <a:noFill/>
                          </a:ln>
                          <a:solidFill>
                            <a:schemeClr val="tx1"/>
                          </a:solidFill>
                          <a:effectLst/>
                          <a:latin typeface="Arial" charset="0"/>
                        </a:rPr>
                        <a:t>5</a:t>
                      </a:r>
                    </a:p>
                  </a:txBody>
                  <a:tcPr marL="45713" marR="45713" marT="45723" marB="45723" anchor="ctr" anchorCtr="1" horzOverflow="overflow">
                    <a:lnL>
                      <a:noFill/>
                    </a:lnL>
                    <a:lnR cap="flat">
                      <a:noFill/>
                    </a:lnR>
                    <a:lnT w="19050" cap="flat" cmpd="sng" algn="ctr">
                      <a:solidFill>
                        <a:sysClr val="windowText" lastClr="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5"/>
                  </a:ext>
                </a:extLst>
              </a:tr>
              <a:tr h="620101">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tx1"/>
                        </a:solidFill>
                        <a:effectLst/>
                        <a:latin typeface="Arial" charset="0"/>
                      </a:endParaRPr>
                    </a:p>
                  </a:txBody>
                  <a:tcPr marL="45713" marR="45713" marT="45723" marB="45723" anchor="b" horzOverflow="overflow">
                    <a:lnL cap="flat">
                      <a:noFill/>
                    </a:lnL>
                    <a:lnR>
                      <a:noFill/>
                    </a:lnR>
                    <a:lnT>
                      <a:noFill/>
                    </a:lnT>
                    <a:lnB cap="flat">
                      <a:noFill/>
                    </a:lnB>
                    <a:lnTlToBr>
                      <a:noFill/>
                    </a:lnTlToBr>
                    <a:lnBlToTr>
                      <a:noFill/>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ndParaRPr>
                    </a:p>
                  </a:txBody>
                  <a:tcPr marL="45713" marR="45713" marT="45723" marB="45723" anchor="b" horzOverflow="overflow">
                    <a:lnL>
                      <a:noFill/>
                    </a:lnL>
                    <a:lnR>
                      <a:noFill/>
                    </a:lnR>
                    <a:lnT>
                      <a:noFill/>
                    </a:lnT>
                    <a:lnB cap="flat">
                      <a:noFill/>
                    </a:lnB>
                    <a:lnTlToBr>
                      <a:noFill/>
                    </a:lnTlToBr>
                    <a:lnBlToTr>
                      <a:noFill/>
                    </a:lnBlToTr>
                    <a:noFill/>
                  </a:tcPr>
                </a:tc>
                <a:tc gridSpan="5">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ndParaRPr>
                    </a:p>
                  </a:txBody>
                  <a:tcPr marL="45713" marR="45713" marT="45723" marB="45723" anchor="ctr" anchorCtr="1" horzOverflow="overflow">
                    <a:lnL>
                      <a:noFill/>
                    </a:lnL>
                    <a:lnR cap="flat">
                      <a:noFill/>
                    </a:lnR>
                    <a:lnT cap="fla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4" name="TextBox 13">
            <a:extLst>
              <a:ext uri="{FF2B5EF4-FFF2-40B4-BE49-F238E27FC236}">
                <a16:creationId xmlns:a16="http://schemas.microsoft.com/office/drawing/2014/main" id="{9D821747-C32E-AA52-4414-DE136B78DB4D}"/>
              </a:ext>
            </a:extLst>
          </p:cNvPr>
          <p:cNvSpPr txBox="1"/>
          <p:nvPr/>
        </p:nvSpPr>
        <p:spPr bwMode="auto">
          <a:xfrm>
            <a:off x="7550342" y="5325928"/>
            <a:ext cx="3455720" cy="400110"/>
          </a:xfrm>
          <a:prstGeom prst="rect">
            <a:avLst/>
          </a:prstGeom>
          <a:ln>
            <a:solidFill>
              <a:schemeClr val="bg1"/>
            </a:solidFill>
            <a:headEnd/>
            <a:tailEnd/>
          </a:ln>
        </p:spPr>
        <p:style>
          <a:lnRef idx="2">
            <a:schemeClr val="dk1"/>
          </a:lnRef>
          <a:fillRef idx="1">
            <a:schemeClr val="lt1"/>
          </a:fillRef>
          <a:effectRef idx="0">
            <a:schemeClr val="dk1"/>
          </a:effectRef>
          <a:fontRef idx="minor">
            <a:schemeClr val="dk1"/>
          </a:fontRef>
        </p:style>
        <p:txBody>
          <a:bodyPr wrap="square" rtlCol="0">
            <a:spAutoFit/>
          </a:bodyPr>
          <a:lstStyle/>
          <a:p>
            <a:pPr algn="ctr">
              <a:spcBef>
                <a:spcPts val="0"/>
              </a:spcBef>
            </a:pPr>
            <a:r>
              <a:rPr kumimoji="0" lang="en-US" sz="1000" b="1" i="0" u="none" strike="noStrike" cap="none" normalizeH="0" baseline="0" dirty="0">
                <a:ln>
                  <a:noFill/>
                </a:ln>
                <a:solidFill>
                  <a:schemeClr val="tx1"/>
                </a:solidFill>
                <a:effectLst/>
                <a:latin typeface="Arial" charset="0"/>
              </a:rPr>
              <a:t>C  O  N  S  E  Q  U  E  N  C  E</a:t>
            </a:r>
          </a:p>
          <a:p>
            <a:pPr algn="ctr">
              <a:spcBef>
                <a:spcPts val="0"/>
              </a:spcBef>
            </a:pPr>
            <a:endParaRPr lang="en-US" sz="1000" b="1" u="sng" dirty="0"/>
          </a:p>
        </p:txBody>
      </p:sp>
    </p:spTree>
    <p:extLst>
      <p:ext uri="{BB962C8B-B14F-4D97-AF65-F5344CB8AC3E}">
        <p14:creationId xmlns:p14="http://schemas.microsoft.com/office/powerpoint/2010/main" val="2610120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E65E8-D1CD-41BF-9BF3-DD97E4244DB4}"/>
              </a:ext>
            </a:extLst>
          </p:cNvPr>
          <p:cNvSpPr>
            <a:spLocks noGrp="1"/>
          </p:cNvSpPr>
          <p:nvPr>
            <p:ph type="title"/>
          </p:nvPr>
        </p:nvSpPr>
        <p:spPr>
          <a:xfrm>
            <a:off x="436892" y="6255"/>
            <a:ext cx="10311113" cy="728879"/>
          </a:xfrm>
          <a:solidFill>
            <a:srgbClr val="0070C0"/>
          </a:solidFill>
        </p:spPr>
        <p:txBody>
          <a:bodyPr>
            <a:normAutofit/>
          </a:bodyPr>
          <a:lstStyle/>
          <a:p>
            <a:r>
              <a:rPr lang="en-US" dirty="0">
                <a:solidFill>
                  <a:schemeClr val="accent4"/>
                </a:solidFill>
              </a:rPr>
              <a:t>NASA Risk Assessment Code (RAC) (</a:t>
            </a:r>
            <a:r>
              <a:rPr lang="en-US" dirty="0" err="1">
                <a:solidFill>
                  <a:schemeClr val="accent4"/>
                </a:solidFill>
              </a:rPr>
              <a:t>LxC</a:t>
            </a:r>
            <a:r>
              <a:rPr lang="en-US" dirty="0">
                <a:solidFill>
                  <a:schemeClr val="accent4"/>
                </a:solidFill>
              </a:rPr>
              <a:t>)</a:t>
            </a:r>
          </a:p>
        </p:txBody>
      </p:sp>
      <p:sp>
        <p:nvSpPr>
          <p:cNvPr id="3" name="Content Placeholder 2">
            <a:extLst>
              <a:ext uri="{FF2B5EF4-FFF2-40B4-BE49-F238E27FC236}">
                <a16:creationId xmlns:a16="http://schemas.microsoft.com/office/drawing/2014/main" id="{FD61B32A-22B9-43B9-9AE8-90DFB84F1942}"/>
              </a:ext>
            </a:extLst>
          </p:cNvPr>
          <p:cNvSpPr>
            <a:spLocks noGrp="1"/>
          </p:cNvSpPr>
          <p:nvPr>
            <p:ph idx="1"/>
          </p:nvPr>
        </p:nvSpPr>
        <p:spPr>
          <a:xfrm>
            <a:off x="161841" y="852917"/>
            <a:ext cx="8618092" cy="2382486"/>
          </a:xfrm>
        </p:spPr>
        <p:txBody>
          <a:bodyPr>
            <a:normAutofit fontScale="70000" lnSpcReduction="20000"/>
          </a:bodyPr>
          <a:lstStyle/>
          <a:p>
            <a:r>
              <a:rPr lang="en-US" dirty="0"/>
              <a:t>Likelihood</a:t>
            </a:r>
          </a:p>
          <a:p>
            <a:pPr lvl="1"/>
            <a:r>
              <a:rPr lang="en-US" dirty="0"/>
              <a:t>Rate the probability of occurrence of the condition being</a:t>
            </a:r>
            <a:br>
              <a:rPr lang="en-US" dirty="0"/>
            </a:br>
            <a:r>
              <a:rPr lang="en-US" dirty="0"/>
              <a:t>realized using MSD score card.</a:t>
            </a:r>
          </a:p>
          <a:p>
            <a:pPr>
              <a:spcBef>
                <a:spcPts val="2000"/>
              </a:spcBef>
            </a:pPr>
            <a:r>
              <a:rPr lang="en-US" dirty="0"/>
              <a:t>Consequences</a:t>
            </a:r>
          </a:p>
          <a:p>
            <a:pPr lvl="1"/>
            <a:r>
              <a:rPr lang="en-US" dirty="0"/>
              <a:t>Rate the consequences of the risk using MSD score card.</a:t>
            </a:r>
          </a:p>
          <a:p>
            <a:pPr>
              <a:spcBef>
                <a:spcPts val="2000"/>
              </a:spcBef>
            </a:pPr>
            <a:r>
              <a:rPr lang="en-US" dirty="0"/>
              <a:t>For risk scoring, think most-probable, not worst-case.</a:t>
            </a:r>
          </a:p>
          <a:p>
            <a:endParaRPr lang="en-US" dirty="0"/>
          </a:p>
          <a:p>
            <a:endParaRPr lang="en-US" dirty="0"/>
          </a:p>
        </p:txBody>
      </p:sp>
      <p:pic>
        <p:nvPicPr>
          <p:cNvPr id="8" name="Picture 7">
            <a:extLst>
              <a:ext uri="{FF2B5EF4-FFF2-40B4-BE49-F238E27FC236}">
                <a16:creationId xmlns:a16="http://schemas.microsoft.com/office/drawing/2014/main" id="{FAADBDE1-1FC0-41A3-A89D-D2B79BF42AD6}"/>
              </a:ext>
            </a:extLst>
          </p:cNvPr>
          <p:cNvPicPr>
            <a:picLocks noChangeAspect="1"/>
          </p:cNvPicPr>
          <p:nvPr/>
        </p:nvPicPr>
        <p:blipFill>
          <a:blip r:embed="rId2"/>
          <a:stretch>
            <a:fillRect/>
          </a:stretch>
        </p:blipFill>
        <p:spPr>
          <a:xfrm>
            <a:off x="436892" y="3484260"/>
            <a:ext cx="7334791" cy="3137735"/>
          </a:xfrm>
          <a:prstGeom prst="rect">
            <a:avLst/>
          </a:prstGeom>
        </p:spPr>
      </p:pic>
      <p:pic>
        <p:nvPicPr>
          <p:cNvPr id="9" name="Picture 8">
            <a:extLst>
              <a:ext uri="{FF2B5EF4-FFF2-40B4-BE49-F238E27FC236}">
                <a16:creationId xmlns:a16="http://schemas.microsoft.com/office/drawing/2014/main" id="{CD04ECB2-FCB4-4C07-A6DB-A1D5E943D671}"/>
              </a:ext>
            </a:extLst>
          </p:cNvPr>
          <p:cNvPicPr>
            <a:picLocks noChangeAspect="1"/>
          </p:cNvPicPr>
          <p:nvPr/>
        </p:nvPicPr>
        <p:blipFill>
          <a:blip r:embed="rId3"/>
          <a:stretch>
            <a:fillRect/>
          </a:stretch>
        </p:blipFill>
        <p:spPr>
          <a:xfrm>
            <a:off x="8289535" y="865188"/>
            <a:ext cx="3566469" cy="2152075"/>
          </a:xfrm>
          <a:prstGeom prst="rect">
            <a:avLst/>
          </a:prstGeom>
        </p:spPr>
      </p:pic>
      <p:graphicFrame>
        <p:nvGraphicFramePr>
          <p:cNvPr id="6" name="Table 5">
            <a:extLst>
              <a:ext uri="{FF2B5EF4-FFF2-40B4-BE49-F238E27FC236}">
                <a16:creationId xmlns:a16="http://schemas.microsoft.com/office/drawing/2014/main" id="{9CC03888-320B-4D81-91FD-90EADFDB81DF}"/>
              </a:ext>
            </a:extLst>
          </p:cNvPr>
          <p:cNvGraphicFramePr>
            <a:graphicFrameLocks noGrp="1"/>
          </p:cNvGraphicFramePr>
          <p:nvPr/>
        </p:nvGraphicFramePr>
        <p:xfrm>
          <a:off x="9443434" y="4191849"/>
          <a:ext cx="1663285" cy="1520190"/>
        </p:xfrm>
        <a:graphic>
          <a:graphicData uri="http://schemas.openxmlformats.org/drawingml/2006/table">
            <a:tbl>
              <a:tblPr>
                <a:tableStyleId>{ED083AE6-46FA-4A59-8FB0-9F97EB10719F}</a:tableStyleId>
              </a:tblPr>
              <a:tblGrid>
                <a:gridCol w="320334">
                  <a:extLst>
                    <a:ext uri="{9D8B030D-6E8A-4147-A177-3AD203B41FA5}">
                      <a16:colId xmlns:a16="http://schemas.microsoft.com/office/drawing/2014/main" val="20000"/>
                    </a:ext>
                  </a:extLst>
                </a:gridCol>
                <a:gridCol w="320632">
                  <a:extLst>
                    <a:ext uri="{9D8B030D-6E8A-4147-A177-3AD203B41FA5}">
                      <a16:colId xmlns:a16="http://schemas.microsoft.com/office/drawing/2014/main" val="20001"/>
                    </a:ext>
                  </a:extLst>
                </a:gridCol>
                <a:gridCol w="320632">
                  <a:extLst>
                    <a:ext uri="{9D8B030D-6E8A-4147-A177-3AD203B41FA5}">
                      <a16:colId xmlns:a16="http://schemas.microsoft.com/office/drawing/2014/main" val="20002"/>
                    </a:ext>
                  </a:extLst>
                </a:gridCol>
                <a:gridCol w="319055">
                  <a:extLst>
                    <a:ext uri="{9D8B030D-6E8A-4147-A177-3AD203B41FA5}">
                      <a16:colId xmlns:a16="http://schemas.microsoft.com/office/drawing/2014/main" val="20003"/>
                    </a:ext>
                  </a:extLst>
                </a:gridCol>
                <a:gridCol w="382632">
                  <a:extLst>
                    <a:ext uri="{9D8B030D-6E8A-4147-A177-3AD203B41FA5}">
                      <a16:colId xmlns:a16="http://schemas.microsoft.com/office/drawing/2014/main" val="20004"/>
                    </a:ext>
                  </a:extLst>
                </a:gridCol>
              </a:tblGrid>
              <a:tr h="304038">
                <a:tc>
                  <a:txBody>
                    <a:bodyPr/>
                    <a:lstStyle/>
                    <a:p>
                      <a:endParaRPr lang="en-US" sz="1500"/>
                    </a:p>
                  </a:txBody>
                  <a:tcPr marL="73219" marR="73219" marT="37719" marB="37719">
                    <a:solidFill>
                      <a:srgbClr val="00B050"/>
                    </a:solidFill>
                  </a:tcPr>
                </a:tc>
                <a:tc>
                  <a:txBody>
                    <a:bodyPr/>
                    <a:lstStyle/>
                    <a:p>
                      <a:endParaRPr lang="en-US" sz="1500"/>
                    </a:p>
                  </a:txBody>
                  <a:tcPr marL="73219" marR="73219" marT="37719" marB="37719">
                    <a:solidFill>
                      <a:srgbClr val="FFFF00"/>
                    </a:solidFill>
                  </a:tcPr>
                </a:tc>
                <a:tc>
                  <a:txBody>
                    <a:bodyPr/>
                    <a:lstStyle/>
                    <a:p>
                      <a:endParaRPr lang="en-US" sz="1500"/>
                    </a:p>
                  </a:txBody>
                  <a:tcPr marL="73219" marR="73219" marT="37719" marB="37719">
                    <a:solidFill>
                      <a:srgbClr val="FF0000"/>
                    </a:solidFill>
                  </a:tcPr>
                </a:tc>
                <a:tc>
                  <a:txBody>
                    <a:bodyPr/>
                    <a:lstStyle/>
                    <a:p>
                      <a:endParaRPr lang="en-US" sz="1500"/>
                    </a:p>
                  </a:txBody>
                  <a:tcPr marL="73219" marR="73219" marT="37719" marB="37719">
                    <a:solidFill>
                      <a:srgbClr val="FF0000"/>
                    </a:solidFill>
                  </a:tcPr>
                </a:tc>
                <a:tc>
                  <a:txBody>
                    <a:bodyPr/>
                    <a:lstStyle/>
                    <a:p>
                      <a:endParaRPr lang="en-US" sz="1500"/>
                    </a:p>
                  </a:txBody>
                  <a:tcPr marL="73219" marR="73219" marT="37719" marB="37719">
                    <a:solidFill>
                      <a:srgbClr val="FF0000"/>
                    </a:solidFill>
                  </a:tcPr>
                </a:tc>
                <a:extLst>
                  <a:ext uri="{0D108BD9-81ED-4DB2-BD59-A6C34878D82A}">
                    <a16:rowId xmlns:a16="http://schemas.microsoft.com/office/drawing/2014/main" val="10000"/>
                  </a:ext>
                </a:extLst>
              </a:tr>
              <a:tr h="304038">
                <a:tc>
                  <a:txBody>
                    <a:bodyPr/>
                    <a:lstStyle/>
                    <a:p>
                      <a:endParaRPr lang="en-US" sz="1500"/>
                    </a:p>
                  </a:txBody>
                  <a:tcPr marL="73219" marR="73219" marT="37719" marB="37719">
                    <a:solidFill>
                      <a:srgbClr val="00B050"/>
                    </a:solidFill>
                  </a:tcPr>
                </a:tc>
                <a:tc>
                  <a:txBody>
                    <a:bodyPr/>
                    <a:lstStyle/>
                    <a:p>
                      <a:endParaRPr lang="en-US" sz="1500"/>
                    </a:p>
                  </a:txBody>
                  <a:tcPr marL="73219" marR="73219" marT="37719" marB="37719">
                    <a:solidFill>
                      <a:srgbClr val="FFFF00"/>
                    </a:solidFill>
                  </a:tcPr>
                </a:tc>
                <a:tc>
                  <a:txBody>
                    <a:bodyPr/>
                    <a:lstStyle/>
                    <a:p>
                      <a:endParaRPr lang="en-US" sz="1500"/>
                    </a:p>
                  </a:txBody>
                  <a:tcPr marL="73219" marR="73219" marT="37719" marB="37719">
                    <a:solidFill>
                      <a:srgbClr val="FFFF00"/>
                    </a:solidFill>
                  </a:tcPr>
                </a:tc>
                <a:tc>
                  <a:txBody>
                    <a:bodyPr/>
                    <a:lstStyle/>
                    <a:p>
                      <a:endParaRPr lang="en-US" sz="1500"/>
                    </a:p>
                  </a:txBody>
                  <a:tcPr marL="73219" marR="73219" marT="37719" marB="37719">
                    <a:solidFill>
                      <a:srgbClr val="FF0000"/>
                    </a:solidFill>
                  </a:tcPr>
                </a:tc>
                <a:tc>
                  <a:txBody>
                    <a:bodyPr/>
                    <a:lstStyle/>
                    <a:p>
                      <a:endParaRPr lang="en-US" sz="1500"/>
                    </a:p>
                  </a:txBody>
                  <a:tcPr marL="73219" marR="73219" marT="37719" marB="37719">
                    <a:solidFill>
                      <a:srgbClr val="FF0000"/>
                    </a:solidFill>
                  </a:tcPr>
                </a:tc>
                <a:extLst>
                  <a:ext uri="{0D108BD9-81ED-4DB2-BD59-A6C34878D82A}">
                    <a16:rowId xmlns:a16="http://schemas.microsoft.com/office/drawing/2014/main" val="10001"/>
                  </a:ext>
                </a:extLst>
              </a:tr>
              <a:tr h="304038">
                <a:tc>
                  <a:txBody>
                    <a:bodyPr/>
                    <a:lstStyle/>
                    <a:p>
                      <a:endParaRPr lang="en-US" sz="1500"/>
                    </a:p>
                  </a:txBody>
                  <a:tcPr marL="73219" marR="73219" marT="37719" marB="37719">
                    <a:solidFill>
                      <a:srgbClr val="00B050"/>
                    </a:solidFill>
                  </a:tcPr>
                </a:tc>
                <a:tc>
                  <a:txBody>
                    <a:bodyPr/>
                    <a:lstStyle/>
                    <a:p>
                      <a:endParaRPr lang="en-US" sz="1500"/>
                    </a:p>
                  </a:txBody>
                  <a:tcPr marL="73219" marR="73219" marT="37719" marB="37719">
                    <a:solidFill>
                      <a:srgbClr val="00B050"/>
                    </a:solidFill>
                  </a:tcPr>
                </a:tc>
                <a:tc>
                  <a:txBody>
                    <a:bodyPr/>
                    <a:lstStyle/>
                    <a:p>
                      <a:endParaRPr lang="en-US" sz="1500"/>
                    </a:p>
                  </a:txBody>
                  <a:tcPr marL="73219" marR="73219" marT="37719" marB="37719">
                    <a:solidFill>
                      <a:srgbClr val="FFFF00"/>
                    </a:solidFill>
                  </a:tcPr>
                </a:tc>
                <a:tc>
                  <a:txBody>
                    <a:bodyPr/>
                    <a:lstStyle/>
                    <a:p>
                      <a:endParaRPr lang="en-US" sz="1500"/>
                    </a:p>
                  </a:txBody>
                  <a:tcPr marL="73219" marR="73219" marT="37719" marB="37719">
                    <a:solidFill>
                      <a:srgbClr val="FFFF00"/>
                    </a:solidFill>
                  </a:tcPr>
                </a:tc>
                <a:tc>
                  <a:txBody>
                    <a:bodyPr/>
                    <a:lstStyle/>
                    <a:p>
                      <a:endParaRPr lang="en-US" sz="1500"/>
                    </a:p>
                  </a:txBody>
                  <a:tcPr marL="73219" marR="73219" marT="37719" marB="37719">
                    <a:solidFill>
                      <a:srgbClr val="FF0000"/>
                    </a:solidFill>
                  </a:tcPr>
                </a:tc>
                <a:extLst>
                  <a:ext uri="{0D108BD9-81ED-4DB2-BD59-A6C34878D82A}">
                    <a16:rowId xmlns:a16="http://schemas.microsoft.com/office/drawing/2014/main" val="10002"/>
                  </a:ext>
                </a:extLst>
              </a:tr>
              <a:tr h="304038">
                <a:tc>
                  <a:txBody>
                    <a:bodyPr/>
                    <a:lstStyle/>
                    <a:p>
                      <a:endParaRPr lang="en-US" sz="1500"/>
                    </a:p>
                  </a:txBody>
                  <a:tcPr marL="73219" marR="73219" marT="37719" marB="37719">
                    <a:solidFill>
                      <a:srgbClr val="00B050"/>
                    </a:solidFill>
                  </a:tcPr>
                </a:tc>
                <a:tc>
                  <a:txBody>
                    <a:bodyPr/>
                    <a:lstStyle/>
                    <a:p>
                      <a:endParaRPr lang="en-US" sz="1500"/>
                    </a:p>
                  </a:txBody>
                  <a:tcPr marL="73219" marR="73219" marT="37719" marB="37719">
                    <a:solidFill>
                      <a:srgbClr val="00B050"/>
                    </a:solidFill>
                  </a:tcPr>
                </a:tc>
                <a:tc>
                  <a:txBody>
                    <a:bodyPr/>
                    <a:lstStyle/>
                    <a:p>
                      <a:endParaRPr lang="en-US" sz="1500"/>
                    </a:p>
                  </a:txBody>
                  <a:tcPr marL="73219" marR="73219" marT="37719" marB="37719">
                    <a:solidFill>
                      <a:srgbClr val="FFFF00"/>
                    </a:solidFill>
                  </a:tcPr>
                </a:tc>
                <a:tc>
                  <a:txBody>
                    <a:bodyPr/>
                    <a:lstStyle/>
                    <a:p>
                      <a:endParaRPr lang="en-US" sz="1500"/>
                    </a:p>
                  </a:txBody>
                  <a:tcPr marL="73219" marR="73219" marT="37719" marB="37719">
                    <a:solidFill>
                      <a:srgbClr val="FFFF00"/>
                    </a:solidFill>
                  </a:tcPr>
                </a:tc>
                <a:tc>
                  <a:txBody>
                    <a:bodyPr/>
                    <a:lstStyle/>
                    <a:p>
                      <a:endParaRPr lang="en-US" sz="1500"/>
                    </a:p>
                  </a:txBody>
                  <a:tcPr marL="73219" marR="73219" marT="37719" marB="37719">
                    <a:solidFill>
                      <a:srgbClr val="FFFF00"/>
                    </a:solidFill>
                  </a:tcPr>
                </a:tc>
                <a:extLst>
                  <a:ext uri="{0D108BD9-81ED-4DB2-BD59-A6C34878D82A}">
                    <a16:rowId xmlns:a16="http://schemas.microsoft.com/office/drawing/2014/main" val="10003"/>
                  </a:ext>
                </a:extLst>
              </a:tr>
              <a:tr h="304038">
                <a:tc>
                  <a:txBody>
                    <a:bodyPr/>
                    <a:lstStyle/>
                    <a:p>
                      <a:endParaRPr lang="en-US" sz="1500"/>
                    </a:p>
                  </a:txBody>
                  <a:tcPr marL="73219" marR="73219" marT="37719" marB="37719">
                    <a:solidFill>
                      <a:srgbClr val="00B050"/>
                    </a:solidFill>
                  </a:tcPr>
                </a:tc>
                <a:tc>
                  <a:txBody>
                    <a:bodyPr/>
                    <a:lstStyle/>
                    <a:p>
                      <a:endParaRPr lang="en-US" sz="1500"/>
                    </a:p>
                  </a:txBody>
                  <a:tcPr marL="73219" marR="73219" marT="37719" marB="37719">
                    <a:solidFill>
                      <a:srgbClr val="00B050"/>
                    </a:solidFill>
                  </a:tcPr>
                </a:tc>
                <a:tc>
                  <a:txBody>
                    <a:bodyPr/>
                    <a:lstStyle/>
                    <a:p>
                      <a:endParaRPr lang="en-US" sz="1500"/>
                    </a:p>
                  </a:txBody>
                  <a:tcPr marL="73219" marR="73219" marT="37719" marB="37719">
                    <a:solidFill>
                      <a:srgbClr val="00B050"/>
                    </a:solidFill>
                  </a:tcPr>
                </a:tc>
                <a:tc>
                  <a:txBody>
                    <a:bodyPr/>
                    <a:lstStyle/>
                    <a:p>
                      <a:endParaRPr lang="en-US" sz="1500"/>
                    </a:p>
                  </a:txBody>
                  <a:tcPr marL="73219" marR="73219" marT="37719" marB="37719">
                    <a:solidFill>
                      <a:srgbClr val="00B050"/>
                    </a:solidFill>
                  </a:tcPr>
                </a:tc>
                <a:tc>
                  <a:txBody>
                    <a:bodyPr/>
                    <a:lstStyle/>
                    <a:p>
                      <a:endParaRPr lang="en-US" sz="1500"/>
                    </a:p>
                  </a:txBody>
                  <a:tcPr marL="73219" marR="73219" marT="37719" marB="37719">
                    <a:solidFill>
                      <a:srgbClr val="FFFF00"/>
                    </a:solidFill>
                  </a:tcPr>
                </a:tc>
                <a:extLst>
                  <a:ext uri="{0D108BD9-81ED-4DB2-BD59-A6C34878D82A}">
                    <a16:rowId xmlns:a16="http://schemas.microsoft.com/office/drawing/2014/main" val="10004"/>
                  </a:ext>
                </a:extLst>
              </a:tr>
            </a:tbl>
          </a:graphicData>
        </a:graphic>
      </p:graphicFrame>
      <p:sp>
        <p:nvSpPr>
          <p:cNvPr id="7" name="Rectangle 170">
            <a:extLst>
              <a:ext uri="{FF2B5EF4-FFF2-40B4-BE49-F238E27FC236}">
                <a16:creationId xmlns:a16="http://schemas.microsoft.com/office/drawing/2014/main" id="{4BD856E5-D369-4A92-926B-EA573A59E389}"/>
              </a:ext>
            </a:extLst>
          </p:cNvPr>
          <p:cNvSpPr>
            <a:spLocks noChangeArrowheads="1"/>
          </p:cNvSpPr>
          <p:nvPr/>
        </p:nvSpPr>
        <p:spPr bwMode="auto">
          <a:xfrm>
            <a:off x="9112931" y="3985880"/>
            <a:ext cx="2020875" cy="183856"/>
          </a:xfrm>
          <a:prstGeom prst="rect">
            <a:avLst/>
          </a:prstGeom>
          <a:solidFill>
            <a:srgbClr val="99CCFF"/>
          </a:solidFill>
          <a:ln w="19050">
            <a:solidFill>
              <a:schemeClr val="tx1"/>
            </a:solidFill>
            <a:miter lim="800000"/>
            <a:headEnd/>
            <a:tailEnd/>
          </a:ln>
        </p:spPr>
        <p:txBody>
          <a:bodyPr wrap="none" lIns="87252" tIns="43626" rIns="87252" bIns="43626" anchor="ctr"/>
          <a:lstStyle/>
          <a:p>
            <a:pPr algn="ctr" defTabSz="806867" fontAlgn="base">
              <a:spcBef>
                <a:spcPct val="0"/>
              </a:spcBef>
              <a:spcAft>
                <a:spcPct val="0"/>
              </a:spcAft>
              <a:defRPr/>
            </a:pPr>
            <a:r>
              <a:rPr lang="en-US" sz="794" b="1">
                <a:solidFill>
                  <a:srgbClr val="000000"/>
                </a:solidFill>
                <a:latin typeface="Arial" charset="0"/>
                <a:cs typeface="Arial" charset="0"/>
              </a:rPr>
              <a:t>MSD RISK MATRIX</a:t>
            </a:r>
          </a:p>
        </p:txBody>
      </p:sp>
      <p:grpSp>
        <p:nvGrpSpPr>
          <p:cNvPr id="10" name="Group 9">
            <a:extLst>
              <a:ext uri="{FF2B5EF4-FFF2-40B4-BE49-F238E27FC236}">
                <a16:creationId xmlns:a16="http://schemas.microsoft.com/office/drawing/2014/main" id="{8FA5531E-964F-4C07-8A07-396F6F2BDCF5}"/>
              </a:ext>
            </a:extLst>
          </p:cNvPr>
          <p:cNvGrpSpPr/>
          <p:nvPr/>
        </p:nvGrpSpPr>
        <p:grpSpPr>
          <a:xfrm>
            <a:off x="9474841" y="5678508"/>
            <a:ext cx="1612877" cy="200952"/>
            <a:chOff x="5298600" y="2996243"/>
            <a:chExt cx="1827927" cy="227745"/>
          </a:xfrm>
        </p:grpSpPr>
        <p:sp>
          <p:nvSpPr>
            <p:cNvPr id="11" name="Text Box 175">
              <a:extLst>
                <a:ext uri="{FF2B5EF4-FFF2-40B4-BE49-F238E27FC236}">
                  <a16:creationId xmlns:a16="http://schemas.microsoft.com/office/drawing/2014/main" id="{0E0286D7-5615-40A4-A842-9DCD91D77D45}"/>
                </a:ext>
              </a:extLst>
            </p:cNvPr>
            <p:cNvSpPr txBox="1">
              <a:spLocks noChangeArrowheads="1"/>
            </p:cNvSpPr>
            <p:nvPr/>
          </p:nvSpPr>
          <p:spPr bwMode="auto">
            <a:xfrm>
              <a:off x="6831915" y="2996243"/>
              <a:ext cx="294612" cy="227745"/>
            </a:xfrm>
            <a:prstGeom prst="rect">
              <a:avLst/>
            </a:prstGeom>
            <a:noFill/>
            <a:ln w="9525">
              <a:noFill/>
              <a:miter lim="800000"/>
              <a:headEnd/>
              <a:tailEnd/>
            </a:ln>
          </p:spPr>
          <p:txBody>
            <a:bodyPr>
              <a:spAutoFit/>
            </a:bodyPr>
            <a:lstStyle/>
            <a:p>
              <a:pPr algn="ctr" defTabSz="806867" fontAlgn="base">
                <a:spcBef>
                  <a:spcPct val="50000"/>
                </a:spcBef>
                <a:spcAft>
                  <a:spcPct val="0"/>
                </a:spcAft>
                <a:defRPr/>
              </a:pPr>
              <a:r>
                <a:rPr lang="en-US" sz="706" b="1">
                  <a:solidFill>
                    <a:srgbClr val="000000"/>
                  </a:solidFill>
                  <a:latin typeface="Arial" charset="0"/>
                  <a:cs typeface="Arial" charset="0"/>
                </a:rPr>
                <a:t>5</a:t>
              </a:r>
            </a:p>
          </p:txBody>
        </p:sp>
        <p:sp>
          <p:nvSpPr>
            <p:cNvPr id="12" name="Text Box 176">
              <a:extLst>
                <a:ext uri="{FF2B5EF4-FFF2-40B4-BE49-F238E27FC236}">
                  <a16:creationId xmlns:a16="http://schemas.microsoft.com/office/drawing/2014/main" id="{48D077E6-9873-4852-B813-E4BC9F9B2522}"/>
                </a:ext>
              </a:extLst>
            </p:cNvPr>
            <p:cNvSpPr txBox="1">
              <a:spLocks noChangeArrowheads="1"/>
            </p:cNvSpPr>
            <p:nvPr/>
          </p:nvSpPr>
          <p:spPr bwMode="auto">
            <a:xfrm>
              <a:off x="5298600" y="2996243"/>
              <a:ext cx="296285" cy="227745"/>
            </a:xfrm>
            <a:prstGeom prst="rect">
              <a:avLst/>
            </a:prstGeom>
            <a:noFill/>
            <a:ln w="9525">
              <a:noFill/>
              <a:miter lim="800000"/>
              <a:headEnd/>
              <a:tailEnd/>
            </a:ln>
          </p:spPr>
          <p:txBody>
            <a:bodyPr>
              <a:spAutoFit/>
            </a:bodyPr>
            <a:lstStyle/>
            <a:p>
              <a:pPr algn="ctr" defTabSz="806867" fontAlgn="base">
                <a:spcBef>
                  <a:spcPct val="50000"/>
                </a:spcBef>
                <a:spcAft>
                  <a:spcPct val="0"/>
                </a:spcAft>
                <a:defRPr/>
              </a:pPr>
              <a:r>
                <a:rPr lang="en-US" sz="706" b="1">
                  <a:solidFill>
                    <a:srgbClr val="000000"/>
                  </a:solidFill>
                  <a:latin typeface="Arial" charset="0"/>
                  <a:cs typeface="Arial" charset="0"/>
                </a:rPr>
                <a:t>1</a:t>
              </a:r>
            </a:p>
          </p:txBody>
        </p:sp>
        <p:sp>
          <p:nvSpPr>
            <p:cNvPr id="13" name="Text Box 177">
              <a:extLst>
                <a:ext uri="{FF2B5EF4-FFF2-40B4-BE49-F238E27FC236}">
                  <a16:creationId xmlns:a16="http://schemas.microsoft.com/office/drawing/2014/main" id="{333613D7-898F-4625-8584-EEF5FED6480F}"/>
                </a:ext>
              </a:extLst>
            </p:cNvPr>
            <p:cNvSpPr txBox="1">
              <a:spLocks noChangeArrowheads="1"/>
            </p:cNvSpPr>
            <p:nvPr/>
          </p:nvSpPr>
          <p:spPr bwMode="auto">
            <a:xfrm>
              <a:off x="5678581" y="2996243"/>
              <a:ext cx="296285" cy="227745"/>
            </a:xfrm>
            <a:prstGeom prst="rect">
              <a:avLst/>
            </a:prstGeom>
            <a:noFill/>
            <a:ln w="9525">
              <a:noFill/>
              <a:miter lim="800000"/>
              <a:headEnd/>
              <a:tailEnd/>
            </a:ln>
          </p:spPr>
          <p:txBody>
            <a:bodyPr>
              <a:spAutoFit/>
            </a:bodyPr>
            <a:lstStyle/>
            <a:p>
              <a:pPr algn="ctr" defTabSz="806867" fontAlgn="base">
                <a:spcBef>
                  <a:spcPct val="50000"/>
                </a:spcBef>
                <a:spcAft>
                  <a:spcPct val="0"/>
                </a:spcAft>
                <a:defRPr/>
              </a:pPr>
              <a:r>
                <a:rPr lang="en-US" sz="706" b="1">
                  <a:solidFill>
                    <a:srgbClr val="000000"/>
                  </a:solidFill>
                  <a:latin typeface="Arial" charset="0"/>
                  <a:cs typeface="Arial" charset="0"/>
                </a:rPr>
                <a:t>2</a:t>
              </a:r>
            </a:p>
          </p:txBody>
        </p:sp>
        <p:sp>
          <p:nvSpPr>
            <p:cNvPr id="14" name="Text Box 178">
              <a:extLst>
                <a:ext uri="{FF2B5EF4-FFF2-40B4-BE49-F238E27FC236}">
                  <a16:creationId xmlns:a16="http://schemas.microsoft.com/office/drawing/2014/main" id="{7EE2B426-A415-44C0-BA5C-BCD56AC0860A}"/>
                </a:ext>
              </a:extLst>
            </p:cNvPr>
            <p:cNvSpPr txBox="1">
              <a:spLocks noChangeArrowheads="1"/>
            </p:cNvSpPr>
            <p:nvPr/>
          </p:nvSpPr>
          <p:spPr bwMode="auto">
            <a:xfrm>
              <a:off x="6092041" y="2996243"/>
              <a:ext cx="296285" cy="227745"/>
            </a:xfrm>
            <a:prstGeom prst="rect">
              <a:avLst/>
            </a:prstGeom>
            <a:noFill/>
            <a:ln w="9525">
              <a:noFill/>
              <a:miter lim="800000"/>
              <a:headEnd/>
              <a:tailEnd/>
            </a:ln>
          </p:spPr>
          <p:txBody>
            <a:bodyPr>
              <a:spAutoFit/>
            </a:bodyPr>
            <a:lstStyle/>
            <a:p>
              <a:pPr algn="ctr" defTabSz="806867" fontAlgn="base">
                <a:spcBef>
                  <a:spcPct val="50000"/>
                </a:spcBef>
                <a:spcAft>
                  <a:spcPct val="0"/>
                </a:spcAft>
                <a:defRPr/>
              </a:pPr>
              <a:r>
                <a:rPr lang="en-US" sz="706" b="1">
                  <a:solidFill>
                    <a:srgbClr val="000000"/>
                  </a:solidFill>
                  <a:latin typeface="Arial" charset="0"/>
                  <a:cs typeface="Arial" charset="0"/>
                </a:rPr>
                <a:t>3</a:t>
              </a:r>
            </a:p>
          </p:txBody>
        </p:sp>
        <p:sp>
          <p:nvSpPr>
            <p:cNvPr id="15" name="Text Box 179">
              <a:extLst>
                <a:ext uri="{FF2B5EF4-FFF2-40B4-BE49-F238E27FC236}">
                  <a16:creationId xmlns:a16="http://schemas.microsoft.com/office/drawing/2014/main" id="{9FEB17E0-B21A-46CC-8323-3BDB10E4AB38}"/>
                </a:ext>
              </a:extLst>
            </p:cNvPr>
            <p:cNvSpPr txBox="1">
              <a:spLocks noChangeArrowheads="1"/>
            </p:cNvSpPr>
            <p:nvPr/>
          </p:nvSpPr>
          <p:spPr bwMode="auto">
            <a:xfrm>
              <a:off x="6480392" y="2996243"/>
              <a:ext cx="294612" cy="227745"/>
            </a:xfrm>
            <a:prstGeom prst="rect">
              <a:avLst/>
            </a:prstGeom>
            <a:noFill/>
            <a:ln w="9525">
              <a:noFill/>
              <a:miter lim="800000"/>
              <a:headEnd/>
              <a:tailEnd/>
            </a:ln>
          </p:spPr>
          <p:txBody>
            <a:bodyPr>
              <a:spAutoFit/>
            </a:bodyPr>
            <a:lstStyle/>
            <a:p>
              <a:pPr algn="ctr" defTabSz="806867" fontAlgn="base">
                <a:spcBef>
                  <a:spcPct val="50000"/>
                </a:spcBef>
                <a:spcAft>
                  <a:spcPct val="0"/>
                </a:spcAft>
                <a:defRPr/>
              </a:pPr>
              <a:r>
                <a:rPr lang="en-US" sz="706" b="1">
                  <a:solidFill>
                    <a:srgbClr val="000000"/>
                  </a:solidFill>
                  <a:latin typeface="Arial" charset="0"/>
                  <a:cs typeface="Arial" charset="0"/>
                </a:rPr>
                <a:t>4</a:t>
              </a:r>
            </a:p>
          </p:txBody>
        </p:sp>
      </p:grpSp>
      <p:grpSp>
        <p:nvGrpSpPr>
          <p:cNvPr id="16" name="Group 15">
            <a:extLst>
              <a:ext uri="{FF2B5EF4-FFF2-40B4-BE49-F238E27FC236}">
                <a16:creationId xmlns:a16="http://schemas.microsoft.com/office/drawing/2014/main" id="{266BC157-BE68-4B50-BDD2-F6781F7E0D63}"/>
              </a:ext>
            </a:extLst>
          </p:cNvPr>
          <p:cNvGrpSpPr/>
          <p:nvPr/>
        </p:nvGrpSpPr>
        <p:grpSpPr>
          <a:xfrm>
            <a:off x="9238553" y="4275551"/>
            <a:ext cx="270685" cy="1398161"/>
            <a:chOff x="5030807" y="1406225"/>
            <a:chExt cx="306776" cy="1584582"/>
          </a:xfrm>
        </p:grpSpPr>
        <p:sp>
          <p:nvSpPr>
            <p:cNvPr id="17" name="Text Box 180">
              <a:extLst>
                <a:ext uri="{FF2B5EF4-FFF2-40B4-BE49-F238E27FC236}">
                  <a16:creationId xmlns:a16="http://schemas.microsoft.com/office/drawing/2014/main" id="{311FF6E0-51BE-4004-9E59-D949E6D91385}"/>
                </a:ext>
              </a:extLst>
            </p:cNvPr>
            <p:cNvSpPr txBox="1">
              <a:spLocks noChangeArrowheads="1"/>
            </p:cNvSpPr>
            <p:nvPr/>
          </p:nvSpPr>
          <p:spPr bwMode="auto">
            <a:xfrm>
              <a:off x="5052841" y="2763061"/>
              <a:ext cx="262709" cy="227746"/>
            </a:xfrm>
            <a:prstGeom prst="rect">
              <a:avLst/>
            </a:prstGeom>
            <a:noFill/>
            <a:ln w="9525">
              <a:noFill/>
              <a:miter lim="800000"/>
              <a:headEnd/>
              <a:tailEnd/>
            </a:ln>
          </p:spPr>
          <p:txBody>
            <a:bodyPr>
              <a:spAutoFit/>
            </a:bodyPr>
            <a:lstStyle/>
            <a:p>
              <a:pPr algn="ctr" defTabSz="806867" fontAlgn="base">
                <a:spcBef>
                  <a:spcPct val="50000"/>
                </a:spcBef>
                <a:spcAft>
                  <a:spcPct val="0"/>
                </a:spcAft>
                <a:defRPr/>
              </a:pPr>
              <a:r>
                <a:rPr lang="en-US" sz="706" b="1">
                  <a:solidFill>
                    <a:srgbClr val="000000"/>
                  </a:solidFill>
                  <a:latin typeface="Arial" charset="0"/>
                  <a:cs typeface="Arial" charset="0"/>
                </a:rPr>
                <a:t>1</a:t>
              </a:r>
            </a:p>
          </p:txBody>
        </p:sp>
        <p:sp>
          <p:nvSpPr>
            <p:cNvPr id="18" name="Text Box 181">
              <a:extLst>
                <a:ext uri="{FF2B5EF4-FFF2-40B4-BE49-F238E27FC236}">
                  <a16:creationId xmlns:a16="http://schemas.microsoft.com/office/drawing/2014/main" id="{6660C407-2242-4C3F-93CA-8560ED539317}"/>
                </a:ext>
              </a:extLst>
            </p:cNvPr>
            <p:cNvSpPr txBox="1">
              <a:spLocks noChangeArrowheads="1"/>
            </p:cNvSpPr>
            <p:nvPr/>
          </p:nvSpPr>
          <p:spPr bwMode="auto">
            <a:xfrm>
              <a:off x="5052841" y="2445244"/>
              <a:ext cx="262709" cy="227746"/>
            </a:xfrm>
            <a:prstGeom prst="rect">
              <a:avLst/>
            </a:prstGeom>
            <a:noFill/>
            <a:ln w="9525">
              <a:noFill/>
              <a:miter lim="800000"/>
              <a:headEnd/>
              <a:tailEnd/>
            </a:ln>
          </p:spPr>
          <p:txBody>
            <a:bodyPr>
              <a:spAutoFit/>
            </a:bodyPr>
            <a:lstStyle/>
            <a:p>
              <a:pPr algn="ctr" defTabSz="806867" fontAlgn="base">
                <a:spcBef>
                  <a:spcPct val="50000"/>
                </a:spcBef>
                <a:spcAft>
                  <a:spcPct val="0"/>
                </a:spcAft>
                <a:defRPr/>
              </a:pPr>
              <a:r>
                <a:rPr lang="en-US" sz="706" b="1">
                  <a:solidFill>
                    <a:srgbClr val="000000"/>
                  </a:solidFill>
                  <a:latin typeface="Arial" charset="0"/>
                  <a:cs typeface="Arial" charset="0"/>
                </a:rPr>
                <a:t>2</a:t>
              </a:r>
            </a:p>
          </p:txBody>
        </p:sp>
        <p:sp>
          <p:nvSpPr>
            <p:cNvPr id="19" name="Text Box 183">
              <a:extLst>
                <a:ext uri="{FF2B5EF4-FFF2-40B4-BE49-F238E27FC236}">
                  <a16:creationId xmlns:a16="http://schemas.microsoft.com/office/drawing/2014/main" id="{ED3041D9-F305-4A45-B010-07B4ADEDC20C}"/>
                </a:ext>
              </a:extLst>
            </p:cNvPr>
            <p:cNvSpPr txBox="1">
              <a:spLocks noChangeArrowheads="1"/>
            </p:cNvSpPr>
            <p:nvPr/>
          </p:nvSpPr>
          <p:spPr bwMode="auto">
            <a:xfrm>
              <a:off x="5056230" y="1406225"/>
              <a:ext cx="255929" cy="227746"/>
            </a:xfrm>
            <a:prstGeom prst="rect">
              <a:avLst/>
            </a:prstGeom>
            <a:noFill/>
            <a:ln w="9525">
              <a:noFill/>
              <a:miter lim="800000"/>
              <a:headEnd/>
              <a:tailEnd/>
            </a:ln>
          </p:spPr>
          <p:txBody>
            <a:bodyPr>
              <a:spAutoFit/>
            </a:bodyPr>
            <a:lstStyle/>
            <a:p>
              <a:pPr algn="ctr" defTabSz="806867" fontAlgn="base">
                <a:spcBef>
                  <a:spcPct val="50000"/>
                </a:spcBef>
                <a:spcAft>
                  <a:spcPct val="0"/>
                </a:spcAft>
                <a:defRPr/>
              </a:pPr>
              <a:r>
                <a:rPr lang="en-US" sz="706" b="1">
                  <a:solidFill>
                    <a:srgbClr val="000000"/>
                  </a:solidFill>
                  <a:latin typeface="Arial" charset="0"/>
                  <a:cs typeface="Arial" charset="0"/>
                </a:rPr>
                <a:t>5</a:t>
              </a:r>
            </a:p>
          </p:txBody>
        </p:sp>
        <p:sp>
          <p:nvSpPr>
            <p:cNvPr id="20" name="Text Box 208">
              <a:extLst>
                <a:ext uri="{FF2B5EF4-FFF2-40B4-BE49-F238E27FC236}">
                  <a16:creationId xmlns:a16="http://schemas.microsoft.com/office/drawing/2014/main" id="{C12F51E1-12E2-450F-8F9A-7C7EAA46AD4A}"/>
                </a:ext>
              </a:extLst>
            </p:cNvPr>
            <p:cNvSpPr txBox="1">
              <a:spLocks noChangeArrowheads="1"/>
            </p:cNvSpPr>
            <p:nvPr/>
          </p:nvSpPr>
          <p:spPr bwMode="auto">
            <a:xfrm>
              <a:off x="5030807" y="1750236"/>
              <a:ext cx="306776" cy="227746"/>
            </a:xfrm>
            <a:prstGeom prst="rect">
              <a:avLst/>
            </a:prstGeom>
            <a:noFill/>
            <a:ln w="9525">
              <a:noFill/>
              <a:miter lim="800000"/>
              <a:headEnd/>
              <a:tailEnd/>
            </a:ln>
          </p:spPr>
          <p:txBody>
            <a:bodyPr>
              <a:spAutoFit/>
            </a:bodyPr>
            <a:lstStyle/>
            <a:p>
              <a:pPr algn="ctr" defTabSz="806867" fontAlgn="base">
                <a:spcBef>
                  <a:spcPct val="50000"/>
                </a:spcBef>
                <a:spcAft>
                  <a:spcPct val="0"/>
                </a:spcAft>
                <a:defRPr/>
              </a:pPr>
              <a:r>
                <a:rPr lang="en-US" sz="706" b="1">
                  <a:solidFill>
                    <a:srgbClr val="000000"/>
                  </a:solidFill>
                  <a:latin typeface="Arial" charset="0"/>
                  <a:cs typeface="Arial" charset="0"/>
                </a:rPr>
                <a:t>4</a:t>
              </a:r>
            </a:p>
          </p:txBody>
        </p:sp>
        <p:sp>
          <p:nvSpPr>
            <p:cNvPr id="21" name="Text Box 209">
              <a:extLst>
                <a:ext uri="{FF2B5EF4-FFF2-40B4-BE49-F238E27FC236}">
                  <a16:creationId xmlns:a16="http://schemas.microsoft.com/office/drawing/2014/main" id="{02B06422-2D64-4C49-9FE2-CF5583DD3B5A}"/>
                </a:ext>
              </a:extLst>
            </p:cNvPr>
            <p:cNvSpPr txBox="1">
              <a:spLocks noChangeArrowheads="1"/>
            </p:cNvSpPr>
            <p:nvPr/>
          </p:nvSpPr>
          <p:spPr bwMode="auto">
            <a:xfrm>
              <a:off x="5030807" y="2095994"/>
              <a:ext cx="306776" cy="227746"/>
            </a:xfrm>
            <a:prstGeom prst="rect">
              <a:avLst/>
            </a:prstGeom>
            <a:noFill/>
            <a:ln w="9525">
              <a:noFill/>
              <a:miter lim="800000"/>
              <a:headEnd/>
              <a:tailEnd/>
            </a:ln>
          </p:spPr>
          <p:txBody>
            <a:bodyPr>
              <a:spAutoFit/>
            </a:bodyPr>
            <a:lstStyle/>
            <a:p>
              <a:pPr algn="ctr" defTabSz="806867" fontAlgn="base">
                <a:spcBef>
                  <a:spcPct val="50000"/>
                </a:spcBef>
                <a:spcAft>
                  <a:spcPct val="0"/>
                </a:spcAft>
                <a:defRPr/>
              </a:pPr>
              <a:r>
                <a:rPr lang="en-US" sz="706" b="1">
                  <a:solidFill>
                    <a:srgbClr val="000000"/>
                  </a:solidFill>
                  <a:latin typeface="Arial" charset="0"/>
                  <a:cs typeface="Arial" charset="0"/>
                </a:rPr>
                <a:t>3</a:t>
              </a:r>
            </a:p>
          </p:txBody>
        </p:sp>
      </p:grpSp>
      <p:sp>
        <p:nvSpPr>
          <p:cNvPr id="22" name="Rectangle 169">
            <a:extLst>
              <a:ext uri="{FF2B5EF4-FFF2-40B4-BE49-F238E27FC236}">
                <a16:creationId xmlns:a16="http://schemas.microsoft.com/office/drawing/2014/main" id="{21B03655-0947-48AD-B932-EBBE27E0F05C}"/>
              </a:ext>
            </a:extLst>
          </p:cNvPr>
          <p:cNvSpPr>
            <a:spLocks noChangeArrowheads="1"/>
          </p:cNvSpPr>
          <p:nvPr/>
        </p:nvSpPr>
        <p:spPr bwMode="auto">
          <a:xfrm>
            <a:off x="9112931" y="4181421"/>
            <a:ext cx="173292" cy="1524896"/>
          </a:xfrm>
          <a:prstGeom prst="rect">
            <a:avLst/>
          </a:prstGeom>
          <a:solidFill>
            <a:srgbClr val="99CCFF"/>
          </a:solidFill>
          <a:ln w="12700">
            <a:solidFill>
              <a:schemeClr val="tx1"/>
            </a:solidFill>
            <a:miter lim="800000"/>
            <a:headEnd/>
            <a:tailEnd/>
          </a:ln>
        </p:spPr>
        <p:txBody>
          <a:bodyPr wrap="none" lIns="87252" tIns="43626" rIns="87252" bIns="43626" anchor="ctr"/>
          <a:lstStyle/>
          <a:p>
            <a:pPr defTabSz="806867" fontAlgn="base">
              <a:spcBef>
                <a:spcPct val="0"/>
              </a:spcBef>
              <a:spcAft>
                <a:spcPct val="0"/>
              </a:spcAft>
              <a:defRPr/>
            </a:pPr>
            <a:endParaRPr lang="en-US" sz="1588">
              <a:solidFill>
                <a:srgbClr val="000000"/>
              </a:solidFill>
              <a:latin typeface="Arial" charset="0"/>
              <a:cs typeface="Arial" charset="0"/>
            </a:endParaRPr>
          </a:p>
        </p:txBody>
      </p:sp>
      <p:sp>
        <p:nvSpPr>
          <p:cNvPr id="23" name="Rectangle 172">
            <a:extLst>
              <a:ext uri="{FF2B5EF4-FFF2-40B4-BE49-F238E27FC236}">
                <a16:creationId xmlns:a16="http://schemas.microsoft.com/office/drawing/2014/main" id="{8C1B6CF7-ADB9-4685-929B-19CE0DAB5D63}"/>
              </a:ext>
            </a:extLst>
          </p:cNvPr>
          <p:cNvSpPr>
            <a:spLocks noChangeArrowheads="1"/>
          </p:cNvSpPr>
          <p:nvPr/>
        </p:nvSpPr>
        <p:spPr bwMode="auto">
          <a:xfrm>
            <a:off x="9445679" y="5836905"/>
            <a:ext cx="1663284" cy="126257"/>
          </a:xfrm>
          <a:prstGeom prst="rect">
            <a:avLst/>
          </a:prstGeom>
          <a:solidFill>
            <a:srgbClr val="99CCFF"/>
          </a:solidFill>
          <a:ln w="15875">
            <a:solidFill>
              <a:schemeClr val="tx1"/>
            </a:solidFill>
            <a:miter lim="800000"/>
            <a:headEnd/>
            <a:tailEnd/>
          </a:ln>
        </p:spPr>
        <p:txBody>
          <a:bodyPr wrap="none" lIns="87252" tIns="43626" rIns="87252" bIns="43626" anchor="ctr"/>
          <a:lstStyle/>
          <a:p>
            <a:pPr algn="ctr" defTabSz="806867" fontAlgn="base">
              <a:spcBef>
                <a:spcPct val="50000"/>
              </a:spcBef>
              <a:spcAft>
                <a:spcPct val="0"/>
              </a:spcAft>
              <a:defRPr/>
            </a:pPr>
            <a:r>
              <a:rPr lang="en-US" sz="706" b="1">
                <a:solidFill>
                  <a:srgbClr val="000000"/>
                </a:solidFill>
                <a:latin typeface="Arial" charset="0"/>
                <a:cs typeface="Arial" charset="0"/>
              </a:rPr>
              <a:t>CONSEQUENCES</a:t>
            </a:r>
          </a:p>
        </p:txBody>
      </p:sp>
      <p:sp>
        <p:nvSpPr>
          <p:cNvPr id="24" name="Text Box 220">
            <a:extLst>
              <a:ext uri="{FF2B5EF4-FFF2-40B4-BE49-F238E27FC236}">
                <a16:creationId xmlns:a16="http://schemas.microsoft.com/office/drawing/2014/main" id="{C7936475-6EA8-40C8-997E-AE567907FAD6}"/>
              </a:ext>
            </a:extLst>
          </p:cNvPr>
          <p:cNvSpPr txBox="1">
            <a:spLocks noChangeArrowheads="1"/>
          </p:cNvSpPr>
          <p:nvPr/>
        </p:nvSpPr>
        <p:spPr bwMode="auto">
          <a:xfrm>
            <a:off x="9085260" y="4275550"/>
            <a:ext cx="269189" cy="1285804"/>
          </a:xfrm>
          <a:prstGeom prst="rect">
            <a:avLst/>
          </a:prstGeom>
          <a:noFill/>
          <a:ln w="9525">
            <a:noFill/>
            <a:miter lim="800000"/>
            <a:headEnd/>
            <a:tailEnd/>
          </a:ln>
        </p:spPr>
        <p:txBody>
          <a:bodyPr lIns="87252" tIns="43626" rIns="87252" bIns="43626">
            <a:spAutoFit/>
          </a:bodyPr>
          <a:lstStyle/>
          <a:p>
            <a:pPr defTabSz="806867" fontAlgn="base">
              <a:lnSpc>
                <a:spcPct val="65000"/>
              </a:lnSpc>
              <a:spcBef>
                <a:spcPct val="50000"/>
              </a:spcBef>
              <a:spcAft>
                <a:spcPct val="0"/>
              </a:spcAft>
              <a:defRPr/>
            </a:pPr>
            <a:r>
              <a:rPr lang="en-US" sz="706" b="1">
                <a:solidFill>
                  <a:srgbClr val="000000"/>
                </a:solidFill>
                <a:latin typeface="Arial" charset="0"/>
                <a:cs typeface="Arial" charset="0"/>
              </a:rPr>
              <a:t>L</a:t>
            </a:r>
          </a:p>
          <a:p>
            <a:pPr defTabSz="806867" fontAlgn="base">
              <a:lnSpc>
                <a:spcPct val="65000"/>
              </a:lnSpc>
              <a:spcBef>
                <a:spcPct val="50000"/>
              </a:spcBef>
              <a:spcAft>
                <a:spcPct val="0"/>
              </a:spcAft>
              <a:defRPr/>
            </a:pPr>
            <a:r>
              <a:rPr lang="en-US" sz="706" b="1">
                <a:solidFill>
                  <a:srgbClr val="000000"/>
                </a:solidFill>
                <a:latin typeface="Arial" charset="0"/>
                <a:cs typeface="Arial" charset="0"/>
              </a:rPr>
              <a:t>I</a:t>
            </a:r>
          </a:p>
          <a:p>
            <a:pPr defTabSz="806867" fontAlgn="base">
              <a:lnSpc>
                <a:spcPct val="65000"/>
              </a:lnSpc>
              <a:spcBef>
                <a:spcPct val="50000"/>
              </a:spcBef>
              <a:spcAft>
                <a:spcPct val="0"/>
              </a:spcAft>
              <a:defRPr/>
            </a:pPr>
            <a:r>
              <a:rPr lang="en-US" sz="706" b="1">
                <a:solidFill>
                  <a:srgbClr val="000000"/>
                </a:solidFill>
                <a:latin typeface="Arial" charset="0"/>
                <a:cs typeface="Arial" charset="0"/>
              </a:rPr>
              <a:t>K</a:t>
            </a:r>
          </a:p>
          <a:p>
            <a:pPr defTabSz="806867" fontAlgn="base">
              <a:lnSpc>
                <a:spcPct val="65000"/>
              </a:lnSpc>
              <a:spcBef>
                <a:spcPct val="50000"/>
              </a:spcBef>
              <a:spcAft>
                <a:spcPct val="0"/>
              </a:spcAft>
              <a:defRPr/>
            </a:pPr>
            <a:r>
              <a:rPr lang="en-US" sz="706" b="1">
                <a:solidFill>
                  <a:srgbClr val="000000"/>
                </a:solidFill>
                <a:latin typeface="Arial" charset="0"/>
                <a:cs typeface="Arial" charset="0"/>
              </a:rPr>
              <a:t>E</a:t>
            </a:r>
          </a:p>
          <a:p>
            <a:pPr defTabSz="806867" fontAlgn="base">
              <a:lnSpc>
                <a:spcPct val="65000"/>
              </a:lnSpc>
              <a:spcBef>
                <a:spcPct val="50000"/>
              </a:spcBef>
              <a:spcAft>
                <a:spcPct val="0"/>
              </a:spcAft>
              <a:defRPr/>
            </a:pPr>
            <a:r>
              <a:rPr lang="en-US" sz="706" b="1">
                <a:solidFill>
                  <a:srgbClr val="000000"/>
                </a:solidFill>
                <a:latin typeface="Arial" charset="0"/>
                <a:cs typeface="Arial" charset="0"/>
              </a:rPr>
              <a:t>L</a:t>
            </a:r>
          </a:p>
          <a:p>
            <a:pPr defTabSz="806867" fontAlgn="base">
              <a:lnSpc>
                <a:spcPct val="65000"/>
              </a:lnSpc>
              <a:spcBef>
                <a:spcPct val="50000"/>
              </a:spcBef>
              <a:spcAft>
                <a:spcPct val="0"/>
              </a:spcAft>
              <a:defRPr/>
            </a:pPr>
            <a:r>
              <a:rPr lang="en-US" sz="706" b="1">
                <a:solidFill>
                  <a:srgbClr val="000000"/>
                </a:solidFill>
                <a:latin typeface="Arial" charset="0"/>
                <a:cs typeface="Arial" charset="0"/>
              </a:rPr>
              <a:t>I</a:t>
            </a:r>
          </a:p>
          <a:p>
            <a:pPr defTabSz="806867" fontAlgn="base">
              <a:lnSpc>
                <a:spcPct val="65000"/>
              </a:lnSpc>
              <a:spcBef>
                <a:spcPct val="50000"/>
              </a:spcBef>
              <a:spcAft>
                <a:spcPct val="0"/>
              </a:spcAft>
              <a:defRPr/>
            </a:pPr>
            <a:r>
              <a:rPr lang="en-US" sz="706" b="1">
                <a:solidFill>
                  <a:srgbClr val="000000"/>
                </a:solidFill>
                <a:latin typeface="Arial" charset="0"/>
                <a:cs typeface="Arial" charset="0"/>
              </a:rPr>
              <a:t>H</a:t>
            </a:r>
          </a:p>
          <a:p>
            <a:pPr defTabSz="806867" fontAlgn="base">
              <a:lnSpc>
                <a:spcPct val="65000"/>
              </a:lnSpc>
              <a:spcBef>
                <a:spcPct val="50000"/>
              </a:spcBef>
              <a:spcAft>
                <a:spcPct val="0"/>
              </a:spcAft>
              <a:defRPr/>
            </a:pPr>
            <a:r>
              <a:rPr lang="en-US" sz="706" b="1">
                <a:solidFill>
                  <a:srgbClr val="000000"/>
                </a:solidFill>
                <a:latin typeface="Arial" charset="0"/>
                <a:cs typeface="Arial" charset="0"/>
              </a:rPr>
              <a:t>O</a:t>
            </a:r>
          </a:p>
          <a:p>
            <a:pPr defTabSz="806867" fontAlgn="base">
              <a:lnSpc>
                <a:spcPct val="65000"/>
              </a:lnSpc>
              <a:spcBef>
                <a:spcPct val="50000"/>
              </a:spcBef>
              <a:spcAft>
                <a:spcPct val="0"/>
              </a:spcAft>
              <a:defRPr/>
            </a:pPr>
            <a:r>
              <a:rPr lang="en-US" sz="706" b="1">
                <a:solidFill>
                  <a:srgbClr val="000000"/>
                </a:solidFill>
                <a:latin typeface="Arial" charset="0"/>
                <a:cs typeface="Arial" charset="0"/>
              </a:rPr>
              <a:t>O</a:t>
            </a:r>
          </a:p>
          <a:p>
            <a:pPr defTabSz="806867" fontAlgn="base">
              <a:lnSpc>
                <a:spcPct val="65000"/>
              </a:lnSpc>
              <a:spcBef>
                <a:spcPct val="50000"/>
              </a:spcBef>
              <a:spcAft>
                <a:spcPct val="0"/>
              </a:spcAft>
              <a:defRPr/>
            </a:pPr>
            <a:r>
              <a:rPr lang="en-US" sz="706" b="1">
                <a:solidFill>
                  <a:srgbClr val="000000"/>
                </a:solidFill>
                <a:latin typeface="Arial" charset="0"/>
                <a:cs typeface="Arial" charset="0"/>
              </a:rPr>
              <a:t>D</a:t>
            </a:r>
          </a:p>
        </p:txBody>
      </p:sp>
      <p:sp>
        <p:nvSpPr>
          <p:cNvPr id="25" name="Rectangle 24">
            <a:extLst>
              <a:ext uri="{FF2B5EF4-FFF2-40B4-BE49-F238E27FC236}">
                <a16:creationId xmlns:a16="http://schemas.microsoft.com/office/drawing/2014/main" id="{151776AA-4AFD-4AF2-A252-86CE339A86A2}"/>
              </a:ext>
            </a:extLst>
          </p:cNvPr>
          <p:cNvSpPr/>
          <p:nvPr/>
        </p:nvSpPr>
        <p:spPr>
          <a:xfrm>
            <a:off x="9113680" y="5708136"/>
            <a:ext cx="329755" cy="2667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7252" tIns="43626" rIns="87252" bIns="43626" rtlCol="0" anchor="ctr"/>
          <a:lstStyle/>
          <a:p>
            <a:pPr algn="ctr" defTabSz="806867" fontAlgn="base">
              <a:spcBef>
                <a:spcPct val="0"/>
              </a:spcBef>
              <a:spcAft>
                <a:spcPct val="0"/>
              </a:spcAft>
              <a:defRPr/>
            </a:pPr>
            <a:endParaRPr lang="en-US" sz="1588">
              <a:solidFill>
                <a:srgbClr val="FFFFFF"/>
              </a:solidFill>
              <a:latin typeface="Arial"/>
            </a:endParaRPr>
          </a:p>
        </p:txBody>
      </p:sp>
      <p:sp>
        <p:nvSpPr>
          <p:cNvPr id="26" name="Rectangle 25">
            <a:extLst>
              <a:ext uri="{FF2B5EF4-FFF2-40B4-BE49-F238E27FC236}">
                <a16:creationId xmlns:a16="http://schemas.microsoft.com/office/drawing/2014/main" id="{B6A66061-F98E-4C4E-ABF2-D9B81480633F}"/>
              </a:ext>
            </a:extLst>
          </p:cNvPr>
          <p:cNvSpPr/>
          <p:nvPr/>
        </p:nvSpPr>
        <p:spPr>
          <a:xfrm flipH="1">
            <a:off x="9443418" y="5708136"/>
            <a:ext cx="1665545" cy="268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7252" tIns="43626" rIns="87252" bIns="43626" rtlCol="0" anchor="ctr"/>
          <a:lstStyle/>
          <a:p>
            <a:pPr algn="ctr" defTabSz="806867" fontAlgn="base">
              <a:spcBef>
                <a:spcPct val="0"/>
              </a:spcBef>
              <a:spcAft>
                <a:spcPct val="0"/>
              </a:spcAft>
              <a:defRPr/>
            </a:pPr>
            <a:endParaRPr lang="en-US" sz="1588">
              <a:solidFill>
                <a:srgbClr val="FFFFFF"/>
              </a:solidFill>
              <a:latin typeface="Arial"/>
            </a:endParaRPr>
          </a:p>
        </p:txBody>
      </p:sp>
      <p:sp>
        <p:nvSpPr>
          <p:cNvPr id="27" name="AutoShape 218">
            <a:extLst>
              <a:ext uri="{FF2B5EF4-FFF2-40B4-BE49-F238E27FC236}">
                <a16:creationId xmlns:a16="http://schemas.microsoft.com/office/drawing/2014/main" id="{E294790F-A957-4D11-8471-65590FE63DE7}"/>
              </a:ext>
            </a:extLst>
          </p:cNvPr>
          <p:cNvSpPr>
            <a:spLocks noChangeArrowheads="1"/>
          </p:cNvSpPr>
          <p:nvPr/>
        </p:nvSpPr>
        <p:spPr bwMode="auto">
          <a:xfrm rot="10800000">
            <a:off x="9908854" y="3127383"/>
            <a:ext cx="266082" cy="713354"/>
          </a:xfrm>
          <a:prstGeom prst="upArrow">
            <a:avLst>
              <a:gd name="adj1" fmla="val 50000"/>
              <a:gd name="adj2" fmla="val 25000"/>
            </a:avLst>
          </a:prstGeom>
          <a:solidFill>
            <a:schemeClr val="accent1"/>
          </a:solidFill>
          <a:ln w="9525">
            <a:solidFill>
              <a:schemeClr val="tx1"/>
            </a:solidFill>
            <a:miter lim="800000"/>
            <a:headEnd/>
            <a:tailEnd/>
          </a:ln>
        </p:spPr>
        <p:txBody>
          <a:bodyPr wrap="none" lIns="87252" tIns="43626" rIns="87252" bIns="43626" anchor="ctr"/>
          <a:lstStyle/>
          <a:p>
            <a:pPr defTabSz="806867" fontAlgn="base">
              <a:spcBef>
                <a:spcPct val="0"/>
              </a:spcBef>
              <a:spcAft>
                <a:spcPct val="0"/>
              </a:spcAft>
              <a:defRPr/>
            </a:pPr>
            <a:endParaRPr lang="en-US" sz="1588">
              <a:solidFill>
                <a:srgbClr val="000000"/>
              </a:solidFill>
              <a:latin typeface="Arial" charset="0"/>
              <a:cs typeface="Arial" charset="0"/>
            </a:endParaRPr>
          </a:p>
        </p:txBody>
      </p:sp>
      <p:sp>
        <p:nvSpPr>
          <p:cNvPr id="28" name="AutoShape 218">
            <a:extLst>
              <a:ext uri="{FF2B5EF4-FFF2-40B4-BE49-F238E27FC236}">
                <a16:creationId xmlns:a16="http://schemas.microsoft.com/office/drawing/2014/main" id="{FD590ED9-BD1F-4509-964E-3E05D9E5A12B}"/>
              </a:ext>
            </a:extLst>
          </p:cNvPr>
          <p:cNvSpPr>
            <a:spLocks noChangeArrowheads="1"/>
          </p:cNvSpPr>
          <p:nvPr/>
        </p:nvSpPr>
        <p:spPr bwMode="auto">
          <a:xfrm rot="5400000">
            <a:off x="8251591" y="4589815"/>
            <a:ext cx="285533" cy="1067381"/>
          </a:xfrm>
          <a:prstGeom prst="upArrow">
            <a:avLst>
              <a:gd name="adj1" fmla="val 50000"/>
              <a:gd name="adj2" fmla="val 25000"/>
            </a:avLst>
          </a:prstGeom>
          <a:solidFill>
            <a:schemeClr val="accent1"/>
          </a:solidFill>
          <a:ln w="9525">
            <a:solidFill>
              <a:schemeClr val="tx1"/>
            </a:solidFill>
            <a:miter lim="800000"/>
            <a:headEnd/>
            <a:tailEnd/>
          </a:ln>
        </p:spPr>
        <p:txBody>
          <a:bodyPr wrap="none" lIns="87252" tIns="43626" rIns="87252" bIns="43626" anchor="ctr"/>
          <a:lstStyle/>
          <a:p>
            <a:pPr defTabSz="806867" fontAlgn="base">
              <a:spcBef>
                <a:spcPct val="0"/>
              </a:spcBef>
              <a:spcAft>
                <a:spcPct val="0"/>
              </a:spcAft>
              <a:defRPr/>
            </a:pPr>
            <a:endParaRPr lang="en-US" sz="1588">
              <a:solidFill>
                <a:srgbClr val="000000"/>
              </a:solidFill>
              <a:latin typeface="Arial" charset="0"/>
              <a:cs typeface="Arial" charset="0"/>
            </a:endParaRPr>
          </a:p>
        </p:txBody>
      </p:sp>
      <p:sp>
        <p:nvSpPr>
          <p:cNvPr id="4" name="Slide Number Placeholder 3">
            <a:extLst>
              <a:ext uri="{FF2B5EF4-FFF2-40B4-BE49-F238E27FC236}">
                <a16:creationId xmlns:a16="http://schemas.microsoft.com/office/drawing/2014/main" id="{A2C98ACA-CEED-4B31-B1EE-D66EFB04C15E}"/>
              </a:ext>
            </a:extLst>
          </p:cNvPr>
          <p:cNvSpPr>
            <a:spLocks noGrp="1"/>
          </p:cNvSpPr>
          <p:nvPr>
            <p:ph type="sldNum" sz="quarter" idx="12"/>
          </p:nvPr>
        </p:nvSpPr>
        <p:spPr>
          <a:xfrm>
            <a:off x="8610600" y="6469642"/>
            <a:ext cx="335752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48C62E-A40A-40A0-8098-A0985BAB3B5B}" type="slidenum">
              <a:rPr lang="en-US" smtClean="0"/>
              <a:pPr/>
              <a:t>30</a:t>
            </a:fld>
            <a:endParaRPr lang="en-US"/>
          </a:p>
        </p:txBody>
      </p:sp>
      <p:cxnSp>
        <p:nvCxnSpPr>
          <p:cNvPr id="5" name="Straight Connector 4">
            <a:extLst>
              <a:ext uri="{FF2B5EF4-FFF2-40B4-BE49-F238E27FC236}">
                <a16:creationId xmlns:a16="http://schemas.microsoft.com/office/drawing/2014/main" id="{07F347AA-55A0-6B44-18E4-F6C8DB4D0A97}"/>
              </a:ext>
            </a:extLst>
          </p:cNvPr>
          <p:cNvCxnSpPr>
            <a:cxnSpLocks/>
          </p:cNvCxnSpPr>
          <p:nvPr/>
        </p:nvCxnSpPr>
        <p:spPr>
          <a:xfrm flipV="1">
            <a:off x="540489" y="776985"/>
            <a:ext cx="11417831" cy="40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986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15F9-9285-5746-9AAE-274278F20E69}"/>
              </a:ext>
            </a:extLst>
          </p:cNvPr>
          <p:cNvSpPr>
            <a:spLocks noGrp="1"/>
          </p:cNvSpPr>
          <p:nvPr>
            <p:ph type="title"/>
          </p:nvPr>
        </p:nvSpPr>
        <p:spPr/>
        <p:txBody>
          <a:bodyPr>
            <a:normAutofit fontScale="90000"/>
          </a:bodyPr>
          <a:lstStyle/>
          <a:p>
            <a:r>
              <a:rPr lang="en-US" dirty="0"/>
              <a:t>OSHA Alternate/Supplemental</a:t>
            </a:r>
            <a:br>
              <a:rPr lang="en-US" dirty="0"/>
            </a:br>
            <a:r>
              <a:rPr lang="en-US" dirty="0"/>
              <a:t>Standard: NS 8719.26</a:t>
            </a:r>
          </a:p>
        </p:txBody>
      </p:sp>
      <p:sp>
        <p:nvSpPr>
          <p:cNvPr id="3" name="Content Placeholder 2">
            <a:extLst>
              <a:ext uri="{FF2B5EF4-FFF2-40B4-BE49-F238E27FC236}">
                <a16:creationId xmlns:a16="http://schemas.microsoft.com/office/drawing/2014/main" id="{52C842D9-E850-214B-92A8-DD59300D19DB}"/>
              </a:ext>
            </a:extLst>
          </p:cNvPr>
          <p:cNvSpPr>
            <a:spLocks noGrp="1"/>
          </p:cNvSpPr>
          <p:nvPr>
            <p:ph idx="1"/>
          </p:nvPr>
        </p:nvSpPr>
        <p:spPr>
          <a:xfrm>
            <a:off x="1524000" y="2291897"/>
            <a:ext cx="9144000" cy="4277179"/>
          </a:xfrm>
        </p:spPr>
        <p:txBody>
          <a:bodyPr spcFirstLastPara="1" vert="horz" wrap="square" lIns="91440" tIns="45720" rIns="91440" bIns="45720" rtlCol="0" anchor="t" anchorCtr="0">
            <a:normAutofit fontScale="92500" lnSpcReduction="20000"/>
          </a:bodyPr>
          <a:lstStyle/>
          <a:p>
            <a:pPr marL="139700" indent="0">
              <a:buNone/>
            </a:pPr>
            <a:endParaRPr lang="en-US" dirty="0"/>
          </a:p>
          <a:p>
            <a:pPr lvl="1"/>
            <a:r>
              <a:rPr lang="en-US" dirty="0"/>
              <a:t>Applies a risk based approach</a:t>
            </a:r>
          </a:p>
          <a:p>
            <a:pPr lvl="1"/>
            <a:r>
              <a:rPr lang="en-US" dirty="0"/>
              <a:t>Supplemental to NASA-STD-8719.17 NASA Requirements for Ground-Based Pressure Vessels and Pressurized Systems (PVS)</a:t>
            </a:r>
          </a:p>
          <a:p>
            <a:pPr lvl="1"/>
            <a:r>
              <a:rPr lang="en-US" dirty="0"/>
              <a:t>Addresses MLPV material properties, construction variability, welding residual stress, fabrication defects, analysis, and inspection.</a:t>
            </a:r>
          </a:p>
          <a:p>
            <a:pPr lvl="1"/>
            <a:r>
              <a:rPr lang="en-US" dirty="0"/>
              <a:t>Defines analyses approaches</a:t>
            </a:r>
          </a:p>
          <a:p>
            <a:pPr lvl="1"/>
            <a:r>
              <a:rPr lang="en-US" dirty="0"/>
              <a:t>Defect categories are identified, then in order to validate operation of a vessel, all categories will be addressed and safety validated.</a:t>
            </a:r>
          </a:p>
          <a:p>
            <a:endParaRPr lang="en-US" dirty="0"/>
          </a:p>
        </p:txBody>
      </p:sp>
      <p:sp>
        <p:nvSpPr>
          <p:cNvPr id="4" name="Slide Number Placeholder 3">
            <a:extLst>
              <a:ext uri="{FF2B5EF4-FFF2-40B4-BE49-F238E27FC236}">
                <a16:creationId xmlns:a16="http://schemas.microsoft.com/office/drawing/2014/main" id="{ACC0551B-F832-314E-BCA2-54985CD824EB}"/>
              </a:ext>
            </a:extLst>
          </p:cNvPr>
          <p:cNvSpPr>
            <a:spLocks noGrp="1"/>
          </p:cNvSpPr>
          <p:nvPr>
            <p:ph type="sldNum" sz="quarter" idx="12"/>
          </p:nvPr>
        </p:nvSpPr>
        <p:spPr>
          <a:xfrm>
            <a:off x="8789894" y="6569075"/>
            <a:ext cx="457200" cy="365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31</a:t>
            </a:fld>
            <a:endParaRPr lang="en-US"/>
          </a:p>
        </p:txBody>
      </p:sp>
    </p:spTree>
    <p:extLst>
      <p:ext uri="{BB962C8B-B14F-4D97-AF65-F5344CB8AC3E}">
        <p14:creationId xmlns:p14="http://schemas.microsoft.com/office/powerpoint/2010/main" val="2872538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15600" y="593367"/>
            <a:ext cx="11360800" cy="763600"/>
          </a:xfrm>
          <a:solidFill>
            <a:srgbClr val="0070C0"/>
          </a:solidFill>
        </p:spPr>
        <p:txBody>
          <a:bodyPr/>
          <a:lstStyle/>
          <a:p>
            <a:pPr eaLnBrk="1" hangingPunct="1"/>
            <a:r>
              <a:rPr lang="en-US" sz="3000" dirty="0">
                <a:solidFill>
                  <a:schemeClr val="accent4"/>
                </a:solidFill>
              </a:rPr>
              <a:t>OSHA PVS Requirements Referenced in NASA-STD-8719.26</a:t>
            </a:r>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dirty="0"/>
              <a:t>NASA MLPVs</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32</a:t>
            </a:fld>
            <a:endParaRPr lang="en-US">
              <a:latin typeface="75 Helvetica Bold" charset="0"/>
              <a:ea typeface="ＭＳ Ｐゴシック" charset="-128"/>
              <a:cs typeface="ＭＳ Ｐゴシック" charset="-128"/>
            </a:endParaRPr>
          </a:p>
        </p:txBody>
      </p:sp>
      <p:pic>
        <p:nvPicPr>
          <p:cNvPr id="29" name="Picture 28" descr="A picture containing building, ground, old, several&#10;&#10;Description automatically generated">
            <a:extLst>
              <a:ext uri="{FF2B5EF4-FFF2-40B4-BE49-F238E27FC236}">
                <a16:creationId xmlns:a16="http://schemas.microsoft.com/office/drawing/2014/main" id="{88306537-EEC6-70E0-B235-03D373122D55}"/>
              </a:ext>
            </a:extLst>
          </p:cNvPr>
          <p:cNvPicPr>
            <a:picLocks noChangeAspect="1"/>
          </p:cNvPicPr>
          <p:nvPr/>
        </p:nvPicPr>
        <p:blipFill rotWithShape="1">
          <a:blip r:embed="rId3">
            <a:alphaModFix amt="20000"/>
          </a:blip>
          <a:srcRect l="1875" r="4063" b="3833"/>
          <a:stretch/>
        </p:blipFill>
        <p:spPr>
          <a:xfrm>
            <a:off x="1" y="1344268"/>
            <a:ext cx="12192000" cy="4920365"/>
          </a:xfrm>
          <a:prstGeom prst="rect">
            <a:avLst/>
          </a:prstGeom>
        </p:spPr>
      </p:pic>
      <p:sp>
        <p:nvSpPr>
          <p:cNvPr id="27" name="TextBox 26">
            <a:extLst>
              <a:ext uri="{FF2B5EF4-FFF2-40B4-BE49-F238E27FC236}">
                <a16:creationId xmlns:a16="http://schemas.microsoft.com/office/drawing/2014/main" id="{154A0DDD-C3F3-C29B-491C-2AC852963E26}"/>
              </a:ext>
            </a:extLst>
          </p:cNvPr>
          <p:cNvSpPr txBox="1"/>
          <p:nvPr/>
        </p:nvSpPr>
        <p:spPr>
          <a:xfrm>
            <a:off x="387025" y="1356967"/>
            <a:ext cx="11820525" cy="4970591"/>
          </a:xfrm>
          <a:prstGeom prst="rect">
            <a:avLst/>
          </a:prstGeom>
          <a:noFill/>
        </p:spPr>
        <p:txBody>
          <a:bodyPr wrap="square" rtlCol="0">
            <a:spAutoFit/>
          </a:bodyPr>
          <a:lstStyle/>
          <a:p>
            <a:pPr>
              <a:spcAft>
                <a:spcPts val="600"/>
              </a:spcAft>
            </a:pPr>
            <a:r>
              <a:rPr lang="en-US" sz="1800" b="1" dirty="0"/>
              <a:t>1.2.5.2 This standard applies the criteria established in the OSHA LOI referenced in 1.2.5.1 for the specific </a:t>
            </a:r>
            <a:r>
              <a:rPr lang="en-US" sz="1650" b="1" dirty="0"/>
              <a:t>subparagraphs of the OSHA General Industry regulations of 29 CFR cited below only with respect to non-compliance of PVs with ASME BPVC Section VIII Division 1 or Division 2-1968: </a:t>
            </a:r>
          </a:p>
          <a:p>
            <a:pPr>
              <a:spcAft>
                <a:spcPts val="600"/>
              </a:spcAft>
            </a:pPr>
            <a:r>
              <a:rPr lang="en-US" sz="1650" b="1" dirty="0"/>
              <a:t>a. 29 CFR § 1910.103(b)(1)(i) - Hydrogen, Gaseous Hydrogen Systems, Design, Containers; subparagraph 29 CFR § 1910.103(b)(1)(i)(a)(1). </a:t>
            </a:r>
          </a:p>
          <a:p>
            <a:pPr>
              <a:spcAft>
                <a:spcPts val="600"/>
              </a:spcAft>
            </a:pPr>
            <a:r>
              <a:rPr lang="en-US" sz="1650" b="1" dirty="0"/>
              <a:t>b. 29 CFR § 1910.103(c)(1)(i) - Hydrogen, Liquefied Hydrogen Systems, Design, Containers; subparagraph 29 CFR § 1910.103(c)(1)(i)(a). </a:t>
            </a:r>
          </a:p>
          <a:p>
            <a:pPr>
              <a:spcAft>
                <a:spcPts val="600"/>
              </a:spcAft>
            </a:pPr>
            <a:r>
              <a:rPr lang="en-US" sz="1650" b="1" dirty="0"/>
              <a:t>c. 29 CFR § 1910.104(b)(4)(ii) - Oxygen, Bulk Oxygen Systems, Storage Containers, Construction – Liquid; subparagraph 29 CFR § 1910.104(b)(4)(ii). </a:t>
            </a:r>
          </a:p>
          <a:p>
            <a:pPr>
              <a:spcAft>
                <a:spcPts val="600"/>
              </a:spcAft>
            </a:pPr>
            <a:r>
              <a:rPr lang="en-US" sz="1650" b="1" dirty="0"/>
              <a:t>d. 29 CFR § 1910.104(b)(4)(iii) - Oxygen, Bulk Oxygen Systems, Storage Containers, Construction – Gaseous; subparagraph 29 CFR § 1910.104(b)(4)(iii)(a). </a:t>
            </a:r>
          </a:p>
          <a:p>
            <a:pPr>
              <a:spcAft>
                <a:spcPts val="600"/>
              </a:spcAft>
            </a:pPr>
            <a:r>
              <a:rPr lang="en-US" sz="1650" b="1" dirty="0"/>
              <a:t>e. 29 CFR § 1910.106(b)(1)(iv) - Flammable Liquids, Tank Storage, Design and Construction of Tanks, Low Pressure Tanks; subparagraph 29 CFR § 1910.106(b)(1)(iv)(b)(2). </a:t>
            </a:r>
          </a:p>
          <a:p>
            <a:pPr>
              <a:spcAft>
                <a:spcPts val="600"/>
              </a:spcAft>
            </a:pPr>
            <a:r>
              <a:rPr lang="en-US" sz="1650" b="1" dirty="0"/>
              <a:t>f. 29 CFR § 1910.106(b)(1)(v) - Flammable Liquids, Tank Storage, Design and Construction of Tanks, Pressure Vessels; subparagraph 29 CFR § 1910.106(b)(1)(v)(b). </a:t>
            </a:r>
          </a:p>
          <a:p>
            <a:pPr>
              <a:spcAft>
                <a:spcPts val="600"/>
              </a:spcAft>
            </a:pPr>
            <a:r>
              <a:rPr lang="en-US" sz="1650" b="1" dirty="0"/>
              <a:t>g. 29 CFR § 1910.169(a)(2) - Air Receivers, General Requirements, New and Existing Equipment; subparagraph 29 CFR § 1910.169(a)(2)(i). </a:t>
            </a:r>
            <a:endParaRPr lang="en-US" sz="1800" b="1" dirty="0"/>
          </a:p>
        </p:txBody>
      </p:sp>
    </p:spTree>
    <p:extLst>
      <p:ext uri="{BB962C8B-B14F-4D97-AF65-F5344CB8AC3E}">
        <p14:creationId xmlns:p14="http://schemas.microsoft.com/office/powerpoint/2010/main" val="401417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solidFill>
            <a:srgbClr val="0070C0"/>
          </a:solidFill>
          <a:ln>
            <a:noFill/>
          </a:ln>
        </p:spPr>
        <p:txBody>
          <a:bodyPr/>
          <a:lstStyle/>
          <a:p>
            <a:pPr eaLnBrk="1" hangingPunct="1"/>
            <a:r>
              <a:rPr lang="en-US" dirty="0">
                <a:solidFill>
                  <a:schemeClr val="accent4"/>
                </a:solidFill>
              </a:rPr>
              <a:t>Manufacturers of NASA MLPV</a:t>
            </a:r>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dirty="0"/>
              <a:t>NASA MLPVs</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33</a:t>
            </a:fld>
            <a:endParaRPr lang="en-US">
              <a:latin typeface="75 Helvetica Bold" charset="0"/>
              <a:ea typeface="ＭＳ Ｐゴシック" charset="-128"/>
              <a:cs typeface="ＭＳ Ｐゴシック" charset="-128"/>
            </a:endParaRPr>
          </a:p>
        </p:txBody>
      </p:sp>
      <p:graphicFrame>
        <p:nvGraphicFramePr>
          <p:cNvPr id="2" name="Table 1">
            <a:extLst>
              <a:ext uri="{FF2B5EF4-FFF2-40B4-BE49-F238E27FC236}">
                <a16:creationId xmlns:a16="http://schemas.microsoft.com/office/drawing/2014/main" id="{8BBC75BE-2A0A-FB53-FD40-689DA8ABC2AF}"/>
              </a:ext>
            </a:extLst>
          </p:cNvPr>
          <p:cNvGraphicFramePr>
            <a:graphicFrameLocks noGrp="1"/>
          </p:cNvGraphicFramePr>
          <p:nvPr>
            <p:extLst>
              <p:ext uri="{D42A27DB-BD31-4B8C-83A1-F6EECF244321}">
                <p14:modId xmlns:p14="http://schemas.microsoft.com/office/powerpoint/2010/main" val="2808773058"/>
              </p:ext>
            </p:extLst>
          </p:nvPr>
        </p:nvGraphicFramePr>
        <p:xfrm>
          <a:off x="668266" y="1389625"/>
          <a:ext cx="10674653" cy="4521316"/>
        </p:xfrm>
        <a:graphic>
          <a:graphicData uri="http://schemas.openxmlformats.org/drawingml/2006/table">
            <a:tbl>
              <a:tblPr>
                <a:tableStyleId>{5940675A-B579-460E-94D1-54222C63F5DA}</a:tableStyleId>
              </a:tblPr>
              <a:tblGrid>
                <a:gridCol w="2662726">
                  <a:extLst>
                    <a:ext uri="{9D8B030D-6E8A-4147-A177-3AD203B41FA5}">
                      <a16:colId xmlns:a16="http://schemas.microsoft.com/office/drawing/2014/main" val="108444567"/>
                    </a:ext>
                  </a:extLst>
                </a:gridCol>
                <a:gridCol w="1051522">
                  <a:extLst>
                    <a:ext uri="{9D8B030D-6E8A-4147-A177-3AD203B41FA5}">
                      <a16:colId xmlns:a16="http://schemas.microsoft.com/office/drawing/2014/main" val="2094602142"/>
                    </a:ext>
                  </a:extLst>
                </a:gridCol>
                <a:gridCol w="915843">
                  <a:extLst>
                    <a:ext uri="{9D8B030D-6E8A-4147-A177-3AD203B41FA5}">
                      <a16:colId xmlns:a16="http://schemas.microsoft.com/office/drawing/2014/main" val="1125060440"/>
                    </a:ext>
                  </a:extLst>
                </a:gridCol>
                <a:gridCol w="915843">
                  <a:extLst>
                    <a:ext uri="{9D8B030D-6E8A-4147-A177-3AD203B41FA5}">
                      <a16:colId xmlns:a16="http://schemas.microsoft.com/office/drawing/2014/main" val="331240075"/>
                    </a:ext>
                  </a:extLst>
                </a:gridCol>
                <a:gridCol w="915843">
                  <a:extLst>
                    <a:ext uri="{9D8B030D-6E8A-4147-A177-3AD203B41FA5}">
                      <a16:colId xmlns:a16="http://schemas.microsoft.com/office/drawing/2014/main" val="626362247"/>
                    </a:ext>
                  </a:extLst>
                </a:gridCol>
                <a:gridCol w="915843">
                  <a:extLst>
                    <a:ext uri="{9D8B030D-6E8A-4147-A177-3AD203B41FA5}">
                      <a16:colId xmlns:a16="http://schemas.microsoft.com/office/drawing/2014/main" val="1938605518"/>
                    </a:ext>
                  </a:extLst>
                </a:gridCol>
                <a:gridCol w="915843">
                  <a:extLst>
                    <a:ext uri="{9D8B030D-6E8A-4147-A177-3AD203B41FA5}">
                      <a16:colId xmlns:a16="http://schemas.microsoft.com/office/drawing/2014/main" val="1323194634"/>
                    </a:ext>
                  </a:extLst>
                </a:gridCol>
                <a:gridCol w="1465347">
                  <a:extLst>
                    <a:ext uri="{9D8B030D-6E8A-4147-A177-3AD203B41FA5}">
                      <a16:colId xmlns:a16="http://schemas.microsoft.com/office/drawing/2014/main" val="1841907469"/>
                    </a:ext>
                  </a:extLst>
                </a:gridCol>
                <a:gridCol w="915843">
                  <a:extLst>
                    <a:ext uri="{9D8B030D-6E8A-4147-A177-3AD203B41FA5}">
                      <a16:colId xmlns:a16="http://schemas.microsoft.com/office/drawing/2014/main" val="4088841261"/>
                    </a:ext>
                  </a:extLst>
                </a:gridCol>
              </a:tblGrid>
              <a:tr h="322951">
                <a:tc>
                  <a:txBody>
                    <a:bodyPr/>
                    <a:lstStyle/>
                    <a:p>
                      <a:pPr algn="l" fontAlgn="b"/>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b"/>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gridSpan="6">
                  <a:txBody>
                    <a:bodyPr/>
                    <a:lstStyle/>
                    <a:p>
                      <a:pPr algn="ctr" fontAlgn="ctr"/>
                      <a:r>
                        <a:rPr lang="en-US" sz="1200" b="1" u="none" strike="noStrike" dirty="0">
                          <a:effectLst/>
                        </a:rPr>
                        <a:t>In-Service Only</a:t>
                      </a:r>
                      <a:endParaRPr lang="en-US" sz="1200" b="1" i="0" u="none" strike="noStrike" dirty="0">
                        <a:effectLst/>
                        <a:latin typeface="Verdana" panose="020B060403050404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38742885"/>
                  </a:ext>
                </a:extLst>
              </a:tr>
              <a:tr h="645904">
                <a:tc>
                  <a:txBody>
                    <a:bodyPr/>
                    <a:lstStyle/>
                    <a:p>
                      <a:pPr algn="ctr" fontAlgn="ctr"/>
                      <a:r>
                        <a:rPr lang="en-US" sz="1200" b="1" u="none" strike="noStrike" dirty="0">
                          <a:effectLst/>
                        </a:rPr>
                        <a:t>Center/Manufacturer</a:t>
                      </a:r>
                      <a:endParaRPr lang="en-US" sz="1200" b="1" i="1"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Vessels </a:t>
                      </a:r>
                      <a:br>
                        <a:rPr lang="en-US" sz="1200" b="1" u="none" strike="noStrike" dirty="0">
                          <a:effectLst/>
                        </a:rPr>
                      </a:br>
                      <a:r>
                        <a:rPr lang="en-US" sz="1200" b="1" u="none" strike="noStrike" dirty="0">
                          <a:effectLst/>
                        </a:rPr>
                        <a:t>In Service</a:t>
                      </a:r>
                      <a:endParaRPr lang="en-US" sz="1200" b="1" i="1"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Out of Service</a:t>
                      </a:r>
                      <a:endParaRPr lang="en-US" sz="1200" b="1" i="1"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A. O. Smith</a:t>
                      </a:r>
                      <a:endParaRPr lang="en-US" sz="1200" b="1" i="1"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Struthers Wells</a:t>
                      </a:r>
                      <a:endParaRPr lang="en-US" sz="1200" b="1" i="1"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CB&amp;I</a:t>
                      </a:r>
                      <a:endParaRPr lang="en-US" sz="1200" b="1" i="1"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Hahn &amp; Clay</a:t>
                      </a:r>
                      <a:endParaRPr lang="en-US" sz="1200" b="1" i="1"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Consolidated Western Steel</a:t>
                      </a:r>
                      <a:endParaRPr lang="en-US" sz="1200" b="1" i="1"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Taylor Forge</a:t>
                      </a:r>
                      <a:endParaRPr lang="en-US" sz="1200" b="1" i="1" u="none" strike="noStrike" dirty="0">
                        <a:effectLst/>
                        <a:latin typeface="Verdana" panose="020B0604030504040204" pitchFamily="34" charset="0"/>
                      </a:endParaRPr>
                    </a:p>
                  </a:txBody>
                  <a:tcPr marL="0" marR="0" marT="0" marB="0" anchor="ctr"/>
                </a:tc>
                <a:extLst>
                  <a:ext uri="{0D108BD9-81ED-4DB2-BD59-A6C34878D82A}">
                    <a16:rowId xmlns:a16="http://schemas.microsoft.com/office/drawing/2014/main" val="3104627935"/>
                  </a:ext>
                </a:extLst>
              </a:tr>
              <a:tr h="322951">
                <a:tc>
                  <a:txBody>
                    <a:bodyPr/>
                    <a:lstStyle/>
                    <a:p>
                      <a:pPr algn="l" fontAlgn="ctr"/>
                      <a:r>
                        <a:rPr lang="en-US" sz="1200" b="1" u="none" strike="noStrike" dirty="0">
                          <a:effectLst/>
                        </a:rPr>
                        <a:t>Ames Research Center</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17</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1</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17</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extLst>
                  <a:ext uri="{0D108BD9-81ED-4DB2-BD59-A6C34878D82A}">
                    <a16:rowId xmlns:a16="http://schemas.microsoft.com/office/drawing/2014/main" val="3724614308"/>
                  </a:ext>
                </a:extLst>
              </a:tr>
              <a:tr h="322951">
                <a:tc>
                  <a:txBody>
                    <a:bodyPr/>
                    <a:lstStyle/>
                    <a:p>
                      <a:pPr algn="l" fontAlgn="ctr"/>
                      <a:r>
                        <a:rPr lang="en-US" sz="1200" b="1" u="none" strike="noStrike" dirty="0">
                          <a:effectLst/>
                        </a:rPr>
                        <a:t>Glenn Research Center</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59</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10</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59</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extLst>
                  <a:ext uri="{0D108BD9-81ED-4DB2-BD59-A6C34878D82A}">
                    <a16:rowId xmlns:a16="http://schemas.microsoft.com/office/drawing/2014/main" val="1939274318"/>
                  </a:ext>
                </a:extLst>
              </a:tr>
              <a:tr h="322951">
                <a:tc>
                  <a:txBody>
                    <a:bodyPr/>
                    <a:lstStyle/>
                    <a:p>
                      <a:pPr algn="l" fontAlgn="ctr"/>
                      <a:r>
                        <a:rPr lang="en-US" sz="1200" b="1" u="none" strike="noStrike" dirty="0">
                          <a:effectLst/>
                        </a:rPr>
                        <a:t>Johnson Space Center</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0</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3</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extLst>
                  <a:ext uri="{0D108BD9-81ED-4DB2-BD59-A6C34878D82A}">
                    <a16:rowId xmlns:a16="http://schemas.microsoft.com/office/drawing/2014/main" val="71112332"/>
                  </a:ext>
                </a:extLst>
              </a:tr>
              <a:tr h="322951">
                <a:tc>
                  <a:txBody>
                    <a:bodyPr/>
                    <a:lstStyle/>
                    <a:p>
                      <a:pPr algn="l" fontAlgn="ctr"/>
                      <a:r>
                        <a:rPr lang="en-US" sz="1200" b="1" u="none" strike="noStrike" dirty="0">
                          <a:effectLst/>
                        </a:rPr>
                        <a:t>Kennedy Space Center</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3</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22</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3</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extLst>
                  <a:ext uri="{0D108BD9-81ED-4DB2-BD59-A6C34878D82A}">
                    <a16:rowId xmlns:a16="http://schemas.microsoft.com/office/drawing/2014/main" val="2927545509"/>
                  </a:ext>
                </a:extLst>
              </a:tr>
              <a:tr h="322951">
                <a:tc>
                  <a:txBody>
                    <a:bodyPr/>
                    <a:lstStyle/>
                    <a:p>
                      <a:pPr algn="l" fontAlgn="ctr"/>
                      <a:r>
                        <a:rPr lang="en-US" sz="1200" b="1" u="none" strike="noStrike" dirty="0">
                          <a:effectLst/>
                        </a:rPr>
                        <a:t>Langley Research Center</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2</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2</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extLst>
                  <a:ext uri="{0D108BD9-81ED-4DB2-BD59-A6C34878D82A}">
                    <a16:rowId xmlns:a16="http://schemas.microsoft.com/office/drawing/2014/main" val="2931433267"/>
                  </a:ext>
                </a:extLst>
              </a:tr>
              <a:tr h="322951">
                <a:tc>
                  <a:txBody>
                    <a:bodyPr/>
                    <a:lstStyle/>
                    <a:p>
                      <a:pPr algn="l" fontAlgn="ctr"/>
                      <a:r>
                        <a:rPr lang="en-US" sz="1200" b="1" u="none" strike="noStrike" dirty="0">
                          <a:effectLst/>
                        </a:rPr>
                        <a:t>Marshall Space Flight Center</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79</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112</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48</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2</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26</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3</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0</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extLst>
                  <a:ext uri="{0D108BD9-81ED-4DB2-BD59-A6C34878D82A}">
                    <a16:rowId xmlns:a16="http://schemas.microsoft.com/office/drawing/2014/main" val="2022567968"/>
                  </a:ext>
                </a:extLst>
              </a:tr>
              <a:tr h="322951">
                <a:tc>
                  <a:txBody>
                    <a:bodyPr/>
                    <a:lstStyle/>
                    <a:p>
                      <a:pPr algn="l" fontAlgn="ctr"/>
                      <a:r>
                        <a:rPr lang="en-US" sz="1200" b="1" u="none" strike="noStrike" dirty="0">
                          <a:effectLst/>
                        </a:rPr>
                        <a:t>Michoud Assembly Facility</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8</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6</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2</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extLst>
                  <a:ext uri="{0D108BD9-81ED-4DB2-BD59-A6C34878D82A}">
                    <a16:rowId xmlns:a16="http://schemas.microsoft.com/office/drawing/2014/main" val="3825020404"/>
                  </a:ext>
                </a:extLst>
              </a:tr>
              <a:tr h="322951">
                <a:tc>
                  <a:txBody>
                    <a:bodyPr/>
                    <a:lstStyle/>
                    <a:p>
                      <a:pPr algn="l" fontAlgn="ctr"/>
                      <a:r>
                        <a:rPr lang="en-US" sz="1200" b="1" u="none" strike="noStrike" dirty="0">
                          <a:effectLst/>
                        </a:rPr>
                        <a:t>Stennis Space Center</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15</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7</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15</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extLst>
                  <a:ext uri="{0D108BD9-81ED-4DB2-BD59-A6C34878D82A}">
                    <a16:rowId xmlns:a16="http://schemas.microsoft.com/office/drawing/2014/main" val="4242215520"/>
                  </a:ext>
                </a:extLst>
              </a:tr>
              <a:tr h="322951">
                <a:tc>
                  <a:txBody>
                    <a:bodyPr/>
                    <a:lstStyle/>
                    <a:p>
                      <a:pPr algn="l" fontAlgn="ctr"/>
                      <a:r>
                        <a:rPr lang="en-US" sz="1200" b="1" u="none" strike="noStrike" dirty="0">
                          <a:effectLst/>
                        </a:rPr>
                        <a:t>Wallops Flight Facility</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17</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12</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5</a:t>
                      </a:r>
                      <a:endParaRPr lang="en-US" sz="1200" b="1" i="0" u="none" strike="noStrike" dirty="0">
                        <a:effectLst/>
                        <a:latin typeface="Verdana" panose="020B0604030504040204" pitchFamily="34" charset="0"/>
                      </a:endParaRPr>
                    </a:p>
                  </a:txBody>
                  <a:tcPr marL="0" marR="0" marT="0" marB="0" anchor="ctr"/>
                </a:tc>
                <a:extLst>
                  <a:ext uri="{0D108BD9-81ED-4DB2-BD59-A6C34878D82A}">
                    <a16:rowId xmlns:a16="http://schemas.microsoft.com/office/drawing/2014/main" val="1059324618"/>
                  </a:ext>
                </a:extLst>
              </a:tr>
              <a:tr h="322951">
                <a:tc>
                  <a:txBody>
                    <a:bodyPr/>
                    <a:lstStyle/>
                    <a:p>
                      <a:pPr algn="l" fontAlgn="ctr"/>
                      <a:r>
                        <a:rPr lang="en-US" sz="1200" b="1" u="none" strike="noStrike" dirty="0">
                          <a:effectLst/>
                        </a:rPr>
                        <a:t>White Sands Test Facility</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4</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1</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3</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1</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extLst>
                  <a:ext uri="{0D108BD9-81ED-4DB2-BD59-A6C34878D82A}">
                    <a16:rowId xmlns:a16="http://schemas.microsoft.com/office/drawing/2014/main" val="1342860828"/>
                  </a:ext>
                </a:extLst>
              </a:tr>
              <a:tr h="322951">
                <a:tc>
                  <a:txBody>
                    <a:bodyPr/>
                    <a:lstStyle/>
                    <a:p>
                      <a:pPr algn="l" fontAlgn="ctr"/>
                      <a:r>
                        <a:rPr lang="en-US" sz="1200" b="1" u="none" strike="noStrike" dirty="0">
                          <a:effectLst/>
                        </a:rPr>
                        <a:t>                                           Total</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204</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156</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150</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20</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26</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3</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0</a:t>
                      </a:r>
                      <a:endParaRPr lang="en-US" sz="1200" b="1" i="0" u="none" strike="noStrike" dirty="0">
                        <a:effectLst/>
                        <a:latin typeface="Verdana" panose="020B0604030504040204" pitchFamily="34" charset="0"/>
                      </a:endParaRPr>
                    </a:p>
                  </a:txBody>
                  <a:tcPr marL="0" marR="0" marT="0" marB="0" anchor="ctr"/>
                </a:tc>
                <a:tc>
                  <a:txBody>
                    <a:bodyPr/>
                    <a:lstStyle/>
                    <a:p>
                      <a:pPr algn="ctr" fontAlgn="ctr"/>
                      <a:r>
                        <a:rPr lang="en-US" sz="1200" b="1" u="none" strike="noStrike" dirty="0">
                          <a:effectLst/>
                        </a:rPr>
                        <a:t> </a:t>
                      </a:r>
                      <a:endParaRPr lang="en-US" sz="1200" b="1" i="0" u="none" strike="noStrike" dirty="0">
                        <a:effectLst/>
                        <a:latin typeface="Verdana" panose="020B0604030504040204" pitchFamily="34" charset="0"/>
                      </a:endParaRPr>
                    </a:p>
                  </a:txBody>
                  <a:tcPr marL="0" marR="0" marT="0" marB="0" anchor="ctr"/>
                </a:tc>
                <a:extLst>
                  <a:ext uri="{0D108BD9-81ED-4DB2-BD59-A6C34878D82A}">
                    <a16:rowId xmlns:a16="http://schemas.microsoft.com/office/drawing/2014/main" val="657591087"/>
                  </a:ext>
                </a:extLst>
              </a:tr>
            </a:tbl>
          </a:graphicData>
        </a:graphic>
      </p:graphicFrame>
    </p:spTree>
    <p:extLst>
      <p:ext uri="{BB962C8B-B14F-4D97-AF65-F5344CB8AC3E}">
        <p14:creationId xmlns:p14="http://schemas.microsoft.com/office/powerpoint/2010/main" val="1676839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17917053"/>
              </p:ext>
            </p:extLst>
          </p:nvPr>
        </p:nvGraphicFramePr>
        <p:xfrm>
          <a:off x="622710" y="89733"/>
          <a:ext cx="10751575" cy="5989320"/>
        </p:xfrm>
        <a:graphic>
          <a:graphicData uri="http://schemas.openxmlformats.org/drawingml/2006/table">
            <a:tbl>
              <a:tblPr firstRow="1" bandRow="1">
                <a:tableStyleId>{5C22544A-7EE6-4342-B048-85BDC9FD1C3A}</a:tableStyleId>
              </a:tblPr>
              <a:tblGrid>
                <a:gridCol w="1946787">
                  <a:extLst>
                    <a:ext uri="{9D8B030D-6E8A-4147-A177-3AD203B41FA5}">
                      <a16:colId xmlns:a16="http://schemas.microsoft.com/office/drawing/2014/main" val="20000"/>
                    </a:ext>
                  </a:extLst>
                </a:gridCol>
                <a:gridCol w="1968909">
                  <a:extLst>
                    <a:ext uri="{9D8B030D-6E8A-4147-A177-3AD203B41FA5}">
                      <a16:colId xmlns:a16="http://schemas.microsoft.com/office/drawing/2014/main" val="20001"/>
                    </a:ext>
                  </a:extLst>
                </a:gridCol>
                <a:gridCol w="1783019">
                  <a:extLst>
                    <a:ext uri="{9D8B030D-6E8A-4147-A177-3AD203B41FA5}">
                      <a16:colId xmlns:a16="http://schemas.microsoft.com/office/drawing/2014/main" val="20002"/>
                    </a:ext>
                  </a:extLst>
                </a:gridCol>
                <a:gridCol w="1557491">
                  <a:extLst>
                    <a:ext uri="{9D8B030D-6E8A-4147-A177-3AD203B41FA5}">
                      <a16:colId xmlns:a16="http://schemas.microsoft.com/office/drawing/2014/main" val="20003"/>
                    </a:ext>
                  </a:extLst>
                </a:gridCol>
                <a:gridCol w="3495369">
                  <a:extLst>
                    <a:ext uri="{9D8B030D-6E8A-4147-A177-3AD203B41FA5}">
                      <a16:colId xmlns:a16="http://schemas.microsoft.com/office/drawing/2014/main" val="20004"/>
                    </a:ext>
                  </a:extLst>
                </a:gridCol>
              </a:tblGrid>
              <a:tr h="455212">
                <a:tc>
                  <a:txBody>
                    <a:bodyPr/>
                    <a:lstStyle/>
                    <a:p>
                      <a:pPr algn="ctr"/>
                      <a:r>
                        <a:rPr lang="en-US" sz="1200" dirty="0"/>
                        <a:t>NDE RFI</a:t>
                      </a:r>
                    </a:p>
                    <a:p>
                      <a:pPr algn="ctr"/>
                      <a:r>
                        <a:rPr lang="en-US" sz="1200" dirty="0"/>
                        <a:t>Respondent</a:t>
                      </a:r>
                    </a:p>
                  </a:txBody>
                  <a:tcPr/>
                </a:tc>
                <a:tc>
                  <a:txBody>
                    <a:bodyPr/>
                    <a:lstStyle/>
                    <a:p>
                      <a:pPr algn="ctr"/>
                      <a:r>
                        <a:rPr lang="en-US" sz="1200" dirty="0"/>
                        <a:t>Technology Proposed</a:t>
                      </a:r>
                    </a:p>
                  </a:txBody>
                  <a:tcPr/>
                </a:tc>
                <a:tc>
                  <a:txBody>
                    <a:bodyPr/>
                    <a:lstStyle/>
                    <a:p>
                      <a:pPr algn="ctr"/>
                      <a:r>
                        <a:rPr lang="en-US" sz="1200" dirty="0"/>
                        <a:t>Services Proposed</a:t>
                      </a:r>
                    </a:p>
                  </a:txBody>
                  <a:tcPr/>
                </a:tc>
                <a:tc>
                  <a:txBody>
                    <a:bodyPr/>
                    <a:lstStyle/>
                    <a:p>
                      <a:pPr algn="ctr"/>
                      <a:r>
                        <a:rPr lang="en-US" sz="1200" dirty="0"/>
                        <a:t>Applicability</a:t>
                      </a:r>
                    </a:p>
                  </a:txBody>
                  <a:tcPr/>
                </a:tc>
                <a:tc>
                  <a:txBody>
                    <a:bodyPr/>
                    <a:lstStyle/>
                    <a:p>
                      <a:pPr algn="ctr"/>
                      <a:r>
                        <a:rPr lang="en-US" sz="1200" dirty="0"/>
                        <a:t>Notes</a:t>
                      </a:r>
                    </a:p>
                  </a:txBody>
                  <a:tcPr/>
                </a:tc>
                <a:extLst>
                  <a:ext uri="{0D108BD9-81ED-4DB2-BD59-A6C34878D82A}">
                    <a16:rowId xmlns:a16="http://schemas.microsoft.com/office/drawing/2014/main" val="10000"/>
                  </a:ext>
                </a:extLst>
              </a:tr>
              <a:tr h="364170">
                <a:tc>
                  <a:txBody>
                    <a:bodyPr/>
                    <a:lstStyle/>
                    <a:p>
                      <a:pPr algn="ctr"/>
                      <a:r>
                        <a:rPr lang="en-US" sz="900" dirty="0"/>
                        <a:t>M2M NDT, Inc.</a:t>
                      </a:r>
                    </a:p>
                  </a:txBody>
                  <a:tcPr/>
                </a:tc>
                <a:tc>
                  <a:txBody>
                    <a:bodyPr/>
                    <a:lstStyle/>
                    <a:p>
                      <a:pPr algn="ctr"/>
                      <a:r>
                        <a:rPr lang="en-US" sz="900" dirty="0"/>
                        <a:t>PAUT</a:t>
                      </a:r>
                      <a:r>
                        <a:rPr lang="en-US" sz="900" baseline="0" dirty="0"/>
                        <a:t> with real-time </a:t>
                      </a:r>
                      <a:r>
                        <a:rPr lang="en-US" sz="900" dirty="0"/>
                        <a:t>TFM</a:t>
                      </a:r>
                    </a:p>
                  </a:txBody>
                  <a:tcPr/>
                </a:tc>
                <a:tc>
                  <a:txBody>
                    <a:bodyPr/>
                    <a:lstStyle/>
                    <a:p>
                      <a:pPr algn="ctr"/>
                      <a:r>
                        <a:rPr lang="en-US" sz="900" dirty="0"/>
                        <a:t>Equipment</a:t>
                      </a:r>
                      <a:r>
                        <a:rPr lang="en-US" sz="900" baseline="0" dirty="0"/>
                        <a:t> Sales</a:t>
                      </a:r>
                      <a:endParaRPr lang="en-US" sz="900" dirty="0"/>
                    </a:p>
                  </a:txBody>
                  <a:tcPr/>
                </a:tc>
                <a:tc>
                  <a:txBody>
                    <a:bodyPr/>
                    <a:lstStyle/>
                    <a:p>
                      <a:pPr algn="ctr"/>
                      <a:r>
                        <a:rPr lang="en-US" sz="900" dirty="0"/>
                        <a:t>Circumferential</a:t>
                      </a:r>
                      <a:r>
                        <a:rPr lang="en-US" sz="900" baseline="0" dirty="0"/>
                        <a:t> welds</a:t>
                      </a:r>
                      <a:endParaRPr lang="en-US" sz="900" dirty="0"/>
                    </a:p>
                  </a:txBody>
                  <a:tcPr/>
                </a:tc>
                <a:tc>
                  <a:txBody>
                    <a:bodyPr/>
                    <a:lstStyle/>
                    <a:p>
                      <a:r>
                        <a:rPr lang="en-US" sz="900" dirty="0"/>
                        <a:t>M2M</a:t>
                      </a:r>
                      <a:r>
                        <a:rPr lang="en-US" sz="900" baseline="0" dirty="0"/>
                        <a:t> </a:t>
                      </a:r>
                      <a:r>
                        <a:rPr lang="en-US" sz="900" dirty="0"/>
                        <a:t>GEKKO</a:t>
                      </a:r>
                      <a:r>
                        <a:rPr lang="en-US" sz="900" baseline="0" dirty="0"/>
                        <a:t> system used on a 4 layer demonstration block to verify locating of defects.</a:t>
                      </a:r>
                      <a:endParaRPr lang="en-US" sz="900" dirty="0"/>
                    </a:p>
                  </a:txBody>
                  <a:tcPr/>
                </a:tc>
                <a:extLst>
                  <a:ext uri="{0D108BD9-81ED-4DB2-BD59-A6C34878D82A}">
                    <a16:rowId xmlns:a16="http://schemas.microsoft.com/office/drawing/2014/main" val="10001"/>
                  </a:ext>
                </a:extLst>
              </a:tr>
              <a:tr h="500733">
                <a:tc>
                  <a:txBody>
                    <a:bodyPr/>
                    <a:lstStyle/>
                    <a:p>
                      <a:pPr algn="ctr"/>
                      <a:r>
                        <a:rPr lang="en-US" sz="900" dirty="0"/>
                        <a:t>AVNIK Defense</a:t>
                      </a:r>
                      <a:r>
                        <a:rPr lang="en-US" sz="900" baseline="0" dirty="0"/>
                        <a:t> Solutions, Inc.</a:t>
                      </a:r>
                      <a:endParaRPr lang="en-US" sz="9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err="1"/>
                        <a:t>Vibro</a:t>
                      </a:r>
                      <a:r>
                        <a:rPr lang="en-US" sz="900" dirty="0"/>
                        <a:t>-acoustic</a:t>
                      </a:r>
                      <a:r>
                        <a:rPr lang="en-US" sz="900" baseline="0" dirty="0"/>
                        <a:t> </a:t>
                      </a:r>
                      <a:r>
                        <a:rPr lang="en-US" sz="900" dirty="0"/>
                        <a:t>SHMS </a:t>
                      </a:r>
                    </a:p>
                    <a:p>
                      <a:pPr algn="ctr"/>
                      <a:endParaRPr lang="en-US" sz="900" dirty="0"/>
                    </a:p>
                  </a:txBody>
                  <a:tcPr/>
                </a:tc>
                <a:tc>
                  <a:txBody>
                    <a:bodyPr/>
                    <a:lstStyle/>
                    <a:p>
                      <a:pPr algn="ctr"/>
                      <a:r>
                        <a:rPr lang="en-US" sz="900" dirty="0"/>
                        <a:t>Install/operate/</a:t>
                      </a:r>
                    </a:p>
                    <a:p>
                      <a:pPr algn="ctr"/>
                      <a:r>
                        <a:rPr lang="en-US" sz="900" dirty="0"/>
                        <a:t>manage</a:t>
                      </a:r>
                      <a:r>
                        <a:rPr lang="en-US" sz="900" baseline="0" dirty="0"/>
                        <a:t> SHMS of LPVs</a:t>
                      </a:r>
                      <a:endParaRPr lang="en-US" sz="900" dirty="0"/>
                    </a:p>
                  </a:txBody>
                  <a:tcPr/>
                </a:tc>
                <a:tc>
                  <a:txBody>
                    <a:bodyPr/>
                    <a:lstStyle/>
                    <a:p>
                      <a:pPr algn="ctr"/>
                      <a:r>
                        <a:rPr lang="en-US" sz="900" dirty="0"/>
                        <a:t>Vessel defect screening</a:t>
                      </a:r>
                    </a:p>
                  </a:txBody>
                  <a:tcPr/>
                </a:tc>
                <a:tc>
                  <a:txBody>
                    <a:bodyPr/>
                    <a:lstStyle/>
                    <a:p>
                      <a:r>
                        <a:rPr lang="en-US" sz="900" dirty="0"/>
                        <a:t>SHMS developed</a:t>
                      </a:r>
                      <a:r>
                        <a:rPr lang="en-US" sz="900" baseline="0" dirty="0"/>
                        <a:t> originally for aircraft structures.  </a:t>
                      </a:r>
                    </a:p>
                    <a:p>
                      <a:r>
                        <a:rPr lang="en-US" sz="900" baseline="0" dirty="0">
                          <a:solidFill>
                            <a:schemeClr val="tx1"/>
                          </a:solidFill>
                        </a:rPr>
                        <a:t>Briefing by AVNIK scheduled for Nov 13 during NDE </a:t>
                      </a:r>
                      <a:r>
                        <a:rPr lang="en-US" sz="900" baseline="0" dirty="0" err="1">
                          <a:solidFill>
                            <a:schemeClr val="tx1"/>
                          </a:solidFill>
                        </a:rPr>
                        <a:t>telecon</a:t>
                      </a:r>
                      <a:r>
                        <a:rPr lang="en-US" sz="900" baseline="0" dirty="0">
                          <a:solidFill>
                            <a:schemeClr val="tx1"/>
                          </a:solidFill>
                        </a:rPr>
                        <a:t> - NASA only </a:t>
                      </a:r>
                      <a:endParaRPr lang="en-US" sz="900" dirty="0">
                        <a:solidFill>
                          <a:schemeClr val="tx1"/>
                        </a:solidFill>
                      </a:endParaRPr>
                    </a:p>
                  </a:txBody>
                  <a:tcPr/>
                </a:tc>
                <a:extLst>
                  <a:ext uri="{0D108BD9-81ED-4DB2-BD59-A6C34878D82A}">
                    <a16:rowId xmlns:a16="http://schemas.microsoft.com/office/drawing/2014/main" val="10002"/>
                  </a:ext>
                </a:extLst>
              </a:tr>
              <a:tr h="364170">
                <a:tc>
                  <a:txBody>
                    <a:bodyPr/>
                    <a:lstStyle/>
                    <a:p>
                      <a:pPr algn="ctr"/>
                      <a:r>
                        <a:rPr lang="en-US" sz="900" dirty="0"/>
                        <a:t>Zetec</a:t>
                      </a:r>
                    </a:p>
                  </a:txBody>
                  <a:tcPr/>
                </a:tc>
                <a:tc>
                  <a:txBody>
                    <a:bodyPr/>
                    <a:lstStyle/>
                    <a:p>
                      <a:pPr algn="ctr"/>
                      <a:r>
                        <a:rPr lang="en-US" sz="900" dirty="0"/>
                        <a:t>PAUT</a:t>
                      </a:r>
                      <a:r>
                        <a:rPr lang="en-US" sz="900" baseline="0" dirty="0"/>
                        <a:t> with 2D Probes</a:t>
                      </a:r>
                      <a:endParaRPr lang="en-US" sz="900" dirty="0"/>
                    </a:p>
                  </a:txBody>
                  <a:tcPr/>
                </a:tc>
                <a:tc>
                  <a:txBody>
                    <a:bodyPr/>
                    <a:lstStyle/>
                    <a:p>
                      <a:pPr algn="ctr"/>
                      <a:r>
                        <a:rPr lang="en-US" sz="900" dirty="0"/>
                        <a:t>Technique</a:t>
                      </a:r>
                      <a:r>
                        <a:rPr lang="en-US" sz="900" baseline="0" dirty="0"/>
                        <a:t> development and equipment sales</a:t>
                      </a:r>
                      <a:endParaRPr lang="en-US" sz="900" dirty="0"/>
                    </a:p>
                  </a:txBody>
                  <a:tcPr/>
                </a:tc>
                <a:tc>
                  <a:txBody>
                    <a:bodyPr/>
                    <a:lstStyle/>
                    <a:p>
                      <a:pPr algn="ctr"/>
                      <a:r>
                        <a:rPr lang="en-US" sz="900" dirty="0"/>
                        <a:t>Circumferential</a:t>
                      </a:r>
                      <a:r>
                        <a:rPr lang="en-US" sz="900" baseline="0" dirty="0"/>
                        <a:t> welds</a:t>
                      </a:r>
                      <a:endParaRPr lang="en-US" sz="900" dirty="0"/>
                    </a:p>
                  </a:txBody>
                  <a:tcPr/>
                </a:tc>
                <a:tc>
                  <a:txBody>
                    <a:bodyPr/>
                    <a:lstStyle/>
                    <a:p>
                      <a:r>
                        <a:rPr lang="en-US" sz="900" dirty="0"/>
                        <a:t>2D PAUT probes with </a:t>
                      </a:r>
                      <a:r>
                        <a:rPr lang="en-US" sz="900" dirty="0" err="1"/>
                        <a:t>Dynaray</a:t>
                      </a:r>
                      <a:r>
                        <a:rPr lang="en-US" sz="900" dirty="0"/>
                        <a:t> system and </a:t>
                      </a:r>
                      <a:r>
                        <a:rPr lang="en-US" sz="900" dirty="0" err="1"/>
                        <a:t>UltraVision</a:t>
                      </a:r>
                      <a:r>
                        <a:rPr lang="en-US" sz="900" dirty="0"/>
                        <a:t> Classic software.</a:t>
                      </a:r>
                    </a:p>
                  </a:txBody>
                  <a:tcPr/>
                </a:tc>
                <a:extLst>
                  <a:ext uri="{0D108BD9-81ED-4DB2-BD59-A6C34878D82A}">
                    <a16:rowId xmlns:a16="http://schemas.microsoft.com/office/drawing/2014/main" val="10003"/>
                  </a:ext>
                </a:extLst>
              </a:tr>
              <a:tr h="364170">
                <a:tc>
                  <a:txBody>
                    <a:bodyPr/>
                    <a:lstStyle/>
                    <a:p>
                      <a:pPr algn="ctr"/>
                      <a:r>
                        <a:rPr lang="en-US" sz="900" dirty="0"/>
                        <a:t>Digital</a:t>
                      </a:r>
                      <a:r>
                        <a:rPr lang="en-US" sz="900" baseline="0" dirty="0"/>
                        <a:t> Wave Corp.</a:t>
                      </a:r>
                      <a:endParaRPr lang="en-US" sz="900" dirty="0"/>
                    </a:p>
                  </a:txBody>
                  <a:tcPr/>
                </a:tc>
                <a:tc>
                  <a:txBody>
                    <a:bodyPr/>
                    <a:lstStyle/>
                    <a:p>
                      <a:pPr algn="ctr"/>
                      <a:r>
                        <a:rPr lang="en-US" sz="900" dirty="0"/>
                        <a:t>Modal AE</a:t>
                      </a:r>
                    </a:p>
                  </a:txBody>
                  <a:tcPr/>
                </a:tc>
                <a:tc>
                  <a:txBody>
                    <a:bodyPr/>
                    <a:lstStyle/>
                    <a:p>
                      <a:pPr algn="ctr"/>
                      <a:r>
                        <a:rPr lang="en-US" sz="900" dirty="0"/>
                        <a:t>Testing</a:t>
                      </a:r>
                      <a:r>
                        <a:rPr lang="en-US" sz="900" baseline="0" dirty="0"/>
                        <a:t> services</a:t>
                      </a:r>
                      <a:endParaRPr lang="en-US" sz="900" dirty="0"/>
                    </a:p>
                  </a:txBody>
                  <a:tcPr/>
                </a:tc>
                <a:tc>
                  <a:txBody>
                    <a:bodyPr/>
                    <a:lstStyle/>
                    <a:p>
                      <a:pPr algn="ctr"/>
                      <a:r>
                        <a:rPr lang="en-US" sz="900" dirty="0"/>
                        <a:t>Vessel defect</a:t>
                      </a:r>
                      <a:r>
                        <a:rPr lang="en-US" sz="900" baseline="0" dirty="0"/>
                        <a:t> screening</a:t>
                      </a:r>
                      <a:endParaRPr lang="en-US" sz="900" dirty="0"/>
                    </a:p>
                  </a:txBody>
                  <a:tcPr/>
                </a:tc>
                <a:tc>
                  <a:txBody>
                    <a:bodyPr/>
                    <a:lstStyle/>
                    <a:p>
                      <a:r>
                        <a:rPr lang="en-US" sz="900" dirty="0"/>
                        <a:t>Submittal</a:t>
                      </a:r>
                      <a:r>
                        <a:rPr lang="en-US" sz="900" baseline="0" dirty="0"/>
                        <a:t> mentions “recent advances..”  Is this the same technology employed for V0023 AE test by DWC?</a:t>
                      </a:r>
                      <a:endParaRPr lang="en-US" sz="900" dirty="0"/>
                    </a:p>
                  </a:txBody>
                  <a:tcPr/>
                </a:tc>
                <a:extLst>
                  <a:ext uri="{0D108BD9-81ED-4DB2-BD59-A6C34878D82A}">
                    <a16:rowId xmlns:a16="http://schemas.microsoft.com/office/drawing/2014/main" val="10004"/>
                  </a:ext>
                </a:extLst>
              </a:tr>
              <a:tr h="500733">
                <a:tc>
                  <a:txBody>
                    <a:bodyPr/>
                    <a:lstStyle/>
                    <a:p>
                      <a:pPr algn="ctr"/>
                      <a:r>
                        <a:rPr lang="en-US" sz="900" dirty="0"/>
                        <a:t>Eddyfi Technologies</a:t>
                      </a:r>
                    </a:p>
                  </a:txBody>
                  <a:tcPr/>
                </a:tc>
                <a:tc>
                  <a:txBody>
                    <a:bodyPr/>
                    <a:lstStyle/>
                    <a:p>
                      <a:pPr algn="ctr"/>
                      <a:r>
                        <a:rPr lang="en-US" sz="900" dirty="0"/>
                        <a:t>Tangential</a:t>
                      </a:r>
                      <a:r>
                        <a:rPr lang="en-US" sz="900" baseline="0" dirty="0"/>
                        <a:t> ECA</a:t>
                      </a:r>
                      <a:endParaRPr lang="en-US" sz="900" dirty="0"/>
                    </a:p>
                  </a:txBody>
                  <a:tcPr/>
                </a:tc>
                <a:tc>
                  <a:txBody>
                    <a:bodyPr/>
                    <a:lstStyle/>
                    <a:p>
                      <a:pPr algn="ctr"/>
                      <a:r>
                        <a:rPr lang="en-US" sz="900" dirty="0"/>
                        <a:t>Equipment</a:t>
                      </a:r>
                      <a:r>
                        <a:rPr lang="en-US" sz="900" baseline="0" dirty="0"/>
                        <a:t> Sales</a:t>
                      </a:r>
                      <a:endParaRPr lang="en-US" sz="900" dirty="0"/>
                    </a:p>
                  </a:txBody>
                  <a:tcPr/>
                </a:tc>
                <a:tc>
                  <a:txBody>
                    <a:bodyPr/>
                    <a:lstStyle/>
                    <a:p>
                      <a:pPr algn="ctr"/>
                      <a:r>
                        <a:rPr lang="en-US" sz="900" dirty="0"/>
                        <a:t>Surface</a:t>
                      </a:r>
                      <a:r>
                        <a:rPr lang="en-US" sz="900" baseline="0" dirty="0"/>
                        <a:t> connected cracks for all directly accessible welds</a:t>
                      </a:r>
                      <a:endParaRPr lang="en-US" sz="900" dirty="0"/>
                    </a:p>
                  </a:txBody>
                  <a:tcPr/>
                </a:tc>
                <a:tc>
                  <a:txBody>
                    <a:bodyPr/>
                    <a:lstStyle/>
                    <a:p>
                      <a:r>
                        <a:rPr lang="en-US" sz="900" dirty="0"/>
                        <a:t>TECA using I-Flex probe.  Replacement for MT and no paint removal required.</a:t>
                      </a:r>
                    </a:p>
                  </a:txBody>
                  <a:tcPr/>
                </a:tc>
                <a:extLst>
                  <a:ext uri="{0D108BD9-81ED-4DB2-BD59-A6C34878D82A}">
                    <a16:rowId xmlns:a16="http://schemas.microsoft.com/office/drawing/2014/main" val="10005"/>
                  </a:ext>
                </a:extLst>
              </a:tr>
              <a:tr h="364170">
                <a:tc>
                  <a:txBody>
                    <a:bodyPr/>
                    <a:lstStyle/>
                    <a:p>
                      <a:pPr algn="ctr"/>
                      <a:r>
                        <a:rPr lang="en-US" sz="900" dirty="0"/>
                        <a:t>The Phased Array Company</a:t>
                      </a:r>
                    </a:p>
                  </a:txBody>
                  <a:tcPr/>
                </a:tc>
                <a:tc>
                  <a:txBody>
                    <a:bodyPr/>
                    <a:lstStyle/>
                    <a:p>
                      <a:pPr algn="ctr"/>
                      <a:r>
                        <a:rPr lang="en-US" sz="900" dirty="0"/>
                        <a:t>PAUT/FMC </a:t>
                      </a:r>
                    </a:p>
                    <a:p>
                      <a:pPr algn="ctr"/>
                      <a:r>
                        <a:rPr lang="en-US" sz="900" dirty="0"/>
                        <a:t>with WSM</a:t>
                      </a:r>
                    </a:p>
                  </a:txBody>
                  <a:tcPr/>
                </a:tc>
                <a:tc>
                  <a:txBody>
                    <a:bodyPr/>
                    <a:lstStyle/>
                    <a:p>
                      <a:pPr algn="ctr"/>
                      <a:r>
                        <a:rPr lang="en-US" sz="900" dirty="0"/>
                        <a:t>Technique development and equipment sales</a:t>
                      </a:r>
                    </a:p>
                  </a:txBody>
                  <a:tcPr/>
                </a:tc>
                <a:tc>
                  <a:txBody>
                    <a:bodyPr/>
                    <a:lstStyle/>
                    <a:p>
                      <a:pPr algn="ctr"/>
                      <a:r>
                        <a:rPr lang="en-US" sz="900" dirty="0"/>
                        <a:t>Circumferential</a:t>
                      </a:r>
                      <a:r>
                        <a:rPr lang="en-US" sz="900" baseline="0" dirty="0"/>
                        <a:t> welds</a:t>
                      </a:r>
                      <a:endParaRPr lang="en-US" sz="900" dirty="0"/>
                    </a:p>
                  </a:txBody>
                  <a:tcPr/>
                </a:tc>
                <a:tc>
                  <a:txBody>
                    <a:bodyPr/>
                    <a:lstStyle/>
                    <a:p>
                      <a:r>
                        <a:rPr lang="en-US" sz="900" dirty="0"/>
                        <a:t>Use water-filled</a:t>
                      </a:r>
                      <a:r>
                        <a:rPr lang="en-US" sz="900" baseline="0" dirty="0"/>
                        <a:t> flexible wedge to couple to weld cap.  </a:t>
                      </a:r>
                      <a:r>
                        <a:rPr lang="en-US" sz="900" dirty="0"/>
                        <a:t>Adaptive software</a:t>
                      </a:r>
                      <a:r>
                        <a:rPr lang="en-US" sz="900" baseline="0" dirty="0"/>
                        <a:t> </a:t>
                      </a:r>
                      <a:r>
                        <a:rPr lang="en-US" sz="900" dirty="0"/>
                        <a:t>algorithms to compensate for weld surface irregularity.</a:t>
                      </a:r>
                    </a:p>
                  </a:txBody>
                  <a:tcPr/>
                </a:tc>
                <a:extLst>
                  <a:ext uri="{0D108BD9-81ED-4DB2-BD59-A6C34878D82A}">
                    <a16:rowId xmlns:a16="http://schemas.microsoft.com/office/drawing/2014/main" val="10006"/>
                  </a:ext>
                </a:extLst>
              </a:tr>
              <a:tr h="637297">
                <a:tc>
                  <a:txBody>
                    <a:bodyPr/>
                    <a:lstStyle/>
                    <a:p>
                      <a:pPr algn="ctr"/>
                      <a:r>
                        <a:rPr lang="en-US" sz="900" dirty="0"/>
                        <a:t>EWI</a:t>
                      </a:r>
                    </a:p>
                  </a:txBody>
                  <a:tcPr/>
                </a:tc>
                <a:tc>
                  <a:txBody>
                    <a:bodyPr/>
                    <a:lstStyle/>
                    <a:p>
                      <a:pPr algn="ctr"/>
                      <a:r>
                        <a:rPr lang="en-US" sz="900" dirty="0"/>
                        <a:t>PAUT/FMC with TFM</a:t>
                      </a:r>
                      <a:r>
                        <a:rPr lang="en-US" sz="900" baseline="0" dirty="0"/>
                        <a:t> and WSM</a:t>
                      </a:r>
                    </a:p>
                    <a:p>
                      <a:pPr algn="ctr"/>
                      <a:r>
                        <a:rPr lang="en-US" sz="900" baseline="0" dirty="0"/>
                        <a:t>ECA and MFL</a:t>
                      </a:r>
                    </a:p>
                    <a:p>
                      <a:pPr algn="ctr"/>
                      <a:r>
                        <a:rPr lang="en-US" sz="900" baseline="0" dirty="0"/>
                        <a:t>Computational Modeling</a:t>
                      </a:r>
                      <a:endParaRPr lang="en-US" sz="9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t>Research and development</a:t>
                      </a:r>
                    </a:p>
                    <a:p>
                      <a:pPr algn="ctr"/>
                      <a:endParaRPr lang="en-US" sz="900" dirty="0"/>
                    </a:p>
                  </a:txBody>
                  <a:tcPr/>
                </a:tc>
                <a:tc>
                  <a:txBody>
                    <a:bodyPr/>
                    <a:lstStyle/>
                    <a:p>
                      <a:pPr algn="ctr"/>
                      <a:r>
                        <a:rPr lang="en-US" sz="900" dirty="0"/>
                        <a:t>Circumferential</a:t>
                      </a:r>
                      <a:r>
                        <a:rPr lang="en-US" sz="900" baseline="0" dirty="0"/>
                        <a:t> welds</a:t>
                      </a:r>
                    </a:p>
                    <a:p>
                      <a:pPr algn="ctr"/>
                      <a:r>
                        <a:rPr lang="en-US" sz="900" baseline="0" dirty="0"/>
                        <a:t> and</a:t>
                      </a:r>
                    </a:p>
                    <a:p>
                      <a:pPr algn="ctr"/>
                      <a:r>
                        <a:rPr lang="en-US" sz="900" baseline="0" dirty="0"/>
                        <a:t>Surface/near surface cracks of accessible welds</a:t>
                      </a:r>
                      <a:endParaRPr lang="en-US" sz="900" dirty="0"/>
                    </a:p>
                  </a:txBody>
                  <a:tcPr/>
                </a:tc>
                <a:tc>
                  <a:txBody>
                    <a:bodyPr/>
                    <a:lstStyle/>
                    <a:p>
                      <a:r>
                        <a:rPr lang="en-US" sz="900" dirty="0"/>
                        <a:t>Largest</a:t>
                      </a:r>
                      <a:r>
                        <a:rPr lang="en-US" sz="900" baseline="0" dirty="0"/>
                        <a:t> applied research and development org in North America specializing in welding and manufacturing technologies.  Experience with NDE technologies for heavy wall vessels and piping.</a:t>
                      </a:r>
                      <a:endParaRPr lang="en-US" sz="900" dirty="0"/>
                    </a:p>
                  </a:txBody>
                  <a:tcPr/>
                </a:tc>
                <a:extLst>
                  <a:ext uri="{0D108BD9-81ED-4DB2-BD59-A6C34878D82A}">
                    <a16:rowId xmlns:a16="http://schemas.microsoft.com/office/drawing/2014/main" val="10007"/>
                  </a:ext>
                </a:extLst>
              </a:tr>
              <a:tr h="637297">
                <a:tc>
                  <a:txBody>
                    <a:bodyPr/>
                    <a:lstStyle/>
                    <a:p>
                      <a:pPr algn="ctr"/>
                      <a:r>
                        <a:rPr lang="en-US" sz="900" dirty="0"/>
                        <a:t>LUNA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t>HMS</a:t>
                      </a:r>
                    </a:p>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t>(monitoring weep-holes</a:t>
                      </a:r>
                      <a:r>
                        <a:rPr lang="en-US" sz="900" baseline="0" dirty="0"/>
                        <a:t> for leakage)</a:t>
                      </a:r>
                      <a:endParaRPr lang="en-US" sz="900" dirty="0"/>
                    </a:p>
                    <a:p>
                      <a:pPr algn="ctr"/>
                      <a:endParaRPr lang="en-US" sz="900" dirty="0"/>
                    </a:p>
                  </a:txBody>
                  <a:tcPr/>
                </a:tc>
                <a:tc>
                  <a:txBody>
                    <a:bodyPr/>
                    <a:lstStyle/>
                    <a:p>
                      <a:pPr algn="ctr"/>
                      <a:r>
                        <a:rPr lang="en-US" sz="900" dirty="0"/>
                        <a:t>Technique</a:t>
                      </a:r>
                      <a:r>
                        <a:rPr lang="en-US" sz="900" baseline="0" dirty="0"/>
                        <a:t> development and equipment sales</a:t>
                      </a:r>
                      <a:endParaRPr lang="en-US" sz="900" dirty="0"/>
                    </a:p>
                  </a:txBody>
                  <a:tcPr/>
                </a:tc>
                <a:tc>
                  <a:txBody>
                    <a:bodyPr/>
                    <a:lstStyle/>
                    <a:p>
                      <a:pPr algn="ctr"/>
                      <a:r>
                        <a:rPr lang="en-US" sz="900" dirty="0"/>
                        <a:t>Vessel</a:t>
                      </a:r>
                      <a:r>
                        <a:rPr lang="en-US" sz="900" baseline="0" dirty="0"/>
                        <a:t> inner liner</a:t>
                      </a:r>
                      <a:endParaRPr lang="en-US" sz="900" dirty="0"/>
                    </a:p>
                  </a:txBody>
                  <a:tcPr/>
                </a:tc>
                <a:tc>
                  <a:txBody>
                    <a:bodyPr/>
                    <a:lstStyle/>
                    <a:p>
                      <a:r>
                        <a:rPr lang="en-US" sz="900" dirty="0"/>
                        <a:t>Monitor weep holes for</a:t>
                      </a:r>
                      <a:r>
                        <a:rPr lang="en-US" sz="900" baseline="0" dirty="0"/>
                        <a:t> leakage using active/passive sensors</a:t>
                      </a:r>
                      <a:endParaRPr lang="en-US" sz="900" dirty="0"/>
                    </a:p>
                  </a:txBody>
                  <a:tcPr/>
                </a:tc>
                <a:extLst>
                  <a:ext uri="{0D108BD9-81ED-4DB2-BD59-A6C34878D82A}">
                    <a16:rowId xmlns:a16="http://schemas.microsoft.com/office/drawing/2014/main" val="10008"/>
                  </a:ext>
                </a:extLst>
              </a:tr>
              <a:tr h="637297">
                <a:tc>
                  <a:txBody>
                    <a:bodyPr/>
                    <a:lstStyle/>
                    <a:p>
                      <a:pPr algn="ctr"/>
                      <a:r>
                        <a:rPr lang="en-US" sz="900" dirty="0"/>
                        <a:t>BWXT-NOG Technologies, Inc.</a:t>
                      </a:r>
                    </a:p>
                  </a:txBody>
                  <a:tcPr/>
                </a:tc>
                <a:tc>
                  <a:txBody>
                    <a:bodyPr/>
                    <a:lstStyle/>
                    <a:p>
                      <a:pPr algn="ctr"/>
                      <a:r>
                        <a:rPr lang="en-US" sz="900" dirty="0"/>
                        <a:t>PAUT/FMC with</a:t>
                      </a:r>
                    </a:p>
                    <a:p>
                      <a:pPr algn="ctr"/>
                      <a:r>
                        <a:rPr lang="en-US" sz="900" baseline="0" dirty="0"/>
                        <a:t>water column coupling and WSM</a:t>
                      </a:r>
                      <a:endParaRPr lang="en-US" sz="900" dirty="0"/>
                    </a:p>
                  </a:txBody>
                  <a:tcPr/>
                </a:tc>
                <a:tc>
                  <a:txBody>
                    <a:bodyPr/>
                    <a:lstStyle/>
                    <a:p>
                      <a:pPr algn="ctr"/>
                      <a:r>
                        <a:rPr lang="en-US" sz="900" dirty="0"/>
                        <a:t>Technique</a:t>
                      </a:r>
                      <a:r>
                        <a:rPr lang="en-US" sz="900" baseline="0" dirty="0"/>
                        <a:t> development</a:t>
                      </a:r>
                      <a:r>
                        <a:rPr lang="en-US" sz="900" dirty="0"/>
                        <a:t> and testing services</a:t>
                      </a:r>
                    </a:p>
                  </a:txBody>
                  <a:tcPr/>
                </a:tc>
                <a:tc>
                  <a:txBody>
                    <a:bodyPr/>
                    <a:lstStyle/>
                    <a:p>
                      <a:pPr algn="ctr"/>
                      <a:r>
                        <a:rPr lang="en-US" sz="800" dirty="0"/>
                        <a:t>Circumferential</a:t>
                      </a:r>
                      <a:r>
                        <a:rPr lang="en-US" sz="800" baseline="0" dirty="0"/>
                        <a:t> welds</a:t>
                      </a:r>
                      <a:endParaRPr lang="en-US" sz="800" dirty="0"/>
                    </a:p>
                  </a:txBody>
                  <a:tcPr/>
                </a:tc>
                <a:tc>
                  <a:txBody>
                    <a:bodyPr/>
                    <a:lstStyle/>
                    <a:p>
                      <a:r>
                        <a:rPr lang="en-US" sz="900" dirty="0"/>
                        <a:t>Babcock and Wilcox Nuclear Operations Group.  Techniques</a:t>
                      </a:r>
                      <a:r>
                        <a:rPr lang="en-US" sz="900" baseline="0" dirty="0"/>
                        <a:t> developed for nuclear reactor components with rough weld surfaces.  Also proposes use of 2D probes and CIVA for UT simulation.  Patent numbers referenced in submittal.</a:t>
                      </a:r>
                      <a:endParaRPr lang="en-US" sz="900" dirty="0"/>
                    </a:p>
                  </a:txBody>
                  <a:tcPr/>
                </a:tc>
                <a:extLst>
                  <a:ext uri="{0D108BD9-81ED-4DB2-BD59-A6C34878D82A}">
                    <a16:rowId xmlns:a16="http://schemas.microsoft.com/office/drawing/2014/main" val="10009"/>
                  </a:ext>
                </a:extLst>
              </a:tr>
              <a:tr h="637297">
                <a:tc>
                  <a:txBody>
                    <a:bodyPr/>
                    <a:lstStyle/>
                    <a:p>
                      <a:pPr algn="ctr"/>
                      <a:r>
                        <a:rPr lang="en-US" sz="900" dirty="0"/>
                        <a:t>Southwest Research</a:t>
                      </a:r>
                      <a:r>
                        <a:rPr lang="en-US" sz="900" baseline="0" dirty="0"/>
                        <a:t> Institute (</a:t>
                      </a:r>
                      <a:r>
                        <a:rPr lang="en-US" sz="900" baseline="0" dirty="0" err="1"/>
                        <a:t>SwRI</a:t>
                      </a:r>
                      <a:r>
                        <a:rPr lang="en-US" sz="900" baseline="0" dirty="0"/>
                        <a:t>)</a:t>
                      </a:r>
                      <a:endParaRPr lang="en-US" sz="900" dirty="0"/>
                    </a:p>
                  </a:txBody>
                  <a:tcPr/>
                </a:tc>
                <a:tc>
                  <a:txBody>
                    <a:bodyPr/>
                    <a:lstStyle/>
                    <a:p>
                      <a:pPr algn="ctr"/>
                      <a:r>
                        <a:rPr lang="en-US" sz="900" dirty="0"/>
                        <a:t>PAUT</a:t>
                      </a:r>
                    </a:p>
                    <a:p>
                      <a:pPr algn="ctr"/>
                      <a:r>
                        <a:rPr lang="en-US" sz="900" dirty="0"/>
                        <a:t>MFL</a:t>
                      </a:r>
                      <a:endParaRPr lang="en-US" sz="900" baseline="0" dirty="0"/>
                    </a:p>
                    <a:p>
                      <a:pPr algn="ctr"/>
                      <a:r>
                        <a:rPr lang="en-US" sz="900" baseline="0" dirty="0"/>
                        <a:t>Ultrasonic Guided Wave</a:t>
                      </a:r>
                    </a:p>
                    <a:p>
                      <a:pPr algn="ctr"/>
                      <a:r>
                        <a:rPr lang="en-US" sz="900" baseline="0" dirty="0"/>
                        <a:t>PAUT with WSM</a:t>
                      </a:r>
                      <a:endParaRPr lang="en-US" sz="900" dirty="0"/>
                    </a:p>
                  </a:txBody>
                  <a:tcPr/>
                </a:tc>
                <a:tc>
                  <a:txBody>
                    <a:bodyPr/>
                    <a:lstStyle/>
                    <a:p>
                      <a:pPr algn="ctr"/>
                      <a:r>
                        <a:rPr lang="en-US" sz="900" dirty="0"/>
                        <a:t>Technique development/prototype</a:t>
                      </a:r>
                      <a:r>
                        <a:rPr lang="en-US" sz="900" baseline="0" dirty="0"/>
                        <a:t> assembly and validation</a:t>
                      </a:r>
                      <a:endParaRPr lang="en-US" sz="900" dirty="0"/>
                    </a:p>
                  </a:txBody>
                  <a:tcPr/>
                </a:tc>
                <a:tc>
                  <a:txBody>
                    <a:bodyPr/>
                    <a:lstStyle/>
                    <a:p>
                      <a:pPr algn="ctr"/>
                      <a:r>
                        <a:rPr lang="en-US" sz="900" dirty="0"/>
                        <a:t>Inner liner</a:t>
                      </a:r>
                      <a:endParaRPr lang="en-US" sz="900" baseline="0" dirty="0"/>
                    </a:p>
                    <a:p>
                      <a:pPr algn="ctr"/>
                      <a:r>
                        <a:rPr lang="en-US" sz="900" baseline="0" dirty="0"/>
                        <a:t>Long. Welds</a:t>
                      </a:r>
                    </a:p>
                    <a:p>
                      <a:pPr algn="ctr"/>
                      <a:r>
                        <a:rPr lang="en-US" sz="900" baseline="0" dirty="0"/>
                        <a:t>Vessel defect screening</a:t>
                      </a:r>
                    </a:p>
                    <a:p>
                      <a:pPr algn="ctr"/>
                      <a:r>
                        <a:rPr lang="en-US" sz="900" baseline="0" dirty="0"/>
                        <a:t>S-S Welds</a:t>
                      </a:r>
                      <a:endParaRPr lang="en-US" sz="900" dirty="0"/>
                    </a:p>
                  </a:txBody>
                  <a:tcPr/>
                </a:tc>
                <a:tc>
                  <a:txBody>
                    <a:bodyPr/>
                    <a:lstStyle/>
                    <a:p>
                      <a:r>
                        <a:rPr lang="en-US" sz="900" dirty="0"/>
                        <a:t>Inner surface</a:t>
                      </a:r>
                      <a:r>
                        <a:rPr lang="en-US" sz="900" baseline="0" dirty="0"/>
                        <a:t> : PAUT Robotic scanner for inspection of inner liner</a:t>
                      </a:r>
                    </a:p>
                    <a:p>
                      <a:r>
                        <a:rPr lang="en-US" sz="900" baseline="0" dirty="0"/>
                        <a:t>Long. Welds/Plate acreage: Magnetic Flux Leakage</a:t>
                      </a:r>
                    </a:p>
                    <a:p>
                      <a:r>
                        <a:rPr lang="en-US" sz="900" baseline="0" dirty="0"/>
                        <a:t>Vessel defect screening: Ultrasonic Guided Wave</a:t>
                      </a:r>
                    </a:p>
                    <a:p>
                      <a:r>
                        <a:rPr lang="en-US" sz="900" baseline="0" dirty="0"/>
                        <a:t>S-S Welds: PAUT with weld surface mapping</a:t>
                      </a:r>
                    </a:p>
                  </a:txBody>
                  <a:tcPr/>
                </a:tc>
                <a:extLst>
                  <a:ext uri="{0D108BD9-81ED-4DB2-BD59-A6C34878D82A}">
                    <a16:rowId xmlns:a16="http://schemas.microsoft.com/office/drawing/2014/main" val="10010"/>
                  </a:ext>
                </a:extLst>
              </a:tr>
              <a:tr h="500733">
                <a:tc>
                  <a:txBody>
                    <a:bodyPr/>
                    <a:lstStyle/>
                    <a:p>
                      <a:pPr algn="ctr"/>
                      <a:r>
                        <a:rPr lang="en-US" sz="900" dirty="0"/>
                        <a:t>Southern</a:t>
                      </a:r>
                      <a:r>
                        <a:rPr lang="en-US" sz="900" baseline="0" dirty="0"/>
                        <a:t> Research</a:t>
                      </a:r>
                      <a:endParaRPr lang="en-US" sz="900" dirty="0"/>
                    </a:p>
                  </a:txBody>
                  <a:tcPr/>
                </a:tc>
                <a:tc>
                  <a:txBody>
                    <a:bodyPr/>
                    <a:lstStyle/>
                    <a:p>
                      <a:pPr algn="ctr"/>
                      <a:r>
                        <a:rPr lang="en-US" sz="900" dirty="0"/>
                        <a:t>Ultrasonic Spectroscopy</a:t>
                      </a:r>
                    </a:p>
                    <a:p>
                      <a:pPr algn="ctr"/>
                      <a:r>
                        <a:rPr lang="en-US" sz="900" dirty="0"/>
                        <a:t>Digital</a:t>
                      </a:r>
                      <a:r>
                        <a:rPr lang="en-US" sz="900" baseline="0" dirty="0"/>
                        <a:t> Image Correlation</a:t>
                      </a:r>
                      <a:endParaRPr lang="en-US" sz="900" dirty="0"/>
                    </a:p>
                    <a:p>
                      <a:pPr algn="ctr"/>
                      <a:r>
                        <a:rPr lang="en-US" sz="900" dirty="0"/>
                        <a:t>Large</a:t>
                      </a:r>
                      <a:r>
                        <a:rPr lang="en-US" sz="900" baseline="0" dirty="0"/>
                        <a:t> Structure Strain Capture</a:t>
                      </a:r>
                      <a:endParaRPr lang="en-US" sz="9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t>Technique development and testing services</a:t>
                      </a:r>
                    </a:p>
                    <a:p>
                      <a:pPr algn="ctr"/>
                      <a:endParaRPr lang="en-US" sz="900" dirty="0"/>
                    </a:p>
                  </a:txBody>
                  <a:tcPr/>
                </a:tc>
                <a:tc>
                  <a:txBody>
                    <a:bodyPr/>
                    <a:lstStyle/>
                    <a:p>
                      <a:pPr algn="ctr"/>
                      <a:r>
                        <a:rPr lang="en-US" sz="900" dirty="0"/>
                        <a:t>Vessel defect screening</a:t>
                      </a:r>
                    </a:p>
                  </a:txBody>
                  <a:tcPr/>
                </a:tc>
                <a:tc>
                  <a:txBody>
                    <a:bodyPr/>
                    <a:lstStyle/>
                    <a:p>
                      <a:r>
                        <a:rPr lang="en-US" sz="900" dirty="0"/>
                        <a:t>Techniques</a:t>
                      </a:r>
                      <a:r>
                        <a:rPr lang="en-US" sz="900" baseline="0" dirty="0"/>
                        <a:t> proposed as supplementary to other NDE techniques employed by NASA.  Other NDE techniques would still be required for follow-up inspections.</a:t>
                      </a:r>
                      <a:endParaRPr lang="en-US" sz="900" dirty="0"/>
                    </a:p>
                  </a:txBody>
                  <a:tcPr/>
                </a:tc>
                <a:extLst>
                  <a:ext uri="{0D108BD9-81ED-4DB2-BD59-A6C34878D82A}">
                    <a16:rowId xmlns:a16="http://schemas.microsoft.com/office/drawing/2014/main" val="10011"/>
                  </a:ext>
                </a:extLst>
              </a:tr>
            </a:tbl>
          </a:graphicData>
        </a:graphic>
      </p:graphicFrame>
      <p:sp>
        <p:nvSpPr>
          <p:cNvPr id="5" name="TextBox 4"/>
          <p:cNvSpPr txBox="1"/>
          <p:nvPr/>
        </p:nvSpPr>
        <p:spPr>
          <a:xfrm>
            <a:off x="513536" y="6053009"/>
            <a:ext cx="2613216" cy="246221"/>
          </a:xfrm>
          <a:prstGeom prst="rect">
            <a:avLst/>
          </a:prstGeom>
          <a:noFill/>
        </p:spPr>
        <p:txBody>
          <a:bodyPr wrap="none" rtlCol="0">
            <a:spAutoFit/>
          </a:bodyPr>
          <a:lstStyle/>
          <a:p>
            <a:r>
              <a:rPr lang="en-US" sz="1000" dirty="0"/>
              <a:t>Note: Respondents listed in the order received</a:t>
            </a:r>
          </a:p>
        </p:txBody>
      </p:sp>
      <p:sp>
        <p:nvSpPr>
          <p:cNvPr id="6" name="TextBox 5"/>
          <p:cNvSpPr txBox="1"/>
          <p:nvPr/>
        </p:nvSpPr>
        <p:spPr>
          <a:xfrm>
            <a:off x="4050691" y="6060381"/>
            <a:ext cx="4731975" cy="707886"/>
          </a:xfrm>
          <a:prstGeom prst="rect">
            <a:avLst/>
          </a:prstGeom>
          <a:noFill/>
        </p:spPr>
        <p:txBody>
          <a:bodyPr wrap="square" rtlCol="0">
            <a:spAutoFit/>
          </a:bodyPr>
          <a:lstStyle/>
          <a:p>
            <a:r>
              <a:rPr lang="en-US" sz="1000" dirty="0"/>
              <a:t>PAUT – phased array ultrasonic test                           AE – Acoustic Emission</a:t>
            </a:r>
          </a:p>
          <a:p>
            <a:r>
              <a:rPr lang="en-US" sz="1000" dirty="0"/>
              <a:t>SHMS – Structural Health Monitoring System          ECA – Eddy Current Array</a:t>
            </a:r>
          </a:p>
          <a:p>
            <a:r>
              <a:rPr lang="en-US" sz="1000" dirty="0"/>
              <a:t>TFM – Total Focusing Method                                      MFL – Magnetic Flux Leakage</a:t>
            </a:r>
          </a:p>
          <a:p>
            <a:r>
              <a:rPr lang="en-US" sz="1000" dirty="0"/>
              <a:t>WSM – Weld Surface Mapping</a:t>
            </a:r>
          </a:p>
        </p:txBody>
      </p:sp>
    </p:spTree>
    <p:extLst>
      <p:ext uri="{BB962C8B-B14F-4D97-AF65-F5344CB8AC3E}">
        <p14:creationId xmlns:p14="http://schemas.microsoft.com/office/powerpoint/2010/main" val="267111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55475053"/>
              </p:ext>
            </p:extLst>
          </p:nvPr>
        </p:nvGraphicFramePr>
        <p:xfrm>
          <a:off x="730045" y="378975"/>
          <a:ext cx="10360741" cy="5542280"/>
        </p:xfrm>
        <a:graphic>
          <a:graphicData uri="http://schemas.openxmlformats.org/drawingml/2006/table">
            <a:tbl>
              <a:tblPr firstRow="1" bandRow="1">
                <a:tableStyleId>{5C22544A-7EE6-4342-B048-85BDC9FD1C3A}</a:tableStyleId>
              </a:tblPr>
              <a:tblGrid>
                <a:gridCol w="1725561">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752168">
                  <a:extLst>
                    <a:ext uri="{9D8B030D-6E8A-4147-A177-3AD203B41FA5}">
                      <a16:colId xmlns:a16="http://schemas.microsoft.com/office/drawing/2014/main" val="20002"/>
                    </a:ext>
                  </a:extLst>
                </a:gridCol>
                <a:gridCol w="807372">
                  <a:extLst>
                    <a:ext uri="{9D8B030D-6E8A-4147-A177-3AD203B41FA5}">
                      <a16:colId xmlns:a16="http://schemas.microsoft.com/office/drawing/2014/main" val="20003"/>
                    </a:ext>
                  </a:extLst>
                </a:gridCol>
                <a:gridCol w="710274">
                  <a:extLst>
                    <a:ext uri="{9D8B030D-6E8A-4147-A177-3AD203B41FA5}">
                      <a16:colId xmlns:a16="http://schemas.microsoft.com/office/drawing/2014/main" val="20004"/>
                    </a:ext>
                  </a:extLst>
                </a:gridCol>
                <a:gridCol w="709361">
                  <a:extLst>
                    <a:ext uri="{9D8B030D-6E8A-4147-A177-3AD203B41FA5}">
                      <a16:colId xmlns:a16="http://schemas.microsoft.com/office/drawing/2014/main" val="20005"/>
                    </a:ext>
                  </a:extLst>
                </a:gridCol>
                <a:gridCol w="744793">
                  <a:extLst>
                    <a:ext uri="{9D8B030D-6E8A-4147-A177-3AD203B41FA5}">
                      <a16:colId xmlns:a16="http://schemas.microsoft.com/office/drawing/2014/main" val="20006"/>
                    </a:ext>
                  </a:extLst>
                </a:gridCol>
                <a:gridCol w="2853812">
                  <a:extLst>
                    <a:ext uri="{9D8B030D-6E8A-4147-A177-3AD203B41FA5}">
                      <a16:colId xmlns:a16="http://schemas.microsoft.com/office/drawing/2014/main" val="20007"/>
                    </a:ext>
                  </a:extLst>
                </a:gridCol>
              </a:tblGrid>
              <a:tr h="370840">
                <a:tc>
                  <a:txBody>
                    <a:bodyPr/>
                    <a:lstStyle/>
                    <a:p>
                      <a:pPr algn="ctr"/>
                      <a:r>
                        <a:rPr lang="en-US" sz="1200" dirty="0"/>
                        <a:t>NDE RFI</a:t>
                      </a:r>
                    </a:p>
                    <a:p>
                      <a:pPr algn="ctr"/>
                      <a:r>
                        <a:rPr lang="en-US" sz="1200" dirty="0"/>
                        <a:t>Respondent</a:t>
                      </a:r>
                    </a:p>
                  </a:txBody>
                  <a:tcPr/>
                </a:tc>
                <a:tc>
                  <a:txBody>
                    <a:bodyPr/>
                    <a:lstStyle/>
                    <a:p>
                      <a:pPr algn="ctr"/>
                      <a:r>
                        <a:rPr lang="en-US" sz="1200" dirty="0"/>
                        <a:t>Technology Proposed</a:t>
                      </a:r>
                    </a:p>
                  </a:txBody>
                  <a:tcPr/>
                </a:tc>
                <a:tc gridSpan="5">
                  <a:txBody>
                    <a:bodyPr/>
                    <a:lstStyle/>
                    <a:p>
                      <a:pPr algn="ctr"/>
                      <a:r>
                        <a:rPr lang="en-US" sz="1200" dirty="0"/>
                        <a:t>Primary Services Proposed</a:t>
                      </a:r>
                    </a:p>
                  </a:txBody>
                  <a:tcPr/>
                </a:tc>
                <a:tc hMerge="1">
                  <a:txBody>
                    <a:bodyPr/>
                    <a:lstStyle/>
                    <a:p>
                      <a:pPr algn="ctr"/>
                      <a:endParaRPr lang="en-US" sz="1200" dirty="0"/>
                    </a:p>
                  </a:txBody>
                  <a:tcPr/>
                </a:tc>
                <a:tc hMerge="1">
                  <a:txBody>
                    <a:bodyPr/>
                    <a:lstStyle/>
                    <a:p>
                      <a:pPr algn="ctr"/>
                      <a:endParaRPr lang="en-US" sz="1200" dirty="0"/>
                    </a:p>
                  </a:txBody>
                  <a:tcPr/>
                </a:tc>
                <a:tc hMerge="1">
                  <a:txBody>
                    <a:bodyPr/>
                    <a:lstStyle/>
                    <a:p>
                      <a:pPr algn="ctr"/>
                      <a:endParaRPr lang="en-US" sz="1200" dirty="0"/>
                    </a:p>
                  </a:txBody>
                  <a:tcPr/>
                </a:tc>
                <a:tc hMerge="1">
                  <a:txBody>
                    <a:bodyPr/>
                    <a:lstStyle/>
                    <a:p>
                      <a:pPr algn="ctr"/>
                      <a:endParaRPr lang="en-US" sz="1200" dirty="0"/>
                    </a:p>
                  </a:txBody>
                  <a:tcPr/>
                </a:tc>
                <a:tc>
                  <a:txBody>
                    <a:bodyPr/>
                    <a:lstStyle/>
                    <a:p>
                      <a:pPr algn="ctr"/>
                      <a:r>
                        <a:rPr lang="en-US" sz="1200" dirty="0"/>
                        <a:t>Applicability</a:t>
                      </a:r>
                    </a:p>
                  </a:txBody>
                  <a:tcPr/>
                </a:tc>
                <a:extLst>
                  <a:ext uri="{0D108BD9-81ED-4DB2-BD59-A6C34878D82A}">
                    <a16:rowId xmlns:a16="http://schemas.microsoft.com/office/drawing/2014/main" val="10000"/>
                  </a:ext>
                </a:extLst>
              </a:tr>
              <a:tr h="370840">
                <a:tc>
                  <a:txBody>
                    <a:bodyPr/>
                    <a:lstStyle/>
                    <a:p>
                      <a:pPr algn="ctr"/>
                      <a:endParaRPr lang="en-US" sz="1200" dirty="0"/>
                    </a:p>
                  </a:txBody>
                  <a:tcPr/>
                </a:tc>
                <a:tc>
                  <a:txBody>
                    <a:bodyPr/>
                    <a:lstStyle/>
                    <a:p>
                      <a:pPr algn="ctr"/>
                      <a:endParaRPr lang="en-US" sz="1200" dirty="0"/>
                    </a:p>
                  </a:txBody>
                  <a:tcPr/>
                </a:tc>
                <a:tc>
                  <a:txBody>
                    <a:bodyPr/>
                    <a:lstStyle/>
                    <a:p>
                      <a:pPr algn="ctr"/>
                      <a:r>
                        <a:rPr lang="en-US" sz="800" dirty="0"/>
                        <a:t>Equipment</a:t>
                      </a:r>
                      <a:r>
                        <a:rPr lang="en-US" sz="800" baseline="0" dirty="0"/>
                        <a:t> Sales</a:t>
                      </a:r>
                      <a:endParaRPr lang="en-US" sz="800" dirty="0"/>
                    </a:p>
                  </a:txBody>
                  <a:tcPr/>
                </a:tc>
                <a:tc>
                  <a:txBody>
                    <a:bodyPr/>
                    <a:lstStyle/>
                    <a:p>
                      <a:pPr algn="ctr"/>
                      <a:r>
                        <a:rPr lang="en-US" sz="800" dirty="0"/>
                        <a:t>Technique Refinement</a:t>
                      </a:r>
                    </a:p>
                  </a:txBody>
                  <a:tcPr/>
                </a:tc>
                <a:tc>
                  <a:txBody>
                    <a:bodyPr/>
                    <a:lstStyle/>
                    <a:p>
                      <a:pPr algn="ctr"/>
                      <a:r>
                        <a:rPr lang="en-US" sz="800" dirty="0"/>
                        <a:t>Basic R&amp;D</a:t>
                      </a:r>
                    </a:p>
                  </a:txBody>
                  <a:tcPr/>
                </a:tc>
                <a:tc>
                  <a:txBody>
                    <a:bodyPr/>
                    <a:lstStyle/>
                    <a:p>
                      <a:pPr algn="ctr"/>
                      <a:r>
                        <a:rPr lang="en-US" sz="800" dirty="0"/>
                        <a:t>Examination</a:t>
                      </a:r>
                      <a:r>
                        <a:rPr lang="en-US" sz="800" baseline="0" dirty="0"/>
                        <a:t>/</a:t>
                      </a:r>
                      <a:r>
                        <a:rPr lang="en-US" sz="800" dirty="0"/>
                        <a:t>Testing</a:t>
                      </a:r>
                    </a:p>
                  </a:txBody>
                  <a:tcPr/>
                </a:tc>
                <a:tc>
                  <a:txBody>
                    <a:bodyPr/>
                    <a:lstStyle/>
                    <a:p>
                      <a:pPr algn="ctr"/>
                      <a:r>
                        <a:rPr lang="en-US" sz="800" dirty="0"/>
                        <a:t>Vessel</a:t>
                      </a:r>
                      <a:r>
                        <a:rPr lang="en-US" sz="800" baseline="0" dirty="0"/>
                        <a:t> </a:t>
                      </a:r>
                      <a:r>
                        <a:rPr lang="en-US" sz="800" dirty="0"/>
                        <a:t>Health Monitoring</a:t>
                      </a:r>
                    </a:p>
                  </a:txBody>
                  <a:tcPr/>
                </a:tc>
                <a:tc>
                  <a:txBody>
                    <a:bodyPr/>
                    <a:lstStyle/>
                    <a:p>
                      <a:pPr algn="ctr"/>
                      <a:endParaRPr lang="en-US" sz="1200" dirty="0"/>
                    </a:p>
                  </a:txBody>
                  <a:tcPr/>
                </a:tc>
                <a:extLst>
                  <a:ext uri="{0D108BD9-81ED-4DB2-BD59-A6C34878D82A}">
                    <a16:rowId xmlns:a16="http://schemas.microsoft.com/office/drawing/2014/main" val="10001"/>
                  </a:ext>
                </a:extLst>
              </a:tr>
              <a:tr h="370840">
                <a:tc>
                  <a:txBody>
                    <a:bodyPr/>
                    <a:lstStyle/>
                    <a:p>
                      <a:pPr algn="ctr"/>
                      <a:r>
                        <a:rPr lang="en-US" sz="800" dirty="0"/>
                        <a:t>M2M NDT, Inc.</a:t>
                      </a:r>
                    </a:p>
                  </a:txBody>
                  <a:tcPr/>
                </a:tc>
                <a:tc>
                  <a:txBody>
                    <a:bodyPr/>
                    <a:lstStyle/>
                    <a:p>
                      <a:pPr algn="ctr"/>
                      <a:r>
                        <a:rPr lang="en-US" sz="900" dirty="0"/>
                        <a:t>PAUT</a:t>
                      </a:r>
                      <a:r>
                        <a:rPr lang="en-US" sz="900" baseline="0" dirty="0"/>
                        <a:t> with real-time </a:t>
                      </a:r>
                      <a:r>
                        <a:rPr lang="en-US" sz="900" dirty="0"/>
                        <a:t>TFM</a:t>
                      </a:r>
                    </a:p>
                  </a:txBody>
                  <a:tcPr/>
                </a:tc>
                <a:tc>
                  <a:txBody>
                    <a:bodyPr/>
                    <a:lstStyle/>
                    <a:p>
                      <a:pPr algn="ctr"/>
                      <a:r>
                        <a:rPr lang="en-US" sz="1400" dirty="0"/>
                        <a:t>X</a:t>
                      </a:r>
                    </a:p>
                  </a:txBody>
                  <a:tcPr/>
                </a:tc>
                <a:tc>
                  <a:txBody>
                    <a:bodyPr/>
                    <a:lstStyle/>
                    <a:p>
                      <a:pPr algn="ctr"/>
                      <a:r>
                        <a:rPr lang="en-US" sz="1400" dirty="0"/>
                        <a:t>X</a:t>
                      </a:r>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r>
                        <a:rPr lang="en-US" sz="900" dirty="0"/>
                        <a:t>Circumferential</a:t>
                      </a:r>
                      <a:r>
                        <a:rPr lang="en-US" sz="900" baseline="0" dirty="0"/>
                        <a:t> welds</a:t>
                      </a:r>
                      <a:endParaRPr lang="en-US" sz="900" dirty="0"/>
                    </a:p>
                  </a:txBody>
                  <a:tcPr/>
                </a:tc>
                <a:extLst>
                  <a:ext uri="{0D108BD9-81ED-4DB2-BD59-A6C34878D82A}">
                    <a16:rowId xmlns:a16="http://schemas.microsoft.com/office/drawing/2014/main" val="10002"/>
                  </a:ext>
                </a:extLst>
              </a:tr>
              <a:tr h="370840">
                <a:tc>
                  <a:txBody>
                    <a:bodyPr/>
                    <a:lstStyle/>
                    <a:p>
                      <a:pPr algn="ctr"/>
                      <a:r>
                        <a:rPr lang="en-US" sz="800" dirty="0"/>
                        <a:t>AVNIK Defense</a:t>
                      </a:r>
                      <a:r>
                        <a:rPr lang="en-US" sz="800" baseline="0" dirty="0"/>
                        <a:t> Solutions, Inc.</a:t>
                      </a:r>
                      <a:endParaRPr lang="en-US" sz="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err="1"/>
                        <a:t>Vibro</a:t>
                      </a:r>
                      <a:r>
                        <a:rPr lang="en-US" sz="900" dirty="0"/>
                        <a:t>-acoustic</a:t>
                      </a:r>
                      <a:r>
                        <a:rPr lang="en-US" sz="900" baseline="0" dirty="0"/>
                        <a:t> </a:t>
                      </a:r>
                      <a:r>
                        <a:rPr lang="en-US" sz="900" dirty="0"/>
                        <a:t>SHMS </a:t>
                      </a:r>
                    </a:p>
                  </a:txBody>
                  <a:tcPr/>
                </a:tc>
                <a:tc>
                  <a:txBody>
                    <a:bodyPr/>
                    <a:lstStyle/>
                    <a:p>
                      <a:pPr algn="ctr"/>
                      <a:endParaRPr lang="en-US" sz="1400" dirty="0"/>
                    </a:p>
                  </a:txBody>
                  <a:tcPr/>
                </a:tc>
                <a:tc>
                  <a:txBody>
                    <a:bodyPr/>
                    <a:lstStyle/>
                    <a:p>
                      <a:pPr algn="ctr"/>
                      <a:r>
                        <a:rPr lang="en-US" sz="1400" dirty="0"/>
                        <a:t>X</a:t>
                      </a:r>
                    </a:p>
                  </a:txBody>
                  <a:tcPr/>
                </a:tc>
                <a:tc>
                  <a:txBody>
                    <a:bodyPr/>
                    <a:lstStyle/>
                    <a:p>
                      <a:pPr algn="ctr"/>
                      <a:endParaRPr lang="en-US" sz="1400" dirty="0"/>
                    </a:p>
                  </a:txBody>
                  <a:tcPr/>
                </a:tc>
                <a:tc>
                  <a:txBody>
                    <a:bodyPr/>
                    <a:lstStyle/>
                    <a:p>
                      <a:pPr algn="ctr"/>
                      <a:r>
                        <a:rPr lang="en-US" sz="1400" dirty="0"/>
                        <a:t>X</a:t>
                      </a:r>
                    </a:p>
                  </a:txBody>
                  <a:tcPr/>
                </a:tc>
                <a:tc>
                  <a:txBody>
                    <a:bodyPr/>
                    <a:lstStyle/>
                    <a:p>
                      <a:pPr algn="ctr"/>
                      <a:r>
                        <a:rPr lang="en-US" sz="1400" dirty="0"/>
                        <a:t>X</a:t>
                      </a:r>
                    </a:p>
                  </a:txBody>
                  <a:tcPr/>
                </a:tc>
                <a:tc>
                  <a:txBody>
                    <a:bodyPr/>
                    <a:lstStyle/>
                    <a:p>
                      <a:pPr algn="ctr"/>
                      <a:r>
                        <a:rPr lang="en-US" sz="900" dirty="0"/>
                        <a:t>Vessel defect screening</a:t>
                      </a:r>
                    </a:p>
                  </a:txBody>
                  <a:tcPr/>
                </a:tc>
                <a:extLst>
                  <a:ext uri="{0D108BD9-81ED-4DB2-BD59-A6C34878D82A}">
                    <a16:rowId xmlns:a16="http://schemas.microsoft.com/office/drawing/2014/main" val="10003"/>
                  </a:ext>
                </a:extLst>
              </a:tr>
              <a:tr h="370840">
                <a:tc>
                  <a:txBody>
                    <a:bodyPr/>
                    <a:lstStyle/>
                    <a:p>
                      <a:pPr algn="ctr"/>
                      <a:r>
                        <a:rPr lang="en-US" sz="800" dirty="0"/>
                        <a:t>Zetec</a:t>
                      </a:r>
                    </a:p>
                  </a:txBody>
                  <a:tcPr/>
                </a:tc>
                <a:tc>
                  <a:txBody>
                    <a:bodyPr/>
                    <a:lstStyle/>
                    <a:p>
                      <a:pPr algn="ctr"/>
                      <a:r>
                        <a:rPr lang="en-US" sz="900" dirty="0"/>
                        <a:t>PAUT</a:t>
                      </a:r>
                      <a:r>
                        <a:rPr lang="en-US" sz="900" baseline="0" dirty="0"/>
                        <a:t> with 2D Probes</a:t>
                      </a:r>
                      <a:endParaRPr lang="en-US" sz="900" dirty="0"/>
                    </a:p>
                  </a:txBody>
                  <a:tcPr/>
                </a:tc>
                <a:tc>
                  <a:txBody>
                    <a:bodyPr/>
                    <a:lstStyle/>
                    <a:p>
                      <a:pPr algn="ctr"/>
                      <a:r>
                        <a:rPr lang="en-US" sz="1400" dirty="0"/>
                        <a:t>X</a:t>
                      </a:r>
                    </a:p>
                  </a:txBody>
                  <a:tcPr/>
                </a:tc>
                <a:tc>
                  <a:txBody>
                    <a:bodyPr/>
                    <a:lstStyle/>
                    <a:p>
                      <a:pPr algn="ctr"/>
                      <a:r>
                        <a:rPr lang="en-US" sz="1400" dirty="0"/>
                        <a:t>X</a:t>
                      </a:r>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r>
                        <a:rPr lang="en-US" sz="900" dirty="0"/>
                        <a:t>Circumferential</a:t>
                      </a:r>
                      <a:r>
                        <a:rPr lang="en-US" sz="900" baseline="0" dirty="0"/>
                        <a:t> welds</a:t>
                      </a:r>
                      <a:endParaRPr lang="en-US" sz="900" dirty="0"/>
                    </a:p>
                  </a:txBody>
                  <a:tcPr/>
                </a:tc>
                <a:extLst>
                  <a:ext uri="{0D108BD9-81ED-4DB2-BD59-A6C34878D82A}">
                    <a16:rowId xmlns:a16="http://schemas.microsoft.com/office/drawing/2014/main" val="10004"/>
                  </a:ext>
                </a:extLst>
              </a:tr>
              <a:tr h="370840">
                <a:tc>
                  <a:txBody>
                    <a:bodyPr/>
                    <a:lstStyle/>
                    <a:p>
                      <a:pPr algn="ctr"/>
                      <a:r>
                        <a:rPr lang="en-US" sz="800" dirty="0"/>
                        <a:t>Digital</a:t>
                      </a:r>
                      <a:r>
                        <a:rPr lang="en-US" sz="800" baseline="0" dirty="0"/>
                        <a:t> Wave Corp.</a:t>
                      </a:r>
                      <a:endParaRPr lang="en-US" sz="800" dirty="0"/>
                    </a:p>
                  </a:txBody>
                  <a:tcPr/>
                </a:tc>
                <a:tc>
                  <a:txBody>
                    <a:bodyPr/>
                    <a:lstStyle/>
                    <a:p>
                      <a:pPr algn="ctr"/>
                      <a:r>
                        <a:rPr lang="en-US" sz="900" dirty="0"/>
                        <a:t>Modal AE</a:t>
                      </a:r>
                    </a:p>
                  </a:txBody>
                  <a:tcPr/>
                </a:tc>
                <a:tc>
                  <a:txBody>
                    <a:bodyPr/>
                    <a:lstStyle/>
                    <a:p>
                      <a:pPr algn="ctr"/>
                      <a:r>
                        <a:rPr lang="en-US" sz="1400" dirty="0"/>
                        <a:t>X</a:t>
                      </a:r>
                    </a:p>
                  </a:txBody>
                  <a:tcPr/>
                </a:tc>
                <a:tc>
                  <a:txBody>
                    <a:bodyPr/>
                    <a:lstStyle/>
                    <a:p>
                      <a:pPr algn="ctr"/>
                      <a:r>
                        <a:rPr lang="en-US" sz="1400" dirty="0"/>
                        <a:t>X</a:t>
                      </a:r>
                    </a:p>
                  </a:txBody>
                  <a:tcPr/>
                </a:tc>
                <a:tc>
                  <a:txBody>
                    <a:bodyPr/>
                    <a:lstStyle/>
                    <a:p>
                      <a:pPr algn="ctr"/>
                      <a:endParaRPr lang="en-US" sz="1400" dirty="0"/>
                    </a:p>
                  </a:txBody>
                  <a:tcPr/>
                </a:tc>
                <a:tc>
                  <a:txBody>
                    <a:bodyPr/>
                    <a:lstStyle/>
                    <a:p>
                      <a:pPr algn="ctr"/>
                      <a:r>
                        <a:rPr lang="en-US" sz="1400" dirty="0"/>
                        <a:t>X</a:t>
                      </a:r>
                    </a:p>
                  </a:txBody>
                  <a:tcPr/>
                </a:tc>
                <a:tc>
                  <a:txBody>
                    <a:bodyPr/>
                    <a:lstStyle/>
                    <a:p>
                      <a:pPr algn="ctr"/>
                      <a:endParaRPr lang="en-US" sz="1400" dirty="0"/>
                    </a:p>
                  </a:txBody>
                  <a:tcPr/>
                </a:tc>
                <a:tc>
                  <a:txBody>
                    <a:bodyPr/>
                    <a:lstStyle/>
                    <a:p>
                      <a:pPr algn="ctr"/>
                      <a:r>
                        <a:rPr lang="en-US" sz="900" dirty="0"/>
                        <a:t>Vessel defect</a:t>
                      </a:r>
                      <a:r>
                        <a:rPr lang="en-US" sz="900" baseline="0" dirty="0"/>
                        <a:t> screening</a:t>
                      </a:r>
                      <a:endParaRPr lang="en-US" sz="900" dirty="0"/>
                    </a:p>
                  </a:txBody>
                  <a:tcPr/>
                </a:tc>
                <a:extLst>
                  <a:ext uri="{0D108BD9-81ED-4DB2-BD59-A6C34878D82A}">
                    <a16:rowId xmlns:a16="http://schemas.microsoft.com/office/drawing/2014/main" val="10005"/>
                  </a:ext>
                </a:extLst>
              </a:tr>
              <a:tr h="370840">
                <a:tc>
                  <a:txBody>
                    <a:bodyPr/>
                    <a:lstStyle/>
                    <a:p>
                      <a:pPr algn="ctr"/>
                      <a:r>
                        <a:rPr lang="en-US" sz="800" dirty="0"/>
                        <a:t>Eddyfi Technologies</a:t>
                      </a:r>
                    </a:p>
                  </a:txBody>
                  <a:tcPr/>
                </a:tc>
                <a:tc>
                  <a:txBody>
                    <a:bodyPr/>
                    <a:lstStyle/>
                    <a:p>
                      <a:pPr algn="ctr"/>
                      <a:r>
                        <a:rPr lang="en-US" sz="900" dirty="0"/>
                        <a:t>Tangential</a:t>
                      </a:r>
                      <a:r>
                        <a:rPr lang="en-US" sz="900" baseline="0" dirty="0"/>
                        <a:t> ECA</a:t>
                      </a:r>
                      <a:endParaRPr lang="en-US" sz="900" dirty="0"/>
                    </a:p>
                  </a:txBody>
                  <a:tcPr/>
                </a:tc>
                <a:tc>
                  <a:txBody>
                    <a:bodyPr/>
                    <a:lstStyle/>
                    <a:p>
                      <a:pPr algn="ctr"/>
                      <a:r>
                        <a:rPr lang="en-US" sz="1400" dirty="0"/>
                        <a:t>X</a:t>
                      </a:r>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r>
                        <a:rPr lang="en-US" sz="900" dirty="0"/>
                        <a:t>Surface</a:t>
                      </a:r>
                      <a:r>
                        <a:rPr lang="en-US" sz="900" baseline="0" dirty="0"/>
                        <a:t> connected cracks for all directly accessible welds</a:t>
                      </a:r>
                      <a:endParaRPr lang="en-US" sz="900" dirty="0"/>
                    </a:p>
                  </a:txBody>
                  <a:tcPr/>
                </a:tc>
                <a:extLst>
                  <a:ext uri="{0D108BD9-81ED-4DB2-BD59-A6C34878D82A}">
                    <a16:rowId xmlns:a16="http://schemas.microsoft.com/office/drawing/2014/main" val="10006"/>
                  </a:ext>
                </a:extLst>
              </a:tr>
              <a:tr h="370840">
                <a:tc>
                  <a:txBody>
                    <a:bodyPr/>
                    <a:lstStyle/>
                    <a:p>
                      <a:pPr algn="ctr"/>
                      <a:r>
                        <a:rPr lang="en-US" sz="800" dirty="0"/>
                        <a:t>The Phased Array Company</a:t>
                      </a:r>
                    </a:p>
                  </a:txBody>
                  <a:tcPr/>
                </a:tc>
                <a:tc>
                  <a:txBody>
                    <a:bodyPr/>
                    <a:lstStyle/>
                    <a:p>
                      <a:pPr algn="ctr"/>
                      <a:r>
                        <a:rPr lang="en-US" sz="900" dirty="0"/>
                        <a:t>PAUT/FMC </a:t>
                      </a:r>
                    </a:p>
                    <a:p>
                      <a:pPr algn="ctr"/>
                      <a:r>
                        <a:rPr lang="en-US" sz="900" dirty="0"/>
                        <a:t>with WSM</a:t>
                      </a:r>
                    </a:p>
                  </a:txBody>
                  <a:tcPr/>
                </a:tc>
                <a:tc>
                  <a:txBody>
                    <a:bodyPr/>
                    <a:lstStyle/>
                    <a:p>
                      <a:pPr algn="ctr"/>
                      <a:r>
                        <a:rPr lang="en-US" sz="1400" dirty="0"/>
                        <a:t>X</a:t>
                      </a:r>
                    </a:p>
                  </a:txBody>
                  <a:tcPr/>
                </a:tc>
                <a:tc>
                  <a:txBody>
                    <a:bodyPr/>
                    <a:lstStyle/>
                    <a:p>
                      <a:pPr algn="ctr"/>
                      <a:r>
                        <a:rPr lang="en-US" sz="1400" dirty="0"/>
                        <a:t>X</a:t>
                      </a:r>
                    </a:p>
                  </a:txBody>
                  <a:tcPr/>
                </a:tc>
                <a:tc>
                  <a:txBody>
                    <a:bodyPr/>
                    <a:lstStyle/>
                    <a:p>
                      <a:pPr algn="ctr"/>
                      <a:endParaRPr lang="en-US" sz="1400" dirty="0"/>
                    </a:p>
                  </a:txBody>
                  <a:tcPr/>
                </a:tc>
                <a:tc>
                  <a:txBody>
                    <a:bodyPr/>
                    <a:lstStyle/>
                    <a:p>
                      <a:pPr algn="ctr"/>
                      <a:r>
                        <a:rPr lang="en-US" sz="1400" dirty="0"/>
                        <a:t>X</a:t>
                      </a:r>
                    </a:p>
                  </a:txBody>
                  <a:tcPr/>
                </a:tc>
                <a:tc>
                  <a:txBody>
                    <a:bodyPr/>
                    <a:lstStyle/>
                    <a:p>
                      <a:pPr algn="ctr"/>
                      <a:endParaRPr lang="en-US" sz="1400" dirty="0"/>
                    </a:p>
                  </a:txBody>
                  <a:tcPr/>
                </a:tc>
                <a:tc>
                  <a:txBody>
                    <a:bodyPr/>
                    <a:lstStyle/>
                    <a:p>
                      <a:pPr algn="ctr"/>
                      <a:r>
                        <a:rPr lang="en-US" sz="900" dirty="0"/>
                        <a:t>Circumferential</a:t>
                      </a:r>
                      <a:r>
                        <a:rPr lang="en-US" sz="900" baseline="0" dirty="0"/>
                        <a:t> welds</a:t>
                      </a:r>
                      <a:endParaRPr lang="en-US" sz="900" dirty="0"/>
                    </a:p>
                  </a:txBody>
                  <a:tcPr/>
                </a:tc>
                <a:extLst>
                  <a:ext uri="{0D108BD9-81ED-4DB2-BD59-A6C34878D82A}">
                    <a16:rowId xmlns:a16="http://schemas.microsoft.com/office/drawing/2014/main" val="10007"/>
                  </a:ext>
                </a:extLst>
              </a:tr>
              <a:tr h="370840">
                <a:tc>
                  <a:txBody>
                    <a:bodyPr/>
                    <a:lstStyle/>
                    <a:p>
                      <a:pPr algn="ctr"/>
                      <a:r>
                        <a:rPr lang="en-US" sz="800" dirty="0"/>
                        <a:t>EWI</a:t>
                      </a:r>
                    </a:p>
                  </a:txBody>
                  <a:tcPr/>
                </a:tc>
                <a:tc>
                  <a:txBody>
                    <a:bodyPr/>
                    <a:lstStyle/>
                    <a:p>
                      <a:pPr algn="ctr"/>
                      <a:r>
                        <a:rPr lang="en-US" sz="900" dirty="0"/>
                        <a:t>PAUT/FMC with TFM</a:t>
                      </a:r>
                      <a:r>
                        <a:rPr lang="en-US" sz="900" baseline="0" dirty="0"/>
                        <a:t> and WSM</a:t>
                      </a:r>
                    </a:p>
                    <a:p>
                      <a:pPr algn="ctr"/>
                      <a:r>
                        <a:rPr lang="en-US" sz="900" baseline="0" dirty="0"/>
                        <a:t>ECA and MFL</a:t>
                      </a:r>
                    </a:p>
                    <a:p>
                      <a:pPr algn="ctr"/>
                      <a:r>
                        <a:rPr lang="en-US" sz="900" baseline="0" dirty="0"/>
                        <a:t>Computational Modeling</a:t>
                      </a:r>
                      <a:endParaRPr lang="en-US" sz="9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r>
                        <a:rPr lang="en-US" sz="1400" dirty="0"/>
                        <a:t>X</a:t>
                      </a:r>
                    </a:p>
                  </a:txBody>
                  <a:tcPr/>
                </a:tc>
                <a:tc>
                  <a:txBody>
                    <a:bodyPr/>
                    <a:lstStyle/>
                    <a:p>
                      <a:pPr algn="ctr"/>
                      <a:endParaRPr lang="en-US" sz="1400" dirty="0"/>
                    </a:p>
                  </a:txBody>
                  <a:tcPr/>
                </a:tc>
                <a:tc>
                  <a:txBody>
                    <a:bodyPr/>
                    <a:lstStyle/>
                    <a:p>
                      <a:pPr algn="ctr"/>
                      <a:endParaRPr lang="en-US" sz="1400" dirty="0"/>
                    </a:p>
                  </a:txBody>
                  <a:tcPr/>
                </a:tc>
                <a:tc>
                  <a:txBody>
                    <a:bodyPr/>
                    <a:lstStyle/>
                    <a:p>
                      <a:pPr algn="ctr"/>
                      <a:r>
                        <a:rPr lang="en-US" sz="900" dirty="0"/>
                        <a:t>Circumferential</a:t>
                      </a:r>
                      <a:r>
                        <a:rPr lang="en-US" sz="900" baseline="0" dirty="0"/>
                        <a:t> welds</a:t>
                      </a:r>
                    </a:p>
                    <a:p>
                      <a:pPr algn="ctr"/>
                      <a:r>
                        <a:rPr lang="en-US" sz="900" baseline="0" dirty="0"/>
                        <a:t> and</a:t>
                      </a:r>
                    </a:p>
                    <a:p>
                      <a:pPr algn="ctr"/>
                      <a:r>
                        <a:rPr lang="en-US" sz="900" baseline="0" dirty="0"/>
                        <a:t>Surface/near surface cracks of accessible welds</a:t>
                      </a:r>
                      <a:endParaRPr lang="en-US" sz="900" dirty="0"/>
                    </a:p>
                  </a:txBody>
                  <a:tcPr/>
                </a:tc>
                <a:extLst>
                  <a:ext uri="{0D108BD9-81ED-4DB2-BD59-A6C34878D82A}">
                    <a16:rowId xmlns:a16="http://schemas.microsoft.com/office/drawing/2014/main" val="10008"/>
                  </a:ext>
                </a:extLst>
              </a:tr>
              <a:tr h="370840">
                <a:tc>
                  <a:txBody>
                    <a:bodyPr/>
                    <a:lstStyle/>
                    <a:p>
                      <a:pPr algn="ctr"/>
                      <a:r>
                        <a:rPr lang="en-US" sz="800" dirty="0"/>
                        <a:t>LUNA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t>HMS</a:t>
                      </a:r>
                    </a:p>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t>(monitoring weep-holes</a:t>
                      </a:r>
                      <a:r>
                        <a:rPr lang="en-US" sz="900" baseline="0" dirty="0"/>
                        <a:t> for leakage)</a:t>
                      </a:r>
                      <a:endParaRPr lang="en-US" sz="900" dirty="0"/>
                    </a:p>
                  </a:txBody>
                  <a:tcPr/>
                </a:tc>
                <a:tc>
                  <a:txBody>
                    <a:bodyPr/>
                    <a:lstStyle/>
                    <a:p>
                      <a:pPr algn="ctr"/>
                      <a:r>
                        <a:rPr lang="en-US" sz="1400" dirty="0"/>
                        <a:t>X</a:t>
                      </a:r>
                    </a:p>
                  </a:txBody>
                  <a:tcPr/>
                </a:tc>
                <a:tc>
                  <a:txBody>
                    <a:bodyPr/>
                    <a:lstStyle/>
                    <a:p>
                      <a:pPr algn="ctr"/>
                      <a:r>
                        <a:rPr lang="en-US" sz="1400" dirty="0"/>
                        <a:t>X</a:t>
                      </a:r>
                    </a:p>
                  </a:txBody>
                  <a:tcPr/>
                </a:tc>
                <a:tc>
                  <a:txBody>
                    <a:bodyPr/>
                    <a:lstStyle/>
                    <a:p>
                      <a:pPr algn="ctr"/>
                      <a:endParaRPr lang="en-US" sz="1400" dirty="0"/>
                    </a:p>
                  </a:txBody>
                  <a:tcPr/>
                </a:tc>
                <a:tc>
                  <a:txBody>
                    <a:bodyPr/>
                    <a:lstStyle/>
                    <a:p>
                      <a:pPr algn="ctr"/>
                      <a:endParaRPr lang="en-US" sz="1400" dirty="0"/>
                    </a:p>
                  </a:txBody>
                  <a:tcPr/>
                </a:tc>
                <a:tc>
                  <a:txBody>
                    <a:bodyPr/>
                    <a:lstStyle/>
                    <a:p>
                      <a:pPr algn="ctr"/>
                      <a:r>
                        <a:rPr lang="en-US" sz="1400" dirty="0"/>
                        <a:t>X</a:t>
                      </a:r>
                    </a:p>
                  </a:txBody>
                  <a:tcPr/>
                </a:tc>
                <a:tc>
                  <a:txBody>
                    <a:bodyPr/>
                    <a:lstStyle/>
                    <a:p>
                      <a:pPr algn="ctr"/>
                      <a:r>
                        <a:rPr lang="en-US" sz="900" dirty="0"/>
                        <a:t>Vessel</a:t>
                      </a:r>
                      <a:r>
                        <a:rPr lang="en-US" sz="900" baseline="0" dirty="0"/>
                        <a:t> inner liner</a:t>
                      </a:r>
                      <a:endParaRPr lang="en-US" sz="900" dirty="0"/>
                    </a:p>
                  </a:txBody>
                  <a:tcPr/>
                </a:tc>
                <a:extLst>
                  <a:ext uri="{0D108BD9-81ED-4DB2-BD59-A6C34878D82A}">
                    <a16:rowId xmlns:a16="http://schemas.microsoft.com/office/drawing/2014/main" val="10009"/>
                  </a:ext>
                </a:extLst>
              </a:tr>
              <a:tr h="370840">
                <a:tc>
                  <a:txBody>
                    <a:bodyPr/>
                    <a:lstStyle/>
                    <a:p>
                      <a:pPr algn="ctr"/>
                      <a:r>
                        <a:rPr lang="en-US" sz="800" dirty="0"/>
                        <a:t>BWXT-NOG Technologies, Inc.</a:t>
                      </a:r>
                    </a:p>
                  </a:txBody>
                  <a:tcPr/>
                </a:tc>
                <a:tc>
                  <a:txBody>
                    <a:bodyPr/>
                    <a:lstStyle/>
                    <a:p>
                      <a:pPr algn="ctr"/>
                      <a:r>
                        <a:rPr lang="en-US" sz="900" dirty="0"/>
                        <a:t>PAUT/FMC with</a:t>
                      </a:r>
                    </a:p>
                    <a:p>
                      <a:pPr algn="ctr"/>
                      <a:r>
                        <a:rPr lang="en-US" sz="900" baseline="0" dirty="0"/>
                        <a:t>water column coupling and WSM</a:t>
                      </a:r>
                      <a:endParaRPr lang="en-US" sz="900" dirty="0"/>
                    </a:p>
                  </a:txBody>
                  <a:tcPr/>
                </a:tc>
                <a:tc>
                  <a:txBody>
                    <a:bodyPr/>
                    <a:lstStyle/>
                    <a:p>
                      <a:pPr algn="ctr"/>
                      <a:endParaRPr lang="en-US" sz="1400" dirty="0"/>
                    </a:p>
                  </a:txBody>
                  <a:tcPr/>
                </a:tc>
                <a:tc>
                  <a:txBody>
                    <a:bodyPr/>
                    <a:lstStyle/>
                    <a:p>
                      <a:pPr algn="ctr"/>
                      <a:r>
                        <a:rPr lang="en-US" sz="1400" dirty="0"/>
                        <a:t>X</a:t>
                      </a:r>
                    </a:p>
                  </a:txBody>
                  <a:tcPr/>
                </a:tc>
                <a:tc>
                  <a:txBody>
                    <a:bodyPr/>
                    <a:lstStyle/>
                    <a:p>
                      <a:pPr algn="ctr"/>
                      <a:endParaRPr lang="en-US" sz="1400" dirty="0"/>
                    </a:p>
                  </a:txBody>
                  <a:tcPr/>
                </a:tc>
                <a:tc>
                  <a:txBody>
                    <a:bodyPr/>
                    <a:lstStyle/>
                    <a:p>
                      <a:pPr algn="ctr"/>
                      <a:r>
                        <a:rPr lang="en-US" sz="1400" dirty="0"/>
                        <a:t>X</a:t>
                      </a:r>
                    </a:p>
                  </a:txBody>
                  <a:tcPr/>
                </a:tc>
                <a:tc>
                  <a:txBody>
                    <a:bodyPr/>
                    <a:lstStyle/>
                    <a:p>
                      <a:pPr algn="ctr"/>
                      <a:endParaRPr lang="en-US" sz="1400" dirty="0"/>
                    </a:p>
                  </a:txBody>
                  <a:tcPr/>
                </a:tc>
                <a:tc>
                  <a:txBody>
                    <a:bodyPr/>
                    <a:lstStyle/>
                    <a:p>
                      <a:pPr algn="ctr"/>
                      <a:r>
                        <a:rPr lang="en-US" sz="800" dirty="0"/>
                        <a:t>All directly accessible welds including</a:t>
                      </a:r>
                      <a:r>
                        <a:rPr lang="en-US" sz="800" baseline="0" dirty="0"/>
                        <a:t> nozzles</a:t>
                      </a:r>
                      <a:endParaRPr lang="en-US" sz="800" dirty="0"/>
                    </a:p>
                  </a:txBody>
                  <a:tcPr/>
                </a:tc>
                <a:extLst>
                  <a:ext uri="{0D108BD9-81ED-4DB2-BD59-A6C34878D82A}">
                    <a16:rowId xmlns:a16="http://schemas.microsoft.com/office/drawing/2014/main" val="10010"/>
                  </a:ext>
                </a:extLst>
              </a:tr>
              <a:tr h="370840">
                <a:tc>
                  <a:txBody>
                    <a:bodyPr/>
                    <a:lstStyle/>
                    <a:p>
                      <a:pPr algn="ctr"/>
                      <a:r>
                        <a:rPr lang="en-US" sz="800" dirty="0"/>
                        <a:t>Southwest Research</a:t>
                      </a:r>
                      <a:r>
                        <a:rPr lang="en-US" sz="800" baseline="0" dirty="0"/>
                        <a:t> Institute (</a:t>
                      </a:r>
                      <a:r>
                        <a:rPr lang="en-US" sz="800" baseline="0" dirty="0" err="1"/>
                        <a:t>SwRI</a:t>
                      </a:r>
                      <a:r>
                        <a:rPr lang="en-US" sz="800" baseline="0" dirty="0"/>
                        <a:t>)</a:t>
                      </a:r>
                      <a:endParaRPr lang="en-US" sz="800" dirty="0"/>
                    </a:p>
                  </a:txBody>
                  <a:tcPr/>
                </a:tc>
                <a:tc>
                  <a:txBody>
                    <a:bodyPr/>
                    <a:lstStyle/>
                    <a:p>
                      <a:pPr algn="ctr"/>
                      <a:r>
                        <a:rPr lang="en-US" sz="900" dirty="0"/>
                        <a:t>PAUT</a:t>
                      </a:r>
                    </a:p>
                    <a:p>
                      <a:pPr algn="ctr"/>
                      <a:r>
                        <a:rPr lang="en-US" sz="900" dirty="0"/>
                        <a:t>MFL</a:t>
                      </a:r>
                      <a:endParaRPr lang="en-US" sz="900" baseline="0" dirty="0"/>
                    </a:p>
                    <a:p>
                      <a:pPr algn="ctr"/>
                      <a:r>
                        <a:rPr lang="en-US" sz="900" baseline="0" dirty="0"/>
                        <a:t>Ultrasonic Guided Wave</a:t>
                      </a:r>
                    </a:p>
                    <a:p>
                      <a:pPr algn="ctr"/>
                      <a:r>
                        <a:rPr lang="en-US" sz="900" baseline="0" dirty="0"/>
                        <a:t>PAUT with WSM</a:t>
                      </a:r>
                      <a:endParaRPr lang="en-US" sz="900" dirty="0"/>
                    </a:p>
                  </a:txBody>
                  <a:tcPr/>
                </a:tc>
                <a:tc>
                  <a:txBody>
                    <a:bodyPr/>
                    <a:lstStyle/>
                    <a:p>
                      <a:pPr algn="ctr"/>
                      <a:endParaRPr lang="en-US" sz="1400" dirty="0"/>
                    </a:p>
                  </a:txBody>
                  <a:tcPr/>
                </a:tc>
                <a:tc>
                  <a:txBody>
                    <a:bodyPr/>
                    <a:lstStyle/>
                    <a:p>
                      <a:pPr algn="ctr"/>
                      <a:r>
                        <a:rPr lang="en-US" sz="1400" dirty="0"/>
                        <a:t>X</a:t>
                      </a:r>
                    </a:p>
                  </a:txBody>
                  <a:tcPr/>
                </a:tc>
                <a:tc>
                  <a:txBody>
                    <a:bodyPr/>
                    <a:lstStyle/>
                    <a:p>
                      <a:pPr algn="ctr"/>
                      <a:r>
                        <a:rPr lang="en-US" sz="1400" dirty="0"/>
                        <a:t>X</a:t>
                      </a:r>
                    </a:p>
                  </a:txBody>
                  <a:tcPr/>
                </a:tc>
                <a:tc>
                  <a:txBody>
                    <a:bodyPr/>
                    <a:lstStyle/>
                    <a:p>
                      <a:pPr algn="ctr"/>
                      <a:endParaRPr lang="en-US" sz="1400" dirty="0"/>
                    </a:p>
                  </a:txBody>
                  <a:tcPr/>
                </a:tc>
                <a:tc>
                  <a:txBody>
                    <a:bodyPr/>
                    <a:lstStyle/>
                    <a:p>
                      <a:pPr algn="ctr"/>
                      <a:endParaRPr lang="en-US" sz="1400" dirty="0"/>
                    </a:p>
                  </a:txBody>
                  <a:tcPr/>
                </a:tc>
                <a:tc>
                  <a:txBody>
                    <a:bodyPr/>
                    <a:lstStyle/>
                    <a:p>
                      <a:pPr algn="ctr"/>
                      <a:r>
                        <a:rPr lang="en-US" sz="900" dirty="0"/>
                        <a:t>Inner liner UT</a:t>
                      </a:r>
                      <a:r>
                        <a:rPr lang="en-US" sz="900" baseline="0" dirty="0"/>
                        <a:t> inspection</a:t>
                      </a:r>
                    </a:p>
                    <a:p>
                      <a:pPr algn="ctr"/>
                      <a:r>
                        <a:rPr lang="en-US" sz="900" baseline="0" dirty="0"/>
                        <a:t>Long. Welds</a:t>
                      </a:r>
                    </a:p>
                    <a:p>
                      <a:pPr algn="ctr"/>
                      <a:r>
                        <a:rPr lang="en-US" sz="900" baseline="0" dirty="0"/>
                        <a:t>Vessel defect screening</a:t>
                      </a:r>
                    </a:p>
                    <a:p>
                      <a:pPr algn="ctr"/>
                      <a:r>
                        <a:rPr lang="en-US" sz="900" baseline="0" dirty="0"/>
                        <a:t>S-S Welds</a:t>
                      </a:r>
                      <a:endParaRPr lang="en-US" sz="900" dirty="0"/>
                    </a:p>
                  </a:txBody>
                  <a:tcPr/>
                </a:tc>
                <a:extLst>
                  <a:ext uri="{0D108BD9-81ED-4DB2-BD59-A6C34878D82A}">
                    <a16:rowId xmlns:a16="http://schemas.microsoft.com/office/drawing/2014/main" val="10011"/>
                  </a:ext>
                </a:extLst>
              </a:tr>
              <a:tr h="370840">
                <a:tc>
                  <a:txBody>
                    <a:bodyPr/>
                    <a:lstStyle/>
                    <a:p>
                      <a:pPr algn="ctr"/>
                      <a:r>
                        <a:rPr lang="en-US" sz="800" dirty="0"/>
                        <a:t>Southern</a:t>
                      </a:r>
                      <a:r>
                        <a:rPr lang="en-US" sz="800" baseline="0" dirty="0"/>
                        <a:t> Research</a:t>
                      </a:r>
                      <a:endParaRPr lang="en-US" sz="800" dirty="0"/>
                    </a:p>
                  </a:txBody>
                  <a:tcPr/>
                </a:tc>
                <a:tc>
                  <a:txBody>
                    <a:bodyPr/>
                    <a:lstStyle/>
                    <a:p>
                      <a:pPr algn="ctr"/>
                      <a:r>
                        <a:rPr lang="en-US" sz="900" dirty="0"/>
                        <a:t>Ultrasonic Spectroscopy</a:t>
                      </a:r>
                    </a:p>
                    <a:p>
                      <a:pPr algn="ctr"/>
                      <a:r>
                        <a:rPr lang="en-US" sz="900" dirty="0"/>
                        <a:t>Digital</a:t>
                      </a:r>
                      <a:r>
                        <a:rPr lang="en-US" sz="900" baseline="0" dirty="0"/>
                        <a:t> Image Correlation</a:t>
                      </a:r>
                      <a:endParaRPr lang="en-US" sz="900" dirty="0"/>
                    </a:p>
                    <a:p>
                      <a:pPr algn="ctr"/>
                      <a:r>
                        <a:rPr lang="en-US" sz="900" dirty="0"/>
                        <a:t>Large</a:t>
                      </a:r>
                      <a:r>
                        <a:rPr lang="en-US" sz="900" baseline="0" dirty="0"/>
                        <a:t> Structure Strain Capture</a:t>
                      </a:r>
                      <a:endParaRPr lang="en-US" sz="9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a:p>
                    <a:p>
                      <a:pPr algn="ctr"/>
                      <a:endParaRPr lang="en-US" sz="1400" dirty="0"/>
                    </a:p>
                  </a:txBody>
                  <a:tcPr/>
                </a:tc>
                <a:tc>
                  <a:txBody>
                    <a:bodyPr/>
                    <a:lstStyle/>
                    <a:p>
                      <a:pPr algn="ctr"/>
                      <a:r>
                        <a:rPr lang="en-US" sz="1400" dirty="0"/>
                        <a:t>X</a:t>
                      </a:r>
                    </a:p>
                  </a:txBody>
                  <a:tcPr/>
                </a:tc>
                <a:tc>
                  <a:txBody>
                    <a:bodyPr/>
                    <a:lstStyle/>
                    <a:p>
                      <a:pPr algn="ctr"/>
                      <a:r>
                        <a:rPr lang="en-US" sz="1400" dirty="0"/>
                        <a:t>X</a:t>
                      </a:r>
                    </a:p>
                  </a:txBody>
                  <a:tcPr/>
                </a:tc>
                <a:tc>
                  <a:txBody>
                    <a:bodyPr/>
                    <a:lstStyle/>
                    <a:p>
                      <a:pPr algn="ctr"/>
                      <a:r>
                        <a:rPr lang="en-US" sz="1400" dirty="0"/>
                        <a:t>X</a:t>
                      </a:r>
                    </a:p>
                  </a:txBody>
                  <a:tcPr/>
                </a:tc>
                <a:tc>
                  <a:txBody>
                    <a:bodyPr/>
                    <a:lstStyle/>
                    <a:p>
                      <a:pPr algn="ctr"/>
                      <a:endParaRPr lang="en-US" sz="1400" dirty="0"/>
                    </a:p>
                  </a:txBody>
                  <a:tcPr/>
                </a:tc>
                <a:tc>
                  <a:txBody>
                    <a:bodyPr/>
                    <a:lstStyle/>
                    <a:p>
                      <a:pPr algn="ctr"/>
                      <a:r>
                        <a:rPr lang="en-US" sz="900" dirty="0"/>
                        <a:t>Vessel defect screening</a:t>
                      </a:r>
                    </a:p>
                  </a:txBody>
                  <a:tcPr/>
                </a:tc>
                <a:extLst>
                  <a:ext uri="{0D108BD9-81ED-4DB2-BD59-A6C34878D82A}">
                    <a16:rowId xmlns:a16="http://schemas.microsoft.com/office/drawing/2014/main" val="10012"/>
                  </a:ext>
                </a:extLst>
              </a:tr>
            </a:tbl>
          </a:graphicData>
        </a:graphic>
      </p:graphicFrame>
      <p:sp>
        <p:nvSpPr>
          <p:cNvPr id="5" name="TextBox 4"/>
          <p:cNvSpPr txBox="1"/>
          <p:nvPr/>
        </p:nvSpPr>
        <p:spPr>
          <a:xfrm>
            <a:off x="661020" y="5834895"/>
            <a:ext cx="2613216" cy="246221"/>
          </a:xfrm>
          <a:prstGeom prst="rect">
            <a:avLst/>
          </a:prstGeom>
          <a:noFill/>
        </p:spPr>
        <p:txBody>
          <a:bodyPr wrap="none" rtlCol="0">
            <a:spAutoFit/>
          </a:bodyPr>
          <a:lstStyle/>
          <a:p>
            <a:r>
              <a:rPr lang="en-US" sz="1000" dirty="0"/>
              <a:t>Note: Respondents listed in the order received</a:t>
            </a:r>
          </a:p>
        </p:txBody>
      </p:sp>
      <p:sp>
        <p:nvSpPr>
          <p:cNvPr id="6" name="TextBox 5"/>
          <p:cNvSpPr txBox="1"/>
          <p:nvPr/>
        </p:nvSpPr>
        <p:spPr>
          <a:xfrm>
            <a:off x="3940078" y="5834895"/>
            <a:ext cx="4731975" cy="707886"/>
          </a:xfrm>
          <a:prstGeom prst="rect">
            <a:avLst/>
          </a:prstGeom>
          <a:noFill/>
        </p:spPr>
        <p:txBody>
          <a:bodyPr wrap="square" rtlCol="0">
            <a:spAutoFit/>
          </a:bodyPr>
          <a:lstStyle/>
          <a:p>
            <a:r>
              <a:rPr lang="en-US" sz="1000" dirty="0"/>
              <a:t>PAUT – phased array ultrasonic test                           AE – Acoustic Emission</a:t>
            </a:r>
          </a:p>
          <a:p>
            <a:r>
              <a:rPr lang="en-US" sz="1000" dirty="0"/>
              <a:t>SHMS – Structural Health Monitoring System          ECA – Eddy Current Array</a:t>
            </a:r>
          </a:p>
          <a:p>
            <a:r>
              <a:rPr lang="en-US" sz="1000" dirty="0"/>
              <a:t>TFM – Total Focusing Method                                      MFL – Magnetic Flux Leakage</a:t>
            </a:r>
          </a:p>
          <a:p>
            <a:r>
              <a:rPr lang="en-US" sz="1000" dirty="0"/>
              <a:t>WSM – Weld Surface Mapping</a:t>
            </a:r>
          </a:p>
        </p:txBody>
      </p:sp>
    </p:spTree>
    <p:extLst>
      <p:ext uri="{BB962C8B-B14F-4D97-AF65-F5344CB8AC3E}">
        <p14:creationId xmlns:p14="http://schemas.microsoft.com/office/powerpoint/2010/main" val="3227019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15600" y="456735"/>
            <a:ext cx="11360800" cy="763600"/>
          </a:xfrm>
          <a:solidFill>
            <a:srgbClr val="0066B3"/>
          </a:solidFill>
        </p:spPr>
        <p:txBody>
          <a:bodyPr/>
          <a:lstStyle/>
          <a:p>
            <a:pPr eaLnBrk="1" hangingPunct="1"/>
            <a:r>
              <a:rPr lang="en-US" dirty="0">
                <a:solidFill>
                  <a:schemeClr val="accent6"/>
                </a:solidFill>
              </a:rPr>
              <a:t>MLPV Head to Shell Construction</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36</a:t>
            </a:fld>
            <a:endParaRPr lang="en-US">
              <a:latin typeface="75 Helvetica Bold" charset="0"/>
              <a:ea typeface="ＭＳ Ｐゴシック" charset="-128"/>
              <a:cs typeface="ＭＳ Ｐゴシック" charset="-128"/>
            </a:endParaRPr>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sz="1400" dirty="0">
                <a:solidFill>
                  <a:schemeClr val="tx1"/>
                </a:solidFill>
              </a:rPr>
              <a:t>NASA MLPVs</a:t>
            </a:r>
            <a:endParaRPr lang="en-US" dirty="0">
              <a:solidFill>
                <a:schemeClr val="tx1"/>
              </a:solidFill>
            </a:endParaRPr>
          </a:p>
        </p:txBody>
      </p:sp>
      <p:sp>
        <p:nvSpPr>
          <p:cNvPr id="7" name="TextBox 6">
            <a:extLst>
              <a:ext uri="{FF2B5EF4-FFF2-40B4-BE49-F238E27FC236}">
                <a16:creationId xmlns:a16="http://schemas.microsoft.com/office/drawing/2014/main" id="{DAD8ABCC-51B2-E0E3-1CA4-380544C34AA0}"/>
              </a:ext>
            </a:extLst>
          </p:cNvPr>
          <p:cNvSpPr txBox="1"/>
          <p:nvPr/>
        </p:nvSpPr>
        <p:spPr>
          <a:xfrm>
            <a:off x="297170" y="1533297"/>
            <a:ext cx="7029576" cy="512448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Solid head to layered shell sections are relatively easy to inspect</a:t>
            </a:r>
          </a:p>
          <a:p>
            <a:pPr marL="285750" indent="-285750">
              <a:spcAft>
                <a:spcPts val="600"/>
              </a:spcAft>
              <a:buFont typeface="Arial" panose="020B0604020202020204" pitchFamily="34" charset="0"/>
              <a:buChar char="•"/>
            </a:pPr>
            <a:r>
              <a:rPr lang="en-US" sz="2400" dirty="0"/>
              <a:t>Inspection performed from head side only using Shear- Wave Ultrasonic (angle-beam inspection) techniques</a:t>
            </a:r>
          </a:p>
          <a:p>
            <a:pPr marL="285750" indent="-285750">
              <a:spcAft>
                <a:spcPts val="600"/>
              </a:spcAft>
              <a:buFont typeface="Arial" panose="020B0604020202020204" pitchFamily="34" charset="0"/>
              <a:buChar char="•"/>
            </a:pPr>
            <a:r>
              <a:rPr lang="en-US" sz="2400" dirty="0"/>
              <a:t>Specific angles can be used to interrogate explicit areas of interest in welds where critical flaws originate</a:t>
            </a:r>
          </a:p>
          <a:p>
            <a:pPr marL="285750" indent="-285750">
              <a:spcAft>
                <a:spcPts val="600"/>
              </a:spcAft>
              <a:buFont typeface="Arial" panose="020B0604020202020204" pitchFamily="34" charset="0"/>
              <a:buChar char="•"/>
            </a:pPr>
            <a:r>
              <a:rPr lang="en-US" sz="2400" dirty="0"/>
              <a:t>Layer section provides landmarks in the PAUT data showing fusion of weld to plates  </a:t>
            </a:r>
          </a:p>
          <a:p>
            <a:pPr marL="285750" indent="-285750">
              <a:spcAft>
                <a:spcPts val="600"/>
              </a:spcAft>
              <a:buFont typeface="Arial" panose="020B0604020202020204" pitchFamily="34" charset="0"/>
              <a:buChar char="•"/>
            </a:pPr>
            <a:r>
              <a:rPr lang="en-US" sz="2400" dirty="0"/>
              <a:t>Weld geometry data can also be derived and compared to vessel drawings if available</a:t>
            </a:r>
          </a:p>
          <a:p>
            <a:endParaRPr lang="en-US" dirty="0"/>
          </a:p>
        </p:txBody>
      </p:sp>
      <p:pic>
        <p:nvPicPr>
          <p:cNvPr id="8" name="Picture 2" descr="IMG_2520">
            <a:extLst>
              <a:ext uri="{FF2B5EF4-FFF2-40B4-BE49-F238E27FC236}">
                <a16:creationId xmlns:a16="http://schemas.microsoft.com/office/drawing/2014/main" id="{15BC207F-395F-9F9F-ACD2-DF1C8CAE5D0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864" t="4405" r="8166" b="3405"/>
          <a:stretch/>
        </p:blipFill>
        <p:spPr bwMode="auto">
          <a:xfrm>
            <a:off x="7848600" y="1533297"/>
            <a:ext cx="3948130" cy="481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463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15600" y="456735"/>
            <a:ext cx="11360800" cy="763600"/>
          </a:xfrm>
          <a:solidFill>
            <a:srgbClr val="0066B3"/>
          </a:solidFill>
        </p:spPr>
        <p:txBody>
          <a:bodyPr/>
          <a:lstStyle/>
          <a:p>
            <a:pPr eaLnBrk="1" hangingPunct="1"/>
            <a:r>
              <a:rPr lang="en-US" dirty="0">
                <a:solidFill>
                  <a:schemeClr val="accent6"/>
                </a:solidFill>
              </a:rPr>
              <a:t>MLPV Shell to Shell Construction</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37</a:t>
            </a:fld>
            <a:endParaRPr lang="en-US">
              <a:latin typeface="75 Helvetica Bold" charset="0"/>
              <a:ea typeface="ＭＳ Ｐゴシック" charset="-128"/>
              <a:cs typeface="ＭＳ Ｐゴシック" charset="-128"/>
            </a:endParaRPr>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sz="1400" dirty="0">
                <a:solidFill>
                  <a:schemeClr val="tx1"/>
                </a:solidFill>
              </a:rPr>
              <a:t>NASA MLPVs</a:t>
            </a:r>
            <a:endParaRPr lang="en-US" dirty="0">
              <a:solidFill>
                <a:schemeClr val="tx1"/>
              </a:solidFill>
            </a:endParaRPr>
          </a:p>
        </p:txBody>
      </p:sp>
      <p:sp>
        <p:nvSpPr>
          <p:cNvPr id="2" name="TextBox 1">
            <a:extLst>
              <a:ext uri="{FF2B5EF4-FFF2-40B4-BE49-F238E27FC236}">
                <a16:creationId xmlns:a16="http://schemas.microsoft.com/office/drawing/2014/main" id="{2D2F6B3F-BD2F-E3B2-DD7E-AD557806FDA2}"/>
              </a:ext>
            </a:extLst>
          </p:cNvPr>
          <p:cNvSpPr txBox="1"/>
          <p:nvPr/>
        </p:nvSpPr>
        <p:spPr>
          <a:xfrm>
            <a:off x="261379" y="1565027"/>
            <a:ext cx="7434821" cy="320087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solidFill>
                  <a:schemeClr val="tx1"/>
                </a:solidFill>
              </a:rPr>
              <a:t>Shell to shell welds require inspection to justify continued use.</a:t>
            </a:r>
          </a:p>
          <a:p>
            <a:pPr marL="285750" indent="-285750">
              <a:spcAft>
                <a:spcPts val="600"/>
              </a:spcAft>
              <a:buFont typeface="Arial" panose="020B0604020202020204" pitchFamily="34" charset="0"/>
              <a:buChar char="•"/>
            </a:pPr>
            <a:r>
              <a:rPr lang="en-US" sz="2400" dirty="0"/>
              <a:t>Most vessels only have small nozzles (3 to 8 inch inside diameter) on each end restricting personnel access for entry</a:t>
            </a:r>
          </a:p>
          <a:p>
            <a:pPr marL="285750" indent="-285750">
              <a:spcAft>
                <a:spcPts val="600"/>
              </a:spcAft>
              <a:buFont typeface="Arial" panose="020B0604020202020204" pitchFamily="34" charset="0"/>
              <a:buChar char="•"/>
            </a:pPr>
            <a:r>
              <a:rPr lang="en-US" sz="2400" dirty="0"/>
              <a:t>Vessels in service at NASA require maintenance of cleanliness; opening the vessel to atmosphere is not preferred and costly when performed</a:t>
            </a:r>
          </a:p>
        </p:txBody>
      </p:sp>
      <p:pic>
        <p:nvPicPr>
          <p:cNvPr id="3" name="Picture 2">
            <a:extLst>
              <a:ext uri="{FF2B5EF4-FFF2-40B4-BE49-F238E27FC236}">
                <a16:creationId xmlns:a16="http://schemas.microsoft.com/office/drawing/2014/main" id="{4AF82552-25C8-D706-1A84-6F1DE12550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0200" y="1455327"/>
            <a:ext cx="3525762" cy="4659681"/>
          </a:xfrm>
          <a:prstGeom prst="rect">
            <a:avLst/>
          </a:prstGeom>
        </p:spPr>
      </p:pic>
    </p:spTree>
    <p:extLst>
      <p:ext uri="{BB962C8B-B14F-4D97-AF65-F5344CB8AC3E}">
        <p14:creationId xmlns:p14="http://schemas.microsoft.com/office/powerpoint/2010/main" val="1948880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15600" y="456735"/>
            <a:ext cx="11360800" cy="763600"/>
          </a:xfrm>
          <a:solidFill>
            <a:srgbClr val="0066B3"/>
          </a:solidFill>
        </p:spPr>
        <p:txBody>
          <a:bodyPr/>
          <a:lstStyle/>
          <a:p>
            <a:pPr eaLnBrk="1" hangingPunct="1"/>
            <a:r>
              <a:rPr lang="en-US" dirty="0">
                <a:solidFill>
                  <a:schemeClr val="accent6"/>
                </a:solidFill>
              </a:rPr>
              <a:t>MLPV History</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4</a:t>
            </a:fld>
            <a:endParaRPr lang="en-US">
              <a:latin typeface="75 Helvetica Bold" charset="0"/>
              <a:ea typeface="ＭＳ Ｐゴシック" charset="-128"/>
              <a:cs typeface="ＭＳ Ｐゴシック" charset="-128"/>
            </a:endParaRPr>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sz="1400" dirty="0">
                <a:solidFill>
                  <a:schemeClr val="tx1"/>
                </a:solidFill>
              </a:rPr>
              <a:t>NASA MLPVs</a:t>
            </a:r>
            <a:endParaRPr lang="en-US" dirty="0">
              <a:solidFill>
                <a:schemeClr val="tx1"/>
              </a:solidFill>
            </a:endParaRPr>
          </a:p>
        </p:txBody>
      </p:sp>
      <p:sp>
        <p:nvSpPr>
          <p:cNvPr id="17411" name="Content Placeholder 2"/>
          <p:cNvSpPr>
            <a:spLocks noGrp="1"/>
          </p:cNvSpPr>
          <p:nvPr>
            <p:ph idx="1"/>
          </p:nvPr>
        </p:nvSpPr>
        <p:spPr>
          <a:xfrm>
            <a:off x="193164" y="1098849"/>
            <a:ext cx="6501148" cy="1677083"/>
          </a:xfrm>
          <a:noFill/>
          <a:ln>
            <a:noFill/>
          </a:ln>
        </p:spPr>
        <p:txBody>
          <a:bodyPr spcFirstLastPara="1" wrap="square" lIns="91425" tIns="91425" rIns="91425" bIns="91425" anchor="t" anchorCtr="0">
            <a:noAutofit/>
          </a:bodyPr>
          <a:lstStyle/>
          <a:p>
            <a:endParaRPr lang="en-US" sz="1600" b="1" dirty="0"/>
          </a:p>
          <a:p>
            <a:pPr marL="139700" indent="0">
              <a:buNone/>
            </a:pPr>
            <a:r>
              <a:rPr lang="en-US" sz="1600" b="1" dirty="0"/>
              <a:t>A pressure vessel using layered construction of relatively thin material to provide pressure retaining capability equivalent to a thicker monolithic vessel.</a:t>
            </a:r>
          </a:p>
          <a:p>
            <a:pPr lvl="2"/>
            <a:r>
              <a:rPr lang="en-US" sz="1600" b="1" dirty="0">
                <a:latin typeface="+mj-lt"/>
              </a:rPr>
              <a:t>OSHA 29 CFR § 1910 requires pressure vessels to be ASME code compliance </a:t>
            </a:r>
          </a:p>
          <a:p>
            <a:pPr lvl="2"/>
            <a:r>
              <a:rPr lang="en-US" sz="1600" b="1" dirty="0"/>
              <a:t>1930’s design various constructions, including concentric layers, coil wound, shrink fit, and spiral wrapped.</a:t>
            </a:r>
          </a:p>
          <a:p>
            <a:pPr lvl="2"/>
            <a:r>
              <a:rPr lang="en-US" sz="1600" b="1" dirty="0">
                <a:solidFill>
                  <a:srgbClr val="FF0000"/>
                </a:solidFill>
              </a:rPr>
              <a:t>The ASME Boiler and Pressure Vessel Code has allowed for layered heads as well as shells since 1978.</a:t>
            </a:r>
          </a:p>
          <a:p>
            <a:pPr>
              <a:spcAft>
                <a:spcPts val="600"/>
              </a:spcAft>
              <a:buSzPct val="100000"/>
              <a:buFont typeface="Arial" panose="020B0604020202020204" pitchFamily="34" charset="0"/>
              <a:buChar char="•"/>
            </a:pPr>
            <a:endParaRPr lang="en-US" sz="1800" b="1" dirty="0">
              <a:latin typeface="+mj-lt"/>
            </a:endParaRPr>
          </a:p>
        </p:txBody>
      </p:sp>
      <p:sp>
        <p:nvSpPr>
          <p:cNvPr id="6" name="Content Placeholder 2">
            <a:extLst>
              <a:ext uri="{FF2B5EF4-FFF2-40B4-BE49-F238E27FC236}">
                <a16:creationId xmlns:a16="http://schemas.microsoft.com/office/drawing/2014/main" id="{C6D8CB14-685C-6639-860A-EB06ACF81D6A}"/>
              </a:ext>
            </a:extLst>
          </p:cNvPr>
          <p:cNvSpPr txBox="1">
            <a:spLocks/>
          </p:cNvSpPr>
          <p:nvPr/>
        </p:nvSpPr>
        <p:spPr>
          <a:xfrm>
            <a:off x="96582" y="4118049"/>
            <a:ext cx="11998836" cy="32822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dk1"/>
              </a:buClr>
              <a:buSzPts val="1400"/>
              <a:buFont typeface="Roboto"/>
              <a:buChar char="●"/>
              <a:defRPr sz="3200" b="0" i="0" u="none" strike="noStrike" cap="none">
                <a:solidFill>
                  <a:schemeClr val="dk1"/>
                </a:solidFill>
                <a:latin typeface="Roboto"/>
                <a:ea typeface="Roboto"/>
                <a:cs typeface="Roboto"/>
                <a:sym typeface="Roboto"/>
              </a:defRPr>
            </a:lvl1pPr>
            <a:lvl2pPr marL="914400" marR="0" lvl="1" indent="-317500" algn="l" rtl="0" eaLnBrk="1" hangingPunct="1">
              <a:lnSpc>
                <a:spcPct val="100000"/>
              </a:lnSpc>
              <a:spcBef>
                <a:spcPts val="0"/>
              </a:spcBef>
              <a:spcAft>
                <a:spcPts val="0"/>
              </a:spcAft>
              <a:buClr>
                <a:schemeClr val="dk1"/>
              </a:buClr>
              <a:buSzPts val="1400"/>
              <a:buFont typeface="Roboto"/>
              <a:buChar char="○"/>
              <a:defRPr sz="3000" b="0" i="0" u="none" strike="noStrike" cap="none">
                <a:solidFill>
                  <a:schemeClr val="dk1"/>
                </a:solidFill>
                <a:latin typeface="Roboto"/>
                <a:ea typeface="Roboto"/>
                <a:cs typeface="Roboto"/>
                <a:sym typeface="Roboto"/>
              </a:defRPr>
            </a:lvl2pPr>
            <a:lvl3pPr marL="1371600" marR="0" lvl="2" indent="-317500" algn="l" rtl="0" eaLnBrk="1" hangingPunct="1">
              <a:lnSpc>
                <a:spcPct val="100000"/>
              </a:lnSpc>
              <a:spcBef>
                <a:spcPts val="0"/>
              </a:spcBef>
              <a:spcAft>
                <a:spcPts val="0"/>
              </a:spcAft>
              <a:buClr>
                <a:schemeClr val="dk1"/>
              </a:buClr>
              <a:buSzPts val="1400"/>
              <a:buFont typeface="Roboto"/>
              <a:buChar char="■"/>
              <a:defRPr sz="2800" b="0" i="0" u="none" strike="noStrike" cap="none">
                <a:solidFill>
                  <a:schemeClr val="dk1"/>
                </a:solidFill>
                <a:latin typeface="Roboto"/>
                <a:ea typeface="Roboto"/>
                <a:cs typeface="Roboto"/>
                <a:sym typeface="Roboto"/>
              </a:defRPr>
            </a:lvl3pPr>
            <a:lvl4pPr marL="1828800" marR="0" lvl="3"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4pPr>
            <a:lvl5pPr marL="2286000" marR="0" lvl="4" indent="-317500" algn="l" rtl="0" eaLnBrk="1" hangingPunct="1">
              <a:lnSpc>
                <a:spcPct val="100000"/>
              </a:lnSpc>
              <a:spcBef>
                <a:spcPts val="0"/>
              </a:spcBef>
              <a:spcAft>
                <a:spcPts val="0"/>
              </a:spcAft>
              <a:buClr>
                <a:schemeClr val="dk1"/>
              </a:buClr>
              <a:buSzPts val="1400"/>
              <a:buFont typeface="Roboto"/>
              <a:buChar char="○"/>
              <a:defRPr sz="2400" b="0" i="0" u="none" strike="noStrike" cap="none">
                <a:solidFill>
                  <a:schemeClr val="dk1"/>
                </a:solidFill>
                <a:latin typeface="Roboto"/>
                <a:ea typeface="Roboto"/>
                <a:cs typeface="Roboto"/>
                <a:sym typeface="Roboto"/>
              </a:defRPr>
            </a:lvl5pPr>
            <a:lvl6pPr marL="2743200" marR="0" lvl="5"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6pPr>
            <a:lvl7pPr marL="3200400" marR="0" lvl="6"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7pPr>
            <a:lvl8pPr marL="3657600" marR="0" lvl="7"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8pPr>
            <a:lvl9pPr marL="4114800" marR="0" lvl="8"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9pPr>
          </a:lstStyle>
          <a:p>
            <a:pPr marL="139700" indent="0">
              <a:buNone/>
            </a:pPr>
            <a:r>
              <a:rPr lang="en-US" sz="1600" b="1" dirty="0"/>
              <a:t>NASA vessels:</a:t>
            </a:r>
          </a:p>
          <a:p>
            <a:pPr lvl="2"/>
            <a:r>
              <a:rPr lang="en-US" sz="1600" b="1" dirty="0"/>
              <a:t>Manufactured </a:t>
            </a:r>
            <a:r>
              <a:rPr lang="en-US" sz="1600" b="1" dirty="0">
                <a:solidFill>
                  <a:srgbClr val="FF0000"/>
                </a:solidFill>
              </a:rPr>
              <a:t>late 1950’s and early 1960’s (prior to inclusion in ASME Code)</a:t>
            </a:r>
            <a:endParaRPr lang="en-US" sz="1600" b="1" dirty="0"/>
          </a:p>
          <a:p>
            <a:pPr lvl="2"/>
            <a:r>
              <a:rPr lang="en-US" sz="1600" b="1" dirty="0"/>
              <a:t>Concentric wrapped layered shells and monolithic heads.</a:t>
            </a:r>
          </a:p>
          <a:p>
            <a:pPr lvl="3"/>
            <a:r>
              <a:rPr lang="en-US" sz="1600" b="1" dirty="0"/>
              <a:t>GRC and SSC unique, autofrettage construction</a:t>
            </a:r>
          </a:p>
          <a:p>
            <a:pPr lvl="2"/>
            <a:r>
              <a:rPr lang="en-US" sz="1600" b="1" dirty="0">
                <a:solidFill>
                  <a:srgbClr val="FF0000"/>
                </a:solidFill>
              </a:rPr>
              <a:t>Material non-code and not well characterized</a:t>
            </a:r>
          </a:p>
          <a:p>
            <a:pPr lvl="2"/>
            <a:r>
              <a:rPr lang="en-US" sz="1600" b="1" dirty="0">
                <a:solidFill>
                  <a:srgbClr val="FF0000"/>
                </a:solidFill>
              </a:rPr>
              <a:t>Not inspected in full compliance with code</a:t>
            </a:r>
          </a:p>
          <a:p>
            <a:pPr lvl="2"/>
            <a:r>
              <a:rPr lang="en-US" sz="1600" b="1" dirty="0"/>
              <a:t>Originally rated by the manufacturers based on </a:t>
            </a:r>
            <a:r>
              <a:rPr lang="en-US" sz="1600" b="1" dirty="0">
                <a:solidFill>
                  <a:srgbClr val="FF0000"/>
                </a:solidFill>
              </a:rPr>
              <a:t>lower safety factor </a:t>
            </a:r>
            <a:r>
              <a:rPr lang="en-US" sz="1600" b="1" dirty="0"/>
              <a:t>(not compliant with Code), generally 2.5:1 on UTS vs. 4:1 then, or 3.5:1 today.</a:t>
            </a:r>
          </a:p>
          <a:p>
            <a:pPr lvl="2"/>
            <a:r>
              <a:rPr lang="en-US" sz="1600" b="1" dirty="0"/>
              <a:t>Mostly 3/8 - 1/2 inch liner and ¼ inch layers</a:t>
            </a:r>
          </a:p>
          <a:p>
            <a:pPr lvl="2"/>
            <a:r>
              <a:rPr lang="en-US" sz="1600" b="1" dirty="0">
                <a:solidFill>
                  <a:srgbClr val="FF0000"/>
                </a:solidFill>
              </a:rPr>
              <a:t>357 out of 360 not code-stamped</a:t>
            </a:r>
          </a:p>
        </p:txBody>
      </p:sp>
      <p:pic>
        <p:nvPicPr>
          <p:cNvPr id="2" name="Picture 1">
            <a:extLst>
              <a:ext uri="{FF2B5EF4-FFF2-40B4-BE49-F238E27FC236}">
                <a16:creationId xmlns:a16="http://schemas.microsoft.com/office/drawing/2014/main" id="{4F95D929-2B6D-89B4-27F1-DF050FBBDD2F}"/>
              </a:ext>
            </a:extLst>
          </p:cNvPr>
          <p:cNvPicPr>
            <a:picLocks noChangeAspect="1"/>
          </p:cNvPicPr>
          <p:nvPr/>
        </p:nvPicPr>
        <p:blipFill>
          <a:blip r:embed="rId3"/>
          <a:stretch>
            <a:fillRect/>
          </a:stretch>
        </p:blipFill>
        <p:spPr>
          <a:xfrm>
            <a:off x="6435459" y="838535"/>
            <a:ext cx="5340941" cy="4158343"/>
          </a:xfrm>
          <a:prstGeom prst="rect">
            <a:avLst/>
          </a:prstGeom>
        </p:spPr>
      </p:pic>
    </p:spTree>
    <p:extLst>
      <p:ext uri="{BB962C8B-B14F-4D97-AF65-F5344CB8AC3E}">
        <p14:creationId xmlns:p14="http://schemas.microsoft.com/office/powerpoint/2010/main" val="3218375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73132" y="456735"/>
            <a:ext cx="11503268" cy="763600"/>
          </a:xfrm>
          <a:solidFill>
            <a:srgbClr val="0066B3"/>
          </a:solidFill>
        </p:spPr>
        <p:txBody>
          <a:bodyPr/>
          <a:lstStyle/>
          <a:p>
            <a:pPr eaLnBrk="1" hangingPunct="1"/>
            <a:r>
              <a:rPr lang="en-US" dirty="0">
                <a:solidFill>
                  <a:schemeClr val="accent6"/>
                </a:solidFill>
              </a:rPr>
              <a:t>NASA MLPV Use vs Industry </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5</a:t>
            </a:fld>
            <a:endParaRPr lang="en-US">
              <a:latin typeface="75 Helvetica Bold" charset="0"/>
              <a:ea typeface="ＭＳ Ｐゴシック" charset="-128"/>
              <a:cs typeface="ＭＳ Ｐゴシック" charset="-128"/>
            </a:endParaRPr>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sz="1400" dirty="0">
                <a:solidFill>
                  <a:schemeClr val="tx1"/>
                </a:solidFill>
              </a:rPr>
              <a:t>NASA MLPVs</a:t>
            </a:r>
            <a:endParaRPr lang="en-US" dirty="0">
              <a:solidFill>
                <a:schemeClr val="tx1"/>
              </a:solidFill>
            </a:endParaRPr>
          </a:p>
        </p:txBody>
      </p:sp>
      <p:sp>
        <p:nvSpPr>
          <p:cNvPr id="17411" name="Content Placeholder 2"/>
          <p:cNvSpPr>
            <a:spLocks noGrp="1"/>
          </p:cNvSpPr>
          <p:nvPr>
            <p:ph idx="1"/>
          </p:nvPr>
        </p:nvSpPr>
        <p:spPr>
          <a:xfrm>
            <a:off x="11076" y="1233438"/>
            <a:ext cx="5902836" cy="5606751"/>
          </a:xfrm>
          <a:noFill/>
          <a:ln>
            <a:noFill/>
          </a:ln>
        </p:spPr>
        <p:txBody>
          <a:bodyPr spcFirstLastPara="1" wrap="square" lIns="91425" tIns="91425" rIns="91425" bIns="91425" anchor="t" anchorCtr="0">
            <a:noAutofit/>
          </a:bodyPr>
          <a:lstStyle/>
          <a:p>
            <a:pPr marL="139700" indent="0">
              <a:spcAft>
                <a:spcPts val="600"/>
              </a:spcAft>
              <a:buNone/>
            </a:pPr>
            <a:endParaRPr lang="en-US" sz="2200" b="1" dirty="0">
              <a:solidFill>
                <a:schemeClr val="tx1"/>
              </a:solidFill>
            </a:endParaRPr>
          </a:p>
          <a:p>
            <a:pPr marL="139700" indent="0">
              <a:spcAft>
                <a:spcPts val="600"/>
              </a:spcAft>
              <a:buNone/>
            </a:pPr>
            <a:r>
              <a:rPr lang="en-US" sz="2200" b="1" dirty="0">
                <a:solidFill>
                  <a:schemeClr val="tx1"/>
                </a:solidFill>
              </a:rPr>
              <a:t>Industry </a:t>
            </a:r>
          </a:p>
          <a:p>
            <a:pPr marL="342900" lvl="1" indent="-342900">
              <a:spcAft>
                <a:spcPts val="600"/>
              </a:spcAft>
              <a:buClr>
                <a:srgbClr val="0066B3"/>
              </a:buClr>
              <a:buFont typeface="Arial" panose="020B0604020202020204" pitchFamily="34" charset="0"/>
              <a:buChar char="•"/>
            </a:pPr>
            <a:r>
              <a:rPr lang="en-US" sz="2200" b="1" dirty="0">
                <a:solidFill>
                  <a:schemeClr val="tx1"/>
                </a:solidFill>
              </a:rPr>
              <a:t>Urea reactors</a:t>
            </a:r>
          </a:p>
          <a:p>
            <a:pPr marL="342900" lvl="1" indent="-342900">
              <a:spcAft>
                <a:spcPts val="600"/>
              </a:spcAft>
              <a:buClr>
                <a:srgbClr val="0066B3"/>
              </a:buClr>
              <a:buFont typeface="Arial" panose="020B0604020202020204" pitchFamily="34" charset="0"/>
              <a:buChar char="•"/>
            </a:pPr>
            <a:r>
              <a:rPr lang="en-US" sz="2200" b="1" dirty="0">
                <a:solidFill>
                  <a:schemeClr val="tx1"/>
                </a:solidFill>
              </a:rPr>
              <a:t>Low cycles</a:t>
            </a:r>
          </a:p>
          <a:p>
            <a:pPr marL="342900" lvl="1" indent="-342900">
              <a:spcAft>
                <a:spcPts val="600"/>
              </a:spcAft>
              <a:buClr>
                <a:srgbClr val="0066B3"/>
              </a:buClr>
              <a:buFont typeface="Arial" panose="020B0604020202020204" pitchFamily="34" charset="0"/>
              <a:buChar char="•"/>
            </a:pPr>
            <a:r>
              <a:rPr lang="en-US" sz="2200" b="1" dirty="0">
                <a:solidFill>
                  <a:schemeClr val="tx1"/>
                </a:solidFill>
              </a:rPr>
              <a:t>Stress Corrosion Cracking (SCC) potential</a:t>
            </a:r>
          </a:p>
          <a:p>
            <a:pPr marL="342900" lvl="1" indent="-342900">
              <a:spcAft>
                <a:spcPts val="600"/>
              </a:spcAft>
              <a:buClr>
                <a:srgbClr val="0066B3"/>
              </a:buClr>
              <a:buFont typeface="Arial" panose="020B0604020202020204" pitchFamily="34" charset="0"/>
              <a:buChar char="•"/>
            </a:pPr>
            <a:r>
              <a:rPr lang="en-US" sz="2200" b="1" dirty="0">
                <a:solidFill>
                  <a:schemeClr val="tx1"/>
                </a:solidFill>
              </a:rPr>
              <a:t>Often elevated (300-400°F) temperature operation, some low temperature</a:t>
            </a:r>
          </a:p>
          <a:p>
            <a:pPr marL="342900" lvl="1" indent="-342900">
              <a:spcAft>
                <a:spcPts val="600"/>
              </a:spcAft>
              <a:buClr>
                <a:srgbClr val="0066B3"/>
              </a:buClr>
              <a:buFont typeface="Arial" panose="020B0604020202020204" pitchFamily="34" charset="0"/>
              <a:buChar char="•"/>
            </a:pPr>
            <a:r>
              <a:rPr lang="en-US" sz="2200" b="1" dirty="0">
                <a:solidFill>
                  <a:schemeClr val="tx1"/>
                </a:solidFill>
              </a:rPr>
              <a:t>~ 10 catastrophic failures per 23K vessels fabricated</a:t>
            </a:r>
          </a:p>
          <a:p>
            <a:pPr>
              <a:spcAft>
                <a:spcPts val="600"/>
              </a:spcAft>
              <a:buSzPct val="100000"/>
              <a:buFont typeface="Arial" panose="020B0604020202020204" pitchFamily="34" charset="0"/>
              <a:buChar char="•"/>
            </a:pPr>
            <a:endParaRPr lang="en-US" sz="1800" b="1" dirty="0">
              <a:latin typeface="+mj-lt"/>
            </a:endParaRPr>
          </a:p>
        </p:txBody>
      </p:sp>
      <p:sp>
        <p:nvSpPr>
          <p:cNvPr id="6" name="Content Placeholder 2">
            <a:extLst>
              <a:ext uri="{FF2B5EF4-FFF2-40B4-BE49-F238E27FC236}">
                <a16:creationId xmlns:a16="http://schemas.microsoft.com/office/drawing/2014/main" id="{C6D8CB14-685C-6639-860A-EB06ACF81D6A}"/>
              </a:ext>
            </a:extLst>
          </p:cNvPr>
          <p:cNvSpPr txBox="1">
            <a:spLocks/>
          </p:cNvSpPr>
          <p:nvPr/>
        </p:nvSpPr>
        <p:spPr>
          <a:xfrm>
            <a:off x="5913912" y="1236261"/>
            <a:ext cx="6278088" cy="49389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dk1"/>
              </a:buClr>
              <a:buSzPts val="1400"/>
              <a:buFont typeface="Roboto"/>
              <a:buChar char="●"/>
              <a:defRPr sz="3200" b="0" i="0" u="none" strike="noStrike" cap="none">
                <a:solidFill>
                  <a:schemeClr val="dk1"/>
                </a:solidFill>
                <a:latin typeface="Roboto"/>
                <a:ea typeface="Roboto"/>
                <a:cs typeface="Roboto"/>
                <a:sym typeface="Roboto"/>
              </a:defRPr>
            </a:lvl1pPr>
            <a:lvl2pPr marL="914400" marR="0" lvl="1" indent="-317500" algn="l" rtl="0" eaLnBrk="1" hangingPunct="1">
              <a:lnSpc>
                <a:spcPct val="100000"/>
              </a:lnSpc>
              <a:spcBef>
                <a:spcPts val="0"/>
              </a:spcBef>
              <a:spcAft>
                <a:spcPts val="0"/>
              </a:spcAft>
              <a:buClr>
                <a:schemeClr val="dk1"/>
              </a:buClr>
              <a:buSzPts val="1400"/>
              <a:buFont typeface="Roboto"/>
              <a:buChar char="○"/>
              <a:defRPr sz="3000" b="0" i="0" u="none" strike="noStrike" cap="none">
                <a:solidFill>
                  <a:schemeClr val="dk1"/>
                </a:solidFill>
                <a:latin typeface="Roboto"/>
                <a:ea typeface="Roboto"/>
                <a:cs typeface="Roboto"/>
                <a:sym typeface="Roboto"/>
              </a:defRPr>
            </a:lvl2pPr>
            <a:lvl3pPr marL="1371600" marR="0" lvl="2" indent="-317500" algn="l" rtl="0" eaLnBrk="1" hangingPunct="1">
              <a:lnSpc>
                <a:spcPct val="100000"/>
              </a:lnSpc>
              <a:spcBef>
                <a:spcPts val="0"/>
              </a:spcBef>
              <a:spcAft>
                <a:spcPts val="0"/>
              </a:spcAft>
              <a:buClr>
                <a:schemeClr val="dk1"/>
              </a:buClr>
              <a:buSzPts val="1400"/>
              <a:buFont typeface="Roboto"/>
              <a:buChar char="■"/>
              <a:defRPr sz="2800" b="0" i="0" u="none" strike="noStrike" cap="none">
                <a:solidFill>
                  <a:schemeClr val="dk1"/>
                </a:solidFill>
                <a:latin typeface="Roboto"/>
                <a:ea typeface="Roboto"/>
                <a:cs typeface="Roboto"/>
                <a:sym typeface="Roboto"/>
              </a:defRPr>
            </a:lvl3pPr>
            <a:lvl4pPr marL="1828800" marR="0" lvl="3"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4pPr>
            <a:lvl5pPr marL="2286000" marR="0" lvl="4" indent="-317500" algn="l" rtl="0" eaLnBrk="1" hangingPunct="1">
              <a:lnSpc>
                <a:spcPct val="100000"/>
              </a:lnSpc>
              <a:spcBef>
                <a:spcPts val="0"/>
              </a:spcBef>
              <a:spcAft>
                <a:spcPts val="0"/>
              </a:spcAft>
              <a:buClr>
                <a:schemeClr val="dk1"/>
              </a:buClr>
              <a:buSzPts val="1400"/>
              <a:buFont typeface="Roboto"/>
              <a:buChar char="○"/>
              <a:defRPr sz="2400" b="0" i="0" u="none" strike="noStrike" cap="none">
                <a:solidFill>
                  <a:schemeClr val="dk1"/>
                </a:solidFill>
                <a:latin typeface="Roboto"/>
                <a:ea typeface="Roboto"/>
                <a:cs typeface="Roboto"/>
                <a:sym typeface="Roboto"/>
              </a:defRPr>
            </a:lvl5pPr>
            <a:lvl6pPr marL="2743200" marR="0" lvl="5"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6pPr>
            <a:lvl7pPr marL="3200400" marR="0" lvl="6"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7pPr>
            <a:lvl8pPr marL="3657600" marR="0" lvl="7"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8pPr>
            <a:lvl9pPr marL="4114800" marR="0" lvl="8" indent="-317500" algn="l" rtl="0" eaLnBrk="1" hangingPunct="1">
              <a:lnSpc>
                <a:spcPct val="100000"/>
              </a:lnSpc>
              <a:spcBef>
                <a:spcPts val="0"/>
              </a:spcBef>
              <a:spcAft>
                <a:spcPts val="0"/>
              </a:spcAft>
              <a:buClr>
                <a:schemeClr val="dk1"/>
              </a:buClr>
              <a:buSzPts val="1400"/>
              <a:buFont typeface="Roboto"/>
              <a:buChar char="■"/>
              <a:defRPr sz="1867" b="0" i="0" u="none" strike="noStrike" cap="none">
                <a:solidFill>
                  <a:schemeClr val="dk1"/>
                </a:solidFill>
                <a:latin typeface="Roboto"/>
                <a:ea typeface="Roboto"/>
                <a:cs typeface="Roboto"/>
                <a:sym typeface="Roboto"/>
              </a:defRPr>
            </a:lvl9pPr>
          </a:lstStyle>
          <a:p>
            <a:pPr marL="139700" indent="0">
              <a:buNone/>
            </a:pPr>
            <a:endParaRPr lang="en-US" sz="2000" b="1" dirty="0"/>
          </a:p>
          <a:p>
            <a:pPr marL="139700" indent="0">
              <a:buNone/>
            </a:pPr>
            <a:r>
              <a:rPr lang="en-US" sz="2000" b="1" dirty="0"/>
              <a:t>NASA</a:t>
            </a:r>
            <a:endParaRPr lang="en-US" sz="2000" dirty="0"/>
          </a:p>
          <a:p>
            <a:pPr marL="342900" indent="-342900">
              <a:buFont typeface="Arial" panose="020B0604020202020204" pitchFamily="34" charset="0"/>
              <a:buChar char="•"/>
            </a:pPr>
            <a:r>
              <a:rPr lang="en-US" sz="2000" b="1" dirty="0">
                <a:solidFill>
                  <a:schemeClr val="tx1"/>
                </a:solidFill>
              </a:rPr>
              <a:t>Most in air or inert gas service (few in gaseous hydrogen service)</a:t>
            </a:r>
          </a:p>
          <a:p>
            <a:pPr marL="342900" indent="-342900">
              <a:buFont typeface="Arial" panose="020B0604020202020204" pitchFamily="34" charset="0"/>
              <a:buChar char="•"/>
            </a:pPr>
            <a:r>
              <a:rPr lang="en-US" sz="2000" b="1" dirty="0">
                <a:solidFill>
                  <a:schemeClr val="tx1"/>
                </a:solidFill>
              </a:rPr>
              <a:t>Cyclic operation (pressure swings)</a:t>
            </a:r>
          </a:p>
          <a:p>
            <a:pPr marL="342900" indent="-342900">
              <a:buFont typeface="Arial" panose="020B0604020202020204" pitchFamily="34" charset="0"/>
              <a:buChar char="•"/>
            </a:pPr>
            <a:r>
              <a:rPr lang="en-US" sz="2000" b="1" dirty="0">
                <a:solidFill>
                  <a:schemeClr val="tx1"/>
                </a:solidFill>
              </a:rPr>
              <a:t>No SCC</a:t>
            </a:r>
          </a:p>
          <a:p>
            <a:pPr marL="342900" indent="-342900">
              <a:buFont typeface="Arial" panose="020B0604020202020204" pitchFamily="34" charset="0"/>
              <a:buChar char="•"/>
            </a:pPr>
            <a:r>
              <a:rPr lang="en-US" sz="2000" b="1" dirty="0">
                <a:solidFill>
                  <a:schemeClr val="tx1"/>
                </a:solidFill>
              </a:rPr>
              <a:t>No catastrophic failures </a:t>
            </a:r>
          </a:p>
          <a:p>
            <a:pPr marL="342900" indent="-342900">
              <a:buFont typeface="Arial" panose="020B0604020202020204" pitchFamily="34" charset="0"/>
              <a:buChar char="•"/>
            </a:pPr>
            <a:r>
              <a:rPr lang="en-US" sz="2000" b="1" dirty="0">
                <a:solidFill>
                  <a:srgbClr val="FF0000"/>
                </a:solidFill>
              </a:rPr>
              <a:t>Ambient temperature operation which is below Code Minimum Design Metal Temperature limits at every NASA Center</a:t>
            </a:r>
          </a:p>
          <a:p>
            <a:pPr marL="342900" indent="-342900">
              <a:buFont typeface="Arial" panose="020B0604020202020204" pitchFamily="34" charset="0"/>
              <a:buChar char="•"/>
            </a:pPr>
            <a:r>
              <a:rPr lang="en-US" sz="2000" b="1" dirty="0">
                <a:solidFill>
                  <a:schemeClr val="tx1"/>
                </a:solidFill>
              </a:rPr>
              <a:t>Some blowdown service resulting in lower temperature at nozzle and surrounding area</a:t>
            </a:r>
          </a:p>
          <a:p>
            <a:pPr marL="342900" indent="-342900">
              <a:buFont typeface="Arial" panose="020B0604020202020204" pitchFamily="34" charset="0"/>
              <a:buChar char="•"/>
            </a:pPr>
            <a:r>
              <a:rPr lang="en-US" sz="2000" b="1" dirty="0">
                <a:solidFill>
                  <a:srgbClr val="FF0000"/>
                </a:solidFill>
              </a:rPr>
              <a:t>Often located in uncontrolled areas with significant personnel exposure</a:t>
            </a:r>
          </a:p>
        </p:txBody>
      </p:sp>
    </p:spTree>
    <p:extLst>
      <p:ext uri="{BB962C8B-B14F-4D97-AF65-F5344CB8AC3E}">
        <p14:creationId xmlns:p14="http://schemas.microsoft.com/office/powerpoint/2010/main" val="4051072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DC7088F-D6F0-A04D-BEF8-7727FE752EF2}"/>
              </a:ext>
            </a:extLst>
          </p:cNvPr>
          <p:cNvPicPr>
            <a:picLocks noChangeAspect="1"/>
          </p:cNvPicPr>
          <p:nvPr/>
        </p:nvPicPr>
        <p:blipFill>
          <a:blip r:embed="rId3"/>
          <a:stretch>
            <a:fillRect/>
          </a:stretch>
        </p:blipFill>
        <p:spPr>
          <a:xfrm>
            <a:off x="8368927" y="1295426"/>
            <a:ext cx="3407474" cy="2572747"/>
          </a:xfrm>
          <a:prstGeom prst="rect">
            <a:avLst/>
          </a:prstGeom>
        </p:spPr>
      </p:pic>
      <p:sp>
        <p:nvSpPr>
          <p:cNvPr id="17410" name="Title 1"/>
          <p:cNvSpPr>
            <a:spLocks noGrp="1"/>
          </p:cNvSpPr>
          <p:nvPr>
            <p:ph type="title"/>
          </p:nvPr>
        </p:nvSpPr>
        <p:spPr>
          <a:xfrm>
            <a:off x="415600" y="593367"/>
            <a:ext cx="11360800" cy="763600"/>
          </a:xfrm>
          <a:solidFill>
            <a:srgbClr val="0070C0"/>
          </a:solidFill>
        </p:spPr>
        <p:txBody>
          <a:bodyPr/>
          <a:lstStyle/>
          <a:p>
            <a:pPr eaLnBrk="1" hangingPunct="1"/>
            <a:r>
              <a:rPr lang="en-US" dirty="0">
                <a:solidFill>
                  <a:schemeClr val="accent4"/>
                </a:solidFill>
              </a:rPr>
              <a:t>MLPV Catastrophic Failure Risk</a:t>
            </a:r>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dirty="0"/>
              <a:t>NASA MLPVs</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6</a:t>
            </a:fld>
            <a:endParaRPr lang="en-US">
              <a:latin typeface="75 Helvetica Bold" charset="0"/>
              <a:ea typeface="ＭＳ Ｐゴシック" charset="-128"/>
              <a:cs typeface="ＭＳ Ｐゴシック" charset="-128"/>
            </a:endParaRPr>
          </a:p>
        </p:txBody>
      </p:sp>
      <p:grpSp>
        <p:nvGrpSpPr>
          <p:cNvPr id="2" name="Group 1">
            <a:extLst>
              <a:ext uri="{FF2B5EF4-FFF2-40B4-BE49-F238E27FC236}">
                <a16:creationId xmlns:a16="http://schemas.microsoft.com/office/drawing/2014/main" id="{06D89AF7-3655-0ADE-8C72-2A80DF2861C2}"/>
              </a:ext>
            </a:extLst>
          </p:cNvPr>
          <p:cNvGrpSpPr/>
          <p:nvPr/>
        </p:nvGrpSpPr>
        <p:grpSpPr>
          <a:xfrm>
            <a:off x="3505905" y="1628963"/>
            <a:ext cx="4191000" cy="1755578"/>
            <a:chOff x="2590800" y="3124200"/>
            <a:chExt cx="4191000" cy="1755578"/>
          </a:xfrm>
        </p:grpSpPr>
        <p:sp>
          <p:nvSpPr>
            <p:cNvPr id="3" name="Rectangle 2">
              <a:extLst>
                <a:ext uri="{FF2B5EF4-FFF2-40B4-BE49-F238E27FC236}">
                  <a16:creationId xmlns:a16="http://schemas.microsoft.com/office/drawing/2014/main" id="{AF493F5D-E593-172D-AF66-BA9EAB2150A1}"/>
                </a:ext>
              </a:extLst>
            </p:cNvPr>
            <p:cNvSpPr/>
            <p:nvPr/>
          </p:nvSpPr>
          <p:spPr>
            <a:xfrm>
              <a:off x="2895600" y="3657600"/>
              <a:ext cx="2895600" cy="5334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Delay 4">
              <a:extLst>
                <a:ext uri="{FF2B5EF4-FFF2-40B4-BE49-F238E27FC236}">
                  <a16:creationId xmlns:a16="http://schemas.microsoft.com/office/drawing/2014/main" id="{AC8AB963-AAE1-442C-1EE2-246A4A02502A}"/>
                </a:ext>
              </a:extLst>
            </p:cNvPr>
            <p:cNvSpPr/>
            <p:nvPr/>
          </p:nvSpPr>
          <p:spPr>
            <a:xfrm>
              <a:off x="5791200" y="3657600"/>
              <a:ext cx="304800" cy="533400"/>
            </a:xfrm>
            <a:prstGeom prst="flowChartDelay">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Delay 5">
              <a:extLst>
                <a:ext uri="{FF2B5EF4-FFF2-40B4-BE49-F238E27FC236}">
                  <a16:creationId xmlns:a16="http://schemas.microsoft.com/office/drawing/2014/main" id="{95F3F970-4781-3D2B-3679-851DA5C893CE}"/>
                </a:ext>
              </a:extLst>
            </p:cNvPr>
            <p:cNvSpPr/>
            <p:nvPr/>
          </p:nvSpPr>
          <p:spPr>
            <a:xfrm rot="10800000">
              <a:off x="2590800" y="3657600"/>
              <a:ext cx="304800" cy="533400"/>
            </a:xfrm>
            <a:prstGeom prst="flowChartDelay">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19A9050-9190-1B76-2D4A-25C2671898AF}"/>
                </a:ext>
              </a:extLst>
            </p:cNvPr>
            <p:cNvSpPr txBox="1"/>
            <p:nvPr/>
          </p:nvSpPr>
          <p:spPr>
            <a:xfrm>
              <a:off x="3733800" y="3810001"/>
              <a:ext cx="1219200" cy="307777"/>
            </a:xfrm>
            <a:prstGeom prst="rect">
              <a:avLst/>
            </a:prstGeom>
            <a:noFill/>
          </p:spPr>
          <p:txBody>
            <a:bodyPr wrap="square" rtlCol="0">
              <a:spAutoFit/>
            </a:bodyPr>
            <a:lstStyle/>
            <a:p>
              <a:r>
                <a:rPr lang="en-US" sz="1400" dirty="0"/>
                <a:t>Vessel</a:t>
              </a:r>
            </a:p>
          </p:txBody>
        </p:sp>
        <p:sp>
          <p:nvSpPr>
            <p:cNvPr id="8" name="TextBox 7">
              <a:extLst>
                <a:ext uri="{FF2B5EF4-FFF2-40B4-BE49-F238E27FC236}">
                  <a16:creationId xmlns:a16="http://schemas.microsoft.com/office/drawing/2014/main" id="{1D147B0B-133B-2356-BEF0-942563319AFF}"/>
                </a:ext>
              </a:extLst>
            </p:cNvPr>
            <p:cNvSpPr txBox="1"/>
            <p:nvPr/>
          </p:nvSpPr>
          <p:spPr>
            <a:xfrm>
              <a:off x="5562600" y="3124200"/>
              <a:ext cx="990600" cy="523220"/>
            </a:xfrm>
            <a:prstGeom prst="rect">
              <a:avLst/>
            </a:prstGeom>
            <a:noFill/>
          </p:spPr>
          <p:txBody>
            <a:bodyPr wrap="square" rtlCol="0">
              <a:spAutoFit/>
            </a:bodyPr>
            <a:lstStyle/>
            <a:p>
              <a:r>
                <a:rPr lang="en-US" sz="1400" dirty="0"/>
                <a:t>Head / Projectile</a:t>
              </a:r>
            </a:p>
          </p:txBody>
        </p:sp>
        <p:sp>
          <p:nvSpPr>
            <p:cNvPr id="9" name="Trapezoid 8">
              <a:extLst>
                <a:ext uri="{FF2B5EF4-FFF2-40B4-BE49-F238E27FC236}">
                  <a16:creationId xmlns:a16="http://schemas.microsoft.com/office/drawing/2014/main" id="{B8004A03-111C-B676-3BF3-F52509517E25}"/>
                </a:ext>
              </a:extLst>
            </p:cNvPr>
            <p:cNvSpPr/>
            <p:nvPr/>
          </p:nvSpPr>
          <p:spPr>
            <a:xfrm>
              <a:off x="3124200" y="4191000"/>
              <a:ext cx="381000" cy="228600"/>
            </a:xfrm>
            <a:prstGeom prst="trapezoid">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1E9D80B7-EC28-F315-6A70-7553AB51CE25}"/>
                </a:ext>
              </a:extLst>
            </p:cNvPr>
            <p:cNvSpPr/>
            <p:nvPr/>
          </p:nvSpPr>
          <p:spPr>
            <a:xfrm>
              <a:off x="5181600" y="4191000"/>
              <a:ext cx="381000" cy="228600"/>
            </a:xfrm>
            <a:prstGeom prst="trapezoid">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Delay 10">
              <a:extLst>
                <a:ext uri="{FF2B5EF4-FFF2-40B4-BE49-F238E27FC236}">
                  <a16:creationId xmlns:a16="http://schemas.microsoft.com/office/drawing/2014/main" id="{F5FE6795-F12D-3201-A058-6F86D7EFE86B}"/>
                </a:ext>
              </a:extLst>
            </p:cNvPr>
            <p:cNvSpPr/>
            <p:nvPr/>
          </p:nvSpPr>
          <p:spPr>
            <a:xfrm>
              <a:off x="6477000" y="3657600"/>
              <a:ext cx="304800" cy="533400"/>
            </a:xfrm>
            <a:prstGeom prst="flowChartDelay">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loud 11">
              <a:extLst>
                <a:ext uri="{FF2B5EF4-FFF2-40B4-BE49-F238E27FC236}">
                  <a16:creationId xmlns:a16="http://schemas.microsoft.com/office/drawing/2014/main" id="{0DC1FFEF-DBED-9412-82A3-773D180B3A78}"/>
                </a:ext>
              </a:extLst>
            </p:cNvPr>
            <p:cNvSpPr/>
            <p:nvPr/>
          </p:nvSpPr>
          <p:spPr>
            <a:xfrm>
              <a:off x="5791200" y="3581400"/>
              <a:ext cx="685800" cy="685800"/>
            </a:xfrm>
            <a:prstGeom prst="cloud">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A17B0DF-E5E9-0DE3-649C-F125F2C2B0F8}"/>
                </a:ext>
              </a:extLst>
            </p:cNvPr>
            <p:cNvSpPr txBox="1"/>
            <p:nvPr/>
          </p:nvSpPr>
          <p:spPr>
            <a:xfrm>
              <a:off x="3810000" y="4572001"/>
              <a:ext cx="1447800" cy="307777"/>
            </a:xfrm>
            <a:prstGeom prst="rect">
              <a:avLst/>
            </a:prstGeom>
            <a:noFill/>
          </p:spPr>
          <p:txBody>
            <a:bodyPr wrap="square" rtlCol="0">
              <a:spAutoFit/>
            </a:bodyPr>
            <a:lstStyle/>
            <a:p>
              <a:r>
                <a:rPr lang="en-US" sz="1400" dirty="0"/>
                <a:t>Horizontal Vessel</a:t>
              </a:r>
            </a:p>
          </p:txBody>
        </p:sp>
      </p:grpSp>
      <p:grpSp>
        <p:nvGrpSpPr>
          <p:cNvPr id="14" name="Group 13">
            <a:extLst>
              <a:ext uri="{FF2B5EF4-FFF2-40B4-BE49-F238E27FC236}">
                <a16:creationId xmlns:a16="http://schemas.microsoft.com/office/drawing/2014/main" id="{6FF6FE53-625A-C66B-6642-498900BDFCC2}"/>
              </a:ext>
            </a:extLst>
          </p:cNvPr>
          <p:cNvGrpSpPr/>
          <p:nvPr/>
        </p:nvGrpSpPr>
        <p:grpSpPr>
          <a:xfrm>
            <a:off x="1045049" y="1544569"/>
            <a:ext cx="2133600" cy="4803578"/>
            <a:chOff x="7772400" y="1600200"/>
            <a:chExt cx="2133600" cy="4803578"/>
          </a:xfrm>
        </p:grpSpPr>
        <p:sp>
          <p:nvSpPr>
            <p:cNvPr id="15" name="Trapezoid 14">
              <a:extLst>
                <a:ext uri="{FF2B5EF4-FFF2-40B4-BE49-F238E27FC236}">
                  <a16:creationId xmlns:a16="http://schemas.microsoft.com/office/drawing/2014/main" id="{3D8E6C7D-2E5E-CB92-64B4-538AAF771AE8}"/>
                </a:ext>
              </a:extLst>
            </p:cNvPr>
            <p:cNvSpPr/>
            <p:nvPr/>
          </p:nvSpPr>
          <p:spPr>
            <a:xfrm>
              <a:off x="7772400" y="5105400"/>
              <a:ext cx="1295400" cy="914400"/>
            </a:xfrm>
            <a:prstGeom prst="trapezoid">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95E8392-40B0-14BA-746A-4C56035C90A2}"/>
                </a:ext>
              </a:extLst>
            </p:cNvPr>
            <p:cNvSpPr/>
            <p:nvPr/>
          </p:nvSpPr>
          <p:spPr>
            <a:xfrm rot="16200000">
              <a:off x="6972300" y="3771900"/>
              <a:ext cx="2895600" cy="5334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Delay 16">
              <a:extLst>
                <a:ext uri="{FF2B5EF4-FFF2-40B4-BE49-F238E27FC236}">
                  <a16:creationId xmlns:a16="http://schemas.microsoft.com/office/drawing/2014/main" id="{C68231B3-D1EA-F8EF-CCF4-1761C01BC140}"/>
                </a:ext>
              </a:extLst>
            </p:cNvPr>
            <p:cNvSpPr/>
            <p:nvPr/>
          </p:nvSpPr>
          <p:spPr>
            <a:xfrm rot="16200000">
              <a:off x="8267700" y="2171700"/>
              <a:ext cx="304800" cy="533400"/>
            </a:xfrm>
            <a:prstGeom prst="flowChartDelay">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Delay 17">
              <a:extLst>
                <a:ext uri="{FF2B5EF4-FFF2-40B4-BE49-F238E27FC236}">
                  <a16:creationId xmlns:a16="http://schemas.microsoft.com/office/drawing/2014/main" id="{8B662BFA-CA22-91B6-70D3-F30A3407F9BE}"/>
                </a:ext>
              </a:extLst>
            </p:cNvPr>
            <p:cNvSpPr/>
            <p:nvPr/>
          </p:nvSpPr>
          <p:spPr>
            <a:xfrm rot="5400000">
              <a:off x="8267700" y="5372100"/>
              <a:ext cx="304800" cy="533400"/>
            </a:xfrm>
            <a:prstGeom prst="flowChartDelay">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E8E4C87D-1793-0B5D-5DCB-B757AA377D09}"/>
                </a:ext>
              </a:extLst>
            </p:cNvPr>
            <p:cNvSpPr txBox="1"/>
            <p:nvPr/>
          </p:nvSpPr>
          <p:spPr>
            <a:xfrm>
              <a:off x="8686800" y="2209800"/>
              <a:ext cx="914400" cy="523220"/>
            </a:xfrm>
            <a:prstGeom prst="rect">
              <a:avLst/>
            </a:prstGeom>
            <a:noFill/>
          </p:spPr>
          <p:txBody>
            <a:bodyPr wrap="square" rtlCol="0">
              <a:spAutoFit/>
            </a:bodyPr>
            <a:lstStyle/>
            <a:p>
              <a:r>
                <a:rPr lang="en-US" sz="1400" dirty="0"/>
                <a:t>Head / Projectile</a:t>
              </a:r>
            </a:p>
          </p:txBody>
        </p:sp>
        <p:sp>
          <p:nvSpPr>
            <p:cNvPr id="20" name="TextBox 19">
              <a:extLst>
                <a:ext uri="{FF2B5EF4-FFF2-40B4-BE49-F238E27FC236}">
                  <a16:creationId xmlns:a16="http://schemas.microsoft.com/office/drawing/2014/main" id="{4D9ED136-E584-809E-50BA-A69D66ADD869}"/>
                </a:ext>
              </a:extLst>
            </p:cNvPr>
            <p:cNvSpPr txBox="1"/>
            <p:nvPr/>
          </p:nvSpPr>
          <p:spPr>
            <a:xfrm>
              <a:off x="8686800" y="4038601"/>
              <a:ext cx="1219200" cy="307777"/>
            </a:xfrm>
            <a:prstGeom prst="rect">
              <a:avLst/>
            </a:prstGeom>
            <a:noFill/>
          </p:spPr>
          <p:txBody>
            <a:bodyPr wrap="square" rtlCol="0">
              <a:spAutoFit/>
            </a:bodyPr>
            <a:lstStyle/>
            <a:p>
              <a:r>
                <a:rPr lang="en-US" sz="1400" dirty="0"/>
                <a:t>Vessel</a:t>
              </a:r>
            </a:p>
          </p:txBody>
        </p:sp>
        <p:sp>
          <p:nvSpPr>
            <p:cNvPr id="21" name="Flowchart: Delay 20">
              <a:extLst>
                <a:ext uri="{FF2B5EF4-FFF2-40B4-BE49-F238E27FC236}">
                  <a16:creationId xmlns:a16="http://schemas.microsoft.com/office/drawing/2014/main" id="{7ED7AB60-F03A-AF0C-1954-C67237E87DA3}"/>
                </a:ext>
              </a:extLst>
            </p:cNvPr>
            <p:cNvSpPr/>
            <p:nvPr/>
          </p:nvSpPr>
          <p:spPr>
            <a:xfrm rot="16200000">
              <a:off x="8267700" y="1485900"/>
              <a:ext cx="304800" cy="533400"/>
            </a:xfrm>
            <a:prstGeom prst="flowChartDelay">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loud 21">
              <a:extLst>
                <a:ext uri="{FF2B5EF4-FFF2-40B4-BE49-F238E27FC236}">
                  <a16:creationId xmlns:a16="http://schemas.microsoft.com/office/drawing/2014/main" id="{B50A877D-FD01-5C46-A02F-FE59F95E9535}"/>
                </a:ext>
              </a:extLst>
            </p:cNvPr>
            <p:cNvSpPr/>
            <p:nvPr/>
          </p:nvSpPr>
          <p:spPr>
            <a:xfrm>
              <a:off x="8077200" y="1905000"/>
              <a:ext cx="685800" cy="685800"/>
            </a:xfrm>
            <a:prstGeom prst="cloud">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411669F3-9A0F-F206-006B-A6CF4F219039}"/>
                </a:ext>
              </a:extLst>
            </p:cNvPr>
            <p:cNvSpPr txBox="1"/>
            <p:nvPr/>
          </p:nvSpPr>
          <p:spPr>
            <a:xfrm>
              <a:off x="7848599" y="6096001"/>
              <a:ext cx="1390723" cy="307777"/>
            </a:xfrm>
            <a:prstGeom prst="rect">
              <a:avLst/>
            </a:prstGeom>
            <a:noFill/>
          </p:spPr>
          <p:txBody>
            <a:bodyPr wrap="square" rtlCol="0">
              <a:spAutoFit/>
            </a:bodyPr>
            <a:lstStyle/>
            <a:p>
              <a:r>
                <a:rPr lang="en-US" sz="1400" dirty="0"/>
                <a:t>Vertical Vessel</a:t>
              </a:r>
            </a:p>
          </p:txBody>
        </p:sp>
      </p:grpSp>
      <p:pic>
        <p:nvPicPr>
          <p:cNvPr id="24" name="Picture 23">
            <a:extLst>
              <a:ext uri="{FF2B5EF4-FFF2-40B4-BE49-F238E27FC236}">
                <a16:creationId xmlns:a16="http://schemas.microsoft.com/office/drawing/2014/main" id="{5D612444-AEFF-F157-A53D-D5EA623C9651}"/>
              </a:ext>
            </a:extLst>
          </p:cNvPr>
          <p:cNvPicPr>
            <a:picLocks noChangeAspect="1"/>
          </p:cNvPicPr>
          <p:nvPr/>
        </p:nvPicPr>
        <p:blipFill>
          <a:blip r:embed="rId4"/>
          <a:stretch>
            <a:fillRect/>
          </a:stretch>
        </p:blipFill>
        <p:spPr>
          <a:xfrm>
            <a:off x="8368926" y="3864402"/>
            <a:ext cx="3407474" cy="2483745"/>
          </a:xfrm>
          <a:prstGeom prst="rect">
            <a:avLst/>
          </a:prstGeom>
        </p:spPr>
      </p:pic>
      <p:pic>
        <p:nvPicPr>
          <p:cNvPr id="26" name="Picture 25">
            <a:extLst>
              <a:ext uri="{FF2B5EF4-FFF2-40B4-BE49-F238E27FC236}">
                <a16:creationId xmlns:a16="http://schemas.microsoft.com/office/drawing/2014/main" id="{011CD939-F99B-09C2-D8AA-D5F75C368B3D}"/>
              </a:ext>
            </a:extLst>
          </p:cNvPr>
          <p:cNvPicPr>
            <a:picLocks noChangeAspect="1"/>
          </p:cNvPicPr>
          <p:nvPr/>
        </p:nvPicPr>
        <p:blipFill rotWithShape="1">
          <a:blip r:embed="rId5"/>
          <a:srcRect b="16157"/>
          <a:stretch/>
        </p:blipFill>
        <p:spPr>
          <a:xfrm>
            <a:off x="4563301" y="3878353"/>
            <a:ext cx="3808253" cy="2469794"/>
          </a:xfrm>
          <a:prstGeom prst="rect">
            <a:avLst/>
          </a:prstGeom>
        </p:spPr>
      </p:pic>
    </p:spTree>
    <p:extLst>
      <p:ext uri="{BB962C8B-B14F-4D97-AF65-F5344CB8AC3E}">
        <p14:creationId xmlns:p14="http://schemas.microsoft.com/office/powerpoint/2010/main" val="1587522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6294362" y="6350000"/>
            <a:ext cx="5181600" cy="355600"/>
          </a:xfrm>
        </p:spPr>
        <p:txBody>
          <a:bodyPr/>
          <a:lstStyle/>
          <a:p>
            <a:pPr>
              <a:defRPr/>
            </a:pPr>
            <a:r>
              <a:rPr lang="en-US" dirty="0"/>
              <a:t>NASA MLPVs</a:t>
            </a:r>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7</a:t>
            </a:fld>
            <a:endParaRPr lang="en-US">
              <a:latin typeface="75 Helvetica Bold" charset="0"/>
              <a:ea typeface="ＭＳ Ｐゴシック" charset="-128"/>
              <a:cs typeface="ＭＳ Ｐゴシック" charset="-128"/>
            </a:endParaRPr>
          </a:p>
        </p:txBody>
      </p:sp>
      <p:pic>
        <p:nvPicPr>
          <p:cNvPr id="3" name="Picture 2">
            <a:extLst>
              <a:ext uri="{FF2B5EF4-FFF2-40B4-BE49-F238E27FC236}">
                <a16:creationId xmlns:a16="http://schemas.microsoft.com/office/drawing/2014/main" id="{70050535-10FD-D92D-C722-5ED2526432AC}"/>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4309111" y="1355803"/>
            <a:ext cx="3771814" cy="4534457"/>
          </a:xfrm>
          <a:prstGeom prst="rect">
            <a:avLst/>
          </a:prstGeom>
        </p:spPr>
      </p:pic>
      <p:pic>
        <p:nvPicPr>
          <p:cNvPr id="7" name="Picture 6">
            <a:extLst>
              <a:ext uri="{FF2B5EF4-FFF2-40B4-BE49-F238E27FC236}">
                <a16:creationId xmlns:a16="http://schemas.microsoft.com/office/drawing/2014/main" id="{9601589D-C9DA-18BA-1799-96CF57838DA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51627" y="1909182"/>
            <a:ext cx="3965358" cy="2974019"/>
          </a:xfrm>
          <a:prstGeom prst="rect">
            <a:avLst/>
          </a:prstGeom>
        </p:spPr>
      </p:pic>
      <p:pic>
        <p:nvPicPr>
          <p:cNvPr id="8" name="Picture 7">
            <a:extLst>
              <a:ext uri="{FF2B5EF4-FFF2-40B4-BE49-F238E27FC236}">
                <a16:creationId xmlns:a16="http://schemas.microsoft.com/office/drawing/2014/main" id="{07A62831-EC4B-C093-0DBB-BAD2076AE8B6}"/>
              </a:ext>
            </a:extLst>
          </p:cNvPr>
          <p:cNvPicPr>
            <a:picLocks noChangeAspect="1"/>
          </p:cNvPicPr>
          <p:nvPr/>
        </p:nvPicPr>
        <p:blipFill>
          <a:blip r:embed="rId5"/>
          <a:stretch>
            <a:fillRect/>
          </a:stretch>
        </p:blipFill>
        <p:spPr>
          <a:xfrm>
            <a:off x="415598" y="3848137"/>
            <a:ext cx="3924775" cy="2936216"/>
          </a:xfrm>
          <a:prstGeom prst="rect">
            <a:avLst/>
          </a:prstGeom>
        </p:spPr>
      </p:pic>
      <p:pic>
        <p:nvPicPr>
          <p:cNvPr id="5" name="Picture 4">
            <a:extLst>
              <a:ext uri="{FF2B5EF4-FFF2-40B4-BE49-F238E27FC236}">
                <a16:creationId xmlns:a16="http://schemas.microsoft.com/office/drawing/2014/main" id="{BE1B713F-0EB2-F1E7-DC76-07AAA49DA743}"/>
              </a:ext>
            </a:extLst>
          </p:cNvPr>
          <p:cNvPicPr>
            <a:picLocks noChangeAspect="1"/>
          </p:cNvPicPr>
          <p:nvPr/>
        </p:nvPicPr>
        <p:blipFill>
          <a:blip r:embed="rId6"/>
          <a:stretch>
            <a:fillRect/>
          </a:stretch>
        </p:blipFill>
        <p:spPr>
          <a:xfrm>
            <a:off x="7811042" y="4079573"/>
            <a:ext cx="4005943" cy="2282530"/>
          </a:xfrm>
          <a:prstGeom prst="rect">
            <a:avLst/>
          </a:prstGeom>
        </p:spPr>
      </p:pic>
      <p:sp>
        <p:nvSpPr>
          <p:cNvPr id="17410" name="Title 1"/>
          <p:cNvSpPr>
            <a:spLocks noGrp="1"/>
          </p:cNvSpPr>
          <p:nvPr>
            <p:ph type="title"/>
          </p:nvPr>
        </p:nvSpPr>
        <p:spPr>
          <a:solidFill>
            <a:srgbClr val="0070C0"/>
          </a:solidFill>
        </p:spPr>
        <p:txBody>
          <a:bodyPr/>
          <a:lstStyle/>
          <a:p>
            <a:pPr eaLnBrk="1" hangingPunct="1"/>
            <a:r>
              <a:rPr lang="en-US" dirty="0">
                <a:solidFill>
                  <a:schemeClr val="accent4"/>
                </a:solidFill>
              </a:rPr>
              <a:t>NASA MLPVs</a:t>
            </a:r>
          </a:p>
        </p:txBody>
      </p:sp>
      <p:pic>
        <p:nvPicPr>
          <p:cNvPr id="6" name="Picture 5">
            <a:extLst>
              <a:ext uri="{FF2B5EF4-FFF2-40B4-BE49-F238E27FC236}">
                <a16:creationId xmlns:a16="http://schemas.microsoft.com/office/drawing/2014/main" id="{B8E7B6BD-C60C-A89A-7517-F3CE4F39D391}"/>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4421" t="15359" r="7665" b="32591"/>
          <a:stretch/>
        </p:blipFill>
        <p:spPr>
          <a:xfrm>
            <a:off x="7851627" y="435430"/>
            <a:ext cx="3965358" cy="2279299"/>
          </a:xfrm>
          <a:prstGeom prst="rect">
            <a:avLst/>
          </a:prstGeom>
        </p:spPr>
      </p:pic>
      <p:pic>
        <p:nvPicPr>
          <p:cNvPr id="2" name="Picture 1">
            <a:extLst>
              <a:ext uri="{FF2B5EF4-FFF2-40B4-BE49-F238E27FC236}">
                <a16:creationId xmlns:a16="http://schemas.microsoft.com/office/drawing/2014/main" id="{EDFD620C-81C1-2DD4-63AB-FABAC7105C12}"/>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t="12716" b="288"/>
          <a:stretch/>
        </p:blipFill>
        <p:spPr>
          <a:xfrm>
            <a:off x="415599" y="1355803"/>
            <a:ext cx="3924775" cy="2560320"/>
          </a:xfrm>
          <a:prstGeom prst="rect">
            <a:avLst/>
          </a:prstGeom>
        </p:spPr>
      </p:pic>
    </p:spTree>
    <p:extLst>
      <p:ext uri="{BB962C8B-B14F-4D97-AF65-F5344CB8AC3E}">
        <p14:creationId xmlns:p14="http://schemas.microsoft.com/office/powerpoint/2010/main" val="2144814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384;p41">
            <a:extLst>
              <a:ext uri="{FF2B5EF4-FFF2-40B4-BE49-F238E27FC236}">
                <a16:creationId xmlns:a16="http://schemas.microsoft.com/office/drawing/2014/main" id="{53D0029A-E798-A748-42DB-4747DF28DBC8}"/>
              </a:ext>
            </a:extLst>
          </p:cNvPr>
          <p:cNvSpPr/>
          <p:nvPr/>
        </p:nvSpPr>
        <p:spPr>
          <a:xfrm>
            <a:off x="1869981" y="5797517"/>
            <a:ext cx="848400" cy="848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4;p41">
            <a:extLst>
              <a:ext uri="{FF2B5EF4-FFF2-40B4-BE49-F238E27FC236}">
                <a16:creationId xmlns:a16="http://schemas.microsoft.com/office/drawing/2014/main" id="{67D433F2-E6D8-84A8-E754-EA1A5BBC505F}"/>
              </a:ext>
            </a:extLst>
          </p:cNvPr>
          <p:cNvSpPr/>
          <p:nvPr/>
        </p:nvSpPr>
        <p:spPr>
          <a:xfrm>
            <a:off x="1869981" y="4686643"/>
            <a:ext cx="848400" cy="848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0" name="Title 1"/>
          <p:cNvSpPr>
            <a:spLocks noGrp="1"/>
          </p:cNvSpPr>
          <p:nvPr>
            <p:ph type="title"/>
          </p:nvPr>
        </p:nvSpPr>
        <p:spPr>
          <a:solidFill>
            <a:srgbClr val="0066B3"/>
          </a:solidFill>
        </p:spPr>
        <p:txBody>
          <a:bodyPr/>
          <a:lstStyle/>
          <a:p>
            <a:r>
              <a:rPr lang="en-US" sz="3600" dirty="0">
                <a:solidFill>
                  <a:schemeClr val="accent6"/>
                </a:solidFill>
              </a:rPr>
              <a:t>NASA Owns ~360 MLPVs, 3 Code</a:t>
            </a:r>
            <a:endParaRPr lang="en-US" sz="3600" dirty="0"/>
          </a:p>
        </p:txBody>
      </p:sp>
      <p:sp>
        <p:nvSpPr>
          <p:cNvPr id="4" name="Footer Placeholder 3"/>
          <p:cNvSpPr>
            <a:spLocks noGrp="1"/>
          </p:cNvSpPr>
          <p:nvPr>
            <p:ph type="ftr" sz="quarter" idx="10"/>
          </p:nvPr>
        </p:nvSpPr>
        <p:spPr>
          <a:xfrm>
            <a:off x="6294362" y="6350000"/>
            <a:ext cx="5181600" cy="355600"/>
          </a:xfrm>
        </p:spPr>
        <p:txBody>
          <a:bodyPr/>
          <a:lstStyle/>
          <a:p>
            <a:pPr>
              <a:defRPr/>
            </a:pPr>
            <a:r>
              <a:rPr lang="en-US" sz="1400" dirty="0">
                <a:solidFill>
                  <a:schemeClr val="bg1">
                    <a:lumMod val="10000"/>
                  </a:schemeClr>
                </a:solidFill>
              </a:rPr>
              <a:t>NASA MLPVs</a:t>
            </a:r>
            <a:endParaRPr lang="en-US" dirty="0"/>
          </a:p>
        </p:txBody>
      </p:sp>
      <p:sp>
        <p:nvSpPr>
          <p:cNvPr id="17413" name="Slide Number Placeholder 4"/>
          <p:cNvSpPr>
            <a:spLocks noGrp="1"/>
          </p:cNvSpPr>
          <p:nvPr>
            <p:ph type="sldNum" sz="quarter" idx="11"/>
          </p:nvPr>
        </p:nvSpPr>
        <p:spPr>
          <a:noFill/>
        </p:spPr>
        <p:txBody>
          <a:bodyPr/>
          <a:lstStyle/>
          <a:p>
            <a:pPr defTabSz="914400"/>
            <a:fld id="{EF37B572-42FF-274D-9DE8-C271CDDD2B6A}" type="slidenum">
              <a:rPr lang="en-US" smtClean="0">
                <a:latin typeface="75 Helvetica Bold" charset="0"/>
                <a:ea typeface="ＭＳ Ｐゴシック" charset="-128"/>
                <a:cs typeface="ＭＳ Ｐゴシック" charset="-128"/>
              </a:rPr>
              <a:pPr defTabSz="914400"/>
              <a:t>8</a:t>
            </a:fld>
            <a:endParaRPr lang="en-US">
              <a:latin typeface="75 Helvetica Bold" charset="0"/>
              <a:ea typeface="ＭＳ Ｐゴシック" charset="-128"/>
              <a:cs typeface="ＭＳ Ｐゴシック" charset="-128"/>
            </a:endParaRPr>
          </a:p>
        </p:txBody>
      </p:sp>
      <p:sp>
        <p:nvSpPr>
          <p:cNvPr id="2" name="Google Shape;379;p41">
            <a:extLst>
              <a:ext uri="{FF2B5EF4-FFF2-40B4-BE49-F238E27FC236}">
                <a16:creationId xmlns:a16="http://schemas.microsoft.com/office/drawing/2014/main" id="{95DD79A8-F094-5D82-9309-992D54B49CF3}"/>
              </a:ext>
            </a:extLst>
          </p:cNvPr>
          <p:cNvSpPr/>
          <p:nvPr/>
        </p:nvSpPr>
        <p:spPr>
          <a:xfrm>
            <a:off x="9168942" y="3327085"/>
            <a:ext cx="848400" cy="848400"/>
          </a:xfrm>
          <a:prstGeom prst="ellipse">
            <a:avLst/>
          </a:prstGeom>
          <a:solidFill>
            <a:srgbClr val="0066B3">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380;p41">
            <a:extLst>
              <a:ext uri="{FF2B5EF4-FFF2-40B4-BE49-F238E27FC236}">
                <a16:creationId xmlns:a16="http://schemas.microsoft.com/office/drawing/2014/main" id="{332ABE77-FD15-79CD-5DA9-FDACF7AE89B0}"/>
              </a:ext>
            </a:extLst>
          </p:cNvPr>
          <p:cNvSpPr/>
          <p:nvPr/>
        </p:nvSpPr>
        <p:spPr>
          <a:xfrm>
            <a:off x="9168942" y="4297853"/>
            <a:ext cx="848400" cy="848400"/>
          </a:xfrm>
          <a:prstGeom prst="ellipse">
            <a:avLst/>
          </a:prstGeom>
          <a:solidFill>
            <a:srgbClr val="0066B3">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81;p41">
            <a:extLst>
              <a:ext uri="{FF2B5EF4-FFF2-40B4-BE49-F238E27FC236}">
                <a16:creationId xmlns:a16="http://schemas.microsoft.com/office/drawing/2014/main" id="{98EB3B7D-A288-9A5E-0346-4A1E692F5565}"/>
              </a:ext>
            </a:extLst>
          </p:cNvPr>
          <p:cNvSpPr/>
          <p:nvPr/>
        </p:nvSpPr>
        <p:spPr>
          <a:xfrm>
            <a:off x="9168942" y="1385549"/>
            <a:ext cx="848400" cy="848400"/>
          </a:xfrm>
          <a:prstGeom prst="ellipse">
            <a:avLst/>
          </a:prstGeom>
          <a:solidFill>
            <a:srgbClr val="0066B3">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82;p41">
            <a:extLst>
              <a:ext uri="{FF2B5EF4-FFF2-40B4-BE49-F238E27FC236}">
                <a16:creationId xmlns:a16="http://schemas.microsoft.com/office/drawing/2014/main" id="{B8693A5B-15F6-56FC-A76E-35B0D8C68EAD}"/>
              </a:ext>
            </a:extLst>
          </p:cNvPr>
          <p:cNvSpPr/>
          <p:nvPr/>
        </p:nvSpPr>
        <p:spPr>
          <a:xfrm>
            <a:off x="7620197" y="1350248"/>
            <a:ext cx="1961101" cy="3900506"/>
          </a:xfrm>
          <a:prstGeom prst="rect">
            <a:avLst/>
          </a:prstGeom>
          <a:solidFill>
            <a:srgbClr val="006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 name="Google Shape;383;p41">
            <a:extLst>
              <a:ext uri="{FF2B5EF4-FFF2-40B4-BE49-F238E27FC236}">
                <a16:creationId xmlns:a16="http://schemas.microsoft.com/office/drawing/2014/main" id="{4E4EAEAA-7388-52EC-763F-A6F2D80F5740}"/>
              </a:ext>
            </a:extLst>
          </p:cNvPr>
          <p:cNvSpPr/>
          <p:nvPr/>
        </p:nvSpPr>
        <p:spPr>
          <a:xfrm>
            <a:off x="1869981" y="2464895"/>
            <a:ext cx="848400" cy="848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84;p41">
            <a:extLst>
              <a:ext uri="{FF2B5EF4-FFF2-40B4-BE49-F238E27FC236}">
                <a16:creationId xmlns:a16="http://schemas.microsoft.com/office/drawing/2014/main" id="{EEAE249A-7844-BBAF-D007-8462642B02F5}"/>
              </a:ext>
            </a:extLst>
          </p:cNvPr>
          <p:cNvSpPr/>
          <p:nvPr/>
        </p:nvSpPr>
        <p:spPr>
          <a:xfrm>
            <a:off x="1869981" y="3575769"/>
            <a:ext cx="848400" cy="848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85;p41">
            <a:extLst>
              <a:ext uri="{FF2B5EF4-FFF2-40B4-BE49-F238E27FC236}">
                <a16:creationId xmlns:a16="http://schemas.microsoft.com/office/drawing/2014/main" id="{28EC24F7-62C7-EF4F-7797-2CF2A6BFB5CD}"/>
              </a:ext>
            </a:extLst>
          </p:cNvPr>
          <p:cNvSpPr/>
          <p:nvPr/>
        </p:nvSpPr>
        <p:spPr>
          <a:xfrm>
            <a:off x="1869981" y="1354021"/>
            <a:ext cx="848400" cy="848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86;p41">
            <a:extLst>
              <a:ext uri="{FF2B5EF4-FFF2-40B4-BE49-F238E27FC236}">
                <a16:creationId xmlns:a16="http://schemas.microsoft.com/office/drawing/2014/main" id="{C3B139D2-8E71-1474-6E32-E48BDD95990D}"/>
              </a:ext>
            </a:extLst>
          </p:cNvPr>
          <p:cNvSpPr/>
          <p:nvPr/>
        </p:nvSpPr>
        <p:spPr>
          <a:xfrm>
            <a:off x="421539" y="1360758"/>
            <a:ext cx="1876826" cy="5285159"/>
          </a:xfrm>
          <a:prstGeom prst="rect">
            <a:avLst/>
          </a:prstGeom>
          <a:solidFill>
            <a:srgbClr val="006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 name="Google Shape;388;p41">
            <a:extLst>
              <a:ext uri="{FF2B5EF4-FFF2-40B4-BE49-F238E27FC236}">
                <a16:creationId xmlns:a16="http://schemas.microsoft.com/office/drawing/2014/main" id="{852FEC66-718D-AFBD-A363-51EBE7C5BA87}"/>
              </a:ext>
            </a:extLst>
          </p:cNvPr>
          <p:cNvSpPr txBox="1"/>
          <p:nvPr/>
        </p:nvSpPr>
        <p:spPr>
          <a:xfrm>
            <a:off x="2676340" y="5874240"/>
            <a:ext cx="4120756" cy="590792"/>
          </a:xfrm>
          <a:prstGeom prst="rect">
            <a:avLst/>
          </a:prstGeom>
          <a:noFill/>
          <a:ln>
            <a:noFill/>
          </a:ln>
        </p:spPr>
        <p:txBody>
          <a:bodyPr spcFirstLastPara="1" wrap="square" lIns="91425" tIns="91425" rIns="91425" bIns="91425" anchor="b" anchorCtr="0">
            <a:noAutofit/>
          </a:bodyPr>
          <a:lstStyle/>
          <a:p>
            <a:pPr marL="0" marR="0" lvl="0" indent="0" rtl="0">
              <a:lnSpc>
                <a:spcPct val="100000"/>
              </a:lnSpc>
              <a:spcBef>
                <a:spcPts val="0"/>
              </a:spcBef>
              <a:spcAft>
                <a:spcPts val="0"/>
              </a:spcAft>
              <a:buNone/>
            </a:pPr>
            <a:r>
              <a:rPr lang="en-US" sz="1800" b="1" dirty="0">
                <a:solidFill>
                  <a:schemeClr val="tx1"/>
                </a:solidFill>
                <a:latin typeface="+mn-lt"/>
                <a:ea typeface="DM Sans"/>
                <a:cs typeface="DM Sans"/>
                <a:sym typeface="DM Sans"/>
              </a:rPr>
              <a:t>Replacement cost $1.2B</a:t>
            </a:r>
          </a:p>
        </p:txBody>
      </p:sp>
      <p:sp>
        <p:nvSpPr>
          <p:cNvPr id="18" name="Google Shape;394;p41">
            <a:extLst>
              <a:ext uri="{FF2B5EF4-FFF2-40B4-BE49-F238E27FC236}">
                <a16:creationId xmlns:a16="http://schemas.microsoft.com/office/drawing/2014/main" id="{B90EC6BE-EB1B-16FF-1541-7FA1B13862D4}"/>
              </a:ext>
            </a:extLst>
          </p:cNvPr>
          <p:cNvSpPr txBox="1"/>
          <p:nvPr/>
        </p:nvSpPr>
        <p:spPr>
          <a:xfrm>
            <a:off x="7632081" y="1912048"/>
            <a:ext cx="1954162" cy="3729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n" sz="2400" b="1" dirty="0">
                <a:solidFill>
                  <a:schemeClr val="lt1"/>
                </a:solidFill>
                <a:latin typeface="DM Sans"/>
                <a:ea typeface="DM Sans"/>
                <a:cs typeface="DM Sans"/>
                <a:sym typeface="DM Sans"/>
              </a:rPr>
              <a:t>Challenges</a:t>
            </a:r>
            <a:endParaRPr sz="2400" b="1" dirty="0">
              <a:solidFill>
                <a:schemeClr val="lt1"/>
              </a:solidFill>
              <a:latin typeface="DM Sans"/>
              <a:ea typeface="DM Sans"/>
              <a:cs typeface="DM Sans"/>
              <a:sym typeface="DM Sans"/>
            </a:endParaRPr>
          </a:p>
        </p:txBody>
      </p:sp>
      <p:sp>
        <p:nvSpPr>
          <p:cNvPr id="24" name="Google Shape;400;p41">
            <a:extLst>
              <a:ext uri="{FF2B5EF4-FFF2-40B4-BE49-F238E27FC236}">
                <a16:creationId xmlns:a16="http://schemas.microsoft.com/office/drawing/2014/main" id="{D6DB0BAE-E0DB-4D06-9922-3BB4798CBD71}"/>
              </a:ext>
            </a:extLst>
          </p:cNvPr>
          <p:cNvSpPr txBox="1">
            <a:spLocks/>
          </p:cNvSpPr>
          <p:nvPr/>
        </p:nvSpPr>
        <p:spPr>
          <a:xfrm>
            <a:off x="2676341" y="1379037"/>
            <a:ext cx="4094934" cy="7517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800" dirty="0">
                <a:latin typeface="+mn-lt"/>
              </a:rPr>
              <a:t>~204 in service, desire to return 156 to service</a:t>
            </a:r>
          </a:p>
        </p:txBody>
      </p:sp>
      <p:sp>
        <p:nvSpPr>
          <p:cNvPr id="25" name="Google Shape;401;p41">
            <a:extLst>
              <a:ext uri="{FF2B5EF4-FFF2-40B4-BE49-F238E27FC236}">
                <a16:creationId xmlns:a16="http://schemas.microsoft.com/office/drawing/2014/main" id="{A8F28276-693B-9874-D567-0B0A875DC606}"/>
              </a:ext>
            </a:extLst>
          </p:cNvPr>
          <p:cNvSpPr txBox="1">
            <a:spLocks/>
          </p:cNvSpPr>
          <p:nvPr/>
        </p:nvSpPr>
        <p:spPr>
          <a:xfrm>
            <a:off x="2676340" y="2438027"/>
            <a:ext cx="4938911" cy="10556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800" dirty="0">
                <a:latin typeface="+mn-lt"/>
              </a:rPr>
              <a:t>Complex design and fabrication, non-code propriety material, and inability to inspect inner layer welds </a:t>
            </a:r>
          </a:p>
          <a:p>
            <a:endParaRPr lang="en-US" sz="1800" dirty="0">
              <a:latin typeface="+mn-lt"/>
            </a:endParaRPr>
          </a:p>
        </p:txBody>
      </p:sp>
      <p:sp>
        <p:nvSpPr>
          <p:cNvPr id="26" name="Google Shape;402;p41">
            <a:extLst>
              <a:ext uri="{FF2B5EF4-FFF2-40B4-BE49-F238E27FC236}">
                <a16:creationId xmlns:a16="http://schemas.microsoft.com/office/drawing/2014/main" id="{62A4B417-78B8-E725-32BB-844D9013E18E}"/>
              </a:ext>
            </a:extLst>
          </p:cNvPr>
          <p:cNvSpPr txBox="1">
            <a:spLocks/>
          </p:cNvSpPr>
          <p:nvPr/>
        </p:nvSpPr>
        <p:spPr>
          <a:xfrm>
            <a:off x="2676340" y="3613329"/>
            <a:ext cx="4249979" cy="6845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800" dirty="0">
                <a:latin typeface="+mn-lt"/>
              </a:rPr>
              <a:t>High stored energy risk, includes Hydrogen</a:t>
            </a:r>
          </a:p>
          <a:p>
            <a:endParaRPr lang="en-US" sz="1800" dirty="0">
              <a:latin typeface="+mn-lt"/>
            </a:endParaRPr>
          </a:p>
        </p:txBody>
      </p:sp>
      <p:sp>
        <p:nvSpPr>
          <p:cNvPr id="27" name="Google Shape;403;p41">
            <a:extLst>
              <a:ext uri="{FF2B5EF4-FFF2-40B4-BE49-F238E27FC236}">
                <a16:creationId xmlns:a16="http://schemas.microsoft.com/office/drawing/2014/main" id="{302E1632-B1FB-EF2C-7AB8-3804A4AFFADF}"/>
              </a:ext>
            </a:extLst>
          </p:cNvPr>
          <p:cNvSpPr txBox="1">
            <a:spLocks/>
          </p:cNvSpPr>
          <p:nvPr/>
        </p:nvSpPr>
        <p:spPr>
          <a:xfrm>
            <a:off x="9940312" y="1421079"/>
            <a:ext cx="1762518" cy="6341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800" dirty="0">
                <a:latin typeface="+mn-lt"/>
              </a:rPr>
              <a:t>Not OSHA compliant</a:t>
            </a:r>
          </a:p>
        </p:txBody>
      </p:sp>
      <p:sp>
        <p:nvSpPr>
          <p:cNvPr id="28" name="Google Shape;404;p41">
            <a:extLst>
              <a:ext uri="{FF2B5EF4-FFF2-40B4-BE49-F238E27FC236}">
                <a16:creationId xmlns:a16="http://schemas.microsoft.com/office/drawing/2014/main" id="{4411C289-105A-56B2-255F-8032C2F6F058}"/>
              </a:ext>
            </a:extLst>
          </p:cNvPr>
          <p:cNvSpPr txBox="1">
            <a:spLocks/>
          </p:cNvSpPr>
          <p:nvPr/>
        </p:nvSpPr>
        <p:spPr>
          <a:xfrm>
            <a:off x="9940311" y="3557438"/>
            <a:ext cx="2167607" cy="4715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800" dirty="0">
                <a:latin typeface="+mn-lt"/>
              </a:rPr>
              <a:t>Ensure safety</a:t>
            </a:r>
          </a:p>
        </p:txBody>
      </p:sp>
      <p:sp>
        <p:nvSpPr>
          <p:cNvPr id="29" name="Google Shape;405;p41">
            <a:extLst>
              <a:ext uri="{FF2B5EF4-FFF2-40B4-BE49-F238E27FC236}">
                <a16:creationId xmlns:a16="http://schemas.microsoft.com/office/drawing/2014/main" id="{456EE1A2-C343-CBF1-B2C8-3811EE6453BC}"/>
              </a:ext>
            </a:extLst>
          </p:cNvPr>
          <p:cNvSpPr txBox="1">
            <a:spLocks/>
          </p:cNvSpPr>
          <p:nvPr/>
        </p:nvSpPr>
        <p:spPr>
          <a:xfrm>
            <a:off x="9940311" y="5448327"/>
            <a:ext cx="1925869" cy="42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800" dirty="0">
                <a:latin typeface="+mn-lt"/>
              </a:rPr>
              <a:t>Mitigate Risk</a:t>
            </a:r>
          </a:p>
        </p:txBody>
      </p:sp>
      <p:sp>
        <p:nvSpPr>
          <p:cNvPr id="32" name="Google Shape;402;p41">
            <a:extLst>
              <a:ext uri="{FF2B5EF4-FFF2-40B4-BE49-F238E27FC236}">
                <a16:creationId xmlns:a16="http://schemas.microsoft.com/office/drawing/2014/main" id="{C8C8230C-333D-3F9C-3848-73300EFE1F67}"/>
              </a:ext>
            </a:extLst>
          </p:cNvPr>
          <p:cNvSpPr txBox="1">
            <a:spLocks/>
          </p:cNvSpPr>
          <p:nvPr/>
        </p:nvSpPr>
        <p:spPr>
          <a:xfrm>
            <a:off x="2676340" y="4479469"/>
            <a:ext cx="4849067" cy="1213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800" dirty="0">
                <a:latin typeface="+mn-lt"/>
              </a:rPr>
              <a:t>Not equivalent to ASME BPVC Section VIII compliant vessels required by </a:t>
            </a:r>
            <a:r>
              <a:rPr lang="en-US" sz="1800" b="1" dirty="0">
                <a:latin typeface="+mn-lt"/>
              </a:rPr>
              <a:t>Occupational Safety and Health Administration (</a:t>
            </a:r>
            <a:r>
              <a:rPr lang="en-US" sz="1800" dirty="0">
                <a:latin typeface="+mn-lt"/>
              </a:rPr>
              <a:t>OSHA)</a:t>
            </a:r>
          </a:p>
          <a:p>
            <a:endParaRPr lang="en-US" sz="1800" dirty="0">
              <a:latin typeface="+mn-lt"/>
            </a:endParaRPr>
          </a:p>
        </p:txBody>
      </p:sp>
      <p:pic>
        <p:nvPicPr>
          <p:cNvPr id="33" name="Picture 32">
            <a:extLst>
              <a:ext uri="{FF2B5EF4-FFF2-40B4-BE49-F238E27FC236}">
                <a16:creationId xmlns:a16="http://schemas.microsoft.com/office/drawing/2014/main" id="{6EB80554-BEFD-91DF-E58C-6EBCBBA2A4C5}"/>
              </a:ext>
            </a:extLst>
          </p:cNvPr>
          <p:cNvPicPr>
            <a:picLocks noChangeAspect="1"/>
          </p:cNvPicPr>
          <p:nvPr/>
        </p:nvPicPr>
        <p:blipFill rotWithShape="1">
          <a:blip r:embed="rId3"/>
          <a:srcRect l="990" r="12209"/>
          <a:stretch/>
        </p:blipFill>
        <p:spPr>
          <a:xfrm>
            <a:off x="415597" y="1350248"/>
            <a:ext cx="1888711" cy="2890994"/>
          </a:xfrm>
          <a:prstGeom prst="rect">
            <a:avLst/>
          </a:prstGeom>
        </p:spPr>
      </p:pic>
      <p:pic>
        <p:nvPicPr>
          <p:cNvPr id="34" name="Picture 33">
            <a:extLst>
              <a:ext uri="{FF2B5EF4-FFF2-40B4-BE49-F238E27FC236}">
                <a16:creationId xmlns:a16="http://schemas.microsoft.com/office/drawing/2014/main" id="{9916E43E-22C8-7CD0-F354-219F7CB6F46B}"/>
              </a:ext>
            </a:extLst>
          </p:cNvPr>
          <p:cNvPicPr>
            <a:picLocks noChangeAspect="1"/>
          </p:cNvPicPr>
          <p:nvPr/>
        </p:nvPicPr>
        <p:blipFill>
          <a:blip r:embed="rId4"/>
          <a:stretch>
            <a:fillRect/>
          </a:stretch>
        </p:blipFill>
        <p:spPr>
          <a:xfrm>
            <a:off x="7620197" y="3492535"/>
            <a:ext cx="1966046" cy="2624487"/>
          </a:xfrm>
          <a:prstGeom prst="rect">
            <a:avLst/>
          </a:prstGeom>
        </p:spPr>
      </p:pic>
      <p:sp>
        <p:nvSpPr>
          <p:cNvPr id="35" name="Google Shape;380;p41">
            <a:extLst>
              <a:ext uri="{FF2B5EF4-FFF2-40B4-BE49-F238E27FC236}">
                <a16:creationId xmlns:a16="http://schemas.microsoft.com/office/drawing/2014/main" id="{AB91C176-54A8-13D8-41C2-7DF4F2F76E28}"/>
              </a:ext>
            </a:extLst>
          </p:cNvPr>
          <p:cNvSpPr/>
          <p:nvPr/>
        </p:nvSpPr>
        <p:spPr>
          <a:xfrm>
            <a:off x="9168942" y="5268622"/>
            <a:ext cx="848400" cy="848400"/>
          </a:xfrm>
          <a:prstGeom prst="ellipse">
            <a:avLst/>
          </a:prstGeom>
          <a:solidFill>
            <a:srgbClr val="0066B3">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4;p41">
            <a:extLst>
              <a:ext uri="{FF2B5EF4-FFF2-40B4-BE49-F238E27FC236}">
                <a16:creationId xmlns:a16="http://schemas.microsoft.com/office/drawing/2014/main" id="{258DE85A-F1E6-C8F3-E58E-3F190CB4DDAC}"/>
              </a:ext>
            </a:extLst>
          </p:cNvPr>
          <p:cNvSpPr txBox="1">
            <a:spLocks/>
          </p:cNvSpPr>
          <p:nvPr/>
        </p:nvSpPr>
        <p:spPr>
          <a:xfrm>
            <a:off x="9940311" y="4460845"/>
            <a:ext cx="2062505" cy="4803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800" dirty="0">
                <a:latin typeface="+mn-lt"/>
              </a:rPr>
              <a:t>Ensure reliability</a:t>
            </a:r>
          </a:p>
        </p:txBody>
      </p:sp>
      <p:sp>
        <p:nvSpPr>
          <p:cNvPr id="11" name="Google Shape;379;p41">
            <a:extLst>
              <a:ext uri="{FF2B5EF4-FFF2-40B4-BE49-F238E27FC236}">
                <a16:creationId xmlns:a16="http://schemas.microsoft.com/office/drawing/2014/main" id="{6F38AE12-4DC5-1C77-07B9-2EAF44F3B0A5}"/>
              </a:ext>
            </a:extLst>
          </p:cNvPr>
          <p:cNvSpPr/>
          <p:nvPr/>
        </p:nvSpPr>
        <p:spPr>
          <a:xfrm>
            <a:off x="9168942" y="2356317"/>
            <a:ext cx="848400" cy="848400"/>
          </a:xfrm>
          <a:prstGeom prst="ellipse">
            <a:avLst/>
          </a:prstGeom>
          <a:solidFill>
            <a:srgbClr val="0066B3">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3;p41">
            <a:extLst>
              <a:ext uri="{FF2B5EF4-FFF2-40B4-BE49-F238E27FC236}">
                <a16:creationId xmlns:a16="http://schemas.microsoft.com/office/drawing/2014/main" id="{84FF2A1B-4C5E-E343-74AB-1CABBA4F70F1}"/>
              </a:ext>
            </a:extLst>
          </p:cNvPr>
          <p:cNvSpPr txBox="1">
            <a:spLocks/>
          </p:cNvSpPr>
          <p:nvPr/>
        </p:nvSpPr>
        <p:spPr>
          <a:xfrm>
            <a:off x="9940312" y="2444647"/>
            <a:ext cx="2167606" cy="6341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800" dirty="0">
                <a:solidFill>
                  <a:srgbClr val="FF0000"/>
                </a:solidFill>
                <a:latin typeface="+mn-lt"/>
              </a:rPr>
              <a:t>Located in heavily populated areas </a:t>
            </a:r>
          </a:p>
        </p:txBody>
      </p:sp>
    </p:spTree>
    <p:extLst>
      <p:ext uri="{BB962C8B-B14F-4D97-AF65-F5344CB8AC3E}">
        <p14:creationId xmlns:p14="http://schemas.microsoft.com/office/powerpoint/2010/main" val="43678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86200" y="1219201"/>
            <a:ext cx="4361116" cy="5416413"/>
          </a:xfrm>
          <a:prstGeom prst="rect">
            <a:avLst/>
          </a:prstGeom>
        </p:spPr>
      </p:pic>
      <p:sp>
        <p:nvSpPr>
          <p:cNvPr id="11" name="Oval 10"/>
          <p:cNvSpPr/>
          <p:nvPr/>
        </p:nvSpPr>
        <p:spPr>
          <a:xfrm>
            <a:off x="4191000" y="2362200"/>
            <a:ext cx="2895600" cy="2895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410200" y="35814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5334000" y="3505200"/>
            <a:ext cx="685800" cy="685800"/>
          </a:xfrm>
          <a:prstGeom prst="ellipse">
            <a:avLst/>
          </a:pr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724400" y="3581400"/>
            <a:ext cx="609600" cy="523220"/>
          </a:xfrm>
          <a:prstGeom prst="rect">
            <a:avLst/>
          </a:prstGeom>
          <a:noFill/>
        </p:spPr>
        <p:txBody>
          <a:bodyPr wrap="square" rtlCol="0">
            <a:spAutoFit/>
          </a:bodyPr>
          <a:lstStyle/>
          <a:p>
            <a:pPr algn="ctr"/>
            <a:r>
              <a:rPr lang="en-US" dirty="0">
                <a:solidFill>
                  <a:srgbClr val="FFFF00"/>
                </a:solidFill>
                <a:latin typeface="+mn-lt"/>
              </a:rPr>
              <a:t>4751</a:t>
            </a:r>
          </a:p>
          <a:p>
            <a:pPr algn="ctr"/>
            <a:r>
              <a:rPr lang="en-US" dirty="0">
                <a:solidFill>
                  <a:srgbClr val="FFFF00"/>
                </a:solidFill>
                <a:latin typeface="+mn-lt"/>
              </a:rPr>
              <a:t>Site</a:t>
            </a:r>
          </a:p>
        </p:txBody>
      </p:sp>
      <p:sp>
        <p:nvSpPr>
          <p:cNvPr id="16" name="Isosceles Triangle 15"/>
          <p:cNvSpPr/>
          <p:nvPr/>
        </p:nvSpPr>
        <p:spPr>
          <a:xfrm rot="10800000">
            <a:off x="5257800" y="1295400"/>
            <a:ext cx="838200" cy="2514600"/>
          </a:xfrm>
          <a:prstGeom prst="triangle">
            <a:avLst/>
          </a:prstGeom>
          <a:solidFill>
            <a:srgbClr val="FFFF00">
              <a:alpha val="2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p:cNvSpPr/>
          <p:nvPr/>
        </p:nvSpPr>
        <p:spPr>
          <a:xfrm>
            <a:off x="5257800" y="3810000"/>
            <a:ext cx="838200" cy="2514600"/>
          </a:xfrm>
          <a:prstGeom prst="triangle">
            <a:avLst/>
          </a:prstGeom>
          <a:solidFill>
            <a:srgbClr val="FFFF00">
              <a:alpha val="2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8305800" y="1295401"/>
            <a:ext cx="2362200" cy="830997"/>
          </a:xfrm>
          <a:prstGeom prst="rect">
            <a:avLst/>
          </a:prstGeom>
          <a:solidFill>
            <a:schemeClr val="bg1">
              <a:lumMod val="75000"/>
            </a:schemeClr>
          </a:solidFill>
          <a:ln w="15875">
            <a:solidFill>
              <a:schemeClr val="tx1"/>
            </a:solidFill>
          </a:ln>
          <a:effectLst>
            <a:softEdge rad="12700"/>
          </a:effectLst>
        </p:spPr>
        <p:txBody>
          <a:bodyPr wrap="square" rtlCol="0">
            <a:spAutoFit/>
          </a:bodyPr>
          <a:lstStyle/>
          <a:p>
            <a:r>
              <a:rPr lang="en-US" sz="1200" u="sng" dirty="0">
                <a:latin typeface="+mj-lt"/>
              </a:rPr>
              <a:t>Legend</a:t>
            </a:r>
          </a:p>
          <a:p>
            <a:r>
              <a:rPr lang="en-US" sz="1200" dirty="0">
                <a:solidFill>
                  <a:srgbClr val="FF0000"/>
                </a:solidFill>
                <a:latin typeface="+mj-lt"/>
              </a:rPr>
              <a:t>Red</a:t>
            </a:r>
            <a:r>
              <a:rPr lang="en-US" sz="1200" dirty="0">
                <a:latin typeface="+mj-lt"/>
              </a:rPr>
              <a:t> – Minor Building Damage</a:t>
            </a:r>
          </a:p>
          <a:p>
            <a:r>
              <a:rPr lang="en-US" sz="1200" dirty="0">
                <a:solidFill>
                  <a:srgbClr val="CC6600"/>
                </a:solidFill>
                <a:latin typeface="+mj-lt"/>
              </a:rPr>
              <a:t>Orange</a:t>
            </a:r>
            <a:r>
              <a:rPr lang="en-US" sz="1200" dirty="0">
                <a:latin typeface="+mj-lt"/>
              </a:rPr>
              <a:t> – Personnel Exposure </a:t>
            </a:r>
          </a:p>
          <a:p>
            <a:r>
              <a:rPr lang="en-US" sz="1200" dirty="0">
                <a:solidFill>
                  <a:srgbClr val="FFFF00"/>
                </a:solidFill>
                <a:latin typeface="+mj-lt"/>
              </a:rPr>
              <a:t>Yellow</a:t>
            </a:r>
            <a:r>
              <a:rPr lang="en-US" sz="1200" dirty="0">
                <a:latin typeface="+mj-lt"/>
              </a:rPr>
              <a:t> – Dome Impact</a:t>
            </a:r>
            <a:endParaRPr lang="en-US" sz="1200" dirty="0"/>
          </a:p>
        </p:txBody>
      </p:sp>
      <p:sp>
        <p:nvSpPr>
          <p:cNvPr id="17" name="TextBox 16"/>
          <p:cNvSpPr txBox="1"/>
          <p:nvPr/>
        </p:nvSpPr>
        <p:spPr>
          <a:xfrm>
            <a:off x="8305800" y="2701732"/>
            <a:ext cx="2362200" cy="1384995"/>
          </a:xfrm>
          <a:prstGeom prst="rect">
            <a:avLst/>
          </a:prstGeom>
          <a:solidFill>
            <a:schemeClr val="bg1">
              <a:lumMod val="75000"/>
            </a:schemeClr>
          </a:solidFill>
          <a:ln w="15875">
            <a:solidFill>
              <a:schemeClr val="tx1"/>
            </a:solidFill>
          </a:ln>
          <a:effectLst>
            <a:softEdge rad="12700"/>
          </a:effectLst>
        </p:spPr>
        <p:txBody>
          <a:bodyPr wrap="square" rtlCol="0">
            <a:spAutoFit/>
          </a:bodyPr>
          <a:lstStyle/>
          <a:p>
            <a:r>
              <a:rPr lang="en-US" sz="1200" u="sng" dirty="0">
                <a:latin typeface="+mj-lt"/>
              </a:rPr>
              <a:t>Radius</a:t>
            </a:r>
          </a:p>
          <a:p>
            <a:r>
              <a:rPr lang="en-US" sz="1200" dirty="0">
                <a:solidFill>
                  <a:srgbClr val="FF0000"/>
                </a:solidFill>
                <a:latin typeface="+mj-lt"/>
              </a:rPr>
              <a:t>Red</a:t>
            </a:r>
            <a:r>
              <a:rPr lang="en-US" sz="1200" dirty="0">
                <a:latin typeface="+mj-lt"/>
              </a:rPr>
              <a:t> – 495’</a:t>
            </a:r>
          </a:p>
          <a:p>
            <a:r>
              <a:rPr lang="en-US" sz="1200" dirty="0">
                <a:solidFill>
                  <a:srgbClr val="CC6600"/>
                </a:solidFill>
                <a:latin typeface="+mj-lt"/>
              </a:rPr>
              <a:t>Orange</a:t>
            </a:r>
            <a:r>
              <a:rPr lang="en-US" sz="1200" dirty="0">
                <a:latin typeface="+mj-lt"/>
              </a:rPr>
              <a:t> – 575’</a:t>
            </a:r>
          </a:p>
          <a:p>
            <a:r>
              <a:rPr lang="en-US" sz="1200" dirty="0">
                <a:solidFill>
                  <a:srgbClr val="FFFF00"/>
                </a:solidFill>
                <a:latin typeface="+mj-lt"/>
              </a:rPr>
              <a:t>Yellow</a:t>
            </a:r>
            <a:r>
              <a:rPr lang="en-US" sz="1200" dirty="0">
                <a:latin typeface="+mj-lt"/>
              </a:rPr>
              <a:t> – 2721’</a:t>
            </a:r>
          </a:p>
          <a:p>
            <a:endParaRPr lang="en-US" sz="1200" dirty="0">
              <a:latin typeface="+mj-lt"/>
            </a:endParaRPr>
          </a:p>
          <a:p>
            <a:r>
              <a:rPr lang="en-US" sz="1200" u="sng" dirty="0">
                <a:latin typeface="+mj-lt"/>
              </a:rPr>
              <a:t>Directional</a:t>
            </a:r>
          </a:p>
          <a:p>
            <a:r>
              <a:rPr lang="en-US" sz="1200" dirty="0">
                <a:solidFill>
                  <a:srgbClr val="FFFF00"/>
                </a:solidFill>
                <a:latin typeface="+mj-lt"/>
              </a:rPr>
              <a:t>Yellow</a:t>
            </a:r>
            <a:r>
              <a:rPr lang="en-US" sz="1200" dirty="0">
                <a:latin typeface="+mj-lt"/>
              </a:rPr>
              <a:t> – 4718’</a:t>
            </a:r>
          </a:p>
        </p:txBody>
      </p:sp>
      <p:sp>
        <p:nvSpPr>
          <p:cNvPr id="18" name="TextBox 17"/>
          <p:cNvSpPr txBox="1"/>
          <p:nvPr/>
        </p:nvSpPr>
        <p:spPr>
          <a:xfrm>
            <a:off x="5943600" y="4343400"/>
            <a:ext cx="990600" cy="261610"/>
          </a:xfrm>
          <a:prstGeom prst="rect">
            <a:avLst/>
          </a:prstGeom>
          <a:noFill/>
        </p:spPr>
        <p:txBody>
          <a:bodyPr wrap="square" rtlCol="0">
            <a:spAutoFit/>
          </a:bodyPr>
          <a:lstStyle/>
          <a:p>
            <a:r>
              <a:rPr lang="en-US" sz="1050" dirty="0">
                <a:solidFill>
                  <a:srgbClr val="FFFF00"/>
                </a:solidFill>
              </a:rPr>
              <a:t>Martin Road</a:t>
            </a:r>
          </a:p>
        </p:txBody>
      </p:sp>
      <p:sp>
        <p:nvSpPr>
          <p:cNvPr id="19" name="TextBox 18"/>
          <p:cNvSpPr txBox="1"/>
          <p:nvPr/>
        </p:nvSpPr>
        <p:spPr>
          <a:xfrm rot="16200000">
            <a:off x="5422858" y="2730542"/>
            <a:ext cx="1447800" cy="253916"/>
          </a:xfrm>
          <a:prstGeom prst="rect">
            <a:avLst/>
          </a:prstGeom>
          <a:noFill/>
        </p:spPr>
        <p:txBody>
          <a:bodyPr wrap="square" rtlCol="0">
            <a:spAutoFit/>
          </a:bodyPr>
          <a:lstStyle/>
          <a:p>
            <a:r>
              <a:rPr lang="en-US" sz="1050" dirty="0" err="1">
                <a:solidFill>
                  <a:srgbClr val="FFFF00"/>
                </a:solidFill>
              </a:rPr>
              <a:t>Rideout</a:t>
            </a:r>
            <a:r>
              <a:rPr lang="en-US" sz="1050" dirty="0">
                <a:solidFill>
                  <a:srgbClr val="FFFF00"/>
                </a:solidFill>
              </a:rPr>
              <a:t> Road</a:t>
            </a:r>
          </a:p>
        </p:txBody>
      </p:sp>
      <p:sp>
        <p:nvSpPr>
          <p:cNvPr id="23" name="TextBox 22"/>
          <p:cNvSpPr txBox="1"/>
          <p:nvPr/>
        </p:nvSpPr>
        <p:spPr>
          <a:xfrm>
            <a:off x="1887818" y="1252184"/>
            <a:ext cx="1839801" cy="1015663"/>
          </a:xfrm>
          <a:prstGeom prst="rect">
            <a:avLst/>
          </a:prstGeom>
          <a:solidFill>
            <a:schemeClr val="bg1"/>
          </a:solidFill>
        </p:spPr>
        <p:txBody>
          <a:bodyPr wrap="square" rtlCol="0">
            <a:spAutoFit/>
          </a:bodyPr>
          <a:lstStyle/>
          <a:p>
            <a:r>
              <a:rPr lang="en-US" sz="1200" dirty="0"/>
              <a:t>Overpressure Effects Combined with Frag Distance (Vertical and horizontal head throw distance)</a:t>
            </a:r>
          </a:p>
        </p:txBody>
      </p:sp>
      <p:sp>
        <p:nvSpPr>
          <p:cNvPr id="21" name="TextBox 20"/>
          <p:cNvSpPr txBox="1"/>
          <p:nvPr/>
        </p:nvSpPr>
        <p:spPr>
          <a:xfrm>
            <a:off x="0" y="469869"/>
            <a:ext cx="11685319" cy="630942"/>
          </a:xfrm>
          <a:prstGeom prst="rect">
            <a:avLst/>
          </a:prstGeom>
          <a:solidFill>
            <a:srgbClr val="0070C0"/>
          </a:solidFill>
        </p:spPr>
        <p:txBody>
          <a:bodyPr wrap="square" rtlCol="0">
            <a:spAutoFit/>
          </a:bodyPr>
          <a:lstStyle/>
          <a:p>
            <a:r>
              <a:rPr lang="en-US" sz="3500" b="1" dirty="0">
                <a:solidFill>
                  <a:schemeClr val="accent4"/>
                </a:solidFill>
                <a:latin typeface="DM Sans" pitchFamily="2" charset="77"/>
              </a:rPr>
              <a:t>NASA MLPV Catastrophic Risk </a:t>
            </a:r>
          </a:p>
        </p:txBody>
      </p:sp>
      <p:sp>
        <p:nvSpPr>
          <p:cNvPr id="3" name="Footer Placeholder 3">
            <a:extLst>
              <a:ext uri="{FF2B5EF4-FFF2-40B4-BE49-F238E27FC236}">
                <a16:creationId xmlns:a16="http://schemas.microsoft.com/office/drawing/2014/main" id="{610E545A-0E8B-BA48-7D4F-1F344C8409A5}"/>
              </a:ext>
            </a:extLst>
          </p:cNvPr>
          <p:cNvSpPr txBox="1">
            <a:spLocks/>
          </p:cNvSpPr>
          <p:nvPr/>
        </p:nvSpPr>
        <p:spPr>
          <a:xfrm>
            <a:off x="8740679" y="6388131"/>
            <a:ext cx="3039643" cy="3556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a:t>NASA MLPVs</a:t>
            </a:r>
            <a:endParaRPr lang="en-US" dirty="0"/>
          </a:p>
        </p:txBody>
      </p:sp>
      <p:sp>
        <p:nvSpPr>
          <p:cNvPr id="4" name="TextBox 3">
            <a:extLst>
              <a:ext uri="{FF2B5EF4-FFF2-40B4-BE49-F238E27FC236}">
                <a16:creationId xmlns:a16="http://schemas.microsoft.com/office/drawing/2014/main" id="{02AFFA6E-AA78-C9BB-E8C1-0CAF27C733A1}"/>
              </a:ext>
            </a:extLst>
          </p:cNvPr>
          <p:cNvSpPr txBox="1"/>
          <p:nvPr/>
        </p:nvSpPr>
        <p:spPr>
          <a:xfrm>
            <a:off x="371735" y="3529280"/>
            <a:ext cx="3171565" cy="1200329"/>
          </a:xfrm>
          <a:prstGeom prst="rect">
            <a:avLst/>
          </a:prstGeom>
          <a:noFill/>
        </p:spPr>
        <p:txBody>
          <a:bodyPr wrap="square" rtlCol="0">
            <a:spAutoFit/>
          </a:bodyPr>
          <a:lstStyle/>
          <a:p>
            <a:r>
              <a:rPr lang="en-US" sz="1800" b="1" dirty="0">
                <a:solidFill>
                  <a:srgbClr val="FF0000"/>
                </a:solidFill>
              </a:rPr>
              <a:t>Over Pressure Minor Risk </a:t>
            </a:r>
          </a:p>
          <a:p>
            <a:pPr marL="342900" indent="-342900">
              <a:buFont typeface="Arial" panose="020B0604020202020204" pitchFamily="34" charset="0"/>
              <a:buChar char="•"/>
            </a:pPr>
            <a:endParaRPr lang="en-US" sz="1800" b="1" dirty="0">
              <a:solidFill>
                <a:srgbClr val="FF0000"/>
              </a:solidFill>
            </a:endParaRPr>
          </a:p>
          <a:p>
            <a:pPr marL="342900" indent="-342900">
              <a:buFont typeface="Arial" panose="020B0604020202020204" pitchFamily="34" charset="0"/>
              <a:buChar char="•"/>
            </a:pPr>
            <a:endParaRPr lang="en-US" sz="1800" b="1" dirty="0">
              <a:solidFill>
                <a:srgbClr val="FF0000"/>
              </a:solidFill>
            </a:endParaRPr>
          </a:p>
          <a:p>
            <a:r>
              <a:rPr lang="en-US" sz="1800" b="1" dirty="0">
                <a:solidFill>
                  <a:srgbClr val="FF0000"/>
                </a:solidFill>
              </a:rPr>
              <a:t>Fragmentation Major Risk</a:t>
            </a:r>
          </a:p>
        </p:txBody>
      </p:sp>
    </p:spTree>
    <p:extLst>
      <p:ext uri="{BB962C8B-B14F-4D97-AF65-F5344CB8AC3E}">
        <p14:creationId xmlns:p14="http://schemas.microsoft.com/office/powerpoint/2010/main" val="3786336769"/>
      </p:ext>
    </p:extLst>
  </p:cSld>
  <p:clrMapOvr>
    <a:masterClrMapping/>
  </p:clrMapOvr>
</p:sld>
</file>

<file path=ppt/theme/theme1.xml><?xml version="1.0" encoding="utf-8"?>
<a:theme xmlns:a="http://schemas.openxmlformats.org/drawingml/2006/main" name="Pressure Vessel Minitheme by Slidesgo">
  <a:themeElements>
    <a:clrScheme name="Simple Light">
      <a:dk1>
        <a:srgbClr val="424242"/>
      </a:dk1>
      <a:lt1>
        <a:srgbClr val="EEEEEE"/>
      </a:lt1>
      <a:dk2>
        <a:srgbClr val="537FA6"/>
      </a:dk2>
      <a:lt2>
        <a:srgbClr val="8EB1BF"/>
      </a:lt2>
      <a:accent1>
        <a:srgbClr val="BFAE78"/>
      </a:accent1>
      <a:accent2>
        <a:srgbClr val="345923"/>
      </a:accent2>
      <a:accent3>
        <a:srgbClr val="BF5E3B"/>
      </a:accent3>
      <a:accent4>
        <a:srgbClr val="FFFFFF"/>
      </a:accent4>
      <a:accent5>
        <a:srgbClr val="FFFFFF"/>
      </a:accent5>
      <a:accent6>
        <a:srgbClr val="FFFFFF"/>
      </a:accent6>
      <a:hlink>
        <a:srgbClr val="4242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Pressure Vessel Minitheme by Slidesgo</Template>
  <TotalTime>5689</TotalTime>
  <Words>5014</Words>
  <Application>Microsoft Office PowerPoint</Application>
  <PresentationFormat>Widescreen</PresentationFormat>
  <Paragraphs>873</Paragraphs>
  <Slides>37</Slides>
  <Notes>30</Notes>
  <HiddenSlides>0</HiddenSlides>
  <MMClips>4</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37</vt:i4>
      </vt:variant>
    </vt:vector>
  </HeadingPairs>
  <TitlesOfParts>
    <vt:vector size="58" baseType="lpstr">
      <vt:lpstr>55 Helvetica Roman</vt:lpstr>
      <vt:lpstr>75 Helvetica Bold</vt:lpstr>
      <vt:lpstr>AGaramond RegularSC</vt:lpstr>
      <vt:lpstr>Arial</vt:lpstr>
      <vt:lpstr>Arial Black</vt:lpstr>
      <vt:lpstr>Bebas Neue</vt:lpstr>
      <vt:lpstr>Cabin</vt:lpstr>
      <vt:lpstr>Calibri</vt:lpstr>
      <vt:lpstr>Consolas</vt:lpstr>
      <vt:lpstr>DM Sans</vt:lpstr>
      <vt:lpstr>Londrina Solid</vt:lpstr>
      <vt:lpstr>Poppins</vt:lpstr>
      <vt:lpstr>Poppins Black</vt:lpstr>
      <vt:lpstr>Proxima Nova</vt:lpstr>
      <vt:lpstr>Proxima Nova Semibold</vt:lpstr>
      <vt:lpstr>Roboto</vt:lpstr>
      <vt:lpstr>Times New Roman</vt:lpstr>
      <vt:lpstr>Verdana</vt:lpstr>
      <vt:lpstr>Wingdings</vt:lpstr>
      <vt:lpstr>Pressure Vessel Minitheme by Slidesgo</vt:lpstr>
      <vt:lpstr>Slidesgo Final Pages</vt:lpstr>
      <vt:lpstr>PowerPoint Presentation</vt:lpstr>
      <vt:lpstr>PowerPoint Presentation</vt:lpstr>
      <vt:lpstr>Executive Summary</vt:lpstr>
      <vt:lpstr>MLPV History</vt:lpstr>
      <vt:lpstr>NASA MLPV Use vs Industry </vt:lpstr>
      <vt:lpstr>MLPV Catastrophic Failure Risk</vt:lpstr>
      <vt:lpstr>NASA MLPVs</vt:lpstr>
      <vt:lpstr>NASA Owns ~360 MLPVs, 3 Code</vt:lpstr>
      <vt:lpstr>PowerPoint Presentation</vt:lpstr>
      <vt:lpstr>NASA MLPV Risk Mitigation</vt:lpstr>
      <vt:lpstr>PowerPoint Presentation</vt:lpstr>
      <vt:lpstr>NASA MLPV Certification </vt:lpstr>
      <vt:lpstr>NASA RMP MLPV Material </vt:lpstr>
      <vt:lpstr>NASA RMP MLPV Structural Assessment Toolset</vt:lpstr>
      <vt:lpstr>NDE Down- Select: 2D PAUT</vt:lpstr>
      <vt:lpstr>Inspection Technique – Circ. Flaws - OD</vt:lpstr>
      <vt:lpstr>Inspection Technique – Circ. Flaws – Intermediate &amp; ID</vt:lpstr>
      <vt:lpstr>Inspection Technique – Axial Flaws</vt:lpstr>
      <vt:lpstr>MLPV NDE PP Weld Examination </vt:lpstr>
      <vt:lpstr>Flaw Naming Convention</vt:lpstr>
      <vt:lpstr>Axially Loaded Flaws</vt:lpstr>
      <vt:lpstr>Hoop Loaded Flaws</vt:lpstr>
      <vt:lpstr>Nozzle Shell Flaws</vt:lpstr>
      <vt:lpstr>Nozzle Head Flaws</vt:lpstr>
      <vt:lpstr>PAUT Finding: SS-H-Si-W</vt:lpstr>
      <vt:lpstr>Flaw Indication</vt:lpstr>
      <vt:lpstr>CIF &amp; CCS Table, SSC 5.5” block</vt:lpstr>
      <vt:lpstr>Conclusion</vt:lpstr>
      <vt:lpstr>SignOffPage</vt:lpstr>
      <vt:lpstr>NASA Risk Assessment Code (RAC) (LxC)</vt:lpstr>
      <vt:lpstr>OSHA Alternate/Supplemental Standard: NS 8719.26</vt:lpstr>
      <vt:lpstr>OSHA PVS Requirements Referenced in NASA-STD-8719.26</vt:lpstr>
      <vt:lpstr>Manufacturers of NASA MLPV</vt:lpstr>
      <vt:lpstr>PowerPoint Presentation</vt:lpstr>
      <vt:lpstr>PowerPoint Presentation</vt:lpstr>
      <vt:lpstr>MLPV Head to Shell Construction</vt:lpstr>
      <vt:lpstr>MLPV Shell to Shell Construction</vt:lpstr>
    </vt:vector>
  </TitlesOfParts>
  <Company>HP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Master</dc:title>
  <dc:creator>mmessich</dc:creator>
  <cp:lastModifiedBy>Tierra Green</cp:lastModifiedBy>
  <cp:revision>105</cp:revision>
  <cp:lastPrinted>2011-07-05T21:16:18Z</cp:lastPrinted>
  <dcterms:created xsi:type="dcterms:W3CDTF">2012-09-26T13:22:04Z</dcterms:created>
  <dcterms:modified xsi:type="dcterms:W3CDTF">2024-04-19T13:26:45Z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TC062562941033</vt:lpwstr>
  </property>
</Properties>
</file>