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2"/>
  </p:notesMasterIdLst>
  <p:sldIdLst>
    <p:sldId id="256" r:id="rId5"/>
    <p:sldId id="257" r:id="rId6"/>
    <p:sldId id="262" r:id="rId7"/>
    <p:sldId id="261" r:id="rId8"/>
    <p:sldId id="259" r:id="rId9"/>
    <p:sldId id="269" r:id="rId10"/>
    <p:sldId id="265" r:id="rId11"/>
    <p:sldId id="270" r:id="rId12"/>
    <p:sldId id="284" r:id="rId13"/>
    <p:sldId id="1953" r:id="rId14"/>
    <p:sldId id="1901" r:id="rId15"/>
    <p:sldId id="268" r:id="rId16"/>
    <p:sldId id="38344" r:id="rId17"/>
    <p:sldId id="38346" r:id="rId18"/>
    <p:sldId id="38329" r:id="rId19"/>
    <p:sldId id="38330" r:id="rId20"/>
    <p:sldId id="271" r:id="rId21"/>
    <p:sldId id="38334" r:id="rId22"/>
    <p:sldId id="273" r:id="rId23"/>
    <p:sldId id="272" r:id="rId24"/>
    <p:sldId id="38332" r:id="rId25"/>
    <p:sldId id="38331" r:id="rId26"/>
    <p:sldId id="274" r:id="rId27"/>
    <p:sldId id="38335" r:id="rId28"/>
    <p:sldId id="38336" r:id="rId29"/>
    <p:sldId id="289" r:id="rId30"/>
    <p:sldId id="38349" r:id="rId31"/>
    <p:sldId id="277" r:id="rId32"/>
    <p:sldId id="38350" r:id="rId33"/>
    <p:sldId id="38339" r:id="rId34"/>
    <p:sldId id="283" r:id="rId35"/>
    <p:sldId id="38340" r:id="rId36"/>
    <p:sldId id="38341" r:id="rId37"/>
    <p:sldId id="38342" r:id="rId38"/>
    <p:sldId id="38343" r:id="rId39"/>
    <p:sldId id="264" r:id="rId40"/>
    <p:sldId id="3833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840" userDrawn="1">
          <p15:clr>
            <a:srgbClr val="A4A3A4"/>
          </p15:clr>
        </p15:guide>
        <p15:guide id="3" pos="120" userDrawn="1">
          <p15:clr>
            <a:srgbClr val="A4A3A4"/>
          </p15:clr>
        </p15:guide>
        <p15:guide id="4" pos="7560" userDrawn="1">
          <p15:clr>
            <a:srgbClr val="A4A3A4"/>
          </p15:clr>
        </p15:guide>
        <p15:guide id="5" pos="4800" userDrawn="1">
          <p15:clr>
            <a:srgbClr val="A4A3A4"/>
          </p15:clr>
        </p15:guide>
        <p15:guide id="6" pos="6168" userDrawn="1">
          <p15:clr>
            <a:srgbClr val="A4A3A4"/>
          </p15:clr>
        </p15:guide>
        <p15:guide id="7" pos="9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B688C4-238F-69AF-A43C-6ABB80AF71A1}" name="Ewert, Michael K. (JSC-EC211)" initials="E(" userId="S::mewert@ndc.nasa.gov::8e77bd04-9b1e-45d1-8b1d-63561fa7155d" providerId="AD"/>
  <p188:author id="{FBC672D1-CF6E-7F3A-84A1-616B90C504F6}" name="Leimkuehler, Thomas O. (JSC-EC611)" initials="LTO(E" userId="S::tleimkue@ndc.nasa.gov::0681ccd0-7f7d-46e1-876f-a51b36c34e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7305E"/>
    <a:srgbClr val="152E5A"/>
    <a:srgbClr val="1560D9"/>
    <a:srgbClr val="176BE7"/>
    <a:srgbClr val="078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showGuides="1">
      <p:cViewPr varScale="1">
        <p:scale>
          <a:sx n="110" d="100"/>
          <a:sy n="110" d="100"/>
        </p:scale>
        <p:origin x="438" y="108"/>
      </p:cViewPr>
      <p:guideLst>
        <p:guide orient="horz" pos="936"/>
        <p:guide pos="3840"/>
        <p:guide pos="120"/>
        <p:guide pos="7560"/>
        <p:guide pos="4800"/>
        <p:guide pos="6168"/>
        <p:guide pos="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3F8CD-ED99-4755-B001-3AF4C96D2111}"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C0126-195F-4C0E-B56A-1355624082ED}" type="slidenum">
              <a:rPr lang="en-US" smtClean="0"/>
              <a:t>‹#›</a:t>
            </a:fld>
            <a:endParaRPr lang="en-US"/>
          </a:p>
        </p:txBody>
      </p:sp>
    </p:spTree>
    <p:extLst>
      <p:ext uri="{BB962C8B-B14F-4D97-AF65-F5344CB8AC3E}">
        <p14:creationId xmlns:p14="http://schemas.microsoft.com/office/powerpoint/2010/main" val="105895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885F0-4CB8-8723-020C-5F244D598C6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48" y="1715"/>
            <a:ext cx="12188952" cy="6856285"/>
          </a:xfrm>
          <a:prstGeom prst="rect">
            <a:avLst/>
          </a:prstGeom>
        </p:spPr>
      </p:pic>
      <p:sp>
        <p:nvSpPr>
          <p:cNvPr id="2" name="Title 1">
            <a:extLst>
              <a:ext uri="{FF2B5EF4-FFF2-40B4-BE49-F238E27FC236}">
                <a16:creationId xmlns:a16="http://schemas.microsoft.com/office/drawing/2014/main" id="{B2B6C4D9-07F6-2BA2-7326-22B1576C9AF1}"/>
              </a:ext>
            </a:extLst>
          </p:cNvPr>
          <p:cNvSpPr>
            <a:spLocks noGrp="1"/>
          </p:cNvSpPr>
          <p:nvPr>
            <p:ph type="ctrTitle"/>
          </p:nvPr>
        </p:nvSpPr>
        <p:spPr>
          <a:xfrm>
            <a:off x="2618642" y="1828799"/>
            <a:ext cx="9144000" cy="2327397"/>
          </a:xfrm>
        </p:spPr>
        <p:txBody>
          <a:bodyPr anchor="b">
            <a:normAutofit/>
          </a:bodyPr>
          <a:lstStyle>
            <a:lvl1pPr algn="l">
              <a:defRPr sz="4800"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A3C9EB-6197-DC85-8755-D4E1B30C1C28}"/>
              </a:ext>
            </a:extLst>
          </p:cNvPr>
          <p:cNvSpPr>
            <a:spLocks noGrp="1"/>
          </p:cNvSpPr>
          <p:nvPr>
            <p:ph type="subTitle" idx="1"/>
          </p:nvPr>
        </p:nvSpPr>
        <p:spPr>
          <a:xfrm>
            <a:off x="2618642" y="4156196"/>
            <a:ext cx="9144000" cy="723536"/>
          </a:xfrm>
        </p:spPr>
        <p:txBody>
          <a:bodyPr>
            <a:normAutofit/>
          </a:bodyPr>
          <a:lstStyle>
            <a:lvl1pPr marL="0" indent="0" algn="l">
              <a:buNone/>
              <a:def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19C86AC-AA42-DCCB-4B83-6F2AD7EB9BA2}"/>
              </a:ext>
            </a:extLst>
          </p:cNvPr>
          <p:cNvSpPr>
            <a:spLocks noGrp="1"/>
          </p:cNvSpPr>
          <p:nvPr>
            <p:ph type="dt" sz="half" idx="10"/>
          </p:nvPr>
        </p:nvSpPr>
        <p:spPr/>
        <p:txBody>
          <a:bodyPr/>
          <a:lstStyle/>
          <a:p>
            <a:fld id="{AB09DCB7-BBCF-415F-B419-1AD8F2F7CADF}" type="datetime1">
              <a:rPr lang="en-US" smtClean="0"/>
              <a:t>4/19/2024</a:t>
            </a:fld>
            <a:endParaRPr lang="en-US"/>
          </a:p>
        </p:txBody>
      </p:sp>
      <p:sp>
        <p:nvSpPr>
          <p:cNvPr id="5" name="Footer Placeholder 4">
            <a:extLst>
              <a:ext uri="{FF2B5EF4-FFF2-40B4-BE49-F238E27FC236}">
                <a16:creationId xmlns:a16="http://schemas.microsoft.com/office/drawing/2014/main" id="{826999D8-AC08-ABA8-9A7D-EBD5BD443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6F2B9-2CD8-06E7-2B81-4000814514B8}"/>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195590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64AFB-B26F-8BF4-84AF-72F385A40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778EB2-00CF-E51A-04DE-CF3B66B7E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00BD1-504C-7A51-78EC-3228600C1F8A}"/>
              </a:ext>
            </a:extLst>
          </p:cNvPr>
          <p:cNvSpPr>
            <a:spLocks noGrp="1"/>
          </p:cNvSpPr>
          <p:nvPr>
            <p:ph type="dt" sz="half" idx="10"/>
          </p:nvPr>
        </p:nvSpPr>
        <p:spPr/>
        <p:txBody>
          <a:bodyPr/>
          <a:lstStyle/>
          <a:p>
            <a:fld id="{8205E22D-C985-4C44-8DC4-C072FD3F966B}" type="datetime1">
              <a:rPr lang="en-US" smtClean="0"/>
              <a:t>4/19/2024</a:t>
            </a:fld>
            <a:endParaRPr lang="en-US"/>
          </a:p>
        </p:txBody>
      </p:sp>
      <p:sp>
        <p:nvSpPr>
          <p:cNvPr id="5" name="Footer Placeholder 4">
            <a:extLst>
              <a:ext uri="{FF2B5EF4-FFF2-40B4-BE49-F238E27FC236}">
                <a16:creationId xmlns:a16="http://schemas.microsoft.com/office/drawing/2014/main" id="{A55483C7-7727-C95A-F61D-9F02A4ED0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1FADA-241A-75EB-21CC-C3C44B8A4A38}"/>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2373681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49BDD-B4C3-5AFD-12CC-2E32161F63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03AE15-4767-25B4-4C33-E892C7135A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45F19-382C-C12F-D3BB-845A6C8A47D3}"/>
              </a:ext>
            </a:extLst>
          </p:cNvPr>
          <p:cNvSpPr>
            <a:spLocks noGrp="1"/>
          </p:cNvSpPr>
          <p:nvPr>
            <p:ph type="dt" sz="half" idx="10"/>
          </p:nvPr>
        </p:nvSpPr>
        <p:spPr/>
        <p:txBody>
          <a:bodyPr/>
          <a:lstStyle/>
          <a:p>
            <a:fld id="{2B63661D-6700-4A40-8C06-6B8B3943411E}" type="datetime1">
              <a:rPr lang="en-US" smtClean="0"/>
              <a:t>4/19/2024</a:t>
            </a:fld>
            <a:endParaRPr lang="en-US"/>
          </a:p>
        </p:txBody>
      </p:sp>
      <p:sp>
        <p:nvSpPr>
          <p:cNvPr id="5" name="Footer Placeholder 4">
            <a:extLst>
              <a:ext uri="{FF2B5EF4-FFF2-40B4-BE49-F238E27FC236}">
                <a16:creationId xmlns:a16="http://schemas.microsoft.com/office/drawing/2014/main" id="{CE839C91-E2B1-1356-E34D-1B1B5AB7C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1DF55-753B-63B2-D214-707C4112534C}"/>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278709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5183-A4C6-B174-D1CA-96883A428CF4}"/>
              </a:ext>
            </a:extLst>
          </p:cNvPr>
          <p:cNvSpPr>
            <a:spLocks noGrp="1"/>
          </p:cNvSpPr>
          <p:nvPr>
            <p:ph type="title"/>
          </p:nvPr>
        </p:nvSpPr>
        <p:spPr/>
        <p:txBody>
          <a:bodyPr/>
          <a:lstStyle>
            <a:lvl1pPr>
              <a:defRPr lang="en-US" sz="4000" b="1" kern="1200"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6EE0C53-AD0C-AA9D-278E-98DF9034A8A7}"/>
              </a:ext>
            </a:extLst>
          </p:cNvPr>
          <p:cNvSpPr>
            <a:spLocks noGrp="1"/>
          </p:cNvSpPr>
          <p:nvPr>
            <p:ph idx="1"/>
          </p:nvPr>
        </p:nvSpPr>
        <p:spPr/>
        <p:txBody>
          <a:bodyPr/>
          <a:lstStyle>
            <a:lvl1pPr>
              <a:buClr>
                <a:schemeClr val="accent5">
                  <a:lumMod val="75000"/>
                </a:schemeClr>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1C41F9-F0B0-1D5C-0167-1D085FD45A54}"/>
              </a:ext>
            </a:extLst>
          </p:cNvPr>
          <p:cNvSpPr>
            <a:spLocks noGrp="1"/>
          </p:cNvSpPr>
          <p:nvPr>
            <p:ph type="dt" sz="half" idx="10"/>
          </p:nvPr>
        </p:nvSpPr>
        <p:spPr/>
        <p:txBody>
          <a:bodyPr/>
          <a:lstStyle/>
          <a:p>
            <a:fld id="{CC9C8DD3-BA02-42B1-9EF9-9491B83E0EED}" type="datetime1">
              <a:rPr lang="en-US" smtClean="0"/>
              <a:t>4/19/2024</a:t>
            </a:fld>
            <a:endParaRPr lang="en-US"/>
          </a:p>
        </p:txBody>
      </p:sp>
      <p:sp>
        <p:nvSpPr>
          <p:cNvPr id="5" name="Footer Placeholder 4">
            <a:extLst>
              <a:ext uri="{FF2B5EF4-FFF2-40B4-BE49-F238E27FC236}">
                <a16:creationId xmlns:a16="http://schemas.microsoft.com/office/drawing/2014/main" id="{579FE3F8-C656-22C2-FBCD-1EE60EE02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E0C7F-604E-67D4-EDD7-07986F77F832}"/>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131400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C979-34B1-D216-A10A-94C45B4706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BA9E6A-9526-91EB-E22C-08E10DBAF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E85B1-47FF-3BC1-AA7F-5B5D0F8DA906}"/>
              </a:ext>
            </a:extLst>
          </p:cNvPr>
          <p:cNvSpPr>
            <a:spLocks noGrp="1"/>
          </p:cNvSpPr>
          <p:nvPr>
            <p:ph type="dt" sz="half" idx="10"/>
          </p:nvPr>
        </p:nvSpPr>
        <p:spPr/>
        <p:txBody>
          <a:bodyPr/>
          <a:lstStyle/>
          <a:p>
            <a:fld id="{58764014-F756-4783-8A83-14646DE5402A}" type="datetime1">
              <a:rPr lang="en-US" smtClean="0"/>
              <a:t>4/19/2024</a:t>
            </a:fld>
            <a:endParaRPr lang="en-US"/>
          </a:p>
        </p:txBody>
      </p:sp>
      <p:sp>
        <p:nvSpPr>
          <p:cNvPr id="5" name="Footer Placeholder 4">
            <a:extLst>
              <a:ext uri="{FF2B5EF4-FFF2-40B4-BE49-F238E27FC236}">
                <a16:creationId xmlns:a16="http://schemas.microsoft.com/office/drawing/2014/main" id="{CE8B2029-37E5-4A53-1728-3C3794E56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0E7DE-AFA0-FBC2-541D-C80832683CE1}"/>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399936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88B9-D232-5AAF-7870-90F0CCE180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0F45A-4477-0AD6-802D-F14499FDD6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32E70-0CBF-9C00-7A44-DF2E836F11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804670-8101-5156-2F95-1ADEB6462D2F}"/>
              </a:ext>
            </a:extLst>
          </p:cNvPr>
          <p:cNvSpPr>
            <a:spLocks noGrp="1"/>
          </p:cNvSpPr>
          <p:nvPr>
            <p:ph type="dt" sz="half" idx="10"/>
          </p:nvPr>
        </p:nvSpPr>
        <p:spPr/>
        <p:txBody>
          <a:bodyPr/>
          <a:lstStyle/>
          <a:p>
            <a:fld id="{7B3F4B49-5FDF-4D42-B275-41265768CBB5}" type="datetime1">
              <a:rPr lang="en-US" smtClean="0"/>
              <a:t>4/19/2024</a:t>
            </a:fld>
            <a:endParaRPr lang="en-US"/>
          </a:p>
        </p:txBody>
      </p:sp>
      <p:sp>
        <p:nvSpPr>
          <p:cNvPr id="6" name="Footer Placeholder 5">
            <a:extLst>
              <a:ext uri="{FF2B5EF4-FFF2-40B4-BE49-F238E27FC236}">
                <a16:creationId xmlns:a16="http://schemas.microsoft.com/office/drawing/2014/main" id="{5D09A78E-98B4-151A-DE33-AD423CAEA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57215-3486-BE35-7E48-009B4ABF051E}"/>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360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BB14-7CDB-9FD2-004A-461456515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B338C-61FA-2ABE-BC97-6B2301FCA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A24F3-F2EB-9B00-35E2-A3D820F338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5D277F-568D-9D05-C8AE-107136400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839C0-7B0B-514B-3978-B26D64545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366CF-ABFD-E86A-5450-A23E03548952}"/>
              </a:ext>
            </a:extLst>
          </p:cNvPr>
          <p:cNvSpPr>
            <a:spLocks noGrp="1"/>
          </p:cNvSpPr>
          <p:nvPr>
            <p:ph type="dt" sz="half" idx="10"/>
          </p:nvPr>
        </p:nvSpPr>
        <p:spPr/>
        <p:txBody>
          <a:bodyPr/>
          <a:lstStyle/>
          <a:p>
            <a:fld id="{539068C3-6C16-4D75-9F42-60FAB5F53D45}" type="datetime1">
              <a:rPr lang="en-US" smtClean="0"/>
              <a:t>4/19/2024</a:t>
            </a:fld>
            <a:endParaRPr lang="en-US"/>
          </a:p>
        </p:txBody>
      </p:sp>
      <p:sp>
        <p:nvSpPr>
          <p:cNvPr id="8" name="Footer Placeholder 7">
            <a:extLst>
              <a:ext uri="{FF2B5EF4-FFF2-40B4-BE49-F238E27FC236}">
                <a16:creationId xmlns:a16="http://schemas.microsoft.com/office/drawing/2014/main" id="{0D232996-F267-56B4-6AD3-65025C29C1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873DD3-972A-B471-33F6-5437CC870777}"/>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115596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2B21-2AD5-88E4-785C-DA838C4A4E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2E7611-C2A0-FDB0-8C0F-131EDFC1184F}"/>
              </a:ext>
            </a:extLst>
          </p:cNvPr>
          <p:cNvSpPr>
            <a:spLocks noGrp="1"/>
          </p:cNvSpPr>
          <p:nvPr>
            <p:ph type="dt" sz="half" idx="10"/>
          </p:nvPr>
        </p:nvSpPr>
        <p:spPr/>
        <p:txBody>
          <a:bodyPr/>
          <a:lstStyle/>
          <a:p>
            <a:fld id="{90FF8335-502F-4CAF-B4EF-A95EB841CD93}" type="datetime1">
              <a:rPr lang="en-US" smtClean="0"/>
              <a:t>4/19/2024</a:t>
            </a:fld>
            <a:endParaRPr lang="en-US"/>
          </a:p>
        </p:txBody>
      </p:sp>
      <p:sp>
        <p:nvSpPr>
          <p:cNvPr id="4" name="Footer Placeholder 3">
            <a:extLst>
              <a:ext uri="{FF2B5EF4-FFF2-40B4-BE49-F238E27FC236}">
                <a16:creationId xmlns:a16="http://schemas.microsoft.com/office/drawing/2014/main" id="{CFD9CA93-E328-C4BF-8C47-5913E72339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EA4AB8-8A5D-75A2-8F03-B24A7AF82F1A}"/>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213693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9F695-F187-0F64-8C86-E7BD55B97322}"/>
              </a:ext>
            </a:extLst>
          </p:cNvPr>
          <p:cNvSpPr>
            <a:spLocks noGrp="1"/>
          </p:cNvSpPr>
          <p:nvPr>
            <p:ph type="dt" sz="half" idx="10"/>
          </p:nvPr>
        </p:nvSpPr>
        <p:spPr/>
        <p:txBody>
          <a:bodyPr/>
          <a:lstStyle/>
          <a:p>
            <a:fld id="{0FB031B0-1608-4302-AF37-A98E1D1FFE1A}" type="datetime1">
              <a:rPr lang="en-US" smtClean="0"/>
              <a:t>4/19/2024</a:t>
            </a:fld>
            <a:endParaRPr lang="en-US"/>
          </a:p>
        </p:txBody>
      </p:sp>
      <p:sp>
        <p:nvSpPr>
          <p:cNvPr id="3" name="Footer Placeholder 2">
            <a:extLst>
              <a:ext uri="{FF2B5EF4-FFF2-40B4-BE49-F238E27FC236}">
                <a16:creationId xmlns:a16="http://schemas.microsoft.com/office/drawing/2014/main" id="{1878DFDF-9B9B-C4A3-B424-709D0B09F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C833B1-20DC-DE81-4E94-02403DD737FF}"/>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3499174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7903-2289-D17C-B02C-DEA600D07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2B65C3-96C7-1950-5FFB-B43BB7D98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5A9A9F-1729-3B20-E534-9FD54BAD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25F4D0-9D22-6789-2B64-B89F7AC6D3D2}"/>
              </a:ext>
            </a:extLst>
          </p:cNvPr>
          <p:cNvSpPr>
            <a:spLocks noGrp="1"/>
          </p:cNvSpPr>
          <p:nvPr>
            <p:ph type="dt" sz="half" idx="10"/>
          </p:nvPr>
        </p:nvSpPr>
        <p:spPr/>
        <p:txBody>
          <a:bodyPr/>
          <a:lstStyle/>
          <a:p>
            <a:fld id="{69719F0F-BBE3-4659-8170-8929EAA038AE}" type="datetime1">
              <a:rPr lang="en-US" smtClean="0"/>
              <a:t>4/19/2024</a:t>
            </a:fld>
            <a:endParaRPr lang="en-US"/>
          </a:p>
        </p:txBody>
      </p:sp>
      <p:sp>
        <p:nvSpPr>
          <p:cNvPr id="6" name="Footer Placeholder 5">
            <a:extLst>
              <a:ext uri="{FF2B5EF4-FFF2-40B4-BE49-F238E27FC236}">
                <a16:creationId xmlns:a16="http://schemas.microsoft.com/office/drawing/2014/main" id="{49F54E7D-C887-752A-C37D-DD2501219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F8DE8-6CDE-5E5D-9D92-0BE86FD20A13}"/>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95654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475F-B36E-C827-CA9D-76D0A042D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87FD2-BC8E-80F0-3C4D-3370BE2F0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D0EBFB-DB69-7AC6-6908-5FA6DBFC08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6375-7453-81ED-0722-4BC00398D255}"/>
              </a:ext>
            </a:extLst>
          </p:cNvPr>
          <p:cNvSpPr>
            <a:spLocks noGrp="1"/>
          </p:cNvSpPr>
          <p:nvPr>
            <p:ph type="dt" sz="half" idx="10"/>
          </p:nvPr>
        </p:nvSpPr>
        <p:spPr/>
        <p:txBody>
          <a:bodyPr/>
          <a:lstStyle/>
          <a:p>
            <a:fld id="{D5994ED4-439C-4735-B25A-D87A79B2129F}" type="datetime1">
              <a:rPr lang="en-US" smtClean="0"/>
              <a:t>4/19/2024</a:t>
            </a:fld>
            <a:endParaRPr lang="en-US"/>
          </a:p>
        </p:txBody>
      </p:sp>
      <p:sp>
        <p:nvSpPr>
          <p:cNvPr id="6" name="Footer Placeholder 5">
            <a:extLst>
              <a:ext uri="{FF2B5EF4-FFF2-40B4-BE49-F238E27FC236}">
                <a16:creationId xmlns:a16="http://schemas.microsoft.com/office/drawing/2014/main" id="{71286AB8-979E-1C05-2EBF-937F48FEF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3F22A-610F-BF24-5065-1BFBC9538255}"/>
              </a:ext>
            </a:extLst>
          </p:cNvPr>
          <p:cNvSpPr>
            <a:spLocks noGrp="1"/>
          </p:cNvSpPr>
          <p:nvPr>
            <p:ph type="sldNum" sz="quarter" idx="12"/>
          </p:nvPr>
        </p:nvSpPr>
        <p:spPr/>
        <p:txBody>
          <a:bodyPr/>
          <a:lstStyle/>
          <a:p>
            <a:fld id="{E4D36355-CB67-4B3E-AF0B-385A3666B4E2}" type="slidenum">
              <a:rPr lang="en-US" smtClean="0"/>
              <a:t>‹#›</a:t>
            </a:fld>
            <a:endParaRPr lang="en-US"/>
          </a:p>
        </p:txBody>
      </p:sp>
    </p:spTree>
    <p:extLst>
      <p:ext uri="{BB962C8B-B14F-4D97-AF65-F5344CB8AC3E}">
        <p14:creationId xmlns:p14="http://schemas.microsoft.com/office/powerpoint/2010/main" val="241040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5D0E9A2-538B-DF83-A257-C4982B8608D4}"/>
              </a:ext>
            </a:extLst>
          </p:cNvPr>
          <p:cNvSpPr/>
          <p:nvPr userDrawn="1"/>
        </p:nvSpPr>
        <p:spPr>
          <a:xfrm>
            <a:off x="-8784" y="0"/>
            <a:ext cx="12200784" cy="1514384"/>
          </a:xfrm>
          <a:prstGeom prst="rect">
            <a:avLst/>
          </a:prstGeom>
          <a:gradFill flip="none" rotWithShape="1">
            <a:gsLst>
              <a:gs pos="31000">
                <a:srgbClr val="102449"/>
              </a:gs>
              <a:gs pos="1000">
                <a:schemeClr val="tx1"/>
              </a:gs>
              <a:gs pos="66000">
                <a:srgbClr val="183260"/>
              </a:gs>
              <a:gs pos="100000">
                <a:srgbClr val="1560D9"/>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40F1804-5929-90F7-F667-9A4EEB8E2759}"/>
              </a:ext>
            </a:extLst>
          </p:cNvPr>
          <p:cNvSpPr>
            <a:spLocks noGrp="1"/>
          </p:cNvSpPr>
          <p:nvPr>
            <p:ph type="title"/>
          </p:nvPr>
        </p:nvSpPr>
        <p:spPr>
          <a:xfrm>
            <a:off x="838200" y="365125"/>
            <a:ext cx="10515600" cy="114925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5DE705-1981-4AB8-64E6-2A6212A06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7E60-2725-8937-89CE-C8ACB3A4120C}"/>
              </a:ext>
            </a:extLst>
          </p:cNvPr>
          <p:cNvSpPr>
            <a:spLocks noGrp="1"/>
          </p:cNvSpPr>
          <p:nvPr>
            <p:ph type="dt" sz="half" idx="2"/>
          </p:nvPr>
        </p:nvSpPr>
        <p:spPr>
          <a:xfrm>
            <a:off x="1473200" y="6551875"/>
            <a:ext cx="2108200" cy="169600"/>
          </a:xfrm>
          <a:prstGeom prst="rect">
            <a:avLst/>
          </a:prstGeom>
        </p:spPr>
        <p:txBody>
          <a:bodyPr vert="horz" lIns="91440" tIns="45720" rIns="91440" bIns="45720" rtlCol="0" anchor="ctr"/>
          <a:lstStyle>
            <a:lvl1pPr algn="l">
              <a:defRPr sz="1100">
                <a:solidFill>
                  <a:schemeClr val="tx2">
                    <a:lumMod val="60000"/>
                    <a:lumOff val="40000"/>
                  </a:schemeClr>
                </a:solidFill>
              </a:defRPr>
            </a:lvl1pPr>
          </a:lstStyle>
          <a:p>
            <a:fld id="{016B035C-3907-4A2F-9B74-7D97C5FBCE66}" type="datetime1">
              <a:rPr lang="en-US" smtClean="0"/>
              <a:pPr/>
              <a:t>4/19/2024</a:t>
            </a:fld>
            <a:endParaRPr lang="en-US" dirty="0"/>
          </a:p>
        </p:txBody>
      </p:sp>
      <p:sp>
        <p:nvSpPr>
          <p:cNvPr id="5" name="Footer Placeholder 4">
            <a:extLst>
              <a:ext uri="{FF2B5EF4-FFF2-40B4-BE49-F238E27FC236}">
                <a16:creationId xmlns:a16="http://schemas.microsoft.com/office/drawing/2014/main" id="{2361476D-15E9-7C1E-5D7C-3F06EB063432}"/>
              </a:ext>
            </a:extLst>
          </p:cNvPr>
          <p:cNvSpPr>
            <a:spLocks noGrp="1"/>
          </p:cNvSpPr>
          <p:nvPr>
            <p:ph type="ftr" sz="quarter" idx="3"/>
          </p:nvPr>
        </p:nvSpPr>
        <p:spPr>
          <a:xfrm>
            <a:off x="4038600" y="6551875"/>
            <a:ext cx="4114800" cy="169600"/>
          </a:xfrm>
          <a:prstGeom prst="rect">
            <a:avLst/>
          </a:prstGeom>
        </p:spPr>
        <p:txBody>
          <a:bodyPr vert="horz" lIns="91440" tIns="45720" rIns="91440" bIns="45720" rtlCol="0" anchor="ctr"/>
          <a:lstStyle>
            <a:lvl1pPr algn="ctr">
              <a:defRPr sz="1100">
                <a:solidFill>
                  <a:schemeClr val="tx2">
                    <a:lumMod val="60000"/>
                    <a:lumOff val="40000"/>
                  </a:schemeClr>
                </a:solidFill>
              </a:defRPr>
            </a:lvl1pPr>
          </a:lstStyle>
          <a:p>
            <a:endParaRPr lang="en-US"/>
          </a:p>
        </p:txBody>
      </p:sp>
      <p:sp>
        <p:nvSpPr>
          <p:cNvPr id="6" name="Slide Number Placeholder 5">
            <a:extLst>
              <a:ext uri="{FF2B5EF4-FFF2-40B4-BE49-F238E27FC236}">
                <a16:creationId xmlns:a16="http://schemas.microsoft.com/office/drawing/2014/main" id="{D948A6E5-9646-15A9-6B34-FD16DC02F0BA}"/>
              </a:ext>
            </a:extLst>
          </p:cNvPr>
          <p:cNvSpPr>
            <a:spLocks noGrp="1"/>
          </p:cNvSpPr>
          <p:nvPr>
            <p:ph type="sldNum" sz="quarter" idx="4"/>
          </p:nvPr>
        </p:nvSpPr>
        <p:spPr>
          <a:xfrm>
            <a:off x="8610600" y="6551875"/>
            <a:ext cx="2743200" cy="169600"/>
          </a:xfrm>
          <a:prstGeom prst="rect">
            <a:avLst/>
          </a:prstGeom>
        </p:spPr>
        <p:txBody>
          <a:bodyPr vert="horz" lIns="91440" tIns="45720" rIns="91440" bIns="45720" rtlCol="0" anchor="ctr"/>
          <a:lstStyle>
            <a:lvl1pPr algn="r">
              <a:defRPr sz="1100">
                <a:solidFill>
                  <a:schemeClr val="tx2">
                    <a:lumMod val="60000"/>
                    <a:lumOff val="40000"/>
                  </a:schemeClr>
                </a:solidFill>
              </a:defRPr>
            </a:lvl1pPr>
          </a:lstStyle>
          <a:p>
            <a:fld id="{E4D36355-CB67-4B3E-AF0B-385A3666B4E2}" type="slidenum">
              <a:rPr lang="en-US" smtClean="0"/>
              <a:pPr/>
              <a:t>‹#›</a:t>
            </a:fld>
            <a:endParaRPr lang="en-US"/>
          </a:p>
        </p:txBody>
      </p:sp>
      <p:sp>
        <p:nvSpPr>
          <p:cNvPr id="8" name="TextBox 7">
            <a:extLst>
              <a:ext uri="{FF2B5EF4-FFF2-40B4-BE49-F238E27FC236}">
                <a16:creationId xmlns:a16="http://schemas.microsoft.com/office/drawing/2014/main" id="{F0CE0526-43DC-6E6A-DBC8-B3723154DA93}"/>
              </a:ext>
            </a:extLst>
          </p:cNvPr>
          <p:cNvSpPr txBox="1"/>
          <p:nvPr userDrawn="1"/>
        </p:nvSpPr>
        <p:spPr>
          <a:xfrm>
            <a:off x="101597" y="6488204"/>
            <a:ext cx="1024639" cy="261610"/>
          </a:xfrm>
          <a:prstGeom prst="rect">
            <a:avLst/>
          </a:prstGeom>
          <a:noFill/>
        </p:spPr>
        <p:txBody>
          <a:bodyPr wrap="none" rtlCol="0">
            <a:spAutoFit/>
          </a:bodyPr>
          <a:lstStyle/>
          <a:p>
            <a:r>
              <a:rPr lang="en-US" sz="1100" dirty="0">
                <a:solidFill>
                  <a:schemeClr val="bg2"/>
                </a:solidFill>
              </a:rPr>
              <a:t>www.nasa.gov</a:t>
            </a:r>
          </a:p>
        </p:txBody>
      </p:sp>
    </p:spTree>
    <p:extLst>
      <p:ext uri="{BB962C8B-B14F-4D97-AF65-F5344CB8AC3E}">
        <p14:creationId xmlns:p14="http://schemas.microsoft.com/office/powerpoint/2010/main" val="1807894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000" b="1" kern="120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lumMod val="20000"/>
              <a:lumOff val="8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20000"/>
              <a:lumOff val="8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0000"/>
              <a:lumOff val="8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emf"/><Relationship Id="rId5" Type="http://schemas.microsoft.com/office/2007/relationships/hdphoto" Target="../media/hdphoto2.wdp"/><Relationship Id="rId10" Type="http://schemas.openxmlformats.org/officeDocument/2006/relationships/image" Target="../media/image25.emf"/><Relationship Id="rId4" Type="http://schemas.openxmlformats.org/officeDocument/2006/relationships/image" Target="../media/image20.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4271/2008-01-2112" TargetMode="External"/><Relationship Id="rId13" Type="http://schemas.openxmlformats.org/officeDocument/2006/relationships/hyperlink" Target="https://ntrs.nasa.gov/api/citations/19660005267/downloads/19660005267.pdf" TargetMode="External"/><Relationship Id="rId3" Type="http://schemas.openxmlformats.org/officeDocument/2006/relationships/hyperlink" Target="https://arc.aiaa.org/doi/pdf/10.2514/6.2011-5180" TargetMode="External"/><Relationship Id="rId7" Type="http://schemas.openxmlformats.org/officeDocument/2006/relationships/hyperlink" Target="https://doi.org/10.4271/2004-01-2263" TargetMode="External"/><Relationship Id="rId12" Type="http://schemas.openxmlformats.org/officeDocument/2006/relationships/hyperlink" Target="https://ntrs.nasa.gov/api/citations/20100017007/downloads/20100017007.pdf" TargetMode="External"/><Relationship Id="rId2" Type="http://schemas.openxmlformats.org/officeDocument/2006/relationships/hyperlink" Target="https://ntrs.nasa.gov/api/citations/20140003403/downloads/20140003403.pdf" TargetMode="External"/><Relationship Id="rId1" Type="http://schemas.openxmlformats.org/officeDocument/2006/relationships/slideLayout" Target="../slideLayouts/slideLayout2.xml"/><Relationship Id="rId6" Type="http://schemas.openxmlformats.org/officeDocument/2006/relationships/hyperlink" Target="https://ntrs.nasa.gov/api/citations/20130011331/downloads/20130011331.pdf" TargetMode="External"/><Relationship Id="rId11" Type="http://schemas.openxmlformats.org/officeDocument/2006/relationships/hyperlink" Target="https://ntrs.nasa.gov/api/citations/20070013698/downloads/20070013698.pdf" TargetMode="External"/><Relationship Id="rId5" Type="http://schemas.openxmlformats.org/officeDocument/2006/relationships/hyperlink" Target="https://ttu-ir.tdl.org/server/api/core/bitstreams/1a31b9db-a5db-4117-b9d2-71e2701d18d8/content" TargetMode="External"/><Relationship Id="rId15" Type="http://schemas.openxmlformats.org/officeDocument/2006/relationships/hyperlink" Target="https://www.researchgate.net/publication/320298445" TargetMode="External"/><Relationship Id="rId10" Type="http://schemas.openxmlformats.org/officeDocument/2006/relationships/hyperlink" Target="https://doi.org/10.4271/2009-01-2407" TargetMode="External"/><Relationship Id="rId4" Type="http://schemas.openxmlformats.org/officeDocument/2006/relationships/hyperlink" Target="https://spectrum.library.concordia.ca/id/eprint/980456/" TargetMode="External"/><Relationship Id="rId9" Type="http://schemas.openxmlformats.org/officeDocument/2006/relationships/hyperlink" Target="https://ntrs.nasa.gov/api/citations/20180004494/downloads/20180004494.pdf" TargetMode="External"/><Relationship Id="rId14" Type="http://schemas.openxmlformats.org/officeDocument/2006/relationships/hyperlink" Target="https://doi.org/10.1016/j.asr.2010.11.018"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hyperlink" Target="https://techport.nasa.gov/framewor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61D9-5A11-2DA0-60D1-4D156D480C6E}"/>
              </a:ext>
            </a:extLst>
          </p:cNvPr>
          <p:cNvSpPr>
            <a:spLocks noGrp="1"/>
          </p:cNvSpPr>
          <p:nvPr>
            <p:ph type="ctrTitle"/>
          </p:nvPr>
        </p:nvSpPr>
        <p:spPr>
          <a:xfrm>
            <a:off x="2618642" y="1828800"/>
            <a:ext cx="9144000" cy="2159726"/>
          </a:xfrm>
        </p:spPr>
        <p:txBody>
          <a:bodyPr>
            <a:normAutofit/>
          </a:bodyPr>
          <a:lstStyle/>
          <a:p>
            <a:r>
              <a:rPr lang="en-US" sz="4000" dirty="0"/>
              <a:t>Johnson Space Center</a:t>
            </a:r>
            <a:br>
              <a:rPr lang="en-US" sz="4000" dirty="0"/>
            </a:br>
            <a:r>
              <a:rPr lang="en-US" sz="4000" dirty="0"/>
              <a:t>Thermal Technology Roadmap 2024</a:t>
            </a:r>
          </a:p>
        </p:txBody>
      </p:sp>
      <p:sp>
        <p:nvSpPr>
          <p:cNvPr id="3" name="Subtitle 2">
            <a:extLst>
              <a:ext uri="{FF2B5EF4-FFF2-40B4-BE49-F238E27FC236}">
                <a16:creationId xmlns:a16="http://schemas.microsoft.com/office/drawing/2014/main" id="{894CA866-E593-5E27-71B5-3225AD7744D5}"/>
              </a:ext>
            </a:extLst>
          </p:cNvPr>
          <p:cNvSpPr>
            <a:spLocks noGrp="1"/>
          </p:cNvSpPr>
          <p:nvPr>
            <p:ph type="subTitle" idx="1"/>
          </p:nvPr>
        </p:nvSpPr>
        <p:spPr>
          <a:xfrm>
            <a:off x="2618642" y="4207119"/>
            <a:ext cx="9144000" cy="698988"/>
          </a:xfrm>
        </p:spPr>
        <p:txBody>
          <a:bodyPr>
            <a:normAutofit fontScale="92500" lnSpcReduction="10000"/>
          </a:bodyPr>
          <a:lstStyle/>
          <a:p>
            <a:r>
              <a:rPr lang="en-US" dirty="0"/>
              <a:t>Tom Leimkuehler, Ph. D.</a:t>
            </a:r>
          </a:p>
          <a:p>
            <a:r>
              <a:rPr lang="en-US" dirty="0"/>
              <a:t>Active Thermal Technical Discipline Lead</a:t>
            </a:r>
          </a:p>
        </p:txBody>
      </p:sp>
      <p:grpSp>
        <p:nvGrpSpPr>
          <p:cNvPr id="17" name="Group 16">
            <a:extLst>
              <a:ext uri="{FF2B5EF4-FFF2-40B4-BE49-F238E27FC236}">
                <a16:creationId xmlns:a16="http://schemas.microsoft.com/office/drawing/2014/main" id="{11C09C63-5D23-47C9-323A-F9C830F0B4FC}"/>
              </a:ext>
            </a:extLst>
          </p:cNvPr>
          <p:cNvGrpSpPr/>
          <p:nvPr/>
        </p:nvGrpSpPr>
        <p:grpSpPr>
          <a:xfrm>
            <a:off x="8394371" y="234171"/>
            <a:ext cx="3633620" cy="1225532"/>
            <a:chOff x="7448627" y="580052"/>
            <a:chExt cx="4372631" cy="1474783"/>
          </a:xfrm>
        </p:grpSpPr>
        <p:pic>
          <p:nvPicPr>
            <p:cNvPr id="13" name="Picture 12" descr="Logo, icon&#10;&#10;Description automatically generated">
              <a:extLst>
                <a:ext uri="{FF2B5EF4-FFF2-40B4-BE49-F238E27FC236}">
                  <a16:creationId xmlns:a16="http://schemas.microsoft.com/office/drawing/2014/main" id="{FD42F69D-1C8B-CED1-01C6-D1B93F3A3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0862" y="601678"/>
              <a:ext cx="1760396" cy="1453157"/>
            </a:xfrm>
            <a:prstGeom prst="rect">
              <a:avLst/>
            </a:prstGeom>
          </p:spPr>
        </p:pic>
        <p:cxnSp>
          <p:nvCxnSpPr>
            <p:cNvPr id="15" name="Straight Connector 14">
              <a:extLst>
                <a:ext uri="{FF2B5EF4-FFF2-40B4-BE49-F238E27FC236}">
                  <a16:creationId xmlns:a16="http://schemas.microsoft.com/office/drawing/2014/main" id="{87978CAF-8774-DC6E-2364-C2FC1691574B}"/>
                </a:ext>
              </a:extLst>
            </p:cNvPr>
            <p:cNvCxnSpPr/>
            <p:nvPr/>
          </p:nvCxnSpPr>
          <p:spPr>
            <a:xfrm>
              <a:off x="9834196" y="580052"/>
              <a:ext cx="0" cy="146831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3001ED5-E496-76D7-436E-AEF63EEFECA7}"/>
                </a:ext>
              </a:extLst>
            </p:cNvPr>
            <p:cNvSpPr txBox="1"/>
            <p:nvPr/>
          </p:nvSpPr>
          <p:spPr>
            <a:xfrm>
              <a:off x="7448627" y="1126342"/>
              <a:ext cx="2272236" cy="481485"/>
            </a:xfrm>
            <a:prstGeom prst="rect">
              <a:avLst/>
            </a:prstGeom>
            <a:noFill/>
          </p:spPr>
          <p:txBody>
            <a:bodyPr wrap="none" rtlCol="0">
              <a:spAutoFit/>
            </a:bodyPr>
            <a:lstStyle/>
            <a:p>
              <a:pPr algn="r">
                <a:lnSpc>
                  <a:spcPts val="1200"/>
                </a:lnSpc>
              </a:pPr>
              <a:r>
                <a:rPr lang="en-US" sz="1200" dirty="0">
                  <a:solidFill>
                    <a:schemeClr val="tx2">
                      <a:lumMod val="20000"/>
                      <a:lumOff val="80000"/>
                    </a:schemeClr>
                  </a:solidFill>
                  <a:latin typeface="Arial" panose="020B0604020202020204" pitchFamily="34" charset="0"/>
                  <a:cs typeface="Arial" panose="020B0604020202020204" pitchFamily="34" charset="0"/>
                </a:rPr>
                <a:t>National Aeronautics and</a:t>
              </a:r>
            </a:p>
            <a:p>
              <a:pPr algn="r">
                <a:lnSpc>
                  <a:spcPts val="1200"/>
                </a:lnSpc>
              </a:pPr>
              <a:r>
                <a:rPr lang="en-US" sz="1200" dirty="0">
                  <a:solidFill>
                    <a:schemeClr val="tx2">
                      <a:lumMod val="20000"/>
                      <a:lumOff val="80000"/>
                    </a:schemeClr>
                  </a:solidFill>
                  <a:latin typeface="Arial" panose="020B0604020202020204" pitchFamily="34" charset="0"/>
                  <a:cs typeface="Arial" panose="020B0604020202020204" pitchFamily="34" charset="0"/>
                </a:rPr>
                <a:t>Space Administration</a:t>
              </a:r>
            </a:p>
          </p:txBody>
        </p:sp>
      </p:grpSp>
    </p:spTree>
    <p:extLst>
      <p:ext uri="{BB962C8B-B14F-4D97-AF65-F5344CB8AC3E}">
        <p14:creationId xmlns:p14="http://schemas.microsoft.com/office/powerpoint/2010/main" val="3605711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E39C-DB0A-F340-9119-5D2153739E48}"/>
              </a:ext>
            </a:extLst>
          </p:cNvPr>
          <p:cNvSpPr>
            <a:spLocks noGrp="1"/>
          </p:cNvSpPr>
          <p:nvPr>
            <p:ph type="title"/>
          </p:nvPr>
        </p:nvSpPr>
        <p:spPr/>
        <p:txBody>
          <a:bodyPr>
            <a:normAutofit fontScale="90000"/>
          </a:bodyPr>
          <a:lstStyle/>
          <a:p>
            <a:r>
              <a:rPr lang="en-US" dirty="0"/>
              <a:t>Condensing Heat Exchangers &amp;</a:t>
            </a:r>
            <a:br>
              <a:rPr lang="en-US" dirty="0"/>
            </a:br>
            <a:r>
              <a:rPr lang="en-US" dirty="0"/>
              <a:t>Water Separators</a:t>
            </a:r>
          </a:p>
        </p:txBody>
      </p:sp>
      <p:sp>
        <p:nvSpPr>
          <p:cNvPr id="7" name="Content Placeholder 6"/>
          <p:cNvSpPr>
            <a:spLocks noGrp="1"/>
          </p:cNvSpPr>
          <p:nvPr>
            <p:ph idx="1"/>
          </p:nvPr>
        </p:nvSpPr>
        <p:spPr>
          <a:xfrm>
            <a:off x="266700" y="1558831"/>
            <a:ext cx="11658600" cy="4371703"/>
          </a:xfrm>
        </p:spPr>
        <p:txBody>
          <a:bodyPr>
            <a:noAutofit/>
          </a:bodyPr>
          <a:lstStyle/>
          <a:p>
            <a:r>
              <a:rPr lang="en-US" sz="1800" dirty="0">
                <a:latin typeface="+mn-lt"/>
              </a:rPr>
              <a:t>CHX are a critical function of closed-loop life support </a:t>
            </a:r>
          </a:p>
          <a:p>
            <a:pPr lvl="1"/>
            <a:r>
              <a:rPr lang="en-US" sz="1600" dirty="0">
                <a:latin typeface="+mn-lt"/>
              </a:rPr>
              <a:t>Provide sensible and latent cooling to the vehicle</a:t>
            </a:r>
          </a:p>
          <a:p>
            <a:pPr lvl="1"/>
            <a:r>
              <a:rPr lang="en-US" sz="1600" dirty="0">
                <a:latin typeface="+mn-lt"/>
              </a:rPr>
              <a:t>~50% of reclaimed water on ISS is from CHX condensate</a:t>
            </a:r>
          </a:p>
          <a:p>
            <a:r>
              <a:rPr lang="en-US" sz="1800" dirty="0">
                <a:latin typeface="+mn-lt"/>
              </a:rPr>
              <a:t>Current technology utilizes a hydrophilic coating to gather condensate and control microbial growth in conjunction with a monthly dry-out. </a:t>
            </a:r>
            <a:r>
              <a:rPr lang="en-US" sz="1800" dirty="0" err="1">
                <a:latin typeface="+mn-lt"/>
              </a:rPr>
              <a:t>Slurper</a:t>
            </a:r>
            <a:r>
              <a:rPr lang="en-US" sz="1800" dirty="0">
                <a:latin typeface="+mn-lt"/>
              </a:rPr>
              <a:t> bars and water separator is used to draw condensate off the CHX, delivering it to the WPA</a:t>
            </a:r>
          </a:p>
          <a:p>
            <a:pPr lvl="1"/>
            <a:endParaRPr lang="en-US" sz="100" dirty="0">
              <a:latin typeface="+mn-lt"/>
            </a:endParaRPr>
          </a:p>
          <a:p>
            <a:r>
              <a:rPr lang="en-US" sz="1800" dirty="0">
                <a:latin typeface="+mn-lt"/>
              </a:rPr>
              <a:t>Three problems with current technology</a:t>
            </a:r>
          </a:p>
          <a:p>
            <a:pPr lvl="1"/>
            <a:r>
              <a:rPr lang="en-US" sz="1600" dirty="0">
                <a:latin typeface="+mn-lt"/>
              </a:rPr>
              <a:t>Coating longevity</a:t>
            </a:r>
          </a:p>
          <a:p>
            <a:pPr lvl="2"/>
            <a:r>
              <a:rPr lang="en-US" sz="1400" i="1" dirty="0">
                <a:solidFill>
                  <a:srgbClr val="FFC000"/>
                </a:solidFill>
                <a:latin typeface="+mn-lt"/>
              </a:rPr>
              <a:t>Hydrophobic contamination </a:t>
            </a:r>
            <a:r>
              <a:rPr lang="en-US" sz="1400" dirty="0">
                <a:latin typeface="+mn-lt"/>
              </a:rPr>
              <a:t>turns hydrophilic surfaces hydrophobic leading to </a:t>
            </a:r>
            <a:r>
              <a:rPr lang="en-US" sz="1400" i="1" dirty="0">
                <a:solidFill>
                  <a:srgbClr val="FFC000"/>
                </a:solidFill>
                <a:latin typeface="+mn-lt"/>
              </a:rPr>
              <a:t>water carry-over</a:t>
            </a:r>
          </a:p>
          <a:p>
            <a:pPr lvl="2"/>
            <a:r>
              <a:rPr lang="en-US" sz="1400" i="1" dirty="0">
                <a:solidFill>
                  <a:srgbClr val="FFC000"/>
                </a:solidFill>
                <a:latin typeface="+mn-lt"/>
              </a:rPr>
              <a:t>CHX’s must be uninstalled and refurbished</a:t>
            </a:r>
            <a:r>
              <a:rPr lang="en-US" sz="1400" i="1" dirty="0">
                <a:solidFill>
                  <a:srgbClr val="C00000"/>
                </a:solidFill>
                <a:latin typeface="+mn-lt"/>
              </a:rPr>
              <a:t> </a:t>
            </a:r>
            <a:r>
              <a:rPr lang="en-US" sz="1400" dirty="0">
                <a:latin typeface="+mn-lt"/>
              </a:rPr>
              <a:t>on a regular basis (significant crew time &amp; resources)</a:t>
            </a:r>
          </a:p>
          <a:p>
            <a:pPr lvl="1"/>
            <a:r>
              <a:rPr lang="en-US" sz="1600" dirty="0">
                <a:latin typeface="+mn-lt"/>
              </a:rPr>
              <a:t>Microbial and fungal growth concerns</a:t>
            </a:r>
          </a:p>
          <a:p>
            <a:pPr lvl="2"/>
            <a:r>
              <a:rPr lang="en-US" sz="1400" dirty="0">
                <a:latin typeface="+mn-lt"/>
              </a:rPr>
              <a:t>Current coating utilizes silver oxide to mitigate microbe growth and </a:t>
            </a:r>
            <a:r>
              <a:rPr lang="en-US" sz="1400" i="1" dirty="0">
                <a:solidFill>
                  <a:srgbClr val="FFC000"/>
                </a:solidFill>
                <a:latin typeface="+mn-lt"/>
              </a:rPr>
              <a:t>must be dried out on a monthly basis </a:t>
            </a:r>
            <a:r>
              <a:rPr lang="en-US" sz="1400" dirty="0">
                <a:latin typeface="+mn-lt"/>
              </a:rPr>
              <a:t>to prevent bio-film formation</a:t>
            </a:r>
          </a:p>
          <a:p>
            <a:pPr lvl="2"/>
            <a:r>
              <a:rPr lang="en-US" sz="1400" dirty="0">
                <a:latin typeface="+mn-lt"/>
              </a:rPr>
              <a:t>Potential for flaking, potential for hydrophobic contamination, and additional logistics tracking with MCC</a:t>
            </a:r>
          </a:p>
          <a:p>
            <a:pPr lvl="1"/>
            <a:r>
              <a:rPr lang="en-US" sz="1600" dirty="0">
                <a:latin typeface="+mn-lt"/>
              </a:rPr>
              <a:t>Current coatings may react with airborne contaminants which may cause downstream impacts to WPA</a:t>
            </a:r>
          </a:p>
          <a:p>
            <a:pPr lvl="2"/>
            <a:r>
              <a:rPr lang="en-US" sz="1400" i="1" dirty="0">
                <a:solidFill>
                  <a:srgbClr val="FFC000"/>
                </a:solidFill>
                <a:latin typeface="+mn-lt"/>
              </a:rPr>
              <a:t>Chemical reaction between contaminants and coatings</a:t>
            </a:r>
            <a:r>
              <a:rPr lang="en-US" sz="1400" dirty="0">
                <a:latin typeface="+mn-lt"/>
              </a:rPr>
              <a:t> which produce DMSD’s that degrade filters in the WPA</a:t>
            </a:r>
          </a:p>
          <a:p>
            <a:pPr lvl="2"/>
            <a:r>
              <a:rPr lang="en-US" sz="1400" dirty="0">
                <a:latin typeface="+mn-lt"/>
              </a:rPr>
              <a:t>Currently on ISS, WPA filters can remove compounds, but are degraded at an accelerated rate (replaced every year)</a:t>
            </a:r>
          </a:p>
          <a:p>
            <a:pPr marL="457200" lvl="1" indent="0">
              <a:buNone/>
            </a:pPr>
            <a:endParaRPr lang="en-US" sz="1600" dirty="0">
              <a:latin typeface="+mn-lt"/>
            </a:endParaRPr>
          </a:p>
        </p:txBody>
      </p:sp>
      <p:sp>
        <p:nvSpPr>
          <p:cNvPr id="8" name="Rectangle 7"/>
          <p:cNvSpPr/>
          <p:nvPr/>
        </p:nvSpPr>
        <p:spPr>
          <a:xfrm>
            <a:off x="396102" y="6021534"/>
            <a:ext cx="11529198"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1" dirty="0">
                <a:solidFill>
                  <a:srgbClr val="FFC000"/>
                </a:solidFill>
              </a:rPr>
              <a:t>To enable long duration spaceflight and reduce </a:t>
            </a:r>
            <a:r>
              <a:rPr lang="en-US" sz="2400" b="1" i="1" dirty="0" err="1">
                <a:solidFill>
                  <a:srgbClr val="FFC000"/>
                </a:solidFill>
              </a:rPr>
              <a:t>upmass</a:t>
            </a:r>
            <a:r>
              <a:rPr lang="en-US" sz="2400" b="1" i="1" dirty="0">
                <a:solidFill>
                  <a:srgbClr val="FFC000"/>
                </a:solidFill>
              </a:rPr>
              <a:t>/</a:t>
            </a:r>
            <a:r>
              <a:rPr lang="en-US" sz="2400" b="1" i="1" dirty="0" err="1">
                <a:solidFill>
                  <a:srgbClr val="FFC000"/>
                </a:solidFill>
              </a:rPr>
              <a:t>downmass</a:t>
            </a:r>
            <a:r>
              <a:rPr lang="en-US" sz="2400" b="1" i="1" dirty="0">
                <a:solidFill>
                  <a:srgbClr val="FFC000"/>
                </a:solidFill>
              </a:rPr>
              <a:t> </a:t>
            </a:r>
          </a:p>
          <a:p>
            <a:pPr algn="ctr"/>
            <a:r>
              <a:rPr lang="en-US" sz="2400" b="1" i="1" dirty="0">
                <a:solidFill>
                  <a:srgbClr val="FFC000"/>
                </a:solidFill>
              </a:rPr>
              <a:t>a more robust CHX is needed</a:t>
            </a:r>
          </a:p>
        </p:txBody>
      </p:sp>
    </p:spTree>
    <p:extLst>
      <p:ext uri="{BB962C8B-B14F-4D97-AF65-F5344CB8AC3E}">
        <p14:creationId xmlns:p14="http://schemas.microsoft.com/office/powerpoint/2010/main" val="13781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DAC45-23A2-D21E-CD5C-6A2623F4422E}"/>
              </a:ext>
            </a:extLst>
          </p:cNvPr>
          <p:cNvSpPr/>
          <p:nvPr/>
        </p:nvSpPr>
        <p:spPr>
          <a:xfrm flipV="1">
            <a:off x="190499" y="1707319"/>
            <a:ext cx="3752849" cy="434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9003394-D6D9-7CD8-4FF7-525A6A16B544}"/>
              </a:ext>
            </a:extLst>
          </p:cNvPr>
          <p:cNvSpPr/>
          <p:nvPr/>
        </p:nvSpPr>
        <p:spPr>
          <a:xfrm flipV="1">
            <a:off x="4262926" y="1707319"/>
            <a:ext cx="3752849" cy="434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871367-4263-8919-967A-B9818B0E20EB}"/>
              </a:ext>
            </a:extLst>
          </p:cNvPr>
          <p:cNvSpPr/>
          <p:nvPr/>
        </p:nvSpPr>
        <p:spPr>
          <a:xfrm flipV="1">
            <a:off x="8325619" y="1707319"/>
            <a:ext cx="3752849" cy="434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7E39C-DB0A-F340-9119-5D2153739E48}"/>
              </a:ext>
            </a:extLst>
          </p:cNvPr>
          <p:cNvSpPr>
            <a:spLocks noGrp="1"/>
          </p:cNvSpPr>
          <p:nvPr>
            <p:ph type="title"/>
          </p:nvPr>
        </p:nvSpPr>
        <p:spPr/>
        <p:txBody>
          <a:bodyPr>
            <a:normAutofit fontScale="90000"/>
          </a:bodyPr>
          <a:lstStyle/>
          <a:p>
            <a:r>
              <a:rPr lang="en-US" dirty="0"/>
              <a:t>CHX &amp; Water Separator</a:t>
            </a:r>
            <a:br>
              <a:rPr lang="en-US" dirty="0"/>
            </a:br>
            <a:r>
              <a:rPr lang="en-US" dirty="0"/>
              <a:t>Technologies Being Pursued</a:t>
            </a:r>
          </a:p>
        </p:txBody>
      </p:sp>
      <p:sp>
        <p:nvSpPr>
          <p:cNvPr id="9" name="Content Placeholder 2">
            <a:extLst>
              <a:ext uri="{FF2B5EF4-FFF2-40B4-BE49-F238E27FC236}">
                <a16:creationId xmlns:a16="http://schemas.microsoft.com/office/drawing/2014/main" id="{038FB16B-A8ED-244F-BE5E-9E2028BDF7A5}"/>
              </a:ext>
            </a:extLst>
          </p:cNvPr>
          <p:cNvSpPr>
            <a:spLocks noGrp="1"/>
          </p:cNvSpPr>
          <p:nvPr>
            <p:ph idx="1"/>
          </p:nvPr>
        </p:nvSpPr>
        <p:spPr>
          <a:xfrm>
            <a:off x="185457" y="1707320"/>
            <a:ext cx="3757893" cy="1976406"/>
          </a:xfrm>
          <a:ln>
            <a:noFill/>
          </a:ln>
        </p:spPr>
        <p:style>
          <a:lnRef idx="2">
            <a:schemeClr val="dk1"/>
          </a:lnRef>
          <a:fillRef idx="1">
            <a:schemeClr val="lt1"/>
          </a:fillRef>
          <a:effectRef idx="0">
            <a:schemeClr val="dk1"/>
          </a:effectRef>
          <a:fontRef idx="minor">
            <a:schemeClr val="dk1"/>
          </a:fontRef>
        </p:style>
        <p:txBody>
          <a:bodyPr>
            <a:noAutofit/>
          </a:bodyPr>
          <a:lstStyle/>
          <a:p>
            <a:pPr marL="0" indent="0" algn="ctr">
              <a:lnSpc>
                <a:spcPct val="100000"/>
              </a:lnSpc>
              <a:spcBef>
                <a:spcPts val="0"/>
              </a:spcBef>
              <a:buNone/>
            </a:pPr>
            <a:r>
              <a:rPr lang="en-US" sz="1100" b="1" i="1" u="sng" dirty="0"/>
              <a:t>Collins Advanced Coating</a:t>
            </a:r>
          </a:p>
          <a:p>
            <a:pPr>
              <a:lnSpc>
                <a:spcPct val="100000"/>
              </a:lnSpc>
              <a:spcBef>
                <a:spcPts val="0"/>
              </a:spcBef>
            </a:pPr>
            <a:r>
              <a:rPr lang="en-US" sz="1000" dirty="0"/>
              <a:t>Reformulation </a:t>
            </a:r>
            <a:r>
              <a:rPr lang="en-US" sz="1000" dirty="0">
                <a:solidFill>
                  <a:schemeClr val="tx1"/>
                </a:solidFill>
              </a:rPr>
              <a:t>of current coating to address issues with wettability, dissolution, microbial growth, and DMSD production</a:t>
            </a:r>
          </a:p>
          <a:p>
            <a:pPr>
              <a:lnSpc>
                <a:spcPct val="100000"/>
              </a:lnSpc>
              <a:spcBef>
                <a:spcPts val="0"/>
              </a:spcBef>
            </a:pPr>
            <a:r>
              <a:rPr lang="en-US" sz="1000" dirty="0">
                <a:solidFill>
                  <a:schemeClr val="tx1"/>
                </a:solidFill>
              </a:rPr>
              <a:t>Reformulation primarily replaces problematic portions of their coating with more favorable coatings to decrease potential for coating contaminations and increase anti-microbial capabilities</a:t>
            </a:r>
          </a:p>
          <a:p>
            <a:pPr>
              <a:lnSpc>
                <a:spcPct val="100000"/>
              </a:lnSpc>
              <a:spcBef>
                <a:spcPts val="0"/>
              </a:spcBef>
            </a:pPr>
            <a:r>
              <a:rPr lang="en-US" sz="1000" dirty="0">
                <a:solidFill>
                  <a:schemeClr val="tx1"/>
                </a:solidFill>
              </a:rPr>
              <a:t>Concept utilizes same water separator as currently on ISS</a:t>
            </a:r>
          </a:p>
          <a:p>
            <a:pPr>
              <a:lnSpc>
                <a:spcPct val="100000"/>
              </a:lnSpc>
              <a:spcBef>
                <a:spcPts val="0"/>
              </a:spcBef>
            </a:pPr>
            <a:r>
              <a:rPr lang="en-US" sz="1000" dirty="0">
                <a:solidFill>
                  <a:schemeClr val="tx1"/>
                </a:solidFill>
              </a:rPr>
              <a:t>Titanium 3D printed CHX also being pursued with use of the new coating to decrease mass  and move away from brazed CHX’s</a:t>
            </a:r>
            <a:endParaRPr lang="en-US" sz="900" dirty="0">
              <a:solidFill>
                <a:schemeClr val="tx1"/>
              </a:solidFill>
            </a:endParaRPr>
          </a:p>
        </p:txBody>
      </p:sp>
      <p:pic>
        <p:nvPicPr>
          <p:cNvPr id="14" name="Picture 13"/>
          <p:cNvPicPr>
            <a:picLocks noChangeAspect="1"/>
          </p:cNvPicPr>
          <p:nvPr/>
        </p:nvPicPr>
        <p:blipFill rotWithShape="1">
          <a:blip r:embed="rId2"/>
          <a:srcRect t="1877" b="2527"/>
          <a:stretch/>
        </p:blipFill>
        <p:spPr>
          <a:xfrm>
            <a:off x="190500" y="3962399"/>
            <a:ext cx="3752850" cy="1976407"/>
          </a:xfrm>
          <a:prstGeom prst="rect">
            <a:avLst/>
          </a:prstGeom>
          <a:ln>
            <a:noFill/>
          </a:ln>
        </p:spPr>
      </p:pic>
      <p:grpSp>
        <p:nvGrpSpPr>
          <p:cNvPr id="8" name="Group 7">
            <a:extLst>
              <a:ext uri="{FF2B5EF4-FFF2-40B4-BE49-F238E27FC236}">
                <a16:creationId xmlns:a16="http://schemas.microsoft.com/office/drawing/2014/main" id="{556188D7-5751-FA63-E99B-F9032137C995}"/>
              </a:ext>
            </a:extLst>
          </p:cNvPr>
          <p:cNvGrpSpPr/>
          <p:nvPr/>
        </p:nvGrpSpPr>
        <p:grpSpPr>
          <a:xfrm>
            <a:off x="4252633" y="1707319"/>
            <a:ext cx="3762581" cy="4129016"/>
            <a:chOff x="4024594" y="1366154"/>
            <a:chExt cx="3762581" cy="4129016"/>
          </a:xfrm>
        </p:grpSpPr>
        <p:sp>
          <p:nvSpPr>
            <p:cNvPr id="3" name="Content Placeholder 2">
              <a:extLst>
                <a:ext uri="{FF2B5EF4-FFF2-40B4-BE49-F238E27FC236}">
                  <a16:creationId xmlns:a16="http://schemas.microsoft.com/office/drawing/2014/main" id="{0FDCFFCC-45D2-5A53-FBD5-69D6F4B2DA9E}"/>
                </a:ext>
              </a:extLst>
            </p:cNvPr>
            <p:cNvSpPr txBox="1">
              <a:spLocks/>
            </p:cNvSpPr>
            <p:nvPr/>
          </p:nvSpPr>
          <p:spPr>
            <a:xfrm>
              <a:off x="4024594" y="1366154"/>
              <a:ext cx="3762581" cy="1230839"/>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050" b="1" i="1" u="sng" dirty="0"/>
                <a:t>Laser Processed Condensing HX (LP-CHX)</a:t>
              </a:r>
            </a:p>
            <a:p>
              <a:pPr>
                <a:lnSpc>
                  <a:spcPct val="100000"/>
                </a:lnSpc>
                <a:spcBef>
                  <a:spcPts val="0"/>
                </a:spcBef>
              </a:pPr>
              <a:r>
                <a:rPr lang="en-US" sz="1000" dirty="0"/>
                <a:t>Dimpled plate heat exchanger replaces typical plate/fin heat exchanger</a:t>
              </a:r>
              <a:endParaRPr lang="en-US" sz="1000" dirty="0">
                <a:solidFill>
                  <a:schemeClr val="tx1"/>
                </a:solidFill>
              </a:endParaRPr>
            </a:p>
            <a:p>
              <a:pPr>
                <a:lnSpc>
                  <a:spcPct val="100000"/>
                </a:lnSpc>
                <a:spcBef>
                  <a:spcPts val="0"/>
                </a:spcBef>
              </a:pPr>
              <a:r>
                <a:rPr lang="en-US" sz="1000" dirty="0">
                  <a:solidFill>
                    <a:schemeClr val="tx1"/>
                  </a:solidFill>
                </a:rPr>
                <a:t>Condensing surfaces are 99.95% pure laser processed silver which exhibit antimicrobial properties</a:t>
              </a:r>
            </a:p>
            <a:p>
              <a:pPr>
                <a:lnSpc>
                  <a:spcPct val="100000"/>
                </a:lnSpc>
                <a:spcBef>
                  <a:spcPts val="0"/>
                </a:spcBef>
              </a:pPr>
              <a:r>
                <a:rPr lang="en-US" sz="1000" dirty="0">
                  <a:solidFill>
                    <a:schemeClr val="tx1"/>
                  </a:solidFill>
                </a:rPr>
                <a:t>Designed to eject condensate from the outlet of the LP-CHX (i.e. hydrophilic/hydrophobic insensitive)</a:t>
              </a:r>
            </a:p>
          </p:txBody>
        </p:sp>
        <p:pic>
          <p:nvPicPr>
            <p:cNvPr id="4" name="Picture 3" descr="DSCN7682">
              <a:extLst>
                <a:ext uri="{FF2B5EF4-FFF2-40B4-BE49-F238E27FC236}">
                  <a16:creationId xmlns:a16="http://schemas.microsoft.com/office/drawing/2014/main" id="{CEA3CFBF-C6E8-C5CE-DB91-D4D510F4FCB1}"/>
                </a:ext>
              </a:extLst>
            </p:cNvPr>
            <p:cNvPicPr/>
            <p:nvPr/>
          </p:nvPicPr>
          <p:blipFill rotWithShape="1">
            <a:blip r:embed="rId3" cstate="print">
              <a:lum bright="20000" contrast="20000"/>
              <a:extLst>
                <a:ext uri="{28A0092B-C50C-407E-A947-70E740481C1C}">
                  <a14:useLocalDpi xmlns:a14="http://schemas.microsoft.com/office/drawing/2010/main" val="0"/>
                </a:ext>
              </a:extLst>
            </a:blip>
            <a:srcRect l="9968" t="1710" r="9164" b="10256"/>
            <a:stretch/>
          </p:blipFill>
          <p:spPr bwMode="auto">
            <a:xfrm>
              <a:off x="4482282" y="2928149"/>
              <a:ext cx="2847203" cy="2567021"/>
            </a:xfrm>
            <a:prstGeom prst="rect">
              <a:avLst/>
            </a:prstGeom>
            <a:noFill/>
            <a:ln>
              <a:noFill/>
            </a:ln>
          </p:spPr>
        </p:pic>
      </p:grpSp>
      <p:grpSp>
        <p:nvGrpSpPr>
          <p:cNvPr id="10" name="Group 9">
            <a:extLst>
              <a:ext uri="{FF2B5EF4-FFF2-40B4-BE49-F238E27FC236}">
                <a16:creationId xmlns:a16="http://schemas.microsoft.com/office/drawing/2014/main" id="{2AF8FDAD-8E8F-2F51-30A8-1133AA4453C5}"/>
              </a:ext>
            </a:extLst>
          </p:cNvPr>
          <p:cNvGrpSpPr/>
          <p:nvPr/>
        </p:nvGrpSpPr>
        <p:grpSpPr>
          <a:xfrm>
            <a:off x="8335351" y="1776909"/>
            <a:ext cx="3732824" cy="3642298"/>
            <a:chOff x="8167407" y="1176021"/>
            <a:chExt cx="3757893" cy="3642298"/>
          </a:xfrm>
        </p:grpSpPr>
        <p:pic>
          <p:nvPicPr>
            <p:cNvPr id="6" name="Picture 5">
              <a:extLst>
                <a:ext uri="{FF2B5EF4-FFF2-40B4-BE49-F238E27FC236}">
                  <a16:creationId xmlns:a16="http://schemas.microsoft.com/office/drawing/2014/main" id="{B3469BE7-143E-F8DD-4D2B-28F33C41AD7E}"/>
                </a:ext>
              </a:extLst>
            </p:cNvPr>
            <p:cNvPicPr>
              <a:picLocks noChangeAspect="1"/>
            </p:cNvPicPr>
            <p:nvPr/>
          </p:nvPicPr>
          <p:blipFill>
            <a:blip r:embed="rId4"/>
            <a:stretch>
              <a:fillRect/>
            </a:stretch>
          </p:blipFill>
          <p:spPr>
            <a:xfrm>
              <a:off x="8891249" y="2928149"/>
              <a:ext cx="2310207" cy="1890170"/>
            </a:xfrm>
            <a:prstGeom prst="rect">
              <a:avLst/>
            </a:prstGeom>
          </p:spPr>
        </p:pic>
        <p:sp>
          <p:nvSpPr>
            <p:cNvPr id="7" name="Content Placeholder 2">
              <a:extLst>
                <a:ext uri="{FF2B5EF4-FFF2-40B4-BE49-F238E27FC236}">
                  <a16:creationId xmlns:a16="http://schemas.microsoft.com/office/drawing/2014/main" id="{64F4FCB4-9BB4-674D-C9C9-D2EC735621ED}"/>
                </a:ext>
              </a:extLst>
            </p:cNvPr>
            <p:cNvSpPr txBox="1">
              <a:spLocks/>
            </p:cNvSpPr>
            <p:nvPr/>
          </p:nvSpPr>
          <p:spPr>
            <a:xfrm>
              <a:off x="8167407" y="1176021"/>
              <a:ext cx="3757893" cy="1495854"/>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100" b="1" i="1" u="sng" dirty="0" err="1"/>
                <a:t>COndensate</a:t>
              </a:r>
              <a:r>
                <a:rPr lang="en-US" sz="1100" b="1" i="1" u="sng" dirty="0"/>
                <a:t> Separator for Microgravity Conditions (COSMIC)</a:t>
              </a:r>
            </a:p>
            <a:p>
              <a:pPr>
                <a:lnSpc>
                  <a:spcPct val="100000"/>
                </a:lnSpc>
                <a:spcBef>
                  <a:spcPts val="0"/>
                </a:spcBef>
              </a:pPr>
              <a:r>
                <a:rPr lang="en-US" sz="1000" dirty="0">
                  <a:solidFill>
                    <a:schemeClr val="tx1"/>
                  </a:solidFill>
                </a:rPr>
                <a:t>Water separator (COSMIC) is placed directly downstream of the LP-CHX and sized for full airflow, condensing rates, and various water droplet dimensions </a:t>
              </a:r>
            </a:p>
            <a:p>
              <a:pPr>
                <a:lnSpc>
                  <a:spcPct val="100000"/>
                </a:lnSpc>
                <a:spcBef>
                  <a:spcPts val="0"/>
                </a:spcBef>
              </a:pPr>
              <a:r>
                <a:rPr lang="en-US" sz="1000" dirty="0">
                  <a:solidFill>
                    <a:schemeClr val="tx1"/>
                  </a:solidFill>
                </a:rPr>
                <a:t>Once water enters, it functions similar to the current water separator in terms of water removal </a:t>
              </a:r>
            </a:p>
            <a:p>
              <a:pPr>
                <a:lnSpc>
                  <a:spcPct val="100000"/>
                </a:lnSpc>
                <a:spcBef>
                  <a:spcPts val="0"/>
                </a:spcBef>
              </a:pPr>
              <a:r>
                <a:rPr lang="en-US" sz="1000" dirty="0">
                  <a:solidFill>
                    <a:schemeClr val="tx1"/>
                  </a:solidFill>
                </a:rPr>
                <a:t>Concept allows for hydrophilic/hydrophobic insensitive condensing surfaces to be utilized, like the LP-CHX</a:t>
              </a:r>
            </a:p>
          </p:txBody>
        </p:sp>
      </p:grpSp>
    </p:spTree>
    <p:extLst>
      <p:ext uri="{BB962C8B-B14F-4D97-AF65-F5344CB8AC3E}">
        <p14:creationId xmlns:p14="http://schemas.microsoft.com/office/powerpoint/2010/main" val="568383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Heat Transport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Novel Heat Transfer Fluids</a:t>
            </a:r>
          </a:p>
          <a:p>
            <a:pPr marL="285750" indent="-285750">
              <a:spcAft>
                <a:spcPts val="400"/>
              </a:spcAft>
            </a:pPr>
            <a:r>
              <a:rPr lang="en-US" sz="1800" dirty="0">
                <a:solidFill>
                  <a:schemeClr val="bg1"/>
                </a:solidFill>
              </a:rPr>
              <a:t>HFE 7200 Replacement</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TCS </a:t>
            </a:r>
            <a:r>
              <a:rPr lang="en-US" sz="1800" dirty="0">
                <a:solidFill>
                  <a:schemeClr val="bg1"/>
                </a:solidFill>
              </a:rPr>
              <a:t>Fluids for Long Duration, Deep Space Missions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Gas Trap for No</a:t>
            </a:r>
            <a:r>
              <a:rPr lang="en-US" sz="1800" dirty="0">
                <a:solidFill>
                  <a:schemeClr val="bg1"/>
                </a:solidFill>
              </a:rPr>
              <a:t>n-Water Fluids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In Situ Coolant Health Assessment</a:t>
            </a:r>
          </a:p>
          <a:p>
            <a:pPr marL="285750" indent="-285750">
              <a:spcAft>
                <a:spcPts val="400"/>
              </a:spcAft>
            </a:pPr>
            <a:r>
              <a:rPr lang="en-US" sz="1800" dirty="0">
                <a:solidFill>
                  <a:schemeClr val="bg1"/>
                </a:solidFill>
              </a:rPr>
              <a:t>In Situ Coolant Tube Repair</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Coolant </a:t>
            </a:r>
            <a:r>
              <a:rPr lang="en-US" sz="1800" dirty="0" err="1">
                <a:solidFill>
                  <a:schemeClr val="bg1"/>
                </a:solidFill>
                <a:latin typeface="Arial" panose="020B0604020202020204" pitchFamily="34" charset="0"/>
                <a:cs typeface="Arial" panose="020B0604020202020204" pitchFamily="34" charset="0"/>
              </a:rPr>
              <a:t>Flexlines</a:t>
            </a:r>
            <a:r>
              <a:rPr lang="en-US" sz="1800" dirty="0">
                <a:solidFill>
                  <a:schemeClr val="bg1"/>
                </a:solidFill>
                <a:latin typeface="Arial" panose="020B0604020202020204" pitchFamily="34" charset="0"/>
                <a:cs typeface="Arial" panose="020B0604020202020204" pitchFamily="34" charset="0"/>
              </a:rPr>
              <a:t> that Are Impermeable</a:t>
            </a:r>
          </a:p>
          <a:p>
            <a:pPr marL="285750" indent="-285750">
              <a:spcAft>
                <a:spcPts val="400"/>
              </a:spcAft>
            </a:pPr>
            <a:r>
              <a:rPr lang="en-US" sz="1800" dirty="0">
                <a:solidFill>
                  <a:schemeClr val="bg1"/>
                </a:solidFill>
              </a:rPr>
              <a:t>Automated Coolant Leak Locating</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Coolant Tubing with Reduced Mass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Pumps with Increased Efficiency and Reduced Mass</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12</a:t>
            </a:fld>
            <a:endParaRPr lang="en-US"/>
          </a:p>
        </p:txBody>
      </p:sp>
    </p:spTree>
    <p:extLst>
      <p:ext uri="{BB962C8B-B14F-4D97-AF65-F5344CB8AC3E}">
        <p14:creationId xmlns:p14="http://schemas.microsoft.com/office/powerpoint/2010/main" val="457922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Novel Heat Transfer Fluids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a:xfrm>
            <a:off x="1071154" y="1921425"/>
            <a:ext cx="4502330" cy="1292044"/>
          </a:xfrm>
        </p:spPr>
        <p:txBody>
          <a:bodyPr>
            <a:normAutofit lnSpcReduction="10000"/>
          </a:bodyPr>
          <a:lstStyle/>
          <a:p>
            <a:pPr marL="0" indent="0">
              <a:spcAft>
                <a:spcPts val="400"/>
              </a:spcAft>
              <a:buNone/>
            </a:pPr>
            <a:r>
              <a:rPr lang="en-US" sz="1600" b="1" dirty="0">
                <a:solidFill>
                  <a:schemeClr val="bg1"/>
                </a:solidFill>
              </a:rPr>
              <a:t>Sadaf Sobhani</a:t>
            </a:r>
          </a:p>
          <a:p>
            <a:pPr marL="285750" indent="-285750">
              <a:spcAft>
                <a:spcPts val="400"/>
              </a:spcAft>
            </a:pPr>
            <a:r>
              <a:rPr lang="en-US" sz="1600" i="1" dirty="0">
                <a:solidFill>
                  <a:schemeClr val="bg1"/>
                </a:solidFill>
              </a:rPr>
              <a:t>Cornell University</a:t>
            </a:r>
          </a:p>
          <a:p>
            <a:pPr marL="285750" indent="-285750">
              <a:spcAft>
                <a:spcPts val="400"/>
              </a:spcAft>
            </a:pPr>
            <a:r>
              <a:rPr lang="en-US" sz="1600" dirty="0" err="1">
                <a:solidFill>
                  <a:schemeClr val="bg1"/>
                </a:solidFill>
              </a:rPr>
              <a:t>PLASMa</a:t>
            </a:r>
            <a:r>
              <a:rPr lang="en-US" sz="1600" dirty="0">
                <a:solidFill>
                  <a:schemeClr val="bg1"/>
                </a:solidFill>
              </a:rPr>
              <a:t>: Precision Ionic Liquids for Advanced Spacecraft Thermal </a:t>
            </a:r>
            <a:r>
              <a:rPr lang="en-US" sz="16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Management</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13</a:t>
            </a:fld>
            <a:endParaRPr lang="en-US"/>
          </a:p>
        </p:txBody>
      </p:sp>
      <p:sp>
        <p:nvSpPr>
          <p:cNvPr id="6" name="Content Placeholder 4">
            <a:extLst>
              <a:ext uri="{FF2B5EF4-FFF2-40B4-BE49-F238E27FC236}">
                <a16:creationId xmlns:a16="http://schemas.microsoft.com/office/drawing/2014/main" id="{F5C7904C-E854-6AB4-666D-14A1C0063A73}"/>
              </a:ext>
            </a:extLst>
          </p:cNvPr>
          <p:cNvSpPr txBox="1">
            <a:spLocks/>
          </p:cNvSpPr>
          <p:nvPr/>
        </p:nvSpPr>
        <p:spPr>
          <a:xfrm>
            <a:off x="6209212" y="1921424"/>
            <a:ext cx="4423940" cy="12485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5">
                  <a:lumMod val="75000"/>
                </a:schemeClr>
              </a:buClr>
              <a:buFont typeface="Arial" panose="020B0604020202020204" pitchFamily="34" charset="0"/>
              <a:buChar char="•"/>
              <a:defRPr sz="2000" kern="1200">
                <a:solidFill>
                  <a:schemeClr val="tx2">
                    <a:lumMod val="20000"/>
                    <a:lumOff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20000"/>
                    <a:lumOff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0000"/>
                    <a:lumOff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00"/>
              </a:spcAft>
              <a:buNone/>
            </a:pPr>
            <a:r>
              <a:rPr lang="en-US" sz="1600" b="1" dirty="0">
                <a:solidFill>
                  <a:schemeClr val="bg1"/>
                </a:solidFill>
              </a:rPr>
              <a:t>Sayan Biswas</a:t>
            </a:r>
          </a:p>
          <a:p>
            <a:pPr marL="285750" indent="-285750">
              <a:spcAft>
                <a:spcPts val="400"/>
              </a:spcAft>
            </a:pPr>
            <a:r>
              <a:rPr lang="en-US" sz="1600" i="1" dirty="0">
                <a:solidFill>
                  <a:schemeClr val="bg1"/>
                </a:solidFill>
              </a:rPr>
              <a:t>University of Minnesota, Minneapolis</a:t>
            </a:r>
          </a:p>
          <a:p>
            <a:pPr marL="285750" indent="-285750">
              <a:spcAft>
                <a:spcPts val="400"/>
              </a:spcAft>
            </a:pPr>
            <a:r>
              <a:rPr lang="en-US" sz="1600" dirty="0">
                <a:solidFill>
                  <a:schemeClr val="bg1"/>
                </a:solidFill>
              </a:rPr>
              <a:t>Physics-based Formulation of Tailored Ionic Liquids for Spacecraft Thermal Control</a:t>
            </a:r>
          </a:p>
        </p:txBody>
      </p:sp>
      <p:sp>
        <p:nvSpPr>
          <p:cNvPr id="7" name="Content Placeholder 4">
            <a:extLst>
              <a:ext uri="{FF2B5EF4-FFF2-40B4-BE49-F238E27FC236}">
                <a16:creationId xmlns:a16="http://schemas.microsoft.com/office/drawing/2014/main" id="{33E024F6-8B2C-AF5F-FA6D-F3992CE0FB55}"/>
              </a:ext>
            </a:extLst>
          </p:cNvPr>
          <p:cNvSpPr txBox="1">
            <a:spLocks/>
          </p:cNvSpPr>
          <p:nvPr/>
        </p:nvSpPr>
        <p:spPr>
          <a:xfrm>
            <a:off x="927370" y="1514384"/>
            <a:ext cx="11264629" cy="276919"/>
          </a:xfrm>
          <a:prstGeom prst="rect">
            <a:avLst/>
          </a:prstGeom>
          <a:solidFill>
            <a:srgbClr val="17305E"/>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5">
                  <a:lumMod val="75000"/>
                </a:schemeClr>
              </a:buClr>
              <a:buFont typeface="Arial" panose="020B0604020202020204" pitchFamily="34" charset="0"/>
              <a:buChar char="•"/>
              <a:defRPr sz="2000" kern="1200">
                <a:solidFill>
                  <a:schemeClr val="tx2">
                    <a:lumMod val="20000"/>
                    <a:lumOff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20000"/>
                    <a:lumOff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0000"/>
                    <a:lumOff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00"/>
              </a:spcAft>
              <a:buNone/>
            </a:pPr>
            <a:r>
              <a:rPr lang="en-US" sz="1800" dirty="0">
                <a:solidFill>
                  <a:schemeClr val="bg1"/>
                </a:solidFill>
              </a:rPr>
              <a:t>Early Career Faculty 2023 Awards</a:t>
            </a:r>
          </a:p>
        </p:txBody>
      </p:sp>
      <p:pic>
        <p:nvPicPr>
          <p:cNvPr id="9" name="Picture 8">
            <a:extLst>
              <a:ext uri="{FF2B5EF4-FFF2-40B4-BE49-F238E27FC236}">
                <a16:creationId xmlns:a16="http://schemas.microsoft.com/office/drawing/2014/main" id="{79E7E51E-A5CE-D9F7-48C4-D0F4123B0685}"/>
              </a:ext>
            </a:extLst>
          </p:cNvPr>
          <p:cNvPicPr>
            <a:picLocks noChangeAspect="1"/>
          </p:cNvPicPr>
          <p:nvPr/>
        </p:nvPicPr>
        <p:blipFill>
          <a:blip r:embed="rId2"/>
          <a:stretch>
            <a:fillRect/>
          </a:stretch>
        </p:blipFill>
        <p:spPr>
          <a:xfrm>
            <a:off x="1071154" y="3182979"/>
            <a:ext cx="4534716" cy="3398660"/>
          </a:xfrm>
          <a:prstGeom prst="rect">
            <a:avLst/>
          </a:prstGeom>
        </p:spPr>
      </p:pic>
      <p:pic>
        <p:nvPicPr>
          <p:cNvPr id="11" name="Picture 10">
            <a:extLst>
              <a:ext uri="{FF2B5EF4-FFF2-40B4-BE49-F238E27FC236}">
                <a16:creationId xmlns:a16="http://schemas.microsoft.com/office/drawing/2014/main" id="{C9CA0AEF-A80E-8E75-9A82-F920F7A77C8A}"/>
              </a:ext>
            </a:extLst>
          </p:cNvPr>
          <p:cNvPicPr>
            <a:picLocks noChangeAspect="1"/>
          </p:cNvPicPr>
          <p:nvPr/>
        </p:nvPicPr>
        <p:blipFill>
          <a:blip r:embed="rId3"/>
          <a:stretch>
            <a:fillRect/>
          </a:stretch>
        </p:blipFill>
        <p:spPr>
          <a:xfrm>
            <a:off x="6209212" y="3173655"/>
            <a:ext cx="5776912" cy="3248099"/>
          </a:xfrm>
          <a:prstGeom prst="rect">
            <a:avLst/>
          </a:prstGeom>
        </p:spPr>
      </p:pic>
    </p:spTree>
    <p:extLst>
      <p:ext uri="{BB962C8B-B14F-4D97-AF65-F5344CB8AC3E}">
        <p14:creationId xmlns:p14="http://schemas.microsoft.com/office/powerpoint/2010/main" val="4170091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HFE 7200 Replacement</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HFE 7200 is the heat transfer fluid in the external coolant loops for Orion and Gateway</a:t>
            </a:r>
          </a:p>
          <a:p>
            <a:pPr marL="285750" indent="-285750">
              <a:spcAft>
                <a:spcPts val="400"/>
              </a:spcAft>
            </a:pPr>
            <a:r>
              <a:rPr lang="en-US" sz="1800" dirty="0">
                <a:solidFill>
                  <a:schemeClr val="bg1"/>
                </a:solidFill>
              </a:rPr>
              <a:t>3M has announced their intent to phase out production of HFE 7200 by the end of 2025 to exit manufacturing of perfluoroalkyl substances (PFAS)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Orion and Gateway are stockpiling HFE 7200</a:t>
            </a:r>
          </a:p>
          <a:p>
            <a:pPr marL="285750" indent="-285750">
              <a:spcAft>
                <a:spcPts val="400"/>
              </a:spcAft>
            </a:pPr>
            <a:r>
              <a:rPr lang="en-US" sz="1800" dirty="0">
                <a:solidFill>
                  <a:schemeClr val="bg1"/>
                </a:solidFill>
              </a:rPr>
              <a:t>JSC is working with the NASA Engineering and Safety Center (NESC) to identify and evaluate alternate coolants for use in future missions</a:t>
            </a:r>
            <a:endParaRPr lang="en-US" sz="1800" dirty="0">
              <a:solidFill>
                <a:schemeClr val="bg1"/>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14</a:t>
            </a:fld>
            <a:endParaRPr lang="en-US"/>
          </a:p>
        </p:txBody>
      </p:sp>
    </p:spTree>
    <p:extLst>
      <p:ext uri="{BB962C8B-B14F-4D97-AF65-F5344CB8AC3E}">
        <p14:creationId xmlns:p14="http://schemas.microsoft.com/office/powerpoint/2010/main" val="9733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3B223-D051-A625-4AC0-333A7D4A93F4}"/>
              </a:ext>
            </a:extLst>
          </p:cNvPr>
          <p:cNvSpPr/>
          <p:nvPr/>
        </p:nvSpPr>
        <p:spPr>
          <a:xfrm>
            <a:off x="85620" y="3213120"/>
            <a:ext cx="12015589" cy="337935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Gateway Fluid Refill</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15</a:t>
            </a:fld>
            <a:endParaRPr lang="en-US"/>
          </a:p>
        </p:txBody>
      </p:sp>
      <p:sp>
        <p:nvSpPr>
          <p:cNvPr id="8" name="Content Placeholder 2">
            <a:extLst>
              <a:ext uri="{FF2B5EF4-FFF2-40B4-BE49-F238E27FC236}">
                <a16:creationId xmlns:a16="http://schemas.microsoft.com/office/drawing/2014/main" id="{52ACA761-E033-E565-18C6-E6733AC453B3}"/>
              </a:ext>
            </a:extLst>
          </p:cNvPr>
          <p:cNvSpPr>
            <a:spLocks noGrp="1"/>
          </p:cNvSpPr>
          <p:nvPr>
            <p:ph idx="1"/>
          </p:nvPr>
        </p:nvSpPr>
        <p:spPr>
          <a:xfrm>
            <a:off x="176411" y="1596439"/>
            <a:ext cx="9298516" cy="1419575"/>
          </a:xfrm>
        </p:spPr>
        <p:txBody>
          <a:bodyPr>
            <a:noAutofit/>
          </a:bodyPr>
          <a:lstStyle/>
          <a:p>
            <a:pPr marL="0" lvl="1" indent="0">
              <a:buNone/>
            </a:pPr>
            <a:r>
              <a:rPr lang="en-US" sz="1400" b="1" dirty="0"/>
              <a:t>Purpose: </a:t>
            </a:r>
            <a:r>
              <a:rPr lang="en-US" sz="1400" dirty="0"/>
              <a:t>Provide a universal Fluid Refill System that can transfer replacement thermal fluid to various Internal Active Thermal Control System (IATCS) systems of Gateway including </a:t>
            </a:r>
            <a:r>
              <a:rPr lang="en-US" sz="1400" dirty="0" err="1"/>
              <a:t>iHAB</a:t>
            </a:r>
            <a:r>
              <a:rPr lang="en-US" sz="1400" dirty="0"/>
              <a:t>, HALO, and Airlocks.</a:t>
            </a:r>
          </a:p>
          <a:p>
            <a:pPr marL="0" lvl="1" indent="0">
              <a:buNone/>
            </a:pPr>
            <a:r>
              <a:rPr lang="en-US" sz="1400" b="1" dirty="0"/>
              <a:t>Technical Challenge: </a:t>
            </a:r>
            <a:r>
              <a:rPr lang="en-US" sz="1400" dirty="0"/>
              <a:t>Minimize complexity and power consumption while providing ability to transfer PGW at required rates into a pressure head with different/varying back pressures from fluid sources. Added complexity of gas removal during operation.</a:t>
            </a:r>
          </a:p>
          <a:p>
            <a:pPr marL="0" lvl="1" indent="0">
              <a:buNone/>
            </a:pPr>
            <a:r>
              <a:rPr lang="en-US" sz="1400" b="1" dirty="0"/>
              <a:t>Proposed Solution: </a:t>
            </a:r>
            <a:r>
              <a:rPr lang="en-US" sz="1400" dirty="0"/>
              <a:t>Positive displacement pump driven by available (manifested) portable drill.</a:t>
            </a:r>
          </a:p>
        </p:txBody>
      </p:sp>
      <p:pic>
        <p:nvPicPr>
          <p:cNvPr id="9" name="Picture 8">
            <a:extLst>
              <a:ext uri="{FF2B5EF4-FFF2-40B4-BE49-F238E27FC236}">
                <a16:creationId xmlns:a16="http://schemas.microsoft.com/office/drawing/2014/main" id="{69CD36D6-1E65-D5D0-18DC-29024C9A0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816" y="1596439"/>
            <a:ext cx="2456846" cy="1616681"/>
          </a:xfrm>
          <a:prstGeom prst="rect">
            <a:avLst/>
          </a:prstGeom>
        </p:spPr>
      </p:pic>
      <p:pic>
        <p:nvPicPr>
          <p:cNvPr id="10" name="Picture 9">
            <a:extLst>
              <a:ext uri="{FF2B5EF4-FFF2-40B4-BE49-F238E27FC236}">
                <a16:creationId xmlns:a16="http://schemas.microsoft.com/office/drawing/2014/main" id="{D7550E7C-2F46-3B6F-3864-2348DA48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243" y="3370244"/>
            <a:ext cx="5676733" cy="3148350"/>
          </a:xfrm>
          <a:prstGeom prst="rect">
            <a:avLst/>
          </a:prstGeom>
        </p:spPr>
      </p:pic>
      <p:pic>
        <p:nvPicPr>
          <p:cNvPr id="29" name="Picture 28">
            <a:extLst>
              <a:ext uri="{FF2B5EF4-FFF2-40B4-BE49-F238E27FC236}">
                <a16:creationId xmlns:a16="http://schemas.microsoft.com/office/drawing/2014/main" id="{7A2205BE-56DD-036F-F04E-547CDE186A6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p:blipFill>
        <p:spPr>
          <a:xfrm>
            <a:off x="2865331" y="5050852"/>
            <a:ext cx="3389670" cy="1016482"/>
          </a:xfrm>
          <a:prstGeom prst="rect">
            <a:avLst/>
          </a:prstGeom>
        </p:spPr>
      </p:pic>
      <p:pic>
        <p:nvPicPr>
          <p:cNvPr id="30" name="Picture 29">
            <a:extLst>
              <a:ext uri="{FF2B5EF4-FFF2-40B4-BE49-F238E27FC236}">
                <a16:creationId xmlns:a16="http://schemas.microsoft.com/office/drawing/2014/main" id="{09292C5D-4769-01B5-AB2C-59D9B44813E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865331" y="3340442"/>
            <a:ext cx="3389670" cy="1628004"/>
          </a:xfrm>
          <a:prstGeom prst="rect">
            <a:avLst/>
          </a:prstGeom>
          <a:solidFill>
            <a:schemeClr val="bg1"/>
          </a:solidFill>
        </p:spPr>
      </p:pic>
      <p:grpSp>
        <p:nvGrpSpPr>
          <p:cNvPr id="32" name="Group 31">
            <a:extLst>
              <a:ext uri="{FF2B5EF4-FFF2-40B4-BE49-F238E27FC236}">
                <a16:creationId xmlns:a16="http://schemas.microsoft.com/office/drawing/2014/main" id="{7A5CE686-3B9D-DA9C-2B50-2493DE43F388}"/>
              </a:ext>
            </a:extLst>
          </p:cNvPr>
          <p:cNvGrpSpPr/>
          <p:nvPr/>
        </p:nvGrpSpPr>
        <p:grpSpPr>
          <a:xfrm>
            <a:off x="98059" y="3336085"/>
            <a:ext cx="2877813" cy="1076499"/>
            <a:chOff x="2132310" y="4214362"/>
            <a:chExt cx="4090771" cy="1530229"/>
          </a:xfrm>
        </p:grpSpPr>
        <p:pic>
          <p:nvPicPr>
            <p:cNvPr id="34" name="Picture 33">
              <a:extLst>
                <a:ext uri="{FF2B5EF4-FFF2-40B4-BE49-F238E27FC236}">
                  <a16:creationId xmlns:a16="http://schemas.microsoft.com/office/drawing/2014/main" id="{D6570151-0645-32A5-B3A1-8BA777D89A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2310" y="4214362"/>
              <a:ext cx="4090771" cy="1530229"/>
            </a:xfrm>
            <a:prstGeom prst="rect">
              <a:avLst/>
            </a:prstGeom>
          </p:spPr>
        </p:pic>
        <p:sp>
          <p:nvSpPr>
            <p:cNvPr id="35" name="TextBox 34">
              <a:extLst>
                <a:ext uri="{FF2B5EF4-FFF2-40B4-BE49-F238E27FC236}">
                  <a16:creationId xmlns:a16="http://schemas.microsoft.com/office/drawing/2014/main" id="{9F13D40A-D41D-EE76-676C-7C058532CF7A}"/>
                </a:ext>
              </a:extLst>
            </p:cNvPr>
            <p:cNvSpPr txBox="1"/>
            <p:nvPr/>
          </p:nvSpPr>
          <p:spPr>
            <a:xfrm>
              <a:off x="3045876" y="4320763"/>
              <a:ext cx="2905461" cy="393750"/>
            </a:xfrm>
            <a:prstGeom prst="rect">
              <a:avLst/>
            </a:prstGeom>
            <a:noFill/>
          </p:spPr>
          <p:txBody>
            <a:bodyPr wrap="square">
              <a:spAutoFit/>
            </a:bodyPr>
            <a:lstStyle/>
            <a:p>
              <a:pPr algn="ctr"/>
              <a:r>
                <a:rPr lang="en-US" sz="1200" b="1" dirty="0"/>
                <a:t>Fluid Refill w Gas Trap</a:t>
              </a:r>
            </a:p>
          </p:txBody>
        </p:sp>
      </p:grpSp>
      <p:grpSp>
        <p:nvGrpSpPr>
          <p:cNvPr id="36" name="Group 35">
            <a:extLst>
              <a:ext uri="{FF2B5EF4-FFF2-40B4-BE49-F238E27FC236}">
                <a16:creationId xmlns:a16="http://schemas.microsoft.com/office/drawing/2014/main" id="{37E7D59F-B9F6-F8DD-FB2D-B987A7F57A71}"/>
              </a:ext>
            </a:extLst>
          </p:cNvPr>
          <p:cNvGrpSpPr/>
          <p:nvPr/>
        </p:nvGrpSpPr>
        <p:grpSpPr>
          <a:xfrm>
            <a:off x="437543" y="4523288"/>
            <a:ext cx="2349500" cy="2069184"/>
            <a:chOff x="271373" y="1893390"/>
            <a:chExt cx="2877563" cy="2534245"/>
          </a:xfrm>
        </p:grpSpPr>
        <p:pic>
          <p:nvPicPr>
            <p:cNvPr id="37" name="Picture 36">
              <a:extLst>
                <a:ext uri="{FF2B5EF4-FFF2-40B4-BE49-F238E27FC236}">
                  <a16:creationId xmlns:a16="http://schemas.microsoft.com/office/drawing/2014/main" id="{25FD89C2-8FD7-5E75-873F-3B16ED1D3C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73" y="1893390"/>
              <a:ext cx="2628148" cy="988725"/>
            </a:xfrm>
            <a:prstGeom prst="rect">
              <a:avLst/>
            </a:prstGeom>
          </p:spPr>
        </p:pic>
        <p:sp>
          <p:nvSpPr>
            <p:cNvPr id="38" name="TextBox 37">
              <a:extLst>
                <a:ext uri="{FF2B5EF4-FFF2-40B4-BE49-F238E27FC236}">
                  <a16:creationId xmlns:a16="http://schemas.microsoft.com/office/drawing/2014/main" id="{D465ECF8-6935-CEFC-360A-93931D9038BB}"/>
                </a:ext>
              </a:extLst>
            </p:cNvPr>
            <p:cNvSpPr txBox="1"/>
            <p:nvPr/>
          </p:nvSpPr>
          <p:spPr>
            <a:xfrm>
              <a:off x="1000530" y="1898998"/>
              <a:ext cx="1573456" cy="339256"/>
            </a:xfrm>
            <a:prstGeom prst="rect">
              <a:avLst/>
            </a:prstGeom>
            <a:noFill/>
          </p:spPr>
          <p:txBody>
            <a:bodyPr wrap="square">
              <a:spAutoFit/>
            </a:bodyPr>
            <a:lstStyle/>
            <a:p>
              <a:pPr algn="ctr"/>
              <a:r>
                <a:rPr lang="en-US" sz="1200" b="1" dirty="0"/>
                <a:t>Fluid Refill Only</a:t>
              </a:r>
            </a:p>
          </p:txBody>
        </p:sp>
        <p:pic>
          <p:nvPicPr>
            <p:cNvPr id="39" name="Picture 38">
              <a:extLst>
                <a:ext uri="{FF2B5EF4-FFF2-40B4-BE49-F238E27FC236}">
                  <a16:creationId xmlns:a16="http://schemas.microsoft.com/office/drawing/2014/main" id="{678B4FFD-96B6-5FD9-776C-5DEA718753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4539" y="2990988"/>
              <a:ext cx="856318" cy="861197"/>
            </a:xfrm>
            <a:prstGeom prst="rect">
              <a:avLst/>
            </a:prstGeom>
          </p:spPr>
        </p:pic>
        <p:pic>
          <p:nvPicPr>
            <p:cNvPr id="40" name="Picture 39">
              <a:extLst>
                <a:ext uri="{FF2B5EF4-FFF2-40B4-BE49-F238E27FC236}">
                  <a16:creationId xmlns:a16="http://schemas.microsoft.com/office/drawing/2014/main" id="{6409796E-98AA-C1F1-9F45-1D92599282E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1622" y="3359627"/>
              <a:ext cx="577816" cy="615665"/>
            </a:xfrm>
            <a:prstGeom prst="rect">
              <a:avLst/>
            </a:prstGeom>
          </p:spPr>
        </p:pic>
        <p:cxnSp>
          <p:nvCxnSpPr>
            <p:cNvPr id="41" name="Straight Arrow Connector 40">
              <a:extLst>
                <a:ext uri="{FF2B5EF4-FFF2-40B4-BE49-F238E27FC236}">
                  <a16:creationId xmlns:a16="http://schemas.microsoft.com/office/drawing/2014/main" id="{D6D33999-5F04-B3EC-7221-82DA88D01022}"/>
                </a:ext>
              </a:extLst>
            </p:cNvPr>
            <p:cNvCxnSpPr/>
            <p:nvPr/>
          </p:nvCxnSpPr>
          <p:spPr>
            <a:xfrm flipV="1">
              <a:off x="1253406" y="3650429"/>
              <a:ext cx="255134" cy="1384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8C9989F-91BC-5A12-7291-D4DC954291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3481" y="3370036"/>
              <a:ext cx="599619" cy="699224"/>
            </a:xfrm>
            <a:prstGeom prst="rect">
              <a:avLst/>
            </a:prstGeom>
          </p:spPr>
        </p:pic>
        <p:sp>
          <p:nvSpPr>
            <p:cNvPr id="43" name="TextBox 42">
              <a:extLst>
                <a:ext uri="{FF2B5EF4-FFF2-40B4-BE49-F238E27FC236}">
                  <a16:creationId xmlns:a16="http://schemas.microsoft.com/office/drawing/2014/main" id="{AE9E048B-FD6A-716C-FF51-28E29F9F09D4}"/>
                </a:ext>
              </a:extLst>
            </p:cNvPr>
            <p:cNvSpPr txBox="1"/>
            <p:nvPr/>
          </p:nvSpPr>
          <p:spPr>
            <a:xfrm>
              <a:off x="2217644" y="3975293"/>
              <a:ext cx="931292" cy="452342"/>
            </a:xfrm>
            <a:prstGeom prst="rect">
              <a:avLst/>
            </a:prstGeom>
            <a:noFill/>
          </p:spPr>
          <p:txBody>
            <a:bodyPr wrap="square" rtlCol="0">
              <a:spAutoFit/>
            </a:bodyPr>
            <a:lstStyle/>
            <a:p>
              <a:pPr algn="ctr"/>
              <a:r>
                <a:rPr lang="en-US" sz="900" dirty="0" err="1"/>
                <a:t>Combistar</a:t>
              </a:r>
              <a:r>
                <a:rPr lang="en-US" sz="900" dirty="0"/>
                <a:t> 2001-A</a:t>
              </a:r>
            </a:p>
          </p:txBody>
        </p:sp>
        <p:cxnSp>
          <p:nvCxnSpPr>
            <p:cNvPr id="44" name="Straight Arrow Connector 43">
              <a:extLst>
                <a:ext uri="{FF2B5EF4-FFF2-40B4-BE49-F238E27FC236}">
                  <a16:creationId xmlns:a16="http://schemas.microsoft.com/office/drawing/2014/main" id="{F238016B-74A1-BCC7-BB77-029408E35D87}"/>
                </a:ext>
              </a:extLst>
            </p:cNvPr>
            <p:cNvCxnSpPr>
              <a:cxnSpLocks/>
            </p:cNvCxnSpPr>
            <p:nvPr/>
          </p:nvCxnSpPr>
          <p:spPr>
            <a:xfrm flipH="1" flipV="1">
              <a:off x="2086357" y="3529022"/>
              <a:ext cx="257977" cy="1725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991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Gateway Gas Trap</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16</a:t>
            </a:fld>
            <a:endParaRPr lang="en-US"/>
          </a:p>
        </p:txBody>
      </p:sp>
      <p:sp>
        <p:nvSpPr>
          <p:cNvPr id="8" name="Content Placeholder 2">
            <a:extLst>
              <a:ext uri="{FF2B5EF4-FFF2-40B4-BE49-F238E27FC236}">
                <a16:creationId xmlns:a16="http://schemas.microsoft.com/office/drawing/2014/main" id="{7AFFB033-6745-57A6-16B2-F03986DDE674}"/>
              </a:ext>
            </a:extLst>
          </p:cNvPr>
          <p:cNvSpPr>
            <a:spLocks noGrp="1"/>
          </p:cNvSpPr>
          <p:nvPr>
            <p:ph idx="1"/>
          </p:nvPr>
        </p:nvSpPr>
        <p:spPr>
          <a:xfrm>
            <a:off x="133335" y="1602420"/>
            <a:ext cx="9232013" cy="1750433"/>
          </a:xfrm>
        </p:spPr>
        <p:txBody>
          <a:bodyPr>
            <a:normAutofit/>
          </a:bodyPr>
          <a:lstStyle/>
          <a:p>
            <a:pPr marL="0" lvl="1" indent="0">
              <a:buNone/>
            </a:pPr>
            <a:r>
              <a:rPr lang="en-US" sz="1500" b="1" dirty="0"/>
              <a:t>Purpose: </a:t>
            </a:r>
            <a:r>
              <a:rPr lang="en-US" sz="1500" dirty="0"/>
              <a:t>Provide a universal Gas Trap that can remove undissolved gas bubbles from thermal fluid within IATCS of </a:t>
            </a:r>
            <a:r>
              <a:rPr lang="en-US" sz="1500" dirty="0" err="1"/>
              <a:t>iHAB</a:t>
            </a:r>
            <a:r>
              <a:rPr lang="en-US" sz="1500" dirty="0"/>
              <a:t>, HALO, and Airlocks.</a:t>
            </a:r>
          </a:p>
          <a:p>
            <a:pPr marL="0" lvl="1" indent="0">
              <a:buNone/>
            </a:pPr>
            <a:r>
              <a:rPr lang="en-US" sz="1500" b="1" dirty="0"/>
              <a:t>Technical Challenge: </a:t>
            </a:r>
            <a:r>
              <a:rPr lang="en-US" sz="1500" dirty="0"/>
              <a:t>Remove bubbles from fluid with low surface tension at relatively high pressures while preventing liquid breakthrough. Added challenge of small residence time within gas trap.</a:t>
            </a:r>
          </a:p>
          <a:p>
            <a:pPr marL="0" lvl="1" indent="0">
              <a:buNone/>
            </a:pPr>
            <a:r>
              <a:rPr lang="en-US" sz="1500" b="1" dirty="0"/>
              <a:t>Proposed Solution: </a:t>
            </a:r>
            <a:r>
              <a:rPr lang="en-US" sz="1500" dirty="0"/>
              <a:t>Membrane degasser with high effective porosity to allow sufficient gas diffusion but with high enough hydrophobicity to prevent liquid breakthrough.</a:t>
            </a:r>
          </a:p>
          <a:p>
            <a:pPr marL="457200" lvl="1" indent="0">
              <a:buNone/>
            </a:pPr>
            <a:endParaRPr lang="en-US" sz="1500" dirty="0"/>
          </a:p>
        </p:txBody>
      </p:sp>
      <p:pic>
        <p:nvPicPr>
          <p:cNvPr id="9" name="Picture 8">
            <a:extLst>
              <a:ext uri="{FF2B5EF4-FFF2-40B4-BE49-F238E27FC236}">
                <a16:creationId xmlns:a16="http://schemas.microsoft.com/office/drawing/2014/main" id="{728D0ADF-7F4C-0F6D-C2E2-69587B06D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9339" y="1653079"/>
            <a:ext cx="2749100" cy="1808993"/>
          </a:xfrm>
          <a:prstGeom prst="rect">
            <a:avLst/>
          </a:prstGeom>
        </p:spPr>
      </p:pic>
      <p:grpSp>
        <p:nvGrpSpPr>
          <p:cNvPr id="10" name="Group 9">
            <a:extLst>
              <a:ext uri="{FF2B5EF4-FFF2-40B4-BE49-F238E27FC236}">
                <a16:creationId xmlns:a16="http://schemas.microsoft.com/office/drawing/2014/main" id="{CF289DE7-3DF7-1D30-5089-DF5DF900E1B2}"/>
              </a:ext>
            </a:extLst>
          </p:cNvPr>
          <p:cNvGrpSpPr/>
          <p:nvPr/>
        </p:nvGrpSpPr>
        <p:grpSpPr>
          <a:xfrm>
            <a:off x="7267080" y="3881458"/>
            <a:ext cx="4589718" cy="2636827"/>
            <a:chOff x="4747533" y="976190"/>
            <a:chExt cx="4589718" cy="2636827"/>
          </a:xfrm>
        </p:grpSpPr>
        <p:grpSp>
          <p:nvGrpSpPr>
            <p:cNvPr id="11" name="Group 10">
              <a:extLst>
                <a:ext uri="{FF2B5EF4-FFF2-40B4-BE49-F238E27FC236}">
                  <a16:creationId xmlns:a16="http://schemas.microsoft.com/office/drawing/2014/main" id="{72106390-3CBB-282D-141D-C25CE5511FDD}"/>
                </a:ext>
              </a:extLst>
            </p:cNvPr>
            <p:cNvGrpSpPr/>
            <p:nvPr/>
          </p:nvGrpSpPr>
          <p:grpSpPr>
            <a:xfrm>
              <a:off x="4747533" y="976190"/>
              <a:ext cx="4589718" cy="2636827"/>
              <a:chOff x="4960566" y="1515378"/>
              <a:chExt cx="6868534" cy="3946024"/>
            </a:xfrm>
          </p:grpSpPr>
          <p:grpSp>
            <p:nvGrpSpPr>
              <p:cNvPr id="20" name="Group 19">
                <a:extLst>
                  <a:ext uri="{FF2B5EF4-FFF2-40B4-BE49-F238E27FC236}">
                    <a16:creationId xmlns:a16="http://schemas.microsoft.com/office/drawing/2014/main" id="{10AD7B87-CDB1-CA0F-F832-62F2A8B7DCB0}"/>
                  </a:ext>
                </a:extLst>
              </p:cNvPr>
              <p:cNvGrpSpPr/>
              <p:nvPr/>
            </p:nvGrpSpPr>
            <p:grpSpPr>
              <a:xfrm>
                <a:off x="4960566" y="1515378"/>
                <a:ext cx="6868534" cy="3946024"/>
                <a:chOff x="4605460" y="2319930"/>
                <a:chExt cx="6868534" cy="3946024"/>
              </a:xfrm>
            </p:grpSpPr>
            <p:pic>
              <p:nvPicPr>
                <p:cNvPr id="23" name="Picture 22">
                  <a:extLst>
                    <a:ext uri="{FF2B5EF4-FFF2-40B4-BE49-F238E27FC236}">
                      <a16:creationId xmlns:a16="http://schemas.microsoft.com/office/drawing/2014/main" id="{E01CC51F-B6A4-BBD1-820F-5DAB50E626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05460" y="2319930"/>
                  <a:ext cx="6868534" cy="3946024"/>
                </a:xfrm>
                <a:prstGeom prst="rect">
                  <a:avLst/>
                </a:prstGeom>
              </p:spPr>
            </p:pic>
            <p:cxnSp>
              <p:nvCxnSpPr>
                <p:cNvPr id="24" name="Straight Connector 23">
                  <a:extLst>
                    <a:ext uri="{FF2B5EF4-FFF2-40B4-BE49-F238E27FC236}">
                      <a16:creationId xmlns:a16="http://schemas.microsoft.com/office/drawing/2014/main" id="{51B0CD62-3702-83DE-D880-E0B67A4617F1}"/>
                    </a:ext>
                  </a:extLst>
                </p:cNvPr>
                <p:cNvCxnSpPr/>
                <p:nvPr/>
              </p:nvCxnSpPr>
              <p:spPr>
                <a:xfrm flipV="1">
                  <a:off x="7625918" y="3169328"/>
                  <a:ext cx="0" cy="2521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F6C4858-4DAB-8F88-70CB-BFC6F010C3BE}"/>
                    </a:ext>
                  </a:extLst>
                </p:cNvPr>
                <p:cNvCxnSpPr/>
                <p:nvPr/>
              </p:nvCxnSpPr>
              <p:spPr>
                <a:xfrm flipV="1">
                  <a:off x="8568430" y="3169328"/>
                  <a:ext cx="0" cy="2521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7">
                  <a:extLst>
                    <a:ext uri="{FF2B5EF4-FFF2-40B4-BE49-F238E27FC236}">
                      <a16:creationId xmlns:a16="http://schemas.microsoft.com/office/drawing/2014/main" id="{D4BA0766-30A1-85E3-5FB7-82E1C3FD7024}"/>
                    </a:ext>
                  </a:extLst>
                </p:cNvPr>
                <p:cNvSpPr txBox="1"/>
                <p:nvPr/>
              </p:nvSpPr>
              <p:spPr>
                <a:xfrm>
                  <a:off x="6638803" y="2915410"/>
                  <a:ext cx="1134222" cy="690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latin typeface="Arial"/>
                      <a:cs typeface="Arial"/>
                    </a:rPr>
                    <a:t>HALO Charge Pressure</a:t>
                  </a:r>
                </a:p>
              </p:txBody>
            </p:sp>
            <p:sp>
              <p:nvSpPr>
                <p:cNvPr id="27" name="TextBox 8">
                  <a:extLst>
                    <a:ext uri="{FF2B5EF4-FFF2-40B4-BE49-F238E27FC236}">
                      <a16:creationId xmlns:a16="http://schemas.microsoft.com/office/drawing/2014/main" id="{9686336D-B176-51FC-E5A4-66625AECDA17}"/>
                    </a:ext>
                  </a:extLst>
                </p:cNvPr>
                <p:cNvSpPr txBox="1"/>
                <p:nvPr/>
              </p:nvSpPr>
              <p:spPr>
                <a:xfrm>
                  <a:off x="7621720" y="2823885"/>
                  <a:ext cx="966589" cy="690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latin typeface="Arial"/>
                      <a:cs typeface="Arial"/>
                    </a:rPr>
                    <a:t>IHAB</a:t>
                  </a:r>
                </a:p>
                <a:p>
                  <a:pPr algn="ctr"/>
                  <a:r>
                    <a:rPr lang="en-US" sz="800" b="1" dirty="0">
                      <a:latin typeface="Arial"/>
                      <a:cs typeface="Arial"/>
                    </a:rPr>
                    <a:t> Charge Pressure</a:t>
                  </a:r>
                </a:p>
              </p:txBody>
            </p:sp>
          </p:grpSp>
          <p:cxnSp>
            <p:nvCxnSpPr>
              <p:cNvPr id="21" name="Straight Connector 20">
                <a:extLst>
                  <a:ext uri="{FF2B5EF4-FFF2-40B4-BE49-F238E27FC236}">
                    <a16:creationId xmlns:a16="http://schemas.microsoft.com/office/drawing/2014/main" id="{561E6773-C59D-4F4E-AA3B-8EFA755B3FBE}"/>
                  </a:ext>
                </a:extLst>
              </p:cNvPr>
              <p:cNvCxnSpPr/>
              <p:nvPr/>
            </p:nvCxnSpPr>
            <p:spPr>
              <a:xfrm flipV="1">
                <a:off x="9157216" y="2364776"/>
                <a:ext cx="0" cy="2521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13">
                <a:extLst>
                  <a:ext uri="{FF2B5EF4-FFF2-40B4-BE49-F238E27FC236}">
                    <a16:creationId xmlns:a16="http://schemas.microsoft.com/office/drawing/2014/main" id="{5885A71A-FE6B-52BD-46A9-F2380BD47CA4}"/>
                  </a:ext>
                </a:extLst>
              </p:cNvPr>
              <p:cNvSpPr txBox="1"/>
              <p:nvPr/>
            </p:nvSpPr>
            <p:spPr>
              <a:xfrm>
                <a:off x="9231304" y="1786200"/>
                <a:ext cx="1746572" cy="5066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dirty="0">
                    <a:latin typeface="Arial"/>
                    <a:cs typeface="Arial"/>
                  </a:rPr>
                  <a:t>Drill Pump Max Pumping Pressure</a:t>
                </a:r>
              </a:p>
            </p:txBody>
          </p:sp>
        </p:grpSp>
        <p:sp>
          <p:nvSpPr>
            <p:cNvPr id="12" name="TextBox 11">
              <a:extLst>
                <a:ext uri="{FF2B5EF4-FFF2-40B4-BE49-F238E27FC236}">
                  <a16:creationId xmlns:a16="http://schemas.microsoft.com/office/drawing/2014/main" id="{D3038522-9F20-58EA-4FD8-FB4CB7A1A41A}"/>
                </a:ext>
              </a:extLst>
            </p:cNvPr>
            <p:cNvSpPr txBox="1"/>
            <p:nvPr/>
          </p:nvSpPr>
          <p:spPr>
            <a:xfrm>
              <a:off x="8565800" y="2569135"/>
              <a:ext cx="729239" cy="461665"/>
            </a:xfrm>
            <a:prstGeom prst="rect">
              <a:avLst/>
            </a:prstGeom>
            <a:solidFill>
              <a:schemeClr val="bg1"/>
            </a:solidFill>
          </p:spPr>
          <p:txBody>
            <a:bodyPr wrap="square" rtlCol="0">
              <a:spAutoFit/>
            </a:bodyPr>
            <a:lstStyle/>
            <a:p>
              <a:r>
                <a:rPr lang="en-US" sz="800" dirty="0"/>
                <a:t>Vacuum assist at discharge</a:t>
              </a:r>
            </a:p>
          </p:txBody>
        </p:sp>
        <p:sp>
          <p:nvSpPr>
            <p:cNvPr id="13" name="TextBox 12">
              <a:extLst>
                <a:ext uri="{FF2B5EF4-FFF2-40B4-BE49-F238E27FC236}">
                  <a16:creationId xmlns:a16="http://schemas.microsoft.com/office/drawing/2014/main" id="{A62F3F3C-77FC-703D-0042-E64AF61364DD}"/>
                </a:ext>
              </a:extLst>
            </p:cNvPr>
            <p:cNvSpPr txBox="1"/>
            <p:nvPr/>
          </p:nvSpPr>
          <p:spPr>
            <a:xfrm>
              <a:off x="8565800" y="2202362"/>
              <a:ext cx="729239" cy="338554"/>
            </a:xfrm>
            <a:prstGeom prst="rect">
              <a:avLst/>
            </a:prstGeom>
            <a:solidFill>
              <a:schemeClr val="bg1"/>
            </a:solidFill>
          </p:spPr>
          <p:txBody>
            <a:bodyPr wrap="square" rtlCol="0">
              <a:spAutoFit/>
            </a:bodyPr>
            <a:lstStyle/>
            <a:p>
              <a:r>
                <a:rPr lang="en-US" sz="800" dirty="0"/>
                <a:t>Discharge to atmosphere</a:t>
              </a:r>
            </a:p>
          </p:txBody>
        </p:sp>
        <p:cxnSp>
          <p:nvCxnSpPr>
            <p:cNvPr id="14" name="Straight Arrow Connector 13">
              <a:extLst>
                <a:ext uri="{FF2B5EF4-FFF2-40B4-BE49-F238E27FC236}">
                  <a16:creationId xmlns:a16="http://schemas.microsoft.com/office/drawing/2014/main" id="{CB86E5CD-86D0-3425-7232-05104CBBB82F}"/>
                </a:ext>
              </a:extLst>
            </p:cNvPr>
            <p:cNvCxnSpPr>
              <a:cxnSpLocks/>
              <a:stCxn id="26" idx="2"/>
            </p:cNvCxnSpPr>
            <p:nvPr/>
          </p:nvCxnSpPr>
          <p:spPr>
            <a:xfrm>
              <a:off x="6485218" y="1835769"/>
              <a:ext cx="242154" cy="103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AECBD9-3F44-3DAC-FEF4-56CAF4803E67}"/>
                </a:ext>
              </a:extLst>
            </p:cNvPr>
            <p:cNvCxnSpPr>
              <a:cxnSpLocks/>
            </p:cNvCxnSpPr>
            <p:nvPr/>
          </p:nvCxnSpPr>
          <p:spPr>
            <a:xfrm>
              <a:off x="7114417" y="1753565"/>
              <a:ext cx="242154" cy="103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4E6A4C-60A4-93B8-3539-A939F437DC1A}"/>
                </a:ext>
              </a:extLst>
            </p:cNvPr>
            <p:cNvCxnSpPr>
              <a:cxnSpLocks/>
            </p:cNvCxnSpPr>
            <p:nvPr/>
          </p:nvCxnSpPr>
          <p:spPr>
            <a:xfrm flipH="1">
              <a:off x="7588059" y="1495714"/>
              <a:ext cx="214288" cy="1092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7279ACB-74A5-9645-6B1F-C4C1B06EE125}"/>
                </a:ext>
              </a:extLst>
            </p:cNvPr>
            <p:cNvSpPr/>
            <p:nvPr/>
          </p:nvSpPr>
          <p:spPr>
            <a:xfrm>
              <a:off x="8368393" y="2202362"/>
              <a:ext cx="197403" cy="3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A6FC4DE-45D9-30AF-9249-AF8C1DCF13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18254" y="2262087"/>
              <a:ext cx="151040" cy="209551"/>
            </a:xfrm>
            <a:prstGeom prst="rect">
              <a:avLst/>
            </a:prstGeom>
          </p:spPr>
        </p:pic>
        <p:pic>
          <p:nvPicPr>
            <p:cNvPr id="19" name="Picture 18">
              <a:extLst>
                <a:ext uri="{FF2B5EF4-FFF2-40B4-BE49-F238E27FC236}">
                  <a16:creationId xmlns:a16="http://schemas.microsoft.com/office/drawing/2014/main" id="{EE125C4D-22BA-7B88-4216-469CDD5541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409650" y="2695192"/>
              <a:ext cx="151040" cy="209550"/>
            </a:xfrm>
            <a:prstGeom prst="rect">
              <a:avLst/>
            </a:prstGeom>
          </p:spPr>
        </p:pic>
      </p:grpSp>
      <p:grpSp>
        <p:nvGrpSpPr>
          <p:cNvPr id="28" name="Group 27">
            <a:extLst>
              <a:ext uri="{FF2B5EF4-FFF2-40B4-BE49-F238E27FC236}">
                <a16:creationId xmlns:a16="http://schemas.microsoft.com/office/drawing/2014/main" id="{4414C6E8-BE78-9B7E-AA60-0D663E45B948}"/>
              </a:ext>
            </a:extLst>
          </p:cNvPr>
          <p:cNvGrpSpPr/>
          <p:nvPr/>
        </p:nvGrpSpPr>
        <p:grpSpPr>
          <a:xfrm>
            <a:off x="5079989" y="4362103"/>
            <a:ext cx="2043960" cy="2177000"/>
            <a:chOff x="5126936" y="4424995"/>
            <a:chExt cx="2043960" cy="2177000"/>
          </a:xfrm>
        </p:grpSpPr>
        <p:pic>
          <p:nvPicPr>
            <p:cNvPr id="29" name="Picture 28">
              <a:extLst>
                <a:ext uri="{FF2B5EF4-FFF2-40B4-BE49-F238E27FC236}">
                  <a16:creationId xmlns:a16="http://schemas.microsoft.com/office/drawing/2014/main" id="{B56AF107-97C4-5778-9486-B70DDC0C4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9379" y="4756474"/>
              <a:ext cx="1932310" cy="1845521"/>
            </a:xfrm>
            <a:prstGeom prst="rect">
              <a:avLst/>
            </a:prstGeom>
          </p:spPr>
        </p:pic>
        <p:sp>
          <p:nvSpPr>
            <p:cNvPr id="30" name="TextBox 29">
              <a:extLst>
                <a:ext uri="{FF2B5EF4-FFF2-40B4-BE49-F238E27FC236}">
                  <a16:creationId xmlns:a16="http://schemas.microsoft.com/office/drawing/2014/main" id="{3FD00129-4636-6AD5-9209-120F21C4E933}"/>
                </a:ext>
              </a:extLst>
            </p:cNvPr>
            <p:cNvSpPr txBox="1"/>
            <p:nvPr/>
          </p:nvSpPr>
          <p:spPr>
            <a:xfrm>
              <a:off x="5126936" y="4424995"/>
              <a:ext cx="2043960" cy="276999"/>
            </a:xfrm>
            <a:prstGeom prst="rect">
              <a:avLst/>
            </a:prstGeom>
            <a:noFill/>
          </p:spPr>
          <p:txBody>
            <a:bodyPr wrap="square">
              <a:spAutoFit/>
            </a:bodyPr>
            <a:lstStyle/>
            <a:p>
              <a:pPr algn="ctr"/>
              <a:r>
                <a:rPr lang="en-US" sz="1200" b="1" dirty="0">
                  <a:solidFill>
                    <a:schemeClr val="bg1"/>
                  </a:solidFill>
                </a:rPr>
                <a:t>Gas Removal Testing</a:t>
              </a:r>
            </a:p>
          </p:txBody>
        </p:sp>
      </p:grpSp>
      <p:grpSp>
        <p:nvGrpSpPr>
          <p:cNvPr id="31" name="Group 30">
            <a:extLst>
              <a:ext uri="{FF2B5EF4-FFF2-40B4-BE49-F238E27FC236}">
                <a16:creationId xmlns:a16="http://schemas.microsoft.com/office/drawing/2014/main" id="{93B1BF35-3B0F-13CF-55B8-4AEB5DC160C9}"/>
              </a:ext>
            </a:extLst>
          </p:cNvPr>
          <p:cNvGrpSpPr/>
          <p:nvPr/>
        </p:nvGrpSpPr>
        <p:grpSpPr>
          <a:xfrm>
            <a:off x="156755" y="3154793"/>
            <a:ext cx="5821765" cy="2389214"/>
            <a:chOff x="695180" y="1539899"/>
            <a:chExt cx="8390500" cy="3443411"/>
          </a:xfrm>
        </p:grpSpPr>
        <p:sp>
          <p:nvSpPr>
            <p:cNvPr id="32" name="Rectangle 31">
              <a:extLst>
                <a:ext uri="{FF2B5EF4-FFF2-40B4-BE49-F238E27FC236}">
                  <a16:creationId xmlns:a16="http://schemas.microsoft.com/office/drawing/2014/main" id="{10966A19-33A4-C8BB-EDE7-0235B3CFDE47}"/>
                </a:ext>
              </a:extLst>
            </p:cNvPr>
            <p:cNvSpPr/>
            <p:nvPr/>
          </p:nvSpPr>
          <p:spPr>
            <a:xfrm>
              <a:off x="1958375" y="2953105"/>
              <a:ext cx="5185207" cy="630380"/>
            </a:xfrm>
            <a:prstGeom prst="rect">
              <a:avLst/>
            </a:prstGeom>
            <a:blipFill>
              <a:blip r:embed="rId7"/>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39315750-7311-BBF2-0DB2-223C176D84FC}"/>
                </a:ext>
              </a:extLst>
            </p:cNvPr>
            <p:cNvGrpSpPr/>
            <p:nvPr/>
          </p:nvGrpSpPr>
          <p:grpSpPr>
            <a:xfrm>
              <a:off x="4779493" y="3052430"/>
              <a:ext cx="209139" cy="421943"/>
              <a:chOff x="2201660" y="2068814"/>
              <a:chExt cx="379932" cy="766523"/>
            </a:xfrm>
          </p:grpSpPr>
          <p:sp>
            <p:nvSpPr>
              <p:cNvPr id="69" name="Oval 68">
                <a:extLst>
                  <a:ext uri="{FF2B5EF4-FFF2-40B4-BE49-F238E27FC236}">
                    <a16:creationId xmlns:a16="http://schemas.microsoft.com/office/drawing/2014/main" id="{929195AD-0BE3-6769-A0F0-B675E7A71A26}"/>
                  </a:ext>
                </a:extLst>
              </p:cNvPr>
              <p:cNvSpPr/>
              <p:nvPr/>
            </p:nvSpPr>
            <p:spPr>
              <a:xfrm>
                <a:off x="2201660" y="2068814"/>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657DFFA-2206-235D-EFA9-16B96EF12DD8}"/>
                  </a:ext>
                </a:extLst>
              </p:cNvPr>
              <p:cNvSpPr/>
              <p:nvPr/>
            </p:nvSpPr>
            <p:spPr>
              <a:xfrm>
                <a:off x="2439549" y="2682737"/>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A556F05-14A0-34A2-68B8-8A6AFE775740}"/>
                </a:ext>
              </a:extLst>
            </p:cNvPr>
            <p:cNvGrpSpPr/>
            <p:nvPr/>
          </p:nvGrpSpPr>
          <p:grpSpPr>
            <a:xfrm>
              <a:off x="5505884" y="2295509"/>
              <a:ext cx="548930" cy="1750434"/>
              <a:chOff x="1862117" y="596080"/>
              <a:chExt cx="1051384" cy="3352667"/>
            </a:xfrm>
          </p:grpSpPr>
          <p:sp>
            <p:nvSpPr>
              <p:cNvPr id="59" name="Arrow: Down 58">
                <a:extLst>
                  <a:ext uri="{FF2B5EF4-FFF2-40B4-BE49-F238E27FC236}">
                    <a16:creationId xmlns:a16="http://schemas.microsoft.com/office/drawing/2014/main" id="{130BDBAA-3F72-9FE3-FE09-68647ABCECB2}"/>
                  </a:ext>
                </a:extLst>
              </p:cNvPr>
              <p:cNvSpPr/>
              <p:nvPr/>
            </p:nvSpPr>
            <p:spPr>
              <a:xfrm>
                <a:off x="1862117" y="596080"/>
                <a:ext cx="1051384" cy="3352667"/>
              </a:xfrm>
              <a:prstGeom prst="downArrow">
                <a:avLst/>
              </a:prstGeom>
              <a:solidFill>
                <a:srgbClr val="D0E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A8B4CD7-C06C-3320-858C-791F55686C11}"/>
                  </a:ext>
                </a:extLst>
              </p:cNvPr>
              <p:cNvSpPr/>
              <p:nvPr/>
            </p:nvSpPr>
            <p:spPr>
              <a:xfrm>
                <a:off x="2212597" y="825637"/>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7913618-4EB0-4F90-2731-2B6982504F62}"/>
                  </a:ext>
                </a:extLst>
              </p:cNvPr>
              <p:cNvSpPr/>
              <p:nvPr/>
            </p:nvSpPr>
            <p:spPr>
              <a:xfrm>
                <a:off x="2201661" y="1619401"/>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8939965-752E-B551-8A8C-99A930C6A518}"/>
                  </a:ext>
                </a:extLst>
              </p:cNvPr>
              <p:cNvSpPr/>
              <p:nvPr/>
            </p:nvSpPr>
            <p:spPr>
              <a:xfrm>
                <a:off x="2272682" y="1297499"/>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3F0299D-7186-AABA-296C-D246A9E49A29}"/>
                  </a:ext>
                </a:extLst>
              </p:cNvPr>
              <p:cNvSpPr/>
              <p:nvPr/>
            </p:nvSpPr>
            <p:spPr>
              <a:xfrm>
                <a:off x="2460815" y="1108729"/>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7A347E8-CC4C-1AB7-9885-47EC86811544}"/>
                  </a:ext>
                </a:extLst>
              </p:cNvPr>
              <p:cNvSpPr/>
              <p:nvPr/>
            </p:nvSpPr>
            <p:spPr>
              <a:xfrm>
                <a:off x="2460815" y="801501"/>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F43C204-755A-DDE6-3D7F-95B9C57602B6}"/>
                  </a:ext>
                </a:extLst>
              </p:cNvPr>
              <p:cNvSpPr/>
              <p:nvPr/>
            </p:nvSpPr>
            <p:spPr>
              <a:xfrm>
                <a:off x="2414725" y="1827337"/>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D896010-D53F-4EE2-364C-A8278C4E4B60}"/>
                  </a:ext>
                </a:extLst>
              </p:cNvPr>
              <p:cNvSpPr/>
              <p:nvPr/>
            </p:nvSpPr>
            <p:spPr>
              <a:xfrm>
                <a:off x="2198088" y="2290940"/>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204B704-B82A-428C-7411-7D717B6CF5B9}"/>
                  </a:ext>
                </a:extLst>
              </p:cNvPr>
              <p:cNvSpPr/>
              <p:nvPr/>
            </p:nvSpPr>
            <p:spPr>
              <a:xfrm>
                <a:off x="2387809" y="2699534"/>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4B6CD0E-EE81-61E2-B011-30336EDBD498}"/>
                  </a:ext>
                </a:extLst>
              </p:cNvPr>
              <p:cNvSpPr/>
              <p:nvPr/>
            </p:nvSpPr>
            <p:spPr>
              <a:xfrm>
                <a:off x="2326776" y="3272392"/>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CD45916-F1D5-F48D-477D-4E12B1BAB596}"/>
                </a:ext>
              </a:extLst>
            </p:cNvPr>
            <p:cNvGrpSpPr/>
            <p:nvPr/>
          </p:nvGrpSpPr>
          <p:grpSpPr>
            <a:xfrm>
              <a:off x="2036413" y="2236587"/>
              <a:ext cx="548930" cy="1750434"/>
              <a:chOff x="1862117" y="596080"/>
              <a:chExt cx="1051384" cy="3352667"/>
            </a:xfrm>
          </p:grpSpPr>
          <p:sp>
            <p:nvSpPr>
              <p:cNvPr id="49" name="Arrow: Down 48">
                <a:extLst>
                  <a:ext uri="{FF2B5EF4-FFF2-40B4-BE49-F238E27FC236}">
                    <a16:creationId xmlns:a16="http://schemas.microsoft.com/office/drawing/2014/main" id="{393F1840-A921-B70D-6932-6274DD850481}"/>
                  </a:ext>
                </a:extLst>
              </p:cNvPr>
              <p:cNvSpPr/>
              <p:nvPr/>
            </p:nvSpPr>
            <p:spPr>
              <a:xfrm>
                <a:off x="1862117" y="596080"/>
                <a:ext cx="1051384" cy="3352667"/>
              </a:xfrm>
              <a:prstGeom prst="downArrow">
                <a:avLst/>
              </a:prstGeom>
              <a:solidFill>
                <a:srgbClr val="D0E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F75B3B1-DBDC-0F99-D0E2-4238D9188AA9}"/>
                  </a:ext>
                </a:extLst>
              </p:cNvPr>
              <p:cNvSpPr/>
              <p:nvPr/>
            </p:nvSpPr>
            <p:spPr>
              <a:xfrm>
                <a:off x="2212597" y="825637"/>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750C0C4-DFE0-EA05-72D5-83A4812290AA}"/>
                  </a:ext>
                </a:extLst>
              </p:cNvPr>
              <p:cNvSpPr/>
              <p:nvPr/>
            </p:nvSpPr>
            <p:spPr>
              <a:xfrm>
                <a:off x="2201661" y="1619401"/>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BF50A6E-31A2-03E2-E11E-253A36652392}"/>
                  </a:ext>
                </a:extLst>
              </p:cNvPr>
              <p:cNvSpPr/>
              <p:nvPr/>
            </p:nvSpPr>
            <p:spPr>
              <a:xfrm>
                <a:off x="2272682" y="1297499"/>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02AB95-426B-1C5F-CE19-A0FFDFB25D57}"/>
                  </a:ext>
                </a:extLst>
              </p:cNvPr>
              <p:cNvSpPr/>
              <p:nvPr/>
            </p:nvSpPr>
            <p:spPr>
              <a:xfrm>
                <a:off x="2460815" y="1108729"/>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6A3A833-7F84-831A-3BBD-D1079C8E3855}"/>
                  </a:ext>
                </a:extLst>
              </p:cNvPr>
              <p:cNvSpPr/>
              <p:nvPr/>
            </p:nvSpPr>
            <p:spPr>
              <a:xfrm>
                <a:off x="2460815" y="801501"/>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FF19A3E-2DE3-4DB2-6D3D-5068E2AA7D8D}"/>
                  </a:ext>
                </a:extLst>
              </p:cNvPr>
              <p:cNvSpPr/>
              <p:nvPr/>
            </p:nvSpPr>
            <p:spPr>
              <a:xfrm>
                <a:off x="2414725" y="1827337"/>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83224C7-5819-C7F6-F428-D94E99819A3E}"/>
                  </a:ext>
                </a:extLst>
              </p:cNvPr>
              <p:cNvSpPr/>
              <p:nvPr/>
            </p:nvSpPr>
            <p:spPr>
              <a:xfrm>
                <a:off x="2198088" y="2290940"/>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EF565B5-43D2-3A98-C4B6-4B99D25790A8}"/>
                  </a:ext>
                </a:extLst>
              </p:cNvPr>
              <p:cNvSpPr/>
              <p:nvPr/>
            </p:nvSpPr>
            <p:spPr>
              <a:xfrm>
                <a:off x="2387809" y="2699534"/>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4BEA810-2A7B-2EA1-A7CB-FCC56F16B52C}"/>
                  </a:ext>
                </a:extLst>
              </p:cNvPr>
              <p:cNvSpPr/>
              <p:nvPr/>
            </p:nvSpPr>
            <p:spPr>
              <a:xfrm>
                <a:off x="2326776" y="3272392"/>
                <a:ext cx="142043" cy="152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a:extLst>
                <a:ext uri="{FF2B5EF4-FFF2-40B4-BE49-F238E27FC236}">
                  <a16:creationId xmlns:a16="http://schemas.microsoft.com/office/drawing/2014/main" id="{6692C42F-B14A-87A1-527C-CC131A4BAA8E}"/>
                </a:ext>
              </a:extLst>
            </p:cNvPr>
            <p:cNvPicPr>
              <a:picLocks noChangeAspect="1"/>
            </p:cNvPicPr>
            <p:nvPr/>
          </p:nvPicPr>
          <p:blipFill>
            <a:blip r:embed="rId8"/>
            <a:stretch>
              <a:fillRect/>
            </a:stretch>
          </p:blipFill>
          <p:spPr>
            <a:xfrm>
              <a:off x="2817944" y="2266072"/>
              <a:ext cx="566977" cy="1804572"/>
            </a:xfrm>
            <a:prstGeom prst="rect">
              <a:avLst/>
            </a:prstGeom>
          </p:spPr>
        </p:pic>
        <p:pic>
          <p:nvPicPr>
            <p:cNvPr id="37" name="Picture 36">
              <a:extLst>
                <a:ext uri="{FF2B5EF4-FFF2-40B4-BE49-F238E27FC236}">
                  <a16:creationId xmlns:a16="http://schemas.microsoft.com/office/drawing/2014/main" id="{4D2E9B8E-69E5-132C-60E0-2CE332FEFCAA}"/>
                </a:ext>
              </a:extLst>
            </p:cNvPr>
            <p:cNvPicPr>
              <a:picLocks noChangeAspect="1"/>
            </p:cNvPicPr>
            <p:nvPr/>
          </p:nvPicPr>
          <p:blipFill>
            <a:blip r:embed="rId9"/>
            <a:stretch>
              <a:fillRect/>
            </a:stretch>
          </p:blipFill>
          <p:spPr>
            <a:xfrm>
              <a:off x="6434855" y="2242224"/>
              <a:ext cx="579170" cy="1841152"/>
            </a:xfrm>
            <a:prstGeom prst="rect">
              <a:avLst/>
            </a:prstGeom>
          </p:spPr>
        </p:pic>
        <p:pic>
          <p:nvPicPr>
            <p:cNvPr id="38" name="Picture 37">
              <a:extLst>
                <a:ext uri="{FF2B5EF4-FFF2-40B4-BE49-F238E27FC236}">
                  <a16:creationId xmlns:a16="http://schemas.microsoft.com/office/drawing/2014/main" id="{797FA609-1B8A-E6B0-0DC8-81DAF4E4CB73}"/>
                </a:ext>
              </a:extLst>
            </p:cNvPr>
            <p:cNvPicPr>
              <a:picLocks noChangeAspect="1"/>
            </p:cNvPicPr>
            <p:nvPr/>
          </p:nvPicPr>
          <p:blipFill>
            <a:blip r:embed="rId10"/>
            <a:stretch>
              <a:fillRect/>
            </a:stretch>
          </p:blipFill>
          <p:spPr>
            <a:xfrm>
              <a:off x="3557133" y="3076952"/>
              <a:ext cx="1842603" cy="444230"/>
            </a:xfrm>
            <a:prstGeom prst="rect">
              <a:avLst/>
            </a:prstGeom>
          </p:spPr>
        </p:pic>
        <p:sp>
          <p:nvSpPr>
            <p:cNvPr id="39" name="Arrow: Right 38">
              <a:extLst>
                <a:ext uri="{FF2B5EF4-FFF2-40B4-BE49-F238E27FC236}">
                  <a16:creationId xmlns:a16="http://schemas.microsoft.com/office/drawing/2014/main" id="{C2F53E2A-1234-D3FC-4B08-F9D167A2A140}"/>
                </a:ext>
              </a:extLst>
            </p:cNvPr>
            <p:cNvSpPr/>
            <p:nvPr/>
          </p:nvSpPr>
          <p:spPr>
            <a:xfrm>
              <a:off x="7351335" y="3168358"/>
              <a:ext cx="497780" cy="248865"/>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6228AFBA-6D5A-CDA7-3333-CFD6146505E5}"/>
                </a:ext>
              </a:extLst>
            </p:cNvPr>
            <p:cNvSpPr/>
            <p:nvPr/>
          </p:nvSpPr>
          <p:spPr>
            <a:xfrm rot="10800000">
              <a:off x="1260291" y="3114829"/>
              <a:ext cx="497780" cy="248865"/>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B109492-8581-122D-EAB6-6B40BD9CB9F4}"/>
                </a:ext>
              </a:extLst>
            </p:cNvPr>
            <p:cNvSpPr txBox="1"/>
            <p:nvPr/>
          </p:nvSpPr>
          <p:spPr>
            <a:xfrm>
              <a:off x="7260441" y="2811211"/>
              <a:ext cx="1464568" cy="369332"/>
            </a:xfrm>
            <a:prstGeom prst="rect">
              <a:avLst/>
            </a:prstGeom>
            <a:noFill/>
          </p:spPr>
          <p:txBody>
            <a:bodyPr wrap="none" rtlCol="0">
              <a:spAutoFit/>
            </a:bodyPr>
            <a:lstStyle/>
            <a:p>
              <a:r>
                <a:rPr lang="en-US" dirty="0">
                  <a:solidFill>
                    <a:schemeClr val="bg1"/>
                  </a:solidFill>
                </a:rPr>
                <a:t>Gas Removed</a:t>
              </a:r>
            </a:p>
          </p:txBody>
        </p:sp>
        <p:sp>
          <p:nvSpPr>
            <p:cNvPr id="42" name="Rectangle 41">
              <a:extLst>
                <a:ext uri="{FF2B5EF4-FFF2-40B4-BE49-F238E27FC236}">
                  <a16:creationId xmlns:a16="http://schemas.microsoft.com/office/drawing/2014/main" id="{B46EB5CF-40BA-80A7-E18C-B93B6A769368}"/>
                </a:ext>
              </a:extLst>
            </p:cNvPr>
            <p:cNvSpPr/>
            <p:nvPr/>
          </p:nvSpPr>
          <p:spPr>
            <a:xfrm>
              <a:off x="4006594" y="1674652"/>
              <a:ext cx="1797317" cy="1020227"/>
            </a:xfrm>
            <a:prstGeom prst="rect">
              <a:avLst/>
            </a:prstGeom>
            <a:noFill/>
          </p:spPr>
          <p:txBody>
            <a:bodyPr wrap="none" lIns="91440" tIns="45720" rIns="91440" bIns="45720">
              <a:spAutoFit/>
            </a:bodyPr>
            <a:lstStyle/>
            <a:p>
              <a:pPr algn="ctr"/>
              <a:r>
                <a:rPr lang="en-US" sz="4000" b="1" cap="none" spc="0" dirty="0">
                  <a:ln w="12700">
                    <a:solidFill>
                      <a:schemeClr val="tx2">
                        <a:lumMod val="75000"/>
                      </a:schemeClr>
                    </a:solidFill>
                    <a:prstDash val="solid"/>
                  </a:ln>
                  <a:solidFill>
                    <a:srgbClr val="00B050"/>
                  </a:solidFill>
                  <a:effectLst>
                    <a:glow rad="228600">
                      <a:schemeClr val="accent4">
                        <a:satMod val="175000"/>
                        <a:alpha val="40000"/>
                      </a:schemeClr>
                    </a:glow>
                    <a:outerShdw dist="38100" dir="2640000" algn="bl" rotWithShape="0">
                      <a:schemeClr val="tx2">
                        <a:lumMod val="75000"/>
                      </a:schemeClr>
                    </a:outerShdw>
                  </a:effectLst>
                </a:rPr>
                <a:t>PGW</a:t>
              </a:r>
            </a:p>
          </p:txBody>
        </p:sp>
        <p:sp>
          <p:nvSpPr>
            <p:cNvPr id="43" name="TextBox 42">
              <a:extLst>
                <a:ext uri="{FF2B5EF4-FFF2-40B4-BE49-F238E27FC236}">
                  <a16:creationId xmlns:a16="http://schemas.microsoft.com/office/drawing/2014/main" id="{CE963D1C-1BBC-FC7F-11E9-4568C5F2DC9C}"/>
                </a:ext>
              </a:extLst>
            </p:cNvPr>
            <p:cNvSpPr txBox="1"/>
            <p:nvPr/>
          </p:nvSpPr>
          <p:spPr>
            <a:xfrm>
              <a:off x="695180" y="2361846"/>
              <a:ext cx="1344949" cy="815905"/>
            </a:xfrm>
            <a:prstGeom prst="rect">
              <a:avLst/>
            </a:prstGeom>
            <a:noFill/>
          </p:spPr>
          <p:txBody>
            <a:bodyPr wrap="none" rtlCol="0">
              <a:spAutoFit/>
            </a:bodyPr>
            <a:lstStyle/>
            <a:p>
              <a:pPr algn="ctr"/>
              <a:r>
                <a:rPr lang="en-US" dirty="0">
                  <a:solidFill>
                    <a:schemeClr val="bg1"/>
                  </a:solidFill>
                </a:rPr>
                <a:t>Gas</a:t>
              </a:r>
            </a:p>
            <a:p>
              <a:pPr algn="ctr"/>
              <a:r>
                <a:rPr lang="en-US" dirty="0">
                  <a:solidFill>
                    <a:schemeClr val="bg1"/>
                  </a:solidFill>
                </a:rPr>
                <a:t>Removed</a:t>
              </a:r>
            </a:p>
          </p:txBody>
        </p:sp>
        <p:sp>
          <p:nvSpPr>
            <p:cNvPr id="44" name="TextBox 43">
              <a:extLst>
                <a:ext uri="{FF2B5EF4-FFF2-40B4-BE49-F238E27FC236}">
                  <a16:creationId xmlns:a16="http://schemas.microsoft.com/office/drawing/2014/main" id="{23F0BF46-63CD-DFD5-9393-60C7DC1FCE91}"/>
                </a:ext>
              </a:extLst>
            </p:cNvPr>
            <p:cNvSpPr txBox="1"/>
            <p:nvPr/>
          </p:nvSpPr>
          <p:spPr>
            <a:xfrm>
              <a:off x="7114536" y="1539899"/>
              <a:ext cx="1971144" cy="1330732"/>
            </a:xfrm>
            <a:prstGeom prst="rect">
              <a:avLst/>
            </a:prstGeom>
            <a:noFill/>
          </p:spPr>
          <p:txBody>
            <a:bodyPr wrap="none" rtlCol="0">
              <a:spAutoFit/>
            </a:bodyPr>
            <a:lstStyle/>
            <a:p>
              <a:pPr algn="ctr"/>
              <a:r>
                <a:rPr lang="en-US" dirty="0" err="1">
                  <a:solidFill>
                    <a:schemeClr val="bg1"/>
                  </a:solidFill>
                </a:rPr>
                <a:t>Superphobic</a:t>
              </a:r>
              <a:endParaRPr lang="en-US" dirty="0">
                <a:solidFill>
                  <a:schemeClr val="bg1"/>
                </a:solidFill>
              </a:endParaRPr>
            </a:p>
            <a:p>
              <a:pPr algn="ctr"/>
              <a:r>
                <a:rPr lang="en-US" dirty="0">
                  <a:solidFill>
                    <a:schemeClr val="bg1"/>
                  </a:solidFill>
                </a:rPr>
                <a:t>membrane</a:t>
              </a:r>
            </a:p>
            <a:p>
              <a:pPr algn="ctr"/>
              <a:r>
                <a:rPr lang="en-US" dirty="0">
                  <a:solidFill>
                    <a:schemeClr val="bg1"/>
                  </a:solidFill>
                </a:rPr>
                <a:t>(w cutaway)</a:t>
              </a:r>
            </a:p>
          </p:txBody>
        </p:sp>
        <p:cxnSp>
          <p:nvCxnSpPr>
            <p:cNvPr id="45" name="Straight Arrow Connector 44">
              <a:extLst>
                <a:ext uri="{FF2B5EF4-FFF2-40B4-BE49-F238E27FC236}">
                  <a16:creationId xmlns:a16="http://schemas.microsoft.com/office/drawing/2014/main" id="{A404C663-86AA-3D3A-77F0-71AA4CCC3AF1}"/>
                </a:ext>
              </a:extLst>
            </p:cNvPr>
            <p:cNvCxnSpPr>
              <a:cxnSpLocks/>
            </p:cNvCxnSpPr>
            <p:nvPr/>
          </p:nvCxnSpPr>
          <p:spPr>
            <a:xfrm flipH="1">
              <a:off x="5428994" y="2239458"/>
              <a:ext cx="1868038" cy="6922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AA83342-65F0-AFF9-343E-83FD8C08F637}"/>
                </a:ext>
              </a:extLst>
            </p:cNvPr>
            <p:cNvSpPr txBox="1"/>
            <p:nvPr/>
          </p:nvSpPr>
          <p:spPr>
            <a:xfrm>
              <a:off x="3084682" y="4336979"/>
              <a:ext cx="1852943" cy="646331"/>
            </a:xfrm>
            <a:prstGeom prst="rect">
              <a:avLst/>
            </a:prstGeom>
            <a:noFill/>
          </p:spPr>
          <p:txBody>
            <a:bodyPr wrap="none" rtlCol="0">
              <a:spAutoFit/>
            </a:bodyPr>
            <a:lstStyle/>
            <a:p>
              <a:pPr algn="ctr"/>
              <a:r>
                <a:rPr lang="en-US" dirty="0">
                  <a:solidFill>
                    <a:schemeClr val="bg1"/>
                  </a:solidFill>
                </a:rPr>
                <a:t>Gas diffused</a:t>
              </a:r>
            </a:p>
            <a:p>
              <a:pPr algn="ctr"/>
              <a:r>
                <a:rPr lang="en-US" dirty="0">
                  <a:solidFill>
                    <a:schemeClr val="bg1"/>
                  </a:solidFill>
                </a:rPr>
                <a:t>across membrane</a:t>
              </a:r>
            </a:p>
          </p:txBody>
        </p:sp>
        <p:cxnSp>
          <p:nvCxnSpPr>
            <p:cNvPr id="47" name="Straight Arrow Connector 46">
              <a:extLst>
                <a:ext uri="{FF2B5EF4-FFF2-40B4-BE49-F238E27FC236}">
                  <a16:creationId xmlns:a16="http://schemas.microsoft.com/office/drawing/2014/main" id="{56F808F8-E780-147B-DC47-BCBFBFC242AF}"/>
                </a:ext>
              </a:extLst>
            </p:cNvPr>
            <p:cNvCxnSpPr>
              <a:cxnSpLocks/>
            </p:cNvCxnSpPr>
            <p:nvPr/>
          </p:nvCxnSpPr>
          <p:spPr>
            <a:xfrm flipV="1">
              <a:off x="4185944" y="3374640"/>
              <a:ext cx="178236" cy="993869"/>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194059F0-760B-3E7E-8D6E-9BAC19A10DBF}"/>
                </a:ext>
              </a:extLst>
            </p:cNvPr>
            <p:cNvPicPr>
              <a:picLocks noChangeAspect="1"/>
            </p:cNvPicPr>
            <p:nvPr/>
          </p:nvPicPr>
          <p:blipFill>
            <a:blip r:embed="rId11"/>
            <a:stretch>
              <a:fillRect/>
            </a:stretch>
          </p:blipFill>
          <p:spPr>
            <a:xfrm>
              <a:off x="3681716" y="2296239"/>
              <a:ext cx="548688" cy="1749704"/>
            </a:xfrm>
            <a:prstGeom prst="rect">
              <a:avLst/>
            </a:prstGeom>
          </p:spPr>
        </p:pic>
      </p:grpSp>
    </p:spTree>
    <p:extLst>
      <p:ext uri="{BB962C8B-B14F-4D97-AF65-F5344CB8AC3E}">
        <p14:creationId xmlns:p14="http://schemas.microsoft.com/office/powerpoint/2010/main" val="3083554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A Compact, Gravity-Insensitive Gas Trap for Extreme Temperature Environments (SBIR)</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17</a:t>
            </a:fld>
            <a:endParaRPr lang="en-US"/>
          </a:p>
        </p:txBody>
      </p:sp>
      <p:pic>
        <p:nvPicPr>
          <p:cNvPr id="9" name="Picture 8">
            <a:extLst>
              <a:ext uri="{FF2B5EF4-FFF2-40B4-BE49-F238E27FC236}">
                <a16:creationId xmlns:a16="http://schemas.microsoft.com/office/drawing/2014/main" id="{788E878C-7DB7-9479-43C0-0CA17620EC86}"/>
              </a:ext>
            </a:extLst>
          </p:cNvPr>
          <p:cNvPicPr>
            <a:picLocks noChangeAspect="1"/>
          </p:cNvPicPr>
          <p:nvPr/>
        </p:nvPicPr>
        <p:blipFill>
          <a:blip r:embed="rId2"/>
          <a:stretch>
            <a:fillRect/>
          </a:stretch>
        </p:blipFill>
        <p:spPr>
          <a:xfrm>
            <a:off x="1939259" y="1572744"/>
            <a:ext cx="8313483" cy="4906433"/>
          </a:xfrm>
          <a:prstGeom prst="rect">
            <a:avLst/>
          </a:prstGeom>
        </p:spPr>
      </p:pic>
    </p:spTree>
    <p:extLst>
      <p:ext uri="{BB962C8B-B14F-4D97-AF65-F5344CB8AC3E}">
        <p14:creationId xmlns:p14="http://schemas.microsoft.com/office/powerpoint/2010/main" val="378976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Heat Rejection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Variable Heat Rejection</a:t>
            </a:r>
          </a:p>
          <a:p>
            <a:pPr marL="285750" indent="-285750">
              <a:spcAft>
                <a:spcPts val="400"/>
              </a:spcAft>
            </a:pPr>
            <a:r>
              <a:rPr lang="en-US" sz="1800" dirty="0">
                <a:solidFill>
                  <a:schemeClr val="bg1"/>
                </a:solidFill>
              </a:rPr>
              <a:t>Advanced Radiators – Deployable</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Advanced Radiators – Body Mounted</a:t>
            </a:r>
          </a:p>
          <a:p>
            <a:pPr marL="285750" indent="-285750">
              <a:spcAft>
                <a:spcPts val="400"/>
              </a:spcAft>
            </a:pPr>
            <a:r>
              <a:rPr lang="en-US" sz="1800" dirty="0">
                <a:solidFill>
                  <a:schemeClr val="bg1"/>
                </a:solidFill>
              </a:rPr>
              <a:t>Thermal Control Coatings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Dust Tolerant Thermal Systems</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18</a:t>
            </a:fld>
            <a:endParaRPr lang="en-US"/>
          </a:p>
        </p:txBody>
      </p:sp>
    </p:spTree>
    <p:extLst>
      <p:ext uri="{BB962C8B-B14F-4D97-AF65-F5344CB8AC3E}">
        <p14:creationId xmlns:p14="http://schemas.microsoft.com/office/powerpoint/2010/main" val="340066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solidFill>
                  <a:schemeClr val="bg1"/>
                </a:solidFill>
              </a:rPr>
              <a:t>Insulation and Interfaces – Variable Emittance Coatings Tech Dev</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19</a:t>
            </a:fld>
            <a:endParaRPr lang="en-US"/>
          </a:p>
        </p:txBody>
      </p:sp>
      <p:pic>
        <p:nvPicPr>
          <p:cNvPr id="9" name="Picture 8">
            <a:extLst>
              <a:ext uri="{FF2B5EF4-FFF2-40B4-BE49-F238E27FC236}">
                <a16:creationId xmlns:a16="http://schemas.microsoft.com/office/drawing/2014/main" id="{A7DE52E5-B965-48EF-ADBD-DE76C294CE58}"/>
              </a:ext>
            </a:extLst>
          </p:cNvPr>
          <p:cNvPicPr>
            <a:picLocks noChangeAspect="1"/>
          </p:cNvPicPr>
          <p:nvPr/>
        </p:nvPicPr>
        <p:blipFill>
          <a:blip r:embed="rId2"/>
          <a:stretch>
            <a:fillRect/>
          </a:stretch>
        </p:blipFill>
        <p:spPr>
          <a:xfrm>
            <a:off x="1380259" y="1678937"/>
            <a:ext cx="9431482" cy="4708384"/>
          </a:xfrm>
          <a:prstGeom prst="rect">
            <a:avLst/>
          </a:prstGeom>
        </p:spPr>
      </p:pic>
    </p:spTree>
    <p:extLst>
      <p:ext uri="{BB962C8B-B14F-4D97-AF65-F5344CB8AC3E}">
        <p14:creationId xmlns:p14="http://schemas.microsoft.com/office/powerpoint/2010/main" val="3155760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DB0F-11DF-8F16-51C6-9D37E71D43D1}"/>
              </a:ext>
            </a:extLst>
          </p:cNvPr>
          <p:cNvSpPr>
            <a:spLocks noGrp="1"/>
          </p:cNvSpPr>
          <p:nvPr>
            <p:ph type="title"/>
          </p:nvPr>
        </p:nvSpPr>
        <p:spPr/>
        <p:txBody>
          <a:bodyPr/>
          <a:lstStyle/>
          <a:p>
            <a:r>
              <a:rPr lang="en-US" dirty="0"/>
              <a:t>JSC Overview	</a:t>
            </a:r>
          </a:p>
        </p:txBody>
      </p:sp>
      <p:sp>
        <p:nvSpPr>
          <p:cNvPr id="3" name="Content Placeholder 2">
            <a:extLst>
              <a:ext uri="{FF2B5EF4-FFF2-40B4-BE49-F238E27FC236}">
                <a16:creationId xmlns:a16="http://schemas.microsoft.com/office/drawing/2014/main" id="{65510E7E-7A66-504C-43A1-9EA16AFF1942}"/>
              </a:ext>
            </a:extLst>
          </p:cNvPr>
          <p:cNvSpPr>
            <a:spLocks noGrp="1"/>
          </p:cNvSpPr>
          <p:nvPr>
            <p:ph idx="1"/>
          </p:nvPr>
        </p:nvSpPr>
        <p:spPr/>
        <p:txBody>
          <a:bodyPr/>
          <a:lstStyle/>
          <a:p>
            <a:r>
              <a:rPr lang="en-US" dirty="0"/>
              <a:t>The Hub of Human Spaceflight</a:t>
            </a:r>
          </a:p>
          <a:p>
            <a:r>
              <a:rPr lang="en-US" dirty="0"/>
              <a:t>Established in 1961 as the Manned Spacecraft Center</a:t>
            </a:r>
          </a:p>
          <a:p>
            <a:r>
              <a:rPr lang="en-US" dirty="0"/>
              <a:t>Renamed in 1973 in honor of the late President, and Texas native, Lyndon B. Johnson</a:t>
            </a:r>
          </a:p>
          <a:p>
            <a:r>
              <a:rPr lang="en-US" dirty="0"/>
              <a:t>Science, </a:t>
            </a:r>
            <a:r>
              <a:rPr lang="en-US" dirty="0" err="1"/>
              <a:t>technology,</a:t>
            </a:r>
            <a:r>
              <a:rPr lang="en-US" dirty="0"/>
              <a:t> engineering and medicine</a:t>
            </a:r>
          </a:p>
          <a:p>
            <a:r>
              <a:rPr lang="en-US" dirty="0"/>
              <a:t>Home of mission control and astronaut training</a:t>
            </a:r>
          </a:p>
        </p:txBody>
      </p:sp>
      <p:sp>
        <p:nvSpPr>
          <p:cNvPr id="6" name="Footer Placeholder 5">
            <a:extLst>
              <a:ext uri="{FF2B5EF4-FFF2-40B4-BE49-F238E27FC236}">
                <a16:creationId xmlns:a16="http://schemas.microsoft.com/office/drawing/2014/main" id="{B259AFBF-3AE8-83CF-9160-185CA1552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7D6F5-CBCF-6660-E9D3-06A93FCCDCEE}"/>
              </a:ext>
            </a:extLst>
          </p:cNvPr>
          <p:cNvSpPr>
            <a:spLocks noGrp="1"/>
          </p:cNvSpPr>
          <p:nvPr>
            <p:ph type="sldNum" sz="quarter" idx="12"/>
          </p:nvPr>
        </p:nvSpPr>
        <p:spPr/>
        <p:txBody>
          <a:bodyPr/>
          <a:lstStyle/>
          <a:p>
            <a:fld id="{E4D36355-CB67-4B3E-AF0B-385A3666B4E2}" type="slidenum">
              <a:rPr lang="en-US" smtClean="0"/>
              <a:t>2</a:t>
            </a:fld>
            <a:endParaRPr lang="en-US"/>
          </a:p>
        </p:txBody>
      </p:sp>
    </p:spTree>
    <p:extLst>
      <p:ext uri="{BB962C8B-B14F-4D97-AF65-F5344CB8AC3E}">
        <p14:creationId xmlns:p14="http://schemas.microsoft.com/office/powerpoint/2010/main" val="2303938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a:xfrm>
            <a:off x="838199" y="365125"/>
            <a:ext cx="6719047" cy="1149259"/>
          </a:xfrm>
        </p:spPr>
        <p:txBody>
          <a:bodyPr>
            <a:normAutofit fontScale="90000"/>
          </a:bodyPr>
          <a:lstStyle/>
          <a:p>
            <a:r>
              <a:rPr lang="en-US" dirty="0"/>
              <a:t>Supplemental Heat Rejection Evaporative Cooler (SHREC)</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a:xfrm>
            <a:off x="838199" y="1788135"/>
            <a:ext cx="6257925" cy="4627665"/>
          </a:xfrm>
        </p:spPr>
        <p:txBody>
          <a:bodyPr>
            <a:normAutofit/>
          </a:bodyPr>
          <a:lstStyle/>
          <a:p>
            <a:pPr>
              <a:spcBef>
                <a:spcPts val="500"/>
              </a:spcBef>
            </a:pPr>
            <a:r>
              <a:rPr lang="en-US" sz="1800" dirty="0">
                <a:solidFill>
                  <a:schemeClr val="bg1"/>
                </a:solidFill>
                <a:latin typeface="Arial" panose="020B0604020202020204" pitchFamily="34" charset="0"/>
                <a:cs typeface="Arial" panose="020B0604020202020204" pitchFamily="34" charset="0"/>
              </a:rPr>
              <a:t>Supplemental Heat Rejection Evaporative Cooler (SHREC) is being developed as a back-up heat </a:t>
            </a:r>
            <a:r>
              <a:rPr lang="en-US" sz="1800" dirty="0">
                <a:solidFill>
                  <a:schemeClr val="bg1"/>
                </a:solidFill>
              </a:rPr>
              <a:t>rejection system</a:t>
            </a:r>
            <a:r>
              <a:rPr lang="en-US" sz="1800" dirty="0">
                <a:solidFill>
                  <a:schemeClr val="bg1"/>
                </a:solidFill>
                <a:latin typeface="Arial" panose="020B0604020202020204" pitchFamily="34" charset="0"/>
                <a:cs typeface="Arial" panose="020B0604020202020204" pitchFamily="34" charset="0"/>
              </a:rPr>
              <a:t> for ISS in the event of a dual external thermal control system (ETCS) loop failure </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If needed, ISS will transition to minimal power and SHREC will provide evaporative cooling to the internal thermal control system (ITCS) while the crew repairs one of the failed ETCS loops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Heat rejection is provided by 44 hollow fiber cartridges that are stacked in an evaporator exposed to vacuum</a:t>
            </a:r>
          </a:p>
          <a:p>
            <a:pPr marL="285750" indent="-285750">
              <a:spcAft>
                <a:spcPts val="400"/>
              </a:spcAft>
            </a:pPr>
            <a:r>
              <a:rPr lang="en-US" sz="1800" dirty="0">
                <a:solidFill>
                  <a:schemeClr val="bg1"/>
                </a:solidFill>
              </a:rPr>
              <a:t>The SHREC cartridge design is based on the spacesuit water membrane evaporator (SWME) </a:t>
            </a:r>
            <a:endParaRPr lang="en-US" sz="1600" dirty="0">
              <a:solidFill>
                <a:schemeClr val="bg1"/>
              </a:solidFill>
            </a:endParaRP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20</a:t>
            </a:fld>
            <a:endParaRPr lang="en-US"/>
          </a:p>
        </p:txBody>
      </p:sp>
      <p:grpSp>
        <p:nvGrpSpPr>
          <p:cNvPr id="30" name="Group 29">
            <a:extLst>
              <a:ext uri="{FF2B5EF4-FFF2-40B4-BE49-F238E27FC236}">
                <a16:creationId xmlns:a16="http://schemas.microsoft.com/office/drawing/2014/main" id="{6C703A11-9835-D8EE-A149-DC81AE3EB30C}"/>
              </a:ext>
            </a:extLst>
          </p:cNvPr>
          <p:cNvGrpSpPr/>
          <p:nvPr/>
        </p:nvGrpSpPr>
        <p:grpSpPr>
          <a:xfrm>
            <a:off x="7620000" y="2298379"/>
            <a:ext cx="4381500" cy="1675650"/>
            <a:chOff x="7795492" y="2869864"/>
            <a:chExt cx="4381500" cy="1675650"/>
          </a:xfrm>
        </p:grpSpPr>
        <p:pic>
          <p:nvPicPr>
            <p:cNvPr id="7" name="Picture 6" descr="A close-up of a tire&#10;&#10;Description automatically generated with low confidence">
              <a:extLst>
                <a:ext uri="{FF2B5EF4-FFF2-40B4-BE49-F238E27FC236}">
                  <a16:creationId xmlns:a16="http://schemas.microsoft.com/office/drawing/2014/main" id="{20ABCFD4-D6A6-3778-911A-AE34B27EF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6037" y="2869864"/>
              <a:ext cx="1880955" cy="1675650"/>
            </a:xfrm>
            <a:prstGeom prst="rect">
              <a:avLst/>
            </a:prstGeom>
          </p:spPr>
        </p:pic>
        <p:sp>
          <p:nvSpPr>
            <p:cNvPr id="8" name="TextBox 18">
              <a:extLst>
                <a:ext uri="{FF2B5EF4-FFF2-40B4-BE49-F238E27FC236}">
                  <a16:creationId xmlns:a16="http://schemas.microsoft.com/office/drawing/2014/main" id="{8A676DF1-68B6-2585-F4C9-CFEFC3177555}"/>
                </a:ext>
              </a:extLst>
            </p:cNvPr>
            <p:cNvSpPr txBox="1"/>
            <p:nvPr/>
          </p:nvSpPr>
          <p:spPr>
            <a:xfrm>
              <a:off x="7795492" y="3817270"/>
              <a:ext cx="2359472" cy="276999"/>
            </a:xfrm>
            <a:prstGeom prst="rect">
              <a:avLst/>
            </a:prstGeom>
            <a:solidFill>
              <a:schemeClr val="bg2"/>
            </a:solidFill>
          </p:spPr>
          <p:txBody>
            <a:bodyPr wrap="square" rtlCol="0">
              <a:spAutoFit/>
            </a:bodyPr>
            <a:lstStyle>
              <a:defPPr>
                <a:defRPr lang="en-US"/>
              </a:defPPr>
              <a:lvl1pPr algn="ctr">
                <a:defRPr sz="120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Cartridge Assemblies</a:t>
              </a:r>
            </a:p>
          </p:txBody>
        </p:sp>
        <p:cxnSp>
          <p:nvCxnSpPr>
            <p:cNvPr id="9" name="Straight Arrow Connector 8">
              <a:extLst>
                <a:ext uri="{FF2B5EF4-FFF2-40B4-BE49-F238E27FC236}">
                  <a16:creationId xmlns:a16="http://schemas.microsoft.com/office/drawing/2014/main" id="{C1019CF0-2663-8EE8-CFFA-03D00A5C0D52}"/>
                </a:ext>
              </a:extLst>
            </p:cNvPr>
            <p:cNvCxnSpPr>
              <a:cxnSpLocks/>
              <a:stCxn id="8" idx="3"/>
            </p:cNvCxnSpPr>
            <p:nvPr/>
          </p:nvCxnSpPr>
          <p:spPr>
            <a:xfrm>
              <a:off x="10154964" y="3955770"/>
              <a:ext cx="805260" cy="183112"/>
            </a:xfrm>
            <a:prstGeom prst="straightConnector1">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D655174-EA18-F672-01AF-9E9116CA7277}"/>
                </a:ext>
              </a:extLst>
            </p:cNvPr>
            <p:cNvCxnSpPr>
              <a:cxnSpLocks/>
              <a:stCxn id="8" idx="3"/>
            </p:cNvCxnSpPr>
            <p:nvPr/>
          </p:nvCxnSpPr>
          <p:spPr>
            <a:xfrm>
              <a:off x="10154964" y="3955770"/>
              <a:ext cx="720954" cy="0"/>
            </a:xfrm>
            <a:prstGeom prst="straightConnector1">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148D17F-8CBE-0C3F-6CE5-17A0297F54FE}"/>
              </a:ext>
            </a:extLst>
          </p:cNvPr>
          <p:cNvGrpSpPr/>
          <p:nvPr/>
        </p:nvGrpSpPr>
        <p:grpSpPr>
          <a:xfrm>
            <a:off x="7620000" y="1018500"/>
            <a:ext cx="2362200" cy="2128703"/>
            <a:chOff x="7746880" y="1321764"/>
            <a:chExt cx="2362200" cy="2128703"/>
          </a:xfrm>
        </p:grpSpPr>
        <p:pic>
          <p:nvPicPr>
            <p:cNvPr id="12" name="Picture 11">
              <a:extLst>
                <a:ext uri="{FF2B5EF4-FFF2-40B4-BE49-F238E27FC236}">
                  <a16:creationId xmlns:a16="http://schemas.microsoft.com/office/drawing/2014/main" id="{1FEF9AB0-B10D-11AA-E1C8-3F37617ED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606" y="1321764"/>
              <a:ext cx="2359474" cy="1767223"/>
            </a:xfrm>
            <a:prstGeom prst="rect">
              <a:avLst/>
            </a:prstGeom>
          </p:spPr>
        </p:pic>
        <p:sp>
          <p:nvSpPr>
            <p:cNvPr id="13" name="TextBox 17">
              <a:extLst>
                <a:ext uri="{FF2B5EF4-FFF2-40B4-BE49-F238E27FC236}">
                  <a16:creationId xmlns:a16="http://schemas.microsoft.com/office/drawing/2014/main" id="{CA07E6AC-8BEB-E55E-B8CE-082D602D3C68}"/>
                </a:ext>
              </a:extLst>
            </p:cNvPr>
            <p:cNvSpPr txBox="1"/>
            <p:nvPr/>
          </p:nvSpPr>
          <p:spPr>
            <a:xfrm>
              <a:off x="7746880" y="3173468"/>
              <a:ext cx="2359472" cy="276999"/>
            </a:xfrm>
            <a:prstGeom prst="rect">
              <a:avLst/>
            </a:prstGeom>
            <a:solidFill>
              <a:schemeClr val="bg2"/>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2"/>
                  </a:solidFill>
                </a:rPr>
                <a:t>Evaporator Drum Assembly</a:t>
              </a:r>
            </a:p>
          </p:txBody>
        </p:sp>
        <p:cxnSp>
          <p:nvCxnSpPr>
            <p:cNvPr id="14" name="Straight Arrow Connector 13">
              <a:extLst>
                <a:ext uri="{FF2B5EF4-FFF2-40B4-BE49-F238E27FC236}">
                  <a16:creationId xmlns:a16="http://schemas.microsoft.com/office/drawing/2014/main" id="{20B9037B-9A6B-9AB7-77FA-A253F3951EEF}"/>
                </a:ext>
              </a:extLst>
            </p:cNvPr>
            <p:cNvCxnSpPr>
              <a:cxnSpLocks/>
            </p:cNvCxnSpPr>
            <p:nvPr/>
          </p:nvCxnSpPr>
          <p:spPr>
            <a:xfrm flipV="1">
              <a:off x="8602670" y="2451151"/>
              <a:ext cx="0" cy="783382"/>
            </a:xfrm>
            <a:prstGeom prst="straightConnector1">
              <a:avLst/>
            </a:prstGeom>
            <a:ln w="28575">
              <a:solidFill>
                <a:srgbClr val="FF0000"/>
              </a:solidFill>
              <a:tailEnd type="ova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0EC94800-8B02-7F0E-A259-C9E2600BF6CC}"/>
              </a:ext>
            </a:extLst>
          </p:cNvPr>
          <p:cNvPicPr>
            <a:picLocks noChangeAspect="1"/>
          </p:cNvPicPr>
          <p:nvPr/>
        </p:nvPicPr>
        <p:blipFill rotWithShape="1">
          <a:blip r:embed="rId4"/>
          <a:srcRect t="13547" b="13547"/>
          <a:stretch/>
        </p:blipFill>
        <p:spPr>
          <a:xfrm>
            <a:off x="7621229" y="3619740"/>
            <a:ext cx="2443768" cy="1336232"/>
          </a:xfrm>
          <a:prstGeom prst="rect">
            <a:avLst/>
          </a:prstGeom>
        </p:spPr>
      </p:pic>
      <p:pic>
        <p:nvPicPr>
          <p:cNvPr id="24" name="Picture 23">
            <a:extLst>
              <a:ext uri="{FF2B5EF4-FFF2-40B4-BE49-F238E27FC236}">
                <a16:creationId xmlns:a16="http://schemas.microsoft.com/office/drawing/2014/main" id="{F2C1C163-114E-2E1B-EE14-6EADEAB760EC}"/>
              </a:ext>
            </a:extLst>
          </p:cNvPr>
          <p:cNvPicPr>
            <a:picLocks noChangeAspect="1"/>
          </p:cNvPicPr>
          <p:nvPr/>
        </p:nvPicPr>
        <p:blipFill>
          <a:blip r:embed="rId5"/>
          <a:stretch>
            <a:fillRect/>
          </a:stretch>
        </p:blipFill>
        <p:spPr>
          <a:xfrm>
            <a:off x="7620000" y="5054554"/>
            <a:ext cx="2433182" cy="1361246"/>
          </a:xfrm>
          <a:prstGeom prst="rect">
            <a:avLst/>
          </a:prstGeom>
        </p:spPr>
      </p:pic>
      <p:pic>
        <p:nvPicPr>
          <p:cNvPr id="28" name="Picture 27">
            <a:extLst>
              <a:ext uri="{FF2B5EF4-FFF2-40B4-BE49-F238E27FC236}">
                <a16:creationId xmlns:a16="http://schemas.microsoft.com/office/drawing/2014/main" id="{AA303233-EB85-2A2B-AD43-296936DB48DE}"/>
              </a:ext>
            </a:extLst>
          </p:cNvPr>
          <p:cNvPicPr>
            <a:picLocks noChangeAspect="1"/>
          </p:cNvPicPr>
          <p:nvPr/>
        </p:nvPicPr>
        <p:blipFill>
          <a:blip r:embed="rId6"/>
          <a:stretch>
            <a:fillRect/>
          </a:stretch>
        </p:blipFill>
        <p:spPr>
          <a:xfrm>
            <a:off x="10120544" y="4011091"/>
            <a:ext cx="1880956" cy="2408294"/>
          </a:xfrm>
          <a:prstGeom prst="rect">
            <a:avLst/>
          </a:prstGeom>
        </p:spPr>
      </p:pic>
    </p:spTree>
    <p:extLst>
      <p:ext uri="{BB962C8B-B14F-4D97-AF65-F5344CB8AC3E}">
        <p14:creationId xmlns:p14="http://schemas.microsoft.com/office/powerpoint/2010/main" val="2766897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Heat Storage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Phase Change Materials with Increased Energy Storage</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21</a:t>
            </a:fld>
            <a:endParaRPr lang="en-US"/>
          </a:p>
        </p:txBody>
      </p:sp>
    </p:spTree>
    <p:extLst>
      <p:ext uri="{BB962C8B-B14F-4D97-AF65-F5344CB8AC3E}">
        <p14:creationId xmlns:p14="http://schemas.microsoft.com/office/powerpoint/2010/main" val="899682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Alternate Phase Change Material (PCM)</a:t>
            </a:r>
            <a:br>
              <a:rPr lang="en-US" dirty="0"/>
            </a:br>
            <a:r>
              <a:rPr lang="en-US" dirty="0"/>
              <a:t>Heat Exchanger Development for Orion</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a:xfrm>
            <a:off x="838200" y="1825625"/>
            <a:ext cx="7943850" cy="4351338"/>
          </a:xfrm>
        </p:spPr>
        <p:txBody>
          <a:bodyPr>
            <a:norm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Mezzo Technologies designed and delivered a Phase Change Material Heat Exchanger Engineering development unit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Thermal Systems Branch is partnering with Lockheed Martin to subject the EDU to a full test series</a:t>
            </a:r>
          </a:p>
          <a:p>
            <a:pPr lvl="1"/>
            <a:r>
              <a:rPr lang="en-US" sz="1600" dirty="0">
                <a:effectLst/>
                <a:latin typeface="Calibri" panose="020F0502020204030204" pitchFamily="34" charset="0"/>
                <a:ea typeface="Calibri" panose="020F0502020204030204" pitchFamily="34" charset="0"/>
                <a:cs typeface="Times New Roman" panose="02020603050405020304" pitchFamily="18" charset="0"/>
              </a:rPr>
              <a:t>Thermal Systems Branch will perform p</a:t>
            </a:r>
            <a:r>
              <a:rPr lang="en-US" sz="1600" dirty="0">
                <a:latin typeface="Calibri" panose="020F0502020204030204" pitchFamily="34" charset="0"/>
                <a:ea typeface="Calibri" panose="020F0502020204030204" pitchFamily="34" charset="0"/>
                <a:cs typeface="Times New Roman" panose="02020603050405020304" pitchFamily="18" charset="0"/>
              </a:rPr>
              <a:t>roof, leak and </a:t>
            </a:r>
            <a:r>
              <a:rPr lang="en-US" sz="1600" dirty="0">
                <a:effectLst/>
                <a:latin typeface="Calibri" panose="020F0502020204030204" pitchFamily="34" charset="0"/>
                <a:ea typeface="Calibri" panose="020F0502020204030204" pitchFamily="34" charset="0"/>
                <a:cs typeface="Times New Roman" panose="02020603050405020304" pitchFamily="18" charset="0"/>
              </a:rPr>
              <a:t>functional testing</a:t>
            </a:r>
          </a:p>
          <a:p>
            <a:pPr lvl="1"/>
            <a:r>
              <a:rPr lang="en-US" sz="1600" dirty="0">
                <a:effectLst/>
                <a:latin typeface="Calibri" panose="020F0502020204030204" pitchFamily="34" charset="0"/>
                <a:ea typeface="Calibri" panose="020F0502020204030204" pitchFamily="34" charset="0"/>
                <a:cs typeface="Times New Roman" panose="02020603050405020304" pitchFamily="18" charset="0"/>
              </a:rPr>
              <a:t>Lockheed Martin’s Denver environmental test labs will perform vibration and shock testing to Orion qualification levels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With successful completion of the test campaign, the expectation is that Lockheed Martin will work with Mezzo Technologies to continue design and development of the heat exchangers to be incorporated into future flight units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Implementation of this alternate heat exchanger would result in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mass savings of 58 pounds per flight vehicle.</a:t>
            </a:r>
            <a:r>
              <a:rPr lang="en-US" sz="1600" b="1" dirty="0">
                <a:solidFill>
                  <a:schemeClr val="bg1"/>
                </a:solidFill>
              </a:rPr>
              <a:t> </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22</a:t>
            </a:fld>
            <a:endParaRPr lang="en-US"/>
          </a:p>
        </p:txBody>
      </p:sp>
      <p:pic>
        <p:nvPicPr>
          <p:cNvPr id="6" name="Picture 5">
            <a:extLst>
              <a:ext uri="{FF2B5EF4-FFF2-40B4-BE49-F238E27FC236}">
                <a16:creationId xmlns:a16="http://schemas.microsoft.com/office/drawing/2014/main" id="{B83D8A8D-FE42-C460-1467-2FEA9C5284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3730" y="1696970"/>
            <a:ext cx="1879600" cy="2149475"/>
          </a:xfrm>
          <a:prstGeom prst="rect">
            <a:avLst/>
          </a:prstGeom>
          <a:noFill/>
          <a:ln>
            <a:noFill/>
          </a:ln>
        </p:spPr>
      </p:pic>
      <p:pic>
        <p:nvPicPr>
          <p:cNvPr id="7" name="Picture 6" descr="A picture containing indoor&#10;&#10;Description automatically generated">
            <a:extLst>
              <a:ext uri="{FF2B5EF4-FFF2-40B4-BE49-F238E27FC236}">
                <a16:creationId xmlns:a16="http://schemas.microsoft.com/office/drawing/2014/main" id="{D2498287-B2CB-824A-E69C-3B291C02E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3730" y="4009885"/>
            <a:ext cx="1887220" cy="2536190"/>
          </a:xfrm>
          <a:prstGeom prst="rect">
            <a:avLst/>
          </a:prstGeom>
        </p:spPr>
      </p:pic>
    </p:spTree>
    <p:extLst>
      <p:ext uri="{BB962C8B-B14F-4D97-AF65-F5344CB8AC3E}">
        <p14:creationId xmlns:p14="http://schemas.microsoft.com/office/powerpoint/2010/main" val="353367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Thermal Control Analysis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Advanced modeling techniques</a:t>
            </a:r>
          </a:p>
          <a:p>
            <a:pPr marL="285750" indent="-285750">
              <a:spcAft>
                <a:spcPts val="400"/>
              </a:spcAft>
            </a:pPr>
            <a:r>
              <a:rPr lang="en-US" sz="1800" dirty="0">
                <a:solidFill>
                  <a:schemeClr val="bg1"/>
                </a:solidFill>
              </a:rPr>
              <a:t>Lunar and Martian thermal data and modeling tools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Window thermal modeling and analysis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Cross-domain sharing of thermal results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Thermal sizing due to lunar dust adhesion</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23</a:t>
            </a:fld>
            <a:endParaRPr lang="en-US"/>
          </a:p>
        </p:txBody>
      </p:sp>
    </p:spTree>
    <p:extLst>
      <p:ext uri="{BB962C8B-B14F-4D97-AF65-F5344CB8AC3E}">
        <p14:creationId xmlns:p14="http://schemas.microsoft.com/office/powerpoint/2010/main" val="3551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Human Thermal Modeling (Overview)</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24</a:t>
            </a:fld>
            <a:endParaRPr lang="en-US"/>
          </a:p>
        </p:txBody>
      </p:sp>
      <p:pic>
        <p:nvPicPr>
          <p:cNvPr id="28" name="Picture 27">
            <a:extLst>
              <a:ext uri="{FF2B5EF4-FFF2-40B4-BE49-F238E27FC236}">
                <a16:creationId xmlns:a16="http://schemas.microsoft.com/office/drawing/2014/main" id="{6364E183-7951-F155-6E96-495F0D291B63}"/>
              </a:ext>
            </a:extLst>
          </p:cNvPr>
          <p:cNvPicPr>
            <a:picLocks noChangeAspect="1"/>
          </p:cNvPicPr>
          <p:nvPr/>
        </p:nvPicPr>
        <p:blipFill>
          <a:blip r:embed="rId2"/>
          <a:stretch>
            <a:fillRect/>
          </a:stretch>
        </p:blipFill>
        <p:spPr>
          <a:xfrm>
            <a:off x="1197203" y="1777866"/>
            <a:ext cx="9182143" cy="4510527"/>
          </a:xfrm>
          <a:prstGeom prst="rect">
            <a:avLst/>
          </a:prstGeom>
        </p:spPr>
      </p:pic>
    </p:spTree>
    <p:extLst>
      <p:ext uri="{BB962C8B-B14F-4D97-AF65-F5344CB8AC3E}">
        <p14:creationId xmlns:p14="http://schemas.microsoft.com/office/powerpoint/2010/main" val="318780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2CC201A-5435-3E60-EB10-D3DB40401AB4}"/>
              </a:ext>
            </a:extLst>
          </p:cNvPr>
          <p:cNvSpPr/>
          <p:nvPr/>
        </p:nvSpPr>
        <p:spPr>
          <a:xfrm>
            <a:off x="117184" y="1748184"/>
            <a:ext cx="3921416" cy="4580898"/>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BB9228E-F71E-011F-9206-5D8311D01774}"/>
              </a:ext>
            </a:extLst>
          </p:cNvPr>
          <p:cNvSpPr txBox="1"/>
          <p:nvPr/>
        </p:nvSpPr>
        <p:spPr>
          <a:xfrm>
            <a:off x="305941" y="1885222"/>
            <a:ext cx="3762034" cy="2115378"/>
          </a:xfrm>
          <a:prstGeom prst="rect">
            <a:avLst/>
          </a:prstGeom>
          <a:noFill/>
        </p:spPr>
        <p:txBody>
          <a:bodyPr wrap="square">
            <a:spAutoFit/>
          </a:bodyPr>
          <a:lstStyle/>
          <a:p>
            <a:pPr marL="285750" indent="-285750">
              <a:spcAft>
                <a:spcPts val="400"/>
              </a:spcAft>
            </a:pPr>
            <a:r>
              <a:rPr lang="en-US" sz="1800" b="1" dirty="0">
                <a:solidFill>
                  <a:schemeClr val="bg1"/>
                </a:solidFill>
                <a:latin typeface="Arial" panose="020B0604020202020204" pitchFamily="34" charset="0"/>
                <a:cs typeface="Arial" panose="020B0604020202020204" pitchFamily="34" charset="0"/>
              </a:rPr>
              <a:t>SBIR Phase 2</a:t>
            </a:r>
          </a:p>
          <a:p>
            <a:pPr marL="285750" indent="-285750">
              <a:spcAft>
                <a:spcPts val="400"/>
              </a:spcAft>
            </a:pPr>
            <a:endParaRPr lang="en-US" sz="1800" dirty="0">
              <a:solidFill>
                <a:schemeClr val="bg1"/>
              </a:solidFill>
              <a:latin typeface="Arial" panose="020B0604020202020204" pitchFamily="34" charset="0"/>
              <a:cs typeface="Arial" panose="020B0604020202020204" pitchFamily="34" charset="0"/>
            </a:endParaRPr>
          </a:p>
          <a:p>
            <a:pPr>
              <a:spcAft>
                <a:spcPts val="400"/>
              </a:spcAft>
            </a:pPr>
            <a:r>
              <a:rPr lang="en-US" sz="1600" dirty="0">
                <a:solidFill>
                  <a:schemeClr val="bg1"/>
                </a:solidFill>
                <a:latin typeface="Arial" panose="020B0604020202020204" pitchFamily="34" charset="0"/>
                <a:cs typeface="Arial" panose="020B0604020202020204" pitchFamily="34" charset="0"/>
              </a:rPr>
              <a:t>“A SINDA compatible Human Thermal Model Assessing Crew-Induced Loads”</a:t>
            </a:r>
          </a:p>
          <a:p>
            <a:pPr marL="341313" lvl="1" indent="-285750">
              <a:spcAft>
                <a:spcPts val="400"/>
              </a:spcAft>
              <a:buFont typeface="Arial" panose="020B0604020202020204" pitchFamily="34" charset="0"/>
              <a:buChar char="•"/>
            </a:pPr>
            <a:r>
              <a:rPr lang="en-US" dirty="0">
                <a:solidFill>
                  <a:schemeClr val="bg1"/>
                </a:solidFill>
              </a:rPr>
              <a:t>Coupler between </a:t>
            </a:r>
            <a:r>
              <a:rPr lang="en-US" dirty="0" err="1">
                <a:solidFill>
                  <a:schemeClr val="bg1"/>
                </a:solidFill>
              </a:rPr>
              <a:t>TAITherm</a:t>
            </a:r>
            <a:r>
              <a:rPr lang="en-US" dirty="0">
                <a:solidFill>
                  <a:schemeClr val="bg1"/>
                </a:solidFill>
              </a:rPr>
              <a:t> Human Thermal Model and Thermal Desktop</a:t>
            </a:r>
          </a:p>
        </p:txBody>
      </p:sp>
      <p:sp>
        <p:nvSpPr>
          <p:cNvPr id="16" name="Rectangle: Rounded Corners 15">
            <a:extLst>
              <a:ext uri="{FF2B5EF4-FFF2-40B4-BE49-F238E27FC236}">
                <a16:creationId xmlns:a16="http://schemas.microsoft.com/office/drawing/2014/main" id="{F317B811-F33C-65E2-F469-2F42855797D8}"/>
              </a:ext>
            </a:extLst>
          </p:cNvPr>
          <p:cNvSpPr/>
          <p:nvPr/>
        </p:nvSpPr>
        <p:spPr>
          <a:xfrm>
            <a:off x="4141305" y="1748184"/>
            <a:ext cx="3921416" cy="4580898"/>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3DB9F0F-2801-F7C8-0299-4FD6494566AD}"/>
              </a:ext>
            </a:extLst>
          </p:cNvPr>
          <p:cNvSpPr txBox="1"/>
          <p:nvPr/>
        </p:nvSpPr>
        <p:spPr>
          <a:xfrm>
            <a:off x="4330062" y="1885222"/>
            <a:ext cx="3762034" cy="1980029"/>
          </a:xfrm>
          <a:prstGeom prst="rect">
            <a:avLst/>
          </a:prstGeom>
          <a:noFill/>
        </p:spPr>
        <p:txBody>
          <a:bodyPr wrap="square">
            <a:spAutoFit/>
          </a:bodyPr>
          <a:lstStyle/>
          <a:p>
            <a:pPr marL="285750" indent="-285750">
              <a:spcAft>
                <a:spcPts val="400"/>
              </a:spcAft>
            </a:pPr>
            <a:r>
              <a:rPr lang="en-US" b="1" dirty="0">
                <a:solidFill>
                  <a:schemeClr val="bg1"/>
                </a:solidFill>
                <a:latin typeface="Arial" panose="020B0604020202020204" pitchFamily="34" charset="0"/>
                <a:cs typeface="Arial" panose="020B0604020202020204" pitchFamily="34" charset="0"/>
              </a:rPr>
              <a:t>NSTGRO</a:t>
            </a:r>
          </a:p>
          <a:p>
            <a:pPr marL="285750" indent="-285750">
              <a:spcAft>
                <a:spcPts val="400"/>
              </a:spcAft>
            </a:pPr>
            <a:endParaRPr lang="en-US" sz="1800" b="1" dirty="0">
              <a:solidFill>
                <a:schemeClr val="bg1"/>
              </a:solidFill>
              <a:latin typeface="Arial" panose="020B0604020202020204" pitchFamily="34" charset="0"/>
              <a:cs typeface="Arial" panose="020B0604020202020204" pitchFamily="34" charset="0"/>
            </a:endParaRPr>
          </a:p>
          <a:p>
            <a:pPr>
              <a:spcAft>
                <a:spcPts val="400"/>
              </a:spcAft>
            </a:pPr>
            <a:r>
              <a:rPr lang="en-US" sz="1600" dirty="0">
                <a:solidFill>
                  <a:schemeClr val="bg1"/>
                </a:solidFill>
                <a:latin typeface="Arial" panose="020B0604020202020204" pitchFamily="34" charset="0"/>
                <a:cs typeface="Arial" panose="020B0604020202020204" pitchFamily="34" charset="0"/>
              </a:rPr>
              <a:t>”Modeling of Human Thermoregulation Response to Spaceflight Changes Applied to the Technological Design of EVA Liquid Cooling and Ventilation Garments”</a:t>
            </a:r>
          </a:p>
        </p:txBody>
      </p:sp>
      <p:sp>
        <p:nvSpPr>
          <p:cNvPr id="18" name="Rectangle: Rounded Corners 17">
            <a:extLst>
              <a:ext uri="{FF2B5EF4-FFF2-40B4-BE49-F238E27FC236}">
                <a16:creationId xmlns:a16="http://schemas.microsoft.com/office/drawing/2014/main" id="{9DAFC764-996B-A238-7302-91F100BBD0B6}"/>
              </a:ext>
            </a:extLst>
          </p:cNvPr>
          <p:cNvSpPr/>
          <p:nvPr/>
        </p:nvSpPr>
        <p:spPr>
          <a:xfrm>
            <a:off x="8165426" y="1748184"/>
            <a:ext cx="3921416" cy="4580898"/>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50824ED-AB3B-8EE3-AC5F-4E5CB4B8D72A}"/>
              </a:ext>
            </a:extLst>
          </p:cNvPr>
          <p:cNvSpPr txBox="1"/>
          <p:nvPr/>
        </p:nvSpPr>
        <p:spPr>
          <a:xfrm>
            <a:off x="8354183" y="1885222"/>
            <a:ext cx="3762034" cy="1836400"/>
          </a:xfrm>
          <a:prstGeom prst="rect">
            <a:avLst/>
          </a:prstGeom>
          <a:noFill/>
        </p:spPr>
        <p:txBody>
          <a:bodyPr wrap="square">
            <a:spAutoFit/>
          </a:bodyPr>
          <a:lstStyle/>
          <a:p>
            <a:pPr marL="285750" indent="-285750">
              <a:spcAft>
                <a:spcPts val="400"/>
              </a:spcAft>
            </a:pPr>
            <a:r>
              <a:rPr lang="en-US" sz="1800" b="1" dirty="0">
                <a:solidFill>
                  <a:schemeClr val="bg1"/>
                </a:solidFill>
              </a:rPr>
              <a:t>Internal Development</a:t>
            </a:r>
          </a:p>
          <a:p>
            <a:pPr marL="285750" indent="-285750">
              <a:spcAft>
                <a:spcPts val="400"/>
              </a:spcAft>
            </a:pPr>
            <a:endParaRPr lang="en-US" sz="1800" dirty="0">
              <a:solidFill>
                <a:schemeClr val="bg1"/>
              </a:solidFill>
              <a:latin typeface="Arial" panose="020B0604020202020204" pitchFamily="34" charset="0"/>
              <a:cs typeface="Arial" panose="020B0604020202020204" pitchFamily="34" charset="0"/>
            </a:endParaRPr>
          </a:p>
          <a:p>
            <a:pPr marL="285750" indent="-285750">
              <a:spcAft>
                <a:spcPts val="4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Crew population specific anthropometry</a:t>
            </a:r>
          </a:p>
          <a:p>
            <a:pPr marL="285750" indent="-285750">
              <a:spcAft>
                <a:spcPts val="4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Cardio-vascular deconditioning</a:t>
            </a:r>
          </a:p>
          <a:p>
            <a:pPr marL="285750" indent="-285750">
              <a:spcAft>
                <a:spcPts val="4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Fluid shift </a:t>
            </a:r>
          </a:p>
        </p:txBody>
      </p:sp>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Human Thermal Modeling Development</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25</a:t>
            </a:fld>
            <a:endParaRPr lang="en-US"/>
          </a:p>
        </p:txBody>
      </p:sp>
      <p:pic>
        <p:nvPicPr>
          <p:cNvPr id="7" name="Picture 6">
            <a:extLst>
              <a:ext uri="{FF2B5EF4-FFF2-40B4-BE49-F238E27FC236}">
                <a16:creationId xmlns:a16="http://schemas.microsoft.com/office/drawing/2014/main" id="{29D3AA2B-117B-4A5D-2F3C-2D75028F4130}"/>
              </a:ext>
            </a:extLst>
          </p:cNvPr>
          <p:cNvPicPr>
            <a:picLocks noChangeAspect="1"/>
          </p:cNvPicPr>
          <p:nvPr/>
        </p:nvPicPr>
        <p:blipFill>
          <a:blip r:embed="rId2"/>
          <a:stretch>
            <a:fillRect/>
          </a:stretch>
        </p:blipFill>
        <p:spPr>
          <a:xfrm>
            <a:off x="815734" y="3955422"/>
            <a:ext cx="2560417" cy="2325823"/>
          </a:xfrm>
          <a:prstGeom prst="rect">
            <a:avLst/>
          </a:prstGeom>
        </p:spPr>
      </p:pic>
      <p:pic>
        <p:nvPicPr>
          <p:cNvPr id="9" name="Picture 8">
            <a:extLst>
              <a:ext uri="{FF2B5EF4-FFF2-40B4-BE49-F238E27FC236}">
                <a16:creationId xmlns:a16="http://schemas.microsoft.com/office/drawing/2014/main" id="{77331CF8-A3A6-FAD9-FFE1-3F90E57F26FE}"/>
              </a:ext>
            </a:extLst>
          </p:cNvPr>
          <p:cNvPicPr>
            <a:picLocks noChangeAspect="1"/>
          </p:cNvPicPr>
          <p:nvPr/>
        </p:nvPicPr>
        <p:blipFill>
          <a:blip r:embed="rId3"/>
          <a:stretch>
            <a:fillRect/>
          </a:stretch>
        </p:blipFill>
        <p:spPr>
          <a:xfrm>
            <a:off x="6596364" y="4054906"/>
            <a:ext cx="1230764" cy="1924834"/>
          </a:xfrm>
          <a:prstGeom prst="rect">
            <a:avLst/>
          </a:prstGeom>
        </p:spPr>
      </p:pic>
      <p:pic>
        <p:nvPicPr>
          <p:cNvPr id="10" name="Picture 9">
            <a:extLst>
              <a:ext uri="{FF2B5EF4-FFF2-40B4-BE49-F238E27FC236}">
                <a16:creationId xmlns:a16="http://schemas.microsoft.com/office/drawing/2014/main" id="{E1A46F84-D654-91B1-705F-0D091CEFB741}"/>
              </a:ext>
            </a:extLst>
          </p:cNvPr>
          <p:cNvPicPr>
            <a:picLocks noChangeAspect="1"/>
          </p:cNvPicPr>
          <p:nvPr/>
        </p:nvPicPr>
        <p:blipFill>
          <a:blip r:embed="rId4"/>
          <a:stretch>
            <a:fillRect/>
          </a:stretch>
        </p:blipFill>
        <p:spPr>
          <a:xfrm>
            <a:off x="8481105" y="3955422"/>
            <a:ext cx="3290057" cy="2176402"/>
          </a:xfrm>
          <a:prstGeom prst="rect">
            <a:avLst/>
          </a:prstGeom>
        </p:spPr>
      </p:pic>
      <p:pic>
        <p:nvPicPr>
          <p:cNvPr id="11" name="Picture 10">
            <a:extLst>
              <a:ext uri="{FF2B5EF4-FFF2-40B4-BE49-F238E27FC236}">
                <a16:creationId xmlns:a16="http://schemas.microsoft.com/office/drawing/2014/main" id="{53E82DE8-D05C-3E9A-6166-3D1F78213DB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330062" y="4424056"/>
            <a:ext cx="2163597" cy="1215548"/>
          </a:xfrm>
          <a:prstGeom prst="rect">
            <a:avLst/>
          </a:prstGeom>
        </p:spPr>
      </p:pic>
    </p:spTree>
    <p:extLst>
      <p:ext uri="{BB962C8B-B14F-4D97-AF65-F5344CB8AC3E}">
        <p14:creationId xmlns:p14="http://schemas.microsoft.com/office/powerpoint/2010/main" val="488578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latin typeface="Arial"/>
                <a:cs typeface="Arial"/>
              </a:rPr>
              <a:t>Refrigeration Gaps</a:t>
            </a:r>
            <a:endParaRPr lang="en-US" dirty="0"/>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vert="horz" lIns="91440" tIns="45720" rIns="91440" bIns="45720" rtlCol="0" anchor="t">
            <a:normAutofit/>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Refrigerated long term stowage chamber for food preservation in deep space (passive and active approaches)</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26</a:t>
            </a:fld>
            <a:endParaRPr lang="en-US"/>
          </a:p>
        </p:txBody>
      </p:sp>
    </p:spTree>
    <p:extLst>
      <p:ext uri="{BB962C8B-B14F-4D97-AF65-F5344CB8AC3E}">
        <p14:creationId xmlns:p14="http://schemas.microsoft.com/office/powerpoint/2010/main" val="4213076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a:latin typeface="Arial"/>
                <a:cs typeface="Arial"/>
              </a:rPr>
              <a:t>Refrigeration</a:t>
            </a:r>
            <a:endParaRPr lang="en-US" dirty="0"/>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vert="horz" lIns="91440" tIns="45720" rIns="91440" bIns="45720" rtlCol="0" anchor="t">
            <a:normAutofit/>
          </a:bodyPr>
          <a:lstStyle/>
          <a:p>
            <a:pPr marL="285750" indent="-285750">
              <a:spcAft>
                <a:spcPts val="400"/>
              </a:spcAft>
            </a:pPr>
            <a:r>
              <a:rPr lang="en-US" dirty="0">
                <a:solidFill>
                  <a:schemeClr val="bg1"/>
                </a:solidFill>
                <a:latin typeface="Arial"/>
                <a:cs typeface="Arial"/>
              </a:rPr>
              <a:t>Refrigeration via heat pumps or other means may be required for storage of food or science samples, or even for cooling of whole habitats in hot environments</a:t>
            </a:r>
            <a:endParaRPr lang="en-US" dirty="0">
              <a:solidFill>
                <a:schemeClr val="bg1"/>
              </a:solidFill>
            </a:endParaRPr>
          </a:p>
          <a:p>
            <a:pPr marL="742950" lvl="1" indent="-285750">
              <a:spcAft>
                <a:spcPts val="400"/>
              </a:spcAft>
            </a:pPr>
            <a:r>
              <a:rPr lang="en-US" dirty="0">
                <a:solidFill>
                  <a:schemeClr val="bg1"/>
                </a:solidFill>
                <a:latin typeface="Arial"/>
                <a:cs typeface="Arial"/>
              </a:rPr>
              <a:t>Temperature requirements range from room temperature down to cryogenic</a:t>
            </a:r>
            <a:endParaRPr lang="en-US" dirty="0">
              <a:solidFill>
                <a:schemeClr val="bg1"/>
              </a:solidFill>
            </a:endParaRPr>
          </a:p>
          <a:p>
            <a:pPr marL="742950" lvl="1" indent="-285750">
              <a:spcAft>
                <a:spcPts val="400"/>
              </a:spcAft>
            </a:pPr>
            <a:r>
              <a:rPr lang="en-US" dirty="0">
                <a:solidFill>
                  <a:schemeClr val="bg1"/>
                </a:solidFill>
                <a:latin typeface="Arial"/>
                <a:cs typeface="Arial"/>
              </a:rPr>
              <a:t>Many different technologies are possible</a:t>
            </a:r>
            <a:endParaRPr lang="en-US" dirty="0">
              <a:solidFill>
                <a:schemeClr val="bg1"/>
              </a:solidFill>
            </a:endParaRPr>
          </a:p>
          <a:p>
            <a:pPr marL="285750" indent="-285750">
              <a:spcAft>
                <a:spcPts val="400"/>
              </a:spcAft>
            </a:pPr>
            <a:r>
              <a:rPr lang="en-US" dirty="0">
                <a:solidFill>
                  <a:schemeClr val="bg1"/>
                </a:solidFill>
                <a:latin typeface="Arial"/>
                <a:cs typeface="Arial"/>
              </a:rPr>
              <a:t>JSC manages the cold stowage freezer fleet for ISS</a:t>
            </a:r>
          </a:p>
          <a:p>
            <a:pPr marL="742950" lvl="1" indent="-285750">
              <a:spcAft>
                <a:spcPts val="400"/>
              </a:spcAft>
            </a:pPr>
            <a:r>
              <a:rPr lang="en-US" dirty="0">
                <a:solidFill>
                  <a:schemeClr val="bg1"/>
                </a:solidFill>
                <a:latin typeface="Arial"/>
                <a:cs typeface="Arial"/>
              </a:rPr>
              <a:t>Many active freezers as well as phase change materials and dewars for passive cold stowage</a:t>
            </a:r>
          </a:p>
          <a:p>
            <a:pPr marL="285750" indent="-285750">
              <a:spcAft>
                <a:spcPts val="400"/>
              </a:spcAft>
            </a:pPr>
            <a:r>
              <a:rPr lang="en-US" dirty="0">
                <a:solidFill>
                  <a:schemeClr val="bg1"/>
                </a:solidFill>
                <a:latin typeface="Arial"/>
                <a:cs typeface="Arial"/>
              </a:rPr>
              <a:t>JSC has conducted a few refrigeration research projects and SBIR contracts</a:t>
            </a:r>
            <a:endParaRPr lang="en-US" dirty="0">
              <a:solidFill>
                <a:schemeClr val="bg1"/>
              </a:solidFill>
            </a:endParaRPr>
          </a:p>
          <a:p>
            <a:pPr marL="742950" lvl="1" indent="-285750">
              <a:spcAft>
                <a:spcPts val="400"/>
              </a:spcAft>
            </a:pPr>
            <a:r>
              <a:rPr lang="en-US" dirty="0">
                <a:solidFill>
                  <a:schemeClr val="bg1"/>
                </a:solidFill>
                <a:latin typeface="Arial"/>
                <a:cs typeface="Arial"/>
              </a:rPr>
              <a:t>Mostly focused on vapor compression cycle</a:t>
            </a:r>
            <a:endParaRPr lang="en-US" dirty="0">
              <a:solidFill>
                <a:schemeClr val="bg1"/>
              </a:solidFill>
            </a:endParaRPr>
          </a:p>
          <a:p>
            <a:pPr marL="742950" lvl="1" indent="-285750">
              <a:spcAft>
                <a:spcPts val="400"/>
              </a:spcAft>
            </a:pPr>
            <a:r>
              <a:rPr lang="en-US" dirty="0">
                <a:solidFill>
                  <a:schemeClr val="bg1"/>
                </a:solidFill>
                <a:latin typeface="Arial"/>
                <a:cs typeface="Arial"/>
              </a:rPr>
              <a:t>Oil management in micro-gravity</a:t>
            </a:r>
          </a:p>
          <a:p>
            <a:pPr marL="742950" lvl="1" indent="-285750">
              <a:spcAft>
                <a:spcPts val="400"/>
              </a:spcAft>
            </a:pPr>
            <a:r>
              <a:rPr lang="en-US" dirty="0">
                <a:solidFill>
                  <a:schemeClr val="bg1"/>
                </a:solidFill>
                <a:latin typeface="Arial"/>
                <a:cs typeface="Arial"/>
              </a:rPr>
              <a:t>Scroll &amp; screw compressors</a:t>
            </a:r>
          </a:p>
          <a:p>
            <a:pPr marL="742950" lvl="1" indent="-285750">
              <a:spcAft>
                <a:spcPts val="400"/>
              </a:spcAft>
            </a:pPr>
            <a:r>
              <a:rPr lang="en-US" dirty="0">
                <a:solidFill>
                  <a:schemeClr val="bg1"/>
                </a:solidFill>
                <a:latin typeface="Arial"/>
                <a:cs typeface="Arial"/>
              </a:rPr>
              <a:t>Vacuum insulation</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27</a:t>
            </a:fld>
            <a:endParaRPr lang="en-US"/>
          </a:p>
        </p:txBody>
      </p:sp>
    </p:spTree>
    <p:extLst>
      <p:ext uri="{BB962C8B-B14F-4D97-AF65-F5344CB8AC3E}">
        <p14:creationId xmlns:p14="http://schemas.microsoft.com/office/powerpoint/2010/main" val="770516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TPS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fontScale="85000" lnSpcReduction="20000"/>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Thermal Protection System Performance Modeling &amp; Optimization for Human Mars Exploration</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Thermal Protection System Performance Modeling &amp; Optimization for Robotic Missions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Efficient </a:t>
            </a:r>
            <a:r>
              <a:rPr lang="en-US" sz="1800" dirty="0" err="1">
                <a:solidFill>
                  <a:schemeClr val="bg1"/>
                </a:solidFill>
                <a:latin typeface="Arial" panose="020B0604020202020204" pitchFamily="34" charset="0"/>
                <a:cs typeface="Arial" panose="020B0604020202020204" pitchFamily="34" charset="0"/>
              </a:rPr>
              <a:t>Backshell</a:t>
            </a:r>
            <a:r>
              <a:rPr lang="en-US" sz="1800" dirty="0">
                <a:solidFill>
                  <a:schemeClr val="bg1"/>
                </a:solidFill>
                <a:latin typeface="Arial" panose="020B0604020202020204" pitchFamily="34" charset="0"/>
                <a:cs typeface="Arial" panose="020B0604020202020204" pitchFamily="34" charset="0"/>
              </a:rPr>
              <a:t> TPS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Efficient Heatshield TPS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High-Mass, High-Velocity Earth Entry Thermal Protection Systems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EDL Flight Vehicle (Aeroshell) Flight Performance Data for Human Mars Entry and Earth Return</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EDL Flight Vehicle (Aeroshell) Flight Performance Data for Robotic Missions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Multi-Use Ablative TPS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High enthalpy TPS Test Facility for Crewed Mars Entry</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Efficient Reusable TPS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Cost Efficient TPS Certification</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High-Enthalpy TPS Testing with CO2 Working Gas</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Validated </a:t>
            </a:r>
            <a:r>
              <a:rPr lang="en-US" sz="1800" dirty="0" err="1">
                <a:solidFill>
                  <a:schemeClr val="bg1"/>
                </a:solidFill>
                <a:latin typeface="Arial" panose="020B0604020202020204" pitchFamily="34" charset="0"/>
                <a:cs typeface="Arial" panose="020B0604020202020204" pitchFamily="34" charset="0"/>
              </a:rPr>
              <a:t>Thermostructural</a:t>
            </a:r>
            <a:r>
              <a:rPr lang="en-US" sz="1800" dirty="0">
                <a:solidFill>
                  <a:schemeClr val="bg1"/>
                </a:solidFill>
                <a:latin typeface="Arial" panose="020B0604020202020204" pitchFamily="34" charset="0"/>
                <a:cs typeface="Arial" panose="020B0604020202020204" pitchFamily="34" charset="0"/>
              </a:rPr>
              <a:t> Modeling for Thermal Protection Systems Integrated onto Aeroshell Structure</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28</a:t>
            </a:fld>
            <a:endParaRPr lang="en-US"/>
          </a:p>
        </p:txBody>
      </p:sp>
    </p:spTree>
    <p:extLst>
      <p:ext uri="{BB962C8B-B14F-4D97-AF65-F5344CB8AC3E}">
        <p14:creationId xmlns:p14="http://schemas.microsoft.com/office/powerpoint/2010/main" val="2585162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02E45CC-BB73-824C-B572-3462ACD6EB06}"/>
              </a:ext>
            </a:extLst>
          </p:cNvPr>
          <p:cNvSpPr>
            <a:spLocks noGrp="1"/>
          </p:cNvSpPr>
          <p:nvPr>
            <p:ph idx="1"/>
          </p:nvPr>
        </p:nvSpPr>
        <p:spPr>
          <a:xfrm>
            <a:off x="203038" y="1611516"/>
            <a:ext cx="5774681" cy="5065133"/>
          </a:xfrm>
        </p:spPr>
        <p:txBody>
          <a:bodyPr vert="horz" lIns="91440" tIns="45720" rIns="91440" bIns="45720" rtlCol="0" anchor="t">
            <a:normAutofit fontScale="85000" lnSpcReduction="10000"/>
          </a:bodyPr>
          <a:lstStyle/>
          <a:p>
            <a:pPr marL="0" indent="0">
              <a:buNone/>
            </a:pPr>
            <a:r>
              <a:rPr lang="en-US" sz="1800" b="1" u="sng">
                <a:solidFill>
                  <a:schemeClr val="bg1"/>
                </a:solidFill>
                <a:latin typeface="Arial"/>
                <a:cs typeface="Arial"/>
              </a:rPr>
              <a:t>Description:</a:t>
            </a:r>
          </a:p>
          <a:p>
            <a:r>
              <a:rPr lang="en-US" sz="1600">
                <a:solidFill>
                  <a:schemeClr val="bg1"/>
                </a:solidFill>
                <a:latin typeface="Arial"/>
                <a:cs typeface="Arial"/>
              </a:rPr>
              <a:t>The goal is to significantly improve and automate the manufacturing processes of Thermal Protection Systems (TPS) used on human-rated spacecraft and robotic missions with the intention of reducing cost and improving quality and system performance. </a:t>
            </a:r>
            <a:endParaRPr lang="en-US" sz="1600">
              <a:solidFill>
                <a:schemeClr val="bg1"/>
              </a:solidFill>
            </a:endParaRPr>
          </a:p>
          <a:p>
            <a:pPr marL="0" indent="0">
              <a:buNone/>
            </a:pPr>
            <a:r>
              <a:rPr lang="en-US" sz="1800" b="1" u="sng">
                <a:solidFill>
                  <a:schemeClr val="bg1"/>
                </a:solidFill>
                <a:latin typeface="Arial"/>
                <a:cs typeface="Arial"/>
              </a:rPr>
              <a:t>Strategic Alignment:</a:t>
            </a:r>
          </a:p>
          <a:p>
            <a:pPr marL="0" lvl="0" indent="0">
              <a:lnSpc>
                <a:spcPct val="100000"/>
              </a:lnSpc>
              <a:spcBef>
                <a:spcPts val="0"/>
              </a:spcBef>
              <a:buNone/>
            </a:pPr>
            <a:r>
              <a:rPr lang="en-US" sz="1600">
                <a:solidFill>
                  <a:schemeClr val="bg1"/>
                </a:solidFill>
              </a:rPr>
              <a:t>Technology Taxonomy: </a:t>
            </a:r>
            <a:r>
              <a:rPr lang="en-US" sz="1300">
                <a:solidFill>
                  <a:schemeClr val="bg1"/>
                </a:solidFill>
                <a:cs typeface="Arial" panose="020B0604020202020204" pitchFamily="34" charset="0"/>
              </a:rPr>
              <a:t>TX 9.1.1, Thermal Protection Systems; TX 12.1.4, Materials for Extreme Environments; TX 12.4.1, Manufacturing Processes;</a:t>
            </a:r>
          </a:p>
          <a:p>
            <a:pPr marL="0" lvl="0" indent="0">
              <a:lnSpc>
                <a:spcPct val="100000"/>
              </a:lnSpc>
              <a:spcBef>
                <a:spcPts val="0"/>
              </a:spcBef>
              <a:buNone/>
            </a:pPr>
            <a:r>
              <a:rPr lang="en-US" sz="1300">
                <a:solidFill>
                  <a:schemeClr val="bg1"/>
                </a:solidFill>
                <a:latin typeface="Arial"/>
                <a:cs typeface="Arial"/>
              </a:rPr>
              <a:t>TX 14.3.2, Thermal Protection Systems</a:t>
            </a:r>
            <a:endParaRPr lang="en-US" sz="1600">
              <a:solidFill>
                <a:schemeClr val="bg1"/>
              </a:solidFill>
              <a:latin typeface="Arial"/>
              <a:cs typeface="Arial"/>
            </a:endParaRPr>
          </a:p>
          <a:p>
            <a:pPr marL="0" indent="0">
              <a:buNone/>
            </a:pPr>
            <a:r>
              <a:rPr lang="en-US" sz="1800" b="1" u="sng">
                <a:solidFill>
                  <a:schemeClr val="bg1"/>
                </a:solidFill>
                <a:latin typeface="Arial"/>
                <a:cs typeface="Arial"/>
              </a:rPr>
              <a:t>Technology Maturation Plan / Roadmap:</a:t>
            </a:r>
          </a:p>
          <a:p>
            <a:r>
              <a:rPr lang="en-US" sz="1600">
                <a:solidFill>
                  <a:schemeClr val="bg1"/>
                </a:solidFill>
                <a:latin typeface="Arial"/>
                <a:cs typeface="Arial"/>
              </a:rPr>
              <a:t>Plan is to demonstrate technical feasibility for small capsules and then scale-up the technology for 1-meter class vehicles. Then, continue to advance to TRL 6.</a:t>
            </a:r>
            <a:endParaRPr lang="en-US" sz="1600">
              <a:solidFill>
                <a:schemeClr val="bg1"/>
              </a:solidFill>
            </a:endParaRPr>
          </a:p>
          <a:p>
            <a:pPr>
              <a:buClr>
                <a:srgbClr val="2E75B6"/>
              </a:buClr>
            </a:pPr>
            <a:r>
              <a:rPr lang="en-US" sz="1600">
                <a:solidFill>
                  <a:schemeClr val="bg1"/>
                </a:solidFill>
                <a:latin typeface="Arial"/>
                <a:cs typeface="Arial"/>
              </a:rPr>
              <a:t>2024 AMTPS Workshop is being planned to obtain inputs from industry and DoD to guide future planning and solicit collaboration.</a:t>
            </a:r>
            <a:endParaRPr lang="en-US" sz="1600" b="1" u="sng">
              <a:solidFill>
                <a:schemeClr val="bg1"/>
              </a:solidFill>
              <a:latin typeface="Arial"/>
              <a:cs typeface="Arial"/>
            </a:endParaRPr>
          </a:p>
          <a:p>
            <a:pPr marL="0" indent="0">
              <a:buNone/>
            </a:pPr>
            <a:r>
              <a:rPr lang="en-US" sz="1800" b="1" u="sng">
                <a:solidFill>
                  <a:schemeClr val="bg1"/>
                </a:solidFill>
                <a:latin typeface="Arial"/>
                <a:cs typeface="Arial"/>
              </a:rPr>
              <a:t>Infusion / Commercialization Potential:</a:t>
            </a:r>
          </a:p>
          <a:p>
            <a:r>
              <a:rPr lang="en-US" sz="1600">
                <a:solidFill>
                  <a:schemeClr val="bg1"/>
                </a:solidFill>
                <a:latin typeface="Arial"/>
                <a:cs typeface="Arial"/>
              </a:rPr>
              <a:t>Industry (large) and DoD are pursuing this technology but it is in its infancy.</a:t>
            </a:r>
          </a:p>
          <a:p>
            <a:r>
              <a:rPr lang="en-US" sz="1600">
                <a:solidFill>
                  <a:schemeClr val="bg1"/>
                </a:solidFill>
                <a:latin typeface="Arial"/>
                <a:cs typeface="Arial"/>
              </a:rPr>
              <a:t>Commercial space is expanding and will need technologies to reduce manufacturing costs.</a:t>
            </a:r>
          </a:p>
          <a:p>
            <a:r>
              <a:rPr lang="en-US" sz="1600">
                <a:solidFill>
                  <a:schemeClr val="bg1"/>
                </a:solidFill>
              </a:rPr>
              <a:t>NASA Human Mars missions will need to reduce cost and mass of TPS on large entry vehicles.</a:t>
            </a:r>
          </a:p>
        </p:txBody>
      </p:sp>
      <p:sp>
        <p:nvSpPr>
          <p:cNvPr id="3" name="Slide Number Placeholder 2"/>
          <p:cNvSpPr>
            <a:spLocks noGrp="1"/>
          </p:cNvSpPr>
          <p:nvPr>
            <p:ph type="sldNum" sz="quarter" idx="12"/>
          </p:nvPr>
        </p:nvSpPr>
        <p:spPr/>
        <p:txBody>
          <a:bodyPr/>
          <a:lstStyle/>
          <a:p>
            <a:fld id="{E033C6E5-ABCA-D247-98E1-2274F89B260E}" type="slidenum">
              <a:rPr lang="en-US" smtClean="0"/>
              <a:t>29</a:t>
            </a:fld>
            <a:endParaRPr lang="en-US"/>
          </a:p>
        </p:txBody>
      </p:sp>
      <p:sp>
        <p:nvSpPr>
          <p:cNvPr id="9" name="Content Placeholder 7">
            <a:extLst>
              <a:ext uri="{FF2B5EF4-FFF2-40B4-BE49-F238E27FC236}">
                <a16:creationId xmlns:a16="http://schemas.microsoft.com/office/drawing/2014/main" id="{0A0395B4-E870-EB4D-9327-87473C0E78B1}"/>
              </a:ext>
            </a:extLst>
          </p:cNvPr>
          <p:cNvSpPr txBox="1">
            <a:spLocks/>
          </p:cNvSpPr>
          <p:nvPr/>
        </p:nvSpPr>
        <p:spPr>
          <a:xfrm>
            <a:off x="6114199" y="1629624"/>
            <a:ext cx="6021283" cy="355521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a:solidFill>
                  <a:schemeClr val="bg1"/>
                </a:solidFill>
                <a:latin typeface="Arial"/>
                <a:cs typeface="Arial"/>
              </a:rPr>
              <a:t>Related Projects (Past &amp; Present):</a:t>
            </a:r>
          </a:p>
          <a:p>
            <a:r>
              <a:rPr lang="en-US" sz="1600">
                <a:solidFill>
                  <a:schemeClr val="bg1"/>
                </a:solidFill>
                <a:latin typeface="Arial"/>
                <a:cs typeface="Arial"/>
              </a:rPr>
              <a:t>A STMD CIF project, 3D Printing Heat Shields, was funded FY18-20 and technical feasibility at a small scale was demonstrated. An ~11-inch diameter sphere/cone heat shield was 3D printed and delivered to University of Kentucky for use on their capsule and was flown on Cygnus NG-16.</a:t>
            </a:r>
          </a:p>
          <a:p>
            <a:r>
              <a:rPr lang="en-US" sz="1600">
                <a:solidFill>
                  <a:schemeClr val="bg1"/>
                </a:solidFill>
                <a:latin typeface="Arial"/>
                <a:cs typeface="Arial"/>
              </a:rPr>
              <a:t>A STMD ECI project, Additively Manufactured TPS, started in FY21 and continued through FY23. Manufacturing demonstration units were fabricated and new material formulations were developed.</a:t>
            </a:r>
          </a:p>
          <a:p>
            <a:pPr marL="0" indent="0">
              <a:buNone/>
            </a:pPr>
            <a:r>
              <a:rPr lang="en-US" sz="1800" b="1" u="sng">
                <a:solidFill>
                  <a:schemeClr val="bg1"/>
                </a:solidFill>
                <a:latin typeface="Arial"/>
                <a:cs typeface="Arial"/>
              </a:rPr>
              <a:t>Partnership Opportunities:</a:t>
            </a:r>
          </a:p>
          <a:p>
            <a:r>
              <a:rPr lang="en-US" sz="1600">
                <a:solidFill>
                  <a:schemeClr val="bg1"/>
                </a:solidFill>
                <a:latin typeface="Arial"/>
                <a:cs typeface="Arial"/>
              </a:rPr>
              <a:t>Currently we collaborate with Oak Ridge National Lab, NASA Ames and University of Kentucky</a:t>
            </a:r>
          </a:p>
          <a:p>
            <a:r>
              <a:rPr lang="en-US" sz="1600">
                <a:solidFill>
                  <a:schemeClr val="bg1"/>
                </a:solidFill>
                <a:latin typeface="Arial"/>
                <a:cs typeface="Arial"/>
              </a:rPr>
              <a:t>Plan to pursue partnerships with DoD and industry. </a:t>
            </a:r>
          </a:p>
          <a:p>
            <a:pPr marL="0" indent="0">
              <a:buNone/>
            </a:pPr>
            <a:endParaRPr lang="en-US" sz="1800" b="1" u="sng">
              <a:solidFill>
                <a:schemeClr val="bg1"/>
              </a:solidFill>
            </a:endParaRPr>
          </a:p>
          <a:p>
            <a:endParaRPr lang="en-US" sz="1600">
              <a:solidFill>
                <a:schemeClr val="bg1"/>
              </a:solidFill>
            </a:endParaRPr>
          </a:p>
        </p:txBody>
      </p:sp>
      <p:pic>
        <p:nvPicPr>
          <p:cNvPr id="2" name="Picture 1"/>
          <p:cNvPicPr>
            <a:picLocks noChangeAspect="1"/>
          </p:cNvPicPr>
          <p:nvPr/>
        </p:nvPicPr>
        <p:blipFill>
          <a:blip r:embed="rId2"/>
          <a:stretch>
            <a:fillRect/>
          </a:stretch>
        </p:blipFill>
        <p:spPr>
          <a:xfrm>
            <a:off x="7626486" y="5042985"/>
            <a:ext cx="3205616" cy="1771392"/>
          </a:xfrm>
          <a:prstGeom prst="rect">
            <a:avLst/>
          </a:prstGeom>
        </p:spPr>
      </p:pic>
      <p:sp>
        <p:nvSpPr>
          <p:cNvPr id="4" name="Title 1">
            <a:extLst>
              <a:ext uri="{FF2B5EF4-FFF2-40B4-BE49-F238E27FC236}">
                <a16:creationId xmlns:a16="http://schemas.microsoft.com/office/drawing/2014/main" id="{BDB81ADD-56EC-66D2-C9BA-994D50CB1ACA}"/>
              </a:ext>
            </a:extLst>
          </p:cNvPr>
          <p:cNvSpPr>
            <a:spLocks noGrp="1"/>
          </p:cNvSpPr>
          <p:nvPr>
            <p:ph type="title"/>
          </p:nvPr>
        </p:nvSpPr>
        <p:spPr>
          <a:xfrm>
            <a:off x="838200" y="365125"/>
            <a:ext cx="10515600" cy="1149259"/>
          </a:xfrm>
        </p:spPr>
        <p:txBody>
          <a:bodyPr>
            <a:normAutofit fontScale="90000"/>
          </a:bodyPr>
          <a:lstStyle/>
          <a:p>
            <a:r>
              <a:rPr lang="en-US"/>
              <a:t>Technology Gap: Additive Manufacturing for Thermal Protection Systems (TPS)</a:t>
            </a:r>
          </a:p>
        </p:txBody>
      </p:sp>
    </p:spTree>
    <p:extLst>
      <p:ext uri="{BB962C8B-B14F-4D97-AF65-F5344CB8AC3E}">
        <p14:creationId xmlns:p14="http://schemas.microsoft.com/office/powerpoint/2010/main" val="20078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BD8FCE-6BB6-2CFD-1CCC-C415D352CC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83" y="1840728"/>
            <a:ext cx="12200782" cy="5032823"/>
          </a:xfrm>
          <a:prstGeom prst="rect">
            <a:avLst/>
          </a:prstGeom>
        </p:spPr>
      </p:pic>
      <p:sp>
        <p:nvSpPr>
          <p:cNvPr id="7" name="Rectangle 6">
            <a:extLst>
              <a:ext uri="{FF2B5EF4-FFF2-40B4-BE49-F238E27FC236}">
                <a16:creationId xmlns:a16="http://schemas.microsoft.com/office/drawing/2014/main" id="{9FD5928C-314D-F79E-53F3-C096AEA7C895}"/>
              </a:ext>
            </a:extLst>
          </p:cNvPr>
          <p:cNvSpPr/>
          <p:nvPr/>
        </p:nvSpPr>
        <p:spPr>
          <a:xfrm>
            <a:off x="-8784" y="1491906"/>
            <a:ext cx="12200784" cy="4214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D2BE5-6993-FDD4-DC57-356A2452D8D8}"/>
              </a:ext>
            </a:extLst>
          </p:cNvPr>
          <p:cNvSpPr>
            <a:spLocks noGrp="1"/>
          </p:cNvSpPr>
          <p:nvPr>
            <p:ph type="title"/>
          </p:nvPr>
        </p:nvSpPr>
        <p:spPr/>
        <p:txBody>
          <a:bodyPr>
            <a:normAutofit fontScale="90000"/>
          </a:bodyPr>
          <a:lstStyle/>
          <a:p>
            <a:r>
              <a:rPr lang="en-US" dirty="0"/>
              <a:t>Human Spaceflight Programs</a:t>
            </a:r>
            <a:br>
              <a:rPr lang="en-US" dirty="0"/>
            </a:br>
            <a:r>
              <a:rPr lang="en-US" dirty="0"/>
              <a:t>Currently Supported at JSC</a:t>
            </a:r>
          </a:p>
        </p:txBody>
      </p:sp>
      <p:sp>
        <p:nvSpPr>
          <p:cNvPr id="8" name="Rectangle: Rounded Corners 7">
            <a:extLst>
              <a:ext uri="{FF2B5EF4-FFF2-40B4-BE49-F238E27FC236}">
                <a16:creationId xmlns:a16="http://schemas.microsoft.com/office/drawing/2014/main" id="{58D8CB84-2F7F-BF27-3D1E-26F29E903B92}"/>
              </a:ext>
            </a:extLst>
          </p:cNvPr>
          <p:cNvSpPr/>
          <p:nvPr/>
        </p:nvSpPr>
        <p:spPr>
          <a:xfrm>
            <a:off x="2521369" y="1544288"/>
            <a:ext cx="1517231"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25F5FF7-EA17-2E09-2916-0E8267300297}"/>
              </a:ext>
            </a:extLst>
          </p:cNvPr>
          <p:cNvSpPr/>
          <p:nvPr/>
        </p:nvSpPr>
        <p:spPr>
          <a:xfrm>
            <a:off x="4505390" y="1544288"/>
            <a:ext cx="1137037"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E5E7A2A-8642-053A-14A7-5D4AC19F24CB}"/>
              </a:ext>
            </a:extLst>
          </p:cNvPr>
          <p:cNvSpPr/>
          <p:nvPr/>
        </p:nvSpPr>
        <p:spPr>
          <a:xfrm>
            <a:off x="6350730" y="1544288"/>
            <a:ext cx="1086678"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E94A2B-E14C-903F-177D-C7C92460D0C0}"/>
              </a:ext>
            </a:extLst>
          </p:cNvPr>
          <p:cNvSpPr/>
          <p:nvPr/>
        </p:nvSpPr>
        <p:spPr>
          <a:xfrm>
            <a:off x="8013648" y="1544288"/>
            <a:ext cx="1598212"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0F1D2FE-5BCF-7644-FF73-0F67DC9CAB20}"/>
              </a:ext>
            </a:extLst>
          </p:cNvPr>
          <p:cNvSpPr/>
          <p:nvPr/>
        </p:nvSpPr>
        <p:spPr>
          <a:xfrm>
            <a:off x="9891346" y="1544288"/>
            <a:ext cx="2144782"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B6F3DD9-7127-E7D3-776C-E77BDB640F96}"/>
              </a:ext>
            </a:extLst>
          </p:cNvPr>
          <p:cNvSpPr txBox="1"/>
          <p:nvPr/>
        </p:nvSpPr>
        <p:spPr>
          <a:xfrm>
            <a:off x="2514250" y="1558074"/>
            <a:ext cx="1524350" cy="253916"/>
          </a:xfrm>
          <a:prstGeom prst="rect">
            <a:avLst/>
          </a:prstGeom>
          <a:noFill/>
        </p:spPr>
        <p:txBody>
          <a:bodyPr wrap="square" rtlCol="0">
            <a:spAutoFit/>
          </a:bodyPr>
          <a:lstStyle/>
          <a:p>
            <a:pPr algn="ctr"/>
            <a:r>
              <a:rPr lang="en-US" sz="1050" dirty="0">
                <a:solidFill>
                  <a:schemeClr val="bg2"/>
                </a:solidFill>
              </a:rPr>
              <a:t>Commercial Crew</a:t>
            </a:r>
          </a:p>
        </p:txBody>
      </p:sp>
      <p:sp>
        <p:nvSpPr>
          <p:cNvPr id="15" name="TextBox 14">
            <a:extLst>
              <a:ext uri="{FF2B5EF4-FFF2-40B4-BE49-F238E27FC236}">
                <a16:creationId xmlns:a16="http://schemas.microsoft.com/office/drawing/2014/main" id="{8327289C-699B-22A8-CD38-4E86E2106763}"/>
              </a:ext>
            </a:extLst>
          </p:cNvPr>
          <p:cNvSpPr txBox="1"/>
          <p:nvPr/>
        </p:nvSpPr>
        <p:spPr>
          <a:xfrm>
            <a:off x="4817257" y="1558074"/>
            <a:ext cx="492444" cy="253916"/>
          </a:xfrm>
          <a:prstGeom prst="rect">
            <a:avLst/>
          </a:prstGeom>
          <a:noFill/>
        </p:spPr>
        <p:txBody>
          <a:bodyPr wrap="none" rtlCol="0">
            <a:spAutoFit/>
          </a:bodyPr>
          <a:lstStyle/>
          <a:p>
            <a:pPr algn="ctr"/>
            <a:r>
              <a:rPr lang="en-US" sz="1050" dirty="0">
                <a:solidFill>
                  <a:schemeClr val="bg2"/>
                </a:solidFill>
              </a:rPr>
              <a:t>Orion</a:t>
            </a:r>
          </a:p>
        </p:txBody>
      </p:sp>
      <p:sp>
        <p:nvSpPr>
          <p:cNvPr id="16" name="TextBox 15">
            <a:extLst>
              <a:ext uri="{FF2B5EF4-FFF2-40B4-BE49-F238E27FC236}">
                <a16:creationId xmlns:a16="http://schemas.microsoft.com/office/drawing/2014/main" id="{F5881BD1-32B4-0EAB-7557-A194969FA616}"/>
              </a:ext>
            </a:extLst>
          </p:cNvPr>
          <p:cNvSpPr txBox="1"/>
          <p:nvPr/>
        </p:nvSpPr>
        <p:spPr>
          <a:xfrm>
            <a:off x="6560483" y="1558074"/>
            <a:ext cx="667170" cy="253916"/>
          </a:xfrm>
          <a:prstGeom prst="rect">
            <a:avLst/>
          </a:prstGeom>
          <a:noFill/>
        </p:spPr>
        <p:txBody>
          <a:bodyPr wrap="none" rtlCol="0">
            <a:spAutoFit/>
          </a:bodyPr>
          <a:lstStyle/>
          <a:p>
            <a:pPr algn="ctr"/>
            <a:r>
              <a:rPr lang="en-US" sz="1050" dirty="0">
                <a:solidFill>
                  <a:schemeClr val="bg2"/>
                </a:solidFill>
              </a:rPr>
              <a:t>Gateway</a:t>
            </a:r>
          </a:p>
        </p:txBody>
      </p:sp>
      <p:sp>
        <p:nvSpPr>
          <p:cNvPr id="17" name="TextBox 16">
            <a:extLst>
              <a:ext uri="{FF2B5EF4-FFF2-40B4-BE49-F238E27FC236}">
                <a16:creationId xmlns:a16="http://schemas.microsoft.com/office/drawing/2014/main" id="{F9F62D87-339E-BA9C-950B-DB0993094A32}"/>
              </a:ext>
            </a:extLst>
          </p:cNvPr>
          <p:cNvSpPr txBox="1"/>
          <p:nvPr/>
        </p:nvSpPr>
        <p:spPr>
          <a:xfrm>
            <a:off x="8080827" y="1558074"/>
            <a:ext cx="1463863" cy="253916"/>
          </a:xfrm>
          <a:prstGeom prst="rect">
            <a:avLst/>
          </a:prstGeom>
          <a:noFill/>
        </p:spPr>
        <p:txBody>
          <a:bodyPr wrap="none" rtlCol="0">
            <a:spAutoFit/>
          </a:bodyPr>
          <a:lstStyle/>
          <a:p>
            <a:pPr algn="ctr"/>
            <a:r>
              <a:rPr lang="en-US" sz="1050" dirty="0">
                <a:solidFill>
                  <a:schemeClr val="bg2"/>
                </a:solidFill>
              </a:rPr>
              <a:t>Human Landing System</a:t>
            </a:r>
          </a:p>
        </p:txBody>
      </p:sp>
      <p:sp>
        <p:nvSpPr>
          <p:cNvPr id="18" name="TextBox 17">
            <a:extLst>
              <a:ext uri="{FF2B5EF4-FFF2-40B4-BE49-F238E27FC236}">
                <a16:creationId xmlns:a16="http://schemas.microsoft.com/office/drawing/2014/main" id="{3FDD6C92-965A-5186-FB63-FE5D2BD5AAE7}"/>
              </a:ext>
            </a:extLst>
          </p:cNvPr>
          <p:cNvSpPr txBox="1"/>
          <p:nvPr/>
        </p:nvSpPr>
        <p:spPr>
          <a:xfrm>
            <a:off x="10003517" y="1558074"/>
            <a:ext cx="1920440" cy="329834"/>
          </a:xfrm>
          <a:prstGeom prst="rect">
            <a:avLst/>
          </a:prstGeom>
          <a:noFill/>
        </p:spPr>
        <p:txBody>
          <a:bodyPr wrap="square" rtlCol="0">
            <a:spAutoFit/>
          </a:bodyPr>
          <a:lstStyle/>
          <a:p>
            <a:pPr algn="ctr">
              <a:lnSpc>
                <a:spcPts val="900"/>
              </a:lnSpc>
            </a:pPr>
            <a:r>
              <a:rPr lang="en-US" sz="1050" dirty="0">
                <a:solidFill>
                  <a:schemeClr val="bg2"/>
                </a:solidFill>
              </a:rPr>
              <a:t>Extravehicular Activity &amp; Human Surface Mobility</a:t>
            </a:r>
          </a:p>
        </p:txBody>
      </p:sp>
      <p:sp>
        <p:nvSpPr>
          <p:cNvPr id="3" name="Footer Placeholder 2">
            <a:extLst>
              <a:ext uri="{FF2B5EF4-FFF2-40B4-BE49-F238E27FC236}">
                <a16:creationId xmlns:a16="http://schemas.microsoft.com/office/drawing/2014/main" id="{F336DF38-0086-C9A3-D298-5DB24A84C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3D7BAD-AEDC-E694-F4EB-CA07BE88A928}"/>
              </a:ext>
            </a:extLst>
          </p:cNvPr>
          <p:cNvSpPr>
            <a:spLocks noGrp="1"/>
          </p:cNvSpPr>
          <p:nvPr>
            <p:ph type="sldNum" sz="quarter" idx="12"/>
          </p:nvPr>
        </p:nvSpPr>
        <p:spPr/>
        <p:txBody>
          <a:bodyPr/>
          <a:lstStyle/>
          <a:p>
            <a:fld id="{E4D36355-CB67-4B3E-AF0B-385A3666B4E2}" type="slidenum">
              <a:rPr lang="en-US" smtClean="0"/>
              <a:t>3</a:t>
            </a:fld>
            <a:endParaRPr lang="en-US"/>
          </a:p>
        </p:txBody>
      </p:sp>
      <p:pic>
        <p:nvPicPr>
          <p:cNvPr id="32" name="Picture 31" descr="Chart&#10;&#10;Description automatically generated">
            <a:extLst>
              <a:ext uri="{FF2B5EF4-FFF2-40B4-BE49-F238E27FC236}">
                <a16:creationId xmlns:a16="http://schemas.microsoft.com/office/drawing/2014/main" id="{6AA86A83-B3DB-B792-257E-D7E9F0A1DD0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234" b="96726" l="2931" r="96106">
                        <a14:foregroundMark x1="33721" y1="5618" x2="14773" y2="22838"/>
                        <a14:foregroundMark x1="32718" y1="5578" x2="19390" y2="13379"/>
                        <a14:foregroundMark x1="19390" y1="13379" x2="14372" y2="18310"/>
                        <a14:foregroundMark x1="14372" y1="18310" x2="13328" y2="26354"/>
                        <a14:foregroundMark x1="13328" y1="26354" x2="18346" y2="29507"/>
                        <a14:foregroundMark x1="32517" y1="11722" x2="21036" y2="23403"/>
                        <a14:foregroundMark x1="21036" y1="23403" x2="20273" y2="24939"/>
                        <a14:foregroundMark x1="18667" y1="21382" x2="32075" y2="11843"/>
                        <a14:foregroundMark x1="7668" y1="27648" x2="2931" y2="43816"/>
                        <a14:foregroundMark x1="2931" y1="43816" x2="11200" y2="48828"/>
                        <a14:foregroundMark x1="11200" y1="48828" x2="11963" y2="48828"/>
                        <a14:foregroundMark x1="13167" y1="27405" x2="12525" y2="28011"/>
                        <a14:foregroundMark x1="12324" y1="28173" x2="12445" y2="36419"/>
                        <a14:foregroundMark x1="12445" y1="36419" x2="12445" y2="36419"/>
                        <a14:foregroundMark x1="9835" y1="28173" x2="9835" y2="28537"/>
                        <a14:foregroundMark x1="9835" y1="28577" x2="6825" y2="34479"/>
                        <a14:foregroundMark x1="7668" y1="42482" x2="11682" y2="45796"/>
                        <a14:foregroundMark x1="10116" y1="58084" x2="11200" y2="61156"/>
                        <a14:foregroundMark x1="13448" y1="67704" x2="12525" y2="66855"/>
                        <a14:foregroundMark x1="6102" y1="60065" x2="7146" y2="64915"/>
                        <a14:foregroundMark x1="9073" y1="69281" x2="10197" y2="71059"/>
                        <a14:foregroundMark x1="35367" y1="5780" x2="35688" y2="5740"/>
                        <a14:foregroundMark x1="35809" y1="5740" x2="44761" y2="9822"/>
                        <a14:foregroundMark x1="44761" y1="9822" x2="46889" y2="9701"/>
                        <a14:foregroundMark x1="44279" y1="4770" x2="44279" y2="4770"/>
                        <a14:foregroundMark x1="44279" y1="4770" x2="39141" y2="9095"/>
                        <a14:foregroundMark x1="28222" y1="15117" x2="20474" y2="21180"/>
                        <a14:foregroundMark x1="20474" y1="21180" x2="18988" y2="23323"/>
                        <a14:foregroundMark x1="37214" y1="7478" x2="43758" y2="10307"/>
                        <a14:foregroundMark x1="43758" y1="10307" x2="37375" y2="8690"/>
                        <a14:foregroundMark x1="38017" y1="9701" x2="40707" y2="11318"/>
                        <a14:foregroundMark x1="67844" y1="5861" x2="63468" y2="4365"/>
                        <a14:foregroundMark x1="63348" y1="4365" x2="56403" y2="3314"/>
                        <a14:foregroundMark x1="56403" y1="3314" x2="63509" y2="6548"/>
                        <a14:foregroundMark x1="63509" y1="6548" x2="51947" y2="6629"/>
                        <a14:foregroundMark x1="51947" y1="6629" x2="65155" y2="10954"/>
                        <a14:foregroundMark x1="65155" y1="10954" x2="49217" y2="10388"/>
                        <a14:foregroundMark x1="63468" y1="5982" x2="58972" y2="12086"/>
                        <a14:foregroundMark x1="58972" y1="12086" x2="66279" y2="12005"/>
                        <a14:foregroundMark x1="66279" y1="12005" x2="66921" y2="8044"/>
                        <a14:foregroundMark x1="56323" y1="5053" x2="56162" y2="4931"/>
                        <a14:foregroundMark x1="55841" y1="4770" x2="50381" y2="6265"/>
                        <a14:foregroundMark x1="50502" y1="6023" x2="50943" y2="5497"/>
                        <a14:foregroundMark x1="51064" y1="5497" x2="54235" y2="4931"/>
                        <a14:foregroundMark x1="69330" y1="6508" x2="83179" y2="15926"/>
                        <a14:foregroundMark x1="83179" y1="15926" x2="72702" y2="10550"/>
                        <a14:foregroundMark x1="72702" y1="10550" x2="79847" y2="15562"/>
                        <a14:foregroundMark x1="79847" y1="15562" x2="70132" y2="12530"/>
                        <a14:foregroundMark x1="70132" y1="12530" x2="80169" y2="21989"/>
                        <a14:foregroundMark x1="80971" y1="15319" x2="85990" y2="18795"/>
                        <a14:foregroundMark x1="90486" y1="25546" x2="91329" y2="29345"/>
                        <a14:foregroundMark x1="94500" y1="33872" x2="96146" y2="52991"/>
                        <a14:foregroundMark x1="96146" y1="52991" x2="95986" y2="53436"/>
                        <a14:foregroundMark x1="91570" y1="37510" x2="93015" y2="45998"/>
                        <a14:foregroundMark x1="93015" y1="45998" x2="92092" y2="53638"/>
                        <a14:foregroundMark x1="91449" y1="55416" x2="90325" y2="63743"/>
                        <a14:foregroundMark x1="90325" y1="63743" x2="88037" y2="63864"/>
                        <a14:foregroundMark x1="94099" y1="63703" x2="92533" y2="61681"/>
                        <a14:foregroundMark x1="73063" y1="90622" x2="46407" y2="96524"/>
                        <a14:foregroundMark x1="46407" y1="96524" x2="30951" y2="92199"/>
                        <a14:foregroundMark x1="30951" y1="92199" x2="21879" y2="87227"/>
                        <a14:foregroundMark x1="40586" y1="95877" x2="47812" y2="96726"/>
                        <a14:foregroundMark x1="47812" y1="96726" x2="63107" y2="94947"/>
                        <a14:foregroundMark x1="58089" y1="92401" x2="37937" y2="92280"/>
                        <a14:foregroundMark x1="66519" y1="86419" x2="67844" y2="91310"/>
                      </a14:backgroundRemoval>
                    </a14:imgEffect>
                  </a14:imgLayer>
                </a14:imgProps>
              </a:ext>
              <a:ext uri="{28A0092B-C50C-407E-A947-70E740481C1C}">
                <a14:useLocalDpi xmlns:a14="http://schemas.microsoft.com/office/drawing/2010/main"/>
              </a:ext>
            </a:extLst>
          </a:blip>
          <a:stretch>
            <a:fillRect/>
          </a:stretch>
        </p:blipFill>
        <p:spPr>
          <a:xfrm>
            <a:off x="281798" y="3655714"/>
            <a:ext cx="1861079" cy="1848982"/>
          </a:xfrm>
          <a:prstGeom prst="rect">
            <a:avLst/>
          </a:prstGeom>
        </p:spPr>
      </p:pic>
      <p:pic>
        <p:nvPicPr>
          <p:cNvPr id="34" name="Picture 33" descr="Logo&#10;&#10;Description automatically generated">
            <a:extLst>
              <a:ext uri="{FF2B5EF4-FFF2-40B4-BE49-F238E27FC236}">
                <a16:creationId xmlns:a16="http://schemas.microsoft.com/office/drawing/2014/main" id="{0BA027F0-B469-3B92-1685-192D9EF0A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0913" y="3630023"/>
            <a:ext cx="2157575" cy="1900364"/>
          </a:xfrm>
          <a:prstGeom prst="rect">
            <a:avLst/>
          </a:prstGeom>
        </p:spPr>
      </p:pic>
      <p:pic>
        <p:nvPicPr>
          <p:cNvPr id="36" name="Graphic 35">
            <a:extLst>
              <a:ext uri="{FF2B5EF4-FFF2-40B4-BE49-F238E27FC236}">
                <a16:creationId xmlns:a16="http://schemas.microsoft.com/office/drawing/2014/main" id="{F0EBE8A1-36CC-80B4-50B8-8CAC6A8F49AA}"/>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b="35740"/>
          <a:stretch/>
        </p:blipFill>
        <p:spPr>
          <a:xfrm>
            <a:off x="2234395" y="3576395"/>
            <a:ext cx="1905000" cy="2007620"/>
          </a:xfrm>
          <a:prstGeom prst="rect">
            <a:avLst/>
          </a:prstGeom>
        </p:spPr>
      </p:pic>
      <p:pic>
        <p:nvPicPr>
          <p:cNvPr id="38" name="Picture 37" descr="Logo&#10;&#10;Description automatically generated">
            <a:extLst>
              <a:ext uri="{FF2B5EF4-FFF2-40B4-BE49-F238E27FC236}">
                <a16:creationId xmlns:a16="http://schemas.microsoft.com/office/drawing/2014/main" id="{798CC100-01CF-C590-6CA7-583DC10EA6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1923" y="3534739"/>
            <a:ext cx="2029972" cy="2090932"/>
          </a:xfrm>
          <a:prstGeom prst="rect">
            <a:avLst/>
          </a:prstGeom>
        </p:spPr>
      </p:pic>
      <p:pic>
        <p:nvPicPr>
          <p:cNvPr id="40" name="Picture 39">
            <a:extLst>
              <a:ext uri="{FF2B5EF4-FFF2-40B4-BE49-F238E27FC236}">
                <a16:creationId xmlns:a16="http://schemas.microsoft.com/office/drawing/2014/main" id="{A45793C0-F24E-D5EA-A62D-0189A7AF4AF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736372" y="3488590"/>
            <a:ext cx="2061865" cy="2183231"/>
          </a:xfrm>
          <a:prstGeom prst="rect">
            <a:avLst/>
          </a:prstGeom>
        </p:spPr>
      </p:pic>
      <p:sp>
        <p:nvSpPr>
          <p:cNvPr id="20" name="Rectangle: Rounded Corners 19">
            <a:extLst>
              <a:ext uri="{FF2B5EF4-FFF2-40B4-BE49-F238E27FC236}">
                <a16:creationId xmlns:a16="http://schemas.microsoft.com/office/drawing/2014/main" id="{5642DEC0-DD3F-256D-54AB-5B044847746A}"/>
              </a:ext>
            </a:extLst>
          </p:cNvPr>
          <p:cNvSpPr/>
          <p:nvPr/>
        </p:nvSpPr>
        <p:spPr>
          <a:xfrm>
            <a:off x="353094" y="1544288"/>
            <a:ext cx="1876508"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F1788F-3532-87AB-A975-E116C78D281D}"/>
              </a:ext>
            </a:extLst>
          </p:cNvPr>
          <p:cNvSpPr txBox="1"/>
          <p:nvPr/>
        </p:nvSpPr>
        <p:spPr>
          <a:xfrm>
            <a:off x="426367" y="1558074"/>
            <a:ext cx="1729961" cy="261610"/>
          </a:xfrm>
          <a:prstGeom prst="rect">
            <a:avLst/>
          </a:prstGeom>
          <a:noFill/>
        </p:spPr>
        <p:txBody>
          <a:bodyPr wrap="none" rtlCol="0">
            <a:spAutoFit/>
          </a:bodyPr>
          <a:lstStyle/>
          <a:p>
            <a:pPr algn="ctr"/>
            <a:r>
              <a:rPr lang="en-US" sz="1050" dirty="0">
                <a:solidFill>
                  <a:schemeClr val="bg2"/>
                </a:solidFill>
              </a:rPr>
              <a:t>International Space Station</a:t>
            </a:r>
          </a:p>
        </p:txBody>
      </p:sp>
    </p:spTree>
    <p:extLst>
      <p:ext uri="{BB962C8B-B14F-4D97-AF65-F5344CB8AC3E}">
        <p14:creationId xmlns:p14="http://schemas.microsoft.com/office/powerpoint/2010/main" val="59654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02E45CC-BB73-824C-B572-3462ACD6EB06}"/>
              </a:ext>
            </a:extLst>
          </p:cNvPr>
          <p:cNvSpPr>
            <a:spLocks noGrp="1"/>
          </p:cNvSpPr>
          <p:nvPr>
            <p:ph idx="1"/>
          </p:nvPr>
        </p:nvSpPr>
        <p:spPr>
          <a:xfrm>
            <a:off x="203038" y="1620570"/>
            <a:ext cx="5774681" cy="4852658"/>
          </a:xfrm>
        </p:spPr>
        <p:txBody>
          <a:bodyPr>
            <a:normAutofit fontScale="85000" lnSpcReduction="10000"/>
          </a:bodyPr>
          <a:lstStyle/>
          <a:p>
            <a:pPr marL="0" indent="0">
              <a:buNone/>
            </a:pPr>
            <a:r>
              <a:rPr lang="en-US" sz="1800" b="1" u="sng" dirty="0">
                <a:solidFill>
                  <a:schemeClr val="bg1"/>
                </a:solidFill>
              </a:rPr>
              <a:t>Description:</a:t>
            </a:r>
          </a:p>
          <a:p>
            <a:r>
              <a:rPr lang="en-US" sz="1600" dirty="0">
                <a:solidFill>
                  <a:schemeClr val="bg1"/>
                </a:solidFill>
              </a:rPr>
              <a:t>The goal is to improve and validate our analytical modeling capability of thermal protection materials and systems to more accurately predict flight performance.</a:t>
            </a:r>
          </a:p>
          <a:p>
            <a:pPr marL="0" indent="0">
              <a:buNone/>
            </a:pPr>
            <a:r>
              <a:rPr lang="en-US" sz="1800" b="1" u="sng" dirty="0">
                <a:solidFill>
                  <a:schemeClr val="bg1"/>
                </a:solidFill>
              </a:rPr>
              <a:t>Strategic Alignment:</a:t>
            </a:r>
          </a:p>
          <a:p>
            <a:r>
              <a:rPr lang="en-US" sz="1600" dirty="0">
                <a:solidFill>
                  <a:schemeClr val="bg1"/>
                </a:solidFill>
              </a:rPr>
              <a:t>NASA STMD Taxonomy: </a:t>
            </a:r>
            <a:r>
              <a:rPr lang="en-US" sz="1200" dirty="0">
                <a:solidFill>
                  <a:schemeClr val="bg1"/>
                </a:solidFill>
              </a:rPr>
              <a:t>TX 9.1.1 Thermal Protection Systems; TX09.4.5 Modeling and Simulation for EDL, TX 14.3.3 Thermal Protection Analysis</a:t>
            </a:r>
            <a:endParaRPr lang="en-US" sz="1600" dirty="0">
              <a:solidFill>
                <a:schemeClr val="bg1"/>
              </a:solidFill>
            </a:endParaRPr>
          </a:p>
          <a:p>
            <a:pPr marL="0" indent="0">
              <a:buNone/>
            </a:pPr>
            <a:r>
              <a:rPr lang="en-US" sz="1800" b="1" u="sng" dirty="0">
                <a:solidFill>
                  <a:schemeClr val="bg1"/>
                </a:solidFill>
              </a:rPr>
              <a:t>Technology Maturation Plan / Roadmap:</a:t>
            </a:r>
          </a:p>
          <a:p>
            <a:r>
              <a:rPr lang="en-US" sz="1600" dirty="0">
                <a:solidFill>
                  <a:schemeClr val="bg1"/>
                </a:solidFill>
              </a:rPr>
              <a:t>The plan is to investigate the physics of interaction and response of materials exposed to hypersonic entry environments and then develop analytical models to predict their performance.</a:t>
            </a:r>
          </a:p>
          <a:p>
            <a:r>
              <a:rPr lang="en-US" sz="1600" dirty="0">
                <a:solidFill>
                  <a:schemeClr val="bg1"/>
                </a:solidFill>
              </a:rPr>
              <a:t>Multiple tests are conducted to better understand the physics and validate the analytical models.</a:t>
            </a:r>
          </a:p>
          <a:p>
            <a:r>
              <a:rPr lang="en-US" sz="1600" dirty="0">
                <a:solidFill>
                  <a:schemeClr val="bg1"/>
                </a:solidFill>
              </a:rPr>
              <a:t>Once the models are developed and validated, they are disseminated to the user community for application.</a:t>
            </a:r>
            <a:endParaRPr lang="en-US" sz="1600" b="1" u="sng" dirty="0">
              <a:solidFill>
                <a:schemeClr val="bg1"/>
              </a:solidFill>
            </a:endParaRPr>
          </a:p>
          <a:p>
            <a:pPr marL="0" indent="0">
              <a:buNone/>
            </a:pPr>
            <a:r>
              <a:rPr lang="en-US" sz="1800" b="1" u="sng" dirty="0">
                <a:solidFill>
                  <a:schemeClr val="bg1"/>
                </a:solidFill>
              </a:rPr>
              <a:t>Infusion / Commercialization Potential:</a:t>
            </a:r>
          </a:p>
          <a:p>
            <a:r>
              <a:rPr lang="en-US" sz="1600" dirty="0">
                <a:solidFill>
                  <a:schemeClr val="bg1"/>
                </a:solidFill>
              </a:rPr>
              <a:t>NASA has been developing the analytical models, validating them with test data and then making them available to US industries and other organizations.</a:t>
            </a:r>
          </a:p>
          <a:p>
            <a:r>
              <a:rPr lang="en-US" sz="1600" dirty="0">
                <a:solidFill>
                  <a:schemeClr val="bg1"/>
                </a:solidFill>
              </a:rPr>
              <a:t>Examples are FIAT from NASA Ames and CHAR from NASA-JSC</a:t>
            </a:r>
          </a:p>
        </p:txBody>
      </p:sp>
      <p:sp>
        <p:nvSpPr>
          <p:cNvPr id="3" name="Slide Number Placeholder 2"/>
          <p:cNvSpPr>
            <a:spLocks noGrp="1"/>
          </p:cNvSpPr>
          <p:nvPr>
            <p:ph type="sldNum" sz="quarter" idx="12"/>
          </p:nvPr>
        </p:nvSpPr>
        <p:spPr/>
        <p:txBody>
          <a:bodyPr/>
          <a:lstStyle/>
          <a:p>
            <a:fld id="{E033C6E5-ABCA-D247-98E1-2274F89B260E}" type="slidenum">
              <a:rPr lang="en-US" smtClean="0"/>
              <a:t>30</a:t>
            </a:fld>
            <a:endParaRPr lang="en-US"/>
          </a:p>
        </p:txBody>
      </p:sp>
      <p:sp>
        <p:nvSpPr>
          <p:cNvPr id="9" name="Content Placeholder 7">
            <a:extLst>
              <a:ext uri="{FF2B5EF4-FFF2-40B4-BE49-F238E27FC236}">
                <a16:creationId xmlns:a16="http://schemas.microsoft.com/office/drawing/2014/main" id="{0A0395B4-E870-EB4D-9327-87473C0E78B1}"/>
              </a:ext>
            </a:extLst>
          </p:cNvPr>
          <p:cNvSpPr txBox="1">
            <a:spLocks/>
          </p:cNvSpPr>
          <p:nvPr/>
        </p:nvSpPr>
        <p:spPr>
          <a:xfrm>
            <a:off x="6114199" y="1629624"/>
            <a:ext cx="6021283" cy="266171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dirty="0">
                <a:solidFill>
                  <a:schemeClr val="bg1"/>
                </a:solidFill>
                <a:latin typeface="Arial" panose="020B0604020202020204" pitchFamily="34" charset="0"/>
                <a:cs typeface="Arial" panose="020B0604020202020204" pitchFamily="34" charset="0"/>
              </a:rPr>
              <a:t>Related Projects (Past &amp; Present):</a:t>
            </a:r>
          </a:p>
          <a:p>
            <a:r>
              <a:rPr lang="en-US" sz="1600" dirty="0">
                <a:solidFill>
                  <a:schemeClr val="bg1"/>
                </a:solidFill>
                <a:latin typeface="Arial" panose="020B0604020202020204" pitchFamily="34" charset="0"/>
                <a:cs typeface="Arial" panose="020B0604020202020204" pitchFamily="34" charset="0"/>
              </a:rPr>
              <a:t>Currently, a STMD Entry System Modeling project has funded efforts at NASA Ames and JSC. Grants have been issued to several universities including University of Kentucky, University of Colorado and University of Illinois-Urbana-Champagne.</a:t>
            </a:r>
          </a:p>
          <a:p>
            <a:r>
              <a:rPr lang="en-US" sz="1600" dirty="0">
                <a:solidFill>
                  <a:schemeClr val="bg1"/>
                </a:solidFill>
                <a:latin typeface="Arial" panose="020B0604020202020204" pitchFamily="34" charset="0"/>
                <a:cs typeface="Arial" panose="020B0604020202020204" pitchFamily="34" charset="0"/>
              </a:rPr>
              <a:t>A small JSC grant has been setup with The University of Texas at Austin for an inductively coupled plasma torch facility.</a:t>
            </a:r>
          </a:p>
          <a:p>
            <a:pPr marL="0" indent="0">
              <a:buNone/>
            </a:pPr>
            <a:r>
              <a:rPr lang="en-US" sz="1800" b="1" u="sng" dirty="0">
                <a:solidFill>
                  <a:schemeClr val="bg1"/>
                </a:solidFill>
                <a:latin typeface="Arial" panose="020B0604020202020204" pitchFamily="34" charset="0"/>
                <a:cs typeface="Arial" panose="020B0604020202020204" pitchFamily="34" charset="0"/>
              </a:rPr>
              <a:t>Partnership Opportunities:</a:t>
            </a:r>
          </a:p>
          <a:p>
            <a:r>
              <a:rPr lang="en-US" sz="1600" dirty="0">
                <a:solidFill>
                  <a:schemeClr val="bg1"/>
                </a:solidFill>
                <a:latin typeface="Arial" panose="020B0604020202020204" pitchFamily="34" charset="0"/>
                <a:cs typeface="Arial" panose="020B0604020202020204" pitchFamily="34" charset="0"/>
              </a:rPr>
              <a:t>We currently partner with NASA Ames and several universities.</a:t>
            </a:r>
          </a:p>
          <a:p>
            <a:r>
              <a:rPr lang="en-US" sz="1600" dirty="0">
                <a:solidFill>
                  <a:schemeClr val="bg1"/>
                </a:solidFill>
                <a:latin typeface="Arial" panose="020B0604020202020204" pitchFamily="34" charset="0"/>
                <a:cs typeface="Arial" panose="020B0604020202020204" pitchFamily="34" charset="0"/>
              </a:rPr>
              <a:t>NASA STRI (Space Technology Research Institute) for Entry Physics at University of Minnesota, University of Colorado, University of Illinois-Urbana-Champagne and University of Kentucky.</a:t>
            </a:r>
            <a:endParaRPr lang="en-US" sz="1800" b="1" u="sng"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862528" y="4213197"/>
            <a:ext cx="4098830" cy="2601180"/>
          </a:xfrm>
          <a:prstGeom prst="rect">
            <a:avLst/>
          </a:prstGeom>
        </p:spPr>
      </p:pic>
      <p:sp>
        <p:nvSpPr>
          <p:cNvPr id="5" name="Title 4">
            <a:extLst>
              <a:ext uri="{FF2B5EF4-FFF2-40B4-BE49-F238E27FC236}">
                <a16:creationId xmlns:a16="http://schemas.microsoft.com/office/drawing/2014/main" id="{E33645B5-311C-218E-34A1-55A92E22CAF2}"/>
              </a:ext>
            </a:extLst>
          </p:cNvPr>
          <p:cNvSpPr>
            <a:spLocks noGrp="1"/>
          </p:cNvSpPr>
          <p:nvPr>
            <p:ph type="title"/>
          </p:nvPr>
        </p:nvSpPr>
        <p:spPr/>
        <p:txBody>
          <a:bodyPr>
            <a:normAutofit fontScale="90000"/>
          </a:bodyPr>
          <a:lstStyle/>
          <a:p>
            <a:r>
              <a:rPr lang="en-US" sz="4000"/>
              <a:t>Technology Gap</a:t>
            </a:r>
            <a:r>
              <a:rPr lang="en-US" sz="4000">
                <a:solidFill>
                  <a:schemeClr val="bg1"/>
                </a:solidFill>
              </a:rPr>
              <a:t>:  </a:t>
            </a:r>
            <a:r>
              <a:rPr lang="en-US" sz="4000">
                <a:ea typeface="Times New Roman" panose="02020603050405020304" pitchFamily="18" charset="0"/>
              </a:rPr>
              <a:t>TPS Performance &amp; Reliability Prediction for EDL</a:t>
            </a:r>
            <a:endParaRPr lang="en-US"/>
          </a:p>
        </p:txBody>
      </p:sp>
    </p:spTree>
    <p:extLst>
      <p:ext uri="{BB962C8B-B14F-4D97-AF65-F5344CB8AC3E}">
        <p14:creationId xmlns:p14="http://schemas.microsoft.com/office/powerpoint/2010/main" val="121262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helmet holding a flag&#10;&#10;Description automatically generated with low confidence">
            <a:extLst>
              <a:ext uri="{FF2B5EF4-FFF2-40B4-BE49-F238E27FC236}">
                <a16:creationId xmlns:a16="http://schemas.microsoft.com/office/drawing/2014/main" id="{E2A35E20-84D6-D015-C413-19BED1AB23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8601" y="1514384"/>
            <a:ext cx="8153400" cy="5343616"/>
          </a:xfrm>
          <a:prstGeom prst="rect">
            <a:avLst/>
          </a:prstGeom>
        </p:spPr>
      </p:pic>
      <p:sp>
        <p:nvSpPr>
          <p:cNvPr id="8" name="Rectangle 7">
            <a:extLst>
              <a:ext uri="{FF2B5EF4-FFF2-40B4-BE49-F238E27FC236}">
                <a16:creationId xmlns:a16="http://schemas.microsoft.com/office/drawing/2014/main" id="{D617E823-DF48-9AA0-1837-B61642156D24}"/>
              </a:ext>
            </a:extLst>
          </p:cNvPr>
          <p:cNvSpPr/>
          <p:nvPr/>
        </p:nvSpPr>
        <p:spPr>
          <a:xfrm flipH="1" flipV="1">
            <a:off x="3367314" y="1514384"/>
            <a:ext cx="2910114" cy="5343616"/>
          </a:xfrm>
          <a:prstGeom prst="rect">
            <a:avLst/>
          </a:prstGeom>
          <a:gradFill flip="none" rotWithShape="1">
            <a:gsLst>
              <a:gs pos="0">
                <a:schemeClr val="tx1">
                  <a:alpha val="0"/>
                </a:schemeClr>
              </a:gs>
              <a:gs pos="67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Portable Life Support System (PLSS)</a:t>
            </a:r>
            <a:br>
              <a:rPr lang="en-US" dirty="0"/>
            </a:br>
            <a:r>
              <a:rPr lang="en-US" dirty="0"/>
              <a:t>Thermal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a:xfrm>
            <a:off x="838200" y="1825625"/>
            <a:ext cx="3864429" cy="4351338"/>
          </a:xfrm>
        </p:spPr>
        <p:txBody>
          <a:bodyPr>
            <a:normAutofit/>
          </a:bodyPr>
          <a:lstStyle/>
          <a:p>
            <a:pPr marL="285750" indent="-285750">
              <a:spcAft>
                <a:spcPts val="400"/>
              </a:spcAft>
            </a:pPr>
            <a:r>
              <a:rPr lang="en-US" dirty="0">
                <a:solidFill>
                  <a:schemeClr val="bg1"/>
                </a:solidFill>
              </a:rPr>
              <a:t>Mars Surface EVA Suit</a:t>
            </a:r>
          </a:p>
          <a:p>
            <a:pPr marL="285750" indent="-285750">
              <a:spcAft>
                <a:spcPts val="400"/>
              </a:spcAft>
            </a:pPr>
            <a:r>
              <a:rPr lang="en-US" dirty="0">
                <a:solidFill>
                  <a:schemeClr val="bg1"/>
                </a:solidFill>
              </a:rPr>
              <a:t>Heat Rejection for Mars EVA Suit in Non-vacuum Applications</a:t>
            </a:r>
          </a:p>
          <a:p>
            <a:pPr marL="285750" indent="-285750">
              <a:spcAft>
                <a:spcPts val="400"/>
              </a:spcAft>
            </a:pPr>
            <a:r>
              <a:rPr lang="en-US" dirty="0">
                <a:solidFill>
                  <a:schemeClr val="bg1"/>
                </a:solidFill>
                <a:latin typeface="Arial" panose="020B0604020202020204" pitchFamily="34" charset="0"/>
                <a:cs typeface="Arial" panose="020B0604020202020204" pitchFamily="34" charset="0"/>
              </a:rPr>
              <a:t>Mars EVA Suit Environment Thermal Insulation </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31</a:t>
            </a:fld>
            <a:endParaRPr lang="en-US"/>
          </a:p>
        </p:txBody>
      </p:sp>
    </p:spTree>
    <p:extLst>
      <p:ext uri="{BB962C8B-B14F-4D97-AF65-F5344CB8AC3E}">
        <p14:creationId xmlns:p14="http://schemas.microsoft.com/office/powerpoint/2010/main" val="2842106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EVA Thermal Control</a:t>
            </a:r>
            <a:br>
              <a:rPr lang="en-US" dirty="0"/>
            </a:br>
            <a:r>
              <a:rPr lang="en-US" dirty="0"/>
              <a:t>Technology Candidates (1/3) </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32</a:t>
            </a:fld>
            <a:endParaRPr lang="en-US"/>
          </a:p>
        </p:txBody>
      </p:sp>
      <p:graphicFrame>
        <p:nvGraphicFramePr>
          <p:cNvPr id="8" name="Table 7">
            <a:extLst>
              <a:ext uri="{FF2B5EF4-FFF2-40B4-BE49-F238E27FC236}">
                <a16:creationId xmlns:a16="http://schemas.microsoft.com/office/drawing/2014/main" id="{592B069E-60D3-6F29-0D5A-26427BC40736}"/>
              </a:ext>
            </a:extLst>
          </p:cNvPr>
          <p:cNvGraphicFramePr>
            <a:graphicFrameLocks noGrp="1"/>
          </p:cNvGraphicFramePr>
          <p:nvPr>
            <p:extLst>
              <p:ext uri="{D42A27DB-BD31-4B8C-83A1-F6EECF244321}">
                <p14:modId xmlns:p14="http://schemas.microsoft.com/office/powerpoint/2010/main" val="3661319452"/>
              </p:ext>
            </p:extLst>
          </p:nvPr>
        </p:nvGraphicFramePr>
        <p:xfrm>
          <a:off x="190500" y="1584816"/>
          <a:ext cx="11813241" cy="4948403"/>
        </p:xfrm>
        <a:graphic>
          <a:graphicData uri="http://schemas.openxmlformats.org/drawingml/2006/table">
            <a:tbl>
              <a:tblPr firstRow="1" bandRow="1">
                <a:tableStyleId>{073A0DAA-6AF3-43AB-8588-CEC1D06C72B9}</a:tableStyleId>
              </a:tblPr>
              <a:tblGrid>
                <a:gridCol w="1351429">
                  <a:extLst>
                    <a:ext uri="{9D8B030D-6E8A-4147-A177-3AD203B41FA5}">
                      <a16:colId xmlns:a16="http://schemas.microsoft.com/office/drawing/2014/main" val="3330975643"/>
                    </a:ext>
                  </a:extLst>
                </a:gridCol>
                <a:gridCol w="6069106">
                  <a:extLst>
                    <a:ext uri="{9D8B030D-6E8A-4147-A177-3AD203B41FA5}">
                      <a16:colId xmlns:a16="http://schemas.microsoft.com/office/drawing/2014/main" val="2863395414"/>
                    </a:ext>
                  </a:extLst>
                </a:gridCol>
                <a:gridCol w="2178424">
                  <a:extLst>
                    <a:ext uri="{9D8B030D-6E8A-4147-A177-3AD203B41FA5}">
                      <a16:colId xmlns:a16="http://schemas.microsoft.com/office/drawing/2014/main" val="1256761502"/>
                    </a:ext>
                  </a:extLst>
                </a:gridCol>
                <a:gridCol w="2214282">
                  <a:extLst>
                    <a:ext uri="{9D8B030D-6E8A-4147-A177-3AD203B41FA5}">
                      <a16:colId xmlns:a16="http://schemas.microsoft.com/office/drawing/2014/main" val="902204634"/>
                    </a:ext>
                  </a:extLst>
                </a:gridCol>
              </a:tblGrid>
              <a:tr h="584388">
                <a:tc>
                  <a:txBody>
                    <a:bodyPr/>
                    <a:lstStyle/>
                    <a:p>
                      <a:pPr algn="ctr"/>
                      <a:r>
                        <a:rPr lang="en-US" sz="1600">
                          <a:latin typeface="Jacobs Chronos" panose="020B0603030503030204" pitchFamily="34" charset="0"/>
                          <a:cs typeface="Jacobs Chronos" panose="020B0603030503030204" pitchFamily="34" charset="0"/>
                        </a:rPr>
                        <a:t>Technology</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lang="en-US" sz="1600" dirty="0">
                          <a:latin typeface="Jacobs Chronos" panose="020B0603030503030204" pitchFamily="34" charset="0"/>
                          <a:cs typeface="Jacobs Chronos" panose="020B0603030503030204" pitchFamily="34" charset="0"/>
                        </a:rPr>
                        <a:t>Description/Examples</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gridSpan="2">
                  <a:txBody>
                    <a:bodyPr/>
                    <a:lstStyle/>
                    <a:p>
                      <a:pPr algn="ctr"/>
                      <a:r>
                        <a:rPr lang="en-US" sz="1600">
                          <a:latin typeface="Jacobs Chronos" panose="020B0603030503030204" pitchFamily="34" charset="0"/>
                          <a:cs typeface="Jacobs Chronos" panose="020B0603030503030204" pitchFamily="34" charset="0"/>
                        </a:rPr>
                        <a:t>Considerations</a:t>
                      </a:r>
                    </a:p>
                    <a:p>
                      <a:pPr algn="ctr"/>
                      <a:r>
                        <a:rPr lang="en-US" sz="1600">
                          <a:latin typeface="Jacobs Chronos" panose="020B0603030503030204" pitchFamily="34" charset="0"/>
                          <a:cs typeface="Jacobs Chronos" panose="020B0603030503030204" pitchFamily="34" charset="0"/>
                        </a:rPr>
                        <a:t>Pros                               Cons</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hMerge="1">
                  <a:txBody>
                    <a:bodyPr/>
                    <a:lstStyle/>
                    <a:p>
                      <a:endParaRPr lang="en-US"/>
                    </a:p>
                  </a:txBody>
                  <a:tcPr/>
                </a:tc>
                <a:extLst>
                  <a:ext uri="{0D108BD9-81ED-4DB2-BD59-A6C34878D82A}">
                    <a16:rowId xmlns:a16="http://schemas.microsoft.com/office/drawing/2014/main" val="1339247444"/>
                  </a:ext>
                </a:extLst>
              </a:tr>
              <a:tr h="1085291">
                <a:tc>
                  <a:txBody>
                    <a:bodyPr/>
                    <a:lstStyle/>
                    <a:p>
                      <a:pPr algn="ctr"/>
                      <a:r>
                        <a:rPr lang="en-US" sz="1300" b="1" kern="1200" dirty="0">
                          <a:solidFill>
                            <a:schemeClr val="dk1"/>
                          </a:solidFill>
                          <a:effectLst/>
                          <a:latin typeface="Jacobs Chronos" panose="020B0603030503030204" pitchFamily="34" charset="0"/>
                          <a:ea typeface="+mn-ea"/>
                          <a:cs typeface="Jacobs Chronos" panose="020B0603030503030204" pitchFamily="34" charset="0"/>
                        </a:rPr>
                        <a:t>LCVG + SWME with boost compressor or sweep gas [1,2]</a:t>
                      </a:r>
                      <a:endParaRPr lang="en-US" sz="1300" b="1" dirty="0">
                        <a:latin typeface="Jacobs Chronos" panose="020B0603030503030204" pitchFamily="34" charset="0"/>
                        <a:cs typeface="Jacobs Chronos" panose="020B0603030503030204" pitchFamily="34" charset="0"/>
                      </a:endParaRP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100" kern="1200">
                          <a:solidFill>
                            <a:schemeClr val="dk1"/>
                          </a:solidFill>
                          <a:effectLst/>
                          <a:latin typeface="Jacobs Chronos" panose="020B0603030503030204" pitchFamily="34" charset="0"/>
                          <a:ea typeface="+mn-ea"/>
                          <a:cs typeface="Jacobs Chronos" panose="020B0603030503030204" pitchFamily="34" charset="0"/>
                        </a:rPr>
                        <a:t>Used in </a:t>
                      </a:r>
                      <a:r>
                        <a:rPr lang="en-US" sz="1100" kern="1200" err="1">
                          <a:solidFill>
                            <a:schemeClr val="dk1"/>
                          </a:solidFill>
                          <a:effectLst/>
                          <a:latin typeface="Jacobs Chronos" panose="020B0603030503030204" pitchFamily="34" charset="0"/>
                          <a:ea typeface="+mn-ea"/>
                          <a:cs typeface="Jacobs Chronos" panose="020B0603030503030204" pitchFamily="34" charset="0"/>
                        </a:rPr>
                        <a:t>xEMU</a:t>
                      </a:r>
                      <a:r>
                        <a:rPr lang="en-US" sz="1100" kern="1200">
                          <a:solidFill>
                            <a:schemeClr val="dk1"/>
                          </a:solidFill>
                          <a:effectLst/>
                          <a:latin typeface="Jacobs Chronos" panose="020B0603030503030204" pitchFamily="34" charset="0"/>
                          <a:ea typeface="+mn-ea"/>
                          <a:cs typeface="Jacobs Chronos" panose="020B0603030503030204" pitchFamily="34" charset="0"/>
                        </a:rPr>
                        <a:t> – Warm water from LCVG is passed through a membrane that separates liquid from vapor and is then exposed to cold vacuum, cooling achieved by evaporation of H2O rather than by sublimation.</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Tolerant to contaminated water</a:t>
                      </a:r>
                    </a:p>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Directly integrated with existing water loops in suit</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Jacobs Chronos" panose="020B0603030503030204" pitchFamily="34" charset="0"/>
                          <a:cs typeface="Jacobs Chronos" panose="020B0603030503030204" pitchFamily="34" charset="0"/>
                        </a:rPr>
                        <a:t>Requires water consumption and recharge</a:t>
                      </a:r>
                    </a:p>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Boost compressor is high power assembly that we’d have to mitigate</a:t>
                      </a:r>
                    </a:p>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Semi-open loop</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49645634"/>
                  </a:ext>
                </a:extLst>
              </a:tr>
              <a:tr h="132547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dk1"/>
                          </a:solidFill>
                          <a:effectLst/>
                          <a:latin typeface="Jacobs Chronos" panose="020B0603030503030204" pitchFamily="34" charset="0"/>
                          <a:ea typeface="+mn-ea"/>
                          <a:cs typeface="Jacobs Chronos" panose="020B0603030503030204" pitchFamily="34" charset="0"/>
                        </a:rPr>
                        <a:t>Heat exchangers [</a:t>
                      </a:r>
                      <a:r>
                        <a:rPr lang="en-US" sz="1300" b="1" kern="1200" dirty="0">
                          <a:solidFill>
                            <a:schemeClr val="tx1"/>
                          </a:solidFill>
                          <a:effectLst/>
                          <a:latin typeface="Jacobs Chronos" panose="020B0603030503030204" pitchFamily="34" charset="0"/>
                          <a:ea typeface="+mn-ea"/>
                          <a:cs typeface="Jacobs Chronos" panose="020B0603030503030204" pitchFamily="34" charset="0"/>
                        </a:rPr>
                        <a:t>2,3,4</a:t>
                      </a:r>
                      <a:r>
                        <a:rPr lang="en-US" sz="1300" b="1" kern="1200" dirty="0">
                          <a:solidFill>
                            <a:schemeClr val="dk1"/>
                          </a:solidFill>
                          <a:effectLst/>
                          <a:latin typeface="Jacobs Chronos" panose="020B0603030503030204" pitchFamily="34" charset="0"/>
                          <a:ea typeface="+mn-ea"/>
                          <a:cs typeface="Jacobs Chronos" panose="020B0603030503030204" pitchFamily="34" charset="0"/>
                        </a:rPr>
                        <a:t>]</a:t>
                      </a:r>
                      <a:endParaRPr lang="en-US" sz="1300" b="1" dirty="0">
                        <a:latin typeface="Jacobs Chronos" panose="020B0603030503030204" pitchFamily="34" charset="0"/>
                        <a:cs typeface="Jacobs Chronos" panose="020B0603030503030204" pitchFamily="34" charset="0"/>
                      </a:endParaRP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100" b="1" kern="1200" dirty="0">
                          <a:solidFill>
                            <a:schemeClr val="dk1"/>
                          </a:solidFill>
                          <a:effectLst/>
                          <a:latin typeface="Jacobs Chronos" panose="020B0603030503030204" pitchFamily="34" charset="0"/>
                          <a:ea typeface="+mn-ea"/>
                          <a:cs typeface="Jacobs Chronos" panose="020B0603030503030204" pitchFamily="34" charset="0"/>
                        </a:rPr>
                        <a:t>PCM-TES </a:t>
                      </a:r>
                      <a:r>
                        <a:rPr lang="en-US" sz="1100" b="0" kern="1200" dirty="0">
                          <a:solidFill>
                            <a:schemeClr val="dk1"/>
                          </a:solidFill>
                          <a:effectLst/>
                          <a:latin typeface="Jacobs Chronos" panose="020B0603030503030204" pitchFamily="34" charset="0"/>
                          <a:ea typeface="+mn-ea"/>
                          <a:cs typeface="Jacobs Chronos" panose="020B0603030503030204" pitchFamily="34" charset="0"/>
                        </a:rPr>
                        <a:t>– System that can adsorb heat for later rejection between EVAs. Thermal energy storage (TES) also provides the option of having heat available for later use, if necessary.</a:t>
                      </a:r>
                    </a:p>
                    <a:p>
                      <a:pPr algn="l"/>
                      <a:r>
                        <a:rPr lang="en-US" sz="1100" b="1" kern="1200" dirty="0">
                          <a:solidFill>
                            <a:schemeClr val="dk1"/>
                          </a:solidFill>
                          <a:effectLst/>
                          <a:latin typeface="Jacobs Chronos" panose="020B0603030503030204" pitchFamily="34" charset="0"/>
                          <a:ea typeface="+mn-ea"/>
                          <a:cs typeface="Jacobs Chronos" panose="020B0603030503030204" pitchFamily="34" charset="0"/>
                        </a:rPr>
                        <a:t>Ex) Sub-cooled PCM </a:t>
                      </a:r>
                      <a:r>
                        <a:rPr lang="en-US" sz="1100" b="0" kern="1200" dirty="0">
                          <a:solidFill>
                            <a:schemeClr val="dk1"/>
                          </a:solidFill>
                          <a:effectLst/>
                          <a:latin typeface="Jacobs Chronos" panose="020B0603030503030204" pitchFamily="34" charset="0"/>
                          <a:ea typeface="+mn-ea"/>
                          <a:cs typeface="Jacobs Chronos" panose="020B0603030503030204" pitchFamily="34" charset="0"/>
                        </a:rPr>
                        <a:t>– Fixed-mass ice packs absorb internal heat load, first as sensible heat and then as latent heat of fusion as the ice melts. No water is allowed to escape SPCM packs, so heat is effectively stored throughout the EVA. When no ice remains or EVA is complete, CM detaches SPCM unit and places it in exterior radiator to refreeze ice packs.</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90000"/>
                      </a:schemeClr>
                    </a:solidFill>
                  </a:tcPr>
                </a:tc>
                <a:tc>
                  <a:txBody>
                    <a:bodyPr/>
                    <a:lstStyle/>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No mass consumables</a:t>
                      </a:r>
                    </a:p>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Operation independent of local environmental conditions</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Jacobs Chronos" panose="020B0603030503030204" pitchFamily="34" charset="0"/>
                          <a:cs typeface="Jacobs Chronos" panose="020B0603030503030204" pitchFamily="34" charset="0"/>
                        </a:rPr>
                        <a:t>Added mass and volume of required water/ice may outweigh gain in consumables</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430508930"/>
                  </a:ext>
                </a:extLst>
              </a:tr>
              <a:tr h="194922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100" b="1" kern="1200">
                          <a:solidFill>
                            <a:schemeClr val="dk1"/>
                          </a:solidFill>
                          <a:effectLst/>
                          <a:latin typeface="Jacobs Chronos" panose="020B0603030503030204" pitchFamily="34" charset="0"/>
                          <a:ea typeface="+mn-ea"/>
                          <a:cs typeface="Jacobs Chronos" panose="020B0603030503030204" pitchFamily="34" charset="0"/>
                        </a:rPr>
                        <a:t>Thermoelectric cooler – </a:t>
                      </a:r>
                      <a:r>
                        <a:rPr lang="en-US" sz="1100" b="0" i="0" u="none" strike="noStrike" kern="1200" baseline="0">
                          <a:solidFill>
                            <a:schemeClr val="dk1"/>
                          </a:solidFill>
                          <a:effectLst/>
                          <a:latin typeface="Jacobs Chronos" panose="020B0603030503030204" pitchFamily="34" charset="0"/>
                          <a:ea typeface="+mn-ea"/>
                          <a:cs typeface="Jacobs Chronos" panose="020B0603030503030204" pitchFamily="34" charset="0"/>
                        </a:rPr>
                        <a:t>S</a:t>
                      </a:r>
                      <a:r>
                        <a:rPr lang="en-US" sz="1100" b="0" i="0" u="none" strike="noStrike" kern="1200" baseline="0">
                          <a:solidFill>
                            <a:schemeClr val="dk1"/>
                          </a:solidFill>
                          <a:latin typeface="Jacobs Chronos" panose="020B0603030503030204" pitchFamily="34" charset="0"/>
                          <a:ea typeface="+mn-ea"/>
                          <a:cs typeface="Jacobs Chronos" panose="020B0603030503030204" pitchFamily="34" charset="0"/>
                        </a:rPr>
                        <a:t>olid state heat pump made of thermocouples that creates a temperature difference across the device when a current runs through it (the Peltier Effect). When a current flows through a junction between two different conductors (from a battery), heating and cooling occur because charge carriers diffuse to opposite sides of the device. </a:t>
                      </a:r>
                    </a:p>
                    <a:p>
                      <a:pPr algn="l"/>
                      <a:endParaRPr lang="en-US" sz="1100" b="0" i="0" u="none" strike="noStrike" kern="1200" baseline="0">
                        <a:solidFill>
                          <a:schemeClr val="dk1"/>
                        </a:solidFill>
                        <a:effectLst/>
                        <a:latin typeface="Jacobs Chronos" panose="020B0603030503030204" pitchFamily="34" charset="0"/>
                        <a:ea typeface="+mn-ea"/>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dk1"/>
                          </a:solidFill>
                          <a:effectLst/>
                          <a:latin typeface="Jacobs Chronos" panose="020B0603030503030204" pitchFamily="34" charset="0"/>
                          <a:ea typeface="+mn-ea"/>
                          <a:cs typeface="Jacobs Chronos" panose="020B0603030503030204" pitchFamily="34" charset="0"/>
                        </a:rPr>
                        <a:t>Thermoelectric generator </a:t>
                      </a:r>
                      <a:r>
                        <a:rPr lang="en-US" sz="1100" b="0" kern="1200">
                          <a:solidFill>
                            <a:schemeClr val="dk1"/>
                          </a:solidFill>
                          <a:effectLst/>
                          <a:latin typeface="Jacobs Chronos" panose="020B0603030503030204" pitchFamily="34" charset="0"/>
                          <a:ea typeface="+mn-ea"/>
                          <a:cs typeface="Jacobs Chronos" panose="020B0603030503030204" pitchFamily="34" charset="0"/>
                        </a:rPr>
                        <a:t>– Seebeck Effect, opposite of Peltier electrocooler process, useful in applications where surface temperature of the skin remains relatively constant at a much higher temperature than the surrounding environment and exterior surface of the suit. </a:t>
                      </a:r>
                      <a:r>
                        <a:rPr lang="en-US" sz="1100" b="0" i="0" u="none" strike="noStrike" kern="1200" baseline="0">
                          <a:solidFill>
                            <a:schemeClr val="dk1"/>
                          </a:solidFill>
                          <a:latin typeface="Jacobs Chronos" panose="020B0603030503030204" pitchFamily="34" charset="0"/>
                          <a:ea typeface="+mn-ea"/>
                          <a:cs typeface="Jacobs Chronos" panose="020B0603030503030204" pitchFamily="34" charset="0"/>
                        </a:rPr>
                        <a:t>When the external temperature exceeds the internal temperature inside the suit, the process reverses and the generator runs as a cooler. </a:t>
                      </a:r>
                      <a:endParaRPr lang="en-US" sz="1100" b="0" kern="1200">
                        <a:solidFill>
                          <a:schemeClr val="dk1"/>
                        </a:solidFill>
                        <a:effectLst/>
                        <a:latin typeface="Jacobs Chronos" panose="020B0603030503030204" pitchFamily="34" charset="0"/>
                        <a:ea typeface="+mn-ea"/>
                        <a:cs typeface="Jacobs Chronos" panose="020B0603030503030204" pitchFamily="34" charset="0"/>
                      </a:endParaRP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No moving parts</a:t>
                      </a:r>
                    </a:p>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Low system mass</a:t>
                      </a:r>
                    </a:p>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Can continuously operate in an extreme thermal gradient</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Jacobs Chronos" panose="020B0603030503030204" pitchFamily="34" charset="0"/>
                          <a:cs typeface="Jacobs Chronos" panose="020B0603030503030204" pitchFamily="34" charset="0"/>
                        </a:rPr>
                        <a:t>Power requirements to drive a network of TECs is potentially unsustainable for a 6-8 </a:t>
                      </a:r>
                      <a:r>
                        <a:rPr lang="en-US" sz="1100" dirty="0" err="1">
                          <a:latin typeface="Jacobs Chronos" panose="020B0603030503030204" pitchFamily="34" charset="0"/>
                          <a:cs typeface="Jacobs Chronos" panose="020B0603030503030204" pitchFamily="34" charset="0"/>
                        </a:rPr>
                        <a:t>hr</a:t>
                      </a:r>
                      <a:r>
                        <a:rPr lang="en-US" sz="1100" dirty="0">
                          <a:latin typeface="Jacobs Chronos" panose="020B0603030503030204" pitchFamily="34" charset="0"/>
                          <a:cs typeface="Jacobs Chronos" panose="020B0603030503030204" pitchFamily="34" charset="0"/>
                        </a:rPr>
                        <a:t> EVA (depends on environmental factors)</a:t>
                      </a:r>
                    </a:p>
                  </a:txBody>
                  <a:tcPr marL="83484" marR="83484" marT="41742" marB="4174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27237287"/>
                  </a:ext>
                </a:extLst>
              </a:tr>
            </a:tbl>
          </a:graphicData>
        </a:graphic>
      </p:graphicFrame>
    </p:spTree>
    <p:extLst>
      <p:ext uri="{BB962C8B-B14F-4D97-AF65-F5344CB8AC3E}">
        <p14:creationId xmlns:p14="http://schemas.microsoft.com/office/powerpoint/2010/main" val="4141375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EVA Thermal Control</a:t>
            </a:r>
            <a:br>
              <a:rPr lang="en-US" dirty="0"/>
            </a:br>
            <a:r>
              <a:rPr lang="en-US" dirty="0"/>
              <a:t>Technology Candidates (2/3) </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33</a:t>
            </a:fld>
            <a:endParaRPr lang="en-US"/>
          </a:p>
        </p:txBody>
      </p:sp>
      <p:graphicFrame>
        <p:nvGraphicFramePr>
          <p:cNvPr id="5" name="Table 4">
            <a:extLst>
              <a:ext uri="{FF2B5EF4-FFF2-40B4-BE49-F238E27FC236}">
                <a16:creationId xmlns:a16="http://schemas.microsoft.com/office/drawing/2014/main" id="{B1C6895C-21AF-7F18-7F38-4E2EAD20AA94}"/>
              </a:ext>
            </a:extLst>
          </p:cNvPr>
          <p:cNvGraphicFramePr>
            <a:graphicFrameLocks noGrp="1"/>
          </p:cNvGraphicFramePr>
          <p:nvPr>
            <p:extLst>
              <p:ext uri="{D42A27DB-BD31-4B8C-83A1-F6EECF244321}">
                <p14:modId xmlns:p14="http://schemas.microsoft.com/office/powerpoint/2010/main" val="3695493143"/>
              </p:ext>
            </p:extLst>
          </p:nvPr>
        </p:nvGraphicFramePr>
        <p:xfrm>
          <a:off x="170678" y="1585711"/>
          <a:ext cx="11850622" cy="4850062"/>
        </p:xfrm>
        <a:graphic>
          <a:graphicData uri="http://schemas.openxmlformats.org/drawingml/2006/table">
            <a:tbl>
              <a:tblPr firstRow="1" bandRow="1">
                <a:tableStyleId>{073A0DAA-6AF3-43AB-8588-CEC1D06C72B9}</a:tableStyleId>
              </a:tblPr>
              <a:tblGrid>
                <a:gridCol w="1371043">
                  <a:extLst>
                    <a:ext uri="{9D8B030D-6E8A-4147-A177-3AD203B41FA5}">
                      <a16:colId xmlns:a16="http://schemas.microsoft.com/office/drawing/2014/main" val="3330975643"/>
                    </a:ext>
                  </a:extLst>
                </a:gridCol>
                <a:gridCol w="6092456">
                  <a:extLst>
                    <a:ext uri="{9D8B030D-6E8A-4147-A177-3AD203B41FA5}">
                      <a16:colId xmlns:a16="http://schemas.microsoft.com/office/drawing/2014/main" val="2863395414"/>
                    </a:ext>
                  </a:extLst>
                </a:gridCol>
                <a:gridCol w="2169042">
                  <a:extLst>
                    <a:ext uri="{9D8B030D-6E8A-4147-A177-3AD203B41FA5}">
                      <a16:colId xmlns:a16="http://schemas.microsoft.com/office/drawing/2014/main" val="1256761502"/>
                    </a:ext>
                  </a:extLst>
                </a:gridCol>
                <a:gridCol w="2218081">
                  <a:extLst>
                    <a:ext uri="{9D8B030D-6E8A-4147-A177-3AD203B41FA5}">
                      <a16:colId xmlns:a16="http://schemas.microsoft.com/office/drawing/2014/main" val="902204634"/>
                    </a:ext>
                  </a:extLst>
                </a:gridCol>
              </a:tblGrid>
              <a:tr h="610847">
                <a:tc>
                  <a:txBody>
                    <a:bodyPr/>
                    <a:lstStyle/>
                    <a:p>
                      <a:pPr algn="ctr"/>
                      <a:r>
                        <a:rPr lang="en-US" sz="1800" dirty="0">
                          <a:latin typeface="Jacobs Chronos" panose="020B0603030503030204" pitchFamily="34" charset="0"/>
                          <a:cs typeface="Jacobs Chronos" panose="020B0603030503030204" pitchFamily="34" charset="0"/>
                        </a:rPr>
                        <a:t>Technology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lang="en-US" sz="1800">
                          <a:latin typeface="Jacobs Chronos" panose="020B0603030503030204" pitchFamily="34" charset="0"/>
                          <a:cs typeface="Jacobs Chronos" panose="020B0603030503030204" pitchFamily="34" charset="0"/>
                        </a:rPr>
                        <a:t>Description/Examples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gridSpan="2">
                  <a:txBody>
                    <a:bodyPr/>
                    <a:lstStyle/>
                    <a:p>
                      <a:pPr algn="ctr"/>
                      <a:r>
                        <a:rPr lang="en-US" sz="1800">
                          <a:latin typeface="Jacobs Chronos" panose="020B0603030503030204" pitchFamily="34" charset="0"/>
                          <a:cs typeface="Jacobs Chronos" panose="020B0603030503030204" pitchFamily="34" charset="0"/>
                        </a:rPr>
                        <a:t>Considerations</a:t>
                      </a:r>
                    </a:p>
                    <a:p>
                      <a:pPr algn="ctr"/>
                      <a:r>
                        <a:rPr lang="en-US" sz="1800">
                          <a:latin typeface="Jacobs Chronos" panose="020B0603030503030204" pitchFamily="34" charset="0"/>
                          <a:cs typeface="Jacobs Chronos" panose="020B0603030503030204" pitchFamily="34" charset="0"/>
                        </a:rPr>
                        <a:t>Pros                               Cons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hMerge="1">
                  <a:txBody>
                    <a:bodyPr/>
                    <a:lstStyle/>
                    <a:p>
                      <a:endParaRPr lang="en-US"/>
                    </a:p>
                  </a:txBody>
                  <a:tcPr/>
                </a:tc>
                <a:extLst>
                  <a:ext uri="{0D108BD9-81ED-4DB2-BD59-A6C34878D82A}">
                    <a16:rowId xmlns:a16="http://schemas.microsoft.com/office/drawing/2014/main" val="1339247444"/>
                  </a:ext>
                </a:extLst>
              </a:tr>
              <a:tr h="1308959">
                <a:tc rowSpan="3">
                  <a:txBody>
                    <a:bodyPr/>
                    <a:lstStyle/>
                    <a:p>
                      <a:pPr algn="ctr"/>
                      <a:r>
                        <a:rPr lang="en-US" sz="1400" b="1" kern="1200" dirty="0">
                          <a:solidFill>
                            <a:schemeClr val="dk1"/>
                          </a:solidFill>
                          <a:effectLst/>
                          <a:latin typeface="Jacobs Chronos" panose="020B0603030503030204" pitchFamily="34" charset="0"/>
                          <a:ea typeface="+mn-ea"/>
                          <a:cs typeface="Jacobs Chronos" panose="020B0603030503030204" pitchFamily="34" charset="0"/>
                        </a:rPr>
                        <a:t>Spacesuit radiator [5, 6, 7, 8, 9, 10, 11, 12]</a:t>
                      </a:r>
                      <a:endParaRPr lang="en-US" sz="1400" b="1" dirty="0">
                        <a:latin typeface="Jacobs Chronos" panose="020B0603030503030204" pitchFamily="34" charset="0"/>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200" b="1" kern="1200">
                          <a:solidFill>
                            <a:schemeClr val="dk1"/>
                          </a:solidFill>
                          <a:effectLst/>
                          <a:latin typeface="Jacobs Chronos" panose="020B0603030503030204" pitchFamily="34" charset="0"/>
                          <a:ea typeface="+mn-ea"/>
                          <a:cs typeface="Jacobs Chronos" panose="020B0603030503030204" pitchFamily="34" charset="0"/>
                        </a:rPr>
                        <a:t>Gas gap radiators </a:t>
                      </a:r>
                      <a:r>
                        <a:rPr lang="en-US" sz="1200" b="0" kern="1200">
                          <a:solidFill>
                            <a:schemeClr val="dk1"/>
                          </a:solidFill>
                          <a:effectLst/>
                          <a:latin typeface="Jacobs Chronos" panose="020B0603030503030204" pitchFamily="34" charset="0"/>
                          <a:ea typeface="+mn-ea"/>
                          <a:cs typeface="Jacobs Chronos" panose="020B0603030503030204" pitchFamily="34" charset="0"/>
                        </a:rPr>
                        <a:t>– Heat flow to radiator is controlled by a switch. If no gas is present in between the ends of the switch, the switch is open, and heat cannot flow through. </a:t>
                      </a:r>
                      <a:r>
                        <a:rPr lang="en-US" sz="1200">
                          <a:latin typeface="Jacobs Chronos" panose="020B0603030503030204" pitchFamily="34" charset="0"/>
                          <a:cs typeface="Jacobs Chronos" panose="020B0603030503030204" pitchFamily="34" charset="0"/>
                        </a:rPr>
                        <a:t>The on-state conductance has many contributions such as the surface area of the ends that contact the gas, the amount of gas carrying the heat, and the conductivity of the metal switch internals.</a:t>
                      </a:r>
                      <a:endParaRPr lang="en-US" sz="1200" b="0" kern="1200">
                        <a:solidFill>
                          <a:schemeClr val="dk1"/>
                        </a:solidFill>
                        <a:effectLst/>
                        <a:latin typeface="Jacobs Chronos" panose="020B0603030503030204" pitchFamily="34" charset="0"/>
                        <a:ea typeface="+mn-ea"/>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90000"/>
                      </a:schemeClr>
                    </a:solidFill>
                  </a:tcPr>
                </a:tc>
                <a:tc>
                  <a:txBody>
                    <a:bodyPr/>
                    <a:lstStyle/>
                    <a:p>
                      <a:pPr marL="171450" indent="-171450" algn="l">
                        <a:buFont typeface="Arial" panose="020B0604020202020204" pitchFamily="34" charset="0"/>
                        <a:buChar char="•"/>
                      </a:pPr>
                      <a:r>
                        <a:rPr lang="en-US" sz="1200">
                          <a:latin typeface="Jacobs Chronos" panose="020B0603030503030204" pitchFamily="34" charset="0"/>
                          <a:cs typeface="Jacobs Chronos" panose="020B0603030503030204" pitchFamily="34" charset="0"/>
                        </a:rPr>
                        <a:t>Gap barrier can significantly reduce the amount of heat rejected or absorbed by the radiator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Jacobs Chronos" panose="020B0603030503030204" pitchFamily="34" charset="0"/>
                          <a:cs typeface="Jacobs Chronos" panose="020B0603030503030204" pitchFamily="34" charset="0"/>
                        </a:rPr>
                        <a:t>Resistance at the switch boundary hinders conductance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Jacobs Chronos" panose="020B0603030503030204" pitchFamily="34" charset="0"/>
                          <a:cs typeface="Jacobs Chronos" panose="020B0603030503030204" pitchFamily="34" charset="0"/>
                        </a:rPr>
                        <a:t>Probably loses gas to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Jacobs Chronos" panose="020B0603030503030204" pitchFamily="34" charset="0"/>
                          <a:cs typeface="Jacobs Chronos" panose="020B0603030503030204" pitchFamily="34" charset="0"/>
                        </a:rPr>
                        <a:t>Mars atmosphere might not be suitable for evacuation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175560476"/>
                  </a:ext>
                </a:extLst>
              </a:tr>
              <a:tr h="959903">
                <a:tc vMerge="1">
                  <a:txBody>
                    <a:bodyPr/>
                    <a:lstStyle/>
                    <a:p>
                      <a:pPr algn="ctr"/>
                      <a:r>
                        <a:rPr lang="en-US" sz="1400" b="1" kern="1200">
                          <a:solidFill>
                            <a:schemeClr val="dk1"/>
                          </a:solidFill>
                          <a:effectLst/>
                          <a:latin typeface="Jacobs Chronos" panose="020B0603030503030204" pitchFamily="34" charset="0"/>
                          <a:ea typeface="+mn-ea"/>
                          <a:cs typeface="Jacobs Chronos" panose="020B0603030503030204" pitchFamily="34" charset="0"/>
                        </a:rPr>
                        <a:t>CO2 decomposition (rather than adsorption and desorption)</a:t>
                      </a:r>
                      <a:endParaRPr lang="en-US" sz="1400" b="1">
                        <a:latin typeface="Jacobs Chronos" panose="020B0603030503030204" pitchFamily="34" charset="0"/>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200" b="1" kern="1200">
                          <a:solidFill>
                            <a:schemeClr val="dk1"/>
                          </a:solidFill>
                          <a:effectLst/>
                          <a:latin typeface="Jacobs Chronos" panose="020B0603030503030204" pitchFamily="34" charset="0"/>
                          <a:ea typeface="+mn-ea"/>
                          <a:cs typeface="Jacobs Chronos" panose="020B0603030503030204" pitchFamily="34" charset="0"/>
                        </a:rPr>
                        <a:t>Freeze tolerant and variable conductance radiator</a:t>
                      </a:r>
                      <a:r>
                        <a:rPr lang="en-US" sz="1200" b="0" kern="1200">
                          <a:solidFill>
                            <a:schemeClr val="dk1"/>
                          </a:solidFill>
                          <a:effectLst/>
                          <a:latin typeface="Jacobs Chronos" panose="020B0603030503030204" pitchFamily="34" charset="0"/>
                          <a:ea typeface="+mn-ea"/>
                          <a:cs typeface="Jacobs Chronos" panose="020B0603030503030204" pitchFamily="34" charset="0"/>
                        </a:rPr>
                        <a:t> – W</a:t>
                      </a:r>
                      <a:r>
                        <a:rPr lang="en-US" sz="1200">
                          <a:latin typeface="Jacobs Chronos" panose="020B0603030503030204" pitchFamily="34" charset="0"/>
                          <a:cs typeface="Jacobs Chronos" panose="020B0603030503030204" pitchFamily="34" charset="0"/>
                        </a:rPr>
                        <a:t>ater in hot portion of the circulation loop is cooled in a membrane evaporator. The resulting water vapor condenses in a radiation-cooled freeze-tolerant condenser, which selectively freezes to “turn down” the radiator. Each radiator passively self-regulates its thermal conductance to control the heat rejection rate to the ambient environment.</a:t>
                      </a:r>
                      <a:endParaRPr lang="en-US" sz="1200" b="0" kern="1200">
                        <a:solidFill>
                          <a:schemeClr val="dk1"/>
                        </a:solidFill>
                        <a:effectLst/>
                        <a:latin typeface="Jacobs Chronos" panose="020B0603030503030204" pitchFamily="34" charset="0"/>
                        <a:ea typeface="+mn-ea"/>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90000"/>
                      </a:schemeClr>
                    </a:solidFill>
                  </a:tcPr>
                </a:tc>
                <a:tc>
                  <a:txBody>
                    <a:bodyPr/>
                    <a:lstStyle/>
                    <a:p>
                      <a:pPr marL="171450" indent="-171450" algn="l">
                        <a:buFont typeface="Arial" panose="020B0604020202020204" pitchFamily="34" charset="0"/>
                        <a:buChar char="•"/>
                      </a:pPr>
                      <a:r>
                        <a:rPr lang="en-US" sz="1200">
                          <a:ln>
                            <a:noFill/>
                          </a:ln>
                          <a:solidFill>
                            <a:sysClr val="windowText" lastClr="000000"/>
                          </a:solidFill>
                          <a:latin typeface="Jacobs Chronos" panose="020B0603030503030204" pitchFamily="34" charset="0"/>
                          <a:cs typeface="Jacobs Chronos" panose="020B0603030503030204" pitchFamily="34" charset="0"/>
                        </a:rPr>
                        <a:t>Lightweight and compact</a:t>
                      </a:r>
                    </a:p>
                    <a:p>
                      <a:pPr marL="171450" indent="-171450" algn="l">
                        <a:buFont typeface="Arial" panose="020B0604020202020204" pitchFamily="34" charset="0"/>
                        <a:buChar char="•"/>
                      </a:pPr>
                      <a:r>
                        <a:rPr lang="en-US" sz="1200">
                          <a:ln>
                            <a:noFill/>
                          </a:ln>
                          <a:solidFill>
                            <a:sysClr val="windowText" lastClr="000000"/>
                          </a:solidFill>
                          <a:latin typeface="Jacobs Chronos" panose="020B0603030503030204" pitchFamily="34" charset="0"/>
                          <a:cs typeface="Jacobs Chronos" panose="020B0603030503030204" pitchFamily="34" charset="0"/>
                        </a:rPr>
                        <a:t>Requires very little pumping power</a:t>
                      </a:r>
                    </a:p>
                    <a:p>
                      <a:pPr marL="171450" indent="-171450" algn="l">
                        <a:buFont typeface="Arial" panose="020B0604020202020204" pitchFamily="34" charset="0"/>
                        <a:buChar char="•"/>
                      </a:pPr>
                      <a:r>
                        <a:rPr lang="en-US" sz="1200">
                          <a:ln>
                            <a:noFill/>
                          </a:ln>
                          <a:solidFill>
                            <a:sysClr val="windowText" lastClr="000000"/>
                          </a:solidFill>
                          <a:latin typeface="Jacobs Chronos" panose="020B0603030503030204" pitchFamily="34" charset="0"/>
                          <a:cs typeface="Jacobs Chronos" panose="020B0603030503030204" pitchFamily="34" charset="0"/>
                        </a:rPr>
                        <a:t>Eliminates need for secondary circulation loop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n>
                            <a:noFill/>
                          </a:ln>
                          <a:solidFill>
                            <a:sysClr val="windowText" lastClr="000000"/>
                          </a:solidFill>
                          <a:latin typeface="Jacobs Chronos" panose="020B0603030503030204" pitchFamily="34" charset="0"/>
                          <a:cs typeface="Jacobs Chronos" panose="020B0603030503030204" pitchFamily="34" charset="0"/>
                        </a:rPr>
                        <a:t>Freezing and thawing takes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n>
                            <a:noFill/>
                          </a:ln>
                          <a:solidFill>
                            <a:sysClr val="windowText" lastClr="000000"/>
                          </a:solidFill>
                          <a:latin typeface="Jacobs Chronos" panose="020B0603030503030204" pitchFamily="34" charset="0"/>
                          <a:cs typeface="Jacobs Chronos" panose="020B0603030503030204" pitchFamily="34" charset="0"/>
                        </a:rPr>
                        <a:t>Requires fluid for freezing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705781322"/>
                  </a:ext>
                </a:extLst>
              </a:tr>
              <a:tr h="1832542">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effectLst/>
                          <a:latin typeface="Jacobs Chronos" panose="020B0603030503030204" pitchFamily="34" charset="0"/>
                          <a:ea typeface="+mn-ea"/>
                          <a:cs typeface="Jacobs Chronos" panose="020B0603030503030204" pitchFamily="34" charset="0"/>
                        </a:rPr>
                        <a:t>Variable emissivity electrochromic radiators </a:t>
                      </a:r>
                      <a:r>
                        <a:rPr lang="en-US" sz="1200" b="0" kern="1200">
                          <a:solidFill>
                            <a:schemeClr val="dk1"/>
                          </a:solidFill>
                          <a:effectLst/>
                          <a:latin typeface="Jacobs Chronos" panose="020B0603030503030204" pitchFamily="34" charset="0"/>
                          <a:ea typeface="+mn-ea"/>
                          <a:cs typeface="Jacobs Chronos" panose="020B0603030503030204" pitchFamily="34" charset="0"/>
                        </a:rPr>
                        <a:t>– Small voltage is applied to electrodes consisting of conducting polymer films electro-deposited onto microporous membranes. Ions move through electrolyte contained within the micropores, and addition/removal of these ions causes a change in emissivity of the EC layer. Heat rejection occurs when radiator is in the absorptive state and can be turned off when heat loads change. Multiple electrochromic pixels could allow for a wide range of variation in the level heat rejection at any given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171450" indent="-171450">
                        <a:buFont typeface="Arial" panose="020B0604020202020204" pitchFamily="34" charset="0"/>
                        <a:buChar char="•"/>
                      </a:pPr>
                      <a:r>
                        <a:rPr lang="en-US" sz="1200">
                          <a:ln>
                            <a:noFill/>
                          </a:ln>
                          <a:solidFill>
                            <a:sysClr val="windowText" lastClr="000000"/>
                          </a:solidFill>
                          <a:latin typeface="Jacobs Chronos" panose="020B0603030503030204" pitchFamily="34" charset="0"/>
                          <a:cs typeface="Jacobs Chronos" panose="020B0603030503030204" pitchFamily="34" charset="0"/>
                        </a:rPr>
                        <a:t>Operational in variable radiation environments</a:t>
                      </a:r>
                    </a:p>
                    <a:p>
                      <a:pPr marL="171450" indent="-171450">
                        <a:buFont typeface="Arial" panose="020B0604020202020204" pitchFamily="34" charset="0"/>
                        <a:buChar char="•"/>
                      </a:pPr>
                      <a:r>
                        <a:rPr lang="en-US" sz="1200">
                          <a:ln>
                            <a:noFill/>
                          </a:ln>
                          <a:solidFill>
                            <a:sysClr val="windowText" lastClr="000000"/>
                          </a:solidFill>
                          <a:latin typeface="Jacobs Chronos" panose="020B0603030503030204" pitchFamily="34" charset="0"/>
                          <a:cs typeface="Jacobs Chronos" panose="020B0603030503030204" pitchFamily="34" charset="0"/>
                        </a:rPr>
                        <a:t>Thin and lightweight</a:t>
                      </a:r>
                    </a:p>
                    <a:p>
                      <a:pPr marL="171450" indent="-171450">
                        <a:buFont typeface="Arial" panose="020B0604020202020204" pitchFamily="34" charset="0"/>
                        <a:buChar char="•"/>
                      </a:pPr>
                      <a:r>
                        <a:rPr lang="en-US" sz="1200">
                          <a:ln>
                            <a:noFill/>
                          </a:ln>
                          <a:solidFill>
                            <a:sysClr val="windowText" lastClr="000000"/>
                          </a:solidFill>
                          <a:latin typeface="Jacobs Chronos" panose="020B0603030503030204" pitchFamily="34" charset="0"/>
                          <a:cs typeface="Jacobs Chronos" panose="020B0603030503030204" pitchFamily="34" charset="0"/>
                        </a:rPr>
                        <a:t>No mass consumables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71450" indent="-171450" algn="l">
                        <a:buFont typeface="Arial" panose="020B0604020202020204" pitchFamily="34" charset="0"/>
                        <a:buChar char="•"/>
                      </a:pPr>
                      <a:r>
                        <a:rPr lang="en-US" sz="1200" dirty="0">
                          <a:ln>
                            <a:noFill/>
                          </a:ln>
                          <a:solidFill>
                            <a:sysClr val="windowText" lastClr="000000"/>
                          </a:solidFill>
                          <a:latin typeface="Jacobs Chronos" panose="020B0603030503030204" pitchFamily="34" charset="0"/>
                          <a:cs typeface="Jacobs Chronos" panose="020B0603030503030204" pitchFamily="34" charset="0"/>
                        </a:rPr>
                        <a:t>Heat distribution to radiator surfaces could be a challenge</a:t>
                      </a:r>
                    </a:p>
                    <a:p>
                      <a:pPr marL="171450" indent="-171450" algn="l">
                        <a:buFont typeface="Arial" panose="020B0604020202020204" pitchFamily="34" charset="0"/>
                        <a:buChar char="•"/>
                      </a:pPr>
                      <a:r>
                        <a:rPr lang="en-US" sz="1200" dirty="0">
                          <a:ln>
                            <a:noFill/>
                          </a:ln>
                          <a:solidFill>
                            <a:sysClr val="windowText" lastClr="000000"/>
                          </a:solidFill>
                          <a:latin typeface="Jacobs Chronos" panose="020B0603030503030204" pitchFamily="34" charset="0"/>
                          <a:cs typeface="Jacobs Chronos" panose="020B0603030503030204" pitchFamily="34" charset="0"/>
                        </a:rPr>
                        <a:t>Limited ability to remove heat when sink temps are greater than the desired skin temperature</a:t>
                      </a:r>
                    </a:p>
                    <a:p>
                      <a:pPr marL="171450" indent="-171450" algn="l">
                        <a:buFont typeface="Arial" panose="020B0604020202020204" pitchFamily="34" charset="0"/>
                        <a:buChar char="•"/>
                      </a:pPr>
                      <a:r>
                        <a:rPr lang="en-US" sz="1200" dirty="0">
                          <a:ln>
                            <a:noFill/>
                          </a:ln>
                          <a:solidFill>
                            <a:sysClr val="windowText" lastClr="000000"/>
                          </a:solidFill>
                          <a:latin typeface="Jacobs Chronos" panose="020B0603030503030204" pitchFamily="34" charset="0"/>
                          <a:cs typeface="Jacobs Chronos" panose="020B0603030503030204" pitchFamily="34" charset="0"/>
                        </a:rPr>
                        <a:t>Doesn’t provide low enough heat rejection settings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67860653"/>
                  </a:ext>
                </a:extLst>
              </a:tr>
            </a:tbl>
          </a:graphicData>
        </a:graphic>
      </p:graphicFrame>
    </p:spTree>
    <p:extLst>
      <p:ext uri="{BB962C8B-B14F-4D97-AF65-F5344CB8AC3E}">
        <p14:creationId xmlns:p14="http://schemas.microsoft.com/office/powerpoint/2010/main" val="2117577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EVA Thermal Control</a:t>
            </a:r>
            <a:br>
              <a:rPr lang="en-US" dirty="0"/>
            </a:br>
            <a:r>
              <a:rPr lang="en-US" dirty="0"/>
              <a:t>Technology Candidates (3/3) </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34</a:t>
            </a:fld>
            <a:endParaRPr lang="en-US"/>
          </a:p>
        </p:txBody>
      </p:sp>
      <p:graphicFrame>
        <p:nvGraphicFramePr>
          <p:cNvPr id="5" name="Table 4">
            <a:extLst>
              <a:ext uri="{FF2B5EF4-FFF2-40B4-BE49-F238E27FC236}">
                <a16:creationId xmlns:a16="http://schemas.microsoft.com/office/drawing/2014/main" id="{71024F76-81E5-4F53-DD3C-80BCE577A848}"/>
              </a:ext>
            </a:extLst>
          </p:cNvPr>
          <p:cNvGraphicFramePr>
            <a:graphicFrameLocks noGrp="1"/>
          </p:cNvGraphicFramePr>
          <p:nvPr>
            <p:extLst>
              <p:ext uri="{D42A27DB-BD31-4B8C-83A1-F6EECF244321}">
                <p14:modId xmlns:p14="http://schemas.microsoft.com/office/powerpoint/2010/main" val="2043129189"/>
              </p:ext>
            </p:extLst>
          </p:nvPr>
        </p:nvGraphicFramePr>
        <p:xfrm>
          <a:off x="190500" y="1582866"/>
          <a:ext cx="11811000" cy="4923826"/>
        </p:xfrm>
        <a:graphic>
          <a:graphicData uri="http://schemas.openxmlformats.org/drawingml/2006/table">
            <a:tbl>
              <a:tblPr firstRow="1" bandRow="1">
                <a:tableStyleId>{073A0DAA-6AF3-43AB-8588-CEC1D06C72B9}</a:tableStyleId>
              </a:tblPr>
              <a:tblGrid>
                <a:gridCol w="1368904">
                  <a:extLst>
                    <a:ext uri="{9D8B030D-6E8A-4147-A177-3AD203B41FA5}">
                      <a16:colId xmlns:a16="http://schemas.microsoft.com/office/drawing/2014/main" val="3330975643"/>
                    </a:ext>
                  </a:extLst>
                </a:gridCol>
                <a:gridCol w="6069561">
                  <a:extLst>
                    <a:ext uri="{9D8B030D-6E8A-4147-A177-3AD203B41FA5}">
                      <a16:colId xmlns:a16="http://schemas.microsoft.com/office/drawing/2014/main" val="2863395414"/>
                    </a:ext>
                  </a:extLst>
                </a:gridCol>
                <a:gridCol w="2133600">
                  <a:extLst>
                    <a:ext uri="{9D8B030D-6E8A-4147-A177-3AD203B41FA5}">
                      <a16:colId xmlns:a16="http://schemas.microsoft.com/office/drawing/2014/main" val="1256761502"/>
                    </a:ext>
                  </a:extLst>
                </a:gridCol>
                <a:gridCol w="2238935">
                  <a:extLst>
                    <a:ext uri="{9D8B030D-6E8A-4147-A177-3AD203B41FA5}">
                      <a16:colId xmlns:a16="http://schemas.microsoft.com/office/drawing/2014/main" val="902204634"/>
                    </a:ext>
                  </a:extLst>
                </a:gridCol>
              </a:tblGrid>
              <a:tr h="609180">
                <a:tc>
                  <a:txBody>
                    <a:bodyPr/>
                    <a:lstStyle/>
                    <a:p>
                      <a:pPr algn="ctr"/>
                      <a:r>
                        <a:rPr lang="en-US" sz="1700">
                          <a:latin typeface="Jacobs Chronos" panose="020B0603030503030204" pitchFamily="34" charset="0"/>
                          <a:cs typeface="Jacobs Chronos" panose="020B0603030503030204" pitchFamily="34" charset="0"/>
                        </a:rPr>
                        <a:t>Technology</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lang="en-US" sz="1700">
                          <a:latin typeface="Jacobs Chronos" panose="020B0603030503030204" pitchFamily="34" charset="0"/>
                          <a:cs typeface="Jacobs Chronos" panose="020B0603030503030204" pitchFamily="34" charset="0"/>
                        </a:rPr>
                        <a:t>Description/Examples</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gridSpan="2">
                  <a:txBody>
                    <a:bodyPr/>
                    <a:lstStyle/>
                    <a:p>
                      <a:pPr algn="ctr"/>
                      <a:r>
                        <a:rPr lang="en-US" sz="1700">
                          <a:latin typeface="Jacobs Chronos" panose="020B0603030503030204" pitchFamily="34" charset="0"/>
                          <a:cs typeface="Jacobs Chronos" panose="020B0603030503030204" pitchFamily="34" charset="0"/>
                        </a:rPr>
                        <a:t>Considerations</a:t>
                      </a:r>
                    </a:p>
                    <a:p>
                      <a:pPr algn="ctr"/>
                      <a:r>
                        <a:rPr lang="en-US" sz="1700">
                          <a:latin typeface="Jacobs Chronos" panose="020B0603030503030204" pitchFamily="34" charset="0"/>
                          <a:cs typeface="Jacobs Chronos" panose="020B0603030503030204" pitchFamily="34" charset="0"/>
                        </a:rPr>
                        <a:t>Pros                               Cons</a:t>
                      </a:r>
                    </a:p>
                  </a:txBody>
                  <a:tcPr marL="91081" marR="91081" marT="45540" marB="4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hMerge="1">
                  <a:txBody>
                    <a:bodyPr/>
                    <a:lstStyle/>
                    <a:p>
                      <a:endParaRPr lang="en-US"/>
                    </a:p>
                  </a:txBody>
                  <a:tcPr/>
                </a:tc>
                <a:extLst>
                  <a:ext uri="{0D108BD9-81ED-4DB2-BD59-A6C34878D82A}">
                    <a16:rowId xmlns:a16="http://schemas.microsoft.com/office/drawing/2014/main" val="1339247444"/>
                  </a:ext>
                </a:extLst>
              </a:tr>
              <a:tr h="1564504">
                <a:tc>
                  <a:txBody>
                    <a:bodyPr/>
                    <a:lstStyle/>
                    <a:p>
                      <a:pPr algn="ctr"/>
                      <a:r>
                        <a:rPr lang="en-US" sz="1300" b="1" kern="1200" dirty="0">
                          <a:solidFill>
                            <a:schemeClr val="dk1"/>
                          </a:solidFill>
                          <a:effectLst/>
                          <a:latin typeface="Jacobs Chronos" panose="020B0603030503030204" pitchFamily="34" charset="0"/>
                          <a:ea typeface="+mn-ea"/>
                          <a:cs typeface="Jacobs Chronos" panose="020B0603030503030204" pitchFamily="34" charset="0"/>
                        </a:rPr>
                        <a:t>Adsorber/radiator</a:t>
                      </a:r>
                    </a:p>
                    <a:p>
                      <a:pPr algn="ctr"/>
                      <a:r>
                        <a:rPr lang="en-US" sz="1300" b="1" kern="1200" dirty="0">
                          <a:solidFill>
                            <a:schemeClr val="dk1"/>
                          </a:solidFill>
                          <a:effectLst/>
                          <a:latin typeface="Jacobs Chronos" panose="020B0603030503030204" pitchFamily="34" charset="0"/>
                          <a:ea typeface="+mn-ea"/>
                          <a:cs typeface="Jacobs Chronos" panose="020B0603030503030204" pitchFamily="34" charset="0"/>
                        </a:rPr>
                        <a:t>with mechanical heat pump</a:t>
                      </a:r>
                    </a:p>
                    <a:p>
                      <a:pPr algn="ctr"/>
                      <a:r>
                        <a:rPr lang="en-US" sz="1300" b="1" kern="1200" dirty="0">
                          <a:solidFill>
                            <a:schemeClr val="dk1"/>
                          </a:solidFill>
                          <a:effectLst/>
                          <a:latin typeface="Jacobs Chronos" panose="020B0603030503030204" pitchFamily="34" charset="0"/>
                          <a:ea typeface="+mn-ea"/>
                          <a:cs typeface="Jacobs Chronos" panose="020B0603030503030204" pitchFamily="34" charset="0"/>
                        </a:rPr>
                        <a:t>[12]</a:t>
                      </a:r>
                      <a:endParaRPr lang="en-US" sz="1300" b="1" dirty="0">
                        <a:latin typeface="Jacobs Chronos" panose="020B0603030503030204" pitchFamily="34" charset="0"/>
                        <a:cs typeface="Jacobs Chronos" panose="020B0603030503030204" pitchFamily="34" charset="0"/>
                      </a:endParaRP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100" b="1" kern="1200">
                          <a:solidFill>
                            <a:schemeClr val="dk1"/>
                          </a:solidFill>
                          <a:effectLst/>
                          <a:latin typeface="Jacobs Chronos" panose="020B0603030503030204" pitchFamily="34" charset="0"/>
                          <a:ea typeface="+mn-ea"/>
                          <a:cs typeface="Jacobs Chronos" panose="020B0603030503030204" pitchFamily="34" charset="0"/>
                        </a:rPr>
                        <a:t>Evaporative cooling garment (ECG), bed of vapor-adsorption material, &amp; backpack-mounted radiator panel</a:t>
                      </a:r>
                      <a:r>
                        <a:rPr lang="en-US" sz="1100" b="0" kern="1200">
                          <a:solidFill>
                            <a:schemeClr val="dk1"/>
                          </a:solidFill>
                          <a:effectLst/>
                          <a:latin typeface="Jacobs Chronos" panose="020B0603030503030204" pitchFamily="34" charset="0"/>
                          <a:ea typeface="+mn-ea"/>
                          <a:cs typeface="Jacobs Chronos" panose="020B0603030503030204" pitchFamily="34" charset="0"/>
                        </a:rPr>
                        <a:t> –</a:t>
                      </a:r>
                      <a:r>
                        <a:rPr lang="en-US" sz="1100" b="1" kern="1200">
                          <a:ln>
                            <a:noFill/>
                          </a:ln>
                          <a:solidFill>
                            <a:sysClr val="windowText" lastClr="000000"/>
                          </a:solidFill>
                          <a:effectLst/>
                          <a:latin typeface="Jacobs Chronos" panose="020B0603030503030204" pitchFamily="34" charset="0"/>
                          <a:ea typeface="+mn-ea"/>
                          <a:cs typeface="Jacobs Chronos" panose="020B0603030503030204" pitchFamily="34" charset="0"/>
                        </a:rPr>
                        <a:t> </a:t>
                      </a:r>
                      <a:r>
                        <a:rPr lang="en-US" sz="1100" kern="1200">
                          <a:solidFill>
                            <a:schemeClr val="dk1"/>
                          </a:solidFill>
                          <a:effectLst/>
                          <a:latin typeface="Jacobs Chronos" panose="020B0603030503030204" pitchFamily="34" charset="0"/>
                          <a:ea typeface="+mn-ea"/>
                          <a:cs typeface="Jacobs Chronos" panose="020B0603030503030204" pitchFamily="34" charset="0"/>
                        </a:rPr>
                        <a:t>Cool water is pumped through the ECG and across CM's skin, where the metabolic heat load causes water to evaporate through the porous ECG material and collect in the PLSS. A heat exchanger and vapor pump supply the hot water vapor to a bed of anhydrous LiCl that is capable of absorbing and storing it. During the EVA, an adjacent radiator panel mounted on the PLSS backpack continuously rejects a portion of the stored heat, causing some (though not all) of the absorbed vapor to cool and return to the ECG liquid water loop.</a:t>
                      </a:r>
                      <a:endParaRPr lang="en-US" sz="1100" b="0" kern="1200">
                        <a:solidFill>
                          <a:schemeClr val="dk1"/>
                        </a:solidFill>
                        <a:effectLst/>
                        <a:latin typeface="Jacobs Chronos" panose="020B0603030503030204" pitchFamily="34" charset="0"/>
                        <a:ea typeface="+mn-ea"/>
                        <a:cs typeface="Jacobs Chronos" panose="020B0603030503030204" pitchFamily="34" charset="0"/>
                      </a:endParaRP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171450" indent="-171450" algn="l">
                        <a:buFont typeface="Arial" panose="020B0604020202020204" pitchFamily="34" charset="0"/>
                        <a:buChar char="•"/>
                      </a:pPr>
                      <a:r>
                        <a:rPr lang="en-US" sz="1100">
                          <a:latin typeface="Jacobs Chronos" panose="020B0603030503030204" pitchFamily="34" charset="0"/>
                          <a:cs typeface="Jacobs Chronos" panose="020B0603030503030204" pitchFamily="34" charset="0"/>
                        </a:rPr>
                        <a:t>Allows for relatively high radiator surface temperature, resulting in better cooling performance for smaller radiator surface</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Jacobs Chronos" panose="020B0603030503030204" pitchFamily="34" charset="0"/>
                          <a:cs typeface="Jacobs Chronos" panose="020B0603030503030204" pitchFamily="34" charset="0"/>
                        </a:rPr>
                        <a:t>Radiator performance less than nominal heat load, so adsorption bed saturates with water vapor over course of EVA</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49645634"/>
                  </a:ext>
                </a:extLst>
              </a:tr>
              <a:tr h="609180">
                <a:tc rowSpan="3">
                  <a:txBody>
                    <a:bodyPr/>
                    <a:lstStyle/>
                    <a:p>
                      <a:pPr algn="ctr"/>
                      <a:r>
                        <a:rPr lang="en-US" sz="1300" b="1" dirty="0">
                          <a:latin typeface="Jacobs Chronos" panose="020B0603030503030204" pitchFamily="34" charset="0"/>
                          <a:cs typeface="Jacobs Chronos" panose="020B0603030503030204" pitchFamily="34" charset="0"/>
                        </a:rPr>
                        <a:t>Insulation technologies [13,14]</a:t>
                      </a:r>
                    </a:p>
                  </a:txBody>
                  <a:tcPr marL="91081" marR="91081" marT="45540" marB="4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Jacobs Chronos" panose="020B0603030503030204" pitchFamily="34" charset="0"/>
                          <a:cs typeface="Jacobs Chronos" panose="020B0603030503030204" pitchFamily="34" charset="0"/>
                        </a:rPr>
                        <a:t>Variable insulation suits </a:t>
                      </a:r>
                      <a:r>
                        <a:rPr lang="en-US" sz="1100" b="0">
                          <a:latin typeface="Jacobs Chronos" panose="020B0603030503030204" pitchFamily="34" charset="0"/>
                          <a:cs typeface="Jacobs Chronos" panose="020B0603030503030204" pitchFamily="34" charset="0"/>
                        </a:rPr>
                        <a:t>– R</a:t>
                      </a:r>
                      <a:r>
                        <a:rPr lang="en-US" sz="1100">
                          <a:latin typeface="Jacobs Chronos" panose="020B0603030503030204" pitchFamily="34" charset="0"/>
                          <a:cs typeface="Jacobs Chronos" panose="020B0603030503030204" pitchFamily="34" charset="0"/>
                        </a:rPr>
                        <a:t>emovable suit layers to tailor insulation level to climate and time of day, similar to earth outdoors clothing today.</a:t>
                      </a:r>
                      <a:endParaRPr lang="en-US" sz="1100" b="1">
                        <a:latin typeface="Jacobs Chronos" panose="020B0603030503030204" pitchFamily="34" charset="0"/>
                        <a:cs typeface="Jacobs Chronos" panose="020B0603030503030204" pitchFamily="34" charset="0"/>
                      </a:endParaRP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90000"/>
                      </a:schemeClr>
                    </a:solidFill>
                  </a:tcPr>
                </a:tc>
                <a:tc rowSpan="3">
                  <a:txBody>
                    <a:bodyPr/>
                    <a:lstStyle/>
                    <a:p>
                      <a:pPr marL="171450" indent="-171450" algn="l">
                        <a:buFont typeface="Arial" panose="020B0604020202020204" pitchFamily="34" charset="0"/>
                        <a:buChar char="•"/>
                      </a:pPr>
                      <a:r>
                        <a:rPr lang="en-US" sz="1100" b="0" dirty="0">
                          <a:latin typeface="Jacobs Chronos" panose="020B0603030503030204" pitchFamily="34" charset="0"/>
                          <a:cs typeface="Jacobs Chronos" panose="020B0603030503030204" pitchFamily="34" charset="0"/>
                        </a:rPr>
                        <a:t>Allow for prevention of both excessive heat loss from crew member or excessive heating from environmental fluxes and other sources</a:t>
                      </a:r>
                      <a:endParaRPr lang="en-US" sz="1100" dirty="0">
                        <a:latin typeface="Jacobs Chronos" panose="020B0603030503030204" pitchFamily="34" charset="0"/>
                        <a:cs typeface="Jacobs Chronos" panose="020B0603030503030204" pitchFamily="34" charset="0"/>
                      </a:endParaRPr>
                    </a:p>
                  </a:txBody>
                  <a:tcPr marL="91081" marR="91081" marT="45540" marB="4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Jacobs Chronos" panose="020B0603030503030204" pitchFamily="34" charset="0"/>
                          <a:cs typeface="Jacobs Chronos" panose="020B0603030503030204" pitchFamily="34" charset="0"/>
                        </a:rPr>
                        <a:t>Adding layers will change the mobility of the suit, which could be difficult to manage</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571408859"/>
                  </a:ext>
                </a:extLst>
              </a:tr>
              <a:tr h="905766">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100" b="1" kern="1200">
                          <a:solidFill>
                            <a:schemeClr val="dk1"/>
                          </a:solidFill>
                          <a:effectLst/>
                          <a:latin typeface="Jacobs Chronos" panose="020B0603030503030204" pitchFamily="34" charset="0"/>
                          <a:ea typeface="+mn-ea"/>
                          <a:cs typeface="Jacobs Chronos" panose="020B0603030503030204" pitchFamily="34" charset="0"/>
                        </a:rPr>
                        <a:t>Gas injection into insulation layers</a:t>
                      </a:r>
                      <a:r>
                        <a:rPr lang="en-US" sz="1100" b="0" kern="1200">
                          <a:solidFill>
                            <a:schemeClr val="dk1"/>
                          </a:solidFill>
                          <a:effectLst/>
                          <a:latin typeface="Jacobs Chronos" panose="020B0603030503030204" pitchFamily="34" charset="0"/>
                          <a:ea typeface="+mn-ea"/>
                          <a:cs typeface="Jacobs Chronos" panose="020B0603030503030204" pitchFamily="34" charset="0"/>
                        </a:rPr>
                        <a:t> – Thermal control in flexible soft space suit by transient increase of heat flow through the insulation. A small amount of gas is injected into evacuated layers of insulation which increases thermal conductivity of suit. Gas is retained in the suit until low heat flow through insulation is desired.</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90000"/>
                      </a:schemeClr>
                    </a:solidFill>
                  </a:tcPr>
                </a:tc>
                <a:tc vMerge="1">
                  <a:txBody>
                    <a:bodyPr/>
                    <a:lstStyle/>
                    <a:p>
                      <a:pPr marL="171450" indent="-171450" algn="l">
                        <a:buFont typeface="Arial" panose="020B0604020202020204" pitchFamily="34" charset="0"/>
                        <a:buChar char="•"/>
                      </a:pPr>
                      <a:endParaRPr lang="en-US" sz="1200">
                        <a:latin typeface="Jacobs Chronos" panose="020B0603030503030204" pitchFamily="34" charset="0"/>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Jacobs Chronos" panose="020B0603030503030204" pitchFamily="34" charset="0"/>
                          <a:cs typeface="Jacobs Chronos" panose="020B0603030503030204" pitchFamily="34" charset="0"/>
                        </a:rPr>
                        <a:t>Means of controlling injection and evacuation of gas in response to thermal needs to astronaut could be complicated</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787937130"/>
                  </a:ext>
                </a:extLst>
              </a:tr>
              <a:tr h="1235136">
                <a:tc vMerge="1">
                  <a:txBody>
                    <a:bodyPr/>
                    <a:lstStyle/>
                    <a:p>
                      <a:pPr algn="ctr"/>
                      <a:endParaRPr lang="en-US" sz="1400" b="1">
                        <a:latin typeface="Jacobs Chronos" panose="020B0603030503030204" pitchFamily="34" charset="0"/>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l"/>
                      <a:r>
                        <a:rPr lang="en-US" sz="1100" b="1" kern="1200">
                          <a:solidFill>
                            <a:schemeClr val="dk1"/>
                          </a:solidFill>
                          <a:effectLst/>
                          <a:latin typeface="Jacobs Chronos" panose="020B0603030503030204" pitchFamily="34" charset="0"/>
                          <a:ea typeface="+mn-ea"/>
                          <a:cs typeface="Jacobs Chronos" panose="020B0603030503030204" pitchFamily="34" charset="0"/>
                        </a:rPr>
                        <a:t>Flexible space garments</a:t>
                      </a:r>
                      <a:r>
                        <a:rPr lang="en-US" sz="1100" b="0" kern="1200">
                          <a:solidFill>
                            <a:schemeClr val="dk1"/>
                          </a:solidFill>
                          <a:effectLst/>
                          <a:latin typeface="Jacobs Chronos" panose="020B0603030503030204" pitchFamily="34" charset="0"/>
                          <a:ea typeface="+mn-ea"/>
                          <a:cs typeface="Jacobs Chronos" panose="020B0603030503030204" pitchFamily="34" charset="0"/>
                        </a:rPr>
                        <a:t> – Varying the conductance and heat flow of the space suit insulation by compressing the insulation.</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vMerge="1">
                  <a:txBody>
                    <a:bodyPr/>
                    <a:lstStyle/>
                    <a:p>
                      <a:pPr marL="171450" indent="-171450" algn="l">
                        <a:buFont typeface="Arial" panose="020B0604020202020204" pitchFamily="34" charset="0"/>
                        <a:buChar char="•"/>
                      </a:pPr>
                      <a:endParaRPr lang="en-US" sz="1200">
                        <a:latin typeface="Jacobs Chronos" panose="020B0603030503030204" pitchFamily="34" charset="0"/>
                        <a:cs typeface="Jacobs Chronos" panose="020B0603030503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Jacobs Chronos" panose="020B0603030503030204" pitchFamily="34" charset="0"/>
                          <a:cs typeface="Jacobs Chronos" panose="020B0603030503030204" pitchFamily="34" charset="0"/>
                        </a:rPr>
                        <a:t>Could only have a narrow range of heat flow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Jacobs Chronos" panose="020B0603030503030204" pitchFamily="34" charset="0"/>
                          <a:cs typeface="Jacobs Chronos" panose="020B0603030503030204" pitchFamily="34" charset="0"/>
                        </a:rPr>
                        <a:t>Compromises space suit mobility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Jacobs Chronos" panose="020B0603030503030204" pitchFamily="34" charset="0"/>
                          <a:cs typeface="Jacobs Chronos" panose="020B0603030503030204" pitchFamily="34" charset="0"/>
                        </a:rPr>
                        <a:t>May require additional crew time to adjust to changing conditions</a:t>
                      </a:r>
                    </a:p>
                  </a:txBody>
                  <a:tcPr marL="87026" marR="87026" marT="43512" marB="435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91988457"/>
                  </a:ext>
                </a:extLst>
              </a:tr>
            </a:tbl>
          </a:graphicData>
        </a:graphic>
      </p:graphicFrame>
    </p:spTree>
    <p:extLst>
      <p:ext uri="{BB962C8B-B14F-4D97-AF65-F5344CB8AC3E}">
        <p14:creationId xmlns:p14="http://schemas.microsoft.com/office/powerpoint/2010/main" val="1705635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normAutofit fontScale="90000"/>
          </a:bodyPr>
          <a:lstStyle/>
          <a:p>
            <a:r>
              <a:rPr lang="en-US" dirty="0"/>
              <a:t>EVA Thermal Control</a:t>
            </a:r>
            <a:br>
              <a:rPr lang="en-US" dirty="0"/>
            </a:br>
            <a:r>
              <a:rPr lang="en-US" dirty="0"/>
              <a:t>Technology Candidates (References) </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35</a:t>
            </a:fld>
            <a:endParaRPr lang="en-US"/>
          </a:p>
        </p:txBody>
      </p:sp>
      <p:sp>
        <p:nvSpPr>
          <p:cNvPr id="6" name="TextBox 5">
            <a:extLst>
              <a:ext uri="{FF2B5EF4-FFF2-40B4-BE49-F238E27FC236}">
                <a16:creationId xmlns:a16="http://schemas.microsoft.com/office/drawing/2014/main" id="{E461C8F9-0C7F-FE16-545C-20290690911A}"/>
              </a:ext>
            </a:extLst>
          </p:cNvPr>
          <p:cNvSpPr txBox="1"/>
          <p:nvPr/>
        </p:nvSpPr>
        <p:spPr>
          <a:xfrm>
            <a:off x="170680" y="1711854"/>
            <a:ext cx="11651206" cy="3231654"/>
          </a:xfrm>
          <a:prstGeom prst="rect">
            <a:avLst/>
          </a:prstGeom>
          <a:solidFill>
            <a:schemeClr val="bg2"/>
          </a:solidFill>
        </p:spPr>
        <p:txBody>
          <a:bodyPr wrap="square" rtlCol="0">
            <a:spAutoFit/>
          </a:bodyPr>
          <a:lstStyle/>
          <a:p>
            <a:pPr marL="228600" indent="-228600">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a:t>
            </a:r>
            <a:r>
              <a:rPr lang="en-US" sz="1200" i="0" u="none" strike="noStrike" baseline="0" dirty="0">
                <a:solidFill>
                  <a:srgbClr val="000000"/>
                </a:solidFill>
                <a:latin typeface="Jacobs Chronos" panose="020B0603030503030204" pitchFamily="34" charset="0"/>
                <a:cs typeface="Jacobs Chronos" panose="020B0603030503030204" pitchFamily="34" charset="0"/>
              </a:rPr>
              <a:t>Spacesuit Water Membrane Evaporator Integration with the ISS Extravehicular Mobility Unit. </a:t>
            </a:r>
            <a:r>
              <a:rPr lang="en-US" sz="1200" i="0" u="none" strike="noStrike" baseline="0" dirty="0">
                <a:solidFill>
                  <a:srgbClr val="000000"/>
                </a:solidFill>
                <a:latin typeface="Jacobs Chronos" panose="020B0603030503030204" pitchFamily="34" charset="0"/>
                <a:cs typeface="Jacobs Chronos" panose="020B0603030503030204" pitchFamily="34" charset="0"/>
                <a:hlinkClick r:id="rId2"/>
              </a:rPr>
              <a:t>https://ntrs.nasa.gov/api/citations/20140003403/downloads/20140003403.pdf</a:t>
            </a:r>
            <a:endParaRPr lang="en-US" sz="1200" i="0" u="none" strike="noStrike" baseline="0" dirty="0">
              <a:solidFill>
                <a:srgbClr val="000000"/>
              </a:solidFill>
              <a:latin typeface="Jacobs Chronos" panose="020B0603030503030204" pitchFamily="34" charset="0"/>
              <a:cs typeface="Jacobs Chronos" panose="020B0603030503030204" pitchFamily="34" charset="0"/>
            </a:endParaRPr>
          </a:p>
          <a:p>
            <a:pPr marL="228600" indent="-228600">
              <a:buFont typeface="+mj-lt"/>
              <a:buAutoNum type="arabicPeriod"/>
            </a:pPr>
            <a:r>
              <a:rPr lang="en-US" sz="1200" i="0" u="none" strike="noStrike" baseline="0" dirty="0">
                <a:solidFill>
                  <a:srgbClr val="000000"/>
                </a:solidFill>
                <a:latin typeface="Jacobs Chronos" panose="020B0603030503030204" pitchFamily="34" charset="0"/>
                <a:cs typeface="Jacobs Chronos" panose="020B0603030503030204" pitchFamily="34" charset="0"/>
              </a:rPr>
              <a:t> Equivalent System Mass Analysis for Space Suit Thermal Control. </a:t>
            </a:r>
            <a:r>
              <a:rPr lang="en-US" sz="1200" i="0" u="none" strike="noStrike" baseline="0" dirty="0">
                <a:solidFill>
                  <a:srgbClr val="000000"/>
                </a:solidFill>
                <a:latin typeface="Jacobs Chronos" panose="020B0603030503030204" pitchFamily="34" charset="0"/>
                <a:cs typeface="Jacobs Chronos" panose="020B0603030503030204" pitchFamily="34" charset="0"/>
                <a:hlinkClick r:id="rId3"/>
              </a:rPr>
              <a:t>https://arc.aiaa.org/doi/pdf/10.2514/6.2011-5180</a:t>
            </a:r>
            <a:endParaRPr lang="en-US" sz="1200" i="0" u="none" strike="noStrike" baseline="0" dirty="0">
              <a:solidFill>
                <a:srgbClr val="000000"/>
              </a:solidFill>
              <a:latin typeface="Jacobs Chronos" panose="020B0603030503030204" pitchFamily="34" charset="0"/>
              <a:cs typeface="Jacobs Chronos" panose="020B0603030503030204" pitchFamily="34" charset="0"/>
            </a:endParaRPr>
          </a:p>
          <a:p>
            <a:pPr marL="228600" indent="-228600">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Modelling and Experimental Evaluation of an Active Thermal Energy Storage System with Phase-Change Materials for Model-Based Control. </a:t>
            </a:r>
            <a:r>
              <a:rPr lang="en-US" sz="1200" i="0" u="none" strike="noStrike" baseline="0" dirty="0">
                <a:latin typeface="Jacobs Chronos" panose="020B0603030503030204" pitchFamily="34" charset="0"/>
                <a:cs typeface="Jacobs Chronos" panose="020B0603030503030204" pitchFamily="34" charset="0"/>
                <a:hlinkClick r:id="rId4"/>
              </a:rPr>
              <a:t>https://spectrum.library.concordia.ca/id/eprint/980456/</a:t>
            </a:r>
            <a:endParaRPr lang="en-US" sz="1200" i="0" u="none" strike="noStrike" baseline="0" dirty="0">
              <a:solidFill>
                <a:srgbClr val="000000"/>
              </a:solidFill>
              <a:latin typeface="Jacobs Chronos" panose="020B0603030503030204" pitchFamily="34" charset="0"/>
              <a:cs typeface="Jacobs Chronos" panose="020B0603030503030204" pitchFamily="34" charset="0"/>
            </a:endParaRPr>
          </a:p>
          <a:p>
            <a:pPr marL="228600" indent="-228600">
              <a:buFont typeface="+mj-lt"/>
              <a:buAutoNum type="arabicPeriod"/>
            </a:pPr>
            <a:r>
              <a:rPr lang="en-US" sz="1200" dirty="0">
                <a:solidFill>
                  <a:srgbClr val="000000"/>
                </a:solidFill>
                <a:latin typeface="Jacobs Chronos" panose="020B0603030503030204" pitchFamily="34" charset="0"/>
                <a:cs typeface="Jacobs Chronos" panose="020B0603030503030204" pitchFamily="34" charset="0"/>
              </a:rPr>
              <a:t> </a:t>
            </a:r>
            <a:r>
              <a:rPr lang="en-US" sz="1200" i="0" u="none" strike="noStrike" baseline="0" dirty="0">
                <a:solidFill>
                  <a:srgbClr val="000000"/>
                </a:solidFill>
                <a:latin typeface="Jacobs Chronos" panose="020B0603030503030204" pitchFamily="34" charset="0"/>
                <a:cs typeface="Jacobs Chronos" panose="020B0603030503030204" pitchFamily="34" charset="0"/>
              </a:rPr>
              <a:t>Critical Review of Thermal Management Technologies for Portable Life Support Systems. </a:t>
            </a:r>
            <a:r>
              <a:rPr lang="en-US" sz="1200" i="0" u="none" strike="noStrike" baseline="0" dirty="0">
                <a:solidFill>
                  <a:srgbClr val="000000"/>
                </a:solidFill>
                <a:latin typeface="Jacobs Chronos" panose="020B0603030503030204" pitchFamily="34" charset="0"/>
                <a:cs typeface="Jacobs Chronos" panose="020B0603030503030204" pitchFamily="34" charset="0"/>
                <a:hlinkClick r:id="rId5"/>
              </a:rPr>
              <a:t>https://ttu-ir.tdl.org/server/api/core/bitstreams/1a31b9db-a5db-4117-b9d2-71e2701d18d8/content</a:t>
            </a:r>
            <a:endParaRPr lang="en-US" sz="1200" dirty="0">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A Multi-Environment Thermal Control System With Freeze-Tolerant Radiator. </a:t>
            </a:r>
            <a:r>
              <a:rPr lang="en-US" sz="1200" i="0" u="none" strike="noStrike" baseline="0" dirty="0">
                <a:latin typeface="Jacobs Chronos" panose="020B0603030503030204" pitchFamily="34" charset="0"/>
                <a:cs typeface="Jacobs Chronos" panose="020B0603030503030204" pitchFamily="34" charset="0"/>
                <a:hlinkClick r:id="rId6"/>
              </a:rPr>
              <a:t>https://ntrs.nasa.gov/api/citations/20130011331/downloads/20130011331.pdf</a:t>
            </a:r>
            <a:endParaRPr lang="en-US" sz="1200" i="0" u="none" strike="noStrike" baseline="0" dirty="0">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Freeze Tolerant Radiator for Advanced EMU</a:t>
            </a:r>
            <a:r>
              <a:rPr lang="en-US" sz="1200" dirty="0">
                <a:latin typeface="Jacobs Chronos" panose="020B0603030503030204" pitchFamily="34" charset="0"/>
                <a:cs typeface="Jacobs Chronos" panose="020B0603030503030204" pitchFamily="34" charset="0"/>
              </a:rPr>
              <a:t>. </a:t>
            </a:r>
            <a:r>
              <a:rPr lang="en-US" sz="1200" i="0" u="none" strike="noStrike" dirty="0">
                <a:solidFill>
                  <a:srgbClr val="1B75BB"/>
                </a:solidFill>
                <a:effectLst/>
                <a:latin typeface="Jacobs Chronos" panose="020B0603030503030204" pitchFamily="34" charset="0"/>
                <a:cs typeface="Jacobs Chronos" panose="020B0603030503030204" pitchFamily="34" charset="0"/>
                <a:hlinkClick r:id="rId7"/>
              </a:rPr>
              <a:t>https://doi.org/10.4271/2004-01-2263</a:t>
            </a:r>
            <a:endParaRPr lang="en-US" sz="1200" dirty="0">
              <a:solidFill>
                <a:srgbClr val="1B75BB"/>
              </a:solidFill>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Lightweight, Flexible, and Freezable Heat Pump/Radiator for EVA Suits. </a:t>
            </a:r>
            <a:r>
              <a:rPr lang="en-US" sz="1200" i="0" u="none" strike="noStrike" dirty="0">
                <a:solidFill>
                  <a:srgbClr val="1B75BB"/>
                </a:solidFill>
                <a:effectLst/>
                <a:latin typeface="Jacobs Chronos" panose="020B0603030503030204" pitchFamily="34" charset="0"/>
                <a:cs typeface="Jacobs Chronos" panose="020B0603030503030204" pitchFamily="34" charset="0"/>
                <a:hlinkClick r:id="rId8"/>
              </a:rPr>
              <a:t>https://doi.org/10.4271/2008-01-2112</a:t>
            </a:r>
            <a:endParaRPr lang="en-US" sz="1200" dirty="0">
              <a:solidFill>
                <a:srgbClr val="1B75BB"/>
              </a:solidFill>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Passive Gas-Gap Heat Switches for use in Low-Temperature Cryogenic Systems. </a:t>
            </a:r>
            <a:r>
              <a:rPr lang="en-US" sz="1200" i="0" u="none" strike="noStrike" baseline="0" dirty="0">
                <a:latin typeface="Jacobs Chronos" panose="020B0603030503030204" pitchFamily="34" charset="0"/>
                <a:cs typeface="Jacobs Chronos" panose="020B0603030503030204" pitchFamily="34" charset="0"/>
                <a:hlinkClick r:id="rId9"/>
              </a:rPr>
              <a:t>https://ntrs.nasa.gov/api/citations/20180004494/downloads/20180004494.pdf</a:t>
            </a:r>
            <a:endParaRPr lang="en-US" sz="1200" i="0" u="none" strike="noStrike" baseline="0" dirty="0">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dirty="0">
                <a:latin typeface="Jacobs Chronos" panose="020B0603030503030204" pitchFamily="34" charset="0"/>
                <a:cs typeface="Jacobs Chronos" panose="020B0603030503030204" pitchFamily="34" charset="0"/>
              </a:rPr>
              <a:t> </a:t>
            </a:r>
            <a:r>
              <a:rPr lang="en-US" sz="1200" i="0" u="none" strike="noStrike" baseline="0" dirty="0">
                <a:latin typeface="Jacobs Chronos" panose="020B0603030503030204" pitchFamily="34" charset="0"/>
                <a:cs typeface="Jacobs Chronos" panose="020B0603030503030204" pitchFamily="34" charset="0"/>
              </a:rPr>
              <a:t>Radiator Heat Pump Subsystem for the Space Suit Portable Life Support. </a:t>
            </a:r>
            <a:r>
              <a:rPr lang="en-US" sz="1200" i="0" u="none" strike="noStrike" dirty="0">
                <a:solidFill>
                  <a:srgbClr val="1B75BB"/>
                </a:solidFill>
                <a:effectLst/>
                <a:latin typeface="Jacobs Chronos" panose="020B0603030503030204" pitchFamily="34" charset="0"/>
                <a:cs typeface="Jacobs Chronos" panose="020B0603030503030204" pitchFamily="34" charset="0"/>
                <a:hlinkClick r:id="rId10"/>
              </a:rPr>
              <a:t>https://doi.org/10.4271/2009-01-2407</a:t>
            </a:r>
            <a:endParaRPr lang="en-US" sz="1200" dirty="0">
              <a:solidFill>
                <a:srgbClr val="1B75BB"/>
              </a:solidFill>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Space Suit Radiator Performance in Lunar and Mars Environments</a:t>
            </a:r>
            <a:r>
              <a:rPr lang="en-US" sz="1200" baseline="0" dirty="0">
                <a:latin typeface="Jacobs Chronos" panose="020B0603030503030204" pitchFamily="34" charset="0"/>
                <a:cs typeface="Jacobs Chronos" panose="020B0603030503030204" pitchFamily="34" charset="0"/>
              </a:rPr>
              <a:t>. </a:t>
            </a:r>
            <a:r>
              <a:rPr lang="en-US" sz="1200" baseline="0" dirty="0">
                <a:latin typeface="Jacobs Chronos" panose="020B0603030503030204" pitchFamily="34" charset="0"/>
                <a:cs typeface="Jacobs Chronos" panose="020B0603030503030204" pitchFamily="34" charset="0"/>
                <a:hlinkClick r:id="rId11"/>
              </a:rPr>
              <a:t>https://ntrs.nasa.gov/api/citations/20070013698/downloads/20070013698.pdf</a:t>
            </a:r>
            <a:endParaRPr lang="en-US" sz="1200" dirty="0">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Electrochromic Radiator Coupon Level Testing and Full-Scale Thermal Math Modeling for Use on Altair Lunar Lander. </a:t>
            </a:r>
            <a:r>
              <a:rPr lang="en-US" sz="1200" i="0" u="none" strike="noStrike" baseline="0" dirty="0">
                <a:latin typeface="Jacobs Chronos" panose="020B0603030503030204" pitchFamily="34" charset="0"/>
                <a:cs typeface="Jacobs Chronos" panose="020B0603030503030204" pitchFamily="34" charset="0"/>
                <a:hlinkClick r:id="rId12"/>
              </a:rPr>
              <a:t>https://ntrs.nasa.gov/api/citations/20100017007/downloads/20100017007.pdf</a:t>
            </a:r>
            <a:endParaRPr lang="en-US" sz="1200" dirty="0">
              <a:latin typeface="Jacobs Chronos" panose="020B0603030503030204" pitchFamily="34" charset="0"/>
              <a:cs typeface="Jacobs Chronos" panose="020B0603030503030204" pitchFamily="34" charset="0"/>
            </a:endParaRPr>
          </a:p>
          <a:p>
            <a:pPr marL="228600" indent="-228600" algn="l">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Technology Study of Passive Control of Humidity in Space Suits. </a:t>
            </a:r>
            <a:r>
              <a:rPr lang="en-US" sz="1200" i="0" u="none" strike="noStrike" baseline="0" dirty="0">
                <a:latin typeface="Jacobs Chronos" panose="020B0603030503030204" pitchFamily="34" charset="0"/>
                <a:cs typeface="Jacobs Chronos" panose="020B0603030503030204" pitchFamily="34" charset="0"/>
                <a:hlinkClick r:id="rId13"/>
              </a:rPr>
              <a:t>https://ntrs.nasa.gov/api/citations/19660005267/downloads/19660005267.pdf</a:t>
            </a:r>
            <a:r>
              <a:rPr lang="en-US" sz="1200" b="0" i="0" u="none" strike="noStrike" baseline="0" dirty="0">
                <a:latin typeface="Jacobs Chronos" panose="020B0603030503030204" pitchFamily="34" charset="0"/>
                <a:cs typeface="Jacobs Chronos" panose="020B0603030503030204" pitchFamily="34" charset="0"/>
              </a:rPr>
              <a:t> </a:t>
            </a:r>
          </a:p>
          <a:p>
            <a:pPr marL="228600" indent="-228600" algn="l">
              <a:buFont typeface="+mj-lt"/>
              <a:buAutoNum type="arabicPeriod"/>
            </a:pPr>
            <a:r>
              <a:rPr lang="en-US" sz="1200" b="0" i="0" u="none" strike="noStrike" baseline="0" dirty="0">
                <a:latin typeface="Jacobs Chronos" panose="020B0603030503030204" pitchFamily="34" charset="0"/>
                <a:cs typeface="Jacobs Chronos" panose="020B0603030503030204" pitchFamily="34" charset="0"/>
              </a:rPr>
              <a:t>Theoretical performance analysis of electrochromic radiators for space suit thermal control. </a:t>
            </a:r>
            <a:r>
              <a:rPr lang="en-US" sz="1200" b="0" i="0" u="none" strike="noStrike" dirty="0">
                <a:solidFill>
                  <a:srgbClr val="0272B1"/>
                </a:solidFill>
                <a:effectLst/>
                <a:latin typeface="Jacobs Chronos" panose="020B0603030503030204" pitchFamily="34" charset="0"/>
                <a:cs typeface="Jacobs Chronos" panose="020B0603030503030204" pitchFamily="34" charset="0"/>
                <a:hlinkClick r:id="rId14" tooltip="Persistent link using digital object identifier"/>
              </a:rPr>
              <a:t>https://doi.org/10.1016/j.asr.2010.11.018</a:t>
            </a:r>
            <a:endParaRPr lang="en-US" sz="1200" b="0" i="0" u="none" strike="noStrike" dirty="0">
              <a:solidFill>
                <a:srgbClr val="0272B1"/>
              </a:solidFill>
              <a:effectLst/>
              <a:latin typeface="Jacobs Chronos" panose="020B0603030503030204" pitchFamily="34" charset="0"/>
              <a:cs typeface="Jacobs Chronos" panose="020B0603030503030204" pitchFamily="34" charset="0"/>
            </a:endParaRPr>
          </a:p>
          <a:p>
            <a:pPr marL="228600" indent="-228600">
              <a:buFont typeface="+mj-lt"/>
              <a:buAutoNum type="arabicPeriod"/>
            </a:pPr>
            <a:r>
              <a:rPr lang="en-US" sz="1200" i="0" u="none" strike="noStrike" baseline="0" dirty="0">
                <a:latin typeface="Jacobs Chronos" panose="020B0603030503030204" pitchFamily="34" charset="0"/>
                <a:cs typeface="Jacobs Chronos" panose="020B0603030503030204" pitchFamily="34" charset="0"/>
              </a:rPr>
              <a:t> Approaches and Solutions for Martian Spacesuit Design</a:t>
            </a:r>
            <a:r>
              <a:rPr lang="en-US" sz="1200" dirty="0">
                <a:latin typeface="Jacobs Chronos" panose="020B0603030503030204" pitchFamily="34" charset="0"/>
                <a:cs typeface="Jacobs Chronos" panose="020B0603030503030204" pitchFamily="34" charset="0"/>
              </a:rPr>
              <a:t>. </a:t>
            </a:r>
            <a:r>
              <a:rPr lang="en-US" sz="1200" dirty="0">
                <a:latin typeface="Jacobs Chronos" panose="020B0603030503030204" pitchFamily="34" charset="0"/>
                <a:cs typeface="Jacobs Chronos" panose="020B0603030503030204" pitchFamily="34" charset="0"/>
                <a:hlinkClick r:id="rId15"/>
              </a:rPr>
              <a:t>https://www.researchgate.net/publication/320298445</a:t>
            </a:r>
            <a:endParaRPr lang="en-US" sz="1200" dirty="0">
              <a:latin typeface="Jacobs Chronos" panose="020B0603030503030204" pitchFamily="34" charset="0"/>
              <a:cs typeface="Jacobs Chronos" panose="020B0603030503030204" pitchFamily="34" charset="0"/>
            </a:endParaRPr>
          </a:p>
        </p:txBody>
      </p:sp>
      <p:sp>
        <p:nvSpPr>
          <p:cNvPr id="5" name="Content Placeholder 4">
            <a:extLst>
              <a:ext uri="{FF2B5EF4-FFF2-40B4-BE49-F238E27FC236}">
                <a16:creationId xmlns:a16="http://schemas.microsoft.com/office/drawing/2014/main" id="{DCF9387D-048B-8395-A822-11FC4D69474D}"/>
              </a:ext>
            </a:extLst>
          </p:cNvPr>
          <p:cNvSpPr>
            <a:spLocks noGrp="1"/>
          </p:cNvSpPr>
          <p:nvPr>
            <p:ph idx="1"/>
          </p:nvPr>
        </p:nvSpPr>
        <p:spPr>
          <a:xfrm>
            <a:off x="171114" y="5052368"/>
            <a:ext cx="11646417" cy="259861"/>
          </a:xfrm>
          <a:solidFill>
            <a:srgbClr val="152E5A"/>
          </a:solidFill>
        </p:spPr>
        <p:txBody>
          <a:bodyPr>
            <a:normAutofit/>
          </a:bodyPr>
          <a:lstStyle/>
          <a:p>
            <a:pPr marL="0" indent="0">
              <a:buNone/>
            </a:pPr>
            <a:r>
              <a:rPr lang="en-US" sz="1100" dirty="0"/>
              <a:t>Emma Goodman, Olivia Lawson, Madeleine Oliver, “Mars PLSS Technology Options to be Considered,” JETS2-JE33-24-TLSS-DOC-0008, February 15, 2024.</a:t>
            </a:r>
          </a:p>
        </p:txBody>
      </p:sp>
    </p:spTree>
    <p:extLst>
      <p:ext uri="{BB962C8B-B14F-4D97-AF65-F5344CB8AC3E}">
        <p14:creationId xmlns:p14="http://schemas.microsoft.com/office/powerpoint/2010/main" val="161148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transport, night, rocket&#10;&#10;Description automatically generated">
            <a:extLst>
              <a:ext uri="{FF2B5EF4-FFF2-40B4-BE49-F238E27FC236}">
                <a16:creationId xmlns:a16="http://schemas.microsoft.com/office/drawing/2014/main" id="{19CBF00B-CA95-8901-3755-96362A567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 y="1826898"/>
            <a:ext cx="12180362" cy="5024399"/>
          </a:xfrm>
          <a:prstGeom prst="rect">
            <a:avLst/>
          </a:prstGeom>
        </p:spPr>
      </p:pic>
      <p:sp>
        <p:nvSpPr>
          <p:cNvPr id="7" name="Rectangle 6">
            <a:extLst>
              <a:ext uri="{FF2B5EF4-FFF2-40B4-BE49-F238E27FC236}">
                <a16:creationId xmlns:a16="http://schemas.microsoft.com/office/drawing/2014/main" id="{9FD5928C-314D-F79E-53F3-C096AEA7C895}"/>
              </a:ext>
            </a:extLst>
          </p:cNvPr>
          <p:cNvSpPr/>
          <p:nvPr/>
        </p:nvSpPr>
        <p:spPr>
          <a:xfrm>
            <a:off x="-8784" y="1494852"/>
            <a:ext cx="12200784" cy="4214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D2BE5-6993-FDD4-DC57-356A2452D8D8}"/>
              </a:ext>
            </a:extLst>
          </p:cNvPr>
          <p:cNvSpPr>
            <a:spLocks noGrp="1"/>
          </p:cNvSpPr>
          <p:nvPr>
            <p:ph type="title"/>
          </p:nvPr>
        </p:nvSpPr>
        <p:spPr/>
        <p:txBody>
          <a:bodyPr/>
          <a:lstStyle/>
          <a:p>
            <a:r>
              <a:rPr lang="en-US" dirty="0"/>
              <a:t>JSC Thermal Systems Future</a:t>
            </a:r>
          </a:p>
        </p:txBody>
      </p:sp>
      <p:sp>
        <p:nvSpPr>
          <p:cNvPr id="24" name="Rectangle: Rounded Corners 23">
            <a:extLst>
              <a:ext uri="{FF2B5EF4-FFF2-40B4-BE49-F238E27FC236}">
                <a16:creationId xmlns:a16="http://schemas.microsoft.com/office/drawing/2014/main" id="{6CF42CB1-C94E-0794-5D68-02B3BBCE34BF}"/>
              </a:ext>
            </a:extLst>
          </p:cNvPr>
          <p:cNvSpPr/>
          <p:nvPr/>
        </p:nvSpPr>
        <p:spPr>
          <a:xfrm>
            <a:off x="7280366" y="2049740"/>
            <a:ext cx="3274423" cy="4394792"/>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189A73B-805C-4EFD-61C2-9A0B43C213A2}"/>
              </a:ext>
            </a:extLst>
          </p:cNvPr>
          <p:cNvSpPr txBox="1"/>
          <p:nvPr/>
        </p:nvSpPr>
        <p:spPr>
          <a:xfrm>
            <a:off x="7379936" y="2179054"/>
            <a:ext cx="3174853" cy="2800767"/>
          </a:xfrm>
          <a:prstGeom prst="rect">
            <a:avLst/>
          </a:prstGeom>
          <a:noFill/>
        </p:spPr>
        <p:txBody>
          <a:bodyPr wrap="square" rtlCol="0">
            <a:spAutoFit/>
          </a:bodyPr>
          <a:lstStyle/>
          <a:p>
            <a:pPr marL="171450" indent="-171450">
              <a:buFont typeface="Arial" panose="020B0604020202020204" pitchFamily="34" charset="0"/>
              <a:buChar char="•"/>
            </a:pPr>
            <a:r>
              <a:rPr lang="en-US" sz="1600" b="1" dirty="0">
                <a:solidFill>
                  <a:schemeClr val="bg2">
                    <a:lumMod val="90000"/>
                  </a:schemeClr>
                </a:solidFill>
              </a:rPr>
              <a:t>Human spaceflight missions</a:t>
            </a:r>
          </a:p>
          <a:p>
            <a:pPr marL="171450" indent="-171450">
              <a:buFont typeface="Arial" panose="020B0604020202020204" pitchFamily="34" charset="0"/>
              <a:buChar char="•"/>
            </a:pPr>
            <a:endParaRPr lang="en-US" sz="1600" b="1" dirty="0">
              <a:solidFill>
                <a:schemeClr val="bg2">
                  <a:lumMod val="90000"/>
                </a:schemeClr>
              </a:solidFill>
            </a:endParaRPr>
          </a:p>
          <a:p>
            <a:pPr marL="171450" indent="-171450">
              <a:buFont typeface="Arial" panose="020B0604020202020204" pitchFamily="34" charset="0"/>
              <a:buChar char="•"/>
            </a:pPr>
            <a:r>
              <a:rPr lang="en-US" sz="1600" b="1" dirty="0">
                <a:solidFill>
                  <a:schemeClr val="bg2">
                    <a:lumMod val="90000"/>
                  </a:schemeClr>
                </a:solidFill>
              </a:rPr>
              <a:t>Sustained presence in Cis-Lunar space</a:t>
            </a:r>
          </a:p>
          <a:p>
            <a:pPr marL="171450" indent="-171450">
              <a:buFont typeface="Arial" panose="020B0604020202020204" pitchFamily="34" charset="0"/>
              <a:buChar char="•"/>
            </a:pPr>
            <a:endParaRPr lang="en-US" sz="1600" b="1" dirty="0">
              <a:solidFill>
                <a:schemeClr val="bg2">
                  <a:lumMod val="90000"/>
                </a:schemeClr>
              </a:solidFill>
            </a:endParaRPr>
          </a:p>
          <a:p>
            <a:pPr marL="171450" indent="-171450">
              <a:buFont typeface="Arial" panose="020B0604020202020204" pitchFamily="34" charset="0"/>
              <a:buChar char="•"/>
            </a:pPr>
            <a:r>
              <a:rPr lang="en-US" sz="1600" b="1" dirty="0">
                <a:solidFill>
                  <a:schemeClr val="bg2">
                    <a:lumMod val="90000"/>
                  </a:schemeClr>
                </a:solidFill>
              </a:rPr>
              <a:t>Mars exploration</a:t>
            </a:r>
          </a:p>
          <a:p>
            <a:pPr marL="171450" indent="-171450">
              <a:buFont typeface="Arial" panose="020B0604020202020204" pitchFamily="34" charset="0"/>
              <a:buChar char="•"/>
            </a:pPr>
            <a:endParaRPr lang="en-US" sz="1600" b="1" dirty="0">
              <a:solidFill>
                <a:schemeClr val="bg2">
                  <a:lumMod val="90000"/>
                </a:schemeClr>
              </a:solidFill>
            </a:endParaRPr>
          </a:p>
          <a:p>
            <a:pPr marL="171450" indent="-171450">
              <a:buFont typeface="Arial" panose="020B0604020202020204" pitchFamily="34" charset="0"/>
              <a:buChar char="•"/>
            </a:pPr>
            <a:r>
              <a:rPr lang="en-US" sz="1600" b="1" dirty="0">
                <a:solidFill>
                  <a:schemeClr val="bg2">
                    <a:lumMod val="90000"/>
                  </a:schemeClr>
                </a:solidFill>
              </a:rPr>
              <a:t>Innovative partnerships and collaborations</a:t>
            </a:r>
          </a:p>
          <a:p>
            <a:pPr marL="171450" indent="-171450">
              <a:buFont typeface="Arial" panose="020B0604020202020204" pitchFamily="34" charset="0"/>
              <a:buChar char="•"/>
            </a:pPr>
            <a:endParaRPr lang="en-US" sz="1600" b="1" dirty="0">
              <a:solidFill>
                <a:schemeClr val="bg2">
                  <a:lumMod val="90000"/>
                </a:schemeClr>
              </a:solidFill>
            </a:endParaRPr>
          </a:p>
          <a:p>
            <a:pPr marL="171450" indent="-171450">
              <a:buFont typeface="Arial" panose="020B0604020202020204" pitchFamily="34" charset="0"/>
              <a:buChar char="•"/>
            </a:pPr>
            <a:r>
              <a:rPr lang="en-US" sz="1600" b="1" dirty="0">
                <a:solidFill>
                  <a:schemeClr val="bg2">
                    <a:lumMod val="90000"/>
                  </a:schemeClr>
                </a:solidFill>
              </a:rPr>
              <a:t>Commercialization</a:t>
            </a:r>
          </a:p>
        </p:txBody>
      </p:sp>
      <p:sp>
        <p:nvSpPr>
          <p:cNvPr id="44" name="Footer Placeholder 43">
            <a:extLst>
              <a:ext uri="{FF2B5EF4-FFF2-40B4-BE49-F238E27FC236}">
                <a16:creationId xmlns:a16="http://schemas.microsoft.com/office/drawing/2014/main" id="{32E1C799-509E-2581-4645-BADCCAADBD6E}"/>
              </a:ext>
            </a:extLst>
          </p:cNvPr>
          <p:cNvSpPr>
            <a:spLocks noGrp="1"/>
          </p:cNvSpPr>
          <p:nvPr>
            <p:ph type="ftr" sz="quarter" idx="11"/>
          </p:nvPr>
        </p:nvSpPr>
        <p:spPr/>
        <p:txBody>
          <a:bodyPr/>
          <a:lstStyle/>
          <a:p>
            <a:endParaRPr lang="en-US"/>
          </a:p>
        </p:txBody>
      </p:sp>
      <p:sp>
        <p:nvSpPr>
          <p:cNvPr id="45" name="Slide Number Placeholder 44">
            <a:extLst>
              <a:ext uri="{FF2B5EF4-FFF2-40B4-BE49-F238E27FC236}">
                <a16:creationId xmlns:a16="http://schemas.microsoft.com/office/drawing/2014/main" id="{289579B3-F103-AF08-2DAF-06364EEA94BB}"/>
              </a:ext>
            </a:extLst>
          </p:cNvPr>
          <p:cNvSpPr>
            <a:spLocks noGrp="1"/>
          </p:cNvSpPr>
          <p:nvPr>
            <p:ph type="sldNum" sz="quarter" idx="12"/>
          </p:nvPr>
        </p:nvSpPr>
        <p:spPr/>
        <p:txBody>
          <a:bodyPr/>
          <a:lstStyle/>
          <a:p>
            <a:fld id="{E4D36355-CB67-4B3E-AF0B-385A3666B4E2}" type="slidenum">
              <a:rPr lang="en-US" smtClean="0"/>
              <a:t>36</a:t>
            </a:fld>
            <a:endParaRPr lang="en-US"/>
          </a:p>
        </p:txBody>
      </p:sp>
    </p:spTree>
    <p:extLst>
      <p:ext uri="{BB962C8B-B14F-4D97-AF65-F5344CB8AC3E}">
        <p14:creationId xmlns:p14="http://schemas.microsoft.com/office/powerpoint/2010/main" val="1287883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a:xfrm>
            <a:off x="6408056" y="1825625"/>
            <a:ext cx="4945743" cy="4351338"/>
          </a:xfrm>
        </p:spPr>
        <p:txBody>
          <a:bodyPr>
            <a:normAutofit lnSpcReduction="10000"/>
          </a:bodyPr>
          <a:lstStyle/>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Scott Coughlin</a:t>
            </a:r>
          </a:p>
          <a:p>
            <a:pPr marL="285750" indent="-285750">
              <a:spcAft>
                <a:spcPts val="400"/>
              </a:spcAft>
            </a:pPr>
            <a:r>
              <a:rPr lang="en-US" sz="1800" dirty="0">
                <a:solidFill>
                  <a:schemeClr val="bg1"/>
                </a:solidFill>
              </a:rPr>
              <a:t>Mrugen Patel</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Sydney Taylor</a:t>
            </a:r>
          </a:p>
          <a:p>
            <a:pPr marL="285750" indent="-285750">
              <a:spcAft>
                <a:spcPts val="400"/>
              </a:spcAft>
            </a:pPr>
            <a:r>
              <a:rPr lang="en-US" sz="1800" dirty="0">
                <a:solidFill>
                  <a:schemeClr val="bg1"/>
                </a:solidFill>
              </a:rPr>
              <a:t>Hee Jong Song</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Mike Ewert</a:t>
            </a:r>
          </a:p>
          <a:p>
            <a:pPr marL="285750" indent="-285750">
              <a:spcAft>
                <a:spcPts val="400"/>
              </a:spcAft>
            </a:pPr>
            <a:r>
              <a:rPr lang="en-US" sz="1800" dirty="0">
                <a:solidFill>
                  <a:schemeClr val="bg1"/>
                </a:solidFill>
              </a:rPr>
              <a:t>Bruce Conger</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Cinda Chullen</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Scott Hansen</a:t>
            </a:r>
          </a:p>
          <a:p>
            <a:pPr marL="285750" indent="-285750">
              <a:spcAft>
                <a:spcPts val="400"/>
              </a:spcAft>
            </a:pPr>
            <a:r>
              <a:rPr lang="en-US" sz="1800" dirty="0">
                <a:solidFill>
                  <a:schemeClr val="bg1"/>
                </a:solidFill>
              </a:rPr>
              <a:t>Hung Le</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Richard Barido</a:t>
            </a:r>
          </a:p>
          <a:p>
            <a:pPr marL="285750" indent="-285750">
              <a:spcAft>
                <a:spcPts val="400"/>
              </a:spcAft>
            </a:pPr>
            <a:r>
              <a:rPr lang="en-US" sz="1800" dirty="0">
                <a:solidFill>
                  <a:schemeClr val="bg1"/>
                </a:solidFill>
                <a:latin typeface="Arial" panose="020B0604020202020204" pitchFamily="34" charset="0"/>
                <a:cs typeface="Arial" panose="020B0604020202020204" pitchFamily="34" charset="0"/>
              </a:rPr>
              <a:t>Jeannie Corte</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37</a:t>
            </a:fld>
            <a:endParaRPr lang="en-US"/>
          </a:p>
        </p:txBody>
      </p:sp>
      <p:pic>
        <p:nvPicPr>
          <p:cNvPr id="7" name="Picture 6" descr="Logo, icon&#10;&#10;Description automatically generated">
            <a:extLst>
              <a:ext uri="{FF2B5EF4-FFF2-40B4-BE49-F238E27FC236}">
                <a16:creationId xmlns:a16="http://schemas.microsoft.com/office/drawing/2014/main" id="{25C3377A-5631-88D1-165D-FE5F47F78D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9174" y="2215781"/>
            <a:ext cx="4079882" cy="3367827"/>
          </a:xfrm>
          <a:prstGeom prst="rect">
            <a:avLst/>
          </a:prstGeom>
        </p:spPr>
      </p:pic>
    </p:spTree>
    <p:extLst>
      <p:ext uri="{BB962C8B-B14F-4D97-AF65-F5344CB8AC3E}">
        <p14:creationId xmlns:p14="http://schemas.microsoft.com/office/powerpoint/2010/main" val="3953233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92388C-4999-F4C3-74E0-65A0EF2854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83" y="1840728"/>
            <a:ext cx="12200782" cy="5032823"/>
          </a:xfrm>
          <a:prstGeom prst="rect">
            <a:avLst/>
          </a:prstGeom>
        </p:spPr>
      </p:pic>
      <p:sp>
        <p:nvSpPr>
          <p:cNvPr id="2" name="Title 1">
            <a:extLst>
              <a:ext uri="{FF2B5EF4-FFF2-40B4-BE49-F238E27FC236}">
                <a16:creationId xmlns:a16="http://schemas.microsoft.com/office/drawing/2014/main" id="{686D2BE5-6993-FDD4-DC57-356A2452D8D8}"/>
              </a:ext>
            </a:extLst>
          </p:cNvPr>
          <p:cNvSpPr>
            <a:spLocks noGrp="1"/>
          </p:cNvSpPr>
          <p:nvPr>
            <p:ph type="title"/>
          </p:nvPr>
        </p:nvSpPr>
        <p:spPr/>
        <p:txBody>
          <a:bodyPr>
            <a:normAutofit fontScale="90000"/>
          </a:bodyPr>
          <a:lstStyle/>
          <a:p>
            <a:r>
              <a:rPr lang="en-US" dirty="0"/>
              <a:t>Human Spacecraft</a:t>
            </a:r>
            <a:br>
              <a:rPr lang="en-US" dirty="0"/>
            </a:br>
            <a:r>
              <a:rPr lang="en-US" dirty="0"/>
              <a:t>Thermal Systems Development at JSC</a:t>
            </a:r>
          </a:p>
        </p:txBody>
      </p:sp>
      <p:sp>
        <p:nvSpPr>
          <p:cNvPr id="3" name="Rectangle: Rounded Corners 2">
            <a:extLst>
              <a:ext uri="{FF2B5EF4-FFF2-40B4-BE49-F238E27FC236}">
                <a16:creationId xmlns:a16="http://schemas.microsoft.com/office/drawing/2014/main" id="{FA65E00D-4E86-323E-9E99-F510EC8293D4}"/>
              </a:ext>
            </a:extLst>
          </p:cNvPr>
          <p:cNvSpPr/>
          <p:nvPr/>
        </p:nvSpPr>
        <p:spPr>
          <a:xfrm>
            <a:off x="337930" y="3385038"/>
            <a:ext cx="1926597" cy="3059494"/>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5A83507-958D-70C7-44AD-8EB30303AB85}"/>
              </a:ext>
            </a:extLst>
          </p:cNvPr>
          <p:cNvSpPr/>
          <p:nvPr/>
        </p:nvSpPr>
        <p:spPr>
          <a:xfrm>
            <a:off x="2511844" y="3385038"/>
            <a:ext cx="1602187" cy="3059494"/>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9C4572B-069A-8023-2DD0-39649101B1EC}"/>
              </a:ext>
            </a:extLst>
          </p:cNvPr>
          <p:cNvSpPr/>
          <p:nvPr/>
        </p:nvSpPr>
        <p:spPr>
          <a:xfrm>
            <a:off x="4306785" y="3385038"/>
            <a:ext cx="1602187" cy="3059494"/>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3552DD5-8D44-5416-40B9-BEBCC52E2537}"/>
              </a:ext>
            </a:extLst>
          </p:cNvPr>
          <p:cNvSpPr/>
          <p:nvPr/>
        </p:nvSpPr>
        <p:spPr>
          <a:xfrm>
            <a:off x="6210778" y="3385038"/>
            <a:ext cx="1602187" cy="3059494"/>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D4FBE15-9059-9B01-3AC8-81D1DE07E539}"/>
              </a:ext>
            </a:extLst>
          </p:cNvPr>
          <p:cNvSpPr/>
          <p:nvPr/>
        </p:nvSpPr>
        <p:spPr>
          <a:xfrm>
            <a:off x="8150896" y="3385038"/>
            <a:ext cx="1602187" cy="3059494"/>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C1B63F1-527E-AFA9-F1D3-5B9EE1D2391B}"/>
              </a:ext>
            </a:extLst>
          </p:cNvPr>
          <p:cNvSpPr/>
          <p:nvPr/>
        </p:nvSpPr>
        <p:spPr>
          <a:xfrm>
            <a:off x="10171448" y="3385038"/>
            <a:ext cx="1602187" cy="3059494"/>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4A92755-6BFE-7471-4DBB-3AF50A5308F2}"/>
              </a:ext>
            </a:extLst>
          </p:cNvPr>
          <p:cNvSpPr txBox="1"/>
          <p:nvPr/>
        </p:nvSpPr>
        <p:spPr>
          <a:xfrm>
            <a:off x="357043" y="3525715"/>
            <a:ext cx="1897246" cy="2970044"/>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90000"/>
                  </a:schemeClr>
                </a:solidFill>
              </a:rPr>
              <a:t>75 kW</a:t>
            </a:r>
          </a:p>
          <a:p>
            <a:pPr marL="171450" indent="-171450">
              <a:buFont typeface="Arial" panose="020B0604020202020204" pitchFamily="34" charset="0"/>
              <a:buChar char="•"/>
            </a:pPr>
            <a:r>
              <a:rPr lang="en-US" sz="1100" dirty="0">
                <a:solidFill>
                  <a:schemeClr val="bg2">
                    <a:lumMod val="90000"/>
                  </a:schemeClr>
                </a:solidFill>
              </a:rPr>
              <a:t>Dual pumped loops</a:t>
            </a:r>
          </a:p>
          <a:p>
            <a:pPr marL="287338" lvl="1" indent="-119063">
              <a:buFont typeface="Arial" panose="020B0604020202020204" pitchFamily="34" charset="0"/>
              <a:buChar char="•"/>
            </a:pPr>
            <a:r>
              <a:rPr lang="en-US" sz="1100" dirty="0">
                <a:solidFill>
                  <a:schemeClr val="bg2">
                    <a:lumMod val="90000"/>
                  </a:schemeClr>
                </a:solidFill>
              </a:rPr>
              <a:t>Internal: Water</a:t>
            </a:r>
          </a:p>
          <a:p>
            <a:pPr marL="287338" lvl="1" indent="-119063">
              <a:buFont typeface="Arial" panose="020B0604020202020204" pitchFamily="34" charset="0"/>
              <a:buChar char="•"/>
            </a:pPr>
            <a:r>
              <a:rPr lang="en-US" sz="1100" dirty="0">
                <a:solidFill>
                  <a:schemeClr val="bg2">
                    <a:lumMod val="90000"/>
                  </a:schemeClr>
                </a:solidFill>
              </a:rPr>
              <a:t>External: Ammonia</a:t>
            </a:r>
          </a:p>
          <a:p>
            <a:pPr marL="174625" indent="-174625">
              <a:buFont typeface="Arial" panose="020B0604020202020204" pitchFamily="34" charset="0"/>
              <a:buChar char="•"/>
            </a:pPr>
            <a:r>
              <a:rPr lang="en-US" sz="1100" dirty="0">
                <a:solidFill>
                  <a:schemeClr val="bg2">
                    <a:lumMod val="90000"/>
                  </a:schemeClr>
                </a:solidFill>
              </a:rPr>
              <a:t>Deployable Radiators</a:t>
            </a:r>
          </a:p>
          <a:p>
            <a:pPr marL="287338" lvl="1" indent="-122238">
              <a:buFont typeface="Arial" panose="020B0604020202020204" pitchFamily="34" charset="0"/>
              <a:buChar char="•"/>
            </a:pPr>
            <a:r>
              <a:rPr lang="en-US" sz="1100" dirty="0">
                <a:solidFill>
                  <a:schemeClr val="bg2">
                    <a:lumMod val="90000"/>
                  </a:schemeClr>
                </a:solidFill>
              </a:rPr>
              <a:t>73 ft x 11 ft x 6</a:t>
            </a:r>
          </a:p>
          <a:p>
            <a:pPr marL="174625" indent="-174625">
              <a:buFont typeface="Arial" panose="020B0604020202020204" pitchFamily="34" charset="0"/>
              <a:buChar char="•"/>
            </a:pPr>
            <a:r>
              <a:rPr lang="en-US" sz="1100" dirty="0">
                <a:solidFill>
                  <a:schemeClr val="bg2">
                    <a:lumMod val="90000"/>
                  </a:schemeClr>
                </a:solidFill>
              </a:rPr>
              <a:t>Heat pipes</a:t>
            </a:r>
          </a:p>
          <a:p>
            <a:pPr marL="174625" indent="-174625">
              <a:buFont typeface="Arial" panose="020B0604020202020204" pitchFamily="34" charset="0"/>
              <a:buChar char="•"/>
            </a:pPr>
            <a:r>
              <a:rPr lang="en-US" sz="1100" dirty="0">
                <a:solidFill>
                  <a:schemeClr val="bg2">
                    <a:lumMod val="90000"/>
                  </a:schemeClr>
                </a:solidFill>
              </a:rPr>
              <a:t>Shell heaters</a:t>
            </a:r>
          </a:p>
          <a:p>
            <a:pPr marL="174625" indent="-174625">
              <a:buFont typeface="Arial" panose="020B0604020202020204" pitchFamily="34" charset="0"/>
              <a:buChar char="•"/>
            </a:pPr>
            <a:r>
              <a:rPr lang="en-US" sz="1100" dirty="0">
                <a:solidFill>
                  <a:schemeClr val="bg2">
                    <a:lumMod val="90000"/>
                  </a:schemeClr>
                </a:solidFill>
              </a:rPr>
              <a:t>MLI</a:t>
            </a:r>
          </a:p>
          <a:p>
            <a:pPr marL="174625" indent="-174625">
              <a:buFont typeface="Arial" panose="020B0604020202020204" pitchFamily="34" charset="0"/>
              <a:buChar char="•"/>
            </a:pPr>
            <a:r>
              <a:rPr lang="en-US" sz="1100" dirty="0">
                <a:solidFill>
                  <a:schemeClr val="bg2">
                    <a:lumMod val="90000"/>
                  </a:schemeClr>
                </a:solidFill>
              </a:rPr>
              <a:t>Localized dynamic radiative environment </a:t>
            </a:r>
          </a:p>
          <a:p>
            <a:pPr marL="174625" indent="-174625">
              <a:buFont typeface="Arial" panose="020B0604020202020204" pitchFamily="34" charset="0"/>
              <a:buChar char="•"/>
            </a:pPr>
            <a:r>
              <a:rPr lang="en-US" sz="1100" dirty="0">
                <a:solidFill>
                  <a:schemeClr val="bg2">
                    <a:lumMod val="90000"/>
                  </a:schemeClr>
                </a:solidFill>
              </a:rPr>
              <a:t>Optical property degradation leading to structural loads issues</a:t>
            </a:r>
          </a:p>
          <a:p>
            <a:pPr marL="174625" indent="-174625">
              <a:buFont typeface="Arial" panose="020B0604020202020204" pitchFamily="34" charset="0"/>
              <a:buChar char="•"/>
            </a:pPr>
            <a:r>
              <a:rPr lang="en-US" sz="1100" dirty="0">
                <a:solidFill>
                  <a:schemeClr val="bg2">
                    <a:lumMod val="90000"/>
                  </a:schemeClr>
                </a:solidFill>
              </a:rPr>
              <a:t>Large heat pipe &amp; 2-phase ATCS dev prior to ISS</a:t>
            </a:r>
          </a:p>
          <a:p>
            <a:pPr indent="-288925">
              <a:buFont typeface="Arial" panose="020B0604020202020204" pitchFamily="34" charset="0"/>
              <a:buChar char="•"/>
            </a:pPr>
            <a:endParaRPr lang="en-US" sz="1100" dirty="0">
              <a:solidFill>
                <a:schemeClr val="bg2">
                  <a:lumMod val="90000"/>
                </a:schemeClr>
              </a:solidFill>
            </a:endParaRPr>
          </a:p>
        </p:txBody>
      </p:sp>
      <p:sp>
        <p:nvSpPr>
          <p:cNvPr id="60" name="Footer Placeholder 59">
            <a:extLst>
              <a:ext uri="{FF2B5EF4-FFF2-40B4-BE49-F238E27FC236}">
                <a16:creationId xmlns:a16="http://schemas.microsoft.com/office/drawing/2014/main" id="{6F703C12-98AA-7F90-D5F9-2F9235EA3F0B}"/>
              </a:ext>
            </a:extLst>
          </p:cNvPr>
          <p:cNvSpPr>
            <a:spLocks noGrp="1"/>
          </p:cNvSpPr>
          <p:nvPr>
            <p:ph type="ftr" sz="quarter" idx="11"/>
          </p:nvPr>
        </p:nvSpPr>
        <p:spPr/>
        <p:txBody>
          <a:bodyPr/>
          <a:lstStyle/>
          <a:p>
            <a:endParaRPr lang="en-US"/>
          </a:p>
        </p:txBody>
      </p:sp>
      <p:sp>
        <p:nvSpPr>
          <p:cNvPr id="61" name="Slide Number Placeholder 60">
            <a:extLst>
              <a:ext uri="{FF2B5EF4-FFF2-40B4-BE49-F238E27FC236}">
                <a16:creationId xmlns:a16="http://schemas.microsoft.com/office/drawing/2014/main" id="{0E39E7C9-482B-E210-C7E1-37DD8DC28CAC}"/>
              </a:ext>
            </a:extLst>
          </p:cNvPr>
          <p:cNvSpPr>
            <a:spLocks noGrp="1"/>
          </p:cNvSpPr>
          <p:nvPr>
            <p:ph type="sldNum" sz="quarter" idx="12"/>
          </p:nvPr>
        </p:nvSpPr>
        <p:spPr/>
        <p:txBody>
          <a:bodyPr/>
          <a:lstStyle/>
          <a:p>
            <a:fld id="{E4D36355-CB67-4B3E-AF0B-385A3666B4E2}" type="slidenum">
              <a:rPr lang="en-US" smtClean="0"/>
              <a:t>4</a:t>
            </a:fld>
            <a:endParaRPr lang="en-US" dirty="0"/>
          </a:p>
        </p:txBody>
      </p:sp>
      <p:sp>
        <p:nvSpPr>
          <p:cNvPr id="6" name="Rectangle 5">
            <a:extLst>
              <a:ext uri="{FF2B5EF4-FFF2-40B4-BE49-F238E27FC236}">
                <a16:creationId xmlns:a16="http://schemas.microsoft.com/office/drawing/2014/main" id="{3AA8074A-B453-20A5-152D-2F8386323D12}"/>
              </a:ext>
            </a:extLst>
          </p:cNvPr>
          <p:cNvSpPr/>
          <p:nvPr/>
        </p:nvSpPr>
        <p:spPr>
          <a:xfrm>
            <a:off x="-8784" y="1491906"/>
            <a:ext cx="12200784" cy="4214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9144EDE-DCB5-5D6E-0FFC-C9E5B834537C}"/>
              </a:ext>
            </a:extLst>
          </p:cNvPr>
          <p:cNvSpPr/>
          <p:nvPr/>
        </p:nvSpPr>
        <p:spPr>
          <a:xfrm>
            <a:off x="353094" y="1544288"/>
            <a:ext cx="1876508"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413181D-703B-1264-A3E5-0106A5C8AF80}"/>
              </a:ext>
            </a:extLst>
          </p:cNvPr>
          <p:cNvSpPr/>
          <p:nvPr/>
        </p:nvSpPr>
        <p:spPr>
          <a:xfrm>
            <a:off x="4505390" y="1544288"/>
            <a:ext cx="1137037"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B62A0D0-8511-72E6-8798-0C3D3BBEC903}"/>
              </a:ext>
            </a:extLst>
          </p:cNvPr>
          <p:cNvSpPr/>
          <p:nvPr/>
        </p:nvSpPr>
        <p:spPr>
          <a:xfrm>
            <a:off x="6350730" y="1544288"/>
            <a:ext cx="1086678"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2147E4B-5BE8-463B-1FB7-A6168C184EBA}"/>
              </a:ext>
            </a:extLst>
          </p:cNvPr>
          <p:cNvSpPr/>
          <p:nvPr/>
        </p:nvSpPr>
        <p:spPr>
          <a:xfrm>
            <a:off x="8013648" y="1544288"/>
            <a:ext cx="1598212"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CE42B99-2331-5CA9-6E45-A44243A79A9F}"/>
              </a:ext>
            </a:extLst>
          </p:cNvPr>
          <p:cNvSpPr/>
          <p:nvPr/>
        </p:nvSpPr>
        <p:spPr>
          <a:xfrm>
            <a:off x="9891346" y="1544288"/>
            <a:ext cx="2144782"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763E19-A893-82DA-694B-A51981B7260C}"/>
              </a:ext>
            </a:extLst>
          </p:cNvPr>
          <p:cNvSpPr txBox="1"/>
          <p:nvPr/>
        </p:nvSpPr>
        <p:spPr>
          <a:xfrm>
            <a:off x="426367" y="1558074"/>
            <a:ext cx="1729961" cy="261610"/>
          </a:xfrm>
          <a:prstGeom prst="rect">
            <a:avLst/>
          </a:prstGeom>
          <a:noFill/>
        </p:spPr>
        <p:txBody>
          <a:bodyPr wrap="none" rtlCol="0">
            <a:spAutoFit/>
          </a:bodyPr>
          <a:lstStyle/>
          <a:p>
            <a:pPr algn="ctr"/>
            <a:r>
              <a:rPr lang="en-US" sz="1050" dirty="0">
                <a:solidFill>
                  <a:schemeClr val="bg2"/>
                </a:solidFill>
              </a:rPr>
              <a:t>International Space Station</a:t>
            </a:r>
          </a:p>
        </p:txBody>
      </p:sp>
      <p:sp>
        <p:nvSpPr>
          <p:cNvPr id="16" name="TextBox 15">
            <a:extLst>
              <a:ext uri="{FF2B5EF4-FFF2-40B4-BE49-F238E27FC236}">
                <a16:creationId xmlns:a16="http://schemas.microsoft.com/office/drawing/2014/main" id="{F2910984-537D-B06D-F54C-68FB420A273D}"/>
              </a:ext>
            </a:extLst>
          </p:cNvPr>
          <p:cNvSpPr txBox="1"/>
          <p:nvPr/>
        </p:nvSpPr>
        <p:spPr>
          <a:xfrm>
            <a:off x="4817257" y="1558074"/>
            <a:ext cx="492444" cy="253916"/>
          </a:xfrm>
          <a:prstGeom prst="rect">
            <a:avLst/>
          </a:prstGeom>
          <a:noFill/>
        </p:spPr>
        <p:txBody>
          <a:bodyPr wrap="none" rtlCol="0">
            <a:spAutoFit/>
          </a:bodyPr>
          <a:lstStyle/>
          <a:p>
            <a:pPr algn="ctr"/>
            <a:r>
              <a:rPr lang="en-US" sz="1050" dirty="0">
                <a:solidFill>
                  <a:schemeClr val="bg2"/>
                </a:solidFill>
              </a:rPr>
              <a:t>Orion</a:t>
            </a:r>
          </a:p>
        </p:txBody>
      </p:sp>
      <p:sp>
        <p:nvSpPr>
          <p:cNvPr id="17" name="TextBox 16">
            <a:extLst>
              <a:ext uri="{FF2B5EF4-FFF2-40B4-BE49-F238E27FC236}">
                <a16:creationId xmlns:a16="http://schemas.microsoft.com/office/drawing/2014/main" id="{564E59AA-416E-A629-534F-43C8FFFAD2AD}"/>
              </a:ext>
            </a:extLst>
          </p:cNvPr>
          <p:cNvSpPr txBox="1"/>
          <p:nvPr/>
        </p:nvSpPr>
        <p:spPr>
          <a:xfrm>
            <a:off x="6560483" y="1558074"/>
            <a:ext cx="667170" cy="253916"/>
          </a:xfrm>
          <a:prstGeom prst="rect">
            <a:avLst/>
          </a:prstGeom>
          <a:noFill/>
        </p:spPr>
        <p:txBody>
          <a:bodyPr wrap="none" rtlCol="0">
            <a:spAutoFit/>
          </a:bodyPr>
          <a:lstStyle/>
          <a:p>
            <a:pPr algn="ctr"/>
            <a:r>
              <a:rPr lang="en-US" sz="1050" dirty="0">
                <a:solidFill>
                  <a:schemeClr val="bg2"/>
                </a:solidFill>
              </a:rPr>
              <a:t>Gateway</a:t>
            </a:r>
          </a:p>
        </p:txBody>
      </p:sp>
      <p:sp>
        <p:nvSpPr>
          <p:cNvPr id="18" name="TextBox 17">
            <a:extLst>
              <a:ext uri="{FF2B5EF4-FFF2-40B4-BE49-F238E27FC236}">
                <a16:creationId xmlns:a16="http://schemas.microsoft.com/office/drawing/2014/main" id="{E651F343-1819-4B0D-E2D0-13C33A343A78}"/>
              </a:ext>
            </a:extLst>
          </p:cNvPr>
          <p:cNvSpPr txBox="1"/>
          <p:nvPr/>
        </p:nvSpPr>
        <p:spPr>
          <a:xfrm>
            <a:off x="8080827" y="1558074"/>
            <a:ext cx="1463863" cy="253916"/>
          </a:xfrm>
          <a:prstGeom prst="rect">
            <a:avLst/>
          </a:prstGeom>
          <a:noFill/>
        </p:spPr>
        <p:txBody>
          <a:bodyPr wrap="none" rtlCol="0">
            <a:spAutoFit/>
          </a:bodyPr>
          <a:lstStyle/>
          <a:p>
            <a:pPr algn="ctr"/>
            <a:r>
              <a:rPr lang="en-US" sz="1050" dirty="0">
                <a:solidFill>
                  <a:schemeClr val="bg2"/>
                </a:solidFill>
              </a:rPr>
              <a:t>Human Landing System</a:t>
            </a:r>
          </a:p>
        </p:txBody>
      </p:sp>
      <p:sp>
        <p:nvSpPr>
          <p:cNvPr id="47" name="TextBox 46">
            <a:extLst>
              <a:ext uri="{FF2B5EF4-FFF2-40B4-BE49-F238E27FC236}">
                <a16:creationId xmlns:a16="http://schemas.microsoft.com/office/drawing/2014/main" id="{AFAEED81-A56C-C706-D9A3-395EAD1BB835}"/>
              </a:ext>
            </a:extLst>
          </p:cNvPr>
          <p:cNvSpPr txBox="1"/>
          <p:nvPr/>
        </p:nvSpPr>
        <p:spPr>
          <a:xfrm>
            <a:off x="10003517" y="1558074"/>
            <a:ext cx="1920440" cy="329834"/>
          </a:xfrm>
          <a:prstGeom prst="rect">
            <a:avLst/>
          </a:prstGeom>
          <a:noFill/>
        </p:spPr>
        <p:txBody>
          <a:bodyPr wrap="square" rtlCol="0">
            <a:spAutoFit/>
          </a:bodyPr>
          <a:lstStyle/>
          <a:p>
            <a:pPr algn="ctr">
              <a:lnSpc>
                <a:spcPts val="900"/>
              </a:lnSpc>
            </a:pPr>
            <a:r>
              <a:rPr lang="en-US" sz="1050" dirty="0">
                <a:solidFill>
                  <a:schemeClr val="bg2"/>
                </a:solidFill>
              </a:rPr>
              <a:t>Extravehicular Activity &amp; Human Surface Mobility</a:t>
            </a:r>
          </a:p>
        </p:txBody>
      </p:sp>
      <p:sp>
        <p:nvSpPr>
          <p:cNvPr id="7" name="TextBox 6">
            <a:extLst>
              <a:ext uri="{FF2B5EF4-FFF2-40B4-BE49-F238E27FC236}">
                <a16:creationId xmlns:a16="http://schemas.microsoft.com/office/drawing/2014/main" id="{C3319614-1A61-361E-B01F-57BF8203B38D}"/>
              </a:ext>
            </a:extLst>
          </p:cNvPr>
          <p:cNvSpPr txBox="1"/>
          <p:nvPr/>
        </p:nvSpPr>
        <p:spPr>
          <a:xfrm>
            <a:off x="2508398" y="3525715"/>
            <a:ext cx="1609204" cy="600164"/>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90000"/>
                  </a:schemeClr>
                </a:solidFill>
              </a:rPr>
              <a:t>ATCS</a:t>
            </a:r>
          </a:p>
          <a:p>
            <a:pPr marL="171450" indent="-171450">
              <a:buFont typeface="Arial" panose="020B0604020202020204" pitchFamily="34" charset="0"/>
              <a:buChar char="•"/>
            </a:pPr>
            <a:r>
              <a:rPr lang="en-US" sz="1100" dirty="0">
                <a:solidFill>
                  <a:schemeClr val="bg2">
                    <a:lumMod val="90000"/>
                  </a:schemeClr>
                </a:solidFill>
              </a:rPr>
              <a:t>PTCS</a:t>
            </a:r>
          </a:p>
          <a:p>
            <a:pPr marL="174625" indent="-174625">
              <a:buFont typeface="Arial" panose="020B0604020202020204" pitchFamily="34" charset="0"/>
              <a:buChar char="•"/>
            </a:pPr>
            <a:r>
              <a:rPr lang="en-US" sz="1100" dirty="0">
                <a:solidFill>
                  <a:schemeClr val="bg2">
                    <a:lumMod val="90000"/>
                  </a:schemeClr>
                </a:solidFill>
              </a:rPr>
              <a:t>TPS</a:t>
            </a:r>
          </a:p>
        </p:txBody>
      </p:sp>
      <p:sp>
        <p:nvSpPr>
          <p:cNvPr id="23" name="TextBox 22">
            <a:extLst>
              <a:ext uri="{FF2B5EF4-FFF2-40B4-BE49-F238E27FC236}">
                <a16:creationId xmlns:a16="http://schemas.microsoft.com/office/drawing/2014/main" id="{B618308F-FEAB-761E-2056-235E007ECD99}"/>
              </a:ext>
            </a:extLst>
          </p:cNvPr>
          <p:cNvSpPr txBox="1"/>
          <p:nvPr/>
        </p:nvSpPr>
        <p:spPr>
          <a:xfrm>
            <a:off x="4306786" y="3525715"/>
            <a:ext cx="1648952" cy="1785104"/>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90000"/>
                  </a:schemeClr>
                </a:solidFill>
              </a:rPr>
              <a:t>5 kW</a:t>
            </a:r>
          </a:p>
          <a:p>
            <a:pPr marL="171450" indent="-171450">
              <a:buFont typeface="Arial" panose="020B0604020202020204" pitchFamily="34" charset="0"/>
              <a:buChar char="•"/>
            </a:pPr>
            <a:r>
              <a:rPr lang="en-US" sz="1100" dirty="0">
                <a:solidFill>
                  <a:schemeClr val="bg2">
                    <a:lumMod val="90000"/>
                  </a:schemeClr>
                </a:solidFill>
              </a:rPr>
              <a:t>Dual pumped loops</a:t>
            </a:r>
          </a:p>
          <a:p>
            <a:pPr marL="287338" lvl="1" indent="-119063">
              <a:buFont typeface="Arial" panose="020B0604020202020204" pitchFamily="34" charset="0"/>
              <a:buChar char="•"/>
            </a:pPr>
            <a:r>
              <a:rPr lang="en-US" sz="1100" dirty="0">
                <a:solidFill>
                  <a:schemeClr val="bg2">
                    <a:lumMod val="90000"/>
                  </a:schemeClr>
                </a:solidFill>
              </a:rPr>
              <a:t>Internal: PGW</a:t>
            </a:r>
          </a:p>
          <a:p>
            <a:pPr marL="287338" lvl="1" indent="-119063">
              <a:buFont typeface="Arial" panose="020B0604020202020204" pitchFamily="34" charset="0"/>
              <a:buChar char="•"/>
            </a:pPr>
            <a:r>
              <a:rPr lang="en-US" sz="1100" dirty="0">
                <a:solidFill>
                  <a:schemeClr val="bg2">
                    <a:lumMod val="90000"/>
                  </a:schemeClr>
                </a:solidFill>
              </a:rPr>
              <a:t>External: HFE-7200</a:t>
            </a:r>
          </a:p>
          <a:p>
            <a:pPr marL="174625" indent="-174625">
              <a:buFont typeface="Arial" panose="020B0604020202020204" pitchFamily="34" charset="0"/>
              <a:buChar char="•"/>
            </a:pPr>
            <a:r>
              <a:rPr lang="en-US" sz="1100" dirty="0">
                <a:solidFill>
                  <a:schemeClr val="bg2">
                    <a:lumMod val="90000"/>
                  </a:schemeClr>
                </a:solidFill>
              </a:rPr>
              <a:t>Body-Mounted Radiators</a:t>
            </a:r>
          </a:p>
          <a:p>
            <a:pPr marL="287338" lvl="1" indent="-122238">
              <a:buFont typeface="Arial" panose="020B0604020202020204" pitchFamily="34" charset="0"/>
              <a:buChar char="•"/>
            </a:pPr>
            <a:r>
              <a:rPr lang="en-US" sz="1100" dirty="0">
                <a:solidFill>
                  <a:schemeClr val="bg2">
                    <a:lumMod val="90000"/>
                  </a:schemeClr>
                </a:solidFill>
              </a:rPr>
              <a:t>24m</a:t>
            </a:r>
            <a:r>
              <a:rPr lang="en-US" sz="1100" baseline="30000" dirty="0">
                <a:solidFill>
                  <a:schemeClr val="bg2">
                    <a:lumMod val="90000"/>
                  </a:schemeClr>
                </a:solidFill>
              </a:rPr>
              <a:t>2 </a:t>
            </a:r>
          </a:p>
          <a:p>
            <a:pPr marL="174625" indent="-174625">
              <a:buFont typeface="Arial" panose="020B0604020202020204" pitchFamily="34" charset="0"/>
              <a:buChar char="•"/>
            </a:pPr>
            <a:r>
              <a:rPr lang="en-US" sz="1100" dirty="0">
                <a:solidFill>
                  <a:schemeClr val="bg2">
                    <a:lumMod val="90000"/>
                  </a:schemeClr>
                </a:solidFill>
              </a:rPr>
              <a:t>Software controlled heaters</a:t>
            </a:r>
          </a:p>
          <a:p>
            <a:pPr marL="174625" indent="-174625">
              <a:buFont typeface="Arial" panose="020B0604020202020204" pitchFamily="34" charset="0"/>
              <a:buChar char="•"/>
            </a:pPr>
            <a:r>
              <a:rPr lang="en-US" sz="1100" dirty="0">
                <a:solidFill>
                  <a:schemeClr val="bg2">
                    <a:lumMod val="90000"/>
                  </a:schemeClr>
                </a:solidFill>
              </a:rPr>
              <a:t>MLI / </a:t>
            </a:r>
            <a:r>
              <a:rPr lang="en-US" sz="1100" dirty="0" err="1">
                <a:solidFill>
                  <a:schemeClr val="bg2">
                    <a:lumMod val="90000"/>
                  </a:schemeClr>
                </a:solidFill>
              </a:rPr>
              <a:t>SiOx</a:t>
            </a:r>
            <a:r>
              <a:rPr lang="en-US" sz="1100" dirty="0">
                <a:solidFill>
                  <a:schemeClr val="bg2">
                    <a:lumMod val="90000"/>
                  </a:schemeClr>
                </a:solidFill>
              </a:rPr>
              <a:t> tape on CM</a:t>
            </a:r>
          </a:p>
        </p:txBody>
      </p:sp>
      <p:sp>
        <p:nvSpPr>
          <p:cNvPr id="24" name="TextBox 23">
            <a:extLst>
              <a:ext uri="{FF2B5EF4-FFF2-40B4-BE49-F238E27FC236}">
                <a16:creationId xmlns:a16="http://schemas.microsoft.com/office/drawing/2014/main" id="{268540D9-3CBF-E0A2-EE37-A9BD2DA34108}"/>
              </a:ext>
            </a:extLst>
          </p:cNvPr>
          <p:cNvSpPr txBox="1"/>
          <p:nvPr/>
        </p:nvSpPr>
        <p:spPr>
          <a:xfrm>
            <a:off x="6210778" y="3525715"/>
            <a:ext cx="1661779" cy="2631490"/>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90000"/>
                  </a:schemeClr>
                </a:solidFill>
              </a:rPr>
              <a:t>6.3 kw</a:t>
            </a:r>
          </a:p>
          <a:p>
            <a:pPr marL="171450" indent="-171450">
              <a:buFont typeface="Arial" panose="020B0604020202020204" pitchFamily="34" charset="0"/>
              <a:buChar char="•"/>
            </a:pPr>
            <a:r>
              <a:rPr lang="en-US" sz="1100" dirty="0">
                <a:solidFill>
                  <a:schemeClr val="bg2">
                    <a:lumMod val="90000"/>
                  </a:schemeClr>
                </a:solidFill>
              </a:rPr>
              <a:t>Dual pumped loops</a:t>
            </a:r>
          </a:p>
          <a:p>
            <a:pPr marL="287338" lvl="1" indent="-119063">
              <a:buFont typeface="Arial" panose="020B0604020202020204" pitchFamily="34" charset="0"/>
              <a:buChar char="•"/>
            </a:pPr>
            <a:r>
              <a:rPr lang="en-US" sz="1100" dirty="0">
                <a:solidFill>
                  <a:schemeClr val="bg2">
                    <a:lumMod val="90000"/>
                  </a:schemeClr>
                </a:solidFill>
              </a:rPr>
              <a:t>Internal: PGW</a:t>
            </a:r>
          </a:p>
          <a:p>
            <a:pPr marL="287338" lvl="1" indent="-119063">
              <a:buFont typeface="Arial" panose="020B0604020202020204" pitchFamily="34" charset="0"/>
              <a:buChar char="•"/>
            </a:pPr>
            <a:r>
              <a:rPr lang="en-US" sz="1100" dirty="0">
                <a:solidFill>
                  <a:schemeClr val="bg2">
                    <a:lumMod val="90000"/>
                  </a:schemeClr>
                </a:solidFill>
              </a:rPr>
              <a:t>External: HFE-7200</a:t>
            </a:r>
          </a:p>
          <a:p>
            <a:pPr marL="174625" indent="-174625">
              <a:buFont typeface="Arial" panose="020B0604020202020204" pitchFamily="34" charset="0"/>
              <a:buChar char="•"/>
            </a:pPr>
            <a:r>
              <a:rPr lang="en-US" sz="1100" dirty="0">
                <a:solidFill>
                  <a:schemeClr val="bg2">
                    <a:lumMod val="90000"/>
                  </a:schemeClr>
                </a:solidFill>
              </a:rPr>
              <a:t>Body-Mounted (HALO = 36m</a:t>
            </a:r>
            <a:r>
              <a:rPr lang="en-US" sz="1100" baseline="30000" dirty="0">
                <a:solidFill>
                  <a:schemeClr val="bg2">
                    <a:lumMod val="90000"/>
                  </a:schemeClr>
                </a:solidFill>
              </a:rPr>
              <a:t>2</a:t>
            </a:r>
            <a:r>
              <a:rPr lang="en-US" sz="1100" dirty="0">
                <a:solidFill>
                  <a:schemeClr val="bg2">
                    <a:lumMod val="90000"/>
                  </a:schemeClr>
                </a:solidFill>
              </a:rPr>
              <a:t>) &amp; Deployable Radiators</a:t>
            </a:r>
          </a:p>
          <a:p>
            <a:pPr marL="174625" indent="-174625">
              <a:buFont typeface="Arial" panose="020B0604020202020204" pitchFamily="34" charset="0"/>
              <a:buChar char="•"/>
            </a:pPr>
            <a:r>
              <a:rPr lang="en-US" sz="1100" dirty="0">
                <a:solidFill>
                  <a:schemeClr val="bg2">
                    <a:lumMod val="90000"/>
                  </a:schemeClr>
                </a:solidFill>
              </a:rPr>
              <a:t>Unique challenge due to cislunar environment and 7-day lunar orbit</a:t>
            </a:r>
          </a:p>
          <a:p>
            <a:pPr marL="174625" indent="-174625">
              <a:buFont typeface="Arial" panose="020B0604020202020204" pitchFamily="34" charset="0"/>
              <a:buChar char="•"/>
            </a:pPr>
            <a:r>
              <a:rPr lang="en-US" sz="1100" dirty="0">
                <a:solidFill>
                  <a:schemeClr val="bg2">
                    <a:lumMod val="90000"/>
                  </a:schemeClr>
                </a:solidFill>
              </a:rPr>
              <a:t>Potential lunar dust deposition</a:t>
            </a:r>
          </a:p>
          <a:p>
            <a:pPr marL="174625" indent="-174625">
              <a:buFont typeface="Arial" panose="020B0604020202020204" pitchFamily="34" charset="0"/>
              <a:buChar char="•"/>
            </a:pPr>
            <a:r>
              <a:rPr lang="en-US" sz="1100" dirty="0">
                <a:solidFill>
                  <a:schemeClr val="bg2">
                    <a:lumMod val="90000"/>
                  </a:schemeClr>
                </a:solidFill>
              </a:rPr>
              <a:t>Optical property degradation</a:t>
            </a:r>
          </a:p>
        </p:txBody>
      </p:sp>
      <p:sp>
        <p:nvSpPr>
          <p:cNvPr id="25" name="TextBox 24">
            <a:extLst>
              <a:ext uri="{FF2B5EF4-FFF2-40B4-BE49-F238E27FC236}">
                <a16:creationId xmlns:a16="http://schemas.microsoft.com/office/drawing/2014/main" id="{FAE902B1-55FE-2825-0C0C-81C56C2BCD70}"/>
              </a:ext>
            </a:extLst>
          </p:cNvPr>
          <p:cNvSpPr txBox="1"/>
          <p:nvPr/>
        </p:nvSpPr>
        <p:spPr>
          <a:xfrm>
            <a:off x="8150896" y="3525715"/>
            <a:ext cx="1602187" cy="600164"/>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90000"/>
                  </a:schemeClr>
                </a:solidFill>
              </a:rPr>
              <a:t>ATCS</a:t>
            </a:r>
          </a:p>
          <a:p>
            <a:pPr marL="171450" indent="-171450">
              <a:buFont typeface="Arial" panose="020B0604020202020204" pitchFamily="34" charset="0"/>
              <a:buChar char="•"/>
            </a:pPr>
            <a:r>
              <a:rPr lang="en-US" sz="1100" dirty="0">
                <a:solidFill>
                  <a:schemeClr val="bg2">
                    <a:lumMod val="90000"/>
                  </a:schemeClr>
                </a:solidFill>
              </a:rPr>
              <a:t>PTCS</a:t>
            </a:r>
          </a:p>
          <a:p>
            <a:pPr marL="174625" indent="-174625">
              <a:buFont typeface="Arial" panose="020B0604020202020204" pitchFamily="34" charset="0"/>
              <a:buChar char="•"/>
            </a:pPr>
            <a:r>
              <a:rPr lang="en-US" sz="1100" dirty="0">
                <a:solidFill>
                  <a:schemeClr val="bg2">
                    <a:lumMod val="90000"/>
                  </a:schemeClr>
                </a:solidFill>
              </a:rPr>
              <a:t>TPS</a:t>
            </a:r>
          </a:p>
        </p:txBody>
      </p:sp>
      <p:sp>
        <p:nvSpPr>
          <p:cNvPr id="26" name="TextBox 25">
            <a:extLst>
              <a:ext uri="{FF2B5EF4-FFF2-40B4-BE49-F238E27FC236}">
                <a16:creationId xmlns:a16="http://schemas.microsoft.com/office/drawing/2014/main" id="{43ABCCC0-5BD9-A954-B957-B77DD664C27E}"/>
              </a:ext>
            </a:extLst>
          </p:cNvPr>
          <p:cNvSpPr txBox="1"/>
          <p:nvPr/>
        </p:nvSpPr>
        <p:spPr>
          <a:xfrm>
            <a:off x="10171448" y="3525715"/>
            <a:ext cx="1602188" cy="430887"/>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90000"/>
                  </a:schemeClr>
                </a:solidFill>
              </a:rPr>
              <a:t>Spacesuits</a:t>
            </a:r>
          </a:p>
          <a:p>
            <a:pPr marL="171450" indent="-171450">
              <a:buFont typeface="Arial" panose="020B0604020202020204" pitchFamily="34" charset="0"/>
              <a:buChar char="•"/>
            </a:pPr>
            <a:r>
              <a:rPr lang="en-US" sz="1100" dirty="0">
                <a:solidFill>
                  <a:schemeClr val="bg2">
                    <a:lumMod val="90000"/>
                  </a:schemeClr>
                </a:solidFill>
              </a:rPr>
              <a:t>Rovers</a:t>
            </a:r>
          </a:p>
        </p:txBody>
      </p:sp>
      <p:sp>
        <p:nvSpPr>
          <p:cNvPr id="27" name="Rectangle: Rounded Corners 26">
            <a:extLst>
              <a:ext uri="{FF2B5EF4-FFF2-40B4-BE49-F238E27FC236}">
                <a16:creationId xmlns:a16="http://schemas.microsoft.com/office/drawing/2014/main" id="{52B7774A-FB6D-2680-08FF-F085F94B4766}"/>
              </a:ext>
            </a:extLst>
          </p:cNvPr>
          <p:cNvSpPr/>
          <p:nvPr/>
        </p:nvSpPr>
        <p:spPr>
          <a:xfrm>
            <a:off x="2521369" y="1544288"/>
            <a:ext cx="1517231"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1979C8-BFCA-73D8-B547-2C5C5329073F}"/>
              </a:ext>
            </a:extLst>
          </p:cNvPr>
          <p:cNvSpPr txBox="1"/>
          <p:nvPr/>
        </p:nvSpPr>
        <p:spPr>
          <a:xfrm>
            <a:off x="2514250" y="1558074"/>
            <a:ext cx="1524350" cy="253916"/>
          </a:xfrm>
          <a:prstGeom prst="rect">
            <a:avLst/>
          </a:prstGeom>
          <a:noFill/>
        </p:spPr>
        <p:txBody>
          <a:bodyPr wrap="square" rtlCol="0">
            <a:spAutoFit/>
          </a:bodyPr>
          <a:lstStyle/>
          <a:p>
            <a:pPr algn="ctr"/>
            <a:r>
              <a:rPr lang="en-US" sz="1050" dirty="0">
                <a:solidFill>
                  <a:schemeClr val="bg2"/>
                </a:solidFill>
              </a:rPr>
              <a:t>Commercial Crew</a:t>
            </a:r>
          </a:p>
        </p:txBody>
      </p:sp>
    </p:spTree>
    <p:extLst>
      <p:ext uri="{BB962C8B-B14F-4D97-AF65-F5344CB8AC3E}">
        <p14:creationId xmlns:p14="http://schemas.microsoft.com/office/powerpoint/2010/main" val="331203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F01267-834F-7C5C-AC53-FE529762CCE3}"/>
              </a:ext>
            </a:extLst>
          </p:cNvPr>
          <p:cNvSpPr>
            <a:spLocks noGrp="1"/>
          </p:cNvSpPr>
          <p:nvPr>
            <p:ph type="title"/>
          </p:nvPr>
        </p:nvSpPr>
        <p:spPr/>
        <p:txBody>
          <a:bodyPr/>
          <a:lstStyle/>
          <a:p>
            <a:r>
              <a:rPr lang="en-US" dirty="0"/>
              <a:t>JSC Engineering Directorate</a:t>
            </a:r>
          </a:p>
        </p:txBody>
      </p:sp>
      <p:sp>
        <p:nvSpPr>
          <p:cNvPr id="32" name="Footer Placeholder 31">
            <a:extLst>
              <a:ext uri="{FF2B5EF4-FFF2-40B4-BE49-F238E27FC236}">
                <a16:creationId xmlns:a16="http://schemas.microsoft.com/office/drawing/2014/main" id="{C5E9F34A-3111-0B4C-3D61-F6DEB0472B15}"/>
              </a:ext>
            </a:extLst>
          </p:cNvPr>
          <p:cNvSpPr>
            <a:spLocks noGrp="1"/>
          </p:cNvSpPr>
          <p:nvPr>
            <p:ph type="ftr" sz="quarter" idx="11"/>
          </p:nvPr>
        </p:nvSpPr>
        <p:spPr/>
        <p:txBody>
          <a:bodyPr/>
          <a:lstStyle/>
          <a:p>
            <a:endParaRPr lang="en-US"/>
          </a:p>
        </p:txBody>
      </p:sp>
      <p:sp>
        <p:nvSpPr>
          <p:cNvPr id="33" name="Slide Number Placeholder 32">
            <a:extLst>
              <a:ext uri="{FF2B5EF4-FFF2-40B4-BE49-F238E27FC236}">
                <a16:creationId xmlns:a16="http://schemas.microsoft.com/office/drawing/2014/main" id="{3BC17C9F-F71A-E096-A24D-57C857847FF9}"/>
              </a:ext>
            </a:extLst>
          </p:cNvPr>
          <p:cNvSpPr>
            <a:spLocks noGrp="1"/>
          </p:cNvSpPr>
          <p:nvPr>
            <p:ph type="sldNum" sz="quarter" idx="12"/>
          </p:nvPr>
        </p:nvSpPr>
        <p:spPr/>
        <p:txBody>
          <a:bodyPr/>
          <a:lstStyle/>
          <a:p>
            <a:fld id="{E4D36355-CB67-4B3E-AF0B-385A3666B4E2}" type="slidenum">
              <a:rPr lang="en-US" smtClean="0"/>
              <a:pPr/>
              <a:t>5</a:t>
            </a:fld>
            <a:endParaRPr lang="en-US"/>
          </a:p>
        </p:txBody>
      </p:sp>
      <p:sp>
        <p:nvSpPr>
          <p:cNvPr id="5" name="Rectangle 4">
            <a:extLst>
              <a:ext uri="{FF2B5EF4-FFF2-40B4-BE49-F238E27FC236}">
                <a16:creationId xmlns:a16="http://schemas.microsoft.com/office/drawing/2014/main" id="{B119F39F-0BB6-AACC-1B6F-94A01CFC8F8E}"/>
              </a:ext>
            </a:extLst>
          </p:cNvPr>
          <p:cNvSpPr/>
          <p:nvPr/>
        </p:nvSpPr>
        <p:spPr>
          <a:xfrm>
            <a:off x="-8784" y="1494852"/>
            <a:ext cx="12200784" cy="4214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E172EC7-7D12-8A7A-41B2-5EDE9FEE1BBD}"/>
              </a:ext>
            </a:extLst>
          </p:cNvPr>
          <p:cNvSpPr/>
          <p:nvPr/>
        </p:nvSpPr>
        <p:spPr>
          <a:xfrm>
            <a:off x="288330" y="1545068"/>
            <a:ext cx="1876508"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21359F-DFD9-2839-F635-26F16427BDE0}"/>
              </a:ext>
            </a:extLst>
          </p:cNvPr>
          <p:cNvSpPr txBox="1"/>
          <p:nvPr/>
        </p:nvSpPr>
        <p:spPr>
          <a:xfrm>
            <a:off x="354019" y="1558854"/>
            <a:ext cx="1704313" cy="253916"/>
          </a:xfrm>
          <a:prstGeom prst="rect">
            <a:avLst/>
          </a:prstGeom>
          <a:noFill/>
        </p:spPr>
        <p:txBody>
          <a:bodyPr wrap="none" rtlCol="0">
            <a:spAutoFit/>
          </a:bodyPr>
          <a:lstStyle/>
          <a:p>
            <a:pPr algn="ctr"/>
            <a:r>
              <a:rPr lang="en-US" sz="1050" dirty="0">
                <a:solidFill>
                  <a:schemeClr val="bg2"/>
                </a:solidFill>
              </a:rPr>
              <a:t>EA12 Chief Engineers Office</a:t>
            </a:r>
          </a:p>
        </p:txBody>
      </p:sp>
      <p:sp>
        <p:nvSpPr>
          <p:cNvPr id="8" name="Rectangle: Rounded Corners 7">
            <a:extLst>
              <a:ext uri="{FF2B5EF4-FFF2-40B4-BE49-F238E27FC236}">
                <a16:creationId xmlns:a16="http://schemas.microsoft.com/office/drawing/2014/main" id="{E3AC7E1A-B3AE-CFED-4271-7E40AFC784A0}"/>
              </a:ext>
            </a:extLst>
          </p:cNvPr>
          <p:cNvSpPr/>
          <p:nvPr/>
        </p:nvSpPr>
        <p:spPr>
          <a:xfrm>
            <a:off x="2447109" y="1545068"/>
            <a:ext cx="2301902" cy="307158"/>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8D8177-1DF4-E0C0-EF26-5F68BD65FFE0}"/>
              </a:ext>
            </a:extLst>
          </p:cNvPr>
          <p:cNvSpPr txBox="1"/>
          <p:nvPr/>
        </p:nvSpPr>
        <p:spPr>
          <a:xfrm>
            <a:off x="2518702" y="1558854"/>
            <a:ext cx="2117888" cy="253916"/>
          </a:xfrm>
          <a:prstGeom prst="rect">
            <a:avLst/>
          </a:prstGeom>
          <a:noFill/>
        </p:spPr>
        <p:txBody>
          <a:bodyPr wrap="none" rtlCol="0">
            <a:spAutoFit/>
          </a:bodyPr>
          <a:lstStyle/>
          <a:p>
            <a:pPr algn="ctr"/>
            <a:r>
              <a:rPr lang="en-US" sz="1050" dirty="0">
                <a:solidFill>
                  <a:schemeClr val="bg2"/>
                </a:solidFill>
              </a:rPr>
              <a:t>EA13 Directorate Integration Office</a:t>
            </a:r>
          </a:p>
        </p:txBody>
      </p:sp>
      <p:sp>
        <p:nvSpPr>
          <p:cNvPr id="10" name="Rectangle: Rounded Corners 9">
            <a:extLst>
              <a:ext uri="{FF2B5EF4-FFF2-40B4-BE49-F238E27FC236}">
                <a16:creationId xmlns:a16="http://schemas.microsoft.com/office/drawing/2014/main" id="{C3E94531-0703-1A69-5E84-40DFE178E40D}"/>
              </a:ext>
            </a:extLst>
          </p:cNvPr>
          <p:cNvSpPr/>
          <p:nvPr/>
        </p:nvSpPr>
        <p:spPr>
          <a:xfrm>
            <a:off x="798827" y="2238608"/>
            <a:ext cx="3409029" cy="307158"/>
          </a:xfrm>
          <a:prstGeom prst="roundRect">
            <a:avLst>
              <a:gd name="adj" fmla="val 50000"/>
            </a:avLst>
          </a:prstGeom>
          <a:solidFill>
            <a:srgbClr val="156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EB929DD-D941-9024-62EE-6E25EB16819C}"/>
              </a:ext>
            </a:extLst>
          </p:cNvPr>
          <p:cNvSpPr txBox="1"/>
          <p:nvPr/>
        </p:nvSpPr>
        <p:spPr>
          <a:xfrm>
            <a:off x="822404" y="2252394"/>
            <a:ext cx="2178802"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EC Crew &amp; Thermal Systems Division</a:t>
            </a:r>
          </a:p>
        </p:txBody>
      </p:sp>
      <p:sp>
        <p:nvSpPr>
          <p:cNvPr id="12" name="Rectangle: Rounded Corners 11">
            <a:extLst>
              <a:ext uri="{FF2B5EF4-FFF2-40B4-BE49-F238E27FC236}">
                <a16:creationId xmlns:a16="http://schemas.microsoft.com/office/drawing/2014/main" id="{096EF07C-59B4-8A59-2B7E-F667841B4F1D}"/>
              </a:ext>
            </a:extLst>
          </p:cNvPr>
          <p:cNvSpPr/>
          <p:nvPr/>
        </p:nvSpPr>
        <p:spPr>
          <a:xfrm>
            <a:off x="798827" y="2835644"/>
            <a:ext cx="3409029" cy="307158"/>
          </a:xfrm>
          <a:prstGeom prst="roundRect">
            <a:avLst>
              <a:gd name="adj" fmla="val 50000"/>
            </a:avLst>
          </a:prstGeom>
          <a:solidFill>
            <a:srgbClr val="152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F581F0E-C4C2-32BE-1F7F-511514FC7FCC}"/>
              </a:ext>
            </a:extLst>
          </p:cNvPr>
          <p:cNvSpPr txBox="1"/>
          <p:nvPr/>
        </p:nvSpPr>
        <p:spPr>
          <a:xfrm>
            <a:off x="822404" y="2849430"/>
            <a:ext cx="2565126"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EG </a:t>
            </a:r>
            <a:r>
              <a:rPr lang="en-US" sz="1050" dirty="0" err="1">
                <a:solidFill>
                  <a:schemeClr val="bg2"/>
                </a:solidFill>
                <a:effectLst>
                  <a:outerShdw blurRad="38100" dist="38100" dir="2700000" algn="tl">
                    <a:srgbClr val="000000">
                      <a:alpha val="43137"/>
                    </a:srgbClr>
                  </a:outerShdw>
                </a:effectLst>
              </a:rPr>
              <a:t>Aeroscience</a:t>
            </a:r>
            <a:r>
              <a:rPr lang="en-US" sz="1050" dirty="0">
                <a:solidFill>
                  <a:schemeClr val="bg2"/>
                </a:solidFill>
                <a:effectLst>
                  <a:outerShdw blurRad="38100" dist="38100" dir="2700000" algn="tl">
                    <a:srgbClr val="000000">
                      <a:alpha val="43137"/>
                    </a:srgbClr>
                  </a:outerShdw>
                </a:effectLst>
              </a:rPr>
              <a:t> &amp; Flight Mechanics Division</a:t>
            </a:r>
          </a:p>
        </p:txBody>
      </p:sp>
      <p:sp>
        <p:nvSpPr>
          <p:cNvPr id="14" name="Rectangle: Rounded Corners 13">
            <a:extLst>
              <a:ext uri="{FF2B5EF4-FFF2-40B4-BE49-F238E27FC236}">
                <a16:creationId xmlns:a16="http://schemas.microsoft.com/office/drawing/2014/main" id="{E9B1DAB3-BDBE-AE8D-41EB-D394A9375B36}"/>
              </a:ext>
            </a:extLst>
          </p:cNvPr>
          <p:cNvSpPr/>
          <p:nvPr/>
        </p:nvSpPr>
        <p:spPr>
          <a:xfrm>
            <a:off x="798827" y="3432680"/>
            <a:ext cx="3409030" cy="307158"/>
          </a:xfrm>
          <a:prstGeom prst="roundRect">
            <a:avLst>
              <a:gd name="adj" fmla="val 50000"/>
            </a:avLst>
          </a:prstGeom>
          <a:solidFill>
            <a:srgbClr val="152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344CE3-1D2D-464C-FED4-13940C69DD53}"/>
              </a:ext>
            </a:extLst>
          </p:cNvPr>
          <p:cNvSpPr txBox="1"/>
          <p:nvPr/>
        </p:nvSpPr>
        <p:spPr>
          <a:xfrm>
            <a:off x="822404" y="3446466"/>
            <a:ext cx="1893467"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EP Propulsion &amp; Power Division</a:t>
            </a:r>
          </a:p>
        </p:txBody>
      </p:sp>
      <p:sp>
        <p:nvSpPr>
          <p:cNvPr id="16" name="Rectangle: Rounded Corners 15">
            <a:extLst>
              <a:ext uri="{FF2B5EF4-FFF2-40B4-BE49-F238E27FC236}">
                <a16:creationId xmlns:a16="http://schemas.microsoft.com/office/drawing/2014/main" id="{7CBE6BA4-FAF4-7847-D0D3-73372678721B}"/>
              </a:ext>
            </a:extLst>
          </p:cNvPr>
          <p:cNvSpPr/>
          <p:nvPr/>
        </p:nvSpPr>
        <p:spPr>
          <a:xfrm>
            <a:off x="798827" y="4029716"/>
            <a:ext cx="3409031" cy="307158"/>
          </a:xfrm>
          <a:prstGeom prst="roundRect">
            <a:avLst>
              <a:gd name="adj" fmla="val 50000"/>
            </a:avLst>
          </a:prstGeom>
          <a:solidFill>
            <a:srgbClr val="152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87EFBD7-C3A0-E8C4-22FA-17580BD8CA54}"/>
              </a:ext>
            </a:extLst>
          </p:cNvPr>
          <p:cNvSpPr txBox="1"/>
          <p:nvPr/>
        </p:nvSpPr>
        <p:spPr>
          <a:xfrm>
            <a:off x="822404" y="4043502"/>
            <a:ext cx="2577950"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ER Software, Robotics &amp; Simulation Division</a:t>
            </a:r>
          </a:p>
        </p:txBody>
      </p:sp>
      <p:sp>
        <p:nvSpPr>
          <p:cNvPr id="18" name="Rectangle: Rounded Corners 17">
            <a:extLst>
              <a:ext uri="{FF2B5EF4-FFF2-40B4-BE49-F238E27FC236}">
                <a16:creationId xmlns:a16="http://schemas.microsoft.com/office/drawing/2014/main" id="{CCEE39B0-E3B1-1140-C973-A2437624A551}"/>
              </a:ext>
            </a:extLst>
          </p:cNvPr>
          <p:cNvSpPr/>
          <p:nvPr/>
        </p:nvSpPr>
        <p:spPr>
          <a:xfrm>
            <a:off x="798827" y="4626752"/>
            <a:ext cx="3409032" cy="307158"/>
          </a:xfrm>
          <a:prstGeom prst="roundRect">
            <a:avLst>
              <a:gd name="adj" fmla="val 50000"/>
            </a:avLst>
          </a:prstGeom>
          <a:solidFill>
            <a:srgbClr val="156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372CEE7-C703-B002-1B08-78A6316C56CA}"/>
              </a:ext>
            </a:extLst>
          </p:cNvPr>
          <p:cNvSpPr txBox="1"/>
          <p:nvPr/>
        </p:nvSpPr>
        <p:spPr>
          <a:xfrm>
            <a:off x="822404" y="4652676"/>
            <a:ext cx="2020105"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ES Structural Engineering Division</a:t>
            </a:r>
          </a:p>
        </p:txBody>
      </p:sp>
      <p:sp>
        <p:nvSpPr>
          <p:cNvPr id="20" name="Rectangle: Rounded Corners 19">
            <a:extLst>
              <a:ext uri="{FF2B5EF4-FFF2-40B4-BE49-F238E27FC236}">
                <a16:creationId xmlns:a16="http://schemas.microsoft.com/office/drawing/2014/main" id="{61791028-F12E-1C3F-32F0-97A193EC4879}"/>
              </a:ext>
            </a:extLst>
          </p:cNvPr>
          <p:cNvSpPr/>
          <p:nvPr/>
        </p:nvSpPr>
        <p:spPr>
          <a:xfrm>
            <a:off x="798827" y="5223788"/>
            <a:ext cx="3409033" cy="307158"/>
          </a:xfrm>
          <a:prstGeom prst="roundRect">
            <a:avLst>
              <a:gd name="adj" fmla="val 50000"/>
            </a:avLst>
          </a:prstGeom>
          <a:solidFill>
            <a:srgbClr val="152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EBE6954-BA7E-DFF5-C29A-07EDBFCF035E}"/>
              </a:ext>
            </a:extLst>
          </p:cNvPr>
          <p:cNvSpPr txBox="1"/>
          <p:nvPr/>
        </p:nvSpPr>
        <p:spPr>
          <a:xfrm>
            <a:off x="822404" y="5245666"/>
            <a:ext cx="1696298"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EV Avionic Systems Division</a:t>
            </a:r>
          </a:p>
        </p:txBody>
      </p:sp>
      <p:sp>
        <p:nvSpPr>
          <p:cNvPr id="22" name="Rectangle: Rounded Corners 21">
            <a:extLst>
              <a:ext uri="{FF2B5EF4-FFF2-40B4-BE49-F238E27FC236}">
                <a16:creationId xmlns:a16="http://schemas.microsoft.com/office/drawing/2014/main" id="{6ED795A2-CA5B-43C4-7786-1FB65E66154F}"/>
              </a:ext>
            </a:extLst>
          </p:cNvPr>
          <p:cNvSpPr/>
          <p:nvPr/>
        </p:nvSpPr>
        <p:spPr>
          <a:xfrm>
            <a:off x="798827" y="5820826"/>
            <a:ext cx="3409033" cy="307158"/>
          </a:xfrm>
          <a:prstGeom prst="roundRect">
            <a:avLst>
              <a:gd name="adj" fmla="val 50000"/>
            </a:avLst>
          </a:prstGeom>
          <a:solidFill>
            <a:srgbClr val="152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4D7E00-14D1-6F7C-F7ED-4A9C20CCC7B1}"/>
              </a:ext>
            </a:extLst>
          </p:cNvPr>
          <p:cNvSpPr txBox="1"/>
          <p:nvPr/>
        </p:nvSpPr>
        <p:spPr>
          <a:xfrm>
            <a:off x="822404" y="5834612"/>
            <a:ext cx="3244799" cy="253916"/>
          </a:xfrm>
          <a:prstGeom prst="rect">
            <a:avLst/>
          </a:prstGeom>
          <a:noFill/>
        </p:spPr>
        <p:txBody>
          <a:bodyPr wrap="none" rtlCol="0">
            <a:spAutoFit/>
          </a:bodyPr>
          <a:lstStyle/>
          <a:p>
            <a:pPr algn="ctr"/>
            <a:r>
              <a:rPr lang="en-US" sz="1050" dirty="0">
                <a:solidFill>
                  <a:schemeClr val="bg2"/>
                </a:solidFill>
                <a:effectLst>
                  <a:outerShdw blurRad="38100" dist="38100" dir="2700000" algn="tl">
                    <a:srgbClr val="000000">
                      <a:alpha val="43137"/>
                    </a:srgbClr>
                  </a:outerShdw>
                </a:effectLst>
              </a:rPr>
              <a:t>EX Project Management &amp; Systems Engineering Division</a:t>
            </a:r>
          </a:p>
        </p:txBody>
      </p:sp>
      <p:sp>
        <p:nvSpPr>
          <p:cNvPr id="24" name="Rectangle: Rounded Corners 23">
            <a:extLst>
              <a:ext uri="{FF2B5EF4-FFF2-40B4-BE49-F238E27FC236}">
                <a16:creationId xmlns:a16="http://schemas.microsoft.com/office/drawing/2014/main" id="{4D359DA4-8DD9-57C6-CEFD-7F90EA54E8D1}"/>
              </a:ext>
            </a:extLst>
          </p:cNvPr>
          <p:cNvSpPr/>
          <p:nvPr/>
        </p:nvSpPr>
        <p:spPr>
          <a:xfrm>
            <a:off x="5176026" y="2238608"/>
            <a:ext cx="3629516" cy="307158"/>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TextBox 24">
            <a:extLst>
              <a:ext uri="{FF2B5EF4-FFF2-40B4-BE49-F238E27FC236}">
                <a16:creationId xmlns:a16="http://schemas.microsoft.com/office/drawing/2014/main" id="{28EC7F22-8EFD-3A6B-4409-55CCF3085E0A}"/>
              </a:ext>
            </a:extLst>
          </p:cNvPr>
          <p:cNvSpPr txBox="1"/>
          <p:nvPr/>
        </p:nvSpPr>
        <p:spPr>
          <a:xfrm>
            <a:off x="5216123" y="2252394"/>
            <a:ext cx="1963999" cy="253916"/>
          </a:xfrm>
          <a:prstGeom prst="rect">
            <a:avLst/>
          </a:prstGeom>
          <a:noFill/>
        </p:spPr>
        <p:txBody>
          <a:bodyPr wrap="none" rtlCol="0">
            <a:spAutoFit/>
          </a:bodyPr>
          <a:lstStyle/>
          <a:p>
            <a:r>
              <a:rPr lang="en-US" sz="1050" dirty="0">
                <a:solidFill>
                  <a:schemeClr val="tx2"/>
                </a:solidFill>
              </a:rPr>
              <a:t>EC2 Design and Analysis Branch</a:t>
            </a:r>
          </a:p>
        </p:txBody>
      </p:sp>
      <p:grpSp>
        <p:nvGrpSpPr>
          <p:cNvPr id="57" name="Group 56">
            <a:extLst>
              <a:ext uri="{FF2B5EF4-FFF2-40B4-BE49-F238E27FC236}">
                <a16:creationId xmlns:a16="http://schemas.microsoft.com/office/drawing/2014/main" id="{874E38BD-6D75-BD45-8EFA-A39C7AE78D74}"/>
              </a:ext>
            </a:extLst>
          </p:cNvPr>
          <p:cNvGrpSpPr/>
          <p:nvPr/>
        </p:nvGrpSpPr>
        <p:grpSpPr>
          <a:xfrm>
            <a:off x="5176026" y="4626030"/>
            <a:ext cx="3629516" cy="307158"/>
            <a:chOff x="5617040" y="3749907"/>
            <a:chExt cx="3629516" cy="307158"/>
          </a:xfrm>
          <a:solidFill>
            <a:schemeClr val="accent3">
              <a:lumMod val="20000"/>
              <a:lumOff val="80000"/>
            </a:schemeClr>
          </a:solidFill>
        </p:grpSpPr>
        <p:sp>
          <p:nvSpPr>
            <p:cNvPr id="26" name="Rectangle: Rounded Corners 25">
              <a:extLst>
                <a:ext uri="{FF2B5EF4-FFF2-40B4-BE49-F238E27FC236}">
                  <a16:creationId xmlns:a16="http://schemas.microsoft.com/office/drawing/2014/main" id="{22111F6B-3101-D1B0-4498-432191C4F3D3}"/>
                </a:ext>
              </a:extLst>
            </p:cNvPr>
            <p:cNvSpPr/>
            <p:nvPr/>
          </p:nvSpPr>
          <p:spPr>
            <a:xfrm>
              <a:off x="5617040" y="3749907"/>
              <a:ext cx="3629516" cy="30715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A2C74EF-CB25-CA29-D9CE-85B6D4FB30C7}"/>
                </a:ext>
              </a:extLst>
            </p:cNvPr>
            <p:cNvSpPr txBox="1"/>
            <p:nvPr/>
          </p:nvSpPr>
          <p:spPr>
            <a:xfrm>
              <a:off x="5657135" y="3763693"/>
              <a:ext cx="1707519" cy="253916"/>
            </a:xfrm>
            <a:prstGeom prst="rect">
              <a:avLst/>
            </a:prstGeom>
            <a:noFill/>
          </p:spPr>
          <p:txBody>
            <a:bodyPr wrap="none" rtlCol="0">
              <a:spAutoFit/>
            </a:bodyPr>
            <a:lstStyle/>
            <a:p>
              <a:r>
                <a:rPr lang="en-US" sz="1050" dirty="0">
                  <a:solidFill>
                    <a:schemeClr val="tx2"/>
                  </a:solidFill>
                </a:rPr>
                <a:t>ES3 Thermal Design Branch </a:t>
              </a:r>
            </a:p>
          </p:txBody>
        </p:sp>
      </p:grpSp>
      <p:cxnSp>
        <p:nvCxnSpPr>
          <p:cNvPr id="29" name="Straight Connector 28">
            <a:extLst>
              <a:ext uri="{FF2B5EF4-FFF2-40B4-BE49-F238E27FC236}">
                <a16:creationId xmlns:a16="http://schemas.microsoft.com/office/drawing/2014/main" id="{1A7AF923-D1FE-7631-C0FE-0A5CE80D6274}"/>
              </a:ext>
            </a:extLst>
          </p:cNvPr>
          <p:cNvCxnSpPr>
            <a:cxnSpLocks/>
            <a:stCxn id="10" idx="3"/>
            <a:endCxn id="24" idx="1"/>
          </p:cNvCxnSpPr>
          <p:nvPr/>
        </p:nvCxnSpPr>
        <p:spPr>
          <a:xfrm>
            <a:off x="4207856" y="2392187"/>
            <a:ext cx="9681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1C1409D-9920-4DAE-D213-019D7D6F325F}"/>
              </a:ext>
            </a:extLst>
          </p:cNvPr>
          <p:cNvCxnSpPr>
            <a:cxnSpLocks/>
            <a:stCxn id="18" idx="3"/>
            <a:endCxn id="26" idx="1"/>
          </p:cNvCxnSpPr>
          <p:nvPr/>
        </p:nvCxnSpPr>
        <p:spPr>
          <a:xfrm flipV="1">
            <a:off x="4207859" y="4779609"/>
            <a:ext cx="968167" cy="722"/>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4EFA6AE1-06E0-7B99-36D0-31B63BDE203E}"/>
              </a:ext>
            </a:extLst>
          </p:cNvPr>
          <p:cNvSpPr/>
          <p:nvPr/>
        </p:nvSpPr>
        <p:spPr>
          <a:xfrm>
            <a:off x="5176026" y="2594790"/>
            <a:ext cx="3629516" cy="307158"/>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4" name="TextBox 43">
            <a:extLst>
              <a:ext uri="{FF2B5EF4-FFF2-40B4-BE49-F238E27FC236}">
                <a16:creationId xmlns:a16="http://schemas.microsoft.com/office/drawing/2014/main" id="{DF117122-C0A4-5D3D-D9B7-D9A0815F7C13}"/>
              </a:ext>
            </a:extLst>
          </p:cNvPr>
          <p:cNvSpPr txBox="1"/>
          <p:nvPr/>
        </p:nvSpPr>
        <p:spPr>
          <a:xfrm>
            <a:off x="5246578" y="2608576"/>
            <a:ext cx="2029723" cy="253916"/>
          </a:xfrm>
          <a:prstGeom prst="rect">
            <a:avLst/>
          </a:prstGeom>
          <a:noFill/>
        </p:spPr>
        <p:txBody>
          <a:bodyPr wrap="none" rtlCol="0">
            <a:spAutoFit/>
          </a:bodyPr>
          <a:lstStyle/>
          <a:p>
            <a:r>
              <a:rPr lang="en-US" sz="1050" dirty="0">
                <a:solidFill>
                  <a:schemeClr val="tx2"/>
                </a:solidFill>
              </a:rPr>
              <a:t>EC3 Life Support Systems Branch</a:t>
            </a:r>
          </a:p>
        </p:txBody>
      </p:sp>
      <p:sp>
        <p:nvSpPr>
          <p:cNvPr id="46" name="Rectangle: Rounded Corners 45">
            <a:extLst>
              <a:ext uri="{FF2B5EF4-FFF2-40B4-BE49-F238E27FC236}">
                <a16:creationId xmlns:a16="http://schemas.microsoft.com/office/drawing/2014/main" id="{65737966-3FDF-07B2-CA9E-95C571CF8EED}"/>
              </a:ext>
            </a:extLst>
          </p:cNvPr>
          <p:cNvSpPr/>
          <p:nvPr/>
        </p:nvSpPr>
        <p:spPr>
          <a:xfrm>
            <a:off x="5176026" y="2950972"/>
            <a:ext cx="3629516" cy="307158"/>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7" name="TextBox 46">
            <a:extLst>
              <a:ext uri="{FF2B5EF4-FFF2-40B4-BE49-F238E27FC236}">
                <a16:creationId xmlns:a16="http://schemas.microsoft.com/office/drawing/2014/main" id="{46A527F3-92D8-0B63-DDF7-B1ED54090CC7}"/>
              </a:ext>
            </a:extLst>
          </p:cNvPr>
          <p:cNvSpPr txBox="1"/>
          <p:nvPr/>
        </p:nvSpPr>
        <p:spPr>
          <a:xfrm>
            <a:off x="5246578" y="2964758"/>
            <a:ext cx="1545616" cy="253916"/>
          </a:xfrm>
          <a:prstGeom prst="rect">
            <a:avLst/>
          </a:prstGeom>
          <a:noFill/>
        </p:spPr>
        <p:txBody>
          <a:bodyPr wrap="none" rtlCol="0">
            <a:spAutoFit/>
          </a:bodyPr>
          <a:lstStyle/>
          <a:p>
            <a:r>
              <a:rPr lang="en-US" sz="1050" dirty="0">
                <a:solidFill>
                  <a:schemeClr val="tx2"/>
                </a:solidFill>
              </a:rPr>
              <a:t>EC4 Systems Test Branch</a:t>
            </a:r>
          </a:p>
        </p:txBody>
      </p:sp>
      <p:sp>
        <p:nvSpPr>
          <p:cNvPr id="49" name="Rectangle: Rounded Corners 48">
            <a:extLst>
              <a:ext uri="{FF2B5EF4-FFF2-40B4-BE49-F238E27FC236}">
                <a16:creationId xmlns:a16="http://schemas.microsoft.com/office/drawing/2014/main" id="{B9BAC4C0-958D-4D92-3786-4D33E7D43CE9}"/>
              </a:ext>
            </a:extLst>
          </p:cNvPr>
          <p:cNvSpPr/>
          <p:nvPr/>
        </p:nvSpPr>
        <p:spPr>
          <a:xfrm>
            <a:off x="5176026" y="3307154"/>
            <a:ext cx="3629516" cy="307158"/>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TextBox 49">
            <a:extLst>
              <a:ext uri="{FF2B5EF4-FFF2-40B4-BE49-F238E27FC236}">
                <a16:creationId xmlns:a16="http://schemas.microsoft.com/office/drawing/2014/main" id="{042D045B-18DE-33D0-5E8B-9CFEC9DBDE99}"/>
              </a:ext>
            </a:extLst>
          </p:cNvPr>
          <p:cNvSpPr txBox="1"/>
          <p:nvPr/>
        </p:nvSpPr>
        <p:spPr>
          <a:xfrm>
            <a:off x="5246578" y="3320940"/>
            <a:ext cx="2880917" cy="253916"/>
          </a:xfrm>
          <a:prstGeom prst="rect">
            <a:avLst/>
          </a:prstGeom>
          <a:noFill/>
        </p:spPr>
        <p:txBody>
          <a:bodyPr wrap="none" rtlCol="0">
            <a:spAutoFit/>
          </a:bodyPr>
          <a:lstStyle/>
          <a:p>
            <a:r>
              <a:rPr lang="en-US" sz="1050" dirty="0">
                <a:solidFill>
                  <a:schemeClr val="tx2"/>
                </a:solidFill>
              </a:rPr>
              <a:t>EC5 Space Suit and Crew Survival Systems Branch</a:t>
            </a:r>
          </a:p>
        </p:txBody>
      </p:sp>
      <p:sp>
        <p:nvSpPr>
          <p:cNvPr id="52" name="Rectangle: Rounded Corners 51">
            <a:extLst>
              <a:ext uri="{FF2B5EF4-FFF2-40B4-BE49-F238E27FC236}">
                <a16:creationId xmlns:a16="http://schemas.microsoft.com/office/drawing/2014/main" id="{3FC0157A-887B-0AA6-3AA7-1B738640F263}"/>
              </a:ext>
            </a:extLst>
          </p:cNvPr>
          <p:cNvSpPr/>
          <p:nvPr/>
        </p:nvSpPr>
        <p:spPr>
          <a:xfrm>
            <a:off x="5176026" y="3663336"/>
            <a:ext cx="3629516" cy="307158"/>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TextBox 52">
            <a:extLst>
              <a:ext uri="{FF2B5EF4-FFF2-40B4-BE49-F238E27FC236}">
                <a16:creationId xmlns:a16="http://schemas.microsoft.com/office/drawing/2014/main" id="{4043D528-4828-5226-F624-250994D1DF87}"/>
              </a:ext>
            </a:extLst>
          </p:cNvPr>
          <p:cNvSpPr txBox="1"/>
          <p:nvPr/>
        </p:nvSpPr>
        <p:spPr>
          <a:xfrm>
            <a:off x="5246578" y="3677122"/>
            <a:ext cx="1766830" cy="253916"/>
          </a:xfrm>
          <a:prstGeom prst="rect">
            <a:avLst/>
          </a:prstGeom>
          <a:noFill/>
        </p:spPr>
        <p:txBody>
          <a:bodyPr wrap="none" rtlCol="0">
            <a:spAutoFit/>
          </a:bodyPr>
          <a:lstStyle/>
          <a:p>
            <a:r>
              <a:rPr lang="en-US" sz="1050" dirty="0">
                <a:solidFill>
                  <a:schemeClr val="tx2"/>
                </a:solidFill>
              </a:rPr>
              <a:t>EC6 Thermal Systems Branch</a:t>
            </a:r>
          </a:p>
        </p:txBody>
      </p:sp>
      <p:sp>
        <p:nvSpPr>
          <p:cNvPr id="55" name="Rectangle: Rounded Corners 54">
            <a:extLst>
              <a:ext uri="{FF2B5EF4-FFF2-40B4-BE49-F238E27FC236}">
                <a16:creationId xmlns:a16="http://schemas.microsoft.com/office/drawing/2014/main" id="{BD3E8E81-926D-8DD3-B9C4-CFA1F03C51A2}"/>
              </a:ext>
            </a:extLst>
          </p:cNvPr>
          <p:cNvSpPr/>
          <p:nvPr/>
        </p:nvSpPr>
        <p:spPr>
          <a:xfrm>
            <a:off x="5176026" y="4019517"/>
            <a:ext cx="3629516" cy="307158"/>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6" name="TextBox 55">
            <a:extLst>
              <a:ext uri="{FF2B5EF4-FFF2-40B4-BE49-F238E27FC236}">
                <a16:creationId xmlns:a16="http://schemas.microsoft.com/office/drawing/2014/main" id="{9FF26AE0-3075-CEAA-AC2D-CA5A88BA90D7}"/>
              </a:ext>
            </a:extLst>
          </p:cNvPr>
          <p:cNvSpPr txBox="1"/>
          <p:nvPr/>
        </p:nvSpPr>
        <p:spPr>
          <a:xfrm>
            <a:off x="5246578" y="4033303"/>
            <a:ext cx="3191899" cy="253916"/>
          </a:xfrm>
          <a:prstGeom prst="rect">
            <a:avLst/>
          </a:prstGeom>
          <a:noFill/>
        </p:spPr>
        <p:txBody>
          <a:bodyPr wrap="none" rtlCol="0">
            <a:spAutoFit/>
          </a:bodyPr>
          <a:lstStyle/>
          <a:p>
            <a:r>
              <a:rPr lang="en-US" sz="1050" dirty="0">
                <a:solidFill>
                  <a:schemeClr val="tx2"/>
                </a:solidFill>
              </a:rPr>
              <a:t>EC7 Tools, Equipment, and Habitability Systems Branch</a:t>
            </a:r>
          </a:p>
        </p:txBody>
      </p:sp>
      <p:cxnSp>
        <p:nvCxnSpPr>
          <p:cNvPr id="68" name="Connector: Elbow 67">
            <a:extLst>
              <a:ext uri="{FF2B5EF4-FFF2-40B4-BE49-F238E27FC236}">
                <a16:creationId xmlns:a16="http://schemas.microsoft.com/office/drawing/2014/main" id="{8446EE52-5844-9E3A-6237-07FC11E0848F}"/>
              </a:ext>
            </a:extLst>
          </p:cNvPr>
          <p:cNvCxnSpPr>
            <a:cxnSpLocks/>
            <a:stCxn id="10" idx="3"/>
            <a:endCxn id="43" idx="1"/>
          </p:cNvCxnSpPr>
          <p:nvPr/>
        </p:nvCxnSpPr>
        <p:spPr>
          <a:xfrm>
            <a:off x="4207856" y="2392187"/>
            <a:ext cx="968170" cy="35618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EAF52E7F-7B07-5DA0-2834-E362D551339B}"/>
              </a:ext>
            </a:extLst>
          </p:cNvPr>
          <p:cNvCxnSpPr>
            <a:cxnSpLocks/>
            <a:stCxn id="10" idx="3"/>
            <a:endCxn id="46" idx="1"/>
          </p:cNvCxnSpPr>
          <p:nvPr/>
        </p:nvCxnSpPr>
        <p:spPr>
          <a:xfrm>
            <a:off x="4207856" y="2392187"/>
            <a:ext cx="968170" cy="71236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E6439F48-6BA3-8FF2-1E6D-611A9231BEAD}"/>
              </a:ext>
            </a:extLst>
          </p:cNvPr>
          <p:cNvCxnSpPr>
            <a:cxnSpLocks/>
            <a:stCxn id="10" idx="3"/>
            <a:endCxn id="49" idx="1"/>
          </p:cNvCxnSpPr>
          <p:nvPr/>
        </p:nvCxnSpPr>
        <p:spPr>
          <a:xfrm>
            <a:off x="4207856" y="2392187"/>
            <a:ext cx="968170" cy="106854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5B0D4A93-1FC9-D5AC-6175-CE3839974EC8}"/>
              </a:ext>
            </a:extLst>
          </p:cNvPr>
          <p:cNvCxnSpPr>
            <a:cxnSpLocks/>
            <a:stCxn id="10" idx="3"/>
            <a:endCxn id="52" idx="1"/>
          </p:cNvCxnSpPr>
          <p:nvPr/>
        </p:nvCxnSpPr>
        <p:spPr>
          <a:xfrm>
            <a:off x="4207856" y="2392187"/>
            <a:ext cx="968170" cy="142472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379AF645-05F6-D844-2146-B51BC718D12B}"/>
              </a:ext>
            </a:extLst>
          </p:cNvPr>
          <p:cNvCxnSpPr>
            <a:cxnSpLocks/>
            <a:stCxn id="10" idx="3"/>
            <a:endCxn id="55" idx="1"/>
          </p:cNvCxnSpPr>
          <p:nvPr/>
        </p:nvCxnSpPr>
        <p:spPr>
          <a:xfrm>
            <a:off x="4207856" y="2392187"/>
            <a:ext cx="968170" cy="178090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A69F0D7-C4BB-996E-B7F4-C5617C1AF759}"/>
              </a:ext>
            </a:extLst>
          </p:cNvPr>
          <p:cNvSpPr txBox="1"/>
          <p:nvPr/>
        </p:nvSpPr>
        <p:spPr>
          <a:xfrm>
            <a:off x="8847085" y="4639816"/>
            <a:ext cx="715260" cy="253916"/>
          </a:xfrm>
          <a:prstGeom prst="rect">
            <a:avLst/>
          </a:prstGeom>
          <a:noFill/>
        </p:spPr>
        <p:txBody>
          <a:bodyPr wrap="none" rtlCol="0">
            <a:spAutoFit/>
          </a:bodyPr>
          <a:lstStyle/>
          <a:p>
            <a:r>
              <a:rPr lang="en-US" sz="1050" dirty="0">
                <a:solidFill>
                  <a:schemeClr val="bg1"/>
                </a:solidFill>
              </a:rPr>
              <a:t>PTCS, TPS</a:t>
            </a:r>
          </a:p>
        </p:txBody>
      </p:sp>
      <p:sp>
        <p:nvSpPr>
          <p:cNvPr id="80" name="TextBox 79">
            <a:extLst>
              <a:ext uri="{FF2B5EF4-FFF2-40B4-BE49-F238E27FC236}">
                <a16:creationId xmlns:a16="http://schemas.microsoft.com/office/drawing/2014/main" id="{656BEAA1-2A7D-5FD4-33FF-BEDF09B823F2}"/>
              </a:ext>
            </a:extLst>
          </p:cNvPr>
          <p:cNvSpPr txBox="1"/>
          <p:nvPr/>
        </p:nvSpPr>
        <p:spPr>
          <a:xfrm>
            <a:off x="8847085" y="2252394"/>
            <a:ext cx="2901756" cy="253916"/>
          </a:xfrm>
          <a:prstGeom prst="rect">
            <a:avLst/>
          </a:prstGeom>
          <a:noFill/>
        </p:spPr>
        <p:txBody>
          <a:bodyPr wrap="none" rtlCol="0">
            <a:spAutoFit/>
          </a:bodyPr>
          <a:lstStyle/>
          <a:p>
            <a:r>
              <a:rPr lang="en-US" sz="1050" dirty="0">
                <a:solidFill>
                  <a:schemeClr val="bg1"/>
                </a:solidFill>
              </a:rPr>
              <a:t>Thermal Analysis, Advanced Materials, </a:t>
            </a:r>
            <a:r>
              <a:rPr lang="en-US" sz="1050" dirty="0" err="1">
                <a:solidFill>
                  <a:schemeClr val="bg1"/>
                </a:solidFill>
              </a:rPr>
              <a:t>Softgoods</a:t>
            </a:r>
            <a:r>
              <a:rPr lang="en-US" sz="1050" dirty="0">
                <a:solidFill>
                  <a:schemeClr val="bg1"/>
                </a:solidFill>
              </a:rPr>
              <a:t> </a:t>
            </a:r>
          </a:p>
        </p:txBody>
      </p:sp>
      <p:sp>
        <p:nvSpPr>
          <p:cNvPr id="81" name="TextBox 80">
            <a:extLst>
              <a:ext uri="{FF2B5EF4-FFF2-40B4-BE49-F238E27FC236}">
                <a16:creationId xmlns:a16="http://schemas.microsoft.com/office/drawing/2014/main" id="{B0A845CF-5A20-12D6-AAA9-F0E91605B453}"/>
              </a:ext>
            </a:extLst>
          </p:cNvPr>
          <p:cNvSpPr txBox="1"/>
          <p:nvPr/>
        </p:nvSpPr>
        <p:spPr>
          <a:xfrm>
            <a:off x="8847085" y="2608576"/>
            <a:ext cx="503664" cy="253916"/>
          </a:xfrm>
          <a:prstGeom prst="rect">
            <a:avLst/>
          </a:prstGeom>
          <a:noFill/>
        </p:spPr>
        <p:txBody>
          <a:bodyPr wrap="none" rtlCol="0">
            <a:spAutoFit/>
          </a:bodyPr>
          <a:lstStyle/>
          <a:p>
            <a:r>
              <a:rPr lang="en-US" sz="1050" dirty="0">
                <a:solidFill>
                  <a:schemeClr val="bg1"/>
                </a:solidFill>
              </a:rPr>
              <a:t>ECLSS</a:t>
            </a:r>
          </a:p>
        </p:txBody>
      </p:sp>
      <p:sp>
        <p:nvSpPr>
          <p:cNvPr id="82" name="TextBox 81">
            <a:extLst>
              <a:ext uri="{FF2B5EF4-FFF2-40B4-BE49-F238E27FC236}">
                <a16:creationId xmlns:a16="http://schemas.microsoft.com/office/drawing/2014/main" id="{2DC43D8A-DB21-519D-07BB-E075D80244B9}"/>
              </a:ext>
            </a:extLst>
          </p:cNvPr>
          <p:cNvSpPr txBox="1"/>
          <p:nvPr/>
        </p:nvSpPr>
        <p:spPr>
          <a:xfrm>
            <a:off x="8847085" y="2964758"/>
            <a:ext cx="1696298" cy="253916"/>
          </a:xfrm>
          <a:prstGeom prst="rect">
            <a:avLst/>
          </a:prstGeom>
          <a:noFill/>
        </p:spPr>
        <p:txBody>
          <a:bodyPr wrap="none" rtlCol="0">
            <a:spAutoFit/>
          </a:bodyPr>
          <a:lstStyle/>
          <a:p>
            <a:r>
              <a:rPr lang="en-US" sz="1050" dirty="0">
                <a:solidFill>
                  <a:schemeClr val="bg1"/>
                </a:solidFill>
              </a:rPr>
              <a:t>Thermal Vacuum Chambers</a:t>
            </a:r>
          </a:p>
        </p:txBody>
      </p:sp>
      <p:sp>
        <p:nvSpPr>
          <p:cNvPr id="83" name="TextBox 82">
            <a:extLst>
              <a:ext uri="{FF2B5EF4-FFF2-40B4-BE49-F238E27FC236}">
                <a16:creationId xmlns:a16="http://schemas.microsoft.com/office/drawing/2014/main" id="{992588D2-47E7-581A-B81F-50591A25D4BC}"/>
              </a:ext>
            </a:extLst>
          </p:cNvPr>
          <p:cNvSpPr txBox="1"/>
          <p:nvPr/>
        </p:nvSpPr>
        <p:spPr>
          <a:xfrm>
            <a:off x="8847085" y="3320940"/>
            <a:ext cx="760144" cy="253916"/>
          </a:xfrm>
          <a:prstGeom prst="rect">
            <a:avLst/>
          </a:prstGeom>
          <a:noFill/>
        </p:spPr>
        <p:txBody>
          <a:bodyPr wrap="none" rtlCol="0">
            <a:spAutoFit/>
          </a:bodyPr>
          <a:lstStyle/>
          <a:p>
            <a:r>
              <a:rPr lang="en-US" sz="1050" dirty="0">
                <a:solidFill>
                  <a:schemeClr val="bg1"/>
                </a:solidFill>
              </a:rPr>
              <a:t>Suits, PLSS</a:t>
            </a:r>
          </a:p>
        </p:txBody>
      </p:sp>
      <p:sp>
        <p:nvSpPr>
          <p:cNvPr id="84" name="TextBox 83">
            <a:extLst>
              <a:ext uri="{FF2B5EF4-FFF2-40B4-BE49-F238E27FC236}">
                <a16:creationId xmlns:a16="http://schemas.microsoft.com/office/drawing/2014/main" id="{A8D8E619-4160-AD2F-73CE-13D703B1A6DA}"/>
              </a:ext>
            </a:extLst>
          </p:cNvPr>
          <p:cNvSpPr txBox="1"/>
          <p:nvPr/>
        </p:nvSpPr>
        <p:spPr>
          <a:xfrm>
            <a:off x="8847085" y="3677122"/>
            <a:ext cx="463588" cy="253916"/>
          </a:xfrm>
          <a:prstGeom prst="rect">
            <a:avLst/>
          </a:prstGeom>
          <a:noFill/>
        </p:spPr>
        <p:txBody>
          <a:bodyPr wrap="none" rtlCol="0">
            <a:spAutoFit/>
          </a:bodyPr>
          <a:lstStyle/>
          <a:p>
            <a:r>
              <a:rPr lang="en-US" sz="1050" dirty="0">
                <a:solidFill>
                  <a:schemeClr val="bg1"/>
                </a:solidFill>
              </a:rPr>
              <a:t>ATCS</a:t>
            </a:r>
          </a:p>
        </p:txBody>
      </p:sp>
      <p:sp>
        <p:nvSpPr>
          <p:cNvPr id="85" name="TextBox 84">
            <a:extLst>
              <a:ext uri="{FF2B5EF4-FFF2-40B4-BE49-F238E27FC236}">
                <a16:creationId xmlns:a16="http://schemas.microsoft.com/office/drawing/2014/main" id="{86B8ADC7-BA69-456D-842F-3A602938D15D}"/>
              </a:ext>
            </a:extLst>
          </p:cNvPr>
          <p:cNvSpPr txBox="1"/>
          <p:nvPr/>
        </p:nvSpPr>
        <p:spPr>
          <a:xfrm>
            <a:off x="8847085" y="4033303"/>
            <a:ext cx="1534394" cy="253916"/>
          </a:xfrm>
          <a:prstGeom prst="rect">
            <a:avLst/>
          </a:prstGeom>
          <a:noFill/>
        </p:spPr>
        <p:txBody>
          <a:bodyPr wrap="none" rtlCol="0">
            <a:spAutoFit/>
          </a:bodyPr>
          <a:lstStyle/>
          <a:p>
            <a:r>
              <a:rPr lang="en-US" sz="1050" dirty="0">
                <a:solidFill>
                  <a:schemeClr val="bg1"/>
                </a:solidFill>
              </a:rPr>
              <a:t>EVA Tools, Cold Stowage</a:t>
            </a:r>
          </a:p>
        </p:txBody>
      </p:sp>
      <p:pic>
        <p:nvPicPr>
          <p:cNvPr id="54" name="Picture 53" descr="Logo, company name&#10;&#10;Description automatically generated">
            <a:extLst>
              <a:ext uri="{FF2B5EF4-FFF2-40B4-BE49-F238E27FC236}">
                <a16:creationId xmlns:a16="http://schemas.microsoft.com/office/drawing/2014/main" id="{CFF0F2F5-D594-36D6-AFCD-4B35927D2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3446" y="82785"/>
            <a:ext cx="1876508" cy="1876508"/>
          </a:xfrm>
          <a:prstGeom prst="rect">
            <a:avLst/>
          </a:prstGeom>
        </p:spPr>
      </p:pic>
    </p:spTree>
    <p:extLst>
      <p:ext uri="{BB962C8B-B14F-4D97-AF65-F5344CB8AC3E}">
        <p14:creationId xmlns:p14="http://schemas.microsoft.com/office/powerpoint/2010/main" val="21082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Needs &amp; Current Tech/Flight Development</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6</a:t>
            </a:fld>
            <a:endParaRPr lang="en-US"/>
          </a:p>
        </p:txBody>
      </p:sp>
      <p:grpSp>
        <p:nvGrpSpPr>
          <p:cNvPr id="6" name="Group 5">
            <a:extLst>
              <a:ext uri="{FF2B5EF4-FFF2-40B4-BE49-F238E27FC236}">
                <a16:creationId xmlns:a16="http://schemas.microsoft.com/office/drawing/2014/main" id="{D63EB902-3EFA-64AD-1222-8FDB51225D26}"/>
              </a:ext>
            </a:extLst>
          </p:cNvPr>
          <p:cNvGrpSpPr/>
          <p:nvPr/>
        </p:nvGrpSpPr>
        <p:grpSpPr>
          <a:xfrm>
            <a:off x="171114" y="3148485"/>
            <a:ext cx="11913685" cy="3330651"/>
            <a:chOff x="438151" y="3355937"/>
            <a:chExt cx="11038933" cy="3086101"/>
          </a:xfrm>
        </p:grpSpPr>
        <p:pic>
          <p:nvPicPr>
            <p:cNvPr id="7" name="Picture 6">
              <a:extLst>
                <a:ext uri="{FF2B5EF4-FFF2-40B4-BE49-F238E27FC236}">
                  <a16:creationId xmlns:a16="http://schemas.microsoft.com/office/drawing/2014/main" id="{742DC61A-6CF6-A8E6-12E0-5F9687438CEF}"/>
                </a:ext>
              </a:extLst>
            </p:cNvPr>
            <p:cNvPicPr>
              <a:picLocks noChangeAspect="1"/>
            </p:cNvPicPr>
            <p:nvPr/>
          </p:nvPicPr>
          <p:blipFill>
            <a:blip r:embed="rId2"/>
            <a:stretch>
              <a:fillRect/>
            </a:stretch>
          </p:blipFill>
          <p:spPr>
            <a:xfrm>
              <a:off x="438151" y="3355938"/>
              <a:ext cx="5486400" cy="3086100"/>
            </a:xfrm>
            <a:prstGeom prst="rect">
              <a:avLst/>
            </a:prstGeom>
            <a:ln>
              <a:solidFill>
                <a:schemeClr val="accent1"/>
              </a:solidFill>
            </a:ln>
          </p:spPr>
        </p:pic>
        <p:pic>
          <p:nvPicPr>
            <p:cNvPr id="9" name="Picture 8">
              <a:extLst>
                <a:ext uri="{FF2B5EF4-FFF2-40B4-BE49-F238E27FC236}">
                  <a16:creationId xmlns:a16="http://schemas.microsoft.com/office/drawing/2014/main" id="{3F023679-1082-3CE7-8217-F87BC7C4F906}"/>
                </a:ext>
              </a:extLst>
            </p:cNvPr>
            <p:cNvPicPr>
              <a:picLocks noChangeAspect="1"/>
            </p:cNvPicPr>
            <p:nvPr/>
          </p:nvPicPr>
          <p:blipFill>
            <a:blip r:embed="rId3"/>
            <a:stretch>
              <a:fillRect/>
            </a:stretch>
          </p:blipFill>
          <p:spPr>
            <a:xfrm>
              <a:off x="5990684" y="3355937"/>
              <a:ext cx="5486400" cy="3086100"/>
            </a:xfrm>
            <a:prstGeom prst="rect">
              <a:avLst/>
            </a:prstGeom>
            <a:ln>
              <a:solidFill>
                <a:schemeClr val="accent1"/>
              </a:solidFill>
            </a:ln>
          </p:spPr>
        </p:pic>
      </p:grpSp>
      <p:sp>
        <p:nvSpPr>
          <p:cNvPr id="12" name="Content Placeholder 4">
            <a:extLst>
              <a:ext uri="{FF2B5EF4-FFF2-40B4-BE49-F238E27FC236}">
                <a16:creationId xmlns:a16="http://schemas.microsoft.com/office/drawing/2014/main" id="{76B200EA-D8AF-9388-D894-2840033A82BC}"/>
              </a:ext>
            </a:extLst>
          </p:cNvPr>
          <p:cNvSpPr>
            <a:spLocks noGrp="1"/>
          </p:cNvSpPr>
          <p:nvPr>
            <p:ph idx="1"/>
          </p:nvPr>
        </p:nvSpPr>
        <p:spPr>
          <a:xfrm>
            <a:off x="838200" y="1686280"/>
            <a:ext cx="10515600" cy="1546225"/>
          </a:xfrm>
        </p:spPr>
        <p:txBody>
          <a:bodyPr>
            <a:normAutofit fontScale="92500" lnSpcReduction="10000"/>
          </a:bodyPr>
          <a:lstStyle/>
          <a:p>
            <a:r>
              <a:rPr lang="en-US" dirty="0"/>
              <a:t>NASA’s Space Technology Mission Directorate (STMD) has published a set of Envisioned Futures to describe how Capability Areas are working to achieve Strategic Outcomes which comprise the Strategic Framework of technology investments</a:t>
            </a:r>
          </a:p>
          <a:p>
            <a:pPr lvl="1"/>
            <a:r>
              <a:rPr lang="en-US" dirty="0">
                <a:hlinkClick r:id="rId4"/>
              </a:rPr>
              <a:t>https://techport.nasa.gov/framework</a:t>
            </a:r>
            <a:endParaRPr lang="en-US" dirty="0"/>
          </a:p>
          <a:p>
            <a:r>
              <a:rPr lang="en-US" dirty="0"/>
              <a:t>JSC informs and is guided by these Envisioned Futures</a:t>
            </a:r>
          </a:p>
          <a:p>
            <a:pPr lvl="1"/>
            <a:endParaRPr lang="en-US" dirty="0"/>
          </a:p>
        </p:txBody>
      </p:sp>
    </p:spTree>
    <p:extLst>
      <p:ext uri="{BB962C8B-B14F-4D97-AF65-F5344CB8AC3E}">
        <p14:creationId xmlns:p14="http://schemas.microsoft.com/office/powerpoint/2010/main" val="626589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DA9107D-2214-8544-CF33-A502477192FE}"/>
              </a:ext>
            </a:extLst>
          </p:cNvPr>
          <p:cNvSpPr/>
          <p:nvPr/>
        </p:nvSpPr>
        <p:spPr>
          <a:xfrm>
            <a:off x="8209607" y="2996917"/>
            <a:ext cx="3026145" cy="1897812"/>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07AEF937-0EE5-4C90-EA77-F75669B11390}"/>
              </a:ext>
            </a:extLst>
          </p:cNvPr>
          <p:cNvSpPr/>
          <p:nvPr/>
        </p:nvSpPr>
        <p:spPr>
          <a:xfrm>
            <a:off x="4892684" y="2996917"/>
            <a:ext cx="3026145" cy="1897812"/>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4E89CE33-DA5F-19AF-97C5-04AA4BC68872}"/>
              </a:ext>
            </a:extLst>
          </p:cNvPr>
          <p:cNvSpPr/>
          <p:nvPr/>
        </p:nvSpPr>
        <p:spPr>
          <a:xfrm>
            <a:off x="1572250" y="2996917"/>
            <a:ext cx="3026145" cy="1897812"/>
          </a:xfrm>
          <a:prstGeom prst="roundRect">
            <a:avLst/>
          </a:prstGeom>
          <a:gradFill flip="none" rotWithShape="1">
            <a:gsLst>
              <a:gs pos="0">
                <a:schemeClr val="tx1">
                  <a:alpha val="61000"/>
                </a:schemeClr>
              </a:gs>
              <a:gs pos="76000">
                <a:srgbClr val="152E5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Needs &amp; Current Tech/Flight Development</a:t>
            </a: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7</a:t>
            </a:fld>
            <a:endParaRPr lang="en-US"/>
          </a:p>
        </p:txBody>
      </p:sp>
      <p:sp>
        <p:nvSpPr>
          <p:cNvPr id="8" name="TextBox 7">
            <a:extLst>
              <a:ext uri="{FF2B5EF4-FFF2-40B4-BE49-F238E27FC236}">
                <a16:creationId xmlns:a16="http://schemas.microsoft.com/office/drawing/2014/main" id="{CDC58DAF-05E9-A853-5097-26AD725FD2A2}"/>
              </a:ext>
            </a:extLst>
          </p:cNvPr>
          <p:cNvSpPr txBox="1"/>
          <p:nvPr/>
        </p:nvSpPr>
        <p:spPr>
          <a:xfrm>
            <a:off x="1112085" y="2628599"/>
            <a:ext cx="3486310" cy="1928733"/>
          </a:xfrm>
          <a:prstGeom prst="rect">
            <a:avLst/>
          </a:prstGeom>
          <a:noFill/>
        </p:spPr>
        <p:txBody>
          <a:bodyPr wrap="square">
            <a:spAutoFit/>
          </a:bodyPr>
          <a:lstStyle/>
          <a:p>
            <a:pPr marL="742950" lvl="1" indent="-285750">
              <a:spcAft>
                <a:spcPts val="400"/>
              </a:spcAft>
            </a:pPr>
            <a:r>
              <a:rPr lang="en-US" b="1" dirty="0">
                <a:solidFill>
                  <a:schemeClr val="bg1"/>
                </a:solidFill>
                <a:latin typeface="Arial" panose="020B0604020202020204" pitchFamily="34" charset="0"/>
                <a:cs typeface="Arial" panose="020B0604020202020204" pitchFamily="34" charset="0"/>
              </a:rPr>
              <a:t>Temperature Regime</a:t>
            </a:r>
          </a:p>
          <a:p>
            <a:pPr marL="742950" lvl="1" indent="-285750">
              <a:spcAft>
                <a:spcPts val="400"/>
              </a:spcAft>
            </a:pPr>
            <a:endParaRPr lang="en-US" b="1" dirty="0">
              <a:solidFill>
                <a:schemeClr val="bg1"/>
              </a:solidFill>
              <a:latin typeface="Arial" panose="020B0604020202020204" pitchFamily="34" charset="0"/>
              <a:cs typeface="Arial" panose="020B0604020202020204" pitchFamily="34" charset="0"/>
            </a:endParaRPr>
          </a:p>
          <a:p>
            <a:pPr marL="798513"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Cryogenic (&lt; -150°C) (TX 14.1)</a:t>
            </a:r>
          </a:p>
          <a:p>
            <a:pPr marL="798513"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Moderate Temperature (-150°C to 500°C) (TX 14.2)</a:t>
            </a:r>
          </a:p>
          <a:p>
            <a:pPr marL="798513"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High Temperature (&gt; 500°C) (TPS) (TX 14.3)</a:t>
            </a:r>
          </a:p>
        </p:txBody>
      </p:sp>
      <p:sp>
        <p:nvSpPr>
          <p:cNvPr id="10" name="TextBox 9">
            <a:extLst>
              <a:ext uri="{FF2B5EF4-FFF2-40B4-BE49-F238E27FC236}">
                <a16:creationId xmlns:a16="http://schemas.microsoft.com/office/drawing/2014/main" id="{1E3A1EB2-3AC3-10DC-1613-E8C9FDDA4D3A}"/>
              </a:ext>
            </a:extLst>
          </p:cNvPr>
          <p:cNvSpPr txBox="1"/>
          <p:nvPr/>
        </p:nvSpPr>
        <p:spPr>
          <a:xfrm>
            <a:off x="7777227" y="2628599"/>
            <a:ext cx="3458526" cy="1231106"/>
          </a:xfrm>
          <a:prstGeom prst="rect">
            <a:avLst/>
          </a:prstGeom>
          <a:noFill/>
        </p:spPr>
        <p:txBody>
          <a:bodyPr wrap="square">
            <a:spAutoFit/>
          </a:bodyPr>
          <a:lstStyle/>
          <a:p>
            <a:pPr marL="742950" lvl="1" indent="-285750">
              <a:spcAft>
                <a:spcPts val="400"/>
              </a:spcAft>
            </a:pPr>
            <a:r>
              <a:rPr lang="en-US" b="1" dirty="0">
                <a:solidFill>
                  <a:schemeClr val="bg1"/>
                </a:solidFill>
                <a:latin typeface="Arial" panose="020B0604020202020204" pitchFamily="34" charset="0"/>
                <a:cs typeface="Arial" panose="020B0604020202020204" pitchFamily="34" charset="0"/>
              </a:rPr>
              <a:t>Active/Passive</a:t>
            </a:r>
          </a:p>
          <a:p>
            <a:pPr marL="742950" lvl="1" indent="-285750">
              <a:spcAft>
                <a:spcPts val="400"/>
              </a:spcAft>
            </a:pPr>
            <a:endParaRPr lang="en-US" b="1" dirty="0">
              <a:solidFill>
                <a:schemeClr val="bg1"/>
              </a:solidFill>
              <a:latin typeface="Arial" panose="020B0604020202020204" pitchFamily="34" charset="0"/>
              <a:cs typeface="Arial" panose="020B0604020202020204" pitchFamily="34" charset="0"/>
            </a:endParaRPr>
          </a:p>
          <a:p>
            <a:pPr marL="798513"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Active (ATCS)</a:t>
            </a:r>
          </a:p>
          <a:p>
            <a:pPr marL="798513"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Passive (PTCS)</a:t>
            </a:r>
          </a:p>
        </p:txBody>
      </p:sp>
      <p:sp>
        <p:nvSpPr>
          <p:cNvPr id="12" name="TextBox 11">
            <a:extLst>
              <a:ext uri="{FF2B5EF4-FFF2-40B4-BE49-F238E27FC236}">
                <a16:creationId xmlns:a16="http://schemas.microsoft.com/office/drawing/2014/main" id="{F0D00DE4-01A9-1F4A-63C6-36817CC89BE1}"/>
              </a:ext>
            </a:extLst>
          </p:cNvPr>
          <p:cNvSpPr txBox="1"/>
          <p:nvPr/>
        </p:nvSpPr>
        <p:spPr>
          <a:xfrm>
            <a:off x="4889173" y="2628599"/>
            <a:ext cx="2884812" cy="1231106"/>
          </a:xfrm>
          <a:prstGeom prst="rect">
            <a:avLst/>
          </a:prstGeom>
          <a:noFill/>
        </p:spPr>
        <p:txBody>
          <a:bodyPr wrap="square">
            <a:spAutoFit/>
          </a:bodyPr>
          <a:lstStyle/>
          <a:p>
            <a:pPr marL="285750" indent="-285750">
              <a:spcAft>
                <a:spcPts val="400"/>
              </a:spcAft>
            </a:pPr>
            <a:r>
              <a:rPr lang="en-US" b="1" dirty="0">
                <a:solidFill>
                  <a:schemeClr val="bg1"/>
                </a:solidFill>
                <a:latin typeface="Arial" panose="020B0604020202020204" pitchFamily="34" charset="0"/>
                <a:cs typeface="Arial" panose="020B0604020202020204" pitchFamily="34" charset="0"/>
              </a:rPr>
              <a:t>Human/Robotic</a:t>
            </a:r>
          </a:p>
          <a:p>
            <a:pPr marL="285750" indent="-285750">
              <a:spcAft>
                <a:spcPts val="400"/>
              </a:spcAft>
            </a:pPr>
            <a:endParaRPr lang="en-US" b="1" dirty="0">
              <a:solidFill>
                <a:schemeClr val="bg1"/>
              </a:solidFill>
              <a:latin typeface="Arial" panose="020B0604020202020204" pitchFamily="34" charset="0"/>
              <a:cs typeface="Arial" panose="020B0604020202020204" pitchFamily="34" charset="0"/>
            </a:endParaRPr>
          </a:p>
          <a:p>
            <a:pPr marL="342900"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Human Spacecraft</a:t>
            </a:r>
          </a:p>
          <a:p>
            <a:pPr marL="342900" lvl="1" indent="-285750">
              <a:spcAft>
                <a:spcPts val="4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Satellite/Robotic Spacecraft</a:t>
            </a:r>
          </a:p>
        </p:txBody>
      </p:sp>
      <p:sp>
        <p:nvSpPr>
          <p:cNvPr id="14" name="TextBox 13">
            <a:extLst>
              <a:ext uri="{FF2B5EF4-FFF2-40B4-BE49-F238E27FC236}">
                <a16:creationId xmlns:a16="http://schemas.microsoft.com/office/drawing/2014/main" id="{B967FC80-FA08-9701-B67D-502C9EC4E184}"/>
              </a:ext>
            </a:extLst>
          </p:cNvPr>
          <p:cNvSpPr txBox="1"/>
          <p:nvPr/>
        </p:nvSpPr>
        <p:spPr>
          <a:xfrm>
            <a:off x="896192" y="2088490"/>
            <a:ext cx="6105440" cy="369332"/>
          </a:xfrm>
          <a:prstGeom prst="rect">
            <a:avLst/>
          </a:prstGeom>
          <a:noFill/>
        </p:spPr>
        <p:txBody>
          <a:bodyPr wrap="square">
            <a:spAutoFit/>
          </a:bodyPr>
          <a:lstStyle/>
          <a:p>
            <a:pPr marL="285750" indent="-285750">
              <a:spcAft>
                <a:spcPts val="400"/>
              </a:spcAft>
            </a:pPr>
            <a:r>
              <a:rPr lang="en-US" sz="1800" b="1" dirty="0">
                <a:solidFill>
                  <a:schemeClr val="bg1"/>
                </a:solidFill>
                <a:latin typeface="Arial" panose="020B0604020202020204" pitchFamily="34" charset="0"/>
                <a:cs typeface="Arial" panose="020B0604020202020204" pitchFamily="34" charset="0"/>
              </a:rPr>
              <a:t>Thermal systems are categorized as follows:</a:t>
            </a:r>
          </a:p>
        </p:txBody>
      </p:sp>
    </p:spTree>
    <p:extLst>
      <p:ext uri="{BB962C8B-B14F-4D97-AF65-F5344CB8AC3E}">
        <p14:creationId xmlns:p14="http://schemas.microsoft.com/office/powerpoint/2010/main" val="3142409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Needs &amp; Current Tech/Flight Development</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a:xfrm>
            <a:off x="568222" y="1825624"/>
            <a:ext cx="5486400" cy="4613275"/>
          </a:xfrm>
        </p:spPr>
        <p:txBody>
          <a:bodyPr>
            <a:normAutofit fontScale="77500" lnSpcReduction="20000"/>
          </a:bodyPr>
          <a:lstStyle/>
          <a:p>
            <a:pPr marL="285750" indent="-285750">
              <a:spcAft>
                <a:spcPts val="4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Organization</a:t>
            </a:r>
          </a:p>
          <a:p>
            <a:pPr marL="742950" lvl="1" indent="-285750">
              <a:spcAft>
                <a:spcPts val="4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TX14 Thermal Management Systems</a:t>
            </a:r>
          </a:p>
          <a:p>
            <a:pPr marL="1200150" lvl="2" indent="-285750">
              <a:spcAft>
                <a:spcPts val="400"/>
              </a:spcAft>
            </a:pPr>
            <a:r>
              <a:rPr lang="en-US" sz="1400" dirty="0">
                <a:solidFill>
                  <a:schemeClr val="bg1">
                    <a:lumMod val="50000"/>
                  </a:schemeClr>
                </a:solidFill>
              </a:rPr>
              <a:t>TX14.1 Cryogenic Systems</a:t>
            </a:r>
          </a:p>
          <a:p>
            <a:pPr marL="1200150" lvl="2" indent="-285750">
              <a:spcAft>
                <a:spcPts val="400"/>
              </a:spcAft>
            </a:pPr>
            <a:r>
              <a:rPr lang="en-US" sz="1400" b="1" dirty="0">
                <a:solidFill>
                  <a:schemeClr val="bg1"/>
                </a:solidFill>
                <a:latin typeface="Arial" panose="020B0604020202020204" pitchFamily="34" charset="0"/>
                <a:cs typeface="Arial" panose="020B0604020202020204" pitchFamily="34" charset="0"/>
              </a:rPr>
              <a:t>TX14.2 Thermal Control Components and Systems</a:t>
            </a:r>
          </a:p>
          <a:p>
            <a:pPr marL="1657350" lvl="3" indent="-285750">
              <a:spcAft>
                <a:spcPts val="400"/>
              </a:spcAft>
            </a:pPr>
            <a:r>
              <a:rPr lang="en-US" sz="1200" dirty="0">
                <a:solidFill>
                  <a:srgbClr val="FFC000"/>
                </a:solidFill>
                <a:latin typeface="Arial" panose="020B0604020202020204" pitchFamily="34" charset="0"/>
                <a:cs typeface="Arial" panose="020B0604020202020204" pitchFamily="34" charset="0"/>
              </a:rPr>
              <a:t>Heat Acquisition (TX 14.2.1)</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Cold plates, heat exchangers, condensing heat exchangers</a:t>
            </a:r>
          </a:p>
          <a:p>
            <a:pPr marL="1657350" lvl="3" indent="-285750">
              <a:spcAft>
                <a:spcPts val="400"/>
              </a:spcAft>
            </a:pPr>
            <a:r>
              <a:rPr lang="en-US" sz="1200" dirty="0">
                <a:solidFill>
                  <a:srgbClr val="FFC000"/>
                </a:solidFill>
                <a:latin typeface="Arial" panose="020B0604020202020204" pitchFamily="34" charset="0"/>
                <a:cs typeface="Arial" panose="020B0604020202020204" pitchFamily="34" charset="0"/>
              </a:rPr>
              <a:t>Heat Transport (TX 14.2.2)</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Fluid loops, pumps, heat pumps/two phase systems [here or under system?]</a:t>
            </a:r>
          </a:p>
          <a:p>
            <a:pPr marL="1657350" lvl="3" indent="-285750">
              <a:spcAft>
                <a:spcPts val="400"/>
              </a:spcAft>
            </a:pPr>
            <a:r>
              <a:rPr lang="en-US" sz="1200" dirty="0">
                <a:solidFill>
                  <a:srgbClr val="FFC000"/>
                </a:solidFill>
                <a:latin typeface="Arial" panose="020B0604020202020204" pitchFamily="34" charset="0"/>
                <a:cs typeface="Arial" panose="020B0604020202020204" pitchFamily="34" charset="0"/>
              </a:rPr>
              <a:t>Heat Rejection and Storage (TX 14.2.3)</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Heat Rejection: Radiators, radiator turn-down devices, coatings</a:t>
            </a:r>
          </a:p>
          <a:p>
            <a:pPr marL="2114550" lvl="4" indent="-285750">
              <a:spcAft>
                <a:spcPts val="400"/>
              </a:spcAft>
            </a:pPr>
            <a:r>
              <a:rPr lang="en-US" sz="1200" dirty="0">
                <a:solidFill>
                  <a:schemeClr val="bg1"/>
                </a:solidFill>
              </a:rPr>
              <a:t>Heat Storage: Phase change materials</a:t>
            </a:r>
          </a:p>
          <a:p>
            <a:pPr marL="1657350" lvl="3" indent="-285750">
              <a:spcAft>
                <a:spcPts val="400"/>
              </a:spcAft>
            </a:pPr>
            <a:r>
              <a:rPr lang="en-US" sz="1200" dirty="0">
                <a:solidFill>
                  <a:srgbClr val="FFC000"/>
                </a:solidFill>
                <a:latin typeface="Arial" panose="020B0604020202020204" pitchFamily="34" charset="0"/>
                <a:cs typeface="Arial" panose="020B0604020202020204" pitchFamily="34" charset="0"/>
              </a:rPr>
              <a:t>Insulation and Interfaces (TX 14.2.4)</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MLI</a:t>
            </a:r>
          </a:p>
          <a:p>
            <a:pPr marL="1657350" lvl="3" indent="-285750">
              <a:spcAft>
                <a:spcPts val="400"/>
              </a:spcAft>
            </a:pPr>
            <a:r>
              <a:rPr lang="en-US" sz="1200" dirty="0">
                <a:solidFill>
                  <a:srgbClr val="FFC000"/>
                </a:solidFill>
                <a:latin typeface="Arial" panose="020B0604020202020204" pitchFamily="34" charset="0"/>
                <a:cs typeface="Arial" panose="020B0604020202020204" pitchFamily="34" charset="0"/>
              </a:rPr>
              <a:t>Thermal Control Analysis (TX 14.2.5)</a:t>
            </a:r>
          </a:p>
          <a:p>
            <a:pPr marL="1657350" lvl="3" indent="-285750">
              <a:spcAft>
                <a:spcPts val="400"/>
              </a:spcAft>
            </a:pPr>
            <a:r>
              <a:rPr lang="en-US" sz="1200" dirty="0">
                <a:solidFill>
                  <a:srgbClr val="FFC000"/>
                </a:solidFill>
              </a:rPr>
              <a:t>Heating Systems (TX 14.2.6)</a:t>
            </a:r>
          </a:p>
          <a:p>
            <a:pPr marL="1657350" lvl="3" indent="-285750">
              <a:spcAft>
                <a:spcPts val="400"/>
              </a:spcAft>
            </a:pPr>
            <a:r>
              <a:rPr lang="en-US" sz="1200" dirty="0">
                <a:solidFill>
                  <a:srgbClr val="FFC000"/>
                </a:solidFill>
                <a:latin typeface="Arial" panose="020B0604020202020204" pitchFamily="34" charset="0"/>
                <a:cs typeface="Arial" panose="020B0604020202020204" pitchFamily="34" charset="0"/>
              </a:rPr>
              <a:t>Thermal Control System</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Verification and Validation (TX 14.2.7)</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Measurement and Control (TX 14.2.8)</a:t>
            </a:r>
          </a:p>
          <a:p>
            <a:pPr marL="2114550" lvl="4" indent="-285750">
              <a:spcAft>
                <a:spcPts val="400"/>
              </a:spcAft>
            </a:pPr>
            <a:r>
              <a:rPr lang="en-US" sz="1200" dirty="0">
                <a:solidFill>
                  <a:schemeClr val="bg1"/>
                </a:solidFill>
                <a:latin typeface="Arial" panose="020B0604020202020204" pitchFamily="34" charset="0"/>
                <a:cs typeface="Arial" panose="020B0604020202020204" pitchFamily="34" charset="0"/>
              </a:rPr>
              <a:t>System architecture, integrated performance, hybrid systems</a:t>
            </a:r>
          </a:p>
          <a:p>
            <a:pPr marL="285750" indent="-285750">
              <a:spcAft>
                <a:spcPts val="400"/>
              </a:spcAft>
            </a:pPr>
            <a:endParaRPr lang="en-US" sz="1800" dirty="0">
              <a:solidFill>
                <a:schemeClr val="bg1"/>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8</a:t>
            </a:fld>
            <a:endParaRPr lang="en-US"/>
          </a:p>
        </p:txBody>
      </p:sp>
      <p:sp>
        <p:nvSpPr>
          <p:cNvPr id="7" name="Content Placeholder 4">
            <a:extLst>
              <a:ext uri="{FF2B5EF4-FFF2-40B4-BE49-F238E27FC236}">
                <a16:creationId xmlns:a16="http://schemas.microsoft.com/office/drawing/2014/main" id="{104700CC-94DF-9805-33FC-5C86E77CCD6B}"/>
              </a:ext>
            </a:extLst>
          </p:cNvPr>
          <p:cNvSpPr txBox="1">
            <a:spLocks/>
          </p:cNvSpPr>
          <p:nvPr/>
        </p:nvSpPr>
        <p:spPr>
          <a:xfrm>
            <a:off x="6178447" y="1825624"/>
            <a:ext cx="5486400" cy="47847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5">
                  <a:lumMod val="75000"/>
                </a:schemeClr>
              </a:buClr>
              <a:buFont typeface="Arial" panose="020B0604020202020204" pitchFamily="34" charset="0"/>
              <a:buChar char="•"/>
              <a:defRPr sz="2000" kern="1200">
                <a:solidFill>
                  <a:schemeClr val="tx2">
                    <a:lumMod val="20000"/>
                    <a:lumOff val="8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20000"/>
                    <a:lumOff val="8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0000"/>
                    <a:lumOff val="8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lumMod val="20000"/>
                    <a:lumOff val="8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400"/>
              </a:spcAft>
            </a:pPr>
            <a:endParaRPr lang="en-US" sz="1200" b="1" dirty="0">
              <a:solidFill>
                <a:schemeClr val="bg1"/>
              </a:solidFill>
            </a:endParaRPr>
          </a:p>
          <a:p>
            <a:pPr marL="1200150" lvl="2" indent="-285750">
              <a:spcAft>
                <a:spcPts val="400"/>
              </a:spcAft>
            </a:pPr>
            <a:r>
              <a:rPr lang="en-US" sz="1200" b="1" dirty="0">
                <a:solidFill>
                  <a:schemeClr val="bg1"/>
                </a:solidFill>
              </a:rPr>
              <a:t>TX14.3 Thermal Protection Components and Systems</a:t>
            </a:r>
          </a:p>
          <a:p>
            <a:pPr marL="1657350" lvl="3" indent="-285750">
              <a:spcAft>
                <a:spcPts val="400"/>
              </a:spcAft>
            </a:pPr>
            <a:r>
              <a:rPr lang="en-US" sz="1000" dirty="0">
                <a:solidFill>
                  <a:srgbClr val="FFC000"/>
                </a:solidFill>
              </a:rPr>
              <a:t>Thermal Protection Materials (TX 14.3.1)</a:t>
            </a:r>
          </a:p>
          <a:p>
            <a:pPr marL="1657350" lvl="3" indent="-285750">
              <a:spcAft>
                <a:spcPts val="400"/>
              </a:spcAft>
            </a:pPr>
            <a:r>
              <a:rPr lang="en-US" sz="1000" dirty="0">
                <a:solidFill>
                  <a:srgbClr val="FFC000"/>
                </a:solidFill>
              </a:rPr>
              <a:t>Thermal Protection Systems (TX 14.3.2)</a:t>
            </a:r>
          </a:p>
          <a:p>
            <a:pPr marL="1657350" lvl="3" indent="-285750">
              <a:spcAft>
                <a:spcPts val="400"/>
              </a:spcAft>
            </a:pPr>
            <a:r>
              <a:rPr lang="en-US" sz="1000" dirty="0">
                <a:solidFill>
                  <a:srgbClr val="FFC000"/>
                </a:solidFill>
              </a:rPr>
              <a:t>Thermal Protection Analysis (TX 14.3.3)</a:t>
            </a:r>
          </a:p>
          <a:p>
            <a:pPr marL="1657350" lvl="3" indent="-285750">
              <a:spcAft>
                <a:spcPts val="400"/>
              </a:spcAft>
            </a:pPr>
            <a:r>
              <a:rPr lang="en-US" sz="1000" dirty="0">
                <a:solidFill>
                  <a:srgbClr val="FFC000"/>
                </a:solidFill>
              </a:rPr>
              <a:t>Thermal Protection System Testing (TX 14.3.4)</a:t>
            </a:r>
          </a:p>
          <a:p>
            <a:pPr marL="1657350" lvl="3" indent="-285750">
              <a:spcAft>
                <a:spcPts val="400"/>
              </a:spcAft>
            </a:pPr>
            <a:r>
              <a:rPr lang="en-US" sz="1000" dirty="0">
                <a:solidFill>
                  <a:srgbClr val="FFC000"/>
                </a:solidFill>
              </a:rPr>
              <a:t>Thermal Protection System Instrumentation (TX 14.3.5)</a:t>
            </a:r>
          </a:p>
          <a:p>
            <a:pPr marL="742950" lvl="1" indent="-285750">
              <a:spcAft>
                <a:spcPts val="400"/>
              </a:spcAft>
            </a:pPr>
            <a:r>
              <a:rPr lang="en-US" sz="1300" dirty="0">
                <a:solidFill>
                  <a:schemeClr val="bg1"/>
                </a:solidFill>
              </a:rPr>
              <a:t>TX09 Entry, Descent, and Landing</a:t>
            </a:r>
          </a:p>
          <a:p>
            <a:pPr marL="1200150" lvl="2" indent="-285750">
              <a:spcAft>
                <a:spcPts val="400"/>
              </a:spcAft>
            </a:pPr>
            <a:r>
              <a:rPr lang="en-US" sz="1200" dirty="0">
                <a:solidFill>
                  <a:schemeClr val="bg1"/>
                </a:solidFill>
              </a:rPr>
              <a:t>TX09.1 </a:t>
            </a:r>
            <a:r>
              <a:rPr lang="en-US" sz="1200" dirty="0" err="1">
                <a:solidFill>
                  <a:schemeClr val="bg1"/>
                </a:solidFill>
              </a:rPr>
              <a:t>Aeroassist</a:t>
            </a:r>
            <a:r>
              <a:rPr lang="en-US" sz="1200" dirty="0">
                <a:solidFill>
                  <a:schemeClr val="bg1"/>
                </a:solidFill>
              </a:rPr>
              <a:t> and Atmospheric Entry</a:t>
            </a:r>
          </a:p>
          <a:p>
            <a:pPr marL="1657350" lvl="3" indent="-285750">
              <a:spcAft>
                <a:spcPts val="400"/>
              </a:spcAft>
            </a:pPr>
            <a:r>
              <a:rPr lang="en-US" sz="1000" dirty="0">
                <a:solidFill>
                  <a:srgbClr val="FFC000"/>
                </a:solidFill>
              </a:rPr>
              <a:t>Thermal Protection Systems (TX09.1.1)</a:t>
            </a:r>
          </a:p>
          <a:p>
            <a:pPr marL="742950" lvl="1" indent="-285750">
              <a:spcAft>
                <a:spcPts val="400"/>
              </a:spcAft>
            </a:pPr>
            <a:endParaRPr lang="en-US" sz="1300" dirty="0">
              <a:solidFill>
                <a:schemeClr val="bg1"/>
              </a:solidFill>
            </a:endParaRPr>
          </a:p>
          <a:p>
            <a:pPr marL="742950" lvl="1" indent="-285750">
              <a:spcAft>
                <a:spcPts val="400"/>
              </a:spcAft>
            </a:pPr>
            <a:r>
              <a:rPr lang="en-US" sz="1300" dirty="0">
                <a:solidFill>
                  <a:schemeClr val="bg1"/>
                </a:solidFill>
              </a:rPr>
              <a:t>TX06 Human Health, Life Support, and Habitation Systems</a:t>
            </a:r>
          </a:p>
          <a:p>
            <a:pPr marL="1200150" lvl="2" indent="-285750">
              <a:spcAft>
                <a:spcPts val="400"/>
              </a:spcAft>
            </a:pPr>
            <a:r>
              <a:rPr lang="en-US" sz="1200" dirty="0">
                <a:solidFill>
                  <a:schemeClr val="bg1"/>
                </a:solidFill>
              </a:rPr>
              <a:t>TX06.1 Environmental Control &amp; Life Support Systems (ECLSS) and Habitation Systems</a:t>
            </a:r>
          </a:p>
          <a:p>
            <a:pPr marL="1657350" lvl="3" indent="-285750">
              <a:spcAft>
                <a:spcPts val="400"/>
              </a:spcAft>
            </a:pPr>
            <a:r>
              <a:rPr lang="en-US" sz="1000" dirty="0">
                <a:solidFill>
                  <a:srgbClr val="FFC000"/>
                </a:solidFill>
              </a:rPr>
              <a:t>Atmosphere Revitalization (TX06.1.1)</a:t>
            </a:r>
          </a:p>
          <a:p>
            <a:pPr marL="2114550" lvl="4" indent="-285750">
              <a:spcAft>
                <a:spcPts val="400"/>
              </a:spcAft>
            </a:pPr>
            <a:r>
              <a:rPr lang="en-US" sz="1000" dirty="0">
                <a:solidFill>
                  <a:schemeClr val="bg1"/>
                </a:solidFill>
              </a:rPr>
              <a:t>Condensing Heat Exchangers</a:t>
            </a:r>
          </a:p>
          <a:p>
            <a:pPr marL="1200150" lvl="2" indent="-285750">
              <a:spcAft>
                <a:spcPts val="400"/>
              </a:spcAft>
            </a:pPr>
            <a:r>
              <a:rPr lang="en-US" sz="1200" dirty="0">
                <a:solidFill>
                  <a:schemeClr val="bg1"/>
                </a:solidFill>
              </a:rPr>
              <a:t>TX06.2 Extravehicular Activity Systems</a:t>
            </a:r>
          </a:p>
          <a:p>
            <a:pPr marL="1657350" lvl="3" indent="-285750">
              <a:spcAft>
                <a:spcPts val="400"/>
              </a:spcAft>
            </a:pPr>
            <a:r>
              <a:rPr lang="en-US" sz="1000" dirty="0">
                <a:solidFill>
                  <a:srgbClr val="FFC000"/>
                </a:solidFill>
              </a:rPr>
              <a:t>Portable Life Support System (PLSS) (TX06.2.2)</a:t>
            </a:r>
          </a:p>
          <a:p>
            <a:pPr marL="2114550" lvl="4" indent="-285750">
              <a:spcAft>
                <a:spcPts val="400"/>
              </a:spcAft>
            </a:pPr>
            <a:r>
              <a:rPr lang="en-US" sz="1000" dirty="0">
                <a:solidFill>
                  <a:schemeClr val="bg1"/>
                </a:solidFill>
              </a:rPr>
              <a:t>Thermal Control</a:t>
            </a:r>
          </a:p>
          <a:p>
            <a:pPr marL="1200150" lvl="2" indent="-285750">
              <a:spcAft>
                <a:spcPts val="400"/>
              </a:spcAft>
            </a:pPr>
            <a:r>
              <a:rPr lang="en-US" sz="1200" dirty="0">
                <a:solidFill>
                  <a:schemeClr val="bg1"/>
                </a:solidFill>
              </a:rPr>
              <a:t>TX06.3 Human Health and Performance</a:t>
            </a:r>
          </a:p>
          <a:p>
            <a:pPr marL="1657350" lvl="3" indent="-285750">
              <a:spcAft>
                <a:spcPts val="400"/>
              </a:spcAft>
            </a:pPr>
            <a:r>
              <a:rPr lang="en-US" sz="1000" dirty="0">
                <a:solidFill>
                  <a:srgbClr val="FFC000"/>
                </a:solidFill>
              </a:rPr>
              <a:t>Food Production, Processing, and Preservation (TX06.3.5)</a:t>
            </a:r>
          </a:p>
          <a:p>
            <a:pPr marL="2114550" lvl="4" indent="-285750">
              <a:spcAft>
                <a:spcPts val="400"/>
              </a:spcAft>
            </a:pPr>
            <a:r>
              <a:rPr lang="en-US" sz="1000" dirty="0">
                <a:solidFill>
                  <a:schemeClr val="bg1"/>
                </a:solidFill>
              </a:rPr>
              <a:t>Refrigeration, Cold Stowage</a:t>
            </a:r>
          </a:p>
        </p:txBody>
      </p:sp>
    </p:spTree>
    <p:extLst>
      <p:ext uri="{BB962C8B-B14F-4D97-AF65-F5344CB8AC3E}">
        <p14:creationId xmlns:p14="http://schemas.microsoft.com/office/powerpoint/2010/main" val="1562364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862-D57B-80F3-E3A8-3C65A4DDEAC6}"/>
              </a:ext>
            </a:extLst>
          </p:cNvPr>
          <p:cNvSpPr>
            <a:spLocks noGrp="1"/>
          </p:cNvSpPr>
          <p:nvPr>
            <p:ph type="title"/>
          </p:nvPr>
        </p:nvSpPr>
        <p:spPr/>
        <p:txBody>
          <a:bodyPr/>
          <a:lstStyle/>
          <a:p>
            <a:r>
              <a:rPr lang="en-US" dirty="0"/>
              <a:t>Heat Acquisition Gaps</a:t>
            </a:r>
          </a:p>
        </p:txBody>
      </p:sp>
      <p:sp>
        <p:nvSpPr>
          <p:cNvPr id="5" name="Content Placeholder 4">
            <a:extLst>
              <a:ext uri="{FF2B5EF4-FFF2-40B4-BE49-F238E27FC236}">
                <a16:creationId xmlns:a16="http://schemas.microsoft.com/office/drawing/2014/main" id="{D3F0FC1C-9548-BE9D-62B9-4BFDBCD752C8}"/>
              </a:ext>
            </a:extLst>
          </p:cNvPr>
          <p:cNvSpPr>
            <a:spLocks noGrp="1"/>
          </p:cNvSpPr>
          <p:nvPr>
            <p:ph idx="1"/>
          </p:nvPr>
        </p:nvSpPr>
        <p:spPr/>
        <p:txBody>
          <a:bodyPr>
            <a:normAutofit/>
          </a:bodyPr>
          <a:lstStyle/>
          <a:p>
            <a:pPr marL="285750" indent="-285750">
              <a:spcAft>
                <a:spcPts val="400"/>
              </a:spcAft>
            </a:pPr>
            <a:r>
              <a:rPr lang="en-US" sz="1800" b="1" dirty="0">
                <a:solidFill>
                  <a:schemeClr val="bg1"/>
                </a:solidFill>
                <a:latin typeface="Arial" panose="020B0604020202020204" pitchFamily="34" charset="0"/>
                <a:cs typeface="Arial" panose="020B0604020202020204" pitchFamily="34" charset="0"/>
              </a:rPr>
              <a:t>Advanced Heat Exchangers</a:t>
            </a:r>
          </a:p>
          <a:p>
            <a:pPr marL="457200" lvl="1" indent="0">
              <a:spcAft>
                <a:spcPts val="400"/>
              </a:spcAft>
              <a:buNone/>
            </a:pPr>
            <a:endParaRPr lang="en-US" dirty="0">
              <a:solidFill>
                <a:schemeClr val="bg1"/>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81E13CD9-B635-5831-D607-E70E77F04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069EF-5152-EF87-EDD6-43921BA5FA95}"/>
              </a:ext>
            </a:extLst>
          </p:cNvPr>
          <p:cNvSpPr>
            <a:spLocks noGrp="1"/>
          </p:cNvSpPr>
          <p:nvPr>
            <p:ph type="sldNum" sz="quarter" idx="12"/>
          </p:nvPr>
        </p:nvSpPr>
        <p:spPr/>
        <p:txBody>
          <a:bodyPr/>
          <a:lstStyle/>
          <a:p>
            <a:fld id="{E4D36355-CB67-4B3E-AF0B-385A3666B4E2}" type="slidenum">
              <a:rPr lang="en-US" smtClean="0"/>
              <a:t>9</a:t>
            </a:fld>
            <a:endParaRPr lang="en-US"/>
          </a:p>
        </p:txBody>
      </p:sp>
    </p:spTree>
    <p:extLst>
      <p:ext uri="{BB962C8B-B14F-4D97-AF65-F5344CB8AC3E}">
        <p14:creationId xmlns:p14="http://schemas.microsoft.com/office/powerpoint/2010/main" val="18106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25BB1F809202488F82BC2C27ACE40D" ma:contentTypeVersion="4" ma:contentTypeDescription="Create a new document." ma:contentTypeScope="" ma:versionID="c3a009654aaef037ecd9110bca0a5f2b">
  <xsd:schema xmlns:xsd="http://www.w3.org/2001/XMLSchema" xmlns:xs="http://www.w3.org/2001/XMLSchema" xmlns:p="http://schemas.microsoft.com/office/2006/metadata/properties" xmlns:ns2="830554d0-3132-49a9-bd68-3502313bc031" targetNamespace="http://schemas.microsoft.com/office/2006/metadata/properties" ma:root="true" ma:fieldsID="4bbe647d79f8e7251085e02991e2444b" ns2:_="">
    <xsd:import namespace="830554d0-3132-49a9-bd68-3502313bc0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0554d0-3132-49a9-bd68-3502313bc0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A8A9DD-4251-4DC7-B122-55311B9B43D6}">
  <ds:schemaRefs>
    <ds:schemaRef ds:uri="http://schemas.microsoft.com/sharepoint/v3/contenttype/forms"/>
  </ds:schemaRefs>
</ds:datastoreItem>
</file>

<file path=customXml/itemProps2.xml><?xml version="1.0" encoding="utf-8"?>
<ds:datastoreItem xmlns:ds="http://schemas.openxmlformats.org/officeDocument/2006/customXml" ds:itemID="{7E76804D-06BB-4B70-A418-33FA2D1A1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0554d0-3132-49a9-bd68-3502313bc0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41C38E-710C-4D7B-A455-72FFC37A504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3463</TotalTime>
  <Words>4380</Words>
  <Application>Microsoft Office PowerPoint</Application>
  <PresentationFormat>Widescreen</PresentationFormat>
  <Paragraphs>484</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Jacobs Chronos</vt:lpstr>
      <vt:lpstr>Office Theme</vt:lpstr>
      <vt:lpstr>Johnson Space Center Thermal Technology Roadmap 2024</vt:lpstr>
      <vt:lpstr>JSC Overview </vt:lpstr>
      <vt:lpstr>Human Spaceflight Programs Currently Supported at JSC</vt:lpstr>
      <vt:lpstr>Human Spacecraft Thermal Systems Development at JSC</vt:lpstr>
      <vt:lpstr>JSC Engineering Directorate</vt:lpstr>
      <vt:lpstr>Needs &amp; Current Tech/Flight Development</vt:lpstr>
      <vt:lpstr>Needs &amp; Current Tech/Flight Development</vt:lpstr>
      <vt:lpstr>Needs &amp; Current Tech/Flight Development</vt:lpstr>
      <vt:lpstr>Heat Acquisition Gaps</vt:lpstr>
      <vt:lpstr>Condensing Heat Exchangers &amp; Water Separators</vt:lpstr>
      <vt:lpstr>CHX &amp; Water Separator Technologies Being Pursued</vt:lpstr>
      <vt:lpstr>Heat Transport Gaps</vt:lpstr>
      <vt:lpstr>Novel Heat Transfer Fluids</vt:lpstr>
      <vt:lpstr>HFE 7200 Replacement</vt:lpstr>
      <vt:lpstr>Gateway Fluid Refill</vt:lpstr>
      <vt:lpstr>Gateway Gas Trap</vt:lpstr>
      <vt:lpstr>A Compact, Gravity-Insensitive Gas Trap for Extreme Temperature Environments (SBIR)</vt:lpstr>
      <vt:lpstr>Heat Rejection Gaps</vt:lpstr>
      <vt:lpstr>Insulation and Interfaces – Variable Emittance Coatings Tech Dev</vt:lpstr>
      <vt:lpstr>Supplemental Heat Rejection Evaporative Cooler (SHREC)</vt:lpstr>
      <vt:lpstr>Heat Storage Gaps</vt:lpstr>
      <vt:lpstr>Alternate Phase Change Material (PCM) Heat Exchanger Development for Orion</vt:lpstr>
      <vt:lpstr>Thermal Control Analysis Gaps</vt:lpstr>
      <vt:lpstr>Human Thermal Modeling (Overview)</vt:lpstr>
      <vt:lpstr>Human Thermal Modeling Development</vt:lpstr>
      <vt:lpstr>Refrigeration Gaps</vt:lpstr>
      <vt:lpstr>Refrigeration</vt:lpstr>
      <vt:lpstr>TPS Gaps</vt:lpstr>
      <vt:lpstr>Technology Gap: Additive Manufacturing for Thermal Protection Systems (TPS)</vt:lpstr>
      <vt:lpstr>Technology Gap:  TPS Performance &amp; Reliability Prediction for EDL</vt:lpstr>
      <vt:lpstr>Portable Life Support System (PLSS) Thermal Gaps</vt:lpstr>
      <vt:lpstr>EVA Thermal Control Technology Candidates (1/3) </vt:lpstr>
      <vt:lpstr>EVA Thermal Control Technology Candidates (2/3) </vt:lpstr>
      <vt:lpstr>EVA Thermal Control Technology Candidates (3/3) </vt:lpstr>
      <vt:lpstr>EVA Thermal Control Technology Candidates (References) </vt:lpstr>
      <vt:lpstr>JSC Thermal Systems Future</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 Thermal Technology Roadmap 2024</dc:title>
  <dc:creator>Jeanette Corte</dc:creator>
  <cp:lastModifiedBy>Leimkuehler, Thomas O. (JSC-EC611)</cp:lastModifiedBy>
  <cp:revision>89</cp:revision>
  <dcterms:created xsi:type="dcterms:W3CDTF">2024-02-12T20:55:06Z</dcterms:created>
  <dcterms:modified xsi:type="dcterms:W3CDTF">2024-04-19T15:50:19Z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0x0101005E25BB1F809202488F82BC2C27ACE40D</vt:lpwstr>
  </property>
</Properties>
</file>