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8" r:id="rId2"/>
  </p:sldIdLst>
  <p:sldSz cx="21945600" cy="32918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B9BD5"/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6DCD94-C480-488D-96F5-DCF9E504A9A7}" v="8" dt="2024-04-19T14:52:26.65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06" autoAdjust="0"/>
    <p:restoredTop sz="94660"/>
  </p:normalViewPr>
  <p:slideViewPr>
    <p:cSldViewPr snapToGrid="0">
      <p:cViewPr>
        <p:scale>
          <a:sx n="30" d="100"/>
          <a:sy n="30" d="100"/>
        </p:scale>
        <p:origin x="28" y="-33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251ED-5809-4510-B1FE-2FFB58E8C057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/>
          <a:lstStyle/>
          <a:p>
            <a:fld id="{52DDFAF2-0FD8-4696-89C7-3B86C102654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854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4" t="1708" r="43285" b="41333"/>
          <a:stretch/>
        </p:blipFill>
        <p:spPr>
          <a:xfrm rot="10800000">
            <a:off x="0" y="0"/>
            <a:ext cx="21945600" cy="3291839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58386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2251ED-5809-4510-B1FE-2FFB58E8C057}" type="datetimeFigureOut">
              <a:rPr lang="en-US" smtClean="0"/>
              <a:t>4/19/2024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2817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bg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bg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bg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bg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bg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microsoft.com/office/2007/relationships/hdphoto" Target="../media/hdphoto3.wdp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17" Type="http://schemas.openxmlformats.org/officeDocument/2006/relationships/image" Target="../media/image15.png"/><Relationship Id="rId2" Type="http://schemas.openxmlformats.org/officeDocument/2006/relationships/image" Target="../media/image2.jpeg"/><Relationship Id="rId16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4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Relationship Id="rId1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Rounded Rectangle 9">
            <a:extLst>
              <a:ext uri="{FF2B5EF4-FFF2-40B4-BE49-F238E27FC236}">
                <a16:creationId xmlns:a16="http://schemas.microsoft.com/office/drawing/2014/main" id="{F587D708-2277-B121-A1FD-CEBAFA9B42A1}"/>
              </a:ext>
            </a:extLst>
          </p:cNvPr>
          <p:cNvSpPr/>
          <p:nvPr/>
        </p:nvSpPr>
        <p:spPr>
          <a:xfrm>
            <a:off x="528138" y="23179855"/>
            <a:ext cx="10672501" cy="3572816"/>
          </a:xfrm>
          <a:prstGeom prst="roundRect">
            <a:avLst>
              <a:gd name="adj" fmla="val 9971"/>
            </a:avLst>
          </a:prstGeom>
          <a:solidFill>
            <a:srgbClr val="5B9BD5">
              <a:alpha val="60000"/>
            </a:srgb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tIns="365760" rIns="365760" bIns="365760" rtlCol="0" anchor="t"/>
          <a:lstStyle/>
          <a:p>
            <a:pPr>
              <a:lnSpc>
                <a:spcPct val="120000"/>
              </a:lnSpc>
            </a:pPr>
            <a:r>
              <a:rPr lang="en-US" sz="3200">
                <a:solidFill>
                  <a:schemeClr val="accent4"/>
                </a:solidFill>
                <a:latin typeface="Eras Bold ITC" panose="020B0907030504020204" pitchFamily="34" charset="0"/>
              </a:rPr>
              <a:t>LESSH Handheld</a:t>
            </a:r>
            <a:r>
              <a:rPr lang="en-US" sz="3200" dirty="0">
                <a:solidFill>
                  <a:schemeClr val="accent4"/>
                </a:solidFill>
                <a:latin typeface="Eras Bold ITC" panose="020B0907030504020204" pitchFamily="34" charset="0"/>
              </a:rPr>
              <a:t>: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Compact Common Service Module for handheld instrument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LESSH Placed Avionics and Communication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Battery quantity reduced to minimize size</a:t>
            </a:r>
          </a:p>
          <a:p>
            <a:pPr marL="457200" indent="-45720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Compatible with LESSH Battery Charger Module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9E2DA641-84BF-DD85-1D7D-16003357AEF3}"/>
              </a:ext>
            </a:extLst>
          </p:cNvPr>
          <p:cNvSpPr/>
          <p:nvPr/>
        </p:nvSpPr>
        <p:spPr>
          <a:xfrm>
            <a:off x="783771" y="16891954"/>
            <a:ext cx="12312797" cy="5263180"/>
          </a:xfrm>
          <a:prstGeom prst="roundRect">
            <a:avLst>
              <a:gd name="adj" fmla="val 9146"/>
            </a:avLst>
          </a:prstGeom>
          <a:solidFill>
            <a:schemeClr val="accent2">
              <a:lumMod val="20000"/>
              <a:lumOff val="80000"/>
            </a:schemeClr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5" name="Picture 54" descr="A picture containing missile, rocket, dark&#10;&#10;Description automatically generated">
            <a:extLst>
              <a:ext uri="{FF2B5EF4-FFF2-40B4-BE49-F238E27FC236}">
                <a16:creationId xmlns:a16="http://schemas.microsoft.com/office/drawing/2014/main" id="{AC40DF58-C11E-AE87-CB3C-E0100C869DDC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5" r="11264"/>
          <a:stretch/>
        </p:blipFill>
        <p:spPr>
          <a:xfrm>
            <a:off x="0" y="41678"/>
            <a:ext cx="14353870" cy="10230681"/>
          </a:xfrm>
          <a:prstGeom prst="rect">
            <a:avLst/>
          </a:prstGeom>
        </p:spPr>
      </p:pic>
      <p:grpSp>
        <p:nvGrpSpPr>
          <p:cNvPr id="58" name="Group 57">
            <a:extLst>
              <a:ext uri="{FF2B5EF4-FFF2-40B4-BE49-F238E27FC236}">
                <a16:creationId xmlns:a16="http://schemas.microsoft.com/office/drawing/2014/main" id="{CAD9C50E-4DB3-15C5-F2CB-9C5A08EA0B19}"/>
              </a:ext>
            </a:extLst>
          </p:cNvPr>
          <p:cNvGrpSpPr/>
          <p:nvPr/>
        </p:nvGrpSpPr>
        <p:grpSpPr>
          <a:xfrm>
            <a:off x="1170725" y="712500"/>
            <a:ext cx="7975889" cy="9036083"/>
            <a:chOff x="1170725" y="1215420"/>
            <a:chExt cx="7975889" cy="9036083"/>
          </a:xfrm>
        </p:grpSpPr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0737EC74-0F53-072B-2F50-FAD0A88D97C5}"/>
                </a:ext>
              </a:extLst>
            </p:cNvPr>
            <p:cNvSpPr txBox="1"/>
            <p:nvPr/>
          </p:nvSpPr>
          <p:spPr>
            <a:xfrm>
              <a:off x="1325739" y="1272570"/>
              <a:ext cx="7820875" cy="2646878"/>
            </a:xfrm>
            <a:prstGeom prst="rect">
              <a:avLst/>
            </a:prstGeom>
            <a:noFill/>
            <a:scene3d>
              <a:camera prst="perspectiveFront"/>
              <a:lightRig rig="threePt" dir="t"/>
            </a:scene3d>
            <a:sp3d extrusionH="57150"/>
          </p:spPr>
          <p:txBody>
            <a:bodyPr wrap="square">
              <a:spAutoFit/>
            </a:bodyPr>
            <a:lstStyle/>
            <a:p>
              <a:r>
                <a:rPr lang="en-US" sz="16600" b="1" dirty="0">
                  <a:solidFill>
                    <a:srgbClr val="0070C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anose="020B0907030504020204" pitchFamily="34" charset="0"/>
                  <a:ea typeface="Helvetica" charset="0"/>
                  <a:cs typeface="Arial" panose="020B0604020202020204" pitchFamily="34" charset="0"/>
                </a:rPr>
                <a:t>LESSH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688A5020-A49F-0923-38E4-00DFA0EEBEF8}"/>
                </a:ext>
              </a:extLst>
            </p:cNvPr>
            <p:cNvSpPr txBox="1"/>
            <p:nvPr/>
          </p:nvSpPr>
          <p:spPr>
            <a:xfrm>
              <a:off x="1195836" y="3388086"/>
              <a:ext cx="6865982" cy="686341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8800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anose="020B0907030504020204" pitchFamily="34" charset="0"/>
                  <a:ea typeface="Helvetica" charset="0"/>
                  <a:cs typeface="Arial" panose="020B0604020202020204" pitchFamily="34" charset="0"/>
                </a:rPr>
                <a:t>L</a:t>
              </a:r>
              <a:r>
                <a:rPr lang="en-US" sz="8800" b="1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anose="020B0907030504020204" pitchFamily="34" charset="0"/>
                  <a:ea typeface="Helvetica" charset="0"/>
                  <a:cs typeface="Arial" panose="020B0604020202020204" pitchFamily="34" charset="0"/>
                </a:rPr>
                <a:t>unar</a:t>
              </a:r>
            </a:p>
            <a:p>
              <a:r>
                <a:rPr lang="en-US" sz="8800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anose="020B0907030504020204" pitchFamily="34" charset="0"/>
                  <a:ea typeface="Helvetica" charset="0"/>
                  <a:cs typeface="Arial" panose="020B0604020202020204" pitchFamily="34" charset="0"/>
                </a:rPr>
                <a:t>E</a:t>
              </a:r>
              <a:r>
                <a:rPr lang="en-US" sz="8800" b="1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anose="020B0907030504020204" pitchFamily="34" charset="0"/>
                  <a:ea typeface="Helvetica" charset="0"/>
                  <a:cs typeface="Arial" panose="020B0604020202020204" pitchFamily="34" charset="0"/>
                </a:rPr>
                <a:t>xperiment</a:t>
              </a:r>
            </a:p>
            <a:p>
              <a:r>
                <a:rPr lang="en-US" sz="8800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anose="020B0907030504020204" pitchFamily="34" charset="0"/>
                  <a:ea typeface="Helvetica" charset="0"/>
                  <a:cs typeface="Arial" panose="020B0604020202020204" pitchFamily="34" charset="0"/>
                </a:rPr>
                <a:t>S</a:t>
              </a:r>
              <a:r>
                <a:rPr lang="en-US" sz="8800" b="1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anose="020B0907030504020204" pitchFamily="34" charset="0"/>
                  <a:ea typeface="Helvetica" charset="0"/>
                  <a:cs typeface="Arial" panose="020B0604020202020204" pitchFamily="34" charset="0"/>
                </a:rPr>
                <a:t>upport</a:t>
              </a:r>
            </a:p>
            <a:p>
              <a:r>
                <a:rPr lang="en-US" sz="8800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anose="020B0907030504020204" pitchFamily="34" charset="0"/>
                  <a:ea typeface="Helvetica" charset="0"/>
                  <a:cs typeface="Arial" panose="020B0604020202020204" pitchFamily="34" charset="0"/>
                </a:rPr>
                <a:t>S</a:t>
              </a:r>
              <a:r>
                <a:rPr lang="en-US" sz="8800" b="1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anose="020B0907030504020204" pitchFamily="34" charset="0"/>
                  <a:ea typeface="Helvetica" charset="0"/>
                  <a:cs typeface="Arial" panose="020B0604020202020204" pitchFamily="34" charset="0"/>
                </a:rPr>
                <a:t>ystem &amp;</a:t>
              </a:r>
            </a:p>
            <a:p>
              <a:r>
                <a:rPr lang="en-US" sz="8800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anose="020B0907030504020204" pitchFamily="34" charset="0"/>
                  <a:ea typeface="Helvetica" charset="0"/>
                  <a:cs typeface="Arial" panose="020B0604020202020204" pitchFamily="34" charset="0"/>
                </a:rPr>
                <a:t>H</a:t>
              </a:r>
              <a:r>
                <a:rPr lang="en-US" sz="8800" b="1" dirty="0">
                  <a:solidFill>
                    <a:schemeClr val="accent4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anose="020B0907030504020204" pitchFamily="34" charset="0"/>
                  <a:ea typeface="Helvetica" charset="0"/>
                  <a:cs typeface="Arial" panose="020B0604020202020204" pitchFamily="34" charset="0"/>
                </a:rPr>
                <a:t>andling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BCD626A-F338-29B0-A098-863F0A77C637}"/>
                </a:ext>
              </a:extLst>
            </p:cNvPr>
            <p:cNvSpPr txBox="1"/>
            <p:nvPr/>
          </p:nvSpPr>
          <p:spPr>
            <a:xfrm>
              <a:off x="1170725" y="1215420"/>
              <a:ext cx="7820875" cy="2646878"/>
            </a:xfrm>
            <a:prstGeom prst="rect">
              <a:avLst/>
            </a:prstGeom>
            <a:noFill/>
            <a:scene3d>
              <a:camera prst="perspectiveFront"/>
              <a:lightRig rig="threePt" dir="t"/>
            </a:scene3d>
            <a:sp3d extrusionH="57150"/>
          </p:spPr>
          <p:txBody>
            <a:bodyPr wrap="square">
              <a:spAutoFit/>
            </a:bodyPr>
            <a:lstStyle/>
            <a:p>
              <a:r>
                <a:rPr lang="en-US" sz="16600" b="1" dirty="0">
                  <a:solidFill>
                    <a:srgbClr val="00B0F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Eras Bold ITC" panose="020B0907030504020204" pitchFamily="34" charset="0"/>
                  <a:ea typeface="Helvetica" charset="0"/>
                  <a:cs typeface="Arial" panose="020B0604020202020204" pitchFamily="34" charset="0"/>
                </a:rPr>
                <a:t>LESSH</a:t>
              </a:r>
            </a:p>
          </p:txBody>
        </p:sp>
      </p:grpSp>
      <p:sp>
        <p:nvSpPr>
          <p:cNvPr id="39" name="Rounded Rectangle 43">
            <a:extLst>
              <a:ext uri="{FF2B5EF4-FFF2-40B4-BE49-F238E27FC236}">
                <a16:creationId xmlns:a16="http://schemas.microsoft.com/office/drawing/2014/main" id="{5293C3BE-8B19-08D5-8200-F7B7222D7598}"/>
              </a:ext>
            </a:extLst>
          </p:cNvPr>
          <p:cNvSpPr/>
          <p:nvPr/>
        </p:nvSpPr>
        <p:spPr>
          <a:xfrm>
            <a:off x="400048" y="11508030"/>
            <a:ext cx="21182694" cy="11204357"/>
          </a:xfrm>
          <a:prstGeom prst="roundRect">
            <a:avLst>
              <a:gd name="adj" fmla="val 7478"/>
            </a:avLst>
          </a:prstGeom>
          <a:noFill/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64">
            <a:extLst>
              <a:ext uri="{FF2B5EF4-FFF2-40B4-BE49-F238E27FC236}">
                <a16:creationId xmlns:a16="http://schemas.microsoft.com/office/drawing/2014/main" id="{A3367363-6112-CCA8-4674-11C223F33631}"/>
              </a:ext>
            </a:extLst>
          </p:cNvPr>
          <p:cNvSpPr/>
          <p:nvPr/>
        </p:nvSpPr>
        <p:spPr>
          <a:xfrm>
            <a:off x="11356258" y="23033455"/>
            <a:ext cx="10226484" cy="9310934"/>
          </a:xfrm>
          <a:prstGeom prst="roundRect">
            <a:avLst>
              <a:gd name="adj" fmla="val 7478"/>
            </a:avLst>
          </a:prstGeom>
          <a:noFill/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91A41210-CA8F-80EF-6EA2-FA4CCCD123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048534" y="26813879"/>
            <a:ext cx="6040665" cy="5230332"/>
          </a:xfrm>
          <a:prstGeom prst="roundRect">
            <a:avLst>
              <a:gd name="adj" fmla="val 9492"/>
            </a:avLst>
          </a:prstGeom>
          <a:effectLst>
            <a:glow rad="190500">
              <a:schemeClr val="bg1">
                <a:alpha val="40000"/>
              </a:schemeClr>
            </a:glow>
          </a:effectLst>
        </p:spPr>
      </p:pic>
      <p:sp>
        <p:nvSpPr>
          <p:cNvPr id="47" name="Rounded Rectangle 64">
            <a:extLst>
              <a:ext uri="{FF2B5EF4-FFF2-40B4-BE49-F238E27FC236}">
                <a16:creationId xmlns:a16="http://schemas.microsoft.com/office/drawing/2014/main" id="{80C58060-F969-E238-91C3-7E4C24F88B18}"/>
              </a:ext>
            </a:extLst>
          </p:cNvPr>
          <p:cNvSpPr/>
          <p:nvPr/>
        </p:nvSpPr>
        <p:spPr>
          <a:xfrm>
            <a:off x="506373" y="23033455"/>
            <a:ext cx="10609942" cy="9310934"/>
          </a:xfrm>
          <a:prstGeom prst="roundRect">
            <a:avLst>
              <a:gd name="adj" fmla="val 7478"/>
            </a:avLst>
          </a:prstGeom>
          <a:noFill/>
          <a:ln w="57150">
            <a:solidFill>
              <a:schemeClr val="bg1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7" name="Picture 56" descr="A picture containing missile, rocket, dark&#10;&#10;Description automatically generated">
            <a:extLst>
              <a:ext uri="{FF2B5EF4-FFF2-40B4-BE49-F238E27FC236}">
                <a16:creationId xmlns:a16="http://schemas.microsoft.com/office/drawing/2014/main" id="{65FE18E8-A62F-1104-3CFB-7499464BC63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995" r="11264"/>
          <a:stretch/>
        </p:blipFill>
        <p:spPr>
          <a:xfrm flipH="1">
            <a:off x="14353870" y="41678"/>
            <a:ext cx="7591730" cy="10230681"/>
          </a:xfrm>
          <a:prstGeom prst="rect">
            <a:avLst/>
          </a:prstGeom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8EE1D081-AB91-9840-7BEC-EC14FCDA1392}"/>
              </a:ext>
            </a:extLst>
          </p:cNvPr>
          <p:cNvSpPr/>
          <p:nvPr/>
        </p:nvSpPr>
        <p:spPr>
          <a:xfrm>
            <a:off x="17240250" y="356871"/>
            <a:ext cx="2475890" cy="181482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AF31AD08-FE74-698B-524F-F81A7E43FDD5}"/>
              </a:ext>
            </a:extLst>
          </p:cNvPr>
          <p:cNvSpPr/>
          <p:nvPr/>
        </p:nvSpPr>
        <p:spPr>
          <a:xfrm>
            <a:off x="0" y="9848900"/>
            <a:ext cx="21945600" cy="934195"/>
          </a:xfrm>
          <a:prstGeom prst="rect">
            <a:avLst/>
          </a:prstGeom>
          <a:gradFill flip="none" rotWithShape="1">
            <a:gsLst>
              <a:gs pos="34000">
                <a:schemeClr val="tx1">
                  <a:alpha val="64000"/>
                </a:schemeClr>
              </a:gs>
              <a:gs pos="71000">
                <a:schemeClr val="tx1">
                  <a:alpha val="64000"/>
                </a:schemeClr>
              </a:gs>
              <a:gs pos="100000">
                <a:schemeClr val="tx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  <a:effectLst>
            <a:softEdge rad="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DEA066-6D17-E97D-379D-81A0570BF08E}"/>
              </a:ext>
            </a:extLst>
          </p:cNvPr>
          <p:cNvSpPr txBox="1"/>
          <p:nvPr/>
        </p:nvSpPr>
        <p:spPr>
          <a:xfrm>
            <a:off x="143514" y="10246884"/>
            <a:ext cx="2194560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6600" b="1" i="0" u="none" strike="noStrike" baseline="0" dirty="0">
                <a:solidFill>
                  <a:srgbClr val="FFFFFF"/>
                </a:solidFill>
                <a:latin typeface="Bahnschrift" panose="020B0502040204020203" pitchFamily="34" charset="0"/>
              </a:rPr>
              <a:t>Astronaut Deployed Services Bus and Payload Solution </a:t>
            </a:r>
            <a:endParaRPr lang="en-US" sz="6600" dirty="0"/>
          </a:p>
        </p:txBody>
      </p:sp>
      <p:sp>
        <p:nvSpPr>
          <p:cNvPr id="60" name="Rounded Rectangle 9">
            <a:extLst>
              <a:ext uri="{FF2B5EF4-FFF2-40B4-BE49-F238E27FC236}">
                <a16:creationId xmlns:a16="http://schemas.microsoft.com/office/drawing/2014/main" id="{FA852F96-489C-4B99-FD05-8ABF237D6482}"/>
              </a:ext>
            </a:extLst>
          </p:cNvPr>
          <p:cNvSpPr/>
          <p:nvPr/>
        </p:nvSpPr>
        <p:spPr>
          <a:xfrm>
            <a:off x="370550" y="11399082"/>
            <a:ext cx="12953607" cy="5448215"/>
          </a:xfrm>
          <a:prstGeom prst="roundRect">
            <a:avLst>
              <a:gd name="adj" fmla="val 9971"/>
            </a:avLst>
          </a:prstGeom>
          <a:solidFill>
            <a:srgbClr val="5B9BD5">
              <a:alpha val="60000"/>
            </a:srgb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48640" tIns="457200" rIns="548640" bIns="365760" rtlCol="0" anchor="ctr"/>
          <a:lstStyle/>
          <a:p>
            <a:pPr>
              <a:lnSpc>
                <a:spcPct val="110000"/>
              </a:lnSpc>
              <a:spcAft>
                <a:spcPts val="600"/>
              </a:spcAft>
            </a:pPr>
            <a:r>
              <a:rPr lang="en-US" sz="4000" dirty="0">
                <a:solidFill>
                  <a:schemeClr val="accent4"/>
                </a:solidFill>
                <a:latin typeface="Eras Bold ITC" panose="020B0907030504020204" pitchFamily="34" charset="0"/>
              </a:rPr>
              <a:t>LESSH Placed: </a:t>
            </a:r>
          </a:p>
          <a:p>
            <a:pPr marL="571500" indent="-5715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Eras Bold ITC" panose="020B0907030504020204" pitchFamily="34" charset="0"/>
              </a:rPr>
              <a:t>Battery powered avionics / thermal / communications box with an attached science instrument</a:t>
            </a:r>
          </a:p>
          <a:p>
            <a:pPr marL="571500" indent="-5715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Eras Bold ITC" panose="020B0907030504020204" pitchFamily="34" charset="0"/>
              </a:rPr>
              <a:t>Modular design enables rapid integration of science instruments for Artemis (landers &amp; rovers)</a:t>
            </a:r>
          </a:p>
          <a:p>
            <a:pPr marL="1028700" lvl="1" indent="-5715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Eras Bold ITC" panose="020B0907030504020204" pitchFamily="34" charset="0"/>
              </a:rPr>
              <a:t>Mass: 31 kg;  Volume: 38 x 36 x 39.5 cm with handles</a:t>
            </a:r>
          </a:p>
          <a:p>
            <a:pPr marL="571500" indent="-571500">
              <a:lnSpc>
                <a:spcPct val="110000"/>
              </a:lnSpc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  <a:latin typeface="Eras Bold ITC" panose="020B0907030504020204" pitchFamily="34" charset="0"/>
              </a:rPr>
              <a:t>WIFI Communications (surface to surface) </a:t>
            </a:r>
          </a:p>
        </p:txBody>
      </p:sp>
      <p:sp>
        <p:nvSpPr>
          <p:cNvPr id="61" name="Rectangle: Rounded Corners 60">
            <a:extLst>
              <a:ext uri="{FF2B5EF4-FFF2-40B4-BE49-F238E27FC236}">
                <a16:creationId xmlns:a16="http://schemas.microsoft.com/office/drawing/2014/main" id="{9870AF15-F523-1848-A935-4233A9AABECB}"/>
              </a:ext>
            </a:extLst>
          </p:cNvPr>
          <p:cNvSpPr/>
          <p:nvPr/>
        </p:nvSpPr>
        <p:spPr>
          <a:xfrm>
            <a:off x="13313157" y="11736573"/>
            <a:ext cx="7414767" cy="5210839"/>
          </a:xfrm>
          <a:prstGeom prst="roundRect">
            <a:avLst>
              <a:gd name="adj" fmla="val 9146"/>
            </a:avLst>
          </a:prstGeom>
          <a:solidFill>
            <a:schemeClr val="bg1"/>
          </a:solidFill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4186608-1256-9F63-3330-4EE30ECCE2A8}"/>
              </a:ext>
            </a:extLst>
          </p:cNvPr>
          <p:cNvGrpSpPr/>
          <p:nvPr/>
        </p:nvGrpSpPr>
        <p:grpSpPr>
          <a:xfrm>
            <a:off x="1236628" y="16891499"/>
            <a:ext cx="11181577" cy="5627413"/>
            <a:chOff x="304800" y="703999"/>
            <a:chExt cx="11181577" cy="5627413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94E057BB-68E0-9B65-A886-ACAB3EA127C1}"/>
                </a:ext>
              </a:extLst>
            </p:cNvPr>
            <p:cNvGrpSpPr/>
            <p:nvPr/>
          </p:nvGrpSpPr>
          <p:grpSpPr>
            <a:xfrm>
              <a:off x="3250799" y="969002"/>
              <a:ext cx="5720940" cy="4916908"/>
              <a:chOff x="3250799" y="969002"/>
              <a:chExt cx="5720940" cy="4916908"/>
            </a:xfrm>
          </p:grpSpPr>
          <p:pic>
            <p:nvPicPr>
              <p:cNvPr id="78" name="Picture 77">
                <a:extLst>
                  <a:ext uri="{FF2B5EF4-FFF2-40B4-BE49-F238E27FC236}">
                    <a16:creationId xmlns:a16="http://schemas.microsoft.com/office/drawing/2014/main" id="{7EBC8A53-826E-1D42-B33D-28A897B941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303536"/>
                  </a:clrFrom>
                  <a:clrTo>
                    <a:srgbClr val="303536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284330" y="1936581"/>
                <a:ext cx="3596177" cy="3949329"/>
              </a:xfrm>
              <a:prstGeom prst="rect">
                <a:avLst/>
              </a:prstGeom>
            </p:spPr>
          </p:pic>
          <p:grpSp>
            <p:nvGrpSpPr>
              <p:cNvPr id="79" name="Group 78">
                <a:extLst>
                  <a:ext uri="{FF2B5EF4-FFF2-40B4-BE49-F238E27FC236}">
                    <a16:creationId xmlns:a16="http://schemas.microsoft.com/office/drawing/2014/main" id="{EC8EB082-E0C1-E1AE-7651-964D72363FAD}"/>
                  </a:ext>
                </a:extLst>
              </p:cNvPr>
              <p:cNvGrpSpPr/>
              <p:nvPr/>
            </p:nvGrpSpPr>
            <p:grpSpPr>
              <a:xfrm>
                <a:off x="3250799" y="969002"/>
                <a:ext cx="5720940" cy="831873"/>
                <a:chOff x="2576011" y="726755"/>
                <a:chExt cx="4290709" cy="623908"/>
              </a:xfrm>
            </p:grpSpPr>
            <p:sp>
              <p:nvSpPr>
                <p:cNvPr id="80" name="TextBox 79">
                  <a:extLst>
                    <a:ext uri="{FF2B5EF4-FFF2-40B4-BE49-F238E27FC236}">
                      <a16:creationId xmlns:a16="http://schemas.microsoft.com/office/drawing/2014/main" id="{B3FFCD9D-F1B4-ACFD-77C2-C7817DD63687}"/>
                    </a:ext>
                  </a:extLst>
                </p:cNvPr>
                <p:cNvSpPr txBox="1"/>
                <p:nvPr/>
              </p:nvSpPr>
              <p:spPr>
                <a:xfrm>
                  <a:off x="2576011" y="726755"/>
                  <a:ext cx="2033149" cy="6232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r"/>
                  <a:r>
                    <a:rPr lang="en-US" sz="2400" dirty="0">
                      <a:ln w="0">
                        <a:noFill/>
                      </a:ln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</a:rPr>
                    <a:t>Common Service Module (CSM)</a:t>
                  </a:r>
                </a:p>
              </p:txBody>
            </p:sp>
            <p:sp>
              <p:nvSpPr>
                <p:cNvPr id="81" name="TextBox 80">
                  <a:extLst>
                    <a:ext uri="{FF2B5EF4-FFF2-40B4-BE49-F238E27FC236}">
                      <a16:creationId xmlns:a16="http://schemas.microsoft.com/office/drawing/2014/main" id="{398BBFD6-BA95-FED4-ED6A-B8FFA4BC2270}"/>
                    </a:ext>
                  </a:extLst>
                </p:cNvPr>
                <p:cNvSpPr txBox="1"/>
                <p:nvPr/>
              </p:nvSpPr>
              <p:spPr>
                <a:xfrm>
                  <a:off x="4802060" y="727412"/>
                  <a:ext cx="2064660" cy="62325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r>
                    <a:rPr lang="en-US" sz="2400" dirty="0">
                      <a:ln w="0">
                        <a:noFill/>
                      </a:ln>
                      <a:effectLst>
                        <a:glow rad="101600">
                          <a:schemeClr val="bg1">
                            <a:alpha val="60000"/>
                          </a:schemeClr>
                        </a:glow>
                      </a:effectLst>
                    </a:rPr>
                    <a:t>Scientific Instrument Module (SIM)</a:t>
                  </a:r>
                </a:p>
              </p:txBody>
            </p:sp>
          </p:grpSp>
        </p:grpSp>
        <p:sp>
          <p:nvSpPr>
            <p:cNvPr id="70" name="AutoShape 2">
              <a:extLst>
                <a:ext uri="{FF2B5EF4-FFF2-40B4-BE49-F238E27FC236}">
                  <a16:creationId xmlns:a16="http://schemas.microsoft.com/office/drawing/2014/main" id="{5DB72712-2F37-879C-9672-0B95AFC5945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063277">
              <a:off x="3100662" y="2518952"/>
              <a:ext cx="888447" cy="519219"/>
            </a:xfrm>
            <a:prstGeom prst="rightArrow">
              <a:avLst>
                <a:gd name="adj1" fmla="val 50000"/>
                <a:gd name="adj2" fmla="val 55757"/>
              </a:avLst>
            </a:prstGeom>
            <a:solidFill>
              <a:srgbClr val="0066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48768" tIns="48768" rIns="48768" bIns="48768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1" name="AutoShape 2">
              <a:extLst>
                <a:ext uri="{FF2B5EF4-FFF2-40B4-BE49-F238E27FC236}">
                  <a16:creationId xmlns:a16="http://schemas.microsoft.com/office/drawing/2014/main" id="{F56E6D0D-9EE5-1CE9-1318-6781C9FCF66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9160316">
              <a:off x="8174849" y="2503876"/>
              <a:ext cx="848856" cy="513584"/>
            </a:xfrm>
            <a:prstGeom prst="rightArrow">
              <a:avLst>
                <a:gd name="adj1" fmla="val 50000"/>
                <a:gd name="adj2" fmla="val 55757"/>
              </a:avLst>
            </a:prstGeom>
            <a:solidFill>
              <a:srgbClr val="00669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254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000000"/>
                    </a:outerShdw>
                  </a:effectLst>
                </a14:hiddenEffects>
              </a:ext>
            </a:extLst>
          </p:spPr>
          <p:txBody>
            <a:bodyPr vert="horz" wrap="square" lIns="48768" tIns="48768" rIns="48768" bIns="48768" numCol="1" anchor="t" anchorCtr="0" compatLnSpc="1">
              <a:prstTxWarp prst="textNoShape">
                <a:avLst/>
              </a:prstTxWarp>
            </a:bodyPr>
            <a:lstStyle/>
            <a:p>
              <a:endParaRPr lang="en-US" sz="2400"/>
            </a:p>
          </p:txBody>
        </p:sp>
        <p:sp>
          <p:nvSpPr>
            <p:cNvPr id="72" name="Rectangle: Rounded Corners 71">
              <a:extLst>
                <a:ext uri="{FF2B5EF4-FFF2-40B4-BE49-F238E27FC236}">
                  <a16:creationId xmlns:a16="http://schemas.microsoft.com/office/drawing/2014/main" id="{8AD1D250-B0E7-25DB-2450-84E200B49951}"/>
                </a:ext>
              </a:extLst>
            </p:cNvPr>
            <p:cNvSpPr/>
            <p:nvPr/>
          </p:nvSpPr>
          <p:spPr bwMode="auto">
            <a:xfrm>
              <a:off x="304800" y="3448535"/>
              <a:ext cx="3429000" cy="1520190"/>
            </a:xfrm>
            <a:prstGeom prst="roundRect">
              <a:avLst>
                <a:gd name="adj" fmla="val 5803"/>
              </a:avLst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ＭＳ Ｐゴシック" pitchFamily="-108" charset="-128"/>
                  <a:cs typeface="ＭＳ Ｐゴシック" pitchFamily="-108" charset="-128"/>
                </a:rPr>
                <a:t>CSM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ea typeface="ＭＳ Ｐゴシック" pitchFamily="-108" charset="-128"/>
                  <a:cs typeface="ＭＳ Ｐゴシック" pitchFamily="-108" charset="-128"/>
                </a:rPr>
                <a:t>Mass: </a:t>
              </a: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ＭＳ Ｐゴシック" pitchFamily="-108" charset="-128"/>
                  <a:cs typeface="ＭＳ Ｐゴシック" pitchFamily="-108" charset="-128"/>
                </a:rPr>
                <a:t>18.3 kg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ea typeface="ＭＳ Ｐゴシック" pitchFamily="-108" charset="-128"/>
                  <a:cs typeface="ＭＳ Ｐゴシック" pitchFamily="-108" charset="-128"/>
                </a:rPr>
                <a:t>Volume: </a:t>
              </a:r>
              <a:r>
                <a:rPr lang="en-US" dirty="0">
                  <a:ea typeface="ＭＳ Ｐゴシック" pitchFamily="-108" charset="-128"/>
                  <a:cs typeface="ＭＳ Ｐゴシック" pitchFamily="-108" charset="-128"/>
                </a:rPr>
                <a:t>37.8 x 36.0 x 19.7 cm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ea typeface="ＭＳ Ｐゴシック" pitchFamily="-108" charset="-128"/>
                  <a:cs typeface="ＭＳ Ｐゴシック" pitchFamily="-108" charset="-128"/>
                </a:rPr>
                <a:t>Operations: </a:t>
              </a:r>
              <a:r>
                <a:rPr lang="en-US" dirty="0">
                  <a:ea typeface="ＭＳ Ｐゴシック" pitchFamily="-108" charset="-128"/>
                  <a:cs typeface="ＭＳ Ｐゴシック" pitchFamily="-108" charset="-128"/>
                </a:rPr>
                <a:t>Lunar South Pole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ea typeface="ＭＳ Ｐゴシック" pitchFamily="-108" charset="-128"/>
                <a:cs typeface="ＭＳ Ｐゴシック" pitchFamily="-108" charset="-128"/>
              </a:endParaRPr>
            </a:p>
          </p:txBody>
        </p:sp>
        <p:sp>
          <p:nvSpPr>
            <p:cNvPr id="73" name="Rectangle: Rounded Corners 72">
              <a:extLst>
                <a:ext uri="{FF2B5EF4-FFF2-40B4-BE49-F238E27FC236}">
                  <a16:creationId xmlns:a16="http://schemas.microsoft.com/office/drawing/2014/main" id="{C00E33D9-39B1-CDB2-D689-8D63C45BCE70}"/>
                </a:ext>
              </a:extLst>
            </p:cNvPr>
            <p:cNvSpPr/>
            <p:nvPr/>
          </p:nvSpPr>
          <p:spPr bwMode="auto">
            <a:xfrm>
              <a:off x="8118839" y="3504716"/>
              <a:ext cx="3367538" cy="1563053"/>
            </a:xfrm>
            <a:prstGeom prst="roundRect">
              <a:avLst>
                <a:gd name="adj" fmla="val 9644"/>
              </a:avLst>
            </a:prstGeom>
            <a:solidFill>
              <a:srgbClr val="00B0F0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spAutoFit/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1" i="0" u="sng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ＭＳ Ｐゴシック" pitchFamily="-108" charset="-128"/>
                  <a:cs typeface="ＭＳ Ｐゴシック" pitchFamily="-108" charset="-128"/>
                </a:rPr>
                <a:t>SIM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ea typeface="ＭＳ Ｐゴシック" pitchFamily="-108" charset="-128"/>
                  <a:cs typeface="ＭＳ Ｐゴシック" pitchFamily="-108" charset="-128"/>
                </a:rPr>
                <a:t>Mass: </a:t>
              </a:r>
              <a:r>
                <a:rPr lang="en-US" dirty="0">
                  <a:ea typeface="ＭＳ Ｐゴシック" pitchFamily="-108" charset="-128"/>
                  <a:cs typeface="ＭＳ Ｐゴシック" pitchFamily="-108" charset="-128"/>
                </a:rPr>
                <a:t>13</a:t>
              </a:r>
              <a:r>
                <a:rPr kumimoji="0" lang="en-US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ＭＳ Ｐゴシック" pitchFamily="-108" charset="-128"/>
                  <a:cs typeface="ＭＳ Ｐゴシック" pitchFamily="-108" charset="-128"/>
                </a:rPr>
                <a:t> kg* max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lang="en-US" b="1" dirty="0">
                  <a:ea typeface="ＭＳ Ｐゴシック" pitchFamily="-108" charset="-128"/>
                  <a:cs typeface="ＭＳ Ｐゴシック" pitchFamily="-108" charset="-128"/>
                </a:rPr>
                <a:t>Volume: </a:t>
              </a:r>
              <a:r>
                <a:rPr lang="en-US" dirty="0">
                  <a:ea typeface="ＭＳ Ｐゴシック" pitchFamily="-108" charset="-128"/>
                  <a:cs typeface="ＭＳ Ｐゴシック" pitchFamily="-108" charset="-128"/>
                </a:rPr>
                <a:t>37.8 x 36.0 x 19.8 cm</a:t>
              </a:r>
            </a:p>
            <a:p>
              <a:pPr marL="0" marR="0" indent="0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b="0" i="1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ea typeface="ＭＳ Ｐゴシック" pitchFamily="-108" charset="-128"/>
                  <a:cs typeface="ＭＳ Ｐゴシック" pitchFamily="-108" charset="-128"/>
                </a:rPr>
                <a:t>* Additional mass possible, with reduced battery power</a:t>
              </a:r>
            </a:p>
          </p:txBody>
        </p:sp>
        <p:cxnSp>
          <p:nvCxnSpPr>
            <p:cNvPr id="74" name="Straight Connector 73">
              <a:extLst>
                <a:ext uri="{FF2B5EF4-FFF2-40B4-BE49-F238E27FC236}">
                  <a16:creationId xmlns:a16="http://schemas.microsoft.com/office/drawing/2014/main" id="{DFACE3F1-667E-8213-C6E9-60F9109AA58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6081214" y="1176950"/>
              <a:ext cx="0" cy="820218"/>
            </a:xfrm>
            <a:prstGeom prst="line">
              <a:avLst/>
            </a:prstGeom>
            <a:ln w="28575">
              <a:solidFill>
                <a:schemeClr val="tx1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Straight Arrow Connector 74">
              <a:extLst>
                <a:ext uri="{FF2B5EF4-FFF2-40B4-BE49-F238E27FC236}">
                  <a16:creationId xmlns:a16="http://schemas.microsoft.com/office/drawing/2014/main" id="{C0AB10AE-0C64-368D-8AFE-15BAFCF3EBFC}"/>
                </a:ext>
              </a:extLst>
            </p:cNvPr>
            <p:cNvCxnSpPr/>
            <p:nvPr/>
          </p:nvCxnSpPr>
          <p:spPr>
            <a:xfrm flipH="1">
              <a:off x="5459240" y="1837717"/>
              <a:ext cx="548861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6" name="Straight Arrow Connector 75">
              <a:extLst>
                <a:ext uri="{FF2B5EF4-FFF2-40B4-BE49-F238E27FC236}">
                  <a16:creationId xmlns:a16="http://schemas.microsoft.com/office/drawing/2014/main" id="{37AF5C9A-C977-E5F7-029F-C57E149175AD}"/>
                </a:ext>
              </a:extLst>
            </p:cNvPr>
            <p:cNvCxnSpPr/>
            <p:nvPr/>
          </p:nvCxnSpPr>
          <p:spPr>
            <a:xfrm>
              <a:off x="6171692" y="1837717"/>
              <a:ext cx="549244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6B2AD5D-00A8-A2F6-E478-C796DF254BD3}"/>
                </a:ext>
              </a:extLst>
            </p:cNvPr>
            <p:cNvSpPr txBox="1"/>
            <p:nvPr/>
          </p:nvSpPr>
          <p:spPr>
            <a:xfrm>
              <a:off x="5258065" y="5962080"/>
              <a:ext cx="177875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/>
                <a:t>Total mass: 31 kg</a:t>
              </a:r>
            </a:p>
          </p:txBody>
        </p:sp>
        <p:pic>
          <p:nvPicPr>
            <p:cNvPr id="67" name="Picture 66">
              <a:extLst>
                <a:ext uri="{FF2B5EF4-FFF2-40B4-BE49-F238E27FC236}">
                  <a16:creationId xmlns:a16="http://schemas.microsoft.com/office/drawing/2014/main" id="{AEEBCD59-FD1B-BB9E-5CE3-E831360B1889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clrChange>
                <a:clrFrom>
                  <a:srgbClr val="303536"/>
                </a:clrFrom>
                <a:clrTo>
                  <a:srgbClr val="30353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9756" y="789219"/>
              <a:ext cx="2344827" cy="2939064"/>
            </a:xfrm>
            <a:prstGeom prst="rect">
              <a:avLst/>
            </a:prstGeom>
          </p:spPr>
        </p:pic>
        <p:pic>
          <p:nvPicPr>
            <p:cNvPr id="68" name="Picture 67">
              <a:extLst>
                <a:ext uri="{FF2B5EF4-FFF2-40B4-BE49-F238E27FC236}">
                  <a16:creationId xmlns:a16="http://schemas.microsoft.com/office/drawing/2014/main" id="{26F7CAFE-C600-ABAF-1EA4-BE6B84646D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 cstate="print">
              <a:clrChange>
                <a:clrFrom>
                  <a:srgbClr val="303536"/>
                </a:clrFrom>
                <a:clrTo>
                  <a:srgbClr val="303536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-1143"/>
            <a:stretch/>
          </p:blipFill>
          <p:spPr>
            <a:xfrm>
              <a:off x="9246230" y="703999"/>
              <a:ext cx="2092517" cy="3092369"/>
            </a:xfrm>
            <a:prstGeom prst="rect">
              <a:avLst/>
            </a:prstGeom>
          </p:spPr>
        </p:pic>
      </p:grpSp>
      <p:graphicFrame>
        <p:nvGraphicFramePr>
          <p:cNvPr id="88" name="Table 88">
            <a:extLst>
              <a:ext uri="{FF2B5EF4-FFF2-40B4-BE49-F238E27FC236}">
                <a16:creationId xmlns:a16="http://schemas.microsoft.com/office/drawing/2014/main" id="{688E1EFA-8CB4-FDAC-4A8F-3AF676D881E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83764283"/>
              </p:ext>
            </p:extLst>
          </p:nvPr>
        </p:nvGraphicFramePr>
        <p:xfrm>
          <a:off x="13353655" y="17131121"/>
          <a:ext cx="7414766" cy="4977765"/>
        </p:xfrm>
        <a:graphic>
          <a:graphicData uri="http://schemas.openxmlformats.org/drawingml/2006/table">
            <a:tbl>
              <a:tblPr firstRow="1" bandRow="1">
                <a:effectLst>
                  <a:outerShdw blurRad="50800" dist="38100" dir="2700000" sx="101000" sy="101000" algn="tl" rotWithShape="0">
                    <a:schemeClr val="bg1">
                      <a:alpha val="40000"/>
                    </a:schemeClr>
                  </a:outerShdw>
                </a:effectLst>
                <a:tableStyleId>{5C22544A-7EE6-4342-B048-85BDC9FD1C3A}</a:tableStyleId>
              </a:tblPr>
              <a:tblGrid>
                <a:gridCol w="2221625">
                  <a:extLst>
                    <a:ext uri="{9D8B030D-6E8A-4147-A177-3AD203B41FA5}">
                      <a16:colId xmlns:a16="http://schemas.microsoft.com/office/drawing/2014/main" val="4249227650"/>
                    </a:ext>
                  </a:extLst>
                </a:gridCol>
                <a:gridCol w="5193141">
                  <a:extLst>
                    <a:ext uri="{9D8B030D-6E8A-4147-A177-3AD203B41FA5}">
                      <a16:colId xmlns:a16="http://schemas.microsoft.com/office/drawing/2014/main" val="793855435"/>
                    </a:ext>
                  </a:extLst>
                </a:gridCol>
              </a:tblGrid>
              <a:tr h="248519">
                <a:tc>
                  <a:txBody>
                    <a:bodyPr/>
                    <a:lstStyle/>
                    <a:p>
                      <a:pPr marL="0" marR="9144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Power Services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>
                        <a:lnSpc>
                          <a:spcPts val="13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45482715"/>
                  </a:ext>
                </a:extLst>
              </a:tr>
              <a:tr h="437485">
                <a:tc>
                  <a:txBody>
                    <a:bodyPr/>
                    <a:lstStyle/>
                    <a:p>
                      <a:pPr marL="173038" marR="91440" lvl="0" indent="-1730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Battery Capacity</a:t>
                      </a:r>
                    </a:p>
                  </a:txBody>
                  <a:tcPr marL="45720"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720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Wh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, 28V across eight battery packs </a:t>
                      </a:r>
                      <a:b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20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(CSM uses 10-30W)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6857831"/>
                  </a:ext>
                </a:extLst>
              </a:tr>
              <a:tr h="437485">
                <a:tc>
                  <a:txBody>
                    <a:bodyPr/>
                    <a:lstStyle/>
                    <a:p>
                      <a:pPr marL="173038" marR="91440" lvl="0" indent="-1730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External Charging</a:t>
                      </a:r>
                    </a:p>
                  </a:txBody>
                  <a:tcPr marL="45720"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Rechargeable via LESSH Battery Charger Module (BCM) on multiple vehicles </a:t>
                      </a:r>
                    </a:p>
                    <a:p>
                      <a:pPr marL="0" marR="9144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(estimated 4-hour recharge time)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5008157"/>
                  </a:ext>
                </a:extLst>
              </a:tr>
              <a:tr h="329832">
                <a:tc>
                  <a:txBody>
                    <a:bodyPr/>
                    <a:lstStyle/>
                    <a:p>
                      <a:pPr marL="0" marR="9144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Data / Processing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144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4291101"/>
                  </a:ext>
                </a:extLst>
              </a:tr>
              <a:tr h="329832">
                <a:tc>
                  <a:txBody>
                    <a:bodyPr/>
                    <a:lstStyle/>
                    <a:p>
                      <a:pPr marL="173038" marR="91440" lvl="0" indent="-1730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Processing</a:t>
                      </a:r>
                    </a:p>
                  </a:txBody>
                  <a:tcPr marL="45720"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Xilinx </a:t>
                      </a:r>
                      <a:r>
                        <a:rPr lang="en-US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Kintex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based FPGA</a:t>
                      </a:r>
                    </a:p>
                  </a:txBody>
                  <a:tcPr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96127506"/>
                  </a:ext>
                </a:extLst>
              </a:tr>
              <a:tr h="437485">
                <a:tc>
                  <a:txBody>
                    <a:bodyPr/>
                    <a:lstStyle/>
                    <a:p>
                      <a:pPr marL="173038" marR="91440" lvl="0" indent="-1730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Data Storage</a:t>
                      </a:r>
                    </a:p>
                  </a:txBody>
                  <a:tcPr marL="45720"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28 GB NAND Flash storage for science &amp; </a:t>
                      </a:r>
                      <a:r>
                        <a:rPr lang="en-US" sz="2000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telem</a:t>
                      </a: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packets, </a:t>
                      </a:r>
                      <a:b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</a:b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4 GB reserved for CSM flight software use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01347076"/>
                  </a:ext>
                </a:extLst>
              </a:tr>
              <a:tr h="329832">
                <a:tc>
                  <a:txBody>
                    <a:bodyPr/>
                    <a:lstStyle/>
                    <a:p>
                      <a:pPr marL="0" marR="9144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Communications</a:t>
                      </a:r>
                      <a:endParaRPr lang="en-US" sz="2000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45720"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tc>
                  <a:txBody>
                    <a:bodyPr/>
                    <a:lstStyle/>
                    <a:p>
                      <a:pPr marL="0" marR="9144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B9BD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3813485"/>
                  </a:ext>
                </a:extLst>
              </a:tr>
              <a:tr h="769607">
                <a:tc>
                  <a:txBody>
                    <a:bodyPr/>
                    <a:lstStyle/>
                    <a:p>
                      <a:pPr marL="173038" marR="91440" lvl="0" indent="-1730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Wireless Interface</a:t>
                      </a:r>
                    </a:p>
                  </a:txBody>
                  <a:tcPr marL="45720"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Max range: ~200m @ 5.3 GHz, 6.5 Mbps 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9144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Max rate: ~10m @ 5.3 GHz, up to 70 Mbps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9144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i="1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9144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i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Assumes performance characteristics of the 802.11n wireless access point on International Space Station or equivalent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10795271"/>
                  </a:ext>
                </a:extLst>
              </a:tr>
              <a:tr h="329832">
                <a:tc>
                  <a:txBody>
                    <a:bodyPr/>
                    <a:lstStyle/>
                    <a:p>
                      <a:pPr marL="173038" marR="91440" lvl="0" indent="-173038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en-US" sz="2000" dirty="0" err="1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WiFI</a:t>
                      </a:r>
                      <a:r>
                        <a:rPr lang="en-US" sz="2000" dirty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 Antenna</a:t>
                      </a:r>
                    </a:p>
                  </a:txBody>
                  <a:tcPr marL="45720"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91440">
                        <a:lnSpc>
                          <a:spcPts val="15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Arial" panose="020B0604020202020204" pitchFamily="34" charset="0"/>
                        </a:rPr>
                        <a:t>Surface-to-Surface, Dipole-like, line of sight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R="4572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7698299"/>
                  </a:ext>
                </a:extLst>
              </a:tr>
            </a:tbl>
          </a:graphicData>
        </a:graphic>
      </p:graphicFrame>
      <p:sp>
        <p:nvSpPr>
          <p:cNvPr id="93" name="TextBox 92">
            <a:extLst>
              <a:ext uri="{FF2B5EF4-FFF2-40B4-BE49-F238E27FC236}">
                <a16:creationId xmlns:a16="http://schemas.microsoft.com/office/drawing/2014/main" id="{F82926D3-746E-8CA1-6872-BAB906CD5DE5}"/>
              </a:ext>
            </a:extLst>
          </p:cNvPr>
          <p:cNvSpPr txBox="1"/>
          <p:nvPr/>
        </p:nvSpPr>
        <p:spPr>
          <a:xfrm>
            <a:off x="16599508" y="24793208"/>
            <a:ext cx="18022528" cy="4776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solidFill>
                  <a:srgbClr val="FFFFFE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marR="0">
              <a:lnSpc>
                <a:spcPts val="16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800" dirty="0">
                <a:solidFill>
                  <a:srgbClr val="FFFFFF"/>
                </a:solidFill>
                <a:effectLst/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 </a:t>
            </a:r>
            <a:endParaRPr lang="en-US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98" name="Rounded Rectangle 9">
            <a:extLst>
              <a:ext uri="{FF2B5EF4-FFF2-40B4-BE49-F238E27FC236}">
                <a16:creationId xmlns:a16="http://schemas.microsoft.com/office/drawing/2014/main" id="{2D3F94F4-75C0-4EDD-105E-C35B98A2063F}"/>
              </a:ext>
            </a:extLst>
          </p:cNvPr>
          <p:cNvSpPr/>
          <p:nvPr/>
        </p:nvSpPr>
        <p:spPr>
          <a:xfrm>
            <a:off x="11564241" y="23033454"/>
            <a:ext cx="9810518" cy="3758822"/>
          </a:xfrm>
          <a:prstGeom prst="roundRect">
            <a:avLst>
              <a:gd name="adj" fmla="val 9971"/>
            </a:avLst>
          </a:prstGeom>
          <a:solidFill>
            <a:srgbClr val="5B9BD5">
              <a:alpha val="60000"/>
            </a:srgbClr>
          </a:solidFill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365760" tIns="274320" rIns="274320" bIns="365760" rtlCol="0" anchor="t"/>
          <a:lstStyle/>
          <a:p>
            <a:pPr>
              <a:lnSpc>
                <a:spcPct val="120000"/>
              </a:lnSpc>
            </a:pPr>
            <a:r>
              <a:rPr lang="en-US" sz="3200" dirty="0">
                <a:solidFill>
                  <a:schemeClr val="accent4"/>
                </a:solidFill>
                <a:latin typeface="Eras Bold ITC" panose="020B0907030504020204" pitchFamily="34" charset="0"/>
              </a:rPr>
              <a:t>LESSH Battery Charger Module (BCM):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Enables recharging and </a:t>
            </a:r>
            <a:r>
              <a:rPr lang="en-US" sz="2400" dirty="0" err="1">
                <a:solidFill>
                  <a:schemeClr val="bg1"/>
                </a:solidFill>
                <a:latin typeface="Eras Bold ITC" panose="020B0907030504020204" pitchFamily="34" charset="0"/>
              </a:rPr>
              <a:t>hard-line</a:t>
            </a: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 data transfer on Human Landing System (HLS) or other Artemis vehicles. 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Standardized GFP Payload Bank interface</a:t>
            </a:r>
          </a:p>
          <a:p>
            <a:pPr marL="342900" marR="0" lvl="0" indent="-342900" algn="l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Part of “astronaut safe” LESSH power system</a:t>
            </a:r>
          </a:p>
          <a:p>
            <a:pPr marL="342900" marR="0" lvl="0" indent="-342900" algn="l" defTabSz="457200" rtl="0" eaLnBrk="1" fontAlgn="auto" latinLnBrk="0" hangingPunct="1"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400" dirty="0">
                <a:solidFill>
                  <a:schemeClr val="bg1"/>
                </a:solidFill>
                <a:latin typeface="Eras Bold ITC" panose="020B0907030504020204" pitchFamily="34" charset="0"/>
              </a:rPr>
              <a:t>Flexible, EVA-compatible harness</a:t>
            </a:r>
          </a:p>
          <a:p>
            <a:pPr>
              <a:lnSpc>
                <a:spcPct val="120000"/>
              </a:lnSpc>
            </a:pPr>
            <a:endParaRPr lang="en-US" sz="2000" dirty="0">
              <a:solidFill>
                <a:srgbClr val="FFFFFE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20000"/>
              </a:lnSpc>
            </a:pPr>
            <a:endParaRPr lang="en-US" sz="3200" dirty="0">
              <a:solidFill>
                <a:schemeClr val="accent4"/>
              </a:solidFill>
              <a:latin typeface="Eras Bold ITC" panose="020B0907030504020204" pitchFamily="34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7144D50-361C-C400-E382-EC50C24637B2}"/>
              </a:ext>
            </a:extLst>
          </p:cNvPr>
          <p:cNvSpPr/>
          <p:nvPr/>
        </p:nvSpPr>
        <p:spPr>
          <a:xfrm>
            <a:off x="12115710" y="4072449"/>
            <a:ext cx="2475890" cy="1814829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36252C1-AAED-622B-F5C9-9086E494CC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14209" y="1880221"/>
            <a:ext cx="8153400" cy="7600882"/>
          </a:xfrm>
          <a:prstGeom prst="rect">
            <a:avLst/>
          </a:prstGeom>
          <a:noFill/>
          <a:ln w="38100">
            <a:solidFill>
              <a:schemeClr val="bg1"/>
            </a:solidFill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Logo&#10;&#10;Description automatically generated with medium confidence">
            <a:extLst>
              <a:ext uri="{FF2B5EF4-FFF2-40B4-BE49-F238E27FC236}">
                <a16:creationId xmlns:a16="http://schemas.microsoft.com/office/drawing/2014/main" id="{983F4A55-913D-0717-446E-36F71EBC55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70880" y="394922"/>
            <a:ext cx="3048141" cy="2524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>
            <a:extLst>
              <a:ext uri="{FF2B5EF4-FFF2-40B4-BE49-F238E27FC236}">
                <a16:creationId xmlns:a16="http://schemas.microsoft.com/office/drawing/2014/main" id="{C245BE9E-C7EA-385B-2066-5036E21996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07" b="1498"/>
          <a:stretch/>
        </p:blipFill>
        <p:spPr bwMode="auto">
          <a:xfrm>
            <a:off x="13629120" y="11885712"/>
            <a:ext cx="6718819" cy="492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>
            <a:extLst>
              <a:ext uri="{FF2B5EF4-FFF2-40B4-BE49-F238E27FC236}">
                <a16:creationId xmlns:a16="http://schemas.microsoft.com/office/drawing/2014/main" id="{B85F0654-0611-3823-B7CB-69755E5670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62172" y="2758"/>
            <a:ext cx="7343775" cy="1000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Text Box">
            <a:extLst>
              <a:ext uri="{FF2B5EF4-FFF2-40B4-BE49-F238E27FC236}">
                <a16:creationId xmlns:a16="http://schemas.microsoft.com/office/drawing/2014/main" id="{5C115CC2-0C9E-B8DF-DC4D-A765FECEEC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2272" y="2758"/>
            <a:ext cx="1524000" cy="190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Text Box">
            <a:extLst>
              <a:ext uri="{FF2B5EF4-FFF2-40B4-BE49-F238E27FC236}">
                <a16:creationId xmlns:a16="http://schemas.microsoft.com/office/drawing/2014/main" id="{2A5A93D7-23B6-D89C-1186-1CB88E75DB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10722" y="2758"/>
            <a:ext cx="257175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BEBA5FBE-FCF0-5308-1AAC-758A351724EB}"/>
              </a:ext>
            </a:extLst>
          </p:cNvPr>
          <p:cNvGrpSpPr/>
          <p:nvPr/>
        </p:nvGrpSpPr>
        <p:grpSpPr>
          <a:xfrm>
            <a:off x="849662" y="26752671"/>
            <a:ext cx="4481934" cy="4283110"/>
            <a:chOff x="823414" y="25971194"/>
            <a:chExt cx="4841182" cy="4626422"/>
          </a:xfrm>
        </p:grpSpPr>
        <p:pic>
          <p:nvPicPr>
            <p:cNvPr id="1041" name="Picture 17">
              <a:extLst>
                <a:ext uri="{FF2B5EF4-FFF2-40B4-BE49-F238E27FC236}">
                  <a16:creationId xmlns:a16="http://schemas.microsoft.com/office/drawing/2014/main" id="{DF7A6E7D-6C00-B8C2-CD91-4C1D7221E09F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13">
              <a:extLst>
                <a:ext uri="{BEBA8EAE-BF5A-486C-A8C5-ECC9F3942E4B}">
                  <a14:imgProps xmlns:a14="http://schemas.microsoft.com/office/drawing/2010/main">
                    <a14:imgLayer r:embed="rId14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683" t="20600" r="25626" b="18871"/>
            <a:stretch/>
          </p:blipFill>
          <p:spPr bwMode="auto">
            <a:xfrm>
              <a:off x="1195836" y="25971194"/>
              <a:ext cx="3969371" cy="43395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82883244-FB01-5AA9-C8B8-3653E1D1C568}"/>
                </a:ext>
              </a:extLst>
            </p:cNvPr>
            <p:cNvSpPr/>
            <p:nvPr/>
          </p:nvSpPr>
          <p:spPr>
            <a:xfrm rot="18656692">
              <a:off x="4379128" y="29312147"/>
              <a:ext cx="1538130" cy="103280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CD90F26-21D8-3C41-E87B-D2FB20801518}"/>
                </a:ext>
              </a:extLst>
            </p:cNvPr>
            <p:cNvSpPr/>
            <p:nvPr/>
          </p:nvSpPr>
          <p:spPr>
            <a:xfrm rot="1702976">
              <a:off x="823414" y="26387546"/>
              <a:ext cx="475473" cy="837135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B38F3F11-0EDB-4F42-C1DB-7877B1FC1D66}"/>
              </a:ext>
            </a:extLst>
          </p:cNvPr>
          <p:cNvCxnSpPr>
            <a:cxnSpLocks/>
          </p:cNvCxnSpPr>
          <p:nvPr/>
        </p:nvCxnSpPr>
        <p:spPr>
          <a:xfrm flipV="1">
            <a:off x="2792992" y="29945950"/>
            <a:ext cx="529807" cy="1188368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592AA828-BFBA-5811-ED62-B4672C0629C9}"/>
              </a:ext>
            </a:extLst>
          </p:cNvPr>
          <p:cNvSpPr txBox="1"/>
          <p:nvPr/>
        </p:nvSpPr>
        <p:spPr>
          <a:xfrm>
            <a:off x="2272246" y="31132461"/>
            <a:ext cx="9546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Avionics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89D0ACEF-BA97-1BC1-6107-819F3D597652}"/>
              </a:ext>
            </a:extLst>
          </p:cNvPr>
          <p:cNvCxnSpPr>
            <a:cxnSpLocks/>
          </p:cNvCxnSpPr>
          <p:nvPr/>
        </p:nvCxnSpPr>
        <p:spPr>
          <a:xfrm flipH="1">
            <a:off x="3875470" y="27292772"/>
            <a:ext cx="1162034" cy="805070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A507A6DA-F2A7-0EF3-A723-28DAEA6F3DD3}"/>
              </a:ext>
            </a:extLst>
          </p:cNvPr>
          <p:cNvSpPr txBox="1"/>
          <p:nvPr/>
        </p:nvSpPr>
        <p:spPr>
          <a:xfrm>
            <a:off x="4878077" y="26865069"/>
            <a:ext cx="10199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Batteries</a:t>
            </a:r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1622FF39-4180-76B8-A0C5-B39837521AB4}"/>
              </a:ext>
            </a:extLst>
          </p:cNvPr>
          <p:cNvCxnSpPr>
            <a:cxnSpLocks/>
          </p:cNvCxnSpPr>
          <p:nvPr/>
        </p:nvCxnSpPr>
        <p:spPr>
          <a:xfrm flipV="1">
            <a:off x="1471725" y="28775485"/>
            <a:ext cx="638356" cy="1436295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2E8E9448-947E-5959-42A3-84EA1D5E1C22}"/>
              </a:ext>
            </a:extLst>
          </p:cNvPr>
          <p:cNvSpPr txBox="1"/>
          <p:nvPr/>
        </p:nvSpPr>
        <p:spPr>
          <a:xfrm>
            <a:off x="982402" y="30256767"/>
            <a:ext cx="9546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Control Panel</a:t>
            </a:r>
          </a:p>
        </p:txBody>
      </p: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D5A976AD-D10C-B8E8-EC4D-2436D2879631}"/>
              </a:ext>
            </a:extLst>
          </p:cNvPr>
          <p:cNvCxnSpPr>
            <a:cxnSpLocks/>
          </p:cNvCxnSpPr>
          <p:nvPr/>
        </p:nvCxnSpPr>
        <p:spPr>
          <a:xfrm>
            <a:off x="2033028" y="26952594"/>
            <a:ext cx="577506" cy="281807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284ACF92-02E3-9BD3-0FE6-5747C8DAF301}"/>
              </a:ext>
            </a:extLst>
          </p:cNvPr>
          <p:cNvSpPr txBox="1"/>
          <p:nvPr/>
        </p:nvSpPr>
        <p:spPr>
          <a:xfrm>
            <a:off x="1149598" y="26761134"/>
            <a:ext cx="981551" cy="369332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Antenna</a:t>
            </a:r>
          </a:p>
        </p:txBody>
      </p:sp>
      <p:pic>
        <p:nvPicPr>
          <p:cNvPr id="1042" name="Picture 1">
            <a:extLst>
              <a:ext uri="{FF2B5EF4-FFF2-40B4-BE49-F238E27FC236}">
                <a16:creationId xmlns:a16="http://schemas.microsoft.com/office/drawing/2014/main" id="{F0D3FF24-7DA8-778F-D321-10A3C73A9BC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3186" b="97022" l="6025" r="89820">
                        <a14:foregroundMark x1="19529" y1="14058" x2="33934" y2="6510"/>
                        <a14:foregroundMark x1="33934" y1="6510" x2="31163" y2="21122"/>
                        <a14:foregroundMark x1="31163" y1="21122" x2="25762" y2="32133"/>
                        <a14:foregroundMark x1="55402" y1="5817" x2="38989" y2="13712"/>
                        <a14:foregroundMark x1="36219" y1="4155" x2="20914" y2="3186"/>
                        <a14:foregroundMark x1="20914" y1="3186" x2="29986" y2="5540"/>
                        <a14:foregroundMark x1="55886" y1="41551" x2="51454" y2="51039"/>
                        <a14:foregroundMark x1="52216" y1="44044" x2="49515" y2="50831"/>
                        <a14:foregroundMark x1="62258" y1="37604" x2="64404" y2="41274"/>
                        <a14:foregroundMark x1="22230" y1="55125" x2="18767" y2="70568"/>
                        <a14:foregroundMark x1="18767" y1="70568" x2="33726" y2="71745"/>
                        <a14:foregroundMark x1="33726" y1="71745" x2="40512" y2="70776"/>
                        <a14:foregroundMark x1="6094" y1="48753" x2="6094" y2="48753"/>
                        <a14:foregroundMark x1="33795" y1="79640" x2="36011" y2="95014"/>
                        <a14:foregroundMark x1="36011" y1="95014" x2="42590" y2="78393"/>
                        <a14:foregroundMark x1="42590" y1="78393" x2="45083" y2="77216"/>
                        <a14:foregroundMark x1="55263" y1="84972" x2="51039" y2="86288"/>
                        <a14:foregroundMark x1="42313" y1="95429" x2="43075" y2="93629"/>
                        <a14:foregroundMark x1="32895" y1="95914" x2="40651" y2="94252"/>
                        <a14:foregroundMark x1="30471" y1="90582" x2="38989" y2="96053"/>
                        <a14:foregroundMark x1="49515" y1="84765" x2="58310" y2="97022"/>
                        <a14:foregroundMark x1="58310" y1="97022" x2="57825" y2="82964"/>
                        <a14:foregroundMark x1="17244" y1="14197" x2="14958" y2="20152"/>
                        <a14:foregroundMark x1="60111" y1="9349" x2="52839" y2="9626"/>
                        <a14:backgroundMark x1="46884" y1="93144" x2="47368" y2="9972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9333" y="25972555"/>
            <a:ext cx="6342716" cy="6342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5CA1E260-DE03-35D3-E47B-70D02CB87B2C}"/>
              </a:ext>
            </a:extLst>
          </p:cNvPr>
          <p:cNvCxnSpPr>
            <a:cxnSpLocks/>
          </p:cNvCxnSpPr>
          <p:nvPr/>
        </p:nvCxnSpPr>
        <p:spPr>
          <a:xfrm flipH="1" flipV="1">
            <a:off x="10055009" y="29995661"/>
            <a:ext cx="150178" cy="405725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E466B880-7316-4BEF-7B0D-2159B19BD708}"/>
              </a:ext>
            </a:extLst>
          </p:cNvPr>
          <p:cNvSpPr txBox="1"/>
          <p:nvPr/>
        </p:nvSpPr>
        <p:spPr>
          <a:xfrm>
            <a:off x="4553842" y="30674228"/>
            <a:ext cx="164230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LESSH Mini</a:t>
            </a:r>
          </a:p>
          <a:p>
            <a:r>
              <a:rPr lang="en-US" dirty="0">
                <a:solidFill>
                  <a:schemeClr val="bg1"/>
                </a:solidFill>
              </a:rPr>
              <a:t>Service Module</a:t>
            </a:r>
          </a:p>
        </p:txBody>
      </p:sp>
      <p:pic>
        <p:nvPicPr>
          <p:cNvPr id="44" name="Picture 43">
            <a:extLst>
              <a:ext uri="{FF2B5EF4-FFF2-40B4-BE49-F238E27FC236}">
                <a16:creationId xmlns:a16="http://schemas.microsoft.com/office/drawing/2014/main" id="{A85CC1E6-1266-4DCA-0343-DEBF9658C60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sharpenSoften amount="2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7075" t="7891" r="38183" b="9702"/>
          <a:stretch/>
        </p:blipFill>
        <p:spPr bwMode="auto">
          <a:xfrm>
            <a:off x="11648565" y="26139052"/>
            <a:ext cx="3115133" cy="59430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6E63AC5C-5945-3383-9767-6A63E9B072AC}"/>
              </a:ext>
            </a:extLst>
          </p:cNvPr>
          <p:cNvCxnSpPr>
            <a:cxnSpLocks/>
          </p:cNvCxnSpPr>
          <p:nvPr/>
        </p:nvCxnSpPr>
        <p:spPr>
          <a:xfrm flipV="1">
            <a:off x="5571539" y="30334731"/>
            <a:ext cx="819529" cy="281126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>
            <a:extLst>
              <a:ext uri="{FF2B5EF4-FFF2-40B4-BE49-F238E27FC236}">
                <a16:creationId xmlns:a16="http://schemas.microsoft.com/office/drawing/2014/main" id="{8F88E134-4BAC-6D81-3381-9F7211A17FA1}"/>
              </a:ext>
            </a:extLst>
          </p:cNvPr>
          <p:cNvSpPr txBox="1"/>
          <p:nvPr/>
        </p:nvSpPr>
        <p:spPr>
          <a:xfrm>
            <a:off x="9749796" y="30501129"/>
            <a:ext cx="14328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Handheld Instrument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A11ABF1D-353C-5DF0-857B-024E3D79805D}"/>
              </a:ext>
            </a:extLst>
          </p:cNvPr>
          <p:cNvCxnSpPr>
            <a:cxnSpLocks/>
          </p:cNvCxnSpPr>
          <p:nvPr/>
        </p:nvCxnSpPr>
        <p:spPr>
          <a:xfrm flipV="1">
            <a:off x="6873830" y="30615857"/>
            <a:ext cx="1111177" cy="839503"/>
          </a:xfrm>
          <a:prstGeom prst="straightConnector1">
            <a:avLst/>
          </a:prstGeom>
          <a:ln w="28575">
            <a:solidFill>
              <a:srgbClr val="FFC000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72349FC4-98D9-420F-A3A7-F94215684B2C}"/>
              </a:ext>
            </a:extLst>
          </p:cNvPr>
          <p:cNvSpPr txBox="1"/>
          <p:nvPr/>
        </p:nvSpPr>
        <p:spPr>
          <a:xfrm>
            <a:off x="5568148" y="31370408"/>
            <a:ext cx="173213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Interconnect Harness</a:t>
            </a:r>
          </a:p>
        </p:txBody>
      </p:sp>
    </p:spTree>
    <p:extLst>
      <p:ext uri="{BB962C8B-B14F-4D97-AF65-F5344CB8AC3E}">
        <p14:creationId xmlns:p14="http://schemas.microsoft.com/office/powerpoint/2010/main" val="40693511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7005d458-45be-48ae-8140-d43da96dd17b}" enabled="0" method="" siteId="{7005d458-45be-48ae-8140-d43da96dd17b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1291</TotalTime>
  <Words>331</Words>
  <Application>Microsoft Office PowerPoint</Application>
  <PresentationFormat>Custom</PresentationFormat>
  <Paragraphs>63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Bahnschrift</vt:lpstr>
      <vt:lpstr>Calibri</vt:lpstr>
      <vt:lpstr>Calibri Light</vt:lpstr>
      <vt:lpstr>Eras Bold ITC</vt:lpstr>
      <vt:lpstr>Symbol</vt:lpstr>
      <vt:lpstr>Office Theme</vt:lpstr>
      <vt:lpstr>PowerPoint Presentation</vt:lpstr>
    </vt:vector>
  </TitlesOfParts>
  <Company>HPES ACES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Neuman, Mark A. (GSFC-480.0)[ORBITAL ATK]</dc:creator>
  <cp:lastModifiedBy>Mullen, Stephanie M. (GSFC-480.0)[ASRC FEDERAL SYSTEM SOLUTIONS]</cp:lastModifiedBy>
  <cp:revision>39</cp:revision>
  <cp:lastPrinted>2019-10-28T22:25:07Z</cp:lastPrinted>
  <dcterms:created xsi:type="dcterms:W3CDTF">2019-10-28T18:33:10Z</dcterms:created>
  <dcterms:modified xsi:type="dcterms:W3CDTF">2024-04-19T17:42:05Z</dcterms:modified>
</cp:coreProperties>
</file>