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"/>
  </p:notesMasterIdLst>
  <p:sldIdLst>
    <p:sldId id="256" r:id="rId2"/>
    <p:sldId id="258" r:id="rId3"/>
    <p:sldId id="266" r:id="rId4"/>
    <p:sldId id="259" r:id="rId5"/>
    <p:sldId id="263" r:id="rId6"/>
    <p:sldId id="265" r:id="rId7"/>
    <p:sldId id="267" r:id="rId8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y Bogardus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9D9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627" autoAdjust="0"/>
    <p:restoredTop sz="96321"/>
  </p:normalViewPr>
  <p:slideViewPr>
    <p:cSldViewPr snapToGrid="0">
      <p:cViewPr varScale="1">
        <p:scale>
          <a:sx n="140" d="100"/>
          <a:sy n="140" d="100"/>
        </p:scale>
        <p:origin x="880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ulianos\Downloads\Estimation%20Cp%20UC-ZrC%20sample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ulianos\Downloads\Estimation%20Cp%20UC-ZrC%20sample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ulianos\Downloads\Estimation%20Cp%20UC-ZrC%20sample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>
                <a:solidFill>
                  <a:sysClr val="windowText" lastClr="000000"/>
                </a:solidFill>
              </a:rPr>
              <a:t>Uranium monocarbide (UC)</a:t>
            </a:r>
          </a:p>
        </c:rich>
      </c:tx>
      <c:layout>
        <c:manualLayout>
          <c:xMode val="edge"/>
          <c:yMode val="edge"/>
          <c:x val="0.18819444444444444"/>
          <c:y val="2.840909090909090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spPr>
            <a:ln w="254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'32UC-68ZrC'!$A$6:$A$241</c:f>
              <c:numCache>
                <c:formatCode>General</c:formatCode>
                <c:ptCount val="236"/>
                <c:pt idx="0">
                  <c:v>25</c:v>
                </c:pt>
                <c:pt idx="1">
                  <c:v>30</c:v>
                </c:pt>
                <c:pt idx="2">
                  <c:v>35</c:v>
                </c:pt>
                <c:pt idx="3">
                  <c:v>40</c:v>
                </c:pt>
                <c:pt idx="4">
                  <c:v>45</c:v>
                </c:pt>
                <c:pt idx="5">
                  <c:v>50</c:v>
                </c:pt>
                <c:pt idx="6">
                  <c:v>55</c:v>
                </c:pt>
                <c:pt idx="7">
                  <c:v>60</c:v>
                </c:pt>
                <c:pt idx="8">
                  <c:v>65</c:v>
                </c:pt>
                <c:pt idx="9">
                  <c:v>70</c:v>
                </c:pt>
                <c:pt idx="10">
                  <c:v>75</c:v>
                </c:pt>
                <c:pt idx="11">
                  <c:v>80</c:v>
                </c:pt>
                <c:pt idx="12">
                  <c:v>85</c:v>
                </c:pt>
                <c:pt idx="13">
                  <c:v>90</c:v>
                </c:pt>
                <c:pt idx="14">
                  <c:v>95</c:v>
                </c:pt>
                <c:pt idx="15">
                  <c:v>100</c:v>
                </c:pt>
                <c:pt idx="16">
                  <c:v>105</c:v>
                </c:pt>
                <c:pt idx="17">
                  <c:v>110</c:v>
                </c:pt>
                <c:pt idx="18">
                  <c:v>115</c:v>
                </c:pt>
                <c:pt idx="19">
                  <c:v>120</c:v>
                </c:pt>
                <c:pt idx="20">
                  <c:v>125</c:v>
                </c:pt>
                <c:pt idx="21">
                  <c:v>130</c:v>
                </c:pt>
                <c:pt idx="22">
                  <c:v>135</c:v>
                </c:pt>
                <c:pt idx="23">
                  <c:v>140</c:v>
                </c:pt>
                <c:pt idx="24">
                  <c:v>145</c:v>
                </c:pt>
                <c:pt idx="25">
                  <c:v>150</c:v>
                </c:pt>
                <c:pt idx="26">
                  <c:v>155</c:v>
                </c:pt>
                <c:pt idx="27">
                  <c:v>160</c:v>
                </c:pt>
                <c:pt idx="28">
                  <c:v>165</c:v>
                </c:pt>
                <c:pt idx="29">
                  <c:v>170</c:v>
                </c:pt>
                <c:pt idx="30">
                  <c:v>175</c:v>
                </c:pt>
                <c:pt idx="31">
                  <c:v>180</c:v>
                </c:pt>
                <c:pt idx="32">
                  <c:v>185</c:v>
                </c:pt>
                <c:pt idx="33">
                  <c:v>190</c:v>
                </c:pt>
                <c:pt idx="34">
                  <c:v>195</c:v>
                </c:pt>
                <c:pt idx="35">
                  <c:v>200</c:v>
                </c:pt>
                <c:pt idx="36">
                  <c:v>205</c:v>
                </c:pt>
                <c:pt idx="37">
                  <c:v>210</c:v>
                </c:pt>
                <c:pt idx="38">
                  <c:v>215</c:v>
                </c:pt>
                <c:pt idx="39">
                  <c:v>220</c:v>
                </c:pt>
                <c:pt idx="40">
                  <c:v>225</c:v>
                </c:pt>
                <c:pt idx="41">
                  <c:v>230</c:v>
                </c:pt>
                <c:pt idx="42">
                  <c:v>235</c:v>
                </c:pt>
                <c:pt idx="43">
                  <c:v>240</c:v>
                </c:pt>
                <c:pt idx="44">
                  <c:v>245</c:v>
                </c:pt>
                <c:pt idx="45">
                  <c:v>250</c:v>
                </c:pt>
                <c:pt idx="46">
                  <c:v>255</c:v>
                </c:pt>
                <c:pt idx="47">
                  <c:v>260</c:v>
                </c:pt>
                <c:pt idx="48">
                  <c:v>265</c:v>
                </c:pt>
                <c:pt idx="49">
                  <c:v>270</c:v>
                </c:pt>
                <c:pt idx="50">
                  <c:v>275</c:v>
                </c:pt>
                <c:pt idx="51">
                  <c:v>280</c:v>
                </c:pt>
                <c:pt idx="52">
                  <c:v>285</c:v>
                </c:pt>
                <c:pt idx="53">
                  <c:v>290</c:v>
                </c:pt>
                <c:pt idx="54">
                  <c:v>295</c:v>
                </c:pt>
                <c:pt idx="55">
                  <c:v>300</c:v>
                </c:pt>
                <c:pt idx="56">
                  <c:v>305</c:v>
                </c:pt>
                <c:pt idx="57">
                  <c:v>310</c:v>
                </c:pt>
                <c:pt idx="58">
                  <c:v>315</c:v>
                </c:pt>
                <c:pt idx="59">
                  <c:v>320</c:v>
                </c:pt>
                <c:pt idx="60">
                  <c:v>325</c:v>
                </c:pt>
                <c:pt idx="61">
                  <c:v>330</c:v>
                </c:pt>
                <c:pt idx="62">
                  <c:v>335</c:v>
                </c:pt>
                <c:pt idx="63">
                  <c:v>340</c:v>
                </c:pt>
                <c:pt idx="64">
                  <c:v>345</c:v>
                </c:pt>
                <c:pt idx="65">
                  <c:v>350</c:v>
                </c:pt>
                <c:pt idx="66">
                  <c:v>355</c:v>
                </c:pt>
                <c:pt idx="67">
                  <c:v>360</c:v>
                </c:pt>
                <c:pt idx="68">
                  <c:v>365</c:v>
                </c:pt>
                <c:pt idx="69">
                  <c:v>370</c:v>
                </c:pt>
                <c:pt idx="70">
                  <c:v>375</c:v>
                </c:pt>
                <c:pt idx="71">
                  <c:v>380</c:v>
                </c:pt>
                <c:pt idx="72">
                  <c:v>385</c:v>
                </c:pt>
                <c:pt idx="73">
                  <c:v>390</c:v>
                </c:pt>
                <c:pt idx="74">
                  <c:v>395</c:v>
                </c:pt>
                <c:pt idx="75">
                  <c:v>400</c:v>
                </c:pt>
                <c:pt idx="76">
                  <c:v>405</c:v>
                </c:pt>
                <c:pt idx="77">
                  <c:v>410</c:v>
                </c:pt>
                <c:pt idx="78">
                  <c:v>415</c:v>
                </c:pt>
                <c:pt idx="79">
                  <c:v>420</c:v>
                </c:pt>
                <c:pt idx="80">
                  <c:v>425</c:v>
                </c:pt>
                <c:pt idx="81">
                  <c:v>430</c:v>
                </c:pt>
                <c:pt idx="82">
                  <c:v>435</c:v>
                </c:pt>
                <c:pt idx="83">
                  <c:v>440</c:v>
                </c:pt>
                <c:pt idx="84">
                  <c:v>445</c:v>
                </c:pt>
                <c:pt idx="85">
                  <c:v>450</c:v>
                </c:pt>
                <c:pt idx="86">
                  <c:v>455</c:v>
                </c:pt>
                <c:pt idx="87">
                  <c:v>460</c:v>
                </c:pt>
                <c:pt idx="88">
                  <c:v>465</c:v>
                </c:pt>
                <c:pt idx="89">
                  <c:v>470</c:v>
                </c:pt>
                <c:pt idx="90">
                  <c:v>475</c:v>
                </c:pt>
                <c:pt idx="91">
                  <c:v>480</c:v>
                </c:pt>
                <c:pt idx="92">
                  <c:v>485</c:v>
                </c:pt>
                <c:pt idx="93">
                  <c:v>490</c:v>
                </c:pt>
                <c:pt idx="94">
                  <c:v>495</c:v>
                </c:pt>
                <c:pt idx="95">
                  <c:v>500</c:v>
                </c:pt>
                <c:pt idx="96">
                  <c:v>505</c:v>
                </c:pt>
                <c:pt idx="97">
                  <c:v>510</c:v>
                </c:pt>
                <c:pt idx="98">
                  <c:v>515</c:v>
                </c:pt>
                <c:pt idx="99">
                  <c:v>520</c:v>
                </c:pt>
                <c:pt idx="100">
                  <c:v>525</c:v>
                </c:pt>
                <c:pt idx="101">
                  <c:v>530</c:v>
                </c:pt>
                <c:pt idx="102">
                  <c:v>535</c:v>
                </c:pt>
                <c:pt idx="103">
                  <c:v>540</c:v>
                </c:pt>
                <c:pt idx="104">
                  <c:v>545</c:v>
                </c:pt>
                <c:pt idx="105">
                  <c:v>550</c:v>
                </c:pt>
                <c:pt idx="106">
                  <c:v>555</c:v>
                </c:pt>
                <c:pt idx="107">
                  <c:v>560</c:v>
                </c:pt>
                <c:pt idx="108">
                  <c:v>565</c:v>
                </c:pt>
                <c:pt idx="109">
                  <c:v>570</c:v>
                </c:pt>
                <c:pt idx="110">
                  <c:v>575</c:v>
                </c:pt>
                <c:pt idx="111">
                  <c:v>580</c:v>
                </c:pt>
                <c:pt idx="112">
                  <c:v>585</c:v>
                </c:pt>
                <c:pt idx="113">
                  <c:v>590</c:v>
                </c:pt>
                <c:pt idx="114">
                  <c:v>595</c:v>
                </c:pt>
                <c:pt idx="115">
                  <c:v>600</c:v>
                </c:pt>
                <c:pt idx="116">
                  <c:v>605</c:v>
                </c:pt>
                <c:pt idx="117">
                  <c:v>610</c:v>
                </c:pt>
                <c:pt idx="118">
                  <c:v>615</c:v>
                </c:pt>
                <c:pt idx="119">
                  <c:v>620</c:v>
                </c:pt>
                <c:pt idx="120">
                  <c:v>625</c:v>
                </c:pt>
                <c:pt idx="121">
                  <c:v>630</c:v>
                </c:pt>
                <c:pt idx="122">
                  <c:v>635</c:v>
                </c:pt>
                <c:pt idx="123">
                  <c:v>640</c:v>
                </c:pt>
                <c:pt idx="124">
                  <c:v>645</c:v>
                </c:pt>
                <c:pt idx="125">
                  <c:v>650</c:v>
                </c:pt>
                <c:pt idx="126">
                  <c:v>655</c:v>
                </c:pt>
                <c:pt idx="127">
                  <c:v>660</c:v>
                </c:pt>
                <c:pt idx="128">
                  <c:v>665</c:v>
                </c:pt>
                <c:pt idx="129">
                  <c:v>670</c:v>
                </c:pt>
                <c:pt idx="130">
                  <c:v>675</c:v>
                </c:pt>
                <c:pt idx="131">
                  <c:v>680</c:v>
                </c:pt>
                <c:pt idx="132">
                  <c:v>685</c:v>
                </c:pt>
                <c:pt idx="133">
                  <c:v>690</c:v>
                </c:pt>
                <c:pt idx="134">
                  <c:v>695</c:v>
                </c:pt>
                <c:pt idx="135">
                  <c:v>700</c:v>
                </c:pt>
                <c:pt idx="136">
                  <c:v>705</c:v>
                </c:pt>
                <c:pt idx="137">
                  <c:v>710</c:v>
                </c:pt>
                <c:pt idx="138">
                  <c:v>715</c:v>
                </c:pt>
                <c:pt idx="139">
                  <c:v>720</c:v>
                </c:pt>
                <c:pt idx="140">
                  <c:v>725</c:v>
                </c:pt>
                <c:pt idx="141">
                  <c:v>730</c:v>
                </c:pt>
                <c:pt idx="142">
                  <c:v>735</c:v>
                </c:pt>
                <c:pt idx="143">
                  <c:v>740</c:v>
                </c:pt>
                <c:pt idx="144">
                  <c:v>745</c:v>
                </c:pt>
                <c:pt idx="145">
                  <c:v>750</c:v>
                </c:pt>
                <c:pt idx="146">
                  <c:v>755</c:v>
                </c:pt>
                <c:pt idx="147">
                  <c:v>760</c:v>
                </c:pt>
                <c:pt idx="148">
                  <c:v>765</c:v>
                </c:pt>
                <c:pt idx="149">
                  <c:v>770</c:v>
                </c:pt>
                <c:pt idx="150">
                  <c:v>775</c:v>
                </c:pt>
                <c:pt idx="151">
                  <c:v>780</c:v>
                </c:pt>
                <c:pt idx="152">
                  <c:v>785</c:v>
                </c:pt>
                <c:pt idx="153">
                  <c:v>790</c:v>
                </c:pt>
                <c:pt idx="154">
                  <c:v>795</c:v>
                </c:pt>
                <c:pt idx="155">
                  <c:v>800</c:v>
                </c:pt>
                <c:pt idx="156">
                  <c:v>805</c:v>
                </c:pt>
                <c:pt idx="157">
                  <c:v>810</c:v>
                </c:pt>
                <c:pt idx="158">
                  <c:v>815</c:v>
                </c:pt>
                <c:pt idx="159">
                  <c:v>820</c:v>
                </c:pt>
                <c:pt idx="160">
                  <c:v>825</c:v>
                </c:pt>
                <c:pt idx="161">
                  <c:v>830</c:v>
                </c:pt>
                <c:pt idx="162">
                  <c:v>835</c:v>
                </c:pt>
                <c:pt idx="163">
                  <c:v>840</c:v>
                </c:pt>
                <c:pt idx="164">
                  <c:v>845</c:v>
                </c:pt>
                <c:pt idx="165">
                  <c:v>850</c:v>
                </c:pt>
                <c:pt idx="166">
                  <c:v>855</c:v>
                </c:pt>
                <c:pt idx="167">
                  <c:v>860</c:v>
                </c:pt>
                <c:pt idx="168">
                  <c:v>865</c:v>
                </c:pt>
                <c:pt idx="169">
                  <c:v>870</c:v>
                </c:pt>
                <c:pt idx="170">
                  <c:v>875</c:v>
                </c:pt>
                <c:pt idx="171">
                  <c:v>880</c:v>
                </c:pt>
                <c:pt idx="172">
                  <c:v>885</c:v>
                </c:pt>
                <c:pt idx="173">
                  <c:v>890</c:v>
                </c:pt>
                <c:pt idx="174">
                  <c:v>895</c:v>
                </c:pt>
                <c:pt idx="175">
                  <c:v>900</c:v>
                </c:pt>
                <c:pt idx="176">
                  <c:v>905</c:v>
                </c:pt>
                <c:pt idx="177">
                  <c:v>910</c:v>
                </c:pt>
                <c:pt idx="178">
                  <c:v>915</c:v>
                </c:pt>
                <c:pt idx="179">
                  <c:v>920</c:v>
                </c:pt>
                <c:pt idx="180">
                  <c:v>925</c:v>
                </c:pt>
                <c:pt idx="181">
                  <c:v>930</c:v>
                </c:pt>
                <c:pt idx="182">
                  <c:v>935</c:v>
                </c:pt>
                <c:pt idx="183">
                  <c:v>940</c:v>
                </c:pt>
                <c:pt idx="184">
                  <c:v>945</c:v>
                </c:pt>
                <c:pt idx="185">
                  <c:v>950</c:v>
                </c:pt>
                <c:pt idx="186">
                  <c:v>955</c:v>
                </c:pt>
                <c:pt idx="187">
                  <c:v>960</c:v>
                </c:pt>
                <c:pt idx="188">
                  <c:v>965</c:v>
                </c:pt>
                <c:pt idx="189">
                  <c:v>970</c:v>
                </c:pt>
                <c:pt idx="190">
                  <c:v>975</c:v>
                </c:pt>
                <c:pt idx="191">
                  <c:v>980</c:v>
                </c:pt>
                <c:pt idx="192">
                  <c:v>985</c:v>
                </c:pt>
                <c:pt idx="193">
                  <c:v>990</c:v>
                </c:pt>
                <c:pt idx="194">
                  <c:v>995</c:v>
                </c:pt>
                <c:pt idx="195">
                  <c:v>1000</c:v>
                </c:pt>
                <c:pt idx="196">
                  <c:v>1005</c:v>
                </c:pt>
                <c:pt idx="197">
                  <c:v>1010</c:v>
                </c:pt>
                <c:pt idx="198">
                  <c:v>1015</c:v>
                </c:pt>
                <c:pt idx="199">
                  <c:v>1020</c:v>
                </c:pt>
                <c:pt idx="200">
                  <c:v>1025</c:v>
                </c:pt>
                <c:pt idx="201">
                  <c:v>1030</c:v>
                </c:pt>
                <c:pt idx="202">
                  <c:v>1035</c:v>
                </c:pt>
                <c:pt idx="203">
                  <c:v>1040</c:v>
                </c:pt>
                <c:pt idx="204">
                  <c:v>1045</c:v>
                </c:pt>
                <c:pt idx="205">
                  <c:v>1050</c:v>
                </c:pt>
                <c:pt idx="206">
                  <c:v>1055</c:v>
                </c:pt>
                <c:pt idx="207">
                  <c:v>1060</c:v>
                </c:pt>
                <c:pt idx="208">
                  <c:v>1065</c:v>
                </c:pt>
                <c:pt idx="209">
                  <c:v>1070</c:v>
                </c:pt>
                <c:pt idx="210">
                  <c:v>1075</c:v>
                </c:pt>
                <c:pt idx="211">
                  <c:v>1080</c:v>
                </c:pt>
                <c:pt idx="212">
                  <c:v>1085</c:v>
                </c:pt>
                <c:pt idx="213">
                  <c:v>1090</c:v>
                </c:pt>
                <c:pt idx="214">
                  <c:v>1095</c:v>
                </c:pt>
                <c:pt idx="215">
                  <c:v>1100</c:v>
                </c:pt>
                <c:pt idx="216">
                  <c:v>1105</c:v>
                </c:pt>
                <c:pt idx="217">
                  <c:v>1110</c:v>
                </c:pt>
                <c:pt idx="218">
                  <c:v>1115</c:v>
                </c:pt>
                <c:pt idx="219">
                  <c:v>1120</c:v>
                </c:pt>
                <c:pt idx="220">
                  <c:v>1125</c:v>
                </c:pt>
                <c:pt idx="221">
                  <c:v>1130</c:v>
                </c:pt>
                <c:pt idx="222">
                  <c:v>1135</c:v>
                </c:pt>
                <c:pt idx="223">
                  <c:v>1140</c:v>
                </c:pt>
                <c:pt idx="224">
                  <c:v>1145</c:v>
                </c:pt>
                <c:pt idx="225">
                  <c:v>1150</c:v>
                </c:pt>
                <c:pt idx="226">
                  <c:v>1155</c:v>
                </c:pt>
                <c:pt idx="227">
                  <c:v>1160</c:v>
                </c:pt>
                <c:pt idx="228">
                  <c:v>1165</c:v>
                </c:pt>
                <c:pt idx="229">
                  <c:v>1170</c:v>
                </c:pt>
                <c:pt idx="230">
                  <c:v>1175</c:v>
                </c:pt>
                <c:pt idx="231">
                  <c:v>1180</c:v>
                </c:pt>
                <c:pt idx="232">
                  <c:v>1185</c:v>
                </c:pt>
                <c:pt idx="233">
                  <c:v>1190</c:v>
                </c:pt>
                <c:pt idx="234">
                  <c:v>1195</c:v>
                </c:pt>
                <c:pt idx="235">
                  <c:v>1200</c:v>
                </c:pt>
              </c:numCache>
            </c:numRef>
          </c:xVal>
          <c:yVal>
            <c:numRef>
              <c:f>'32UC-68ZrC'!$B$6:$B$241</c:f>
              <c:numCache>
                <c:formatCode>General</c:formatCode>
                <c:ptCount val="236"/>
                <c:pt idx="0">
                  <c:v>49.99926533674882</c:v>
                </c:pt>
                <c:pt idx="1">
                  <c:v>50.33041307009286</c:v>
                </c:pt>
                <c:pt idx="2">
                  <c:v>50.646276585310972</c:v>
                </c:pt>
                <c:pt idx="3">
                  <c:v>50.947836530508695</c:v>
                </c:pt>
                <c:pt idx="4">
                  <c:v>51.23599710563807</c:v>
                </c:pt>
                <c:pt idx="5">
                  <c:v>51.511593104149391</c:v>
                </c:pt>
                <c:pt idx="6">
                  <c:v>51.775396209389093</c:v>
                </c:pt>
                <c:pt idx="7">
                  <c:v>52.028120634541636</c:v>
                </c:pt>
                <c:pt idx="8">
                  <c:v>52.270428183184698</c:v>
                </c:pt>
                <c:pt idx="9">
                  <c:v>52.502932797495419</c:v>
                </c:pt>
                <c:pt idx="10">
                  <c:v>52.726204652544041</c:v>
                </c:pt>
                <c:pt idx="11">
                  <c:v>52.940773847718283</c:v>
                </c:pt>
                <c:pt idx="12">
                  <c:v>53.147133739954462</c:v>
                </c:pt>
                <c:pt idx="13">
                  <c:v>53.34574395795358</c:v>
                </c:pt>
                <c:pt idx="14">
                  <c:v>53.537033131805217</c:v>
                </c:pt>
                <c:pt idx="15">
                  <c:v>53.721401368318816</c:v>
                </c:pt>
                <c:pt idx="16">
                  <c:v>53.899222498780738</c:v>
                </c:pt>
                <c:pt idx="17">
                  <c:v>54.070846122738175</c:v>
                </c:pt>
                <c:pt idx="18">
                  <c:v>54.236599468692546</c:v>
                </c:pt>
                <c:pt idx="19">
                  <c:v>54.396789090210753</c:v>
                </c:pt>
                <c:pt idx="20">
                  <c:v>54.551702413883298</c:v>
                </c:pt>
                <c:pt idx="21">
                  <c:v>54.70160915373701</c:v>
                </c:pt>
                <c:pt idx="22">
                  <c:v>54.846762605108609</c:v>
                </c:pt>
                <c:pt idx="23">
                  <c:v>54.987400829578107</c:v>
                </c:pt>
                <c:pt idx="24">
                  <c:v>55.123747741319981</c:v>
                </c:pt>
                <c:pt idx="25">
                  <c:v>55.256014104135382</c:v>
                </c:pt>
                <c:pt idx="26">
                  <c:v>55.38439844746059</c:v>
                </c:pt>
                <c:pt idx="27">
                  <c:v>55.509087908790391</c:v>
                </c:pt>
                <c:pt idx="28">
                  <c:v>55.630259009195264</c:v>
                </c:pt>
                <c:pt idx="29">
                  <c:v>55.748078367937218</c:v>
                </c:pt>
                <c:pt idx="30">
                  <c:v>55.86270336158919</c:v>
                </c:pt>
                <c:pt idx="31">
                  <c:v>55.974282732529602</c:v>
                </c:pt>
                <c:pt idx="32">
                  <c:v>56.082957151207516</c:v>
                </c:pt>
                <c:pt idx="33">
                  <c:v>56.188859736149091</c:v>
                </c:pt>
                <c:pt idx="34">
                  <c:v>56.292116535296842</c:v>
                </c:pt>
                <c:pt idx="35">
                  <c:v>56.392846971932826</c:v>
                </c:pt>
                <c:pt idx="36">
                  <c:v>56.491164258133068</c:v>
                </c:pt>
                <c:pt idx="37">
                  <c:v>56.587175778427167</c:v>
                </c:pt>
                <c:pt idx="38">
                  <c:v>56.680983446091929</c:v>
                </c:pt>
                <c:pt idx="39">
                  <c:v>56.772684034287309</c:v>
                </c:pt>
                <c:pt idx="40">
                  <c:v>56.862369484044535</c:v>
                </c:pt>
                <c:pt idx="41">
                  <c:v>56.950127190937415</c:v>
                </c:pt>
                <c:pt idx="42">
                  <c:v>57.036040272106433</c:v>
                </c:pt>
                <c:pt idx="43">
                  <c:v>57.120187815159653</c:v>
                </c:pt>
                <c:pt idx="44">
                  <c:v>57.202645110342665</c:v>
                </c:pt>
                <c:pt idx="45">
                  <c:v>57.283483867250624</c:v>
                </c:pt>
                <c:pt idx="46">
                  <c:v>57.362772417247484</c:v>
                </c:pt>
                <c:pt idx="47">
                  <c:v>57.440575902659816</c:v>
                </c:pt>
                <c:pt idx="48">
                  <c:v>57.516956453723417</c:v>
                </c:pt>
                <c:pt idx="49">
                  <c:v>57.591973354180652</c:v>
                </c:pt>
                <c:pt idx="50">
                  <c:v>57.665683196352738</c:v>
                </c:pt>
                <c:pt idx="51">
                  <c:v>57.73814002644481</c:v>
                </c:pt>
                <c:pt idx="52">
                  <c:v>57.809395480780289</c:v>
                </c:pt>
                <c:pt idx="53">
                  <c:v>57.879498913606213</c:v>
                </c:pt>
                <c:pt idx="54">
                  <c:v>57.94849751706019</c:v>
                </c:pt>
                <c:pt idx="55">
                  <c:v>58.016436433843623</c:v>
                </c:pt>
                <c:pt idx="56">
                  <c:v>58.083358863103683</c:v>
                </c:pt>
                <c:pt idx="57">
                  <c:v>58.149306159987773</c:v>
                </c:pt>
                <c:pt idx="58">
                  <c:v>58.214317929299057</c:v>
                </c:pt>
                <c:pt idx="59">
                  <c:v>58.278432113649046</c:v>
                </c:pt>
                <c:pt idx="60">
                  <c:v>58.341685076473823</c:v>
                </c:pt>
                <c:pt idx="61">
                  <c:v>58.404111680253045</c:v>
                </c:pt>
                <c:pt idx="62">
                  <c:v>58.465745360245904</c:v>
                </c:pt>
                <c:pt idx="63">
                  <c:v>58.526618194035436</c:v>
                </c:pt>
                <c:pt idx="64">
                  <c:v>58.586760967151143</c:v>
                </c:pt>
                <c:pt idx="65">
                  <c:v>58.646203235020799</c:v>
                </c:pt>
                <c:pt idx="66">
                  <c:v>58.704973381484102</c:v>
                </c:pt>
                <c:pt idx="67">
                  <c:v>58.763098674084702</c:v>
                </c:pt>
                <c:pt idx="68">
                  <c:v>58.820605316341556</c:v>
                </c:pt>
                <c:pt idx="69">
                  <c:v>58.87751849718687</c:v>
                </c:pt>
                <c:pt idx="70">
                  <c:v>58.933862437744708</c:v>
                </c:pt>
                <c:pt idx="71">
                  <c:v>58.989660435612677</c:v>
                </c:pt>
                <c:pt idx="72">
                  <c:v>59.0449349067976</c:v>
                </c:pt>
                <c:pt idx="73">
                  <c:v>59.099707425446361</c:v>
                </c:pt>
                <c:pt idx="74">
                  <c:v>59.153998761503395</c:v>
                </c:pt>
                <c:pt idx="75">
                  <c:v>59.207828916417398</c:v>
                </c:pt>
                <c:pt idx="76">
                  <c:v>59.26121715701214</c:v>
                </c:pt>
                <c:pt idx="77">
                  <c:v>59.314182047628258</c:v>
                </c:pt>
                <c:pt idx="78">
                  <c:v>59.366741480636321</c:v>
                </c:pt>
                <c:pt idx="79">
                  <c:v>59.418912705414741</c:v>
                </c:pt>
                <c:pt idx="80">
                  <c:v>59.470712355880181</c:v>
                </c:pt>
                <c:pt idx="81">
                  <c:v>59.522156476652476</c:v>
                </c:pt>
                <c:pt idx="82">
                  <c:v>59.573260547931035</c:v>
                </c:pt>
                <c:pt idx="83">
                  <c:v>59.624039509154592</c:v>
                </c:pt>
                <c:pt idx="84">
                  <c:v>59.674507781511963</c:v>
                </c:pt>
                <c:pt idx="85">
                  <c:v>59.724679289366989</c:v>
                </c:pt>
                <c:pt idx="86">
                  <c:v>59.774567480657346</c:v>
                </c:pt>
                <c:pt idx="87">
                  <c:v>59.824185346322764</c:v>
                </c:pt>
                <c:pt idx="88">
                  <c:v>59.873545438815171</c:v>
                </c:pt>
                <c:pt idx="89">
                  <c:v>59.922659889740117</c:v>
                </c:pt>
                <c:pt idx="90">
                  <c:v>59.971540426675574</c:v>
                </c:pt>
                <c:pt idx="91">
                  <c:v>60.020198389211792</c:v>
                </c:pt>
                <c:pt idx="92">
                  <c:v>60.068644744253106</c:v>
                </c:pt>
                <c:pt idx="93">
                  <c:v>60.116890100620353</c:v>
                </c:pt>
                <c:pt idx="94">
                  <c:v>60.164944722989951</c:v>
                </c:pt>
                <c:pt idx="95">
                  <c:v>60.212818545204243</c:v>
                </c:pt>
                <c:pt idx="96">
                  <c:v>60.260521182984903</c:v>
                </c:pt>
                <c:pt idx="97">
                  <c:v>60.308061946080088</c:v>
                </c:pt>
                <c:pt idx="98">
                  <c:v>60.355449849873864</c:v>
                </c:pt>
                <c:pt idx="99">
                  <c:v>60.402693626484933</c:v>
                </c:pt>
                <c:pt idx="100">
                  <c:v>60.449801735380227</c:v>
                </c:pt>
                <c:pt idx="101">
                  <c:v>60.496782373527417</c:v>
                </c:pt>
                <c:pt idx="102">
                  <c:v>60.543643485109065</c:v>
                </c:pt>
                <c:pt idx="103">
                  <c:v>60.590392770820003</c:v>
                </c:pt>
                <c:pt idx="104">
                  <c:v>60.637037696768182</c:v>
                </c:pt>
                <c:pt idx="105">
                  <c:v>60.683585502998135</c:v>
                </c:pt>
                <c:pt idx="106">
                  <c:v>60.730043211655463</c:v>
                </c:pt>
                <c:pt idx="107">
                  <c:v>60.776417634809214</c:v>
                </c:pt>
                <c:pt idx="108">
                  <c:v>60.822715381948697</c:v>
                </c:pt>
                <c:pt idx="109">
                  <c:v>60.868942867169963</c:v>
                </c:pt>
                <c:pt idx="110">
                  <c:v>60.915106316066648</c:v>
                </c:pt>
                <c:pt idx="111">
                  <c:v>60.961211772338892</c:v>
                </c:pt>
                <c:pt idx="112">
                  <c:v>61.007265104133623</c:v>
                </c:pt>
                <c:pt idx="113">
                  <c:v>61.053272010128318</c:v>
                </c:pt>
                <c:pt idx="114">
                  <c:v>61.099238025370354</c:v>
                </c:pt>
                <c:pt idx="115">
                  <c:v>61.145168526882934</c:v>
                </c:pt>
                <c:pt idx="116">
                  <c:v>61.191068739048127</c:v>
                </c:pt>
                <c:pt idx="117">
                  <c:v>61.236943738777306</c:v>
                </c:pt>
                <c:pt idx="118">
                  <c:v>61.282798460478318</c:v>
                </c:pt>
                <c:pt idx="119">
                  <c:v>61.328637700828608</c:v>
                </c:pt>
                <c:pt idx="120">
                  <c:v>61.374466123362794</c:v>
                </c:pt>
                <c:pt idx="121">
                  <c:v>61.420288262883055</c:v>
                </c:pt>
                <c:pt idx="122">
                  <c:v>61.466108529699895</c:v>
                </c:pt>
                <c:pt idx="123">
                  <c:v>61.511931213710909</c:v>
                </c:pt>
                <c:pt idx="124">
                  <c:v>61.557760488324419</c:v>
                </c:pt>
                <c:pt idx="125">
                  <c:v>61.603600414234812</c:v>
                </c:pt>
                <c:pt idx="126">
                  <c:v>61.649454943055858</c:v>
                </c:pt>
                <c:pt idx="127">
                  <c:v>61.695327920818109</c:v>
                </c:pt>
                <c:pt idx="128">
                  <c:v>61.741223091336245</c:v>
                </c:pt>
                <c:pt idx="129">
                  <c:v>61.787144099451709</c:v>
                </c:pt>
                <c:pt idx="130">
                  <c:v>61.833094494155986</c:v>
                </c:pt>
                <c:pt idx="131">
                  <c:v>61.87907773159948</c:v>
                </c:pt>
                <c:pt idx="132">
                  <c:v>61.925097177990843</c:v>
                </c:pt>
                <c:pt idx="133">
                  <c:v>61.971156112391121</c:v>
                </c:pt>
                <c:pt idx="134">
                  <c:v>62.017257729407213</c:v>
                </c:pt>
                <c:pt idx="135">
                  <c:v>62.063405141788664</c:v>
                </c:pt>
                <c:pt idx="136">
                  <c:v>62.109601382931835</c:v>
                </c:pt>
                <c:pt idx="137">
                  <c:v>62.155849409295115</c:v>
                </c:pt>
                <c:pt idx="138">
                  <c:v>62.202152102728768</c:v>
                </c:pt>
                <c:pt idx="139">
                  <c:v>62.248512272723005</c:v>
                </c:pt>
                <c:pt idx="140">
                  <c:v>62.294932658577245</c:v>
                </c:pt>
                <c:pt idx="141">
                  <c:v>62.341415931494048</c:v>
                </c:pt>
                <c:pt idx="142">
                  <c:v>62.387964696600449</c:v>
                </c:pt>
                <c:pt idx="143">
                  <c:v>62.434581494899625</c:v>
                </c:pt>
                <c:pt idx="144">
                  <c:v>62.4812688051557</c:v>
                </c:pt>
                <c:pt idx="145">
                  <c:v>62.52802904571417</c:v>
                </c:pt>
                <c:pt idx="146">
                  <c:v>62.574864576260538</c:v>
                </c:pt>
                <c:pt idx="147">
                  <c:v>62.621777699519527</c:v>
                </c:pt>
                <c:pt idx="148">
                  <c:v>62.668770662897117</c:v>
                </c:pt>
                <c:pt idx="149">
                  <c:v>62.715845660067636</c:v>
                </c:pt>
                <c:pt idx="150">
                  <c:v>62.763004832507988</c:v>
                </c:pt>
                <c:pt idx="151">
                  <c:v>62.810250270981001</c:v>
                </c:pt>
                <c:pt idx="152">
                  <c:v>62.85758401696981</c:v>
                </c:pt>
                <c:pt idx="153">
                  <c:v>62.9050080640652</c:v>
                </c:pt>
                <c:pt idx="154">
                  <c:v>62.952524359307532</c:v>
                </c:pt>
                <c:pt idx="155">
                  <c:v>63.000134804484986</c:v>
                </c:pt>
                <c:pt idx="156">
                  <c:v>63.047841257389841</c:v>
                </c:pt>
                <c:pt idx="157">
                  <c:v>63.09564553303418</c:v>
                </c:pt>
                <c:pt idx="158">
                  <c:v>63.143549404826629</c:v>
                </c:pt>
                <c:pt idx="159">
                  <c:v>63.191554605711488</c:v>
                </c:pt>
                <c:pt idx="160">
                  <c:v>63.239662829271609</c:v>
                </c:pt>
                <c:pt idx="161">
                  <c:v>63.287875730796422</c:v>
                </c:pt>
                <c:pt idx="162">
                  <c:v>63.33619492831626</c:v>
                </c:pt>
                <c:pt idx="163">
                  <c:v>63.384622003604257</c:v>
                </c:pt>
                <c:pt idx="164">
                  <c:v>63.433158503146956</c:v>
                </c:pt>
                <c:pt idx="165">
                  <c:v>63.481805939084694</c:v>
                </c:pt>
                <c:pt idx="166">
                  <c:v>63.530565790122964</c:v>
                </c:pt>
                <c:pt idx="167">
                  <c:v>63.579439502415603</c:v>
                </c:pt>
                <c:pt idx="168">
                  <c:v>63.62842849042093</c:v>
                </c:pt>
                <c:pt idx="169">
                  <c:v>63.677534137731705</c:v>
                </c:pt>
                <c:pt idx="170">
                  <c:v>63.726757797879884</c:v>
                </c:pt>
                <c:pt idx="171">
                  <c:v>63.776100795116932</c:v>
                </c:pt>
                <c:pt idx="172">
                  <c:v>63.825564425170668</c:v>
                </c:pt>
                <c:pt idx="173">
                  <c:v>63.875149955979339</c:v>
                </c:pt>
                <c:pt idx="174">
                  <c:v>63.924858628403832</c:v>
                </c:pt>
                <c:pt idx="175">
                  <c:v>63.974691656918523</c:v>
                </c:pt>
                <c:pt idx="176">
                  <c:v>64.02465023028185</c:v>
                </c:pt>
                <c:pt idx="177">
                  <c:v>64.074735512186876</c:v>
                </c:pt>
                <c:pt idx="178">
                  <c:v>64.124948641892956</c:v>
                </c:pt>
                <c:pt idx="179">
                  <c:v>64.175290734838683</c:v>
                </c:pt>
                <c:pt idx="180">
                  <c:v>64.225762883237152</c:v>
                </c:pt>
                <c:pt idx="181">
                  <c:v>64.276366156653864</c:v>
                </c:pt>
                <c:pt idx="182">
                  <c:v>64.327101602567879</c:v>
                </c:pt>
                <c:pt idx="183">
                  <c:v>64.377970246916931</c:v>
                </c:pt>
                <c:pt idx="184">
                  <c:v>64.428973094626784</c:v>
                </c:pt>
                <c:pt idx="185">
                  <c:v>64.480111130125593</c:v>
                </c:pt>
                <c:pt idx="186">
                  <c:v>64.531385317843529</c:v>
                </c:pt>
                <c:pt idx="187">
                  <c:v>64.582796602698309</c:v>
                </c:pt>
                <c:pt idx="188">
                  <c:v>64.634345910567049</c:v>
                </c:pt>
                <c:pt idx="189">
                  <c:v>64.686034148744767</c:v>
                </c:pt>
                <c:pt idx="190">
                  <c:v>64.73786220639019</c:v>
                </c:pt>
                <c:pt idx="191">
                  <c:v>64.789830954959044</c:v>
                </c:pt>
                <c:pt idx="192">
                  <c:v>64.84194124862529</c:v>
                </c:pt>
                <c:pt idx="193">
                  <c:v>64.894193924690796</c:v>
                </c:pt>
                <c:pt idx="194">
                  <c:v>64.946589803983656</c:v>
                </c:pt>
                <c:pt idx="195">
                  <c:v>64.999129691245656</c:v>
                </c:pt>
                <c:pt idx="196">
                  <c:v>65.051814375509011</c:v>
                </c:pt>
                <c:pt idx="197">
                  <c:v>65.104644630463056</c:v>
                </c:pt>
                <c:pt idx="198">
                  <c:v>65.157621214810774</c:v>
                </c:pt>
                <c:pt idx="199">
                  <c:v>65.210744872615834</c:v>
                </c:pt>
                <c:pt idx="200">
                  <c:v>65.264016333640242</c:v>
                </c:pt>
                <c:pt idx="201">
                  <c:v>65.317436313672971</c:v>
                </c:pt>
                <c:pt idx="202">
                  <c:v>65.37100551484977</c:v>
                </c:pt>
                <c:pt idx="203">
                  <c:v>65.424724625964458</c:v>
                </c:pt>
                <c:pt idx="204">
                  <c:v>65.478594322772096</c:v>
                </c:pt>
                <c:pt idx="205">
                  <c:v>65.532615268283919</c:v>
                </c:pt>
                <c:pt idx="206">
                  <c:v>65.586788113054766</c:v>
                </c:pt>
                <c:pt idx="207">
                  <c:v>65.641113495462832</c:v>
                </c:pt>
                <c:pt idx="208">
                  <c:v>65.695592041982081</c:v>
                </c:pt>
                <c:pt idx="209">
                  <c:v>65.750224367447714</c:v>
                </c:pt>
                <c:pt idx="210">
                  <c:v>65.805011075314653</c:v>
                </c:pt>
                <c:pt idx="211">
                  <c:v>65.859952757909355</c:v>
                </c:pt>
                <c:pt idx="212">
                  <c:v>65.915049996675236</c:v>
                </c:pt>
                <c:pt idx="213">
                  <c:v>65.970303362411698</c:v>
                </c:pt>
                <c:pt idx="214">
                  <c:v>66.025713415507084</c:v>
                </c:pt>
                <c:pt idx="215">
                  <c:v>66.081280706165742</c:v>
                </c:pt>
                <c:pt idx="216">
                  <c:v>66.13700577462933</c:v>
                </c:pt>
                <c:pt idx="217">
                  <c:v>66.192889151392492</c:v>
                </c:pt>
                <c:pt idx="218">
                  <c:v>66.248931357413085</c:v>
                </c:pt>
                <c:pt idx="219">
                  <c:v>66.305132904317247</c:v>
                </c:pt>
                <c:pt idx="220">
                  <c:v>66.361494294599211</c:v>
                </c:pt>
                <c:pt idx="221">
                  <c:v>66.418016021816257</c:v>
                </c:pt>
                <c:pt idx="222">
                  <c:v>66.474698570778699</c:v>
                </c:pt>
                <c:pt idx="223">
                  <c:v>66.531542417735309</c:v>
                </c:pt>
                <c:pt idx="224">
                  <c:v>66.58854803055408</c:v>
                </c:pt>
                <c:pt idx="225">
                  <c:v>66.645715868898577</c:v>
                </c:pt>
                <c:pt idx="226">
                  <c:v>66.703046384399997</c:v>
                </c:pt>
                <c:pt idx="227">
                  <c:v>66.760540020825019</c:v>
                </c:pt>
                <c:pt idx="228">
                  <c:v>66.818197214239561</c:v>
                </c:pt>
                <c:pt idx="229">
                  <c:v>66.876018393168565</c:v>
                </c:pt>
                <c:pt idx="230">
                  <c:v>66.93400397875196</c:v>
                </c:pt>
                <c:pt idx="231">
                  <c:v>66.992154384896935</c:v>
                </c:pt>
                <c:pt idx="232">
                  <c:v>67.050470018426324</c:v>
                </c:pt>
                <c:pt idx="233">
                  <c:v>67.108951279223803</c:v>
                </c:pt>
                <c:pt idx="234">
                  <c:v>67.167598560375282</c:v>
                </c:pt>
                <c:pt idx="235">
                  <c:v>67.226412248307213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20B0-4B18-A84D-33B1640A1F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5147679"/>
        <c:axId val="65145599"/>
      </c:scatterChart>
      <c:valAx>
        <c:axId val="65147679"/>
        <c:scaling>
          <c:orientation val="minMax"/>
          <c:max val="120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1">
                    <a:solidFill>
                      <a:sysClr val="windowText" lastClr="000000"/>
                    </a:solidFill>
                  </a:rPr>
                  <a:t>T/C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145599"/>
        <c:crosses val="autoZero"/>
        <c:crossBetween val="midCat"/>
      </c:valAx>
      <c:valAx>
        <c:axId val="65145599"/>
        <c:scaling>
          <c:orientation val="minMax"/>
          <c:min val="35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1">
                    <a:solidFill>
                      <a:sysClr val="windowText" lastClr="000000"/>
                    </a:solidFill>
                  </a:rPr>
                  <a:t>Cp (J/mol.K)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out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147679"/>
        <c:crosses val="autoZero"/>
        <c:crossBetween val="midCat"/>
        <c:majorUnit val="5"/>
      </c:valAx>
      <c:spPr>
        <a:noFill/>
        <a:ln w="12700"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>
                <a:solidFill>
                  <a:sysClr val="windowText" lastClr="000000"/>
                </a:solidFill>
              </a:rPr>
              <a:t>Zirconium monocarbide (ZrC)</a:t>
            </a:r>
          </a:p>
        </c:rich>
      </c:tx>
      <c:layout>
        <c:manualLayout>
          <c:xMode val="edge"/>
          <c:yMode val="edge"/>
          <c:x val="0.15610783027121611"/>
          <c:y val="2.840909090909090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spPr>
            <a:ln w="254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'32UC-68ZrC'!$A$6:$A$241</c:f>
              <c:numCache>
                <c:formatCode>General</c:formatCode>
                <c:ptCount val="236"/>
                <c:pt idx="0">
                  <c:v>25</c:v>
                </c:pt>
                <c:pt idx="1">
                  <c:v>30</c:v>
                </c:pt>
                <c:pt idx="2">
                  <c:v>35</c:v>
                </c:pt>
                <c:pt idx="3">
                  <c:v>40</c:v>
                </c:pt>
                <c:pt idx="4">
                  <c:v>45</c:v>
                </c:pt>
                <c:pt idx="5">
                  <c:v>50</c:v>
                </c:pt>
                <c:pt idx="6">
                  <c:v>55</c:v>
                </c:pt>
                <c:pt idx="7">
                  <c:v>60</c:v>
                </c:pt>
                <c:pt idx="8">
                  <c:v>65</c:v>
                </c:pt>
                <c:pt idx="9">
                  <c:v>70</c:v>
                </c:pt>
                <c:pt idx="10">
                  <c:v>75</c:v>
                </c:pt>
                <c:pt idx="11">
                  <c:v>80</c:v>
                </c:pt>
                <c:pt idx="12">
                  <c:v>85</c:v>
                </c:pt>
                <c:pt idx="13">
                  <c:v>90</c:v>
                </c:pt>
                <c:pt idx="14">
                  <c:v>95</c:v>
                </c:pt>
                <c:pt idx="15">
                  <c:v>100</c:v>
                </c:pt>
                <c:pt idx="16">
                  <c:v>105</c:v>
                </c:pt>
                <c:pt idx="17">
                  <c:v>110</c:v>
                </c:pt>
                <c:pt idx="18">
                  <c:v>115</c:v>
                </c:pt>
                <c:pt idx="19">
                  <c:v>120</c:v>
                </c:pt>
                <c:pt idx="20">
                  <c:v>125</c:v>
                </c:pt>
                <c:pt idx="21">
                  <c:v>130</c:v>
                </c:pt>
                <c:pt idx="22">
                  <c:v>135</c:v>
                </c:pt>
                <c:pt idx="23">
                  <c:v>140</c:v>
                </c:pt>
                <c:pt idx="24">
                  <c:v>145</c:v>
                </c:pt>
                <c:pt idx="25">
                  <c:v>150</c:v>
                </c:pt>
                <c:pt idx="26">
                  <c:v>155</c:v>
                </c:pt>
                <c:pt idx="27">
                  <c:v>160</c:v>
                </c:pt>
                <c:pt idx="28">
                  <c:v>165</c:v>
                </c:pt>
                <c:pt idx="29">
                  <c:v>170</c:v>
                </c:pt>
                <c:pt idx="30">
                  <c:v>175</c:v>
                </c:pt>
                <c:pt idx="31">
                  <c:v>180</c:v>
                </c:pt>
                <c:pt idx="32">
                  <c:v>185</c:v>
                </c:pt>
                <c:pt idx="33">
                  <c:v>190</c:v>
                </c:pt>
                <c:pt idx="34">
                  <c:v>195</c:v>
                </c:pt>
                <c:pt idx="35">
                  <c:v>200</c:v>
                </c:pt>
                <c:pt idx="36">
                  <c:v>205</c:v>
                </c:pt>
                <c:pt idx="37">
                  <c:v>210</c:v>
                </c:pt>
                <c:pt idx="38">
                  <c:v>215</c:v>
                </c:pt>
                <c:pt idx="39">
                  <c:v>220</c:v>
                </c:pt>
                <c:pt idx="40">
                  <c:v>225</c:v>
                </c:pt>
                <c:pt idx="41">
                  <c:v>230</c:v>
                </c:pt>
                <c:pt idx="42">
                  <c:v>235</c:v>
                </c:pt>
                <c:pt idx="43">
                  <c:v>240</c:v>
                </c:pt>
                <c:pt idx="44">
                  <c:v>245</c:v>
                </c:pt>
                <c:pt idx="45">
                  <c:v>250</c:v>
                </c:pt>
                <c:pt idx="46">
                  <c:v>255</c:v>
                </c:pt>
                <c:pt idx="47">
                  <c:v>260</c:v>
                </c:pt>
                <c:pt idx="48">
                  <c:v>265</c:v>
                </c:pt>
                <c:pt idx="49">
                  <c:v>270</c:v>
                </c:pt>
                <c:pt idx="50">
                  <c:v>275</c:v>
                </c:pt>
                <c:pt idx="51">
                  <c:v>280</c:v>
                </c:pt>
                <c:pt idx="52">
                  <c:v>285</c:v>
                </c:pt>
                <c:pt idx="53">
                  <c:v>290</c:v>
                </c:pt>
                <c:pt idx="54">
                  <c:v>295</c:v>
                </c:pt>
                <c:pt idx="55">
                  <c:v>300</c:v>
                </c:pt>
                <c:pt idx="56">
                  <c:v>305</c:v>
                </c:pt>
                <c:pt idx="57">
                  <c:v>310</c:v>
                </c:pt>
                <c:pt idx="58">
                  <c:v>315</c:v>
                </c:pt>
                <c:pt idx="59">
                  <c:v>320</c:v>
                </c:pt>
                <c:pt idx="60">
                  <c:v>325</c:v>
                </c:pt>
                <c:pt idx="61">
                  <c:v>330</c:v>
                </c:pt>
                <c:pt idx="62">
                  <c:v>335</c:v>
                </c:pt>
                <c:pt idx="63">
                  <c:v>340</c:v>
                </c:pt>
                <c:pt idx="64">
                  <c:v>345</c:v>
                </c:pt>
                <c:pt idx="65">
                  <c:v>350</c:v>
                </c:pt>
                <c:pt idx="66">
                  <c:v>355</c:v>
                </c:pt>
                <c:pt idx="67">
                  <c:v>360</c:v>
                </c:pt>
                <c:pt idx="68">
                  <c:v>365</c:v>
                </c:pt>
                <c:pt idx="69">
                  <c:v>370</c:v>
                </c:pt>
                <c:pt idx="70">
                  <c:v>375</c:v>
                </c:pt>
                <c:pt idx="71">
                  <c:v>380</c:v>
                </c:pt>
                <c:pt idx="72">
                  <c:v>385</c:v>
                </c:pt>
                <c:pt idx="73">
                  <c:v>390</c:v>
                </c:pt>
                <c:pt idx="74">
                  <c:v>395</c:v>
                </c:pt>
                <c:pt idx="75">
                  <c:v>400</c:v>
                </c:pt>
                <c:pt idx="76">
                  <c:v>405</c:v>
                </c:pt>
                <c:pt idx="77">
                  <c:v>410</c:v>
                </c:pt>
                <c:pt idx="78">
                  <c:v>415</c:v>
                </c:pt>
                <c:pt idx="79">
                  <c:v>420</c:v>
                </c:pt>
                <c:pt idx="80">
                  <c:v>425</c:v>
                </c:pt>
                <c:pt idx="81">
                  <c:v>430</c:v>
                </c:pt>
                <c:pt idx="82">
                  <c:v>435</c:v>
                </c:pt>
                <c:pt idx="83">
                  <c:v>440</c:v>
                </c:pt>
                <c:pt idx="84">
                  <c:v>445</c:v>
                </c:pt>
                <c:pt idx="85">
                  <c:v>450</c:v>
                </c:pt>
                <c:pt idx="86">
                  <c:v>455</c:v>
                </c:pt>
                <c:pt idx="87">
                  <c:v>460</c:v>
                </c:pt>
                <c:pt idx="88">
                  <c:v>465</c:v>
                </c:pt>
                <c:pt idx="89">
                  <c:v>470</c:v>
                </c:pt>
                <c:pt idx="90">
                  <c:v>475</c:v>
                </c:pt>
                <c:pt idx="91">
                  <c:v>480</c:v>
                </c:pt>
                <c:pt idx="92">
                  <c:v>485</c:v>
                </c:pt>
                <c:pt idx="93">
                  <c:v>490</c:v>
                </c:pt>
                <c:pt idx="94">
                  <c:v>495</c:v>
                </c:pt>
                <c:pt idx="95">
                  <c:v>500</c:v>
                </c:pt>
                <c:pt idx="96">
                  <c:v>505</c:v>
                </c:pt>
                <c:pt idx="97">
                  <c:v>510</c:v>
                </c:pt>
                <c:pt idx="98">
                  <c:v>515</c:v>
                </c:pt>
                <c:pt idx="99">
                  <c:v>520</c:v>
                </c:pt>
                <c:pt idx="100">
                  <c:v>525</c:v>
                </c:pt>
                <c:pt idx="101">
                  <c:v>530</c:v>
                </c:pt>
                <c:pt idx="102">
                  <c:v>535</c:v>
                </c:pt>
                <c:pt idx="103">
                  <c:v>540</c:v>
                </c:pt>
                <c:pt idx="104">
                  <c:v>545</c:v>
                </c:pt>
                <c:pt idx="105">
                  <c:v>550</c:v>
                </c:pt>
                <c:pt idx="106">
                  <c:v>555</c:v>
                </c:pt>
                <c:pt idx="107">
                  <c:v>560</c:v>
                </c:pt>
                <c:pt idx="108">
                  <c:v>565</c:v>
                </c:pt>
                <c:pt idx="109">
                  <c:v>570</c:v>
                </c:pt>
                <c:pt idx="110">
                  <c:v>575</c:v>
                </c:pt>
                <c:pt idx="111">
                  <c:v>580</c:v>
                </c:pt>
                <c:pt idx="112">
                  <c:v>585</c:v>
                </c:pt>
                <c:pt idx="113">
                  <c:v>590</c:v>
                </c:pt>
                <c:pt idx="114">
                  <c:v>595</c:v>
                </c:pt>
                <c:pt idx="115">
                  <c:v>600</c:v>
                </c:pt>
                <c:pt idx="116">
                  <c:v>605</c:v>
                </c:pt>
                <c:pt idx="117">
                  <c:v>610</c:v>
                </c:pt>
                <c:pt idx="118">
                  <c:v>615</c:v>
                </c:pt>
                <c:pt idx="119">
                  <c:v>620</c:v>
                </c:pt>
                <c:pt idx="120">
                  <c:v>625</c:v>
                </c:pt>
                <c:pt idx="121">
                  <c:v>630</c:v>
                </c:pt>
                <c:pt idx="122">
                  <c:v>635</c:v>
                </c:pt>
                <c:pt idx="123">
                  <c:v>640</c:v>
                </c:pt>
                <c:pt idx="124">
                  <c:v>645</c:v>
                </c:pt>
                <c:pt idx="125">
                  <c:v>650</c:v>
                </c:pt>
                <c:pt idx="126">
                  <c:v>655</c:v>
                </c:pt>
                <c:pt idx="127">
                  <c:v>660</c:v>
                </c:pt>
                <c:pt idx="128">
                  <c:v>665</c:v>
                </c:pt>
                <c:pt idx="129">
                  <c:v>670</c:v>
                </c:pt>
                <c:pt idx="130">
                  <c:v>675</c:v>
                </c:pt>
                <c:pt idx="131">
                  <c:v>680</c:v>
                </c:pt>
                <c:pt idx="132">
                  <c:v>685</c:v>
                </c:pt>
                <c:pt idx="133">
                  <c:v>690</c:v>
                </c:pt>
                <c:pt idx="134">
                  <c:v>695</c:v>
                </c:pt>
                <c:pt idx="135">
                  <c:v>700</c:v>
                </c:pt>
                <c:pt idx="136">
                  <c:v>705</c:v>
                </c:pt>
                <c:pt idx="137">
                  <c:v>710</c:v>
                </c:pt>
                <c:pt idx="138">
                  <c:v>715</c:v>
                </c:pt>
                <c:pt idx="139">
                  <c:v>720</c:v>
                </c:pt>
                <c:pt idx="140">
                  <c:v>725</c:v>
                </c:pt>
                <c:pt idx="141">
                  <c:v>730</c:v>
                </c:pt>
                <c:pt idx="142">
                  <c:v>735</c:v>
                </c:pt>
                <c:pt idx="143">
                  <c:v>740</c:v>
                </c:pt>
                <c:pt idx="144">
                  <c:v>745</c:v>
                </c:pt>
                <c:pt idx="145">
                  <c:v>750</c:v>
                </c:pt>
                <c:pt idx="146">
                  <c:v>755</c:v>
                </c:pt>
                <c:pt idx="147">
                  <c:v>760</c:v>
                </c:pt>
                <c:pt idx="148">
                  <c:v>765</c:v>
                </c:pt>
                <c:pt idx="149">
                  <c:v>770</c:v>
                </c:pt>
                <c:pt idx="150">
                  <c:v>775</c:v>
                </c:pt>
                <c:pt idx="151">
                  <c:v>780</c:v>
                </c:pt>
                <c:pt idx="152">
                  <c:v>785</c:v>
                </c:pt>
                <c:pt idx="153">
                  <c:v>790</c:v>
                </c:pt>
                <c:pt idx="154">
                  <c:v>795</c:v>
                </c:pt>
                <c:pt idx="155">
                  <c:v>800</c:v>
                </c:pt>
                <c:pt idx="156">
                  <c:v>805</c:v>
                </c:pt>
                <c:pt idx="157">
                  <c:v>810</c:v>
                </c:pt>
                <c:pt idx="158">
                  <c:v>815</c:v>
                </c:pt>
                <c:pt idx="159">
                  <c:v>820</c:v>
                </c:pt>
                <c:pt idx="160">
                  <c:v>825</c:v>
                </c:pt>
                <c:pt idx="161">
                  <c:v>830</c:v>
                </c:pt>
                <c:pt idx="162">
                  <c:v>835</c:v>
                </c:pt>
                <c:pt idx="163">
                  <c:v>840</c:v>
                </c:pt>
                <c:pt idx="164">
                  <c:v>845</c:v>
                </c:pt>
                <c:pt idx="165">
                  <c:v>850</c:v>
                </c:pt>
                <c:pt idx="166">
                  <c:v>855</c:v>
                </c:pt>
                <c:pt idx="167">
                  <c:v>860</c:v>
                </c:pt>
                <c:pt idx="168">
                  <c:v>865</c:v>
                </c:pt>
                <c:pt idx="169">
                  <c:v>870</c:v>
                </c:pt>
                <c:pt idx="170">
                  <c:v>875</c:v>
                </c:pt>
                <c:pt idx="171">
                  <c:v>880</c:v>
                </c:pt>
                <c:pt idx="172">
                  <c:v>885</c:v>
                </c:pt>
                <c:pt idx="173">
                  <c:v>890</c:v>
                </c:pt>
                <c:pt idx="174">
                  <c:v>895</c:v>
                </c:pt>
                <c:pt idx="175">
                  <c:v>900</c:v>
                </c:pt>
                <c:pt idx="176">
                  <c:v>905</c:v>
                </c:pt>
                <c:pt idx="177">
                  <c:v>910</c:v>
                </c:pt>
                <c:pt idx="178">
                  <c:v>915</c:v>
                </c:pt>
                <c:pt idx="179">
                  <c:v>920</c:v>
                </c:pt>
                <c:pt idx="180">
                  <c:v>925</c:v>
                </c:pt>
                <c:pt idx="181">
                  <c:v>930</c:v>
                </c:pt>
                <c:pt idx="182">
                  <c:v>935</c:v>
                </c:pt>
                <c:pt idx="183">
                  <c:v>940</c:v>
                </c:pt>
                <c:pt idx="184">
                  <c:v>945</c:v>
                </c:pt>
                <c:pt idx="185">
                  <c:v>950</c:v>
                </c:pt>
                <c:pt idx="186">
                  <c:v>955</c:v>
                </c:pt>
                <c:pt idx="187">
                  <c:v>960</c:v>
                </c:pt>
                <c:pt idx="188">
                  <c:v>965</c:v>
                </c:pt>
                <c:pt idx="189">
                  <c:v>970</c:v>
                </c:pt>
                <c:pt idx="190">
                  <c:v>975</c:v>
                </c:pt>
                <c:pt idx="191">
                  <c:v>980</c:v>
                </c:pt>
                <c:pt idx="192">
                  <c:v>985</c:v>
                </c:pt>
                <c:pt idx="193">
                  <c:v>990</c:v>
                </c:pt>
                <c:pt idx="194">
                  <c:v>995</c:v>
                </c:pt>
                <c:pt idx="195">
                  <c:v>1000</c:v>
                </c:pt>
                <c:pt idx="196">
                  <c:v>1005</c:v>
                </c:pt>
                <c:pt idx="197">
                  <c:v>1010</c:v>
                </c:pt>
                <c:pt idx="198">
                  <c:v>1015</c:v>
                </c:pt>
                <c:pt idx="199">
                  <c:v>1020</c:v>
                </c:pt>
                <c:pt idx="200">
                  <c:v>1025</c:v>
                </c:pt>
                <c:pt idx="201">
                  <c:v>1030</c:v>
                </c:pt>
                <c:pt idx="202">
                  <c:v>1035</c:v>
                </c:pt>
                <c:pt idx="203">
                  <c:v>1040</c:v>
                </c:pt>
                <c:pt idx="204">
                  <c:v>1045</c:v>
                </c:pt>
                <c:pt idx="205">
                  <c:v>1050</c:v>
                </c:pt>
                <c:pt idx="206">
                  <c:v>1055</c:v>
                </c:pt>
                <c:pt idx="207">
                  <c:v>1060</c:v>
                </c:pt>
                <c:pt idx="208">
                  <c:v>1065</c:v>
                </c:pt>
                <c:pt idx="209">
                  <c:v>1070</c:v>
                </c:pt>
                <c:pt idx="210">
                  <c:v>1075</c:v>
                </c:pt>
                <c:pt idx="211">
                  <c:v>1080</c:v>
                </c:pt>
                <c:pt idx="212">
                  <c:v>1085</c:v>
                </c:pt>
                <c:pt idx="213">
                  <c:v>1090</c:v>
                </c:pt>
                <c:pt idx="214">
                  <c:v>1095</c:v>
                </c:pt>
                <c:pt idx="215">
                  <c:v>1100</c:v>
                </c:pt>
                <c:pt idx="216">
                  <c:v>1105</c:v>
                </c:pt>
                <c:pt idx="217">
                  <c:v>1110</c:v>
                </c:pt>
                <c:pt idx="218">
                  <c:v>1115</c:v>
                </c:pt>
                <c:pt idx="219">
                  <c:v>1120</c:v>
                </c:pt>
                <c:pt idx="220">
                  <c:v>1125</c:v>
                </c:pt>
                <c:pt idx="221">
                  <c:v>1130</c:v>
                </c:pt>
                <c:pt idx="222">
                  <c:v>1135</c:v>
                </c:pt>
                <c:pt idx="223">
                  <c:v>1140</c:v>
                </c:pt>
                <c:pt idx="224">
                  <c:v>1145</c:v>
                </c:pt>
                <c:pt idx="225">
                  <c:v>1150</c:v>
                </c:pt>
                <c:pt idx="226">
                  <c:v>1155</c:v>
                </c:pt>
                <c:pt idx="227">
                  <c:v>1160</c:v>
                </c:pt>
                <c:pt idx="228">
                  <c:v>1165</c:v>
                </c:pt>
                <c:pt idx="229">
                  <c:v>1170</c:v>
                </c:pt>
                <c:pt idx="230">
                  <c:v>1175</c:v>
                </c:pt>
                <c:pt idx="231">
                  <c:v>1180</c:v>
                </c:pt>
                <c:pt idx="232">
                  <c:v>1185</c:v>
                </c:pt>
                <c:pt idx="233">
                  <c:v>1190</c:v>
                </c:pt>
                <c:pt idx="234">
                  <c:v>1195</c:v>
                </c:pt>
                <c:pt idx="235">
                  <c:v>1200</c:v>
                </c:pt>
              </c:numCache>
            </c:numRef>
          </c:xVal>
          <c:yVal>
            <c:numRef>
              <c:f>'32UC-68ZrC'!$F$6:$F$241</c:f>
              <c:numCache>
                <c:formatCode>0.000</c:formatCode>
                <c:ptCount val="236"/>
                <c:pt idx="0">
                  <c:v>37.899000000000001</c:v>
                </c:pt>
                <c:pt idx="1">
                  <c:v>38.253999999999998</c:v>
                </c:pt>
                <c:pt idx="2">
                  <c:v>38.6</c:v>
                </c:pt>
                <c:pt idx="3">
                  <c:v>38.936</c:v>
                </c:pt>
                <c:pt idx="4">
                  <c:v>39.262</c:v>
                </c:pt>
                <c:pt idx="5">
                  <c:v>39.58</c:v>
                </c:pt>
                <c:pt idx="6">
                  <c:v>39.89</c:v>
                </c:pt>
                <c:pt idx="7">
                  <c:v>40.191000000000003</c:v>
                </c:pt>
                <c:pt idx="8">
                  <c:v>40.484999999999999</c:v>
                </c:pt>
                <c:pt idx="9">
                  <c:v>40.771000000000001</c:v>
                </c:pt>
                <c:pt idx="10">
                  <c:v>41.051000000000002</c:v>
                </c:pt>
                <c:pt idx="11">
                  <c:v>41.323</c:v>
                </c:pt>
                <c:pt idx="12">
                  <c:v>41.59</c:v>
                </c:pt>
                <c:pt idx="13">
                  <c:v>41.85</c:v>
                </c:pt>
                <c:pt idx="14">
                  <c:v>42.103999999999999</c:v>
                </c:pt>
                <c:pt idx="15">
                  <c:v>42.351999999999997</c:v>
                </c:pt>
                <c:pt idx="16">
                  <c:v>42.594000000000001</c:v>
                </c:pt>
                <c:pt idx="17">
                  <c:v>42.831000000000003</c:v>
                </c:pt>
                <c:pt idx="18">
                  <c:v>43.063000000000002</c:v>
                </c:pt>
                <c:pt idx="19">
                  <c:v>43.29</c:v>
                </c:pt>
                <c:pt idx="20">
                  <c:v>43.512</c:v>
                </c:pt>
                <c:pt idx="21">
                  <c:v>43.728999999999999</c:v>
                </c:pt>
                <c:pt idx="22">
                  <c:v>43.941000000000003</c:v>
                </c:pt>
                <c:pt idx="23">
                  <c:v>44.149000000000001</c:v>
                </c:pt>
                <c:pt idx="24">
                  <c:v>44.351999999999997</c:v>
                </c:pt>
                <c:pt idx="25">
                  <c:v>44.552</c:v>
                </c:pt>
                <c:pt idx="26">
                  <c:v>44.746000000000002</c:v>
                </c:pt>
                <c:pt idx="27">
                  <c:v>44.936999999999998</c:v>
                </c:pt>
                <c:pt idx="28">
                  <c:v>45.124000000000002</c:v>
                </c:pt>
                <c:pt idx="29">
                  <c:v>45.307000000000002</c:v>
                </c:pt>
                <c:pt idx="30">
                  <c:v>45.485999999999997</c:v>
                </c:pt>
                <c:pt idx="31">
                  <c:v>45.661000000000001</c:v>
                </c:pt>
                <c:pt idx="32">
                  <c:v>45.832999999999998</c:v>
                </c:pt>
                <c:pt idx="33">
                  <c:v>46.000999999999998</c:v>
                </c:pt>
                <c:pt idx="34">
                  <c:v>46.164999999999999</c:v>
                </c:pt>
                <c:pt idx="35">
                  <c:v>46.326000000000001</c:v>
                </c:pt>
                <c:pt idx="36">
                  <c:v>46.482999999999997</c:v>
                </c:pt>
                <c:pt idx="37">
                  <c:v>46.637999999999998</c:v>
                </c:pt>
                <c:pt idx="38">
                  <c:v>46.787999999999997</c:v>
                </c:pt>
                <c:pt idx="39">
                  <c:v>46.936</c:v>
                </c:pt>
                <c:pt idx="40">
                  <c:v>47.08</c:v>
                </c:pt>
                <c:pt idx="41">
                  <c:v>47.220999999999997</c:v>
                </c:pt>
                <c:pt idx="42">
                  <c:v>47.359000000000002</c:v>
                </c:pt>
                <c:pt idx="43">
                  <c:v>47.494</c:v>
                </c:pt>
                <c:pt idx="44">
                  <c:v>47.625999999999998</c:v>
                </c:pt>
                <c:pt idx="45">
                  <c:v>47.755000000000003</c:v>
                </c:pt>
                <c:pt idx="46">
                  <c:v>47.881</c:v>
                </c:pt>
                <c:pt idx="47">
                  <c:v>48.003999999999998</c:v>
                </c:pt>
                <c:pt idx="48">
                  <c:v>48.124000000000002</c:v>
                </c:pt>
                <c:pt idx="49">
                  <c:v>48.241</c:v>
                </c:pt>
                <c:pt idx="50">
                  <c:v>48.354999999999997</c:v>
                </c:pt>
                <c:pt idx="51">
                  <c:v>48.466999999999999</c:v>
                </c:pt>
                <c:pt idx="52">
                  <c:v>48.576000000000001</c:v>
                </c:pt>
                <c:pt idx="53">
                  <c:v>48.680999999999997</c:v>
                </c:pt>
                <c:pt idx="54">
                  <c:v>48.784999999999997</c:v>
                </c:pt>
                <c:pt idx="55">
                  <c:v>48.884999999999998</c:v>
                </c:pt>
                <c:pt idx="56">
                  <c:v>48.982999999999997</c:v>
                </c:pt>
                <c:pt idx="57">
                  <c:v>49.078000000000003</c:v>
                </c:pt>
                <c:pt idx="58">
                  <c:v>49.170999999999999</c:v>
                </c:pt>
                <c:pt idx="59">
                  <c:v>49.26</c:v>
                </c:pt>
                <c:pt idx="60">
                  <c:v>49.347999999999999</c:v>
                </c:pt>
                <c:pt idx="61">
                  <c:v>49.44</c:v>
                </c:pt>
                <c:pt idx="62">
                  <c:v>49.533999999999999</c:v>
                </c:pt>
                <c:pt idx="63">
                  <c:v>49.625999999999998</c:v>
                </c:pt>
                <c:pt idx="64">
                  <c:v>49.716999999999999</c:v>
                </c:pt>
                <c:pt idx="65">
                  <c:v>49.805999999999997</c:v>
                </c:pt>
                <c:pt idx="66">
                  <c:v>49.892000000000003</c:v>
                </c:pt>
                <c:pt idx="67">
                  <c:v>49.976999999999997</c:v>
                </c:pt>
                <c:pt idx="68">
                  <c:v>50.061</c:v>
                </c:pt>
                <c:pt idx="69">
                  <c:v>50.142000000000003</c:v>
                </c:pt>
                <c:pt idx="70">
                  <c:v>50.222999999999999</c:v>
                </c:pt>
                <c:pt idx="71">
                  <c:v>50.301000000000002</c:v>
                </c:pt>
                <c:pt idx="72">
                  <c:v>50.378</c:v>
                </c:pt>
                <c:pt idx="73">
                  <c:v>50.454000000000001</c:v>
                </c:pt>
                <c:pt idx="74">
                  <c:v>50.527999999999999</c:v>
                </c:pt>
                <c:pt idx="75">
                  <c:v>50.600999999999999</c:v>
                </c:pt>
                <c:pt idx="76">
                  <c:v>50.671999999999997</c:v>
                </c:pt>
                <c:pt idx="77">
                  <c:v>50.741999999999997</c:v>
                </c:pt>
                <c:pt idx="78">
                  <c:v>50.811</c:v>
                </c:pt>
                <c:pt idx="79">
                  <c:v>50.878</c:v>
                </c:pt>
                <c:pt idx="80">
                  <c:v>50.944000000000003</c:v>
                </c:pt>
                <c:pt idx="81">
                  <c:v>51.009</c:v>
                </c:pt>
                <c:pt idx="82">
                  <c:v>51.073</c:v>
                </c:pt>
                <c:pt idx="83">
                  <c:v>51.136000000000003</c:v>
                </c:pt>
                <c:pt idx="84">
                  <c:v>51.197000000000003</c:v>
                </c:pt>
                <c:pt idx="85">
                  <c:v>51.258000000000003</c:v>
                </c:pt>
                <c:pt idx="86">
                  <c:v>51.317</c:v>
                </c:pt>
                <c:pt idx="87">
                  <c:v>51.375</c:v>
                </c:pt>
                <c:pt idx="88">
                  <c:v>51.433</c:v>
                </c:pt>
                <c:pt idx="89">
                  <c:v>51.488999999999997</c:v>
                </c:pt>
                <c:pt idx="90">
                  <c:v>51.543999999999997</c:v>
                </c:pt>
                <c:pt idx="91">
                  <c:v>51.597999999999999</c:v>
                </c:pt>
                <c:pt idx="92">
                  <c:v>51.652000000000001</c:v>
                </c:pt>
                <c:pt idx="93">
                  <c:v>51.704000000000001</c:v>
                </c:pt>
                <c:pt idx="94">
                  <c:v>51.756</c:v>
                </c:pt>
                <c:pt idx="95">
                  <c:v>51.805999999999997</c:v>
                </c:pt>
                <c:pt idx="96">
                  <c:v>51.856000000000002</c:v>
                </c:pt>
                <c:pt idx="97">
                  <c:v>51.905000000000001</c:v>
                </c:pt>
                <c:pt idx="98">
                  <c:v>51.953000000000003</c:v>
                </c:pt>
                <c:pt idx="99">
                  <c:v>52</c:v>
                </c:pt>
                <c:pt idx="100">
                  <c:v>52.046999999999997</c:v>
                </c:pt>
                <c:pt idx="101">
                  <c:v>52.093000000000004</c:v>
                </c:pt>
                <c:pt idx="102">
                  <c:v>52.137999999999998</c:v>
                </c:pt>
                <c:pt idx="103">
                  <c:v>52.182000000000002</c:v>
                </c:pt>
                <c:pt idx="104">
                  <c:v>52.225000000000001</c:v>
                </c:pt>
                <c:pt idx="105">
                  <c:v>52.268000000000001</c:v>
                </c:pt>
                <c:pt idx="106">
                  <c:v>52.31</c:v>
                </c:pt>
                <c:pt idx="107">
                  <c:v>52.350999999999999</c:v>
                </c:pt>
                <c:pt idx="108">
                  <c:v>52.390999999999998</c:v>
                </c:pt>
                <c:pt idx="109">
                  <c:v>52.430999999999997</c:v>
                </c:pt>
                <c:pt idx="110">
                  <c:v>52.470999999999997</c:v>
                </c:pt>
                <c:pt idx="111">
                  <c:v>52.509</c:v>
                </c:pt>
                <c:pt idx="112">
                  <c:v>52.546999999999997</c:v>
                </c:pt>
                <c:pt idx="113">
                  <c:v>52.584000000000003</c:v>
                </c:pt>
                <c:pt idx="114">
                  <c:v>52.621000000000002</c:v>
                </c:pt>
                <c:pt idx="115">
                  <c:v>52.656999999999996</c:v>
                </c:pt>
                <c:pt idx="116">
                  <c:v>52.692</c:v>
                </c:pt>
                <c:pt idx="117">
                  <c:v>52.726999999999997</c:v>
                </c:pt>
                <c:pt idx="118">
                  <c:v>52.761000000000003</c:v>
                </c:pt>
                <c:pt idx="119">
                  <c:v>52.795000000000002</c:v>
                </c:pt>
                <c:pt idx="120">
                  <c:v>52.828000000000003</c:v>
                </c:pt>
                <c:pt idx="121">
                  <c:v>52.86</c:v>
                </c:pt>
                <c:pt idx="122">
                  <c:v>52.892000000000003</c:v>
                </c:pt>
                <c:pt idx="123">
                  <c:v>52.923000000000002</c:v>
                </c:pt>
                <c:pt idx="124">
                  <c:v>52.954000000000001</c:v>
                </c:pt>
                <c:pt idx="125">
                  <c:v>52.984999999999999</c:v>
                </c:pt>
                <c:pt idx="126">
                  <c:v>53.014000000000003</c:v>
                </c:pt>
                <c:pt idx="127">
                  <c:v>53.043999999999997</c:v>
                </c:pt>
                <c:pt idx="128">
                  <c:v>53.072000000000003</c:v>
                </c:pt>
                <c:pt idx="129">
                  <c:v>53.100999999999999</c:v>
                </c:pt>
                <c:pt idx="130">
                  <c:v>53.128</c:v>
                </c:pt>
                <c:pt idx="131">
                  <c:v>53.155000000000001</c:v>
                </c:pt>
                <c:pt idx="132">
                  <c:v>53.182000000000002</c:v>
                </c:pt>
                <c:pt idx="133">
                  <c:v>53.207999999999998</c:v>
                </c:pt>
                <c:pt idx="134">
                  <c:v>53.234000000000002</c:v>
                </c:pt>
                <c:pt idx="135">
                  <c:v>53.26</c:v>
                </c:pt>
                <c:pt idx="136">
                  <c:v>53.283999999999999</c:v>
                </c:pt>
                <c:pt idx="137">
                  <c:v>53.308999999999997</c:v>
                </c:pt>
                <c:pt idx="138">
                  <c:v>53.332999999999998</c:v>
                </c:pt>
                <c:pt idx="139">
                  <c:v>53.356000000000002</c:v>
                </c:pt>
                <c:pt idx="140">
                  <c:v>53.378999999999998</c:v>
                </c:pt>
                <c:pt idx="141">
                  <c:v>53.423999999999999</c:v>
                </c:pt>
                <c:pt idx="142">
                  <c:v>53.48</c:v>
                </c:pt>
                <c:pt idx="143">
                  <c:v>53.533999999999999</c:v>
                </c:pt>
                <c:pt idx="144">
                  <c:v>53.585999999999999</c:v>
                </c:pt>
                <c:pt idx="145">
                  <c:v>53.636000000000003</c:v>
                </c:pt>
                <c:pt idx="146">
                  <c:v>53.683999999999997</c:v>
                </c:pt>
                <c:pt idx="147">
                  <c:v>53.73</c:v>
                </c:pt>
                <c:pt idx="148">
                  <c:v>53.774999999999999</c:v>
                </c:pt>
                <c:pt idx="149">
                  <c:v>53.817999999999998</c:v>
                </c:pt>
                <c:pt idx="150">
                  <c:v>53.86</c:v>
                </c:pt>
                <c:pt idx="151">
                  <c:v>53.899000000000001</c:v>
                </c:pt>
                <c:pt idx="152">
                  <c:v>53.938000000000002</c:v>
                </c:pt>
                <c:pt idx="153">
                  <c:v>53.975000000000001</c:v>
                </c:pt>
                <c:pt idx="154">
                  <c:v>54.01</c:v>
                </c:pt>
                <c:pt idx="155">
                  <c:v>54.045000000000002</c:v>
                </c:pt>
                <c:pt idx="156">
                  <c:v>54.078000000000003</c:v>
                </c:pt>
                <c:pt idx="157">
                  <c:v>54.11</c:v>
                </c:pt>
                <c:pt idx="158">
                  <c:v>54.14</c:v>
                </c:pt>
                <c:pt idx="159">
                  <c:v>54.17</c:v>
                </c:pt>
                <c:pt idx="160">
                  <c:v>54.198</c:v>
                </c:pt>
                <c:pt idx="161">
                  <c:v>54.225999999999999</c:v>
                </c:pt>
                <c:pt idx="162">
                  <c:v>54.252000000000002</c:v>
                </c:pt>
                <c:pt idx="163">
                  <c:v>54.277999999999999</c:v>
                </c:pt>
                <c:pt idx="164">
                  <c:v>54.302</c:v>
                </c:pt>
                <c:pt idx="165">
                  <c:v>54.326000000000001</c:v>
                </c:pt>
                <c:pt idx="166">
                  <c:v>54.348999999999997</c:v>
                </c:pt>
                <c:pt idx="167">
                  <c:v>54.371000000000002</c:v>
                </c:pt>
                <c:pt idx="168">
                  <c:v>54.393000000000001</c:v>
                </c:pt>
                <c:pt idx="169">
                  <c:v>54.414000000000001</c:v>
                </c:pt>
                <c:pt idx="170">
                  <c:v>54.433999999999997</c:v>
                </c:pt>
                <c:pt idx="171">
                  <c:v>54.454000000000001</c:v>
                </c:pt>
                <c:pt idx="172">
                  <c:v>54.472999999999999</c:v>
                </c:pt>
                <c:pt idx="173">
                  <c:v>54.491</c:v>
                </c:pt>
                <c:pt idx="174">
                  <c:v>54.509</c:v>
                </c:pt>
                <c:pt idx="175">
                  <c:v>54.527000000000001</c:v>
                </c:pt>
                <c:pt idx="176">
                  <c:v>54.543999999999997</c:v>
                </c:pt>
                <c:pt idx="177">
                  <c:v>54.561</c:v>
                </c:pt>
                <c:pt idx="178">
                  <c:v>54.576999999999998</c:v>
                </c:pt>
                <c:pt idx="179">
                  <c:v>54.593000000000004</c:v>
                </c:pt>
                <c:pt idx="180">
                  <c:v>54.609000000000002</c:v>
                </c:pt>
                <c:pt idx="181">
                  <c:v>54.624000000000002</c:v>
                </c:pt>
                <c:pt idx="182">
                  <c:v>54.639000000000003</c:v>
                </c:pt>
                <c:pt idx="183">
                  <c:v>54.654000000000003</c:v>
                </c:pt>
                <c:pt idx="184">
                  <c:v>54.668999999999997</c:v>
                </c:pt>
                <c:pt idx="185">
                  <c:v>54.683999999999997</c:v>
                </c:pt>
                <c:pt idx="186">
                  <c:v>54.698</c:v>
                </c:pt>
                <c:pt idx="187">
                  <c:v>54.712000000000003</c:v>
                </c:pt>
                <c:pt idx="188">
                  <c:v>54.726999999999997</c:v>
                </c:pt>
                <c:pt idx="189">
                  <c:v>54.741</c:v>
                </c:pt>
                <c:pt idx="190">
                  <c:v>54.755000000000003</c:v>
                </c:pt>
                <c:pt idx="191">
                  <c:v>54.768999999999998</c:v>
                </c:pt>
                <c:pt idx="192">
                  <c:v>54.783999999999999</c:v>
                </c:pt>
                <c:pt idx="193">
                  <c:v>54.798000000000002</c:v>
                </c:pt>
                <c:pt idx="194">
                  <c:v>54.811999999999998</c:v>
                </c:pt>
                <c:pt idx="195">
                  <c:v>54.826999999999998</c:v>
                </c:pt>
                <c:pt idx="196">
                  <c:v>54.841000000000001</c:v>
                </c:pt>
                <c:pt idx="197">
                  <c:v>54.856000000000002</c:v>
                </c:pt>
                <c:pt idx="198">
                  <c:v>54.871000000000002</c:v>
                </c:pt>
                <c:pt idx="199">
                  <c:v>54.886000000000003</c:v>
                </c:pt>
                <c:pt idx="200">
                  <c:v>54.901000000000003</c:v>
                </c:pt>
                <c:pt idx="201">
                  <c:v>54.915999999999997</c:v>
                </c:pt>
                <c:pt idx="202">
                  <c:v>54.932000000000002</c:v>
                </c:pt>
                <c:pt idx="203">
                  <c:v>54.948</c:v>
                </c:pt>
                <c:pt idx="204">
                  <c:v>54.963999999999999</c:v>
                </c:pt>
                <c:pt idx="205">
                  <c:v>54.981000000000002</c:v>
                </c:pt>
                <c:pt idx="206">
                  <c:v>54.997</c:v>
                </c:pt>
                <c:pt idx="207">
                  <c:v>55.015000000000001</c:v>
                </c:pt>
                <c:pt idx="208">
                  <c:v>55.031999999999996</c:v>
                </c:pt>
                <c:pt idx="209">
                  <c:v>55.05</c:v>
                </c:pt>
                <c:pt idx="210">
                  <c:v>55.067999999999998</c:v>
                </c:pt>
                <c:pt idx="211">
                  <c:v>55.087000000000003</c:v>
                </c:pt>
                <c:pt idx="212">
                  <c:v>55.106000000000002</c:v>
                </c:pt>
                <c:pt idx="213">
                  <c:v>55.125</c:v>
                </c:pt>
                <c:pt idx="214">
                  <c:v>55.145000000000003</c:v>
                </c:pt>
                <c:pt idx="215">
                  <c:v>55.164999999999999</c:v>
                </c:pt>
                <c:pt idx="216">
                  <c:v>55.186</c:v>
                </c:pt>
                <c:pt idx="217">
                  <c:v>55.207999999999998</c:v>
                </c:pt>
                <c:pt idx="218">
                  <c:v>55.228999999999999</c:v>
                </c:pt>
                <c:pt idx="219">
                  <c:v>55.252000000000002</c:v>
                </c:pt>
                <c:pt idx="220">
                  <c:v>55.274999999999999</c:v>
                </c:pt>
                <c:pt idx="221">
                  <c:v>55.293999999999997</c:v>
                </c:pt>
                <c:pt idx="222">
                  <c:v>55.311999999999998</c:v>
                </c:pt>
                <c:pt idx="223">
                  <c:v>55.329000000000001</c:v>
                </c:pt>
                <c:pt idx="224">
                  <c:v>55.347000000000001</c:v>
                </c:pt>
                <c:pt idx="225">
                  <c:v>55.365000000000002</c:v>
                </c:pt>
                <c:pt idx="226">
                  <c:v>55.381999999999998</c:v>
                </c:pt>
                <c:pt idx="227">
                  <c:v>55.4</c:v>
                </c:pt>
                <c:pt idx="228">
                  <c:v>55.417000000000002</c:v>
                </c:pt>
                <c:pt idx="229">
                  <c:v>55.435000000000002</c:v>
                </c:pt>
                <c:pt idx="230">
                  <c:v>55.451999999999998</c:v>
                </c:pt>
                <c:pt idx="231">
                  <c:v>55.47</c:v>
                </c:pt>
                <c:pt idx="232">
                  <c:v>55.488</c:v>
                </c:pt>
                <c:pt idx="233">
                  <c:v>55.505000000000003</c:v>
                </c:pt>
                <c:pt idx="234">
                  <c:v>55.523000000000003</c:v>
                </c:pt>
                <c:pt idx="235">
                  <c:v>55.54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2EE5-4D93-8CB5-C4F75DE02C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5147679"/>
        <c:axId val="65145599"/>
      </c:scatterChart>
      <c:valAx>
        <c:axId val="65147679"/>
        <c:scaling>
          <c:orientation val="minMax"/>
          <c:max val="120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1">
                    <a:solidFill>
                      <a:sysClr val="windowText" lastClr="000000"/>
                    </a:solidFill>
                  </a:rPr>
                  <a:t>T/C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145599"/>
        <c:crosses val="autoZero"/>
        <c:crossBetween val="midCat"/>
      </c:valAx>
      <c:valAx>
        <c:axId val="65145599"/>
        <c:scaling>
          <c:orientation val="minMax"/>
          <c:max val="70"/>
          <c:min val="35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1">
                    <a:solidFill>
                      <a:sysClr val="windowText" lastClr="000000"/>
                    </a:solidFill>
                  </a:rPr>
                  <a:t>Cp (J/mol.K)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out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147679"/>
        <c:crosses val="autoZero"/>
        <c:crossBetween val="midCat"/>
        <c:majorUnit val="5"/>
      </c:valAx>
      <c:spPr>
        <a:noFill/>
        <a:ln w="12700"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>
                <a:solidFill>
                  <a:sysClr val="windowText" lastClr="000000"/>
                </a:solidFill>
              </a:rPr>
              <a:t>Estimated: 32UC-68ZrC</a:t>
            </a:r>
          </a:p>
        </c:rich>
      </c:tx>
      <c:layout>
        <c:manualLayout>
          <c:xMode val="edge"/>
          <c:yMode val="edge"/>
          <c:x val="0.21976010101010102"/>
          <c:y val="2.840909090909090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spPr>
            <a:ln w="25400" cap="rnd">
              <a:solidFill>
                <a:schemeClr val="tx1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'32UC-68ZrC'!$I$6:$I$241</c:f>
              <c:numCache>
                <c:formatCode>General</c:formatCode>
                <c:ptCount val="236"/>
                <c:pt idx="0">
                  <c:v>25</c:v>
                </c:pt>
                <c:pt idx="1">
                  <c:v>30</c:v>
                </c:pt>
                <c:pt idx="2">
                  <c:v>35</c:v>
                </c:pt>
                <c:pt idx="3">
                  <c:v>40</c:v>
                </c:pt>
                <c:pt idx="4">
                  <c:v>45</c:v>
                </c:pt>
                <c:pt idx="5">
                  <c:v>50</c:v>
                </c:pt>
                <c:pt idx="6">
                  <c:v>55</c:v>
                </c:pt>
                <c:pt idx="7">
                  <c:v>60</c:v>
                </c:pt>
                <c:pt idx="8">
                  <c:v>65</c:v>
                </c:pt>
                <c:pt idx="9">
                  <c:v>70</c:v>
                </c:pt>
                <c:pt idx="10">
                  <c:v>75</c:v>
                </c:pt>
                <c:pt idx="11">
                  <c:v>80</c:v>
                </c:pt>
                <c:pt idx="12">
                  <c:v>85</c:v>
                </c:pt>
                <c:pt idx="13">
                  <c:v>90</c:v>
                </c:pt>
                <c:pt idx="14">
                  <c:v>95</c:v>
                </c:pt>
                <c:pt idx="15">
                  <c:v>100</c:v>
                </c:pt>
                <c:pt idx="16">
                  <c:v>105</c:v>
                </c:pt>
                <c:pt idx="17">
                  <c:v>110</c:v>
                </c:pt>
                <c:pt idx="18">
                  <c:v>115</c:v>
                </c:pt>
                <c:pt idx="19">
                  <c:v>120</c:v>
                </c:pt>
                <c:pt idx="20">
                  <c:v>125</c:v>
                </c:pt>
                <c:pt idx="21">
                  <c:v>130</c:v>
                </c:pt>
                <c:pt idx="22">
                  <c:v>135</c:v>
                </c:pt>
                <c:pt idx="23">
                  <c:v>140</c:v>
                </c:pt>
                <c:pt idx="24">
                  <c:v>145</c:v>
                </c:pt>
                <c:pt idx="25">
                  <c:v>150</c:v>
                </c:pt>
                <c:pt idx="26">
                  <c:v>155</c:v>
                </c:pt>
                <c:pt idx="27">
                  <c:v>160</c:v>
                </c:pt>
                <c:pt idx="28">
                  <c:v>165</c:v>
                </c:pt>
                <c:pt idx="29">
                  <c:v>170</c:v>
                </c:pt>
                <c:pt idx="30">
                  <c:v>175</c:v>
                </c:pt>
                <c:pt idx="31">
                  <c:v>180</c:v>
                </c:pt>
                <c:pt idx="32">
                  <c:v>185</c:v>
                </c:pt>
                <c:pt idx="33">
                  <c:v>190</c:v>
                </c:pt>
                <c:pt idx="34">
                  <c:v>195</c:v>
                </c:pt>
                <c:pt idx="35">
                  <c:v>200</c:v>
                </c:pt>
                <c:pt idx="36">
                  <c:v>205</c:v>
                </c:pt>
                <c:pt idx="37">
                  <c:v>210</c:v>
                </c:pt>
                <c:pt idx="38">
                  <c:v>215</c:v>
                </c:pt>
                <c:pt idx="39">
                  <c:v>220</c:v>
                </c:pt>
                <c:pt idx="40">
                  <c:v>225</c:v>
                </c:pt>
                <c:pt idx="41">
                  <c:v>230</c:v>
                </c:pt>
                <c:pt idx="42">
                  <c:v>235</c:v>
                </c:pt>
                <c:pt idx="43">
                  <c:v>240</c:v>
                </c:pt>
                <c:pt idx="44">
                  <c:v>245</c:v>
                </c:pt>
                <c:pt idx="45">
                  <c:v>250</c:v>
                </c:pt>
                <c:pt idx="46">
                  <c:v>255</c:v>
                </c:pt>
                <c:pt idx="47">
                  <c:v>260</c:v>
                </c:pt>
                <c:pt idx="48">
                  <c:v>265</c:v>
                </c:pt>
                <c:pt idx="49">
                  <c:v>270</c:v>
                </c:pt>
                <c:pt idx="50">
                  <c:v>275</c:v>
                </c:pt>
                <c:pt idx="51">
                  <c:v>280</c:v>
                </c:pt>
                <c:pt idx="52">
                  <c:v>285</c:v>
                </c:pt>
                <c:pt idx="53">
                  <c:v>290</c:v>
                </c:pt>
                <c:pt idx="54">
                  <c:v>295</c:v>
                </c:pt>
                <c:pt idx="55">
                  <c:v>300</c:v>
                </c:pt>
                <c:pt idx="56">
                  <c:v>305</c:v>
                </c:pt>
                <c:pt idx="57">
                  <c:v>310</c:v>
                </c:pt>
                <c:pt idx="58">
                  <c:v>315</c:v>
                </c:pt>
                <c:pt idx="59">
                  <c:v>320</c:v>
                </c:pt>
                <c:pt idx="60">
                  <c:v>325</c:v>
                </c:pt>
                <c:pt idx="61">
                  <c:v>330</c:v>
                </c:pt>
                <c:pt idx="62">
                  <c:v>335</c:v>
                </c:pt>
                <c:pt idx="63">
                  <c:v>340</c:v>
                </c:pt>
                <c:pt idx="64">
                  <c:v>345</c:v>
                </c:pt>
                <c:pt idx="65">
                  <c:v>350</c:v>
                </c:pt>
                <c:pt idx="66">
                  <c:v>355</c:v>
                </c:pt>
                <c:pt idx="67">
                  <c:v>360</c:v>
                </c:pt>
                <c:pt idx="68">
                  <c:v>365</c:v>
                </c:pt>
                <c:pt idx="69">
                  <c:v>370</c:v>
                </c:pt>
                <c:pt idx="70">
                  <c:v>375</c:v>
                </c:pt>
                <c:pt idx="71">
                  <c:v>380</c:v>
                </c:pt>
                <c:pt idx="72">
                  <c:v>385</c:v>
                </c:pt>
                <c:pt idx="73">
                  <c:v>390</c:v>
                </c:pt>
                <c:pt idx="74">
                  <c:v>395</c:v>
                </c:pt>
                <c:pt idx="75">
                  <c:v>400</c:v>
                </c:pt>
                <c:pt idx="76">
                  <c:v>405</c:v>
                </c:pt>
                <c:pt idx="77">
                  <c:v>410</c:v>
                </c:pt>
                <c:pt idx="78">
                  <c:v>415</c:v>
                </c:pt>
                <c:pt idx="79">
                  <c:v>420</c:v>
                </c:pt>
                <c:pt idx="80">
                  <c:v>425</c:v>
                </c:pt>
                <c:pt idx="81">
                  <c:v>430</c:v>
                </c:pt>
                <c:pt idx="82">
                  <c:v>435</c:v>
                </c:pt>
                <c:pt idx="83">
                  <c:v>440</c:v>
                </c:pt>
                <c:pt idx="84">
                  <c:v>445</c:v>
                </c:pt>
                <c:pt idx="85">
                  <c:v>450</c:v>
                </c:pt>
                <c:pt idx="86">
                  <c:v>455</c:v>
                </c:pt>
                <c:pt idx="87">
                  <c:v>460</c:v>
                </c:pt>
                <c:pt idx="88">
                  <c:v>465</c:v>
                </c:pt>
                <c:pt idx="89">
                  <c:v>470</c:v>
                </c:pt>
                <c:pt idx="90">
                  <c:v>475</c:v>
                </c:pt>
                <c:pt idx="91">
                  <c:v>480</c:v>
                </c:pt>
                <c:pt idx="92">
                  <c:v>485</c:v>
                </c:pt>
                <c:pt idx="93">
                  <c:v>490</c:v>
                </c:pt>
                <c:pt idx="94">
                  <c:v>495</c:v>
                </c:pt>
                <c:pt idx="95">
                  <c:v>500</c:v>
                </c:pt>
                <c:pt idx="96">
                  <c:v>505</c:v>
                </c:pt>
                <c:pt idx="97">
                  <c:v>510</c:v>
                </c:pt>
                <c:pt idx="98">
                  <c:v>515</c:v>
                </c:pt>
                <c:pt idx="99">
                  <c:v>520</c:v>
                </c:pt>
                <c:pt idx="100">
                  <c:v>525</c:v>
                </c:pt>
                <c:pt idx="101">
                  <c:v>530</c:v>
                </c:pt>
                <c:pt idx="102">
                  <c:v>535</c:v>
                </c:pt>
                <c:pt idx="103">
                  <c:v>540</c:v>
                </c:pt>
                <c:pt idx="104">
                  <c:v>545</c:v>
                </c:pt>
                <c:pt idx="105">
                  <c:v>550</c:v>
                </c:pt>
                <c:pt idx="106">
                  <c:v>555</c:v>
                </c:pt>
                <c:pt idx="107">
                  <c:v>560</c:v>
                </c:pt>
                <c:pt idx="108">
                  <c:v>565</c:v>
                </c:pt>
                <c:pt idx="109">
                  <c:v>570</c:v>
                </c:pt>
                <c:pt idx="110">
                  <c:v>575</c:v>
                </c:pt>
                <c:pt idx="111">
                  <c:v>580</c:v>
                </c:pt>
                <c:pt idx="112">
                  <c:v>585</c:v>
                </c:pt>
                <c:pt idx="113">
                  <c:v>590</c:v>
                </c:pt>
                <c:pt idx="114">
                  <c:v>595</c:v>
                </c:pt>
                <c:pt idx="115">
                  <c:v>600</c:v>
                </c:pt>
                <c:pt idx="116">
                  <c:v>605</c:v>
                </c:pt>
                <c:pt idx="117">
                  <c:v>610</c:v>
                </c:pt>
                <c:pt idx="118">
                  <c:v>615</c:v>
                </c:pt>
                <c:pt idx="119">
                  <c:v>620</c:v>
                </c:pt>
                <c:pt idx="120">
                  <c:v>625</c:v>
                </c:pt>
                <c:pt idx="121">
                  <c:v>630</c:v>
                </c:pt>
                <c:pt idx="122">
                  <c:v>635</c:v>
                </c:pt>
                <c:pt idx="123">
                  <c:v>640</c:v>
                </c:pt>
                <c:pt idx="124">
                  <c:v>645</c:v>
                </c:pt>
                <c:pt idx="125">
                  <c:v>650</c:v>
                </c:pt>
                <c:pt idx="126">
                  <c:v>655</c:v>
                </c:pt>
                <c:pt idx="127">
                  <c:v>660</c:v>
                </c:pt>
                <c:pt idx="128">
                  <c:v>665</c:v>
                </c:pt>
                <c:pt idx="129">
                  <c:v>670</c:v>
                </c:pt>
                <c:pt idx="130">
                  <c:v>675</c:v>
                </c:pt>
                <c:pt idx="131">
                  <c:v>680</c:v>
                </c:pt>
                <c:pt idx="132">
                  <c:v>685</c:v>
                </c:pt>
                <c:pt idx="133">
                  <c:v>690</c:v>
                </c:pt>
                <c:pt idx="134">
                  <c:v>695</c:v>
                </c:pt>
                <c:pt idx="135">
                  <c:v>700</c:v>
                </c:pt>
                <c:pt idx="136">
                  <c:v>705</c:v>
                </c:pt>
                <c:pt idx="137">
                  <c:v>710</c:v>
                </c:pt>
                <c:pt idx="138">
                  <c:v>715</c:v>
                </c:pt>
                <c:pt idx="139">
                  <c:v>720</c:v>
                </c:pt>
                <c:pt idx="140">
                  <c:v>725</c:v>
                </c:pt>
                <c:pt idx="141">
                  <c:v>730</c:v>
                </c:pt>
                <c:pt idx="142">
                  <c:v>735</c:v>
                </c:pt>
                <c:pt idx="143">
                  <c:v>740</c:v>
                </c:pt>
                <c:pt idx="144">
                  <c:v>745</c:v>
                </c:pt>
                <c:pt idx="145">
                  <c:v>750</c:v>
                </c:pt>
                <c:pt idx="146">
                  <c:v>755</c:v>
                </c:pt>
                <c:pt idx="147">
                  <c:v>760</c:v>
                </c:pt>
                <c:pt idx="148">
                  <c:v>765</c:v>
                </c:pt>
                <c:pt idx="149">
                  <c:v>770</c:v>
                </c:pt>
                <c:pt idx="150">
                  <c:v>775</c:v>
                </c:pt>
                <c:pt idx="151">
                  <c:v>780</c:v>
                </c:pt>
                <c:pt idx="152">
                  <c:v>785</c:v>
                </c:pt>
                <c:pt idx="153">
                  <c:v>790</c:v>
                </c:pt>
                <c:pt idx="154">
                  <c:v>795</c:v>
                </c:pt>
                <c:pt idx="155">
                  <c:v>800</c:v>
                </c:pt>
                <c:pt idx="156">
                  <c:v>805</c:v>
                </c:pt>
                <c:pt idx="157">
                  <c:v>810</c:v>
                </c:pt>
                <c:pt idx="158">
                  <c:v>815</c:v>
                </c:pt>
                <c:pt idx="159">
                  <c:v>820</c:v>
                </c:pt>
                <c:pt idx="160">
                  <c:v>825</c:v>
                </c:pt>
                <c:pt idx="161">
                  <c:v>830</c:v>
                </c:pt>
                <c:pt idx="162">
                  <c:v>835</c:v>
                </c:pt>
                <c:pt idx="163">
                  <c:v>840</c:v>
                </c:pt>
                <c:pt idx="164">
                  <c:v>845</c:v>
                </c:pt>
                <c:pt idx="165">
                  <c:v>850</c:v>
                </c:pt>
                <c:pt idx="166">
                  <c:v>855</c:v>
                </c:pt>
                <c:pt idx="167">
                  <c:v>860</c:v>
                </c:pt>
                <c:pt idx="168">
                  <c:v>865</c:v>
                </c:pt>
                <c:pt idx="169">
                  <c:v>870</c:v>
                </c:pt>
                <c:pt idx="170">
                  <c:v>875</c:v>
                </c:pt>
                <c:pt idx="171">
                  <c:v>880</c:v>
                </c:pt>
                <c:pt idx="172">
                  <c:v>885</c:v>
                </c:pt>
                <c:pt idx="173">
                  <c:v>890</c:v>
                </c:pt>
                <c:pt idx="174">
                  <c:v>895</c:v>
                </c:pt>
                <c:pt idx="175">
                  <c:v>900</c:v>
                </c:pt>
                <c:pt idx="176">
                  <c:v>905</c:v>
                </c:pt>
                <c:pt idx="177">
                  <c:v>910</c:v>
                </c:pt>
                <c:pt idx="178">
                  <c:v>915</c:v>
                </c:pt>
                <c:pt idx="179">
                  <c:v>920</c:v>
                </c:pt>
                <c:pt idx="180">
                  <c:v>925</c:v>
                </c:pt>
                <c:pt idx="181">
                  <c:v>930</c:v>
                </c:pt>
                <c:pt idx="182">
                  <c:v>935</c:v>
                </c:pt>
                <c:pt idx="183">
                  <c:v>940</c:v>
                </c:pt>
                <c:pt idx="184">
                  <c:v>945</c:v>
                </c:pt>
                <c:pt idx="185">
                  <c:v>950</c:v>
                </c:pt>
                <c:pt idx="186">
                  <c:v>955</c:v>
                </c:pt>
                <c:pt idx="187">
                  <c:v>960</c:v>
                </c:pt>
                <c:pt idx="188">
                  <c:v>965</c:v>
                </c:pt>
                <c:pt idx="189">
                  <c:v>970</c:v>
                </c:pt>
                <c:pt idx="190">
                  <c:v>975</c:v>
                </c:pt>
                <c:pt idx="191">
                  <c:v>980</c:v>
                </c:pt>
                <c:pt idx="192">
                  <c:v>985</c:v>
                </c:pt>
                <c:pt idx="193">
                  <c:v>990</c:v>
                </c:pt>
                <c:pt idx="194">
                  <c:v>995</c:v>
                </c:pt>
                <c:pt idx="195">
                  <c:v>1000</c:v>
                </c:pt>
                <c:pt idx="196">
                  <c:v>1005</c:v>
                </c:pt>
                <c:pt idx="197">
                  <c:v>1010</c:v>
                </c:pt>
                <c:pt idx="198">
                  <c:v>1015</c:v>
                </c:pt>
                <c:pt idx="199">
                  <c:v>1020</c:v>
                </c:pt>
                <c:pt idx="200">
                  <c:v>1025</c:v>
                </c:pt>
                <c:pt idx="201">
                  <c:v>1030</c:v>
                </c:pt>
                <c:pt idx="202">
                  <c:v>1035</c:v>
                </c:pt>
                <c:pt idx="203">
                  <c:v>1040</c:v>
                </c:pt>
                <c:pt idx="204">
                  <c:v>1045</c:v>
                </c:pt>
                <c:pt idx="205">
                  <c:v>1050</c:v>
                </c:pt>
                <c:pt idx="206">
                  <c:v>1055</c:v>
                </c:pt>
                <c:pt idx="207">
                  <c:v>1060</c:v>
                </c:pt>
                <c:pt idx="208">
                  <c:v>1065</c:v>
                </c:pt>
                <c:pt idx="209">
                  <c:v>1070</c:v>
                </c:pt>
                <c:pt idx="210">
                  <c:v>1075</c:v>
                </c:pt>
                <c:pt idx="211">
                  <c:v>1080</c:v>
                </c:pt>
                <c:pt idx="212">
                  <c:v>1085</c:v>
                </c:pt>
                <c:pt idx="213">
                  <c:v>1090</c:v>
                </c:pt>
                <c:pt idx="214">
                  <c:v>1095</c:v>
                </c:pt>
                <c:pt idx="215">
                  <c:v>1100</c:v>
                </c:pt>
                <c:pt idx="216">
                  <c:v>1105</c:v>
                </c:pt>
                <c:pt idx="217">
                  <c:v>1110</c:v>
                </c:pt>
                <c:pt idx="218">
                  <c:v>1115</c:v>
                </c:pt>
                <c:pt idx="219">
                  <c:v>1120</c:v>
                </c:pt>
                <c:pt idx="220">
                  <c:v>1125</c:v>
                </c:pt>
                <c:pt idx="221">
                  <c:v>1130</c:v>
                </c:pt>
                <c:pt idx="222">
                  <c:v>1135</c:v>
                </c:pt>
                <c:pt idx="223">
                  <c:v>1140</c:v>
                </c:pt>
                <c:pt idx="224">
                  <c:v>1145</c:v>
                </c:pt>
                <c:pt idx="225">
                  <c:v>1150</c:v>
                </c:pt>
                <c:pt idx="226">
                  <c:v>1155</c:v>
                </c:pt>
                <c:pt idx="227">
                  <c:v>1160</c:v>
                </c:pt>
                <c:pt idx="228">
                  <c:v>1165</c:v>
                </c:pt>
                <c:pt idx="229">
                  <c:v>1170</c:v>
                </c:pt>
                <c:pt idx="230">
                  <c:v>1175</c:v>
                </c:pt>
                <c:pt idx="231">
                  <c:v>1180</c:v>
                </c:pt>
                <c:pt idx="232">
                  <c:v>1185</c:v>
                </c:pt>
                <c:pt idx="233">
                  <c:v>1190</c:v>
                </c:pt>
                <c:pt idx="234">
                  <c:v>1195</c:v>
                </c:pt>
                <c:pt idx="235">
                  <c:v>1200</c:v>
                </c:pt>
              </c:numCache>
            </c:numRef>
          </c:xVal>
          <c:yVal>
            <c:numRef>
              <c:f>'32UC-68ZrC'!$J$6:$J$241</c:f>
              <c:numCache>
                <c:formatCode>0.000</c:formatCode>
                <c:ptCount val="236"/>
                <c:pt idx="0">
                  <c:v>41.809719999999999</c:v>
                </c:pt>
                <c:pt idx="1">
                  <c:v>42.156400000000005</c:v>
                </c:pt>
                <c:pt idx="2">
                  <c:v>42.492800000000003</c:v>
                </c:pt>
                <c:pt idx="3">
                  <c:v>42.818240000000003</c:v>
                </c:pt>
                <c:pt idx="4">
                  <c:v>43.132719999999999</c:v>
                </c:pt>
                <c:pt idx="5">
                  <c:v>43.43824</c:v>
                </c:pt>
                <c:pt idx="6">
                  <c:v>43.734800000000007</c:v>
                </c:pt>
                <c:pt idx="7">
                  <c:v>44.021720000000002</c:v>
                </c:pt>
                <c:pt idx="8">
                  <c:v>44.301000000000002</c:v>
                </c:pt>
                <c:pt idx="9">
                  <c:v>44.571960000000004</c:v>
                </c:pt>
                <c:pt idx="10">
                  <c:v>44.83596</c:v>
                </c:pt>
                <c:pt idx="11">
                  <c:v>45.092280000000002</c:v>
                </c:pt>
                <c:pt idx="12">
                  <c:v>45.342320000000008</c:v>
                </c:pt>
                <c:pt idx="13">
                  <c:v>45.585680000000004</c:v>
                </c:pt>
                <c:pt idx="14">
                  <c:v>45.822400000000002</c:v>
                </c:pt>
                <c:pt idx="15">
                  <c:v>46.05312</c:v>
                </c:pt>
                <c:pt idx="16">
                  <c:v>46.277839999999998</c:v>
                </c:pt>
                <c:pt idx="17">
                  <c:v>46.497240000000005</c:v>
                </c:pt>
                <c:pt idx="18">
                  <c:v>46.711320000000001</c:v>
                </c:pt>
                <c:pt idx="19">
                  <c:v>46.920400000000001</c:v>
                </c:pt>
                <c:pt idx="20">
                  <c:v>47.124800000000008</c:v>
                </c:pt>
                <c:pt idx="21">
                  <c:v>47.323880000000003</c:v>
                </c:pt>
                <c:pt idx="22">
                  <c:v>47.518280000000004</c:v>
                </c:pt>
                <c:pt idx="23">
                  <c:v>47.708359999999999</c:v>
                </c:pt>
                <c:pt idx="24">
                  <c:v>47.894080000000002</c:v>
                </c:pt>
                <c:pt idx="25">
                  <c:v>48.076160000000002</c:v>
                </c:pt>
                <c:pt idx="26">
                  <c:v>48.253200000000007</c:v>
                </c:pt>
                <c:pt idx="27">
                  <c:v>48.426920000000003</c:v>
                </c:pt>
                <c:pt idx="28">
                  <c:v>48.596960000000003</c:v>
                </c:pt>
                <c:pt idx="29">
                  <c:v>48.763000000000005</c:v>
                </c:pt>
                <c:pt idx="30">
                  <c:v>48.925359999999998</c:v>
                </c:pt>
                <c:pt idx="31">
                  <c:v>49.084040000000002</c:v>
                </c:pt>
                <c:pt idx="32">
                  <c:v>49.24004</c:v>
                </c:pt>
                <c:pt idx="33">
                  <c:v>49.392040000000001</c:v>
                </c:pt>
                <c:pt idx="34">
                  <c:v>49.540680000000002</c:v>
                </c:pt>
                <c:pt idx="35">
                  <c:v>49.686640000000004</c:v>
                </c:pt>
                <c:pt idx="36">
                  <c:v>49.828920000000004</c:v>
                </c:pt>
                <c:pt idx="37">
                  <c:v>49.968879999999999</c:v>
                </c:pt>
                <c:pt idx="38">
                  <c:v>50.105119999999999</c:v>
                </c:pt>
                <c:pt idx="39">
                  <c:v>50.239040000000003</c:v>
                </c:pt>
                <c:pt idx="40">
                  <c:v>50.369600000000005</c:v>
                </c:pt>
                <c:pt idx="41">
                  <c:v>50.497799999999998</c:v>
                </c:pt>
                <c:pt idx="42">
                  <c:v>50.623000000000005</c:v>
                </c:pt>
                <c:pt idx="43">
                  <c:v>50.745519999999999</c:v>
                </c:pt>
                <c:pt idx="44">
                  <c:v>50.865679999999998</c:v>
                </c:pt>
                <c:pt idx="45">
                  <c:v>50.983160000000005</c:v>
                </c:pt>
                <c:pt idx="46">
                  <c:v>51.09796</c:v>
                </c:pt>
                <c:pt idx="47">
                  <c:v>51.210400000000007</c:v>
                </c:pt>
                <c:pt idx="48">
                  <c:v>51.320160000000008</c:v>
                </c:pt>
                <c:pt idx="49">
                  <c:v>51.427239999999998</c:v>
                </c:pt>
                <c:pt idx="50">
                  <c:v>51.531959999999998</c:v>
                </c:pt>
                <c:pt idx="51">
                  <c:v>51.635000000000005</c:v>
                </c:pt>
                <c:pt idx="52">
                  <c:v>51.735680000000002</c:v>
                </c:pt>
                <c:pt idx="53">
                  <c:v>51.832999999999998</c:v>
                </c:pt>
                <c:pt idx="54">
                  <c:v>51.929320000000004</c:v>
                </c:pt>
                <c:pt idx="55">
                  <c:v>52.022279999999995</c:v>
                </c:pt>
                <c:pt idx="56">
                  <c:v>52.113879999999995</c:v>
                </c:pt>
                <c:pt idx="57">
                  <c:v>52.202800000000003</c:v>
                </c:pt>
                <c:pt idx="58">
                  <c:v>52.290040000000005</c:v>
                </c:pt>
                <c:pt idx="59">
                  <c:v>52.37424</c:v>
                </c:pt>
                <c:pt idx="60">
                  <c:v>52.457760000000007</c:v>
                </c:pt>
                <c:pt idx="61">
                  <c:v>52.54336</c:v>
                </c:pt>
                <c:pt idx="62">
                  <c:v>52.63</c:v>
                </c:pt>
                <c:pt idx="63">
                  <c:v>52.714960000000005</c:v>
                </c:pt>
                <c:pt idx="64">
                  <c:v>52.798920000000003</c:v>
                </c:pt>
                <c:pt idx="65">
                  <c:v>52.881519999999995</c:v>
                </c:pt>
                <c:pt idx="66">
                  <c:v>52.961440000000003</c:v>
                </c:pt>
                <c:pt idx="67">
                  <c:v>53.040680000000002</c:v>
                </c:pt>
                <c:pt idx="68">
                  <c:v>53.118920000000003</c:v>
                </c:pt>
                <c:pt idx="69">
                  <c:v>53.194800000000001</c:v>
                </c:pt>
                <c:pt idx="70">
                  <c:v>53.270359999999997</c:v>
                </c:pt>
                <c:pt idx="71">
                  <c:v>53.343560000000004</c:v>
                </c:pt>
                <c:pt idx="72">
                  <c:v>53.416080000000008</c:v>
                </c:pt>
                <c:pt idx="73">
                  <c:v>53.4876</c:v>
                </c:pt>
                <c:pt idx="74">
                  <c:v>53.557760000000002</c:v>
                </c:pt>
                <c:pt idx="75">
                  <c:v>53.626600000000003</c:v>
                </c:pt>
                <c:pt idx="76">
                  <c:v>53.69408</c:v>
                </c:pt>
                <c:pt idx="77">
                  <c:v>53.76088</c:v>
                </c:pt>
                <c:pt idx="78">
                  <c:v>53.826360000000008</c:v>
                </c:pt>
                <c:pt idx="79">
                  <c:v>53.890799999999999</c:v>
                </c:pt>
                <c:pt idx="80">
                  <c:v>53.953920000000011</c:v>
                </c:pt>
                <c:pt idx="81">
                  <c:v>54.016360000000006</c:v>
                </c:pt>
                <c:pt idx="82">
                  <c:v>54.077800000000003</c:v>
                </c:pt>
                <c:pt idx="83">
                  <c:v>54.138559999999998</c:v>
                </c:pt>
                <c:pt idx="84">
                  <c:v>54.197960000000002</c:v>
                </c:pt>
                <c:pt idx="85">
                  <c:v>54.256720000000001</c:v>
                </c:pt>
                <c:pt idx="86">
                  <c:v>54.314440000000005</c:v>
                </c:pt>
                <c:pt idx="87">
                  <c:v>54.370840000000001</c:v>
                </c:pt>
                <c:pt idx="88">
                  <c:v>54.427239999999998</c:v>
                </c:pt>
                <c:pt idx="89">
                  <c:v>54.482280000000003</c:v>
                </c:pt>
                <c:pt idx="90">
                  <c:v>54.536320000000003</c:v>
                </c:pt>
                <c:pt idx="91">
                  <c:v>54.589680000000001</c:v>
                </c:pt>
                <c:pt idx="92">
                  <c:v>54.643040000000006</c:v>
                </c:pt>
                <c:pt idx="93">
                  <c:v>54.694720000000004</c:v>
                </c:pt>
                <c:pt idx="94">
                  <c:v>54.746079999999999</c:v>
                </c:pt>
                <c:pt idx="95">
                  <c:v>54.796080000000003</c:v>
                </c:pt>
                <c:pt idx="96">
                  <c:v>54.846080000000001</c:v>
                </c:pt>
                <c:pt idx="97">
                  <c:v>54.895080000000007</c:v>
                </c:pt>
                <c:pt idx="98">
                  <c:v>54.943400000000004</c:v>
                </c:pt>
                <c:pt idx="99">
                  <c:v>54.990719999999996</c:v>
                </c:pt>
                <c:pt idx="100">
                  <c:v>55.038039999999995</c:v>
                </c:pt>
                <c:pt idx="101">
                  <c:v>55.084680000000006</c:v>
                </c:pt>
                <c:pt idx="102">
                  <c:v>55.130319999999998</c:v>
                </c:pt>
                <c:pt idx="103">
                  <c:v>55.175280000000001</c:v>
                </c:pt>
                <c:pt idx="104">
                  <c:v>55.219560000000001</c:v>
                </c:pt>
                <c:pt idx="105">
                  <c:v>55.26352</c:v>
                </c:pt>
                <c:pt idx="106">
                  <c:v>55.30680000000001</c:v>
                </c:pt>
                <c:pt idx="107">
                  <c:v>55.349080000000001</c:v>
                </c:pt>
                <c:pt idx="108">
                  <c:v>55.391000000000005</c:v>
                </c:pt>
                <c:pt idx="109">
                  <c:v>55.432600000000008</c:v>
                </c:pt>
                <c:pt idx="110">
                  <c:v>55.473880000000001</c:v>
                </c:pt>
                <c:pt idx="111">
                  <c:v>55.513800000000003</c:v>
                </c:pt>
                <c:pt idx="112">
                  <c:v>55.553719999999998</c:v>
                </c:pt>
                <c:pt idx="113">
                  <c:v>55.592960000000005</c:v>
                </c:pt>
                <c:pt idx="114">
                  <c:v>55.63188000000001</c:v>
                </c:pt>
                <c:pt idx="115">
                  <c:v>55.670119999999997</c:v>
                </c:pt>
                <c:pt idx="116">
                  <c:v>55.707680000000011</c:v>
                </c:pt>
                <c:pt idx="117">
                  <c:v>55.74492</c:v>
                </c:pt>
                <c:pt idx="118">
                  <c:v>55.781800000000004</c:v>
                </c:pt>
                <c:pt idx="119">
                  <c:v>55.818360000000006</c:v>
                </c:pt>
                <c:pt idx="120">
                  <c:v>55.853920000000002</c:v>
                </c:pt>
                <c:pt idx="121">
                  <c:v>55.889120000000005</c:v>
                </c:pt>
                <c:pt idx="122">
                  <c:v>55.923999999999999</c:v>
                </c:pt>
                <c:pt idx="123">
                  <c:v>55.957880000000003</c:v>
                </c:pt>
                <c:pt idx="124">
                  <c:v>55.992080000000001</c:v>
                </c:pt>
                <c:pt idx="125">
                  <c:v>56.025959999999998</c:v>
                </c:pt>
                <c:pt idx="126">
                  <c:v>56.058480000000003</c:v>
                </c:pt>
                <c:pt idx="127">
                  <c:v>56.091680000000004</c:v>
                </c:pt>
                <c:pt idx="128">
                  <c:v>56.123520000000006</c:v>
                </c:pt>
                <c:pt idx="129">
                  <c:v>56.155720000000002</c:v>
                </c:pt>
                <c:pt idx="130">
                  <c:v>56.18656</c:v>
                </c:pt>
                <c:pt idx="131">
                  <c:v>56.217399999999998</c:v>
                </c:pt>
                <c:pt idx="132">
                  <c:v>56.24824000000001</c:v>
                </c:pt>
                <c:pt idx="133">
                  <c:v>56.278080000000003</c:v>
                </c:pt>
                <c:pt idx="134">
                  <c:v>56.307920000000003</c:v>
                </c:pt>
                <c:pt idx="135">
                  <c:v>56.337760000000003</c:v>
                </c:pt>
                <c:pt idx="136">
                  <c:v>56.366239999999998</c:v>
                </c:pt>
                <c:pt idx="137">
                  <c:v>56.395400000000002</c:v>
                </c:pt>
                <c:pt idx="138">
                  <c:v>56.423560000000002</c:v>
                </c:pt>
                <c:pt idx="139">
                  <c:v>56.451039999999999</c:v>
                </c:pt>
                <c:pt idx="140">
                  <c:v>56.478520000000003</c:v>
                </c:pt>
                <c:pt idx="141">
                  <c:v>56.520960000000002</c:v>
                </c:pt>
                <c:pt idx="142">
                  <c:v>56.57056</c:v>
                </c:pt>
                <c:pt idx="143">
                  <c:v>56.6188</c:v>
                </c:pt>
                <c:pt idx="144">
                  <c:v>56.665679999999995</c:v>
                </c:pt>
                <c:pt idx="145">
                  <c:v>56.711200000000005</c:v>
                </c:pt>
                <c:pt idx="146">
                  <c:v>56.755359999999996</c:v>
                </c:pt>
                <c:pt idx="147">
                  <c:v>56.797840000000001</c:v>
                </c:pt>
                <c:pt idx="148">
                  <c:v>56.839960000000005</c:v>
                </c:pt>
                <c:pt idx="149">
                  <c:v>56.880400000000002</c:v>
                </c:pt>
                <c:pt idx="150">
                  <c:v>56.920160000000003</c:v>
                </c:pt>
                <c:pt idx="151">
                  <c:v>56.957880000000003</c:v>
                </c:pt>
                <c:pt idx="152">
                  <c:v>56.995280000000008</c:v>
                </c:pt>
                <c:pt idx="153">
                  <c:v>57.031320000000008</c:v>
                </c:pt>
                <c:pt idx="154">
                  <c:v>57.066320000000005</c:v>
                </c:pt>
                <c:pt idx="155">
                  <c:v>57.101000000000006</c:v>
                </c:pt>
                <c:pt idx="156">
                  <c:v>57.134320000000002</c:v>
                </c:pt>
                <c:pt idx="157">
                  <c:v>57.166640000000001</c:v>
                </c:pt>
                <c:pt idx="158">
                  <c:v>57.197920000000003</c:v>
                </c:pt>
                <c:pt idx="159">
                  <c:v>57.228880000000004</c:v>
                </c:pt>
                <c:pt idx="160">
                  <c:v>57.258480000000006</c:v>
                </c:pt>
                <c:pt idx="161">
                  <c:v>57.288080000000001</c:v>
                </c:pt>
                <c:pt idx="162">
                  <c:v>57.316320000000005</c:v>
                </c:pt>
                <c:pt idx="163">
                  <c:v>57.344560000000001</c:v>
                </c:pt>
                <c:pt idx="164">
                  <c:v>57.371120000000005</c:v>
                </c:pt>
                <c:pt idx="165">
                  <c:v>57.397680000000008</c:v>
                </c:pt>
                <c:pt idx="166">
                  <c:v>57.423560000000002</c:v>
                </c:pt>
                <c:pt idx="167">
                  <c:v>57.448760000000007</c:v>
                </c:pt>
                <c:pt idx="168">
                  <c:v>57.473960000000005</c:v>
                </c:pt>
                <c:pt idx="169">
                  <c:v>57.498480000000001</c:v>
                </c:pt>
                <c:pt idx="170">
                  <c:v>57.522000000000006</c:v>
                </c:pt>
                <c:pt idx="171">
                  <c:v>57.545839999999998</c:v>
                </c:pt>
                <c:pt idx="172">
                  <c:v>57.568680000000001</c:v>
                </c:pt>
                <c:pt idx="173">
                  <c:v>57.59084</c:v>
                </c:pt>
                <c:pt idx="174">
                  <c:v>57.613000000000007</c:v>
                </c:pt>
                <c:pt idx="175">
                  <c:v>57.635159999999999</c:v>
                </c:pt>
                <c:pt idx="176">
                  <c:v>57.656319999999994</c:v>
                </c:pt>
                <c:pt idx="177">
                  <c:v>57.677800000000005</c:v>
                </c:pt>
                <c:pt idx="178">
                  <c:v>57.698280000000004</c:v>
                </c:pt>
                <c:pt idx="179">
                  <c:v>57.718760000000003</c:v>
                </c:pt>
                <c:pt idx="180">
                  <c:v>57.739240000000009</c:v>
                </c:pt>
                <c:pt idx="181">
                  <c:v>57.759040000000013</c:v>
                </c:pt>
                <c:pt idx="182">
                  <c:v>57.778840000000002</c:v>
                </c:pt>
                <c:pt idx="183">
                  <c:v>57.798320000000004</c:v>
                </c:pt>
                <c:pt idx="184">
                  <c:v>57.818120000000008</c:v>
                </c:pt>
                <c:pt idx="185">
                  <c:v>57.837599999999995</c:v>
                </c:pt>
                <c:pt idx="186">
                  <c:v>57.856400000000001</c:v>
                </c:pt>
                <c:pt idx="187">
                  <c:v>57.8752</c:v>
                </c:pt>
                <c:pt idx="188">
                  <c:v>57.894680000000001</c:v>
                </c:pt>
                <c:pt idx="189">
                  <c:v>57.913480000000007</c:v>
                </c:pt>
                <c:pt idx="190">
                  <c:v>57.931960000000004</c:v>
                </c:pt>
                <c:pt idx="191">
                  <c:v>57.950760000000002</c:v>
                </c:pt>
                <c:pt idx="192">
                  <c:v>57.969920000000002</c:v>
                </c:pt>
                <c:pt idx="193">
                  <c:v>57.988400000000006</c:v>
                </c:pt>
                <c:pt idx="194">
                  <c:v>58.006880000000002</c:v>
                </c:pt>
                <c:pt idx="195">
                  <c:v>58.026040000000009</c:v>
                </c:pt>
                <c:pt idx="196">
                  <c:v>58.044520000000006</c:v>
                </c:pt>
                <c:pt idx="197">
                  <c:v>58.063680000000005</c:v>
                </c:pt>
                <c:pt idx="198">
                  <c:v>58.082520000000002</c:v>
                </c:pt>
                <c:pt idx="199">
                  <c:v>58.101680000000002</c:v>
                </c:pt>
                <c:pt idx="200">
                  <c:v>58.120520000000006</c:v>
                </c:pt>
                <c:pt idx="201">
                  <c:v>58.142240000000001</c:v>
                </c:pt>
                <c:pt idx="202">
                  <c:v>58.16816</c:v>
                </c:pt>
                <c:pt idx="203">
                  <c:v>58.19408</c:v>
                </c:pt>
                <c:pt idx="204">
                  <c:v>58.219680000000004</c:v>
                </c:pt>
                <c:pt idx="205">
                  <c:v>58.245640000000009</c:v>
                </c:pt>
                <c:pt idx="206">
                  <c:v>58.270920000000004</c:v>
                </c:pt>
                <c:pt idx="207">
                  <c:v>58.297240000000002</c:v>
                </c:pt>
                <c:pt idx="208">
                  <c:v>58.322879999999998</c:v>
                </c:pt>
                <c:pt idx="209">
                  <c:v>58.349199999999996</c:v>
                </c:pt>
                <c:pt idx="210">
                  <c:v>58.375200000000007</c:v>
                </c:pt>
                <c:pt idx="211">
                  <c:v>58.401880000000006</c:v>
                </c:pt>
                <c:pt idx="212">
                  <c:v>58.428240000000002</c:v>
                </c:pt>
                <c:pt idx="213">
                  <c:v>58.454599999999999</c:v>
                </c:pt>
                <c:pt idx="214">
                  <c:v>58.481640000000006</c:v>
                </c:pt>
                <c:pt idx="215">
                  <c:v>58.508679999999998</c:v>
                </c:pt>
                <c:pt idx="216">
                  <c:v>58.536079999999998</c:v>
                </c:pt>
                <c:pt idx="217">
                  <c:v>58.564160000000001</c:v>
                </c:pt>
                <c:pt idx="218">
                  <c:v>58.591239999999999</c:v>
                </c:pt>
                <c:pt idx="219">
                  <c:v>58.620000000000005</c:v>
                </c:pt>
                <c:pt idx="220">
                  <c:v>58.648440000000001</c:v>
                </c:pt>
                <c:pt idx="221">
                  <c:v>58.674160000000001</c:v>
                </c:pt>
                <c:pt idx="222">
                  <c:v>58.699200000000005</c:v>
                </c:pt>
                <c:pt idx="223">
                  <c:v>58.723560000000006</c:v>
                </c:pt>
                <c:pt idx="224">
                  <c:v>58.74860000000001</c:v>
                </c:pt>
                <c:pt idx="225">
                  <c:v>58.77364</c:v>
                </c:pt>
                <c:pt idx="226">
                  <c:v>58.79768</c:v>
                </c:pt>
                <c:pt idx="227">
                  <c:v>58.822720000000004</c:v>
                </c:pt>
                <c:pt idx="228">
                  <c:v>58.84676000000001</c:v>
                </c:pt>
                <c:pt idx="229">
                  <c:v>58.871800000000007</c:v>
                </c:pt>
                <c:pt idx="230">
                  <c:v>58.89584</c:v>
                </c:pt>
                <c:pt idx="231">
                  <c:v>58.920879999999997</c:v>
                </c:pt>
                <c:pt idx="232">
                  <c:v>58.945600000000013</c:v>
                </c:pt>
                <c:pt idx="233">
                  <c:v>58.96996</c:v>
                </c:pt>
                <c:pt idx="234">
                  <c:v>58.995000000000005</c:v>
                </c:pt>
                <c:pt idx="235">
                  <c:v>59.019040000000004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C8CD-4C96-AF85-5B043AFB94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5147679"/>
        <c:axId val="65145599"/>
      </c:scatterChart>
      <c:valAx>
        <c:axId val="65147679"/>
        <c:scaling>
          <c:orientation val="minMax"/>
          <c:max val="120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1">
                    <a:solidFill>
                      <a:sysClr val="windowText" lastClr="000000"/>
                    </a:solidFill>
                  </a:rPr>
                  <a:t>T/C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145599"/>
        <c:crosses val="autoZero"/>
        <c:crossBetween val="midCat"/>
      </c:valAx>
      <c:valAx>
        <c:axId val="65145599"/>
        <c:scaling>
          <c:orientation val="minMax"/>
          <c:max val="70"/>
          <c:min val="35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1">
                    <a:solidFill>
                      <a:sysClr val="windowText" lastClr="000000"/>
                    </a:solidFill>
                  </a:rPr>
                  <a:t>Cp (J/mol.K)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out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147679"/>
        <c:crosses val="autoZero"/>
        <c:crossBetween val="midCat"/>
        <c:majorUnit val="5"/>
      </c:valAx>
      <c:spPr>
        <a:noFill/>
        <a:ln w="12700"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FEF3544-CD58-50AF-4D40-291AC45DF66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FBC3F7-B0B7-CB69-6CDD-957A9D637B6B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D8535CD-53F6-5847-B6EA-32F45EE5D4FE}" type="datetimeFigureOut">
              <a:rPr lang="en-US"/>
              <a:pPr>
                <a:defRPr/>
              </a:pPr>
              <a:t>4/23/24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773E4144-8E21-FE9D-6E96-B1D90317D18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D9303F84-E40F-F030-FBD0-BC25C1960E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420F8A-FE2E-7E2C-FF76-4D0BA2EB34F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23AE1B-9643-CAFF-A214-D6AA6C5569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C3154506-7D01-604F-ABBF-EC994DE2A7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816C226C-E3B0-747B-DD1F-976F57023A6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091A0C1E-08A2-94CD-8B65-E9105C83716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126913" y="319492"/>
            <a:ext cx="2690714" cy="901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89643" y="1219200"/>
            <a:ext cx="5602356" cy="2994991"/>
          </a:xfrm>
        </p:spPr>
        <p:txBody>
          <a:bodyPr anchor="ctr">
            <a:normAutofit/>
          </a:bodyPr>
          <a:lstStyle>
            <a:lvl1pPr algn="l">
              <a:defRPr sz="5400" b="1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89642" y="4323522"/>
            <a:ext cx="5602357" cy="1109869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B2675A2-0E14-1D50-1AAD-D2358748A03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73" y="428822"/>
            <a:ext cx="1702905" cy="8378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E26A11-122F-A00F-9AFF-6570D69044B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53270" y="5532782"/>
            <a:ext cx="2642730" cy="927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901326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58D2EE-6C64-2C99-3F14-8A792CB356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317BF1-935E-994B-AAB6-759E0DE3DD26}" type="datetimeFigureOut">
              <a:rPr lang="en-US"/>
              <a:pPr>
                <a:defRPr/>
              </a:pPr>
              <a:t>4/23/24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9E3A0C-9BCA-70D7-03AA-CA7ECA9F4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4CCD9E-99D2-29EB-2EA1-CDB3AF21B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07FF36-6D1E-DC43-B964-239DAB117E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155552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DEBC60-3906-2C6A-2F49-9BC2F5C0C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6DDF62-638F-984E-BC48-8CCD4C56AB76}" type="datetimeFigureOut">
              <a:rPr lang="en-US"/>
              <a:pPr>
                <a:defRPr/>
              </a:pPr>
              <a:t>4/23/24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A6DFB7-6E24-B277-B76A-6B36252ED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B45253-BAC0-F59F-297F-C35E73CD7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64A741-0D6A-824F-B06D-15E80E86C3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759381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95000"/>
              </a:lnSpc>
              <a:defRPr>
                <a:solidFill>
                  <a:schemeClr val="tx2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95000"/>
              </a:lnSpc>
              <a:spcBef>
                <a:spcPts val="1800"/>
              </a:spcBef>
              <a:buClr>
                <a:schemeClr val="tx1"/>
              </a:buClr>
              <a:defRPr>
                <a:effectLst/>
              </a:defRPr>
            </a:lvl1pPr>
            <a:lvl2pPr marL="685800" indent="-228600">
              <a:lnSpc>
                <a:spcPct val="95000"/>
              </a:lnSpc>
              <a:spcBef>
                <a:spcPts val="200"/>
              </a:spcBef>
              <a:buClr>
                <a:schemeClr val="tx2"/>
              </a:buClr>
              <a:buFont typeface="Arial" panose="020B0604020202020204" pitchFamily="34" charset="0"/>
              <a:buChar char="-"/>
              <a:defRPr>
                <a:effectLst/>
              </a:defRPr>
            </a:lvl2pPr>
            <a:lvl3pPr marL="1143000" indent="-228600">
              <a:lnSpc>
                <a:spcPct val="95000"/>
              </a:lnSpc>
              <a:buClr>
                <a:schemeClr val="tx2"/>
              </a:buClr>
              <a:buFont typeface="Wingdings" panose="05000000000000000000" pitchFamily="2" charset="2"/>
              <a:buChar char="§"/>
              <a:defRPr>
                <a:effectLst/>
              </a:defRPr>
            </a:lvl3pPr>
            <a:lvl4pPr>
              <a:lnSpc>
                <a:spcPct val="95000"/>
              </a:lnSpc>
              <a:buClr>
                <a:schemeClr val="tx1"/>
              </a:buClr>
              <a:defRPr>
                <a:effectLst/>
              </a:defRPr>
            </a:lvl4pPr>
            <a:lvl5pPr>
              <a:lnSpc>
                <a:spcPct val="95000"/>
              </a:lnSpc>
              <a:buClr>
                <a:schemeClr val="tx1"/>
              </a:buClr>
              <a:defRPr>
                <a:effectLst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2771578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8D73FD-7514-8098-5920-6347C9DE6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D1234F-8227-E244-91D3-117DB4423DA0}" type="datetimeFigureOut">
              <a:rPr lang="en-US"/>
              <a:pPr>
                <a:defRPr/>
              </a:pPr>
              <a:t>4/23/24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18D637-272B-6C22-A8DE-5CAF007F2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9B09DE-D2FE-3423-BBA0-14188039B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B0820C-0FF0-6042-8FD1-67F5BFF0BE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032129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9DCFF0A-560D-8801-FA2E-8ED55E50F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F8989B-1086-8E4C-9F45-C118ECB52FF0}" type="datetimeFigureOut">
              <a:rPr lang="en-US"/>
              <a:pPr>
                <a:defRPr/>
              </a:pPr>
              <a:t>4/23/24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440D3DC-51B8-A150-846B-EC7DED0A4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FA03913-45BA-05AF-51F3-0623801EA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FFA550-B290-F446-948C-E0E4FDBBB0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862599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39C0D94-AAF1-9B17-B805-5B395212B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44A208-8E67-D84A-BE2E-AEC8F041A537}" type="datetimeFigureOut">
              <a:rPr lang="en-US"/>
              <a:pPr>
                <a:defRPr/>
              </a:pPr>
              <a:t>4/23/24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81D184B-FE04-EAF9-2460-ECF6954C0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00D1BFF-5C68-25D9-D3A9-8B3840CB6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6B2449-1A43-084C-A9D2-86F83053B1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01589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A56F28C-9784-487D-7716-D74D3DA5D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65658D-D9F8-0048-9A9F-83F6A7028DEB}" type="datetimeFigureOut">
              <a:rPr lang="en-US"/>
              <a:pPr>
                <a:defRPr/>
              </a:pPr>
              <a:t>4/23/24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2D95759-F93B-33D9-C6F4-B049925FC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EAD4C03-4DE8-3410-4A67-0568B2BF2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B1AFDC-95BC-D743-AA11-A2B01739F8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004676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491B033-60ED-1544-38F8-BF4922E74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154A82-8C17-1A47-8EB2-91C604E3E977}" type="datetimeFigureOut">
              <a:rPr lang="en-US"/>
              <a:pPr>
                <a:defRPr/>
              </a:pPr>
              <a:t>4/23/24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30014871-2D4A-A5B9-83CC-985706FD6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88E36D2-5E27-2803-3BC1-5F5FFEF6D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1458EB-1546-204A-8B38-9E10E709E7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353103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91F8162-55EF-9460-21CC-254D882A4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2E67D5-292E-3A42-BF84-B67B932B12AF}" type="datetimeFigureOut">
              <a:rPr lang="en-US"/>
              <a:pPr>
                <a:defRPr/>
              </a:pPr>
              <a:t>4/23/24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9167A1C-CB8D-AD54-A00B-05028B460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76E01B6-DA7B-DF71-61AC-FF9421A0F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6084E4-C1DC-6543-8566-96B734FA5F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474720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63264DB-E5C9-C5EA-4A23-E1EDD46D1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6E4866-CE04-E943-9A86-A1AEAC1DEFA3}" type="datetimeFigureOut">
              <a:rPr lang="en-US"/>
              <a:pPr>
                <a:defRPr/>
              </a:pPr>
              <a:t>4/23/24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91E394C-96A2-E4A1-B380-F55EF5568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3EFEF38-E196-0EF3-3132-775C42129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0BE966-86B6-684E-A310-3EA2D7EC58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820850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>
            <a:extLst>
              <a:ext uri="{FF2B5EF4-FFF2-40B4-BE49-F238E27FC236}">
                <a16:creationId xmlns:a16="http://schemas.microsoft.com/office/drawing/2014/main" id="{704F3746-B995-670F-7C0E-6A2C857995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5288" y="6302375"/>
            <a:ext cx="1204912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>
            <a:extLst>
              <a:ext uri="{FF2B5EF4-FFF2-40B4-BE49-F238E27FC236}">
                <a16:creationId xmlns:a16="http://schemas.microsoft.com/office/drawing/2014/main" id="{BCAEDCD9-8265-1A2C-CE57-E23C3144C7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98475" y="365125"/>
            <a:ext cx="112141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Text Placeholder 2">
            <a:extLst>
              <a:ext uri="{FF2B5EF4-FFF2-40B4-BE49-F238E27FC236}">
                <a16:creationId xmlns:a16="http://schemas.microsoft.com/office/drawing/2014/main" id="{7A982ADE-40DF-6EA5-703A-4EA08F8ECA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98475" y="1825625"/>
            <a:ext cx="112141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2A6060-21D9-BA43-641E-CEC9BBDF49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48BDAE11-4329-7741-BB07-42540BF58371}" type="datetimeFigureOut">
              <a:rPr lang="en-US"/>
              <a:pPr>
                <a:defRPr/>
              </a:pPr>
              <a:t>4/23/24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6375E7-03D5-5DFC-D7F8-4F8F21B43E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B6E438-86D0-BE6D-5074-715F94D0F1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1208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40CE3FE7-4F40-F140-81B4-966C6D49E7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med">
    <p:fade/>
  </p:transition>
  <p:txStyles>
    <p:titleStyle>
      <a:lvl1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3600" kern="1200">
          <a:solidFill>
            <a:srgbClr val="163B4B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3600">
          <a:solidFill>
            <a:srgbClr val="163B4B"/>
          </a:solidFill>
          <a:latin typeface="Arial" panose="020B0604020202020204" pitchFamily="34" charset="0"/>
        </a:defRPr>
      </a:lvl2pPr>
      <a:lvl3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3600">
          <a:solidFill>
            <a:srgbClr val="163B4B"/>
          </a:solidFill>
          <a:latin typeface="Arial" panose="020B0604020202020204" pitchFamily="34" charset="0"/>
        </a:defRPr>
      </a:lvl3pPr>
      <a:lvl4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3600">
          <a:solidFill>
            <a:srgbClr val="163B4B"/>
          </a:solidFill>
          <a:latin typeface="Arial" panose="020B0604020202020204" pitchFamily="34" charset="0"/>
        </a:defRPr>
      </a:lvl4pPr>
      <a:lvl5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3600">
          <a:solidFill>
            <a:srgbClr val="163B4B"/>
          </a:solidFill>
          <a:latin typeface="Arial" panose="020B0604020202020204" pitchFamily="34" charset="0"/>
        </a:defRPr>
      </a:lvl5pPr>
      <a:lvl6pPr marL="457200" algn="l" rtl="0" fontAlgn="base">
        <a:lnSpc>
          <a:spcPct val="95000"/>
        </a:lnSpc>
        <a:spcBef>
          <a:spcPct val="0"/>
        </a:spcBef>
        <a:spcAft>
          <a:spcPct val="0"/>
        </a:spcAft>
        <a:defRPr sz="3600">
          <a:solidFill>
            <a:srgbClr val="81BC00"/>
          </a:solidFill>
          <a:latin typeface="Arial" panose="020B0604020202020204" pitchFamily="34" charset="0"/>
        </a:defRPr>
      </a:lvl6pPr>
      <a:lvl7pPr marL="914400" algn="l" rtl="0" fontAlgn="base">
        <a:lnSpc>
          <a:spcPct val="95000"/>
        </a:lnSpc>
        <a:spcBef>
          <a:spcPct val="0"/>
        </a:spcBef>
        <a:spcAft>
          <a:spcPct val="0"/>
        </a:spcAft>
        <a:defRPr sz="3600">
          <a:solidFill>
            <a:srgbClr val="81BC00"/>
          </a:solidFill>
          <a:latin typeface="Arial" panose="020B0604020202020204" pitchFamily="34" charset="0"/>
        </a:defRPr>
      </a:lvl7pPr>
      <a:lvl8pPr marL="1371600" algn="l" rtl="0" fontAlgn="base">
        <a:lnSpc>
          <a:spcPct val="95000"/>
        </a:lnSpc>
        <a:spcBef>
          <a:spcPct val="0"/>
        </a:spcBef>
        <a:spcAft>
          <a:spcPct val="0"/>
        </a:spcAft>
        <a:defRPr sz="3600">
          <a:solidFill>
            <a:srgbClr val="81BC00"/>
          </a:solidFill>
          <a:latin typeface="Arial" panose="020B0604020202020204" pitchFamily="34" charset="0"/>
        </a:defRPr>
      </a:lvl8pPr>
      <a:lvl9pPr marL="1828800" algn="l" rtl="0" fontAlgn="base">
        <a:lnSpc>
          <a:spcPct val="95000"/>
        </a:lnSpc>
        <a:spcBef>
          <a:spcPct val="0"/>
        </a:spcBef>
        <a:spcAft>
          <a:spcPct val="0"/>
        </a:spcAft>
        <a:defRPr sz="3600">
          <a:solidFill>
            <a:srgbClr val="81BC00"/>
          </a:solidFill>
          <a:latin typeface="Arial" panose="020B060402020202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lang="en-US" sz="2800" kern="1200" dirty="0">
          <a:solidFill>
            <a:srgbClr val="000000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lang="en-US" sz="2400" kern="1200" dirty="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lang="en-US" sz="2000" kern="1200" dirty="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chemeClr val="tx2"/>
        </a:buClr>
        <a:buFont typeface="Arial" panose="020B0604020202020204" pitchFamily="34" charset="0"/>
        <a:buChar char="•"/>
        <a:defRPr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chart" Target="../charts/char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itle 1">
            <a:extLst>
              <a:ext uri="{FF2B5EF4-FFF2-40B4-BE49-F238E27FC236}">
                <a16:creationId xmlns:a16="http://schemas.microsoft.com/office/drawing/2014/main" id="{9A2B726D-1775-5901-B701-5EF0D9594EF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577446" y="1499616"/>
            <a:ext cx="5614554" cy="1787767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2400" dirty="0"/>
              <a:t>Specific Heat Capacity Measurement of Bi-Carbide Fuels for Nuclear Thermal Propulsion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D8C20B-F416-40CA-8529-D349EEE2E2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95129" y="3727510"/>
            <a:ext cx="5407818" cy="2289242"/>
          </a:xfrm>
        </p:spPr>
        <p:txBody>
          <a:bodyPr rtlCol="0">
            <a:normAutofit fontScale="850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400" dirty="0"/>
              <a:t>Jason Reynolds</a:t>
            </a:r>
            <a:r>
              <a:rPr lang="en-US" sz="2400" baseline="30000" dirty="0"/>
              <a:t>1</a:t>
            </a:r>
            <a:r>
              <a:rPr lang="en-US" sz="2400" dirty="0"/>
              <a:t>, </a:t>
            </a:r>
            <a:r>
              <a:rPr lang="en-US" sz="2400" dirty="0" err="1"/>
              <a:t>Jhonathan</a:t>
            </a:r>
            <a:r>
              <a:rPr lang="en-US" sz="2400" dirty="0"/>
              <a:t> Rosales</a:t>
            </a:r>
            <a:r>
              <a:rPr lang="en-US" sz="2400" baseline="30000" dirty="0"/>
              <a:t>1</a:t>
            </a:r>
            <a:r>
              <a:rPr lang="en-US" sz="2400" dirty="0"/>
              <a:t>, Martin Volz</a:t>
            </a:r>
            <a:r>
              <a:rPr lang="en-US" sz="2400" baseline="30000" dirty="0"/>
              <a:t>1</a:t>
            </a:r>
            <a:r>
              <a:rPr lang="en-US" sz="2400" dirty="0"/>
              <a:t>, Brian Taylor</a:t>
            </a:r>
            <a:r>
              <a:rPr lang="en-US" sz="2400" baseline="30000" dirty="0"/>
              <a:t>1</a:t>
            </a:r>
            <a:r>
              <a:rPr lang="en-US" sz="2400" dirty="0"/>
              <a:t>, Jamelle Williams</a:t>
            </a:r>
            <a:r>
              <a:rPr lang="en-US" sz="2400" baseline="30000" dirty="0"/>
              <a:t>1</a:t>
            </a:r>
            <a:r>
              <a:rPr lang="en-US" sz="2400" dirty="0"/>
              <a:t>, Arne Cröll</a:t>
            </a:r>
            <a:r>
              <a:rPr lang="en-US" sz="2400" baseline="30000" dirty="0"/>
              <a:t>2</a:t>
            </a:r>
            <a:r>
              <a:rPr lang="en-US" sz="2400" dirty="0"/>
              <a:t>, Travis Knight</a:t>
            </a:r>
            <a:r>
              <a:rPr lang="en-US" sz="2400" baseline="30000" dirty="0"/>
              <a:t>3</a:t>
            </a:r>
            <a:r>
              <a:rPr lang="en-US" sz="2400" dirty="0"/>
              <a:t>, Ted Besmann</a:t>
            </a:r>
            <a:r>
              <a:rPr lang="en-US" sz="2400" baseline="30000" dirty="0"/>
              <a:t>3</a:t>
            </a:r>
            <a:r>
              <a:rPr lang="en-US" sz="2400" dirty="0"/>
              <a:t>, </a:t>
            </a:r>
            <a:r>
              <a:rPr lang="en-US" sz="2400" dirty="0" err="1"/>
              <a:t>Juliano</a:t>
            </a:r>
            <a:r>
              <a:rPr lang="en-US" sz="2400" dirty="0"/>
              <a:t> Schorne-Pinto</a:t>
            </a:r>
            <a:r>
              <a:rPr lang="en-US" sz="2400" baseline="30000" dirty="0"/>
              <a:t>3</a:t>
            </a:r>
            <a:r>
              <a:rPr lang="en-US" sz="2400" dirty="0"/>
              <a:t>, Ronnie Booth</a:t>
            </a:r>
            <a:r>
              <a:rPr lang="en-US" sz="2400" baseline="30000" dirty="0"/>
              <a:t>3</a:t>
            </a:r>
            <a:r>
              <a:rPr lang="en-US" sz="2400" dirty="0"/>
              <a:t>, Matt Phipps</a:t>
            </a:r>
            <a:r>
              <a:rPr lang="en-US" sz="2400" baseline="30000" dirty="0"/>
              <a:t>3</a:t>
            </a:r>
            <a:r>
              <a:rPr lang="en-US" sz="2400" dirty="0"/>
              <a:t>, Robert Demuth</a:t>
            </a:r>
            <a:r>
              <a:rPr lang="en-US" sz="2400" baseline="30000" dirty="0"/>
              <a:t>3</a:t>
            </a:r>
            <a:endParaRPr sz="2400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000" i="1" baseline="30000" dirty="0"/>
              <a:t>1</a:t>
            </a:r>
            <a:r>
              <a:rPr lang="en-US" sz="2000" i="1" dirty="0"/>
              <a:t>NASA George C. Marshall Space Flight Center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000" i="1" baseline="30000" dirty="0"/>
              <a:t>2</a:t>
            </a:r>
            <a:r>
              <a:rPr lang="en-US" sz="2000" i="1" dirty="0"/>
              <a:t>University of Alabama in Huntsville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000" i="1" baseline="30000" dirty="0"/>
              <a:t>3</a:t>
            </a:r>
            <a:r>
              <a:rPr lang="en-US" sz="2000" i="1" dirty="0"/>
              <a:t>University of South Carolina</a:t>
            </a:r>
            <a:endParaRPr sz="2400" i="1" dirty="0"/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85FFE851-778E-EB2C-8FAD-E7D3317438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1499" y="5583195"/>
            <a:ext cx="1261448" cy="1187245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E89F69A-805D-2937-CE9B-49D137195118}"/>
              </a:ext>
            </a:extLst>
          </p:cNvPr>
          <p:cNvSpPr txBox="1"/>
          <p:nvPr/>
        </p:nvSpPr>
        <p:spPr>
          <a:xfrm>
            <a:off x="298580" y="242596"/>
            <a:ext cx="32800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Instrumentation</a:t>
            </a:r>
          </a:p>
        </p:txBody>
      </p:sp>
      <p:pic>
        <p:nvPicPr>
          <p:cNvPr id="8" name="Picture 7" descr="A picture containing text, indoor, computer, cluttered&#10;&#10;Description automatically generated">
            <a:extLst>
              <a:ext uri="{FF2B5EF4-FFF2-40B4-BE49-F238E27FC236}">
                <a16:creationId xmlns:a16="http://schemas.microsoft.com/office/drawing/2014/main" id="{B74AE0AB-EA8C-C917-752F-E68C1AE453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24"/>
          <a:stretch/>
        </p:blipFill>
        <p:spPr>
          <a:xfrm>
            <a:off x="385730" y="1377102"/>
            <a:ext cx="5486400" cy="22988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4A6CAD8-5356-16D3-A2CF-350411E719AB}"/>
              </a:ext>
            </a:extLst>
          </p:cNvPr>
          <p:cNvSpPr txBox="1"/>
          <p:nvPr/>
        </p:nvSpPr>
        <p:spPr>
          <a:xfrm>
            <a:off x="298579" y="1069331"/>
            <a:ext cx="54328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Heat capacity measurements: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DSC 404 F3 Pegasus® - Netzsch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8188E8D-8E6B-8CD8-AF07-C67A724B76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732" y="4173827"/>
            <a:ext cx="3086670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C940097-EB85-850D-00DC-CF0AD9C46B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7900" y="4173827"/>
            <a:ext cx="2208631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24A6AC6-4B15-40CE-206C-40BCBFEA248D}"/>
              </a:ext>
            </a:extLst>
          </p:cNvPr>
          <p:cNvSpPr txBox="1"/>
          <p:nvPr/>
        </p:nvSpPr>
        <p:spPr>
          <a:xfrm>
            <a:off x="298579" y="3854599"/>
            <a:ext cx="64283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Reducing O</a:t>
            </a:r>
            <a:r>
              <a:rPr lang="en-US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contamination: SETNAG (purifier) + sacrificial Zr ring (inside DSC)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6922DB8-8261-5518-95EE-36D81D981EFE}"/>
              </a:ext>
            </a:extLst>
          </p:cNvPr>
          <p:cNvSpPr txBox="1"/>
          <p:nvPr/>
        </p:nvSpPr>
        <p:spPr>
          <a:xfrm>
            <a:off x="6726942" y="237841"/>
            <a:ext cx="27318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Methodology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32471C7-F717-44B2-62FF-3A68BD010D11}"/>
              </a:ext>
            </a:extLst>
          </p:cNvPr>
          <p:cNvSpPr txBox="1"/>
          <p:nvPr/>
        </p:nvSpPr>
        <p:spPr>
          <a:xfrm>
            <a:off x="6726943" y="1069331"/>
            <a:ext cx="526503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ASTM - 2018 - E1269-11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Standard Test Method for Determining Specific Heat Capacity by DSC</a:t>
            </a: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“Classical” three-step method: 1) empty crucible, 2) sapphire standard, and 3) sample. Conditions: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Temperature range: 100-1200/1360 °C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Heating rate: 10 K/min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Atmosphere: He (Oxygen levels down to ~10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-23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atm)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Crucibles: Pt-Rh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Verification of measurement precision using sapphire:</a:t>
            </a: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Type B error: ~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1-2%</a:t>
            </a: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4BC961D8-2138-083A-6E6C-B0F8495F2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68000" y="6356350"/>
            <a:ext cx="13244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79D892D-47CF-4041-BC88-644603469EB5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5E4C2A-89CA-4C89-7DCC-976AEA6C4B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5989" y="3485766"/>
            <a:ext cx="3326939" cy="246888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B76E044-A332-0F86-52F4-C35C165F8378}"/>
              </a:ext>
            </a:extLst>
          </p:cNvPr>
          <p:cNvSpPr txBox="1"/>
          <p:nvPr/>
        </p:nvSpPr>
        <p:spPr>
          <a:xfrm>
            <a:off x="8207205" y="5211686"/>
            <a:ext cx="27349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Maximum inaccuracy: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0.7%</a:t>
            </a:r>
          </a:p>
          <a:p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A logo with a red and white circle&#10;&#10;Description automatically generated">
            <a:extLst>
              <a:ext uri="{FF2B5EF4-FFF2-40B4-BE49-F238E27FC236}">
                <a16:creationId xmlns:a16="http://schemas.microsoft.com/office/drawing/2014/main" id="{F5F3AC05-F920-409E-4C0A-C4E1C710FE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246" y="96719"/>
            <a:ext cx="1205659" cy="972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936576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2C5786-2E82-92E2-8734-2DA02DE15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68000" y="6356350"/>
            <a:ext cx="13244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79D892D-47CF-4041-BC88-644603469EB5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14FC58-8B68-BCB7-A141-02B12DAD2FB7}"/>
              </a:ext>
            </a:extLst>
          </p:cNvPr>
          <p:cNvSpPr txBox="1"/>
          <p:nvPr/>
        </p:nvSpPr>
        <p:spPr>
          <a:xfrm>
            <a:off x="298580" y="242596"/>
            <a:ext cx="86982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Estimation of heat capacity for the mixtures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0B3BEB-6A7D-A86F-A0FF-7176904F1598}"/>
              </a:ext>
            </a:extLst>
          </p:cNvPr>
          <p:cNvSpPr txBox="1"/>
          <p:nvPr/>
        </p:nvSpPr>
        <p:spPr>
          <a:xfrm>
            <a:off x="298579" y="1069331"/>
            <a:ext cx="1013130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Neumann Kopp (NK)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is an additive semiempirical approach to obtain the Cp(T), also known as linear rule of mixtures (ROMs)</a:t>
            </a: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Example: 32UC-68ZrC = 0.32Cp(T)</a:t>
            </a:r>
            <a:r>
              <a:rPr lang="en-US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UC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+ 0.68Cp(T)</a:t>
            </a:r>
            <a:r>
              <a:rPr lang="en-US" sz="14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ZrC</a:t>
            </a:r>
            <a:endParaRPr lang="en-US" sz="14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DD38DF4F-B080-E926-CC59-3E561B0E870A}"/>
              </a:ext>
            </a:extLst>
          </p:cNvPr>
          <p:cNvGraphicFramePr>
            <a:graphicFrameLocks/>
          </p:cNvGraphicFramePr>
          <p:nvPr/>
        </p:nvGraphicFramePr>
        <p:xfrm>
          <a:off x="0" y="1815982"/>
          <a:ext cx="4023360" cy="4023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3B72A476-2758-87AB-8FC5-36A930AF8327}"/>
              </a:ext>
            </a:extLst>
          </p:cNvPr>
          <p:cNvGraphicFramePr>
            <a:graphicFrameLocks/>
          </p:cNvGraphicFramePr>
          <p:nvPr/>
        </p:nvGraphicFramePr>
        <p:xfrm>
          <a:off x="4084320" y="1815982"/>
          <a:ext cx="4023360" cy="4023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6E0CF03F-61D9-0007-8C3E-4CF2485C1894}"/>
              </a:ext>
            </a:extLst>
          </p:cNvPr>
          <p:cNvGraphicFramePr>
            <a:graphicFrameLocks/>
          </p:cNvGraphicFramePr>
          <p:nvPr/>
        </p:nvGraphicFramePr>
        <p:xfrm>
          <a:off x="8168640" y="1815982"/>
          <a:ext cx="4023360" cy="4023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" name="Picture 1" descr="A logo with a red and white circle&#10;&#10;Description automatically generated">
            <a:extLst>
              <a:ext uri="{FF2B5EF4-FFF2-40B4-BE49-F238E27FC236}">
                <a16:creationId xmlns:a16="http://schemas.microsoft.com/office/drawing/2014/main" id="{98660F97-2893-F005-3181-83D8B4BDC7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0914" y="230188"/>
            <a:ext cx="1205659" cy="972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025520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3E64B2-CC44-410C-EA56-0908EBF0A1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9318" y="2614345"/>
            <a:ext cx="3300984" cy="361693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2E37F64-9570-6443-CBBD-E9B8E21CF73C}"/>
              </a:ext>
            </a:extLst>
          </p:cNvPr>
          <p:cNvSpPr txBox="1"/>
          <p:nvPr/>
        </p:nvSpPr>
        <p:spPr>
          <a:xfrm>
            <a:off x="5486428" y="2284477"/>
            <a:ext cx="33522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Uncorrected values + NK estimations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1E7B3CC-5F86-6E9D-94A6-617EBB34AAE2}"/>
              </a:ext>
            </a:extLst>
          </p:cNvPr>
          <p:cNvSpPr txBox="1"/>
          <p:nvPr/>
        </p:nvSpPr>
        <p:spPr>
          <a:xfrm>
            <a:off x="9276078" y="2284839"/>
            <a:ext cx="23599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Corrected sample#2 + NK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BBACC4F-808C-A773-0302-927E8012286B}"/>
              </a:ext>
            </a:extLst>
          </p:cNvPr>
          <p:cNvSpPr txBox="1"/>
          <p:nvPr/>
        </p:nvSpPr>
        <p:spPr>
          <a:xfrm>
            <a:off x="5139033" y="1067410"/>
            <a:ext cx="659540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Outcomes:</a:t>
            </a:r>
          </a:p>
          <a:p>
            <a:pPr marL="342900" indent="-342900" algn="just">
              <a:buAutoNum type="arabicParenR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Results from sample#1 were discarded because of the oxidation issues due to the long DSC runs.</a:t>
            </a:r>
          </a:p>
          <a:p>
            <a:pPr marL="342900" indent="-342900" algn="just">
              <a:buAutoNum type="arabicParenR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It seems that (32UC-68ZrC)</a:t>
            </a:r>
            <a:r>
              <a:rPr lang="en-US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solid-solution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converges to NK/ROM values at high-temperature.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019EDC-BF1B-C9B2-CA96-2B5182285D61}"/>
              </a:ext>
            </a:extLst>
          </p:cNvPr>
          <p:cNvSpPr txBox="1"/>
          <p:nvPr/>
        </p:nvSpPr>
        <p:spPr>
          <a:xfrm>
            <a:off x="316282" y="854695"/>
            <a:ext cx="417804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Samples after DSC:</a:t>
            </a:r>
          </a:p>
          <a:p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If the sample was fully oxidized: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(32UC-68ZrC)</a:t>
            </a:r>
            <a:r>
              <a:rPr lang="en-US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solid-solution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= ZrO</a:t>
            </a:r>
            <a:r>
              <a:rPr lang="en-US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+ UO</a:t>
            </a:r>
            <a:r>
              <a:rPr lang="en-US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The mass would change </a:t>
            </a:r>
            <a:r>
              <a:rPr lang="en-US" sz="14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+13.3%</a:t>
            </a: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Sample#1 32UC-68ZrC: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Initial mass = 83.95mg (N=5)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Final mass = 84.63mg (N=5)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Variation = 0.68mg (+0.8%), equivalent to oxidation of ~ </a:t>
            </a:r>
            <a:r>
              <a:rPr lang="en-US" sz="1400" b="1" u="sng" dirty="0">
                <a:latin typeface="Arial" panose="020B0604020202020204" pitchFamily="34" charset="0"/>
                <a:cs typeface="Arial" panose="020B0604020202020204" pitchFamily="34" charset="0"/>
              </a:rPr>
              <a:t>6.1% of the monocarbides</a:t>
            </a:r>
          </a:p>
          <a:p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Sample#2 32UC-68ZrC: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Initial mass = 85.40mg (N=5)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Final mass = 85.53mg (N=5)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Variation = 0.13mg (+0.15%), equivalent to oxidation of ~ </a:t>
            </a:r>
            <a:r>
              <a:rPr lang="en-US" sz="1400" b="1" u="sng" dirty="0">
                <a:latin typeface="Arial" panose="020B0604020202020204" pitchFamily="34" charset="0"/>
                <a:cs typeface="Arial" panose="020B0604020202020204" pitchFamily="34" charset="0"/>
              </a:rPr>
              <a:t>1.1% of the monocarbides</a:t>
            </a:r>
          </a:p>
          <a:p>
            <a:endParaRPr lang="en-US" sz="14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54D26F-6BAD-771F-EC38-487C39B324BB}"/>
              </a:ext>
            </a:extLst>
          </p:cNvPr>
          <p:cNvSpPr txBox="1"/>
          <p:nvPr/>
        </p:nvSpPr>
        <p:spPr>
          <a:xfrm>
            <a:off x="298580" y="242596"/>
            <a:ext cx="66095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Preliminary results (32UC-68ZrC)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F8EA25-5F76-0C95-E5A9-76D76EB4F1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497" b="5042"/>
          <a:stretch/>
        </p:blipFill>
        <p:spPr>
          <a:xfrm>
            <a:off x="608560" y="1281075"/>
            <a:ext cx="1690015" cy="1679518"/>
          </a:xfrm>
          <a:prstGeom prst="rect">
            <a:avLst/>
          </a:prstGeom>
          <a:ln>
            <a:solidFill>
              <a:schemeClr val="dk1"/>
            </a:solidFill>
          </a:ln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DE63FD8-B39F-F788-AEFB-F6155AC21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68000" y="6356350"/>
            <a:ext cx="13244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79D892D-47CF-4041-BC88-644603469EB5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8" name="Picture 7" descr="A close up of a door knob&#10;&#10;Description automatically generated with low confidence">
            <a:extLst>
              <a:ext uri="{FF2B5EF4-FFF2-40B4-BE49-F238E27FC236}">
                <a16:creationId xmlns:a16="http://schemas.microsoft.com/office/drawing/2014/main" id="{9781ACD6-2057-5B20-7C9F-CB25DF02117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80" b="39205"/>
          <a:stretch/>
        </p:blipFill>
        <p:spPr>
          <a:xfrm>
            <a:off x="2496422" y="1281075"/>
            <a:ext cx="1769737" cy="168249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19363F9-3842-4599-FF88-ECA6E36BE5FC}"/>
              </a:ext>
            </a:extLst>
          </p:cNvPr>
          <p:cNvSpPr txBox="1"/>
          <p:nvPr/>
        </p:nvSpPr>
        <p:spPr>
          <a:xfrm>
            <a:off x="608560" y="1281075"/>
            <a:ext cx="354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#1</a:t>
            </a:r>
            <a:endParaRPr lang="en-US" sz="12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E9F6CE6-4F33-4E56-0CD7-3EC4BFAC4B8D}"/>
              </a:ext>
            </a:extLst>
          </p:cNvPr>
          <p:cNvSpPr txBox="1"/>
          <p:nvPr/>
        </p:nvSpPr>
        <p:spPr>
          <a:xfrm>
            <a:off x="2496422" y="1281075"/>
            <a:ext cx="354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#2</a:t>
            </a:r>
            <a:endParaRPr lang="en-US" sz="12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0F3721-7C54-A57C-1ABC-7EB5AEE6C1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3609" y="2598847"/>
            <a:ext cx="3364235" cy="3657600"/>
          </a:xfrm>
          <a:prstGeom prst="rect">
            <a:avLst/>
          </a:prstGeom>
        </p:spPr>
      </p:pic>
      <p:pic>
        <p:nvPicPr>
          <p:cNvPr id="2" name="Picture 1" descr="A logo with a red and white circle&#10;&#10;Description automatically generated">
            <a:extLst>
              <a:ext uri="{FF2B5EF4-FFF2-40B4-BE49-F238E27FC236}">
                <a16:creationId xmlns:a16="http://schemas.microsoft.com/office/drawing/2014/main" id="{2CAE3D87-6948-C37B-EC1A-79E11A44D4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0914" y="230188"/>
            <a:ext cx="1205659" cy="972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680351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0F6B14-7B93-53A4-7524-9C9AC898E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0902" y="753002"/>
            <a:ext cx="4724210" cy="5255940"/>
          </a:xfrm>
          <a:prstGeom prst="rect">
            <a:avLst/>
          </a:prstGeom>
        </p:spPr>
      </p:pic>
      <p:pic>
        <p:nvPicPr>
          <p:cNvPr id="5" name="Picture 4" descr="A logo with a red and white circle&#10;&#10;Description automatically generated">
            <a:extLst>
              <a:ext uri="{FF2B5EF4-FFF2-40B4-BE49-F238E27FC236}">
                <a16:creationId xmlns:a16="http://schemas.microsoft.com/office/drawing/2014/main" id="{2E175FD2-7A31-9AD6-B856-2A5F07BF46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0569" y="-3589"/>
            <a:ext cx="1056949" cy="852647"/>
          </a:xfrm>
          <a:prstGeom prst="rect">
            <a:avLst/>
          </a:prstGeom>
        </p:spPr>
      </p:pic>
      <p:pic>
        <p:nvPicPr>
          <p:cNvPr id="18" name="Picture 17" descr="A picture containing metalware&#10;&#10;Description automatically generated">
            <a:extLst>
              <a:ext uri="{FF2B5EF4-FFF2-40B4-BE49-F238E27FC236}">
                <a16:creationId xmlns:a16="http://schemas.microsoft.com/office/drawing/2014/main" id="{2BBF7FFB-BA74-C2DC-103C-75A8D6B322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60" y="1225157"/>
            <a:ext cx="1691640" cy="179135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9677AD-E521-938A-A6B1-73111A48F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68000" y="6356350"/>
            <a:ext cx="13244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79D892D-47CF-4041-BC88-644603469EB5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12A45C-08DD-1200-055B-A6AA577B7107}"/>
              </a:ext>
            </a:extLst>
          </p:cNvPr>
          <p:cNvSpPr txBox="1"/>
          <p:nvPr/>
        </p:nvSpPr>
        <p:spPr>
          <a:xfrm>
            <a:off x="316282" y="3316908"/>
            <a:ext cx="659540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Outcomes:</a:t>
            </a:r>
          </a:p>
          <a:p>
            <a:pPr marL="342900" indent="-342900" algn="just">
              <a:buAutoNum type="arabicParenR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Unexpectedly high Cp* in comparison to NK/ROM</a:t>
            </a:r>
          </a:p>
          <a:p>
            <a:pPr marL="342900" indent="-342900" algn="just">
              <a:buAutoNum type="arabicParenR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New tests will be required to statistically validate this preliminary result (two runs, single sample), varying sample size and shape**. Powder samples would be preferable, but there is a high risk of oxidation during the DSC run.</a:t>
            </a:r>
          </a:p>
          <a:p>
            <a:pPr marL="342900" indent="-342900" algn="just">
              <a:buAutoNum type="arabicParenR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Other DSCs might be used (STA at USC or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Setsys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at NASA)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F3A928-4C79-7D64-3A70-337AE814F185}"/>
              </a:ext>
            </a:extLst>
          </p:cNvPr>
          <p:cNvSpPr txBox="1"/>
          <p:nvPr/>
        </p:nvSpPr>
        <p:spPr>
          <a:xfrm>
            <a:off x="316282" y="854695"/>
            <a:ext cx="417804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Sample after DSC:</a:t>
            </a:r>
          </a:p>
          <a:p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b="1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C4C105-1475-7981-FAF3-7B718CB6004F}"/>
              </a:ext>
            </a:extLst>
          </p:cNvPr>
          <p:cNvSpPr txBox="1"/>
          <p:nvPr/>
        </p:nvSpPr>
        <p:spPr>
          <a:xfrm>
            <a:off x="298580" y="242596"/>
            <a:ext cx="66095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Preliminary results (10UC-90ZrC)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A5826C1-8BED-7E63-C8F7-14F2B80F9E8F}"/>
              </a:ext>
            </a:extLst>
          </p:cNvPr>
          <p:cNvSpPr txBox="1">
            <a:spLocks/>
          </p:cNvSpPr>
          <p:nvPr/>
        </p:nvSpPr>
        <p:spPr>
          <a:xfrm>
            <a:off x="10668000" y="6356350"/>
            <a:ext cx="13244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79D892D-47CF-4041-BC88-644603469EB5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597E8FD-B903-856F-858F-D131C3050DE4}"/>
              </a:ext>
            </a:extLst>
          </p:cNvPr>
          <p:cNvSpPr txBox="1"/>
          <p:nvPr/>
        </p:nvSpPr>
        <p:spPr>
          <a:xfrm>
            <a:off x="2453020" y="1223186"/>
            <a:ext cx="417804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Sample 10UC-90ZrC: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Square shape with a reduced contact area with the detector compared to the preceding sample (32UC-68ZrC)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Initial mass = 63.94mg (N=5)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Final mass = 63.93mg (N=5)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Variation = -0.01mg (-0.02%), no oxidization could be quantified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6095A2-E207-C14A-52C3-80AAD6D2F9B5}"/>
              </a:ext>
            </a:extLst>
          </p:cNvPr>
          <p:cNvSpPr txBox="1"/>
          <p:nvPr/>
        </p:nvSpPr>
        <p:spPr>
          <a:xfrm>
            <a:off x="0" y="6125517"/>
            <a:ext cx="100087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aseline="30000" dirty="0"/>
              <a:t>1</a:t>
            </a:r>
            <a:r>
              <a:rPr lang="en-US" sz="1200" baseline="-25000" dirty="0"/>
              <a:t> </a:t>
            </a:r>
            <a:r>
              <a:rPr lang="en-US" sz="1200" dirty="0"/>
              <a:t> Synthesis, thermal conductivity, and hydrogen compatibility of a high melt point solid solution uranium carbide, (U</a:t>
            </a:r>
            <a:r>
              <a:rPr lang="en-US" sz="1200" baseline="-25000" dirty="0"/>
              <a:t>0.2</a:t>
            </a:r>
            <a:r>
              <a:rPr lang="en-US" sz="1200" dirty="0"/>
              <a:t>Zr</a:t>
            </a:r>
            <a:r>
              <a:rPr lang="en-US" sz="1200" baseline="-25000" dirty="0"/>
              <a:t>0.8</a:t>
            </a:r>
            <a:r>
              <a:rPr lang="en-US" sz="1200" dirty="0"/>
              <a:t>)C, </a:t>
            </a:r>
            <a:r>
              <a:rPr lang="en-US" sz="1200" dirty="0" err="1"/>
              <a:t>Nucl</a:t>
            </a:r>
            <a:r>
              <a:rPr lang="en-US" sz="1200" dirty="0"/>
              <a:t>. Mater. Energy, v 33, 101290</a:t>
            </a:r>
          </a:p>
          <a:p>
            <a:r>
              <a:rPr lang="en-US" sz="1200" baseline="30000" dirty="0"/>
              <a:t>2</a:t>
            </a:r>
            <a:r>
              <a:rPr lang="en-US" sz="1200" dirty="0"/>
              <a:t> Thermal and electrical properties of a high entropy carbide (Ta, Hf, Nb, Zr) at elevated temperatures, </a:t>
            </a:r>
            <a:r>
              <a:rPr lang="en-US" sz="1200" i="1" dirty="0"/>
              <a:t>J. Am. Ceram. Soc.,</a:t>
            </a:r>
            <a:r>
              <a:rPr lang="en-US" sz="1200" dirty="0"/>
              <a:t> v 105(6), p. 4426-4434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51F346-6006-8EB9-6729-38004318F098}"/>
              </a:ext>
            </a:extLst>
          </p:cNvPr>
          <p:cNvSpPr txBox="1"/>
          <p:nvPr/>
        </p:nvSpPr>
        <p:spPr>
          <a:xfrm>
            <a:off x="316282" y="5040457"/>
            <a:ext cx="6595408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*Carbide mixtures, according to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Kardoulaki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et al.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(2022)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and Schwind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et al.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(2022)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diverge from NK/ROM at low temperature, but eventually converge at high temperatures to the ideal mixture behavior.</a:t>
            </a:r>
          </a:p>
          <a:p>
            <a:pPr algn="just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**Heat flux 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DSC results can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be very dependent of the sample format and thermal contact with the 2D detector</a:t>
            </a:r>
          </a:p>
        </p:txBody>
      </p:sp>
    </p:spTree>
    <p:extLst>
      <p:ext uri="{BB962C8B-B14F-4D97-AF65-F5344CB8AC3E}">
        <p14:creationId xmlns:p14="http://schemas.microsoft.com/office/powerpoint/2010/main" val="3064891804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47A540-45D3-34CC-1E64-B20BFE331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68000" y="6356350"/>
            <a:ext cx="13244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79D892D-47CF-4041-BC88-644603469EB5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95BA66-13F4-7E11-811E-9560854CBA18}"/>
              </a:ext>
            </a:extLst>
          </p:cNvPr>
          <p:cNvSpPr txBox="1"/>
          <p:nvPr/>
        </p:nvSpPr>
        <p:spPr>
          <a:xfrm>
            <a:off x="298580" y="242596"/>
            <a:ext cx="43957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UC-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ZrC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solid solution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1443872-2BC5-22E4-526B-F963568D45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2963" y="2530495"/>
            <a:ext cx="3169465" cy="32004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1492DCC-C0E6-7E3F-D259-335CE2D094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3945" y="2530495"/>
            <a:ext cx="3177804" cy="320040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704F0E21-D161-00AC-DAC9-858A2EF62E2E}"/>
              </a:ext>
            </a:extLst>
          </p:cNvPr>
          <p:cNvSpPr txBox="1"/>
          <p:nvPr/>
        </p:nvSpPr>
        <p:spPr>
          <a:xfrm>
            <a:off x="1459282" y="996590"/>
            <a:ext cx="41780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1) Comparing with UC and ZrC: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D0706C5-794F-B19F-67EA-343319511A97}"/>
              </a:ext>
            </a:extLst>
          </p:cNvPr>
          <p:cNvSpPr txBox="1"/>
          <p:nvPr/>
        </p:nvSpPr>
        <p:spPr>
          <a:xfrm>
            <a:off x="7152174" y="2063879"/>
            <a:ext cx="41780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2) Experimental vs Neumann Kopp: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979F89-E2C3-494D-44BE-6828DC22E3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580" y="1304367"/>
            <a:ext cx="4820575" cy="5486400"/>
          </a:xfrm>
          <a:prstGeom prst="rect">
            <a:avLst/>
          </a:prstGeom>
        </p:spPr>
      </p:pic>
      <p:pic>
        <p:nvPicPr>
          <p:cNvPr id="2" name="Picture 1" descr="A logo with a red and white circle&#10;&#10;Description automatically generated">
            <a:extLst>
              <a:ext uri="{FF2B5EF4-FFF2-40B4-BE49-F238E27FC236}">
                <a16:creationId xmlns:a16="http://schemas.microsoft.com/office/drawing/2014/main" id="{0E5D4075-2773-F994-3CFB-F6FB3524C7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0914" y="230188"/>
            <a:ext cx="1205659" cy="972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166748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1327D-DB80-6858-AC2A-631DED750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1EBF91-EDE6-D266-C2C0-2920BFA7BC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2800" dirty="0"/>
              <a:t>The current work was completed at NASA - Marshall Space Flight Center and supported by NASA’s Space Technology Mission Directorate (STMD) through the Space Nuclear Propulsion (SNP) project </a:t>
            </a:r>
          </a:p>
          <a:p>
            <a:r>
              <a:rPr lang="en-US" dirty="0"/>
              <a:t>This work was achievable with the successful powder synthesis by Eri </a:t>
            </a:r>
            <a:r>
              <a:rPr lang="en-US" dirty="0" err="1"/>
              <a:t>Kardoulaki</a:t>
            </a:r>
            <a:r>
              <a:rPr lang="en-US" dirty="0"/>
              <a:t> and Ken McClellan at Los Alamos National Laboratory and expertise from Travis Knight and Ted </a:t>
            </a:r>
            <a:r>
              <a:rPr lang="en-US" dirty="0" err="1"/>
              <a:t>Besmann’s</a:t>
            </a:r>
            <a:r>
              <a:rPr lang="en-US" dirty="0"/>
              <a:t> team at the University of South Carolina.</a:t>
            </a:r>
          </a:p>
        </p:txBody>
      </p:sp>
      <p:pic>
        <p:nvPicPr>
          <p:cNvPr id="5" name="Picture 4" descr="A logo with a red and white circle&#10;&#10;Description automatically generated">
            <a:extLst>
              <a:ext uri="{FF2B5EF4-FFF2-40B4-BE49-F238E27FC236}">
                <a16:creationId xmlns:a16="http://schemas.microsoft.com/office/drawing/2014/main" id="{095A9F4E-C747-1F0B-A8F9-86AB13F81E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0914" y="230188"/>
            <a:ext cx="1205659" cy="972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755964"/>
      </p:ext>
    </p:extLst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ANS 16x9_02_ NEW">
  <a:themeElements>
    <a:clrScheme name="Custom 2">
      <a:dk1>
        <a:srgbClr val="2F5496"/>
      </a:dk1>
      <a:lt1>
        <a:srgbClr val="FFFFFF"/>
      </a:lt1>
      <a:dk2>
        <a:srgbClr val="2F5496"/>
      </a:dk2>
      <a:lt2>
        <a:srgbClr val="E7E6E6"/>
      </a:lt2>
      <a:accent1>
        <a:srgbClr val="2F5496"/>
      </a:accent1>
      <a:accent2>
        <a:srgbClr val="70AD47"/>
      </a:accent2>
      <a:accent3>
        <a:srgbClr val="FFC000"/>
      </a:accent3>
      <a:accent4>
        <a:srgbClr val="8F45C7"/>
      </a:accent4>
      <a:accent5>
        <a:srgbClr val="70AD47"/>
      </a:accent5>
      <a:accent6>
        <a:srgbClr val="BFBFBF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ANS 16x9_02_ NEW</Template>
  <TotalTime>269</TotalTime>
  <Words>787</Words>
  <Application>Microsoft Macintosh PowerPoint</Application>
  <PresentationFormat>Widescreen</PresentationFormat>
  <Paragraphs>113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Wingdings</vt:lpstr>
      <vt:lpstr>ANS 16x9_02_ NEW</vt:lpstr>
      <vt:lpstr>Specific Heat Capacity Measurement of Bi-Carbide Fuels for Nuclear Thermal Propulsion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Acknowledgements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Valerie Gravley</dc:creator>
  <cp:lastModifiedBy>Reynolds, Jason C. (MSFC-EM32)</cp:lastModifiedBy>
  <cp:revision>36</cp:revision>
  <dcterms:created xsi:type="dcterms:W3CDTF">2017-01-30T20:04:56Z</dcterms:created>
  <dcterms:modified xsi:type="dcterms:W3CDTF">2024-04-23T15:41:20Z</dcterms:modified>
</cp:coreProperties>
</file>