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45"/>
  </p:notesMasterIdLst>
  <p:sldIdLst>
    <p:sldId id="443" r:id="rId2"/>
    <p:sldId id="313" r:id="rId3"/>
    <p:sldId id="456" r:id="rId4"/>
    <p:sldId id="457" r:id="rId5"/>
    <p:sldId id="417" r:id="rId6"/>
    <p:sldId id="309" r:id="rId7"/>
    <p:sldId id="323" r:id="rId8"/>
    <p:sldId id="442" r:id="rId9"/>
    <p:sldId id="318" r:id="rId10"/>
    <p:sldId id="449" r:id="rId11"/>
    <p:sldId id="467" r:id="rId12"/>
    <p:sldId id="320" r:id="rId13"/>
    <p:sldId id="360" r:id="rId14"/>
    <p:sldId id="450" r:id="rId15"/>
    <p:sldId id="367" r:id="rId16"/>
    <p:sldId id="366" r:id="rId17"/>
    <p:sldId id="368" r:id="rId18"/>
    <p:sldId id="421" r:id="rId19"/>
    <p:sldId id="419" r:id="rId20"/>
    <p:sldId id="330" r:id="rId21"/>
    <p:sldId id="429" r:id="rId22"/>
    <p:sldId id="471" r:id="rId23"/>
    <p:sldId id="472" r:id="rId24"/>
    <p:sldId id="422" r:id="rId25"/>
    <p:sldId id="474" r:id="rId26"/>
    <p:sldId id="470" r:id="rId27"/>
    <p:sldId id="477" r:id="rId28"/>
    <p:sldId id="358" r:id="rId29"/>
    <p:sldId id="349" r:id="rId30"/>
    <p:sldId id="332" r:id="rId31"/>
    <p:sldId id="461" r:id="rId32"/>
    <p:sldId id="335" r:id="rId33"/>
    <p:sldId id="336" r:id="rId34"/>
    <p:sldId id="445" r:id="rId35"/>
    <p:sldId id="355" r:id="rId36"/>
    <p:sldId id="365" r:id="rId37"/>
    <p:sldId id="431" r:id="rId38"/>
    <p:sldId id="364" r:id="rId39"/>
    <p:sldId id="432" r:id="rId40"/>
    <p:sldId id="434" r:id="rId41"/>
    <p:sldId id="438" r:id="rId42"/>
    <p:sldId id="437" r:id="rId43"/>
    <p:sldId id="435" r:id="rId44"/>
  </p:sldIdLst>
  <p:sldSz cx="24384000" cy="13716000"/>
  <p:notesSz cx="6858000" cy="9144000"/>
  <p:embeddedFontLst>
    <p:embeddedFont>
      <p:font typeface="Cambria Math" panose="02040503050406030204" pitchFamily="18" charset="0"/>
      <p:regular r:id="rId46"/>
    </p:embeddedFont>
    <p:embeddedFont>
      <p:font typeface="Figtree Bold" pitchFamily="2" charset="0"/>
      <p:regular r:id="rId47"/>
      <p:bold r:id="rId48"/>
    </p:embeddedFont>
    <p:embeddedFont>
      <p:font typeface="Figtree Medium" pitchFamily="2" charset="0"/>
      <p:regular r:id="rId49"/>
      <p:bold r:id="rId50"/>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652"/>
    <p:restoredTop sz="94210"/>
  </p:normalViewPr>
  <p:slideViewPr>
    <p:cSldViewPr snapToGrid="0">
      <p:cViewPr>
        <p:scale>
          <a:sx n="51" d="100"/>
          <a:sy n="51" d="100"/>
        </p:scale>
        <p:origin x="1528" y="960"/>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Times New Roman" panose="02020603050405020304" pitchFamily="18" charset="0"/>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25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400">
                <a:latin typeface="Figtree Medium" pitchFamily="2" charset="0"/>
              </a:rPr>
              <a:t>May want to use the phrase ”from work by folks at San José State University and the U.S. Forest Service”</a:t>
            </a:r>
          </a:p>
          <a:p>
            <a:endParaRPr lang="en-US"/>
          </a:p>
        </p:txBody>
      </p:sp>
    </p:spTree>
    <p:extLst>
      <p:ext uri="{BB962C8B-B14F-4D97-AF65-F5344CB8AC3E}">
        <p14:creationId xmlns:p14="http://schemas.microsoft.com/office/powerpoint/2010/main" val="1974814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95308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28003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More information on the GPLPV model can be found in Ref. 6.</a:t>
            </a:r>
          </a:p>
        </p:txBody>
      </p:sp>
    </p:spTree>
    <p:extLst>
      <p:ext uri="{BB962C8B-B14F-4D97-AF65-F5344CB8AC3E}">
        <p14:creationId xmlns:p14="http://schemas.microsoft.com/office/powerpoint/2010/main" val="836894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6355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9277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8748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28390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78010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solidFill>
                  <a:srgbClr val="DDDDDD"/>
                </a:solidFill>
                <a:effectLst/>
                <a:highlight>
                  <a:srgbClr val="26282F"/>
                </a:highlight>
              </a:rPr>
              <a:t>UH-60 Blackhawk (NASA 748) and YO-3A (NASA-718) inflight over Altamont Pass, CA - Blade Vortex Interaction Noise experiment.</a:t>
            </a:r>
            <a:endParaRPr lang="en-US"/>
          </a:p>
        </p:txBody>
      </p:sp>
    </p:spTree>
    <p:extLst>
      <p:ext uri="{BB962C8B-B14F-4D97-AF65-F5344CB8AC3E}">
        <p14:creationId xmlns:p14="http://schemas.microsoft.com/office/powerpoint/2010/main" val="3286587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4015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8523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90997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9319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15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we zoom in you can see the aft longitudinal drift for the quad is about 50 feet”</a:t>
            </a:r>
          </a:p>
        </p:txBody>
      </p:sp>
    </p:spTree>
    <p:extLst>
      <p:ext uri="{BB962C8B-B14F-4D97-AF65-F5344CB8AC3E}">
        <p14:creationId xmlns:p14="http://schemas.microsoft.com/office/powerpoint/2010/main" val="3987772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a:t>“Again, the </a:t>
            </a:r>
            <a:r>
              <a:rPr lang="en-US" sz="2400" b="0">
                <a:latin typeface="Figtree Medium" pitchFamily="2" charset="0"/>
              </a:rPr>
              <a:t>UH-60 had a deficiency for its TRC, but it is expected that, once corrected, similar results should be attainable”</a:t>
            </a:r>
            <a:endParaRPr lang="en-US"/>
          </a:p>
        </p:txBody>
      </p:sp>
    </p:spTree>
    <p:extLst>
      <p:ext uri="{BB962C8B-B14F-4D97-AF65-F5344CB8AC3E}">
        <p14:creationId xmlns:p14="http://schemas.microsoft.com/office/powerpoint/2010/main" val="4256241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lnSpc>
                    <a:spcPct val="100000"/>
                  </a:lnSpc>
                  <a:spcAft>
                    <a:spcPts val="1600"/>
                  </a:spcAft>
                  <a:buFont typeface="Arial" panose="020B0604020202020204" pitchFamily="34" charset="0"/>
                  <a:buNone/>
                </a:pPr>
                <a:r>
                  <a:rPr lang="en-US" sz="2400">
                    <a:latin typeface="Figtree Medium" pitchFamily="2" charset="0"/>
                  </a:rPr>
                  <a:t>Estimated </a:t>
                </a:r>
                <a14:m>
                  <m:oMath xmlns:m="http://schemas.openxmlformats.org/officeDocument/2006/math">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3</m:t>
                        </m:r>
                        <m:r>
                          <a:rPr lang="en-US" sz="2400" b="0" i="1" smtClean="0">
                            <a:latin typeface="Cambria Math" panose="02040503050406030204" pitchFamily="18" charset="0"/>
                          </a:rPr>
                          <m:t>𝜎</m:t>
                        </m:r>
                      </m:e>
                      <m:sub>
                        <m:r>
                          <a:rPr lang="en-US" sz="2400" b="0" i="1" smtClean="0">
                            <a:latin typeface="Cambria Math" panose="02040503050406030204" pitchFamily="18" charset="0"/>
                          </a:rPr>
                          <m:t>𝑃𝐶𝐴</m:t>
                        </m:r>
                      </m:sub>
                    </m:sSub>
                  </m:oMath>
                </a14:m>
                <a:r>
                  <a:rPr lang="en-US" sz="2400">
                    <a:latin typeface="Figtree Medium" pitchFamily="2" charset="0"/>
                  </a:rPr>
                  <a:t> ranges for expected performance are shown in the figure</a:t>
                </a:r>
              </a:p>
              <a:p>
                <a:pPr marL="0" marR="0" lvl="0" indent="0" defTabSz="457200" eaLnBrk="1" fontAlgn="auto" latinLnBrk="0" hangingPunct="1">
                  <a:lnSpc>
                    <a:spcPct val="100000"/>
                  </a:lnSpc>
                  <a:spcBef>
                    <a:spcPts val="0"/>
                  </a:spcBef>
                  <a:spcAft>
                    <a:spcPts val="1600"/>
                  </a:spcAft>
                  <a:buClrTx/>
                  <a:buSzTx/>
                  <a:buFont typeface="Arial" panose="020B0604020202020204" pitchFamily="34" charset="0"/>
                  <a:buNone/>
                  <a:tabLst/>
                  <a:defRPr/>
                </a:pPr>
                <a:r>
                  <a:rPr lang="en-US" sz="2400" b="0">
                    <a:latin typeface="Figtree Medium" pitchFamily="2" charset="0"/>
                  </a:rPr>
                  <a:t>, thus, for this study, characterization of the displacement ranges for both models will be based on turbulence-only results</a:t>
                </a:r>
              </a:p>
              <a:p>
                <a:pPr marL="0" indent="0">
                  <a:lnSpc>
                    <a:spcPct val="100000"/>
                  </a:lnSpc>
                  <a:spcAft>
                    <a:spcPts val="1600"/>
                  </a:spcAft>
                  <a:buFont typeface="Arial" panose="020B0604020202020204" pitchFamily="34" charset="0"/>
                  <a:buNone/>
                </a:pPr>
                <a:endParaRPr lang="en-US" sz="2400">
                  <a:latin typeface="Figtree Medium" pitchFamily="2" charset="0"/>
                </a:endParaRPr>
              </a:p>
              <a:p>
                <a:pPr marL="0" indent="0">
                  <a:lnSpc>
                    <a:spcPct val="100000"/>
                  </a:lnSpc>
                  <a:spcAft>
                    <a:spcPts val="1600"/>
                  </a:spcAft>
                  <a:buFont typeface="Arial" panose="020B0604020202020204" pitchFamily="34" charset="0"/>
                  <a:buNone/>
                </a:pPr>
                <a:r>
                  <a:rPr lang="en-US" sz="2400">
                    <a:latin typeface="Figtree Medium" pitchFamily="2" charset="0"/>
                  </a:rPr>
                  <a:t>Despite possible improvements to the control system, true displacement is likely to be larger because not all features of the turbulence environment are being modeled (plumes, vortices, etc.)</a:t>
                </a:r>
              </a:p>
            </p:txBody>
          </p:sp>
        </mc:Choice>
        <mc:Fallback xmlns="">
          <p:sp>
            <p:nvSpPr>
              <p:cNvPr id="3" name="Notes Placeholder 2"/>
              <p:cNvSpPr>
                <a:spLocks noGrp="1"/>
              </p:cNvSpPr>
              <p:nvPr>
                <p:ph type="body" idx="1"/>
              </p:nvPr>
            </p:nvSpPr>
            <p:spPr/>
            <p:txBody>
              <a:bodyPr/>
              <a:lstStyle/>
              <a:p>
                <a:pPr marL="0" indent="0">
                  <a:lnSpc>
                    <a:spcPct val="100000"/>
                  </a:lnSpc>
                  <a:spcAft>
                    <a:spcPts val="1600"/>
                  </a:spcAft>
                  <a:buFont typeface="Arial" panose="020B0604020202020204" pitchFamily="34" charset="0"/>
                  <a:buNone/>
                </a:pPr>
                <a:r>
                  <a:rPr lang="en-US" sz="2400">
                    <a:latin typeface="Figtree Medium" pitchFamily="2" charset="0"/>
                  </a:rPr>
                  <a:t>Estimated </a:t>
                </a:r>
                <a:r>
                  <a:rPr lang="en-US" sz="2400" i="0">
                    <a:latin typeface="Cambria Math" panose="02040503050406030204" pitchFamily="18" charset="0"/>
                  </a:rPr>
                  <a:t>〖</a:t>
                </a:r>
                <a:r>
                  <a:rPr lang="en-US" sz="2400" b="0" i="0">
                    <a:latin typeface="Cambria Math" panose="02040503050406030204" pitchFamily="18" charset="0"/>
                  </a:rPr>
                  <a:t>3𝜎〗_𝑃𝐶𝐴</a:t>
                </a:r>
                <a:r>
                  <a:rPr lang="en-US" sz="2400">
                    <a:latin typeface="Figtree Medium" pitchFamily="2" charset="0"/>
                  </a:rPr>
                  <a:t> ranges for expected performance are shown in the figure</a:t>
                </a:r>
              </a:p>
              <a:p>
                <a:pPr marL="0" marR="0" lvl="0" indent="0" defTabSz="457200" eaLnBrk="1" fontAlgn="auto" latinLnBrk="0" hangingPunct="1">
                  <a:lnSpc>
                    <a:spcPct val="100000"/>
                  </a:lnSpc>
                  <a:spcBef>
                    <a:spcPts val="0"/>
                  </a:spcBef>
                  <a:spcAft>
                    <a:spcPts val="1600"/>
                  </a:spcAft>
                  <a:buClrTx/>
                  <a:buSzTx/>
                  <a:buFont typeface="Arial" panose="020B0604020202020204" pitchFamily="34" charset="0"/>
                  <a:buNone/>
                  <a:tabLst/>
                  <a:defRPr/>
                </a:pPr>
                <a:r>
                  <a:rPr lang="en-US" sz="2400" b="0">
                    <a:latin typeface="Figtree Medium" pitchFamily="2" charset="0"/>
                  </a:rPr>
                  <a:t>, thus, for this study, characterization of the displacement ranges for both models will be based on turbulence-only results</a:t>
                </a:r>
              </a:p>
              <a:p>
                <a:pPr marL="0" indent="0">
                  <a:lnSpc>
                    <a:spcPct val="100000"/>
                  </a:lnSpc>
                  <a:spcAft>
                    <a:spcPts val="1600"/>
                  </a:spcAft>
                  <a:buFont typeface="Arial" panose="020B0604020202020204" pitchFamily="34" charset="0"/>
                  <a:buNone/>
                </a:pPr>
                <a:endParaRPr lang="en-US" sz="2400">
                  <a:latin typeface="Figtree Medium" pitchFamily="2" charset="0"/>
                </a:endParaRPr>
              </a:p>
              <a:p>
                <a:pPr marL="0" indent="0">
                  <a:lnSpc>
                    <a:spcPct val="100000"/>
                  </a:lnSpc>
                  <a:spcAft>
                    <a:spcPts val="1600"/>
                  </a:spcAft>
                  <a:buFont typeface="Arial" panose="020B0604020202020204" pitchFamily="34" charset="0"/>
                  <a:buNone/>
                </a:pPr>
                <a:r>
                  <a:rPr lang="en-US" sz="2400">
                    <a:latin typeface="Figtree Medium" pitchFamily="2" charset="0"/>
                  </a:rPr>
                  <a:t>Despite possible improvements to the control system, true displacement is likely to be larger because not all features of the turbulence environment are being modeled (plumes, vortices, etc.)</a:t>
                </a:r>
              </a:p>
            </p:txBody>
          </p:sp>
        </mc:Fallback>
      </mc:AlternateContent>
    </p:spTree>
    <p:extLst>
      <p:ext uri="{BB962C8B-B14F-4D97-AF65-F5344CB8AC3E}">
        <p14:creationId xmlns:p14="http://schemas.microsoft.com/office/powerpoint/2010/main" val="2640457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Swashplate figure adopted from Ref. 7.</a:t>
            </a:r>
          </a:p>
        </p:txBody>
      </p:sp>
    </p:spTree>
    <p:extLst>
      <p:ext uri="{BB962C8B-B14F-4D97-AF65-F5344CB8AC3E}">
        <p14:creationId xmlns:p14="http://schemas.microsoft.com/office/powerpoint/2010/main" val="3960577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8586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Quadcopter uses over 250% for all test cases.</a:t>
            </a:r>
          </a:p>
        </p:txBody>
      </p:sp>
    </p:spTree>
    <p:extLst>
      <p:ext uri="{BB962C8B-B14F-4D97-AF65-F5344CB8AC3E}">
        <p14:creationId xmlns:p14="http://schemas.microsoft.com/office/powerpoint/2010/main" val="640071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VTOL Analysis for Emergency Response Applications (VAERA) - Identifying Technology Gaps for Wildfire Relief Rotorcraft Missions</a:t>
            </a:r>
          </a:p>
          <a:p>
            <a:r>
              <a:rPr lang="en-US"/>
              <a:t>3 to 7.5 million acres (1985-2022, 5yr. avg.)</a:t>
            </a:r>
          </a:p>
          <a:p>
            <a:r>
              <a:rPr lang="en-US"/>
              <a:t>1 to 4 billion dollars (1985-2022, 5yr. avg.)</a:t>
            </a:r>
          </a:p>
          <a:p>
            <a:r>
              <a:rPr lang="en-US"/>
              <a:t>Wildfire figure is from Ref. 1</a:t>
            </a:r>
          </a:p>
          <a:p>
            <a:r>
              <a:rPr lang="en-US"/>
              <a:t>Data for the figure is originally from Ref. 2</a:t>
            </a:r>
          </a:p>
          <a:p>
            <a:r>
              <a:rPr lang="en-US"/>
              <a:t>CDC data is from Ref. 3</a:t>
            </a:r>
          </a:p>
          <a:p>
            <a:endParaRPr lang="en-US"/>
          </a:p>
        </p:txBody>
      </p:sp>
    </p:spTree>
    <p:extLst>
      <p:ext uri="{BB962C8B-B14F-4D97-AF65-F5344CB8AC3E}">
        <p14:creationId xmlns:p14="http://schemas.microsoft.com/office/powerpoint/2010/main" val="15189973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1152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0519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11045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08097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5846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03573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VTOL Analysis for Emergency Response Applications (VAERA) - Identifying Technology Gaps for Wildfire Relief Rotorcraft Missions</a:t>
            </a:r>
          </a:p>
          <a:p>
            <a:r>
              <a:rPr lang="en-US"/>
              <a:t>3 to 7.5 million acres (1985-2022, 5yr. avg.)</a:t>
            </a:r>
          </a:p>
          <a:p>
            <a:r>
              <a:rPr lang="en-US"/>
              <a:t>1 to 4 billion dollars (1985-2022, 5yr. avg.)</a:t>
            </a:r>
          </a:p>
          <a:p>
            <a:r>
              <a:rPr lang="en-US"/>
              <a:t>Wildfire figure is from Ref. 1</a:t>
            </a:r>
          </a:p>
          <a:p>
            <a:r>
              <a:rPr lang="en-US"/>
              <a:t>Data for the figure is originally from Ref. 2</a:t>
            </a:r>
          </a:p>
          <a:p>
            <a:r>
              <a:rPr lang="en-US"/>
              <a:t>CDC data is from Ref. 3</a:t>
            </a:r>
          </a:p>
          <a:p>
            <a:endParaRPr lang="en-US"/>
          </a:p>
        </p:txBody>
      </p:sp>
    </p:spTree>
    <p:extLst>
      <p:ext uri="{BB962C8B-B14F-4D97-AF65-F5344CB8AC3E}">
        <p14:creationId xmlns:p14="http://schemas.microsoft.com/office/powerpoint/2010/main" val="2042682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eaLnBrk="1" fontAlgn="auto" latinLnBrk="0" hangingPunct="1">
              <a:lnSpc>
                <a:spcPct val="117999"/>
              </a:lnSpc>
              <a:spcBef>
                <a:spcPts val="0"/>
              </a:spcBef>
              <a:spcAft>
                <a:spcPts val="0"/>
              </a:spcAft>
              <a:buClrTx/>
              <a:buSzTx/>
              <a:buFontTx/>
              <a:buNone/>
              <a:tabLst/>
              <a:defRPr/>
            </a:pPr>
            <a:r>
              <a:rPr lang="en-US" sz="2400">
                <a:latin typeface="Figtree Medium" pitchFamily="2" charset="0"/>
              </a:rPr>
              <a:t>Image 1 (Left): A pair of Cal Fire UH-1H Super Huey helicopters are seen during an aerial attack on a simulated wildfire. Photo Credit: NASA/Joel </a:t>
            </a:r>
            <a:r>
              <a:rPr lang="en-US" sz="2400" err="1">
                <a:latin typeface="Figtree Medium" pitchFamily="2" charset="0"/>
              </a:rPr>
              <a:t>Kowsky</a:t>
            </a:r>
            <a:r>
              <a:rPr lang="en-US" sz="2400">
                <a:latin typeface="Figtree Medium" pitchFamily="2" charset="0"/>
              </a:rPr>
              <a:t>.</a:t>
            </a:r>
            <a:br>
              <a:rPr lang="en-US" sz="2400">
                <a:latin typeface="Figtree Medium" pitchFamily="2" charset="0"/>
              </a:rPr>
            </a:br>
            <a:r>
              <a:rPr lang="en-US" sz="2400">
                <a:latin typeface="Figtree Medium" pitchFamily="2" charset="0"/>
              </a:rPr>
              <a:t>Image 2 (Right): Kennedy Space Center response team practices stabilizing an injured crew member before transport to a local hospital by an Air Force HH-60 helicopter. Photo Credit: NASA.</a:t>
            </a:r>
          </a:p>
          <a:p>
            <a:endParaRPr lang="en-US"/>
          </a:p>
        </p:txBody>
      </p:sp>
    </p:spTree>
    <p:extLst>
      <p:ext uri="{BB962C8B-B14F-4D97-AF65-F5344CB8AC3E}">
        <p14:creationId xmlns:p14="http://schemas.microsoft.com/office/powerpoint/2010/main" val="460661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1334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0308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Results shown used the FAA HQTE / UAM standards for Precision Hover MTE. Pilots fly in at 45° angle while maintaining a forward heading. They target a ground speed of 6-10 knots before calling their deceleration mark, Desired/Adequate deceleration time: 8/12 seconds. Pilots also call out once they have achieved a hover and must then station keep for 30 sec.</a:t>
            </a:r>
          </a:p>
          <a:p>
            <a:r>
              <a:rPr lang="en-US"/>
              <a:t>Bar chart uses data from 2021 VMS study, legend shows average cooper-harper rating in parentheses. Pilot names have been replaced with alphabetical letters.</a:t>
            </a:r>
          </a:p>
          <a:p>
            <a:pPr marL="0" marR="0" lvl="0" indent="0" defTabSz="457200" eaLnBrk="1" fontAlgn="auto" latinLnBrk="0" hangingPunct="1">
              <a:lnSpc>
                <a:spcPct val="117999"/>
              </a:lnSpc>
              <a:spcBef>
                <a:spcPts val="0"/>
              </a:spcBef>
              <a:spcAft>
                <a:spcPts val="0"/>
              </a:spcAft>
              <a:buClrTx/>
              <a:buSzTx/>
              <a:buFontTx/>
              <a:buNone/>
              <a:tabLst/>
              <a:defRPr/>
            </a:pPr>
            <a:r>
              <a:rPr lang="en-US"/>
              <a:t>This presentation is for the handling qualities session at the VFS forum and it is assumed that folks are familiar with the attitude command attitude hold (ACAH) response type. Be sure to elaborate on this when presenting to other audiences who may not know.</a:t>
            </a:r>
          </a:p>
          <a:p>
            <a:pPr marL="0" marR="0" lvl="0" indent="0" defTabSz="457200" eaLnBrk="1" fontAlgn="auto" latinLnBrk="0" hangingPunct="1">
              <a:lnSpc>
                <a:spcPct val="117999"/>
              </a:lnSpc>
              <a:spcBef>
                <a:spcPts val="0"/>
              </a:spcBef>
              <a:spcAft>
                <a:spcPts val="0"/>
              </a:spcAft>
              <a:buClrTx/>
              <a:buSzTx/>
              <a:buFontTx/>
              <a:buNone/>
              <a:tabLst/>
              <a:defRPr/>
            </a:pPr>
            <a:r>
              <a:rPr lang="en-US"/>
              <a:t>More data on Dryden model is in Ref. 4.</a:t>
            </a:r>
          </a:p>
          <a:p>
            <a:pPr marL="0" marR="0" lvl="0" indent="0" defTabSz="457200" eaLnBrk="1" fontAlgn="auto" latinLnBrk="0" hangingPunct="1">
              <a:lnSpc>
                <a:spcPct val="117999"/>
              </a:lnSpc>
              <a:spcBef>
                <a:spcPts val="0"/>
              </a:spcBef>
              <a:spcAft>
                <a:spcPts val="0"/>
              </a:spcAft>
              <a:buClrTx/>
              <a:buSzTx/>
              <a:buFontTx/>
              <a:buNone/>
              <a:tabLst/>
              <a:defRPr/>
            </a:pPr>
            <a:r>
              <a:rPr lang="en-US"/>
              <a:t>VMS visuals are from Ref. 5.</a:t>
            </a:r>
          </a:p>
        </p:txBody>
      </p:sp>
    </p:spTree>
    <p:extLst>
      <p:ext uri="{BB962C8B-B14F-4D97-AF65-F5344CB8AC3E}">
        <p14:creationId xmlns:p14="http://schemas.microsoft.com/office/powerpoint/2010/main" val="226795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00496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0" i="0"/>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b="0" i="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0" i="0"/>
            </a:lvl1pPr>
            <a:lvl2pPr marL="0" indent="457200" defTabSz="825500">
              <a:lnSpc>
                <a:spcPct val="100000"/>
              </a:lnSpc>
              <a:spcBef>
                <a:spcPts val="0"/>
              </a:spcBef>
              <a:buSzTx/>
              <a:buNone/>
              <a:defRPr sz="5500" b="0" i="0"/>
            </a:lvl2pPr>
            <a:lvl3pPr marL="0" indent="914400" defTabSz="825500">
              <a:lnSpc>
                <a:spcPct val="100000"/>
              </a:lnSpc>
              <a:spcBef>
                <a:spcPts val="0"/>
              </a:spcBef>
              <a:buSzTx/>
              <a:buNone/>
              <a:defRPr sz="5500" b="0" i="0"/>
            </a:lvl3pPr>
            <a:lvl4pPr marL="0" indent="1371600" defTabSz="825500">
              <a:lnSpc>
                <a:spcPct val="100000"/>
              </a:lnSpc>
              <a:spcBef>
                <a:spcPts val="0"/>
              </a:spcBef>
              <a:buSzTx/>
              <a:buNone/>
              <a:defRPr sz="5500" b="0" i="0"/>
            </a:lvl4pPr>
            <a:lvl5pPr marL="0" indent="1828800" defTabSz="825500">
              <a:lnSpc>
                <a:spcPct val="100000"/>
              </a:lnSpc>
              <a:spcBef>
                <a:spcPts val="0"/>
              </a:spcBef>
              <a:buSzTx/>
              <a:buNone/>
              <a:defRPr sz="5500" b="0" i="0"/>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b="0" i="0" spc="-232">
                <a:latin typeface="Times New Roman" panose="02020603050405020304" pitchFamily="18" charset="0"/>
                <a:ea typeface="Helvetica Neue Medium"/>
                <a:cs typeface="Times New Roman" panose="02020603050405020304" pitchFamily="18" charset="0"/>
                <a:sym typeface="Helvetica Neue Medium"/>
              </a:defRPr>
            </a:lvl1pPr>
            <a:lvl2pPr marL="0" indent="457200" algn="ctr">
              <a:lnSpc>
                <a:spcPct val="80000"/>
              </a:lnSpc>
              <a:spcBef>
                <a:spcPts val="0"/>
              </a:spcBef>
              <a:buSzTx/>
              <a:buNone/>
              <a:defRPr sz="11600" b="0" i="0" spc="-232">
                <a:latin typeface="Times New Roman" panose="02020603050405020304" pitchFamily="18" charset="0"/>
                <a:ea typeface="Helvetica Neue Medium"/>
                <a:cs typeface="Times New Roman" panose="02020603050405020304" pitchFamily="18" charset="0"/>
                <a:sym typeface="Helvetica Neue Medium"/>
              </a:defRPr>
            </a:lvl2pPr>
            <a:lvl3pPr marL="0" indent="914400" algn="ctr">
              <a:lnSpc>
                <a:spcPct val="80000"/>
              </a:lnSpc>
              <a:spcBef>
                <a:spcPts val="0"/>
              </a:spcBef>
              <a:buSzTx/>
              <a:buNone/>
              <a:defRPr sz="11600" b="0" i="0" spc="-232">
                <a:latin typeface="Times New Roman" panose="02020603050405020304" pitchFamily="18" charset="0"/>
                <a:ea typeface="Helvetica Neue Medium"/>
                <a:cs typeface="Times New Roman" panose="02020603050405020304" pitchFamily="18" charset="0"/>
                <a:sym typeface="Helvetica Neue Medium"/>
              </a:defRPr>
            </a:lvl3pPr>
            <a:lvl4pPr marL="0" indent="1371600" algn="ctr">
              <a:lnSpc>
                <a:spcPct val="80000"/>
              </a:lnSpc>
              <a:spcBef>
                <a:spcPts val="0"/>
              </a:spcBef>
              <a:buSzTx/>
              <a:buNone/>
              <a:defRPr sz="11600" b="0" i="0" spc="-232">
                <a:latin typeface="Times New Roman" panose="02020603050405020304" pitchFamily="18" charset="0"/>
                <a:ea typeface="Helvetica Neue Medium"/>
                <a:cs typeface="Times New Roman" panose="02020603050405020304" pitchFamily="18" charset="0"/>
                <a:sym typeface="Helvetica Neue Medium"/>
              </a:defRPr>
            </a:lvl4pPr>
            <a:lvl5pPr marL="0" indent="1828800" algn="ctr">
              <a:lnSpc>
                <a:spcPct val="80000"/>
              </a:lnSpc>
              <a:spcBef>
                <a:spcPts val="0"/>
              </a:spcBef>
              <a:buSzTx/>
              <a:buNone/>
              <a:defRPr sz="11600" b="0" i="0" spc="-232">
                <a:latin typeface="Times New Roman" panose="02020603050405020304" pitchFamily="18" charset="0"/>
                <a:ea typeface="Helvetica Neue Medium"/>
                <a:cs typeface="Times New Roman" panose="02020603050405020304" pitchFamily="18" charset="0"/>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0" i="0" spc="-250"/>
            </a:lvl1pPr>
            <a:lvl2pPr marL="0" indent="457200" algn="ctr">
              <a:lnSpc>
                <a:spcPct val="80000"/>
              </a:lnSpc>
              <a:spcBef>
                <a:spcPts val="0"/>
              </a:spcBef>
              <a:buSzTx/>
              <a:buNone/>
              <a:defRPr sz="25000" b="0" i="0" spc="-250"/>
            </a:lvl2pPr>
            <a:lvl3pPr marL="0" indent="914400" algn="ctr">
              <a:lnSpc>
                <a:spcPct val="80000"/>
              </a:lnSpc>
              <a:spcBef>
                <a:spcPts val="0"/>
              </a:spcBef>
              <a:buSzTx/>
              <a:buNone/>
              <a:defRPr sz="25000" b="0" i="0" spc="-250"/>
            </a:lvl3pPr>
            <a:lvl4pPr marL="0" indent="1371600" algn="ctr">
              <a:lnSpc>
                <a:spcPct val="80000"/>
              </a:lnSpc>
              <a:spcBef>
                <a:spcPts val="0"/>
              </a:spcBef>
              <a:buSzTx/>
              <a:buNone/>
              <a:defRPr sz="25000" b="0" i="0" spc="-250"/>
            </a:lvl4pPr>
            <a:lvl5pPr marL="0" indent="1828800" algn="ctr">
              <a:lnSpc>
                <a:spcPct val="80000"/>
              </a:lnSpc>
              <a:spcBef>
                <a:spcPts val="0"/>
              </a:spcBef>
              <a:buSzTx/>
              <a:buNone/>
              <a:defRPr sz="25000" b="0" i="0"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0" i="0"/>
            </a:lvl1pPr>
          </a:lstStyle>
          <a:p>
            <a:r>
              <a:t>Fact information</a:t>
            </a:r>
          </a:p>
        </p:txBody>
      </p:sp>
      <p:sp>
        <p:nvSpPr>
          <p:cNvPr id="108"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0" i="0"/>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b="0" i="0" spc="-170">
                <a:latin typeface="Times New Roman" panose="02020603050405020304" pitchFamily="18" charset="0"/>
                <a:ea typeface="Helvetica Neue Medium"/>
                <a:cs typeface="Times New Roman" panose="02020603050405020304" pitchFamily="18" charset="0"/>
                <a:sym typeface="Helvetica Neue Medium"/>
              </a:defRPr>
            </a:lvl1pPr>
            <a:lvl2pPr marL="638923" indent="-12700">
              <a:spcBef>
                <a:spcPts val="0"/>
              </a:spcBef>
              <a:buSzTx/>
              <a:buNone/>
              <a:defRPr sz="8500" b="0" i="0" spc="-170">
                <a:latin typeface="Times New Roman" panose="02020603050405020304" pitchFamily="18" charset="0"/>
                <a:ea typeface="Helvetica Neue Medium"/>
                <a:cs typeface="Times New Roman" panose="02020603050405020304" pitchFamily="18" charset="0"/>
                <a:sym typeface="Helvetica Neue Medium"/>
              </a:defRPr>
            </a:lvl2pPr>
            <a:lvl3pPr marL="638923" indent="444500">
              <a:spcBef>
                <a:spcPts val="0"/>
              </a:spcBef>
              <a:buSzTx/>
              <a:buNone/>
              <a:defRPr sz="8500" b="0" i="0" spc="-170">
                <a:latin typeface="Times New Roman" panose="02020603050405020304" pitchFamily="18" charset="0"/>
                <a:ea typeface="Helvetica Neue Medium"/>
                <a:cs typeface="Times New Roman" panose="02020603050405020304" pitchFamily="18" charset="0"/>
                <a:sym typeface="Helvetica Neue Medium"/>
              </a:defRPr>
            </a:lvl3pPr>
            <a:lvl4pPr marL="638923" indent="901700">
              <a:spcBef>
                <a:spcPts val="0"/>
              </a:spcBef>
              <a:buSzTx/>
              <a:buNone/>
              <a:defRPr sz="8500" b="0" i="0" spc="-170">
                <a:latin typeface="Times New Roman" panose="02020603050405020304" pitchFamily="18" charset="0"/>
                <a:ea typeface="Helvetica Neue Medium"/>
                <a:cs typeface="Times New Roman" panose="02020603050405020304" pitchFamily="18" charset="0"/>
                <a:sym typeface="Helvetica Neue Medium"/>
              </a:defRPr>
            </a:lvl4pPr>
            <a:lvl5pPr marL="638923" indent="1358900">
              <a:spcBef>
                <a:spcPts val="0"/>
              </a:spcBef>
              <a:buSzTx/>
              <a:buNone/>
              <a:defRPr sz="8500" b="0" i="0" spc="-170">
                <a:latin typeface="Times New Roman" panose="02020603050405020304" pitchFamily="18" charset="0"/>
                <a:ea typeface="Helvetica Neue Medium"/>
                <a:cs typeface="Times New Roman" panose="02020603050405020304" pitchFamily="18" charset="0"/>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lvl1pPr>
              <a:defRPr b="0" i="0"/>
            </a:lvl1p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lvl1pPr>
              <a:defRPr b="0" i="0"/>
            </a:lvl1p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lvl1pPr>
              <a:defRPr b="0" i="0"/>
            </a:lvl1pPr>
          </a:lstStyle>
          <a:p>
            <a:endParaRPr/>
          </a:p>
        </p:txBody>
      </p:sp>
      <p:sp>
        <p:nvSpPr>
          <p:cNvPr id="127"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lvl1pPr>
              <a:defRPr b="0" i="0"/>
            </a:lvl1pPr>
          </a:lstStyle>
          <a:p>
            <a:endParaRPr/>
          </a:p>
        </p:txBody>
      </p:sp>
      <p:sp>
        <p:nvSpPr>
          <p:cNvPr id="135" name="Slide Number"/>
          <p:cNvSpPr txBox="1">
            <a:spLocks noGrp="1"/>
          </p:cNvSpPr>
          <p:nvPr>
            <p:ph type="sldNum" sz="quarter" idx="2"/>
          </p:nvPr>
        </p:nvSpPr>
        <p:spPr>
          <a:prstGeom prst="rect">
            <a:avLst/>
          </a:prstGeom>
        </p:spPr>
        <p:txBody>
          <a:bodyPr/>
          <a:lstStyle>
            <a:lvl1pPr>
              <a:defRPr b="0" i="0">
                <a:solidFill>
                  <a:srgbClr val="FFFFFF"/>
                </a:solidFill>
              </a:defRPr>
            </a:lvl1pPr>
          </a:lstStyle>
          <a:p>
            <a:fld id="{86CB4B4D-7CA3-9044-876B-883B54F8677D}" type="slidenum">
              <a:rPr lang="en-US" smtClean="0"/>
              <a:pPr/>
              <a:t>‹#›</a:t>
            </a:fld>
            <a:endParaRPr lang="en-US"/>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lvl1pPr>
              <a:defRPr b="0" i="0"/>
            </a:lvl1p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b="0" i="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0" i="0"/>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0" i="0"/>
            </a:lvl1pPr>
            <a:lvl2pPr marL="0" indent="457200" defTabSz="825500">
              <a:lnSpc>
                <a:spcPct val="100000"/>
              </a:lnSpc>
              <a:spcBef>
                <a:spcPts val="0"/>
              </a:spcBef>
              <a:buSzTx/>
              <a:buNone/>
              <a:defRPr sz="5500" b="0" i="0"/>
            </a:lvl2pPr>
            <a:lvl3pPr marL="0" indent="914400" defTabSz="825500">
              <a:lnSpc>
                <a:spcPct val="100000"/>
              </a:lnSpc>
              <a:spcBef>
                <a:spcPts val="0"/>
              </a:spcBef>
              <a:buSzTx/>
              <a:buNone/>
              <a:defRPr sz="5500" b="0" i="0"/>
            </a:lvl3pPr>
            <a:lvl4pPr marL="0" indent="1371600" defTabSz="825500">
              <a:lnSpc>
                <a:spcPct val="100000"/>
              </a:lnSpc>
              <a:spcBef>
                <a:spcPts val="0"/>
              </a:spcBef>
              <a:buSzTx/>
              <a:buNone/>
              <a:defRPr sz="5500" b="0" i="0"/>
            </a:lvl4pPr>
            <a:lvl5pPr marL="0" indent="1828800" defTabSz="825500">
              <a:lnSpc>
                <a:spcPct val="100000"/>
              </a:lnSpc>
              <a:spcBef>
                <a:spcPts val="0"/>
              </a:spcBef>
              <a:buSzTx/>
              <a:buNone/>
              <a:defRPr sz="5500" b="0" i="0"/>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lvl1pPr>
              <a:defRPr b="0" i="0"/>
            </a:lvl1p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lvl1pPr>
              <a:defRPr b="0" i="0"/>
            </a:lvl1pPr>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0" i="0"/>
            </a:lvl1pPr>
            <a:lvl2pPr marL="0" indent="457200" defTabSz="825500">
              <a:lnSpc>
                <a:spcPct val="100000"/>
              </a:lnSpc>
              <a:spcBef>
                <a:spcPts val="0"/>
              </a:spcBef>
              <a:buSzTx/>
              <a:buNone/>
              <a:defRPr sz="5500" b="0" i="0"/>
            </a:lvl2pPr>
            <a:lvl3pPr marL="0" indent="914400" defTabSz="825500">
              <a:lnSpc>
                <a:spcPct val="100000"/>
              </a:lnSpc>
              <a:spcBef>
                <a:spcPts val="0"/>
              </a:spcBef>
              <a:buSzTx/>
              <a:buNone/>
              <a:defRPr sz="5500" b="0" i="0"/>
            </a:lvl3pPr>
            <a:lvl4pPr marL="0" indent="1371600" defTabSz="825500">
              <a:lnSpc>
                <a:spcPct val="100000"/>
              </a:lnSpc>
              <a:spcBef>
                <a:spcPts val="0"/>
              </a:spcBef>
              <a:buSzTx/>
              <a:buNone/>
              <a:defRPr sz="5500" b="0" i="0"/>
            </a:lvl4pPr>
            <a:lvl5pPr marL="0" indent="1828800" defTabSz="825500">
              <a:lnSpc>
                <a:spcPct val="100000"/>
              </a:lnSpc>
              <a:spcBef>
                <a:spcPts val="0"/>
              </a:spcBef>
              <a:buSzTx/>
              <a:buNone/>
              <a:defRPr sz="5500" b="0" i="0"/>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1998200" y="13080242"/>
            <a:ext cx="375104" cy="379591"/>
          </a:xfrm>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lvl1pPr>
              <a:defRPr b="0" i="0"/>
            </a:lvl1p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0" i="0"/>
            </a:lvl1pPr>
          </a:lstStyle>
          <a:p>
            <a:r>
              <a:t>Slide Subtitle</a:t>
            </a:r>
          </a:p>
        </p:txBody>
      </p:sp>
      <p:sp>
        <p:nvSpPr>
          <p:cNvPr id="44" name="Body Level One…"/>
          <p:cNvSpPr txBox="1">
            <a:spLocks noGrp="1"/>
          </p:cNvSpPr>
          <p:nvPr>
            <p:ph type="body" idx="1" hasCustomPrompt="1"/>
          </p:nvPr>
        </p:nvSpPr>
        <p:spPr>
          <a:prstGeom prst="rect">
            <a:avLst/>
          </a:prstGeom>
        </p:spPr>
        <p:txBody>
          <a:bodyPr/>
          <a:lstStyle>
            <a:lvl1pPr>
              <a:defRPr b="0" i="0"/>
            </a:lvl1pPr>
            <a:lvl2pPr>
              <a:defRPr b="0" i="0"/>
            </a:lvl2pPr>
            <a:lvl3pPr>
              <a:defRPr b="0" i="0"/>
            </a:lvl3pPr>
            <a:lvl4pPr>
              <a:defRPr b="0" i="0"/>
            </a:lvl4pPr>
            <a:lvl5pPr>
              <a:defRPr b="0" i="0"/>
            </a:lvl5p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lvl1pPr>
              <a:defRPr b="0" i="0"/>
            </a:lvl1pPr>
            <a:lvl2pPr>
              <a:defRPr b="0" i="0"/>
            </a:lvl2pPr>
            <a:lvl3pPr>
              <a:defRPr b="0" i="0"/>
            </a:lvl3pPr>
            <a:lvl4pPr>
              <a:defRPr b="0" i="0"/>
            </a:lvl4pPr>
            <a:lvl5pPr>
              <a:defRPr b="0" i="0"/>
            </a:lvl5pPr>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0" i="0"/>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lvl1pPr>
              <a:defRPr b="0" i="0"/>
            </a:lvl1pPr>
            <a:lvl2pPr>
              <a:defRPr b="0" i="0"/>
            </a:lvl2pPr>
            <a:lvl3pPr>
              <a:defRPr b="0" i="0"/>
            </a:lvl3pPr>
            <a:lvl4pPr>
              <a:defRPr b="0" i="0"/>
            </a:lvl4pPr>
            <a:lvl5pPr>
              <a:defRPr b="0" i="0"/>
            </a:lvl5p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lvl1pPr>
              <a:defRPr b="0" i="0"/>
            </a:lvl1p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lvl1pPr>
              <a:defRPr b="0" i="0"/>
            </a:lvl1pPr>
          </a:lstStyle>
          <a:p>
            <a:r>
              <a:t>Slide Title</a:t>
            </a:r>
          </a:p>
        </p:txBody>
      </p:sp>
      <p:sp>
        <p:nvSpPr>
          <p:cNvPr id="64"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i="0" spc="-232">
                <a:latin typeface="Times New Roman" panose="02020603050405020304" pitchFamily="18" charset="0"/>
                <a:ea typeface="Helvetica Neue Medium"/>
                <a:cs typeface="Times New Roman" panose="02020603050405020304" pitchFamily="18" charset="0"/>
                <a:sym typeface="Helvetica Neue Medium"/>
              </a:defRPr>
            </a:lvl1pPr>
          </a:lstStyle>
          <a:p>
            <a:r>
              <a:t>Section Title</a:t>
            </a:r>
          </a:p>
        </p:txBody>
      </p:sp>
      <p:sp>
        <p:nvSpPr>
          <p:cNvPr id="72" name="Slide Number"/>
          <p:cNvSpPr txBox="1">
            <a:spLocks noGrp="1"/>
          </p:cNvSpPr>
          <p:nvPr>
            <p:ph type="sldNum" sz="quarter" idx="2"/>
          </p:nvPr>
        </p:nvSpPr>
        <p:spPr>
          <a:xfrm>
            <a:off x="11998200" y="13080242"/>
            <a:ext cx="375104" cy="379591"/>
          </a:xfrm>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lvl1pPr>
              <a:defRPr b="0" i="0"/>
            </a:lvl1p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0" i="0"/>
            </a:lvl1pPr>
          </a:lstStyle>
          <a:p>
            <a:r>
              <a:t>Slide Subtitle</a:t>
            </a:r>
          </a:p>
        </p:txBody>
      </p:sp>
      <p:sp>
        <p:nvSpPr>
          <p:cNvPr id="81"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lvl1pPr>
              <a:defRPr b="0" i="0"/>
            </a:lvl1p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0" i="0"/>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b="0" i="0" spc="-55"/>
            </a:lvl1pPr>
            <a:lvl2pPr marL="0" indent="457200" defTabSz="825500">
              <a:lnSpc>
                <a:spcPct val="100000"/>
              </a:lnSpc>
              <a:spcBef>
                <a:spcPts val="1800"/>
              </a:spcBef>
              <a:buSzTx/>
              <a:buNone/>
              <a:defRPr sz="5500" b="0" i="0" spc="-55"/>
            </a:lvl2pPr>
            <a:lvl3pPr marL="0" indent="914400" defTabSz="825500">
              <a:lnSpc>
                <a:spcPct val="100000"/>
              </a:lnSpc>
              <a:spcBef>
                <a:spcPts val="1800"/>
              </a:spcBef>
              <a:buSzTx/>
              <a:buNone/>
              <a:defRPr sz="5500" b="0" i="0" spc="-55"/>
            </a:lvl3pPr>
            <a:lvl4pPr marL="0" indent="1371600" defTabSz="825500">
              <a:lnSpc>
                <a:spcPct val="100000"/>
              </a:lnSpc>
              <a:spcBef>
                <a:spcPts val="1800"/>
              </a:spcBef>
              <a:buSzTx/>
              <a:buNone/>
              <a:defRPr sz="5500" b="0" i="0" spc="-55"/>
            </a:lvl4pPr>
            <a:lvl5pPr marL="0" indent="1828800" defTabSz="825500">
              <a:lnSpc>
                <a:spcPct val="100000"/>
              </a:lnSpc>
              <a:spcBef>
                <a:spcPts val="1800"/>
              </a:spcBef>
              <a:buSzTx/>
              <a:buNone/>
              <a:defRPr sz="5500" b="0" i="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lvl1pPr>
              <a:defRPr b="0" i="0"/>
            </a:lvl1pPr>
          </a:lstStyle>
          <a:p>
            <a:fld id="{86CB4B4D-7CA3-9044-876B-883B54F8677D}" type="slidenum">
              <a:rPr lang="en-US" smtClean="0"/>
              <a:pPr/>
              <a:t>‹#›</a:t>
            </a:fld>
            <a:endParaRPr lang="en-US"/>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1998200" y="13076008"/>
            <a:ext cx="375104" cy="379591"/>
          </a:xfrm>
          <a:prstGeom prst="rect">
            <a:avLst/>
          </a:prstGeom>
          <a:ln w="12700">
            <a:miter lim="400000"/>
          </a:ln>
        </p:spPr>
        <p:txBody>
          <a:bodyPr wrap="none" lIns="50800" tIns="50800" rIns="50800" bIns="50800" anchor="b">
            <a:spAutoFit/>
          </a:bodyPr>
          <a:lstStyle>
            <a:lvl1pPr defTabSz="584200">
              <a:defRPr sz="1800" b="0" i="0">
                <a:solidFill>
                  <a:srgbClr val="000000"/>
                </a:solidFill>
                <a:latin typeface="Times New Roman" panose="02020603050405020304" pitchFamily="18" charset="0"/>
              </a:defRPr>
            </a:lvl1pPr>
          </a:lstStyle>
          <a:p>
            <a:fld id="{86CB4B4D-7CA3-9044-876B-883B54F8677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0" i="0" u="none" strike="noStrike" cap="none" spc="-170" baseline="0">
          <a:solidFill>
            <a:srgbClr val="000000"/>
          </a:solidFill>
          <a:uFillTx/>
          <a:latin typeface="Times New Roman" panose="02020603050405020304" pitchFamily="18" charset="0"/>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Times New Roman" panose="02020603050405020304" pitchFamily="18" charset="0"/>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Times New Roman" panose="02020603050405020304" pitchFamily="18" charset="0"/>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Times New Roman" panose="02020603050405020304" pitchFamily="18" charset="0"/>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Times New Roman" panose="02020603050405020304" pitchFamily="18" charset="0"/>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Times New Roman" panose="02020603050405020304" pitchFamily="18" charset="0"/>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28.emf"/><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8.em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3.emf"/><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6.emf"/><Relationship Id="rId5" Type="http://schemas.openxmlformats.org/officeDocument/2006/relationships/image" Target="../media/image35.emf"/><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7"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6.emf"/><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48.emf"/></Relationships>
</file>

<file path=ppt/slides/_rels/slide2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1.emf"/><Relationship Id="rId5" Type="http://schemas.openxmlformats.org/officeDocument/2006/relationships/image" Target="../media/image2.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2.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59.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3.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2.emf"/><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emf"/><Relationship Id="rId7"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2.png"/><Relationship Id="rId4" Type="http://schemas.openxmlformats.org/officeDocument/2006/relationships/image" Target="../media/image65.emf"/></Relationships>
</file>

<file path=ppt/slides/_rels/slide2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4.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7.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8.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9.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em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1.e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2.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3.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emf"/><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A7F0DB-099A-D2C6-4595-EEC4F23C4FA0}"/>
              </a:ext>
            </a:extLst>
          </p:cNvPr>
          <p:cNvPicPr>
            <a:picLocks noChangeAspect="1"/>
          </p:cNvPicPr>
          <p:nvPr/>
        </p:nvPicPr>
        <p:blipFill rotWithShape="1">
          <a:blip r:embed="rId3">
            <a:extLst>
              <a:ext uri="{28A0092B-C50C-407E-A947-70E740481C1C}">
                <a14:useLocalDpi xmlns:a14="http://schemas.microsoft.com/office/drawing/2010/main" val="0"/>
              </a:ext>
            </a:extLst>
          </a:blip>
          <a:srcRect t="20092"/>
          <a:stretch/>
        </p:blipFill>
        <p:spPr>
          <a:xfrm>
            <a:off x="0" y="2700671"/>
            <a:ext cx="24506663" cy="11015329"/>
          </a:xfrm>
          <a:prstGeom prst="rect">
            <a:avLst/>
          </a:prstGeom>
        </p:spPr>
      </p:pic>
      <p:pic>
        <p:nvPicPr>
          <p:cNvPr id="4" name="Picture 3">
            <a:extLst>
              <a:ext uri="{FF2B5EF4-FFF2-40B4-BE49-F238E27FC236}">
                <a16:creationId xmlns:a16="http://schemas.microsoft.com/office/drawing/2014/main" id="{0D656E9F-B2F8-B065-123B-5388E69F5EB6}"/>
              </a:ext>
            </a:extLst>
          </p:cNvPr>
          <p:cNvPicPr>
            <a:picLocks noChangeAspect="1"/>
          </p:cNvPicPr>
          <p:nvPr/>
        </p:nvPicPr>
        <p:blipFill rotWithShape="1">
          <a:blip r:embed="rId3">
            <a:extLst>
              <a:ext uri="{28A0092B-C50C-407E-A947-70E740481C1C}">
                <a14:useLocalDpi xmlns:a14="http://schemas.microsoft.com/office/drawing/2010/main" val="0"/>
              </a:ext>
            </a:extLst>
          </a:blip>
          <a:srcRect b="80409"/>
          <a:stretch/>
        </p:blipFill>
        <p:spPr>
          <a:xfrm>
            <a:off x="-1" y="0"/>
            <a:ext cx="24506663" cy="2700666"/>
          </a:xfrm>
          <a:prstGeom prst="rect">
            <a:avLst/>
          </a:prstGeom>
        </p:spPr>
      </p:pic>
      <p:sp>
        <p:nvSpPr>
          <p:cNvPr id="158" name="Line"/>
          <p:cNvSpPr/>
          <p:nvPr/>
        </p:nvSpPr>
        <p:spPr>
          <a:xfrm>
            <a:off x="4984750" y="1444752"/>
            <a:ext cx="19399250" cy="0"/>
          </a:xfrm>
          <a:prstGeom prst="line">
            <a:avLst/>
          </a:prstGeom>
          <a:ln w="25400">
            <a:solidFill>
              <a:srgbClr val="000000"/>
            </a:solidFill>
            <a:miter lim="400000"/>
          </a:ln>
        </p:spPr>
        <p:txBody>
          <a:bodyPr lIns="50800" tIns="50800" rIns="50800" bIns="50800" anchor="ctr"/>
          <a:lstStyle/>
          <a:p>
            <a:endParaRPr dirty="0">
              <a:latin typeface="Times New Roman" panose="02020603050405020304" pitchFamily="18" charset="0"/>
            </a:endParaRPr>
          </a:p>
        </p:txBody>
      </p:sp>
      <p:pic>
        <p:nvPicPr>
          <p:cNvPr id="157" name="NASA_Worm_logo.png" descr="NASA_Worm_logo.png"/>
          <p:cNvPicPr>
            <a:picLocks noChangeAspect="1"/>
          </p:cNvPicPr>
          <p:nvPr/>
        </p:nvPicPr>
        <p:blipFill>
          <a:blip r:embed="rId4"/>
          <a:stretch>
            <a:fillRect/>
          </a:stretch>
        </p:blipFill>
        <p:spPr>
          <a:xfrm>
            <a:off x="914400" y="914400"/>
            <a:ext cx="3759768" cy="1051560"/>
          </a:xfrm>
          <a:prstGeom prst="rect">
            <a:avLst/>
          </a:prstGeom>
          <a:ln w="12700">
            <a:miter lim="400000"/>
          </a:ln>
        </p:spPr>
      </p:pic>
      <p:sp>
        <p:nvSpPr>
          <p:cNvPr id="159" name="Line"/>
          <p:cNvSpPr/>
          <p:nvPr/>
        </p:nvSpPr>
        <p:spPr>
          <a:xfrm>
            <a:off x="0" y="1444752"/>
            <a:ext cx="584201" cy="0"/>
          </a:xfrm>
          <a:prstGeom prst="line">
            <a:avLst/>
          </a:prstGeom>
          <a:ln w="25400">
            <a:solidFill>
              <a:srgbClr val="000000"/>
            </a:solidFill>
            <a:miter lim="400000"/>
          </a:ln>
        </p:spPr>
        <p:txBody>
          <a:bodyPr lIns="50800" tIns="50800" rIns="50800" bIns="50800" anchor="ctr"/>
          <a:lstStyle/>
          <a:p>
            <a:endParaRPr dirty="0">
              <a:latin typeface="Times New Roman" panose="02020603050405020304" pitchFamily="18" charset="0"/>
            </a:endParaRPr>
          </a:p>
        </p:txBody>
      </p:sp>
      <p:pic>
        <p:nvPicPr>
          <p:cNvPr id="9" name="Picture 8">
            <a:extLst>
              <a:ext uri="{FF2B5EF4-FFF2-40B4-BE49-F238E27FC236}">
                <a16:creationId xmlns:a16="http://schemas.microsoft.com/office/drawing/2014/main" id="{27351B5D-6174-69C1-A863-4E3FF0201D68}"/>
              </a:ext>
            </a:extLst>
          </p:cNvPr>
          <p:cNvPicPr>
            <a:picLocks noChangeAspect="1"/>
          </p:cNvPicPr>
          <p:nvPr/>
        </p:nvPicPr>
        <p:blipFill>
          <a:blip r:embed="rId5"/>
          <a:stretch>
            <a:fillRect/>
          </a:stretch>
        </p:blipFill>
        <p:spPr>
          <a:xfrm>
            <a:off x="16226305" y="5102353"/>
            <a:ext cx="4509737" cy="5756841"/>
          </a:xfrm>
          <a:prstGeom prst="rect">
            <a:avLst/>
          </a:prstGeom>
        </p:spPr>
      </p:pic>
    </p:spTree>
    <p:extLst>
      <p:ext uri="{BB962C8B-B14F-4D97-AF65-F5344CB8AC3E}">
        <p14:creationId xmlns:p14="http://schemas.microsoft.com/office/powerpoint/2010/main" val="3232347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500"/>
                                        <p:tgtEl>
                                          <p:spTgt spid="157"/>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159"/>
                                        </p:tgtEl>
                                        <p:attrNameLst>
                                          <p:attrName>style.visibility</p:attrName>
                                        </p:attrNameLst>
                                      </p:cBhvr>
                                      <p:to>
                                        <p:strVal val="visible"/>
                                      </p:to>
                                    </p:set>
                                    <p:animEffect transition="in" filter="wipe(left)">
                                      <p:cBhvr>
                                        <p:cTn id="10" dur="200"/>
                                        <p:tgtEl>
                                          <p:spTgt spid="159"/>
                                        </p:tgtEl>
                                      </p:cBhvr>
                                    </p:animEffect>
                                  </p:childTnLst>
                                </p:cTn>
                              </p:par>
                              <p:par>
                                <p:cTn id="11" presetID="22" presetClass="entr" presetSubtype="8" fill="hold" grpId="0" nodeType="withEffect">
                                  <p:stCondLst>
                                    <p:cond delay="830"/>
                                  </p:stCondLst>
                                  <p:childTnLst>
                                    <p:set>
                                      <p:cBhvr>
                                        <p:cTn id="12" dur="1" fill="hold">
                                          <p:stCondLst>
                                            <p:cond delay="0"/>
                                          </p:stCondLst>
                                        </p:cTn>
                                        <p:tgtEl>
                                          <p:spTgt spid="158"/>
                                        </p:tgtEl>
                                        <p:attrNameLst>
                                          <p:attrName>style.visibility</p:attrName>
                                        </p:attrNameLst>
                                      </p:cBhvr>
                                      <p:to>
                                        <p:strVal val="visible"/>
                                      </p:to>
                                    </p:set>
                                    <p:animEffect transition="in" filter="wipe(left)">
                                      <p:cBhvr>
                                        <p:cTn id="13" dur="1660"/>
                                        <p:tgtEl>
                                          <p:spTgt spid="158"/>
                                        </p:tgtEl>
                                      </p:cBhvr>
                                    </p:animEffect>
                                  </p:childTnLst>
                                </p:cTn>
                              </p:par>
                              <p:par>
                                <p:cTn id="14" presetID="10" presetClass="entr" presetSubtype="0" fill="hold" nodeType="withEffect">
                                  <p:stCondLst>
                                    <p:cond delay="2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22" presetClass="entr" presetSubtype="8" fill="hold" nodeType="withEffect">
                                  <p:stCondLst>
                                    <p:cond delay="50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2000"/>
                                        <p:tgtEl>
                                          <p:spTgt spid="4"/>
                                        </p:tgtEl>
                                      </p:cBhvr>
                                    </p:animEffect>
                                  </p:childTnLst>
                                </p:cTn>
                              </p:par>
                              <p:par>
                                <p:cTn id="20" presetID="10" presetClass="entr" presetSubtype="0" fill="hold" nodeType="withEffect">
                                  <p:stCondLst>
                                    <p:cond delay="20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6C348B-D2C0-9B95-EAA5-CDBE027B31DF}"/>
              </a:ext>
            </a:extLst>
          </p:cNvPr>
          <p:cNvPicPr>
            <a:picLocks noChangeAspect="1"/>
          </p:cNvPicPr>
          <p:nvPr/>
        </p:nvPicPr>
        <p:blipFill>
          <a:blip r:embed="rId3"/>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pic>
        <p:nvPicPr>
          <p:cNvPr id="9" name="Picture 8" descr="A graph of a number of waves&#10;&#10;Description automatically generated with medium confidence">
            <a:extLst>
              <a:ext uri="{FF2B5EF4-FFF2-40B4-BE49-F238E27FC236}">
                <a16:creationId xmlns:a16="http://schemas.microsoft.com/office/drawing/2014/main" id="{0F125BC1-CA76-1958-1EDF-F80658C20D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37784" y="3149241"/>
            <a:ext cx="9613850" cy="8686800"/>
          </a:xfrm>
          <a:prstGeom prst="rect">
            <a:avLst/>
          </a:prstGeom>
        </p:spPr>
      </p:pic>
    </p:spTree>
    <p:extLst>
      <p:ext uri="{BB962C8B-B14F-4D97-AF65-F5344CB8AC3E}">
        <p14:creationId xmlns:p14="http://schemas.microsoft.com/office/powerpoint/2010/main" val="1129567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CC8766-C413-DC94-7D32-710DD3DF11EB}"/>
              </a:ext>
            </a:extLst>
          </p:cNvPr>
          <p:cNvPicPr>
            <a:picLocks noChangeAspect="1"/>
          </p:cNvPicPr>
          <p:nvPr/>
        </p:nvPicPr>
        <p:blipFill rotWithShape="1">
          <a:blip r:embed="rId3"/>
          <a:srcRect l="48246" t="83926" r="10150"/>
          <a:stretch/>
        </p:blipFill>
        <p:spPr>
          <a:xfrm>
            <a:off x="11764160" y="11511280"/>
            <a:ext cx="10144864" cy="2204719"/>
          </a:xfrm>
          <a:prstGeom prst="rect">
            <a:avLst/>
          </a:prstGeom>
        </p:spPr>
      </p:pic>
      <p:pic>
        <p:nvPicPr>
          <p:cNvPr id="4" name="Picture 3">
            <a:extLst>
              <a:ext uri="{FF2B5EF4-FFF2-40B4-BE49-F238E27FC236}">
                <a16:creationId xmlns:a16="http://schemas.microsoft.com/office/drawing/2014/main" id="{A3401F1A-382B-ABBF-E106-DC574C5F5A18}"/>
              </a:ext>
            </a:extLst>
          </p:cNvPr>
          <p:cNvPicPr>
            <a:picLocks noChangeAspect="1"/>
          </p:cNvPicPr>
          <p:nvPr/>
        </p:nvPicPr>
        <p:blipFill rotWithShape="1">
          <a:blip r:embed="rId3"/>
          <a:srcRect b="79407"/>
          <a:stretch/>
        </p:blipFill>
        <p:spPr>
          <a:xfrm>
            <a:off x="0" y="0"/>
            <a:ext cx="24384000" cy="2824481"/>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pic>
        <p:nvPicPr>
          <p:cNvPr id="14" name="Picture 13" descr="A graph of a number of waves&#10;&#10;Description automatically generated with medium confidence">
            <a:extLst>
              <a:ext uri="{FF2B5EF4-FFF2-40B4-BE49-F238E27FC236}">
                <a16:creationId xmlns:a16="http://schemas.microsoft.com/office/drawing/2014/main" id="{FA28B094-287A-9024-DCB3-D3D8308659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91517" y="2824481"/>
            <a:ext cx="9613850" cy="8686800"/>
          </a:xfrm>
          <a:prstGeom prst="rect">
            <a:avLst/>
          </a:prstGeom>
        </p:spPr>
      </p:pic>
      <p:pic>
        <p:nvPicPr>
          <p:cNvPr id="16" name="Picture 15" descr="A graph of a number of objects&#10;&#10;Description automatically generated with medium confidence">
            <a:extLst>
              <a:ext uri="{FF2B5EF4-FFF2-40B4-BE49-F238E27FC236}">
                <a16:creationId xmlns:a16="http://schemas.microsoft.com/office/drawing/2014/main" id="{1C09B86B-0A4D-A69D-5C4B-8F08D4C68C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0310" y="2824481"/>
            <a:ext cx="9613850" cy="8686800"/>
          </a:xfrm>
          <a:prstGeom prst="rect">
            <a:avLst/>
          </a:prstGeom>
        </p:spPr>
      </p:pic>
      <p:pic>
        <p:nvPicPr>
          <p:cNvPr id="7" name="Picture 6">
            <a:extLst>
              <a:ext uri="{FF2B5EF4-FFF2-40B4-BE49-F238E27FC236}">
                <a16:creationId xmlns:a16="http://schemas.microsoft.com/office/drawing/2014/main" id="{A551A163-56C8-9479-3523-5FFAB0C143AE}"/>
              </a:ext>
            </a:extLst>
          </p:cNvPr>
          <p:cNvPicPr>
            <a:picLocks noChangeAspect="1"/>
          </p:cNvPicPr>
          <p:nvPr/>
        </p:nvPicPr>
        <p:blipFill rotWithShape="1">
          <a:blip r:embed="rId3"/>
          <a:srcRect t="83926" r="51755"/>
          <a:stretch/>
        </p:blipFill>
        <p:spPr>
          <a:xfrm>
            <a:off x="0" y="11511281"/>
            <a:ext cx="11764160" cy="2204719"/>
          </a:xfrm>
          <a:prstGeom prst="rect">
            <a:avLst/>
          </a:prstGeom>
        </p:spPr>
      </p:pic>
      <p:pic>
        <p:nvPicPr>
          <p:cNvPr id="8" name="Picture 7">
            <a:extLst>
              <a:ext uri="{FF2B5EF4-FFF2-40B4-BE49-F238E27FC236}">
                <a16:creationId xmlns:a16="http://schemas.microsoft.com/office/drawing/2014/main" id="{4609F975-EBA6-169B-9834-B0A91306588F}"/>
              </a:ext>
            </a:extLst>
          </p:cNvPr>
          <p:cNvPicPr>
            <a:picLocks noChangeAspect="1"/>
          </p:cNvPicPr>
          <p:nvPr/>
        </p:nvPicPr>
        <p:blipFill rotWithShape="1">
          <a:blip r:embed="rId3"/>
          <a:srcRect l="92400" t="83926"/>
          <a:stretch/>
        </p:blipFill>
        <p:spPr>
          <a:xfrm>
            <a:off x="22530816" y="11511281"/>
            <a:ext cx="1853184" cy="2204719"/>
          </a:xfrm>
          <a:prstGeom prst="rect">
            <a:avLst/>
          </a:prstGeom>
        </p:spPr>
      </p:pic>
      <p:pic>
        <p:nvPicPr>
          <p:cNvPr id="9" name="Picture 8">
            <a:extLst>
              <a:ext uri="{FF2B5EF4-FFF2-40B4-BE49-F238E27FC236}">
                <a16:creationId xmlns:a16="http://schemas.microsoft.com/office/drawing/2014/main" id="{B9423E96-7456-44D8-1049-2EAFAA7C87D5}"/>
              </a:ext>
            </a:extLst>
          </p:cNvPr>
          <p:cNvPicPr>
            <a:picLocks noChangeAspect="1"/>
          </p:cNvPicPr>
          <p:nvPr/>
        </p:nvPicPr>
        <p:blipFill rotWithShape="1">
          <a:blip r:embed="rId3"/>
          <a:srcRect l="50823" t="44465" r="13039" b="44464"/>
          <a:stretch/>
        </p:blipFill>
        <p:spPr>
          <a:xfrm>
            <a:off x="12782429" y="6408698"/>
            <a:ext cx="8811919" cy="1518364"/>
          </a:xfrm>
          <a:prstGeom prst="rect">
            <a:avLst/>
          </a:prstGeom>
          <a:ln w="12700">
            <a:solidFill>
              <a:schemeClr val="bg2">
                <a:lumMod val="10000"/>
              </a:schemeClr>
            </a:solidFill>
          </a:ln>
        </p:spPr>
      </p:pic>
    </p:spTree>
    <p:extLst>
      <p:ext uri="{BB962C8B-B14F-4D97-AF65-F5344CB8AC3E}">
        <p14:creationId xmlns:p14="http://schemas.microsoft.com/office/powerpoint/2010/main" val="2685914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F6030E-EB7D-67BE-E08A-B470A2BBD71A}"/>
              </a:ext>
            </a:extLst>
          </p:cNvPr>
          <p:cNvPicPr>
            <a:picLocks noChangeAspect="1"/>
          </p:cNvPicPr>
          <p:nvPr/>
        </p:nvPicPr>
        <p:blipFill>
          <a:blip r:embed="rId3"/>
          <a:stretch>
            <a:fillRect/>
          </a:stretch>
        </p:blipFill>
        <p:spPr>
          <a:xfrm>
            <a:off x="-1" y="0"/>
            <a:ext cx="24383975" cy="13715986"/>
          </a:xfrm>
          <a:prstGeom prst="rect">
            <a:avLst/>
          </a:prstGeom>
        </p:spPr>
      </p:pic>
      <p:sp>
        <p:nvSpPr>
          <p:cNvPr id="163" name="Line"/>
          <p:cNvSpPr/>
          <p:nvPr/>
        </p:nvSpPr>
        <p:spPr>
          <a:xfrm>
            <a:off x="-1" y="6858000"/>
            <a:ext cx="24384002"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2" name="NASA_Worm_logo.png" descr="NASA_Worm_logo.png">
            <a:extLst>
              <a:ext uri="{FF2B5EF4-FFF2-40B4-BE49-F238E27FC236}">
                <a16:creationId xmlns:a16="http://schemas.microsoft.com/office/drawing/2014/main" id="{665944F1-8FB7-CF0C-6341-86E5568FC935}"/>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2323630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DF97F1-5E6B-D96A-0EB9-8D0BB55AE93A}"/>
              </a:ext>
            </a:extLst>
          </p:cNvPr>
          <p:cNvPicPr>
            <a:picLocks noChangeAspect="1"/>
          </p:cNvPicPr>
          <p:nvPr/>
        </p:nvPicPr>
        <p:blipFill>
          <a:blip r:embed="rId3"/>
          <a:stretch>
            <a:fillRect/>
          </a:stretch>
        </p:blipFill>
        <p:spPr>
          <a:xfrm>
            <a:off x="0" y="0"/>
            <a:ext cx="24384000" cy="13716000"/>
          </a:xfrm>
          <a:prstGeom prst="rect">
            <a:avLst/>
          </a:prstGeom>
        </p:spPr>
      </p:pic>
      <p:pic>
        <p:nvPicPr>
          <p:cNvPr id="3" name="Picture 2" descr="A graph with red lines and numbers&#10;&#10;Description automatically generated">
            <a:extLst>
              <a:ext uri="{FF2B5EF4-FFF2-40B4-BE49-F238E27FC236}">
                <a16:creationId xmlns:a16="http://schemas.microsoft.com/office/drawing/2014/main" id="{9D68376B-69CC-4C98-829D-87F9E20D53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44615" y="3464869"/>
            <a:ext cx="9046464" cy="6784848"/>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5"/>
          <a:stretch>
            <a:fillRect/>
          </a:stretch>
        </p:blipFill>
        <p:spPr>
          <a:xfrm>
            <a:off x="19714464" y="667512"/>
            <a:ext cx="3759768" cy="1051560"/>
          </a:xfrm>
          <a:prstGeom prst="rect">
            <a:avLst/>
          </a:prstGeom>
          <a:ln w="12700">
            <a:miter lim="400000"/>
          </a:ln>
        </p:spPr>
      </p:pic>
      <p:pic>
        <p:nvPicPr>
          <p:cNvPr id="7" name="Picture 6">
            <a:extLst>
              <a:ext uri="{FF2B5EF4-FFF2-40B4-BE49-F238E27FC236}">
                <a16:creationId xmlns:a16="http://schemas.microsoft.com/office/drawing/2014/main" id="{7C73FAD8-D166-32EE-0E24-F74C60DB9477}"/>
              </a:ext>
            </a:extLst>
          </p:cNvPr>
          <p:cNvPicPr>
            <a:picLocks noChangeAspect="1"/>
          </p:cNvPicPr>
          <p:nvPr/>
        </p:nvPicPr>
        <p:blipFill rotWithShape="1">
          <a:blip r:embed="rId6">
            <a:extLst>
              <a:ext uri="{28A0092B-C50C-407E-A947-70E740481C1C}">
                <a14:useLocalDpi xmlns:a14="http://schemas.microsoft.com/office/drawing/2010/main" val="0"/>
              </a:ext>
            </a:extLst>
          </a:blip>
          <a:srcRect l="73159" t="38690" r="9611" b="41594"/>
          <a:stretch/>
        </p:blipFill>
        <p:spPr>
          <a:xfrm>
            <a:off x="5148624" y="2588768"/>
            <a:ext cx="5147286" cy="3313143"/>
          </a:xfrm>
          <a:prstGeom prst="rect">
            <a:avLst/>
          </a:prstGeom>
        </p:spPr>
      </p:pic>
    </p:spTree>
    <p:extLst>
      <p:ext uri="{BB962C8B-B14F-4D97-AF65-F5344CB8AC3E}">
        <p14:creationId xmlns:p14="http://schemas.microsoft.com/office/powerpoint/2010/main" val="2943964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E1B529-BEEC-D2B5-4348-35F142783F3E}"/>
              </a:ext>
            </a:extLst>
          </p:cNvPr>
          <p:cNvPicPr>
            <a:picLocks noChangeAspect="1"/>
          </p:cNvPicPr>
          <p:nvPr/>
        </p:nvPicPr>
        <p:blipFill>
          <a:blip r:embed="rId3"/>
          <a:stretch>
            <a:fillRect/>
          </a:stretch>
        </p:blipFill>
        <p:spPr>
          <a:xfrm>
            <a:off x="-2" y="0"/>
            <a:ext cx="24384001"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pic>
        <p:nvPicPr>
          <p:cNvPr id="7" name="Picture 6">
            <a:extLst>
              <a:ext uri="{FF2B5EF4-FFF2-40B4-BE49-F238E27FC236}">
                <a16:creationId xmlns:a16="http://schemas.microsoft.com/office/drawing/2014/main" id="{7C73FAD8-D166-32EE-0E24-F74C60DB9477}"/>
              </a:ext>
            </a:extLst>
          </p:cNvPr>
          <p:cNvPicPr>
            <a:picLocks noChangeAspect="1"/>
          </p:cNvPicPr>
          <p:nvPr/>
        </p:nvPicPr>
        <p:blipFill rotWithShape="1">
          <a:blip r:embed="rId5">
            <a:extLst>
              <a:ext uri="{28A0092B-C50C-407E-A947-70E740481C1C}">
                <a14:useLocalDpi xmlns:a14="http://schemas.microsoft.com/office/drawing/2010/main" val="0"/>
              </a:ext>
            </a:extLst>
          </a:blip>
          <a:srcRect l="39219" t="35023" r="8823" b="34615"/>
          <a:stretch/>
        </p:blipFill>
        <p:spPr>
          <a:xfrm>
            <a:off x="1507705" y="2588768"/>
            <a:ext cx="11259969" cy="3701028"/>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91E26D8-866A-7A6C-D7AD-1442C3BA1C60}"/>
                  </a:ext>
                </a:extLst>
              </p:cNvPr>
              <p:cNvSpPr txBox="1"/>
              <p:nvPr/>
            </p:nvSpPr>
            <p:spPr>
              <a:xfrm>
                <a:off x="12899200" y="3583304"/>
                <a:ext cx="10631289" cy="14242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en-US" sz="4000" i="1" smtClean="0">
                              <a:solidFill>
                                <a:schemeClr val="bg2">
                                  <a:lumMod val="10000"/>
                                </a:schemeClr>
                              </a:solidFill>
                              <a:latin typeface="Cambria Math" panose="02040503050406030204" pitchFamily="18" charset="0"/>
                            </a:rPr>
                          </m:ctrlPr>
                        </m:eqArrPr>
                        <m:e>
                          <m:r>
                            <a:rPr lang="en-US" sz="4000">
                              <a:solidFill>
                                <a:schemeClr val="bg2">
                                  <a:lumMod val="10000"/>
                                </a:schemeClr>
                              </a:solidFill>
                              <a:latin typeface="Cambria Math" panose="02040503050406030204" pitchFamily="18" charset="0"/>
                            </a:rPr>
                            <m:t>&amp;</m:t>
                          </m:r>
                          <m:r>
                            <a:rPr lang="en-US" sz="4000">
                              <a:solidFill>
                                <a:schemeClr val="bg2">
                                  <a:lumMod val="10000"/>
                                </a:schemeClr>
                              </a:solidFill>
                              <a:latin typeface="Cambria Math" panose="02040503050406030204" pitchFamily="18" charset="0"/>
                            </a:rPr>
                            <m:t>𝐽</m:t>
                          </m:r>
                          <m:d>
                            <m:dPr>
                              <m:ctrlPr>
                                <a:rPr lang="en-US" sz="4000" i="1">
                                  <a:solidFill>
                                    <a:schemeClr val="bg2">
                                      <a:lumMod val="10000"/>
                                    </a:schemeClr>
                                  </a:solidFill>
                                  <a:latin typeface="Cambria Math" panose="02040503050406030204" pitchFamily="18" charset="0"/>
                                </a:rPr>
                              </m:ctrlPr>
                            </m:dPr>
                            <m:e>
                              <m:r>
                                <a:rPr lang="en-US" sz="4000">
                                  <a:solidFill>
                                    <a:schemeClr val="bg2">
                                      <a:lumMod val="10000"/>
                                    </a:schemeClr>
                                  </a:solidFill>
                                  <a:latin typeface="Cambria Math" panose="02040503050406030204" pitchFamily="18" charset="0"/>
                                </a:rPr>
                                <m:t>𝑢</m:t>
                              </m:r>
                            </m:e>
                          </m:d>
                          <m:r>
                            <a:rPr lang="en-US" sz="4000">
                              <a:solidFill>
                                <a:schemeClr val="bg2">
                                  <a:lumMod val="10000"/>
                                </a:schemeClr>
                              </a:solidFill>
                              <a:latin typeface="Cambria Math" panose="02040503050406030204" pitchFamily="18" charset="0"/>
                            </a:rPr>
                            <m:t>=</m:t>
                          </m:r>
                          <m:nary>
                            <m:naryPr>
                              <m:limLoc m:val="subSup"/>
                              <m:ctrlPr>
                                <a:rPr lang="en-US" sz="4000" i="1">
                                  <a:solidFill>
                                    <a:schemeClr val="bg2">
                                      <a:lumMod val="10000"/>
                                    </a:schemeClr>
                                  </a:solidFill>
                                  <a:latin typeface="Cambria Math" panose="02040503050406030204" pitchFamily="18" charset="0"/>
                                </a:rPr>
                              </m:ctrlPr>
                            </m:naryPr>
                            <m:sub>
                              <m:r>
                                <a:rPr lang="en-US" sz="4000">
                                  <a:solidFill>
                                    <a:schemeClr val="bg2">
                                      <a:lumMod val="10000"/>
                                    </a:schemeClr>
                                  </a:solidFill>
                                  <a:latin typeface="Cambria Math" panose="02040503050406030204" pitchFamily="18" charset="0"/>
                                </a:rPr>
                                <m:t>0</m:t>
                              </m:r>
                            </m:sub>
                            <m:sup>
                              <m:r>
                                <a:rPr lang="en-US" sz="4000">
                                  <a:solidFill>
                                    <a:schemeClr val="bg2">
                                      <a:lumMod val="10000"/>
                                    </a:schemeClr>
                                  </a:solidFill>
                                  <a:latin typeface="Cambria Math" panose="02040503050406030204" pitchFamily="18" charset="0"/>
                                </a:rPr>
                                <m:t>∞</m:t>
                              </m:r>
                            </m:sup>
                            <m:e>
                              <m:d>
                                <m:dPr>
                                  <m:begChr m:val=""/>
                                  <m:ctrlPr>
                                    <a:rPr lang="en-US" sz="4000" i="1">
                                      <a:solidFill>
                                        <a:schemeClr val="bg2">
                                          <a:lumMod val="10000"/>
                                        </a:schemeClr>
                                      </a:solidFill>
                                      <a:latin typeface="Cambria Math" panose="02040503050406030204" pitchFamily="18" charset="0"/>
                                    </a:rPr>
                                  </m:ctrlPr>
                                </m:dPr>
                                <m:e>
                                  <m:sSup>
                                    <m:sSupPr>
                                      <m:ctrlPr>
                                        <a:rPr lang="en-US" sz="4000" i="1">
                                          <a:solidFill>
                                            <a:schemeClr val="bg2">
                                              <a:lumMod val="10000"/>
                                            </a:schemeClr>
                                          </a:solidFill>
                                          <a:latin typeface="Cambria Math" panose="02040503050406030204" pitchFamily="18" charset="0"/>
                                        </a:rPr>
                                      </m:ctrlPr>
                                    </m:sSupPr>
                                    <m:e>
                                      <m:d>
                                        <m:dPr>
                                          <m:endChr m:val=""/>
                                          <m:ctrlPr>
                                            <a:rPr lang="en-US" sz="4000" i="1">
                                              <a:solidFill>
                                                <a:schemeClr val="bg2">
                                                  <a:lumMod val="10000"/>
                                                </a:schemeClr>
                                              </a:solidFill>
                                              <a:latin typeface="Cambria Math" panose="02040503050406030204" pitchFamily="18" charset="0"/>
                                            </a:rPr>
                                          </m:ctrlPr>
                                        </m:dPr>
                                        <m:e>
                                          <m:r>
                                            <a:rPr lang="en-US" sz="4000">
                                              <a:solidFill>
                                                <a:schemeClr val="bg2">
                                                  <a:lumMod val="10000"/>
                                                </a:schemeClr>
                                              </a:solidFill>
                                              <a:latin typeface="Cambria Math" panose="02040503050406030204" pitchFamily="18" charset="0"/>
                                            </a:rPr>
                                            <m:t>𝑧</m:t>
                                          </m:r>
                                        </m:e>
                                      </m:d>
                                    </m:e>
                                    <m:sup>
                                      <m:r>
                                        <a:rPr lang="en-US" sz="4000">
                                          <a:solidFill>
                                            <a:schemeClr val="bg2">
                                              <a:lumMod val="10000"/>
                                            </a:schemeClr>
                                          </a:solidFill>
                                          <a:latin typeface="Cambria Math" panose="02040503050406030204" pitchFamily="18" charset="0"/>
                                        </a:rPr>
                                        <m:t>𝑇</m:t>
                                      </m:r>
                                    </m:sup>
                                  </m:sSup>
                                  <m:r>
                                    <a:rPr lang="en-US" sz="4000">
                                      <a:solidFill>
                                        <a:schemeClr val="bg2">
                                          <a:lumMod val="10000"/>
                                        </a:schemeClr>
                                      </a:solidFill>
                                      <a:latin typeface="Cambria Math" panose="02040503050406030204" pitchFamily="18" charset="0"/>
                                    </a:rPr>
                                    <m:t>𝑄𝑧</m:t>
                                  </m:r>
                                  <m:r>
                                    <a:rPr lang="en-US" sz="4000">
                                      <a:solidFill>
                                        <a:schemeClr val="bg2">
                                          <a:lumMod val="10000"/>
                                        </a:schemeClr>
                                      </a:solidFill>
                                      <a:latin typeface="Cambria Math" panose="02040503050406030204" pitchFamily="18" charset="0"/>
                                    </a:rPr>
                                    <m:t>+</m:t>
                                  </m:r>
                                  <m:sSup>
                                    <m:sSupPr>
                                      <m:ctrlPr>
                                        <a:rPr lang="en-US" sz="4000" i="1">
                                          <a:solidFill>
                                            <a:schemeClr val="bg2">
                                              <a:lumMod val="10000"/>
                                            </a:schemeClr>
                                          </a:solidFill>
                                          <a:latin typeface="Cambria Math" panose="02040503050406030204" pitchFamily="18" charset="0"/>
                                        </a:rPr>
                                      </m:ctrlPr>
                                    </m:sSupPr>
                                    <m:e>
                                      <m:r>
                                        <a:rPr lang="en-US" sz="4000">
                                          <a:solidFill>
                                            <a:schemeClr val="bg2">
                                              <a:lumMod val="10000"/>
                                            </a:schemeClr>
                                          </a:solidFill>
                                          <a:latin typeface="Cambria Math" panose="02040503050406030204" pitchFamily="18" charset="0"/>
                                        </a:rPr>
                                        <m:t>𝑢</m:t>
                                      </m:r>
                                    </m:e>
                                    <m:sup>
                                      <m:r>
                                        <a:rPr lang="en-US" sz="4000">
                                          <a:solidFill>
                                            <a:schemeClr val="bg2">
                                              <a:lumMod val="10000"/>
                                            </a:schemeClr>
                                          </a:solidFill>
                                          <a:latin typeface="Cambria Math" panose="02040503050406030204" pitchFamily="18" charset="0"/>
                                        </a:rPr>
                                        <m:t>𝑇</m:t>
                                      </m:r>
                                    </m:sup>
                                  </m:sSup>
                                  <m:r>
                                    <a:rPr lang="en-US" sz="4000">
                                      <a:solidFill>
                                        <a:schemeClr val="bg2">
                                          <a:lumMod val="10000"/>
                                        </a:schemeClr>
                                      </a:solidFill>
                                      <a:latin typeface="Cambria Math" panose="02040503050406030204" pitchFamily="18" charset="0"/>
                                    </a:rPr>
                                    <m:t>𝑅𝑢</m:t>
                                  </m:r>
                                  <m:r>
                                    <a:rPr lang="en-US" sz="4000">
                                      <a:solidFill>
                                        <a:schemeClr val="bg2">
                                          <a:lumMod val="10000"/>
                                        </a:schemeClr>
                                      </a:solidFill>
                                      <a:latin typeface="Cambria Math" panose="02040503050406030204" pitchFamily="18" charset="0"/>
                                    </a:rPr>
                                    <m:t>+2</m:t>
                                  </m:r>
                                  <m:sSup>
                                    <m:sSupPr>
                                      <m:ctrlPr>
                                        <a:rPr lang="en-US" sz="4000" i="1">
                                          <a:solidFill>
                                            <a:schemeClr val="bg2">
                                              <a:lumMod val="10000"/>
                                            </a:schemeClr>
                                          </a:solidFill>
                                          <a:latin typeface="Cambria Math" panose="02040503050406030204" pitchFamily="18" charset="0"/>
                                        </a:rPr>
                                      </m:ctrlPr>
                                    </m:sSupPr>
                                    <m:e>
                                      <m:r>
                                        <a:rPr lang="en-US" sz="4000">
                                          <a:solidFill>
                                            <a:schemeClr val="bg2">
                                              <a:lumMod val="10000"/>
                                            </a:schemeClr>
                                          </a:solidFill>
                                          <a:latin typeface="Cambria Math" panose="02040503050406030204" pitchFamily="18" charset="0"/>
                                        </a:rPr>
                                        <m:t>𝑧</m:t>
                                      </m:r>
                                    </m:e>
                                    <m:sup>
                                      <m:r>
                                        <a:rPr lang="en-US" sz="4000">
                                          <a:solidFill>
                                            <a:schemeClr val="bg2">
                                              <a:lumMod val="10000"/>
                                            </a:schemeClr>
                                          </a:solidFill>
                                          <a:latin typeface="Cambria Math" panose="02040503050406030204" pitchFamily="18" charset="0"/>
                                        </a:rPr>
                                        <m:t>𝑇</m:t>
                                      </m:r>
                                    </m:sup>
                                  </m:sSup>
                                  <m:r>
                                    <a:rPr lang="en-US" sz="4000">
                                      <a:solidFill>
                                        <a:schemeClr val="bg2">
                                          <a:lumMod val="10000"/>
                                        </a:schemeClr>
                                      </a:solidFill>
                                      <a:latin typeface="Cambria Math" panose="02040503050406030204" pitchFamily="18" charset="0"/>
                                    </a:rPr>
                                    <m:t>𝑁𝑢</m:t>
                                  </m:r>
                                </m:e>
                              </m:d>
                              <m:r>
                                <a:rPr lang="en-US" sz="4000">
                                  <a:solidFill>
                                    <a:schemeClr val="bg2">
                                      <a:lumMod val="10000"/>
                                    </a:schemeClr>
                                  </a:solidFill>
                                  <a:latin typeface="Cambria Math" panose="02040503050406030204" pitchFamily="18" charset="0"/>
                                </a:rPr>
                                <m:t>𝑑𝑡</m:t>
                              </m:r>
                            </m:e>
                          </m:nary>
                        </m:e>
                      </m:eqArr>
                    </m:oMath>
                  </m:oMathPara>
                </a14:m>
                <a:endParaRPr lang="en-US" sz="4000">
                  <a:solidFill>
                    <a:schemeClr val="bg2">
                      <a:lumMod val="10000"/>
                    </a:schemeClr>
                  </a:solidFill>
                  <a:latin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A91E26D8-866A-7A6C-D7AD-1442C3BA1C60}"/>
                  </a:ext>
                </a:extLst>
              </p:cNvPr>
              <p:cNvSpPr txBox="1">
                <a:spLocks noRot="1" noChangeAspect="1" noMove="1" noResize="1" noEditPoints="1" noAdjustHandles="1" noChangeArrowheads="1" noChangeShapeType="1" noTextEdit="1"/>
              </p:cNvSpPr>
              <p:nvPr/>
            </p:nvSpPr>
            <p:spPr>
              <a:xfrm>
                <a:off x="12899200" y="3583304"/>
                <a:ext cx="10631289" cy="1424236"/>
              </a:xfrm>
              <a:prstGeom prst="rect">
                <a:avLst/>
              </a:prstGeom>
              <a:blipFill>
                <a:blip r:embed="rId6"/>
                <a:stretch>
                  <a:fillRect/>
                </a:stretch>
              </a:blipFill>
              <a:ln w="12700" cap="flat">
                <a:noFill/>
                <a:miter lim="400000"/>
              </a:ln>
              <a:effectLst/>
            </p:spPr>
            <p:txBody>
              <a:bodyPr/>
              <a:lstStyle/>
              <a:p>
                <a:r>
                  <a:rPr lang="en-US">
                    <a:noFill/>
                  </a:rPr>
                  <a:t> </a:t>
                </a:r>
              </a:p>
            </p:txBody>
          </p:sp>
        </mc:Fallback>
      </mc:AlternateContent>
      <p:sp>
        <p:nvSpPr>
          <p:cNvPr id="17" name="Slide Title">
            <a:extLst>
              <a:ext uri="{FF2B5EF4-FFF2-40B4-BE49-F238E27FC236}">
                <a16:creationId xmlns:a16="http://schemas.microsoft.com/office/drawing/2014/main" id="{435F85C0-D0F8-3A87-07C2-3F679225CC06}"/>
              </a:ext>
            </a:extLst>
          </p:cNvPr>
          <p:cNvSpPr txBox="1">
            <a:spLocks noChangeAspect="1"/>
          </p:cNvSpPr>
          <p:nvPr/>
        </p:nvSpPr>
        <p:spPr>
          <a:xfrm>
            <a:off x="14614067" y="5325668"/>
            <a:ext cx="7201553" cy="69820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Autofit/>
          </a:bodyPr>
          <a:lstStyle>
            <a:lvl1pPr algn="l">
              <a:lnSpc>
                <a:spcPct val="80000"/>
              </a:lnSpc>
              <a:defRPr sz="6000">
                <a:solidFill>
                  <a:srgbClr val="000000"/>
                </a:solidFill>
                <a:latin typeface="Figtree Light Bold"/>
                <a:ea typeface="Figtree Light Bold"/>
                <a:cs typeface="Figtree Light Bold"/>
                <a:sym typeface="Figtree Light Bold"/>
              </a:defRPr>
            </a:lvl1pPr>
          </a:lstStyle>
          <a:p>
            <a:pPr algn="ctr">
              <a:spcAft>
                <a:spcPts val="600"/>
              </a:spcAft>
            </a:pPr>
            <a:r>
              <a:rPr lang="en-US" sz="4000" dirty="0">
                <a:latin typeface="Cambria Math" panose="02040503050406030204" pitchFamily="18" charset="0"/>
                <a:ea typeface="Cambria Math" panose="02040503050406030204" pitchFamily="18" charset="0"/>
                <a:cs typeface="Times New Roman" panose="02020603050405020304" pitchFamily="18" charset="0"/>
              </a:rPr>
              <a:t>For this study, R=1 &amp; N=0</a:t>
            </a:r>
          </a:p>
        </p:txBody>
      </p:sp>
    </p:spTree>
    <p:extLst>
      <p:ext uri="{BB962C8B-B14F-4D97-AF65-F5344CB8AC3E}">
        <p14:creationId xmlns:p14="http://schemas.microsoft.com/office/powerpoint/2010/main" val="4004807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39C971-FB80-D80B-706B-4A52C6FD913D}"/>
              </a:ext>
            </a:extLst>
          </p:cNvPr>
          <p:cNvPicPr>
            <a:picLocks noChangeAspect="1"/>
          </p:cNvPicPr>
          <p:nvPr/>
        </p:nvPicPr>
        <p:blipFill>
          <a:blip r:embed="rId3"/>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pic>
        <p:nvPicPr>
          <p:cNvPr id="7" name="Picture 6">
            <a:extLst>
              <a:ext uri="{FF2B5EF4-FFF2-40B4-BE49-F238E27FC236}">
                <a16:creationId xmlns:a16="http://schemas.microsoft.com/office/drawing/2014/main" id="{7C73FAD8-D166-32EE-0E24-F74C60DB9477}"/>
              </a:ext>
            </a:extLst>
          </p:cNvPr>
          <p:cNvPicPr>
            <a:picLocks noChangeAspect="1"/>
          </p:cNvPicPr>
          <p:nvPr/>
        </p:nvPicPr>
        <p:blipFill rotWithShape="1">
          <a:blip r:embed="rId5">
            <a:extLst>
              <a:ext uri="{28A0092B-C50C-407E-A947-70E740481C1C}">
                <a14:useLocalDpi xmlns:a14="http://schemas.microsoft.com/office/drawing/2010/main" val="0"/>
              </a:ext>
            </a:extLst>
          </a:blip>
          <a:srcRect l="4779" t="35023" r="8824" b="31372"/>
          <a:stretch/>
        </p:blipFill>
        <p:spPr>
          <a:xfrm>
            <a:off x="3245356" y="2463171"/>
            <a:ext cx="17893288" cy="3914760"/>
          </a:xfrm>
          <a:prstGeom prst="rect">
            <a:avLst/>
          </a:prstGeom>
        </p:spPr>
      </p:pic>
    </p:spTree>
    <p:extLst>
      <p:ext uri="{BB962C8B-B14F-4D97-AF65-F5344CB8AC3E}">
        <p14:creationId xmlns:p14="http://schemas.microsoft.com/office/powerpoint/2010/main" val="752226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80B40E-8C54-17BB-38FC-23E6C3CD6F8E}"/>
              </a:ext>
            </a:extLst>
          </p:cNvPr>
          <p:cNvPicPr>
            <a:picLocks noChangeAspect="1"/>
          </p:cNvPicPr>
          <p:nvPr/>
        </p:nvPicPr>
        <p:blipFill>
          <a:blip r:embed="rId3"/>
          <a:stretch>
            <a:fillRect/>
          </a:stretch>
        </p:blipFill>
        <p:spPr>
          <a:xfrm>
            <a:off x="0" y="0"/>
            <a:ext cx="24384000" cy="13716000"/>
          </a:xfrm>
          <a:prstGeom prst="rect">
            <a:avLst/>
          </a:prstGeom>
        </p:spPr>
      </p:pic>
      <p:pic>
        <p:nvPicPr>
          <p:cNvPr id="3" name="Picture 2">
            <a:extLst>
              <a:ext uri="{FF2B5EF4-FFF2-40B4-BE49-F238E27FC236}">
                <a16:creationId xmlns:a16="http://schemas.microsoft.com/office/drawing/2014/main" id="{E88F4798-9D85-43DF-5628-5482342096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7513" y="3023714"/>
            <a:ext cx="7915135" cy="6400800"/>
          </a:xfrm>
          <a:prstGeom prst="rect">
            <a:avLst/>
          </a:prstGeom>
        </p:spPr>
      </p:pic>
      <p:pic>
        <p:nvPicPr>
          <p:cNvPr id="8" name="Picture 7">
            <a:extLst>
              <a:ext uri="{FF2B5EF4-FFF2-40B4-BE49-F238E27FC236}">
                <a16:creationId xmlns:a16="http://schemas.microsoft.com/office/drawing/2014/main" id="{07E643F9-AA09-46B4-F444-867DBDB19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8266" y="3023714"/>
            <a:ext cx="7953936" cy="64008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6"/>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2741519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068445-22E4-02D7-9125-FEEB8BA38F1C}"/>
              </a:ext>
            </a:extLst>
          </p:cNvPr>
          <p:cNvPicPr>
            <a:picLocks noChangeAspect="1"/>
          </p:cNvPicPr>
          <p:nvPr/>
        </p:nvPicPr>
        <p:blipFill>
          <a:blip r:embed="rId3"/>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pic>
        <p:nvPicPr>
          <p:cNvPr id="3" name="Picture 2">
            <a:extLst>
              <a:ext uri="{FF2B5EF4-FFF2-40B4-BE49-F238E27FC236}">
                <a16:creationId xmlns:a16="http://schemas.microsoft.com/office/drawing/2014/main" id="{FACB7B29-39FA-9F77-0AED-F6F9396EAA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8479" y="3035809"/>
            <a:ext cx="7594169" cy="6400800"/>
          </a:xfrm>
          <a:prstGeom prst="rect">
            <a:avLst/>
          </a:prstGeom>
        </p:spPr>
      </p:pic>
      <p:pic>
        <p:nvPicPr>
          <p:cNvPr id="9" name="Picture 8">
            <a:extLst>
              <a:ext uri="{FF2B5EF4-FFF2-40B4-BE49-F238E27FC236}">
                <a16:creationId xmlns:a16="http://schemas.microsoft.com/office/drawing/2014/main" id="{9D266304-CB62-3FD6-6B77-E83578A9A6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8774" y="3035809"/>
            <a:ext cx="7594169" cy="6400800"/>
          </a:xfrm>
          <a:prstGeom prst="rect">
            <a:avLst/>
          </a:prstGeom>
        </p:spPr>
      </p:pic>
    </p:spTree>
    <p:extLst>
      <p:ext uri="{BB962C8B-B14F-4D97-AF65-F5344CB8AC3E}">
        <p14:creationId xmlns:p14="http://schemas.microsoft.com/office/powerpoint/2010/main" val="409853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06EC2E-75CF-8B00-8DD3-E488D67EB264}"/>
              </a:ext>
            </a:extLst>
          </p:cNvPr>
          <p:cNvPicPr>
            <a:picLocks noChangeAspect="1"/>
          </p:cNvPicPr>
          <p:nvPr/>
        </p:nvPicPr>
        <p:blipFill>
          <a:blip r:embed="rId3"/>
          <a:stretch>
            <a:fillRect/>
          </a:stretch>
        </p:blipFill>
        <p:spPr>
          <a:xfrm>
            <a:off x="0" y="0"/>
            <a:ext cx="24384000" cy="13716000"/>
          </a:xfrm>
          <a:prstGeom prst="rect">
            <a:avLst/>
          </a:prstGeom>
        </p:spPr>
      </p:pic>
      <p:sp>
        <p:nvSpPr>
          <p:cNvPr id="163" name="Line"/>
          <p:cNvSpPr/>
          <p:nvPr/>
        </p:nvSpPr>
        <p:spPr>
          <a:xfrm>
            <a:off x="-1" y="6858000"/>
            <a:ext cx="24384002"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2" name="NASA_Worm_logo.png" descr="NASA_Worm_logo.png">
            <a:extLst>
              <a:ext uri="{FF2B5EF4-FFF2-40B4-BE49-F238E27FC236}">
                <a16:creationId xmlns:a16="http://schemas.microsoft.com/office/drawing/2014/main" id="{665944F1-8FB7-CF0C-6341-86E5568FC935}"/>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1227049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A5A5B0-F5B0-5395-9151-340BC48F2AC7}"/>
              </a:ext>
            </a:extLst>
          </p:cNvPr>
          <p:cNvPicPr>
            <a:picLocks noChangeAspect="1"/>
          </p:cNvPicPr>
          <p:nvPr/>
        </p:nvPicPr>
        <p:blipFill>
          <a:blip r:embed="rId3"/>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pic>
        <p:nvPicPr>
          <p:cNvPr id="9" name="Picture 8" descr="A blue helicopter with black background&#10;&#10;Description automatically generated">
            <a:extLst>
              <a:ext uri="{FF2B5EF4-FFF2-40B4-BE49-F238E27FC236}">
                <a16:creationId xmlns:a16="http://schemas.microsoft.com/office/drawing/2014/main" id="{3E183EDC-5C7C-EF94-0CD5-ACC9C5AA05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02975" y="2673185"/>
            <a:ext cx="7971257" cy="3000268"/>
          </a:xfrm>
          <a:prstGeom prst="rect">
            <a:avLst/>
          </a:prstGeom>
        </p:spPr>
      </p:pic>
      <p:pic>
        <p:nvPicPr>
          <p:cNvPr id="13" name="Picture 2">
            <a:extLst>
              <a:ext uri="{FF2B5EF4-FFF2-40B4-BE49-F238E27FC236}">
                <a16:creationId xmlns:a16="http://schemas.microsoft.com/office/drawing/2014/main" id="{2C9696EC-4852-1DA4-61D4-15D678F11B1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79" t="10804" r="37842" b="46897"/>
          <a:stretch/>
        </p:blipFill>
        <p:spPr bwMode="auto">
          <a:xfrm>
            <a:off x="16166901" y="5900065"/>
            <a:ext cx="7095126" cy="3606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247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6E10BB-B43F-A854-89F4-831250A90BCA}"/>
              </a:ext>
            </a:extLst>
          </p:cNvPr>
          <p:cNvPicPr>
            <a:picLocks noChangeAspect="1"/>
          </p:cNvPicPr>
          <p:nvPr/>
        </p:nvPicPr>
        <p:blipFill>
          <a:blip r:embed="rId3"/>
          <a:stretch>
            <a:fillRect/>
          </a:stretch>
        </p:blipFill>
        <p:spPr>
          <a:xfrm>
            <a:off x="0" y="0"/>
            <a:ext cx="24384000" cy="13716000"/>
          </a:xfrm>
          <a:prstGeom prst="rect">
            <a:avLst/>
          </a:prstGeom>
        </p:spPr>
      </p:pic>
      <p:sp>
        <p:nvSpPr>
          <p:cNvPr id="163" name="Line"/>
          <p:cNvSpPr/>
          <p:nvPr/>
        </p:nvSpPr>
        <p:spPr>
          <a:xfrm>
            <a:off x="-1" y="6858000"/>
            <a:ext cx="24384002"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12" name="NASA_Worm_logo.png" descr="NASA_Worm_logo.png">
            <a:extLst>
              <a:ext uri="{FF2B5EF4-FFF2-40B4-BE49-F238E27FC236}">
                <a16:creationId xmlns:a16="http://schemas.microsoft.com/office/drawing/2014/main" id="{7B032CE7-7F66-45FE-6A82-2E22184A02E5}"/>
              </a:ext>
            </a:extLst>
          </p:cNvPr>
          <p:cNvPicPr>
            <a:picLocks noChangeAspect="1"/>
          </p:cNvPicPr>
          <p:nvPr/>
        </p:nvPicPr>
        <p:blipFill>
          <a:blip r:embed="rId4"/>
          <a:stretch>
            <a:fillRect/>
          </a:stretch>
        </p:blipFill>
        <p:spPr>
          <a:xfrm>
            <a:off x="19714464" y="914400"/>
            <a:ext cx="3759768" cy="1051560"/>
          </a:xfrm>
          <a:prstGeom prst="rect">
            <a:avLst/>
          </a:prstGeom>
          <a:ln w="12700">
            <a:miter lim="400000"/>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8A64D0-3EA3-1BF4-0F63-98BCF98AE743}"/>
              </a:ext>
            </a:extLst>
          </p:cNvPr>
          <p:cNvPicPr>
            <a:picLocks noChangeAspect="1"/>
          </p:cNvPicPr>
          <p:nvPr/>
        </p:nvPicPr>
        <p:blipFill>
          <a:blip r:embed="rId3"/>
          <a:stretch>
            <a:fillRect/>
          </a:stretch>
        </p:blipFill>
        <p:spPr>
          <a:xfrm>
            <a:off x="0" y="0"/>
            <a:ext cx="24384000" cy="13716000"/>
          </a:xfrm>
          <a:prstGeom prst="rect">
            <a:avLst/>
          </a:prstGeom>
        </p:spPr>
      </p:pic>
      <p:sp>
        <p:nvSpPr>
          <p:cNvPr id="163" name="Line"/>
          <p:cNvSpPr/>
          <p:nvPr/>
        </p:nvSpPr>
        <p:spPr>
          <a:xfrm>
            <a:off x="-1" y="6858000"/>
            <a:ext cx="24384002"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2" name="NASA_Worm_logo.png" descr="NASA_Worm_logo.png">
            <a:extLst>
              <a:ext uri="{FF2B5EF4-FFF2-40B4-BE49-F238E27FC236}">
                <a16:creationId xmlns:a16="http://schemas.microsoft.com/office/drawing/2014/main" id="{665944F1-8FB7-CF0C-6341-86E5568FC935}"/>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3944992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103771-4C96-D5E6-088D-29138C0BAE89}"/>
              </a:ext>
            </a:extLst>
          </p:cNvPr>
          <p:cNvPicPr>
            <a:picLocks noChangeAspect="1"/>
          </p:cNvPicPr>
          <p:nvPr/>
        </p:nvPicPr>
        <p:blipFill>
          <a:blip r:embed="rId3"/>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pic>
        <p:nvPicPr>
          <p:cNvPr id="10" name="Picture 9" descr="A graph of a light plume&#10;&#10;Description automatically generated">
            <a:extLst>
              <a:ext uri="{FF2B5EF4-FFF2-40B4-BE49-F238E27FC236}">
                <a16:creationId xmlns:a16="http://schemas.microsoft.com/office/drawing/2014/main" id="{9762F5A1-9EDD-6529-D704-52262A6B807E}"/>
              </a:ext>
            </a:extLst>
          </p:cNvPr>
          <p:cNvPicPr>
            <a:picLocks noChangeAspect="1"/>
          </p:cNvPicPr>
          <p:nvPr/>
        </p:nvPicPr>
        <p:blipFill rotWithShape="1">
          <a:blip r:embed="rId5">
            <a:extLst>
              <a:ext uri="{28A0092B-C50C-407E-A947-70E740481C1C}">
                <a14:useLocalDpi xmlns:a14="http://schemas.microsoft.com/office/drawing/2010/main" val="0"/>
              </a:ext>
            </a:extLst>
          </a:blip>
          <a:srcRect l="-1161"/>
          <a:stretch/>
        </p:blipFill>
        <p:spPr>
          <a:xfrm>
            <a:off x="12622697" y="2830040"/>
            <a:ext cx="8735797" cy="7315200"/>
          </a:xfrm>
          <a:prstGeom prst="rect">
            <a:avLst/>
          </a:prstGeom>
        </p:spPr>
      </p:pic>
      <p:pic>
        <p:nvPicPr>
          <p:cNvPr id="11" name="Picture 10" descr="A graph of a diagram&#10;&#10;Description automatically generated">
            <a:extLst>
              <a:ext uri="{FF2B5EF4-FFF2-40B4-BE49-F238E27FC236}">
                <a16:creationId xmlns:a16="http://schemas.microsoft.com/office/drawing/2014/main" id="{E2056528-82CC-AD28-F1A6-47EFA0F631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5506" y="2816860"/>
            <a:ext cx="8457084" cy="7315200"/>
          </a:xfrm>
          <a:prstGeom prst="rect">
            <a:avLst/>
          </a:prstGeom>
        </p:spPr>
      </p:pic>
    </p:spTree>
    <p:extLst>
      <p:ext uri="{BB962C8B-B14F-4D97-AF65-F5344CB8AC3E}">
        <p14:creationId xmlns:p14="http://schemas.microsoft.com/office/powerpoint/2010/main" val="2164535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1D6CE3-5E39-969A-2E51-66351D1CE8C0}"/>
              </a:ext>
            </a:extLst>
          </p:cNvPr>
          <p:cNvPicPr>
            <a:picLocks noChangeAspect="1"/>
          </p:cNvPicPr>
          <p:nvPr/>
        </p:nvPicPr>
        <p:blipFill>
          <a:blip r:embed="rId3"/>
          <a:stretch>
            <a:fillRect/>
          </a:stretch>
        </p:blipFill>
        <p:spPr>
          <a:xfrm>
            <a:off x="0" y="0"/>
            <a:ext cx="24384000" cy="13716000"/>
          </a:xfrm>
          <a:prstGeom prst="rect">
            <a:avLst/>
          </a:prstGeom>
        </p:spPr>
      </p:pic>
      <p:pic>
        <p:nvPicPr>
          <p:cNvPr id="8" name="Picture 7" descr="A graph of a light plume&#10;&#10;Description automatically generated">
            <a:extLst>
              <a:ext uri="{FF2B5EF4-FFF2-40B4-BE49-F238E27FC236}">
                <a16:creationId xmlns:a16="http://schemas.microsoft.com/office/drawing/2014/main" id="{319884F8-08B9-4641-D519-40AAEDBE2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525" y="3856957"/>
            <a:ext cx="10110702" cy="8564851"/>
          </a:xfrm>
          <a:prstGeom prst="rect">
            <a:avLst/>
          </a:prstGeom>
        </p:spPr>
      </p:pic>
      <p:pic>
        <p:nvPicPr>
          <p:cNvPr id="9" name="Picture 8" descr="A graph of a diagram&#10;&#10;Description automatically generated">
            <a:extLst>
              <a:ext uri="{FF2B5EF4-FFF2-40B4-BE49-F238E27FC236}">
                <a16:creationId xmlns:a16="http://schemas.microsoft.com/office/drawing/2014/main" id="{5B85D304-F73D-395F-4127-2C0DAFE449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9068" y="5275477"/>
            <a:ext cx="5619496" cy="4860746"/>
          </a:xfrm>
          <a:prstGeom prst="rect">
            <a:avLst/>
          </a:prstGeom>
        </p:spPr>
      </p:pic>
      <p:pic>
        <p:nvPicPr>
          <p:cNvPr id="3" name="Picture 2">
            <a:extLst>
              <a:ext uri="{FF2B5EF4-FFF2-40B4-BE49-F238E27FC236}">
                <a16:creationId xmlns:a16="http://schemas.microsoft.com/office/drawing/2014/main" id="{1D27B217-BEA8-B32C-3830-749616736F77}"/>
              </a:ext>
            </a:extLst>
          </p:cNvPr>
          <p:cNvPicPr>
            <a:picLocks noChangeAspect="1"/>
          </p:cNvPicPr>
          <p:nvPr/>
        </p:nvPicPr>
        <p:blipFill rotWithShape="1">
          <a:blip r:embed="rId6">
            <a:extLst>
              <a:ext uri="{28A0092B-C50C-407E-A947-70E740481C1C}">
                <a14:useLocalDpi xmlns:a14="http://schemas.microsoft.com/office/drawing/2010/main" val="0"/>
              </a:ext>
            </a:extLst>
          </a:blip>
          <a:srcRect l="8266" t="23422" r="11874" b="23221"/>
          <a:stretch/>
        </p:blipFill>
        <p:spPr>
          <a:xfrm>
            <a:off x="1023276" y="3567383"/>
            <a:ext cx="10575201" cy="9144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7"/>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380992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552589-63BD-A34F-960D-877CB0EA8347}"/>
              </a:ext>
            </a:extLst>
          </p:cNvPr>
          <p:cNvPicPr>
            <a:picLocks noChangeAspect="1"/>
          </p:cNvPicPr>
          <p:nvPr/>
        </p:nvPicPr>
        <p:blipFill>
          <a:blip r:embed="rId3"/>
          <a:stretch>
            <a:fillRect/>
          </a:stretch>
        </p:blipFill>
        <p:spPr>
          <a:xfrm>
            <a:off x="0" y="0"/>
            <a:ext cx="24384000" cy="13716000"/>
          </a:xfrm>
          <a:prstGeom prst="rect">
            <a:avLst/>
          </a:prstGeom>
        </p:spPr>
      </p:pic>
      <p:pic>
        <p:nvPicPr>
          <p:cNvPr id="4" name="Picture 3">
            <a:extLst>
              <a:ext uri="{FF2B5EF4-FFF2-40B4-BE49-F238E27FC236}">
                <a16:creationId xmlns:a16="http://schemas.microsoft.com/office/drawing/2014/main" id="{456C1CCC-09A7-3A08-8430-F91858148B44}"/>
              </a:ext>
            </a:extLst>
          </p:cNvPr>
          <p:cNvPicPr>
            <a:picLocks noChangeAspect="1"/>
          </p:cNvPicPr>
          <p:nvPr/>
        </p:nvPicPr>
        <p:blipFill rotWithShape="1">
          <a:blip r:embed="rId4">
            <a:extLst>
              <a:ext uri="{28A0092B-C50C-407E-A947-70E740481C1C}">
                <a14:useLocalDpi xmlns:a14="http://schemas.microsoft.com/office/drawing/2010/main" val="0"/>
              </a:ext>
            </a:extLst>
          </a:blip>
          <a:srcRect l="4260" t="23530" r="12157" b="23018"/>
          <a:stretch/>
        </p:blipFill>
        <p:spPr>
          <a:xfrm>
            <a:off x="838198" y="3567383"/>
            <a:ext cx="11049002" cy="9144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5"/>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292620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BD2CEF-B2CF-5B63-4312-19122532D40B}"/>
              </a:ext>
            </a:extLst>
          </p:cNvPr>
          <p:cNvPicPr>
            <a:picLocks noChangeAspect="1"/>
          </p:cNvPicPr>
          <p:nvPr/>
        </p:nvPicPr>
        <p:blipFill>
          <a:blip r:embed="rId3"/>
          <a:stretch>
            <a:fillRect/>
          </a:stretch>
        </p:blipFill>
        <p:spPr>
          <a:xfrm>
            <a:off x="0" y="0"/>
            <a:ext cx="24384000" cy="13716000"/>
          </a:xfrm>
          <a:prstGeom prst="rect">
            <a:avLst/>
          </a:prstGeom>
        </p:spPr>
      </p:pic>
      <p:pic>
        <p:nvPicPr>
          <p:cNvPr id="7" name="Picture 6" descr="A graph of a vehicle trace&#10;&#10;Description automatically generated">
            <a:extLst>
              <a:ext uri="{FF2B5EF4-FFF2-40B4-BE49-F238E27FC236}">
                <a16:creationId xmlns:a16="http://schemas.microsoft.com/office/drawing/2014/main" id="{5FEC82AB-F276-BA8B-0962-D53CF1F25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8332" y="2753352"/>
            <a:ext cx="10236201" cy="73152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5"/>
          <a:stretch>
            <a:fillRect/>
          </a:stretch>
        </p:blipFill>
        <p:spPr>
          <a:xfrm>
            <a:off x="19714464" y="667512"/>
            <a:ext cx="3759768" cy="1051560"/>
          </a:xfrm>
          <a:prstGeom prst="rect">
            <a:avLst/>
          </a:prstGeom>
          <a:ln w="12700">
            <a:miter lim="400000"/>
          </a:ln>
        </p:spPr>
      </p:pic>
      <p:cxnSp>
        <p:nvCxnSpPr>
          <p:cNvPr id="12" name="Straight Connector 11">
            <a:extLst>
              <a:ext uri="{FF2B5EF4-FFF2-40B4-BE49-F238E27FC236}">
                <a16:creationId xmlns:a16="http://schemas.microsoft.com/office/drawing/2014/main" id="{B177C8F2-1B92-05E3-EC37-0924478B7AF1}"/>
              </a:ext>
            </a:extLst>
          </p:cNvPr>
          <p:cNvCxnSpPr>
            <a:cxnSpLocks/>
          </p:cNvCxnSpPr>
          <p:nvPr/>
        </p:nvCxnSpPr>
        <p:spPr>
          <a:xfrm flipV="1">
            <a:off x="8006433" y="2698424"/>
            <a:ext cx="4674354" cy="571692"/>
          </a:xfrm>
          <a:prstGeom prst="line">
            <a:avLst/>
          </a:prstGeom>
          <a:noFill/>
          <a:ln w="57150" cap="flat">
            <a:solidFill>
              <a:srgbClr val="0070C0"/>
            </a:solidFill>
            <a:prstDash val="dash"/>
            <a:miter lim="400000"/>
          </a:ln>
          <a:effectLst/>
          <a:sp3d/>
        </p:spPr>
        <p:style>
          <a:lnRef idx="0">
            <a:scrgbClr r="0" g="0" b="0"/>
          </a:lnRef>
          <a:fillRef idx="0">
            <a:scrgbClr r="0" g="0" b="0"/>
          </a:fillRef>
          <a:effectRef idx="0">
            <a:scrgbClr r="0" g="0" b="0"/>
          </a:effectRef>
          <a:fontRef idx="none"/>
        </p:style>
      </p:cxnSp>
      <p:cxnSp>
        <p:nvCxnSpPr>
          <p:cNvPr id="16" name="Straight Connector 15">
            <a:extLst>
              <a:ext uri="{FF2B5EF4-FFF2-40B4-BE49-F238E27FC236}">
                <a16:creationId xmlns:a16="http://schemas.microsoft.com/office/drawing/2014/main" id="{A2D25EEA-990D-798C-CCEF-04BFEA68537E}"/>
              </a:ext>
            </a:extLst>
          </p:cNvPr>
          <p:cNvCxnSpPr>
            <a:cxnSpLocks/>
          </p:cNvCxnSpPr>
          <p:nvPr/>
        </p:nvCxnSpPr>
        <p:spPr>
          <a:xfrm>
            <a:off x="8006433" y="4179234"/>
            <a:ext cx="4674354" cy="5834390"/>
          </a:xfrm>
          <a:prstGeom prst="line">
            <a:avLst/>
          </a:prstGeom>
          <a:noFill/>
          <a:ln w="57150" cap="flat">
            <a:solidFill>
              <a:srgbClr val="0070C0"/>
            </a:solidFill>
            <a:prstDash val="dash"/>
            <a:miter lim="4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68297A8E-398B-8786-5859-8C213B4FB46F}"/>
              </a:ext>
            </a:extLst>
          </p:cNvPr>
          <p:cNvCxnSpPr>
            <a:cxnSpLocks/>
          </p:cNvCxnSpPr>
          <p:nvPr/>
        </p:nvCxnSpPr>
        <p:spPr>
          <a:xfrm>
            <a:off x="8958933" y="4179234"/>
            <a:ext cx="12617998" cy="5834390"/>
          </a:xfrm>
          <a:prstGeom prst="line">
            <a:avLst/>
          </a:prstGeom>
          <a:noFill/>
          <a:ln w="57150" cap="flat">
            <a:solidFill>
              <a:srgbClr val="0070C0"/>
            </a:solidFill>
            <a:prstDash val="dash"/>
            <a:miter lim="400000"/>
          </a:ln>
          <a:effectLst/>
          <a:sp3d/>
        </p:spPr>
        <p:style>
          <a:lnRef idx="0">
            <a:scrgbClr r="0" g="0" b="0"/>
          </a:lnRef>
          <a:fillRef idx="0">
            <a:scrgbClr r="0" g="0" b="0"/>
          </a:fillRef>
          <a:effectRef idx="0">
            <a:scrgbClr r="0" g="0" b="0"/>
          </a:effectRef>
          <a:fontRef idx="none"/>
        </p:style>
      </p:cxnSp>
      <p:sp>
        <p:nvSpPr>
          <p:cNvPr id="2" name="Rectangle 1">
            <a:extLst>
              <a:ext uri="{FF2B5EF4-FFF2-40B4-BE49-F238E27FC236}">
                <a16:creationId xmlns:a16="http://schemas.microsoft.com/office/drawing/2014/main" id="{F36AF013-762C-054A-3139-6FB24DEB2957}"/>
              </a:ext>
            </a:extLst>
          </p:cNvPr>
          <p:cNvSpPr/>
          <p:nvPr/>
        </p:nvSpPr>
        <p:spPr>
          <a:xfrm>
            <a:off x="8006433" y="3270116"/>
            <a:ext cx="952499" cy="899966"/>
          </a:xfrm>
          <a:prstGeom prst="rect">
            <a:avLst/>
          </a:prstGeom>
          <a:noFill/>
          <a:ln w="57150" cap="flat">
            <a:solidFill>
              <a:schemeClr val="accent1">
                <a:lumMod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u="none" strike="noStrike" cap="none" spc="0" normalizeH="0" baseline="0">
              <a:ln>
                <a:noFill/>
              </a:ln>
              <a:solidFill>
                <a:srgbClr val="FFFFFF"/>
              </a:solidFill>
              <a:effectLst/>
              <a:uFillTx/>
              <a:latin typeface="Times New Roman" panose="02020603050405020304" pitchFamily="18" charset="0"/>
              <a:ea typeface="Helvetica Neue Medium"/>
              <a:cs typeface="Times New Roman" panose="02020603050405020304" pitchFamily="18" charset="0"/>
              <a:sym typeface="Helvetica Neue Medium"/>
            </a:endParaRPr>
          </a:p>
        </p:txBody>
      </p:sp>
      <p:cxnSp>
        <p:nvCxnSpPr>
          <p:cNvPr id="13" name="Straight Connector 12">
            <a:extLst>
              <a:ext uri="{FF2B5EF4-FFF2-40B4-BE49-F238E27FC236}">
                <a16:creationId xmlns:a16="http://schemas.microsoft.com/office/drawing/2014/main" id="{2CBD8F17-B1EE-7532-DA42-E80ED96C2E33}"/>
              </a:ext>
            </a:extLst>
          </p:cNvPr>
          <p:cNvCxnSpPr>
            <a:cxnSpLocks/>
          </p:cNvCxnSpPr>
          <p:nvPr/>
        </p:nvCxnSpPr>
        <p:spPr>
          <a:xfrm flipV="1">
            <a:off x="8958933" y="2753844"/>
            <a:ext cx="12617998" cy="516272"/>
          </a:xfrm>
          <a:prstGeom prst="line">
            <a:avLst/>
          </a:prstGeom>
          <a:noFill/>
          <a:ln w="57150" cap="flat">
            <a:solidFill>
              <a:srgbClr val="0070C0"/>
            </a:solidFill>
            <a:prstDash val="dash"/>
            <a:miter lim="400000"/>
          </a:ln>
          <a:effectLst/>
          <a:sp3d/>
        </p:spPr>
        <p:style>
          <a:lnRef idx="0">
            <a:scrgbClr r="0" g="0" b="0"/>
          </a:lnRef>
          <a:fillRef idx="0">
            <a:scrgbClr r="0" g="0" b="0"/>
          </a:fillRef>
          <a:effectRef idx="0">
            <a:scrgbClr r="0" g="0" b="0"/>
          </a:effectRef>
          <a:fontRef idx="none"/>
        </p:style>
      </p:cxnSp>
      <p:sp>
        <p:nvSpPr>
          <p:cNvPr id="11" name="TextBox 10">
            <a:extLst>
              <a:ext uri="{FF2B5EF4-FFF2-40B4-BE49-F238E27FC236}">
                <a16:creationId xmlns:a16="http://schemas.microsoft.com/office/drawing/2014/main" id="{EA9AC9C6-E1C9-B52D-E260-64A8F07037F1}"/>
              </a:ext>
            </a:extLst>
          </p:cNvPr>
          <p:cNvSpPr txBox="1"/>
          <p:nvPr/>
        </p:nvSpPr>
        <p:spPr>
          <a:xfrm>
            <a:off x="12680787" y="2733781"/>
            <a:ext cx="8896144" cy="7355567"/>
          </a:xfrm>
          <a:prstGeom prst="rect">
            <a:avLst/>
          </a:prstGeom>
          <a:solidFill>
            <a:schemeClr val="bg1"/>
          </a:solidFill>
          <a:ln w="76200" cap="flat">
            <a:solidFill>
              <a:srgbClr val="0070C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endParaRPr lang="en-US" sz="3600" b="1">
              <a:solidFill>
                <a:schemeClr val="bg1"/>
              </a:solidFill>
              <a:latin typeface="Figtree Bold" pitchFamily="2" charset="0"/>
            </a:endParaRPr>
          </a:p>
        </p:txBody>
      </p:sp>
      <p:pic>
        <p:nvPicPr>
          <p:cNvPr id="9" name="Picture 8">
            <a:extLst>
              <a:ext uri="{FF2B5EF4-FFF2-40B4-BE49-F238E27FC236}">
                <a16:creationId xmlns:a16="http://schemas.microsoft.com/office/drawing/2014/main" id="{51D0D154-6947-0C4B-4B0A-02E0809D4A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03458" y="3011980"/>
            <a:ext cx="8050801" cy="6819894"/>
          </a:xfrm>
          <a:prstGeom prst="rect">
            <a:avLst/>
          </a:prstGeom>
        </p:spPr>
      </p:pic>
    </p:spTree>
    <p:extLst>
      <p:ext uri="{BB962C8B-B14F-4D97-AF65-F5344CB8AC3E}">
        <p14:creationId xmlns:p14="http://schemas.microsoft.com/office/powerpoint/2010/main" val="1331294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5880C3-758A-9926-A8B1-04F5786355E2}"/>
              </a:ext>
            </a:extLst>
          </p:cNvPr>
          <p:cNvPicPr>
            <a:picLocks noChangeAspect="1"/>
          </p:cNvPicPr>
          <p:nvPr/>
        </p:nvPicPr>
        <p:blipFill>
          <a:blip r:embed="rId3"/>
          <a:stretch>
            <a:fillRect/>
          </a:stretch>
        </p:blipFill>
        <p:spPr>
          <a:xfrm>
            <a:off x="0" y="0"/>
            <a:ext cx="24384000" cy="13716000"/>
          </a:xfrm>
          <a:prstGeom prst="rect">
            <a:avLst/>
          </a:prstGeom>
        </p:spPr>
      </p:pic>
      <p:pic>
        <p:nvPicPr>
          <p:cNvPr id="6" name="Picture 5" descr="A graph of a wind turbine&#10;&#10;Description automatically generated with medium confidence">
            <a:extLst>
              <a:ext uri="{FF2B5EF4-FFF2-40B4-BE49-F238E27FC236}">
                <a16:creationId xmlns:a16="http://schemas.microsoft.com/office/drawing/2014/main" id="{2E07461C-00BB-4050-96A6-DE56D9337659}"/>
              </a:ext>
            </a:extLst>
          </p:cNvPr>
          <p:cNvPicPr>
            <a:picLocks noChangeAspect="1"/>
          </p:cNvPicPr>
          <p:nvPr/>
        </p:nvPicPr>
        <p:blipFill rotWithShape="1">
          <a:blip r:embed="rId4">
            <a:extLst>
              <a:ext uri="{28A0092B-C50C-407E-A947-70E740481C1C}">
                <a14:useLocalDpi xmlns:a14="http://schemas.microsoft.com/office/drawing/2010/main" val="0"/>
              </a:ext>
            </a:extLst>
          </a:blip>
          <a:srcRect l="36227" t="54628" r="26380" b="11964"/>
          <a:stretch/>
        </p:blipFill>
        <p:spPr>
          <a:xfrm>
            <a:off x="3642124" y="3359888"/>
            <a:ext cx="7783033" cy="5890438"/>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5"/>
          <a:stretch>
            <a:fillRect/>
          </a:stretch>
        </p:blipFill>
        <p:spPr>
          <a:xfrm>
            <a:off x="19714464" y="667512"/>
            <a:ext cx="3759768" cy="1051560"/>
          </a:xfrm>
          <a:prstGeom prst="rect">
            <a:avLst/>
          </a:prstGeom>
          <a:ln w="12700">
            <a:miter lim="400000"/>
          </a:ln>
        </p:spPr>
      </p:pic>
      <p:pic>
        <p:nvPicPr>
          <p:cNvPr id="21" name="Picture 20" descr="A graph with a red circle and black arrow&#10;&#10;Description automatically generated">
            <a:extLst>
              <a:ext uri="{FF2B5EF4-FFF2-40B4-BE49-F238E27FC236}">
                <a16:creationId xmlns:a16="http://schemas.microsoft.com/office/drawing/2014/main" id="{96448DA9-5D1C-B52B-3B85-3BCF798F13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812" y="2857498"/>
            <a:ext cx="8653345" cy="7315200"/>
          </a:xfrm>
          <a:prstGeom prst="rect">
            <a:avLst/>
          </a:prstGeom>
        </p:spPr>
      </p:pic>
      <p:pic>
        <p:nvPicPr>
          <p:cNvPr id="23" name="Picture 22" descr="A graph of a diagram&#10;&#10;Description automatically generated">
            <a:extLst>
              <a:ext uri="{FF2B5EF4-FFF2-40B4-BE49-F238E27FC236}">
                <a16:creationId xmlns:a16="http://schemas.microsoft.com/office/drawing/2014/main" id="{DB1B0501-44BF-7DE2-EDF4-587EA75A28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58844" y="2857498"/>
            <a:ext cx="8635504" cy="7315200"/>
          </a:xfrm>
          <a:prstGeom prst="rect">
            <a:avLst/>
          </a:prstGeom>
        </p:spPr>
      </p:pic>
    </p:spTree>
    <p:extLst>
      <p:ext uri="{BB962C8B-B14F-4D97-AF65-F5344CB8AC3E}">
        <p14:creationId xmlns:p14="http://schemas.microsoft.com/office/powerpoint/2010/main" val="2108019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63F261-4B7B-143B-FE58-EED5CCD7E57A}"/>
              </a:ext>
            </a:extLst>
          </p:cNvPr>
          <p:cNvPicPr>
            <a:picLocks noChangeAspect="1"/>
          </p:cNvPicPr>
          <p:nvPr/>
        </p:nvPicPr>
        <p:blipFill rotWithShape="1">
          <a:blip r:embed="rId3"/>
          <a:srcRect b="82667"/>
          <a:stretch/>
        </p:blipFill>
        <p:spPr>
          <a:xfrm>
            <a:off x="0" y="0"/>
            <a:ext cx="24384000" cy="2377438"/>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pic>
        <p:nvPicPr>
          <p:cNvPr id="49" name="Picture 48">
            <a:extLst>
              <a:ext uri="{FF2B5EF4-FFF2-40B4-BE49-F238E27FC236}">
                <a16:creationId xmlns:a16="http://schemas.microsoft.com/office/drawing/2014/main" id="{39AB4F4C-9857-EA0E-ED41-08EA2903F956}"/>
              </a:ext>
            </a:extLst>
          </p:cNvPr>
          <p:cNvPicPr>
            <a:picLocks noChangeAspect="1"/>
          </p:cNvPicPr>
          <p:nvPr/>
        </p:nvPicPr>
        <p:blipFill rotWithShape="1">
          <a:blip r:embed="rId5">
            <a:extLst>
              <a:ext uri="{28A0092B-C50C-407E-A947-70E740481C1C}">
                <a14:useLocalDpi xmlns:a14="http://schemas.microsoft.com/office/drawing/2010/main" val="0"/>
              </a:ext>
            </a:extLst>
          </a:blip>
          <a:srcRect l="4237" t="23920" r="8475" b="23120"/>
          <a:stretch/>
        </p:blipFill>
        <p:spPr>
          <a:xfrm>
            <a:off x="12546213" y="3055319"/>
            <a:ext cx="9316729" cy="7315200"/>
          </a:xfrm>
          <a:prstGeom prst="rect">
            <a:avLst/>
          </a:prstGeom>
        </p:spPr>
      </p:pic>
      <p:pic>
        <p:nvPicPr>
          <p:cNvPr id="51" name="Picture 50">
            <a:extLst>
              <a:ext uri="{FF2B5EF4-FFF2-40B4-BE49-F238E27FC236}">
                <a16:creationId xmlns:a16="http://schemas.microsoft.com/office/drawing/2014/main" id="{EF98D947-769C-0E30-6C3D-5F45FAFDEA19}"/>
              </a:ext>
            </a:extLst>
          </p:cNvPr>
          <p:cNvPicPr>
            <a:picLocks noChangeAspect="1"/>
          </p:cNvPicPr>
          <p:nvPr/>
        </p:nvPicPr>
        <p:blipFill rotWithShape="1">
          <a:blip r:embed="rId6">
            <a:extLst>
              <a:ext uri="{28A0092B-C50C-407E-A947-70E740481C1C}">
                <a14:useLocalDpi xmlns:a14="http://schemas.microsoft.com/office/drawing/2010/main" val="0"/>
              </a:ext>
            </a:extLst>
          </a:blip>
          <a:srcRect l="4925" t="23473" r="11253" b="23276"/>
          <a:stretch/>
        </p:blipFill>
        <p:spPr>
          <a:xfrm>
            <a:off x="2521057" y="3055319"/>
            <a:ext cx="8897649" cy="7315200"/>
          </a:xfrm>
          <a:prstGeom prst="rect">
            <a:avLst/>
          </a:prstGeom>
        </p:spPr>
      </p:pic>
      <p:pic>
        <p:nvPicPr>
          <p:cNvPr id="3" name="Picture 2">
            <a:extLst>
              <a:ext uri="{FF2B5EF4-FFF2-40B4-BE49-F238E27FC236}">
                <a16:creationId xmlns:a16="http://schemas.microsoft.com/office/drawing/2014/main" id="{B7C58DAD-95A8-0CF1-3BE9-CD009CC14106}"/>
              </a:ext>
            </a:extLst>
          </p:cNvPr>
          <p:cNvPicPr>
            <a:picLocks noChangeAspect="1"/>
          </p:cNvPicPr>
          <p:nvPr/>
        </p:nvPicPr>
        <p:blipFill rotWithShape="1">
          <a:blip r:embed="rId3"/>
          <a:srcRect t="77721" b="4"/>
          <a:stretch/>
        </p:blipFill>
        <p:spPr>
          <a:xfrm>
            <a:off x="-1" y="10660680"/>
            <a:ext cx="24384000" cy="3055319"/>
          </a:xfrm>
          <a:prstGeom prst="rect">
            <a:avLst/>
          </a:prstGeom>
        </p:spPr>
      </p:pic>
      <p:pic>
        <p:nvPicPr>
          <p:cNvPr id="6" name="Picture 5">
            <a:extLst>
              <a:ext uri="{FF2B5EF4-FFF2-40B4-BE49-F238E27FC236}">
                <a16:creationId xmlns:a16="http://schemas.microsoft.com/office/drawing/2014/main" id="{A11B9776-EC78-F2F5-890B-13F8C4EA14DB}"/>
              </a:ext>
            </a:extLst>
          </p:cNvPr>
          <p:cNvPicPr>
            <a:picLocks noChangeAspect="1"/>
          </p:cNvPicPr>
          <p:nvPr/>
        </p:nvPicPr>
        <p:blipFill>
          <a:blip r:embed="rId7"/>
          <a:stretch>
            <a:fillRect/>
          </a:stretch>
        </p:blipFill>
        <p:spPr>
          <a:xfrm>
            <a:off x="-1" y="0"/>
            <a:ext cx="24383999" cy="13715999"/>
          </a:xfrm>
          <a:prstGeom prst="rect">
            <a:avLst/>
          </a:prstGeom>
        </p:spPr>
      </p:pic>
    </p:spTree>
    <p:extLst>
      <p:ext uri="{BB962C8B-B14F-4D97-AF65-F5344CB8AC3E}">
        <p14:creationId xmlns:p14="http://schemas.microsoft.com/office/powerpoint/2010/main" val="201465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8C1F83-8D3E-244D-3AF2-A47E22473BC5}"/>
              </a:ext>
            </a:extLst>
          </p:cNvPr>
          <p:cNvPicPr>
            <a:picLocks noChangeAspect="1"/>
          </p:cNvPicPr>
          <p:nvPr/>
        </p:nvPicPr>
        <p:blipFill>
          <a:blip r:embed="rId3"/>
          <a:stretch>
            <a:fillRect/>
          </a:stretch>
        </p:blipFill>
        <p:spPr>
          <a:xfrm>
            <a:off x="0" y="0"/>
            <a:ext cx="24384000" cy="13716000"/>
          </a:xfrm>
          <a:prstGeom prst="rect">
            <a:avLst/>
          </a:prstGeom>
        </p:spPr>
      </p:pic>
      <p:pic>
        <p:nvPicPr>
          <p:cNvPr id="10" name="Picture 9" descr="A diagram of a stationery&#10;&#10;Description automatically generated">
            <a:extLst>
              <a:ext uri="{FF2B5EF4-FFF2-40B4-BE49-F238E27FC236}">
                <a16:creationId xmlns:a16="http://schemas.microsoft.com/office/drawing/2014/main" id="{982D7985-6F2A-14FB-2FED-C2B653EAB465}"/>
              </a:ext>
            </a:extLst>
          </p:cNvPr>
          <p:cNvPicPr>
            <a:picLocks noChangeAspect="1"/>
          </p:cNvPicPr>
          <p:nvPr/>
        </p:nvPicPr>
        <p:blipFill rotWithShape="1">
          <a:blip r:embed="rId4">
            <a:extLst>
              <a:ext uri="{28A0092B-C50C-407E-A947-70E740481C1C}">
                <a14:useLocalDpi xmlns:a14="http://schemas.microsoft.com/office/drawing/2010/main" val="0"/>
              </a:ext>
            </a:extLst>
          </a:blip>
          <a:srcRect l="6720" t="8371" r="50718" b="21325"/>
          <a:stretch/>
        </p:blipFill>
        <p:spPr>
          <a:xfrm>
            <a:off x="15246434" y="2439637"/>
            <a:ext cx="5316311" cy="4608860"/>
          </a:xfrm>
          <a:prstGeom prst="rect">
            <a:avLst/>
          </a:prstGeom>
        </p:spPr>
      </p:pic>
      <p:sp>
        <p:nvSpPr>
          <p:cNvPr id="11" name="Oval 10">
            <a:extLst>
              <a:ext uri="{FF2B5EF4-FFF2-40B4-BE49-F238E27FC236}">
                <a16:creationId xmlns:a16="http://schemas.microsoft.com/office/drawing/2014/main" id="{5F816947-92E3-2883-9A9C-AA9F25ABD9BD}"/>
              </a:ext>
            </a:extLst>
          </p:cNvPr>
          <p:cNvSpPr>
            <a:spLocks noChangeAspect="1"/>
          </p:cNvSpPr>
          <p:nvPr/>
        </p:nvSpPr>
        <p:spPr>
          <a:xfrm>
            <a:off x="18507961" y="4071047"/>
            <a:ext cx="548640" cy="548640"/>
          </a:xfrm>
          <a:prstGeom prst="ellipse">
            <a:avLst/>
          </a:prstGeom>
          <a:solidFill>
            <a:srgbClr val="00B0F0">
              <a:alpha val="4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u="none" strike="noStrike" cap="none" spc="0" normalizeH="0" baseline="0" dirty="0">
              <a:ln>
                <a:noFill/>
              </a:ln>
              <a:solidFill>
                <a:srgbClr val="FFFFFF"/>
              </a:solidFill>
              <a:effectLst/>
              <a:uFillTx/>
              <a:latin typeface="Times New Roman" panose="02020603050405020304" pitchFamily="18" charset="0"/>
              <a:ea typeface="Helvetica Neue Medium"/>
              <a:cs typeface="Times New Roman" panose="02020603050405020304" pitchFamily="18" charset="0"/>
              <a:sym typeface="Helvetica Neue Medium"/>
            </a:endParaRPr>
          </a:p>
        </p:txBody>
      </p:sp>
      <p:sp>
        <p:nvSpPr>
          <p:cNvPr id="12" name="Oval 11">
            <a:extLst>
              <a:ext uri="{FF2B5EF4-FFF2-40B4-BE49-F238E27FC236}">
                <a16:creationId xmlns:a16="http://schemas.microsoft.com/office/drawing/2014/main" id="{2DF260F4-E1C7-E63A-DAF1-E624F51AE103}"/>
              </a:ext>
            </a:extLst>
          </p:cNvPr>
          <p:cNvSpPr>
            <a:spLocks noChangeAspect="1"/>
          </p:cNvSpPr>
          <p:nvPr/>
        </p:nvSpPr>
        <p:spPr>
          <a:xfrm>
            <a:off x="16790616" y="3746372"/>
            <a:ext cx="548640" cy="548640"/>
          </a:xfrm>
          <a:prstGeom prst="ellipse">
            <a:avLst/>
          </a:prstGeom>
          <a:solidFill>
            <a:schemeClr val="accent3">
              <a:lumMod val="75000"/>
              <a:alpha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u="none" strike="noStrike" cap="none" spc="0" normalizeH="0" baseline="0" dirty="0">
              <a:ln>
                <a:noFill/>
              </a:ln>
              <a:solidFill>
                <a:srgbClr val="FFFFFF"/>
              </a:solidFill>
              <a:effectLst/>
              <a:uFillTx/>
              <a:latin typeface="Times New Roman" panose="02020603050405020304" pitchFamily="18" charset="0"/>
              <a:ea typeface="Helvetica Neue Medium"/>
              <a:cs typeface="Times New Roman" panose="02020603050405020304" pitchFamily="18" charset="0"/>
              <a:sym typeface="Helvetica Neue Medium"/>
            </a:endParaRPr>
          </a:p>
        </p:txBody>
      </p:sp>
      <p:sp>
        <p:nvSpPr>
          <p:cNvPr id="13" name="Oval 12">
            <a:extLst>
              <a:ext uri="{FF2B5EF4-FFF2-40B4-BE49-F238E27FC236}">
                <a16:creationId xmlns:a16="http://schemas.microsoft.com/office/drawing/2014/main" id="{F4ED63C6-4C9C-6DA1-866B-F07D436EA98C}"/>
              </a:ext>
            </a:extLst>
          </p:cNvPr>
          <p:cNvSpPr>
            <a:spLocks noChangeAspect="1"/>
          </p:cNvSpPr>
          <p:nvPr/>
        </p:nvSpPr>
        <p:spPr>
          <a:xfrm>
            <a:off x="16503153" y="5419258"/>
            <a:ext cx="545054" cy="548640"/>
          </a:xfrm>
          <a:prstGeom prst="ellipse">
            <a:avLst/>
          </a:prstGeom>
          <a:solidFill>
            <a:schemeClr val="accent4">
              <a:lumMod val="75000"/>
              <a:alpha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u="none" strike="noStrike" cap="none" spc="0" normalizeH="0" baseline="0" dirty="0">
              <a:ln>
                <a:noFill/>
              </a:ln>
              <a:solidFill>
                <a:srgbClr val="FFFFFF"/>
              </a:solidFill>
              <a:effectLst/>
              <a:uFillTx/>
              <a:latin typeface="Times New Roman" panose="02020603050405020304" pitchFamily="18" charset="0"/>
              <a:ea typeface="Helvetica Neue Medium"/>
              <a:cs typeface="Times New Roman" panose="02020603050405020304" pitchFamily="18" charset="0"/>
              <a:sym typeface="Helvetica Neue Medium"/>
            </a:endParaRPr>
          </a:p>
        </p:txBody>
      </p:sp>
      <p:pic>
        <p:nvPicPr>
          <p:cNvPr id="4" name="Picture 3">
            <a:extLst>
              <a:ext uri="{FF2B5EF4-FFF2-40B4-BE49-F238E27FC236}">
                <a16:creationId xmlns:a16="http://schemas.microsoft.com/office/drawing/2014/main" id="{683050C3-099F-69D0-A50B-7D877E0261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198" y="3035809"/>
            <a:ext cx="11887200" cy="9946932"/>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6"/>
          <a:stretch>
            <a:fillRect/>
          </a:stretch>
        </p:blipFill>
        <p:spPr>
          <a:xfrm>
            <a:off x="19714464" y="667512"/>
            <a:ext cx="3759768" cy="1051560"/>
          </a:xfrm>
          <a:prstGeom prst="rect">
            <a:avLst/>
          </a:prstGeom>
          <a:ln w="12700">
            <a:miter lim="400000"/>
          </a:ln>
        </p:spPr>
      </p:pic>
      <p:sp>
        <p:nvSpPr>
          <p:cNvPr id="29" name="Figure Caption">
            <a:extLst>
              <a:ext uri="{FF2B5EF4-FFF2-40B4-BE49-F238E27FC236}">
                <a16:creationId xmlns:a16="http://schemas.microsoft.com/office/drawing/2014/main" id="{C9DF8CEE-EA42-BCA8-ED99-D0694D233B59}"/>
              </a:ext>
            </a:extLst>
          </p:cNvPr>
          <p:cNvSpPr txBox="1"/>
          <p:nvPr/>
        </p:nvSpPr>
        <p:spPr>
          <a:xfrm>
            <a:off x="2536631" y="7772400"/>
            <a:ext cx="2286000" cy="2891378"/>
          </a:xfrm>
          <a:prstGeom prst="rect">
            <a:avLst/>
          </a:prstGeom>
          <a:solidFill>
            <a:schemeClr val="accent3">
              <a:lumMod val="75000"/>
              <a:alpha val="2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2600">
                <a:solidFill>
                  <a:srgbClr val="000000"/>
                </a:solidFill>
                <a:latin typeface="Figtree Light Regular"/>
                <a:ea typeface="Figtree Light Regular"/>
                <a:cs typeface="Figtree Light Regular"/>
                <a:sym typeface="Figtree Light Regular"/>
              </a:defRPr>
            </a:lvl1pPr>
          </a:lstStyle>
          <a:p>
            <a:endParaRPr sz="3600" b="1">
              <a:latin typeface="Times New Roman" panose="02020603050405020304" pitchFamily="18" charset="0"/>
              <a:cs typeface="Times New Roman" panose="02020603050405020304" pitchFamily="18" charset="0"/>
            </a:endParaRPr>
          </a:p>
        </p:txBody>
      </p:sp>
      <p:sp>
        <p:nvSpPr>
          <p:cNvPr id="30" name="Figure Caption">
            <a:extLst>
              <a:ext uri="{FF2B5EF4-FFF2-40B4-BE49-F238E27FC236}">
                <a16:creationId xmlns:a16="http://schemas.microsoft.com/office/drawing/2014/main" id="{770388DB-4166-48F2-3C7C-15D2B6B756F1}"/>
              </a:ext>
            </a:extLst>
          </p:cNvPr>
          <p:cNvSpPr txBox="1">
            <a:spLocks/>
          </p:cNvSpPr>
          <p:nvPr/>
        </p:nvSpPr>
        <p:spPr>
          <a:xfrm>
            <a:off x="5151897" y="3695761"/>
            <a:ext cx="2286000" cy="6984430"/>
          </a:xfrm>
          <a:prstGeom prst="rect">
            <a:avLst/>
          </a:prstGeom>
          <a:solidFill>
            <a:schemeClr val="accent4">
              <a:lumMod val="75000"/>
              <a:alpha val="2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2600">
                <a:solidFill>
                  <a:srgbClr val="000000"/>
                </a:solidFill>
                <a:latin typeface="Figtree Light Regular"/>
                <a:ea typeface="Figtree Light Regular"/>
                <a:cs typeface="Figtree Light Regular"/>
                <a:sym typeface="Figtree Light Regular"/>
              </a:defRPr>
            </a:lvl1pPr>
          </a:lstStyle>
          <a:p>
            <a:endParaRPr sz="3600" b="1">
              <a:latin typeface="Times New Roman" panose="02020603050405020304" pitchFamily="18" charset="0"/>
              <a:cs typeface="Times New Roman" panose="02020603050405020304" pitchFamily="18" charset="0"/>
            </a:endParaRPr>
          </a:p>
        </p:txBody>
      </p:sp>
      <p:sp>
        <p:nvSpPr>
          <p:cNvPr id="31" name="Figure Caption">
            <a:extLst>
              <a:ext uri="{FF2B5EF4-FFF2-40B4-BE49-F238E27FC236}">
                <a16:creationId xmlns:a16="http://schemas.microsoft.com/office/drawing/2014/main" id="{6B24A601-F158-BB16-97C2-BD87D401B649}"/>
              </a:ext>
            </a:extLst>
          </p:cNvPr>
          <p:cNvSpPr txBox="1"/>
          <p:nvPr/>
        </p:nvSpPr>
        <p:spPr>
          <a:xfrm>
            <a:off x="7699724" y="8055863"/>
            <a:ext cx="2286000" cy="2624328"/>
          </a:xfrm>
          <a:prstGeom prst="rect">
            <a:avLst/>
          </a:prstGeom>
          <a:solidFill>
            <a:schemeClr val="accent1">
              <a:lumMod val="60000"/>
              <a:lumOff val="40000"/>
              <a:alpha val="25000"/>
            </a:schemeClr>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2600">
                <a:solidFill>
                  <a:srgbClr val="000000"/>
                </a:solidFill>
                <a:latin typeface="Figtree Light Regular"/>
                <a:ea typeface="Figtree Light Regular"/>
                <a:cs typeface="Figtree Light Regular"/>
                <a:sym typeface="Figtree Light Regular"/>
              </a:defRPr>
            </a:lvl1pPr>
          </a:lstStyle>
          <a:p>
            <a:endParaRPr sz="3600" b="1">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A49C4B53-02C4-EBEC-9CEA-A4589BAA3A91}"/>
              </a:ext>
            </a:extLst>
          </p:cNvPr>
          <p:cNvSpPr/>
          <p:nvPr/>
        </p:nvSpPr>
        <p:spPr>
          <a:xfrm>
            <a:off x="11420571" y="8306107"/>
            <a:ext cx="1080583" cy="836732"/>
          </a:xfrm>
          <a:prstGeom prst="ellipse">
            <a:avLst/>
          </a:prstGeom>
          <a:noFill/>
          <a:ln w="76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u="none" strike="noStrike" cap="none" spc="0" normalizeH="0" baseline="0">
              <a:ln>
                <a:noFill/>
              </a:ln>
              <a:solidFill>
                <a:srgbClr val="FFFFFF"/>
              </a:solidFill>
              <a:effectLst/>
              <a:uFillTx/>
              <a:latin typeface="Times New Roman" panose="02020603050405020304" pitchFamily="18" charset="0"/>
              <a:ea typeface="Helvetica Neue Medium"/>
              <a:cs typeface="Times New Roman" panose="02020603050405020304" pitchFamily="18" charset="0"/>
              <a:sym typeface="Helvetica Neue Medium"/>
            </a:endParaRPr>
          </a:p>
        </p:txBody>
      </p:sp>
      <p:sp>
        <p:nvSpPr>
          <p:cNvPr id="40" name="Oval 39">
            <a:extLst>
              <a:ext uri="{FF2B5EF4-FFF2-40B4-BE49-F238E27FC236}">
                <a16:creationId xmlns:a16="http://schemas.microsoft.com/office/drawing/2014/main" id="{E3A19314-7C20-61B4-8039-79EDBBDEA8C7}"/>
              </a:ext>
            </a:extLst>
          </p:cNvPr>
          <p:cNvSpPr/>
          <p:nvPr/>
        </p:nvSpPr>
        <p:spPr>
          <a:xfrm>
            <a:off x="8895806" y="8385208"/>
            <a:ext cx="972244" cy="836732"/>
          </a:xfrm>
          <a:prstGeom prst="ellipse">
            <a:avLst/>
          </a:prstGeom>
          <a:noFill/>
          <a:ln w="76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u="none" strike="noStrike" cap="none" spc="0" normalizeH="0" baseline="0">
              <a:ln>
                <a:noFill/>
              </a:ln>
              <a:solidFill>
                <a:srgbClr val="FFFFFF"/>
              </a:solidFill>
              <a:effectLst/>
              <a:uFillTx/>
              <a:latin typeface="Times New Roman" panose="02020603050405020304" pitchFamily="18" charset="0"/>
              <a:ea typeface="Helvetica Neue Medium"/>
              <a:cs typeface="Times New Roman" panose="02020603050405020304" pitchFamily="18" charset="0"/>
              <a:sym typeface="Helvetica Neue Medium"/>
            </a:endParaRPr>
          </a:p>
        </p:txBody>
      </p:sp>
      <p:sp>
        <p:nvSpPr>
          <p:cNvPr id="41" name="Oval 40">
            <a:extLst>
              <a:ext uri="{FF2B5EF4-FFF2-40B4-BE49-F238E27FC236}">
                <a16:creationId xmlns:a16="http://schemas.microsoft.com/office/drawing/2014/main" id="{8D30D359-A65D-A6BB-265E-BE42954D4376}"/>
              </a:ext>
            </a:extLst>
          </p:cNvPr>
          <p:cNvSpPr/>
          <p:nvPr/>
        </p:nvSpPr>
        <p:spPr>
          <a:xfrm>
            <a:off x="6168933" y="8089401"/>
            <a:ext cx="1367844" cy="1511800"/>
          </a:xfrm>
          <a:prstGeom prst="ellipse">
            <a:avLst/>
          </a:prstGeom>
          <a:noFill/>
          <a:ln w="76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u="none" strike="noStrike" cap="none" spc="0" normalizeH="0" baseline="0">
              <a:ln>
                <a:noFill/>
              </a:ln>
              <a:solidFill>
                <a:srgbClr val="FFFFFF"/>
              </a:solidFill>
              <a:effectLst/>
              <a:uFillTx/>
              <a:latin typeface="Times New Roman" panose="02020603050405020304" pitchFamily="18" charset="0"/>
              <a:ea typeface="Helvetica Neue Medium"/>
              <a:cs typeface="Times New Roman" panose="02020603050405020304" pitchFamily="18" charset="0"/>
              <a:sym typeface="Helvetica Neue Medium"/>
            </a:endParaRPr>
          </a:p>
        </p:txBody>
      </p:sp>
      <p:sp>
        <p:nvSpPr>
          <p:cNvPr id="44" name="Oval 43">
            <a:extLst>
              <a:ext uri="{FF2B5EF4-FFF2-40B4-BE49-F238E27FC236}">
                <a16:creationId xmlns:a16="http://schemas.microsoft.com/office/drawing/2014/main" id="{60213E92-FF20-971A-1F92-FCBA66C17641}"/>
              </a:ext>
            </a:extLst>
          </p:cNvPr>
          <p:cNvSpPr/>
          <p:nvPr/>
        </p:nvSpPr>
        <p:spPr>
          <a:xfrm>
            <a:off x="3743260" y="9210270"/>
            <a:ext cx="957347" cy="836732"/>
          </a:xfrm>
          <a:prstGeom prst="ellipse">
            <a:avLst/>
          </a:prstGeom>
          <a:noFill/>
          <a:ln w="762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u="none" strike="noStrike" cap="none" spc="0" normalizeH="0" baseline="0">
              <a:ln>
                <a:noFill/>
              </a:ln>
              <a:solidFill>
                <a:srgbClr val="FFFFFF"/>
              </a:solidFill>
              <a:effectLst/>
              <a:uFillTx/>
              <a:latin typeface="Times New Roman" panose="02020603050405020304" pitchFamily="18" charset="0"/>
              <a:ea typeface="Helvetica Neue Medium"/>
              <a:cs typeface="Times New Roman" panose="02020603050405020304" pitchFamily="18" charset="0"/>
              <a:sym typeface="Helvetica Neue Medium"/>
            </a:endParaRPr>
          </a:p>
        </p:txBody>
      </p:sp>
      <p:cxnSp>
        <p:nvCxnSpPr>
          <p:cNvPr id="3" name="Straight Arrow Connector 2">
            <a:extLst>
              <a:ext uri="{FF2B5EF4-FFF2-40B4-BE49-F238E27FC236}">
                <a16:creationId xmlns:a16="http://schemas.microsoft.com/office/drawing/2014/main" id="{EA661361-040C-654F-2A5A-09BB22A39F0D}"/>
              </a:ext>
            </a:extLst>
          </p:cNvPr>
          <p:cNvCxnSpPr>
            <a:cxnSpLocks/>
          </p:cNvCxnSpPr>
          <p:nvPr/>
        </p:nvCxnSpPr>
        <p:spPr>
          <a:xfrm flipV="1">
            <a:off x="21356270" y="3909909"/>
            <a:ext cx="0" cy="2501077"/>
          </a:xfrm>
          <a:prstGeom prst="straightConnector1">
            <a:avLst/>
          </a:prstGeom>
          <a:noFill/>
          <a:ln w="1397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pic>
        <p:nvPicPr>
          <p:cNvPr id="8" name="Picture 7">
            <a:extLst>
              <a:ext uri="{FF2B5EF4-FFF2-40B4-BE49-F238E27FC236}">
                <a16:creationId xmlns:a16="http://schemas.microsoft.com/office/drawing/2014/main" id="{B9743A8E-AFC9-E815-2067-639E45544796}"/>
              </a:ext>
            </a:extLst>
          </p:cNvPr>
          <p:cNvPicPr>
            <a:picLocks noChangeAspect="1"/>
          </p:cNvPicPr>
          <p:nvPr/>
        </p:nvPicPr>
        <p:blipFill rotWithShape="1">
          <a:blip r:embed="rId7"/>
          <a:srcRect l="55625" b="38196"/>
          <a:stretch/>
        </p:blipFill>
        <p:spPr>
          <a:xfrm>
            <a:off x="13563596" y="0"/>
            <a:ext cx="10820404" cy="8477007"/>
          </a:xfrm>
          <a:prstGeom prst="rect">
            <a:avLst/>
          </a:prstGeom>
        </p:spPr>
      </p:pic>
    </p:spTree>
    <p:extLst>
      <p:ext uri="{BB962C8B-B14F-4D97-AF65-F5344CB8AC3E}">
        <p14:creationId xmlns:p14="http://schemas.microsoft.com/office/powerpoint/2010/main" val="1595844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9" grpId="0" animBg="1"/>
      <p:bldP spid="40" grpId="0" animBg="1"/>
      <p:bldP spid="41"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BE631D-39C0-DB14-9596-ED1867E75342}"/>
              </a:ext>
            </a:extLst>
          </p:cNvPr>
          <p:cNvPicPr>
            <a:picLocks noChangeAspect="1"/>
          </p:cNvPicPr>
          <p:nvPr/>
        </p:nvPicPr>
        <p:blipFill>
          <a:blip r:embed="rId3"/>
          <a:stretch>
            <a:fillRect/>
          </a:stretch>
        </p:blipFill>
        <p:spPr>
          <a:xfrm>
            <a:off x="0" y="0"/>
            <a:ext cx="24384000" cy="13716000"/>
          </a:xfrm>
          <a:prstGeom prst="rect">
            <a:avLst/>
          </a:prstGeom>
        </p:spPr>
      </p:pic>
      <p:pic>
        <p:nvPicPr>
          <p:cNvPr id="3" name="Picture 2">
            <a:extLst>
              <a:ext uri="{FF2B5EF4-FFF2-40B4-BE49-F238E27FC236}">
                <a16:creationId xmlns:a16="http://schemas.microsoft.com/office/drawing/2014/main" id="{A8BA9CF8-80D4-A3ED-5B92-1923CE74F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82" y="3035809"/>
            <a:ext cx="11887200" cy="9754857"/>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5"/>
          <a:stretch>
            <a:fillRect/>
          </a:stretch>
        </p:blipFill>
        <p:spPr>
          <a:xfrm>
            <a:off x="19714464" y="667512"/>
            <a:ext cx="3759768" cy="1051560"/>
          </a:xfrm>
          <a:prstGeom prst="rect">
            <a:avLst/>
          </a:prstGeom>
          <a:ln w="12700">
            <a:miter lim="400000"/>
          </a:ln>
        </p:spPr>
      </p:pic>
      <p:sp>
        <p:nvSpPr>
          <p:cNvPr id="33" name="Figure Caption">
            <a:extLst>
              <a:ext uri="{FF2B5EF4-FFF2-40B4-BE49-F238E27FC236}">
                <a16:creationId xmlns:a16="http://schemas.microsoft.com/office/drawing/2014/main" id="{16EBD952-FAB1-5E6B-8CA5-59BD4B46F94F}"/>
              </a:ext>
            </a:extLst>
          </p:cNvPr>
          <p:cNvSpPr txBox="1"/>
          <p:nvPr/>
        </p:nvSpPr>
        <p:spPr>
          <a:xfrm>
            <a:off x="2620323" y="3801599"/>
            <a:ext cx="2286000" cy="6834915"/>
          </a:xfrm>
          <a:prstGeom prst="rect">
            <a:avLst/>
          </a:prstGeom>
          <a:gradFill>
            <a:gsLst>
              <a:gs pos="100000">
                <a:schemeClr val="bg1">
                  <a:alpha val="0"/>
                </a:schemeClr>
              </a:gs>
              <a:gs pos="22000">
                <a:schemeClr val="accent1">
                  <a:lumMod val="60000"/>
                  <a:lumOff val="40000"/>
                  <a:alpha val="25000"/>
                </a:schemeClr>
              </a:gs>
            </a:gsLst>
            <a:lin ang="5400000" scaled="1"/>
          </a:gra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2600">
                <a:solidFill>
                  <a:srgbClr val="000000"/>
                </a:solidFill>
                <a:latin typeface="Figtree Light Regular"/>
                <a:ea typeface="Figtree Light Regular"/>
                <a:cs typeface="Figtree Light Regular"/>
                <a:sym typeface="Figtree Light Regular"/>
              </a:defRPr>
            </a:lvl1pPr>
          </a:lstStyle>
          <a:p>
            <a:endParaRPr sz="3600" b="1">
              <a:latin typeface="Times New Roman" panose="02020603050405020304" pitchFamily="18" charset="0"/>
              <a:cs typeface="Times New Roman" panose="02020603050405020304" pitchFamily="18" charset="0"/>
            </a:endParaRPr>
          </a:p>
        </p:txBody>
      </p:sp>
      <p:pic>
        <p:nvPicPr>
          <p:cNvPr id="41" name="Picture 40">
            <a:extLst>
              <a:ext uri="{FF2B5EF4-FFF2-40B4-BE49-F238E27FC236}">
                <a16:creationId xmlns:a16="http://schemas.microsoft.com/office/drawing/2014/main" id="{C5063D30-DBA3-88DF-5C44-7ECBF0A88EA3}"/>
              </a:ext>
            </a:extLst>
          </p:cNvPr>
          <p:cNvPicPr>
            <a:picLocks noChangeAspect="1"/>
          </p:cNvPicPr>
          <p:nvPr/>
        </p:nvPicPr>
        <p:blipFill rotWithShape="1">
          <a:blip r:embed="rId6">
            <a:extLst>
              <a:ext uri="{28A0092B-C50C-407E-A947-70E740481C1C}">
                <a14:useLocalDpi xmlns:a14="http://schemas.microsoft.com/office/drawing/2010/main" val="0"/>
              </a:ext>
            </a:extLst>
          </a:blip>
          <a:srcRect l="31672" t="45138" r="32646" b="46106"/>
          <a:stretch/>
        </p:blipFill>
        <p:spPr>
          <a:xfrm>
            <a:off x="3034685" y="6275416"/>
            <a:ext cx="8741303" cy="1206591"/>
          </a:xfrm>
          <a:prstGeom prst="rect">
            <a:avLst/>
          </a:prstGeom>
        </p:spPr>
      </p:pic>
      <p:sp>
        <p:nvSpPr>
          <p:cNvPr id="37" name="Figure Caption">
            <a:extLst>
              <a:ext uri="{FF2B5EF4-FFF2-40B4-BE49-F238E27FC236}">
                <a16:creationId xmlns:a16="http://schemas.microsoft.com/office/drawing/2014/main" id="{907C7FDC-D804-94DF-932F-F92E0D58A9C9}"/>
              </a:ext>
            </a:extLst>
          </p:cNvPr>
          <p:cNvSpPr txBox="1"/>
          <p:nvPr/>
        </p:nvSpPr>
        <p:spPr>
          <a:xfrm>
            <a:off x="5119337" y="5597717"/>
            <a:ext cx="2286000" cy="5029200"/>
          </a:xfrm>
          <a:prstGeom prst="rect">
            <a:avLst/>
          </a:prstGeom>
          <a:gradFill>
            <a:gsLst>
              <a:gs pos="100000">
                <a:schemeClr val="bg1">
                  <a:alpha val="0"/>
                </a:schemeClr>
              </a:gs>
              <a:gs pos="22000">
                <a:schemeClr val="accent1">
                  <a:lumMod val="60000"/>
                  <a:lumOff val="40000"/>
                  <a:alpha val="25000"/>
                </a:schemeClr>
              </a:gs>
            </a:gsLst>
            <a:lin ang="5400000" scaled="1"/>
          </a:gra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2600">
                <a:solidFill>
                  <a:srgbClr val="000000"/>
                </a:solidFill>
                <a:latin typeface="Figtree Light Regular"/>
                <a:ea typeface="Figtree Light Regular"/>
                <a:cs typeface="Figtree Light Regular"/>
                <a:sym typeface="Figtree Light Regular"/>
              </a:defRPr>
            </a:lvl1pPr>
          </a:lstStyle>
          <a:p>
            <a:endParaRPr sz="3600" b="1">
              <a:latin typeface="Times New Roman" panose="02020603050405020304" pitchFamily="18" charset="0"/>
              <a:cs typeface="Times New Roman" panose="02020603050405020304" pitchFamily="18" charset="0"/>
            </a:endParaRPr>
          </a:p>
        </p:txBody>
      </p:sp>
      <p:sp>
        <p:nvSpPr>
          <p:cNvPr id="38" name="Figure Caption">
            <a:extLst>
              <a:ext uri="{FF2B5EF4-FFF2-40B4-BE49-F238E27FC236}">
                <a16:creationId xmlns:a16="http://schemas.microsoft.com/office/drawing/2014/main" id="{FC9C2A91-97EE-4964-392F-C69B8903CFD0}"/>
              </a:ext>
            </a:extLst>
          </p:cNvPr>
          <p:cNvSpPr txBox="1"/>
          <p:nvPr/>
        </p:nvSpPr>
        <p:spPr>
          <a:xfrm>
            <a:off x="7643446" y="8100001"/>
            <a:ext cx="2286000" cy="2580190"/>
          </a:xfrm>
          <a:prstGeom prst="rect">
            <a:avLst/>
          </a:prstGeom>
          <a:gradFill>
            <a:gsLst>
              <a:gs pos="100000">
                <a:schemeClr val="bg1">
                  <a:alpha val="0"/>
                </a:schemeClr>
              </a:gs>
              <a:gs pos="22000">
                <a:schemeClr val="accent1">
                  <a:lumMod val="60000"/>
                  <a:lumOff val="40000"/>
                  <a:alpha val="25000"/>
                </a:schemeClr>
              </a:gs>
            </a:gsLst>
            <a:lin ang="5400000" scaled="1"/>
          </a:gra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2600">
                <a:solidFill>
                  <a:srgbClr val="000000"/>
                </a:solidFill>
                <a:latin typeface="Figtree Light Regular"/>
                <a:ea typeface="Figtree Light Regular"/>
                <a:cs typeface="Figtree Light Regular"/>
                <a:sym typeface="Figtree Light Regular"/>
              </a:defRPr>
            </a:lvl1pPr>
          </a:lstStyle>
          <a:p>
            <a:endParaRPr sz="3600" b="1">
              <a:latin typeface="Times New Roman" panose="02020603050405020304" pitchFamily="18" charset="0"/>
              <a:cs typeface="Times New Roman" panose="02020603050405020304" pitchFamily="18" charset="0"/>
            </a:endParaRPr>
          </a:p>
        </p:txBody>
      </p:sp>
      <p:sp>
        <p:nvSpPr>
          <p:cNvPr id="39" name="Figure Caption">
            <a:extLst>
              <a:ext uri="{FF2B5EF4-FFF2-40B4-BE49-F238E27FC236}">
                <a16:creationId xmlns:a16="http://schemas.microsoft.com/office/drawing/2014/main" id="{0699279E-F525-177E-6C74-0F199A6F62D1}"/>
              </a:ext>
            </a:extLst>
          </p:cNvPr>
          <p:cNvSpPr txBox="1"/>
          <p:nvPr/>
        </p:nvSpPr>
        <p:spPr>
          <a:xfrm>
            <a:off x="10191513" y="7207895"/>
            <a:ext cx="2286001" cy="3427582"/>
          </a:xfrm>
          <a:prstGeom prst="rect">
            <a:avLst/>
          </a:prstGeom>
          <a:gradFill>
            <a:gsLst>
              <a:gs pos="100000">
                <a:schemeClr val="bg1">
                  <a:alpha val="0"/>
                </a:schemeClr>
              </a:gs>
              <a:gs pos="22000">
                <a:schemeClr val="accent1">
                  <a:lumMod val="60000"/>
                  <a:lumOff val="40000"/>
                  <a:alpha val="25000"/>
                </a:schemeClr>
              </a:gs>
            </a:gsLst>
            <a:lin ang="5400000" scaled="1"/>
          </a:gra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50800" tIns="50800" rIns="50800" bIns="50800" anchor="ctr">
            <a:spAutoFit/>
          </a:bodyPr>
          <a:lstStyle>
            <a:lvl1pPr>
              <a:defRPr sz="2600">
                <a:solidFill>
                  <a:srgbClr val="000000"/>
                </a:solidFill>
                <a:latin typeface="Figtree Light Regular"/>
                <a:ea typeface="Figtree Light Regular"/>
                <a:cs typeface="Figtree Light Regular"/>
                <a:sym typeface="Figtree Light Regular"/>
              </a:defRPr>
            </a:lvl1pPr>
          </a:lstStyle>
          <a:p>
            <a:endParaRPr sz="3600" b="1">
              <a:latin typeface="Times New Roman" panose="02020603050405020304" pitchFamily="18" charset="0"/>
              <a:cs typeface="Times New Roman" panose="02020603050405020304" pitchFamily="18" charset="0"/>
            </a:endParaRPr>
          </a:p>
        </p:txBody>
      </p:sp>
      <p:pic>
        <p:nvPicPr>
          <p:cNvPr id="4" name="Picture 3" descr="A blue helicopter with black background&#10;&#10;Description automatically generated">
            <a:extLst>
              <a:ext uri="{FF2B5EF4-FFF2-40B4-BE49-F238E27FC236}">
                <a16:creationId xmlns:a16="http://schemas.microsoft.com/office/drawing/2014/main" id="{2EC3B14C-211E-663D-2663-7DA0B0EAAC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99123" y="2620216"/>
            <a:ext cx="10261600" cy="3862321"/>
          </a:xfrm>
          <a:prstGeom prst="rect">
            <a:avLst/>
          </a:prstGeom>
        </p:spPr>
      </p:pic>
    </p:spTree>
    <p:extLst>
      <p:ext uri="{BB962C8B-B14F-4D97-AF65-F5344CB8AC3E}">
        <p14:creationId xmlns:p14="http://schemas.microsoft.com/office/powerpoint/2010/main" val="1502561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1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1A24E-9E48-F5C9-AAB0-30DB7BFE88D4}"/>
              </a:ext>
            </a:extLst>
          </p:cNvPr>
          <p:cNvPicPr>
            <a:picLocks noChangeAspect="1"/>
          </p:cNvPicPr>
          <p:nvPr/>
        </p:nvPicPr>
        <p:blipFill rotWithShape="1">
          <a:blip r:embed="rId3"/>
          <a:srcRect b="84340"/>
          <a:stretch/>
        </p:blipFill>
        <p:spPr>
          <a:xfrm>
            <a:off x="-1" y="1"/>
            <a:ext cx="24383991" cy="2147976"/>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pic>
        <p:nvPicPr>
          <p:cNvPr id="7" name="Picture 6">
            <a:extLst>
              <a:ext uri="{FF2B5EF4-FFF2-40B4-BE49-F238E27FC236}">
                <a16:creationId xmlns:a16="http://schemas.microsoft.com/office/drawing/2014/main" id="{F988A072-9BA5-C7D2-5B4A-46B5FC5296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2000" y="2606905"/>
            <a:ext cx="8742115" cy="7315200"/>
          </a:xfrm>
          <a:prstGeom prst="rect">
            <a:avLst/>
          </a:prstGeom>
        </p:spPr>
      </p:pic>
      <p:pic>
        <p:nvPicPr>
          <p:cNvPr id="9" name="Picture 8">
            <a:extLst>
              <a:ext uri="{FF2B5EF4-FFF2-40B4-BE49-F238E27FC236}">
                <a16:creationId xmlns:a16="http://schemas.microsoft.com/office/drawing/2014/main" id="{64D020B0-A34C-AFB6-0307-1D5F06FD41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6766" y="2606905"/>
            <a:ext cx="8760177" cy="7315200"/>
          </a:xfrm>
          <a:prstGeom prst="rect">
            <a:avLst/>
          </a:prstGeom>
        </p:spPr>
      </p:pic>
      <p:grpSp>
        <p:nvGrpSpPr>
          <p:cNvPr id="10" name="Group 9">
            <a:extLst>
              <a:ext uri="{FF2B5EF4-FFF2-40B4-BE49-F238E27FC236}">
                <a16:creationId xmlns:a16="http://schemas.microsoft.com/office/drawing/2014/main" id="{9B8127F2-D65A-FBCB-8BB5-4A59FB9F4CA0}"/>
              </a:ext>
            </a:extLst>
          </p:cNvPr>
          <p:cNvGrpSpPr/>
          <p:nvPr/>
        </p:nvGrpSpPr>
        <p:grpSpPr>
          <a:xfrm>
            <a:off x="15018902" y="3468452"/>
            <a:ext cx="890710" cy="2705297"/>
            <a:chOff x="15018902" y="3468452"/>
            <a:chExt cx="890710" cy="2705297"/>
          </a:xfrm>
        </p:grpSpPr>
        <p:cxnSp>
          <p:nvCxnSpPr>
            <p:cNvPr id="2" name="Straight Arrow Connector 1">
              <a:extLst>
                <a:ext uri="{FF2B5EF4-FFF2-40B4-BE49-F238E27FC236}">
                  <a16:creationId xmlns:a16="http://schemas.microsoft.com/office/drawing/2014/main" id="{3A64B433-F451-8B73-745D-D980421799E9}"/>
                </a:ext>
              </a:extLst>
            </p:cNvPr>
            <p:cNvCxnSpPr>
              <a:cxnSpLocks/>
            </p:cNvCxnSpPr>
            <p:nvPr/>
          </p:nvCxnSpPr>
          <p:spPr>
            <a:xfrm>
              <a:off x="15130454" y="3468452"/>
              <a:ext cx="0" cy="2705297"/>
            </a:xfrm>
            <a:prstGeom prst="straightConnector1">
              <a:avLst/>
            </a:prstGeom>
            <a:noFill/>
            <a:ln w="762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5226CE5D-25C7-E341-A6A6-593A05B24FD4}"/>
                </a:ext>
              </a:extLst>
            </p:cNvPr>
            <p:cNvCxnSpPr/>
            <p:nvPr/>
          </p:nvCxnSpPr>
          <p:spPr>
            <a:xfrm>
              <a:off x="15018902" y="3468452"/>
              <a:ext cx="639606"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42F9673A-3239-75B6-CA7F-E8F3E525A277}"/>
                </a:ext>
              </a:extLst>
            </p:cNvPr>
            <p:cNvCxnSpPr>
              <a:cxnSpLocks/>
            </p:cNvCxnSpPr>
            <p:nvPr/>
          </p:nvCxnSpPr>
          <p:spPr>
            <a:xfrm>
              <a:off x="15018902" y="6169801"/>
              <a:ext cx="890710"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grpSp>
        <p:nvGrpSpPr>
          <p:cNvPr id="11" name="Group 10">
            <a:extLst>
              <a:ext uri="{FF2B5EF4-FFF2-40B4-BE49-F238E27FC236}">
                <a16:creationId xmlns:a16="http://schemas.microsoft.com/office/drawing/2014/main" id="{AE54428C-82B5-81C7-8948-45B6CA32D677}"/>
              </a:ext>
            </a:extLst>
          </p:cNvPr>
          <p:cNvGrpSpPr/>
          <p:nvPr/>
        </p:nvGrpSpPr>
        <p:grpSpPr>
          <a:xfrm>
            <a:off x="3839308" y="3065079"/>
            <a:ext cx="2714637" cy="1883568"/>
            <a:chOff x="3839308" y="3065079"/>
            <a:chExt cx="2714637" cy="1883568"/>
          </a:xfrm>
        </p:grpSpPr>
        <p:cxnSp>
          <p:nvCxnSpPr>
            <p:cNvPr id="17" name="Straight Arrow Connector 16">
              <a:extLst>
                <a:ext uri="{FF2B5EF4-FFF2-40B4-BE49-F238E27FC236}">
                  <a16:creationId xmlns:a16="http://schemas.microsoft.com/office/drawing/2014/main" id="{C4A39F45-5761-6390-A9FE-A20F692F4D31}"/>
                </a:ext>
              </a:extLst>
            </p:cNvPr>
            <p:cNvCxnSpPr>
              <a:cxnSpLocks/>
            </p:cNvCxnSpPr>
            <p:nvPr/>
          </p:nvCxnSpPr>
          <p:spPr>
            <a:xfrm>
              <a:off x="4961268" y="3070941"/>
              <a:ext cx="0" cy="1875499"/>
            </a:xfrm>
            <a:prstGeom prst="straightConnector1">
              <a:avLst/>
            </a:prstGeom>
            <a:noFill/>
            <a:ln w="76200" cap="flat">
              <a:solidFill>
                <a:srgbClr val="000000"/>
              </a:solidFill>
              <a:prstDash val="solid"/>
              <a:miter lim="400000"/>
              <a:headEnd type="triangle"/>
              <a:tailEnd type="triangle"/>
            </a:ln>
            <a:effectLst/>
            <a:sp3d/>
          </p:spPr>
          <p:style>
            <a:lnRef idx="0">
              <a:scrgbClr r="0" g="0" b="0"/>
            </a:lnRef>
            <a:fillRef idx="0">
              <a:scrgbClr r="0" g="0" b="0"/>
            </a:fillRef>
            <a:effectRef idx="0">
              <a:scrgbClr r="0" g="0" b="0"/>
            </a:effectRef>
            <a:fontRef idx="none"/>
          </p:style>
        </p:cxnSp>
        <p:cxnSp>
          <p:nvCxnSpPr>
            <p:cNvPr id="18" name="Straight Connector 17">
              <a:extLst>
                <a:ext uri="{FF2B5EF4-FFF2-40B4-BE49-F238E27FC236}">
                  <a16:creationId xmlns:a16="http://schemas.microsoft.com/office/drawing/2014/main" id="{926D2719-C82F-83A3-B801-1AE514B49FBE}"/>
                </a:ext>
              </a:extLst>
            </p:cNvPr>
            <p:cNvCxnSpPr>
              <a:cxnSpLocks/>
            </p:cNvCxnSpPr>
            <p:nvPr/>
          </p:nvCxnSpPr>
          <p:spPr>
            <a:xfrm flipV="1">
              <a:off x="3839308" y="3065079"/>
              <a:ext cx="1289538" cy="5862"/>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856732FC-FF06-F8E2-438D-3FC62B6A967A}"/>
                </a:ext>
              </a:extLst>
            </p:cNvPr>
            <p:cNvCxnSpPr>
              <a:cxnSpLocks/>
            </p:cNvCxnSpPr>
            <p:nvPr/>
          </p:nvCxnSpPr>
          <p:spPr>
            <a:xfrm>
              <a:off x="4777154" y="4948647"/>
              <a:ext cx="1776791" cy="0"/>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pic>
        <p:nvPicPr>
          <p:cNvPr id="4" name="Picture 3">
            <a:extLst>
              <a:ext uri="{FF2B5EF4-FFF2-40B4-BE49-F238E27FC236}">
                <a16:creationId xmlns:a16="http://schemas.microsoft.com/office/drawing/2014/main" id="{2455B0E7-F9CA-71BA-64B9-DD64EA57A26D}"/>
              </a:ext>
            </a:extLst>
          </p:cNvPr>
          <p:cNvPicPr>
            <a:picLocks noChangeAspect="1"/>
          </p:cNvPicPr>
          <p:nvPr/>
        </p:nvPicPr>
        <p:blipFill rotWithShape="1">
          <a:blip r:embed="rId3"/>
          <a:srcRect t="74039" b="-26"/>
          <a:stretch/>
        </p:blipFill>
        <p:spPr>
          <a:xfrm>
            <a:off x="9" y="10151568"/>
            <a:ext cx="24383991" cy="3564431"/>
          </a:xfrm>
          <a:prstGeom prst="rect">
            <a:avLst/>
          </a:prstGeom>
        </p:spPr>
      </p:pic>
      <p:pic>
        <p:nvPicPr>
          <p:cNvPr id="6" name="Picture 5">
            <a:extLst>
              <a:ext uri="{FF2B5EF4-FFF2-40B4-BE49-F238E27FC236}">
                <a16:creationId xmlns:a16="http://schemas.microsoft.com/office/drawing/2014/main" id="{DA4E0DC6-1906-C03E-812B-BA9C1B176626}"/>
              </a:ext>
            </a:extLst>
          </p:cNvPr>
          <p:cNvPicPr>
            <a:picLocks noChangeAspect="1"/>
          </p:cNvPicPr>
          <p:nvPr/>
        </p:nvPicPr>
        <p:blipFill rotWithShape="1">
          <a:blip r:embed="rId3"/>
          <a:srcRect l="17103" t="43057" r="64074" b="48242"/>
          <a:stretch/>
        </p:blipFill>
        <p:spPr>
          <a:xfrm>
            <a:off x="4170347" y="5902036"/>
            <a:ext cx="4589829" cy="1193622"/>
          </a:xfrm>
          <a:prstGeom prst="rect">
            <a:avLst/>
          </a:prstGeom>
        </p:spPr>
      </p:pic>
      <p:pic>
        <p:nvPicPr>
          <p:cNvPr id="8" name="Picture 7">
            <a:extLst>
              <a:ext uri="{FF2B5EF4-FFF2-40B4-BE49-F238E27FC236}">
                <a16:creationId xmlns:a16="http://schemas.microsoft.com/office/drawing/2014/main" id="{97F080E7-AE5F-292B-D47F-BA5A1994B223}"/>
              </a:ext>
            </a:extLst>
          </p:cNvPr>
          <p:cNvPicPr>
            <a:picLocks noChangeAspect="1"/>
          </p:cNvPicPr>
          <p:nvPr/>
        </p:nvPicPr>
        <p:blipFill rotWithShape="1">
          <a:blip r:embed="rId3"/>
          <a:srcRect l="66057" t="35031" r="14451" b="56325"/>
          <a:stretch/>
        </p:blipFill>
        <p:spPr>
          <a:xfrm>
            <a:off x="16107515" y="4808141"/>
            <a:ext cx="4752864" cy="1185701"/>
          </a:xfrm>
          <a:prstGeom prst="rect">
            <a:avLst/>
          </a:prstGeom>
        </p:spPr>
      </p:pic>
    </p:spTree>
    <p:extLst>
      <p:ext uri="{BB962C8B-B14F-4D97-AF65-F5344CB8AC3E}">
        <p14:creationId xmlns:p14="http://schemas.microsoft.com/office/powerpoint/2010/main" val="870524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96B4FE-3FE5-BD24-35DA-984D559A31E9}"/>
              </a:ext>
            </a:extLst>
          </p:cNvPr>
          <p:cNvPicPr>
            <a:picLocks noChangeAspect="1"/>
          </p:cNvPicPr>
          <p:nvPr/>
        </p:nvPicPr>
        <p:blipFill>
          <a:blip r:embed="rId3"/>
          <a:stretch>
            <a:fillRect/>
          </a:stretch>
        </p:blipFill>
        <p:spPr>
          <a:xfrm>
            <a:off x="0" y="0"/>
            <a:ext cx="24384000" cy="13716000"/>
          </a:xfrm>
          <a:prstGeom prst="rect">
            <a:avLst/>
          </a:prstGeom>
        </p:spPr>
      </p:pic>
      <p:grpSp>
        <p:nvGrpSpPr>
          <p:cNvPr id="13" name="Group 12">
            <a:extLst>
              <a:ext uri="{FF2B5EF4-FFF2-40B4-BE49-F238E27FC236}">
                <a16:creationId xmlns:a16="http://schemas.microsoft.com/office/drawing/2014/main" id="{9C4DA5F5-51EA-A0E5-36D2-2C9A7F505180}"/>
              </a:ext>
            </a:extLst>
          </p:cNvPr>
          <p:cNvGrpSpPr>
            <a:grpSpLocks noChangeAspect="1"/>
          </p:cNvGrpSpPr>
          <p:nvPr/>
        </p:nvGrpSpPr>
        <p:grpSpPr>
          <a:xfrm>
            <a:off x="13562929" y="2485420"/>
            <a:ext cx="8340730" cy="9495336"/>
            <a:chOff x="15520737" y="2619423"/>
            <a:chExt cx="7106764" cy="8090552"/>
          </a:xfrm>
        </p:grpSpPr>
        <p:pic>
          <p:nvPicPr>
            <p:cNvPr id="4" name="Picture 3" descr="A graph of a graph of a graph of a graph of a graph of a graph of a graph of a graph of a graph of a graph of a graph of a graph of a graph of&#10;&#10;Description automatically generated">
              <a:extLst>
                <a:ext uri="{FF2B5EF4-FFF2-40B4-BE49-F238E27FC236}">
                  <a16:creationId xmlns:a16="http://schemas.microsoft.com/office/drawing/2014/main" id="{D2D6452A-2064-14B5-9337-AD000A015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20737" y="2619423"/>
              <a:ext cx="7106764" cy="8090552"/>
            </a:xfrm>
            <a:prstGeom prst="rect">
              <a:avLst/>
            </a:prstGeom>
          </p:spPr>
        </p:pic>
        <p:sp>
          <p:nvSpPr>
            <p:cNvPr id="3" name="TextBox 2">
              <a:extLst>
                <a:ext uri="{FF2B5EF4-FFF2-40B4-BE49-F238E27FC236}">
                  <a16:creationId xmlns:a16="http://schemas.microsoft.com/office/drawing/2014/main" id="{A038B247-66BD-3108-57C1-57075FBA576C}"/>
                </a:ext>
              </a:extLst>
            </p:cNvPr>
            <p:cNvSpPr txBox="1"/>
            <p:nvPr/>
          </p:nvSpPr>
          <p:spPr>
            <a:xfrm rot="16200000">
              <a:off x="14726122" y="7768165"/>
              <a:ext cx="3171299" cy="96436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800" b="1" i="0" u="none" strike="noStrike" cap="none" spc="0" normalizeH="0" baseline="0">
                  <a:ln>
                    <a:noFill/>
                  </a:ln>
                  <a:solidFill>
                    <a:schemeClr val="bg2">
                      <a:lumMod val="10000"/>
                    </a:schemeClr>
                  </a:solidFill>
                  <a:effectLst/>
                  <a:uFillTx/>
                  <a:latin typeface="Times New Roman" panose="02020603050405020304" pitchFamily="18" charset="0"/>
                  <a:cs typeface="Times New Roman" panose="02020603050405020304" pitchFamily="18" charset="0"/>
                  <a:sym typeface="Helvetica Neue"/>
                </a:rPr>
                <a:t>Suppression Cost</a:t>
              </a:r>
            </a:p>
            <a:p>
              <a:pPr marL="0" marR="0" indent="0" algn="ctr" defTabSz="2438338" rtl="0" fontAlgn="auto" latinLnBrk="0" hangingPunct="0">
                <a:lnSpc>
                  <a:spcPct val="100000"/>
                </a:lnSpc>
                <a:spcBef>
                  <a:spcPts val="0"/>
                </a:spcBef>
                <a:spcAft>
                  <a:spcPts val="0"/>
                </a:spcAft>
                <a:buClrTx/>
                <a:buSzTx/>
                <a:buFontTx/>
                <a:buNone/>
                <a:tabLst/>
              </a:pPr>
              <a:r>
                <a:rPr lang="en-US" sz="2800" b="1">
                  <a:solidFill>
                    <a:schemeClr val="bg2">
                      <a:lumMod val="10000"/>
                    </a:schemeClr>
                  </a:solidFill>
                  <a:latin typeface="Times New Roman" panose="02020603050405020304" pitchFamily="18" charset="0"/>
                  <a:cs typeface="Times New Roman" panose="02020603050405020304" pitchFamily="18" charset="0"/>
                </a:rPr>
                <a:t>($ Billions)</a:t>
              </a:r>
              <a:endParaRPr kumimoji="0" lang="en-US" sz="2800" b="1" i="0" u="none" strike="noStrike" cap="none" spc="0" normalizeH="0" baseline="0">
                <a:ln>
                  <a:noFill/>
                </a:ln>
                <a:solidFill>
                  <a:schemeClr val="bg2">
                    <a:lumMod val="10000"/>
                  </a:schemeClr>
                </a:solidFill>
                <a:effectLst/>
                <a:uFillTx/>
                <a:latin typeface="Times New Roman" panose="02020603050405020304" pitchFamily="18" charset="0"/>
                <a:cs typeface="Times New Roman" panose="02020603050405020304" pitchFamily="18" charset="0"/>
                <a:sym typeface="Helvetica Neue"/>
              </a:endParaRPr>
            </a:p>
          </p:txBody>
        </p:sp>
      </p:grpSp>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5"/>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25637463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E03FC-7B07-C906-7D48-9499AC3E7DDA}"/>
              </a:ext>
            </a:extLst>
          </p:cNvPr>
          <p:cNvPicPr>
            <a:picLocks noChangeAspect="1"/>
          </p:cNvPicPr>
          <p:nvPr/>
        </p:nvPicPr>
        <p:blipFill>
          <a:blip r:embed="rId3"/>
          <a:stretch>
            <a:fillRect/>
          </a:stretch>
        </p:blipFill>
        <p:spPr>
          <a:xfrm>
            <a:off x="0" y="0"/>
            <a:ext cx="24383982" cy="13715990"/>
          </a:xfrm>
          <a:prstGeom prst="rect">
            <a:avLst/>
          </a:prstGeom>
        </p:spPr>
      </p:pic>
      <p:sp>
        <p:nvSpPr>
          <p:cNvPr id="163" name="Line"/>
          <p:cNvSpPr/>
          <p:nvPr/>
        </p:nvSpPr>
        <p:spPr>
          <a:xfrm>
            <a:off x="-1" y="6858000"/>
            <a:ext cx="24384002"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2" name="NASA_Worm_logo.png" descr="NASA_Worm_logo.png">
            <a:extLst>
              <a:ext uri="{FF2B5EF4-FFF2-40B4-BE49-F238E27FC236}">
                <a16:creationId xmlns:a16="http://schemas.microsoft.com/office/drawing/2014/main" id="{665944F1-8FB7-CF0C-6341-86E5568FC935}"/>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1635976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BA31AB-D536-3570-44E3-A63A6285F170}"/>
              </a:ext>
            </a:extLst>
          </p:cNvPr>
          <p:cNvPicPr>
            <a:picLocks noChangeAspect="1"/>
          </p:cNvPicPr>
          <p:nvPr/>
        </p:nvPicPr>
        <p:blipFill>
          <a:blip r:embed="rId3"/>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3608543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A6711D-9AA0-D754-8840-7F788359001E}"/>
              </a:ext>
            </a:extLst>
          </p:cNvPr>
          <p:cNvPicPr>
            <a:picLocks noChangeAspect="1"/>
          </p:cNvPicPr>
          <p:nvPr/>
        </p:nvPicPr>
        <p:blipFill>
          <a:blip r:embed="rId3"/>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37172226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D8FB4-549D-B96F-BD3B-6BFCA9FED99D}"/>
              </a:ext>
            </a:extLst>
          </p:cNvPr>
          <p:cNvPicPr>
            <a:picLocks noChangeAspect="1"/>
          </p:cNvPicPr>
          <p:nvPr/>
        </p:nvPicPr>
        <p:blipFill>
          <a:blip r:embed="rId3"/>
          <a:stretch>
            <a:fillRect/>
          </a:stretch>
        </p:blipFill>
        <p:spPr>
          <a:xfrm>
            <a:off x="0" y="0"/>
            <a:ext cx="24384000" cy="13716000"/>
          </a:xfrm>
          <a:prstGeom prst="rect">
            <a:avLst/>
          </a:prstGeom>
        </p:spPr>
      </p:pic>
      <p:pic>
        <p:nvPicPr>
          <p:cNvPr id="2" name="NASA_Worm_logo.png" descr="NASA_Worm_logo.png">
            <a:extLst>
              <a:ext uri="{FF2B5EF4-FFF2-40B4-BE49-F238E27FC236}">
                <a16:creationId xmlns:a16="http://schemas.microsoft.com/office/drawing/2014/main" id="{A4F993E6-06BB-30FC-DA93-370A6339D24A}"/>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1652815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F9953E-1B67-21C8-B6C1-78CCBC0948EA}"/>
              </a:ext>
            </a:extLst>
          </p:cNvPr>
          <p:cNvPicPr>
            <a:picLocks noChangeAspect="1"/>
          </p:cNvPicPr>
          <p:nvPr/>
        </p:nvPicPr>
        <p:blipFill>
          <a:blip r:embed="rId2"/>
          <a:stretch>
            <a:fillRect/>
          </a:stretch>
        </p:blipFill>
        <p:spPr>
          <a:xfrm>
            <a:off x="0" y="0"/>
            <a:ext cx="24384000" cy="13716000"/>
          </a:xfrm>
          <a:prstGeom prst="rect">
            <a:avLst/>
          </a:prstGeom>
        </p:spPr>
      </p:pic>
      <p:pic>
        <p:nvPicPr>
          <p:cNvPr id="167" name="NASA_Worm_logo.png" descr="NASA_Worm_logo.png"/>
          <p:cNvPicPr>
            <a:picLocks noChangeAspect="1"/>
          </p:cNvPicPr>
          <p:nvPr/>
        </p:nvPicPr>
        <p:blipFill>
          <a:blip r:embed="rId3"/>
          <a:stretch>
            <a:fillRect/>
          </a:stretch>
        </p:blipFill>
        <p:spPr>
          <a:xfrm>
            <a:off x="9906000" y="5780201"/>
            <a:ext cx="4572000" cy="1278731"/>
          </a:xfrm>
          <a:prstGeom prst="rect">
            <a:avLst/>
          </a:prstGeom>
          <a:ln w="12700">
            <a:miter lim="400000"/>
          </a:ln>
        </p:spPr>
      </p:pic>
    </p:spTree>
    <p:extLst>
      <p:ext uri="{BB962C8B-B14F-4D97-AF65-F5344CB8AC3E}">
        <p14:creationId xmlns:p14="http://schemas.microsoft.com/office/powerpoint/2010/main" val="1162103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129484-0EEF-35CD-5139-010B27F50C0F}"/>
              </a:ext>
            </a:extLst>
          </p:cNvPr>
          <p:cNvPicPr>
            <a:picLocks noChangeAspect="1"/>
          </p:cNvPicPr>
          <p:nvPr/>
        </p:nvPicPr>
        <p:blipFill>
          <a:blip r:embed="rId3"/>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643007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120466-C6A9-C72D-8DCD-7D68F832A0DE}"/>
              </a:ext>
            </a:extLst>
          </p:cNvPr>
          <p:cNvPicPr>
            <a:picLocks noChangeAspect="1"/>
          </p:cNvPicPr>
          <p:nvPr/>
        </p:nvPicPr>
        <p:blipFill>
          <a:blip r:embed="rId3"/>
          <a:stretch>
            <a:fillRect/>
          </a:stretch>
        </p:blipFill>
        <p:spPr>
          <a:xfrm>
            <a:off x="0" y="0"/>
            <a:ext cx="24384000" cy="13716000"/>
          </a:xfrm>
          <a:prstGeom prst="rect">
            <a:avLst/>
          </a:prstGeom>
        </p:spPr>
      </p:pic>
      <p:sp>
        <p:nvSpPr>
          <p:cNvPr id="163" name="Line"/>
          <p:cNvSpPr/>
          <p:nvPr/>
        </p:nvSpPr>
        <p:spPr>
          <a:xfrm>
            <a:off x="-1" y="6858000"/>
            <a:ext cx="24384002"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2" name="NASA_Worm_logo.png" descr="NASA_Worm_logo.png">
            <a:extLst>
              <a:ext uri="{FF2B5EF4-FFF2-40B4-BE49-F238E27FC236}">
                <a16:creationId xmlns:a16="http://schemas.microsoft.com/office/drawing/2014/main" id="{665944F1-8FB7-CF0C-6341-86E5568FC935}"/>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1934345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B15868-C469-31E8-D4D6-1C5F5ACB8032}"/>
              </a:ext>
            </a:extLst>
          </p:cNvPr>
          <p:cNvPicPr>
            <a:picLocks noChangeAspect="1"/>
          </p:cNvPicPr>
          <p:nvPr/>
        </p:nvPicPr>
        <p:blipFill>
          <a:blip r:embed="rId2"/>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3"/>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605076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7FCD27-F65E-6C81-B9EF-9E3BC82AD09C}"/>
              </a:ext>
            </a:extLst>
          </p:cNvPr>
          <p:cNvPicPr>
            <a:picLocks noChangeAspect="1"/>
          </p:cNvPicPr>
          <p:nvPr/>
        </p:nvPicPr>
        <p:blipFill>
          <a:blip r:embed="rId2"/>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3"/>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3633293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591F4-5B5E-673E-9F64-73F3507354B2}"/>
              </a:ext>
            </a:extLst>
          </p:cNvPr>
          <p:cNvPicPr>
            <a:picLocks noChangeAspect="1"/>
          </p:cNvPicPr>
          <p:nvPr/>
        </p:nvPicPr>
        <p:blipFill>
          <a:blip r:embed="rId2"/>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3"/>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3661479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AD5D13-F502-0D51-0E86-B880992C7C8F}"/>
              </a:ext>
            </a:extLst>
          </p:cNvPr>
          <p:cNvPicPr>
            <a:picLocks noChangeAspect="1"/>
          </p:cNvPicPr>
          <p:nvPr/>
        </p:nvPicPr>
        <p:blipFill>
          <a:blip r:embed="rId3"/>
          <a:stretch>
            <a:fillRect/>
          </a:stretch>
        </p:blipFill>
        <p:spPr>
          <a:xfrm>
            <a:off x="0" y="0"/>
            <a:ext cx="24384000" cy="13716000"/>
          </a:xfrm>
          <a:prstGeom prst="rect">
            <a:avLst/>
          </a:prstGeom>
        </p:spPr>
      </p:pic>
      <p:graphicFrame>
        <p:nvGraphicFramePr>
          <p:cNvPr id="7" name="Table 6">
            <a:extLst>
              <a:ext uri="{FF2B5EF4-FFF2-40B4-BE49-F238E27FC236}">
                <a16:creationId xmlns:a16="http://schemas.microsoft.com/office/drawing/2014/main" id="{01A93B92-D91C-CE0D-FB49-3887D65CA5F4}"/>
              </a:ext>
            </a:extLst>
          </p:cNvPr>
          <p:cNvGraphicFramePr>
            <a:graphicFrameLocks noGrp="1"/>
          </p:cNvGraphicFramePr>
          <p:nvPr>
            <p:extLst>
              <p:ext uri="{D42A27DB-BD31-4B8C-83A1-F6EECF244321}">
                <p14:modId xmlns:p14="http://schemas.microsoft.com/office/powerpoint/2010/main" val="1802338750"/>
              </p:ext>
            </p:extLst>
          </p:nvPr>
        </p:nvGraphicFramePr>
        <p:xfrm>
          <a:off x="12530667" y="4207714"/>
          <a:ext cx="11015134" cy="7016786"/>
        </p:xfrm>
        <a:graphic>
          <a:graphicData uri="http://schemas.openxmlformats.org/drawingml/2006/table">
            <a:tbl>
              <a:tblPr/>
              <a:tblGrid>
                <a:gridCol w="8389697">
                  <a:extLst>
                    <a:ext uri="{9D8B030D-6E8A-4147-A177-3AD203B41FA5}">
                      <a16:colId xmlns:a16="http://schemas.microsoft.com/office/drawing/2014/main" val="3654621428"/>
                    </a:ext>
                  </a:extLst>
                </a:gridCol>
                <a:gridCol w="2625437">
                  <a:extLst>
                    <a:ext uri="{9D8B030D-6E8A-4147-A177-3AD203B41FA5}">
                      <a16:colId xmlns:a16="http://schemas.microsoft.com/office/drawing/2014/main" val="4111031341"/>
                    </a:ext>
                  </a:extLst>
                </a:gridCol>
              </a:tblGrid>
              <a:tr h="2319900">
                <a:tc>
                  <a:txBody>
                    <a:bodyPr/>
                    <a:lstStyle/>
                    <a:p>
                      <a:pPr algn="l" fontAlgn="base"/>
                      <a:r>
                        <a:rPr lang="en-US" sz="4000" b="0" i="0" baseline="0" dirty="0">
                          <a:solidFill>
                            <a:srgbClr val="FFFFFF"/>
                          </a:solidFill>
                          <a:effectLst/>
                          <a:highlight>
                            <a:srgbClr val="000000"/>
                          </a:highlight>
                          <a:latin typeface="Calibri" panose="020F0502020204030204" pitchFamily="34" charset="0"/>
                          <a:cs typeface="Calibri" panose="020F0502020204030204" pitchFamily="34" charset="0"/>
                        </a:rPr>
                        <a:t>Leading Causes ​of Fatal Aviation Events in Wildland Firefighting Activities – United States 2000-2013</a:t>
                      </a:r>
                      <a:endParaRPr lang="en-US" sz="4000" b="1" i="0" baseline="0" dirty="0">
                        <a:solidFill>
                          <a:srgbClr val="FFFFFF"/>
                        </a:solidFill>
                        <a:effectLst/>
                        <a:highlight>
                          <a:srgbClr val="000000"/>
                        </a:highlight>
                        <a:latin typeface="Calibri" panose="020F0502020204030204" pitchFamily="34" charset="0"/>
                        <a:cs typeface="Calibri" panose="020F0502020204030204" pitchFamily="34" charset="0"/>
                      </a:endParaRPr>
                    </a:p>
                  </a:txBody>
                  <a:tcPr>
                    <a:lnL w="9525" cap="flat" cmpd="sng" algn="ctr">
                      <a:solidFill>
                        <a:srgbClr val="705CE3"/>
                      </a:solidFill>
                      <a:prstDash val="solid"/>
                      <a:round/>
                      <a:headEnd type="none" w="med" len="med"/>
                      <a:tailEnd type="none" w="med" len="med"/>
                    </a:lnL>
                    <a:lnR w="9525" cap="flat" cmpd="sng" algn="ctr">
                      <a:solidFill>
                        <a:srgbClr val="F4F7FC"/>
                      </a:solidFill>
                      <a:prstDash val="solid"/>
                      <a:round/>
                      <a:headEnd type="none" w="med" len="med"/>
                      <a:tailEnd type="none" w="med" len="med"/>
                    </a:lnR>
                    <a:lnT w="9525" cap="flat" cmpd="sng" algn="ctr">
                      <a:solidFill>
                        <a:srgbClr val="705CE3"/>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000000"/>
                    </a:solidFill>
                  </a:tcPr>
                </a:tc>
                <a:tc>
                  <a:txBody>
                    <a:bodyPr/>
                    <a:lstStyle/>
                    <a:p>
                      <a:pPr algn="ctr" fontAlgn="base"/>
                      <a:r>
                        <a:rPr lang="en-US" sz="4000" b="0" i="0" baseline="0" dirty="0">
                          <a:solidFill>
                            <a:srgbClr val="FFFFFF"/>
                          </a:solidFill>
                          <a:effectLst/>
                          <a:highlight>
                            <a:srgbClr val="000000"/>
                          </a:highlight>
                          <a:latin typeface="Calibri" panose="020F0502020204030204" pitchFamily="34" charset="0"/>
                          <a:cs typeface="Calibri" panose="020F0502020204030204" pitchFamily="34" charset="0"/>
                        </a:rPr>
                        <a:t>Percent of Total (%) ​</a:t>
                      </a:r>
                      <a:endParaRPr lang="en-US" sz="4000" b="1" i="0" baseline="0" dirty="0">
                        <a:solidFill>
                          <a:srgbClr val="FFFFFF"/>
                        </a:solidFill>
                        <a:effectLst/>
                        <a:highlight>
                          <a:srgbClr val="000000"/>
                        </a:highlight>
                        <a:latin typeface="Calibri" panose="020F0502020204030204" pitchFamily="34" charset="0"/>
                        <a:cs typeface="Calibri" panose="020F0502020204030204" pitchFamily="34" charset="0"/>
                      </a:endParaRPr>
                    </a:p>
                  </a:txBody>
                  <a:tcPr>
                    <a:lnL w="9525" cap="flat" cmpd="sng" algn="ctr">
                      <a:solidFill>
                        <a:srgbClr val="F4F7F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solidFill>
                      <a:srgbClr val="000000"/>
                    </a:solidFill>
                  </a:tcPr>
                </a:tc>
                <a:extLst>
                  <a:ext uri="{0D108BD9-81ED-4DB2-BD59-A6C34878D82A}">
                    <a16:rowId xmlns:a16="http://schemas.microsoft.com/office/drawing/2014/main" val="2505853594"/>
                  </a:ext>
                </a:extLst>
              </a:tr>
              <a:tr h="1196580">
                <a:tc>
                  <a:txBody>
                    <a:bodyPr/>
                    <a:lstStyle/>
                    <a:p>
                      <a:pPr algn="l" fontAlgn="base"/>
                      <a:r>
                        <a:rPr lang="en-US" sz="4000" b="1" i="0" baseline="0">
                          <a:solidFill>
                            <a:srgbClr val="000000"/>
                          </a:solidFill>
                          <a:effectLst/>
                          <a:latin typeface="Calibri" panose="020F0502020204030204" pitchFamily="34" charset="0"/>
                          <a:cs typeface="Calibri" panose="020F0502020204030204" pitchFamily="34" charset="0"/>
                        </a:rPr>
                        <a:t>Engine, structure or component failure​</a:t>
                      </a:r>
                    </a:p>
                  </a:txBody>
                  <a:tcP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noFill/>
                  </a:tcPr>
                </a:tc>
                <a:tc>
                  <a:txBody>
                    <a:bodyPr/>
                    <a:lstStyle/>
                    <a:p>
                      <a:pPr algn="ctr" fontAlgn="base"/>
                      <a:r>
                        <a:rPr lang="en-US" sz="4000" b="0" i="0" baseline="0">
                          <a:solidFill>
                            <a:srgbClr val="000000"/>
                          </a:solidFill>
                          <a:effectLst/>
                          <a:latin typeface="Calibri" panose="020F0502020204030204" pitchFamily="34" charset="0"/>
                          <a:cs typeface="Calibri" panose="020F0502020204030204" pitchFamily="34" charset="0"/>
                        </a:rPr>
                        <a:t>24​</a:t>
                      </a:r>
                    </a:p>
                  </a:txBody>
                  <a:tcP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noFill/>
                  </a:tcPr>
                </a:tc>
                <a:extLst>
                  <a:ext uri="{0D108BD9-81ED-4DB2-BD59-A6C34878D82A}">
                    <a16:rowId xmlns:a16="http://schemas.microsoft.com/office/drawing/2014/main" val="1547287226"/>
                  </a:ext>
                </a:extLst>
              </a:tr>
              <a:tr h="1094833">
                <a:tc>
                  <a:txBody>
                    <a:bodyPr/>
                    <a:lstStyle/>
                    <a:p>
                      <a:pPr algn="l" fontAlgn="base"/>
                      <a:r>
                        <a:rPr lang="en-US" sz="4000" b="1" i="0" baseline="0">
                          <a:solidFill>
                            <a:srgbClr val="000000"/>
                          </a:solidFill>
                          <a:effectLst/>
                          <a:latin typeface="Calibri" panose="020F0502020204030204" pitchFamily="34" charset="0"/>
                          <a:cs typeface="Calibri" panose="020F0502020204030204" pitchFamily="34" charset="0"/>
                        </a:rPr>
                        <a:t>Pilot loss of control ​</a:t>
                      </a:r>
                    </a:p>
                  </a:txBody>
                  <a:tcP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noFill/>
                  </a:tcPr>
                </a:tc>
                <a:tc>
                  <a:txBody>
                    <a:bodyPr/>
                    <a:lstStyle/>
                    <a:p>
                      <a:pPr algn="ctr" fontAlgn="base"/>
                      <a:r>
                        <a:rPr lang="en-US" sz="4000" b="0" i="0" baseline="0">
                          <a:solidFill>
                            <a:srgbClr val="000000"/>
                          </a:solidFill>
                          <a:effectLst/>
                          <a:latin typeface="Calibri" panose="020F0502020204030204" pitchFamily="34" charset="0"/>
                          <a:cs typeface="Calibri" panose="020F0502020204030204" pitchFamily="34" charset="0"/>
                        </a:rPr>
                        <a:t>24​</a:t>
                      </a:r>
                    </a:p>
                  </a:txBody>
                  <a:tcP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noFill/>
                  </a:tcPr>
                </a:tc>
                <a:extLst>
                  <a:ext uri="{0D108BD9-81ED-4DB2-BD59-A6C34878D82A}">
                    <a16:rowId xmlns:a16="http://schemas.microsoft.com/office/drawing/2014/main" val="372905041"/>
                  </a:ext>
                </a:extLst>
              </a:tr>
              <a:tr h="1196580">
                <a:tc>
                  <a:txBody>
                    <a:bodyPr/>
                    <a:lstStyle/>
                    <a:p>
                      <a:pPr algn="l" fontAlgn="base"/>
                      <a:r>
                        <a:rPr lang="en-US" sz="4000" b="1" i="0" baseline="0">
                          <a:solidFill>
                            <a:srgbClr val="000000"/>
                          </a:solidFill>
                          <a:effectLst/>
                          <a:latin typeface="Calibri" panose="020F0502020204030204" pitchFamily="34" charset="0"/>
                          <a:cs typeface="Calibri" panose="020F0502020204030204" pitchFamily="34" charset="0"/>
                        </a:rPr>
                        <a:t>Failure to maintain clearance from terrain, water, or objects​</a:t>
                      </a:r>
                    </a:p>
                  </a:txBody>
                  <a:tcP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noFill/>
                  </a:tcPr>
                </a:tc>
                <a:tc>
                  <a:txBody>
                    <a:bodyPr/>
                    <a:lstStyle/>
                    <a:p>
                      <a:pPr algn="ctr" fontAlgn="base"/>
                      <a:r>
                        <a:rPr lang="en-US" sz="4000" b="0" i="0" baseline="0">
                          <a:solidFill>
                            <a:srgbClr val="000000"/>
                          </a:solidFill>
                          <a:effectLst/>
                          <a:latin typeface="Calibri" panose="020F0502020204030204" pitchFamily="34" charset="0"/>
                          <a:cs typeface="Calibri" panose="020F0502020204030204" pitchFamily="34" charset="0"/>
                        </a:rPr>
                        <a:t>20​</a:t>
                      </a:r>
                    </a:p>
                  </a:txBody>
                  <a:tcP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noFill/>
                  </a:tcPr>
                </a:tc>
                <a:extLst>
                  <a:ext uri="{0D108BD9-81ED-4DB2-BD59-A6C34878D82A}">
                    <a16:rowId xmlns:a16="http://schemas.microsoft.com/office/drawing/2014/main" val="4231598499"/>
                  </a:ext>
                </a:extLst>
              </a:tr>
              <a:tr h="1094833">
                <a:tc>
                  <a:txBody>
                    <a:bodyPr/>
                    <a:lstStyle/>
                    <a:p>
                      <a:pPr algn="l" fontAlgn="base"/>
                      <a:r>
                        <a:rPr lang="en-US" sz="4000" b="1" i="0" baseline="0">
                          <a:solidFill>
                            <a:srgbClr val="000000"/>
                          </a:solidFill>
                          <a:effectLst/>
                          <a:latin typeface="Calibri" panose="020F0502020204030204" pitchFamily="34" charset="0"/>
                          <a:cs typeface="Calibri" panose="020F0502020204030204" pitchFamily="34" charset="0"/>
                        </a:rPr>
                        <a:t>Hazardous weather ​</a:t>
                      </a:r>
                    </a:p>
                  </a:txBody>
                  <a:tcP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noFill/>
                  </a:tcPr>
                </a:tc>
                <a:tc>
                  <a:txBody>
                    <a:bodyPr/>
                    <a:lstStyle/>
                    <a:p>
                      <a:pPr algn="ctr" fontAlgn="base"/>
                      <a:r>
                        <a:rPr lang="en-US" sz="4000" b="0" i="0" baseline="0" dirty="0">
                          <a:solidFill>
                            <a:srgbClr val="000000"/>
                          </a:solidFill>
                          <a:effectLst/>
                          <a:latin typeface="Calibri" panose="020F0502020204030204" pitchFamily="34" charset="0"/>
                          <a:cs typeface="Calibri" panose="020F0502020204030204" pitchFamily="34" charset="0"/>
                        </a:rPr>
                        <a:t>15​</a:t>
                      </a:r>
                    </a:p>
                  </a:txBody>
                  <a:tcPr>
                    <a:lnL w="38100" cap="flat" cmpd="sng" algn="ctr">
                      <a:solidFill>
                        <a:schemeClr val="bg2">
                          <a:lumMod val="10000"/>
                        </a:schemeClr>
                      </a:solidFill>
                      <a:prstDash val="solid"/>
                      <a:round/>
                      <a:headEnd type="none" w="med" len="med"/>
                      <a:tailEnd type="none" w="med" len="med"/>
                    </a:lnL>
                    <a:lnR w="38100" cap="flat" cmpd="sng" algn="ctr">
                      <a:solidFill>
                        <a:schemeClr val="bg2">
                          <a:lumMod val="10000"/>
                        </a:schemeClr>
                      </a:solidFill>
                      <a:prstDash val="solid"/>
                      <a:round/>
                      <a:headEnd type="none" w="med" len="med"/>
                      <a:tailEnd type="none" w="med" len="med"/>
                    </a:lnR>
                    <a:lnT w="38100" cap="flat" cmpd="sng" algn="ctr">
                      <a:solidFill>
                        <a:schemeClr val="bg2">
                          <a:lumMod val="10000"/>
                        </a:schemeClr>
                      </a:solidFill>
                      <a:prstDash val="solid"/>
                      <a:round/>
                      <a:headEnd type="none" w="med" len="med"/>
                      <a:tailEnd type="none" w="med" len="med"/>
                    </a:lnT>
                    <a:lnB w="38100" cap="flat" cmpd="sng" algn="ctr">
                      <a:solidFill>
                        <a:schemeClr val="bg2">
                          <a:lumMod val="10000"/>
                        </a:schemeClr>
                      </a:solidFill>
                      <a:prstDash val="solid"/>
                      <a:round/>
                      <a:headEnd type="none" w="med" len="med"/>
                      <a:tailEnd type="none" w="med" len="med"/>
                    </a:lnB>
                    <a:noFill/>
                  </a:tcPr>
                </a:tc>
                <a:extLst>
                  <a:ext uri="{0D108BD9-81ED-4DB2-BD59-A6C34878D82A}">
                    <a16:rowId xmlns:a16="http://schemas.microsoft.com/office/drawing/2014/main" val="3828429444"/>
                  </a:ext>
                </a:extLst>
              </a:tr>
            </a:tbl>
          </a:graphicData>
        </a:graphic>
      </p:graphicFrame>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895997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31525A-417B-B959-071E-0E73FD156AFC}"/>
              </a:ext>
            </a:extLst>
          </p:cNvPr>
          <p:cNvPicPr>
            <a:picLocks noChangeAspect="1"/>
          </p:cNvPicPr>
          <p:nvPr/>
        </p:nvPicPr>
        <p:blipFill>
          <a:blip r:embed="rId2"/>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3"/>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282667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8FC05F-337E-3476-4BB5-FFADD0ADB95C}"/>
              </a:ext>
            </a:extLst>
          </p:cNvPr>
          <p:cNvPicPr>
            <a:picLocks noChangeAspect="1"/>
          </p:cNvPicPr>
          <p:nvPr/>
        </p:nvPicPr>
        <p:blipFill>
          <a:blip r:embed="rId2"/>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3"/>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3190482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05139A-F6DE-6CC0-D8A1-C648F841E9CB}"/>
              </a:ext>
            </a:extLst>
          </p:cNvPr>
          <p:cNvPicPr>
            <a:picLocks noChangeAspect="1"/>
          </p:cNvPicPr>
          <p:nvPr/>
        </p:nvPicPr>
        <p:blipFill>
          <a:blip r:embed="rId2"/>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3"/>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3642532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44AA9E-EA58-113C-63EE-356AC8A61B3F}"/>
              </a:ext>
            </a:extLst>
          </p:cNvPr>
          <p:cNvPicPr>
            <a:picLocks noChangeAspect="1"/>
          </p:cNvPicPr>
          <p:nvPr/>
        </p:nvPicPr>
        <p:blipFill>
          <a:blip r:embed="rId2"/>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3"/>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194840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6276B-B0BC-B13A-6424-70F612CF7F7B}"/>
              </a:ext>
            </a:extLst>
          </p:cNvPr>
          <p:cNvPicPr>
            <a:picLocks noChangeAspect="1"/>
          </p:cNvPicPr>
          <p:nvPr/>
        </p:nvPicPr>
        <p:blipFill>
          <a:blip r:embed="rId3"/>
          <a:stretch>
            <a:fillRect/>
          </a:stretch>
        </p:blipFill>
        <p:spPr>
          <a:xfrm>
            <a:off x="0" y="0"/>
            <a:ext cx="24384000" cy="13716000"/>
          </a:xfrm>
          <a:prstGeom prst="rect">
            <a:avLst/>
          </a:prstGeom>
        </p:spPr>
      </p:pic>
      <p:pic>
        <p:nvPicPr>
          <p:cNvPr id="5124" name="Picture 4">
            <a:extLst>
              <a:ext uri="{FF2B5EF4-FFF2-40B4-BE49-F238E27FC236}">
                <a16:creationId xmlns:a16="http://schemas.microsoft.com/office/drawing/2014/main" id="{B5E1FAAE-DDED-1397-0D78-B0D77D1011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447" r="17914"/>
          <a:stretch/>
        </p:blipFill>
        <p:spPr bwMode="auto">
          <a:xfrm>
            <a:off x="731709" y="3011098"/>
            <a:ext cx="8044562" cy="769379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39E26F16-6086-0A21-C05F-A9C8B9540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3180" y="3011097"/>
            <a:ext cx="6235188" cy="7693805"/>
          </a:xfrm>
          <a:prstGeom prst="rect">
            <a:avLst/>
          </a:prstGeom>
          <a:noFill/>
          <a:extLst>
            <a:ext uri="{909E8E84-426E-40DD-AFC4-6F175D3DCCD1}">
              <a14:hiddenFill xmlns:a14="http://schemas.microsoft.com/office/drawing/2010/main">
                <a:solidFill>
                  <a:srgbClr val="FFFFFF"/>
                </a:solidFill>
              </a14:hiddenFill>
            </a:ext>
          </a:extLst>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6"/>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2738243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5633CB-1A15-B4DB-40BD-06764E94A9A5}"/>
              </a:ext>
            </a:extLst>
          </p:cNvPr>
          <p:cNvPicPr>
            <a:picLocks noChangeAspect="1"/>
          </p:cNvPicPr>
          <p:nvPr/>
        </p:nvPicPr>
        <p:blipFill rotWithShape="1">
          <a:blip r:embed="rId3"/>
          <a:srcRect l="30467" t="23906" r="46724" b="70717"/>
          <a:stretch/>
        </p:blipFill>
        <p:spPr>
          <a:xfrm>
            <a:off x="8928242" y="5376491"/>
            <a:ext cx="9751643" cy="1245026"/>
          </a:xfrm>
          <a:prstGeom prst="rect">
            <a:avLst/>
          </a:prstGeom>
        </p:spPr>
      </p:pic>
      <p:pic>
        <p:nvPicPr>
          <p:cNvPr id="8" name="Picture 7">
            <a:extLst>
              <a:ext uri="{FF2B5EF4-FFF2-40B4-BE49-F238E27FC236}">
                <a16:creationId xmlns:a16="http://schemas.microsoft.com/office/drawing/2014/main" id="{D2501FDB-8344-73D0-BB25-355A7763B557}"/>
              </a:ext>
            </a:extLst>
          </p:cNvPr>
          <p:cNvPicPr>
            <a:picLocks noChangeAspect="1"/>
          </p:cNvPicPr>
          <p:nvPr/>
        </p:nvPicPr>
        <p:blipFill>
          <a:blip r:embed="rId4"/>
          <a:stretch>
            <a:fillRect/>
          </a:stretch>
        </p:blipFill>
        <p:spPr>
          <a:xfrm>
            <a:off x="0" y="0"/>
            <a:ext cx="24384000" cy="13716000"/>
          </a:xfrm>
          <a:prstGeom prst="rect">
            <a:avLst/>
          </a:prstGeom>
        </p:spPr>
      </p:pic>
      <p:sp>
        <p:nvSpPr>
          <p:cNvPr id="163" name="Line"/>
          <p:cNvSpPr/>
          <p:nvPr/>
        </p:nvSpPr>
        <p:spPr>
          <a:xfrm>
            <a:off x="-1" y="6858000"/>
            <a:ext cx="24384002"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2" name="NASA_Worm_logo.png" descr="NASA_Worm_logo.png">
            <a:extLst>
              <a:ext uri="{FF2B5EF4-FFF2-40B4-BE49-F238E27FC236}">
                <a16:creationId xmlns:a16="http://schemas.microsoft.com/office/drawing/2014/main" id="{665944F1-8FB7-CF0C-6341-86E5568FC935}"/>
              </a:ext>
            </a:extLst>
          </p:cNvPr>
          <p:cNvPicPr>
            <a:picLocks noChangeAspect="1"/>
          </p:cNvPicPr>
          <p:nvPr/>
        </p:nvPicPr>
        <p:blipFill>
          <a:blip r:embed="rId5"/>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3213642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28E23-0BC4-16F9-5D18-867EBC67BED5}"/>
              </a:ext>
            </a:extLst>
          </p:cNvPr>
          <p:cNvPicPr>
            <a:picLocks noChangeAspect="1"/>
          </p:cNvPicPr>
          <p:nvPr/>
        </p:nvPicPr>
        <p:blipFill>
          <a:blip r:embed="rId3"/>
          <a:stretch>
            <a:fillRect/>
          </a:stretch>
        </p:blipFill>
        <p:spPr>
          <a:xfrm>
            <a:off x="0" y="0"/>
            <a:ext cx="24384000" cy="13716000"/>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1333913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63ECEE-071F-1A29-595E-1F5F024B1134}"/>
              </a:ext>
            </a:extLst>
          </p:cNvPr>
          <p:cNvPicPr>
            <a:picLocks noChangeAspect="1"/>
          </p:cNvPicPr>
          <p:nvPr/>
        </p:nvPicPr>
        <p:blipFill>
          <a:blip r:embed="rId3"/>
          <a:stretch>
            <a:fillRect/>
          </a:stretch>
        </p:blipFill>
        <p:spPr>
          <a:xfrm>
            <a:off x="0" y="0"/>
            <a:ext cx="24384000" cy="13716000"/>
          </a:xfrm>
          <a:prstGeom prst="rect">
            <a:avLst/>
          </a:prstGeom>
        </p:spPr>
      </p:pic>
      <p:pic>
        <p:nvPicPr>
          <p:cNvPr id="12" name="Picture 11" descr="A diagram of a satellite view&#10;&#10;Description automatically generated with medium confidence">
            <a:extLst>
              <a:ext uri="{FF2B5EF4-FFF2-40B4-BE49-F238E27FC236}">
                <a16:creationId xmlns:a16="http://schemas.microsoft.com/office/drawing/2014/main" id="{B243C6CD-53E6-A5F9-2D58-D8755DC72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848" y="2705845"/>
            <a:ext cx="11729557" cy="4544568"/>
          </a:xfrm>
          <a:prstGeom prst="rect">
            <a:avLst/>
          </a:prstGeom>
        </p:spPr>
      </p:pic>
      <p:sp>
        <p:nvSpPr>
          <p:cNvPr id="170" name="Line"/>
          <p:cNvSpPr/>
          <p:nvPr/>
        </p:nvSpPr>
        <p:spPr>
          <a:xfrm>
            <a:off x="0" y="2377440"/>
            <a:ext cx="24384001"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5" name="NASA_Worm_logo.png" descr="NASA_Worm_logo.png">
            <a:extLst>
              <a:ext uri="{FF2B5EF4-FFF2-40B4-BE49-F238E27FC236}">
                <a16:creationId xmlns:a16="http://schemas.microsoft.com/office/drawing/2014/main" id="{18C0F70D-4806-45ED-DC9F-9869CA817BAF}"/>
              </a:ext>
            </a:extLst>
          </p:cNvPr>
          <p:cNvPicPr>
            <a:picLocks noChangeAspect="1"/>
          </p:cNvPicPr>
          <p:nvPr/>
        </p:nvPicPr>
        <p:blipFill>
          <a:blip r:embed="rId5"/>
          <a:stretch>
            <a:fillRect/>
          </a:stretch>
        </p:blipFill>
        <p:spPr>
          <a:xfrm>
            <a:off x="19714464" y="667512"/>
            <a:ext cx="3759768" cy="1051560"/>
          </a:xfrm>
          <a:prstGeom prst="rect">
            <a:avLst/>
          </a:prstGeom>
          <a:ln w="12700">
            <a:miter lim="400000"/>
          </a:ln>
        </p:spPr>
      </p:pic>
      <p:pic>
        <p:nvPicPr>
          <p:cNvPr id="3" name="Picture 12" descr="page11image426569712">
            <a:extLst>
              <a:ext uri="{FF2B5EF4-FFF2-40B4-BE49-F238E27FC236}">
                <a16:creationId xmlns:a16="http://schemas.microsoft.com/office/drawing/2014/main" id="{B992E227-3CF9-01F7-326B-C479DB655C8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639" b="64260"/>
          <a:stretch/>
        </p:blipFill>
        <p:spPr bwMode="auto">
          <a:xfrm>
            <a:off x="7425639" y="8226658"/>
            <a:ext cx="5160808" cy="36248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 picture containing sky, outdoor, sport, tennis&#10;&#10;Description automatically generated">
            <a:extLst>
              <a:ext uri="{FF2B5EF4-FFF2-40B4-BE49-F238E27FC236}">
                <a16:creationId xmlns:a16="http://schemas.microsoft.com/office/drawing/2014/main" id="{3C26B5FC-476B-B0D3-83E2-95299E4893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248" y="8226658"/>
            <a:ext cx="5947586" cy="36248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graph of different types of light turbulence&#10;&#10;Description automatically generated with medium confidence">
            <a:extLst>
              <a:ext uri="{FF2B5EF4-FFF2-40B4-BE49-F238E27FC236}">
                <a16:creationId xmlns:a16="http://schemas.microsoft.com/office/drawing/2014/main" id="{C2E23EB0-F713-6C95-AEA7-5F89D50502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34650" y="7166998"/>
            <a:ext cx="7104888" cy="5744140"/>
          </a:xfrm>
          <a:prstGeom prst="rect">
            <a:avLst/>
          </a:prstGeom>
        </p:spPr>
      </p:pic>
    </p:spTree>
    <p:extLst>
      <p:ext uri="{BB962C8B-B14F-4D97-AF65-F5344CB8AC3E}">
        <p14:creationId xmlns:p14="http://schemas.microsoft.com/office/powerpoint/2010/main" val="2644559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8BB30B-5F6C-E0A3-67B6-FA5E8F13EA81}"/>
              </a:ext>
            </a:extLst>
          </p:cNvPr>
          <p:cNvPicPr>
            <a:picLocks noChangeAspect="1"/>
          </p:cNvPicPr>
          <p:nvPr/>
        </p:nvPicPr>
        <p:blipFill>
          <a:blip r:embed="rId3"/>
          <a:stretch>
            <a:fillRect/>
          </a:stretch>
        </p:blipFill>
        <p:spPr>
          <a:xfrm>
            <a:off x="-1" y="0"/>
            <a:ext cx="24384001" cy="13716001"/>
          </a:xfrm>
          <a:prstGeom prst="rect">
            <a:avLst/>
          </a:prstGeom>
        </p:spPr>
      </p:pic>
      <p:sp>
        <p:nvSpPr>
          <p:cNvPr id="163" name="Line"/>
          <p:cNvSpPr/>
          <p:nvPr/>
        </p:nvSpPr>
        <p:spPr>
          <a:xfrm>
            <a:off x="-1" y="6858000"/>
            <a:ext cx="24384002" cy="0"/>
          </a:xfrm>
          <a:prstGeom prst="line">
            <a:avLst/>
          </a:prstGeom>
          <a:ln w="25400">
            <a:solidFill>
              <a:srgbClr val="000000"/>
            </a:solidFill>
            <a:miter lim="400000"/>
          </a:ln>
        </p:spPr>
        <p:txBody>
          <a:bodyPr lIns="50800" tIns="50800" rIns="50800" bIns="50800" anchor="ctr"/>
          <a:lstStyle/>
          <a:p>
            <a:endParaRPr>
              <a:latin typeface="Times New Roman" panose="02020603050405020304" pitchFamily="18" charset="0"/>
            </a:endParaRPr>
          </a:p>
        </p:txBody>
      </p:sp>
      <p:pic>
        <p:nvPicPr>
          <p:cNvPr id="2" name="NASA_Worm_logo.png" descr="NASA_Worm_logo.png">
            <a:extLst>
              <a:ext uri="{FF2B5EF4-FFF2-40B4-BE49-F238E27FC236}">
                <a16:creationId xmlns:a16="http://schemas.microsoft.com/office/drawing/2014/main" id="{665944F1-8FB7-CF0C-6341-86E5568FC935}"/>
              </a:ext>
            </a:extLst>
          </p:cNvPr>
          <p:cNvPicPr>
            <a:picLocks noChangeAspect="1"/>
          </p:cNvPicPr>
          <p:nvPr/>
        </p:nvPicPr>
        <p:blipFill>
          <a:blip r:embed="rId4"/>
          <a:stretch>
            <a:fillRect/>
          </a:stretch>
        </p:blipFill>
        <p:spPr>
          <a:xfrm>
            <a:off x="19714464" y="667512"/>
            <a:ext cx="3759768" cy="1051560"/>
          </a:xfrm>
          <a:prstGeom prst="rect">
            <a:avLst/>
          </a:prstGeom>
          <a:ln w="12700">
            <a:miter lim="400000"/>
          </a:ln>
        </p:spPr>
      </p:pic>
    </p:spTree>
    <p:extLst>
      <p:ext uri="{BB962C8B-B14F-4D97-AF65-F5344CB8AC3E}">
        <p14:creationId xmlns:p14="http://schemas.microsoft.com/office/powerpoint/2010/main" val="2448157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308</TotalTime>
  <Words>617</Words>
  <Application>Microsoft Macintosh PowerPoint</Application>
  <PresentationFormat>Custom</PresentationFormat>
  <Paragraphs>43</Paragraphs>
  <Slides>43</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Figtree Medium</vt:lpstr>
      <vt:lpstr>Arial</vt:lpstr>
      <vt:lpstr>Times New Roman</vt:lpstr>
      <vt:lpstr>Figtree Bold</vt:lpstr>
      <vt:lpstr>Calibri</vt:lpstr>
      <vt:lpstr>Cambria Math</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Aires, Jeremy R. (ARC-TI)</dc:creator>
  <cp:lastModifiedBy>Aires, Jeremy R. (ARC-TI)</cp:lastModifiedBy>
  <cp:revision>22</cp:revision>
  <dcterms:modified xsi:type="dcterms:W3CDTF">2024-05-07T10:03:15Z</dcterms:modified>
</cp:coreProperties>
</file>