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4" r:id="rId1"/>
  </p:sldMasterIdLst>
  <p:notesMasterIdLst>
    <p:notesMasterId r:id="rId22"/>
  </p:notesMasterIdLst>
  <p:sldIdLst>
    <p:sldId id="269" r:id="rId2"/>
    <p:sldId id="476" r:id="rId3"/>
    <p:sldId id="474" r:id="rId4"/>
    <p:sldId id="479" r:id="rId5"/>
    <p:sldId id="272" r:id="rId6"/>
    <p:sldId id="468" r:id="rId7"/>
    <p:sldId id="478" r:id="rId8"/>
    <p:sldId id="485" r:id="rId9"/>
    <p:sldId id="280" r:id="rId10"/>
    <p:sldId id="480" r:id="rId11"/>
    <p:sldId id="481" r:id="rId12"/>
    <p:sldId id="482" r:id="rId13"/>
    <p:sldId id="483" r:id="rId14"/>
    <p:sldId id="486" r:id="rId15"/>
    <p:sldId id="1469" r:id="rId16"/>
    <p:sldId id="1467" r:id="rId17"/>
    <p:sldId id="484" r:id="rId18"/>
    <p:sldId id="477" r:id="rId19"/>
    <p:sldId id="1470" r:id="rId20"/>
    <p:sldId id="258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260" userDrawn="1">
          <p15:clr>
            <a:srgbClr val="A4A3A4"/>
          </p15:clr>
        </p15:guide>
        <p15:guide id="4" orient="horz" pos="2360" userDrawn="1">
          <p15:clr>
            <a:srgbClr val="A4A3A4"/>
          </p15:clr>
        </p15:guide>
        <p15:guide id="5" orient="horz" pos="5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BF5"/>
    <a:srgbClr val="CFD5EA"/>
    <a:srgbClr val="0000FF"/>
    <a:srgbClr val="00FFFF"/>
    <a:srgbClr val="4472C4"/>
    <a:srgbClr val="FC3D21"/>
    <a:srgbClr val="ED1C24"/>
    <a:srgbClr val="0066B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35" autoAdjust="0"/>
    <p:restoredTop sz="91202" autoAdjust="0"/>
  </p:normalViewPr>
  <p:slideViewPr>
    <p:cSldViewPr snapToGrid="0" showGuides="1">
      <p:cViewPr varScale="1">
        <p:scale>
          <a:sx n="86" d="100"/>
          <a:sy n="86" d="100"/>
        </p:scale>
        <p:origin x="654" y="90"/>
      </p:cViewPr>
      <p:guideLst>
        <p:guide orient="horz" pos="2160"/>
        <p:guide pos="3840"/>
        <p:guide orient="horz" pos="2260"/>
        <p:guide orient="horz" pos="2360"/>
        <p:guide orient="horz" pos="576"/>
      </p:guideLst>
    </p:cSldViewPr>
  </p:slideViewPr>
  <p:outlineViewPr>
    <p:cViewPr>
      <p:scale>
        <a:sx n="33" d="100"/>
        <a:sy n="33" d="100"/>
      </p:scale>
      <p:origin x="0" y="-1066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307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113625-F780-4664-B539-945AD998D560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DA5A9-6D35-4B84-95DD-DFA9AFE7DAD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750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523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827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9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415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1-May-2024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012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6" y="89578"/>
            <a:ext cx="10624456" cy="10969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6" y="1262744"/>
            <a:ext cx="10961914" cy="506185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1-May-2024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33760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1-May-2024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EF1D0F4-D02C-714C-93E3-578E80E25AAC}"/>
              </a:ext>
            </a:extLst>
          </p:cNvPr>
          <p:cNvCxnSpPr/>
          <p:nvPr userDrawn="1"/>
        </p:nvCxnSpPr>
        <p:spPr>
          <a:xfrm>
            <a:off x="11049000" y="405384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CCBCA7D3-616C-634F-B705-B07DC7251B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723" y="503109"/>
            <a:ext cx="640080" cy="63989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BCFD9A4-68C9-354E-8240-946F24F1FD90}"/>
              </a:ext>
            </a:extLst>
          </p:cNvPr>
          <p:cNvSpPr txBox="1"/>
          <p:nvPr userDrawn="1"/>
        </p:nvSpPr>
        <p:spPr>
          <a:xfrm>
            <a:off x="813487" y="609600"/>
            <a:ext cx="276791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Systems and Technology Division</a:t>
            </a:r>
            <a:b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Ames Research Center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CC115C4-AB98-D34D-91CC-3AAE407CE23E}"/>
              </a:ext>
            </a:extLst>
          </p:cNvPr>
          <p:cNvSpPr txBox="1"/>
          <p:nvPr userDrawn="1"/>
        </p:nvSpPr>
        <p:spPr>
          <a:xfrm>
            <a:off x="9220200" y="611777"/>
            <a:ext cx="1746422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</a:t>
            </a:r>
            <a:r>
              <a:rPr lang="en-US" sz="105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Aeronautics and Space Administration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768F455-A910-B748-A33D-59BF43660DB3}"/>
              </a:ext>
            </a:extLst>
          </p:cNvPr>
          <p:cNvCxnSpPr/>
          <p:nvPr userDrawn="1"/>
        </p:nvCxnSpPr>
        <p:spPr>
          <a:xfrm>
            <a:off x="685800" y="405384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535355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62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1-May-2024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232477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731837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1-May-2024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282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1-May-2024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0A3BADA-5A82-4512-898A-6E2EA68C3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89578"/>
            <a:ext cx="10624456" cy="10969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9607887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1-May-2024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5618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1-May-2024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72428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1-May-2024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795123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1-May-2024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47041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1-May-2024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11487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814420"/>
            <a:ext cx="10363200" cy="3300383"/>
          </a:xfrm>
        </p:spPr>
        <p:txBody>
          <a:bodyPr anchor="ctr"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1017255" y="405384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2" y="4332094"/>
            <a:ext cx="10363199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0066B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0" y="6205150"/>
            <a:ext cx="10363200" cy="3480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233363" indent="0">
              <a:buNone/>
              <a:defRPr/>
            </a:lvl2pPr>
            <a:lvl3pPr marL="455613" indent="0">
              <a:buNone/>
              <a:defRPr/>
            </a:lvl3pPr>
            <a:lvl4pPr marL="685800" indent="0">
              <a:buNone/>
              <a:defRPr/>
            </a:lvl4pPr>
            <a:lvl5pPr marL="915988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Date Placeholder 4"/>
          <p:cNvSpPr>
            <a:spLocks noGrp="1"/>
          </p:cNvSpPr>
          <p:nvPr>
            <p:ph type="dt" sz="half" idx="2"/>
          </p:nvPr>
        </p:nvSpPr>
        <p:spPr>
          <a:xfrm>
            <a:off x="609600" y="6538664"/>
            <a:ext cx="2136347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1-May-2024</a:t>
            </a:r>
          </a:p>
        </p:txBody>
      </p:sp>
      <p:sp>
        <p:nvSpPr>
          <p:cNvPr id="19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048000" y="6538663"/>
            <a:ext cx="6096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0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0365933" y="6529894"/>
            <a:ext cx="12191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7736669-E82E-E047-8950-3C41846562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723" y="503109"/>
            <a:ext cx="640080" cy="63989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C9659CB-290B-964E-931B-680E27C674E7}"/>
              </a:ext>
            </a:extLst>
          </p:cNvPr>
          <p:cNvSpPr txBox="1"/>
          <p:nvPr userDrawn="1"/>
        </p:nvSpPr>
        <p:spPr>
          <a:xfrm>
            <a:off x="813487" y="609600"/>
            <a:ext cx="276791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Systems and Technology Division</a:t>
            </a:r>
            <a:b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Ames Research Center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0B98518-0B76-7347-9107-D3441E08C9F0}"/>
              </a:ext>
            </a:extLst>
          </p:cNvPr>
          <p:cNvCxnSpPr/>
          <p:nvPr userDrawn="1"/>
        </p:nvCxnSpPr>
        <p:spPr>
          <a:xfrm>
            <a:off x="762000" y="381000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552C82BA-8BC9-0049-BD7F-65C39B1D9069}"/>
              </a:ext>
            </a:extLst>
          </p:cNvPr>
          <p:cNvSpPr txBox="1"/>
          <p:nvPr userDrawn="1"/>
        </p:nvSpPr>
        <p:spPr>
          <a:xfrm>
            <a:off x="9220200" y="611777"/>
            <a:ext cx="1746422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</a:t>
            </a:r>
            <a:r>
              <a:rPr lang="en-US" sz="105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Aeronautics and Space Administration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76099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Last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203200" y="1975991"/>
            <a:ext cx="629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Aeronautics</a:t>
            </a:r>
            <a:r>
              <a:rPr lang="en-US" sz="3200" b="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Space Administration</a:t>
            </a:r>
            <a:endParaRPr lang="en-US" sz="32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203203" y="4724401"/>
            <a:ext cx="101911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Ames Research Center</a:t>
            </a:r>
            <a:b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Systems and Technology Division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31D1DE-BFF9-0343-9224-4B578A1072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6600" y="1066800"/>
            <a:ext cx="42862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275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accel="25000" decel="2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104 3.33333E-6 L -1.66667E-6 3.33333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5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08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97326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1-May-2024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D45A0F-8E9E-954B-9878-E59E3DC87306}"/>
              </a:ext>
            </a:extLst>
          </p:cNvPr>
          <p:cNvSpPr/>
          <p:nvPr userDrawn="1"/>
        </p:nvSpPr>
        <p:spPr>
          <a:xfrm>
            <a:off x="0" y="0"/>
            <a:ext cx="12192000" cy="114299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CD618F-4B06-9D48-BEA7-ED589BB1DC1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5200" y="405384"/>
            <a:ext cx="731520" cy="58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561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8" r:id="rId13"/>
  </p:sldLayoutIdLst>
  <p:transition>
    <p:fade/>
  </p:transition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joshua.d.monk@nasa.gov" TargetMode="External"/><Relationship Id="rId2" Type="http://schemas.openxmlformats.org/officeDocument/2006/relationships/hyperlink" Target="mailto:jose.a.b.santos@nasa.gov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stm.org/get-involved/technical-committees/committee-e21/subcommittee-e21/jurisdiction-e2108" TargetMode="External"/><Relationship Id="rId5" Type="http://schemas.openxmlformats.org/officeDocument/2006/relationships/hyperlink" Target="https://www.astm.org/e0377-08r20.html" TargetMode="External"/><Relationship Id="rId4" Type="http://schemas.openxmlformats.org/officeDocument/2006/relationships/hyperlink" Target="https://www.astm.org/e0230_e0230m-17.html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914400" y="1128745"/>
            <a:ext cx="10363200" cy="3300383"/>
          </a:xfrm>
        </p:spPr>
        <p:txBody>
          <a:bodyPr/>
          <a:lstStyle/>
          <a:p>
            <a:r>
              <a:rPr lang="en-US" b="1" dirty="0"/>
              <a:t>Arc Jet Test Article Instrumentation</a:t>
            </a:r>
            <a:br>
              <a:rPr lang="en-US" b="1" dirty="0"/>
            </a:br>
            <a:br>
              <a:rPr lang="en-US" b="1" dirty="0"/>
            </a:br>
            <a:r>
              <a:rPr lang="en-US" sz="3600" b="1" dirty="0"/>
              <a:t>AM-TPS Workshop 3.0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35646C-70F3-43BE-B52C-79A936A5C60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2C54C4-B5E5-40B4-858A-312D3969E2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A0ECAA-CD0A-4644-B85F-EFB39F0031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BB22B27-809C-4EE9-AEDD-B74DFEEA8F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4400" y="4000500"/>
            <a:ext cx="10363200" cy="1167240"/>
          </a:xfrm>
        </p:spPr>
        <p:txBody>
          <a:bodyPr>
            <a:normAutofit lnSpcReduction="10000"/>
          </a:bodyPr>
          <a:lstStyle/>
          <a:p>
            <a:r>
              <a:rPr lang="en-US" sz="2000" b="1" dirty="0"/>
              <a:t>Jose Santos, Josh Monk</a:t>
            </a:r>
          </a:p>
          <a:p>
            <a:r>
              <a:rPr lang="en-US" sz="2000" b="1" dirty="0"/>
              <a:t>NASA Ames Research Center </a:t>
            </a:r>
          </a:p>
          <a:p>
            <a:r>
              <a:rPr lang="en-US" sz="2000" b="1" dirty="0"/>
              <a:t>1-May-2024</a:t>
            </a:r>
          </a:p>
        </p:txBody>
      </p:sp>
    </p:spTree>
    <p:extLst>
      <p:ext uri="{BB962C8B-B14F-4D97-AF65-F5344CB8AC3E}">
        <p14:creationId xmlns:p14="http://schemas.microsoft.com/office/powerpoint/2010/main" val="140453253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735FE-FD1A-4112-916C-6D2E6F724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E09B25-3624-4FF1-9DA6-66CEFEBEC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5" y="1262744"/>
            <a:ext cx="11285249" cy="5061856"/>
          </a:xfrm>
        </p:spPr>
        <p:txBody>
          <a:bodyPr/>
          <a:lstStyle/>
          <a:p>
            <a:r>
              <a:rPr lang="en-US" dirty="0"/>
              <a:t>TPS Instrumentation Overview</a:t>
            </a:r>
          </a:p>
          <a:p>
            <a:r>
              <a:rPr lang="en-US" dirty="0"/>
              <a:t>Sensor types</a:t>
            </a:r>
          </a:p>
          <a:p>
            <a:pPr lvl="1"/>
            <a:r>
              <a:rPr lang="en-US" dirty="0"/>
              <a:t>Technical considerations</a:t>
            </a:r>
          </a:p>
          <a:p>
            <a:pPr lvl="1"/>
            <a:r>
              <a:rPr lang="en-US" dirty="0"/>
              <a:t>Availability</a:t>
            </a:r>
          </a:p>
          <a:p>
            <a:pPr lvl="1"/>
            <a:r>
              <a:rPr lang="en-US" dirty="0"/>
              <a:t>Facility considerations</a:t>
            </a:r>
          </a:p>
          <a:p>
            <a:r>
              <a:rPr lang="en-US" dirty="0"/>
              <a:t>Examples</a:t>
            </a:r>
          </a:p>
          <a:p>
            <a:pPr lvl="1"/>
            <a:r>
              <a:rPr lang="en-US" dirty="0"/>
              <a:t>Stagnation, shear, and panel test articles</a:t>
            </a:r>
          </a:p>
          <a:p>
            <a:r>
              <a:rPr lang="en-US" dirty="0"/>
              <a:t>Application</a:t>
            </a:r>
          </a:p>
          <a:p>
            <a:pPr lvl="1"/>
            <a:r>
              <a:rPr lang="en-US" dirty="0"/>
              <a:t>Thermal Response Models</a:t>
            </a:r>
          </a:p>
          <a:p>
            <a:r>
              <a:rPr lang="en-US" dirty="0"/>
              <a:t>Summary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B210-23FB-41B0-AF82-19462E626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1-May-2024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AFFE0-AE26-45B3-AEE1-EE56B817A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4C3D8E-15B0-4011-AC79-0934C7023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173130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0B22D87-52D5-44F6-9844-71D280297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TPS Instrumentation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49D026B-5D98-4ED3-BE63-4C346A0DEE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5" y="1262744"/>
            <a:ext cx="8549640" cy="509360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spaceflight missions involving atmospheric entry, the environment experienced by a spacecraft cannot be fully replicated on the ground</a:t>
            </a:r>
          </a:p>
          <a:p>
            <a:r>
              <a:rPr lang="en-US" dirty="0"/>
              <a:t>Taking measurements in the flight environment is the “gold standard” for:</a:t>
            </a:r>
          </a:p>
          <a:p>
            <a:pPr lvl="1"/>
            <a:r>
              <a:rPr lang="en-US" dirty="0"/>
              <a:t>Validating predictive modeling tools</a:t>
            </a:r>
          </a:p>
          <a:p>
            <a:pPr lvl="1"/>
            <a:r>
              <a:rPr lang="en-US" dirty="0"/>
              <a:t>Reducing risk on future EDL missions</a:t>
            </a:r>
          </a:p>
          <a:p>
            <a:r>
              <a:rPr lang="en-US" dirty="0"/>
              <a:t>Instrumenting arc jet models with TPS sensors provides critical data needed for:</a:t>
            </a:r>
          </a:p>
          <a:p>
            <a:pPr lvl="1"/>
            <a:r>
              <a:rPr lang="en-US" dirty="0"/>
              <a:t>Development and validation of material response models</a:t>
            </a:r>
          </a:p>
          <a:p>
            <a:pPr lvl="2"/>
            <a:r>
              <a:rPr lang="en-US" dirty="0"/>
              <a:t>Ground-to-flight traceability analysis</a:t>
            </a:r>
          </a:p>
          <a:p>
            <a:pPr lvl="1"/>
            <a:r>
              <a:rPr lang="en-US" dirty="0"/>
              <a:t>Evaluation of sensor performance</a:t>
            </a:r>
          </a:p>
          <a:p>
            <a:pPr lvl="1"/>
            <a:r>
              <a:rPr lang="en-US" dirty="0"/>
              <a:t>Demonstrating “Do No Harm” to the TPS</a:t>
            </a:r>
          </a:p>
          <a:p>
            <a:pPr lvl="1"/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826659-CCFD-4B64-B3F6-554F33024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1-May-2024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12D477-3F49-437F-9B77-2DD0442AC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5FE89F-BC93-41DA-949C-2E802BA05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0" name="Picture 2" descr="https://www.nasa.gov/sites/default/files/thumbnails/image/674590main_medli_success2_lg.jpg">
            <a:extLst>
              <a:ext uri="{FF2B5EF4-FFF2-40B4-BE49-F238E27FC236}">
                <a16:creationId xmlns:a16="http://schemas.microsoft.com/office/drawing/2014/main" id="{6FC358F8-0715-462A-BE21-A6D91DFF0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39794" y="3915318"/>
            <a:ext cx="2560320" cy="192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A picture containing indoor, transport, satellite&#10;&#10;Description automatically generated">
            <a:extLst>
              <a:ext uri="{FF2B5EF4-FFF2-40B4-BE49-F238E27FC236}">
                <a16:creationId xmlns:a16="http://schemas.microsoft.com/office/drawing/2014/main" id="{3D87DDDF-742E-458D-94BD-0E59C489D0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1194" y="1395546"/>
            <a:ext cx="3017520" cy="2011680"/>
          </a:xfrm>
          <a:prstGeom prst="rect">
            <a:avLst/>
          </a:prstGeom>
        </p:spPr>
      </p:pic>
      <p:sp>
        <p:nvSpPr>
          <p:cNvPr id="11" name="Text Box 22">
            <a:extLst>
              <a:ext uri="{FF2B5EF4-FFF2-40B4-BE49-F238E27FC236}">
                <a16:creationId xmlns:a16="http://schemas.microsoft.com/office/drawing/2014/main" id="{1E0CADFF-7589-4A57-BC8A-5B3C8BE83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85514" y="5878810"/>
            <a:ext cx="27432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400" b="1" i="1" dirty="0">
                <a:latin typeface="Arial" panose="020B0604020202020204" pitchFamily="34" charset="0"/>
              </a:rPr>
              <a:t>MEDLI instrument suite</a:t>
            </a:r>
          </a:p>
        </p:txBody>
      </p:sp>
      <p:sp>
        <p:nvSpPr>
          <p:cNvPr id="13" name="Text Box 22">
            <a:extLst>
              <a:ext uri="{FF2B5EF4-FFF2-40B4-BE49-F238E27FC236}">
                <a16:creationId xmlns:a16="http://schemas.microsoft.com/office/drawing/2014/main" id="{256D4F83-0426-43F6-A6CC-AEF794900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11194" y="3417104"/>
            <a:ext cx="30175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400" b="1" i="1" dirty="0">
                <a:latin typeface="Arial" panose="020B0604020202020204" pitchFamily="34" charset="0"/>
              </a:rPr>
              <a:t>Orion EFT-1 heat shield</a:t>
            </a:r>
          </a:p>
        </p:txBody>
      </p:sp>
    </p:spTree>
    <p:extLst>
      <p:ext uri="{BB962C8B-B14F-4D97-AF65-F5344CB8AC3E}">
        <p14:creationId xmlns:p14="http://schemas.microsoft.com/office/powerpoint/2010/main" val="176212332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C93C6-99EA-CE16-0B3E-E30B9EB45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Sensor types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1BEEB8-0425-B07C-389A-CDE62F05A2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B5E39-930A-F334-CA78-F71A5E1DC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1-May-2024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86FBE2-0ADA-0B7F-7341-03EC7A035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0CA7BD-CAD2-129A-34F3-9632EC0C3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93234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1123D-D32B-491F-BBC6-963949DB9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Thermocouples (TCs)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4047A57-1C84-416E-A985-1AEC1ACFD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1262744"/>
            <a:ext cx="6357597" cy="5211174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Measurement quantity:</a:t>
            </a:r>
          </a:p>
          <a:p>
            <a:pPr lvl="1"/>
            <a:r>
              <a:rPr lang="en-US" sz="2000" dirty="0"/>
              <a:t>Temperature difference between hot and reference junctions by measuring voltage arising from the Seebeck effect </a:t>
            </a:r>
          </a:p>
          <a:p>
            <a:r>
              <a:rPr lang="en-US" sz="2400" dirty="0"/>
              <a:t>Sensor considerations:</a:t>
            </a:r>
          </a:p>
          <a:p>
            <a:pPr lvl="1"/>
            <a:r>
              <a:rPr lang="en-US" sz="2000" dirty="0"/>
              <a:t>Measurement range is dependent on TC type (see ASTM E230 standard)</a:t>
            </a:r>
          </a:p>
          <a:p>
            <a:pPr lvl="1"/>
            <a:r>
              <a:rPr lang="en-US" sz="2000" dirty="0"/>
              <a:t>Type K, R, S, and C are most commonly used</a:t>
            </a:r>
          </a:p>
          <a:p>
            <a:r>
              <a:rPr lang="en-US" sz="2400" dirty="0"/>
              <a:t>Availability:</a:t>
            </a:r>
          </a:p>
          <a:p>
            <a:pPr lvl="1"/>
            <a:r>
              <a:rPr lang="en-US" sz="2000" dirty="0"/>
              <a:t>Good to Fair for COTS item from various vendors</a:t>
            </a:r>
          </a:p>
          <a:p>
            <a:pPr lvl="1"/>
            <a:r>
              <a:rPr lang="en-US" sz="2000" dirty="0"/>
              <a:t>Produced in-house at NASA ARC with laser weld at the hot junction (upon request)</a:t>
            </a:r>
          </a:p>
          <a:p>
            <a:r>
              <a:rPr lang="en-US" sz="2400" dirty="0"/>
              <a:t>Facility considerations:</a:t>
            </a:r>
          </a:p>
          <a:p>
            <a:pPr lvl="1"/>
            <a:r>
              <a:rPr lang="en-US" sz="2000" dirty="0"/>
              <a:t>Passive sensor </a:t>
            </a:r>
            <a:r>
              <a:rPr lang="en-US" sz="2000" dirty="0">
                <a:sym typeface="Symbol" panose="05050102010706020507" pitchFamily="18" charset="2"/>
              </a:rPr>
              <a:t> no power excitation</a:t>
            </a:r>
          </a:p>
          <a:p>
            <a:pPr lvl="1"/>
            <a:r>
              <a:rPr lang="en-US" sz="2000" dirty="0"/>
              <a:t>Susceptible to noise or extraneous currents if embedded in conductive TPS material</a:t>
            </a:r>
          </a:p>
          <a:p>
            <a:pPr lvl="1"/>
            <a:r>
              <a:rPr lang="en-US" sz="2000" dirty="0"/>
              <a:t>Typical installation into TPS material via TC plug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ED7A50-B2A7-44C2-BB44-7617640156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3917"/>
            <a:ext cx="2743200" cy="365125"/>
          </a:xfrm>
        </p:spPr>
        <p:txBody>
          <a:bodyPr/>
          <a:lstStyle/>
          <a:p>
            <a:r>
              <a:rPr lang="en-US" dirty="0"/>
              <a:t>1-May-2024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64B85E-BF07-4E4E-A602-04A07A4D8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FE1079-C0A5-4FF9-A33B-A8601D5E3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8" name="Picture 17" descr="A picture containing indoor&#10;&#10;Description automatically generated">
            <a:extLst>
              <a:ext uri="{FF2B5EF4-FFF2-40B4-BE49-F238E27FC236}">
                <a16:creationId xmlns:a16="http://schemas.microsoft.com/office/drawing/2014/main" id="{76490660-A6A1-4597-8C2B-AC76556A2D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7212" y="3322525"/>
            <a:ext cx="2383176" cy="146304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49CF3050-4838-A610-49F1-20913B219980}"/>
              </a:ext>
            </a:extLst>
          </p:cNvPr>
          <p:cNvGrpSpPr/>
          <p:nvPr/>
        </p:nvGrpSpPr>
        <p:grpSpPr>
          <a:xfrm>
            <a:off x="6875452" y="1372060"/>
            <a:ext cx="5083833" cy="1720434"/>
            <a:chOff x="6875452" y="1372060"/>
            <a:chExt cx="5083833" cy="1720434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F327343-D721-4B8E-BF81-6BA4FB8E9149}"/>
                </a:ext>
              </a:extLst>
            </p:cNvPr>
            <p:cNvCxnSpPr/>
            <p:nvPr/>
          </p:nvCxnSpPr>
          <p:spPr>
            <a:xfrm>
              <a:off x="8356600" y="1786917"/>
              <a:ext cx="1981200" cy="0"/>
            </a:xfrm>
            <a:prstGeom prst="line">
              <a:avLst/>
            </a:prstGeom>
            <a:ln w="508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76E14C4-353E-4B1D-9444-928BFDEDE436}"/>
                </a:ext>
              </a:extLst>
            </p:cNvPr>
            <p:cNvCxnSpPr/>
            <p:nvPr/>
          </p:nvCxnSpPr>
          <p:spPr>
            <a:xfrm rot="16200000" flipH="1">
              <a:off x="10299700" y="1825017"/>
              <a:ext cx="533400" cy="457200"/>
            </a:xfrm>
            <a:prstGeom prst="line">
              <a:avLst/>
            </a:prstGeom>
            <a:ln w="508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D22DCA9-45C1-4763-9603-19C8E2248B79}"/>
                </a:ext>
              </a:extLst>
            </p:cNvPr>
            <p:cNvSpPr/>
            <p:nvPr/>
          </p:nvSpPr>
          <p:spPr>
            <a:xfrm>
              <a:off x="10718800" y="2320317"/>
              <a:ext cx="182880" cy="18288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1DF37E2-2DD4-4836-BC2C-EB902FC312E9}"/>
                </a:ext>
              </a:extLst>
            </p:cNvPr>
            <p:cNvCxnSpPr>
              <a:cxnSpLocks/>
              <a:stCxn id="10" idx="4"/>
            </p:cNvCxnSpPr>
            <p:nvPr/>
          </p:nvCxnSpPr>
          <p:spPr>
            <a:xfrm flipH="1">
              <a:off x="10377488" y="2503197"/>
              <a:ext cx="432752" cy="586915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64C40C3-D31E-44F6-BE10-8400DF19B29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2800" y="3082317"/>
              <a:ext cx="1953260" cy="0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E70F1FF-6537-469C-B121-CD47376E7697}"/>
                </a:ext>
              </a:extLst>
            </p:cNvPr>
            <p:cNvSpPr txBox="1"/>
            <p:nvPr/>
          </p:nvSpPr>
          <p:spPr>
            <a:xfrm>
              <a:off x="9018768" y="1372060"/>
              <a:ext cx="1295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Metal 1 (+)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C3AAE88-3E0A-4BEF-9784-984C7E95216E}"/>
                </a:ext>
              </a:extLst>
            </p:cNvPr>
            <p:cNvSpPr txBox="1"/>
            <p:nvPr/>
          </p:nvSpPr>
          <p:spPr>
            <a:xfrm>
              <a:off x="9018768" y="2644224"/>
              <a:ext cx="1295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Metal 2 (-)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CC85F3F-5D0A-45F5-9980-8DAE465C18F1}"/>
                </a:ext>
              </a:extLst>
            </p:cNvPr>
            <p:cNvSpPr txBox="1"/>
            <p:nvPr/>
          </p:nvSpPr>
          <p:spPr>
            <a:xfrm>
              <a:off x="10910329" y="1786917"/>
              <a:ext cx="10489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T</a:t>
              </a:r>
              <a:r>
                <a:rPr lang="en-US" sz="2400" baseline="-25000" dirty="0"/>
                <a:t>hot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7FA715E-6CC1-40C9-9524-E01ECB7F6C1D}"/>
                </a:ext>
              </a:extLst>
            </p:cNvPr>
            <p:cNvSpPr txBox="1"/>
            <p:nvPr/>
          </p:nvSpPr>
          <p:spPr>
            <a:xfrm>
              <a:off x="8290481" y="2234587"/>
              <a:ext cx="7846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T</a:t>
              </a:r>
              <a:r>
                <a:rPr lang="en-US" sz="2400" baseline="-25000" dirty="0"/>
                <a:t>ref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4675208-B02F-4F91-A317-B718539F87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51800" y="1786917"/>
              <a:ext cx="304800" cy="381000"/>
            </a:xfrm>
            <a:prstGeom prst="line">
              <a:avLst/>
            </a:prstGeom>
            <a:ln w="508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E89E599-5316-4396-BD2E-C6BF990D40BD}"/>
                </a:ext>
              </a:extLst>
            </p:cNvPr>
            <p:cNvCxnSpPr>
              <a:cxnSpLocks/>
            </p:cNvCxnSpPr>
            <p:nvPr/>
          </p:nvCxnSpPr>
          <p:spPr>
            <a:xfrm>
              <a:off x="8127206" y="2828175"/>
              <a:ext cx="323850" cy="264319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B472D3D-6EE3-4DCD-B8B2-35B02DEB4972}"/>
                </a:ext>
              </a:extLst>
            </p:cNvPr>
            <p:cNvSpPr txBox="1"/>
            <p:nvPr/>
          </p:nvSpPr>
          <p:spPr>
            <a:xfrm>
              <a:off x="6875452" y="2167917"/>
              <a:ext cx="1407312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ym typeface="Symbol" panose="05050102010706020507" pitchFamily="18" charset="2"/>
                </a:rPr>
                <a:t>Measure voltage here</a:t>
              </a:r>
              <a:endParaRPr lang="en-US" i="1" dirty="0"/>
            </a:p>
          </p:txBody>
        </p:sp>
      </p:grpSp>
      <p:sp>
        <p:nvSpPr>
          <p:cNvPr id="21" name="Text Box 22">
            <a:extLst>
              <a:ext uri="{FF2B5EF4-FFF2-40B4-BE49-F238E27FC236}">
                <a16:creationId xmlns:a16="http://schemas.microsoft.com/office/drawing/2014/main" id="{ADB3B1E7-3E71-414F-A893-E3BFA87F80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34922" y="4863484"/>
            <a:ext cx="27432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 b="1" i="1" dirty="0">
                <a:latin typeface="Arial" panose="020B0604020202020204" pitchFamily="34" charset="0"/>
              </a:rPr>
              <a:t>TC bead weld (“hot junction”)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EB52EB-4755-1178-6FE8-257C781B27E8}"/>
              </a:ext>
            </a:extLst>
          </p:cNvPr>
          <p:cNvSpPr txBox="1"/>
          <p:nvPr/>
        </p:nvSpPr>
        <p:spPr>
          <a:xfrm>
            <a:off x="7456171" y="5389961"/>
            <a:ext cx="2743200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Type K: -200 to 1,260 </a:t>
            </a:r>
            <a:r>
              <a:rPr lang="en-US" dirty="0">
                <a:sym typeface="Symbol" panose="05050102010706020507" pitchFamily="18" charset="2"/>
              </a:rPr>
              <a:t>C</a:t>
            </a:r>
            <a:endParaRPr lang="en-US" dirty="0"/>
          </a:p>
          <a:p>
            <a:r>
              <a:rPr lang="en-US" dirty="0"/>
              <a:t>Type R or S: 0 to 1,480 </a:t>
            </a:r>
            <a:r>
              <a:rPr lang="en-US" dirty="0">
                <a:sym typeface="Symbol" panose="05050102010706020507" pitchFamily="18" charset="2"/>
              </a:rPr>
              <a:t>C</a:t>
            </a:r>
            <a:endParaRPr lang="en-US" dirty="0"/>
          </a:p>
          <a:p>
            <a:r>
              <a:rPr lang="en-US" dirty="0"/>
              <a:t>Type C: 0 to 2,315 </a:t>
            </a:r>
            <a:r>
              <a:rPr lang="en-US" dirty="0">
                <a:sym typeface="Symbol" panose="05050102010706020507" pitchFamily="18" charset="2"/>
              </a:rPr>
              <a:t>C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882239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009D7677-C596-468D-9072-957255E1E6B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680" y="4188379"/>
            <a:ext cx="1621648" cy="219456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8BABBC-2C60-4F36-8782-04C4365C5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1-May-2024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9BA078-4E8B-48F2-8F09-398D08221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5FCC5F-6F3C-451F-B64A-E2F168C3A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24C969C-DCDC-4B8C-AB9B-227A93536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Thermocouple (TC) Plugs</a:t>
            </a:r>
          </a:p>
        </p:txBody>
      </p:sp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E9B3C9D5-8541-4A56-82A3-A336D701A3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5288" y="1631482"/>
            <a:ext cx="1966055" cy="17473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53EAE8-9119-44D8-AEE1-6E1D9AF1B6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0760" y="1255636"/>
            <a:ext cx="1930458" cy="10972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2565E9-05DE-46AF-8E30-BA8A7308978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789029" y="4561376"/>
            <a:ext cx="2159172" cy="146304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D5E3846-918F-4238-B74B-9057F81B6095}"/>
              </a:ext>
            </a:extLst>
          </p:cNvPr>
          <p:cNvSpPr txBox="1"/>
          <p:nvPr/>
        </p:nvSpPr>
        <p:spPr>
          <a:xfrm>
            <a:off x="2712395" y="2270374"/>
            <a:ext cx="3887739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TC plug can be installed into a counterbore with adhesive or press-fit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Lead wires fed through the thickness to route to data acquisition system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Can also be installed via threaded design (higher density materials) or through-hole (instead of counterbore) and substrate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4C5252-FE76-4CAA-87A8-B9BD3E1803C6}"/>
              </a:ext>
            </a:extLst>
          </p:cNvPr>
          <p:cNvSpPr txBox="1"/>
          <p:nvPr/>
        </p:nvSpPr>
        <p:spPr>
          <a:xfrm>
            <a:off x="732730" y="3420558"/>
            <a:ext cx="19589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j-lt"/>
              </a:rPr>
              <a:t>Adhesive or press-fit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4B60818-6905-4D72-BAF6-C74B006A8837}"/>
              </a:ext>
            </a:extLst>
          </p:cNvPr>
          <p:cNvCxnSpPr>
            <a:cxnSpLocks/>
            <a:stCxn id="16" idx="0"/>
          </p:cNvCxnSpPr>
          <p:nvPr/>
        </p:nvCxnSpPr>
        <p:spPr bwMode="auto">
          <a:xfrm flipV="1">
            <a:off x="1712228" y="1901537"/>
            <a:ext cx="1346327" cy="1519021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diamond"/>
          </a:ln>
          <a:effectLst/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D0E7DD1-A0CF-486F-B5D9-2E11E3EBEC1E}"/>
              </a:ext>
            </a:extLst>
          </p:cNvPr>
          <p:cNvCxnSpPr>
            <a:cxnSpLocks/>
            <a:stCxn id="16" idx="0"/>
          </p:cNvCxnSpPr>
          <p:nvPr/>
        </p:nvCxnSpPr>
        <p:spPr bwMode="auto">
          <a:xfrm flipV="1">
            <a:off x="1712228" y="2352916"/>
            <a:ext cx="172209" cy="1067642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diamond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34D3D51-676E-4456-8D91-286193F88557}"/>
              </a:ext>
            </a:extLst>
          </p:cNvPr>
          <p:cNvCxnSpPr>
            <a:cxnSpLocks/>
            <a:stCxn id="16" idx="0"/>
          </p:cNvCxnSpPr>
          <p:nvPr/>
        </p:nvCxnSpPr>
        <p:spPr bwMode="auto">
          <a:xfrm flipH="1" flipV="1">
            <a:off x="1362652" y="2050351"/>
            <a:ext cx="349576" cy="1370207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diamond"/>
          </a:ln>
          <a:effectLst/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9F1B686-794F-4689-8D01-5AD2C27AD9E2}"/>
              </a:ext>
            </a:extLst>
          </p:cNvPr>
          <p:cNvSpPr txBox="1"/>
          <p:nvPr/>
        </p:nvSpPr>
        <p:spPr>
          <a:xfrm>
            <a:off x="680205" y="1232861"/>
            <a:ext cx="1682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>
                <a:latin typeface="+mj-lt"/>
              </a:rPr>
              <a:t>Counterbore hole</a:t>
            </a:r>
          </a:p>
        </p:txBody>
      </p:sp>
      <p:pic>
        <p:nvPicPr>
          <p:cNvPr id="24" name="Picture 5" descr="IMG_2301.JPG">
            <a:extLst>
              <a:ext uri="{FF2B5EF4-FFF2-40B4-BE49-F238E27FC236}">
                <a16:creationId xmlns:a16="http://schemas.microsoft.com/office/drawing/2014/main" id="{10771545-BB29-47A8-B15D-8F3410DC806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803"/>
          <a:stretch/>
        </p:blipFill>
        <p:spPr bwMode="auto">
          <a:xfrm>
            <a:off x="7015826" y="1691001"/>
            <a:ext cx="3937355" cy="2325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8" descr="plug1.JPG">
            <a:extLst>
              <a:ext uri="{FF2B5EF4-FFF2-40B4-BE49-F238E27FC236}">
                <a16:creationId xmlns:a16="http://schemas.microsoft.com/office/drawing/2014/main" id="{684D1CE3-C01F-4054-A79A-D5017F87808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92381" y="4213310"/>
            <a:ext cx="3860800" cy="2325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DE550D9-0251-47A5-BB18-822F1E61EB8D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7293" y="3073701"/>
            <a:ext cx="2635009" cy="1756673"/>
          </a:xfrm>
          <a:prstGeom prst="rect">
            <a:avLst/>
          </a:prstGeom>
        </p:spPr>
      </p:pic>
      <p:pic>
        <p:nvPicPr>
          <p:cNvPr id="12" name="Picture 11" descr="A picture containing kitchen appliance&#10;&#10;Description automatically generated">
            <a:extLst>
              <a:ext uri="{FF2B5EF4-FFF2-40B4-BE49-F238E27FC236}">
                <a16:creationId xmlns:a16="http://schemas.microsoft.com/office/drawing/2014/main" id="{91FCB53C-6892-403B-962B-901CCFEAFF0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28946" y="4222319"/>
            <a:ext cx="2103120" cy="210312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B8387F7-5FF8-43B1-9E8D-D3B38C35D28A}"/>
              </a:ext>
            </a:extLst>
          </p:cNvPr>
          <p:cNvSpPr txBox="1"/>
          <p:nvPr/>
        </p:nvSpPr>
        <p:spPr>
          <a:xfrm>
            <a:off x="6932337" y="3500719"/>
            <a:ext cx="4650063" cy="369332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Thermocouple plug fabrication at NASA Ames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B0FE93-30C5-416B-A148-1C7406FE28E7}"/>
              </a:ext>
            </a:extLst>
          </p:cNvPr>
          <p:cNvSpPr txBox="1"/>
          <p:nvPr/>
        </p:nvSpPr>
        <p:spPr>
          <a:xfrm>
            <a:off x="2691726" y="5775008"/>
            <a:ext cx="1346874" cy="369332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X-ray image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CBD188-BF8C-28DE-3788-53ABB249D518}"/>
              </a:ext>
            </a:extLst>
          </p:cNvPr>
          <p:cNvSpPr txBox="1"/>
          <p:nvPr/>
        </p:nvSpPr>
        <p:spPr>
          <a:xfrm>
            <a:off x="6932336" y="1226550"/>
            <a:ext cx="42964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  <a:latin typeface="+mj-lt"/>
              </a:rPr>
              <a:t>See ASTM E377 for low-conductivity TPS materials</a:t>
            </a:r>
          </a:p>
        </p:txBody>
      </p:sp>
    </p:spTree>
    <p:extLst>
      <p:ext uri="{BB962C8B-B14F-4D97-AF65-F5344CB8AC3E}">
        <p14:creationId xmlns:p14="http://schemas.microsoft.com/office/powerpoint/2010/main" val="1812354024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FAD05DC-38F3-59D0-8619-DBB40A400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Pressure Transducers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1C4C4B-56D9-C73D-9BF4-84EBD494A7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7" y="1262744"/>
            <a:ext cx="6897188" cy="5093606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Measurement quantity:</a:t>
            </a:r>
          </a:p>
          <a:p>
            <a:pPr lvl="1"/>
            <a:r>
              <a:rPr lang="en-US" sz="2000" dirty="0"/>
              <a:t>Absolute or differential pressure</a:t>
            </a:r>
          </a:p>
          <a:p>
            <a:r>
              <a:rPr lang="en-US" sz="2400" dirty="0"/>
              <a:t>Sensor considerations:</a:t>
            </a:r>
          </a:p>
          <a:p>
            <a:pPr lvl="1"/>
            <a:r>
              <a:rPr lang="en-US" sz="2000" dirty="0"/>
              <a:t>Piezoresistive strain gage-based measurement is common</a:t>
            </a:r>
          </a:p>
          <a:p>
            <a:pPr lvl="1"/>
            <a:r>
              <a:rPr lang="en-US" sz="2000" dirty="0"/>
              <a:t>Specialized units (e.g., variable reluctance) for very low pressure applications (hundreds of Pascal)</a:t>
            </a:r>
          </a:p>
          <a:p>
            <a:pPr lvl="1"/>
            <a:r>
              <a:rPr lang="en-US" sz="2000" dirty="0"/>
              <a:t>Often requires temperature compensation</a:t>
            </a:r>
          </a:p>
          <a:p>
            <a:r>
              <a:rPr lang="en-US" sz="2400" dirty="0"/>
              <a:t>Availability:</a:t>
            </a:r>
          </a:p>
          <a:p>
            <a:pPr lvl="1"/>
            <a:r>
              <a:rPr lang="en-US" sz="2000" dirty="0"/>
              <a:t>Good to Fair for COTS items from various vendors</a:t>
            </a:r>
          </a:p>
          <a:p>
            <a:pPr lvl="1"/>
            <a:r>
              <a:rPr lang="en-US" sz="2000" dirty="0"/>
              <a:t>Very few choices for spaceflight ready transducers</a:t>
            </a:r>
          </a:p>
          <a:p>
            <a:pPr lvl="2"/>
            <a:r>
              <a:rPr lang="en-US" sz="1600" dirty="0"/>
              <a:t>Difficulty with cold temperatures (&lt;</a:t>
            </a:r>
            <a:r>
              <a:rPr lang="en-US" sz="1600" dirty="0">
                <a:sym typeface="Symbol" panose="05050102010706020507" pitchFamily="18" charset="2"/>
              </a:rPr>
              <a:t> </a:t>
            </a:r>
            <a:r>
              <a:rPr lang="en-US" sz="1600" dirty="0"/>
              <a:t>-120 </a:t>
            </a:r>
            <a:r>
              <a:rPr lang="en-US" sz="1600" dirty="0">
                <a:sym typeface="Symbol" panose="05050102010706020507" pitchFamily="18" charset="2"/>
              </a:rPr>
              <a:t></a:t>
            </a:r>
            <a:r>
              <a:rPr lang="en-US" sz="1600" dirty="0"/>
              <a:t>C)</a:t>
            </a:r>
          </a:p>
          <a:p>
            <a:r>
              <a:rPr lang="en-US" sz="2400" dirty="0"/>
              <a:t> Facility considerations:</a:t>
            </a:r>
          </a:p>
          <a:p>
            <a:pPr lvl="1"/>
            <a:r>
              <a:rPr lang="en-US" sz="2000" dirty="0"/>
              <a:t>Form factor and size</a:t>
            </a:r>
          </a:p>
          <a:p>
            <a:pPr lvl="1"/>
            <a:r>
              <a:rPr lang="en-US" sz="2000" dirty="0"/>
              <a:t>Calibration</a:t>
            </a:r>
          </a:p>
          <a:p>
            <a:pPr lvl="1"/>
            <a:r>
              <a:rPr lang="en-US" sz="2000" dirty="0"/>
              <a:t>Integration within arc jet test article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8B254F-4F39-8485-7DA7-679056BEC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1-May-2024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DF3502-B723-DF48-B981-2A1F566B9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76947C-1883-5BAA-2DC6-B2C6CDA64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2D6AD1-72DD-25AC-EC36-B67F918D1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1703" y="1186508"/>
            <a:ext cx="1863971" cy="1920240"/>
          </a:xfrm>
          <a:prstGeom prst="rect">
            <a:avLst/>
          </a:prstGeom>
        </p:spPr>
      </p:pic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581DA00D-FD73-0608-3890-5416A0C263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9035" y="1607934"/>
            <a:ext cx="2373997" cy="14041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EF8ECE-CAF5-F834-894B-FBB60A51BCF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7747" y="2334625"/>
            <a:ext cx="1653090" cy="1463040"/>
          </a:xfrm>
          <a:prstGeom prst="rect">
            <a:avLst/>
          </a:prstGeom>
        </p:spPr>
      </p:pic>
      <p:pic>
        <p:nvPicPr>
          <p:cNvPr id="10" name="Picture 9" descr="A picture containing person, indoor, blue&#10;&#10;Description automatically generated">
            <a:extLst>
              <a:ext uri="{FF2B5EF4-FFF2-40B4-BE49-F238E27FC236}">
                <a16:creationId xmlns:a16="http://schemas.microsoft.com/office/drawing/2014/main" id="{87DE15F0-6D4B-1163-2F99-D344C8B9BA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97747" y="3958974"/>
            <a:ext cx="3538262" cy="2194560"/>
          </a:xfrm>
          <a:prstGeom prst="rect">
            <a:avLst/>
          </a:prstGeom>
        </p:spPr>
      </p:pic>
      <p:sp>
        <p:nvSpPr>
          <p:cNvPr id="12" name="Text Box 22">
            <a:extLst>
              <a:ext uri="{FF2B5EF4-FFF2-40B4-BE49-F238E27FC236}">
                <a16:creationId xmlns:a16="http://schemas.microsoft.com/office/drawing/2014/main" id="{1B779AE7-A00D-CE35-70C5-EE13D1229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13507" y="6178132"/>
            <a:ext cx="35225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 b="1" i="1" dirty="0">
                <a:latin typeface="Arial" panose="020B0604020202020204" pitchFamily="34" charset="0"/>
              </a:rPr>
              <a:t>MEDLI / MEDLI2 Hypersonic transducer</a:t>
            </a:r>
          </a:p>
        </p:txBody>
      </p:sp>
      <p:sp>
        <p:nvSpPr>
          <p:cNvPr id="13" name="Text Box 22">
            <a:extLst>
              <a:ext uri="{FF2B5EF4-FFF2-40B4-BE49-F238E27FC236}">
                <a16:creationId xmlns:a16="http://schemas.microsoft.com/office/drawing/2014/main" id="{0A647FE8-F094-D389-F34B-4FBFFDBC0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6882" y="6129397"/>
            <a:ext cx="33236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 b="1" i="1" dirty="0">
                <a:latin typeface="Arial" panose="020B0604020202020204" pitchFamily="34" charset="0"/>
              </a:rPr>
              <a:t>Kulite brand pressure transducer</a:t>
            </a:r>
          </a:p>
        </p:txBody>
      </p:sp>
      <p:sp>
        <p:nvSpPr>
          <p:cNvPr id="14" name="Text Box 22">
            <a:extLst>
              <a:ext uri="{FF2B5EF4-FFF2-40B4-BE49-F238E27FC236}">
                <a16:creationId xmlns:a16="http://schemas.microsoft.com/office/drawing/2014/main" id="{7BDA5304-B5D5-F226-B1F2-BD0EB1608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17400" y="3024387"/>
            <a:ext cx="141334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 b="1" i="1" dirty="0">
                <a:latin typeface="Arial" panose="020B0604020202020204" pitchFamily="34" charset="0"/>
              </a:rPr>
              <a:t>Orion EFT-1 pressure transducer</a:t>
            </a:r>
          </a:p>
        </p:txBody>
      </p:sp>
      <p:sp>
        <p:nvSpPr>
          <p:cNvPr id="15" name="Text Box 22">
            <a:extLst>
              <a:ext uri="{FF2B5EF4-FFF2-40B4-BE49-F238E27FC236}">
                <a16:creationId xmlns:a16="http://schemas.microsoft.com/office/drawing/2014/main" id="{BC0A82EC-5AD8-8308-DC9A-BBD50463D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1937" y="1100191"/>
            <a:ext cx="277938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 b="1" i="1" dirty="0">
                <a:latin typeface="Arial" panose="020B0604020202020204" pitchFamily="34" charset="0"/>
              </a:rPr>
              <a:t>Artemis 1 shoulder pressure transducer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DB16DDC-4C0E-A0FC-6B87-78125481B6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0798" y="5016242"/>
            <a:ext cx="2365248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92352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B8F66-6E1E-421A-8130-DA3FBD647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89578"/>
            <a:ext cx="10624456" cy="1096965"/>
          </a:xfrm>
        </p:spPr>
        <p:txBody>
          <a:bodyPr/>
          <a:lstStyle/>
          <a:p>
            <a:r>
              <a:rPr lang="en-US" dirty="0"/>
              <a:t>Heat Flux Sensors and Radiometers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581EB7-2F0B-4200-8F84-90CB37F04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113" y="2966223"/>
            <a:ext cx="5512983" cy="3624147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Sensor Considerations:</a:t>
            </a:r>
          </a:p>
          <a:p>
            <a:pPr lvl="1"/>
            <a:r>
              <a:rPr lang="en-US" sz="1800" dirty="0"/>
              <a:t>Radiometers typically incorporate a window to block out convective heating</a:t>
            </a:r>
          </a:p>
          <a:p>
            <a:pPr lvl="1"/>
            <a:r>
              <a:rPr lang="en-US" sz="1800" dirty="0"/>
              <a:t>If installed at the surface, deposition of TPS ablation/pyrolysis products on the window will alter the heat flux measurement</a:t>
            </a:r>
          </a:p>
          <a:p>
            <a:r>
              <a:rPr lang="en-US" sz="2400" dirty="0"/>
              <a:t>Availability</a:t>
            </a:r>
          </a:p>
          <a:p>
            <a:pPr lvl="1"/>
            <a:r>
              <a:rPr lang="en-US" sz="1800" dirty="0"/>
              <a:t>Fair, only a few select reputable vendors</a:t>
            </a:r>
          </a:p>
          <a:p>
            <a:r>
              <a:rPr lang="en-US" sz="2400" dirty="0"/>
              <a:t>Facility Considerations:</a:t>
            </a:r>
          </a:p>
          <a:p>
            <a:pPr lvl="1"/>
            <a:r>
              <a:rPr lang="en-US" sz="1800" dirty="0"/>
              <a:t>Pre-run checkouts and DAS setup</a:t>
            </a:r>
          </a:p>
          <a:p>
            <a:pPr lvl="1"/>
            <a:r>
              <a:rPr lang="en-US" sz="1800" dirty="0"/>
              <a:t>Calibration</a:t>
            </a:r>
          </a:p>
          <a:p>
            <a:pPr lvl="1"/>
            <a:endParaRPr lang="en-US" sz="2000" dirty="0"/>
          </a:p>
          <a:p>
            <a:endParaRPr lang="en-US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5E803-CFA6-41FC-89CE-94C5188488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1-May-2024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9C6363-0609-4165-BC8B-6C2A0FC94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ECBA4-CD21-4BC1-BB1A-9A5281800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FCCCAE-C0A6-4BB7-B82B-AC74E56A11C4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05B87B61-FB93-48EB-B843-7F201890FA85}"/>
              </a:ext>
            </a:extLst>
          </p:cNvPr>
          <p:cNvSpPr txBox="1">
            <a:spLocks/>
          </p:cNvSpPr>
          <p:nvPr/>
        </p:nvSpPr>
        <p:spPr>
          <a:xfrm>
            <a:off x="391885" y="1262744"/>
            <a:ext cx="7170057" cy="19045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Measurement quantity:</a:t>
            </a:r>
          </a:p>
          <a:p>
            <a:pPr lvl="1"/>
            <a:r>
              <a:rPr lang="en-US" sz="1800" dirty="0"/>
              <a:t>Total heat flux sensor: combined convective and radiative heating</a:t>
            </a:r>
          </a:p>
          <a:p>
            <a:pPr lvl="1"/>
            <a:r>
              <a:rPr lang="en-US" sz="1800" dirty="0"/>
              <a:t>Radiometer: radiative component of heating</a:t>
            </a:r>
          </a:p>
          <a:p>
            <a:pPr lvl="1"/>
            <a:r>
              <a:rPr lang="en-US" sz="1800" dirty="0"/>
              <a:t>Direct measurement of heat flux</a:t>
            </a:r>
          </a:p>
          <a:p>
            <a:pPr lvl="2"/>
            <a:r>
              <a:rPr lang="en-US" sz="1800" dirty="0"/>
              <a:t>Voltage output calibrated with radiant heat source</a:t>
            </a:r>
          </a:p>
        </p:txBody>
      </p:sp>
      <p:pic>
        <p:nvPicPr>
          <p:cNvPr id="19" name="Picture 18" descr="A picture containing indoor&#10;&#10;Description automatically generated">
            <a:extLst>
              <a:ext uri="{FF2B5EF4-FFF2-40B4-BE49-F238E27FC236}">
                <a16:creationId xmlns:a16="http://schemas.microsoft.com/office/drawing/2014/main" id="{A91997A5-4B23-4BAE-7EFE-6453BE9AA7B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9009" y="3656387"/>
            <a:ext cx="2804160" cy="2103120"/>
          </a:xfrm>
          <a:prstGeom prst="rect">
            <a:avLst/>
          </a:prstGeom>
        </p:spPr>
      </p:pic>
      <p:pic>
        <p:nvPicPr>
          <p:cNvPr id="20" name="Picture 19" descr="A picture containing indoor&#10;&#10;Description automatically generated">
            <a:extLst>
              <a:ext uri="{FF2B5EF4-FFF2-40B4-BE49-F238E27FC236}">
                <a16:creationId xmlns:a16="http://schemas.microsoft.com/office/drawing/2014/main" id="{9CE423DB-7B04-6648-D7A6-B953F7D5FB7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8388" y="3689840"/>
            <a:ext cx="2804160" cy="2103120"/>
          </a:xfrm>
          <a:prstGeom prst="rect">
            <a:avLst/>
          </a:prstGeom>
        </p:spPr>
      </p:pic>
      <p:sp>
        <p:nvSpPr>
          <p:cNvPr id="21" name="Text Box 22">
            <a:extLst>
              <a:ext uri="{FF2B5EF4-FFF2-40B4-BE49-F238E27FC236}">
                <a16:creationId xmlns:a16="http://schemas.microsoft.com/office/drawing/2014/main" id="{181BA5D7-4B00-487E-A124-74B279D59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2871" y="1149627"/>
            <a:ext cx="393874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1400" b="1" i="1" dirty="0">
                <a:latin typeface="Arial" panose="020B0604020202020204" pitchFamily="34" charset="0"/>
              </a:rPr>
              <a:t>EFT-1 Heat shield Radiometer</a:t>
            </a:r>
          </a:p>
        </p:txBody>
      </p:sp>
      <p:sp>
        <p:nvSpPr>
          <p:cNvPr id="22" name="Text Box 22">
            <a:extLst>
              <a:ext uri="{FF2B5EF4-FFF2-40B4-BE49-F238E27FC236}">
                <a16:creationId xmlns:a16="http://schemas.microsoft.com/office/drawing/2014/main" id="{F67B61C3-A9E2-9AF7-F221-5604C05F0C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3873" y="5870019"/>
            <a:ext cx="30470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 b="1" i="1" dirty="0">
                <a:latin typeface="Arial" panose="020B0604020202020204" pitchFamily="34" charset="0"/>
              </a:rPr>
              <a:t>MEDLI2 Backshell Radiometer</a:t>
            </a:r>
          </a:p>
        </p:txBody>
      </p:sp>
      <p:sp>
        <p:nvSpPr>
          <p:cNvPr id="23" name="Text Box 22">
            <a:extLst>
              <a:ext uri="{FF2B5EF4-FFF2-40B4-BE49-F238E27FC236}">
                <a16:creationId xmlns:a16="http://schemas.microsoft.com/office/drawing/2014/main" id="{7D23F91E-38C6-7624-9964-5CE7D47A4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33890" y="5847717"/>
            <a:ext cx="29260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 b="1" i="1" dirty="0">
                <a:latin typeface="Arial" panose="020B0604020202020204" pitchFamily="34" charset="0"/>
              </a:rPr>
              <a:t>MEDLI2 Backshell Total Heat Flux Sensor</a:t>
            </a:r>
          </a:p>
        </p:txBody>
      </p:sp>
      <p:pic>
        <p:nvPicPr>
          <p:cNvPr id="24" name="Picture 23" descr="A close-up of a stethoscope and a stethoscope&#10;&#10;Description automatically generated with medium confidence">
            <a:extLst>
              <a:ext uri="{FF2B5EF4-FFF2-40B4-BE49-F238E27FC236}">
                <a16:creationId xmlns:a16="http://schemas.microsoft.com/office/drawing/2014/main" id="{41847DA8-CC27-0DF0-E814-0751CE30AA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5105" y="1505204"/>
            <a:ext cx="2926080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806272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C246F655-7614-48C1-A494-13A8E458EC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5398" y="1125031"/>
            <a:ext cx="2831091" cy="274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207BB7-145F-4018-8FA3-69DFB6E0F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89578"/>
            <a:ext cx="10624456" cy="1096965"/>
          </a:xfrm>
        </p:spPr>
        <p:txBody>
          <a:bodyPr/>
          <a:lstStyle/>
          <a:p>
            <a:r>
              <a:rPr lang="en-US" dirty="0"/>
              <a:t>Recession Sensors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3DE39-97AD-4FFE-AD4A-9A8318AA6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114" y="1262063"/>
            <a:ext cx="5794684" cy="509428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Measurement quantity:</a:t>
            </a:r>
          </a:p>
          <a:p>
            <a:pPr lvl="1"/>
            <a:r>
              <a:rPr lang="en-US" dirty="0"/>
              <a:t>Direct or inferred recession of TPS material </a:t>
            </a:r>
          </a:p>
          <a:p>
            <a:r>
              <a:rPr lang="en-US" dirty="0"/>
              <a:t>Sensor considerations:</a:t>
            </a:r>
          </a:p>
          <a:p>
            <a:pPr lvl="1"/>
            <a:r>
              <a:rPr lang="en-US" dirty="0"/>
              <a:t>Discrete vs continuous recession measurement</a:t>
            </a:r>
          </a:p>
          <a:p>
            <a:pPr lvl="1"/>
            <a:r>
              <a:rPr lang="en-US" dirty="0"/>
              <a:t>Calibration process is not well established</a:t>
            </a:r>
          </a:p>
          <a:p>
            <a:pPr lvl="1"/>
            <a:r>
              <a:rPr lang="en-US" dirty="0"/>
              <a:t>Accuracy better than </a:t>
            </a:r>
            <a:r>
              <a:rPr lang="en-US" sz="2400" dirty="0">
                <a:sym typeface="Symbol" panose="05050102010706020507" pitchFamily="18" charset="2"/>
              </a:rPr>
              <a:t> </a:t>
            </a:r>
            <a:r>
              <a:rPr lang="en-US" dirty="0"/>
              <a:t>+/- 0.1 cm not attainable with current higher TRL options</a:t>
            </a:r>
          </a:p>
          <a:p>
            <a:r>
              <a:rPr lang="en-US" dirty="0"/>
              <a:t>Availability:</a:t>
            </a:r>
          </a:p>
          <a:p>
            <a:pPr lvl="1"/>
            <a:r>
              <a:rPr lang="en-US" dirty="0"/>
              <a:t>No ready-made COTS solutions</a:t>
            </a:r>
          </a:p>
          <a:p>
            <a:pPr lvl="1"/>
            <a:r>
              <a:rPr lang="en-US" dirty="0"/>
              <a:t>NASA custom designs flown/will fly on specific flight missions (MEDLI, Artemis II)</a:t>
            </a:r>
          </a:p>
          <a:p>
            <a:pPr lvl="1"/>
            <a:r>
              <a:rPr lang="en-US" dirty="0"/>
              <a:t>Low TRL concepts from SBIRs or other R&amp;D efforts</a:t>
            </a:r>
          </a:p>
          <a:p>
            <a:r>
              <a:rPr lang="en-US" dirty="0"/>
              <a:t>Facility considerations:</a:t>
            </a:r>
          </a:p>
          <a:p>
            <a:pPr lvl="1"/>
            <a:r>
              <a:rPr lang="en-US" dirty="0"/>
              <a:t>Power excitation and DAS setup</a:t>
            </a:r>
          </a:p>
          <a:p>
            <a:pPr lvl="1"/>
            <a:r>
              <a:rPr lang="en-US" sz="2400" dirty="0"/>
              <a:t>Pre-run checkouts</a:t>
            </a:r>
          </a:p>
          <a:p>
            <a:pPr lvl="1"/>
            <a:r>
              <a:rPr lang="en-US" dirty="0"/>
              <a:t>May need to rely on arc jet run video or other diagnostics to compare with sensor response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98466-525B-4E72-9CDF-1201587B25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1-May-2024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56EE9-25B3-4624-B9D8-5B10A792F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3D16D2-671E-4187-9B47-9CFB5557B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1506"/>
            <a:ext cx="2743200" cy="365125"/>
          </a:xfrm>
        </p:spPr>
        <p:txBody>
          <a:bodyPr/>
          <a:lstStyle/>
          <a:p>
            <a:fld id="{73FCCCAE-C0A6-4BB7-B82B-AC74E56A11C4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CF276226-3C37-4505-AD93-F11DA82364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7260486" y="4797694"/>
            <a:ext cx="2022004" cy="685800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04B80DA0-4547-4827-9853-E6A6F105DCD3}"/>
              </a:ext>
            </a:extLst>
          </p:cNvPr>
          <p:cNvGrpSpPr/>
          <p:nvPr/>
        </p:nvGrpSpPr>
        <p:grpSpPr>
          <a:xfrm>
            <a:off x="9283700" y="1383266"/>
            <a:ext cx="2636837" cy="1545163"/>
            <a:chOff x="9163050" y="1391444"/>
            <a:chExt cx="2636837" cy="154516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91F0373-56C3-467C-B378-381D4C7A1CF8}"/>
                </a:ext>
              </a:extLst>
            </p:cNvPr>
            <p:cNvSpPr/>
            <p:nvPr/>
          </p:nvSpPr>
          <p:spPr>
            <a:xfrm>
              <a:off x="10485437" y="1755508"/>
              <a:ext cx="1314450" cy="685800"/>
            </a:xfrm>
            <a:prstGeom prst="rect">
              <a:avLst/>
            </a:prstGeom>
            <a:solidFill>
              <a:srgbClr val="CC99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CBE42A5-4DDC-4E83-BE04-B69349CC9D91}"/>
                </a:ext>
              </a:extLst>
            </p:cNvPr>
            <p:cNvSpPr/>
            <p:nvPr/>
          </p:nvSpPr>
          <p:spPr>
            <a:xfrm>
              <a:off x="10999787" y="1958710"/>
              <a:ext cx="114300" cy="533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56135B1-3535-403A-9C53-2825132C4F64}"/>
                </a:ext>
              </a:extLst>
            </p:cNvPr>
            <p:cNvSpPr/>
            <p:nvPr/>
          </p:nvSpPr>
          <p:spPr>
            <a:xfrm>
              <a:off x="11228387" y="2111110"/>
              <a:ext cx="114300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B143D93-C149-4AEE-8974-40A1307DCEE5}"/>
                </a:ext>
              </a:extLst>
            </p:cNvPr>
            <p:cNvSpPr/>
            <p:nvPr/>
          </p:nvSpPr>
          <p:spPr>
            <a:xfrm>
              <a:off x="11456987" y="2263510"/>
              <a:ext cx="114300" cy="228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821D177-70BE-4872-BFB1-0BBAAB859DAE}"/>
                </a:ext>
              </a:extLst>
            </p:cNvPr>
            <p:cNvSpPr/>
            <p:nvPr/>
          </p:nvSpPr>
          <p:spPr>
            <a:xfrm>
              <a:off x="10771187" y="1806310"/>
              <a:ext cx="114300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2AE4A56-8442-4406-8852-D247BA93DF78}"/>
                </a:ext>
              </a:extLst>
            </p:cNvPr>
            <p:cNvGrpSpPr/>
            <p:nvPr/>
          </p:nvGrpSpPr>
          <p:grpSpPr>
            <a:xfrm>
              <a:off x="10739436" y="2390509"/>
              <a:ext cx="171450" cy="228600"/>
              <a:chOff x="7315200" y="4114800"/>
              <a:chExt cx="304800" cy="152400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9B0F3D9-8E6D-4D41-8090-F68C054F13D6}"/>
                  </a:ext>
                </a:extLst>
              </p:cNvPr>
              <p:cNvSpPr/>
              <p:nvPr/>
            </p:nvSpPr>
            <p:spPr>
              <a:xfrm>
                <a:off x="7391400" y="4114800"/>
                <a:ext cx="152400" cy="76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6C4C747-63C1-4051-A9B8-7F1AE25FE493}"/>
                  </a:ext>
                </a:extLst>
              </p:cNvPr>
              <p:cNvSpPr/>
              <p:nvPr/>
            </p:nvSpPr>
            <p:spPr>
              <a:xfrm>
                <a:off x="7315200" y="4191000"/>
                <a:ext cx="304800" cy="76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8CBC82D-2983-43FA-A402-C3AFBE636D36}"/>
                </a:ext>
              </a:extLst>
            </p:cNvPr>
            <p:cNvGrpSpPr/>
            <p:nvPr/>
          </p:nvGrpSpPr>
          <p:grpSpPr>
            <a:xfrm>
              <a:off x="10974388" y="2398976"/>
              <a:ext cx="171450" cy="228600"/>
              <a:chOff x="7315200" y="4114800"/>
              <a:chExt cx="304800" cy="152400"/>
            </a:xfrm>
            <a:solidFill>
              <a:srgbClr val="008000"/>
            </a:solidFill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F516479-2D4A-4A82-BA52-67AFC1B67715}"/>
                  </a:ext>
                </a:extLst>
              </p:cNvPr>
              <p:cNvSpPr/>
              <p:nvPr/>
            </p:nvSpPr>
            <p:spPr>
              <a:xfrm>
                <a:off x="7391400" y="4114800"/>
                <a:ext cx="152400" cy="762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CEEF36A9-0323-4155-9C15-F14B5E3B20CE}"/>
                  </a:ext>
                </a:extLst>
              </p:cNvPr>
              <p:cNvSpPr/>
              <p:nvPr/>
            </p:nvSpPr>
            <p:spPr>
              <a:xfrm>
                <a:off x="7315200" y="4191000"/>
                <a:ext cx="304800" cy="762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18337D6-297F-42E1-91B5-512941231DCE}"/>
                </a:ext>
              </a:extLst>
            </p:cNvPr>
            <p:cNvGrpSpPr/>
            <p:nvPr/>
          </p:nvGrpSpPr>
          <p:grpSpPr>
            <a:xfrm>
              <a:off x="11196636" y="2398976"/>
              <a:ext cx="171450" cy="228600"/>
              <a:chOff x="7315200" y="4114800"/>
              <a:chExt cx="304800" cy="152400"/>
            </a:xfrm>
            <a:solidFill>
              <a:srgbClr val="FF0000"/>
            </a:solidFill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7AD532C-98BA-46ED-947D-DA4C75C8A53A}"/>
                  </a:ext>
                </a:extLst>
              </p:cNvPr>
              <p:cNvSpPr/>
              <p:nvPr/>
            </p:nvSpPr>
            <p:spPr>
              <a:xfrm>
                <a:off x="7391400" y="4114800"/>
                <a:ext cx="152400" cy="762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18C87B0-A612-42A2-B6B1-47533E626A93}"/>
                  </a:ext>
                </a:extLst>
              </p:cNvPr>
              <p:cNvSpPr/>
              <p:nvPr/>
            </p:nvSpPr>
            <p:spPr>
              <a:xfrm>
                <a:off x="7315200" y="4191000"/>
                <a:ext cx="304800" cy="762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9852BF02-59F9-42AB-BAA4-2B52C3824042}"/>
                </a:ext>
              </a:extLst>
            </p:cNvPr>
            <p:cNvGrpSpPr/>
            <p:nvPr/>
          </p:nvGrpSpPr>
          <p:grpSpPr>
            <a:xfrm>
              <a:off x="11431586" y="2398976"/>
              <a:ext cx="171450" cy="228600"/>
              <a:chOff x="7315200" y="4114800"/>
              <a:chExt cx="304800" cy="152400"/>
            </a:xfrm>
            <a:solidFill>
              <a:srgbClr val="0000FF"/>
            </a:solidFill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CD58CC58-84E9-4990-93C5-1CC595C102A7}"/>
                  </a:ext>
                </a:extLst>
              </p:cNvPr>
              <p:cNvSpPr/>
              <p:nvPr/>
            </p:nvSpPr>
            <p:spPr>
              <a:xfrm>
                <a:off x="7391400" y="4114800"/>
                <a:ext cx="152400" cy="762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E6449974-8223-46AE-B811-D0828540004B}"/>
                  </a:ext>
                </a:extLst>
              </p:cNvPr>
              <p:cNvSpPr/>
              <p:nvPr/>
            </p:nvSpPr>
            <p:spPr>
              <a:xfrm>
                <a:off x="7315200" y="4191000"/>
                <a:ext cx="304800" cy="7620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2" name="Text Box 5">
              <a:extLst>
                <a:ext uri="{FF2B5EF4-FFF2-40B4-BE49-F238E27FC236}">
                  <a16:creationId xmlns:a16="http://schemas.microsoft.com/office/drawing/2014/main" id="{7FAB2BED-1077-4844-B274-95E7B13E80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310938" y="1875624"/>
              <a:ext cx="463548" cy="2418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1200" dirty="0">
                  <a:cs typeface="Arial" pitchFamily="34" charset="0"/>
                </a:rPr>
                <a:t>TPS</a:t>
              </a:r>
            </a:p>
          </p:txBody>
        </p:sp>
        <p:sp>
          <p:nvSpPr>
            <p:cNvPr id="33" name="Text Box 5">
              <a:extLst>
                <a:ext uri="{FF2B5EF4-FFF2-40B4-BE49-F238E27FC236}">
                  <a16:creationId xmlns:a16="http://schemas.microsoft.com/office/drawing/2014/main" id="{4108E09F-1C88-4AAA-8F77-3D916BC1AD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85438" y="2631807"/>
              <a:ext cx="1314448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1200" dirty="0">
                  <a:latin typeface="Calibri" pitchFamily="34" charset="0"/>
                  <a:cs typeface="Arial" pitchFamily="34" charset="0"/>
                </a:rPr>
                <a:t>Photo diodes</a:t>
              </a:r>
              <a:endParaRPr lang="en-US" sz="2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Down Arrow 52">
              <a:extLst>
                <a:ext uri="{FF2B5EF4-FFF2-40B4-BE49-F238E27FC236}">
                  <a16:creationId xmlns:a16="http://schemas.microsoft.com/office/drawing/2014/main" id="{763B9646-6BC5-4DDD-B323-4B3BEF1A8673}"/>
                </a:ext>
              </a:extLst>
            </p:cNvPr>
            <p:cNvSpPr/>
            <p:nvPr/>
          </p:nvSpPr>
          <p:spPr>
            <a:xfrm>
              <a:off x="10592514" y="1479812"/>
              <a:ext cx="171450" cy="228600"/>
            </a:xfrm>
            <a:prstGeom prst="downArrow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Down Arrow 54">
              <a:extLst>
                <a:ext uri="{FF2B5EF4-FFF2-40B4-BE49-F238E27FC236}">
                  <a16:creationId xmlns:a16="http://schemas.microsoft.com/office/drawing/2014/main" id="{9312A65D-07EA-4286-BAF7-CB4EFE7A8AE9}"/>
                </a:ext>
              </a:extLst>
            </p:cNvPr>
            <p:cNvSpPr/>
            <p:nvPr/>
          </p:nvSpPr>
          <p:spPr>
            <a:xfrm>
              <a:off x="10821114" y="1479812"/>
              <a:ext cx="171450" cy="228600"/>
            </a:xfrm>
            <a:prstGeom prst="downArrow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Down Arrow 55">
              <a:extLst>
                <a:ext uri="{FF2B5EF4-FFF2-40B4-BE49-F238E27FC236}">
                  <a16:creationId xmlns:a16="http://schemas.microsoft.com/office/drawing/2014/main" id="{72261E6D-D4B3-49E7-A299-4465032A1B98}"/>
                </a:ext>
              </a:extLst>
            </p:cNvPr>
            <p:cNvSpPr/>
            <p:nvPr/>
          </p:nvSpPr>
          <p:spPr>
            <a:xfrm>
              <a:off x="11049714" y="1479812"/>
              <a:ext cx="171450" cy="228600"/>
            </a:xfrm>
            <a:prstGeom prst="downArrow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Down Arrow 56">
              <a:extLst>
                <a:ext uri="{FF2B5EF4-FFF2-40B4-BE49-F238E27FC236}">
                  <a16:creationId xmlns:a16="http://schemas.microsoft.com/office/drawing/2014/main" id="{CA0ED91B-B168-4AB0-84E0-C9A483619538}"/>
                </a:ext>
              </a:extLst>
            </p:cNvPr>
            <p:cNvSpPr/>
            <p:nvPr/>
          </p:nvSpPr>
          <p:spPr>
            <a:xfrm>
              <a:off x="11278314" y="1479812"/>
              <a:ext cx="171450" cy="228600"/>
            </a:xfrm>
            <a:prstGeom prst="downArrow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Down Arrow 57">
              <a:extLst>
                <a:ext uri="{FF2B5EF4-FFF2-40B4-BE49-F238E27FC236}">
                  <a16:creationId xmlns:a16="http://schemas.microsoft.com/office/drawing/2014/main" id="{230D5BD8-12DD-4DD7-BE68-C3C074E3BE78}"/>
                </a:ext>
              </a:extLst>
            </p:cNvPr>
            <p:cNvSpPr/>
            <p:nvPr/>
          </p:nvSpPr>
          <p:spPr>
            <a:xfrm>
              <a:off x="11506914" y="1479812"/>
              <a:ext cx="171450" cy="228600"/>
            </a:xfrm>
            <a:prstGeom prst="downArrow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Text Box 5">
              <a:extLst>
                <a:ext uri="{FF2B5EF4-FFF2-40B4-BE49-F238E27FC236}">
                  <a16:creationId xmlns:a16="http://schemas.microsoft.com/office/drawing/2014/main" id="{10D85442-FA3E-4469-9E18-5BAC4842D7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63050" y="1391444"/>
              <a:ext cx="1490958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1200" dirty="0">
                  <a:latin typeface="Calibri" pitchFamily="34" charset="0"/>
                  <a:cs typeface="Arial" pitchFamily="34" charset="0"/>
                </a:rPr>
                <a:t>UV from shock layer</a:t>
              </a:r>
              <a:endParaRPr lang="en-US" sz="2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Down Arrow 59">
              <a:extLst>
                <a:ext uri="{FF2B5EF4-FFF2-40B4-BE49-F238E27FC236}">
                  <a16:creationId xmlns:a16="http://schemas.microsoft.com/office/drawing/2014/main" id="{014EA30E-8333-4045-8D8F-D3177B02EF59}"/>
                </a:ext>
              </a:extLst>
            </p:cNvPr>
            <p:cNvSpPr/>
            <p:nvPr/>
          </p:nvSpPr>
          <p:spPr>
            <a:xfrm>
              <a:off x="10253225" y="1740082"/>
              <a:ext cx="171450" cy="228600"/>
            </a:xfrm>
            <a:prstGeom prst="downArrow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F9738503-7A12-4FD9-92B7-8FB474F3684D}"/>
                </a:ext>
              </a:extLst>
            </p:cNvPr>
            <p:cNvCxnSpPr/>
            <p:nvPr/>
          </p:nvCxnSpPr>
          <p:spPr>
            <a:xfrm>
              <a:off x="10188574" y="1755508"/>
              <a:ext cx="13716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 Box 5">
              <a:extLst>
                <a:ext uri="{FF2B5EF4-FFF2-40B4-BE49-F238E27FC236}">
                  <a16:creationId xmlns:a16="http://schemas.microsoft.com/office/drawing/2014/main" id="{1AC616BD-928E-452B-87A8-B0C616EB64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27016" y="1779237"/>
              <a:ext cx="1031421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1200" dirty="0">
                  <a:latin typeface="Calibri" pitchFamily="34" charset="0"/>
                  <a:cs typeface="Arial" pitchFamily="34" charset="0"/>
                </a:rPr>
                <a:t>Ablation direction</a:t>
              </a:r>
            </a:p>
          </p:txBody>
        </p:sp>
      </p:grpSp>
      <p:pic>
        <p:nvPicPr>
          <p:cNvPr id="43" name="Picture 42" descr="A picture containing water, blue, sitting, small&#10;&#10;Description automatically generated">
            <a:extLst>
              <a:ext uri="{FF2B5EF4-FFF2-40B4-BE49-F238E27FC236}">
                <a16:creationId xmlns:a16="http://schemas.microsoft.com/office/drawing/2014/main" id="{6BED336E-61EA-F849-B51A-F1C14FC9662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9497" y="2474951"/>
            <a:ext cx="1482539" cy="82296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136491CD-A536-4875-8FA6-A4248D8B90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4327" y="4436972"/>
            <a:ext cx="3009519" cy="13716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336A299-7E20-4241-93F5-F94AA3B5F85E}"/>
              </a:ext>
            </a:extLst>
          </p:cNvPr>
          <p:cNvCxnSpPr>
            <a:cxnSpLocks/>
          </p:cNvCxnSpPr>
          <p:nvPr/>
        </p:nvCxnSpPr>
        <p:spPr>
          <a:xfrm>
            <a:off x="6644640" y="4015889"/>
            <a:ext cx="52758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Box 22">
            <a:extLst>
              <a:ext uri="{FF2B5EF4-FFF2-40B4-BE49-F238E27FC236}">
                <a16:creationId xmlns:a16="http://schemas.microsoft.com/office/drawing/2014/main" id="{508CCD83-963B-4E6C-93ED-6EE83D26ED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1488" y="3531793"/>
            <a:ext cx="364904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 b="1" i="1" dirty="0">
                <a:latin typeface="Arial" panose="020B0604020202020204" pitchFamily="34" charset="0"/>
              </a:rPr>
              <a:t>Optical Recession Sensor (ORS)</a:t>
            </a:r>
          </a:p>
        </p:txBody>
      </p:sp>
      <p:sp>
        <p:nvSpPr>
          <p:cNvPr id="47" name="Text Box 22">
            <a:extLst>
              <a:ext uri="{FF2B5EF4-FFF2-40B4-BE49-F238E27FC236}">
                <a16:creationId xmlns:a16="http://schemas.microsoft.com/office/drawing/2014/main" id="{F4EE9831-B491-4F53-9A17-566E8C5D28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3734" y="6128607"/>
            <a:ext cx="479697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 b="1" i="1" dirty="0">
                <a:latin typeface="Arial" panose="020B0604020202020204" pitchFamily="34" charset="0"/>
              </a:rPr>
              <a:t>Hollow aErothermal Ablation and Temperature (HEAT) sensor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86ADB2-BEC7-EBE7-D951-DBD27FF0004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9661"/>
          <a:stretch/>
        </p:blipFill>
        <p:spPr>
          <a:xfrm rot="5400000">
            <a:off x="8172347" y="804855"/>
            <a:ext cx="1218893" cy="1058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542223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17CF1-E4AD-DCFB-3420-F0F80F0FD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CEFC9C-A942-4E67-7F38-1BC5F9FB87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B6FDE-8CA3-A8DE-A864-95125FFFB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1-May-2024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5CE12-AE74-4F39-45F0-B7AB1B231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64F1-50E6-C882-37F6-977697C9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641935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99748-729B-DD1B-05D3-7E1923471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Stagnation Test Articles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20B700B-7055-7B84-A56E-B36F708984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1262744"/>
            <a:ext cx="10961914" cy="1031613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Wide range of test article designs have been tested in the arc jet facilities</a:t>
            </a:r>
          </a:p>
          <a:p>
            <a:pPr lvl="1"/>
            <a:r>
              <a:rPr lang="en-US" sz="2000" dirty="0"/>
              <a:t>Successful measurements made with TC plugs, active pressure ports, heat flux sensors, and recession sensors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8335D-390E-0B2C-44AC-F00FFCD60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1-May-2024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8A3A33-46E5-29FD-A956-AEDE4FF53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6F0869-7BF5-DA6B-5C6C-264115422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7E2905-9FB9-AEED-0282-FE37AB451F44}"/>
              </a:ext>
            </a:extLst>
          </p:cNvPr>
          <p:cNvGrpSpPr/>
          <p:nvPr/>
        </p:nvGrpSpPr>
        <p:grpSpPr>
          <a:xfrm>
            <a:off x="7525230" y="2610261"/>
            <a:ext cx="4423895" cy="2368820"/>
            <a:chOff x="6285690" y="2082984"/>
            <a:chExt cx="4423895" cy="2368820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660EA116-436F-2CDA-446C-EC09CB8D96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285690" y="2648404"/>
              <a:ext cx="4419600" cy="1803400"/>
            </a:xfrm>
            <a:prstGeom prst="rect">
              <a:avLst/>
            </a:prstGeom>
            <a:noFill/>
          </p:spPr>
        </p:pic>
        <p:cxnSp>
          <p:nvCxnSpPr>
            <p:cNvPr id="10" name="AutoShape 3">
              <a:extLst>
                <a:ext uri="{FF2B5EF4-FFF2-40B4-BE49-F238E27FC236}">
                  <a16:creationId xmlns:a16="http://schemas.microsoft.com/office/drawing/2014/main" id="{DFB5F9DE-D3CE-D5C3-E98B-E93AC782A66C}"/>
                </a:ext>
              </a:extLst>
            </p:cNvPr>
            <p:cNvCxnSpPr>
              <a:cxnSpLocks noChangeShapeType="1"/>
              <a:stCxn id="14" idx="2"/>
            </p:cNvCxnSpPr>
            <p:nvPr/>
          </p:nvCxnSpPr>
          <p:spPr bwMode="auto">
            <a:xfrm flipH="1">
              <a:off x="9720903" y="2480025"/>
              <a:ext cx="263195" cy="60332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1" name="AutoShape 4">
              <a:extLst>
                <a:ext uri="{FF2B5EF4-FFF2-40B4-BE49-F238E27FC236}">
                  <a16:creationId xmlns:a16="http://schemas.microsoft.com/office/drawing/2014/main" id="{603D664C-21C1-2726-E905-319C775FD68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8114490" y="2496004"/>
              <a:ext cx="238125" cy="4699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12" name="Text Box 5">
              <a:extLst>
                <a:ext uri="{FF2B5EF4-FFF2-40B4-BE49-F238E27FC236}">
                  <a16:creationId xmlns:a16="http://schemas.microsoft.com/office/drawing/2014/main" id="{BE1B3AB1-E3C1-EFE2-C4DF-558B1303AD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7790" y="2082984"/>
              <a:ext cx="912812" cy="330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TPS model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itchFamily="34" charset="0"/>
              </a:endParaRPr>
            </a:p>
          </p:txBody>
        </p:sp>
        <p:sp>
          <p:nvSpPr>
            <p:cNvPr id="14" name="Text Box 7">
              <a:extLst>
                <a:ext uri="{FF2B5EF4-FFF2-40B4-BE49-F238E27FC236}">
                  <a16:creationId xmlns:a16="http://schemas.microsoft.com/office/drawing/2014/main" id="{B0494F9A-D8D5-3A80-F38B-25D7E982E1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58610" y="2149825"/>
              <a:ext cx="1450975" cy="330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Water cooled housing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itchFamily="34" charset="0"/>
              </a:endParaRPr>
            </a:p>
          </p:txBody>
        </p:sp>
        <p:sp>
          <p:nvSpPr>
            <p:cNvPr id="15" name="Text Box 8">
              <a:extLst>
                <a:ext uri="{FF2B5EF4-FFF2-40B4-BE49-F238E27FC236}">
                  <a16:creationId xmlns:a16="http://schemas.microsoft.com/office/drawing/2014/main" id="{19397767-49BB-CBD9-D5E6-1AE1F93B88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62090" y="2115004"/>
              <a:ext cx="1085850" cy="441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Electronics subassembly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itchFamily="34" charset="0"/>
              </a:endParaRPr>
            </a:p>
          </p:txBody>
        </p:sp>
        <p:cxnSp>
          <p:nvCxnSpPr>
            <p:cNvPr id="16" name="AutoShape 9">
              <a:extLst>
                <a:ext uri="{FF2B5EF4-FFF2-40B4-BE49-F238E27FC236}">
                  <a16:creationId xmlns:a16="http://schemas.microsoft.com/office/drawing/2014/main" id="{DF2613AF-5B9F-2230-E342-7524EABC3C3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6942915" y="2429329"/>
              <a:ext cx="182562" cy="34448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6CAC79B-05D4-9BDF-C20A-EEB7294E221C}"/>
              </a:ext>
            </a:extLst>
          </p:cNvPr>
          <p:cNvSpPr txBox="1"/>
          <p:nvPr/>
        </p:nvSpPr>
        <p:spPr>
          <a:xfrm>
            <a:off x="2575560" y="2147321"/>
            <a:ext cx="2013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Simple Design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1023DA-62DA-2DA1-5910-2166DCBE84DA}"/>
              </a:ext>
            </a:extLst>
          </p:cNvPr>
          <p:cNvSpPr txBox="1"/>
          <p:nvPr/>
        </p:nvSpPr>
        <p:spPr>
          <a:xfrm>
            <a:off x="7412812" y="2159309"/>
            <a:ext cx="2013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Complex Design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09FA731E-C296-0023-24CD-24AAA9339885}"/>
              </a:ext>
            </a:extLst>
          </p:cNvPr>
          <p:cNvSpPr/>
          <p:nvPr/>
        </p:nvSpPr>
        <p:spPr>
          <a:xfrm>
            <a:off x="5039420" y="2108228"/>
            <a:ext cx="2013625" cy="715743"/>
          </a:xfrm>
          <a:prstGeom prst="rightArrow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10D6DC4-CDE7-F733-908B-0D95964B7A04}"/>
              </a:ext>
            </a:extLst>
          </p:cNvPr>
          <p:cNvGrpSpPr>
            <a:grpSpLocks noChangeAspect="1"/>
          </p:cNvGrpSpPr>
          <p:nvPr/>
        </p:nvGrpSpPr>
        <p:grpSpPr>
          <a:xfrm>
            <a:off x="9461184" y="4513181"/>
            <a:ext cx="1558819" cy="2194560"/>
            <a:chOff x="2957513" y="3167062"/>
            <a:chExt cx="1377950" cy="1939925"/>
          </a:xfrm>
        </p:grpSpPr>
        <p:pic>
          <p:nvPicPr>
            <p:cNvPr id="21" name="Picture 2">
              <a:extLst>
                <a:ext uri="{FF2B5EF4-FFF2-40B4-BE49-F238E27FC236}">
                  <a16:creationId xmlns:a16="http://schemas.microsoft.com/office/drawing/2014/main" id="{699B15C8-CCAE-7003-7E1C-051CCD85DA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57513" y="3167062"/>
              <a:ext cx="1377950" cy="1939925"/>
            </a:xfrm>
            <a:prstGeom prst="rect">
              <a:avLst/>
            </a:prstGeom>
            <a:noFill/>
          </p:spPr>
        </p:pic>
        <p:sp>
          <p:nvSpPr>
            <p:cNvPr id="22" name="Oval 12">
              <a:extLst>
                <a:ext uri="{FF2B5EF4-FFF2-40B4-BE49-F238E27FC236}">
                  <a16:creationId xmlns:a16="http://schemas.microsoft.com/office/drawing/2014/main" id="{F579D542-5354-CCBA-EAE7-7A4B3C46554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565525" y="4402137"/>
              <a:ext cx="63500" cy="6508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Oval 13">
              <a:extLst>
                <a:ext uri="{FF2B5EF4-FFF2-40B4-BE49-F238E27FC236}">
                  <a16:creationId xmlns:a16="http://schemas.microsoft.com/office/drawing/2014/main" id="{DE10403F-2CF6-51E0-0574-DAC3A9E51CF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740150" y="4402137"/>
              <a:ext cx="63500" cy="6508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5" name="Text Box 22">
            <a:extLst>
              <a:ext uri="{FF2B5EF4-FFF2-40B4-BE49-F238E27FC236}">
                <a16:creationId xmlns:a16="http://schemas.microsoft.com/office/drawing/2014/main" id="{E29E22D2-644C-CC0F-DC26-B8C5B9730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5655" y="5508725"/>
            <a:ext cx="352250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</a:rPr>
              <a:t>Flat face geometry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</a:rPr>
              <a:t>Single TC plug installed in the center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</a:rPr>
              <a:t>No power excitation</a:t>
            </a:r>
          </a:p>
        </p:txBody>
      </p:sp>
      <p:sp>
        <p:nvSpPr>
          <p:cNvPr id="26" name="Text Box 22">
            <a:extLst>
              <a:ext uri="{FF2B5EF4-FFF2-40B4-BE49-F238E27FC236}">
                <a16:creationId xmlns:a16="http://schemas.microsoft.com/office/drawing/2014/main" id="{B5DD115F-9CFF-45E0-B817-42E6C4A41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4286" y="5476671"/>
            <a:ext cx="293282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</a:rPr>
              <a:t>“Iso-Q” curved OML geometry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</a:rPr>
              <a:t>Electronics packaging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</a:rPr>
              <a:t>Power excitation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11D4460-0CAE-B306-5E69-301A398FA992}"/>
              </a:ext>
            </a:extLst>
          </p:cNvPr>
          <p:cNvGrpSpPr/>
          <p:nvPr/>
        </p:nvGrpSpPr>
        <p:grpSpPr>
          <a:xfrm>
            <a:off x="787473" y="2727330"/>
            <a:ext cx="4899721" cy="2743200"/>
            <a:chOff x="421713" y="2215266"/>
            <a:chExt cx="4899721" cy="27432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DF61B71-E95F-6105-94D4-A32088ABC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02100" y="2215266"/>
              <a:ext cx="3757808" cy="2743200"/>
            </a:xfrm>
            <a:prstGeom prst="rect">
              <a:avLst/>
            </a:prstGeom>
          </p:spPr>
        </p:pic>
        <p:sp>
          <p:nvSpPr>
            <p:cNvPr id="29" name="Text Box 5">
              <a:extLst>
                <a:ext uri="{FF2B5EF4-FFF2-40B4-BE49-F238E27FC236}">
                  <a16:creationId xmlns:a16="http://schemas.microsoft.com/office/drawing/2014/main" id="{D373D927-3D46-AD3C-2617-B97E9EE399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08622" y="3336395"/>
              <a:ext cx="912812" cy="330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TC Plug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itchFamily="34" charset="0"/>
              </a:endParaRPr>
            </a:p>
          </p:txBody>
        </p:sp>
        <p:sp>
          <p:nvSpPr>
            <p:cNvPr id="27" name="Text Box 5">
              <a:extLst>
                <a:ext uri="{FF2B5EF4-FFF2-40B4-BE49-F238E27FC236}">
                  <a16:creationId xmlns:a16="http://schemas.microsoft.com/office/drawing/2014/main" id="{D0884899-629E-9865-C2B9-8278769A8B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7007" y="2471607"/>
              <a:ext cx="912812" cy="330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TPS model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itchFamily="34" charset="0"/>
              </a:endParaRPr>
            </a:p>
          </p:txBody>
        </p:sp>
        <p:cxnSp>
          <p:nvCxnSpPr>
            <p:cNvPr id="28" name="AutoShape 9">
              <a:extLst>
                <a:ext uri="{FF2B5EF4-FFF2-40B4-BE49-F238E27FC236}">
                  <a16:creationId xmlns:a16="http://schemas.microsoft.com/office/drawing/2014/main" id="{62825605-70EC-9FB9-6EC7-99B5F958B54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4204271" y="2974091"/>
              <a:ext cx="182562" cy="34448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30" name="AutoShape 9">
              <a:extLst>
                <a:ext uri="{FF2B5EF4-FFF2-40B4-BE49-F238E27FC236}">
                  <a16:creationId xmlns:a16="http://schemas.microsoft.com/office/drawing/2014/main" id="{75C46C9D-6D75-F12F-BA7A-2FA55C7079A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4462054" y="3691173"/>
              <a:ext cx="182562" cy="34448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31" name="Text Box 5">
              <a:extLst>
                <a:ext uri="{FF2B5EF4-FFF2-40B4-BE49-F238E27FC236}">
                  <a16:creationId xmlns:a16="http://schemas.microsoft.com/office/drawing/2014/main" id="{51FC1D0F-4EDE-F89F-9C98-FC47966D1C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1798" y="2221195"/>
              <a:ext cx="912812" cy="330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Insulator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itchFamily="34" charset="0"/>
              </a:endParaRPr>
            </a:p>
          </p:txBody>
        </p:sp>
        <p:cxnSp>
          <p:nvCxnSpPr>
            <p:cNvPr id="32" name="AutoShape 9">
              <a:extLst>
                <a:ext uri="{FF2B5EF4-FFF2-40B4-BE49-F238E27FC236}">
                  <a16:creationId xmlns:a16="http://schemas.microsoft.com/office/drawing/2014/main" id="{9D8DB258-94C1-CE0C-508F-B1A7C796B8C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3289077" y="2490188"/>
              <a:ext cx="182562" cy="34448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33" name="Text Box 5">
              <a:extLst>
                <a:ext uri="{FF2B5EF4-FFF2-40B4-BE49-F238E27FC236}">
                  <a16:creationId xmlns:a16="http://schemas.microsoft.com/office/drawing/2014/main" id="{2CA0B352-ABA3-F15A-630A-61923B3FD6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713" y="3784377"/>
              <a:ext cx="1138963" cy="330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Mounting plate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itchFamily="34" charset="0"/>
              </a:endParaRPr>
            </a:p>
          </p:txBody>
        </p:sp>
        <p:cxnSp>
          <p:nvCxnSpPr>
            <p:cNvPr id="34" name="AutoShape 9">
              <a:extLst>
                <a:ext uri="{FF2B5EF4-FFF2-40B4-BE49-F238E27FC236}">
                  <a16:creationId xmlns:a16="http://schemas.microsoft.com/office/drawing/2014/main" id="{422374EC-CB13-B7B4-E882-442A2819109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172035" y="3495255"/>
              <a:ext cx="290069" cy="25384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1240146830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4069BE7-519E-E805-B20C-7E46545513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329" y="1613006"/>
            <a:ext cx="4433565" cy="27432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31A02E7-EF4E-ACEF-1E79-AAEA6C3CD0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65"/>
          <a:stretch/>
        </p:blipFill>
        <p:spPr>
          <a:xfrm>
            <a:off x="8653272" y="4112386"/>
            <a:ext cx="3239626" cy="274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68F592-8DF1-3159-1516-7D83DB151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Wedge Test Articles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7961FC4-41FA-87D5-89F4-4873371F1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1262744"/>
            <a:ext cx="7240306" cy="1442476"/>
          </a:xfrm>
        </p:spPr>
        <p:txBody>
          <a:bodyPr>
            <a:normAutofit/>
          </a:bodyPr>
          <a:lstStyle/>
          <a:p>
            <a:r>
              <a:rPr lang="en-US" sz="2200" dirty="0"/>
              <a:t>Wedge test articles need a water-cooled holder assembly</a:t>
            </a:r>
          </a:p>
          <a:p>
            <a:pPr lvl="1"/>
            <a:r>
              <a:rPr lang="en-US" sz="2000" dirty="0"/>
              <a:t>Leading edge and side frame pieces</a:t>
            </a:r>
          </a:p>
          <a:p>
            <a:pPr lvl="1"/>
            <a:r>
              <a:rPr lang="en-US" sz="2000" dirty="0"/>
              <a:t>“Plug-and-play” adapter available for additional interior volume to house sensors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89E3D1-2F77-97F7-A7E2-1A03FDE135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8270"/>
            <a:ext cx="2743200" cy="365125"/>
          </a:xfrm>
        </p:spPr>
        <p:txBody>
          <a:bodyPr/>
          <a:lstStyle/>
          <a:p>
            <a:r>
              <a:rPr lang="en-US" dirty="0"/>
              <a:t>1-May-2024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5B9B7-FE69-21CC-E85A-570F1D624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5963E-8818-C4BE-7B45-D41E8DE8E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A56C71-701C-719C-9113-A2E45AE0A927}"/>
              </a:ext>
            </a:extLst>
          </p:cNvPr>
          <p:cNvSpPr txBox="1"/>
          <p:nvPr/>
        </p:nvSpPr>
        <p:spPr>
          <a:xfrm>
            <a:off x="1224983" y="5940418"/>
            <a:ext cx="38870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/>
              <a:t>“Wedge” shear test configuration in IHF. Test article with TC plug shown.</a:t>
            </a:r>
          </a:p>
        </p:txBody>
      </p:sp>
      <p:pic>
        <p:nvPicPr>
          <p:cNvPr id="10" name="Picture 9" descr="A close-up of a machine&#10;&#10;Description automatically generated with low confidence">
            <a:extLst>
              <a:ext uri="{FF2B5EF4-FFF2-40B4-BE49-F238E27FC236}">
                <a16:creationId xmlns:a16="http://schemas.microsoft.com/office/drawing/2014/main" id="{5F998D89-5BAA-EC83-0E7E-A9C26541DC8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197"/>
          <a:stretch/>
        </p:blipFill>
        <p:spPr>
          <a:xfrm>
            <a:off x="1261560" y="3523488"/>
            <a:ext cx="3850428" cy="23774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9C49A0B-9578-D738-07F1-80681DF3A1B2}"/>
              </a:ext>
            </a:extLst>
          </p:cNvPr>
          <p:cNvSpPr txBox="1"/>
          <p:nvPr/>
        </p:nvSpPr>
        <p:spPr>
          <a:xfrm>
            <a:off x="8763000" y="1285304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/>
              <a:t>Exploded view of CAD design of wedge pressure port test article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512640-099B-B94F-BED6-0AB59F2170AC}"/>
              </a:ext>
            </a:extLst>
          </p:cNvPr>
          <p:cNvSpPr txBox="1"/>
          <p:nvPr/>
        </p:nvSpPr>
        <p:spPr>
          <a:xfrm>
            <a:off x="6790927" y="4755853"/>
            <a:ext cx="23378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/>
              <a:t>CAD image of assembled wedge pressure port test article</a:t>
            </a:r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77F5803F-6516-83CA-9ABA-4F397F62E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16342" y="5733154"/>
            <a:ext cx="1175658" cy="365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“Plug-and-play” adapter</a:t>
            </a:r>
            <a:endParaRPr kumimoji="0" lang="en-US" sz="20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itchFamily="34" charset="0"/>
            </a:endParaRPr>
          </a:p>
        </p:txBody>
      </p:sp>
      <p:cxnSp>
        <p:nvCxnSpPr>
          <p:cNvPr id="12" name="AutoShape 9">
            <a:extLst>
              <a:ext uri="{FF2B5EF4-FFF2-40B4-BE49-F238E27FC236}">
                <a16:creationId xmlns:a16="http://schemas.microsoft.com/office/drawing/2014/main" id="{A3C2DF33-A023-50B9-0514-7CA9211B554A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11089494" y="5352288"/>
            <a:ext cx="297760" cy="35621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1EE045D-505F-899E-8521-CA43A911A34A}"/>
              </a:ext>
            </a:extLst>
          </p:cNvPr>
          <p:cNvSpPr txBox="1">
            <a:spLocks/>
          </p:cNvSpPr>
          <p:nvPr/>
        </p:nvSpPr>
        <p:spPr>
          <a:xfrm>
            <a:off x="380113" y="2681187"/>
            <a:ext cx="7045211" cy="1096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Test article OML surface exposed to flow </a:t>
            </a:r>
            <a:r>
              <a:rPr lang="en-US" sz="2000" dirty="0">
                <a:sym typeface="Symbol" panose="05050102010706020507" pitchFamily="18" charset="2"/>
              </a:rPr>
              <a:t> 4.2” x 4.5”</a:t>
            </a:r>
          </a:p>
          <a:p>
            <a:r>
              <a:rPr lang="en-US" sz="2000" dirty="0"/>
              <a:t>Total TPS test coupon thickness limited to </a:t>
            </a:r>
            <a:r>
              <a:rPr lang="en-US" sz="2000" dirty="0">
                <a:sym typeface="Symbol" panose="05050102010706020507" pitchFamily="18" charset="2"/>
              </a:rPr>
              <a:t> 1.3”</a:t>
            </a:r>
          </a:p>
        </p:txBody>
      </p:sp>
      <p:sp>
        <p:nvSpPr>
          <p:cNvPr id="17" name="Text Box 5">
            <a:extLst>
              <a:ext uri="{FF2B5EF4-FFF2-40B4-BE49-F238E27FC236}">
                <a16:creationId xmlns:a16="http://schemas.microsoft.com/office/drawing/2014/main" id="{96CAFF88-2263-74FD-E31B-D54275E05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6988" y="3936802"/>
            <a:ext cx="912812" cy="330200"/>
          </a:xfrm>
          <a:prstGeom prst="rect">
            <a:avLst/>
          </a:prstGeom>
          <a:solidFill>
            <a:schemeClr val="bg1">
              <a:alpha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TC Plug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Arial" panose="020B0604020202020204" pitchFamily="34" charset="0"/>
              <a:cs typeface="Arial" pitchFamily="34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BBC5163-87BC-091B-4F27-ED30D213858C}"/>
              </a:ext>
            </a:extLst>
          </p:cNvPr>
          <p:cNvCxnSpPr>
            <a:cxnSpLocks/>
          </p:cNvCxnSpPr>
          <p:nvPr/>
        </p:nvCxnSpPr>
        <p:spPr>
          <a:xfrm>
            <a:off x="1991894" y="4267002"/>
            <a:ext cx="717778" cy="329418"/>
          </a:xfrm>
          <a:prstGeom prst="straightConnector1">
            <a:avLst/>
          </a:prstGeom>
          <a:ln w="254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6012064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2B1274-F3E1-C0E7-A259-146D468EA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1-May-2024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0D73C-3DE2-56BF-124D-E83DE0DD0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3FF8CE-BA2B-40AA-CCD1-E8E4F1FF1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D1B888-C326-0D7F-2B14-C196CE072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Panel Test Articles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225D304-5923-1678-9FB4-AA52AC63B3D8}"/>
              </a:ext>
            </a:extLst>
          </p:cNvPr>
          <p:cNvGrpSpPr>
            <a:grpSpLocks noChangeAspect="1"/>
          </p:cNvGrpSpPr>
          <p:nvPr/>
        </p:nvGrpSpPr>
        <p:grpSpPr>
          <a:xfrm>
            <a:off x="541809" y="2008290"/>
            <a:ext cx="4714512" cy="3225057"/>
            <a:chOff x="67208" y="1914213"/>
            <a:chExt cx="6832516" cy="4743233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D200CD71-AE6E-8DD4-5F62-F8F025D545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1749" y="2451206"/>
              <a:ext cx="4238806" cy="4206240"/>
            </a:xfrm>
            <a:prstGeom prst="rect">
              <a:avLst/>
            </a:prstGeom>
          </p:spPr>
        </p:pic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F892A8A-3879-2ABE-3720-665CF89A931C}"/>
                </a:ext>
              </a:extLst>
            </p:cNvPr>
            <p:cNvCxnSpPr>
              <a:cxnSpLocks/>
              <a:stCxn id="11" idx="3"/>
            </p:cNvCxnSpPr>
            <p:nvPr/>
          </p:nvCxnSpPr>
          <p:spPr bwMode="auto">
            <a:xfrm flipV="1">
              <a:off x="1321749" y="4011123"/>
              <a:ext cx="1522144" cy="226331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5B15AAE-1A63-0D64-1059-E9BF0DCB6C04}"/>
                </a:ext>
              </a:extLst>
            </p:cNvPr>
            <p:cNvSpPr txBox="1"/>
            <p:nvPr/>
          </p:nvSpPr>
          <p:spPr>
            <a:xfrm>
              <a:off x="199553" y="4011123"/>
              <a:ext cx="1122195" cy="452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TC Plug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1BF40232-E78E-516A-0214-1D26AF52DCC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114800" y="2656152"/>
              <a:ext cx="398091" cy="250269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D59F71E-5FA3-CC13-E9EB-62BB89980202}"/>
                </a:ext>
              </a:extLst>
            </p:cNvPr>
            <p:cNvSpPr txBox="1"/>
            <p:nvPr/>
          </p:nvSpPr>
          <p:spPr>
            <a:xfrm>
              <a:off x="4104989" y="1954248"/>
              <a:ext cx="1697971" cy="7695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Pressure </a:t>
              </a:r>
              <a:br>
                <a:rPr lang="en-US" sz="1400" dirty="0"/>
              </a:br>
              <a:r>
                <a:rPr lang="en-US" sz="1400" dirty="0"/>
                <a:t>Port Plug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6347F692-6C1C-0BE0-E6F7-657A3233ADA4}"/>
                </a:ext>
              </a:extLst>
            </p:cNvPr>
            <p:cNvCxnSpPr>
              <a:cxnSpLocks/>
              <a:stCxn id="15" idx="3"/>
            </p:cNvCxnSpPr>
            <p:nvPr/>
          </p:nvCxnSpPr>
          <p:spPr bwMode="auto">
            <a:xfrm flipV="1">
              <a:off x="2051226" y="3028268"/>
              <a:ext cx="434128" cy="105814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4D47441-EBFB-E55C-3552-8C7F19CFCCF3}"/>
                </a:ext>
              </a:extLst>
            </p:cNvPr>
            <p:cNvSpPr txBox="1"/>
            <p:nvPr/>
          </p:nvSpPr>
          <p:spPr>
            <a:xfrm>
              <a:off x="67208" y="2590889"/>
              <a:ext cx="1984018" cy="1086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Heat flux Sensor in TPS plug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BA58F18A-F292-0B25-B107-A92E396B46F3}"/>
                </a:ext>
              </a:extLst>
            </p:cNvPr>
            <p:cNvCxnSpPr>
              <a:cxnSpLocks/>
              <a:stCxn id="17" idx="2"/>
            </p:cNvCxnSpPr>
            <p:nvPr/>
          </p:nvCxnSpPr>
          <p:spPr bwMode="auto">
            <a:xfrm>
              <a:off x="2726305" y="2683736"/>
              <a:ext cx="419015" cy="310327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562D5ED-CD28-141A-B317-159C64223636}"/>
                </a:ext>
              </a:extLst>
            </p:cNvPr>
            <p:cNvSpPr txBox="1"/>
            <p:nvPr/>
          </p:nvSpPr>
          <p:spPr>
            <a:xfrm>
              <a:off x="1669113" y="1914213"/>
              <a:ext cx="2114383" cy="7695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Various pressure port holes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E0FF1A2D-506C-F65B-702C-D2566509685A}"/>
                </a:ext>
              </a:extLst>
            </p:cNvPr>
            <p:cNvCxnSpPr>
              <a:cxnSpLocks/>
              <a:stCxn id="19" idx="1"/>
            </p:cNvCxnSpPr>
            <p:nvPr/>
          </p:nvCxnSpPr>
          <p:spPr bwMode="auto">
            <a:xfrm flipH="1" flipV="1">
              <a:off x="4433817" y="4251224"/>
              <a:ext cx="783835" cy="656777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0E3326A-50F7-B2B4-7684-CC406003EBD0}"/>
                </a:ext>
              </a:extLst>
            </p:cNvPr>
            <p:cNvSpPr txBox="1"/>
            <p:nvPr/>
          </p:nvSpPr>
          <p:spPr>
            <a:xfrm>
              <a:off x="5217651" y="4523239"/>
              <a:ext cx="1682073" cy="7695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Substructure material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57A073F-BAAC-11AD-AED9-008F6FB650C5}"/>
                </a:ext>
              </a:extLst>
            </p:cNvPr>
            <p:cNvSpPr/>
            <p:nvPr/>
          </p:nvSpPr>
          <p:spPr>
            <a:xfrm rot="1800000">
              <a:off x="2691267" y="3224483"/>
              <a:ext cx="1180242" cy="251678"/>
            </a:xfrm>
            <a:prstGeom prst="ellipse">
              <a:avLst/>
            </a:prstGeom>
            <a:noFill/>
            <a:ln w="19050"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F7A341A-44E9-E31B-7264-D53DFC0CFC0A}"/>
                </a:ext>
              </a:extLst>
            </p:cNvPr>
            <p:cNvSpPr txBox="1"/>
            <p:nvPr/>
          </p:nvSpPr>
          <p:spPr>
            <a:xfrm>
              <a:off x="4840722" y="5509580"/>
              <a:ext cx="1682073" cy="7695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Heat flux Sensor</a:t>
              </a:r>
              <a:endParaRPr lang="en-US" sz="1100" i="1" dirty="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41EA74C5-167B-DA62-81EC-9692C5152EB8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3855369" y="5406497"/>
              <a:ext cx="1208864" cy="440338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1DF0F47E-A459-51EF-E89F-4C6CF456E08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655869" y="3379353"/>
              <a:ext cx="876968" cy="335953"/>
            </a:xfrm>
            <a:prstGeom prst="straightConnector1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C96A5D0-63C4-C6E1-FA81-401938526B8E}"/>
                </a:ext>
              </a:extLst>
            </p:cNvPr>
            <p:cNvSpPr txBox="1"/>
            <p:nvPr/>
          </p:nvSpPr>
          <p:spPr>
            <a:xfrm>
              <a:off x="5327070" y="2932949"/>
              <a:ext cx="1377192" cy="7695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TPS material</a:t>
              </a:r>
            </a:p>
          </p:txBody>
        </p:sp>
      </p:grpSp>
      <p:pic>
        <p:nvPicPr>
          <p:cNvPr id="60" name="Picture 59" descr="A picture containing indoor&#10;&#10;Description automatically generated">
            <a:extLst>
              <a:ext uri="{FF2B5EF4-FFF2-40B4-BE49-F238E27FC236}">
                <a16:creationId xmlns:a16="http://schemas.microsoft.com/office/drawing/2014/main" id="{035EAB4F-8F25-5AF9-4FE9-F494A1A93B9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282" t="14778"/>
          <a:stretch/>
        </p:blipFill>
        <p:spPr>
          <a:xfrm>
            <a:off x="238418" y="4710930"/>
            <a:ext cx="2740409" cy="173736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2959F38-2ADC-8A98-1432-D869F55B9DB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15"/>
          <a:stretch/>
        </p:blipFill>
        <p:spPr>
          <a:xfrm>
            <a:off x="7105428" y="2180710"/>
            <a:ext cx="3819911" cy="237744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23C1C92-DD3A-C351-289D-959DF2F317A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050" y="4738734"/>
            <a:ext cx="6040193" cy="18288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DE04D2B-347B-E271-EB12-D1A773017764}"/>
              </a:ext>
            </a:extLst>
          </p:cNvPr>
          <p:cNvSpPr txBox="1"/>
          <p:nvPr/>
        </p:nvSpPr>
        <p:spPr>
          <a:xfrm>
            <a:off x="605817" y="1690249"/>
            <a:ext cx="4621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12”x12” PTF test article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FD68F17-4546-5D5C-9FFC-A8D188CD4D23}"/>
              </a:ext>
            </a:extLst>
          </p:cNvPr>
          <p:cNvSpPr txBox="1"/>
          <p:nvPr/>
        </p:nvSpPr>
        <p:spPr>
          <a:xfrm>
            <a:off x="6013369" y="1628753"/>
            <a:ext cx="58299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8”x10” TFD test article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023ED53-95D0-5BC5-4D28-5A5650C24B8A}"/>
              </a:ext>
            </a:extLst>
          </p:cNvPr>
          <p:cNvCxnSpPr>
            <a:cxnSpLocks/>
          </p:cNvCxnSpPr>
          <p:nvPr/>
        </p:nvCxnSpPr>
        <p:spPr>
          <a:xfrm>
            <a:off x="5591331" y="2015800"/>
            <a:ext cx="0" cy="45367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B8FE4DC-F8A5-63AB-5D29-40D7F4CA1A11}"/>
              </a:ext>
            </a:extLst>
          </p:cNvPr>
          <p:cNvSpPr txBox="1">
            <a:spLocks/>
          </p:cNvSpPr>
          <p:nvPr/>
        </p:nvSpPr>
        <p:spPr>
          <a:xfrm>
            <a:off x="391886" y="1262744"/>
            <a:ext cx="11349010" cy="4141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Larger test articles can accommodate multiple sensors, but max. test conditions are lower than IHF or AHF</a:t>
            </a: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5093DE4B-8A2B-D460-1C4B-E97D83BF7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91480" y="3741815"/>
            <a:ext cx="912812" cy="330200"/>
          </a:xfrm>
          <a:prstGeom prst="rect">
            <a:avLst/>
          </a:prstGeom>
          <a:solidFill>
            <a:schemeClr val="bg1">
              <a:alpha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TC Plug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Arial" panose="020B0604020202020204" pitchFamily="34" charset="0"/>
              <a:cs typeface="Arial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D3A76B9-5AF3-7C7D-F851-FA7515005594}"/>
              </a:ext>
            </a:extLst>
          </p:cNvPr>
          <p:cNvCxnSpPr>
            <a:cxnSpLocks/>
          </p:cNvCxnSpPr>
          <p:nvPr/>
        </p:nvCxnSpPr>
        <p:spPr>
          <a:xfrm flipH="1" flipV="1">
            <a:off x="9287245" y="3333898"/>
            <a:ext cx="404235" cy="431319"/>
          </a:xfrm>
          <a:prstGeom prst="straightConnector1">
            <a:avLst/>
          </a:prstGeom>
          <a:ln w="254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5723757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17CF1-E4AD-DCFB-3420-F0F80F0FD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CEFC9C-A942-4E67-7F38-1BC5F9FB87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B6FDE-8CA3-A8DE-A864-95125FFFB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1-May-2024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5CE12-AE74-4F39-45F0-B7AB1B231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64F1-50E6-C882-37F6-977697C9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980747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07BB7-145F-4018-8FA3-69DFB6E0F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89578"/>
            <a:ext cx="10624456" cy="1096965"/>
          </a:xfrm>
        </p:spPr>
        <p:txBody>
          <a:bodyPr>
            <a:noAutofit/>
          </a:bodyPr>
          <a:lstStyle/>
          <a:p>
            <a:r>
              <a:rPr lang="en-US" sz="3600" dirty="0"/>
              <a:t>Validation of Material Models with Ground Test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3DE39-97AD-4FFE-AD4A-9A8318AA6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114" y="1262063"/>
            <a:ext cx="10895996" cy="509428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Material response analysis is leveraged for thermal protection material sizing for flight projects</a:t>
            </a:r>
          </a:p>
          <a:p>
            <a:endParaRPr lang="en-US" dirty="0"/>
          </a:p>
          <a:p>
            <a:r>
              <a:rPr lang="en-US" dirty="0"/>
              <a:t>It is critical to evaluate the predictive capabilities for the TPS models using ground testing as flight conditions cannot be fully replicated and modeling must be used for TPS design</a:t>
            </a:r>
          </a:p>
          <a:p>
            <a:endParaRPr lang="en-US" dirty="0"/>
          </a:p>
          <a:p>
            <a:r>
              <a:rPr lang="en-US" dirty="0"/>
              <a:t>Confidence of the material response models are derived from comparisons with thermocouple data at relevant flight conditions</a:t>
            </a:r>
          </a:p>
          <a:p>
            <a:pPr lvl="1"/>
            <a:r>
              <a:rPr lang="en-US" dirty="0"/>
              <a:t>In-depth temperature predictions</a:t>
            </a:r>
          </a:p>
          <a:p>
            <a:pPr lvl="1"/>
            <a:r>
              <a:rPr lang="en-US" dirty="0"/>
              <a:t>Recession predictions</a:t>
            </a:r>
          </a:p>
          <a:p>
            <a:pPr lvl="1"/>
            <a:endParaRPr lang="en-US" dirty="0"/>
          </a:p>
          <a:p>
            <a:r>
              <a:rPr lang="en-US" dirty="0"/>
              <a:t>Uncertainties and margin policies are also informed by these comparisons and sometimes updates to material models are recommended to reduce risk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98466-525B-4E72-9CDF-1201587B25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1-May-2024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56EE9-25B3-4624-B9D8-5B10A792F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3D16D2-671E-4187-9B47-9CFB5557B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1506"/>
            <a:ext cx="2743200" cy="365125"/>
          </a:xfrm>
        </p:spPr>
        <p:txBody>
          <a:bodyPr/>
          <a:lstStyle/>
          <a:p>
            <a:fld id="{73FCCCAE-C0A6-4BB7-B82B-AC74E56A11C4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532550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7944B3D-2F0F-D63C-0FB8-0B9B98E75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989" y="1658237"/>
            <a:ext cx="4255377" cy="2499577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8335D-390E-0B2C-44AC-F00FFCD601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502"/>
            <a:ext cx="2743200" cy="365125"/>
          </a:xfrm>
        </p:spPr>
        <p:txBody>
          <a:bodyPr/>
          <a:lstStyle/>
          <a:p>
            <a:r>
              <a:rPr lang="en-US" dirty="0"/>
              <a:t>1-May-2024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8A3A33-46E5-29FD-A956-AEDE4FF53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6F0869-7BF5-DA6B-5C6C-264115422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502"/>
            <a:ext cx="2743200" cy="365125"/>
          </a:xfrm>
        </p:spPr>
        <p:txBody>
          <a:bodyPr/>
          <a:lstStyle/>
          <a:p>
            <a:fld id="{73FCCCAE-C0A6-4BB7-B82B-AC74E56A11C4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299748-729B-DD1B-05D3-7E1923471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Examples of Material Response Analysis Approaches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CAC79B-05D4-9BDF-C20A-EEB7294E221C}"/>
              </a:ext>
            </a:extLst>
          </p:cNvPr>
          <p:cNvSpPr txBox="1"/>
          <p:nvPr/>
        </p:nvSpPr>
        <p:spPr>
          <a:xfrm>
            <a:off x="825507" y="1231029"/>
            <a:ext cx="4342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CFD informed in-depth comparison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1023DA-62DA-2DA1-5910-2166DCBE84DA}"/>
              </a:ext>
            </a:extLst>
          </p:cNvPr>
          <p:cNvSpPr txBox="1"/>
          <p:nvPr/>
        </p:nvSpPr>
        <p:spPr>
          <a:xfrm>
            <a:off x="6705960" y="1223329"/>
            <a:ext cx="4851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TC Data used as direct boundary condition</a:t>
            </a:r>
          </a:p>
        </p:txBody>
      </p:sp>
      <p:sp>
        <p:nvSpPr>
          <p:cNvPr id="25" name="Text Box 22">
            <a:extLst>
              <a:ext uri="{FF2B5EF4-FFF2-40B4-BE49-F238E27FC236}">
                <a16:creationId xmlns:a16="http://schemas.microsoft.com/office/drawing/2014/main" id="{E29E22D2-644C-CC0F-DC26-B8C5B9730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566" y="4464865"/>
            <a:ext cx="5211138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Multiple TCs for in-depth comparisons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CFD informed conditions allow for comparison of cool down predictions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Shallow TCs are another opportunity to validate model recession predictions when TC burn out occurs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Limitations:</a:t>
            </a:r>
          </a:p>
          <a:p>
            <a:pPr marL="285750">
              <a:buFont typeface="Arial" panose="020B0604020202020204" pitchFamily="34" charset="0"/>
              <a:buChar char="•"/>
            </a:pPr>
            <a:r>
              <a:rPr lang="en-US" altLang="en-US" sz="14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TPS coating effects may add uncertainties in comparisons</a:t>
            </a:r>
          </a:p>
          <a:p>
            <a:pPr marL="285750">
              <a:buFont typeface="Arial" panose="020B0604020202020204" pitchFamily="34" charset="0"/>
              <a:buChar char="•"/>
            </a:pPr>
            <a:r>
              <a:rPr lang="en-US" altLang="en-US" sz="14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Complex facility conditions may lead to aerothermal environment uncertainties</a:t>
            </a:r>
          </a:p>
        </p:txBody>
      </p:sp>
      <p:sp>
        <p:nvSpPr>
          <p:cNvPr id="26" name="Text Box 22">
            <a:extLst>
              <a:ext uri="{FF2B5EF4-FFF2-40B4-BE49-F238E27FC236}">
                <a16:creationId xmlns:a16="http://schemas.microsoft.com/office/drawing/2014/main" id="{B5DD115F-9CFF-45E0-B817-42E6C4A41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3398" y="4458052"/>
            <a:ext cx="5620983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Decouples impact of coatings in model comparison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TC driver approach allows for easy side-side comparison for material response models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More TCs allow for TC1, TC2 etc. driver simulations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Limitations:  </a:t>
            </a:r>
          </a:p>
          <a:p>
            <a:pPr marL="285750">
              <a:buFont typeface="Arial" panose="020B0604020202020204" pitchFamily="34" charset="0"/>
              <a:buChar char="•"/>
            </a:pPr>
            <a:r>
              <a:rPr lang="en-US" altLang="en-US" sz="14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Simulations only run as long as TC data is available  </a:t>
            </a:r>
          </a:p>
          <a:p>
            <a:pPr marL="285750">
              <a:buFont typeface="Arial" panose="020B0604020202020204" pitchFamily="34" charset="0"/>
              <a:buChar char="•"/>
            </a:pPr>
            <a:r>
              <a:rPr lang="en-US" altLang="en-US" sz="14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TC burn out leads to short simulations and in-depth comparisons may not be relevant (plan conditions and run times accordingly)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AB70143-70D8-12E9-7A9E-A735D378CB70}"/>
              </a:ext>
            </a:extLst>
          </p:cNvPr>
          <p:cNvSpPr txBox="1"/>
          <p:nvPr/>
        </p:nvSpPr>
        <p:spPr>
          <a:xfrm>
            <a:off x="9598787" y="1672207"/>
            <a:ext cx="530648" cy="383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TC1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D03E785-F923-AC6D-6BE1-DBA8B8302918}"/>
              </a:ext>
            </a:extLst>
          </p:cNvPr>
          <p:cNvSpPr txBox="1"/>
          <p:nvPr/>
        </p:nvSpPr>
        <p:spPr>
          <a:xfrm>
            <a:off x="9964103" y="2560011"/>
            <a:ext cx="1676993" cy="383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TC2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A0CFCCE9-A920-51C1-1A3D-AFC2136F0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264" y="1672207"/>
            <a:ext cx="3450256" cy="2399659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C72FDEA6-AB55-EC66-35D1-FD2EE12BFF07}"/>
              </a:ext>
            </a:extLst>
          </p:cNvPr>
          <p:cNvSpPr txBox="1"/>
          <p:nvPr/>
        </p:nvSpPr>
        <p:spPr>
          <a:xfrm>
            <a:off x="7516141" y="4119498"/>
            <a:ext cx="33500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Low Condition PTF Instrumented Test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E26D66B-471A-6852-420F-4342535E3705}"/>
              </a:ext>
            </a:extLst>
          </p:cNvPr>
          <p:cNvSpPr txBox="1"/>
          <p:nvPr/>
        </p:nvSpPr>
        <p:spPr>
          <a:xfrm>
            <a:off x="3051983" y="1825028"/>
            <a:ext cx="138936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Measured data</a:t>
            </a:r>
          </a:p>
          <a:p>
            <a:r>
              <a:rPr lang="en-US" sz="1200" dirty="0">
                <a:solidFill>
                  <a:srgbClr val="00B050"/>
                </a:solidFill>
              </a:rPr>
              <a:t>Material Response Predictions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8E7423C-33B3-66CE-003F-F90369FE3188}"/>
              </a:ext>
            </a:extLst>
          </p:cNvPr>
          <p:cNvSpPr txBox="1"/>
          <p:nvPr/>
        </p:nvSpPr>
        <p:spPr>
          <a:xfrm>
            <a:off x="1412489" y="4122279"/>
            <a:ext cx="3359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IHF High Condition Instrumented Test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77C567E-1795-5019-4590-5ED88F2B3FA1}"/>
              </a:ext>
            </a:extLst>
          </p:cNvPr>
          <p:cNvSpPr txBox="1"/>
          <p:nvPr/>
        </p:nvSpPr>
        <p:spPr>
          <a:xfrm>
            <a:off x="1656836" y="1778862"/>
            <a:ext cx="8458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Pyrometer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69BBB08-9CAD-2D52-6590-900E50B69F93}"/>
              </a:ext>
            </a:extLst>
          </p:cNvPr>
          <p:cNvSpPr txBox="1"/>
          <p:nvPr/>
        </p:nvSpPr>
        <p:spPr>
          <a:xfrm>
            <a:off x="2173680" y="2057120"/>
            <a:ext cx="5229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0.10”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58C3BB3-B706-E395-986D-B738EE2E45A5}"/>
              </a:ext>
            </a:extLst>
          </p:cNvPr>
          <p:cNvSpPr txBox="1"/>
          <p:nvPr/>
        </p:nvSpPr>
        <p:spPr>
          <a:xfrm>
            <a:off x="2235991" y="2484019"/>
            <a:ext cx="5229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0.20”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B15BFBD-707B-7AB4-608D-EE6010BC580C}"/>
              </a:ext>
            </a:extLst>
          </p:cNvPr>
          <p:cNvSpPr txBox="1"/>
          <p:nvPr/>
        </p:nvSpPr>
        <p:spPr>
          <a:xfrm>
            <a:off x="2647796" y="3014928"/>
            <a:ext cx="5229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0.45”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A8143E1-16AE-1370-9158-5E64C4091E1B}"/>
              </a:ext>
            </a:extLst>
          </p:cNvPr>
          <p:cNvSpPr txBox="1"/>
          <p:nvPr/>
        </p:nvSpPr>
        <p:spPr>
          <a:xfrm>
            <a:off x="3092148" y="3510281"/>
            <a:ext cx="5229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0.70”</a:t>
            </a:r>
          </a:p>
        </p:txBody>
      </p:sp>
    </p:spTree>
    <p:extLst>
      <p:ext uri="{BB962C8B-B14F-4D97-AF65-F5344CB8AC3E}">
        <p14:creationId xmlns:p14="http://schemas.microsoft.com/office/powerpoint/2010/main" val="2244683084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D3F17-0BEF-119B-8A60-031515F01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01F939-DAAF-77C9-FF3C-D41C21479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1262744"/>
            <a:ext cx="11495314" cy="506185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There are many important considerations for the design of an instrumented arc jet test article</a:t>
            </a:r>
          </a:p>
          <a:p>
            <a:pPr lvl="1"/>
            <a:r>
              <a:rPr lang="en-US" dirty="0"/>
              <a:t>Traceability to TPS material or flight instrumentation test objectives</a:t>
            </a:r>
          </a:p>
          <a:p>
            <a:pPr lvl="1"/>
            <a:r>
              <a:rPr lang="en-US" dirty="0"/>
              <a:t>Test configuration (stagnation, wedge, panel)</a:t>
            </a:r>
          </a:p>
          <a:p>
            <a:pPr lvl="1"/>
            <a:r>
              <a:rPr lang="en-US" dirty="0"/>
              <a:t>Number and type of sensors</a:t>
            </a:r>
          </a:p>
          <a:p>
            <a:pPr lvl="1"/>
            <a:r>
              <a:rPr lang="en-US" dirty="0"/>
              <a:t>Facility interfaces</a:t>
            </a:r>
          </a:p>
          <a:p>
            <a:endParaRPr lang="en-US" dirty="0"/>
          </a:p>
          <a:p>
            <a:r>
              <a:rPr lang="en-US" dirty="0"/>
              <a:t>Arc jet facility has experience with several different sensor types</a:t>
            </a:r>
          </a:p>
          <a:p>
            <a:pPr lvl="1"/>
            <a:r>
              <a:rPr lang="en-US" dirty="0"/>
              <a:t>Examples: thermocouples, pressure transducers, heat flux sensors, recession sensors</a:t>
            </a:r>
          </a:p>
          <a:p>
            <a:endParaRPr lang="en-US" dirty="0"/>
          </a:p>
          <a:p>
            <a:r>
              <a:rPr lang="en-US" dirty="0"/>
              <a:t>Instrumented TPS ground test provides critical data used to validate TPS material response models for future flight missions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06DC84-E32F-B33E-4732-F52B140AD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1-May-2024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AC181C-6451-98BF-6A84-5F6032B38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AFFA66-CDA2-437F-7F9F-ADABD56D0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655851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488AD-66D0-B24A-D3CF-666158587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FF993-EFD5-21F8-98CF-06DF89166F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00E7F5-54CB-2F45-181F-E4192F42D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1-May-2024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2668F-B10C-256B-ECDE-EAAA37063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97166A-0CBF-1C47-149D-C2955BA69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406918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0203F-AA26-5822-A356-15BA79F52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89A985-6940-6B21-F78C-8DEB1CB91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Contact information:</a:t>
            </a:r>
          </a:p>
          <a:p>
            <a:pPr lvl="1"/>
            <a:r>
              <a:rPr lang="en-US" dirty="0"/>
              <a:t>Jose Santos: </a:t>
            </a:r>
            <a:r>
              <a:rPr lang="en-US" dirty="0">
                <a:hlinkClick r:id="rId2"/>
              </a:rPr>
              <a:t>jose.a.b.santos@nasa.gov</a:t>
            </a:r>
            <a:endParaRPr lang="en-US" dirty="0"/>
          </a:p>
          <a:p>
            <a:pPr lvl="1"/>
            <a:r>
              <a:rPr lang="en-US" dirty="0"/>
              <a:t>Josh Monk: </a:t>
            </a:r>
            <a:r>
              <a:rPr lang="en-US" dirty="0">
                <a:hlinkClick r:id="rId3"/>
              </a:rPr>
              <a:t>joshua.d.monk@nasa.gov</a:t>
            </a:r>
            <a:endParaRPr lang="en-US" dirty="0"/>
          </a:p>
          <a:p>
            <a:endParaRPr lang="en-US" dirty="0"/>
          </a:p>
          <a:p>
            <a:r>
              <a:rPr lang="en-US" dirty="0"/>
              <a:t>ASTM standards:</a:t>
            </a:r>
          </a:p>
          <a:p>
            <a:pPr lvl="1"/>
            <a:r>
              <a:rPr lang="en-US" dirty="0"/>
              <a:t>ASTM E230: </a:t>
            </a:r>
            <a:r>
              <a:rPr lang="en-US" dirty="0">
                <a:hlinkClick r:id="rId4"/>
              </a:rPr>
              <a:t>https://www.astm.org/e0230_e0230m-17.html</a:t>
            </a:r>
            <a:endParaRPr lang="en-US" dirty="0"/>
          </a:p>
          <a:p>
            <a:pPr lvl="1"/>
            <a:r>
              <a:rPr lang="en-US" dirty="0"/>
              <a:t>ASTM E377: </a:t>
            </a:r>
            <a:r>
              <a:rPr lang="en-US" dirty="0">
                <a:hlinkClick r:id="rId5"/>
              </a:rPr>
              <a:t>https://www.astm.org/e0377-08r20.html</a:t>
            </a:r>
            <a:endParaRPr lang="en-US" dirty="0"/>
          </a:p>
          <a:p>
            <a:pPr lvl="1"/>
            <a:r>
              <a:rPr lang="en-US" dirty="0"/>
              <a:t>ASTM E21.08 subcommittee: </a:t>
            </a:r>
            <a:r>
              <a:rPr lang="fr-FR" dirty="0">
                <a:hlinkClick r:id="rId6"/>
              </a:rPr>
              <a:t>E21.08 Jurisdiction Page (astm.org)</a:t>
            </a:r>
            <a:endParaRPr lang="en-US" dirty="0"/>
          </a:p>
          <a:p>
            <a:pPr lvl="2"/>
            <a:r>
              <a:rPr lang="en-US" dirty="0"/>
              <a:t>Many standards on heat flux measurement relevant to ground tests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63E97E-43B8-379C-7418-50D6B7187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1-May-2024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408DB3-A0A7-4D60-20B1-A85C1F0F3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B6CEB1-0364-C61C-0050-9740369F3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007368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184601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15818</TotalTime>
  <Words>1382</Words>
  <Application>Microsoft Office PowerPoint</Application>
  <PresentationFormat>Widescreen</PresentationFormat>
  <Paragraphs>262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Arc Jet Test Article Instrumentation  AM-TPS Workshop 3.0</vt:lpstr>
      <vt:lpstr>Outline</vt:lpstr>
      <vt:lpstr>TPS Instrumentation</vt:lpstr>
      <vt:lpstr>Sensor types</vt:lpstr>
      <vt:lpstr>Thermocouples (TCs)</vt:lpstr>
      <vt:lpstr>Thermocouple (TC) Plugs</vt:lpstr>
      <vt:lpstr>Pressure Transducers</vt:lpstr>
      <vt:lpstr>Heat Flux Sensors and Radiometers</vt:lpstr>
      <vt:lpstr>Recession Sensors</vt:lpstr>
      <vt:lpstr>Examples</vt:lpstr>
      <vt:lpstr>Stagnation Test Articles</vt:lpstr>
      <vt:lpstr>Wedge Test Articles</vt:lpstr>
      <vt:lpstr>Panel Test Articles</vt:lpstr>
      <vt:lpstr>Application</vt:lpstr>
      <vt:lpstr>Validation of Material Models with Ground Test Data</vt:lpstr>
      <vt:lpstr>Examples of Material Response Analysis Approaches</vt:lpstr>
      <vt:lpstr>Summary</vt:lpstr>
      <vt:lpstr>Back Up</vt:lpstr>
      <vt:lpstr>Additional Resources</vt:lpstr>
      <vt:lpstr>PowerPoint Presentation</vt:lpstr>
    </vt:vector>
  </TitlesOfParts>
  <Company>NASA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Squire, Thomas H. (ARC-TSM)</dc:creator>
  <cp:lastModifiedBy>Santos, Jose A B (ARC-TSM)</cp:lastModifiedBy>
  <cp:revision>345</cp:revision>
  <dcterms:created xsi:type="dcterms:W3CDTF">2015-02-20T14:50:24Z</dcterms:created>
  <dcterms:modified xsi:type="dcterms:W3CDTF">2024-04-24T13:41:34Z</dcterms:modified>
</cp:coreProperties>
</file>