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sldIdLst>
    <p:sldId id="267" r:id="rId2"/>
  </p:sldIdLst>
  <p:sldSz cx="43891200" cy="3657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0" userDrawn="1">
          <p15:clr>
            <a:srgbClr val="A4A3A4"/>
          </p15:clr>
        </p15:guide>
        <p15:guide id="2"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1ABD"/>
    <a:srgbClr val="001B70"/>
    <a:srgbClr val="333399"/>
    <a:srgbClr val="000066"/>
    <a:srgbClr val="660066"/>
    <a:srgbClr val="CCCCFF"/>
    <a:srgbClr val="FFFFFF"/>
    <a:srgbClr val="9900CC"/>
    <a:srgbClr val="CC00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5" autoAdjust="0"/>
    <p:restoredTop sz="94660"/>
  </p:normalViewPr>
  <p:slideViewPr>
    <p:cSldViewPr snapToGrid="0">
      <p:cViewPr varScale="1">
        <p:scale>
          <a:sx n="22" d="100"/>
          <a:sy n="22" d="100"/>
        </p:scale>
        <p:origin x="1890" y="36"/>
      </p:cViewPr>
      <p:guideLst>
        <p:guide orient="horz" pos="11520"/>
        <p:guide pos="13824"/>
      </p:guideLst>
    </p:cSldViewPr>
  </p:slideViewPr>
  <p:notesTextViewPr>
    <p:cViewPr>
      <p:scale>
        <a:sx n="1" d="1"/>
        <a:sy n="1" d="1"/>
      </p:scale>
      <p:origin x="0" y="0"/>
    </p:cViewPr>
  </p:notesTextViewPr>
  <p:sorterViewPr>
    <p:cViewPr>
      <p:scale>
        <a:sx n="100" d="100"/>
        <a:sy n="100" d="100"/>
      </p:scale>
      <p:origin x="0" y="-5461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985936"/>
            <a:ext cx="37307520" cy="12733867"/>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9210869"/>
            <a:ext cx="32918400" cy="8830731"/>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0F52CC-8A86-43B2-8497-D835EB9E89AA}"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2555309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F52CC-8A86-43B2-8497-D835EB9E89AA}"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4283243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9118611"/>
            <a:ext cx="37856160" cy="15214597"/>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4477144"/>
            <a:ext cx="37856160" cy="8000997"/>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F52CC-8A86-43B2-8497-D835EB9E89AA}"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912887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9736667"/>
            <a:ext cx="18653760" cy="23207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9736667"/>
            <a:ext cx="18653760" cy="23207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0F52CC-8A86-43B2-8497-D835EB9E89AA}"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1175177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947342"/>
            <a:ext cx="37856160" cy="7069669"/>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966203"/>
            <a:ext cx="18568032" cy="4394197"/>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3360400"/>
            <a:ext cx="18568032" cy="19651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966203"/>
            <a:ext cx="18659477" cy="4394197"/>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3360400"/>
            <a:ext cx="18659477" cy="19651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0F52CC-8A86-43B2-8497-D835EB9E89AA}" type="datetimeFigureOut">
              <a:rPr lang="en-US" smtClean="0"/>
              <a:t>4/15/2024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746961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0F52CC-8A86-43B2-8497-D835EB9E89AA}" type="datetimeFigureOut">
              <a:rPr lang="en-US" smtClean="0"/>
              <a:t>4/15/2024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1646626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0F52CC-8A86-43B2-8497-D835EB9E89AA}" type="datetimeFigureOut">
              <a:rPr lang="en-US" smtClean="0"/>
              <a:t>4/15/2024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1047957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438400"/>
            <a:ext cx="14156054" cy="853440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5266275"/>
            <a:ext cx="22219920" cy="25992667"/>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10972800"/>
            <a:ext cx="14156054" cy="20328469"/>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920F52CC-8A86-43B2-8497-D835EB9E89AA}"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2524271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438400"/>
            <a:ext cx="14156054" cy="853440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5266275"/>
            <a:ext cx="22219920" cy="25992667"/>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10972800"/>
            <a:ext cx="14156054" cy="20328469"/>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920F52CC-8A86-43B2-8497-D835EB9E89AA}"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2504887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F52CC-8A86-43B2-8497-D835EB9E89AA}"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1736065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947334"/>
            <a:ext cx="9464040" cy="3099646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947334"/>
            <a:ext cx="27843480" cy="309964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F52CC-8A86-43B2-8497-D835EB9E89AA}"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7EF30C-C823-49ED-91D8-E31D1213BE3E}" type="slidenum">
              <a:rPr lang="en-US" smtClean="0"/>
              <a:t>‹#›</a:t>
            </a:fld>
            <a:endParaRPr lang="en-US"/>
          </a:p>
        </p:txBody>
      </p:sp>
    </p:spTree>
    <p:extLst>
      <p:ext uri="{BB962C8B-B14F-4D97-AF65-F5344CB8AC3E}">
        <p14:creationId xmlns:p14="http://schemas.microsoft.com/office/powerpoint/2010/main" val="4066038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1410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947342"/>
            <a:ext cx="37856160" cy="706966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9736667"/>
            <a:ext cx="37856160" cy="23207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3900542"/>
            <a:ext cx="9875520" cy="1947333"/>
          </a:xfrm>
          <a:prstGeom prst="rect">
            <a:avLst/>
          </a:prstGeom>
        </p:spPr>
        <p:txBody>
          <a:bodyPr vert="horz" lIns="91440" tIns="45720" rIns="91440" bIns="45720" rtlCol="0" anchor="ctr"/>
          <a:lstStyle>
            <a:lvl1pPr algn="l">
              <a:defRPr sz="5760">
                <a:solidFill>
                  <a:schemeClr val="tx1">
                    <a:tint val="75000"/>
                  </a:schemeClr>
                </a:solidFill>
              </a:defRPr>
            </a:lvl1pPr>
          </a:lstStyle>
          <a:p>
            <a:fld id="{920F52CC-8A86-43B2-8497-D835EB9E89AA}" type="datetimeFigureOut">
              <a:rPr lang="en-US" smtClean="0"/>
              <a:t>4/15/2024</a:t>
            </a:fld>
            <a:endParaRPr lang="en-US"/>
          </a:p>
        </p:txBody>
      </p:sp>
      <p:sp>
        <p:nvSpPr>
          <p:cNvPr id="5" name="Footer Placeholder 4"/>
          <p:cNvSpPr>
            <a:spLocks noGrp="1"/>
          </p:cNvSpPr>
          <p:nvPr>
            <p:ph type="ftr" sz="quarter" idx="3"/>
          </p:nvPr>
        </p:nvSpPr>
        <p:spPr>
          <a:xfrm>
            <a:off x="14538960" y="33900542"/>
            <a:ext cx="14813280" cy="1947333"/>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3900542"/>
            <a:ext cx="9875520" cy="1947333"/>
          </a:xfrm>
          <a:prstGeom prst="rect">
            <a:avLst/>
          </a:prstGeom>
        </p:spPr>
        <p:txBody>
          <a:bodyPr vert="horz" lIns="91440" tIns="45720" rIns="91440" bIns="45720" rtlCol="0" anchor="ctr"/>
          <a:lstStyle>
            <a:lvl1pPr algn="r">
              <a:defRPr sz="5760">
                <a:solidFill>
                  <a:schemeClr val="tx1">
                    <a:tint val="75000"/>
                  </a:schemeClr>
                </a:solidFill>
              </a:defRPr>
            </a:lvl1pPr>
          </a:lstStyle>
          <a:p>
            <a:fld id="{707EF30C-C823-49ED-91D8-E31D1213BE3E}" type="slidenum">
              <a:rPr lang="en-US" smtClean="0"/>
              <a:t>‹#›</a:t>
            </a:fld>
            <a:endParaRPr lang="en-US"/>
          </a:p>
        </p:txBody>
      </p:sp>
    </p:spTree>
    <p:extLst>
      <p:ext uri="{BB962C8B-B14F-4D97-AF65-F5344CB8AC3E}">
        <p14:creationId xmlns:p14="http://schemas.microsoft.com/office/powerpoint/2010/main" val="27998184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80C0A84D-FD5A-7CB3-C32A-2F24CEC7F75D}"/>
              </a:ext>
            </a:extLst>
          </p:cNvPr>
          <p:cNvSpPr txBox="1"/>
          <p:nvPr/>
        </p:nvSpPr>
        <p:spPr>
          <a:xfrm>
            <a:off x="28945245" y="6071888"/>
            <a:ext cx="13105767" cy="26997134"/>
          </a:xfrm>
          <a:prstGeom prst="rect">
            <a:avLst/>
          </a:prstGeom>
          <a:noFill/>
        </p:spPr>
        <p:txBody>
          <a:bodyPr wrap="square" rtlCol="0">
            <a:spAutoFit/>
          </a:bodyPr>
          <a:lstStyle/>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This effort will result in both hardware and thermal math model deliverables. </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A breadboard radiator panel to be constructed and evaluated for thermal performance and pressure drop in a bench top test (utilizing various coolant options) and delivered as a part of this investment. </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A highly conductive pyrolytic graphite layer to be added to the face-sheet in the breadboard radiator for improved efficiency.</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Tests conducted with water, </a:t>
            </a:r>
            <a:r>
              <a:rPr lang="en-US" sz="4000" dirty="0" err="1">
                <a:latin typeface="Arial" panose="020B0604020202020204" pitchFamily="34" charset="0"/>
                <a:cs typeface="Arial" panose="020B0604020202020204" pitchFamily="34" charset="0"/>
              </a:rPr>
              <a:t>Galden</a:t>
            </a:r>
            <a:r>
              <a:rPr lang="en-US" sz="4000" dirty="0">
                <a:latin typeface="Arial" panose="020B0604020202020204" pitchFamily="34" charset="0"/>
                <a:cs typeface="Arial" panose="020B0604020202020204" pitchFamily="34" charset="0"/>
              </a:rPr>
              <a:t> fluid, and other coolants (time permitting). Parametric evaluation of the radiator performance at different temperatures and heat loads will be performed. </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Separate test to assess hydraulic pressure drop.</a:t>
            </a:r>
          </a:p>
          <a:p>
            <a:pPr marL="457200" indent="-457200">
              <a:spcBef>
                <a:spcPts val="1000"/>
              </a:spcBef>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spcBef>
                <a:spcPts val="1000"/>
              </a:spcBef>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spcBef>
                <a:spcPts val="1000"/>
              </a:spcBef>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spcBef>
                <a:spcPts val="1000"/>
              </a:spcBef>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spcBef>
                <a:spcPts val="1000"/>
              </a:spcBef>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spcBef>
                <a:spcPts val="1000"/>
              </a:spcBef>
              <a:buFont typeface="Arial" panose="020B0604020202020204" pitchFamily="34" charset="0"/>
              <a:buChar char="•"/>
            </a:pPr>
            <a:endParaRPr lang="en-US" sz="4000" dirty="0">
              <a:latin typeface="Arial" panose="020B0604020202020204" pitchFamily="34" charset="0"/>
              <a:cs typeface="Arial" panose="020B0604020202020204" pitchFamily="34" charset="0"/>
            </a:endParaRP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Thermal math-models to predict radiator performance to be developed. The math models will parameterize performance and mass versus geometry (height and cross-sectional area) and working fluids.</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Thermal math model will be correlated to test data</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The math models may support many projects including Moon-to-Mars Surface and Transit Habitation.</a:t>
            </a:r>
          </a:p>
        </p:txBody>
      </p:sp>
      <p:sp>
        <p:nvSpPr>
          <p:cNvPr id="2" name="Rectangle 1">
            <a:extLst>
              <a:ext uri="{FF2B5EF4-FFF2-40B4-BE49-F238E27FC236}">
                <a16:creationId xmlns:a16="http://schemas.microsoft.com/office/drawing/2014/main" id="{A6A38A37-BA23-DF94-87C4-B417B023F8F4}"/>
              </a:ext>
            </a:extLst>
          </p:cNvPr>
          <p:cNvSpPr/>
          <p:nvPr/>
        </p:nvSpPr>
        <p:spPr>
          <a:xfrm>
            <a:off x="0" y="0"/>
            <a:ext cx="43891200" cy="45663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CE3068C-6993-7A5E-F55B-57BFE53790BA}"/>
              </a:ext>
            </a:extLst>
          </p:cNvPr>
          <p:cNvSpPr txBox="1"/>
          <p:nvPr/>
        </p:nvSpPr>
        <p:spPr>
          <a:xfrm>
            <a:off x="1058785" y="952674"/>
            <a:ext cx="38052165" cy="1431161"/>
          </a:xfrm>
          <a:prstGeom prst="rect">
            <a:avLst/>
          </a:prstGeom>
          <a:noFill/>
        </p:spPr>
        <p:txBody>
          <a:bodyPr wrap="square" rtlCol="0">
            <a:spAutoFit/>
          </a:bodyPr>
          <a:lstStyle/>
          <a:p>
            <a:r>
              <a:rPr lang="en-US" sz="8700" b="1" dirty="0">
                <a:solidFill>
                  <a:schemeClr val="bg1"/>
                </a:solidFill>
                <a:latin typeface="Arial" panose="020B0604020202020204" pitchFamily="34" charset="0"/>
                <a:cs typeface="Arial" panose="020B0604020202020204" pitchFamily="34" charset="0"/>
              </a:rPr>
              <a:t>Advanced Single Phase Thermal Radiator for Moon-to-Mars Exploration</a:t>
            </a:r>
          </a:p>
        </p:txBody>
      </p:sp>
      <p:sp>
        <p:nvSpPr>
          <p:cNvPr id="31" name="Rectangle: Rounded Corners 30">
            <a:extLst>
              <a:ext uri="{FF2B5EF4-FFF2-40B4-BE49-F238E27FC236}">
                <a16:creationId xmlns:a16="http://schemas.microsoft.com/office/drawing/2014/main" id="{CF3A08F1-0FE3-0B02-04BA-71A8A01EF8BC}"/>
              </a:ext>
            </a:extLst>
          </p:cNvPr>
          <p:cNvSpPr/>
          <p:nvPr/>
        </p:nvSpPr>
        <p:spPr>
          <a:xfrm>
            <a:off x="1058786" y="4747573"/>
            <a:ext cx="26780103" cy="1189739"/>
          </a:xfrm>
          <a:prstGeom prst="roundRect">
            <a:avLst/>
          </a:prstGeom>
          <a:solidFill>
            <a:srgbClr val="091A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latin typeface="Arial" panose="020B0604020202020204" pitchFamily="34" charset="0"/>
                <a:cs typeface="Arial" panose="020B0604020202020204" pitchFamily="34" charset="0"/>
              </a:rPr>
              <a:t>Project Goal</a:t>
            </a:r>
          </a:p>
        </p:txBody>
      </p:sp>
      <p:sp>
        <p:nvSpPr>
          <p:cNvPr id="35" name="Rectangle: Rounded Corners 34">
            <a:extLst>
              <a:ext uri="{FF2B5EF4-FFF2-40B4-BE49-F238E27FC236}">
                <a16:creationId xmlns:a16="http://schemas.microsoft.com/office/drawing/2014/main" id="{1664BCAA-8454-E48A-CB3B-6691C7352E03}"/>
              </a:ext>
            </a:extLst>
          </p:cNvPr>
          <p:cNvSpPr/>
          <p:nvPr/>
        </p:nvSpPr>
        <p:spPr>
          <a:xfrm>
            <a:off x="28134742" y="4747573"/>
            <a:ext cx="14673687" cy="1189739"/>
          </a:xfrm>
          <a:prstGeom prst="roundRect">
            <a:avLst/>
          </a:prstGeom>
          <a:solidFill>
            <a:srgbClr val="091A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latin typeface="Arial" panose="020B0604020202020204" pitchFamily="34" charset="0"/>
                <a:cs typeface="Arial" panose="020B0604020202020204" pitchFamily="34" charset="0"/>
              </a:rPr>
              <a:t>Project Deliverables</a:t>
            </a:r>
          </a:p>
        </p:txBody>
      </p:sp>
      <p:sp>
        <p:nvSpPr>
          <p:cNvPr id="36" name="Rectangle: Rounded Corners 35">
            <a:extLst>
              <a:ext uri="{FF2B5EF4-FFF2-40B4-BE49-F238E27FC236}">
                <a16:creationId xmlns:a16="http://schemas.microsoft.com/office/drawing/2014/main" id="{5B892B98-E367-3E62-4665-369FC188F567}"/>
              </a:ext>
            </a:extLst>
          </p:cNvPr>
          <p:cNvSpPr/>
          <p:nvPr/>
        </p:nvSpPr>
        <p:spPr>
          <a:xfrm>
            <a:off x="1058785" y="13254211"/>
            <a:ext cx="26780102" cy="1189739"/>
          </a:xfrm>
          <a:prstGeom prst="roundRect">
            <a:avLst/>
          </a:prstGeom>
          <a:solidFill>
            <a:srgbClr val="091A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latin typeface="Arial" panose="020B0604020202020204" pitchFamily="34" charset="0"/>
                <a:cs typeface="Arial" panose="020B0604020202020204" pitchFamily="34" charset="0"/>
              </a:rPr>
              <a:t>Background</a:t>
            </a:r>
          </a:p>
        </p:txBody>
      </p:sp>
      <p:sp>
        <p:nvSpPr>
          <p:cNvPr id="37" name="Rectangle: Rounded Corners 36">
            <a:extLst>
              <a:ext uri="{FF2B5EF4-FFF2-40B4-BE49-F238E27FC236}">
                <a16:creationId xmlns:a16="http://schemas.microsoft.com/office/drawing/2014/main" id="{050AC4E0-EAAE-BB72-A034-ED3491CEE82D}"/>
              </a:ext>
            </a:extLst>
          </p:cNvPr>
          <p:cNvSpPr/>
          <p:nvPr/>
        </p:nvSpPr>
        <p:spPr>
          <a:xfrm>
            <a:off x="1058785" y="24352086"/>
            <a:ext cx="26780100" cy="1189739"/>
          </a:xfrm>
          <a:prstGeom prst="roundRect">
            <a:avLst/>
          </a:prstGeom>
          <a:solidFill>
            <a:srgbClr val="091A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latin typeface="Arial" panose="020B0604020202020204" pitchFamily="34" charset="0"/>
                <a:cs typeface="Arial" panose="020B0604020202020204" pitchFamily="34" charset="0"/>
              </a:rPr>
              <a:t>Benefits of Advanced Single Phase Thermal Radiator Development</a:t>
            </a:r>
          </a:p>
        </p:txBody>
      </p:sp>
      <p:sp>
        <p:nvSpPr>
          <p:cNvPr id="41" name="TextBox 40">
            <a:extLst>
              <a:ext uri="{FF2B5EF4-FFF2-40B4-BE49-F238E27FC236}">
                <a16:creationId xmlns:a16="http://schemas.microsoft.com/office/drawing/2014/main" id="{B85317FB-5B4D-CF46-DF39-5ADC8DE62861}"/>
              </a:ext>
            </a:extLst>
          </p:cNvPr>
          <p:cNvSpPr txBox="1"/>
          <p:nvPr/>
        </p:nvSpPr>
        <p:spPr>
          <a:xfrm>
            <a:off x="1058784" y="6134868"/>
            <a:ext cx="26823314" cy="2067233"/>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Development of an advanced single phase, pumped loop thermal radiator utilizing a serpentine flow path with high thermally conductive face-sheets. </a:t>
            </a:r>
          </a:p>
          <a:p>
            <a:pPr marL="457200" marR="0" lvl="0" indent="-457200" algn="l" defTabSz="4572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Potential applications include use for Moon-to-Mars surface, transit, habitation and lander missions.</a:t>
            </a:r>
          </a:p>
        </p:txBody>
      </p:sp>
      <p:sp>
        <p:nvSpPr>
          <p:cNvPr id="42" name="TextBox 41">
            <a:extLst>
              <a:ext uri="{FF2B5EF4-FFF2-40B4-BE49-F238E27FC236}">
                <a16:creationId xmlns:a16="http://schemas.microsoft.com/office/drawing/2014/main" id="{58F0C086-699D-13B6-38B3-B53D845028EE}"/>
              </a:ext>
            </a:extLst>
          </p:cNvPr>
          <p:cNvSpPr txBox="1"/>
          <p:nvPr/>
        </p:nvSpPr>
        <p:spPr>
          <a:xfrm>
            <a:off x="4020873" y="23799034"/>
            <a:ext cx="20235674" cy="507831"/>
          </a:xfrm>
          <a:prstGeom prst="rect">
            <a:avLst/>
          </a:prstGeom>
          <a:noFill/>
        </p:spPr>
        <p:txBody>
          <a:bodyPr wrap="square" rtlCol="0">
            <a:spAutoFit/>
          </a:bodyPr>
          <a:lstStyle/>
          <a:p>
            <a:pPr algn="ctr"/>
            <a:r>
              <a:rPr lang="en-US" sz="2700" b="1" dirty="0">
                <a:latin typeface="Arial" panose="020B0604020202020204" pitchFamily="34" charset="0"/>
                <a:cs typeface="Arial" panose="020B0604020202020204" pitchFamily="34" charset="0"/>
              </a:rPr>
              <a:t> Manifold Radiator Wing Diagram (Left) SOA Deployable Thermal Radiators on the ISS (Right)</a:t>
            </a:r>
          </a:p>
        </p:txBody>
      </p:sp>
      <p:pic>
        <p:nvPicPr>
          <p:cNvPr id="7" name="Picture 6" descr="A logo with a red and white design&#10;&#10;Description automatically generated">
            <a:extLst>
              <a:ext uri="{FF2B5EF4-FFF2-40B4-BE49-F238E27FC236}">
                <a16:creationId xmlns:a16="http://schemas.microsoft.com/office/drawing/2014/main" id="{C0198991-533A-4608-2B04-9A63C2D2D4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870004" y="278888"/>
            <a:ext cx="4230909" cy="4230909"/>
          </a:xfrm>
          <a:prstGeom prst="rect">
            <a:avLst/>
          </a:prstGeom>
        </p:spPr>
      </p:pic>
      <p:sp>
        <p:nvSpPr>
          <p:cNvPr id="9" name="Rectangle 8">
            <a:extLst>
              <a:ext uri="{FF2B5EF4-FFF2-40B4-BE49-F238E27FC236}">
                <a16:creationId xmlns:a16="http://schemas.microsoft.com/office/drawing/2014/main" id="{431C9066-BACC-F6EE-D78B-3DDAF8BFE485}"/>
              </a:ext>
            </a:extLst>
          </p:cNvPr>
          <p:cNvSpPr/>
          <p:nvPr/>
        </p:nvSpPr>
        <p:spPr>
          <a:xfrm>
            <a:off x="890588" y="851207"/>
            <a:ext cx="42062400" cy="34747200"/>
          </a:xfrm>
          <a:prstGeom prst="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50">
              <a:latin typeface="Arial" panose="020B0604020202020204" pitchFamily="34" charset="0"/>
              <a:cs typeface="Arial" panose="020B0604020202020204" pitchFamily="34" charset="0"/>
            </a:endParaRPr>
          </a:p>
        </p:txBody>
      </p:sp>
      <p:cxnSp>
        <p:nvCxnSpPr>
          <p:cNvPr id="56" name="Straight Connector 55">
            <a:extLst>
              <a:ext uri="{FF2B5EF4-FFF2-40B4-BE49-F238E27FC236}">
                <a16:creationId xmlns:a16="http://schemas.microsoft.com/office/drawing/2014/main" id="{B9CC2238-6829-3511-88C2-3C17AC511A74}"/>
              </a:ext>
            </a:extLst>
          </p:cNvPr>
          <p:cNvCxnSpPr>
            <a:cxnSpLocks/>
          </p:cNvCxnSpPr>
          <p:nvPr/>
        </p:nvCxnSpPr>
        <p:spPr>
          <a:xfrm>
            <a:off x="27986815" y="4738397"/>
            <a:ext cx="0" cy="31413062"/>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9A6862B-FCA8-A64B-4135-2DCB6AAA4924}"/>
              </a:ext>
            </a:extLst>
          </p:cNvPr>
          <p:cNvSpPr txBox="1"/>
          <p:nvPr/>
        </p:nvSpPr>
        <p:spPr>
          <a:xfrm>
            <a:off x="1058785" y="2847064"/>
            <a:ext cx="24225993"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Stephen Wess/EV34, Greg Schunk/EV34</a:t>
            </a:r>
            <a:endParaRPr lang="en-US" sz="4000" dirty="0"/>
          </a:p>
        </p:txBody>
      </p:sp>
      <p:sp>
        <p:nvSpPr>
          <p:cNvPr id="26" name="TextBox 25">
            <a:extLst>
              <a:ext uri="{FF2B5EF4-FFF2-40B4-BE49-F238E27FC236}">
                <a16:creationId xmlns:a16="http://schemas.microsoft.com/office/drawing/2014/main" id="{9BF779C0-9BCD-0270-0880-15F24C319B69}"/>
              </a:ext>
            </a:extLst>
          </p:cNvPr>
          <p:cNvSpPr txBox="1"/>
          <p:nvPr/>
        </p:nvSpPr>
        <p:spPr>
          <a:xfrm>
            <a:off x="1058784" y="25676104"/>
            <a:ext cx="26780097" cy="5401479"/>
          </a:xfrm>
          <a:prstGeom prst="rect">
            <a:avLst/>
          </a:prstGeom>
          <a:noFill/>
        </p:spPr>
        <p:txBody>
          <a:bodyPr wrap="square" rtlCol="0">
            <a:spAutoFit/>
          </a:bodyPr>
          <a:lstStyle/>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For a manifold radiator panel, the film coefficient for heat rejection between the tubes and face-sheet is strongly correlated to the viscosity and velocity of the fluid (i.e., the Reynolds number) as well as the fluid thermo-physical properties and tube geometry.</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Dividing the manifold flow may make it difficult to maintain a sufficient Reynolds number while also managing pressure drop (both due to decrease in tube diameter) for high viscous fluids.</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A serpentine flow pattern, commonly used in two-phase systems may better balance the two competing demands.</a:t>
            </a:r>
          </a:p>
          <a:p>
            <a:pPr marL="457200" indent="-457200">
              <a:spcBef>
                <a:spcPts val="1000"/>
              </a:spcBef>
              <a:buFont typeface="Arial" panose="020B0604020202020204" pitchFamily="34" charset="0"/>
              <a:buChar char="•"/>
            </a:pPr>
            <a:r>
              <a:rPr lang="en-US" sz="4000" dirty="0">
                <a:latin typeface="Arial" panose="020B0604020202020204" pitchFamily="34" charset="0"/>
                <a:cs typeface="Arial" panose="020B0604020202020204" pitchFamily="34" charset="0"/>
              </a:rPr>
              <a:t>An advanced radiator could be optimized to offer lower mass, improved performance, improved failure tolerance and greater compatibility with current coolant choices. </a:t>
            </a:r>
          </a:p>
        </p:txBody>
      </p:sp>
      <p:sp>
        <p:nvSpPr>
          <p:cNvPr id="27" name="TextBox 26">
            <a:extLst>
              <a:ext uri="{FF2B5EF4-FFF2-40B4-BE49-F238E27FC236}">
                <a16:creationId xmlns:a16="http://schemas.microsoft.com/office/drawing/2014/main" id="{CBC29B04-5D4D-9CDE-C1D9-39F4793DEE4D}"/>
              </a:ext>
            </a:extLst>
          </p:cNvPr>
          <p:cNvSpPr txBox="1"/>
          <p:nvPr/>
        </p:nvSpPr>
        <p:spPr>
          <a:xfrm>
            <a:off x="1058783" y="14538320"/>
            <a:ext cx="26823311" cy="5273238"/>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Pumped loop radiators are commonly used to reject large amounts of heat associated with crewed systems. The State-of-the-Art (SOA) for crewed systems is represented by the International Space Station (ISS) External Heat Rejection System (HRS) Thermal Radiators.  </a:t>
            </a:r>
          </a:p>
          <a:p>
            <a:pPr marL="457200" marR="0" lvl="0" indent="-457200" algn="l" defTabSz="4572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The ISS HRS utilizes a manifold design with many parallel flow paths coupled to thin face-sheets and low viscosity ammonia as the working fluid, which may not be preferred</a:t>
            </a:r>
            <a:r>
              <a:rPr kumimoji="0" lang="en-US" sz="4000" b="0" i="0" u="none" strike="noStrike" kern="1200" cap="none" spc="0" normalizeH="0" noProof="0" dirty="0">
                <a:ln>
                  <a:noFill/>
                </a:ln>
                <a:solidFill>
                  <a:schemeClr val="tx1"/>
                </a:solidFill>
                <a:effectLst/>
                <a:uLnTx/>
                <a:uFillTx/>
                <a:latin typeface="Arial" panose="020B0604020202020204" pitchFamily="34" charset="0"/>
                <a:cs typeface="Arial" panose="020B0604020202020204" pitchFamily="34" charset="0"/>
              </a:rPr>
              <a:t> </a:t>
            </a:r>
            <a:r>
              <a:rPr kumimoji="0" lang="en-US" sz="40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due to toxicity concerns.</a:t>
            </a:r>
          </a:p>
          <a:p>
            <a:pPr marL="457200" marR="0" lvl="0" indent="-457200" algn="l" defTabSz="4572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Although contemporary coolant choices provide lower freezing points, the current SOA design may not be well positioned to provide both sufficient heat transfer and manageable pressure drop due to very different fluid thermo-physical properties</a:t>
            </a:r>
            <a:r>
              <a:rPr lang="en-US" sz="4000" dirty="0">
                <a:solidFill>
                  <a:schemeClr val="tx1"/>
                </a:solidFill>
                <a:latin typeface="Arial" panose="020B0604020202020204" pitchFamily="34" charset="0"/>
                <a:cs typeface="Arial" panose="020B0604020202020204" pitchFamily="34" charset="0"/>
              </a:rPr>
              <a:t>, including higher viscosities. </a:t>
            </a:r>
            <a:endParaRPr kumimoji="0" lang="en-US" sz="40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98D1CDD9-D3E8-2684-62B8-40D6958AA1F3}"/>
              </a:ext>
            </a:extLst>
          </p:cNvPr>
          <p:cNvSpPr txBox="1"/>
          <p:nvPr/>
        </p:nvSpPr>
        <p:spPr>
          <a:xfrm>
            <a:off x="5159134" y="35170159"/>
            <a:ext cx="18364391" cy="507831"/>
          </a:xfrm>
          <a:prstGeom prst="rect">
            <a:avLst/>
          </a:prstGeom>
          <a:noFill/>
        </p:spPr>
        <p:txBody>
          <a:bodyPr wrap="square" rtlCol="0">
            <a:spAutoFit/>
          </a:bodyPr>
          <a:lstStyle/>
          <a:p>
            <a:pPr algn="ctr"/>
            <a:r>
              <a:rPr lang="en-US" sz="2700" b="1" dirty="0">
                <a:latin typeface="Arial" panose="020B0604020202020204" pitchFamily="34" charset="0"/>
                <a:cs typeface="Arial" panose="020B0604020202020204" pitchFamily="34" charset="0"/>
              </a:rPr>
              <a:t>Conceptual Diagram for Serpentine Radiator Wing with Panel Isolation</a:t>
            </a:r>
          </a:p>
        </p:txBody>
      </p:sp>
      <p:sp>
        <p:nvSpPr>
          <p:cNvPr id="52" name="TextBox 51">
            <a:extLst>
              <a:ext uri="{FF2B5EF4-FFF2-40B4-BE49-F238E27FC236}">
                <a16:creationId xmlns:a16="http://schemas.microsoft.com/office/drawing/2014/main" id="{4A39FB21-43FE-5C80-61EA-E5CD39041938}"/>
              </a:ext>
            </a:extLst>
          </p:cNvPr>
          <p:cNvSpPr txBox="1"/>
          <p:nvPr/>
        </p:nvSpPr>
        <p:spPr>
          <a:xfrm>
            <a:off x="27490463" y="26320955"/>
            <a:ext cx="17008181" cy="507831"/>
          </a:xfrm>
          <a:prstGeom prst="rect">
            <a:avLst/>
          </a:prstGeom>
          <a:noFill/>
        </p:spPr>
        <p:txBody>
          <a:bodyPr wrap="square" rtlCol="0">
            <a:spAutoFit/>
          </a:bodyPr>
          <a:lstStyle/>
          <a:p>
            <a:pPr algn="ctr"/>
            <a:r>
              <a:rPr lang="en-US" sz="2700" b="1" dirty="0">
                <a:latin typeface="Arial" panose="020B0604020202020204" pitchFamily="34" charset="0"/>
                <a:cs typeface="Arial" panose="020B0604020202020204" pitchFamily="34" charset="0"/>
              </a:rPr>
              <a:t>Diagram of Test Bed Setup</a:t>
            </a:r>
          </a:p>
        </p:txBody>
      </p:sp>
      <p:cxnSp>
        <p:nvCxnSpPr>
          <p:cNvPr id="3" name="Straight Connector 2">
            <a:extLst>
              <a:ext uri="{FF2B5EF4-FFF2-40B4-BE49-F238E27FC236}">
                <a16:creationId xmlns:a16="http://schemas.microsoft.com/office/drawing/2014/main" id="{6BE11A7A-91C6-2EA3-77BE-75BB912C810E}"/>
              </a:ext>
            </a:extLst>
          </p:cNvPr>
          <p:cNvCxnSpPr>
            <a:cxnSpLocks/>
          </p:cNvCxnSpPr>
          <p:nvPr/>
        </p:nvCxnSpPr>
        <p:spPr>
          <a:xfrm>
            <a:off x="1058785" y="2422756"/>
            <a:ext cx="37811219" cy="0"/>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471A47AA-384F-A589-C7F4-7E5B8EAB5126}"/>
              </a:ext>
            </a:extLst>
          </p:cNvPr>
          <p:cNvGrpSpPr>
            <a:grpSpLocks noChangeAspect="1"/>
          </p:cNvGrpSpPr>
          <p:nvPr/>
        </p:nvGrpSpPr>
        <p:grpSpPr>
          <a:xfrm>
            <a:off x="10383517" y="8095478"/>
            <a:ext cx="8511838" cy="4390322"/>
            <a:chOff x="3994799" y="8158697"/>
            <a:chExt cx="8063846" cy="4159252"/>
          </a:xfrm>
        </p:grpSpPr>
        <p:pic>
          <p:nvPicPr>
            <p:cNvPr id="10" name="Picture 9">
              <a:extLst>
                <a:ext uri="{FF2B5EF4-FFF2-40B4-BE49-F238E27FC236}">
                  <a16:creationId xmlns:a16="http://schemas.microsoft.com/office/drawing/2014/main" id="{7E2B6E30-CBFE-90F7-684C-87391BAFE4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1026"/>
            <a:stretch/>
          </p:blipFill>
          <p:spPr>
            <a:xfrm>
              <a:off x="3994799" y="8158697"/>
              <a:ext cx="3359913" cy="4159252"/>
            </a:xfrm>
            <a:prstGeom prst="rect">
              <a:avLst/>
            </a:prstGeom>
          </p:spPr>
        </p:pic>
        <p:pic>
          <p:nvPicPr>
            <p:cNvPr id="11" name="Picture 10">
              <a:extLst>
                <a:ext uri="{FF2B5EF4-FFF2-40B4-BE49-F238E27FC236}">
                  <a16:creationId xmlns:a16="http://schemas.microsoft.com/office/drawing/2014/main" id="{FBD100D6-2357-3876-3DDC-C583CD3B2EF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8687" b="3673"/>
            <a:stretch/>
          </p:blipFill>
          <p:spPr>
            <a:xfrm>
              <a:off x="8547090" y="8160404"/>
              <a:ext cx="3511555" cy="4157545"/>
            </a:xfrm>
            <a:prstGeom prst="rect">
              <a:avLst/>
            </a:prstGeom>
          </p:spPr>
        </p:pic>
      </p:grpSp>
      <p:sp>
        <p:nvSpPr>
          <p:cNvPr id="13" name="TextBox 12">
            <a:extLst>
              <a:ext uri="{FF2B5EF4-FFF2-40B4-BE49-F238E27FC236}">
                <a16:creationId xmlns:a16="http://schemas.microsoft.com/office/drawing/2014/main" id="{72A68255-8EA9-334B-AA48-3C2381A3956F}"/>
              </a:ext>
            </a:extLst>
          </p:cNvPr>
          <p:cNvSpPr txBox="1"/>
          <p:nvPr/>
        </p:nvSpPr>
        <p:spPr>
          <a:xfrm>
            <a:off x="7873966" y="12678654"/>
            <a:ext cx="13530940" cy="507831"/>
          </a:xfrm>
          <a:prstGeom prst="rect">
            <a:avLst/>
          </a:prstGeom>
          <a:noFill/>
        </p:spPr>
        <p:txBody>
          <a:bodyPr wrap="square" rtlCol="0">
            <a:spAutoFit/>
          </a:bodyPr>
          <a:lstStyle/>
          <a:p>
            <a:pPr algn="ctr"/>
            <a:r>
              <a:rPr lang="en-US" sz="2700" b="1" dirty="0">
                <a:latin typeface="Arial" panose="020B0604020202020204" pitchFamily="34" charset="0"/>
                <a:cs typeface="Arial" panose="020B0604020202020204" pitchFamily="34" charset="0"/>
              </a:rPr>
              <a:t>Serpentine Radiator Design (Left) vs. Manifold Radiator Design (Right)</a:t>
            </a:r>
          </a:p>
        </p:txBody>
      </p:sp>
      <p:pic>
        <p:nvPicPr>
          <p:cNvPr id="15" name="Picture 14">
            <a:extLst>
              <a:ext uri="{FF2B5EF4-FFF2-40B4-BE49-F238E27FC236}">
                <a16:creationId xmlns:a16="http://schemas.microsoft.com/office/drawing/2014/main" id="{94CB1A12-329E-6FA6-3F7A-319C8CE77EA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023971" y="19439806"/>
            <a:ext cx="6649493" cy="4177929"/>
          </a:xfrm>
          <a:prstGeom prst="rect">
            <a:avLst/>
          </a:prstGeom>
        </p:spPr>
      </p:pic>
      <p:pic>
        <p:nvPicPr>
          <p:cNvPr id="20" name="Picture 19">
            <a:extLst>
              <a:ext uri="{FF2B5EF4-FFF2-40B4-BE49-F238E27FC236}">
                <a16:creationId xmlns:a16="http://schemas.microsoft.com/office/drawing/2014/main" id="{7414DBBB-94DD-7F2D-3305-78C675CCB226}"/>
              </a:ext>
            </a:extLst>
          </p:cNvPr>
          <p:cNvPicPr>
            <a:picLocks noChangeAspect="1"/>
          </p:cNvPicPr>
          <p:nvPr/>
        </p:nvPicPr>
        <p:blipFill>
          <a:blip r:embed="rId6"/>
          <a:stretch>
            <a:fillRect/>
          </a:stretch>
        </p:blipFill>
        <p:spPr>
          <a:xfrm>
            <a:off x="6749857" y="20413531"/>
            <a:ext cx="7483837" cy="2518599"/>
          </a:xfrm>
          <a:prstGeom prst="rect">
            <a:avLst/>
          </a:prstGeom>
        </p:spPr>
      </p:pic>
      <p:pic>
        <p:nvPicPr>
          <p:cNvPr id="57" name="Picture 56">
            <a:extLst>
              <a:ext uri="{FF2B5EF4-FFF2-40B4-BE49-F238E27FC236}">
                <a16:creationId xmlns:a16="http://schemas.microsoft.com/office/drawing/2014/main" id="{79063336-0788-0DAD-1B6C-B0F8CC67287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92712" y="31025935"/>
            <a:ext cx="10097233" cy="4139125"/>
          </a:xfrm>
          <a:prstGeom prst="rect">
            <a:avLst/>
          </a:prstGeom>
        </p:spPr>
      </p:pic>
      <p:grpSp>
        <p:nvGrpSpPr>
          <p:cNvPr id="71" name="Group 70">
            <a:extLst>
              <a:ext uri="{FF2B5EF4-FFF2-40B4-BE49-F238E27FC236}">
                <a16:creationId xmlns:a16="http://schemas.microsoft.com/office/drawing/2014/main" id="{5DC4F9E4-E93C-4DAA-4335-712D6110DB9C}"/>
              </a:ext>
            </a:extLst>
          </p:cNvPr>
          <p:cNvGrpSpPr>
            <a:grpSpLocks noChangeAspect="1"/>
          </p:cNvGrpSpPr>
          <p:nvPr/>
        </p:nvGrpSpPr>
        <p:grpSpPr>
          <a:xfrm>
            <a:off x="27986815" y="16388140"/>
            <a:ext cx="15505834" cy="9511711"/>
            <a:chOff x="26705216" y="8958694"/>
            <a:chExt cx="11637246" cy="7138611"/>
          </a:xfrm>
        </p:grpSpPr>
        <p:grpSp>
          <p:nvGrpSpPr>
            <p:cNvPr id="66" name="Group 65">
              <a:extLst>
                <a:ext uri="{FF2B5EF4-FFF2-40B4-BE49-F238E27FC236}">
                  <a16:creationId xmlns:a16="http://schemas.microsoft.com/office/drawing/2014/main" id="{DED6F015-B4B0-BA9F-72AB-011C51789369}"/>
                </a:ext>
              </a:extLst>
            </p:cNvPr>
            <p:cNvGrpSpPr/>
            <p:nvPr/>
          </p:nvGrpSpPr>
          <p:grpSpPr>
            <a:xfrm>
              <a:off x="26705216" y="8958694"/>
              <a:ext cx="11637246" cy="7138611"/>
              <a:chOff x="22895216" y="8958694"/>
              <a:chExt cx="11637246" cy="7138611"/>
            </a:xfrm>
          </p:grpSpPr>
          <p:cxnSp>
            <p:nvCxnSpPr>
              <p:cNvPr id="61" name="Straight Arrow Connector 60">
                <a:extLst>
                  <a:ext uri="{FF2B5EF4-FFF2-40B4-BE49-F238E27FC236}">
                    <a16:creationId xmlns:a16="http://schemas.microsoft.com/office/drawing/2014/main" id="{78C2A4AF-22CA-627B-6A7A-6C437730407B}"/>
                  </a:ext>
                </a:extLst>
              </p:cNvPr>
              <p:cNvCxnSpPr/>
              <p:nvPr/>
            </p:nvCxnSpPr>
            <p:spPr>
              <a:xfrm flipH="1">
                <a:off x="30118050" y="10769772"/>
                <a:ext cx="1276350" cy="0"/>
              </a:xfrm>
              <a:prstGeom prst="straightConnector1">
                <a:avLst/>
              </a:prstGeom>
              <a:ln w="571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C4FE1E1B-454B-6011-4039-9D4F21AC5E4E}"/>
                  </a:ext>
                </a:extLst>
              </p:cNvPr>
              <p:cNvCxnSpPr/>
              <p:nvPr/>
            </p:nvCxnSpPr>
            <p:spPr>
              <a:xfrm flipH="1">
                <a:off x="30112568" y="13809338"/>
                <a:ext cx="1276350" cy="0"/>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EF377609-3549-4175-6307-835E8BBD97A6}"/>
                  </a:ext>
                </a:extLst>
              </p:cNvPr>
              <p:cNvGrpSpPr/>
              <p:nvPr/>
            </p:nvGrpSpPr>
            <p:grpSpPr>
              <a:xfrm>
                <a:off x="22895216" y="8958694"/>
                <a:ext cx="11637246" cy="7138611"/>
                <a:chOff x="22895216" y="8958694"/>
                <a:chExt cx="11637246" cy="7138611"/>
              </a:xfrm>
            </p:grpSpPr>
            <p:pic>
              <p:nvPicPr>
                <p:cNvPr id="58" name="Picture 57">
                  <a:extLst>
                    <a:ext uri="{FF2B5EF4-FFF2-40B4-BE49-F238E27FC236}">
                      <a16:creationId xmlns:a16="http://schemas.microsoft.com/office/drawing/2014/main" id="{07350E23-E13C-C0B1-A445-67F2DC397ED8}"/>
                    </a:ext>
                  </a:extLst>
                </p:cNvPr>
                <p:cNvPicPr>
                  <a:picLocks noChangeAspect="1"/>
                </p:cNvPicPr>
                <p:nvPr/>
              </p:nvPicPr>
              <p:blipFill>
                <a:blip r:embed="rId8"/>
                <a:stretch>
                  <a:fillRect/>
                </a:stretch>
              </p:blipFill>
              <p:spPr>
                <a:xfrm>
                  <a:off x="26979988" y="8958694"/>
                  <a:ext cx="3951730" cy="7138611"/>
                </a:xfrm>
                <a:prstGeom prst="rect">
                  <a:avLst/>
                </a:prstGeom>
              </p:spPr>
            </p:pic>
            <p:sp>
              <p:nvSpPr>
                <p:cNvPr id="63" name="TextBox 62">
                  <a:extLst>
                    <a:ext uri="{FF2B5EF4-FFF2-40B4-BE49-F238E27FC236}">
                      <a16:creationId xmlns:a16="http://schemas.microsoft.com/office/drawing/2014/main" id="{3BBDE9B6-C85A-9B1C-94C9-6B8957EEB895}"/>
                    </a:ext>
                  </a:extLst>
                </p:cNvPr>
                <p:cNvSpPr txBox="1"/>
                <p:nvPr/>
              </p:nvSpPr>
              <p:spPr>
                <a:xfrm>
                  <a:off x="31388918" y="10554328"/>
                  <a:ext cx="3143544" cy="430887"/>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Fluid: </a:t>
                  </a:r>
                  <a:r>
                    <a:rPr lang="en-US" sz="2200" b="1" dirty="0" err="1">
                      <a:latin typeface="Arial" panose="020B0604020202020204" pitchFamily="34" charset="0"/>
                      <a:cs typeface="Arial" panose="020B0604020202020204" pitchFamily="34" charset="0"/>
                    </a:rPr>
                    <a:t>Galden</a:t>
                  </a:r>
                  <a:r>
                    <a:rPr lang="en-US" sz="2200" b="1" dirty="0">
                      <a:latin typeface="Arial" panose="020B0604020202020204" pitchFamily="34" charset="0"/>
                      <a:cs typeface="Arial" panose="020B0604020202020204" pitchFamily="34" charset="0"/>
                    </a:rPr>
                    <a:t> HT-170</a:t>
                  </a:r>
                </a:p>
              </p:txBody>
            </p:sp>
            <p:sp>
              <p:nvSpPr>
                <p:cNvPr id="64" name="TextBox 63">
                  <a:extLst>
                    <a:ext uri="{FF2B5EF4-FFF2-40B4-BE49-F238E27FC236}">
                      <a16:creationId xmlns:a16="http://schemas.microsoft.com/office/drawing/2014/main" id="{B795265E-6DAD-E804-BF8E-E536E3145DEB}"/>
                    </a:ext>
                  </a:extLst>
                </p:cNvPr>
                <p:cNvSpPr txBox="1"/>
                <p:nvPr/>
              </p:nvSpPr>
              <p:spPr>
                <a:xfrm>
                  <a:off x="31388918" y="13568323"/>
                  <a:ext cx="2920443" cy="585740"/>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Fluid: </a:t>
                  </a:r>
                  <a:r>
                    <a:rPr lang="en-US" sz="2200" b="1" dirty="0" err="1">
                      <a:latin typeface="Arial" panose="020B0604020202020204" pitchFamily="34" charset="0"/>
                      <a:cs typeface="Arial" panose="020B0604020202020204" pitchFamily="34" charset="0"/>
                    </a:rPr>
                    <a:t>DowFrost</a:t>
                  </a:r>
                  <a:r>
                    <a:rPr lang="en-US" sz="2200" b="1" dirty="0">
                      <a:latin typeface="Arial" panose="020B0604020202020204" pitchFamily="34" charset="0"/>
                      <a:cs typeface="Arial" panose="020B0604020202020204" pitchFamily="34" charset="0"/>
                    </a:rPr>
                    <a:t> HD Glycol </a:t>
                  </a:r>
                </a:p>
                <a:p>
                  <a:r>
                    <a:rPr lang="en-US" sz="2200" b="1" dirty="0">
                      <a:latin typeface="Arial" panose="020B0604020202020204" pitchFamily="34" charset="0"/>
                      <a:cs typeface="Arial" panose="020B0604020202020204" pitchFamily="34" charset="0"/>
                    </a:rPr>
                    <a:t>	     Premixed</a:t>
                  </a:r>
                </a:p>
              </p:txBody>
            </p:sp>
            <p:sp>
              <p:nvSpPr>
                <p:cNvPr id="69" name="TextBox 68">
                  <a:extLst>
                    <a:ext uri="{FF2B5EF4-FFF2-40B4-BE49-F238E27FC236}">
                      <a16:creationId xmlns:a16="http://schemas.microsoft.com/office/drawing/2014/main" id="{D7BBAD9D-4702-BFF5-DCA8-A000074CD006}"/>
                    </a:ext>
                  </a:extLst>
                </p:cNvPr>
                <p:cNvSpPr txBox="1"/>
                <p:nvPr/>
              </p:nvSpPr>
              <p:spPr>
                <a:xfrm>
                  <a:off x="22895216" y="10626938"/>
                  <a:ext cx="3143544" cy="769441"/>
                </a:xfrm>
                <a:prstGeom prst="rect">
                  <a:avLst/>
                </a:prstGeom>
                <a:noFill/>
              </p:spPr>
              <p:txBody>
                <a:bodyPr wrap="square" rtlCol="0">
                  <a:spAutoFit/>
                </a:bodyPr>
                <a:lstStyle/>
                <a:p>
                  <a:pPr algn="ctr"/>
                  <a:r>
                    <a:rPr lang="en-US" sz="2200" b="1" dirty="0">
                      <a:latin typeface="Arial" panose="020B0604020202020204" pitchFamily="34" charset="0"/>
                      <a:cs typeface="Arial" panose="020B0604020202020204" pitchFamily="34" charset="0"/>
                    </a:rPr>
                    <a:t>Representative of Habitat External Loop</a:t>
                  </a:r>
                </a:p>
              </p:txBody>
            </p:sp>
            <p:sp>
              <p:nvSpPr>
                <p:cNvPr id="70" name="TextBox 69">
                  <a:extLst>
                    <a:ext uri="{FF2B5EF4-FFF2-40B4-BE49-F238E27FC236}">
                      <a16:creationId xmlns:a16="http://schemas.microsoft.com/office/drawing/2014/main" id="{602A86C1-5B16-BFF3-67FF-C21904805019}"/>
                    </a:ext>
                  </a:extLst>
                </p:cNvPr>
                <p:cNvSpPr txBox="1"/>
                <p:nvPr/>
              </p:nvSpPr>
              <p:spPr>
                <a:xfrm>
                  <a:off x="22895216" y="14169874"/>
                  <a:ext cx="3143544" cy="769441"/>
                </a:xfrm>
                <a:prstGeom prst="rect">
                  <a:avLst/>
                </a:prstGeom>
                <a:noFill/>
              </p:spPr>
              <p:txBody>
                <a:bodyPr wrap="square" rtlCol="0">
                  <a:spAutoFit/>
                </a:bodyPr>
                <a:lstStyle/>
                <a:p>
                  <a:pPr algn="ctr"/>
                  <a:r>
                    <a:rPr lang="en-US" sz="2200" b="1" dirty="0">
                      <a:latin typeface="Arial" panose="020B0604020202020204" pitchFamily="34" charset="0"/>
                      <a:cs typeface="Arial" panose="020B0604020202020204" pitchFamily="34" charset="0"/>
                    </a:rPr>
                    <a:t>Representative of Habitat Internal Loop</a:t>
                  </a:r>
                </a:p>
              </p:txBody>
            </p:sp>
          </p:grpSp>
        </p:grpSp>
        <p:sp>
          <p:nvSpPr>
            <p:cNvPr id="67" name="Left Bracket 66">
              <a:extLst>
                <a:ext uri="{FF2B5EF4-FFF2-40B4-BE49-F238E27FC236}">
                  <a16:creationId xmlns:a16="http://schemas.microsoft.com/office/drawing/2014/main" id="{13CA6FBA-D371-7B6A-E269-F80D6E2D6946}"/>
                </a:ext>
              </a:extLst>
            </p:cNvPr>
            <p:cNvSpPr/>
            <p:nvPr/>
          </p:nvSpPr>
          <p:spPr>
            <a:xfrm>
              <a:off x="30086168" y="13188897"/>
              <a:ext cx="500836" cy="2743923"/>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Left Bracket 67">
              <a:extLst>
                <a:ext uri="{FF2B5EF4-FFF2-40B4-BE49-F238E27FC236}">
                  <a16:creationId xmlns:a16="http://schemas.microsoft.com/office/drawing/2014/main" id="{1AD0F16F-F197-B75E-65FC-5F240E419DAC}"/>
                </a:ext>
              </a:extLst>
            </p:cNvPr>
            <p:cNvSpPr/>
            <p:nvPr/>
          </p:nvSpPr>
          <p:spPr>
            <a:xfrm>
              <a:off x="30086168" y="9015845"/>
              <a:ext cx="499029" cy="3991628"/>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914795904"/>
      </p:ext>
    </p:extLst>
  </p:cSld>
  <p:clrMapOvr>
    <a:masterClrMapping/>
  </p:clrMapOvr>
</p:sld>
</file>

<file path=ppt/theme/theme1.xml><?xml version="1.0" encoding="utf-8"?>
<a:theme xmlns:a="http://schemas.openxmlformats.org/drawingml/2006/main" name="Office 2013 - 2022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539</Words>
  <Application>Microsoft Office PowerPoint</Application>
  <PresentationFormat>Custom</PresentationFormat>
  <Paragraphs>52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2013 - 2022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2024-04-15T14:48:23Z</dcterms:created>
  <dcterms:modified xsi:type="dcterms:W3CDTF">2024-04-15T14:50:34Z</dcterms:modified>
</cp:coreProperties>
</file>