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67" r:id="rId2"/>
    <p:sldId id="265" r:id="rId3"/>
    <p:sldId id="266" r:id="rId4"/>
    <p:sldId id="259" r:id="rId5"/>
    <p:sldId id="260" r:id="rId6"/>
    <p:sldId id="261" r:id="rId7"/>
    <p:sldId id="262" r:id="rId8"/>
    <p:sldId id="25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EAB731-18C8-A64B-95BF-EB42E76F3942}" type="datetimeFigureOut">
              <a:rPr lang="en-US" smtClean="0"/>
              <a:t>4/25/24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0F097D-DA7D-6544-92B5-C36434890858}" type="slidenum">
              <a:rPr lang="en-US" smtClean="0"/>
              <a:t>‹#›</a:t>
            </a:fld>
            <a:endParaRPr lang="en-US"/>
          </a:p>
        </p:txBody>
      </p:sp>
    </p:spTree>
    <p:extLst>
      <p:ext uri="{BB962C8B-B14F-4D97-AF65-F5344CB8AC3E}">
        <p14:creationId xmlns:p14="http://schemas.microsoft.com/office/powerpoint/2010/main" val="3179865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91221b38b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91221b38b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g291221b38be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91221b38be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91221b38be_0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g291221b38be_0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7414F-DF2C-FC8F-39B5-312990741A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C2A55E-A3DD-710F-A6C1-16F43DE928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0FA039-0E01-12FD-6D3D-54467DEA88B7}"/>
              </a:ext>
            </a:extLst>
          </p:cNvPr>
          <p:cNvSpPr>
            <a:spLocks noGrp="1"/>
          </p:cNvSpPr>
          <p:nvPr>
            <p:ph type="dt" sz="half" idx="10"/>
          </p:nvPr>
        </p:nvSpPr>
        <p:spPr/>
        <p:txBody>
          <a:bodyPr/>
          <a:lstStyle/>
          <a:p>
            <a:fld id="{608DEE6C-629F-574A-8B79-2DB6DCFF2486}" type="datetimeFigureOut">
              <a:rPr lang="en-US" smtClean="0"/>
              <a:t>4/24/24</a:t>
            </a:fld>
            <a:endParaRPr lang="en-US"/>
          </a:p>
        </p:txBody>
      </p:sp>
      <p:sp>
        <p:nvSpPr>
          <p:cNvPr id="5" name="Footer Placeholder 4">
            <a:extLst>
              <a:ext uri="{FF2B5EF4-FFF2-40B4-BE49-F238E27FC236}">
                <a16:creationId xmlns:a16="http://schemas.microsoft.com/office/drawing/2014/main" id="{19466D9E-FF8B-0A87-E3AB-4F2EA51463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EF1FBF-4200-7CB2-91FF-C5240CF982EE}"/>
              </a:ext>
            </a:extLst>
          </p:cNvPr>
          <p:cNvSpPr>
            <a:spLocks noGrp="1"/>
          </p:cNvSpPr>
          <p:nvPr>
            <p:ph type="sldNum" sz="quarter" idx="12"/>
          </p:nvPr>
        </p:nvSpPr>
        <p:spPr/>
        <p:txBody>
          <a:bodyPr/>
          <a:lstStyle/>
          <a:p>
            <a:fld id="{600B3111-CA0B-714B-A9D9-F39EF0D30EF7}" type="slidenum">
              <a:rPr lang="en-US" smtClean="0"/>
              <a:t>‹#›</a:t>
            </a:fld>
            <a:endParaRPr lang="en-US"/>
          </a:p>
        </p:txBody>
      </p:sp>
    </p:spTree>
    <p:extLst>
      <p:ext uri="{BB962C8B-B14F-4D97-AF65-F5344CB8AC3E}">
        <p14:creationId xmlns:p14="http://schemas.microsoft.com/office/powerpoint/2010/main" val="729495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BAE9D-E701-E9C1-A654-F29279FE58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995F02-3451-A5D0-4085-ADF2879CF3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56322F-C5CC-9603-4370-96FA23535F06}"/>
              </a:ext>
            </a:extLst>
          </p:cNvPr>
          <p:cNvSpPr>
            <a:spLocks noGrp="1"/>
          </p:cNvSpPr>
          <p:nvPr>
            <p:ph type="dt" sz="half" idx="10"/>
          </p:nvPr>
        </p:nvSpPr>
        <p:spPr/>
        <p:txBody>
          <a:bodyPr/>
          <a:lstStyle/>
          <a:p>
            <a:fld id="{608DEE6C-629F-574A-8B79-2DB6DCFF2486}" type="datetimeFigureOut">
              <a:rPr lang="en-US" smtClean="0"/>
              <a:t>4/24/24</a:t>
            </a:fld>
            <a:endParaRPr lang="en-US"/>
          </a:p>
        </p:txBody>
      </p:sp>
      <p:sp>
        <p:nvSpPr>
          <p:cNvPr id="5" name="Footer Placeholder 4">
            <a:extLst>
              <a:ext uri="{FF2B5EF4-FFF2-40B4-BE49-F238E27FC236}">
                <a16:creationId xmlns:a16="http://schemas.microsoft.com/office/drawing/2014/main" id="{8207F2C0-3721-50DB-20E3-04A5650F92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93B2FD-38C0-0B60-44E5-F16B7D72C6ED}"/>
              </a:ext>
            </a:extLst>
          </p:cNvPr>
          <p:cNvSpPr>
            <a:spLocks noGrp="1"/>
          </p:cNvSpPr>
          <p:nvPr>
            <p:ph type="sldNum" sz="quarter" idx="12"/>
          </p:nvPr>
        </p:nvSpPr>
        <p:spPr/>
        <p:txBody>
          <a:bodyPr/>
          <a:lstStyle/>
          <a:p>
            <a:fld id="{600B3111-CA0B-714B-A9D9-F39EF0D30EF7}" type="slidenum">
              <a:rPr lang="en-US" smtClean="0"/>
              <a:t>‹#›</a:t>
            </a:fld>
            <a:endParaRPr lang="en-US"/>
          </a:p>
        </p:txBody>
      </p:sp>
    </p:spTree>
    <p:extLst>
      <p:ext uri="{BB962C8B-B14F-4D97-AF65-F5344CB8AC3E}">
        <p14:creationId xmlns:p14="http://schemas.microsoft.com/office/powerpoint/2010/main" val="853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8ECA4-73E5-99D5-EAD4-A2AE6C12F7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E9EBD3-71FD-6D9B-275D-176C347F6A6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E9954E-2DE5-382B-035F-7AC70F482FC6}"/>
              </a:ext>
            </a:extLst>
          </p:cNvPr>
          <p:cNvSpPr>
            <a:spLocks noGrp="1"/>
          </p:cNvSpPr>
          <p:nvPr>
            <p:ph type="dt" sz="half" idx="10"/>
          </p:nvPr>
        </p:nvSpPr>
        <p:spPr/>
        <p:txBody>
          <a:bodyPr/>
          <a:lstStyle/>
          <a:p>
            <a:fld id="{608DEE6C-629F-574A-8B79-2DB6DCFF2486}" type="datetimeFigureOut">
              <a:rPr lang="en-US" smtClean="0"/>
              <a:t>4/24/24</a:t>
            </a:fld>
            <a:endParaRPr lang="en-US"/>
          </a:p>
        </p:txBody>
      </p:sp>
      <p:sp>
        <p:nvSpPr>
          <p:cNvPr id="5" name="Footer Placeholder 4">
            <a:extLst>
              <a:ext uri="{FF2B5EF4-FFF2-40B4-BE49-F238E27FC236}">
                <a16:creationId xmlns:a16="http://schemas.microsoft.com/office/drawing/2014/main" id="{1E41EE4A-66F7-F5BF-CB16-C3AD39BCCF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4A331E-95ED-FAAA-DC0E-32DEE642DDBA}"/>
              </a:ext>
            </a:extLst>
          </p:cNvPr>
          <p:cNvSpPr>
            <a:spLocks noGrp="1"/>
          </p:cNvSpPr>
          <p:nvPr>
            <p:ph type="sldNum" sz="quarter" idx="12"/>
          </p:nvPr>
        </p:nvSpPr>
        <p:spPr/>
        <p:txBody>
          <a:bodyPr/>
          <a:lstStyle/>
          <a:p>
            <a:fld id="{600B3111-CA0B-714B-A9D9-F39EF0D30EF7}" type="slidenum">
              <a:rPr lang="en-US" smtClean="0"/>
              <a:t>‹#›</a:t>
            </a:fld>
            <a:endParaRPr lang="en-US"/>
          </a:p>
        </p:txBody>
      </p:sp>
    </p:spTree>
    <p:extLst>
      <p:ext uri="{BB962C8B-B14F-4D97-AF65-F5344CB8AC3E}">
        <p14:creationId xmlns:p14="http://schemas.microsoft.com/office/powerpoint/2010/main" val="3676221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B7B5C-229A-0946-D1F5-77F1C1CA09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771453-062C-3466-A560-B1F526D05D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5CEB1E-B0F8-3182-B6A3-F155D6366F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4BE680-7021-5984-0E6F-E224426BF048}"/>
              </a:ext>
            </a:extLst>
          </p:cNvPr>
          <p:cNvSpPr>
            <a:spLocks noGrp="1"/>
          </p:cNvSpPr>
          <p:nvPr>
            <p:ph type="dt" sz="half" idx="10"/>
          </p:nvPr>
        </p:nvSpPr>
        <p:spPr/>
        <p:txBody>
          <a:bodyPr/>
          <a:lstStyle/>
          <a:p>
            <a:fld id="{608DEE6C-629F-574A-8B79-2DB6DCFF2486}" type="datetimeFigureOut">
              <a:rPr lang="en-US" smtClean="0"/>
              <a:t>4/24/24</a:t>
            </a:fld>
            <a:endParaRPr lang="en-US"/>
          </a:p>
        </p:txBody>
      </p:sp>
      <p:sp>
        <p:nvSpPr>
          <p:cNvPr id="6" name="Footer Placeholder 5">
            <a:extLst>
              <a:ext uri="{FF2B5EF4-FFF2-40B4-BE49-F238E27FC236}">
                <a16:creationId xmlns:a16="http://schemas.microsoft.com/office/drawing/2014/main" id="{CFA970EC-2ED5-DAB4-E3B1-65DAE4C0C6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8A5164-A7CF-05F8-75DF-0AAA39BB1FF9}"/>
              </a:ext>
            </a:extLst>
          </p:cNvPr>
          <p:cNvSpPr>
            <a:spLocks noGrp="1"/>
          </p:cNvSpPr>
          <p:nvPr>
            <p:ph type="sldNum" sz="quarter" idx="12"/>
          </p:nvPr>
        </p:nvSpPr>
        <p:spPr/>
        <p:txBody>
          <a:bodyPr/>
          <a:lstStyle/>
          <a:p>
            <a:fld id="{600B3111-CA0B-714B-A9D9-F39EF0D30EF7}" type="slidenum">
              <a:rPr lang="en-US" smtClean="0"/>
              <a:t>‹#›</a:t>
            </a:fld>
            <a:endParaRPr lang="en-US"/>
          </a:p>
        </p:txBody>
      </p:sp>
    </p:spTree>
    <p:extLst>
      <p:ext uri="{BB962C8B-B14F-4D97-AF65-F5344CB8AC3E}">
        <p14:creationId xmlns:p14="http://schemas.microsoft.com/office/powerpoint/2010/main" val="293754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924AA-4F9C-8848-462E-58DB3C41FD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9782D3-C7C1-71FF-A2AB-A5C1358AD1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E7B155-77FA-1EAA-1020-512BC87D2E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E0B9F2-E640-17C3-8484-661C8D2522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775D67-64A1-DD57-193B-E8FF8F8CE0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44F68F-BFD8-18FE-2EEE-A2AC390350D3}"/>
              </a:ext>
            </a:extLst>
          </p:cNvPr>
          <p:cNvSpPr>
            <a:spLocks noGrp="1"/>
          </p:cNvSpPr>
          <p:nvPr>
            <p:ph type="dt" sz="half" idx="10"/>
          </p:nvPr>
        </p:nvSpPr>
        <p:spPr/>
        <p:txBody>
          <a:bodyPr/>
          <a:lstStyle/>
          <a:p>
            <a:fld id="{608DEE6C-629F-574A-8B79-2DB6DCFF2486}" type="datetimeFigureOut">
              <a:rPr lang="en-US" smtClean="0"/>
              <a:t>4/24/24</a:t>
            </a:fld>
            <a:endParaRPr lang="en-US"/>
          </a:p>
        </p:txBody>
      </p:sp>
      <p:sp>
        <p:nvSpPr>
          <p:cNvPr id="8" name="Footer Placeholder 7">
            <a:extLst>
              <a:ext uri="{FF2B5EF4-FFF2-40B4-BE49-F238E27FC236}">
                <a16:creationId xmlns:a16="http://schemas.microsoft.com/office/drawing/2014/main" id="{B644CFBC-9239-742A-6294-108A70934A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FD9D294-E85F-D730-BFCC-E293CF575FDE}"/>
              </a:ext>
            </a:extLst>
          </p:cNvPr>
          <p:cNvSpPr>
            <a:spLocks noGrp="1"/>
          </p:cNvSpPr>
          <p:nvPr>
            <p:ph type="sldNum" sz="quarter" idx="12"/>
          </p:nvPr>
        </p:nvSpPr>
        <p:spPr/>
        <p:txBody>
          <a:bodyPr/>
          <a:lstStyle/>
          <a:p>
            <a:fld id="{600B3111-CA0B-714B-A9D9-F39EF0D30EF7}" type="slidenum">
              <a:rPr lang="en-US" smtClean="0"/>
              <a:t>‹#›</a:t>
            </a:fld>
            <a:endParaRPr lang="en-US"/>
          </a:p>
        </p:txBody>
      </p:sp>
    </p:spTree>
    <p:extLst>
      <p:ext uri="{BB962C8B-B14F-4D97-AF65-F5344CB8AC3E}">
        <p14:creationId xmlns:p14="http://schemas.microsoft.com/office/powerpoint/2010/main" val="723626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23A65-0281-32A1-75F3-5C0292B4EC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FA3951-FFD7-9710-8EFB-B326AF5328F6}"/>
              </a:ext>
            </a:extLst>
          </p:cNvPr>
          <p:cNvSpPr>
            <a:spLocks noGrp="1"/>
          </p:cNvSpPr>
          <p:nvPr>
            <p:ph type="dt" sz="half" idx="10"/>
          </p:nvPr>
        </p:nvSpPr>
        <p:spPr/>
        <p:txBody>
          <a:bodyPr/>
          <a:lstStyle/>
          <a:p>
            <a:fld id="{608DEE6C-629F-574A-8B79-2DB6DCFF2486}" type="datetimeFigureOut">
              <a:rPr lang="en-US" smtClean="0"/>
              <a:t>4/24/24</a:t>
            </a:fld>
            <a:endParaRPr lang="en-US"/>
          </a:p>
        </p:txBody>
      </p:sp>
      <p:sp>
        <p:nvSpPr>
          <p:cNvPr id="4" name="Footer Placeholder 3">
            <a:extLst>
              <a:ext uri="{FF2B5EF4-FFF2-40B4-BE49-F238E27FC236}">
                <a16:creationId xmlns:a16="http://schemas.microsoft.com/office/drawing/2014/main" id="{10611A8A-2A71-4054-B482-B03D658D3E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F51E96-4B8C-A716-1BC1-8242AAE63FF6}"/>
              </a:ext>
            </a:extLst>
          </p:cNvPr>
          <p:cNvSpPr>
            <a:spLocks noGrp="1"/>
          </p:cNvSpPr>
          <p:nvPr>
            <p:ph type="sldNum" sz="quarter" idx="12"/>
          </p:nvPr>
        </p:nvSpPr>
        <p:spPr/>
        <p:txBody>
          <a:bodyPr/>
          <a:lstStyle/>
          <a:p>
            <a:fld id="{600B3111-CA0B-714B-A9D9-F39EF0D30EF7}" type="slidenum">
              <a:rPr lang="en-US" smtClean="0"/>
              <a:t>‹#›</a:t>
            </a:fld>
            <a:endParaRPr lang="en-US"/>
          </a:p>
        </p:txBody>
      </p:sp>
    </p:spTree>
    <p:extLst>
      <p:ext uri="{BB962C8B-B14F-4D97-AF65-F5344CB8AC3E}">
        <p14:creationId xmlns:p14="http://schemas.microsoft.com/office/powerpoint/2010/main" val="510739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F9AD7-4BB8-F86A-A44D-823B4BF5DCC9}"/>
              </a:ext>
            </a:extLst>
          </p:cNvPr>
          <p:cNvSpPr>
            <a:spLocks noGrp="1"/>
          </p:cNvSpPr>
          <p:nvPr>
            <p:ph type="dt" sz="half" idx="10"/>
          </p:nvPr>
        </p:nvSpPr>
        <p:spPr/>
        <p:txBody>
          <a:bodyPr/>
          <a:lstStyle/>
          <a:p>
            <a:fld id="{608DEE6C-629F-574A-8B79-2DB6DCFF2486}" type="datetimeFigureOut">
              <a:rPr lang="en-US" smtClean="0"/>
              <a:t>4/24/24</a:t>
            </a:fld>
            <a:endParaRPr lang="en-US"/>
          </a:p>
        </p:txBody>
      </p:sp>
      <p:sp>
        <p:nvSpPr>
          <p:cNvPr id="3" name="Footer Placeholder 2">
            <a:extLst>
              <a:ext uri="{FF2B5EF4-FFF2-40B4-BE49-F238E27FC236}">
                <a16:creationId xmlns:a16="http://schemas.microsoft.com/office/drawing/2014/main" id="{728C9B1E-13DA-BCA6-B963-30BC5D3790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76353B-8E9C-6E3C-FA7C-CEBFD7C6BCA4}"/>
              </a:ext>
            </a:extLst>
          </p:cNvPr>
          <p:cNvSpPr>
            <a:spLocks noGrp="1"/>
          </p:cNvSpPr>
          <p:nvPr>
            <p:ph type="sldNum" sz="quarter" idx="12"/>
          </p:nvPr>
        </p:nvSpPr>
        <p:spPr/>
        <p:txBody>
          <a:bodyPr/>
          <a:lstStyle/>
          <a:p>
            <a:fld id="{600B3111-CA0B-714B-A9D9-F39EF0D30EF7}" type="slidenum">
              <a:rPr lang="en-US" smtClean="0"/>
              <a:t>‹#›</a:t>
            </a:fld>
            <a:endParaRPr lang="en-US"/>
          </a:p>
        </p:txBody>
      </p:sp>
    </p:spTree>
    <p:extLst>
      <p:ext uri="{BB962C8B-B14F-4D97-AF65-F5344CB8AC3E}">
        <p14:creationId xmlns:p14="http://schemas.microsoft.com/office/powerpoint/2010/main" val="2270843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A8504-5EE4-3ED7-D9C7-2C07305102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9EB540-EB39-9A65-CF29-FFBB97C6C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698AEE-9D3A-34E4-0D8D-37C5302710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0C7708-B213-AD72-D69C-365222C0DD2C}"/>
              </a:ext>
            </a:extLst>
          </p:cNvPr>
          <p:cNvSpPr>
            <a:spLocks noGrp="1"/>
          </p:cNvSpPr>
          <p:nvPr>
            <p:ph type="dt" sz="half" idx="10"/>
          </p:nvPr>
        </p:nvSpPr>
        <p:spPr/>
        <p:txBody>
          <a:bodyPr/>
          <a:lstStyle/>
          <a:p>
            <a:fld id="{608DEE6C-629F-574A-8B79-2DB6DCFF2486}" type="datetimeFigureOut">
              <a:rPr lang="en-US" smtClean="0"/>
              <a:t>4/24/24</a:t>
            </a:fld>
            <a:endParaRPr lang="en-US"/>
          </a:p>
        </p:txBody>
      </p:sp>
      <p:sp>
        <p:nvSpPr>
          <p:cNvPr id="6" name="Footer Placeholder 5">
            <a:extLst>
              <a:ext uri="{FF2B5EF4-FFF2-40B4-BE49-F238E27FC236}">
                <a16:creationId xmlns:a16="http://schemas.microsoft.com/office/drawing/2014/main" id="{C8326A03-D8F2-D8D2-1C97-8008937D5A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4E1D54-F7AB-8165-574D-E1A96D257AB9}"/>
              </a:ext>
            </a:extLst>
          </p:cNvPr>
          <p:cNvSpPr>
            <a:spLocks noGrp="1"/>
          </p:cNvSpPr>
          <p:nvPr>
            <p:ph type="sldNum" sz="quarter" idx="12"/>
          </p:nvPr>
        </p:nvSpPr>
        <p:spPr/>
        <p:txBody>
          <a:bodyPr/>
          <a:lstStyle/>
          <a:p>
            <a:fld id="{600B3111-CA0B-714B-A9D9-F39EF0D30EF7}" type="slidenum">
              <a:rPr lang="en-US" smtClean="0"/>
              <a:t>‹#›</a:t>
            </a:fld>
            <a:endParaRPr lang="en-US"/>
          </a:p>
        </p:txBody>
      </p:sp>
    </p:spTree>
    <p:extLst>
      <p:ext uri="{BB962C8B-B14F-4D97-AF65-F5344CB8AC3E}">
        <p14:creationId xmlns:p14="http://schemas.microsoft.com/office/powerpoint/2010/main" val="683932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A7C45-6ABF-420D-F1FD-6281F55EC3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F4CA80-4B6C-FC28-CEC7-A5A58D18E4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62675E-25F7-7E2A-C5F9-7976E3CEFD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FBDE78-E06E-5D0D-959C-93CE71626BEE}"/>
              </a:ext>
            </a:extLst>
          </p:cNvPr>
          <p:cNvSpPr>
            <a:spLocks noGrp="1"/>
          </p:cNvSpPr>
          <p:nvPr>
            <p:ph type="dt" sz="half" idx="10"/>
          </p:nvPr>
        </p:nvSpPr>
        <p:spPr/>
        <p:txBody>
          <a:bodyPr/>
          <a:lstStyle/>
          <a:p>
            <a:fld id="{608DEE6C-629F-574A-8B79-2DB6DCFF2486}" type="datetimeFigureOut">
              <a:rPr lang="en-US" smtClean="0"/>
              <a:t>4/24/24</a:t>
            </a:fld>
            <a:endParaRPr lang="en-US"/>
          </a:p>
        </p:txBody>
      </p:sp>
      <p:sp>
        <p:nvSpPr>
          <p:cNvPr id="6" name="Footer Placeholder 5">
            <a:extLst>
              <a:ext uri="{FF2B5EF4-FFF2-40B4-BE49-F238E27FC236}">
                <a16:creationId xmlns:a16="http://schemas.microsoft.com/office/drawing/2014/main" id="{7AF1EBC8-B003-6EB6-33EF-6126CF5795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F032A6-F53D-8F80-8C27-1442F01AA201}"/>
              </a:ext>
            </a:extLst>
          </p:cNvPr>
          <p:cNvSpPr>
            <a:spLocks noGrp="1"/>
          </p:cNvSpPr>
          <p:nvPr>
            <p:ph type="sldNum" sz="quarter" idx="12"/>
          </p:nvPr>
        </p:nvSpPr>
        <p:spPr/>
        <p:txBody>
          <a:bodyPr/>
          <a:lstStyle/>
          <a:p>
            <a:fld id="{600B3111-CA0B-714B-A9D9-F39EF0D30EF7}" type="slidenum">
              <a:rPr lang="en-US" smtClean="0"/>
              <a:t>‹#›</a:t>
            </a:fld>
            <a:endParaRPr lang="en-US"/>
          </a:p>
        </p:txBody>
      </p:sp>
    </p:spTree>
    <p:extLst>
      <p:ext uri="{BB962C8B-B14F-4D97-AF65-F5344CB8AC3E}">
        <p14:creationId xmlns:p14="http://schemas.microsoft.com/office/powerpoint/2010/main" val="4243034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60F9D-B981-9977-B49A-E7E5FAE198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2D75D5-8AA0-C479-331D-18B8E6CF6E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451C44-A181-B791-EF9D-6F47138F492E}"/>
              </a:ext>
            </a:extLst>
          </p:cNvPr>
          <p:cNvSpPr>
            <a:spLocks noGrp="1"/>
          </p:cNvSpPr>
          <p:nvPr>
            <p:ph type="dt" sz="half" idx="10"/>
          </p:nvPr>
        </p:nvSpPr>
        <p:spPr/>
        <p:txBody>
          <a:bodyPr/>
          <a:lstStyle/>
          <a:p>
            <a:fld id="{608DEE6C-629F-574A-8B79-2DB6DCFF2486}" type="datetimeFigureOut">
              <a:rPr lang="en-US" smtClean="0"/>
              <a:t>4/24/24</a:t>
            </a:fld>
            <a:endParaRPr lang="en-US"/>
          </a:p>
        </p:txBody>
      </p:sp>
      <p:sp>
        <p:nvSpPr>
          <p:cNvPr id="5" name="Footer Placeholder 4">
            <a:extLst>
              <a:ext uri="{FF2B5EF4-FFF2-40B4-BE49-F238E27FC236}">
                <a16:creationId xmlns:a16="http://schemas.microsoft.com/office/drawing/2014/main" id="{79B32618-09B2-3989-7C32-9580BC66B3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5B6525-5D85-22C7-7F68-144FC3D85BD8}"/>
              </a:ext>
            </a:extLst>
          </p:cNvPr>
          <p:cNvSpPr>
            <a:spLocks noGrp="1"/>
          </p:cNvSpPr>
          <p:nvPr>
            <p:ph type="sldNum" sz="quarter" idx="12"/>
          </p:nvPr>
        </p:nvSpPr>
        <p:spPr/>
        <p:txBody>
          <a:bodyPr/>
          <a:lstStyle/>
          <a:p>
            <a:fld id="{600B3111-CA0B-714B-A9D9-F39EF0D30EF7}" type="slidenum">
              <a:rPr lang="en-US" smtClean="0"/>
              <a:t>‹#›</a:t>
            </a:fld>
            <a:endParaRPr lang="en-US"/>
          </a:p>
        </p:txBody>
      </p:sp>
    </p:spTree>
    <p:extLst>
      <p:ext uri="{BB962C8B-B14F-4D97-AF65-F5344CB8AC3E}">
        <p14:creationId xmlns:p14="http://schemas.microsoft.com/office/powerpoint/2010/main" val="2891533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6B31D4-5110-CEDF-A431-10B147BA5B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7807A9-C274-55E5-650F-C7B67D79CF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13F9E1-3118-33DB-9B50-0936FD78E3C0}"/>
              </a:ext>
            </a:extLst>
          </p:cNvPr>
          <p:cNvSpPr>
            <a:spLocks noGrp="1"/>
          </p:cNvSpPr>
          <p:nvPr>
            <p:ph type="dt" sz="half" idx="10"/>
          </p:nvPr>
        </p:nvSpPr>
        <p:spPr/>
        <p:txBody>
          <a:bodyPr/>
          <a:lstStyle/>
          <a:p>
            <a:fld id="{608DEE6C-629F-574A-8B79-2DB6DCFF2486}" type="datetimeFigureOut">
              <a:rPr lang="en-US" smtClean="0"/>
              <a:t>4/24/24</a:t>
            </a:fld>
            <a:endParaRPr lang="en-US"/>
          </a:p>
        </p:txBody>
      </p:sp>
      <p:sp>
        <p:nvSpPr>
          <p:cNvPr id="5" name="Footer Placeholder 4">
            <a:extLst>
              <a:ext uri="{FF2B5EF4-FFF2-40B4-BE49-F238E27FC236}">
                <a16:creationId xmlns:a16="http://schemas.microsoft.com/office/drawing/2014/main" id="{D3AFF915-E8F1-7D01-E697-A6C85D4713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E91310-D77E-E4C7-E980-266C8D012C92}"/>
              </a:ext>
            </a:extLst>
          </p:cNvPr>
          <p:cNvSpPr>
            <a:spLocks noGrp="1"/>
          </p:cNvSpPr>
          <p:nvPr>
            <p:ph type="sldNum" sz="quarter" idx="12"/>
          </p:nvPr>
        </p:nvSpPr>
        <p:spPr/>
        <p:txBody>
          <a:bodyPr/>
          <a:lstStyle/>
          <a:p>
            <a:fld id="{600B3111-CA0B-714B-A9D9-F39EF0D30EF7}" type="slidenum">
              <a:rPr lang="en-US" smtClean="0"/>
              <a:t>‹#›</a:t>
            </a:fld>
            <a:endParaRPr lang="en-US"/>
          </a:p>
        </p:txBody>
      </p:sp>
    </p:spTree>
    <p:extLst>
      <p:ext uri="{BB962C8B-B14F-4D97-AF65-F5344CB8AC3E}">
        <p14:creationId xmlns:p14="http://schemas.microsoft.com/office/powerpoint/2010/main" val="4278668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and body" type="tx">
  <p:cSld name="Title and body">
    <p:spTree>
      <p:nvGrpSpPr>
        <p:cNvPr id="1" name="Shape 15"/>
        <p:cNvGrpSpPr/>
        <p:nvPr/>
      </p:nvGrpSpPr>
      <p:grpSpPr>
        <a:xfrm>
          <a:off x="0" y="0"/>
          <a:ext cx="0" cy="0"/>
          <a:chOff x="0" y="0"/>
          <a:chExt cx="0" cy="0"/>
        </a:xfrm>
      </p:grpSpPr>
      <p:sp>
        <p:nvSpPr>
          <p:cNvPr id="16" name="Google Shape;16;p20"/>
          <p:cNvSpPr txBox="1">
            <a:spLocks noGrp="1"/>
          </p:cNvSpPr>
          <p:nvPr>
            <p:ph type="title"/>
          </p:nvPr>
        </p:nvSpPr>
        <p:spPr>
          <a:xfrm>
            <a:off x="415600" y="513267"/>
            <a:ext cx="11360800" cy="763600"/>
          </a:xfrm>
          <a:prstGeom prst="rect">
            <a:avLst/>
          </a:prstGeom>
          <a:noFill/>
          <a:ln>
            <a:noFill/>
          </a:ln>
        </p:spPr>
        <p:txBody>
          <a:bodyPr spcFirstLastPara="1" wrap="square" lIns="91425" tIns="91425" rIns="91425" bIns="91425" anchor="t" anchorCtr="0">
            <a:noAutofit/>
          </a:bodyPr>
          <a:lstStyle>
            <a:lvl1pPr lvl="0" algn="l">
              <a:lnSpc>
                <a:spcPct val="90000"/>
              </a:lnSpc>
              <a:spcBef>
                <a:spcPts val="0"/>
              </a:spcBef>
              <a:spcAft>
                <a:spcPts val="0"/>
              </a:spcAft>
              <a:buClr>
                <a:schemeClr val="dk1"/>
              </a:buClr>
              <a:buSzPts val="2800"/>
              <a:buFont typeface="Calibri"/>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 name="Google Shape;17;p20"/>
          <p:cNvSpPr txBox="1">
            <a:spLocks noGrp="1"/>
          </p:cNvSpPr>
          <p:nvPr>
            <p:ph type="body" idx="1"/>
          </p:nvPr>
        </p:nvSpPr>
        <p:spPr>
          <a:xfrm>
            <a:off x="465633"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gn="l">
              <a:lnSpc>
                <a:spcPct val="90000"/>
              </a:lnSpc>
              <a:spcBef>
                <a:spcPts val="0"/>
              </a:spcBef>
              <a:spcAft>
                <a:spcPts val="0"/>
              </a:spcAft>
              <a:buClr>
                <a:schemeClr val="dk1"/>
              </a:buClr>
              <a:buSzPts val="1800"/>
              <a:buChar char="●"/>
              <a:defRPr/>
            </a:lvl1pPr>
            <a:lvl2pPr marL="914400" lvl="1" indent="-317500" algn="l">
              <a:lnSpc>
                <a:spcPct val="90000"/>
              </a:lnSpc>
              <a:spcBef>
                <a:spcPts val="2133"/>
              </a:spcBef>
              <a:spcAft>
                <a:spcPts val="0"/>
              </a:spcAft>
              <a:buClr>
                <a:schemeClr val="dk1"/>
              </a:buClr>
              <a:buSzPts val="1400"/>
              <a:buChar char="○"/>
              <a:defRPr/>
            </a:lvl2pPr>
            <a:lvl3pPr marL="1371600" lvl="2" indent="-317500" algn="l">
              <a:lnSpc>
                <a:spcPct val="90000"/>
              </a:lnSpc>
              <a:spcBef>
                <a:spcPts val="2133"/>
              </a:spcBef>
              <a:spcAft>
                <a:spcPts val="0"/>
              </a:spcAft>
              <a:buClr>
                <a:schemeClr val="dk1"/>
              </a:buClr>
              <a:buSzPts val="1400"/>
              <a:buChar char="■"/>
              <a:defRPr/>
            </a:lvl3pPr>
            <a:lvl4pPr marL="1828800" lvl="3" indent="-317500" algn="l">
              <a:lnSpc>
                <a:spcPct val="90000"/>
              </a:lnSpc>
              <a:spcBef>
                <a:spcPts val="2133"/>
              </a:spcBef>
              <a:spcAft>
                <a:spcPts val="0"/>
              </a:spcAft>
              <a:buClr>
                <a:schemeClr val="dk1"/>
              </a:buClr>
              <a:buSzPts val="1400"/>
              <a:buChar char="●"/>
              <a:defRPr/>
            </a:lvl4pPr>
            <a:lvl5pPr marL="2286000" lvl="4" indent="-317500" algn="l">
              <a:lnSpc>
                <a:spcPct val="90000"/>
              </a:lnSpc>
              <a:spcBef>
                <a:spcPts val="2133"/>
              </a:spcBef>
              <a:spcAft>
                <a:spcPts val="0"/>
              </a:spcAft>
              <a:buClr>
                <a:schemeClr val="dk1"/>
              </a:buClr>
              <a:buSzPts val="1400"/>
              <a:buChar char="○"/>
              <a:defRPr/>
            </a:lvl5pPr>
            <a:lvl6pPr marL="2743200" lvl="5" indent="-317500" algn="l">
              <a:lnSpc>
                <a:spcPct val="90000"/>
              </a:lnSpc>
              <a:spcBef>
                <a:spcPts val="2133"/>
              </a:spcBef>
              <a:spcAft>
                <a:spcPts val="0"/>
              </a:spcAft>
              <a:buClr>
                <a:schemeClr val="dk1"/>
              </a:buClr>
              <a:buSzPts val="1400"/>
              <a:buChar char="■"/>
              <a:defRPr/>
            </a:lvl6pPr>
            <a:lvl7pPr marL="3200400" lvl="6" indent="-317500" algn="l">
              <a:lnSpc>
                <a:spcPct val="90000"/>
              </a:lnSpc>
              <a:spcBef>
                <a:spcPts val="2133"/>
              </a:spcBef>
              <a:spcAft>
                <a:spcPts val="0"/>
              </a:spcAft>
              <a:buClr>
                <a:schemeClr val="dk1"/>
              </a:buClr>
              <a:buSzPts val="1400"/>
              <a:buChar char="●"/>
              <a:defRPr/>
            </a:lvl7pPr>
            <a:lvl8pPr marL="3657600" lvl="7" indent="-317500" algn="l">
              <a:lnSpc>
                <a:spcPct val="90000"/>
              </a:lnSpc>
              <a:spcBef>
                <a:spcPts val="2133"/>
              </a:spcBef>
              <a:spcAft>
                <a:spcPts val="0"/>
              </a:spcAft>
              <a:buClr>
                <a:schemeClr val="dk1"/>
              </a:buClr>
              <a:buSzPts val="1400"/>
              <a:buChar char="○"/>
              <a:defRPr/>
            </a:lvl8pPr>
            <a:lvl9pPr marL="4114800" lvl="8" indent="-317500" algn="l">
              <a:lnSpc>
                <a:spcPct val="90000"/>
              </a:lnSpc>
              <a:spcBef>
                <a:spcPts val="2133"/>
              </a:spcBef>
              <a:spcAft>
                <a:spcPts val="2133"/>
              </a:spcAft>
              <a:buClr>
                <a:schemeClr val="dk1"/>
              </a:buClr>
              <a:buSzPts val="1400"/>
              <a:buChar char="■"/>
              <a:defRPr/>
            </a:lvl9pPr>
          </a:lstStyle>
          <a:p>
            <a:endParaRPr/>
          </a:p>
        </p:txBody>
      </p:sp>
      <p:cxnSp>
        <p:nvCxnSpPr>
          <p:cNvPr id="18" name="Google Shape;18;p20"/>
          <p:cNvCxnSpPr/>
          <p:nvPr/>
        </p:nvCxnSpPr>
        <p:spPr>
          <a:xfrm rot="10800000" flipH="1">
            <a:off x="502667" y="1166367"/>
            <a:ext cx="11002000" cy="9600"/>
          </a:xfrm>
          <a:prstGeom prst="straightConnector1">
            <a:avLst/>
          </a:prstGeom>
          <a:noFill/>
          <a:ln w="19050" cap="flat" cmpd="sng">
            <a:solidFill>
              <a:schemeClr val="dk2"/>
            </a:solidFill>
            <a:prstDash val="dot"/>
            <a:round/>
            <a:headEnd type="none" w="sm" len="sm"/>
            <a:tailEnd type="none" w="sm" len="sm"/>
          </a:ln>
        </p:spPr>
      </p:cxnSp>
    </p:spTree>
    <p:extLst>
      <p:ext uri="{BB962C8B-B14F-4D97-AF65-F5344CB8AC3E}">
        <p14:creationId xmlns:p14="http://schemas.microsoft.com/office/powerpoint/2010/main" val="2273315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4D77C8-2066-EA90-57C2-64CCDC8842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9C90821-B14A-2B53-6B46-3546CEE4B6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BA431D-151C-147C-B953-E837BABE8F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08DEE6C-629F-574A-8B79-2DB6DCFF2486}" type="datetimeFigureOut">
              <a:rPr lang="en-US" smtClean="0"/>
              <a:t>4/24/24</a:t>
            </a:fld>
            <a:endParaRPr lang="en-US"/>
          </a:p>
        </p:txBody>
      </p:sp>
      <p:sp>
        <p:nvSpPr>
          <p:cNvPr id="5" name="Footer Placeholder 4">
            <a:extLst>
              <a:ext uri="{FF2B5EF4-FFF2-40B4-BE49-F238E27FC236}">
                <a16:creationId xmlns:a16="http://schemas.microsoft.com/office/drawing/2014/main" id="{1D3FF15A-F7E6-9EB2-D5E8-36800E4759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1DBFB44-15E6-B7F9-6484-967CBB5DDB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00B3111-CA0B-714B-A9D9-F39EF0D30EF7}" type="slidenum">
              <a:rPr lang="en-US" smtClean="0"/>
              <a:t>‹#›</a:t>
            </a:fld>
            <a:endParaRPr lang="en-US"/>
          </a:p>
        </p:txBody>
      </p:sp>
    </p:spTree>
    <p:extLst>
      <p:ext uri="{BB962C8B-B14F-4D97-AF65-F5344CB8AC3E}">
        <p14:creationId xmlns:p14="http://schemas.microsoft.com/office/powerpoint/2010/main" val="847169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609344"/>
            <a:ext cx="12192000" cy="1384995"/>
          </a:xfrm>
          <a:prstGeom prst="rect">
            <a:avLst/>
          </a:prstGeom>
        </p:spPr>
        <p:txBody>
          <a:bodyPr wrap="square">
            <a:spAutoFit/>
          </a:bodyPr>
          <a:lstStyle/>
          <a:p>
            <a:pPr algn="ctr"/>
            <a:r>
              <a:rPr lang="en-US" sz="2800" dirty="0">
                <a:latin typeface="Century Gothic" panose="020B0502020202020204" pitchFamily="34" charset="0"/>
                <a:ea typeface="Calibri" panose="020F0502020204030204" pitchFamily="34" charset="0"/>
                <a:cs typeface="Times New Roman" panose="02020603050405020304" pitchFamily="18" charset="0"/>
              </a:rPr>
              <a:t>Developing a Consistent Methodology for Estimating Consumptive Use from Evapotranspiration in the Upper Colorado River Basin for the United States Bureau of Reclamation</a:t>
            </a:r>
            <a:endParaRPr lang="en-US" sz="2800"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0" y="3865894"/>
            <a:ext cx="12192000" cy="1754326"/>
          </a:xfrm>
          <a:prstGeom prst="rect">
            <a:avLst/>
          </a:prstGeom>
        </p:spPr>
        <p:txBody>
          <a:bodyPr wrap="square">
            <a:spAutoFit/>
          </a:bodyPr>
          <a:lstStyle/>
          <a:p>
            <a:pPr algn="ctr"/>
            <a:r>
              <a:rPr lang="en-US" u="sng" dirty="0">
                <a:latin typeface="Century Gothic" panose="020B0502020202020204" pitchFamily="34" charset="0"/>
                <a:ea typeface="Calibri" panose="020F0502020204030204" pitchFamily="34" charset="0"/>
                <a:cs typeface="Times New Roman" panose="02020603050405020304" pitchFamily="18" charset="0"/>
              </a:rPr>
              <a:t>Project Team:</a:t>
            </a:r>
            <a:endParaRPr lang="en-US" dirty="0">
              <a:latin typeface="Century Gothic" panose="020B0502020202020204" pitchFamily="34" charset="0"/>
              <a:ea typeface="Calibri" panose="020F0502020204030204" pitchFamily="34" charset="0"/>
              <a:cs typeface="Times New Roman" panose="02020603050405020304" pitchFamily="18" charset="0"/>
            </a:endParaRPr>
          </a:p>
          <a:p>
            <a:pPr algn="ctr"/>
            <a:r>
              <a:rPr lang="en-US" dirty="0">
                <a:latin typeface="Century Gothic" panose="020B0502020202020204" pitchFamily="34" charset="0"/>
                <a:ea typeface="Calibri" panose="020F0502020204030204" pitchFamily="34" charset="0"/>
                <a:cs typeface="Times New Roman" panose="02020603050405020304" pitchFamily="18" charset="0"/>
              </a:rPr>
              <a:t> </a:t>
            </a:r>
          </a:p>
          <a:p>
            <a:pPr algn="ctr"/>
            <a:r>
              <a:rPr lang="en-US" dirty="0">
                <a:latin typeface="Century Gothic" panose="020B0502020202020204" pitchFamily="34" charset="0"/>
                <a:ea typeface="Calibri" panose="020F0502020204030204" pitchFamily="34" charset="0"/>
                <a:cs typeface="Times New Roman" panose="02020603050405020304" pitchFamily="18" charset="0"/>
              </a:rPr>
              <a:t>Dr. Christopher Hain, NASA Marshall Space Flight Center (MSFC)</a:t>
            </a:r>
          </a:p>
          <a:p>
            <a:pPr algn="ctr"/>
            <a:r>
              <a:rPr lang="en-US" dirty="0">
                <a:latin typeface="Century Gothic" panose="020B0502020202020204" pitchFamily="34" charset="0"/>
                <a:ea typeface="Calibri" panose="020F0502020204030204" pitchFamily="34" charset="0"/>
                <a:cs typeface="Times New Roman" panose="02020603050405020304" pitchFamily="18" charset="0"/>
              </a:rPr>
              <a:t>Dr. Joshua Fisher, Jet Propulsion Laboratory (JPL)</a:t>
            </a:r>
          </a:p>
          <a:p>
            <a:pPr algn="ctr"/>
            <a:r>
              <a:rPr lang="en-US" dirty="0">
                <a:latin typeface="Century Gothic" panose="020B0502020202020204" pitchFamily="34" charset="0"/>
                <a:ea typeface="Calibri" panose="020F0502020204030204" pitchFamily="34" charset="0"/>
                <a:cs typeface="Times New Roman" panose="02020603050405020304" pitchFamily="18" charset="0"/>
              </a:rPr>
              <a:t>Dr. Thomas Holmes, NASA Goddard Space Flight Center (GSFC)</a:t>
            </a:r>
          </a:p>
          <a:p>
            <a:pPr algn="ctr"/>
            <a:r>
              <a:rPr lang="en-US" dirty="0">
                <a:latin typeface="Century Gothic" panose="020B0502020202020204" pitchFamily="34" charset="0"/>
                <a:ea typeface="Calibri" panose="020F0502020204030204" pitchFamily="34" charset="0"/>
                <a:cs typeface="Times New Roman" panose="02020603050405020304" pitchFamily="18" charset="0"/>
              </a:rPr>
              <a:t>Mr. Alberto Guzman, NASA Ames Research Center (ARC)</a:t>
            </a:r>
          </a:p>
        </p:txBody>
      </p:sp>
    </p:spTree>
    <p:extLst>
      <p:ext uri="{BB962C8B-B14F-4D97-AF65-F5344CB8AC3E}">
        <p14:creationId xmlns:p14="http://schemas.microsoft.com/office/powerpoint/2010/main" val="1124298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58659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8453" y="56203"/>
            <a:ext cx="11539826" cy="461665"/>
          </a:xfrm>
          <a:prstGeom prst="rect">
            <a:avLst/>
          </a:prstGeom>
          <a:noFill/>
        </p:spPr>
        <p:txBody>
          <a:bodyPr wrap="square" rtlCol="0">
            <a:spAutoFit/>
          </a:bodyPr>
          <a:lstStyle/>
          <a:p>
            <a:r>
              <a:rPr lang="en-US" sz="2400" dirty="0">
                <a:solidFill>
                  <a:schemeClr val="bg1"/>
                </a:solidFill>
                <a:latin typeface="Century Gothic" panose="020B0502020202020204" pitchFamily="34" charset="0"/>
              </a:rPr>
              <a:t>Needs Introduction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36150" y="67536"/>
            <a:ext cx="566950" cy="469151"/>
          </a:xfrm>
          <a:prstGeom prst="rect">
            <a:avLst/>
          </a:prstGeom>
        </p:spPr>
      </p:pic>
      <p:sp>
        <p:nvSpPr>
          <p:cNvPr id="5" name="Rectangle 4"/>
          <p:cNvSpPr/>
          <p:nvPr/>
        </p:nvSpPr>
        <p:spPr>
          <a:xfrm>
            <a:off x="161759" y="950094"/>
            <a:ext cx="7899890" cy="5863144"/>
          </a:xfrm>
          <a:prstGeom prst="rect">
            <a:avLst/>
          </a:prstGeom>
        </p:spPr>
        <p:txBody>
          <a:bodyPr wrap="square">
            <a:spAutoFit/>
          </a:bodyPr>
          <a:lstStyle/>
          <a:p>
            <a:r>
              <a:rPr lang="en-US" sz="1700" dirty="0">
                <a:latin typeface="Century Gothic" panose="020B0502020202020204" pitchFamily="34" charset="0"/>
                <a:ea typeface="Calibri" panose="020F0502020204030204" pitchFamily="34" charset="0"/>
                <a:cs typeface="Times New Roman" panose="02020603050405020304" pitchFamily="18" charset="0"/>
              </a:rPr>
              <a:t>WWAO conducted a Colorado River Basin Needs Assessment and has identified Consumptive Use for Calculating Water Budgets as a Use Case, which seeks to determine consumptive use for reporting and long-term planning purposes. </a:t>
            </a:r>
          </a:p>
          <a:p>
            <a:endParaRPr lang="en-US" sz="1700" dirty="0">
              <a:latin typeface="Century Gothic" panose="020B0502020202020204" pitchFamily="34" charset="0"/>
              <a:ea typeface="Calibri" panose="020F0502020204030204" pitchFamily="34" charset="0"/>
              <a:cs typeface="Times New Roman" panose="02020603050405020304" pitchFamily="18" charset="0"/>
            </a:endParaRPr>
          </a:p>
          <a:p>
            <a:endParaRPr lang="en-US" sz="1700" dirty="0">
              <a:latin typeface="Century Gothic" panose="020B0502020202020204" pitchFamily="34" charset="0"/>
              <a:ea typeface="Calibri" panose="020F0502020204030204" pitchFamily="34" charset="0"/>
              <a:cs typeface="Times New Roman" panose="02020603050405020304" pitchFamily="18" charset="0"/>
            </a:endParaRPr>
          </a:p>
          <a:p>
            <a:r>
              <a:rPr lang="en-US" sz="1700" b="1" u="sng" dirty="0">
                <a:latin typeface="Century Gothic" panose="020B0502020202020204" pitchFamily="34" charset="0"/>
                <a:ea typeface="Calibri" panose="020F0502020204030204" pitchFamily="34" charset="0"/>
                <a:cs typeface="Times New Roman" panose="02020603050405020304" pitchFamily="18" charset="0"/>
              </a:rPr>
              <a:t>Partner</a:t>
            </a:r>
            <a:r>
              <a:rPr lang="en-US" sz="1700" dirty="0">
                <a:latin typeface="Century Gothic" panose="020B0502020202020204" pitchFamily="34" charset="0"/>
                <a:ea typeface="Calibri" panose="020F0502020204030204" pitchFamily="34" charset="0"/>
                <a:cs typeface="Times New Roman" panose="02020603050405020304" pitchFamily="18" charset="0"/>
              </a:rPr>
              <a:t>: The United States Bureau of Reclamation (USBR) is mandated to perform the accounting of consumptive use and loss for the Colorado River Basin. </a:t>
            </a:r>
          </a:p>
          <a:p>
            <a:endParaRPr lang="en-US" sz="1700" dirty="0">
              <a:latin typeface="Century Gothic" panose="020B0502020202020204" pitchFamily="34" charset="0"/>
              <a:ea typeface="Calibri" panose="020F0502020204030204" pitchFamily="34" charset="0"/>
              <a:cs typeface="Times New Roman" panose="02020603050405020304" pitchFamily="18" charset="0"/>
            </a:endParaRPr>
          </a:p>
          <a:p>
            <a:endParaRPr lang="en-US" sz="1700" dirty="0">
              <a:latin typeface="Century Gothic" panose="020B0502020202020204" pitchFamily="34" charset="0"/>
              <a:ea typeface="Calibri" panose="020F0502020204030204" pitchFamily="34" charset="0"/>
              <a:cs typeface="Times New Roman" panose="02020603050405020304" pitchFamily="18" charset="0"/>
            </a:endParaRPr>
          </a:p>
          <a:p>
            <a:r>
              <a:rPr lang="en-US" sz="1700" dirty="0">
                <a:latin typeface="Century Gothic" panose="020B0502020202020204" pitchFamily="34" charset="0"/>
                <a:ea typeface="Calibri" panose="020F0502020204030204" pitchFamily="34" charset="0"/>
                <a:cs typeface="Times New Roman" panose="02020603050405020304" pitchFamily="18" charset="0"/>
              </a:rPr>
              <a:t>Currently, each state in the basin relies on what is reported by water-rights users, in order to verify these reports, unbiased estimates of consumptive use are needed. Water-rights planning in the Colorado River Basin is done at the state and federal levels. This includes planning, emergency drought requirements, and Indian Water Rights Settlements. </a:t>
            </a:r>
          </a:p>
          <a:p>
            <a:endParaRPr lang="en-US" sz="1700" dirty="0">
              <a:latin typeface="Century Gothic" panose="020B0502020202020204" pitchFamily="34" charset="0"/>
              <a:ea typeface="Calibri" panose="020F0502020204030204" pitchFamily="34" charset="0"/>
              <a:cs typeface="Times New Roman" panose="02020603050405020304" pitchFamily="18" charset="0"/>
            </a:endParaRPr>
          </a:p>
          <a:p>
            <a:endParaRPr lang="en-US" sz="1700" dirty="0">
              <a:latin typeface="Century Gothic" panose="020B0502020202020204" pitchFamily="34" charset="0"/>
              <a:ea typeface="Calibri" panose="020F0502020204030204" pitchFamily="34" charset="0"/>
              <a:cs typeface="Times New Roman" panose="02020603050405020304" pitchFamily="18" charset="0"/>
            </a:endParaRPr>
          </a:p>
          <a:p>
            <a:r>
              <a:rPr lang="en-US" sz="1700" dirty="0">
                <a:latin typeface="Century Gothic" panose="020B0502020202020204" pitchFamily="34" charset="0"/>
              </a:rPr>
              <a:t>Therefore, the USBR would like to adopt a consistent methodology to be used at the USBR and potentially within  four states in the Upper Colorado River basin. </a:t>
            </a:r>
            <a:br>
              <a:rPr lang="en-US" dirty="0"/>
            </a:br>
            <a:endParaRPr lang="en-US" dirty="0">
              <a:solidFill>
                <a:srgbClr val="7030A0"/>
              </a:solidFill>
              <a:latin typeface="Times New Roman" panose="02020603050405020304" pitchFamily="18" charset="0"/>
              <a:ea typeface="Calibri" panose="020F0502020204030204" pitchFamily="34" charset="0"/>
              <a:cs typeface="Times New Roman (Body CS)"/>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1379" t="10392" r="11538" b="13264"/>
          <a:stretch/>
        </p:blipFill>
        <p:spPr bwMode="auto">
          <a:xfrm>
            <a:off x="8183746" y="979318"/>
            <a:ext cx="3635879" cy="4663440"/>
          </a:xfrm>
          <a:prstGeom prst="rect">
            <a:avLst/>
          </a:prstGeom>
          <a:ln>
            <a:noFill/>
          </a:ln>
          <a:extLst>
            <a:ext uri="{53640926-AAD7-44D8-BBD7-CCE9431645EC}">
              <a14:shadowObscured xmlns:a14="http://schemas.microsoft.com/office/drawing/2010/main"/>
            </a:ext>
          </a:extLst>
        </p:spPr>
      </p:pic>
      <p:sp>
        <p:nvSpPr>
          <p:cNvPr id="7" name="Text Box 9"/>
          <p:cNvSpPr txBox="1"/>
          <p:nvPr/>
        </p:nvSpPr>
        <p:spPr>
          <a:xfrm>
            <a:off x="8335750" y="5691877"/>
            <a:ext cx="3200400" cy="369332"/>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spAutoFit/>
          </a:bodyPr>
          <a:lstStyle/>
          <a:p>
            <a:pPr marL="0" marR="0" algn="ctr">
              <a:spcBef>
                <a:spcPts val="0"/>
              </a:spcBef>
              <a:spcAft>
                <a:spcPts val="0"/>
              </a:spcAft>
            </a:pPr>
            <a:r>
              <a:rPr lang="en-US" sz="1200" dirty="0">
                <a:effectLst/>
                <a:latin typeface="Century Gothic" panose="020B0502020202020204" pitchFamily="34" charset="0"/>
                <a:ea typeface="Calibri" panose="020F0502020204030204" pitchFamily="34" charset="0"/>
                <a:cs typeface="Times New Roman" panose="02020603050405020304" pitchFamily="18" charset="0"/>
              </a:rPr>
              <a:t>Map of the Upper Colorado and Lower Colorado River Basins</a:t>
            </a:r>
            <a:r>
              <a:rPr lang="en-US" sz="1200" i="1" dirty="0">
                <a:effectLst/>
                <a:latin typeface="Century Gothic" panose="020B0502020202020204" pitchFamily="34" charset="0"/>
                <a:ea typeface="Calibri" panose="020F0502020204030204" pitchFamily="34" charset="0"/>
                <a:cs typeface="Times New Roman" panose="02020603050405020304" pitchFamily="18" charset="0"/>
              </a:rPr>
              <a:t>. </a:t>
            </a:r>
            <a:endParaRPr lang="en-US" sz="12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9605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58659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8453" y="56203"/>
            <a:ext cx="11539826" cy="461665"/>
          </a:xfrm>
          <a:prstGeom prst="rect">
            <a:avLst/>
          </a:prstGeom>
          <a:noFill/>
        </p:spPr>
        <p:txBody>
          <a:bodyPr wrap="square" rtlCol="0">
            <a:spAutoFit/>
          </a:bodyPr>
          <a:lstStyle/>
          <a:p>
            <a:r>
              <a:rPr lang="en-US" sz="2400" dirty="0">
                <a:solidFill>
                  <a:schemeClr val="bg1"/>
                </a:solidFill>
                <a:latin typeface="Century Gothic" panose="020B0502020202020204" pitchFamily="34" charset="0"/>
              </a:rPr>
              <a:t>Needs Introduction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36150" y="67536"/>
            <a:ext cx="566950" cy="469151"/>
          </a:xfrm>
          <a:prstGeom prst="rect">
            <a:avLst/>
          </a:prstGeom>
        </p:spPr>
      </p:pic>
      <p:sp>
        <p:nvSpPr>
          <p:cNvPr id="5" name="Rectangle 4"/>
          <p:cNvSpPr/>
          <p:nvPr/>
        </p:nvSpPr>
        <p:spPr>
          <a:xfrm>
            <a:off x="0" y="805868"/>
            <a:ext cx="12192000" cy="3754874"/>
          </a:xfrm>
          <a:prstGeom prst="rect">
            <a:avLst/>
          </a:prstGeom>
        </p:spPr>
        <p:txBody>
          <a:bodyPr wrap="square">
            <a:spAutoFit/>
          </a:bodyPr>
          <a:lstStyle/>
          <a:p>
            <a:r>
              <a:rPr lang="en-US" sz="1700" b="1" u="sng" dirty="0">
                <a:latin typeface="Century Gothic" panose="020B0502020202020204" pitchFamily="34" charset="0"/>
                <a:ea typeface="Calibri" panose="020F0502020204030204" pitchFamily="34" charset="0"/>
                <a:cs typeface="Times New Roman" panose="02020603050405020304" pitchFamily="18" charset="0"/>
              </a:rPr>
              <a:t>Focus Area</a:t>
            </a:r>
            <a:r>
              <a:rPr lang="en-US" sz="1700" dirty="0">
                <a:latin typeface="Century Gothic" panose="020B0502020202020204" pitchFamily="34" charset="0"/>
                <a:ea typeface="Calibri" panose="020F0502020204030204" pitchFamily="34" charset="0"/>
                <a:cs typeface="Times New Roman" panose="02020603050405020304" pitchFamily="18" charset="0"/>
              </a:rPr>
              <a:t>: The need identified by WWAO’s Colorado River Basin Needs Assessment focused on the entire Colorado River Basin. However, after consultation with USBR, the proposed project will focus on the estimation of consumptive use within the Upper Colorado River Basin. </a:t>
            </a:r>
          </a:p>
          <a:p>
            <a:endParaRPr lang="en-US" sz="1700" dirty="0">
              <a:latin typeface="Century Gothic" panose="020B0502020202020204" pitchFamily="34" charset="0"/>
              <a:ea typeface="Calibri" panose="020F0502020204030204" pitchFamily="34" charset="0"/>
              <a:cs typeface="Times New Roman" panose="02020603050405020304" pitchFamily="18" charset="0"/>
            </a:endParaRPr>
          </a:p>
          <a:p>
            <a:r>
              <a:rPr lang="en-US" sz="1700" dirty="0">
                <a:latin typeface="Century Gothic" panose="020B0502020202020204" pitchFamily="34" charset="0"/>
                <a:ea typeface="Calibri" panose="020F0502020204030204" pitchFamily="34" charset="0"/>
                <a:cs typeface="Times New Roman" panose="02020603050405020304" pitchFamily="18" charset="0"/>
              </a:rPr>
              <a:t>Beneficiaries and partners involved in addressing this need include decision makers such as state agencies (for example, the Arizona Department of Water Resources, Colorado Division of Water Resources, New Mexico Office of the State Engineer’s Office, and Wyoming Interstate Stream Division) as well as data providers (for example, the USBR). </a:t>
            </a:r>
          </a:p>
          <a:p>
            <a:endParaRPr lang="en-US" sz="1700" dirty="0">
              <a:latin typeface="Century Gothic" panose="020B0502020202020204" pitchFamily="34" charset="0"/>
              <a:ea typeface="Calibri" panose="020F0502020204030204" pitchFamily="34" charset="0"/>
              <a:cs typeface="Times New Roman" panose="02020603050405020304" pitchFamily="18" charset="0"/>
            </a:endParaRPr>
          </a:p>
          <a:p>
            <a:r>
              <a:rPr lang="en-US" sz="1700" b="1" u="sng" dirty="0">
                <a:latin typeface="Century Gothic" panose="020B0502020202020204" pitchFamily="34" charset="0"/>
                <a:ea typeface="Calibri" panose="020F0502020204030204" pitchFamily="34" charset="0"/>
                <a:cs typeface="Times New Roman" panose="02020603050405020304" pitchFamily="18" charset="0"/>
              </a:rPr>
              <a:t>Changes</a:t>
            </a:r>
            <a:r>
              <a:rPr lang="en-US" sz="1700" dirty="0">
                <a:latin typeface="Century Gothic" panose="020B0502020202020204" pitchFamily="34" charset="0"/>
                <a:ea typeface="Calibri" panose="020F0502020204030204" pitchFamily="34" charset="0"/>
                <a:cs typeface="Times New Roman" panose="02020603050405020304" pitchFamily="18" charset="0"/>
              </a:rPr>
              <a:t>: Currently, USBR requires estimates be available by July 1 for the previous growing season, but to enable better planning/coordination with the states in the basin, the USBR would like estimates from the previous growing season by March 1. </a:t>
            </a:r>
          </a:p>
          <a:p>
            <a:endParaRPr lang="en-US" sz="1700" dirty="0">
              <a:latin typeface="Century Gothic" panose="020B0502020202020204" pitchFamily="34" charset="0"/>
              <a:ea typeface="Calibri" panose="020F0502020204030204" pitchFamily="34" charset="0"/>
              <a:cs typeface="Times New Roman" panose="02020603050405020304" pitchFamily="18" charset="0"/>
            </a:endParaRPr>
          </a:p>
          <a:p>
            <a:r>
              <a:rPr lang="en-US" sz="1700" b="1" u="sng" dirty="0">
                <a:latin typeface="Century Gothic" panose="020B0502020202020204" pitchFamily="34" charset="0"/>
                <a:ea typeface="Calibri" panose="020F0502020204030204" pitchFamily="34" charset="0"/>
                <a:cs typeface="Times New Roman" panose="02020603050405020304" pitchFamily="18" charset="0"/>
              </a:rPr>
              <a:t>Requirements</a:t>
            </a:r>
            <a:r>
              <a:rPr lang="en-US" sz="1700" dirty="0">
                <a:latin typeface="Century Gothic" panose="020B0502020202020204" pitchFamily="34" charset="0"/>
                <a:ea typeface="Calibri" panose="020F0502020204030204" pitchFamily="34" charset="0"/>
                <a:cs typeface="Times New Roman" panose="02020603050405020304" pitchFamily="18" charset="0"/>
              </a:rPr>
              <a:t>: </a:t>
            </a:r>
          </a:p>
        </p:txBody>
      </p:sp>
      <p:sp>
        <p:nvSpPr>
          <p:cNvPr id="7" name="Rectangle 6"/>
          <p:cNvSpPr/>
          <p:nvPr/>
        </p:nvSpPr>
        <p:spPr>
          <a:xfrm>
            <a:off x="1054358" y="4644813"/>
            <a:ext cx="10226351" cy="1400383"/>
          </a:xfrm>
          <a:prstGeom prst="rect">
            <a:avLst/>
          </a:prstGeom>
        </p:spPr>
        <p:txBody>
          <a:bodyPr wrap="square">
            <a:spAutoFit/>
          </a:bodyPr>
          <a:lstStyle/>
          <a:p>
            <a:r>
              <a:rPr lang="en-US" sz="1700" dirty="0">
                <a:latin typeface="Century Gothic" panose="020B0502020202020204" pitchFamily="34" charset="0"/>
                <a:ea typeface="Calibri" panose="020F0502020204030204" pitchFamily="34" charset="0"/>
                <a:cs typeface="Times New Roman" panose="02020603050405020304" pitchFamily="18" charset="0"/>
              </a:rPr>
              <a:t>Spatial resolution:			30-meters</a:t>
            </a:r>
          </a:p>
          <a:p>
            <a:r>
              <a:rPr lang="en-US" sz="1700" dirty="0">
                <a:latin typeface="Century Gothic" panose="020B0502020202020204" pitchFamily="34" charset="0"/>
                <a:ea typeface="Calibri" panose="020F0502020204030204" pitchFamily="34" charset="0"/>
                <a:cs typeface="Times New Roman" panose="02020603050405020304" pitchFamily="18" charset="0"/>
              </a:rPr>
              <a:t>Temporal resolution:		Monthly over the growing season (1 April to 31 October)   </a:t>
            </a:r>
          </a:p>
          <a:p>
            <a:r>
              <a:rPr lang="en-US" sz="1700" dirty="0">
                <a:latin typeface="Century Gothic" panose="020B0502020202020204" pitchFamily="34" charset="0"/>
                <a:ea typeface="Calibri" panose="020F0502020204030204" pitchFamily="34" charset="0"/>
                <a:cs typeface="Times New Roman" panose="02020603050405020304" pitchFamily="18" charset="0"/>
              </a:rPr>
              <a:t>Model Accuracy:		15 to 20% over agricultural areas</a:t>
            </a:r>
          </a:p>
          <a:p>
            <a:r>
              <a:rPr lang="en-US" sz="1700" dirty="0">
                <a:latin typeface="Century Gothic" panose="020B0502020202020204" pitchFamily="34" charset="0"/>
                <a:ea typeface="Calibri" panose="020F0502020204030204" pitchFamily="34" charset="0"/>
                <a:cs typeface="Times New Roman" panose="02020603050405020304" pitchFamily="18" charset="0"/>
              </a:rPr>
              <a:t>Product Availability:		ET estimates by 1 March for the previous growing season</a:t>
            </a:r>
          </a:p>
          <a:p>
            <a:r>
              <a:rPr lang="en-US" sz="1700" dirty="0">
                <a:latin typeface="Century Gothic" panose="020B0502020202020204" pitchFamily="34" charset="0"/>
                <a:ea typeface="Calibri" panose="020F0502020204030204" pitchFamily="34" charset="0"/>
                <a:cs typeface="Times New Roman" panose="02020603050405020304" pitchFamily="18" charset="0"/>
              </a:rPr>
              <a:t>Study Period:			2017-current</a:t>
            </a:r>
          </a:p>
        </p:txBody>
      </p:sp>
    </p:spTree>
    <p:extLst>
      <p:ext uri="{BB962C8B-B14F-4D97-AF65-F5344CB8AC3E}">
        <p14:creationId xmlns:p14="http://schemas.microsoft.com/office/powerpoint/2010/main" val="1256527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
          <p:cNvSpPr/>
          <p:nvPr/>
        </p:nvSpPr>
        <p:spPr>
          <a:xfrm>
            <a:off x="3970420" y="1435401"/>
            <a:ext cx="8221579" cy="1766766"/>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7000"/>
              </a:lnSpc>
              <a:spcBef>
                <a:spcPts val="0"/>
              </a:spcBef>
              <a:spcAft>
                <a:spcPts val="0"/>
              </a:spcAft>
              <a:buClr>
                <a:schemeClr val="dk1"/>
              </a:buClr>
              <a:buSzPts val="1800"/>
              <a:buFont typeface="Arial"/>
              <a:buChar char="•"/>
            </a:pPr>
            <a:r>
              <a:rPr lang="en-US" sz="1800" b="0" i="0" u="none" strike="noStrike" cap="none">
                <a:solidFill>
                  <a:schemeClr val="dk1"/>
                </a:solidFill>
                <a:latin typeface="Avenir"/>
                <a:ea typeface="Avenir"/>
                <a:cs typeface="Avenir"/>
                <a:sym typeface="Avenir"/>
              </a:rPr>
              <a:t>Available Flux Tower sites within UCRB, and analysis of situation with respect to dominant wind and elevation.</a:t>
            </a:r>
            <a:endParaRPr/>
          </a:p>
          <a:p>
            <a:pPr marL="285750" marR="0" lvl="0" indent="-285750" algn="l" rtl="0">
              <a:lnSpc>
                <a:spcPct val="107000"/>
              </a:lnSpc>
              <a:spcBef>
                <a:spcPts val="800"/>
              </a:spcBef>
              <a:spcAft>
                <a:spcPts val="0"/>
              </a:spcAft>
              <a:buClr>
                <a:schemeClr val="dk1"/>
              </a:buClr>
              <a:buSzPts val="1800"/>
              <a:buFont typeface="Arial"/>
              <a:buChar char="•"/>
            </a:pPr>
            <a:r>
              <a:rPr lang="en-US" sz="1800" b="0" i="0" u="none" strike="noStrike" cap="none">
                <a:solidFill>
                  <a:schemeClr val="dk1"/>
                </a:solidFill>
                <a:latin typeface="Avenir"/>
                <a:ea typeface="Avenir"/>
                <a:cs typeface="Avenir"/>
                <a:sym typeface="Avenir"/>
              </a:rPr>
              <a:t>FIGURE: Map of UCRB and surrounding region with locations of Flux Towers, stream networks and elevation. (update Phase 3 final report fig 3.)</a:t>
            </a:r>
            <a:endParaRPr/>
          </a:p>
          <a:p>
            <a:pPr marL="285750" marR="0" lvl="0" indent="-285750" algn="l" rtl="0">
              <a:lnSpc>
                <a:spcPct val="107000"/>
              </a:lnSpc>
              <a:spcBef>
                <a:spcPts val="800"/>
              </a:spcBef>
              <a:spcAft>
                <a:spcPts val="0"/>
              </a:spcAft>
              <a:buClr>
                <a:schemeClr val="dk1"/>
              </a:buClr>
              <a:buSzPts val="1800"/>
              <a:buFont typeface="Arial"/>
              <a:buChar char="•"/>
            </a:pPr>
            <a:r>
              <a:rPr lang="en-US" sz="1800" b="0" i="0" u="none" strike="noStrike" cap="none">
                <a:solidFill>
                  <a:schemeClr val="dk1"/>
                </a:solidFill>
                <a:latin typeface="Avenir"/>
                <a:ea typeface="Avenir"/>
                <a:cs typeface="Avenir"/>
                <a:sym typeface="Avenir"/>
              </a:rPr>
              <a:t>FIGURE: Results of footprint analysis for each Flux Tower resource.</a:t>
            </a:r>
            <a:endParaRPr/>
          </a:p>
        </p:txBody>
      </p:sp>
      <p:graphicFrame>
        <p:nvGraphicFramePr>
          <p:cNvPr id="93" name="Google Shape;93;p1"/>
          <p:cNvGraphicFramePr/>
          <p:nvPr/>
        </p:nvGraphicFramePr>
        <p:xfrm>
          <a:off x="3970421" y="3374344"/>
          <a:ext cx="7889750" cy="2819400"/>
        </p:xfrm>
        <a:graphic>
          <a:graphicData uri="http://schemas.openxmlformats.org/drawingml/2006/table">
            <a:tbl>
              <a:tblPr firstRow="1" firstCol="1" bandRow="1">
                <a:noFill/>
              </a:tblPr>
              <a:tblGrid>
                <a:gridCol w="1082850">
                  <a:extLst>
                    <a:ext uri="{9D8B030D-6E8A-4147-A177-3AD203B41FA5}">
                      <a16:colId xmlns:a16="http://schemas.microsoft.com/office/drawing/2014/main" val="20000"/>
                    </a:ext>
                  </a:extLst>
                </a:gridCol>
                <a:gridCol w="1179100">
                  <a:extLst>
                    <a:ext uri="{9D8B030D-6E8A-4147-A177-3AD203B41FA5}">
                      <a16:colId xmlns:a16="http://schemas.microsoft.com/office/drawing/2014/main" val="20001"/>
                    </a:ext>
                  </a:extLst>
                </a:gridCol>
                <a:gridCol w="1443800">
                  <a:extLst>
                    <a:ext uri="{9D8B030D-6E8A-4147-A177-3AD203B41FA5}">
                      <a16:colId xmlns:a16="http://schemas.microsoft.com/office/drawing/2014/main" val="20002"/>
                    </a:ext>
                  </a:extLst>
                </a:gridCol>
                <a:gridCol w="986600">
                  <a:extLst>
                    <a:ext uri="{9D8B030D-6E8A-4147-A177-3AD203B41FA5}">
                      <a16:colId xmlns:a16="http://schemas.microsoft.com/office/drawing/2014/main" val="20003"/>
                    </a:ext>
                  </a:extLst>
                </a:gridCol>
                <a:gridCol w="1263325">
                  <a:extLst>
                    <a:ext uri="{9D8B030D-6E8A-4147-A177-3AD203B41FA5}">
                      <a16:colId xmlns:a16="http://schemas.microsoft.com/office/drawing/2014/main" val="20004"/>
                    </a:ext>
                  </a:extLst>
                </a:gridCol>
                <a:gridCol w="1934075">
                  <a:extLst>
                    <a:ext uri="{9D8B030D-6E8A-4147-A177-3AD203B41FA5}">
                      <a16:colId xmlns:a16="http://schemas.microsoft.com/office/drawing/2014/main" val="20005"/>
                    </a:ext>
                  </a:extLst>
                </a:gridCol>
              </a:tblGrid>
              <a:tr h="469900">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State</a:t>
                      </a: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Station</a:t>
                      </a: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Latitude</a:t>
                      </a: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Elevation (m)</a:t>
                      </a: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Start of Operation</a:t>
                      </a: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Crop Type / Irrigation</a:t>
                      </a:r>
                      <a:endParaRPr/>
                    </a:p>
                  </a:txBody>
                  <a:tcPr marL="68575" marR="68575" marT="0" marB="0"/>
                </a:tc>
                <a:extLst>
                  <a:ext uri="{0D108BD9-81ED-4DB2-BD59-A6C34878D82A}">
                    <a16:rowId xmlns:a16="http://schemas.microsoft.com/office/drawing/2014/main" val="10000"/>
                  </a:ext>
                </a:extLst>
              </a:tr>
              <a:tr h="469900">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Wyoming</a:t>
                      </a: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Big Piney</a:t>
                      </a:r>
                      <a:endParaRPr sz="1400" u="none" strike="noStrike" cap="none">
                        <a:latin typeface="Avenir"/>
                        <a:ea typeface="Avenir"/>
                        <a:cs typeface="Avenir"/>
                        <a:sym typeface="Avenir"/>
                      </a:endParaRPr>
                    </a:p>
                  </a:txBody>
                  <a:tcPr marL="68575" marR="68575" marT="0" marB="0"/>
                </a:tc>
                <a:tc>
                  <a:txBody>
                    <a:bodyPr/>
                    <a:lstStyle/>
                    <a:p>
                      <a:pPr marL="0" marR="0" lvl="0" indent="0" algn="ctr" rtl="0">
                        <a:lnSpc>
                          <a:spcPct val="100000"/>
                        </a:lnSpc>
                        <a:spcBef>
                          <a:spcPts val="0"/>
                        </a:spcBef>
                        <a:spcAft>
                          <a:spcPts val="0"/>
                        </a:spcAft>
                        <a:buClr>
                          <a:schemeClr val="dk1"/>
                        </a:buClr>
                        <a:buSzPts val="1400"/>
                        <a:buFont typeface="Avenir"/>
                        <a:buNone/>
                      </a:pPr>
                      <a:r>
                        <a:rPr lang="en-US" sz="1400" u="none" strike="noStrike" cap="none">
                          <a:latin typeface="Avenir"/>
                          <a:ea typeface="Avenir"/>
                          <a:cs typeface="Avenir"/>
                          <a:sym typeface="Avenir"/>
                        </a:rPr>
                        <a:t>42.54°N, 110.195°W</a:t>
                      </a: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2130</a:t>
                      </a: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March 2018</a:t>
                      </a:r>
                      <a:endParaRPr/>
                    </a:p>
                  </a:txBody>
                  <a:tcPr marL="68575" marR="68575" marT="0" marB="0"/>
                </a:tc>
                <a:tc>
                  <a:txBody>
                    <a:bodyPr/>
                    <a:lstStyle/>
                    <a:p>
                      <a:pPr marL="0" marR="0" lvl="0" indent="0" algn="ctr" rtl="0">
                        <a:lnSpc>
                          <a:spcPct val="100000"/>
                        </a:lnSpc>
                        <a:spcBef>
                          <a:spcPts val="0"/>
                        </a:spcBef>
                        <a:spcAft>
                          <a:spcPts val="0"/>
                        </a:spcAft>
                        <a:buClr>
                          <a:schemeClr val="dk1"/>
                        </a:buClr>
                        <a:buSzPts val="1400"/>
                        <a:buFont typeface="Avenir"/>
                        <a:buNone/>
                      </a:pPr>
                      <a:r>
                        <a:rPr lang="en-US" sz="1400" b="0" i="0" u="none" strike="noStrike" cap="none">
                          <a:solidFill>
                            <a:schemeClr val="dk1"/>
                          </a:solidFill>
                          <a:latin typeface="Avenir"/>
                          <a:ea typeface="Avenir"/>
                          <a:cs typeface="Avenir"/>
                          <a:sym typeface="Avenir"/>
                        </a:rPr>
                        <a:t>Foxtail Grass - Flood 	</a:t>
                      </a:r>
                      <a:endParaRPr/>
                    </a:p>
                  </a:txBody>
                  <a:tcPr marL="68575" marR="68575" marT="0" marB="0"/>
                </a:tc>
                <a:extLst>
                  <a:ext uri="{0D108BD9-81ED-4DB2-BD59-A6C34878D82A}">
                    <a16:rowId xmlns:a16="http://schemas.microsoft.com/office/drawing/2014/main" val="10001"/>
                  </a:ext>
                </a:extLst>
              </a:tr>
              <a:tr h="469900">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Colorado</a:t>
                      </a: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Palisade</a:t>
                      </a:r>
                      <a:endParaRPr sz="1400" u="none" strike="noStrike" cap="none">
                        <a:latin typeface="Avenir"/>
                        <a:ea typeface="Avenir"/>
                        <a:cs typeface="Avenir"/>
                        <a:sym typeface="Avenir"/>
                      </a:endParaRPr>
                    </a:p>
                  </a:txBody>
                  <a:tcPr marL="68575" marR="68575" marT="0" marB="0"/>
                </a:tc>
                <a:tc>
                  <a:txBody>
                    <a:bodyPr/>
                    <a:lstStyle/>
                    <a:p>
                      <a:pPr marL="0" marR="0" lvl="0" indent="0" algn="ctr" rtl="0">
                        <a:lnSpc>
                          <a:spcPct val="100000"/>
                        </a:lnSpc>
                        <a:spcBef>
                          <a:spcPts val="0"/>
                        </a:spcBef>
                        <a:spcAft>
                          <a:spcPts val="0"/>
                        </a:spcAft>
                        <a:buClr>
                          <a:schemeClr val="dk1"/>
                        </a:buClr>
                        <a:buSzPts val="1400"/>
                        <a:buFont typeface="Avenir"/>
                        <a:buNone/>
                      </a:pPr>
                      <a:r>
                        <a:rPr lang="en-US" sz="1400" u="none" strike="noStrike" cap="none">
                          <a:latin typeface="Avenir"/>
                          <a:ea typeface="Avenir"/>
                          <a:cs typeface="Avenir"/>
                          <a:sym typeface="Avenir"/>
                        </a:rPr>
                        <a:t>39.094°N, 108.37°W</a:t>
                      </a: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1417</a:t>
                      </a:r>
                      <a:endParaRPr sz="1400" u="none" strike="noStrike" cap="none">
                        <a:latin typeface="Avenir"/>
                        <a:ea typeface="Avenir"/>
                        <a:cs typeface="Avenir"/>
                        <a:sym typeface="Avenir"/>
                      </a:endParaRPr>
                    </a:p>
                  </a:txBody>
                  <a:tcPr marL="68575" marR="68575" marT="0" marB="0"/>
                </a:tc>
                <a:tc>
                  <a:txBody>
                    <a:bodyPr/>
                    <a:lstStyle/>
                    <a:p>
                      <a:pPr marL="0" marR="0" lvl="0" indent="0" algn="ctr" rtl="0">
                        <a:lnSpc>
                          <a:spcPct val="100000"/>
                        </a:lnSpc>
                        <a:spcBef>
                          <a:spcPts val="0"/>
                        </a:spcBef>
                        <a:spcAft>
                          <a:spcPts val="0"/>
                        </a:spcAft>
                        <a:buClr>
                          <a:schemeClr val="dk1"/>
                        </a:buClr>
                        <a:buSzPts val="1400"/>
                        <a:buFont typeface="Avenir"/>
                        <a:buNone/>
                      </a:pPr>
                      <a:r>
                        <a:rPr lang="en-US" sz="1400" u="none" strike="noStrike" cap="none">
                          <a:latin typeface="Avenir"/>
                          <a:ea typeface="Avenir"/>
                          <a:cs typeface="Avenir"/>
                          <a:sym typeface="Avenir"/>
                        </a:rPr>
                        <a:t>March 2018</a:t>
                      </a:r>
                      <a:endParaRPr/>
                    </a:p>
                    <a:p>
                      <a:pPr marL="0" marR="0" lvl="0" indent="0" algn="ctr" rtl="0">
                        <a:spcBef>
                          <a:spcPts val="0"/>
                        </a:spcBef>
                        <a:spcAft>
                          <a:spcPts val="0"/>
                        </a:spcAft>
                        <a:buNone/>
                      </a:pPr>
                      <a:endParaRPr sz="1400" u="none" strike="noStrike" cap="none">
                        <a:latin typeface="Avenir"/>
                        <a:ea typeface="Avenir"/>
                        <a:cs typeface="Avenir"/>
                        <a:sym typeface="Avenir"/>
                      </a:endParaRPr>
                    </a:p>
                  </a:txBody>
                  <a:tcPr marL="68575" marR="68575" marT="0" marB="0"/>
                </a:tc>
                <a:tc>
                  <a:txBody>
                    <a:bodyPr/>
                    <a:lstStyle/>
                    <a:p>
                      <a:pPr marL="0" marR="0" lvl="0" indent="0" algn="ctr" rtl="0">
                        <a:lnSpc>
                          <a:spcPct val="100000"/>
                        </a:lnSpc>
                        <a:spcBef>
                          <a:spcPts val="0"/>
                        </a:spcBef>
                        <a:spcAft>
                          <a:spcPts val="0"/>
                        </a:spcAft>
                        <a:buClr>
                          <a:schemeClr val="dk1"/>
                        </a:buClr>
                        <a:buSzPts val="1400"/>
                        <a:buFont typeface="Avenir"/>
                        <a:buNone/>
                      </a:pPr>
                      <a:r>
                        <a:rPr lang="en-US" sz="1400" u="none" strike="noStrike" cap="none">
                          <a:latin typeface="Avenir"/>
                          <a:ea typeface="Avenir"/>
                          <a:cs typeface="Avenir"/>
                          <a:sym typeface="Avenir"/>
                        </a:rPr>
                        <a:t>Peach Orchard - </a:t>
                      </a:r>
                      <a:r>
                        <a:rPr lang="en-US" sz="1400" b="0" i="0" u="none" strike="noStrike" cap="none">
                          <a:solidFill>
                            <a:schemeClr val="dk1"/>
                          </a:solidFill>
                          <a:latin typeface="Avenir"/>
                          <a:ea typeface="Avenir"/>
                          <a:cs typeface="Avenir"/>
                          <a:sym typeface="Avenir"/>
                        </a:rPr>
                        <a:t>Ground Sprinkler</a:t>
                      </a:r>
                      <a:endParaRPr/>
                    </a:p>
                  </a:txBody>
                  <a:tcPr marL="68575" marR="68575" marT="0" marB="0"/>
                </a:tc>
                <a:extLst>
                  <a:ext uri="{0D108BD9-81ED-4DB2-BD59-A6C34878D82A}">
                    <a16:rowId xmlns:a16="http://schemas.microsoft.com/office/drawing/2014/main" val="10002"/>
                  </a:ext>
                </a:extLst>
              </a:tr>
              <a:tr h="469900">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Colorado</a:t>
                      </a: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Kremmling</a:t>
                      </a:r>
                      <a:endParaRPr sz="1400" u="none" strike="noStrike" cap="none">
                        <a:latin typeface="Avenir"/>
                        <a:ea typeface="Avenir"/>
                        <a:cs typeface="Avenir"/>
                        <a:sym typeface="Avenir"/>
                      </a:endParaRPr>
                    </a:p>
                  </a:txBody>
                  <a:tcPr marL="68575" marR="68575" marT="0" marB="0"/>
                </a:tc>
                <a:tc>
                  <a:txBody>
                    <a:bodyPr/>
                    <a:lstStyle/>
                    <a:p>
                      <a:pPr marL="0" marR="0" lvl="0" indent="0" algn="ctr" rtl="0">
                        <a:lnSpc>
                          <a:spcPct val="100000"/>
                        </a:lnSpc>
                        <a:spcBef>
                          <a:spcPts val="0"/>
                        </a:spcBef>
                        <a:spcAft>
                          <a:spcPts val="0"/>
                        </a:spcAft>
                        <a:buClr>
                          <a:schemeClr val="dk1"/>
                        </a:buClr>
                        <a:buSzPts val="1400"/>
                        <a:buFont typeface="Avenir"/>
                        <a:buNone/>
                      </a:pPr>
                      <a:r>
                        <a:rPr lang="en-US" sz="1400" u="none" strike="noStrike" cap="none">
                          <a:latin typeface="Avenir"/>
                          <a:ea typeface="Avenir"/>
                          <a:cs typeface="Avenir"/>
                          <a:sym typeface="Avenir"/>
                        </a:rPr>
                        <a:t>40.149116°N, 106.450809°W</a:t>
                      </a: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June 2020</a:t>
                      </a:r>
                      <a:endParaRPr/>
                    </a:p>
                  </a:txBody>
                  <a:tcPr marL="68575" marR="68575" marT="0" marB="0"/>
                </a:tc>
                <a:tc>
                  <a:txBody>
                    <a:bodyPr/>
                    <a:lstStyle/>
                    <a:p>
                      <a:pPr marL="0" marR="0" lvl="0" indent="0" algn="ctr" rtl="0">
                        <a:spcBef>
                          <a:spcPts val="0"/>
                        </a:spcBef>
                        <a:spcAft>
                          <a:spcPts val="0"/>
                        </a:spcAft>
                        <a:buNone/>
                      </a:pPr>
                      <a:endParaRPr sz="1400" u="none" strike="noStrike" cap="none">
                        <a:latin typeface="Avenir"/>
                        <a:ea typeface="Avenir"/>
                        <a:cs typeface="Avenir"/>
                        <a:sym typeface="Avenir"/>
                      </a:endParaRPr>
                    </a:p>
                  </a:txBody>
                  <a:tcPr marL="68575" marR="68575" marT="0" marB="0"/>
                </a:tc>
                <a:extLst>
                  <a:ext uri="{0D108BD9-81ED-4DB2-BD59-A6C34878D82A}">
                    <a16:rowId xmlns:a16="http://schemas.microsoft.com/office/drawing/2014/main" val="10003"/>
                  </a:ext>
                </a:extLst>
              </a:tr>
              <a:tr h="469900">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Utah</a:t>
                      </a: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Vernal</a:t>
                      </a:r>
                      <a:endParaRPr sz="1400" u="none" strike="noStrike" cap="none">
                        <a:latin typeface="Avenir"/>
                        <a:ea typeface="Avenir"/>
                        <a:cs typeface="Avenir"/>
                        <a:sym typeface="Avenir"/>
                      </a:endParaRPr>
                    </a:p>
                  </a:txBody>
                  <a:tcPr marL="68575" marR="68575" marT="0" marB="0"/>
                </a:tc>
                <a:tc>
                  <a:txBody>
                    <a:bodyPr/>
                    <a:lstStyle/>
                    <a:p>
                      <a:pPr marL="0" marR="0" lvl="0" indent="0" algn="ctr" rtl="0">
                        <a:lnSpc>
                          <a:spcPct val="100000"/>
                        </a:lnSpc>
                        <a:spcBef>
                          <a:spcPts val="0"/>
                        </a:spcBef>
                        <a:spcAft>
                          <a:spcPts val="0"/>
                        </a:spcAft>
                        <a:buClr>
                          <a:schemeClr val="dk1"/>
                        </a:buClr>
                        <a:buSzPts val="1400"/>
                        <a:buFont typeface="Avenir"/>
                        <a:buNone/>
                      </a:pPr>
                      <a:r>
                        <a:rPr lang="en-US" sz="1400" u="none" strike="noStrike" cap="none">
                          <a:latin typeface="Avenir"/>
                          <a:ea typeface="Avenir"/>
                          <a:cs typeface="Avenir"/>
                          <a:sym typeface="Avenir"/>
                        </a:rPr>
                        <a:t>40.458°N, 109.562°W</a:t>
                      </a: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1665</a:t>
                      </a:r>
                      <a:endParaRPr sz="1400" u="none" strike="noStrike" cap="none">
                        <a:latin typeface="Avenir"/>
                        <a:ea typeface="Avenir"/>
                        <a:cs typeface="Avenir"/>
                        <a:sym typeface="Avenir"/>
                      </a:endParaRPr>
                    </a:p>
                  </a:txBody>
                  <a:tcPr marL="68575" marR="68575" marT="0" marB="0"/>
                </a:tc>
                <a:tc>
                  <a:txBody>
                    <a:bodyPr/>
                    <a:lstStyle/>
                    <a:p>
                      <a:pPr marL="0" marR="0" lvl="0" indent="0" algn="ctr" rtl="0">
                        <a:lnSpc>
                          <a:spcPct val="100000"/>
                        </a:lnSpc>
                        <a:spcBef>
                          <a:spcPts val="0"/>
                        </a:spcBef>
                        <a:spcAft>
                          <a:spcPts val="0"/>
                        </a:spcAft>
                        <a:buClr>
                          <a:schemeClr val="dk1"/>
                        </a:buClr>
                        <a:buSzPts val="1400"/>
                        <a:buFont typeface="Avenir"/>
                        <a:buNone/>
                      </a:pPr>
                      <a:r>
                        <a:rPr lang="en-US" sz="1400" u="none" strike="noStrike" cap="none">
                          <a:latin typeface="Avenir"/>
                          <a:ea typeface="Avenir"/>
                          <a:cs typeface="Avenir"/>
                          <a:sym typeface="Avenir"/>
                        </a:rPr>
                        <a:t>2017</a:t>
                      </a:r>
                      <a:endParaRPr/>
                    </a:p>
                    <a:p>
                      <a:pPr marL="0" marR="0" lvl="0" indent="0" algn="ctr" rtl="0">
                        <a:spcBef>
                          <a:spcPts val="0"/>
                        </a:spcBef>
                        <a:spcAft>
                          <a:spcPts val="0"/>
                        </a:spcAft>
                        <a:buNone/>
                      </a:pPr>
                      <a:endParaRPr sz="1400" u="none" strike="noStrike" cap="none">
                        <a:latin typeface="Avenir"/>
                        <a:ea typeface="Avenir"/>
                        <a:cs typeface="Avenir"/>
                        <a:sym typeface="Avenir"/>
                      </a:endParaRPr>
                    </a:p>
                  </a:txBody>
                  <a:tcPr marL="68575" marR="68575" marT="0" marB="0"/>
                </a:tc>
                <a:tc>
                  <a:txBody>
                    <a:bodyPr/>
                    <a:lstStyle/>
                    <a:p>
                      <a:pPr marL="0" marR="0" lvl="0" indent="0" algn="ctr" rtl="0">
                        <a:lnSpc>
                          <a:spcPct val="100000"/>
                        </a:lnSpc>
                        <a:spcBef>
                          <a:spcPts val="0"/>
                        </a:spcBef>
                        <a:spcAft>
                          <a:spcPts val="0"/>
                        </a:spcAft>
                        <a:buClr>
                          <a:schemeClr val="dk1"/>
                        </a:buClr>
                        <a:buSzPts val="1400"/>
                        <a:buFont typeface="Avenir"/>
                        <a:buNone/>
                      </a:pPr>
                      <a:r>
                        <a:rPr lang="en-US" sz="1400" b="0" i="0" u="none" strike="noStrike" cap="none">
                          <a:solidFill>
                            <a:schemeClr val="dk1"/>
                          </a:solidFill>
                          <a:latin typeface="Avenir"/>
                          <a:ea typeface="Avenir"/>
                          <a:cs typeface="Avenir"/>
                          <a:sym typeface="Avenir"/>
                        </a:rPr>
                        <a:t>Alfalfa -Side Roll Sprinkler 	</a:t>
                      </a:r>
                      <a:endParaRPr sz="1400" u="none" strike="noStrike" cap="none">
                        <a:latin typeface="Avenir"/>
                        <a:ea typeface="Avenir"/>
                        <a:cs typeface="Avenir"/>
                        <a:sym typeface="Avenir"/>
                      </a:endParaRPr>
                    </a:p>
                  </a:txBody>
                  <a:tcPr marL="68575" marR="68575" marT="0" marB="0"/>
                </a:tc>
                <a:extLst>
                  <a:ext uri="{0D108BD9-81ED-4DB2-BD59-A6C34878D82A}">
                    <a16:rowId xmlns:a16="http://schemas.microsoft.com/office/drawing/2014/main" val="10004"/>
                  </a:ext>
                </a:extLst>
              </a:tr>
              <a:tr h="469900">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New Mexico</a:t>
                      </a: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Bloomfield</a:t>
                      </a:r>
                      <a:endParaRPr sz="1400" u="none" strike="noStrike" cap="none">
                        <a:latin typeface="Avenir"/>
                        <a:ea typeface="Avenir"/>
                        <a:cs typeface="Avenir"/>
                        <a:sym typeface="Avenir"/>
                      </a:endParaRPr>
                    </a:p>
                  </a:txBody>
                  <a:tcPr marL="68575" marR="68575" marT="0" marB="0"/>
                </a:tc>
                <a:tc>
                  <a:txBody>
                    <a:bodyPr/>
                    <a:lstStyle/>
                    <a:p>
                      <a:pPr marL="0" marR="0" lvl="0" indent="0" algn="ctr" rtl="0">
                        <a:lnSpc>
                          <a:spcPct val="100000"/>
                        </a:lnSpc>
                        <a:spcBef>
                          <a:spcPts val="0"/>
                        </a:spcBef>
                        <a:spcAft>
                          <a:spcPts val="0"/>
                        </a:spcAft>
                        <a:buClr>
                          <a:schemeClr val="dk1"/>
                        </a:buClr>
                        <a:buSzPts val="1400"/>
                        <a:buFont typeface="Avenir"/>
                        <a:buNone/>
                      </a:pPr>
                      <a:r>
                        <a:rPr lang="en-US" sz="1400" u="none" strike="noStrike" cap="none">
                          <a:latin typeface="Avenir"/>
                          <a:ea typeface="Avenir"/>
                          <a:cs typeface="Avenir"/>
                          <a:sym typeface="Avenir"/>
                        </a:rPr>
                        <a:t>36.691°N, 107.914°W</a:t>
                      </a:r>
                      <a:endParaRPr sz="1400" u="none" strike="noStrike" cap="none">
                        <a:latin typeface="Avenir"/>
                        <a:ea typeface="Avenir"/>
                        <a:cs typeface="Avenir"/>
                        <a:sym typeface="Avenir"/>
                      </a:endParaRPr>
                    </a:p>
                  </a:txBody>
                  <a:tcPr marL="68575" marR="68575" marT="0" marB="0"/>
                </a:tc>
                <a:tc>
                  <a:txBody>
                    <a:bodyPr/>
                    <a:lstStyle/>
                    <a:p>
                      <a:pPr marL="0" marR="0" lvl="0" indent="0" algn="ctr" rtl="0">
                        <a:spcBef>
                          <a:spcPts val="0"/>
                        </a:spcBef>
                        <a:spcAft>
                          <a:spcPts val="0"/>
                        </a:spcAft>
                        <a:buNone/>
                      </a:pPr>
                      <a:r>
                        <a:rPr lang="en-US" sz="1400" u="none" strike="noStrike" cap="none">
                          <a:latin typeface="Avenir"/>
                          <a:ea typeface="Avenir"/>
                          <a:cs typeface="Avenir"/>
                          <a:sym typeface="Avenir"/>
                        </a:rPr>
                        <a:t>1694</a:t>
                      </a:r>
                      <a:endParaRPr sz="1400" u="none" strike="noStrike" cap="none">
                        <a:latin typeface="Avenir"/>
                        <a:ea typeface="Avenir"/>
                        <a:cs typeface="Avenir"/>
                        <a:sym typeface="Avenir"/>
                      </a:endParaRPr>
                    </a:p>
                  </a:txBody>
                  <a:tcPr marL="68575" marR="68575" marT="0" marB="0"/>
                </a:tc>
                <a:tc>
                  <a:txBody>
                    <a:bodyPr/>
                    <a:lstStyle/>
                    <a:p>
                      <a:pPr marL="0" marR="0" lvl="0" indent="0" algn="ctr" rtl="0">
                        <a:lnSpc>
                          <a:spcPct val="100000"/>
                        </a:lnSpc>
                        <a:spcBef>
                          <a:spcPts val="0"/>
                        </a:spcBef>
                        <a:spcAft>
                          <a:spcPts val="0"/>
                        </a:spcAft>
                        <a:buClr>
                          <a:schemeClr val="dk1"/>
                        </a:buClr>
                        <a:buSzPts val="1400"/>
                        <a:buFont typeface="Avenir"/>
                        <a:buNone/>
                      </a:pPr>
                      <a:r>
                        <a:rPr lang="en-US" sz="1400" u="none" strike="noStrike" cap="none">
                          <a:latin typeface="Avenir"/>
                          <a:ea typeface="Avenir"/>
                          <a:cs typeface="Avenir"/>
                          <a:sym typeface="Avenir"/>
                        </a:rPr>
                        <a:t>March 2018</a:t>
                      </a:r>
                      <a:endParaRPr/>
                    </a:p>
                    <a:p>
                      <a:pPr marL="0" marR="0" lvl="0" indent="0" algn="ctr" rtl="0">
                        <a:spcBef>
                          <a:spcPts val="0"/>
                        </a:spcBef>
                        <a:spcAft>
                          <a:spcPts val="0"/>
                        </a:spcAft>
                        <a:buNone/>
                      </a:pPr>
                      <a:endParaRPr sz="1400" u="none" strike="noStrike" cap="none">
                        <a:latin typeface="Avenir"/>
                        <a:ea typeface="Avenir"/>
                        <a:cs typeface="Avenir"/>
                        <a:sym typeface="Avenir"/>
                      </a:endParaRPr>
                    </a:p>
                  </a:txBody>
                  <a:tcPr marL="68575" marR="68575" marT="0" marB="0"/>
                </a:tc>
                <a:tc>
                  <a:txBody>
                    <a:bodyPr/>
                    <a:lstStyle/>
                    <a:p>
                      <a:pPr marL="0" marR="0" lvl="0" indent="0" algn="ctr" rtl="0">
                        <a:lnSpc>
                          <a:spcPct val="100000"/>
                        </a:lnSpc>
                        <a:spcBef>
                          <a:spcPts val="0"/>
                        </a:spcBef>
                        <a:spcAft>
                          <a:spcPts val="0"/>
                        </a:spcAft>
                        <a:buClr>
                          <a:schemeClr val="dk1"/>
                        </a:buClr>
                        <a:buSzPts val="1400"/>
                        <a:buFont typeface="Avenir"/>
                        <a:buNone/>
                      </a:pPr>
                      <a:r>
                        <a:rPr lang="en-US" sz="1400" b="0" i="0" u="none" strike="noStrike" cap="none">
                          <a:solidFill>
                            <a:schemeClr val="dk1"/>
                          </a:solidFill>
                          <a:latin typeface="Avenir"/>
                          <a:ea typeface="Avenir"/>
                          <a:cs typeface="Avenir"/>
                          <a:sym typeface="Avenir"/>
                        </a:rPr>
                        <a:t>Alfalfa – Center Pivot (2020-)</a:t>
                      </a:r>
                      <a:endParaRPr/>
                    </a:p>
                  </a:txBody>
                  <a:tcPr marL="68575" marR="68575" marT="0" marB="0"/>
                </a:tc>
                <a:extLst>
                  <a:ext uri="{0D108BD9-81ED-4DB2-BD59-A6C34878D82A}">
                    <a16:rowId xmlns:a16="http://schemas.microsoft.com/office/drawing/2014/main" val="10005"/>
                  </a:ext>
                </a:extLst>
              </a:tr>
            </a:tbl>
          </a:graphicData>
        </a:graphic>
      </p:graphicFrame>
      <p:grpSp>
        <p:nvGrpSpPr>
          <p:cNvPr id="94" name="Google Shape;94;p1"/>
          <p:cNvGrpSpPr/>
          <p:nvPr/>
        </p:nvGrpSpPr>
        <p:grpSpPr>
          <a:xfrm>
            <a:off x="163285" y="590550"/>
            <a:ext cx="3567649" cy="5494564"/>
            <a:chOff x="4061661" y="514206"/>
            <a:chExt cx="3638550" cy="5676900"/>
          </a:xfrm>
        </p:grpSpPr>
        <p:pic>
          <p:nvPicPr>
            <p:cNvPr id="95" name="Google Shape;95;p1"/>
            <p:cNvPicPr preferRelativeResize="0"/>
            <p:nvPr/>
          </p:nvPicPr>
          <p:blipFill rotWithShape="1">
            <a:blip r:embed="rId3">
              <a:alphaModFix/>
            </a:blip>
            <a:srcRect/>
            <a:stretch/>
          </p:blipFill>
          <p:spPr>
            <a:xfrm>
              <a:off x="4061661" y="514206"/>
              <a:ext cx="3638550" cy="5676900"/>
            </a:xfrm>
            <a:prstGeom prst="rect">
              <a:avLst/>
            </a:prstGeom>
            <a:noFill/>
            <a:ln>
              <a:noFill/>
            </a:ln>
          </p:spPr>
        </p:pic>
        <p:sp>
          <p:nvSpPr>
            <p:cNvPr id="96" name="Google Shape;96;p1"/>
            <p:cNvSpPr/>
            <p:nvPr/>
          </p:nvSpPr>
          <p:spPr>
            <a:xfrm>
              <a:off x="6972300" y="2633503"/>
              <a:ext cx="372979" cy="409074"/>
            </a:xfrm>
            <a:prstGeom prst="star4">
              <a:avLst>
                <a:gd name="adj" fmla="val 125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291221b38be_0_0"/>
          <p:cNvSpPr txBox="1">
            <a:spLocks noGrp="1"/>
          </p:cNvSpPr>
          <p:nvPr>
            <p:ph type="title"/>
          </p:nvPr>
        </p:nvSpPr>
        <p:spPr>
          <a:xfrm>
            <a:off x="301675" y="194292"/>
            <a:ext cx="11360700" cy="763500"/>
          </a:xfrm>
          <a:prstGeom prst="rect">
            <a:avLst/>
          </a:prstGeom>
        </p:spPr>
        <p:txBody>
          <a:bodyPr spcFirstLastPara="1" wrap="square" lIns="91425" tIns="91425" rIns="91425" bIns="91425" anchor="t" anchorCtr="0">
            <a:noAutofit/>
          </a:bodyPr>
          <a:lstStyle/>
          <a:p>
            <a:pPr marL="0" lvl="0" indent="0" algn="l" rtl="0">
              <a:lnSpc>
                <a:spcPct val="107000"/>
              </a:lnSpc>
              <a:spcBef>
                <a:spcPts val="0"/>
              </a:spcBef>
              <a:spcAft>
                <a:spcPts val="0"/>
              </a:spcAft>
              <a:buClr>
                <a:schemeClr val="dk1"/>
              </a:buClr>
              <a:buSzPts val="1100"/>
              <a:buFont typeface="Arial"/>
              <a:buNone/>
            </a:pPr>
            <a:r>
              <a:rPr lang="en-US" sz="1800" b="1">
                <a:latin typeface="Arial"/>
                <a:ea typeface="Arial"/>
                <a:cs typeface="Arial"/>
                <a:sym typeface="Arial"/>
              </a:rPr>
              <a:t>OpenET results for USBR EC sites (irrigated crops), daily averages.</a:t>
            </a:r>
            <a:endParaRPr sz="1800" b="1">
              <a:latin typeface="Arial"/>
              <a:ea typeface="Arial"/>
              <a:cs typeface="Arial"/>
              <a:sym typeface="Arial"/>
            </a:endParaRPr>
          </a:p>
          <a:p>
            <a:pPr marL="0" lvl="0" indent="0" algn="l" rtl="0">
              <a:lnSpc>
                <a:spcPct val="107000"/>
              </a:lnSpc>
              <a:spcBef>
                <a:spcPts val="800"/>
              </a:spcBef>
              <a:spcAft>
                <a:spcPts val="0"/>
              </a:spcAft>
              <a:buClr>
                <a:schemeClr val="dk1"/>
              </a:buClr>
              <a:buSzPts val="1100"/>
              <a:buFont typeface="Arial"/>
              <a:buNone/>
            </a:pPr>
            <a:r>
              <a:rPr lang="en-US" sz="1800" b="1">
                <a:solidFill>
                  <a:srgbClr val="548235"/>
                </a:solidFill>
                <a:latin typeface="Arial"/>
                <a:ea typeface="Arial"/>
                <a:cs typeface="Arial"/>
                <a:sym typeface="Arial"/>
              </a:rPr>
              <a:t>Collection 1 to Collection 2 (by Model)</a:t>
            </a:r>
            <a:endParaRPr sz="1800" b="1">
              <a:solidFill>
                <a:srgbClr val="548235"/>
              </a:solidFill>
              <a:latin typeface="Arial"/>
              <a:ea typeface="Arial"/>
              <a:cs typeface="Arial"/>
              <a:sym typeface="Arial"/>
            </a:endParaRPr>
          </a:p>
          <a:p>
            <a:pPr marL="0" lvl="0" indent="0" algn="l" rtl="0">
              <a:spcBef>
                <a:spcPts val="800"/>
              </a:spcBef>
              <a:spcAft>
                <a:spcPts val="0"/>
              </a:spcAft>
              <a:buNone/>
            </a:pPr>
            <a:endParaRPr/>
          </a:p>
        </p:txBody>
      </p:sp>
      <p:pic>
        <p:nvPicPr>
          <p:cNvPr id="117" name="Google Shape;117;g291221b38be_0_0"/>
          <p:cNvPicPr preferRelativeResize="0"/>
          <p:nvPr/>
        </p:nvPicPr>
        <p:blipFill>
          <a:blip r:embed="rId3">
            <a:alphaModFix/>
          </a:blip>
          <a:stretch>
            <a:fillRect/>
          </a:stretch>
        </p:blipFill>
        <p:spPr>
          <a:xfrm>
            <a:off x="152400" y="1105025"/>
            <a:ext cx="8433150" cy="5600575"/>
          </a:xfrm>
          <a:prstGeom prst="rect">
            <a:avLst/>
          </a:prstGeom>
          <a:noFill/>
          <a:ln>
            <a:noFill/>
          </a:ln>
        </p:spPr>
      </p:pic>
      <p:pic>
        <p:nvPicPr>
          <p:cNvPr id="118" name="Google Shape;118;g291221b38be_0_0"/>
          <p:cNvPicPr preferRelativeResize="0"/>
          <p:nvPr/>
        </p:nvPicPr>
        <p:blipFill>
          <a:blip r:embed="rId4">
            <a:alphaModFix/>
          </a:blip>
          <a:stretch>
            <a:fillRect/>
          </a:stretch>
        </p:blipFill>
        <p:spPr>
          <a:xfrm>
            <a:off x="9045525" y="3009955"/>
            <a:ext cx="1571625" cy="1790700"/>
          </a:xfrm>
          <a:prstGeom prst="rect">
            <a:avLst/>
          </a:prstGeom>
          <a:noFill/>
          <a:ln>
            <a:noFill/>
          </a:ln>
        </p:spPr>
      </p:pic>
      <p:sp>
        <p:nvSpPr>
          <p:cNvPr id="119" name="Google Shape;119;g291221b38be_0_0"/>
          <p:cNvSpPr/>
          <p:nvPr/>
        </p:nvSpPr>
        <p:spPr>
          <a:xfrm>
            <a:off x="6482050" y="2312600"/>
            <a:ext cx="1993200" cy="1127700"/>
          </a:xfrm>
          <a:prstGeom prst="ellipse">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0" name="Google Shape;120;g291221b38be_0_0"/>
          <p:cNvSpPr/>
          <p:nvPr/>
        </p:nvSpPr>
        <p:spPr>
          <a:xfrm>
            <a:off x="6531925" y="5199075"/>
            <a:ext cx="1993200" cy="1127700"/>
          </a:xfrm>
          <a:prstGeom prst="ellipse">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1" name="Google Shape;121;g291221b38be_0_0"/>
          <p:cNvSpPr/>
          <p:nvPr/>
        </p:nvSpPr>
        <p:spPr>
          <a:xfrm>
            <a:off x="555400" y="5248950"/>
            <a:ext cx="1993200" cy="11277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g291221b38be_0_13"/>
          <p:cNvPicPr preferRelativeResize="0"/>
          <p:nvPr/>
        </p:nvPicPr>
        <p:blipFill>
          <a:blip r:embed="rId3">
            <a:alphaModFix/>
          </a:blip>
          <a:stretch>
            <a:fillRect/>
          </a:stretch>
        </p:blipFill>
        <p:spPr>
          <a:xfrm>
            <a:off x="471375" y="1929575"/>
            <a:ext cx="5200650" cy="3457575"/>
          </a:xfrm>
          <a:prstGeom prst="rect">
            <a:avLst/>
          </a:prstGeom>
          <a:noFill/>
          <a:ln>
            <a:noFill/>
          </a:ln>
        </p:spPr>
      </p:pic>
      <p:sp>
        <p:nvSpPr>
          <p:cNvPr id="128" name="Google Shape;128;g291221b38be_0_13"/>
          <p:cNvSpPr txBox="1">
            <a:spLocks noGrp="1"/>
          </p:cNvSpPr>
          <p:nvPr>
            <p:ph type="title"/>
          </p:nvPr>
        </p:nvSpPr>
        <p:spPr>
          <a:xfrm>
            <a:off x="415650" y="376267"/>
            <a:ext cx="11360700" cy="763500"/>
          </a:xfrm>
          <a:prstGeom prst="rect">
            <a:avLst/>
          </a:prstGeom>
        </p:spPr>
        <p:txBody>
          <a:bodyPr spcFirstLastPara="1" wrap="square" lIns="91425" tIns="91425" rIns="91425" bIns="91425" anchor="t" anchorCtr="0">
            <a:noAutofit/>
          </a:bodyPr>
          <a:lstStyle/>
          <a:p>
            <a:pPr marL="0" lvl="0" indent="0" algn="l" rtl="0">
              <a:lnSpc>
                <a:spcPct val="107000"/>
              </a:lnSpc>
              <a:spcBef>
                <a:spcPts val="0"/>
              </a:spcBef>
              <a:spcAft>
                <a:spcPts val="0"/>
              </a:spcAft>
              <a:buClr>
                <a:schemeClr val="dk1"/>
              </a:buClr>
              <a:buSzPts val="1100"/>
              <a:buFont typeface="Arial"/>
              <a:buNone/>
            </a:pPr>
            <a:r>
              <a:rPr lang="en-US" sz="1800" b="1">
                <a:latin typeface="Arial"/>
                <a:ea typeface="Arial"/>
                <a:cs typeface="Arial"/>
                <a:sym typeface="Arial"/>
              </a:rPr>
              <a:t>OpenET model results for USBR EC sites (irrigated crops), daily averages.</a:t>
            </a:r>
            <a:endParaRPr sz="1800" b="1">
              <a:latin typeface="Arial"/>
              <a:ea typeface="Arial"/>
              <a:cs typeface="Arial"/>
              <a:sym typeface="Arial"/>
            </a:endParaRPr>
          </a:p>
          <a:p>
            <a:pPr marL="0" lvl="0" indent="0" algn="l" rtl="0">
              <a:lnSpc>
                <a:spcPct val="107000"/>
              </a:lnSpc>
              <a:spcBef>
                <a:spcPts val="800"/>
              </a:spcBef>
              <a:spcAft>
                <a:spcPts val="0"/>
              </a:spcAft>
              <a:buClr>
                <a:schemeClr val="dk1"/>
              </a:buClr>
              <a:buSzPts val="1100"/>
              <a:buFont typeface="Arial"/>
              <a:buNone/>
            </a:pPr>
            <a:r>
              <a:rPr lang="en-US" sz="1800" b="1">
                <a:solidFill>
                  <a:srgbClr val="548235"/>
                </a:solidFill>
                <a:latin typeface="Arial"/>
                <a:ea typeface="Arial"/>
                <a:cs typeface="Arial"/>
                <a:sym typeface="Arial"/>
              </a:rPr>
              <a:t>Collection 1 to Collection 2</a:t>
            </a:r>
            <a:endParaRPr sz="1800" b="1">
              <a:solidFill>
                <a:srgbClr val="548235"/>
              </a:solidFill>
              <a:latin typeface="Arial"/>
              <a:ea typeface="Arial"/>
              <a:cs typeface="Arial"/>
              <a:sym typeface="Arial"/>
            </a:endParaRPr>
          </a:p>
          <a:p>
            <a:pPr marL="0" lvl="0" indent="0" algn="l" rtl="0">
              <a:spcBef>
                <a:spcPts val="800"/>
              </a:spcBef>
              <a:spcAft>
                <a:spcPts val="0"/>
              </a:spcAft>
              <a:buNone/>
            </a:pPr>
            <a:endParaRPr/>
          </a:p>
        </p:txBody>
      </p:sp>
      <p:sp>
        <p:nvSpPr>
          <p:cNvPr id="129" name="Google Shape;129;g291221b38be_0_13"/>
          <p:cNvSpPr txBox="1"/>
          <p:nvPr/>
        </p:nvSpPr>
        <p:spPr>
          <a:xfrm>
            <a:off x="3007500" y="2380925"/>
            <a:ext cx="1446900" cy="47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900" b="1">
                <a:solidFill>
                  <a:srgbClr val="548235"/>
                </a:solidFill>
                <a:latin typeface="Calibri"/>
                <a:ea typeface="Calibri"/>
                <a:cs typeface="Calibri"/>
                <a:sym typeface="Calibri"/>
              </a:rPr>
              <a:t>ENSEMBLE</a:t>
            </a:r>
            <a:endParaRPr sz="1900" b="1">
              <a:solidFill>
                <a:srgbClr val="548235"/>
              </a:solidFill>
              <a:latin typeface="Calibri"/>
              <a:ea typeface="Calibri"/>
              <a:cs typeface="Calibri"/>
              <a:sym typeface="Calibri"/>
            </a:endParaRPr>
          </a:p>
        </p:txBody>
      </p:sp>
      <p:sp>
        <p:nvSpPr>
          <p:cNvPr id="130" name="Google Shape;130;g291221b38be_0_13"/>
          <p:cNvSpPr txBox="1"/>
          <p:nvPr/>
        </p:nvSpPr>
        <p:spPr>
          <a:xfrm>
            <a:off x="6390925" y="1765775"/>
            <a:ext cx="4021500" cy="3178500"/>
          </a:xfrm>
          <a:prstGeom prst="rect">
            <a:avLst/>
          </a:prstGeom>
          <a:noFill/>
          <a:ln>
            <a:noFill/>
          </a:ln>
        </p:spPr>
        <p:txBody>
          <a:bodyPr spcFirstLastPara="1" wrap="square" lIns="91425" tIns="91425" rIns="91425" bIns="91425" anchor="t" anchorCtr="0">
            <a:noAutofit/>
          </a:bodyPr>
          <a:lstStyle/>
          <a:p>
            <a:pPr marL="457200" lvl="0" indent="-342900" algn="l" rtl="0">
              <a:lnSpc>
                <a:spcPct val="107000"/>
              </a:lnSpc>
              <a:spcBef>
                <a:spcPts val="0"/>
              </a:spcBef>
              <a:spcAft>
                <a:spcPts val="0"/>
              </a:spcAft>
              <a:buClr>
                <a:schemeClr val="dk1"/>
              </a:buClr>
              <a:buSzPts val="1800"/>
              <a:buChar char="●"/>
            </a:pPr>
            <a:r>
              <a:rPr lang="en-US" sz="1800">
                <a:solidFill>
                  <a:schemeClr val="dk1"/>
                </a:solidFill>
              </a:rPr>
              <a:t>Improved precision (R, RMSD), especially for DisALEXI, and SSEBOP.</a:t>
            </a:r>
            <a:endParaRPr sz="1800">
              <a:solidFill>
                <a:schemeClr val="dk1"/>
              </a:solidFill>
            </a:endParaRPr>
          </a:p>
          <a:p>
            <a:pPr marL="457200" lvl="0" indent="-342900" algn="l" rtl="0">
              <a:lnSpc>
                <a:spcPct val="107000"/>
              </a:lnSpc>
              <a:spcBef>
                <a:spcPts val="0"/>
              </a:spcBef>
              <a:spcAft>
                <a:spcPts val="0"/>
              </a:spcAft>
              <a:buClr>
                <a:schemeClr val="dk1"/>
              </a:buClr>
              <a:buSzPts val="1800"/>
              <a:buChar char="●"/>
            </a:pPr>
            <a:r>
              <a:rPr lang="en-US" sz="1800">
                <a:solidFill>
                  <a:schemeClr val="dk1"/>
                </a:solidFill>
              </a:rPr>
              <a:t>Ensemble performance relatively stable.</a:t>
            </a:r>
            <a:endParaRPr sz="1800">
              <a:solidFill>
                <a:schemeClr val="dk1"/>
              </a:solidFill>
            </a:endParaRPr>
          </a:p>
          <a:p>
            <a:pPr marL="457200" lvl="0" indent="-342900" algn="l" rtl="0">
              <a:lnSpc>
                <a:spcPct val="107000"/>
              </a:lnSpc>
              <a:spcBef>
                <a:spcPts val="0"/>
              </a:spcBef>
              <a:spcAft>
                <a:spcPts val="0"/>
              </a:spcAft>
              <a:buClr>
                <a:schemeClr val="dk1"/>
              </a:buClr>
              <a:buSzPts val="1800"/>
              <a:buChar char="●"/>
            </a:pPr>
            <a:r>
              <a:rPr lang="en-US" sz="1800">
                <a:solidFill>
                  <a:schemeClr val="dk1"/>
                </a:solidFill>
              </a:rPr>
              <a:t>Remaining site to model differences in dynamic range (normalized standard deviation).</a:t>
            </a:r>
            <a:endParaRPr sz="1800">
              <a:solidFill>
                <a:schemeClr val="dk1"/>
              </a:solidFill>
            </a:endParaRPr>
          </a:p>
          <a:p>
            <a:pPr marL="0" lvl="0" indent="0" algn="l" rtl="0">
              <a:spcBef>
                <a:spcPts val="800"/>
              </a:spcBef>
              <a:spcAft>
                <a:spcPts val="0"/>
              </a:spcAft>
              <a:buNone/>
            </a:pPr>
            <a:endParaRPr>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4" descr="A screenshot of a graph&#10;&#10;Description automatically generated"/>
          <p:cNvPicPr preferRelativeResize="0"/>
          <p:nvPr/>
        </p:nvPicPr>
        <p:blipFill rotWithShape="1">
          <a:blip r:embed="rId3">
            <a:alphaModFix/>
          </a:blip>
          <a:srcRect/>
          <a:stretch/>
        </p:blipFill>
        <p:spPr>
          <a:xfrm>
            <a:off x="0" y="957800"/>
            <a:ext cx="10437259" cy="5900201"/>
          </a:xfrm>
          <a:prstGeom prst="rect">
            <a:avLst/>
          </a:prstGeom>
          <a:noFill/>
          <a:ln>
            <a:noFill/>
          </a:ln>
        </p:spPr>
      </p:pic>
      <p:sp>
        <p:nvSpPr>
          <p:cNvPr id="136" name="Google Shape;136;p4"/>
          <p:cNvSpPr txBox="1">
            <a:spLocks noGrp="1"/>
          </p:cNvSpPr>
          <p:nvPr>
            <p:ph type="title"/>
          </p:nvPr>
        </p:nvSpPr>
        <p:spPr>
          <a:xfrm>
            <a:off x="301675" y="194292"/>
            <a:ext cx="11360700" cy="763500"/>
          </a:xfrm>
          <a:prstGeom prst="rect">
            <a:avLst/>
          </a:prstGeom>
        </p:spPr>
        <p:txBody>
          <a:bodyPr spcFirstLastPara="1" wrap="square" lIns="91425" tIns="91425" rIns="91425" bIns="91425" anchor="t" anchorCtr="0">
            <a:noAutofit/>
          </a:bodyPr>
          <a:lstStyle/>
          <a:p>
            <a:pPr marL="0" lvl="0" indent="0" algn="l" rtl="0">
              <a:lnSpc>
                <a:spcPct val="107000"/>
              </a:lnSpc>
              <a:spcBef>
                <a:spcPts val="0"/>
              </a:spcBef>
              <a:spcAft>
                <a:spcPts val="0"/>
              </a:spcAft>
              <a:buNone/>
            </a:pPr>
            <a:r>
              <a:rPr lang="en-US" sz="1800" b="1">
                <a:latin typeface="Arial"/>
                <a:ea typeface="Arial"/>
                <a:cs typeface="Arial"/>
                <a:sym typeface="Arial"/>
              </a:rPr>
              <a:t>OpenET results for USBR EC sites (irrigated crops), </a:t>
            </a:r>
            <a:r>
              <a:rPr lang="en-US" sz="1800" b="1">
                <a:solidFill>
                  <a:srgbClr val="548235"/>
                </a:solidFill>
                <a:latin typeface="Arial"/>
                <a:ea typeface="Arial"/>
                <a:cs typeface="Arial"/>
                <a:sym typeface="Arial"/>
              </a:rPr>
              <a:t>monthly </a:t>
            </a:r>
            <a:r>
              <a:rPr lang="en-US" sz="1800" b="1">
                <a:latin typeface="Arial"/>
                <a:ea typeface="Arial"/>
                <a:cs typeface="Arial"/>
                <a:sym typeface="Arial"/>
              </a:rPr>
              <a:t>averages.</a:t>
            </a:r>
            <a:endParaRPr sz="1800" b="1">
              <a:latin typeface="Arial"/>
              <a:ea typeface="Arial"/>
              <a:cs typeface="Arial"/>
              <a:sym typeface="Arial"/>
            </a:endParaRPr>
          </a:p>
          <a:p>
            <a:pPr marL="0" lvl="0" indent="0" algn="l" rtl="0">
              <a:lnSpc>
                <a:spcPct val="107000"/>
              </a:lnSpc>
              <a:spcBef>
                <a:spcPts val="800"/>
              </a:spcBef>
              <a:spcAft>
                <a:spcPts val="0"/>
              </a:spcAft>
              <a:buNone/>
            </a:pPr>
            <a:r>
              <a:rPr lang="en-US" sz="1800" b="1">
                <a:solidFill>
                  <a:srgbClr val="548235"/>
                </a:solidFill>
                <a:latin typeface="Arial"/>
                <a:ea typeface="Arial"/>
                <a:cs typeface="Arial"/>
                <a:sym typeface="Arial"/>
              </a:rPr>
              <a:t>Dynamic to 3x3 footprint  (by Site)</a:t>
            </a:r>
            <a:endParaRPr sz="1800" b="1">
              <a:solidFill>
                <a:srgbClr val="548235"/>
              </a:solidFill>
              <a:latin typeface="Arial"/>
              <a:ea typeface="Arial"/>
              <a:cs typeface="Arial"/>
              <a:sym typeface="Arial"/>
            </a:endParaRPr>
          </a:p>
          <a:p>
            <a:pPr marL="0" lvl="0" indent="0" algn="l" rtl="0">
              <a:spcBef>
                <a:spcPts val="800"/>
              </a:spcBef>
              <a:spcAft>
                <a:spcPts val="0"/>
              </a:spcAft>
              <a:buNone/>
            </a:pPr>
            <a:endParaRPr/>
          </a:p>
        </p:txBody>
      </p:sp>
      <p:sp>
        <p:nvSpPr>
          <p:cNvPr id="137" name="Google Shape;137;p4"/>
          <p:cNvSpPr txBox="1"/>
          <p:nvPr/>
        </p:nvSpPr>
        <p:spPr>
          <a:xfrm>
            <a:off x="8270600" y="3884700"/>
            <a:ext cx="3828000" cy="2973300"/>
          </a:xfrm>
          <a:prstGeom prst="rect">
            <a:avLst/>
          </a:prstGeom>
          <a:noFill/>
          <a:ln>
            <a:noFill/>
          </a:ln>
        </p:spPr>
        <p:txBody>
          <a:bodyPr spcFirstLastPara="1" wrap="square" lIns="91425" tIns="91425" rIns="91425" bIns="91425" anchor="t" anchorCtr="0">
            <a:noAutofit/>
          </a:bodyPr>
          <a:lstStyle/>
          <a:p>
            <a:pPr marL="457200" lvl="0" indent="-342900" algn="l" rtl="0">
              <a:lnSpc>
                <a:spcPct val="107000"/>
              </a:lnSpc>
              <a:spcBef>
                <a:spcPts val="0"/>
              </a:spcBef>
              <a:spcAft>
                <a:spcPts val="0"/>
              </a:spcAft>
              <a:buClr>
                <a:schemeClr val="dk1"/>
              </a:buClr>
              <a:buSzPts val="1800"/>
              <a:buChar char="●"/>
            </a:pPr>
            <a:r>
              <a:rPr lang="en-US" sz="1800">
                <a:solidFill>
                  <a:schemeClr val="dk1"/>
                </a:solidFill>
              </a:rPr>
              <a:t>Not much impact from dynamic footprint calculation; the fixed 3x3 compares a bit better for these 5 sites.</a:t>
            </a:r>
            <a:endParaRPr sz="1800">
              <a:solidFill>
                <a:schemeClr val="dk1"/>
              </a:solidFill>
            </a:endParaRPr>
          </a:p>
          <a:p>
            <a:pPr marL="457200" lvl="0" indent="-342900" algn="l" rtl="0">
              <a:lnSpc>
                <a:spcPct val="107000"/>
              </a:lnSpc>
              <a:spcBef>
                <a:spcPts val="0"/>
              </a:spcBef>
              <a:spcAft>
                <a:spcPts val="0"/>
              </a:spcAft>
              <a:buClr>
                <a:schemeClr val="dk1"/>
              </a:buClr>
              <a:buSzPts val="1800"/>
              <a:buChar char="●"/>
            </a:pPr>
            <a:r>
              <a:rPr lang="en-US" sz="1800">
                <a:solidFill>
                  <a:schemeClr val="dk1"/>
                </a:solidFill>
              </a:rPr>
              <a:t>RMSD of 20% of the Mean flux station ET as target precision.</a:t>
            </a:r>
            <a:endParaRPr sz="1800">
              <a:solidFill>
                <a:schemeClr val="dk1"/>
              </a:solidFill>
            </a:endParaRPr>
          </a:p>
          <a:p>
            <a:pPr marL="457200" lvl="0" indent="-342900" algn="l" rtl="0">
              <a:lnSpc>
                <a:spcPct val="107000"/>
              </a:lnSpc>
              <a:spcBef>
                <a:spcPts val="0"/>
              </a:spcBef>
              <a:spcAft>
                <a:spcPts val="0"/>
              </a:spcAft>
              <a:buClr>
                <a:schemeClr val="dk1"/>
              </a:buClr>
              <a:buSzPts val="1800"/>
              <a:buChar char="●"/>
            </a:pPr>
            <a:r>
              <a:rPr lang="en-US" sz="1800">
                <a:solidFill>
                  <a:schemeClr val="dk1"/>
                </a:solidFill>
              </a:rPr>
              <a:t>Enforcing EB closure impacts dynamic range only</a:t>
            </a:r>
            <a:endParaRPr sz="1800">
              <a:solidFill>
                <a:schemeClr val="dk1"/>
              </a:solidFill>
            </a:endParaRPr>
          </a:p>
          <a:p>
            <a:pPr marL="457200" lvl="0" indent="-342900" algn="l" rtl="0">
              <a:lnSpc>
                <a:spcPct val="107000"/>
              </a:lnSpc>
              <a:spcBef>
                <a:spcPts val="0"/>
              </a:spcBef>
              <a:spcAft>
                <a:spcPts val="0"/>
              </a:spcAft>
              <a:buClr>
                <a:schemeClr val="dk1"/>
              </a:buClr>
              <a:buSzPts val="1800"/>
              <a:buChar char="●"/>
            </a:pPr>
            <a:r>
              <a:rPr lang="en-US" sz="1800">
                <a:solidFill>
                  <a:schemeClr val="dk1"/>
                </a:solidFill>
              </a:rPr>
              <a:t>Big Piney is known exception</a:t>
            </a:r>
            <a:endParaRPr>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computer, electronics, computer&#10;&#10;Description automatically generated">
            <a:extLst>
              <a:ext uri="{FF2B5EF4-FFF2-40B4-BE49-F238E27FC236}">
                <a16:creationId xmlns:a16="http://schemas.microsoft.com/office/drawing/2014/main" id="{BEDCF117-EDC4-8F55-D335-427476918FAD}"/>
              </a:ext>
            </a:extLst>
          </p:cNvPr>
          <p:cNvPicPr>
            <a:picLocks noChangeAspect="1"/>
          </p:cNvPicPr>
          <p:nvPr/>
        </p:nvPicPr>
        <p:blipFill rotWithShape="1">
          <a:blip r:embed="rId2"/>
          <a:srcRect l="19396" t="18371" r="20190" b="21569"/>
          <a:stretch/>
        </p:blipFill>
        <p:spPr>
          <a:xfrm>
            <a:off x="0" y="0"/>
            <a:ext cx="12192000" cy="6817895"/>
          </a:xfrm>
          <a:prstGeom prst="rect">
            <a:avLst/>
          </a:prstGeom>
        </p:spPr>
      </p:pic>
    </p:spTree>
    <p:extLst>
      <p:ext uri="{BB962C8B-B14F-4D97-AF65-F5344CB8AC3E}">
        <p14:creationId xmlns:p14="http://schemas.microsoft.com/office/powerpoint/2010/main" val="17906511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2716</TotalTime>
  <Words>755</Words>
  <Application>Microsoft Macintosh PowerPoint</Application>
  <PresentationFormat>Widescreen</PresentationFormat>
  <Paragraphs>85</Paragraphs>
  <Slides>8</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Aptos</vt:lpstr>
      <vt:lpstr>Aptos Display</vt:lpstr>
      <vt:lpstr>Arial</vt:lpstr>
      <vt:lpstr>Avenir</vt:lpstr>
      <vt:lpstr>Calibri</vt:lpstr>
      <vt:lpstr>Century Gothic</vt:lpstr>
      <vt:lpstr>Times New Roman</vt:lpstr>
      <vt:lpstr>Office Theme</vt:lpstr>
      <vt:lpstr>PowerPoint Presentation</vt:lpstr>
      <vt:lpstr>PowerPoint Presentation</vt:lpstr>
      <vt:lpstr>PowerPoint Presentation</vt:lpstr>
      <vt:lpstr>PowerPoint Presentation</vt:lpstr>
      <vt:lpstr>OpenET results for USBR EC sites (irrigated crops), daily averages. Collection 1 to Collection 2 (by Model) </vt:lpstr>
      <vt:lpstr>OpenET model results for USBR EC sites (irrigated crops), daily averages. Collection 1 to Collection 2 </vt:lpstr>
      <vt:lpstr>OpenET results for USBR EC sites (irrigated crops), monthly averages. Dynamic to 3x3 footprint  (by Site)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Hain, Christopher R. (MSFC-ST11)</dc:creator>
  <cp:lastModifiedBy>Hain, Christopher R. (MSFC-ST11)</cp:lastModifiedBy>
  <cp:revision>3</cp:revision>
  <dcterms:created xsi:type="dcterms:W3CDTF">2024-04-24T15:53:59Z</dcterms:created>
  <dcterms:modified xsi:type="dcterms:W3CDTF">2024-04-26T13:10:40Z</dcterms:modified>
</cp:coreProperties>
</file>