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64" r:id="rId5"/>
    <p:sldMasterId id="2147483671" r:id="rId6"/>
  </p:sldMasterIdLst>
  <p:notesMasterIdLst>
    <p:notesMasterId r:id="rId38"/>
  </p:notesMasterIdLst>
  <p:sldIdLst>
    <p:sldId id="256" r:id="rId7"/>
    <p:sldId id="38384" r:id="rId8"/>
    <p:sldId id="2072577950" r:id="rId9"/>
    <p:sldId id="2072577948" r:id="rId10"/>
    <p:sldId id="38379" r:id="rId11"/>
    <p:sldId id="38395" r:id="rId12"/>
    <p:sldId id="38363" r:id="rId13"/>
    <p:sldId id="2072577927" r:id="rId14"/>
    <p:sldId id="262" r:id="rId15"/>
    <p:sldId id="267" r:id="rId16"/>
    <p:sldId id="2072577925" r:id="rId17"/>
    <p:sldId id="2072577924" r:id="rId18"/>
    <p:sldId id="269" r:id="rId19"/>
    <p:sldId id="2072577926" r:id="rId20"/>
    <p:sldId id="38409" r:id="rId21"/>
    <p:sldId id="2072577938" r:id="rId22"/>
    <p:sldId id="2072577949" r:id="rId23"/>
    <p:sldId id="2072577947" r:id="rId24"/>
    <p:sldId id="2072577943" r:id="rId25"/>
    <p:sldId id="2072577941" r:id="rId26"/>
    <p:sldId id="2072577951" r:id="rId27"/>
    <p:sldId id="2072577937" r:id="rId28"/>
    <p:sldId id="2942" r:id="rId29"/>
    <p:sldId id="2940" r:id="rId30"/>
    <p:sldId id="2922" r:id="rId31"/>
    <p:sldId id="2938" r:id="rId32"/>
    <p:sldId id="2941" r:id="rId33"/>
    <p:sldId id="2072577946" r:id="rId34"/>
    <p:sldId id="2072577936" r:id="rId35"/>
    <p:sldId id="2072577944" r:id="rId36"/>
    <p:sldId id="2072577945" r:id="rId37"/>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87D8E761-FAAF-BD4A-AAC6-2A2D6562A76C}">
          <p14:sldIdLst>
            <p14:sldId id="256"/>
            <p14:sldId id="38384"/>
            <p14:sldId id="2072577950"/>
            <p14:sldId id="2072577948"/>
            <p14:sldId id="38379"/>
            <p14:sldId id="38395"/>
            <p14:sldId id="38363"/>
            <p14:sldId id="2072577927"/>
            <p14:sldId id="262"/>
            <p14:sldId id="267"/>
            <p14:sldId id="2072577925"/>
            <p14:sldId id="2072577924"/>
            <p14:sldId id="269"/>
            <p14:sldId id="2072577926"/>
            <p14:sldId id="38409"/>
            <p14:sldId id="2072577938"/>
            <p14:sldId id="2072577949"/>
            <p14:sldId id="2072577947"/>
            <p14:sldId id="2072577943"/>
            <p14:sldId id="2072577941"/>
            <p14:sldId id="2072577951"/>
            <p14:sldId id="2072577937"/>
            <p14:sldId id="2942"/>
            <p14:sldId id="2940"/>
            <p14:sldId id="2922"/>
            <p14:sldId id="2938"/>
            <p14:sldId id="2941"/>
            <p14:sldId id="2072577946"/>
            <p14:sldId id="2072577936"/>
            <p14:sldId id="2072577944"/>
            <p14:sldId id="2072577945"/>
          </p14:sldIdLst>
        </p14:section>
      </p14:sectionLst>
    </p:ext>
    <p:ext uri="{EFAFB233-063F-42B5-8137-9DF3F51BA10A}">
      <p15:sldGuideLst xmlns:p15="http://schemas.microsoft.com/office/powerpoint/2012/main">
        <p15:guide id="2" pos="1632" userDrawn="1">
          <p15:clr>
            <a:srgbClr val="A4A3A4"/>
          </p15:clr>
        </p15:guide>
        <p15:guide id="3" pos="3775" userDrawn="1">
          <p15:clr>
            <a:srgbClr val="A4A3A4"/>
          </p15:clr>
        </p15:guide>
        <p15:guide id="4" orient="horz" pos="3096" userDrawn="1">
          <p15:clr>
            <a:srgbClr val="A4A3A4"/>
          </p15:clr>
        </p15:guide>
        <p15:guide id="5" orient="horz" pos="2424" userDrawn="1">
          <p15:clr>
            <a:srgbClr val="A4A3A4"/>
          </p15:clr>
        </p15:guide>
        <p15:guide id="7" pos="3192" userDrawn="1">
          <p15:clr>
            <a:srgbClr val="A4A3A4"/>
          </p15:clr>
        </p15:guide>
        <p15:guide id="8" orient="horz" pos="1008" userDrawn="1">
          <p15:clr>
            <a:srgbClr val="A4A3A4"/>
          </p15:clr>
        </p15:guide>
        <p15:guide id="9" orient="horz" pos="1218" userDrawn="1">
          <p15:clr>
            <a:srgbClr val="A4A3A4"/>
          </p15:clr>
        </p15:guide>
        <p15:guide id="10" orient="horz" pos="3768" userDrawn="1">
          <p15:clr>
            <a:srgbClr val="A4A3A4"/>
          </p15:clr>
        </p15:guide>
        <p15:guide id="11" pos="288" userDrawn="1">
          <p15:clr>
            <a:srgbClr val="A4A3A4"/>
          </p15:clr>
        </p15:guide>
        <p15:guide id="13" pos="864" userDrawn="1">
          <p15:clr>
            <a:srgbClr val="A4A3A4"/>
          </p15:clr>
        </p15:guide>
        <p15:guide id="17" pos="4944" userDrawn="1">
          <p15:clr>
            <a:srgbClr val="A4A3A4"/>
          </p15:clr>
        </p15:guide>
        <p15:guide id="20" pos="4368" userDrawn="1">
          <p15:clr>
            <a:srgbClr val="A4A3A4"/>
          </p15:clr>
        </p15:guide>
        <p15:guide id="21" pos="2592" userDrawn="1">
          <p15:clr>
            <a:srgbClr val="A4A3A4"/>
          </p15:clr>
        </p15:guide>
        <p15:guide id="22" pos="6120" userDrawn="1">
          <p15:clr>
            <a:srgbClr val="A4A3A4"/>
          </p15:clr>
        </p15:guide>
        <p15:guide id="23" pos="7596" userDrawn="1">
          <p15:clr>
            <a:srgbClr val="A4A3A4"/>
          </p15:clr>
        </p15:guide>
        <p15:guide id="24" pos="5544" userDrawn="1">
          <p15:clr>
            <a:srgbClr val="A4A3A4"/>
          </p15:clr>
        </p15:guide>
        <p15:guide id="25" pos="6696"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CA08"/>
    <a:srgbClr val="A5C52C"/>
    <a:srgbClr val="006DA0"/>
    <a:srgbClr val="404040"/>
    <a:srgbClr val="58585A"/>
    <a:srgbClr val="23772F"/>
    <a:srgbClr val="001D60"/>
    <a:srgbClr val="0E9347"/>
    <a:srgbClr val="00A047"/>
    <a:srgbClr val="01897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72620" autoAdjust="0"/>
  </p:normalViewPr>
  <p:slideViewPr>
    <p:cSldViewPr snapToGrid="0">
      <p:cViewPr varScale="1">
        <p:scale>
          <a:sx n="114" d="100"/>
          <a:sy n="114" d="100"/>
        </p:scale>
        <p:origin x="414" y="102"/>
      </p:cViewPr>
      <p:guideLst>
        <p:guide pos="1632"/>
        <p:guide pos="3775"/>
        <p:guide orient="horz" pos="3096"/>
        <p:guide orient="horz" pos="2424"/>
        <p:guide pos="3192"/>
        <p:guide orient="horz" pos="1008"/>
        <p:guide orient="horz" pos="1218"/>
        <p:guide orient="horz" pos="3768"/>
        <p:guide pos="288"/>
        <p:guide pos="864"/>
        <p:guide pos="4944"/>
        <p:guide pos="4368"/>
        <p:guide pos="2592"/>
        <p:guide pos="6120"/>
        <p:guide pos="7596"/>
        <p:guide pos="5544"/>
        <p:guide pos="6696"/>
      </p:guideLst>
    </p:cSldViewPr>
  </p:slideViewPr>
  <p:notesTextViewPr>
    <p:cViewPr>
      <p:scale>
        <a:sx n="1" d="1"/>
        <a:sy n="1" d="1"/>
      </p:scale>
      <p:origin x="0" y="0"/>
    </p:cViewPr>
  </p:notesTextViewPr>
  <p:notesViewPr>
    <p:cSldViewPr snapToGrid="0">
      <p:cViewPr varScale="1">
        <p:scale>
          <a:sx n="85" d="100"/>
          <a:sy n="85" d="100"/>
        </p:scale>
        <p:origin x="3846" y="102"/>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presProps" Target="presProps.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tableStyles" Target="tableStyles.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8" Type="http://schemas.openxmlformats.org/officeDocument/2006/relationships/slide" Target="slides/slide2.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D3B6ACD1-F9CB-4945-B2DF-AD31E5EDD082}" type="datetimeFigureOut">
              <a:rPr lang="en-US" smtClean="0"/>
              <a:t>4/28/2024</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EDB6E35D-F6A8-A349-91CA-6BC474DB4AB2}" type="slidenum">
              <a:rPr lang="en-US" smtClean="0"/>
              <a:t>‹#›</a:t>
            </a:fld>
            <a:endParaRPr lang="en-US"/>
          </a:p>
        </p:txBody>
      </p:sp>
    </p:spTree>
    <p:extLst>
      <p:ext uri="{BB962C8B-B14F-4D97-AF65-F5344CB8AC3E}">
        <p14:creationId xmlns:p14="http://schemas.microsoft.com/office/powerpoint/2010/main" val="28643338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a:endParaRPr>
          </a:p>
        </p:txBody>
      </p:sp>
      <p:sp>
        <p:nvSpPr>
          <p:cNvPr id="4" name="Slide Number Placeholder 3"/>
          <p:cNvSpPr>
            <a:spLocks noGrp="1"/>
          </p:cNvSpPr>
          <p:nvPr>
            <p:ph type="sldNum" sz="quarter" idx="5"/>
          </p:nvPr>
        </p:nvSpPr>
        <p:spPr/>
        <p:txBody>
          <a:bodyPr/>
          <a:lstStyle/>
          <a:p>
            <a:fld id="{EDB6E35D-F6A8-A349-91CA-6BC474DB4AB2}" type="slidenum">
              <a:rPr lang="en-US" smtClean="0"/>
              <a:t>1</a:t>
            </a:fld>
            <a:endParaRPr lang="en-US"/>
          </a:p>
        </p:txBody>
      </p:sp>
    </p:spTree>
    <p:extLst>
      <p:ext uri="{BB962C8B-B14F-4D97-AF65-F5344CB8AC3E}">
        <p14:creationId xmlns:p14="http://schemas.microsoft.com/office/powerpoint/2010/main" val="12103335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effectLst/>
              <a:latin typeface="Calibri" panose="020F0502020204030204" pitchFamily="34" charset="0"/>
              <a:ea typeface="Calibri" panose="020F0502020204030204" pitchFamily="34" charset="0"/>
              <a:cs typeface="Calibri"/>
            </a:endParaRPr>
          </a:p>
        </p:txBody>
      </p:sp>
      <p:sp>
        <p:nvSpPr>
          <p:cNvPr id="4" name="Slide Number Placeholder 3"/>
          <p:cNvSpPr>
            <a:spLocks noGrp="1"/>
          </p:cNvSpPr>
          <p:nvPr>
            <p:ph type="sldNum" sz="quarter" idx="5"/>
          </p:nvPr>
        </p:nvSpPr>
        <p:spPr/>
        <p:txBody>
          <a:bodyPr/>
          <a:lstStyle/>
          <a:p>
            <a:fld id="{EDB6E35D-F6A8-A349-91CA-6BC474DB4AB2}" type="slidenum">
              <a:rPr lang="en-US" smtClean="0"/>
              <a:t>2</a:t>
            </a:fld>
            <a:endParaRPr lang="en-US"/>
          </a:p>
        </p:txBody>
      </p:sp>
    </p:spTree>
    <p:extLst>
      <p:ext uri="{BB962C8B-B14F-4D97-AF65-F5344CB8AC3E}">
        <p14:creationId xmlns:p14="http://schemas.microsoft.com/office/powerpoint/2010/main" val="9119629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16150" y="92075"/>
            <a:ext cx="2578100" cy="1450975"/>
          </a:xfrm>
        </p:spPr>
      </p:sp>
      <p:sp>
        <p:nvSpPr>
          <p:cNvPr id="3" name="Notes Placeholder 2"/>
          <p:cNvSpPr>
            <a:spLocks noGrp="1"/>
          </p:cNvSpPr>
          <p:nvPr>
            <p:ph type="body" idx="1"/>
          </p:nvPr>
        </p:nvSpPr>
        <p:spPr>
          <a:xfrm>
            <a:off x="701040" y="1543049"/>
            <a:ext cx="5608320" cy="7661275"/>
          </a:xfrm>
        </p:spPr>
        <p:txBody>
          <a:bodyPr/>
          <a:lstStyle/>
          <a:p>
            <a:r>
              <a:rPr lang="en-US" sz="1100" dirty="0">
                <a:effectLst/>
              </a:rPr>
              <a:t>Key points:</a:t>
            </a:r>
            <a:r>
              <a:rPr lang="en-US" sz="1100" dirty="0"/>
              <a:t>  </a:t>
            </a:r>
            <a:endParaRPr lang="en-US" sz="1100" dirty="0">
              <a:cs typeface="Calibri"/>
            </a:endParaRPr>
          </a:p>
          <a:p>
            <a:pPr marL="291179" indent="-291179">
              <a:buFont typeface="Arial"/>
              <a:buChar char="•"/>
            </a:pPr>
            <a:r>
              <a:rPr lang="en-US" sz="1100" dirty="0">
                <a:effectLst/>
              </a:rPr>
              <a:t>NASA’s model is changing, moving away from a small number of large in-house end-to-end development programs in favor of a service model approach.</a:t>
            </a:r>
            <a:r>
              <a:rPr lang="en-US" sz="1100" dirty="0"/>
              <a:t>  </a:t>
            </a:r>
            <a:endParaRPr lang="en-US" sz="1100" dirty="0">
              <a:cs typeface="Calibri"/>
            </a:endParaRPr>
          </a:p>
          <a:p>
            <a:pPr marL="291179" indent="-291179">
              <a:buFont typeface="Arial"/>
              <a:buChar char="•"/>
            </a:pPr>
            <a:r>
              <a:rPr lang="en-US" sz="1100" dirty="0">
                <a:effectLst/>
              </a:rPr>
              <a:t>In this model, NASA provides the overarching requirements for a given element, then allows the commercial partner to lead its development with NASA providing program management and insight/oversight.</a:t>
            </a:r>
            <a:r>
              <a:rPr lang="en-US" sz="1100" dirty="0"/>
              <a:t> </a:t>
            </a:r>
            <a:endParaRPr lang="en-US" sz="1100" dirty="0">
              <a:cs typeface="Calibri"/>
            </a:endParaRPr>
          </a:p>
          <a:p>
            <a:pPr marL="291179" indent="-291179">
              <a:buFont typeface="Arial"/>
              <a:buChar char="•"/>
            </a:pPr>
            <a:r>
              <a:rPr lang="en-US" sz="1100" dirty="0"/>
              <a:t>As a service model becomes the norm, we will pursue more partnerships in varied forms, such as via Government Task Agreement, funded through the program and direct industry partnerships, funded by industry.</a:t>
            </a:r>
            <a:endParaRPr lang="en-US" sz="1100" dirty="0">
              <a:cs typeface="Calibri"/>
            </a:endParaRPr>
          </a:p>
          <a:p>
            <a:pPr marL="291179" indent="-291179">
              <a:buFont typeface="Arial"/>
              <a:buChar char="•"/>
            </a:pPr>
            <a:r>
              <a:rPr lang="en-US" sz="1100" dirty="0"/>
              <a:t>As a result, </a:t>
            </a:r>
            <a:r>
              <a:rPr lang="en-US" sz="1100" dirty="0">
                <a:effectLst/>
              </a:rPr>
              <a:t>Marshall will need to work with and integrate an expanded and more diverse portfolio of small- and medium-sized programs and projects</a:t>
            </a:r>
            <a:r>
              <a:rPr lang="en-US" sz="1100" dirty="0"/>
              <a:t> as we move into the future</a:t>
            </a:r>
            <a:r>
              <a:rPr lang="en-US" sz="1100" dirty="0">
                <a:effectLst/>
              </a:rPr>
              <a:t>.</a:t>
            </a:r>
            <a:r>
              <a:rPr lang="en-US" sz="1100" dirty="0"/>
              <a:t> </a:t>
            </a:r>
            <a:endParaRPr lang="en-US" sz="1100" dirty="0">
              <a:cs typeface="Calibri"/>
            </a:endParaRPr>
          </a:p>
          <a:p>
            <a:r>
              <a:rPr lang="en-US" sz="1100" dirty="0">
                <a:effectLst/>
              </a:rPr>
              <a:t> </a:t>
            </a:r>
            <a:r>
              <a:rPr lang="en-US" sz="1100" dirty="0"/>
              <a:t> </a:t>
            </a:r>
            <a:endParaRPr lang="en-US" sz="1100" dirty="0">
              <a:cs typeface="Calibri"/>
            </a:endParaRPr>
          </a:p>
          <a:p>
            <a:r>
              <a:rPr lang="en-US" sz="1100" dirty="0">
                <a:effectLst/>
              </a:rPr>
              <a:t>Space exploration over the past 60 years has been NASA-directed with commercial contractor support. It was organized around a small portfolio of large, NASA-owned and -developed end-to-end programs for human spaceflight and science solutions, such as ISS, the Space Shuttle, and most recently, SLS.</a:t>
            </a:r>
            <a:r>
              <a:rPr lang="en-US" sz="1100" dirty="0"/>
              <a:t>  </a:t>
            </a:r>
            <a:endParaRPr lang="en-US" sz="1100" dirty="0">
              <a:cs typeface="Calibri"/>
            </a:endParaRPr>
          </a:p>
          <a:p>
            <a:r>
              <a:rPr lang="en-US" sz="1100" dirty="0"/>
              <a:t> </a:t>
            </a:r>
          </a:p>
          <a:p>
            <a:r>
              <a:rPr lang="en-US" sz="1100" dirty="0">
                <a:effectLst/>
              </a:rPr>
              <a:t>Today, NASA’s model is changing, moving away from these large in-house end-to-end development programs in favor of a service model approach. In this model, NASA provides the overarching requirements for a given element, then allows the commercial partner to lead its development with NASA providing the traditional program management and insight/oversight to the partner. We as a Center are working with the Agency Mission Directorates to manage the balance of these tasks with the in-house, hands-on work that utilizes Marshall’s critical skills, capabilities, and infrastructure.</a:t>
            </a:r>
            <a:r>
              <a:rPr lang="en-US" sz="1100" dirty="0"/>
              <a:t>  </a:t>
            </a:r>
            <a:endParaRPr lang="en-US" sz="1100" dirty="0">
              <a:cs typeface="Calibri"/>
            </a:endParaRPr>
          </a:p>
          <a:p>
            <a:r>
              <a:rPr lang="en-US" sz="1100" dirty="0"/>
              <a:t> </a:t>
            </a:r>
            <a:endParaRPr lang="en-US" sz="1100" dirty="0">
              <a:cs typeface="Calibri"/>
            </a:endParaRPr>
          </a:p>
          <a:p>
            <a:r>
              <a:rPr lang="en-US" sz="1100" dirty="0">
                <a:effectLst/>
              </a:rPr>
              <a:t>The most recent examples of this model are the Commercial Crew Program and the Human Landing System Program, but this is not just happening in human spaceflight</a:t>
            </a:r>
            <a:r>
              <a:rPr lang="en-US" sz="1100" dirty="0"/>
              <a:t>.</a:t>
            </a:r>
            <a:r>
              <a:rPr lang="en-US" sz="1100" dirty="0">
                <a:effectLst/>
              </a:rPr>
              <a:t> We see a similar push for commercial-led developments in the Space Technology Mission Directorate (STMD) with a greater focus on Announcements of Collaborative Opportunity (ACO) and Tipping Points (TPs).</a:t>
            </a:r>
            <a:r>
              <a:rPr lang="en-US" sz="1100" dirty="0"/>
              <a:t> </a:t>
            </a:r>
            <a:endParaRPr lang="en-US" sz="1100" dirty="0">
              <a:cs typeface="Calibri"/>
            </a:endParaRPr>
          </a:p>
          <a:p>
            <a:r>
              <a:rPr lang="en-US" sz="1100" dirty="0"/>
              <a:t> </a:t>
            </a:r>
            <a:endParaRPr lang="en-US" sz="1100" dirty="0">
              <a:cs typeface="Calibri"/>
            </a:endParaRPr>
          </a:p>
          <a:p>
            <a:r>
              <a:rPr lang="en-US" sz="1100" dirty="0"/>
              <a:t>So, as </a:t>
            </a:r>
            <a:r>
              <a:rPr lang="en-US" sz="1100" dirty="0">
                <a:effectLst/>
              </a:rPr>
              <a:t>a </a:t>
            </a:r>
            <a:r>
              <a:rPr lang="en-US" sz="1100" dirty="0"/>
              <a:t>service model becomes the norm</a:t>
            </a:r>
            <a:r>
              <a:rPr lang="en-US" sz="1100" dirty="0">
                <a:effectLst/>
              </a:rPr>
              <a:t>, we </a:t>
            </a:r>
            <a:r>
              <a:rPr lang="en-US" sz="1100" dirty="0"/>
              <a:t>will begin further shifting our approach. We will still pursue Marshall-led programs like HLS, but we will pursue more partnerships </a:t>
            </a:r>
            <a:r>
              <a:rPr lang="en-US" sz="1100" dirty="0">
                <a:effectLst/>
              </a:rPr>
              <a:t>in </a:t>
            </a:r>
            <a:r>
              <a:rPr lang="en-US" sz="1100" dirty="0"/>
              <a:t>varied forms. One example is through a Government Task Agreement (GTA), where we work directly with partners, but are funded through </a:t>
            </a:r>
            <a:r>
              <a:rPr lang="en-US" sz="1100" dirty="0">
                <a:effectLst/>
              </a:rPr>
              <a:t>the </a:t>
            </a:r>
            <a:r>
              <a:rPr lang="en-US" sz="1100" dirty="0"/>
              <a:t>program</a:t>
            </a:r>
            <a:r>
              <a:rPr lang="en-US" sz="1100" dirty="0">
                <a:effectLst/>
              </a:rPr>
              <a:t>. </a:t>
            </a:r>
            <a:r>
              <a:rPr lang="en-US" sz="1100" dirty="0"/>
              <a:t>Another example is direct partnerships with industry, funded by industry, </a:t>
            </a:r>
            <a:r>
              <a:rPr lang="en-US" sz="1100" dirty="0">
                <a:effectLst/>
              </a:rPr>
              <a:t>to </a:t>
            </a:r>
            <a:r>
              <a:rPr lang="en-US" sz="1100" dirty="0"/>
              <a:t>achieve commercial space </a:t>
            </a:r>
            <a:r>
              <a:rPr lang="en-US" sz="1100" dirty="0">
                <a:effectLst/>
              </a:rPr>
              <a:t>exploration </a:t>
            </a:r>
            <a:r>
              <a:rPr lang="en-US" sz="1100" dirty="0"/>
              <a:t>goals. As </a:t>
            </a:r>
            <a:r>
              <a:rPr lang="en-US" sz="1100" dirty="0">
                <a:effectLst/>
              </a:rPr>
              <a:t>a </a:t>
            </a:r>
            <a:r>
              <a:rPr lang="en-US" sz="1100" dirty="0"/>
              <a:t>result</a:t>
            </a:r>
            <a:r>
              <a:rPr lang="en-US" sz="1100" dirty="0">
                <a:effectLst/>
              </a:rPr>
              <a:t>, Marshall will need to work with and integrate an expanded and more diverse portfolio of small- and medium-sized programs and projects</a:t>
            </a:r>
            <a:r>
              <a:rPr lang="en-US" sz="1100" dirty="0"/>
              <a:t> as we move into the next 60 years</a:t>
            </a:r>
            <a:r>
              <a:rPr lang="en-US" sz="1100" dirty="0">
                <a:effectLst/>
              </a:rPr>
              <a:t>. </a:t>
            </a:r>
            <a:endParaRPr lang="en-US" sz="1100" dirty="0"/>
          </a:p>
          <a:p>
            <a:endParaRPr lang="en-US" sz="1100" dirty="0"/>
          </a:p>
          <a:p>
            <a:r>
              <a:rPr lang="en-US" sz="1100" dirty="0"/>
              <a:t>This </a:t>
            </a:r>
            <a:r>
              <a:rPr lang="en-US" sz="1100" dirty="0">
                <a:effectLst/>
              </a:rPr>
              <a:t>future portfolio will first and foremost meet the needs of the NASA mission and the Mission Directorate customer, but we must also leverage our skills and expertise to directly support the commercial space industry through strategic partnerships. Similarly, where appropriate, we will seek to partner with the nation’s Other Government Agencies (OGA). We must fully leverage Marshall’s unique resources, capabilities, and technical expertise as well as develop a host of new skills to successfully secure work in this new paradigm.</a:t>
            </a:r>
            <a:r>
              <a:rPr lang="en-US" sz="1100" dirty="0"/>
              <a:t> </a:t>
            </a:r>
            <a:endParaRPr lang="en-US" sz="1100" dirty="0">
              <a:cs typeface="Calibri"/>
            </a:endParaRPr>
          </a:p>
          <a:p>
            <a:r>
              <a:rPr lang="en-US" sz="1100" dirty="0"/>
              <a:t> </a:t>
            </a:r>
            <a:endParaRPr lang="en-US" sz="1100" dirty="0">
              <a:cs typeface="Calibri"/>
            </a:endParaRPr>
          </a:p>
          <a:p>
            <a:endParaRPr lang="en-US" sz="2000" dirty="0">
              <a:effectLst/>
              <a:latin typeface="Calibri" panose="020F0502020204030204" pitchFamily="34" charset="0"/>
              <a:ea typeface="Calibri" panose="020F0502020204030204" pitchFamily="34" charset="0"/>
              <a:cs typeface="Calibri"/>
            </a:endParaRPr>
          </a:p>
        </p:txBody>
      </p:sp>
      <p:sp>
        <p:nvSpPr>
          <p:cNvPr id="4" name="Slide Number Placeholder 3"/>
          <p:cNvSpPr>
            <a:spLocks noGrp="1"/>
          </p:cNvSpPr>
          <p:nvPr>
            <p:ph type="sldNum" sz="quarter" idx="5"/>
          </p:nvPr>
        </p:nvSpPr>
        <p:spPr/>
        <p:txBody>
          <a:bodyPr/>
          <a:lstStyle/>
          <a:p>
            <a:fld id="{EDB6E35D-F6A8-A349-91CA-6BC474DB4AB2}" type="slidenum">
              <a:rPr lang="en-US" smtClean="0"/>
              <a:t>4</a:t>
            </a:fld>
            <a:endParaRPr lang="en-US"/>
          </a:p>
        </p:txBody>
      </p:sp>
    </p:spTree>
    <p:extLst>
      <p:ext uri="{BB962C8B-B14F-4D97-AF65-F5344CB8AC3E}">
        <p14:creationId xmlns:p14="http://schemas.microsoft.com/office/powerpoint/2010/main" val="14167756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43138" y="112713"/>
            <a:ext cx="2524125" cy="1419225"/>
          </a:xfrm>
        </p:spPr>
      </p:sp>
      <p:sp>
        <p:nvSpPr>
          <p:cNvPr id="3" name="Notes Placeholder 2"/>
          <p:cNvSpPr>
            <a:spLocks noGrp="1"/>
          </p:cNvSpPr>
          <p:nvPr>
            <p:ph type="body" idx="1"/>
          </p:nvPr>
        </p:nvSpPr>
        <p:spPr>
          <a:xfrm>
            <a:off x="701040" y="1614311"/>
            <a:ext cx="5608320" cy="7569376"/>
          </a:xfrm>
        </p:spPr>
        <p:txBody>
          <a:bodyPr/>
          <a:lstStyle/>
          <a:p>
            <a:pPr>
              <a:lnSpc>
                <a:spcPct val="107000"/>
              </a:lnSpc>
              <a:spcAft>
                <a:spcPts val="815"/>
              </a:spcAft>
            </a:pPr>
            <a:r>
              <a:rPr lang="en-US" sz="1100" dirty="0">
                <a:latin typeface="Calibri"/>
                <a:ea typeface="Calibri" panose="020F0502020204030204" pitchFamily="34" charset="0"/>
                <a:cs typeface="Calibri"/>
              </a:rPr>
              <a:t>Key points: </a:t>
            </a:r>
          </a:p>
          <a:p>
            <a:pPr>
              <a:lnSpc>
                <a:spcPct val="107000"/>
              </a:lnSpc>
              <a:spcAft>
                <a:spcPts val="815"/>
              </a:spcAft>
            </a:pPr>
            <a:r>
              <a:rPr lang="en-US" sz="1100" dirty="0">
                <a:latin typeface="Calibri"/>
                <a:ea typeface="Calibri" panose="020F0502020204030204" pitchFamily="34" charset="0"/>
                <a:cs typeface="Calibri"/>
              </a:rPr>
              <a:t>Evolving our culture is essential as we move into the future. A Pursuits Culture is a culture of actively seeking work.</a:t>
            </a:r>
          </a:p>
          <a:p>
            <a:pPr marL="349415" indent="-349415">
              <a:lnSpc>
                <a:spcPct val="107000"/>
              </a:lnSpc>
              <a:buFont typeface="Symbol" panose="05050102010706020507" pitchFamily="18" charset="2"/>
              <a:buChar char=""/>
            </a:pPr>
            <a:r>
              <a:rPr lang="en-US" sz="1100" dirty="0">
                <a:latin typeface="Calibri"/>
                <a:ea typeface="Calibri" panose="020F0502020204030204" pitchFamily="34" charset="0"/>
                <a:cs typeface="Calibri"/>
              </a:rPr>
              <a:t>We must proactively pursue future work with a full range of partners within the Agency, other government agencies, industry, and academia, approaching every opportunity with a “YES and how” mindset.</a:t>
            </a:r>
          </a:p>
          <a:p>
            <a:pPr marL="349415" indent="-349415">
              <a:lnSpc>
                <a:spcPct val="107000"/>
              </a:lnSpc>
              <a:buFont typeface="Symbol" panose="05050102010706020507" pitchFamily="18" charset="2"/>
              <a:buChar char=""/>
            </a:pPr>
            <a:r>
              <a:rPr lang="en-US" sz="1100" dirty="0">
                <a:latin typeface="Calibri"/>
                <a:ea typeface="Calibri" panose="020F0502020204030204" pitchFamily="34" charset="0"/>
                <a:cs typeface="Calibri"/>
              </a:rPr>
              <a:t>We must execute all our processes and mechanisms efficiently, such as hiring, acquisition, infrastructure, etc.</a:t>
            </a:r>
          </a:p>
          <a:p>
            <a:pPr marL="349415" indent="-349415">
              <a:lnSpc>
                <a:spcPct val="107000"/>
              </a:lnSpc>
              <a:buFont typeface="Symbol" panose="05050102010706020507" pitchFamily="18" charset="2"/>
              <a:buChar char=""/>
            </a:pPr>
            <a:r>
              <a:rPr lang="en-US" sz="1100" dirty="0">
                <a:latin typeface="Calibri"/>
                <a:ea typeface="Calibri" panose="020F0502020204030204" pitchFamily="34" charset="0"/>
                <a:cs typeface="Calibri"/>
              </a:rPr>
              <a:t>We must be able to evaluate and accept manageable risk.</a:t>
            </a:r>
          </a:p>
          <a:p>
            <a:pPr marL="349415" indent="-349415">
              <a:lnSpc>
                <a:spcPct val="107000"/>
              </a:lnSpc>
              <a:spcAft>
                <a:spcPts val="815"/>
              </a:spcAft>
              <a:buFont typeface="Symbol" panose="05050102010706020507" pitchFamily="18" charset="2"/>
              <a:buChar char=""/>
            </a:pPr>
            <a:r>
              <a:rPr lang="en-US" sz="1100" dirty="0">
                <a:latin typeface="Calibri"/>
                <a:ea typeface="Calibri" panose="020F0502020204030204" pitchFamily="34" charset="0"/>
                <a:cs typeface="Calibri"/>
              </a:rPr>
              <a:t>We have to deliver on every mission.</a:t>
            </a:r>
          </a:p>
          <a:p>
            <a:pPr marL="349415" indent="-349415">
              <a:lnSpc>
                <a:spcPct val="107000"/>
              </a:lnSpc>
              <a:spcAft>
                <a:spcPts val="815"/>
              </a:spcAft>
              <a:buFont typeface="Symbol" panose="05050102010706020507" pitchFamily="18" charset="2"/>
              <a:buChar char=""/>
            </a:pPr>
            <a:endParaRPr lang="en-US" sz="1100" dirty="0">
              <a:latin typeface="Calibri"/>
              <a:ea typeface="Calibri" panose="020F0502020204030204" pitchFamily="34" charset="0"/>
              <a:cs typeface="Calibri"/>
            </a:endParaRPr>
          </a:p>
          <a:p>
            <a:pPr>
              <a:lnSpc>
                <a:spcPct val="107000"/>
              </a:lnSpc>
              <a:spcAft>
                <a:spcPts val="815"/>
              </a:spcAft>
            </a:pPr>
            <a:r>
              <a:rPr lang="en-US" sz="1100" dirty="0">
                <a:latin typeface="Calibri"/>
                <a:ea typeface="Calibri" panose="020F0502020204030204" pitchFamily="34" charset="0"/>
                <a:cs typeface="Calibri"/>
              </a:rPr>
              <a:t>For Marshall to be THE space exploration center for development, science, and payload/mission operations, we must evolve our culture as we move into this future state. We must lean forward as the Agency evolves the role of the Center within the civil space industry. We must be innovative in our approach and execute all our processes and mechanisms efficiently. These include hiring, acquisition, partnerships, infrastructure upgrades, and legal counsel, among others. </a:t>
            </a:r>
            <a:endParaRPr lang="en-US" sz="1100" dirty="0">
              <a:latin typeface="Calibri" panose="020F0502020204030204" pitchFamily="34" charset="0"/>
              <a:ea typeface="Calibri" panose="020F0502020204030204" pitchFamily="34" charset="0"/>
              <a:cs typeface="Calibri" panose="020F0502020204030204" pitchFamily="34" charset="0"/>
            </a:endParaRPr>
          </a:p>
          <a:p>
            <a:pPr>
              <a:lnSpc>
                <a:spcPct val="107000"/>
              </a:lnSpc>
              <a:spcAft>
                <a:spcPts val="815"/>
              </a:spcAft>
            </a:pPr>
            <a:endParaRPr lang="en-US" sz="1100" dirty="0">
              <a:latin typeface="Calibri" panose="020F0502020204030204" pitchFamily="34" charset="0"/>
              <a:ea typeface="Calibri" panose="020F0502020204030204" pitchFamily="34" charset="0"/>
              <a:cs typeface="Calibri" panose="020F0502020204030204" pitchFamily="34" charset="0"/>
            </a:endParaRPr>
          </a:p>
          <a:p>
            <a:pPr>
              <a:lnSpc>
                <a:spcPct val="107000"/>
              </a:lnSpc>
              <a:spcAft>
                <a:spcPts val="815"/>
              </a:spcAft>
            </a:pPr>
            <a:r>
              <a:rPr lang="en-US" sz="1100" dirty="0">
                <a:latin typeface="Calibri"/>
                <a:ea typeface="Calibri" panose="020F0502020204030204" pitchFamily="34" charset="0"/>
                <a:cs typeface="Calibri"/>
              </a:rPr>
              <a:t>With the changing operational model, we must proactively pursue future work with a full range of partners within the Agency, other government agencies, industry, and academia that align with NASA’s and Marshall’s visions. We must approach every opportunity with every customer in a service-oriented way, thinking how can I say “YES and how” to satisfy the customer. </a:t>
            </a:r>
            <a:endParaRPr lang="en-US" sz="1100" dirty="0">
              <a:latin typeface="Calibri" panose="020F0502020204030204" pitchFamily="34" charset="0"/>
              <a:ea typeface="Calibri" panose="020F0502020204030204" pitchFamily="34" charset="0"/>
              <a:cs typeface="Calibri" panose="020F0502020204030204" pitchFamily="34" charset="0"/>
            </a:endParaRPr>
          </a:p>
          <a:p>
            <a:pPr>
              <a:lnSpc>
                <a:spcPct val="107000"/>
              </a:lnSpc>
              <a:spcAft>
                <a:spcPts val="815"/>
              </a:spcAft>
            </a:pPr>
            <a:endParaRPr lang="en-US" sz="1100" dirty="0">
              <a:latin typeface="Calibri" panose="020F0502020204030204" pitchFamily="34" charset="0"/>
              <a:ea typeface="Calibri" panose="020F0502020204030204" pitchFamily="34" charset="0"/>
              <a:cs typeface="Calibri" panose="020F0502020204030204" pitchFamily="34" charset="0"/>
            </a:endParaRPr>
          </a:p>
          <a:p>
            <a:pPr>
              <a:lnSpc>
                <a:spcPct val="107000"/>
              </a:lnSpc>
              <a:spcAft>
                <a:spcPts val="815"/>
              </a:spcAft>
            </a:pPr>
            <a:r>
              <a:rPr lang="en-US" sz="1100" dirty="0">
                <a:latin typeface="Calibri"/>
                <a:ea typeface="Calibri" panose="020F0502020204030204" pitchFamily="34" charset="0"/>
                <a:cs typeface="Calibri"/>
              </a:rPr>
              <a:t>We will leverage the skills we have developed in prior programs and build on them for future applications. Strategic and flexible infrastructure decisions must be made to best attract and support industry, academia, and other government agencies.</a:t>
            </a:r>
          </a:p>
          <a:p>
            <a:pPr>
              <a:lnSpc>
                <a:spcPct val="107000"/>
              </a:lnSpc>
              <a:spcAft>
                <a:spcPts val="815"/>
              </a:spcAft>
            </a:pPr>
            <a:endParaRPr lang="en-US" sz="1100" dirty="0">
              <a:latin typeface="Calibri"/>
              <a:ea typeface="Calibri" panose="020F0502020204030204" pitchFamily="34" charset="0"/>
              <a:cs typeface="Calibri"/>
            </a:endParaRPr>
          </a:p>
          <a:p>
            <a:pPr>
              <a:lnSpc>
                <a:spcPct val="107000"/>
              </a:lnSpc>
              <a:spcAft>
                <a:spcPts val="815"/>
              </a:spcAft>
            </a:pPr>
            <a:r>
              <a:rPr lang="en-US" sz="1100" dirty="0">
                <a:latin typeface="Calibri"/>
                <a:ea typeface="Calibri" panose="020F0502020204030204" pitchFamily="34" charset="0"/>
                <a:cs typeface="Calibri"/>
              </a:rPr>
              <a:t>As the government is ultimately accountable for mission readiness, we must seek out opportunities to move with agility and speed where the risks to mission safety and success are acceptable. We must gain a clear understanding of the cost, schedule, and safety of any program in relationship to the risk we are willing to accept and move confidently forward with our partners.</a:t>
            </a:r>
          </a:p>
          <a:p>
            <a:pPr>
              <a:lnSpc>
                <a:spcPct val="107000"/>
              </a:lnSpc>
              <a:spcAft>
                <a:spcPts val="815"/>
              </a:spcAft>
            </a:pPr>
            <a:endParaRPr lang="en-US" sz="1100" dirty="0">
              <a:latin typeface="Calibri"/>
              <a:ea typeface="Calibri" panose="020F0502020204030204" pitchFamily="34" charset="0"/>
              <a:cs typeface="Calibri"/>
            </a:endParaRPr>
          </a:p>
          <a:p>
            <a:pPr>
              <a:lnSpc>
                <a:spcPct val="107000"/>
              </a:lnSpc>
              <a:spcAft>
                <a:spcPts val="815"/>
              </a:spcAft>
            </a:pPr>
            <a:r>
              <a:rPr lang="en-US" sz="1100" dirty="0">
                <a:latin typeface="Calibri"/>
                <a:ea typeface="Calibri" panose="020F0502020204030204" pitchFamily="34" charset="0"/>
                <a:cs typeface="Calibri"/>
              </a:rPr>
              <a:t>Most importantly, we must deliver on every mission, meeting all our commitments and obligations with world-class execution.</a:t>
            </a:r>
          </a:p>
        </p:txBody>
      </p:sp>
      <p:sp>
        <p:nvSpPr>
          <p:cNvPr id="4" name="Slide Number Placeholder 3"/>
          <p:cNvSpPr>
            <a:spLocks noGrp="1"/>
          </p:cNvSpPr>
          <p:nvPr>
            <p:ph type="sldNum" sz="quarter" idx="5"/>
          </p:nvPr>
        </p:nvSpPr>
        <p:spPr/>
        <p:txBody>
          <a:bodyPr/>
          <a:lstStyle/>
          <a:p>
            <a:pPr defTabSz="931774">
              <a:defRPr/>
            </a:pPr>
            <a:fld id="{EDB6E35D-F6A8-A349-91CA-6BC474DB4AB2}" type="slidenum">
              <a:rPr lang="en-US">
                <a:solidFill>
                  <a:prstClr val="black"/>
                </a:solidFill>
                <a:latin typeface="Calibri" panose="020F0502020204030204"/>
              </a:rPr>
              <a:pPr defTabSz="931774">
                <a:defRPr/>
              </a:pPr>
              <a:t>5</a:t>
            </a:fld>
            <a:endParaRPr lang="en-US">
              <a:solidFill>
                <a:prstClr val="black"/>
              </a:solidFill>
              <a:latin typeface="Calibri" panose="020F0502020204030204"/>
            </a:endParaRPr>
          </a:p>
        </p:txBody>
      </p:sp>
    </p:spTree>
    <p:extLst>
      <p:ext uri="{BB962C8B-B14F-4D97-AF65-F5344CB8AC3E}">
        <p14:creationId xmlns:p14="http://schemas.microsoft.com/office/powerpoint/2010/main" val="34690454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470150" y="101600"/>
            <a:ext cx="2070100" cy="1165225"/>
          </a:xfrm>
        </p:spPr>
      </p:sp>
      <p:sp>
        <p:nvSpPr>
          <p:cNvPr id="3" name="Notes Placeholder 2"/>
          <p:cNvSpPr>
            <a:spLocks noGrp="1"/>
          </p:cNvSpPr>
          <p:nvPr>
            <p:ph type="body" idx="1"/>
          </p:nvPr>
        </p:nvSpPr>
        <p:spPr>
          <a:xfrm>
            <a:off x="701040" y="1388533"/>
            <a:ext cx="5608320" cy="7806267"/>
          </a:xfrm>
        </p:spPr>
        <p:txBody>
          <a:bodyPr/>
          <a:lstStyle/>
          <a:p>
            <a:pPr>
              <a:lnSpc>
                <a:spcPct val="107000"/>
              </a:lnSpc>
              <a:spcAft>
                <a:spcPts val="815"/>
              </a:spcAft>
            </a:pPr>
            <a:r>
              <a:rPr lang="en-US" sz="1600" dirty="0">
                <a:solidFill>
                  <a:srgbClr val="000000"/>
                </a:solidFill>
                <a:latin typeface="Calibri" panose="020F0502020204030204" pitchFamily="34" charset="0"/>
                <a:ea typeface="Calibri" panose="020F0502020204030204" pitchFamily="34" charset="0"/>
                <a:cs typeface="Calibri" panose="020F0502020204030204" pitchFamily="34" charset="0"/>
              </a:rPr>
              <a:t>Key points:</a:t>
            </a:r>
            <a:endParaRPr lang="en-US" sz="1600" dirty="0">
              <a:latin typeface="Calibri" panose="020F0502020204030204" pitchFamily="34" charset="0"/>
              <a:ea typeface="Calibri" panose="020F0502020204030204" pitchFamily="34" charset="0"/>
              <a:cs typeface="Arial" panose="020B0604020202020204" pitchFamily="34" charset="0"/>
            </a:endParaRPr>
          </a:p>
          <a:p>
            <a:pPr marL="349415" indent="-349415">
              <a:lnSpc>
                <a:spcPct val="107000"/>
              </a:lnSpc>
              <a:buFont typeface="Symbol" panose="05050102010706020507" pitchFamily="18" charset="2"/>
              <a:buChar char=""/>
            </a:pPr>
            <a:r>
              <a:rPr lang="en-US" sz="1600" dirty="0">
                <a:solidFill>
                  <a:srgbClr val="000000"/>
                </a:solidFill>
                <a:latin typeface="Calibri" panose="020F0502020204030204" pitchFamily="34" charset="0"/>
                <a:ea typeface="Calibri" panose="020F0502020204030204" pitchFamily="34" charset="0"/>
                <a:cs typeface="Calibri" panose="020F0502020204030204" pitchFamily="34" charset="0"/>
              </a:rPr>
              <a:t>Over “the transition years,” each successful flight will bring us closer to confidently ceding SLS production and operation of Artemis V and beyond to our EPOC prime contractor. </a:t>
            </a:r>
            <a:endParaRPr lang="en-US" sz="1600" dirty="0">
              <a:latin typeface="Calibri" panose="020F0502020204030204" pitchFamily="34" charset="0"/>
              <a:ea typeface="Calibri" panose="020F0502020204030204" pitchFamily="34" charset="0"/>
              <a:cs typeface="Arial" panose="020B0604020202020204" pitchFamily="34" charset="0"/>
            </a:endParaRPr>
          </a:p>
          <a:p>
            <a:pPr marL="349415" indent="-349415">
              <a:lnSpc>
                <a:spcPct val="107000"/>
              </a:lnSpc>
              <a:spcAft>
                <a:spcPts val="815"/>
              </a:spcAft>
              <a:buFont typeface="Symbol" panose="05050102010706020507" pitchFamily="18" charset="2"/>
              <a:buChar char=""/>
            </a:pPr>
            <a:r>
              <a:rPr lang="en-US" sz="1600" dirty="0">
                <a:solidFill>
                  <a:srgbClr val="000000"/>
                </a:solidFill>
                <a:latin typeface="Calibri" panose="020F0502020204030204" pitchFamily="34" charset="0"/>
                <a:ea typeface="Calibri" panose="020F0502020204030204" pitchFamily="34" charset="0"/>
                <a:cs typeface="Calibri" panose="020F0502020204030204" pitchFamily="34" charset="0"/>
              </a:rPr>
              <a:t>Our SLS role will become more program management and less development-oriented, freeing up resources―both people and infrastructure―to support new programs and projects</a:t>
            </a:r>
            <a:endParaRPr lang="en-US" sz="16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15"/>
              </a:spcAft>
            </a:pPr>
            <a:endParaRPr lang="en-US" sz="1600"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a:lnSpc>
                <a:spcPct val="107000"/>
              </a:lnSpc>
              <a:spcAft>
                <a:spcPts val="815"/>
              </a:spcAft>
            </a:pPr>
            <a:r>
              <a:rPr lang="en-US" sz="1600" dirty="0">
                <a:solidFill>
                  <a:srgbClr val="000000"/>
                </a:solidFill>
                <a:latin typeface="Calibri" panose="020F0502020204030204" pitchFamily="34" charset="0"/>
                <a:ea typeface="Calibri" panose="020F0502020204030204" pitchFamily="34" charset="0"/>
                <a:cs typeface="Calibri" panose="020F0502020204030204" pitchFamily="34" charset="0"/>
              </a:rPr>
              <a:t>Up to this point, we have been heavily invested in the development of SLS. Now that Artemis I has flown, we turn our attention to upcoming missions, maintaining design and development activities for Artemis II through V. We will begin to see a gradual shift over the transition years, with each successful flight bringing us closer to confidently ceding SLS production and operation of Artemis VI and beyond to our EPOC prime contractor. </a:t>
            </a:r>
          </a:p>
          <a:p>
            <a:pPr>
              <a:lnSpc>
                <a:spcPct val="107000"/>
              </a:lnSpc>
              <a:spcAft>
                <a:spcPts val="815"/>
              </a:spcAft>
            </a:pPr>
            <a:endParaRPr lang="en-US" sz="16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15"/>
              </a:spcAft>
            </a:pPr>
            <a:r>
              <a:rPr lang="en-US" sz="1600" dirty="0">
                <a:solidFill>
                  <a:srgbClr val="000000"/>
                </a:solidFill>
                <a:latin typeface="Calibri" panose="020F0502020204030204" pitchFamily="34" charset="0"/>
                <a:ea typeface="Calibri" panose="020F0502020204030204" pitchFamily="34" charset="0"/>
                <a:cs typeface="Calibri" panose="020F0502020204030204" pitchFamily="34" charset="0"/>
              </a:rPr>
              <a:t>Our continuing SLS role will be more program management and less development-oriented as we move into the 2027 timeframe, freeing up resources―both people and infrastructure―to support new programs and projects. We will continue to leverage our core capabilities, institutional knowledge, and established leadership to sustain Marshall’s role as transportation provider for deep space exploration.</a:t>
            </a:r>
          </a:p>
        </p:txBody>
      </p:sp>
      <p:sp>
        <p:nvSpPr>
          <p:cNvPr id="4" name="Slide Number Placeholder 3"/>
          <p:cNvSpPr>
            <a:spLocks noGrp="1"/>
          </p:cNvSpPr>
          <p:nvPr>
            <p:ph type="sldNum" sz="quarter" idx="5"/>
          </p:nvPr>
        </p:nvSpPr>
        <p:spPr/>
        <p:txBody>
          <a:bodyPr/>
          <a:lstStyle/>
          <a:p>
            <a:fld id="{EDB6E35D-F6A8-A349-91CA-6BC474DB4AB2}" type="slidenum">
              <a:rPr lang="en-US" smtClean="0"/>
              <a:t>6</a:t>
            </a:fld>
            <a:endParaRPr lang="en-US"/>
          </a:p>
        </p:txBody>
      </p:sp>
    </p:spTree>
    <p:extLst>
      <p:ext uri="{BB962C8B-B14F-4D97-AF65-F5344CB8AC3E}">
        <p14:creationId xmlns:p14="http://schemas.microsoft.com/office/powerpoint/2010/main" val="27844615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123825"/>
            <a:ext cx="2428875" cy="1366838"/>
          </a:xfrm>
        </p:spPr>
      </p:sp>
      <p:sp>
        <p:nvSpPr>
          <p:cNvPr id="3" name="Notes Placeholder 2"/>
          <p:cNvSpPr>
            <a:spLocks noGrp="1"/>
          </p:cNvSpPr>
          <p:nvPr>
            <p:ph type="body" idx="1"/>
          </p:nvPr>
        </p:nvSpPr>
        <p:spPr>
          <a:xfrm>
            <a:off x="701040" y="1580443"/>
            <a:ext cx="5608320" cy="7592131"/>
          </a:xfrm>
        </p:spPr>
        <p:txBody>
          <a:bodyPr/>
          <a:lstStyle/>
          <a:p>
            <a:pPr>
              <a:lnSpc>
                <a:spcPct val="107000"/>
              </a:lnSpc>
              <a:spcAft>
                <a:spcPts val="815"/>
              </a:spcAft>
            </a:pPr>
            <a:r>
              <a:rPr lang="en-US" sz="700" dirty="0">
                <a:latin typeface="Calibri"/>
                <a:ea typeface="Calibri" panose="020F0502020204030204" pitchFamily="34" charset="0"/>
                <a:cs typeface="Calibri"/>
              </a:rPr>
              <a:t>Key points:</a:t>
            </a:r>
          </a:p>
          <a:p>
            <a:pPr marL="349415" indent="-349415">
              <a:lnSpc>
                <a:spcPct val="107000"/>
              </a:lnSpc>
              <a:buFont typeface="Symbol" panose="05050102010706020507" pitchFamily="18" charset="2"/>
              <a:buChar char=""/>
            </a:pPr>
            <a:r>
              <a:rPr lang="en-US" sz="700" dirty="0">
                <a:latin typeface="Calibri"/>
                <a:ea typeface="Calibri" panose="020F0502020204030204" pitchFamily="34" charset="0"/>
                <a:cs typeface="Calibri"/>
              </a:rPr>
              <a:t>Throughout our Artemis and Moon to Mars efforts, we will explore/expand existing technologies and capabilities and develop a wide array of new ones.</a:t>
            </a:r>
          </a:p>
          <a:p>
            <a:pPr marL="349415" indent="-349415">
              <a:lnSpc>
                <a:spcPct val="107000"/>
              </a:lnSpc>
              <a:spcAft>
                <a:spcPts val="815"/>
              </a:spcAft>
              <a:buFont typeface="Symbol" panose="05050102010706020507" pitchFamily="18" charset="2"/>
              <a:buChar char=""/>
            </a:pPr>
            <a:r>
              <a:rPr lang="en-US" sz="700" dirty="0">
                <a:latin typeface="Calibri"/>
                <a:ea typeface="Calibri" panose="020F0502020204030204" pitchFamily="34" charset="0"/>
                <a:cs typeface="Calibri"/>
              </a:rPr>
              <a:t>By actively seeking and securing these opportunities, we will create decades-long roles for Marshall in Artemis and Moon to Mars. </a:t>
            </a:r>
          </a:p>
          <a:p>
            <a:pPr>
              <a:lnSpc>
                <a:spcPct val="107000"/>
              </a:lnSpc>
              <a:spcAft>
                <a:spcPts val="815"/>
              </a:spcAft>
            </a:pPr>
            <a:endParaRPr lang="en-US" sz="7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15"/>
              </a:spcAft>
            </a:pPr>
            <a:r>
              <a:rPr lang="en-US" sz="700" dirty="0">
                <a:latin typeface="Calibri"/>
                <a:ea typeface="Calibri" panose="020F0502020204030204" pitchFamily="34" charset="0"/>
                <a:cs typeface="Calibri"/>
              </a:rPr>
              <a:t>We are going. Now, it’s time to think about what we will carry with us and what we’ll do when we get there. </a:t>
            </a:r>
          </a:p>
          <a:p>
            <a:pPr>
              <a:lnSpc>
                <a:spcPct val="107000"/>
              </a:lnSpc>
              <a:spcAft>
                <a:spcPts val="815"/>
              </a:spcAft>
            </a:pPr>
            <a:endParaRPr lang="en-US" sz="7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15"/>
              </a:spcAft>
            </a:pPr>
            <a:r>
              <a:rPr lang="en-US" sz="700" dirty="0">
                <a:latin typeface="Calibri"/>
                <a:ea typeface="Calibri" panose="020F0502020204030204" pitchFamily="34" charset="0"/>
                <a:cs typeface="Calibri"/>
              </a:rPr>
              <a:t>You see here a possible Marshall future as we transition to our Center’s long-term Pursuits strategy. We must pursue opportunities to work with the Agency Mission Directorates, industry, and other government agencies and utilize our unique capabilities and infrastructure to enable their success.</a:t>
            </a:r>
          </a:p>
          <a:p>
            <a:pPr>
              <a:lnSpc>
                <a:spcPct val="107000"/>
              </a:lnSpc>
              <a:spcAft>
                <a:spcPts val="815"/>
              </a:spcAft>
            </a:pPr>
            <a:endParaRPr lang="en-US" sz="7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15"/>
              </a:spcAft>
            </a:pPr>
            <a:r>
              <a:rPr lang="en-US" sz="700" dirty="0">
                <a:latin typeface="Calibri"/>
                <a:ea typeface="Calibri" panose="020F0502020204030204" pitchFamily="34" charset="0"/>
                <a:cs typeface="Calibri"/>
              </a:rPr>
              <a:t>Data analytics and machine learning will enable us to monitor severe weather systems and actively assist in disaster resource mobilization on our home planet. In orbit, we will see the development of commercially owned and operated Low-Earth Orbit (LEO) destinations. Experienced Space Operations services for all LEO and cis-lunar payload missions will be needed. </a:t>
            </a:r>
            <a:endParaRPr lang="en-US" sz="700" dirty="0">
              <a:latin typeface="Calibri" panose="020F0502020204030204" pitchFamily="34" charset="0"/>
              <a:ea typeface="Calibri" panose="020F0502020204030204" pitchFamily="34" charset="0"/>
              <a:cs typeface="Calibri"/>
            </a:endParaRPr>
          </a:p>
          <a:p>
            <a:pPr>
              <a:lnSpc>
                <a:spcPct val="107000"/>
              </a:lnSpc>
              <a:spcAft>
                <a:spcPts val="815"/>
              </a:spcAft>
            </a:pPr>
            <a:endParaRPr lang="en-US" sz="700" dirty="0">
              <a:latin typeface="Calibri" panose="020F0502020204030204" pitchFamily="34" charset="0"/>
              <a:ea typeface="Calibri" panose="020F0502020204030204" pitchFamily="34" charset="0"/>
              <a:cs typeface="Arial" panose="020B0604020202020204" pitchFamily="34" charset="0"/>
            </a:endParaRPr>
          </a:p>
          <a:p>
            <a:pPr>
              <a:lnSpc>
                <a:spcPct val="107000"/>
              </a:lnSpc>
            </a:pPr>
            <a:r>
              <a:rPr lang="en-US" sz="700" dirty="0">
                <a:latin typeface="Calibri"/>
                <a:ea typeface="Calibri" panose="020F0502020204030204" pitchFamily="34" charset="0"/>
                <a:cs typeface="Calibri"/>
              </a:rPr>
              <a:t>As we once again reach for the Moon, science experiments and instruments will fly on CLPS, enabling near-term scientific discovery opportunities. Beyond 2024, we will need medium and large cargo landers―as well as human landers―as we arrive on the lunar surface. </a:t>
            </a:r>
            <a:endParaRPr lang="en-US" sz="700" dirty="0">
              <a:latin typeface="Calibri" panose="020F0502020204030204" pitchFamily="34" charset="0"/>
              <a:ea typeface="Calibri" panose="020F0502020204030204" pitchFamily="34" charset="0"/>
              <a:cs typeface="Calibri"/>
            </a:endParaRPr>
          </a:p>
          <a:p>
            <a:pPr>
              <a:lnSpc>
                <a:spcPct val="107000"/>
              </a:lnSpc>
            </a:pPr>
            <a:r>
              <a:rPr lang="en-US" sz="700" dirty="0">
                <a:latin typeface="Calibri"/>
                <a:ea typeface="Calibri" panose="020F0502020204030204" pitchFamily="34" charset="0"/>
                <a:cs typeface="Calibri"/>
              </a:rPr>
              <a:t> </a:t>
            </a:r>
          </a:p>
          <a:p>
            <a:pPr>
              <a:lnSpc>
                <a:spcPct val="107000"/>
              </a:lnSpc>
              <a:spcAft>
                <a:spcPts val="815"/>
              </a:spcAft>
            </a:pPr>
            <a:r>
              <a:rPr lang="en-US" sz="700" dirty="0">
                <a:latin typeface="Calibri"/>
                <a:ea typeface="Calibri" panose="020F0502020204030204" pitchFamily="34" charset="0"/>
                <a:cs typeface="Calibri"/>
              </a:rPr>
              <a:t>We will need lunar surface habitats, pressurized rovers, and relocatable habitats to perform the science and technology development needed for Mars exploration. In-Situ Resource Utilization (ISRU) sustainable architecture must produce oxygen, hydrogen, and manufacturing feedstock to outfit our infrastructure and habitats for our extended stay.</a:t>
            </a:r>
          </a:p>
          <a:p>
            <a:pPr>
              <a:lnSpc>
                <a:spcPct val="107000"/>
              </a:lnSpc>
              <a:spcAft>
                <a:spcPts val="815"/>
              </a:spcAft>
            </a:pPr>
            <a:endParaRPr lang="en-US" sz="7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15"/>
              </a:spcAft>
            </a:pPr>
            <a:r>
              <a:rPr lang="en-US" sz="700" dirty="0">
                <a:latin typeface="Calibri"/>
                <a:ea typeface="Calibri" panose="020F0502020204030204" pitchFamily="34" charset="0"/>
                <a:cs typeface="Calibri"/>
              </a:rPr>
              <a:t>Space nuclear propulsion and cryogenic fluid management will enable our sustained lunar surface presence, as well as feed forward to Mars with the </a:t>
            </a:r>
            <a:r>
              <a:rPr lang="en-US" sz="700" dirty="0" err="1">
                <a:latin typeface="Calibri"/>
                <a:ea typeface="Calibri" panose="020F0502020204030204" pitchFamily="34" charset="0"/>
                <a:cs typeface="Calibri"/>
              </a:rPr>
              <a:t>cryo</a:t>
            </a:r>
            <a:r>
              <a:rPr lang="en-US" sz="700" dirty="0">
                <a:latin typeface="Calibri"/>
                <a:ea typeface="Calibri" panose="020F0502020204030204" pitchFamily="34" charset="0"/>
                <a:cs typeface="Calibri"/>
              </a:rPr>
              <a:t> tug/depot and the Integrated Mars Transit System. On Mars, we will need surface habitats and landers with full descent/landing/ascent capabilities. </a:t>
            </a:r>
          </a:p>
          <a:p>
            <a:pPr>
              <a:lnSpc>
                <a:spcPct val="107000"/>
              </a:lnSpc>
              <a:spcAft>
                <a:spcPts val="815"/>
              </a:spcAft>
            </a:pPr>
            <a:endParaRPr lang="en-US" sz="700" dirty="0">
              <a:latin typeface="Calibri"/>
              <a:ea typeface="Calibri" panose="020F0502020204030204" pitchFamily="34" charset="0"/>
              <a:cs typeface="Calibri"/>
            </a:endParaRPr>
          </a:p>
          <a:p>
            <a:pPr>
              <a:lnSpc>
                <a:spcPct val="107000"/>
              </a:lnSpc>
              <a:spcAft>
                <a:spcPts val="815"/>
              </a:spcAft>
            </a:pPr>
            <a:r>
              <a:rPr lang="en-US" sz="700" dirty="0">
                <a:latin typeface="Calibri"/>
                <a:ea typeface="Calibri" panose="020F0502020204030204" pitchFamily="34" charset="0"/>
                <a:cs typeface="Calibri"/>
              </a:rPr>
              <a:t>All these activities require the unique skills, knowledge, resources, and infrastructure that Marshall has developed through prior programs and that can be leveraged, grown, and adapted to these future Pursuits.</a:t>
            </a:r>
          </a:p>
          <a:p>
            <a:pPr>
              <a:lnSpc>
                <a:spcPct val="107000"/>
              </a:lnSpc>
              <a:spcAft>
                <a:spcPts val="815"/>
              </a:spcAft>
            </a:pPr>
            <a:endParaRPr lang="en-US" sz="700" dirty="0">
              <a:latin typeface="Calibri" panose="020F0502020204030204" pitchFamily="34" charset="0"/>
              <a:ea typeface="Calibri" panose="020F0502020204030204" pitchFamily="34" charset="0"/>
              <a:cs typeface="Arial" panose="020B0604020202020204" pitchFamily="34" charset="0"/>
            </a:endParaRPr>
          </a:p>
          <a:p>
            <a:pPr marL="349415" indent="-349415">
              <a:lnSpc>
                <a:spcPct val="107000"/>
              </a:lnSpc>
              <a:buFont typeface="Symbol" panose="05050102010706020507" pitchFamily="18" charset="2"/>
              <a:buChar char=""/>
            </a:pPr>
            <a:r>
              <a:rPr lang="en-US" sz="700" dirty="0">
                <a:latin typeface="Calibri"/>
                <a:ea typeface="Calibri" panose="020F0502020204030204" pitchFamily="34" charset="0"/>
                <a:cs typeface="Calibri"/>
              </a:rPr>
              <a:t>Marshall has supported Space Operations for 20+ years, making it the ideal lead of In-space and Surface Mission Ops. </a:t>
            </a:r>
            <a:endParaRPr lang="en-US" sz="700" dirty="0">
              <a:latin typeface="Calibri" panose="020F0502020204030204" pitchFamily="34" charset="0"/>
              <a:ea typeface="Calibri" panose="020F0502020204030204" pitchFamily="34" charset="0"/>
              <a:cs typeface="Calibri"/>
            </a:endParaRPr>
          </a:p>
          <a:p>
            <a:pPr marL="349415" indent="-349415">
              <a:lnSpc>
                <a:spcPct val="107000"/>
              </a:lnSpc>
              <a:buFont typeface="Symbol" panose="05050102010706020507" pitchFamily="18" charset="2"/>
              <a:buChar char=""/>
            </a:pPr>
            <a:r>
              <a:rPr lang="en-US" sz="700" dirty="0">
                <a:latin typeface="Calibri"/>
                <a:ea typeface="Calibri" panose="020F0502020204030204" pitchFamily="34" charset="0"/>
                <a:cs typeface="Calibri"/>
              </a:rPr>
              <a:t>Marshall owns all Agency human/large cargo lander development and operations, enabling us to build on existing expertise.</a:t>
            </a:r>
          </a:p>
          <a:p>
            <a:pPr marL="349415" indent="-349415">
              <a:lnSpc>
                <a:spcPct val="107000"/>
              </a:lnSpc>
              <a:buFont typeface="Symbol" panose="05050102010706020507" pitchFamily="18" charset="2"/>
              <a:buChar char=""/>
            </a:pPr>
            <a:r>
              <a:rPr lang="en-US" sz="700" dirty="0">
                <a:latin typeface="Calibri"/>
                <a:ea typeface="Calibri" panose="020F0502020204030204" pitchFamily="34" charset="0"/>
                <a:cs typeface="Calibri"/>
              </a:rPr>
              <a:t>The need for lunar surface habitats, pressurized rovers, and relocatable </a:t>
            </a:r>
            <a:r>
              <a:rPr lang="en-US" sz="700" dirty="0" err="1">
                <a:latin typeface="Calibri"/>
                <a:ea typeface="Calibri" panose="020F0502020204030204" pitchFamily="34" charset="0"/>
                <a:cs typeface="Calibri"/>
              </a:rPr>
              <a:t>habs</a:t>
            </a:r>
            <a:r>
              <a:rPr lang="en-US" sz="700" dirty="0">
                <a:latin typeface="Calibri"/>
                <a:ea typeface="Calibri" panose="020F0502020204030204" pitchFamily="34" charset="0"/>
                <a:cs typeface="Calibri"/>
              </a:rPr>
              <a:t> will drive us to expand our current habitat leadership and carry that forward to Mars.</a:t>
            </a:r>
          </a:p>
          <a:p>
            <a:pPr marL="349415" indent="-349415">
              <a:lnSpc>
                <a:spcPct val="107000"/>
              </a:lnSpc>
              <a:buFont typeface="Symbol" panose="05050102010706020507" pitchFamily="18" charset="2"/>
              <a:buChar char=""/>
            </a:pPr>
            <a:r>
              <a:rPr lang="en-US" sz="700" dirty="0">
                <a:latin typeface="Calibri"/>
                <a:ea typeface="Calibri" panose="020F0502020204030204" pitchFamily="34" charset="0"/>
                <a:cs typeface="Calibri"/>
              </a:rPr>
              <a:t>Our current role in ISRU technology development will be a springboard to greater involvement as this Pursuit matures.</a:t>
            </a:r>
          </a:p>
          <a:p>
            <a:pPr marL="349415" indent="-349415">
              <a:lnSpc>
                <a:spcPct val="107000"/>
              </a:lnSpc>
              <a:buFont typeface="Symbol" panose="05050102010706020507" pitchFamily="18" charset="2"/>
              <a:buChar char=""/>
            </a:pPr>
            <a:r>
              <a:rPr lang="en-US" sz="700" dirty="0">
                <a:latin typeface="Calibri"/>
                <a:ea typeface="Calibri" panose="020F0502020204030204" pitchFamily="34" charset="0"/>
                <a:cs typeface="Calibri"/>
              </a:rPr>
              <a:t>Our Agency leadership in Space Nuclear Propulsion (SNP) and Cryogenic Fluid Management (CFM) can be leveraged to pursue Mars transit </a:t>
            </a:r>
            <a:r>
              <a:rPr lang="en-US" sz="700" dirty="0" err="1">
                <a:latin typeface="Calibri"/>
                <a:ea typeface="Calibri" panose="020F0502020204030204" pitchFamily="34" charset="0"/>
                <a:cs typeface="Calibri"/>
              </a:rPr>
              <a:t>habs</a:t>
            </a:r>
            <a:r>
              <a:rPr lang="en-US" sz="700" dirty="0">
                <a:latin typeface="Calibri"/>
                <a:ea typeface="Calibri" panose="020F0502020204030204" pitchFamily="34" charset="0"/>
                <a:cs typeface="Calibri"/>
              </a:rPr>
              <a:t> and </a:t>
            </a:r>
            <a:r>
              <a:rPr lang="en-US" sz="700" dirty="0" err="1">
                <a:latin typeface="Calibri"/>
                <a:ea typeface="Calibri" panose="020F0502020204030204" pitchFamily="34" charset="0"/>
                <a:cs typeface="Calibri"/>
              </a:rPr>
              <a:t>cryo</a:t>
            </a:r>
            <a:r>
              <a:rPr lang="en-US" sz="700" dirty="0">
                <a:latin typeface="Calibri"/>
                <a:ea typeface="Calibri" panose="020F0502020204030204" pitchFamily="34" charset="0"/>
                <a:cs typeface="Calibri"/>
              </a:rPr>
              <a:t> tugs.</a:t>
            </a:r>
          </a:p>
          <a:p>
            <a:pPr marL="349415" indent="-349415">
              <a:lnSpc>
                <a:spcPct val="107000"/>
              </a:lnSpc>
              <a:spcAft>
                <a:spcPts val="815"/>
              </a:spcAft>
              <a:buFont typeface="Symbol" panose="05050102010706020507" pitchFamily="18" charset="2"/>
              <a:buChar char=""/>
            </a:pPr>
            <a:r>
              <a:rPr lang="en-US" sz="700" dirty="0">
                <a:latin typeface="Calibri"/>
                <a:ea typeface="Calibri" panose="020F0502020204030204" pitchFamily="34" charset="0"/>
                <a:cs typeface="Calibri"/>
              </a:rPr>
              <a:t>We currently support the Mars Ascent Vehicle (MAV) through Mars sample return activity, creating the building blocks for greater involvement in reaching and inhabiting this planet.</a:t>
            </a:r>
          </a:p>
          <a:p>
            <a:pPr marL="349415" indent="-349415" defTabSz="931774">
              <a:lnSpc>
                <a:spcPct val="107000"/>
              </a:lnSpc>
              <a:spcAft>
                <a:spcPts val="815"/>
              </a:spcAft>
              <a:buFont typeface="Symbol" panose="05050102010706020507" pitchFamily="18" charset="2"/>
              <a:buChar char=""/>
              <a:defRPr/>
            </a:pPr>
            <a:r>
              <a:rPr lang="en-US" sz="700" dirty="0">
                <a:latin typeface="Calibri" panose="020F0502020204030204" pitchFamily="34" charset="0"/>
                <a:ea typeface="Times New Roman" panose="02020603050405020304" pitchFamily="18" charset="0"/>
              </a:rPr>
              <a:t>Marshall’s world leadership in X-ray astronomy, managing NASA’s Chandra X-ray Observatory program and the Imaging X-ray Polarimetry Explorer (IXPE) mission, enables an exciting new view of space beyond Mars.</a:t>
            </a:r>
            <a:endParaRPr lang="en-US" sz="700" dirty="0">
              <a:latin typeface="Calibri"/>
              <a:ea typeface="Calibri" panose="020F0502020204030204" pitchFamily="34" charset="0"/>
              <a:cs typeface="Calibri"/>
            </a:endParaRPr>
          </a:p>
          <a:p>
            <a:pPr marL="349415" indent="-349415">
              <a:lnSpc>
                <a:spcPct val="107000"/>
              </a:lnSpc>
              <a:spcAft>
                <a:spcPts val="815"/>
              </a:spcAft>
              <a:buFont typeface="Symbol" panose="05050102010706020507" pitchFamily="18" charset="2"/>
              <a:buChar char=""/>
            </a:pPr>
            <a:endParaRPr lang="en-US" sz="700" dirty="0">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15"/>
              </a:spcAft>
            </a:pPr>
            <a:r>
              <a:rPr lang="en-US" sz="700" dirty="0">
                <a:latin typeface="Calibri"/>
                <a:ea typeface="Calibri" panose="020F0502020204030204" pitchFamily="34" charset="0"/>
                <a:cs typeface="Calibri"/>
              </a:rPr>
              <a:t>There are literally worlds of opportunities to capitalize on our expertise by partnering with and enabling the success of industry and other agencies. By actively seeking and securing these opportunities, we will create decades-long roles for Marshall in Artemis and Moon to Mars.</a:t>
            </a:r>
          </a:p>
          <a:p>
            <a:endParaRPr lang="en-US" sz="400" dirty="0">
              <a:cs typeface="Calibri" panose="020F0502020204030204"/>
            </a:endParaRPr>
          </a:p>
        </p:txBody>
      </p:sp>
      <p:sp>
        <p:nvSpPr>
          <p:cNvPr id="4" name="Slide Number Placeholder 3"/>
          <p:cNvSpPr>
            <a:spLocks noGrp="1"/>
          </p:cNvSpPr>
          <p:nvPr>
            <p:ph type="sldNum" sz="quarter" idx="5"/>
          </p:nvPr>
        </p:nvSpPr>
        <p:spPr/>
        <p:txBody>
          <a:bodyPr/>
          <a:lstStyle/>
          <a:p>
            <a:fld id="{EDB6E35D-F6A8-A349-91CA-6BC474DB4AB2}" type="slidenum">
              <a:rPr lang="en-US" smtClean="0"/>
              <a:t>7</a:t>
            </a:fld>
            <a:endParaRPr lang="en-US"/>
          </a:p>
        </p:txBody>
      </p:sp>
    </p:spTree>
    <p:extLst>
      <p:ext uri="{BB962C8B-B14F-4D97-AF65-F5344CB8AC3E}">
        <p14:creationId xmlns:p14="http://schemas.microsoft.com/office/powerpoint/2010/main" val="10572920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latin typeface="Calibri" panose="020F0502020204030204" pitchFamily="34" charset="0"/>
                <a:ea typeface="Times New Roman" panose="02020603050405020304" pitchFamily="18" charset="0"/>
              </a:rPr>
              <a:t>Key points:</a:t>
            </a:r>
            <a:endParaRPr lang="en-US" sz="1800" dirty="0">
              <a:latin typeface="Times New Roman" panose="02020603050405020304" pitchFamily="18" charset="0"/>
              <a:ea typeface="Times New Roman" panose="02020603050405020304" pitchFamily="18" charset="0"/>
            </a:endParaRPr>
          </a:p>
          <a:p>
            <a:pPr marL="349415" indent="-349415">
              <a:buFont typeface="Symbol" panose="05050102010706020507" pitchFamily="18" charset="2"/>
              <a:buChar char=""/>
              <a:tabLst>
                <a:tab pos="465887" algn="l"/>
              </a:tabLst>
            </a:pPr>
            <a:r>
              <a:rPr lang="en-US" sz="1800" dirty="0">
                <a:latin typeface="Calibri" panose="020F0502020204030204" pitchFamily="34" charset="0"/>
                <a:ea typeface="Times New Roman" panose="02020603050405020304" pitchFamily="18" charset="0"/>
              </a:rPr>
              <a:t>One of the tasks of the Tiger Team was to identify potential programs, projects, and technologies in which Marshall is well positioned to explore and eventually secure work. We call these potential activities Pursuits. </a:t>
            </a:r>
            <a:endParaRPr lang="en-US" sz="1800" dirty="0">
              <a:latin typeface="Times New Roman" panose="02020603050405020304" pitchFamily="18" charset="0"/>
              <a:ea typeface="Times New Roman" panose="02020603050405020304" pitchFamily="18" charset="0"/>
            </a:endParaRPr>
          </a:p>
          <a:p>
            <a:pPr marL="349415" indent="-349415">
              <a:buFont typeface="Symbol" panose="05050102010706020507" pitchFamily="18" charset="2"/>
              <a:buChar char=""/>
              <a:tabLst>
                <a:tab pos="465887" algn="l"/>
              </a:tabLst>
            </a:pPr>
            <a:r>
              <a:rPr lang="en-US" sz="1800" dirty="0">
                <a:latin typeface="Calibri" panose="020F0502020204030204" pitchFamily="34" charset="0"/>
                <a:ea typeface="Times New Roman" panose="02020603050405020304" pitchFamily="18" charset="0"/>
              </a:rPr>
              <a:t>At this time, we have identified 45 individual, wide-ranging Pursuits.   </a:t>
            </a:r>
            <a:endParaRPr lang="en-US" sz="1800" dirty="0">
              <a:latin typeface="Times New Roman" panose="02020603050405020304" pitchFamily="18" charset="0"/>
              <a:ea typeface="Times New Roman" panose="02020603050405020304" pitchFamily="18" charset="0"/>
            </a:endParaRPr>
          </a:p>
          <a:p>
            <a:pPr marL="349415" indent="-349415">
              <a:buFont typeface="Symbol" panose="05050102010706020507" pitchFamily="18" charset="2"/>
              <a:buChar char=""/>
              <a:tabLst>
                <a:tab pos="465887" algn="l"/>
              </a:tabLst>
            </a:pPr>
            <a:r>
              <a:rPr lang="en-US" sz="1800" dirty="0">
                <a:latin typeface="Calibri" panose="020F0502020204030204" pitchFamily="34" charset="0"/>
                <a:ea typeface="Times New Roman" panose="02020603050405020304" pitchFamily="18" charset="0"/>
              </a:rPr>
              <a:t>Every Pursuit has a POC responsible for knowing everything about that Pursuit.  </a:t>
            </a:r>
            <a:endParaRPr lang="en-US" sz="1800" dirty="0">
              <a:latin typeface="Times New Roman" panose="02020603050405020304" pitchFamily="18" charset="0"/>
              <a:ea typeface="Times New Roman" panose="02020603050405020304" pitchFamily="18" charset="0"/>
            </a:endParaRPr>
          </a:p>
          <a:p>
            <a:pPr marL="349415" indent="-349415">
              <a:buFont typeface="Symbol" panose="05050102010706020507" pitchFamily="18" charset="2"/>
              <a:buChar char=""/>
              <a:tabLst>
                <a:tab pos="465887" algn="l"/>
              </a:tabLst>
            </a:pPr>
            <a:r>
              <a:rPr lang="en-US" sz="1800" dirty="0">
                <a:latin typeface="Calibri" panose="020F0502020204030204" pitchFamily="34" charset="0"/>
                <a:ea typeface="Times New Roman" panose="02020603050405020304" pitchFamily="18" charset="0"/>
              </a:rPr>
              <a:t>All information related to that Pursuit is summarized in a one-page document that reflects that Pursuit’s strategy. </a:t>
            </a:r>
          </a:p>
          <a:p>
            <a:pPr>
              <a:tabLst>
                <a:tab pos="465887" algn="l"/>
              </a:tabLst>
            </a:pPr>
            <a:endParaRPr lang="en-US" sz="1800" dirty="0">
              <a:latin typeface="Times New Roman" panose="02020603050405020304" pitchFamily="18" charset="0"/>
              <a:ea typeface="Times New Roman" panose="02020603050405020304" pitchFamily="18" charset="0"/>
            </a:endParaRPr>
          </a:p>
          <a:p>
            <a:pPr fontAlgn="base"/>
            <a:endParaRPr lang="en-US" dirty="0">
              <a:latin typeface="Calibri" panose="020F0502020204030204" pitchFamily="34" charset="0"/>
              <a:cs typeface="Calibri"/>
            </a:endParaRPr>
          </a:p>
        </p:txBody>
      </p:sp>
      <p:sp>
        <p:nvSpPr>
          <p:cNvPr id="4" name="Slide Number Placeholder 3"/>
          <p:cNvSpPr>
            <a:spLocks noGrp="1"/>
          </p:cNvSpPr>
          <p:nvPr>
            <p:ph type="sldNum" sz="quarter" idx="5"/>
          </p:nvPr>
        </p:nvSpPr>
        <p:spPr/>
        <p:txBody>
          <a:bodyPr/>
          <a:lstStyle/>
          <a:p>
            <a:fld id="{EDB6E35D-F6A8-A349-91CA-6BC474DB4AB2}" type="slidenum">
              <a:rPr lang="en-US" smtClean="0"/>
              <a:t>8</a:t>
            </a:fld>
            <a:endParaRPr lang="en-US"/>
          </a:p>
        </p:txBody>
      </p:sp>
    </p:spTree>
    <p:extLst>
      <p:ext uri="{BB962C8B-B14F-4D97-AF65-F5344CB8AC3E}">
        <p14:creationId xmlns:p14="http://schemas.microsoft.com/office/powerpoint/2010/main" val="36606085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470150" y="63500"/>
            <a:ext cx="2068513" cy="1163638"/>
          </a:xfrm>
        </p:spPr>
      </p:sp>
      <p:sp>
        <p:nvSpPr>
          <p:cNvPr id="3" name="Notes Placeholder 2"/>
          <p:cNvSpPr>
            <a:spLocks noGrp="1"/>
          </p:cNvSpPr>
          <p:nvPr>
            <p:ph type="body" idx="1"/>
          </p:nvPr>
        </p:nvSpPr>
        <p:spPr>
          <a:xfrm>
            <a:off x="701040" y="1227138"/>
            <a:ext cx="5608320" cy="7916862"/>
          </a:xfrm>
        </p:spPr>
        <p:txBody>
          <a:bodyPr/>
          <a:lstStyle/>
          <a:p>
            <a:pPr>
              <a:lnSpc>
                <a:spcPct val="107000"/>
              </a:lnSpc>
              <a:spcAft>
                <a:spcPts val="815"/>
              </a:spcAft>
            </a:pPr>
            <a:r>
              <a:rPr lang="en-US" sz="1400" dirty="0">
                <a:latin typeface="Calibri"/>
                <a:ea typeface="Calibri" panose="020F0502020204030204" pitchFamily="34" charset="0"/>
                <a:cs typeface="Calibri"/>
              </a:rPr>
              <a:t>Key Points:</a:t>
            </a:r>
          </a:p>
          <a:p>
            <a:pPr marL="349415" indent="-349415" fontAlgn="base">
              <a:lnSpc>
                <a:spcPct val="107000"/>
              </a:lnSpc>
              <a:buFont typeface="Symbol" panose="05050102010706020507" pitchFamily="18" charset="2"/>
              <a:buChar char=""/>
            </a:pPr>
            <a:r>
              <a:rPr lang="en-US" sz="1400" dirty="0">
                <a:latin typeface="Calibri"/>
                <a:ea typeface="Times New Roman" panose="02020603050405020304" pitchFamily="18" charset="0"/>
                <a:cs typeface="Calibri"/>
              </a:rPr>
              <a:t>The Habitation Systems Business Unit is critical to the future of Marshall and represents a great deal of growth for the Center over the next two decades. </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49415" indent="-349415" fontAlgn="base">
              <a:lnSpc>
                <a:spcPct val="107000"/>
              </a:lnSpc>
              <a:buFont typeface="Symbol" panose="05050102010706020507" pitchFamily="18" charset="2"/>
              <a:buChar char=""/>
            </a:pPr>
            <a:r>
              <a:rPr lang="en-US" sz="1400" dirty="0">
                <a:latin typeface="Calibri"/>
                <a:ea typeface="Calibri" panose="020F0502020204030204" pitchFamily="34" charset="0"/>
                <a:cs typeface="Calibri"/>
              </a:rPr>
              <a:t>Pursuits such as Lunar Surface Habitats, Pressurized Rovers, Relocatable Habitats, and Gateway position Marshall to grow industry engagement and expand our habitation leadership.</a:t>
            </a:r>
            <a:r>
              <a:rPr lang="en-US" sz="1400" dirty="0">
                <a:latin typeface="Calibri"/>
                <a:ea typeface="Times New Roman" panose="02020603050405020304" pitchFamily="18" charset="0"/>
                <a:cs typeface="Calibri"/>
              </a:rPr>
              <a:t> </a:t>
            </a:r>
            <a:endParaRPr lang="en-US" sz="1400" dirty="0">
              <a:latin typeface="Times New Roman"/>
              <a:ea typeface="Calibri" panose="020F0502020204030204" pitchFamily="34" charset="0"/>
              <a:cs typeface="Calibri"/>
            </a:endParaRPr>
          </a:p>
          <a:p>
            <a:pPr marL="349415" indent="-349415" fontAlgn="base">
              <a:lnSpc>
                <a:spcPct val="107000"/>
              </a:lnSpc>
              <a:buFont typeface="Symbol" panose="05050102010706020507" pitchFamily="18" charset="2"/>
              <a:buChar char=""/>
            </a:pPr>
            <a:r>
              <a:rPr lang="en-US" sz="1400" dirty="0">
                <a:latin typeface="Calibri"/>
                <a:ea typeface="Times New Roman" panose="02020603050405020304" pitchFamily="18" charset="0"/>
                <a:cs typeface="Calibri"/>
              </a:rPr>
              <a:t>We are not the only Agency Center pursuing this work, so it will be critical for us to keep our skills sharp as we seek work in these areas.  </a:t>
            </a:r>
            <a:endParaRPr lang="en-US" sz="1400" dirty="0">
              <a:latin typeface="Calibri"/>
              <a:ea typeface="Calibri" panose="020F0502020204030204" pitchFamily="34" charset="0"/>
              <a:cs typeface="Calibri"/>
            </a:endParaRPr>
          </a:p>
          <a:p>
            <a:pPr marL="349415" indent="-349415" fontAlgn="base">
              <a:lnSpc>
                <a:spcPct val="107000"/>
              </a:lnSpc>
              <a:buFont typeface="Symbol" panose="05050102010706020507" pitchFamily="18" charset="2"/>
              <a:buChar char=""/>
            </a:pPr>
            <a:r>
              <a:rPr lang="en-US" sz="1400" dirty="0">
                <a:latin typeface="Calibri"/>
                <a:ea typeface="Times New Roman" panose="02020603050405020304" pitchFamily="18" charset="0"/>
                <a:cs typeface="Calibri"/>
              </a:rPr>
              <a:t>We have some seed money earmarked for Mars Transit Habitats and a Mars Surface Habitat, so we are getting the resources, technology, and capabilities in place to capture work in these Pursuits when the time is right. </a:t>
            </a:r>
            <a:endParaRPr lang="en-US" sz="1400" dirty="0">
              <a:latin typeface="Calibri"/>
              <a:ea typeface="Calibri" panose="020F0502020204030204" pitchFamily="34" charset="0"/>
              <a:cs typeface="Calibri"/>
            </a:endParaRPr>
          </a:p>
          <a:p>
            <a:pPr marL="465887" fontAlgn="base">
              <a:lnSpc>
                <a:spcPct val="107000"/>
              </a:lnSpc>
            </a:pPr>
            <a:r>
              <a:rPr lang="en-US" sz="1400" dirty="0">
                <a:latin typeface="Calibri"/>
                <a:ea typeface="Times New Roman" panose="02020603050405020304" pitchFamily="18" charset="0"/>
                <a:cs typeface="Calibri"/>
              </a:rPr>
              <a:t> </a:t>
            </a:r>
            <a:endParaRPr lang="en-US" sz="1400" dirty="0">
              <a:latin typeface="Calibri"/>
              <a:ea typeface="Calibri" panose="020F0502020204030204" pitchFamily="34" charset="0"/>
              <a:cs typeface="Calibri"/>
            </a:endParaRPr>
          </a:p>
          <a:p>
            <a:pPr fontAlgn="base"/>
            <a:r>
              <a:rPr lang="en-US" sz="1400" dirty="0">
                <a:latin typeface="Calibri"/>
                <a:ea typeface="Times New Roman" panose="02020603050405020304" pitchFamily="18" charset="0"/>
                <a:cs typeface="Calibri"/>
              </a:rPr>
              <a:t>The Habitation Systems Business Unit is critical to the future of Marshall and represents a great deal of growth for the Center over the next two decades. Pursuits such as Lunar Surface Habitats, Pressurized Rovers, Relocatable Habitats, and Gateway position Marshall to grow industry engagement and expand our habitation leadership. (We also include ECLSS in this Business Unit, as the skills and capabilities we have in this area are crucial to any habitation system developed.) Several habitation-based elements could be developed and infused in the 2025―2030 timeframe, both commercial and NASA-driven. It is extremely unlikely that all these programs could happen within that limited timeframe; yet we are positioning ourselves at Marshall to support any of these activities that may come to fruition. We are not the only Agency Center pursuing this work, so it will be critical for us to keep our skills sharp as we seek work in these areas. </a:t>
            </a:r>
          </a:p>
          <a:p>
            <a:pPr fontAlgn="base"/>
            <a:r>
              <a:rPr lang="en-US" sz="1400" dirty="0">
                <a:latin typeface="Segoe UI"/>
                <a:ea typeface="Times New Roman" panose="02020603050405020304" pitchFamily="18" charset="0"/>
                <a:cs typeface="Segoe UI"/>
              </a:rPr>
              <a:t> </a:t>
            </a:r>
          </a:p>
          <a:p>
            <a:pPr fontAlgn="base"/>
            <a:r>
              <a:rPr lang="en-US" sz="1400" dirty="0">
                <a:latin typeface="Calibri"/>
                <a:ea typeface="Times New Roman" panose="02020603050405020304" pitchFamily="18" charset="0"/>
                <a:cs typeface="Calibri"/>
              </a:rPr>
              <a:t>Similarly, we are planning for Mars Transit Habitats and eventually a Mars Surface Habitat. We have some seed money earmarked for these activities, so we are getting the resources, technology, and capabilities in place to capture work in these Pursuits when the time is right. All our efforts here serve to position Marshall as the unquestioned habitats leader for the Agency.  </a:t>
            </a:r>
          </a:p>
          <a:p>
            <a:pPr>
              <a:lnSpc>
                <a:spcPct val="107000"/>
              </a:lnSpc>
              <a:spcAft>
                <a:spcPts val="815"/>
              </a:spcAft>
            </a:pPr>
            <a:r>
              <a:rPr lang="en-US" sz="1400" b="1" dirty="0">
                <a:latin typeface="Calibri"/>
                <a:ea typeface="Calibri" panose="020F0502020204030204" pitchFamily="34" charset="0"/>
                <a:cs typeface="Calibri"/>
              </a:rPr>
              <a:t> </a:t>
            </a:r>
            <a:endParaRPr lang="en-US" sz="1400" dirty="0">
              <a:latin typeface="Calibri"/>
              <a:ea typeface="Calibri" panose="020F0502020204030204" pitchFamily="34" charset="0"/>
              <a:cs typeface="Calibri"/>
            </a:endParaRPr>
          </a:p>
          <a:p>
            <a:endParaRPr lang="en-US" sz="1050" dirty="0">
              <a:cs typeface="Calibri"/>
            </a:endParaRPr>
          </a:p>
          <a:p>
            <a:endParaRPr lang="en-US" sz="1050" dirty="0">
              <a:cs typeface="Calibri"/>
            </a:endParaRPr>
          </a:p>
          <a:p>
            <a:endParaRPr lang="en-US" sz="1050" dirty="0">
              <a:cs typeface="Calibri"/>
            </a:endParaRPr>
          </a:p>
        </p:txBody>
      </p:sp>
      <p:sp>
        <p:nvSpPr>
          <p:cNvPr id="4" name="Slide Number Placeholder 3"/>
          <p:cNvSpPr>
            <a:spLocks noGrp="1"/>
          </p:cNvSpPr>
          <p:nvPr>
            <p:ph type="sldNum" sz="quarter" idx="5"/>
          </p:nvPr>
        </p:nvSpPr>
        <p:spPr/>
        <p:txBody>
          <a:bodyPr/>
          <a:lstStyle/>
          <a:p>
            <a:fld id="{EDB6E35D-F6A8-A349-91CA-6BC474DB4AB2}" type="slidenum">
              <a:rPr lang="en-US" smtClean="0"/>
              <a:t>9</a:t>
            </a:fld>
            <a:endParaRPr lang="en-US"/>
          </a:p>
        </p:txBody>
      </p:sp>
    </p:spTree>
    <p:extLst>
      <p:ext uri="{BB962C8B-B14F-4D97-AF65-F5344CB8AC3E}">
        <p14:creationId xmlns:p14="http://schemas.microsoft.com/office/powerpoint/2010/main" val="26716636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481263" y="42863"/>
            <a:ext cx="2047875" cy="1152525"/>
          </a:xfrm>
        </p:spPr>
      </p:sp>
      <p:sp>
        <p:nvSpPr>
          <p:cNvPr id="3" name="Notes Placeholder 2"/>
          <p:cNvSpPr>
            <a:spLocks noGrp="1"/>
          </p:cNvSpPr>
          <p:nvPr>
            <p:ph type="body" idx="1"/>
          </p:nvPr>
        </p:nvSpPr>
        <p:spPr>
          <a:xfrm>
            <a:off x="701040" y="1195387"/>
            <a:ext cx="5608320" cy="8058149"/>
          </a:xfrm>
        </p:spPr>
        <p:txBody>
          <a:bodyPr/>
          <a:lstStyle/>
          <a:p>
            <a:pPr>
              <a:lnSpc>
                <a:spcPct val="107000"/>
              </a:lnSpc>
              <a:spcAft>
                <a:spcPts val="815"/>
              </a:spcAft>
            </a:pPr>
            <a:r>
              <a:rPr lang="en-US" sz="1400" dirty="0">
                <a:latin typeface="Calibri" panose="020F0502020204030204" pitchFamily="34" charset="0"/>
                <a:ea typeface="Calibri" panose="020F0502020204030204" pitchFamily="34" charset="0"/>
                <a:cs typeface="Arial" panose="020B0604020202020204" pitchFamily="34" charset="0"/>
              </a:rPr>
              <a:t>Key points:</a:t>
            </a:r>
          </a:p>
          <a:p>
            <a:pPr marL="349415" indent="-349415" fontAlgn="base">
              <a:lnSpc>
                <a:spcPct val="107000"/>
              </a:lnSpc>
              <a:buFont typeface="Symbol" panose="05050102010706020507" pitchFamily="18" charset="2"/>
              <a:buChar char=""/>
            </a:pPr>
            <a:r>
              <a:rPr lang="en-US" sz="1400" dirty="0">
                <a:latin typeface="Calibri" panose="020F0502020204030204" pitchFamily="34" charset="0"/>
                <a:ea typeface="Times New Roman" panose="02020603050405020304" pitchFamily="18" charset="0"/>
                <a:cs typeface="Calibri" panose="020F0502020204030204" pitchFamily="34" charset="0"/>
              </a:rPr>
              <a:t>As the Center leading the HLS program, Marshall owns all of the Agency’s human lander and large cargo lander development and operational activities.  </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49415" indent="-349415" fontAlgn="base">
              <a:lnSpc>
                <a:spcPct val="107000"/>
              </a:lnSpc>
              <a:buFont typeface="Symbol" panose="05050102010706020507" pitchFamily="18" charset="2"/>
              <a:buChar char=""/>
            </a:pPr>
            <a:r>
              <a:rPr lang="en-US" sz="1400" dirty="0">
                <a:latin typeface="Calibri" panose="020F0502020204030204" pitchFamily="34" charset="0"/>
                <a:ea typeface="Times New Roman" panose="02020603050405020304" pitchFamily="18" charset="0"/>
                <a:cs typeface="Calibri" panose="020F0502020204030204" pitchFamily="34" charset="0"/>
              </a:rPr>
              <a:t>The experience, capabilities, and relationships we have built give us a strong basis for continued work in Lander Pursuits.  </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49415" indent="-349415" fontAlgn="base">
              <a:lnSpc>
                <a:spcPct val="107000"/>
              </a:lnSpc>
              <a:buFont typeface="Symbol" panose="05050102010706020507" pitchFamily="18" charset="2"/>
              <a:buChar char=""/>
            </a:pPr>
            <a:r>
              <a:rPr lang="en-US" sz="1400" dirty="0">
                <a:latin typeface="Calibri" panose="020F0502020204030204" pitchFamily="34" charset="0"/>
                <a:ea typeface="Times New Roman" panose="02020603050405020304" pitchFamily="18" charset="0"/>
                <a:cs typeface="Calibri" panose="020F0502020204030204" pitchFamily="34" charset="0"/>
              </a:rPr>
              <a:t>We are working to leverage our core capabilities and institutional knowledge to promote Marshall leadership in integrated advanced space transportation systems.  </a:t>
            </a:r>
            <a:endParaRPr lang="en-US" sz="1400" dirty="0">
              <a:latin typeface="Calibri" panose="020F0502020204030204" pitchFamily="34" charset="0"/>
              <a:ea typeface="Calibri" panose="020F0502020204030204" pitchFamily="34" charset="0"/>
              <a:cs typeface="Arial" panose="020B0604020202020204" pitchFamily="34" charset="0"/>
            </a:endParaRPr>
          </a:p>
          <a:p>
            <a:pPr marL="349415" indent="-349415" fontAlgn="base">
              <a:lnSpc>
                <a:spcPct val="107000"/>
              </a:lnSpc>
              <a:buFont typeface="Symbol" panose="05050102010706020507" pitchFamily="18" charset="2"/>
              <a:buChar char=""/>
            </a:pPr>
            <a:r>
              <a:rPr lang="en-US" sz="1400" dirty="0">
                <a:latin typeface="Calibri" panose="020F0502020204030204" pitchFamily="34" charset="0"/>
                <a:ea typeface="Times New Roman" panose="02020603050405020304" pitchFamily="18" charset="0"/>
                <a:cs typeface="Calibri" panose="020F0502020204030204" pitchFamily="34" charset="0"/>
              </a:rPr>
              <a:t>Our Agency leadership in space propulsion makes us the natural choice to pursue integrated Mars transportation systems, which include the transit </a:t>
            </a:r>
            <a:r>
              <a:rPr lang="en-US" sz="1400" dirty="0" err="1">
                <a:latin typeface="Calibri" panose="020F0502020204030204" pitchFamily="34" charset="0"/>
                <a:ea typeface="Times New Roman" panose="02020603050405020304" pitchFamily="18" charset="0"/>
                <a:cs typeface="Calibri" panose="020F0502020204030204" pitchFamily="34" charset="0"/>
              </a:rPr>
              <a:t>hab</a:t>
            </a:r>
            <a:r>
              <a:rPr lang="en-US" sz="1400" dirty="0">
                <a:latin typeface="Calibri" panose="020F0502020204030204" pitchFamily="34" charset="0"/>
                <a:ea typeface="Times New Roman" panose="02020603050405020304" pitchFamily="18" charset="0"/>
                <a:cs typeface="Calibri" panose="020F0502020204030204" pitchFamily="34" charset="0"/>
              </a:rPr>
              <a:t> and space nuclear propulsion elements.  </a:t>
            </a:r>
            <a:endParaRPr lang="en-US" sz="1400" dirty="0">
              <a:latin typeface="Calibri" panose="020F0502020204030204" pitchFamily="34" charset="0"/>
              <a:ea typeface="Calibri" panose="020F0502020204030204" pitchFamily="34" charset="0"/>
              <a:cs typeface="Arial" panose="020B0604020202020204" pitchFamily="34" charset="0"/>
            </a:endParaRPr>
          </a:p>
          <a:p>
            <a:pPr marL="465887" fontAlgn="base">
              <a:lnSpc>
                <a:spcPct val="107000"/>
              </a:lnSpc>
            </a:pPr>
            <a:r>
              <a:rPr lang="en-US" sz="1400" dirty="0">
                <a:latin typeface="Calibri" panose="020F0502020204030204" pitchFamily="34" charset="0"/>
                <a:ea typeface="Times New Roman" panose="02020603050405020304" pitchFamily="18" charset="0"/>
                <a:cs typeface="Calibri" panose="020F0502020204030204" pitchFamily="34" charset="0"/>
              </a:rPr>
              <a:t> </a:t>
            </a:r>
            <a:endParaRPr lang="en-US" sz="1400" dirty="0">
              <a:latin typeface="Calibri" panose="020F0502020204030204" pitchFamily="34" charset="0"/>
              <a:ea typeface="Calibri" panose="020F0502020204030204" pitchFamily="34" charset="0"/>
              <a:cs typeface="Arial" panose="020B0604020202020204" pitchFamily="34" charset="0"/>
            </a:endParaRPr>
          </a:p>
          <a:p>
            <a:pPr fontAlgn="base"/>
            <a:r>
              <a:rPr lang="en-US" sz="1400" dirty="0">
                <a:latin typeface="Calibri" panose="020F0502020204030204" pitchFamily="34" charset="0"/>
                <a:ea typeface="Times New Roman" panose="02020603050405020304" pitchFamily="18" charset="0"/>
              </a:rPr>
              <a:t>Advanced Space Transportation Systems is another area in which Marshall is uniquely positioned to thrive in the coming decades. As the Center leading the HLS program, Marshall owns all of the Agency’s human lander and large cargo lander development and operational activities. We are currently partnered with SpaceX and seeking a second industry partner to enhance and expand our lander provider/integrator capabilities in the 2025―2030 timeframe. The experience, capabilities, and relationships we have built give us a strong basis for continued work in Lander Pursuits. </a:t>
            </a:r>
            <a:endParaRPr lang="en-US" sz="1400" dirty="0">
              <a:latin typeface="Times New Roman" panose="02020603050405020304" pitchFamily="18" charset="0"/>
              <a:ea typeface="Times New Roman" panose="02020603050405020304" pitchFamily="18" charset="0"/>
            </a:endParaRPr>
          </a:p>
          <a:p>
            <a:pPr fontAlgn="base"/>
            <a:r>
              <a:rPr lang="en-US" sz="1400" dirty="0">
                <a:latin typeface="Segoe UI" panose="020B0502040204020203" pitchFamily="34" charset="0"/>
                <a:ea typeface="Times New Roman" panose="02020603050405020304" pitchFamily="18" charset="0"/>
              </a:rPr>
              <a:t> </a:t>
            </a:r>
            <a:endParaRPr lang="en-US" sz="1400" dirty="0">
              <a:latin typeface="Times New Roman" panose="02020603050405020304" pitchFamily="18" charset="0"/>
              <a:ea typeface="Times New Roman" panose="02020603050405020304" pitchFamily="18" charset="0"/>
            </a:endParaRPr>
          </a:p>
          <a:p>
            <a:pPr fontAlgn="base"/>
            <a:r>
              <a:rPr lang="en-US" sz="1400" dirty="0">
                <a:latin typeface="Calibri" panose="020F0502020204030204" pitchFamily="34" charset="0"/>
                <a:ea typeface="Times New Roman" panose="02020603050405020304" pitchFamily="18" charset="0"/>
              </a:rPr>
              <a:t>We are already planning for Pursuits in Mars Transit Systems, Depot/Tanker and In-space Tugs. Our Agency leadership in space propulsion makes us the natural choice to pursue integrated Mars transportation systems, which include the transit </a:t>
            </a:r>
            <a:r>
              <a:rPr lang="en-US" sz="1400" dirty="0" err="1">
                <a:latin typeface="Calibri" panose="020F0502020204030204" pitchFamily="34" charset="0"/>
                <a:ea typeface="Times New Roman" panose="02020603050405020304" pitchFamily="18" charset="0"/>
              </a:rPr>
              <a:t>hab</a:t>
            </a:r>
            <a:r>
              <a:rPr lang="en-US" sz="1400" dirty="0">
                <a:latin typeface="Calibri" panose="020F0502020204030204" pitchFamily="34" charset="0"/>
                <a:ea typeface="Times New Roman" panose="02020603050405020304" pitchFamily="18" charset="0"/>
              </a:rPr>
              <a:t> and space nuclear propulsion elements. We are doing the work now and investing in system requirement definitions and preliminary activities, so that we can grow this area as the Agency puts more and more focus on Mars. </a:t>
            </a:r>
            <a:endParaRPr lang="en-US" sz="1400" dirty="0">
              <a:latin typeface="Times New Roman" panose="02020603050405020304" pitchFamily="18" charset="0"/>
              <a:ea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EDB6E35D-F6A8-A349-91CA-6BC474DB4AB2}" type="slidenum">
              <a:rPr lang="en-US" smtClean="0"/>
              <a:t>10</a:t>
            </a:fld>
            <a:endParaRPr lang="en-US"/>
          </a:p>
        </p:txBody>
      </p:sp>
    </p:spTree>
    <p:extLst>
      <p:ext uri="{BB962C8B-B14F-4D97-AF65-F5344CB8AC3E}">
        <p14:creationId xmlns:p14="http://schemas.microsoft.com/office/powerpoint/2010/main" val="11093318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36825" y="73025"/>
            <a:ext cx="1935163" cy="1089025"/>
          </a:xfrm>
        </p:spPr>
      </p:sp>
      <p:sp>
        <p:nvSpPr>
          <p:cNvPr id="3" name="Notes Placeholder 2"/>
          <p:cNvSpPr>
            <a:spLocks noGrp="1"/>
          </p:cNvSpPr>
          <p:nvPr>
            <p:ph type="body" idx="1"/>
          </p:nvPr>
        </p:nvSpPr>
        <p:spPr>
          <a:xfrm>
            <a:off x="701040" y="1253067"/>
            <a:ext cx="5608320" cy="7970308"/>
          </a:xfrm>
        </p:spPr>
        <p:txBody>
          <a:bodyPr/>
          <a:lstStyle/>
          <a:p>
            <a:r>
              <a:rPr lang="en-US" sz="1600" dirty="0">
                <a:latin typeface="Calibri" panose="020F0502020204030204" pitchFamily="34" charset="0"/>
                <a:ea typeface="Times New Roman" panose="02020603050405020304" pitchFamily="18" charset="0"/>
              </a:rPr>
              <a:t>Key points:</a:t>
            </a:r>
            <a:endParaRPr lang="en-US" sz="1600" dirty="0">
              <a:latin typeface="Times New Roman" panose="02020603050405020304" pitchFamily="18" charset="0"/>
              <a:ea typeface="Times New Roman" panose="02020603050405020304" pitchFamily="18" charset="0"/>
            </a:endParaRPr>
          </a:p>
          <a:p>
            <a:pPr marL="349415" indent="-349415">
              <a:buFont typeface="Symbol" panose="05050102010706020507" pitchFamily="18" charset="2"/>
              <a:buChar char=""/>
              <a:tabLst>
                <a:tab pos="465887" algn="l"/>
              </a:tabLst>
            </a:pPr>
            <a:r>
              <a:rPr lang="en-US" sz="1600" dirty="0">
                <a:latin typeface="Calibri" panose="020F0502020204030204" pitchFamily="34" charset="0"/>
                <a:ea typeface="Times New Roman" panose="02020603050405020304" pitchFamily="18" charset="0"/>
              </a:rPr>
              <a:t>There is much still to be done on SLS, with Block 1B and Block 2 development</a:t>
            </a:r>
            <a:endParaRPr lang="en-US" sz="1600" dirty="0">
              <a:latin typeface="Times New Roman" panose="02020603050405020304" pitchFamily="18" charset="0"/>
              <a:ea typeface="Times New Roman" panose="02020603050405020304" pitchFamily="18" charset="0"/>
            </a:endParaRPr>
          </a:p>
          <a:p>
            <a:pPr marL="349415" indent="-349415">
              <a:buFont typeface="Symbol" panose="05050102010706020507" pitchFamily="18" charset="2"/>
              <a:buChar char=""/>
              <a:tabLst>
                <a:tab pos="465887" algn="l"/>
              </a:tabLst>
            </a:pPr>
            <a:r>
              <a:rPr lang="en-US" sz="1600" dirty="0">
                <a:latin typeface="Calibri" panose="020F0502020204030204" pitchFamily="34" charset="0"/>
                <a:ea typeface="Times New Roman" panose="02020603050405020304" pitchFamily="18" charset="0"/>
              </a:rPr>
              <a:t>Post Artemis V and EPOC, we will continue to support SLS via GTAs, providing Program Management and Insight</a:t>
            </a:r>
            <a:endParaRPr lang="en-US" sz="1600" dirty="0">
              <a:latin typeface="Times New Roman" panose="02020603050405020304" pitchFamily="18" charset="0"/>
              <a:ea typeface="Times New Roman" panose="02020603050405020304" pitchFamily="18" charset="0"/>
            </a:endParaRPr>
          </a:p>
          <a:p>
            <a:pPr marL="349415" indent="-349415">
              <a:buFont typeface="Symbol" panose="05050102010706020507" pitchFamily="18" charset="2"/>
              <a:buChar char=""/>
              <a:tabLst>
                <a:tab pos="465887" algn="l"/>
              </a:tabLst>
            </a:pPr>
            <a:r>
              <a:rPr lang="en-US" sz="1600" dirty="0">
                <a:latin typeface="Calibri" panose="020F0502020204030204" pitchFamily="34" charset="0"/>
                <a:ea typeface="Times New Roman" panose="02020603050405020304" pitchFamily="18" charset="0"/>
              </a:rPr>
              <a:t>Key objectives moving forward are to reduce cost, increase cadence of launches, and seek new and different ways to utilize SLS with a variety of partners</a:t>
            </a:r>
            <a:endParaRPr lang="en-US" sz="1600" dirty="0">
              <a:latin typeface="Times New Roman" panose="02020603050405020304" pitchFamily="18" charset="0"/>
              <a:ea typeface="Times New Roman" panose="02020603050405020304" pitchFamily="18" charset="0"/>
            </a:endParaRPr>
          </a:p>
          <a:p>
            <a:pPr marL="349415" indent="-349415">
              <a:buFont typeface="Symbol" panose="05050102010706020507" pitchFamily="18" charset="2"/>
              <a:buChar char=""/>
              <a:tabLst>
                <a:tab pos="465887" algn="l"/>
              </a:tabLst>
            </a:pPr>
            <a:r>
              <a:rPr lang="en-US" sz="1600" dirty="0">
                <a:latin typeface="Calibri" panose="020F0502020204030204" pitchFamily="34" charset="0"/>
                <a:ea typeface="Times New Roman" panose="02020603050405020304" pitchFamily="18" charset="0"/>
              </a:rPr>
              <a:t>Potential advanced cargo versions of SLS will enable SLS to fly what no one else in the world can carry</a:t>
            </a:r>
          </a:p>
          <a:p>
            <a:pPr>
              <a:tabLst>
                <a:tab pos="465887" algn="l"/>
              </a:tabLst>
            </a:pPr>
            <a:endParaRPr lang="en-US" sz="1600" dirty="0">
              <a:latin typeface="Times New Roman" panose="02020603050405020304" pitchFamily="18" charset="0"/>
              <a:ea typeface="Times New Roman" panose="02020603050405020304" pitchFamily="18" charset="0"/>
            </a:endParaRPr>
          </a:p>
          <a:p>
            <a:pPr fontAlgn="base"/>
            <a:r>
              <a:rPr lang="en-US" sz="1600" dirty="0">
                <a:latin typeface="Calibri" panose="020F0502020204030204" pitchFamily="34" charset="0"/>
                <a:ea typeface="Times New Roman" panose="02020603050405020304" pitchFamily="18" charset="0"/>
              </a:rPr>
              <a:t>As we have talked about throughout this presentation, SLS has been a huge piece of the Center’s activities and will continue to be going forward. There is much to be done as we work towards Block 1B and eventually Block 2 as we press towards Mars. Our transition to the EPOC Service Model should take place after Artemis V. We will continue supporting SLS after EPOC through Government Task Agreements, providing on-going Program Management and Insight functions.</a:t>
            </a:r>
            <a:endParaRPr lang="en-US" sz="1600" dirty="0">
              <a:latin typeface="Times New Roman" panose="02020603050405020304" pitchFamily="18" charset="0"/>
              <a:ea typeface="Times New Roman" panose="02020603050405020304" pitchFamily="18" charset="0"/>
            </a:endParaRPr>
          </a:p>
          <a:p>
            <a:pPr fontAlgn="base"/>
            <a:endParaRPr lang="en-US" sz="1600" dirty="0">
              <a:latin typeface="Calibri" panose="020F0502020204030204" pitchFamily="34" charset="0"/>
              <a:ea typeface="Times New Roman" panose="02020603050405020304" pitchFamily="18" charset="0"/>
            </a:endParaRPr>
          </a:p>
          <a:p>
            <a:pPr fontAlgn="base"/>
            <a:r>
              <a:rPr lang="en-US" sz="1600" dirty="0">
                <a:latin typeface="Calibri" panose="020F0502020204030204" pitchFamily="34" charset="0"/>
                <a:ea typeface="Times New Roman" panose="02020603050405020304" pitchFamily="18" charset="0"/>
              </a:rPr>
              <a:t>Key objectives as we go forward into the future with our prime contractor and partners are to reduce cost, increase the cadence of launches and seek new and different ways to utilize the SLS rocket. Potential advanced cargo versions of SLS will carry more than double the volume of any contemporary heavy lift vehicle, enabling the transport of large habitats, telescopes, and other large cargo. This future capability will enable SLS to fly what no one else in the world can carry. We must capitalize on this capability to pursue new and different partners such as other government agencies and international partners to fully utilize this one-of-a-kind national asset.  </a:t>
            </a:r>
            <a:endParaRPr lang="en-US" sz="1600" dirty="0">
              <a:latin typeface="Times New Roman" panose="02020603050405020304" pitchFamily="18" charset="0"/>
              <a:ea typeface="Times New Roman" panose="02020603050405020304" pitchFamily="18" charset="0"/>
            </a:endParaRPr>
          </a:p>
          <a:p>
            <a:pPr defTabSz="698813">
              <a:defRPr/>
            </a:pPr>
            <a:endParaRPr lang="en-US" sz="1100" dirty="0">
              <a:latin typeface="Arial"/>
              <a:cs typeface="Arial"/>
            </a:endParaRPr>
          </a:p>
          <a:p>
            <a:endParaRPr lang="en-US" sz="1100" b="1" dirty="0">
              <a:cs typeface="Calibri"/>
            </a:endParaRPr>
          </a:p>
        </p:txBody>
      </p:sp>
      <p:sp>
        <p:nvSpPr>
          <p:cNvPr id="4" name="Slide Number Placeholder 3"/>
          <p:cNvSpPr>
            <a:spLocks noGrp="1"/>
          </p:cNvSpPr>
          <p:nvPr>
            <p:ph type="sldNum" sz="quarter" idx="5"/>
          </p:nvPr>
        </p:nvSpPr>
        <p:spPr/>
        <p:txBody>
          <a:bodyPr/>
          <a:lstStyle/>
          <a:p>
            <a:fld id="{EDB6E35D-F6A8-A349-91CA-6BC474DB4AB2}" type="slidenum">
              <a:rPr lang="en-US" smtClean="0"/>
              <a:t>11</a:t>
            </a:fld>
            <a:endParaRPr lang="en-US"/>
          </a:p>
        </p:txBody>
      </p:sp>
    </p:spTree>
    <p:extLst>
      <p:ext uri="{BB962C8B-B14F-4D97-AF65-F5344CB8AC3E}">
        <p14:creationId xmlns:p14="http://schemas.microsoft.com/office/powerpoint/2010/main" val="369816132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93975" y="77788"/>
            <a:ext cx="1822450" cy="1025525"/>
          </a:xfrm>
        </p:spPr>
      </p:sp>
      <p:sp>
        <p:nvSpPr>
          <p:cNvPr id="3" name="Notes Placeholder 2"/>
          <p:cNvSpPr>
            <a:spLocks noGrp="1"/>
          </p:cNvSpPr>
          <p:nvPr>
            <p:ph type="body" idx="1"/>
          </p:nvPr>
        </p:nvSpPr>
        <p:spPr>
          <a:xfrm>
            <a:off x="701040" y="1103313"/>
            <a:ext cx="5608320" cy="8115299"/>
          </a:xfrm>
        </p:spPr>
        <p:txBody>
          <a:bodyPr/>
          <a:lstStyle/>
          <a:p>
            <a:pPr algn="l" rtl="0" fontAlgn="base"/>
            <a:r>
              <a:rPr lang="en-US" sz="1400" dirty="0">
                <a:solidFill>
                  <a:srgbClr val="000000"/>
                </a:solidFill>
                <a:latin typeface="Calibri"/>
                <a:cs typeface="Calibri"/>
              </a:rPr>
              <a:t>Key points: </a:t>
            </a:r>
            <a:endParaRPr lang="en-US" sz="1050" b="0" i="0" dirty="0">
              <a:solidFill>
                <a:srgbClr val="000000"/>
              </a:solidFill>
              <a:effectLst/>
              <a:latin typeface="Calibri"/>
              <a:cs typeface="Calibri"/>
            </a:endParaRPr>
          </a:p>
          <a:p>
            <a:pPr fontAlgn="base">
              <a:buFont typeface="Arial" panose="020B0604020202020204" pitchFamily="34" charset="0"/>
              <a:buChar char="•"/>
            </a:pPr>
            <a:r>
              <a:rPr lang="en-US" sz="1400" dirty="0">
                <a:solidFill>
                  <a:srgbClr val="000000"/>
                </a:solidFill>
                <a:latin typeface="Calibri"/>
                <a:cs typeface="Calibri"/>
              </a:rPr>
              <a:t>The Surface Technologies and Systems Business Unit was built to align with the Space Technology Mission Directorate (STMD) and the lunar surface innovation initiatives. This is where we will build foundational technology solutions, skills, and capabilities for a sustained lunar presence that feeds to Mars through technology development demonstrations, risk reduction, and mission infusion.   </a:t>
            </a:r>
          </a:p>
          <a:p>
            <a:pPr algn="l" rtl="0" fontAlgn="base">
              <a:buFont typeface="Arial" panose="020B0604020202020204" pitchFamily="34" charset="0"/>
              <a:buChar char="•"/>
            </a:pPr>
            <a:r>
              <a:rPr lang="en-US" sz="1400" dirty="0">
                <a:solidFill>
                  <a:srgbClr val="000000"/>
                </a:solidFill>
                <a:latin typeface="Calibri"/>
                <a:cs typeface="Calibri"/>
              </a:rPr>
              <a:t>High-priority technology areas of interest center around dust mitigation, extreme environments/survive the night, autonomy and mobility support, ISRU, and in-space/surface manufacturing and construction.   </a:t>
            </a:r>
          </a:p>
          <a:p>
            <a:pPr algn="l" rtl="0" fontAlgn="base">
              <a:buFont typeface="Arial" panose="020B0604020202020204" pitchFamily="34" charset="0"/>
              <a:buChar char="•"/>
            </a:pPr>
            <a:r>
              <a:rPr lang="en-US" sz="1400" dirty="0">
                <a:solidFill>
                  <a:srgbClr val="000000"/>
                </a:solidFill>
                <a:latin typeface="Calibri"/>
                <a:cs typeface="Calibri"/>
              </a:rPr>
              <a:t>As a Center, we must utilize the entire STMD program portfolio to mature these technologies, with a focus on infusion. STMD has programs which focus on low Technology Readiness Level (TRL) research up through higher TRL flight opportunities.   </a:t>
            </a:r>
          </a:p>
          <a:p>
            <a:pPr algn="l" rtl="0" fontAlgn="base"/>
            <a:r>
              <a:rPr lang="en-US" sz="1400" dirty="0">
                <a:solidFill>
                  <a:srgbClr val="000000"/>
                </a:solidFill>
                <a:latin typeface="Calibri"/>
                <a:cs typeface="Calibri"/>
              </a:rPr>
              <a:t> </a:t>
            </a:r>
            <a:endParaRPr lang="en-US" sz="1050" b="0" i="0" dirty="0">
              <a:solidFill>
                <a:srgbClr val="000000"/>
              </a:solidFill>
              <a:effectLst/>
              <a:latin typeface="Calibri"/>
              <a:cs typeface="Calibri"/>
            </a:endParaRPr>
          </a:p>
          <a:p>
            <a:pPr fontAlgn="base"/>
            <a:r>
              <a:rPr lang="en-US" sz="1400" dirty="0">
                <a:solidFill>
                  <a:srgbClr val="000000"/>
                </a:solidFill>
                <a:latin typeface="Calibri"/>
                <a:cs typeface="Calibri"/>
              </a:rPr>
              <a:t>The Surface Technologies and Systems Business Unit was built to align with STMD and the lunar surface innovation initiatives. This is where we will build foundational technology solutions, skills, and capabilities for a sustained lunar presence that feeds to Mars through technology development demonstrations, risk reduction, and mission infusion. High-priority technology areas of interest to Exploration Systems Development (ESD), Space Technology (ST), and SMD center around dust mitigation, extreme environments/survive the night, autonomy and mobility support, ISRU, and in-space/surface manufacturing and construction.   </a:t>
            </a:r>
            <a:endParaRPr lang="en-US" sz="1050" b="0" i="0" dirty="0">
              <a:solidFill>
                <a:srgbClr val="000000"/>
              </a:solidFill>
              <a:effectLst/>
              <a:latin typeface="Calibri"/>
              <a:cs typeface="Calibri"/>
            </a:endParaRPr>
          </a:p>
          <a:p>
            <a:pPr algn="l" rtl="0" fontAlgn="base"/>
            <a:r>
              <a:rPr lang="en-US" sz="1400" dirty="0">
                <a:solidFill>
                  <a:srgbClr val="000000"/>
                </a:solidFill>
                <a:latin typeface="Segoe UI"/>
                <a:cs typeface="Segoe UI"/>
              </a:rPr>
              <a:t> </a:t>
            </a:r>
            <a:endParaRPr lang="en-US" sz="1050" b="0" i="0" dirty="0">
              <a:solidFill>
                <a:srgbClr val="000000"/>
              </a:solidFill>
              <a:effectLst/>
              <a:latin typeface="Segoe UI"/>
              <a:cs typeface="Segoe UI"/>
            </a:endParaRPr>
          </a:p>
          <a:p>
            <a:pPr algn="l" rtl="0" fontAlgn="base"/>
            <a:r>
              <a:rPr lang="en-US" sz="1400" dirty="0">
                <a:solidFill>
                  <a:srgbClr val="000000"/>
                </a:solidFill>
                <a:latin typeface="Calibri"/>
                <a:cs typeface="Calibri"/>
              </a:rPr>
              <a:t>As a Center, we must utilize the entire STMD program portfolio to mature these technologies, with a focus on infusion. STMD has programs which focus on low Technology Readiness Level (TRL) research up through higher TRL flight opportunities. If you would like to learn more about the STMD opportunities, reach out to your supervisor or the Partnerships and Formulation Office for details.  </a:t>
            </a:r>
            <a:endParaRPr lang="en-US" sz="1050" b="0" i="0" dirty="0">
              <a:solidFill>
                <a:srgbClr val="000000"/>
              </a:solidFill>
              <a:effectLst/>
              <a:latin typeface="Calibri"/>
              <a:cs typeface="Calibri"/>
            </a:endParaRPr>
          </a:p>
          <a:p>
            <a:pPr algn="l" rtl="0" fontAlgn="base"/>
            <a:r>
              <a:rPr lang="en-US" sz="1400" dirty="0">
                <a:solidFill>
                  <a:srgbClr val="000000"/>
                </a:solidFill>
                <a:latin typeface="Segoe UI"/>
                <a:cs typeface="Segoe UI"/>
              </a:rPr>
              <a:t> </a:t>
            </a:r>
            <a:endParaRPr lang="en-US" sz="1050" b="0" i="0" dirty="0">
              <a:solidFill>
                <a:srgbClr val="000000"/>
              </a:solidFill>
              <a:effectLst/>
              <a:latin typeface="Segoe UI"/>
              <a:cs typeface="Segoe UI"/>
            </a:endParaRPr>
          </a:p>
          <a:p>
            <a:pPr algn="l" rtl="0" fontAlgn="base"/>
            <a:r>
              <a:rPr lang="en-US" sz="1400" dirty="0">
                <a:solidFill>
                  <a:srgbClr val="000000"/>
                </a:solidFill>
                <a:latin typeface="Calibri"/>
                <a:cs typeface="Calibri"/>
              </a:rPr>
              <a:t>Again, honing and leveraging our unique skills and facilities will lead to the engineering work, Pursuit capture, and partnership engagement that will result in decades-long roles in Artemis and Moon to Mars.  </a:t>
            </a:r>
            <a:endParaRPr lang="en-US" sz="1050" b="0" i="0" dirty="0">
              <a:solidFill>
                <a:srgbClr val="000000"/>
              </a:solidFill>
              <a:effectLst/>
              <a:latin typeface="Calibri"/>
              <a:cs typeface="Calibri"/>
            </a:endParaRPr>
          </a:p>
          <a:p>
            <a:endParaRPr lang="en-US" sz="1050" dirty="0">
              <a:cs typeface="Calibri"/>
            </a:endParaRPr>
          </a:p>
        </p:txBody>
      </p:sp>
      <p:sp>
        <p:nvSpPr>
          <p:cNvPr id="4" name="Slide Number Placeholder 3"/>
          <p:cNvSpPr>
            <a:spLocks noGrp="1"/>
          </p:cNvSpPr>
          <p:nvPr>
            <p:ph type="sldNum" sz="quarter" idx="5"/>
          </p:nvPr>
        </p:nvSpPr>
        <p:spPr/>
        <p:txBody>
          <a:bodyPr/>
          <a:lstStyle/>
          <a:p>
            <a:fld id="{EDB6E35D-F6A8-A349-91CA-6BC474DB4AB2}" type="slidenum">
              <a:rPr lang="en-US" smtClean="0"/>
              <a:t>12</a:t>
            </a:fld>
            <a:endParaRPr lang="en-US"/>
          </a:p>
        </p:txBody>
      </p:sp>
    </p:spTree>
    <p:extLst>
      <p:ext uri="{BB962C8B-B14F-4D97-AF65-F5344CB8AC3E}">
        <p14:creationId xmlns:p14="http://schemas.microsoft.com/office/powerpoint/2010/main" val="178678041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30475" y="0"/>
            <a:ext cx="1947863" cy="1095375"/>
          </a:xfrm>
        </p:spPr>
      </p:sp>
      <p:sp>
        <p:nvSpPr>
          <p:cNvPr id="3" name="Notes Placeholder 2"/>
          <p:cNvSpPr>
            <a:spLocks noGrp="1"/>
          </p:cNvSpPr>
          <p:nvPr>
            <p:ph type="body" idx="1"/>
          </p:nvPr>
        </p:nvSpPr>
        <p:spPr>
          <a:xfrm>
            <a:off x="701040" y="1095375"/>
            <a:ext cx="5608320" cy="7935736"/>
          </a:xfrm>
        </p:spPr>
        <p:txBody>
          <a:bodyPr/>
          <a:lstStyle/>
          <a:p>
            <a:pPr>
              <a:lnSpc>
                <a:spcPct val="107000"/>
              </a:lnSpc>
              <a:spcAft>
                <a:spcPts val="815"/>
              </a:spcAft>
            </a:pPr>
            <a:r>
              <a:rPr lang="en-US" sz="1800" dirty="0">
                <a:latin typeface="Calibri" panose="020F0502020204030204" pitchFamily="34" charset="0"/>
                <a:ea typeface="Calibri" panose="020F0502020204030204" pitchFamily="34" charset="0"/>
                <a:cs typeface="Arial" panose="020B0604020202020204" pitchFamily="34" charset="0"/>
              </a:rPr>
              <a:t>Key points: </a:t>
            </a:r>
          </a:p>
          <a:p>
            <a:pPr marL="349415" indent="-349415" fontAlgn="base">
              <a:lnSpc>
                <a:spcPct val="107000"/>
              </a:lnSpc>
              <a:buFont typeface="Symbol" panose="05050102010706020507" pitchFamily="18" charset="2"/>
              <a:buChar char=""/>
            </a:pPr>
            <a:r>
              <a:rPr lang="en-US" sz="1800" dirty="0">
                <a:latin typeface="Calibri" panose="020F0502020204030204" pitchFamily="34" charset="0"/>
                <a:ea typeface="Times New Roman" panose="02020603050405020304" pitchFamily="18" charset="0"/>
                <a:cs typeface="Calibri" panose="020F0502020204030204" pitchFamily="34" charset="0"/>
              </a:rPr>
              <a:t>Marshall has been supporting Space Operations since the Apollo missions, making it the ideal choice to lead the Agency in In-space and Surface Mission Operations. We must maintain and further develop our skills and capabilities so that we serve as the POC for all LEO or cis-lunar payload missions </a:t>
            </a:r>
            <a:endParaRPr lang="en-US" sz="1800" dirty="0">
              <a:latin typeface="Calibri" panose="020F0502020204030204" pitchFamily="34" charset="0"/>
              <a:ea typeface="Calibri" panose="020F0502020204030204" pitchFamily="34" charset="0"/>
              <a:cs typeface="Arial" panose="020B0604020202020204" pitchFamily="34" charset="0"/>
            </a:endParaRPr>
          </a:p>
          <a:p>
            <a:pPr marL="349415" indent="-349415" fontAlgn="base">
              <a:lnSpc>
                <a:spcPct val="107000"/>
              </a:lnSpc>
              <a:buFont typeface="Symbol" panose="05050102010706020507" pitchFamily="18" charset="2"/>
              <a:buChar char=""/>
            </a:pPr>
            <a:r>
              <a:rPr lang="en-US" sz="1800" dirty="0">
                <a:latin typeface="Calibri" panose="020F0502020204030204" pitchFamily="34" charset="0"/>
                <a:ea typeface="Times New Roman" panose="02020603050405020304" pitchFamily="18" charset="0"/>
                <a:cs typeface="Calibri" panose="020F0502020204030204" pitchFamily="34" charset="0"/>
              </a:rPr>
              <a:t>Marshall must be prepared to serve confidently as the Space Operations lead for each and every operation.  </a:t>
            </a:r>
            <a:endParaRPr lang="en-US" sz="1800" dirty="0">
              <a:latin typeface="Calibri" panose="020F0502020204030204" pitchFamily="34" charset="0"/>
              <a:ea typeface="Calibri" panose="020F0502020204030204" pitchFamily="34" charset="0"/>
              <a:cs typeface="Arial" panose="020B0604020202020204" pitchFamily="34" charset="0"/>
            </a:endParaRPr>
          </a:p>
          <a:p>
            <a:pPr fontAlgn="base">
              <a:lnSpc>
                <a:spcPct val="107000"/>
              </a:lnSpc>
            </a:pPr>
            <a:r>
              <a:rPr lang="en-US" sz="1800" dirty="0">
                <a:latin typeface="Calibri" panose="020F0502020204030204" pitchFamily="34" charset="0"/>
                <a:ea typeface="Times New Roman" panose="02020603050405020304" pitchFamily="18" charset="0"/>
                <a:cs typeface="Calibri" panose="020F0502020204030204" pitchFamily="34" charset="0"/>
              </a:rPr>
              <a:t> </a:t>
            </a:r>
            <a:endParaRPr lang="en-US" sz="1800" dirty="0">
              <a:latin typeface="Calibri" panose="020F0502020204030204" pitchFamily="34" charset="0"/>
              <a:ea typeface="Calibri" panose="020F0502020204030204" pitchFamily="34" charset="0"/>
              <a:cs typeface="Arial" panose="020B0604020202020204" pitchFamily="34" charset="0"/>
            </a:endParaRPr>
          </a:p>
          <a:p>
            <a:pPr fontAlgn="base">
              <a:lnSpc>
                <a:spcPct val="107000"/>
              </a:lnSpc>
            </a:pPr>
            <a:r>
              <a:rPr lang="en-US" sz="1800" dirty="0">
                <a:latin typeface="Calibri" panose="020F0502020204030204" pitchFamily="34" charset="0"/>
                <a:ea typeface="Times New Roman" panose="02020603050405020304" pitchFamily="18" charset="0"/>
                <a:cs typeface="Calibri" panose="020F0502020204030204" pitchFamily="34" charset="0"/>
              </a:rPr>
              <a:t>Marshall has been supporting Space Operations since the Apollo missions, making it the ideal choice to lead the Agency in In-space and Surface Mission Operations. We must maintain and further develop our skills and capabilities so that we serve as the POC for all LEO or cis-lunar payload missions. We are making continued strategic investments in the operations area, enabling us to keep pace with the infusion of the integrated robotic and human operations that will be needed for the Artemis and Moon to Mars architecture.  </a:t>
            </a:r>
            <a:endParaRPr lang="en-US" sz="1800" dirty="0">
              <a:latin typeface="Calibri" panose="020F0502020204030204" pitchFamily="34" charset="0"/>
              <a:ea typeface="Calibri" panose="020F0502020204030204" pitchFamily="34" charset="0"/>
              <a:cs typeface="Arial" panose="020B0604020202020204" pitchFamily="34" charset="0"/>
            </a:endParaRPr>
          </a:p>
          <a:p>
            <a:pPr fontAlgn="base">
              <a:lnSpc>
                <a:spcPct val="107000"/>
              </a:lnSpc>
            </a:pPr>
            <a:r>
              <a:rPr lang="en-US" sz="1800" dirty="0">
                <a:latin typeface="Segoe UI" panose="020B0502040204020203" pitchFamily="34" charset="0"/>
                <a:ea typeface="Times New Roman" panose="02020603050405020304" pitchFamily="18" charset="0"/>
                <a:cs typeface="Arial" panose="020B0604020202020204" pitchFamily="34" charset="0"/>
              </a:rPr>
              <a:t> </a:t>
            </a:r>
            <a:endParaRPr lang="en-US" sz="1800" dirty="0">
              <a:latin typeface="Calibri" panose="020F0502020204030204" pitchFamily="34" charset="0"/>
              <a:ea typeface="Calibri" panose="020F0502020204030204" pitchFamily="34" charset="0"/>
              <a:cs typeface="Arial" panose="020B0604020202020204" pitchFamily="34" charset="0"/>
            </a:endParaRPr>
          </a:p>
          <a:p>
            <a:pPr fontAlgn="base">
              <a:lnSpc>
                <a:spcPct val="107000"/>
              </a:lnSpc>
            </a:pPr>
            <a:r>
              <a:rPr lang="en-US" sz="1800" dirty="0">
                <a:latin typeface="Calibri" panose="020F0502020204030204" pitchFamily="34" charset="0"/>
                <a:ea typeface="Times New Roman" panose="02020603050405020304" pitchFamily="18" charset="0"/>
                <a:cs typeface="Calibri" panose="020F0502020204030204" pitchFamily="34" charset="0"/>
              </a:rPr>
              <a:t>Whether it is a NASA-funded mission, an Other Government Agency payload, a commercial partnership, or some combination of these at the same time, Marshall must be prepared to serve confidently as the Space Operations lead for each and every operation. </a:t>
            </a:r>
            <a:endParaRPr lang="en-US" sz="1800" dirty="0">
              <a:latin typeface="Calibri" panose="020F0502020204030204" pitchFamily="34" charset="0"/>
              <a:ea typeface="Calibri" panose="020F050202020403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EDB6E35D-F6A8-A349-91CA-6BC474DB4AB2}" type="slidenum">
              <a:rPr lang="en-US" smtClean="0"/>
              <a:t>13</a:t>
            </a:fld>
            <a:endParaRPr lang="en-US"/>
          </a:p>
        </p:txBody>
      </p:sp>
    </p:spTree>
    <p:extLst>
      <p:ext uri="{BB962C8B-B14F-4D97-AF65-F5344CB8AC3E}">
        <p14:creationId xmlns:p14="http://schemas.microsoft.com/office/powerpoint/2010/main" val="139026523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90800" y="44450"/>
            <a:ext cx="1827213" cy="1028700"/>
          </a:xfrm>
        </p:spPr>
      </p:sp>
      <p:sp>
        <p:nvSpPr>
          <p:cNvPr id="3" name="Notes Placeholder 2"/>
          <p:cNvSpPr>
            <a:spLocks noGrp="1"/>
          </p:cNvSpPr>
          <p:nvPr>
            <p:ph type="body" idx="1"/>
          </p:nvPr>
        </p:nvSpPr>
        <p:spPr>
          <a:xfrm>
            <a:off x="701040" y="1073150"/>
            <a:ext cx="5608320" cy="8178800"/>
          </a:xfrm>
        </p:spPr>
        <p:txBody>
          <a:bodyPr/>
          <a:lstStyle/>
          <a:p>
            <a:pPr algn="l" rtl="0" fontAlgn="base"/>
            <a:r>
              <a:rPr lang="en-US" sz="1400" dirty="0">
                <a:solidFill>
                  <a:srgbClr val="000000"/>
                </a:solidFill>
                <a:latin typeface="Calibri" panose="020F0502020204030204" pitchFamily="34" charset="0"/>
              </a:rPr>
              <a:t>Key points: </a:t>
            </a:r>
            <a:endParaRPr lang="en-US" sz="1050" b="0" i="0" dirty="0">
              <a:solidFill>
                <a:srgbClr val="000000"/>
              </a:solidFill>
              <a:effectLst/>
              <a:latin typeface="Segoe UI" panose="020B0502040204020203" pitchFamily="34" charset="0"/>
            </a:endParaRPr>
          </a:p>
          <a:p>
            <a:pPr algn="l" rtl="0" fontAlgn="base">
              <a:buFont typeface="Arial" panose="020B0604020202020204" pitchFamily="34" charset="0"/>
              <a:buChar char="•"/>
            </a:pPr>
            <a:r>
              <a:rPr lang="en-US" sz="1400" dirty="0">
                <a:solidFill>
                  <a:srgbClr val="000000"/>
                </a:solidFill>
                <a:latin typeface="Calibri" panose="020F0502020204030204" pitchFamily="34" charset="0"/>
              </a:rPr>
              <a:t>Our Science Business Unit has an operating model based on bidding on and winning opportunities in which the Agency competes via proposal solicitations.   </a:t>
            </a:r>
          </a:p>
          <a:p>
            <a:pPr algn="l" rtl="0" fontAlgn="base">
              <a:buFont typeface="Arial" panose="020B0604020202020204" pitchFamily="34" charset="0"/>
              <a:buChar char="•"/>
            </a:pPr>
            <a:r>
              <a:rPr lang="en-US" sz="1400" dirty="0">
                <a:solidFill>
                  <a:srgbClr val="000000"/>
                </a:solidFill>
                <a:latin typeface="Calibri" panose="020F0502020204030204" pitchFamily="34" charset="0"/>
              </a:rPr>
              <a:t>With all the pre-work, proposal development for nearly annual submissions, and the mission executions we are awarded (e.g., Imaging X-ray Polarimetry (IXPE)), there’s a steady pipeline of activity for our Science Business Unit.   </a:t>
            </a:r>
          </a:p>
          <a:p>
            <a:pPr algn="l" rtl="0" fontAlgn="base">
              <a:buFont typeface="Arial" panose="020B0604020202020204" pitchFamily="34" charset="0"/>
              <a:buChar char="•"/>
            </a:pPr>
            <a:r>
              <a:rPr lang="en-US" sz="1400" dirty="0">
                <a:solidFill>
                  <a:srgbClr val="000000"/>
                </a:solidFill>
                <a:latin typeface="Calibri" panose="020F0502020204030204" pitchFamily="34" charset="0"/>
              </a:rPr>
              <a:t>The Science Business Unit responds to a host of smaller proposal calls annually for technology development and concept maturation to keep ideas moving forward and advancing solutions for future AOs.   </a:t>
            </a:r>
          </a:p>
          <a:p>
            <a:pPr algn="l" rtl="0" fontAlgn="base"/>
            <a:r>
              <a:rPr lang="en-US" sz="1400" dirty="0">
                <a:solidFill>
                  <a:srgbClr val="000000"/>
                </a:solidFill>
                <a:latin typeface="Calibri" panose="020F0502020204030204" pitchFamily="34" charset="0"/>
              </a:rPr>
              <a:t> </a:t>
            </a:r>
            <a:endParaRPr lang="en-US" sz="1050" b="0" i="0" dirty="0">
              <a:solidFill>
                <a:srgbClr val="000000"/>
              </a:solidFill>
              <a:effectLst/>
              <a:latin typeface="Segoe UI" panose="020B0502040204020203" pitchFamily="34" charset="0"/>
            </a:endParaRPr>
          </a:p>
          <a:p>
            <a:pPr algn="l" rtl="0" fontAlgn="base"/>
            <a:r>
              <a:rPr lang="en-US" sz="1400" dirty="0">
                <a:solidFill>
                  <a:srgbClr val="000000"/>
                </a:solidFill>
                <a:latin typeface="Calibri" panose="020F0502020204030204" pitchFamily="34" charset="0"/>
              </a:rPr>
              <a:t>Our Science Business Unit has an operating model based on bidding on and winning opportunities in which the Agency competes via proposal solicitations.  </a:t>
            </a:r>
            <a:endParaRPr lang="en-US" sz="1050" b="0" i="0" dirty="0">
              <a:solidFill>
                <a:srgbClr val="000000"/>
              </a:solidFill>
              <a:effectLst/>
              <a:latin typeface="Segoe UI" panose="020B0502040204020203" pitchFamily="34" charset="0"/>
            </a:endParaRPr>
          </a:p>
          <a:p>
            <a:pPr algn="l" rtl="0" fontAlgn="base"/>
            <a:r>
              <a:rPr lang="en-US" sz="1400" dirty="0">
                <a:solidFill>
                  <a:srgbClr val="000000"/>
                </a:solidFill>
                <a:latin typeface="Segoe UI" panose="020B0502040204020203" pitchFamily="34" charset="0"/>
              </a:rPr>
              <a:t> </a:t>
            </a:r>
            <a:endParaRPr lang="en-US" sz="1050" b="0" i="0" dirty="0">
              <a:solidFill>
                <a:srgbClr val="000000"/>
              </a:solidFill>
              <a:effectLst/>
              <a:latin typeface="Segoe UI" panose="020B0502040204020203" pitchFamily="34" charset="0"/>
            </a:endParaRPr>
          </a:p>
          <a:p>
            <a:pPr algn="l" rtl="0" fontAlgn="base"/>
            <a:r>
              <a:rPr lang="en-US" sz="1400" dirty="0">
                <a:solidFill>
                  <a:srgbClr val="000000"/>
                </a:solidFill>
                <a:latin typeface="Calibri" panose="020F0502020204030204" pitchFamily="34" charset="0"/>
              </a:rPr>
              <a:t>To set Agency scientific priorities, we look to the Decadal Surveys. These surveys, produced by the National Academies with input from academia and scientific agencies, prioritize the biggest questions in science over a 10-year period. NASA uses these surveys to define their goals and objectives and shape the mission opportunities to fund. Through Announcements of Opportunities (AOs) and other proposal calls, the Agency assesses options for scientific missions and investigations, and distributes funding―and work―accordingly. </a:t>
            </a:r>
            <a:endParaRPr lang="en-US" sz="1050" b="0" i="0" dirty="0">
              <a:solidFill>
                <a:srgbClr val="000000"/>
              </a:solidFill>
              <a:effectLst/>
              <a:latin typeface="Segoe UI" panose="020B0502040204020203" pitchFamily="34" charset="0"/>
            </a:endParaRPr>
          </a:p>
          <a:p>
            <a:pPr algn="l" rtl="0" fontAlgn="base"/>
            <a:r>
              <a:rPr lang="en-US" sz="1400" dirty="0">
                <a:solidFill>
                  <a:srgbClr val="000000"/>
                </a:solidFill>
                <a:latin typeface="Calibri" panose="020F0502020204030204" pitchFamily="34" charset="0"/>
              </a:rPr>
              <a:t>  </a:t>
            </a:r>
            <a:endParaRPr lang="en-US" sz="1050" b="0" i="0" dirty="0">
              <a:solidFill>
                <a:srgbClr val="000000"/>
              </a:solidFill>
              <a:effectLst/>
              <a:latin typeface="Segoe UI" panose="020B0502040204020203" pitchFamily="34" charset="0"/>
            </a:endParaRPr>
          </a:p>
          <a:p>
            <a:pPr algn="l" rtl="0" fontAlgn="base"/>
            <a:r>
              <a:rPr lang="en-US" sz="1400" dirty="0">
                <a:solidFill>
                  <a:srgbClr val="000000"/>
                </a:solidFill>
                <a:latin typeface="Calibri" panose="020F0502020204030204" pitchFamily="34" charset="0"/>
              </a:rPr>
              <a:t>The timeline from winning a proposal to flying a mission is generally five-six years. With all the pre-work, proposal development for nearly annual submissions, and mission executions we are awarded (e.g., IXPE), there’s a steady pipeline of activity for our Science Business Unit. This includes the two Astrophysics Explorer Mission of Opportunity Study Awards that Marshall was recently granted. Additionally, what you see here are just the larger opportunities we are working. The Science Business Unit responds to a host of smaller proposal calls annually for technology development and concept maturation to keep ideas moving forward and advancing solutions for future AOs.   </a:t>
            </a:r>
            <a:endParaRPr lang="en-US" sz="1050" b="0" i="0" dirty="0">
              <a:solidFill>
                <a:srgbClr val="000000"/>
              </a:solidFill>
              <a:effectLst/>
              <a:latin typeface="Segoe UI" panose="020B0502040204020203" pitchFamily="34" charset="0"/>
            </a:endParaRPr>
          </a:p>
          <a:p>
            <a:pPr algn="l" rtl="0" fontAlgn="base"/>
            <a:r>
              <a:rPr lang="en-US" sz="1400" dirty="0">
                <a:solidFill>
                  <a:srgbClr val="000000"/>
                </a:solidFill>
                <a:latin typeface="Calibri" panose="020F0502020204030204" pitchFamily="34" charset="0"/>
              </a:rPr>
              <a:t> </a:t>
            </a:r>
            <a:endParaRPr lang="en-US" sz="1050" b="0" i="0" dirty="0">
              <a:solidFill>
                <a:srgbClr val="000000"/>
              </a:solidFill>
              <a:effectLst/>
              <a:latin typeface="Segoe UI" panose="020B0502040204020203" pitchFamily="34" charset="0"/>
            </a:endParaRPr>
          </a:p>
          <a:p>
            <a:endParaRPr lang="en-US" sz="1050" b="0" dirty="0">
              <a:cs typeface="Calibri" panose="020F0502020204030204"/>
            </a:endParaRPr>
          </a:p>
        </p:txBody>
      </p:sp>
      <p:sp>
        <p:nvSpPr>
          <p:cNvPr id="4" name="Slide Number Placeholder 3"/>
          <p:cNvSpPr>
            <a:spLocks noGrp="1"/>
          </p:cNvSpPr>
          <p:nvPr>
            <p:ph type="sldNum" sz="quarter" idx="5"/>
          </p:nvPr>
        </p:nvSpPr>
        <p:spPr/>
        <p:txBody>
          <a:bodyPr/>
          <a:lstStyle/>
          <a:p>
            <a:fld id="{EDB6E35D-F6A8-A349-91CA-6BC474DB4AB2}" type="slidenum">
              <a:rPr lang="en-US" smtClean="0"/>
              <a:t>14</a:t>
            </a:fld>
            <a:endParaRPr lang="en-US"/>
          </a:p>
        </p:txBody>
      </p:sp>
    </p:spTree>
    <p:extLst>
      <p:ext uri="{BB962C8B-B14F-4D97-AF65-F5344CB8AC3E}">
        <p14:creationId xmlns:p14="http://schemas.microsoft.com/office/powerpoint/2010/main" val="232143955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351088" y="33338"/>
            <a:ext cx="2308225" cy="1298575"/>
          </a:xfrm>
        </p:spPr>
      </p:sp>
      <p:sp>
        <p:nvSpPr>
          <p:cNvPr id="3" name="Notes Placeholder 2"/>
          <p:cNvSpPr>
            <a:spLocks noGrp="1"/>
          </p:cNvSpPr>
          <p:nvPr>
            <p:ph type="body" idx="1"/>
          </p:nvPr>
        </p:nvSpPr>
        <p:spPr>
          <a:xfrm>
            <a:off x="701040" y="1331913"/>
            <a:ext cx="5608320" cy="7931149"/>
          </a:xfrm>
        </p:spPr>
        <p:txBody>
          <a:bodyPr/>
          <a:lstStyle/>
          <a:p>
            <a:pPr fontAlgn="base"/>
            <a:r>
              <a:rPr lang="en-US" dirty="0">
                <a:latin typeface="Calibri" panose="020F0502020204030204" pitchFamily="34" charset="0"/>
                <a:ea typeface="Times New Roman" panose="02020603050405020304" pitchFamily="18" charset="0"/>
              </a:rPr>
              <a:t>Key points:</a:t>
            </a:r>
            <a:endParaRPr lang="en-US" dirty="0">
              <a:latin typeface="Times New Roman" panose="02020603050405020304" pitchFamily="18" charset="0"/>
              <a:ea typeface="Times New Roman" panose="02020603050405020304" pitchFamily="18" charset="0"/>
            </a:endParaRPr>
          </a:p>
          <a:p>
            <a:pPr marL="349415" indent="-349415" fontAlgn="base">
              <a:buFont typeface="Symbol" panose="05050102010706020507" pitchFamily="18" charset="2"/>
              <a:buChar char=""/>
            </a:pPr>
            <a:r>
              <a:rPr lang="en-US" dirty="0">
                <a:latin typeface="Calibri" panose="020F0502020204030204" pitchFamily="34" charset="0"/>
                <a:ea typeface="Times New Roman" panose="02020603050405020304" pitchFamily="18" charset="0"/>
              </a:rPr>
              <a:t>All of Marshall’s resources, capabilities, and expertise covered in the previous Business Unit slides come together here to showcase our ability to offer custom-tailored solutions to our partners and potential partners.  </a:t>
            </a:r>
            <a:endParaRPr lang="en-US" dirty="0">
              <a:latin typeface="Times New Roman" panose="02020603050405020304" pitchFamily="18" charset="0"/>
              <a:ea typeface="Times New Roman" panose="02020603050405020304" pitchFamily="18" charset="0"/>
            </a:endParaRPr>
          </a:p>
          <a:p>
            <a:pPr marL="349415" indent="-349415" fontAlgn="base">
              <a:buFont typeface="Symbol" panose="05050102010706020507" pitchFamily="18" charset="2"/>
              <a:buChar char=""/>
            </a:pPr>
            <a:r>
              <a:rPr lang="en-US" dirty="0">
                <a:latin typeface="Calibri" panose="020F0502020204030204" pitchFamily="34" charset="0"/>
                <a:ea typeface="Times New Roman" panose="02020603050405020304" pitchFamily="18" charset="0"/>
              </a:rPr>
              <a:t>This creates a meaningful opportunity for our engineers to pursue and participate with industry partners and OGAs in cutting-edge, mission-focused work. It is a chance to capitalize on Marshall’s strengths and perform interesting, hands-on work that will keep our skills sharp and push the boundaries of technology.  </a:t>
            </a:r>
            <a:endParaRPr lang="en-US" dirty="0">
              <a:latin typeface="Times New Roman" panose="02020603050405020304" pitchFamily="18" charset="0"/>
              <a:ea typeface="Times New Roman" panose="02020603050405020304" pitchFamily="18" charset="0"/>
            </a:endParaRPr>
          </a:p>
          <a:p>
            <a:pPr fontAlgn="base"/>
            <a:r>
              <a:rPr lang="en-US" dirty="0">
                <a:latin typeface="Calibri" panose="020F0502020204030204" pitchFamily="34" charset="0"/>
                <a:ea typeface="Times New Roman" panose="02020603050405020304" pitchFamily="18" charset="0"/>
              </a:rPr>
              <a:t> </a:t>
            </a:r>
            <a:endParaRPr lang="en-US" dirty="0">
              <a:latin typeface="Times New Roman" panose="02020603050405020304" pitchFamily="18" charset="0"/>
              <a:ea typeface="Times New Roman" panose="02020603050405020304" pitchFamily="18" charset="0"/>
            </a:endParaRPr>
          </a:p>
          <a:p>
            <a:pPr fontAlgn="base">
              <a:lnSpc>
                <a:spcPct val="107000"/>
              </a:lnSpc>
            </a:pPr>
            <a:r>
              <a:rPr lang="en-US" dirty="0">
                <a:latin typeface="Calibri" panose="020F0502020204030204" pitchFamily="34" charset="0"/>
                <a:ea typeface="Times New Roman" panose="02020603050405020304" pitchFamily="18" charset="0"/>
                <a:cs typeface="Calibri" panose="020F0502020204030204" pitchFamily="34" charset="0"/>
              </a:rPr>
              <a:t>All of Marshall’s resources, capabilities, and expertise covered in the previous Business Unit slides come together here to showcase our ability to offer custom-tailored solutions to our partners and potential partners. Our priorities will be to seek partnerships that further NASA’s missions and foster innovation.  </a:t>
            </a:r>
            <a:endParaRPr lang="en-US" dirty="0">
              <a:latin typeface="Calibri" panose="020F0502020204030204" pitchFamily="34" charset="0"/>
              <a:ea typeface="Calibri" panose="020F0502020204030204" pitchFamily="34" charset="0"/>
              <a:cs typeface="Arial" panose="020B0604020202020204" pitchFamily="34" charset="0"/>
            </a:endParaRPr>
          </a:p>
          <a:p>
            <a:pPr fontAlgn="base">
              <a:lnSpc>
                <a:spcPct val="107000"/>
              </a:lnSpc>
            </a:pPr>
            <a:r>
              <a:rPr lang="en-US" dirty="0">
                <a:latin typeface="Calibri" panose="020F0502020204030204" pitchFamily="34" charset="0"/>
                <a:ea typeface="Times New Roman" panose="02020603050405020304" pitchFamily="18" charset="0"/>
                <a:cs typeface="Calibri" panose="020F0502020204030204" pitchFamily="34" charset="0"/>
              </a:rPr>
              <a:t> </a:t>
            </a:r>
            <a:endParaRPr lang="en-US" dirty="0">
              <a:latin typeface="Calibri" panose="020F0502020204030204" pitchFamily="34" charset="0"/>
              <a:ea typeface="Calibri" panose="020F0502020204030204" pitchFamily="34" charset="0"/>
              <a:cs typeface="Arial" panose="020B0604020202020204" pitchFamily="34" charset="0"/>
            </a:endParaRPr>
          </a:p>
          <a:p>
            <a:pPr fontAlgn="base">
              <a:lnSpc>
                <a:spcPct val="107000"/>
              </a:lnSpc>
            </a:pPr>
            <a:r>
              <a:rPr lang="en-US" dirty="0">
                <a:latin typeface="Calibri" panose="020F0502020204030204" pitchFamily="34" charset="0"/>
                <a:ea typeface="Times New Roman" panose="02020603050405020304" pitchFamily="18" charset="0"/>
                <a:cs typeface="Calibri" panose="020F0502020204030204" pitchFamily="34" charset="0"/>
              </a:rPr>
              <a:t>This creates a meaningful opportunity for our engineers to pursue and participate with industry partners and OGAs in cutting-edge, mission-focused work. It is a chance to capitalize on Marshall’s strengths and perform interesting, hands-on work that will keep our skills sharp and push the boundaries of technology as we press forward with our Moon to Mars goals. </a:t>
            </a:r>
            <a:endParaRPr lang="en-US" dirty="0">
              <a:latin typeface="Calibri" panose="020F0502020204030204" pitchFamily="34" charset="0"/>
              <a:ea typeface="Calibri" panose="020F0502020204030204" pitchFamily="34" charset="0"/>
              <a:cs typeface="Arial" panose="020B0604020202020204" pitchFamily="34" charset="0"/>
            </a:endParaRPr>
          </a:p>
          <a:p>
            <a:pPr fontAlgn="base">
              <a:lnSpc>
                <a:spcPct val="107000"/>
              </a:lnSpc>
            </a:pPr>
            <a:r>
              <a:rPr lang="en-US" dirty="0">
                <a:latin typeface="Calibri" panose="020F0502020204030204" pitchFamily="34" charset="0"/>
                <a:ea typeface="Times New Roman" panose="02020603050405020304" pitchFamily="18" charset="0"/>
                <a:cs typeface="Calibri" panose="020F0502020204030204" pitchFamily="34" charset="0"/>
              </a:rPr>
              <a:t> </a:t>
            </a:r>
            <a:endParaRPr lang="en-US" dirty="0">
              <a:latin typeface="Calibri" panose="020F0502020204030204" pitchFamily="34" charset="0"/>
              <a:ea typeface="Calibri" panose="020F0502020204030204" pitchFamily="34" charset="0"/>
              <a:cs typeface="Arial" panose="020B0604020202020204" pitchFamily="34" charset="0"/>
            </a:endParaRPr>
          </a:p>
          <a:p>
            <a:pPr fontAlgn="base">
              <a:lnSpc>
                <a:spcPct val="107000"/>
              </a:lnSpc>
            </a:pPr>
            <a:r>
              <a:rPr lang="en-US" dirty="0">
                <a:latin typeface="Calibri" panose="020F0502020204030204" pitchFamily="34" charset="0"/>
                <a:ea typeface="Times New Roman" panose="02020603050405020304" pitchFamily="18" charset="0"/>
                <a:cs typeface="Calibri" panose="020F0502020204030204" pitchFamily="34" charset="0"/>
              </a:rPr>
              <a:t>For example, our Habitats Business Unit played a pivotal role in the testing performed on Sierra Nevada’s Large Inflatable Fabric Environment (LIFE) habitat. Inflatables are a key concept under consideration as we send humans back to the Moon and beyond to Mars. Burst pressure tests provide some of the critical information needed to ensure that we can keep our astronauts safe as they live and work in space.  </a:t>
            </a:r>
            <a:endParaRPr lang="en-US" dirty="0">
              <a:latin typeface="Calibri" panose="020F0502020204030204" pitchFamily="34" charset="0"/>
              <a:ea typeface="Calibri" panose="020F0502020204030204" pitchFamily="34" charset="0"/>
              <a:cs typeface="Arial" panose="020B0604020202020204" pitchFamily="34" charset="0"/>
            </a:endParaRPr>
          </a:p>
          <a:p>
            <a:pPr fontAlgn="base">
              <a:lnSpc>
                <a:spcPct val="107000"/>
              </a:lnSpc>
            </a:pPr>
            <a:r>
              <a:rPr lang="en-US" dirty="0">
                <a:latin typeface="Calibri" panose="020F0502020204030204" pitchFamily="34" charset="0"/>
                <a:ea typeface="Times New Roman" panose="02020603050405020304" pitchFamily="18" charset="0"/>
                <a:cs typeface="Calibri" panose="020F0502020204030204" pitchFamily="34" charset="0"/>
              </a:rPr>
              <a:t> </a:t>
            </a:r>
            <a:endParaRPr lang="en-US" dirty="0">
              <a:latin typeface="Calibri" panose="020F0502020204030204" pitchFamily="34" charset="0"/>
              <a:ea typeface="Calibri" panose="020F0502020204030204" pitchFamily="34" charset="0"/>
              <a:cs typeface="Arial" panose="020B0604020202020204" pitchFamily="34" charset="0"/>
            </a:endParaRPr>
          </a:p>
          <a:p>
            <a:pPr fontAlgn="base">
              <a:lnSpc>
                <a:spcPct val="107000"/>
              </a:lnSpc>
            </a:pPr>
            <a:r>
              <a:rPr lang="en-US" dirty="0">
                <a:latin typeface="Calibri" panose="020F0502020204030204" pitchFamily="34" charset="0"/>
                <a:ea typeface="Times New Roman" panose="02020603050405020304" pitchFamily="18" charset="0"/>
                <a:cs typeface="Calibri" panose="020F0502020204030204" pitchFamily="34" charset="0"/>
              </a:rPr>
              <a:t>This chart represents many possible opportunities to offer unique services to our partners. From Advanced Concepts to Mission and Science Operations, we can offer a wide variety of custom solutions to meet a vast array of partner needs as we work together to advance the nation’s space exploration goals. </a:t>
            </a:r>
            <a:endParaRPr lang="en-US" dirty="0">
              <a:latin typeface="Calibri" panose="020F0502020204030204" pitchFamily="34" charset="0"/>
              <a:ea typeface="Calibri" panose="020F050202020403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EDB6E35D-F6A8-A349-91CA-6BC474DB4AB2}" type="slidenum">
              <a:rPr lang="en-US" smtClean="0"/>
              <a:t>15</a:t>
            </a:fld>
            <a:endParaRPr lang="en-US"/>
          </a:p>
        </p:txBody>
      </p:sp>
    </p:spTree>
    <p:extLst>
      <p:ext uri="{BB962C8B-B14F-4D97-AF65-F5344CB8AC3E}">
        <p14:creationId xmlns:p14="http://schemas.microsoft.com/office/powerpoint/2010/main" val="372511248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DB6E35D-F6A8-A349-91CA-6BC474DB4AB2}" type="slidenum">
              <a:rPr lang="en-US" smtClean="0"/>
              <a:t>16</a:t>
            </a:fld>
            <a:endParaRPr lang="en-US"/>
          </a:p>
        </p:txBody>
      </p:sp>
    </p:spTree>
    <p:extLst>
      <p:ext uri="{BB962C8B-B14F-4D97-AF65-F5344CB8AC3E}">
        <p14:creationId xmlns:p14="http://schemas.microsoft.com/office/powerpoint/2010/main" val="185529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DB6E35D-F6A8-A349-91CA-6BC474DB4AB2}" type="slidenum">
              <a:rPr lang="en-US" smtClean="0"/>
              <a:t>17</a:t>
            </a:fld>
            <a:endParaRPr lang="en-US"/>
          </a:p>
        </p:txBody>
      </p:sp>
    </p:spTree>
    <p:extLst>
      <p:ext uri="{BB962C8B-B14F-4D97-AF65-F5344CB8AC3E}">
        <p14:creationId xmlns:p14="http://schemas.microsoft.com/office/powerpoint/2010/main" val="87650512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DB6E35D-F6A8-A349-91CA-6BC474DB4AB2}" type="slidenum">
              <a:rPr lang="en-US" smtClean="0"/>
              <a:t>18</a:t>
            </a:fld>
            <a:endParaRPr lang="en-US"/>
          </a:p>
        </p:txBody>
      </p:sp>
    </p:spTree>
    <p:extLst>
      <p:ext uri="{BB962C8B-B14F-4D97-AF65-F5344CB8AC3E}">
        <p14:creationId xmlns:p14="http://schemas.microsoft.com/office/powerpoint/2010/main" val="275426952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DB6E35D-F6A8-A349-91CA-6BC474DB4AB2}" type="slidenum">
              <a:rPr lang="en-US" smtClean="0"/>
              <a:t>19</a:t>
            </a:fld>
            <a:endParaRPr lang="en-US"/>
          </a:p>
        </p:txBody>
      </p:sp>
    </p:spTree>
    <p:extLst>
      <p:ext uri="{BB962C8B-B14F-4D97-AF65-F5344CB8AC3E}">
        <p14:creationId xmlns:p14="http://schemas.microsoft.com/office/powerpoint/2010/main" val="260166893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Key Points:</a:t>
            </a:r>
          </a:p>
          <a:p>
            <a:pPr marL="174708" indent="-174708">
              <a:buFont typeface="Arial" panose="020B0604020202020204" pitchFamily="34" charset="0"/>
              <a:buChar char="•"/>
            </a:pPr>
            <a:r>
              <a:rPr lang="en-US" dirty="0"/>
              <a:t>Show that there are numerous means for industry and OGAs to work with MSFC</a:t>
            </a:r>
          </a:p>
          <a:p>
            <a:pPr marL="640594" lvl="1" indent="-174708">
              <a:buFont typeface="Arial" panose="020B0604020202020204" pitchFamily="34" charset="0"/>
              <a:buChar char="•"/>
            </a:pPr>
            <a:r>
              <a:rPr lang="en-US" dirty="0"/>
              <a:t>The embedded link provides a large list of these opportunities</a:t>
            </a:r>
          </a:p>
          <a:p>
            <a:pPr marL="174708" indent="-174708">
              <a:buFont typeface="Arial" panose="020B0604020202020204" pitchFamily="34" charset="0"/>
              <a:buChar char="•"/>
            </a:pPr>
            <a:r>
              <a:rPr lang="en-US" dirty="0"/>
              <a:t>Go through the examples that you are personally working</a:t>
            </a:r>
          </a:p>
        </p:txBody>
      </p:sp>
      <p:sp>
        <p:nvSpPr>
          <p:cNvPr id="4" name="Slide Number Placeholder 3"/>
          <p:cNvSpPr>
            <a:spLocks noGrp="1"/>
          </p:cNvSpPr>
          <p:nvPr>
            <p:ph type="sldNum" sz="quarter" idx="5"/>
          </p:nvPr>
        </p:nvSpPr>
        <p:spPr/>
        <p:txBody>
          <a:bodyPr/>
          <a:lstStyle/>
          <a:p>
            <a:fld id="{EDB6E35D-F6A8-A349-91CA-6BC474DB4AB2}" type="slidenum">
              <a:rPr lang="en-US" smtClean="0"/>
              <a:t>20</a:t>
            </a:fld>
            <a:endParaRPr lang="en-US"/>
          </a:p>
        </p:txBody>
      </p:sp>
    </p:spTree>
    <p:extLst>
      <p:ext uri="{BB962C8B-B14F-4D97-AF65-F5344CB8AC3E}">
        <p14:creationId xmlns:p14="http://schemas.microsoft.com/office/powerpoint/2010/main" val="249455220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Introduce the Tech Port</a:t>
            </a:r>
          </a:p>
        </p:txBody>
      </p:sp>
      <p:sp>
        <p:nvSpPr>
          <p:cNvPr id="4" name="Slide Number Placeholder 3"/>
          <p:cNvSpPr>
            <a:spLocks noGrp="1"/>
          </p:cNvSpPr>
          <p:nvPr>
            <p:ph type="sldNum" sz="quarter" idx="5"/>
          </p:nvPr>
        </p:nvSpPr>
        <p:spPr/>
        <p:txBody>
          <a:bodyPr/>
          <a:lstStyle/>
          <a:p>
            <a:fld id="{EDB6E35D-F6A8-A349-91CA-6BC474DB4AB2}" type="slidenum">
              <a:rPr lang="en-US" smtClean="0"/>
              <a:t>22</a:t>
            </a:fld>
            <a:endParaRPr lang="en-US"/>
          </a:p>
        </p:txBody>
      </p:sp>
    </p:spTree>
    <p:extLst>
      <p:ext uri="{BB962C8B-B14F-4D97-AF65-F5344CB8AC3E}">
        <p14:creationId xmlns:p14="http://schemas.microsoft.com/office/powerpoint/2010/main" val="85642337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next few slides will introduce the Partnership’s Office and has information on how to contact the PFO to begin your journey working with MSFC to help us achieve our goals</a:t>
            </a:r>
          </a:p>
        </p:txBody>
      </p:sp>
      <p:sp>
        <p:nvSpPr>
          <p:cNvPr id="4" name="Slide Number Placeholder 3"/>
          <p:cNvSpPr>
            <a:spLocks noGrp="1"/>
          </p:cNvSpPr>
          <p:nvPr>
            <p:ph type="sldNum" sz="quarter" idx="5"/>
          </p:nvPr>
        </p:nvSpPr>
        <p:spPr/>
        <p:txBody>
          <a:bodyPr/>
          <a:lstStyle/>
          <a:p>
            <a:fld id="{EDB6E35D-F6A8-A349-91CA-6BC474DB4AB2}" type="slidenum">
              <a:rPr lang="en-US" smtClean="0"/>
              <a:t>23</a:t>
            </a:fld>
            <a:endParaRPr lang="en-US"/>
          </a:p>
        </p:txBody>
      </p:sp>
    </p:spTree>
    <p:extLst>
      <p:ext uri="{BB962C8B-B14F-4D97-AF65-F5344CB8AC3E}">
        <p14:creationId xmlns:p14="http://schemas.microsoft.com/office/powerpoint/2010/main" val="197888358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DB6E35D-F6A8-A349-91CA-6BC474DB4AB2}" type="slidenum">
              <a:rPr lang="en-US" smtClean="0"/>
              <a:t>24</a:t>
            </a:fld>
            <a:endParaRPr lang="en-US"/>
          </a:p>
        </p:txBody>
      </p:sp>
    </p:spTree>
    <p:extLst>
      <p:ext uri="{BB962C8B-B14F-4D97-AF65-F5344CB8AC3E}">
        <p14:creationId xmlns:p14="http://schemas.microsoft.com/office/powerpoint/2010/main" val="139350359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31774">
              <a:defRPr/>
            </a:pPr>
            <a:endParaRPr lang="en-US" b="1" dirty="0"/>
          </a:p>
        </p:txBody>
      </p:sp>
      <p:sp>
        <p:nvSpPr>
          <p:cNvPr id="4" name="Slide Number Placeholder 3"/>
          <p:cNvSpPr>
            <a:spLocks noGrp="1"/>
          </p:cNvSpPr>
          <p:nvPr>
            <p:ph type="sldNum" sz="quarter" idx="10"/>
          </p:nvPr>
        </p:nvSpPr>
        <p:spPr/>
        <p:txBody>
          <a:bodyPr/>
          <a:lstStyle/>
          <a:p>
            <a:pPr defTabSz="465887">
              <a:defRPr/>
            </a:pPr>
            <a:fld id="{79F08D12-D6E5-4924-AE5D-F5ADD5ACD5CE}" type="slidenum">
              <a:rPr lang="en-US">
                <a:solidFill>
                  <a:prstClr val="black"/>
                </a:solidFill>
                <a:latin typeface="Calibri" panose="020F0502020204030204"/>
              </a:rPr>
              <a:pPr defTabSz="465887">
                <a:defRPr/>
              </a:pPr>
              <a:t>25</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134741928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31774">
              <a:defRPr/>
            </a:pPr>
            <a:endParaRPr lang="en-US" baseline="0" dirty="0">
              <a:latin typeface="Times New Roman"/>
              <a:cs typeface="Times New Roman"/>
            </a:endParaRPr>
          </a:p>
          <a:p>
            <a:pPr defTabSz="931774">
              <a:defRPr/>
            </a:pPr>
            <a:endParaRPr lang="en-US" baseline="0" dirty="0">
              <a:latin typeface="Times New Roman"/>
              <a:cs typeface="Times New Roman"/>
            </a:endParaRPr>
          </a:p>
        </p:txBody>
      </p:sp>
      <p:sp>
        <p:nvSpPr>
          <p:cNvPr id="4" name="Slide Number Placeholder 3"/>
          <p:cNvSpPr>
            <a:spLocks noGrp="1"/>
          </p:cNvSpPr>
          <p:nvPr>
            <p:ph type="sldNum" sz="quarter" idx="10"/>
          </p:nvPr>
        </p:nvSpPr>
        <p:spPr/>
        <p:txBody>
          <a:bodyPr/>
          <a:lstStyle/>
          <a:p>
            <a:pPr defTabSz="465887">
              <a:defRPr/>
            </a:pPr>
            <a:fld id="{79F08D12-D6E5-4924-AE5D-F5ADD5ACD5CE}" type="slidenum">
              <a:rPr lang="en-US">
                <a:solidFill>
                  <a:prstClr val="black"/>
                </a:solidFill>
                <a:latin typeface="Calibri" panose="020F0502020204030204"/>
              </a:rPr>
              <a:pPr defTabSz="465887">
                <a:defRPr/>
              </a:pPr>
              <a:t>26</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3428630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31774">
              <a:defRPr/>
            </a:pPr>
            <a:endParaRPr lang="en-US" baseline="0" dirty="0">
              <a:latin typeface="Times New Roman"/>
              <a:cs typeface="Times New Roman"/>
            </a:endParaRPr>
          </a:p>
          <a:p>
            <a:pPr defTabSz="931774">
              <a:defRPr/>
            </a:pPr>
            <a:endParaRPr lang="en-US" baseline="0" dirty="0">
              <a:latin typeface="Times New Roman"/>
              <a:cs typeface="Times New Roman"/>
            </a:endParaRPr>
          </a:p>
        </p:txBody>
      </p:sp>
      <p:sp>
        <p:nvSpPr>
          <p:cNvPr id="4" name="Slide Number Placeholder 3"/>
          <p:cNvSpPr>
            <a:spLocks noGrp="1"/>
          </p:cNvSpPr>
          <p:nvPr>
            <p:ph type="sldNum" sz="quarter" idx="10"/>
          </p:nvPr>
        </p:nvSpPr>
        <p:spPr/>
        <p:txBody>
          <a:bodyPr/>
          <a:lstStyle/>
          <a:p>
            <a:pPr defTabSz="465887">
              <a:defRPr/>
            </a:pPr>
            <a:fld id="{79F08D12-D6E5-4924-AE5D-F5ADD5ACD5CE}" type="slidenum">
              <a:rPr lang="en-US">
                <a:solidFill>
                  <a:prstClr val="black"/>
                </a:solidFill>
                <a:latin typeface="Calibri" panose="020F0502020204030204"/>
              </a:rPr>
              <a:pPr defTabSz="465887">
                <a:defRPr/>
              </a:pPr>
              <a:t>27</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246032517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DB6E35D-F6A8-A349-91CA-6BC474DB4AB2}" type="slidenum">
              <a:rPr lang="en-US" smtClean="0"/>
              <a:t>28</a:t>
            </a:fld>
            <a:endParaRPr lang="en-US"/>
          </a:p>
        </p:txBody>
      </p:sp>
    </p:spTree>
    <p:extLst>
      <p:ext uri="{BB962C8B-B14F-4D97-AF65-F5344CB8AC3E}">
        <p14:creationId xmlns:p14="http://schemas.microsoft.com/office/powerpoint/2010/main" val="333687239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DB6E35D-F6A8-A349-91CA-6BC474DB4AB2}" type="slidenum">
              <a:rPr lang="en-US" smtClean="0"/>
              <a:t>29</a:t>
            </a:fld>
            <a:endParaRPr lang="en-US"/>
          </a:p>
        </p:txBody>
      </p:sp>
    </p:spTree>
    <p:extLst>
      <p:ext uri="{BB962C8B-B14F-4D97-AF65-F5344CB8AC3E}">
        <p14:creationId xmlns:p14="http://schemas.microsoft.com/office/powerpoint/2010/main" val="333714568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DB6E35D-F6A8-A349-91CA-6BC474DB4AB2}" type="slidenum">
              <a:rPr lang="en-US" smtClean="0"/>
              <a:t>30</a:t>
            </a:fld>
            <a:endParaRPr lang="en-US"/>
          </a:p>
        </p:txBody>
      </p:sp>
    </p:spTree>
    <p:extLst>
      <p:ext uri="{BB962C8B-B14F-4D97-AF65-F5344CB8AC3E}">
        <p14:creationId xmlns:p14="http://schemas.microsoft.com/office/powerpoint/2010/main" val="31843689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DB6E35D-F6A8-A349-91CA-6BC474DB4AB2}" type="slidenum">
              <a:rPr lang="en-US" smtClean="0"/>
              <a:t>31</a:t>
            </a:fld>
            <a:endParaRPr lang="en-US"/>
          </a:p>
        </p:txBody>
      </p:sp>
    </p:spTree>
    <p:extLst>
      <p:ext uri="{BB962C8B-B14F-4D97-AF65-F5344CB8AC3E}">
        <p14:creationId xmlns:p14="http://schemas.microsoft.com/office/powerpoint/2010/main" val="42328964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E6AEC4-2FAF-FC98-67D5-2F6F4914AD5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4224D64-E6A2-0446-0003-B33BC47633B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B411C35-2B30-A0D0-3BA7-DA7F758CB6C7}"/>
              </a:ext>
            </a:extLst>
          </p:cNvPr>
          <p:cNvSpPr>
            <a:spLocks noGrp="1"/>
          </p:cNvSpPr>
          <p:nvPr>
            <p:ph type="dt" sz="half" idx="10"/>
          </p:nvPr>
        </p:nvSpPr>
        <p:spPr>
          <a:xfrm>
            <a:off x="838200" y="6356350"/>
            <a:ext cx="2743200" cy="365125"/>
          </a:xfrm>
          <a:prstGeom prst="rect">
            <a:avLst/>
          </a:prstGeom>
        </p:spPr>
        <p:txBody>
          <a:bodyPr/>
          <a:lstStyle/>
          <a:p>
            <a:fld id="{DBE11E6F-A32F-5142-9209-894BD93EAD51}" type="datetimeFigureOut">
              <a:rPr lang="en-US" smtClean="0"/>
              <a:t>4/28/2024</a:t>
            </a:fld>
            <a:endParaRPr lang="en-US"/>
          </a:p>
        </p:txBody>
      </p:sp>
      <p:sp>
        <p:nvSpPr>
          <p:cNvPr id="5" name="Footer Placeholder 4">
            <a:extLst>
              <a:ext uri="{FF2B5EF4-FFF2-40B4-BE49-F238E27FC236}">
                <a16:creationId xmlns:a16="http://schemas.microsoft.com/office/drawing/2014/main" id="{34B68F48-8E9A-0D24-F348-0B1E74934CE9}"/>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98188431-77F5-4D9C-FDE7-04BA79B9C38A}"/>
              </a:ext>
            </a:extLst>
          </p:cNvPr>
          <p:cNvSpPr>
            <a:spLocks noGrp="1"/>
          </p:cNvSpPr>
          <p:nvPr>
            <p:ph type="sldNum" sz="quarter" idx="12"/>
          </p:nvPr>
        </p:nvSpPr>
        <p:spPr/>
        <p:txBody>
          <a:bodyPr/>
          <a:lstStyle/>
          <a:p>
            <a:fld id="{9FFAAD82-A1BC-B846-8AFE-005F6C2A693A}" type="slidenum">
              <a:rPr lang="en-US" smtClean="0"/>
              <a:t>‹#›</a:t>
            </a:fld>
            <a:endParaRPr lang="en-US"/>
          </a:p>
        </p:txBody>
      </p:sp>
    </p:spTree>
    <p:extLst>
      <p:ext uri="{BB962C8B-B14F-4D97-AF65-F5344CB8AC3E}">
        <p14:creationId xmlns:p14="http://schemas.microsoft.com/office/powerpoint/2010/main" val="1358428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267345-AC79-9DB4-2F40-DA208C2BBB4F}"/>
              </a:ext>
            </a:extLst>
          </p:cNvPr>
          <p:cNvSpPr>
            <a:spLocks noGrp="1"/>
          </p:cNvSpPr>
          <p:nvPr>
            <p:ph type="title"/>
          </p:nvPr>
        </p:nvSpPr>
        <p:spPr>
          <a:xfrm>
            <a:off x="474447" y="136525"/>
            <a:ext cx="11481764" cy="644166"/>
          </a:xfrm>
        </p:spPr>
        <p:txBody>
          <a:bodyPr/>
          <a:lstStyle>
            <a:lvl1pPr>
              <a:defRPr b="0"/>
            </a:lvl1pPr>
          </a:lstStyle>
          <a:p>
            <a:r>
              <a:rPr lang="en-US"/>
              <a:t>Click to edit Master title style</a:t>
            </a:r>
          </a:p>
        </p:txBody>
      </p:sp>
      <p:sp>
        <p:nvSpPr>
          <p:cNvPr id="3" name="Content Placeholder 2">
            <a:extLst>
              <a:ext uri="{FF2B5EF4-FFF2-40B4-BE49-F238E27FC236}">
                <a16:creationId xmlns:a16="http://schemas.microsoft.com/office/drawing/2014/main" id="{D343A72A-FE5F-638A-56ED-DDFA2C87F9C1}"/>
              </a:ext>
            </a:extLst>
          </p:cNvPr>
          <p:cNvSpPr>
            <a:spLocks noGrp="1"/>
          </p:cNvSpPr>
          <p:nvPr>
            <p:ph idx="1"/>
          </p:nvPr>
        </p:nvSpPr>
        <p:spPr>
          <a:xfrm>
            <a:off x="345057" y="957532"/>
            <a:ext cx="11611154" cy="5219431"/>
          </a:xfrm>
        </p:spPr>
        <p:txBody>
          <a:bodyPr/>
          <a:lstStyle>
            <a:lvl1pPr>
              <a:defRPr sz="2600"/>
            </a:lvl1pPr>
            <a:lvl2pPr>
              <a:defRPr sz="2200"/>
            </a:lvl2pPr>
            <a:lvl3pPr>
              <a:defRPr sz="1800"/>
            </a:lvl3pPr>
            <a:lvl4pPr>
              <a:defRPr sz="1600"/>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6" name="Slide Number Placeholder 5">
            <a:extLst>
              <a:ext uri="{FF2B5EF4-FFF2-40B4-BE49-F238E27FC236}">
                <a16:creationId xmlns:a16="http://schemas.microsoft.com/office/drawing/2014/main" id="{F1233EED-979A-6B90-8F56-658D75D1868B}"/>
              </a:ext>
            </a:extLst>
          </p:cNvPr>
          <p:cNvSpPr>
            <a:spLocks noGrp="1"/>
          </p:cNvSpPr>
          <p:nvPr>
            <p:ph type="sldNum" sz="quarter" idx="12"/>
          </p:nvPr>
        </p:nvSpPr>
        <p:spPr>
          <a:xfrm>
            <a:off x="8610599" y="6356350"/>
            <a:ext cx="3345611" cy="365125"/>
          </a:xfrm>
        </p:spPr>
        <p:txBody>
          <a:bodyPr/>
          <a:lstStyle>
            <a:lvl1pPr>
              <a:defRPr>
                <a:solidFill>
                  <a:schemeClr val="bg1">
                    <a:lumMod val="95000"/>
                  </a:schemeClr>
                </a:solidFill>
              </a:defRPr>
            </a:lvl1pPr>
          </a:lstStyle>
          <a:p>
            <a:fld id="{9FFAAD82-A1BC-B846-8AFE-005F6C2A693A}" type="slidenum">
              <a:rPr lang="en-US" smtClean="0"/>
              <a:pPr/>
              <a:t>‹#›</a:t>
            </a:fld>
            <a:endParaRPr lang="en-US"/>
          </a:p>
        </p:txBody>
      </p:sp>
    </p:spTree>
    <p:extLst>
      <p:ext uri="{BB962C8B-B14F-4D97-AF65-F5344CB8AC3E}">
        <p14:creationId xmlns:p14="http://schemas.microsoft.com/office/powerpoint/2010/main" val="1586615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DF3A88-4E3F-23D1-6005-3DA117AE3F3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919C6BB-A04C-A09E-1014-12A221EB31F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105E331-273A-C620-B4C4-9A6BAF34729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51273C5-EFA3-DFCA-A1B5-5B5E1AC4CABB}"/>
              </a:ext>
            </a:extLst>
          </p:cNvPr>
          <p:cNvSpPr>
            <a:spLocks noGrp="1"/>
          </p:cNvSpPr>
          <p:nvPr>
            <p:ph type="dt" sz="half" idx="10"/>
          </p:nvPr>
        </p:nvSpPr>
        <p:spPr>
          <a:xfrm>
            <a:off x="838200" y="6356350"/>
            <a:ext cx="2743200" cy="365125"/>
          </a:xfrm>
          <a:prstGeom prst="rect">
            <a:avLst/>
          </a:prstGeom>
        </p:spPr>
        <p:txBody>
          <a:bodyPr/>
          <a:lstStyle/>
          <a:p>
            <a:fld id="{DBE11E6F-A32F-5142-9209-894BD93EAD51}" type="datetimeFigureOut">
              <a:rPr lang="en-US" smtClean="0"/>
              <a:t>4/28/2024</a:t>
            </a:fld>
            <a:endParaRPr lang="en-US"/>
          </a:p>
        </p:txBody>
      </p:sp>
      <p:sp>
        <p:nvSpPr>
          <p:cNvPr id="6" name="Footer Placeholder 5">
            <a:extLst>
              <a:ext uri="{FF2B5EF4-FFF2-40B4-BE49-F238E27FC236}">
                <a16:creationId xmlns:a16="http://schemas.microsoft.com/office/drawing/2014/main" id="{1E4A9097-9944-39E3-FBB6-F58B1B02974F}"/>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E6B71D15-3366-1C68-9801-F06F449A0C78}"/>
              </a:ext>
            </a:extLst>
          </p:cNvPr>
          <p:cNvSpPr>
            <a:spLocks noGrp="1"/>
          </p:cNvSpPr>
          <p:nvPr>
            <p:ph type="sldNum" sz="quarter" idx="12"/>
          </p:nvPr>
        </p:nvSpPr>
        <p:spPr/>
        <p:txBody>
          <a:bodyPr/>
          <a:lstStyle/>
          <a:p>
            <a:fld id="{9FFAAD82-A1BC-B846-8AFE-005F6C2A693A}" type="slidenum">
              <a:rPr lang="en-US" smtClean="0"/>
              <a:t>‹#›</a:t>
            </a:fld>
            <a:endParaRPr lang="en-US"/>
          </a:p>
        </p:txBody>
      </p:sp>
    </p:spTree>
    <p:extLst>
      <p:ext uri="{BB962C8B-B14F-4D97-AF65-F5344CB8AC3E}">
        <p14:creationId xmlns:p14="http://schemas.microsoft.com/office/powerpoint/2010/main" val="35016771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F89267-B3E6-5514-C01A-39B923758BC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50102C1-ECA7-2ED6-E2D9-FA63B98DD6B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23A586B-F786-8E2C-28C2-55598E949E2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56EE35C-C72D-6BAB-1871-66633F1D147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68C8E8E-5DB0-A701-C493-4C999395246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A62468E-A97E-0BAA-4063-9307E85ADA9A}"/>
              </a:ext>
            </a:extLst>
          </p:cNvPr>
          <p:cNvSpPr>
            <a:spLocks noGrp="1"/>
          </p:cNvSpPr>
          <p:nvPr>
            <p:ph type="dt" sz="half" idx="10"/>
          </p:nvPr>
        </p:nvSpPr>
        <p:spPr>
          <a:xfrm>
            <a:off x="838200" y="6356350"/>
            <a:ext cx="2743200" cy="365125"/>
          </a:xfrm>
          <a:prstGeom prst="rect">
            <a:avLst/>
          </a:prstGeom>
        </p:spPr>
        <p:txBody>
          <a:bodyPr/>
          <a:lstStyle/>
          <a:p>
            <a:fld id="{DBE11E6F-A32F-5142-9209-894BD93EAD51}" type="datetimeFigureOut">
              <a:rPr lang="en-US" smtClean="0"/>
              <a:t>4/28/2024</a:t>
            </a:fld>
            <a:endParaRPr lang="en-US"/>
          </a:p>
        </p:txBody>
      </p:sp>
      <p:sp>
        <p:nvSpPr>
          <p:cNvPr id="8" name="Footer Placeholder 7">
            <a:extLst>
              <a:ext uri="{FF2B5EF4-FFF2-40B4-BE49-F238E27FC236}">
                <a16:creationId xmlns:a16="http://schemas.microsoft.com/office/drawing/2014/main" id="{0AE9B6F6-FEAA-5713-DD24-80CD09E63F67}"/>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26A2F0F3-687E-6F3C-0E65-7A6840056056}"/>
              </a:ext>
            </a:extLst>
          </p:cNvPr>
          <p:cNvSpPr>
            <a:spLocks noGrp="1"/>
          </p:cNvSpPr>
          <p:nvPr>
            <p:ph type="sldNum" sz="quarter" idx="12"/>
          </p:nvPr>
        </p:nvSpPr>
        <p:spPr/>
        <p:txBody>
          <a:bodyPr/>
          <a:lstStyle/>
          <a:p>
            <a:fld id="{9FFAAD82-A1BC-B846-8AFE-005F6C2A693A}" type="slidenum">
              <a:rPr lang="en-US" smtClean="0"/>
              <a:t>‹#›</a:t>
            </a:fld>
            <a:endParaRPr lang="en-US"/>
          </a:p>
        </p:txBody>
      </p:sp>
    </p:spTree>
    <p:extLst>
      <p:ext uri="{BB962C8B-B14F-4D97-AF65-F5344CB8AC3E}">
        <p14:creationId xmlns:p14="http://schemas.microsoft.com/office/powerpoint/2010/main" val="17914434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46F211-617D-9C95-5D64-377FB2C59DE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302786C-693A-C964-DDD4-6E2781E452EC}"/>
              </a:ext>
            </a:extLst>
          </p:cNvPr>
          <p:cNvSpPr>
            <a:spLocks noGrp="1"/>
          </p:cNvSpPr>
          <p:nvPr>
            <p:ph type="dt" sz="half" idx="10"/>
          </p:nvPr>
        </p:nvSpPr>
        <p:spPr>
          <a:xfrm>
            <a:off x="838200" y="6356350"/>
            <a:ext cx="2743200" cy="365125"/>
          </a:xfrm>
          <a:prstGeom prst="rect">
            <a:avLst/>
          </a:prstGeom>
        </p:spPr>
        <p:txBody>
          <a:bodyPr/>
          <a:lstStyle/>
          <a:p>
            <a:fld id="{DBE11E6F-A32F-5142-9209-894BD93EAD51}" type="datetimeFigureOut">
              <a:rPr lang="en-US" smtClean="0"/>
              <a:t>4/28/2024</a:t>
            </a:fld>
            <a:endParaRPr lang="en-US"/>
          </a:p>
        </p:txBody>
      </p:sp>
      <p:sp>
        <p:nvSpPr>
          <p:cNvPr id="4" name="Footer Placeholder 3">
            <a:extLst>
              <a:ext uri="{FF2B5EF4-FFF2-40B4-BE49-F238E27FC236}">
                <a16:creationId xmlns:a16="http://schemas.microsoft.com/office/drawing/2014/main" id="{0447EBAD-DC9B-D8C0-74F2-B68757F833B1}"/>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691D8D38-D43B-8483-0FB7-B86BBFC50C99}"/>
              </a:ext>
            </a:extLst>
          </p:cNvPr>
          <p:cNvSpPr>
            <a:spLocks noGrp="1"/>
          </p:cNvSpPr>
          <p:nvPr>
            <p:ph type="sldNum" sz="quarter" idx="12"/>
          </p:nvPr>
        </p:nvSpPr>
        <p:spPr/>
        <p:txBody>
          <a:bodyPr/>
          <a:lstStyle/>
          <a:p>
            <a:fld id="{9FFAAD82-A1BC-B846-8AFE-005F6C2A693A}" type="slidenum">
              <a:rPr lang="en-US" smtClean="0"/>
              <a:t>‹#›</a:t>
            </a:fld>
            <a:endParaRPr lang="en-US"/>
          </a:p>
        </p:txBody>
      </p:sp>
    </p:spTree>
    <p:extLst>
      <p:ext uri="{BB962C8B-B14F-4D97-AF65-F5344CB8AC3E}">
        <p14:creationId xmlns:p14="http://schemas.microsoft.com/office/powerpoint/2010/main" val="19719465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AB67C59-5843-CAA6-29E8-1DF5937B9EE7}"/>
              </a:ext>
            </a:extLst>
          </p:cNvPr>
          <p:cNvSpPr>
            <a:spLocks noGrp="1"/>
          </p:cNvSpPr>
          <p:nvPr>
            <p:ph type="dt" sz="half" idx="10"/>
          </p:nvPr>
        </p:nvSpPr>
        <p:spPr>
          <a:xfrm>
            <a:off x="838200" y="6356350"/>
            <a:ext cx="2743200" cy="365125"/>
          </a:xfrm>
          <a:prstGeom prst="rect">
            <a:avLst/>
          </a:prstGeom>
        </p:spPr>
        <p:txBody>
          <a:bodyPr/>
          <a:lstStyle/>
          <a:p>
            <a:fld id="{DBE11E6F-A32F-5142-9209-894BD93EAD51}" type="datetimeFigureOut">
              <a:rPr lang="en-US" smtClean="0"/>
              <a:t>4/28/2024</a:t>
            </a:fld>
            <a:endParaRPr lang="en-US"/>
          </a:p>
        </p:txBody>
      </p:sp>
      <p:sp>
        <p:nvSpPr>
          <p:cNvPr id="3" name="Footer Placeholder 2">
            <a:extLst>
              <a:ext uri="{FF2B5EF4-FFF2-40B4-BE49-F238E27FC236}">
                <a16:creationId xmlns:a16="http://schemas.microsoft.com/office/drawing/2014/main" id="{2F86852D-C934-9AC2-5B4C-B168A3EE5FED}"/>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2A32F374-02FF-EEEC-BE66-6C34EE680AF1}"/>
              </a:ext>
            </a:extLst>
          </p:cNvPr>
          <p:cNvSpPr>
            <a:spLocks noGrp="1"/>
          </p:cNvSpPr>
          <p:nvPr>
            <p:ph type="sldNum" sz="quarter" idx="12"/>
          </p:nvPr>
        </p:nvSpPr>
        <p:spPr/>
        <p:txBody>
          <a:bodyPr/>
          <a:lstStyle/>
          <a:p>
            <a:fld id="{9FFAAD82-A1BC-B846-8AFE-005F6C2A693A}" type="slidenum">
              <a:rPr lang="en-US" smtClean="0"/>
              <a:t>‹#›</a:t>
            </a:fld>
            <a:endParaRPr lang="en-US"/>
          </a:p>
        </p:txBody>
      </p:sp>
    </p:spTree>
    <p:extLst>
      <p:ext uri="{BB962C8B-B14F-4D97-AF65-F5344CB8AC3E}">
        <p14:creationId xmlns:p14="http://schemas.microsoft.com/office/powerpoint/2010/main" val="5532714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267345-AC79-9DB4-2F40-DA208C2BBB4F}"/>
              </a:ext>
            </a:extLst>
          </p:cNvPr>
          <p:cNvSpPr>
            <a:spLocks noGrp="1"/>
          </p:cNvSpPr>
          <p:nvPr>
            <p:ph type="title"/>
          </p:nvPr>
        </p:nvSpPr>
        <p:spPr>
          <a:xfrm>
            <a:off x="474447" y="136525"/>
            <a:ext cx="11481764" cy="644166"/>
          </a:xfrm>
        </p:spPr>
        <p:txBody>
          <a:bodyPr/>
          <a:lstStyle>
            <a:lvl1pPr>
              <a:defRPr b="0"/>
            </a:lvl1pPr>
          </a:lstStyle>
          <a:p>
            <a:r>
              <a:rPr lang="en-US"/>
              <a:t>Click to edit Master title style</a:t>
            </a:r>
          </a:p>
        </p:txBody>
      </p:sp>
      <p:sp>
        <p:nvSpPr>
          <p:cNvPr id="3" name="Content Placeholder 2">
            <a:extLst>
              <a:ext uri="{FF2B5EF4-FFF2-40B4-BE49-F238E27FC236}">
                <a16:creationId xmlns:a16="http://schemas.microsoft.com/office/drawing/2014/main" id="{D343A72A-FE5F-638A-56ED-DDFA2C87F9C1}"/>
              </a:ext>
            </a:extLst>
          </p:cNvPr>
          <p:cNvSpPr>
            <a:spLocks noGrp="1"/>
          </p:cNvSpPr>
          <p:nvPr>
            <p:ph idx="1"/>
          </p:nvPr>
        </p:nvSpPr>
        <p:spPr>
          <a:xfrm>
            <a:off x="345057" y="957532"/>
            <a:ext cx="11611154" cy="5219431"/>
          </a:xfrm>
          <a:prstGeom prst="rect">
            <a:avLst/>
          </a:prstGeom>
        </p:spPr>
        <p:txBody>
          <a:bodyPr/>
          <a:lstStyle>
            <a:lvl1pPr>
              <a:defRPr sz="2600"/>
            </a:lvl1pPr>
            <a:lvl2pPr>
              <a:defRPr sz="2200"/>
            </a:lvl2pPr>
            <a:lvl3pPr>
              <a:defRPr sz="1800"/>
            </a:lvl3pPr>
            <a:lvl4pPr>
              <a:defRPr sz="1600"/>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6" name="Slide Number Placeholder 5">
            <a:extLst>
              <a:ext uri="{FF2B5EF4-FFF2-40B4-BE49-F238E27FC236}">
                <a16:creationId xmlns:a16="http://schemas.microsoft.com/office/drawing/2014/main" id="{F1233EED-979A-6B90-8F56-658D75D1868B}"/>
              </a:ext>
            </a:extLst>
          </p:cNvPr>
          <p:cNvSpPr>
            <a:spLocks noGrp="1"/>
          </p:cNvSpPr>
          <p:nvPr>
            <p:ph type="sldNum" sz="quarter" idx="12"/>
          </p:nvPr>
        </p:nvSpPr>
        <p:spPr>
          <a:xfrm>
            <a:off x="8610599" y="6356350"/>
            <a:ext cx="3345611" cy="365125"/>
          </a:xfrm>
        </p:spPr>
        <p:txBody>
          <a:bodyPr/>
          <a:lstStyle>
            <a:lvl1pPr>
              <a:defRPr>
                <a:solidFill>
                  <a:schemeClr val="bg1">
                    <a:lumMod val="95000"/>
                  </a:schemeClr>
                </a:solidFill>
              </a:defRPr>
            </a:lvl1pPr>
          </a:lstStyle>
          <a:p>
            <a:fld id="{9FFAAD82-A1BC-B846-8AFE-005F6C2A693A}" type="slidenum">
              <a:rPr lang="en-US" smtClean="0"/>
              <a:pPr/>
              <a:t>‹#›</a:t>
            </a:fld>
            <a:endParaRPr lang="en-US"/>
          </a:p>
        </p:txBody>
      </p:sp>
    </p:spTree>
    <p:extLst>
      <p:ext uri="{BB962C8B-B14F-4D97-AF65-F5344CB8AC3E}">
        <p14:creationId xmlns:p14="http://schemas.microsoft.com/office/powerpoint/2010/main" val="15776396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46F211-617D-9C95-5D64-377FB2C59DEA}"/>
              </a:ext>
            </a:extLst>
          </p:cNvPr>
          <p:cNvSpPr>
            <a:spLocks noGrp="1"/>
          </p:cNvSpPr>
          <p:nvPr>
            <p:ph type="title"/>
          </p:nvPr>
        </p:nvSpPr>
        <p:spPr/>
        <p:txBody>
          <a:bodyPr/>
          <a:lstStyle>
            <a:lvl1pPr>
              <a:defRPr sz="3200"/>
            </a:lvl1pPr>
          </a:lstStyle>
          <a:p>
            <a:r>
              <a:rPr lang="en-US"/>
              <a:t>Click to edit Master title style</a:t>
            </a:r>
          </a:p>
        </p:txBody>
      </p:sp>
      <p:sp>
        <p:nvSpPr>
          <p:cNvPr id="3" name="Date Placeholder 2">
            <a:extLst>
              <a:ext uri="{FF2B5EF4-FFF2-40B4-BE49-F238E27FC236}">
                <a16:creationId xmlns:a16="http://schemas.microsoft.com/office/drawing/2014/main" id="{6302786C-693A-C964-DDD4-6E2781E452EC}"/>
              </a:ext>
            </a:extLst>
          </p:cNvPr>
          <p:cNvSpPr>
            <a:spLocks noGrp="1"/>
          </p:cNvSpPr>
          <p:nvPr>
            <p:ph type="dt" sz="half" idx="10"/>
          </p:nvPr>
        </p:nvSpPr>
        <p:spPr>
          <a:xfrm>
            <a:off x="838200" y="6356350"/>
            <a:ext cx="2743200" cy="365125"/>
          </a:xfrm>
          <a:prstGeom prst="rect">
            <a:avLst/>
          </a:prstGeom>
        </p:spPr>
        <p:txBody>
          <a:bodyPr/>
          <a:lstStyle/>
          <a:p>
            <a:fld id="{DBE11E6F-A32F-5142-9209-894BD93EAD51}" type="datetimeFigureOut">
              <a:rPr lang="en-US" smtClean="0"/>
              <a:t>4/28/2024</a:t>
            </a:fld>
            <a:endParaRPr lang="en-US"/>
          </a:p>
        </p:txBody>
      </p:sp>
      <p:sp>
        <p:nvSpPr>
          <p:cNvPr id="4" name="Footer Placeholder 3">
            <a:extLst>
              <a:ext uri="{FF2B5EF4-FFF2-40B4-BE49-F238E27FC236}">
                <a16:creationId xmlns:a16="http://schemas.microsoft.com/office/drawing/2014/main" id="{0447EBAD-DC9B-D8C0-74F2-B68757F833B1}"/>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691D8D38-D43B-8483-0FB7-B86BBFC50C99}"/>
              </a:ext>
            </a:extLst>
          </p:cNvPr>
          <p:cNvSpPr>
            <a:spLocks noGrp="1"/>
          </p:cNvSpPr>
          <p:nvPr>
            <p:ph type="sldNum" sz="quarter" idx="12"/>
          </p:nvPr>
        </p:nvSpPr>
        <p:spPr/>
        <p:txBody>
          <a:bodyPr/>
          <a:lstStyle/>
          <a:p>
            <a:fld id="{9FFAAD82-A1BC-B846-8AFE-005F6C2A693A}" type="slidenum">
              <a:rPr lang="en-US" smtClean="0"/>
              <a:t>‹#›</a:t>
            </a:fld>
            <a:endParaRPr lang="en-US"/>
          </a:p>
        </p:txBody>
      </p:sp>
    </p:spTree>
    <p:extLst>
      <p:ext uri="{BB962C8B-B14F-4D97-AF65-F5344CB8AC3E}">
        <p14:creationId xmlns:p14="http://schemas.microsoft.com/office/powerpoint/2010/main" val="3826865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A32F374-02FF-EEEC-BE66-6C34EE680AF1}"/>
              </a:ext>
            </a:extLst>
          </p:cNvPr>
          <p:cNvSpPr>
            <a:spLocks noGrp="1"/>
          </p:cNvSpPr>
          <p:nvPr>
            <p:ph type="sldNum" sz="quarter" idx="12"/>
          </p:nvPr>
        </p:nvSpPr>
        <p:spPr/>
        <p:txBody>
          <a:bodyPr/>
          <a:lstStyle/>
          <a:p>
            <a:fld id="{9FFAAD82-A1BC-B846-8AFE-005F6C2A693A}" type="slidenum">
              <a:rPr lang="en-US" smtClean="0"/>
              <a:t>‹#›</a:t>
            </a:fld>
            <a:endParaRPr lang="en-US"/>
          </a:p>
        </p:txBody>
      </p:sp>
    </p:spTree>
    <p:extLst>
      <p:ext uri="{BB962C8B-B14F-4D97-AF65-F5344CB8AC3E}">
        <p14:creationId xmlns:p14="http://schemas.microsoft.com/office/powerpoint/2010/main" val="26545968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46F211-617D-9C95-5D64-377FB2C59DEA}"/>
              </a:ext>
            </a:extLst>
          </p:cNvPr>
          <p:cNvSpPr>
            <a:spLocks noGrp="1"/>
          </p:cNvSpPr>
          <p:nvPr>
            <p:ph type="title"/>
          </p:nvPr>
        </p:nvSpPr>
        <p:spPr/>
        <p:txBody>
          <a:bodyPr/>
          <a:lstStyle>
            <a:lvl1pPr>
              <a:defRPr sz="3200"/>
            </a:lvl1pPr>
          </a:lstStyle>
          <a:p>
            <a:r>
              <a:rPr lang="en-US"/>
              <a:t>Click to edit Master title style</a:t>
            </a:r>
          </a:p>
        </p:txBody>
      </p:sp>
      <p:sp>
        <p:nvSpPr>
          <p:cNvPr id="3" name="Date Placeholder 2">
            <a:extLst>
              <a:ext uri="{FF2B5EF4-FFF2-40B4-BE49-F238E27FC236}">
                <a16:creationId xmlns:a16="http://schemas.microsoft.com/office/drawing/2014/main" id="{6302786C-693A-C964-DDD4-6E2781E452EC}"/>
              </a:ext>
            </a:extLst>
          </p:cNvPr>
          <p:cNvSpPr>
            <a:spLocks noGrp="1"/>
          </p:cNvSpPr>
          <p:nvPr>
            <p:ph type="dt" sz="half" idx="10"/>
          </p:nvPr>
        </p:nvSpPr>
        <p:spPr>
          <a:xfrm>
            <a:off x="838200" y="6356350"/>
            <a:ext cx="2743200" cy="365125"/>
          </a:xfrm>
          <a:prstGeom prst="rect">
            <a:avLst/>
          </a:prstGeom>
        </p:spPr>
        <p:txBody>
          <a:bodyPr/>
          <a:lstStyle/>
          <a:p>
            <a:fld id="{DBE11E6F-A32F-5142-9209-894BD93EAD51}" type="datetimeFigureOut">
              <a:rPr lang="en-US" smtClean="0"/>
              <a:t>4/28/2024</a:t>
            </a:fld>
            <a:endParaRPr lang="en-US"/>
          </a:p>
        </p:txBody>
      </p:sp>
      <p:sp>
        <p:nvSpPr>
          <p:cNvPr id="4" name="Footer Placeholder 3">
            <a:extLst>
              <a:ext uri="{FF2B5EF4-FFF2-40B4-BE49-F238E27FC236}">
                <a16:creationId xmlns:a16="http://schemas.microsoft.com/office/drawing/2014/main" id="{0447EBAD-DC9B-D8C0-74F2-B68757F833B1}"/>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691D8D38-D43B-8483-0FB7-B86BBFC50C99}"/>
              </a:ext>
            </a:extLst>
          </p:cNvPr>
          <p:cNvSpPr>
            <a:spLocks noGrp="1"/>
          </p:cNvSpPr>
          <p:nvPr>
            <p:ph type="sldNum" sz="quarter" idx="12"/>
          </p:nvPr>
        </p:nvSpPr>
        <p:spPr/>
        <p:txBody>
          <a:bodyPr/>
          <a:lstStyle/>
          <a:p>
            <a:fld id="{9FFAAD82-A1BC-B846-8AFE-005F6C2A693A}" type="slidenum">
              <a:rPr lang="en-US" smtClean="0"/>
              <a:t>‹#›</a:t>
            </a:fld>
            <a:endParaRPr lang="en-US"/>
          </a:p>
        </p:txBody>
      </p:sp>
    </p:spTree>
    <p:extLst>
      <p:ext uri="{BB962C8B-B14F-4D97-AF65-F5344CB8AC3E}">
        <p14:creationId xmlns:p14="http://schemas.microsoft.com/office/powerpoint/2010/main" val="16540277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A32F374-02FF-EEEC-BE66-6C34EE680AF1}"/>
              </a:ext>
            </a:extLst>
          </p:cNvPr>
          <p:cNvSpPr>
            <a:spLocks noGrp="1"/>
          </p:cNvSpPr>
          <p:nvPr>
            <p:ph type="sldNum" sz="quarter" idx="12"/>
          </p:nvPr>
        </p:nvSpPr>
        <p:spPr/>
        <p:txBody>
          <a:bodyPr/>
          <a:lstStyle/>
          <a:p>
            <a:fld id="{9FFAAD82-A1BC-B846-8AFE-005F6C2A693A}" type="slidenum">
              <a:rPr lang="en-US" smtClean="0"/>
              <a:t>‹#›</a:t>
            </a:fld>
            <a:endParaRPr lang="en-US"/>
          </a:p>
        </p:txBody>
      </p:sp>
    </p:spTree>
    <p:extLst>
      <p:ext uri="{BB962C8B-B14F-4D97-AF65-F5344CB8AC3E}">
        <p14:creationId xmlns:p14="http://schemas.microsoft.com/office/powerpoint/2010/main" val="352114858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267345-AC79-9DB4-2F40-DA208C2BBB4F}"/>
              </a:ext>
            </a:extLst>
          </p:cNvPr>
          <p:cNvSpPr>
            <a:spLocks noGrp="1"/>
          </p:cNvSpPr>
          <p:nvPr>
            <p:ph type="title"/>
          </p:nvPr>
        </p:nvSpPr>
        <p:spPr>
          <a:xfrm>
            <a:off x="474447" y="136525"/>
            <a:ext cx="11481764" cy="644166"/>
          </a:xfrm>
        </p:spPr>
        <p:txBody>
          <a:bodyPr/>
          <a:lstStyle>
            <a:lvl1pPr>
              <a:defRPr b="0"/>
            </a:lvl1pPr>
          </a:lstStyle>
          <a:p>
            <a:r>
              <a:rPr lang="en-US"/>
              <a:t>Click to edit Master title style</a:t>
            </a:r>
          </a:p>
        </p:txBody>
      </p:sp>
      <p:sp>
        <p:nvSpPr>
          <p:cNvPr id="3" name="Content Placeholder 2">
            <a:extLst>
              <a:ext uri="{FF2B5EF4-FFF2-40B4-BE49-F238E27FC236}">
                <a16:creationId xmlns:a16="http://schemas.microsoft.com/office/drawing/2014/main" id="{D343A72A-FE5F-638A-56ED-DDFA2C87F9C1}"/>
              </a:ext>
            </a:extLst>
          </p:cNvPr>
          <p:cNvSpPr>
            <a:spLocks noGrp="1"/>
          </p:cNvSpPr>
          <p:nvPr>
            <p:ph idx="1"/>
          </p:nvPr>
        </p:nvSpPr>
        <p:spPr>
          <a:xfrm>
            <a:off x="345057" y="957532"/>
            <a:ext cx="11611154" cy="5219431"/>
          </a:xfrm>
          <a:prstGeom prst="rect">
            <a:avLst/>
          </a:prstGeom>
        </p:spPr>
        <p:txBody>
          <a:bodyPr/>
          <a:lstStyle>
            <a:lvl1pPr>
              <a:defRPr sz="2600"/>
            </a:lvl1pPr>
            <a:lvl2pPr>
              <a:defRPr sz="2200"/>
            </a:lvl2pPr>
            <a:lvl3pPr>
              <a:defRPr sz="1800"/>
            </a:lvl3pPr>
            <a:lvl4pPr>
              <a:defRPr sz="1600"/>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6" name="Slide Number Placeholder 5">
            <a:extLst>
              <a:ext uri="{FF2B5EF4-FFF2-40B4-BE49-F238E27FC236}">
                <a16:creationId xmlns:a16="http://schemas.microsoft.com/office/drawing/2014/main" id="{F1233EED-979A-6B90-8F56-658D75D1868B}"/>
              </a:ext>
            </a:extLst>
          </p:cNvPr>
          <p:cNvSpPr>
            <a:spLocks noGrp="1"/>
          </p:cNvSpPr>
          <p:nvPr>
            <p:ph type="sldNum" sz="quarter" idx="12"/>
          </p:nvPr>
        </p:nvSpPr>
        <p:spPr>
          <a:xfrm>
            <a:off x="8610599" y="6356350"/>
            <a:ext cx="3345611" cy="365125"/>
          </a:xfrm>
        </p:spPr>
        <p:txBody>
          <a:bodyPr/>
          <a:lstStyle>
            <a:lvl1pPr>
              <a:defRPr>
                <a:solidFill>
                  <a:schemeClr val="bg1">
                    <a:lumMod val="95000"/>
                  </a:schemeClr>
                </a:solidFill>
              </a:defRPr>
            </a:lvl1pPr>
          </a:lstStyle>
          <a:p>
            <a:fld id="{9FFAAD82-A1BC-B846-8AFE-005F6C2A693A}" type="slidenum">
              <a:rPr lang="en-US" smtClean="0"/>
              <a:pPr/>
              <a:t>‹#›</a:t>
            </a:fld>
            <a:endParaRPr lang="en-US"/>
          </a:p>
        </p:txBody>
      </p:sp>
    </p:spTree>
    <p:extLst>
      <p:ext uri="{BB962C8B-B14F-4D97-AF65-F5344CB8AC3E}">
        <p14:creationId xmlns:p14="http://schemas.microsoft.com/office/powerpoint/2010/main" val="339130785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cSld name="10_Title and Conten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3C065FE-9FF9-0D4E-B9A8-3813CEDEB4CE}"/>
              </a:ext>
            </a:extLst>
          </p:cNvPr>
          <p:cNvSpPr/>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58525082"/>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E6AEC4-2FAF-FC98-67D5-2F6F4914AD5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4224D64-E6A2-0446-0003-B33BC47633B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B411C35-2B30-A0D0-3BA7-DA7F758CB6C7}"/>
              </a:ext>
            </a:extLst>
          </p:cNvPr>
          <p:cNvSpPr>
            <a:spLocks noGrp="1"/>
          </p:cNvSpPr>
          <p:nvPr>
            <p:ph type="dt" sz="half" idx="10"/>
          </p:nvPr>
        </p:nvSpPr>
        <p:spPr>
          <a:xfrm>
            <a:off x="838200" y="6356350"/>
            <a:ext cx="2743200" cy="365125"/>
          </a:xfrm>
          <a:prstGeom prst="rect">
            <a:avLst/>
          </a:prstGeom>
        </p:spPr>
        <p:txBody>
          <a:bodyPr/>
          <a:lstStyle/>
          <a:p>
            <a:fld id="{DBE11E6F-A32F-5142-9209-894BD93EAD51}" type="datetimeFigureOut">
              <a:rPr lang="en-US" smtClean="0"/>
              <a:t>4/28/2024</a:t>
            </a:fld>
            <a:endParaRPr lang="en-US"/>
          </a:p>
        </p:txBody>
      </p:sp>
      <p:sp>
        <p:nvSpPr>
          <p:cNvPr id="5" name="Footer Placeholder 4">
            <a:extLst>
              <a:ext uri="{FF2B5EF4-FFF2-40B4-BE49-F238E27FC236}">
                <a16:creationId xmlns:a16="http://schemas.microsoft.com/office/drawing/2014/main" id="{34B68F48-8E9A-0D24-F348-0B1E74934CE9}"/>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98188431-77F5-4D9C-FDE7-04BA79B9C38A}"/>
              </a:ext>
            </a:extLst>
          </p:cNvPr>
          <p:cNvSpPr>
            <a:spLocks noGrp="1"/>
          </p:cNvSpPr>
          <p:nvPr>
            <p:ph type="sldNum" sz="quarter" idx="12"/>
          </p:nvPr>
        </p:nvSpPr>
        <p:spPr/>
        <p:txBody>
          <a:bodyPr/>
          <a:lstStyle/>
          <a:p>
            <a:fld id="{9FFAAD82-A1BC-B846-8AFE-005F6C2A693A}" type="slidenum">
              <a:rPr lang="en-US" smtClean="0"/>
              <a:t>‹#›</a:t>
            </a:fld>
            <a:endParaRPr lang="en-US"/>
          </a:p>
        </p:txBody>
      </p:sp>
    </p:spTree>
    <p:extLst>
      <p:ext uri="{BB962C8B-B14F-4D97-AF65-F5344CB8AC3E}">
        <p14:creationId xmlns:p14="http://schemas.microsoft.com/office/powerpoint/2010/main" val="72235937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slideLayout" Target="../slideLayouts/slideLayout8.xml"/><Relationship Id="rId1" Type="http://schemas.openxmlformats.org/officeDocument/2006/relationships/slideLayout" Target="../slideLayouts/slideLayout7.xml"/><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theme" Target="../theme/theme3.xml"/><Relationship Id="rId5" Type="http://schemas.openxmlformats.org/officeDocument/2006/relationships/slideLayout" Target="../slideLayouts/slideLayout14.xml"/><Relationship Id="rId4"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06F8B2F-BA0A-817A-0228-B74D53FD4B3A}"/>
              </a:ext>
            </a:extLst>
          </p:cNvPr>
          <p:cNvSpPr/>
          <p:nvPr userDrawn="1"/>
        </p:nvSpPr>
        <p:spPr>
          <a:xfrm>
            <a:off x="0" y="0"/>
            <a:ext cx="12192000" cy="68580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 name="Title Placeholder 1">
            <a:extLst>
              <a:ext uri="{FF2B5EF4-FFF2-40B4-BE49-F238E27FC236}">
                <a16:creationId xmlns:a16="http://schemas.microsoft.com/office/drawing/2014/main" id="{8BEBA266-02FF-5306-8544-EE70057AE41B}"/>
              </a:ext>
            </a:extLst>
          </p:cNvPr>
          <p:cNvSpPr>
            <a:spLocks noGrp="1"/>
          </p:cNvSpPr>
          <p:nvPr>
            <p:ph type="title"/>
          </p:nvPr>
        </p:nvSpPr>
        <p:spPr>
          <a:xfrm>
            <a:off x="474447" y="136525"/>
            <a:ext cx="11370799" cy="644166"/>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772F746-525C-6715-4144-9D5729AB4A45}"/>
              </a:ext>
            </a:extLst>
          </p:cNvPr>
          <p:cNvSpPr>
            <a:spLocks noGrp="1"/>
          </p:cNvSpPr>
          <p:nvPr>
            <p:ph type="body" idx="1"/>
          </p:nvPr>
        </p:nvSpPr>
        <p:spPr>
          <a:xfrm>
            <a:off x="345057" y="957532"/>
            <a:ext cx="11500195" cy="521943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3B364A68-3FBC-2CB6-CF94-AE87A18310C9}"/>
              </a:ext>
            </a:extLst>
          </p:cNvPr>
          <p:cNvSpPr>
            <a:spLocks noGrp="1"/>
          </p:cNvSpPr>
          <p:nvPr>
            <p:ph type="sldNum" sz="quarter" idx="4"/>
          </p:nvPr>
        </p:nvSpPr>
        <p:spPr>
          <a:xfrm>
            <a:off x="8610600" y="6356350"/>
            <a:ext cx="3234646"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FFAAD82-A1BC-B846-8AFE-005F6C2A693A}" type="slidenum">
              <a:rPr lang="en-US" smtClean="0"/>
              <a:t>‹#›</a:t>
            </a:fld>
            <a:endParaRPr lang="en-US"/>
          </a:p>
        </p:txBody>
      </p:sp>
      <p:cxnSp>
        <p:nvCxnSpPr>
          <p:cNvPr id="8" name="Straight Connector 7">
            <a:extLst>
              <a:ext uri="{FF2B5EF4-FFF2-40B4-BE49-F238E27FC236}">
                <a16:creationId xmlns:a16="http://schemas.microsoft.com/office/drawing/2014/main" id="{5A0DE1F5-EF1B-0DF0-BC0E-3B9619C39EBD}"/>
              </a:ext>
            </a:extLst>
          </p:cNvPr>
          <p:cNvCxnSpPr>
            <a:cxnSpLocks/>
          </p:cNvCxnSpPr>
          <p:nvPr userDrawn="1"/>
        </p:nvCxnSpPr>
        <p:spPr>
          <a:xfrm>
            <a:off x="345057" y="153777"/>
            <a:ext cx="0" cy="544962"/>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4000733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53" r:id="rId4"/>
    <p:sldLayoutId id="2147483654" r:id="rId5"/>
    <p:sldLayoutId id="2147483655" r:id="rId6"/>
  </p:sldLayoutIdLst>
  <p:txStyles>
    <p:titleStyle>
      <a:lvl1pPr algn="l" defTabSz="914400" rtl="0" eaLnBrk="1" latinLnBrk="0" hangingPunct="1">
        <a:lnSpc>
          <a:spcPct val="90000"/>
        </a:lnSpc>
        <a:spcBef>
          <a:spcPct val="0"/>
        </a:spcBef>
        <a:buNone/>
        <a:defRPr sz="3000" b="0" kern="1200">
          <a:solidFill>
            <a:schemeClr val="bg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F7500EE-0557-D690-B79D-E0DDFE327163}"/>
              </a:ext>
            </a:extLst>
          </p:cNvPr>
          <p:cNvSpPr/>
          <p:nvPr userDrawn="1"/>
        </p:nvSpPr>
        <p:spPr>
          <a:xfrm>
            <a:off x="0" y="0"/>
            <a:ext cx="12192000" cy="68580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40B7B6F5-8875-C209-C8C2-324E5ADBBBC5}"/>
              </a:ext>
            </a:extLst>
          </p:cNvPr>
          <p:cNvSpPr/>
          <p:nvPr userDrawn="1"/>
        </p:nvSpPr>
        <p:spPr>
          <a:xfrm>
            <a:off x="-1471" y="2057400"/>
            <a:ext cx="12193471" cy="48006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a:extLst>
              <a:ext uri="{FF2B5EF4-FFF2-40B4-BE49-F238E27FC236}">
                <a16:creationId xmlns:a16="http://schemas.microsoft.com/office/drawing/2014/main" id="{8BEBA266-02FF-5306-8544-EE70057AE41B}"/>
              </a:ext>
            </a:extLst>
          </p:cNvPr>
          <p:cNvSpPr>
            <a:spLocks noGrp="1"/>
          </p:cNvSpPr>
          <p:nvPr>
            <p:ph type="title"/>
          </p:nvPr>
        </p:nvSpPr>
        <p:spPr>
          <a:xfrm>
            <a:off x="960895" y="685800"/>
            <a:ext cx="10884351" cy="685800"/>
          </a:xfrm>
          <a:prstGeom prst="rect">
            <a:avLst/>
          </a:prstGeom>
        </p:spPr>
        <p:txBody>
          <a:bodyPr vert="horz" lIns="91440" tIns="45720" rIns="91440" bIns="45720" rtlCol="0" anchor="ctr">
            <a:noAutofit/>
          </a:bodyPr>
          <a:lstStyle/>
          <a:p>
            <a:r>
              <a:rPr lang="en-US"/>
              <a:t>Click to edit Master title style</a:t>
            </a:r>
          </a:p>
        </p:txBody>
      </p:sp>
      <p:sp>
        <p:nvSpPr>
          <p:cNvPr id="6" name="Slide Number Placeholder 5">
            <a:extLst>
              <a:ext uri="{FF2B5EF4-FFF2-40B4-BE49-F238E27FC236}">
                <a16:creationId xmlns:a16="http://schemas.microsoft.com/office/drawing/2014/main" id="{3B364A68-3FBC-2CB6-CF94-AE87A18310C9}"/>
              </a:ext>
            </a:extLst>
          </p:cNvPr>
          <p:cNvSpPr>
            <a:spLocks noGrp="1"/>
          </p:cNvSpPr>
          <p:nvPr>
            <p:ph type="sldNum" sz="quarter" idx="4"/>
          </p:nvPr>
        </p:nvSpPr>
        <p:spPr>
          <a:xfrm>
            <a:off x="8610600" y="6356350"/>
            <a:ext cx="3234646"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FFAAD82-A1BC-B846-8AFE-005F6C2A693A}" type="slidenum">
              <a:rPr lang="en-US" smtClean="0"/>
              <a:t>‹#›</a:t>
            </a:fld>
            <a:endParaRPr lang="en-US"/>
          </a:p>
        </p:txBody>
      </p:sp>
      <p:sp>
        <p:nvSpPr>
          <p:cNvPr id="4" name="TextBox 3">
            <a:extLst>
              <a:ext uri="{FF2B5EF4-FFF2-40B4-BE49-F238E27FC236}">
                <a16:creationId xmlns:a16="http://schemas.microsoft.com/office/drawing/2014/main" id="{B05FB7AA-B00E-1FA3-D58D-C6DBDEEE8872}"/>
              </a:ext>
            </a:extLst>
          </p:cNvPr>
          <p:cNvSpPr txBox="1"/>
          <p:nvPr userDrawn="1"/>
        </p:nvSpPr>
        <p:spPr>
          <a:xfrm>
            <a:off x="201478" y="1580827"/>
            <a:ext cx="11990522" cy="430887"/>
          </a:xfrm>
          <a:prstGeom prst="rect">
            <a:avLst/>
          </a:prstGeom>
          <a:noFill/>
        </p:spPr>
        <p:txBody>
          <a:bodyPr wrap="square" rtlCol="0">
            <a:spAutoFit/>
          </a:bodyPr>
          <a:lstStyle/>
          <a:p>
            <a:r>
              <a:rPr lang="en-US" sz="2200">
                <a:solidFill>
                  <a:schemeClr val="bg1"/>
                </a:solidFill>
                <a:latin typeface="Arial" panose="020B0604020202020204" pitchFamily="34" charset="0"/>
                <a:cs typeface="Arial" panose="020B0604020202020204" pitchFamily="34" charset="0"/>
              </a:rPr>
              <a:t>2025				2030				2035				2040+</a:t>
            </a:r>
          </a:p>
        </p:txBody>
      </p:sp>
    </p:spTree>
    <p:extLst>
      <p:ext uri="{BB962C8B-B14F-4D97-AF65-F5344CB8AC3E}">
        <p14:creationId xmlns:p14="http://schemas.microsoft.com/office/powerpoint/2010/main" val="2239530523"/>
      </p:ext>
    </p:extLst>
  </p:cSld>
  <p:clrMap bg1="lt1" tx1="dk1" bg2="lt2" tx2="dk2" accent1="accent1" accent2="accent2" accent3="accent3" accent4="accent4" accent5="accent5" accent6="accent6" hlink="hlink" folHlink="folHlink"/>
  <p:sldLayoutIdLst>
    <p:sldLayoutId id="2147483666" r:id="rId1"/>
    <p:sldLayoutId id="2147483669" r:id="rId2"/>
    <p:sldLayoutId id="2147483670" r:id="rId3"/>
  </p:sldLayoutIdLst>
  <p:txStyles>
    <p:titleStyle>
      <a:lvl1pPr algn="l" defTabSz="914400" rtl="0" eaLnBrk="1" latinLnBrk="0" hangingPunct="1">
        <a:lnSpc>
          <a:spcPct val="90000"/>
        </a:lnSpc>
        <a:spcBef>
          <a:spcPct val="0"/>
        </a:spcBef>
        <a:buNone/>
        <a:defRPr sz="2800" b="1" kern="1200">
          <a:solidFill>
            <a:schemeClr val="bg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296" userDrawn="1">
          <p15:clr>
            <a:srgbClr val="F26B43"/>
          </p15:clr>
        </p15:guide>
        <p15:guide id="2" pos="3840" userDrawn="1">
          <p15:clr>
            <a:srgbClr val="F26B43"/>
          </p15:clr>
        </p15:guide>
        <p15:guide id="3" orient="horz" pos="1008" userDrawn="1">
          <p15:clr>
            <a:srgbClr val="F26B43"/>
          </p15:clr>
        </p15:guide>
        <p15:guide id="4" orient="horz" pos="864" userDrawn="1">
          <p15:clr>
            <a:srgbClr val="F26B43"/>
          </p15:clr>
        </p15:guide>
        <p15:guide id="5" orient="horz" pos="432"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F7500EE-0557-D690-B79D-E0DDFE327163}"/>
              </a:ext>
            </a:extLst>
          </p:cNvPr>
          <p:cNvSpPr/>
          <p:nvPr userDrawn="1"/>
        </p:nvSpPr>
        <p:spPr>
          <a:xfrm>
            <a:off x="0" y="0"/>
            <a:ext cx="12192000" cy="68580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40B7B6F5-8875-C209-C8C2-324E5ADBBBC5}"/>
              </a:ext>
            </a:extLst>
          </p:cNvPr>
          <p:cNvSpPr/>
          <p:nvPr userDrawn="1"/>
        </p:nvSpPr>
        <p:spPr>
          <a:xfrm>
            <a:off x="-1471" y="2057400"/>
            <a:ext cx="12193471" cy="48006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a:extLst>
              <a:ext uri="{FF2B5EF4-FFF2-40B4-BE49-F238E27FC236}">
                <a16:creationId xmlns:a16="http://schemas.microsoft.com/office/drawing/2014/main" id="{8BEBA266-02FF-5306-8544-EE70057AE41B}"/>
              </a:ext>
            </a:extLst>
          </p:cNvPr>
          <p:cNvSpPr>
            <a:spLocks noGrp="1"/>
          </p:cNvSpPr>
          <p:nvPr>
            <p:ph type="title"/>
          </p:nvPr>
        </p:nvSpPr>
        <p:spPr>
          <a:xfrm>
            <a:off x="960895" y="685800"/>
            <a:ext cx="10884351" cy="685800"/>
          </a:xfrm>
          <a:prstGeom prst="rect">
            <a:avLst/>
          </a:prstGeom>
        </p:spPr>
        <p:txBody>
          <a:bodyPr vert="horz" lIns="91440" tIns="45720" rIns="91440" bIns="45720" rtlCol="0" anchor="ctr">
            <a:noAutofit/>
          </a:bodyPr>
          <a:lstStyle/>
          <a:p>
            <a:r>
              <a:rPr lang="en-US"/>
              <a:t>Click to edit Master title style</a:t>
            </a:r>
          </a:p>
        </p:txBody>
      </p:sp>
      <p:sp>
        <p:nvSpPr>
          <p:cNvPr id="6" name="Slide Number Placeholder 5">
            <a:extLst>
              <a:ext uri="{FF2B5EF4-FFF2-40B4-BE49-F238E27FC236}">
                <a16:creationId xmlns:a16="http://schemas.microsoft.com/office/drawing/2014/main" id="{3B364A68-3FBC-2CB6-CF94-AE87A18310C9}"/>
              </a:ext>
            </a:extLst>
          </p:cNvPr>
          <p:cNvSpPr>
            <a:spLocks noGrp="1"/>
          </p:cNvSpPr>
          <p:nvPr>
            <p:ph type="sldNum" sz="quarter" idx="4"/>
          </p:nvPr>
        </p:nvSpPr>
        <p:spPr>
          <a:xfrm>
            <a:off x="8610600" y="6356350"/>
            <a:ext cx="3234646"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FFAAD82-A1BC-B846-8AFE-005F6C2A693A}" type="slidenum">
              <a:rPr lang="en-US" smtClean="0"/>
              <a:t>‹#›</a:t>
            </a:fld>
            <a:endParaRPr lang="en-US"/>
          </a:p>
        </p:txBody>
      </p:sp>
      <p:sp>
        <p:nvSpPr>
          <p:cNvPr id="4" name="TextBox 3">
            <a:extLst>
              <a:ext uri="{FF2B5EF4-FFF2-40B4-BE49-F238E27FC236}">
                <a16:creationId xmlns:a16="http://schemas.microsoft.com/office/drawing/2014/main" id="{B05FB7AA-B00E-1FA3-D58D-C6DBDEEE8872}"/>
              </a:ext>
            </a:extLst>
          </p:cNvPr>
          <p:cNvSpPr txBox="1"/>
          <p:nvPr userDrawn="1"/>
        </p:nvSpPr>
        <p:spPr>
          <a:xfrm>
            <a:off x="201478" y="1580827"/>
            <a:ext cx="11990522" cy="430887"/>
          </a:xfrm>
          <a:prstGeom prst="rect">
            <a:avLst/>
          </a:prstGeom>
          <a:noFill/>
        </p:spPr>
        <p:txBody>
          <a:bodyPr wrap="square" rtlCol="0">
            <a:spAutoFit/>
          </a:bodyPr>
          <a:lstStyle/>
          <a:p>
            <a:r>
              <a:rPr lang="en-US" sz="2200">
                <a:solidFill>
                  <a:schemeClr val="bg1"/>
                </a:solidFill>
                <a:latin typeface="Arial" panose="020B0604020202020204" pitchFamily="34" charset="0"/>
                <a:cs typeface="Arial" panose="020B0604020202020204" pitchFamily="34" charset="0"/>
              </a:rPr>
              <a:t>2020				2025				2030				2035+</a:t>
            </a:r>
          </a:p>
        </p:txBody>
      </p:sp>
    </p:spTree>
    <p:extLst>
      <p:ext uri="{BB962C8B-B14F-4D97-AF65-F5344CB8AC3E}">
        <p14:creationId xmlns:p14="http://schemas.microsoft.com/office/powerpoint/2010/main" val="116940685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Lst>
  <p:txStyles>
    <p:titleStyle>
      <a:lvl1pPr algn="l" defTabSz="914400" rtl="0" eaLnBrk="1" latinLnBrk="0" hangingPunct="1">
        <a:lnSpc>
          <a:spcPct val="90000"/>
        </a:lnSpc>
        <a:spcBef>
          <a:spcPct val="0"/>
        </a:spcBef>
        <a:buNone/>
        <a:defRPr sz="2800" b="1" kern="1200">
          <a:solidFill>
            <a:schemeClr val="bg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296" userDrawn="1">
          <p15:clr>
            <a:srgbClr val="F26B43"/>
          </p15:clr>
        </p15:guide>
        <p15:guide id="2" pos="3840" userDrawn="1">
          <p15:clr>
            <a:srgbClr val="F26B43"/>
          </p15:clr>
        </p15:guide>
        <p15:guide id="3" orient="horz" pos="1008" userDrawn="1">
          <p15:clr>
            <a:srgbClr val="F26B43"/>
          </p15:clr>
        </p15:guide>
        <p15:guide id="4" orient="horz" pos="864" userDrawn="1">
          <p15:clr>
            <a:srgbClr val="F26B43"/>
          </p15:clr>
        </p15:guide>
        <p15:guide id="5" orient="horz" pos="432"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5.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5.xml"/><Relationship Id="rId5" Type="http://schemas.microsoft.com/office/2007/relationships/hdphoto" Target="../media/hdphoto1.wdp"/><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5.xml"/><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8" Type="http://schemas.openxmlformats.org/officeDocument/2006/relationships/image" Target="../media/image18.png"/><Relationship Id="rId13" Type="http://schemas.openxmlformats.org/officeDocument/2006/relationships/image" Target="../media/image23.png"/><Relationship Id="rId18" Type="http://schemas.openxmlformats.org/officeDocument/2006/relationships/image" Target="../media/image28.png"/><Relationship Id="rId3" Type="http://schemas.openxmlformats.org/officeDocument/2006/relationships/image" Target="../media/image13.png"/><Relationship Id="rId7" Type="http://schemas.openxmlformats.org/officeDocument/2006/relationships/image" Target="../media/image17.png"/><Relationship Id="rId12" Type="http://schemas.openxmlformats.org/officeDocument/2006/relationships/image" Target="../media/image22.png"/><Relationship Id="rId17" Type="http://schemas.openxmlformats.org/officeDocument/2006/relationships/image" Target="../media/image27.png"/><Relationship Id="rId2" Type="http://schemas.openxmlformats.org/officeDocument/2006/relationships/notesSlide" Target="../notesSlides/notesSlide6.xml"/><Relationship Id="rId16" Type="http://schemas.openxmlformats.org/officeDocument/2006/relationships/image" Target="../media/image26.png"/><Relationship Id="rId20" Type="http://schemas.openxmlformats.org/officeDocument/2006/relationships/image" Target="../media/image30.png"/><Relationship Id="rId1" Type="http://schemas.openxmlformats.org/officeDocument/2006/relationships/slideLayout" Target="../slideLayouts/slideLayout5.xml"/><Relationship Id="rId6" Type="http://schemas.openxmlformats.org/officeDocument/2006/relationships/image" Target="../media/image16.png"/><Relationship Id="rId11" Type="http://schemas.openxmlformats.org/officeDocument/2006/relationships/image" Target="../media/image21.png"/><Relationship Id="rId5" Type="http://schemas.openxmlformats.org/officeDocument/2006/relationships/image" Target="../media/image15.png"/><Relationship Id="rId15" Type="http://schemas.openxmlformats.org/officeDocument/2006/relationships/image" Target="../media/image25.png"/><Relationship Id="rId10" Type="http://schemas.openxmlformats.org/officeDocument/2006/relationships/image" Target="../media/image20.png"/><Relationship Id="rId19" Type="http://schemas.openxmlformats.org/officeDocument/2006/relationships/image" Target="../media/image29.png"/><Relationship Id="rId4" Type="http://schemas.openxmlformats.org/officeDocument/2006/relationships/image" Target="../media/image14.png"/><Relationship Id="rId9" Type="http://schemas.openxmlformats.org/officeDocument/2006/relationships/image" Target="../media/image19.png"/><Relationship Id="rId14" Type="http://schemas.openxmlformats.org/officeDocument/2006/relationships/image" Target="../media/image24.png"/></Relationships>
</file>

<file path=ppt/slides/_rels/slide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7.xml"/><Relationship Id="rId1" Type="http://schemas.openxmlformats.org/officeDocument/2006/relationships/slideLayout" Target="../slideLayouts/slideLayout5.xml"/><Relationship Id="rId4" Type="http://schemas.openxmlformats.org/officeDocument/2006/relationships/image" Target="../media/image32.png"/></Relationships>
</file>

<file path=ppt/slides/_rels/slide9.xml.rels><?xml version="1.0" encoding="UTF-8" standalone="yes"?>
<Relationships xmlns="http://schemas.openxmlformats.org/package/2006/relationships"><Relationship Id="rId8" Type="http://schemas.openxmlformats.org/officeDocument/2006/relationships/image" Target="../media/image38.png"/><Relationship Id="rId13" Type="http://schemas.openxmlformats.org/officeDocument/2006/relationships/image" Target="../media/image43.png"/><Relationship Id="rId3" Type="http://schemas.openxmlformats.org/officeDocument/2006/relationships/image" Target="../media/image33.png"/><Relationship Id="rId7" Type="http://schemas.openxmlformats.org/officeDocument/2006/relationships/image" Target="../media/image37.png"/><Relationship Id="rId12" Type="http://schemas.openxmlformats.org/officeDocument/2006/relationships/image" Target="../media/image42.png"/><Relationship Id="rId2" Type="http://schemas.openxmlformats.org/officeDocument/2006/relationships/notesSlide" Target="../notesSlides/notesSlide8.xml"/><Relationship Id="rId1" Type="http://schemas.openxmlformats.org/officeDocument/2006/relationships/slideLayout" Target="../slideLayouts/slideLayout10.xml"/><Relationship Id="rId6" Type="http://schemas.openxmlformats.org/officeDocument/2006/relationships/image" Target="../media/image36.png"/><Relationship Id="rId11" Type="http://schemas.openxmlformats.org/officeDocument/2006/relationships/image" Target="../media/image41.png"/><Relationship Id="rId5" Type="http://schemas.openxmlformats.org/officeDocument/2006/relationships/image" Target="../media/image35.png"/><Relationship Id="rId10" Type="http://schemas.openxmlformats.org/officeDocument/2006/relationships/image" Target="../media/image40.png"/><Relationship Id="rId4" Type="http://schemas.openxmlformats.org/officeDocument/2006/relationships/image" Target="../media/image34.png"/><Relationship Id="rId9" Type="http://schemas.openxmlformats.org/officeDocument/2006/relationships/image" Target="../media/image39.png"/></Relationships>
</file>

<file path=ppt/slides/_rels/slide10.xml.rels><?xml version="1.0" encoding="UTF-8" standalone="yes"?>
<Relationships xmlns="http://schemas.openxmlformats.org/package/2006/relationships"><Relationship Id="rId8" Type="http://schemas.openxmlformats.org/officeDocument/2006/relationships/image" Target="../media/image49.png"/><Relationship Id="rId13" Type="http://schemas.openxmlformats.org/officeDocument/2006/relationships/image" Target="../media/image54.png"/><Relationship Id="rId3" Type="http://schemas.openxmlformats.org/officeDocument/2006/relationships/image" Target="../media/image44.png"/><Relationship Id="rId7" Type="http://schemas.openxmlformats.org/officeDocument/2006/relationships/image" Target="../media/image48.png"/><Relationship Id="rId12" Type="http://schemas.openxmlformats.org/officeDocument/2006/relationships/image" Target="../media/image53.png"/><Relationship Id="rId2" Type="http://schemas.openxmlformats.org/officeDocument/2006/relationships/notesSlide" Target="../notesSlides/notesSlide9.xml"/><Relationship Id="rId1" Type="http://schemas.openxmlformats.org/officeDocument/2006/relationships/slideLayout" Target="../slideLayouts/slideLayout10.xml"/><Relationship Id="rId6" Type="http://schemas.openxmlformats.org/officeDocument/2006/relationships/image" Target="../media/image47.png"/><Relationship Id="rId11" Type="http://schemas.openxmlformats.org/officeDocument/2006/relationships/image" Target="../media/image52.png"/><Relationship Id="rId5" Type="http://schemas.openxmlformats.org/officeDocument/2006/relationships/image" Target="../media/image46.png"/><Relationship Id="rId10" Type="http://schemas.openxmlformats.org/officeDocument/2006/relationships/image" Target="../media/image51.png"/><Relationship Id="rId4" Type="http://schemas.openxmlformats.org/officeDocument/2006/relationships/image" Target="../media/image45.png"/><Relationship Id="rId9" Type="http://schemas.openxmlformats.org/officeDocument/2006/relationships/image" Target="../media/image50.png"/></Relationships>
</file>

<file path=ppt/slides/_rels/slide11.xml.rels><?xml version="1.0" encoding="UTF-8" standalone="yes"?>
<Relationships xmlns="http://schemas.openxmlformats.org/package/2006/relationships"><Relationship Id="rId8" Type="http://schemas.openxmlformats.org/officeDocument/2006/relationships/image" Target="../media/image60.png"/><Relationship Id="rId13" Type="http://schemas.openxmlformats.org/officeDocument/2006/relationships/image" Target="../media/image64.png"/><Relationship Id="rId3" Type="http://schemas.openxmlformats.org/officeDocument/2006/relationships/image" Target="../media/image55.png"/><Relationship Id="rId7" Type="http://schemas.openxmlformats.org/officeDocument/2006/relationships/image" Target="../media/image59.png"/><Relationship Id="rId12" Type="http://schemas.openxmlformats.org/officeDocument/2006/relationships/image" Target="../media/image63.png"/><Relationship Id="rId2" Type="http://schemas.openxmlformats.org/officeDocument/2006/relationships/notesSlide" Target="../notesSlides/notesSlide10.xml"/><Relationship Id="rId1" Type="http://schemas.openxmlformats.org/officeDocument/2006/relationships/slideLayout" Target="../slideLayouts/slideLayout12.xml"/><Relationship Id="rId6" Type="http://schemas.openxmlformats.org/officeDocument/2006/relationships/image" Target="../media/image58.png"/><Relationship Id="rId11" Type="http://schemas.openxmlformats.org/officeDocument/2006/relationships/image" Target="../media/image62.png"/><Relationship Id="rId5" Type="http://schemas.openxmlformats.org/officeDocument/2006/relationships/image" Target="../media/image57.tiff"/><Relationship Id="rId15" Type="http://schemas.openxmlformats.org/officeDocument/2006/relationships/image" Target="../media/image66.png"/><Relationship Id="rId10" Type="http://schemas.microsoft.com/office/2007/relationships/hdphoto" Target="../media/hdphoto2.wdp"/><Relationship Id="rId4" Type="http://schemas.openxmlformats.org/officeDocument/2006/relationships/image" Target="../media/image56.png"/><Relationship Id="rId9" Type="http://schemas.openxmlformats.org/officeDocument/2006/relationships/image" Target="../media/image61.png"/><Relationship Id="rId14" Type="http://schemas.openxmlformats.org/officeDocument/2006/relationships/image" Target="../media/image65.png"/></Relationships>
</file>

<file path=ppt/slides/_rels/slide12.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11.xml"/><Relationship Id="rId1" Type="http://schemas.openxmlformats.org/officeDocument/2006/relationships/slideLayout" Target="../slideLayouts/slideLayout10.xml"/><Relationship Id="rId5" Type="http://schemas.openxmlformats.org/officeDocument/2006/relationships/image" Target="../media/image69.png"/><Relationship Id="rId4" Type="http://schemas.openxmlformats.org/officeDocument/2006/relationships/image" Target="../media/image68.png"/></Relationships>
</file>

<file path=ppt/slides/_rels/slide13.xml.rels><?xml version="1.0" encoding="UTF-8" standalone="yes"?>
<Relationships xmlns="http://schemas.openxmlformats.org/package/2006/relationships"><Relationship Id="rId8" Type="http://schemas.openxmlformats.org/officeDocument/2006/relationships/image" Target="../media/image75.png"/><Relationship Id="rId13" Type="http://schemas.openxmlformats.org/officeDocument/2006/relationships/image" Target="../media/image37.png"/><Relationship Id="rId3" Type="http://schemas.openxmlformats.org/officeDocument/2006/relationships/image" Target="../media/image70.png"/><Relationship Id="rId7" Type="http://schemas.openxmlformats.org/officeDocument/2006/relationships/image" Target="../media/image74.png"/><Relationship Id="rId12" Type="http://schemas.openxmlformats.org/officeDocument/2006/relationships/image" Target="../media/image38.png"/><Relationship Id="rId2" Type="http://schemas.openxmlformats.org/officeDocument/2006/relationships/notesSlide" Target="../notesSlides/notesSlide12.xml"/><Relationship Id="rId16" Type="http://schemas.openxmlformats.org/officeDocument/2006/relationships/image" Target="../media/image77.png"/><Relationship Id="rId1" Type="http://schemas.openxmlformats.org/officeDocument/2006/relationships/slideLayout" Target="../slideLayouts/slideLayout10.xml"/><Relationship Id="rId6" Type="http://schemas.openxmlformats.org/officeDocument/2006/relationships/image" Target="../media/image73.png"/><Relationship Id="rId11" Type="http://schemas.openxmlformats.org/officeDocument/2006/relationships/image" Target="../media/image36.png"/><Relationship Id="rId5" Type="http://schemas.openxmlformats.org/officeDocument/2006/relationships/image" Target="../media/image72.png"/><Relationship Id="rId15" Type="http://schemas.openxmlformats.org/officeDocument/2006/relationships/image" Target="../media/image14.png"/><Relationship Id="rId10" Type="http://schemas.openxmlformats.org/officeDocument/2006/relationships/image" Target="../media/image76.png"/><Relationship Id="rId4" Type="http://schemas.openxmlformats.org/officeDocument/2006/relationships/image" Target="../media/image71.png"/><Relationship Id="rId9" Type="http://schemas.openxmlformats.org/officeDocument/2006/relationships/image" Target="../media/image43.png"/><Relationship Id="rId14" Type="http://schemas.openxmlformats.org/officeDocument/2006/relationships/image" Target="../media/image30.png"/></Relationships>
</file>

<file path=ppt/slides/_rels/slide14.xml.rels><?xml version="1.0" encoding="UTF-8" standalone="yes"?>
<Relationships xmlns="http://schemas.openxmlformats.org/package/2006/relationships"><Relationship Id="rId3" Type="http://schemas.openxmlformats.org/officeDocument/2006/relationships/image" Target="../media/image78.png"/><Relationship Id="rId7" Type="http://schemas.openxmlformats.org/officeDocument/2006/relationships/image" Target="../media/image82.png"/><Relationship Id="rId2" Type="http://schemas.openxmlformats.org/officeDocument/2006/relationships/notesSlide" Target="../notesSlides/notesSlide13.xml"/><Relationship Id="rId1" Type="http://schemas.openxmlformats.org/officeDocument/2006/relationships/slideLayout" Target="../slideLayouts/slideLayout10.xml"/><Relationship Id="rId6" Type="http://schemas.openxmlformats.org/officeDocument/2006/relationships/image" Target="../media/image81.png"/><Relationship Id="rId5" Type="http://schemas.openxmlformats.org/officeDocument/2006/relationships/image" Target="../media/image80.png"/><Relationship Id="rId4" Type="http://schemas.openxmlformats.org/officeDocument/2006/relationships/image" Target="../media/image79.png"/></Relationships>
</file>

<file path=ppt/slides/_rels/slide15.xml.rels><?xml version="1.0" encoding="UTF-8" standalone="yes"?>
<Relationships xmlns="http://schemas.openxmlformats.org/package/2006/relationships"><Relationship Id="rId8" Type="http://schemas.openxmlformats.org/officeDocument/2006/relationships/image" Target="../media/image88.png"/><Relationship Id="rId3" Type="http://schemas.openxmlformats.org/officeDocument/2006/relationships/image" Target="../media/image83.jpeg"/><Relationship Id="rId7" Type="http://schemas.openxmlformats.org/officeDocument/2006/relationships/image" Target="../media/image87.jpeg"/><Relationship Id="rId2" Type="http://schemas.openxmlformats.org/officeDocument/2006/relationships/notesSlide" Target="../notesSlides/notesSlide14.xml"/><Relationship Id="rId1" Type="http://schemas.openxmlformats.org/officeDocument/2006/relationships/slideLayout" Target="../slideLayouts/slideLayout10.xml"/><Relationship Id="rId6" Type="http://schemas.openxmlformats.org/officeDocument/2006/relationships/image" Target="../media/image86.jpeg"/><Relationship Id="rId11" Type="http://schemas.openxmlformats.org/officeDocument/2006/relationships/image" Target="../media/image91.png"/><Relationship Id="rId5" Type="http://schemas.openxmlformats.org/officeDocument/2006/relationships/image" Target="../media/image85.jpeg"/><Relationship Id="rId10" Type="http://schemas.openxmlformats.org/officeDocument/2006/relationships/image" Target="../media/image90.png"/><Relationship Id="rId4" Type="http://schemas.openxmlformats.org/officeDocument/2006/relationships/image" Target="../media/image84.jpeg"/><Relationship Id="rId9" Type="http://schemas.openxmlformats.org/officeDocument/2006/relationships/image" Target="../media/image89.jpeg"/></Relationships>
</file>

<file path=ppt/slides/_rels/slide16.xml.rels><?xml version="1.0" encoding="UTF-8" standalone="yes"?>
<Relationships xmlns="http://schemas.openxmlformats.org/package/2006/relationships"><Relationship Id="rId3" Type="http://schemas.openxmlformats.org/officeDocument/2006/relationships/hyperlink" Target="https://www.nasa.gov/centers/marshall/partnerships/capabilities.html"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93.png"/><Relationship Id="rId4" Type="http://schemas.openxmlformats.org/officeDocument/2006/relationships/image" Target="../media/image92.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94.png"/><Relationship Id="rId5" Type="http://schemas.openxmlformats.org/officeDocument/2006/relationships/hyperlink" Target="https://youtu.be/-W5EXElmqC4?si=4RxSSZ5oQoMEzryF" TargetMode="External"/><Relationship Id="rId4" Type="http://schemas.openxmlformats.org/officeDocument/2006/relationships/notesSlide" Target="../notesSlides/notesSlide16.xml"/></Relationships>
</file>

<file path=ppt/slides/_rels/slide18.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96.png"/></Relationships>
</file>

<file path=ppt/slides/_rels/slide19.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s://www.nasa.gov/sites/default/files/atoms/files/ntaa_quarterly_active_agreement_report_as_of_6-30-2023_cr_domestic.pdf"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98.pn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3.mp4"/><Relationship Id="rId1" Type="http://schemas.microsoft.com/office/2007/relationships/media" Target="../media/media3.mp4"/><Relationship Id="rId4" Type="http://schemas.openxmlformats.org/officeDocument/2006/relationships/image" Target="../media/image99.png"/></Relationships>
</file>

<file path=ppt/slides/_rels/slide22.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https://www.nasa.gov/partnerships/marshall" TargetMode="External"/><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102.png"/><Relationship Id="rId5" Type="http://schemas.openxmlformats.org/officeDocument/2006/relationships/image" Target="../media/image101.png"/><Relationship Id="rId4" Type="http://schemas.openxmlformats.org/officeDocument/2006/relationships/hyperlink" Target="https://www.nasa.gov/centers/marshall/partnerships/contacts.html" TargetMode="Externa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image" Target="../media/image105.jpg"/><Relationship Id="rId4" Type="http://schemas.openxmlformats.org/officeDocument/2006/relationships/image" Target="../media/image104.png"/></Relationships>
</file>

<file path=ppt/slides/_rels/slide26.xml.rels><?xml version="1.0" encoding="UTF-8" standalone="yes"?>
<Relationships xmlns="http://schemas.openxmlformats.org/package/2006/relationships"><Relationship Id="rId8" Type="http://schemas.openxmlformats.org/officeDocument/2006/relationships/image" Target="../media/image111.jpeg"/><Relationship Id="rId3" Type="http://schemas.openxmlformats.org/officeDocument/2006/relationships/image" Target="../media/image106.png"/><Relationship Id="rId7" Type="http://schemas.openxmlformats.org/officeDocument/2006/relationships/image" Target="../media/image110.pn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109.png"/><Relationship Id="rId5" Type="http://schemas.openxmlformats.org/officeDocument/2006/relationships/image" Target="../media/image108.png"/><Relationship Id="rId4" Type="http://schemas.openxmlformats.org/officeDocument/2006/relationships/image" Target="../media/image107.jpeg"/><Relationship Id="rId9" Type="http://schemas.openxmlformats.org/officeDocument/2006/relationships/image" Target="../media/image112.jpeg"/></Relationships>
</file>

<file path=ppt/slides/_rels/slide27.xml.rels><?xml version="1.0" encoding="UTF-8" standalone="yes"?>
<Relationships xmlns="http://schemas.openxmlformats.org/package/2006/relationships"><Relationship Id="rId3" Type="http://schemas.openxmlformats.org/officeDocument/2006/relationships/image" Target="../media/image113.png"/><Relationship Id="rId7" Type="http://schemas.openxmlformats.org/officeDocument/2006/relationships/image" Target="../media/image116.jpe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105.jpg"/><Relationship Id="rId5" Type="http://schemas.openxmlformats.org/officeDocument/2006/relationships/image" Target="../media/image115.jpeg"/><Relationship Id="rId4" Type="http://schemas.openxmlformats.org/officeDocument/2006/relationships/image" Target="../media/image114.png"/></Relationships>
</file>

<file path=ppt/slides/_rels/slide28.xml.rels><?xml version="1.0" encoding="UTF-8" standalone="yes"?>
<Relationships xmlns="http://schemas.openxmlformats.org/package/2006/relationships"><Relationship Id="rId3" Type="http://schemas.openxmlformats.org/officeDocument/2006/relationships/hyperlink" Target="mailto:james.buzzell@nasa.gov" TargetMode="External"/><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27.xml"/><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notesSlide" Target="../notesSlides/notesSlide28.xml"/><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notesSlide" Target="../notesSlides/notesSlide29.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satellite image of the earth&#10;&#10;Description automatically generated with low confidence">
            <a:extLst>
              <a:ext uri="{FF2B5EF4-FFF2-40B4-BE49-F238E27FC236}">
                <a16:creationId xmlns:a16="http://schemas.microsoft.com/office/drawing/2014/main" id="{F0E13343-0F46-18C8-DD5D-9431A9839A35}"/>
              </a:ext>
            </a:extLst>
          </p:cNvPr>
          <p:cNvPicPr>
            <a:picLocks noChangeAspect="1"/>
          </p:cNvPicPr>
          <p:nvPr/>
        </p:nvPicPr>
        <p:blipFill>
          <a:blip r:embed="rId3"/>
          <a:stretch>
            <a:fillRect/>
          </a:stretch>
        </p:blipFill>
        <p:spPr>
          <a:xfrm>
            <a:off x="-1471" y="0"/>
            <a:ext cx="12193471" cy="6858000"/>
          </a:xfrm>
          <a:prstGeom prst="rect">
            <a:avLst/>
          </a:prstGeom>
        </p:spPr>
      </p:pic>
      <p:sp>
        <p:nvSpPr>
          <p:cNvPr id="6" name="TextBox 5">
            <a:extLst>
              <a:ext uri="{FF2B5EF4-FFF2-40B4-BE49-F238E27FC236}">
                <a16:creationId xmlns:a16="http://schemas.microsoft.com/office/drawing/2014/main" id="{4AC6309F-A1E1-E3B6-5DF0-7C989B0A5093}"/>
              </a:ext>
            </a:extLst>
          </p:cNvPr>
          <p:cNvSpPr txBox="1"/>
          <p:nvPr/>
        </p:nvSpPr>
        <p:spPr>
          <a:xfrm>
            <a:off x="4752179" y="3542147"/>
            <a:ext cx="4315605" cy="477054"/>
          </a:xfrm>
          <a:prstGeom prst="rect">
            <a:avLst/>
          </a:prstGeom>
          <a:noFill/>
        </p:spPr>
        <p:txBody>
          <a:bodyPr wrap="none" rtlCol="0">
            <a:spAutoFit/>
          </a:bodyPr>
          <a:lstStyle/>
          <a:p>
            <a:r>
              <a:rPr lang="en-US" sz="2500">
                <a:solidFill>
                  <a:schemeClr val="bg1"/>
                </a:solidFill>
                <a:latin typeface="Arial" panose="020B0604020202020204" pitchFamily="34" charset="0"/>
                <a:cs typeface="Arial" panose="020B0604020202020204" pitchFamily="34" charset="0"/>
              </a:rPr>
              <a:t>Marshall Space Flight Center</a:t>
            </a:r>
          </a:p>
        </p:txBody>
      </p:sp>
      <p:sp>
        <p:nvSpPr>
          <p:cNvPr id="7" name="TextBox 6">
            <a:extLst>
              <a:ext uri="{FF2B5EF4-FFF2-40B4-BE49-F238E27FC236}">
                <a16:creationId xmlns:a16="http://schemas.microsoft.com/office/drawing/2014/main" id="{7375FAEF-5165-30C5-3A07-9EF60FB799E5}"/>
              </a:ext>
            </a:extLst>
          </p:cNvPr>
          <p:cNvSpPr txBox="1"/>
          <p:nvPr/>
        </p:nvSpPr>
        <p:spPr>
          <a:xfrm>
            <a:off x="4727917" y="4567257"/>
            <a:ext cx="6239785" cy="1015663"/>
          </a:xfrm>
          <a:prstGeom prst="rect">
            <a:avLst/>
          </a:prstGeom>
          <a:noFill/>
        </p:spPr>
        <p:txBody>
          <a:bodyPr wrap="none" rtlCol="0">
            <a:spAutoFit/>
          </a:bodyPr>
          <a:lstStyle/>
          <a:p>
            <a:r>
              <a:rPr lang="en-US" sz="6000" b="1" dirty="0">
                <a:solidFill>
                  <a:schemeClr val="bg1"/>
                </a:solidFill>
                <a:latin typeface="Arial" panose="020B0604020202020204" pitchFamily="34" charset="0"/>
                <a:cs typeface="Arial" panose="020B0604020202020204" pitchFamily="34" charset="0"/>
              </a:rPr>
              <a:t>Test Capabilities</a:t>
            </a:r>
          </a:p>
        </p:txBody>
      </p:sp>
      <p:cxnSp>
        <p:nvCxnSpPr>
          <p:cNvPr id="9" name="Straight Connector 8">
            <a:extLst>
              <a:ext uri="{FF2B5EF4-FFF2-40B4-BE49-F238E27FC236}">
                <a16:creationId xmlns:a16="http://schemas.microsoft.com/office/drawing/2014/main" id="{98B03381-F691-3CD6-C58E-3C394A898B05}"/>
              </a:ext>
            </a:extLst>
          </p:cNvPr>
          <p:cNvCxnSpPr>
            <a:cxnSpLocks/>
          </p:cNvCxnSpPr>
          <p:nvPr/>
        </p:nvCxnSpPr>
        <p:spPr>
          <a:xfrm>
            <a:off x="4853354" y="5507705"/>
            <a:ext cx="6538546" cy="0"/>
          </a:xfrm>
          <a:prstGeom prst="line">
            <a:avLst/>
          </a:prstGeom>
          <a:ln w="12700">
            <a:solidFill>
              <a:srgbClr val="717C89"/>
            </a:solidFil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C7EA29AE-1791-337F-9499-BE775BC7B05A}"/>
              </a:ext>
            </a:extLst>
          </p:cNvPr>
          <p:cNvSpPr txBox="1"/>
          <p:nvPr/>
        </p:nvSpPr>
        <p:spPr>
          <a:xfrm>
            <a:off x="9073508" y="5562600"/>
            <a:ext cx="2403287" cy="923330"/>
          </a:xfrm>
          <a:prstGeom prst="rect">
            <a:avLst/>
          </a:prstGeom>
          <a:noFill/>
        </p:spPr>
        <p:txBody>
          <a:bodyPr wrap="none" rtlCol="0">
            <a:spAutoFit/>
          </a:bodyPr>
          <a:lstStyle/>
          <a:p>
            <a:pPr algn="r"/>
            <a:r>
              <a:rPr lang="en-US" dirty="0">
                <a:solidFill>
                  <a:schemeClr val="bg1"/>
                </a:solidFill>
                <a:latin typeface="Arial" panose="020B0604020202020204" pitchFamily="34" charset="0"/>
                <a:cs typeface="Arial" panose="020B0604020202020204" pitchFamily="34" charset="0"/>
              </a:rPr>
              <a:t>James “Buzz” Buzzell</a:t>
            </a:r>
          </a:p>
          <a:p>
            <a:pPr algn="r"/>
            <a:r>
              <a:rPr lang="en-US" dirty="0">
                <a:solidFill>
                  <a:schemeClr val="bg1"/>
                </a:solidFill>
                <a:latin typeface="Arial" panose="020B0604020202020204" pitchFamily="34" charset="0"/>
                <a:cs typeface="Arial" panose="020B0604020202020204" pitchFamily="34" charset="0"/>
              </a:rPr>
              <a:t>NASA MSFC ER14</a:t>
            </a:r>
          </a:p>
          <a:p>
            <a:pPr algn="r"/>
            <a:r>
              <a:rPr lang="en-US">
                <a:solidFill>
                  <a:schemeClr val="bg1"/>
                </a:solidFill>
                <a:latin typeface="Arial" panose="020B0604020202020204" pitchFamily="34" charset="0"/>
                <a:cs typeface="Arial" panose="020B0604020202020204" pitchFamily="34" charset="0"/>
              </a:rPr>
              <a:t>20240428</a:t>
            </a:r>
            <a:endParaRPr lang="en-US" dirty="0">
              <a:solidFill>
                <a:schemeClr val="bg1"/>
              </a:solidFill>
              <a:latin typeface="Arial" panose="020B0604020202020204" pitchFamily="34" charset="0"/>
              <a:cs typeface="Arial" panose="020B0604020202020204" pitchFamily="34" charset="0"/>
            </a:endParaRPr>
          </a:p>
        </p:txBody>
      </p:sp>
      <p:sp>
        <p:nvSpPr>
          <p:cNvPr id="2" name="TextBox 1">
            <a:extLst>
              <a:ext uri="{FF2B5EF4-FFF2-40B4-BE49-F238E27FC236}">
                <a16:creationId xmlns:a16="http://schemas.microsoft.com/office/drawing/2014/main" id="{C26AE14A-8E7E-2E25-95F3-A48F148A9A7F}"/>
              </a:ext>
            </a:extLst>
          </p:cNvPr>
          <p:cNvSpPr txBox="1"/>
          <p:nvPr/>
        </p:nvSpPr>
        <p:spPr>
          <a:xfrm>
            <a:off x="4748607" y="3835568"/>
            <a:ext cx="5998758" cy="1015663"/>
          </a:xfrm>
          <a:prstGeom prst="rect">
            <a:avLst/>
          </a:prstGeom>
          <a:noFill/>
        </p:spPr>
        <p:txBody>
          <a:bodyPr wrap="none" rtlCol="0">
            <a:spAutoFit/>
          </a:bodyPr>
          <a:lstStyle/>
          <a:p>
            <a:r>
              <a:rPr lang="en-US" sz="6000" b="1" dirty="0">
                <a:solidFill>
                  <a:schemeClr val="bg1"/>
                </a:solidFill>
                <a:latin typeface="Arial" panose="020B0604020202020204" pitchFamily="34" charset="0"/>
                <a:cs typeface="Arial" panose="020B0604020202020204" pitchFamily="34" charset="0"/>
              </a:rPr>
              <a:t>Development &amp; </a:t>
            </a:r>
          </a:p>
        </p:txBody>
      </p:sp>
    </p:spTree>
    <p:extLst>
      <p:ext uri="{BB962C8B-B14F-4D97-AF65-F5344CB8AC3E}">
        <p14:creationId xmlns:p14="http://schemas.microsoft.com/office/powerpoint/2010/main" val="38923470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340D85C-EF6F-3896-BF09-CA8F14B500D4}"/>
              </a:ext>
            </a:extLst>
          </p:cNvPr>
          <p:cNvSpPr>
            <a:spLocks noGrp="1"/>
          </p:cNvSpPr>
          <p:nvPr>
            <p:ph type="title"/>
          </p:nvPr>
        </p:nvSpPr>
        <p:spPr/>
        <p:txBody>
          <a:bodyPr>
            <a:normAutofit/>
          </a:bodyPr>
          <a:lstStyle/>
          <a:p>
            <a:r>
              <a:rPr lang="en-US" dirty="0">
                <a:latin typeface="Arial"/>
                <a:cs typeface="Arial"/>
              </a:rPr>
              <a:t>Topics</a:t>
            </a:r>
            <a:endParaRPr lang="en-US" dirty="0"/>
          </a:p>
        </p:txBody>
      </p:sp>
      <p:sp>
        <p:nvSpPr>
          <p:cNvPr id="2" name="Content Placeholder 1">
            <a:extLst>
              <a:ext uri="{FF2B5EF4-FFF2-40B4-BE49-F238E27FC236}">
                <a16:creationId xmlns:a16="http://schemas.microsoft.com/office/drawing/2014/main" id="{472C8119-B58E-0D96-9232-D4A8E5486C68}"/>
              </a:ext>
            </a:extLst>
          </p:cNvPr>
          <p:cNvSpPr>
            <a:spLocks noGrp="1"/>
          </p:cNvSpPr>
          <p:nvPr>
            <p:ph idx="1"/>
          </p:nvPr>
        </p:nvSpPr>
        <p:spPr/>
        <p:txBody>
          <a:bodyPr/>
          <a:lstStyle/>
          <a:p>
            <a:r>
              <a:rPr lang="en-US" dirty="0"/>
              <a:t>Evolution of MSFC’s Changing Pursuits and Strategy</a:t>
            </a:r>
          </a:p>
          <a:p>
            <a:r>
              <a:rPr lang="en-US" dirty="0"/>
              <a:t>MSFC Capabilities</a:t>
            </a:r>
          </a:p>
          <a:p>
            <a:r>
              <a:rPr lang="en-US" dirty="0"/>
              <a:t>How to Work with MSFC</a:t>
            </a:r>
          </a:p>
        </p:txBody>
      </p:sp>
      <p:cxnSp>
        <p:nvCxnSpPr>
          <p:cNvPr id="3" name="Straight Connector 2">
            <a:extLst>
              <a:ext uri="{FF2B5EF4-FFF2-40B4-BE49-F238E27FC236}">
                <a16:creationId xmlns:a16="http://schemas.microsoft.com/office/drawing/2014/main" id="{EE98EE39-DBA7-5061-F217-017CF6AAB8B1}"/>
              </a:ext>
            </a:extLst>
          </p:cNvPr>
          <p:cNvCxnSpPr>
            <a:cxnSpLocks/>
          </p:cNvCxnSpPr>
          <p:nvPr/>
        </p:nvCxnSpPr>
        <p:spPr>
          <a:xfrm>
            <a:off x="347257" y="160675"/>
            <a:ext cx="0" cy="53514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301268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01105C-BC00-0784-7700-1186557B1592}"/>
              </a:ext>
            </a:extLst>
          </p:cNvPr>
          <p:cNvSpPr>
            <a:spLocks noGrp="1"/>
          </p:cNvSpPr>
          <p:nvPr>
            <p:ph type="title"/>
          </p:nvPr>
        </p:nvSpPr>
        <p:spPr/>
        <p:txBody>
          <a:bodyPr/>
          <a:lstStyle/>
          <a:p>
            <a:r>
              <a:rPr lang="en-US" dirty="0"/>
              <a:t>MSFC Year in Review</a:t>
            </a:r>
          </a:p>
        </p:txBody>
      </p:sp>
      <p:pic>
        <p:nvPicPr>
          <p:cNvPr id="8" name="2023 Year in Review at NASA's Marshall Space Flight Center">
            <a:hlinkClick r:id="" action="ppaction://media"/>
            <a:extLst>
              <a:ext uri="{FF2B5EF4-FFF2-40B4-BE49-F238E27FC236}">
                <a16:creationId xmlns:a16="http://schemas.microsoft.com/office/drawing/2014/main" id="{6882C2BC-139E-424B-C22D-9804030A39F6}"/>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1509713" y="957263"/>
            <a:ext cx="9278937" cy="5219700"/>
          </a:xfrm>
        </p:spPr>
      </p:pic>
    </p:spTree>
    <p:extLst>
      <p:ext uri="{BB962C8B-B14F-4D97-AF65-F5344CB8AC3E}">
        <p14:creationId xmlns:p14="http://schemas.microsoft.com/office/powerpoint/2010/main" val="559788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17865"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8"/>
                </p:tgtEl>
              </p:cMediaNode>
            </p:video>
            <p:seq concurrent="1" nextAc="seek">
              <p:cTn id="8" restart="whenNotActive" fill="hold" evtFilter="cancelBubble" nodeType="interactiveSeq">
                <p:stCondLst>
                  <p:cond evt="onClick" delay="0">
                    <p:tgtEl>
                      <p:spTgt spid="8"/>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8"/>
                                        </p:tgtEl>
                                      </p:cBhvr>
                                    </p:cmd>
                                  </p:childTnLst>
                                </p:cTn>
                              </p:par>
                            </p:childTnLst>
                          </p:cTn>
                        </p:par>
                      </p:childTnLst>
                    </p:cTn>
                  </p:par>
                </p:childTnLst>
              </p:cTn>
              <p:nextCondLst>
                <p:cond evt="onClick" delay="0">
                  <p:tgtEl>
                    <p:spTgt spid="8"/>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 name="Picture 39">
            <a:extLst>
              <a:ext uri="{FF2B5EF4-FFF2-40B4-BE49-F238E27FC236}">
                <a16:creationId xmlns:a16="http://schemas.microsoft.com/office/drawing/2014/main" id="{51146A22-0362-D92C-398B-69C8A859F7E4}"/>
              </a:ext>
            </a:extLst>
          </p:cNvPr>
          <p:cNvPicPr>
            <a:picLocks noChangeAspect="1"/>
          </p:cNvPicPr>
          <p:nvPr/>
        </p:nvPicPr>
        <p:blipFill>
          <a:blip r:embed="rId3"/>
          <a:stretch>
            <a:fillRect/>
          </a:stretch>
        </p:blipFill>
        <p:spPr>
          <a:xfrm>
            <a:off x="8184856" y="2519681"/>
            <a:ext cx="3889103" cy="3806607"/>
          </a:xfrm>
          <a:prstGeom prst="rect">
            <a:avLst/>
          </a:prstGeom>
        </p:spPr>
      </p:pic>
      <p:sp>
        <p:nvSpPr>
          <p:cNvPr id="90" name="TextBox 89">
            <a:extLst>
              <a:ext uri="{FF2B5EF4-FFF2-40B4-BE49-F238E27FC236}">
                <a16:creationId xmlns:a16="http://schemas.microsoft.com/office/drawing/2014/main" id="{004710C5-D20D-4EA9-9F1B-BE3EA3E049FE}"/>
              </a:ext>
            </a:extLst>
          </p:cNvPr>
          <p:cNvSpPr txBox="1"/>
          <p:nvPr/>
        </p:nvSpPr>
        <p:spPr>
          <a:xfrm>
            <a:off x="0" y="1858789"/>
            <a:ext cx="4038599" cy="584775"/>
          </a:xfrm>
          <a:prstGeom prst="rect">
            <a:avLst/>
          </a:prstGeom>
          <a:solidFill>
            <a:schemeClr val="tx1"/>
          </a:solidFill>
          <a:ln w="25400">
            <a:noFill/>
          </a:ln>
        </p:spPr>
        <p:txBody>
          <a:bodyPr wrap="square" lIns="91440" tIns="45720" rIns="91440" bIns="45720" rtlCol="0" anchor="t">
            <a:spAutoFit/>
          </a:bodyPr>
          <a:lstStyle>
            <a:defPPr>
              <a:defRPr lang="en-US"/>
            </a:defPPr>
            <a:lvl1pPr algn="ctr">
              <a:defRPr sz="1400" b="1">
                <a:solidFill>
                  <a:schemeClr val="bg1"/>
                </a:solidFill>
                <a:latin typeface="Arial" panose="020B0604020202020204" pitchFamily="34" charset="0"/>
                <a:cs typeface="Arial" panose="020B0604020202020204" pitchFamily="34" charset="0"/>
              </a:defRPr>
            </a:lvl1pPr>
          </a:lstStyle>
          <a:p>
            <a:r>
              <a:rPr lang="en-US" sz="1600">
                <a:solidFill>
                  <a:srgbClr val="EE7E21"/>
                </a:solidFill>
                <a:latin typeface="Arial"/>
                <a:cs typeface="Arial"/>
              </a:rPr>
              <a:t>NASA-directed Exploration </a:t>
            </a:r>
            <a:br>
              <a:rPr lang="en-US" sz="1600">
                <a:latin typeface="Arial"/>
                <a:cs typeface="Arial"/>
              </a:rPr>
            </a:br>
            <a:r>
              <a:rPr lang="en-US" sz="1600">
                <a:latin typeface="Arial"/>
                <a:cs typeface="Arial"/>
              </a:rPr>
              <a:t>with commercial contractor support</a:t>
            </a:r>
          </a:p>
        </p:txBody>
      </p:sp>
      <p:sp>
        <p:nvSpPr>
          <p:cNvPr id="91" name="TextBox 90">
            <a:extLst>
              <a:ext uri="{FF2B5EF4-FFF2-40B4-BE49-F238E27FC236}">
                <a16:creationId xmlns:a16="http://schemas.microsoft.com/office/drawing/2014/main" id="{D8769F43-C943-4D91-B587-6DC175021859}"/>
              </a:ext>
            </a:extLst>
          </p:cNvPr>
          <p:cNvSpPr txBox="1"/>
          <p:nvPr/>
        </p:nvSpPr>
        <p:spPr>
          <a:xfrm>
            <a:off x="4038600" y="1858789"/>
            <a:ext cx="4114798" cy="584775"/>
          </a:xfrm>
          <a:prstGeom prst="rect">
            <a:avLst/>
          </a:prstGeom>
          <a:solidFill>
            <a:schemeClr val="tx1"/>
          </a:solidFill>
          <a:ln w="25400">
            <a:noFill/>
          </a:ln>
        </p:spPr>
        <p:txBody>
          <a:bodyPr wrap="square" lIns="91440" tIns="45720" rIns="91440" bIns="45720" rtlCol="0" anchor="t">
            <a:spAutoFit/>
          </a:bodyPr>
          <a:lstStyle/>
          <a:p>
            <a:pPr algn="ctr"/>
            <a:r>
              <a:rPr lang="en-US" sz="1600" b="1">
                <a:solidFill>
                  <a:srgbClr val="EE7E21"/>
                </a:solidFill>
                <a:latin typeface="Arial"/>
                <a:cs typeface="Arial"/>
              </a:rPr>
              <a:t>NASA-led Exploration </a:t>
            </a:r>
            <a:r>
              <a:rPr lang="en-US" sz="1600" b="1">
                <a:solidFill>
                  <a:schemeClr val="bg1"/>
                </a:solidFill>
                <a:latin typeface="Arial"/>
                <a:cs typeface="Arial"/>
              </a:rPr>
              <a:t>in addition to</a:t>
            </a:r>
            <a:br>
              <a:rPr lang="en-US" sz="1600" b="1">
                <a:latin typeface="Arial"/>
                <a:cs typeface="Arial"/>
              </a:rPr>
            </a:br>
            <a:r>
              <a:rPr lang="en-US" sz="1600" b="1">
                <a:solidFill>
                  <a:schemeClr val="bg1"/>
                </a:solidFill>
                <a:latin typeface="Arial"/>
                <a:cs typeface="Arial"/>
              </a:rPr>
              <a:t>service-based models </a:t>
            </a:r>
          </a:p>
        </p:txBody>
      </p:sp>
      <p:cxnSp>
        <p:nvCxnSpPr>
          <p:cNvPr id="92" name="Straight Connector 91">
            <a:extLst>
              <a:ext uri="{FF2B5EF4-FFF2-40B4-BE49-F238E27FC236}">
                <a16:creationId xmlns:a16="http://schemas.microsoft.com/office/drawing/2014/main" id="{755F1C89-0646-4FC3-884C-FC20664BCD74}"/>
              </a:ext>
            </a:extLst>
          </p:cNvPr>
          <p:cNvCxnSpPr>
            <a:cxnSpLocks/>
          </p:cNvCxnSpPr>
          <p:nvPr/>
        </p:nvCxnSpPr>
        <p:spPr>
          <a:xfrm>
            <a:off x="4038600" y="1207569"/>
            <a:ext cx="0" cy="5394960"/>
          </a:xfrm>
          <a:prstGeom prst="line">
            <a:avLst/>
          </a:prstGeom>
          <a:ln w="28575">
            <a:solidFill>
              <a:schemeClr val="tx1">
                <a:lumMod val="50000"/>
                <a:lumOff val="50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cxnSp>
        <p:nvCxnSpPr>
          <p:cNvPr id="93" name="Straight Connector 92">
            <a:extLst>
              <a:ext uri="{FF2B5EF4-FFF2-40B4-BE49-F238E27FC236}">
                <a16:creationId xmlns:a16="http://schemas.microsoft.com/office/drawing/2014/main" id="{7843F9B9-F21E-4189-A9E0-1384639FC263}"/>
              </a:ext>
            </a:extLst>
          </p:cNvPr>
          <p:cNvCxnSpPr>
            <a:cxnSpLocks/>
          </p:cNvCxnSpPr>
          <p:nvPr/>
        </p:nvCxnSpPr>
        <p:spPr>
          <a:xfrm>
            <a:off x="8153400" y="1207569"/>
            <a:ext cx="0" cy="5394960"/>
          </a:xfrm>
          <a:prstGeom prst="line">
            <a:avLst/>
          </a:prstGeom>
          <a:ln w="28575">
            <a:solidFill>
              <a:schemeClr val="tx1">
                <a:lumMod val="50000"/>
                <a:lumOff val="50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sp>
        <p:nvSpPr>
          <p:cNvPr id="94" name="TextBox 93">
            <a:extLst>
              <a:ext uri="{FF2B5EF4-FFF2-40B4-BE49-F238E27FC236}">
                <a16:creationId xmlns:a16="http://schemas.microsoft.com/office/drawing/2014/main" id="{8CCD3621-7612-4C1E-A116-1A775025C88B}"/>
              </a:ext>
            </a:extLst>
          </p:cNvPr>
          <p:cNvSpPr txBox="1"/>
          <p:nvPr/>
        </p:nvSpPr>
        <p:spPr>
          <a:xfrm>
            <a:off x="8213118" y="1858789"/>
            <a:ext cx="3972599" cy="584775"/>
          </a:xfrm>
          <a:prstGeom prst="rect">
            <a:avLst/>
          </a:prstGeom>
          <a:solidFill>
            <a:schemeClr val="tx1"/>
          </a:solidFill>
          <a:ln w="25400">
            <a:noFill/>
          </a:ln>
        </p:spPr>
        <p:txBody>
          <a:bodyPr wrap="square" lIns="91440" tIns="45720" rIns="91440" bIns="45720" rtlCol="0" anchor="t">
            <a:spAutoFit/>
          </a:bodyPr>
          <a:lstStyle/>
          <a:p>
            <a:pPr algn="ctr"/>
            <a:r>
              <a:rPr lang="en-US" sz="1600" b="1">
                <a:solidFill>
                  <a:srgbClr val="EE7E21"/>
                </a:solidFill>
                <a:latin typeface="Arial"/>
                <a:cs typeface="Arial"/>
              </a:rPr>
              <a:t>Mission-focused Partnerships </a:t>
            </a:r>
            <a:br>
              <a:rPr lang="en-US" sz="1600" b="1">
                <a:latin typeface="Arial"/>
                <a:cs typeface="Arial"/>
              </a:rPr>
            </a:br>
            <a:r>
              <a:rPr lang="en-US" sz="1600" b="1">
                <a:solidFill>
                  <a:schemeClr val="bg1"/>
                </a:solidFill>
                <a:latin typeface="Arial"/>
                <a:cs typeface="Arial"/>
              </a:rPr>
              <a:t>in exploration developments</a:t>
            </a:r>
            <a:endParaRPr lang="en-US" sz="1600" b="1">
              <a:solidFill>
                <a:schemeClr val="bg1"/>
              </a:solidFill>
              <a:latin typeface="Calibri" panose="020F0502020204030204"/>
              <a:cs typeface="Calibri" panose="020F0502020204030204"/>
            </a:endParaRPr>
          </a:p>
        </p:txBody>
      </p:sp>
      <p:sp>
        <p:nvSpPr>
          <p:cNvPr id="4" name="Title 3">
            <a:extLst>
              <a:ext uri="{FF2B5EF4-FFF2-40B4-BE49-F238E27FC236}">
                <a16:creationId xmlns:a16="http://schemas.microsoft.com/office/drawing/2014/main" id="{0340D85C-EF6F-3896-BF09-CA8F14B500D4}"/>
              </a:ext>
            </a:extLst>
          </p:cNvPr>
          <p:cNvSpPr>
            <a:spLocks noGrp="1"/>
          </p:cNvSpPr>
          <p:nvPr>
            <p:ph type="title"/>
          </p:nvPr>
        </p:nvSpPr>
        <p:spPr>
          <a:xfrm>
            <a:off x="474447" y="136525"/>
            <a:ext cx="11370799" cy="728218"/>
          </a:xfrm>
        </p:spPr>
        <p:txBody>
          <a:bodyPr>
            <a:normAutofit/>
          </a:bodyPr>
          <a:lstStyle/>
          <a:p>
            <a:r>
              <a:rPr lang="en-US">
                <a:latin typeface="Arial"/>
                <a:cs typeface="Arial"/>
              </a:rPr>
              <a:t>The Evolution of Civil Space</a:t>
            </a:r>
            <a:endParaRPr lang="en-US"/>
          </a:p>
        </p:txBody>
      </p:sp>
      <p:sp>
        <p:nvSpPr>
          <p:cNvPr id="37" name="TextBox 36">
            <a:extLst>
              <a:ext uri="{FF2B5EF4-FFF2-40B4-BE49-F238E27FC236}">
                <a16:creationId xmlns:a16="http://schemas.microsoft.com/office/drawing/2014/main" id="{C38A4578-C5CD-48D3-C722-9F672FDC4E02}"/>
              </a:ext>
            </a:extLst>
          </p:cNvPr>
          <p:cNvSpPr txBox="1"/>
          <p:nvPr/>
        </p:nvSpPr>
        <p:spPr>
          <a:xfrm>
            <a:off x="4121767" y="1283431"/>
            <a:ext cx="3991708" cy="523220"/>
          </a:xfrm>
          <a:prstGeom prst="rect">
            <a:avLst/>
          </a:prstGeom>
          <a:noFill/>
        </p:spPr>
        <p:txBody>
          <a:bodyPr wrap="square" rtlCol="0">
            <a:spAutoFit/>
          </a:bodyPr>
          <a:lstStyle/>
          <a:p>
            <a:pPr algn="ctr"/>
            <a:r>
              <a:rPr lang="en-US" sz="2800" b="1">
                <a:solidFill>
                  <a:schemeClr val="bg1">
                    <a:alpha val="75000"/>
                  </a:schemeClr>
                </a:solidFill>
                <a:latin typeface="Arial Black" panose="020B0604020202020204" pitchFamily="34" charset="0"/>
                <a:cs typeface="Arial Black" panose="020B0604020202020204" pitchFamily="34" charset="0"/>
              </a:rPr>
              <a:t>PRESENT</a:t>
            </a:r>
          </a:p>
        </p:txBody>
      </p:sp>
      <p:sp>
        <p:nvSpPr>
          <p:cNvPr id="38" name="TextBox 37">
            <a:extLst>
              <a:ext uri="{FF2B5EF4-FFF2-40B4-BE49-F238E27FC236}">
                <a16:creationId xmlns:a16="http://schemas.microsoft.com/office/drawing/2014/main" id="{B910E472-F08F-368F-B603-B37A6055FEA2}"/>
              </a:ext>
            </a:extLst>
          </p:cNvPr>
          <p:cNvSpPr txBox="1"/>
          <p:nvPr/>
        </p:nvSpPr>
        <p:spPr>
          <a:xfrm>
            <a:off x="0" y="1283431"/>
            <a:ext cx="4038599" cy="523220"/>
          </a:xfrm>
          <a:prstGeom prst="rect">
            <a:avLst/>
          </a:prstGeom>
          <a:noFill/>
        </p:spPr>
        <p:txBody>
          <a:bodyPr wrap="square" rtlCol="0">
            <a:spAutoFit/>
          </a:bodyPr>
          <a:lstStyle/>
          <a:p>
            <a:pPr algn="ctr"/>
            <a:r>
              <a:rPr lang="en-US" sz="2800" b="1">
                <a:solidFill>
                  <a:schemeClr val="bg1">
                    <a:alpha val="75000"/>
                  </a:schemeClr>
                </a:solidFill>
                <a:latin typeface="Arial Black" panose="020B0604020202020204" pitchFamily="34" charset="0"/>
                <a:cs typeface="Arial Black" panose="020B0604020202020204" pitchFamily="34" charset="0"/>
              </a:rPr>
              <a:t>PAST 60 YEARS</a:t>
            </a:r>
          </a:p>
        </p:txBody>
      </p:sp>
      <p:sp>
        <p:nvSpPr>
          <p:cNvPr id="39" name="TextBox 38">
            <a:extLst>
              <a:ext uri="{FF2B5EF4-FFF2-40B4-BE49-F238E27FC236}">
                <a16:creationId xmlns:a16="http://schemas.microsoft.com/office/drawing/2014/main" id="{D5108739-6DD4-940B-E6B8-4780255C2FBC}"/>
              </a:ext>
            </a:extLst>
          </p:cNvPr>
          <p:cNvSpPr txBox="1"/>
          <p:nvPr/>
        </p:nvSpPr>
        <p:spPr>
          <a:xfrm>
            <a:off x="8196643" y="1283431"/>
            <a:ext cx="3995357" cy="523220"/>
          </a:xfrm>
          <a:prstGeom prst="rect">
            <a:avLst/>
          </a:prstGeom>
          <a:noFill/>
        </p:spPr>
        <p:txBody>
          <a:bodyPr wrap="square" rtlCol="0">
            <a:spAutoFit/>
          </a:bodyPr>
          <a:lstStyle/>
          <a:p>
            <a:pPr algn="ctr"/>
            <a:r>
              <a:rPr lang="en-US" sz="2800" b="1">
                <a:solidFill>
                  <a:schemeClr val="bg1">
                    <a:alpha val="75000"/>
                  </a:schemeClr>
                </a:solidFill>
                <a:latin typeface="Arial Black" panose="020B0604020202020204" pitchFamily="34" charset="0"/>
                <a:cs typeface="Arial Black" panose="020B0604020202020204" pitchFamily="34" charset="0"/>
              </a:rPr>
              <a:t>NEXT 60 YEARS</a:t>
            </a:r>
          </a:p>
        </p:txBody>
      </p:sp>
      <p:cxnSp>
        <p:nvCxnSpPr>
          <p:cNvPr id="3" name="Straight Connector 2">
            <a:extLst>
              <a:ext uri="{FF2B5EF4-FFF2-40B4-BE49-F238E27FC236}">
                <a16:creationId xmlns:a16="http://schemas.microsoft.com/office/drawing/2014/main" id="{EE98EE39-DBA7-5061-F217-017CF6AAB8B1}"/>
              </a:ext>
            </a:extLst>
          </p:cNvPr>
          <p:cNvCxnSpPr>
            <a:cxnSpLocks/>
          </p:cNvCxnSpPr>
          <p:nvPr/>
        </p:nvCxnSpPr>
        <p:spPr>
          <a:xfrm>
            <a:off x="347257" y="160675"/>
            <a:ext cx="0" cy="53514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10" name="Picture 9">
            <a:extLst>
              <a:ext uri="{FF2B5EF4-FFF2-40B4-BE49-F238E27FC236}">
                <a16:creationId xmlns:a16="http://schemas.microsoft.com/office/drawing/2014/main" id="{7E3EDDDE-510A-03D8-FB1C-6B893F8726B8}"/>
              </a:ext>
            </a:extLst>
          </p:cNvPr>
          <p:cNvPicPr>
            <a:picLocks noChangeAspect="1"/>
          </p:cNvPicPr>
          <p:nvPr/>
        </p:nvPicPr>
        <p:blipFill>
          <a:blip r:embed="rId4"/>
          <a:stretch>
            <a:fillRect/>
          </a:stretch>
        </p:blipFill>
        <p:spPr>
          <a:xfrm>
            <a:off x="9604586" y="3959012"/>
            <a:ext cx="1128215" cy="935946"/>
          </a:xfrm>
          <a:prstGeom prst="rect">
            <a:avLst/>
          </a:prstGeom>
        </p:spPr>
      </p:pic>
      <p:pic>
        <p:nvPicPr>
          <p:cNvPr id="21" name="Picture 20" descr="Icon&#10;&#10;Description automatically generated">
            <a:extLst>
              <a:ext uri="{FF2B5EF4-FFF2-40B4-BE49-F238E27FC236}">
                <a16:creationId xmlns:a16="http://schemas.microsoft.com/office/drawing/2014/main" id="{463BDBF6-2BDE-42C5-B969-4C04FC5BD98E}"/>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314249" y="4922744"/>
            <a:ext cx="1515189" cy="1453762"/>
          </a:xfrm>
          <a:prstGeom prst="rect">
            <a:avLst/>
          </a:prstGeom>
        </p:spPr>
      </p:pic>
      <p:pic>
        <p:nvPicPr>
          <p:cNvPr id="22" name="Picture 21">
            <a:extLst>
              <a:ext uri="{FF2B5EF4-FFF2-40B4-BE49-F238E27FC236}">
                <a16:creationId xmlns:a16="http://schemas.microsoft.com/office/drawing/2014/main" id="{A99CC388-0E2A-4058-ABFC-F1ED071C8073}"/>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224418" y="2819266"/>
            <a:ext cx="1710893" cy="1419326"/>
          </a:xfrm>
          <a:prstGeom prst="rect">
            <a:avLst/>
          </a:prstGeom>
        </p:spPr>
      </p:pic>
      <p:sp>
        <p:nvSpPr>
          <p:cNvPr id="23" name="Arrow: Right 22">
            <a:extLst>
              <a:ext uri="{FF2B5EF4-FFF2-40B4-BE49-F238E27FC236}">
                <a16:creationId xmlns:a16="http://schemas.microsoft.com/office/drawing/2014/main" id="{5A739E56-B6EB-414F-9854-9F0BEBEB323B}"/>
              </a:ext>
            </a:extLst>
          </p:cNvPr>
          <p:cNvSpPr/>
          <p:nvPr/>
        </p:nvSpPr>
        <p:spPr>
          <a:xfrm rot="5400000">
            <a:off x="1865900" y="4537044"/>
            <a:ext cx="306796" cy="293193"/>
          </a:xfrm>
          <a:prstGeom prst="rightArrow">
            <a:avLst>
              <a:gd name="adj1" fmla="val 32013"/>
              <a:gd name="adj2" fmla="val 53559"/>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highlight>
                <a:srgbClr val="C0C0C0"/>
              </a:highlight>
            </a:endParaRPr>
          </a:p>
        </p:txBody>
      </p:sp>
      <p:pic>
        <p:nvPicPr>
          <p:cNvPr id="24" name="Picture 23">
            <a:extLst>
              <a:ext uri="{FF2B5EF4-FFF2-40B4-BE49-F238E27FC236}">
                <a16:creationId xmlns:a16="http://schemas.microsoft.com/office/drawing/2014/main" id="{AB83CCA8-0466-4F79-872B-79E9F2C0748B}"/>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4407527" y="3910193"/>
            <a:ext cx="1535534" cy="1273851"/>
          </a:xfrm>
          <a:prstGeom prst="rect">
            <a:avLst/>
          </a:prstGeom>
        </p:spPr>
      </p:pic>
      <p:pic>
        <p:nvPicPr>
          <p:cNvPr id="25" name="Picture 24" descr="Icon&#10;&#10;Description automatically generated">
            <a:extLst>
              <a:ext uri="{FF2B5EF4-FFF2-40B4-BE49-F238E27FC236}">
                <a16:creationId xmlns:a16="http://schemas.microsoft.com/office/drawing/2014/main" id="{E530BE22-8297-4F7F-B8F4-DC87F2230DEB}"/>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6635979" y="2822744"/>
            <a:ext cx="1053641" cy="1010926"/>
          </a:xfrm>
          <a:prstGeom prst="rect">
            <a:avLst/>
          </a:prstGeom>
        </p:spPr>
      </p:pic>
      <p:pic>
        <p:nvPicPr>
          <p:cNvPr id="26" name="Picture 25" descr="Icon&#10;&#10;Description automatically generated">
            <a:extLst>
              <a:ext uri="{FF2B5EF4-FFF2-40B4-BE49-F238E27FC236}">
                <a16:creationId xmlns:a16="http://schemas.microsoft.com/office/drawing/2014/main" id="{A8718049-544C-4CB3-A9B6-08DA9703CF9D}"/>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6635979" y="5257831"/>
            <a:ext cx="1053641" cy="1010926"/>
          </a:xfrm>
          <a:prstGeom prst="rect">
            <a:avLst/>
          </a:prstGeom>
        </p:spPr>
      </p:pic>
      <p:pic>
        <p:nvPicPr>
          <p:cNvPr id="27" name="Picture 26" descr="Icon&#10;&#10;Description automatically generated">
            <a:extLst>
              <a:ext uri="{FF2B5EF4-FFF2-40B4-BE49-F238E27FC236}">
                <a16:creationId xmlns:a16="http://schemas.microsoft.com/office/drawing/2014/main" id="{D9ECC5B8-2516-4A4F-800A-8F60B8548B95}"/>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6973910" y="4041655"/>
            <a:ext cx="1053641" cy="1010926"/>
          </a:xfrm>
          <a:prstGeom prst="rect">
            <a:avLst/>
          </a:prstGeom>
        </p:spPr>
      </p:pic>
      <p:sp>
        <p:nvSpPr>
          <p:cNvPr id="5" name="Arrow: Right 22">
            <a:extLst>
              <a:ext uri="{FF2B5EF4-FFF2-40B4-BE49-F238E27FC236}">
                <a16:creationId xmlns:a16="http://schemas.microsoft.com/office/drawing/2014/main" id="{44F8A70E-D367-D14E-6979-3647559D07B2}"/>
              </a:ext>
            </a:extLst>
          </p:cNvPr>
          <p:cNvSpPr/>
          <p:nvPr/>
        </p:nvSpPr>
        <p:spPr>
          <a:xfrm>
            <a:off x="5911306" y="4400522"/>
            <a:ext cx="306796" cy="293193"/>
          </a:xfrm>
          <a:prstGeom prst="rightArrow">
            <a:avLst>
              <a:gd name="adj1" fmla="val 32013"/>
              <a:gd name="adj2" fmla="val 53559"/>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highlight>
                <a:srgbClr val="C0C0C0"/>
              </a:highlight>
            </a:endParaRPr>
          </a:p>
        </p:txBody>
      </p:sp>
      <p:sp>
        <p:nvSpPr>
          <p:cNvPr id="6" name="Arrow: Right 22">
            <a:extLst>
              <a:ext uri="{FF2B5EF4-FFF2-40B4-BE49-F238E27FC236}">
                <a16:creationId xmlns:a16="http://schemas.microsoft.com/office/drawing/2014/main" id="{860E76E1-4268-8E0D-9C3C-E7BED8843F67}"/>
              </a:ext>
            </a:extLst>
          </p:cNvPr>
          <p:cNvSpPr/>
          <p:nvPr/>
        </p:nvSpPr>
        <p:spPr>
          <a:xfrm rot="10800000">
            <a:off x="6635247" y="4400521"/>
            <a:ext cx="306796" cy="293193"/>
          </a:xfrm>
          <a:prstGeom prst="rightArrow">
            <a:avLst>
              <a:gd name="adj1" fmla="val 32013"/>
              <a:gd name="adj2" fmla="val 53559"/>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highlight>
                <a:srgbClr val="C0C0C0"/>
              </a:highlight>
            </a:endParaRPr>
          </a:p>
        </p:txBody>
      </p:sp>
      <p:sp>
        <p:nvSpPr>
          <p:cNvPr id="8" name="Arrow: Right 22">
            <a:extLst>
              <a:ext uri="{FF2B5EF4-FFF2-40B4-BE49-F238E27FC236}">
                <a16:creationId xmlns:a16="http://schemas.microsoft.com/office/drawing/2014/main" id="{F4EBD2D4-9BD3-8D22-A88B-75298F7B6275}"/>
              </a:ext>
            </a:extLst>
          </p:cNvPr>
          <p:cNvSpPr/>
          <p:nvPr/>
        </p:nvSpPr>
        <p:spPr>
          <a:xfrm rot="13407283">
            <a:off x="6500868" y="5177728"/>
            <a:ext cx="306796" cy="293193"/>
          </a:xfrm>
          <a:prstGeom prst="rightArrow">
            <a:avLst>
              <a:gd name="adj1" fmla="val 32013"/>
              <a:gd name="adj2" fmla="val 53559"/>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highlight>
                <a:srgbClr val="C0C0C0"/>
              </a:highlight>
            </a:endParaRPr>
          </a:p>
        </p:txBody>
      </p:sp>
      <p:sp>
        <p:nvSpPr>
          <p:cNvPr id="9" name="Arrow: Right 22">
            <a:extLst>
              <a:ext uri="{FF2B5EF4-FFF2-40B4-BE49-F238E27FC236}">
                <a16:creationId xmlns:a16="http://schemas.microsoft.com/office/drawing/2014/main" id="{F03C8437-8B7C-42A2-601C-34843084B147}"/>
              </a:ext>
            </a:extLst>
          </p:cNvPr>
          <p:cNvSpPr/>
          <p:nvPr/>
        </p:nvSpPr>
        <p:spPr>
          <a:xfrm rot="8100000">
            <a:off x="6500868" y="3625087"/>
            <a:ext cx="306796" cy="293193"/>
          </a:xfrm>
          <a:prstGeom prst="rightArrow">
            <a:avLst>
              <a:gd name="adj1" fmla="val 32013"/>
              <a:gd name="adj2" fmla="val 53559"/>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highlight>
                <a:srgbClr val="C0C0C0"/>
              </a:highlight>
            </a:endParaRPr>
          </a:p>
        </p:txBody>
      </p:sp>
    </p:spTree>
    <p:extLst>
      <p:ext uri="{BB962C8B-B14F-4D97-AF65-F5344CB8AC3E}">
        <p14:creationId xmlns:p14="http://schemas.microsoft.com/office/powerpoint/2010/main" val="31568330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A picture containing text&#10;&#10;Description automatically generated">
            <a:extLst>
              <a:ext uri="{FF2B5EF4-FFF2-40B4-BE49-F238E27FC236}">
                <a16:creationId xmlns:a16="http://schemas.microsoft.com/office/drawing/2014/main" id="{E8DCAA5B-675F-4104-B7BE-85F6FAF0C65E}"/>
              </a:ext>
            </a:extLst>
          </p:cNvPr>
          <p:cNvPicPr>
            <a:picLocks noChangeAspect="1"/>
          </p:cNvPicPr>
          <p:nvPr/>
        </p:nvPicPr>
        <p:blipFill rotWithShape="1">
          <a:blip r:embed="rId3">
            <a:alphaModFix amt="85000"/>
          </a:blip>
          <a:srcRect l="36177" t="5647" r="2466" b="5236"/>
          <a:stretch/>
        </p:blipFill>
        <p:spPr>
          <a:xfrm>
            <a:off x="4732381" y="853479"/>
            <a:ext cx="6892761" cy="5642290"/>
          </a:xfrm>
          <a:prstGeom prst="rect">
            <a:avLst/>
          </a:prstGeom>
        </p:spPr>
      </p:pic>
      <p:sp>
        <p:nvSpPr>
          <p:cNvPr id="4" name="Title 3">
            <a:extLst>
              <a:ext uri="{FF2B5EF4-FFF2-40B4-BE49-F238E27FC236}">
                <a16:creationId xmlns:a16="http://schemas.microsoft.com/office/drawing/2014/main" id="{0340D85C-EF6F-3896-BF09-CA8F14B500D4}"/>
              </a:ext>
            </a:extLst>
          </p:cNvPr>
          <p:cNvSpPr>
            <a:spLocks noGrp="1"/>
          </p:cNvSpPr>
          <p:nvPr>
            <p:ph type="title"/>
          </p:nvPr>
        </p:nvSpPr>
        <p:spPr>
          <a:xfrm>
            <a:off x="474447" y="136525"/>
            <a:ext cx="11370799" cy="720524"/>
          </a:xfrm>
        </p:spPr>
        <p:txBody>
          <a:bodyPr>
            <a:normAutofit/>
          </a:bodyPr>
          <a:lstStyle/>
          <a:p>
            <a:r>
              <a:rPr lang="en-US">
                <a:latin typeface="Arial"/>
                <a:ea typeface="Calibri" panose="020F0502020204030204" pitchFamily="34" charset="0"/>
                <a:cs typeface="Arial"/>
              </a:rPr>
              <a:t>Marshall’s Evolving </a:t>
            </a:r>
            <a:r>
              <a:rPr lang="en-US">
                <a:solidFill>
                  <a:srgbClr val="FF8217"/>
                </a:solidFill>
                <a:latin typeface="Arial"/>
                <a:ea typeface="Calibri" panose="020F0502020204030204" pitchFamily="34" charset="0"/>
                <a:cs typeface="Arial"/>
              </a:rPr>
              <a:t>Pursuits</a:t>
            </a:r>
            <a:r>
              <a:rPr lang="en-US">
                <a:latin typeface="Arial"/>
                <a:ea typeface="Calibri" panose="020F0502020204030204" pitchFamily="34" charset="0"/>
                <a:cs typeface="Arial"/>
              </a:rPr>
              <a:t> Culture</a:t>
            </a:r>
            <a:endParaRPr lang="en-US"/>
          </a:p>
        </p:txBody>
      </p:sp>
      <p:sp>
        <p:nvSpPr>
          <p:cNvPr id="31" name="Title 3">
            <a:extLst>
              <a:ext uri="{FF2B5EF4-FFF2-40B4-BE49-F238E27FC236}">
                <a16:creationId xmlns:a16="http://schemas.microsoft.com/office/drawing/2014/main" id="{0EF4788B-869E-4925-8328-20D02E4CD196}"/>
              </a:ext>
            </a:extLst>
          </p:cNvPr>
          <p:cNvSpPr txBox="1">
            <a:spLocks/>
          </p:cNvSpPr>
          <p:nvPr/>
        </p:nvSpPr>
        <p:spPr>
          <a:xfrm>
            <a:off x="361558" y="1228399"/>
            <a:ext cx="4261685" cy="486489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000" b="0" kern="1200">
                <a:solidFill>
                  <a:schemeClr val="bg1"/>
                </a:solidFill>
                <a:latin typeface="Arial" panose="020B0604020202020204" pitchFamily="34" charset="0"/>
                <a:ea typeface="+mj-ea"/>
                <a:cs typeface="Arial" panose="020B0604020202020204" pitchFamily="34" charset="0"/>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2400" b="0" i="0" u="none" strike="noStrike" kern="1200" cap="none" spc="0" normalizeH="0" baseline="0" noProof="0">
                <a:ln>
                  <a:noFill/>
                </a:ln>
                <a:effectLst/>
                <a:uLnTx/>
                <a:uFillTx/>
                <a:latin typeface="Arial"/>
                <a:ea typeface="Calibri" panose="020F0502020204030204" pitchFamily="34" charset="0"/>
                <a:cs typeface="Arial"/>
              </a:rPr>
              <a:t>With the changing operational model, we must </a:t>
            </a:r>
            <a:r>
              <a:rPr kumimoji="0" lang="en-US" sz="2400" b="1" i="0" u="none" strike="noStrike" kern="1200" cap="none" spc="0" normalizeH="0" baseline="0" noProof="0">
                <a:ln>
                  <a:noFill/>
                </a:ln>
                <a:solidFill>
                  <a:srgbClr val="EE7E21"/>
                </a:solidFill>
                <a:effectLst/>
                <a:uLnTx/>
                <a:uFillTx/>
                <a:latin typeface="Arial"/>
                <a:ea typeface="Calibri" panose="020F0502020204030204" pitchFamily="34" charset="0"/>
                <a:cs typeface="Arial"/>
              </a:rPr>
              <a:t>pursue future work</a:t>
            </a:r>
            <a:r>
              <a:rPr kumimoji="0" lang="en-US" sz="2400" b="0" i="0" u="none" strike="noStrike" kern="1200" cap="none" spc="0" normalizeH="0" baseline="0" noProof="0">
                <a:ln>
                  <a:noFill/>
                </a:ln>
                <a:solidFill>
                  <a:srgbClr val="EE7E21"/>
                </a:solidFill>
                <a:effectLst/>
                <a:uLnTx/>
                <a:uFillTx/>
                <a:latin typeface="Arial"/>
                <a:ea typeface="Calibri" panose="020F0502020204030204" pitchFamily="34" charset="0"/>
                <a:cs typeface="Arial"/>
              </a:rPr>
              <a:t> </a:t>
            </a:r>
            <a:r>
              <a:rPr kumimoji="0" lang="en-US" sz="2400" b="1" i="0" u="none" strike="noStrike" kern="1200" cap="none" spc="0" normalizeH="0" baseline="0" noProof="0">
                <a:ln>
                  <a:noFill/>
                </a:ln>
                <a:solidFill>
                  <a:srgbClr val="EE7E21"/>
                </a:solidFill>
                <a:effectLst/>
                <a:uLnTx/>
                <a:uFillTx/>
                <a:latin typeface="Arial"/>
                <a:ea typeface="Calibri" panose="020F0502020204030204" pitchFamily="34" charset="0"/>
                <a:cs typeface="Arial"/>
              </a:rPr>
              <a:t>with</a:t>
            </a:r>
            <a:r>
              <a:rPr kumimoji="0" lang="en-US" sz="2400" b="0" i="0" u="none" strike="noStrike" kern="1200" cap="none" spc="0" normalizeH="0" baseline="0" noProof="0">
                <a:ln>
                  <a:noFill/>
                </a:ln>
                <a:effectLst/>
                <a:uLnTx/>
                <a:uFillTx/>
                <a:latin typeface="Arial"/>
                <a:ea typeface="Calibri" panose="020F0502020204030204" pitchFamily="34" charset="0"/>
                <a:cs typeface="Arial"/>
              </a:rPr>
              <a:t> a full range of </a:t>
            </a:r>
            <a:r>
              <a:rPr kumimoji="0" lang="en-US" sz="2400" b="1" i="0" u="none" strike="noStrike" kern="1200" cap="none" spc="0" normalizeH="0" baseline="0" noProof="0">
                <a:ln>
                  <a:noFill/>
                </a:ln>
                <a:solidFill>
                  <a:srgbClr val="EE7E21"/>
                </a:solidFill>
                <a:effectLst/>
                <a:uLnTx/>
                <a:uFillTx/>
                <a:latin typeface="Arial"/>
                <a:ea typeface="Calibri" panose="020F0502020204030204" pitchFamily="34" charset="0"/>
                <a:cs typeface="Arial"/>
              </a:rPr>
              <a:t>partners </a:t>
            </a:r>
            <a:r>
              <a:rPr lang="en-US" sz="2400">
                <a:latin typeface="Arial"/>
                <a:cs typeface="Arial"/>
              </a:rPr>
              <a:t>in the Agency, other government agencies, industry, and academia.</a:t>
            </a:r>
          </a:p>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Arial"/>
              <a:ea typeface="Calibri" panose="020F0502020204030204" pitchFamily="34" charset="0"/>
              <a:cs typeface="Arial"/>
            </a:endParaRPr>
          </a:p>
          <a:p>
            <a:pPr>
              <a:lnSpc>
                <a:spcPct val="100000"/>
              </a:lnSpc>
              <a:defRPr/>
            </a:pPr>
            <a:r>
              <a:rPr kumimoji="0" lang="en-US" sz="2400" b="0" i="0" u="none" strike="noStrike" kern="1200" cap="none" spc="0" normalizeH="0" baseline="0" noProof="0">
                <a:ln>
                  <a:noFill/>
                </a:ln>
                <a:effectLst/>
                <a:uLnTx/>
                <a:uFillTx/>
                <a:latin typeface="Arial"/>
                <a:ea typeface="Calibri" panose="020F0502020204030204" pitchFamily="34" charset="0"/>
                <a:cs typeface="Arial"/>
              </a:rPr>
              <a:t>We must evolve our culture to proactively seek out work with a </a:t>
            </a:r>
            <a:r>
              <a:rPr kumimoji="0" lang="en-US" sz="2400" b="1" i="0" u="none" strike="noStrike" kern="1200" cap="none" spc="0" normalizeH="0" baseline="0" noProof="0">
                <a:ln>
                  <a:noFill/>
                </a:ln>
                <a:solidFill>
                  <a:srgbClr val="EE7E21"/>
                </a:solidFill>
                <a:effectLst/>
                <a:uLnTx/>
                <a:uFillTx/>
                <a:latin typeface="Arial"/>
                <a:ea typeface="Calibri" panose="020F0502020204030204" pitchFamily="34" charset="0"/>
                <a:cs typeface="Arial"/>
              </a:rPr>
              <a:t>positive, service-oriented, </a:t>
            </a:r>
            <a:r>
              <a:rPr lang="en-US" sz="2400" b="1">
                <a:solidFill>
                  <a:srgbClr val="EE7E21"/>
                </a:solidFill>
                <a:latin typeface="Arial"/>
                <a:ea typeface="Calibri" panose="020F0502020204030204" pitchFamily="34" charset="0"/>
                <a:cs typeface="Arial"/>
              </a:rPr>
              <a:t>"YES and how" </a:t>
            </a:r>
            <a:r>
              <a:rPr kumimoji="0" lang="en-US" sz="2400" b="1" i="0" u="none" strike="noStrike" kern="1200" cap="none" spc="0" normalizeH="0" baseline="0" noProof="0">
                <a:ln>
                  <a:noFill/>
                </a:ln>
                <a:solidFill>
                  <a:srgbClr val="EE7E21"/>
                </a:solidFill>
                <a:effectLst/>
                <a:uLnTx/>
                <a:uFillTx/>
                <a:latin typeface="Arial"/>
                <a:ea typeface="Calibri" panose="020F0502020204030204" pitchFamily="34" charset="0"/>
                <a:cs typeface="Arial"/>
              </a:rPr>
              <a:t>mindset</a:t>
            </a:r>
            <a:r>
              <a:rPr kumimoji="0" lang="en-US" sz="2400" b="0" i="0" u="none" strike="noStrike" kern="1200" cap="none" spc="0" normalizeH="0" baseline="0" noProof="0">
                <a:ln>
                  <a:noFill/>
                </a:ln>
                <a:effectLst/>
                <a:uLnTx/>
                <a:uFillTx/>
                <a:latin typeface="Arial"/>
                <a:ea typeface="Calibri" panose="020F0502020204030204" pitchFamily="34" charset="0"/>
                <a:cs typeface="Arial"/>
              </a:rPr>
              <a:t>.</a:t>
            </a:r>
            <a:endParaRPr lang="en-US" sz="2400" b="0" i="0" u="none" strike="noStrike" kern="1200" cap="none" spc="0" normalizeH="0" baseline="0" noProof="0">
              <a:ln>
                <a:noFill/>
              </a:ln>
              <a:effectLst/>
              <a:uLnTx/>
              <a:uFillTx/>
              <a:latin typeface="Arial"/>
              <a:ea typeface="Calibri" panose="020F0502020204030204" pitchFamily="34" charset="0"/>
              <a:cs typeface="Arial"/>
            </a:endParaRPr>
          </a:p>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Arial"/>
              <a:ea typeface="+mj-ea"/>
              <a:cs typeface="Arial"/>
            </a:endParaRPr>
          </a:p>
        </p:txBody>
      </p:sp>
      <p:sp>
        <p:nvSpPr>
          <p:cNvPr id="47" name="TextBox 46">
            <a:extLst>
              <a:ext uri="{FF2B5EF4-FFF2-40B4-BE49-F238E27FC236}">
                <a16:creationId xmlns:a16="http://schemas.microsoft.com/office/drawing/2014/main" id="{4261753A-07AB-4916-BE6B-29F7E2FD81DB}"/>
              </a:ext>
            </a:extLst>
          </p:cNvPr>
          <p:cNvSpPr txBox="1"/>
          <p:nvPr/>
        </p:nvSpPr>
        <p:spPr>
          <a:xfrm>
            <a:off x="5096112" y="1029386"/>
            <a:ext cx="6771619" cy="5647700"/>
          </a:xfrm>
          <a:prstGeom prst="rect">
            <a:avLst/>
          </a:prstGeom>
          <a:noFill/>
        </p:spPr>
        <p:txBody>
          <a:bodyPr wrap="square" lIns="91440" tIns="45720" rIns="91440" bIns="45720" rtlCol="0" anchor="t">
            <a:spAutoFit/>
          </a:bodyPr>
          <a:lstStyle/>
          <a:p>
            <a:pPr>
              <a:defRPr/>
            </a:pPr>
            <a:r>
              <a:rPr lang="en-US" sz="1900" b="1">
                <a:solidFill>
                  <a:srgbClr val="EE7E21"/>
                </a:solidFill>
                <a:latin typeface="Arial"/>
                <a:cs typeface="Arial"/>
              </a:rPr>
              <a:t>Partnership Mentality</a:t>
            </a:r>
          </a:p>
          <a:p>
            <a:pPr marL="347345">
              <a:defRPr/>
            </a:pPr>
            <a:r>
              <a:rPr lang="en-US" sz="1700">
                <a:solidFill>
                  <a:schemeClr val="bg1"/>
                </a:solidFill>
                <a:latin typeface="Arial"/>
                <a:cs typeface="Arial"/>
              </a:rPr>
              <a:t>Find partners who align with our vision and offer our capabilities and resources to capture targeted work</a:t>
            </a:r>
          </a:p>
          <a:p>
            <a:pPr>
              <a:defRPr/>
            </a:pPr>
            <a:endParaRPr lang="en-US" sz="2000" b="1">
              <a:solidFill>
                <a:srgbClr val="F8931D"/>
              </a:solidFill>
              <a:latin typeface="Arial" panose="020B0604020202020204" pitchFamily="34" charset="0"/>
              <a:cs typeface="Arial" panose="020B0604020202020204" pitchFamily="34" charset="0"/>
            </a:endParaRPr>
          </a:p>
          <a:p>
            <a:pPr>
              <a:defRPr/>
            </a:pPr>
            <a:r>
              <a:rPr lang="en-US" sz="1900" b="1">
                <a:solidFill>
                  <a:srgbClr val="EE7E21"/>
                </a:solidFill>
                <a:latin typeface="Arial"/>
                <a:cs typeface="Arial"/>
              </a:rPr>
              <a:t>Leveraging/Developing our Skills and Infrastructure</a:t>
            </a:r>
          </a:p>
          <a:p>
            <a:pPr marL="347345">
              <a:defRPr/>
            </a:pPr>
            <a:r>
              <a:rPr lang="en-US" sz="1700">
                <a:solidFill>
                  <a:schemeClr val="bg1"/>
                </a:solidFill>
                <a:latin typeface="Arial"/>
                <a:cs typeface="Arial"/>
              </a:rPr>
              <a:t>Build on our capabilities and leverage/strategically invest in our infrastructure to enable customer and partner success</a:t>
            </a:r>
          </a:p>
          <a:p>
            <a:pPr>
              <a:defRPr/>
            </a:pPr>
            <a:endParaRPr lang="en-US" sz="2000" b="1">
              <a:solidFill>
                <a:srgbClr val="F8931D"/>
              </a:solidFill>
              <a:latin typeface="Arial" panose="020B0604020202020204" pitchFamily="34" charset="0"/>
              <a:cs typeface="Arial" panose="020B0604020202020204" pitchFamily="34" charset="0"/>
            </a:endParaRPr>
          </a:p>
          <a:p>
            <a:pPr>
              <a:defRPr/>
            </a:pPr>
            <a:r>
              <a:rPr lang="en-US" sz="1900" b="1">
                <a:solidFill>
                  <a:srgbClr val="EE7E21"/>
                </a:solidFill>
                <a:latin typeface="Arial"/>
                <a:cs typeface="Arial"/>
              </a:rPr>
              <a:t>Accepting Manageable Risks</a:t>
            </a:r>
          </a:p>
          <a:p>
            <a:pPr marL="347345">
              <a:defRPr/>
            </a:pPr>
            <a:r>
              <a:rPr lang="en-US" sz="1700">
                <a:solidFill>
                  <a:schemeClr val="bg1"/>
                </a:solidFill>
                <a:latin typeface="Arial"/>
                <a:cs typeface="Arial"/>
              </a:rPr>
              <a:t>Safely and effectively manage program risk and assure mission readiness</a:t>
            </a:r>
            <a:endParaRPr lang="en-US" sz="1700" b="1">
              <a:solidFill>
                <a:schemeClr val="bg1"/>
              </a:solidFill>
              <a:latin typeface="Arial"/>
              <a:cs typeface="Arial"/>
            </a:endParaRPr>
          </a:p>
          <a:p>
            <a:pPr marL="0" marR="0" lvl="0" indent="0" algn="l" defTabSz="914400" rtl="0" eaLnBrk="1" fontAlgn="auto" latinLnBrk="0" hangingPunct="1">
              <a:lnSpc>
                <a:spcPct val="100000"/>
              </a:lnSpc>
              <a:spcBef>
                <a:spcPts val="0"/>
              </a:spcBef>
              <a:buClrTx/>
              <a:buSzTx/>
              <a:buFontTx/>
              <a:buNone/>
              <a:tabLst/>
              <a:defRPr/>
            </a:pPr>
            <a:endParaRPr kumimoji="0" lang="en-US" sz="2000" b="1" i="0" u="none" strike="noStrike" kern="1200" cap="none" spc="0" normalizeH="0" baseline="0" noProof="0">
              <a:ln>
                <a:noFill/>
              </a:ln>
              <a:solidFill>
                <a:srgbClr val="F8931D"/>
              </a:solidFill>
              <a:effectLst/>
              <a:uLnTx/>
              <a:uFillTx/>
              <a:latin typeface="Arial" panose="020B0604020202020204" pitchFamily="34" charset="0"/>
              <a:ea typeface="+mn-ea"/>
              <a:cs typeface="Arial" panose="020B0604020202020204" pitchFamily="34" charset="0"/>
            </a:endParaRPr>
          </a:p>
          <a:p>
            <a:pPr>
              <a:defRPr/>
            </a:pPr>
            <a:r>
              <a:rPr lang="en-US" sz="1900" b="1">
                <a:solidFill>
                  <a:srgbClr val="EE7E21"/>
                </a:solidFill>
                <a:latin typeface="Arial"/>
                <a:ea typeface="+mn-lt"/>
                <a:cs typeface="Arial"/>
              </a:rPr>
              <a:t>Seamless Integration</a:t>
            </a:r>
          </a:p>
          <a:p>
            <a:pPr marL="347345">
              <a:defRPr/>
            </a:pPr>
            <a:r>
              <a:rPr lang="en-US" sz="1700">
                <a:solidFill>
                  <a:schemeClr val="bg1"/>
                </a:solidFill>
                <a:latin typeface="Arial"/>
                <a:ea typeface="+mn-lt"/>
                <a:cs typeface="Arial"/>
              </a:rPr>
              <a:t>Seamless integration of mission components, regardless of build//buy/rent origin</a:t>
            </a:r>
            <a:endParaRPr lang="en-US" sz="1700">
              <a:solidFill>
                <a:schemeClr val="bg1"/>
              </a:solidFill>
              <a:latin typeface="Arial"/>
              <a:cs typeface="Arial"/>
            </a:endParaRPr>
          </a:p>
          <a:p>
            <a:pPr>
              <a:defRPr/>
            </a:pPr>
            <a:endParaRPr lang="en-US" sz="1900" b="1">
              <a:solidFill>
                <a:srgbClr val="EE7E21"/>
              </a:solidFill>
              <a:latin typeface="Arial"/>
              <a:cs typeface="Arial"/>
            </a:endParaRPr>
          </a:p>
          <a:p>
            <a:pPr>
              <a:defRPr/>
            </a:pPr>
            <a:r>
              <a:rPr lang="en-US" sz="1900" b="1">
                <a:solidFill>
                  <a:srgbClr val="EE7E21"/>
                </a:solidFill>
                <a:latin typeface="Arial"/>
                <a:cs typeface="Arial"/>
              </a:rPr>
              <a:t>Promoting</a:t>
            </a:r>
            <a:r>
              <a:rPr kumimoji="0" lang="en-US" sz="1900" b="1" i="0" u="none" strike="noStrike" kern="1200" cap="none" spc="0" normalizeH="0" baseline="0" noProof="0">
                <a:ln>
                  <a:noFill/>
                </a:ln>
                <a:solidFill>
                  <a:srgbClr val="EE7E21"/>
                </a:solidFill>
                <a:effectLst/>
                <a:uLnTx/>
                <a:uFillTx/>
                <a:latin typeface="Arial"/>
                <a:cs typeface="Arial"/>
              </a:rPr>
              <a:t> Marshall Mission Excellence</a:t>
            </a:r>
            <a:endParaRPr lang="en-US">
              <a:cs typeface="Calibri"/>
            </a:endParaRPr>
          </a:p>
          <a:p>
            <a:pPr marL="347345">
              <a:defRPr/>
            </a:pPr>
            <a:r>
              <a:rPr lang="en-US" sz="1700">
                <a:solidFill>
                  <a:schemeClr val="bg1"/>
                </a:solidFill>
                <a:latin typeface="Arial"/>
                <a:cs typeface="Arial"/>
              </a:rPr>
              <a:t>Deliver for our customers and partners with world-class execution as only Marshall can</a:t>
            </a:r>
          </a:p>
          <a:p>
            <a:pPr marL="347345">
              <a:defRPr/>
            </a:pPr>
            <a:endParaRPr lang="en-US" sz="1700">
              <a:solidFill>
                <a:schemeClr val="bg1"/>
              </a:solidFill>
              <a:latin typeface="Arial"/>
              <a:cs typeface="Arial"/>
            </a:endParaRPr>
          </a:p>
        </p:txBody>
      </p:sp>
      <p:cxnSp>
        <p:nvCxnSpPr>
          <p:cNvPr id="56" name="Straight Connector 55">
            <a:extLst>
              <a:ext uri="{FF2B5EF4-FFF2-40B4-BE49-F238E27FC236}">
                <a16:creationId xmlns:a16="http://schemas.microsoft.com/office/drawing/2014/main" id="{2FE3C65F-FC86-4A0B-B3D3-EBDE18B34222}"/>
              </a:ext>
            </a:extLst>
          </p:cNvPr>
          <p:cNvCxnSpPr>
            <a:cxnSpLocks/>
          </p:cNvCxnSpPr>
          <p:nvPr/>
        </p:nvCxnSpPr>
        <p:spPr>
          <a:xfrm>
            <a:off x="4778339" y="960989"/>
            <a:ext cx="0" cy="5394960"/>
          </a:xfrm>
          <a:prstGeom prst="line">
            <a:avLst/>
          </a:prstGeom>
          <a:ln w="28575">
            <a:solidFill>
              <a:schemeClr val="tx1">
                <a:lumMod val="50000"/>
                <a:lumOff val="50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pic>
        <p:nvPicPr>
          <p:cNvPr id="7" name="Picture 6" descr="A picture containing kitchenware&#10;&#10;Description automatically generated">
            <a:extLst>
              <a:ext uri="{FF2B5EF4-FFF2-40B4-BE49-F238E27FC236}">
                <a16:creationId xmlns:a16="http://schemas.microsoft.com/office/drawing/2014/main" id="{926D6651-55E2-0A67-7055-3A39077C43FE}"/>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Lst>
          </a:blip>
          <a:stretch>
            <a:fillRect/>
          </a:stretch>
        </p:blipFill>
        <p:spPr>
          <a:xfrm>
            <a:off x="5097966" y="1327082"/>
            <a:ext cx="362352" cy="308372"/>
          </a:xfrm>
          <a:prstGeom prst="rect">
            <a:avLst/>
          </a:prstGeom>
        </p:spPr>
      </p:pic>
      <p:pic>
        <p:nvPicPr>
          <p:cNvPr id="2" name="Picture 1" descr="A picture containing kitchenware&#10;&#10;Description automatically generated">
            <a:extLst>
              <a:ext uri="{FF2B5EF4-FFF2-40B4-BE49-F238E27FC236}">
                <a16:creationId xmlns:a16="http://schemas.microsoft.com/office/drawing/2014/main" id="{70DDE806-5A8D-15A8-BEB6-65ED43BA99AF}"/>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Lst>
          </a:blip>
          <a:stretch>
            <a:fillRect/>
          </a:stretch>
        </p:blipFill>
        <p:spPr>
          <a:xfrm>
            <a:off x="5097966" y="2426373"/>
            <a:ext cx="362352" cy="308372"/>
          </a:xfrm>
          <a:prstGeom prst="rect">
            <a:avLst/>
          </a:prstGeom>
        </p:spPr>
      </p:pic>
      <p:pic>
        <p:nvPicPr>
          <p:cNvPr id="3" name="Picture 2" descr="A picture containing kitchenware&#10;&#10;Description automatically generated">
            <a:extLst>
              <a:ext uri="{FF2B5EF4-FFF2-40B4-BE49-F238E27FC236}">
                <a16:creationId xmlns:a16="http://schemas.microsoft.com/office/drawing/2014/main" id="{2DCF9093-661F-B71E-D95D-61ADEB891677}"/>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Lst>
          </a:blip>
          <a:stretch>
            <a:fillRect/>
          </a:stretch>
        </p:blipFill>
        <p:spPr>
          <a:xfrm>
            <a:off x="5097966" y="3532279"/>
            <a:ext cx="362352" cy="308372"/>
          </a:xfrm>
          <a:prstGeom prst="rect">
            <a:avLst/>
          </a:prstGeom>
        </p:spPr>
      </p:pic>
      <p:pic>
        <p:nvPicPr>
          <p:cNvPr id="6" name="Picture 5" descr="A picture containing kitchenware&#10;&#10;Description automatically generated">
            <a:extLst>
              <a:ext uri="{FF2B5EF4-FFF2-40B4-BE49-F238E27FC236}">
                <a16:creationId xmlns:a16="http://schemas.microsoft.com/office/drawing/2014/main" id="{BD2719CE-E46D-A5C0-42F4-16A8B6A71480}"/>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Lst>
          </a:blip>
          <a:stretch>
            <a:fillRect/>
          </a:stretch>
        </p:blipFill>
        <p:spPr>
          <a:xfrm>
            <a:off x="5097966" y="4652419"/>
            <a:ext cx="362352" cy="308372"/>
          </a:xfrm>
          <a:prstGeom prst="rect">
            <a:avLst/>
          </a:prstGeom>
        </p:spPr>
      </p:pic>
      <p:pic>
        <p:nvPicPr>
          <p:cNvPr id="10" name="Picture 9" descr="A picture containing kitchenware&#10;&#10;Description automatically generated">
            <a:extLst>
              <a:ext uri="{FF2B5EF4-FFF2-40B4-BE49-F238E27FC236}">
                <a16:creationId xmlns:a16="http://schemas.microsoft.com/office/drawing/2014/main" id="{B0D58E75-1376-D6C9-0D5E-768C919CE8EE}"/>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Lst>
          </a:blip>
          <a:stretch>
            <a:fillRect/>
          </a:stretch>
        </p:blipFill>
        <p:spPr>
          <a:xfrm>
            <a:off x="5097966" y="5733880"/>
            <a:ext cx="362352" cy="308372"/>
          </a:xfrm>
          <a:prstGeom prst="rect">
            <a:avLst/>
          </a:prstGeom>
        </p:spPr>
      </p:pic>
    </p:spTree>
    <p:extLst>
      <p:ext uri="{BB962C8B-B14F-4D97-AF65-F5344CB8AC3E}">
        <p14:creationId xmlns:p14="http://schemas.microsoft.com/office/powerpoint/2010/main" val="20207296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 name="Picture 65">
            <a:extLst>
              <a:ext uri="{FF2B5EF4-FFF2-40B4-BE49-F238E27FC236}">
                <a16:creationId xmlns:a16="http://schemas.microsoft.com/office/drawing/2014/main" id="{E6FF934A-B410-A6D4-AC00-5C22FB0A5D03}"/>
              </a:ext>
            </a:extLst>
          </p:cNvPr>
          <p:cNvPicPr>
            <a:picLocks noChangeAspect="1"/>
          </p:cNvPicPr>
          <p:nvPr/>
        </p:nvPicPr>
        <p:blipFill rotWithShape="1">
          <a:blip r:embed="rId3"/>
          <a:srcRect t="8787" b="7213"/>
          <a:stretch/>
        </p:blipFill>
        <p:spPr>
          <a:xfrm>
            <a:off x="0" y="0"/>
            <a:ext cx="12255604" cy="6858000"/>
          </a:xfrm>
          <a:prstGeom prst="rect">
            <a:avLst/>
          </a:prstGeom>
        </p:spPr>
      </p:pic>
      <p:sp>
        <p:nvSpPr>
          <p:cNvPr id="56" name="Rectangle 55">
            <a:extLst>
              <a:ext uri="{FF2B5EF4-FFF2-40B4-BE49-F238E27FC236}">
                <a16:creationId xmlns:a16="http://schemas.microsoft.com/office/drawing/2014/main" id="{64401456-74CC-3E4A-DEF1-7D81AA3A4528}"/>
              </a:ext>
            </a:extLst>
          </p:cNvPr>
          <p:cNvSpPr/>
          <p:nvPr/>
        </p:nvSpPr>
        <p:spPr>
          <a:xfrm>
            <a:off x="0" y="204916"/>
            <a:ext cx="5995837" cy="479445"/>
          </a:xfrm>
          <a:prstGeom prst="rect">
            <a:avLst/>
          </a:prstGeom>
          <a:solidFill>
            <a:srgbClr val="E87B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a:extLst>
              <a:ext uri="{FF2B5EF4-FFF2-40B4-BE49-F238E27FC236}">
                <a16:creationId xmlns:a16="http://schemas.microsoft.com/office/drawing/2014/main" id="{88B32764-C21E-ABB8-32DA-DFD1B69D98AE}"/>
              </a:ext>
            </a:extLst>
          </p:cNvPr>
          <p:cNvSpPr txBox="1"/>
          <p:nvPr/>
        </p:nvSpPr>
        <p:spPr>
          <a:xfrm>
            <a:off x="46316" y="6143631"/>
            <a:ext cx="12259850" cy="584775"/>
          </a:xfrm>
          <a:prstGeom prst="rect">
            <a:avLst/>
          </a:prstGeom>
          <a:noFill/>
          <a:ln w="25400">
            <a:noFill/>
          </a:ln>
        </p:spPr>
        <p:txBody>
          <a:bodyPr wrap="square" lIns="91440" tIns="45720" rIns="91440" bIns="45720" rtlCol="0" anchor="t">
            <a:spAutoFit/>
          </a:bodyPr>
          <a:lstStyle/>
          <a:p>
            <a:pPr algn="ctr"/>
            <a:r>
              <a:rPr lang="en-US" sz="1600" b="1">
                <a:solidFill>
                  <a:schemeClr val="bg1"/>
                </a:solidFill>
                <a:latin typeface="Arial"/>
                <a:cs typeface="Arial"/>
              </a:rPr>
              <a:t>Beginning with Artemis V, Marshall Will Manage and Perform Insight to the </a:t>
            </a:r>
            <a:br>
              <a:rPr lang="en-US" sz="1600" b="1">
                <a:latin typeface="Arial"/>
                <a:cs typeface="Arial"/>
              </a:rPr>
            </a:br>
            <a:r>
              <a:rPr lang="en-US" sz="1600" b="1">
                <a:solidFill>
                  <a:schemeClr val="bg1"/>
                </a:solidFill>
                <a:latin typeface="Arial"/>
                <a:cs typeface="Arial"/>
              </a:rPr>
              <a:t>EPOC Prime Contractor for the SLS Production and Operations.</a:t>
            </a:r>
            <a:endParaRPr lang="en-US" sz="1600">
              <a:solidFill>
                <a:schemeClr val="bg1"/>
              </a:solidFill>
              <a:cs typeface="Calibri" panose="020F0502020204030204"/>
            </a:endParaRPr>
          </a:p>
        </p:txBody>
      </p:sp>
      <p:sp>
        <p:nvSpPr>
          <p:cNvPr id="18" name="TextBox 17">
            <a:extLst>
              <a:ext uri="{FF2B5EF4-FFF2-40B4-BE49-F238E27FC236}">
                <a16:creationId xmlns:a16="http://schemas.microsoft.com/office/drawing/2014/main" id="{6EB683CA-4B86-1D57-BDDA-3B79C5A9D8DE}"/>
              </a:ext>
            </a:extLst>
          </p:cNvPr>
          <p:cNvSpPr txBox="1"/>
          <p:nvPr/>
        </p:nvSpPr>
        <p:spPr>
          <a:xfrm>
            <a:off x="415320" y="2201437"/>
            <a:ext cx="2080344" cy="859751"/>
          </a:xfrm>
          <a:prstGeom prst="rect">
            <a:avLst/>
          </a:prstGeom>
          <a:noFill/>
          <a:ln w="25400">
            <a:noFill/>
          </a:ln>
        </p:spPr>
        <p:txBody>
          <a:bodyPr wrap="square" lIns="91440" tIns="45720" rIns="91440" bIns="45720" rtlCol="0" anchor="t">
            <a:spAutoFit/>
          </a:bodyPr>
          <a:lstStyle/>
          <a:p>
            <a:r>
              <a:rPr lang="en-US" sz="1600" b="1">
                <a:solidFill>
                  <a:srgbClr val="EE7E21"/>
                </a:solidFill>
                <a:latin typeface="Arial"/>
                <a:cs typeface="Arial"/>
              </a:rPr>
              <a:t>SLS Development </a:t>
            </a:r>
            <a:br>
              <a:rPr lang="en-US" sz="1600" b="1">
                <a:latin typeface="Arial"/>
                <a:cs typeface="Arial"/>
              </a:rPr>
            </a:br>
            <a:r>
              <a:rPr lang="en-US" sz="1600" b="1">
                <a:solidFill>
                  <a:srgbClr val="EE7E21"/>
                </a:solidFill>
                <a:latin typeface="Arial"/>
                <a:cs typeface="Arial"/>
              </a:rPr>
              <a:t>and Program Management </a:t>
            </a:r>
            <a:endParaRPr lang="en-US">
              <a:cs typeface="Calibri" panose="020F0502020204030204"/>
            </a:endParaRPr>
          </a:p>
        </p:txBody>
      </p:sp>
      <p:sp>
        <p:nvSpPr>
          <p:cNvPr id="6" name="TextBox 5">
            <a:extLst>
              <a:ext uri="{FF2B5EF4-FFF2-40B4-BE49-F238E27FC236}">
                <a16:creationId xmlns:a16="http://schemas.microsoft.com/office/drawing/2014/main" id="{A087DC57-6215-F0AA-4880-516738E318EF}"/>
              </a:ext>
            </a:extLst>
          </p:cNvPr>
          <p:cNvSpPr txBox="1"/>
          <p:nvPr/>
        </p:nvSpPr>
        <p:spPr>
          <a:xfrm>
            <a:off x="2997949" y="1744671"/>
            <a:ext cx="6214329" cy="461665"/>
          </a:xfrm>
          <a:prstGeom prst="rect">
            <a:avLst/>
          </a:prstGeom>
          <a:noFill/>
          <a:ln w="25400">
            <a:noFill/>
          </a:ln>
        </p:spPr>
        <p:txBody>
          <a:bodyPr wrap="square" lIns="91440" tIns="45720" rIns="91440" bIns="45720" rtlCol="0" anchor="t">
            <a:spAutoFit/>
          </a:bodyPr>
          <a:lstStyle/>
          <a:p>
            <a:pPr algn="ctr"/>
            <a:r>
              <a:rPr lang="en-US" sz="2400" b="1">
                <a:solidFill>
                  <a:srgbClr val="EE7E21"/>
                </a:solidFill>
                <a:latin typeface="Arial"/>
                <a:cs typeface="Arial"/>
              </a:rPr>
              <a:t>2022─2027 </a:t>
            </a:r>
          </a:p>
        </p:txBody>
      </p:sp>
      <p:sp>
        <p:nvSpPr>
          <p:cNvPr id="19" name="TextBox 18">
            <a:extLst>
              <a:ext uri="{FF2B5EF4-FFF2-40B4-BE49-F238E27FC236}">
                <a16:creationId xmlns:a16="http://schemas.microsoft.com/office/drawing/2014/main" id="{10F02B62-5915-9CFA-2EF9-8E239C099736}"/>
              </a:ext>
            </a:extLst>
          </p:cNvPr>
          <p:cNvSpPr txBox="1"/>
          <p:nvPr/>
        </p:nvSpPr>
        <p:spPr>
          <a:xfrm>
            <a:off x="9733492" y="3559430"/>
            <a:ext cx="2006509" cy="1815882"/>
          </a:xfrm>
          <a:prstGeom prst="rect">
            <a:avLst/>
          </a:prstGeom>
          <a:noFill/>
          <a:ln w="25400">
            <a:noFill/>
          </a:ln>
        </p:spPr>
        <p:txBody>
          <a:bodyPr wrap="square" lIns="91440" tIns="45720" rIns="91440" bIns="45720" rtlCol="0" anchor="t">
            <a:spAutoFit/>
          </a:bodyPr>
          <a:lstStyle/>
          <a:p>
            <a:r>
              <a:rPr lang="en-US" sz="1600" b="1">
                <a:solidFill>
                  <a:schemeClr val="bg1"/>
                </a:solidFill>
                <a:latin typeface="Arial"/>
                <a:cs typeface="Arial"/>
              </a:rPr>
              <a:t>AND</a:t>
            </a:r>
          </a:p>
          <a:p>
            <a:endParaRPr lang="en-US" sz="1600" b="1">
              <a:solidFill>
                <a:srgbClr val="EE7E21"/>
              </a:solidFill>
              <a:latin typeface="Arial"/>
              <a:cs typeface="Arial"/>
            </a:endParaRPr>
          </a:p>
          <a:p>
            <a:r>
              <a:rPr lang="en-US" sz="1600" b="1">
                <a:solidFill>
                  <a:schemeClr val="bg1"/>
                </a:solidFill>
                <a:latin typeface="Arial"/>
                <a:cs typeface="Arial"/>
              </a:rPr>
              <a:t>People and Infrastructure </a:t>
            </a:r>
            <a:br>
              <a:rPr lang="en-US" sz="1600" b="1">
                <a:latin typeface="Arial"/>
                <a:cs typeface="Arial"/>
              </a:rPr>
            </a:br>
            <a:r>
              <a:rPr lang="en-US" sz="1600" b="1">
                <a:solidFill>
                  <a:schemeClr val="bg1"/>
                </a:solidFill>
                <a:latin typeface="Arial"/>
                <a:cs typeface="Arial"/>
              </a:rPr>
              <a:t>Supporting New Programs and Projects</a:t>
            </a:r>
          </a:p>
        </p:txBody>
      </p:sp>
      <p:sp>
        <p:nvSpPr>
          <p:cNvPr id="15" name="TextBox 14">
            <a:extLst>
              <a:ext uri="{FF2B5EF4-FFF2-40B4-BE49-F238E27FC236}">
                <a16:creationId xmlns:a16="http://schemas.microsoft.com/office/drawing/2014/main" id="{DC583AB4-7ACE-7E20-0C2C-F2797729C35E}"/>
              </a:ext>
            </a:extLst>
          </p:cNvPr>
          <p:cNvSpPr txBox="1"/>
          <p:nvPr/>
        </p:nvSpPr>
        <p:spPr>
          <a:xfrm>
            <a:off x="9733492" y="2330112"/>
            <a:ext cx="2473063" cy="830997"/>
          </a:xfrm>
          <a:prstGeom prst="rect">
            <a:avLst/>
          </a:prstGeom>
          <a:noFill/>
          <a:ln w="25400">
            <a:noFill/>
          </a:ln>
        </p:spPr>
        <p:txBody>
          <a:bodyPr wrap="square" lIns="91440" tIns="45720" rIns="91440" bIns="45720" rtlCol="0" anchor="t">
            <a:spAutoFit/>
          </a:bodyPr>
          <a:lstStyle/>
          <a:p>
            <a:r>
              <a:rPr lang="en-US" sz="1600" b="1">
                <a:solidFill>
                  <a:srgbClr val="EE7E21"/>
                </a:solidFill>
                <a:latin typeface="Arial"/>
                <a:cs typeface="Arial"/>
              </a:rPr>
              <a:t>SLS Program </a:t>
            </a:r>
          </a:p>
          <a:p>
            <a:r>
              <a:rPr lang="en-US" sz="1600" b="1">
                <a:solidFill>
                  <a:srgbClr val="EE7E21"/>
                </a:solidFill>
                <a:latin typeface="Arial"/>
                <a:cs typeface="Arial"/>
              </a:rPr>
              <a:t>Management, Insight, and GTAs</a:t>
            </a:r>
          </a:p>
        </p:txBody>
      </p:sp>
      <p:sp>
        <p:nvSpPr>
          <p:cNvPr id="2" name="Title 1">
            <a:extLst>
              <a:ext uri="{FF2B5EF4-FFF2-40B4-BE49-F238E27FC236}">
                <a16:creationId xmlns:a16="http://schemas.microsoft.com/office/drawing/2014/main" id="{74FA18D8-F430-43F1-B964-AD6F12CEBA02}"/>
              </a:ext>
            </a:extLst>
          </p:cNvPr>
          <p:cNvSpPr>
            <a:spLocks noGrp="1"/>
          </p:cNvSpPr>
          <p:nvPr>
            <p:ph type="title"/>
          </p:nvPr>
        </p:nvSpPr>
        <p:spPr/>
        <p:txBody>
          <a:bodyPr/>
          <a:lstStyle/>
          <a:p>
            <a:r>
              <a:rPr lang="en-US"/>
              <a:t>SLS Transition</a:t>
            </a:r>
          </a:p>
        </p:txBody>
      </p:sp>
      <p:sp>
        <p:nvSpPr>
          <p:cNvPr id="11" name="TextBox 10">
            <a:extLst>
              <a:ext uri="{FF2B5EF4-FFF2-40B4-BE49-F238E27FC236}">
                <a16:creationId xmlns:a16="http://schemas.microsoft.com/office/drawing/2014/main" id="{BDCA53EC-9383-8FA7-2E6D-089ABAE8ECAE}"/>
              </a:ext>
            </a:extLst>
          </p:cNvPr>
          <p:cNvSpPr txBox="1"/>
          <p:nvPr/>
        </p:nvSpPr>
        <p:spPr>
          <a:xfrm>
            <a:off x="3352800" y="1135399"/>
            <a:ext cx="5481755" cy="461665"/>
          </a:xfrm>
          <a:prstGeom prst="rect">
            <a:avLst/>
          </a:prstGeom>
          <a:noFill/>
        </p:spPr>
        <p:txBody>
          <a:bodyPr wrap="square" rtlCol="0">
            <a:spAutoFit/>
          </a:bodyPr>
          <a:lstStyle/>
          <a:p>
            <a:pPr algn="ctr"/>
            <a:r>
              <a:rPr lang="en-US" sz="2400" b="1">
                <a:solidFill>
                  <a:schemeClr val="bg1">
                    <a:alpha val="75000"/>
                  </a:schemeClr>
                </a:solidFill>
                <a:latin typeface="Arial Black" panose="020B0604020202020204" pitchFamily="34" charset="0"/>
                <a:cs typeface="Arial Black" panose="020B0604020202020204" pitchFamily="34" charset="0"/>
              </a:rPr>
              <a:t>ARTEMIS I─ARTEMIS IV</a:t>
            </a:r>
          </a:p>
        </p:txBody>
      </p:sp>
      <p:sp>
        <p:nvSpPr>
          <p:cNvPr id="12" name="TextBox 11">
            <a:extLst>
              <a:ext uri="{FF2B5EF4-FFF2-40B4-BE49-F238E27FC236}">
                <a16:creationId xmlns:a16="http://schemas.microsoft.com/office/drawing/2014/main" id="{BB703E2A-6391-AE4B-30CA-59FADE3B1D7A}"/>
              </a:ext>
            </a:extLst>
          </p:cNvPr>
          <p:cNvSpPr txBox="1"/>
          <p:nvPr/>
        </p:nvSpPr>
        <p:spPr>
          <a:xfrm>
            <a:off x="1" y="950733"/>
            <a:ext cx="2997949" cy="830997"/>
          </a:xfrm>
          <a:prstGeom prst="rect">
            <a:avLst/>
          </a:prstGeom>
          <a:noFill/>
        </p:spPr>
        <p:txBody>
          <a:bodyPr wrap="square" rtlCol="0">
            <a:spAutoFit/>
          </a:bodyPr>
          <a:lstStyle/>
          <a:p>
            <a:pPr algn="ctr"/>
            <a:r>
              <a:rPr lang="en-US" sz="2400" b="1">
                <a:solidFill>
                  <a:schemeClr val="bg1">
                    <a:alpha val="75000"/>
                  </a:schemeClr>
                </a:solidFill>
                <a:latin typeface="Arial Black" panose="020B0604020202020204" pitchFamily="34" charset="0"/>
                <a:cs typeface="Arial Black" panose="020B0604020202020204" pitchFamily="34" charset="0"/>
              </a:rPr>
              <a:t>CURRENT STATE</a:t>
            </a:r>
          </a:p>
        </p:txBody>
      </p:sp>
      <p:sp>
        <p:nvSpPr>
          <p:cNvPr id="14" name="TextBox 13">
            <a:extLst>
              <a:ext uri="{FF2B5EF4-FFF2-40B4-BE49-F238E27FC236}">
                <a16:creationId xmlns:a16="http://schemas.microsoft.com/office/drawing/2014/main" id="{AE00096A-4A26-8E0E-9ED3-BF4E01BC671B}"/>
              </a:ext>
            </a:extLst>
          </p:cNvPr>
          <p:cNvSpPr txBox="1"/>
          <p:nvPr/>
        </p:nvSpPr>
        <p:spPr>
          <a:xfrm>
            <a:off x="9221048" y="950733"/>
            <a:ext cx="2970952" cy="830997"/>
          </a:xfrm>
          <a:prstGeom prst="rect">
            <a:avLst/>
          </a:prstGeom>
          <a:noFill/>
        </p:spPr>
        <p:txBody>
          <a:bodyPr wrap="square" lIns="91440" tIns="45720" rIns="91440" bIns="45720" rtlCol="0" anchor="t">
            <a:spAutoFit/>
          </a:bodyPr>
          <a:lstStyle/>
          <a:p>
            <a:pPr algn="ctr"/>
            <a:r>
              <a:rPr lang="en-US" sz="2400" b="1">
                <a:solidFill>
                  <a:schemeClr val="bg1">
                    <a:alpha val="75000"/>
                  </a:schemeClr>
                </a:solidFill>
                <a:latin typeface="Arial Black"/>
                <a:cs typeface="Arial Black" panose="020B0604020202020204" pitchFamily="34" charset="0"/>
              </a:rPr>
              <a:t>ARTEMIS V </a:t>
            </a:r>
            <a:br>
              <a:rPr lang="en-US" sz="2400" b="1">
                <a:latin typeface="Arial Black" panose="020B0604020202020204" pitchFamily="34" charset="0"/>
                <a:cs typeface="Arial Black" panose="020B0604020202020204" pitchFamily="34" charset="0"/>
              </a:rPr>
            </a:br>
            <a:r>
              <a:rPr lang="en-US" sz="2400" b="1">
                <a:solidFill>
                  <a:schemeClr val="bg1">
                    <a:alpha val="75000"/>
                  </a:schemeClr>
                </a:solidFill>
                <a:latin typeface="Arial Black"/>
                <a:cs typeface="Arial Black" panose="020B0604020202020204" pitchFamily="34" charset="0"/>
              </a:rPr>
              <a:t>and BEYOND</a:t>
            </a:r>
          </a:p>
        </p:txBody>
      </p:sp>
      <p:cxnSp>
        <p:nvCxnSpPr>
          <p:cNvPr id="57" name="Straight Connector 56">
            <a:extLst>
              <a:ext uri="{FF2B5EF4-FFF2-40B4-BE49-F238E27FC236}">
                <a16:creationId xmlns:a16="http://schemas.microsoft.com/office/drawing/2014/main" id="{9BED35D7-4C06-E223-5A5B-6E4916811C2C}"/>
              </a:ext>
            </a:extLst>
          </p:cNvPr>
          <p:cNvCxnSpPr>
            <a:cxnSpLocks/>
          </p:cNvCxnSpPr>
          <p:nvPr/>
        </p:nvCxnSpPr>
        <p:spPr>
          <a:xfrm>
            <a:off x="347257" y="204916"/>
            <a:ext cx="0" cy="46559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Oval 9">
            <a:extLst>
              <a:ext uri="{FF2B5EF4-FFF2-40B4-BE49-F238E27FC236}">
                <a16:creationId xmlns:a16="http://schemas.microsoft.com/office/drawing/2014/main" id="{38DF6790-0D0A-A114-7533-3C01ABEE7CA7}"/>
              </a:ext>
            </a:extLst>
          </p:cNvPr>
          <p:cNvSpPr/>
          <p:nvPr/>
        </p:nvSpPr>
        <p:spPr>
          <a:xfrm>
            <a:off x="9418830" y="2534054"/>
            <a:ext cx="241538" cy="241538"/>
          </a:xfrm>
          <a:prstGeom prst="ellipse">
            <a:avLst/>
          </a:prstGeom>
          <a:solidFill>
            <a:srgbClr val="FF8217"/>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Notched Right Arrow 33">
            <a:extLst>
              <a:ext uri="{FF2B5EF4-FFF2-40B4-BE49-F238E27FC236}">
                <a16:creationId xmlns:a16="http://schemas.microsoft.com/office/drawing/2014/main" id="{2A37F9F6-6B69-5CFB-C9F8-4BC6E25CC035}"/>
              </a:ext>
            </a:extLst>
          </p:cNvPr>
          <p:cNvSpPr/>
          <p:nvPr/>
        </p:nvSpPr>
        <p:spPr>
          <a:xfrm>
            <a:off x="2667001" y="2500678"/>
            <a:ext cx="3361942" cy="307827"/>
          </a:xfrm>
          <a:prstGeom prst="notchedRightArrow">
            <a:avLst/>
          </a:prstGeom>
          <a:solidFill>
            <a:srgbClr val="EE7E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Oval 2">
            <a:extLst>
              <a:ext uri="{FF2B5EF4-FFF2-40B4-BE49-F238E27FC236}">
                <a16:creationId xmlns:a16="http://schemas.microsoft.com/office/drawing/2014/main" id="{7412FECA-8677-7799-823E-AE3A0292224F}"/>
              </a:ext>
            </a:extLst>
          </p:cNvPr>
          <p:cNvSpPr/>
          <p:nvPr/>
        </p:nvSpPr>
        <p:spPr>
          <a:xfrm>
            <a:off x="2580665" y="2534054"/>
            <a:ext cx="241538" cy="241538"/>
          </a:xfrm>
          <a:prstGeom prst="ellipse">
            <a:avLst/>
          </a:prstGeom>
          <a:solidFill>
            <a:srgbClr val="FF8217"/>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Notched Right Arrow 41">
            <a:extLst>
              <a:ext uri="{FF2B5EF4-FFF2-40B4-BE49-F238E27FC236}">
                <a16:creationId xmlns:a16="http://schemas.microsoft.com/office/drawing/2014/main" id="{E458AB9C-B64D-D083-FAEB-660493780516}"/>
              </a:ext>
            </a:extLst>
          </p:cNvPr>
          <p:cNvSpPr/>
          <p:nvPr/>
        </p:nvSpPr>
        <p:spPr>
          <a:xfrm>
            <a:off x="6018850" y="2500678"/>
            <a:ext cx="3312568" cy="307827"/>
          </a:xfrm>
          <a:prstGeom prst="notchedRightArrow">
            <a:avLst/>
          </a:prstGeom>
          <a:solidFill>
            <a:srgbClr val="EE7E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1" name="Group 30">
            <a:extLst>
              <a:ext uri="{FF2B5EF4-FFF2-40B4-BE49-F238E27FC236}">
                <a16:creationId xmlns:a16="http://schemas.microsoft.com/office/drawing/2014/main" id="{8945051F-BA0E-B8F9-7F2C-CDB15AC4EE12}"/>
              </a:ext>
            </a:extLst>
          </p:cNvPr>
          <p:cNvGrpSpPr/>
          <p:nvPr/>
        </p:nvGrpSpPr>
        <p:grpSpPr>
          <a:xfrm>
            <a:off x="513243" y="3862295"/>
            <a:ext cx="2257022" cy="1341074"/>
            <a:chOff x="447150" y="3366132"/>
            <a:chExt cx="2257022" cy="1341074"/>
          </a:xfrm>
        </p:grpSpPr>
        <p:sp>
          <p:nvSpPr>
            <p:cNvPr id="44" name="TextBox 43">
              <a:extLst>
                <a:ext uri="{FF2B5EF4-FFF2-40B4-BE49-F238E27FC236}">
                  <a16:creationId xmlns:a16="http://schemas.microsoft.com/office/drawing/2014/main" id="{72BF53AB-BABD-8B43-3ABD-F5A53D07F11E}"/>
                </a:ext>
              </a:extLst>
            </p:cNvPr>
            <p:cNvSpPr txBox="1"/>
            <p:nvPr/>
          </p:nvSpPr>
          <p:spPr>
            <a:xfrm>
              <a:off x="720554" y="3382887"/>
              <a:ext cx="1883203" cy="646331"/>
            </a:xfrm>
            <a:prstGeom prst="rect">
              <a:avLst/>
            </a:prstGeom>
            <a:noFill/>
            <a:ln w="25400">
              <a:noFill/>
            </a:ln>
          </p:spPr>
          <p:txBody>
            <a:bodyPr wrap="square" lIns="91440" tIns="45720" rIns="91440" bIns="45720" rtlCol="0" anchor="t">
              <a:spAutoFit/>
            </a:bodyPr>
            <a:lstStyle/>
            <a:p>
              <a:r>
                <a:rPr lang="en-US" sz="1200" b="1">
                  <a:solidFill>
                    <a:schemeClr val="bg1"/>
                  </a:solidFill>
                  <a:latin typeface="Arial"/>
                  <a:cs typeface="Arial"/>
                </a:rPr>
                <a:t>Workforce for SLS Development and SLS Program Management </a:t>
              </a:r>
            </a:p>
          </p:txBody>
        </p:sp>
        <p:sp>
          <p:nvSpPr>
            <p:cNvPr id="47" name="Rectangle 46">
              <a:extLst>
                <a:ext uri="{FF2B5EF4-FFF2-40B4-BE49-F238E27FC236}">
                  <a16:creationId xmlns:a16="http://schemas.microsoft.com/office/drawing/2014/main" id="{DD148FBD-A8FB-90E4-9503-6A43803474F1}"/>
                </a:ext>
              </a:extLst>
            </p:cNvPr>
            <p:cNvSpPr/>
            <p:nvPr/>
          </p:nvSpPr>
          <p:spPr>
            <a:xfrm>
              <a:off x="447150" y="3366132"/>
              <a:ext cx="2156366" cy="1210152"/>
            </a:xfrm>
            <a:prstGeom prst="rect">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47">
              <a:extLst>
                <a:ext uri="{FF2B5EF4-FFF2-40B4-BE49-F238E27FC236}">
                  <a16:creationId xmlns:a16="http://schemas.microsoft.com/office/drawing/2014/main" id="{9C57AADC-179D-E166-FEBD-83F3380F886A}"/>
                </a:ext>
              </a:extLst>
            </p:cNvPr>
            <p:cNvSpPr/>
            <p:nvPr/>
          </p:nvSpPr>
          <p:spPr>
            <a:xfrm>
              <a:off x="531959" y="3469703"/>
              <a:ext cx="210312" cy="21293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TextBox 70">
              <a:extLst>
                <a:ext uri="{FF2B5EF4-FFF2-40B4-BE49-F238E27FC236}">
                  <a16:creationId xmlns:a16="http://schemas.microsoft.com/office/drawing/2014/main" id="{3DFF172C-4EB0-D673-2FFB-6B006226180B}"/>
                </a:ext>
              </a:extLst>
            </p:cNvPr>
            <p:cNvSpPr txBox="1"/>
            <p:nvPr/>
          </p:nvSpPr>
          <p:spPr>
            <a:xfrm>
              <a:off x="720554" y="4060875"/>
              <a:ext cx="1983618" cy="646331"/>
            </a:xfrm>
            <a:prstGeom prst="rect">
              <a:avLst/>
            </a:prstGeom>
            <a:noFill/>
            <a:ln w="25400">
              <a:noFill/>
            </a:ln>
          </p:spPr>
          <p:txBody>
            <a:bodyPr wrap="square" lIns="91440" tIns="45720" rIns="91440" bIns="45720" rtlCol="0" anchor="t">
              <a:spAutoFit/>
            </a:bodyPr>
            <a:lstStyle/>
            <a:p>
              <a:r>
                <a:rPr lang="en-US" sz="1200" b="1">
                  <a:solidFill>
                    <a:schemeClr val="bg1"/>
                  </a:solidFill>
                  <a:latin typeface="Arial"/>
                  <a:cs typeface="Arial"/>
                </a:rPr>
                <a:t>Workforce for NEW Programs and Projects</a:t>
              </a:r>
              <a:br>
                <a:rPr lang="en-US" sz="1200" b="1">
                  <a:latin typeface="Arial"/>
                  <a:cs typeface="Arial"/>
                </a:rPr>
              </a:br>
              <a:r>
                <a:rPr lang="en-US" sz="1200" b="1">
                  <a:solidFill>
                    <a:schemeClr val="bg1"/>
                  </a:solidFill>
                  <a:latin typeface="Arial"/>
                  <a:cs typeface="Arial"/>
                </a:rPr>
                <a:t> </a:t>
              </a:r>
              <a:endParaRPr lang="en-US">
                <a:solidFill>
                  <a:schemeClr val="bg1"/>
                </a:solidFill>
              </a:endParaRPr>
            </a:p>
          </p:txBody>
        </p:sp>
        <p:sp>
          <p:nvSpPr>
            <p:cNvPr id="72" name="Rectangle 47">
              <a:extLst>
                <a:ext uri="{FF2B5EF4-FFF2-40B4-BE49-F238E27FC236}">
                  <a16:creationId xmlns:a16="http://schemas.microsoft.com/office/drawing/2014/main" id="{8123ECD5-6212-1DB5-6603-8A103637687D}"/>
                </a:ext>
              </a:extLst>
            </p:cNvPr>
            <p:cNvSpPr/>
            <p:nvPr/>
          </p:nvSpPr>
          <p:spPr>
            <a:xfrm>
              <a:off x="531959" y="4143817"/>
              <a:ext cx="210312" cy="21293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4" name="Group 23">
            <a:extLst>
              <a:ext uri="{FF2B5EF4-FFF2-40B4-BE49-F238E27FC236}">
                <a16:creationId xmlns:a16="http://schemas.microsoft.com/office/drawing/2014/main" id="{F5B62200-12AD-6041-A10D-87054E37B2AD}"/>
              </a:ext>
            </a:extLst>
          </p:cNvPr>
          <p:cNvGrpSpPr/>
          <p:nvPr/>
        </p:nvGrpSpPr>
        <p:grpSpPr>
          <a:xfrm>
            <a:off x="3060061" y="3075566"/>
            <a:ext cx="831312" cy="2959469"/>
            <a:chOff x="3060061" y="3075566"/>
            <a:chExt cx="831312" cy="2959469"/>
          </a:xfrm>
        </p:grpSpPr>
        <p:pic>
          <p:nvPicPr>
            <p:cNvPr id="54" name="Picture 53">
              <a:extLst>
                <a:ext uri="{FF2B5EF4-FFF2-40B4-BE49-F238E27FC236}">
                  <a16:creationId xmlns:a16="http://schemas.microsoft.com/office/drawing/2014/main" id="{E9FC272D-4C83-222E-65D1-A9BF161D0752}"/>
                </a:ext>
              </a:extLst>
            </p:cNvPr>
            <p:cNvPicPr>
              <a:picLocks noChangeAspect="1"/>
            </p:cNvPicPr>
            <p:nvPr/>
          </p:nvPicPr>
          <p:blipFill>
            <a:blip r:embed="rId4"/>
            <a:stretch>
              <a:fillRect/>
            </a:stretch>
          </p:blipFill>
          <p:spPr>
            <a:xfrm>
              <a:off x="3060061" y="3075566"/>
              <a:ext cx="831312" cy="2959469"/>
            </a:xfrm>
            <a:prstGeom prst="rect">
              <a:avLst/>
            </a:prstGeom>
          </p:spPr>
        </p:pic>
        <p:sp>
          <p:nvSpPr>
            <p:cNvPr id="55" name="Rectangle 47">
              <a:extLst>
                <a:ext uri="{FF2B5EF4-FFF2-40B4-BE49-F238E27FC236}">
                  <a16:creationId xmlns:a16="http://schemas.microsoft.com/office/drawing/2014/main" id="{9A02AFFF-156B-AB10-3A76-382B2559CF1B}"/>
                </a:ext>
              </a:extLst>
            </p:cNvPr>
            <p:cNvSpPr/>
            <p:nvPr/>
          </p:nvSpPr>
          <p:spPr>
            <a:xfrm>
              <a:off x="3306572" y="3516803"/>
              <a:ext cx="350647" cy="2518232"/>
            </a:xfrm>
            <a:custGeom>
              <a:avLst/>
              <a:gdLst>
                <a:gd name="connsiteX0" fmla="*/ 0 w 359962"/>
                <a:gd name="connsiteY0" fmla="*/ 0 h 2764294"/>
                <a:gd name="connsiteX1" fmla="*/ 359962 w 359962"/>
                <a:gd name="connsiteY1" fmla="*/ 0 h 2764294"/>
                <a:gd name="connsiteX2" fmla="*/ 359962 w 359962"/>
                <a:gd name="connsiteY2" fmla="*/ 2764294 h 2764294"/>
                <a:gd name="connsiteX3" fmla="*/ 0 w 359962"/>
                <a:gd name="connsiteY3" fmla="*/ 2764294 h 2764294"/>
                <a:gd name="connsiteX4" fmla="*/ 0 w 359962"/>
                <a:gd name="connsiteY4" fmla="*/ 0 h 2764294"/>
                <a:gd name="connsiteX0" fmla="*/ 0 w 366312"/>
                <a:gd name="connsiteY0" fmla="*/ 336550 h 2764294"/>
                <a:gd name="connsiteX1" fmla="*/ 366312 w 366312"/>
                <a:gd name="connsiteY1" fmla="*/ 0 h 2764294"/>
                <a:gd name="connsiteX2" fmla="*/ 366312 w 366312"/>
                <a:gd name="connsiteY2" fmla="*/ 2764294 h 2764294"/>
                <a:gd name="connsiteX3" fmla="*/ 6350 w 366312"/>
                <a:gd name="connsiteY3" fmla="*/ 2764294 h 2764294"/>
                <a:gd name="connsiteX4" fmla="*/ 0 w 366312"/>
                <a:gd name="connsiteY4" fmla="*/ 336550 h 2764294"/>
                <a:gd name="connsiteX0" fmla="*/ 0 w 366312"/>
                <a:gd name="connsiteY0" fmla="*/ 0 h 2427744"/>
                <a:gd name="connsiteX1" fmla="*/ 363137 w 366312"/>
                <a:gd name="connsiteY1" fmla="*/ 0 h 2427744"/>
                <a:gd name="connsiteX2" fmla="*/ 366312 w 366312"/>
                <a:gd name="connsiteY2" fmla="*/ 2427744 h 2427744"/>
                <a:gd name="connsiteX3" fmla="*/ 6350 w 366312"/>
                <a:gd name="connsiteY3" fmla="*/ 2427744 h 2427744"/>
                <a:gd name="connsiteX4" fmla="*/ 0 w 366312"/>
                <a:gd name="connsiteY4" fmla="*/ 0 h 2427744"/>
                <a:gd name="connsiteX0" fmla="*/ 0 w 366312"/>
                <a:gd name="connsiteY0" fmla="*/ 328788 h 2756532"/>
                <a:gd name="connsiteX1" fmla="*/ 363137 w 366312"/>
                <a:gd name="connsiteY1" fmla="*/ 328788 h 2756532"/>
                <a:gd name="connsiteX2" fmla="*/ 366312 w 366312"/>
                <a:gd name="connsiteY2" fmla="*/ 2756532 h 2756532"/>
                <a:gd name="connsiteX3" fmla="*/ 6350 w 366312"/>
                <a:gd name="connsiteY3" fmla="*/ 2756532 h 2756532"/>
                <a:gd name="connsiteX4" fmla="*/ 0 w 366312"/>
                <a:gd name="connsiteY4" fmla="*/ 328788 h 2756532"/>
                <a:gd name="connsiteX0" fmla="*/ 0 w 366312"/>
                <a:gd name="connsiteY0" fmla="*/ 405588 h 2833332"/>
                <a:gd name="connsiteX1" fmla="*/ 363137 w 366312"/>
                <a:gd name="connsiteY1" fmla="*/ 405588 h 2833332"/>
                <a:gd name="connsiteX2" fmla="*/ 366312 w 366312"/>
                <a:gd name="connsiteY2" fmla="*/ 2833332 h 2833332"/>
                <a:gd name="connsiteX3" fmla="*/ 6350 w 366312"/>
                <a:gd name="connsiteY3" fmla="*/ 2833332 h 2833332"/>
                <a:gd name="connsiteX4" fmla="*/ 0 w 366312"/>
                <a:gd name="connsiteY4" fmla="*/ 405588 h 2833332"/>
                <a:gd name="connsiteX0" fmla="*/ 0 w 366312"/>
                <a:gd name="connsiteY0" fmla="*/ 335245 h 2762989"/>
                <a:gd name="connsiteX1" fmla="*/ 363137 w 366312"/>
                <a:gd name="connsiteY1" fmla="*/ 335245 h 2762989"/>
                <a:gd name="connsiteX2" fmla="*/ 366312 w 366312"/>
                <a:gd name="connsiteY2" fmla="*/ 2762989 h 2762989"/>
                <a:gd name="connsiteX3" fmla="*/ 6350 w 366312"/>
                <a:gd name="connsiteY3" fmla="*/ 2762989 h 2762989"/>
                <a:gd name="connsiteX4" fmla="*/ 0 w 366312"/>
                <a:gd name="connsiteY4" fmla="*/ 335245 h 2762989"/>
                <a:gd name="connsiteX0" fmla="*/ 0 w 366312"/>
                <a:gd name="connsiteY0" fmla="*/ 352522 h 2780266"/>
                <a:gd name="connsiteX1" fmla="*/ 363137 w 366312"/>
                <a:gd name="connsiteY1" fmla="*/ 352522 h 2780266"/>
                <a:gd name="connsiteX2" fmla="*/ 366312 w 366312"/>
                <a:gd name="connsiteY2" fmla="*/ 2780266 h 2780266"/>
                <a:gd name="connsiteX3" fmla="*/ 6350 w 366312"/>
                <a:gd name="connsiteY3" fmla="*/ 2780266 h 2780266"/>
                <a:gd name="connsiteX4" fmla="*/ 0 w 366312"/>
                <a:gd name="connsiteY4" fmla="*/ 352522 h 2780266"/>
                <a:gd name="connsiteX0" fmla="*/ 0 w 366312"/>
                <a:gd name="connsiteY0" fmla="*/ 331700 h 2759444"/>
                <a:gd name="connsiteX1" fmla="*/ 363137 w 366312"/>
                <a:gd name="connsiteY1" fmla="*/ 331700 h 2759444"/>
                <a:gd name="connsiteX2" fmla="*/ 366312 w 366312"/>
                <a:gd name="connsiteY2" fmla="*/ 2759444 h 2759444"/>
                <a:gd name="connsiteX3" fmla="*/ 6350 w 366312"/>
                <a:gd name="connsiteY3" fmla="*/ 2759444 h 2759444"/>
                <a:gd name="connsiteX4" fmla="*/ 0 w 366312"/>
                <a:gd name="connsiteY4" fmla="*/ 331700 h 2759444"/>
                <a:gd name="connsiteX0" fmla="*/ 0 w 375905"/>
                <a:gd name="connsiteY0" fmla="*/ 328089 h 2755833"/>
                <a:gd name="connsiteX1" fmla="*/ 375837 w 375905"/>
                <a:gd name="connsiteY1" fmla="*/ 334439 h 2755833"/>
                <a:gd name="connsiteX2" fmla="*/ 366312 w 375905"/>
                <a:gd name="connsiteY2" fmla="*/ 2755833 h 2755833"/>
                <a:gd name="connsiteX3" fmla="*/ 6350 w 375905"/>
                <a:gd name="connsiteY3" fmla="*/ 2755833 h 2755833"/>
                <a:gd name="connsiteX4" fmla="*/ 0 w 375905"/>
                <a:gd name="connsiteY4" fmla="*/ 328089 h 2755833"/>
                <a:gd name="connsiteX0" fmla="*/ 0 w 375977"/>
                <a:gd name="connsiteY0" fmla="*/ 328089 h 2755833"/>
                <a:gd name="connsiteX1" fmla="*/ 375837 w 375977"/>
                <a:gd name="connsiteY1" fmla="*/ 334439 h 2755833"/>
                <a:gd name="connsiteX2" fmla="*/ 372662 w 375977"/>
                <a:gd name="connsiteY2" fmla="*/ 2755833 h 2755833"/>
                <a:gd name="connsiteX3" fmla="*/ 6350 w 375977"/>
                <a:gd name="connsiteY3" fmla="*/ 2755833 h 2755833"/>
                <a:gd name="connsiteX4" fmla="*/ 0 w 375977"/>
                <a:gd name="connsiteY4" fmla="*/ 328089 h 2755833"/>
                <a:gd name="connsiteX0" fmla="*/ 0 w 372662"/>
                <a:gd name="connsiteY0" fmla="*/ 326296 h 2754040"/>
                <a:gd name="connsiteX1" fmla="*/ 369487 w 372662"/>
                <a:gd name="connsiteY1" fmla="*/ 335821 h 2754040"/>
                <a:gd name="connsiteX2" fmla="*/ 372662 w 372662"/>
                <a:gd name="connsiteY2" fmla="*/ 2754040 h 2754040"/>
                <a:gd name="connsiteX3" fmla="*/ 6350 w 372662"/>
                <a:gd name="connsiteY3" fmla="*/ 2754040 h 2754040"/>
                <a:gd name="connsiteX4" fmla="*/ 0 w 372662"/>
                <a:gd name="connsiteY4" fmla="*/ 326296 h 2754040"/>
                <a:gd name="connsiteX0" fmla="*/ 0 w 372662"/>
                <a:gd name="connsiteY0" fmla="*/ 394539 h 2822283"/>
                <a:gd name="connsiteX1" fmla="*/ 369487 w 372662"/>
                <a:gd name="connsiteY1" fmla="*/ 404064 h 2822283"/>
                <a:gd name="connsiteX2" fmla="*/ 372662 w 372662"/>
                <a:gd name="connsiteY2" fmla="*/ 2822283 h 2822283"/>
                <a:gd name="connsiteX3" fmla="*/ 6350 w 372662"/>
                <a:gd name="connsiteY3" fmla="*/ 2822283 h 2822283"/>
                <a:gd name="connsiteX4" fmla="*/ 0 w 372662"/>
                <a:gd name="connsiteY4" fmla="*/ 394539 h 2822283"/>
                <a:gd name="connsiteX0" fmla="*/ 0 w 376067"/>
                <a:gd name="connsiteY0" fmla="*/ 370742 h 2849156"/>
                <a:gd name="connsiteX1" fmla="*/ 372892 w 376067"/>
                <a:gd name="connsiteY1" fmla="*/ 430937 h 2849156"/>
                <a:gd name="connsiteX2" fmla="*/ 376067 w 376067"/>
                <a:gd name="connsiteY2" fmla="*/ 2849156 h 2849156"/>
                <a:gd name="connsiteX3" fmla="*/ 9755 w 376067"/>
                <a:gd name="connsiteY3" fmla="*/ 2849156 h 2849156"/>
                <a:gd name="connsiteX4" fmla="*/ 0 w 376067"/>
                <a:gd name="connsiteY4" fmla="*/ 370742 h 2849156"/>
                <a:gd name="connsiteX0" fmla="*/ 0 w 376067"/>
                <a:gd name="connsiteY0" fmla="*/ 407113 h 2885527"/>
                <a:gd name="connsiteX1" fmla="*/ 366082 w 376067"/>
                <a:gd name="connsiteY1" fmla="*/ 391302 h 2885527"/>
                <a:gd name="connsiteX2" fmla="*/ 376067 w 376067"/>
                <a:gd name="connsiteY2" fmla="*/ 2885527 h 2885527"/>
                <a:gd name="connsiteX3" fmla="*/ 9755 w 376067"/>
                <a:gd name="connsiteY3" fmla="*/ 2885527 h 2885527"/>
                <a:gd name="connsiteX4" fmla="*/ 0 w 376067"/>
                <a:gd name="connsiteY4" fmla="*/ 407113 h 2885527"/>
                <a:gd name="connsiteX0" fmla="*/ 0 w 376067"/>
                <a:gd name="connsiteY0" fmla="*/ 392222 h 2870636"/>
                <a:gd name="connsiteX1" fmla="*/ 366082 w 376067"/>
                <a:gd name="connsiteY1" fmla="*/ 376411 h 2870636"/>
                <a:gd name="connsiteX2" fmla="*/ 376067 w 376067"/>
                <a:gd name="connsiteY2" fmla="*/ 2870636 h 2870636"/>
                <a:gd name="connsiteX3" fmla="*/ 9755 w 376067"/>
                <a:gd name="connsiteY3" fmla="*/ 2870636 h 2870636"/>
                <a:gd name="connsiteX4" fmla="*/ 0 w 376067"/>
                <a:gd name="connsiteY4" fmla="*/ 392222 h 2870636"/>
                <a:gd name="connsiteX0" fmla="*/ 0 w 376067"/>
                <a:gd name="connsiteY0" fmla="*/ 392222 h 2870636"/>
                <a:gd name="connsiteX1" fmla="*/ 366082 w 376067"/>
                <a:gd name="connsiteY1" fmla="*/ 376411 h 2870636"/>
                <a:gd name="connsiteX2" fmla="*/ 376067 w 376067"/>
                <a:gd name="connsiteY2" fmla="*/ 2867017 h 2870636"/>
                <a:gd name="connsiteX3" fmla="*/ 9755 w 376067"/>
                <a:gd name="connsiteY3" fmla="*/ 2870636 h 2870636"/>
                <a:gd name="connsiteX4" fmla="*/ 0 w 376067"/>
                <a:gd name="connsiteY4" fmla="*/ 392222 h 28706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6067" h="2870636">
                  <a:moveTo>
                    <a:pt x="0" y="392222"/>
                  </a:moveTo>
                  <a:cubicBezTo>
                    <a:pt x="169131" y="-148407"/>
                    <a:pt x="191982" y="-107651"/>
                    <a:pt x="366082" y="376411"/>
                  </a:cubicBezTo>
                  <a:cubicBezTo>
                    <a:pt x="367140" y="1185659"/>
                    <a:pt x="375009" y="2057769"/>
                    <a:pt x="376067" y="2867017"/>
                  </a:cubicBezTo>
                  <a:lnTo>
                    <a:pt x="9755" y="2870636"/>
                  </a:lnTo>
                  <a:cubicBezTo>
                    <a:pt x="7638" y="2061388"/>
                    <a:pt x="2117" y="1201470"/>
                    <a:pt x="0" y="392222"/>
                  </a:cubicBezTo>
                  <a:close/>
                </a:path>
              </a:pathLst>
            </a:custGeom>
            <a:gradFill>
              <a:gsLst>
                <a:gs pos="73000">
                  <a:srgbClr val="EE7E21"/>
                </a:gs>
                <a:gs pos="6000">
                  <a:schemeClr val="bg1"/>
                </a:gs>
              </a:gsLst>
              <a:lin ang="6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7" name="Group 66">
            <a:extLst>
              <a:ext uri="{FF2B5EF4-FFF2-40B4-BE49-F238E27FC236}">
                <a16:creationId xmlns:a16="http://schemas.microsoft.com/office/drawing/2014/main" id="{EB2EFAF1-A235-9394-289E-643201E19EC6}"/>
              </a:ext>
            </a:extLst>
          </p:cNvPr>
          <p:cNvGrpSpPr/>
          <p:nvPr/>
        </p:nvGrpSpPr>
        <p:grpSpPr>
          <a:xfrm>
            <a:off x="4811993" y="3075566"/>
            <a:ext cx="831312" cy="2959469"/>
            <a:chOff x="4855785" y="3005226"/>
            <a:chExt cx="831312" cy="2959469"/>
          </a:xfrm>
        </p:grpSpPr>
        <p:pic>
          <p:nvPicPr>
            <p:cNvPr id="58" name="Picture 57">
              <a:extLst>
                <a:ext uri="{FF2B5EF4-FFF2-40B4-BE49-F238E27FC236}">
                  <a16:creationId xmlns:a16="http://schemas.microsoft.com/office/drawing/2014/main" id="{476E2740-4388-E993-A44D-176EC9AF9953}"/>
                </a:ext>
              </a:extLst>
            </p:cNvPr>
            <p:cNvPicPr>
              <a:picLocks noChangeAspect="1"/>
            </p:cNvPicPr>
            <p:nvPr/>
          </p:nvPicPr>
          <p:blipFill>
            <a:blip r:embed="rId4"/>
            <a:stretch>
              <a:fillRect/>
            </a:stretch>
          </p:blipFill>
          <p:spPr>
            <a:xfrm>
              <a:off x="4855785" y="3005226"/>
              <a:ext cx="831312" cy="2959469"/>
            </a:xfrm>
            <a:prstGeom prst="rect">
              <a:avLst/>
            </a:prstGeom>
          </p:spPr>
        </p:pic>
        <p:sp>
          <p:nvSpPr>
            <p:cNvPr id="59" name="Rectangle 47">
              <a:extLst>
                <a:ext uri="{FF2B5EF4-FFF2-40B4-BE49-F238E27FC236}">
                  <a16:creationId xmlns:a16="http://schemas.microsoft.com/office/drawing/2014/main" id="{FCB342BB-B3F1-F55C-3828-F1C77B658816}"/>
                </a:ext>
              </a:extLst>
            </p:cNvPr>
            <p:cNvSpPr/>
            <p:nvPr/>
          </p:nvSpPr>
          <p:spPr>
            <a:xfrm>
              <a:off x="5102792" y="4159532"/>
              <a:ext cx="337296" cy="1805163"/>
            </a:xfrm>
            <a:custGeom>
              <a:avLst/>
              <a:gdLst>
                <a:gd name="connsiteX0" fmla="*/ 0 w 359962"/>
                <a:gd name="connsiteY0" fmla="*/ 0 h 2764294"/>
                <a:gd name="connsiteX1" fmla="*/ 359962 w 359962"/>
                <a:gd name="connsiteY1" fmla="*/ 0 h 2764294"/>
                <a:gd name="connsiteX2" fmla="*/ 359962 w 359962"/>
                <a:gd name="connsiteY2" fmla="*/ 2764294 h 2764294"/>
                <a:gd name="connsiteX3" fmla="*/ 0 w 359962"/>
                <a:gd name="connsiteY3" fmla="*/ 2764294 h 2764294"/>
                <a:gd name="connsiteX4" fmla="*/ 0 w 359962"/>
                <a:gd name="connsiteY4" fmla="*/ 0 h 2764294"/>
                <a:gd name="connsiteX0" fmla="*/ 0 w 366312"/>
                <a:gd name="connsiteY0" fmla="*/ 336550 h 2764294"/>
                <a:gd name="connsiteX1" fmla="*/ 366312 w 366312"/>
                <a:gd name="connsiteY1" fmla="*/ 0 h 2764294"/>
                <a:gd name="connsiteX2" fmla="*/ 366312 w 366312"/>
                <a:gd name="connsiteY2" fmla="*/ 2764294 h 2764294"/>
                <a:gd name="connsiteX3" fmla="*/ 6350 w 366312"/>
                <a:gd name="connsiteY3" fmla="*/ 2764294 h 2764294"/>
                <a:gd name="connsiteX4" fmla="*/ 0 w 366312"/>
                <a:gd name="connsiteY4" fmla="*/ 336550 h 2764294"/>
                <a:gd name="connsiteX0" fmla="*/ 0 w 366312"/>
                <a:gd name="connsiteY0" fmla="*/ 0 h 2427744"/>
                <a:gd name="connsiteX1" fmla="*/ 363137 w 366312"/>
                <a:gd name="connsiteY1" fmla="*/ 0 h 2427744"/>
                <a:gd name="connsiteX2" fmla="*/ 366312 w 366312"/>
                <a:gd name="connsiteY2" fmla="*/ 2427744 h 2427744"/>
                <a:gd name="connsiteX3" fmla="*/ 6350 w 366312"/>
                <a:gd name="connsiteY3" fmla="*/ 2427744 h 2427744"/>
                <a:gd name="connsiteX4" fmla="*/ 0 w 366312"/>
                <a:gd name="connsiteY4" fmla="*/ 0 h 2427744"/>
                <a:gd name="connsiteX0" fmla="*/ 0 w 366312"/>
                <a:gd name="connsiteY0" fmla="*/ 328788 h 2756532"/>
                <a:gd name="connsiteX1" fmla="*/ 363137 w 366312"/>
                <a:gd name="connsiteY1" fmla="*/ 328788 h 2756532"/>
                <a:gd name="connsiteX2" fmla="*/ 366312 w 366312"/>
                <a:gd name="connsiteY2" fmla="*/ 2756532 h 2756532"/>
                <a:gd name="connsiteX3" fmla="*/ 6350 w 366312"/>
                <a:gd name="connsiteY3" fmla="*/ 2756532 h 2756532"/>
                <a:gd name="connsiteX4" fmla="*/ 0 w 366312"/>
                <a:gd name="connsiteY4" fmla="*/ 328788 h 2756532"/>
                <a:gd name="connsiteX0" fmla="*/ 0 w 366312"/>
                <a:gd name="connsiteY0" fmla="*/ 405588 h 2833332"/>
                <a:gd name="connsiteX1" fmla="*/ 363137 w 366312"/>
                <a:gd name="connsiteY1" fmla="*/ 405588 h 2833332"/>
                <a:gd name="connsiteX2" fmla="*/ 366312 w 366312"/>
                <a:gd name="connsiteY2" fmla="*/ 2833332 h 2833332"/>
                <a:gd name="connsiteX3" fmla="*/ 6350 w 366312"/>
                <a:gd name="connsiteY3" fmla="*/ 2833332 h 2833332"/>
                <a:gd name="connsiteX4" fmla="*/ 0 w 366312"/>
                <a:gd name="connsiteY4" fmla="*/ 405588 h 2833332"/>
                <a:gd name="connsiteX0" fmla="*/ 0 w 366312"/>
                <a:gd name="connsiteY0" fmla="*/ 335245 h 2762989"/>
                <a:gd name="connsiteX1" fmla="*/ 363137 w 366312"/>
                <a:gd name="connsiteY1" fmla="*/ 335245 h 2762989"/>
                <a:gd name="connsiteX2" fmla="*/ 366312 w 366312"/>
                <a:gd name="connsiteY2" fmla="*/ 2762989 h 2762989"/>
                <a:gd name="connsiteX3" fmla="*/ 6350 w 366312"/>
                <a:gd name="connsiteY3" fmla="*/ 2762989 h 2762989"/>
                <a:gd name="connsiteX4" fmla="*/ 0 w 366312"/>
                <a:gd name="connsiteY4" fmla="*/ 335245 h 2762989"/>
                <a:gd name="connsiteX0" fmla="*/ 0 w 366312"/>
                <a:gd name="connsiteY0" fmla="*/ 352522 h 2780266"/>
                <a:gd name="connsiteX1" fmla="*/ 363137 w 366312"/>
                <a:gd name="connsiteY1" fmla="*/ 352522 h 2780266"/>
                <a:gd name="connsiteX2" fmla="*/ 366312 w 366312"/>
                <a:gd name="connsiteY2" fmla="*/ 2780266 h 2780266"/>
                <a:gd name="connsiteX3" fmla="*/ 6350 w 366312"/>
                <a:gd name="connsiteY3" fmla="*/ 2780266 h 2780266"/>
                <a:gd name="connsiteX4" fmla="*/ 0 w 366312"/>
                <a:gd name="connsiteY4" fmla="*/ 352522 h 2780266"/>
                <a:gd name="connsiteX0" fmla="*/ 0 w 366312"/>
                <a:gd name="connsiteY0" fmla="*/ 331700 h 2759444"/>
                <a:gd name="connsiteX1" fmla="*/ 363137 w 366312"/>
                <a:gd name="connsiteY1" fmla="*/ 331700 h 2759444"/>
                <a:gd name="connsiteX2" fmla="*/ 366312 w 366312"/>
                <a:gd name="connsiteY2" fmla="*/ 2759444 h 2759444"/>
                <a:gd name="connsiteX3" fmla="*/ 6350 w 366312"/>
                <a:gd name="connsiteY3" fmla="*/ 2759444 h 2759444"/>
                <a:gd name="connsiteX4" fmla="*/ 0 w 366312"/>
                <a:gd name="connsiteY4" fmla="*/ 331700 h 2759444"/>
                <a:gd name="connsiteX0" fmla="*/ 0 w 375905"/>
                <a:gd name="connsiteY0" fmla="*/ 328089 h 2755833"/>
                <a:gd name="connsiteX1" fmla="*/ 375837 w 375905"/>
                <a:gd name="connsiteY1" fmla="*/ 334439 h 2755833"/>
                <a:gd name="connsiteX2" fmla="*/ 366312 w 375905"/>
                <a:gd name="connsiteY2" fmla="*/ 2755833 h 2755833"/>
                <a:gd name="connsiteX3" fmla="*/ 6350 w 375905"/>
                <a:gd name="connsiteY3" fmla="*/ 2755833 h 2755833"/>
                <a:gd name="connsiteX4" fmla="*/ 0 w 375905"/>
                <a:gd name="connsiteY4" fmla="*/ 328089 h 2755833"/>
                <a:gd name="connsiteX0" fmla="*/ 0 w 375977"/>
                <a:gd name="connsiteY0" fmla="*/ 328089 h 2755833"/>
                <a:gd name="connsiteX1" fmla="*/ 375837 w 375977"/>
                <a:gd name="connsiteY1" fmla="*/ 334439 h 2755833"/>
                <a:gd name="connsiteX2" fmla="*/ 372662 w 375977"/>
                <a:gd name="connsiteY2" fmla="*/ 2755833 h 2755833"/>
                <a:gd name="connsiteX3" fmla="*/ 6350 w 375977"/>
                <a:gd name="connsiteY3" fmla="*/ 2755833 h 2755833"/>
                <a:gd name="connsiteX4" fmla="*/ 0 w 375977"/>
                <a:gd name="connsiteY4" fmla="*/ 328089 h 2755833"/>
                <a:gd name="connsiteX0" fmla="*/ 0 w 372662"/>
                <a:gd name="connsiteY0" fmla="*/ 326296 h 2754040"/>
                <a:gd name="connsiteX1" fmla="*/ 369487 w 372662"/>
                <a:gd name="connsiteY1" fmla="*/ 335821 h 2754040"/>
                <a:gd name="connsiteX2" fmla="*/ 372662 w 372662"/>
                <a:gd name="connsiteY2" fmla="*/ 2754040 h 2754040"/>
                <a:gd name="connsiteX3" fmla="*/ 6350 w 372662"/>
                <a:gd name="connsiteY3" fmla="*/ 2754040 h 2754040"/>
                <a:gd name="connsiteX4" fmla="*/ 0 w 372662"/>
                <a:gd name="connsiteY4" fmla="*/ 326296 h 2754040"/>
                <a:gd name="connsiteX0" fmla="*/ 0 w 372662"/>
                <a:gd name="connsiteY0" fmla="*/ 228162 h 2655906"/>
                <a:gd name="connsiteX1" fmla="*/ 369487 w 372662"/>
                <a:gd name="connsiteY1" fmla="*/ 237687 h 2655906"/>
                <a:gd name="connsiteX2" fmla="*/ 372662 w 372662"/>
                <a:gd name="connsiteY2" fmla="*/ 2655906 h 2655906"/>
                <a:gd name="connsiteX3" fmla="*/ 6350 w 372662"/>
                <a:gd name="connsiteY3" fmla="*/ 2655906 h 2655906"/>
                <a:gd name="connsiteX4" fmla="*/ 0 w 372662"/>
                <a:gd name="connsiteY4" fmla="*/ 228162 h 2655906"/>
                <a:gd name="connsiteX0" fmla="*/ 0 w 372662"/>
                <a:gd name="connsiteY0" fmla="*/ 4142 h 2431886"/>
                <a:gd name="connsiteX1" fmla="*/ 369487 w 372662"/>
                <a:gd name="connsiteY1" fmla="*/ 13667 h 2431886"/>
                <a:gd name="connsiteX2" fmla="*/ 372662 w 372662"/>
                <a:gd name="connsiteY2" fmla="*/ 2431886 h 2431886"/>
                <a:gd name="connsiteX3" fmla="*/ 6350 w 372662"/>
                <a:gd name="connsiteY3" fmla="*/ 2431886 h 2431886"/>
                <a:gd name="connsiteX4" fmla="*/ 0 w 372662"/>
                <a:gd name="connsiteY4" fmla="*/ 4142 h 24318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2662" h="2431886">
                  <a:moveTo>
                    <a:pt x="0" y="4142"/>
                  </a:moveTo>
                  <a:cubicBezTo>
                    <a:pt x="196957" y="-6194"/>
                    <a:pt x="174839" y="5039"/>
                    <a:pt x="369487" y="13667"/>
                  </a:cubicBezTo>
                  <a:cubicBezTo>
                    <a:pt x="370545" y="822915"/>
                    <a:pt x="371604" y="1622638"/>
                    <a:pt x="372662" y="2431886"/>
                  </a:cubicBezTo>
                  <a:lnTo>
                    <a:pt x="6350" y="2431886"/>
                  </a:lnTo>
                  <a:cubicBezTo>
                    <a:pt x="4233" y="1622638"/>
                    <a:pt x="2117" y="813390"/>
                    <a:pt x="0" y="4142"/>
                  </a:cubicBezTo>
                  <a:close/>
                </a:path>
              </a:pathLst>
            </a:custGeom>
            <a:gradFill>
              <a:gsLst>
                <a:gs pos="73000">
                  <a:srgbClr val="EE7E21"/>
                </a:gs>
                <a:gs pos="6000">
                  <a:schemeClr val="bg1"/>
                </a:gs>
              </a:gsLst>
              <a:lin ang="6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5" name="Group 64">
            <a:extLst>
              <a:ext uri="{FF2B5EF4-FFF2-40B4-BE49-F238E27FC236}">
                <a16:creationId xmlns:a16="http://schemas.microsoft.com/office/drawing/2014/main" id="{A099D1FF-C8E0-C232-4E36-90E89C3ACF4A}"/>
              </a:ext>
            </a:extLst>
          </p:cNvPr>
          <p:cNvGrpSpPr/>
          <p:nvPr/>
        </p:nvGrpSpPr>
        <p:grpSpPr>
          <a:xfrm>
            <a:off x="6563925" y="3075566"/>
            <a:ext cx="831312" cy="2959469"/>
            <a:chOff x="6609468" y="3005226"/>
            <a:chExt cx="831312" cy="2959469"/>
          </a:xfrm>
        </p:grpSpPr>
        <p:pic>
          <p:nvPicPr>
            <p:cNvPr id="60" name="Picture 59">
              <a:extLst>
                <a:ext uri="{FF2B5EF4-FFF2-40B4-BE49-F238E27FC236}">
                  <a16:creationId xmlns:a16="http://schemas.microsoft.com/office/drawing/2014/main" id="{A1462F61-B463-B03A-C392-64F0A7D5EE02}"/>
                </a:ext>
              </a:extLst>
            </p:cNvPr>
            <p:cNvPicPr>
              <a:picLocks noChangeAspect="1"/>
            </p:cNvPicPr>
            <p:nvPr/>
          </p:nvPicPr>
          <p:blipFill>
            <a:blip r:embed="rId4"/>
            <a:stretch>
              <a:fillRect/>
            </a:stretch>
          </p:blipFill>
          <p:spPr>
            <a:xfrm>
              <a:off x="6609468" y="3005226"/>
              <a:ext cx="831312" cy="2959469"/>
            </a:xfrm>
            <a:prstGeom prst="rect">
              <a:avLst/>
            </a:prstGeom>
          </p:spPr>
        </p:pic>
        <p:sp>
          <p:nvSpPr>
            <p:cNvPr id="61" name="Rectangle 47">
              <a:extLst>
                <a:ext uri="{FF2B5EF4-FFF2-40B4-BE49-F238E27FC236}">
                  <a16:creationId xmlns:a16="http://schemas.microsoft.com/office/drawing/2014/main" id="{4CDAEE0E-F385-7871-A318-781554071B2E}"/>
                </a:ext>
              </a:extLst>
            </p:cNvPr>
            <p:cNvSpPr/>
            <p:nvPr/>
          </p:nvSpPr>
          <p:spPr>
            <a:xfrm>
              <a:off x="6856476" y="4623194"/>
              <a:ext cx="337296" cy="1341501"/>
            </a:xfrm>
            <a:custGeom>
              <a:avLst/>
              <a:gdLst>
                <a:gd name="connsiteX0" fmla="*/ 0 w 359962"/>
                <a:gd name="connsiteY0" fmla="*/ 0 h 2764294"/>
                <a:gd name="connsiteX1" fmla="*/ 359962 w 359962"/>
                <a:gd name="connsiteY1" fmla="*/ 0 h 2764294"/>
                <a:gd name="connsiteX2" fmla="*/ 359962 w 359962"/>
                <a:gd name="connsiteY2" fmla="*/ 2764294 h 2764294"/>
                <a:gd name="connsiteX3" fmla="*/ 0 w 359962"/>
                <a:gd name="connsiteY3" fmla="*/ 2764294 h 2764294"/>
                <a:gd name="connsiteX4" fmla="*/ 0 w 359962"/>
                <a:gd name="connsiteY4" fmla="*/ 0 h 2764294"/>
                <a:gd name="connsiteX0" fmla="*/ 0 w 366312"/>
                <a:gd name="connsiteY0" fmla="*/ 336550 h 2764294"/>
                <a:gd name="connsiteX1" fmla="*/ 366312 w 366312"/>
                <a:gd name="connsiteY1" fmla="*/ 0 h 2764294"/>
                <a:gd name="connsiteX2" fmla="*/ 366312 w 366312"/>
                <a:gd name="connsiteY2" fmla="*/ 2764294 h 2764294"/>
                <a:gd name="connsiteX3" fmla="*/ 6350 w 366312"/>
                <a:gd name="connsiteY3" fmla="*/ 2764294 h 2764294"/>
                <a:gd name="connsiteX4" fmla="*/ 0 w 366312"/>
                <a:gd name="connsiteY4" fmla="*/ 336550 h 2764294"/>
                <a:gd name="connsiteX0" fmla="*/ 0 w 366312"/>
                <a:gd name="connsiteY0" fmla="*/ 0 h 2427744"/>
                <a:gd name="connsiteX1" fmla="*/ 363137 w 366312"/>
                <a:gd name="connsiteY1" fmla="*/ 0 h 2427744"/>
                <a:gd name="connsiteX2" fmla="*/ 366312 w 366312"/>
                <a:gd name="connsiteY2" fmla="*/ 2427744 h 2427744"/>
                <a:gd name="connsiteX3" fmla="*/ 6350 w 366312"/>
                <a:gd name="connsiteY3" fmla="*/ 2427744 h 2427744"/>
                <a:gd name="connsiteX4" fmla="*/ 0 w 366312"/>
                <a:gd name="connsiteY4" fmla="*/ 0 h 2427744"/>
                <a:gd name="connsiteX0" fmla="*/ 0 w 366312"/>
                <a:gd name="connsiteY0" fmla="*/ 328788 h 2756532"/>
                <a:gd name="connsiteX1" fmla="*/ 363137 w 366312"/>
                <a:gd name="connsiteY1" fmla="*/ 328788 h 2756532"/>
                <a:gd name="connsiteX2" fmla="*/ 366312 w 366312"/>
                <a:gd name="connsiteY2" fmla="*/ 2756532 h 2756532"/>
                <a:gd name="connsiteX3" fmla="*/ 6350 w 366312"/>
                <a:gd name="connsiteY3" fmla="*/ 2756532 h 2756532"/>
                <a:gd name="connsiteX4" fmla="*/ 0 w 366312"/>
                <a:gd name="connsiteY4" fmla="*/ 328788 h 2756532"/>
                <a:gd name="connsiteX0" fmla="*/ 0 w 366312"/>
                <a:gd name="connsiteY0" fmla="*/ 405588 h 2833332"/>
                <a:gd name="connsiteX1" fmla="*/ 363137 w 366312"/>
                <a:gd name="connsiteY1" fmla="*/ 405588 h 2833332"/>
                <a:gd name="connsiteX2" fmla="*/ 366312 w 366312"/>
                <a:gd name="connsiteY2" fmla="*/ 2833332 h 2833332"/>
                <a:gd name="connsiteX3" fmla="*/ 6350 w 366312"/>
                <a:gd name="connsiteY3" fmla="*/ 2833332 h 2833332"/>
                <a:gd name="connsiteX4" fmla="*/ 0 w 366312"/>
                <a:gd name="connsiteY4" fmla="*/ 405588 h 2833332"/>
                <a:gd name="connsiteX0" fmla="*/ 0 w 366312"/>
                <a:gd name="connsiteY0" fmla="*/ 335245 h 2762989"/>
                <a:gd name="connsiteX1" fmla="*/ 363137 w 366312"/>
                <a:gd name="connsiteY1" fmla="*/ 335245 h 2762989"/>
                <a:gd name="connsiteX2" fmla="*/ 366312 w 366312"/>
                <a:gd name="connsiteY2" fmla="*/ 2762989 h 2762989"/>
                <a:gd name="connsiteX3" fmla="*/ 6350 w 366312"/>
                <a:gd name="connsiteY3" fmla="*/ 2762989 h 2762989"/>
                <a:gd name="connsiteX4" fmla="*/ 0 w 366312"/>
                <a:gd name="connsiteY4" fmla="*/ 335245 h 2762989"/>
                <a:gd name="connsiteX0" fmla="*/ 0 w 366312"/>
                <a:gd name="connsiteY0" fmla="*/ 352522 h 2780266"/>
                <a:gd name="connsiteX1" fmla="*/ 363137 w 366312"/>
                <a:gd name="connsiteY1" fmla="*/ 352522 h 2780266"/>
                <a:gd name="connsiteX2" fmla="*/ 366312 w 366312"/>
                <a:gd name="connsiteY2" fmla="*/ 2780266 h 2780266"/>
                <a:gd name="connsiteX3" fmla="*/ 6350 w 366312"/>
                <a:gd name="connsiteY3" fmla="*/ 2780266 h 2780266"/>
                <a:gd name="connsiteX4" fmla="*/ 0 w 366312"/>
                <a:gd name="connsiteY4" fmla="*/ 352522 h 2780266"/>
                <a:gd name="connsiteX0" fmla="*/ 0 w 366312"/>
                <a:gd name="connsiteY0" fmla="*/ 331700 h 2759444"/>
                <a:gd name="connsiteX1" fmla="*/ 363137 w 366312"/>
                <a:gd name="connsiteY1" fmla="*/ 331700 h 2759444"/>
                <a:gd name="connsiteX2" fmla="*/ 366312 w 366312"/>
                <a:gd name="connsiteY2" fmla="*/ 2759444 h 2759444"/>
                <a:gd name="connsiteX3" fmla="*/ 6350 w 366312"/>
                <a:gd name="connsiteY3" fmla="*/ 2759444 h 2759444"/>
                <a:gd name="connsiteX4" fmla="*/ 0 w 366312"/>
                <a:gd name="connsiteY4" fmla="*/ 331700 h 2759444"/>
                <a:gd name="connsiteX0" fmla="*/ 0 w 375905"/>
                <a:gd name="connsiteY0" fmla="*/ 328089 h 2755833"/>
                <a:gd name="connsiteX1" fmla="*/ 375837 w 375905"/>
                <a:gd name="connsiteY1" fmla="*/ 334439 h 2755833"/>
                <a:gd name="connsiteX2" fmla="*/ 366312 w 375905"/>
                <a:gd name="connsiteY2" fmla="*/ 2755833 h 2755833"/>
                <a:gd name="connsiteX3" fmla="*/ 6350 w 375905"/>
                <a:gd name="connsiteY3" fmla="*/ 2755833 h 2755833"/>
                <a:gd name="connsiteX4" fmla="*/ 0 w 375905"/>
                <a:gd name="connsiteY4" fmla="*/ 328089 h 2755833"/>
                <a:gd name="connsiteX0" fmla="*/ 0 w 375977"/>
                <a:gd name="connsiteY0" fmla="*/ 328089 h 2755833"/>
                <a:gd name="connsiteX1" fmla="*/ 375837 w 375977"/>
                <a:gd name="connsiteY1" fmla="*/ 334439 h 2755833"/>
                <a:gd name="connsiteX2" fmla="*/ 372662 w 375977"/>
                <a:gd name="connsiteY2" fmla="*/ 2755833 h 2755833"/>
                <a:gd name="connsiteX3" fmla="*/ 6350 w 375977"/>
                <a:gd name="connsiteY3" fmla="*/ 2755833 h 2755833"/>
                <a:gd name="connsiteX4" fmla="*/ 0 w 375977"/>
                <a:gd name="connsiteY4" fmla="*/ 328089 h 2755833"/>
                <a:gd name="connsiteX0" fmla="*/ 0 w 372662"/>
                <a:gd name="connsiteY0" fmla="*/ 326296 h 2754040"/>
                <a:gd name="connsiteX1" fmla="*/ 369487 w 372662"/>
                <a:gd name="connsiteY1" fmla="*/ 335821 h 2754040"/>
                <a:gd name="connsiteX2" fmla="*/ 372662 w 372662"/>
                <a:gd name="connsiteY2" fmla="*/ 2754040 h 2754040"/>
                <a:gd name="connsiteX3" fmla="*/ 6350 w 372662"/>
                <a:gd name="connsiteY3" fmla="*/ 2754040 h 2754040"/>
                <a:gd name="connsiteX4" fmla="*/ 0 w 372662"/>
                <a:gd name="connsiteY4" fmla="*/ 326296 h 2754040"/>
                <a:gd name="connsiteX0" fmla="*/ 0 w 372662"/>
                <a:gd name="connsiteY0" fmla="*/ 228162 h 2655906"/>
                <a:gd name="connsiteX1" fmla="*/ 369487 w 372662"/>
                <a:gd name="connsiteY1" fmla="*/ 237687 h 2655906"/>
                <a:gd name="connsiteX2" fmla="*/ 372662 w 372662"/>
                <a:gd name="connsiteY2" fmla="*/ 2655906 h 2655906"/>
                <a:gd name="connsiteX3" fmla="*/ 6350 w 372662"/>
                <a:gd name="connsiteY3" fmla="*/ 2655906 h 2655906"/>
                <a:gd name="connsiteX4" fmla="*/ 0 w 372662"/>
                <a:gd name="connsiteY4" fmla="*/ 228162 h 2655906"/>
                <a:gd name="connsiteX0" fmla="*/ 0 w 372662"/>
                <a:gd name="connsiteY0" fmla="*/ 4142 h 2431886"/>
                <a:gd name="connsiteX1" fmla="*/ 369487 w 372662"/>
                <a:gd name="connsiteY1" fmla="*/ 13667 h 2431886"/>
                <a:gd name="connsiteX2" fmla="*/ 372662 w 372662"/>
                <a:gd name="connsiteY2" fmla="*/ 2431886 h 2431886"/>
                <a:gd name="connsiteX3" fmla="*/ 6350 w 372662"/>
                <a:gd name="connsiteY3" fmla="*/ 2431886 h 2431886"/>
                <a:gd name="connsiteX4" fmla="*/ 0 w 372662"/>
                <a:gd name="connsiteY4" fmla="*/ 4142 h 24318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2662" h="2431886">
                  <a:moveTo>
                    <a:pt x="0" y="4142"/>
                  </a:moveTo>
                  <a:cubicBezTo>
                    <a:pt x="196957" y="-6194"/>
                    <a:pt x="174839" y="5039"/>
                    <a:pt x="369487" y="13667"/>
                  </a:cubicBezTo>
                  <a:cubicBezTo>
                    <a:pt x="370545" y="822915"/>
                    <a:pt x="371604" y="1622638"/>
                    <a:pt x="372662" y="2431886"/>
                  </a:cubicBezTo>
                  <a:lnTo>
                    <a:pt x="6350" y="2431886"/>
                  </a:lnTo>
                  <a:cubicBezTo>
                    <a:pt x="4233" y="1622638"/>
                    <a:pt x="2117" y="813390"/>
                    <a:pt x="0" y="4142"/>
                  </a:cubicBezTo>
                  <a:close/>
                </a:path>
              </a:pathLst>
            </a:custGeom>
            <a:gradFill>
              <a:gsLst>
                <a:gs pos="73000">
                  <a:srgbClr val="EE7E21"/>
                </a:gs>
                <a:gs pos="6000">
                  <a:schemeClr val="bg1"/>
                </a:gs>
              </a:gsLst>
              <a:lin ang="6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2" name="Group 61">
            <a:extLst>
              <a:ext uri="{FF2B5EF4-FFF2-40B4-BE49-F238E27FC236}">
                <a16:creationId xmlns:a16="http://schemas.microsoft.com/office/drawing/2014/main" id="{E1ACC3B7-10FB-3D64-661A-8BAD99859D8C}"/>
              </a:ext>
            </a:extLst>
          </p:cNvPr>
          <p:cNvGrpSpPr/>
          <p:nvPr/>
        </p:nvGrpSpPr>
        <p:grpSpPr>
          <a:xfrm>
            <a:off x="8315858" y="3075565"/>
            <a:ext cx="831312" cy="2959470"/>
            <a:chOff x="8275986" y="2694921"/>
            <a:chExt cx="918476" cy="3269774"/>
          </a:xfrm>
        </p:grpSpPr>
        <p:pic>
          <p:nvPicPr>
            <p:cNvPr id="63" name="Picture 62">
              <a:extLst>
                <a:ext uri="{FF2B5EF4-FFF2-40B4-BE49-F238E27FC236}">
                  <a16:creationId xmlns:a16="http://schemas.microsoft.com/office/drawing/2014/main" id="{E9289AE4-6E8E-A721-1695-D7A1F579EB4C}"/>
                </a:ext>
              </a:extLst>
            </p:cNvPr>
            <p:cNvPicPr>
              <a:picLocks noChangeAspect="1"/>
            </p:cNvPicPr>
            <p:nvPr/>
          </p:nvPicPr>
          <p:blipFill>
            <a:blip r:embed="rId4"/>
            <a:stretch>
              <a:fillRect/>
            </a:stretch>
          </p:blipFill>
          <p:spPr>
            <a:xfrm>
              <a:off x="8275986" y="2694921"/>
              <a:ext cx="918476" cy="3269773"/>
            </a:xfrm>
            <a:prstGeom prst="rect">
              <a:avLst/>
            </a:prstGeom>
          </p:spPr>
        </p:pic>
        <p:sp>
          <p:nvSpPr>
            <p:cNvPr id="64" name="Rectangle 47">
              <a:extLst>
                <a:ext uri="{FF2B5EF4-FFF2-40B4-BE49-F238E27FC236}">
                  <a16:creationId xmlns:a16="http://schemas.microsoft.com/office/drawing/2014/main" id="{DBCBE130-0FEC-5AEE-44F3-F99A298D89BE}"/>
                </a:ext>
              </a:extLst>
            </p:cNvPr>
            <p:cNvSpPr/>
            <p:nvPr/>
          </p:nvSpPr>
          <p:spPr>
            <a:xfrm>
              <a:off x="8548893" y="5086072"/>
              <a:ext cx="372662" cy="878623"/>
            </a:xfrm>
            <a:custGeom>
              <a:avLst/>
              <a:gdLst>
                <a:gd name="connsiteX0" fmla="*/ 0 w 359962"/>
                <a:gd name="connsiteY0" fmla="*/ 0 h 2764294"/>
                <a:gd name="connsiteX1" fmla="*/ 359962 w 359962"/>
                <a:gd name="connsiteY1" fmla="*/ 0 h 2764294"/>
                <a:gd name="connsiteX2" fmla="*/ 359962 w 359962"/>
                <a:gd name="connsiteY2" fmla="*/ 2764294 h 2764294"/>
                <a:gd name="connsiteX3" fmla="*/ 0 w 359962"/>
                <a:gd name="connsiteY3" fmla="*/ 2764294 h 2764294"/>
                <a:gd name="connsiteX4" fmla="*/ 0 w 359962"/>
                <a:gd name="connsiteY4" fmla="*/ 0 h 2764294"/>
                <a:gd name="connsiteX0" fmla="*/ 0 w 366312"/>
                <a:gd name="connsiteY0" fmla="*/ 336550 h 2764294"/>
                <a:gd name="connsiteX1" fmla="*/ 366312 w 366312"/>
                <a:gd name="connsiteY1" fmla="*/ 0 h 2764294"/>
                <a:gd name="connsiteX2" fmla="*/ 366312 w 366312"/>
                <a:gd name="connsiteY2" fmla="*/ 2764294 h 2764294"/>
                <a:gd name="connsiteX3" fmla="*/ 6350 w 366312"/>
                <a:gd name="connsiteY3" fmla="*/ 2764294 h 2764294"/>
                <a:gd name="connsiteX4" fmla="*/ 0 w 366312"/>
                <a:gd name="connsiteY4" fmla="*/ 336550 h 2764294"/>
                <a:gd name="connsiteX0" fmla="*/ 0 w 366312"/>
                <a:gd name="connsiteY0" fmla="*/ 0 h 2427744"/>
                <a:gd name="connsiteX1" fmla="*/ 363137 w 366312"/>
                <a:gd name="connsiteY1" fmla="*/ 0 h 2427744"/>
                <a:gd name="connsiteX2" fmla="*/ 366312 w 366312"/>
                <a:gd name="connsiteY2" fmla="*/ 2427744 h 2427744"/>
                <a:gd name="connsiteX3" fmla="*/ 6350 w 366312"/>
                <a:gd name="connsiteY3" fmla="*/ 2427744 h 2427744"/>
                <a:gd name="connsiteX4" fmla="*/ 0 w 366312"/>
                <a:gd name="connsiteY4" fmla="*/ 0 h 2427744"/>
                <a:gd name="connsiteX0" fmla="*/ 0 w 366312"/>
                <a:gd name="connsiteY0" fmla="*/ 328788 h 2756532"/>
                <a:gd name="connsiteX1" fmla="*/ 363137 w 366312"/>
                <a:gd name="connsiteY1" fmla="*/ 328788 h 2756532"/>
                <a:gd name="connsiteX2" fmla="*/ 366312 w 366312"/>
                <a:gd name="connsiteY2" fmla="*/ 2756532 h 2756532"/>
                <a:gd name="connsiteX3" fmla="*/ 6350 w 366312"/>
                <a:gd name="connsiteY3" fmla="*/ 2756532 h 2756532"/>
                <a:gd name="connsiteX4" fmla="*/ 0 w 366312"/>
                <a:gd name="connsiteY4" fmla="*/ 328788 h 2756532"/>
                <a:gd name="connsiteX0" fmla="*/ 0 w 366312"/>
                <a:gd name="connsiteY0" fmla="*/ 405588 h 2833332"/>
                <a:gd name="connsiteX1" fmla="*/ 363137 w 366312"/>
                <a:gd name="connsiteY1" fmla="*/ 405588 h 2833332"/>
                <a:gd name="connsiteX2" fmla="*/ 366312 w 366312"/>
                <a:gd name="connsiteY2" fmla="*/ 2833332 h 2833332"/>
                <a:gd name="connsiteX3" fmla="*/ 6350 w 366312"/>
                <a:gd name="connsiteY3" fmla="*/ 2833332 h 2833332"/>
                <a:gd name="connsiteX4" fmla="*/ 0 w 366312"/>
                <a:gd name="connsiteY4" fmla="*/ 405588 h 2833332"/>
                <a:gd name="connsiteX0" fmla="*/ 0 w 366312"/>
                <a:gd name="connsiteY0" fmla="*/ 335245 h 2762989"/>
                <a:gd name="connsiteX1" fmla="*/ 363137 w 366312"/>
                <a:gd name="connsiteY1" fmla="*/ 335245 h 2762989"/>
                <a:gd name="connsiteX2" fmla="*/ 366312 w 366312"/>
                <a:gd name="connsiteY2" fmla="*/ 2762989 h 2762989"/>
                <a:gd name="connsiteX3" fmla="*/ 6350 w 366312"/>
                <a:gd name="connsiteY3" fmla="*/ 2762989 h 2762989"/>
                <a:gd name="connsiteX4" fmla="*/ 0 w 366312"/>
                <a:gd name="connsiteY4" fmla="*/ 335245 h 2762989"/>
                <a:gd name="connsiteX0" fmla="*/ 0 w 366312"/>
                <a:gd name="connsiteY0" fmla="*/ 352522 h 2780266"/>
                <a:gd name="connsiteX1" fmla="*/ 363137 w 366312"/>
                <a:gd name="connsiteY1" fmla="*/ 352522 h 2780266"/>
                <a:gd name="connsiteX2" fmla="*/ 366312 w 366312"/>
                <a:gd name="connsiteY2" fmla="*/ 2780266 h 2780266"/>
                <a:gd name="connsiteX3" fmla="*/ 6350 w 366312"/>
                <a:gd name="connsiteY3" fmla="*/ 2780266 h 2780266"/>
                <a:gd name="connsiteX4" fmla="*/ 0 w 366312"/>
                <a:gd name="connsiteY4" fmla="*/ 352522 h 2780266"/>
                <a:gd name="connsiteX0" fmla="*/ 0 w 366312"/>
                <a:gd name="connsiteY0" fmla="*/ 331700 h 2759444"/>
                <a:gd name="connsiteX1" fmla="*/ 363137 w 366312"/>
                <a:gd name="connsiteY1" fmla="*/ 331700 h 2759444"/>
                <a:gd name="connsiteX2" fmla="*/ 366312 w 366312"/>
                <a:gd name="connsiteY2" fmla="*/ 2759444 h 2759444"/>
                <a:gd name="connsiteX3" fmla="*/ 6350 w 366312"/>
                <a:gd name="connsiteY3" fmla="*/ 2759444 h 2759444"/>
                <a:gd name="connsiteX4" fmla="*/ 0 w 366312"/>
                <a:gd name="connsiteY4" fmla="*/ 331700 h 2759444"/>
                <a:gd name="connsiteX0" fmla="*/ 0 w 375905"/>
                <a:gd name="connsiteY0" fmla="*/ 328089 h 2755833"/>
                <a:gd name="connsiteX1" fmla="*/ 375837 w 375905"/>
                <a:gd name="connsiteY1" fmla="*/ 334439 h 2755833"/>
                <a:gd name="connsiteX2" fmla="*/ 366312 w 375905"/>
                <a:gd name="connsiteY2" fmla="*/ 2755833 h 2755833"/>
                <a:gd name="connsiteX3" fmla="*/ 6350 w 375905"/>
                <a:gd name="connsiteY3" fmla="*/ 2755833 h 2755833"/>
                <a:gd name="connsiteX4" fmla="*/ 0 w 375905"/>
                <a:gd name="connsiteY4" fmla="*/ 328089 h 2755833"/>
                <a:gd name="connsiteX0" fmla="*/ 0 w 375977"/>
                <a:gd name="connsiteY0" fmla="*/ 328089 h 2755833"/>
                <a:gd name="connsiteX1" fmla="*/ 375837 w 375977"/>
                <a:gd name="connsiteY1" fmla="*/ 334439 h 2755833"/>
                <a:gd name="connsiteX2" fmla="*/ 372662 w 375977"/>
                <a:gd name="connsiteY2" fmla="*/ 2755833 h 2755833"/>
                <a:gd name="connsiteX3" fmla="*/ 6350 w 375977"/>
                <a:gd name="connsiteY3" fmla="*/ 2755833 h 2755833"/>
                <a:gd name="connsiteX4" fmla="*/ 0 w 375977"/>
                <a:gd name="connsiteY4" fmla="*/ 328089 h 2755833"/>
                <a:gd name="connsiteX0" fmla="*/ 0 w 372662"/>
                <a:gd name="connsiteY0" fmla="*/ 326296 h 2754040"/>
                <a:gd name="connsiteX1" fmla="*/ 369487 w 372662"/>
                <a:gd name="connsiteY1" fmla="*/ 335821 h 2754040"/>
                <a:gd name="connsiteX2" fmla="*/ 372662 w 372662"/>
                <a:gd name="connsiteY2" fmla="*/ 2754040 h 2754040"/>
                <a:gd name="connsiteX3" fmla="*/ 6350 w 372662"/>
                <a:gd name="connsiteY3" fmla="*/ 2754040 h 2754040"/>
                <a:gd name="connsiteX4" fmla="*/ 0 w 372662"/>
                <a:gd name="connsiteY4" fmla="*/ 326296 h 2754040"/>
                <a:gd name="connsiteX0" fmla="*/ 0 w 372662"/>
                <a:gd name="connsiteY0" fmla="*/ 228162 h 2655906"/>
                <a:gd name="connsiteX1" fmla="*/ 369487 w 372662"/>
                <a:gd name="connsiteY1" fmla="*/ 237687 h 2655906"/>
                <a:gd name="connsiteX2" fmla="*/ 372662 w 372662"/>
                <a:gd name="connsiteY2" fmla="*/ 2655906 h 2655906"/>
                <a:gd name="connsiteX3" fmla="*/ 6350 w 372662"/>
                <a:gd name="connsiteY3" fmla="*/ 2655906 h 2655906"/>
                <a:gd name="connsiteX4" fmla="*/ 0 w 372662"/>
                <a:gd name="connsiteY4" fmla="*/ 228162 h 2655906"/>
                <a:gd name="connsiteX0" fmla="*/ 0 w 372662"/>
                <a:gd name="connsiteY0" fmla="*/ 4142 h 2431886"/>
                <a:gd name="connsiteX1" fmla="*/ 369487 w 372662"/>
                <a:gd name="connsiteY1" fmla="*/ 13667 h 2431886"/>
                <a:gd name="connsiteX2" fmla="*/ 372662 w 372662"/>
                <a:gd name="connsiteY2" fmla="*/ 2431886 h 2431886"/>
                <a:gd name="connsiteX3" fmla="*/ 6350 w 372662"/>
                <a:gd name="connsiteY3" fmla="*/ 2431886 h 2431886"/>
                <a:gd name="connsiteX4" fmla="*/ 0 w 372662"/>
                <a:gd name="connsiteY4" fmla="*/ 4142 h 24318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2662" h="2431886">
                  <a:moveTo>
                    <a:pt x="0" y="4142"/>
                  </a:moveTo>
                  <a:cubicBezTo>
                    <a:pt x="196957" y="-6194"/>
                    <a:pt x="174839" y="5039"/>
                    <a:pt x="369487" y="13667"/>
                  </a:cubicBezTo>
                  <a:cubicBezTo>
                    <a:pt x="370545" y="822915"/>
                    <a:pt x="371604" y="1622638"/>
                    <a:pt x="372662" y="2431886"/>
                  </a:cubicBezTo>
                  <a:lnTo>
                    <a:pt x="6350" y="2431886"/>
                  </a:lnTo>
                  <a:cubicBezTo>
                    <a:pt x="4233" y="1622638"/>
                    <a:pt x="2117" y="813390"/>
                    <a:pt x="0" y="4142"/>
                  </a:cubicBezTo>
                  <a:close/>
                </a:path>
              </a:pathLst>
            </a:custGeom>
            <a:gradFill>
              <a:gsLst>
                <a:gs pos="73000">
                  <a:srgbClr val="EE7E21"/>
                </a:gs>
                <a:gs pos="6000">
                  <a:schemeClr val="bg1"/>
                </a:gs>
              </a:gsLst>
              <a:lin ang="6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3" name="TextBox 72">
            <a:extLst>
              <a:ext uri="{FF2B5EF4-FFF2-40B4-BE49-F238E27FC236}">
                <a16:creationId xmlns:a16="http://schemas.microsoft.com/office/drawing/2014/main" id="{2A06D4BF-3DD4-294D-E77F-F6C46415B882}"/>
              </a:ext>
            </a:extLst>
          </p:cNvPr>
          <p:cNvSpPr txBox="1"/>
          <p:nvPr/>
        </p:nvSpPr>
        <p:spPr>
          <a:xfrm>
            <a:off x="0" y="1744671"/>
            <a:ext cx="2997947" cy="461665"/>
          </a:xfrm>
          <a:prstGeom prst="rect">
            <a:avLst/>
          </a:prstGeom>
          <a:noFill/>
          <a:ln w="25400">
            <a:noFill/>
          </a:ln>
        </p:spPr>
        <p:txBody>
          <a:bodyPr wrap="square" lIns="91440" tIns="45720" rIns="91440" bIns="45720" rtlCol="0" anchor="t">
            <a:spAutoFit/>
          </a:bodyPr>
          <a:lstStyle/>
          <a:p>
            <a:pPr algn="ctr"/>
            <a:r>
              <a:rPr lang="en-US" sz="2400" b="1">
                <a:solidFill>
                  <a:srgbClr val="EE7E21"/>
                </a:solidFill>
                <a:latin typeface="Arial"/>
                <a:cs typeface="Arial"/>
              </a:rPr>
              <a:t>2022</a:t>
            </a:r>
          </a:p>
        </p:txBody>
      </p:sp>
      <p:sp>
        <p:nvSpPr>
          <p:cNvPr id="74" name="TextBox 73">
            <a:extLst>
              <a:ext uri="{FF2B5EF4-FFF2-40B4-BE49-F238E27FC236}">
                <a16:creationId xmlns:a16="http://schemas.microsoft.com/office/drawing/2014/main" id="{B1515825-08DA-4740-C175-EADB6A303C3A}"/>
              </a:ext>
            </a:extLst>
          </p:cNvPr>
          <p:cNvSpPr txBox="1"/>
          <p:nvPr/>
        </p:nvSpPr>
        <p:spPr>
          <a:xfrm>
            <a:off x="9221047" y="1744671"/>
            <a:ext cx="2970951" cy="461665"/>
          </a:xfrm>
          <a:prstGeom prst="rect">
            <a:avLst/>
          </a:prstGeom>
          <a:noFill/>
          <a:ln w="25400">
            <a:noFill/>
          </a:ln>
        </p:spPr>
        <p:txBody>
          <a:bodyPr wrap="square" lIns="91440" tIns="45720" rIns="91440" bIns="45720" rtlCol="0" anchor="t">
            <a:spAutoFit/>
          </a:bodyPr>
          <a:lstStyle/>
          <a:p>
            <a:pPr algn="ctr"/>
            <a:r>
              <a:rPr lang="en-US" sz="2400" b="1">
                <a:solidFill>
                  <a:srgbClr val="EE7E21"/>
                </a:solidFill>
                <a:latin typeface="Arial"/>
                <a:cs typeface="Arial"/>
              </a:rPr>
              <a:t>2027+</a:t>
            </a:r>
          </a:p>
        </p:txBody>
      </p:sp>
      <p:cxnSp>
        <p:nvCxnSpPr>
          <p:cNvPr id="5" name="Elbow Connector 4">
            <a:extLst>
              <a:ext uri="{FF2B5EF4-FFF2-40B4-BE49-F238E27FC236}">
                <a16:creationId xmlns:a16="http://schemas.microsoft.com/office/drawing/2014/main" id="{1C818013-337A-0F1A-DFB4-6E0D3980F705}"/>
              </a:ext>
            </a:extLst>
          </p:cNvPr>
          <p:cNvCxnSpPr>
            <a:cxnSpLocks/>
          </p:cNvCxnSpPr>
          <p:nvPr/>
        </p:nvCxnSpPr>
        <p:spPr>
          <a:xfrm>
            <a:off x="3973706" y="4381247"/>
            <a:ext cx="787725" cy="298260"/>
          </a:xfrm>
          <a:prstGeom prst="bentConnector3">
            <a:avLst>
              <a:gd name="adj1" fmla="val 41677"/>
            </a:avLst>
          </a:prstGeom>
          <a:ln w="38100">
            <a:solidFill>
              <a:srgbClr val="EE7E21"/>
            </a:solidFill>
            <a:prstDash val="sysDot"/>
            <a:tailEnd type="triangle" w="lg" len="med"/>
          </a:ln>
        </p:spPr>
        <p:style>
          <a:lnRef idx="1">
            <a:schemeClr val="accent1"/>
          </a:lnRef>
          <a:fillRef idx="0">
            <a:schemeClr val="accent1"/>
          </a:fillRef>
          <a:effectRef idx="0">
            <a:schemeClr val="accent1"/>
          </a:effectRef>
          <a:fontRef idx="minor">
            <a:schemeClr val="tx1"/>
          </a:fontRef>
        </p:style>
      </p:cxnSp>
      <p:cxnSp>
        <p:nvCxnSpPr>
          <p:cNvPr id="36" name="Elbow Connector 35">
            <a:extLst>
              <a:ext uri="{FF2B5EF4-FFF2-40B4-BE49-F238E27FC236}">
                <a16:creationId xmlns:a16="http://schemas.microsoft.com/office/drawing/2014/main" id="{93875031-65D8-50B2-1802-D67E02A187EE}"/>
              </a:ext>
            </a:extLst>
          </p:cNvPr>
          <p:cNvCxnSpPr>
            <a:cxnSpLocks/>
          </p:cNvCxnSpPr>
          <p:nvPr/>
        </p:nvCxnSpPr>
        <p:spPr>
          <a:xfrm>
            <a:off x="5700300" y="4845513"/>
            <a:ext cx="787725" cy="298260"/>
          </a:xfrm>
          <a:prstGeom prst="bentConnector3">
            <a:avLst>
              <a:gd name="adj1" fmla="val 41677"/>
            </a:avLst>
          </a:prstGeom>
          <a:ln w="38100">
            <a:solidFill>
              <a:srgbClr val="EE7E21"/>
            </a:solidFill>
            <a:prstDash val="sysDot"/>
            <a:tailEnd type="triangle" w="lg" len="med"/>
          </a:ln>
        </p:spPr>
        <p:style>
          <a:lnRef idx="1">
            <a:schemeClr val="accent1"/>
          </a:lnRef>
          <a:fillRef idx="0">
            <a:schemeClr val="accent1"/>
          </a:fillRef>
          <a:effectRef idx="0">
            <a:schemeClr val="accent1"/>
          </a:effectRef>
          <a:fontRef idx="minor">
            <a:schemeClr val="tx1"/>
          </a:fontRef>
        </p:style>
      </p:cxnSp>
      <p:cxnSp>
        <p:nvCxnSpPr>
          <p:cNvPr id="37" name="Elbow Connector 36">
            <a:extLst>
              <a:ext uri="{FF2B5EF4-FFF2-40B4-BE49-F238E27FC236}">
                <a16:creationId xmlns:a16="http://schemas.microsoft.com/office/drawing/2014/main" id="{370BAFAA-D08F-EBCC-DC20-66C65A9E22E9}"/>
              </a:ext>
            </a:extLst>
          </p:cNvPr>
          <p:cNvCxnSpPr>
            <a:cxnSpLocks/>
          </p:cNvCxnSpPr>
          <p:nvPr/>
        </p:nvCxnSpPr>
        <p:spPr>
          <a:xfrm>
            <a:off x="7444978" y="5309779"/>
            <a:ext cx="787725" cy="298260"/>
          </a:xfrm>
          <a:prstGeom prst="bentConnector3">
            <a:avLst>
              <a:gd name="adj1" fmla="val 41677"/>
            </a:avLst>
          </a:prstGeom>
          <a:ln w="38100">
            <a:solidFill>
              <a:srgbClr val="EE7E21"/>
            </a:solidFill>
            <a:prstDash val="sysDot"/>
            <a:tailEnd type="triangl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671926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2">
            <a:extLst>
              <a:ext uri="{FF2B5EF4-FFF2-40B4-BE49-F238E27FC236}">
                <a16:creationId xmlns:a16="http://schemas.microsoft.com/office/drawing/2014/main" id="{433E2052-CAE4-4D9F-1DA9-CFA2F6CE6BE7}"/>
              </a:ext>
            </a:extLst>
          </p:cNvPr>
          <p:cNvPicPr>
            <a:picLocks noChangeAspect="1"/>
          </p:cNvPicPr>
          <p:nvPr/>
        </p:nvPicPr>
        <p:blipFill>
          <a:blip r:embed="rId3"/>
          <a:stretch>
            <a:fillRect/>
          </a:stretch>
        </p:blipFill>
        <p:spPr>
          <a:xfrm>
            <a:off x="-10879" y="-1"/>
            <a:ext cx="12202879" cy="6870752"/>
          </a:xfrm>
          <a:prstGeom prst="rect">
            <a:avLst/>
          </a:prstGeom>
        </p:spPr>
      </p:pic>
      <p:pic>
        <p:nvPicPr>
          <p:cNvPr id="34" name="Picture 33" descr="A picture containing transport, satellite&#10;&#10;Description automatically generated">
            <a:extLst>
              <a:ext uri="{FF2B5EF4-FFF2-40B4-BE49-F238E27FC236}">
                <a16:creationId xmlns:a16="http://schemas.microsoft.com/office/drawing/2014/main" id="{E625B25E-7062-4568-A781-F954A414EF07}"/>
              </a:ext>
            </a:extLst>
          </p:cNvPr>
          <p:cNvPicPr>
            <a:picLocks noChangeAspect="1"/>
          </p:cNvPicPr>
          <p:nvPr/>
        </p:nvPicPr>
        <p:blipFill>
          <a:blip r:embed="rId4"/>
          <a:stretch>
            <a:fillRect/>
          </a:stretch>
        </p:blipFill>
        <p:spPr>
          <a:xfrm>
            <a:off x="1117506" y="1296966"/>
            <a:ext cx="1201183" cy="1029957"/>
          </a:xfrm>
          <a:prstGeom prst="rect">
            <a:avLst/>
          </a:prstGeom>
        </p:spPr>
      </p:pic>
      <p:pic>
        <p:nvPicPr>
          <p:cNvPr id="35" name="Picture 34" descr="A picture containing transport, satellite&#10;&#10;Description automatically generated">
            <a:extLst>
              <a:ext uri="{FF2B5EF4-FFF2-40B4-BE49-F238E27FC236}">
                <a16:creationId xmlns:a16="http://schemas.microsoft.com/office/drawing/2014/main" id="{102CA597-D17D-4E25-88EB-EBDD139C031F}"/>
              </a:ext>
            </a:extLst>
          </p:cNvPr>
          <p:cNvPicPr>
            <a:picLocks noChangeAspect="1"/>
          </p:cNvPicPr>
          <p:nvPr/>
        </p:nvPicPr>
        <p:blipFill>
          <a:blip r:embed="rId5"/>
          <a:stretch>
            <a:fillRect/>
          </a:stretch>
        </p:blipFill>
        <p:spPr>
          <a:xfrm>
            <a:off x="3419569" y="523284"/>
            <a:ext cx="1218951" cy="587496"/>
          </a:xfrm>
          <a:prstGeom prst="rect">
            <a:avLst/>
          </a:prstGeom>
        </p:spPr>
      </p:pic>
      <p:pic>
        <p:nvPicPr>
          <p:cNvPr id="3" name="Picture 2" descr="A close-up of a fly&#10;&#10;Description automatically generated with medium confidence">
            <a:extLst>
              <a:ext uri="{FF2B5EF4-FFF2-40B4-BE49-F238E27FC236}">
                <a16:creationId xmlns:a16="http://schemas.microsoft.com/office/drawing/2014/main" id="{DD79CE18-4B71-5DE1-F7DC-33DE0F20C9C2}"/>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l="505" t="15158" r="513" b="-787"/>
          <a:stretch/>
        </p:blipFill>
        <p:spPr>
          <a:xfrm>
            <a:off x="5925481" y="-6271"/>
            <a:ext cx="1680413" cy="993845"/>
          </a:xfrm>
          <a:prstGeom prst="rect">
            <a:avLst/>
          </a:prstGeom>
        </p:spPr>
      </p:pic>
      <p:sp>
        <p:nvSpPr>
          <p:cNvPr id="10" name="TextBox 9">
            <a:extLst>
              <a:ext uri="{FF2B5EF4-FFF2-40B4-BE49-F238E27FC236}">
                <a16:creationId xmlns:a16="http://schemas.microsoft.com/office/drawing/2014/main" id="{274DCD05-DD36-0E95-EC9E-54B1218231D5}"/>
              </a:ext>
            </a:extLst>
          </p:cNvPr>
          <p:cNvSpPr txBox="1"/>
          <p:nvPr/>
        </p:nvSpPr>
        <p:spPr>
          <a:xfrm>
            <a:off x="7020371" y="357494"/>
            <a:ext cx="537327" cy="492443"/>
          </a:xfrm>
          <a:prstGeom prst="rect">
            <a:avLst/>
          </a:prstGeom>
          <a:noFill/>
        </p:spPr>
        <p:txBody>
          <a:bodyPr wrap="none" lIns="91440" tIns="45720" rIns="91440" bIns="45720" rtlCol="0" anchor="t">
            <a:spAutoFit/>
          </a:bodyPr>
          <a:lstStyle/>
          <a:p>
            <a:pPr algn="ctr"/>
            <a:r>
              <a:rPr lang="en-US" sz="1300" err="1">
                <a:solidFill>
                  <a:schemeClr val="bg1"/>
                </a:solidFill>
                <a:latin typeface="Arial"/>
                <a:cs typeface="Arial"/>
              </a:rPr>
              <a:t>Cryo</a:t>
            </a:r>
            <a:endParaRPr lang="en-US" sz="1300">
              <a:solidFill>
                <a:schemeClr val="bg1"/>
              </a:solidFill>
              <a:latin typeface="Arial"/>
              <a:cs typeface="Arial"/>
            </a:endParaRPr>
          </a:p>
          <a:p>
            <a:pPr algn="ctr"/>
            <a:r>
              <a:rPr lang="en-US" sz="1300">
                <a:solidFill>
                  <a:schemeClr val="bg1"/>
                </a:solidFill>
                <a:latin typeface="Arial"/>
                <a:cs typeface="Arial"/>
              </a:rPr>
              <a:t>Tug</a:t>
            </a:r>
          </a:p>
        </p:txBody>
      </p:sp>
      <p:sp>
        <p:nvSpPr>
          <p:cNvPr id="16" name="Rectangle 15">
            <a:extLst>
              <a:ext uri="{FF2B5EF4-FFF2-40B4-BE49-F238E27FC236}">
                <a16:creationId xmlns:a16="http://schemas.microsoft.com/office/drawing/2014/main" id="{1494A9B9-4165-42AB-B4A9-AA90211F1344}"/>
              </a:ext>
            </a:extLst>
          </p:cNvPr>
          <p:cNvSpPr/>
          <p:nvPr/>
        </p:nvSpPr>
        <p:spPr>
          <a:xfrm>
            <a:off x="-1" y="204916"/>
            <a:ext cx="5998464" cy="465591"/>
          </a:xfrm>
          <a:prstGeom prst="rect">
            <a:avLst/>
          </a:prstGeom>
          <a:solidFill>
            <a:srgbClr val="EE7E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2B25A3E-7E5F-B15E-4B9D-A271978D91DF}"/>
              </a:ext>
            </a:extLst>
          </p:cNvPr>
          <p:cNvSpPr>
            <a:spLocks noGrp="1"/>
          </p:cNvSpPr>
          <p:nvPr>
            <p:ph type="title"/>
          </p:nvPr>
        </p:nvSpPr>
        <p:spPr/>
        <p:txBody>
          <a:bodyPr/>
          <a:lstStyle/>
          <a:p>
            <a:r>
              <a:rPr lang="en-US"/>
              <a:t>Marshall: Imagine the Future…</a:t>
            </a:r>
          </a:p>
        </p:txBody>
      </p:sp>
      <p:cxnSp>
        <p:nvCxnSpPr>
          <p:cNvPr id="13" name="Straight Connector 12">
            <a:extLst>
              <a:ext uri="{FF2B5EF4-FFF2-40B4-BE49-F238E27FC236}">
                <a16:creationId xmlns:a16="http://schemas.microsoft.com/office/drawing/2014/main" id="{584F7BBC-BC00-5637-DB19-1F4E00FC7752}"/>
              </a:ext>
            </a:extLst>
          </p:cNvPr>
          <p:cNvCxnSpPr>
            <a:cxnSpLocks/>
          </p:cNvCxnSpPr>
          <p:nvPr/>
        </p:nvCxnSpPr>
        <p:spPr>
          <a:xfrm>
            <a:off x="347257" y="204916"/>
            <a:ext cx="0" cy="46559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4" name="Picture 3" descr="A picture containing dark&#10;&#10;Description automatically generated">
            <a:extLst>
              <a:ext uri="{FF2B5EF4-FFF2-40B4-BE49-F238E27FC236}">
                <a16:creationId xmlns:a16="http://schemas.microsoft.com/office/drawing/2014/main" id="{98DC4D6D-2955-D848-3AD9-1C06EBDD897C}"/>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l="33405" t="-820" r="-1464" b="-22"/>
          <a:stretch/>
        </p:blipFill>
        <p:spPr>
          <a:xfrm>
            <a:off x="-7636" y="3588445"/>
            <a:ext cx="1846714" cy="1624151"/>
          </a:xfrm>
          <a:prstGeom prst="rect">
            <a:avLst/>
          </a:prstGeom>
        </p:spPr>
      </p:pic>
      <p:sp>
        <p:nvSpPr>
          <p:cNvPr id="5" name="TextBox 4">
            <a:extLst>
              <a:ext uri="{FF2B5EF4-FFF2-40B4-BE49-F238E27FC236}">
                <a16:creationId xmlns:a16="http://schemas.microsoft.com/office/drawing/2014/main" id="{CEC8C7F9-BC9F-A5D6-FF9E-EA07957039AE}"/>
              </a:ext>
            </a:extLst>
          </p:cNvPr>
          <p:cNvSpPr txBox="1"/>
          <p:nvPr/>
        </p:nvSpPr>
        <p:spPr>
          <a:xfrm>
            <a:off x="-184897" y="3393861"/>
            <a:ext cx="1446610" cy="292388"/>
          </a:xfrm>
          <a:prstGeom prst="rect">
            <a:avLst/>
          </a:prstGeom>
          <a:noFill/>
        </p:spPr>
        <p:txBody>
          <a:bodyPr wrap="square" lIns="91440" tIns="45720" rIns="91440" bIns="45720" rtlCol="0" anchor="t">
            <a:spAutoFit/>
          </a:bodyPr>
          <a:lstStyle/>
          <a:p>
            <a:pPr algn="ctr"/>
            <a:r>
              <a:rPr lang="en-US" sz="1300">
                <a:solidFill>
                  <a:schemeClr val="bg1"/>
                </a:solidFill>
                <a:latin typeface="Arial"/>
                <a:cs typeface="Arial"/>
              </a:rPr>
              <a:t>Lunar Habitat</a:t>
            </a:r>
          </a:p>
        </p:txBody>
      </p:sp>
      <p:pic>
        <p:nvPicPr>
          <p:cNvPr id="6" name="Picture 5" descr="A picture containing appliance, kitchen appliance, automaton&#10;&#10;Description automatically generated">
            <a:extLst>
              <a:ext uri="{FF2B5EF4-FFF2-40B4-BE49-F238E27FC236}">
                <a16:creationId xmlns:a16="http://schemas.microsoft.com/office/drawing/2014/main" id="{4CB04324-CF9B-3C00-8DEC-F93978C3BD23}"/>
              </a:ext>
            </a:extLst>
          </p:cNvPr>
          <p:cNvPicPr>
            <a:picLocks noChangeAspect="1"/>
          </p:cNvPicPr>
          <p:nvPr/>
        </p:nvPicPr>
        <p:blipFill>
          <a:blip r:embed="rId8"/>
          <a:stretch>
            <a:fillRect/>
          </a:stretch>
        </p:blipFill>
        <p:spPr>
          <a:xfrm>
            <a:off x="4093290" y="3251807"/>
            <a:ext cx="2860442" cy="2806079"/>
          </a:xfrm>
          <a:prstGeom prst="rect">
            <a:avLst/>
          </a:prstGeom>
          <a:effectLst>
            <a:outerShdw blurRad="50800" dist="38100" dir="2700000" algn="tl" rotWithShape="0">
              <a:prstClr val="black">
                <a:alpha val="40000"/>
              </a:prstClr>
            </a:outerShdw>
          </a:effectLst>
        </p:spPr>
      </p:pic>
      <p:sp>
        <p:nvSpPr>
          <p:cNvPr id="7" name="TextBox 6">
            <a:extLst>
              <a:ext uri="{FF2B5EF4-FFF2-40B4-BE49-F238E27FC236}">
                <a16:creationId xmlns:a16="http://schemas.microsoft.com/office/drawing/2014/main" id="{B02C9F2E-DBD4-5BCF-7328-68868BFF1A63}"/>
              </a:ext>
            </a:extLst>
          </p:cNvPr>
          <p:cNvSpPr txBox="1"/>
          <p:nvPr/>
        </p:nvSpPr>
        <p:spPr>
          <a:xfrm>
            <a:off x="5021290" y="6006686"/>
            <a:ext cx="760143" cy="492443"/>
          </a:xfrm>
          <a:prstGeom prst="rect">
            <a:avLst/>
          </a:prstGeom>
          <a:noFill/>
        </p:spPr>
        <p:txBody>
          <a:bodyPr wrap="none" lIns="91440" tIns="45720" rIns="91440" bIns="45720" rtlCol="0" anchor="t">
            <a:spAutoFit/>
          </a:bodyPr>
          <a:lstStyle/>
          <a:p>
            <a:pPr algn="ctr"/>
            <a:r>
              <a:rPr lang="en-US" sz="1300">
                <a:solidFill>
                  <a:schemeClr val="bg1"/>
                </a:solidFill>
                <a:latin typeface="Arial"/>
                <a:cs typeface="Arial"/>
              </a:rPr>
              <a:t>Surface</a:t>
            </a:r>
          </a:p>
          <a:p>
            <a:pPr algn="ctr"/>
            <a:r>
              <a:rPr lang="en-US" sz="1300">
                <a:solidFill>
                  <a:schemeClr val="bg1"/>
                </a:solidFill>
                <a:latin typeface="Arial"/>
                <a:cs typeface="Arial"/>
              </a:rPr>
              <a:t>Habitat</a:t>
            </a:r>
          </a:p>
        </p:txBody>
      </p:sp>
      <p:sp>
        <p:nvSpPr>
          <p:cNvPr id="9" name="TextBox 8">
            <a:extLst>
              <a:ext uri="{FF2B5EF4-FFF2-40B4-BE49-F238E27FC236}">
                <a16:creationId xmlns:a16="http://schemas.microsoft.com/office/drawing/2014/main" id="{634456A8-1746-8D3A-5E96-4E3C9E0C68C7}"/>
              </a:ext>
            </a:extLst>
          </p:cNvPr>
          <p:cNvSpPr txBox="1"/>
          <p:nvPr/>
        </p:nvSpPr>
        <p:spPr>
          <a:xfrm>
            <a:off x="3344591" y="1111601"/>
            <a:ext cx="1591489" cy="492443"/>
          </a:xfrm>
          <a:prstGeom prst="rect">
            <a:avLst/>
          </a:prstGeom>
          <a:noFill/>
        </p:spPr>
        <p:txBody>
          <a:bodyPr wrap="square" lIns="91440" tIns="45720" rIns="91440" bIns="45720" rtlCol="0" anchor="t">
            <a:spAutoFit/>
          </a:bodyPr>
          <a:lstStyle/>
          <a:p>
            <a:pPr algn="ctr"/>
            <a:r>
              <a:rPr lang="en-US" sz="1300">
                <a:solidFill>
                  <a:schemeClr val="bg1"/>
                </a:solidFill>
                <a:latin typeface="Arial"/>
                <a:cs typeface="Arial"/>
              </a:rPr>
              <a:t>Commercial LEO </a:t>
            </a:r>
            <a:br>
              <a:rPr lang="en-US" sz="1300">
                <a:latin typeface="Arial"/>
                <a:cs typeface="Arial"/>
              </a:rPr>
            </a:br>
            <a:r>
              <a:rPr lang="en-US" sz="1300">
                <a:solidFill>
                  <a:schemeClr val="bg1"/>
                </a:solidFill>
                <a:latin typeface="Arial"/>
                <a:cs typeface="Arial"/>
              </a:rPr>
              <a:t>Destination</a:t>
            </a:r>
          </a:p>
        </p:txBody>
      </p:sp>
      <p:sp>
        <p:nvSpPr>
          <p:cNvPr id="11" name="TextBox 10">
            <a:extLst>
              <a:ext uri="{FF2B5EF4-FFF2-40B4-BE49-F238E27FC236}">
                <a16:creationId xmlns:a16="http://schemas.microsoft.com/office/drawing/2014/main" id="{41C81388-B236-689C-DABB-5C0CE9239F12}"/>
              </a:ext>
            </a:extLst>
          </p:cNvPr>
          <p:cNvSpPr txBox="1"/>
          <p:nvPr/>
        </p:nvSpPr>
        <p:spPr>
          <a:xfrm>
            <a:off x="1118163" y="6295366"/>
            <a:ext cx="1066318" cy="492443"/>
          </a:xfrm>
          <a:prstGeom prst="rect">
            <a:avLst/>
          </a:prstGeom>
          <a:noFill/>
        </p:spPr>
        <p:txBody>
          <a:bodyPr wrap="none" lIns="91440" tIns="45720" rIns="91440" bIns="45720" rtlCol="0" anchor="t">
            <a:spAutoFit/>
          </a:bodyPr>
          <a:lstStyle/>
          <a:p>
            <a:pPr algn="ctr"/>
            <a:r>
              <a:rPr lang="en-US" sz="1300">
                <a:solidFill>
                  <a:schemeClr val="bg1"/>
                </a:solidFill>
                <a:latin typeface="Arial"/>
                <a:cs typeface="Arial"/>
              </a:rPr>
              <a:t>Pressurized</a:t>
            </a:r>
          </a:p>
          <a:p>
            <a:pPr algn="ctr"/>
            <a:r>
              <a:rPr lang="en-US" sz="1300">
                <a:solidFill>
                  <a:schemeClr val="bg1"/>
                </a:solidFill>
                <a:latin typeface="Arial"/>
                <a:cs typeface="Arial"/>
              </a:rPr>
              <a:t>Rover</a:t>
            </a:r>
          </a:p>
        </p:txBody>
      </p:sp>
      <p:sp>
        <p:nvSpPr>
          <p:cNvPr id="15" name="TextBox 14">
            <a:extLst>
              <a:ext uri="{FF2B5EF4-FFF2-40B4-BE49-F238E27FC236}">
                <a16:creationId xmlns:a16="http://schemas.microsoft.com/office/drawing/2014/main" id="{C64B3398-2141-0D67-4A9D-F586FE017522}"/>
              </a:ext>
            </a:extLst>
          </p:cNvPr>
          <p:cNvSpPr txBox="1"/>
          <p:nvPr/>
        </p:nvSpPr>
        <p:spPr>
          <a:xfrm>
            <a:off x="2046904" y="4674810"/>
            <a:ext cx="2381278" cy="492443"/>
          </a:xfrm>
          <a:prstGeom prst="rect">
            <a:avLst/>
          </a:prstGeom>
          <a:noFill/>
        </p:spPr>
        <p:txBody>
          <a:bodyPr wrap="square" lIns="91440" tIns="45720" rIns="91440" bIns="45720" rtlCol="0" anchor="t">
            <a:spAutoFit/>
          </a:bodyPr>
          <a:lstStyle/>
          <a:p>
            <a:pPr algn="ctr"/>
            <a:r>
              <a:rPr lang="en-US" sz="1300">
                <a:solidFill>
                  <a:schemeClr val="bg1"/>
                </a:solidFill>
                <a:latin typeface="Arial"/>
                <a:cs typeface="Arial"/>
              </a:rPr>
              <a:t>Pressurized</a:t>
            </a:r>
          </a:p>
          <a:p>
            <a:pPr algn="ctr"/>
            <a:r>
              <a:rPr lang="en-US" sz="1300">
                <a:solidFill>
                  <a:schemeClr val="bg1"/>
                </a:solidFill>
                <a:latin typeface="Arial"/>
                <a:cs typeface="Arial"/>
              </a:rPr>
              <a:t>Relocatable Habitat</a:t>
            </a:r>
            <a:endParaRPr lang="en-US" sz="1300">
              <a:solidFill>
                <a:schemeClr val="bg1"/>
              </a:solidFill>
              <a:latin typeface="Arial" panose="020B0604020202020204" pitchFamily="34" charset="0"/>
              <a:cs typeface="Arial" panose="020B0604020202020204" pitchFamily="34" charset="0"/>
            </a:endParaRPr>
          </a:p>
        </p:txBody>
      </p:sp>
      <p:pic>
        <p:nvPicPr>
          <p:cNvPr id="18" name="Picture 17">
            <a:extLst>
              <a:ext uri="{FF2B5EF4-FFF2-40B4-BE49-F238E27FC236}">
                <a16:creationId xmlns:a16="http://schemas.microsoft.com/office/drawing/2014/main" id="{CE2B3872-A60A-B73B-C5BA-FB63E536BA5C}"/>
              </a:ext>
            </a:extLst>
          </p:cNvPr>
          <p:cNvPicPr>
            <a:picLocks noChangeAspect="1"/>
          </p:cNvPicPr>
          <p:nvPr/>
        </p:nvPicPr>
        <p:blipFill>
          <a:blip r:embed="rId9"/>
          <a:stretch>
            <a:fillRect/>
          </a:stretch>
        </p:blipFill>
        <p:spPr>
          <a:xfrm>
            <a:off x="7384194" y="3430733"/>
            <a:ext cx="480461" cy="971187"/>
          </a:xfrm>
          <a:prstGeom prst="rect">
            <a:avLst/>
          </a:prstGeom>
        </p:spPr>
      </p:pic>
      <p:sp>
        <p:nvSpPr>
          <p:cNvPr id="22" name="TextBox 21">
            <a:extLst>
              <a:ext uri="{FF2B5EF4-FFF2-40B4-BE49-F238E27FC236}">
                <a16:creationId xmlns:a16="http://schemas.microsoft.com/office/drawing/2014/main" id="{E631F9EA-540E-C0B6-99BB-B67CB3A1C111}"/>
              </a:ext>
            </a:extLst>
          </p:cNvPr>
          <p:cNvSpPr txBox="1"/>
          <p:nvPr/>
        </p:nvSpPr>
        <p:spPr>
          <a:xfrm>
            <a:off x="6679700" y="4455782"/>
            <a:ext cx="2055968" cy="509190"/>
          </a:xfrm>
          <a:prstGeom prst="rect">
            <a:avLst/>
          </a:prstGeom>
          <a:noFill/>
        </p:spPr>
        <p:txBody>
          <a:bodyPr wrap="square" lIns="91440" tIns="45720" rIns="91440" bIns="45720" rtlCol="0" anchor="t">
            <a:spAutoFit/>
          </a:bodyPr>
          <a:lstStyle/>
          <a:p>
            <a:pPr algn="ctr"/>
            <a:r>
              <a:rPr lang="en-US" sz="1300">
                <a:solidFill>
                  <a:schemeClr val="bg1"/>
                </a:solidFill>
                <a:latin typeface="Arial"/>
                <a:cs typeface="Arial"/>
              </a:rPr>
              <a:t>In-Situ Resource Utilization (ISRU)</a:t>
            </a:r>
          </a:p>
        </p:txBody>
      </p:sp>
      <p:pic>
        <p:nvPicPr>
          <p:cNvPr id="38" name="Picture 37">
            <a:extLst>
              <a:ext uri="{FF2B5EF4-FFF2-40B4-BE49-F238E27FC236}">
                <a16:creationId xmlns:a16="http://schemas.microsoft.com/office/drawing/2014/main" id="{5DF425B3-B570-1D73-CA33-A094DF515D00}"/>
              </a:ext>
            </a:extLst>
          </p:cNvPr>
          <p:cNvPicPr>
            <a:picLocks noChangeAspect="1"/>
          </p:cNvPicPr>
          <p:nvPr/>
        </p:nvPicPr>
        <p:blipFill>
          <a:blip r:embed="rId10"/>
          <a:stretch>
            <a:fillRect/>
          </a:stretch>
        </p:blipFill>
        <p:spPr>
          <a:xfrm>
            <a:off x="10545998" y="1595349"/>
            <a:ext cx="583925" cy="665141"/>
          </a:xfrm>
          <a:prstGeom prst="rect">
            <a:avLst/>
          </a:prstGeom>
        </p:spPr>
      </p:pic>
      <p:sp>
        <p:nvSpPr>
          <p:cNvPr id="39" name="TextBox 38">
            <a:extLst>
              <a:ext uri="{FF2B5EF4-FFF2-40B4-BE49-F238E27FC236}">
                <a16:creationId xmlns:a16="http://schemas.microsoft.com/office/drawing/2014/main" id="{686E6943-897E-7F4B-B696-5E39A12F6A5E}"/>
              </a:ext>
            </a:extLst>
          </p:cNvPr>
          <p:cNvSpPr txBox="1"/>
          <p:nvPr/>
        </p:nvSpPr>
        <p:spPr>
          <a:xfrm>
            <a:off x="10966787" y="1589265"/>
            <a:ext cx="1085554" cy="692497"/>
          </a:xfrm>
          <a:prstGeom prst="rect">
            <a:avLst/>
          </a:prstGeom>
          <a:noFill/>
        </p:spPr>
        <p:txBody>
          <a:bodyPr wrap="none" lIns="91440" tIns="45720" rIns="91440" bIns="45720" rtlCol="0" anchor="t">
            <a:spAutoFit/>
          </a:bodyPr>
          <a:lstStyle/>
          <a:p>
            <a:pPr algn="ctr"/>
            <a:r>
              <a:rPr lang="en-US" sz="1300">
                <a:solidFill>
                  <a:schemeClr val="bg1"/>
                </a:solidFill>
                <a:latin typeface="Arial"/>
                <a:cs typeface="Arial"/>
              </a:rPr>
              <a:t>Mars</a:t>
            </a:r>
          </a:p>
          <a:p>
            <a:pPr algn="ctr"/>
            <a:r>
              <a:rPr lang="en-US" sz="1300">
                <a:solidFill>
                  <a:schemeClr val="bg1"/>
                </a:solidFill>
                <a:latin typeface="Arial"/>
                <a:cs typeface="Arial"/>
              </a:rPr>
              <a:t>Constructed</a:t>
            </a:r>
          </a:p>
          <a:p>
            <a:pPr algn="ctr"/>
            <a:r>
              <a:rPr lang="en-US" sz="1300">
                <a:solidFill>
                  <a:schemeClr val="bg1"/>
                </a:solidFill>
                <a:latin typeface="Arial"/>
                <a:cs typeface="Arial"/>
              </a:rPr>
              <a:t>Habitat</a:t>
            </a:r>
          </a:p>
        </p:txBody>
      </p:sp>
      <p:pic>
        <p:nvPicPr>
          <p:cNvPr id="44" name="Picture 43" descr="A picture containing dark, rocket, missile&#10;&#10;Description automatically generated">
            <a:extLst>
              <a:ext uri="{FF2B5EF4-FFF2-40B4-BE49-F238E27FC236}">
                <a16:creationId xmlns:a16="http://schemas.microsoft.com/office/drawing/2014/main" id="{42BC9CF7-1057-F019-A8B5-2F14976FFA53}"/>
              </a:ext>
            </a:extLst>
          </p:cNvPr>
          <p:cNvPicPr>
            <a:picLocks noChangeAspect="1"/>
          </p:cNvPicPr>
          <p:nvPr/>
        </p:nvPicPr>
        <p:blipFill rotWithShape="1">
          <a:blip r:embed="rId11" cstate="screen">
            <a:extLst>
              <a:ext uri="{28A0092B-C50C-407E-A947-70E740481C1C}">
                <a14:useLocalDpi xmlns:a14="http://schemas.microsoft.com/office/drawing/2010/main"/>
              </a:ext>
            </a:extLst>
          </a:blip>
          <a:srcRect/>
          <a:stretch/>
        </p:blipFill>
        <p:spPr>
          <a:xfrm>
            <a:off x="9224956" y="2700549"/>
            <a:ext cx="1071613" cy="2311196"/>
          </a:xfrm>
          <a:prstGeom prst="rect">
            <a:avLst/>
          </a:prstGeom>
        </p:spPr>
      </p:pic>
      <p:sp>
        <p:nvSpPr>
          <p:cNvPr id="45" name="TextBox 44">
            <a:extLst>
              <a:ext uri="{FF2B5EF4-FFF2-40B4-BE49-F238E27FC236}">
                <a16:creationId xmlns:a16="http://schemas.microsoft.com/office/drawing/2014/main" id="{47E1BB01-69F0-75DC-6C4F-AEE6E855321F}"/>
              </a:ext>
            </a:extLst>
          </p:cNvPr>
          <p:cNvSpPr txBox="1"/>
          <p:nvPr/>
        </p:nvSpPr>
        <p:spPr>
          <a:xfrm>
            <a:off x="9380096" y="4916305"/>
            <a:ext cx="768159" cy="492443"/>
          </a:xfrm>
          <a:prstGeom prst="rect">
            <a:avLst/>
          </a:prstGeom>
          <a:noFill/>
        </p:spPr>
        <p:txBody>
          <a:bodyPr wrap="none" lIns="91440" tIns="45720" rIns="91440" bIns="45720" rtlCol="0" anchor="t">
            <a:spAutoFit/>
          </a:bodyPr>
          <a:lstStyle/>
          <a:p>
            <a:pPr algn="ctr"/>
            <a:r>
              <a:rPr lang="en-US" sz="1300">
                <a:solidFill>
                  <a:schemeClr val="bg1"/>
                </a:solidFill>
                <a:latin typeface="Arial"/>
                <a:cs typeface="Arial"/>
              </a:rPr>
              <a:t>SpaceX</a:t>
            </a:r>
          </a:p>
          <a:p>
            <a:pPr algn="ctr"/>
            <a:r>
              <a:rPr lang="en-US" sz="1300">
                <a:solidFill>
                  <a:schemeClr val="bg1"/>
                </a:solidFill>
                <a:latin typeface="Arial"/>
                <a:cs typeface="Arial"/>
              </a:rPr>
              <a:t>Lander</a:t>
            </a:r>
          </a:p>
        </p:txBody>
      </p:sp>
      <p:pic>
        <p:nvPicPr>
          <p:cNvPr id="46" name="Picture 45">
            <a:extLst>
              <a:ext uri="{FF2B5EF4-FFF2-40B4-BE49-F238E27FC236}">
                <a16:creationId xmlns:a16="http://schemas.microsoft.com/office/drawing/2014/main" id="{4129A445-474E-EBE3-A4D5-6D6F2241EB01}"/>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10687166" y="4180605"/>
            <a:ext cx="1332299" cy="1380985"/>
          </a:xfrm>
          <a:prstGeom prst="rect">
            <a:avLst/>
          </a:prstGeom>
          <a:effectLst>
            <a:outerShdw blurRad="50800" dist="38100" dir="2700000" algn="tl" rotWithShape="0">
              <a:prstClr val="black">
                <a:alpha val="40000"/>
              </a:prstClr>
            </a:outerShdw>
          </a:effectLst>
        </p:spPr>
      </p:pic>
      <p:sp>
        <p:nvSpPr>
          <p:cNvPr id="47" name="TextBox 46">
            <a:extLst>
              <a:ext uri="{FF2B5EF4-FFF2-40B4-BE49-F238E27FC236}">
                <a16:creationId xmlns:a16="http://schemas.microsoft.com/office/drawing/2014/main" id="{B4EF7FEE-45F0-EBDF-88A2-7DC7C8A583F1}"/>
              </a:ext>
            </a:extLst>
          </p:cNvPr>
          <p:cNvSpPr txBox="1"/>
          <p:nvPr/>
        </p:nvSpPr>
        <p:spPr>
          <a:xfrm>
            <a:off x="10925498" y="5393079"/>
            <a:ext cx="705641" cy="492443"/>
          </a:xfrm>
          <a:prstGeom prst="rect">
            <a:avLst/>
          </a:prstGeom>
          <a:noFill/>
        </p:spPr>
        <p:txBody>
          <a:bodyPr wrap="none" lIns="91440" tIns="45720" rIns="91440" bIns="45720" rtlCol="0" anchor="t">
            <a:spAutoFit/>
          </a:bodyPr>
          <a:lstStyle/>
          <a:p>
            <a:pPr algn="ctr"/>
            <a:r>
              <a:rPr lang="en-US" sz="1300">
                <a:solidFill>
                  <a:schemeClr val="bg1"/>
                </a:solidFill>
                <a:latin typeface="Arial"/>
                <a:cs typeface="Arial"/>
              </a:rPr>
              <a:t>Cargo</a:t>
            </a:r>
          </a:p>
          <a:p>
            <a:pPr algn="ctr"/>
            <a:r>
              <a:rPr lang="en-US" sz="1300">
                <a:solidFill>
                  <a:schemeClr val="bg1"/>
                </a:solidFill>
                <a:latin typeface="Arial"/>
                <a:cs typeface="Arial"/>
              </a:rPr>
              <a:t>Lander</a:t>
            </a:r>
          </a:p>
        </p:txBody>
      </p:sp>
      <p:sp>
        <p:nvSpPr>
          <p:cNvPr id="48" name="TextBox 47">
            <a:extLst>
              <a:ext uri="{FF2B5EF4-FFF2-40B4-BE49-F238E27FC236}">
                <a16:creationId xmlns:a16="http://schemas.microsoft.com/office/drawing/2014/main" id="{566F49F1-EF35-335F-6319-EF46DE7669D9}"/>
              </a:ext>
            </a:extLst>
          </p:cNvPr>
          <p:cNvSpPr txBox="1"/>
          <p:nvPr/>
        </p:nvSpPr>
        <p:spPr>
          <a:xfrm>
            <a:off x="7109168" y="1826690"/>
            <a:ext cx="1356461" cy="492443"/>
          </a:xfrm>
          <a:prstGeom prst="rect">
            <a:avLst/>
          </a:prstGeom>
          <a:noFill/>
        </p:spPr>
        <p:txBody>
          <a:bodyPr wrap="none" lIns="91440" tIns="45720" rIns="91440" bIns="45720" rtlCol="0" anchor="t">
            <a:spAutoFit/>
          </a:bodyPr>
          <a:lstStyle/>
          <a:p>
            <a:pPr algn="ctr"/>
            <a:r>
              <a:rPr lang="en-US" sz="1300">
                <a:solidFill>
                  <a:schemeClr val="bg1"/>
                </a:solidFill>
                <a:latin typeface="Arial"/>
                <a:cs typeface="Arial"/>
              </a:rPr>
              <a:t>Integrated Mars</a:t>
            </a:r>
          </a:p>
          <a:p>
            <a:pPr algn="ctr"/>
            <a:r>
              <a:rPr lang="en-US" sz="1300">
                <a:solidFill>
                  <a:schemeClr val="bg1"/>
                </a:solidFill>
                <a:latin typeface="Arial"/>
                <a:cs typeface="Arial"/>
              </a:rPr>
              <a:t>Transit System</a:t>
            </a:r>
          </a:p>
        </p:txBody>
      </p:sp>
      <p:pic>
        <p:nvPicPr>
          <p:cNvPr id="52" name="Picture 51">
            <a:extLst>
              <a:ext uri="{FF2B5EF4-FFF2-40B4-BE49-F238E27FC236}">
                <a16:creationId xmlns:a16="http://schemas.microsoft.com/office/drawing/2014/main" id="{17F467EA-C69A-BA9A-7534-E3D82F04ECEA}"/>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965151" y="5164131"/>
            <a:ext cx="1380720" cy="1380720"/>
          </a:xfrm>
          <a:prstGeom prst="rect">
            <a:avLst/>
          </a:prstGeom>
        </p:spPr>
      </p:pic>
      <p:pic>
        <p:nvPicPr>
          <p:cNvPr id="53" name="Picture 52">
            <a:extLst>
              <a:ext uri="{FF2B5EF4-FFF2-40B4-BE49-F238E27FC236}">
                <a16:creationId xmlns:a16="http://schemas.microsoft.com/office/drawing/2014/main" id="{5F7AA94D-FD1C-745C-51E8-D924659D1FEA}"/>
              </a:ext>
            </a:extLst>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8653467" y="5493462"/>
            <a:ext cx="911539" cy="1077535"/>
          </a:xfrm>
          <a:prstGeom prst="rect">
            <a:avLst/>
          </a:prstGeom>
        </p:spPr>
      </p:pic>
      <p:sp>
        <p:nvSpPr>
          <p:cNvPr id="54" name="TextBox 53">
            <a:extLst>
              <a:ext uri="{FF2B5EF4-FFF2-40B4-BE49-F238E27FC236}">
                <a16:creationId xmlns:a16="http://schemas.microsoft.com/office/drawing/2014/main" id="{5BB57EA3-11A0-5FC8-76A0-3FBEF5C59812}"/>
              </a:ext>
            </a:extLst>
          </p:cNvPr>
          <p:cNvSpPr txBox="1"/>
          <p:nvPr/>
        </p:nvSpPr>
        <p:spPr>
          <a:xfrm>
            <a:off x="7160572" y="6000680"/>
            <a:ext cx="1596912" cy="692497"/>
          </a:xfrm>
          <a:prstGeom prst="rect">
            <a:avLst/>
          </a:prstGeom>
          <a:noFill/>
        </p:spPr>
        <p:txBody>
          <a:bodyPr wrap="none" lIns="91440" tIns="45720" rIns="91440" bIns="45720" rtlCol="0" anchor="t">
            <a:spAutoFit/>
          </a:bodyPr>
          <a:lstStyle/>
          <a:p>
            <a:pPr algn="ctr"/>
            <a:r>
              <a:rPr lang="en-US" sz="1300">
                <a:solidFill>
                  <a:schemeClr val="bg1"/>
                </a:solidFill>
                <a:latin typeface="Arial"/>
                <a:cs typeface="Arial"/>
              </a:rPr>
              <a:t>Commercial Lunar </a:t>
            </a:r>
          </a:p>
          <a:p>
            <a:pPr algn="ctr"/>
            <a:r>
              <a:rPr lang="en-US" sz="1300">
                <a:solidFill>
                  <a:schemeClr val="bg1"/>
                </a:solidFill>
                <a:latin typeface="Arial"/>
                <a:cs typeface="Arial"/>
              </a:rPr>
              <a:t>Payload Service</a:t>
            </a:r>
          </a:p>
          <a:p>
            <a:pPr algn="ctr"/>
            <a:r>
              <a:rPr lang="en-US" sz="1300">
                <a:solidFill>
                  <a:schemeClr val="bg1"/>
                </a:solidFill>
                <a:latin typeface="Arial"/>
                <a:cs typeface="Arial"/>
              </a:rPr>
              <a:t>Missions</a:t>
            </a:r>
            <a:endParaRPr lang="en-US" sz="1300">
              <a:solidFill>
                <a:schemeClr val="bg1"/>
              </a:solidFill>
              <a:latin typeface="Arial" panose="020B0604020202020204" pitchFamily="34" charset="0"/>
              <a:cs typeface="Arial" panose="020B0604020202020204" pitchFamily="34" charset="0"/>
            </a:endParaRPr>
          </a:p>
        </p:txBody>
      </p:sp>
      <p:pic>
        <p:nvPicPr>
          <p:cNvPr id="56" name="Picture 55" descr="A close-up of a machine&#10;&#10;Description automatically generated with low confidence">
            <a:extLst>
              <a:ext uri="{FF2B5EF4-FFF2-40B4-BE49-F238E27FC236}">
                <a16:creationId xmlns:a16="http://schemas.microsoft.com/office/drawing/2014/main" id="{42B595D2-3947-92BE-4270-B189F7F65865}"/>
              </a:ext>
            </a:extLst>
          </p:cNvPr>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flipH="1">
            <a:off x="10626080" y="110601"/>
            <a:ext cx="1488688" cy="1068662"/>
          </a:xfrm>
          <a:prstGeom prst="rect">
            <a:avLst/>
          </a:prstGeom>
        </p:spPr>
      </p:pic>
      <p:sp>
        <p:nvSpPr>
          <p:cNvPr id="57" name="TextBox 56">
            <a:extLst>
              <a:ext uri="{FF2B5EF4-FFF2-40B4-BE49-F238E27FC236}">
                <a16:creationId xmlns:a16="http://schemas.microsoft.com/office/drawing/2014/main" id="{2B996B50-68F2-1C7E-9439-095BF4789E0A}"/>
              </a:ext>
            </a:extLst>
          </p:cNvPr>
          <p:cNvSpPr txBox="1"/>
          <p:nvPr/>
        </p:nvSpPr>
        <p:spPr>
          <a:xfrm>
            <a:off x="11003262" y="181337"/>
            <a:ext cx="1150122" cy="492443"/>
          </a:xfrm>
          <a:prstGeom prst="rect">
            <a:avLst/>
          </a:prstGeom>
          <a:noFill/>
        </p:spPr>
        <p:txBody>
          <a:bodyPr wrap="none" lIns="91440" tIns="45720" rIns="91440" bIns="45720" rtlCol="0" anchor="t">
            <a:spAutoFit/>
          </a:bodyPr>
          <a:lstStyle/>
          <a:p>
            <a:pPr algn="ctr"/>
            <a:r>
              <a:rPr lang="en-US" sz="1300">
                <a:solidFill>
                  <a:schemeClr val="bg1"/>
                </a:solidFill>
                <a:latin typeface="Arial"/>
                <a:cs typeface="Arial"/>
              </a:rPr>
              <a:t>Mars Ascent </a:t>
            </a:r>
          </a:p>
          <a:p>
            <a:pPr algn="ctr"/>
            <a:r>
              <a:rPr lang="en-US" sz="1300">
                <a:solidFill>
                  <a:schemeClr val="bg1"/>
                </a:solidFill>
                <a:latin typeface="Arial"/>
                <a:cs typeface="Arial"/>
              </a:rPr>
              <a:t>Vehicle</a:t>
            </a:r>
          </a:p>
        </p:txBody>
      </p:sp>
      <p:pic>
        <p:nvPicPr>
          <p:cNvPr id="58" name="Picture 57">
            <a:extLst>
              <a:ext uri="{FF2B5EF4-FFF2-40B4-BE49-F238E27FC236}">
                <a16:creationId xmlns:a16="http://schemas.microsoft.com/office/drawing/2014/main" id="{FD84BA73-EED7-8BED-B714-BB0F1BBF7C93}"/>
              </a:ext>
            </a:extLst>
          </p:cNvPr>
          <p:cNvPicPr>
            <a:picLocks noChangeAspect="1"/>
          </p:cNvPicPr>
          <p:nvPr/>
        </p:nvPicPr>
        <p:blipFill>
          <a:blip r:embed="rId16" cstate="screen">
            <a:extLst>
              <a:ext uri="{28A0092B-C50C-407E-A947-70E740481C1C}">
                <a14:useLocalDpi xmlns:a14="http://schemas.microsoft.com/office/drawing/2010/main"/>
              </a:ext>
            </a:extLst>
          </a:blip>
          <a:stretch>
            <a:fillRect/>
          </a:stretch>
        </p:blipFill>
        <p:spPr>
          <a:xfrm flipH="1">
            <a:off x="2623457" y="3663093"/>
            <a:ext cx="1328057" cy="1071724"/>
          </a:xfrm>
          <a:prstGeom prst="rect">
            <a:avLst/>
          </a:prstGeom>
        </p:spPr>
      </p:pic>
      <p:pic>
        <p:nvPicPr>
          <p:cNvPr id="59" name="Picture 58">
            <a:extLst>
              <a:ext uri="{FF2B5EF4-FFF2-40B4-BE49-F238E27FC236}">
                <a16:creationId xmlns:a16="http://schemas.microsoft.com/office/drawing/2014/main" id="{91D78E40-6A0E-A4B6-600A-39DD037C7683}"/>
              </a:ext>
            </a:extLst>
          </p:cNvPr>
          <p:cNvPicPr>
            <a:picLocks noChangeAspect="1"/>
          </p:cNvPicPr>
          <p:nvPr/>
        </p:nvPicPr>
        <p:blipFill>
          <a:blip r:embed="rId17" cstate="screen">
            <a:extLst>
              <a:ext uri="{28A0092B-C50C-407E-A947-70E740481C1C}">
                <a14:useLocalDpi xmlns:a14="http://schemas.microsoft.com/office/drawing/2010/main"/>
              </a:ext>
            </a:extLst>
          </a:blip>
          <a:stretch>
            <a:fillRect/>
          </a:stretch>
        </p:blipFill>
        <p:spPr>
          <a:xfrm>
            <a:off x="7106857" y="1038859"/>
            <a:ext cx="2139950" cy="1004573"/>
          </a:xfrm>
          <a:prstGeom prst="rect">
            <a:avLst/>
          </a:prstGeom>
        </p:spPr>
      </p:pic>
      <p:sp>
        <p:nvSpPr>
          <p:cNvPr id="37" name="TextBox 36">
            <a:extLst>
              <a:ext uri="{FF2B5EF4-FFF2-40B4-BE49-F238E27FC236}">
                <a16:creationId xmlns:a16="http://schemas.microsoft.com/office/drawing/2014/main" id="{6F493EBC-4FBF-4F2F-979B-37A9B72BF0F0}"/>
              </a:ext>
            </a:extLst>
          </p:cNvPr>
          <p:cNvSpPr txBox="1"/>
          <p:nvPr/>
        </p:nvSpPr>
        <p:spPr>
          <a:xfrm>
            <a:off x="1960274" y="1832977"/>
            <a:ext cx="1237810" cy="292388"/>
          </a:xfrm>
          <a:prstGeom prst="rect">
            <a:avLst/>
          </a:prstGeom>
          <a:noFill/>
        </p:spPr>
        <p:txBody>
          <a:bodyPr wrap="square" lIns="91440" tIns="45720" rIns="91440" bIns="45720" rtlCol="0" anchor="t">
            <a:spAutoFit/>
          </a:bodyPr>
          <a:lstStyle/>
          <a:p>
            <a:pPr algn="ctr"/>
            <a:r>
              <a:rPr lang="en-US" sz="1300" err="1">
                <a:solidFill>
                  <a:schemeClr val="bg1"/>
                </a:solidFill>
                <a:latin typeface="Arial"/>
                <a:cs typeface="Arial"/>
              </a:rPr>
              <a:t>CubeSpark</a:t>
            </a:r>
            <a:endParaRPr lang="en-US" sz="1300">
              <a:solidFill>
                <a:schemeClr val="bg1"/>
              </a:solidFill>
              <a:latin typeface="Arial"/>
              <a:cs typeface="Arial"/>
            </a:endParaRPr>
          </a:p>
        </p:txBody>
      </p:sp>
      <p:pic>
        <p:nvPicPr>
          <p:cNvPr id="36" name="Picture 35">
            <a:extLst>
              <a:ext uri="{FF2B5EF4-FFF2-40B4-BE49-F238E27FC236}">
                <a16:creationId xmlns:a16="http://schemas.microsoft.com/office/drawing/2014/main" id="{D160B15C-D18A-46A3-8F8A-F0CDAF7C014A}"/>
              </a:ext>
            </a:extLst>
          </p:cNvPr>
          <p:cNvPicPr>
            <a:picLocks noChangeAspect="1"/>
          </p:cNvPicPr>
          <p:nvPr/>
        </p:nvPicPr>
        <p:blipFill>
          <a:blip r:embed="rId18" cstate="screen">
            <a:extLst>
              <a:ext uri="{28A0092B-C50C-407E-A947-70E740481C1C}">
                <a14:useLocalDpi xmlns:a14="http://schemas.microsoft.com/office/drawing/2010/main"/>
              </a:ext>
            </a:extLst>
          </a:blip>
          <a:stretch>
            <a:fillRect/>
          </a:stretch>
        </p:blipFill>
        <p:spPr>
          <a:xfrm rot="7449722">
            <a:off x="-61825" y="1384909"/>
            <a:ext cx="661233" cy="634958"/>
          </a:xfrm>
          <a:prstGeom prst="rect">
            <a:avLst/>
          </a:prstGeom>
        </p:spPr>
      </p:pic>
      <p:sp>
        <p:nvSpPr>
          <p:cNvPr id="8" name="TextBox 7">
            <a:extLst>
              <a:ext uri="{FF2B5EF4-FFF2-40B4-BE49-F238E27FC236}">
                <a16:creationId xmlns:a16="http://schemas.microsoft.com/office/drawing/2014/main" id="{F61F25DF-71A6-FC4B-ACFA-6FF878515D30}"/>
              </a:ext>
            </a:extLst>
          </p:cNvPr>
          <p:cNvSpPr txBox="1"/>
          <p:nvPr/>
        </p:nvSpPr>
        <p:spPr>
          <a:xfrm>
            <a:off x="9853535" y="773066"/>
            <a:ext cx="705641" cy="492443"/>
          </a:xfrm>
          <a:prstGeom prst="rect">
            <a:avLst/>
          </a:prstGeom>
          <a:noFill/>
        </p:spPr>
        <p:txBody>
          <a:bodyPr wrap="none" lIns="91440" tIns="45720" rIns="91440" bIns="45720" rtlCol="0" anchor="t">
            <a:spAutoFit/>
          </a:bodyPr>
          <a:lstStyle/>
          <a:p>
            <a:pPr algn="ctr"/>
            <a:r>
              <a:rPr lang="en-US" sz="1300">
                <a:solidFill>
                  <a:schemeClr val="bg1"/>
                </a:solidFill>
                <a:latin typeface="Arial"/>
                <a:cs typeface="Arial"/>
              </a:rPr>
              <a:t>Mars </a:t>
            </a:r>
            <a:br>
              <a:rPr lang="en-US" sz="1300">
                <a:latin typeface="Arial" panose="020B0604020202020204" pitchFamily="34" charset="0"/>
                <a:cs typeface="Arial" panose="020B0604020202020204" pitchFamily="34" charset="0"/>
              </a:rPr>
            </a:br>
            <a:r>
              <a:rPr lang="en-US" sz="1300">
                <a:solidFill>
                  <a:schemeClr val="bg1"/>
                </a:solidFill>
                <a:latin typeface="Arial"/>
                <a:cs typeface="Arial"/>
              </a:rPr>
              <a:t>Lander</a:t>
            </a:r>
          </a:p>
        </p:txBody>
      </p:sp>
      <p:pic>
        <p:nvPicPr>
          <p:cNvPr id="19" name="Picture 18" descr="A picture containing gear, decorated&#10;&#10;Description automatically generated">
            <a:extLst>
              <a:ext uri="{FF2B5EF4-FFF2-40B4-BE49-F238E27FC236}">
                <a16:creationId xmlns:a16="http://schemas.microsoft.com/office/drawing/2014/main" id="{4B89116C-F88F-9043-3C24-0667FD11869E}"/>
              </a:ext>
            </a:extLst>
          </p:cNvPr>
          <p:cNvPicPr>
            <a:picLocks noChangeAspect="1"/>
          </p:cNvPicPr>
          <p:nvPr/>
        </p:nvPicPr>
        <p:blipFill>
          <a:blip r:embed="rId19"/>
          <a:stretch>
            <a:fillRect/>
          </a:stretch>
        </p:blipFill>
        <p:spPr>
          <a:xfrm>
            <a:off x="9930180" y="342735"/>
            <a:ext cx="647322" cy="434491"/>
          </a:xfrm>
          <a:prstGeom prst="rect">
            <a:avLst/>
          </a:prstGeom>
        </p:spPr>
      </p:pic>
      <p:sp>
        <p:nvSpPr>
          <p:cNvPr id="17" name="TextBox 16">
            <a:extLst>
              <a:ext uri="{FF2B5EF4-FFF2-40B4-BE49-F238E27FC236}">
                <a16:creationId xmlns:a16="http://schemas.microsoft.com/office/drawing/2014/main" id="{10956871-734C-241A-16EC-7F667DCDB0A8}"/>
              </a:ext>
            </a:extLst>
          </p:cNvPr>
          <p:cNvSpPr txBox="1"/>
          <p:nvPr/>
        </p:nvSpPr>
        <p:spPr>
          <a:xfrm>
            <a:off x="-89388" y="2198753"/>
            <a:ext cx="800932" cy="292388"/>
          </a:xfrm>
          <a:prstGeom prst="rect">
            <a:avLst/>
          </a:prstGeom>
          <a:noFill/>
        </p:spPr>
        <p:txBody>
          <a:bodyPr wrap="square" lIns="91440" tIns="45720" rIns="91440" bIns="45720" rtlCol="0" anchor="t">
            <a:spAutoFit/>
          </a:bodyPr>
          <a:lstStyle/>
          <a:p>
            <a:pPr algn="ctr"/>
            <a:r>
              <a:rPr lang="en-US" sz="1300">
                <a:solidFill>
                  <a:schemeClr val="bg1"/>
                </a:solidFill>
                <a:latin typeface="Arial"/>
                <a:cs typeface="Arial"/>
              </a:rPr>
              <a:t>SLS</a:t>
            </a:r>
            <a:endParaRPr lang="en-US" sz="1300">
              <a:solidFill>
                <a:schemeClr val="bg1"/>
              </a:solidFill>
              <a:latin typeface="Arial"/>
              <a:cs typeface="Calibri"/>
            </a:endParaRPr>
          </a:p>
        </p:txBody>
      </p:sp>
      <p:pic>
        <p:nvPicPr>
          <p:cNvPr id="12" name="Picture 19" descr="MoonBEAM.png">
            <a:extLst>
              <a:ext uri="{FF2B5EF4-FFF2-40B4-BE49-F238E27FC236}">
                <a16:creationId xmlns:a16="http://schemas.microsoft.com/office/drawing/2014/main" id="{D6BC2CE3-2331-74C3-58D8-D29D38BA3504}"/>
              </a:ext>
            </a:extLst>
          </p:cNvPr>
          <p:cNvPicPr>
            <a:picLocks noChangeAspect="1"/>
          </p:cNvPicPr>
          <p:nvPr/>
        </p:nvPicPr>
        <p:blipFill>
          <a:blip r:embed="rId20"/>
          <a:stretch>
            <a:fillRect/>
          </a:stretch>
        </p:blipFill>
        <p:spPr>
          <a:xfrm>
            <a:off x="4090089" y="1889944"/>
            <a:ext cx="882635" cy="513851"/>
          </a:xfrm>
          <a:prstGeom prst="rect">
            <a:avLst/>
          </a:prstGeom>
        </p:spPr>
      </p:pic>
      <p:sp>
        <p:nvSpPr>
          <p:cNvPr id="20" name="TextBox 19">
            <a:extLst>
              <a:ext uri="{FF2B5EF4-FFF2-40B4-BE49-F238E27FC236}">
                <a16:creationId xmlns:a16="http://schemas.microsoft.com/office/drawing/2014/main" id="{1DEEB058-0834-1771-6937-C5BC44447424}"/>
              </a:ext>
            </a:extLst>
          </p:cNvPr>
          <p:cNvSpPr txBox="1"/>
          <p:nvPr/>
        </p:nvSpPr>
        <p:spPr>
          <a:xfrm>
            <a:off x="4011512" y="2413910"/>
            <a:ext cx="1074333" cy="292388"/>
          </a:xfrm>
          <a:prstGeom prst="rect">
            <a:avLst/>
          </a:prstGeom>
          <a:noFill/>
        </p:spPr>
        <p:txBody>
          <a:bodyPr wrap="none" lIns="91440" tIns="45720" rIns="91440" bIns="45720" rtlCol="0" anchor="t">
            <a:spAutoFit/>
          </a:bodyPr>
          <a:lstStyle/>
          <a:p>
            <a:pPr algn="ctr"/>
            <a:r>
              <a:rPr lang="en-US" sz="1300" err="1">
                <a:solidFill>
                  <a:schemeClr val="bg1"/>
                </a:solidFill>
                <a:latin typeface="Arial"/>
                <a:cs typeface="Arial"/>
              </a:rPr>
              <a:t>MoonBEAM</a:t>
            </a:r>
            <a:endParaRPr lang="en-US" sz="1300">
              <a:solidFill>
                <a:schemeClr val="bg1"/>
              </a:solidFill>
              <a:latin typeface="Arial"/>
              <a:cs typeface="Arial"/>
            </a:endParaRPr>
          </a:p>
        </p:txBody>
      </p:sp>
    </p:spTree>
    <p:extLst>
      <p:ext uri="{BB962C8B-B14F-4D97-AF65-F5344CB8AC3E}">
        <p14:creationId xmlns:p14="http://schemas.microsoft.com/office/powerpoint/2010/main" val="14139905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 name="Picture 59" descr="Background pattern&#10;&#10;Description automatically generated with low confidence">
            <a:extLst>
              <a:ext uri="{FF2B5EF4-FFF2-40B4-BE49-F238E27FC236}">
                <a16:creationId xmlns:a16="http://schemas.microsoft.com/office/drawing/2014/main" id="{B1E2355C-B42E-4A6C-5073-4DA7650C6492}"/>
              </a:ext>
            </a:extLst>
          </p:cNvPr>
          <p:cNvPicPr>
            <a:picLocks noChangeAspect="1"/>
          </p:cNvPicPr>
          <p:nvPr/>
        </p:nvPicPr>
        <p:blipFill>
          <a:blip r:embed="rId3"/>
          <a:stretch>
            <a:fillRect/>
          </a:stretch>
        </p:blipFill>
        <p:spPr>
          <a:xfrm>
            <a:off x="4130841" y="1127128"/>
            <a:ext cx="7928671" cy="5638790"/>
          </a:xfrm>
          <a:prstGeom prst="rect">
            <a:avLst/>
          </a:prstGeom>
        </p:spPr>
      </p:pic>
      <p:sp>
        <p:nvSpPr>
          <p:cNvPr id="15" name="Rectangle 14">
            <a:extLst>
              <a:ext uri="{FF2B5EF4-FFF2-40B4-BE49-F238E27FC236}">
                <a16:creationId xmlns:a16="http://schemas.microsoft.com/office/drawing/2014/main" id="{1CB83E93-B3AC-1BFF-EBB3-DE2BCB0E9404}"/>
              </a:ext>
            </a:extLst>
          </p:cNvPr>
          <p:cNvSpPr/>
          <p:nvPr/>
        </p:nvSpPr>
        <p:spPr>
          <a:xfrm>
            <a:off x="7873366" y="3592538"/>
            <a:ext cx="939508" cy="530352"/>
          </a:xfrm>
          <a:prstGeom prst="rect">
            <a:avLst/>
          </a:prstGeom>
          <a:solidFill>
            <a:srgbClr val="9500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b="1">
              <a:latin typeface="Arial" panose="020B0604020202020204" pitchFamily="34" charset="0"/>
              <a:cs typeface="Arial" panose="020B0604020202020204" pitchFamily="34" charset="0"/>
            </a:endParaRPr>
          </a:p>
        </p:txBody>
      </p:sp>
      <p:sp>
        <p:nvSpPr>
          <p:cNvPr id="80" name="TextBox 79">
            <a:extLst>
              <a:ext uri="{FF2B5EF4-FFF2-40B4-BE49-F238E27FC236}">
                <a16:creationId xmlns:a16="http://schemas.microsoft.com/office/drawing/2014/main" id="{062687BD-FBA5-73BB-9108-5CCA9DA4BD5F}"/>
              </a:ext>
            </a:extLst>
          </p:cNvPr>
          <p:cNvSpPr txBox="1"/>
          <p:nvPr/>
        </p:nvSpPr>
        <p:spPr>
          <a:xfrm>
            <a:off x="2785351" y="1667479"/>
            <a:ext cx="7664021" cy="707886"/>
          </a:xfrm>
          <a:prstGeom prst="rect">
            <a:avLst/>
          </a:prstGeom>
          <a:noFill/>
        </p:spPr>
        <p:txBody>
          <a:bodyPr wrap="square" rtlCol="0">
            <a:spAutoFit/>
          </a:bodyPr>
          <a:lstStyle/>
          <a:p>
            <a:r>
              <a:rPr lang="en-US" sz="2000" b="1">
                <a:solidFill>
                  <a:srgbClr val="FECF2F"/>
                </a:solidFill>
                <a:latin typeface="Arial" panose="020B0604020202020204" pitchFamily="34" charset="0"/>
                <a:cs typeface="Arial" panose="020B0604020202020204" pitchFamily="34" charset="0"/>
              </a:rPr>
              <a:t>INTEGRATED </a:t>
            </a:r>
            <a:br>
              <a:rPr lang="en-US" sz="2000" b="1">
                <a:solidFill>
                  <a:srgbClr val="FECF2F"/>
                </a:solidFill>
                <a:latin typeface="Arial" panose="020B0604020202020204" pitchFamily="34" charset="0"/>
                <a:cs typeface="Arial" panose="020B0604020202020204" pitchFamily="34" charset="0"/>
              </a:rPr>
            </a:br>
            <a:r>
              <a:rPr lang="en-US" sz="2000" b="1">
                <a:solidFill>
                  <a:srgbClr val="FECF2F"/>
                </a:solidFill>
                <a:latin typeface="Arial" panose="020B0604020202020204" pitchFamily="34" charset="0"/>
                <a:cs typeface="Arial" panose="020B0604020202020204" pitchFamily="34" charset="0"/>
              </a:rPr>
              <a:t>CENTER STRATEGY</a:t>
            </a:r>
            <a:endParaRPr lang="en-US" sz="2000" b="1">
              <a:solidFill>
                <a:schemeClr val="bg1"/>
              </a:solidFill>
              <a:latin typeface="Arial" panose="020B0604020202020204" pitchFamily="34" charset="0"/>
              <a:cs typeface="Arial" panose="020B0604020202020204" pitchFamily="34" charset="0"/>
            </a:endParaRPr>
          </a:p>
        </p:txBody>
      </p:sp>
      <p:cxnSp>
        <p:nvCxnSpPr>
          <p:cNvPr id="7" name="Straight Connector 6">
            <a:extLst>
              <a:ext uri="{FF2B5EF4-FFF2-40B4-BE49-F238E27FC236}">
                <a16:creationId xmlns:a16="http://schemas.microsoft.com/office/drawing/2014/main" id="{45A4092D-8B34-6C82-D23D-66461B5AA747}"/>
              </a:ext>
            </a:extLst>
          </p:cNvPr>
          <p:cNvCxnSpPr/>
          <p:nvPr/>
        </p:nvCxnSpPr>
        <p:spPr>
          <a:xfrm>
            <a:off x="412595" y="100361"/>
            <a:ext cx="0" cy="657922"/>
          </a:xfrm>
          <a:prstGeom prst="line">
            <a:avLst/>
          </a:prstGeom>
          <a:ln w="127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84A45D55-7ABF-0FCF-BA60-14D2CC350879}"/>
              </a:ext>
            </a:extLst>
          </p:cNvPr>
          <p:cNvSpPr>
            <a:spLocks noGrp="1"/>
          </p:cNvSpPr>
          <p:nvPr>
            <p:ph type="title"/>
          </p:nvPr>
        </p:nvSpPr>
        <p:spPr/>
        <p:txBody>
          <a:bodyPr>
            <a:normAutofit/>
          </a:bodyPr>
          <a:lstStyle/>
          <a:p>
            <a:r>
              <a:rPr lang="en-US">
                <a:latin typeface="Arial"/>
                <a:cs typeface="Arial"/>
              </a:rPr>
              <a:t>Breaking Down the Pursuit Strategy</a:t>
            </a:r>
          </a:p>
        </p:txBody>
      </p:sp>
      <p:sp>
        <p:nvSpPr>
          <p:cNvPr id="53" name="TextBox 52">
            <a:extLst>
              <a:ext uri="{FF2B5EF4-FFF2-40B4-BE49-F238E27FC236}">
                <a16:creationId xmlns:a16="http://schemas.microsoft.com/office/drawing/2014/main" id="{A4F3E61E-0937-917B-32D1-FBF46164FD46}"/>
              </a:ext>
            </a:extLst>
          </p:cNvPr>
          <p:cNvSpPr txBox="1"/>
          <p:nvPr/>
        </p:nvSpPr>
        <p:spPr>
          <a:xfrm>
            <a:off x="193306" y="2527764"/>
            <a:ext cx="2186816" cy="2092881"/>
          </a:xfrm>
          <a:prstGeom prst="rect">
            <a:avLst/>
          </a:prstGeom>
          <a:noFill/>
        </p:spPr>
        <p:txBody>
          <a:bodyPr wrap="none" lIns="91440" tIns="45720" rIns="91440" bIns="45720" rtlCol="0" anchor="t">
            <a:spAutoFit/>
          </a:bodyPr>
          <a:lstStyle/>
          <a:p>
            <a:pPr algn="ctr"/>
            <a:r>
              <a:rPr lang="en-US" sz="2600" b="1">
                <a:solidFill>
                  <a:schemeClr val="bg1"/>
                </a:solidFill>
                <a:latin typeface="Arial"/>
                <a:cs typeface="Arial"/>
              </a:rPr>
              <a:t>Actionable</a:t>
            </a:r>
          </a:p>
          <a:p>
            <a:pPr algn="ctr"/>
            <a:endParaRPr lang="en-US" sz="2600" b="1">
              <a:solidFill>
                <a:schemeClr val="bg1"/>
              </a:solidFill>
              <a:latin typeface="Arial" panose="020B0604020202020204" pitchFamily="34" charset="0"/>
              <a:cs typeface="Arial" panose="020B0604020202020204" pitchFamily="34" charset="0"/>
            </a:endParaRPr>
          </a:p>
          <a:p>
            <a:pPr algn="ctr"/>
            <a:r>
              <a:rPr lang="en-US" sz="2600" b="1">
                <a:solidFill>
                  <a:schemeClr val="bg1"/>
                </a:solidFill>
                <a:latin typeface="Arial"/>
                <a:cs typeface="Arial"/>
              </a:rPr>
              <a:t>Measurable</a:t>
            </a:r>
            <a:endParaRPr lang="en-US" sz="2600" b="1">
              <a:solidFill>
                <a:schemeClr val="bg1"/>
              </a:solidFill>
              <a:latin typeface="Arial" panose="020B0604020202020204" pitchFamily="34" charset="0"/>
              <a:cs typeface="Arial" panose="020B0604020202020204" pitchFamily="34" charset="0"/>
            </a:endParaRPr>
          </a:p>
          <a:p>
            <a:pPr algn="ctr"/>
            <a:endParaRPr lang="en-US" sz="2600" b="1">
              <a:solidFill>
                <a:schemeClr val="bg1"/>
              </a:solidFill>
              <a:latin typeface="Arial" panose="020B0604020202020204" pitchFamily="34" charset="0"/>
              <a:cs typeface="Arial" panose="020B0604020202020204" pitchFamily="34" charset="0"/>
            </a:endParaRPr>
          </a:p>
          <a:p>
            <a:pPr algn="ctr"/>
            <a:r>
              <a:rPr lang="en-US" sz="2600" b="1">
                <a:solidFill>
                  <a:schemeClr val="bg1"/>
                </a:solidFill>
                <a:latin typeface="Arial"/>
                <a:cs typeface="Arial"/>
              </a:rPr>
              <a:t>Accountable</a:t>
            </a:r>
          </a:p>
        </p:txBody>
      </p:sp>
      <p:sp>
        <p:nvSpPr>
          <p:cNvPr id="68" name="TextBox 67">
            <a:extLst>
              <a:ext uri="{FF2B5EF4-FFF2-40B4-BE49-F238E27FC236}">
                <a16:creationId xmlns:a16="http://schemas.microsoft.com/office/drawing/2014/main" id="{1D4EF41D-7E5E-0D23-47FD-9BCAF9A562B2}"/>
              </a:ext>
            </a:extLst>
          </p:cNvPr>
          <p:cNvSpPr txBox="1"/>
          <p:nvPr/>
        </p:nvSpPr>
        <p:spPr>
          <a:xfrm>
            <a:off x="5368549" y="2015815"/>
            <a:ext cx="7007291" cy="1092607"/>
          </a:xfrm>
          <a:prstGeom prst="rect">
            <a:avLst/>
          </a:prstGeom>
          <a:noFill/>
        </p:spPr>
        <p:txBody>
          <a:bodyPr wrap="square" lIns="91440" tIns="45720" rIns="91440" bIns="45720" rtlCol="0" anchor="t">
            <a:spAutoFit/>
          </a:bodyPr>
          <a:lstStyle/>
          <a:p>
            <a:pPr marL="180975" lvl="1" indent="-171450">
              <a:buFont typeface="Arial" panose="020B0604020202020204" pitchFamily="34" charset="0"/>
              <a:buChar char="•"/>
            </a:pPr>
            <a:r>
              <a:rPr lang="en-US" sz="1250" b="1">
                <a:solidFill>
                  <a:schemeClr val="bg1"/>
                </a:solidFill>
                <a:latin typeface="Arial"/>
                <a:cs typeface="Arial"/>
              </a:rPr>
              <a:t>Integrated center strategy - pursuits, people, processes, and places</a:t>
            </a:r>
          </a:p>
          <a:p>
            <a:pPr marL="180975" lvl="1" indent="-171450">
              <a:buFont typeface="Arial" panose="020B0604020202020204" pitchFamily="34" charset="0"/>
              <a:buChar char="•"/>
            </a:pPr>
            <a:r>
              <a:rPr lang="en-US" sz="1250" b="1">
                <a:solidFill>
                  <a:schemeClr val="bg1"/>
                </a:solidFill>
                <a:latin typeface="Arial"/>
                <a:cs typeface="Arial"/>
              </a:rPr>
              <a:t>Provide center strategic vision &amp; lead the development and implementation of the mission execution and mission support center strategy</a:t>
            </a:r>
          </a:p>
          <a:p>
            <a:pPr marL="180975" lvl="1" indent="-171450">
              <a:buFont typeface="Arial" panose="020B0604020202020204" pitchFamily="34" charset="0"/>
              <a:buChar char="•"/>
            </a:pPr>
            <a:r>
              <a:rPr lang="en-US" sz="1250" b="1">
                <a:solidFill>
                  <a:schemeClr val="bg1"/>
                </a:solidFill>
                <a:latin typeface="Arial"/>
                <a:cs typeface="Arial"/>
              </a:rPr>
              <a:t>Make business unit pursuits assignments</a:t>
            </a:r>
          </a:p>
          <a:p>
            <a:pPr marL="180975" lvl="1" indent="-171450">
              <a:buFont typeface="Arial" panose="020B0604020202020204" pitchFamily="34" charset="0"/>
              <a:buChar char="•"/>
            </a:pPr>
            <a:r>
              <a:rPr lang="en-US" sz="1250" b="1">
                <a:solidFill>
                  <a:schemeClr val="bg1"/>
                </a:solidFill>
                <a:latin typeface="Arial"/>
                <a:cs typeface="Arial"/>
              </a:rPr>
              <a:t>Drive &amp; monitor the progress of the center’s strategic pursuits and cultural evolution</a:t>
            </a:r>
          </a:p>
        </p:txBody>
      </p:sp>
      <p:sp>
        <p:nvSpPr>
          <p:cNvPr id="69" name="TextBox 68">
            <a:extLst>
              <a:ext uri="{FF2B5EF4-FFF2-40B4-BE49-F238E27FC236}">
                <a16:creationId xmlns:a16="http://schemas.microsoft.com/office/drawing/2014/main" id="{E5365182-F059-2B78-768B-835E0B75D5AA}"/>
              </a:ext>
            </a:extLst>
          </p:cNvPr>
          <p:cNvSpPr txBox="1"/>
          <p:nvPr/>
        </p:nvSpPr>
        <p:spPr>
          <a:xfrm>
            <a:off x="5168259" y="4901597"/>
            <a:ext cx="1112431" cy="507831"/>
          </a:xfrm>
          <a:prstGeom prst="rect">
            <a:avLst/>
          </a:prstGeom>
          <a:noFill/>
        </p:spPr>
        <p:txBody>
          <a:bodyPr wrap="square" lIns="0" tIns="45720" rIns="91440" bIns="45720" rtlCol="0" anchor="t">
            <a:spAutoFit/>
          </a:bodyPr>
          <a:lstStyle/>
          <a:p>
            <a:pPr marL="114300" indent="-114300">
              <a:buFont typeface="Wingdings" pitchFamily="2" charset="2"/>
              <a:buChar char="§"/>
            </a:pPr>
            <a:r>
              <a:rPr lang="en-US" sz="900">
                <a:solidFill>
                  <a:schemeClr val="bg1"/>
                </a:solidFill>
                <a:latin typeface="Arial Narrow" panose="020B0604020202020204" pitchFamily="34" charset="0"/>
                <a:cs typeface="Arial Narrow" panose="020B0604020202020204" pitchFamily="34" charset="0"/>
              </a:rPr>
              <a:t>Mars Transport</a:t>
            </a:r>
          </a:p>
          <a:p>
            <a:pPr marL="114300" indent="-114300">
              <a:buFont typeface="Wingdings" pitchFamily="2" charset="2"/>
              <a:buChar char="§"/>
            </a:pPr>
            <a:r>
              <a:rPr lang="en-US" sz="900">
                <a:solidFill>
                  <a:schemeClr val="bg1"/>
                </a:solidFill>
                <a:latin typeface="Arial Narrow" panose="020B0604020202020204" pitchFamily="34" charset="0"/>
                <a:cs typeface="Arial Narrow" panose="020B0604020202020204" pitchFamily="34" charset="0"/>
              </a:rPr>
              <a:t>Depot/Tanker</a:t>
            </a:r>
          </a:p>
          <a:p>
            <a:pPr marL="114300" indent="-114300">
              <a:buFont typeface="Wingdings" pitchFamily="2" charset="2"/>
              <a:buChar char="§"/>
            </a:pPr>
            <a:r>
              <a:rPr lang="en-US" sz="900">
                <a:solidFill>
                  <a:schemeClr val="bg1"/>
                </a:solidFill>
                <a:latin typeface="Arial Narrow" panose="020B0604020202020204" pitchFamily="34" charset="0"/>
                <a:cs typeface="Arial Narrow" panose="020B0604020202020204" pitchFamily="34" charset="0"/>
              </a:rPr>
              <a:t>In-space Tug</a:t>
            </a:r>
          </a:p>
        </p:txBody>
      </p:sp>
      <p:sp>
        <p:nvSpPr>
          <p:cNvPr id="71" name="TextBox 70">
            <a:extLst>
              <a:ext uri="{FF2B5EF4-FFF2-40B4-BE49-F238E27FC236}">
                <a16:creationId xmlns:a16="http://schemas.microsoft.com/office/drawing/2014/main" id="{FE778EFB-8348-C95C-D7FB-444FA1277D16}"/>
              </a:ext>
            </a:extLst>
          </p:cNvPr>
          <p:cNvSpPr txBox="1"/>
          <p:nvPr/>
        </p:nvSpPr>
        <p:spPr>
          <a:xfrm>
            <a:off x="6990303" y="4901597"/>
            <a:ext cx="1112431" cy="1615827"/>
          </a:xfrm>
          <a:prstGeom prst="rect">
            <a:avLst/>
          </a:prstGeom>
          <a:noFill/>
        </p:spPr>
        <p:txBody>
          <a:bodyPr wrap="square" lIns="0" tIns="45720" rIns="91440" bIns="45720" rtlCol="0" anchor="t">
            <a:spAutoFit/>
          </a:bodyPr>
          <a:lstStyle/>
          <a:p>
            <a:pPr marL="115888" indent="-115888">
              <a:buFont typeface="Wingdings" pitchFamily="2" charset="2"/>
              <a:buChar char="§"/>
            </a:pPr>
            <a:r>
              <a:rPr lang="en-US" sz="900">
                <a:solidFill>
                  <a:schemeClr val="bg1"/>
                </a:solidFill>
                <a:effectLst/>
                <a:latin typeface="Arial Narrow" panose="020B0604020202020204" pitchFamily="34" charset="0"/>
                <a:cs typeface="Arial Narrow" panose="020B0604020202020204" pitchFamily="34" charset="0"/>
              </a:rPr>
              <a:t>Cross Program </a:t>
            </a:r>
            <a:br>
              <a:rPr lang="en-US" sz="900">
                <a:solidFill>
                  <a:schemeClr val="bg1"/>
                </a:solidFill>
                <a:effectLst/>
                <a:latin typeface="Arial Narrow" panose="020B0604020202020204" pitchFamily="34" charset="0"/>
                <a:cs typeface="Arial Narrow" panose="020B0604020202020204" pitchFamily="34" charset="0"/>
              </a:rPr>
            </a:br>
            <a:r>
              <a:rPr lang="en-US" sz="900">
                <a:solidFill>
                  <a:schemeClr val="bg1"/>
                </a:solidFill>
                <a:effectLst/>
                <a:latin typeface="Arial Narrow" panose="020B0604020202020204" pitchFamily="34" charset="0"/>
                <a:cs typeface="Arial Narrow" panose="020B0604020202020204" pitchFamily="34" charset="0"/>
              </a:rPr>
              <a:t>Vehicle &amp; Mission </a:t>
            </a:r>
            <a:br>
              <a:rPr lang="en-US" sz="900">
                <a:solidFill>
                  <a:schemeClr val="bg1"/>
                </a:solidFill>
                <a:effectLst/>
                <a:latin typeface="Arial Narrow" panose="020B0604020202020204" pitchFamily="34" charset="0"/>
                <a:cs typeface="Arial Narrow" panose="020B0604020202020204" pitchFamily="34" charset="0"/>
              </a:rPr>
            </a:br>
            <a:r>
              <a:rPr lang="en-US" sz="900">
                <a:solidFill>
                  <a:schemeClr val="bg1"/>
                </a:solidFill>
                <a:effectLst/>
                <a:latin typeface="Arial Narrow" panose="020B0604020202020204" pitchFamily="34" charset="0"/>
                <a:cs typeface="Arial Narrow" panose="020B0604020202020204" pitchFamily="34" charset="0"/>
              </a:rPr>
              <a:t>Analysis</a:t>
            </a:r>
          </a:p>
          <a:p>
            <a:pPr marL="115888" indent="-115888">
              <a:buFont typeface="Wingdings" pitchFamily="2" charset="2"/>
              <a:buChar char="§"/>
            </a:pPr>
            <a:r>
              <a:rPr lang="en-US" sz="900">
                <a:solidFill>
                  <a:schemeClr val="bg1"/>
                </a:solidFill>
                <a:effectLst/>
                <a:latin typeface="Arial Narrow" panose="020B0604020202020204" pitchFamily="34" charset="0"/>
                <a:cs typeface="Arial Narrow" panose="020B0604020202020204" pitchFamily="34" charset="0"/>
              </a:rPr>
              <a:t>Exploration </a:t>
            </a:r>
            <a:br>
              <a:rPr lang="en-US" sz="900">
                <a:solidFill>
                  <a:schemeClr val="bg1"/>
                </a:solidFill>
                <a:effectLst/>
                <a:latin typeface="Arial Narrow" panose="020B0604020202020204" pitchFamily="34" charset="0"/>
                <a:cs typeface="Arial Narrow" panose="020B0604020202020204" pitchFamily="34" charset="0"/>
              </a:rPr>
            </a:br>
            <a:r>
              <a:rPr lang="en-US" sz="900">
                <a:solidFill>
                  <a:schemeClr val="bg1"/>
                </a:solidFill>
                <a:effectLst/>
                <a:latin typeface="Arial Narrow" panose="020B0604020202020204" pitchFamily="34" charset="0"/>
                <a:cs typeface="Arial Narrow" panose="020B0604020202020204" pitchFamily="34" charset="0"/>
              </a:rPr>
              <a:t>Class LV Usage</a:t>
            </a:r>
          </a:p>
          <a:p>
            <a:pPr marL="115888" indent="-115888">
              <a:buFont typeface="Wingdings" pitchFamily="2" charset="2"/>
              <a:buChar char="§"/>
            </a:pPr>
            <a:r>
              <a:rPr lang="en-US" sz="900">
                <a:solidFill>
                  <a:schemeClr val="bg1"/>
                </a:solidFill>
                <a:effectLst/>
                <a:latin typeface="Arial Narrow" panose="020B0604020202020204" pitchFamily="34" charset="0"/>
                <a:cs typeface="Arial Narrow" panose="020B0604020202020204" pitchFamily="34" charset="0"/>
              </a:rPr>
              <a:t>EPOC</a:t>
            </a:r>
          </a:p>
          <a:p>
            <a:pPr marL="115888" indent="-115888">
              <a:buFont typeface="Wingdings" pitchFamily="2" charset="2"/>
              <a:buChar char="§"/>
            </a:pPr>
            <a:r>
              <a:rPr lang="en-US" sz="900">
                <a:solidFill>
                  <a:schemeClr val="bg1"/>
                </a:solidFill>
                <a:effectLst/>
                <a:latin typeface="Arial Narrow" panose="020B0604020202020204" pitchFamily="34" charset="0"/>
                <a:cs typeface="Arial Narrow" panose="020B0604020202020204" pitchFamily="34" charset="0"/>
              </a:rPr>
              <a:t>LV to Expand </a:t>
            </a:r>
            <a:br>
              <a:rPr lang="en-US" sz="900">
                <a:solidFill>
                  <a:schemeClr val="bg1"/>
                </a:solidFill>
                <a:effectLst/>
                <a:latin typeface="Arial Narrow" panose="020B0604020202020204" pitchFamily="34" charset="0"/>
                <a:cs typeface="Arial Narrow" panose="020B0604020202020204" pitchFamily="34" charset="0"/>
              </a:rPr>
            </a:br>
            <a:r>
              <a:rPr lang="en-US" sz="900">
                <a:solidFill>
                  <a:schemeClr val="bg1"/>
                </a:solidFill>
                <a:effectLst/>
                <a:latin typeface="Arial Narrow" panose="020B0604020202020204" pitchFamily="34" charset="0"/>
                <a:cs typeface="Arial Narrow" panose="020B0604020202020204" pitchFamily="34" charset="0"/>
              </a:rPr>
              <a:t>M2M Architecture</a:t>
            </a:r>
          </a:p>
          <a:p>
            <a:pPr marL="115888" indent="-115888">
              <a:buFont typeface="Wingdings" pitchFamily="2" charset="2"/>
              <a:buChar char="§"/>
            </a:pPr>
            <a:r>
              <a:rPr lang="en-US" sz="900">
                <a:solidFill>
                  <a:schemeClr val="bg1"/>
                </a:solidFill>
                <a:effectLst/>
                <a:latin typeface="Arial Narrow" panose="020B0604020202020204" pitchFamily="34" charset="0"/>
                <a:cs typeface="Arial Narrow" panose="020B0604020202020204" pitchFamily="34" charset="0"/>
              </a:rPr>
              <a:t>Technology Incubation</a:t>
            </a:r>
          </a:p>
          <a:p>
            <a:pPr marL="115888" indent="-115888">
              <a:buFont typeface="Wingdings" pitchFamily="2" charset="2"/>
              <a:buChar char="§"/>
            </a:pPr>
            <a:endParaRPr lang="en-US" sz="900">
              <a:solidFill>
                <a:schemeClr val="bg1"/>
              </a:solidFill>
              <a:latin typeface="Arial Narrow" panose="020B0604020202020204" pitchFamily="34" charset="0"/>
              <a:cs typeface="Arial Narrow" panose="020B0604020202020204" pitchFamily="34" charset="0"/>
            </a:endParaRPr>
          </a:p>
        </p:txBody>
      </p:sp>
      <p:sp>
        <p:nvSpPr>
          <p:cNvPr id="75" name="TextBox 74">
            <a:extLst>
              <a:ext uri="{FF2B5EF4-FFF2-40B4-BE49-F238E27FC236}">
                <a16:creationId xmlns:a16="http://schemas.microsoft.com/office/drawing/2014/main" id="{7DD82278-8D9B-8781-DB13-33845361982B}"/>
              </a:ext>
            </a:extLst>
          </p:cNvPr>
          <p:cNvSpPr txBox="1"/>
          <p:nvPr/>
        </p:nvSpPr>
        <p:spPr>
          <a:xfrm>
            <a:off x="4206661" y="4901597"/>
            <a:ext cx="1169418" cy="1338828"/>
          </a:xfrm>
          <a:prstGeom prst="rect">
            <a:avLst/>
          </a:prstGeom>
          <a:noFill/>
        </p:spPr>
        <p:txBody>
          <a:bodyPr wrap="square" lIns="0" tIns="45720" rIns="0" bIns="45720" rtlCol="0" anchor="t">
            <a:spAutoFit/>
          </a:bodyPr>
          <a:lstStyle/>
          <a:p>
            <a:pPr marL="114300" indent="-114300">
              <a:buFont typeface="Wingdings" pitchFamily="2" charset="2"/>
              <a:buChar char="§"/>
            </a:pPr>
            <a:r>
              <a:rPr lang="en-US" sz="900">
                <a:solidFill>
                  <a:schemeClr val="bg1"/>
                </a:solidFill>
                <a:latin typeface="Arial Narrow" panose="020B0604020202020204" pitchFamily="34" charset="0"/>
                <a:cs typeface="Arial Narrow" panose="020B0604020202020204" pitchFamily="34" charset="0"/>
              </a:rPr>
              <a:t>Lunar Surface </a:t>
            </a:r>
            <a:r>
              <a:rPr lang="en-US" sz="900" err="1">
                <a:solidFill>
                  <a:schemeClr val="bg1"/>
                </a:solidFill>
                <a:latin typeface="Arial Narrow" panose="020B0604020202020204" pitchFamily="34" charset="0"/>
                <a:cs typeface="Arial Narrow" panose="020B0604020202020204" pitchFamily="34" charset="0"/>
              </a:rPr>
              <a:t>Hab</a:t>
            </a:r>
            <a:endParaRPr lang="en-US" sz="900">
              <a:solidFill>
                <a:schemeClr val="bg1"/>
              </a:solidFill>
              <a:latin typeface="Arial Narrow" panose="020B0604020202020204" pitchFamily="34" charset="0"/>
              <a:cs typeface="Arial Narrow" panose="020B0604020202020204" pitchFamily="34" charset="0"/>
            </a:endParaRPr>
          </a:p>
          <a:p>
            <a:pPr marL="114300" indent="-114300">
              <a:buFont typeface="Wingdings" pitchFamily="2" charset="2"/>
              <a:buChar char="§"/>
            </a:pPr>
            <a:r>
              <a:rPr lang="en-US" sz="900">
                <a:solidFill>
                  <a:schemeClr val="bg1"/>
                </a:solidFill>
                <a:latin typeface="Arial Narrow" panose="020B0604020202020204" pitchFamily="34" charset="0"/>
                <a:cs typeface="Arial Narrow" panose="020B0604020202020204" pitchFamily="34" charset="0"/>
              </a:rPr>
              <a:t>Pressurized Rover </a:t>
            </a:r>
            <a:br>
              <a:rPr lang="en-US" sz="900">
                <a:latin typeface="Arial Narrow" panose="020B0604020202020204" pitchFamily="34" charset="0"/>
                <a:cs typeface="Arial Narrow" panose="020B0604020202020204" pitchFamily="34" charset="0"/>
              </a:rPr>
            </a:br>
            <a:r>
              <a:rPr lang="en-US" sz="900">
                <a:solidFill>
                  <a:schemeClr val="bg1"/>
                </a:solidFill>
                <a:latin typeface="Arial Narrow" panose="020B0604020202020204" pitchFamily="34" charset="0"/>
                <a:cs typeface="Arial Narrow" panose="020B0604020202020204" pitchFamily="34" charset="0"/>
              </a:rPr>
              <a:t>Relocatable </a:t>
            </a:r>
            <a:r>
              <a:rPr lang="en-US" sz="900" err="1">
                <a:solidFill>
                  <a:schemeClr val="bg1"/>
                </a:solidFill>
                <a:latin typeface="Arial Narrow" panose="020B0604020202020204" pitchFamily="34" charset="0"/>
                <a:cs typeface="Arial Narrow" panose="020B0604020202020204" pitchFamily="34" charset="0"/>
              </a:rPr>
              <a:t>Hab</a:t>
            </a:r>
            <a:endParaRPr lang="en-US" sz="900">
              <a:solidFill>
                <a:schemeClr val="bg1"/>
              </a:solidFill>
              <a:latin typeface="Arial Narrow" panose="020B0604020202020204" pitchFamily="34" charset="0"/>
              <a:cs typeface="Arial Narrow" panose="020B0604020202020204" pitchFamily="34" charset="0"/>
            </a:endParaRPr>
          </a:p>
          <a:p>
            <a:pPr marL="114300" indent="-114300">
              <a:buFont typeface="Wingdings" pitchFamily="2" charset="2"/>
              <a:buChar char="§"/>
            </a:pPr>
            <a:r>
              <a:rPr lang="en-US" sz="900">
                <a:solidFill>
                  <a:schemeClr val="bg1"/>
                </a:solidFill>
                <a:latin typeface="Arial Narrow" panose="020B0604020202020204" pitchFamily="34" charset="0"/>
                <a:cs typeface="Arial Narrow" panose="020B0604020202020204" pitchFamily="34" charset="0"/>
              </a:rPr>
              <a:t>Commercial </a:t>
            </a:r>
            <a:r>
              <a:rPr lang="en-US" sz="900" err="1">
                <a:solidFill>
                  <a:schemeClr val="bg1"/>
                </a:solidFill>
                <a:latin typeface="Arial Narrow" panose="020B0604020202020204" pitchFamily="34" charset="0"/>
                <a:cs typeface="Arial Narrow" panose="020B0604020202020204" pitchFamily="34" charset="0"/>
              </a:rPr>
              <a:t>Hab</a:t>
            </a:r>
            <a:endParaRPr lang="en-US" sz="900">
              <a:solidFill>
                <a:schemeClr val="bg1"/>
              </a:solidFill>
              <a:latin typeface="Arial Narrow" panose="020B0604020202020204" pitchFamily="34" charset="0"/>
              <a:cs typeface="Arial Narrow" panose="020B0604020202020204" pitchFamily="34" charset="0"/>
            </a:endParaRPr>
          </a:p>
          <a:p>
            <a:pPr marL="114300" indent="-114300">
              <a:buFont typeface="Wingdings" pitchFamily="2" charset="2"/>
              <a:buChar char="§"/>
            </a:pPr>
            <a:r>
              <a:rPr lang="en-US" sz="900">
                <a:solidFill>
                  <a:schemeClr val="bg1"/>
                </a:solidFill>
                <a:latin typeface="Arial Narrow" panose="020B0604020202020204" pitchFamily="34" charset="0"/>
                <a:cs typeface="Arial Narrow" panose="020B0604020202020204" pitchFamily="34" charset="0"/>
              </a:rPr>
              <a:t>Mars Transit </a:t>
            </a:r>
            <a:r>
              <a:rPr lang="en-US" sz="900" err="1">
                <a:solidFill>
                  <a:schemeClr val="bg1"/>
                </a:solidFill>
                <a:latin typeface="Arial Narrow" panose="020B0604020202020204" pitchFamily="34" charset="0"/>
                <a:cs typeface="Arial Narrow" panose="020B0604020202020204" pitchFamily="34" charset="0"/>
              </a:rPr>
              <a:t>Hab</a:t>
            </a:r>
            <a:endParaRPr lang="en-US" sz="900">
              <a:solidFill>
                <a:schemeClr val="bg1"/>
              </a:solidFill>
              <a:latin typeface="Arial Narrow" panose="020B0604020202020204" pitchFamily="34" charset="0"/>
              <a:cs typeface="Arial Narrow" panose="020B0604020202020204" pitchFamily="34" charset="0"/>
            </a:endParaRPr>
          </a:p>
          <a:p>
            <a:pPr marL="114300" indent="-114300">
              <a:buFont typeface="Wingdings" pitchFamily="2" charset="2"/>
              <a:buChar char="§"/>
            </a:pPr>
            <a:r>
              <a:rPr lang="en-US" sz="900">
                <a:solidFill>
                  <a:schemeClr val="bg1"/>
                </a:solidFill>
                <a:latin typeface="Arial Narrow" panose="020B0604020202020204" pitchFamily="34" charset="0"/>
                <a:cs typeface="Arial Narrow" panose="020B0604020202020204" pitchFamily="34" charset="0"/>
              </a:rPr>
              <a:t>Constructed </a:t>
            </a:r>
            <a:r>
              <a:rPr lang="en-US" sz="900" err="1">
                <a:solidFill>
                  <a:schemeClr val="bg1"/>
                </a:solidFill>
                <a:latin typeface="Arial Narrow" panose="020B0604020202020204" pitchFamily="34" charset="0"/>
                <a:cs typeface="Arial Narrow" panose="020B0604020202020204" pitchFamily="34" charset="0"/>
              </a:rPr>
              <a:t>Hab</a:t>
            </a:r>
            <a:endParaRPr lang="en-US" sz="900">
              <a:solidFill>
                <a:schemeClr val="bg1"/>
              </a:solidFill>
              <a:latin typeface="Arial Narrow" panose="020B0604020202020204" pitchFamily="34" charset="0"/>
              <a:cs typeface="Arial Narrow" panose="020B0604020202020204" pitchFamily="34" charset="0"/>
            </a:endParaRPr>
          </a:p>
          <a:p>
            <a:pPr marL="114300" indent="-114300">
              <a:buFont typeface="Wingdings" pitchFamily="2" charset="2"/>
              <a:buChar char="§"/>
            </a:pPr>
            <a:r>
              <a:rPr lang="en-US" sz="900">
                <a:solidFill>
                  <a:schemeClr val="bg1"/>
                </a:solidFill>
                <a:latin typeface="Arial Narrow" panose="020B0604020202020204" pitchFamily="34" charset="0"/>
                <a:cs typeface="Arial Narrow" panose="020B0604020202020204" pitchFamily="34" charset="0"/>
              </a:rPr>
              <a:t>Gateway</a:t>
            </a:r>
          </a:p>
          <a:p>
            <a:pPr marL="114300" indent="-114300">
              <a:buFont typeface="Wingdings" pitchFamily="2" charset="2"/>
              <a:buChar char="§"/>
            </a:pPr>
            <a:r>
              <a:rPr lang="en-US" sz="900">
                <a:solidFill>
                  <a:schemeClr val="bg1"/>
                </a:solidFill>
                <a:latin typeface="Arial Narrow" panose="020B0604020202020204" pitchFamily="34" charset="0"/>
                <a:cs typeface="Arial Narrow" panose="020B0604020202020204" pitchFamily="34" charset="0"/>
              </a:rPr>
              <a:t>Mars Surface </a:t>
            </a:r>
            <a:r>
              <a:rPr lang="en-US" sz="900" err="1">
                <a:solidFill>
                  <a:schemeClr val="bg1"/>
                </a:solidFill>
                <a:latin typeface="Arial Narrow" panose="020B0604020202020204" pitchFamily="34" charset="0"/>
                <a:cs typeface="Arial Narrow" panose="020B0604020202020204" pitchFamily="34" charset="0"/>
              </a:rPr>
              <a:t>Hab</a:t>
            </a:r>
            <a:endParaRPr lang="en-US" sz="900">
              <a:solidFill>
                <a:schemeClr val="bg1"/>
              </a:solidFill>
              <a:latin typeface="Arial Narrow" panose="020B0604020202020204" pitchFamily="34" charset="0"/>
              <a:cs typeface="Arial Narrow" panose="020B0604020202020204" pitchFamily="34" charset="0"/>
            </a:endParaRPr>
          </a:p>
          <a:p>
            <a:pPr marL="114300" indent="-114300">
              <a:buFont typeface="Wingdings" pitchFamily="2" charset="2"/>
              <a:buChar char="§"/>
            </a:pPr>
            <a:r>
              <a:rPr lang="en-US" sz="900">
                <a:solidFill>
                  <a:schemeClr val="bg1"/>
                </a:solidFill>
                <a:latin typeface="Arial Narrow" panose="020B0604020202020204" pitchFamily="34" charset="0"/>
                <a:cs typeface="Arial Narrow" panose="020B0604020202020204" pitchFamily="34" charset="0"/>
              </a:rPr>
              <a:t>ECLSS	</a:t>
            </a:r>
          </a:p>
        </p:txBody>
      </p:sp>
      <p:sp>
        <p:nvSpPr>
          <p:cNvPr id="99" name="TextBox 98">
            <a:extLst>
              <a:ext uri="{FF2B5EF4-FFF2-40B4-BE49-F238E27FC236}">
                <a16:creationId xmlns:a16="http://schemas.microsoft.com/office/drawing/2014/main" id="{3497F31D-5D87-7ECA-3463-9B91A2F5570C}"/>
              </a:ext>
            </a:extLst>
          </p:cNvPr>
          <p:cNvSpPr txBox="1"/>
          <p:nvPr/>
        </p:nvSpPr>
        <p:spPr>
          <a:xfrm>
            <a:off x="2948828" y="3194576"/>
            <a:ext cx="2695616" cy="400110"/>
          </a:xfrm>
          <a:prstGeom prst="rect">
            <a:avLst/>
          </a:prstGeom>
          <a:noFill/>
        </p:spPr>
        <p:txBody>
          <a:bodyPr wrap="square" rtlCol="0">
            <a:spAutoFit/>
          </a:bodyPr>
          <a:lstStyle/>
          <a:p>
            <a:r>
              <a:rPr lang="en-US" sz="2000" b="1">
                <a:solidFill>
                  <a:srgbClr val="F69F31"/>
                </a:solidFill>
                <a:latin typeface="Arial" panose="020B0604020202020204" pitchFamily="34" charset="0"/>
                <a:cs typeface="Arial" panose="020B0604020202020204" pitchFamily="34" charset="0"/>
              </a:rPr>
              <a:t>BUSINESS UNITS</a:t>
            </a:r>
            <a:endParaRPr lang="en-US" sz="2000" b="1">
              <a:solidFill>
                <a:schemeClr val="bg1"/>
              </a:solidFill>
              <a:latin typeface="Arial" panose="020B0604020202020204" pitchFamily="34" charset="0"/>
              <a:cs typeface="Arial" panose="020B0604020202020204" pitchFamily="34" charset="0"/>
            </a:endParaRPr>
          </a:p>
        </p:txBody>
      </p:sp>
      <p:sp>
        <p:nvSpPr>
          <p:cNvPr id="100" name="TextBox 99">
            <a:extLst>
              <a:ext uri="{FF2B5EF4-FFF2-40B4-BE49-F238E27FC236}">
                <a16:creationId xmlns:a16="http://schemas.microsoft.com/office/drawing/2014/main" id="{DBFB98AF-8220-BCE0-A625-B4E76FAC83C8}"/>
              </a:ext>
            </a:extLst>
          </p:cNvPr>
          <p:cNvSpPr txBox="1"/>
          <p:nvPr/>
        </p:nvSpPr>
        <p:spPr>
          <a:xfrm>
            <a:off x="2577873" y="4684841"/>
            <a:ext cx="2423248" cy="400110"/>
          </a:xfrm>
          <a:prstGeom prst="rect">
            <a:avLst/>
          </a:prstGeom>
          <a:noFill/>
        </p:spPr>
        <p:txBody>
          <a:bodyPr wrap="square" rtlCol="0">
            <a:spAutoFit/>
          </a:bodyPr>
          <a:lstStyle/>
          <a:p>
            <a:r>
              <a:rPr lang="en-US" sz="2000" b="1">
                <a:solidFill>
                  <a:schemeClr val="bg1">
                    <a:lumMod val="85000"/>
                  </a:schemeClr>
                </a:solidFill>
                <a:latin typeface="Arial" panose="020B0604020202020204" pitchFamily="34" charset="0"/>
                <a:cs typeface="Arial" panose="020B0604020202020204" pitchFamily="34" charset="0"/>
              </a:rPr>
              <a:t>PURSUITS</a:t>
            </a:r>
          </a:p>
        </p:txBody>
      </p:sp>
      <p:cxnSp>
        <p:nvCxnSpPr>
          <p:cNvPr id="101" name="Straight Connector 100">
            <a:extLst>
              <a:ext uri="{FF2B5EF4-FFF2-40B4-BE49-F238E27FC236}">
                <a16:creationId xmlns:a16="http://schemas.microsoft.com/office/drawing/2014/main" id="{D32B72DF-27C1-DBD3-D7A7-CBB6B7AC10D7}"/>
              </a:ext>
            </a:extLst>
          </p:cNvPr>
          <p:cNvCxnSpPr>
            <a:cxnSpLocks/>
          </p:cNvCxnSpPr>
          <p:nvPr/>
        </p:nvCxnSpPr>
        <p:spPr>
          <a:xfrm>
            <a:off x="5247229" y="3399447"/>
            <a:ext cx="6811421" cy="0"/>
          </a:xfrm>
          <a:prstGeom prst="line">
            <a:avLst/>
          </a:prstGeom>
          <a:ln w="25400"/>
        </p:spPr>
        <p:style>
          <a:lnRef idx="1">
            <a:schemeClr val="accent2"/>
          </a:lnRef>
          <a:fillRef idx="0">
            <a:schemeClr val="accent2"/>
          </a:fillRef>
          <a:effectRef idx="0">
            <a:schemeClr val="accent2"/>
          </a:effectRef>
          <a:fontRef idx="minor">
            <a:schemeClr val="tx1"/>
          </a:fontRef>
        </p:style>
      </p:cxnSp>
      <p:cxnSp>
        <p:nvCxnSpPr>
          <p:cNvPr id="102" name="Straight Connector 101">
            <a:extLst>
              <a:ext uri="{FF2B5EF4-FFF2-40B4-BE49-F238E27FC236}">
                <a16:creationId xmlns:a16="http://schemas.microsoft.com/office/drawing/2014/main" id="{43AC61F4-333F-90CD-3738-05E5122EE338}"/>
              </a:ext>
            </a:extLst>
          </p:cNvPr>
          <p:cNvCxnSpPr>
            <a:cxnSpLocks/>
          </p:cNvCxnSpPr>
          <p:nvPr/>
        </p:nvCxnSpPr>
        <p:spPr>
          <a:xfrm>
            <a:off x="4061901" y="4881886"/>
            <a:ext cx="7996749" cy="0"/>
          </a:xfrm>
          <a:prstGeom prst="line">
            <a:avLst/>
          </a:prstGeom>
          <a:ln w="25400">
            <a:solidFill>
              <a:schemeClr val="bg1">
                <a:lumMod val="75000"/>
              </a:schemeClr>
            </a:solidFill>
          </a:ln>
        </p:spPr>
        <p:style>
          <a:lnRef idx="1">
            <a:schemeClr val="dk1"/>
          </a:lnRef>
          <a:fillRef idx="0">
            <a:schemeClr val="dk1"/>
          </a:fillRef>
          <a:effectRef idx="0">
            <a:schemeClr val="dk1"/>
          </a:effectRef>
          <a:fontRef idx="minor">
            <a:schemeClr val="tx1"/>
          </a:fontRef>
        </p:style>
      </p:cxnSp>
      <p:sp>
        <p:nvSpPr>
          <p:cNvPr id="106" name="TextBox 105">
            <a:extLst>
              <a:ext uri="{FF2B5EF4-FFF2-40B4-BE49-F238E27FC236}">
                <a16:creationId xmlns:a16="http://schemas.microsoft.com/office/drawing/2014/main" id="{03615E64-78B9-F14C-50C8-2699A3263CC6}"/>
              </a:ext>
            </a:extLst>
          </p:cNvPr>
          <p:cNvSpPr txBox="1"/>
          <p:nvPr/>
        </p:nvSpPr>
        <p:spPr>
          <a:xfrm>
            <a:off x="10694908" y="4901597"/>
            <a:ext cx="764332" cy="784830"/>
          </a:xfrm>
          <a:prstGeom prst="rect">
            <a:avLst/>
          </a:prstGeom>
          <a:noFill/>
        </p:spPr>
        <p:txBody>
          <a:bodyPr wrap="square" lIns="0" rtlCol="0">
            <a:spAutoFit/>
          </a:bodyPr>
          <a:lstStyle/>
          <a:p>
            <a:pPr marL="115888" indent="-115888">
              <a:buFont typeface="Wingdings" pitchFamily="2" charset="2"/>
              <a:buChar char="§"/>
            </a:pPr>
            <a:r>
              <a:rPr lang="en-US" sz="900">
                <a:solidFill>
                  <a:schemeClr val="bg1"/>
                </a:solidFill>
                <a:latin typeface="Arial Narrow" panose="020B0604020202020204" pitchFamily="34" charset="0"/>
                <a:cs typeface="Arial Narrow" panose="020B0604020202020204" pitchFamily="34" charset="0"/>
              </a:rPr>
              <a:t>ISAM</a:t>
            </a:r>
          </a:p>
          <a:p>
            <a:pPr marL="115888" indent="-115888">
              <a:buFont typeface="Wingdings" pitchFamily="2" charset="2"/>
              <a:buChar char="§"/>
            </a:pPr>
            <a:r>
              <a:rPr lang="en-US" sz="900">
                <a:solidFill>
                  <a:schemeClr val="bg1"/>
                </a:solidFill>
                <a:latin typeface="Arial Narrow" panose="020B0604020202020204" pitchFamily="34" charset="0"/>
                <a:cs typeface="Arial Narrow" panose="020B0604020202020204" pitchFamily="34" charset="0"/>
              </a:rPr>
              <a:t>Space </a:t>
            </a:r>
            <a:br>
              <a:rPr lang="en-US" sz="900">
                <a:solidFill>
                  <a:schemeClr val="bg1"/>
                </a:solidFill>
                <a:latin typeface="Arial Narrow" panose="020B0604020202020204" pitchFamily="34" charset="0"/>
                <a:cs typeface="Arial Narrow" panose="020B0604020202020204" pitchFamily="34" charset="0"/>
              </a:rPr>
            </a:br>
            <a:r>
              <a:rPr lang="en-US" sz="900">
                <a:solidFill>
                  <a:schemeClr val="bg1"/>
                </a:solidFill>
                <a:latin typeface="Arial Narrow" panose="020B0604020202020204" pitchFamily="34" charset="0"/>
                <a:cs typeface="Arial Narrow" panose="020B0604020202020204" pitchFamily="34" charset="0"/>
              </a:rPr>
              <a:t>Domain Awareness</a:t>
            </a:r>
          </a:p>
          <a:p>
            <a:pPr marL="115888" indent="-115888">
              <a:buFont typeface="Wingdings" pitchFamily="2" charset="2"/>
              <a:buChar char="§"/>
            </a:pPr>
            <a:r>
              <a:rPr lang="en-US" sz="900" err="1">
                <a:solidFill>
                  <a:schemeClr val="bg1"/>
                </a:solidFill>
                <a:latin typeface="Arial Narrow" panose="020B0604020202020204" pitchFamily="34" charset="0"/>
                <a:cs typeface="Arial Narrow" panose="020B0604020202020204" pitchFamily="34" charset="0"/>
              </a:rPr>
              <a:t>Hypersonics</a:t>
            </a:r>
            <a:endParaRPr lang="en-US" sz="900">
              <a:solidFill>
                <a:schemeClr val="bg1"/>
              </a:solidFill>
              <a:latin typeface="Arial Narrow" panose="020B0604020202020204" pitchFamily="34" charset="0"/>
              <a:cs typeface="Arial Narrow" panose="020B0604020202020204" pitchFamily="34" charset="0"/>
            </a:endParaRPr>
          </a:p>
        </p:txBody>
      </p:sp>
      <p:sp>
        <p:nvSpPr>
          <p:cNvPr id="107" name="TextBox 106">
            <a:extLst>
              <a:ext uri="{FF2B5EF4-FFF2-40B4-BE49-F238E27FC236}">
                <a16:creationId xmlns:a16="http://schemas.microsoft.com/office/drawing/2014/main" id="{EBCD289D-C707-0290-0398-6BA70BD5F2DE}"/>
              </a:ext>
            </a:extLst>
          </p:cNvPr>
          <p:cNvSpPr txBox="1"/>
          <p:nvPr/>
        </p:nvSpPr>
        <p:spPr>
          <a:xfrm>
            <a:off x="11340802" y="4901597"/>
            <a:ext cx="756312" cy="923330"/>
          </a:xfrm>
          <a:prstGeom prst="rect">
            <a:avLst/>
          </a:prstGeom>
          <a:noFill/>
        </p:spPr>
        <p:txBody>
          <a:bodyPr wrap="square" lIns="0" rtlCol="0">
            <a:spAutoFit/>
          </a:bodyPr>
          <a:lstStyle/>
          <a:p>
            <a:pPr marL="117475" indent="-117475">
              <a:buFont typeface="Wingdings" pitchFamily="2" charset="2"/>
              <a:buChar char="§"/>
            </a:pPr>
            <a:r>
              <a:rPr lang="en-US" sz="900">
                <a:solidFill>
                  <a:schemeClr val="bg1"/>
                </a:solidFill>
                <a:latin typeface="Arial Narrow" panose="020B0604020202020204" pitchFamily="34" charset="0"/>
                <a:cs typeface="Arial Narrow" panose="020B0604020202020204" pitchFamily="34" charset="0"/>
              </a:rPr>
              <a:t>Services</a:t>
            </a:r>
          </a:p>
          <a:p>
            <a:pPr marL="117475" indent="-117475">
              <a:buFont typeface="Wingdings" pitchFamily="2" charset="2"/>
              <a:buChar char="§"/>
            </a:pPr>
            <a:r>
              <a:rPr lang="en-US" sz="900">
                <a:solidFill>
                  <a:schemeClr val="bg1"/>
                </a:solidFill>
                <a:latin typeface="Arial Narrow" panose="020B0604020202020204" pitchFamily="34" charset="0"/>
                <a:cs typeface="Arial Narrow" panose="020B0604020202020204" pitchFamily="34" charset="0"/>
              </a:rPr>
              <a:t>Space </a:t>
            </a:r>
            <a:br>
              <a:rPr lang="en-US" sz="900">
                <a:solidFill>
                  <a:schemeClr val="bg1"/>
                </a:solidFill>
                <a:latin typeface="Arial Narrow" panose="020B0604020202020204" pitchFamily="34" charset="0"/>
                <a:cs typeface="Arial Narrow" panose="020B0604020202020204" pitchFamily="34" charset="0"/>
              </a:rPr>
            </a:br>
            <a:r>
              <a:rPr lang="en-US" sz="900">
                <a:solidFill>
                  <a:schemeClr val="bg1"/>
                </a:solidFill>
                <a:latin typeface="Arial Narrow" panose="020B0604020202020204" pitchFamily="34" charset="0"/>
                <a:cs typeface="Arial Narrow" panose="020B0604020202020204" pitchFamily="34" charset="0"/>
              </a:rPr>
              <a:t>Debris</a:t>
            </a:r>
          </a:p>
          <a:p>
            <a:pPr marL="117475" indent="-117475">
              <a:buFont typeface="Wingdings" pitchFamily="2" charset="2"/>
              <a:buChar char="§"/>
            </a:pPr>
            <a:r>
              <a:rPr lang="en-US" sz="900">
                <a:solidFill>
                  <a:schemeClr val="bg1"/>
                </a:solidFill>
                <a:latin typeface="Arial Narrow" panose="020B0604020202020204" pitchFamily="34" charset="0"/>
                <a:cs typeface="Arial Narrow" panose="020B0604020202020204" pitchFamily="34" charset="0"/>
              </a:rPr>
              <a:t>LV Flight </a:t>
            </a:r>
            <a:br>
              <a:rPr lang="en-US" sz="900">
                <a:solidFill>
                  <a:schemeClr val="bg1"/>
                </a:solidFill>
                <a:latin typeface="Arial Narrow" panose="020B0604020202020204" pitchFamily="34" charset="0"/>
                <a:cs typeface="Arial Narrow" panose="020B0604020202020204" pitchFamily="34" charset="0"/>
              </a:rPr>
            </a:br>
            <a:r>
              <a:rPr lang="en-US" sz="900">
                <a:solidFill>
                  <a:schemeClr val="bg1"/>
                </a:solidFill>
                <a:latin typeface="Arial Narrow" panose="020B0604020202020204" pitchFamily="34" charset="0"/>
                <a:cs typeface="Arial Narrow" panose="020B0604020202020204" pitchFamily="34" charset="0"/>
              </a:rPr>
              <a:t>Assessment</a:t>
            </a:r>
          </a:p>
          <a:p>
            <a:pPr marL="117475" indent="-117475">
              <a:buFont typeface="Wingdings" pitchFamily="2" charset="2"/>
              <a:buChar char="§"/>
            </a:pPr>
            <a:r>
              <a:rPr lang="en-US" sz="900">
                <a:solidFill>
                  <a:schemeClr val="bg1"/>
                </a:solidFill>
                <a:latin typeface="Arial Narrow" panose="020B0604020202020204" pitchFamily="34" charset="0"/>
                <a:cs typeface="Arial Narrow" panose="020B0604020202020204" pitchFamily="34" charset="0"/>
              </a:rPr>
              <a:t>Mining</a:t>
            </a:r>
          </a:p>
        </p:txBody>
      </p:sp>
      <p:sp>
        <p:nvSpPr>
          <p:cNvPr id="8" name="TextBox 7">
            <a:extLst>
              <a:ext uri="{FF2B5EF4-FFF2-40B4-BE49-F238E27FC236}">
                <a16:creationId xmlns:a16="http://schemas.microsoft.com/office/drawing/2014/main" id="{D20EDE57-85DF-9540-729B-8BFEEE868640}"/>
              </a:ext>
            </a:extLst>
          </p:cNvPr>
          <p:cNvSpPr txBox="1"/>
          <p:nvPr/>
        </p:nvSpPr>
        <p:spPr>
          <a:xfrm>
            <a:off x="3047561" y="4177819"/>
            <a:ext cx="1016325" cy="461665"/>
          </a:xfrm>
          <a:prstGeom prst="rect">
            <a:avLst/>
          </a:prstGeom>
          <a:noFill/>
        </p:spPr>
        <p:txBody>
          <a:bodyPr wrap="square" rtlCol="0">
            <a:spAutoFit/>
          </a:bodyPr>
          <a:lstStyle/>
          <a:p>
            <a:pPr marL="9525" lvl="1" algn="r"/>
            <a:r>
              <a:rPr lang="en-US" sz="1200" b="1">
                <a:solidFill>
                  <a:schemeClr val="bg1"/>
                </a:solidFill>
                <a:latin typeface="Arial" panose="020B0604020202020204" pitchFamily="34" charset="0"/>
                <a:cs typeface="Arial" panose="020B0604020202020204" pitchFamily="34" charset="0"/>
              </a:rPr>
              <a:t>Mission Support</a:t>
            </a:r>
          </a:p>
        </p:txBody>
      </p:sp>
      <p:sp>
        <p:nvSpPr>
          <p:cNvPr id="9" name="TextBox 8">
            <a:extLst>
              <a:ext uri="{FF2B5EF4-FFF2-40B4-BE49-F238E27FC236}">
                <a16:creationId xmlns:a16="http://schemas.microsoft.com/office/drawing/2014/main" id="{93600C6D-1CAF-5075-692A-99A7DEB2A46B}"/>
              </a:ext>
            </a:extLst>
          </p:cNvPr>
          <p:cNvSpPr txBox="1"/>
          <p:nvPr/>
        </p:nvSpPr>
        <p:spPr>
          <a:xfrm>
            <a:off x="3082335" y="3579666"/>
            <a:ext cx="1016325" cy="461665"/>
          </a:xfrm>
          <a:prstGeom prst="rect">
            <a:avLst/>
          </a:prstGeom>
          <a:noFill/>
        </p:spPr>
        <p:txBody>
          <a:bodyPr wrap="square" rtlCol="0">
            <a:spAutoFit/>
          </a:bodyPr>
          <a:lstStyle/>
          <a:p>
            <a:pPr marL="9525" lvl="1" algn="r"/>
            <a:r>
              <a:rPr lang="en-US" sz="1200" b="1">
                <a:solidFill>
                  <a:schemeClr val="bg1"/>
                </a:solidFill>
                <a:latin typeface="Arial" panose="020B0604020202020204" pitchFamily="34" charset="0"/>
                <a:cs typeface="Arial" panose="020B0604020202020204" pitchFamily="34" charset="0"/>
              </a:rPr>
              <a:t>Mission Execution</a:t>
            </a:r>
          </a:p>
        </p:txBody>
      </p:sp>
      <p:sp>
        <p:nvSpPr>
          <p:cNvPr id="23" name="TextBox 22">
            <a:extLst>
              <a:ext uri="{FF2B5EF4-FFF2-40B4-BE49-F238E27FC236}">
                <a16:creationId xmlns:a16="http://schemas.microsoft.com/office/drawing/2014/main" id="{3DA14732-6EB1-0E9F-E799-BF3F28B215C2}"/>
              </a:ext>
            </a:extLst>
          </p:cNvPr>
          <p:cNvSpPr txBox="1"/>
          <p:nvPr/>
        </p:nvSpPr>
        <p:spPr>
          <a:xfrm>
            <a:off x="7952620" y="4901597"/>
            <a:ext cx="1112431" cy="1061829"/>
          </a:xfrm>
          <a:prstGeom prst="rect">
            <a:avLst/>
          </a:prstGeom>
          <a:noFill/>
        </p:spPr>
        <p:txBody>
          <a:bodyPr wrap="square" lIns="0" tIns="45720" rIns="91440" bIns="45720" rtlCol="0" anchor="t">
            <a:spAutoFit/>
          </a:bodyPr>
          <a:lstStyle/>
          <a:p>
            <a:pPr marL="114300" indent="-114300">
              <a:buFont typeface="Wingdings" pitchFamily="2" charset="2"/>
              <a:buChar char="§"/>
            </a:pPr>
            <a:r>
              <a:rPr lang="en-US" sz="900">
                <a:solidFill>
                  <a:schemeClr val="bg1"/>
                </a:solidFill>
                <a:latin typeface="Arial Narrow" panose="020B0604020202020204" pitchFamily="34" charset="0"/>
                <a:cs typeface="Arial Narrow" panose="020B0604020202020204" pitchFamily="34" charset="0"/>
              </a:rPr>
              <a:t>Dust Mitigation</a:t>
            </a:r>
          </a:p>
          <a:p>
            <a:pPr marL="114300" indent="-114300">
              <a:buFont typeface="Wingdings" pitchFamily="2" charset="2"/>
              <a:buChar char="§"/>
            </a:pPr>
            <a:r>
              <a:rPr lang="en-US" sz="900">
                <a:solidFill>
                  <a:schemeClr val="bg1"/>
                </a:solidFill>
                <a:latin typeface="Arial Narrow" panose="020B0604020202020204" pitchFamily="34" charset="0"/>
                <a:cs typeface="Arial Narrow" panose="020B0604020202020204" pitchFamily="34" charset="0"/>
              </a:rPr>
              <a:t>Survive the Night</a:t>
            </a:r>
          </a:p>
          <a:p>
            <a:pPr marL="114300" indent="-114300">
              <a:buFont typeface="Wingdings" pitchFamily="2" charset="2"/>
              <a:buChar char="§"/>
            </a:pPr>
            <a:r>
              <a:rPr lang="en-US" sz="900">
                <a:solidFill>
                  <a:schemeClr val="bg1"/>
                </a:solidFill>
                <a:latin typeface="Arial Narrow" panose="020B0604020202020204" pitchFamily="34" charset="0"/>
                <a:cs typeface="Arial Narrow" panose="020B0604020202020204" pitchFamily="34" charset="0"/>
              </a:rPr>
              <a:t>ISRU</a:t>
            </a:r>
          </a:p>
          <a:p>
            <a:pPr marL="114300" indent="-114300">
              <a:buFont typeface="Wingdings" pitchFamily="2" charset="2"/>
              <a:buChar char="§"/>
            </a:pPr>
            <a:r>
              <a:rPr lang="en-US" sz="900">
                <a:solidFill>
                  <a:schemeClr val="bg1"/>
                </a:solidFill>
                <a:latin typeface="Arial Narrow" panose="020B0604020202020204" pitchFamily="34" charset="0"/>
                <a:cs typeface="Arial Narrow" panose="020B0604020202020204" pitchFamily="34" charset="0"/>
              </a:rPr>
              <a:t>Autonomy</a:t>
            </a:r>
          </a:p>
          <a:p>
            <a:pPr marL="114300" indent="-114300">
              <a:buFont typeface="Wingdings" pitchFamily="2" charset="2"/>
              <a:buChar char="§"/>
            </a:pPr>
            <a:r>
              <a:rPr lang="en-US" sz="900">
                <a:solidFill>
                  <a:schemeClr val="bg1"/>
                </a:solidFill>
                <a:latin typeface="Arial Narrow" panose="020B0604020202020204" pitchFamily="34" charset="0"/>
                <a:cs typeface="Arial Narrow" panose="020B0604020202020204" pitchFamily="34" charset="0"/>
              </a:rPr>
              <a:t>Mobility</a:t>
            </a:r>
          </a:p>
          <a:p>
            <a:pPr marL="114300" indent="-114300">
              <a:buFont typeface="Wingdings" pitchFamily="2" charset="2"/>
              <a:buChar char="§"/>
            </a:pPr>
            <a:r>
              <a:rPr lang="en-US" sz="900">
                <a:solidFill>
                  <a:schemeClr val="bg1"/>
                </a:solidFill>
                <a:latin typeface="Arial Narrow" panose="020B0604020202020204" pitchFamily="34" charset="0"/>
                <a:cs typeface="Arial Narrow" panose="020B0604020202020204" pitchFamily="34" charset="0"/>
              </a:rPr>
              <a:t>In-space </a:t>
            </a:r>
            <a:br>
              <a:rPr lang="en-US" sz="900">
                <a:solidFill>
                  <a:schemeClr val="bg1"/>
                </a:solidFill>
                <a:latin typeface="Arial Narrow" panose="020B0604020202020204" pitchFamily="34" charset="0"/>
                <a:cs typeface="Arial Narrow" panose="020B0604020202020204" pitchFamily="34" charset="0"/>
              </a:rPr>
            </a:br>
            <a:r>
              <a:rPr lang="en-US" sz="900">
                <a:solidFill>
                  <a:schemeClr val="bg1"/>
                </a:solidFill>
                <a:latin typeface="Arial Narrow" panose="020B0604020202020204" pitchFamily="34" charset="0"/>
                <a:cs typeface="Arial Narrow" panose="020B0604020202020204" pitchFamily="34" charset="0"/>
              </a:rPr>
              <a:t>Manufacturing</a:t>
            </a:r>
          </a:p>
        </p:txBody>
      </p:sp>
      <p:sp>
        <p:nvSpPr>
          <p:cNvPr id="24" name="TextBox 23">
            <a:extLst>
              <a:ext uri="{FF2B5EF4-FFF2-40B4-BE49-F238E27FC236}">
                <a16:creationId xmlns:a16="http://schemas.microsoft.com/office/drawing/2014/main" id="{0BAD394E-51B4-5D72-FF75-4163330CEFC4}"/>
              </a:ext>
            </a:extLst>
          </p:cNvPr>
          <p:cNvSpPr txBox="1"/>
          <p:nvPr/>
        </p:nvSpPr>
        <p:spPr>
          <a:xfrm>
            <a:off x="8799525" y="4901597"/>
            <a:ext cx="1051142" cy="646331"/>
          </a:xfrm>
          <a:prstGeom prst="rect">
            <a:avLst/>
          </a:prstGeom>
          <a:noFill/>
        </p:spPr>
        <p:txBody>
          <a:bodyPr wrap="square" lIns="0" rtlCol="0">
            <a:spAutoFit/>
          </a:bodyPr>
          <a:lstStyle/>
          <a:p>
            <a:pPr marL="114300" indent="-114300">
              <a:buFont typeface="Wingdings" pitchFamily="2" charset="2"/>
              <a:buChar char="§"/>
            </a:pPr>
            <a:r>
              <a:rPr lang="en-US" sz="900">
                <a:solidFill>
                  <a:schemeClr val="bg1"/>
                </a:solidFill>
                <a:latin typeface="Arial Narrow" panose="020B0604020202020204" pitchFamily="34" charset="0"/>
                <a:cs typeface="Arial Narrow" panose="020B0604020202020204" pitchFamily="34" charset="0"/>
              </a:rPr>
              <a:t>Mission Execution</a:t>
            </a:r>
          </a:p>
          <a:p>
            <a:pPr marL="114300" indent="-114300">
              <a:buFont typeface="Wingdings" pitchFamily="2" charset="2"/>
              <a:buChar char="§"/>
            </a:pPr>
            <a:r>
              <a:rPr lang="en-US" sz="900">
                <a:solidFill>
                  <a:schemeClr val="bg1"/>
                </a:solidFill>
                <a:latin typeface="Arial Narrow" panose="020B0604020202020204" pitchFamily="34" charset="0"/>
                <a:cs typeface="Arial Narrow" panose="020B0604020202020204" pitchFamily="34" charset="0"/>
              </a:rPr>
              <a:t>Ground Systems</a:t>
            </a:r>
          </a:p>
          <a:p>
            <a:pPr marL="114300" indent="-114300">
              <a:buFont typeface="Wingdings" pitchFamily="2" charset="2"/>
              <a:buChar char="§"/>
            </a:pPr>
            <a:r>
              <a:rPr lang="en-US" sz="900">
                <a:solidFill>
                  <a:schemeClr val="bg1"/>
                </a:solidFill>
                <a:latin typeface="Arial Narrow" panose="020B0604020202020204" pitchFamily="34" charset="0"/>
                <a:cs typeface="Arial Narrow" panose="020B0604020202020204" pitchFamily="34" charset="0"/>
              </a:rPr>
              <a:t>Mission Training</a:t>
            </a:r>
          </a:p>
          <a:p>
            <a:pPr marL="114300" indent="-114300">
              <a:buFont typeface="Wingdings" pitchFamily="2" charset="2"/>
              <a:buChar char="§"/>
            </a:pPr>
            <a:r>
              <a:rPr lang="en-US" sz="900">
                <a:solidFill>
                  <a:schemeClr val="bg1"/>
                </a:solidFill>
                <a:latin typeface="Arial Narrow" panose="020B0604020202020204" pitchFamily="34" charset="0"/>
                <a:cs typeface="Arial Narrow" panose="020B0604020202020204" pitchFamily="34" charset="0"/>
              </a:rPr>
              <a:t>Science Utilization</a:t>
            </a:r>
          </a:p>
        </p:txBody>
      </p:sp>
      <p:sp>
        <p:nvSpPr>
          <p:cNvPr id="25" name="TextBox 24">
            <a:extLst>
              <a:ext uri="{FF2B5EF4-FFF2-40B4-BE49-F238E27FC236}">
                <a16:creationId xmlns:a16="http://schemas.microsoft.com/office/drawing/2014/main" id="{469DA4A1-9446-2D1E-E4CE-86A888E12956}"/>
              </a:ext>
            </a:extLst>
          </p:cNvPr>
          <p:cNvSpPr txBox="1"/>
          <p:nvPr/>
        </p:nvSpPr>
        <p:spPr>
          <a:xfrm>
            <a:off x="9805411" y="4901597"/>
            <a:ext cx="1271663" cy="1892826"/>
          </a:xfrm>
          <a:prstGeom prst="rect">
            <a:avLst/>
          </a:prstGeom>
          <a:noFill/>
        </p:spPr>
        <p:txBody>
          <a:bodyPr wrap="square" lIns="0" rtlCol="0">
            <a:spAutoFit/>
          </a:bodyPr>
          <a:lstStyle/>
          <a:p>
            <a:pPr marL="114300" indent="-114300">
              <a:buFont typeface="Wingdings" pitchFamily="2" charset="2"/>
              <a:buChar char="§"/>
            </a:pPr>
            <a:r>
              <a:rPr lang="en-US" sz="900">
                <a:solidFill>
                  <a:schemeClr val="bg1"/>
                </a:solidFill>
                <a:latin typeface="Arial Narrow" panose="020B0604020202020204" pitchFamily="34" charset="0"/>
                <a:cs typeface="Arial Narrow" panose="020B0604020202020204" pitchFamily="34" charset="0"/>
              </a:rPr>
              <a:t>High Energy </a:t>
            </a:r>
            <a:br>
              <a:rPr lang="en-US" sz="900">
                <a:solidFill>
                  <a:schemeClr val="bg1"/>
                </a:solidFill>
                <a:latin typeface="Arial Narrow" panose="020B0604020202020204" pitchFamily="34" charset="0"/>
                <a:cs typeface="Arial Narrow" panose="020B0604020202020204" pitchFamily="34" charset="0"/>
              </a:rPr>
            </a:br>
            <a:r>
              <a:rPr lang="en-US" sz="900">
                <a:solidFill>
                  <a:schemeClr val="bg1"/>
                </a:solidFill>
                <a:latin typeface="Arial Narrow" panose="020B0604020202020204" pitchFamily="34" charset="0"/>
                <a:cs typeface="Arial Narrow" panose="020B0604020202020204" pitchFamily="34" charset="0"/>
              </a:rPr>
              <a:t>Astrophysics</a:t>
            </a:r>
          </a:p>
          <a:p>
            <a:pPr marL="114300" indent="-114300">
              <a:buFont typeface="Wingdings" pitchFamily="2" charset="2"/>
              <a:buChar char="§"/>
            </a:pPr>
            <a:r>
              <a:rPr lang="en-US" sz="900">
                <a:solidFill>
                  <a:schemeClr val="bg1"/>
                </a:solidFill>
                <a:latin typeface="Arial Narrow" panose="020B0604020202020204" pitchFamily="34" charset="0"/>
                <a:cs typeface="Arial Narrow" panose="020B0604020202020204" pitchFamily="34" charset="0"/>
              </a:rPr>
              <a:t>Solar Coronal </a:t>
            </a:r>
            <a:br>
              <a:rPr lang="en-US" sz="900">
                <a:solidFill>
                  <a:schemeClr val="bg1"/>
                </a:solidFill>
                <a:latin typeface="Arial Narrow" panose="020B0604020202020204" pitchFamily="34" charset="0"/>
                <a:cs typeface="Arial Narrow" panose="020B0604020202020204" pitchFamily="34" charset="0"/>
              </a:rPr>
            </a:br>
            <a:r>
              <a:rPr lang="en-US" sz="900">
                <a:solidFill>
                  <a:schemeClr val="bg1"/>
                </a:solidFill>
                <a:latin typeface="Arial Narrow" panose="020B0604020202020204" pitchFamily="34" charset="0"/>
                <a:cs typeface="Arial Narrow" panose="020B0604020202020204" pitchFamily="34" charset="0"/>
              </a:rPr>
              <a:t>Heating</a:t>
            </a:r>
          </a:p>
          <a:p>
            <a:pPr marL="114300" indent="-114300">
              <a:buFont typeface="Wingdings" pitchFamily="2" charset="2"/>
              <a:buChar char="§"/>
            </a:pPr>
            <a:r>
              <a:rPr lang="en-US" sz="900">
                <a:solidFill>
                  <a:schemeClr val="bg1"/>
                </a:solidFill>
                <a:latin typeface="Arial Narrow" panose="020B0604020202020204" pitchFamily="34" charset="0"/>
                <a:cs typeface="Arial Narrow" panose="020B0604020202020204" pitchFamily="34" charset="0"/>
              </a:rPr>
              <a:t>Ionosphere/</a:t>
            </a:r>
            <a:br>
              <a:rPr lang="en-US" sz="900">
                <a:solidFill>
                  <a:schemeClr val="bg1"/>
                </a:solidFill>
                <a:latin typeface="Arial Narrow" panose="020B0604020202020204" pitchFamily="34" charset="0"/>
                <a:cs typeface="Arial Narrow" panose="020B0604020202020204" pitchFamily="34" charset="0"/>
              </a:rPr>
            </a:br>
            <a:r>
              <a:rPr lang="en-US" sz="900">
                <a:solidFill>
                  <a:schemeClr val="bg1"/>
                </a:solidFill>
                <a:latin typeface="Arial Narrow" panose="020B0604020202020204" pitchFamily="34" charset="0"/>
                <a:cs typeface="Arial Narrow" panose="020B0604020202020204" pitchFamily="34" charset="0"/>
              </a:rPr>
              <a:t>Space Weather</a:t>
            </a:r>
          </a:p>
          <a:p>
            <a:pPr marL="114300" indent="-114300">
              <a:buFont typeface="Wingdings" pitchFamily="2" charset="2"/>
              <a:buChar char="§"/>
            </a:pPr>
            <a:r>
              <a:rPr lang="en-US" sz="900">
                <a:solidFill>
                  <a:schemeClr val="bg1"/>
                </a:solidFill>
                <a:latin typeface="Arial Narrow" panose="020B0604020202020204" pitchFamily="34" charset="0"/>
                <a:cs typeface="Arial Narrow" panose="020B0604020202020204" pitchFamily="34" charset="0"/>
              </a:rPr>
              <a:t>Neutron Detectors</a:t>
            </a:r>
          </a:p>
          <a:p>
            <a:pPr marL="114300" indent="-114300">
              <a:buFont typeface="Wingdings" pitchFamily="2" charset="2"/>
              <a:buChar char="§"/>
            </a:pPr>
            <a:r>
              <a:rPr lang="en-US" sz="900">
                <a:solidFill>
                  <a:schemeClr val="bg1"/>
                </a:solidFill>
                <a:latin typeface="Arial Narrow" panose="020B0604020202020204" pitchFamily="34" charset="0"/>
                <a:cs typeface="Arial Narrow" panose="020B0604020202020204" pitchFamily="34" charset="0"/>
              </a:rPr>
              <a:t>Lunar Surface Processes</a:t>
            </a:r>
          </a:p>
          <a:p>
            <a:pPr marL="114300" indent="-114300">
              <a:buFont typeface="Wingdings" pitchFamily="2" charset="2"/>
              <a:buChar char="§"/>
            </a:pPr>
            <a:r>
              <a:rPr lang="en-US" sz="900">
                <a:solidFill>
                  <a:schemeClr val="bg1"/>
                </a:solidFill>
                <a:latin typeface="Arial Narrow" panose="020B0604020202020204" pitchFamily="34" charset="0"/>
                <a:cs typeface="Arial Narrow" panose="020B0604020202020204" pitchFamily="34" charset="0"/>
              </a:rPr>
              <a:t>Lunar Interior</a:t>
            </a:r>
          </a:p>
          <a:p>
            <a:pPr marL="114300" indent="-114300">
              <a:buFont typeface="Wingdings" pitchFamily="2" charset="2"/>
              <a:buChar char="§"/>
            </a:pPr>
            <a:r>
              <a:rPr lang="en-US" sz="900">
                <a:solidFill>
                  <a:schemeClr val="bg1"/>
                </a:solidFill>
                <a:latin typeface="Arial Narrow" panose="020B0604020202020204" pitchFamily="34" charset="0"/>
                <a:cs typeface="Arial Narrow" panose="020B0604020202020204" pitchFamily="34" charset="0"/>
              </a:rPr>
              <a:t>Lightning</a:t>
            </a:r>
          </a:p>
          <a:p>
            <a:pPr marL="114300" indent="-114300">
              <a:buFont typeface="Wingdings" pitchFamily="2" charset="2"/>
              <a:buChar char="§"/>
            </a:pPr>
            <a:r>
              <a:rPr lang="en-US" sz="900" spc="-10">
                <a:solidFill>
                  <a:schemeClr val="bg1"/>
                </a:solidFill>
                <a:latin typeface="Arial Narrow" panose="020B0604020202020204" pitchFamily="34" charset="0"/>
                <a:cs typeface="Arial Narrow" panose="020B0604020202020204" pitchFamily="34" charset="0"/>
              </a:rPr>
              <a:t>Data &amp; </a:t>
            </a:r>
            <a:r>
              <a:rPr lang="en-US" sz="900" spc="-20">
                <a:solidFill>
                  <a:schemeClr val="bg1"/>
                </a:solidFill>
                <a:latin typeface="Arial Narrow" panose="020B0604020202020204" pitchFamily="34" charset="0"/>
                <a:cs typeface="Arial Narrow" panose="020B0604020202020204" pitchFamily="34" charset="0"/>
              </a:rPr>
              <a:t>Applications </a:t>
            </a:r>
            <a:br>
              <a:rPr lang="en-US" sz="900" spc="-20">
                <a:solidFill>
                  <a:schemeClr val="bg1"/>
                </a:solidFill>
                <a:latin typeface="Arial Narrow" panose="020B0604020202020204" pitchFamily="34" charset="0"/>
                <a:cs typeface="Arial Narrow" panose="020B0604020202020204" pitchFamily="34" charset="0"/>
              </a:rPr>
            </a:br>
            <a:r>
              <a:rPr lang="en-US" sz="900" spc="-20">
                <a:solidFill>
                  <a:schemeClr val="bg1"/>
                </a:solidFill>
                <a:latin typeface="Arial Narrow" panose="020B0604020202020204" pitchFamily="34" charset="0"/>
                <a:cs typeface="Arial Narrow" panose="020B0604020202020204" pitchFamily="34" charset="0"/>
              </a:rPr>
              <a:t>Science</a:t>
            </a:r>
          </a:p>
          <a:p>
            <a:pPr marL="114300" indent="-114300">
              <a:buFont typeface="Wingdings" pitchFamily="2" charset="2"/>
              <a:buChar char="§"/>
            </a:pPr>
            <a:r>
              <a:rPr lang="en-US" sz="900" spc="-10">
                <a:solidFill>
                  <a:schemeClr val="bg1"/>
                </a:solidFill>
                <a:latin typeface="Arial Narrow" panose="020B0604020202020204" pitchFamily="34" charset="0"/>
                <a:cs typeface="Arial Narrow" panose="020B0604020202020204" pitchFamily="34" charset="0"/>
              </a:rPr>
              <a:t>Science Management</a:t>
            </a:r>
          </a:p>
        </p:txBody>
      </p:sp>
      <p:grpSp>
        <p:nvGrpSpPr>
          <p:cNvPr id="4" name="Group 3">
            <a:extLst>
              <a:ext uri="{FF2B5EF4-FFF2-40B4-BE49-F238E27FC236}">
                <a16:creationId xmlns:a16="http://schemas.microsoft.com/office/drawing/2014/main" id="{D9E4A786-1962-D346-980E-09824402EA2E}"/>
              </a:ext>
            </a:extLst>
          </p:cNvPr>
          <p:cNvGrpSpPr/>
          <p:nvPr/>
        </p:nvGrpSpPr>
        <p:grpSpPr>
          <a:xfrm>
            <a:off x="4130842" y="4235433"/>
            <a:ext cx="7927808" cy="380475"/>
            <a:chOff x="4268290" y="3604776"/>
            <a:chExt cx="7794084" cy="380475"/>
          </a:xfrm>
        </p:grpSpPr>
        <p:sp>
          <p:nvSpPr>
            <p:cNvPr id="6" name="Rectangle 5">
              <a:extLst>
                <a:ext uri="{FF2B5EF4-FFF2-40B4-BE49-F238E27FC236}">
                  <a16:creationId xmlns:a16="http://schemas.microsoft.com/office/drawing/2014/main" id="{E8262402-349E-446A-6015-D82BCE80392E}"/>
                </a:ext>
              </a:extLst>
            </p:cNvPr>
            <p:cNvSpPr/>
            <p:nvPr/>
          </p:nvSpPr>
          <p:spPr>
            <a:xfrm>
              <a:off x="4268290" y="3604776"/>
              <a:ext cx="7794084" cy="380475"/>
            </a:xfrm>
            <a:prstGeom prst="rect">
              <a:avLst/>
            </a:prstGeom>
            <a:solidFill>
              <a:srgbClr val="2377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atin typeface="Arial" panose="020B06040202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8924599D-2843-A6E8-C4C9-E4167ABFA970}"/>
                </a:ext>
              </a:extLst>
            </p:cNvPr>
            <p:cNvSpPr txBox="1"/>
            <p:nvPr/>
          </p:nvSpPr>
          <p:spPr>
            <a:xfrm>
              <a:off x="4370260" y="3625868"/>
              <a:ext cx="7538965" cy="353943"/>
            </a:xfrm>
            <a:prstGeom prst="rect">
              <a:avLst/>
            </a:prstGeom>
            <a:noFill/>
          </p:spPr>
          <p:txBody>
            <a:bodyPr wrap="square" lIns="91440" tIns="45720" rIns="91440" bIns="45720" rtlCol="0" anchor="t">
              <a:spAutoFit/>
            </a:bodyPr>
            <a:lstStyle/>
            <a:p>
              <a:pPr algn="ctr"/>
              <a:r>
                <a:rPr lang="en-US" sz="1700" b="1">
                  <a:solidFill>
                    <a:schemeClr val="bg1"/>
                  </a:solidFill>
                  <a:latin typeface="Arial"/>
                  <a:cs typeface="Arial"/>
                </a:rPr>
                <a:t>PEOPLE    |    PROCESSES    |    PLACES    |    PARTNERSHIPS</a:t>
              </a:r>
            </a:p>
          </p:txBody>
        </p:sp>
      </p:grpSp>
      <p:sp>
        <p:nvSpPr>
          <p:cNvPr id="10" name="Rectangle 9">
            <a:extLst>
              <a:ext uri="{FF2B5EF4-FFF2-40B4-BE49-F238E27FC236}">
                <a16:creationId xmlns:a16="http://schemas.microsoft.com/office/drawing/2014/main" id="{A4F59BFC-4CC8-FA53-22A8-97A6FF9398C5}"/>
              </a:ext>
            </a:extLst>
          </p:cNvPr>
          <p:cNvSpPr/>
          <p:nvPr/>
        </p:nvSpPr>
        <p:spPr>
          <a:xfrm>
            <a:off x="9744626" y="3592538"/>
            <a:ext cx="933122" cy="530352"/>
          </a:xfrm>
          <a:prstGeom prst="rect">
            <a:avLst/>
          </a:prstGeom>
          <a:solidFill>
            <a:srgbClr val="B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b="1">
              <a:latin typeface="Arial" panose="020B0604020202020204" pitchFamily="34" charset="0"/>
              <a:cs typeface="Arial" panose="020B0604020202020204" pitchFamily="34" charset="0"/>
            </a:endParaRPr>
          </a:p>
        </p:txBody>
      </p:sp>
      <p:sp>
        <p:nvSpPr>
          <p:cNvPr id="12" name="Rectangle 11">
            <a:extLst>
              <a:ext uri="{FF2B5EF4-FFF2-40B4-BE49-F238E27FC236}">
                <a16:creationId xmlns:a16="http://schemas.microsoft.com/office/drawing/2014/main" id="{766DD09A-29F8-E819-6B60-D859A6D52E63}"/>
              </a:ext>
            </a:extLst>
          </p:cNvPr>
          <p:cNvSpPr/>
          <p:nvPr/>
        </p:nvSpPr>
        <p:spPr>
          <a:xfrm>
            <a:off x="8814901" y="3592538"/>
            <a:ext cx="933122" cy="530352"/>
          </a:xfrm>
          <a:prstGeom prst="rect">
            <a:avLst/>
          </a:prstGeom>
          <a:solidFill>
            <a:srgbClr val="001E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b="1">
              <a:latin typeface="Arial" panose="020B0604020202020204" pitchFamily="34" charset="0"/>
              <a:cs typeface="Arial" panose="020B0604020202020204" pitchFamily="34" charset="0"/>
            </a:endParaRPr>
          </a:p>
        </p:txBody>
      </p:sp>
      <p:sp>
        <p:nvSpPr>
          <p:cNvPr id="16" name="Rectangle 15">
            <a:extLst>
              <a:ext uri="{FF2B5EF4-FFF2-40B4-BE49-F238E27FC236}">
                <a16:creationId xmlns:a16="http://schemas.microsoft.com/office/drawing/2014/main" id="{7818E3F6-6D0F-6ECB-9B5C-CEC51CCB81D1}"/>
              </a:ext>
            </a:extLst>
          </p:cNvPr>
          <p:cNvSpPr/>
          <p:nvPr/>
        </p:nvSpPr>
        <p:spPr>
          <a:xfrm>
            <a:off x="4130842" y="3592538"/>
            <a:ext cx="933122" cy="530352"/>
          </a:xfrm>
          <a:prstGeom prst="rect">
            <a:avLst/>
          </a:prstGeom>
          <a:solidFill>
            <a:srgbClr val="6830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b="1">
              <a:latin typeface="Arial" panose="020B0604020202020204" pitchFamily="34" charset="0"/>
              <a:cs typeface="Arial" panose="020B0604020202020204" pitchFamily="34" charset="0"/>
            </a:endParaRPr>
          </a:p>
        </p:txBody>
      </p:sp>
      <p:sp>
        <p:nvSpPr>
          <p:cNvPr id="17" name="Rectangle 16">
            <a:extLst>
              <a:ext uri="{FF2B5EF4-FFF2-40B4-BE49-F238E27FC236}">
                <a16:creationId xmlns:a16="http://schemas.microsoft.com/office/drawing/2014/main" id="{9442F69F-C4AF-85E3-A9F9-2AFED135D986}"/>
              </a:ext>
            </a:extLst>
          </p:cNvPr>
          <p:cNvSpPr/>
          <p:nvPr/>
        </p:nvSpPr>
        <p:spPr>
          <a:xfrm>
            <a:off x="5064936" y="3592538"/>
            <a:ext cx="933122" cy="530352"/>
          </a:xfrm>
          <a:prstGeom prst="rect">
            <a:avLst/>
          </a:prstGeom>
          <a:solidFill>
            <a:srgbClr val="006D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b="1">
              <a:latin typeface="Arial" panose="020B0604020202020204" pitchFamily="34" charset="0"/>
              <a:cs typeface="Arial" panose="020B0604020202020204" pitchFamily="34" charset="0"/>
            </a:endParaRPr>
          </a:p>
        </p:txBody>
      </p:sp>
      <p:sp>
        <p:nvSpPr>
          <p:cNvPr id="18" name="Rectangle 17">
            <a:extLst>
              <a:ext uri="{FF2B5EF4-FFF2-40B4-BE49-F238E27FC236}">
                <a16:creationId xmlns:a16="http://schemas.microsoft.com/office/drawing/2014/main" id="{DCA09628-5988-6DBA-1ED9-F5FB0E9ED921}"/>
              </a:ext>
            </a:extLst>
          </p:cNvPr>
          <p:cNvSpPr/>
          <p:nvPr/>
        </p:nvSpPr>
        <p:spPr>
          <a:xfrm>
            <a:off x="6932650" y="3592538"/>
            <a:ext cx="941014" cy="530352"/>
          </a:xfrm>
          <a:prstGeom prst="rect">
            <a:avLst/>
          </a:prstGeom>
          <a:solidFill>
            <a:srgbClr val="FF58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b="1">
              <a:solidFill>
                <a:schemeClr val="bg1"/>
              </a:solidFill>
              <a:latin typeface="Arial" panose="020B0604020202020204" pitchFamily="34" charset="0"/>
              <a:cs typeface="Arial" panose="020B0604020202020204" pitchFamily="34" charset="0"/>
            </a:endParaRPr>
          </a:p>
        </p:txBody>
      </p:sp>
      <p:sp>
        <p:nvSpPr>
          <p:cNvPr id="19" name="Rectangle 18">
            <a:extLst>
              <a:ext uri="{FF2B5EF4-FFF2-40B4-BE49-F238E27FC236}">
                <a16:creationId xmlns:a16="http://schemas.microsoft.com/office/drawing/2014/main" id="{A54737A4-E499-ADD6-28FE-45729651E7C9}"/>
              </a:ext>
            </a:extLst>
          </p:cNvPr>
          <p:cNvSpPr/>
          <p:nvPr/>
        </p:nvSpPr>
        <p:spPr>
          <a:xfrm>
            <a:off x="11361919" y="3592538"/>
            <a:ext cx="696731" cy="530352"/>
          </a:xfrm>
          <a:prstGeom prst="rect">
            <a:avLst/>
          </a:prstGeom>
          <a:solidFill>
            <a:srgbClr val="7A56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b="1">
              <a:solidFill>
                <a:srgbClr val="AB013E"/>
              </a:solidFill>
              <a:latin typeface="Arial" panose="020B0604020202020204" pitchFamily="34" charset="0"/>
              <a:cs typeface="Arial" panose="020B0604020202020204" pitchFamily="34" charset="0"/>
            </a:endParaRPr>
          </a:p>
        </p:txBody>
      </p:sp>
      <p:sp>
        <p:nvSpPr>
          <p:cNvPr id="20" name="TextBox 19">
            <a:extLst>
              <a:ext uri="{FF2B5EF4-FFF2-40B4-BE49-F238E27FC236}">
                <a16:creationId xmlns:a16="http://schemas.microsoft.com/office/drawing/2014/main" id="{D1437989-E85F-F51D-E4AD-247D515DCDEA}"/>
              </a:ext>
            </a:extLst>
          </p:cNvPr>
          <p:cNvSpPr txBox="1"/>
          <p:nvPr/>
        </p:nvSpPr>
        <p:spPr>
          <a:xfrm>
            <a:off x="4140741" y="3622219"/>
            <a:ext cx="922393" cy="430887"/>
          </a:xfrm>
          <a:prstGeom prst="rect">
            <a:avLst/>
          </a:prstGeom>
          <a:noFill/>
        </p:spPr>
        <p:txBody>
          <a:bodyPr wrap="square" lIns="91440" tIns="45720" rIns="91440" bIns="45720" rtlCol="0" anchor="t">
            <a:spAutoFit/>
          </a:bodyPr>
          <a:lstStyle/>
          <a:p>
            <a:pPr algn="ctr"/>
            <a:r>
              <a:rPr lang="en-US" sz="1100" b="1">
                <a:solidFill>
                  <a:schemeClr val="bg1"/>
                </a:solidFill>
                <a:latin typeface="Arial"/>
                <a:cs typeface="Arial"/>
              </a:rPr>
              <a:t>Habitation</a:t>
            </a:r>
          </a:p>
          <a:p>
            <a:pPr algn="ctr"/>
            <a:r>
              <a:rPr lang="en-US" sz="1100" b="1">
                <a:solidFill>
                  <a:schemeClr val="bg1"/>
                </a:solidFill>
                <a:latin typeface="Arial"/>
                <a:cs typeface="Arial"/>
              </a:rPr>
              <a:t>Systems</a:t>
            </a:r>
          </a:p>
        </p:txBody>
      </p:sp>
      <p:sp>
        <p:nvSpPr>
          <p:cNvPr id="21" name="TextBox 20">
            <a:extLst>
              <a:ext uri="{FF2B5EF4-FFF2-40B4-BE49-F238E27FC236}">
                <a16:creationId xmlns:a16="http://schemas.microsoft.com/office/drawing/2014/main" id="{061D6BCB-5A32-F39F-062A-88B7A2A16168}"/>
              </a:ext>
            </a:extLst>
          </p:cNvPr>
          <p:cNvSpPr txBox="1"/>
          <p:nvPr/>
        </p:nvSpPr>
        <p:spPr>
          <a:xfrm>
            <a:off x="4983504" y="3612163"/>
            <a:ext cx="1112496" cy="507831"/>
          </a:xfrm>
          <a:prstGeom prst="rect">
            <a:avLst/>
          </a:prstGeom>
          <a:noFill/>
        </p:spPr>
        <p:txBody>
          <a:bodyPr wrap="square" lIns="91440" tIns="45720" rIns="91440" bIns="45720" rtlCol="0" anchor="t">
            <a:spAutoFit/>
          </a:bodyPr>
          <a:lstStyle/>
          <a:p>
            <a:pPr algn="ctr"/>
            <a:r>
              <a:rPr lang="en-US" sz="900" b="1" dirty="0">
                <a:solidFill>
                  <a:schemeClr val="bg1"/>
                </a:solidFill>
                <a:latin typeface="Arial"/>
                <a:cs typeface="Arial"/>
              </a:rPr>
              <a:t>Advanced Space</a:t>
            </a:r>
          </a:p>
          <a:p>
            <a:pPr algn="ctr"/>
            <a:r>
              <a:rPr lang="en-US" sz="900" b="1" dirty="0">
                <a:solidFill>
                  <a:schemeClr val="bg1"/>
                </a:solidFill>
                <a:latin typeface="Arial"/>
                <a:cs typeface="Arial"/>
              </a:rPr>
              <a:t>Transportation</a:t>
            </a:r>
          </a:p>
          <a:p>
            <a:pPr algn="ctr"/>
            <a:r>
              <a:rPr lang="en-US" sz="900" b="1" dirty="0">
                <a:solidFill>
                  <a:schemeClr val="bg1"/>
                </a:solidFill>
                <a:latin typeface="Arial"/>
                <a:cs typeface="Arial"/>
              </a:rPr>
              <a:t>Systems</a:t>
            </a:r>
          </a:p>
        </p:txBody>
      </p:sp>
      <p:sp>
        <p:nvSpPr>
          <p:cNvPr id="22" name="Rectangle 21">
            <a:extLst>
              <a:ext uri="{FF2B5EF4-FFF2-40B4-BE49-F238E27FC236}">
                <a16:creationId xmlns:a16="http://schemas.microsoft.com/office/drawing/2014/main" id="{A59DBD0F-10F1-0415-9A06-415AA3294F4C}"/>
              </a:ext>
            </a:extLst>
          </p:cNvPr>
          <p:cNvSpPr/>
          <p:nvPr/>
        </p:nvSpPr>
        <p:spPr>
          <a:xfrm>
            <a:off x="10679775" y="3592538"/>
            <a:ext cx="703519" cy="525935"/>
          </a:xfrm>
          <a:prstGeom prst="rect">
            <a:avLst/>
          </a:prstGeom>
          <a:solidFill>
            <a:srgbClr val="5B7B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b="1">
              <a:solidFill>
                <a:srgbClr val="AB013E"/>
              </a:solidFill>
              <a:latin typeface="Arial" panose="020B0604020202020204" pitchFamily="34" charset="0"/>
              <a:cs typeface="Arial" panose="020B0604020202020204" pitchFamily="34" charset="0"/>
            </a:endParaRPr>
          </a:p>
        </p:txBody>
      </p:sp>
      <p:sp>
        <p:nvSpPr>
          <p:cNvPr id="36" name="TextBox 35">
            <a:extLst>
              <a:ext uri="{FF2B5EF4-FFF2-40B4-BE49-F238E27FC236}">
                <a16:creationId xmlns:a16="http://schemas.microsoft.com/office/drawing/2014/main" id="{962DBAF5-766E-267C-7D5D-9F1459C60D97}"/>
              </a:ext>
            </a:extLst>
          </p:cNvPr>
          <p:cNvSpPr txBox="1"/>
          <p:nvPr/>
        </p:nvSpPr>
        <p:spPr>
          <a:xfrm>
            <a:off x="10686881" y="3643135"/>
            <a:ext cx="703768" cy="430887"/>
          </a:xfrm>
          <a:prstGeom prst="rect">
            <a:avLst/>
          </a:prstGeom>
          <a:noFill/>
        </p:spPr>
        <p:txBody>
          <a:bodyPr wrap="square" lIns="91440" tIns="45720" rIns="91440" bIns="45720" rtlCol="0" anchor="t">
            <a:spAutoFit/>
          </a:bodyPr>
          <a:lstStyle/>
          <a:p>
            <a:pPr algn="ctr"/>
            <a:r>
              <a:rPr lang="en-US" sz="1100" b="1">
                <a:solidFill>
                  <a:schemeClr val="bg1"/>
                </a:solidFill>
                <a:latin typeface="Arial"/>
                <a:cs typeface="Arial"/>
              </a:rPr>
              <a:t>U.S. </a:t>
            </a:r>
            <a:br>
              <a:rPr lang="en-US" sz="1100" b="1">
                <a:solidFill>
                  <a:schemeClr val="bg1"/>
                </a:solidFill>
                <a:latin typeface="Arial" panose="020B0604020202020204" pitchFamily="34" charset="0"/>
                <a:cs typeface="Arial" panose="020B0604020202020204" pitchFamily="34" charset="0"/>
              </a:rPr>
            </a:br>
            <a:r>
              <a:rPr lang="en-US" sz="1100" b="1">
                <a:solidFill>
                  <a:schemeClr val="bg1"/>
                </a:solidFill>
                <a:latin typeface="Arial"/>
                <a:cs typeface="Arial"/>
              </a:rPr>
              <a:t>Gov’t</a:t>
            </a:r>
          </a:p>
        </p:txBody>
      </p:sp>
      <p:sp>
        <p:nvSpPr>
          <p:cNvPr id="37" name="TextBox 36">
            <a:extLst>
              <a:ext uri="{FF2B5EF4-FFF2-40B4-BE49-F238E27FC236}">
                <a16:creationId xmlns:a16="http://schemas.microsoft.com/office/drawing/2014/main" id="{3CA91102-E253-332F-ECD9-CE806FA41D2F}"/>
              </a:ext>
            </a:extLst>
          </p:cNvPr>
          <p:cNvSpPr txBox="1"/>
          <p:nvPr/>
        </p:nvSpPr>
        <p:spPr>
          <a:xfrm>
            <a:off x="11330742" y="3743443"/>
            <a:ext cx="775755" cy="261610"/>
          </a:xfrm>
          <a:prstGeom prst="rect">
            <a:avLst/>
          </a:prstGeom>
          <a:noFill/>
        </p:spPr>
        <p:txBody>
          <a:bodyPr wrap="square" lIns="91440" tIns="45720" rIns="91440" bIns="45720" rtlCol="0" anchor="t">
            <a:spAutoFit/>
          </a:bodyPr>
          <a:lstStyle/>
          <a:p>
            <a:pPr algn="ctr"/>
            <a:r>
              <a:rPr lang="en-US" sz="1100" b="1" dirty="0">
                <a:solidFill>
                  <a:schemeClr val="bg1"/>
                </a:solidFill>
                <a:latin typeface="Arial"/>
                <a:cs typeface="Arial"/>
              </a:rPr>
              <a:t>Industry</a:t>
            </a:r>
          </a:p>
        </p:txBody>
      </p:sp>
      <p:sp>
        <p:nvSpPr>
          <p:cNvPr id="38" name="TextBox 37">
            <a:extLst>
              <a:ext uri="{FF2B5EF4-FFF2-40B4-BE49-F238E27FC236}">
                <a16:creationId xmlns:a16="http://schemas.microsoft.com/office/drawing/2014/main" id="{F38D7809-6369-EE03-6077-E6E8C2AE3055}"/>
              </a:ext>
            </a:extLst>
          </p:cNvPr>
          <p:cNvSpPr txBox="1"/>
          <p:nvPr/>
        </p:nvSpPr>
        <p:spPr>
          <a:xfrm>
            <a:off x="6934042" y="3736506"/>
            <a:ext cx="922765" cy="261610"/>
          </a:xfrm>
          <a:prstGeom prst="rect">
            <a:avLst/>
          </a:prstGeom>
          <a:noFill/>
        </p:spPr>
        <p:txBody>
          <a:bodyPr wrap="square" lIns="91440" tIns="45720" rIns="91440" bIns="45720" rtlCol="0" anchor="t">
            <a:spAutoFit/>
          </a:bodyPr>
          <a:lstStyle/>
          <a:p>
            <a:pPr algn="ctr"/>
            <a:r>
              <a:rPr lang="en-US" sz="1100" b="1" dirty="0">
                <a:solidFill>
                  <a:schemeClr val="bg1"/>
                </a:solidFill>
                <a:latin typeface="Arial"/>
                <a:cs typeface="Arial"/>
              </a:rPr>
              <a:t>SLS</a:t>
            </a:r>
          </a:p>
        </p:txBody>
      </p:sp>
      <p:sp>
        <p:nvSpPr>
          <p:cNvPr id="39" name="TextBox 38">
            <a:extLst>
              <a:ext uri="{FF2B5EF4-FFF2-40B4-BE49-F238E27FC236}">
                <a16:creationId xmlns:a16="http://schemas.microsoft.com/office/drawing/2014/main" id="{54DCD034-A2E7-7792-5F85-B3F11C7833C3}"/>
              </a:ext>
            </a:extLst>
          </p:cNvPr>
          <p:cNvSpPr txBox="1"/>
          <p:nvPr/>
        </p:nvSpPr>
        <p:spPr>
          <a:xfrm>
            <a:off x="7870268" y="3604142"/>
            <a:ext cx="939508" cy="553998"/>
          </a:xfrm>
          <a:prstGeom prst="rect">
            <a:avLst/>
          </a:prstGeom>
          <a:noFill/>
        </p:spPr>
        <p:txBody>
          <a:bodyPr wrap="square" lIns="91440" tIns="45720" rIns="91440" bIns="45720" rtlCol="0" anchor="t">
            <a:spAutoFit/>
          </a:bodyPr>
          <a:lstStyle/>
          <a:p>
            <a:pPr algn="ctr"/>
            <a:r>
              <a:rPr lang="en-US" sz="1000" b="1" dirty="0">
                <a:solidFill>
                  <a:schemeClr val="bg1"/>
                </a:solidFill>
                <a:latin typeface="Arial"/>
                <a:cs typeface="Arial"/>
              </a:rPr>
              <a:t>Surface &amp;</a:t>
            </a:r>
          </a:p>
          <a:p>
            <a:pPr algn="ctr"/>
            <a:r>
              <a:rPr lang="en-US" sz="1000" b="1" dirty="0">
                <a:solidFill>
                  <a:schemeClr val="bg1"/>
                </a:solidFill>
                <a:latin typeface="Arial"/>
                <a:cs typeface="Arial"/>
              </a:rPr>
              <a:t>Technology</a:t>
            </a:r>
          </a:p>
          <a:p>
            <a:pPr algn="ctr"/>
            <a:r>
              <a:rPr lang="en-US" sz="1000" b="1" dirty="0">
                <a:solidFill>
                  <a:schemeClr val="bg1"/>
                </a:solidFill>
                <a:latin typeface="Arial"/>
                <a:cs typeface="Arial"/>
              </a:rPr>
              <a:t>Systems</a:t>
            </a:r>
          </a:p>
        </p:txBody>
      </p:sp>
      <p:sp>
        <p:nvSpPr>
          <p:cNvPr id="40" name="TextBox 39">
            <a:extLst>
              <a:ext uri="{FF2B5EF4-FFF2-40B4-BE49-F238E27FC236}">
                <a16:creationId xmlns:a16="http://schemas.microsoft.com/office/drawing/2014/main" id="{D48534CA-E66C-AEE7-65A4-5F6E8A7C3099}"/>
              </a:ext>
            </a:extLst>
          </p:cNvPr>
          <p:cNvSpPr txBox="1"/>
          <p:nvPr/>
        </p:nvSpPr>
        <p:spPr>
          <a:xfrm>
            <a:off x="8755583" y="3564728"/>
            <a:ext cx="1039567" cy="553998"/>
          </a:xfrm>
          <a:prstGeom prst="rect">
            <a:avLst/>
          </a:prstGeom>
          <a:noFill/>
        </p:spPr>
        <p:txBody>
          <a:bodyPr wrap="square" lIns="91440" tIns="45720" rIns="91440" bIns="45720" rtlCol="0" anchor="t">
            <a:spAutoFit/>
          </a:bodyPr>
          <a:lstStyle/>
          <a:p>
            <a:pPr algn="ctr"/>
            <a:r>
              <a:rPr lang="en-US" sz="1000" b="1" dirty="0">
                <a:solidFill>
                  <a:schemeClr val="bg1"/>
                </a:solidFill>
                <a:latin typeface="Arial"/>
                <a:cs typeface="Arial"/>
              </a:rPr>
              <a:t>In-space &amp;</a:t>
            </a:r>
          </a:p>
          <a:p>
            <a:pPr algn="ctr"/>
            <a:r>
              <a:rPr lang="en-US" sz="1000" b="1" dirty="0">
                <a:solidFill>
                  <a:schemeClr val="bg1"/>
                </a:solidFill>
                <a:latin typeface="Arial"/>
                <a:cs typeface="Arial"/>
              </a:rPr>
              <a:t>Surface</a:t>
            </a:r>
          </a:p>
          <a:p>
            <a:pPr algn="ctr"/>
            <a:r>
              <a:rPr lang="en-US" sz="1000" b="1" dirty="0">
                <a:solidFill>
                  <a:schemeClr val="bg1"/>
                </a:solidFill>
                <a:latin typeface="Arial"/>
                <a:cs typeface="Arial"/>
              </a:rPr>
              <a:t>Mission Ops</a:t>
            </a:r>
          </a:p>
        </p:txBody>
      </p:sp>
      <p:sp>
        <p:nvSpPr>
          <p:cNvPr id="41" name="TextBox 40">
            <a:extLst>
              <a:ext uri="{FF2B5EF4-FFF2-40B4-BE49-F238E27FC236}">
                <a16:creationId xmlns:a16="http://schemas.microsoft.com/office/drawing/2014/main" id="{237E5944-7F94-FB23-D06B-F99E9E9AF964}"/>
              </a:ext>
            </a:extLst>
          </p:cNvPr>
          <p:cNvSpPr txBox="1"/>
          <p:nvPr/>
        </p:nvSpPr>
        <p:spPr>
          <a:xfrm>
            <a:off x="9763821" y="3742690"/>
            <a:ext cx="848999" cy="261610"/>
          </a:xfrm>
          <a:prstGeom prst="rect">
            <a:avLst/>
          </a:prstGeom>
          <a:noFill/>
        </p:spPr>
        <p:txBody>
          <a:bodyPr wrap="square" lIns="91440" tIns="45720" rIns="91440" bIns="45720" rtlCol="0" anchor="t">
            <a:spAutoFit/>
          </a:bodyPr>
          <a:lstStyle/>
          <a:p>
            <a:pPr algn="ctr"/>
            <a:r>
              <a:rPr lang="en-US" sz="1100" b="1" dirty="0">
                <a:solidFill>
                  <a:schemeClr val="bg1"/>
                </a:solidFill>
                <a:latin typeface="Arial"/>
                <a:cs typeface="Arial"/>
              </a:rPr>
              <a:t>Science</a:t>
            </a:r>
          </a:p>
        </p:txBody>
      </p:sp>
      <p:sp>
        <p:nvSpPr>
          <p:cNvPr id="42" name="Rectangle 41">
            <a:extLst>
              <a:ext uri="{FF2B5EF4-FFF2-40B4-BE49-F238E27FC236}">
                <a16:creationId xmlns:a16="http://schemas.microsoft.com/office/drawing/2014/main" id="{5E5E8595-A8C2-7A3C-7803-FDF4D3BB0AE7}"/>
              </a:ext>
            </a:extLst>
          </p:cNvPr>
          <p:cNvSpPr/>
          <p:nvPr/>
        </p:nvSpPr>
        <p:spPr>
          <a:xfrm>
            <a:off x="5998058" y="3592538"/>
            <a:ext cx="933122" cy="530352"/>
          </a:xfrm>
          <a:prstGeom prst="rect">
            <a:avLst/>
          </a:prstGeom>
          <a:solidFill>
            <a:srgbClr val="A5C5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b="1">
              <a:latin typeface="Arial" panose="020B0604020202020204" pitchFamily="34" charset="0"/>
              <a:cs typeface="Arial" panose="020B0604020202020204" pitchFamily="34" charset="0"/>
            </a:endParaRPr>
          </a:p>
        </p:txBody>
      </p:sp>
      <p:sp>
        <p:nvSpPr>
          <p:cNvPr id="43" name="TextBox 42">
            <a:extLst>
              <a:ext uri="{FF2B5EF4-FFF2-40B4-BE49-F238E27FC236}">
                <a16:creationId xmlns:a16="http://schemas.microsoft.com/office/drawing/2014/main" id="{BF5D845C-B5CA-1A04-E5FE-9D9A6E82F03C}"/>
              </a:ext>
            </a:extLst>
          </p:cNvPr>
          <p:cNvSpPr txBox="1"/>
          <p:nvPr/>
        </p:nvSpPr>
        <p:spPr>
          <a:xfrm>
            <a:off x="5993595" y="3618606"/>
            <a:ext cx="946947" cy="430887"/>
          </a:xfrm>
          <a:prstGeom prst="rect">
            <a:avLst/>
          </a:prstGeom>
          <a:noFill/>
        </p:spPr>
        <p:txBody>
          <a:bodyPr wrap="square" lIns="91440" tIns="45720" rIns="91440" bIns="45720" rtlCol="0" anchor="t">
            <a:spAutoFit/>
          </a:bodyPr>
          <a:lstStyle/>
          <a:p>
            <a:pPr algn="ctr"/>
            <a:r>
              <a:rPr lang="en-US" sz="1100" b="1" dirty="0">
                <a:solidFill>
                  <a:schemeClr val="bg1"/>
                </a:solidFill>
                <a:latin typeface="Arial"/>
                <a:cs typeface="Arial"/>
              </a:rPr>
              <a:t>Lander</a:t>
            </a:r>
          </a:p>
          <a:p>
            <a:pPr algn="ctr"/>
            <a:r>
              <a:rPr lang="en-US" sz="1100" b="1" dirty="0">
                <a:solidFill>
                  <a:schemeClr val="bg1"/>
                </a:solidFill>
                <a:latin typeface="Arial"/>
                <a:cs typeface="Arial"/>
              </a:rPr>
              <a:t>Systems</a:t>
            </a:r>
          </a:p>
        </p:txBody>
      </p:sp>
      <p:sp>
        <p:nvSpPr>
          <p:cNvPr id="45" name="TextBox 44">
            <a:extLst>
              <a:ext uri="{FF2B5EF4-FFF2-40B4-BE49-F238E27FC236}">
                <a16:creationId xmlns:a16="http://schemas.microsoft.com/office/drawing/2014/main" id="{C5F30F60-C68A-B8A3-426C-655AEF7F2564}"/>
              </a:ext>
            </a:extLst>
          </p:cNvPr>
          <p:cNvSpPr txBox="1"/>
          <p:nvPr/>
        </p:nvSpPr>
        <p:spPr>
          <a:xfrm>
            <a:off x="5998058" y="4901597"/>
            <a:ext cx="1112431" cy="784830"/>
          </a:xfrm>
          <a:prstGeom prst="rect">
            <a:avLst/>
          </a:prstGeom>
          <a:noFill/>
        </p:spPr>
        <p:txBody>
          <a:bodyPr wrap="square" lIns="0" tIns="45720" rIns="91440" bIns="45720" rtlCol="0" anchor="t">
            <a:spAutoFit/>
          </a:bodyPr>
          <a:lstStyle/>
          <a:p>
            <a:pPr marL="114300" indent="-114300">
              <a:buFont typeface="Wingdings" pitchFamily="2" charset="2"/>
              <a:buChar char="§"/>
            </a:pPr>
            <a:r>
              <a:rPr lang="en-US" sz="900">
                <a:solidFill>
                  <a:schemeClr val="bg1"/>
                </a:solidFill>
                <a:latin typeface="Arial Narrow" panose="020B0604020202020204" pitchFamily="34" charset="0"/>
                <a:cs typeface="Arial Narrow" panose="020B0604020202020204" pitchFamily="34" charset="0"/>
              </a:rPr>
              <a:t>Lunar Landers</a:t>
            </a:r>
            <a:br>
              <a:rPr lang="en-US" sz="900">
                <a:solidFill>
                  <a:schemeClr val="bg1"/>
                </a:solidFill>
                <a:latin typeface="Arial Narrow" panose="020B0604020202020204" pitchFamily="34" charset="0"/>
                <a:cs typeface="Arial Narrow" panose="020B0604020202020204" pitchFamily="34" charset="0"/>
              </a:rPr>
            </a:br>
            <a:r>
              <a:rPr lang="en-US" sz="900">
                <a:solidFill>
                  <a:schemeClr val="bg1"/>
                </a:solidFill>
                <a:latin typeface="Arial Narrow" panose="020B0604020202020204" pitchFamily="34" charset="0"/>
                <a:cs typeface="Arial Narrow" panose="020B0604020202020204" pitchFamily="34" charset="0"/>
              </a:rPr>
              <a:t>(Crew &amp; Cargo)</a:t>
            </a:r>
          </a:p>
          <a:p>
            <a:pPr marL="114300" indent="-114300">
              <a:buFont typeface="Wingdings" pitchFamily="2" charset="2"/>
              <a:buChar char="§"/>
            </a:pPr>
            <a:r>
              <a:rPr lang="en-US" sz="900">
                <a:solidFill>
                  <a:schemeClr val="bg1"/>
                </a:solidFill>
                <a:latin typeface="Arial Narrow" panose="020B0604020202020204" pitchFamily="34" charset="0"/>
                <a:cs typeface="Arial Narrow" panose="020B0604020202020204" pitchFamily="34" charset="0"/>
              </a:rPr>
              <a:t>Mars Cargo Landers</a:t>
            </a:r>
          </a:p>
          <a:p>
            <a:pPr marL="114300" indent="-114300">
              <a:buFont typeface="Wingdings" pitchFamily="2" charset="2"/>
              <a:buChar char="§"/>
            </a:pPr>
            <a:r>
              <a:rPr lang="en-US" sz="900">
                <a:solidFill>
                  <a:schemeClr val="bg1"/>
                </a:solidFill>
                <a:latin typeface="Arial Narrow" panose="020B0604020202020204" pitchFamily="34" charset="0"/>
                <a:cs typeface="Arial Narrow" panose="020B0604020202020204" pitchFamily="34" charset="0"/>
              </a:rPr>
              <a:t>Mars Human </a:t>
            </a:r>
            <a:br>
              <a:rPr lang="en-US" sz="900">
                <a:solidFill>
                  <a:schemeClr val="bg1"/>
                </a:solidFill>
                <a:latin typeface="Arial Narrow" panose="020B0604020202020204" pitchFamily="34" charset="0"/>
                <a:cs typeface="Arial Narrow" panose="020B0604020202020204" pitchFamily="34" charset="0"/>
              </a:rPr>
            </a:br>
            <a:r>
              <a:rPr lang="en-US" sz="900">
                <a:solidFill>
                  <a:schemeClr val="bg1"/>
                </a:solidFill>
                <a:latin typeface="Arial Narrow" panose="020B0604020202020204" pitchFamily="34" charset="0"/>
                <a:cs typeface="Arial Narrow" panose="020B0604020202020204" pitchFamily="34" charset="0"/>
              </a:rPr>
              <a:t>Landers</a:t>
            </a:r>
          </a:p>
        </p:txBody>
      </p:sp>
      <p:sp>
        <p:nvSpPr>
          <p:cNvPr id="33" name="TextBox 32">
            <a:extLst>
              <a:ext uri="{FF2B5EF4-FFF2-40B4-BE49-F238E27FC236}">
                <a16:creationId xmlns:a16="http://schemas.microsoft.com/office/drawing/2014/main" id="{2DCC2217-31B8-B5C0-402E-B030F634FC37}"/>
              </a:ext>
            </a:extLst>
          </p:cNvPr>
          <p:cNvSpPr txBox="1"/>
          <p:nvPr/>
        </p:nvSpPr>
        <p:spPr>
          <a:xfrm>
            <a:off x="4114800" y="1279631"/>
            <a:ext cx="3745831" cy="307777"/>
          </a:xfrm>
          <a:prstGeom prst="rect">
            <a:avLst/>
          </a:prstGeom>
          <a:noFill/>
        </p:spPr>
        <p:txBody>
          <a:bodyPr wrap="square" rtlCol="0">
            <a:spAutoFit/>
          </a:bodyPr>
          <a:lstStyle/>
          <a:p>
            <a:pPr algn="ctr"/>
            <a:r>
              <a:rPr lang="en-US" sz="1400" b="1" dirty="0">
                <a:solidFill>
                  <a:schemeClr val="bg1"/>
                </a:solidFill>
                <a:latin typeface="Arial" panose="020B0604020202020204" pitchFamily="34" charset="0"/>
                <a:cs typeface="Arial" panose="020B0604020202020204" pitchFamily="34" charset="0"/>
              </a:rPr>
              <a:t>Transportation &amp; Habitation</a:t>
            </a:r>
          </a:p>
        </p:txBody>
      </p:sp>
      <p:sp>
        <p:nvSpPr>
          <p:cNvPr id="34" name="TextBox 33">
            <a:extLst>
              <a:ext uri="{FF2B5EF4-FFF2-40B4-BE49-F238E27FC236}">
                <a16:creationId xmlns:a16="http://schemas.microsoft.com/office/drawing/2014/main" id="{9C7F7953-1AA6-3C80-4722-0D50D6B2D810}"/>
              </a:ext>
            </a:extLst>
          </p:cNvPr>
          <p:cNvSpPr txBox="1"/>
          <p:nvPr/>
        </p:nvSpPr>
        <p:spPr>
          <a:xfrm>
            <a:off x="8669787" y="1279631"/>
            <a:ext cx="1317205" cy="284693"/>
          </a:xfrm>
          <a:prstGeom prst="rect">
            <a:avLst/>
          </a:prstGeom>
          <a:noFill/>
        </p:spPr>
        <p:txBody>
          <a:bodyPr wrap="square" lIns="91440" tIns="45720" rIns="91440" bIns="45720" rtlCol="0" anchor="t">
            <a:spAutoFit/>
          </a:bodyPr>
          <a:lstStyle/>
          <a:p>
            <a:pPr algn="ctr"/>
            <a:r>
              <a:rPr lang="en-US" sz="1250" b="1" dirty="0">
                <a:solidFill>
                  <a:schemeClr val="bg1"/>
                </a:solidFill>
                <a:latin typeface="Arial"/>
                <a:cs typeface="Arial"/>
              </a:rPr>
              <a:t>Operations</a:t>
            </a:r>
          </a:p>
        </p:txBody>
      </p:sp>
      <p:sp>
        <p:nvSpPr>
          <p:cNvPr id="48" name="TextBox 47">
            <a:extLst>
              <a:ext uri="{FF2B5EF4-FFF2-40B4-BE49-F238E27FC236}">
                <a16:creationId xmlns:a16="http://schemas.microsoft.com/office/drawing/2014/main" id="{CE35E0C3-382B-E0A9-62A0-5FA4F86AA102}"/>
              </a:ext>
            </a:extLst>
          </p:cNvPr>
          <p:cNvSpPr txBox="1"/>
          <p:nvPr/>
        </p:nvSpPr>
        <p:spPr>
          <a:xfrm>
            <a:off x="7410145" y="1279631"/>
            <a:ext cx="1737196" cy="284693"/>
          </a:xfrm>
          <a:prstGeom prst="rect">
            <a:avLst/>
          </a:prstGeom>
          <a:noFill/>
        </p:spPr>
        <p:txBody>
          <a:bodyPr wrap="square" lIns="91440" tIns="45720" rIns="91440" bIns="45720" rtlCol="0" anchor="t">
            <a:spAutoFit/>
          </a:bodyPr>
          <a:lstStyle/>
          <a:p>
            <a:pPr algn="ctr"/>
            <a:r>
              <a:rPr lang="en-US" sz="1250" b="1" dirty="0">
                <a:solidFill>
                  <a:schemeClr val="bg1"/>
                </a:solidFill>
                <a:latin typeface="Arial"/>
                <a:cs typeface="Arial"/>
              </a:rPr>
              <a:t>Infrastructure</a:t>
            </a:r>
          </a:p>
        </p:txBody>
      </p:sp>
      <p:cxnSp>
        <p:nvCxnSpPr>
          <p:cNvPr id="108" name="Straight Connector 107">
            <a:extLst>
              <a:ext uri="{FF2B5EF4-FFF2-40B4-BE49-F238E27FC236}">
                <a16:creationId xmlns:a16="http://schemas.microsoft.com/office/drawing/2014/main" id="{B197C360-3679-C0A7-5442-324A7C60A467}"/>
              </a:ext>
            </a:extLst>
          </p:cNvPr>
          <p:cNvCxnSpPr>
            <a:cxnSpLocks/>
          </p:cNvCxnSpPr>
          <p:nvPr/>
        </p:nvCxnSpPr>
        <p:spPr>
          <a:xfrm>
            <a:off x="4561598" y="1898363"/>
            <a:ext cx="7623727" cy="0"/>
          </a:xfrm>
          <a:prstGeom prst="line">
            <a:avLst/>
          </a:prstGeom>
          <a:ln w="25400">
            <a:solidFill>
              <a:srgbClr val="FECF2F"/>
            </a:solidFill>
          </a:ln>
        </p:spPr>
        <p:style>
          <a:lnRef idx="1">
            <a:schemeClr val="dk1"/>
          </a:lnRef>
          <a:fillRef idx="0">
            <a:schemeClr val="dk1"/>
          </a:fillRef>
          <a:effectRef idx="0">
            <a:schemeClr val="dk1"/>
          </a:effectRef>
          <a:fontRef idx="minor">
            <a:schemeClr val="tx1"/>
          </a:fontRef>
        </p:style>
      </p:cxnSp>
      <p:sp>
        <p:nvSpPr>
          <p:cNvPr id="35" name="TextBox 34">
            <a:extLst>
              <a:ext uri="{FF2B5EF4-FFF2-40B4-BE49-F238E27FC236}">
                <a16:creationId xmlns:a16="http://schemas.microsoft.com/office/drawing/2014/main" id="{6FE01E75-D406-6B29-C208-9FC95B3F99DA}"/>
              </a:ext>
            </a:extLst>
          </p:cNvPr>
          <p:cNvSpPr txBox="1"/>
          <p:nvPr/>
        </p:nvSpPr>
        <p:spPr>
          <a:xfrm>
            <a:off x="9724363" y="1279631"/>
            <a:ext cx="962518" cy="284693"/>
          </a:xfrm>
          <a:prstGeom prst="rect">
            <a:avLst/>
          </a:prstGeom>
          <a:noFill/>
        </p:spPr>
        <p:txBody>
          <a:bodyPr wrap="square" lIns="91440" tIns="45720" rIns="91440" bIns="45720" rtlCol="0" anchor="t">
            <a:spAutoFit/>
          </a:bodyPr>
          <a:lstStyle/>
          <a:p>
            <a:pPr algn="ctr"/>
            <a:r>
              <a:rPr lang="en-US" sz="1250" b="1" dirty="0">
                <a:solidFill>
                  <a:schemeClr val="bg1"/>
                </a:solidFill>
                <a:latin typeface="Arial"/>
                <a:cs typeface="Arial"/>
              </a:rPr>
              <a:t>Science</a:t>
            </a:r>
          </a:p>
        </p:txBody>
      </p:sp>
      <p:sp>
        <p:nvSpPr>
          <p:cNvPr id="46" name="TextBox 45">
            <a:extLst>
              <a:ext uri="{FF2B5EF4-FFF2-40B4-BE49-F238E27FC236}">
                <a16:creationId xmlns:a16="http://schemas.microsoft.com/office/drawing/2014/main" id="{74F4E8FB-7246-9410-36FD-FF17F4BF6B47}"/>
              </a:ext>
            </a:extLst>
          </p:cNvPr>
          <p:cNvSpPr txBox="1"/>
          <p:nvPr/>
        </p:nvSpPr>
        <p:spPr>
          <a:xfrm>
            <a:off x="10634870" y="931393"/>
            <a:ext cx="1568297" cy="623248"/>
          </a:xfrm>
          <a:prstGeom prst="rect">
            <a:avLst/>
          </a:prstGeom>
          <a:solidFill>
            <a:srgbClr val="58585A"/>
          </a:solidFill>
        </p:spPr>
        <p:txBody>
          <a:bodyPr wrap="square" lIns="91440" tIns="45720" rIns="91440" bIns="45720" rtlCol="0" anchor="t">
            <a:spAutoFit/>
          </a:bodyPr>
          <a:lstStyle/>
          <a:p>
            <a:pPr algn="ctr"/>
            <a:r>
              <a:rPr lang="en-US" sz="1150" b="1">
                <a:solidFill>
                  <a:schemeClr val="bg1"/>
                </a:solidFill>
                <a:latin typeface="Arial"/>
                <a:cs typeface="Arial"/>
              </a:rPr>
              <a:t>U.S. Government Agencies/Industry Partners</a:t>
            </a:r>
          </a:p>
        </p:txBody>
      </p:sp>
      <p:sp>
        <p:nvSpPr>
          <p:cNvPr id="30" name="Rectangle 29">
            <a:extLst>
              <a:ext uri="{FF2B5EF4-FFF2-40B4-BE49-F238E27FC236}">
                <a16:creationId xmlns:a16="http://schemas.microsoft.com/office/drawing/2014/main" id="{D1BD8F0E-0A77-2D89-0606-5FF8B4123B9C}"/>
              </a:ext>
            </a:extLst>
          </p:cNvPr>
          <p:cNvSpPr/>
          <p:nvPr/>
        </p:nvSpPr>
        <p:spPr>
          <a:xfrm>
            <a:off x="4130841" y="944530"/>
            <a:ext cx="6541559" cy="333487"/>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TextBox 30">
            <a:extLst>
              <a:ext uri="{FF2B5EF4-FFF2-40B4-BE49-F238E27FC236}">
                <a16:creationId xmlns:a16="http://schemas.microsoft.com/office/drawing/2014/main" id="{68CC29ED-F9D5-7000-5BAD-7DE4D56F76E4}"/>
              </a:ext>
            </a:extLst>
          </p:cNvPr>
          <p:cNvSpPr txBox="1"/>
          <p:nvPr/>
        </p:nvSpPr>
        <p:spPr>
          <a:xfrm>
            <a:off x="4234562" y="926962"/>
            <a:ext cx="6236473" cy="369332"/>
          </a:xfrm>
          <a:prstGeom prst="rect">
            <a:avLst/>
          </a:prstGeom>
          <a:noFill/>
        </p:spPr>
        <p:txBody>
          <a:bodyPr wrap="square" lIns="91440" tIns="45720" rIns="91440" bIns="45720" rtlCol="0" anchor="t">
            <a:spAutoFit/>
          </a:bodyPr>
          <a:lstStyle/>
          <a:p>
            <a:pPr algn="ctr"/>
            <a:r>
              <a:rPr lang="en-US" b="1" dirty="0">
                <a:solidFill>
                  <a:schemeClr val="bg1"/>
                </a:solidFill>
                <a:latin typeface="Arial"/>
                <a:cs typeface="Arial"/>
              </a:rPr>
              <a:t>Agency Moon to Mars Blueprint Objectives</a:t>
            </a:r>
          </a:p>
        </p:txBody>
      </p:sp>
      <p:pic>
        <p:nvPicPr>
          <p:cNvPr id="11" name="Picture 10">
            <a:extLst>
              <a:ext uri="{FF2B5EF4-FFF2-40B4-BE49-F238E27FC236}">
                <a16:creationId xmlns:a16="http://schemas.microsoft.com/office/drawing/2014/main" id="{1ABDEDF2-13A3-B780-D7B4-15DFE1444AD2}"/>
              </a:ext>
            </a:extLst>
          </p:cNvPr>
          <p:cNvPicPr>
            <a:picLocks noChangeAspect="1"/>
          </p:cNvPicPr>
          <p:nvPr/>
        </p:nvPicPr>
        <p:blipFill>
          <a:blip r:embed="rId4"/>
          <a:stretch>
            <a:fillRect/>
          </a:stretch>
        </p:blipFill>
        <p:spPr>
          <a:xfrm>
            <a:off x="333904" y="1194116"/>
            <a:ext cx="2552850" cy="4738613"/>
          </a:xfrm>
          <a:prstGeom prst="rect">
            <a:avLst/>
          </a:prstGeom>
        </p:spPr>
      </p:pic>
      <p:sp>
        <p:nvSpPr>
          <p:cNvPr id="27" name="Oval 26">
            <a:extLst>
              <a:ext uri="{FF2B5EF4-FFF2-40B4-BE49-F238E27FC236}">
                <a16:creationId xmlns:a16="http://schemas.microsoft.com/office/drawing/2014/main" id="{54FA6435-C4BC-F350-4977-A9C79C1B1FFD}"/>
              </a:ext>
            </a:extLst>
          </p:cNvPr>
          <p:cNvSpPr/>
          <p:nvPr/>
        </p:nvSpPr>
        <p:spPr>
          <a:xfrm>
            <a:off x="2025309" y="1901116"/>
            <a:ext cx="241538" cy="241538"/>
          </a:xfrm>
          <a:prstGeom prst="ellipse">
            <a:avLst/>
          </a:prstGeom>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Oval 61">
            <a:extLst>
              <a:ext uri="{FF2B5EF4-FFF2-40B4-BE49-F238E27FC236}">
                <a16:creationId xmlns:a16="http://schemas.microsoft.com/office/drawing/2014/main" id="{5727A1FD-2754-53A8-AAEB-830055B60CD2}"/>
              </a:ext>
            </a:extLst>
          </p:cNvPr>
          <p:cNvSpPr/>
          <p:nvPr/>
        </p:nvSpPr>
        <p:spPr>
          <a:xfrm>
            <a:off x="2655737" y="3321885"/>
            <a:ext cx="241538" cy="241538"/>
          </a:xfrm>
          <a:prstGeom prst="ellipse">
            <a:avLst/>
          </a:prstGeom>
          <a:solidFill>
            <a:srgbClr val="FF8217"/>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Oval 62">
            <a:extLst>
              <a:ext uri="{FF2B5EF4-FFF2-40B4-BE49-F238E27FC236}">
                <a16:creationId xmlns:a16="http://schemas.microsoft.com/office/drawing/2014/main" id="{4DFCB082-493D-BC88-E6E4-718BFD386D9F}"/>
              </a:ext>
            </a:extLst>
          </p:cNvPr>
          <p:cNvSpPr/>
          <p:nvPr/>
        </p:nvSpPr>
        <p:spPr>
          <a:xfrm>
            <a:off x="2266847" y="4742654"/>
            <a:ext cx="241538" cy="241538"/>
          </a:xfrm>
          <a:prstGeom prst="ellipse">
            <a:avLst/>
          </a:prstGeom>
          <a:solidFill>
            <a:schemeClr val="tx1">
              <a:lumMod val="50000"/>
              <a:lumOff val="50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158016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 name="Pentagon 80">
            <a:extLst>
              <a:ext uri="{FF2B5EF4-FFF2-40B4-BE49-F238E27FC236}">
                <a16:creationId xmlns:a16="http://schemas.microsoft.com/office/drawing/2014/main" id="{1FBF7A4D-BD90-FF64-2829-97B3771317EA}"/>
              </a:ext>
            </a:extLst>
          </p:cNvPr>
          <p:cNvSpPr/>
          <p:nvPr/>
        </p:nvSpPr>
        <p:spPr>
          <a:xfrm>
            <a:off x="0" y="4448480"/>
            <a:ext cx="5955021" cy="2119122"/>
          </a:xfrm>
          <a:prstGeom prst="homePlate">
            <a:avLst>
              <a:gd name="adj" fmla="val 29306"/>
            </a:avLst>
          </a:prstGeom>
          <a:solidFill>
            <a:schemeClr val="bg1">
              <a:lumMod val="95000"/>
            </a:schemeClr>
          </a:solidFill>
          <a:ln>
            <a:noFill/>
          </a:ln>
          <a:effectLst>
            <a:outerShdw blurRad="508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Pentagon 9">
            <a:extLst>
              <a:ext uri="{FF2B5EF4-FFF2-40B4-BE49-F238E27FC236}">
                <a16:creationId xmlns:a16="http://schemas.microsoft.com/office/drawing/2014/main" id="{EBADEDB3-6464-BABF-74E9-50E8F8DB9585}"/>
              </a:ext>
            </a:extLst>
          </p:cNvPr>
          <p:cNvSpPr/>
          <p:nvPr/>
        </p:nvSpPr>
        <p:spPr>
          <a:xfrm>
            <a:off x="0" y="2050512"/>
            <a:ext cx="10509813" cy="2119122"/>
          </a:xfrm>
          <a:prstGeom prst="homePlate">
            <a:avLst>
              <a:gd name="adj" fmla="val 29306"/>
            </a:avLst>
          </a:prstGeom>
          <a:solidFill>
            <a:schemeClr val="bg1">
              <a:lumMod val="95000"/>
            </a:schemeClr>
          </a:solidFill>
          <a:ln>
            <a:noFill/>
          </a:ln>
          <a:effectLst>
            <a:outerShdw blurRad="508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ounded Rectangle 2">
            <a:extLst>
              <a:ext uri="{FF2B5EF4-FFF2-40B4-BE49-F238E27FC236}">
                <a16:creationId xmlns:a16="http://schemas.microsoft.com/office/drawing/2014/main" id="{9D1A9E1D-BDDC-0AA9-A3D1-A4FACDBB6E34}"/>
              </a:ext>
            </a:extLst>
          </p:cNvPr>
          <p:cNvSpPr/>
          <p:nvPr/>
        </p:nvSpPr>
        <p:spPr>
          <a:xfrm>
            <a:off x="141232" y="557938"/>
            <a:ext cx="11824671" cy="875654"/>
          </a:xfrm>
          <a:prstGeom prst="roundRect">
            <a:avLst/>
          </a:prstGeom>
          <a:solidFill>
            <a:srgbClr val="6830C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056EEB3-B4C2-415A-732E-738AD80FBB63}"/>
              </a:ext>
            </a:extLst>
          </p:cNvPr>
          <p:cNvSpPr>
            <a:spLocks noGrp="1"/>
          </p:cNvSpPr>
          <p:nvPr>
            <p:ph type="title"/>
          </p:nvPr>
        </p:nvSpPr>
        <p:spPr/>
        <p:txBody>
          <a:bodyPr/>
          <a:lstStyle/>
          <a:p>
            <a:r>
              <a:rPr lang="en-US"/>
              <a:t>Habitation Systems</a:t>
            </a:r>
          </a:p>
        </p:txBody>
      </p:sp>
      <p:sp>
        <p:nvSpPr>
          <p:cNvPr id="50" name="TextBox 49">
            <a:extLst>
              <a:ext uri="{FF2B5EF4-FFF2-40B4-BE49-F238E27FC236}">
                <a16:creationId xmlns:a16="http://schemas.microsoft.com/office/drawing/2014/main" id="{352AD0A1-1D85-6CEB-371B-98C2A76CD3CC}"/>
              </a:ext>
            </a:extLst>
          </p:cNvPr>
          <p:cNvSpPr txBox="1"/>
          <p:nvPr/>
        </p:nvSpPr>
        <p:spPr>
          <a:xfrm>
            <a:off x="236031" y="81023"/>
            <a:ext cx="7547707" cy="430887"/>
          </a:xfrm>
          <a:prstGeom prst="rect">
            <a:avLst/>
          </a:prstGeom>
          <a:noFill/>
        </p:spPr>
        <p:txBody>
          <a:bodyPr wrap="none" rtlCol="0">
            <a:spAutoFit/>
          </a:bodyPr>
          <a:lstStyle/>
          <a:p>
            <a:r>
              <a:rPr lang="en-US" sz="2200">
                <a:solidFill>
                  <a:schemeClr val="bg1"/>
                </a:solidFill>
                <a:latin typeface="Arial" panose="020B0604020202020204" pitchFamily="34" charset="0"/>
                <a:cs typeface="Arial" panose="020B0604020202020204" pitchFamily="34" charset="0"/>
              </a:rPr>
              <a:t>MSFC System Development for Artemis and Mars Forward</a:t>
            </a:r>
          </a:p>
        </p:txBody>
      </p:sp>
      <p:sp>
        <p:nvSpPr>
          <p:cNvPr id="53" name="TextBox 52">
            <a:extLst>
              <a:ext uri="{FF2B5EF4-FFF2-40B4-BE49-F238E27FC236}">
                <a16:creationId xmlns:a16="http://schemas.microsoft.com/office/drawing/2014/main" id="{40AE2122-2ECD-F579-C3DB-609C45EB34D7}"/>
              </a:ext>
            </a:extLst>
          </p:cNvPr>
          <p:cNvSpPr txBox="1"/>
          <p:nvPr/>
        </p:nvSpPr>
        <p:spPr>
          <a:xfrm>
            <a:off x="0" y="2567039"/>
            <a:ext cx="1330814" cy="923330"/>
          </a:xfrm>
          <a:prstGeom prst="rect">
            <a:avLst/>
          </a:prstGeom>
          <a:noFill/>
        </p:spPr>
        <p:txBody>
          <a:bodyPr wrap="none" rtlCol="0">
            <a:spAutoFit/>
          </a:bodyPr>
          <a:lstStyle/>
          <a:p>
            <a:r>
              <a:rPr lang="en-US" b="1">
                <a:latin typeface="Arial Narrow" panose="020B0604020202020204" pitchFamily="34" charset="0"/>
                <a:cs typeface="Arial Narrow" panose="020B0604020202020204" pitchFamily="34" charset="0"/>
              </a:rPr>
              <a:t>Formulation </a:t>
            </a:r>
          </a:p>
          <a:p>
            <a:r>
              <a:rPr lang="en-US" b="1">
                <a:latin typeface="Arial Narrow" panose="020B0604020202020204" pitchFamily="34" charset="0"/>
                <a:cs typeface="Arial Narrow" panose="020B0604020202020204" pitchFamily="34" charset="0"/>
              </a:rPr>
              <a:t>and Risk</a:t>
            </a:r>
          </a:p>
          <a:p>
            <a:r>
              <a:rPr lang="en-US" b="1">
                <a:latin typeface="Arial Narrow" panose="020B0604020202020204" pitchFamily="34" charset="0"/>
                <a:cs typeface="Arial Narrow" panose="020B0604020202020204" pitchFamily="34" charset="0"/>
              </a:rPr>
              <a:t>Reduction</a:t>
            </a:r>
          </a:p>
        </p:txBody>
      </p:sp>
      <p:sp>
        <p:nvSpPr>
          <p:cNvPr id="54" name="TextBox 53">
            <a:extLst>
              <a:ext uri="{FF2B5EF4-FFF2-40B4-BE49-F238E27FC236}">
                <a16:creationId xmlns:a16="http://schemas.microsoft.com/office/drawing/2014/main" id="{94005E6F-7F03-627D-28A6-0AF2DB8D1378}"/>
              </a:ext>
            </a:extLst>
          </p:cNvPr>
          <p:cNvSpPr txBox="1"/>
          <p:nvPr/>
        </p:nvSpPr>
        <p:spPr>
          <a:xfrm>
            <a:off x="11043952" y="2858947"/>
            <a:ext cx="1138453" cy="400110"/>
          </a:xfrm>
          <a:prstGeom prst="rect">
            <a:avLst/>
          </a:prstGeom>
          <a:noFill/>
        </p:spPr>
        <p:txBody>
          <a:bodyPr wrap="none" rtlCol="0">
            <a:spAutoFit/>
          </a:bodyPr>
          <a:lstStyle/>
          <a:p>
            <a:r>
              <a:rPr lang="en-US" sz="2000" b="1">
                <a:solidFill>
                  <a:schemeClr val="bg1"/>
                </a:solidFill>
                <a:latin typeface="Arial" panose="020B0604020202020204" pitchFamily="34" charset="0"/>
                <a:cs typeface="Arial" panose="020B0604020202020204" pitchFamily="34" charset="0"/>
              </a:rPr>
              <a:t>Artemis</a:t>
            </a:r>
          </a:p>
        </p:txBody>
      </p:sp>
      <p:sp>
        <p:nvSpPr>
          <p:cNvPr id="55" name="TextBox 54">
            <a:extLst>
              <a:ext uri="{FF2B5EF4-FFF2-40B4-BE49-F238E27FC236}">
                <a16:creationId xmlns:a16="http://schemas.microsoft.com/office/drawing/2014/main" id="{FC458DEC-9B70-32EA-E82E-396A766BF69A}"/>
              </a:ext>
            </a:extLst>
          </p:cNvPr>
          <p:cNvSpPr txBox="1"/>
          <p:nvPr/>
        </p:nvSpPr>
        <p:spPr>
          <a:xfrm>
            <a:off x="10993458" y="5334000"/>
            <a:ext cx="1196161" cy="707886"/>
          </a:xfrm>
          <a:prstGeom prst="rect">
            <a:avLst/>
          </a:prstGeom>
          <a:noFill/>
        </p:spPr>
        <p:txBody>
          <a:bodyPr wrap="none" rtlCol="0">
            <a:spAutoFit/>
          </a:bodyPr>
          <a:lstStyle/>
          <a:p>
            <a:pPr algn="ctr"/>
            <a:r>
              <a:rPr lang="en-US" sz="2000" b="1">
                <a:solidFill>
                  <a:schemeClr val="bg1"/>
                </a:solidFill>
                <a:latin typeface="Arial" panose="020B0604020202020204" pitchFamily="34" charset="0"/>
                <a:cs typeface="Arial" panose="020B0604020202020204" pitchFamily="34" charset="0"/>
              </a:rPr>
              <a:t>Mars</a:t>
            </a:r>
          </a:p>
          <a:p>
            <a:pPr algn="ctr"/>
            <a:r>
              <a:rPr lang="en-US" sz="2000" b="1">
                <a:solidFill>
                  <a:schemeClr val="bg1"/>
                </a:solidFill>
                <a:latin typeface="Arial" panose="020B0604020202020204" pitchFamily="34" charset="0"/>
                <a:cs typeface="Arial" panose="020B0604020202020204" pitchFamily="34" charset="0"/>
              </a:rPr>
              <a:t>Forward</a:t>
            </a:r>
          </a:p>
        </p:txBody>
      </p:sp>
      <p:sp>
        <p:nvSpPr>
          <p:cNvPr id="56" name="TextBox 55">
            <a:extLst>
              <a:ext uri="{FF2B5EF4-FFF2-40B4-BE49-F238E27FC236}">
                <a16:creationId xmlns:a16="http://schemas.microsoft.com/office/drawing/2014/main" id="{47E76F67-F629-1E54-76A5-0FB4E7705B38}"/>
              </a:ext>
            </a:extLst>
          </p:cNvPr>
          <p:cNvSpPr txBox="1"/>
          <p:nvPr/>
        </p:nvSpPr>
        <p:spPr>
          <a:xfrm>
            <a:off x="927444" y="5137204"/>
            <a:ext cx="3674404" cy="830997"/>
          </a:xfrm>
          <a:prstGeom prst="rect">
            <a:avLst/>
          </a:prstGeom>
          <a:noFill/>
        </p:spPr>
        <p:txBody>
          <a:bodyPr wrap="none" rtlCol="0">
            <a:spAutoFit/>
          </a:bodyPr>
          <a:lstStyle/>
          <a:p>
            <a:pPr algn="ctr"/>
            <a:r>
              <a:rPr lang="en-US" sz="2400" b="1">
                <a:latin typeface="Arial" panose="020B0604020202020204" pitchFamily="34" charset="0"/>
                <a:cs typeface="Arial" panose="020B0604020202020204" pitchFamily="34" charset="0"/>
              </a:rPr>
              <a:t>Advanced Development</a:t>
            </a:r>
          </a:p>
          <a:p>
            <a:pPr algn="ctr"/>
            <a:r>
              <a:rPr lang="en-US" sz="2400" b="1">
                <a:latin typeface="Arial" panose="020B0604020202020204" pitchFamily="34" charset="0"/>
                <a:cs typeface="Arial" panose="020B0604020202020204" pitchFamily="34" charset="0"/>
              </a:rPr>
              <a:t>and Mars Testing</a:t>
            </a:r>
          </a:p>
        </p:txBody>
      </p:sp>
      <p:pic>
        <p:nvPicPr>
          <p:cNvPr id="58" name="Picture 57">
            <a:extLst>
              <a:ext uri="{FF2B5EF4-FFF2-40B4-BE49-F238E27FC236}">
                <a16:creationId xmlns:a16="http://schemas.microsoft.com/office/drawing/2014/main" id="{C313BE19-9C85-9B4A-D98F-27B1FDDF5BC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345764" y="5140028"/>
            <a:ext cx="739755" cy="592312"/>
          </a:xfrm>
          <a:prstGeom prst="rect">
            <a:avLst/>
          </a:prstGeom>
        </p:spPr>
      </p:pic>
      <p:pic>
        <p:nvPicPr>
          <p:cNvPr id="59" name="Picture 58">
            <a:extLst>
              <a:ext uri="{FF2B5EF4-FFF2-40B4-BE49-F238E27FC236}">
                <a16:creationId xmlns:a16="http://schemas.microsoft.com/office/drawing/2014/main" id="{967B4EA5-AE87-BFA5-BA4C-E17014404DE5}"/>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636887" y="4726108"/>
            <a:ext cx="1911994" cy="1184898"/>
          </a:xfrm>
          <a:prstGeom prst="rect">
            <a:avLst/>
          </a:prstGeom>
        </p:spPr>
      </p:pic>
      <p:pic>
        <p:nvPicPr>
          <p:cNvPr id="60" name="Picture 59">
            <a:extLst>
              <a:ext uri="{FF2B5EF4-FFF2-40B4-BE49-F238E27FC236}">
                <a16:creationId xmlns:a16="http://schemas.microsoft.com/office/drawing/2014/main" id="{3E34D156-534C-DAC7-B880-9CC01AEEE02E}"/>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9894828" y="4732400"/>
            <a:ext cx="978438" cy="1175921"/>
          </a:xfrm>
          <a:prstGeom prst="rect">
            <a:avLst/>
          </a:prstGeom>
        </p:spPr>
      </p:pic>
      <p:sp>
        <p:nvSpPr>
          <p:cNvPr id="61" name="TextBox 60">
            <a:extLst>
              <a:ext uri="{FF2B5EF4-FFF2-40B4-BE49-F238E27FC236}">
                <a16:creationId xmlns:a16="http://schemas.microsoft.com/office/drawing/2014/main" id="{BAB66594-B85B-0247-863F-D59A31275BFC}"/>
              </a:ext>
            </a:extLst>
          </p:cNvPr>
          <p:cNvSpPr txBox="1"/>
          <p:nvPr/>
        </p:nvSpPr>
        <p:spPr>
          <a:xfrm>
            <a:off x="9837985" y="5826629"/>
            <a:ext cx="979755" cy="477054"/>
          </a:xfrm>
          <a:prstGeom prst="rect">
            <a:avLst/>
          </a:prstGeom>
          <a:noFill/>
        </p:spPr>
        <p:txBody>
          <a:bodyPr wrap="none" rtlCol="0">
            <a:spAutoFit/>
          </a:bodyPr>
          <a:lstStyle/>
          <a:p>
            <a:pPr algn="ctr">
              <a:lnSpc>
                <a:spcPts val="1480"/>
              </a:lnSpc>
            </a:pPr>
            <a:r>
              <a:rPr lang="en-US" sz="1400">
                <a:solidFill>
                  <a:schemeClr val="bg1"/>
                </a:solidFill>
                <a:latin typeface="Arial Narrow" panose="020B0604020202020204" pitchFamily="34" charset="0"/>
                <a:cs typeface="Arial Narrow" panose="020B0604020202020204" pitchFamily="34" charset="0"/>
              </a:rPr>
              <a:t>Constructed</a:t>
            </a:r>
          </a:p>
          <a:p>
            <a:pPr algn="ctr">
              <a:lnSpc>
                <a:spcPts val="1480"/>
              </a:lnSpc>
            </a:pPr>
            <a:r>
              <a:rPr lang="en-US" sz="1400">
                <a:solidFill>
                  <a:schemeClr val="bg1"/>
                </a:solidFill>
                <a:latin typeface="Arial Narrow" panose="020B0604020202020204" pitchFamily="34" charset="0"/>
                <a:cs typeface="Arial Narrow" panose="020B0604020202020204" pitchFamily="34" charset="0"/>
              </a:rPr>
              <a:t>Habitat</a:t>
            </a:r>
          </a:p>
        </p:txBody>
      </p:sp>
      <p:sp>
        <p:nvSpPr>
          <p:cNvPr id="62" name="TextBox 61">
            <a:extLst>
              <a:ext uri="{FF2B5EF4-FFF2-40B4-BE49-F238E27FC236}">
                <a16:creationId xmlns:a16="http://schemas.microsoft.com/office/drawing/2014/main" id="{3E27185F-2603-A216-51DD-F73F5009EA1B}"/>
              </a:ext>
            </a:extLst>
          </p:cNvPr>
          <p:cNvSpPr txBox="1"/>
          <p:nvPr/>
        </p:nvSpPr>
        <p:spPr>
          <a:xfrm>
            <a:off x="8195789" y="5826629"/>
            <a:ext cx="692818" cy="669414"/>
          </a:xfrm>
          <a:prstGeom prst="rect">
            <a:avLst/>
          </a:prstGeom>
          <a:noFill/>
        </p:spPr>
        <p:txBody>
          <a:bodyPr wrap="none" rtlCol="0">
            <a:spAutoFit/>
          </a:bodyPr>
          <a:lstStyle/>
          <a:p>
            <a:pPr algn="ctr">
              <a:lnSpc>
                <a:spcPts val="1480"/>
              </a:lnSpc>
            </a:pPr>
            <a:r>
              <a:rPr lang="en-US" sz="1400">
                <a:solidFill>
                  <a:schemeClr val="bg1"/>
                </a:solidFill>
                <a:latin typeface="Arial Narrow" panose="020B0604020202020204" pitchFamily="34" charset="0"/>
                <a:cs typeface="Arial Narrow" panose="020B0604020202020204" pitchFamily="34" charset="0"/>
              </a:rPr>
              <a:t>Mars</a:t>
            </a:r>
          </a:p>
          <a:p>
            <a:pPr algn="ctr">
              <a:lnSpc>
                <a:spcPts val="1480"/>
              </a:lnSpc>
            </a:pPr>
            <a:r>
              <a:rPr lang="en-US" sz="1400">
                <a:solidFill>
                  <a:schemeClr val="bg1"/>
                </a:solidFill>
                <a:latin typeface="Arial Narrow" panose="020B0604020202020204" pitchFamily="34" charset="0"/>
                <a:cs typeface="Arial Narrow" panose="020B0604020202020204" pitchFamily="34" charset="0"/>
              </a:rPr>
              <a:t>Surface</a:t>
            </a:r>
          </a:p>
          <a:p>
            <a:pPr algn="ctr">
              <a:lnSpc>
                <a:spcPts val="1480"/>
              </a:lnSpc>
            </a:pPr>
            <a:r>
              <a:rPr lang="en-US" sz="1400">
                <a:solidFill>
                  <a:schemeClr val="bg1"/>
                </a:solidFill>
                <a:latin typeface="Arial Narrow" panose="020B0604020202020204" pitchFamily="34" charset="0"/>
                <a:cs typeface="Arial Narrow" panose="020B0604020202020204" pitchFamily="34" charset="0"/>
              </a:rPr>
              <a:t>Habitat</a:t>
            </a:r>
          </a:p>
        </p:txBody>
      </p:sp>
      <p:sp>
        <p:nvSpPr>
          <p:cNvPr id="63" name="TextBox 62">
            <a:extLst>
              <a:ext uri="{FF2B5EF4-FFF2-40B4-BE49-F238E27FC236}">
                <a16:creationId xmlns:a16="http://schemas.microsoft.com/office/drawing/2014/main" id="{6C8CB672-2972-072A-065D-B6B837966CE7}"/>
              </a:ext>
            </a:extLst>
          </p:cNvPr>
          <p:cNvSpPr txBox="1"/>
          <p:nvPr/>
        </p:nvSpPr>
        <p:spPr>
          <a:xfrm>
            <a:off x="7181351" y="5826629"/>
            <a:ext cx="960520" cy="477054"/>
          </a:xfrm>
          <a:prstGeom prst="rect">
            <a:avLst/>
          </a:prstGeom>
          <a:noFill/>
        </p:spPr>
        <p:txBody>
          <a:bodyPr wrap="none" lIns="91440" tIns="45720" rIns="91440" bIns="45720" rtlCol="0" anchor="t">
            <a:spAutoFit/>
          </a:bodyPr>
          <a:lstStyle/>
          <a:p>
            <a:pPr algn="ctr">
              <a:lnSpc>
                <a:spcPts val="1480"/>
              </a:lnSpc>
            </a:pPr>
            <a:r>
              <a:rPr lang="en-US" sz="1400">
                <a:solidFill>
                  <a:schemeClr val="bg1"/>
                </a:solidFill>
                <a:latin typeface="Arial Narrow"/>
                <a:cs typeface="Arial Narrow" panose="020B0604020202020204" pitchFamily="34" charset="0"/>
              </a:rPr>
              <a:t>Relocatable</a:t>
            </a:r>
            <a:endParaRPr lang="en-US" sz="1400">
              <a:solidFill>
                <a:schemeClr val="bg1"/>
              </a:solidFill>
              <a:latin typeface="Arial Narrow" panose="020B0604020202020204" pitchFamily="34" charset="0"/>
              <a:cs typeface="Arial Narrow" panose="020B0604020202020204" pitchFamily="34" charset="0"/>
            </a:endParaRPr>
          </a:p>
          <a:p>
            <a:pPr algn="ctr">
              <a:lnSpc>
                <a:spcPts val="1480"/>
              </a:lnSpc>
            </a:pPr>
            <a:r>
              <a:rPr lang="en-US" sz="1400">
                <a:solidFill>
                  <a:schemeClr val="bg1"/>
                </a:solidFill>
                <a:latin typeface="Arial Narrow"/>
                <a:cs typeface="Arial Narrow" panose="020B0604020202020204" pitchFamily="34" charset="0"/>
              </a:rPr>
              <a:t>Habitat</a:t>
            </a:r>
          </a:p>
        </p:txBody>
      </p:sp>
      <p:sp>
        <p:nvSpPr>
          <p:cNvPr id="64" name="TextBox 63">
            <a:extLst>
              <a:ext uri="{FF2B5EF4-FFF2-40B4-BE49-F238E27FC236}">
                <a16:creationId xmlns:a16="http://schemas.microsoft.com/office/drawing/2014/main" id="{41AD0B82-6758-B7FD-38EA-DE63208CE29E}"/>
              </a:ext>
            </a:extLst>
          </p:cNvPr>
          <p:cNvSpPr txBox="1"/>
          <p:nvPr/>
        </p:nvSpPr>
        <p:spPr>
          <a:xfrm>
            <a:off x="6075213" y="5826629"/>
            <a:ext cx="997517" cy="669414"/>
          </a:xfrm>
          <a:prstGeom prst="rect">
            <a:avLst/>
          </a:prstGeom>
          <a:noFill/>
        </p:spPr>
        <p:txBody>
          <a:bodyPr wrap="none" rtlCol="0">
            <a:spAutoFit/>
          </a:bodyPr>
          <a:lstStyle/>
          <a:p>
            <a:pPr algn="ctr">
              <a:lnSpc>
                <a:spcPts val="1480"/>
              </a:lnSpc>
            </a:pPr>
            <a:r>
              <a:rPr lang="en-US" sz="1400">
                <a:solidFill>
                  <a:schemeClr val="bg1"/>
                </a:solidFill>
                <a:latin typeface="Arial Narrow" panose="020B0604020202020204" pitchFamily="34" charset="0"/>
                <a:cs typeface="Arial Narrow" panose="020B0604020202020204" pitchFamily="34" charset="0"/>
              </a:rPr>
              <a:t>Transit</a:t>
            </a:r>
          </a:p>
          <a:p>
            <a:pPr algn="ctr">
              <a:lnSpc>
                <a:spcPts val="1480"/>
              </a:lnSpc>
            </a:pPr>
            <a:r>
              <a:rPr lang="en-US" sz="1400">
                <a:solidFill>
                  <a:schemeClr val="bg1"/>
                </a:solidFill>
                <a:latin typeface="Arial Narrow" panose="020B0604020202020204" pitchFamily="34" charset="0"/>
                <a:cs typeface="Arial Narrow" panose="020B0604020202020204" pitchFamily="34" charset="0"/>
              </a:rPr>
              <a:t>Habitat at</a:t>
            </a:r>
          </a:p>
          <a:p>
            <a:pPr algn="ctr">
              <a:lnSpc>
                <a:spcPts val="1480"/>
              </a:lnSpc>
            </a:pPr>
            <a:r>
              <a:rPr lang="en-US" sz="1400">
                <a:solidFill>
                  <a:schemeClr val="bg1"/>
                </a:solidFill>
                <a:latin typeface="Arial Narrow" panose="020B0604020202020204" pitchFamily="34" charset="0"/>
                <a:cs typeface="Arial Narrow" panose="020B0604020202020204" pitchFamily="34" charset="0"/>
              </a:rPr>
              <a:t>Mars Transit</a:t>
            </a:r>
          </a:p>
        </p:txBody>
      </p:sp>
      <p:pic>
        <p:nvPicPr>
          <p:cNvPr id="65" name="Picture 64">
            <a:extLst>
              <a:ext uri="{FF2B5EF4-FFF2-40B4-BE49-F238E27FC236}">
                <a16:creationId xmlns:a16="http://schemas.microsoft.com/office/drawing/2014/main" id="{E4B1E7E4-1C68-C307-C7F2-5D7BE19C4250}"/>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135354" y="3059645"/>
            <a:ext cx="791264" cy="577557"/>
          </a:xfrm>
          <a:prstGeom prst="rect">
            <a:avLst/>
          </a:prstGeom>
        </p:spPr>
      </p:pic>
      <p:sp>
        <p:nvSpPr>
          <p:cNvPr id="66" name="TextBox 65">
            <a:extLst>
              <a:ext uri="{FF2B5EF4-FFF2-40B4-BE49-F238E27FC236}">
                <a16:creationId xmlns:a16="http://schemas.microsoft.com/office/drawing/2014/main" id="{E25239E1-08AA-A030-619B-D24DD7B4ACCD}"/>
              </a:ext>
            </a:extLst>
          </p:cNvPr>
          <p:cNvSpPr txBox="1"/>
          <p:nvPr/>
        </p:nvSpPr>
        <p:spPr>
          <a:xfrm>
            <a:off x="485826" y="3640116"/>
            <a:ext cx="2156361" cy="477054"/>
          </a:xfrm>
          <a:prstGeom prst="rect">
            <a:avLst/>
          </a:prstGeom>
          <a:noFill/>
        </p:spPr>
        <p:txBody>
          <a:bodyPr wrap="none" lIns="91440" tIns="45720" rIns="91440" bIns="45720" rtlCol="0" anchor="t">
            <a:spAutoFit/>
          </a:bodyPr>
          <a:lstStyle/>
          <a:p>
            <a:pPr algn="ctr">
              <a:lnSpc>
                <a:spcPts val="1480"/>
              </a:lnSpc>
            </a:pPr>
            <a:r>
              <a:rPr lang="en-US" sz="1400">
                <a:latin typeface="Arial Narrow"/>
                <a:cs typeface="Arial Narrow" panose="020B0604020202020204" pitchFamily="34" charset="0"/>
              </a:rPr>
              <a:t>Commercial LEO Destinations</a:t>
            </a:r>
          </a:p>
          <a:p>
            <a:pPr algn="ctr">
              <a:lnSpc>
                <a:spcPts val="1480"/>
              </a:lnSpc>
            </a:pPr>
            <a:r>
              <a:rPr lang="en-US" sz="1400">
                <a:latin typeface="Arial Narrow"/>
                <a:cs typeface="Arial Narrow" panose="020B0604020202020204" pitchFamily="34" charset="0"/>
              </a:rPr>
              <a:t>(CLD)/</a:t>
            </a:r>
            <a:r>
              <a:rPr lang="en-US" sz="1400" err="1">
                <a:latin typeface="Arial Narrow"/>
                <a:cs typeface="Arial Narrow" panose="020B0604020202020204" pitchFamily="34" charset="0"/>
              </a:rPr>
              <a:t>Starlab</a:t>
            </a:r>
            <a:endParaRPr lang="en-US" sz="1400">
              <a:latin typeface="Arial Narrow"/>
              <a:cs typeface="Arial Narrow" panose="020B0604020202020204" pitchFamily="34" charset="0"/>
            </a:endParaRPr>
          </a:p>
        </p:txBody>
      </p:sp>
      <p:pic>
        <p:nvPicPr>
          <p:cNvPr id="67" name="Picture 66">
            <a:extLst>
              <a:ext uri="{FF2B5EF4-FFF2-40B4-BE49-F238E27FC236}">
                <a16:creationId xmlns:a16="http://schemas.microsoft.com/office/drawing/2014/main" id="{3BE9A971-16C1-AC44-1D8B-934C96D6FDB7}"/>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1860738" y="2140859"/>
            <a:ext cx="881613" cy="672987"/>
          </a:xfrm>
          <a:prstGeom prst="rect">
            <a:avLst/>
          </a:prstGeom>
        </p:spPr>
      </p:pic>
      <p:sp>
        <p:nvSpPr>
          <p:cNvPr id="68" name="TextBox 67">
            <a:extLst>
              <a:ext uri="{FF2B5EF4-FFF2-40B4-BE49-F238E27FC236}">
                <a16:creationId xmlns:a16="http://schemas.microsoft.com/office/drawing/2014/main" id="{CEA7D187-550E-29C6-4E3F-0F4A1B6CECAD}"/>
              </a:ext>
            </a:extLst>
          </p:cNvPr>
          <p:cNvSpPr txBox="1"/>
          <p:nvPr/>
        </p:nvSpPr>
        <p:spPr>
          <a:xfrm>
            <a:off x="1947178" y="2816292"/>
            <a:ext cx="617477" cy="669414"/>
          </a:xfrm>
          <a:prstGeom prst="rect">
            <a:avLst/>
          </a:prstGeom>
          <a:noFill/>
        </p:spPr>
        <p:txBody>
          <a:bodyPr wrap="none" rtlCol="0">
            <a:spAutoFit/>
          </a:bodyPr>
          <a:lstStyle/>
          <a:p>
            <a:pPr algn="ctr">
              <a:lnSpc>
                <a:spcPts val="1480"/>
              </a:lnSpc>
            </a:pPr>
            <a:r>
              <a:rPr lang="en-US" sz="1400">
                <a:latin typeface="Arial Narrow" panose="020B0604020202020204" pitchFamily="34" charset="0"/>
                <a:cs typeface="Arial Narrow" panose="020B0604020202020204" pitchFamily="34" charset="0"/>
              </a:rPr>
              <a:t>CLD/</a:t>
            </a:r>
          </a:p>
          <a:p>
            <a:pPr algn="ctr">
              <a:lnSpc>
                <a:spcPts val="1480"/>
              </a:lnSpc>
            </a:pPr>
            <a:r>
              <a:rPr lang="en-US" sz="1400">
                <a:latin typeface="Arial Narrow" panose="020B0604020202020204" pitchFamily="34" charset="0"/>
                <a:cs typeface="Arial Narrow" panose="020B0604020202020204" pitchFamily="34" charset="0"/>
              </a:rPr>
              <a:t>Orbital</a:t>
            </a:r>
          </a:p>
          <a:p>
            <a:pPr algn="ctr">
              <a:lnSpc>
                <a:spcPts val="1480"/>
              </a:lnSpc>
            </a:pPr>
            <a:r>
              <a:rPr lang="en-US" sz="1400">
                <a:latin typeface="Arial Narrow" panose="020B0604020202020204" pitchFamily="34" charset="0"/>
                <a:cs typeface="Arial Narrow" panose="020B0604020202020204" pitchFamily="34" charset="0"/>
              </a:rPr>
              <a:t>Reef</a:t>
            </a:r>
          </a:p>
        </p:txBody>
      </p:sp>
      <p:pic>
        <p:nvPicPr>
          <p:cNvPr id="69" name="Picture 68">
            <a:extLst>
              <a:ext uri="{FF2B5EF4-FFF2-40B4-BE49-F238E27FC236}">
                <a16:creationId xmlns:a16="http://schemas.microsoft.com/office/drawing/2014/main" id="{AB8422B4-A38B-981A-E52F-0ACA2CE1B903}"/>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2660391" y="2756421"/>
            <a:ext cx="729731" cy="986123"/>
          </a:xfrm>
          <a:prstGeom prst="rect">
            <a:avLst/>
          </a:prstGeom>
        </p:spPr>
      </p:pic>
      <p:sp>
        <p:nvSpPr>
          <p:cNvPr id="70" name="TextBox 69">
            <a:extLst>
              <a:ext uri="{FF2B5EF4-FFF2-40B4-BE49-F238E27FC236}">
                <a16:creationId xmlns:a16="http://schemas.microsoft.com/office/drawing/2014/main" id="{C4E5888C-BB82-BC4B-F7F6-EEC25547AAF9}"/>
              </a:ext>
            </a:extLst>
          </p:cNvPr>
          <p:cNvSpPr txBox="1"/>
          <p:nvPr/>
        </p:nvSpPr>
        <p:spPr>
          <a:xfrm>
            <a:off x="2852466" y="3693370"/>
            <a:ext cx="519694" cy="477054"/>
          </a:xfrm>
          <a:prstGeom prst="rect">
            <a:avLst/>
          </a:prstGeom>
          <a:noFill/>
        </p:spPr>
        <p:txBody>
          <a:bodyPr wrap="none" rtlCol="0">
            <a:spAutoFit/>
          </a:bodyPr>
          <a:lstStyle/>
          <a:p>
            <a:pPr algn="ctr">
              <a:lnSpc>
                <a:spcPts val="1480"/>
              </a:lnSpc>
            </a:pPr>
            <a:r>
              <a:rPr lang="en-US" sz="1400">
                <a:latin typeface="Arial Narrow" panose="020B0604020202020204" pitchFamily="34" charset="0"/>
                <a:cs typeface="Arial Narrow" panose="020B0604020202020204" pitchFamily="34" charset="0"/>
              </a:rPr>
              <a:t>CLD/</a:t>
            </a:r>
          </a:p>
          <a:p>
            <a:pPr algn="ctr">
              <a:lnSpc>
                <a:spcPts val="1480"/>
              </a:lnSpc>
            </a:pPr>
            <a:r>
              <a:rPr lang="en-US" sz="1400">
                <a:latin typeface="Arial Narrow" panose="020B0604020202020204" pitchFamily="34" charset="0"/>
                <a:cs typeface="Arial Narrow" panose="020B0604020202020204" pitchFamily="34" charset="0"/>
              </a:rPr>
              <a:t>NG</a:t>
            </a:r>
          </a:p>
        </p:txBody>
      </p:sp>
      <p:pic>
        <p:nvPicPr>
          <p:cNvPr id="71" name="Picture 70">
            <a:extLst>
              <a:ext uri="{FF2B5EF4-FFF2-40B4-BE49-F238E27FC236}">
                <a16:creationId xmlns:a16="http://schemas.microsoft.com/office/drawing/2014/main" id="{C96C57A8-CB9B-78DC-0D6B-C17EBE152ABE}"/>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3304275" y="2434126"/>
            <a:ext cx="901570" cy="901570"/>
          </a:xfrm>
          <a:prstGeom prst="rect">
            <a:avLst/>
          </a:prstGeom>
        </p:spPr>
      </p:pic>
      <p:sp>
        <p:nvSpPr>
          <p:cNvPr id="72" name="TextBox 71">
            <a:extLst>
              <a:ext uri="{FF2B5EF4-FFF2-40B4-BE49-F238E27FC236}">
                <a16:creationId xmlns:a16="http://schemas.microsoft.com/office/drawing/2014/main" id="{ABF1FDB3-B87C-4260-15B1-10FD17B8711B}"/>
              </a:ext>
            </a:extLst>
          </p:cNvPr>
          <p:cNvSpPr txBox="1"/>
          <p:nvPr/>
        </p:nvSpPr>
        <p:spPr>
          <a:xfrm>
            <a:off x="3180480" y="2170924"/>
            <a:ext cx="962123" cy="477054"/>
          </a:xfrm>
          <a:prstGeom prst="rect">
            <a:avLst/>
          </a:prstGeom>
          <a:noFill/>
        </p:spPr>
        <p:txBody>
          <a:bodyPr wrap="none" rtlCol="0">
            <a:spAutoFit/>
          </a:bodyPr>
          <a:lstStyle/>
          <a:p>
            <a:pPr algn="ctr">
              <a:lnSpc>
                <a:spcPts val="1480"/>
              </a:lnSpc>
            </a:pPr>
            <a:r>
              <a:rPr lang="en-US" sz="1400">
                <a:latin typeface="Arial Narrow" panose="020B0604020202020204" pitchFamily="34" charset="0"/>
                <a:cs typeface="Arial Narrow" panose="020B0604020202020204" pitchFamily="34" charset="0"/>
              </a:rPr>
              <a:t>Pressurized</a:t>
            </a:r>
          </a:p>
          <a:p>
            <a:pPr algn="ctr">
              <a:lnSpc>
                <a:spcPts val="1480"/>
              </a:lnSpc>
            </a:pPr>
            <a:r>
              <a:rPr lang="en-US" sz="1400">
                <a:latin typeface="Arial Narrow" panose="020B0604020202020204" pitchFamily="34" charset="0"/>
                <a:cs typeface="Arial Narrow" panose="020B0604020202020204" pitchFamily="34" charset="0"/>
              </a:rPr>
              <a:t>Rover</a:t>
            </a:r>
          </a:p>
        </p:txBody>
      </p:sp>
      <p:sp>
        <p:nvSpPr>
          <p:cNvPr id="74" name="TextBox 73">
            <a:extLst>
              <a:ext uri="{FF2B5EF4-FFF2-40B4-BE49-F238E27FC236}">
                <a16:creationId xmlns:a16="http://schemas.microsoft.com/office/drawing/2014/main" id="{9FE33004-19B9-9431-A810-9F186E2599D1}"/>
              </a:ext>
            </a:extLst>
          </p:cNvPr>
          <p:cNvSpPr txBox="1"/>
          <p:nvPr/>
        </p:nvSpPr>
        <p:spPr>
          <a:xfrm>
            <a:off x="3793803" y="3638640"/>
            <a:ext cx="960520" cy="477054"/>
          </a:xfrm>
          <a:prstGeom prst="rect">
            <a:avLst/>
          </a:prstGeom>
          <a:noFill/>
        </p:spPr>
        <p:txBody>
          <a:bodyPr wrap="none" lIns="91440" tIns="45720" rIns="91440" bIns="45720" rtlCol="0" anchor="t">
            <a:spAutoFit/>
          </a:bodyPr>
          <a:lstStyle/>
          <a:p>
            <a:pPr algn="ctr">
              <a:lnSpc>
                <a:spcPts val="1480"/>
              </a:lnSpc>
            </a:pPr>
            <a:r>
              <a:rPr lang="en-US" sz="1400">
                <a:latin typeface="Arial Narrow"/>
                <a:cs typeface="Arial Narrow" panose="020B0604020202020204" pitchFamily="34" charset="0"/>
              </a:rPr>
              <a:t>Relocatable</a:t>
            </a:r>
            <a:endParaRPr lang="en-US" sz="1400">
              <a:latin typeface="Arial Narrow" panose="020B0604020202020204" pitchFamily="34" charset="0"/>
              <a:cs typeface="Arial Narrow" panose="020B0604020202020204" pitchFamily="34" charset="0"/>
            </a:endParaRPr>
          </a:p>
          <a:p>
            <a:pPr algn="ctr">
              <a:lnSpc>
                <a:spcPts val="1480"/>
              </a:lnSpc>
            </a:pPr>
            <a:r>
              <a:rPr lang="en-US" sz="1400">
                <a:latin typeface="Arial Narrow"/>
                <a:cs typeface="Arial Narrow" panose="020B0604020202020204" pitchFamily="34" charset="0"/>
              </a:rPr>
              <a:t>Habitat</a:t>
            </a:r>
          </a:p>
        </p:txBody>
      </p:sp>
      <p:pic>
        <p:nvPicPr>
          <p:cNvPr id="75" name="Picture 74">
            <a:extLst>
              <a:ext uri="{FF2B5EF4-FFF2-40B4-BE49-F238E27FC236}">
                <a16:creationId xmlns:a16="http://schemas.microsoft.com/office/drawing/2014/main" id="{C4C3172D-2260-C5A1-352D-6F036C33AB8D}"/>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4386425" y="2524623"/>
            <a:ext cx="1255485" cy="723269"/>
          </a:xfrm>
          <a:prstGeom prst="rect">
            <a:avLst/>
          </a:prstGeom>
        </p:spPr>
      </p:pic>
      <p:sp>
        <p:nvSpPr>
          <p:cNvPr id="76" name="TextBox 75">
            <a:extLst>
              <a:ext uri="{FF2B5EF4-FFF2-40B4-BE49-F238E27FC236}">
                <a16:creationId xmlns:a16="http://schemas.microsoft.com/office/drawing/2014/main" id="{6DD719B3-1429-B482-7863-4F5B9A480C7A}"/>
              </a:ext>
            </a:extLst>
          </p:cNvPr>
          <p:cNvSpPr txBox="1"/>
          <p:nvPr/>
        </p:nvSpPr>
        <p:spPr>
          <a:xfrm>
            <a:off x="4586239" y="2066354"/>
            <a:ext cx="692818" cy="477054"/>
          </a:xfrm>
          <a:prstGeom prst="rect">
            <a:avLst/>
          </a:prstGeom>
          <a:noFill/>
        </p:spPr>
        <p:txBody>
          <a:bodyPr wrap="none" rtlCol="0">
            <a:spAutoFit/>
          </a:bodyPr>
          <a:lstStyle/>
          <a:p>
            <a:pPr algn="ctr">
              <a:lnSpc>
                <a:spcPts val="1480"/>
              </a:lnSpc>
            </a:pPr>
            <a:r>
              <a:rPr lang="en-US" sz="1400">
                <a:latin typeface="Arial Narrow" panose="020B0604020202020204" pitchFamily="34" charset="0"/>
                <a:cs typeface="Arial Narrow" panose="020B0604020202020204" pitchFamily="34" charset="0"/>
              </a:rPr>
              <a:t>Surface</a:t>
            </a:r>
          </a:p>
          <a:p>
            <a:pPr algn="ctr">
              <a:lnSpc>
                <a:spcPts val="1480"/>
              </a:lnSpc>
            </a:pPr>
            <a:r>
              <a:rPr lang="en-US" sz="1400">
                <a:latin typeface="Arial Narrow" panose="020B0604020202020204" pitchFamily="34" charset="0"/>
                <a:cs typeface="Arial Narrow" panose="020B0604020202020204" pitchFamily="34" charset="0"/>
              </a:rPr>
              <a:t>Habitat</a:t>
            </a:r>
          </a:p>
        </p:txBody>
      </p:sp>
      <p:sp>
        <p:nvSpPr>
          <p:cNvPr id="78" name="TextBox 77">
            <a:extLst>
              <a:ext uri="{FF2B5EF4-FFF2-40B4-BE49-F238E27FC236}">
                <a16:creationId xmlns:a16="http://schemas.microsoft.com/office/drawing/2014/main" id="{0A2DBE0D-FE2A-F89E-11AD-020F6101FE1C}"/>
              </a:ext>
            </a:extLst>
          </p:cNvPr>
          <p:cNvSpPr txBox="1"/>
          <p:nvPr/>
        </p:nvSpPr>
        <p:spPr>
          <a:xfrm>
            <a:off x="5199709" y="3412494"/>
            <a:ext cx="930063" cy="669414"/>
          </a:xfrm>
          <a:prstGeom prst="rect">
            <a:avLst/>
          </a:prstGeom>
          <a:noFill/>
        </p:spPr>
        <p:txBody>
          <a:bodyPr wrap="none" lIns="91440" tIns="45720" rIns="91440" bIns="45720" rtlCol="0" anchor="t">
            <a:spAutoFit/>
          </a:bodyPr>
          <a:lstStyle/>
          <a:p>
            <a:pPr algn="ctr">
              <a:lnSpc>
                <a:spcPts val="1480"/>
              </a:lnSpc>
            </a:pPr>
            <a:r>
              <a:rPr lang="en-US" sz="1400">
                <a:latin typeface="Arial Narrow" panose="020B0604020202020204" pitchFamily="34" charset="0"/>
                <a:cs typeface="Arial Narrow" panose="020B0604020202020204" pitchFamily="34" charset="0"/>
              </a:rPr>
              <a:t>Transit</a:t>
            </a:r>
          </a:p>
          <a:p>
            <a:pPr algn="ctr">
              <a:lnSpc>
                <a:spcPts val="1480"/>
              </a:lnSpc>
            </a:pPr>
            <a:r>
              <a:rPr lang="en-US" sz="1400">
                <a:latin typeface="Arial Narrow" panose="020B0604020202020204" pitchFamily="34" charset="0"/>
                <a:cs typeface="Arial Narrow" panose="020B0604020202020204" pitchFamily="34" charset="0"/>
              </a:rPr>
              <a:t>Habitat</a:t>
            </a:r>
          </a:p>
          <a:p>
            <a:pPr algn="ctr">
              <a:lnSpc>
                <a:spcPts val="1480"/>
              </a:lnSpc>
            </a:pPr>
            <a:r>
              <a:rPr lang="en-US" sz="1400">
                <a:latin typeface="Arial Narrow"/>
                <a:cs typeface="Arial Narrow" panose="020B0604020202020204" pitchFamily="34" charset="0"/>
              </a:rPr>
              <a:t>at Gateway</a:t>
            </a:r>
            <a:endParaRPr lang="en-US" sz="1400">
              <a:latin typeface="Arial Narrow" panose="020B0604020202020204" pitchFamily="34" charset="0"/>
              <a:cs typeface="Arial Narrow" panose="020B0604020202020204" pitchFamily="34" charset="0"/>
            </a:endParaRPr>
          </a:p>
        </p:txBody>
      </p:sp>
      <p:pic>
        <p:nvPicPr>
          <p:cNvPr id="79" name="Picture 78">
            <a:extLst>
              <a:ext uri="{FF2B5EF4-FFF2-40B4-BE49-F238E27FC236}">
                <a16:creationId xmlns:a16="http://schemas.microsoft.com/office/drawing/2014/main" id="{07D45B74-86BE-B425-9986-3445CF58DFAB}"/>
              </a:ext>
            </a:extLst>
          </p:cNvPr>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7735894" y="2565838"/>
            <a:ext cx="694054" cy="772626"/>
          </a:xfrm>
          <a:prstGeom prst="rect">
            <a:avLst/>
          </a:prstGeom>
        </p:spPr>
      </p:pic>
      <p:sp>
        <p:nvSpPr>
          <p:cNvPr id="80" name="TextBox 79">
            <a:extLst>
              <a:ext uri="{FF2B5EF4-FFF2-40B4-BE49-F238E27FC236}">
                <a16:creationId xmlns:a16="http://schemas.microsoft.com/office/drawing/2014/main" id="{33D9110A-D9B0-F947-770B-7FD07C8E0A04}"/>
              </a:ext>
            </a:extLst>
          </p:cNvPr>
          <p:cNvSpPr txBox="1"/>
          <p:nvPr/>
        </p:nvSpPr>
        <p:spPr>
          <a:xfrm>
            <a:off x="7510354" y="3349350"/>
            <a:ext cx="979755" cy="477054"/>
          </a:xfrm>
          <a:prstGeom prst="rect">
            <a:avLst/>
          </a:prstGeom>
          <a:noFill/>
        </p:spPr>
        <p:txBody>
          <a:bodyPr wrap="none" rtlCol="0">
            <a:spAutoFit/>
          </a:bodyPr>
          <a:lstStyle/>
          <a:p>
            <a:pPr algn="ctr">
              <a:lnSpc>
                <a:spcPts val="1480"/>
              </a:lnSpc>
            </a:pPr>
            <a:r>
              <a:rPr lang="en-US" sz="1400">
                <a:latin typeface="Arial Narrow" panose="020B0604020202020204" pitchFamily="34" charset="0"/>
                <a:cs typeface="Arial Narrow" panose="020B0604020202020204" pitchFamily="34" charset="0"/>
              </a:rPr>
              <a:t>Constructed</a:t>
            </a:r>
          </a:p>
          <a:p>
            <a:pPr algn="ctr">
              <a:lnSpc>
                <a:spcPts val="1480"/>
              </a:lnSpc>
            </a:pPr>
            <a:r>
              <a:rPr lang="en-US" sz="1400">
                <a:latin typeface="Arial Narrow" panose="020B0604020202020204" pitchFamily="34" charset="0"/>
                <a:cs typeface="Arial Narrow" panose="020B0604020202020204" pitchFamily="34" charset="0"/>
              </a:rPr>
              <a:t>Habitat</a:t>
            </a:r>
          </a:p>
        </p:txBody>
      </p:sp>
      <p:pic>
        <p:nvPicPr>
          <p:cNvPr id="5" name="Picture 4">
            <a:extLst>
              <a:ext uri="{FF2B5EF4-FFF2-40B4-BE49-F238E27FC236}">
                <a16:creationId xmlns:a16="http://schemas.microsoft.com/office/drawing/2014/main" id="{0B69CD5E-95CC-73FF-7689-B502E52A3FC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943705" y="3120716"/>
            <a:ext cx="785936" cy="646190"/>
          </a:xfrm>
          <a:prstGeom prst="rect">
            <a:avLst/>
          </a:prstGeom>
        </p:spPr>
      </p:pic>
      <p:pic>
        <p:nvPicPr>
          <p:cNvPr id="8" name="Picture 7" descr="Icon&#10;&#10;Description automatically generated">
            <a:extLst>
              <a:ext uri="{FF2B5EF4-FFF2-40B4-BE49-F238E27FC236}">
                <a16:creationId xmlns:a16="http://schemas.microsoft.com/office/drawing/2014/main" id="{84A3D57E-F44C-989A-406E-237A842C7004}"/>
              </a:ext>
            </a:extLst>
          </p:cNvPr>
          <p:cNvPicPr>
            <a:picLocks noChangeAspect="1"/>
          </p:cNvPicPr>
          <p:nvPr/>
        </p:nvPicPr>
        <p:blipFill>
          <a:blip r:embed="rId12"/>
          <a:stretch>
            <a:fillRect/>
          </a:stretch>
        </p:blipFill>
        <p:spPr>
          <a:xfrm>
            <a:off x="226097" y="624114"/>
            <a:ext cx="751262" cy="747134"/>
          </a:xfrm>
          <a:prstGeom prst="rect">
            <a:avLst/>
          </a:prstGeom>
        </p:spPr>
      </p:pic>
      <p:pic>
        <p:nvPicPr>
          <p:cNvPr id="6" name="Picture 5">
            <a:extLst>
              <a:ext uri="{FF2B5EF4-FFF2-40B4-BE49-F238E27FC236}">
                <a16:creationId xmlns:a16="http://schemas.microsoft.com/office/drawing/2014/main" id="{FB43FA43-06E4-F6A0-3388-5C5BF23AD9B9}"/>
              </a:ext>
            </a:extLst>
          </p:cNvPr>
          <p:cNvPicPr>
            <a:picLocks noChangeAspect="1"/>
          </p:cNvPicPr>
          <p:nvPr/>
        </p:nvPicPr>
        <p:blipFill>
          <a:blip r:embed="rId13"/>
          <a:stretch>
            <a:fillRect/>
          </a:stretch>
        </p:blipFill>
        <p:spPr>
          <a:xfrm>
            <a:off x="5414314" y="2740502"/>
            <a:ext cx="714763" cy="634226"/>
          </a:xfrm>
          <a:prstGeom prst="rect">
            <a:avLst/>
          </a:prstGeom>
        </p:spPr>
      </p:pic>
      <p:pic>
        <p:nvPicPr>
          <p:cNvPr id="9" name="Picture 8">
            <a:extLst>
              <a:ext uri="{FF2B5EF4-FFF2-40B4-BE49-F238E27FC236}">
                <a16:creationId xmlns:a16="http://schemas.microsoft.com/office/drawing/2014/main" id="{53CE728E-0682-0D69-7AA8-9C49730C700F}"/>
              </a:ext>
            </a:extLst>
          </p:cNvPr>
          <p:cNvPicPr>
            <a:picLocks noChangeAspect="1"/>
          </p:cNvPicPr>
          <p:nvPr/>
        </p:nvPicPr>
        <p:blipFill>
          <a:blip r:embed="rId13"/>
          <a:stretch>
            <a:fillRect/>
          </a:stretch>
        </p:blipFill>
        <p:spPr>
          <a:xfrm>
            <a:off x="6335412" y="5051623"/>
            <a:ext cx="714763" cy="634226"/>
          </a:xfrm>
          <a:prstGeom prst="rect">
            <a:avLst/>
          </a:prstGeom>
        </p:spPr>
      </p:pic>
    </p:spTree>
    <p:extLst>
      <p:ext uri="{BB962C8B-B14F-4D97-AF65-F5344CB8AC3E}">
        <p14:creationId xmlns:p14="http://schemas.microsoft.com/office/powerpoint/2010/main" val="4219235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a:extLst>
              <a:ext uri="{FF2B5EF4-FFF2-40B4-BE49-F238E27FC236}">
                <a16:creationId xmlns:a16="http://schemas.microsoft.com/office/drawing/2014/main" id="{9D1A9E1D-BDDC-0AA9-A3D1-A4FACDBB6E34}"/>
              </a:ext>
            </a:extLst>
          </p:cNvPr>
          <p:cNvSpPr/>
          <p:nvPr/>
        </p:nvSpPr>
        <p:spPr>
          <a:xfrm>
            <a:off x="141232" y="557938"/>
            <a:ext cx="11824671" cy="875654"/>
          </a:xfrm>
          <a:prstGeom prst="roundRect">
            <a:avLst/>
          </a:prstGeom>
          <a:gradFill flip="none" rotWithShape="1">
            <a:gsLst>
              <a:gs pos="0">
                <a:srgbClr val="A5C52C"/>
              </a:gs>
              <a:gs pos="63000">
                <a:srgbClr val="006DA0">
                  <a:tint val="44500"/>
                  <a:satMod val="160000"/>
                </a:srgbClr>
              </a:gs>
              <a:gs pos="100000">
                <a:srgbClr val="006DA0"/>
              </a:gs>
            </a:gsLst>
            <a:path path="circle">
              <a:fillToRect l="100000" t="100000"/>
            </a:path>
            <a:tileRect r="-100000" b="-100000"/>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2" name="Picture 31" descr="Graphical user interface, application, icon&#10;&#10;Description automatically generated">
            <a:extLst>
              <a:ext uri="{FF2B5EF4-FFF2-40B4-BE49-F238E27FC236}">
                <a16:creationId xmlns:a16="http://schemas.microsoft.com/office/drawing/2014/main" id="{9D47D911-020A-3768-27FA-3395E2A021DF}"/>
              </a:ext>
            </a:extLst>
          </p:cNvPr>
          <p:cNvPicPr>
            <a:picLocks noChangeAspect="1"/>
          </p:cNvPicPr>
          <p:nvPr/>
        </p:nvPicPr>
        <p:blipFill>
          <a:blip r:embed="rId3"/>
          <a:stretch>
            <a:fillRect/>
          </a:stretch>
        </p:blipFill>
        <p:spPr>
          <a:xfrm>
            <a:off x="639442" y="774211"/>
            <a:ext cx="597662" cy="597662"/>
          </a:xfrm>
          <a:prstGeom prst="rect">
            <a:avLst/>
          </a:prstGeom>
        </p:spPr>
      </p:pic>
      <p:sp>
        <p:nvSpPr>
          <p:cNvPr id="97" name="Pentagon 96">
            <a:extLst>
              <a:ext uri="{FF2B5EF4-FFF2-40B4-BE49-F238E27FC236}">
                <a16:creationId xmlns:a16="http://schemas.microsoft.com/office/drawing/2014/main" id="{70785FD6-8229-CDDD-FC56-CA98F8FD3378}"/>
              </a:ext>
            </a:extLst>
          </p:cNvPr>
          <p:cNvSpPr/>
          <p:nvPr/>
        </p:nvSpPr>
        <p:spPr>
          <a:xfrm>
            <a:off x="100881" y="2049904"/>
            <a:ext cx="10943071" cy="2119122"/>
          </a:xfrm>
          <a:prstGeom prst="homePlate">
            <a:avLst>
              <a:gd name="adj" fmla="val 29306"/>
            </a:avLst>
          </a:prstGeom>
          <a:solidFill>
            <a:schemeClr val="bg1">
              <a:lumMod val="95000"/>
            </a:schemeClr>
          </a:solidFill>
          <a:ln>
            <a:noFill/>
          </a:ln>
          <a:effectLst>
            <a:outerShdw blurRad="508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Pentagon 97">
            <a:extLst>
              <a:ext uri="{FF2B5EF4-FFF2-40B4-BE49-F238E27FC236}">
                <a16:creationId xmlns:a16="http://schemas.microsoft.com/office/drawing/2014/main" id="{F4715C24-C200-277E-E265-A523A95EC0E1}"/>
              </a:ext>
            </a:extLst>
          </p:cNvPr>
          <p:cNvSpPr/>
          <p:nvPr/>
        </p:nvSpPr>
        <p:spPr>
          <a:xfrm>
            <a:off x="0" y="4467141"/>
            <a:ext cx="3158661" cy="2119122"/>
          </a:xfrm>
          <a:prstGeom prst="homePlate">
            <a:avLst>
              <a:gd name="adj" fmla="val 29306"/>
            </a:avLst>
          </a:prstGeom>
          <a:solidFill>
            <a:schemeClr val="bg1">
              <a:lumMod val="95000"/>
            </a:schemeClr>
          </a:solidFill>
          <a:ln>
            <a:noFill/>
          </a:ln>
          <a:effectLst>
            <a:outerShdw blurRad="508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056EEB3-B4C2-415A-732E-738AD80FBB63}"/>
              </a:ext>
            </a:extLst>
          </p:cNvPr>
          <p:cNvSpPr>
            <a:spLocks noGrp="1"/>
          </p:cNvSpPr>
          <p:nvPr>
            <p:ph type="title"/>
          </p:nvPr>
        </p:nvSpPr>
        <p:spPr>
          <a:xfrm>
            <a:off x="1250505" y="685800"/>
            <a:ext cx="10884351" cy="685800"/>
          </a:xfrm>
        </p:spPr>
        <p:txBody>
          <a:bodyPr/>
          <a:lstStyle/>
          <a:p>
            <a:r>
              <a:rPr lang="en-US" sz="2800">
                <a:latin typeface="Arial"/>
                <a:cs typeface="Arial"/>
              </a:rPr>
              <a:t>Advanced Space Transportation and Lander Systems</a:t>
            </a:r>
          </a:p>
        </p:txBody>
      </p:sp>
      <p:sp>
        <p:nvSpPr>
          <p:cNvPr id="50" name="TextBox 49">
            <a:extLst>
              <a:ext uri="{FF2B5EF4-FFF2-40B4-BE49-F238E27FC236}">
                <a16:creationId xmlns:a16="http://schemas.microsoft.com/office/drawing/2014/main" id="{352AD0A1-1D85-6CEB-371B-98C2A76CD3CC}"/>
              </a:ext>
            </a:extLst>
          </p:cNvPr>
          <p:cNvSpPr txBox="1"/>
          <p:nvPr/>
        </p:nvSpPr>
        <p:spPr>
          <a:xfrm>
            <a:off x="236031" y="81023"/>
            <a:ext cx="7547707" cy="430887"/>
          </a:xfrm>
          <a:prstGeom prst="rect">
            <a:avLst/>
          </a:prstGeom>
          <a:noFill/>
        </p:spPr>
        <p:txBody>
          <a:bodyPr wrap="none" rtlCol="0">
            <a:spAutoFit/>
          </a:bodyPr>
          <a:lstStyle/>
          <a:p>
            <a:r>
              <a:rPr lang="en-US" sz="2200">
                <a:solidFill>
                  <a:schemeClr val="bg1"/>
                </a:solidFill>
                <a:latin typeface="Arial" panose="020B0604020202020204" pitchFamily="34" charset="0"/>
                <a:cs typeface="Arial" panose="020B0604020202020204" pitchFamily="34" charset="0"/>
              </a:rPr>
              <a:t>MSFC System Development for Artemis and Mars Forward</a:t>
            </a:r>
          </a:p>
        </p:txBody>
      </p:sp>
      <p:sp>
        <p:nvSpPr>
          <p:cNvPr id="54" name="TextBox 53">
            <a:extLst>
              <a:ext uri="{FF2B5EF4-FFF2-40B4-BE49-F238E27FC236}">
                <a16:creationId xmlns:a16="http://schemas.microsoft.com/office/drawing/2014/main" id="{94005E6F-7F03-627D-28A6-0AF2DB8D1378}"/>
              </a:ext>
            </a:extLst>
          </p:cNvPr>
          <p:cNvSpPr txBox="1"/>
          <p:nvPr/>
        </p:nvSpPr>
        <p:spPr>
          <a:xfrm>
            <a:off x="11043952" y="2858947"/>
            <a:ext cx="1138453" cy="400110"/>
          </a:xfrm>
          <a:prstGeom prst="rect">
            <a:avLst/>
          </a:prstGeom>
          <a:noFill/>
        </p:spPr>
        <p:txBody>
          <a:bodyPr wrap="none" rtlCol="0">
            <a:spAutoFit/>
          </a:bodyPr>
          <a:lstStyle/>
          <a:p>
            <a:r>
              <a:rPr lang="en-US" sz="2000" b="1">
                <a:solidFill>
                  <a:schemeClr val="bg1"/>
                </a:solidFill>
                <a:latin typeface="Arial" panose="020B0604020202020204" pitchFamily="34" charset="0"/>
                <a:cs typeface="Arial" panose="020B0604020202020204" pitchFamily="34" charset="0"/>
              </a:rPr>
              <a:t>Artemis</a:t>
            </a:r>
          </a:p>
        </p:txBody>
      </p:sp>
      <p:sp>
        <p:nvSpPr>
          <p:cNvPr id="55" name="TextBox 54">
            <a:extLst>
              <a:ext uri="{FF2B5EF4-FFF2-40B4-BE49-F238E27FC236}">
                <a16:creationId xmlns:a16="http://schemas.microsoft.com/office/drawing/2014/main" id="{FC458DEC-9B70-32EA-E82E-396A766BF69A}"/>
              </a:ext>
            </a:extLst>
          </p:cNvPr>
          <p:cNvSpPr txBox="1"/>
          <p:nvPr/>
        </p:nvSpPr>
        <p:spPr>
          <a:xfrm>
            <a:off x="10993458" y="5334000"/>
            <a:ext cx="1196161" cy="707886"/>
          </a:xfrm>
          <a:prstGeom prst="rect">
            <a:avLst/>
          </a:prstGeom>
          <a:noFill/>
        </p:spPr>
        <p:txBody>
          <a:bodyPr wrap="none" rtlCol="0">
            <a:spAutoFit/>
          </a:bodyPr>
          <a:lstStyle/>
          <a:p>
            <a:pPr algn="ctr"/>
            <a:r>
              <a:rPr lang="en-US" sz="2000" b="1">
                <a:solidFill>
                  <a:schemeClr val="bg1"/>
                </a:solidFill>
                <a:latin typeface="Arial" panose="020B0604020202020204" pitchFamily="34" charset="0"/>
                <a:cs typeface="Arial" panose="020B0604020202020204" pitchFamily="34" charset="0"/>
              </a:rPr>
              <a:t>Mars</a:t>
            </a:r>
          </a:p>
          <a:p>
            <a:pPr algn="ctr"/>
            <a:r>
              <a:rPr lang="en-US" sz="2000" b="1">
                <a:solidFill>
                  <a:schemeClr val="bg1"/>
                </a:solidFill>
                <a:latin typeface="Arial" panose="020B0604020202020204" pitchFamily="34" charset="0"/>
                <a:cs typeface="Arial" panose="020B0604020202020204" pitchFamily="34" charset="0"/>
              </a:rPr>
              <a:t>Forward</a:t>
            </a:r>
          </a:p>
        </p:txBody>
      </p:sp>
      <p:sp>
        <p:nvSpPr>
          <p:cNvPr id="39" name="TextBox 38">
            <a:extLst>
              <a:ext uri="{FF2B5EF4-FFF2-40B4-BE49-F238E27FC236}">
                <a16:creationId xmlns:a16="http://schemas.microsoft.com/office/drawing/2014/main" id="{89CAE2C1-6EA9-9EBD-50C9-F089DC24B5EA}"/>
              </a:ext>
            </a:extLst>
          </p:cNvPr>
          <p:cNvSpPr txBox="1"/>
          <p:nvPr/>
        </p:nvSpPr>
        <p:spPr>
          <a:xfrm>
            <a:off x="7996251" y="2797392"/>
            <a:ext cx="3562591" cy="523220"/>
          </a:xfrm>
          <a:prstGeom prst="rect">
            <a:avLst/>
          </a:prstGeom>
          <a:noFill/>
        </p:spPr>
        <p:txBody>
          <a:bodyPr wrap="square" rtlCol="0">
            <a:spAutoFit/>
          </a:bodyPr>
          <a:lstStyle/>
          <a:p>
            <a:pPr algn="ctr"/>
            <a:r>
              <a:rPr lang="en-US" sz="1400" b="1">
                <a:latin typeface="Arial" panose="020B0604020202020204" pitchFamily="34" charset="0"/>
                <a:cs typeface="Arial" panose="020B0604020202020204" pitchFamily="34" charset="0"/>
              </a:rPr>
              <a:t>Advanced Development</a:t>
            </a:r>
          </a:p>
          <a:p>
            <a:pPr algn="ctr"/>
            <a:r>
              <a:rPr lang="en-US" sz="1400" b="1">
                <a:latin typeface="Arial" panose="020B0604020202020204" pitchFamily="34" charset="0"/>
                <a:cs typeface="Arial" panose="020B0604020202020204" pitchFamily="34" charset="0"/>
              </a:rPr>
              <a:t>and Mars Testing</a:t>
            </a:r>
          </a:p>
        </p:txBody>
      </p:sp>
      <p:sp>
        <p:nvSpPr>
          <p:cNvPr id="40" name="TextBox 39">
            <a:extLst>
              <a:ext uri="{FF2B5EF4-FFF2-40B4-BE49-F238E27FC236}">
                <a16:creationId xmlns:a16="http://schemas.microsoft.com/office/drawing/2014/main" id="{758DBA69-BA8B-8E74-3408-36AD661DB0E8}"/>
              </a:ext>
            </a:extLst>
          </p:cNvPr>
          <p:cNvSpPr txBox="1"/>
          <p:nvPr/>
        </p:nvSpPr>
        <p:spPr>
          <a:xfrm>
            <a:off x="401009" y="4817751"/>
            <a:ext cx="2117887" cy="1200329"/>
          </a:xfrm>
          <a:prstGeom prst="rect">
            <a:avLst/>
          </a:prstGeom>
          <a:noFill/>
        </p:spPr>
        <p:txBody>
          <a:bodyPr wrap="none" rtlCol="0">
            <a:spAutoFit/>
          </a:bodyPr>
          <a:lstStyle/>
          <a:p>
            <a:pPr algn="ctr"/>
            <a:r>
              <a:rPr lang="en-US" sz="2400" b="1">
                <a:latin typeface="Arial" panose="020B0604020202020204" pitchFamily="34" charset="0"/>
                <a:cs typeface="Arial" panose="020B0604020202020204" pitchFamily="34" charset="0"/>
              </a:rPr>
              <a:t>Advanced</a:t>
            </a:r>
          </a:p>
          <a:p>
            <a:pPr algn="ctr"/>
            <a:r>
              <a:rPr lang="en-US" sz="2400" b="1">
                <a:latin typeface="Arial" panose="020B0604020202020204" pitchFamily="34" charset="0"/>
                <a:cs typeface="Arial" panose="020B0604020202020204" pitchFamily="34" charset="0"/>
              </a:rPr>
              <a:t>Development</a:t>
            </a:r>
          </a:p>
          <a:p>
            <a:pPr algn="ctr"/>
            <a:r>
              <a:rPr lang="en-US" sz="2400" b="1">
                <a:latin typeface="Arial" panose="020B0604020202020204" pitchFamily="34" charset="0"/>
                <a:cs typeface="Arial" panose="020B0604020202020204" pitchFamily="34" charset="0"/>
              </a:rPr>
              <a:t>(SNP/CFM)</a:t>
            </a:r>
          </a:p>
        </p:txBody>
      </p:sp>
      <p:sp>
        <p:nvSpPr>
          <p:cNvPr id="41" name="TextBox 40">
            <a:extLst>
              <a:ext uri="{FF2B5EF4-FFF2-40B4-BE49-F238E27FC236}">
                <a16:creationId xmlns:a16="http://schemas.microsoft.com/office/drawing/2014/main" id="{63A23418-8F84-3683-5AB5-1B4019D7E64D}"/>
              </a:ext>
            </a:extLst>
          </p:cNvPr>
          <p:cNvSpPr txBox="1"/>
          <p:nvPr/>
        </p:nvSpPr>
        <p:spPr>
          <a:xfrm>
            <a:off x="3265244" y="5728657"/>
            <a:ext cx="824392" cy="477054"/>
          </a:xfrm>
          <a:prstGeom prst="rect">
            <a:avLst/>
          </a:prstGeom>
          <a:noFill/>
        </p:spPr>
        <p:txBody>
          <a:bodyPr wrap="none" rtlCol="0">
            <a:spAutoFit/>
          </a:bodyPr>
          <a:lstStyle/>
          <a:p>
            <a:pPr algn="ctr">
              <a:lnSpc>
                <a:spcPts val="1480"/>
              </a:lnSpc>
            </a:pPr>
            <a:r>
              <a:rPr lang="en-US" sz="1400" err="1">
                <a:solidFill>
                  <a:schemeClr val="bg1"/>
                </a:solidFill>
                <a:latin typeface="Arial Narrow" panose="020B0604020202020204" pitchFamily="34" charset="0"/>
                <a:cs typeface="Arial Narrow" panose="020B0604020202020204" pitchFamily="34" charset="0"/>
              </a:rPr>
              <a:t>Cryo</a:t>
            </a:r>
            <a:r>
              <a:rPr lang="en-US" sz="1400">
                <a:solidFill>
                  <a:schemeClr val="bg1"/>
                </a:solidFill>
                <a:latin typeface="Arial Narrow" panose="020B0604020202020204" pitchFamily="34" charset="0"/>
                <a:cs typeface="Arial Narrow" panose="020B0604020202020204" pitchFamily="34" charset="0"/>
              </a:rPr>
              <a:t> Tug/</a:t>
            </a:r>
          </a:p>
          <a:p>
            <a:pPr algn="ctr">
              <a:lnSpc>
                <a:spcPts val="1480"/>
              </a:lnSpc>
            </a:pPr>
            <a:r>
              <a:rPr lang="en-US" sz="1400">
                <a:solidFill>
                  <a:schemeClr val="bg1"/>
                </a:solidFill>
                <a:latin typeface="Arial Narrow" panose="020B0604020202020204" pitchFamily="34" charset="0"/>
                <a:cs typeface="Arial Narrow" panose="020B0604020202020204" pitchFamily="34" charset="0"/>
              </a:rPr>
              <a:t>Depot</a:t>
            </a:r>
          </a:p>
        </p:txBody>
      </p:sp>
      <p:sp>
        <p:nvSpPr>
          <p:cNvPr id="42" name="TextBox 41">
            <a:extLst>
              <a:ext uri="{FF2B5EF4-FFF2-40B4-BE49-F238E27FC236}">
                <a16:creationId xmlns:a16="http://schemas.microsoft.com/office/drawing/2014/main" id="{FD446DD9-DED1-25D9-5033-56B747FD8444}"/>
              </a:ext>
            </a:extLst>
          </p:cNvPr>
          <p:cNvSpPr txBox="1"/>
          <p:nvPr/>
        </p:nvSpPr>
        <p:spPr>
          <a:xfrm>
            <a:off x="60327" y="3200329"/>
            <a:ext cx="684804" cy="457561"/>
          </a:xfrm>
          <a:prstGeom prst="rect">
            <a:avLst/>
          </a:prstGeom>
          <a:noFill/>
        </p:spPr>
        <p:txBody>
          <a:bodyPr wrap="none" rtlCol="0">
            <a:spAutoFit/>
          </a:bodyPr>
          <a:lstStyle/>
          <a:p>
            <a:pPr algn="ctr">
              <a:lnSpc>
                <a:spcPts val="1480"/>
              </a:lnSpc>
            </a:pPr>
            <a:r>
              <a:rPr lang="en-US" sz="1000">
                <a:latin typeface="Arial Narrow" panose="020B0604020202020204" pitchFamily="34" charset="0"/>
                <a:cs typeface="Arial Narrow" panose="020B0604020202020204" pitchFamily="34" charset="0"/>
              </a:rPr>
              <a:t>HLS </a:t>
            </a:r>
            <a:r>
              <a:rPr lang="en-US" sz="1000" err="1">
                <a:latin typeface="Arial Narrow" panose="020B0604020202020204" pitchFamily="34" charset="0"/>
                <a:cs typeface="Arial Narrow" panose="020B0604020202020204" pitchFamily="34" charset="0"/>
              </a:rPr>
              <a:t>Opt</a:t>
            </a:r>
            <a:r>
              <a:rPr lang="en-US" sz="1000">
                <a:latin typeface="Arial Narrow" panose="020B0604020202020204" pitchFamily="34" charset="0"/>
                <a:cs typeface="Arial Narrow" panose="020B0604020202020204" pitchFamily="34" charset="0"/>
              </a:rPr>
              <a:t> A</a:t>
            </a:r>
          </a:p>
          <a:p>
            <a:pPr algn="ctr">
              <a:lnSpc>
                <a:spcPts val="1480"/>
              </a:lnSpc>
            </a:pPr>
            <a:r>
              <a:rPr lang="en-US" sz="1000">
                <a:latin typeface="Arial Narrow" panose="020B0604020202020204" pitchFamily="34" charset="0"/>
                <a:cs typeface="Arial Narrow" panose="020B0604020202020204" pitchFamily="34" charset="0"/>
              </a:rPr>
              <a:t>Crewed</a:t>
            </a:r>
          </a:p>
        </p:txBody>
      </p:sp>
      <p:pic>
        <p:nvPicPr>
          <p:cNvPr id="43" name="Picture 42">
            <a:extLst>
              <a:ext uri="{FF2B5EF4-FFF2-40B4-BE49-F238E27FC236}">
                <a16:creationId xmlns:a16="http://schemas.microsoft.com/office/drawing/2014/main" id="{270A71A6-C83A-86BD-867E-0E897F790A18}"/>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90242" y="2560123"/>
            <a:ext cx="222715" cy="685728"/>
          </a:xfrm>
          <a:prstGeom prst="rect">
            <a:avLst/>
          </a:prstGeom>
        </p:spPr>
      </p:pic>
      <p:pic>
        <p:nvPicPr>
          <p:cNvPr id="44" name="Picture 43">
            <a:extLst>
              <a:ext uri="{FF2B5EF4-FFF2-40B4-BE49-F238E27FC236}">
                <a16:creationId xmlns:a16="http://schemas.microsoft.com/office/drawing/2014/main" id="{BC9060E4-4C52-AF92-758B-414DF97A22AC}"/>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63601" y="2598687"/>
            <a:ext cx="519054" cy="615175"/>
          </a:xfrm>
          <a:prstGeom prst="rect">
            <a:avLst/>
          </a:prstGeom>
        </p:spPr>
      </p:pic>
      <p:pic>
        <p:nvPicPr>
          <p:cNvPr id="45" name="Picture 44">
            <a:extLst>
              <a:ext uri="{FF2B5EF4-FFF2-40B4-BE49-F238E27FC236}">
                <a16:creationId xmlns:a16="http://schemas.microsoft.com/office/drawing/2014/main" id="{4F34F356-A855-70A8-FDCE-60ECE9487337}"/>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207894" y="2560123"/>
            <a:ext cx="222715" cy="685728"/>
          </a:xfrm>
          <a:prstGeom prst="rect">
            <a:avLst/>
          </a:prstGeom>
        </p:spPr>
      </p:pic>
      <p:pic>
        <p:nvPicPr>
          <p:cNvPr id="46" name="Picture 45">
            <a:extLst>
              <a:ext uri="{FF2B5EF4-FFF2-40B4-BE49-F238E27FC236}">
                <a16:creationId xmlns:a16="http://schemas.microsoft.com/office/drawing/2014/main" id="{FB01DE68-E9B3-74E4-1859-B10BE0DE643E}"/>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592763" y="2598687"/>
            <a:ext cx="519054" cy="615175"/>
          </a:xfrm>
          <a:prstGeom prst="rect">
            <a:avLst/>
          </a:prstGeom>
        </p:spPr>
      </p:pic>
      <p:pic>
        <p:nvPicPr>
          <p:cNvPr id="47" name="Picture 46">
            <a:extLst>
              <a:ext uri="{FF2B5EF4-FFF2-40B4-BE49-F238E27FC236}">
                <a16:creationId xmlns:a16="http://schemas.microsoft.com/office/drawing/2014/main" id="{7C9B0B9D-DED4-CDA9-60D2-1424D852C4B5}"/>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217082" y="2560123"/>
            <a:ext cx="222715" cy="685728"/>
          </a:xfrm>
          <a:prstGeom prst="rect">
            <a:avLst/>
          </a:prstGeom>
        </p:spPr>
      </p:pic>
      <p:sp>
        <p:nvSpPr>
          <p:cNvPr id="82" name="TextBox 81">
            <a:extLst>
              <a:ext uri="{FF2B5EF4-FFF2-40B4-BE49-F238E27FC236}">
                <a16:creationId xmlns:a16="http://schemas.microsoft.com/office/drawing/2014/main" id="{47ADFDB5-8CAF-8E2C-9AE9-F2DD3E3B074A}"/>
              </a:ext>
            </a:extLst>
          </p:cNvPr>
          <p:cNvSpPr txBox="1"/>
          <p:nvPr/>
        </p:nvSpPr>
        <p:spPr>
          <a:xfrm>
            <a:off x="248935" y="2003119"/>
            <a:ext cx="1148386" cy="651332"/>
          </a:xfrm>
          <a:prstGeom prst="rect">
            <a:avLst/>
          </a:prstGeom>
          <a:noFill/>
        </p:spPr>
        <p:txBody>
          <a:bodyPr wrap="square" rtlCol="0">
            <a:spAutoFit/>
          </a:bodyPr>
          <a:lstStyle/>
          <a:p>
            <a:pPr algn="ctr">
              <a:lnSpc>
                <a:spcPts val="1480"/>
              </a:lnSpc>
            </a:pPr>
            <a:r>
              <a:rPr lang="en-US" sz="1050">
                <a:latin typeface="Arial Narrow" panose="020B0604020202020204" pitchFamily="34" charset="0"/>
                <a:cs typeface="Arial Narrow" panose="020B0604020202020204" pitchFamily="34" charset="0"/>
              </a:rPr>
              <a:t>Sustaining Lunar Development (SLD)</a:t>
            </a:r>
          </a:p>
          <a:p>
            <a:pPr algn="ctr">
              <a:lnSpc>
                <a:spcPts val="1480"/>
              </a:lnSpc>
            </a:pPr>
            <a:r>
              <a:rPr lang="en-US" sz="1050">
                <a:latin typeface="Arial Narrow" panose="020B0604020202020204" pitchFamily="34" charset="0"/>
                <a:cs typeface="Arial Narrow" panose="020B0604020202020204" pitchFamily="34" charset="0"/>
              </a:rPr>
              <a:t>Apdx P Un-crewed</a:t>
            </a:r>
          </a:p>
        </p:txBody>
      </p:sp>
      <p:sp>
        <p:nvSpPr>
          <p:cNvPr id="83" name="TextBox 82">
            <a:extLst>
              <a:ext uri="{FF2B5EF4-FFF2-40B4-BE49-F238E27FC236}">
                <a16:creationId xmlns:a16="http://schemas.microsoft.com/office/drawing/2014/main" id="{3277677E-5EFA-0802-E524-8D64F42C353F}"/>
              </a:ext>
            </a:extLst>
          </p:cNvPr>
          <p:cNvSpPr txBox="1"/>
          <p:nvPr/>
        </p:nvSpPr>
        <p:spPr>
          <a:xfrm>
            <a:off x="993807" y="3200329"/>
            <a:ext cx="684804" cy="457561"/>
          </a:xfrm>
          <a:prstGeom prst="rect">
            <a:avLst/>
          </a:prstGeom>
          <a:noFill/>
        </p:spPr>
        <p:txBody>
          <a:bodyPr wrap="none" rtlCol="0">
            <a:spAutoFit/>
          </a:bodyPr>
          <a:lstStyle/>
          <a:p>
            <a:pPr algn="ctr">
              <a:lnSpc>
                <a:spcPts val="1480"/>
              </a:lnSpc>
            </a:pPr>
            <a:r>
              <a:rPr lang="en-US" sz="1000">
                <a:latin typeface="Arial Narrow" panose="020B0604020202020204" pitchFamily="34" charset="0"/>
                <a:cs typeface="Arial Narrow" panose="020B0604020202020204" pitchFamily="34" charset="0"/>
              </a:rPr>
              <a:t>SLD </a:t>
            </a:r>
            <a:r>
              <a:rPr lang="en-US" sz="1000" err="1">
                <a:latin typeface="Arial Narrow" panose="020B0604020202020204" pitchFamily="34" charset="0"/>
                <a:cs typeface="Arial Narrow" panose="020B0604020202020204" pitchFamily="34" charset="0"/>
              </a:rPr>
              <a:t>Opt</a:t>
            </a:r>
            <a:r>
              <a:rPr lang="en-US" sz="1000">
                <a:latin typeface="Arial Narrow" panose="020B0604020202020204" pitchFamily="34" charset="0"/>
                <a:cs typeface="Arial Narrow" panose="020B0604020202020204" pitchFamily="34" charset="0"/>
              </a:rPr>
              <a:t> B</a:t>
            </a:r>
          </a:p>
          <a:p>
            <a:pPr algn="ctr">
              <a:lnSpc>
                <a:spcPts val="1480"/>
              </a:lnSpc>
            </a:pPr>
            <a:r>
              <a:rPr lang="en-US" sz="1000">
                <a:latin typeface="Arial Narrow" panose="020B0604020202020204" pitchFamily="34" charset="0"/>
                <a:cs typeface="Arial Narrow" panose="020B0604020202020204" pitchFamily="34" charset="0"/>
              </a:rPr>
              <a:t>Crewed</a:t>
            </a:r>
          </a:p>
        </p:txBody>
      </p:sp>
      <p:sp>
        <p:nvSpPr>
          <p:cNvPr id="84" name="TextBox 83">
            <a:extLst>
              <a:ext uri="{FF2B5EF4-FFF2-40B4-BE49-F238E27FC236}">
                <a16:creationId xmlns:a16="http://schemas.microsoft.com/office/drawing/2014/main" id="{6214FBB6-3C5B-43B9-81BD-E3A03EA91D26}"/>
              </a:ext>
            </a:extLst>
          </p:cNvPr>
          <p:cNvSpPr txBox="1"/>
          <p:nvPr/>
        </p:nvSpPr>
        <p:spPr>
          <a:xfrm>
            <a:off x="1821707" y="3200329"/>
            <a:ext cx="1010212" cy="649922"/>
          </a:xfrm>
          <a:prstGeom prst="rect">
            <a:avLst/>
          </a:prstGeom>
          <a:noFill/>
        </p:spPr>
        <p:txBody>
          <a:bodyPr wrap="none" rtlCol="0">
            <a:spAutoFit/>
          </a:bodyPr>
          <a:lstStyle/>
          <a:p>
            <a:pPr algn="ctr">
              <a:lnSpc>
                <a:spcPts val="1480"/>
              </a:lnSpc>
            </a:pPr>
            <a:r>
              <a:rPr lang="en-US" sz="1000">
                <a:latin typeface="Arial Narrow" panose="020B0604020202020204" pitchFamily="34" charset="0"/>
                <a:cs typeface="Arial Narrow" panose="020B0604020202020204" pitchFamily="34" charset="0"/>
              </a:rPr>
              <a:t>Sustaining Lunar </a:t>
            </a:r>
          </a:p>
          <a:p>
            <a:pPr algn="ctr">
              <a:lnSpc>
                <a:spcPts val="1480"/>
              </a:lnSpc>
            </a:pPr>
            <a:r>
              <a:rPr lang="en-US" sz="1000">
                <a:latin typeface="Arial Narrow" panose="020B0604020202020204" pitchFamily="34" charset="0"/>
                <a:cs typeface="Arial Narrow" panose="020B0604020202020204" pitchFamily="34" charset="0"/>
              </a:rPr>
              <a:t>Transport (SLT) </a:t>
            </a:r>
          </a:p>
          <a:p>
            <a:pPr algn="ctr">
              <a:lnSpc>
                <a:spcPts val="1480"/>
              </a:lnSpc>
            </a:pPr>
            <a:r>
              <a:rPr lang="en-US" sz="1000">
                <a:latin typeface="Arial Narrow" panose="020B0604020202020204" pitchFamily="34" charset="0"/>
                <a:cs typeface="Arial Narrow" panose="020B0604020202020204" pitchFamily="34" charset="0"/>
              </a:rPr>
              <a:t>Crewed/Cargo</a:t>
            </a:r>
          </a:p>
        </p:txBody>
      </p:sp>
      <p:sp>
        <p:nvSpPr>
          <p:cNvPr id="86" name="TextBox 85">
            <a:extLst>
              <a:ext uri="{FF2B5EF4-FFF2-40B4-BE49-F238E27FC236}">
                <a16:creationId xmlns:a16="http://schemas.microsoft.com/office/drawing/2014/main" id="{9CF6B611-F959-1427-C8AB-F795BB1DF4F9}"/>
              </a:ext>
            </a:extLst>
          </p:cNvPr>
          <p:cNvSpPr txBox="1"/>
          <p:nvPr/>
        </p:nvSpPr>
        <p:spPr>
          <a:xfrm>
            <a:off x="1408771" y="2041610"/>
            <a:ext cx="910827" cy="457561"/>
          </a:xfrm>
          <a:prstGeom prst="rect">
            <a:avLst/>
          </a:prstGeom>
          <a:noFill/>
        </p:spPr>
        <p:txBody>
          <a:bodyPr wrap="none" rtlCol="0">
            <a:spAutoFit/>
          </a:bodyPr>
          <a:lstStyle/>
          <a:p>
            <a:pPr algn="ctr">
              <a:lnSpc>
                <a:spcPts val="1480"/>
              </a:lnSpc>
            </a:pPr>
            <a:r>
              <a:rPr lang="en-US" sz="1000">
                <a:latin typeface="Arial Narrow" panose="020B0604020202020204" pitchFamily="34" charset="0"/>
                <a:cs typeface="Arial Narrow" panose="020B0604020202020204" pitchFamily="34" charset="0"/>
              </a:rPr>
              <a:t>SLD</a:t>
            </a:r>
          </a:p>
          <a:p>
            <a:pPr algn="ctr">
              <a:lnSpc>
                <a:spcPts val="1480"/>
              </a:lnSpc>
            </a:pPr>
            <a:r>
              <a:rPr lang="en-US" sz="1000">
                <a:latin typeface="Arial Narrow" panose="020B0604020202020204" pitchFamily="34" charset="0"/>
                <a:cs typeface="Arial Narrow" panose="020B0604020202020204" pitchFamily="34" charset="0"/>
              </a:rPr>
              <a:t>Apdx P Crewed</a:t>
            </a:r>
          </a:p>
        </p:txBody>
      </p:sp>
      <p:sp>
        <p:nvSpPr>
          <p:cNvPr id="87" name="TextBox 86">
            <a:extLst>
              <a:ext uri="{FF2B5EF4-FFF2-40B4-BE49-F238E27FC236}">
                <a16:creationId xmlns:a16="http://schemas.microsoft.com/office/drawing/2014/main" id="{103455CA-AD37-4CC3-2310-1E2D2E1AE6E3}"/>
              </a:ext>
            </a:extLst>
          </p:cNvPr>
          <p:cNvSpPr txBox="1"/>
          <p:nvPr/>
        </p:nvSpPr>
        <p:spPr>
          <a:xfrm>
            <a:off x="2539215" y="2050512"/>
            <a:ext cx="906847" cy="457561"/>
          </a:xfrm>
          <a:prstGeom prst="rect">
            <a:avLst/>
          </a:prstGeom>
          <a:noFill/>
        </p:spPr>
        <p:txBody>
          <a:bodyPr wrap="square" rtlCol="0">
            <a:spAutoFit/>
          </a:bodyPr>
          <a:lstStyle/>
          <a:p>
            <a:pPr algn="ctr">
              <a:lnSpc>
                <a:spcPts val="1480"/>
              </a:lnSpc>
            </a:pPr>
            <a:r>
              <a:rPr lang="en-US" sz="1000">
                <a:latin typeface="Arial Narrow" panose="020B0604020202020204" pitchFamily="34" charset="0"/>
                <a:cs typeface="Arial Narrow" panose="020B0604020202020204" pitchFamily="34" charset="0"/>
              </a:rPr>
              <a:t>SLT Crewed/</a:t>
            </a:r>
          </a:p>
          <a:p>
            <a:pPr algn="ctr">
              <a:lnSpc>
                <a:spcPts val="1480"/>
              </a:lnSpc>
            </a:pPr>
            <a:r>
              <a:rPr lang="en-US" sz="1000">
                <a:latin typeface="Arial Narrow" panose="020B0604020202020204" pitchFamily="34" charset="0"/>
                <a:cs typeface="Arial Narrow" panose="020B0604020202020204" pitchFamily="34" charset="0"/>
              </a:rPr>
              <a:t>Large Cargo</a:t>
            </a:r>
          </a:p>
        </p:txBody>
      </p:sp>
      <p:pic>
        <p:nvPicPr>
          <p:cNvPr id="89" name="Picture 88">
            <a:extLst>
              <a:ext uri="{FF2B5EF4-FFF2-40B4-BE49-F238E27FC236}">
                <a16:creationId xmlns:a16="http://schemas.microsoft.com/office/drawing/2014/main" id="{AD5EF4A8-F031-B855-50D1-23D8D7C09D8F}"/>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3102428" y="4817290"/>
            <a:ext cx="1159329" cy="1004752"/>
          </a:xfrm>
          <a:prstGeom prst="rect">
            <a:avLst/>
          </a:prstGeom>
        </p:spPr>
      </p:pic>
      <p:pic>
        <p:nvPicPr>
          <p:cNvPr id="90" name="Picture 89">
            <a:extLst>
              <a:ext uri="{FF2B5EF4-FFF2-40B4-BE49-F238E27FC236}">
                <a16:creationId xmlns:a16="http://schemas.microsoft.com/office/drawing/2014/main" id="{D452F34A-9111-5572-0AA0-D1FB6CB1642D}"/>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5416550" y="4847986"/>
            <a:ext cx="1212850" cy="915999"/>
          </a:xfrm>
          <a:prstGeom prst="rect">
            <a:avLst/>
          </a:prstGeom>
        </p:spPr>
      </p:pic>
      <p:sp>
        <p:nvSpPr>
          <p:cNvPr id="91" name="TextBox 90">
            <a:extLst>
              <a:ext uri="{FF2B5EF4-FFF2-40B4-BE49-F238E27FC236}">
                <a16:creationId xmlns:a16="http://schemas.microsoft.com/office/drawing/2014/main" id="{3A745EDD-81F8-D194-E626-5B38571F5238}"/>
              </a:ext>
            </a:extLst>
          </p:cNvPr>
          <p:cNvSpPr txBox="1"/>
          <p:nvPr/>
        </p:nvSpPr>
        <p:spPr>
          <a:xfrm>
            <a:off x="7222888" y="5989914"/>
            <a:ext cx="657488" cy="669414"/>
          </a:xfrm>
          <a:prstGeom prst="rect">
            <a:avLst/>
          </a:prstGeom>
          <a:noFill/>
        </p:spPr>
        <p:txBody>
          <a:bodyPr wrap="none" rtlCol="0">
            <a:spAutoFit/>
          </a:bodyPr>
          <a:lstStyle/>
          <a:p>
            <a:pPr algn="ctr">
              <a:lnSpc>
                <a:spcPts val="1480"/>
              </a:lnSpc>
            </a:pPr>
            <a:r>
              <a:rPr lang="en-US" sz="1400">
                <a:solidFill>
                  <a:schemeClr val="bg1"/>
                </a:solidFill>
                <a:latin typeface="Arial Narrow" panose="020B0604020202020204" pitchFamily="34" charset="0"/>
                <a:cs typeface="Arial Narrow" panose="020B0604020202020204" pitchFamily="34" charset="0"/>
              </a:rPr>
              <a:t>Mars</a:t>
            </a:r>
          </a:p>
          <a:p>
            <a:pPr algn="ctr">
              <a:lnSpc>
                <a:spcPts val="1480"/>
              </a:lnSpc>
            </a:pPr>
            <a:r>
              <a:rPr lang="en-US" sz="1400">
                <a:solidFill>
                  <a:schemeClr val="bg1"/>
                </a:solidFill>
                <a:latin typeface="Arial Narrow" panose="020B0604020202020204" pitchFamily="34" charset="0"/>
                <a:cs typeface="Arial Narrow" panose="020B0604020202020204" pitchFamily="34" charset="0"/>
              </a:rPr>
              <a:t>Transit</a:t>
            </a:r>
          </a:p>
          <a:p>
            <a:pPr algn="ctr">
              <a:lnSpc>
                <a:spcPts val="1480"/>
              </a:lnSpc>
            </a:pPr>
            <a:r>
              <a:rPr lang="en-US" sz="1400">
                <a:solidFill>
                  <a:schemeClr val="bg1"/>
                </a:solidFill>
                <a:latin typeface="Arial Narrow" panose="020B0604020202020204" pitchFamily="34" charset="0"/>
                <a:cs typeface="Arial Narrow" panose="020B0604020202020204" pitchFamily="34" charset="0"/>
              </a:rPr>
              <a:t>Vehicle</a:t>
            </a:r>
          </a:p>
        </p:txBody>
      </p:sp>
      <p:pic>
        <p:nvPicPr>
          <p:cNvPr id="92" name="Picture 91">
            <a:extLst>
              <a:ext uri="{FF2B5EF4-FFF2-40B4-BE49-F238E27FC236}">
                <a16:creationId xmlns:a16="http://schemas.microsoft.com/office/drawing/2014/main" id="{C8968502-A1A3-5522-B525-E3BFB06F53A7}"/>
              </a:ext>
            </a:extLst>
          </p:cNvPr>
          <p:cNvPicPr>
            <a:picLocks noChangeAspect="1"/>
          </p:cNvPicPr>
          <p:nvPr/>
        </p:nvPicPr>
        <p:blipFill rotWithShape="1">
          <a:blip r:embed="rId8" cstate="email">
            <a:extLst>
              <a:ext uri="{28A0092B-C50C-407E-A947-70E740481C1C}">
                <a14:useLocalDpi xmlns:a14="http://schemas.microsoft.com/office/drawing/2010/main"/>
              </a:ext>
            </a:extLst>
          </a:blip>
          <a:srcRect/>
          <a:stretch/>
        </p:blipFill>
        <p:spPr>
          <a:xfrm>
            <a:off x="6515100" y="5196632"/>
            <a:ext cx="1551215" cy="763297"/>
          </a:xfrm>
          <a:prstGeom prst="rect">
            <a:avLst/>
          </a:prstGeom>
        </p:spPr>
      </p:pic>
      <p:pic>
        <p:nvPicPr>
          <p:cNvPr id="93" name="Picture 92">
            <a:extLst>
              <a:ext uri="{FF2B5EF4-FFF2-40B4-BE49-F238E27FC236}">
                <a16:creationId xmlns:a16="http://schemas.microsoft.com/office/drawing/2014/main" id="{C9474A90-A092-F16F-296E-C3A9651B0C68}"/>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7112907" y="4490356"/>
            <a:ext cx="1379765" cy="881743"/>
          </a:xfrm>
          <a:prstGeom prst="rect">
            <a:avLst/>
          </a:prstGeom>
        </p:spPr>
      </p:pic>
      <p:sp>
        <p:nvSpPr>
          <p:cNvPr id="94" name="TextBox 93">
            <a:extLst>
              <a:ext uri="{FF2B5EF4-FFF2-40B4-BE49-F238E27FC236}">
                <a16:creationId xmlns:a16="http://schemas.microsoft.com/office/drawing/2014/main" id="{44AA9F54-8A59-D25E-98DA-64884C6AFFF6}"/>
              </a:ext>
            </a:extLst>
          </p:cNvPr>
          <p:cNvSpPr txBox="1"/>
          <p:nvPr/>
        </p:nvSpPr>
        <p:spPr>
          <a:xfrm>
            <a:off x="5528161" y="5715000"/>
            <a:ext cx="878767" cy="669414"/>
          </a:xfrm>
          <a:prstGeom prst="rect">
            <a:avLst/>
          </a:prstGeom>
          <a:noFill/>
        </p:spPr>
        <p:txBody>
          <a:bodyPr wrap="none" rtlCol="0">
            <a:spAutoFit/>
          </a:bodyPr>
          <a:lstStyle/>
          <a:p>
            <a:pPr algn="ctr">
              <a:lnSpc>
                <a:spcPts val="1480"/>
              </a:lnSpc>
            </a:pPr>
            <a:r>
              <a:rPr lang="en-US" sz="1400">
                <a:solidFill>
                  <a:schemeClr val="bg1"/>
                </a:solidFill>
                <a:latin typeface="Arial Narrow" panose="020B0604020202020204" pitchFamily="34" charset="0"/>
                <a:cs typeface="Arial Narrow" panose="020B0604020202020204" pitchFamily="34" charset="0"/>
              </a:rPr>
              <a:t>Chemical</a:t>
            </a:r>
          </a:p>
          <a:p>
            <a:pPr algn="ctr">
              <a:lnSpc>
                <a:spcPts val="1480"/>
              </a:lnSpc>
            </a:pPr>
            <a:r>
              <a:rPr lang="en-US" sz="1400">
                <a:solidFill>
                  <a:schemeClr val="bg1"/>
                </a:solidFill>
                <a:latin typeface="Arial Narrow" panose="020B0604020202020204" pitchFamily="34" charset="0"/>
                <a:cs typeface="Arial Narrow" panose="020B0604020202020204" pitchFamily="34" charset="0"/>
              </a:rPr>
              <a:t>Propulsion</a:t>
            </a:r>
          </a:p>
          <a:p>
            <a:pPr algn="ctr">
              <a:lnSpc>
                <a:spcPts val="1480"/>
              </a:lnSpc>
            </a:pPr>
            <a:r>
              <a:rPr lang="en-US" sz="1400">
                <a:solidFill>
                  <a:schemeClr val="bg1"/>
                </a:solidFill>
                <a:latin typeface="Arial Narrow" panose="020B0604020202020204" pitchFamily="34" charset="0"/>
                <a:cs typeface="Arial Narrow" panose="020B0604020202020204" pitchFamily="34" charset="0"/>
              </a:rPr>
              <a:t>Stage</a:t>
            </a:r>
          </a:p>
        </p:txBody>
      </p:sp>
      <p:pic>
        <p:nvPicPr>
          <p:cNvPr id="95" name="Picture 94">
            <a:extLst>
              <a:ext uri="{FF2B5EF4-FFF2-40B4-BE49-F238E27FC236}">
                <a16:creationId xmlns:a16="http://schemas.microsoft.com/office/drawing/2014/main" id="{6599713F-0E35-EC90-8322-61F3ED6D50CA}"/>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9036958" y="4901292"/>
            <a:ext cx="1331685" cy="1063619"/>
          </a:xfrm>
          <a:prstGeom prst="rect">
            <a:avLst/>
          </a:prstGeom>
        </p:spPr>
      </p:pic>
      <p:sp>
        <p:nvSpPr>
          <p:cNvPr id="96" name="TextBox 95">
            <a:extLst>
              <a:ext uri="{FF2B5EF4-FFF2-40B4-BE49-F238E27FC236}">
                <a16:creationId xmlns:a16="http://schemas.microsoft.com/office/drawing/2014/main" id="{824034C7-83DA-21A5-0B83-E07FD41E8A95}"/>
              </a:ext>
            </a:extLst>
          </p:cNvPr>
          <p:cNvSpPr txBox="1"/>
          <p:nvPr/>
        </p:nvSpPr>
        <p:spPr>
          <a:xfrm>
            <a:off x="9226755" y="5943600"/>
            <a:ext cx="1101584" cy="477054"/>
          </a:xfrm>
          <a:prstGeom prst="rect">
            <a:avLst/>
          </a:prstGeom>
          <a:noFill/>
        </p:spPr>
        <p:txBody>
          <a:bodyPr wrap="none" rtlCol="0">
            <a:spAutoFit/>
          </a:bodyPr>
          <a:lstStyle/>
          <a:p>
            <a:pPr algn="ctr">
              <a:lnSpc>
                <a:spcPts val="1480"/>
              </a:lnSpc>
            </a:pPr>
            <a:r>
              <a:rPr lang="en-US" sz="1400">
                <a:solidFill>
                  <a:schemeClr val="bg1"/>
                </a:solidFill>
                <a:latin typeface="Arial Narrow" panose="020B0604020202020204" pitchFamily="34" charset="0"/>
                <a:cs typeface="Arial Narrow" panose="020B0604020202020204" pitchFamily="34" charset="0"/>
              </a:rPr>
              <a:t>Mars Lander</a:t>
            </a:r>
          </a:p>
          <a:p>
            <a:pPr algn="ctr">
              <a:lnSpc>
                <a:spcPts val="1480"/>
              </a:lnSpc>
            </a:pPr>
            <a:r>
              <a:rPr lang="en-US" sz="1400">
                <a:solidFill>
                  <a:schemeClr val="bg1"/>
                </a:solidFill>
                <a:latin typeface="Arial Narrow" panose="020B0604020202020204" pitchFamily="34" charset="0"/>
                <a:cs typeface="Arial Narrow" panose="020B0604020202020204" pitchFamily="34" charset="0"/>
              </a:rPr>
              <a:t>Cargo/Human</a:t>
            </a:r>
          </a:p>
        </p:txBody>
      </p:sp>
      <p:pic>
        <p:nvPicPr>
          <p:cNvPr id="6" name="Picture 5">
            <a:extLst>
              <a:ext uri="{FF2B5EF4-FFF2-40B4-BE49-F238E27FC236}">
                <a16:creationId xmlns:a16="http://schemas.microsoft.com/office/drawing/2014/main" id="{D075F735-44A2-A6D8-0655-2D1BCF299B57}"/>
              </a:ext>
            </a:extLst>
          </p:cNvPr>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3769133" y="3330481"/>
            <a:ext cx="641006" cy="650648"/>
          </a:xfrm>
          <a:prstGeom prst="rect">
            <a:avLst/>
          </a:prstGeom>
          <a:effectLst>
            <a:outerShdw blurRad="50800" dist="38100" dir="2700000" algn="tl" rotWithShape="0">
              <a:prstClr val="black">
                <a:alpha val="40000"/>
              </a:prstClr>
            </a:outerShdw>
          </a:effectLst>
        </p:spPr>
      </p:pic>
      <p:pic>
        <p:nvPicPr>
          <p:cNvPr id="7" name="Picture 6" descr="A picture containing light&#10;&#10;Description automatically generated">
            <a:extLst>
              <a:ext uri="{FF2B5EF4-FFF2-40B4-BE49-F238E27FC236}">
                <a16:creationId xmlns:a16="http://schemas.microsoft.com/office/drawing/2014/main" id="{B425199C-FEC9-F483-FB8C-D884EE4975AD}"/>
              </a:ext>
            </a:extLst>
          </p:cNvPr>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2580372" y="2460348"/>
            <a:ext cx="763939" cy="818948"/>
          </a:xfrm>
          <a:prstGeom prst="rect">
            <a:avLst/>
          </a:prstGeom>
        </p:spPr>
      </p:pic>
      <p:sp>
        <p:nvSpPr>
          <p:cNvPr id="8" name="TextBox 7">
            <a:extLst>
              <a:ext uri="{FF2B5EF4-FFF2-40B4-BE49-F238E27FC236}">
                <a16:creationId xmlns:a16="http://schemas.microsoft.com/office/drawing/2014/main" id="{050CFD3E-1AFB-056C-606A-6DFE52311D3C}"/>
              </a:ext>
            </a:extLst>
          </p:cNvPr>
          <p:cNvSpPr txBox="1"/>
          <p:nvPr/>
        </p:nvSpPr>
        <p:spPr>
          <a:xfrm>
            <a:off x="4702050" y="3951455"/>
            <a:ext cx="1640193" cy="246221"/>
          </a:xfrm>
          <a:prstGeom prst="rect">
            <a:avLst/>
          </a:prstGeom>
          <a:noFill/>
        </p:spPr>
        <p:txBody>
          <a:bodyPr wrap="none" rtlCol="0">
            <a:spAutoFit/>
          </a:bodyPr>
          <a:lstStyle/>
          <a:p>
            <a:r>
              <a:rPr lang="en-US" sz="1000"/>
              <a:t>Medium Sized Lander (MSL)</a:t>
            </a:r>
          </a:p>
        </p:txBody>
      </p:sp>
      <p:pic>
        <p:nvPicPr>
          <p:cNvPr id="9" name="Picture 8">
            <a:extLst>
              <a:ext uri="{FF2B5EF4-FFF2-40B4-BE49-F238E27FC236}">
                <a16:creationId xmlns:a16="http://schemas.microsoft.com/office/drawing/2014/main" id="{81AD2C79-202A-C99E-EA9B-8C099BB5A112}"/>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632555" y="2572200"/>
            <a:ext cx="222715" cy="685728"/>
          </a:xfrm>
          <a:prstGeom prst="rect">
            <a:avLst/>
          </a:prstGeom>
        </p:spPr>
      </p:pic>
      <p:sp>
        <p:nvSpPr>
          <p:cNvPr id="10" name="TextBox 9">
            <a:extLst>
              <a:ext uri="{FF2B5EF4-FFF2-40B4-BE49-F238E27FC236}">
                <a16:creationId xmlns:a16="http://schemas.microsoft.com/office/drawing/2014/main" id="{5402916D-2B72-2FEB-F25B-025DCF125074}"/>
              </a:ext>
            </a:extLst>
          </p:cNvPr>
          <p:cNvSpPr txBox="1"/>
          <p:nvPr/>
        </p:nvSpPr>
        <p:spPr>
          <a:xfrm>
            <a:off x="3296203" y="2056493"/>
            <a:ext cx="906847" cy="457561"/>
          </a:xfrm>
          <a:prstGeom prst="rect">
            <a:avLst/>
          </a:prstGeom>
          <a:noFill/>
        </p:spPr>
        <p:txBody>
          <a:bodyPr wrap="square" rtlCol="0">
            <a:spAutoFit/>
          </a:bodyPr>
          <a:lstStyle/>
          <a:p>
            <a:pPr algn="ctr">
              <a:lnSpc>
                <a:spcPts val="1480"/>
              </a:lnSpc>
            </a:pPr>
            <a:r>
              <a:rPr lang="en-US" sz="1000">
                <a:latin typeface="Arial Narrow" panose="020B0604020202020204" pitchFamily="34" charset="0"/>
                <a:cs typeface="Arial Narrow" panose="020B0604020202020204" pitchFamily="34" charset="0"/>
              </a:rPr>
              <a:t>SLT Crewed/</a:t>
            </a:r>
          </a:p>
          <a:p>
            <a:pPr algn="ctr">
              <a:lnSpc>
                <a:spcPts val="1480"/>
              </a:lnSpc>
            </a:pPr>
            <a:r>
              <a:rPr lang="en-US" sz="1000">
                <a:latin typeface="Arial Narrow" panose="020B0604020202020204" pitchFamily="34" charset="0"/>
                <a:cs typeface="Arial Narrow" panose="020B0604020202020204" pitchFamily="34" charset="0"/>
              </a:rPr>
              <a:t>Large Cargo</a:t>
            </a:r>
          </a:p>
        </p:txBody>
      </p:sp>
      <p:sp>
        <p:nvSpPr>
          <p:cNvPr id="11" name="TextBox 10">
            <a:extLst>
              <a:ext uri="{FF2B5EF4-FFF2-40B4-BE49-F238E27FC236}">
                <a16:creationId xmlns:a16="http://schemas.microsoft.com/office/drawing/2014/main" id="{940551D2-DCCB-D29A-A5B3-3161AE1FC316}"/>
              </a:ext>
            </a:extLst>
          </p:cNvPr>
          <p:cNvSpPr txBox="1"/>
          <p:nvPr/>
        </p:nvSpPr>
        <p:spPr>
          <a:xfrm>
            <a:off x="4112252" y="2056078"/>
            <a:ext cx="906847" cy="457561"/>
          </a:xfrm>
          <a:prstGeom prst="rect">
            <a:avLst/>
          </a:prstGeom>
          <a:noFill/>
        </p:spPr>
        <p:txBody>
          <a:bodyPr wrap="square" rtlCol="0">
            <a:spAutoFit/>
          </a:bodyPr>
          <a:lstStyle/>
          <a:p>
            <a:pPr algn="ctr">
              <a:lnSpc>
                <a:spcPts val="1480"/>
              </a:lnSpc>
            </a:pPr>
            <a:r>
              <a:rPr lang="en-US" sz="1000">
                <a:latin typeface="Arial Narrow" panose="020B0604020202020204" pitchFamily="34" charset="0"/>
                <a:cs typeface="Arial Narrow" panose="020B0604020202020204" pitchFamily="34" charset="0"/>
              </a:rPr>
              <a:t>SLT Crewed/</a:t>
            </a:r>
          </a:p>
          <a:p>
            <a:pPr algn="ctr">
              <a:lnSpc>
                <a:spcPts val="1480"/>
              </a:lnSpc>
            </a:pPr>
            <a:r>
              <a:rPr lang="en-US" sz="1000">
                <a:latin typeface="Arial Narrow" panose="020B0604020202020204" pitchFamily="34" charset="0"/>
                <a:cs typeface="Arial Narrow" panose="020B0604020202020204" pitchFamily="34" charset="0"/>
              </a:rPr>
              <a:t>Large Cargo</a:t>
            </a:r>
          </a:p>
        </p:txBody>
      </p:sp>
      <p:pic>
        <p:nvPicPr>
          <p:cNvPr id="12" name="Picture 11" descr="A picture containing light&#10;&#10;Description automatically generated">
            <a:extLst>
              <a:ext uri="{FF2B5EF4-FFF2-40B4-BE49-F238E27FC236}">
                <a16:creationId xmlns:a16="http://schemas.microsoft.com/office/drawing/2014/main" id="{1F9C179D-00BE-9CB4-A33A-419C9D318006}"/>
              </a:ext>
            </a:extLst>
          </p:cNvPr>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4153409" y="2465914"/>
            <a:ext cx="763939" cy="818948"/>
          </a:xfrm>
          <a:prstGeom prst="rect">
            <a:avLst/>
          </a:prstGeom>
        </p:spPr>
      </p:pic>
      <p:pic>
        <p:nvPicPr>
          <p:cNvPr id="13" name="Picture 12">
            <a:extLst>
              <a:ext uri="{FF2B5EF4-FFF2-40B4-BE49-F238E27FC236}">
                <a16:creationId xmlns:a16="http://schemas.microsoft.com/office/drawing/2014/main" id="{52DFFC72-288E-4195-CD97-97FB70A44D80}"/>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257498" y="2566219"/>
            <a:ext cx="222715" cy="685728"/>
          </a:xfrm>
          <a:prstGeom prst="rect">
            <a:avLst/>
          </a:prstGeom>
        </p:spPr>
      </p:pic>
      <p:sp>
        <p:nvSpPr>
          <p:cNvPr id="14" name="TextBox 13">
            <a:extLst>
              <a:ext uri="{FF2B5EF4-FFF2-40B4-BE49-F238E27FC236}">
                <a16:creationId xmlns:a16="http://schemas.microsoft.com/office/drawing/2014/main" id="{1626D78A-7A7E-0095-ED29-89355FEDE26B}"/>
              </a:ext>
            </a:extLst>
          </p:cNvPr>
          <p:cNvSpPr txBox="1"/>
          <p:nvPr/>
        </p:nvSpPr>
        <p:spPr>
          <a:xfrm>
            <a:off x="4921146" y="2050512"/>
            <a:ext cx="906847" cy="457561"/>
          </a:xfrm>
          <a:prstGeom prst="rect">
            <a:avLst/>
          </a:prstGeom>
          <a:noFill/>
        </p:spPr>
        <p:txBody>
          <a:bodyPr wrap="square" rtlCol="0">
            <a:spAutoFit/>
          </a:bodyPr>
          <a:lstStyle/>
          <a:p>
            <a:pPr algn="ctr">
              <a:lnSpc>
                <a:spcPts val="1480"/>
              </a:lnSpc>
            </a:pPr>
            <a:r>
              <a:rPr lang="en-US" sz="1000">
                <a:latin typeface="Arial Narrow" panose="020B0604020202020204" pitchFamily="34" charset="0"/>
                <a:cs typeface="Arial Narrow" panose="020B0604020202020204" pitchFamily="34" charset="0"/>
              </a:rPr>
              <a:t>SLT Crewed/</a:t>
            </a:r>
          </a:p>
          <a:p>
            <a:pPr algn="ctr">
              <a:lnSpc>
                <a:spcPts val="1480"/>
              </a:lnSpc>
            </a:pPr>
            <a:r>
              <a:rPr lang="en-US" sz="1000">
                <a:latin typeface="Arial Narrow" panose="020B0604020202020204" pitchFamily="34" charset="0"/>
                <a:cs typeface="Arial Narrow" panose="020B0604020202020204" pitchFamily="34" charset="0"/>
              </a:rPr>
              <a:t>Large Cargo</a:t>
            </a:r>
          </a:p>
        </p:txBody>
      </p:sp>
      <p:sp>
        <p:nvSpPr>
          <p:cNvPr id="15" name="TextBox 14">
            <a:extLst>
              <a:ext uri="{FF2B5EF4-FFF2-40B4-BE49-F238E27FC236}">
                <a16:creationId xmlns:a16="http://schemas.microsoft.com/office/drawing/2014/main" id="{CEFACE1A-45C0-BEE6-D47F-0DA9F3582837}"/>
              </a:ext>
            </a:extLst>
          </p:cNvPr>
          <p:cNvSpPr txBox="1"/>
          <p:nvPr/>
        </p:nvSpPr>
        <p:spPr>
          <a:xfrm>
            <a:off x="5707445" y="2050512"/>
            <a:ext cx="906847" cy="457561"/>
          </a:xfrm>
          <a:prstGeom prst="rect">
            <a:avLst/>
          </a:prstGeom>
          <a:noFill/>
        </p:spPr>
        <p:txBody>
          <a:bodyPr wrap="square" rtlCol="0">
            <a:spAutoFit/>
          </a:bodyPr>
          <a:lstStyle/>
          <a:p>
            <a:pPr algn="ctr">
              <a:lnSpc>
                <a:spcPts val="1480"/>
              </a:lnSpc>
            </a:pPr>
            <a:r>
              <a:rPr lang="en-US" sz="1000">
                <a:latin typeface="Arial Narrow" panose="020B0604020202020204" pitchFamily="34" charset="0"/>
                <a:cs typeface="Arial Narrow" panose="020B0604020202020204" pitchFamily="34" charset="0"/>
              </a:rPr>
              <a:t>SLT Crewed/</a:t>
            </a:r>
          </a:p>
          <a:p>
            <a:pPr algn="ctr">
              <a:lnSpc>
                <a:spcPts val="1480"/>
              </a:lnSpc>
            </a:pPr>
            <a:r>
              <a:rPr lang="en-US" sz="1000">
                <a:latin typeface="Arial Narrow" panose="020B0604020202020204" pitchFamily="34" charset="0"/>
                <a:cs typeface="Arial Narrow" panose="020B0604020202020204" pitchFamily="34" charset="0"/>
              </a:rPr>
              <a:t>Large Cargo</a:t>
            </a:r>
          </a:p>
        </p:txBody>
      </p:sp>
      <p:pic>
        <p:nvPicPr>
          <p:cNvPr id="16" name="Picture 15" descr="A picture containing light&#10;&#10;Description automatically generated">
            <a:extLst>
              <a:ext uri="{FF2B5EF4-FFF2-40B4-BE49-F238E27FC236}">
                <a16:creationId xmlns:a16="http://schemas.microsoft.com/office/drawing/2014/main" id="{2323BF9B-4283-967C-18E8-B3BA092E6577}"/>
              </a:ext>
            </a:extLst>
          </p:cNvPr>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5748602" y="2460348"/>
            <a:ext cx="763939" cy="818948"/>
          </a:xfrm>
          <a:prstGeom prst="rect">
            <a:avLst/>
          </a:prstGeom>
        </p:spPr>
      </p:pic>
      <p:sp>
        <p:nvSpPr>
          <p:cNvPr id="19" name="Pentagon 18">
            <a:extLst>
              <a:ext uri="{FF2B5EF4-FFF2-40B4-BE49-F238E27FC236}">
                <a16:creationId xmlns:a16="http://schemas.microsoft.com/office/drawing/2014/main" id="{DB498161-962E-1E7B-F683-8CD07CFBFA36}"/>
              </a:ext>
            </a:extLst>
          </p:cNvPr>
          <p:cNvSpPr/>
          <p:nvPr/>
        </p:nvSpPr>
        <p:spPr>
          <a:xfrm>
            <a:off x="7298840" y="2182557"/>
            <a:ext cx="1330153" cy="1853816"/>
          </a:xfrm>
          <a:prstGeom prst="homePlate">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Picture 16">
            <a:extLst>
              <a:ext uri="{FF2B5EF4-FFF2-40B4-BE49-F238E27FC236}">
                <a16:creationId xmlns:a16="http://schemas.microsoft.com/office/drawing/2014/main" id="{3FCFE253-BDD4-D4E7-A6F4-009FBB31A939}"/>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848893" y="2572120"/>
            <a:ext cx="222715" cy="685728"/>
          </a:xfrm>
          <a:prstGeom prst="rect">
            <a:avLst/>
          </a:prstGeom>
        </p:spPr>
      </p:pic>
      <p:sp>
        <p:nvSpPr>
          <p:cNvPr id="18" name="TextBox 17">
            <a:extLst>
              <a:ext uri="{FF2B5EF4-FFF2-40B4-BE49-F238E27FC236}">
                <a16:creationId xmlns:a16="http://schemas.microsoft.com/office/drawing/2014/main" id="{4B1A6E64-F669-50B7-B185-8A22CB4BB44A}"/>
              </a:ext>
            </a:extLst>
          </p:cNvPr>
          <p:cNvSpPr txBox="1"/>
          <p:nvPr/>
        </p:nvSpPr>
        <p:spPr>
          <a:xfrm>
            <a:off x="6512541" y="2056413"/>
            <a:ext cx="906847" cy="457561"/>
          </a:xfrm>
          <a:prstGeom prst="rect">
            <a:avLst/>
          </a:prstGeom>
          <a:noFill/>
        </p:spPr>
        <p:txBody>
          <a:bodyPr wrap="square" rtlCol="0">
            <a:spAutoFit/>
          </a:bodyPr>
          <a:lstStyle/>
          <a:p>
            <a:pPr algn="ctr">
              <a:lnSpc>
                <a:spcPts val="1480"/>
              </a:lnSpc>
            </a:pPr>
            <a:r>
              <a:rPr lang="en-US" sz="1000">
                <a:latin typeface="Arial Narrow" panose="020B0604020202020204" pitchFamily="34" charset="0"/>
                <a:cs typeface="Arial Narrow" panose="020B0604020202020204" pitchFamily="34" charset="0"/>
              </a:rPr>
              <a:t>SLT Crewed/</a:t>
            </a:r>
          </a:p>
          <a:p>
            <a:pPr algn="ctr">
              <a:lnSpc>
                <a:spcPts val="1480"/>
              </a:lnSpc>
            </a:pPr>
            <a:r>
              <a:rPr lang="en-US" sz="1000">
                <a:latin typeface="Arial Narrow" panose="020B0604020202020204" pitchFamily="34" charset="0"/>
                <a:cs typeface="Arial Narrow" panose="020B0604020202020204" pitchFamily="34" charset="0"/>
              </a:rPr>
              <a:t>Large Cargo</a:t>
            </a:r>
          </a:p>
        </p:txBody>
      </p:sp>
      <p:pic>
        <p:nvPicPr>
          <p:cNvPr id="20" name="Picture 19">
            <a:extLst>
              <a:ext uri="{FF2B5EF4-FFF2-40B4-BE49-F238E27FC236}">
                <a16:creationId xmlns:a16="http://schemas.microsoft.com/office/drawing/2014/main" id="{AD4AFB5C-49F9-186D-B6D7-5942E01230B5}"/>
              </a:ext>
            </a:extLst>
          </p:cNvPr>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4702613" y="3303945"/>
            <a:ext cx="641006" cy="650648"/>
          </a:xfrm>
          <a:prstGeom prst="rect">
            <a:avLst/>
          </a:prstGeom>
          <a:effectLst>
            <a:outerShdw blurRad="50800" dist="38100" dir="2700000" algn="tl" rotWithShape="0">
              <a:prstClr val="black">
                <a:alpha val="40000"/>
              </a:prstClr>
            </a:outerShdw>
          </a:effectLst>
        </p:spPr>
      </p:pic>
      <p:pic>
        <p:nvPicPr>
          <p:cNvPr id="21" name="Picture 20">
            <a:extLst>
              <a:ext uri="{FF2B5EF4-FFF2-40B4-BE49-F238E27FC236}">
                <a16:creationId xmlns:a16="http://schemas.microsoft.com/office/drawing/2014/main" id="{5E3FF7CF-3396-0BE7-A333-0B4BE2EF3E25}"/>
              </a:ext>
            </a:extLst>
          </p:cNvPr>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5573346" y="3293452"/>
            <a:ext cx="641006" cy="650648"/>
          </a:xfrm>
          <a:prstGeom prst="rect">
            <a:avLst/>
          </a:prstGeom>
          <a:effectLst>
            <a:outerShdw blurRad="50800" dist="38100" dir="2700000" algn="tl" rotWithShape="0">
              <a:prstClr val="black">
                <a:alpha val="40000"/>
              </a:prstClr>
            </a:outerShdw>
          </a:effectLst>
        </p:spPr>
      </p:pic>
      <p:pic>
        <p:nvPicPr>
          <p:cNvPr id="22" name="Picture 21">
            <a:extLst>
              <a:ext uri="{FF2B5EF4-FFF2-40B4-BE49-F238E27FC236}">
                <a16:creationId xmlns:a16="http://schemas.microsoft.com/office/drawing/2014/main" id="{8CDB516A-73F2-ACB2-FFC2-3461B661E22E}"/>
              </a:ext>
            </a:extLst>
          </p:cNvPr>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6384834" y="3303945"/>
            <a:ext cx="641006" cy="650648"/>
          </a:xfrm>
          <a:prstGeom prst="rect">
            <a:avLst/>
          </a:prstGeom>
          <a:effectLst>
            <a:outerShdw blurRad="50800" dist="38100" dir="2700000" algn="tl" rotWithShape="0">
              <a:prstClr val="black">
                <a:alpha val="40000"/>
              </a:prstClr>
            </a:outerShdw>
          </a:effectLst>
        </p:spPr>
      </p:pic>
      <p:pic>
        <p:nvPicPr>
          <p:cNvPr id="30" name="Picture 29" descr="Icon&#10;&#10;Description automatically generated">
            <a:extLst>
              <a:ext uri="{FF2B5EF4-FFF2-40B4-BE49-F238E27FC236}">
                <a16:creationId xmlns:a16="http://schemas.microsoft.com/office/drawing/2014/main" id="{DFE0DC41-6C96-4FC1-ED85-4F8FE7902053}"/>
              </a:ext>
            </a:extLst>
          </p:cNvPr>
          <p:cNvPicPr>
            <a:picLocks noChangeAspect="1"/>
          </p:cNvPicPr>
          <p:nvPr/>
        </p:nvPicPr>
        <p:blipFill>
          <a:blip r:embed="rId13"/>
          <a:stretch>
            <a:fillRect/>
          </a:stretch>
        </p:blipFill>
        <p:spPr>
          <a:xfrm>
            <a:off x="226097" y="642991"/>
            <a:ext cx="597662" cy="597662"/>
          </a:xfrm>
          <a:prstGeom prst="rect">
            <a:avLst/>
          </a:prstGeom>
        </p:spPr>
      </p:pic>
    </p:spTree>
    <p:extLst>
      <p:ext uri="{BB962C8B-B14F-4D97-AF65-F5344CB8AC3E}">
        <p14:creationId xmlns:p14="http://schemas.microsoft.com/office/powerpoint/2010/main" val="11072412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 name="Pentagon 96">
            <a:extLst>
              <a:ext uri="{FF2B5EF4-FFF2-40B4-BE49-F238E27FC236}">
                <a16:creationId xmlns:a16="http://schemas.microsoft.com/office/drawing/2014/main" id="{70785FD6-8229-CDDD-FC56-CA98F8FD3378}"/>
              </a:ext>
            </a:extLst>
          </p:cNvPr>
          <p:cNvSpPr/>
          <p:nvPr/>
        </p:nvSpPr>
        <p:spPr>
          <a:xfrm>
            <a:off x="-21600" y="2273945"/>
            <a:ext cx="12021671" cy="1854301"/>
          </a:xfrm>
          <a:prstGeom prst="homePlate">
            <a:avLst>
              <a:gd name="adj" fmla="val 29306"/>
            </a:avLst>
          </a:prstGeom>
          <a:solidFill>
            <a:schemeClr val="bg1">
              <a:lumMod val="95000"/>
            </a:schemeClr>
          </a:solidFill>
          <a:ln>
            <a:noFill/>
          </a:ln>
          <a:effectLst>
            <a:outerShdw blurRad="508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sz="800">
              <a:solidFill>
                <a:schemeClr val="tx1"/>
              </a:solidFill>
            </a:endParaRPr>
          </a:p>
        </p:txBody>
      </p:sp>
      <p:sp>
        <p:nvSpPr>
          <p:cNvPr id="98" name="Pentagon 97">
            <a:extLst>
              <a:ext uri="{FF2B5EF4-FFF2-40B4-BE49-F238E27FC236}">
                <a16:creationId xmlns:a16="http://schemas.microsoft.com/office/drawing/2014/main" id="{F4715C24-C200-277E-E265-A523A95EC0E1}"/>
              </a:ext>
            </a:extLst>
          </p:cNvPr>
          <p:cNvSpPr/>
          <p:nvPr/>
        </p:nvSpPr>
        <p:spPr>
          <a:xfrm>
            <a:off x="2" y="4473728"/>
            <a:ext cx="12021669" cy="1951938"/>
          </a:xfrm>
          <a:prstGeom prst="homePlate">
            <a:avLst>
              <a:gd name="adj" fmla="val 29306"/>
            </a:avLst>
          </a:prstGeom>
          <a:solidFill>
            <a:schemeClr val="bg1">
              <a:lumMod val="95000"/>
            </a:schemeClr>
          </a:solidFill>
          <a:ln>
            <a:noFill/>
          </a:ln>
          <a:effectLst>
            <a:outerShdw blurRad="508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algn="l" defTabSz="1218639" rtl="0" eaLnBrk="1" fontAlgn="base" latinLnBrk="0" hangingPunct="1">
              <a:lnSpc>
                <a:spcPct val="100000"/>
              </a:lnSpc>
              <a:spcBef>
                <a:spcPts val="600"/>
              </a:spcBef>
              <a:spcAft>
                <a:spcPts val="0"/>
              </a:spcAft>
              <a:buClr>
                <a:srgbClr val="F68B00"/>
              </a:buClr>
              <a:buSzPct val="100000"/>
              <a:tabLst/>
              <a:defRPr/>
            </a:pPr>
            <a:endParaRPr lang="en-US" sz="1600">
              <a:solidFill>
                <a:schemeClr val="tx1"/>
              </a:solidFill>
              <a:latin typeface="Arial"/>
            </a:endParaRPr>
          </a:p>
        </p:txBody>
      </p:sp>
      <p:sp>
        <p:nvSpPr>
          <p:cNvPr id="3" name="Rounded Rectangle 2">
            <a:extLst>
              <a:ext uri="{FF2B5EF4-FFF2-40B4-BE49-F238E27FC236}">
                <a16:creationId xmlns:a16="http://schemas.microsoft.com/office/drawing/2014/main" id="{9D1A9E1D-BDDC-0AA9-A3D1-A4FACDBB6E34}"/>
              </a:ext>
            </a:extLst>
          </p:cNvPr>
          <p:cNvSpPr/>
          <p:nvPr/>
        </p:nvSpPr>
        <p:spPr>
          <a:xfrm>
            <a:off x="141232" y="557938"/>
            <a:ext cx="11824671" cy="875654"/>
          </a:xfrm>
          <a:prstGeom prst="roundRect">
            <a:avLst/>
          </a:prstGeom>
          <a:solidFill>
            <a:srgbClr val="FF58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056EEB3-B4C2-415A-732E-738AD80FBB63}"/>
              </a:ext>
            </a:extLst>
          </p:cNvPr>
          <p:cNvSpPr>
            <a:spLocks noGrp="1"/>
          </p:cNvSpPr>
          <p:nvPr>
            <p:ph type="title"/>
          </p:nvPr>
        </p:nvSpPr>
        <p:spPr>
          <a:xfrm>
            <a:off x="960120" y="685800"/>
            <a:ext cx="11481764" cy="644166"/>
          </a:xfrm>
        </p:spPr>
        <p:txBody>
          <a:bodyPr/>
          <a:lstStyle/>
          <a:p>
            <a:r>
              <a:rPr lang="en-US" sz="3200" b="1"/>
              <a:t>Space Launch Systems</a:t>
            </a:r>
          </a:p>
        </p:txBody>
      </p:sp>
      <p:grpSp>
        <p:nvGrpSpPr>
          <p:cNvPr id="7" name="Group 6">
            <a:extLst>
              <a:ext uri="{FF2B5EF4-FFF2-40B4-BE49-F238E27FC236}">
                <a16:creationId xmlns:a16="http://schemas.microsoft.com/office/drawing/2014/main" id="{185FE96E-5F64-9B91-7F0E-0D356FA7C619}"/>
              </a:ext>
            </a:extLst>
          </p:cNvPr>
          <p:cNvGrpSpPr/>
          <p:nvPr/>
        </p:nvGrpSpPr>
        <p:grpSpPr>
          <a:xfrm>
            <a:off x="9022190" y="4954314"/>
            <a:ext cx="715127" cy="1470556"/>
            <a:chOff x="5216992" y="4909224"/>
            <a:chExt cx="715127" cy="1470556"/>
          </a:xfrm>
        </p:grpSpPr>
        <p:pic>
          <p:nvPicPr>
            <p:cNvPr id="22" name="Picture 21">
              <a:extLst>
                <a:ext uri="{FF2B5EF4-FFF2-40B4-BE49-F238E27FC236}">
                  <a16:creationId xmlns:a16="http://schemas.microsoft.com/office/drawing/2014/main" id="{CF8FB477-6D99-4A12-B514-5D7476FD43B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flipH="1">
              <a:off x="5414626" y="4909224"/>
              <a:ext cx="314171" cy="1104490"/>
            </a:xfrm>
            <a:prstGeom prst="rect">
              <a:avLst/>
            </a:prstGeom>
          </p:spPr>
        </p:pic>
        <p:sp>
          <p:nvSpPr>
            <p:cNvPr id="24" name="TextBox 23">
              <a:extLst>
                <a:ext uri="{FF2B5EF4-FFF2-40B4-BE49-F238E27FC236}">
                  <a16:creationId xmlns:a16="http://schemas.microsoft.com/office/drawing/2014/main" id="{580CC681-35BE-49F8-9042-6DE963B2ACF9}"/>
                </a:ext>
              </a:extLst>
            </p:cNvPr>
            <p:cNvSpPr txBox="1"/>
            <p:nvPr/>
          </p:nvSpPr>
          <p:spPr>
            <a:xfrm>
              <a:off x="5216992" y="6041226"/>
              <a:ext cx="715127" cy="338554"/>
            </a:xfrm>
            <a:prstGeom prst="rect">
              <a:avLst/>
            </a:prstGeom>
            <a:noFill/>
          </p:spPr>
          <p:txBody>
            <a:bodyPr wrap="square" lIns="91440" tIns="45720" rIns="91440" bIns="45720" rtlCol="0" anchor="t">
              <a:spAutoFit/>
            </a:bodyPr>
            <a:lstStyle/>
            <a:p>
              <a:pPr marL="0" marR="0" lvl="0" indent="0" algn="ctr" defTabSz="1218731"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effectLst/>
                  <a:uLnTx/>
                  <a:uFillTx/>
                  <a:latin typeface="Arial"/>
                  <a:ea typeface="Arial" charset="0"/>
                  <a:cs typeface="Arial"/>
                </a:rPr>
                <a:t>SLS Block 1 Cargo</a:t>
              </a:r>
              <a:endParaRPr lang="en-US" sz="800" b="1" i="0" u="none" strike="noStrike" kern="1200" cap="none" spc="0" normalizeH="0" baseline="0" noProof="0">
                <a:ln>
                  <a:noFill/>
                </a:ln>
                <a:effectLst/>
                <a:uLnTx/>
                <a:uFillTx/>
                <a:latin typeface="Arial"/>
                <a:ea typeface="Arial" charset="0"/>
                <a:cs typeface="Arial"/>
              </a:endParaRPr>
            </a:p>
          </p:txBody>
        </p:sp>
      </p:grpSp>
      <p:grpSp>
        <p:nvGrpSpPr>
          <p:cNvPr id="38" name="Group 37">
            <a:extLst>
              <a:ext uri="{FF2B5EF4-FFF2-40B4-BE49-F238E27FC236}">
                <a16:creationId xmlns:a16="http://schemas.microsoft.com/office/drawing/2014/main" id="{74C93B62-82C9-E428-D1E1-A69E107EAEA1}"/>
              </a:ext>
            </a:extLst>
          </p:cNvPr>
          <p:cNvGrpSpPr/>
          <p:nvPr/>
        </p:nvGrpSpPr>
        <p:grpSpPr>
          <a:xfrm>
            <a:off x="4420363" y="2342661"/>
            <a:ext cx="929166" cy="1749707"/>
            <a:chOff x="3473237" y="2177840"/>
            <a:chExt cx="929166" cy="1749707"/>
          </a:xfrm>
        </p:grpSpPr>
        <p:pic>
          <p:nvPicPr>
            <p:cNvPr id="27" name="Picture 26">
              <a:extLst>
                <a:ext uri="{FF2B5EF4-FFF2-40B4-BE49-F238E27FC236}">
                  <a16:creationId xmlns:a16="http://schemas.microsoft.com/office/drawing/2014/main" id="{9663989F-7039-4B85-AA47-141EEDC0B6D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flipH="1">
              <a:off x="3748503" y="2177840"/>
              <a:ext cx="314169" cy="1360237"/>
            </a:xfrm>
            <a:prstGeom prst="rect">
              <a:avLst/>
            </a:prstGeom>
          </p:spPr>
        </p:pic>
        <p:sp>
          <p:nvSpPr>
            <p:cNvPr id="28" name="TextBox 27">
              <a:extLst>
                <a:ext uri="{FF2B5EF4-FFF2-40B4-BE49-F238E27FC236}">
                  <a16:creationId xmlns:a16="http://schemas.microsoft.com/office/drawing/2014/main" id="{5F285902-9E6B-46E1-A3EB-F2170C7E96BA}"/>
                </a:ext>
              </a:extLst>
            </p:cNvPr>
            <p:cNvSpPr txBox="1"/>
            <p:nvPr/>
          </p:nvSpPr>
          <p:spPr>
            <a:xfrm>
              <a:off x="3473237" y="3573604"/>
              <a:ext cx="929166" cy="353943"/>
            </a:xfrm>
            <a:prstGeom prst="rect">
              <a:avLst/>
            </a:prstGeom>
            <a:noFill/>
          </p:spPr>
          <p:txBody>
            <a:bodyPr wrap="square" lIns="91440" tIns="45720" rIns="91440" bIns="45720" rtlCol="0" anchor="t">
              <a:spAutoFit/>
            </a:bodyPr>
            <a:lstStyle/>
            <a:p>
              <a:pPr marL="0" marR="0" lvl="0" indent="0" algn="ctr" defTabSz="1218731" rtl="0" eaLnBrk="1" fontAlgn="auto" latinLnBrk="0" hangingPunct="1">
                <a:lnSpc>
                  <a:spcPct val="100000"/>
                </a:lnSpc>
                <a:spcBef>
                  <a:spcPts val="0"/>
                </a:spcBef>
                <a:spcAft>
                  <a:spcPts val="0"/>
                </a:spcAft>
                <a:buClrTx/>
                <a:buSzTx/>
                <a:buFontTx/>
                <a:buNone/>
                <a:tabLst/>
                <a:defRPr/>
              </a:pPr>
              <a:r>
                <a:rPr kumimoji="0" lang="en-US" sz="850" b="1" i="0" u="none" strike="noStrike" kern="1200" cap="none" spc="0" normalizeH="0" baseline="0" noProof="0">
                  <a:ln>
                    <a:noFill/>
                  </a:ln>
                  <a:effectLst/>
                  <a:uLnTx/>
                  <a:uFillTx/>
                  <a:latin typeface="Arial"/>
                  <a:ea typeface="Arial" charset="0"/>
                  <a:cs typeface="Arial"/>
                </a:rPr>
                <a:t>SLS Block 1B Crew/Orion</a:t>
              </a:r>
              <a:endParaRPr lang="en-US" sz="850" b="1" i="0" u="none" strike="noStrike" kern="1200" cap="none" spc="0" normalizeH="0" baseline="0" noProof="0">
                <a:ln>
                  <a:noFill/>
                </a:ln>
                <a:effectLst/>
                <a:uLnTx/>
                <a:uFillTx/>
                <a:latin typeface="Arial"/>
                <a:ea typeface="Arial" charset="0"/>
                <a:cs typeface="Arial"/>
              </a:endParaRPr>
            </a:p>
          </p:txBody>
        </p:sp>
      </p:grpSp>
      <p:pic>
        <p:nvPicPr>
          <p:cNvPr id="56" name="Picture 55">
            <a:extLst>
              <a:ext uri="{FF2B5EF4-FFF2-40B4-BE49-F238E27FC236}">
                <a16:creationId xmlns:a16="http://schemas.microsoft.com/office/drawing/2014/main" id="{1A11EA6A-5E31-4225-AE33-14CE484DD2A7}"/>
              </a:ext>
            </a:extLst>
          </p:cNvPr>
          <p:cNvPicPr>
            <a:picLocks noChangeAspect="1"/>
          </p:cNvPicPr>
          <p:nvPr/>
        </p:nvPicPr>
        <p:blipFill>
          <a:blip r:embed="rId5"/>
          <a:stretch>
            <a:fillRect/>
          </a:stretch>
        </p:blipFill>
        <p:spPr>
          <a:xfrm>
            <a:off x="7158991" y="5494139"/>
            <a:ext cx="307320" cy="625475"/>
          </a:xfrm>
          <a:prstGeom prst="rect">
            <a:avLst/>
          </a:prstGeom>
        </p:spPr>
      </p:pic>
      <p:pic>
        <p:nvPicPr>
          <p:cNvPr id="57" name="Picture 56">
            <a:extLst>
              <a:ext uri="{FF2B5EF4-FFF2-40B4-BE49-F238E27FC236}">
                <a16:creationId xmlns:a16="http://schemas.microsoft.com/office/drawing/2014/main" id="{D6ABD3CA-CD13-49CF-9F97-013ADA8A366B}"/>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924355" y="5039340"/>
            <a:ext cx="577778" cy="1088886"/>
          </a:xfrm>
          <a:prstGeom prst="rect">
            <a:avLst/>
          </a:prstGeom>
        </p:spPr>
      </p:pic>
      <p:pic>
        <p:nvPicPr>
          <p:cNvPr id="58" name="Picture 17">
            <a:extLst>
              <a:ext uri="{FF2B5EF4-FFF2-40B4-BE49-F238E27FC236}">
                <a16:creationId xmlns:a16="http://schemas.microsoft.com/office/drawing/2014/main" id="{B23BF2C9-E8BC-4A68-B4F7-69683DAB5DFD}"/>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tretch>
            <a:fillRect/>
          </a:stretch>
        </p:blipFill>
        <p:spPr bwMode="auto">
          <a:xfrm>
            <a:off x="5762355" y="5797448"/>
            <a:ext cx="424464" cy="319979"/>
          </a:xfrm>
          <a:prstGeom prst="rect">
            <a:avLst/>
          </a:prstGeom>
          <a:noFill/>
          <a:extLst>
            <a:ext uri="{909E8E84-426E-40DD-AFC4-6F175D3DCCD1}">
              <a14:hiddenFill xmlns:a14="http://schemas.microsoft.com/office/drawing/2010/main">
                <a:solidFill>
                  <a:srgbClr val="FFFFFF"/>
                </a:solidFill>
              </a14:hiddenFill>
            </a:ext>
          </a:extLst>
        </p:spPr>
      </p:pic>
      <p:grpSp>
        <p:nvGrpSpPr>
          <p:cNvPr id="9" name="Group 8">
            <a:extLst>
              <a:ext uri="{FF2B5EF4-FFF2-40B4-BE49-F238E27FC236}">
                <a16:creationId xmlns:a16="http://schemas.microsoft.com/office/drawing/2014/main" id="{DD571529-0BBB-B914-A3AC-324955264F8B}"/>
              </a:ext>
            </a:extLst>
          </p:cNvPr>
          <p:cNvGrpSpPr/>
          <p:nvPr/>
        </p:nvGrpSpPr>
        <p:grpSpPr>
          <a:xfrm>
            <a:off x="6632414" y="5428496"/>
            <a:ext cx="432126" cy="688692"/>
            <a:chOff x="8643252" y="5293271"/>
            <a:chExt cx="432126" cy="688692"/>
          </a:xfrm>
        </p:grpSpPr>
        <p:pic>
          <p:nvPicPr>
            <p:cNvPr id="59" name="Picture 58">
              <a:extLst>
                <a:ext uri="{FF2B5EF4-FFF2-40B4-BE49-F238E27FC236}">
                  <a16:creationId xmlns:a16="http://schemas.microsoft.com/office/drawing/2014/main" id="{E0DC8424-E233-46EF-910C-31564147F686}"/>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667206" y="5293271"/>
              <a:ext cx="408172" cy="688692"/>
            </a:xfrm>
            <a:prstGeom prst="rect">
              <a:avLst/>
            </a:prstGeom>
          </p:spPr>
        </p:pic>
        <p:pic>
          <p:nvPicPr>
            <p:cNvPr id="55" name="Picture 54">
              <a:extLst>
                <a:ext uri="{FF2B5EF4-FFF2-40B4-BE49-F238E27FC236}">
                  <a16:creationId xmlns:a16="http://schemas.microsoft.com/office/drawing/2014/main" id="{2DA072C9-C837-4B47-B330-CB70EE52975E}"/>
                </a:ext>
              </a:extLst>
            </p:cNvPr>
            <p:cNvPicPr>
              <a:picLocks noChangeAspect="1"/>
            </p:cNvPicPr>
            <p:nvPr/>
          </p:nvPicPr>
          <p:blipFill rotWithShape="1">
            <a:blip r:embed="rId9">
              <a:clrChange>
                <a:clrFrom>
                  <a:srgbClr val="FFFFFF"/>
                </a:clrFrom>
                <a:clrTo>
                  <a:srgbClr val="FFFFFF">
                    <a:alpha val="0"/>
                  </a:srgbClr>
                </a:clrTo>
              </a:clrChange>
              <a:extLst>
                <a:ext uri="{BEBA8EAE-BF5A-486C-A8C5-ECC9F3942E4B}">
                  <a14:imgProps xmlns:a14="http://schemas.microsoft.com/office/drawing/2010/main">
                    <a14:imgLayer r:embed="rId10">
                      <a14:imgEffect>
                        <a14:backgroundRemoval t="6722" b="67218" l="8499" r="89802">
                          <a14:foregroundMark x1="26062" y1="54705" x2="26062" y2="54705"/>
                          <a14:foregroundMark x1="43343" y1="53775" x2="43343" y2="53775"/>
                          <a14:foregroundMark x1="43343" y1="60186" x2="43343" y2="60186"/>
                          <a14:foregroundMark x1="33144" y1="40641" x2="33144" y2="40641"/>
                          <a14:foregroundMark x1="61473" y1="64116" x2="61473" y2="64116"/>
                          <a14:foregroundMark x1="71105" y1="66494" x2="71105" y2="66494"/>
                          <a14:foregroundMark x1="47309" y1="67218" x2="47309" y2="67218"/>
                          <a14:foregroundMark x1="26062" y1="65977" x2="26062" y2="65977"/>
                          <a14:foregroundMark x1="24646" y1="41882" x2="24646" y2="41882"/>
                          <a14:foregroundMark x1="26629" y1="42089" x2="26629" y2="42089"/>
                          <a14:foregroundMark x1="26629" y1="41365" x2="26629" y2="41365"/>
                          <a14:foregroundMark x1="25212" y1="41365" x2="25212" y2="43020"/>
                          <a14:foregroundMark x1="57507" y1="55946" x2="58074" y2="42089"/>
                          <a14:foregroundMark x1="50992" y1="46743" x2="50992" y2="46743"/>
                          <a14:foregroundMark x1="53541" y1="47466" x2="53541" y2="47466"/>
                          <a14:foregroundMark x1="52408" y1="46019" x2="52975" y2="48914"/>
                          <a14:foregroundMark x1="54391" y1="42813" x2="56941" y2="45605"/>
                          <a14:foregroundMark x1="8499" y1="67218" x2="8499" y2="67218"/>
                          <a14:foregroundMark x1="21530" y1="66494" x2="21530" y2="66494"/>
                          <a14:backgroundMark x1="28045" y1="18407" x2="28045" y2="18407"/>
                          <a14:backgroundMark x1="26629" y1="21406" x2="26629" y2="23475"/>
                          <a14:backgroundMark x1="25212" y1="25440" x2="15581" y2="38366"/>
                          <a14:backgroundMark x1="15581" y1="38366" x2="16997" y2="51499"/>
                          <a14:backgroundMark x1="16997" y1="51499" x2="22946" y2="26163"/>
                          <a14:backgroundMark x1="22946" y1="26163" x2="51841" y2="17890"/>
                          <a14:backgroundMark x1="51841" y1="17890" x2="74221" y2="43020"/>
                          <a14:backgroundMark x1="74221" y1="43020" x2="70255" y2="55636"/>
                          <a14:backgroundMark x1="70255" y1="55636" x2="52125" y2="16960"/>
                          <a14:backgroundMark x1="52125" y1="16960" x2="47309" y2="25646"/>
                          <a14:backgroundMark x1="20113" y1="58532" x2="22663" y2="58738"/>
                          <a14:backgroundMark x1="12465" y1="55636" x2="12465" y2="55636"/>
                          <a14:backgroundMark x1="18980" y1="55636" x2="18980" y2="55636"/>
                          <a14:backgroundMark x1="15581" y1="56670" x2="15581" y2="56670"/>
                          <a14:backgroundMark x1="18980" y1="57084" x2="18980" y2="57084"/>
                          <a14:backgroundMark x1="15014" y1="52637" x2="12465" y2="53361"/>
                          <a14:backgroundMark x1="62606" y1="58014" x2="65722" y2="55222"/>
                          <a14:backgroundMark x1="71671" y1="58945" x2="74788" y2="62254"/>
                          <a14:backgroundMark x1="15581" y1="54292" x2="16997" y2="53361"/>
                          <a14:backgroundMark x1="15014" y1="58014" x2="9348" y2="62048"/>
                          <a14:backgroundMark x1="55963" y1="45927" x2="56024" y2="45713"/>
                          <a14:backgroundMark x1="56941" y1="55636" x2="56941" y2="55636"/>
                          <a14:backgroundMark x1="57507" y1="54705" x2="57507" y2="54705"/>
                          <a14:backgroundMark x1="58074" y1="53568" x2="58074" y2="53568"/>
                          <a14:backgroundMark x1="57507" y1="49535" x2="57507" y2="49535"/>
                          <a14:backgroundMark x1="25495" y1="43020" x2="25212" y2="43744"/>
                          <a14:backgroundMark x1="7365" y1="63702" x2="7365" y2="63702"/>
                          <a14:backgroundMark x1="5382" y1="65047" x2="5382" y2="65047"/>
                          <a14:backgroundMark x1="6799" y1="65047" x2="6799" y2="65047"/>
                          <a14:backgroundMark x1="5382" y1="66287" x2="5382" y2="66287"/>
                        </a14:backgroundRemoval>
                      </a14:imgEffect>
                    </a14:imgLayer>
                  </a14:imgProps>
                </a:ext>
              </a:extLst>
            </a:blip>
            <a:srcRect l="-9041" t="27948" r="15622" b="31411"/>
            <a:stretch/>
          </p:blipFill>
          <p:spPr>
            <a:xfrm>
              <a:off x="8643252" y="5615674"/>
              <a:ext cx="407809" cy="305303"/>
            </a:xfrm>
            <a:prstGeom prst="rect">
              <a:avLst/>
            </a:prstGeom>
          </p:spPr>
        </p:pic>
      </p:grpSp>
      <p:sp>
        <p:nvSpPr>
          <p:cNvPr id="60" name="Pentagon 100">
            <a:extLst>
              <a:ext uri="{FF2B5EF4-FFF2-40B4-BE49-F238E27FC236}">
                <a16:creationId xmlns:a16="http://schemas.microsoft.com/office/drawing/2014/main" id="{09FE15D5-2C02-40B7-8B6D-7FC4BC5BF743}"/>
              </a:ext>
            </a:extLst>
          </p:cNvPr>
          <p:cNvSpPr/>
          <p:nvPr/>
        </p:nvSpPr>
        <p:spPr>
          <a:xfrm>
            <a:off x="450841" y="4779208"/>
            <a:ext cx="5045993" cy="1471567"/>
          </a:xfrm>
          <a:prstGeom prst="homePlate">
            <a:avLst>
              <a:gd name="adj" fmla="val 29306"/>
            </a:avLst>
          </a:prstGeom>
          <a:solidFill>
            <a:schemeClr val="bg1">
              <a:lumMod val="95000"/>
            </a:schemeClr>
          </a:solidFill>
          <a:ln>
            <a:noFill/>
          </a:ln>
          <a:effectLst>
            <a:outerShdw blurRad="63500" dist="381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defTabSz="1218639" fontAlgn="base">
              <a:spcBef>
                <a:spcPts val="600"/>
              </a:spcBef>
              <a:buClr>
                <a:srgbClr val="F68B00"/>
              </a:buClr>
              <a:buSzPct val="100000"/>
              <a:defRPr/>
            </a:pPr>
            <a:r>
              <a:rPr lang="en-US">
                <a:solidFill>
                  <a:schemeClr val="tx1"/>
                </a:solidFill>
                <a:effectLst>
                  <a:outerShdw blurRad="50800" dist="38100" dir="2700000" algn="tl" rotWithShape="0">
                    <a:prstClr val="black">
                      <a:alpha val="40000"/>
                    </a:prstClr>
                  </a:outerShdw>
                </a:effectLst>
                <a:latin typeface="Arial"/>
                <a:ea typeface="ＭＳ Ｐゴシック"/>
                <a:cs typeface="Arial"/>
              </a:rPr>
              <a:t>Potential advanced cargo versions of</a:t>
            </a:r>
            <a:r>
              <a:rPr kumimoji="0" lang="en-US" b="0" i="0" u="none" strike="noStrike" kern="1200" cap="none" spc="0" normalizeH="0" baseline="0" noProof="0">
                <a:ln>
                  <a:noFill/>
                </a:ln>
                <a:solidFill>
                  <a:schemeClr val="tx1"/>
                </a:solidFill>
                <a:effectLst>
                  <a:outerShdw blurRad="50800" dist="38100" dir="2700000" algn="tl" rotWithShape="0">
                    <a:prstClr val="black">
                      <a:alpha val="40000"/>
                    </a:prstClr>
                  </a:outerShdw>
                </a:effectLst>
                <a:uLnTx/>
                <a:uFillTx/>
                <a:latin typeface="Arial"/>
                <a:ea typeface="ＭＳ Ｐゴシック"/>
                <a:cs typeface="Arial"/>
              </a:rPr>
              <a:t> SLS will carry more than double the volume of any contemporary heavy lift vehicle, enabling large habitats, telescopes, and more</a:t>
            </a:r>
            <a:endParaRPr lang="en-US" b="0" i="0" u="none" strike="noStrike" kern="1200" cap="none" spc="0" normalizeH="0" baseline="0" noProof="0">
              <a:ln>
                <a:noFill/>
              </a:ln>
              <a:solidFill>
                <a:schemeClr val="tx1"/>
              </a:solidFill>
              <a:effectLst>
                <a:outerShdw blurRad="50800" dist="38100" dir="2700000" algn="tl" rotWithShape="0">
                  <a:prstClr val="black">
                    <a:alpha val="40000"/>
                  </a:prstClr>
                </a:outerShdw>
              </a:effectLst>
              <a:uLnTx/>
              <a:uFillTx/>
              <a:latin typeface="Arial"/>
              <a:ea typeface="ＭＳ Ｐゴシック"/>
              <a:cs typeface="Arial"/>
            </a:endParaRPr>
          </a:p>
        </p:txBody>
      </p:sp>
      <p:sp>
        <p:nvSpPr>
          <p:cNvPr id="77" name="Pentagon 96">
            <a:extLst>
              <a:ext uri="{FF2B5EF4-FFF2-40B4-BE49-F238E27FC236}">
                <a16:creationId xmlns:a16="http://schemas.microsoft.com/office/drawing/2014/main" id="{DCA5A765-F66B-49D6-B97B-8B92E7C4591F}"/>
              </a:ext>
            </a:extLst>
          </p:cNvPr>
          <p:cNvSpPr/>
          <p:nvPr/>
        </p:nvSpPr>
        <p:spPr>
          <a:xfrm>
            <a:off x="792001" y="4034514"/>
            <a:ext cx="9943200" cy="591199"/>
          </a:xfrm>
          <a:prstGeom prst="homePlate">
            <a:avLst>
              <a:gd name="adj" fmla="val 29306"/>
            </a:avLst>
          </a:prstGeom>
          <a:gradFill>
            <a:gsLst>
              <a:gs pos="0">
                <a:schemeClr val="dk1">
                  <a:lumMod val="110000"/>
                  <a:satMod val="105000"/>
                  <a:tint val="67000"/>
                </a:schemeClr>
              </a:gs>
              <a:gs pos="50000">
                <a:schemeClr val="dk1">
                  <a:lumMod val="105000"/>
                  <a:satMod val="103000"/>
                  <a:tint val="73000"/>
                </a:schemeClr>
              </a:gs>
              <a:gs pos="100000">
                <a:schemeClr val="dk1">
                  <a:lumMod val="105000"/>
                  <a:satMod val="109000"/>
                  <a:tint val="81000"/>
                </a:schemeClr>
              </a:gs>
            </a:gsLst>
            <a:lin ang="5400000" scaled="0"/>
          </a:gradFill>
          <a:ln>
            <a:noFill/>
          </a:ln>
          <a:effectLst>
            <a:outerShdw blurRad="508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a:solidFill>
                  <a:schemeClr val="tx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Reduced cost, increased cadence &amp; broader utilization</a:t>
            </a:r>
          </a:p>
        </p:txBody>
      </p:sp>
      <p:sp>
        <p:nvSpPr>
          <p:cNvPr id="39" name="Pentagon 100">
            <a:extLst>
              <a:ext uri="{FF2B5EF4-FFF2-40B4-BE49-F238E27FC236}">
                <a16:creationId xmlns:a16="http://schemas.microsoft.com/office/drawing/2014/main" id="{F542B914-56FD-4BE9-A2D3-55839036BF32}"/>
              </a:ext>
            </a:extLst>
          </p:cNvPr>
          <p:cNvSpPr/>
          <p:nvPr/>
        </p:nvSpPr>
        <p:spPr>
          <a:xfrm>
            <a:off x="7959458" y="2602093"/>
            <a:ext cx="3863086" cy="1201534"/>
          </a:xfrm>
          <a:prstGeom prst="homePlate">
            <a:avLst>
              <a:gd name="adj" fmla="val 29306"/>
            </a:avLst>
          </a:prstGeom>
          <a:solidFill>
            <a:schemeClr val="bg1">
              <a:lumMod val="95000"/>
            </a:schemeClr>
          </a:solidFill>
          <a:ln>
            <a:noFill/>
          </a:ln>
          <a:effectLst>
            <a:outerShdw blurRad="63500" dist="381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solidFill>
                  <a:schemeClr val="tx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Utilize SLS Block 2 Crew/Orion and Block 2 Cargo to expand Lunar/Martian architecture concepts</a:t>
            </a:r>
          </a:p>
        </p:txBody>
      </p:sp>
      <p:grpSp>
        <p:nvGrpSpPr>
          <p:cNvPr id="52" name="Group 51">
            <a:extLst>
              <a:ext uri="{FF2B5EF4-FFF2-40B4-BE49-F238E27FC236}">
                <a16:creationId xmlns:a16="http://schemas.microsoft.com/office/drawing/2014/main" id="{6676D3F5-AA34-AAE9-A348-92339F923A7F}"/>
              </a:ext>
            </a:extLst>
          </p:cNvPr>
          <p:cNvGrpSpPr/>
          <p:nvPr/>
        </p:nvGrpSpPr>
        <p:grpSpPr>
          <a:xfrm>
            <a:off x="7229772" y="2143323"/>
            <a:ext cx="813717" cy="1918619"/>
            <a:chOff x="6092536" y="4621377"/>
            <a:chExt cx="682338" cy="1712779"/>
          </a:xfrm>
        </p:grpSpPr>
        <p:pic>
          <p:nvPicPr>
            <p:cNvPr id="29" name="Picture 28">
              <a:extLst>
                <a:ext uri="{FF2B5EF4-FFF2-40B4-BE49-F238E27FC236}">
                  <a16:creationId xmlns:a16="http://schemas.microsoft.com/office/drawing/2014/main" id="{D22C8AA0-B4BE-4310-8E6D-D8E0F8B7AA3D}"/>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flipH="1">
              <a:off x="6206003" y="4621377"/>
              <a:ext cx="350921" cy="1395496"/>
            </a:xfrm>
            <a:prstGeom prst="rect">
              <a:avLst/>
            </a:prstGeom>
          </p:spPr>
        </p:pic>
        <p:sp>
          <p:nvSpPr>
            <p:cNvPr id="5" name="TextBox 4">
              <a:extLst>
                <a:ext uri="{FF2B5EF4-FFF2-40B4-BE49-F238E27FC236}">
                  <a16:creationId xmlns:a16="http://schemas.microsoft.com/office/drawing/2014/main" id="{693948D2-5344-AEFC-C308-8AB3A5C80242}"/>
                </a:ext>
              </a:extLst>
            </p:cNvPr>
            <p:cNvSpPr txBox="1"/>
            <p:nvPr/>
          </p:nvSpPr>
          <p:spPr>
            <a:xfrm>
              <a:off x="6092536" y="6031924"/>
              <a:ext cx="682338" cy="3022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800" b="1">
                  <a:latin typeface="Arial"/>
                </a:rPr>
                <a:t>SLS Block </a:t>
              </a:r>
              <a:endParaRPr lang="en-US" sz="800" b="1">
                <a:latin typeface="Arial"/>
                <a:cs typeface="Arial"/>
              </a:endParaRPr>
            </a:p>
            <a:p>
              <a:r>
                <a:rPr lang="en-US" sz="800" b="1">
                  <a:latin typeface="Arial"/>
                </a:rPr>
                <a:t>2 Cargo</a:t>
              </a:r>
              <a:endParaRPr lang="en-US" sz="800" b="1">
                <a:latin typeface="Arial"/>
                <a:cs typeface="Arial"/>
              </a:endParaRPr>
            </a:p>
          </p:txBody>
        </p:sp>
      </p:grpSp>
      <p:sp>
        <p:nvSpPr>
          <p:cNvPr id="4" name="TextBox 3">
            <a:extLst>
              <a:ext uri="{FF2B5EF4-FFF2-40B4-BE49-F238E27FC236}">
                <a16:creationId xmlns:a16="http://schemas.microsoft.com/office/drawing/2014/main" id="{200C0D4B-17B1-BB0A-C0BB-1D10D6F70463}"/>
              </a:ext>
            </a:extLst>
          </p:cNvPr>
          <p:cNvSpPr txBox="1"/>
          <p:nvPr/>
        </p:nvSpPr>
        <p:spPr>
          <a:xfrm>
            <a:off x="17317" y="1601932"/>
            <a:ext cx="12122727" cy="369332"/>
          </a:xfrm>
          <a:prstGeom prst="rect">
            <a:avLst/>
          </a:prstGeom>
          <a:solidFill>
            <a:schemeClr val="tx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a:t>Click to add text</a:t>
            </a:r>
          </a:p>
        </p:txBody>
      </p:sp>
      <p:sp>
        <p:nvSpPr>
          <p:cNvPr id="6" name="TextBox 5">
            <a:extLst>
              <a:ext uri="{FF2B5EF4-FFF2-40B4-BE49-F238E27FC236}">
                <a16:creationId xmlns:a16="http://schemas.microsoft.com/office/drawing/2014/main" id="{484FAD02-394E-1638-4F1A-17E7D99259AA}"/>
              </a:ext>
            </a:extLst>
          </p:cNvPr>
          <p:cNvSpPr txBox="1"/>
          <p:nvPr/>
        </p:nvSpPr>
        <p:spPr>
          <a:xfrm>
            <a:off x="294409" y="1601931"/>
            <a:ext cx="66674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a:solidFill>
                  <a:schemeClr val="bg1"/>
                </a:solidFill>
                <a:cs typeface="Calibri"/>
              </a:rPr>
              <a:t>2022</a:t>
            </a:r>
          </a:p>
        </p:txBody>
      </p:sp>
      <p:sp>
        <p:nvSpPr>
          <p:cNvPr id="10" name="TextBox 9">
            <a:extLst>
              <a:ext uri="{FF2B5EF4-FFF2-40B4-BE49-F238E27FC236}">
                <a16:creationId xmlns:a16="http://schemas.microsoft.com/office/drawing/2014/main" id="{56A2F7BF-BB51-2041-791D-3B784D62CA30}"/>
              </a:ext>
            </a:extLst>
          </p:cNvPr>
          <p:cNvSpPr txBox="1"/>
          <p:nvPr/>
        </p:nvSpPr>
        <p:spPr>
          <a:xfrm>
            <a:off x="1290205" y="1601930"/>
            <a:ext cx="66674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a:solidFill>
                  <a:schemeClr val="bg1"/>
                </a:solidFill>
                <a:cs typeface="Calibri"/>
              </a:rPr>
              <a:t>2024</a:t>
            </a:r>
          </a:p>
        </p:txBody>
      </p:sp>
      <p:sp>
        <p:nvSpPr>
          <p:cNvPr id="11" name="TextBox 10">
            <a:extLst>
              <a:ext uri="{FF2B5EF4-FFF2-40B4-BE49-F238E27FC236}">
                <a16:creationId xmlns:a16="http://schemas.microsoft.com/office/drawing/2014/main" id="{C31F0510-E89D-A4E2-A481-B23746E928FB}"/>
              </a:ext>
            </a:extLst>
          </p:cNvPr>
          <p:cNvSpPr txBox="1"/>
          <p:nvPr/>
        </p:nvSpPr>
        <p:spPr>
          <a:xfrm>
            <a:off x="2173432" y="1601929"/>
            <a:ext cx="66674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a:solidFill>
                  <a:schemeClr val="bg1"/>
                </a:solidFill>
                <a:cs typeface="Calibri"/>
              </a:rPr>
              <a:t>2025</a:t>
            </a:r>
          </a:p>
        </p:txBody>
      </p:sp>
      <p:grpSp>
        <p:nvGrpSpPr>
          <p:cNvPr id="42" name="Group 41">
            <a:extLst>
              <a:ext uri="{FF2B5EF4-FFF2-40B4-BE49-F238E27FC236}">
                <a16:creationId xmlns:a16="http://schemas.microsoft.com/office/drawing/2014/main" id="{B1BC8BD9-FD6D-C676-C79F-B0A7FA0FBD1F}"/>
              </a:ext>
            </a:extLst>
          </p:cNvPr>
          <p:cNvGrpSpPr/>
          <p:nvPr/>
        </p:nvGrpSpPr>
        <p:grpSpPr>
          <a:xfrm>
            <a:off x="2856051" y="2360277"/>
            <a:ext cx="929166" cy="1723431"/>
            <a:chOff x="2709743" y="2334001"/>
            <a:chExt cx="929166" cy="1723431"/>
          </a:xfrm>
        </p:grpSpPr>
        <p:pic>
          <p:nvPicPr>
            <p:cNvPr id="12" name="Picture 11">
              <a:extLst>
                <a:ext uri="{FF2B5EF4-FFF2-40B4-BE49-F238E27FC236}">
                  <a16:creationId xmlns:a16="http://schemas.microsoft.com/office/drawing/2014/main" id="{FC2A5EF3-2D68-0FB2-8CA3-EBE15FD03485}"/>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flipH="1">
              <a:off x="3024422" y="2334001"/>
              <a:ext cx="314169" cy="1360237"/>
            </a:xfrm>
            <a:prstGeom prst="rect">
              <a:avLst/>
            </a:prstGeom>
          </p:spPr>
        </p:pic>
        <p:sp>
          <p:nvSpPr>
            <p:cNvPr id="13" name="TextBox 12">
              <a:extLst>
                <a:ext uri="{FF2B5EF4-FFF2-40B4-BE49-F238E27FC236}">
                  <a16:creationId xmlns:a16="http://schemas.microsoft.com/office/drawing/2014/main" id="{220C7E88-5D70-2E3A-866A-FB4B2D47F2B4}"/>
                </a:ext>
              </a:extLst>
            </p:cNvPr>
            <p:cNvSpPr txBox="1"/>
            <p:nvPr/>
          </p:nvSpPr>
          <p:spPr>
            <a:xfrm>
              <a:off x="2709743" y="3703489"/>
              <a:ext cx="929166" cy="353943"/>
            </a:xfrm>
            <a:prstGeom prst="rect">
              <a:avLst/>
            </a:prstGeom>
            <a:noFill/>
          </p:spPr>
          <p:txBody>
            <a:bodyPr wrap="square" lIns="91440" tIns="45720" rIns="91440" bIns="45720" rtlCol="0" anchor="t">
              <a:spAutoFit/>
            </a:bodyPr>
            <a:lstStyle/>
            <a:p>
              <a:pPr marL="0" marR="0" lvl="0" indent="0" algn="ctr" defTabSz="1218731" rtl="0" eaLnBrk="1" fontAlgn="auto" latinLnBrk="0" hangingPunct="1">
                <a:lnSpc>
                  <a:spcPct val="100000"/>
                </a:lnSpc>
                <a:spcBef>
                  <a:spcPts val="0"/>
                </a:spcBef>
                <a:spcAft>
                  <a:spcPts val="0"/>
                </a:spcAft>
                <a:buClrTx/>
                <a:buSzTx/>
                <a:buFontTx/>
                <a:buNone/>
                <a:tabLst/>
                <a:defRPr/>
              </a:pPr>
              <a:r>
                <a:rPr kumimoji="0" lang="en-US" sz="850" b="1" i="0" u="none" strike="noStrike" kern="1200" cap="none" spc="0" normalizeH="0" baseline="0" noProof="0">
                  <a:ln>
                    <a:noFill/>
                  </a:ln>
                  <a:effectLst/>
                  <a:uLnTx/>
                  <a:uFillTx/>
                  <a:latin typeface="Arial"/>
                  <a:ea typeface="Arial" charset="0"/>
                  <a:cs typeface="Arial"/>
                </a:rPr>
                <a:t>SLS Block 1B Crew/Orion</a:t>
              </a:r>
              <a:endParaRPr lang="en-US" sz="850" b="1" i="0" u="none" strike="noStrike" kern="1200" cap="none" spc="0" normalizeH="0" baseline="0" noProof="0">
                <a:ln>
                  <a:noFill/>
                </a:ln>
                <a:effectLst/>
                <a:uLnTx/>
                <a:uFillTx/>
                <a:latin typeface="Arial"/>
                <a:ea typeface="Arial" charset="0"/>
                <a:cs typeface="Arial"/>
              </a:endParaRPr>
            </a:p>
          </p:txBody>
        </p:sp>
      </p:grpSp>
      <p:sp>
        <p:nvSpPr>
          <p:cNvPr id="26" name="TextBox 25">
            <a:extLst>
              <a:ext uri="{FF2B5EF4-FFF2-40B4-BE49-F238E27FC236}">
                <a16:creationId xmlns:a16="http://schemas.microsoft.com/office/drawing/2014/main" id="{8494DC9C-E3E8-99D3-7327-4E7C3B328582}"/>
              </a:ext>
            </a:extLst>
          </p:cNvPr>
          <p:cNvSpPr txBox="1"/>
          <p:nvPr/>
        </p:nvSpPr>
        <p:spPr>
          <a:xfrm>
            <a:off x="3532909" y="1610587"/>
            <a:ext cx="66674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a:solidFill>
                  <a:schemeClr val="bg1"/>
                </a:solidFill>
                <a:cs typeface="Calibri"/>
              </a:rPr>
              <a:t>2027</a:t>
            </a:r>
          </a:p>
        </p:txBody>
      </p:sp>
      <p:sp>
        <p:nvSpPr>
          <p:cNvPr id="32" name="TextBox 31">
            <a:extLst>
              <a:ext uri="{FF2B5EF4-FFF2-40B4-BE49-F238E27FC236}">
                <a16:creationId xmlns:a16="http://schemas.microsoft.com/office/drawing/2014/main" id="{9DF01F8E-3A41-EA5C-A4F6-3520E70AD652}"/>
              </a:ext>
            </a:extLst>
          </p:cNvPr>
          <p:cNvSpPr txBox="1"/>
          <p:nvPr/>
        </p:nvSpPr>
        <p:spPr>
          <a:xfrm>
            <a:off x="6251864" y="1610588"/>
            <a:ext cx="85724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a:solidFill>
                  <a:schemeClr val="bg1"/>
                </a:solidFill>
                <a:cs typeface="Calibri"/>
              </a:rPr>
              <a:t>2029+</a:t>
            </a:r>
          </a:p>
        </p:txBody>
      </p:sp>
      <p:pic>
        <p:nvPicPr>
          <p:cNvPr id="8" name="Picture 8">
            <a:extLst>
              <a:ext uri="{FF2B5EF4-FFF2-40B4-BE49-F238E27FC236}">
                <a16:creationId xmlns:a16="http://schemas.microsoft.com/office/drawing/2014/main" id="{7CA2CEB9-9FDB-1780-9439-CDE3448862D9}"/>
              </a:ext>
            </a:extLst>
          </p:cNvPr>
          <p:cNvPicPr>
            <a:picLocks noChangeAspect="1"/>
          </p:cNvPicPr>
          <p:nvPr/>
        </p:nvPicPr>
        <p:blipFill>
          <a:blip r:embed="rId12"/>
          <a:stretch>
            <a:fillRect/>
          </a:stretch>
        </p:blipFill>
        <p:spPr>
          <a:xfrm flipH="1">
            <a:off x="495996" y="2341418"/>
            <a:ext cx="254918" cy="1361209"/>
          </a:xfrm>
          <a:prstGeom prst="rect">
            <a:avLst/>
          </a:prstGeom>
        </p:spPr>
      </p:pic>
      <p:sp>
        <p:nvSpPr>
          <p:cNvPr id="16" name="TextBox 15">
            <a:extLst>
              <a:ext uri="{FF2B5EF4-FFF2-40B4-BE49-F238E27FC236}">
                <a16:creationId xmlns:a16="http://schemas.microsoft.com/office/drawing/2014/main" id="{9766EA7A-5E47-1B54-C3DE-6C3BEAB2FDC1}"/>
              </a:ext>
            </a:extLst>
          </p:cNvPr>
          <p:cNvSpPr txBox="1"/>
          <p:nvPr/>
        </p:nvSpPr>
        <p:spPr>
          <a:xfrm>
            <a:off x="139486" y="3703490"/>
            <a:ext cx="929166" cy="369332"/>
          </a:xfrm>
          <a:prstGeom prst="rect">
            <a:avLst/>
          </a:prstGeom>
          <a:noFill/>
        </p:spPr>
        <p:txBody>
          <a:bodyPr wrap="square" lIns="91440" tIns="45720" rIns="91440" bIns="45720" rtlCol="0" anchor="t">
            <a:spAutoFit/>
          </a:bodyPr>
          <a:lstStyle/>
          <a:p>
            <a:pPr algn="ctr" defTabSz="1218731">
              <a:defRPr/>
            </a:pPr>
            <a:r>
              <a:rPr kumimoji="0" lang="en-US" sz="900" b="1" i="0" u="none" strike="noStrike" kern="1200" cap="none" spc="0" normalizeH="0" baseline="0" noProof="0">
                <a:ln>
                  <a:noFill/>
                </a:ln>
                <a:effectLst/>
                <a:uLnTx/>
                <a:uFillTx/>
                <a:latin typeface="Arial"/>
                <a:ea typeface="Arial" charset="0"/>
                <a:cs typeface="Arial"/>
              </a:rPr>
              <a:t>SLS Block </a:t>
            </a:r>
            <a:r>
              <a:rPr lang="en-US" sz="900" b="1">
                <a:latin typeface="Arial"/>
                <a:ea typeface="Arial" charset="0"/>
                <a:cs typeface="Arial"/>
              </a:rPr>
              <a:t>1 Crew</a:t>
            </a:r>
            <a:endParaRPr lang="en-US" sz="900" b="1" i="0" u="none" strike="noStrike" kern="1200" cap="none" spc="0" normalizeH="0" baseline="0" noProof="0">
              <a:ln>
                <a:noFill/>
              </a:ln>
              <a:effectLst/>
              <a:uLnTx/>
              <a:uFillTx/>
              <a:latin typeface="Arial"/>
              <a:ea typeface="Arial" charset="0"/>
              <a:cs typeface="Arial" panose="020B0604020202020204" pitchFamily="34" charset="0"/>
            </a:endParaRPr>
          </a:p>
        </p:txBody>
      </p:sp>
      <p:grpSp>
        <p:nvGrpSpPr>
          <p:cNvPr id="19" name="Group 18">
            <a:extLst>
              <a:ext uri="{FF2B5EF4-FFF2-40B4-BE49-F238E27FC236}">
                <a16:creationId xmlns:a16="http://schemas.microsoft.com/office/drawing/2014/main" id="{96A842FF-00BE-CBE7-C919-F0A4000D8BF3}"/>
              </a:ext>
            </a:extLst>
          </p:cNvPr>
          <p:cNvGrpSpPr/>
          <p:nvPr/>
        </p:nvGrpSpPr>
        <p:grpSpPr>
          <a:xfrm>
            <a:off x="1117963" y="2367394"/>
            <a:ext cx="929166" cy="1731404"/>
            <a:chOff x="1005395" y="2384712"/>
            <a:chExt cx="929166" cy="1731404"/>
          </a:xfrm>
        </p:grpSpPr>
        <p:pic>
          <p:nvPicPr>
            <p:cNvPr id="17" name="Picture 8">
              <a:extLst>
                <a:ext uri="{FF2B5EF4-FFF2-40B4-BE49-F238E27FC236}">
                  <a16:creationId xmlns:a16="http://schemas.microsoft.com/office/drawing/2014/main" id="{6A377183-22A5-D62D-C015-853EED05E637}"/>
                </a:ext>
              </a:extLst>
            </p:cNvPr>
            <p:cNvPicPr>
              <a:picLocks noChangeAspect="1"/>
            </p:cNvPicPr>
            <p:nvPr/>
          </p:nvPicPr>
          <p:blipFill>
            <a:blip r:embed="rId12"/>
            <a:stretch>
              <a:fillRect/>
            </a:stretch>
          </p:blipFill>
          <p:spPr>
            <a:xfrm flipH="1">
              <a:off x="1361905" y="2384712"/>
              <a:ext cx="254918" cy="1361209"/>
            </a:xfrm>
            <a:prstGeom prst="rect">
              <a:avLst/>
            </a:prstGeom>
          </p:spPr>
        </p:pic>
        <p:sp>
          <p:nvSpPr>
            <p:cNvPr id="18" name="TextBox 17">
              <a:extLst>
                <a:ext uri="{FF2B5EF4-FFF2-40B4-BE49-F238E27FC236}">
                  <a16:creationId xmlns:a16="http://schemas.microsoft.com/office/drawing/2014/main" id="{78DB455D-9D78-8154-5A2C-812C86BF2577}"/>
                </a:ext>
              </a:extLst>
            </p:cNvPr>
            <p:cNvSpPr txBox="1"/>
            <p:nvPr/>
          </p:nvSpPr>
          <p:spPr>
            <a:xfrm>
              <a:off x="1005395" y="3746784"/>
              <a:ext cx="929166" cy="369332"/>
            </a:xfrm>
            <a:prstGeom prst="rect">
              <a:avLst/>
            </a:prstGeom>
            <a:noFill/>
          </p:spPr>
          <p:txBody>
            <a:bodyPr wrap="square" lIns="91440" tIns="45720" rIns="91440" bIns="45720" rtlCol="0" anchor="t">
              <a:spAutoFit/>
            </a:bodyPr>
            <a:lstStyle/>
            <a:p>
              <a:pPr algn="ctr" defTabSz="1218731">
                <a:defRPr/>
              </a:pPr>
              <a:r>
                <a:rPr kumimoji="0" lang="en-US" sz="900" b="1" i="0" u="none" strike="noStrike" kern="1200" cap="none" spc="0" normalizeH="0" baseline="0" noProof="0">
                  <a:ln>
                    <a:noFill/>
                  </a:ln>
                  <a:effectLst/>
                  <a:uLnTx/>
                  <a:uFillTx/>
                  <a:latin typeface="Arial"/>
                  <a:ea typeface="Arial" charset="0"/>
                  <a:cs typeface="Arial"/>
                </a:rPr>
                <a:t>SLS Block </a:t>
              </a:r>
              <a:r>
                <a:rPr lang="en-US" sz="900" b="1">
                  <a:latin typeface="Arial"/>
                  <a:ea typeface="Arial" charset="0"/>
                  <a:cs typeface="Arial"/>
                </a:rPr>
                <a:t>1 Crew</a:t>
              </a:r>
              <a:endParaRPr lang="en-US" sz="900" b="1" i="0" u="none" strike="noStrike" kern="1200" cap="none" spc="0" normalizeH="0" baseline="0" noProof="0">
                <a:ln>
                  <a:noFill/>
                </a:ln>
                <a:effectLst/>
                <a:uLnTx/>
                <a:uFillTx/>
                <a:latin typeface="Arial"/>
                <a:ea typeface="Arial" charset="0"/>
                <a:cs typeface="Arial" panose="020B0604020202020204" pitchFamily="34" charset="0"/>
              </a:endParaRPr>
            </a:p>
          </p:txBody>
        </p:sp>
      </p:grpSp>
      <p:grpSp>
        <p:nvGrpSpPr>
          <p:cNvPr id="20" name="Group 19">
            <a:extLst>
              <a:ext uri="{FF2B5EF4-FFF2-40B4-BE49-F238E27FC236}">
                <a16:creationId xmlns:a16="http://schemas.microsoft.com/office/drawing/2014/main" id="{C9259237-2043-056A-BC11-2DC782B2F466}"/>
              </a:ext>
            </a:extLst>
          </p:cNvPr>
          <p:cNvGrpSpPr/>
          <p:nvPr/>
        </p:nvGrpSpPr>
        <p:grpSpPr>
          <a:xfrm>
            <a:off x="2018508" y="2358735"/>
            <a:ext cx="929166" cy="1731404"/>
            <a:chOff x="1005395" y="2384712"/>
            <a:chExt cx="929166" cy="1731404"/>
          </a:xfrm>
        </p:grpSpPr>
        <p:pic>
          <p:nvPicPr>
            <p:cNvPr id="21" name="Picture 8">
              <a:extLst>
                <a:ext uri="{FF2B5EF4-FFF2-40B4-BE49-F238E27FC236}">
                  <a16:creationId xmlns:a16="http://schemas.microsoft.com/office/drawing/2014/main" id="{A046C4B4-B81E-B3F8-EFF9-5973AC40C1BE}"/>
                </a:ext>
              </a:extLst>
            </p:cNvPr>
            <p:cNvPicPr>
              <a:picLocks noChangeAspect="1"/>
            </p:cNvPicPr>
            <p:nvPr/>
          </p:nvPicPr>
          <p:blipFill>
            <a:blip r:embed="rId12"/>
            <a:stretch>
              <a:fillRect/>
            </a:stretch>
          </p:blipFill>
          <p:spPr>
            <a:xfrm flipH="1">
              <a:off x="1361905" y="2384712"/>
              <a:ext cx="254918" cy="1361209"/>
            </a:xfrm>
            <a:prstGeom prst="rect">
              <a:avLst/>
            </a:prstGeom>
          </p:spPr>
        </p:pic>
        <p:sp>
          <p:nvSpPr>
            <p:cNvPr id="34" name="TextBox 33">
              <a:extLst>
                <a:ext uri="{FF2B5EF4-FFF2-40B4-BE49-F238E27FC236}">
                  <a16:creationId xmlns:a16="http://schemas.microsoft.com/office/drawing/2014/main" id="{E3820790-BC74-28B6-48B6-BF3FAC856C65}"/>
                </a:ext>
              </a:extLst>
            </p:cNvPr>
            <p:cNvSpPr txBox="1"/>
            <p:nvPr/>
          </p:nvSpPr>
          <p:spPr>
            <a:xfrm>
              <a:off x="1005395" y="3746784"/>
              <a:ext cx="929166" cy="369332"/>
            </a:xfrm>
            <a:prstGeom prst="rect">
              <a:avLst/>
            </a:prstGeom>
            <a:noFill/>
          </p:spPr>
          <p:txBody>
            <a:bodyPr wrap="square" lIns="91440" tIns="45720" rIns="91440" bIns="45720" rtlCol="0" anchor="t">
              <a:spAutoFit/>
            </a:bodyPr>
            <a:lstStyle/>
            <a:p>
              <a:pPr algn="ctr" defTabSz="1218731">
                <a:defRPr/>
              </a:pPr>
              <a:r>
                <a:rPr kumimoji="0" lang="en-US" sz="900" b="1" i="0" u="none" strike="noStrike" kern="1200" cap="none" spc="0" normalizeH="0" baseline="0" noProof="0">
                  <a:ln>
                    <a:noFill/>
                  </a:ln>
                  <a:effectLst/>
                  <a:uLnTx/>
                  <a:uFillTx/>
                  <a:latin typeface="Arial"/>
                  <a:ea typeface="Arial" charset="0"/>
                  <a:cs typeface="Arial"/>
                </a:rPr>
                <a:t>SLS Block </a:t>
              </a:r>
              <a:r>
                <a:rPr lang="en-US" sz="900" b="1">
                  <a:latin typeface="Arial"/>
                  <a:ea typeface="Arial" charset="0"/>
                  <a:cs typeface="Arial"/>
                </a:rPr>
                <a:t>1 Crew</a:t>
              </a:r>
              <a:endParaRPr lang="en-US" sz="900" b="1" i="0" u="none" strike="noStrike" kern="1200" cap="none" spc="0" normalizeH="0" baseline="0" noProof="0">
                <a:ln>
                  <a:noFill/>
                </a:ln>
                <a:effectLst/>
                <a:uLnTx/>
                <a:uFillTx/>
                <a:latin typeface="Arial"/>
                <a:ea typeface="Arial" charset="0"/>
                <a:cs typeface="Arial" panose="020B0604020202020204" pitchFamily="34" charset="0"/>
              </a:endParaRPr>
            </a:p>
          </p:txBody>
        </p:sp>
      </p:grpSp>
      <p:grpSp>
        <p:nvGrpSpPr>
          <p:cNvPr id="44" name="Group 43">
            <a:extLst>
              <a:ext uri="{FF2B5EF4-FFF2-40B4-BE49-F238E27FC236}">
                <a16:creationId xmlns:a16="http://schemas.microsoft.com/office/drawing/2014/main" id="{8EEEDAB1-60D4-4140-FC4F-B9AD2246AA4C}"/>
              </a:ext>
            </a:extLst>
          </p:cNvPr>
          <p:cNvGrpSpPr/>
          <p:nvPr/>
        </p:nvGrpSpPr>
        <p:grpSpPr>
          <a:xfrm>
            <a:off x="3657763" y="2307725"/>
            <a:ext cx="929166" cy="1765096"/>
            <a:chOff x="2775432" y="2307725"/>
            <a:chExt cx="929166" cy="1765096"/>
          </a:xfrm>
        </p:grpSpPr>
        <p:pic>
          <p:nvPicPr>
            <p:cNvPr id="45" name="Picture 44">
              <a:extLst>
                <a:ext uri="{FF2B5EF4-FFF2-40B4-BE49-F238E27FC236}">
                  <a16:creationId xmlns:a16="http://schemas.microsoft.com/office/drawing/2014/main" id="{F55E6E61-B804-0D16-8B4B-1D824A3EB82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flipH="1">
              <a:off x="3116388" y="2307725"/>
              <a:ext cx="314169" cy="1360237"/>
            </a:xfrm>
            <a:prstGeom prst="rect">
              <a:avLst/>
            </a:prstGeom>
          </p:spPr>
        </p:pic>
        <p:sp>
          <p:nvSpPr>
            <p:cNvPr id="46" name="TextBox 45">
              <a:extLst>
                <a:ext uri="{FF2B5EF4-FFF2-40B4-BE49-F238E27FC236}">
                  <a16:creationId xmlns:a16="http://schemas.microsoft.com/office/drawing/2014/main" id="{4F111F71-5105-1E6E-9AAB-8E522E38262D}"/>
                </a:ext>
              </a:extLst>
            </p:cNvPr>
            <p:cNvSpPr txBox="1"/>
            <p:nvPr/>
          </p:nvSpPr>
          <p:spPr>
            <a:xfrm>
              <a:off x="2775432" y="3703489"/>
              <a:ext cx="929166" cy="369332"/>
            </a:xfrm>
            <a:prstGeom prst="rect">
              <a:avLst/>
            </a:prstGeom>
            <a:noFill/>
          </p:spPr>
          <p:txBody>
            <a:bodyPr wrap="square" lIns="91440" tIns="45720" rIns="91440" bIns="45720" rtlCol="0" anchor="t">
              <a:spAutoFit/>
            </a:bodyPr>
            <a:lstStyle/>
            <a:p>
              <a:pPr marL="0" marR="0" lvl="0" indent="0" algn="ctr" defTabSz="1218731" rtl="0" eaLnBrk="1" fontAlgn="auto" latinLnBrk="0" hangingPunct="1">
                <a:lnSpc>
                  <a:spcPct val="100000"/>
                </a:lnSpc>
                <a:spcBef>
                  <a:spcPts val="0"/>
                </a:spcBef>
                <a:spcAft>
                  <a:spcPts val="0"/>
                </a:spcAft>
                <a:buClrTx/>
                <a:buSzTx/>
                <a:buFontTx/>
                <a:buNone/>
                <a:tabLst/>
                <a:defRPr/>
              </a:pPr>
              <a:r>
                <a:rPr kumimoji="0" lang="en-US" sz="850" b="1" i="0" u="none" strike="noStrike" kern="1200" cap="none" spc="0" normalizeH="0" baseline="0" noProof="0">
                  <a:ln>
                    <a:noFill/>
                  </a:ln>
                  <a:effectLst/>
                  <a:uLnTx/>
                  <a:uFillTx/>
                  <a:latin typeface="Arial"/>
                  <a:ea typeface="Arial" charset="0"/>
                  <a:cs typeface="Arial"/>
                </a:rPr>
                <a:t>SLS Block 1B</a:t>
              </a:r>
              <a:r>
                <a:rPr kumimoji="0" lang="en-US" sz="900" b="1" i="0" u="none" strike="noStrike" kern="1200" cap="none" spc="0" normalizeH="0" baseline="0" noProof="0">
                  <a:ln>
                    <a:noFill/>
                  </a:ln>
                  <a:effectLst/>
                  <a:uLnTx/>
                  <a:uFillTx/>
                  <a:latin typeface="Arial"/>
                  <a:ea typeface="Arial" charset="0"/>
                  <a:cs typeface="Arial"/>
                </a:rPr>
                <a:t> </a:t>
              </a:r>
              <a:r>
                <a:rPr kumimoji="0" lang="en-US" sz="850" b="1" i="0" u="none" strike="noStrike" kern="1200" cap="none" spc="0" normalizeH="0" baseline="0" noProof="0">
                  <a:ln>
                    <a:noFill/>
                  </a:ln>
                  <a:effectLst/>
                  <a:uLnTx/>
                  <a:uFillTx/>
                  <a:latin typeface="Arial"/>
                  <a:ea typeface="Arial" charset="0"/>
                  <a:cs typeface="Arial"/>
                </a:rPr>
                <a:t>Crew/Orion</a:t>
              </a:r>
              <a:endParaRPr lang="en-US" sz="850" b="1" i="0" u="none" strike="noStrike" kern="1200" cap="none" spc="0" normalizeH="0" baseline="0" noProof="0">
                <a:ln>
                  <a:noFill/>
                </a:ln>
                <a:effectLst/>
                <a:uLnTx/>
                <a:uFillTx/>
                <a:latin typeface="Arial"/>
                <a:ea typeface="Arial" charset="0"/>
                <a:cs typeface="Arial"/>
              </a:endParaRPr>
            </a:p>
          </p:txBody>
        </p:sp>
      </p:grpSp>
      <p:pic>
        <p:nvPicPr>
          <p:cNvPr id="48" name="Picture 49">
            <a:extLst>
              <a:ext uri="{FF2B5EF4-FFF2-40B4-BE49-F238E27FC236}">
                <a16:creationId xmlns:a16="http://schemas.microsoft.com/office/drawing/2014/main" id="{D9D5D9AA-C480-7320-C1AC-9D9AA3AB33FA}"/>
              </a:ext>
            </a:extLst>
          </p:cNvPr>
          <p:cNvPicPr>
            <a:picLocks noChangeAspect="1"/>
          </p:cNvPicPr>
          <p:nvPr/>
        </p:nvPicPr>
        <p:blipFill>
          <a:blip r:embed="rId13"/>
          <a:stretch>
            <a:fillRect/>
          </a:stretch>
        </p:blipFill>
        <p:spPr>
          <a:xfrm>
            <a:off x="6596526" y="2241098"/>
            <a:ext cx="770239" cy="1473778"/>
          </a:xfrm>
          <a:prstGeom prst="rect">
            <a:avLst/>
          </a:prstGeom>
        </p:spPr>
      </p:pic>
      <p:sp>
        <p:nvSpPr>
          <p:cNvPr id="50" name="TextBox 49">
            <a:extLst>
              <a:ext uri="{FF2B5EF4-FFF2-40B4-BE49-F238E27FC236}">
                <a16:creationId xmlns:a16="http://schemas.microsoft.com/office/drawing/2014/main" id="{C7AEDDB6-10D6-44F1-DF5A-C01F2403DB9D}"/>
              </a:ext>
            </a:extLst>
          </p:cNvPr>
          <p:cNvSpPr txBox="1"/>
          <p:nvPr/>
        </p:nvSpPr>
        <p:spPr>
          <a:xfrm>
            <a:off x="6692085" y="3605697"/>
            <a:ext cx="596885" cy="461665"/>
          </a:xfrm>
          <a:prstGeom prst="rect">
            <a:avLst/>
          </a:prstGeom>
          <a:noFill/>
        </p:spPr>
        <p:txBody>
          <a:bodyPr wrap="square" lIns="91440" tIns="45720" rIns="91440" bIns="45720" rtlCol="0" anchor="t">
            <a:spAutoFit/>
          </a:bodyPr>
          <a:lstStyle/>
          <a:p>
            <a:pPr algn="ctr" defTabSz="1218731">
              <a:defRPr/>
            </a:pPr>
            <a:r>
              <a:rPr kumimoji="0" lang="en-US" sz="800" b="1" i="0" u="none" strike="noStrike" kern="1200" cap="none" spc="0" normalizeH="0" baseline="0" noProof="0">
                <a:ln>
                  <a:noFill/>
                </a:ln>
                <a:effectLst/>
                <a:uLnTx/>
                <a:uFillTx/>
                <a:latin typeface="Arial"/>
                <a:ea typeface="Arial" charset="0"/>
                <a:cs typeface="Arial"/>
              </a:rPr>
              <a:t>SLS Block </a:t>
            </a:r>
            <a:r>
              <a:rPr lang="en-US" sz="800" b="1">
                <a:latin typeface="Arial"/>
                <a:ea typeface="Arial" charset="0"/>
                <a:cs typeface="Arial"/>
              </a:rPr>
              <a:t>2 Crew</a:t>
            </a:r>
            <a:endParaRPr lang="en-US" sz="800" b="1" i="0" u="none" strike="noStrike" kern="1200" cap="none" spc="0" normalizeH="0" baseline="0" noProof="0">
              <a:ln>
                <a:noFill/>
              </a:ln>
              <a:effectLst/>
              <a:uLnTx/>
              <a:uFillTx/>
              <a:latin typeface="Arial"/>
              <a:ea typeface="Arial" charset="0"/>
              <a:cs typeface="Arial"/>
            </a:endParaRPr>
          </a:p>
        </p:txBody>
      </p:sp>
      <p:grpSp>
        <p:nvGrpSpPr>
          <p:cNvPr id="66" name="Group 65">
            <a:extLst>
              <a:ext uri="{FF2B5EF4-FFF2-40B4-BE49-F238E27FC236}">
                <a16:creationId xmlns:a16="http://schemas.microsoft.com/office/drawing/2014/main" id="{93860552-37BA-1C12-71BA-BDEBFD76307E}"/>
              </a:ext>
            </a:extLst>
          </p:cNvPr>
          <p:cNvGrpSpPr/>
          <p:nvPr/>
        </p:nvGrpSpPr>
        <p:grpSpPr>
          <a:xfrm>
            <a:off x="5161162" y="2307725"/>
            <a:ext cx="929166" cy="1734318"/>
            <a:chOff x="3473237" y="2177840"/>
            <a:chExt cx="929166" cy="1734318"/>
          </a:xfrm>
        </p:grpSpPr>
        <p:pic>
          <p:nvPicPr>
            <p:cNvPr id="67" name="Picture 66">
              <a:extLst>
                <a:ext uri="{FF2B5EF4-FFF2-40B4-BE49-F238E27FC236}">
                  <a16:creationId xmlns:a16="http://schemas.microsoft.com/office/drawing/2014/main" id="{1BD67D7A-59E5-D08E-D6BF-90F895BA41C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flipH="1">
              <a:off x="3748503" y="2177840"/>
              <a:ext cx="314169" cy="1360237"/>
            </a:xfrm>
            <a:prstGeom prst="rect">
              <a:avLst/>
            </a:prstGeom>
          </p:spPr>
        </p:pic>
        <p:sp>
          <p:nvSpPr>
            <p:cNvPr id="68" name="TextBox 67">
              <a:extLst>
                <a:ext uri="{FF2B5EF4-FFF2-40B4-BE49-F238E27FC236}">
                  <a16:creationId xmlns:a16="http://schemas.microsoft.com/office/drawing/2014/main" id="{86AA850E-7BAF-22E3-059F-315BABBEB953}"/>
                </a:ext>
              </a:extLst>
            </p:cNvPr>
            <p:cNvSpPr txBox="1"/>
            <p:nvPr/>
          </p:nvSpPr>
          <p:spPr>
            <a:xfrm>
              <a:off x="3473237" y="3573604"/>
              <a:ext cx="929166" cy="338554"/>
            </a:xfrm>
            <a:prstGeom prst="rect">
              <a:avLst/>
            </a:prstGeom>
            <a:noFill/>
          </p:spPr>
          <p:txBody>
            <a:bodyPr wrap="square" lIns="91440" tIns="45720" rIns="91440" bIns="45720" rtlCol="0" anchor="t">
              <a:spAutoFit/>
            </a:bodyPr>
            <a:lstStyle/>
            <a:p>
              <a:pPr marL="0" marR="0" lvl="0" indent="0" algn="ctr" defTabSz="1218731"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effectLst/>
                  <a:uLnTx/>
                  <a:uFillTx/>
                  <a:latin typeface="Arial"/>
                  <a:ea typeface="Arial" charset="0"/>
                  <a:cs typeface="Arial"/>
                </a:rPr>
                <a:t>SLS Block 1B Crew/Orion</a:t>
              </a:r>
              <a:endParaRPr lang="en-US" sz="800" b="1" i="0" u="none" strike="noStrike" kern="1200" cap="none" spc="0" normalizeH="0" baseline="0" noProof="0">
                <a:ln>
                  <a:noFill/>
                </a:ln>
                <a:effectLst/>
                <a:uLnTx/>
                <a:uFillTx/>
                <a:latin typeface="Arial"/>
                <a:ea typeface="Arial" charset="0"/>
                <a:cs typeface="Arial"/>
              </a:endParaRPr>
            </a:p>
          </p:txBody>
        </p:sp>
      </p:grpSp>
      <p:grpSp>
        <p:nvGrpSpPr>
          <p:cNvPr id="69" name="Group 68">
            <a:extLst>
              <a:ext uri="{FF2B5EF4-FFF2-40B4-BE49-F238E27FC236}">
                <a16:creationId xmlns:a16="http://schemas.microsoft.com/office/drawing/2014/main" id="{40850AC0-693F-74C4-FE27-8D321AA90910}"/>
              </a:ext>
            </a:extLst>
          </p:cNvPr>
          <p:cNvGrpSpPr/>
          <p:nvPr/>
        </p:nvGrpSpPr>
        <p:grpSpPr>
          <a:xfrm>
            <a:off x="5867326" y="2307725"/>
            <a:ext cx="929166" cy="1734318"/>
            <a:chOff x="3473237" y="2177840"/>
            <a:chExt cx="929166" cy="1734318"/>
          </a:xfrm>
        </p:grpSpPr>
        <p:pic>
          <p:nvPicPr>
            <p:cNvPr id="70" name="Picture 69">
              <a:extLst>
                <a:ext uri="{FF2B5EF4-FFF2-40B4-BE49-F238E27FC236}">
                  <a16:creationId xmlns:a16="http://schemas.microsoft.com/office/drawing/2014/main" id="{91D16F72-1491-31C1-3DAE-DB7C9BBB49F4}"/>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flipH="1">
              <a:off x="3748503" y="2177840"/>
              <a:ext cx="314169" cy="1360237"/>
            </a:xfrm>
            <a:prstGeom prst="rect">
              <a:avLst/>
            </a:prstGeom>
          </p:spPr>
        </p:pic>
        <p:sp>
          <p:nvSpPr>
            <p:cNvPr id="71" name="TextBox 70">
              <a:extLst>
                <a:ext uri="{FF2B5EF4-FFF2-40B4-BE49-F238E27FC236}">
                  <a16:creationId xmlns:a16="http://schemas.microsoft.com/office/drawing/2014/main" id="{8136D981-2934-607B-7841-EB50B44C3805}"/>
                </a:ext>
              </a:extLst>
            </p:cNvPr>
            <p:cNvSpPr txBox="1"/>
            <p:nvPr/>
          </p:nvSpPr>
          <p:spPr>
            <a:xfrm>
              <a:off x="3473237" y="3573604"/>
              <a:ext cx="929166" cy="338554"/>
            </a:xfrm>
            <a:prstGeom prst="rect">
              <a:avLst/>
            </a:prstGeom>
            <a:noFill/>
          </p:spPr>
          <p:txBody>
            <a:bodyPr wrap="square" lIns="91440" tIns="45720" rIns="91440" bIns="45720" rtlCol="0" anchor="t">
              <a:spAutoFit/>
            </a:bodyPr>
            <a:lstStyle/>
            <a:p>
              <a:pPr marL="0" marR="0" lvl="0" indent="0" algn="ctr" defTabSz="1218731"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effectLst/>
                  <a:uLnTx/>
                  <a:uFillTx/>
                  <a:latin typeface="Arial"/>
                  <a:ea typeface="Arial" charset="0"/>
                  <a:cs typeface="Arial"/>
                </a:rPr>
                <a:t>SLS Block 1B Crew/Orion</a:t>
              </a:r>
              <a:endParaRPr lang="en-US" sz="800" b="1" i="0" u="none" strike="noStrike" kern="1200" cap="none" spc="0" normalizeH="0" baseline="0" noProof="0">
                <a:ln>
                  <a:noFill/>
                </a:ln>
                <a:effectLst/>
                <a:uLnTx/>
                <a:uFillTx/>
                <a:latin typeface="Arial"/>
                <a:ea typeface="Arial" charset="0"/>
                <a:cs typeface="Arial"/>
              </a:endParaRPr>
            </a:p>
          </p:txBody>
        </p:sp>
      </p:grpSp>
      <p:grpSp>
        <p:nvGrpSpPr>
          <p:cNvPr id="79" name="Group 78">
            <a:extLst>
              <a:ext uri="{FF2B5EF4-FFF2-40B4-BE49-F238E27FC236}">
                <a16:creationId xmlns:a16="http://schemas.microsoft.com/office/drawing/2014/main" id="{FAF51E65-F9C3-F38A-351B-738B9AB22C07}"/>
              </a:ext>
            </a:extLst>
          </p:cNvPr>
          <p:cNvGrpSpPr/>
          <p:nvPr/>
        </p:nvGrpSpPr>
        <p:grpSpPr>
          <a:xfrm>
            <a:off x="10411258" y="4632275"/>
            <a:ext cx="1076475" cy="1752117"/>
            <a:chOff x="6677891" y="4635231"/>
            <a:chExt cx="937946" cy="1724907"/>
          </a:xfrm>
        </p:grpSpPr>
        <p:pic>
          <p:nvPicPr>
            <p:cNvPr id="73" name="Picture 72">
              <a:extLst>
                <a:ext uri="{FF2B5EF4-FFF2-40B4-BE49-F238E27FC236}">
                  <a16:creationId xmlns:a16="http://schemas.microsoft.com/office/drawing/2014/main" id="{3704D83C-1F7B-E58C-B5E5-893E0BA62D25}"/>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flipH="1">
              <a:off x="6800017" y="4635231"/>
              <a:ext cx="350921" cy="1395496"/>
            </a:xfrm>
            <a:prstGeom prst="rect">
              <a:avLst/>
            </a:prstGeom>
          </p:spPr>
        </p:pic>
        <p:sp>
          <p:nvSpPr>
            <p:cNvPr id="75" name="TextBox 74">
              <a:extLst>
                <a:ext uri="{FF2B5EF4-FFF2-40B4-BE49-F238E27FC236}">
                  <a16:creationId xmlns:a16="http://schemas.microsoft.com/office/drawing/2014/main" id="{A244229B-033E-1956-232F-E9B217A89A13}"/>
                </a:ext>
              </a:extLst>
            </p:cNvPr>
            <p:cNvSpPr txBox="1"/>
            <p:nvPr/>
          </p:nvSpPr>
          <p:spPr>
            <a:xfrm>
              <a:off x="6677891" y="6026842"/>
              <a:ext cx="937946" cy="33329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800" b="1">
                  <a:latin typeface="Arial"/>
                </a:rPr>
                <a:t>SLS Block </a:t>
              </a:r>
              <a:endParaRPr lang="en-US" sz="800" b="1">
                <a:latin typeface="Arial"/>
                <a:cs typeface="Arial"/>
              </a:endParaRPr>
            </a:p>
            <a:p>
              <a:r>
                <a:rPr lang="en-US" sz="800" b="1">
                  <a:latin typeface="Arial"/>
                </a:rPr>
                <a:t>2 Cargo</a:t>
              </a:r>
              <a:endParaRPr lang="en-US" sz="800" b="1">
                <a:latin typeface="Arial"/>
                <a:cs typeface="Arial"/>
              </a:endParaRPr>
            </a:p>
          </p:txBody>
        </p:sp>
      </p:grpSp>
      <p:grpSp>
        <p:nvGrpSpPr>
          <p:cNvPr id="14" name="Group 13">
            <a:extLst>
              <a:ext uri="{FF2B5EF4-FFF2-40B4-BE49-F238E27FC236}">
                <a16:creationId xmlns:a16="http://schemas.microsoft.com/office/drawing/2014/main" id="{DE8943EA-4CC7-DF64-F88F-AB1CEE440968}"/>
              </a:ext>
            </a:extLst>
          </p:cNvPr>
          <p:cNvGrpSpPr/>
          <p:nvPr/>
        </p:nvGrpSpPr>
        <p:grpSpPr>
          <a:xfrm>
            <a:off x="9704271" y="4623269"/>
            <a:ext cx="708623" cy="1810752"/>
            <a:chOff x="3118696" y="4757303"/>
            <a:chExt cx="708623" cy="1810752"/>
          </a:xfrm>
        </p:grpSpPr>
        <p:pic>
          <p:nvPicPr>
            <p:cNvPr id="76" name="Picture 77">
              <a:extLst>
                <a:ext uri="{FF2B5EF4-FFF2-40B4-BE49-F238E27FC236}">
                  <a16:creationId xmlns:a16="http://schemas.microsoft.com/office/drawing/2014/main" id="{96F75CA8-2991-85E2-DE6E-FB0E16D0C761}"/>
                </a:ext>
              </a:extLst>
            </p:cNvPr>
            <p:cNvPicPr>
              <a:picLocks noChangeAspect="1"/>
            </p:cNvPicPr>
            <p:nvPr/>
          </p:nvPicPr>
          <p:blipFill>
            <a:blip r:embed="rId14"/>
            <a:stretch>
              <a:fillRect/>
            </a:stretch>
          </p:blipFill>
          <p:spPr>
            <a:xfrm>
              <a:off x="3118696" y="4757303"/>
              <a:ext cx="655243" cy="1473780"/>
            </a:xfrm>
            <a:prstGeom prst="rect">
              <a:avLst/>
            </a:prstGeom>
          </p:spPr>
        </p:pic>
        <p:sp>
          <p:nvSpPr>
            <p:cNvPr id="78" name="TextBox 77">
              <a:extLst>
                <a:ext uri="{FF2B5EF4-FFF2-40B4-BE49-F238E27FC236}">
                  <a16:creationId xmlns:a16="http://schemas.microsoft.com/office/drawing/2014/main" id="{11BE18AF-8EFC-3837-DEE3-4965EB564645}"/>
                </a:ext>
              </a:extLst>
            </p:cNvPr>
            <p:cNvSpPr txBox="1"/>
            <p:nvPr/>
          </p:nvSpPr>
          <p:spPr>
            <a:xfrm>
              <a:off x="3144981" y="6106390"/>
              <a:ext cx="682338"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800" b="1">
                  <a:latin typeface="Arial"/>
                </a:rPr>
                <a:t>SLS Block </a:t>
              </a:r>
              <a:endParaRPr lang="en-US" sz="800" b="1">
                <a:latin typeface="Arial"/>
                <a:cs typeface="Arial"/>
              </a:endParaRPr>
            </a:p>
            <a:p>
              <a:r>
                <a:rPr lang="en-US" sz="800" b="1">
                  <a:latin typeface="Arial"/>
                  <a:cs typeface="Arial"/>
                </a:rPr>
                <a:t>1B Cargo</a:t>
              </a:r>
            </a:p>
          </p:txBody>
        </p:sp>
      </p:grpSp>
      <p:sp>
        <p:nvSpPr>
          <p:cNvPr id="61" name="TextBox 60">
            <a:extLst>
              <a:ext uri="{FF2B5EF4-FFF2-40B4-BE49-F238E27FC236}">
                <a16:creationId xmlns:a16="http://schemas.microsoft.com/office/drawing/2014/main" id="{364F6915-95D4-47D3-8A81-05D6B50A83CD}"/>
              </a:ext>
            </a:extLst>
          </p:cNvPr>
          <p:cNvSpPr txBox="1"/>
          <p:nvPr/>
        </p:nvSpPr>
        <p:spPr>
          <a:xfrm>
            <a:off x="236031" y="81023"/>
            <a:ext cx="7547707" cy="430887"/>
          </a:xfrm>
          <a:prstGeom prst="rect">
            <a:avLst/>
          </a:prstGeom>
          <a:noFill/>
        </p:spPr>
        <p:txBody>
          <a:bodyPr wrap="none" rtlCol="0">
            <a:spAutoFit/>
          </a:bodyPr>
          <a:lstStyle/>
          <a:p>
            <a:r>
              <a:rPr lang="en-US" sz="2200">
                <a:solidFill>
                  <a:schemeClr val="bg1"/>
                </a:solidFill>
                <a:latin typeface="Arial" panose="020B0604020202020204" pitchFamily="34" charset="0"/>
                <a:cs typeface="Arial" panose="020B0604020202020204" pitchFamily="34" charset="0"/>
              </a:rPr>
              <a:t>MSFC System Development for Artemis and Mars Forward</a:t>
            </a:r>
          </a:p>
        </p:txBody>
      </p:sp>
      <p:pic>
        <p:nvPicPr>
          <p:cNvPr id="23" name="Picture 22" descr="Icon&#10;&#10;Description automatically generated">
            <a:extLst>
              <a:ext uri="{FF2B5EF4-FFF2-40B4-BE49-F238E27FC236}">
                <a16:creationId xmlns:a16="http://schemas.microsoft.com/office/drawing/2014/main" id="{013C8183-105C-04B6-A5FB-C1FC6C826C4B}"/>
              </a:ext>
            </a:extLst>
          </p:cNvPr>
          <p:cNvPicPr>
            <a:picLocks noChangeAspect="1"/>
          </p:cNvPicPr>
          <p:nvPr/>
        </p:nvPicPr>
        <p:blipFill>
          <a:blip r:embed="rId15"/>
          <a:stretch>
            <a:fillRect/>
          </a:stretch>
        </p:blipFill>
        <p:spPr>
          <a:xfrm>
            <a:off x="228600" y="621792"/>
            <a:ext cx="762762" cy="758571"/>
          </a:xfrm>
          <a:prstGeom prst="rect">
            <a:avLst/>
          </a:prstGeom>
        </p:spPr>
      </p:pic>
    </p:spTree>
    <p:extLst>
      <p:ext uri="{BB962C8B-B14F-4D97-AF65-F5344CB8AC3E}">
        <p14:creationId xmlns:p14="http://schemas.microsoft.com/office/powerpoint/2010/main" val="21095468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Pentagon 103">
            <a:extLst>
              <a:ext uri="{FF2B5EF4-FFF2-40B4-BE49-F238E27FC236}">
                <a16:creationId xmlns:a16="http://schemas.microsoft.com/office/drawing/2014/main" id="{84897C76-9E67-4343-9D2D-C583D449B087}"/>
              </a:ext>
            </a:extLst>
          </p:cNvPr>
          <p:cNvSpPr/>
          <p:nvPr/>
        </p:nvSpPr>
        <p:spPr>
          <a:xfrm>
            <a:off x="-6995" y="2107243"/>
            <a:ext cx="12192000" cy="683419"/>
          </a:xfrm>
          <a:prstGeom prst="homePlate">
            <a:avLst>
              <a:gd name="adj" fmla="val 0"/>
            </a:avLst>
          </a:prstGeom>
          <a:solidFill>
            <a:schemeClr val="bg1">
              <a:lumMod val="95000"/>
              <a:alpha val="92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 name="Pentagon 103">
            <a:extLst>
              <a:ext uri="{FF2B5EF4-FFF2-40B4-BE49-F238E27FC236}">
                <a16:creationId xmlns:a16="http://schemas.microsoft.com/office/drawing/2014/main" id="{408BDBB7-B1E2-31CF-B57A-4C9561AE1A9B}"/>
              </a:ext>
            </a:extLst>
          </p:cNvPr>
          <p:cNvSpPr/>
          <p:nvPr/>
        </p:nvSpPr>
        <p:spPr>
          <a:xfrm>
            <a:off x="0" y="2932078"/>
            <a:ext cx="12192000" cy="683419"/>
          </a:xfrm>
          <a:prstGeom prst="homePlate">
            <a:avLst>
              <a:gd name="adj" fmla="val 0"/>
            </a:avLst>
          </a:prstGeom>
          <a:solidFill>
            <a:schemeClr val="bg1">
              <a:lumMod val="95000"/>
              <a:alpha val="92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Pentagon 104">
            <a:extLst>
              <a:ext uri="{FF2B5EF4-FFF2-40B4-BE49-F238E27FC236}">
                <a16:creationId xmlns:a16="http://schemas.microsoft.com/office/drawing/2014/main" id="{74F94E28-8F63-0A7B-B652-72CC628E5E62}"/>
              </a:ext>
            </a:extLst>
          </p:cNvPr>
          <p:cNvSpPr/>
          <p:nvPr/>
        </p:nvSpPr>
        <p:spPr>
          <a:xfrm>
            <a:off x="-7200" y="3753615"/>
            <a:ext cx="12192000" cy="683419"/>
          </a:xfrm>
          <a:prstGeom prst="homePlate">
            <a:avLst>
              <a:gd name="adj" fmla="val 0"/>
            </a:avLst>
          </a:prstGeom>
          <a:solidFill>
            <a:schemeClr val="bg1">
              <a:lumMod val="95000"/>
              <a:alpha val="92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Pentagon 105">
            <a:extLst>
              <a:ext uri="{FF2B5EF4-FFF2-40B4-BE49-F238E27FC236}">
                <a16:creationId xmlns:a16="http://schemas.microsoft.com/office/drawing/2014/main" id="{6D8AAD66-5B00-9F98-F0DB-0E616B5FF13D}"/>
              </a:ext>
            </a:extLst>
          </p:cNvPr>
          <p:cNvSpPr/>
          <p:nvPr/>
        </p:nvSpPr>
        <p:spPr>
          <a:xfrm>
            <a:off x="0" y="4560270"/>
            <a:ext cx="12192000" cy="683419"/>
          </a:xfrm>
          <a:prstGeom prst="homePlate">
            <a:avLst>
              <a:gd name="adj" fmla="val 0"/>
            </a:avLst>
          </a:prstGeom>
          <a:solidFill>
            <a:schemeClr val="bg1">
              <a:lumMod val="95000"/>
              <a:alpha val="92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7" name="Pentagon 106">
            <a:extLst>
              <a:ext uri="{FF2B5EF4-FFF2-40B4-BE49-F238E27FC236}">
                <a16:creationId xmlns:a16="http://schemas.microsoft.com/office/drawing/2014/main" id="{2113DAAF-88BD-6F17-1A83-069D6A092E06}"/>
              </a:ext>
            </a:extLst>
          </p:cNvPr>
          <p:cNvSpPr/>
          <p:nvPr/>
        </p:nvSpPr>
        <p:spPr>
          <a:xfrm>
            <a:off x="0" y="5374365"/>
            <a:ext cx="12192000" cy="683419"/>
          </a:xfrm>
          <a:prstGeom prst="homePlate">
            <a:avLst>
              <a:gd name="adj" fmla="val 0"/>
            </a:avLst>
          </a:prstGeom>
          <a:solidFill>
            <a:schemeClr val="bg1">
              <a:lumMod val="95000"/>
              <a:alpha val="92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ounded Rectangle 2">
            <a:extLst>
              <a:ext uri="{FF2B5EF4-FFF2-40B4-BE49-F238E27FC236}">
                <a16:creationId xmlns:a16="http://schemas.microsoft.com/office/drawing/2014/main" id="{9D1A9E1D-BDDC-0AA9-A3D1-A4FACDBB6E34}"/>
              </a:ext>
            </a:extLst>
          </p:cNvPr>
          <p:cNvSpPr/>
          <p:nvPr/>
        </p:nvSpPr>
        <p:spPr>
          <a:xfrm>
            <a:off x="141232" y="557938"/>
            <a:ext cx="11824671" cy="875654"/>
          </a:xfrm>
          <a:prstGeom prst="roundRect">
            <a:avLst/>
          </a:prstGeom>
          <a:solidFill>
            <a:srgbClr val="970064"/>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056EEB3-B4C2-415A-732E-738AD80FBB63}"/>
              </a:ext>
            </a:extLst>
          </p:cNvPr>
          <p:cNvSpPr>
            <a:spLocks noGrp="1"/>
          </p:cNvSpPr>
          <p:nvPr>
            <p:ph type="title"/>
          </p:nvPr>
        </p:nvSpPr>
        <p:spPr/>
        <p:txBody>
          <a:bodyPr/>
          <a:lstStyle/>
          <a:p>
            <a:r>
              <a:rPr lang="en-US" dirty="0">
                <a:latin typeface="Arial"/>
                <a:cs typeface="Arial"/>
              </a:rPr>
              <a:t>Surface Technologies and Systems</a:t>
            </a:r>
          </a:p>
        </p:txBody>
      </p:sp>
      <p:sp>
        <p:nvSpPr>
          <p:cNvPr id="50" name="TextBox 49">
            <a:extLst>
              <a:ext uri="{FF2B5EF4-FFF2-40B4-BE49-F238E27FC236}">
                <a16:creationId xmlns:a16="http://schemas.microsoft.com/office/drawing/2014/main" id="{352AD0A1-1D85-6CEB-371B-98C2A76CD3CC}"/>
              </a:ext>
            </a:extLst>
          </p:cNvPr>
          <p:cNvSpPr txBox="1"/>
          <p:nvPr/>
        </p:nvSpPr>
        <p:spPr>
          <a:xfrm>
            <a:off x="236031" y="81023"/>
            <a:ext cx="7547707" cy="430887"/>
          </a:xfrm>
          <a:prstGeom prst="rect">
            <a:avLst/>
          </a:prstGeom>
          <a:noFill/>
        </p:spPr>
        <p:txBody>
          <a:bodyPr wrap="none" rtlCol="0">
            <a:spAutoFit/>
          </a:bodyPr>
          <a:lstStyle/>
          <a:p>
            <a:r>
              <a:rPr lang="en-US" sz="2200">
                <a:solidFill>
                  <a:schemeClr val="bg1"/>
                </a:solidFill>
                <a:latin typeface="Arial" panose="020B0604020202020204" pitchFamily="34" charset="0"/>
                <a:cs typeface="Arial" panose="020B0604020202020204" pitchFamily="34" charset="0"/>
              </a:rPr>
              <a:t>MSFC System Development for Artemis and Mars Forward</a:t>
            </a:r>
          </a:p>
        </p:txBody>
      </p:sp>
      <p:sp>
        <p:nvSpPr>
          <p:cNvPr id="58" name="TextBox 57">
            <a:extLst>
              <a:ext uri="{FF2B5EF4-FFF2-40B4-BE49-F238E27FC236}">
                <a16:creationId xmlns:a16="http://schemas.microsoft.com/office/drawing/2014/main" id="{952F4BC1-42F6-2792-A25F-9EB39ED0F48D}"/>
              </a:ext>
            </a:extLst>
          </p:cNvPr>
          <p:cNvSpPr txBox="1"/>
          <p:nvPr/>
        </p:nvSpPr>
        <p:spPr>
          <a:xfrm>
            <a:off x="273438" y="2190682"/>
            <a:ext cx="3123729" cy="605294"/>
          </a:xfrm>
          <a:prstGeom prst="rect">
            <a:avLst/>
          </a:prstGeom>
          <a:noFill/>
        </p:spPr>
        <p:txBody>
          <a:bodyPr wrap="square" rtlCol="0">
            <a:spAutoFit/>
          </a:bodyPr>
          <a:lstStyle/>
          <a:p>
            <a:pPr>
              <a:lnSpc>
                <a:spcPts val="1960"/>
              </a:lnSpc>
            </a:pPr>
            <a:r>
              <a:rPr lang="en-US" b="1">
                <a:latin typeface="Arial Narrow" panose="020B0604020202020204" pitchFamily="34" charset="0"/>
                <a:cs typeface="Arial Narrow" panose="020B0604020202020204" pitchFamily="34" charset="0"/>
              </a:rPr>
              <a:t>In-space/Surface</a:t>
            </a:r>
          </a:p>
          <a:p>
            <a:pPr>
              <a:lnSpc>
                <a:spcPts val="1960"/>
              </a:lnSpc>
            </a:pPr>
            <a:r>
              <a:rPr lang="en-US" b="1">
                <a:latin typeface="Arial Narrow" panose="020B0604020202020204" pitchFamily="34" charset="0"/>
                <a:cs typeface="Arial Narrow" panose="020B0604020202020204" pitchFamily="34" charset="0"/>
              </a:rPr>
              <a:t>Manufacturing &amp; Construction</a:t>
            </a:r>
          </a:p>
        </p:txBody>
      </p:sp>
      <p:sp>
        <p:nvSpPr>
          <p:cNvPr id="65" name="TextBox 64">
            <a:extLst>
              <a:ext uri="{FF2B5EF4-FFF2-40B4-BE49-F238E27FC236}">
                <a16:creationId xmlns:a16="http://schemas.microsoft.com/office/drawing/2014/main" id="{1F10C980-9A5A-7394-C76D-49AA5D232732}"/>
              </a:ext>
            </a:extLst>
          </p:cNvPr>
          <p:cNvSpPr txBox="1"/>
          <p:nvPr/>
        </p:nvSpPr>
        <p:spPr>
          <a:xfrm>
            <a:off x="273439" y="3108722"/>
            <a:ext cx="2249334" cy="348813"/>
          </a:xfrm>
          <a:prstGeom prst="rect">
            <a:avLst/>
          </a:prstGeom>
          <a:noFill/>
        </p:spPr>
        <p:txBody>
          <a:bodyPr wrap="none" rtlCol="0">
            <a:spAutoFit/>
          </a:bodyPr>
          <a:lstStyle/>
          <a:p>
            <a:pPr>
              <a:lnSpc>
                <a:spcPts val="1960"/>
              </a:lnSpc>
            </a:pPr>
            <a:r>
              <a:rPr lang="en-US" b="1">
                <a:latin typeface="Arial Narrow" panose="020B0604020202020204" pitchFamily="34" charset="0"/>
                <a:cs typeface="Arial Narrow" panose="020B0604020202020204" pitchFamily="34" charset="0"/>
              </a:rPr>
              <a:t>Extreme Environments</a:t>
            </a:r>
          </a:p>
        </p:txBody>
      </p:sp>
      <p:sp>
        <p:nvSpPr>
          <p:cNvPr id="68" name="TextBox 67">
            <a:extLst>
              <a:ext uri="{FF2B5EF4-FFF2-40B4-BE49-F238E27FC236}">
                <a16:creationId xmlns:a16="http://schemas.microsoft.com/office/drawing/2014/main" id="{43680710-4B8D-2451-93F3-7A0721CB9F4F}"/>
              </a:ext>
            </a:extLst>
          </p:cNvPr>
          <p:cNvSpPr txBox="1"/>
          <p:nvPr/>
        </p:nvSpPr>
        <p:spPr>
          <a:xfrm>
            <a:off x="271065" y="3942434"/>
            <a:ext cx="1550424" cy="348813"/>
          </a:xfrm>
          <a:prstGeom prst="rect">
            <a:avLst/>
          </a:prstGeom>
          <a:noFill/>
        </p:spPr>
        <p:txBody>
          <a:bodyPr wrap="none" rtlCol="0">
            <a:spAutoFit/>
          </a:bodyPr>
          <a:lstStyle/>
          <a:p>
            <a:pPr>
              <a:lnSpc>
                <a:spcPts val="1960"/>
              </a:lnSpc>
            </a:pPr>
            <a:r>
              <a:rPr lang="en-US" b="1">
                <a:latin typeface="Arial Narrow" panose="020B0604020202020204" pitchFamily="34" charset="0"/>
                <a:cs typeface="Arial Narrow" panose="020B0604020202020204" pitchFamily="34" charset="0"/>
              </a:rPr>
              <a:t>Dust Mitigation</a:t>
            </a:r>
          </a:p>
        </p:txBody>
      </p:sp>
      <p:sp>
        <p:nvSpPr>
          <p:cNvPr id="69" name="TextBox 68">
            <a:extLst>
              <a:ext uri="{FF2B5EF4-FFF2-40B4-BE49-F238E27FC236}">
                <a16:creationId xmlns:a16="http://schemas.microsoft.com/office/drawing/2014/main" id="{72CC27F4-6F30-2EFB-7DB9-143B135ADA6E}"/>
              </a:ext>
            </a:extLst>
          </p:cNvPr>
          <p:cNvSpPr txBox="1"/>
          <p:nvPr/>
        </p:nvSpPr>
        <p:spPr>
          <a:xfrm>
            <a:off x="271065" y="4637078"/>
            <a:ext cx="2972289" cy="581185"/>
          </a:xfrm>
          <a:prstGeom prst="rect">
            <a:avLst/>
          </a:prstGeom>
          <a:noFill/>
        </p:spPr>
        <p:txBody>
          <a:bodyPr wrap="none" lIns="91440" tIns="45720" rIns="91440" bIns="45720" rtlCol="0" anchor="t">
            <a:spAutoFit/>
          </a:bodyPr>
          <a:lstStyle/>
          <a:p>
            <a:pPr>
              <a:lnSpc>
                <a:spcPts val="1960"/>
              </a:lnSpc>
            </a:pPr>
            <a:r>
              <a:rPr lang="en-US" b="1">
                <a:latin typeface="Arial Narrow"/>
                <a:cs typeface="Arial Narrow" panose="020B0604020202020204" pitchFamily="34" charset="0"/>
              </a:rPr>
              <a:t>ISRU</a:t>
            </a:r>
          </a:p>
          <a:p>
            <a:pPr>
              <a:lnSpc>
                <a:spcPts val="1960"/>
              </a:lnSpc>
            </a:pPr>
            <a:r>
              <a:rPr lang="en-US" sz="1400">
                <a:latin typeface="Arial Narrow"/>
                <a:cs typeface="Arial Narrow" panose="020B0604020202020204" pitchFamily="34" charset="0"/>
              </a:rPr>
              <a:t>(Propellant, Manufacturing &amp; Construction)</a:t>
            </a:r>
          </a:p>
        </p:txBody>
      </p:sp>
      <p:sp>
        <p:nvSpPr>
          <p:cNvPr id="70" name="TextBox 69">
            <a:extLst>
              <a:ext uri="{FF2B5EF4-FFF2-40B4-BE49-F238E27FC236}">
                <a16:creationId xmlns:a16="http://schemas.microsoft.com/office/drawing/2014/main" id="{28CAAB81-B7AA-6C60-594E-3AB7D6EDF4B7}"/>
              </a:ext>
            </a:extLst>
          </p:cNvPr>
          <p:cNvSpPr txBox="1"/>
          <p:nvPr/>
        </p:nvSpPr>
        <p:spPr>
          <a:xfrm>
            <a:off x="271065" y="5581969"/>
            <a:ext cx="2853666" cy="348813"/>
          </a:xfrm>
          <a:prstGeom prst="rect">
            <a:avLst/>
          </a:prstGeom>
          <a:noFill/>
        </p:spPr>
        <p:txBody>
          <a:bodyPr wrap="none" rtlCol="0">
            <a:spAutoFit/>
          </a:bodyPr>
          <a:lstStyle/>
          <a:p>
            <a:pPr>
              <a:lnSpc>
                <a:spcPts val="1960"/>
              </a:lnSpc>
            </a:pPr>
            <a:r>
              <a:rPr lang="en-US" b="1">
                <a:latin typeface="Arial Narrow" panose="020B0604020202020204" pitchFamily="34" charset="0"/>
                <a:cs typeface="Arial Narrow" panose="020B0604020202020204" pitchFamily="34" charset="0"/>
              </a:rPr>
              <a:t>Autonomy &amp; Mobility Support</a:t>
            </a:r>
          </a:p>
        </p:txBody>
      </p:sp>
      <p:pic>
        <p:nvPicPr>
          <p:cNvPr id="22" name="Picture 21" descr="A picture containing outdoor, watercraft&#10;&#10;Description automatically generated">
            <a:extLst>
              <a:ext uri="{FF2B5EF4-FFF2-40B4-BE49-F238E27FC236}">
                <a16:creationId xmlns:a16="http://schemas.microsoft.com/office/drawing/2014/main" id="{E12083DD-E2BB-4845-8F4D-2482A6C10F89}"/>
              </a:ext>
            </a:extLst>
          </p:cNvPr>
          <p:cNvPicPr>
            <a:picLocks noChangeAspect="1"/>
          </p:cNvPicPr>
          <p:nvPr/>
        </p:nvPicPr>
        <p:blipFill rotWithShape="1">
          <a:blip r:embed="rId3"/>
          <a:srcRect t="5474" r="-2" b="-2"/>
          <a:stretch/>
        </p:blipFill>
        <p:spPr>
          <a:xfrm>
            <a:off x="4706475" y="2107243"/>
            <a:ext cx="7476955" cy="3975579"/>
          </a:xfrm>
          <a:prstGeom prst="rect">
            <a:avLst/>
          </a:prstGeom>
        </p:spPr>
      </p:pic>
      <p:pic>
        <p:nvPicPr>
          <p:cNvPr id="25" name="Picture 24">
            <a:extLst>
              <a:ext uri="{FF2B5EF4-FFF2-40B4-BE49-F238E27FC236}">
                <a16:creationId xmlns:a16="http://schemas.microsoft.com/office/drawing/2014/main" id="{2843EB45-36C0-428E-A17B-9CA75D06795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7296" y="6181019"/>
            <a:ext cx="12219296" cy="864755"/>
          </a:xfrm>
          <a:prstGeom prst="rect">
            <a:avLst/>
          </a:prstGeom>
        </p:spPr>
      </p:pic>
      <p:sp>
        <p:nvSpPr>
          <p:cNvPr id="27" name="TextBox 26">
            <a:extLst>
              <a:ext uri="{FF2B5EF4-FFF2-40B4-BE49-F238E27FC236}">
                <a16:creationId xmlns:a16="http://schemas.microsoft.com/office/drawing/2014/main" id="{A25E7050-CDD7-4204-B08E-6EE866AE22D5}"/>
              </a:ext>
            </a:extLst>
          </p:cNvPr>
          <p:cNvSpPr txBox="1"/>
          <p:nvPr/>
        </p:nvSpPr>
        <p:spPr>
          <a:xfrm>
            <a:off x="1398106" y="6167328"/>
            <a:ext cx="9324000" cy="707886"/>
          </a:xfrm>
          <a:prstGeom prst="rect">
            <a:avLst/>
          </a:prstGeom>
          <a:noFill/>
        </p:spPr>
        <p:txBody>
          <a:bodyPr wrap="square">
            <a:spAutoFit/>
          </a:bodyPr>
          <a:lstStyle/>
          <a:p>
            <a:pPr algn="ctr"/>
            <a:r>
              <a:rPr lang="en-US" sz="2000" b="1" dirty="0">
                <a:latin typeface="Arial" panose="020B0604020202020204" pitchFamily="34" charset="0"/>
                <a:cs typeface="Arial" panose="020B0604020202020204" pitchFamily="34" charset="0"/>
              </a:rPr>
              <a:t>Lunar Infusion and Mars Forward Development Using the STMD Portfolio: Technology Development, Risk Reduction, and Mission Infusion (TRL 1- 7)</a:t>
            </a:r>
          </a:p>
        </p:txBody>
      </p:sp>
      <p:sp>
        <p:nvSpPr>
          <p:cNvPr id="28" name="Pentagon 100">
            <a:extLst>
              <a:ext uri="{FF2B5EF4-FFF2-40B4-BE49-F238E27FC236}">
                <a16:creationId xmlns:a16="http://schemas.microsoft.com/office/drawing/2014/main" id="{31FD95B3-E685-44C6-A91C-E04F9D702A5D}"/>
              </a:ext>
            </a:extLst>
          </p:cNvPr>
          <p:cNvSpPr/>
          <p:nvPr/>
        </p:nvSpPr>
        <p:spPr>
          <a:xfrm>
            <a:off x="3133143" y="2109600"/>
            <a:ext cx="1477845" cy="3948184"/>
          </a:xfrm>
          <a:prstGeom prst="homePlate">
            <a:avLst>
              <a:gd name="adj" fmla="val 29306"/>
            </a:avLst>
          </a:prstGeom>
          <a:solidFill>
            <a:schemeClr val="bg1">
              <a:lumMod val="75000"/>
            </a:schemeClr>
          </a:solidFill>
          <a:ln>
            <a:noFill/>
          </a:ln>
          <a:effectLst>
            <a:outerShdw blurRad="63500" dist="381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b="1">
              <a:solidFill>
                <a:schemeClr val="tx1"/>
              </a:solidFill>
              <a:latin typeface="Arial" panose="020B0604020202020204" pitchFamily="34" charset="0"/>
              <a:cs typeface="Arial" panose="020B0604020202020204" pitchFamily="34" charset="0"/>
            </a:endParaRPr>
          </a:p>
        </p:txBody>
      </p:sp>
      <p:sp>
        <p:nvSpPr>
          <p:cNvPr id="23" name="TextBox 22">
            <a:extLst>
              <a:ext uri="{FF2B5EF4-FFF2-40B4-BE49-F238E27FC236}">
                <a16:creationId xmlns:a16="http://schemas.microsoft.com/office/drawing/2014/main" id="{F1BDCA58-DB87-4A17-9DB5-DDB8E88C38E5}"/>
              </a:ext>
            </a:extLst>
          </p:cNvPr>
          <p:cNvSpPr txBox="1"/>
          <p:nvPr/>
        </p:nvSpPr>
        <p:spPr>
          <a:xfrm>
            <a:off x="3199272" y="2677030"/>
            <a:ext cx="1200582" cy="1384995"/>
          </a:xfrm>
          <a:prstGeom prst="rect">
            <a:avLst/>
          </a:prstGeom>
          <a:noFill/>
        </p:spPr>
        <p:txBody>
          <a:bodyPr wrap="square" rtlCol="0">
            <a:spAutoFit/>
          </a:bodyPr>
          <a:lstStyle/>
          <a:p>
            <a:pPr algn="ctr"/>
            <a:r>
              <a:rPr lang="en-US" sz="1200" b="1">
                <a:solidFill>
                  <a:schemeClr val="tx1"/>
                </a:solidFill>
                <a:latin typeface="Arial" panose="020B0604020202020204" pitchFamily="34" charset="0"/>
                <a:cs typeface="Arial" panose="020B0604020202020204" pitchFamily="34" charset="0"/>
              </a:rPr>
              <a:t>Lunar Infusion and Mars Forward Development Using the STMD Portfolio</a:t>
            </a:r>
          </a:p>
        </p:txBody>
      </p:sp>
      <p:sp>
        <p:nvSpPr>
          <p:cNvPr id="6" name="Arrow: Up 5">
            <a:extLst>
              <a:ext uri="{FF2B5EF4-FFF2-40B4-BE49-F238E27FC236}">
                <a16:creationId xmlns:a16="http://schemas.microsoft.com/office/drawing/2014/main" id="{D3765F1F-FC3F-40F5-B81F-FC6FCE862797}"/>
              </a:ext>
            </a:extLst>
          </p:cNvPr>
          <p:cNvSpPr/>
          <p:nvPr/>
        </p:nvSpPr>
        <p:spPr>
          <a:xfrm>
            <a:off x="3507828" y="4259715"/>
            <a:ext cx="748737" cy="1384995"/>
          </a:xfrm>
          <a:prstGeom prst="upArrow">
            <a:avLst/>
          </a:prstGeom>
          <a:solidFill>
            <a:srgbClr val="9700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extBox 25">
            <a:extLst>
              <a:ext uri="{FF2B5EF4-FFF2-40B4-BE49-F238E27FC236}">
                <a16:creationId xmlns:a16="http://schemas.microsoft.com/office/drawing/2014/main" id="{BC6D1265-807C-446C-BA84-6F043DF10B09}"/>
              </a:ext>
            </a:extLst>
          </p:cNvPr>
          <p:cNvSpPr txBox="1"/>
          <p:nvPr/>
        </p:nvSpPr>
        <p:spPr>
          <a:xfrm rot="16200000">
            <a:off x="2760516" y="4956461"/>
            <a:ext cx="1573332" cy="261610"/>
          </a:xfrm>
          <a:prstGeom prst="rect">
            <a:avLst/>
          </a:prstGeom>
          <a:noFill/>
        </p:spPr>
        <p:txBody>
          <a:bodyPr wrap="square" lIns="91440" tIns="45720" rIns="91440" bIns="45720" rtlCol="0" anchor="t">
            <a:spAutoFit/>
          </a:bodyPr>
          <a:lstStyle/>
          <a:p>
            <a:pPr algn="ctr"/>
            <a:r>
              <a:rPr lang="en-US" sz="1100" b="1">
                <a:latin typeface="Arial"/>
                <a:cs typeface="Arial"/>
              </a:rPr>
              <a:t>TRL 1-7</a:t>
            </a:r>
          </a:p>
        </p:txBody>
      </p:sp>
      <p:pic>
        <p:nvPicPr>
          <p:cNvPr id="5" name="Picture 4" descr="Icon&#10;&#10;Description automatically generated">
            <a:extLst>
              <a:ext uri="{FF2B5EF4-FFF2-40B4-BE49-F238E27FC236}">
                <a16:creationId xmlns:a16="http://schemas.microsoft.com/office/drawing/2014/main" id="{3C60E6FE-9B80-2F17-C093-5FAE8CD1B2BB}"/>
              </a:ext>
            </a:extLst>
          </p:cNvPr>
          <p:cNvPicPr>
            <a:picLocks noChangeAspect="1"/>
          </p:cNvPicPr>
          <p:nvPr/>
        </p:nvPicPr>
        <p:blipFill>
          <a:blip r:embed="rId5"/>
          <a:stretch>
            <a:fillRect/>
          </a:stretch>
        </p:blipFill>
        <p:spPr>
          <a:xfrm>
            <a:off x="228600" y="621792"/>
            <a:ext cx="762762" cy="758571"/>
          </a:xfrm>
          <a:prstGeom prst="rect">
            <a:avLst/>
          </a:prstGeom>
        </p:spPr>
      </p:pic>
    </p:spTree>
    <p:extLst>
      <p:ext uri="{BB962C8B-B14F-4D97-AF65-F5344CB8AC3E}">
        <p14:creationId xmlns:p14="http://schemas.microsoft.com/office/powerpoint/2010/main" val="37414729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 name="Pentagon 96">
            <a:extLst>
              <a:ext uri="{FF2B5EF4-FFF2-40B4-BE49-F238E27FC236}">
                <a16:creationId xmlns:a16="http://schemas.microsoft.com/office/drawing/2014/main" id="{70785FD6-8229-CDDD-FC56-CA98F8FD3378}"/>
              </a:ext>
            </a:extLst>
          </p:cNvPr>
          <p:cNvSpPr/>
          <p:nvPr/>
        </p:nvSpPr>
        <p:spPr>
          <a:xfrm>
            <a:off x="-92364" y="2455348"/>
            <a:ext cx="12091916" cy="3547807"/>
          </a:xfrm>
          <a:prstGeom prst="homePlate">
            <a:avLst>
              <a:gd name="adj" fmla="val 19704"/>
            </a:avLst>
          </a:prstGeom>
          <a:solidFill>
            <a:schemeClr val="bg1">
              <a:lumMod val="95000"/>
            </a:schemeClr>
          </a:solidFill>
          <a:ln>
            <a:noFill/>
          </a:ln>
          <a:effectLst>
            <a:outerShdw blurRad="508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ounded Rectangle 2">
            <a:extLst>
              <a:ext uri="{FF2B5EF4-FFF2-40B4-BE49-F238E27FC236}">
                <a16:creationId xmlns:a16="http://schemas.microsoft.com/office/drawing/2014/main" id="{9D1A9E1D-BDDC-0AA9-A3D1-A4FACDBB6E34}"/>
              </a:ext>
            </a:extLst>
          </p:cNvPr>
          <p:cNvSpPr/>
          <p:nvPr/>
        </p:nvSpPr>
        <p:spPr>
          <a:xfrm>
            <a:off x="141232" y="557938"/>
            <a:ext cx="11824671" cy="875654"/>
          </a:xfrm>
          <a:prstGeom prst="roundRect">
            <a:avLst/>
          </a:prstGeom>
          <a:solidFill>
            <a:srgbClr val="001D6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056EEB3-B4C2-415A-732E-738AD80FBB63}"/>
              </a:ext>
            </a:extLst>
          </p:cNvPr>
          <p:cNvSpPr>
            <a:spLocks noGrp="1"/>
          </p:cNvSpPr>
          <p:nvPr>
            <p:ph type="title"/>
          </p:nvPr>
        </p:nvSpPr>
        <p:spPr/>
        <p:txBody>
          <a:bodyPr/>
          <a:lstStyle/>
          <a:p>
            <a:r>
              <a:rPr lang="en-US">
                <a:latin typeface="Arial"/>
                <a:cs typeface="Arial"/>
              </a:rPr>
              <a:t>In-space &amp; Surface Mission Ops</a:t>
            </a:r>
            <a:endParaRPr lang="en-US"/>
          </a:p>
        </p:txBody>
      </p:sp>
      <p:sp>
        <p:nvSpPr>
          <p:cNvPr id="50" name="TextBox 49">
            <a:extLst>
              <a:ext uri="{FF2B5EF4-FFF2-40B4-BE49-F238E27FC236}">
                <a16:creationId xmlns:a16="http://schemas.microsoft.com/office/drawing/2014/main" id="{352AD0A1-1D85-6CEB-371B-98C2A76CD3CC}"/>
              </a:ext>
            </a:extLst>
          </p:cNvPr>
          <p:cNvSpPr txBox="1"/>
          <p:nvPr/>
        </p:nvSpPr>
        <p:spPr>
          <a:xfrm>
            <a:off x="236031" y="81023"/>
            <a:ext cx="7547707" cy="430887"/>
          </a:xfrm>
          <a:prstGeom prst="rect">
            <a:avLst/>
          </a:prstGeom>
          <a:noFill/>
        </p:spPr>
        <p:txBody>
          <a:bodyPr wrap="none" rtlCol="0">
            <a:spAutoFit/>
          </a:bodyPr>
          <a:lstStyle/>
          <a:p>
            <a:r>
              <a:rPr lang="en-US" sz="2200">
                <a:solidFill>
                  <a:schemeClr val="bg1"/>
                </a:solidFill>
                <a:latin typeface="Arial" panose="020B0604020202020204" pitchFamily="34" charset="0"/>
                <a:cs typeface="Arial" panose="020B0604020202020204" pitchFamily="34" charset="0"/>
              </a:rPr>
              <a:t>MSFC System Development for Artemis and Mars Forward</a:t>
            </a:r>
          </a:p>
        </p:txBody>
      </p:sp>
      <p:sp>
        <p:nvSpPr>
          <p:cNvPr id="49" name="TextBox 48">
            <a:extLst>
              <a:ext uri="{FF2B5EF4-FFF2-40B4-BE49-F238E27FC236}">
                <a16:creationId xmlns:a16="http://schemas.microsoft.com/office/drawing/2014/main" id="{F62A6A76-A603-E6D7-0665-1FA42656FFA0}"/>
              </a:ext>
            </a:extLst>
          </p:cNvPr>
          <p:cNvSpPr txBox="1"/>
          <p:nvPr/>
        </p:nvSpPr>
        <p:spPr>
          <a:xfrm>
            <a:off x="470992" y="3741551"/>
            <a:ext cx="421910" cy="284693"/>
          </a:xfrm>
          <a:prstGeom prst="rect">
            <a:avLst/>
          </a:prstGeom>
          <a:noFill/>
        </p:spPr>
        <p:txBody>
          <a:bodyPr wrap="none" rtlCol="0">
            <a:spAutoFit/>
          </a:bodyPr>
          <a:lstStyle/>
          <a:p>
            <a:pPr algn="ctr">
              <a:lnSpc>
                <a:spcPts val="1480"/>
              </a:lnSpc>
            </a:pPr>
            <a:r>
              <a:rPr lang="en-US" sz="1400">
                <a:latin typeface="Arial Narrow" panose="020B0604020202020204" pitchFamily="34" charset="0"/>
                <a:cs typeface="Arial Narrow" panose="020B0604020202020204" pitchFamily="34" charset="0"/>
              </a:rPr>
              <a:t>ISS</a:t>
            </a:r>
          </a:p>
        </p:txBody>
      </p:sp>
      <p:sp>
        <p:nvSpPr>
          <p:cNvPr id="53" name="TextBox 52">
            <a:extLst>
              <a:ext uri="{FF2B5EF4-FFF2-40B4-BE49-F238E27FC236}">
                <a16:creationId xmlns:a16="http://schemas.microsoft.com/office/drawing/2014/main" id="{37AEA354-CDDF-EEE0-89F9-5396D107570E}"/>
              </a:ext>
            </a:extLst>
          </p:cNvPr>
          <p:cNvSpPr txBox="1"/>
          <p:nvPr/>
        </p:nvSpPr>
        <p:spPr>
          <a:xfrm>
            <a:off x="141232" y="5524253"/>
            <a:ext cx="11065744" cy="369332"/>
          </a:xfrm>
          <a:prstGeom prst="rect">
            <a:avLst/>
          </a:prstGeom>
          <a:noFill/>
        </p:spPr>
        <p:txBody>
          <a:bodyPr wrap="square" rtlCol="0">
            <a:spAutoFit/>
          </a:bodyPr>
          <a:lstStyle/>
          <a:p>
            <a:pPr algn="ctr"/>
            <a:r>
              <a:rPr lang="en-US" b="1">
                <a:latin typeface="Arial" panose="020B0604020202020204" pitchFamily="34" charset="0"/>
                <a:cs typeface="Arial" panose="020B0604020202020204" pitchFamily="34" charset="0"/>
              </a:rPr>
              <a:t>Infusion of integrated robotic &amp; human operations for science for the Artemis and M2M Architecture</a:t>
            </a:r>
          </a:p>
        </p:txBody>
      </p:sp>
      <p:pic>
        <p:nvPicPr>
          <p:cNvPr id="56" name="Picture 55">
            <a:extLst>
              <a:ext uri="{FF2B5EF4-FFF2-40B4-BE49-F238E27FC236}">
                <a16:creationId xmlns:a16="http://schemas.microsoft.com/office/drawing/2014/main" id="{01762AAA-469E-BEAA-46E2-EBD8E7ED0CA8}"/>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211874" y="2974351"/>
            <a:ext cx="1527718" cy="906273"/>
          </a:xfrm>
          <a:prstGeom prst="rect">
            <a:avLst/>
          </a:prstGeom>
        </p:spPr>
      </p:pic>
      <p:pic>
        <p:nvPicPr>
          <p:cNvPr id="57" name="Picture 56">
            <a:extLst>
              <a:ext uri="{FF2B5EF4-FFF2-40B4-BE49-F238E27FC236}">
                <a16:creationId xmlns:a16="http://schemas.microsoft.com/office/drawing/2014/main" id="{72540993-09D5-F721-737E-A59D5F8BCB63}"/>
              </a:ext>
            </a:extLst>
          </p:cNvPr>
          <p:cNvPicPr>
            <a:picLocks noChangeAspect="1"/>
          </p:cNvPicPr>
          <p:nvPr/>
        </p:nvPicPr>
        <p:blipFill>
          <a:blip r:embed="rId4"/>
          <a:stretch>
            <a:fillRect/>
          </a:stretch>
        </p:blipFill>
        <p:spPr>
          <a:xfrm>
            <a:off x="1147646" y="3715489"/>
            <a:ext cx="580793" cy="634571"/>
          </a:xfrm>
          <a:prstGeom prst="rect">
            <a:avLst/>
          </a:prstGeom>
        </p:spPr>
      </p:pic>
      <p:sp>
        <p:nvSpPr>
          <p:cNvPr id="58" name="TextBox 57">
            <a:extLst>
              <a:ext uri="{FF2B5EF4-FFF2-40B4-BE49-F238E27FC236}">
                <a16:creationId xmlns:a16="http://schemas.microsoft.com/office/drawing/2014/main" id="{29A11BF9-6043-2A82-5287-E167254AABF7}"/>
              </a:ext>
            </a:extLst>
          </p:cNvPr>
          <p:cNvSpPr txBox="1"/>
          <p:nvPr/>
        </p:nvSpPr>
        <p:spPr>
          <a:xfrm>
            <a:off x="1010009" y="4343400"/>
            <a:ext cx="840295" cy="284693"/>
          </a:xfrm>
          <a:prstGeom prst="rect">
            <a:avLst/>
          </a:prstGeom>
          <a:noFill/>
        </p:spPr>
        <p:txBody>
          <a:bodyPr wrap="none" rtlCol="0">
            <a:spAutoFit/>
          </a:bodyPr>
          <a:lstStyle/>
          <a:p>
            <a:pPr algn="ctr">
              <a:lnSpc>
                <a:spcPts val="1480"/>
              </a:lnSpc>
            </a:pPr>
            <a:r>
              <a:rPr lang="en-US" sz="1400">
                <a:latin typeface="Arial Narrow" panose="020B0604020202020204" pitchFamily="34" charset="0"/>
                <a:cs typeface="Arial Narrow" panose="020B0604020202020204" pitchFamily="34" charset="0"/>
              </a:rPr>
              <a:t>GW I-</a:t>
            </a:r>
            <a:r>
              <a:rPr lang="en-US" sz="1400" err="1">
                <a:latin typeface="Arial Narrow" panose="020B0604020202020204" pitchFamily="34" charset="0"/>
                <a:cs typeface="Arial Narrow" panose="020B0604020202020204" pitchFamily="34" charset="0"/>
              </a:rPr>
              <a:t>Hab</a:t>
            </a:r>
            <a:endParaRPr lang="en-US" sz="1400">
              <a:latin typeface="Arial Narrow" panose="020B0604020202020204" pitchFamily="34" charset="0"/>
              <a:cs typeface="Arial Narrow" panose="020B0604020202020204" pitchFamily="34" charset="0"/>
            </a:endParaRPr>
          </a:p>
        </p:txBody>
      </p:sp>
      <p:pic>
        <p:nvPicPr>
          <p:cNvPr id="59" name="Picture 58">
            <a:extLst>
              <a:ext uri="{FF2B5EF4-FFF2-40B4-BE49-F238E27FC236}">
                <a16:creationId xmlns:a16="http://schemas.microsoft.com/office/drawing/2014/main" id="{BFA4630D-A538-9489-6101-29D9FAEB8AAE}"/>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639677" y="3779576"/>
            <a:ext cx="562981" cy="470551"/>
          </a:xfrm>
          <a:prstGeom prst="rect">
            <a:avLst/>
          </a:prstGeom>
        </p:spPr>
      </p:pic>
      <p:sp>
        <p:nvSpPr>
          <p:cNvPr id="60" name="TextBox 59">
            <a:extLst>
              <a:ext uri="{FF2B5EF4-FFF2-40B4-BE49-F238E27FC236}">
                <a16:creationId xmlns:a16="http://schemas.microsoft.com/office/drawing/2014/main" id="{E92094FB-B785-D833-64A1-F0F6D50F2AAF}"/>
              </a:ext>
            </a:extLst>
          </p:cNvPr>
          <p:cNvSpPr txBox="1"/>
          <p:nvPr/>
        </p:nvSpPr>
        <p:spPr>
          <a:xfrm>
            <a:off x="3393839" y="4284340"/>
            <a:ext cx="960520" cy="477054"/>
          </a:xfrm>
          <a:prstGeom prst="rect">
            <a:avLst/>
          </a:prstGeom>
          <a:noFill/>
        </p:spPr>
        <p:txBody>
          <a:bodyPr wrap="none" lIns="91440" tIns="45720" rIns="91440" bIns="45720" rtlCol="0" anchor="t">
            <a:spAutoFit/>
          </a:bodyPr>
          <a:lstStyle/>
          <a:p>
            <a:pPr algn="ctr">
              <a:lnSpc>
                <a:spcPts val="1480"/>
              </a:lnSpc>
            </a:pPr>
            <a:r>
              <a:rPr lang="en-US" sz="1400">
                <a:latin typeface="Arial Narrow"/>
                <a:cs typeface="Arial Narrow" panose="020B0604020202020204" pitchFamily="34" charset="0"/>
              </a:rPr>
              <a:t>Relocatable</a:t>
            </a:r>
            <a:endParaRPr lang="en-US" sz="1400">
              <a:latin typeface="Arial Narrow" panose="020B0604020202020204" pitchFamily="34" charset="0"/>
              <a:cs typeface="Arial Narrow" panose="020B0604020202020204" pitchFamily="34" charset="0"/>
            </a:endParaRPr>
          </a:p>
          <a:p>
            <a:pPr algn="ctr">
              <a:lnSpc>
                <a:spcPts val="1480"/>
              </a:lnSpc>
            </a:pPr>
            <a:r>
              <a:rPr lang="en-US" sz="1400">
                <a:latin typeface="Arial Narrow"/>
                <a:cs typeface="Arial Narrow" panose="020B0604020202020204" pitchFamily="34" charset="0"/>
              </a:rPr>
              <a:t>Hab</a:t>
            </a:r>
          </a:p>
        </p:txBody>
      </p:sp>
      <p:pic>
        <p:nvPicPr>
          <p:cNvPr id="61" name="Picture 60">
            <a:extLst>
              <a:ext uri="{FF2B5EF4-FFF2-40B4-BE49-F238E27FC236}">
                <a16:creationId xmlns:a16="http://schemas.microsoft.com/office/drawing/2014/main" id="{8C64525F-6DCA-9370-12C9-97C04FF55C4C}"/>
              </a:ext>
            </a:extLst>
          </p:cNvPr>
          <p:cNvPicPr>
            <a:picLocks noChangeAspect="1"/>
          </p:cNvPicPr>
          <p:nvPr/>
        </p:nvPicPr>
        <p:blipFill>
          <a:blip r:embed="rId6"/>
          <a:stretch>
            <a:fillRect/>
          </a:stretch>
        </p:blipFill>
        <p:spPr>
          <a:xfrm>
            <a:off x="4264314" y="2464042"/>
            <a:ext cx="924157" cy="1019759"/>
          </a:xfrm>
          <a:prstGeom prst="rect">
            <a:avLst/>
          </a:prstGeom>
        </p:spPr>
      </p:pic>
      <p:sp>
        <p:nvSpPr>
          <p:cNvPr id="62" name="TextBox 61">
            <a:extLst>
              <a:ext uri="{FF2B5EF4-FFF2-40B4-BE49-F238E27FC236}">
                <a16:creationId xmlns:a16="http://schemas.microsoft.com/office/drawing/2014/main" id="{75C86A5F-3020-BF54-D620-75083F1D6F4B}"/>
              </a:ext>
            </a:extLst>
          </p:cNvPr>
          <p:cNvSpPr txBox="1"/>
          <p:nvPr/>
        </p:nvSpPr>
        <p:spPr>
          <a:xfrm>
            <a:off x="4247280" y="3352800"/>
            <a:ext cx="962123" cy="477054"/>
          </a:xfrm>
          <a:prstGeom prst="rect">
            <a:avLst/>
          </a:prstGeom>
          <a:noFill/>
        </p:spPr>
        <p:txBody>
          <a:bodyPr wrap="none" rtlCol="0">
            <a:spAutoFit/>
          </a:bodyPr>
          <a:lstStyle/>
          <a:p>
            <a:pPr algn="ctr">
              <a:lnSpc>
                <a:spcPts val="1480"/>
              </a:lnSpc>
            </a:pPr>
            <a:r>
              <a:rPr lang="en-US" sz="1400">
                <a:latin typeface="Arial Narrow" panose="020B0604020202020204" pitchFamily="34" charset="0"/>
                <a:cs typeface="Arial Narrow" panose="020B0604020202020204" pitchFamily="34" charset="0"/>
              </a:rPr>
              <a:t>Pressurized</a:t>
            </a:r>
          </a:p>
          <a:p>
            <a:pPr algn="ctr">
              <a:lnSpc>
                <a:spcPts val="1480"/>
              </a:lnSpc>
            </a:pPr>
            <a:r>
              <a:rPr lang="en-US" sz="1400">
                <a:latin typeface="Arial Narrow" panose="020B0604020202020204" pitchFamily="34" charset="0"/>
                <a:cs typeface="Arial Narrow" panose="020B0604020202020204" pitchFamily="34" charset="0"/>
              </a:rPr>
              <a:t>Rover</a:t>
            </a:r>
          </a:p>
        </p:txBody>
      </p:sp>
      <p:pic>
        <p:nvPicPr>
          <p:cNvPr id="63" name="Picture 62">
            <a:extLst>
              <a:ext uri="{FF2B5EF4-FFF2-40B4-BE49-F238E27FC236}">
                <a16:creationId xmlns:a16="http://schemas.microsoft.com/office/drawing/2014/main" id="{F90B4BE2-70F0-E053-DE29-ACBB5700551F}"/>
              </a:ext>
            </a:extLst>
          </p:cNvPr>
          <p:cNvPicPr>
            <a:picLocks noChangeAspect="1"/>
          </p:cNvPicPr>
          <p:nvPr/>
        </p:nvPicPr>
        <p:blipFill>
          <a:blip r:embed="rId7"/>
          <a:stretch>
            <a:fillRect/>
          </a:stretch>
        </p:blipFill>
        <p:spPr>
          <a:xfrm>
            <a:off x="5633492" y="3579648"/>
            <a:ext cx="1168400" cy="1295400"/>
          </a:xfrm>
          <a:prstGeom prst="rect">
            <a:avLst/>
          </a:prstGeom>
        </p:spPr>
      </p:pic>
      <p:sp>
        <p:nvSpPr>
          <p:cNvPr id="64" name="TextBox 63">
            <a:extLst>
              <a:ext uri="{FF2B5EF4-FFF2-40B4-BE49-F238E27FC236}">
                <a16:creationId xmlns:a16="http://schemas.microsoft.com/office/drawing/2014/main" id="{0BD4604A-49DD-7C1A-AF19-C366DDA5BDEF}"/>
              </a:ext>
            </a:extLst>
          </p:cNvPr>
          <p:cNvSpPr txBox="1"/>
          <p:nvPr/>
        </p:nvSpPr>
        <p:spPr>
          <a:xfrm>
            <a:off x="5585121" y="4852280"/>
            <a:ext cx="1111202" cy="477054"/>
          </a:xfrm>
          <a:prstGeom prst="rect">
            <a:avLst/>
          </a:prstGeom>
          <a:noFill/>
        </p:spPr>
        <p:txBody>
          <a:bodyPr wrap="none" rtlCol="0">
            <a:spAutoFit/>
          </a:bodyPr>
          <a:lstStyle/>
          <a:p>
            <a:pPr algn="ctr">
              <a:lnSpc>
                <a:spcPts val="1480"/>
              </a:lnSpc>
            </a:pPr>
            <a:r>
              <a:rPr lang="en-US" sz="1400">
                <a:latin typeface="Arial Narrow" panose="020B0604020202020204" pitchFamily="34" charset="0"/>
                <a:cs typeface="Arial Narrow" panose="020B0604020202020204" pitchFamily="34" charset="0"/>
              </a:rPr>
              <a:t>Lunar/Surface</a:t>
            </a:r>
          </a:p>
          <a:p>
            <a:pPr algn="ctr">
              <a:lnSpc>
                <a:spcPts val="1480"/>
              </a:lnSpc>
            </a:pPr>
            <a:r>
              <a:rPr lang="en-US" sz="1400" err="1">
                <a:latin typeface="Arial Narrow" panose="020B0604020202020204" pitchFamily="34" charset="0"/>
                <a:cs typeface="Arial Narrow" panose="020B0604020202020204" pitchFamily="34" charset="0"/>
              </a:rPr>
              <a:t>Hab</a:t>
            </a:r>
            <a:endParaRPr lang="en-US" sz="1400">
              <a:latin typeface="Arial Narrow" panose="020B0604020202020204" pitchFamily="34" charset="0"/>
              <a:cs typeface="Arial Narrow" panose="020B0604020202020204" pitchFamily="34" charset="0"/>
            </a:endParaRPr>
          </a:p>
        </p:txBody>
      </p:sp>
      <p:pic>
        <p:nvPicPr>
          <p:cNvPr id="65" name="Picture 64">
            <a:extLst>
              <a:ext uri="{FF2B5EF4-FFF2-40B4-BE49-F238E27FC236}">
                <a16:creationId xmlns:a16="http://schemas.microsoft.com/office/drawing/2014/main" id="{FCF495CE-DFC5-552F-803C-763AD832FBD9}"/>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6538486" y="2835348"/>
            <a:ext cx="520236" cy="652660"/>
          </a:xfrm>
          <a:prstGeom prst="rect">
            <a:avLst/>
          </a:prstGeom>
        </p:spPr>
      </p:pic>
      <p:sp>
        <p:nvSpPr>
          <p:cNvPr id="66" name="TextBox 65">
            <a:extLst>
              <a:ext uri="{FF2B5EF4-FFF2-40B4-BE49-F238E27FC236}">
                <a16:creationId xmlns:a16="http://schemas.microsoft.com/office/drawing/2014/main" id="{72B7F4B5-FDCC-3014-BAEA-EB0FA2F1E131}"/>
              </a:ext>
            </a:extLst>
          </p:cNvPr>
          <p:cNvSpPr txBox="1"/>
          <p:nvPr/>
        </p:nvSpPr>
        <p:spPr>
          <a:xfrm>
            <a:off x="6314124" y="3471747"/>
            <a:ext cx="979755" cy="669414"/>
          </a:xfrm>
          <a:prstGeom prst="rect">
            <a:avLst/>
          </a:prstGeom>
          <a:noFill/>
        </p:spPr>
        <p:txBody>
          <a:bodyPr wrap="none" rtlCol="0">
            <a:spAutoFit/>
          </a:bodyPr>
          <a:lstStyle/>
          <a:p>
            <a:pPr algn="ctr">
              <a:lnSpc>
                <a:spcPts val="1480"/>
              </a:lnSpc>
            </a:pPr>
            <a:r>
              <a:rPr lang="en-US" sz="1400">
                <a:latin typeface="Arial Narrow" panose="020B0604020202020204" pitchFamily="34" charset="0"/>
                <a:cs typeface="Arial Narrow" panose="020B0604020202020204" pitchFamily="34" charset="0"/>
              </a:rPr>
              <a:t>Lunar</a:t>
            </a:r>
          </a:p>
          <a:p>
            <a:pPr algn="ctr">
              <a:lnSpc>
                <a:spcPts val="1480"/>
              </a:lnSpc>
            </a:pPr>
            <a:r>
              <a:rPr lang="en-US" sz="1400">
                <a:latin typeface="Arial Narrow" panose="020B0604020202020204" pitchFamily="34" charset="0"/>
                <a:cs typeface="Arial Narrow" panose="020B0604020202020204" pitchFamily="34" charset="0"/>
              </a:rPr>
              <a:t>Constructed</a:t>
            </a:r>
          </a:p>
          <a:p>
            <a:pPr algn="ctr">
              <a:lnSpc>
                <a:spcPts val="1480"/>
              </a:lnSpc>
            </a:pPr>
            <a:r>
              <a:rPr lang="en-US" sz="1400" err="1">
                <a:latin typeface="Arial Narrow" panose="020B0604020202020204" pitchFamily="34" charset="0"/>
                <a:cs typeface="Arial Narrow" panose="020B0604020202020204" pitchFamily="34" charset="0"/>
              </a:rPr>
              <a:t>Hab</a:t>
            </a:r>
            <a:endParaRPr lang="en-US" sz="1400">
              <a:latin typeface="Arial Narrow" panose="020B0604020202020204" pitchFamily="34" charset="0"/>
              <a:cs typeface="Arial Narrow" panose="020B0604020202020204" pitchFamily="34" charset="0"/>
            </a:endParaRPr>
          </a:p>
        </p:txBody>
      </p:sp>
      <p:pic>
        <p:nvPicPr>
          <p:cNvPr id="67" name="Picture 66">
            <a:extLst>
              <a:ext uri="{FF2B5EF4-FFF2-40B4-BE49-F238E27FC236}">
                <a16:creationId xmlns:a16="http://schemas.microsoft.com/office/drawing/2014/main" id="{CF9FE035-80E4-450B-6BA3-0C865CA0E1F2}"/>
              </a:ext>
            </a:extLst>
          </p:cNvPr>
          <p:cNvPicPr>
            <a:picLocks noChangeAspect="1"/>
          </p:cNvPicPr>
          <p:nvPr/>
        </p:nvPicPr>
        <p:blipFill>
          <a:blip r:embed="rId9"/>
          <a:stretch>
            <a:fillRect/>
          </a:stretch>
        </p:blipFill>
        <p:spPr>
          <a:xfrm>
            <a:off x="7574709" y="3912810"/>
            <a:ext cx="714763" cy="634226"/>
          </a:xfrm>
          <a:prstGeom prst="rect">
            <a:avLst/>
          </a:prstGeom>
        </p:spPr>
      </p:pic>
      <p:sp>
        <p:nvSpPr>
          <p:cNvPr id="68" name="TextBox 67">
            <a:extLst>
              <a:ext uri="{FF2B5EF4-FFF2-40B4-BE49-F238E27FC236}">
                <a16:creationId xmlns:a16="http://schemas.microsoft.com/office/drawing/2014/main" id="{F0CFA7A3-96BC-9842-26E8-BDB076B92A79}"/>
              </a:ext>
            </a:extLst>
          </p:cNvPr>
          <p:cNvSpPr txBox="1"/>
          <p:nvPr/>
        </p:nvSpPr>
        <p:spPr>
          <a:xfrm>
            <a:off x="7249945" y="4514169"/>
            <a:ext cx="1266693" cy="477054"/>
          </a:xfrm>
          <a:prstGeom prst="rect">
            <a:avLst/>
          </a:prstGeom>
          <a:noFill/>
        </p:spPr>
        <p:txBody>
          <a:bodyPr wrap="none" lIns="91440" tIns="45720" rIns="91440" bIns="45720" rtlCol="0" anchor="t">
            <a:spAutoFit/>
          </a:bodyPr>
          <a:lstStyle/>
          <a:p>
            <a:pPr algn="ctr">
              <a:lnSpc>
                <a:spcPts val="1480"/>
              </a:lnSpc>
            </a:pPr>
            <a:r>
              <a:rPr lang="en-US" sz="1400">
                <a:latin typeface="Arial Narrow"/>
                <a:cs typeface="Arial Narrow" panose="020B0604020202020204" pitchFamily="34" charset="0"/>
              </a:rPr>
              <a:t>Transit</a:t>
            </a:r>
          </a:p>
          <a:p>
            <a:pPr algn="ctr">
              <a:lnSpc>
                <a:spcPts val="1480"/>
              </a:lnSpc>
            </a:pPr>
            <a:r>
              <a:rPr lang="en-US" sz="1400">
                <a:latin typeface="Arial Narrow"/>
                <a:cs typeface="Arial Narrow" panose="020B0604020202020204" pitchFamily="34" charset="0"/>
              </a:rPr>
              <a:t>Hab at Gateway</a:t>
            </a:r>
            <a:endParaRPr lang="en-US" sz="1400">
              <a:latin typeface="Arial Narrow" panose="020B0604020202020204" pitchFamily="34" charset="0"/>
              <a:cs typeface="Arial Narrow" panose="020B0604020202020204" pitchFamily="34" charset="0"/>
            </a:endParaRPr>
          </a:p>
        </p:txBody>
      </p:sp>
      <p:pic>
        <p:nvPicPr>
          <p:cNvPr id="69" name="Picture 68">
            <a:extLst>
              <a:ext uri="{FF2B5EF4-FFF2-40B4-BE49-F238E27FC236}">
                <a16:creationId xmlns:a16="http://schemas.microsoft.com/office/drawing/2014/main" id="{EDF60E75-6CFC-7CA8-C966-39B080863C3E}"/>
              </a:ext>
            </a:extLst>
          </p:cNvPr>
          <p:cNvPicPr>
            <a:picLocks noChangeAspect="1"/>
          </p:cNvPicPr>
          <p:nvPr/>
        </p:nvPicPr>
        <p:blipFill rotWithShape="1">
          <a:blip r:embed="rId10" cstate="email">
            <a:extLst>
              <a:ext uri="{28A0092B-C50C-407E-A947-70E740481C1C}">
                <a14:useLocalDpi xmlns:a14="http://schemas.microsoft.com/office/drawing/2010/main"/>
              </a:ext>
            </a:extLst>
          </a:blip>
          <a:srcRect/>
          <a:stretch/>
        </p:blipFill>
        <p:spPr>
          <a:xfrm>
            <a:off x="8669608" y="3390851"/>
            <a:ext cx="1196898" cy="546410"/>
          </a:xfrm>
          <a:prstGeom prst="rect">
            <a:avLst/>
          </a:prstGeom>
        </p:spPr>
      </p:pic>
      <p:sp>
        <p:nvSpPr>
          <p:cNvPr id="70" name="TextBox 69">
            <a:extLst>
              <a:ext uri="{FF2B5EF4-FFF2-40B4-BE49-F238E27FC236}">
                <a16:creationId xmlns:a16="http://schemas.microsoft.com/office/drawing/2014/main" id="{E31EFC34-9BCD-A9EA-F2A3-B934E694DA50}"/>
              </a:ext>
            </a:extLst>
          </p:cNvPr>
          <p:cNvSpPr txBox="1"/>
          <p:nvPr/>
        </p:nvSpPr>
        <p:spPr>
          <a:xfrm>
            <a:off x="8697273" y="3890778"/>
            <a:ext cx="997517" cy="477054"/>
          </a:xfrm>
          <a:prstGeom prst="rect">
            <a:avLst/>
          </a:prstGeom>
          <a:noFill/>
        </p:spPr>
        <p:txBody>
          <a:bodyPr wrap="none" rtlCol="0">
            <a:spAutoFit/>
          </a:bodyPr>
          <a:lstStyle/>
          <a:p>
            <a:pPr algn="ctr">
              <a:lnSpc>
                <a:spcPts val="1480"/>
              </a:lnSpc>
            </a:pPr>
            <a:r>
              <a:rPr lang="en-US" sz="1400">
                <a:latin typeface="Arial Narrow" panose="020B0604020202020204" pitchFamily="34" charset="0"/>
                <a:cs typeface="Arial Narrow" panose="020B0604020202020204" pitchFamily="34" charset="0"/>
              </a:rPr>
              <a:t>Integrated</a:t>
            </a:r>
          </a:p>
          <a:p>
            <a:pPr algn="ctr">
              <a:lnSpc>
                <a:spcPts val="1480"/>
              </a:lnSpc>
            </a:pPr>
            <a:r>
              <a:rPr lang="en-US" sz="1400">
                <a:latin typeface="Arial Narrow" panose="020B0604020202020204" pitchFamily="34" charset="0"/>
                <a:cs typeface="Arial Narrow" panose="020B0604020202020204" pitchFamily="34" charset="0"/>
              </a:rPr>
              <a:t>Mars Transit</a:t>
            </a:r>
          </a:p>
        </p:txBody>
      </p:sp>
      <p:pic>
        <p:nvPicPr>
          <p:cNvPr id="71" name="Picture 70">
            <a:extLst>
              <a:ext uri="{FF2B5EF4-FFF2-40B4-BE49-F238E27FC236}">
                <a16:creationId xmlns:a16="http://schemas.microsoft.com/office/drawing/2014/main" id="{A05B889C-25C5-C8F8-AC4F-64B56127E3A4}"/>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0346377" y="2834872"/>
            <a:ext cx="562981" cy="470551"/>
          </a:xfrm>
          <a:prstGeom prst="rect">
            <a:avLst/>
          </a:prstGeom>
        </p:spPr>
      </p:pic>
      <p:sp>
        <p:nvSpPr>
          <p:cNvPr id="72" name="TextBox 71">
            <a:extLst>
              <a:ext uri="{FF2B5EF4-FFF2-40B4-BE49-F238E27FC236}">
                <a16:creationId xmlns:a16="http://schemas.microsoft.com/office/drawing/2014/main" id="{18B6EEA3-4E5F-03FE-7960-2E4EFE835DD6}"/>
              </a:ext>
            </a:extLst>
          </p:cNvPr>
          <p:cNvSpPr txBox="1"/>
          <p:nvPr/>
        </p:nvSpPr>
        <p:spPr>
          <a:xfrm>
            <a:off x="10060736" y="3269673"/>
            <a:ext cx="960520" cy="669414"/>
          </a:xfrm>
          <a:prstGeom prst="rect">
            <a:avLst/>
          </a:prstGeom>
          <a:noFill/>
        </p:spPr>
        <p:txBody>
          <a:bodyPr wrap="none" lIns="91440" tIns="45720" rIns="91440" bIns="45720" rtlCol="0" anchor="t">
            <a:spAutoFit/>
          </a:bodyPr>
          <a:lstStyle/>
          <a:p>
            <a:pPr algn="ctr">
              <a:lnSpc>
                <a:spcPts val="1480"/>
              </a:lnSpc>
            </a:pPr>
            <a:r>
              <a:rPr lang="en-US" sz="1400">
                <a:latin typeface="Arial Narrow"/>
                <a:cs typeface="Arial Narrow" panose="020B0604020202020204" pitchFamily="34" charset="0"/>
              </a:rPr>
              <a:t>Mars</a:t>
            </a:r>
          </a:p>
          <a:p>
            <a:pPr algn="ctr">
              <a:lnSpc>
                <a:spcPts val="1480"/>
              </a:lnSpc>
            </a:pPr>
            <a:r>
              <a:rPr lang="en-US" sz="1400">
                <a:latin typeface="Arial Narrow"/>
                <a:cs typeface="Arial Narrow" panose="020B0604020202020204" pitchFamily="34" charset="0"/>
              </a:rPr>
              <a:t>Relocatable</a:t>
            </a:r>
            <a:endParaRPr lang="en-US" sz="1400">
              <a:latin typeface="Arial Narrow" panose="020B0604020202020204" pitchFamily="34" charset="0"/>
              <a:cs typeface="Arial Narrow" panose="020B0604020202020204" pitchFamily="34" charset="0"/>
            </a:endParaRPr>
          </a:p>
          <a:p>
            <a:pPr algn="ctr">
              <a:lnSpc>
                <a:spcPts val="1480"/>
              </a:lnSpc>
            </a:pPr>
            <a:r>
              <a:rPr lang="en-US" sz="1400">
                <a:latin typeface="Arial Narrow"/>
                <a:cs typeface="Arial Narrow" panose="020B0604020202020204" pitchFamily="34" charset="0"/>
              </a:rPr>
              <a:t>Hab</a:t>
            </a:r>
          </a:p>
        </p:txBody>
      </p:sp>
      <p:pic>
        <p:nvPicPr>
          <p:cNvPr id="73" name="Picture 72">
            <a:extLst>
              <a:ext uri="{FF2B5EF4-FFF2-40B4-BE49-F238E27FC236}">
                <a16:creationId xmlns:a16="http://schemas.microsoft.com/office/drawing/2014/main" id="{2DD7F5ED-14D6-D64F-7ADA-0F1B7C5A3502}"/>
              </a:ext>
            </a:extLst>
          </p:cNvPr>
          <p:cNvPicPr>
            <a:picLocks noChangeAspect="1"/>
          </p:cNvPicPr>
          <p:nvPr/>
        </p:nvPicPr>
        <p:blipFill>
          <a:blip r:embed="rId7"/>
          <a:stretch>
            <a:fillRect/>
          </a:stretch>
        </p:blipFill>
        <p:spPr>
          <a:xfrm>
            <a:off x="10668000" y="3412273"/>
            <a:ext cx="1168400" cy="1295400"/>
          </a:xfrm>
          <a:prstGeom prst="rect">
            <a:avLst/>
          </a:prstGeom>
        </p:spPr>
      </p:pic>
      <p:sp>
        <p:nvSpPr>
          <p:cNvPr id="74" name="TextBox 73">
            <a:extLst>
              <a:ext uri="{FF2B5EF4-FFF2-40B4-BE49-F238E27FC236}">
                <a16:creationId xmlns:a16="http://schemas.microsoft.com/office/drawing/2014/main" id="{F5B66210-E4B8-9363-6D65-37A97CC553FB}"/>
              </a:ext>
            </a:extLst>
          </p:cNvPr>
          <p:cNvSpPr txBox="1"/>
          <p:nvPr/>
        </p:nvSpPr>
        <p:spPr>
          <a:xfrm>
            <a:off x="10858161" y="4595091"/>
            <a:ext cx="692818" cy="669414"/>
          </a:xfrm>
          <a:prstGeom prst="rect">
            <a:avLst/>
          </a:prstGeom>
          <a:noFill/>
        </p:spPr>
        <p:txBody>
          <a:bodyPr wrap="none" rtlCol="0">
            <a:spAutoFit/>
          </a:bodyPr>
          <a:lstStyle/>
          <a:p>
            <a:pPr algn="ctr">
              <a:lnSpc>
                <a:spcPts val="1480"/>
              </a:lnSpc>
            </a:pPr>
            <a:r>
              <a:rPr lang="en-US" sz="1400">
                <a:latin typeface="Arial Narrow" panose="020B0604020202020204" pitchFamily="34" charset="0"/>
                <a:cs typeface="Arial Narrow" panose="020B0604020202020204" pitchFamily="34" charset="0"/>
              </a:rPr>
              <a:t>Mars</a:t>
            </a:r>
          </a:p>
          <a:p>
            <a:pPr algn="ctr">
              <a:lnSpc>
                <a:spcPts val="1480"/>
              </a:lnSpc>
            </a:pPr>
            <a:r>
              <a:rPr lang="en-US" sz="1400">
                <a:latin typeface="Arial Narrow" panose="020B0604020202020204" pitchFamily="34" charset="0"/>
                <a:cs typeface="Arial Narrow" panose="020B0604020202020204" pitchFamily="34" charset="0"/>
              </a:rPr>
              <a:t>Surface</a:t>
            </a:r>
          </a:p>
          <a:p>
            <a:pPr algn="ctr">
              <a:lnSpc>
                <a:spcPts val="1480"/>
              </a:lnSpc>
            </a:pPr>
            <a:r>
              <a:rPr lang="en-US" sz="1400" err="1">
                <a:latin typeface="Arial Narrow" panose="020B0604020202020204" pitchFamily="34" charset="0"/>
                <a:cs typeface="Arial Narrow" panose="020B0604020202020204" pitchFamily="34" charset="0"/>
              </a:rPr>
              <a:t>Hab</a:t>
            </a:r>
            <a:endParaRPr lang="en-US" sz="1400">
              <a:latin typeface="Arial Narrow" panose="020B0604020202020204" pitchFamily="34" charset="0"/>
              <a:cs typeface="Arial Narrow" panose="020B0604020202020204" pitchFamily="34" charset="0"/>
            </a:endParaRPr>
          </a:p>
        </p:txBody>
      </p:sp>
      <p:pic>
        <p:nvPicPr>
          <p:cNvPr id="4" name="Picture 3">
            <a:extLst>
              <a:ext uri="{FF2B5EF4-FFF2-40B4-BE49-F238E27FC236}">
                <a16:creationId xmlns:a16="http://schemas.microsoft.com/office/drawing/2014/main" id="{58340563-4C67-10A0-8439-B9A3791D1A1E}"/>
              </a:ext>
            </a:extLst>
          </p:cNvPr>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2384588" y="4130821"/>
            <a:ext cx="791264" cy="577557"/>
          </a:xfrm>
          <a:prstGeom prst="rect">
            <a:avLst/>
          </a:prstGeom>
        </p:spPr>
      </p:pic>
      <p:pic>
        <p:nvPicPr>
          <p:cNvPr id="6" name="Picture 5">
            <a:extLst>
              <a:ext uri="{FF2B5EF4-FFF2-40B4-BE49-F238E27FC236}">
                <a16:creationId xmlns:a16="http://schemas.microsoft.com/office/drawing/2014/main" id="{88A75BCB-2A96-693F-C1A0-72FA451A3126}"/>
              </a:ext>
            </a:extLst>
          </p:cNvPr>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2742648" y="2734262"/>
            <a:ext cx="729731" cy="986123"/>
          </a:xfrm>
          <a:prstGeom prst="rect">
            <a:avLst/>
          </a:prstGeom>
        </p:spPr>
      </p:pic>
      <p:pic>
        <p:nvPicPr>
          <p:cNvPr id="7" name="Picture 6">
            <a:extLst>
              <a:ext uri="{FF2B5EF4-FFF2-40B4-BE49-F238E27FC236}">
                <a16:creationId xmlns:a16="http://schemas.microsoft.com/office/drawing/2014/main" id="{9C27AC64-4054-F365-99F4-205ACFC6760B}"/>
              </a:ext>
            </a:extLst>
          </p:cNvPr>
          <p:cNvPicPr>
            <a:picLocks noChangeAspect="1"/>
          </p:cNvPicPr>
          <p:nvPr/>
        </p:nvPicPr>
        <p:blipFill>
          <a:blip r:embed="rId13" cstate="email">
            <a:extLst>
              <a:ext uri="{28A0092B-C50C-407E-A947-70E740481C1C}">
                <a14:useLocalDpi xmlns:a14="http://schemas.microsoft.com/office/drawing/2010/main"/>
              </a:ext>
            </a:extLst>
          </a:blip>
          <a:stretch>
            <a:fillRect/>
          </a:stretch>
        </p:blipFill>
        <p:spPr>
          <a:xfrm>
            <a:off x="1617664" y="2890122"/>
            <a:ext cx="881613" cy="672987"/>
          </a:xfrm>
          <a:prstGeom prst="rect">
            <a:avLst/>
          </a:prstGeom>
        </p:spPr>
      </p:pic>
      <p:sp>
        <p:nvSpPr>
          <p:cNvPr id="8" name="TextBox 7">
            <a:extLst>
              <a:ext uri="{FF2B5EF4-FFF2-40B4-BE49-F238E27FC236}">
                <a16:creationId xmlns:a16="http://schemas.microsoft.com/office/drawing/2014/main" id="{F45F05AA-0A98-5DB7-91F1-A2CFF0CFAC67}"/>
              </a:ext>
            </a:extLst>
          </p:cNvPr>
          <p:cNvSpPr txBox="1"/>
          <p:nvPr/>
        </p:nvSpPr>
        <p:spPr>
          <a:xfrm>
            <a:off x="2964283" y="3680581"/>
            <a:ext cx="519694" cy="477054"/>
          </a:xfrm>
          <a:prstGeom prst="rect">
            <a:avLst/>
          </a:prstGeom>
          <a:noFill/>
        </p:spPr>
        <p:txBody>
          <a:bodyPr wrap="none" rtlCol="0">
            <a:spAutoFit/>
          </a:bodyPr>
          <a:lstStyle/>
          <a:p>
            <a:pPr algn="ctr">
              <a:lnSpc>
                <a:spcPts val="1480"/>
              </a:lnSpc>
            </a:pPr>
            <a:r>
              <a:rPr lang="en-US" sz="1400">
                <a:latin typeface="Arial Narrow" panose="020B0604020202020204" pitchFamily="34" charset="0"/>
                <a:cs typeface="Arial Narrow" panose="020B0604020202020204" pitchFamily="34" charset="0"/>
              </a:rPr>
              <a:t>CLD/</a:t>
            </a:r>
          </a:p>
          <a:p>
            <a:pPr algn="ctr">
              <a:lnSpc>
                <a:spcPts val="1480"/>
              </a:lnSpc>
            </a:pPr>
            <a:r>
              <a:rPr lang="en-US" sz="1400">
                <a:latin typeface="Arial Narrow" panose="020B0604020202020204" pitchFamily="34" charset="0"/>
                <a:cs typeface="Arial Narrow" panose="020B0604020202020204" pitchFamily="34" charset="0"/>
              </a:rPr>
              <a:t>NG</a:t>
            </a:r>
          </a:p>
        </p:txBody>
      </p:sp>
      <p:sp>
        <p:nvSpPr>
          <p:cNvPr id="9" name="TextBox 8">
            <a:extLst>
              <a:ext uri="{FF2B5EF4-FFF2-40B4-BE49-F238E27FC236}">
                <a16:creationId xmlns:a16="http://schemas.microsoft.com/office/drawing/2014/main" id="{D0C3DDA7-D178-DE91-B4EB-07E049BF606E}"/>
              </a:ext>
            </a:extLst>
          </p:cNvPr>
          <p:cNvSpPr txBox="1"/>
          <p:nvPr/>
        </p:nvSpPr>
        <p:spPr>
          <a:xfrm>
            <a:off x="1762711" y="3559522"/>
            <a:ext cx="617477" cy="669414"/>
          </a:xfrm>
          <a:prstGeom prst="rect">
            <a:avLst/>
          </a:prstGeom>
          <a:noFill/>
        </p:spPr>
        <p:txBody>
          <a:bodyPr wrap="none" rtlCol="0">
            <a:spAutoFit/>
          </a:bodyPr>
          <a:lstStyle/>
          <a:p>
            <a:pPr algn="ctr">
              <a:lnSpc>
                <a:spcPts val="1480"/>
              </a:lnSpc>
            </a:pPr>
            <a:r>
              <a:rPr lang="en-US" sz="1400">
                <a:latin typeface="Arial Narrow" panose="020B0604020202020204" pitchFamily="34" charset="0"/>
                <a:cs typeface="Arial Narrow" panose="020B0604020202020204" pitchFamily="34" charset="0"/>
              </a:rPr>
              <a:t>CLD/</a:t>
            </a:r>
          </a:p>
          <a:p>
            <a:pPr algn="ctr">
              <a:lnSpc>
                <a:spcPts val="1480"/>
              </a:lnSpc>
            </a:pPr>
            <a:r>
              <a:rPr lang="en-US" sz="1400">
                <a:latin typeface="Arial Narrow" panose="020B0604020202020204" pitchFamily="34" charset="0"/>
                <a:cs typeface="Arial Narrow" panose="020B0604020202020204" pitchFamily="34" charset="0"/>
              </a:rPr>
              <a:t>Orbital</a:t>
            </a:r>
          </a:p>
          <a:p>
            <a:pPr algn="ctr">
              <a:lnSpc>
                <a:spcPts val="1480"/>
              </a:lnSpc>
            </a:pPr>
            <a:r>
              <a:rPr lang="en-US" sz="1400">
                <a:latin typeface="Arial Narrow" panose="020B0604020202020204" pitchFamily="34" charset="0"/>
                <a:cs typeface="Arial Narrow" panose="020B0604020202020204" pitchFamily="34" charset="0"/>
              </a:rPr>
              <a:t>Reef</a:t>
            </a:r>
          </a:p>
        </p:txBody>
      </p:sp>
      <p:sp>
        <p:nvSpPr>
          <p:cNvPr id="10" name="TextBox 9">
            <a:extLst>
              <a:ext uri="{FF2B5EF4-FFF2-40B4-BE49-F238E27FC236}">
                <a16:creationId xmlns:a16="http://schemas.microsoft.com/office/drawing/2014/main" id="{28D65A2C-CFF3-23DF-56A2-523F6FBB0DD2}"/>
              </a:ext>
            </a:extLst>
          </p:cNvPr>
          <p:cNvSpPr txBox="1"/>
          <p:nvPr/>
        </p:nvSpPr>
        <p:spPr>
          <a:xfrm>
            <a:off x="1869554" y="4692007"/>
            <a:ext cx="1821331" cy="477054"/>
          </a:xfrm>
          <a:prstGeom prst="rect">
            <a:avLst/>
          </a:prstGeom>
          <a:noFill/>
        </p:spPr>
        <p:txBody>
          <a:bodyPr wrap="none" rtlCol="0">
            <a:spAutoFit/>
          </a:bodyPr>
          <a:lstStyle/>
          <a:p>
            <a:pPr algn="ctr">
              <a:lnSpc>
                <a:spcPts val="1480"/>
              </a:lnSpc>
            </a:pPr>
            <a:r>
              <a:rPr lang="en-US" sz="1400">
                <a:latin typeface="Arial Narrow" panose="020B0604020202020204" pitchFamily="34" charset="0"/>
                <a:cs typeface="Arial Narrow" panose="020B0604020202020204" pitchFamily="34" charset="0"/>
              </a:rPr>
              <a:t>Commercial Destinations</a:t>
            </a:r>
          </a:p>
          <a:p>
            <a:pPr algn="ctr">
              <a:lnSpc>
                <a:spcPts val="1480"/>
              </a:lnSpc>
            </a:pPr>
            <a:r>
              <a:rPr lang="en-US" sz="1400">
                <a:latin typeface="Arial Narrow" panose="020B0604020202020204" pitchFamily="34" charset="0"/>
                <a:cs typeface="Arial Narrow" panose="020B0604020202020204" pitchFamily="34" charset="0"/>
              </a:rPr>
              <a:t>In LEO (CLD)/</a:t>
            </a:r>
            <a:r>
              <a:rPr lang="en-US" sz="1400" err="1">
                <a:latin typeface="Arial Narrow" panose="020B0604020202020204" pitchFamily="34" charset="0"/>
                <a:cs typeface="Arial Narrow" panose="020B0604020202020204" pitchFamily="34" charset="0"/>
              </a:rPr>
              <a:t>Starlab</a:t>
            </a:r>
            <a:endParaRPr lang="en-US" sz="1400">
              <a:latin typeface="Arial Narrow" panose="020B0604020202020204" pitchFamily="34" charset="0"/>
              <a:cs typeface="Arial Narrow" panose="020B0604020202020204" pitchFamily="34" charset="0"/>
            </a:endParaRPr>
          </a:p>
        </p:txBody>
      </p:sp>
      <p:pic>
        <p:nvPicPr>
          <p:cNvPr id="34" name="Picture 19" descr="MoonBEAM.png">
            <a:extLst>
              <a:ext uri="{FF2B5EF4-FFF2-40B4-BE49-F238E27FC236}">
                <a16:creationId xmlns:a16="http://schemas.microsoft.com/office/drawing/2014/main" id="{174FB529-51A2-4FC5-8DC9-FDADB598776E}"/>
              </a:ext>
            </a:extLst>
          </p:cNvPr>
          <p:cNvPicPr>
            <a:picLocks noChangeAspect="1"/>
          </p:cNvPicPr>
          <p:nvPr/>
        </p:nvPicPr>
        <p:blipFill>
          <a:blip r:embed="rId14"/>
          <a:stretch>
            <a:fillRect/>
          </a:stretch>
        </p:blipFill>
        <p:spPr>
          <a:xfrm>
            <a:off x="5470965" y="2646670"/>
            <a:ext cx="882635" cy="513851"/>
          </a:xfrm>
          <a:prstGeom prst="rect">
            <a:avLst/>
          </a:prstGeom>
        </p:spPr>
      </p:pic>
      <p:sp>
        <p:nvSpPr>
          <p:cNvPr id="35" name="TextBox 34">
            <a:extLst>
              <a:ext uri="{FF2B5EF4-FFF2-40B4-BE49-F238E27FC236}">
                <a16:creationId xmlns:a16="http://schemas.microsoft.com/office/drawing/2014/main" id="{7EFE0346-29EA-494E-9E2F-30A99038987F}"/>
              </a:ext>
            </a:extLst>
          </p:cNvPr>
          <p:cNvSpPr txBox="1"/>
          <p:nvPr/>
        </p:nvSpPr>
        <p:spPr>
          <a:xfrm>
            <a:off x="5378515" y="3165796"/>
            <a:ext cx="970137" cy="284693"/>
          </a:xfrm>
          <a:prstGeom prst="rect">
            <a:avLst/>
          </a:prstGeom>
          <a:noFill/>
        </p:spPr>
        <p:txBody>
          <a:bodyPr wrap="none" rtlCol="0">
            <a:spAutoFit/>
          </a:bodyPr>
          <a:lstStyle/>
          <a:p>
            <a:pPr algn="ctr">
              <a:lnSpc>
                <a:spcPts val="1480"/>
              </a:lnSpc>
            </a:pPr>
            <a:r>
              <a:rPr lang="en-US" sz="1400" err="1">
                <a:latin typeface="Arial Narrow" panose="020B0604020202020204" pitchFamily="34" charset="0"/>
                <a:cs typeface="Arial Narrow" panose="020B0604020202020204" pitchFamily="34" charset="0"/>
              </a:rPr>
              <a:t>MoonBEAM</a:t>
            </a:r>
            <a:endParaRPr lang="en-US" sz="1400">
              <a:latin typeface="Arial Narrow" panose="020B0604020202020204" pitchFamily="34" charset="0"/>
              <a:cs typeface="Arial Narrow" panose="020B0604020202020204" pitchFamily="34" charset="0"/>
            </a:endParaRPr>
          </a:p>
        </p:txBody>
      </p:sp>
      <p:pic>
        <p:nvPicPr>
          <p:cNvPr id="36" name="Picture 35" descr="A picture containing transport, satellite&#10;&#10;Description automatically generated">
            <a:extLst>
              <a:ext uri="{FF2B5EF4-FFF2-40B4-BE49-F238E27FC236}">
                <a16:creationId xmlns:a16="http://schemas.microsoft.com/office/drawing/2014/main" id="{36DD7857-A0F8-48CA-9DF8-85A8AC933949}"/>
              </a:ext>
            </a:extLst>
          </p:cNvPr>
          <p:cNvPicPr>
            <a:picLocks noChangeAspect="1"/>
          </p:cNvPicPr>
          <p:nvPr/>
        </p:nvPicPr>
        <p:blipFill>
          <a:blip r:embed="rId15"/>
          <a:stretch>
            <a:fillRect/>
          </a:stretch>
        </p:blipFill>
        <p:spPr>
          <a:xfrm>
            <a:off x="4259932" y="3961481"/>
            <a:ext cx="1201183" cy="1029957"/>
          </a:xfrm>
          <a:prstGeom prst="rect">
            <a:avLst/>
          </a:prstGeom>
        </p:spPr>
      </p:pic>
      <p:sp>
        <p:nvSpPr>
          <p:cNvPr id="38" name="TextBox 37">
            <a:extLst>
              <a:ext uri="{FF2B5EF4-FFF2-40B4-BE49-F238E27FC236}">
                <a16:creationId xmlns:a16="http://schemas.microsoft.com/office/drawing/2014/main" id="{609434D4-4B00-4D9E-A6C2-24C9BB2BCC88}"/>
              </a:ext>
            </a:extLst>
          </p:cNvPr>
          <p:cNvSpPr txBox="1"/>
          <p:nvPr/>
        </p:nvSpPr>
        <p:spPr>
          <a:xfrm>
            <a:off x="4411397" y="4848926"/>
            <a:ext cx="920445" cy="284693"/>
          </a:xfrm>
          <a:prstGeom prst="rect">
            <a:avLst/>
          </a:prstGeom>
          <a:noFill/>
        </p:spPr>
        <p:txBody>
          <a:bodyPr wrap="none" rtlCol="0">
            <a:spAutoFit/>
          </a:bodyPr>
          <a:lstStyle/>
          <a:p>
            <a:pPr algn="ctr">
              <a:lnSpc>
                <a:spcPts val="1480"/>
              </a:lnSpc>
            </a:pPr>
            <a:r>
              <a:rPr lang="en-US" sz="1400" err="1">
                <a:latin typeface="Arial Narrow" panose="020B0604020202020204" pitchFamily="34" charset="0"/>
                <a:cs typeface="Arial Narrow" panose="020B0604020202020204" pitchFamily="34" charset="0"/>
              </a:rPr>
              <a:t>CubeSpark</a:t>
            </a:r>
            <a:endParaRPr lang="en-US" sz="1400">
              <a:latin typeface="Arial Narrow" panose="020B0604020202020204" pitchFamily="34" charset="0"/>
              <a:cs typeface="Arial Narrow" panose="020B0604020202020204" pitchFamily="34" charset="0"/>
            </a:endParaRPr>
          </a:p>
        </p:txBody>
      </p:sp>
      <p:pic>
        <p:nvPicPr>
          <p:cNvPr id="11" name="Picture 10" descr="Icon&#10;&#10;Description automatically generated">
            <a:extLst>
              <a:ext uri="{FF2B5EF4-FFF2-40B4-BE49-F238E27FC236}">
                <a16:creationId xmlns:a16="http://schemas.microsoft.com/office/drawing/2014/main" id="{D4F63C0D-D417-BF3E-1B97-A7EA8BFEF9CD}"/>
              </a:ext>
            </a:extLst>
          </p:cNvPr>
          <p:cNvPicPr>
            <a:picLocks noChangeAspect="1"/>
          </p:cNvPicPr>
          <p:nvPr/>
        </p:nvPicPr>
        <p:blipFill>
          <a:blip r:embed="rId16"/>
          <a:stretch>
            <a:fillRect/>
          </a:stretch>
        </p:blipFill>
        <p:spPr>
          <a:xfrm>
            <a:off x="228600" y="621792"/>
            <a:ext cx="762762" cy="758571"/>
          </a:xfrm>
          <a:prstGeom prst="rect">
            <a:avLst/>
          </a:prstGeom>
        </p:spPr>
      </p:pic>
    </p:spTree>
    <p:extLst>
      <p:ext uri="{BB962C8B-B14F-4D97-AF65-F5344CB8AC3E}">
        <p14:creationId xmlns:p14="http://schemas.microsoft.com/office/powerpoint/2010/main" val="37085999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Pentagon 51">
            <a:extLst>
              <a:ext uri="{FF2B5EF4-FFF2-40B4-BE49-F238E27FC236}">
                <a16:creationId xmlns:a16="http://schemas.microsoft.com/office/drawing/2014/main" id="{DF19CA2D-94D5-ED69-3BE4-FF2A1082315F}"/>
              </a:ext>
            </a:extLst>
          </p:cNvPr>
          <p:cNvSpPr/>
          <p:nvPr/>
        </p:nvSpPr>
        <p:spPr>
          <a:xfrm>
            <a:off x="0" y="2919070"/>
            <a:ext cx="12091916" cy="632425"/>
          </a:xfrm>
          <a:prstGeom prst="homePlate">
            <a:avLst>
              <a:gd name="adj" fmla="val 40659"/>
            </a:avLst>
          </a:prstGeom>
          <a:solidFill>
            <a:schemeClr val="bg1">
              <a:lumMod val="95000"/>
            </a:schemeClr>
          </a:solidFill>
          <a:ln>
            <a:noFill/>
          </a:ln>
          <a:effectLst>
            <a:outerShdw blurRad="508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ounded Rectangle 2">
            <a:extLst>
              <a:ext uri="{FF2B5EF4-FFF2-40B4-BE49-F238E27FC236}">
                <a16:creationId xmlns:a16="http://schemas.microsoft.com/office/drawing/2014/main" id="{9D1A9E1D-BDDC-0AA9-A3D1-A4FACDBB6E34}"/>
              </a:ext>
            </a:extLst>
          </p:cNvPr>
          <p:cNvSpPr/>
          <p:nvPr/>
        </p:nvSpPr>
        <p:spPr>
          <a:xfrm>
            <a:off x="141232" y="557938"/>
            <a:ext cx="11824671" cy="875654"/>
          </a:xfrm>
          <a:prstGeom prst="roundRect">
            <a:avLst/>
          </a:prstGeom>
          <a:solidFill>
            <a:srgbClr val="9C0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056EEB3-B4C2-415A-732E-738AD80FBB63}"/>
              </a:ext>
            </a:extLst>
          </p:cNvPr>
          <p:cNvSpPr>
            <a:spLocks noGrp="1"/>
          </p:cNvSpPr>
          <p:nvPr>
            <p:ph type="title"/>
          </p:nvPr>
        </p:nvSpPr>
        <p:spPr/>
        <p:txBody>
          <a:bodyPr/>
          <a:lstStyle/>
          <a:p>
            <a:r>
              <a:rPr lang="en-US"/>
              <a:t>Science</a:t>
            </a:r>
          </a:p>
        </p:txBody>
      </p:sp>
      <p:sp>
        <p:nvSpPr>
          <p:cNvPr id="50" name="TextBox 49">
            <a:extLst>
              <a:ext uri="{FF2B5EF4-FFF2-40B4-BE49-F238E27FC236}">
                <a16:creationId xmlns:a16="http://schemas.microsoft.com/office/drawing/2014/main" id="{352AD0A1-1D85-6CEB-371B-98C2A76CD3CC}"/>
              </a:ext>
            </a:extLst>
          </p:cNvPr>
          <p:cNvSpPr txBox="1"/>
          <p:nvPr/>
        </p:nvSpPr>
        <p:spPr>
          <a:xfrm>
            <a:off x="236031" y="81023"/>
            <a:ext cx="7547707" cy="430887"/>
          </a:xfrm>
          <a:prstGeom prst="rect">
            <a:avLst/>
          </a:prstGeom>
          <a:noFill/>
        </p:spPr>
        <p:txBody>
          <a:bodyPr wrap="none" rtlCol="0">
            <a:spAutoFit/>
          </a:bodyPr>
          <a:lstStyle/>
          <a:p>
            <a:r>
              <a:rPr lang="en-US" sz="2200">
                <a:solidFill>
                  <a:schemeClr val="bg1"/>
                </a:solidFill>
                <a:latin typeface="Arial" panose="020B0604020202020204" pitchFamily="34" charset="0"/>
                <a:cs typeface="Arial" panose="020B0604020202020204" pitchFamily="34" charset="0"/>
              </a:rPr>
              <a:t>MSFC System Development for Artemis and Mars Forward</a:t>
            </a:r>
          </a:p>
        </p:txBody>
      </p:sp>
      <p:sp>
        <p:nvSpPr>
          <p:cNvPr id="30" name="TextBox 29">
            <a:extLst>
              <a:ext uri="{FF2B5EF4-FFF2-40B4-BE49-F238E27FC236}">
                <a16:creationId xmlns:a16="http://schemas.microsoft.com/office/drawing/2014/main" id="{9DEC7193-2A49-1C49-2868-3B79D51D1B76}"/>
              </a:ext>
            </a:extLst>
          </p:cNvPr>
          <p:cNvSpPr txBox="1"/>
          <p:nvPr/>
        </p:nvSpPr>
        <p:spPr>
          <a:xfrm>
            <a:off x="0" y="2257710"/>
            <a:ext cx="12192000" cy="400110"/>
          </a:xfrm>
          <a:prstGeom prst="rect">
            <a:avLst/>
          </a:prstGeom>
          <a:noFill/>
        </p:spPr>
        <p:txBody>
          <a:bodyPr wrap="square" rtlCol="0">
            <a:spAutoFit/>
          </a:bodyPr>
          <a:lstStyle/>
          <a:p>
            <a:pPr algn="ctr"/>
            <a:r>
              <a:rPr lang="en-US" sz="2000" b="1">
                <a:solidFill>
                  <a:schemeClr val="bg1"/>
                </a:solidFill>
                <a:latin typeface="Arial" panose="020B0604020202020204" pitchFamily="34" charset="0"/>
                <a:cs typeface="Arial" panose="020B0604020202020204" pitchFamily="34" charset="0"/>
              </a:rPr>
              <a:t>Driving the missions of tomorrow to make impactful science discoveries</a:t>
            </a:r>
          </a:p>
        </p:txBody>
      </p:sp>
      <p:pic>
        <p:nvPicPr>
          <p:cNvPr id="31" name="Picture 30">
            <a:extLst>
              <a:ext uri="{FF2B5EF4-FFF2-40B4-BE49-F238E27FC236}">
                <a16:creationId xmlns:a16="http://schemas.microsoft.com/office/drawing/2014/main" id="{A5931A63-E839-F46B-E362-0449FC8905C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24070" y="2783422"/>
            <a:ext cx="1364973" cy="928940"/>
          </a:xfrm>
          <a:prstGeom prst="rect">
            <a:avLst/>
          </a:prstGeom>
        </p:spPr>
      </p:pic>
      <p:sp>
        <p:nvSpPr>
          <p:cNvPr id="32" name="TextBox 31">
            <a:extLst>
              <a:ext uri="{FF2B5EF4-FFF2-40B4-BE49-F238E27FC236}">
                <a16:creationId xmlns:a16="http://schemas.microsoft.com/office/drawing/2014/main" id="{197F50C1-2622-D0F7-218B-FA1BAA3D3001}"/>
              </a:ext>
            </a:extLst>
          </p:cNvPr>
          <p:cNvSpPr txBox="1"/>
          <p:nvPr/>
        </p:nvSpPr>
        <p:spPr>
          <a:xfrm>
            <a:off x="545611" y="3747721"/>
            <a:ext cx="1120820" cy="746358"/>
          </a:xfrm>
          <a:prstGeom prst="rect">
            <a:avLst/>
          </a:prstGeom>
          <a:noFill/>
        </p:spPr>
        <p:txBody>
          <a:bodyPr wrap="none" rtlCol="0">
            <a:spAutoFit/>
          </a:bodyPr>
          <a:lstStyle/>
          <a:p>
            <a:pPr algn="ctr">
              <a:lnSpc>
                <a:spcPts val="1680"/>
              </a:lnSpc>
            </a:pPr>
            <a:r>
              <a:rPr lang="en-US" b="1">
                <a:solidFill>
                  <a:schemeClr val="bg1"/>
                </a:solidFill>
                <a:latin typeface="Arial" panose="020B0604020202020204" pitchFamily="34" charset="0"/>
                <a:cs typeface="Arial" panose="020B0604020202020204" pitchFamily="34" charset="0"/>
              </a:rPr>
              <a:t>Build on</a:t>
            </a:r>
          </a:p>
          <a:p>
            <a:pPr algn="ctr">
              <a:lnSpc>
                <a:spcPts val="1680"/>
              </a:lnSpc>
            </a:pPr>
            <a:r>
              <a:rPr lang="en-US" b="1">
                <a:solidFill>
                  <a:schemeClr val="bg1"/>
                </a:solidFill>
                <a:latin typeface="Arial" panose="020B0604020202020204" pitchFamily="34" charset="0"/>
                <a:cs typeface="Arial" panose="020B0604020202020204" pitchFamily="34" charset="0"/>
              </a:rPr>
              <a:t>IXPE</a:t>
            </a:r>
          </a:p>
          <a:p>
            <a:pPr algn="ctr">
              <a:lnSpc>
                <a:spcPts val="1680"/>
              </a:lnSpc>
            </a:pPr>
            <a:r>
              <a:rPr lang="en-US" b="1">
                <a:solidFill>
                  <a:schemeClr val="bg1"/>
                </a:solidFill>
                <a:latin typeface="Arial" panose="020B0604020202020204" pitchFamily="34" charset="0"/>
                <a:cs typeface="Arial" panose="020B0604020202020204" pitchFamily="34" charset="0"/>
              </a:rPr>
              <a:t>Success</a:t>
            </a:r>
          </a:p>
        </p:txBody>
      </p:sp>
      <p:pic>
        <p:nvPicPr>
          <p:cNvPr id="33" name="Picture 32">
            <a:extLst>
              <a:ext uri="{FF2B5EF4-FFF2-40B4-BE49-F238E27FC236}">
                <a16:creationId xmlns:a16="http://schemas.microsoft.com/office/drawing/2014/main" id="{21F70C7D-8866-378B-C97E-C2D94CE763DD}"/>
              </a:ext>
            </a:extLst>
          </p:cNvPr>
          <p:cNvPicPr>
            <a:picLocks noChangeAspect="1"/>
          </p:cNvPicPr>
          <p:nvPr/>
        </p:nvPicPr>
        <p:blipFill>
          <a:blip r:embed="rId4"/>
          <a:stretch>
            <a:fillRect/>
          </a:stretch>
        </p:blipFill>
        <p:spPr>
          <a:xfrm>
            <a:off x="0" y="4982917"/>
            <a:ext cx="1882524" cy="1875083"/>
          </a:xfrm>
          <a:prstGeom prst="rect">
            <a:avLst/>
          </a:prstGeom>
        </p:spPr>
      </p:pic>
      <p:pic>
        <p:nvPicPr>
          <p:cNvPr id="34" name="Picture 33">
            <a:extLst>
              <a:ext uri="{FF2B5EF4-FFF2-40B4-BE49-F238E27FC236}">
                <a16:creationId xmlns:a16="http://schemas.microsoft.com/office/drawing/2014/main" id="{79E59807-B932-423E-80A5-2E579BD27F4A}"/>
              </a:ext>
            </a:extLst>
          </p:cNvPr>
          <p:cNvPicPr>
            <a:picLocks noChangeAspect="1"/>
          </p:cNvPicPr>
          <p:nvPr/>
        </p:nvPicPr>
        <p:blipFill>
          <a:blip r:embed="rId5"/>
          <a:stretch>
            <a:fillRect/>
          </a:stretch>
        </p:blipFill>
        <p:spPr>
          <a:xfrm>
            <a:off x="10400499" y="5067576"/>
            <a:ext cx="1910771" cy="1903067"/>
          </a:xfrm>
          <a:prstGeom prst="rect">
            <a:avLst/>
          </a:prstGeom>
        </p:spPr>
      </p:pic>
      <p:pic>
        <p:nvPicPr>
          <p:cNvPr id="35" name="Picture 34">
            <a:extLst>
              <a:ext uri="{FF2B5EF4-FFF2-40B4-BE49-F238E27FC236}">
                <a16:creationId xmlns:a16="http://schemas.microsoft.com/office/drawing/2014/main" id="{6708E44E-A652-B348-CF4D-2C3703B319B6}"/>
              </a:ext>
            </a:extLst>
          </p:cNvPr>
          <p:cNvPicPr>
            <a:picLocks noChangeAspect="1"/>
          </p:cNvPicPr>
          <p:nvPr/>
        </p:nvPicPr>
        <p:blipFill>
          <a:blip r:embed="rId6"/>
          <a:stretch>
            <a:fillRect/>
          </a:stretch>
        </p:blipFill>
        <p:spPr>
          <a:xfrm>
            <a:off x="9946584" y="4837871"/>
            <a:ext cx="1905655" cy="1905655"/>
          </a:xfrm>
          <a:prstGeom prst="rect">
            <a:avLst/>
          </a:prstGeom>
        </p:spPr>
      </p:pic>
      <p:sp>
        <p:nvSpPr>
          <p:cNvPr id="36" name="TextBox 35">
            <a:extLst>
              <a:ext uri="{FF2B5EF4-FFF2-40B4-BE49-F238E27FC236}">
                <a16:creationId xmlns:a16="http://schemas.microsoft.com/office/drawing/2014/main" id="{D71C4B21-32E8-CB71-B692-EF60BD37286E}"/>
              </a:ext>
            </a:extLst>
          </p:cNvPr>
          <p:cNvSpPr txBox="1"/>
          <p:nvPr/>
        </p:nvSpPr>
        <p:spPr>
          <a:xfrm>
            <a:off x="1984611" y="5443831"/>
            <a:ext cx="2525243" cy="923330"/>
          </a:xfrm>
          <a:prstGeom prst="rect">
            <a:avLst/>
          </a:prstGeom>
          <a:noFill/>
        </p:spPr>
        <p:txBody>
          <a:bodyPr wrap="none" rtlCol="0">
            <a:spAutoFit/>
          </a:bodyPr>
          <a:lstStyle/>
          <a:p>
            <a:pPr algn="ctr"/>
            <a:r>
              <a:rPr lang="en-US" b="1">
                <a:solidFill>
                  <a:schemeClr val="bg1"/>
                </a:solidFill>
                <a:latin typeface="Arial Narrow" panose="020B0604020202020204" pitchFamily="34" charset="0"/>
                <a:cs typeface="Arial Narrow" panose="020B0604020202020204" pitchFamily="34" charset="0"/>
              </a:rPr>
              <a:t>High Energy Astrophysics</a:t>
            </a:r>
          </a:p>
          <a:p>
            <a:pPr algn="ctr"/>
            <a:r>
              <a:rPr lang="en-US" b="1">
                <a:solidFill>
                  <a:schemeClr val="bg1"/>
                </a:solidFill>
                <a:latin typeface="Arial Narrow" panose="020B0604020202020204" pitchFamily="34" charset="0"/>
                <a:cs typeface="Arial Narrow" panose="020B0604020202020204" pitchFamily="34" charset="0"/>
              </a:rPr>
              <a:t>Lightning</a:t>
            </a:r>
          </a:p>
          <a:p>
            <a:pPr algn="ctr"/>
            <a:r>
              <a:rPr lang="en-US" b="1">
                <a:solidFill>
                  <a:schemeClr val="bg1"/>
                </a:solidFill>
                <a:latin typeface="Arial Narrow" panose="020B0604020202020204" pitchFamily="34" charset="0"/>
                <a:cs typeface="Arial Narrow" panose="020B0604020202020204" pitchFamily="34" charset="0"/>
              </a:rPr>
              <a:t>Science Management</a:t>
            </a:r>
          </a:p>
        </p:txBody>
      </p:sp>
      <p:sp>
        <p:nvSpPr>
          <p:cNvPr id="38" name="TextBox 37">
            <a:extLst>
              <a:ext uri="{FF2B5EF4-FFF2-40B4-BE49-F238E27FC236}">
                <a16:creationId xmlns:a16="http://schemas.microsoft.com/office/drawing/2014/main" id="{FFE0E260-37D8-77A0-0F6D-482FB49AAF25}"/>
              </a:ext>
            </a:extLst>
          </p:cNvPr>
          <p:cNvSpPr txBox="1"/>
          <p:nvPr/>
        </p:nvSpPr>
        <p:spPr>
          <a:xfrm>
            <a:off x="4840472" y="5443831"/>
            <a:ext cx="2525243" cy="923330"/>
          </a:xfrm>
          <a:prstGeom prst="rect">
            <a:avLst/>
          </a:prstGeom>
          <a:noFill/>
        </p:spPr>
        <p:txBody>
          <a:bodyPr wrap="none" rtlCol="0">
            <a:spAutoFit/>
          </a:bodyPr>
          <a:lstStyle/>
          <a:p>
            <a:pPr algn="ctr"/>
            <a:r>
              <a:rPr lang="en-US" b="1">
                <a:solidFill>
                  <a:schemeClr val="bg1"/>
                </a:solidFill>
                <a:latin typeface="Arial Narrow" panose="020B0604020202020204" pitchFamily="34" charset="0"/>
                <a:cs typeface="Arial Narrow" panose="020B0604020202020204" pitchFamily="34" charset="0"/>
              </a:rPr>
              <a:t>Lunar Surface Processes</a:t>
            </a:r>
          </a:p>
          <a:p>
            <a:pPr algn="ctr"/>
            <a:r>
              <a:rPr lang="en-US" b="1">
                <a:solidFill>
                  <a:schemeClr val="bg1"/>
                </a:solidFill>
                <a:latin typeface="Arial Narrow" panose="020B0604020202020204" pitchFamily="34" charset="0"/>
                <a:cs typeface="Arial Narrow" panose="020B0604020202020204" pitchFamily="34" charset="0"/>
              </a:rPr>
              <a:t>Lunar Interior</a:t>
            </a:r>
          </a:p>
          <a:p>
            <a:pPr algn="ctr"/>
            <a:r>
              <a:rPr lang="en-US" b="1">
                <a:solidFill>
                  <a:schemeClr val="bg1"/>
                </a:solidFill>
                <a:latin typeface="Arial Narrow" panose="020B0604020202020204" pitchFamily="34" charset="0"/>
                <a:cs typeface="Arial Narrow" panose="020B0604020202020204" pitchFamily="34" charset="0"/>
              </a:rPr>
              <a:t>Data Science</a:t>
            </a:r>
          </a:p>
        </p:txBody>
      </p:sp>
      <p:sp>
        <p:nvSpPr>
          <p:cNvPr id="39" name="TextBox 38">
            <a:extLst>
              <a:ext uri="{FF2B5EF4-FFF2-40B4-BE49-F238E27FC236}">
                <a16:creationId xmlns:a16="http://schemas.microsoft.com/office/drawing/2014/main" id="{95B7F2A8-B21F-8E63-1998-E2802655D7AF}"/>
              </a:ext>
            </a:extLst>
          </p:cNvPr>
          <p:cNvSpPr txBox="1"/>
          <p:nvPr/>
        </p:nvSpPr>
        <p:spPr>
          <a:xfrm>
            <a:off x="7696332" y="5443831"/>
            <a:ext cx="2173992" cy="923330"/>
          </a:xfrm>
          <a:prstGeom prst="rect">
            <a:avLst/>
          </a:prstGeom>
          <a:noFill/>
        </p:spPr>
        <p:txBody>
          <a:bodyPr wrap="none" rtlCol="0">
            <a:spAutoFit/>
          </a:bodyPr>
          <a:lstStyle/>
          <a:p>
            <a:pPr algn="ctr"/>
            <a:r>
              <a:rPr lang="en-US" b="1">
                <a:solidFill>
                  <a:schemeClr val="bg1"/>
                </a:solidFill>
                <a:latin typeface="Arial Narrow" panose="020B0604020202020204" pitchFamily="34" charset="0"/>
                <a:cs typeface="Arial Narrow" panose="020B0604020202020204" pitchFamily="34" charset="0"/>
              </a:rPr>
              <a:t>Solar Coronal Heating</a:t>
            </a:r>
          </a:p>
          <a:p>
            <a:pPr algn="ctr"/>
            <a:r>
              <a:rPr lang="en-US" b="1">
                <a:solidFill>
                  <a:schemeClr val="bg1"/>
                </a:solidFill>
                <a:latin typeface="Arial Narrow" panose="020B0604020202020204" pitchFamily="34" charset="0"/>
                <a:cs typeface="Arial Narrow" panose="020B0604020202020204" pitchFamily="34" charset="0"/>
              </a:rPr>
              <a:t>Space Weather</a:t>
            </a:r>
          </a:p>
          <a:p>
            <a:pPr algn="ctr"/>
            <a:r>
              <a:rPr lang="en-US" b="1">
                <a:solidFill>
                  <a:schemeClr val="bg1"/>
                </a:solidFill>
                <a:latin typeface="Arial Narrow" panose="020B0604020202020204" pitchFamily="34" charset="0"/>
                <a:cs typeface="Arial Narrow" panose="020B0604020202020204" pitchFamily="34" charset="0"/>
              </a:rPr>
              <a:t>Neutron Detectors</a:t>
            </a:r>
          </a:p>
        </p:txBody>
      </p:sp>
      <p:sp>
        <p:nvSpPr>
          <p:cNvPr id="27" name="TextBox 26">
            <a:extLst>
              <a:ext uri="{FF2B5EF4-FFF2-40B4-BE49-F238E27FC236}">
                <a16:creationId xmlns:a16="http://schemas.microsoft.com/office/drawing/2014/main" id="{6FF558D9-5EF3-D1C3-8E0D-59F0ACDFF34C}"/>
              </a:ext>
            </a:extLst>
          </p:cNvPr>
          <p:cNvSpPr txBox="1"/>
          <p:nvPr/>
        </p:nvSpPr>
        <p:spPr>
          <a:xfrm rot="2640000">
            <a:off x="10002833" y="4143632"/>
            <a:ext cx="2066171" cy="307777"/>
          </a:xfrm>
          <a:prstGeom prst="rect">
            <a:avLst/>
          </a:prstGeom>
          <a:noFill/>
        </p:spPr>
        <p:txBody>
          <a:bodyPr wrap="square" rtlCol="0">
            <a:spAutoFit/>
          </a:bodyPr>
          <a:lstStyle/>
          <a:p>
            <a:r>
              <a:rPr lang="en-US" sz="1400" b="1">
                <a:solidFill>
                  <a:schemeClr val="bg1"/>
                </a:solidFill>
                <a:latin typeface="Arial" panose="020B0604020202020204" pitchFamily="34" charset="0"/>
                <a:cs typeface="Arial" panose="020B0604020202020204" pitchFamily="34" charset="0"/>
              </a:rPr>
              <a:t>New Frontiers AO</a:t>
            </a:r>
          </a:p>
        </p:txBody>
      </p:sp>
      <p:sp>
        <p:nvSpPr>
          <p:cNvPr id="28" name="TextBox 27">
            <a:extLst>
              <a:ext uri="{FF2B5EF4-FFF2-40B4-BE49-F238E27FC236}">
                <a16:creationId xmlns:a16="http://schemas.microsoft.com/office/drawing/2014/main" id="{9A2DA4D4-20E4-120A-36D4-9E8E8B06F0CB}"/>
              </a:ext>
            </a:extLst>
          </p:cNvPr>
          <p:cNvSpPr txBox="1"/>
          <p:nvPr/>
        </p:nvSpPr>
        <p:spPr>
          <a:xfrm rot="2580000">
            <a:off x="2193928" y="4330705"/>
            <a:ext cx="2595292" cy="307777"/>
          </a:xfrm>
          <a:prstGeom prst="rect">
            <a:avLst/>
          </a:prstGeom>
          <a:noFill/>
        </p:spPr>
        <p:txBody>
          <a:bodyPr wrap="square" rtlCol="0">
            <a:spAutoFit/>
          </a:bodyPr>
          <a:lstStyle/>
          <a:p>
            <a:r>
              <a:rPr lang="en-US" sz="1400" b="1">
                <a:solidFill>
                  <a:schemeClr val="bg1"/>
                </a:solidFill>
                <a:latin typeface="Arial" panose="020B0604020202020204" pitchFamily="34" charset="0"/>
                <a:cs typeface="Arial" panose="020B0604020202020204" pitchFamily="34" charset="0"/>
              </a:rPr>
              <a:t>Astrophysics Probes AO</a:t>
            </a:r>
          </a:p>
        </p:txBody>
      </p:sp>
      <p:sp>
        <p:nvSpPr>
          <p:cNvPr id="29" name="TextBox 28">
            <a:extLst>
              <a:ext uri="{FF2B5EF4-FFF2-40B4-BE49-F238E27FC236}">
                <a16:creationId xmlns:a16="http://schemas.microsoft.com/office/drawing/2014/main" id="{10AECA4C-586F-6B07-38DE-75C4560E2B8E}"/>
              </a:ext>
            </a:extLst>
          </p:cNvPr>
          <p:cNvSpPr txBox="1"/>
          <p:nvPr/>
        </p:nvSpPr>
        <p:spPr>
          <a:xfrm rot="2580000">
            <a:off x="3115079" y="4325574"/>
            <a:ext cx="2580779" cy="307777"/>
          </a:xfrm>
          <a:prstGeom prst="rect">
            <a:avLst/>
          </a:prstGeom>
          <a:noFill/>
        </p:spPr>
        <p:txBody>
          <a:bodyPr wrap="square" rtlCol="0">
            <a:spAutoFit/>
          </a:bodyPr>
          <a:lstStyle/>
          <a:p>
            <a:r>
              <a:rPr lang="en-US" sz="1400" b="1">
                <a:solidFill>
                  <a:schemeClr val="bg1"/>
                </a:solidFill>
                <a:latin typeface="Arial" panose="020B0604020202020204" pitchFamily="34" charset="0"/>
                <a:cs typeface="Arial" panose="020B0604020202020204" pitchFamily="34" charset="0"/>
              </a:rPr>
              <a:t>Astrophysics SMEX AO</a:t>
            </a:r>
          </a:p>
        </p:txBody>
      </p:sp>
      <p:sp>
        <p:nvSpPr>
          <p:cNvPr id="37" name="TextBox 36">
            <a:extLst>
              <a:ext uri="{FF2B5EF4-FFF2-40B4-BE49-F238E27FC236}">
                <a16:creationId xmlns:a16="http://schemas.microsoft.com/office/drawing/2014/main" id="{E0FD81E7-C09F-688C-E09B-82C29663D873}"/>
              </a:ext>
            </a:extLst>
          </p:cNvPr>
          <p:cNvSpPr txBox="1"/>
          <p:nvPr/>
        </p:nvSpPr>
        <p:spPr>
          <a:xfrm rot="2640000">
            <a:off x="5167827" y="4060035"/>
            <a:ext cx="1829721" cy="307777"/>
          </a:xfrm>
          <a:prstGeom prst="rect">
            <a:avLst/>
          </a:prstGeom>
          <a:noFill/>
        </p:spPr>
        <p:txBody>
          <a:bodyPr wrap="square" rtlCol="0">
            <a:spAutoFit/>
          </a:bodyPr>
          <a:lstStyle/>
          <a:p>
            <a:r>
              <a:rPr lang="en-US" sz="1400" b="1">
                <a:solidFill>
                  <a:schemeClr val="bg1"/>
                </a:solidFill>
                <a:latin typeface="Arial" panose="020B0604020202020204" pitchFamily="34" charset="0"/>
                <a:cs typeface="Arial" panose="020B0604020202020204" pitchFamily="34" charset="0"/>
              </a:rPr>
              <a:t>Astro Pioneer AO</a:t>
            </a:r>
          </a:p>
        </p:txBody>
      </p:sp>
      <p:sp>
        <p:nvSpPr>
          <p:cNvPr id="49" name="TextBox 48">
            <a:extLst>
              <a:ext uri="{FF2B5EF4-FFF2-40B4-BE49-F238E27FC236}">
                <a16:creationId xmlns:a16="http://schemas.microsoft.com/office/drawing/2014/main" id="{46062DEB-903B-5AB4-1678-A406669A5108}"/>
              </a:ext>
            </a:extLst>
          </p:cNvPr>
          <p:cNvSpPr txBox="1"/>
          <p:nvPr/>
        </p:nvSpPr>
        <p:spPr>
          <a:xfrm rot="2640000">
            <a:off x="6080024" y="4086881"/>
            <a:ext cx="1905655" cy="307777"/>
          </a:xfrm>
          <a:prstGeom prst="rect">
            <a:avLst/>
          </a:prstGeom>
          <a:noFill/>
        </p:spPr>
        <p:txBody>
          <a:bodyPr wrap="square" rtlCol="0">
            <a:spAutoFit/>
          </a:bodyPr>
          <a:lstStyle/>
          <a:p>
            <a:r>
              <a:rPr lang="en-US" sz="1400" b="1">
                <a:solidFill>
                  <a:schemeClr val="bg1"/>
                </a:solidFill>
                <a:latin typeface="Arial" panose="020B0604020202020204" pitchFamily="34" charset="0"/>
                <a:cs typeface="Arial" panose="020B0604020202020204" pitchFamily="34" charset="0"/>
              </a:rPr>
              <a:t>CLPS Payload AO</a:t>
            </a:r>
          </a:p>
        </p:txBody>
      </p:sp>
      <p:sp>
        <p:nvSpPr>
          <p:cNvPr id="46" name="TextBox 45">
            <a:extLst>
              <a:ext uri="{FF2B5EF4-FFF2-40B4-BE49-F238E27FC236}">
                <a16:creationId xmlns:a16="http://schemas.microsoft.com/office/drawing/2014/main" id="{6703641B-3F8D-F093-A1FB-B9F5E626A7B1}"/>
              </a:ext>
            </a:extLst>
          </p:cNvPr>
          <p:cNvSpPr txBox="1"/>
          <p:nvPr/>
        </p:nvSpPr>
        <p:spPr>
          <a:xfrm rot="2640000">
            <a:off x="8554650" y="4077347"/>
            <a:ext cx="1878691" cy="307777"/>
          </a:xfrm>
          <a:prstGeom prst="rect">
            <a:avLst/>
          </a:prstGeom>
          <a:noFill/>
        </p:spPr>
        <p:txBody>
          <a:bodyPr wrap="square" rtlCol="0">
            <a:spAutoFit/>
          </a:bodyPr>
          <a:lstStyle/>
          <a:p>
            <a:r>
              <a:rPr lang="en-US" sz="1400" b="1">
                <a:solidFill>
                  <a:schemeClr val="bg1"/>
                </a:solidFill>
                <a:latin typeface="Arial" panose="020B0604020202020204" pitchFamily="34" charset="0"/>
                <a:cs typeface="Arial" panose="020B0604020202020204" pitchFamily="34" charset="0"/>
              </a:rPr>
              <a:t>Earth Venture AO</a:t>
            </a:r>
          </a:p>
        </p:txBody>
      </p:sp>
      <p:sp>
        <p:nvSpPr>
          <p:cNvPr id="47" name="TextBox 46">
            <a:extLst>
              <a:ext uri="{FF2B5EF4-FFF2-40B4-BE49-F238E27FC236}">
                <a16:creationId xmlns:a16="http://schemas.microsoft.com/office/drawing/2014/main" id="{1E73DFFF-4245-372F-6E0D-C3D63C1B5578}"/>
              </a:ext>
            </a:extLst>
          </p:cNvPr>
          <p:cNvSpPr txBox="1"/>
          <p:nvPr/>
        </p:nvSpPr>
        <p:spPr>
          <a:xfrm rot="2640000">
            <a:off x="6915856" y="4283823"/>
            <a:ext cx="2462693" cy="307777"/>
          </a:xfrm>
          <a:prstGeom prst="rect">
            <a:avLst/>
          </a:prstGeom>
          <a:noFill/>
        </p:spPr>
        <p:txBody>
          <a:bodyPr wrap="square" rtlCol="0">
            <a:spAutoFit/>
          </a:bodyPr>
          <a:lstStyle/>
          <a:p>
            <a:r>
              <a:rPr lang="en-US" sz="1400" b="1">
                <a:solidFill>
                  <a:schemeClr val="bg1"/>
                </a:solidFill>
                <a:latin typeface="Arial" panose="020B0604020202020204" pitchFamily="34" charset="0"/>
                <a:cs typeface="Arial" panose="020B0604020202020204" pitchFamily="34" charset="0"/>
              </a:rPr>
              <a:t>Heliophysics SMEX AO</a:t>
            </a:r>
          </a:p>
        </p:txBody>
      </p:sp>
      <p:grpSp>
        <p:nvGrpSpPr>
          <p:cNvPr id="57" name="Group 56">
            <a:extLst>
              <a:ext uri="{FF2B5EF4-FFF2-40B4-BE49-F238E27FC236}">
                <a16:creationId xmlns:a16="http://schemas.microsoft.com/office/drawing/2014/main" id="{5DBD3616-E259-5893-F776-32A623713B1E}"/>
              </a:ext>
            </a:extLst>
          </p:cNvPr>
          <p:cNvGrpSpPr/>
          <p:nvPr/>
        </p:nvGrpSpPr>
        <p:grpSpPr>
          <a:xfrm>
            <a:off x="3294649" y="3358645"/>
            <a:ext cx="1756411" cy="1847118"/>
            <a:chOff x="2223188" y="3238052"/>
            <a:chExt cx="1756411" cy="2008862"/>
          </a:xfrm>
        </p:grpSpPr>
        <p:cxnSp>
          <p:nvCxnSpPr>
            <p:cNvPr id="58" name="Straight Connector 57">
              <a:extLst>
                <a:ext uri="{FF2B5EF4-FFF2-40B4-BE49-F238E27FC236}">
                  <a16:creationId xmlns:a16="http://schemas.microsoft.com/office/drawing/2014/main" id="{982879A8-B371-72E8-98DC-2FB396531E8D}"/>
                </a:ext>
              </a:extLst>
            </p:cNvPr>
            <p:cNvCxnSpPr/>
            <p:nvPr/>
          </p:nvCxnSpPr>
          <p:spPr>
            <a:xfrm>
              <a:off x="2226833" y="3238052"/>
              <a:ext cx="0" cy="313443"/>
            </a:xfrm>
            <a:prstGeom prst="line">
              <a:avLst/>
            </a:prstGeom>
            <a:ln w="63500" cap="rnd">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432E08BA-C828-6096-4E27-9A977E680EFE}"/>
                </a:ext>
              </a:extLst>
            </p:cNvPr>
            <p:cNvCxnSpPr>
              <a:cxnSpLocks/>
            </p:cNvCxnSpPr>
            <p:nvPr/>
          </p:nvCxnSpPr>
          <p:spPr>
            <a:xfrm>
              <a:off x="2223188" y="3551495"/>
              <a:ext cx="1756411" cy="1695419"/>
            </a:xfrm>
            <a:prstGeom prst="line">
              <a:avLst/>
            </a:prstGeom>
            <a:ln w="63500" cap="rnd">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60" name="Group 59">
            <a:extLst>
              <a:ext uri="{FF2B5EF4-FFF2-40B4-BE49-F238E27FC236}">
                <a16:creationId xmlns:a16="http://schemas.microsoft.com/office/drawing/2014/main" id="{C201D09C-B316-A2BA-936E-1C7266F5B6AF}"/>
              </a:ext>
            </a:extLst>
          </p:cNvPr>
          <p:cNvGrpSpPr/>
          <p:nvPr/>
        </p:nvGrpSpPr>
        <p:grpSpPr>
          <a:xfrm>
            <a:off x="2336586" y="3358645"/>
            <a:ext cx="1756411" cy="1847118"/>
            <a:chOff x="2223188" y="3238052"/>
            <a:chExt cx="1756411" cy="2008862"/>
          </a:xfrm>
        </p:grpSpPr>
        <p:cxnSp>
          <p:nvCxnSpPr>
            <p:cNvPr id="61" name="Straight Connector 60">
              <a:extLst>
                <a:ext uri="{FF2B5EF4-FFF2-40B4-BE49-F238E27FC236}">
                  <a16:creationId xmlns:a16="http://schemas.microsoft.com/office/drawing/2014/main" id="{ACA6A9E2-0BA8-5F85-019D-502515E47292}"/>
                </a:ext>
              </a:extLst>
            </p:cNvPr>
            <p:cNvCxnSpPr/>
            <p:nvPr/>
          </p:nvCxnSpPr>
          <p:spPr>
            <a:xfrm>
              <a:off x="2226833" y="3238052"/>
              <a:ext cx="0" cy="313443"/>
            </a:xfrm>
            <a:prstGeom prst="line">
              <a:avLst/>
            </a:prstGeom>
            <a:ln w="63500" cap="rnd">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FC1DF0A6-6E94-C850-90F7-72914CDC5522}"/>
                </a:ext>
              </a:extLst>
            </p:cNvPr>
            <p:cNvCxnSpPr>
              <a:cxnSpLocks/>
            </p:cNvCxnSpPr>
            <p:nvPr/>
          </p:nvCxnSpPr>
          <p:spPr>
            <a:xfrm>
              <a:off x="2223188" y="3551495"/>
              <a:ext cx="1756411" cy="1695419"/>
            </a:xfrm>
            <a:prstGeom prst="line">
              <a:avLst/>
            </a:prstGeom>
            <a:ln w="63500" cap="rnd">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63" name="Group 62">
            <a:extLst>
              <a:ext uri="{FF2B5EF4-FFF2-40B4-BE49-F238E27FC236}">
                <a16:creationId xmlns:a16="http://schemas.microsoft.com/office/drawing/2014/main" id="{0F7ED112-D1B7-0903-C128-7BEE40350D9E}"/>
              </a:ext>
            </a:extLst>
          </p:cNvPr>
          <p:cNvGrpSpPr/>
          <p:nvPr/>
        </p:nvGrpSpPr>
        <p:grpSpPr>
          <a:xfrm>
            <a:off x="5231272" y="3369689"/>
            <a:ext cx="1756411" cy="1847118"/>
            <a:chOff x="2223188" y="3238052"/>
            <a:chExt cx="1756411" cy="2008862"/>
          </a:xfrm>
        </p:grpSpPr>
        <p:cxnSp>
          <p:nvCxnSpPr>
            <p:cNvPr id="64" name="Straight Connector 63">
              <a:extLst>
                <a:ext uri="{FF2B5EF4-FFF2-40B4-BE49-F238E27FC236}">
                  <a16:creationId xmlns:a16="http://schemas.microsoft.com/office/drawing/2014/main" id="{E260596C-46AC-66A1-2AFC-F6FF1CA22885}"/>
                </a:ext>
              </a:extLst>
            </p:cNvPr>
            <p:cNvCxnSpPr/>
            <p:nvPr/>
          </p:nvCxnSpPr>
          <p:spPr>
            <a:xfrm>
              <a:off x="2226833" y="3238052"/>
              <a:ext cx="0" cy="313443"/>
            </a:xfrm>
            <a:prstGeom prst="line">
              <a:avLst/>
            </a:prstGeom>
            <a:ln w="63500" cap="rnd">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774DF7EF-FB08-5776-2BA1-5C550C7E7ED5}"/>
                </a:ext>
              </a:extLst>
            </p:cNvPr>
            <p:cNvCxnSpPr>
              <a:cxnSpLocks/>
            </p:cNvCxnSpPr>
            <p:nvPr/>
          </p:nvCxnSpPr>
          <p:spPr>
            <a:xfrm>
              <a:off x="2223188" y="3551495"/>
              <a:ext cx="1756411" cy="1695419"/>
            </a:xfrm>
            <a:prstGeom prst="line">
              <a:avLst/>
            </a:prstGeom>
            <a:ln w="63500" cap="rnd">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66" name="Group 65">
            <a:extLst>
              <a:ext uri="{FF2B5EF4-FFF2-40B4-BE49-F238E27FC236}">
                <a16:creationId xmlns:a16="http://schemas.microsoft.com/office/drawing/2014/main" id="{C58290B9-C583-D277-BFCC-979929797B42}"/>
              </a:ext>
            </a:extLst>
          </p:cNvPr>
          <p:cNvGrpSpPr/>
          <p:nvPr/>
        </p:nvGrpSpPr>
        <p:grpSpPr>
          <a:xfrm>
            <a:off x="6137923" y="3358645"/>
            <a:ext cx="1756411" cy="1847118"/>
            <a:chOff x="2223188" y="3238052"/>
            <a:chExt cx="1756411" cy="2008862"/>
          </a:xfrm>
        </p:grpSpPr>
        <p:cxnSp>
          <p:nvCxnSpPr>
            <p:cNvPr id="67" name="Straight Connector 66">
              <a:extLst>
                <a:ext uri="{FF2B5EF4-FFF2-40B4-BE49-F238E27FC236}">
                  <a16:creationId xmlns:a16="http://schemas.microsoft.com/office/drawing/2014/main" id="{4523893B-8854-DD80-83C4-BA0D3A862132}"/>
                </a:ext>
              </a:extLst>
            </p:cNvPr>
            <p:cNvCxnSpPr/>
            <p:nvPr/>
          </p:nvCxnSpPr>
          <p:spPr>
            <a:xfrm>
              <a:off x="2226833" y="3238052"/>
              <a:ext cx="0" cy="313443"/>
            </a:xfrm>
            <a:prstGeom prst="line">
              <a:avLst/>
            </a:prstGeom>
            <a:ln w="63500" cap="rnd">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26481730-667D-897C-F28C-217AB1CBB3F8}"/>
                </a:ext>
              </a:extLst>
            </p:cNvPr>
            <p:cNvCxnSpPr>
              <a:cxnSpLocks/>
            </p:cNvCxnSpPr>
            <p:nvPr/>
          </p:nvCxnSpPr>
          <p:spPr>
            <a:xfrm>
              <a:off x="2223188" y="3551495"/>
              <a:ext cx="1756411" cy="1695419"/>
            </a:xfrm>
            <a:prstGeom prst="line">
              <a:avLst/>
            </a:prstGeom>
            <a:ln w="63500" cap="rnd">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69" name="Group 68">
            <a:extLst>
              <a:ext uri="{FF2B5EF4-FFF2-40B4-BE49-F238E27FC236}">
                <a16:creationId xmlns:a16="http://schemas.microsoft.com/office/drawing/2014/main" id="{FDAE1588-65CE-F791-81C8-4CB4D789273E}"/>
              </a:ext>
            </a:extLst>
          </p:cNvPr>
          <p:cNvGrpSpPr/>
          <p:nvPr/>
        </p:nvGrpSpPr>
        <p:grpSpPr>
          <a:xfrm>
            <a:off x="7044574" y="3358645"/>
            <a:ext cx="1756411" cy="1847118"/>
            <a:chOff x="2223188" y="3238052"/>
            <a:chExt cx="1756411" cy="2008862"/>
          </a:xfrm>
        </p:grpSpPr>
        <p:cxnSp>
          <p:nvCxnSpPr>
            <p:cNvPr id="70" name="Straight Connector 69">
              <a:extLst>
                <a:ext uri="{FF2B5EF4-FFF2-40B4-BE49-F238E27FC236}">
                  <a16:creationId xmlns:a16="http://schemas.microsoft.com/office/drawing/2014/main" id="{ABFEAEBF-30B4-CE43-847B-5CC8DBF12B44}"/>
                </a:ext>
              </a:extLst>
            </p:cNvPr>
            <p:cNvCxnSpPr/>
            <p:nvPr/>
          </p:nvCxnSpPr>
          <p:spPr>
            <a:xfrm>
              <a:off x="2226833" y="3238052"/>
              <a:ext cx="0" cy="313443"/>
            </a:xfrm>
            <a:prstGeom prst="line">
              <a:avLst/>
            </a:prstGeom>
            <a:ln w="63500" cap="rnd">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0125B16A-F939-F380-2279-A5457C0A4C8C}"/>
                </a:ext>
              </a:extLst>
            </p:cNvPr>
            <p:cNvCxnSpPr>
              <a:cxnSpLocks/>
            </p:cNvCxnSpPr>
            <p:nvPr/>
          </p:nvCxnSpPr>
          <p:spPr>
            <a:xfrm>
              <a:off x="2223188" y="3551495"/>
              <a:ext cx="1756411" cy="1695419"/>
            </a:xfrm>
            <a:prstGeom prst="line">
              <a:avLst/>
            </a:prstGeom>
            <a:ln w="63500" cap="rnd">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72" name="Group 71">
            <a:extLst>
              <a:ext uri="{FF2B5EF4-FFF2-40B4-BE49-F238E27FC236}">
                <a16:creationId xmlns:a16="http://schemas.microsoft.com/office/drawing/2014/main" id="{C8DE6533-A55B-9C5A-0EA8-F89814E5F324}"/>
              </a:ext>
            </a:extLst>
          </p:cNvPr>
          <p:cNvGrpSpPr/>
          <p:nvPr/>
        </p:nvGrpSpPr>
        <p:grpSpPr>
          <a:xfrm>
            <a:off x="8625403" y="3358645"/>
            <a:ext cx="1756411" cy="1847118"/>
            <a:chOff x="2223188" y="3238052"/>
            <a:chExt cx="1756411" cy="2008862"/>
          </a:xfrm>
        </p:grpSpPr>
        <p:cxnSp>
          <p:nvCxnSpPr>
            <p:cNvPr id="73" name="Straight Connector 72">
              <a:extLst>
                <a:ext uri="{FF2B5EF4-FFF2-40B4-BE49-F238E27FC236}">
                  <a16:creationId xmlns:a16="http://schemas.microsoft.com/office/drawing/2014/main" id="{7CCB520C-D08E-C6F4-8E2E-61C4AF55394C}"/>
                </a:ext>
              </a:extLst>
            </p:cNvPr>
            <p:cNvCxnSpPr/>
            <p:nvPr/>
          </p:nvCxnSpPr>
          <p:spPr>
            <a:xfrm>
              <a:off x="2226833" y="3238052"/>
              <a:ext cx="0" cy="313443"/>
            </a:xfrm>
            <a:prstGeom prst="line">
              <a:avLst/>
            </a:prstGeom>
            <a:ln w="63500" cap="rnd">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74" name="Straight Connector 73">
              <a:extLst>
                <a:ext uri="{FF2B5EF4-FFF2-40B4-BE49-F238E27FC236}">
                  <a16:creationId xmlns:a16="http://schemas.microsoft.com/office/drawing/2014/main" id="{49616451-BFDC-F283-C9E4-B2D1C1E01118}"/>
                </a:ext>
              </a:extLst>
            </p:cNvPr>
            <p:cNvCxnSpPr>
              <a:cxnSpLocks/>
            </p:cNvCxnSpPr>
            <p:nvPr/>
          </p:nvCxnSpPr>
          <p:spPr>
            <a:xfrm>
              <a:off x="2223188" y="3551495"/>
              <a:ext cx="1756411" cy="1695419"/>
            </a:xfrm>
            <a:prstGeom prst="line">
              <a:avLst/>
            </a:prstGeom>
            <a:ln w="63500" cap="rnd">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78" name="Group 77">
            <a:extLst>
              <a:ext uri="{FF2B5EF4-FFF2-40B4-BE49-F238E27FC236}">
                <a16:creationId xmlns:a16="http://schemas.microsoft.com/office/drawing/2014/main" id="{7F30A517-80E7-01D8-42B3-E401529540B8}"/>
              </a:ext>
            </a:extLst>
          </p:cNvPr>
          <p:cNvGrpSpPr/>
          <p:nvPr/>
        </p:nvGrpSpPr>
        <p:grpSpPr>
          <a:xfrm>
            <a:off x="10081508" y="3358645"/>
            <a:ext cx="1756411" cy="1847118"/>
            <a:chOff x="2223188" y="3238052"/>
            <a:chExt cx="1756411" cy="2008862"/>
          </a:xfrm>
        </p:grpSpPr>
        <p:cxnSp>
          <p:nvCxnSpPr>
            <p:cNvPr id="79" name="Straight Connector 78">
              <a:extLst>
                <a:ext uri="{FF2B5EF4-FFF2-40B4-BE49-F238E27FC236}">
                  <a16:creationId xmlns:a16="http://schemas.microsoft.com/office/drawing/2014/main" id="{07360EC1-32DC-8D93-309D-2EE1AB21C472}"/>
                </a:ext>
              </a:extLst>
            </p:cNvPr>
            <p:cNvCxnSpPr/>
            <p:nvPr/>
          </p:nvCxnSpPr>
          <p:spPr>
            <a:xfrm>
              <a:off x="2226833" y="3238052"/>
              <a:ext cx="0" cy="313443"/>
            </a:xfrm>
            <a:prstGeom prst="line">
              <a:avLst/>
            </a:prstGeom>
            <a:ln w="63500" cap="rnd">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80" name="Straight Connector 79">
              <a:extLst>
                <a:ext uri="{FF2B5EF4-FFF2-40B4-BE49-F238E27FC236}">
                  <a16:creationId xmlns:a16="http://schemas.microsoft.com/office/drawing/2014/main" id="{710A97F6-2E5F-99F5-32FE-D82083344E17}"/>
                </a:ext>
              </a:extLst>
            </p:cNvPr>
            <p:cNvCxnSpPr>
              <a:cxnSpLocks/>
            </p:cNvCxnSpPr>
            <p:nvPr/>
          </p:nvCxnSpPr>
          <p:spPr>
            <a:xfrm>
              <a:off x="2223188" y="3551495"/>
              <a:ext cx="1756411" cy="1695419"/>
            </a:xfrm>
            <a:prstGeom prst="line">
              <a:avLst/>
            </a:prstGeom>
            <a:ln w="63500" cap="rnd">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pic>
        <p:nvPicPr>
          <p:cNvPr id="6" name="Picture 5" descr="Icon&#10;&#10;Description automatically generated">
            <a:extLst>
              <a:ext uri="{FF2B5EF4-FFF2-40B4-BE49-F238E27FC236}">
                <a16:creationId xmlns:a16="http://schemas.microsoft.com/office/drawing/2014/main" id="{B01BAC8A-31FF-C630-20B1-64DA79942DEE}"/>
              </a:ext>
            </a:extLst>
          </p:cNvPr>
          <p:cNvPicPr>
            <a:picLocks noChangeAspect="1"/>
          </p:cNvPicPr>
          <p:nvPr/>
        </p:nvPicPr>
        <p:blipFill>
          <a:blip r:embed="rId7"/>
          <a:stretch>
            <a:fillRect/>
          </a:stretch>
        </p:blipFill>
        <p:spPr>
          <a:xfrm>
            <a:off x="228600" y="621792"/>
            <a:ext cx="762762" cy="758571"/>
          </a:xfrm>
          <a:prstGeom prst="rect">
            <a:avLst/>
          </a:prstGeom>
        </p:spPr>
      </p:pic>
    </p:spTree>
    <p:extLst>
      <p:ext uri="{BB962C8B-B14F-4D97-AF65-F5344CB8AC3E}">
        <p14:creationId xmlns:p14="http://schemas.microsoft.com/office/powerpoint/2010/main" val="11009486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43968051-3C7D-ED28-893F-0CFF2A5CED5E}"/>
              </a:ext>
            </a:extLst>
          </p:cNvPr>
          <p:cNvSpPr/>
          <p:nvPr/>
        </p:nvSpPr>
        <p:spPr>
          <a:xfrm>
            <a:off x="162746" y="1278051"/>
            <a:ext cx="3436975" cy="5565912"/>
          </a:xfrm>
          <a:prstGeom prst="rect">
            <a:avLst/>
          </a:prstGeom>
          <a:solidFill>
            <a:schemeClr val="tx1">
              <a:lumMod val="65000"/>
              <a:lumOff val="3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buClr>
                <a:schemeClr val="tx2"/>
              </a:buClr>
            </a:pPr>
            <a:endParaRPr lang="en-US" sz="1800">
              <a:solidFill>
                <a:schemeClr val="tx2"/>
              </a:solidFill>
            </a:endParaRPr>
          </a:p>
        </p:txBody>
      </p:sp>
      <p:sp>
        <p:nvSpPr>
          <p:cNvPr id="13" name="Rectangle 12">
            <a:extLst>
              <a:ext uri="{FF2B5EF4-FFF2-40B4-BE49-F238E27FC236}">
                <a16:creationId xmlns:a16="http://schemas.microsoft.com/office/drawing/2014/main" id="{C51146FE-A42F-3155-7AC7-085EAC552728}"/>
              </a:ext>
            </a:extLst>
          </p:cNvPr>
          <p:cNvSpPr/>
          <p:nvPr/>
        </p:nvSpPr>
        <p:spPr>
          <a:xfrm>
            <a:off x="3580926" y="1331451"/>
            <a:ext cx="1710216" cy="5533175"/>
          </a:xfrm>
          <a:prstGeom prst="rect">
            <a:avLst/>
          </a:prstGeom>
          <a:solidFill>
            <a:schemeClr val="tx1">
              <a:lumMod val="65000"/>
              <a:lumOff val="3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847083A7-11E4-313B-9AAE-5F4E00B7BD6D}"/>
              </a:ext>
            </a:extLst>
          </p:cNvPr>
          <p:cNvSpPr/>
          <p:nvPr/>
        </p:nvSpPr>
        <p:spPr>
          <a:xfrm>
            <a:off x="5275418" y="1404731"/>
            <a:ext cx="1710215" cy="5459895"/>
          </a:xfrm>
          <a:prstGeom prst="rect">
            <a:avLst/>
          </a:prstGeom>
          <a:solidFill>
            <a:schemeClr val="tx1">
              <a:lumMod val="65000"/>
              <a:lumOff val="3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A831DDDB-BF79-3E05-45B4-1316ECB53BAD}"/>
              </a:ext>
            </a:extLst>
          </p:cNvPr>
          <p:cNvSpPr/>
          <p:nvPr/>
        </p:nvSpPr>
        <p:spPr>
          <a:xfrm>
            <a:off x="6983075" y="1318706"/>
            <a:ext cx="1673352" cy="5543159"/>
          </a:xfrm>
          <a:prstGeom prst="rect">
            <a:avLst/>
          </a:prstGeom>
          <a:solidFill>
            <a:schemeClr val="tx1">
              <a:lumMod val="65000"/>
              <a:lumOff val="3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a:p>
            <a:pPr algn="ctr"/>
            <a:endParaRPr lang="en-US"/>
          </a:p>
        </p:txBody>
      </p:sp>
      <p:sp>
        <p:nvSpPr>
          <p:cNvPr id="43" name="Rectangle 42">
            <a:extLst>
              <a:ext uri="{FF2B5EF4-FFF2-40B4-BE49-F238E27FC236}">
                <a16:creationId xmlns:a16="http://schemas.microsoft.com/office/drawing/2014/main" id="{B0B06D46-3EC4-439F-B0EB-093F7EED3805}"/>
              </a:ext>
            </a:extLst>
          </p:cNvPr>
          <p:cNvSpPr/>
          <p:nvPr/>
        </p:nvSpPr>
        <p:spPr>
          <a:xfrm>
            <a:off x="8654382" y="1224566"/>
            <a:ext cx="1681388" cy="5648965"/>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a:p>
            <a:pPr algn="ctr"/>
            <a:endParaRPr lang="en-US"/>
          </a:p>
        </p:txBody>
      </p:sp>
      <p:sp>
        <p:nvSpPr>
          <p:cNvPr id="56" name="Rectangle 55">
            <a:extLst>
              <a:ext uri="{FF2B5EF4-FFF2-40B4-BE49-F238E27FC236}">
                <a16:creationId xmlns:a16="http://schemas.microsoft.com/office/drawing/2014/main" id="{97941656-6A5E-73FC-CA1D-BAFC57A2AF3C}"/>
              </a:ext>
            </a:extLst>
          </p:cNvPr>
          <p:cNvSpPr/>
          <p:nvPr/>
        </p:nvSpPr>
        <p:spPr>
          <a:xfrm>
            <a:off x="10333796" y="1210491"/>
            <a:ext cx="1673352" cy="5648965"/>
          </a:xfrm>
          <a:prstGeom prst="rect">
            <a:avLst/>
          </a:prstGeom>
          <a:solidFill>
            <a:srgbClr val="6464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a:p>
            <a:pPr algn="ctr"/>
            <a:endParaRPr lang="en-US"/>
          </a:p>
        </p:txBody>
      </p:sp>
      <p:sp>
        <p:nvSpPr>
          <p:cNvPr id="75" name="Rectangle 74">
            <a:extLst>
              <a:ext uri="{FF2B5EF4-FFF2-40B4-BE49-F238E27FC236}">
                <a16:creationId xmlns:a16="http://schemas.microsoft.com/office/drawing/2014/main" id="{343653C8-7B59-4B38-AD1C-B329284B4A79}"/>
              </a:ext>
            </a:extLst>
          </p:cNvPr>
          <p:cNvSpPr/>
          <p:nvPr/>
        </p:nvSpPr>
        <p:spPr>
          <a:xfrm>
            <a:off x="165011" y="1203333"/>
            <a:ext cx="11839872" cy="712978"/>
          </a:xfrm>
          <a:prstGeom prst="rect">
            <a:avLst/>
          </a:prstGeom>
          <a:solidFill>
            <a:srgbClr val="5B7B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AB013E"/>
              </a:solidFill>
            </a:endParaRPr>
          </a:p>
        </p:txBody>
      </p:sp>
      <p:pic>
        <p:nvPicPr>
          <p:cNvPr id="68" name="Picture 67">
            <a:extLst>
              <a:ext uri="{FF2B5EF4-FFF2-40B4-BE49-F238E27FC236}">
                <a16:creationId xmlns:a16="http://schemas.microsoft.com/office/drawing/2014/main" id="{E1F6CAC0-68A3-4B62-A2F2-2F2855079C9E}"/>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flipH="1">
            <a:off x="8872129" y="2044343"/>
            <a:ext cx="1135972" cy="822960"/>
          </a:xfrm>
          <a:prstGeom prst="rect">
            <a:avLst/>
          </a:prstGeom>
          <a:effectLst>
            <a:softEdge rad="31750"/>
          </a:effectLst>
        </p:spPr>
      </p:pic>
      <p:sp>
        <p:nvSpPr>
          <p:cNvPr id="69" name="TextBox 68">
            <a:extLst>
              <a:ext uri="{FF2B5EF4-FFF2-40B4-BE49-F238E27FC236}">
                <a16:creationId xmlns:a16="http://schemas.microsoft.com/office/drawing/2014/main" id="{57453402-44E2-4E78-9CA1-1D01FE8B6E61}"/>
              </a:ext>
            </a:extLst>
          </p:cNvPr>
          <p:cNvSpPr txBox="1"/>
          <p:nvPr/>
        </p:nvSpPr>
        <p:spPr>
          <a:xfrm>
            <a:off x="8689041" y="2986279"/>
            <a:ext cx="1463040" cy="3385542"/>
          </a:xfrm>
          <a:prstGeom prst="rect">
            <a:avLst/>
          </a:prstGeom>
          <a:noFill/>
        </p:spPr>
        <p:txBody>
          <a:bodyPr wrap="square" lIns="91440" tIns="45720" rIns="91440" bIns="45720" rtlCol="0" anchor="t">
            <a:spAutoFit/>
          </a:bodyPr>
          <a:lstStyle/>
          <a:p>
            <a:pPr marL="180975" indent="-180975">
              <a:lnSpc>
                <a:spcPct val="100000"/>
              </a:lnSpc>
              <a:spcAft>
                <a:spcPts val="600"/>
              </a:spcAft>
              <a:buClr>
                <a:schemeClr val="bg1"/>
              </a:buClr>
              <a:buFont typeface="Wingdings" pitchFamily="2" charset="2"/>
              <a:buChar char="§"/>
            </a:pPr>
            <a:r>
              <a:rPr lang="en-US" sz="1200">
                <a:solidFill>
                  <a:schemeClr val="bg1"/>
                </a:solidFill>
                <a:latin typeface="Arial Narrow" panose="020B0604020202020204" pitchFamily="34" charset="0"/>
              </a:rPr>
              <a:t>Propulsion, environmental,  structural strength, and structural dynamic testing</a:t>
            </a:r>
          </a:p>
          <a:p>
            <a:pPr marL="180975" indent="-180975">
              <a:lnSpc>
                <a:spcPct val="100000"/>
              </a:lnSpc>
              <a:spcAft>
                <a:spcPts val="600"/>
              </a:spcAft>
              <a:buClr>
                <a:schemeClr val="bg1"/>
              </a:buClr>
              <a:buFont typeface="Wingdings" pitchFamily="2" charset="2"/>
              <a:buChar char="§"/>
            </a:pPr>
            <a:r>
              <a:rPr lang="en-US" sz="1200">
                <a:solidFill>
                  <a:schemeClr val="bg1"/>
                </a:solidFill>
                <a:latin typeface="Arial Narrow" panose="020B0604020202020204" pitchFamily="34" charset="0"/>
              </a:rPr>
              <a:t>Test for space flight hardware qualification, acceptance and anomaly resolution;  research and technology development testing</a:t>
            </a:r>
          </a:p>
          <a:p>
            <a:pPr marL="180975" indent="-180975">
              <a:buClr>
                <a:schemeClr val="bg1"/>
              </a:buClr>
              <a:buFont typeface="Wingdings" pitchFamily="2" charset="2"/>
              <a:buChar char="§"/>
            </a:pPr>
            <a:r>
              <a:rPr lang="en-US" sz="1200">
                <a:solidFill>
                  <a:schemeClr val="bg1"/>
                </a:solidFill>
                <a:latin typeface="Arial Narrow" panose="020B0606020202030204" pitchFamily="34" charset="0"/>
              </a:rPr>
              <a:t>Facilities aligned for both Agency and partner support</a:t>
            </a:r>
          </a:p>
        </p:txBody>
      </p:sp>
      <p:pic>
        <p:nvPicPr>
          <p:cNvPr id="70" name="Picture 69">
            <a:extLst>
              <a:ext uri="{FF2B5EF4-FFF2-40B4-BE49-F238E27FC236}">
                <a16:creationId xmlns:a16="http://schemas.microsoft.com/office/drawing/2014/main" id="{6EA758F8-6D52-4332-BEA6-EFADF426B411}"/>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380153" y="2044343"/>
            <a:ext cx="1234441" cy="822960"/>
          </a:xfrm>
          <a:prstGeom prst="rect">
            <a:avLst/>
          </a:prstGeom>
        </p:spPr>
      </p:pic>
      <p:pic>
        <p:nvPicPr>
          <p:cNvPr id="71" name="Picture 70" descr="20151203_CRYOTE1-VATA06.jpg">
            <a:extLst>
              <a:ext uri="{FF2B5EF4-FFF2-40B4-BE49-F238E27FC236}">
                <a16:creationId xmlns:a16="http://schemas.microsoft.com/office/drawing/2014/main" id="{DAA09326-2924-4E3B-9CE7-6D9FCAA1928A}"/>
              </a:ext>
            </a:extLst>
          </p:cNvPr>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7279620" y="2044343"/>
            <a:ext cx="1239064" cy="822960"/>
          </a:xfrm>
          <a:prstGeom prst="rect">
            <a:avLst/>
          </a:prstGeom>
        </p:spPr>
      </p:pic>
      <p:pic>
        <p:nvPicPr>
          <p:cNvPr id="72" name="Picture 71">
            <a:extLst>
              <a:ext uri="{FF2B5EF4-FFF2-40B4-BE49-F238E27FC236}">
                <a16:creationId xmlns:a16="http://schemas.microsoft.com/office/drawing/2014/main" id="{55E1E955-11A9-44D7-BB7A-FD2CED348F19}"/>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r="-85"/>
          <a:stretch/>
        </p:blipFill>
        <p:spPr>
          <a:xfrm>
            <a:off x="5452057" y="2044343"/>
            <a:ext cx="1234440" cy="822960"/>
          </a:xfrm>
          <a:prstGeom prst="rect">
            <a:avLst/>
          </a:prstGeom>
          <a:effectLst>
            <a:softEdge rad="0"/>
          </a:effectLst>
        </p:spPr>
      </p:pic>
      <p:pic>
        <p:nvPicPr>
          <p:cNvPr id="73" name="Picture 72">
            <a:extLst>
              <a:ext uri="{FF2B5EF4-FFF2-40B4-BE49-F238E27FC236}">
                <a16:creationId xmlns:a16="http://schemas.microsoft.com/office/drawing/2014/main" id="{D4BCAA4E-CC26-4CCC-82FA-18D148EC8ABA}"/>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a:stretch/>
        </p:blipFill>
        <p:spPr>
          <a:xfrm>
            <a:off x="3805848" y="2044343"/>
            <a:ext cx="1234441" cy="822960"/>
          </a:xfrm>
          <a:prstGeom prst="rect">
            <a:avLst/>
          </a:prstGeom>
        </p:spPr>
      </p:pic>
      <p:pic>
        <p:nvPicPr>
          <p:cNvPr id="45" name="Picture 44">
            <a:extLst>
              <a:ext uri="{FF2B5EF4-FFF2-40B4-BE49-F238E27FC236}">
                <a16:creationId xmlns:a16="http://schemas.microsoft.com/office/drawing/2014/main" id="{511ED35B-317E-4950-BC35-E01B54AB89F8}"/>
              </a:ext>
            </a:extLst>
          </p:cNvPr>
          <p:cNvPicPr>
            <a:picLocks noChangeAspect="1"/>
          </p:cNvPicPr>
          <p:nvPr/>
        </p:nvPicPr>
        <p:blipFill>
          <a:blip r:embed="rId8"/>
          <a:stretch>
            <a:fillRect/>
          </a:stretch>
        </p:blipFill>
        <p:spPr>
          <a:xfrm>
            <a:off x="2085459" y="2044343"/>
            <a:ext cx="1174476" cy="822960"/>
          </a:xfrm>
          <a:prstGeom prst="rect">
            <a:avLst/>
          </a:prstGeom>
        </p:spPr>
      </p:pic>
      <p:sp>
        <p:nvSpPr>
          <p:cNvPr id="78" name="Rounded Rectangle 2">
            <a:extLst>
              <a:ext uri="{FF2B5EF4-FFF2-40B4-BE49-F238E27FC236}">
                <a16:creationId xmlns:a16="http://schemas.microsoft.com/office/drawing/2014/main" id="{EB214DC7-4739-4E7E-99A3-759DD27169C1}"/>
              </a:ext>
            </a:extLst>
          </p:cNvPr>
          <p:cNvSpPr/>
          <p:nvPr/>
        </p:nvSpPr>
        <p:spPr>
          <a:xfrm>
            <a:off x="183664" y="114921"/>
            <a:ext cx="11824671" cy="875654"/>
          </a:xfrm>
          <a:prstGeom prst="roundRect">
            <a:avLst/>
          </a:prstGeom>
          <a:solidFill>
            <a:srgbClr val="5B7B8B"/>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Title 1">
            <a:extLst>
              <a:ext uri="{FF2B5EF4-FFF2-40B4-BE49-F238E27FC236}">
                <a16:creationId xmlns:a16="http://schemas.microsoft.com/office/drawing/2014/main" id="{14A59604-2314-423F-B625-6C15BD89CDCF}"/>
              </a:ext>
            </a:extLst>
          </p:cNvPr>
          <p:cNvSpPr>
            <a:spLocks noGrp="1"/>
          </p:cNvSpPr>
          <p:nvPr>
            <p:ph type="title"/>
          </p:nvPr>
        </p:nvSpPr>
        <p:spPr>
          <a:xfrm>
            <a:off x="1282971" y="246709"/>
            <a:ext cx="10604707" cy="685800"/>
          </a:xfrm>
        </p:spPr>
        <p:txBody>
          <a:bodyPr>
            <a:normAutofit/>
          </a:bodyPr>
          <a:lstStyle/>
          <a:p>
            <a:r>
              <a:rPr lang="en-US" dirty="0"/>
              <a:t>Industry &amp; OGAs ─ Custom Tailored Solutions</a:t>
            </a:r>
          </a:p>
        </p:txBody>
      </p:sp>
      <p:sp>
        <p:nvSpPr>
          <p:cNvPr id="83" name="TextBox 82">
            <a:extLst>
              <a:ext uri="{FF2B5EF4-FFF2-40B4-BE49-F238E27FC236}">
                <a16:creationId xmlns:a16="http://schemas.microsoft.com/office/drawing/2014/main" id="{054F4E7C-7E06-40EB-BE06-08E0BA2BF187}"/>
              </a:ext>
            </a:extLst>
          </p:cNvPr>
          <p:cNvSpPr txBox="1"/>
          <p:nvPr/>
        </p:nvSpPr>
        <p:spPr>
          <a:xfrm>
            <a:off x="314662" y="2986279"/>
            <a:ext cx="1416876" cy="3570208"/>
          </a:xfrm>
          <a:prstGeom prst="rect">
            <a:avLst/>
          </a:prstGeom>
          <a:noFill/>
        </p:spPr>
        <p:txBody>
          <a:bodyPr wrap="square" lIns="91440" tIns="45720" rIns="91440" bIns="45720" rtlCol="0" anchor="t">
            <a:spAutoFit/>
          </a:bodyPr>
          <a:lstStyle/>
          <a:p>
            <a:pPr marL="180975" indent="-180975">
              <a:spcAft>
                <a:spcPts val="600"/>
              </a:spcAft>
              <a:buClr>
                <a:schemeClr val="bg1"/>
              </a:buClr>
              <a:buFont typeface="Wingdings" pitchFamily="2" charset="2"/>
              <a:buChar char="§"/>
            </a:pPr>
            <a:r>
              <a:rPr lang="en-US" sz="1200">
                <a:solidFill>
                  <a:schemeClr val="bg1"/>
                </a:solidFill>
                <a:latin typeface="Arial Narrow" panose="020B0604020202020204" pitchFamily="34" charset="0"/>
              </a:rPr>
              <a:t>Campaign approach: </a:t>
            </a:r>
            <a:r>
              <a:rPr lang="en-US" sz="1200" b="1">
                <a:solidFill>
                  <a:schemeClr val="bg1"/>
                </a:solidFill>
                <a:latin typeface="Arial Narrow" panose="020B0604020202020204" pitchFamily="34" charset="0"/>
              </a:rPr>
              <a:t>Ideas</a:t>
            </a:r>
            <a:r>
              <a:rPr lang="en-US" sz="1200">
                <a:solidFill>
                  <a:schemeClr val="bg1"/>
                </a:solidFill>
                <a:latin typeface="Arial Narrow" panose="020B0604020202020204" pitchFamily="34" charset="0"/>
              </a:rPr>
              <a:t> to </a:t>
            </a:r>
            <a:r>
              <a:rPr lang="en-US" sz="1200" b="1">
                <a:solidFill>
                  <a:schemeClr val="bg1"/>
                </a:solidFill>
                <a:latin typeface="Arial Narrow" panose="020B0604020202020204" pitchFamily="34" charset="0"/>
              </a:rPr>
              <a:t>Concept</a:t>
            </a:r>
            <a:r>
              <a:rPr lang="en-US" sz="1200">
                <a:solidFill>
                  <a:schemeClr val="bg1"/>
                </a:solidFill>
                <a:latin typeface="Arial Narrow" panose="020B0604020202020204" pitchFamily="34" charset="0"/>
              </a:rPr>
              <a:t> to </a:t>
            </a:r>
            <a:r>
              <a:rPr lang="en-US" sz="1200" b="1">
                <a:solidFill>
                  <a:schemeClr val="bg1"/>
                </a:solidFill>
                <a:latin typeface="Arial Narrow" panose="020B0604020202020204" pitchFamily="34" charset="0"/>
              </a:rPr>
              <a:t>Reality</a:t>
            </a:r>
            <a:r>
              <a:rPr lang="en-US" sz="1200">
                <a:solidFill>
                  <a:schemeClr val="bg1"/>
                </a:solidFill>
                <a:latin typeface="Arial Narrow" panose="020B0604020202020204" pitchFamily="34" charset="0"/>
              </a:rPr>
              <a:t> through innovative thinking and proven principles</a:t>
            </a:r>
          </a:p>
          <a:p>
            <a:pPr marL="180975" indent="-180975">
              <a:spcAft>
                <a:spcPts val="600"/>
              </a:spcAft>
              <a:buClr>
                <a:schemeClr val="bg1"/>
              </a:buClr>
              <a:buFont typeface="Wingdings" pitchFamily="2" charset="2"/>
              <a:buChar char="§"/>
            </a:pPr>
            <a:r>
              <a:rPr lang="en-US" sz="1200">
                <a:solidFill>
                  <a:schemeClr val="bg1"/>
                </a:solidFill>
                <a:latin typeface="Arial Narrow" panose="020B0604020202020204" pitchFamily="34" charset="0"/>
              </a:rPr>
              <a:t>Rapid turnaround pre-phase A and phase A concept definition studies </a:t>
            </a:r>
          </a:p>
          <a:p>
            <a:pPr marL="180975" indent="-180975">
              <a:buClr>
                <a:schemeClr val="bg1"/>
              </a:buClr>
              <a:buFont typeface="Wingdings" pitchFamily="2" charset="2"/>
              <a:buChar char="§"/>
            </a:pPr>
            <a:r>
              <a:rPr lang="en-US" sz="1200">
                <a:solidFill>
                  <a:schemeClr val="bg1"/>
                </a:solidFill>
                <a:latin typeface="Arial Narrow" panose="020B0604020202020204" pitchFamily="34" charset="0"/>
              </a:rPr>
              <a:t>Custom-tailored solutions for individual customers</a:t>
            </a:r>
          </a:p>
          <a:p>
            <a:pPr marL="180975" indent="-180975">
              <a:buClr>
                <a:schemeClr val="bg1"/>
              </a:buClr>
              <a:buFont typeface="Wingdings" pitchFamily="2" charset="2"/>
              <a:buChar char="§"/>
            </a:pPr>
            <a:r>
              <a:rPr lang="en-US" sz="1200">
                <a:solidFill>
                  <a:schemeClr val="bg1"/>
                </a:solidFill>
                <a:latin typeface="Arial Narrow" panose="020B0604020202020204" pitchFamily="34" charset="0"/>
              </a:rPr>
              <a:t>Data modeling for quick, fact-based decision-making</a:t>
            </a:r>
          </a:p>
        </p:txBody>
      </p:sp>
      <p:sp>
        <p:nvSpPr>
          <p:cNvPr id="85" name="TextBox 84">
            <a:extLst>
              <a:ext uri="{FF2B5EF4-FFF2-40B4-BE49-F238E27FC236}">
                <a16:creationId xmlns:a16="http://schemas.microsoft.com/office/drawing/2014/main" id="{B0C42A53-80B5-4A49-94A9-7E82D4581B57}"/>
              </a:ext>
            </a:extLst>
          </p:cNvPr>
          <p:cNvSpPr txBox="1"/>
          <p:nvPr/>
        </p:nvSpPr>
        <p:spPr>
          <a:xfrm>
            <a:off x="1911813" y="2986279"/>
            <a:ext cx="1463040" cy="3570208"/>
          </a:xfrm>
          <a:prstGeom prst="rect">
            <a:avLst/>
          </a:prstGeom>
          <a:noFill/>
        </p:spPr>
        <p:txBody>
          <a:bodyPr wrap="square" lIns="91440" tIns="45720" rIns="91440" bIns="45720" rtlCol="0" anchor="t">
            <a:spAutoFit/>
          </a:bodyPr>
          <a:lstStyle/>
          <a:p>
            <a:pPr marL="180975" indent="-180975">
              <a:spcAft>
                <a:spcPts val="600"/>
              </a:spcAft>
              <a:buClr>
                <a:schemeClr val="bg1"/>
              </a:buClr>
              <a:buFont typeface="Wingdings" pitchFamily="2" charset="2"/>
              <a:buChar char="§"/>
            </a:pPr>
            <a:r>
              <a:rPr lang="en-US" sz="1200">
                <a:solidFill>
                  <a:schemeClr val="bg1"/>
                </a:solidFill>
                <a:latin typeface="Arial Narrow" panose="020B0604020202020204" pitchFamily="34" charset="0"/>
              </a:rPr>
              <a:t>Advanced and </a:t>
            </a:r>
            <a:br>
              <a:rPr lang="en-US" sz="1200">
                <a:solidFill>
                  <a:schemeClr val="bg1"/>
                </a:solidFill>
                <a:latin typeface="Arial Narrow" panose="020B0604020202020204" pitchFamily="34" charset="0"/>
              </a:rPr>
            </a:br>
            <a:r>
              <a:rPr lang="en-US" sz="1200">
                <a:solidFill>
                  <a:schemeClr val="bg1"/>
                </a:solidFill>
                <a:latin typeface="Arial Narrow" panose="020B0604020202020204" pitchFamily="34" charset="0"/>
              </a:rPr>
              <a:t>In-Space Manufacturing driven by expertise in metals, non-metals, additive manufacturing qualification</a:t>
            </a:r>
          </a:p>
          <a:p>
            <a:pPr marL="180975" indent="-180975">
              <a:spcAft>
                <a:spcPts val="600"/>
              </a:spcAft>
              <a:buClr>
                <a:schemeClr val="bg1"/>
              </a:buClr>
              <a:buFont typeface="Wingdings" pitchFamily="2" charset="2"/>
              <a:buChar char="§"/>
            </a:pPr>
            <a:r>
              <a:rPr lang="en-US" sz="1200">
                <a:solidFill>
                  <a:schemeClr val="bg1"/>
                </a:solidFill>
                <a:latin typeface="Arial Narrow" panose="020B0604020202020204" pitchFamily="34" charset="0"/>
              </a:rPr>
              <a:t>Materials science / metallurgy, damage tolerance, non-destructive evaluation, testing</a:t>
            </a:r>
          </a:p>
          <a:p>
            <a:pPr marL="180975" indent="-180975">
              <a:spcAft>
                <a:spcPts val="600"/>
              </a:spcAft>
              <a:buClr>
                <a:schemeClr val="bg1"/>
              </a:buClr>
              <a:buFont typeface="Wingdings" pitchFamily="2" charset="2"/>
              <a:buChar char="§"/>
            </a:pPr>
            <a:r>
              <a:rPr lang="en-US" sz="1200">
                <a:solidFill>
                  <a:schemeClr val="bg1"/>
                </a:solidFill>
                <a:latin typeface="Arial Narrow" panose="020B0604020202020204" pitchFamily="34" charset="0"/>
              </a:rPr>
              <a:t>Infrastructure and consultation aligned for manufacturing partnerships</a:t>
            </a:r>
          </a:p>
        </p:txBody>
      </p:sp>
      <p:sp>
        <p:nvSpPr>
          <p:cNvPr id="86" name="TextBox 85">
            <a:extLst>
              <a:ext uri="{FF2B5EF4-FFF2-40B4-BE49-F238E27FC236}">
                <a16:creationId xmlns:a16="http://schemas.microsoft.com/office/drawing/2014/main" id="{743B42BE-1A78-453B-89FA-F225AF9EDDBF}"/>
              </a:ext>
            </a:extLst>
          </p:cNvPr>
          <p:cNvSpPr txBox="1"/>
          <p:nvPr/>
        </p:nvSpPr>
        <p:spPr>
          <a:xfrm>
            <a:off x="3693027" y="2986279"/>
            <a:ext cx="1470290" cy="3385542"/>
          </a:xfrm>
          <a:prstGeom prst="rect">
            <a:avLst/>
          </a:prstGeom>
          <a:noFill/>
        </p:spPr>
        <p:txBody>
          <a:bodyPr wrap="square" lIns="91440" tIns="45720" rIns="91440" bIns="45720" rtlCol="0" anchor="t">
            <a:spAutoFit/>
          </a:bodyPr>
          <a:lstStyle/>
          <a:p>
            <a:pPr marL="180975" indent="-180975">
              <a:spcAft>
                <a:spcPts val="600"/>
              </a:spcAft>
              <a:buClr>
                <a:schemeClr val="bg1"/>
              </a:buClr>
              <a:buFont typeface="Wingdings" pitchFamily="2" charset="2"/>
              <a:buChar char="§"/>
            </a:pPr>
            <a:r>
              <a:rPr lang="en-US" sz="1200">
                <a:solidFill>
                  <a:schemeClr val="bg1"/>
                </a:solidFill>
                <a:latin typeface="Arial Narrow" panose="020B0604020202020204" pitchFamily="34" charset="0"/>
              </a:rPr>
              <a:t>Spacecraft, payloads, avionics, software, cameras, printed electronics</a:t>
            </a:r>
          </a:p>
          <a:p>
            <a:pPr marL="180975" indent="-180975">
              <a:spcAft>
                <a:spcPts val="600"/>
              </a:spcAft>
              <a:buClr>
                <a:schemeClr val="bg1"/>
              </a:buClr>
              <a:buFont typeface="Wingdings" pitchFamily="2" charset="2"/>
              <a:buChar char="§"/>
            </a:pPr>
            <a:r>
              <a:rPr lang="en-US" sz="1200">
                <a:solidFill>
                  <a:schemeClr val="bg1"/>
                </a:solidFill>
                <a:latin typeface="Arial Narrow" panose="020B0604020202020204" pitchFamily="34" charset="0"/>
              </a:rPr>
              <a:t>Advanced ECLSS system / component design, integration, testing</a:t>
            </a:r>
          </a:p>
          <a:p>
            <a:pPr marL="180975" indent="-180975">
              <a:spcAft>
                <a:spcPts val="600"/>
              </a:spcAft>
              <a:buClr>
                <a:schemeClr val="bg1"/>
              </a:buClr>
              <a:buFont typeface="Wingdings" pitchFamily="2" charset="2"/>
              <a:buChar char="§"/>
            </a:pPr>
            <a:r>
              <a:rPr lang="en-US" sz="1200">
                <a:solidFill>
                  <a:schemeClr val="bg1"/>
                </a:solidFill>
                <a:latin typeface="Arial Narrow" panose="020B0604020202020204" pitchFamily="34" charset="0"/>
              </a:rPr>
              <a:t>Systems Engineering and Integration (SE&amp;I) including avionics integration for human space flight, science missions, and exploration initiatives</a:t>
            </a:r>
          </a:p>
        </p:txBody>
      </p:sp>
      <p:sp>
        <p:nvSpPr>
          <p:cNvPr id="87" name="TextBox 86">
            <a:extLst>
              <a:ext uri="{FF2B5EF4-FFF2-40B4-BE49-F238E27FC236}">
                <a16:creationId xmlns:a16="http://schemas.microsoft.com/office/drawing/2014/main" id="{64BD78E7-3C68-4C21-9D62-F206E24919EB}"/>
              </a:ext>
            </a:extLst>
          </p:cNvPr>
          <p:cNvSpPr txBox="1"/>
          <p:nvPr/>
        </p:nvSpPr>
        <p:spPr>
          <a:xfrm>
            <a:off x="5477669" y="2986279"/>
            <a:ext cx="1463040" cy="3277820"/>
          </a:xfrm>
          <a:prstGeom prst="rect">
            <a:avLst/>
          </a:prstGeom>
          <a:noFill/>
        </p:spPr>
        <p:txBody>
          <a:bodyPr wrap="square" lIns="91440" tIns="45720" rIns="91440" bIns="45720" rtlCol="0" anchor="t">
            <a:spAutoFit/>
          </a:bodyPr>
          <a:lstStyle/>
          <a:p>
            <a:pPr marL="180975" indent="-180975">
              <a:spcAft>
                <a:spcPts val="600"/>
              </a:spcAft>
              <a:buClr>
                <a:schemeClr val="bg1"/>
              </a:buClr>
              <a:buFont typeface="Wingdings" pitchFamily="2" charset="2"/>
              <a:buChar char="§"/>
            </a:pPr>
            <a:r>
              <a:rPr lang="en-US" sz="1200">
                <a:solidFill>
                  <a:schemeClr val="bg1"/>
                </a:solidFill>
                <a:latin typeface="Arial Narrow" panose="020B0604020202020204" pitchFamily="34" charset="0"/>
              </a:rPr>
              <a:t>SE&amp;I for spacecraft and launch vehicle systems</a:t>
            </a:r>
          </a:p>
          <a:p>
            <a:pPr marL="180975" indent="-180975">
              <a:spcAft>
                <a:spcPts val="600"/>
              </a:spcAft>
              <a:buClr>
                <a:schemeClr val="bg1"/>
              </a:buClr>
              <a:buFont typeface="Wingdings" pitchFamily="2" charset="2"/>
              <a:buChar char="§"/>
            </a:pPr>
            <a:r>
              <a:rPr lang="en-US" sz="1200">
                <a:solidFill>
                  <a:schemeClr val="bg1"/>
                </a:solidFill>
                <a:latin typeface="Arial Narrow" panose="020B0604020202020204" pitchFamily="34" charset="0"/>
              </a:rPr>
              <a:t>Structural,  integrated loads, aerodynamics and thermal design and analysis </a:t>
            </a:r>
          </a:p>
          <a:p>
            <a:pPr marL="180975" indent="-180975">
              <a:spcAft>
                <a:spcPts val="600"/>
              </a:spcAft>
              <a:buClr>
                <a:schemeClr val="bg1"/>
              </a:buClr>
              <a:buFont typeface="Wingdings" pitchFamily="2" charset="2"/>
              <a:buChar char="§"/>
            </a:pPr>
            <a:r>
              <a:rPr lang="en-US" sz="1200">
                <a:solidFill>
                  <a:schemeClr val="bg1"/>
                </a:solidFill>
                <a:latin typeface="Arial Narrow" panose="020B0604020202020204" pitchFamily="34" charset="0"/>
              </a:rPr>
              <a:t>Guidance, navigation and control and integrated performance</a:t>
            </a:r>
          </a:p>
          <a:p>
            <a:pPr marL="180975" indent="-180975">
              <a:spcAft>
                <a:spcPts val="600"/>
              </a:spcAft>
              <a:buClr>
                <a:schemeClr val="bg1"/>
              </a:buClr>
              <a:buFont typeface="Wingdings" pitchFamily="2" charset="2"/>
              <a:buChar char="§"/>
            </a:pPr>
            <a:r>
              <a:rPr lang="en-US" sz="1200">
                <a:solidFill>
                  <a:schemeClr val="bg1"/>
                </a:solidFill>
                <a:latin typeface="Arial Narrow" panose="020B0604020202020204" pitchFamily="34" charset="0"/>
              </a:rPr>
              <a:t>Terrestrial and space environments</a:t>
            </a:r>
          </a:p>
        </p:txBody>
      </p:sp>
      <p:sp>
        <p:nvSpPr>
          <p:cNvPr id="88" name="TextBox 87">
            <a:extLst>
              <a:ext uri="{FF2B5EF4-FFF2-40B4-BE49-F238E27FC236}">
                <a16:creationId xmlns:a16="http://schemas.microsoft.com/office/drawing/2014/main" id="{CAAF1993-00FE-417F-8FA9-3B0A5CBAD3F6}"/>
              </a:ext>
            </a:extLst>
          </p:cNvPr>
          <p:cNvSpPr txBox="1"/>
          <p:nvPr/>
        </p:nvSpPr>
        <p:spPr>
          <a:xfrm>
            <a:off x="6930581" y="2986279"/>
            <a:ext cx="1463040" cy="3647152"/>
          </a:xfrm>
          <a:prstGeom prst="rect">
            <a:avLst/>
          </a:prstGeom>
          <a:noFill/>
        </p:spPr>
        <p:txBody>
          <a:bodyPr wrap="square" lIns="91440" tIns="45720" rIns="91440" bIns="45720" rtlCol="0" anchor="t">
            <a:spAutoFit/>
          </a:bodyPr>
          <a:lstStyle/>
          <a:p>
            <a:pPr marL="180975" indent="-180975">
              <a:spcAft>
                <a:spcPts val="600"/>
              </a:spcAft>
              <a:buClr>
                <a:schemeClr val="bg1"/>
              </a:buClr>
              <a:buFont typeface="Wingdings" pitchFamily="2" charset="2"/>
              <a:buChar char="§"/>
            </a:pPr>
            <a:r>
              <a:rPr lang="en-US" sz="1200">
                <a:solidFill>
                  <a:schemeClr val="bg1"/>
                </a:solidFill>
                <a:latin typeface="Arial Narrow" panose="020B0604020202020204" pitchFamily="34" charset="0"/>
              </a:rPr>
              <a:t>Design &amp; analysis for liquid, solid, &amp; nuclear thermal / nuclear electric prop. systems</a:t>
            </a:r>
          </a:p>
          <a:p>
            <a:pPr marL="180975" indent="-180975">
              <a:spcAft>
                <a:spcPts val="600"/>
              </a:spcAft>
              <a:buClr>
                <a:schemeClr val="bg1"/>
              </a:buClr>
              <a:buFont typeface="Wingdings" pitchFamily="2" charset="2"/>
              <a:buChar char="§"/>
            </a:pPr>
            <a:r>
              <a:rPr lang="en-US" sz="1200">
                <a:solidFill>
                  <a:schemeClr val="bg1"/>
                </a:solidFill>
                <a:latin typeface="Arial Narrow" panose="020B0604020202020204" pitchFamily="34" charset="0"/>
              </a:rPr>
              <a:t>Prop. management incl. long-duration storage &amp; transfer for cryogenic &amp; storable prop.</a:t>
            </a:r>
          </a:p>
          <a:p>
            <a:pPr marL="180975" indent="-180975">
              <a:spcAft>
                <a:spcPts val="600"/>
              </a:spcAft>
              <a:buClr>
                <a:schemeClr val="bg1"/>
              </a:buClr>
              <a:buFont typeface="Wingdings" pitchFamily="2" charset="2"/>
              <a:buChar char="§"/>
            </a:pPr>
            <a:r>
              <a:rPr lang="en-US" sz="1200">
                <a:solidFill>
                  <a:schemeClr val="bg1"/>
                </a:solidFill>
                <a:latin typeface="Arial Narrow" panose="020B0604020202020204" pitchFamily="34" charset="0"/>
              </a:rPr>
              <a:t>Tech. dev. including electric pumps, low leakage valves, integrated RCS</a:t>
            </a:r>
          </a:p>
          <a:p>
            <a:pPr marL="180975" indent="-180975">
              <a:spcAft>
                <a:spcPts val="600"/>
              </a:spcAft>
              <a:buClr>
                <a:schemeClr val="bg1"/>
              </a:buClr>
              <a:buFont typeface="Wingdings" pitchFamily="2" charset="2"/>
              <a:buChar char="§"/>
            </a:pPr>
            <a:r>
              <a:rPr lang="en-US" sz="1200">
                <a:solidFill>
                  <a:schemeClr val="bg1"/>
                </a:solidFill>
                <a:latin typeface="Arial Narrow" panose="020B0604020202020204" pitchFamily="34" charset="0"/>
              </a:rPr>
              <a:t>Prop. component design &amp; dev. including extensive testing capability</a:t>
            </a:r>
          </a:p>
        </p:txBody>
      </p:sp>
      <p:sp>
        <p:nvSpPr>
          <p:cNvPr id="35" name="TextBox 34">
            <a:extLst>
              <a:ext uri="{FF2B5EF4-FFF2-40B4-BE49-F238E27FC236}">
                <a16:creationId xmlns:a16="http://schemas.microsoft.com/office/drawing/2014/main" id="{C3FC35CA-471E-8B04-E17D-AC70C4181DCD}"/>
              </a:ext>
            </a:extLst>
          </p:cNvPr>
          <p:cNvSpPr txBox="1"/>
          <p:nvPr/>
        </p:nvSpPr>
        <p:spPr>
          <a:xfrm>
            <a:off x="163574" y="1337826"/>
            <a:ext cx="1772085" cy="461665"/>
          </a:xfrm>
          <a:prstGeom prst="rect">
            <a:avLst/>
          </a:prstGeom>
          <a:solidFill>
            <a:srgbClr val="5B7B8B"/>
          </a:solidFill>
        </p:spPr>
        <p:txBody>
          <a:bodyPr wrap="square" rtlCol="0">
            <a:spAutoFit/>
          </a:bodyPr>
          <a:lstStyle/>
          <a:p>
            <a:pPr algn="ctr"/>
            <a:r>
              <a:rPr lang="en-US" sz="1200" b="1">
                <a:solidFill>
                  <a:schemeClr val="bg1"/>
                </a:solidFill>
                <a:latin typeface="Arial" panose="020B0604020202020204" pitchFamily="34" charset="0"/>
                <a:cs typeface="Arial" panose="020B0604020202020204" pitchFamily="34" charset="0"/>
              </a:rPr>
              <a:t>Advanced Concepts Office</a:t>
            </a:r>
          </a:p>
        </p:txBody>
      </p:sp>
      <p:sp>
        <p:nvSpPr>
          <p:cNvPr id="77" name="TextBox 76">
            <a:extLst>
              <a:ext uri="{FF2B5EF4-FFF2-40B4-BE49-F238E27FC236}">
                <a16:creationId xmlns:a16="http://schemas.microsoft.com/office/drawing/2014/main" id="{62AFB9AC-EEF6-4600-9D56-C3583848E1A9}"/>
              </a:ext>
            </a:extLst>
          </p:cNvPr>
          <p:cNvSpPr txBox="1"/>
          <p:nvPr/>
        </p:nvSpPr>
        <p:spPr>
          <a:xfrm>
            <a:off x="1971815" y="1245493"/>
            <a:ext cx="1598698" cy="646331"/>
          </a:xfrm>
          <a:prstGeom prst="rect">
            <a:avLst/>
          </a:prstGeom>
          <a:solidFill>
            <a:srgbClr val="5B7B8B"/>
          </a:solidFill>
        </p:spPr>
        <p:txBody>
          <a:bodyPr wrap="square" rtlCol="0">
            <a:spAutoFit/>
          </a:bodyPr>
          <a:lstStyle/>
          <a:p>
            <a:pPr algn="ctr"/>
            <a:r>
              <a:rPr lang="en-US" sz="1200" b="1">
                <a:solidFill>
                  <a:schemeClr val="bg1"/>
                </a:solidFill>
                <a:latin typeface="Arial" panose="020B0604020202020204" pitchFamily="34" charset="0"/>
                <a:cs typeface="Arial" panose="020B0604020202020204" pitchFamily="34" charset="0"/>
              </a:rPr>
              <a:t>Materials &amp; Processes Laboratory</a:t>
            </a:r>
          </a:p>
        </p:txBody>
      </p:sp>
      <p:sp>
        <p:nvSpPr>
          <p:cNvPr id="74" name="TextBox 73">
            <a:extLst>
              <a:ext uri="{FF2B5EF4-FFF2-40B4-BE49-F238E27FC236}">
                <a16:creationId xmlns:a16="http://schemas.microsoft.com/office/drawing/2014/main" id="{BFA077BD-CC69-4EF1-B61A-61A0ACB44899}"/>
              </a:ext>
            </a:extLst>
          </p:cNvPr>
          <p:cNvSpPr txBox="1"/>
          <p:nvPr/>
        </p:nvSpPr>
        <p:spPr>
          <a:xfrm>
            <a:off x="3606669" y="1337826"/>
            <a:ext cx="1786068" cy="461665"/>
          </a:xfrm>
          <a:prstGeom prst="rect">
            <a:avLst/>
          </a:prstGeom>
          <a:solidFill>
            <a:srgbClr val="5B7B8B"/>
          </a:solidFill>
        </p:spPr>
        <p:txBody>
          <a:bodyPr wrap="square" rtlCol="0">
            <a:spAutoFit/>
          </a:bodyPr>
          <a:lstStyle/>
          <a:p>
            <a:pPr algn="ctr"/>
            <a:r>
              <a:rPr lang="en-US" sz="1200" b="1">
                <a:solidFill>
                  <a:schemeClr val="bg1"/>
                </a:solidFill>
                <a:latin typeface="Arial" panose="020B0604020202020204" pitchFamily="34" charset="0"/>
                <a:cs typeface="Arial" panose="020B0604020202020204" pitchFamily="34" charset="0"/>
              </a:rPr>
              <a:t>Space Systems Department</a:t>
            </a:r>
          </a:p>
        </p:txBody>
      </p:sp>
      <p:sp>
        <p:nvSpPr>
          <p:cNvPr id="65" name="TextBox 64">
            <a:extLst>
              <a:ext uri="{FF2B5EF4-FFF2-40B4-BE49-F238E27FC236}">
                <a16:creationId xmlns:a16="http://schemas.microsoft.com/office/drawing/2014/main" id="{6EE41EFF-A220-49EE-8807-E95AFCFE470B}"/>
              </a:ext>
            </a:extLst>
          </p:cNvPr>
          <p:cNvSpPr txBox="1"/>
          <p:nvPr/>
        </p:nvSpPr>
        <p:spPr>
          <a:xfrm>
            <a:off x="5428893" y="1245493"/>
            <a:ext cx="1578799" cy="646331"/>
          </a:xfrm>
          <a:prstGeom prst="rect">
            <a:avLst/>
          </a:prstGeom>
          <a:solidFill>
            <a:srgbClr val="5B7B8B"/>
          </a:solidFill>
        </p:spPr>
        <p:txBody>
          <a:bodyPr wrap="square" rtlCol="0">
            <a:spAutoFit/>
          </a:bodyPr>
          <a:lstStyle/>
          <a:p>
            <a:pPr algn="ctr"/>
            <a:r>
              <a:rPr lang="en-US" sz="1200" b="1">
                <a:solidFill>
                  <a:schemeClr val="bg1"/>
                </a:solidFill>
                <a:latin typeface="Arial" panose="020B0604020202020204" pitchFamily="34" charset="0"/>
                <a:cs typeface="Arial" panose="020B0604020202020204" pitchFamily="34" charset="0"/>
              </a:rPr>
              <a:t>Spacecraft &amp; Vehicle Systems Department</a:t>
            </a:r>
          </a:p>
        </p:txBody>
      </p:sp>
      <p:sp>
        <p:nvSpPr>
          <p:cNvPr id="47" name="TextBox 46">
            <a:extLst>
              <a:ext uri="{FF2B5EF4-FFF2-40B4-BE49-F238E27FC236}">
                <a16:creationId xmlns:a16="http://schemas.microsoft.com/office/drawing/2014/main" id="{0A3B70B4-01D7-48C3-BB65-818238656EF7}"/>
              </a:ext>
            </a:extLst>
          </p:cNvPr>
          <p:cNvSpPr txBox="1"/>
          <p:nvPr/>
        </p:nvSpPr>
        <p:spPr>
          <a:xfrm>
            <a:off x="8623513" y="1337579"/>
            <a:ext cx="1641514" cy="462159"/>
          </a:xfrm>
          <a:prstGeom prst="rect">
            <a:avLst/>
          </a:prstGeom>
          <a:solidFill>
            <a:srgbClr val="5B7B8B"/>
          </a:solidFill>
        </p:spPr>
        <p:txBody>
          <a:bodyPr wrap="square" rtlCol="0">
            <a:spAutoFit/>
          </a:bodyPr>
          <a:lstStyle/>
          <a:p>
            <a:pPr algn="ctr"/>
            <a:r>
              <a:rPr lang="en-US" sz="1200" b="1">
                <a:solidFill>
                  <a:schemeClr val="bg1"/>
                </a:solidFill>
                <a:latin typeface="Arial" panose="020B0604020202020204" pitchFamily="34" charset="0"/>
                <a:cs typeface="Arial" panose="020B0604020202020204" pitchFamily="34" charset="0"/>
              </a:rPr>
              <a:t>Test Laboratory</a:t>
            </a:r>
          </a:p>
        </p:txBody>
      </p:sp>
      <p:sp>
        <p:nvSpPr>
          <p:cNvPr id="48" name="TextBox 47">
            <a:extLst>
              <a:ext uri="{FF2B5EF4-FFF2-40B4-BE49-F238E27FC236}">
                <a16:creationId xmlns:a16="http://schemas.microsoft.com/office/drawing/2014/main" id="{5463FC07-DA5C-4B28-B21D-7C2ED516EE26}"/>
              </a:ext>
            </a:extLst>
          </p:cNvPr>
          <p:cNvSpPr txBox="1"/>
          <p:nvPr/>
        </p:nvSpPr>
        <p:spPr>
          <a:xfrm>
            <a:off x="10301182" y="1337826"/>
            <a:ext cx="1673353" cy="461665"/>
          </a:xfrm>
          <a:prstGeom prst="rect">
            <a:avLst/>
          </a:prstGeom>
          <a:solidFill>
            <a:srgbClr val="5B7B8B"/>
          </a:solidFill>
        </p:spPr>
        <p:txBody>
          <a:bodyPr wrap="square" rtlCol="0">
            <a:spAutoFit/>
          </a:bodyPr>
          <a:lstStyle/>
          <a:p>
            <a:pPr algn="ctr"/>
            <a:r>
              <a:rPr lang="en-US" sz="1200" b="1">
                <a:solidFill>
                  <a:schemeClr val="bg1"/>
                </a:solidFill>
                <a:latin typeface="Arial" panose="020B0604020202020204" pitchFamily="34" charset="0"/>
                <a:cs typeface="Arial" panose="020B0604020202020204" pitchFamily="34" charset="0"/>
              </a:rPr>
              <a:t>Mission and Science Operations</a:t>
            </a:r>
          </a:p>
        </p:txBody>
      </p:sp>
      <p:cxnSp>
        <p:nvCxnSpPr>
          <p:cNvPr id="93" name="Straight Connector 92">
            <a:extLst>
              <a:ext uri="{FF2B5EF4-FFF2-40B4-BE49-F238E27FC236}">
                <a16:creationId xmlns:a16="http://schemas.microsoft.com/office/drawing/2014/main" id="{F600AD00-7065-48A0-9C44-365967546950}"/>
              </a:ext>
            </a:extLst>
          </p:cNvPr>
          <p:cNvCxnSpPr>
            <a:cxnSpLocks/>
          </p:cNvCxnSpPr>
          <p:nvPr/>
        </p:nvCxnSpPr>
        <p:spPr>
          <a:xfrm>
            <a:off x="10331205" y="1296637"/>
            <a:ext cx="0" cy="506644"/>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2" name="Straight Connector 91">
            <a:extLst>
              <a:ext uri="{FF2B5EF4-FFF2-40B4-BE49-F238E27FC236}">
                <a16:creationId xmlns:a16="http://schemas.microsoft.com/office/drawing/2014/main" id="{09B36622-C7C0-4CC9-9F97-6A7B117163AC}"/>
              </a:ext>
            </a:extLst>
          </p:cNvPr>
          <p:cNvCxnSpPr>
            <a:cxnSpLocks/>
          </p:cNvCxnSpPr>
          <p:nvPr/>
        </p:nvCxnSpPr>
        <p:spPr>
          <a:xfrm>
            <a:off x="8656427" y="1296637"/>
            <a:ext cx="0" cy="506644"/>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1" name="Straight Connector 90">
            <a:extLst>
              <a:ext uri="{FF2B5EF4-FFF2-40B4-BE49-F238E27FC236}">
                <a16:creationId xmlns:a16="http://schemas.microsoft.com/office/drawing/2014/main" id="{0722037A-DC96-47E0-9494-DEA81ABAD81B}"/>
              </a:ext>
            </a:extLst>
          </p:cNvPr>
          <p:cNvCxnSpPr>
            <a:cxnSpLocks/>
          </p:cNvCxnSpPr>
          <p:nvPr/>
        </p:nvCxnSpPr>
        <p:spPr>
          <a:xfrm>
            <a:off x="6983075" y="1296637"/>
            <a:ext cx="0" cy="506644"/>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49" name="TextBox 48">
            <a:extLst>
              <a:ext uri="{FF2B5EF4-FFF2-40B4-BE49-F238E27FC236}">
                <a16:creationId xmlns:a16="http://schemas.microsoft.com/office/drawing/2014/main" id="{F3B34438-9E16-402C-B6BE-C00C4F3700E0}"/>
              </a:ext>
            </a:extLst>
          </p:cNvPr>
          <p:cNvSpPr txBox="1"/>
          <p:nvPr/>
        </p:nvSpPr>
        <p:spPr>
          <a:xfrm>
            <a:off x="7043848" y="1245493"/>
            <a:ext cx="1543509" cy="646331"/>
          </a:xfrm>
          <a:prstGeom prst="rect">
            <a:avLst/>
          </a:prstGeom>
          <a:solidFill>
            <a:srgbClr val="5B7B8B"/>
          </a:solidFill>
        </p:spPr>
        <p:txBody>
          <a:bodyPr wrap="square" rtlCol="0">
            <a:spAutoFit/>
          </a:bodyPr>
          <a:lstStyle/>
          <a:p>
            <a:pPr algn="ctr"/>
            <a:r>
              <a:rPr lang="en-US" sz="1200" b="1">
                <a:solidFill>
                  <a:schemeClr val="bg1"/>
                </a:solidFill>
                <a:latin typeface="Arial" panose="020B0604020202020204" pitchFamily="34" charset="0"/>
                <a:cs typeface="Arial" panose="020B0604020202020204" pitchFamily="34" charset="0"/>
              </a:rPr>
              <a:t>Propulsion Systems Development</a:t>
            </a:r>
          </a:p>
        </p:txBody>
      </p:sp>
      <p:cxnSp>
        <p:nvCxnSpPr>
          <p:cNvPr id="50" name="Straight Connector 49">
            <a:extLst>
              <a:ext uri="{FF2B5EF4-FFF2-40B4-BE49-F238E27FC236}">
                <a16:creationId xmlns:a16="http://schemas.microsoft.com/office/drawing/2014/main" id="{3E4A1202-4676-48A0-800D-5FC924BEF980}"/>
              </a:ext>
            </a:extLst>
          </p:cNvPr>
          <p:cNvCxnSpPr>
            <a:cxnSpLocks/>
          </p:cNvCxnSpPr>
          <p:nvPr/>
        </p:nvCxnSpPr>
        <p:spPr>
          <a:xfrm>
            <a:off x="5275418" y="1296637"/>
            <a:ext cx="0" cy="506644"/>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0" name="Straight Connector 89">
            <a:extLst>
              <a:ext uri="{FF2B5EF4-FFF2-40B4-BE49-F238E27FC236}">
                <a16:creationId xmlns:a16="http://schemas.microsoft.com/office/drawing/2014/main" id="{86CF3CA8-4B15-4EE4-A0F1-9C0B2B21F62E}"/>
              </a:ext>
            </a:extLst>
          </p:cNvPr>
          <p:cNvCxnSpPr>
            <a:cxnSpLocks/>
          </p:cNvCxnSpPr>
          <p:nvPr/>
        </p:nvCxnSpPr>
        <p:spPr>
          <a:xfrm>
            <a:off x="3562637" y="1296637"/>
            <a:ext cx="0" cy="506644"/>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730D7DA7-A915-4A16-AF01-F2F5457D3D1C}"/>
              </a:ext>
            </a:extLst>
          </p:cNvPr>
          <p:cNvCxnSpPr>
            <a:cxnSpLocks/>
          </p:cNvCxnSpPr>
          <p:nvPr/>
        </p:nvCxnSpPr>
        <p:spPr>
          <a:xfrm>
            <a:off x="1866043" y="1296637"/>
            <a:ext cx="0" cy="506644"/>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1030" name="Picture 6">
            <a:extLst>
              <a:ext uri="{FF2B5EF4-FFF2-40B4-BE49-F238E27FC236}">
                <a16:creationId xmlns:a16="http://schemas.microsoft.com/office/drawing/2014/main" id="{1B3A399D-2838-4074-9391-83271B25D815}"/>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0573615" y="2044343"/>
            <a:ext cx="1289686" cy="822960"/>
          </a:xfrm>
          <a:prstGeom prst="rect">
            <a:avLst/>
          </a:prstGeom>
          <a:noFill/>
          <a:extLst>
            <a:ext uri="{909E8E84-426E-40DD-AFC4-6F175D3DCCD1}">
              <a14:hiddenFill xmlns:a14="http://schemas.microsoft.com/office/drawing/2010/main">
                <a:solidFill>
                  <a:srgbClr val="FFFFFF"/>
                </a:solidFill>
              </a14:hiddenFill>
            </a:ext>
          </a:extLst>
        </p:spPr>
      </p:pic>
      <p:sp>
        <p:nvSpPr>
          <p:cNvPr id="53" name="TextBox 52">
            <a:extLst>
              <a:ext uri="{FF2B5EF4-FFF2-40B4-BE49-F238E27FC236}">
                <a16:creationId xmlns:a16="http://schemas.microsoft.com/office/drawing/2014/main" id="{8977F163-7D5D-4D00-AAE4-6EE44CE8864B}"/>
              </a:ext>
            </a:extLst>
          </p:cNvPr>
          <p:cNvSpPr txBox="1"/>
          <p:nvPr/>
        </p:nvSpPr>
        <p:spPr>
          <a:xfrm>
            <a:off x="10504923" y="2995423"/>
            <a:ext cx="1463040" cy="2985433"/>
          </a:xfrm>
          <a:prstGeom prst="rect">
            <a:avLst/>
          </a:prstGeom>
          <a:noFill/>
        </p:spPr>
        <p:txBody>
          <a:bodyPr wrap="square" lIns="91440" tIns="45720" rIns="91440" bIns="45720" rtlCol="0" anchor="t">
            <a:spAutoFit/>
          </a:bodyPr>
          <a:lstStyle/>
          <a:p>
            <a:pPr marL="180975" indent="-180975">
              <a:lnSpc>
                <a:spcPct val="100000"/>
              </a:lnSpc>
              <a:spcAft>
                <a:spcPts val="600"/>
              </a:spcAft>
              <a:buClr>
                <a:schemeClr val="bg1"/>
              </a:buClr>
              <a:buFont typeface="Wingdings" pitchFamily="2" charset="2"/>
              <a:buChar char="§"/>
            </a:pPr>
            <a:r>
              <a:rPr lang="en-US" sz="1200">
                <a:solidFill>
                  <a:schemeClr val="bg1"/>
                </a:solidFill>
                <a:latin typeface="Arial Narrow" panose="020B0606020202030204" pitchFamily="34" charset="0"/>
              </a:rPr>
              <a:t>Decades of operational execution and integration</a:t>
            </a:r>
          </a:p>
          <a:p>
            <a:pPr marL="180975" indent="-180975">
              <a:lnSpc>
                <a:spcPct val="100000"/>
              </a:lnSpc>
              <a:spcAft>
                <a:spcPts val="600"/>
              </a:spcAft>
              <a:buClr>
                <a:schemeClr val="bg1"/>
              </a:buClr>
              <a:buFont typeface="Wingdings" pitchFamily="2" charset="2"/>
              <a:buChar char="§"/>
            </a:pPr>
            <a:r>
              <a:rPr lang="en-US" sz="1200">
                <a:solidFill>
                  <a:schemeClr val="bg1"/>
                </a:solidFill>
                <a:latin typeface="Arial Narrow" panose="020B0606020202030204" pitchFamily="34" charset="0"/>
              </a:rPr>
              <a:t>Decades of science utilization</a:t>
            </a:r>
          </a:p>
          <a:p>
            <a:pPr marL="180975" indent="-180975">
              <a:lnSpc>
                <a:spcPct val="100000"/>
              </a:lnSpc>
              <a:spcAft>
                <a:spcPts val="600"/>
              </a:spcAft>
              <a:buClr>
                <a:schemeClr val="bg1"/>
              </a:buClr>
              <a:buFont typeface="Wingdings" pitchFamily="2" charset="2"/>
              <a:buChar char="§"/>
            </a:pPr>
            <a:r>
              <a:rPr lang="en-US" sz="1200">
                <a:solidFill>
                  <a:schemeClr val="bg1"/>
                </a:solidFill>
                <a:latin typeface="Arial Narrow" panose="020B0606020202030204" pitchFamily="34" charset="0"/>
              </a:rPr>
              <a:t>Huntsville Operations Support Center / extensive mission operations capabilities</a:t>
            </a:r>
          </a:p>
          <a:p>
            <a:pPr marL="180975" indent="-180975">
              <a:lnSpc>
                <a:spcPct val="100000"/>
              </a:lnSpc>
              <a:spcAft>
                <a:spcPts val="600"/>
              </a:spcAft>
              <a:buClr>
                <a:schemeClr val="bg1"/>
              </a:buClr>
              <a:buFont typeface="Wingdings" pitchFamily="2" charset="2"/>
              <a:buChar char="§"/>
            </a:pPr>
            <a:r>
              <a:rPr lang="en-US" sz="1200">
                <a:solidFill>
                  <a:schemeClr val="bg1"/>
                </a:solidFill>
                <a:latin typeface="Arial Narrow" panose="020B0606020202030204" pitchFamily="34" charset="0"/>
              </a:rPr>
              <a:t>World class training organization</a:t>
            </a:r>
          </a:p>
          <a:p>
            <a:pPr marL="180975" indent="-180975">
              <a:lnSpc>
                <a:spcPct val="100000"/>
              </a:lnSpc>
              <a:spcAft>
                <a:spcPts val="600"/>
              </a:spcAft>
              <a:buClr>
                <a:schemeClr val="bg1"/>
              </a:buClr>
              <a:buFont typeface="Wingdings" pitchFamily="2" charset="2"/>
              <a:buChar char="§"/>
            </a:pPr>
            <a:endParaRPr lang="en-US" sz="1200">
              <a:solidFill>
                <a:schemeClr val="bg1"/>
              </a:solidFill>
              <a:latin typeface="Arial Narrow" panose="020B0606020202030204" pitchFamily="34" charset="0"/>
            </a:endParaRPr>
          </a:p>
        </p:txBody>
      </p:sp>
      <p:pic>
        <p:nvPicPr>
          <p:cNvPr id="2" name="Picture 1">
            <a:extLst>
              <a:ext uri="{FF2B5EF4-FFF2-40B4-BE49-F238E27FC236}">
                <a16:creationId xmlns:a16="http://schemas.microsoft.com/office/drawing/2014/main" id="{0D62051E-9A51-66ED-2BCD-FB77C80F5587}"/>
              </a:ext>
            </a:extLst>
          </p:cNvPr>
          <p:cNvPicPr>
            <a:picLocks noChangeAspect="1"/>
          </p:cNvPicPr>
          <p:nvPr/>
        </p:nvPicPr>
        <p:blipFill>
          <a:blip r:embed="rId10"/>
          <a:stretch>
            <a:fillRect/>
          </a:stretch>
        </p:blipFill>
        <p:spPr>
          <a:xfrm>
            <a:off x="685309" y="325037"/>
            <a:ext cx="597662" cy="597662"/>
          </a:xfrm>
          <a:prstGeom prst="rect">
            <a:avLst/>
          </a:prstGeom>
        </p:spPr>
      </p:pic>
      <p:pic>
        <p:nvPicPr>
          <p:cNvPr id="9" name="Picture 8" descr="Icon&#10;&#10;Description automatically generated">
            <a:extLst>
              <a:ext uri="{FF2B5EF4-FFF2-40B4-BE49-F238E27FC236}">
                <a16:creationId xmlns:a16="http://schemas.microsoft.com/office/drawing/2014/main" id="{5190B473-6918-9790-CB22-D1DFFCA9A50D}"/>
              </a:ext>
            </a:extLst>
          </p:cNvPr>
          <p:cNvPicPr>
            <a:picLocks noChangeAspect="1"/>
          </p:cNvPicPr>
          <p:nvPr/>
        </p:nvPicPr>
        <p:blipFill>
          <a:blip r:embed="rId11"/>
          <a:stretch>
            <a:fillRect/>
          </a:stretch>
        </p:blipFill>
        <p:spPr>
          <a:xfrm>
            <a:off x="230314" y="182101"/>
            <a:ext cx="597662" cy="597662"/>
          </a:xfrm>
          <a:prstGeom prst="rect">
            <a:avLst/>
          </a:prstGeom>
        </p:spPr>
      </p:pic>
    </p:spTree>
    <p:extLst>
      <p:ext uri="{BB962C8B-B14F-4D97-AF65-F5344CB8AC3E}">
        <p14:creationId xmlns:p14="http://schemas.microsoft.com/office/powerpoint/2010/main" val="8097914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15374B0E-982B-05D5-3F93-63CA4ECA20FC}"/>
              </a:ext>
            </a:extLst>
          </p:cNvPr>
          <p:cNvSpPr>
            <a:spLocks noGrp="1"/>
          </p:cNvSpPr>
          <p:nvPr>
            <p:ph type="title"/>
          </p:nvPr>
        </p:nvSpPr>
        <p:spPr/>
        <p:txBody>
          <a:bodyPr>
            <a:normAutofit/>
          </a:bodyPr>
          <a:lstStyle/>
          <a:p>
            <a:r>
              <a:rPr lang="en-US" dirty="0"/>
              <a:t>Marshall Space Flight Center Capabilities</a:t>
            </a:r>
          </a:p>
        </p:txBody>
      </p:sp>
      <p:sp>
        <p:nvSpPr>
          <p:cNvPr id="9" name="Content Placeholder 8">
            <a:extLst>
              <a:ext uri="{FF2B5EF4-FFF2-40B4-BE49-F238E27FC236}">
                <a16:creationId xmlns:a16="http://schemas.microsoft.com/office/drawing/2014/main" id="{2BBBDA2E-6C05-A9FF-2913-FD2EC4D503BE}"/>
              </a:ext>
            </a:extLst>
          </p:cNvPr>
          <p:cNvSpPr>
            <a:spLocks noGrp="1"/>
          </p:cNvSpPr>
          <p:nvPr>
            <p:ph idx="1"/>
          </p:nvPr>
        </p:nvSpPr>
        <p:spPr>
          <a:xfrm>
            <a:off x="345057" y="957532"/>
            <a:ext cx="11611154" cy="5820955"/>
          </a:xfrm>
        </p:spPr>
        <p:txBody>
          <a:bodyPr/>
          <a:lstStyle/>
          <a:p>
            <a:r>
              <a:rPr lang="en-US" i="1" dirty="0">
                <a:solidFill>
                  <a:srgbClr val="FFFF00"/>
                </a:solidFill>
                <a:hlinkClick r:id="rId3"/>
              </a:rPr>
              <a:t>https://www.nasa.gov/centers/marshall/partnerships/capabilities.html</a:t>
            </a:r>
            <a:endParaRPr lang="en-US" i="1" dirty="0">
              <a:solidFill>
                <a:srgbClr val="FFFF00"/>
              </a:solidFill>
            </a:endParaRPr>
          </a:p>
          <a:p>
            <a:r>
              <a:rPr lang="en-US" i="1" dirty="0">
                <a:solidFill>
                  <a:srgbClr val="FFFF00"/>
                </a:solidFill>
              </a:rPr>
              <a:t>Unique capabilities provided by MSFC facilities that cannot be found in industry</a:t>
            </a:r>
          </a:p>
        </p:txBody>
      </p:sp>
      <p:pic>
        <p:nvPicPr>
          <p:cNvPr id="11" name="Picture 10">
            <a:extLst>
              <a:ext uri="{FF2B5EF4-FFF2-40B4-BE49-F238E27FC236}">
                <a16:creationId xmlns:a16="http://schemas.microsoft.com/office/drawing/2014/main" id="{47DD3ED6-9AD3-EDBD-44C6-AA2BF11F0A51}"/>
              </a:ext>
            </a:extLst>
          </p:cNvPr>
          <p:cNvPicPr>
            <a:picLocks noChangeAspect="1"/>
          </p:cNvPicPr>
          <p:nvPr/>
        </p:nvPicPr>
        <p:blipFill>
          <a:blip r:embed="rId4"/>
          <a:stretch>
            <a:fillRect/>
          </a:stretch>
        </p:blipFill>
        <p:spPr>
          <a:xfrm>
            <a:off x="1577510" y="2292626"/>
            <a:ext cx="5542601" cy="4561376"/>
          </a:xfrm>
          <a:prstGeom prst="rect">
            <a:avLst/>
          </a:prstGeom>
        </p:spPr>
      </p:pic>
      <p:pic>
        <p:nvPicPr>
          <p:cNvPr id="13" name="Picture 12">
            <a:extLst>
              <a:ext uri="{FF2B5EF4-FFF2-40B4-BE49-F238E27FC236}">
                <a16:creationId xmlns:a16="http://schemas.microsoft.com/office/drawing/2014/main" id="{15FFC763-F2EC-5E20-9C0A-E597EE9D9C53}"/>
              </a:ext>
            </a:extLst>
          </p:cNvPr>
          <p:cNvPicPr>
            <a:picLocks noChangeAspect="1"/>
          </p:cNvPicPr>
          <p:nvPr/>
        </p:nvPicPr>
        <p:blipFill>
          <a:blip r:embed="rId5"/>
          <a:stretch>
            <a:fillRect/>
          </a:stretch>
        </p:blipFill>
        <p:spPr>
          <a:xfrm>
            <a:off x="7319343" y="2289998"/>
            <a:ext cx="2816940" cy="4561376"/>
          </a:xfrm>
          <a:prstGeom prst="rect">
            <a:avLst/>
          </a:prstGeom>
        </p:spPr>
      </p:pic>
    </p:spTree>
    <p:extLst>
      <p:ext uri="{BB962C8B-B14F-4D97-AF65-F5344CB8AC3E}">
        <p14:creationId xmlns:p14="http://schemas.microsoft.com/office/powerpoint/2010/main" val="31289449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15374B0E-982B-05D5-3F93-63CA4ECA20FC}"/>
              </a:ext>
            </a:extLst>
          </p:cNvPr>
          <p:cNvSpPr>
            <a:spLocks noGrp="1"/>
          </p:cNvSpPr>
          <p:nvPr>
            <p:ph type="title"/>
          </p:nvPr>
        </p:nvSpPr>
        <p:spPr/>
        <p:txBody>
          <a:bodyPr/>
          <a:lstStyle/>
          <a:p>
            <a:r>
              <a:rPr lang="en-US" dirty="0"/>
              <a:t>SLS Core Stage Liquid Hydrogen Tank Burst Test</a:t>
            </a:r>
          </a:p>
        </p:txBody>
      </p:sp>
      <p:sp>
        <p:nvSpPr>
          <p:cNvPr id="9" name="Content Placeholder 8">
            <a:extLst>
              <a:ext uri="{FF2B5EF4-FFF2-40B4-BE49-F238E27FC236}">
                <a16:creationId xmlns:a16="http://schemas.microsoft.com/office/drawing/2014/main" id="{2BBBDA2E-6C05-A9FF-2913-FD2EC4D503BE}"/>
              </a:ext>
            </a:extLst>
          </p:cNvPr>
          <p:cNvSpPr>
            <a:spLocks noGrp="1"/>
          </p:cNvSpPr>
          <p:nvPr>
            <p:ph idx="1"/>
          </p:nvPr>
        </p:nvSpPr>
        <p:spPr/>
        <p:txBody>
          <a:bodyPr/>
          <a:lstStyle/>
          <a:p>
            <a:r>
              <a:rPr lang="en-US" i="1" dirty="0">
                <a:solidFill>
                  <a:srgbClr val="FFFF00"/>
                </a:solidFill>
                <a:hlinkClick r:id="rId5"/>
              </a:rPr>
              <a:t>https://youtu.be/-W5EXElmqC4?si=4RxSSZ5oQoMEzryF</a:t>
            </a:r>
            <a:endParaRPr lang="en-US" i="1" dirty="0">
              <a:solidFill>
                <a:srgbClr val="FFFF00"/>
              </a:solidFill>
            </a:endParaRPr>
          </a:p>
        </p:txBody>
      </p:sp>
      <p:pic>
        <p:nvPicPr>
          <p:cNvPr id="4" name="Space Launch System Liquid Hydrogen Tank Test">
            <a:hlinkClick r:id="" action="ppaction://media"/>
            <a:extLst>
              <a:ext uri="{FF2B5EF4-FFF2-40B4-BE49-F238E27FC236}">
                <a16:creationId xmlns:a16="http://schemas.microsoft.com/office/drawing/2014/main" id="{8EC5EA2F-4974-8F92-2789-C3A21516948D}"/>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1558213" y="1450316"/>
            <a:ext cx="9302620" cy="5271159"/>
          </a:xfrm>
          <a:prstGeom prst="rect">
            <a:avLst/>
          </a:prstGeom>
        </p:spPr>
      </p:pic>
    </p:spTree>
    <p:extLst>
      <p:ext uri="{BB962C8B-B14F-4D97-AF65-F5344CB8AC3E}">
        <p14:creationId xmlns:p14="http://schemas.microsoft.com/office/powerpoint/2010/main" val="728930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5162"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4E7B9DC-E8D7-0755-6D37-38F83C237D3C}"/>
              </a:ext>
            </a:extLst>
          </p:cNvPr>
          <p:cNvPicPr>
            <a:picLocks noChangeAspect="1"/>
          </p:cNvPicPr>
          <p:nvPr/>
        </p:nvPicPr>
        <p:blipFill>
          <a:blip r:embed="rId3"/>
          <a:stretch>
            <a:fillRect/>
          </a:stretch>
        </p:blipFill>
        <p:spPr>
          <a:xfrm>
            <a:off x="1514675" y="993913"/>
            <a:ext cx="4152372" cy="5864087"/>
          </a:xfrm>
          <a:prstGeom prst="rect">
            <a:avLst/>
          </a:prstGeom>
        </p:spPr>
      </p:pic>
      <p:pic>
        <p:nvPicPr>
          <p:cNvPr id="7" name="Picture 6">
            <a:extLst>
              <a:ext uri="{FF2B5EF4-FFF2-40B4-BE49-F238E27FC236}">
                <a16:creationId xmlns:a16="http://schemas.microsoft.com/office/drawing/2014/main" id="{8E70DA11-88DA-9A8D-15F9-EA8AFDFE969C}"/>
              </a:ext>
            </a:extLst>
          </p:cNvPr>
          <p:cNvPicPr>
            <a:picLocks noChangeAspect="1"/>
          </p:cNvPicPr>
          <p:nvPr/>
        </p:nvPicPr>
        <p:blipFill>
          <a:blip r:embed="rId4"/>
          <a:stretch>
            <a:fillRect/>
          </a:stretch>
        </p:blipFill>
        <p:spPr>
          <a:xfrm>
            <a:off x="6369736" y="993913"/>
            <a:ext cx="4145864" cy="5864087"/>
          </a:xfrm>
          <a:prstGeom prst="rect">
            <a:avLst/>
          </a:prstGeom>
        </p:spPr>
      </p:pic>
      <p:sp>
        <p:nvSpPr>
          <p:cNvPr id="8" name="Title 7">
            <a:extLst>
              <a:ext uri="{FF2B5EF4-FFF2-40B4-BE49-F238E27FC236}">
                <a16:creationId xmlns:a16="http://schemas.microsoft.com/office/drawing/2014/main" id="{561E89E9-6D9A-BAC8-C224-47242AEDEEF8}"/>
              </a:ext>
            </a:extLst>
          </p:cNvPr>
          <p:cNvSpPr>
            <a:spLocks noGrp="1"/>
          </p:cNvSpPr>
          <p:nvPr>
            <p:ph type="title"/>
          </p:nvPr>
        </p:nvSpPr>
        <p:spPr/>
        <p:txBody>
          <a:bodyPr>
            <a:normAutofit fontScale="90000"/>
          </a:bodyPr>
          <a:lstStyle/>
          <a:p>
            <a:r>
              <a:rPr lang="en-US" dirty="0"/>
              <a:t>Recent Propulsion Test Examples of Additively Manufactured Hardware</a:t>
            </a:r>
          </a:p>
        </p:txBody>
      </p:sp>
    </p:spTree>
    <p:extLst>
      <p:ext uri="{BB962C8B-B14F-4D97-AF65-F5344CB8AC3E}">
        <p14:creationId xmlns:p14="http://schemas.microsoft.com/office/powerpoint/2010/main" val="152670750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E5BE05-A3A5-3F6C-90BC-5A98B40F70BC}"/>
              </a:ext>
            </a:extLst>
          </p:cNvPr>
          <p:cNvSpPr>
            <a:spLocks noGrp="1"/>
          </p:cNvSpPr>
          <p:nvPr>
            <p:ph type="title"/>
          </p:nvPr>
        </p:nvSpPr>
        <p:spPr/>
        <p:txBody>
          <a:bodyPr/>
          <a:lstStyle/>
          <a:p>
            <a:r>
              <a:rPr lang="en-US" dirty="0"/>
              <a:t>Component Development Area (CDA)</a:t>
            </a:r>
          </a:p>
        </p:txBody>
      </p:sp>
      <p:sp>
        <p:nvSpPr>
          <p:cNvPr id="3" name="Content Placeholder 2">
            <a:extLst>
              <a:ext uri="{FF2B5EF4-FFF2-40B4-BE49-F238E27FC236}">
                <a16:creationId xmlns:a16="http://schemas.microsoft.com/office/drawing/2014/main" id="{7FBC0622-7ACC-DFA3-C1AB-C00EAF544988}"/>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51AAB3C4-5EC6-B7EA-A2E3-2FADAD021C9C}"/>
              </a:ext>
            </a:extLst>
          </p:cNvPr>
          <p:cNvPicPr>
            <a:picLocks noChangeAspect="1"/>
          </p:cNvPicPr>
          <p:nvPr/>
        </p:nvPicPr>
        <p:blipFill>
          <a:blip r:embed="rId3"/>
          <a:stretch>
            <a:fillRect/>
          </a:stretch>
        </p:blipFill>
        <p:spPr>
          <a:xfrm>
            <a:off x="1471" y="0"/>
            <a:ext cx="12189058" cy="6858000"/>
          </a:xfrm>
          <a:prstGeom prst="rect">
            <a:avLst/>
          </a:prstGeom>
        </p:spPr>
      </p:pic>
    </p:spTree>
    <p:extLst>
      <p:ext uri="{BB962C8B-B14F-4D97-AF65-F5344CB8AC3E}">
        <p14:creationId xmlns:p14="http://schemas.microsoft.com/office/powerpoint/2010/main" val="415295570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A7AA74-BD4F-01AA-CE04-877F05B501C4}"/>
              </a:ext>
            </a:extLst>
          </p:cNvPr>
          <p:cNvSpPr>
            <a:spLocks noGrp="1"/>
          </p:cNvSpPr>
          <p:nvPr>
            <p:ph type="title"/>
          </p:nvPr>
        </p:nvSpPr>
        <p:spPr/>
        <p:txBody>
          <a:bodyPr/>
          <a:lstStyle/>
          <a:p>
            <a:r>
              <a:rPr lang="en-US" dirty="0"/>
              <a:t>How Does MSFC Work with Industry and Other Gov’t Agencies?</a:t>
            </a:r>
          </a:p>
        </p:txBody>
      </p:sp>
      <p:sp>
        <p:nvSpPr>
          <p:cNvPr id="3" name="Content Placeholder 2">
            <a:extLst>
              <a:ext uri="{FF2B5EF4-FFF2-40B4-BE49-F238E27FC236}">
                <a16:creationId xmlns:a16="http://schemas.microsoft.com/office/drawing/2014/main" id="{0F249281-AAE5-AF16-6335-B3AB58106CD9}"/>
              </a:ext>
            </a:extLst>
          </p:cNvPr>
          <p:cNvSpPr>
            <a:spLocks noGrp="1"/>
          </p:cNvSpPr>
          <p:nvPr>
            <p:ph idx="1"/>
          </p:nvPr>
        </p:nvSpPr>
        <p:spPr>
          <a:xfrm>
            <a:off x="345057" y="957532"/>
            <a:ext cx="5405196" cy="5219431"/>
          </a:xfrm>
        </p:spPr>
        <p:txBody>
          <a:bodyPr>
            <a:normAutofit/>
          </a:bodyPr>
          <a:lstStyle/>
          <a:p>
            <a:r>
              <a:rPr lang="en-US" dirty="0"/>
              <a:t>Several examples that my Branch is engaged:</a:t>
            </a:r>
          </a:p>
          <a:p>
            <a:pPr lvl="1"/>
            <a:r>
              <a:rPr lang="en-US" dirty="0"/>
              <a:t>Government Task Agreement (GTA)</a:t>
            </a:r>
          </a:p>
          <a:p>
            <a:pPr lvl="1"/>
            <a:r>
              <a:rPr lang="en-US" dirty="0"/>
              <a:t>Small Business Innovation Research (SBIR) &amp; Small Business Technology Transfer (STTR) Program</a:t>
            </a:r>
          </a:p>
          <a:p>
            <a:pPr lvl="1"/>
            <a:r>
              <a:rPr lang="en-US" dirty="0"/>
              <a:t>Announcement of Collaboration Opportunity (ACO)</a:t>
            </a:r>
          </a:p>
          <a:p>
            <a:pPr lvl="1"/>
            <a:r>
              <a:rPr lang="en-US" dirty="0"/>
              <a:t>Space Act Agreements (SAA)</a:t>
            </a:r>
          </a:p>
          <a:p>
            <a:pPr lvl="1"/>
            <a:r>
              <a:rPr lang="en-US" i="1" dirty="0">
                <a:solidFill>
                  <a:srgbClr val="FFFF00"/>
                </a:solidFill>
                <a:hlinkClick r:id="rId3"/>
              </a:rPr>
              <a:t>https://www.nasa.gov/sites/default/files/atoms/files/ntaa_quarterly_active_agreement_report_as_of_6-30-2023_cr_domestic.pdf</a:t>
            </a:r>
            <a:endParaRPr lang="en-US" i="1" dirty="0">
              <a:solidFill>
                <a:srgbClr val="FFFF00"/>
              </a:solidFill>
            </a:endParaRPr>
          </a:p>
        </p:txBody>
      </p:sp>
      <p:pic>
        <p:nvPicPr>
          <p:cNvPr id="5" name="Picture 4">
            <a:extLst>
              <a:ext uri="{FF2B5EF4-FFF2-40B4-BE49-F238E27FC236}">
                <a16:creationId xmlns:a16="http://schemas.microsoft.com/office/drawing/2014/main" id="{63036B76-453A-723D-D8C0-A2DF19333FD2}"/>
              </a:ext>
            </a:extLst>
          </p:cNvPr>
          <p:cNvPicPr>
            <a:picLocks noChangeAspect="1"/>
          </p:cNvPicPr>
          <p:nvPr/>
        </p:nvPicPr>
        <p:blipFill>
          <a:blip r:embed="rId4"/>
          <a:stretch>
            <a:fillRect/>
          </a:stretch>
        </p:blipFill>
        <p:spPr>
          <a:xfrm>
            <a:off x="5870600" y="1257769"/>
            <a:ext cx="5976343" cy="4752092"/>
          </a:xfrm>
          <a:prstGeom prst="rect">
            <a:avLst/>
          </a:prstGeom>
        </p:spPr>
      </p:pic>
      <p:sp>
        <p:nvSpPr>
          <p:cNvPr id="7" name="TextBox 6">
            <a:extLst>
              <a:ext uri="{FF2B5EF4-FFF2-40B4-BE49-F238E27FC236}">
                <a16:creationId xmlns:a16="http://schemas.microsoft.com/office/drawing/2014/main" id="{FFDB871D-3186-56B7-96DD-4D139F30D675}"/>
              </a:ext>
            </a:extLst>
          </p:cNvPr>
          <p:cNvSpPr txBox="1"/>
          <p:nvPr/>
        </p:nvSpPr>
        <p:spPr>
          <a:xfrm>
            <a:off x="6908765" y="848139"/>
            <a:ext cx="6102626" cy="369332"/>
          </a:xfrm>
          <a:prstGeom prst="rect">
            <a:avLst/>
          </a:prstGeom>
          <a:noFill/>
        </p:spPr>
        <p:txBody>
          <a:bodyPr wrap="square">
            <a:spAutoFit/>
          </a:bodyPr>
          <a:lstStyle/>
          <a:p>
            <a:r>
              <a:rPr lang="en-US" i="1" dirty="0">
                <a:solidFill>
                  <a:srgbClr val="FFFF00"/>
                </a:solidFill>
              </a:rPr>
              <a:t>https://techport.nasa.gov/opportunities</a:t>
            </a:r>
          </a:p>
        </p:txBody>
      </p:sp>
    </p:spTree>
    <p:extLst>
      <p:ext uri="{BB962C8B-B14F-4D97-AF65-F5344CB8AC3E}">
        <p14:creationId xmlns:p14="http://schemas.microsoft.com/office/powerpoint/2010/main" val="52143851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B89D42A-820B-844B-856D-89D6FD264C22}"/>
              </a:ext>
            </a:extLst>
          </p:cNvPr>
          <p:cNvSpPr>
            <a:spLocks noGrp="1"/>
          </p:cNvSpPr>
          <p:nvPr>
            <p:ph type="title"/>
          </p:nvPr>
        </p:nvSpPr>
        <p:spPr/>
        <p:txBody>
          <a:bodyPr/>
          <a:lstStyle/>
          <a:p>
            <a:r>
              <a:rPr lang="en-US" dirty="0"/>
              <a:t>A Tribute to a Space Act Agreement: Test Stand 4670</a:t>
            </a:r>
          </a:p>
        </p:txBody>
      </p:sp>
      <p:pic>
        <p:nvPicPr>
          <p:cNvPr id="12" name="Test Stand 4670 Building on a Legacy">
            <a:hlinkClick r:id="" action="ppaction://media"/>
            <a:extLst>
              <a:ext uri="{FF2B5EF4-FFF2-40B4-BE49-F238E27FC236}">
                <a16:creationId xmlns:a16="http://schemas.microsoft.com/office/drawing/2014/main" id="{5EF59052-A38A-D455-A019-50BF53A896E3}"/>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1509713" y="957263"/>
            <a:ext cx="9278937" cy="5219700"/>
          </a:xfrm>
        </p:spPr>
      </p:pic>
    </p:spTree>
    <p:extLst>
      <p:ext uri="{BB962C8B-B14F-4D97-AF65-F5344CB8AC3E}">
        <p14:creationId xmlns:p14="http://schemas.microsoft.com/office/powerpoint/2010/main" val="27141367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28477"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2"/>
                </p:tgtEl>
              </p:cMediaNode>
            </p:video>
            <p:seq concurrent="1" nextAc="seek">
              <p:cTn id="8" restart="whenNotActive" fill="hold" evtFilter="cancelBubble" nodeType="interactiveSeq">
                <p:stCondLst>
                  <p:cond evt="onClick" delay="0">
                    <p:tgtEl>
                      <p:spTgt spid="1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2"/>
                                        </p:tgtEl>
                                      </p:cBhvr>
                                    </p:cmd>
                                  </p:childTnLst>
                                </p:cTn>
                              </p:par>
                            </p:childTnLst>
                          </p:cTn>
                        </p:par>
                      </p:childTnLst>
                    </p:cTn>
                  </p:par>
                </p:childTnLst>
              </p:cTn>
              <p:nextCondLst>
                <p:cond evt="onClick" delay="0">
                  <p:tgtEl>
                    <p:spTgt spid="12"/>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738925D8-8C3D-5134-AF54-FA404A95C04D}"/>
              </a:ext>
            </a:extLst>
          </p:cNvPr>
          <p:cNvPicPr>
            <a:picLocks noGrp="1" noChangeAspect="1"/>
          </p:cNvPicPr>
          <p:nvPr>
            <p:ph idx="1"/>
          </p:nvPr>
        </p:nvPicPr>
        <p:blipFill>
          <a:blip r:embed="rId3"/>
          <a:stretch>
            <a:fillRect/>
          </a:stretch>
        </p:blipFill>
        <p:spPr>
          <a:xfrm>
            <a:off x="1537316" y="55282"/>
            <a:ext cx="9117367" cy="6815992"/>
          </a:xfrm>
        </p:spPr>
      </p:pic>
      <p:sp>
        <p:nvSpPr>
          <p:cNvPr id="6" name="TextBox 5">
            <a:extLst>
              <a:ext uri="{FF2B5EF4-FFF2-40B4-BE49-F238E27FC236}">
                <a16:creationId xmlns:a16="http://schemas.microsoft.com/office/drawing/2014/main" id="{B9B5BF42-AFF5-2D0C-6B22-A063630CCF64}"/>
              </a:ext>
            </a:extLst>
          </p:cNvPr>
          <p:cNvSpPr txBox="1"/>
          <p:nvPr/>
        </p:nvSpPr>
        <p:spPr>
          <a:xfrm>
            <a:off x="5260430" y="375708"/>
            <a:ext cx="4061791" cy="369332"/>
          </a:xfrm>
          <a:prstGeom prst="rect">
            <a:avLst/>
          </a:prstGeom>
          <a:noFill/>
        </p:spPr>
        <p:txBody>
          <a:bodyPr wrap="square" rtlCol="0">
            <a:spAutoFit/>
          </a:bodyPr>
          <a:lstStyle/>
          <a:p>
            <a:r>
              <a:rPr lang="en-US" i="1" dirty="0">
                <a:solidFill>
                  <a:srgbClr val="FFFF00"/>
                </a:solidFill>
              </a:rPr>
              <a:t>https://techport.nasa.gov/framework</a:t>
            </a:r>
          </a:p>
        </p:txBody>
      </p:sp>
      <p:sp>
        <p:nvSpPr>
          <p:cNvPr id="9" name="Rectangle 8">
            <a:extLst>
              <a:ext uri="{FF2B5EF4-FFF2-40B4-BE49-F238E27FC236}">
                <a16:creationId xmlns:a16="http://schemas.microsoft.com/office/drawing/2014/main" id="{8B29112F-1D37-6062-3239-4E1FDBEE5DE0}"/>
              </a:ext>
            </a:extLst>
          </p:cNvPr>
          <p:cNvSpPr/>
          <p:nvPr/>
        </p:nvSpPr>
        <p:spPr>
          <a:xfrm>
            <a:off x="3586806" y="5716476"/>
            <a:ext cx="1893695" cy="241873"/>
          </a:xfrm>
          <a:prstGeom prst="rect">
            <a:avLst/>
          </a:prstGeom>
          <a:solidFill>
            <a:srgbClr val="FFCA08">
              <a:alpha val="30196"/>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2100252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71F6C79-AD97-913A-C365-22AE829F8DAD}"/>
              </a:ext>
            </a:extLst>
          </p:cNvPr>
          <p:cNvSpPr>
            <a:spLocks noGrp="1"/>
          </p:cNvSpPr>
          <p:nvPr>
            <p:ph idx="1"/>
          </p:nvPr>
        </p:nvSpPr>
        <p:spPr>
          <a:xfrm>
            <a:off x="2133600" y="197975"/>
            <a:ext cx="10058400" cy="4023360"/>
          </a:xfrm>
        </p:spPr>
        <p:txBody>
          <a:bodyPr/>
          <a:lstStyle/>
          <a:p>
            <a:r>
              <a:rPr lang="en-US" sz="2000" dirty="0">
                <a:solidFill>
                  <a:srgbClr val="0070C0"/>
                </a:solidFill>
                <a:hlinkClick r:id="rId3"/>
              </a:rPr>
              <a:t>Click to visit the NASA Marshall Partnerships Office Website</a:t>
            </a:r>
            <a:r>
              <a:rPr lang="en-US" sz="2000" dirty="0">
                <a:sym typeface="Wingdings" pitchFamily="2" charset="2"/>
              </a:rPr>
              <a:t> </a:t>
            </a:r>
            <a:r>
              <a:rPr lang="en-US" sz="2000" dirty="0">
                <a:solidFill>
                  <a:srgbClr val="0070C0"/>
                </a:solidFill>
                <a:sym typeface="Wingdings" pitchFamily="2" charset="2"/>
                <a:hlinkClick r:id="rId4"/>
              </a:rPr>
              <a:t>Click to Contact us</a:t>
            </a:r>
            <a:endParaRPr lang="en-US" sz="2000" dirty="0">
              <a:solidFill>
                <a:srgbClr val="0070C0"/>
              </a:solidFill>
              <a:sym typeface="Wingdings" pitchFamily="2" charset="2"/>
            </a:endParaRPr>
          </a:p>
          <a:p>
            <a:endParaRPr lang="en-US" dirty="0"/>
          </a:p>
        </p:txBody>
      </p:sp>
      <p:pic>
        <p:nvPicPr>
          <p:cNvPr id="5" name="Picture 4">
            <a:extLst>
              <a:ext uri="{FF2B5EF4-FFF2-40B4-BE49-F238E27FC236}">
                <a16:creationId xmlns:a16="http://schemas.microsoft.com/office/drawing/2014/main" id="{E41B8811-968E-526A-5741-90282FC50D7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79552" y="788229"/>
            <a:ext cx="7772400" cy="5281541"/>
          </a:xfrm>
          <a:prstGeom prst="rect">
            <a:avLst/>
          </a:prstGeom>
        </p:spPr>
      </p:pic>
      <p:pic>
        <p:nvPicPr>
          <p:cNvPr id="9" name="Picture 8">
            <a:extLst>
              <a:ext uri="{FF2B5EF4-FFF2-40B4-BE49-F238E27FC236}">
                <a16:creationId xmlns:a16="http://schemas.microsoft.com/office/drawing/2014/main" id="{D8CF062C-7FC6-96C7-8058-218958299FF7}"/>
              </a:ext>
            </a:extLst>
          </p:cNvPr>
          <p:cNvPicPr>
            <a:picLocks noChangeAspect="1"/>
          </p:cNvPicPr>
          <p:nvPr/>
        </p:nvPicPr>
        <p:blipFill rotWithShape="1">
          <a:blip r:embed="rId6">
            <a:extLst>
              <a:ext uri="{28A0092B-C50C-407E-A947-70E740481C1C}">
                <a14:useLocalDpi xmlns:a14="http://schemas.microsoft.com/office/drawing/2010/main" val="0"/>
              </a:ext>
            </a:extLst>
          </a:blip>
          <a:srcRect l="5188" b="3471"/>
          <a:stretch/>
        </p:blipFill>
        <p:spPr>
          <a:xfrm>
            <a:off x="8721104" y="1281396"/>
            <a:ext cx="3191344" cy="3883729"/>
          </a:xfrm>
          <a:prstGeom prst="rect">
            <a:avLst/>
          </a:prstGeom>
          <a:ln>
            <a:solidFill>
              <a:schemeClr val="tx2"/>
            </a:solidFill>
          </a:ln>
        </p:spPr>
      </p:pic>
      <p:cxnSp>
        <p:nvCxnSpPr>
          <p:cNvPr id="11" name="Straight Arrow Connector 10">
            <a:extLst>
              <a:ext uri="{FF2B5EF4-FFF2-40B4-BE49-F238E27FC236}">
                <a16:creationId xmlns:a16="http://schemas.microsoft.com/office/drawing/2014/main" id="{BF474AE5-C318-D463-94E1-DCE4BDB12303}"/>
              </a:ext>
            </a:extLst>
          </p:cNvPr>
          <p:cNvCxnSpPr>
            <a:cxnSpLocks/>
            <a:stCxn id="5" idx="3"/>
          </p:cNvCxnSpPr>
          <p:nvPr/>
        </p:nvCxnSpPr>
        <p:spPr>
          <a:xfrm flipV="1">
            <a:off x="8051952" y="3428999"/>
            <a:ext cx="669152" cy="1"/>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2613477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ctrTitle"/>
          </p:nvPr>
        </p:nvSpPr>
        <p:spPr/>
        <p:txBody>
          <a:bodyPr/>
          <a:lstStyle/>
          <a:p>
            <a:r>
              <a:rPr lang="en-US" dirty="0"/>
              <a:t>Meet The PFO</a:t>
            </a:r>
          </a:p>
        </p:txBody>
      </p:sp>
    </p:spTree>
    <p:extLst>
      <p:ext uri="{BB962C8B-B14F-4D97-AF65-F5344CB8AC3E}">
        <p14:creationId xmlns:p14="http://schemas.microsoft.com/office/powerpoint/2010/main" val="160084819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rmAutofit/>
          </a:bodyPr>
          <a:lstStyle/>
          <a:p>
            <a:r>
              <a:rPr lang="en-US" dirty="0"/>
              <a:t>PFO Management Team</a:t>
            </a:r>
          </a:p>
        </p:txBody>
      </p:sp>
      <p:sp>
        <p:nvSpPr>
          <p:cNvPr id="21" name="Flowchart: Data 20">
            <a:extLst>
              <a:ext uri="{FF2B5EF4-FFF2-40B4-BE49-F238E27FC236}">
                <a16:creationId xmlns:a16="http://schemas.microsoft.com/office/drawing/2014/main" id="{69FC9775-0537-43B8-9835-B69A0859215D}"/>
              </a:ext>
            </a:extLst>
          </p:cNvPr>
          <p:cNvSpPr/>
          <p:nvPr/>
        </p:nvSpPr>
        <p:spPr>
          <a:xfrm>
            <a:off x="5117052" y="1192207"/>
            <a:ext cx="1980000" cy="1800000"/>
          </a:xfrm>
          <a:prstGeom prst="flowChartInputOutput">
            <a:avLst/>
          </a:prstGeom>
          <a:solidFill>
            <a:srgbClr val="0F6FC6">
              <a:lumMod val="75000"/>
            </a:srgbClr>
          </a:solidFill>
          <a:ln w="12700" cap="flat" cmpd="sng" algn="ctr">
            <a:noFill/>
            <a:prstDash val="solid"/>
            <a:miter lim="800000"/>
          </a:ln>
          <a:effectLst/>
          <a:scene3d>
            <a:camera prst="orthographicFront"/>
            <a:lightRig rig="threePt" dir="t"/>
          </a:scene3d>
          <a:sp3d>
            <a:bevelT w="63500" h="63500"/>
          </a:sp3d>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2" name="Rectangle 21">
            <a:extLst>
              <a:ext uri="{FF2B5EF4-FFF2-40B4-BE49-F238E27FC236}">
                <a16:creationId xmlns:a16="http://schemas.microsoft.com/office/drawing/2014/main" id="{C225AFBF-4767-4039-ADFA-0A667FCFE383}"/>
              </a:ext>
            </a:extLst>
          </p:cNvPr>
          <p:cNvSpPr/>
          <p:nvPr/>
        </p:nvSpPr>
        <p:spPr>
          <a:xfrm>
            <a:off x="5109776" y="3127522"/>
            <a:ext cx="1749525" cy="126188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2400" b="1" i="0" u="none" strike="noStrike" kern="1200" cap="none" spc="0" normalizeH="0" baseline="0" noProof="0" dirty="0">
                <a:ln>
                  <a:noFill/>
                </a:ln>
                <a:solidFill>
                  <a:srgbClr val="0F6FC6">
                    <a:lumMod val="50000"/>
                  </a:srgbClr>
                </a:solidFill>
                <a:effectLst/>
                <a:uLnTx/>
                <a:uFillTx/>
                <a:latin typeface="Roboto Bk" pitchFamily="2" charset="0"/>
                <a:ea typeface="Roboto Bk" pitchFamily="2" charset="0"/>
                <a:cs typeface="+mn-cs"/>
              </a:rPr>
              <a:t>Justin Jackson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Arial Black" panose="020B0A04020102020204" pitchFamily="34" charset="0"/>
                <a:ea typeface="+mn-ea"/>
                <a:cs typeface="+mn-cs"/>
              </a:rPr>
              <a:t>Assistant Manager</a:t>
            </a:r>
            <a:endParaRPr kumimoji="0" lang="en-IN" sz="1400" b="1" i="0" u="none" strike="noStrike" kern="1200" cap="none" spc="0" normalizeH="0" baseline="0" noProof="0" dirty="0">
              <a:ln>
                <a:noFill/>
              </a:ln>
              <a:solidFill>
                <a:prstClr val="black"/>
              </a:solidFill>
              <a:effectLst/>
              <a:uLnTx/>
              <a:uFillTx/>
              <a:latin typeface="Arial Black" panose="020B0A04020102020204" pitchFamily="34" charset="0"/>
              <a:ea typeface="+mn-ea"/>
              <a:cs typeface="+mn-cs"/>
            </a:endParaRPr>
          </a:p>
        </p:txBody>
      </p:sp>
      <p:sp>
        <p:nvSpPr>
          <p:cNvPr id="23" name="Flowchart: Data 22">
            <a:extLst>
              <a:ext uri="{FF2B5EF4-FFF2-40B4-BE49-F238E27FC236}">
                <a16:creationId xmlns:a16="http://schemas.microsoft.com/office/drawing/2014/main" id="{C6FCAD34-D397-4EE6-B45C-94C0A580B3F2}"/>
              </a:ext>
            </a:extLst>
          </p:cNvPr>
          <p:cNvSpPr/>
          <p:nvPr/>
        </p:nvSpPr>
        <p:spPr>
          <a:xfrm>
            <a:off x="7104328" y="1192207"/>
            <a:ext cx="1980000" cy="1800000"/>
          </a:xfrm>
          <a:prstGeom prst="flowChartInputOutput">
            <a:avLst/>
          </a:prstGeom>
          <a:solidFill>
            <a:srgbClr val="009DD9">
              <a:lumMod val="50000"/>
            </a:srgbClr>
          </a:solidFill>
          <a:ln w="12700" cap="flat" cmpd="sng" algn="ctr">
            <a:noFill/>
            <a:prstDash val="solid"/>
            <a:miter lim="800000"/>
          </a:ln>
          <a:effectLst/>
          <a:scene3d>
            <a:camera prst="orthographicFront"/>
            <a:lightRig rig="threePt" dir="t"/>
          </a:scene3d>
          <a:sp3d>
            <a:bevelT w="63500" h="63500"/>
          </a:sp3d>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4" name="Rectangle 23">
            <a:extLst>
              <a:ext uri="{FF2B5EF4-FFF2-40B4-BE49-F238E27FC236}">
                <a16:creationId xmlns:a16="http://schemas.microsoft.com/office/drawing/2014/main" id="{4BC933E0-FE49-4BE3-822D-F5CE5BB68E46}"/>
              </a:ext>
            </a:extLst>
          </p:cNvPr>
          <p:cNvSpPr/>
          <p:nvPr/>
        </p:nvSpPr>
        <p:spPr>
          <a:xfrm>
            <a:off x="7089776" y="3127522"/>
            <a:ext cx="1818309" cy="126188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F6FC6">
                    <a:lumMod val="50000"/>
                  </a:srgbClr>
                </a:solidFill>
                <a:effectLst/>
                <a:uLnTx/>
                <a:uFillTx/>
                <a:latin typeface="Roboto Bk" pitchFamily="2" charset="0"/>
                <a:ea typeface="Roboto Bk" pitchFamily="2" charset="0"/>
                <a:cs typeface="+mn-cs"/>
              </a:rPr>
              <a:t>Laura Hardin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Arial Black" panose="020B0A04020102020204" pitchFamily="34" charset="0"/>
                <a:ea typeface="+mn-ea"/>
                <a:cs typeface="+mn-cs"/>
              </a:rPr>
              <a:t>Integration Manager</a:t>
            </a:r>
            <a:endParaRPr kumimoji="0" lang="en-IN" sz="1400" b="1" i="0" u="none" strike="noStrike" kern="1200" cap="none" spc="0" normalizeH="0" baseline="0" noProof="0" dirty="0">
              <a:ln>
                <a:noFill/>
              </a:ln>
              <a:solidFill>
                <a:prstClr val="black"/>
              </a:solidFill>
              <a:effectLst/>
              <a:uLnTx/>
              <a:uFillTx/>
              <a:latin typeface="Arial Black" panose="020B0A04020102020204" pitchFamily="34" charset="0"/>
              <a:ea typeface="+mn-ea"/>
              <a:cs typeface="+mn-cs"/>
            </a:endParaRPr>
          </a:p>
        </p:txBody>
      </p:sp>
      <p:sp>
        <p:nvSpPr>
          <p:cNvPr id="27" name="Flowchart: Data 26">
            <a:extLst>
              <a:ext uri="{FF2B5EF4-FFF2-40B4-BE49-F238E27FC236}">
                <a16:creationId xmlns:a16="http://schemas.microsoft.com/office/drawing/2014/main" id="{ED00B8F5-463D-4D9E-BDC8-82D1A4BDE6A9}"/>
              </a:ext>
            </a:extLst>
          </p:cNvPr>
          <p:cNvSpPr/>
          <p:nvPr/>
        </p:nvSpPr>
        <p:spPr>
          <a:xfrm>
            <a:off x="3129776" y="1192207"/>
            <a:ext cx="1980000" cy="1800000"/>
          </a:xfrm>
          <a:prstGeom prst="flowChartInputOutput">
            <a:avLst/>
          </a:prstGeom>
          <a:solidFill>
            <a:srgbClr val="0F6FC6">
              <a:lumMod val="50000"/>
            </a:srgbClr>
          </a:solidFill>
          <a:ln w="12700" cap="flat" cmpd="sng" algn="ctr">
            <a:noFill/>
            <a:prstDash val="solid"/>
            <a:miter lim="800000"/>
          </a:ln>
          <a:effectLst/>
          <a:scene3d>
            <a:camera prst="orthographicFront"/>
            <a:lightRig rig="threePt" dir="t"/>
          </a:scene3d>
          <a:sp3d>
            <a:bevelT w="63500" h="63500"/>
          </a:sp3d>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8" name="Rectangle 27">
            <a:extLst>
              <a:ext uri="{FF2B5EF4-FFF2-40B4-BE49-F238E27FC236}">
                <a16:creationId xmlns:a16="http://schemas.microsoft.com/office/drawing/2014/main" id="{DDA27ADC-AF4F-4455-88CD-F716530FBA0C}"/>
              </a:ext>
            </a:extLst>
          </p:cNvPr>
          <p:cNvSpPr/>
          <p:nvPr/>
        </p:nvSpPr>
        <p:spPr>
          <a:xfrm>
            <a:off x="3129776" y="3127522"/>
            <a:ext cx="1749525" cy="104644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2400" b="1" i="0" u="none" strike="noStrike" kern="1200" cap="none" spc="0" normalizeH="0" baseline="0" noProof="0" dirty="0">
                <a:ln>
                  <a:noFill/>
                </a:ln>
                <a:solidFill>
                  <a:srgbClr val="0F6FC6">
                    <a:lumMod val="50000"/>
                  </a:srgbClr>
                </a:solidFill>
                <a:effectLst/>
                <a:uLnTx/>
                <a:uFillTx/>
                <a:latin typeface="Roboto Bk" pitchFamily="2" charset="0"/>
                <a:ea typeface="Roboto Bk" pitchFamily="2" charset="0"/>
                <a:cs typeface="+mn-cs"/>
              </a:rPr>
              <a:t>Reggie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2400" b="1" i="0" u="none" strike="noStrike" kern="1200" cap="none" spc="0" normalizeH="0" baseline="0" noProof="0" dirty="0">
                <a:ln>
                  <a:noFill/>
                </a:ln>
                <a:solidFill>
                  <a:srgbClr val="0F6FC6">
                    <a:lumMod val="50000"/>
                  </a:srgbClr>
                </a:solidFill>
                <a:effectLst/>
                <a:uLnTx/>
                <a:uFillTx/>
                <a:latin typeface="Roboto Bk" pitchFamily="2" charset="0"/>
                <a:ea typeface="Roboto Bk" pitchFamily="2" charset="0"/>
                <a:cs typeface="+mn-cs"/>
              </a:rPr>
              <a:t>Alexander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rial Black" panose="020B0A04020102020204" pitchFamily="34" charset="0"/>
                <a:ea typeface="+mn-ea"/>
                <a:cs typeface="+mn-cs"/>
              </a:rPr>
              <a:t>Manager</a:t>
            </a:r>
            <a:endParaRPr kumimoji="0" lang="en-IN" sz="1400" b="0" i="0" u="none" strike="noStrike" kern="1200" cap="none" spc="0" normalizeH="0" baseline="0" noProof="0" dirty="0">
              <a:ln>
                <a:noFill/>
              </a:ln>
              <a:solidFill>
                <a:prstClr val="black"/>
              </a:solidFill>
              <a:effectLst/>
              <a:uLnTx/>
              <a:uFillTx/>
              <a:latin typeface="Arial Black" panose="020B0A04020102020204" pitchFamily="34" charset="0"/>
              <a:ea typeface="+mn-ea"/>
              <a:cs typeface="+mn-cs"/>
            </a:endParaRPr>
          </a:p>
        </p:txBody>
      </p:sp>
      <p:pic>
        <p:nvPicPr>
          <p:cNvPr id="29" name="Picture 28"/>
          <p:cNvPicPr>
            <a:picLocks noChangeAspect="1"/>
          </p:cNvPicPr>
          <p:nvPr/>
        </p:nvPicPr>
        <p:blipFill rotWithShape="1">
          <a:blip r:embed="rId3" cstate="hqprint">
            <a:extLst>
              <a:ext uri="{28A0092B-C50C-407E-A947-70E740481C1C}">
                <a14:useLocalDpi xmlns:a14="http://schemas.microsoft.com/office/drawing/2010/main" val="0"/>
              </a:ext>
            </a:extLst>
          </a:blip>
          <a:srcRect l="33872" t="9813" r="21389" b="6171"/>
          <a:stretch/>
        </p:blipFill>
        <p:spPr>
          <a:xfrm>
            <a:off x="7509112" y="1358282"/>
            <a:ext cx="1170432" cy="1463040"/>
          </a:xfrm>
          <a:prstGeom prst="ellipse">
            <a:avLst/>
          </a:prstGeom>
          <a:ln w="6350" cap="rnd">
            <a:solidFill>
              <a:srgbClr val="333333"/>
            </a:solidFill>
          </a:ln>
          <a:effectLst/>
          <a:scene3d>
            <a:camera prst="orthographicFront"/>
            <a:lightRig rig="contrasting" dir="t">
              <a:rot lat="0" lon="0" rev="3000000"/>
            </a:lightRig>
          </a:scene3d>
          <a:sp3d contourW="7620">
            <a:bevelT w="95250" h="31750"/>
            <a:contourClr>
              <a:srgbClr val="333333"/>
            </a:contourClr>
          </a:sp3d>
        </p:spPr>
      </p:pic>
      <p:pic>
        <p:nvPicPr>
          <p:cNvPr id="31" name="Picture 30"/>
          <p:cNvPicPr>
            <a:picLocks noChangeAspect="1"/>
          </p:cNvPicPr>
          <p:nvPr/>
        </p:nvPicPr>
        <p:blipFill rotWithShape="1">
          <a:blip r:embed="rId4"/>
          <a:srcRect l="7312" t="8849" r="4472" b="19286"/>
          <a:stretch/>
        </p:blipFill>
        <p:spPr>
          <a:xfrm>
            <a:off x="3534560" y="1358282"/>
            <a:ext cx="1170432" cy="1463040"/>
          </a:xfrm>
          <a:prstGeom prst="ellipse">
            <a:avLst/>
          </a:prstGeom>
          <a:ln w="6350" cap="rnd">
            <a:solidFill>
              <a:srgbClr val="333333"/>
            </a:solidFill>
          </a:ln>
          <a:effectLst/>
          <a:scene3d>
            <a:camera prst="orthographicFront"/>
            <a:lightRig rig="contrasting" dir="t">
              <a:rot lat="0" lon="0" rev="3000000"/>
            </a:lightRig>
          </a:scene3d>
          <a:sp3d contourW="7620">
            <a:bevelT w="95250" h="31750"/>
            <a:contourClr>
              <a:srgbClr val="333333"/>
            </a:contourClr>
          </a:sp3d>
        </p:spPr>
      </p:pic>
      <p:sp>
        <p:nvSpPr>
          <p:cNvPr id="12" name="Rectangle 11"/>
          <p:cNvSpPr/>
          <p:nvPr/>
        </p:nvSpPr>
        <p:spPr>
          <a:xfrm>
            <a:off x="3129777" y="4841221"/>
            <a:ext cx="6056644" cy="120032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800" b="0" i="0" u="none" strike="noStrike" kern="1200" cap="none" spc="0" normalizeH="0" baseline="0" noProof="0" dirty="0">
                <a:ln>
                  <a:noFill/>
                </a:ln>
                <a:solidFill>
                  <a:schemeClr val="bg1"/>
                </a:solidFill>
                <a:effectLst/>
                <a:uLnTx/>
                <a:uFillTx/>
                <a:latin typeface="Calibri" panose="020F0502020204030204"/>
                <a:ea typeface="+mn-ea"/>
                <a:cs typeface="+mn-cs"/>
              </a:rPr>
              <a:t>Management of PFO: Leads and oversees the recommendation of strategic guidance for Center leadership, the development and maintenance of strategic partnerships and the pre-formulation of new programs and projects for MSFC.</a:t>
            </a:r>
          </a:p>
        </p:txBody>
      </p:sp>
      <p:pic>
        <p:nvPicPr>
          <p:cNvPr id="13" name="Picture 12">
            <a:extLst>
              <a:ext uri="{FF2B5EF4-FFF2-40B4-BE49-F238E27FC236}">
                <a16:creationId xmlns:a16="http://schemas.microsoft.com/office/drawing/2014/main" id="{89178ACA-D82A-4B4C-A313-5ADC1F01DE5C}"/>
              </a:ext>
            </a:extLst>
          </p:cNvPr>
          <p:cNvPicPr>
            <a:picLocks noChangeAspect="1"/>
          </p:cNvPicPr>
          <p:nvPr/>
        </p:nvPicPr>
        <p:blipFill rotWithShape="1">
          <a:blip r:embed="rId5">
            <a:extLst>
              <a:ext uri="{28A0092B-C50C-407E-A947-70E740481C1C}">
                <a14:useLocalDpi xmlns:a14="http://schemas.microsoft.com/office/drawing/2010/main" val="0"/>
              </a:ext>
            </a:extLst>
          </a:blip>
          <a:srcRect l="9871" t="3816" r="7255" b="25084"/>
          <a:stretch/>
        </p:blipFill>
        <p:spPr>
          <a:xfrm>
            <a:off x="5510784" y="1358282"/>
            <a:ext cx="1170432" cy="1463040"/>
          </a:xfrm>
          <a:prstGeom prst="ellipse">
            <a:avLst/>
          </a:prstGeom>
          <a:ln w="6350" cap="rnd">
            <a:solidFill>
              <a:srgbClr val="333333"/>
            </a:solidFill>
          </a:ln>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414661989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rmAutofit/>
          </a:bodyPr>
          <a:lstStyle/>
          <a:p>
            <a:r>
              <a:rPr lang="en-US" dirty="0"/>
              <a:t>PFO Partnerships Team</a:t>
            </a:r>
          </a:p>
        </p:txBody>
      </p:sp>
      <p:sp>
        <p:nvSpPr>
          <p:cNvPr id="18" name="Flowchart: Data 17">
            <a:extLst>
              <a:ext uri="{FF2B5EF4-FFF2-40B4-BE49-F238E27FC236}">
                <a16:creationId xmlns:a16="http://schemas.microsoft.com/office/drawing/2014/main" id="{69FC9775-0537-43B8-9835-B69A0859215D}"/>
              </a:ext>
            </a:extLst>
          </p:cNvPr>
          <p:cNvSpPr/>
          <p:nvPr/>
        </p:nvSpPr>
        <p:spPr>
          <a:xfrm>
            <a:off x="2419713" y="3356830"/>
            <a:ext cx="1980000" cy="1800000"/>
          </a:xfrm>
          <a:prstGeom prst="flowChartInputOutput">
            <a:avLst/>
          </a:prstGeom>
          <a:solidFill>
            <a:srgbClr val="0F6FC6">
              <a:lumMod val="75000"/>
            </a:srgbClr>
          </a:solidFill>
          <a:ln w="12700" cap="flat" cmpd="sng" algn="ctr">
            <a:noFill/>
            <a:prstDash val="solid"/>
            <a:miter lim="800000"/>
          </a:ln>
          <a:effectLst/>
          <a:scene3d>
            <a:camera prst="orthographicFront"/>
            <a:lightRig rig="threePt" dir="t"/>
          </a:scene3d>
          <a:sp3d>
            <a:bevelT w="63500" h="63500"/>
          </a:sp3d>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C225AFBF-4767-4039-ADFA-0A667FCFE383}"/>
              </a:ext>
            </a:extLst>
          </p:cNvPr>
          <p:cNvSpPr/>
          <p:nvPr/>
        </p:nvSpPr>
        <p:spPr>
          <a:xfrm>
            <a:off x="2275288" y="5223718"/>
            <a:ext cx="1887698" cy="70788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1800" b="1" i="0" u="none" strike="noStrike" kern="1200" cap="none" spc="0" normalizeH="0" baseline="0" noProof="0" dirty="0">
                <a:ln>
                  <a:noFill/>
                </a:ln>
                <a:solidFill>
                  <a:srgbClr val="0F6FC6">
                    <a:lumMod val="50000"/>
                  </a:srgbClr>
                </a:solidFill>
                <a:effectLst/>
                <a:uLnTx/>
                <a:uFillTx/>
                <a:latin typeface="Roboto Bk" pitchFamily="2" charset="0"/>
                <a:ea typeface="Roboto Bk" pitchFamily="2" charset="0"/>
                <a:cs typeface="+mn-cs"/>
              </a:rPr>
              <a:t>Bethany Crabb</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black"/>
                </a:solidFill>
                <a:effectLst/>
                <a:uLnTx/>
                <a:uFillTx/>
                <a:latin typeface="Arial Black" panose="020B0A04020102020204" pitchFamily="34" charset="0"/>
                <a:ea typeface="+mn-ea"/>
                <a:cs typeface="+mn-cs"/>
              </a:rPr>
              <a:t>Agreement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black"/>
                </a:solidFill>
                <a:effectLst/>
                <a:uLnTx/>
                <a:uFillTx/>
                <a:latin typeface="Arial Black" panose="020B0A04020102020204" pitchFamily="34" charset="0"/>
                <a:ea typeface="+mn-ea"/>
                <a:cs typeface="+mn-cs"/>
              </a:rPr>
              <a:t>Specialist</a:t>
            </a:r>
            <a:endParaRPr kumimoji="0" lang="en-IN" sz="1100" b="1" i="0" u="none" strike="noStrike" kern="1200" cap="none" spc="0" normalizeH="0" baseline="0" noProof="0" dirty="0">
              <a:ln>
                <a:noFill/>
              </a:ln>
              <a:solidFill>
                <a:prstClr val="black"/>
              </a:solidFill>
              <a:effectLst/>
              <a:uLnTx/>
              <a:uFillTx/>
              <a:latin typeface="Arial Black" panose="020B0A04020102020204" pitchFamily="34" charset="0"/>
              <a:ea typeface="+mn-ea"/>
              <a:cs typeface="+mn-cs"/>
            </a:endParaRPr>
          </a:p>
        </p:txBody>
      </p:sp>
      <p:sp>
        <p:nvSpPr>
          <p:cNvPr id="20" name="Flowchart: Data 19">
            <a:extLst>
              <a:ext uri="{FF2B5EF4-FFF2-40B4-BE49-F238E27FC236}">
                <a16:creationId xmlns:a16="http://schemas.microsoft.com/office/drawing/2014/main" id="{C6FCAD34-D397-4EE6-B45C-94C0A580B3F2}"/>
              </a:ext>
            </a:extLst>
          </p:cNvPr>
          <p:cNvSpPr/>
          <p:nvPr/>
        </p:nvSpPr>
        <p:spPr>
          <a:xfrm>
            <a:off x="4406989" y="3356830"/>
            <a:ext cx="1980000" cy="1800000"/>
          </a:xfrm>
          <a:prstGeom prst="flowChartInputOutput">
            <a:avLst/>
          </a:prstGeom>
          <a:solidFill>
            <a:srgbClr val="009DD9">
              <a:lumMod val="50000"/>
            </a:srgbClr>
          </a:solidFill>
          <a:ln w="12700" cap="flat" cmpd="sng" algn="ctr">
            <a:noFill/>
            <a:prstDash val="solid"/>
            <a:miter lim="800000"/>
          </a:ln>
          <a:effectLst/>
          <a:scene3d>
            <a:camera prst="orthographicFront"/>
            <a:lightRig rig="threePt" dir="t"/>
          </a:scene3d>
          <a:sp3d>
            <a:bevelT w="63500" h="63500"/>
          </a:sp3d>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0" name="Rectangle 29">
            <a:extLst>
              <a:ext uri="{FF2B5EF4-FFF2-40B4-BE49-F238E27FC236}">
                <a16:creationId xmlns:a16="http://schemas.microsoft.com/office/drawing/2014/main" id="{4BC933E0-FE49-4BE3-822D-F5CE5BB68E46}"/>
              </a:ext>
            </a:extLst>
          </p:cNvPr>
          <p:cNvSpPr/>
          <p:nvPr/>
        </p:nvSpPr>
        <p:spPr>
          <a:xfrm>
            <a:off x="4268480" y="5208329"/>
            <a:ext cx="1818309" cy="70788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F6FC6">
                    <a:lumMod val="50000"/>
                  </a:srgbClr>
                </a:solidFill>
                <a:effectLst/>
                <a:uLnTx/>
                <a:uFillTx/>
                <a:latin typeface="Roboto Bk" pitchFamily="2" charset="0"/>
                <a:ea typeface="Roboto Bk" pitchFamily="2" charset="0"/>
                <a:cs typeface="+mn-cs"/>
              </a:rPr>
              <a:t>Christie Long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black"/>
                </a:solidFill>
                <a:effectLst/>
                <a:uLnTx/>
                <a:uFillTx/>
                <a:latin typeface="Arial Black" panose="020B0A04020102020204" pitchFamily="34" charset="0"/>
                <a:ea typeface="+mn-ea"/>
                <a:cs typeface="+mn-cs"/>
              </a:rPr>
              <a:t>Agreement Specialist</a:t>
            </a:r>
            <a:endParaRPr kumimoji="0" lang="en-IN" sz="1100" b="1" i="0" u="none" strike="noStrike" kern="1200" cap="none" spc="0" normalizeH="0" baseline="0" noProof="0" dirty="0">
              <a:ln>
                <a:noFill/>
              </a:ln>
              <a:solidFill>
                <a:prstClr val="black"/>
              </a:solidFill>
              <a:effectLst/>
              <a:uLnTx/>
              <a:uFillTx/>
              <a:latin typeface="Arial Black" panose="020B0A04020102020204" pitchFamily="34" charset="0"/>
              <a:ea typeface="+mn-ea"/>
              <a:cs typeface="+mn-cs"/>
            </a:endParaRPr>
          </a:p>
        </p:txBody>
      </p:sp>
      <p:sp>
        <p:nvSpPr>
          <p:cNvPr id="31" name="Flowchart: Data 30">
            <a:extLst>
              <a:ext uri="{FF2B5EF4-FFF2-40B4-BE49-F238E27FC236}">
                <a16:creationId xmlns:a16="http://schemas.microsoft.com/office/drawing/2014/main" id="{ED00B8F5-463D-4D9E-BDC8-82D1A4BDE6A9}"/>
              </a:ext>
            </a:extLst>
          </p:cNvPr>
          <p:cNvSpPr/>
          <p:nvPr/>
        </p:nvSpPr>
        <p:spPr>
          <a:xfrm>
            <a:off x="432437" y="3356830"/>
            <a:ext cx="1980000" cy="1800000"/>
          </a:xfrm>
          <a:prstGeom prst="flowChartInputOutput">
            <a:avLst/>
          </a:prstGeom>
          <a:solidFill>
            <a:srgbClr val="0F6FC6">
              <a:lumMod val="50000"/>
            </a:srgbClr>
          </a:solidFill>
          <a:ln w="12700" cap="flat" cmpd="sng" algn="ctr">
            <a:noFill/>
            <a:prstDash val="solid"/>
            <a:miter lim="800000"/>
          </a:ln>
          <a:effectLst/>
          <a:scene3d>
            <a:camera prst="orthographicFront"/>
            <a:lightRig rig="threePt" dir="t"/>
          </a:scene3d>
          <a:sp3d>
            <a:bevelT w="63500" h="63500"/>
          </a:sp3d>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32" name="Rectangle 31">
            <a:extLst>
              <a:ext uri="{FF2B5EF4-FFF2-40B4-BE49-F238E27FC236}">
                <a16:creationId xmlns:a16="http://schemas.microsoft.com/office/drawing/2014/main" id="{DDA27ADC-AF4F-4455-88CD-F716530FBA0C}"/>
              </a:ext>
            </a:extLst>
          </p:cNvPr>
          <p:cNvSpPr/>
          <p:nvPr/>
        </p:nvSpPr>
        <p:spPr>
          <a:xfrm>
            <a:off x="114034" y="5223718"/>
            <a:ext cx="2231562" cy="6924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1800" b="1" i="0" u="none" strike="noStrike" kern="1200" cap="none" spc="0" normalizeH="0" baseline="0" noProof="0" dirty="0">
                <a:ln>
                  <a:noFill/>
                </a:ln>
                <a:solidFill>
                  <a:srgbClr val="0F6FC6">
                    <a:lumMod val="50000"/>
                  </a:srgbClr>
                </a:solidFill>
                <a:effectLst/>
                <a:uLnTx/>
                <a:uFillTx/>
                <a:latin typeface="Roboto Bk" pitchFamily="2" charset="0"/>
                <a:ea typeface="Roboto Bk" pitchFamily="2" charset="0"/>
                <a:cs typeface="+mn-cs"/>
              </a:rPr>
              <a:t>Preston Schmauch</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black"/>
                </a:solidFill>
                <a:effectLst/>
                <a:uLnTx/>
                <a:uFillTx/>
                <a:latin typeface="Arial Black" panose="020B0A04020102020204" pitchFamily="34" charset="0"/>
                <a:ea typeface="+mn-ea"/>
                <a:cs typeface="+mn-cs"/>
              </a:rPr>
              <a:t>Center Agreement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black"/>
                </a:solidFill>
                <a:effectLst/>
                <a:uLnTx/>
                <a:uFillTx/>
                <a:latin typeface="Arial Black" panose="020B0A04020102020204" pitchFamily="34" charset="0"/>
                <a:ea typeface="+mn-ea"/>
                <a:cs typeface="+mn-cs"/>
              </a:rPr>
              <a:t>Manager</a:t>
            </a:r>
            <a:endParaRPr kumimoji="0" lang="en-IN" sz="1050" b="0" i="0" u="none" strike="noStrike" kern="1200" cap="none" spc="0" normalizeH="0" baseline="0" noProof="0" dirty="0">
              <a:ln>
                <a:noFill/>
              </a:ln>
              <a:solidFill>
                <a:prstClr val="black"/>
              </a:solidFill>
              <a:effectLst/>
              <a:uLnTx/>
              <a:uFillTx/>
              <a:latin typeface="Arial Black" panose="020B0A04020102020204" pitchFamily="34" charset="0"/>
              <a:ea typeface="+mn-ea"/>
              <a:cs typeface="+mn-cs"/>
            </a:endParaRPr>
          </a:p>
        </p:txBody>
      </p:sp>
      <p:sp>
        <p:nvSpPr>
          <p:cNvPr id="23" name="Flowchart: Data 22">
            <a:extLst>
              <a:ext uri="{FF2B5EF4-FFF2-40B4-BE49-F238E27FC236}">
                <a16:creationId xmlns:a16="http://schemas.microsoft.com/office/drawing/2014/main" id="{C6FCAD34-D397-4EE6-B45C-94C0A580B3F2}"/>
              </a:ext>
            </a:extLst>
          </p:cNvPr>
          <p:cNvSpPr/>
          <p:nvPr/>
        </p:nvSpPr>
        <p:spPr>
          <a:xfrm>
            <a:off x="4411026" y="585216"/>
            <a:ext cx="1980000" cy="1800000"/>
          </a:xfrm>
          <a:prstGeom prst="flowChartInputOutput">
            <a:avLst/>
          </a:prstGeom>
          <a:solidFill>
            <a:srgbClr val="009DD9">
              <a:lumMod val="50000"/>
            </a:srgbClr>
          </a:solidFill>
          <a:ln w="12700" cap="flat" cmpd="sng" algn="ctr">
            <a:noFill/>
            <a:prstDash val="solid"/>
            <a:miter lim="800000"/>
          </a:ln>
          <a:effectLst/>
          <a:scene3d>
            <a:camera prst="orthographicFront"/>
            <a:lightRig rig="threePt" dir="t"/>
          </a:scene3d>
          <a:sp3d>
            <a:bevelT w="63500" h="63500"/>
          </a:sp3d>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4" name="Rectangle 23">
            <a:extLst>
              <a:ext uri="{FF2B5EF4-FFF2-40B4-BE49-F238E27FC236}">
                <a16:creationId xmlns:a16="http://schemas.microsoft.com/office/drawing/2014/main" id="{4BC933E0-FE49-4BE3-822D-F5CE5BB68E46}"/>
              </a:ext>
            </a:extLst>
          </p:cNvPr>
          <p:cNvSpPr/>
          <p:nvPr/>
        </p:nvSpPr>
        <p:spPr>
          <a:xfrm>
            <a:off x="4210830" y="2455152"/>
            <a:ext cx="2057062" cy="85408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F6FC6">
                    <a:lumMod val="50000"/>
                  </a:srgbClr>
                </a:solidFill>
                <a:effectLst/>
                <a:uLnTx/>
                <a:uFillTx/>
                <a:latin typeface="Roboto Bk" pitchFamily="2" charset="0"/>
                <a:ea typeface="Roboto Bk" pitchFamily="2" charset="0"/>
                <a:cs typeface="+mn-cs"/>
              </a:rPr>
              <a:t>Whitney Young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prstClr val="black"/>
                </a:solidFill>
                <a:effectLst/>
                <a:uLnTx/>
                <a:uFillTx/>
                <a:latin typeface="Arial Black" panose="020B0A04020102020204" pitchFamily="34" charset="0"/>
                <a:ea typeface="+mn-ea"/>
                <a:cs typeface="+mn-cs"/>
              </a:rPr>
              <a:t>Academia &amp; International Partnerships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prstClr val="black"/>
                </a:solidFill>
                <a:effectLst/>
                <a:uLnTx/>
                <a:uFillTx/>
                <a:latin typeface="Arial Black" panose="020B0A04020102020204" pitchFamily="34" charset="0"/>
                <a:ea typeface="+mn-ea"/>
                <a:cs typeface="+mn-cs"/>
              </a:rPr>
              <a:t>Manager</a:t>
            </a:r>
            <a:endParaRPr kumimoji="0" lang="en-IN" sz="1050" b="1" i="0" u="none" strike="noStrike" kern="1200" cap="none" spc="0" normalizeH="0" baseline="0" noProof="0" dirty="0">
              <a:ln>
                <a:noFill/>
              </a:ln>
              <a:solidFill>
                <a:prstClr val="black"/>
              </a:solidFill>
              <a:effectLst/>
              <a:uLnTx/>
              <a:uFillTx/>
              <a:latin typeface="Arial Black" panose="020B0A04020102020204" pitchFamily="34" charset="0"/>
              <a:ea typeface="+mn-ea"/>
              <a:cs typeface="+mn-cs"/>
            </a:endParaRPr>
          </a:p>
        </p:txBody>
      </p:sp>
      <p:pic>
        <p:nvPicPr>
          <p:cNvPr id="6" name="Picture 5"/>
          <p:cNvPicPr>
            <a:picLocks noChangeAspect="1"/>
          </p:cNvPicPr>
          <p:nvPr/>
        </p:nvPicPr>
        <p:blipFill rotWithShape="1">
          <a:blip r:embed="rId3"/>
          <a:srcRect l="-593" t="2359" r="2415" b="15967"/>
          <a:stretch/>
        </p:blipFill>
        <p:spPr>
          <a:xfrm>
            <a:off x="4811773" y="746730"/>
            <a:ext cx="1170432" cy="1463040"/>
          </a:xfrm>
          <a:prstGeom prst="ellipse">
            <a:avLst/>
          </a:prstGeom>
          <a:ln w="6350" cap="rnd">
            <a:solidFill>
              <a:srgbClr val="333333"/>
            </a:solidFill>
          </a:ln>
          <a:effectLst/>
          <a:scene3d>
            <a:camera prst="orthographicFront"/>
            <a:lightRig rig="contrasting" dir="t">
              <a:rot lat="0" lon="0" rev="3000000"/>
            </a:lightRig>
          </a:scene3d>
          <a:sp3d contourW="7620">
            <a:bevelT w="95250" h="31750"/>
            <a:contourClr>
              <a:srgbClr val="333333"/>
            </a:contourClr>
          </a:sp3d>
        </p:spPr>
      </p:pic>
      <p:sp>
        <p:nvSpPr>
          <p:cNvPr id="27" name="Flowchart: Data 26">
            <a:extLst>
              <a:ext uri="{FF2B5EF4-FFF2-40B4-BE49-F238E27FC236}">
                <a16:creationId xmlns:a16="http://schemas.microsoft.com/office/drawing/2014/main" id="{ED00B8F5-463D-4D9E-BDC8-82D1A4BDE6A9}"/>
              </a:ext>
            </a:extLst>
          </p:cNvPr>
          <p:cNvSpPr/>
          <p:nvPr/>
        </p:nvSpPr>
        <p:spPr>
          <a:xfrm>
            <a:off x="432437" y="586866"/>
            <a:ext cx="1980000" cy="1800000"/>
          </a:xfrm>
          <a:prstGeom prst="flowChartInputOutput">
            <a:avLst/>
          </a:prstGeom>
          <a:solidFill>
            <a:srgbClr val="0F6FC6">
              <a:lumMod val="50000"/>
            </a:srgbClr>
          </a:solidFill>
          <a:ln w="12700" cap="flat" cmpd="sng" algn="ctr">
            <a:noFill/>
            <a:prstDash val="solid"/>
            <a:miter lim="800000"/>
          </a:ln>
          <a:effectLst/>
          <a:scene3d>
            <a:camera prst="orthographicFront"/>
            <a:lightRig rig="threePt" dir="t"/>
          </a:scene3d>
          <a:sp3d>
            <a:bevelT w="63500" h="63500"/>
          </a:sp3d>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28" name="Rectangle 27">
            <a:extLst>
              <a:ext uri="{FF2B5EF4-FFF2-40B4-BE49-F238E27FC236}">
                <a16:creationId xmlns:a16="http://schemas.microsoft.com/office/drawing/2014/main" id="{DDA27ADC-AF4F-4455-88CD-F716530FBA0C}"/>
              </a:ext>
            </a:extLst>
          </p:cNvPr>
          <p:cNvSpPr/>
          <p:nvPr/>
        </p:nvSpPr>
        <p:spPr>
          <a:xfrm>
            <a:off x="432437" y="2446079"/>
            <a:ext cx="1851261" cy="85408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1800" b="1" i="0" u="none" strike="noStrike" kern="1200" cap="none" spc="0" normalizeH="0" baseline="0" noProof="0" dirty="0">
                <a:ln>
                  <a:noFill/>
                </a:ln>
                <a:solidFill>
                  <a:srgbClr val="0F6FC6">
                    <a:lumMod val="50000"/>
                  </a:srgbClr>
                </a:solidFill>
                <a:effectLst/>
                <a:uLnTx/>
                <a:uFillTx/>
                <a:latin typeface="Roboto Bk" pitchFamily="2" charset="0"/>
                <a:ea typeface="Roboto Bk" pitchFamily="2" charset="0"/>
                <a:cs typeface="+mn-cs"/>
              </a:rPr>
              <a:t>Chip Jones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black"/>
                </a:solidFill>
                <a:effectLst/>
                <a:uLnTx/>
                <a:uFillTx/>
                <a:latin typeface="Arial Black" panose="020B0A04020102020204" pitchFamily="34" charset="0"/>
                <a:ea typeface="+mn-ea"/>
                <a:cs typeface="+mn-cs"/>
              </a:rPr>
              <a:t>Commercial Partnerships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black"/>
                </a:solidFill>
                <a:effectLst/>
                <a:uLnTx/>
                <a:uFillTx/>
                <a:latin typeface="Arial Black" panose="020B0A04020102020204" pitchFamily="34" charset="0"/>
                <a:ea typeface="+mn-ea"/>
                <a:cs typeface="+mn-cs"/>
              </a:rPr>
              <a:t>Manager</a:t>
            </a:r>
            <a:endParaRPr kumimoji="0" lang="en-IN" sz="1050" b="0" i="0" u="none" strike="noStrike" kern="1200" cap="none" spc="0" normalizeH="0" baseline="0" noProof="0" dirty="0">
              <a:ln>
                <a:noFill/>
              </a:ln>
              <a:solidFill>
                <a:prstClr val="black"/>
              </a:solidFill>
              <a:effectLst/>
              <a:uLnTx/>
              <a:uFillTx/>
              <a:latin typeface="Arial Black" panose="020B0A04020102020204" pitchFamily="34" charset="0"/>
              <a:ea typeface="+mn-ea"/>
              <a:cs typeface="+mn-cs"/>
            </a:endParaRPr>
          </a:p>
        </p:txBody>
      </p:sp>
      <p:pic>
        <p:nvPicPr>
          <p:cNvPr id="8" name="Picture 7"/>
          <p:cNvPicPr>
            <a:picLocks noChangeAspect="1"/>
          </p:cNvPicPr>
          <p:nvPr/>
        </p:nvPicPr>
        <p:blipFill rotWithShape="1">
          <a:blip r:embed="rId4" cstate="hqprint">
            <a:extLst>
              <a:ext uri="{28A0092B-C50C-407E-A947-70E740481C1C}">
                <a14:useLocalDpi xmlns:a14="http://schemas.microsoft.com/office/drawing/2010/main" val="0"/>
              </a:ext>
            </a:extLst>
          </a:blip>
          <a:srcRect l="7409" t="1482" r="7242" b="13169"/>
          <a:stretch/>
        </p:blipFill>
        <p:spPr>
          <a:xfrm>
            <a:off x="837979" y="761016"/>
            <a:ext cx="1170432" cy="1463040"/>
          </a:xfrm>
          <a:prstGeom prst="ellipse">
            <a:avLst/>
          </a:prstGeom>
          <a:ln w="6350" cap="rnd">
            <a:solidFill>
              <a:srgbClr val="333333"/>
            </a:solidFill>
          </a:ln>
          <a:effectLst/>
          <a:scene3d>
            <a:camera prst="orthographicFront"/>
            <a:lightRig rig="contrasting" dir="t">
              <a:rot lat="0" lon="0" rev="3000000"/>
            </a:lightRig>
          </a:scene3d>
          <a:sp3d contourW="7620">
            <a:bevelT w="95250" h="31750"/>
            <a:contourClr>
              <a:srgbClr val="333333"/>
            </a:contourClr>
          </a:sp3d>
        </p:spPr>
      </p:pic>
      <p:pic>
        <p:nvPicPr>
          <p:cNvPr id="9" name="Picture 8"/>
          <p:cNvPicPr>
            <a:picLocks noChangeAspect="1"/>
          </p:cNvPicPr>
          <p:nvPr/>
        </p:nvPicPr>
        <p:blipFill>
          <a:blip r:embed="rId5"/>
          <a:stretch>
            <a:fillRect/>
          </a:stretch>
        </p:blipFill>
        <p:spPr>
          <a:xfrm>
            <a:off x="836943" y="3525310"/>
            <a:ext cx="1170987" cy="1463040"/>
          </a:xfrm>
          <a:prstGeom prst="ellipse">
            <a:avLst/>
          </a:prstGeom>
          <a:ln w="6350" cap="rnd">
            <a:solidFill>
              <a:srgbClr val="333333"/>
            </a:solidFill>
          </a:ln>
          <a:effectLst/>
          <a:scene3d>
            <a:camera prst="orthographicFront"/>
            <a:lightRig rig="contrasting" dir="t">
              <a:rot lat="0" lon="0" rev="3000000"/>
            </a:lightRig>
          </a:scene3d>
          <a:sp3d contourW="7620">
            <a:bevelT w="95250" h="31750"/>
            <a:contourClr>
              <a:srgbClr val="333333"/>
            </a:contourClr>
          </a:sp3d>
        </p:spPr>
      </p:pic>
      <p:pic>
        <p:nvPicPr>
          <p:cNvPr id="10" name="Picture 9"/>
          <p:cNvPicPr preferRelativeResize="0">
            <a:picLocks/>
          </p:cNvPicPr>
          <p:nvPr/>
        </p:nvPicPr>
        <p:blipFill rotWithShape="1">
          <a:blip r:embed="rId6"/>
          <a:srcRect t="868" b="-868"/>
          <a:stretch/>
        </p:blipFill>
        <p:spPr>
          <a:xfrm>
            <a:off x="2784753" y="3523318"/>
            <a:ext cx="1170432" cy="1463040"/>
          </a:xfrm>
          <a:prstGeom prst="ellipse">
            <a:avLst/>
          </a:prstGeom>
          <a:ln w="6350" cap="rnd">
            <a:solidFill>
              <a:srgbClr val="333333"/>
            </a:solidFill>
          </a:ln>
          <a:effectLst/>
          <a:scene3d>
            <a:camera prst="orthographicFront"/>
            <a:lightRig rig="contrasting" dir="t">
              <a:rot lat="0" lon="0" rev="3000000"/>
            </a:lightRig>
          </a:scene3d>
          <a:sp3d contourW="7620">
            <a:bevelT w="95250" h="31750"/>
            <a:contourClr>
              <a:srgbClr val="333333"/>
            </a:contourClr>
          </a:sp3d>
        </p:spPr>
      </p:pic>
      <p:pic>
        <p:nvPicPr>
          <p:cNvPr id="11" name="Picture 10"/>
          <p:cNvPicPr preferRelativeResize="0">
            <a:picLocks/>
          </p:cNvPicPr>
          <p:nvPr/>
        </p:nvPicPr>
        <p:blipFill rotWithShape="1">
          <a:blip r:embed="rId7"/>
          <a:srcRect l="11506" t="32427" r="15038" b="195"/>
          <a:stretch/>
        </p:blipFill>
        <p:spPr>
          <a:xfrm>
            <a:off x="4811773" y="3523317"/>
            <a:ext cx="1170432" cy="1463040"/>
          </a:xfrm>
          <a:prstGeom prst="ellipse">
            <a:avLst/>
          </a:prstGeom>
          <a:ln w="6350" cap="rnd">
            <a:solidFill>
              <a:srgbClr val="333333"/>
            </a:solidFill>
          </a:ln>
          <a:effectLst/>
          <a:scene3d>
            <a:camera prst="orthographicFront"/>
            <a:lightRig rig="contrasting" dir="t">
              <a:rot lat="0" lon="0" rev="3000000"/>
            </a:lightRig>
          </a:scene3d>
          <a:sp3d contourW="7620">
            <a:bevelT w="95250" h="31750"/>
            <a:contourClr>
              <a:srgbClr val="333333"/>
            </a:contourClr>
          </a:sp3d>
        </p:spPr>
      </p:pic>
      <p:sp>
        <p:nvSpPr>
          <p:cNvPr id="21" name="Flowchart: Data 20">
            <a:extLst>
              <a:ext uri="{FF2B5EF4-FFF2-40B4-BE49-F238E27FC236}">
                <a16:creationId xmlns:a16="http://schemas.microsoft.com/office/drawing/2014/main" id="{69FC9775-0537-43B8-9835-B69A0859215D}"/>
              </a:ext>
            </a:extLst>
          </p:cNvPr>
          <p:cNvSpPr/>
          <p:nvPr/>
        </p:nvSpPr>
        <p:spPr>
          <a:xfrm>
            <a:off x="2360792" y="585216"/>
            <a:ext cx="1980000" cy="1800000"/>
          </a:xfrm>
          <a:prstGeom prst="flowChartInputOutput">
            <a:avLst/>
          </a:prstGeom>
          <a:solidFill>
            <a:srgbClr val="0F6FC6">
              <a:lumMod val="75000"/>
            </a:srgbClr>
          </a:solidFill>
          <a:ln w="12700" cap="flat" cmpd="sng" algn="ctr">
            <a:noFill/>
            <a:prstDash val="solid"/>
            <a:miter lim="800000"/>
          </a:ln>
          <a:effectLst/>
          <a:scene3d>
            <a:camera prst="orthographicFront"/>
            <a:lightRig rig="threePt" dir="t"/>
          </a:scene3d>
          <a:sp3d>
            <a:bevelT w="63500" h="63500"/>
          </a:sp3d>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22" name="Rectangle 21">
            <a:extLst>
              <a:ext uri="{FF2B5EF4-FFF2-40B4-BE49-F238E27FC236}">
                <a16:creationId xmlns:a16="http://schemas.microsoft.com/office/drawing/2014/main" id="{C225AFBF-4767-4039-ADFA-0A667FCFE383}"/>
              </a:ext>
            </a:extLst>
          </p:cNvPr>
          <p:cNvSpPr/>
          <p:nvPr/>
        </p:nvSpPr>
        <p:spPr>
          <a:xfrm>
            <a:off x="2360791" y="2471106"/>
            <a:ext cx="1772946" cy="85408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1800" b="1" i="0" u="none" strike="noStrike" kern="1200" cap="none" spc="0" normalizeH="0" baseline="0" noProof="0" dirty="0">
                <a:ln>
                  <a:noFill/>
                </a:ln>
                <a:solidFill>
                  <a:srgbClr val="0F6FC6">
                    <a:lumMod val="50000"/>
                  </a:srgbClr>
                </a:solidFill>
                <a:effectLst/>
                <a:uLnTx/>
                <a:uFillTx/>
                <a:latin typeface="Roboto Bk" pitchFamily="2" charset="0"/>
                <a:ea typeface="Roboto Bk" pitchFamily="2" charset="0"/>
                <a:cs typeface="+mn-cs"/>
              </a:rPr>
              <a:t>Rip Nabors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prstClr val="black"/>
                </a:solidFill>
                <a:effectLst/>
                <a:uLnTx/>
                <a:uFillTx/>
                <a:latin typeface="Arial Black" panose="020B0A04020102020204" pitchFamily="34" charset="0"/>
                <a:ea typeface="+mn-ea"/>
                <a:cs typeface="+mn-cs"/>
              </a:rPr>
              <a:t>Interagency Partnerships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prstClr val="black"/>
                </a:solidFill>
                <a:effectLst/>
                <a:uLnTx/>
                <a:uFillTx/>
                <a:latin typeface="Arial Black" panose="020B0A04020102020204" pitchFamily="34" charset="0"/>
                <a:ea typeface="+mn-ea"/>
                <a:cs typeface="+mn-cs"/>
              </a:rPr>
              <a:t>Manager</a:t>
            </a:r>
            <a:endParaRPr kumimoji="0" lang="en-IN" sz="1050" b="1" i="0" u="none" strike="noStrike" kern="1200" cap="none" spc="0" normalizeH="0" baseline="0" noProof="0" dirty="0">
              <a:ln>
                <a:noFill/>
              </a:ln>
              <a:solidFill>
                <a:prstClr val="black"/>
              </a:solidFill>
              <a:effectLst/>
              <a:uLnTx/>
              <a:uFillTx/>
              <a:latin typeface="Arial Black" panose="020B0A04020102020204" pitchFamily="34" charset="0"/>
              <a:ea typeface="+mn-ea"/>
              <a:cs typeface="+mn-cs"/>
            </a:endParaRPr>
          </a:p>
        </p:txBody>
      </p:sp>
      <p:pic>
        <p:nvPicPr>
          <p:cNvPr id="12" name="Picture 11"/>
          <p:cNvPicPr preferRelativeResize="0">
            <a:picLocks/>
          </p:cNvPicPr>
          <p:nvPr/>
        </p:nvPicPr>
        <p:blipFill>
          <a:blip r:embed="rId8" cstate="hqprint">
            <a:extLst>
              <a:ext uri="{28A0092B-C50C-407E-A947-70E740481C1C}">
                <a14:useLocalDpi xmlns:a14="http://schemas.microsoft.com/office/drawing/2010/main" val="0"/>
              </a:ext>
            </a:extLst>
          </a:blip>
          <a:stretch>
            <a:fillRect/>
          </a:stretch>
        </p:blipFill>
        <p:spPr>
          <a:xfrm>
            <a:off x="2765576" y="761016"/>
            <a:ext cx="1170432" cy="1463040"/>
          </a:xfrm>
          <a:prstGeom prst="ellipse">
            <a:avLst/>
          </a:prstGeom>
          <a:ln w="6350" cap="rnd">
            <a:solidFill>
              <a:srgbClr val="333333"/>
            </a:solidFill>
          </a:ln>
          <a:effectLst/>
          <a:scene3d>
            <a:camera prst="orthographicFront"/>
            <a:lightRig rig="contrasting" dir="t">
              <a:rot lat="0" lon="0" rev="3000000"/>
            </a:lightRig>
          </a:scene3d>
          <a:sp3d contourW="7620">
            <a:bevelT w="95250" h="31750"/>
            <a:contourClr>
              <a:srgbClr val="333333"/>
            </a:contourClr>
          </a:sp3d>
        </p:spPr>
      </p:pic>
      <p:sp>
        <p:nvSpPr>
          <p:cNvPr id="2" name="Rectangle 1"/>
          <p:cNvSpPr/>
          <p:nvPr/>
        </p:nvSpPr>
        <p:spPr>
          <a:xfrm>
            <a:off x="6515266" y="3262808"/>
            <a:ext cx="5355231" cy="295465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600" b="0" i="0" u="none" strike="noStrike" kern="1200" cap="none" spc="0" normalizeH="0" baseline="0" noProof="0" dirty="0">
                <a:ln>
                  <a:noFill/>
                </a:ln>
                <a:solidFill>
                  <a:schemeClr val="bg1"/>
                </a:solidFill>
                <a:effectLst/>
                <a:uLnTx/>
                <a:uFillTx/>
                <a:latin typeface="Calibri" panose="020F0502020204030204"/>
                <a:ea typeface="+mn-ea"/>
                <a:cs typeface="+mn-cs"/>
              </a:rPr>
              <a:t>Since 2011, the Partnerships Team...</a:t>
            </a: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chemeClr val="bg1"/>
                </a:solidFill>
                <a:effectLst/>
                <a:uLnTx/>
                <a:uFillTx/>
                <a:latin typeface="Calibri" panose="020F0502020204030204"/>
                <a:ea typeface="+mn-ea"/>
                <a:cs typeface="+mn-cs"/>
              </a:rPr>
              <a:t>Provides the “Front Door” for exploring opportunities and connect partners to NASA contacts. </a:t>
            </a: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chemeClr val="bg1"/>
                </a:solidFill>
                <a:effectLst/>
                <a:uLnTx/>
                <a:uFillTx/>
                <a:latin typeface="Calibri" panose="020F0502020204030204"/>
                <a:ea typeface="+mn-ea"/>
                <a:cs typeface="+mn-cs"/>
              </a:rPr>
              <a:t>Provides guidance on agreements and advocate for partners within NASA processes.</a:t>
            </a: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chemeClr val="bg1"/>
                </a:solidFill>
                <a:effectLst/>
                <a:uLnTx/>
                <a:uFillTx/>
                <a:latin typeface="Calibri" panose="020F0502020204030204"/>
                <a:ea typeface="+mn-ea"/>
                <a:cs typeface="+mn-cs"/>
              </a:rPr>
              <a:t>Listens to partner feedback and work to improve NASA partnership systems and culture </a:t>
            </a: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chemeClr val="bg1"/>
                </a:solidFill>
                <a:effectLst/>
                <a:uLnTx/>
                <a:uFillTx/>
                <a:latin typeface="Calibri" panose="020F0502020204030204"/>
                <a:ea typeface="+mn-ea"/>
                <a:cs typeface="+mn-cs"/>
              </a:rPr>
              <a:t>Maintains a presence at outreach events, listens to partner needs, and bring MSFC capabilities awareness addressing partner needs.</a:t>
            </a:r>
          </a:p>
        </p:txBody>
      </p:sp>
      <p:sp>
        <p:nvSpPr>
          <p:cNvPr id="25" name="Flowchart: Data 24">
            <a:extLst>
              <a:ext uri="{FF2B5EF4-FFF2-40B4-BE49-F238E27FC236}">
                <a16:creationId xmlns:a16="http://schemas.microsoft.com/office/drawing/2014/main" id="{C037A803-73FC-463B-B8AA-5E06DBE37388}"/>
              </a:ext>
            </a:extLst>
          </p:cNvPr>
          <p:cNvSpPr/>
          <p:nvPr/>
        </p:nvSpPr>
        <p:spPr>
          <a:xfrm>
            <a:off x="6391656" y="585216"/>
            <a:ext cx="1980000" cy="1800000"/>
          </a:xfrm>
          <a:prstGeom prst="flowChartInputOutput">
            <a:avLst/>
          </a:prstGeom>
          <a:solidFill>
            <a:srgbClr val="0076A3"/>
          </a:solidFill>
          <a:ln w="12700" cap="flat" cmpd="sng" algn="ctr">
            <a:noFill/>
            <a:prstDash val="solid"/>
            <a:miter lim="800000"/>
          </a:ln>
          <a:effectLst/>
          <a:scene3d>
            <a:camera prst="orthographicFront"/>
            <a:lightRig rig="threePt" dir="t"/>
          </a:scene3d>
          <a:sp3d>
            <a:bevelT w="63500" h="63500"/>
          </a:sp3d>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26" name="Rectangle 25">
            <a:extLst>
              <a:ext uri="{FF2B5EF4-FFF2-40B4-BE49-F238E27FC236}">
                <a16:creationId xmlns:a16="http://schemas.microsoft.com/office/drawing/2014/main" id="{0B549296-13EB-463F-A4FC-49A7D093DC96}"/>
              </a:ext>
            </a:extLst>
          </p:cNvPr>
          <p:cNvSpPr/>
          <p:nvPr/>
        </p:nvSpPr>
        <p:spPr>
          <a:xfrm>
            <a:off x="6344985" y="2455152"/>
            <a:ext cx="1842085" cy="53091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F6FC6">
                    <a:lumMod val="50000"/>
                  </a:srgbClr>
                </a:solidFill>
                <a:effectLst/>
                <a:uLnTx/>
                <a:uFillTx/>
                <a:latin typeface="Roboto Bk" pitchFamily="2" charset="0"/>
                <a:ea typeface="Roboto Bk" pitchFamily="2" charset="0"/>
                <a:cs typeface="+mn-cs"/>
              </a:rPr>
              <a:t>Dawn Turner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prstClr val="black"/>
                </a:solidFill>
                <a:effectLst/>
                <a:uLnTx/>
                <a:uFillTx/>
                <a:latin typeface="Arial Black" panose="020B0A04020102020204" pitchFamily="34" charset="0"/>
                <a:ea typeface="+mn-ea"/>
                <a:cs typeface="+mn-cs"/>
              </a:rPr>
              <a:t>Industry Engagements</a:t>
            </a:r>
            <a:endParaRPr kumimoji="0" lang="en-IN" sz="1050" b="1" i="0" u="none" strike="noStrike" kern="1200" cap="none" spc="0" normalizeH="0" baseline="0" noProof="0" dirty="0">
              <a:ln>
                <a:noFill/>
              </a:ln>
              <a:solidFill>
                <a:prstClr val="black"/>
              </a:solidFill>
              <a:effectLst/>
              <a:uLnTx/>
              <a:uFillTx/>
              <a:latin typeface="Arial Black" panose="020B0A04020102020204" pitchFamily="34" charset="0"/>
              <a:ea typeface="+mn-ea"/>
              <a:cs typeface="+mn-cs"/>
            </a:endParaRPr>
          </a:p>
        </p:txBody>
      </p:sp>
      <p:pic>
        <p:nvPicPr>
          <p:cNvPr id="4" name="Picture 3" descr="A picture containing person, blue&#10;&#10;Description automatically generated">
            <a:extLst>
              <a:ext uri="{FF2B5EF4-FFF2-40B4-BE49-F238E27FC236}">
                <a16:creationId xmlns:a16="http://schemas.microsoft.com/office/drawing/2014/main" id="{3F521ADB-0547-4006-84C9-19F0D759BCAF}"/>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773799" y="749808"/>
            <a:ext cx="1215714" cy="1519733"/>
          </a:xfrm>
          <a:prstGeom prst="ellipse">
            <a:avLst/>
          </a:prstGeom>
          <a:ln w="6350" cap="rnd">
            <a:solidFill>
              <a:srgbClr val="333333"/>
            </a:solidFill>
          </a:ln>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388478257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Flowchart: Data 31">
            <a:extLst>
              <a:ext uri="{FF2B5EF4-FFF2-40B4-BE49-F238E27FC236}">
                <a16:creationId xmlns:a16="http://schemas.microsoft.com/office/drawing/2014/main" id="{7EE685B1-4C71-4F24-A87E-0A70EE6BD97E}"/>
              </a:ext>
            </a:extLst>
          </p:cNvPr>
          <p:cNvSpPr/>
          <p:nvPr/>
        </p:nvSpPr>
        <p:spPr>
          <a:xfrm>
            <a:off x="4746231" y="3286487"/>
            <a:ext cx="1980000" cy="1800000"/>
          </a:xfrm>
          <a:prstGeom prst="flowChartInputOutput">
            <a:avLst/>
          </a:prstGeom>
          <a:solidFill>
            <a:srgbClr val="0F6FC6">
              <a:lumMod val="50000"/>
            </a:srgbClr>
          </a:solidFill>
          <a:ln w="12700" cap="flat" cmpd="sng" algn="ctr">
            <a:noFill/>
            <a:prstDash val="solid"/>
            <a:miter lim="800000"/>
          </a:ln>
          <a:effectLst/>
          <a:scene3d>
            <a:camera prst="orthographicFront"/>
            <a:lightRig rig="threePt" dir="t"/>
          </a:scene3d>
          <a:sp3d>
            <a:bevelT w="63500" h="63500"/>
          </a:sp3d>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7" name="Title 6"/>
          <p:cNvSpPr>
            <a:spLocks noGrp="1"/>
          </p:cNvSpPr>
          <p:nvPr>
            <p:ph type="title"/>
          </p:nvPr>
        </p:nvSpPr>
        <p:spPr/>
        <p:txBody>
          <a:bodyPr>
            <a:normAutofit/>
          </a:bodyPr>
          <a:lstStyle/>
          <a:p>
            <a:r>
              <a:rPr lang="en-US" dirty="0"/>
              <a:t>PFO Formulation Team</a:t>
            </a:r>
          </a:p>
        </p:txBody>
      </p:sp>
      <p:sp>
        <p:nvSpPr>
          <p:cNvPr id="21" name="Flowchart: Data 20">
            <a:extLst>
              <a:ext uri="{FF2B5EF4-FFF2-40B4-BE49-F238E27FC236}">
                <a16:creationId xmlns:a16="http://schemas.microsoft.com/office/drawing/2014/main" id="{69FC9775-0537-43B8-9835-B69A0859215D}"/>
              </a:ext>
            </a:extLst>
          </p:cNvPr>
          <p:cNvSpPr/>
          <p:nvPr/>
        </p:nvSpPr>
        <p:spPr>
          <a:xfrm>
            <a:off x="7022769" y="502770"/>
            <a:ext cx="1980000" cy="1800000"/>
          </a:xfrm>
          <a:prstGeom prst="flowChartInputOutput">
            <a:avLst/>
          </a:prstGeom>
          <a:solidFill>
            <a:srgbClr val="0F6FC6">
              <a:lumMod val="75000"/>
            </a:srgbClr>
          </a:solidFill>
          <a:ln w="12700" cap="flat" cmpd="sng" algn="ctr">
            <a:noFill/>
            <a:prstDash val="solid"/>
            <a:miter lim="800000"/>
          </a:ln>
          <a:effectLst/>
          <a:scene3d>
            <a:camera prst="orthographicFront"/>
            <a:lightRig rig="threePt" dir="t"/>
          </a:scene3d>
          <a:sp3d>
            <a:bevelT w="63500" h="63500"/>
          </a:sp3d>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2" name="Rectangle 21">
            <a:extLst>
              <a:ext uri="{FF2B5EF4-FFF2-40B4-BE49-F238E27FC236}">
                <a16:creationId xmlns:a16="http://schemas.microsoft.com/office/drawing/2014/main" id="{C225AFBF-4767-4039-ADFA-0A667FCFE383}"/>
              </a:ext>
            </a:extLst>
          </p:cNvPr>
          <p:cNvSpPr/>
          <p:nvPr/>
        </p:nvSpPr>
        <p:spPr>
          <a:xfrm>
            <a:off x="7022769" y="2437210"/>
            <a:ext cx="1749525" cy="6924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F6FC6">
                    <a:lumMod val="50000"/>
                  </a:srgbClr>
                </a:solidFill>
                <a:effectLst/>
                <a:uLnTx/>
                <a:uFillTx/>
                <a:latin typeface="Roboto Bk" pitchFamily="2" charset="0"/>
                <a:ea typeface="Roboto Bk" pitchFamily="2" charset="0"/>
                <a:cs typeface="+mn-cs"/>
              </a:rPr>
              <a:t>Zenia Garcia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prstClr val="black"/>
                </a:solidFill>
                <a:effectLst/>
                <a:uLnTx/>
                <a:uFillTx/>
                <a:latin typeface="Arial Black" panose="020B0A04020102020204" pitchFamily="34" charset="0"/>
                <a:ea typeface="+mn-ea"/>
                <a:cs typeface="+mn-cs"/>
              </a:rPr>
              <a:t>Advanced Propulsion Formulation Manager</a:t>
            </a:r>
            <a:endParaRPr kumimoji="0" lang="en-IN" sz="1050" b="1" i="0" u="none" strike="noStrike" kern="1200" cap="none" spc="0" normalizeH="0" baseline="0" noProof="0" dirty="0">
              <a:ln>
                <a:noFill/>
              </a:ln>
              <a:solidFill>
                <a:prstClr val="black"/>
              </a:solidFill>
              <a:effectLst/>
              <a:uLnTx/>
              <a:uFillTx/>
              <a:latin typeface="Arial Black" panose="020B0A04020102020204" pitchFamily="34" charset="0"/>
              <a:ea typeface="+mn-ea"/>
              <a:cs typeface="+mn-cs"/>
            </a:endParaRPr>
          </a:p>
        </p:txBody>
      </p:sp>
      <p:sp>
        <p:nvSpPr>
          <p:cNvPr id="23" name="Flowchart: Data 22">
            <a:extLst>
              <a:ext uri="{FF2B5EF4-FFF2-40B4-BE49-F238E27FC236}">
                <a16:creationId xmlns:a16="http://schemas.microsoft.com/office/drawing/2014/main" id="{C6FCAD34-D397-4EE6-B45C-94C0A580B3F2}"/>
              </a:ext>
            </a:extLst>
          </p:cNvPr>
          <p:cNvSpPr/>
          <p:nvPr/>
        </p:nvSpPr>
        <p:spPr>
          <a:xfrm>
            <a:off x="9010045" y="502770"/>
            <a:ext cx="1980000" cy="1800000"/>
          </a:xfrm>
          <a:prstGeom prst="flowChartInputOutput">
            <a:avLst/>
          </a:prstGeom>
          <a:solidFill>
            <a:srgbClr val="009DD9">
              <a:lumMod val="50000"/>
            </a:srgbClr>
          </a:solidFill>
          <a:ln w="12700" cap="flat" cmpd="sng" algn="ctr">
            <a:noFill/>
            <a:prstDash val="solid"/>
            <a:miter lim="800000"/>
          </a:ln>
          <a:effectLst/>
          <a:scene3d>
            <a:camera prst="orthographicFront"/>
            <a:lightRig rig="threePt" dir="t"/>
          </a:scene3d>
          <a:sp3d>
            <a:bevelT w="63500" h="63500"/>
          </a:sp3d>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4" name="Rectangle 23">
            <a:extLst>
              <a:ext uri="{FF2B5EF4-FFF2-40B4-BE49-F238E27FC236}">
                <a16:creationId xmlns:a16="http://schemas.microsoft.com/office/drawing/2014/main" id="{4BC933E0-FE49-4BE3-822D-F5CE5BB68E46}"/>
              </a:ext>
            </a:extLst>
          </p:cNvPr>
          <p:cNvSpPr/>
          <p:nvPr/>
        </p:nvSpPr>
        <p:spPr>
          <a:xfrm>
            <a:off x="9002769" y="2437210"/>
            <a:ext cx="1818309" cy="85408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F6FC6">
                    <a:lumMod val="50000"/>
                  </a:srgbClr>
                </a:solidFill>
                <a:effectLst/>
                <a:uLnTx/>
                <a:uFillTx/>
                <a:latin typeface="Roboto Bk" pitchFamily="2" charset="0"/>
                <a:ea typeface="Roboto Bk" pitchFamily="2" charset="0"/>
                <a:cs typeface="+mn-cs"/>
              </a:rPr>
              <a:t>Carl Ise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prstClr val="black"/>
                </a:solidFill>
                <a:effectLst/>
                <a:uLnTx/>
                <a:uFillTx/>
                <a:latin typeface="Arial Black" panose="020B0A04020102020204" pitchFamily="34" charset="0"/>
                <a:ea typeface="+mn-ea"/>
                <a:cs typeface="+mn-cs"/>
              </a:rPr>
              <a:t>Other Government Agencies &amp; SSA Formulation Manager</a:t>
            </a:r>
            <a:endParaRPr kumimoji="0" lang="en-IN" sz="1050" b="1" i="0" u="none" strike="noStrike" kern="1200" cap="none" spc="0" normalizeH="0" baseline="0" noProof="0" dirty="0">
              <a:ln>
                <a:noFill/>
              </a:ln>
              <a:solidFill>
                <a:prstClr val="black"/>
              </a:solidFill>
              <a:effectLst/>
              <a:uLnTx/>
              <a:uFillTx/>
              <a:latin typeface="Arial Black" panose="020B0A04020102020204" pitchFamily="34" charset="0"/>
              <a:ea typeface="+mn-ea"/>
              <a:cs typeface="+mn-cs"/>
            </a:endParaRPr>
          </a:p>
        </p:txBody>
      </p:sp>
      <p:sp>
        <p:nvSpPr>
          <p:cNvPr id="27" name="Flowchart: Data 26">
            <a:extLst>
              <a:ext uri="{FF2B5EF4-FFF2-40B4-BE49-F238E27FC236}">
                <a16:creationId xmlns:a16="http://schemas.microsoft.com/office/drawing/2014/main" id="{ED00B8F5-463D-4D9E-BDC8-82D1A4BDE6A9}"/>
              </a:ext>
            </a:extLst>
          </p:cNvPr>
          <p:cNvSpPr/>
          <p:nvPr/>
        </p:nvSpPr>
        <p:spPr>
          <a:xfrm>
            <a:off x="5035493" y="502770"/>
            <a:ext cx="1980000" cy="1800000"/>
          </a:xfrm>
          <a:prstGeom prst="flowChartInputOutput">
            <a:avLst/>
          </a:prstGeom>
          <a:solidFill>
            <a:srgbClr val="0F6FC6">
              <a:lumMod val="50000"/>
            </a:srgbClr>
          </a:solidFill>
          <a:ln w="12700" cap="flat" cmpd="sng" algn="ctr">
            <a:noFill/>
            <a:prstDash val="solid"/>
            <a:miter lim="800000"/>
          </a:ln>
          <a:effectLst/>
          <a:scene3d>
            <a:camera prst="orthographicFront"/>
            <a:lightRig rig="threePt" dir="t"/>
          </a:scene3d>
          <a:sp3d>
            <a:bevelT w="63500" h="63500"/>
          </a:sp3d>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8" name="Rectangle 27">
            <a:extLst>
              <a:ext uri="{FF2B5EF4-FFF2-40B4-BE49-F238E27FC236}">
                <a16:creationId xmlns:a16="http://schemas.microsoft.com/office/drawing/2014/main" id="{DDA27ADC-AF4F-4455-88CD-F716530FBA0C}"/>
              </a:ext>
            </a:extLst>
          </p:cNvPr>
          <p:cNvSpPr/>
          <p:nvPr/>
        </p:nvSpPr>
        <p:spPr>
          <a:xfrm>
            <a:off x="4892447" y="2423356"/>
            <a:ext cx="1892571" cy="85408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1800" b="1" i="0" u="none" strike="noStrike" kern="1200" cap="none" spc="0" normalizeH="0" baseline="0" noProof="0" dirty="0">
                <a:ln>
                  <a:noFill/>
                </a:ln>
                <a:solidFill>
                  <a:srgbClr val="0F6FC6">
                    <a:lumMod val="50000"/>
                  </a:srgbClr>
                </a:solidFill>
                <a:effectLst/>
                <a:uLnTx/>
                <a:uFillTx/>
                <a:latin typeface="Roboto Bk" pitchFamily="2" charset="0"/>
                <a:ea typeface="Roboto Bk" pitchFamily="2" charset="0"/>
                <a:cs typeface="+mn-cs"/>
              </a:rPr>
              <a:t>Joseph Casas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prstClr val="black"/>
                </a:solidFill>
                <a:effectLst/>
                <a:uLnTx/>
                <a:uFillTx/>
                <a:latin typeface="Arial Black" panose="020B0A04020102020204" pitchFamily="34" charset="0"/>
                <a:ea typeface="+mn-ea"/>
                <a:cs typeface="+mn-cs"/>
              </a:rPr>
              <a:t>Small Spacecraft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prstClr val="black"/>
                </a:solidFill>
                <a:effectLst/>
                <a:uLnTx/>
                <a:uFillTx/>
                <a:latin typeface="Arial Black" panose="020B0A04020102020204" pitchFamily="34" charset="0"/>
                <a:ea typeface="+mn-ea"/>
                <a:cs typeface="+mn-cs"/>
              </a:rPr>
              <a:t>&amp; DOD Formulation Manager</a:t>
            </a:r>
            <a:endParaRPr kumimoji="0" lang="en-IN" sz="1050" b="1" i="0" u="none" strike="noStrike" kern="1200" cap="none" spc="0" normalizeH="0" baseline="0" noProof="0" dirty="0">
              <a:ln>
                <a:noFill/>
              </a:ln>
              <a:solidFill>
                <a:prstClr val="black"/>
              </a:solidFill>
              <a:effectLst/>
              <a:uLnTx/>
              <a:uFillTx/>
              <a:latin typeface="Arial Black" panose="020B0A04020102020204" pitchFamily="34" charset="0"/>
              <a:ea typeface="+mn-ea"/>
              <a:cs typeface="+mn-cs"/>
            </a:endParaRPr>
          </a:p>
        </p:txBody>
      </p:sp>
      <p:pic>
        <p:nvPicPr>
          <p:cNvPr id="4" name="Picture 3"/>
          <p:cNvPicPr>
            <a:picLocks noChangeAspect="1"/>
          </p:cNvPicPr>
          <p:nvPr/>
        </p:nvPicPr>
        <p:blipFill rotWithShape="1">
          <a:blip r:embed="rId3"/>
          <a:srcRect l="2216" t="352" r="-876" b="12520"/>
          <a:stretch/>
        </p:blipFill>
        <p:spPr>
          <a:xfrm>
            <a:off x="7432117" y="671250"/>
            <a:ext cx="1170432" cy="1463040"/>
          </a:xfrm>
          <a:prstGeom prst="ellipse">
            <a:avLst/>
          </a:prstGeom>
          <a:ln w="6350" cap="rnd">
            <a:solidFill>
              <a:srgbClr val="333333"/>
            </a:solidFill>
          </a:ln>
          <a:effectLst/>
          <a:scene3d>
            <a:camera prst="orthographicFront"/>
            <a:lightRig rig="contrasting" dir="t">
              <a:rot lat="0" lon="0" rev="3000000"/>
            </a:lightRig>
          </a:scene3d>
          <a:sp3d contourW="7620">
            <a:bevelT w="95250" h="31750"/>
            <a:contourClr>
              <a:srgbClr val="333333"/>
            </a:contourClr>
          </a:sp3d>
        </p:spPr>
      </p:pic>
      <p:pic>
        <p:nvPicPr>
          <p:cNvPr id="5" name="Picture 4"/>
          <p:cNvPicPr>
            <a:picLocks noChangeAspect="1"/>
          </p:cNvPicPr>
          <p:nvPr/>
        </p:nvPicPr>
        <p:blipFill rotWithShape="1">
          <a:blip r:embed="rId4"/>
          <a:srcRect l="23532" t="4735" r="26191" b="11399"/>
          <a:stretch/>
        </p:blipFill>
        <p:spPr>
          <a:xfrm>
            <a:off x="5437863" y="671250"/>
            <a:ext cx="1170432" cy="1463040"/>
          </a:xfrm>
          <a:prstGeom prst="ellipse">
            <a:avLst/>
          </a:prstGeom>
          <a:ln w="6350" cap="rnd">
            <a:solidFill>
              <a:srgbClr val="333333"/>
            </a:solidFill>
          </a:ln>
          <a:effectLst/>
          <a:scene3d>
            <a:camera prst="orthographicFront"/>
            <a:lightRig rig="contrasting" dir="t">
              <a:rot lat="0" lon="0" rev="3000000"/>
            </a:lightRig>
          </a:scene3d>
          <a:sp3d contourW="7620">
            <a:bevelT w="95250" h="31750"/>
            <a:contourClr>
              <a:srgbClr val="333333"/>
            </a:contourClr>
          </a:sp3d>
        </p:spPr>
      </p:pic>
      <p:sp>
        <p:nvSpPr>
          <p:cNvPr id="19" name="Rectangle 18"/>
          <p:cNvSpPr/>
          <p:nvPr/>
        </p:nvSpPr>
        <p:spPr>
          <a:xfrm>
            <a:off x="151185" y="870758"/>
            <a:ext cx="4121630" cy="515525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600" b="0" i="0" u="none" strike="noStrike" kern="1200" cap="none" spc="0" normalizeH="0" baseline="0" noProof="0" dirty="0">
                <a:ln>
                  <a:noFill/>
                </a:ln>
                <a:solidFill>
                  <a:schemeClr val="bg1"/>
                </a:solidFill>
                <a:effectLst/>
                <a:uLnTx/>
                <a:uFillTx/>
                <a:latin typeface="Calibri" panose="020F0502020204030204"/>
                <a:ea typeface="+mn-ea"/>
                <a:cs typeface="+mn-cs"/>
              </a:rPr>
              <a:t>The Formulation Team…</a:t>
            </a:r>
          </a:p>
          <a:p>
            <a:pPr marL="342900" marR="0" lvl="0" indent="-342900" algn="l" defTabSz="914400" rtl="0" eaLnBrk="1" fontAlgn="auto" latinLnBrk="0" hangingPunct="1">
              <a:lnSpc>
                <a:spcPct val="100000"/>
              </a:lnSpc>
              <a:spcBef>
                <a:spcPts val="0"/>
              </a:spcBef>
              <a:spcAft>
                <a:spcPts val="600"/>
              </a:spcAft>
              <a:buClrTx/>
              <a:buSzTx/>
              <a:buFont typeface="Symbol" panose="05050102010706020507" pitchFamily="18" charset="2"/>
              <a:buChar char=""/>
              <a:tabLst/>
              <a:defRPr/>
            </a:pPr>
            <a:r>
              <a:rPr kumimoji="0" lang="en-US" sz="1600" b="0" i="0" u="none" strike="noStrike" kern="1200" cap="none" spc="0" normalizeH="0" baseline="0" noProof="0" dirty="0">
                <a:ln>
                  <a:noFill/>
                </a:ln>
                <a:solidFill>
                  <a:schemeClr val="bg1"/>
                </a:solidFill>
                <a:effectLst/>
                <a:uLnTx/>
                <a:uFillTx/>
                <a:latin typeface="Calibri" panose="020F0502020204030204"/>
                <a:ea typeface="+mn-ea"/>
                <a:cs typeface="+mn-cs"/>
              </a:rPr>
              <a:t>Researches new and enabling technologies being developed by industry and academia</a:t>
            </a:r>
          </a:p>
          <a:p>
            <a:pPr marL="342900" marR="0" lvl="0" indent="-342900" algn="l" defTabSz="914400" rtl="0" eaLnBrk="1" fontAlgn="auto" latinLnBrk="0" hangingPunct="1">
              <a:lnSpc>
                <a:spcPct val="100000"/>
              </a:lnSpc>
              <a:spcBef>
                <a:spcPts val="0"/>
              </a:spcBef>
              <a:spcAft>
                <a:spcPts val="600"/>
              </a:spcAft>
              <a:buClrTx/>
              <a:buSzTx/>
              <a:buFont typeface="Symbol" panose="05050102010706020507" pitchFamily="18" charset="2"/>
              <a:buChar char=""/>
              <a:tabLst/>
              <a:defRPr/>
            </a:pPr>
            <a:r>
              <a:rPr kumimoji="0" lang="en-US" sz="1600" b="0" i="0" u="none" strike="noStrike" kern="1200" cap="none" spc="0" normalizeH="0" baseline="0" noProof="0" dirty="0">
                <a:ln>
                  <a:noFill/>
                </a:ln>
                <a:solidFill>
                  <a:schemeClr val="bg1"/>
                </a:solidFill>
                <a:effectLst/>
                <a:uLnTx/>
                <a:uFillTx/>
                <a:latin typeface="Calibri" panose="020F0502020204030204"/>
                <a:ea typeface="+mn-ea"/>
                <a:cs typeface="+mn-cs"/>
              </a:rPr>
              <a:t>Develops, implements and communicates an integrated center strategy for new opportunities and strategic partnerships</a:t>
            </a:r>
          </a:p>
          <a:p>
            <a:pPr marL="342900" marR="0" lvl="0" indent="-342900" algn="l" defTabSz="914400" rtl="0" eaLnBrk="1" fontAlgn="auto" latinLnBrk="0" hangingPunct="1">
              <a:lnSpc>
                <a:spcPct val="100000"/>
              </a:lnSpc>
              <a:spcBef>
                <a:spcPts val="0"/>
              </a:spcBef>
              <a:spcAft>
                <a:spcPts val="600"/>
              </a:spcAft>
              <a:buClrTx/>
              <a:buSzTx/>
              <a:buFont typeface="Symbol" panose="05050102010706020507" pitchFamily="18" charset="2"/>
              <a:buChar char=""/>
              <a:tabLst/>
              <a:defRPr/>
            </a:pPr>
            <a:r>
              <a:rPr kumimoji="0" lang="en-US" sz="1600" b="0" i="0" u="none" strike="noStrike" kern="1200" cap="none" spc="0" normalizeH="0" baseline="0" noProof="0" dirty="0">
                <a:ln>
                  <a:noFill/>
                </a:ln>
                <a:solidFill>
                  <a:schemeClr val="bg1"/>
                </a:solidFill>
                <a:effectLst/>
                <a:uLnTx/>
                <a:uFillTx/>
                <a:latin typeface="Calibri" panose="020F0502020204030204"/>
                <a:ea typeface="+mn-ea"/>
                <a:cs typeface="+mn-cs"/>
              </a:rPr>
              <a:t>Advises Center Executives by recommending adjustments to the Center Strategy that enable the formulation of new markets</a:t>
            </a:r>
          </a:p>
          <a:p>
            <a:pPr marL="342900" marR="0" lvl="0" indent="-342900" algn="l" defTabSz="914400" rtl="0" eaLnBrk="1" fontAlgn="auto" latinLnBrk="0" hangingPunct="1">
              <a:lnSpc>
                <a:spcPct val="100000"/>
              </a:lnSpc>
              <a:spcBef>
                <a:spcPts val="0"/>
              </a:spcBef>
              <a:spcAft>
                <a:spcPts val="600"/>
              </a:spcAft>
              <a:buClrTx/>
              <a:buSzTx/>
              <a:buFont typeface="Symbol" panose="05050102010706020507" pitchFamily="18" charset="2"/>
              <a:buChar char=""/>
              <a:tabLst/>
              <a:defRPr/>
            </a:pPr>
            <a:r>
              <a:rPr kumimoji="0" lang="en-US" sz="1600" b="0" i="0" u="none" strike="noStrike" kern="1200" cap="none" spc="0" normalizeH="0" baseline="0" noProof="0" dirty="0">
                <a:ln>
                  <a:noFill/>
                </a:ln>
                <a:solidFill>
                  <a:schemeClr val="bg1"/>
                </a:solidFill>
                <a:effectLst/>
                <a:uLnTx/>
                <a:uFillTx/>
                <a:latin typeface="Calibri" panose="020F0502020204030204"/>
                <a:ea typeface="+mn-ea"/>
                <a:cs typeface="+mn-cs"/>
              </a:rPr>
              <a:t>Serves as the focal point for communication of status and direction for strategic pursuits</a:t>
            </a:r>
          </a:p>
          <a:p>
            <a:pPr marL="342900" marR="0" lvl="0" indent="-342900" algn="l" defTabSz="914400" rtl="0" eaLnBrk="1" fontAlgn="auto" latinLnBrk="0" hangingPunct="1">
              <a:lnSpc>
                <a:spcPct val="100000"/>
              </a:lnSpc>
              <a:spcBef>
                <a:spcPts val="0"/>
              </a:spcBef>
              <a:spcAft>
                <a:spcPts val="600"/>
              </a:spcAft>
              <a:buClrTx/>
              <a:buSzTx/>
              <a:buFont typeface="Symbol" panose="05050102010706020507" pitchFamily="18" charset="2"/>
              <a:buChar char=""/>
              <a:tabLst/>
              <a:defRPr/>
            </a:pPr>
            <a:r>
              <a:rPr kumimoji="0" lang="en-US" sz="1600" b="0" i="0" u="none" strike="noStrike" kern="1200" cap="none" spc="0" normalizeH="0" baseline="0" noProof="0" dirty="0">
                <a:ln>
                  <a:noFill/>
                </a:ln>
                <a:solidFill>
                  <a:schemeClr val="bg1"/>
                </a:solidFill>
                <a:effectLst/>
                <a:uLnTx/>
                <a:uFillTx/>
                <a:latin typeface="Calibri" panose="020F0502020204030204"/>
                <a:ea typeface="+mn-ea"/>
                <a:cs typeface="+mn-cs"/>
              </a:rPr>
              <a:t>Maintains awareness and engages with the broad community in order to anticipate and respond to changes in environment or technology maturity to alter plans/activities to keep Center agile in pursuits </a:t>
            </a:r>
          </a:p>
        </p:txBody>
      </p:sp>
      <p:sp>
        <p:nvSpPr>
          <p:cNvPr id="20" name="Flowchart: Data 19">
            <a:extLst>
              <a:ext uri="{FF2B5EF4-FFF2-40B4-BE49-F238E27FC236}">
                <a16:creationId xmlns:a16="http://schemas.microsoft.com/office/drawing/2014/main" id="{283E2611-2734-491B-8A68-78DFA8BD3A63}"/>
              </a:ext>
            </a:extLst>
          </p:cNvPr>
          <p:cNvSpPr/>
          <p:nvPr/>
        </p:nvSpPr>
        <p:spPr>
          <a:xfrm>
            <a:off x="6733507" y="3286487"/>
            <a:ext cx="1980000" cy="1800000"/>
          </a:xfrm>
          <a:prstGeom prst="flowChartInputOutput">
            <a:avLst/>
          </a:prstGeom>
          <a:solidFill>
            <a:srgbClr val="0F6FC6">
              <a:lumMod val="75000"/>
            </a:srgbClr>
          </a:solidFill>
          <a:ln w="12700" cap="flat" cmpd="sng" algn="ctr">
            <a:noFill/>
            <a:prstDash val="solid"/>
            <a:miter lim="800000"/>
          </a:ln>
          <a:effectLst/>
          <a:scene3d>
            <a:camera prst="orthographicFront"/>
            <a:lightRig rig="threePt" dir="t"/>
          </a:scene3d>
          <a:sp3d>
            <a:bevelT w="63500" h="63500"/>
          </a:sp3d>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9" name="Rectangle 28">
            <a:extLst>
              <a:ext uri="{FF2B5EF4-FFF2-40B4-BE49-F238E27FC236}">
                <a16:creationId xmlns:a16="http://schemas.microsoft.com/office/drawing/2014/main" id="{AE077BA0-1DE9-4D3E-BE6D-EC6E15109122}"/>
              </a:ext>
            </a:extLst>
          </p:cNvPr>
          <p:cNvSpPr/>
          <p:nvPr/>
        </p:nvSpPr>
        <p:spPr>
          <a:xfrm>
            <a:off x="6733507" y="5220927"/>
            <a:ext cx="1749525" cy="96949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1800" b="1" i="0" u="none" strike="noStrike" kern="1200" cap="none" spc="0" normalizeH="0" baseline="0" noProof="0" dirty="0">
                <a:ln>
                  <a:noFill/>
                </a:ln>
                <a:solidFill>
                  <a:srgbClr val="0F6FC6">
                    <a:lumMod val="50000"/>
                  </a:srgbClr>
                </a:solidFill>
                <a:effectLst/>
                <a:uLnTx/>
                <a:uFillTx/>
                <a:latin typeface="Roboto Bk" pitchFamily="2" charset="0"/>
                <a:ea typeface="Roboto Bk" pitchFamily="2" charset="0"/>
                <a:cs typeface="+mn-cs"/>
              </a:rPr>
              <a:t>Shawn Maynor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prstClr val="black"/>
                </a:solidFill>
                <a:effectLst/>
                <a:uLnTx/>
                <a:uFillTx/>
                <a:latin typeface="Arial Black" panose="020B0A04020102020204" pitchFamily="34" charset="0"/>
                <a:ea typeface="+mn-ea"/>
                <a:cs typeface="+mn-cs"/>
              </a:rPr>
              <a:t>Exploration Formulation Manager</a:t>
            </a:r>
            <a:endParaRPr kumimoji="0" lang="en-IN" sz="1050" b="1" i="0" u="none" strike="noStrike" kern="1200" cap="none" spc="0" normalizeH="0" baseline="0" noProof="0" dirty="0">
              <a:ln>
                <a:noFill/>
              </a:ln>
              <a:solidFill>
                <a:prstClr val="black"/>
              </a:solidFill>
              <a:effectLst/>
              <a:uLnTx/>
              <a:uFillTx/>
              <a:latin typeface="Arial Black" panose="020B0A04020102020204" pitchFamily="34" charset="0"/>
              <a:ea typeface="+mn-ea"/>
              <a:cs typeface="+mn-cs"/>
            </a:endParaRPr>
          </a:p>
        </p:txBody>
      </p:sp>
      <p:sp>
        <p:nvSpPr>
          <p:cNvPr id="33" name="Rectangle 32">
            <a:extLst>
              <a:ext uri="{FF2B5EF4-FFF2-40B4-BE49-F238E27FC236}">
                <a16:creationId xmlns:a16="http://schemas.microsoft.com/office/drawing/2014/main" id="{70A0B1EC-E8BE-434F-9E3B-BC0E157DC90B}"/>
              </a:ext>
            </a:extLst>
          </p:cNvPr>
          <p:cNvSpPr/>
          <p:nvPr/>
        </p:nvSpPr>
        <p:spPr>
          <a:xfrm>
            <a:off x="4746231" y="5207073"/>
            <a:ext cx="1749525" cy="1131079"/>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1800" b="1" i="0" u="none" strike="noStrike" kern="1200" cap="none" spc="0" normalizeH="0" baseline="0" noProof="0" dirty="0">
                <a:ln>
                  <a:noFill/>
                </a:ln>
                <a:solidFill>
                  <a:srgbClr val="0F6FC6">
                    <a:lumMod val="50000"/>
                  </a:srgbClr>
                </a:solidFill>
                <a:effectLst/>
                <a:uLnTx/>
                <a:uFillTx/>
                <a:latin typeface="Roboto Bk" pitchFamily="2" charset="0"/>
                <a:ea typeface="Roboto Bk" pitchFamily="2" charset="0"/>
                <a:cs typeface="+mn-cs"/>
              </a:rPr>
              <a:t>Justin Jackson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black"/>
                </a:solidFill>
                <a:effectLst/>
                <a:uLnTx/>
                <a:uFillTx/>
                <a:latin typeface="Arial Black" panose="020B0A04020102020204" pitchFamily="34" charset="0"/>
                <a:ea typeface="+mn-ea"/>
                <a:cs typeface="+mn-cs"/>
              </a:rPr>
              <a:t>ISAM &amp; Advanced Manufacturing Formulation Manager</a:t>
            </a:r>
            <a:endParaRPr kumimoji="0" lang="en-IN" sz="1050" b="0" i="0" u="none" strike="noStrike" kern="1200" cap="none" spc="0" normalizeH="0" baseline="0" noProof="0" dirty="0">
              <a:ln>
                <a:noFill/>
              </a:ln>
              <a:solidFill>
                <a:prstClr val="black"/>
              </a:solidFill>
              <a:effectLst/>
              <a:uLnTx/>
              <a:uFillTx/>
              <a:latin typeface="Arial Black" panose="020B0A04020102020204" pitchFamily="34" charset="0"/>
              <a:ea typeface="+mn-ea"/>
              <a:cs typeface="+mn-cs"/>
            </a:endParaRPr>
          </a:p>
        </p:txBody>
      </p:sp>
      <p:pic>
        <p:nvPicPr>
          <p:cNvPr id="1026" name="Picture 1">
            <a:extLst>
              <a:ext uri="{FF2B5EF4-FFF2-40B4-BE49-F238E27FC236}">
                <a16:creationId xmlns:a16="http://schemas.microsoft.com/office/drawing/2014/main" id="{90CC2DA2-94F4-4F1B-8828-4BA72B33A3D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407772" y="694512"/>
            <a:ext cx="1157290" cy="1439778"/>
          </a:xfrm>
          <a:prstGeom prst="ellipse">
            <a:avLst/>
          </a:prstGeom>
          <a:ln w="6350" cap="rnd">
            <a:solidFill>
              <a:srgbClr val="333333"/>
            </a:solidFill>
          </a:ln>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pic>
        <p:nvPicPr>
          <p:cNvPr id="2" name="Picture 1"/>
          <p:cNvPicPr>
            <a:picLocks noChangeAspect="1"/>
          </p:cNvPicPr>
          <p:nvPr/>
        </p:nvPicPr>
        <p:blipFill rotWithShape="1">
          <a:blip r:embed="rId6">
            <a:extLst>
              <a:ext uri="{28A0092B-C50C-407E-A947-70E740481C1C}">
                <a14:useLocalDpi xmlns:a14="http://schemas.microsoft.com/office/drawing/2010/main" val="0"/>
              </a:ext>
            </a:extLst>
          </a:blip>
          <a:srcRect l="9871" t="3816" r="7255" b="25084"/>
          <a:stretch/>
        </p:blipFill>
        <p:spPr>
          <a:xfrm>
            <a:off x="5151015" y="3429000"/>
            <a:ext cx="1170432" cy="1463040"/>
          </a:xfrm>
          <a:prstGeom prst="ellipse">
            <a:avLst/>
          </a:prstGeom>
          <a:ln w="6350" cap="rnd">
            <a:solidFill>
              <a:srgbClr val="333333"/>
            </a:solidFill>
          </a:ln>
          <a:effectLst/>
          <a:scene3d>
            <a:camera prst="orthographicFront"/>
            <a:lightRig rig="contrasting" dir="t">
              <a:rot lat="0" lon="0" rev="3000000"/>
            </a:lightRig>
          </a:scene3d>
          <a:sp3d contourW="7620">
            <a:bevelT w="95250" h="31750"/>
            <a:contourClr>
              <a:srgbClr val="333333"/>
            </a:contourClr>
          </a:sp3d>
        </p:spPr>
      </p:pic>
      <p:pic>
        <p:nvPicPr>
          <p:cNvPr id="3" name="Picture 2">
            <a:extLst>
              <a:ext uri="{FF2B5EF4-FFF2-40B4-BE49-F238E27FC236}">
                <a16:creationId xmlns:a16="http://schemas.microsoft.com/office/drawing/2014/main" id="{89243F5C-744C-4F5C-A53C-A3CE7B0A5723}"/>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20884" r="15226" b="14461"/>
          <a:stretch/>
        </p:blipFill>
        <p:spPr bwMode="auto">
          <a:xfrm>
            <a:off x="7138291" y="3454967"/>
            <a:ext cx="1170432" cy="1463040"/>
          </a:xfrm>
          <a:prstGeom prst="ellipse">
            <a:avLst/>
          </a:prstGeom>
          <a:ln w="6350" cap="rnd">
            <a:solidFill>
              <a:srgbClr val="333333"/>
            </a:solidFill>
          </a:ln>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622247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ED3E63-C824-3951-502E-C48C0F3A1CCD}"/>
              </a:ext>
            </a:extLst>
          </p:cNvPr>
          <p:cNvSpPr>
            <a:spLocks noGrp="1"/>
          </p:cNvSpPr>
          <p:nvPr>
            <p:ph type="title"/>
          </p:nvPr>
        </p:nvSpPr>
        <p:spPr/>
        <p:txBody>
          <a:bodyPr/>
          <a:lstStyle/>
          <a:p>
            <a:r>
              <a:rPr lang="en-US" dirty="0"/>
              <a:t>Conclusion</a:t>
            </a:r>
          </a:p>
        </p:txBody>
      </p:sp>
      <p:sp>
        <p:nvSpPr>
          <p:cNvPr id="3" name="Content Placeholder 2">
            <a:extLst>
              <a:ext uri="{FF2B5EF4-FFF2-40B4-BE49-F238E27FC236}">
                <a16:creationId xmlns:a16="http://schemas.microsoft.com/office/drawing/2014/main" id="{48F67BC7-1636-63F3-8F2A-8E27362DEFCD}"/>
              </a:ext>
            </a:extLst>
          </p:cNvPr>
          <p:cNvSpPr>
            <a:spLocks noGrp="1"/>
          </p:cNvSpPr>
          <p:nvPr>
            <p:ph idx="1"/>
          </p:nvPr>
        </p:nvSpPr>
        <p:spPr/>
        <p:txBody>
          <a:bodyPr/>
          <a:lstStyle/>
          <a:p>
            <a:r>
              <a:rPr lang="en-US" dirty="0"/>
              <a:t>MSFC is excited about our new pursuits and business opportunities as we chart the path to exploring our solar system beyond low earth orbit</a:t>
            </a:r>
          </a:p>
          <a:p>
            <a:r>
              <a:rPr lang="en-US" dirty="0"/>
              <a:t>We are actively soliciting new partnerships with Industry and Other Government Agencies (OGAs) for technology development to help us reach our long-term goals.</a:t>
            </a:r>
          </a:p>
          <a:p>
            <a:r>
              <a:rPr lang="en-US" dirty="0"/>
              <a:t>Contact the Partnership’s Office for details and specific information on our capabilities, services and future possibilities for working with MSFC.</a:t>
            </a:r>
          </a:p>
          <a:p>
            <a:r>
              <a:rPr lang="en-US" dirty="0"/>
              <a:t>James “Buzz” Buzzell</a:t>
            </a:r>
          </a:p>
          <a:p>
            <a:pPr marL="0" indent="0">
              <a:buNone/>
            </a:pPr>
            <a:r>
              <a:rPr lang="en-US" dirty="0">
                <a:hlinkClick r:id="rId3"/>
              </a:rPr>
              <a:t>james.buzzell@nasa.gov</a:t>
            </a:r>
            <a:endParaRPr lang="en-US" dirty="0"/>
          </a:p>
        </p:txBody>
      </p:sp>
    </p:spTree>
    <p:extLst>
      <p:ext uri="{BB962C8B-B14F-4D97-AF65-F5344CB8AC3E}">
        <p14:creationId xmlns:p14="http://schemas.microsoft.com/office/powerpoint/2010/main" val="192633187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earth_moon_mars_hhp_portal_site.jpg">
            <a:extLst>
              <a:ext uri="{FF2B5EF4-FFF2-40B4-BE49-F238E27FC236}">
                <a16:creationId xmlns:a16="http://schemas.microsoft.com/office/drawing/2014/main" id="{853DD721-7ACE-4C18-8F72-3434B84F515B}"/>
              </a:ext>
            </a:extLst>
          </p:cNvPr>
          <p:cNvPicPr>
            <a:picLocks noChangeAspect="1"/>
          </p:cNvPicPr>
          <p:nvPr/>
        </p:nvPicPr>
        <p:blipFill rotWithShape="1">
          <a:blip r:embed="rId3">
            <a:alphaModFix amt="50000"/>
          </a:blip>
          <a:srcRect t="1913" r="-1" b="1908"/>
          <a:stretch/>
        </p:blipFill>
        <p:spPr>
          <a:xfrm>
            <a:off x="20" y="10"/>
            <a:ext cx="12188930" cy="6857990"/>
          </a:xfrm>
          <a:prstGeom prst="rect">
            <a:avLst/>
          </a:prstGeom>
        </p:spPr>
      </p:pic>
      <p:sp>
        <p:nvSpPr>
          <p:cNvPr id="2" name="Title 1">
            <a:extLst>
              <a:ext uri="{FF2B5EF4-FFF2-40B4-BE49-F238E27FC236}">
                <a16:creationId xmlns:a16="http://schemas.microsoft.com/office/drawing/2014/main" id="{EFDFEF27-DC71-4096-963E-E3A5E4BD30DA}"/>
              </a:ext>
            </a:extLst>
          </p:cNvPr>
          <p:cNvSpPr>
            <a:spLocks noGrp="1"/>
          </p:cNvSpPr>
          <p:nvPr>
            <p:ph type="ctrTitle" idx="4294967295"/>
          </p:nvPr>
        </p:nvSpPr>
        <p:spPr>
          <a:xfrm>
            <a:off x="3675259" y="1500755"/>
            <a:ext cx="4841482" cy="3856490"/>
          </a:xfrm>
        </p:spPr>
        <p:txBody>
          <a:bodyPr>
            <a:normAutofit/>
          </a:bodyPr>
          <a:lstStyle/>
          <a:p>
            <a:pPr algn="ctr"/>
            <a:r>
              <a:rPr lang="en-US" sz="6600" b="1" dirty="0">
                <a:solidFill>
                  <a:srgbClr val="FFFFFF"/>
                </a:solidFill>
                <a:latin typeface="Arial Bold" panose="020B0704020202020204" pitchFamily="34" charset="0"/>
                <a:cs typeface="Arial Bold" panose="020B0704020202020204" pitchFamily="34" charset="0"/>
              </a:rPr>
              <a:t>Backup Information</a:t>
            </a:r>
          </a:p>
        </p:txBody>
      </p:sp>
    </p:spTree>
    <p:extLst>
      <p:ext uri="{BB962C8B-B14F-4D97-AF65-F5344CB8AC3E}">
        <p14:creationId xmlns:p14="http://schemas.microsoft.com/office/powerpoint/2010/main" val="879185163"/>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1275DC7-C891-1B9B-1B1B-02B314DCCE02}"/>
              </a:ext>
            </a:extLst>
          </p:cNvPr>
          <p:cNvPicPr>
            <a:picLocks noChangeAspect="1"/>
          </p:cNvPicPr>
          <p:nvPr/>
        </p:nvPicPr>
        <p:blipFill>
          <a:blip r:embed="rId3"/>
          <a:stretch>
            <a:fillRect/>
          </a:stretch>
        </p:blipFill>
        <p:spPr>
          <a:xfrm>
            <a:off x="0" y="3039"/>
            <a:ext cx="12192000" cy="6851922"/>
          </a:xfrm>
          <a:prstGeom prst="rect">
            <a:avLst/>
          </a:prstGeom>
        </p:spPr>
      </p:pic>
    </p:spTree>
    <p:extLst>
      <p:ext uri="{BB962C8B-B14F-4D97-AF65-F5344CB8AC3E}">
        <p14:creationId xmlns:p14="http://schemas.microsoft.com/office/powerpoint/2010/main" val="3097702869"/>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99B21B5-14D4-FF1E-791F-3491B3FF867E}"/>
              </a:ext>
            </a:extLst>
          </p:cNvPr>
          <p:cNvPicPr>
            <a:picLocks noChangeAspect="1"/>
          </p:cNvPicPr>
          <p:nvPr/>
        </p:nvPicPr>
        <p:blipFill>
          <a:blip r:embed="rId3"/>
          <a:stretch>
            <a:fillRect/>
          </a:stretch>
        </p:blipFill>
        <p:spPr>
          <a:xfrm>
            <a:off x="3441" y="0"/>
            <a:ext cx="12185117" cy="6858000"/>
          </a:xfrm>
          <a:prstGeom prst="rect">
            <a:avLst/>
          </a:prstGeom>
        </p:spPr>
      </p:pic>
    </p:spTree>
    <p:extLst>
      <p:ext uri="{BB962C8B-B14F-4D97-AF65-F5344CB8AC3E}">
        <p14:creationId xmlns:p14="http://schemas.microsoft.com/office/powerpoint/2010/main" val="788950499"/>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
</file>

<file path=ppt/theme/theme1.xml><?xml version="1.0" encoding="utf-8"?>
<a:theme xmlns:a="http://schemas.openxmlformats.org/drawingml/2006/main" name="Office Theme">
  <a:themeElements>
    <a:clrScheme name="Yellow">
      <a:dk1>
        <a:sysClr val="windowText" lastClr="000000"/>
      </a:dk1>
      <a:lt1>
        <a:sysClr val="window" lastClr="FFFFFF"/>
      </a:lt1>
      <a:dk2>
        <a:srgbClr val="39302A"/>
      </a:dk2>
      <a:lt2>
        <a:srgbClr val="E5DEDB"/>
      </a:lt2>
      <a:accent1>
        <a:srgbClr val="FFCA08"/>
      </a:accent1>
      <a:accent2>
        <a:srgbClr val="F8931D"/>
      </a:accent2>
      <a:accent3>
        <a:srgbClr val="CE8D3E"/>
      </a:accent3>
      <a:accent4>
        <a:srgbClr val="EC7016"/>
      </a:accent4>
      <a:accent5>
        <a:srgbClr val="E64823"/>
      </a:accent5>
      <a:accent6>
        <a:srgbClr val="9C6A6A"/>
      </a:accent6>
      <a:hlink>
        <a:srgbClr val="2998E3"/>
      </a:hlink>
      <a:folHlink>
        <a:srgbClr val="7F723D"/>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Yellow">
      <a:dk1>
        <a:sysClr val="windowText" lastClr="000000"/>
      </a:dk1>
      <a:lt1>
        <a:sysClr val="window" lastClr="FFFFFF"/>
      </a:lt1>
      <a:dk2>
        <a:srgbClr val="39302A"/>
      </a:dk2>
      <a:lt2>
        <a:srgbClr val="E5DEDB"/>
      </a:lt2>
      <a:accent1>
        <a:srgbClr val="FFCA08"/>
      </a:accent1>
      <a:accent2>
        <a:srgbClr val="F8931D"/>
      </a:accent2>
      <a:accent3>
        <a:srgbClr val="CE8D3E"/>
      </a:accent3>
      <a:accent4>
        <a:srgbClr val="EC7016"/>
      </a:accent4>
      <a:accent5>
        <a:srgbClr val="E64823"/>
      </a:accent5>
      <a:accent6>
        <a:srgbClr val="9C6A6A"/>
      </a:accent6>
      <a:hlink>
        <a:srgbClr val="2998E3"/>
      </a:hlink>
      <a:folHlink>
        <a:srgbClr val="7F723D"/>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3_Office Theme">
  <a:themeElements>
    <a:clrScheme name="Yellow">
      <a:dk1>
        <a:sysClr val="windowText" lastClr="000000"/>
      </a:dk1>
      <a:lt1>
        <a:sysClr val="window" lastClr="FFFFFF"/>
      </a:lt1>
      <a:dk2>
        <a:srgbClr val="39302A"/>
      </a:dk2>
      <a:lt2>
        <a:srgbClr val="E5DEDB"/>
      </a:lt2>
      <a:accent1>
        <a:srgbClr val="FFCA08"/>
      </a:accent1>
      <a:accent2>
        <a:srgbClr val="F8931D"/>
      </a:accent2>
      <a:accent3>
        <a:srgbClr val="CE8D3E"/>
      </a:accent3>
      <a:accent4>
        <a:srgbClr val="EC7016"/>
      </a:accent4>
      <a:accent5>
        <a:srgbClr val="E64823"/>
      </a:accent5>
      <a:accent6>
        <a:srgbClr val="9C6A6A"/>
      </a:accent6>
      <a:hlink>
        <a:srgbClr val="2998E3"/>
      </a:hlink>
      <a:folHlink>
        <a:srgbClr val="7F723D"/>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d900e117-17a0-4b24-9e47-511ef1d02c43" xsi:nil="true"/>
    <lcf76f155ced4ddcb4097134ff3c332f xmlns="cc5f2439-e2e8-4190-b07e-80a37efdc350">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5DA97783F043244A8501BEF61DC4EDB8" ma:contentTypeVersion="10" ma:contentTypeDescription="Create a new document." ma:contentTypeScope="" ma:versionID="8cba9c5c028b0fecabdadcdd99c99197">
  <xsd:schema xmlns:xsd="http://www.w3.org/2001/XMLSchema" xmlns:xs="http://www.w3.org/2001/XMLSchema" xmlns:p="http://schemas.microsoft.com/office/2006/metadata/properties" xmlns:ns2="cc5f2439-e2e8-4190-b07e-80a37efdc350" xmlns:ns3="d900e117-17a0-4b24-9e47-511ef1d02c43" targetNamespace="http://schemas.microsoft.com/office/2006/metadata/properties" ma:root="true" ma:fieldsID="7385c855dbcca458481e2fb786f8329d" ns2:_="" ns3:_="">
    <xsd:import namespace="cc5f2439-e2e8-4190-b07e-80a37efdc350"/>
    <xsd:import namespace="d900e117-17a0-4b24-9e47-511ef1d02c43"/>
    <xsd:element name="properties">
      <xsd:complexType>
        <xsd:sequence>
          <xsd:element name="documentManagement">
            <xsd:complexType>
              <xsd:all>
                <xsd:element ref="ns2:MediaServiceAutoTags" minOccurs="0"/>
                <xsd:element ref="ns2:lcf76f155ced4ddcb4097134ff3c332f" minOccurs="0"/>
                <xsd:element ref="ns3:TaxCatchAll" minOccurs="0"/>
                <xsd:element ref="ns2:MediaServiceMetadata" minOccurs="0"/>
                <xsd:element ref="ns2:MediaServiceFastMetadata" minOccurs="0"/>
                <xsd:element ref="ns2:MediaServiceOCR" minOccurs="0"/>
                <xsd:element ref="ns2:MediaServiceGenerationTime" minOccurs="0"/>
                <xsd:element ref="ns2:MediaServiceEventHashCode"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c5f2439-e2e8-4190-b07e-80a37efdc350" elementFormDefault="qualified">
    <xsd:import namespace="http://schemas.microsoft.com/office/2006/documentManagement/types"/>
    <xsd:import namespace="http://schemas.microsoft.com/office/infopath/2007/PartnerControls"/>
    <xsd:element name="MediaServiceAutoTags" ma:index="8" nillable="true" ma:displayName="Tags" ma:internalName="MediaServiceAutoTags" ma:readOnly="true">
      <xsd:simpleType>
        <xsd:restriction base="dms:Text"/>
      </xsd:simpleType>
    </xsd:element>
    <xsd:element name="lcf76f155ced4ddcb4097134ff3c332f" ma:index="10" nillable="true" ma:taxonomy="true" ma:internalName="lcf76f155ced4ddcb4097134ff3c332f" ma:taxonomyFieldName="MediaServiceImageTags" ma:displayName="Image Tags" ma:readOnly="false" ma:fieldId="{5cf76f15-5ced-4ddc-b409-7134ff3c332f}" ma:taxonomyMulti="true" ma:sspId="0fb68aea-d2ee-4a6c-85e6-e4b5686e96e8" ma:termSetId="09814cd3-568e-fe90-9814-8d621ff8fb84" ma:anchorId="fba54fb3-c3e1-fe81-a776-ca4b69148c4d" ma:open="true" ma:isKeyword="false">
      <xsd:complexType>
        <xsd:sequence>
          <xsd:element ref="pc:Terms" minOccurs="0" maxOccurs="1"/>
        </xsd:sequence>
      </xsd:complexType>
    </xsd:element>
    <xsd:element name="MediaServiceMetadata" ma:index="12" nillable="true" ma:displayName="MediaServiceMetadata" ma:hidden="true" ma:internalName="MediaServiceMetadata" ma:readOnly="true">
      <xsd:simpleType>
        <xsd:restriction base="dms:Note"/>
      </xsd:simpleType>
    </xsd:element>
    <xsd:element name="MediaServiceFastMetadata" ma:index="13" nillable="true" ma:displayName="MediaServiceFastMetadata" ma:hidden="true" ma:internalName="MediaServiceFastMetadata" ma:readOnly="true">
      <xsd:simpleType>
        <xsd:restriction base="dms:Note"/>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DateTaken" ma:index="17" nillable="true" ma:displayName="MediaServiceDateTaken" ma:hidden="true" ma:indexed="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900e117-17a0-4b24-9e47-511ef1d02c43" elementFormDefault="qualified">
    <xsd:import namespace="http://schemas.microsoft.com/office/2006/documentManagement/types"/>
    <xsd:import namespace="http://schemas.microsoft.com/office/infopath/2007/PartnerControls"/>
    <xsd:element name="TaxCatchAll" ma:index="11" nillable="true" ma:displayName="Taxonomy Catch All Column" ma:hidden="true" ma:list="{cc3d34fe-a540-4f65-ba5a-b9bd25493bbc}" ma:internalName="TaxCatchAll" ma:showField="CatchAllData" ma:web="b77308c5-6fba-423f-8c73-0d0f56021aa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4DEFF6A-DE57-42F3-8223-B030BDA7825B}">
  <ds:schemaRefs>
    <ds:schemaRef ds:uri="http://purl.org/dc/terms/"/>
    <ds:schemaRef ds:uri="http://schemas.microsoft.com/office/2006/documentManagement/types"/>
    <ds:schemaRef ds:uri="http://purl.org/dc/dcmitype/"/>
    <ds:schemaRef ds:uri="d900e117-17a0-4b24-9e47-511ef1d02c43"/>
    <ds:schemaRef ds:uri="http://schemas.microsoft.com/office/2006/metadata/properties"/>
    <ds:schemaRef ds:uri="cc5f2439-e2e8-4190-b07e-80a37efdc350"/>
    <ds:schemaRef ds:uri="http://purl.org/dc/elements/1.1/"/>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8B46C838-86C7-47CF-8468-4ECEF885A5D4}">
  <ds:schemaRefs>
    <ds:schemaRef ds:uri="http://schemas.microsoft.com/sharepoint/v3/contenttype/forms"/>
  </ds:schemaRefs>
</ds:datastoreItem>
</file>

<file path=customXml/itemProps3.xml><?xml version="1.0" encoding="utf-8"?>
<ds:datastoreItem xmlns:ds="http://schemas.openxmlformats.org/officeDocument/2006/customXml" ds:itemID="{AF59B1BE-4133-499D-A427-9088228AACA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c5f2439-e2e8-4190-b07e-80a37efdc350"/>
    <ds:schemaRef ds:uri="d900e117-17a0-4b24-9e47-511ef1d02c4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7005d458-45be-48ae-8140-d43da96dd17b}" enabled="0" method="" siteId="{7005d458-45be-48ae-8140-d43da96dd17b}" removed="1"/>
</clbl:labelList>
</file>

<file path=docProps/app.xml><?xml version="1.0" encoding="utf-8"?>
<Properties xmlns="http://schemas.openxmlformats.org/officeDocument/2006/extended-properties" xmlns:vt="http://schemas.openxmlformats.org/officeDocument/2006/docPropsVTypes">
  <TotalTime>37414</TotalTime>
  <Words>6081</Words>
  <Application>Microsoft Office PowerPoint</Application>
  <PresentationFormat>Widescreen</PresentationFormat>
  <Paragraphs>627</Paragraphs>
  <Slides>31</Slides>
  <Notes>29</Notes>
  <HiddenSlides>0</HiddenSlides>
  <MMClips>3</MMClips>
  <ScaleCrop>false</ScaleCrop>
  <HeadingPairs>
    <vt:vector size="6" baseType="variant">
      <vt:variant>
        <vt:lpstr>Fonts Used</vt:lpstr>
      </vt:variant>
      <vt:variant>
        <vt:i4>10</vt:i4>
      </vt:variant>
      <vt:variant>
        <vt:lpstr>Theme</vt:lpstr>
      </vt:variant>
      <vt:variant>
        <vt:i4>3</vt:i4>
      </vt:variant>
      <vt:variant>
        <vt:lpstr>Slide Titles</vt:lpstr>
      </vt:variant>
      <vt:variant>
        <vt:i4>31</vt:i4>
      </vt:variant>
    </vt:vector>
  </HeadingPairs>
  <TitlesOfParts>
    <vt:vector size="44" baseType="lpstr">
      <vt:lpstr>Arial</vt:lpstr>
      <vt:lpstr>Arial Black</vt:lpstr>
      <vt:lpstr>Arial Bold</vt:lpstr>
      <vt:lpstr>Arial Narrow</vt:lpstr>
      <vt:lpstr>Calibri</vt:lpstr>
      <vt:lpstr>Roboto Bk</vt:lpstr>
      <vt:lpstr>Segoe UI</vt:lpstr>
      <vt:lpstr>Symbol</vt:lpstr>
      <vt:lpstr>Times New Roman</vt:lpstr>
      <vt:lpstr>Wingdings</vt:lpstr>
      <vt:lpstr>Office Theme</vt:lpstr>
      <vt:lpstr>2_Office Theme</vt:lpstr>
      <vt:lpstr>3_Office Theme</vt:lpstr>
      <vt:lpstr>PowerPoint Presentation</vt:lpstr>
      <vt:lpstr>Topics</vt:lpstr>
      <vt:lpstr>MSFC Year in Review</vt:lpstr>
      <vt:lpstr>The Evolution of Civil Space</vt:lpstr>
      <vt:lpstr>Marshall’s Evolving Pursuits Culture</vt:lpstr>
      <vt:lpstr>SLS Transition</vt:lpstr>
      <vt:lpstr>Marshall: Imagine the Future…</vt:lpstr>
      <vt:lpstr>Breaking Down the Pursuit Strategy</vt:lpstr>
      <vt:lpstr>Habitation Systems</vt:lpstr>
      <vt:lpstr>Advanced Space Transportation and Lander Systems</vt:lpstr>
      <vt:lpstr>Space Launch Systems</vt:lpstr>
      <vt:lpstr>Surface Technologies and Systems</vt:lpstr>
      <vt:lpstr>In-space &amp; Surface Mission Ops</vt:lpstr>
      <vt:lpstr>Science</vt:lpstr>
      <vt:lpstr>Industry &amp; OGAs ─ Custom Tailored Solutions</vt:lpstr>
      <vt:lpstr>Marshall Space Flight Center Capabilities</vt:lpstr>
      <vt:lpstr>SLS Core Stage Liquid Hydrogen Tank Burst Test</vt:lpstr>
      <vt:lpstr>Recent Propulsion Test Examples of Additively Manufactured Hardware</vt:lpstr>
      <vt:lpstr>Component Development Area (CDA)</vt:lpstr>
      <vt:lpstr>How Does MSFC Work with Industry and Other Gov’t Agencies?</vt:lpstr>
      <vt:lpstr>A Tribute to a Space Act Agreement: Test Stand 4670</vt:lpstr>
      <vt:lpstr>PowerPoint Presentation</vt:lpstr>
      <vt:lpstr>PowerPoint Presentation</vt:lpstr>
      <vt:lpstr>Meet The PFO</vt:lpstr>
      <vt:lpstr>PFO Management Team</vt:lpstr>
      <vt:lpstr>PFO Partnerships Team</vt:lpstr>
      <vt:lpstr>PFO Formulation Team</vt:lpstr>
      <vt:lpstr>Conclusion</vt:lpstr>
      <vt:lpstr>Backup Information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Robinson, Janice C. (MSFC-CS20)[Media Fusion]</dc:creator>
  <cp:lastModifiedBy>Buzzell, James C. (MSFC-ER14)</cp:lastModifiedBy>
  <cp:revision>41</cp:revision>
  <dcterms:created xsi:type="dcterms:W3CDTF">2022-07-05T17:29:54Z</dcterms:created>
  <dcterms:modified xsi:type="dcterms:W3CDTF">2024-04-28T22:54:17Z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0x0101005DA97783F043244A8501BEF61DC4EDB8</vt:lpwstr>
  </property>
  <property fmtid="{D5CDD505-2E9C-101B-9397-08002B2CF9AE}" pid="3" name="MediaServiceImageTags">
    <vt:lpwstr/>
  </property>
</Properties>
</file>