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73" r:id="rId3"/>
    <p:sldId id="2072577892" r:id="rId4"/>
    <p:sldId id="2072577908" r:id="rId5"/>
    <p:sldId id="2072577906" r:id="rId6"/>
    <p:sldId id="2072577913" r:id="rId7"/>
    <p:sldId id="2072577907" r:id="rId8"/>
    <p:sldId id="2072577833" r:id="rId9"/>
    <p:sldId id="2072577917" r:id="rId10"/>
    <p:sldId id="2072577957" r:id="rId11"/>
    <p:sldId id="37760" r:id="rId12"/>
    <p:sldId id="2072577850" r:id="rId13"/>
    <p:sldId id="2072577895" r:id="rId14"/>
    <p:sldId id="2072577958" r:id="rId15"/>
    <p:sldId id="2072577858" r:id="rId16"/>
    <p:sldId id="2072577859" r:id="rId17"/>
    <p:sldId id="2072577952" r:id="rId18"/>
    <p:sldId id="2072577915" r:id="rId19"/>
    <p:sldId id="2072577868" r:id="rId20"/>
    <p:sldId id="2072577944" r:id="rId21"/>
    <p:sldId id="2072577940" r:id="rId22"/>
    <p:sldId id="2072577909" r:id="rId23"/>
    <p:sldId id="2072577916" r:id="rId24"/>
    <p:sldId id="2072577899" r:id="rId25"/>
    <p:sldId id="2072577948" r:id="rId26"/>
    <p:sldId id="2072577857" r:id="rId27"/>
    <p:sldId id="2072577901" r:id="rId28"/>
    <p:sldId id="2072577902" r:id="rId29"/>
    <p:sldId id="2072577946" r:id="rId30"/>
    <p:sldId id="2072577947" r:id="rId31"/>
    <p:sldId id="2072577897" r:id="rId32"/>
    <p:sldId id="2072577953" r:id="rId33"/>
    <p:sldId id="2072577911" r:id="rId34"/>
    <p:sldId id="2072577894" r:id="rId35"/>
    <p:sldId id="37823" r:id="rId36"/>
    <p:sldId id="37828" r:id="rId37"/>
    <p:sldId id="37829" r:id="rId38"/>
    <p:sldId id="2072577893" r:id="rId39"/>
    <p:sldId id="2072577860" r:id="rId40"/>
    <p:sldId id="2072577866" r:id="rId41"/>
    <p:sldId id="2072577865" r:id="rId42"/>
    <p:sldId id="2072577862" r:id="rId43"/>
    <p:sldId id="2072577864" r:id="rId44"/>
    <p:sldId id="2072577949" r:id="rId45"/>
    <p:sldId id="2072577898" r:id="rId46"/>
    <p:sldId id="2072577912" r:id="rId47"/>
    <p:sldId id="2072577941" r:id="rId48"/>
    <p:sldId id="2072577954" r:id="rId49"/>
    <p:sldId id="2072577955" r:id="rId50"/>
    <p:sldId id="2072577943" r:id="rId51"/>
    <p:sldId id="207257795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7" autoAdjust="0"/>
    <p:restoredTop sz="94660"/>
  </p:normalViewPr>
  <p:slideViewPr>
    <p:cSldViewPr snapToGrid="0">
      <p:cViewPr varScale="1">
        <p:scale>
          <a:sx n="109" d="100"/>
          <a:sy n="109" d="100"/>
        </p:scale>
        <p:origin x="672" y="11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D34A3-FB4D-4305-8CE6-9654B856FA4B}"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65D69-8F71-48D8-9954-EE332952FC0B}" type="slidenum">
              <a:rPr lang="en-US" smtClean="0"/>
              <a:t>‹#›</a:t>
            </a:fld>
            <a:endParaRPr lang="en-US"/>
          </a:p>
        </p:txBody>
      </p:sp>
    </p:spTree>
    <p:extLst>
      <p:ext uri="{BB962C8B-B14F-4D97-AF65-F5344CB8AC3E}">
        <p14:creationId xmlns:p14="http://schemas.microsoft.com/office/powerpoint/2010/main" val="28905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3F9A-E13F-434F-BFDF-68C4065F9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2ACFE5-1FFC-47A4-BA4F-2328319700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8CB361-2894-44B8-8B8D-3B30D269FB1C}"/>
              </a:ext>
            </a:extLst>
          </p:cNvPr>
          <p:cNvSpPr>
            <a:spLocks noGrp="1"/>
          </p:cNvSpPr>
          <p:nvPr>
            <p:ph type="dt" sz="half" idx="10"/>
          </p:nvPr>
        </p:nvSpPr>
        <p:spPr/>
        <p:txBody>
          <a:bodyPr/>
          <a:lstStyle/>
          <a:p>
            <a:fld id="{FEA7C2CB-3424-4601-BDDE-964750198240}" type="datetime1">
              <a:rPr lang="en-US" smtClean="0"/>
              <a:t>4/29/2024</a:t>
            </a:fld>
            <a:endParaRPr lang="en-US"/>
          </a:p>
        </p:txBody>
      </p:sp>
      <p:sp>
        <p:nvSpPr>
          <p:cNvPr id="5" name="Footer Placeholder 4">
            <a:extLst>
              <a:ext uri="{FF2B5EF4-FFF2-40B4-BE49-F238E27FC236}">
                <a16:creationId xmlns:a16="http://schemas.microsoft.com/office/drawing/2014/main" id="{37670CED-8FBF-40C5-A9CF-A3E18FB07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E39D0-E63E-4057-94CA-134E88EB438B}"/>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1071107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C6F2-A814-4A80-B990-47219B8C11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B76C52-6F02-4DB3-B7EF-092DECBE4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4C77E-E888-4ACE-A365-B24B779AFA65}"/>
              </a:ext>
            </a:extLst>
          </p:cNvPr>
          <p:cNvSpPr>
            <a:spLocks noGrp="1"/>
          </p:cNvSpPr>
          <p:nvPr>
            <p:ph type="dt" sz="half" idx="10"/>
          </p:nvPr>
        </p:nvSpPr>
        <p:spPr/>
        <p:txBody>
          <a:bodyPr/>
          <a:lstStyle/>
          <a:p>
            <a:fld id="{A3CC49B6-167E-4F5D-973F-58D01746562B}" type="datetime1">
              <a:rPr lang="en-US" smtClean="0"/>
              <a:t>4/29/2024</a:t>
            </a:fld>
            <a:endParaRPr lang="en-US"/>
          </a:p>
        </p:txBody>
      </p:sp>
      <p:sp>
        <p:nvSpPr>
          <p:cNvPr id="5" name="Footer Placeholder 4">
            <a:extLst>
              <a:ext uri="{FF2B5EF4-FFF2-40B4-BE49-F238E27FC236}">
                <a16:creationId xmlns:a16="http://schemas.microsoft.com/office/drawing/2014/main" id="{B7C59111-E847-441C-BEB3-46BF46BD2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1D73B-1CA7-4A92-8081-F4C6239C0BE4}"/>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224229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BB66E4-1CBF-4E8B-916D-B0E76CFA84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98F601-12B5-431E-A4FA-D46B9A2D4D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450A9-A0A8-4600-8CC6-037DD86D1916}"/>
              </a:ext>
            </a:extLst>
          </p:cNvPr>
          <p:cNvSpPr>
            <a:spLocks noGrp="1"/>
          </p:cNvSpPr>
          <p:nvPr>
            <p:ph type="dt" sz="half" idx="10"/>
          </p:nvPr>
        </p:nvSpPr>
        <p:spPr/>
        <p:txBody>
          <a:bodyPr/>
          <a:lstStyle/>
          <a:p>
            <a:fld id="{DFA00448-E353-4555-86C3-A9382536454C}" type="datetime1">
              <a:rPr lang="en-US" smtClean="0"/>
              <a:t>4/29/2024</a:t>
            </a:fld>
            <a:endParaRPr lang="en-US"/>
          </a:p>
        </p:txBody>
      </p:sp>
      <p:sp>
        <p:nvSpPr>
          <p:cNvPr id="5" name="Footer Placeholder 4">
            <a:extLst>
              <a:ext uri="{FF2B5EF4-FFF2-40B4-BE49-F238E27FC236}">
                <a16:creationId xmlns:a16="http://schemas.microsoft.com/office/drawing/2014/main" id="{5A218B51-68F8-4459-B751-8EB1B1A27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B2EC0-203D-45A5-AD3F-FA3D97D639D1}"/>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85488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44C13D-964A-B94A-988F-0C16B01729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Slide Number Placeholder 5"/>
          <p:cNvSpPr>
            <a:spLocks noGrp="1"/>
          </p:cNvSpPr>
          <p:nvPr>
            <p:ph type="sldNum" sz="quarter" idx="4"/>
          </p:nvPr>
        </p:nvSpPr>
        <p:spPr>
          <a:xfrm>
            <a:off x="11244944" y="6547758"/>
            <a:ext cx="947057" cy="310243"/>
          </a:xfrm>
          <a:prstGeom prst="rect">
            <a:avLst/>
          </a:prstGeom>
        </p:spPr>
        <p:txBody>
          <a:bodyPr anchor="ctr"/>
          <a:lstStyle>
            <a:lvl1pPr algn="r">
              <a:defRPr sz="1200" b="0"/>
            </a:lvl1pPr>
          </a:lstStyle>
          <a:p>
            <a:fld id="{4336D8BB-1FBA-4ECE-B83B-DC345E7EB0EF}" type="slidenum">
              <a:rPr lang="en-US" smtClean="0"/>
              <a:pPr/>
              <a:t>‹#›</a:t>
            </a:fld>
            <a:endParaRPr lang="en-US" dirty="0"/>
          </a:p>
        </p:txBody>
      </p:sp>
      <p:sp>
        <p:nvSpPr>
          <p:cNvPr id="6" name="Text Box 1">
            <a:extLst>
              <a:ext uri="{FF2B5EF4-FFF2-40B4-BE49-F238E27FC236}">
                <a16:creationId xmlns:a16="http://schemas.microsoft.com/office/drawing/2014/main" id="{3C98A5B3-53C7-4E10-8606-7B2D03693743}"/>
              </a:ext>
            </a:extLst>
          </p:cNvPr>
          <p:cNvSpPr txBox="1"/>
          <p:nvPr userDrawn="1"/>
        </p:nvSpPr>
        <p:spPr>
          <a:xfrm>
            <a:off x="222134" y="172274"/>
            <a:ext cx="932898" cy="978499"/>
          </a:xfrm>
          <a:prstGeom prst="rect">
            <a:avLst/>
          </a:prstGeom>
          <a:noFill/>
          <a:ln>
            <a:noFill/>
          </a:ln>
        </p:spPr>
        <p:txBody>
          <a:bodyPr rot="0" spcFirstLastPara="1" vert="horz" wrap="square" lIns="91440" tIns="45720" rIns="91440" bIns="45720" numCol="1" spcCol="0" rtlCol="0" fromWordArt="0" anchor="t" anchorCtr="0" forceAA="0" compatLnSpc="1">
            <a:prstTxWarp prst="textArchUp">
              <a:avLst>
                <a:gd name="adj" fmla="val 9756377"/>
              </a:avLst>
            </a:prstTxWarp>
            <a:noAutofit/>
          </a:bodyPr>
          <a:lstStyle/>
          <a:p>
            <a:pPr marL="0" marR="0" algn="ctr">
              <a:lnSpc>
                <a:spcPct val="107000"/>
              </a:lnSpc>
              <a:spcBef>
                <a:spcPts val="0"/>
              </a:spcBef>
              <a:spcAft>
                <a:spcPts val="800"/>
              </a:spcAft>
            </a:pPr>
            <a:r>
              <a:rPr lang="en-US" sz="4800" b="1" dirty="0">
                <a:ln>
                  <a:noFill/>
                </a:ln>
                <a:solidFill>
                  <a:srgbClr val="00FFCC"/>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SPACE</a:t>
            </a:r>
            <a:r>
              <a:rPr lang="en-US" sz="3600" b="1" dirty="0">
                <a:ln>
                  <a:noFill/>
                </a:ln>
                <a:solidFill>
                  <a:srgbClr val="00FFCC"/>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4800" b="1" dirty="0">
                <a:ln>
                  <a:noFill/>
                </a:ln>
                <a:solidFill>
                  <a:srgbClr val="00FFCC"/>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NUCLEAR PROPULSION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3E766EB-2F98-484E-A9F1-8D98FA5BC5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082" y="351747"/>
            <a:ext cx="585002" cy="521298"/>
          </a:xfrm>
          <a:prstGeom prst="rect">
            <a:avLst/>
          </a:prstGeom>
        </p:spPr>
      </p:pic>
    </p:spTree>
    <p:extLst>
      <p:ext uri="{BB962C8B-B14F-4D97-AF65-F5344CB8AC3E}">
        <p14:creationId xmlns:p14="http://schemas.microsoft.com/office/powerpoint/2010/main" val="1598374876"/>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44C13D-964A-B94A-988F-0C16B01729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Slide Number Placeholder 5"/>
          <p:cNvSpPr>
            <a:spLocks noGrp="1"/>
          </p:cNvSpPr>
          <p:nvPr>
            <p:ph type="sldNum" sz="quarter" idx="4"/>
          </p:nvPr>
        </p:nvSpPr>
        <p:spPr>
          <a:xfrm>
            <a:off x="11244944" y="6547758"/>
            <a:ext cx="947057" cy="310243"/>
          </a:xfrm>
          <a:prstGeom prst="rect">
            <a:avLst/>
          </a:prstGeom>
        </p:spPr>
        <p:txBody>
          <a:bodyPr anchor="ctr"/>
          <a:lstStyle>
            <a:lvl1pPr algn="r">
              <a:defRPr sz="1200" b="0"/>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3202456981"/>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reaker Pag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defRPr sz="336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a:solidFill>
                  <a:schemeClr val="tx1">
                    <a:tint val="75000"/>
                  </a:schemeClr>
                </a:solidFill>
                <a:latin typeface="Arial" panose="020B0604020202020204" pitchFamily="34" charset="0"/>
                <a:cs typeface="Arial" panose="020B0604020202020204" pitchFamily="34" charset="0"/>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4"/>
          </p:nvPr>
        </p:nvSpPr>
        <p:spPr>
          <a:xfrm>
            <a:off x="11244944" y="6547758"/>
            <a:ext cx="947057" cy="310243"/>
          </a:xfrm>
          <a:prstGeom prst="rect">
            <a:avLst/>
          </a:prstGeom>
        </p:spPr>
        <p:txBody>
          <a:bodyPr anchor="ctr"/>
          <a:lstStyle>
            <a:lvl1pPr algn="r">
              <a:defRPr sz="1200" b="0">
                <a:latin typeface="+mn-lt"/>
              </a:defRPr>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1013987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244944" y="6547758"/>
            <a:ext cx="947057" cy="310243"/>
          </a:xfrm>
          <a:prstGeom prst="rect">
            <a:avLst/>
          </a:prstGeom>
        </p:spPr>
        <p:txBody>
          <a:bodyPr anchor="ctr"/>
          <a:lstStyle>
            <a:lvl1pPr algn="r">
              <a:defRPr sz="1200" b="0"/>
            </a:lvl1pPr>
          </a:lstStyle>
          <a:p>
            <a:fld id="{4336D8BB-1FBA-4ECE-B83B-DC345E7EB0EF}" type="slidenum">
              <a:rPr lang="en-US" smtClean="0"/>
              <a:pPr/>
              <a:t>‹#›</a:t>
            </a:fld>
            <a:endParaRPr lang="en-US"/>
          </a:p>
        </p:txBody>
      </p:sp>
      <p:sp>
        <p:nvSpPr>
          <p:cNvPr id="5" name="Content Placeholder 2">
            <a:extLst>
              <a:ext uri="{FF2B5EF4-FFF2-40B4-BE49-F238E27FC236}">
                <a16:creationId xmlns:a16="http://schemas.microsoft.com/office/drawing/2014/main" id="{642CD3B3-3BA8-2C42-BFCC-61AC716DAEA4}"/>
              </a:ext>
            </a:extLst>
          </p:cNvPr>
          <p:cNvSpPr>
            <a:spLocks noGrp="1"/>
          </p:cNvSpPr>
          <p:nvPr>
            <p:ph idx="10"/>
          </p:nvPr>
        </p:nvSpPr>
        <p:spPr>
          <a:xfrm>
            <a:off x="436347" y="1295400"/>
            <a:ext cx="11349255" cy="5252357"/>
          </a:xfrm>
          <a:prstGeom prst="rect">
            <a:avLst/>
          </a:prstGeom>
        </p:spPr>
        <p:txBody>
          <a:bodyPr>
            <a:normAutofit/>
          </a:bodyPr>
          <a:lstStyle>
            <a:lvl1pPr>
              <a:defRPr sz="2160" b="0" i="0">
                <a:latin typeface="Arial Regular"/>
                <a:cs typeface="Arial" pitchFamily="34" charset="0"/>
              </a:defRPr>
            </a:lvl1pPr>
            <a:lvl2pPr marL="891540" indent="-342900">
              <a:buFont typeface="System Font Regular"/>
              <a:buChar char="-"/>
              <a:defRPr sz="1920" b="0" i="0">
                <a:latin typeface="Arial Regular"/>
                <a:cs typeface="Arial" pitchFamily="34" charset="0"/>
              </a:defRPr>
            </a:lvl2pPr>
            <a:lvl3pPr marL="1371600" indent="-274320">
              <a:buFont typeface="Arial" panose="020B0604020202020204" pitchFamily="34" charset="0"/>
              <a:buChar char="•"/>
              <a:defRPr sz="1920" b="0" i="0">
                <a:latin typeface="Arial Regular"/>
                <a:cs typeface="Arial" pitchFamily="34" charset="0"/>
              </a:defRPr>
            </a:lvl3pPr>
            <a:lvl4pPr marL="1920240" indent="-274320">
              <a:buFont typeface="System Font Regular"/>
              <a:buChar char="-"/>
              <a:defRPr sz="1920" b="0" i="0">
                <a:latin typeface="Arial Regular"/>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3B9AF16-763E-9783-2525-470DA6B75162}"/>
              </a:ext>
            </a:extLst>
          </p:cNvPr>
          <p:cNvSpPr>
            <a:spLocks noGrp="1"/>
          </p:cNvSpPr>
          <p:nvPr>
            <p:ph type="title"/>
          </p:nvPr>
        </p:nvSpPr>
        <p:spPr>
          <a:xfrm>
            <a:off x="1261690" y="141317"/>
            <a:ext cx="9902303" cy="931025"/>
          </a:xfrm>
          <a:prstGeom prst="rect">
            <a:avLst/>
          </a:prstGeom>
        </p:spPr>
        <p:txBody>
          <a:bodyP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95813117"/>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1244944" y="6547758"/>
            <a:ext cx="947057" cy="310243"/>
          </a:xfrm>
          <a:prstGeom prst="rect">
            <a:avLst/>
          </a:prstGeom>
        </p:spPr>
        <p:txBody>
          <a:bodyPr anchor="ctr"/>
          <a:lstStyle>
            <a:lvl1pPr algn="r">
              <a:defRPr sz="1200" b="0"/>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233931121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42CD3B3-3BA8-2C42-BFCC-61AC716DAEA4}"/>
              </a:ext>
            </a:extLst>
          </p:cNvPr>
          <p:cNvSpPr>
            <a:spLocks noGrp="1"/>
          </p:cNvSpPr>
          <p:nvPr>
            <p:ph idx="10"/>
          </p:nvPr>
        </p:nvSpPr>
        <p:spPr>
          <a:xfrm>
            <a:off x="436347" y="1295400"/>
            <a:ext cx="11349255" cy="5252357"/>
          </a:xfrm>
          <a:prstGeom prst="rect">
            <a:avLst/>
          </a:prstGeom>
        </p:spPr>
        <p:txBody>
          <a:bodyPr/>
          <a:lstStyle>
            <a:lvl1pPr>
              <a:defRPr sz="2160" b="0" i="0">
                <a:latin typeface="Arial Regular"/>
                <a:cs typeface="Arial" pitchFamily="34" charset="0"/>
              </a:defRPr>
            </a:lvl1pPr>
            <a:lvl2pPr marL="891540" indent="-342900">
              <a:buFont typeface="System Font Regular"/>
              <a:buChar char="-"/>
              <a:defRPr sz="1920" b="0" i="0">
                <a:latin typeface="Arial Regular"/>
                <a:cs typeface="Arial" pitchFamily="34" charset="0"/>
              </a:defRPr>
            </a:lvl2pPr>
            <a:lvl3pPr marL="1371600" indent="-274320">
              <a:buFont typeface="Arial" panose="020B0604020202020204" pitchFamily="34" charset="0"/>
              <a:buChar char="•"/>
              <a:defRPr sz="1920" b="0" i="0">
                <a:latin typeface="Arial Regular"/>
                <a:cs typeface="Arial" pitchFamily="34" charset="0"/>
              </a:defRPr>
            </a:lvl3pPr>
            <a:lvl4pPr marL="1920240" indent="-274320">
              <a:buFont typeface="System Font Regular"/>
              <a:buChar char="-"/>
              <a:defRPr sz="1920" b="0" i="0">
                <a:latin typeface="Arial Regular"/>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0D098119-B865-440A-B0CF-1B82D7E5B4B6}"/>
              </a:ext>
            </a:extLst>
          </p:cNvPr>
          <p:cNvSpPr>
            <a:spLocks noGrp="1"/>
          </p:cNvSpPr>
          <p:nvPr>
            <p:ph type="sldNum" sz="quarter" idx="4"/>
          </p:nvPr>
        </p:nvSpPr>
        <p:spPr>
          <a:xfrm>
            <a:off x="11588818" y="6629400"/>
            <a:ext cx="603181" cy="228600"/>
          </a:xfrm>
          <a:prstGeom prst="rect">
            <a:avLst/>
          </a:prstGeom>
        </p:spPr>
        <p:txBody>
          <a:bodyPr anchor="ctr"/>
          <a:lstStyle>
            <a:lvl1pPr>
              <a:defRPr lang="en-US" smtClean="0"/>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204647157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3F91-9413-4F63-839E-1C432C94A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E346A-E628-4865-A979-B52A6C7348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EB799-809F-42E0-ABD4-5C8B284300AA}"/>
              </a:ext>
            </a:extLst>
          </p:cNvPr>
          <p:cNvSpPr>
            <a:spLocks noGrp="1"/>
          </p:cNvSpPr>
          <p:nvPr>
            <p:ph type="dt" sz="half" idx="10"/>
          </p:nvPr>
        </p:nvSpPr>
        <p:spPr/>
        <p:txBody>
          <a:bodyPr/>
          <a:lstStyle/>
          <a:p>
            <a:fld id="{2604F616-BE96-4C66-8BD0-225E6AD49977}" type="datetime1">
              <a:rPr lang="en-US" smtClean="0"/>
              <a:t>4/29/2024</a:t>
            </a:fld>
            <a:endParaRPr lang="en-US"/>
          </a:p>
        </p:txBody>
      </p:sp>
      <p:sp>
        <p:nvSpPr>
          <p:cNvPr id="5" name="Footer Placeholder 4">
            <a:extLst>
              <a:ext uri="{FF2B5EF4-FFF2-40B4-BE49-F238E27FC236}">
                <a16:creationId xmlns:a16="http://schemas.microsoft.com/office/drawing/2014/main" id="{3C9D0B13-471F-4C75-B024-0F8A16AA1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A6335-DA83-41E6-88AC-9FB9EB7A87FD}"/>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187062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279C-CC6B-4D58-B3A1-7C02F5FC6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20BAE-FD80-4EAF-B98B-DCED3CD49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2F5B54-1AC7-495E-9189-DA73BBEE3758}"/>
              </a:ext>
            </a:extLst>
          </p:cNvPr>
          <p:cNvSpPr>
            <a:spLocks noGrp="1"/>
          </p:cNvSpPr>
          <p:nvPr>
            <p:ph type="dt" sz="half" idx="10"/>
          </p:nvPr>
        </p:nvSpPr>
        <p:spPr/>
        <p:txBody>
          <a:bodyPr/>
          <a:lstStyle/>
          <a:p>
            <a:fld id="{EB25140A-5C45-4559-9C7F-6E82D83C2D08}" type="datetime1">
              <a:rPr lang="en-US" smtClean="0"/>
              <a:t>4/29/2024</a:t>
            </a:fld>
            <a:endParaRPr lang="en-US"/>
          </a:p>
        </p:txBody>
      </p:sp>
      <p:sp>
        <p:nvSpPr>
          <p:cNvPr id="5" name="Footer Placeholder 4">
            <a:extLst>
              <a:ext uri="{FF2B5EF4-FFF2-40B4-BE49-F238E27FC236}">
                <a16:creationId xmlns:a16="http://schemas.microsoft.com/office/drawing/2014/main" id="{C4C07354-756A-4DCC-AF52-68027BE2B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00D22-E266-4432-8ECF-8EFBC8635D85}"/>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24930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D3E2-CF9C-4B4F-9039-B51D30538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184CF-5E34-46A8-A900-247E1DA0A6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251AA-94F9-4585-BB13-BC9AAF2BC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5A3774-5C5D-4B7E-9902-54AEF5EFF846}"/>
              </a:ext>
            </a:extLst>
          </p:cNvPr>
          <p:cNvSpPr>
            <a:spLocks noGrp="1"/>
          </p:cNvSpPr>
          <p:nvPr>
            <p:ph type="dt" sz="half" idx="10"/>
          </p:nvPr>
        </p:nvSpPr>
        <p:spPr/>
        <p:txBody>
          <a:bodyPr/>
          <a:lstStyle/>
          <a:p>
            <a:fld id="{E1AD3D2F-1EE7-4087-B6BD-0F8B7A1FA701}" type="datetime1">
              <a:rPr lang="en-US" smtClean="0"/>
              <a:t>4/29/2024</a:t>
            </a:fld>
            <a:endParaRPr lang="en-US"/>
          </a:p>
        </p:txBody>
      </p:sp>
      <p:sp>
        <p:nvSpPr>
          <p:cNvPr id="6" name="Footer Placeholder 5">
            <a:extLst>
              <a:ext uri="{FF2B5EF4-FFF2-40B4-BE49-F238E27FC236}">
                <a16:creationId xmlns:a16="http://schemas.microsoft.com/office/drawing/2014/main" id="{F0019BD8-2CCA-4105-B309-294868B2F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49010-4C30-4955-AF65-577E51FE053C}"/>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43378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93E5-6851-465C-AFC2-05957B92A8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DC9EB-C687-460D-B7D1-1787B640A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71B40D-1BD0-4698-8FAE-E06A8D4C45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8E281F-E11E-46FB-BC93-4E9B7DC14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7CFCB3-372B-430C-970C-853E75B1DE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325DF-251C-49A8-AA1E-50B3774D6540}"/>
              </a:ext>
            </a:extLst>
          </p:cNvPr>
          <p:cNvSpPr>
            <a:spLocks noGrp="1"/>
          </p:cNvSpPr>
          <p:nvPr>
            <p:ph type="dt" sz="half" idx="10"/>
          </p:nvPr>
        </p:nvSpPr>
        <p:spPr/>
        <p:txBody>
          <a:bodyPr/>
          <a:lstStyle/>
          <a:p>
            <a:fld id="{BE466F78-3E12-416A-87F6-3507E4A31CB8}" type="datetime1">
              <a:rPr lang="en-US" smtClean="0"/>
              <a:t>4/29/2024</a:t>
            </a:fld>
            <a:endParaRPr lang="en-US"/>
          </a:p>
        </p:txBody>
      </p:sp>
      <p:sp>
        <p:nvSpPr>
          <p:cNvPr id="8" name="Footer Placeholder 7">
            <a:extLst>
              <a:ext uri="{FF2B5EF4-FFF2-40B4-BE49-F238E27FC236}">
                <a16:creationId xmlns:a16="http://schemas.microsoft.com/office/drawing/2014/main" id="{C0766225-9167-42BC-9FDE-E66B1F350E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DC7D5A-8430-4338-8045-174DCE8062EB}"/>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194129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4225-E880-4729-A669-33CDE4C610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D1A1A6-B985-403F-99B1-D3C469AFC5FF}"/>
              </a:ext>
            </a:extLst>
          </p:cNvPr>
          <p:cNvSpPr>
            <a:spLocks noGrp="1"/>
          </p:cNvSpPr>
          <p:nvPr>
            <p:ph type="dt" sz="half" idx="10"/>
          </p:nvPr>
        </p:nvSpPr>
        <p:spPr/>
        <p:txBody>
          <a:bodyPr/>
          <a:lstStyle/>
          <a:p>
            <a:fld id="{D7DAEE57-D970-408D-9DD6-0043429ADE08}" type="datetime1">
              <a:rPr lang="en-US" smtClean="0"/>
              <a:t>4/29/2024</a:t>
            </a:fld>
            <a:endParaRPr lang="en-US"/>
          </a:p>
        </p:txBody>
      </p:sp>
      <p:sp>
        <p:nvSpPr>
          <p:cNvPr id="4" name="Footer Placeholder 3">
            <a:extLst>
              <a:ext uri="{FF2B5EF4-FFF2-40B4-BE49-F238E27FC236}">
                <a16:creationId xmlns:a16="http://schemas.microsoft.com/office/drawing/2014/main" id="{6D421594-9705-40CA-A290-08713330B2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7C8661-75AF-4A1E-8EFC-AEF26E0A82B0}"/>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201385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D61F70-876E-4B69-B021-31B72E70D01A}"/>
              </a:ext>
            </a:extLst>
          </p:cNvPr>
          <p:cNvSpPr>
            <a:spLocks noGrp="1"/>
          </p:cNvSpPr>
          <p:nvPr>
            <p:ph type="dt" sz="half" idx="10"/>
          </p:nvPr>
        </p:nvSpPr>
        <p:spPr/>
        <p:txBody>
          <a:bodyPr/>
          <a:lstStyle/>
          <a:p>
            <a:fld id="{0F4A503D-7482-4729-9EEE-AA496F1B1C48}" type="datetime1">
              <a:rPr lang="en-US" smtClean="0"/>
              <a:t>4/29/2024</a:t>
            </a:fld>
            <a:endParaRPr lang="en-US"/>
          </a:p>
        </p:txBody>
      </p:sp>
      <p:sp>
        <p:nvSpPr>
          <p:cNvPr id="3" name="Footer Placeholder 2">
            <a:extLst>
              <a:ext uri="{FF2B5EF4-FFF2-40B4-BE49-F238E27FC236}">
                <a16:creationId xmlns:a16="http://schemas.microsoft.com/office/drawing/2014/main" id="{C26C2030-A1CD-49E3-A7AA-FE4BF6ACB5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E66D95-1457-4356-B8DD-EE98BFE10FBD}"/>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309406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EA5C-B3DE-441D-BE12-2A6B317666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F122BD-8C0B-4964-9C60-D396F2BB7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CA12AA-4F7A-4426-B906-E8244208B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AC805-193C-4013-B159-0699F77CA076}"/>
              </a:ext>
            </a:extLst>
          </p:cNvPr>
          <p:cNvSpPr>
            <a:spLocks noGrp="1"/>
          </p:cNvSpPr>
          <p:nvPr>
            <p:ph type="dt" sz="half" idx="10"/>
          </p:nvPr>
        </p:nvSpPr>
        <p:spPr/>
        <p:txBody>
          <a:bodyPr/>
          <a:lstStyle/>
          <a:p>
            <a:fld id="{3C19CEA8-D0BC-46D9-A9B3-284A3C005A57}" type="datetime1">
              <a:rPr lang="en-US" smtClean="0"/>
              <a:t>4/29/2024</a:t>
            </a:fld>
            <a:endParaRPr lang="en-US"/>
          </a:p>
        </p:txBody>
      </p:sp>
      <p:sp>
        <p:nvSpPr>
          <p:cNvPr id="6" name="Footer Placeholder 5">
            <a:extLst>
              <a:ext uri="{FF2B5EF4-FFF2-40B4-BE49-F238E27FC236}">
                <a16:creationId xmlns:a16="http://schemas.microsoft.com/office/drawing/2014/main" id="{DF8DEBC4-0D4D-4FEE-B2A1-E78C2D69D5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85B16-7CC0-4982-9CA5-0E054CD491E3}"/>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186630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37D8F-7C42-4FB7-AF85-A3A0A173F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773B97-12BA-499D-8F25-7F1407804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128403-9DEC-4DB4-8469-22E240428F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648B9-F3DD-4A9E-827D-D6B53758B5F9}"/>
              </a:ext>
            </a:extLst>
          </p:cNvPr>
          <p:cNvSpPr>
            <a:spLocks noGrp="1"/>
          </p:cNvSpPr>
          <p:nvPr>
            <p:ph type="dt" sz="half" idx="10"/>
          </p:nvPr>
        </p:nvSpPr>
        <p:spPr/>
        <p:txBody>
          <a:bodyPr/>
          <a:lstStyle/>
          <a:p>
            <a:fld id="{004BC193-CF79-4B08-B08A-A4EF4966262F}" type="datetime1">
              <a:rPr lang="en-US" smtClean="0"/>
              <a:t>4/29/2024</a:t>
            </a:fld>
            <a:endParaRPr lang="en-US"/>
          </a:p>
        </p:txBody>
      </p:sp>
      <p:sp>
        <p:nvSpPr>
          <p:cNvPr id="6" name="Footer Placeholder 5">
            <a:extLst>
              <a:ext uri="{FF2B5EF4-FFF2-40B4-BE49-F238E27FC236}">
                <a16:creationId xmlns:a16="http://schemas.microsoft.com/office/drawing/2014/main" id="{0F36595F-051C-4F80-8BE0-962492EDE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73199-0931-4FC8-8ECD-55A876B8E1F6}"/>
              </a:ext>
            </a:extLst>
          </p:cNvPr>
          <p:cNvSpPr>
            <a:spLocks noGrp="1"/>
          </p:cNvSpPr>
          <p:nvPr>
            <p:ph type="sldNum" sz="quarter" idx="12"/>
          </p:nvPr>
        </p:nvSpPr>
        <p:spPr/>
        <p:txBody>
          <a:bodyPr/>
          <a:lstStyle/>
          <a:p>
            <a:fld id="{D7A6B69F-8D19-48FC-9D17-C77D507C07DF}" type="slidenum">
              <a:rPr lang="en-US" smtClean="0"/>
              <a:t>‹#›</a:t>
            </a:fld>
            <a:endParaRPr lang="en-US"/>
          </a:p>
        </p:txBody>
      </p:sp>
    </p:spTree>
    <p:extLst>
      <p:ext uri="{BB962C8B-B14F-4D97-AF65-F5344CB8AC3E}">
        <p14:creationId xmlns:p14="http://schemas.microsoft.com/office/powerpoint/2010/main" val="2938923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A16BB-915C-462E-ACBE-D0DF69F807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A3DDEC-B926-4757-938C-5199F0FAF3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9D4F4-C358-467C-BDE6-FCC3997D1D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44991-9BB8-4C22-941E-BCA04AAE6CFC}" type="datetime1">
              <a:rPr lang="en-US" smtClean="0"/>
              <a:t>4/29/2024</a:t>
            </a:fld>
            <a:endParaRPr lang="en-US"/>
          </a:p>
        </p:txBody>
      </p:sp>
      <p:sp>
        <p:nvSpPr>
          <p:cNvPr id="5" name="Footer Placeholder 4">
            <a:extLst>
              <a:ext uri="{FF2B5EF4-FFF2-40B4-BE49-F238E27FC236}">
                <a16:creationId xmlns:a16="http://schemas.microsoft.com/office/drawing/2014/main" id="{3248555F-83CF-40B6-AB68-916E43493E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E287D6-EA73-474D-A769-065F750DB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6B69F-8D19-48FC-9D17-C77D507C07DF}" type="slidenum">
              <a:rPr lang="en-US" smtClean="0"/>
              <a:t>‹#›</a:t>
            </a:fld>
            <a:endParaRPr lang="en-US"/>
          </a:p>
        </p:txBody>
      </p:sp>
    </p:spTree>
    <p:extLst>
      <p:ext uri="{BB962C8B-B14F-4D97-AF65-F5344CB8AC3E}">
        <p14:creationId xmlns:p14="http://schemas.microsoft.com/office/powerpoint/2010/main" val="254984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588818" y="6629400"/>
            <a:ext cx="603181" cy="228600"/>
          </a:xfrm>
          <a:prstGeom prst="rect">
            <a:avLst/>
          </a:prstGeom>
        </p:spPr>
        <p:txBody>
          <a:bodyPr anchor="ctr"/>
          <a:lstStyle>
            <a:lvl1pPr algn="r">
              <a:defRPr sz="960" b="0"/>
            </a:lvl1pPr>
          </a:lstStyle>
          <a:p>
            <a:fld id="{4336D8BB-1FBA-4ECE-B83B-DC345E7EB0EF}" type="slidenum">
              <a:rPr lang="en-US" smtClean="0"/>
              <a:pPr/>
              <a:t>‹#›</a:t>
            </a:fld>
            <a:endParaRPr lang="en-US"/>
          </a:p>
        </p:txBody>
      </p:sp>
      <p:pic>
        <p:nvPicPr>
          <p:cNvPr id="5" name="Picture 4">
            <a:extLst>
              <a:ext uri="{FF2B5EF4-FFF2-40B4-BE49-F238E27FC236}">
                <a16:creationId xmlns:a16="http://schemas.microsoft.com/office/drawing/2014/main" id="{FAC64ACD-4516-FB40-AF22-1D51248F0AD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1175657"/>
          </a:xfrm>
          <a:prstGeom prst="rect">
            <a:avLst/>
          </a:prstGeom>
        </p:spPr>
      </p:pic>
      <p:sp>
        <p:nvSpPr>
          <p:cNvPr id="7" name="Text Box 1"/>
          <p:cNvSpPr txBox="1"/>
          <p:nvPr userDrawn="1"/>
        </p:nvSpPr>
        <p:spPr>
          <a:xfrm>
            <a:off x="222134" y="197158"/>
            <a:ext cx="932898" cy="978499"/>
          </a:xfrm>
          <a:prstGeom prst="rect">
            <a:avLst/>
          </a:prstGeom>
          <a:noFill/>
          <a:ln>
            <a:noFill/>
          </a:ln>
        </p:spPr>
        <p:txBody>
          <a:bodyPr rot="0" spcFirstLastPara="1" vert="horz" wrap="square" lIns="91440" tIns="45720" rIns="91440" bIns="45720" numCol="1" spcCol="0" rtlCol="0" fromWordArt="0" anchor="t" anchorCtr="0" forceAA="0" compatLnSpc="1">
            <a:prstTxWarp prst="textArchUp">
              <a:avLst>
                <a:gd name="adj" fmla="val 9756377"/>
              </a:avLst>
            </a:prstTxWarp>
            <a:noAutofit/>
          </a:bodyPr>
          <a:lstStyle/>
          <a:p>
            <a:pPr marL="0" marR="0" algn="ctr">
              <a:lnSpc>
                <a:spcPct val="107000"/>
              </a:lnSpc>
              <a:spcBef>
                <a:spcPts val="0"/>
              </a:spcBef>
              <a:spcAft>
                <a:spcPts val="800"/>
              </a:spcAft>
            </a:pPr>
            <a:r>
              <a:rPr lang="en-US" sz="4800" b="1">
                <a:ln>
                  <a:noFill/>
                </a:ln>
                <a:solidFill>
                  <a:srgbClr val="00FFCC"/>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SPACE</a:t>
            </a:r>
            <a:r>
              <a:rPr lang="en-US" sz="3600" b="1">
                <a:ln>
                  <a:noFill/>
                </a:ln>
                <a:solidFill>
                  <a:srgbClr val="00FFCC"/>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4800" b="1">
                <a:ln>
                  <a:noFill/>
                </a:ln>
                <a:solidFill>
                  <a:srgbClr val="00FFCC"/>
                </a:solidFill>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NUCLEAR PROPULSION</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6082" y="381268"/>
            <a:ext cx="585002" cy="521298"/>
          </a:xfrm>
          <a:prstGeom prst="rect">
            <a:avLst/>
          </a:prstGeom>
        </p:spPr>
      </p:pic>
    </p:spTree>
    <p:extLst>
      <p:ext uri="{BB962C8B-B14F-4D97-AF65-F5344CB8AC3E}">
        <p14:creationId xmlns:p14="http://schemas.microsoft.com/office/powerpoint/2010/main" val="1369241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Lst>
  <p:hf hdr="0" ftr="0" dt="0"/>
  <p:txStyles>
    <p:title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p:titleStyle>
    <p:bodyStyle>
      <a:lvl1pPr marL="411480" indent="-411480" algn="l" defTabSz="548640" rtl="0" eaLnBrk="1" fontAlgn="base" hangingPunct="1">
        <a:spcBef>
          <a:spcPct val="20000"/>
        </a:spcBef>
        <a:spcAft>
          <a:spcPct val="0"/>
        </a:spcAft>
        <a:buFont typeface="Arial" pitchFamily="34" charset="0"/>
        <a:buChar char="•"/>
        <a:defRPr sz="3840" kern="1200">
          <a:solidFill>
            <a:schemeClr val="tx1"/>
          </a:solidFill>
          <a:latin typeface="+mn-lt"/>
          <a:ea typeface="ＭＳ Ｐゴシック" charset="-128"/>
          <a:cs typeface="ＭＳ Ｐゴシック" charset="-128"/>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mn-lt"/>
          <a:ea typeface="ＭＳ Ｐゴシック" charset="-128"/>
          <a:cs typeface="+mn-cs"/>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ＭＳ Ｐゴシック" charset="-128"/>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6.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emf"/><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4164658" y="926507"/>
            <a:ext cx="7655859"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NASA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Space Nuclear Propulsion (SNP)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MBSE Initiatives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2024 MBSE Cyber Systems Symposium</a:t>
            </a:r>
          </a:p>
        </p:txBody>
      </p:sp>
      <p:sp>
        <p:nvSpPr>
          <p:cNvPr id="3" name="TextBox 2">
            <a:extLst>
              <a:ext uri="{FF2B5EF4-FFF2-40B4-BE49-F238E27FC236}">
                <a16:creationId xmlns:a16="http://schemas.microsoft.com/office/drawing/2014/main" id="{C74CC7BF-473A-44A4-B792-934DB23C1670}"/>
              </a:ext>
            </a:extLst>
          </p:cNvPr>
          <p:cNvSpPr txBox="1"/>
          <p:nvPr/>
        </p:nvSpPr>
        <p:spPr>
          <a:xfrm>
            <a:off x="429802" y="4560173"/>
            <a:ext cx="3382781" cy="190289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rgbClr val="00B050"/>
            </a:solidFill>
            <a:extLst>
              <a:ext uri="{C807C97D-BFC1-408E-A445-0C87EB9F89A2}">
                <ask:lineSketchStyleProps xmlns:ask="http://schemas.microsoft.com/office/drawing/2018/sketchyshapes" sd="1219033472">
                  <a:custGeom>
                    <a:avLst/>
                    <a:gdLst>
                      <a:gd name="connsiteX0" fmla="*/ 0 w 2967978"/>
                      <a:gd name="connsiteY0" fmla="*/ 0 h 1606850"/>
                      <a:gd name="connsiteX1" fmla="*/ 563916 w 2967978"/>
                      <a:gd name="connsiteY1" fmla="*/ 0 h 1606850"/>
                      <a:gd name="connsiteX2" fmla="*/ 1068472 w 2967978"/>
                      <a:gd name="connsiteY2" fmla="*/ 0 h 1606850"/>
                      <a:gd name="connsiteX3" fmla="*/ 1721427 w 2967978"/>
                      <a:gd name="connsiteY3" fmla="*/ 0 h 1606850"/>
                      <a:gd name="connsiteX4" fmla="*/ 2285343 w 2967978"/>
                      <a:gd name="connsiteY4" fmla="*/ 0 h 1606850"/>
                      <a:gd name="connsiteX5" fmla="*/ 2967978 w 2967978"/>
                      <a:gd name="connsiteY5" fmla="*/ 0 h 1606850"/>
                      <a:gd name="connsiteX6" fmla="*/ 2967978 w 2967978"/>
                      <a:gd name="connsiteY6" fmla="*/ 567754 h 1606850"/>
                      <a:gd name="connsiteX7" fmla="*/ 2967978 w 2967978"/>
                      <a:gd name="connsiteY7" fmla="*/ 1103370 h 1606850"/>
                      <a:gd name="connsiteX8" fmla="*/ 2967978 w 2967978"/>
                      <a:gd name="connsiteY8" fmla="*/ 1606850 h 1606850"/>
                      <a:gd name="connsiteX9" fmla="*/ 2433742 w 2967978"/>
                      <a:gd name="connsiteY9" fmla="*/ 1606850 h 1606850"/>
                      <a:gd name="connsiteX10" fmla="*/ 1840146 w 2967978"/>
                      <a:gd name="connsiteY10" fmla="*/ 1606850 h 1606850"/>
                      <a:gd name="connsiteX11" fmla="*/ 1246551 w 2967978"/>
                      <a:gd name="connsiteY11" fmla="*/ 1606850 h 1606850"/>
                      <a:gd name="connsiteX12" fmla="*/ 682635 w 2967978"/>
                      <a:gd name="connsiteY12" fmla="*/ 1606850 h 1606850"/>
                      <a:gd name="connsiteX13" fmla="*/ 0 w 2967978"/>
                      <a:gd name="connsiteY13" fmla="*/ 1606850 h 1606850"/>
                      <a:gd name="connsiteX14" fmla="*/ 0 w 2967978"/>
                      <a:gd name="connsiteY14" fmla="*/ 1039096 h 1606850"/>
                      <a:gd name="connsiteX15" fmla="*/ 0 w 2967978"/>
                      <a:gd name="connsiteY15" fmla="*/ 471343 h 1606850"/>
                      <a:gd name="connsiteX16" fmla="*/ 0 w 2967978"/>
                      <a:gd name="connsiteY16" fmla="*/ 0 h 16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978" h="1606850" extrusionOk="0">
                        <a:moveTo>
                          <a:pt x="0" y="0"/>
                        </a:moveTo>
                        <a:cubicBezTo>
                          <a:pt x="189903" y="-56915"/>
                          <a:pt x="292267" y="1960"/>
                          <a:pt x="563916" y="0"/>
                        </a:cubicBezTo>
                        <a:cubicBezTo>
                          <a:pt x="835565" y="-1960"/>
                          <a:pt x="856238" y="4129"/>
                          <a:pt x="1068472" y="0"/>
                        </a:cubicBezTo>
                        <a:cubicBezTo>
                          <a:pt x="1280706" y="-4129"/>
                          <a:pt x="1445425" y="12312"/>
                          <a:pt x="1721427" y="0"/>
                        </a:cubicBezTo>
                        <a:cubicBezTo>
                          <a:pt x="1997430" y="-12312"/>
                          <a:pt x="2060547" y="65636"/>
                          <a:pt x="2285343" y="0"/>
                        </a:cubicBezTo>
                        <a:cubicBezTo>
                          <a:pt x="2510139" y="-65636"/>
                          <a:pt x="2708970" y="64091"/>
                          <a:pt x="2967978" y="0"/>
                        </a:cubicBezTo>
                        <a:cubicBezTo>
                          <a:pt x="2979513" y="133525"/>
                          <a:pt x="2937193" y="358324"/>
                          <a:pt x="2967978" y="567754"/>
                        </a:cubicBezTo>
                        <a:cubicBezTo>
                          <a:pt x="2998763" y="777184"/>
                          <a:pt x="2943733" y="931865"/>
                          <a:pt x="2967978" y="1103370"/>
                        </a:cubicBezTo>
                        <a:cubicBezTo>
                          <a:pt x="2992223" y="1274875"/>
                          <a:pt x="2955255" y="1389285"/>
                          <a:pt x="2967978" y="1606850"/>
                        </a:cubicBezTo>
                        <a:cubicBezTo>
                          <a:pt x="2737861" y="1637970"/>
                          <a:pt x="2566146" y="1595955"/>
                          <a:pt x="2433742" y="1606850"/>
                        </a:cubicBezTo>
                        <a:cubicBezTo>
                          <a:pt x="2301338" y="1617745"/>
                          <a:pt x="2061730" y="1588816"/>
                          <a:pt x="1840146" y="1606850"/>
                        </a:cubicBezTo>
                        <a:cubicBezTo>
                          <a:pt x="1618562" y="1624884"/>
                          <a:pt x="1484012" y="1558616"/>
                          <a:pt x="1246551" y="1606850"/>
                        </a:cubicBezTo>
                        <a:cubicBezTo>
                          <a:pt x="1009090" y="1655084"/>
                          <a:pt x="834728" y="1543278"/>
                          <a:pt x="682635" y="1606850"/>
                        </a:cubicBezTo>
                        <a:cubicBezTo>
                          <a:pt x="530542" y="1670422"/>
                          <a:pt x="287706" y="1580645"/>
                          <a:pt x="0" y="1606850"/>
                        </a:cubicBezTo>
                        <a:cubicBezTo>
                          <a:pt x="-6264" y="1415260"/>
                          <a:pt x="6788" y="1217659"/>
                          <a:pt x="0" y="1039096"/>
                        </a:cubicBezTo>
                        <a:cubicBezTo>
                          <a:pt x="-6788" y="860533"/>
                          <a:pt x="3053" y="750459"/>
                          <a:pt x="0" y="471343"/>
                        </a:cubicBezTo>
                        <a:cubicBezTo>
                          <a:pt x="-3053" y="192227"/>
                          <a:pt x="50506" y="116683"/>
                          <a:pt x="0" y="0"/>
                        </a:cubicBezTo>
                        <a:close/>
                      </a:path>
                    </a:pathLst>
                  </a:custGeom>
                  <ask:type>
                    <ask:lineSketchNone/>
                  </ask:type>
                </ask:lineSketchStyleProps>
              </a:ext>
            </a:extLst>
          </a:ln>
        </p:spPr>
        <p:txBody>
          <a:bodyPr wrap="square" rtlCol="0" anchor="ctr" anchorCtr="0">
            <a:spAutoFit/>
          </a:body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David Greeson		</a:t>
            </a:r>
          </a:p>
          <a:p>
            <a:pPr marL="0" marR="0" lvl="0" indent="0" defTabSz="914400" rtl="0" eaLnBrk="1" fontAlgn="auto" latinLnBrk="0" hangingPunct="1">
              <a:lnSpc>
                <a:spcPts val="2400"/>
              </a:lnSpc>
              <a:spcBef>
                <a:spcPts val="0"/>
              </a:spcBef>
              <a:spcAft>
                <a:spcPts val="0"/>
              </a:spcAft>
              <a:buClrTx/>
              <a:buSzTx/>
              <a:buFontTx/>
              <a:buNone/>
              <a:tabLst/>
              <a:defRPr/>
            </a:pPr>
            <a:r>
              <a:rPr lang="en-US" sz="1400" b="1" dirty="0">
                <a:solidFill>
                  <a:srgbClr val="FF0000"/>
                </a:solidFill>
                <a:latin typeface="Helvetica Neue" charset="0"/>
                <a:ea typeface="Helvetica Neue" charset="0"/>
                <a:cs typeface="Helvetica Neue" charset="0"/>
              </a:rPr>
              <a:t>Aerospace Engineer</a:t>
            </a:r>
          </a:p>
          <a:p>
            <a:pPr marL="0" marR="0" lvl="0" indent="0" defTabSz="914400" rtl="0" eaLnBrk="1" fontAlgn="auto" latinLnBrk="0" hangingPunct="1">
              <a:lnSpc>
                <a:spcPts val="2400"/>
              </a:lnSpc>
              <a:spcBef>
                <a:spcPts val="0"/>
              </a:spcBef>
              <a:spcAft>
                <a:spcPts val="0"/>
              </a:spcAft>
              <a:buClrTx/>
              <a:buSzTx/>
              <a:buFontTx/>
              <a:buNone/>
              <a:tabLst/>
              <a:defRPr/>
            </a:pPr>
            <a:r>
              <a:rPr lang="en-US" sz="1400" b="1" dirty="0">
                <a:solidFill>
                  <a:srgbClr val="FF0000"/>
                </a:solidFill>
                <a:latin typeface="Helvetica Neue" charset="0"/>
                <a:ea typeface="Helvetica Neue" charset="0"/>
                <a:cs typeface="Helvetica Neue" charset="0"/>
              </a:rPr>
              <a:t>SNP MBSE/DE Lead</a:t>
            </a:r>
          </a:p>
          <a:p>
            <a:pPr marL="0" marR="0" lvl="0" indent="0"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NASA-MSFC ER12</a:t>
            </a:r>
          </a:p>
          <a:p>
            <a:pPr marL="0" marR="0" lvl="0" indent="0" defTabSz="914400" rtl="0" eaLnBrk="1" fontAlgn="auto" latinLnBrk="0" hangingPunct="1">
              <a:lnSpc>
                <a:spcPts val="2400"/>
              </a:lnSpc>
              <a:spcBef>
                <a:spcPts val="0"/>
              </a:spcBef>
              <a:spcAft>
                <a:spcPts val="0"/>
              </a:spcAft>
              <a:buClrTx/>
              <a:buSzTx/>
              <a:buFontTx/>
              <a:buNone/>
              <a:tabLst/>
              <a:defRPr/>
            </a:pPr>
            <a:r>
              <a:rPr lang="en-US" sz="1400" b="1" dirty="0">
                <a:solidFill>
                  <a:srgbClr val="FF0000"/>
                </a:solidFill>
                <a:latin typeface="Helvetica Neue" charset="0"/>
                <a:ea typeface="Helvetica Neue" charset="0"/>
                <a:cs typeface="Helvetica Neue" charset="0"/>
              </a:rPr>
              <a:t>David.S.Greeson@nasa.gov</a:t>
            </a:r>
          </a:p>
          <a:p>
            <a:pPr marL="0" marR="0" lvl="0" indent="0" defTabSz="914400" rtl="0" eaLnBrk="1" fontAlgn="auto" latinLnBrk="0" hangingPunct="1">
              <a:lnSpc>
                <a:spcPts val="2400"/>
              </a:lnSpc>
              <a:spcBef>
                <a:spcPts val="0"/>
              </a:spcBef>
              <a:spcAft>
                <a:spcPts val="0"/>
              </a:spcAft>
              <a:buClrTx/>
              <a:buSzTx/>
              <a:buFontTx/>
              <a:buNone/>
              <a:tabLst/>
              <a:defRPr/>
            </a:pPr>
            <a:r>
              <a:rPr lang="en-US" sz="1400" b="1" dirty="0">
                <a:solidFill>
                  <a:srgbClr val="FF0000"/>
                </a:solidFill>
                <a:latin typeface="Helvetica Neue" charset="0"/>
                <a:ea typeface="Helvetica Neue" charset="0"/>
                <a:cs typeface="Helvetica Neue" charset="0"/>
              </a:rPr>
              <a:t>256-541-7683</a:t>
            </a:r>
            <a:endParaRPr kumimoji="0" lang="en-US" sz="1400" b="1"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endParaRPr>
          </a:p>
        </p:txBody>
      </p:sp>
      <p:sp>
        <p:nvSpPr>
          <p:cNvPr id="7" name="TextBox 6">
            <a:extLst>
              <a:ext uri="{FF2B5EF4-FFF2-40B4-BE49-F238E27FC236}">
                <a16:creationId xmlns:a16="http://schemas.microsoft.com/office/drawing/2014/main" id="{876B2847-E333-3B20-87AA-E7FD0CA8DD5F}"/>
              </a:ext>
            </a:extLst>
          </p:cNvPr>
          <p:cNvSpPr txBox="1"/>
          <p:nvPr/>
        </p:nvSpPr>
        <p:spPr>
          <a:xfrm>
            <a:off x="5097672" y="3816353"/>
            <a:ext cx="1543352" cy="369845"/>
          </a:xfrm>
          <a:prstGeom prst="rect">
            <a:avLst/>
          </a:prstGeom>
          <a:solidFill>
            <a:schemeClr val="bg2">
              <a:lumMod val="50000"/>
            </a:schemeClr>
          </a:solidFill>
          <a:ln w="28575">
            <a:solidFill>
              <a:srgbClr val="00B050"/>
            </a:solidFill>
            <a:extLst>
              <a:ext uri="{C807C97D-BFC1-408E-A445-0C87EB9F89A2}">
                <ask:lineSketchStyleProps xmlns:ask="http://schemas.microsoft.com/office/drawing/2018/sketchyshapes" sd="1219033472">
                  <a:custGeom>
                    <a:avLst/>
                    <a:gdLst>
                      <a:gd name="connsiteX0" fmla="*/ 0 w 2967978"/>
                      <a:gd name="connsiteY0" fmla="*/ 0 h 1606850"/>
                      <a:gd name="connsiteX1" fmla="*/ 563916 w 2967978"/>
                      <a:gd name="connsiteY1" fmla="*/ 0 h 1606850"/>
                      <a:gd name="connsiteX2" fmla="*/ 1068472 w 2967978"/>
                      <a:gd name="connsiteY2" fmla="*/ 0 h 1606850"/>
                      <a:gd name="connsiteX3" fmla="*/ 1721427 w 2967978"/>
                      <a:gd name="connsiteY3" fmla="*/ 0 h 1606850"/>
                      <a:gd name="connsiteX4" fmla="*/ 2285343 w 2967978"/>
                      <a:gd name="connsiteY4" fmla="*/ 0 h 1606850"/>
                      <a:gd name="connsiteX5" fmla="*/ 2967978 w 2967978"/>
                      <a:gd name="connsiteY5" fmla="*/ 0 h 1606850"/>
                      <a:gd name="connsiteX6" fmla="*/ 2967978 w 2967978"/>
                      <a:gd name="connsiteY6" fmla="*/ 567754 h 1606850"/>
                      <a:gd name="connsiteX7" fmla="*/ 2967978 w 2967978"/>
                      <a:gd name="connsiteY7" fmla="*/ 1103370 h 1606850"/>
                      <a:gd name="connsiteX8" fmla="*/ 2967978 w 2967978"/>
                      <a:gd name="connsiteY8" fmla="*/ 1606850 h 1606850"/>
                      <a:gd name="connsiteX9" fmla="*/ 2433742 w 2967978"/>
                      <a:gd name="connsiteY9" fmla="*/ 1606850 h 1606850"/>
                      <a:gd name="connsiteX10" fmla="*/ 1840146 w 2967978"/>
                      <a:gd name="connsiteY10" fmla="*/ 1606850 h 1606850"/>
                      <a:gd name="connsiteX11" fmla="*/ 1246551 w 2967978"/>
                      <a:gd name="connsiteY11" fmla="*/ 1606850 h 1606850"/>
                      <a:gd name="connsiteX12" fmla="*/ 682635 w 2967978"/>
                      <a:gd name="connsiteY12" fmla="*/ 1606850 h 1606850"/>
                      <a:gd name="connsiteX13" fmla="*/ 0 w 2967978"/>
                      <a:gd name="connsiteY13" fmla="*/ 1606850 h 1606850"/>
                      <a:gd name="connsiteX14" fmla="*/ 0 w 2967978"/>
                      <a:gd name="connsiteY14" fmla="*/ 1039096 h 1606850"/>
                      <a:gd name="connsiteX15" fmla="*/ 0 w 2967978"/>
                      <a:gd name="connsiteY15" fmla="*/ 471343 h 1606850"/>
                      <a:gd name="connsiteX16" fmla="*/ 0 w 2967978"/>
                      <a:gd name="connsiteY16" fmla="*/ 0 h 16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978" h="1606850" extrusionOk="0">
                        <a:moveTo>
                          <a:pt x="0" y="0"/>
                        </a:moveTo>
                        <a:cubicBezTo>
                          <a:pt x="189903" y="-56915"/>
                          <a:pt x="292267" y="1960"/>
                          <a:pt x="563916" y="0"/>
                        </a:cubicBezTo>
                        <a:cubicBezTo>
                          <a:pt x="835565" y="-1960"/>
                          <a:pt x="856238" y="4129"/>
                          <a:pt x="1068472" y="0"/>
                        </a:cubicBezTo>
                        <a:cubicBezTo>
                          <a:pt x="1280706" y="-4129"/>
                          <a:pt x="1445425" y="12312"/>
                          <a:pt x="1721427" y="0"/>
                        </a:cubicBezTo>
                        <a:cubicBezTo>
                          <a:pt x="1997430" y="-12312"/>
                          <a:pt x="2060547" y="65636"/>
                          <a:pt x="2285343" y="0"/>
                        </a:cubicBezTo>
                        <a:cubicBezTo>
                          <a:pt x="2510139" y="-65636"/>
                          <a:pt x="2708970" y="64091"/>
                          <a:pt x="2967978" y="0"/>
                        </a:cubicBezTo>
                        <a:cubicBezTo>
                          <a:pt x="2979513" y="133525"/>
                          <a:pt x="2937193" y="358324"/>
                          <a:pt x="2967978" y="567754"/>
                        </a:cubicBezTo>
                        <a:cubicBezTo>
                          <a:pt x="2998763" y="777184"/>
                          <a:pt x="2943733" y="931865"/>
                          <a:pt x="2967978" y="1103370"/>
                        </a:cubicBezTo>
                        <a:cubicBezTo>
                          <a:pt x="2992223" y="1274875"/>
                          <a:pt x="2955255" y="1389285"/>
                          <a:pt x="2967978" y="1606850"/>
                        </a:cubicBezTo>
                        <a:cubicBezTo>
                          <a:pt x="2737861" y="1637970"/>
                          <a:pt x="2566146" y="1595955"/>
                          <a:pt x="2433742" y="1606850"/>
                        </a:cubicBezTo>
                        <a:cubicBezTo>
                          <a:pt x="2301338" y="1617745"/>
                          <a:pt x="2061730" y="1588816"/>
                          <a:pt x="1840146" y="1606850"/>
                        </a:cubicBezTo>
                        <a:cubicBezTo>
                          <a:pt x="1618562" y="1624884"/>
                          <a:pt x="1484012" y="1558616"/>
                          <a:pt x="1246551" y="1606850"/>
                        </a:cubicBezTo>
                        <a:cubicBezTo>
                          <a:pt x="1009090" y="1655084"/>
                          <a:pt x="834728" y="1543278"/>
                          <a:pt x="682635" y="1606850"/>
                        </a:cubicBezTo>
                        <a:cubicBezTo>
                          <a:pt x="530542" y="1670422"/>
                          <a:pt x="287706" y="1580645"/>
                          <a:pt x="0" y="1606850"/>
                        </a:cubicBezTo>
                        <a:cubicBezTo>
                          <a:pt x="-6264" y="1415260"/>
                          <a:pt x="6788" y="1217659"/>
                          <a:pt x="0" y="1039096"/>
                        </a:cubicBezTo>
                        <a:cubicBezTo>
                          <a:pt x="-6788" y="860533"/>
                          <a:pt x="3053" y="750459"/>
                          <a:pt x="0" y="471343"/>
                        </a:cubicBezTo>
                        <a:cubicBezTo>
                          <a:pt x="-3053" y="192227"/>
                          <a:pt x="50506" y="116683"/>
                          <a:pt x="0" y="0"/>
                        </a:cubicBezTo>
                        <a:close/>
                      </a:path>
                    </a:pathLst>
                  </a:custGeom>
                  <ask:type>
                    <ask:lineSketchNone/>
                  </ask:type>
                </ask:lineSketchStyleProps>
              </a:ext>
            </a:extLst>
          </a:ln>
        </p:spPr>
        <p:txBody>
          <a:bodyPr wrap="square" rtlCol="0" anchor="ctr" anchorCtr="0">
            <a:spAutoFit/>
          </a:body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Neue" charset="0"/>
                <a:ea typeface="Helvetica Neue" charset="0"/>
                <a:cs typeface="Helvetica Neue" charset="0"/>
              </a:rPr>
              <a:t>May 14, 2024</a:t>
            </a:r>
          </a:p>
        </p:txBody>
      </p:sp>
      <p:sp>
        <p:nvSpPr>
          <p:cNvPr id="4" name="TextBox 3">
            <a:extLst>
              <a:ext uri="{FF2B5EF4-FFF2-40B4-BE49-F238E27FC236}">
                <a16:creationId xmlns:a16="http://schemas.microsoft.com/office/drawing/2014/main" id="{EE1F77D7-A49B-DA7C-41F4-41ED3749337E}"/>
              </a:ext>
            </a:extLst>
          </p:cNvPr>
          <p:cNvSpPr txBox="1"/>
          <p:nvPr/>
        </p:nvSpPr>
        <p:spPr>
          <a:xfrm>
            <a:off x="8221800" y="4560173"/>
            <a:ext cx="3439607" cy="190289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rgbClr val="00B050"/>
            </a:solidFill>
            <a:extLst>
              <a:ext uri="{C807C97D-BFC1-408E-A445-0C87EB9F89A2}">
                <ask:lineSketchStyleProps xmlns:ask="http://schemas.microsoft.com/office/drawing/2018/sketchyshapes" sd="1219033472">
                  <a:custGeom>
                    <a:avLst/>
                    <a:gdLst>
                      <a:gd name="connsiteX0" fmla="*/ 0 w 2967978"/>
                      <a:gd name="connsiteY0" fmla="*/ 0 h 1606850"/>
                      <a:gd name="connsiteX1" fmla="*/ 563916 w 2967978"/>
                      <a:gd name="connsiteY1" fmla="*/ 0 h 1606850"/>
                      <a:gd name="connsiteX2" fmla="*/ 1068472 w 2967978"/>
                      <a:gd name="connsiteY2" fmla="*/ 0 h 1606850"/>
                      <a:gd name="connsiteX3" fmla="*/ 1721427 w 2967978"/>
                      <a:gd name="connsiteY3" fmla="*/ 0 h 1606850"/>
                      <a:gd name="connsiteX4" fmla="*/ 2285343 w 2967978"/>
                      <a:gd name="connsiteY4" fmla="*/ 0 h 1606850"/>
                      <a:gd name="connsiteX5" fmla="*/ 2967978 w 2967978"/>
                      <a:gd name="connsiteY5" fmla="*/ 0 h 1606850"/>
                      <a:gd name="connsiteX6" fmla="*/ 2967978 w 2967978"/>
                      <a:gd name="connsiteY6" fmla="*/ 567754 h 1606850"/>
                      <a:gd name="connsiteX7" fmla="*/ 2967978 w 2967978"/>
                      <a:gd name="connsiteY7" fmla="*/ 1103370 h 1606850"/>
                      <a:gd name="connsiteX8" fmla="*/ 2967978 w 2967978"/>
                      <a:gd name="connsiteY8" fmla="*/ 1606850 h 1606850"/>
                      <a:gd name="connsiteX9" fmla="*/ 2433742 w 2967978"/>
                      <a:gd name="connsiteY9" fmla="*/ 1606850 h 1606850"/>
                      <a:gd name="connsiteX10" fmla="*/ 1840146 w 2967978"/>
                      <a:gd name="connsiteY10" fmla="*/ 1606850 h 1606850"/>
                      <a:gd name="connsiteX11" fmla="*/ 1246551 w 2967978"/>
                      <a:gd name="connsiteY11" fmla="*/ 1606850 h 1606850"/>
                      <a:gd name="connsiteX12" fmla="*/ 682635 w 2967978"/>
                      <a:gd name="connsiteY12" fmla="*/ 1606850 h 1606850"/>
                      <a:gd name="connsiteX13" fmla="*/ 0 w 2967978"/>
                      <a:gd name="connsiteY13" fmla="*/ 1606850 h 1606850"/>
                      <a:gd name="connsiteX14" fmla="*/ 0 w 2967978"/>
                      <a:gd name="connsiteY14" fmla="*/ 1039096 h 1606850"/>
                      <a:gd name="connsiteX15" fmla="*/ 0 w 2967978"/>
                      <a:gd name="connsiteY15" fmla="*/ 471343 h 1606850"/>
                      <a:gd name="connsiteX16" fmla="*/ 0 w 2967978"/>
                      <a:gd name="connsiteY16" fmla="*/ 0 h 16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978" h="1606850" extrusionOk="0">
                        <a:moveTo>
                          <a:pt x="0" y="0"/>
                        </a:moveTo>
                        <a:cubicBezTo>
                          <a:pt x="189903" y="-56915"/>
                          <a:pt x="292267" y="1960"/>
                          <a:pt x="563916" y="0"/>
                        </a:cubicBezTo>
                        <a:cubicBezTo>
                          <a:pt x="835565" y="-1960"/>
                          <a:pt x="856238" y="4129"/>
                          <a:pt x="1068472" y="0"/>
                        </a:cubicBezTo>
                        <a:cubicBezTo>
                          <a:pt x="1280706" y="-4129"/>
                          <a:pt x="1445425" y="12312"/>
                          <a:pt x="1721427" y="0"/>
                        </a:cubicBezTo>
                        <a:cubicBezTo>
                          <a:pt x="1997430" y="-12312"/>
                          <a:pt x="2060547" y="65636"/>
                          <a:pt x="2285343" y="0"/>
                        </a:cubicBezTo>
                        <a:cubicBezTo>
                          <a:pt x="2510139" y="-65636"/>
                          <a:pt x="2708970" y="64091"/>
                          <a:pt x="2967978" y="0"/>
                        </a:cubicBezTo>
                        <a:cubicBezTo>
                          <a:pt x="2979513" y="133525"/>
                          <a:pt x="2937193" y="358324"/>
                          <a:pt x="2967978" y="567754"/>
                        </a:cubicBezTo>
                        <a:cubicBezTo>
                          <a:pt x="2998763" y="777184"/>
                          <a:pt x="2943733" y="931865"/>
                          <a:pt x="2967978" y="1103370"/>
                        </a:cubicBezTo>
                        <a:cubicBezTo>
                          <a:pt x="2992223" y="1274875"/>
                          <a:pt x="2955255" y="1389285"/>
                          <a:pt x="2967978" y="1606850"/>
                        </a:cubicBezTo>
                        <a:cubicBezTo>
                          <a:pt x="2737861" y="1637970"/>
                          <a:pt x="2566146" y="1595955"/>
                          <a:pt x="2433742" y="1606850"/>
                        </a:cubicBezTo>
                        <a:cubicBezTo>
                          <a:pt x="2301338" y="1617745"/>
                          <a:pt x="2061730" y="1588816"/>
                          <a:pt x="1840146" y="1606850"/>
                        </a:cubicBezTo>
                        <a:cubicBezTo>
                          <a:pt x="1618562" y="1624884"/>
                          <a:pt x="1484012" y="1558616"/>
                          <a:pt x="1246551" y="1606850"/>
                        </a:cubicBezTo>
                        <a:cubicBezTo>
                          <a:pt x="1009090" y="1655084"/>
                          <a:pt x="834728" y="1543278"/>
                          <a:pt x="682635" y="1606850"/>
                        </a:cubicBezTo>
                        <a:cubicBezTo>
                          <a:pt x="530542" y="1670422"/>
                          <a:pt x="287706" y="1580645"/>
                          <a:pt x="0" y="1606850"/>
                        </a:cubicBezTo>
                        <a:cubicBezTo>
                          <a:pt x="-6264" y="1415260"/>
                          <a:pt x="6788" y="1217659"/>
                          <a:pt x="0" y="1039096"/>
                        </a:cubicBezTo>
                        <a:cubicBezTo>
                          <a:pt x="-6788" y="860533"/>
                          <a:pt x="3053" y="750459"/>
                          <a:pt x="0" y="471343"/>
                        </a:cubicBezTo>
                        <a:cubicBezTo>
                          <a:pt x="-3053" y="192227"/>
                          <a:pt x="50506" y="116683"/>
                          <a:pt x="0" y="0"/>
                        </a:cubicBezTo>
                        <a:close/>
                      </a:path>
                    </a:pathLst>
                  </a:custGeom>
                  <ask:type>
                    <ask:lineSketchNone/>
                  </ask:type>
                </ask:lineSketchStyleProps>
              </a:ext>
            </a:extLst>
          </a:ln>
        </p:spPr>
        <p:txBody>
          <a:bodyPr wrap="square" rtlCol="0" anchor="ctr" anchorCtr="0">
            <a:spAutoFit/>
          </a:body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Diana Gorokhovskaya</a:t>
            </a:r>
          </a:p>
          <a:p>
            <a:pPr marL="0" marR="0" lvl="0" indent="0" defTabSz="914400" rtl="0" eaLnBrk="1" fontAlgn="auto" latinLnBrk="0" hangingPunct="1">
              <a:lnSpc>
                <a:spcPts val="2400"/>
              </a:lnSpc>
              <a:spcBef>
                <a:spcPts val="0"/>
              </a:spcBef>
              <a:spcAft>
                <a:spcPts val="0"/>
              </a:spcAft>
              <a:buClrTx/>
              <a:buSzTx/>
              <a:buFontTx/>
              <a:buNone/>
              <a:tabLst/>
              <a:defRPr/>
            </a:pPr>
            <a:r>
              <a:rPr lang="en-US" sz="1400" b="1" dirty="0">
                <a:solidFill>
                  <a:srgbClr val="FF0000"/>
                </a:solidFill>
                <a:latin typeface="Helvetica Neue" charset="0"/>
                <a:ea typeface="Helvetica Neue" charset="0"/>
                <a:cs typeface="Helvetica Neue" charset="0"/>
              </a:rPr>
              <a:t>Systems &amp; Integration Engineer</a:t>
            </a:r>
          </a:p>
          <a:p>
            <a:pPr marL="0" marR="0" lvl="0" indent="0"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Jacobs Space Exploration Group</a:t>
            </a:r>
          </a:p>
          <a:p>
            <a:pPr marL="0" marR="0" lvl="0" indent="0" defTabSz="914400" rtl="0" eaLnBrk="1" fontAlgn="auto" latinLnBrk="0" hangingPunct="1">
              <a:lnSpc>
                <a:spcPts val="2400"/>
              </a:lnSpc>
              <a:spcBef>
                <a:spcPts val="0"/>
              </a:spcBef>
              <a:spcAft>
                <a:spcPts val="0"/>
              </a:spcAft>
              <a:buClrTx/>
              <a:buSzTx/>
              <a:buFontTx/>
              <a:buNone/>
              <a:tabLst/>
              <a:defRPr/>
            </a:pPr>
            <a:r>
              <a:rPr lang="en-US" sz="1400" b="1" dirty="0">
                <a:solidFill>
                  <a:srgbClr val="FF0000"/>
                </a:solidFill>
                <a:latin typeface="Helvetica Neue" charset="0"/>
                <a:ea typeface="Helvetica Neue" charset="0"/>
                <a:cs typeface="Helvetica Neue" charset="0"/>
              </a:rPr>
              <a:t>NASA-MSFC ER12</a:t>
            </a:r>
            <a:endParaRPr kumimoji="0" lang="en-US" sz="1400" b="1"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endParaRPr>
          </a:p>
          <a:p>
            <a:pPr marL="0" marR="0" lvl="0" indent="0" defTabSz="914400" rtl="0" eaLnBrk="1" fontAlgn="auto" latinLnBrk="0" hangingPunct="1">
              <a:lnSpc>
                <a:spcPts val="2400"/>
              </a:lnSpc>
              <a:spcBef>
                <a:spcPts val="0"/>
              </a:spcBef>
              <a:spcAft>
                <a:spcPts val="0"/>
              </a:spcAft>
              <a:buClrTx/>
              <a:buSzTx/>
              <a:buFontTx/>
              <a:buNone/>
              <a:tabLst/>
              <a:defRPr/>
            </a:pPr>
            <a:r>
              <a:rPr lang="en-US" sz="1400" b="1" dirty="0">
                <a:solidFill>
                  <a:srgbClr val="FF0000"/>
                </a:solidFill>
                <a:latin typeface="Helvetica Neue" charset="0"/>
                <a:ea typeface="Helvetica Neue" charset="0"/>
                <a:cs typeface="Helvetica Neue" charset="0"/>
              </a:rPr>
              <a:t>Diana.Gorokhovskaya@nasa.gov</a:t>
            </a:r>
          </a:p>
          <a:p>
            <a:pPr marL="0" marR="0" lvl="0" indent="0" defTabSz="914400" rtl="0" eaLnBrk="1" fontAlgn="auto" latinLnBrk="0" hangingPunct="1">
              <a:lnSpc>
                <a:spcPts val="2400"/>
              </a:lnSpc>
              <a:spcBef>
                <a:spcPts val="0"/>
              </a:spcBef>
              <a:spcAft>
                <a:spcPts val="0"/>
              </a:spcAft>
              <a:buClrTx/>
              <a:buSzTx/>
              <a:buFontTx/>
              <a:buNone/>
              <a:tabLst/>
              <a:defRPr/>
            </a:pPr>
            <a:r>
              <a:rPr lang="en-US" sz="1400" b="1" dirty="0">
                <a:solidFill>
                  <a:srgbClr val="FF0000"/>
                </a:solidFill>
                <a:latin typeface="Helvetica Neue" charset="0"/>
                <a:ea typeface="Helvetica Neue" charset="0"/>
                <a:cs typeface="Helvetica Neue" charset="0"/>
              </a:rPr>
              <a:t>256-544-6749</a:t>
            </a:r>
            <a:endParaRPr kumimoji="0" lang="en-US" sz="1400" b="1"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endParaRPr>
          </a:p>
        </p:txBody>
      </p:sp>
      <p:sp>
        <p:nvSpPr>
          <p:cNvPr id="5" name="Slide Number Placeholder 4">
            <a:extLst>
              <a:ext uri="{FF2B5EF4-FFF2-40B4-BE49-F238E27FC236}">
                <a16:creationId xmlns:a16="http://schemas.microsoft.com/office/drawing/2014/main" id="{4B0D50DA-D67B-7EE0-D850-DBE75D1ECC9A}"/>
              </a:ext>
            </a:extLst>
          </p:cNvPr>
          <p:cNvSpPr>
            <a:spLocks noGrp="1"/>
          </p:cNvSpPr>
          <p:nvPr>
            <p:ph type="sldNum" sz="quarter" idx="4"/>
          </p:nvPr>
        </p:nvSpPr>
        <p:spPr/>
        <p:txBody>
          <a:bodyPr/>
          <a:lstStyle/>
          <a:p>
            <a:fld id="{4336D8BB-1FBA-4ECE-B83B-DC345E7EB0EF}" type="slidenum">
              <a:rPr lang="en-US" smtClean="0"/>
              <a:pPr/>
              <a:t>1</a:t>
            </a:fld>
            <a:endParaRPr lang="en-US" dirty="0"/>
          </a:p>
        </p:txBody>
      </p:sp>
    </p:spTree>
    <p:extLst>
      <p:ext uri="{BB962C8B-B14F-4D97-AF65-F5344CB8AC3E}">
        <p14:creationId xmlns:p14="http://schemas.microsoft.com/office/powerpoint/2010/main" val="3086996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lang="en-US" sz="3600" dirty="0">
                <a:solidFill>
                  <a:prstClr val="white"/>
                </a:solidFill>
                <a:latin typeface="Calibri"/>
              </a:rPr>
              <a:t>Digital Engineering </a:t>
            </a: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Tasks and Tools</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pic>
        <p:nvPicPr>
          <p:cNvPr id="9" name="Picture 8">
            <a:extLst>
              <a:ext uri="{FF2B5EF4-FFF2-40B4-BE49-F238E27FC236}">
                <a16:creationId xmlns:a16="http://schemas.microsoft.com/office/drawing/2014/main" id="{A2F02AF6-F7BB-4015-B61E-E1BACBD9F39C}"/>
              </a:ext>
            </a:extLst>
          </p:cNvPr>
          <p:cNvPicPr>
            <a:picLocks noChangeAspect="1"/>
          </p:cNvPicPr>
          <p:nvPr/>
        </p:nvPicPr>
        <p:blipFill>
          <a:blip r:embed="rId2"/>
          <a:stretch>
            <a:fillRect/>
          </a:stretch>
        </p:blipFill>
        <p:spPr>
          <a:xfrm>
            <a:off x="71437" y="1213604"/>
            <a:ext cx="3705225" cy="5143500"/>
          </a:xfrm>
          <a:prstGeom prst="rect">
            <a:avLst/>
          </a:prstGeom>
        </p:spPr>
      </p:pic>
      <p:pic>
        <p:nvPicPr>
          <p:cNvPr id="10" name="Picture 9">
            <a:extLst>
              <a:ext uri="{FF2B5EF4-FFF2-40B4-BE49-F238E27FC236}">
                <a16:creationId xmlns:a16="http://schemas.microsoft.com/office/drawing/2014/main" id="{03C008D6-01CA-FB31-EEC0-E89BDD7497D3}"/>
              </a:ext>
            </a:extLst>
          </p:cNvPr>
          <p:cNvPicPr>
            <a:picLocks noChangeAspect="1"/>
          </p:cNvPicPr>
          <p:nvPr/>
        </p:nvPicPr>
        <p:blipFill>
          <a:blip r:embed="rId3"/>
          <a:stretch>
            <a:fillRect/>
          </a:stretch>
        </p:blipFill>
        <p:spPr>
          <a:xfrm>
            <a:off x="3776663" y="1222760"/>
            <a:ext cx="8343900" cy="5362575"/>
          </a:xfrm>
          <a:prstGeom prst="rect">
            <a:avLst/>
          </a:prstGeom>
        </p:spPr>
      </p:pic>
      <p:sp>
        <p:nvSpPr>
          <p:cNvPr id="3" name="TextBox 2">
            <a:extLst>
              <a:ext uri="{FF2B5EF4-FFF2-40B4-BE49-F238E27FC236}">
                <a16:creationId xmlns:a16="http://schemas.microsoft.com/office/drawing/2014/main" id="{80F0ACB0-F92A-C3E3-261C-C96F32A9FF5A}"/>
              </a:ext>
            </a:extLst>
          </p:cNvPr>
          <p:cNvSpPr txBox="1"/>
          <p:nvPr/>
        </p:nvSpPr>
        <p:spPr>
          <a:xfrm>
            <a:off x="8445147" y="1644791"/>
            <a:ext cx="3624670" cy="369332"/>
          </a:xfrm>
          <a:prstGeom prst="rect">
            <a:avLst/>
          </a:prstGeom>
          <a:noFill/>
        </p:spPr>
        <p:txBody>
          <a:bodyPr wrap="square" rtlCol="0">
            <a:spAutoFit/>
          </a:bodyPr>
          <a:lstStyle/>
          <a:p>
            <a:r>
              <a:rPr lang="en-US" b="1" i="1" dirty="0"/>
              <a:t>Currently planned tools architecture</a:t>
            </a:r>
          </a:p>
        </p:txBody>
      </p:sp>
      <p:sp>
        <p:nvSpPr>
          <p:cNvPr id="5" name="TextBox 4">
            <a:extLst>
              <a:ext uri="{FF2B5EF4-FFF2-40B4-BE49-F238E27FC236}">
                <a16:creationId xmlns:a16="http://schemas.microsoft.com/office/drawing/2014/main" id="{E09EA4BE-7520-D6AE-CFC5-248DB3CC20A3}"/>
              </a:ext>
            </a:extLst>
          </p:cNvPr>
          <p:cNvSpPr txBox="1"/>
          <p:nvPr/>
        </p:nvSpPr>
        <p:spPr>
          <a:xfrm>
            <a:off x="6849895" y="5777003"/>
            <a:ext cx="2471959" cy="646331"/>
          </a:xfrm>
          <a:prstGeom prst="rect">
            <a:avLst/>
          </a:prstGeom>
          <a:noFill/>
        </p:spPr>
        <p:txBody>
          <a:bodyPr wrap="none" rtlCol="0">
            <a:spAutoFit/>
          </a:bodyPr>
          <a:lstStyle/>
          <a:p>
            <a:r>
              <a:rPr lang="en-US" b="1" i="1" dirty="0"/>
              <a:t>Many analysis tasks are</a:t>
            </a:r>
          </a:p>
          <a:p>
            <a:r>
              <a:rPr lang="en-US" b="1" i="1" dirty="0"/>
              <a:t>reliant on MagicDraw</a:t>
            </a:r>
          </a:p>
        </p:txBody>
      </p:sp>
    </p:spTree>
    <p:extLst>
      <p:ext uri="{BB962C8B-B14F-4D97-AF65-F5344CB8AC3E}">
        <p14:creationId xmlns:p14="http://schemas.microsoft.com/office/powerpoint/2010/main" val="3911907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224726"/>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Key Digital</a:t>
            </a:r>
            <a:r>
              <a:rPr lang="en-US" sz="3600" dirty="0">
                <a:solidFill>
                  <a:prstClr val="white"/>
                </a:solidFill>
                <a:latin typeface="Calibri"/>
              </a:rPr>
              <a:t> </a:t>
            </a: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Engineering Tools by Tasks</a:t>
            </a:r>
          </a:p>
        </p:txBody>
      </p:sp>
      <p:pic>
        <p:nvPicPr>
          <p:cNvPr id="3" name="Picture 2">
            <a:extLst>
              <a:ext uri="{FF2B5EF4-FFF2-40B4-BE49-F238E27FC236}">
                <a16:creationId xmlns:a16="http://schemas.microsoft.com/office/drawing/2014/main" id="{A292455C-45A6-70F2-A8C3-7886080F95FB}"/>
              </a:ext>
            </a:extLst>
          </p:cNvPr>
          <p:cNvPicPr>
            <a:picLocks noChangeAspect="1"/>
          </p:cNvPicPr>
          <p:nvPr/>
        </p:nvPicPr>
        <p:blipFill>
          <a:blip r:embed="rId2"/>
          <a:stretch>
            <a:fillRect/>
          </a:stretch>
        </p:blipFill>
        <p:spPr>
          <a:xfrm>
            <a:off x="2159406" y="1249194"/>
            <a:ext cx="7718205" cy="5608806"/>
          </a:xfrm>
          <a:prstGeom prst="rect">
            <a:avLst/>
          </a:prstGeom>
        </p:spPr>
      </p:pic>
    </p:spTree>
    <p:extLst>
      <p:ext uri="{BB962C8B-B14F-4D97-AF65-F5344CB8AC3E}">
        <p14:creationId xmlns:p14="http://schemas.microsoft.com/office/powerpoint/2010/main" val="30271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OpenPDM and VSI</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sp>
        <p:nvSpPr>
          <p:cNvPr id="3" name="TextBox 2">
            <a:extLst>
              <a:ext uri="{FF2B5EF4-FFF2-40B4-BE49-F238E27FC236}">
                <a16:creationId xmlns:a16="http://schemas.microsoft.com/office/drawing/2014/main" id="{443C36F8-B699-17E2-46BC-E2EB962E2226}"/>
              </a:ext>
            </a:extLst>
          </p:cNvPr>
          <p:cNvSpPr txBox="1"/>
          <p:nvPr/>
        </p:nvSpPr>
        <p:spPr>
          <a:xfrm>
            <a:off x="104776" y="1439127"/>
            <a:ext cx="11982447" cy="4585871"/>
          </a:xfrm>
          <a:prstGeom prst="rect">
            <a:avLst/>
          </a:prstGeom>
          <a:noFill/>
        </p:spPr>
        <p:txBody>
          <a:bodyPr wrap="none" rtlCol="0">
            <a:spAutoFit/>
          </a:bodyPr>
          <a:lstStyle/>
          <a:p>
            <a:r>
              <a:rPr lang="en-US" dirty="0"/>
              <a:t>SNP is working with the NASA Office of the Chief Engineer (OCE),</a:t>
            </a:r>
          </a:p>
          <a:p>
            <a:r>
              <a:rPr lang="en-US" dirty="0"/>
              <a:t>Victory Solutions, Inc. (VSI), and PROSTEP on</a:t>
            </a:r>
          </a:p>
          <a:p>
            <a:r>
              <a:rPr lang="en-US" dirty="0"/>
              <a:t>a Cooperative Agreement Notice (CAN) to implement</a:t>
            </a:r>
          </a:p>
          <a:p>
            <a:r>
              <a:rPr lang="en-US" dirty="0"/>
              <a:t>the OpenPDM connectors necessary to realize an integrated</a:t>
            </a:r>
          </a:p>
          <a:p>
            <a:r>
              <a:rPr lang="en-US" dirty="0"/>
              <a:t>Tools architecture as shown on a previous slide.  This is part of</a:t>
            </a:r>
          </a:p>
          <a:p>
            <a:r>
              <a:rPr lang="en-US" dirty="0"/>
              <a:t>NASA’s </a:t>
            </a:r>
            <a:r>
              <a:rPr lang="en-US" sz="2000" b="1" i="1" dirty="0">
                <a:solidFill>
                  <a:srgbClr val="00B050"/>
                </a:solidFill>
              </a:rPr>
              <a:t>Digital Transformation </a:t>
            </a:r>
            <a:r>
              <a:rPr lang="en-US" dirty="0"/>
              <a:t>initiative.</a:t>
            </a:r>
          </a:p>
          <a:p>
            <a:endParaRPr lang="en-US" dirty="0"/>
          </a:p>
          <a:p>
            <a:r>
              <a:rPr lang="en-US" dirty="0"/>
              <a:t>OpenPDM has been evaluated by the OCE and is made by </a:t>
            </a:r>
          </a:p>
          <a:p>
            <a:r>
              <a:rPr lang="en-US" dirty="0"/>
              <a:t>PROSTEP, a German company.</a:t>
            </a:r>
          </a:p>
          <a:p>
            <a:endParaRPr lang="en-US" dirty="0"/>
          </a:p>
          <a:p>
            <a:r>
              <a:rPr lang="en-US" dirty="0"/>
              <a:t>OpenPDM is an example of a “collaboration platform” that can be used to create data sharing links between different tools </a:t>
            </a:r>
          </a:p>
          <a:p>
            <a:r>
              <a:rPr lang="en-US" dirty="0"/>
              <a:t>and databases, to create a </a:t>
            </a:r>
            <a:r>
              <a:rPr lang="en-US" sz="2000" b="1" i="1" dirty="0">
                <a:solidFill>
                  <a:srgbClr val="00B050"/>
                </a:solidFill>
              </a:rPr>
              <a:t>Digital Thread</a:t>
            </a:r>
            <a:r>
              <a:rPr lang="en-US" dirty="0"/>
              <a:t>.</a:t>
            </a:r>
          </a:p>
          <a:p>
            <a:endParaRPr lang="en-US" dirty="0"/>
          </a:p>
          <a:p>
            <a:r>
              <a:rPr lang="en-US" dirty="0"/>
              <a:t>Development of the OpenPDM connectors is a custom process for each connector, dependent on the IT security environment,</a:t>
            </a:r>
          </a:p>
          <a:p>
            <a:r>
              <a:rPr lang="en-US" dirty="0"/>
              <a:t>exact tools to be connected, tool versions, data to be transferred, frequency of transfers, unidirectional vs. bidirectional, and </a:t>
            </a:r>
          </a:p>
          <a:p>
            <a:r>
              <a:rPr lang="en-US" dirty="0"/>
              <a:t>integrated workflow process, shown on the following slide.</a:t>
            </a:r>
          </a:p>
        </p:txBody>
      </p:sp>
      <p:sp>
        <p:nvSpPr>
          <p:cNvPr id="6" name="TextBox 5">
            <a:extLst>
              <a:ext uri="{FF2B5EF4-FFF2-40B4-BE49-F238E27FC236}">
                <a16:creationId xmlns:a16="http://schemas.microsoft.com/office/drawing/2014/main" id="{C2EFBAB4-43C8-749D-1500-3546444B7532}"/>
              </a:ext>
            </a:extLst>
          </p:cNvPr>
          <p:cNvSpPr txBox="1"/>
          <p:nvPr/>
        </p:nvSpPr>
        <p:spPr>
          <a:xfrm>
            <a:off x="8681031" y="1332346"/>
            <a:ext cx="1462452" cy="369332"/>
          </a:xfrm>
          <a:prstGeom prst="rect">
            <a:avLst/>
          </a:prstGeom>
          <a:noFill/>
        </p:spPr>
        <p:txBody>
          <a:bodyPr wrap="none" rtlCol="0">
            <a:spAutoFit/>
          </a:bodyPr>
          <a:lstStyle/>
          <a:p>
            <a:r>
              <a:rPr lang="en-US" b="1" i="1" dirty="0"/>
              <a:t>CAN Partners</a:t>
            </a:r>
          </a:p>
        </p:txBody>
      </p:sp>
      <p:pic>
        <p:nvPicPr>
          <p:cNvPr id="8" name="Picture 7">
            <a:extLst>
              <a:ext uri="{FF2B5EF4-FFF2-40B4-BE49-F238E27FC236}">
                <a16:creationId xmlns:a16="http://schemas.microsoft.com/office/drawing/2014/main" id="{10C0BC6E-607C-114E-B9E5-2837C4501EE4}"/>
              </a:ext>
            </a:extLst>
          </p:cNvPr>
          <p:cNvPicPr>
            <a:picLocks noChangeAspect="1"/>
          </p:cNvPicPr>
          <p:nvPr/>
        </p:nvPicPr>
        <p:blipFill rotWithShape="1">
          <a:blip r:embed="rId2"/>
          <a:srcRect l="11479" t="25077" r="11079" b="26000"/>
          <a:stretch/>
        </p:blipFill>
        <p:spPr>
          <a:xfrm>
            <a:off x="8563708" y="1939865"/>
            <a:ext cx="3428998" cy="562654"/>
          </a:xfrm>
          <a:prstGeom prst="rect">
            <a:avLst/>
          </a:prstGeom>
        </p:spPr>
      </p:pic>
      <p:pic>
        <p:nvPicPr>
          <p:cNvPr id="9" name="Picture 8">
            <a:extLst>
              <a:ext uri="{FF2B5EF4-FFF2-40B4-BE49-F238E27FC236}">
                <a16:creationId xmlns:a16="http://schemas.microsoft.com/office/drawing/2014/main" id="{BD1ABA77-8CDB-4AF0-98F0-D79883025DA0}"/>
              </a:ext>
            </a:extLst>
          </p:cNvPr>
          <p:cNvPicPr>
            <a:picLocks noChangeAspect="1"/>
          </p:cNvPicPr>
          <p:nvPr/>
        </p:nvPicPr>
        <p:blipFill rotWithShape="1">
          <a:blip r:embed="rId3"/>
          <a:srcRect b="38820"/>
          <a:stretch/>
        </p:blipFill>
        <p:spPr>
          <a:xfrm>
            <a:off x="9651115" y="2908237"/>
            <a:ext cx="2341591" cy="450482"/>
          </a:xfrm>
          <a:prstGeom prst="rect">
            <a:avLst/>
          </a:prstGeom>
        </p:spPr>
      </p:pic>
      <p:pic>
        <p:nvPicPr>
          <p:cNvPr id="10" name="Picture 9">
            <a:extLst>
              <a:ext uri="{FF2B5EF4-FFF2-40B4-BE49-F238E27FC236}">
                <a16:creationId xmlns:a16="http://schemas.microsoft.com/office/drawing/2014/main" id="{1F13DBB9-7A7C-67C4-AB55-9EA7FC608E62}"/>
              </a:ext>
            </a:extLst>
          </p:cNvPr>
          <p:cNvPicPr>
            <a:picLocks noChangeAspect="1"/>
          </p:cNvPicPr>
          <p:nvPr/>
        </p:nvPicPr>
        <p:blipFill>
          <a:blip r:embed="rId4"/>
          <a:stretch>
            <a:fillRect/>
          </a:stretch>
        </p:blipFill>
        <p:spPr>
          <a:xfrm>
            <a:off x="6965798" y="3012156"/>
            <a:ext cx="2590800" cy="323850"/>
          </a:xfrm>
          <a:prstGeom prst="rect">
            <a:avLst/>
          </a:prstGeom>
        </p:spPr>
      </p:pic>
      <p:pic>
        <p:nvPicPr>
          <p:cNvPr id="13" name="Picture 12">
            <a:extLst>
              <a:ext uri="{FF2B5EF4-FFF2-40B4-BE49-F238E27FC236}">
                <a16:creationId xmlns:a16="http://schemas.microsoft.com/office/drawing/2014/main" id="{4A38BD5F-DFFC-10EC-BF86-61F7EA038DFD}"/>
              </a:ext>
            </a:extLst>
          </p:cNvPr>
          <p:cNvPicPr>
            <a:picLocks noChangeAspect="1"/>
          </p:cNvPicPr>
          <p:nvPr/>
        </p:nvPicPr>
        <p:blipFill>
          <a:blip r:embed="rId5"/>
          <a:stretch>
            <a:fillRect/>
          </a:stretch>
        </p:blipFill>
        <p:spPr>
          <a:xfrm>
            <a:off x="7213663" y="1733469"/>
            <a:ext cx="1146147" cy="975445"/>
          </a:xfrm>
          <a:prstGeom prst="rect">
            <a:avLst/>
          </a:prstGeom>
        </p:spPr>
      </p:pic>
    </p:spTree>
    <p:extLst>
      <p:ext uri="{BB962C8B-B14F-4D97-AF65-F5344CB8AC3E}">
        <p14:creationId xmlns:p14="http://schemas.microsoft.com/office/powerpoint/2010/main" val="3207258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199" y="19050"/>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a:ea typeface="ＭＳ Ｐゴシック" charset="-128"/>
              </a:rPr>
              <a:t>Ris</a:t>
            </a:r>
            <a:r>
              <a:rPr lang="en-US" sz="3600" dirty="0">
                <a:solidFill>
                  <a:prstClr val="white"/>
                </a:solidFill>
                <a:latin typeface="Calibri"/>
              </a:rPr>
              <a:t>k Impact Analysis Workflow between </a:t>
            </a:r>
          </a:p>
          <a:p>
            <a:pPr marL="0" marR="0" lvl="0" indent="0" algn="ctr" defTabSz="548640" rtl="0" eaLnBrk="1" fontAlgn="base" latinLnBrk="0" hangingPunct="1">
              <a:lnSpc>
                <a:spcPct val="100000"/>
              </a:lnSpc>
              <a:spcBef>
                <a:spcPct val="0"/>
              </a:spcBef>
              <a:spcAft>
                <a:spcPct val="0"/>
              </a:spcAft>
              <a:buClrTx/>
              <a:buSzTx/>
              <a:buFontTx/>
              <a:buNone/>
              <a:tabLst/>
              <a:defRPr/>
            </a:pPr>
            <a:r>
              <a:rPr lang="en-US" sz="3600" dirty="0">
                <a:solidFill>
                  <a:prstClr val="white"/>
                </a:solidFill>
                <a:latin typeface="Calibri"/>
              </a:rPr>
              <a:t>Jira and MagicDraw via OpenPDM</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sp>
        <p:nvSpPr>
          <p:cNvPr id="3" name="TextBox 2">
            <a:extLst>
              <a:ext uri="{FF2B5EF4-FFF2-40B4-BE49-F238E27FC236}">
                <a16:creationId xmlns:a16="http://schemas.microsoft.com/office/drawing/2014/main" id="{443C36F8-B699-17E2-46BC-E2EB962E2226}"/>
              </a:ext>
            </a:extLst>
          </p:cNvPr>
          <p:cNvSpPr txBox="1"/>
          <p:nvPr/>
        </p:nvSpPr>
        <p:spPr>
          <a:xfrm>
            <a:off x="159020" y="1239589"/>
            <a:ext cx="7101936" cy="5632311"/>
          </a:xfrm>
          <a:prstGeom prst="rect">
            <a:avLst/>
          </a:prstGeom>
          <a:noFill/>
        </p:spPr>
        <p:txBody>
          <a:bodyPr wrap="square" rtlCol="0">
            <a:spAutoFit/>
          </a:bodyPr>
          <a:lstStyle/>
          <a:p>
            <a:r>
              <a:rPr lang="en-US" dirty="0"/>
              <a:t>An integrated workflow process has been defined between Jira and MagicDraw for Risk Impact Analysis</a:t>
            </a:r>
          </a:p>
          <a:p>
            <a:endParaRPr lang="en-US" dirty="0"/>
          </a:p>
          <a:p>
            <a:pPr marL="285750" indent="-285750">
              <a:buFont typeface="Arial" panose="020B0604020202020204" pitchFamily="34" charset="0"/>
              <a:buChar char="•"/>
            </a:pPr>
            <a:r>
              <a:rPr lang="en-US" dirty="0" err="1"/>
              <a:t>Swimlanes</a:t>
            </a:r>
            <a:r>
              <a:rPr lang="en-US" dirty="0"/>
              <a:t> for each actor in the process</a:t>
            </a:r>
          </a:p>
          <a:p>
            <a:pPr marL="742950" lvl="1" indent="-285750">
              <a:buFont typeface="Arial" panose="020B0604020202020204" pitchFamily="34" charset="0"/>
              <a:buChar char="•"/>
            </a:pPr>
            <a:r>
              <a:rPr lang="en-US" dirty="0"/>
              <a:t>Jira Risk Manager</a:t>
            </a:r>
          </a:p>
          <a:p>
            <a:pPr marL="742950" lvl="1" indent="-285750">
              <a:buFont typeface="Arial" panose="020B0604020202020204" pitchFamily="34" charset="0"/>
              <a:buChar char="•"/>
            </a:pPr>
            <a:r>
              <a:rPr lang="en-US" dirty="0"/>
              <a:t>System Modeler</a:t>
            </a:r>
          </a:p>
          <a:p>
            <a:pPr marL="742950" lvl="1" indent="-285750">
              <a:buFont typeface="Arial" panose="020B0604020202020204" pitchFamily="34" charset="0"/>
              <a:buChar char="•"/>
            </a:pPr>
            <a:r>
              <a:rPr lang="en-US" dirty="0"/>
              <a:t>Risk Point of Contact (Subject Matter Expert)</a:t>
            </a:r>
          </a:p>
          <a:p>
            <a:pPr marL="742950" lvl="1" indent="-285750">
              <a:buFont typeface="Arial" panose="020B0604020202020204" pitchFamily="34" charset="0"/>
              <a:buChar char="•"/>
            </a:pPr>
            <a:r>
              <a:rPr lang="en-US" dirty="0"/>
              <a:t>Lead Systems Engineer</a:t>
            </a:r>
          </a:p>
          <a:p>
            <a:pPr marL="742950" lvl="1" indent="-285750">
              <a:buFont typeface="Arial" panose="020B0604020202020204" pitchFamily="34" charset="0"/>
              <a:buChar char="•"/>
            </a:pPr>
            <a:r>
              <a:rPr lang="en-US" dirty="0"/>
              <a:t>Project Manager</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Concept is as follows:</a:t>
            </a:r>
          </a:p>
          <a:p>
            <a:r>
              <a:rPr lang="en-US" dirty="0"/>
              <a:t>	Identify and capture initial risks in Jira</a:t>
            </a:r>
          </a:p>
          <a:p>
            <a:r>
              <a:rPr lang="en-US" dirty="0"/>
              <a:t>	Transfer risks to MagicDraw with OpenPDM</a:t>
            </a:r>
          </a:p>
          <a:p>
            <a:r>
              <a:rPr lang="en-US" dirty="0"/>
              <a:t>	Perform risk impact analysis in MagicDraw</a:t>
            </a:r>
          </a:p>
          <a:p>
            <a:r>
              <a:rPr lang="en-US" dirty="0"/>
              <a:t>		System architecture, behaviors, requirements, 			verifications, lessons learned</a:t>
            </a:r>
          </a:p>
          <a:p>
            <a:r>
              <a:rPr lang="en-US" dirty="0"/>
              <a:t>	Transfer risk impacts back to Jira with OpenPDM</a:t>
            </a:r>
          </a:p>
          <a:p>
            <a:r>
              <a:rPr lang="en-US" dirty="0"/>
              <a:t>	Publish risk impact analysis report in MagicDraw</a:t>
            </a:r>
          </a:p>
          <a:p>
            <a:r>
              <a:rPr lang="en-US" dirty="0"/>
              <a:t>	Store Word or PDF report on Confluence</a:t>
            </a:r>
          </a:p>
          <a:p>
            <a:pPr marL="285750" indent="-285750">
              <a:buFont typeface="Arial" panose="020B0604020202020204" pitchFamily="34" charset="0"/>
              <a:buChar char="•"/>
            </a:pPr>
            <a:endParaRPr lang="en-US" dirty="0"/>
          </a:p>
        </p:txBody>
      </p:sp>
      <p:pic>
        <p:nvPicPr>
          <p:cNvPr id="9" name="Picture 8" descr="Table&#10;&#10;Description automatically generated">
            <a:extLst>
              <a:ext uri="{FF2B5EF4-FFF2-40B4-BE49-F238E27FC236}">
                <a16:creationId xmlns:a16="http://schemas.microsoft.com/office/drawing/2014/main" id="{E64039C8-18A7-FEBA-1B1C-68F98970E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928" y="1239589"/>
            <a:ext cx="3763016" cy="5593168"/>
          </a:xfrm>
          <a:prstGeom prst="rect">
            <a:avLst/>
          </a:prstGeom>
        </p:spPr>
      </p:pic>
    </p:spTree>
    <p:extLst>
      <p:ext uri="{BB962C8B-B14F-4D97-AF65-F5344CB8AC3E}">
        <p14:creationId xmlns:p14="http://schemas.microsoft.com/office/powerpoint/2010/main" val="1274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Hub and Spoke MBSE </a:t>
            </a:r>
            <a:r>
              <a:rPr kumimoji="0" lang="en-US" sz="3600" b="0" i="0" u="none" strike="noStrike" kern="1200" cap="none" spc="0" normalizeH="0" baseline="0" noProof="0" dirty="0" err="1">
                <a:ln>
                  <a:noFill/>
                </a:ln>
                <a:solidFill>
                  <a:prstClr val="white"/>
                </a:solidFill>
                <a:effectLst/>
                <a:uLnTx/>
                <a:uFillTx/>
                <a:latin typeface="Calibri"/>
                <a:ea typeface="ＭＳ Ｐゴシック" charset="-128"/>
              </a:rPr>
              <a:t>ASoT</a:t>
            </a: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 Analogy</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pic>
        <p:nvPicPr>
          <p:cNvPr id="5" name="Picture 4">
            <a:extLst>
              <a:ext uri="{FF2B5EF4-FFF2-40B4-BE49-F238E27FC236}">
                <a16:creationId xmlns:a16="http://schemas.microsoft.com/office/drawing/2014/main" id="{AE7CBA84-EDC5-AAE8-82BA-037C1DA2EB38}"/>
              </a:ext>
            </a:extLst>
          </p:cNvPr>
          <p:cNvPicPr>
            <a:picLocks noChangeAspect="1"/>
          </p:cNvPicPr>
          <p:nvPr/>
        </p:nvPicPr>
        <p:blipFill>
          <a:blip r:embed="rId2"/>
          <a:stretch>
            <a:fillRect/>
          </a:stretch>
        </p:blipFill>
        <p:spPr>
          <a:xfrm>
            <a:off x="192741" y="1807284"/>
            <a:ext cx="6118793" cy="4663440"/>
          </a:xfrm>
          <a:prstGeom prst="rect">
            <a:avLst/>
          </a:prstGeom>
        </p:spPr>
      </p:pic>
      <p:sp>
        <p:nvSpPr>
          <p:cNvPr id="8" name="TextBox 7">
            <a:extLst>
              <a:ext uri="{FF2B5EF4-FFF2-40B4-BE49-F238E27FC236}">
                <a16:creationId xmlns:a16="http://schemas.microsoft.com/office/drawing/2014/main" id="{07A0C9FA-8651-EE6E-916C-EC1B02FFC7D3}"/>
              </a:ext>
            </a:extLst>
          </p:cNvPr>
          <p:cNvSpPr txBox="1"/>
          <p:nvPr/>
        </p:nvSpPr>
        <p:spPr>
          <a:xfrm>
            <a:off x="1846730" y="1302871"/>
            <a:ext cx="2549096" cy="369332"/>
          </a:xfrm>
          <a:prstGeom prst="rect">
            <a:avLst/>
          </a:prstGeom>
          <a:noFill/>
        </p:spPr>
        <p:txBody>
          <a:bodyPr wrap="none" rtlCol="0">
            <a:spAutoFit/>
          </a:bodyPr>
          <a:lstStyle/>
          <a:p>
            <a:r>
              <a:rPr lang="en-US" dirty="0"/>
              <a:t>The MBSE </a:t>
            </a:r>
            <a:r>
              <a:rPr lang="en-US" dirty="0" err="1"/>
              <a:t>ASoT</a:t>
            </a:r>
            <a:r>
              <a:rPr lang="en-US" dirty="0"/>
              <a:t> Dilemma</a:t>
            </a:r>
          </a:p>
        </p:txBody>
      </p:sp>
      <p:pic>
        <p:nvPicPr>
          <p:cNvPr id="11" name="Picture 10">
            <a:extLst>
              <a:ext uri="{FF2B5EF4-FFF2-40B4-BE49-F238E27FC236}">
                <a16:creationId xmlns:a16="http://schemas.microsoft.com/office/drawing/2014/main" id="{64BDA0DC-11F1-5CA9-4CDC-D7FF5742070C}"/>
              </a:ext>
            </a:extLst>
          </p:cNvPr>
          <p:cNvPicPr>
            <a:picLocks noChangeAspect="1"/>
          </p:cNvPicPr>
          <p:nvPr/>
        </p:nvPicPr>
        <p:blipFill>
          <a:blip r:embed="rId3"/>
          <a:stretch>
            <a:fillRect/>
          </a:stretch>
        </p:blipFill>
        <p:spPr>
          <a:xfrm>
            <a:off x="6252952" y="1853303"/>
            <a:ext cx="5844206" cy="4480560"/>
          </a:xfrm>
          <a:prstGeom prst="rect">
            <a:avLst/>
          </a:prstGeom>
        </p:spPr>
      </p:pic>
      <p:sp>
        <p:nvSpPr>
          <p:cNvPr id="12" name="TextBox 11">
            <a:extLst>
              <a:ext uri="{FF2B5EF4-FFF2-40B4-BE49-F238E27FC236}">
                <a16:creationId xmlns:a16="http://schemas.microsoft.com/office/drawing/2014/main" id="{C3F529BA-2525-36E0-34FC-9436C78A9EC2}"/>
              </a:ext>
            </a:extLst>
          </p:cNvPr>
          <p:cNvSpPr txBox="1"/>
          <p:nvPr/>
        </p:nvSpPr>
        <p:spPr>
          <a:xfrm>
            <a:off x="7718612" y="1302871"/>
            <a:ext cx="2481770" cy="369332"/>
          </a:xfrm>
          <a:prstGeom prst="rect">
            <a:avLst/>
          </a:prstGeom>
          <a:noFill/>
        </p:spPr>
        <p:txBody>
          <a:bodyPr wrap="none" rtlCol="0">
            <a:spAutoFit/>
          </a:bodyPr>
          <a:lstStyle/>
          <a:p>
            <a:r>
              <a:rPr lang="en-US" dirty="0"/>
              <a:t>The MBSE </a:t>
            </a:r>
            <a:r>
              <a:rPr lang="en-US" dirty="0" err="1"/>
              <a:t>ASoT</a:t>
            </a:r>
            <a:r>
              <a:rPr lang="en-US" dirty="0"/>
              <a:t> Solution</a:t>
            </a:r>
          </a:p>
        </p:txBody>
      </p:sp>
    </p:spTree>
    <p:extLst>
      <p:ext uri="{BB962C8B-B14F-4D97-AF65-F5344CB8AC3E}">
        <p14:creationId xmlns:p14="http://schemas.microsoft.com/office/powerpoint/2010/main" val="2837282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0"/>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SNP Interface Control Management Plan (ICMP)</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Authoritative Source of Truth (</a:t>
            </a:r>
            <a:r>
              <a:rPr kumimoji="0" lang="en-US" sz="3600" b="0" i="0" u="none" strike="noStrike" kern="1200" cap="none" spc="0" normalizeH="0" baseline="0" noProof="0" dirty="0" err="1">
                <a:ln>
                  <a:noFill/>
                </a:ln>
                <a:solidFill>
                  <a:prstClr val="white"/>
                </a:solidFill>
                <a:effectLst/>
                <a:uLnTx/>
                <a:uFillTx/>
                <a:latin typeface="Calibri"/>
                <a:ea typeface="ＭＳ Ｐゴシック" charset="-128"/>
              </a:rPr>
              <a:t>ASoT</a:t>
            </a: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 Table</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pic>
        <p:nvPicPr>
          <p:cNvPr id="3" name="Picture 2">
            <a:extLst>
              <a:ext uri="{FF2B5EF4-FFF2-40B4-BE49-F238E27FC236}">
                <a16:creationId xmlns:a16="http://schemas.microsoft.com/office/drawing/2014/main" id="{1552270F-4357-C548-2A2E-5E325CF9C751}"/>
              </a:ext>
            </a:extLst>
          </p:cNvPr>
          <p:cNvPicPr>
            <a:picLocks noChangeAspect="1"/>
          </p:cNvPicPr>
          <p:nvPr/>
        </p:nvPicPr>
        <p:blipFill>
          <a:blip r:embed="rId2"/>
          <a:stretch>
            <a:fillRect/>
          </a:stretch>
        </p:blipFill>
        <p:spPr>
          <a:xfrm>
            <a:off x="4537413" y="1328449"/>
            <a:ext cx="6974428" cy="5529551"/>
          </a:xfrm>
          <a:prstGeom prst="rect">
            <a:avLst/>
          </a:prstGeom>
        </p:spPr>
      </p:pic>
      <p:sp>
        <p:nvSpPr>
          <p:cNvPr id="5" name="TextBox 4">
            <a:extLst>
              <a:ext uri="{FF2B5EF4-FFF2-40B4-BE49-F238E27FC236}">
                <a16:creationId xmlns:a16="http://schemas.microsoft.com/office/drawing/2014/main" id="{ED4239FB-E31A-3EF7-665B-EBA73CA97C3B}"/>
              </a:ext>
            </a:extLst>
          </p:cNvPr>
          <p:cNvSpPr txBox="1"/>
          <p:nvPr/>
        </p:nvSpPr>
        <p:spPr>
          <a:xfrm>
            <a:off x="116237" y="1328449"/>
            <a:ext cx="4382803" cy="4801314"/>
          </a:xfrm>
          <a:prstGeom prst="rect">
            <a:avLst/>
          </a:prstGeom>
          <a:noFill/>
        </p:spPr>
        <p:txBody>
          <a:bodyPr wrap="none" rtlCol="0">
            <a:spAutoFit/>
          </a:bodyPr>
          <a:lstStyle/>
          <a:p>
            <a:r>
              <a:rPr lang="en-US" dirty="0"/>
              <a:t>The intent of SNP Systems Engineering &amp;</a:t>
            </a:r>
          </a:p>
          <a:p>
            <a:r>
              <a:rPr lang="en-US" dirty="0"/>
              <a:t>Integration is to use MagicDraw MBSE</a:t>
            </a:r>
          </a:p>
          <a:p>
            <a:r>
              <a:rPr lang="en-US" dirty="0"/>
              <a:t>Models as the Authoritative Source of Truth</a:t>
            </a:r>
          </a:p>
          <a:p>
            <a:r>
              <a:rPr lang="en-US" dirty="0"/>
              <a:t>(ASoT) for the technical baseline:</a:t>
            </a:r>
          </a:p>
          <a:p>
            <a:pPr marL="285750" indent="-285750">
              <a:buFont typeface="Arial" panose="020B0604020202020204" pitchFamily="34" charset="0"/>
              <a:buChar char="•"/>
            </a:pPr>
            <a:r>
              <a:rPr lang="en-US" dirty="0"/>
              <a:t>Concept of Operations</a:t>
            </a:r>
          </a:p>
          <a:p>
            <a:pPr marL="285750" indent="-285750">
              <a:buFont typeface="Arial" panose="020B0604020202020204" pitchFamily="34" charset="0"/>
              <a:buChar char="•"/>
            </a:pPr>
            <a:r>
              <a:rPr lang="en-US" dirty="0"/>
              <a:t>Functional Behavior</a:t>
            </a:r>
          </a:p>
          <a:p>
            <a:pPr marL="285750" indent="-285750">
              <a:buFont typeface="Arial" panose="020B0604020202020204" pitchFamily="34" charset="0"/>
              <a:buChar char="•"/>
            </a:pPr>
            <a:r>
              <a:rPr lang="en-US" dirty="0"/>
              <a:t>System Architecture</a:t>
            </a:r>
          </a:p>
          <a:p>
            <a:pPr marL="285750" indent="-285750">
              <a:buFont typeface="Arial" panose="020B0604020202020204" pitchFamily="34" charset="0"/>
              <a:buChar char="•"/>
            </a:pPr>
            <a:r>
              <a:rPr lang="en-US" dirty="0"/>
              <a:t>Interfaces</a:t>
            </a:r>
          </a:p>
          <a:p>
            <a:pPr marL="742950" lvl="1" indent="-285750">
              <a:buFont typeface="Arial" panose="020B0604020202020204" pitchFamily="34" charset="0"/>
              <a:buChar char="•"/>
            </a:pPr>
            <a:r>
              <a:rPr lang="en-US" dirty="0"/>
              <a:t>Physical</a:t>
            </a:r>
          </a:p>
          <a:p>
            <a:pPr marL="742950" lvl="1" indent="-285750">
              <a:buFont typeface="Arial" panose="020B0604020202020204" pitchFamily="34" charset="0"/>
              <a:buChar char="•"/>
            </a:pPr>
            <a:r>
              <a:rPr lang="en-US" dirty="0"/>
              <a:t>Logical</a:t>
            </a:r>
          </a:p>
          <a:p>
            <a:pPr marL="285750" indent="-285750">
              <a:buFont typeface="Arial" panose="020B0604020202020204" pitchFamily="34" charset="0"/>
              <a:buChar char="•"/>
            </a:pPr>
            <a:r>
              <a:rPr lang="en-US" dirty="0"/>
              <a:t>Requirements</a:t>
            </a:r>
          </a:p>
          <a:p>
            <a:pPr marL="285750" indent="-285750">
              <a:buFont typeface="Arial" panose="020B0604020202020204" pitchFamily="34" charset="0"/>
              <a:buChar char="•"/>
            </a:pPr>
            <a:r>
              <a:rPr lang="en-US" dirty="0"/>
              <a:t>Verification</a:t>
            </a:r>
          </a:p>
          <a:p>
            <a:pPr marL="285750" indent="-285750">
              <a:buFont typeface="Arial" panose="020B0604020202020204" pitchFamily="34" charset="0"/>
              <a:buChar char="•"/>
            </a:pPr>
            <a:endParaRPr lang="en-US" dirty="0"/>
          </a:p>
          <a:p>
            <a:r>
              <a:rPr lang="en-US" dirty="0"/>
              <a:t>Other tools, such as CAD models, Jira, </a:t>
            </a:r>
          </a:p>
          <a:p>
            <a:r>
              <a:rPr lang="en-US" dirty="0"/>
              <a:t>Confluence, and physics-based simulation</a:t>
            </a:r>
          </a:p>
          <a:p>
            <a:r>
              <a:rPr lang="en-US" dirty="0"/>
              <a:t>Models complete the Digital Twin and Digital</a:t>
            </a:r>
          </a:p>
          <a:p>
            <a:r>
              <a:rPr lang="en-US" dirty="0"/>
              <a:t>Thread.</a:t>
            </a:r>
          </a:p>
        </p:txBody>
      </p:sp>
    </p:spTree>
    <p:extLst>
      <p:ext uri="{BB962C8B-B14F-4D97-AF65-F5344CB8AC3E}">
        <p14:creationId xmlns:p14="http://schemas.microsoft.com/office/powerpoint/2010/main" val="3025109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83138"/>
            <a:ext cx="765585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Jira and Confluence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Digital Engineering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Diana Gorokhovskaya</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3" name="Slide Number Placeholder 2">
            <a:extLst>
              <a:ext uri="{FF2B5EF4-FFF2-40B4-BE49-F238E27FC236}">
                <a16:creationId xmlns:a16="http://schemas.microsoft.com/office/drawing/2014/main" id="{1B723149-16D3-34A6-BE16-27C5C1E0D27F}"/>
              </a:ext>
            </a:extLst>
          </p:cNvPr>
          <p:cNvSpPr>
            <a:spLocks noGrp="1"/>
          </p:cNvSpPr>
          <p:nvPr>
            <p:ph type="sldNum" sz="quarter" idx="4"/>
          </p:nvPr>
        </p:nvSpPr>
        <p:spPr/>
        <p:txBody>
          <a:bodyPr/>
          <a:lstStyle/>
          <a:p>
            <a:fld id="{4336D8BB-1FBA-4ECE-B83B-DC345E7EB0EF}" type="slidenum">
              <a:rPr lang="en-US" smtClean="0"/>
              <a:pPr/>
              <a:t>16</a:t>
            </a:fld>
            <a:endParaRPr lang="en-US" dirty="0"/>
          </a:p>
        </p:txBody>
      </p:sp>
    </p:spTree>
    <p:extLst>
      <p:ext uri="{BB962C8B-B14F-4D97-AF65-F5344CB8AC3E}">
        <p14:creationId xmlns:p14="http://schemas.microsoft.com/office/powerpoint/2010/main" val="221147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Jira Dashboard Screenshot</a:t>
            </a:r>
          </a:p>
        </p:txBody>
      </p:sp>
      <p:pic>
        <p:nvPicPr>
          <p:cNvPr id="3074" name="Picture 1">
            <a:extLst>
              <a:ext uri="{FF2B5EF4-FFF2-40B4-BE49-F238E27FC236}">
                <a16:creationId xmlns:a16="http://schemas.microsoft.com/office/drawing/2014/main" id="{11331BED-6929-B59D-5B03-1866BB771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92" y="1167117"/>
            <a:ext cx="11124752" cy="55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34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Jira Risk Management Workflow</a:t>
            </a:r>
          </a:p>
        </p:txBody>
      </p:sp>
      <p:pic>
        <p:nvPicPr>
          <p:cNvPr id="5" name="Picture 4">
            <a:extLst>
              <a:ext uri="{FF2B5EF4-FFF2-40B4-BE49-F238E27FC236}">
                <a16:creationId xmlns:a16="http://schemas.microsoft.com/office/drawing/2014/main" id="{B2E10B1D-117E-C9D9-99EF-036502B70787}"/>
              </a:ext>
            </a:extLst>
          </p:cNvPr>
          <p:cNvPicPr>
            <a:picLocks noChangeAspect="1"/>
          </p:cNvPicPr>
          <p:nvPr/>
        </p:nvPicPr>
        <p:blipFill rotWithShape="1">
          <a:blip r:embed="rId2"/>
          <a:srcRect l="33823" t="22582" r="1031" b="2849"/>
          <a:stretch/>
        </p:blipFill>
        <p:spPr>
          <a:xfrm>
            <a:off x="2504302" y="1433780"/>
            <a:ext cx="7331677" cy="5113978"/>
          </a:xfrm>
          <a:prstGeom prst="rect">
            <a:avLst/>
          </a:prstGeom>
        </p:spPr>
      </p:pic>
    </p:spTree>
    <p:extLst>
      <p:ext uri="{BB962C8B-B14F-4D97-AF65-F5344CB8AC3E}">
        <p14:creationId xmlns:p14="http://schemas.microsoft.com/office/powerpoint/2010/main" val="2198262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Confluence Screenshot</a:t>
            </a:r>
          </a:p>
        </p:txBody>
      </p:sp>
      <p:pic>
        <p:nvPicPr>
          <p:cNvPr id="3" name="Picture 2">
            <a:extLst>
              <a:ext uri="{FF2B5EF4-FFF2-40B4-BE49-F238E27FC236}">
                <a16:creationId xmlns:a16="http://schemas.microsoft.com/office/drawing/2014/main" id="{A1B50F1B-C0F9-36EE-05E2-A5F442D495B0}"/>
              </a:ext>
            </a:extLst>
          </p:cNvPr>
          <p:cNvPicPr>
            <a:picLocks noChangeAspect="1"/>
          </p:cNvPicPr>
          <p:nvPr/>
        </p:nvPicPr>
        <p:blipFill>
          <a:blip r:embed="rId2"/>
          <a:stretch>
            <a:fillRect/>
          </a:stretch>
        </p:blipFill>
        <p:spPr>
          <a:xfrm>
            <a:off x="282966" y="1204724"/>
            <a:ext cx="11345077" cy="5537039"/>
          </a:xfrm>
          <a:prstGeom prst="rect">
            <a:avLst/>
          </a:prstGeom>
        </p:spPr>
      </p:pic>
    </p:spTree>
    <p:extLst>
      <p:ext uri="{BB962C8B-B14F-4D97-AF65-F5344CB8AC3E}">
        <p14:creationId xmlns:p14="http://schemas.microsoft.com/office/powerpoint/2010/main" val="2552690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83138"/>
            <a:ext cx="765585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Project Overview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David Greeson</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3" name="Slide Number Placeholder 2">
            <a:extLst>
              <a:ext uri="{FF2B5EF4-FFF2-40B4-BE49-F238E27FC236}">
                <a16:creationId xmlns:a16="http://schemas.microsoft.com/office/drawing/2014/main" id="{1B723149-16D3-34A6-BE16-27C5C1E0D27F}"/>
              </a:ext>
            </a:extLst>
          </p:cNvPr>
          <p:cNvSpPr>
            <a:spLocks noGrp="1"/>
          </p:cNvSpPr>
          <p:nvPr>
            <p:ph type="sldNum" sz="quarter" idx="4"/>
          </p:nvPr>
        </p:nvSpPr>
        <p:spPr/>
        <p:txBody>
          <a:bodyPr/>
          <a:lstStyle/>
          <a:p>
            <a:fld id="{4336D8BB-1FBA-4ECE-B83B-DC345E7EB0EF}" type="slidenum">
              <a:rPr lang="en-US" smtClean="0"/>
              <a:pPr/>
              <a:t>2</a:t>
            </a:fld>
            <a:endParaRPr lang="en-US" dirty="0"/>
          </a:p>
        </p:txBody>
      </p:sp>
    </p:spTree>
    <p:extLst>
      <p:ext uri="{BB962C8B-B14F-4D97-AF65-F5344CB8AC3E}">
        <p14:creationId xmlns:p14="http://schemas.microsoft.com/office/powerpoint/2010/main" val="1813489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83138"/>
            <a:ext cx="765585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MBSE Models Overview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Diana Gorokhovskaya</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3" name="Slide Number Placeholder 2">
            <a:extLst>
              <a:ext uri="{FF2B5EF4-FFF2-40B4-BE49-F238E27FC236}">
                <a16:creationId xmlns:a16="http://schemas.microsoft.com/office/drawing/2014/main" id="{1B723149-16D3-34A6-BE16-27C5C1E0D27F}"/>
              </a:ext>
            </a:extLst>
          </p:cNvPr>
          <p:cNvSpPr>
            <a:spLocks noGrp="1"/>
          </p:cNvSpPr>
          <p:nvPr>
            <p:ph type="sldNum" sz="quarter" idx="4"/>
          </p:nvPr>
        </p:nvSpPr>
        <p:spPr/>
        <p:txBody>
          <a:bodyPr/>
          <a:lstStyle/>
          <a:p>
            <a:fld id="{4336D8BB-1FBA-4ECE-B83B-DC345E7EB0EF}" type="slidenum">
              <a:rPr lang="en-US" smtClean="0"/>
              <a:pPr/>
              <a:t>20</a:t>
            </a:fld>
            <a:endParaRPr lang="en-US" dirty="0"/>
          </a:p>
        </p:txBody>
      </p:sp>
    </p:spTree>
    <p:extLst>
      <p:ext uri="{BB962C8B-B14F-4D97-AF65-F5344CB8AC3E}">
        <p14:creationId xmlns:p14="http://schemas.microsoft.com/office/powerpoint/2010/main" val="1661781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E0510-B749-5EFB-D562-32070562AD31}"/>
              </a:ext>
            </a:extLst>
          </p:cNvPr>
          <p:cNvSpPr>
            <a:spLocks noGrp="1"/>
          </p:cNvSpPr>
          <p:nvPr>
            <p:ph type="sldNum" sz="quarter" idx="4"/>
          </p:nvPr>
        </p:nvSpPr>
        <p:spPr/>
        <p:txBody>
          <a:bodyPr/>
          <a:lstStyle/>
          <a:p>
            <a:fld id="{4336D8BB-1FBA-4ECE-B83B-DC345E7EB0EF}" type="slidenum">
              <a:rPr lang="en-US" smtClean="0"/>
              <a:pPr/>
              <a:t>21</a:t>
            </a:fld>
            <a:endParaRPr lang="en-US"/>
          </a:p>
        </p:txBody>
      </p:sp>
      <p:sp>
        <p:nvSpPr>
          <p:cNvPr id="3" name="Content Placeholder 2">
            <a:extLst>
              <a:ext uri="{FF2B5EF4-FFF2-40B4-BE49-F238E27FC236}">
                <a16:creationId xmlns:a16="http://schemas.microsoft.com/office/drawing/2014/main" id="{1109047E-3B07-0AA5-870F-22A0494124FF}"/>
              </a:ext>
            </a:extLst>
          </p:cNvPr>
          <p:cNvSpPr>
            <a:spLocks noGrp="1"/>
          </p:cNvSpPr>
          <p:nvPr>
            <p:ph idx="10"/>
          </p:nvPr>
        </p:nvSpPr>
        <p:spPr/>
        <p:txBody>
          <a:bodyPr/>
          <a:lstStyle/>
          <a:p>
            <a:r>
              <a:rPr lang="en-US" dirty="0">
                <a:solidFill>
                  <a:srgbClr val="0070C0"/>
                </a:solidFill>
              </a:rPr>
              <a:t>Stakeholder Engagement Model</a:t>
            </a:r>
          </a:p>
          <a:p>
            <a:pPr lvl="1"/>
            <a:r>
              <a:rPr lang="en-US" dirty="0"/>
              <a:t>Captures and defines complex relationships and interdependencies</a:t>
            </a:r>
          </a:p>
          <a:p>
            <a:pPr lvl="2"/>
            <a:r>
              <a:rPr lang="en-US" dirty="0"/>
              <a:t>Mission and developer stakeholders, missions, technologies</a:t>
            </a:r>
          </a:p>
          <a:p>
            <a:pPr lvl="2"/>
            <a:r>
              <a:rPr lang="en-US" dirty="0"/>
              <a:t>Intent is to facilitate mission capture and cross program efficiencies</a:t>
            </a:r>
          </a:p>
          <a:p>
            <a:pPr marL="1097280" lvl="2" indent="0">
              <a:buNone/>
            </a:pPr>
            <a:endParaRPr lang="en-US" dirty="0"/>
          </a:p>
          <a:p>
            <a:r>
              <a:rPr lang="en-US" dirty="0">
                <a:solidFill>
                  <a:srgbClr val="0070C0"/>
                </a:solidFill>
              </a:rPr>
              <a:t>NTP Instrumentation &amp; Control (I&amp;C) Goal Function Tree (GFT) Model</a:t>
            </a:r>
          </a:p>
          <a:p>
            <a:pPr lvl="1"/>
            <a:r>
              <a:rPr lang="en-US" dirty="0"/>
              <a:t>Uses FRIGATE plugin</a:t>
            </a:r>
          </a:p>
          <a:p>
            <a:pPr lvl="2"/>
            <a:r>
              <a:rPr lang="en-US" dirty="0"/>
              <a:t>Performs fault detection sensor coverage analysis</a:t>
            </a:r>
          </a:p>
          <a:p>
            <a:pPr lvl="2"/>
            <a:r>
              <a:rPr lang="en-US" dirty="0"/>
              <a:t>Based on Aerojet Rocketdyne (AR) Testing Reference Design (TRD) NTRE</a:t>
            </a:r>
          </a:p>
          <a:p>
            <a:pPr lvl="2"/>
            <a:r>
              <a:rPr lang="en-US" dirty="0"/>
              <a:t>Future iterations may include fault recovery planning</a:t>
            </a:r>
          </a:p>
          <a:p>
            <a:pPr lvl="1"/>
            <a:endParaRPr lang="en-US" dirty="0"/>
          </a:p>
          <a:p>
            <a:r>
              <a:rPr lang="en-US" dirty="0">
                <a:solidFill>
                  <a:srgbClr val="0070C0"/>
                </a:solidFill>
              </a:rPr>
              <a:t>Technology Maturation Plan (TMP) Models (planned, at end of presentation)</a:t>
            </a:r>
          </a:p>
          <a:p>
            <a:pPr lvl="1"/>
            <a:r>
              <a:rPr lang="en-US" dirty="0"/>
              <a:t>Planned to create the roadmap for successive generations of NTP technologies</a:t>
            </a:r>
          </a:p>
          <a:p>
            <a:pPr lvl="2"/>
            <a:r>
              <a:rPr lang="en-US" dirty="0"/>
              <a:t>Gen 0 (DRACO), Gen 1, 2, 3, 4</a:t>
            </a:r>
          </a:p>
          <a:p>
            <a:pPr lvl="1"/>
            <a:endParaRPr lang="en-US" dirty="0"/>
          </a:p>
        </p:txBody>
      </p:sp>
      <p:sp>
        <p:nvSpPr>
          <p:cNvPr id="4" name="Title 3">
            <a:extLst>
              <a:ext uri="{FF2B5EF4-FFF2-40B4-BE49-F238E27FC236}">
                <a16:creationId xmlns:a16="http://schemas.microsoft.com/office/drawing/2014/main" id="{314F2CA1-72A2-A005-092A-4A212D70F0B3}"/>
              </a:ext>
            </a:extLst>
          </p:cNvPr>
          <p:cNvSpPr>
            <a:spLocks noGrp="1"/>
          </p:cNvSpPr>
          <p:nvPr>
            <p:ph type="title"/>
          </p:nvPr>
        </p:nvSpPr>
        <p:spPr/>
        <p:txBody>
          <a:bodyPr/>
          <a:lstStyle/>
          <a:p>
            <a:r>
              <a:rPr lang="en-US" dirty="0"/>
              <a:t>SNP MBSE Models</a:t>
            </a:r>
          </a:p>
        </p:txBody>
      </p:sp>
    </p:spTree>
    <p:extLst>
      <p:ext uri="{BB962C8B-B14F-4D97-AF65-F5344CB8AC3E}">
        <p14:creationId xmlns:p14="http://schemas.microsoft.com/office/powerpoint/2010/main" val="1599900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E0510-B749-5EFB-D562-32070562AD31}"/>
              </a:ext>
            </a:extLst>
          </p:cNvPr>
          <p:cNvSpPr>
            <a:spLocks noGrp="1"/>
          </p:cNvSpPr>
          <p:nvPr>
            <p:ph type="sldNum" sz="quarter" idx="4"/>
          </p:nvPr>
        </p:nvSpPr>
        <p:spPr/>
        <p:txBody>
          <a:bodyPr/>
          <a:lstStyle/>
          <a:p>
            <a:fld id="{4336D8BB-1FBA-4ECE-B83B-DC345E7EB0EF}" type="slidenum">
              <a:rPr lang="en-US" smtClean="0"/>
              <a:pPr/>
              <a:t>22</a:t>
            </a:fld>
            <a:endParaRPr lang="en-US"/>
          </a:p>
        </p:txBody>
      </p:sp>
      <p:sp>
        <p:nvSpPr>
          <p:cNvPr id="3" name="Content Placeholder 2">
            <a:extLst>
              <a:ext uri="{FF2B5EF4-FFF2-40B4-BE49-F238E27FC236}">
                <a16:creationId xmlns:a16="http://schemas.microsoft.com/office/drawing/2014/main" id="{1109047E-3B07-0AA5-870F-22A0494124FF}"/>
              </a:ext>
            </a:extLst>
          </p:cNvPr>
          <p:cNvSpPr>
            <a:spLocks noGrp="1"/>
          </p:cNvSpPr>
          <p:nvPr>
            <p:ph idx="10"/>
          </p:nvPr>
        </p:nvSpPr>
        <p:spPr/>
        <p:txBody>
          <a:bodyPr/>
          <a:lstStyle/>
          <a:p>
            <a:r>
              <a:rPr lang="en-US" dirty="0">
                <a:solidFill>
                  <a:srgbClr val="0070C0"/>
                </a:solidFill>
              </a:rPr>
              <a:t>DRACO Insight Project Model</a:t>
            </a:r>
          </a:p>
          <a:p>
            <a:pPr lvl="1"/>
            <a:r>
              <a:rPr lang="en-US" dirty="0"/>
              <a:t>Captures and defines DRACO system architecture, interfaces, behaviors, requirements, risks, lessons learned, system safety, and fault management</a:t>
            </a:r>
          </a:p>
          <a:p>
            <a:pPr lvl="2"/>
            <a:r>
              <a:rPr lang="en-US" dirty="0"/>
              <a:t>Primary tool for DRACO insight, designed for reuse on other projects</a:t>
            </a:r>
          </a:p>
          <a:p>
            <a:pPr lvl="2"/>
            <a:r>
              <a:rPr lang="en-US" dirty="0"/>
              <a:t>MagicDraw Plugins: SysML, Data Marking and Classification, System Safety &amp; Reliability, FRIGATE</a:t>
            </a:r>
          </a:p>
          <a:p>
            <a:r>
              <a:rPr lang="en-US" dirty="0">
                <a:solidFill>
                  <a:srgbClr val="0070C0"/>
                </a:solidFill>
              </a:rPr>
              <a:t>DRACO Trade Tree Model</a:t>
            </a:r>
          </a:p>
          <a:p>
            <a:pPr lvl="1"/>
            <a:r>
              <a:rPr lang="en-US" dirty="0"/>
              <a:t>Used to analyze system architecture trade options, generalized for any NTRE</a:t>
            </a:r>
          </a:p>
          <a:p>
            <a:pPr lvl="1"/>
            <a:r>
              <a:rPr lang="en-US" dirty="0"/>
              <a:t>Extensible to chemical rocket engines, useful for training and trade studies</a:t>
            </a:r>
          </a:p>
          <a:p>
            <a:r>
              <a:rPr lang="en-US" dirty="0">
                <a:solidFill>
                  <a:srgbClr val="0070C0"/>
                </a:solidFill>
              </a:rPr>
              <a:t>Government Reference Design (GRD) Model</a:t>
            </a:r>
          </a:p>
          <a:p>
            <a:pPr lvl="1"/>
            <a:r>
              <a:rPr lang="en-US" dirty="0"/>
              <a:t>Used to understand the likely Concept of Operations of DRACO and other NTREs</a:t>
            </a:r>
          </a:p>
          <a:p>
            <a:pPr lvl="1"/>
            <a:r>
              <a:rPr lang="en-US" dirty="0"/>
              <a:t>Designed to be reusable for future NTRE efforts</a:t>
            </a:r>
          </a:p>
        </p:txBody>
      </p:sp>
      <p:sp>
        <p:nvSpPr>
          <p:cNvPr id="4" name="Title 3">
            <a:extLst>
              <a:ext uri="{FF2B5EF4-FFF2-40B4-BE49-F238E27FC236}">
                <a16:creationId xmlns:a16="http://schemas.microsoft.com/office/drawing/2014/main" id="{314F2CA1-72A2-A005-092A-4A212D70F0B3}"/>
              </a:ext>
            </a:extLst>
          </p:cNvPr>
          <p:cNvSpPr>
            <a:spLocks noGrp="1"/>
          </p:cNvSpPr>
          <p:nvPr>
            <p:ph type="title"/>
          </p:nvPr>
        </p:nvSpPr>
        <p:spPr/>
        <p:txBody>
          <a:bodyPr/>
          <a:lstStyle/>
          <a:p>
            <a:r>
              <a:rPr lang="en-US" dirty="0"/>
              <a:t>DRACO MBSE Models</a:t>
            </a:r>
          </a:p>
        </p:txBody>
      </p:sp>
    </p:spTree>
    <p:extLst>
      <p:ext uri="{BB962C8B-B14F-4D97-AF65-F5344CB8AC3E}">
        <p14:creationId xmlns:p14="http://schemas.microsoft.com/office/powerpoint/2010/main" val="752278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application, Word&#10;&#10;Description automatically generated">
            <a:extLst>
              <a:ext uri="{FF2B5EF4-FFF2-40B4-BE49-F238E27FC236}">
                <a16:creationId xmlns:a16="http://schemas.microsoft.com/office/drawing/2014/main" id="{4406FB0B-E420-DD16-E797-FB56506F1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563" y="3863484"/>
            <a:ext cx="2946338" cy="2757340"/>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CED830DB-BAAB-51B9-C822-1BF5734E5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118" y="1255222"/>
            <a:ext cx="2632971" cy="2172878"/>
          </a:xfrm>
          <a:prstGeom prst="rect">
            <a:avLst/>
          </a:prstGeom>
        </p:spPr>
      </p:pic>
      <p:pic>
        <p:nvPicPr>
          <p:cNvPr id="5" name="Picture 4" descr="Graphical user interface, application, Word&#10;&#10;Description automatically generated">
            <a:extLst>
              <a:ext uri="{FF2B5EF4-FFF2-40B4-BE49-F238E27FC236}">
                <a16:creationId xmlns:a16="http://schemas.microsoft.com/office/drawing/2014/main" id="{E3D7C7E9-DC5C-EEC8-ED24-13510D71BDD7}"/>
              </a:ext>
            </a:extLst>
          </p:cNvPr>
          <p:cNvPicPr>
            <a:picLocks noChangeAspect="1"/>
          </p:cNvPicPr>
          <p:nvPr/>
        </p:nvPicPr>
        <p:blipFill rotWithShape="1">
          <a:blip r:embed="rId4">
            <a:extLst>
              <a:ext uri="{28A0092B-C50C-407E-A947-70E740481C1C}">
                <a14:useLocalDpi xmlns:a14="http://schemas.microsoft.com/office/drawing/2010/main" val="0"/>
              </a:ext>
            </a:extLst>
          </a:blip>
          <a:srcRect b="36633"/>
          <a:stretch/>
        </p:blipFill>
        <p:spPr>
          <a:xfrm>
            <a:off x="499620" y="4735563"/>
            <a:ext cx="3695111" cy="2036093"/>
          </a:xfrm>
          <a:prstGeom prst="rect">
            <a:avLst/>
          </a:prstGeom>
        </p:spPr>
      </p:pic>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prstClr val="white"/>
                </a:solidFill>
                <a:latin typeface="Arial" panose="020B0604020202020204" pitchFamily="34" charset="0"/>
                <a:ea typeface="MS PGothic" charset="-128"/>
                <a:cs typeface="Arial" panose="020B0604020202020204" pitchFamily="34" charset="0"/>
              </a:rPr>
              <a:t>SNP Stakeholder Engagement Model</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endParaRPr>
          </a:p>
        </p:txBody>
      </p:sp>
      <p:sp>
        <p:nvSpPr>
          <p:cNvPr id="3" name="TextBox 2">
            <a:extLst>
              <a:ext uri="{FF2B5EF4-FFF2-40B4-BE49-F238E27FC236}">
                <a16:creationId xmlns:a16="http://schemas.microsoft.com/office/drawing/2014/main" id="{036297F7-7CF5-4B36-B321-3DBF5E36CDF0}"/>
              </a:ext>
            </a:extLst>
          </p:cNvPr>
          <p:cNvSpPr txBox="1"/>
          <p:nvPr/>
        </p:nvSpPr>
        <p:spPr>
          <a:xfrm>
            <a:off x="116379" y="1255222"/>
            <a:ext cx="4194985"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Purpose(s)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Define the relationships between internal NASA and external SNP stakeholders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Identify target projects and programs that can use SNP technology as an enabler or as an enhancement</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Exploration Systems Mission Directorate (ESMD)</a:t>
            </a:r>
          </a:p>
          <a:p>
            <a:pPr marL="742950"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 Mission Directorate (SMD)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Identify necessary technologies to support each project customer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Define program strategy to support multiple customers on different development timelines</a:t>
            </a:r>
          </a:p>
        </p:txBody>
      </p:sp>
      <p:sp>
        <p:nvSpPr>
          <p:cNvPr id="8" name="TextBox 7">
            <a:extLst>
              <a:ext uri="{FF2B5EF4-FFF2-40B4-BE49-F238E27FC236}">
                <a16:creationId xmlns:a16="http://schemas.microsoft.com/office/drawing/2014/main" id="{FA850F51-38D1-AC4E-7650-D2E3974D5EA5}"/>
              </a:ext>
            </a:extLst>
          </p:cNvPr>
          <p:cNvSpPr txBox="1"/>
          <p:nvPr/>
        </p:nvSpPr>
        <p:spPr>
          <a:xfrm>
            <a:off x="4121175" y="2801094"/>
            <a:ext cx="2113720" cy="338554"/>
          </a:xfrm>
          <a:prstGeom prst="rect">
            <a:avLst/>
          </a:prstGeom>
          <a:noFill/>
        </p:spPr>
        <p:txBody>
          <a:bodyPr wrap="none" rtlCol="0">
            <a:spAutoFit/>
          </a:bodyPr>
          <a:lstStyle/>
          <a:p>
            <a:r>
              <a:rPr lang="en-US" sz="1600" dirty="0">
                <a:solidFill>
                  <a:srgbClr val="FF0000"/>
                </a:solidFill>
              </a:rPr>
              <a:t>NASA Stakeholder Map</a:t>
            </a:r>
          </a:p>
        </p:txBody>
      </p:sp>
      <p:sp>
        <p:nvSpPr>
          <p:cNvPr id="11" name="TextBox 10">
            <a:extLst>
              <a:ext uri="{FF2B5EF4-FFF2-40B4-BE49-F238E27FC236}">
                <a16:creationId xmlns:a16="http://schemas.microsoft.com/office/drawing/2014/main" id="{3A1842AD-E02E-5B82-423E-86E2814FECD8}"/>
              </a:ext>
            </a:extLst>
          </p:cNvPr>
          <p:cNvSpPr txBox="1"/>
          <p:nvPr/>
        </p:nvSpPr>
        <p:spPr>
          <a:xfrm>
            <a:off x="1516268" y="6209204"/>
            <a:ext cx="2355325" cy="338554"/>
          </a:xfrm>
          <a:prstGeom prst="rect">
            <a:avLst/>
          </a:prstGeom>
          <a:noFill/>
        </p:spPr>
        <p:txBody>
          <a:bodyPr wrap="none" rtlCol="0">
            <a:spAutoFit/>
          </a:bodyPr>
          <a:lstStyle/>
          <a:p>
            <a:r>
              <a:rPr lang="en-US" sz="1600" dirty="0">
                <a:solidFill>
                  <a:srgbClr val="FF0000"/>
                </a:solidFill>
              </a:rPr>
              <a:t>National Stakeholder Map</a:t>
            </a:r>
          </a:p>
        </p:txBody>
      </p:sp>
      <p:sp>
        <p:nvSpPr>
          <p:cNvPr id="14" name="TextBox 13">
            <a:extLst>
              <a:ext uri="{FF2B5EF4-FFF2-40B4-BE49-F238E27FC236}">
                <a16:creationId xmlns:a16="http://schemas.microsoft.com/office/drawing/2014/main" id="{8AA6D80E-F47B-4E8C-DE49-D87FF33E0123}"/>
              </a:ext>
            </a:extLst>
          </p:cNvPr>
          <p:cNvSpPr txBox="1"/>
          <p:nvPr/>
        </p:nvSpPr>
        <p:spPr>
          <a:xfrm>
            <a:off x="5776603" y="4516243"/>
            <a:ext cx="1686103" cy="338554"/>
          </a:xfrm>
          <a:prstGeom prst="rect">
            <a:avLst/>
          </a:prstGeom>
          <a:noFill/>
        </p:spPr>
        <p:txBody>
          <a:bodyPr wrap="none" rtlCol="0">
            <a:spAutoFit/>
          </a:bodyPr>
          <a:lstStyle/>
          <a:p>
            <a:r>
              <a:rPr lang="en-US" sz="1600" dirty="0">
                <a:solidFill>
                  <a:srgbClr val="FF0000"/>
                </a:solidFill>
              </a:rPr>
              <a:t>Technologies Map</a:t>
            </a:r>
          </a:p>
        </p:txBody>
      </p:sp>
      <p:pic>
        <p:nvPicPr>
          <p:cNvPr id="18" name="Picture 17" descr="Diagram&#10;&#10;Description automatically generated">
            <a:extLst>
              <a:ext uri="{FF2B5EF4-FFF2-40B4-BE49-F238E27FC236}">
                <a16:creationId xmlns:a16="http://schemas.microsoft.com/office/drawing/2014/main" id="{6A7F7B3F-9154-6BC2-6C6A-B0C7F2ADD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5192" y="1320965"/>
            <a:ext cx="3437414" cy="2273269"/>
          </a:xfrm>
          <a:prstGeom prst="rect">
            <a:avLst/>
          </a:prstGeom>
        </p:spPr>
      </p:pic>
      <p:sp>
        <p:nvSpPr>
          <p:cNvPr id="19" name="TextBox 18">
            <a:extLst>
              <a:ext uri="{FF2B5EF4-FFF2-40B4-BE49-F238E27FC236}">
                <a16:creationId xmlns:a16="http://schemas.microsoft.com/office/drawing/2014/main" id="{3EF77E64-F574-B4BB-CFE6-8792F37C2B7B}"/>
              </a:ext>
            </a:extLst>
          </p:cNvPr>
          <p:cNvSpPr txBox="1"/>
          <p:nvPr/>
        </p:nvSpPr>
        <p:spPr>
          <a:xfrm>
            <a:off x="9713899" y="1966646"/>
            <a:ext cx="2256452" cy="338554"/>
          </a:xfrm>
          <a:prstGeom prst="rect">
            <a:avLst/>
          </a:prstGeom>
          <a:noFill/>
        </p:spPr>
        <p:txBody>
          <a:bodyPr wrap="none" rtlCol="0">
            <a:spAutoFit/>
          </a:bodyPr>
          <a:lstStyle/>
          <a:p>
            <a:r>
              <a:rPr lang="en-US" sz="1600" dirty="0">
                <a:solidFill>
                  <a:srgbClr val="FF0000"/>
                </a:solidFill>
              </a:rPr>
              <a:t>SNP High Level Overview</a:t>
            </a:r>
          </a:p>
        </p:txBody>
      </p:sp>
      <p:pic>
        <p:nvPicPr>
          <p:cNvPr id="21" name="Picture 20" descr="Diagram&#10;&#10;Description automatically generated">
            <a:extLst>
              <a:ext uri="{FF2B5EF4-FFF2-40B4-BE49-F238E27FC236}">
                <a16:creationId xmlns:a16="http://schemas.microsoft.com/office/drawing/2014/main" id="{8ED6E280-A4F7-CA9C-BF85-5C0AF0D468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1407" y="3760217"/>
            <a:ext cx="2988423" cy="2963873"/>
          </a:xfrm>
          <a:prstGeom prst="rect">
            <a:avLst/>
          </a:prstGeom>
        </p:spPr>
      </p:pic>
      <p:sp>
        <p:nvSpPr>
          <p:cNvPr id="22" name="TextBox 21">
            <a:extLst>
              <a:ext uri="{FF2B5EF4-FFF2-40B4-BE49-F238E27FC236}">
                <a16:creationId xmlns:a16="http://schemas.microsoft.com/office/drawing/2014/main" id="{8B935381-0427-4B33-EE04-8DF9D3F7CB56}"/>
              </a:ext>
            </a:extLst>
          </p:cNvPr>
          <p:cNvSpPr txBox="1"/>
          <p:nvPr/>
        </p:nvSpPr>
        <p:spPr>
          <a:xfrm>
            <a:off x="9310117" y="4415454"/>
            <a:ext cx="2089226" cy="338554"/>
          </a:xfrm>
          <a:prstGeom prst="rect">
            <a:avLst/>
          </a:prstGeom>
          <a:noFill/>
        </p:spPr>
        <p:txBody>
          <a:bodyPr wrap="none" rtlCol="0">
            <a:spAutoFit/>
          </a:bodyPr>
          <a:lstStyle/>
          <a:p>
            <a:r>
              <a:rPr lang="en-US" sz="1600" dirty="0">
                <a:solidFill>
                  <a:srgbClr val="FF0000"/>
                </a:solidFill>
              </a:rPr>
              <a:t>SNP Strategy Overview</a:t>
            </a:r>
          </a:p>
        </p:txBody>
      </p:sp>
    </p:spTree>
    <p:extLst>
      <p:ext uri="{BB962C8B-B14F-4D97-AF65-F5344CB8AC3E}">
        <p14:creationId xmlns:p14="http://schemas.microsoft.com/office/powerpoint/2010/main" val="2957177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59891"/>
            <a:ext cx="765585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DRACO Insight Project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prstClr val="white"/>
              </a:solidFill>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Diana Gorokhovskaya</a:t>
            </a:r>
          </a:p>
        </p:txBody>
      </p:sp>
      <p:sp>
        <p:nvSpPr>
          <p:cNvPr id="3" name="Slide Number Placeholder 2">
            <a:extLst>
              <a:ext uri="{FF2B5EF4-FFF2-40B4-BE49-F238E27FC236}">
                <a16:creationId xmlns:a16="http://schemas.microsoft.com/office/drawing/2014/main" id="{77FD2FFC-F065-2C8F-E76B-A15C9D9E6028}"/>
              </a:ext>
            </a:extLst>
          </p:cNvPr>
          <p:cNvSpPr>
            <a:spLocks noGrp="1"/>
          </p:cNvSpPr>
          <p:nvPr>
            <p:ph type="sldNum" sz="quarter" idx="4"/>
          </p:nvPr>
        </p:nvSpPr>
        <p:spPr/>
        <p:txBody>
          <a:bodyPr/>
          <a:lstStyle/>
          <a:p>
            <a:fld id="{4336D8BB-1FBA-4ECE-B83B-DC345E7EB0EF}" type="slidenum">
              <a:rPr lang="en-US" smtClean="0"/>
              <a:pPr/>
              <a:t>24</a:t>
            </a:fld>
            <a:endParaRPr lang="en-US"/>
          </a:p>
        </p:txBody>
      </p:sp>
    </p:spTree>
    <p:extLst>
      <p:ext uri="{BB962C8B-B14F-4D97-AF65-F5344CB8AC3E}">
        <p14:creationId xmlns:p14="http://schemas.microsoft.com/office/powerpoint/2010/main" val="2127755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A003F9-F2C6-4A6B-D9E5-B0174A05AA87}"/>
              </a:ext>
            </a:extLst>
          </p:cNvPr>
          <p:cNvSpPr>
            <a:spLocks noGrp="1"/>
          </p:cNvSpPr>
          <p:nvPr>
            <p:ph type="sldNum" sz="quarter" idx="4"/>
          </p:nvPr>
        </p:nvSpPr>
        <p:spPr/>
        <p:txBody>
          <a:bodyPr/>
          <a:lstStyle/>
          <a:p>
            <a:fld id="{4336D8BB-1FBA-4ECE-B83B-DC345E7EB0EF}" type="slidenum">
              <a:rPr lang="en-US" smtClean="0"/>
              <a:pPr/>
              <a:t>25</a:t>
            </a:fld>
            <a:endParaRPr lang="en-US"/>
          </a:p>
        </p:txBody>
      </p:sp>
      <p:sp>
        <p:nvSpPr>
          <p:cNvPr id="5" name="TextBox 4">
            <a:extLst>
              <a:ext uri="{FF2B5EF4-FFF2-40B4-BE49-F238E27FC236}">
                <a16:creationId xmlns:a16="http://schemas.microsoft.com/office/drawing/2014/main" id="{CC76A122-2A05-B3D4-0BCD-5929BD8AD7A8}"/>
              </a:ext>
            </a:extLst>
          </p:cNvPr>
          <p:cNvSpPr txBox="1"/>
          <p:nvPr/>
        </p:nvSpPr>
        <p:spPr>
          <a:xfrm>
            <a:off x="1266092" y="299844"/>
            <a:ext cx="9900139"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prstClr val="white"/>
                </a:solidFill>
                <a:effectLst/>
                <a:uLnTx/>
                <a:uFillTx/>
                <a:latin typeface="Calibri"/>
                <a:ea typeface="ＭＳ Ｐゴシック" charset="-128"/>
              </a:rPr>
              <a:t>DRACO Insight Project Model Goals (1) </a:t>
            </a:r>
            <a:endParaRPr lang="en-US" sz="3200" dirty="0"/>
          </a:p>
        </p:txBody>
      </p:sp>
      <p:sp>
        <p:nvSpPr>
          <p:cNvPr id="4" name="Content Placeholder 2">
            <a:extLst>
              <a:ext uri="{FF2B5EF4-FFF2-40B4-BE49-F238E27FC236}">
                <a16:creationId xmlns:a16="http://schemas.microsoft.com/office/drawing/2014/main" id="{E682662E-283D-70C8-221B-1E2F845C651C}"/>
              </a:ext>
            </a:extLst>
          </p:cNvPr>
          <p:cNvSpPr txBox="1">
            <a:spLocks/>
          </p:cNvSpPr>
          <p:nvPr/>
        </p:nvSpPr>
        <p:spPr>
          <a:xfrm>
            <a:off x="136281" y="884619"/>
            <a:ext cx="11919438" cy="5592799"/>
          </a:xfrm>
          <a:prstGeom prst="rect">
            <a:avLst/>
          </a:prstGeom>
        </p:spPr>
        <p:txBody>
          <a:bodyPr/>
          <a:lstStyle>
            <a:lvl1pPr marL="411480" indent="-411480" algn="l" defTabSz="548640" rtl="0" eaLnBrk="1" fontAlgn="base" hangingPunct="1">
              <a:spcBef>
                <a:spcPct val="20000"/>
              </a:spcBef>
              <a:spcAft>
                <a:spcPct val="0"/>
              </a:spcAft>
              <a:buFont typeface="Arial" pitchFamily="34" charset="0"/>
              <a:buChar char="•"/>
              <a:defRPr sz="3840" kern="1200">
                <a:solidFill>
                  <a:schemeClr val="tx1"/>
                </a:solidFill>
                <a:latin typeface="+mn-lt"/>
                <a:ea typeface="ＭＳ Ｐゴシック" charset="-128"/>
                <a:cs typeface="ＭＳ Ｐゴシック" charset="-128"/>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mn-lt"/>
                <a:ea typeface="ＭＳ Ｐゴシック" charset="-128"/>
                <a:cs typeface="+mn-cs"/>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ＭＳ Ｐゴシック" charset="-128"/>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548640" lvl="1" indent="0">
              <a:buNone/>
            </a:pPr>
            <a:endParaRPr lang="en-US" sz="2400" dirty="0"/>
          </a:p>
          <a:p>
            <a:r>
              <a:rPr lang="en-US" sz="2400" dirty="0"/>
              <a:t>Develop a holistic model that accounts for all the major elements and activities (ground and flight)</a:t>
            </a:r>
          </a:p>
          <a:p>
            <a:pPr lvl="1"/>
            <a:r>
              <a:rPr lang="en-US" sz="2000" dirty="0"/>
              <a:t>Identify necessary missing information that the contractor has not provided</a:t>
            </a:r>
            <a:endParaRPr lang="en-US" sz="1920" dirty="0"/>
          </a:p>
          <a:p>
            <a:r>
              <a:rPr lang="en-US" sz="2400" dirty="0"/>
              <a:t>Focus on the Nuclear Thermal Rocket Engine (NTRE)</a:t>
            </a:r>
          </a:p>
          <a:p>
            <a:pPr lvl="1"/>
            <a:r>
              <a:rPr lang="en-US" sz="2000" dirty="0"/>
              <a:t>Only model other elements as needed to analyze interfaces to the NTRE</a:t>
            </a:r>
          </a:p>
          <a:p>
            <a:pPr lvl="2"/>
            <a:r>
              <a:rPr lang="en-US" sz="1800" dirty="0"/>
              <a:t>Black box rather than white box</a:t>
            </a:r>
          </a:p>
          <a:p>
            <a:pPr lvl="1"/>
            <a:r>
              <a:rPr lang="en-US" sz="2000" dirty="0"/>
              <a:t>Emphasize NTRE ground development and verification activities up to the handover for launch and flight operations</a:t>
            </a:r>
          </a:p>
          <a:p>
            <a:pPr lvl="2"/>
            <a:r>
              <a:rPr lang="en-US" sz="2000" dirty="0"/>
              <a:t>Model NTRE flight operations as needed to:</a:t>
            </a:r>
          </a:p>
          <a:p>
            <a:pPr lvl="3"/>
            <a:r>
              <a:rPr lang="en-US" sz="1800" dirty="0"/>
              <a:t>Define necessary ground verification activities</a:t>
            </a:r>
          </a:p>
          <a:p>
            <a:pPr lvl="3"/>
            <a:r>
              <a:rPr lang="en-US" sz="1800" dirty="0"/>
              <a:t>Understand the planned NTRE flight testing and identify any discrepancies</a:t>
            </a:r>
          </a:p>
          <a:p>
            <a:pPr lvl="1"/>
            <a:r>
              <a:rPr lang="en-US" sz="2280" dirty="0"/>
              <a:t>Avoid modeling too much detail, subsystems should be sufficient in most cases</a:t>
            </a:r>
          </a:p>
          <a:p>
            <a:r>
              <a:rPr lang="en-US" sz="2400" dirty="0"/>
              <a:t>Produce documentation from the model for general review and distribution</a:t>
            </a:r>
          </a:p>
          <a:p>
            <a:pPr lvl="1"/>
            <a:r>
              <a:rPr lang="en-US" sz="2000" dirty="0"/>
              <a:t>Mark with appropriate CUI markings</a:t>
            </a:r>
            <a:endParaRPr lang="en-US" sz="2760" dirty="0"/>
          </a:p>
          <a:p>
            <a:pPr marL="548640" lvl="1" indent="0">
              <a:buNone/>
            </a:pPr>
            <a:endParaRPr lang="en-US" sz="2320" dirty="0"/>
          </a:p>
        </p:txBody>
      </p:sp>
    </p:spTree>
    <p:extLst>
      <p:ext uri="{BB962C8B-B14F-4D97-AF65-F5344CB8AC3E}">
        <p14:creationId xmlns:p14="http://schemas.microsoft.com/office/powerpoint/2010/main" val="3188679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A003F9-F2C6-4A6B-D9E5-B0174A05AA87}"/>
              </a:ext>
            </a:extLst>
          </p:cNvPr>
          <p:cNvSpPr>
            <a:spLocks noGrp="1"/>
          </p:cNvSpPr>
          <p:nvPr>
            <p:ph type="sldNum" sz="quarter" idx="4"/>
          </p:nvPr>
        </p:nvSpPr>
        <p:spPr/>
        <p:txBody>
          <a:bodyPr/>
          <a:lstStyle/>
          <a:p>
            <a:fld id="{4336D8BB-1FBA-4ECE-B83B-DC345E7EB0EF}" type="slidenum">
              <a:rPr lang="en-US" smtClean="0"/>
              <a:pPr/>
              <a:t>26</a:t>
            </a:fld>
            <a:endParaRPr lang="en-US"/>
          </a:p>
        </p:txBody>
      </p:sp>
      <p:sp>
        <p:nvSpPr>
          <p:cNvPr id="5" name="TextBox 4">
            <a:extLst>
              <a:ext uri="{FF2B5EF4-FFF2-40B4-BE49-F238E27FC236}">
                <a16:creationId xmlns:a16="http://schemas.microsoft.com/office/drawing/2014/main" id="{CC76A122-2A05-B3D4-0BCD-5929BD8AD7A8}"/>
              </a:ext>
            </a:extLst>
          </p:cNvPr>
          <p:cNvSpPr txBox="1"/>
          <p:nvPr/>
        </p:nvSpPr>
        <p:spPr>
          <a:xfrm>
            <a:off x="1257300" y="299844"/>
            <a:ext cx="9987644"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prstClr val="white"/>
                </a:solidFill>
                <a:effectLst/>
                <a:uLnTx/>
                <a:uFillTx/>
                <a:latin typeface="Calibri"/>
                <a:ea typeface="ＭＳ Ｐゴシック" charset="-128"/>
              </a:rPr>
              <a:t>DRACO Insight Project Model Goals (2)</a:t>
            </a:r>
            <a:endParaRPr lang="en-US" sz="3200" dirty="0"/>
          </a:p>
        </p:txBody>
      </p:sp>
      <p:sp>
        <p:nvSpPr>
          <p:cNvPr id="4" name="Content Placeholder 2">
            <a:extLst>
              <a:ext uri="{FF2B5EF4-FFF2-40B4-BE49-F238E27FC236}">
                <a16:creationId xmlns:a16="http://schemas.microsoft.com/office/drawing/2014/main" id="{E682662E-283D-70C8-221B-1E2F845C651C}"/>
              </a:ext>
            </a:extLst>
          </p:cNvPr>
          <p:cNvSpPr txBox="1">
            <a:spLocks/>
          </p:cNvSpPr>
          <p:nvPr/>
        </p:nvSpPr>
        <p:spPr>
          <a:xfrm>
            <a:off x="136281" y="1182991"/>
            <a:ext cx="11919438" cy="5294427"/>
          </a:xfrm>
          <a:prstGeom prst="rect">
            <a:avLst/>
          </a:prstGeom>
        </p:spPr>
        <p:txBody>
          <a:bodyPr/>
          <a:lstStyle>
            <a:lvl1pPr marL="411480" indent="-411480" algn="l" defTabSz="548640" rtl="0" eaLnBrk="1" fontAlgn="base" hangingPunct="1">
              <a:spcBef>
                <a:spcPct val="20000"/>
              </a:spcBef>
              <a:spcAft>
                <a:spcPct val="0"/>
              </a:spcAft>
              <a:buFont typeface="Arial" pitchFamily="34" charset="0"/>
              <a:buChar char="•"/>
              <a:defRPr sz="3840" kern="1200">
                <a:solidFill>
                  <a:schemeClr val="tx1"/>
                </a:solidFill>
                <a:latin typeface="+mn-lt"/>
                <a:ea typeface="ＭＳ Ｐゴシック" charset="-128"/>
                <a:cs typeface="ＭＳ Ｐゴシック" charset="-128"/>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mn-lt"/>
                <a:ea typeface="ＭＳ Ｐゴシック" charset="-128"/>
                <a:cs typeface="+mn-cs"/>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ＭＳ Ｐゴシック" charset="-128"/>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US" sz="2400" dirty="0"/>
              <a:t>Analyze available contractor functions, requirements, interfaces, designs, and verifications</a:t>
            </a:r>
          </a:p>
          <a:p>
            <a:pPr lvl="1"/>
            <a:r>
              <a:rPr lang="en-US" sz="2000" dirty="0"/>
              <a:t>Define an </a:t>
            </a:r>
            <a:r>
              <a:rPr lang="en-US" sz="2000" b="1" dirty="0"/>
              <a:t>Integrated Test Plan </a:t>
            </a:r>
            <a:r>
              <a:rPr lang="en-US" sz="2000" dirty="0"/>
              <a:t>to use in assessment of contractor plans (Assembly, Test, and Launch Operations [ATLO])</a:t>
            </a:r>
          </a:p>
          <a:p>
            <a:pPr lvl="1"/>
            <a:r>
              <a:rPr lang="en-US" sz="2000" dirty="0"/>
              <a:t>Model and assess the NTRE </a:t>
            </a:r>
            <a:r>
              <a:rPr lang="en-US" sz="2000" b="1" dirty="0"/>
              <a:t>Instrumentation &amp; Control</a:t>
            </a:r>
          </a:p>
          <a:p>
            <a:pPr lvl="1"/>
            <a:r>
              <a:rPr lang="en-US" sz="2000" dirty="0"/>
              <a:t>Capture, identify, and define </a:t>
            </a:r>
            <a:r>
              <a:rPr lang="en-US" sz="2000" b="1" dirty="0"/>
              <a:t>Architecture, Functional Behavior, Requirements, Risks, and Lessons Learned</a:t>
            </a:r>
          </a:p>
          <a:p>
            <a:pPr lvl="2"/>
            <a:r>
              <a:rPr lang="en-US" sz="1800" dirty="0"/>
              <a:t>Map, trace, allocate, and link to model elements as needed</a:t>
            </a:r>
          </a:p>
          <a:p>
            <a:r>
              <a:rPr lang="en-US" sz="2480" dirty="0"/>
              <a:t>Defer value-added modeling efforts as needed</a:t>
            </a:r>
          </a:p>
          <a:p>
            <a:pPr lvl="1"/>
            <a:r>
              <a:rPr lang="en-US" sz="2000" dirty="0"/>
              <a:t>Defer System Safety &amp; Fault Management analysis models until after Preliminary Design Review (PDR)</a:t>
            </a:r>
          </a:p>
          <a:p>
            <a:pPr lvl="2"/>
            <a:r>
              <a:rPr lang="en-US" sz="1800" dirty="0"/>
              <a:t>Use the MagicDraw </a:t>
            </a:r>
            <a:r>
              <a:rPr lang="en-US" sz="1800" b="1" dirty="0"/>
              <a:t>Safety &amp; Reliability Analyzer plugin </a:t>
            </a:r>
            <a:r>
              <a:rPr lang="en-US" sz="1800" dirty="0"/>
              <a:t>to perform PHA, FMEA, FTA, as needed</a:t>
            </a:r>
          </a:p>
          <a:p>
            <a:pPr lvl="1"/>
            <a:r>
              <a:rPr lang="en-US" sz="2000" dirty="0"/>
              <a:t>Defer Goal Function Tree (GFT) modeling until above elements are sufficiently defined</a:t>
            </a:r>
          </a:p>
          <a:p>
            <a:pPr lvl="2"/>
            <a:r>
              <a:rPr lang="en-US" sz="2000" dirty="0"/>
              <a:t>Instrumentation sensor coverage analysis</a:t>
            </a:r>
          </a:p>
          <a:p>
            <a:pPr lvl="2"/>
            <a:r>
              <a:rPr lang="en-US" sz="2000" dirty="0"/>
              <a:t>Test campaign analysis</a:t>
            </a:r>
          </a:p>
          <a:p>
            <a:pPr lvl="1"/>
            <a:endParaRPr lang="en-US" sz="2320" dirty="0"/>
          </a:p>
        </p:txBody>
      </p:sp>
    </p:spTree>
    <p:extLst>
      <p:ext uri="{BB962C8B-B14F-4D97-AF65-F5344CB8AC3E}">
        <p14:creationId xmlns:p14="http://schemas.microsoft.com/office/powerpoint/2010/main" val="3927460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A003F9-F2C6-4A6B-D9E5-B0174A05AA87}"/>
              </a:ext>
            </a:extLst>
          </p:cNvPr>
          <p:cNvSpPr>
            <a:spLocks noGrp="1"/>
          </p:cNvSpPr>
          <p:nvPr>
            <p:ph type="sldNum" sz="quarter" idx="4"/>
          </p:nvPr>
        </p:nvSpPr>
        <p:spPr/>
        <p:txBody>
          <a:bodyPr/>
          <a:lstStyle/>
          <a:p>
            <a:fld id="{4336D8BB-1FBA-4ECE-B83B-DC345E7EB0EF}" type="slidenum">
              <a:rPr lang="en-US" smtClean="0"/>
              <a:pPr/>
              <a:t>27</a:t>
            </a:fld>
            <a:endParaRPr lang="en-US"/>
          </a:p>
        </p:txBody>
      </p:sp>
      <p:sp>
        <p:nvSpPr>
          <p:cNvPr id="5" name="TextBox 4">
            <a:extLst>
              <a:ext uri="{FF2B5EF4-FFF2-40B4-BE49-F238E27FC236}">
                <a16:creationId xmlns:a16="http://schemas.microsoft.com/office/drawing/2014/main" id="{CC76A122-2A05-B3D4-0BCD-5929BD8AD7A8}"/>
              </a:ext>
            </a:extLst>
          </p:cNvPr>
          <p:cNvSpPr txBox="1"/>
          <p:nvPr/>
        </p:nvSpPr>
        <p:spPr>
          <a:xfrm>
            <a:off x="3424400" y="310243"/>
            <a:ext cx="5169410"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prstClr val="white"/>
                </a:solidFill>
                <a:effectLst/>
                <a:uLnTx/>
                <a:uFillTx/>
                <a:latin typeface="Calibri"/>
                <a:ea typeface="ＭＳ Ｐゴシック" charset="-128"/>
              </a:rPr>
              <a:t>DRACO Forward Plans</a:t>
            </a:r>
            <a:endParaRPr lang="en-US" sz="3200" dirty="0"/>
          </a:p>
        </p:txBody>
      </p:sp>
      <p:sp>
        <p:nvSpPr>
          <p:cNvPr id="4" name="Content Placeholder 2">
            <a:extLst>
              <a:ext uri="{FF2B5EF4-FFF2-40B4-BE49-F238E27FC236}">
                <a16:creationId xmlns:a16="http://schemas.microsoft.com/office/drawing/2014/main" id="{E682662E-283D-70C8-221B-1E2F845C651C}"/>
              </a:ext>
            </a:extLst>
          </p:cNvPr>
          <p:cNvSpPr txBox="1">
            <a:spLocks/>
          </p:cNvSpPr>
          <p:nvPr/>
        </p:nvSpPr>
        <p:spPr>
          <a:xfrm>
            <a:off x="152400" y="1253330"/>
            <a:ext cx="11919438" cy="5294427"/>
          </a:xfrm>
          <a:prstGeom prst="rect">
            <a:avLst/>
          </a:prstGeom>
        </p:spPr>
        <p:txBody>
          <a:bodyPr/>
          <a:lstStyle>
            <a:lvl1pPr marL="411480" indent="-411480" algn="l" defTabSz="548640" rtl="0" eaLnBrk="1" fontAlgn="base" hangingPunct="1">
              <a:spcBef>
                <a:spcPct val="20000"/>
              </a:spcBef>
              <a:spcAft>
                <a:spcPct val="0"/>
              </a:spcAft>
              <a:buFont typeface="Arial" pitchFamily="34" charset="0"/>
              <a:buChar char="•"/>
              <a:defRPr sz="3840" kern="1200">
                <a:solidFill>
                  <a:schemeClr val="tx1"/>
                </a:solidFill>
                <a:latin typeface="+mn-lt"/>
                <a:ea typeface="ＭＳ Ｐゴシック" charset="-128"/>
                <a:cs typeface="ＭＳ Ｐゴシック" charset="-128"/>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mn-lt"/>
                <a:ea typeface="ＭＳ Ｐゴシック" charset="-128"/>
                <a:cs typeface="+mn-cs"/>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ＭＳ Ｐゴシック" charset="-128"/>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US" sz="3200" dirty="0"/>
              <a:t>We have a good forward plan for the DRACO MBSE effort</a:t>
            </a:r>
          </a:p>
          <a:p>
            <a:pPr lvl="1"/>
            <a:r>
              <a:rPr lang="en-US" sz="2720" dirty="0"/>
              <a:t>The plan covers the major concerns of the DRACO systems engineering and integration team</a:t>
            </a:r>
          </a:p>
          <a:p>
            <a:r>
              <a:rPr lang="en-US" sz="3200" dirty="0"/>
              <a:t>The planned DRACO Insight Project model will contain information directly relevant to future SNP developments</a:t>
            </a:r>
          </a:p>
          <a:p>
            <a:pPr lvl="1"/>
            <a:r>
              <a:rPr lang="en-US" sz="2720" dirty="0"/>
              <a:t>SysML structural, behavioral, and requirements elements of the model will be extensible and reusable for future SNP NTRE and NEP projects</a:t>
            </a:r>
          </a:p>
          <a:p>
            <a:pPr lvl="1"/>
            <a:r>
              <a:rPr lang="en-US" sz="2720" dirty="0"/>
              <a:t>Risks and Lessons Learned will be identified and linked to SysML elements for traceability</a:t>
            </a:r>
          </a:p>
          <a:p>
            <a:pPr lvl="1"/>
            <a:r>
              <a:rPr lang="en-US" sz="2720" dirty="0"/>
              <a:t>Documentation artifacts will be generated from the model for review, insight, and future reference</a:t>
            </a:r>
          </a:p>
        </p:txBody>
      </p:sp>
    </p:spTree>
    <p:extLst>
      <p:ext uri="{BB962C8B-B14F-4D97-AF65-F5344CB8AC3E}">
        <p14:creationId xmlns:p14="http://schemas.microsoft.com/office/powerpoint/2010/main" val="2460785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E0510-B749-5EFB-D562-32070562AD31}"/>
              </a:ext>
            </a:extLst>
          </p:cNvPr>
          <p:cNvSpPr>
            <a:spLocks noGrp="1"/>
          </p:cNvSpPr>
          <p:nvPr>
            <p:ph type="sldNum" sz="quarter" idx="4"/>
          </p:nvPr>
        </p:nvSpPr>
        <p:spPr/>
        <p:txBody>
          <a:bodyPr/>
          <a:lstStyle/>
          <a:p>
            <a:fld id="{4336D8BB-1FBA-4ECE-B83B-DC345E7EB0EF}" type="slidenum">
              <a:rPr lang="en-US" smtClean="0"/>
              <a:pPr/>
              <a:t>28</a:t>
            </a:fld>
            <a:endParaRPr lang="en-US"/>
          </a:p>
        </p:txBody>
      </p:sp>
      <p:sp>
        <p:nvSpPr>
          <p:cNvPr id="4" name="Title 3">
            <a:extLst>
              <a:ext uri="{FF2B5EF4-FFF2-40B4-BE49-F238E27FC236}">
                <a16:creationId xmlns:a16="http://schemas.microsoft.com/office/drawing/2014/main" id="{314F2CA1-72A2-A005-092A-4A212D70F0B3}"/>
              </a:ext>
            </a:extLst>
          </p:cNvPr>
          <p:cNvSpPr>
            <a:spLocks noGrp="1"/>
          </p:cNvSpPr>
          <p:nvPr>
            <p:ph type="title"/>
          </p:nvPr>
        </p:nvSpPr>
        <p:spPr/>
        <p:txBody>
          <a:bodyPr/>
          <a:lstStyle/>
          <a:p>
            <a:r>
              <a:rPr lang="en-US" dirty="0"/>
              <a:t>DRACO Insight Project Model</a:t>
            </a:r>
          </a:p>
        </p:txBody>
      </p:sp>
      <p:pic>
        <p:nvPicPr>
          <p:cNvPr id="8" name="Picture 7" descr="Graphical user interface&#10;&#10;Description automatically generated">
            <a:extLst>
              <a:ext uri="{FF2B5EF4-FFF2-40B4-BE49-F238E27FC236}">
                <a16:creationId xmlns:a16="http://schemas.microsoft.com/office/drawing/2014/main" id="{A606A740-0D19-4BD6-6758-DEFA0D12F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786" y="1202210"/>
            <a:ext cx="7715184" cy="5624796"/>
          </a:xfrm>
          <a:prstGeom prst="rect">
            <a:avLst/>
          </a:prstGeom>
        </p:spPr>
      </p:pic>
    </p:spTree>
    <p:extLst>
      <p:ext uri="{BB962C8B-B14F-4D97-AF65-F5344CB8AC3E}">
        <p14:creationId xmlns:p14="http://schemas.microsoft.com/office/powerpoint/2010/main" val="4134779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E0510-B749-5EFB-D562-32070562AD31}"/>
              </a:ext>
            </a:extLst>
          </p:cNvPr>
          <p:cNvSpPr>
            <a:spLocks noGrp="1"/>
          </p:cNvSpPr>
          <p:nvPr>
            <p:ph type="sldNum" sz="quarter" idx="4"/>
          </p:nvPr>
        </p:nvSpPr>
        <p:spPr/>
        <p:txBody>
          <a:bodyPr/>
          <a:lstStyle/>
          <a:p>
            <a:fld id="{4336D8BB-1FBA-4ECE-B83B-DC345E7EB0EF}" type="slidenum">
              <a:rPr lang="en-US" smtClean="0"/>
              <a:pPr/>
              <a:t>29</a:t>
            </a:fld>
            <a:endParaRPr lang="en-US"/>
          </a:p>
        </p:txBody>
      </p:sp>
      <p:sp>
        <p:nvSpPr>
          <p:cNvPr id="4" name="Title 3">
            <a:extLst>
              <a:ext uri="{FF2B5EF4-FFF2-40B4-BE49-F238E27FC236}">
                <a16:creationId xmlns:a16="http://schemas.microsoft.com/office/drawing/2014/main" id="{314F2CA1-72A2-A005-092A-4A212D70F0B3}"/>
              </a:ext>
            </a:extLst>
          </p:cNvPr>
          <p:cNvSpPr>
            <a:spLocks noGrp="1"/>
          </p:cNvSpPr>
          <p:nvPr>
            <p:ph type="title"/>
          </p:nvPr>
        </p:nvSpPr>
        <p:spPr/>
        <p:txBody>
          <a:bodyPr/>
          <a:lstStyle/>
          <a:p>
            <a:r>
              <a:rPr lang="en-US" dirty="0"/>
              <a:t>Example NTRE Structure Diagram</a:t>
            </a:r>
          </a:p>
        </p:txBody>
      </p:sp>
      <p:pic>
        <p:nvPicPr>
          <p:cNvPr id="7" name="Picture 6">
            <a:extLst>
              <a:ext uri="{FF2B5EF4-FFF2-40B4-BE49-F238E27FC236}">
                <a16:creationId xmlns:a16="http://schemas.microsoft.com/office/drawing/2014/main" id="{5E9742A6-8619-5461-22B8-E08DCC568DCD}"/>
              </a:ext>
            </a:extLst>
          </p:cNvPr>
          <p:cNvPicPr>
            <a:picLocks noChangeAspect="1"/>
          </p:cNvPicPr>
          <p:nvPr/>
        </p:nvPicPr>
        <p:blipFill>
          <a:blip r:embed="rId2"/>
          <a:stretch>
            <a:fillRect/>
          </a:stretch>
        </p:blipFill>
        <p:spPr>
          <a:xfrm>
            <a:off x="582693" y="1698069"/>
            <a:ext cx="11196422" cy="2939919"/>
          </a:xfrm>
          <a:prstGeom prst="rect">
            <a:avLst/>
          </a:prstGeom>
        </p:spPr>
      </p:pic>
    </p:spTree>
    <p:extLst>
      <p:ext uri="{BB962C8B-B14F-4D97-AF65-F5344CB8AC3E}">
        <p14:creationId xmlns:p14="http://schemas.microsoft.com/office/powerpoint/2010/main" val="50354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A2C25-4F7C-4B24-D4DB-C946E74D67AF}"/>
              </a:ext>
            </a:extLst>
          </p:cNvPr>
          <p:cNvSpPr>
            <a:spLocks noGrp="1"/>
          </p:cNvSpPr>
          <p:nvPr>
            <p:ph type="sldNum" sz="quarter" idx="4"/>
          </p:nvPr>
        </p:nvSpPr>
        <p:spPr/>
        <p:txBody>
          <a:bodyPr/>
          <a:lstStyle/>
          <a:p>
            <a:fld id="{4336D8BB-1FBA-4ECE-B83B-DC345E7EB0EF}" type="slidenum">
              <a:rPr lang="en-US" smtClean="0"/>
              <a:pPr/>
              <a:t>3</a:t>
            </a:fld>
            <a:endParaRPr lang="en-US"/>
          </a:p>
        </p:txBody>
      </p:sp>
      <p:sp>
        <p:nvSpPr>
          <p:cNvPr id="3" name="Content Placeholder 2">
            <a:extLst>
              <a:ext uri="{FF2B5EF4-FFF2-40B4-BE49-F238E27FC236}">
                <a16:creationId xmlns:a16="http://schemas.microsoft.com/office/drawing/2014/main" id="{BF2E3A08-6A5C-E758-6D81-9755FC80FAAF}"/>
              </a:ext>
            </a:extLst>
          </p:cNvPr>
          <p:cNvSpPr>
            <a:spLocks noGrp="1"/>
          </p:cNvSpPr>
          <p:nvPr>
            <p:ph idx="10"/>
          </p:nvPr>
        </p:nvSpPr>
        <p:spPr/>
        <p:txBody>
          <a:bodyPr>
            <a:normAutofit lnSpcReduction="10000"/>
          </a:bodyPr>
          <a:lstStyle/>
          <a:p>
            <a:r>
              <a:rPr lang="en-US" dirty="0">
                <a:solidFill>
                  <a:srgbClr val="00B050"/>
                </a:solidFill>
              </a:rPr>
              <a:t>Vision</a:t>
            </a:r>
            <a:r>
              <a:rPr lang="en-US" dirty="0">
                <a:solidFill>
                  <a:srgbClr val="706D55"/>
                </a:solidFill>
              </a:rPr>
              <a:t> </a:t>
            </a:r>
            <a:r>
              <a:rPr lang="en-US" i="1" dirty="0">
                <a:solidFill>
                  <a:srgbClr val="706D55"/>
                </a:solidFill>
              </a:rPr>
              <a:t>– </a:t>
            </a:r>
            <a:r>
              <a:rPr lang="en-US" dirty="0"/>
              <a:t>Robust and enduring access to destinations throughout the solar system</a:t>
            </a:r>
          </a:p>
          <a:p>
            <a:pPr lvl="1"/>
            <a:r>
              <a:rPr lang="en-US" dirty="0"/>
              <a:t>Nuclear Propulsion and Power are enabling capabilities</a:t>
            </a:r>
          </a:p>
          <a:p>
            <a:pPr lvl="2"/>
            <a:r>
              <a:rPr lang="en-US" dirty="0"/>
              <a:t>Nuclear propulsion is more efficient than chemical rockets, requires less propellant</a:t>
            </a:r>
          </a:p>
          <a:p>
            <a:pPr lvl="2"/>
            <a:r>
              <a:rPr lang="en-US" dirty="0"/>
              <a:t>Nuclear power can operate in the outer solar system where solar panels are not practical</a:t>
            </a:r>
          </a:p>
          <a:p>
            <a:pPr marL="0" indent="0">
              <a:buNone/>
            </a:pPr>
            <a:endParaRPr lang="en-US" dirty="0"/>
          </a:p>
          <a:p>
            <a:r>
              <a:rPr lang="en-US" dirty="0">
                <a:solidFill>
                  <a:srgbClr val="00B050"/>
                </a:solidFill>
              </a:rPr>
              <a:t>Goal</a:t>
            </a:r>
            <a:r>
              <a:rPr lang="en-US" dirty="0">
                <a:solidFill>
                  <a:srgbClr val="706D55"/>
                </a:solidFill>
              </a:rPr>
              <a:t> - </a:t>
            </a:r>
            <a:r>
              <a:rPr lang="en-US" dirty="0"/>
              <a:t>Develop and demonstrate Nuclear Thermal Propulsion (NTP) and Nuclear Electric Propulsion (NEP) Systems whose capability can be directly leveraged or readily evolved for NASA’s future missions including Crewed and Large Cargo Mars Transit</a:t>
            </a:r>
          </a:p>
          <a:p>
            <a:pPr marL="0" indent="0">
              <a:buNone/>
            </a:pPr>
            <a:endParaRPr lang="en-US" dirty="0"/>
          </a:p>
          <a:p>
            <a:r>
              <a:rPr lang="en-US" dirty="0">
                <a:solidFill>
                  <a:srgbClr val="00B050"/>
                </a:solidFill>
              </a:rPr>
              <a:t>Strategy</a:t>
            </a:r>
            <a:endParaRPr lang="en-US" i="1" dirty="0">
              <a:solidFill>
                <a:srgbClr val="00B050"/>
              </a:solidFill>
            </a:endParaRPr>
          </a:p>
          <a:p>
            <a:pPr lvl="1"/>
            <a:r>
              <a:rPr lang="en-US" dirty="0">
                <a:latin typeface="Arial" panose="020B0604020202020204" pitchFamily="34" charset="0"/>
              </a:rPr>
              <a:t>Balance technology maturation with relevant integrated system development and demonstrations</a:t>
            </a:r>
          </a:p>
          <a:p>
            <a:pPr lvl="1"/>
            <a:r>
              <a:rPr lang="en-US" dirty="0">
                <a:latin typeface="Arial" panose="020B0604020202020204" pitchFamily="34" charset="0"/>
              </a:rPr>
              <a:t>Leverage applicable near earth, cis-lunar, and deep space science mission spaces on the path to Mars transit development</a:t>
            </a:r>
          </a:p>
          <a:p>
            <a:pPr lvl="1"/>
            <a:r>
              <a:rPr lang="en-US" dirty="0">
                <a:latin typeface="Arial" panose="020B0604020202020204" pitchFamily="34" charset="0"/>
              </a:rPr>
              <a:t>Seek out synergistic opportunities for cost sharing and partnerships</a:t>
            </a:r>
          </a:p>
          <a:p>
            <a:pPr marL="0" indent="0">
              <a:buNone/>
            </a:pPr>
            <a:endParaRPr lang="en-US" dirty="0"/>
          </a:p>
        </p:txBody>
      </p:sp>
      <p:sp>
        <p:nvSpPr>
          <p:cNvPr id="4" name="Title 3">
            <a:extLst>
              <a:ext uri="{FF2B5EF4-FFF2-40B4-BE49-F238E27FC236}">
                <a16:creationId xmlns:a16="http://schemas.microsoft.com/office/drawing/2014/main" id="{D84B9792-0B13-7A1F-02D9-3BA4F5CAF5FD}"/>
              </a:ext>
            </a:extLst>
          </p:cNvPr>
          <p:cNvSpPr>
            <a:spLocks noGrp="1"/>
          </p:cNvSpPr>
          <p:nvPr>
            <p:ph type="title"/>
          </p:nvPr>
        </p:nvSpPr>
        <p:spPr/>
        <p:txBody>
          <a:bodyPr>
            <a:normAutofit fontScale="90000"/>
          </a:bodyPr>
          <a:lstStyle/>
          <a:p>
            <a:r>
              <a:rPr lang="en-US" sz="4000" dirty="0">
                <a:ea typeface="ＭＳ Ｐゴシック" charset="-128"/>
              </a:rPr>
              <a:t>NASA Space Nuclear Propulsion Vision and Goals</a:t>
            </a:r>
            <a:br>
              <a:rPr lang="en-US" sz="5400" dirty="0">
                <a:ea typeface="ＭＳ Ｐゴシック" charset="-128"/>
              </a:rPr>
            </a:br>
            <a:endParaRPr lang="en-US" dirty="0"/>
          </a:p>
        </p:txBody>
      </p:sp>
    </p:spTree>
    <p:extLst>
      <p:ext uri="{BB962C8B-B14F-4D97-AF65-F5344CB8AC3E}">
        <p14:creationId xmlns:p14="http://schemas.microsoft.com/office/powerpoint/2010/main" val="695516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prstClr val="white"/>
                </a:solidFill>
                <a:latin typeface="Arial" panose="020B0604020202020204" pitchFamily="34" charset="0"/>
                <a:ea typeface="MS PGothic" charset="-128"/>
                <a:cs typeface="Arial" panose="020B0604020202020204" pitchFamily="34" charset="0"/>
              </a:rPr>
              <a:t>Trade Tree Model</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endParaRPr>
          </a:p>
        </p:txBody>
      </p:sp>
      <p:sp>
        <p:nvSpPr>
          <p:cNvPr id="3" name="TextBox 2">
            <a:extLst>
              <a:ext uri="{FF2B5EF4-FFF2-40B4-BE49-F238E27FC236}">
                <a16:creationId xmlns:a16="http://schemas.microsoft.com/office/drawing/2014/main" id="{036297F7-7CF5-4B36-B321-3DBF5E36CDF0}"/>
              </a:ext>
            </a:extLst>
          </p:cNvPr>
          <p:cNvSpPr txBox="1"/>
          <p:nvPr/>
        </p:nvSpPr>
        <p:spPr>
          <a:xfrm>
            <a:off x="116379" y="1255222"/>
            <a:ext cx="1178293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Purpose(s)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Find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NTRE subsystem technology alternatives and major trades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Define DRACO selections and use as an insight evaluation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Serve as a reference for later NTRE designs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Serves as a training tool for Diana G. to NTRE, DRACO, and MBSE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The trade tree is also useful for chemical rocket engine trade options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DC712F2-0763-989C-3069-B4005387B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3457"/>
            <a:ext cx="12192000" cy="1473895"/>
          </a:xfrm>
          <a:prstGeom prst="rect">
            <a:avLst/>
          </a:prstGeom>
        </p:spPr>
      </p:pic>
      <p:pic>
        <p:nvPicPr>
          <p:cNvPr id="9" name="Picture 8">
            <a:extLst>
              <a:ext uri="{FF2B5EF4-FFF2-40B4-BE49-F238E27FC236}">
                <a16:creationId xmlns:a16="http://schemas.microsoft.com/office/drawing/2014/main" id="{547402D3-E1FD-B817-8B95-1F7481BBE82E}"/>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1" y="4024362"/>
            <a:ext cx="11021563" cy="2664801"/>
          </a:xfrm>
          <a:prstGeom prst="rect">
            <a:avLst/>
          </a:prstGeom>
        </p:spPr>
      </p:pic>
    </p:spTree>
    <p:extLst>
      <p:ext uri="{BB962C8B-B14F-4D97-AF65-F5344CB8AC3E}">
        <p14:creationId xmlns:p14="http://schemas.microsoft.com/office/powerpoint/2010/main" val="395279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59891"/>
            <a:ext cx="7655859"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SNP Testing Reference Design (TRD)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Instrumentation &amp; Control (I&amp;C)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Goal Function Tree (GFT)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prstClr val="white"/>
              </a:solidFill>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Diana Gorokhovskaya</a:t>
            </a:r>
          </a:p>
        </p:txBody>
      </p:sp>
      <p:sp>
        <p:nvSpPr>
          <p:cNvPr id="3" name="Slide Number Placeholder 2">
            <a:extLst>
              <a:ext uri="{FF2B5EF4-FFF2-40B4-BE49-F238E27FC236}">
                <a16:creationId xmlns:a16="http://schemas.microsoft.com/office/drawing/2014/main" id="{77FD2FFC-F065-2C8F-E76B-A15C9D9E6028}"/>
              </a:ext>
            </a:extLst>
          </p:cNvPr>
          <p:cNvSpPr>
            <a:spLocks noGrp="1"/>
          </p:cNvSpPr>
          <p:nvPr>
            <p:ph type="sldNum" sz="quarter" idx="4"/>
          </p:nvPr>
        </p:nvSpPr>
        <p:spPr/>
        <p:txBody>
          <a:bodyPr/>
          <a:lstStyle/>
          <a:p>
            <a:fld id="{4336D8BB-1FBA-4ECE-B83B-DC345E7EB0EF}" type="slidenum">
              <a:rPr lang="en-US" smtClean="0"/>
              <a:pPr/>
              <a:t>31</a:t>
            </a:fld>
            <a:endParaRPr lang="en-US"/>
          </a:p>
        </p:txBody>
      </p:sp>
    </p:spTree>
    <p:extLst>
      <p:ext uri="{BB962C8B-B14F-4D97-AF65-F5344CB8AC3E}">
        <p14:creationId xmlns:p14="http://schemas.microsoft.com/office/powerpoint/2010/main" val="3370420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E0510-B749-5EFB-D562-32070562AD31}"/>
              </a:ext>
            </a:extLst>
          </p:cNvPr>
          <p:cNvSpPr>
            <a:spLocks noGrp="1"/>
          </p:cNvSpPr>
          <p:nvPr>
            <p:ph type="sldNum" sz="quarter" idx="4"/>
          </p:nvPr>
        </p:nvSpPr>
        <p:spPr/>
        <p:txBody>
          <a:bodyPr/>
          <a:lstStyle/>
          <a:p>
            <a:fld id="{4336D8BB-1FBA-4ECE-B83B-DC345E7EB0EF}" type="slidenum">
              <a:rPr lang="en-US" smtClean="0"/>
              <a:pPr/>
              <a:t>32</a:t>
            </a:fld>
            <a:endParaRPr lang="en-US"/>
          </a:p>
        </p:txBody>
      </p:sp>
      <p:sp>
        <p:nvSpPr>
          <p:cNvPr id="4" name="Title 3">
            <a:extLst>
              <a:ext uri="{FF2B5EF4-FFF2-40B4-BE49-F238E27FC236}">
                <a16:creationId xmlns:a16="http://schemas.microsoft.com/office/drawing/2014/main" id="{314F2CA1-72A2-A005-092A-4A212D70F0B3}"/>
              </a:ext>
            </a:extLst>
          </p:cNvPr>
          <p:cNvSpPr>
            <a:spLocks noGrp="1"/>
          </p:cNvSpPr>
          <p:nvPr>
            <p:ph type="title"/>
          </p:nvPr>
        </p:nvSpPr>
        <p:spPr>
          <a:xfrm>
            <a:off x="829160" y="141317"/>
            <a:ext cx="10334834" cy="931025"/>
          </a:xfrm>
        </p:spPr>
        <p:txBody>
          <a:bodyPr>
            <a:noAutofit/>
          </a:bodyPr>
          <a:lstStyle/>
          <a:p>
            <a:r>
              <a:rPr lang="en-US" sz="2800" dirty="0"/>
              <a:t>Nuclear Thermal Propulsion (NTP) Instrumentation &amp; Control (I&amp;C) Goal Function Tree  (GFT) Model</a:t>
            </a:r>
          </a:p>
        </p:txBody>
      </p:sp>
      <p:pic>
        <p:nvPicPr>
          <p:cNvPr id="6" name="Picture 5" descr="Graphical user interface, application, Word&#10;&#10;Description automatically generated">
            <a:extLst>
              <a:ext uri="{FF2B5EF4-FFF2-40B4-BE49-F238E27FC236}">
                <a16:creationId xmlns:a16="http://schemas.microsoft.com/office/drawing/2014/main" id="{F86122DD-5D9E-7B62-0065-93F2C99AE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7956"/>
            <a:ext cx="12192000" cy="4864788"/>
          </a:xfrm>
          <a:prstGeom prst="rect">
            <a:avLst/>
          </a:prstGeom>
        </p:spPr>
      </p:pic>
    </p:spTree>
    <p:extLst>
      <p:ext uri="{BB962C8B-B14F-4D97-AF65-F5344CB8AC3E}">
        <p14:creationId xmlns:p14="http://schemas.microsoft.com/office/powerpoint/2010/main" val="3171427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759260" y="2111918"/>
            <a:ext cx="8254510" cy="2677656"/>
          </a:xfrm>
          <a:prstGeom prst="rect">
            <a:avLst/>
          </a:prstGeom>
          <a:noFill/>
        </p:spPr>
        <p:txBody>
          <a:bodyPr wrap="square" rtlCol="0">
            <a:spAutoFit/>
          </a:bodyPr>
          <a:lstStyle/>
          <a:p>
            <a:pPr algn="ctr"/>
            <a:r>
              <a:rPr lang="en-US" sz="2800" b="1" i="0" u="none" strike="noStrike" baseline="0" dirty="0">
                <a:solidFill>
                  <a:schemeClr val="bg1"/>
                </a:solidFill>
                <a:latin typeface="Helvetica Neue"/>
              </a:rPr>
              <a:t>Failure Recovery Instruction Generation using Automata derived from Traditional Engineering</a:t>
            </a:r>
          </a:p>
          <a:p>
            <a:pPr algn="ctr"/>
            <a:r>
              <a:rPr lang="en-US" sz="2800" b="1" i="0" u="none" strike="noStrike" baseline="0" dirty="0">
                <a:solidFill>
                  <a:schemeClr val="bg1"/>
                </a:solidFill>
                <a:latin typeface="Helvetica Neue"/>
              </a:rPr>
              <a:t>Models (</a:t>
            </a:r>
            <a:r>
              <a:rPr kumimoji="0" lang="en-US" sz="2800" b="1" i="0" u="none" strike="noStrike" kern="1200" cap="none" spc="0" normalizeH="0" baseline="0" noProof="0" dirty="0">
                <a:ln>
                  <a:noFill/>
                </a:ln>
                <a:solidFill>
                  <a:prstClr val="white"/>
                </a:solidFill>
                <a:effectLst/>
                <a:uLnTx/>
                <a:uFillTx/>
                <a:latin typeface="Helvetica Neue"/>
                <a:ea typeface="+mn-ea"/>
                <a:cs typeface="+mn-cs"/>
              </a:rPr>
              <a:t>FRIGATE) </a:t>
            </a:r>
          </a:p>
          <a:p>
            <a:pPr algn="ctr"/>
            <a:r>
              <a:rPr kumimoji="0" lang="en-US" sz="2800" b="1" i="0" u="none" strike="noStrike" kern="1200" cap="none" spc="0" normalizeH="0" baseline="0" noProof="0" dirty="0">
                <a:ln>
                  <a:noFill/>
                </a:ln>
                <a:solidFill>
                  <a:prstClr val="white"/>
                </a:solidFill>
                <a:effectLst/>
                <a:uLnTx/>
                <a:uFillTx/>
                <a:latin typeface="Helvetica Neue"/>
                <a:ea typeface="+mn-ea"/>
                <a:cs typeface="+mn-cs"/>
              </a:rPr>
              <a:t>Goal Function Tree (GFT) Plugin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prstClr val="white"/>
              </a:solidFill>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David Greeson</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3" name="Slide Number Placeholder 2">
            <a:extLst>
              <a:ext uri="{FF2B5EF4-FFF2-40B4-BE49-F238E27FC236}">
                <a16:creationId xmlns:a16="http://schemas.microsoft.com/office/drawing/2014/main" id="{466FBF2B-E0D8-7371-FBB1-896C3FCFA865}"/>
              </a:ext>
            </a:extLst>
          </p:cNvPr>
          <p:cNvSpPr>
            <a:spLocks noGrp="1"/>
          </p:cNvSpPr>
          <p:nvPr>
            <p:ph type="sldNum" sz="quarter" idx="4"/>
          </p:nvPr>
        </p:nvSpPr>
        <p:spPr/>
        <p:txBody>
          <a:bodyPr/>
          <a:lstStyle/>
          <a:p>
            <a:fld id="{4336D8BB-1FBA-4ECE-B83B-DC345E7EB0EF}" type="slidenum">
              <a:rPr lang="en-US" smtClean="0"/>
              <a:pPr/>
              <a:t>33</a:t>
            </a:fld>
            <a:endParaRPr lang="en-US"/>
          </a:p>
        </p:txBody>
      </p:sp>
    </p:spTree>
    <p:extLst>
      <p:ext uri="{BB962C8B-B14F-4D97-AF65-F5344CB8AC3E}">
        <p14:creationId xmlns:p14="http://schemas.microsoft.com/office/powerpoint/2010/main" val="3166097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rPr>
              <a:t>Goal Function Tree (GFT) Basic Concept</a:t>
            </a:r>
          </a:p>
        </p:txBody>
      </p:sp>
      <p:sp>
        <p:nvSpPr>
          <p:cNvPr id="3" name="TextBox 2">
            <a:extLst>
              <a:ext uri="{FF2B5EF4-FFF2-40B4-BE49-F238E27FC236}">
                <a16:creationId xmlns:a16="http://schemas.microsoft.com/office/drawing/2014/main" id="{036297F7-7CF5-4B36-B321-3DBF5E36CDF0}"/>
              </a:ext>
            </a:extLst>
          </p:cNvPr>
          <p:cNvSpPr txBox="1"/>
          <p:nvPr/>
        </p:nvSpPr>
        <p:spPr>
          <a:xfrm>
            <a:off x="116379" y="1255222"/>
            <a:ext cx="117829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Purpose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provide a method to determine the necessary conditions for success</a:t>
            </a:r>
          </a:p>
          <a:p>
            <a:pPr marL="742950" lvl="1" indent="-285750">
              <a:buFont typeface="Arial" panose="020B0604020202020204" pitchFamily="34" charset="0"/>
              <a:buChar char="•"/>
              <a:defRPr/>
            </a:pPr>
            <a:r>
              <a:rPr lang="en-US" sz="1600" b="1" dirty="0">
                <a:solidFill>
                  <a:srgbClr val="FF0000"/>
                </a:solidFill>
                <a:latin typeface="Arial" panose="020B0604020202020204" pitchFamily="34" charset="0"/>
                <a:cs typeface="Arial" panose="020B0604020202020204" pitchFamily="34" charset="0"/>
              </a:rPr>
              <a:t>Goals</a:t>
            </a:r>
            <a:r>
              <a:rPr lang="en-US" sz="1600" dirty="0">
                <a:solidFill>
                  <a:prstClr val="black"/>
                </a:solidFill>
                <a:latin typeface="Arial" panose="020B0604020202020204" pitchFamily="34" charset="0"/>
                <a:cs typeface="Arial" panose="020B0604020202020204" pitchFamily="34" charset="0"/>
              </a:rPr>
              <a:t> based on mission and program objectives: </a:t>
            </a: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Achievement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Maintenance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Prevention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Goals</a:t>
            </a:r>
          </a:p>
          <a:p>
            <a:pPr marL="742950" lvl="1" indent="-285750">
              <a:buFont typeface="Arial" panose="020B0604020202020204" pitchFamily="34" charset="0"/>
              <a:buChar char="•"/>
              <a:defRPr/>
            </a:pPr>
            <a:r>
              <a:rPr lang="en-US" sz="1600" b="1" dirty="0">
                <a:solidFill>
                  <a:srgbClr val="FF0000"/>
                </a:solidFill>
                <a:latin typeface="Arial" panose="020B0604020202020204" pitchFamily="34" charset="0"/>
                <a:cs typeface="Arial" panose="020B0604020202020204" pitchFamily="34" charset="0"/>
              </a:rPr>
              <a:t>Functions</a:t>
            </a:r>
            <a:r>
              <a:rPr lang="en-US" sz="1600" dirty="0">
                <a:solidFill>
                  <a:prstClr val="black"/>
                </a:solidFill>
                <a:latin typeface="Arial" panose="020B0604020202020204" pitchFamily="34" charset="0"/>
                <a:cs typeface="Arial" panose="020B0604020202020204" pitchFamily="34" charset="0"/>
              </a:rPr>
              <a:t> define what conditions must be detected to protect accomplishment of Goals</a:t>
            </a:r>
          </a:p>
          <a:p>
            <a:pPr marL="1200150" lvl="2"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Qualitative system state constraints are defined for each function</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Hierarchical </a:t>
            </a:r>
            <a:r>
              <a:rPr lang="en-US" sz="1600" b="1" dirty="0">
                <a:solidFill>
                  <a:srgbClr val="FF0000"/>
                </a:solidFill>
                <a:latin typeface="Arial" panose="020B0604020202020204" pitchFamily="34" charset="0"/>
                <a:cs typeface="Arial" panose="020B0604020202020204" pitchFamily="34" charset="0"/>
              </a:rPr>
              <a:t>Tree</a:t>
            </a:r>
            <a:r>
              <a:rPr lang="en-US" sz="1600" dirty="0">
                <a:solidFill>
                  <a:prstClr val="black"/>
                </a:solidFill>
                <a:latin typeface="Arial" panose="020B0604020202020204" pitchFamily="34" charset="0"/>
                <a:cs typeface="Arial" panose="020B0604020202020204" pitchFamily="34" charset="0"/>
              </a:rPr>
              <a:t> structure to organize and prioritize the </a:t>
            </a:r>
            <a:r>
              <a:rPr lang="en-US" sz="1600" b="1" dirty="0">
                <a:solidFill>
                  <a:srgbClr val="FF0000"/>
                </a:solidFill>
                <a:latin typeface="Arial" panose="020B0604020202020204" pitchFamily="34" charset="0"/>
                <a:cs typeface="Arial" panose="020B0604020202020204" pitchFamily="34" charset="0"/>
              </a:rPr>
              <a:t>Goals</a:t>
            </a:r>
            <a:r>
              <a:rPr lang="en-US" sz="1600" dirty="0">
                <a:solidFill>
                  <a:prstClr val="black"/>
                </a:solidFill>
                <a:latin typeface="Arial" panose="020B0604020202020204" pitchFamily="34" charset="0"/>
                <a:cs typeface="Arial" panose="020B0604020202020204" pitchFamily="34" charset="0"/>
              </a:rPr>
              <a:t> and </a:t>
            </a:r>
            <a:r>
              <a:rPr lang="en-US" sz="1600" b="1" dirty="0">
                <a:solidFill>
                  <a:srgbClr val="FF0000"/>
                </a:solidFill>
                <a:latin typeface="Arial" panose="020B0604020202020204" pitchFamily="34" charset="0"/>
                <a:cs typeface="Arial" panose="020B0604020202020204" pitchFamily="34" charset="0"/>
              </a:rPr>
              <a:t>Functions</a:t>
            </a:r>
          </a:p>
        </p:txBody>
      </p:sp>
      <p:sp>
        <p:nvSpPr>
          <p:cNvPr id="5" name="TextBox 4">
            <a:extLst>
              <a:ext uri="{FF2B5EF4-FFF2-40B4-BE49-F238E27FC236}">
                <a16:creationId xmlns:a16="http://schemas.microsoft.com/office/drawing/2014/main" id="{572BD20E-91F0-B8DB-46B1-DBF828F878BF}"/>
              </a:ext>
            </a:extLst>
          </p:cNvPr>
          <p:cNvSpPr txBox="1"/>
          <p:nvPr/>
        </p:nvSpPr>
        <p:spPr>
          <a:xfrm>
            <a:off x="4501421" y="2937757"/>
            <a:ext cx="7621949" cy="3754874"/>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GFT describes the goals that a system must achieve to meet mission and safety objectives and the functions that must be performed in order to achieve those goals.</a:t>
            </a:r>
          </a:p>
          <a:p>
            <a:r>
              <a:rPr lang="en-US" sz="1400" dirty="0"/>
              <a:t> </a:t>
            </a:r>
          </a:p>
          <a:p>
            <a:pPr marL="285750" indent="-285750">
              <a:buFont typeface="Arial" panose="020B0604020202020204" pitchFamily="34" charset="0"/>
              <a:buChar char="•"/>
            </a:pPr>
            <a:r>
              <a:rPr lang="en-US" sz="1400" dirty="0"/>
              <a:t>GFT is a top-down functional decomposition of system functions, arranged by major system phase and configuration, which defines what functions the system must perform successfully.  The GFT supports the standard functional decomposition analysis of the system.</a:t>
            </a:r>
          </a:p>
          <a:p>
            <a:endParaRPr lang="en-US" sz="1400" dirty="0"/>
          </a:p>
          <a:p>
            <a:pPr marL="285750" indent="-285750">
              <a:buFont typeface="Arial" panose="020B0604020202020204" pitchFamily="34" charset="0"/>
              <a:buChar char="•"/>
            </a:pPr>
            <a:r>
              <a:rPr lang="en-US" sz="1400" dirty="0"/>
              <a:t>The GFT representation is not merely a functional decomposition, however, because it inherently integrates goals and functions together in a rigorous manner through the use of state variables.</a:t>
            </a:r>
          </a:p>
          <a:p>
            <a:endParaRPr lang="en-US" sz="1400" dirty="0"/>
          </a:p>
          <a:p>
            <a:pPr marL="285750" indent="-285750">
              <a:buFont typeface="Arial" panose="020B0604020202020204" pitchFamily="34" charset="0"/>
              <a:buChar char="•"/>
            </a:pPr>
            <a:r>
              <a:rPr lang="en-US" sz="1400" dirty="0"/>
              <a:t>The state variable-based approach connects Fault Management (FM) to the design, by identifying the range in which state variables must be controlled to achieve goals, and conversely, the failures that exist if system behavior goes out of that range.</a:t>
            </a:r>
          </a:p>
          <a:p>
            <a:r>
              <a:rPr lang="en-US" sz="1400" dirty="0"/>
              <a:t> </a:t>
            </a:r>
          </a:p>
          <a:p>
            <a:pPr marL="285750" indent="-285750">
              <a:buFont typeface="Arial" panose="020B0604020202020204" pitchFamily="34" charset="0"/>
              <a:buChar char="•"/>
            </a:pPr>
            <a:r>
              <a:rPr lang="en-US" sz="1400" dirty="0"/>
              <a:t>This in turn allows for the systems engineers and FM engineers to determine which state variables to monitor to determine if a goal is not being achieved.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DB42DC8-A883-F48F-D1BC-09240CCD1C71}"/>
              </a:ext>
            </a:extLst>
          </p:cNvPr>
          <p:cNvGrpSpPr>
            <a:grpSpLocks noChangeAspect="1"/>
          </p:cNvGrpSpPr>
          <p:nvPr/>
        </p:nvGrpSpPr>
        <p:grpSpPr>
          <a:xfrm>
            <a:off x="1224502" y="2836277"/>
            <a:ext cx="3208219" cy="3868666"/>
            <a:chOff x="264308" y="1466263"/>
            <a:chExt cx="4103626" cy="4948402"/>
          </a:xfrm>
        </p:grpSpPr>
        <p:sp>
          <p:nvSpPr>
            <p:cNvPr id="8" name="Rounded Rectangle 14">
              <a:extLst>
                <a:ext uri="{FF2B5EF4-FFF2-40B4-BE49-F238E27FC236}">
                  <a16:creationId xmlns:a16="http://schemas.microsoft.com/office/drawing/2014/main" id="{7900BE78-9426-0AA6-1616-7099AE95BA7E}"/>
                </a:ext>
              </a:extLst>
            </p:cNvPr>
            <p:cNvSpPr>
              <a:spLocks noChangeArrowheads="1"/>
            </p:cNvSpPr>
            <p:nvPr/>
          </p:nvSpPr>
          <p:spPr bwMode="auto">
            <a:xfrm>
              <a:off x="1290133" y="1466263"/>
              <a:ext cx="828675" cy="587375"/>
            </a:xfrm>
            <a:prstGeom prst="roundRect">
              <a:avLst>
                <a:gd name="adj" fmla="val 16667"/>
              </a:avLst>
            </a:prstGeom>
            <a:solidFill>
              <a:schemeClr val="accent1"/>
            </a:solidFill>
            <a:ln w="9525">
              <a:solidFill>
                <a:schemeClr val="tx1"/>
              </a:solidFill>
              <a:round/>
              <a:headEnd/>
              <a:tailEnd/>
            </a:ln>
          </p:spPr>
          <p:txBody>
            <a:bodyPr/>
            <a:lstStyle/>
            <a:p>
              <a:pPr algn="ctr" defTabSz="914400" eaLnBrk="0" hangingPunct="0">
                <a:buNone/>
              </a:pPr>
              <a:r>
                <a:rPr lang="en-US" sz="800" dirty="0">
                  <a:solidFill>
                    <a:schemeClr val="bg1"/>
                  </a:solidFill>
                </a:rPr>
                <a:t>Control</a:t>
              </a:r>
            </a:p>
            <a:p>
              <a:pPr algn="ctr" defTabSz="914400" eaLnBrk="0" hangingPunct="0">
                <a:buNone/>
              </a:pPr>
              <a:r>
                <a:rPr lang="en-US" sz="800" dirty="0">
                  <a:solidFill>
                    <a:schemeClr val="bg1"/>
                  </a:solidFill>
                </a:rPr>
                <a:t>Trajectory</a:t>
              </a:r>
            </a:p>
          </p:txBody>
        </p:sp>
        <p:sp>
          <p:nvSpPr>
            <p:cNvPr id="9" name="Rounded Rectangle 14">
              <a:extLst>
                <a:ext uri="{FF2B5EF4-FFF2-40B4-BE49-F238E27FC236}">
                  <a16:creationId xmlns:a16="http://schemas.microsoft.com/office/drawing/2014/main" id="{3EBC85E0-203B-3E42-DA2F-0C6BFEDF8CA4}"/>
                </a:ext>
              </a:extLst>
            </p:cNvPr>
            <p:cNvSpPr>
              <a:spLocks noChangeArrowheads="1"/>
            </p:cNvSpPr>
            <p:nvPr/>
          </p:nvSpPr>
          <p:spPr bwMode="auto">
            <a:xfrm>
              <a:off x="856877" y="4840187"/>
              <a:ext cx="792301" cy="587147"/>
            </a:xfrm>
            <a:prstGeom prst="roundRect">
              <a:avLst>
                <a:gd name="adj" fmla="val 16667"/>
              </a:avLst>
            </a:prstGeom>
            <a:solidFill>
              <a:schemeClr val="accent1"/>
            </a:solidFill>
            <a:ln w="9525">
              <a:solidFill>
                <a:schemeClr val="tx1"/>
              </a:solidFill>
              <a:round/>
              <a:headEnd/>
              <a:tailEnd/>
            </a:ln>
          </p:spPr>
          <p:txBody>
            <a:bodyPr/>
            <a:lstStyle/>
            <a:p>
              <a:pPr algn="ctr" defTabSz="914400" eaLnBrk="0" hangingPunct="0">
                <a:buNone/>
              </a:pPr>
              <a:r>
                <a:rPr lang="en-US" sz="800" dirty="0">
                  <a:solidFill>
                    <a:schemeClr val="bg1"/>
                  </a:solidFill>
                </a:rPr>
                <a:t>provide desired</a:t>
              </a:r>
            </a:p>
            <a:p>
              <a:pPr algn="ctr" defTabSz="914400" eaLnBrk="0" hangingPunct="0">
                <a:buNone/>
              </a:pPr>
              <a:r>
                <a:rPr lang="en-US" sz="800" dirty="0">
                  <a:solidFill>
                    <a:schemeClr val="bg1"/>
                  </a:solidFill>
                </a:rPr>
                <a:t>Pos/</a:t>
              </a:r>
              <a:r>
                <a:rPr lang="en-US" sz="800" dirty="0" err="1">
                  <a:solidFill>
                    <a:schemeClr val="bg1"/>
                  </a:solidFill>
                </a:rPr>
                <a:t>Vel</a:t>
              </a:r>
              <a:endParaRPr lang="en-US" sz="800" dirty="0">
                <a:solidFill>
                  <a:schemeClr val="bg1"/>
                </a:solidFill>
              </a:endParaRPr>
            </a:p>
          </p:txBody>
        </p:sp>
        <p:sp>
          <p:nvSpPr>
            <p:cNvPr id="10" name="Rounded Rectangle 14">
              <a:extLst>
                <a:ext uri="{FF2B5EF4-FFF2-40B4-BE49-F238E27FC236}">
                  <a16:creationId xmlns:a16="http://schemas.microsoft.com/office/drawing/2014/main" id="{6F848DDA-7359-B164-1CF0-A5F3F280046B}"/>
                </a:ext>
              </a:extLst>
            </p:cNvPr>
            <p:cNvSpPr>
              <a:spLocks noChangeArrowheads="1"/>
            </p:cNvSpPr>
            <p:nvPr/>
          </p:nvSpPr>
          <p:spPr bwMode="auto">
            <a:xfrm>
              <a:off x="1737052" y="4840187"/>
              <a:ext cx="857107" cy="587374"/>
            </a:xfrm>
            <a:prstGeom prst="roundRect">
              <a:avLst>
                <a:gd name="adj" fmla="val 16667"/>
              </a:avLst>
            </a:prstGeom>
            <a:solidFill>
              <a:schemeClr val="accent1"/>
            </a:solidFill>
            <a:ln w="9525">
              <a:solidFill>
                <a:schemeClr val="tx1"/>
              </a:solidFill>
              <a:round/>
              <a:headEnd/>
              <a:tailEnd/>
            </a:ln>
          </p:spPr>
          <p:txBody>
            <a:bodyPr/>
            <a:lstStyle/>
            <a:p>
              <a:pPr algn="ctr" defTabSz="914400" eaLnBrk="0" hangingPunct="0"/>
              <a:r>
                <a:rPr lang="en-US" sz="800" dirty="0">
                  <a:solidFill>
                    <a:schemeClr val="bg1"/>
                  </a:solidFill>
                </a:rPr>
                <a:t>Measure actual </a:t>
              </a:r>
              <a:r>
                <a:rPr lang="en-US" sz="800" dirty="0" err="1">
                  <a:solidFill>
                    <a:schemeClr val="bg1"/>
                  </a:solidFill>
                </a:rPr>
                <a:t>Pos</a:t>
              </a:r>
              <a:r>
                <a:rPr lang="en-US" sz="800" dirty="0">
                  <a:solidFill>
                    <a:schemeClr val="bg1"/>
                  </a:solidFill>
                </a:rPr>
                <a:t>/</a:t>
              </a:r>
              <a:r>
                <a:rPr lang="en-US" sz="800" dirty="0" err="1">
                  <a:solidFill>
                    <a:schemeClr val="bg1"/>
                  </a:solidFill>
                </a:rPr>
                <a:t>Vel</a:t>
              </a:r>
              <a:endParaRPr lang="en-US" sz="800" dirty="0">
                <a:solidFill>
                  <a:schemeClr val="bg1"/>
                </a:solidFill>
              </a:endParaRPr>
            </a:p>
          </p:txBody>
        </p:sp>
        <p:sp>
          <p:nvSpPr>
            <p:cNvPr id="11" name="Rounded Rectangle 14">
              <a:extLst>
                <a:ext uri="{FF2B5EF4-FFF2-40B4-BE49-F238E27FC236}">
                  <a16:creationId xmlns:a16="http://schemas.microsoft.com/office/drawing/2014/main" id="{6B53419E-57D1-2335-2952-AED2279E61AD}"/>
                </a:ext>
              </a:extLst>
            </p:cNvPr>
            <p:cNvSpPr>
              <a:spLocks noChangeArrowheads="1"/>
            </p:cNvSpPr>
            <p:nvPr/>
          </p:nvSpPr>
          <p:spPr bwMode="auto">
            <a:xfrm>
              <a:off x="1121858" y="2998252"/>
              <a:ext cx="1174060" cy="907818"/>
            </a:xfrm>
            <a:prstGeom prst="roundRect">
              <a:avLst>
                <a:gd name="adj" fmla="val 16667"/>
              </a:avLst>
            </a:prstGeom>
            <a:solidFill>
              <a:schemeClr val="accent1"/>
            </a:solidFill>
            <a:ln w="9525">
              <a:solidFill>
                <a:schemeClr val="tx1"/>
              </a:solidFill>
              <a:round/>
              <a:headEnd/>
              <a:tailEnd/>
            </a:ln>
          </p:spPr>
          <p:txBody>
            <a:bodyPr/>
            <a:lstStyle/>
            <a:p>
              <a:pPr algn="ctr" defTabSz="914400" eaLnBrk="0" hangingPunct="0">
                <a:buNone/>
              </a:pPr>
              <a:r>
                <a:rPr lang="en-US" sz="800" dirty="0">
                  <a:solidFill>
                    <a:schemeClr val="bg1"/>
                  </a:solidFill>
                </a:rPr>
                <a:t>Control Error</a:t>
              </a:r>
            </a:p>
            <a:p>
              <a:pPr algn="ctr" defTabSz="914400" eaLnBrk="0" hangingPunct="0">
                <a:buNone/>
              </a:pPr>
              <a:r>
                <a:rPr lang="en-US" sz="800" dirty="0">
                  <a:solidFill>
                    <a:schemeClr val="bg1"/>
                  </a:solidFill>
                </a:rPr>
                <a:t>Between</a:t>
              </a:r>
            </a:p>
            <a:p>
              <a:pPr algn="ctr" defTabSz="914400" eaLnBrk="0" hangingPunct="0">
                <a:buNone/>
              </a:pPr>
              <a:r>
                <a:rPr lang="en-US" sz="800" dirty="0">
                  <a:solidFill>
                    <a:schemeClr val="bg1"/>
                  </a:solidFill>
                </a:rPr>
                <a:t>Desired &amp; Measured Pos/</a:t>
              </a:r>
              <a:r>
                <a:rPr lang="en-US" sz="800" dirty="0" err="1">
                  <a:solidFill>
                    <a:schemeClr val="bg1"/>
                  </a:solidFill>
                </a:rPr>
                <a:t>Vel</a:t>
              </a:r>
              <a:endParaRPr lang="en-US" sz="800" dirty="0">
                <a:solidFill>
                  <a:schemeClr val="bg1"/>
                </a:solidFill>
              </a:endParaRPr>
            </a:p>
          </p:txBody>
        </p:sp>
        <p:cxnSp>
          <p:nvCxnSpPr>
            <p:cNvPr id="12" name="Straight Arrow Connector 20">
              <a:extLst>
                <a:ext uri="{FF2B5EF4-FFF2-40B4-BE49-F238E27FC236}">
                  <a16:creationId xmlns:a16="http://schemas.microsoft.com/office/drawing/2014/main" id="{4B90B67E-6B26-E168-2BD8-A20FCC9BEB0E}"/>
                </a:ext>
              </a:extLst>
            </p:cNvPr>
            <p:cNvCxnSpPr>
              <a:cxnSpLocks noChangeShapeType="1"/>
              <a:stCxn id="11" idx="2"/>
              <a:endCxn id="9" idx="0"/>
            </p:cNvCxnSpPr>
            <p:nvPr/>
          </p:nvCxnSpPr>
          <p:spPr bwMode="auto">
            <a:xfrm flipH="1">
              <a:off x="1253028" y="3906070"/>
              <a:ext cx="455860" cy="934117"/>
            </a:xfrm>
            <a:prstGeom prst="straightConnector1">
              <a:avLst/>
            </a:prstGeom>
            <a:noFill/>
            <a:ln w="9525" algn="ctr">
              <a:solidFill>
                <a:schemeClr val="tx1"/>
              </a:solidFill>
              <a:round/>
              <a:headEnd type="none" w="med" len="med"/>
              <a:tailEnd type="none" w="med" len="med"/>
            </a:ln>
          </p:spPr>
        </p:cxnSp>
        <p:cxnSp>
          <p:nvCxnSpPr>
            <p:cNvPr id="13" name="Straight Arrow Connector 23">
              <a:extLst>
                <a:ext uri="{FF2B5EF4-FFF2-40B4-BE49-F238E27FC236}">
                  <a16:creationId xmlns:a16="http://schemas.microsoft.com/office/drawing/2014/main" id="{4490BF5A-6FC5-4AC9-3E25-5FA92A0CD815}"/>
                </a:ext>
              </a:extLst>
            </p:cNvPr>
            <p:cNvCxnSpPr>
              <a:cxnSpLocks noChangeShapeType="1"/>
              <a:stCxn id="11" idx="2"/>
              <a:endCxn id="10" idx="0"/>
            </p:cNvCxnSpPr>
            <p:nvPr/>
          </p:nvCxnSpPr>
          <p:spPr bwMode="auto">
            <a:xfrm>
              <a:off x="1708888" y="3906070"/>
              <a:ext cx="456718" cy="934117"/>
            </a:xfrm>
            <a:prstGeom prst="straightConnector1">
              <a:avLst/>
            </a:prstGeom>
            <a:noFill/>
            <a:ln w="9525" algn="ctr">
              <a:solidFill>
                <a:schemeClr val="tx1"/>
              </a:solidFill>
              <a:round/>
              <a:headEnd type="none" w="med" len="med"/>
              <a:tailEnd type="none" w="med" len="med"/>
            </a:ln>
          </p:spPr>
        </p:cxnSp>
        <p:cxnSp>
          <p:nvCxnSpPr>
            <p:cNvPr id="14" name="Straight Arrow Connector 26">
              <a:extLst>
                <a:ext uri="{FF2B5EF4-FFF2-40B4-BE49-F238E27FC236}">
                  <a16:creationId xmlns:a16="http://schemas.microsoft.com/office/drawing/2014/main" id="{4955C1A2-4DA7-D11D-7A13-3E5485C4BF93}"/>
                </a:ext>
              </a:extLst>
            </p:cNvPr>
            <p:cNvCxnSpPr>
              <a:cxnSpLocks noChangeShapeType="1"/>
              <a:endCxn id="11" idx="0"/>
            </p:cNvCxnSpPr>
            <p:nvPr/>
          </p:nvCxnSpPr>
          <p:spPr bwMode="auto">
            <a:xfrm>
              <a:off x="1704471" y="2048415"/>
              <a:ext cx="4417" cy="949837"/>
            </a:xfrm>
            <a:prstGeom prst="straightConnector1">
              <a:avLst/>
            </a:prstGeom>
            <a:noFill/>
            <a:ln w="9525" algn="ctr">
              <a:solidFill>
                <a:schemeClr val="tx1"/>
              </a:solidFill>
              <a:round/>
              <a:headEnd type="none" w="med" len="med"/>
              <a:tailEnd type="none" w="med" len="med"/>
            </a:ln>
          </p:spPr>
        </p:cxnSp>
        <p:sp>
          <p:nvSpPr>
            <p:cNvPr id="15" name="Text Box 41">
              <a:extLst>
                <a:ext uri="{FF2B5EF4-FFF2-40B4-BE49-F238E27FC236}">
                  <a16:creationId xmlns:a16="http://schemas.microsoft.com/office/drawing/2014/main" id="{14EEBD52-1514-EFE2-1BF1-299F71F1E27D}"/>
                </a:ext>
              </a:extLst>
            </p:cNvPr>
            <p:cNvSpPr txBox="1">
              <a:spLocks noChangeArrowheads="1"/>
            </p:cNvSpPr>
            <p:nvPr/>
          </p:nvSpPr>
          <p:spPr bwMode="auto">
            <a:xfrm>
              <a:off x="725638" y="1674004"/>
              <a:ext cx="380232" cy="190821"/>
            </a:xfrm>
            <a:prstGeom prst="rect">
              <a:avLst/>
            </a:prstGeom>
            <a:solidFill>
              <a:srgbClr val="FFCC66"/>
            </a:solidFill>
            <a:ln w="12700">
              <a:solidFill>
                <a:schemeClr val="tx1"/>
              </a:solidFill>
              <a:miter lim="800000"/>
              <a:headEnd/>
              <a:tailEnd/>
            </a:ln>
          </p:spPr>
          <p:txBody>
            <a:bodyPr wrap="none">
              <a:spAutoFit/>
            </a:bodyPr>
            <a:lstStyle/>
            <a:p>
              <a:pPr defTabSz="914400">
                <a:buNone/>
              </a:pPr>
              <a:r>
                <a:rPr lang="en-US" sz="800" dirty="0"/>
                <a:t>X, V</a:t>
              </a:r>
            </a:p>
          </p:txBody>
        </p:sp>
        <p:sp>
          <p:nvSpPr>
            <p:cNvPr id="16" name="Text Box 41">
              <a:extLst>
                <a:ext uri="{FF2B5EF4-FFF2-40B4-BE49-F238E27FC236}">
                  <a16:creationId xmlns:a16="http://schemas.microsoft.com/office/drawing/2014/main" id="{0DC586CF-220C-1348-F17E-80768B355810}"/>
                </a:ext>
              </a:extLst>
            </p:cNvPr>
            <p:cNvSpPr txBox="1">
              <a:spLocks noChangeArrowheads="1"/>
            </p:cNvSpPr>
            <p:nvPr/>
          </p:nvSpPr>
          <p:spPr bwMode="auto">
            <a:xfrm>
              <a:off x="264308" y="4591990"/>
              <a:ext cx="504695" cy="747984"/>
            </a:xfrm>
            <a:prstGeom prst="rect">
              <a:avLst/>
            </a:prstGeom>
            <a:solidFill>
              <a:srgbClr val="FFCC66"/>
            </a:solidFill>
            <a:ln w="12700">
              <a:solidFill>
                <a:schemeClr val="tx1"/>
              </a:solidFill>
              <a:miter lim="800000"/>
              <a:headEnd/>
              <a:tailEnd/>
            </a:ln>
          </p:spPr>
          <p:txBody>
            <a:bodyPr wrap="square">
              <a:spAutoFit/>
            </a:bodyPr>
            <a:lstStyle/>
            <a:p>
              <a:pPr defTabSz="914400">
                <a:buNone/>
              </a:pPr>
              <a:r>
                <a:rPr lang="en-US" sz="800" dirty="0"/>
                <a:t>Des X</a:t>
              </a:r>
            </a:p>
            <a:p>
              <a:pPr defTabSz="914400">
                <a:buNone/>
              </a:pPr>
              <a:r>
                <a:rPr lang="en-US" sz="800" dirty="0"/>
                <a:t>Des V</a:t>
              </a:r>
            </a:p>
          </p:txBody>
        </p:sp>
        <p:sp>
          <p:nvSpPr>
            <p:cNvPr id="17" name="Text Box 41">
              <a:extLst>
                <a:ext uri="{FF2B5EF4-FFF2-40B4-BE49-F238E27FC236}">
                  <a16:creationId xmlns:a16="http://schemas.microsoft.com/office/drawing/2014/main" id="{CC4F9781-A4FD-9CBF-F26A-6F3EB4A652DF}"/>
                </a:ext>
              </a:extLst>
            </p:cNvPr>
            <p:cNvSpPr txBox="1">
              <a:spLocks noChangeArrowheads="1"/>
            </p:cNvSpPr>
            <p:nvPr/>
          </p:nvSpPr>
          <p:spPr bwMode="auto">
            <a:xfrm>
              <a:off x="2726117" y="4749460"/>
              <a:ext cx="680932" cy="433044"/>
            </a:xfrm>
            <a:prstGeom prst="rect">
              <a:avLst/>
            </a:prstGeom>
            <a:solidFill>
              <a:srgbClr val="FFCC66"/>
            </a:solidFill>
            <a:ln w="12700">
              <a:solidFill>
                <a:schemeClr val="tx1"/>
              </a:solidFill>
              <a:miter lim="800000"/>
              <a:headEnd/>
              <a:tailEnd/>
            </a:ln>
          </p:spPr>
          <p:txBody>
            <a:bodyPr wrap="square">
              <a:spAutoFit/>
            </a:bodyPr>
            <a:lstStyle/>
            <a:p>
              <a:pPr defTabSz="914400">
                <a:buNone/>
              </a:pPr>
              <a:r>
                <a:rPr lang="en-US" sz="800" dirty="0" err="1"/>
                <a:t>Meas</a:t>
              </a:r>
              <a:r>
                <a:rPr lang="en-US" sz="800" dirty="0"/>
                <a:t> X</a:t>
              </a:r>
            </a:p>
            <a:p>
              <a:pPr defTabSz="914400">
                <a:buNone/>
              </a:pPr>
              <a:r>
                <a:rPr lang="en-US" sz="800" dirty="0" err="1"/>
                <a:t>Meas</a:t>
              </a:r>
              <a:r>
                <a:rPr lang="en-US" sz="800" dirty="0"/>
                <a:t> V</a:t>
              </a:r>
            </a:p>
          </p:txBody>
        </p:sp>
        <p:sp>
          <p:nvSpPr>
            <p:cNvPr id="18" name="Text Box 41">
              <a:extLst>
                <a:ext uri="{FF2B5EF4-FFF2-40B4-BE49-F238E27FC236}">
                  <a16:creationId xmlns:a16="http://schemas.microsoft.com/office/drawing/2014/main" id="{F113A877-115C-6D90-30FF-252052C763F4}"/>
                </a:ext>
              </a:extLst>
            </p:cNvPr>
            <p:cNvSpPr txBox="1">
              <a:spLocks noChangeArrowheads="1"/>
            </p:cNvSpPr>
            <p:nvPr/>
          </p:nvSpPr>
          <p:spPr bwMode="auto">
            <a:xfrm>
              <a:off x="449913" y="2630903"/>
              <a:ext cx="655955" cy="433044"/>
            </a:xfrm>
            <a:prstGeom prst="rect">
              <a:avLst/>
            </a:prstGeom>
            <a:solidFill>
              <a:srgbClr val="FFCC66"/>
            </a:solidFill>
            <a:ln w="12700">
              <a:solidFill>
                <a:schemeClr val="tx1"/>
              </a:solidFill>
              <a:miter lim="800000"/>
              <a:headEnd/>
              <a:tailEnd/>
            </a:ln>
          </p:spPr>
          <p:txBody>
            <a:bodyPr wrap="square">
              <a:spAutoFit/>
            </a:bodyPr>
            <a:lstStyle/>
            <a:p>
              <a:pPr defTabSz="914400">
                <a:buNone/>
              </a:pPr>
              <a:r>
                <a:rPr lang="en-US" sz="800" dirty="0"/>
                <a:t>X Err</a:t>
              </a:r>
            </a:p>
            <a:p>
              <a:pPr defTabSz="914400">
                <a:buNone/>
              </a:pPr>
              <a:r>
                <a:rPr lang="en-US" sz="800" dirty="0"/>
                <a:t>V </a:t>
              </a:r>
              <a:r>
                <a:rPr lang="en-US" sz="800" dirty="0" err="1"/>
                <a:t>Errv</a:t>
              </a:r>
              <a:endParaRPr lang="en-US" sz="800" dirty="0"/>
            </a:p>
          </p:txBody>
        </p:sp>
        <p:sp>
          <p:nvSpPr>
            <p:cNvPr id="19" name="Rounded Rectangle 15">
              <a:extLst>
                <a:ext uri="{FF2B5EF4-FFF2-40B4-BE49-F238E27FC236}">
                  <a16:creationId xmlns:a16="http://schemas.microsoft.com/office/drawing/2014/main" id="{DDADC729-548E-2360-0000-5638F0B8B8A6}"/>
                </a:ext>
              </a:extLst>
            </p:cNvPr>
            <p:cNvSpPr>
              <a:spLocks noChangeArrowheads="1"/>
            </p:cNvSpPr>
            <p:nvPr/>
          </p:nvSpPr>
          <p:spPr bwMode="auto">
            <a:xfrm>
              <a:off x="3007845" y="2998254"/>
              <a:ext cx="1290368" cy="587371"/>
            </a:xfrm>
            <a:prstGeom prst="roundRect">
              <a:avLst>
                <a:gd name="adj" fmla="val 16667"/>
              </a:avLst>
            </a:prstGeom>
            <a:solidFill>
              <a:srgbClr val="F8ACA6"/>
            </a:solidFill>
            <a:ln w="9525">
              <a:solidFill>
                <a:schemeClr val="tx1"/>
              </a:solidFill>
              <a:round/>
              <a:headEnd/>
              <a:tailEnd/>
            </a:ln>
          </p:spPr>
          <p:txBody>
            <a:bodyPr/>
            <a:lstStyle/>
            <a:p>
              <a:pPr algn="ctr" defTabSz="914400" eaLnBrk="0" hangingPunct="0">
                <a:buNone/>
              </a:pPr>
              <a:r>
                <a:rPr lang="en-US" sz="800" dirty="0"/>
                <a:t>Abort:</a:t>
              </a:r>
            </a:p>
            <a:p>
              <a:pPr algn="ctr" defTabSz="914400" eaLnBrk="0" hangingPunct="0">
                <a:buNone/>
              </a:pPr>
              <a:r>
                <a:rPr lang="en-US" sz="800" dirty="0"/>
                <a:t>Trajectory Error Exceeded</a:t>
              </a:r>
            </a:p>
          </p:txBody>
        </p:sp>
        <p:cxnSp>
          <p:nvCxnSpPr>
            <p:cNvPr id="20" name="Straight Arrow Connector 20">
              <a:extLst>
                <a:ext uri="{FF2B5EF4-FFF2-40B4-BE49-F238E27FC236}">
                  <a16:creationId xmlns:a16="http://schemas.microsoft.com/office/drawing/2014/main" id="{093B054C-4C28-54D4-03D0-DA0AA25F1712}"/>
                </a:ext>
              </a:extLst>
            </p:cNvPr>
            <p:cNvCxnSpPr>
              <a:cxnSpLocks noChangeShapeType="1"/>
            </p:cNvCxnSpPr>
            <p:nvPr/>
          </p:nvCxnSpPr>
          <p:spPr bwMode="auto">
            <a:xfrm flipH="1">
              <a:off x="2295918" y="3238076"/>
              <a:ext cx="694476" cy="0"/>
            </a:xfrm>
            <a:prstGeom prst="straightConnector1">
              <a:avLst/>
            </a:prstGeom>
            <a:noFill/>
            <a:ln w="9525" algn="ctr">
              <a:solidFill>
                <a:schemeClr val="tx1"/>
              </a:solidFill>
              <a:round/>
              <a:headEnd type="none" w="med" len="med"/>
              <a:tailEnd type="none" w="med" len="med"/>
            </a:ln>
          </p:spPr>
        </p:cxnSp>
        <p:sp>
          <p:nvSpPr>
            <p:cNvPr id="22" name="Rectangle 21">
              <a:extLst>
                <a:ext uri="{FF2B5EF4-FFF2-40B4-BE49-F238E27FC236}">
                  <a16:creationId xmlns:a16="http://schemas.microsoft.com/office/drawing/2014/main" id="{C9BCD135-B544-476F-8FB1-B37B38EAA1FF}"/>
                </a:ext>
              </a:extLst>
            </p:cNvPr>
            <p:cNvSpPr/>
            <p:nvPr/>
          </p:nvSpPr>
          <p:spPr>
            <a:xfrm>
              <a:off x="633905" y="5722442"/>
              <a:ext cx="3734029" cy="69222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a:extLst>
                <a:ext uri="{FF2B5EF4-FFF2-40B4-BE49-F238E27FC236}">
                  <a16:creationId xmlns:a16="http://schemas.microsoft.com/office/drawing/2014/main" id="{B78102CB-FDC2-CEBA-83ED-9B4347DFD4F8}"/>
                </a:ext>
              </a:extLst>
            </p:cNvPr>
            <p:cNvSpPr>
              <a:spLocks noChangeArrowheads="1"/>
            </p:cNvSpPr>
            <p:nvPr/>
          </p:nvSpPr>
          <p:spPr bwMode="auto">
            <a:xfrm>
              <a:off x="801305" y="5906833"/>
              <a:ext cx="561975" cy="212725"/>
            </a:xfrm>
            <a:prstGeom prst="roundRect">
              <a:avLst>
                <a:gd name="adj" fmla="val 16667"/>
              </a:avLst>
            </a:prstGeom>
            <a:solidFill>
              <a:srgbClr val="F8ACA6"/>
            </a:solidFill>
            <a:ln w="9525">
              <a:solidFill>
                <a:schemeClr val="tx1"/>
              </a:solidFill>
              <a:round/>
              <a:headEnd/>
              <a:tailEnd/>
            </a:ln>
          </p:spPr>
          <p:txBody>
            <a:bodyPr/>
            <a:lstStyle/>
            <a:p>
              <a:pPr algn="ctr" defTabSz="914400" eaLnBrk="0" hangingPunct="0">
                <a:buNone/>
              </a:pPr>
              <a:r>
                <a:rPr lang="en-US" sz="800" dirty="0"/>
                <a:t>Abort</a:t>
              </a:r>
            </a:p>
          </p:txBody>
        </p:sp>
        <p:sp>
          <p:nvSpPr>
            <p:cNvPr id="24" name="TextBox 23">
              <a:extLst>
                <a:ext uri="{FF2B5EF4-FFF2-40B4-BE49-F238E27FC236}">
                  <a16:creationId xmlns:a16="http://schemas.microsoft.com/office/drawing/2014/main" id="{55566721-9833-1AC8-139C-44240D9D1F01}"/>
                </a:ext>
              </a:extLst>
            </p:cNvPr>
            <p:cNvSpPr txBox="1"/>
            <p:nvPr/>
          </p:nvSpPr>
          <p:spPr>
            <a:xfrm>
              <a:off x="1356813" y="5710091"/>
              <a:ext cx="2941400" cy="669249"/>
            </a:xfrm>
            <a:prstGeom prst="rect">
              <a:avLst/>
            </a:prstGeom>
            <a:noFill/>
          </p:spPr>
          <p:txBody>
            <a:bodyPr wrap="square" rtlCol="0">
              <a:spAutoFit/>
            </a:bodyPr>
            <a:lstStyle/>
            <a:p>
              <a:pPr>
                <a:buNone/>
              </a:pPr>
              <a:r>
                <a:rPr lang="en-US" sz="1400" dirty="0"/>
                <a:t>Abort = New Goal, with new functions leading to new GFT</a:t>
              </a:r>
            </a:p>
          </p:txBody>
        </p:sp>
      </p:grpSp>
    </p:spTree>
    <p:extLst>
      <p:ext uri="{BB962C8B-B14F-4D97-AF65-F5344CB8AC3E}">
        <p14:creationId xmlns:p14="http://schemas.microsoft.com/office/powerpoint/2010/main" val="1456083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rPr>
              <a:t>GFT Origin and History</a:t>
            </a:r>
          </a:p>
        </p:txBody>
      </p:sp>
      <p:sp>
        <p:nvSpPr>
          <p:cNvPr id="3" name="TextBox 2">
            <a:extLst>
              <a:ext uri="{FF2B5EF4-FFF2-40B4-BE49-F238E27FC236}">
                <a16:creationId xmlns:a16="http://schemas.microsoft.com/office/drawing/2014/main" id="{036297F7-7CF5-4B36-B321-3DBF5E36CDF0}"/>
              </a:ext>
            </a:extLst>
          </p:cNvPr>
          <p:cNvSpPr txBox="1"/>
          <p:nvPr/>
        </p:nvSpPr>
        <p:spPr>
          <a:xfrm>
            <a:off x="116378" y="1255222"/>
            <a:ext cx="12006991" cy="535531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Origin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Invented by Stephen B. Johnson, PhD for use on the Space Launch System (SLS) program</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GFT analyzes “success space” rather than “fault space”</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Fewer cases to identify for success than failure</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Reduces analysis overhead and increases confidence that the correct solution is obtained</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Any important failure must compromise a required nominal function and/or goal</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GFT does not rely on identification of every possible failure, only on success conditions</a:t>
            </a:r>
          </a:p>
          <a:p>
            <a:pPr marL="1200150" lvl="2"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Impossible to exhaustively identify all possible failures, GFT provides increased confidence analysis is comprehensive</a:t>
            </a:r>
          </a:p>
          <a:p>
            <a:pPr>
              <a:defRPr/>
            </a:pPr>
            <a:r>
              <a:rPr lang="en-US" b="1" dirty="0">
                <a:solidFill>
                  <a:prstClr val="black"/>
                </a:solidFill>
                <a:latin typeface="Arial" panose="020B0604020202020204" pitchFamily="34" charset="0"/>
                <a:cs typeface="Arial" panose="020B0604020202020204" pitchFamily="34" charset="0"/>
              </a:rPr>
              <a:t>History</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Successfully used to analyze fault detection sensor coverage for SLS Core Stage, Interim Cryogenic Propulsion Stage (ICPS), and Exploration Upper Stage (EUS)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Used to define necessary and sufficient set of Abort Triggers (sensors + algorithms)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Minimum set of triggers is desirable to prevent False Positive initiation of an unnecessary abort</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Prior art used Enterprise Architect and MagicDraw Systems Modeling Language (SysML v1) representations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Tools were not well-suited to GFT analysis, kludge solution</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Custom SysML profiles, inconsistent implementation</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Manual inspection process to evaluate validity of the GFT</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Labor intensive, requires highly knowledgeable evaluator, potential for error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4932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rPr>
              <a:t>FRIGATE Summary</a:t>
            </a:r>
          </a:p>
        </p:txBody>
      </p:sp>
      <p:sp>
        <p:nvSpPr>
          <p:cNvPr id="3" name="TextBox 2">
            <a:extLst>
              <a:ext uri="{FF2B5EF4-FFF2-40B4-BE49-F238E27FC236}">
                <a16:creationId xmlns:a16="http://schemas.microsoft.com/office/drawing/2014/main" id="{036297F7-7CF5-4B36-B321-3DBF5E36CDF0}"/>
              </a:ext>
            </a:extLst>
          </p:cNvPr>
          <p:cNvSpPr txBox="1"/>
          <p:nvPr/>
        </p:nvSpPr>
        <p:spPr>
          <a:xfrm>
            <a:off x="116379" y="1255222"/>
            <a:ext cx="11701548" cy="532453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Developed by Galois, Inc. (formerly </a:t>
            </a:r>
            <a:r>
              <a:rPr lang="en-US" sz="1400" dirty="0" err="1">
                <a:solidFill>
                  <a:prstClr val="black"/>
                </a:solidFill>
                <a:latin typeface="Arial" panose="020B0604020202020204" pitchFamily="34" charset="0"/>
                <a:cs typeface="Arial" panose="020B0604020202020204" pitchFamily="34" charset="0"/>
              </a:rPr>
              <a:t>Adventium</a:t>
            </a:r>
            <a:r>
              <a:rPr lang="en-US" sz="1400" dirty="0">
                <a:solidFill>
                  <a:prstClr val="black"/>
                </a:solidFill>
                <a:latin typeface="Arial" panose="020B0604020202020204" pitchFamily="34" charset="0"/>
                <a:cs typeface="Arial" panose="020B0604020202020204" pitchFamily="34" charset="0"/>
              </a:rPr>
              <a:t> Labs)</a:t>
            </a:r>
          </a:p>
          <a:p>
            <a:pPr marL="742950" lvl="1"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Tyler Smith, Principal Investigator</a:t>
            </a:r>
          </a:p>
          <a:p>
            <a:pPr marL="742950" lvl="1"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Ryan Peroutka, Research Engineer</a:t>
            </a:r>
          </a:p>
          <a:p>
            <a:pPr marL="742950" lvl="1"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Adam Karvonen, Research Engineer</a:t>
            </a:r>
          </a:p>
          <a:p>
            <a:pPr marL="285750"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Small Business Innovation Research (SBIR) contract with NASA, started in 2020</a:t>
            </a:r>
          </a:p>
          <a:p>
            <a:pPr marL="742950" lvl="1"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Now in Phase 2</a:t>
            </a:r>
          </a:p>
          <a:p>
            <a:pPr marR="0" lvl="0" algn="l" defTabSz="914400" rtl="0" eaLnBrk="1" fontAlgn="auto" latinLnBrk="0" hangingPunct="1">
              <a:lnSpc>
                <a:spcPct val="100000"/>
              </a:lnSpc>
              <a:spcBef>
                <a:spcPts val="0"/>
              </a:spcBef>
              <a:spcAft>
                <a:spcPts val="0"/>
              </a:spcAft>
              <a:buClrTx/>
              <a:buSzTx/>
              <a:tabLst/>
              <a:defRPr/>
            </a:pPr>
            <a:endParaRPr lang="en-US" sz="1400" dirty="0">
              <a:solidFill>
                <a:prstClr val="black"/>
              </a:solidFill>
              <a:latin typeface="Arial" panose="020B0604020202020204" pitchFamily="34" charset="0"/>
              <a:cs typeface="Arial" panose="020B0604020202020204" pitchFamily="34" charset="0"/>
            </a:endParaRPr>
          </a:p>
          <a:p>
            <a:pPr>
              <a:defRPr/>
            </a:pPr>
            <a:r>
              <a:rPr lang="en-US" sz="1400" b="1" dirty="0">
                <a:solidFill>
                  <a:prstClr val="black"/>
                </a:solidFill>
                <a:latin typeface="Arial" panose="020B0604020202020204" pitchFamily="34" charset="0"/>
                <a:cs typeface="Arial" panose="020B0604020202020204" pitchFamily="34" charset="0"/>
              </a:rPr>
              <a:t>Features</a:t>
            </a:r>
          </a:p>
          <a:p>
            <a:pPr marL="285750"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FRIGATE is a plugin (extension) for MagicDraw that implements a new GFT profile type in SysML</a:t>
            </a:r>
          </a:p>
          <a:p>
            <a:pPr marL="742950" lvl="1"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Adds sophisticated Formal Logic mathematics to evaluate GFT logic</a:t>
            </a:r>
          </a:p>
          <a:p>
            <a:pPr marL="1200150" lvl="2"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Realizability is checked</a:t>
            </a:r>
          </a:p>
          <a:p>
            <a:pPr marL="1200150" lvl="2"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Validity of Goals and System State Constraints are checked and errors are flagged for correction</a:t>
            </a:r>
          </a:p>
          <a:p>
            <a:pPr marL="742950" lvl="1"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New Sensor Coverage Analysis feature</a:t>
            </a:r>
          </a:p>
          <a:p>
            <a:pPr marL="1200150" lvl="2"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Evaluates if deviations from goals can be detected with a given set of sensors</a:t>
            </a:r>
          </a:p>
          <a:p>
            <a:pPr marL="1200150" lvl="2" indent="-285750">
              <a:buFont typeface="Arial" panose="020B0604020202020204" pitchFamily="34" charset="0"/>
              <a:buChar char="•"/>
              <a:defRPr/>
            </a:pPr>
            <a:r>
              <a:rPr lang="en-US" sz="1400" dirty="0">
                <a:solidFill>
                  <a:srgbClr val="FF0000"/>
                </a:solidFill>
                <a:latin typeface="Arial" panose="020B0604020202020204" pitchFamily="34" charset="0"/>
                <a:cs typeface="Arial" panose="020B0604020202020204" pitchFamily="34" charset="0"/>
              </a:rPr>
              <a:t>Space Nuclear Thermal Rocket Engine</a:t>
            </a:r>
            <a:r>
              <a:rPr lang="en-US" sz="1400" dirty="0">
                <a:solidFill>
                  <a:prstClr val="black"/>
                </a:solidFill>
                <a:latin typeface="Arial" panose="020B0604020202020204" pitchFamily="34" charset="0"/>
                <a:cs typeface="Arial" panose="020B0604020202020204" pitchFamily="34" charset="0"/>
              </a:rPr>
              <a:t> propulsion sensors can be modeled</a:t>
            </a:r>
          </a:p>
          <a:p>
            <a:pPr marL="1657350" lvl="3"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Pressure, temperature, position, angle, speed, flow, radiation, </a:t>
            </a:r>
            <a:r>
              <a:rPr lang="en-US" sz="1400" dirty="0" err="1">
                <a:solidFill>
                  <a:prstClr val="black"/>
                </a:solidFill>
                <a:latin typeface="Arial" panose="020B0604020202020204" pitchFamily="34" charset="0"/>
                <a:cs typeface="Arial" panose="020B0604020202020204" pitchFamily="34" charset="0"/>
              </a:rPr>
              <a:t>etc</a:t>
            </a:r>
            <a:r>
              <a:rPr lang="en-US" sz="1400" dirty="0">
                <a:solidFill>
                  <a:prstClr val="black"/>
                </a:solidFill>
                <a:latin typeface="Arial" panose="020B0604020202020204" pitchFamily="34" charset="0"/>
                <a:cs typeface="Arial" panose="020B0604020202020204" pitchFamily="34" charset="0"/>
              </a:rPr>
              <a:t>…</a:t>
            </a:r>
          </a:p>
          <a:p>
            <a:pPr marL="742950" lvl="1"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FRIGATE uses automated reasoning to discover failure recovery plans</a:t>
            </a:r>
          </a:p>
          <a:p>
            <a:pPr marL="1200150" lvl="2"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Long term, evaluate alternative ground-based or vehicle-based support to redefine mission modes and goals </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Interface with external physics-based system models</a:t>
            </a:r>
          </a:p>
          <a:p>
            <a:pPr marL="1200150" lvl="2"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MATLAB/</a:t>
            </a:r>
            <a:r>
              <a:rPr lang="en-US" sz="1400" dirty="0" err="1">
                <a:solidFill>
                  <a:prstClr val="black"/>
                </a:solidFill>
                <a:latin typeface="Arial" panose="020B0604020202020204" pitchFamily="34" charset="0"/>
                <a:cs typeface="Arial" panose="020B0604020202020204" pitchFamily="34" charset="0"/>
              </a:rPr>
              <a:t>Simscape</a:t>
            </a:r>
            <a:r>
              <a:rPr lang="en-US" sz="1400" dirty="0">
                <a:solidFill>
                  <a:prstClr val="black"/>
                </a:solidFill>
                <a:latin typeface="Arial" panose="020B0604020202020204" pitchFamily="34" charset="0"/>
                <a:cs typeface="Arial" panose="020B0604020202020204" pitchFamily="34" charset="0"/>
              </a:rPr>
              <a:t> currently implemented</a:t>
            </a:r>
          </a:p>
          <a:p>
            <a:pPr marL="1200150" lvl="2"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Others are possible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Modelica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Simcenter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etc..)</a:t>
            </a:r>
          </a:p>
          <a:p>
            <a:pPr>
              <a:defRPr/>
            </a:pPr>
            <a:r>
              <a:rPr lang="en-US" sz="1400" b="1" dirty="0">
                <a:solidFill>
                  <a:prstClr val="black"/>
                </a:solidFill>
                <a:latin typeface="Arial" panose="020B0604020202020204" pitchFamily="34" charset="0"/>
                <a:cs typeface="Arial" panose="020B0604020202020204" pitchFamily="34" charset="0"/>
              </a:rPr>
              <a:t>Availability</a:t>
            </a:r>
            <a:endParaRPr lang="en-US" sz="1600"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FRIGATE is available to government and commercial users (see backup slides)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0016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59891"/>
            <a:ext cx="7655859"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Government Reference Design (GRD)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Work Performed in 2023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A generic NTRE concept, for use as a reference when analyzing contractor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Designs and</a:t>
            </a:r>
            <a:r>
              <a:rPr lang="en-US" sz="2800" b="1" dirty="0">
                <a:solidFill>
                  <a:prstClr val="white"/>
                </a:solidFill>
                <a:latin typeface="Helvetica Neue"/>
              </a:rPr>
              <a:t> specifications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David Greeson</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3" name="Slide Number Placeholder 2">
            <a:extLst>
              <a:ext uri="{FF2B5EF4-FFF2-40B4-BE49-F238E27FC236}">
                <a16:creationId xmlns:a16="http://schemas.microsoft.com/office/drawing/2014/main" id="{77FD2FFC-F065-2C8F-E76B-A15C9D9E6028}"/>
              </a:ext>
            </a:extLst>
          </p:cNvPr>
          <p:cNvSpPr>
            <a:spLocks noGrp="1"/>
          </p:cNvSpPr>
          <p:nvPr>
            <p:ph type="sldNum" sz="quarter" idx="4"/>
          </p:nvPr>
        </p:nvSpPr>
        <p:spPr/>
        <p:txBody>
          <a:bodyPr/>
          <a:lstStyle/>
          <a:p>
            <a:fld id="{4336D8BB-1FBA-4ECE-B83B-DC345E7EB0EF}" type="slidenum">
              <a:rPr lang="en-US" smtClean="0"/>
              <a:pPr/>
              <a:t>37</a:t>
            </a:fld>
            <a:endParaRPr lang="en-US"/>
          </a:p>
        </p:txBody>
      </p:sp>
    </p:spTree>
    <p:extLst>
      <p:ext uri="{BB962C8B-B14F-4D97-AF65-F5344CB8AC3E}">
        <p14:creationId xmlns:p14="http://schemas.microsoft.com/office/powerpoint/2010/main" val="723891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Design Reference Mission (DRM) Activity Diagram</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pic>
        <p:nvPicPr>
          <p:cNvPr id="6" name="Picture 5" descr="Diagram, timeline&#10;&#10;Description automatically generated">
            <a:extLst>
              <a:ext uri="{FF2B5EF4-FFF2-40B4-BE49-F238E27FC236}">
                <a16:creationId xmlns:a16="http://schemas.microsoft.com/office/drawing/2014/main" id="{9F310A09-ADA4-C349-5F9C-593CC86CE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805" y="1298507"/>
            <a:ext cx="9921139" cy="5364185"/>
          </a:xfrm>
          <a:prstGeom prst="rect">
            <a:avLst/>
          </a:prstGeom>
        </p:spPr>
      </p:pic>
    </p:spTree>
    <p:extLst>
      <p:ext uri="{BB962C8B-B14F-4D97-AF65-F5344CB8AC3E}">
        <p14:creationId xmlns:p14="http://schemas.microsoft.com/office/powerpoint/2010/main" val="3964905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NTRE Orbital Operations Activity Diagram</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pic>
        <p:nvPicPr>
          <p:cNvPr id="5" name="Picture 4" descr="Diagram, schematic&#10;&#10;Description automatically generated">
            <a:extLst>
              <a:ext uri="{FF2B5EF4-FFF2-40B4-BE49-F238E27FC236}">
                <a16:creationId xmlns:a16="http://schemas.microsoft.com/office/drawing/2014/main" id="{5B00BD14-7A9C-2049-D6FF-D5288B64B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6826"/>
            <a:ext cx="12192000" cy="5207914"/>
          </a:xfrm>
          <a:prstGeom prst="rect">
            <a:avLst/>
          </a:prstGeom>
        </p:spPr>
      </p:pic>
    </p:spTree>
    <p:extLst>
      <p:ext uri="{BB962C8B-B14F-4D97-AF65-F5344CB8AC3E}">
        <p14:creationId xmlns:p14="http://schemas.microsoft.com/office/powerpoint/2010/main" val="88220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94BEC7-948C-294F-E3EF-C813267E796C}"/>
              </a:ext>
            </a:extLst>
          </p:cNvPr>
          <p:cNvSpPr>
            <a:spLocks noGrp="1"/>
          </p:cNvSpPr>
          <p:nvPr>
            <p:ph type="sldNum" sz="quarter" idx="4"/>
          </p:nvPr>
        </p:nvSpPr>
        <p:spPr/>
        <p:txBody>
          <a:bodyPr/>
          <a:lstStyle/>
          <a:p>
            <a:fld id="{4336D8BB-1FBA-4ECE-B83B-DC345E7EB0EF}" type="slidenum">
              <a:rPr lang="en-US" smtClean="0"/>
              <a:pPr/>
              <a:t>4</a:t>
            </a:fld>
            <a:endParaRPr lang="en-US"/>
          </a:p>
        </p:txBody>
      </p:sp>
      <p:pic>
        <p:nvPicPr>
          <p:cNvPr id="8" name="Picture 7" descr="Diagram&#10;&#10;Description automatically generated">
            <a:extLst>
              <a:ext uri="{FF2B5EF4-FFF2-40B4-BE49-F238E27FC236}">
                <a16:creationId xmlns:a16="http://schemas.microsoft.com/office/drawing/2014/main" id="{248DE4CE-DECC-E2AB-86A9-746BC6A1B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 y="4018319"/>
            <a:ext cx="3803429" cy="2825011"/>
          </a:xfrm>
          <a:prstGeom prst="rect">
            <a:avLst/>
          </a:prstGeom>
        </p:spPr>
      </p:pic>
      <p:pic>
        <p:nvPicPr>
          <p:cNvPr id="9" name="Picture 8">
            <a:extLst>
              <a:ext uri="{FF2B5EF4-FFF2-40B4-BE49-F238E27FC236}">
                <a16:creationId xmlns:a16="http://schemas.microsoft.com/office/drawing/2014/main" id="{E90101BB-8E22-FBA2-55EC-B37BC90883CB}"/>
              </a:ext>
            </a:extLst>
          </p:cNvPr>
          <p:cNvPicPr>
            <a:picLocks noChangeAspect="1"/>
          </p:cNvPicPr>
          <p:nvPr/>
        </p:nvPicPr>
        <p:blipFill>
          <a:blip r:embed="rId3"/>
          <a:stretch>
            <a:fillRect/>
          </a:stretch>
        </p:blipFill>
        <p:spPr>
          <a:xfrm>
            <a:off x="0" y="1156103"/>
            <a:ext cx="3990937" cy="2855945"/>
          </a:xfrm>
          <a:prstGeom prst="rect">
            <a:avLst/>
          </a:prstGeom>
        </p:spPr>
      </p:pic>
      <p:sp>
        <p:nvSpPr>
          <p:cNvPr id="11" name="Title 3">
            <a:extLst>
              <a:ext uri="{FF2B5EF4-FFF2-40B4-BE49-F238E27FC236}">
                <a16:creationId xmlns:a16="http://schemas.microsoft.com/office/drawing/2014/main" id="{5B515245-D5FB-CADE-5BF5-425303104C87}"/>
              </a:ext>
            </a:extLst>
          </p:cNvPr>
          <p:cNvSpPr txBox="1">
            <a:spLocks/>
          </p:cNvSpPr>
          <p:nvPr/>
        </p:nvSpPr>
        <p:spPr>
          <a:xfrm>
            <a:off x="1238442" y="14670"/>
            <a:ext cx="9902303" cy="931025"/>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r>
              <a:rPr lang="en-US" sz="3600" dirty="0">
                <a:solidFill>
                  <a:schemeClr val="bg1"/>
                </a:solidFill>
              </a:rPr>
              <a:t>Past Nuclear Thermal Rocket Engine Programs </a:t>
            </a:r>
          </a:p>
          <a:p>
            <a:r>
              <a:rPr lang="en-US" sz="3600" dirty="0">
                <a:solidFill>
                  <a:schemeClr val="bg1"/>
                </a:solidFill>
              </a:rPr>
              <a:t>(Rover, </a:t>
            </a:r>
            <a:r>
              <a:rPr lang="en-US" sz="3600" dirty="0" err="1">
                <a:solidFill>
                  <a:schemeClr val="bg1"/>
                </a:solidFill>
              </a:rPr>
              <a:t>Phoebus,RIFT</a:t>
            </a:r>
            <a:r>
              <a:rPr lang="en-US" sz="3600" dirty="0">
                <a:solidFill>
                  <a:schemeClr val="bg1"/>
                </a:solidFill>
              </a:rPr>
              <a:t>, Kiwi, NERVA) </a:t>
            </a:r>
            <a:r>
              <a:rPr lang="en-US" sz="3600" dirty="0">
                <a:solidFill>
                  <a:srgbClr val="FF0000"/>
                </a:solidFill>
              </a:rPr>
              <a:t>1957-1973</a:t>
            </a:r>
          </a:p>
        </p:txBody>
      </p:sp>
      <p:pic>
        <p:nvPicPr>
          <p:cNvPr id="13" name="Picture 12" descr="A picture containing person&#10;&#10;Description automatically generated">
            <a:extLst>
              <a:ext uri="{FF2B5EF4-FFF2-40B4-BE49-F238E27FC236}">
                <a16:creationId xmlns:a16="http://schemas.microsoft.com/office/drawing/2014/main" id="{D5B4CA65-438C-A506-0153-5AC4DDA62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1277" y="3429000"/>
            <a:ext cx="2798631" cy="3414330"/>
          </a:xfrm>
          <a:prstGeom prst="rect">
            <a:avLst/>
          </a:prstGeom>
        </p:spPr>
      </p:pic>
      <p:pic>
        <p:nvPicPr>
          <p:cNvPr id="18" name="Picture 17">
            <a:extLst>
              <a:ext uri="{FF2B5EF4-FFF2-40B4-BE49-F238E27FC236}">
                <a16:creationId xmlns:a16="http://schemas.microsoft.com/office/drawing/2014/main" id="{F66104A1-7999-E906-AA5F-EAC50613954B}"/>
              </a:ext>
            </a:extLst>
          </p:cNvPr>
          <p:cNvPicPr>
            <a:picLocks noChangeAspect="1"/>
          </p:cNvPicPr>
          <p:nvPr/>
        </p:nvPicPr>
        <p:blipFill>
          <a:blip r:embed="rId5"/>
          <a:stretch>
            <a:fillRect/>
          </a:stretch>
        </p:blipFill>
        <p:spPr>
          <a:xfrm>
            <a:off x="6703894" y="4032988"/>
            <a:ext cx="2843285" cy="2825012"/>
          </a:xfrm>
          <a:prstGeom prst="rect">
            <a:avLst/>
          </a:prstGeom>
        </p:spPr>
      </p:pic>
      <p:pic>
        <p:nvPicPr>
          <p:cNvPr id="15" name="Picture 14" descr="A picture containing indoor, cooking&#10;&#10;Description automatically generated">
            <a:extLst>
              <a:ext uri="{FF2B5EF4-FFF2-40B4-BE49-F238E27FC236}">
                <a16:creationId xmlns:a16="http://schemas.microsoft.com/office/drawing/2014/main" id="{A1A42F51-74C0-7CAF-A9DC-1D366F7C6B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0530" y="1205777"/>
            <a:ext cx="2941949" cy="3033009"/>
          </a:xfrm>
          <a:prstGeom prst="rect">
            <a:avLst/>
          </a:prstGeom>
        </p:spPr>
      </p:pic>
      <p:pic>
        <p:nvPicPr>
          <p:cNvPr id="17" name="Picture 16" descr="A picture containing person, outdoor, standing, people&#10;&#10;Description automatically generated">
            <a:extLst>
              <a:ext uri="{FF2B5EF4-FFF2-40B4-BE49-F238E27FC236}">
                <a16:creationId xmlns:a16="http://schemas.microsoft.com/office/drawing/2014/main" id="{32E77D84-EFAF-BD45-F384-313F32546C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7179" y="3673098"/>
            <a:ext cx="2348712" cy="3184902"/>
          </a:xfrm>
          <a:prstGeom prst="rect">
            <a:avLst/>
          </a:prstGeom>
        </p:spPr>
      </p:pic>
      <p:sp>
        <p:nvSpPr>
          <p:cNvPr id="3" name="TextBox 2">
            <a:extLst>
              <a:ext uri="{FF2B5EF4-FFF2-40B4-BE49-F238E27FC236}">
                <a16:creationId xmlns:a16="http://schemas.microsoft.com/office/drawing/2014/main" id="{CABDD354-9899-F315-CF9B-30CD85AEB5B4}"/>
              </a:ext>
            </a:extLst>
          </p:cNvPr>
          <p:cNvSpPr txBox="1"/>
          <p:nvPr/>
        </p:nvSpPr>
        <p:spPr>
          <a:xfrm rot="20796318">
            <a:off x="5436710" y="3226921"/>
            <a:ext cx="1656223" cy="1077218"/>
          </a:xfrm>
          <a:prstGeom prst="rect">
            <a:avLst/>
          </a:prstGeom>
          <a:solidFill>
            <a:srgbClr val="00B0F0"/>
          </a:solidFill>
        </p:spPr>
        <p:txBody>
          <a:bodyPr wrap="none" rtlCol="0">
            <a:spAutoFit/>
          </a:bodyPr>
          <a:lstStyle/>
          <a:p>
            <a:r>
              <a:rPr lang="en-US" sz="1600" b="1" i="1" dirty="0">
                <a:solidFill>
                  <a:schemeClr val="bg1"/>
                </a:solidFill>
                <a:latin typeface="Brush Script MT" panose="03060802040406070304" pitchFamily="66" charset="0"/>
              </a:rPr>
              <a:t>The Original </a:t>
            </a:r>
          </a:p>
          <a:p>
            <a:r>
              <a:rPr lang="en-US" sz="1600" b="1" i="1" dirty="0">
                <a:solidFill>
                  <a:schemeClr val="bg1"/>
                </a:solidFill>
                <a:latin typeface="Brush Script MT" panose="03060802040406070304" pitchFamily="66" charset="0"/>
              </a:rPr>
              <a:t>Model-Based</a:t>
            </a:r>
          </a:p>
          <a:p>
            <a:r>
              <a:rPr lang="en-US" sz="1600" b="1" i="1" dirty="0">
                <a:solidFill>
                  <a:schemeClr val="bg1"/>
                </a:solidFill>
                <a:latin typeface="Brush Script MT" panose="03060802040406070304" pitchFamily="66" charset="0"/>
              </a:rPr>
              <a:t>Systems Engineering!</a:t>
            </a:r>
          </a:p>
          <a:p>
            <a:r>
              <a:rPr lang="en-US" sz="1600" b="1" i="1" dirty="0">
                <a:solidFill>
                  <a:schemeClr val="bg1"/>
                </a:solidFill>
                <a:latin typeface="Brush Script MT" panose="03060802040406070304" pitchFamily="66" charset="0"/>
              </a:rPr>
              <a:t>In 1:48 scale!</a:t>
            </a:r>
          </a:p>
        </p:txBody>
      </p:sp>
      <p:pic>
        <p:nvPicPr>
          <p:cNvPr id="4" name="Picture 3">
            <a:extLst>
              <a:ext uri="{FF2B5EF4-FFF2-40B4-BE49-F238E27FC236}">
                <a16:creationId xmlns:a16="http://schemas.microsoft.com/office/drawing/2014/main" id="{D68B35AA-67A5-D466-4157-7D3DB5B12BB0}"/>
              </a:ext>
            </a:extLst>
          </p:cNvPr>
          <p:cNvPicPr>
            <a:picLocks noChangeAspect="1"/>
          </p:cNvPicPr>
          <p:nvPr/>
        </p:nvPicPr>
        <p:blipFill rotWithShape="1">
          <a:blip r:embed="rId8"/>
          <a:srcRect b="15184"/>
          <a:stretch/>
        </p:blipFill>
        <p:spPr>
          <a:xfrm>
            <a:off x="3996103" y="1385729"/>
            <a:ext cx="3805409" cy="1664004"/>
          </a:xfrm>
          <a:prstGeom prst="rect">
            <a:avLst/>
          </a:prstGeom>
        </p:spPr>
      </p:pic>
      <p:pic>
        <p:nvPicPr>
          <p:cNvPr id="5" name="Picture 4">
            <a:extLst>
              <a:ext uri="{FF2B5EF4-FFF2-40B4-BE49-F238E27FC236}">
                <a16:creationId xmlns:a16="http://schemas.microsoft.com/office/drawing/2014/main" id="{E5B5155B-6EC4-DA78-E8FC-3A1E10383AD7}"/>
              </a:ext>
            </a:extLst>
          </p:cNvPr>
          <p:cNvPicPr>
            <a:picLocks noChangeAspect="1"/>
          </p:cNvPicPr>
          <p:nvPr/>
        </p:nvPicPr>
        <p:blipFill>
          <a:blip r:embed="rId9"/>
          <a:stretch>
            <a:fillRect/>
          </a:stretch>
        </p:blipFill>
        <p:spPr>
          <a:xfrm>
            <a:off x="10232906" y="1205776"/>
            <a:ext cx="1662985" cy="2499859"/>
          </a:xfrm>
          <a:prstGeom prst="rect">
            <a:avLst/>
          </a:prstGeom>
        </p:spPr>
      </p:pic>
      <p:sp>
        <p:nvSpPr>
          <p:cNvPr id="6" name="TextBox 5">
            <a:extLst>
              <a:ext uri="{FF2B5EF4-FFF2-40B4-BE49-F238E27FC236}">
                <a16:creationId xmlns:a16="http://schemas.microsoft.com/office/drawing/2014/main" id="{82D1730C-945B-59BE-EF54-5E3E6A834157}"/>
              </a:ext>
            </a:extLst>
          </p:cNvPr>
          <p:cNvSpPr txBox="1"/>
          <p:nvPr/>
        </p:nvSpPr>
        <p:spPr>
          <a:xfrm rot="20796318">
            <a:off x="8553856" y="4317589"/>
            <a:ext cx="1175835" cy="1323439"/>
          </a:xfrm>
          <a:prstGeom prst="rect">
            <a:avLst/>
          </a:prstGeom>
          <a:solidFill>
            <a:srgbClr val="00B0F0"/>
          </a:solidFill>
        </p:spPr>
        <p:txBody>
          <a:bodyPr wrap="none" rtlCol="0">
            <a:spAutoFit/>
          </a:bodyPr>
          <a:lstStyle/>
          <a:p>
            <a:r>
              <a:rPr lang="en-US" sz="1600" b="1" i="1" dirty="0">
                <a:solidFill>
                  <a:schemeClr val="bg1"/>
                </a:solidFill>
                <a:latin typeface="Brush Script MT" panose="03060802040406070304" pitchFamily="66" charset="0"/>
              </a:rPr>
              <a:t>NERVA</a:t>
            </a:r>
          </a:p>
          <a:p>
            <a:r>
              <a:rPr lang="en-US" sz="1600" b="1" i="1" dirty="0">
                <a:solidFill>
                  <a:schemeClr val="bg1"/>
                </a:solidFill>
                <a:latin typeface="Brush Script MT" panose="03060802040406070304" pitchFamily="66" charset="0"/>
              </a:rPr>
              <a:t>Open-Air</a:t>
            </a:r>
          </a:p>
          <a:p>
            <a:r>
              <a:rPr lang="en-US" sz="1600" b="1" i="1" dirty="0">
                <a:solidFill>
                  <a:schemeClr val="bg1"/>
                </a:solidFill>
                <a:latin typeface="Brush Script MT" panose="03060802040406070304" pitchFamily="66" charset="0"/>
              </a:rPr>
              <a:t>Testing at</a:t>
            </a:r>
          </a:p>
          <a:p>
            <a:r>
              <a:rPr lang="en-US" sz="1600" b="1" i="1" dirty="0">
                <a:solidFill>
                  <a:schemeClr val="bg1"/>
                </a:solidFill>
                <a:latin typeface="Brush Script MT" panose="03060802040406070304" pitchFamily="66" charset="0"/>
              </a:rPr>
              <a:t>Jackass Flats,</a:t>
            </a:r>
          </a:p>
          <a:p>
            <a:r>
              <a:rPr lang="en-US" sz="1600" b="1" i="1" dirty="0">
                <a:solidFill>
                  <a:schemeClr val="bg1"/>
                </a:solidFill>
                <a:latin typeface="Brush Script MT" panose="03060802040406070304" pitchFamily="66" charset="0"/>
              </a:rPr>
              <a:t>Nevada</a:t>
            </a:r>
          </a:p>
        </p:txBody>
      </p:sp>
      <p:sp>
        <p:nvSpPr>
          <p:cNvPr id="10" name="TextBox 9">
            <a:extLst>
              <a:ext uri="{FF2B5EF4-FFF2-40B4-BE49-F238E27FC236}">
                <a16:creationId xmlns:a16="http://schemas.microsoft.com/office/drawing/2014/main" id="{F7F42098-9D05-8F57-2DA1-3F39CECC8DCE}"/>
              </a:ext>
            </a:extLst>
          </p:cNvPr>
          <p:cNvSpPr txBox="1"/>
          <p:nvPr/>
        </p:nvSpPr>
        <p:spPr>
          <a:xfrm rot="20796318">
            <a:off x="82368" y="1529607"/>
            <a:ext cx="1591013" cy="830997"/>
          </a:xfrm>
          <a:prstGeom prst="rect">
            <a:avLst/>
          </a:prstGeom>
          <a:solidFill>
            <a:srgbClr val="00B0F0"/>
          </a:solidFill>
        </p:spPr>
        <p:txBody>
          <a:bodyPr wrap="none" rtlCol="0">
            <a:spAutoFit/>
          </a:bodyPr>
          <a:lstStyle/>
          <a:p>
            <a:r>
              <a:rPr lang="en-US" sz="1600" b="1" i="1" dirty="0">
                <a:solidFill>
                  <a:schemeClr val="bg1"/>
                </a:solidFill>
                <a:latin typeface="Brush Script MT" panose="03060802040406070304" pitchFamily="66" charset="0"/>
              </a:rPr>
              <a:t>Modular</a:t>
            </a:r>
          </a:p>
          <a:p>
            <a:r>
              <a:rPr lang="en-US" sz="1600" b="1" i="1" dirty="0">
                <a:solidFill>
                  <a:schemeClr val="bg1"/>
                </a:solidFill>
                <a:latin typeface="Brush Script MT" panose="03060802040406070304" pitchFamily="66" charset="0"/>
              </a:rPr>
              <a:t>Nuclear Stages</a:t>
            </a:r>
          </a:p>
          <a:p>
            <a:r>
              <a:rPr lang="en-US" sz="1600" b="1" i="1" dirty="0">
                <a:solidFill>
                  <a:schemeClr val="bg1"/>
                </a:solidFill>
                <a:latin typeface="Brush Script MT" panose="03060802040406070304" pitchFamily="66" charset="0"/>
              </a:rPr>
              <a:t>For Moon and Mars</a:t>
            </a:r>
          </a:p>
        </p:txBody>
      </p:sp>
    </p:spTree>
    <p:extLst>
      <p:ext uri="{BB962C8B-B14F-4D97-AF65-F5344CB8AC3E}">
        <p14:creationId xmlns:p14="http://schemas.microsoft.com/office/powerpoint/2010/main" val="2347711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NTRE States and Modes SMD</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pic>
        <p:nvPicPr>
          <p:cNvPr id="7" name="Picture 6" descr="A picture containing timeline&#10;&#10;Description automatically generated">
            <a:extLst>
              <a:ext uri="{FF2B5EF4-FFF2-40B4-BE49-F238E27FC236}">
                <a16:creationId xmlns:a16="http://schemas.microsoft.com/office/drawing/2014/main" id="{E567DF3F-1EF5-13F7-169E-2A5EDBDDC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4529"/>
            <a:ext cx="12192000" cy="5668350"/>
          </a:xfrm>
          <a:prstGeom prst="rect">
            <a:avLst/>
          </a:prstGeom>
        </p:spPr>
      </p:pic>
    </p:spTree>
    <p:extLst>
      <p:ext uri="{BB962C8B-B14F-4D97-AF65-F5344CB8AC3E}">
        <p14:creationId xmlns:p14="http://schemas.microsoft.com/office/powerpoint/2010/main" val="3487396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NTRE States and Modes Glossary Table Diagram</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pic>
        <p:nvPicPr>
          <p:cNvPr id="5" name="Picture 4" descr="A close-up of a document&#10;&#10;Description automatically generated with medium confidence">
            <a:extLst>
              <a:ext uri="{FF2B5EF4-FFF2-40B4-BE49-F238E27FC236}">
                <a16:creationId xmlns:a16="http://schemas.microsoft.com/office/drawing/2014/main" id="{6935450F-4B41-5D4B-CBDC-3E3D1F9F6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0964"/>
            <a:ext cx="12192000" cy="2156071"/>
          </a:xfrm>
          <a:prstGeom prst="rect">
            <a:avLst/>
          </a:prstGeom>
        </p:spPr>
      </p:pic>
    </p:spTree>
    <p:extLst>
      <p:ext uri="{BB962C8B-B14F-4D97-AF65-F5344CB8AC3E}">
        <p14:creationId xmlns:p14="http://schemas.microsoft.com/office/powerpoint/2010/main" val="1647436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37764-8A5D-40A9-B65E-856B360D8C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7">
            <a:extLst>
              <a:ext uri="{FF2B5EF4-FFF2-40B4-BE49-F238E27FC236}">
                <a16:creationId xmlns:a16="http://schemas.microsoft.com/office/drawing/2014/main" id="{50C62D1B-BEE4-4C6F-A8DD-11C9B244B1E2}"/>
              </a:ext>
            </a:extLst>
          </p:cNvPr>
          <p:cNvSpPr txBox="1">
            <a:spLocks/>
          </p:cNvSpPr>
          <p:nvPr/>
        </p:nvSpPr>
        <p:spPr>
          <a:xfrm>
            <a:off x="838200" y="195308"/>
            <a:ext cx="10515600" cy="593937"/>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pPr marL="0" marR="0" lvl="0" indent="0" algn="ctr" defTabSz="54864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charset="-128"/>
              </a:rPr>
              <a:t>NTRE System Architecture BDD</a:t>
            </a:r>
            <a:br>
              <a:rPr kumimoji="0" lang="en-US" sz="3600" b="0" i="0" u="none" strike="noStrike" kern="1200" cap="none" spc="0" normalizeH="0" baseline="0" noProof="0" dirty="0">
                <a:ln>
                  <a:noFill/>
                </a:ln>
                <a:solidFill>
                  <a:prstClr val="white"/>
                </a:solidFill>
                <a:effectLst/>
                <a:uLnTx/>
                <a:uFillTx/>
                <a:latin typeface="Calibri"/>
                <a:ea typeface="ＭＳ Ｐゴシック" charset="-128"/>
              </a:rPr>
            </a:br>
            <a:endParaRPr kumimoji="0" lang="en-US" sz="3600" b="0" i="0" u="none" strike="noStrike" kern="1200" cap="none" spc="0" normalizeH="0" baseline="0" noProof="0" dirty="0">
              <a:ln>
                <a:noFill/>
              </a:ln>
              <a:solidFill>
                <a:prstClr val="white"/>
              </a:solidFill>
              <a:effectLst/>
              <a:uLnTx/>
              <a:uFillTx/>
              <a:latin typeface="Calibri"/>
              <a:ea typeface="ＭＳ Ｐゴシック" charset="-128"/>
            </a:endParaRPr>
          </a:p>
        </p:txBody>
      </p:sp>
      <p:pic>
        <p:nvPicPr>
          <p:cNvPr id="5" name="Picture 4" descr="Diagram&#10;&#10;Description automatically generated">
            <a:extLst>
              <a:ext uri="{FF2B5EF4-FFF2-40B4-BE49-F238E27FC236}">
                <a16:creationId xmlns:a16="http://schemas.microsoft.com/office/drawing/2014/main" id="{51157978-80B8-3B8B-1539-5D4270A3A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298" y="1362351"/>
            <a:ext cx="9045778" cy="5340528"/>
          </a:xfrm>
          <a:prstGeom prst="rect">
            <a:avLst/>
          </a:prstGeom>
        </p:spPr>
      </p:pic>
    </p:spTree>
    <p:extLst>
      <p:ext uri="{BB962C8B-B14F-4D97-AF65-F5344CB8AC3E}">
        <p14:creationId xmlns:p14="http://schemas.microsoft.com/office/powerpoint/2010/main" val="415050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59891"/>
            <a:ext cx="7655859"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SNP Technology Maturation Plans (TMP)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Nuclear Thermal Propulsion (NTP)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Nuclear Electric Propulsion (NEP)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prstClr val="white"/>
              </a:solidFill>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Helvetica Neue"/>
                <a:ea typeface="+mn-ea"/>
                <a:cs typeface="+mn-cs"/>
              </a:rPr>
              <a:t>Future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prstClr val="white"/>
              </a:solidFill>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David Greeson</a:t>
            </a:r>
          </a:p>
        </p:txBody>
      </p:sp>
      <p:sp>
        <p:nvSpPr>
          <p:cNvPr id="3" name="Slide Number Placeholder 2">
            <a:extLst>
              <a:ext uri="{FF2B5EF4-FFF2-40B4-BE49-F238E27FC236}">
                <a16:creationId xmlns:a16="http://schemas.microsoft.com/office/drawing/2014/main" id="{466FBF2B-E0D8-7371-FBB1-896C3FCFA865}"/>
              </a:ext>
            </a:extLst>
          </p:cNvPr>
          <p:cNvSpPr>
            <a:spLocks noGrp="1"/>
          </p:cNvSpPr>
          <p:nvPr>
            <p:ph type="sldNum" sz="quarter" idx="4"/>
          </p:nvPr>
        </p:nvSpPr>
        <p:spPr/>
        <p:txBody>
          <a:bodyPr/>
          <a:lstStyle/>
          <a:p>
            <a:fld id="{4336D8BB-1FBA-4ECE-B83B-DC345E7EB0EF}" type="slidenum">
              <a:rPr lang="en-US" smtClean="0"/>
              <a:pPr/>
              <a:t>43</a:t>
            </a:fld>
            <a:endParaRPr lang="en-US"/>
          </a:p>
        </p:txBody>
      </p:sp>
    </p:spTree>
    <p:extLst>
      <p:ext uri="{BB962C8B-B14F-4D97-AF65-F5344CB8AC3E}">
        <p14:creationId xmlns:p14="http://schemas.microsoft.com/office/powerpoint/2010/main" val="2935843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prstClr val="white"/>
                </a:solidFill>
                <a:latin typeface="Arial" panose="020B0604020202020204" pitchFamily="34" charset="0"/>
                <a:ea typeface="MS PGothic" charset="-128"/>
                <a:cs typeface="Arial" panose="020B0604020202020204" pitchFamily="34" charset="0"/>
              </a:rPr>
              <a:t>NTP and NEP Technology Maturation Plan Models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prstClr val="white"/>
                </a:solidFill>
                <a:latin typeface="Arial" panose="020B0604020202020204" pitchFamily="34" charset="0"/>
                <a:ea typeface="MS PGothic" charset="-128"/>
                <a:cs typeface="Arial" panose="020B0604020202020204" pitchFamily="34" charset="0"/>
              </a:rPr>
              <a:t>(Future Work)</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endParaRPr>
          </a:p>
        </p:txBody>
      </p:sp>
      <p:sp>
        <p:nvSpPr>
          <p:cNvPr id="3" name="TextBox 2">
            <a:extLst>
              <a:ext uri="{FF2B5EF4-FFF2-40B4-BE49-F238E27FC236}">
                <a16:creationId xmlns:a16="http://schemas.microsoft.com/office/drawing/2014/main" id="{036297F7-7CF5-4B36-B321-3DBF5E36CDF0}"/>
              </a:ext>
            </a:extLst>
          </p:cNvPr>
          <p:cNvSpPr txBox="1"/>
          <p:nvPr/>
        </p:nvSpPr>
        <p:spPr>
          <a:xfrm>
            <a:off x="116379" y="1255222"/>
            <a:ext cx="419498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Purpose(s)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Define the relationships between predictive simulation models and hardware tests (ground and space)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Identify necessary simulation models and sequence of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Identify feed forward predictions and feed backward anchoring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Arial" panose="020B0604020202020204" pitchFamily="34" charset="0"/>
                <a:cs typeface="Arial" panose="020B0604020202020204" pitchFamily="34" charset="0"/>
              </a:rPr>
              <a:t>Identify gaps in knowledge that need to be filled</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Simulation models</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Materials tests</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Component bench tests</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Subsystem integrated tests</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Flight test</a:t>
            </a:r>
          </a:p>
          <a:p>
            <a:pPr marL="285750"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Define interactions and dependencies</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System architecture interfaces</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Process interfaces</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Organization interfaces</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Multi-domain analysis</a:t>
            </a:r>
          </a:p>
        </p:txBody>
      </p:sp>
      <p:pic>
        <p:nvPicPr>
          <p:cNvPr id="2" name="Picture 1">
            <a:extLst>
              <a:ext uri="{FF2B5EF4-FFF2-40B4-BE49-F238E27FC236}">
                <a16:creationId xmlns:a16="http://schemas.microsoft.com/office/drawing/2014/main" id="{18108B68-5813-994E-5D08-4FFE962CE5A1}"/>
              </a:ext>
            </a:extLst>
          </p:cNvPr>
          <p:cNvPicPr>
            <a:picLocks noChangeAspect="1"/>
          </p:cNvPicPr>
          <p:nvPr/>
        </p:nvPicPr>
        <p:blipFill rotWithShape="1">
          <a:blip r:embed="rId2"/>
          <a:srcRect t="4167"/>
          <a:stretch/>
        </p:blipFill>
        <p:spPr>
          <a:xfrm>
            <a:off x="4311364" y="1231730"/>
            <a:ext cx="7587947" cy="5602777"/>
          </a:xfrm>
          <a:prstGeom prst="rect">
            <a:avLst/>
          </a:prstGeom>
        </p:spPr>
      </p:pic>
    </p:spTree>
    <p:extLst>
      <p:ext uri="{BB962C8B-B14F-4D97-AF65-F5344CB8AC3E}">
        <p14:creationId xmlns:p14="http://schemas.microsoft.com/office/powerpoint/2010/main" val="1634205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E0510-B749-5EFB-D562-32070562AD31}"/>
              </a:ext>
            </a:extLst>
          </p:cNvPr>
          <p:cNvSpPr>
            <a:spLocks noGrp="1"/>
          </p:cNvSpPr>
          <p:nvPr>
            <p:ph type="sldNum" sz="quarter" idx="4"/>
          </p:nvPr>
        </p:nvSpPr>
        <p:spPr/>
        <p:txBody>
          <a:bodyPr/>
          <a:lstStyle/>
          <a:p>
            <a:fld id="{4336D8BB-1FBA-4ECE-B83B-DC345E7EB0EF}" type="slidenum">
              <a:rPr lang="en-US" smtClean="0"/>
              <a:pPr/>
              <a:t>45</a:t>
            </a:fld>
            <a:endParaRPr lang="en-US"/>
          </a:p>
        </p:txBody>
      </p:sp>
      <p:sp>
        <p:nvSpPr>
          <p:cNvPr id="4" name="Title 3">
            <a:extLst>
              <a:ext uri="{FF2B5EF4-FFF2-40B4-BE49-F238E27FC236}">
                <a16:creationId xmlns:a16="http://schemas.microsoft.com/office/drawing/2014/main" id="{314F2CA1-72A2-A005-092A-4A212D70F0B3}"/>
              </a:ext>
            </a:extLst>
          </p:cNvPr>
          <p:cNvSpPr>
            <a:spLocks noGrp="1"/>
          </p:cNvSpPr>
          <p:nvPr>
            <p:ph type="title"/>
          </p:nvPr>
        </p:nvSpPr>
        <p:spPr/>
        <p:txBody>
          <a:bodyPr/>
          <a:lstStyle/>
          <a:p>
            <a:r>
              <a:rPr lang="en-US" dirty="0"/>
              <a:t>NTP TMP Activity Diagram</a:t>
            </a:r>
          </a:p>
        </p:txBody>
      </p:sp>
      <p:pic>
        <p:nvPicPr>
          <p:cNvPr id="5" name="Picture 4">
            <a:extLst>
              <a:ext uri="{FF2B5EF4-FFF2-40B4-BE49-F238E27FC236}">
                <a16:creationId xmlns:a16="http://schemas.microsoft.com/office/drawing/2014/main" id="{84F06D17-5867-DA5B-8867-A0B95C4A4540}"/>
              </a:ext>
            </a:extLst>
          </p:cNvPr>
          <p:cNvPicPr>
            <a:picLocks noChangeAspect="1"/>
          </p:cNvPicPr>
          <p:nvPr/>
        </p:nvPicPr>
        <p:blipFill>
          <a:blip r:embed="rId2"/>
          <a:stretch>
            <a:fillRect/>
          </a:stretch>
        </p:blipFill>
        <p:spPr>
          <a:xfrm>
            <a:off x="2356520" y="1234912"/>
            <a:ext cx="7701880" cy="5601838"/>
          </a:xfrm>
          <a:prstGeom prst="rect">
            <a:avLst/>
          </a:prstGeom>
        </p:spPr>
      </p:pic>
    </p:spTree>
    <p:extLst>
      <p:ext uri="{BB962C8B-B14F-4D97-AF65-F5344CB8AC3E}">
        <p14:creationId xmlns:p14="http://schemas.microsoft.com/office/powerpoint/2010/main" val="2637002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83138"/>
            <a:ext cx="765585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MBSE/DE Mentoring,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Process Development,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and Agency MBSE Community</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David Greeson</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3" name="Slide Number Placeholder 2">
            <a:extLst>
              <a:ext uri="{FF2B5EF4-FFF2-40B4-BE49-F238E27FC236}">
                <a16:creationId xmlns:a16="http://schemas.microsoft.com/office/drawing/2014/main" id="{1B723149-16D3-34A6-BE16-27C5C1E0D27F}"/>
              </a:ext>
            </a:extLst>
          </p:cNvPr>
          <p:cNvSpPr>
            <a:spLocks noGrp="1"/>
          </p:cNvSpPr>
          <p:nvPr>
            <p:ph type="sldNum" sz="quarter" idx="4"/>
          </p:nvPr>
        </p:nvSpPr>
        <p:spPr/>
        <p:txBody>
          <a:bodyPr/>
          <a:lstStyle/>
          <a:p>
            <a:fld id="{4336D8BB-1FBA-4ECE-B83B-DC345E7EB0EF}" type="slidenum">
              <a:rPr lang="en-US" smtClean="0"/>
              <a:pPr/>
              <a:t>46</a:t>
            </a:fld>
            <a:endParaRPr lang="en-US" dirty="0"/>
          </a:p>
        </p:txBody>
      </p:sp>
    </p:spTree>
    <p:extLst>
      <p:ext uri="{BB962C8B-B14F-4D97-AF65-F5344CB8AC3E}">
        <p14:creationId xmlns:p14="http://schemas.microsoft.com/office/powerpoint/2010/main" val="1464506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rPr>
              <a:t>SNP MBSE Mentoring &amp; Training</a:t>
            </a:r>
          </a:p>
        </p:txBody>
      </p:sp>
      <p:sp>
        <p:nvSpPr>
          <p:cNvPr id="3" name="TextBox 2">
            <a:extLst>
              <a:ext uri="{FF2B5EF4-FFF2-40B4-BE49-F238E27FC236}">
                <a16:creationId xmlns:a16="http://schemas.microsoft.com/office/drawing/2014/main" id="{036297F7-7CF5-4B36-B321-3DBF5E36CDF0}"/>
              </a:ext>
            </a:extLst>
          </p:cNvPr>
          <p:cNvSpPr txBox="1"/>
          <p:nvPr/>
        </p:nvSpPr>
        <p:spPr>
          <a:xfrm>
            <a:off x="116378" y="1255222"/>
            <a:ext cx="12006991" cy="535531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David Greeson, mentor (career spanning 41 years) </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Diana Gorokhovskaya, mentee, (in the 1</a:t>
            </a:r>
            <a:r>
              <a:rPr lang="en-US" baseline="30000" dirty="0">
                <a:solidFill>
                  <a:prstClr val="black"/>
                </a:solidFill>
                <a:latin typeface="Arial" panose="020B0604020202020204" pitchFamily="34" charset="0"/>
                <a:cs typeface="Arial" panose="020B0604020202020204" pitchFamily="34" charset="0"/>
              </a:rPr>
              <a:t>st</a:t>
            </a:r>
            <a:r>
              <a:rPr lang="en-US" dirty="0">
                <a:solidFill>
                  <a:prstClr val="black"/>
                </a:solidFill>
                <a:latin typeface="Arial" panose="020B0604020202020204" pitchFamily="34" charset="0"/>
                <a:cs typeface="Arial" panose="020B0604020202020204" pitchFamily="34" charset="0"/>
              </a:rPr>
              <a:t> year of her career)</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Greeson has mentored other young engineers on SNP and elsewhere within Marshall Space Flight Center</a:t>
            </a:r>
          </a:p>
          <a:p>
            <a:pPr marL="1200150" lvl="2"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SNP Stakeholder Engagement Model developers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Recently signed up for the NASA FIRST agency-wide mentoring program</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Working to pass along knowledge, experience, lessons learned, tools, and techniques</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Goal is to increase the NASA labor pool of skilled MBSE practitioners for future projects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MBSE is a growing discipline within NASA, but there are still fewer people than we need</a:t>
            </a:r>
          </a:p>
          <a:p>
            <a:pPr>
              <a:defRPr/>
            </a:pPr>
            <a:r>
              <a:rPr lang="en-US" b="1" dirty="0">
                <a:solidFill>
                  <a:prstClr val="black"/>
                </a:solidFill>
                <a:latin typeface="Arial" panose="020B0604020202020204" pitchFamily="34" charset="0"/>
                <a:cs typeface="Arial" panose="020B0604020202020204" pitchFamily="34" charset="0"/>
              </a:rPr>
              <a:t>Training</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NASA has had several in-house MBSE training classes in the past several years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NASA SATERN and NESC Training Curriculum includes some MBSE classes, offered periodically</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Contracted classes with Subject Matter Experts (SMEs) (Casey Medina [Studio SE], Loyd Baker [UAH])</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In-house SMEs (Greeson, others) teaching tutorials to small groups for Just In Time, specialized topics</a:t>
            </a:r>
          </a:p>
          <a:p>
            <a:pPr marL="1200150" lvl="2"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Functional Analysis techniques and MBSE applications for specific projects</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External training classes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Huntsville INCOSE MBSE Working Group training</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University of Alabama at Huntsville (UAH) MBSE training</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VSI MBSE Systems Engineering Technology (SET) training at Calhoun Community College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2696D929-BA26-3A9D-6879-DF15499341F9}"/>
              </a:ext>
            </a:extLst>
          </p:cNvPr>
          <p:cNvPicPr>
            <a:picLocks noChangeAspect="1"/>
          </p:cNvPicPr>
          <p:nvPr/>
        </p:nvPicPr>
        <p:blipFill>
          <a:blip r:embed="rId2"/>
          <a:stretch>
            <a:fillRect/>
          </a:stretch>
        </p:blipFill>
        <p:spPr>
          <a:xfrm>
            <a:off x="10772891" y="5425920"/>
            <a:ext cx="806288" cy="811823"/>
          </a:xfrm>
          <a:prstGeom prst="rect">
            <a:avLst/>
          </a:prstGeom>
        </p:spPr>
      </p:pic>
      <p:pic>
        <p:nvPicPr>
          <p:cNvPr id="5" name="Picture 4">
            <a:extLst>
              <a:ext uri="{FF2B5EF4-FFF2-40B4-BE49-F238E27FC236}">
                <a16:creationId xmlns:a16="http://schemas.microsoft.com/office/drawing/2014/main" id="{459CE4F4-218E-9C9E-E869-AB45181B9997}"/>
              </a:ext>
            </a:extLst>
          </p:cNvPr>
          <p:cNvPicPr>
            <a:picLocks noChangeAspect="1"/>
          </p:cNvPicPr>
          <p:nvPr/>
        </p:nvPicPr>
        <p:blipFill>
          <a:blip r:embed="rId3"/>
          <a:stretch>
            <a:fillRect/>
          </a:stretch>
        </p:blipFill>
        <p:spPr>
          <a:xfrm>
            <a:off x="8949087" y="5447749"/>
            <a:ext cx="1682642" cy="768163"/>
          </a:xfrm>
          <a:prstGeom prst="rect">
            <a:avLst/>
          </a:prstGeom>
        </p:spPr>
      </p:pic>
      <p:pic>
        <p:nvPicPr>
          <p:cNvPr id="7" name="Picture 6">
            <a:extLst>
              <a:ext uri="{FF2B5EF4-FFF2-40B4-BE49-F238E27FC236}">
                <a16:creationId xmlns:a16="http://schemas.microsoft.com/office/drawing/2014/main" id="{8AAFEF8E-728A-845D-733A-05D0BD56991F}"/>
              </a:ext>
            </a:extLst>
          </p:cNvPr>
          <p:cNvPicPr>
            <a:picLocks noChangeAspect="1"/>
          </p:cNvPicPr>
          <p:nvPr/>
        </p:nvPicPr>
        <p:blipFill>
          <a:blip r:embed="rId4"/>
          <a:stretch>
            <a:fillRect/>
          </a:stretch>
        </p:blipFill>
        <p:spPr>
          <a:xfrm>
            <a:off x="8003064" y="5389221"/>
            <a:ext cx="804862" cy="804862"/>
          </a:xfrm>
          <a:prstGeom prst="rect">
            <a:avLst/>
          </a:prstGeom>
        </p:spPr>
      </p:pic>
    </p:spTree>
    <p:extLst>
      <p:ext uri="{BB962C8B-B14F-4D97-AF65-F5344CB8AC3E}">
        <p14:creationId xmlns:p14="http://schemas.microsoft.com/office/powerpoint/2010/main" val="136824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rPr>
              <a:t>NASA MBSE Process Development and Agency Community</a:t>
            </a:r>
          </a:p>
        </p:txBody>
      </p:sp>
      <p:sp>
        <p:nvSpPr>
          <p:cNvPr id="3" name="TextBox 2">
            <a:extLst>
              <a:ext uri="{FF2B5EF4-FFF2-40B4-BE49-F238E27FC236}">
                <a16:creationId xmlns:a16="http://schemas.microsoft.com/office/drawing/2014/main" id="{036297F7-7CF5-4B36-B321-3DBF5E36CDF0}"/>
              </a:ext>
            </a:extLst>
          </p:cNvPr>
          <p:cNvSpPr txBox="1"/>
          <p:nvPr/>
        </p:nvSpPr>
        <p:spPr>
          <a:xfrm>
            <a:off x="116378" y="1255222"/>
            <a:ext cx="12006991" cy="535531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NASA-HDBK-1009, NASA Systems Modeling Handbook</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Greeson participating in the team to revise and update the handbook and </a:t>
            </a:r>
            <a:r>
              <a:rPr lang="en-US" sz="2000" b="1" i="1" dirty="0">
                <a:solidFill>
                  <a:srgbClr val="00B050"/>
                </a:solidFill>
                <a:latin typeface="Arial" panose="020B0604020202020204" pitchFamily="34" charset="0"/>
                <a:cs typeface="Arial" panose="020B0604020202020204" pitchFamily="34" charset="0"/>
              </a:rPr>
              <a:t>Companion Model</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Handbook defines a standardized systems modeling process for NASA programs, model provides templates</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NASA-HDBK-1004, NASA Digital Acquisition Framework Handbook</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Greeson participating in the team to revise and update the handbook</a:t>
            </a:r>
          </a:p>
          <a:p>
            <a:pPr marL="1200150" lvl="2"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Handbook defines how contractors can develop and deliver MBSE models to NASA as part of system acquisitions</a:t>
            </a:r>
          </a:p>
          <a:p>
            <a:pPr>
              <a:defRPr/>
            </a:pPr>
            <a:r>
              <a:rPr lang="en-US" b="1" dirty="0">
                <a:solidFill>
                  <a:prstClr val="black"/>
                </a:solidFill>
                <a:latin typeface="Arial" panose="020B0604020202020204" pitchFamily="34" charset="0"/>
                <a:cs typeface="Arial" panose="020B0604020202020204" pitchFamily="34" charset="0"/>
              </a:rPr>
              <a:t>Agency Community</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NASA MBSE Community of Practice (CoP) on the NASA Engineering Network (NEN) </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Agency-wide group that meets once a week to discuss tools, techniques, processes, developments, conferences, symposiums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All programs and centers have some representation in the CoP</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Glenn Research Center (GRC) MBSE Working Group</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Bi-weekly meeting to discuss Glenn-focused MBSE efforts, and demonstrate new tools</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Artemis Campaign Development (ACD) Modeling Coordination Working Group</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Monthly meeting to discuss Artemis (Return to the Moon) MBSE efforts and interactions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Launchers, Landers, Capsules, Lunar Stations, Rovers, Spacesuits, Comms, </a:t>
            </a:r>
            <a:r>
              <a:rPr lang="en-US" dirty="0" err="1">
                <a:solidFill>
                  <a:prstClr val="black"/>
                </a:solidFill>
                <a:latin typeface="Arial" panose="020B0604020202020204" pitchFamily="34" charset="0"/>
                <a:cs typeface="Arial" panose="020B0604020202020204" pitchFamily="34" charset="0"/>
              </a:rPr>
              <a:t>etc</a:t>
            </a:r>
            <a:r>
              <a:rPr lang="en-US" dirty="0">
                <a:solidFill>
                  <a:prstClr val="black"/>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Systems Engineering Workshop, MBSE presentation</a:t>
            </a:r>
            <a:r>
              <a:rPr lang="en-US" dirty="0">
                <a:solidFill>
                  <a:prstClr val="black"/>
                </a:solidFill>
                <a:latin typeface="Arial" panose="020B0604020202020204" pitchFamily="34" charset="0"/>
                <a:cs typeface="Arial" panose="020B0604020202020204" pitchFamily="34" charset="0"/>
              </a:rPr>
              <a:t> “Is MBSE Right for My Project?”</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B5A2F710-8ACF-EE78-11FD-05175912296A}"/>
              </a:ext>
            </a:extLst>
          </p:cNvPr>
          <p:cNvPicPr>
            <a:picLocks noChangeAspect="1"/>
          </p:cNvPicPr>
          <p:nvPr/>
        </p:nvPicPr>
        <p:blipFill>
          <a:blip r:embed="rId2"/>
          <a:stretch>
            <a:fillRect/>
          </a:stretch>
        </p:blipFill>
        <p:spPr>
          <a:xfrm>
            <a:off x="10123906" y="3646932"/>
            <a:ext cx="1456592" cy="509807"/>
          </a:xfrm>
          <a:prstGeom prst="rect">
            <a:avLst/>
          </a:prstGeom>
        </p:spPr>
      </p:pic>
      <p:pic>
        <p:nvPicPr>
          <p:cNvPr id="5" name="Picture 4">
            <a:extLst>
              <a:ext uri="{FF2B5EF4-FFF2-40B4-BE49-F238E27FC236}">
                <a16:creationId xmlns:a16="http://schemas.microsoft.com/office/drawing/2014/main" id="{CB0B5ADE-42A8-BB70-87C3-C3068766E649}"/>
              </a:ext>
            </a:extLst>
          </p:cNvPr>
          <p:cNvPicPr>
            <a:picLocks noChangeAspect="1"/>
          </p:cNvPicPr>
          <p:nvPr/>
        </p:nvPicPr>
        <p:blipFill rotWithShape="1">
          <a:blip r:embed="rId3"/>
          <a:srcRect l="17423" r="17786"/>
          <a:stretch/>
        </p:blipFill>
        <p:spPr>
          <a:xfrm>
            <a:off x="10780398" y="5807551"/>
            <a:ext cx="800100" cy="694625"/>
          </a:xfrm>
          <a:prstGeom prst="rect">
            <a:avLst/>
          </a:prstGeom>
        </p:spPr>
      </p:pic>
      <p:pic>
        <p:nvPicPr>
          <p:cNvPr id="7" name="Picture 6">
            <a:extLst>
              <a:ext uri="{FF2B5EF4-FFF2-40B4-BE49-F238E27FC236}">
                <a16:creationId xmlns:a16="http://schemas.microsoft.com/office/drawing/2014/main" id="{733038E7-506C-F6BD-276E-DFF91B780956}"/>
              </a:ext>
            </a:extLst>
          </p:cNvPr>
          <p:cNvPicPr>
            <a:picLocks noChangeAspect="1"/>
          </p:cNvPicPr>
          <p:nvPr/>
        </p:nvPicPr>
        <p:blipFill rotWithShape="1">
          <a:blip r:embed="rId4"/>
          <a:srcRect l="1082" r="87740"/>
          <a:stretch/>
        </p:blipFill>
        <p:spPr>
          <a:xfrm>
            <a:off x="10675732" y="4580156"/>
            <a:ext cx="904766" cy="890368"/>
          </a:xfrm>
          <a:prstGeom prst="rect">
            <a:avLst/>
          </a:prstGeom>
        </p:spPr>
      </p:pic>
    </p:spTree>
    <p:extLst>
      <p:ext uri="{BB962C8B-B14F-4D97-AF65-F5344CB8AC3E}">
        <p14:creationId xmlns:p14="http://schemas.microsoft.com/office/powerpoint/2010/main" val="629325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83138"/>
            <a:ext cx="765585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Summary and Final Thoughts</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David Greeson</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3" name="Slide Number Placeholder 2">
            <a:extLst>
              <a:ext uri="{FF2B5EF4-FFF2-40B4-BE49-F238E27FC236}">
                <a16:creationId xmlns:a16="http://schemas.microsoft.com/office/drawing/2014/main" id="{1B723149-16D3-34A6-BE16-27C5C1E0D27F}"/>
              </a:ext>
            </a:extLst>
          </p:cNvPr>
          <p:cNvSpPr>
            <a:spLocks noGrp="1"/>
          </p:cNvSpPr>
          <p:nvPr>
            <p:ph type="sldNum" sz="quarter" idx="4"/>
          </p:nvPr>
        </p:nvSpPr>
        <p:spPr/>
        <p:txBody>
          <a:bodyPr/>
          <a:lstStyle/>
          <a:p>
            <a:fld id="{4336D8BB-1FBA-4ECE-B83B-DC345E7EB0EF}" type="slidenum">
              <a:rPr lang="en-US" smtClean="0"/>
              <a:pPr/>
              <a:t>49</a:t>
            </a:fld>
            <a:endParaRPr lang="en-US" dirty="0"/>
          </a:p>
        </p:txBody>
      </p:sp>
    </p:spTree>
    <p:extLst>
      <p:ext uri="{BB962C8B-B14F-4D97-AF65-F5344CB8AC3E}">
        <p14:creationId xmlns:p14="http://schemas.microsoft.com/office/powerpoint/2010/main" val="183092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94BEC7-948C-294F-E3EF-C813267E796C}"/>
              </a:ext>
            </a:extLst>
          </p:cNvPr>
          <p:cNvSpPr>
            <a:spLocks noGrp="1"/>
          </p:cNvSpPr>
          <p:nvPr>
            <p:ph type="sldNum" sz="quarter" idx="4"/>
          </p:nvPr>
        </p:nvSpPr>
        <p:spPr/>
        <p:txBody>
          <a:bodyPr/>
          <a:lstStyle/>
          <a:p>
            <a:fld id="{4336D8BB-1FBA-4ECE-B83B-DC345E7EB0EF}" type="slidenum">
              <a:rPr lang="en-US" smtClean="0"/>
              <a:pPr/>
              <a:t>5</a:t>
            </a:fld>
            <a:endParaRPr lang="en-US"/>
          </a:p>
        </p:txBody>
      </p:sp>
      <p:pic>
        <p:nvPicPr>
          <p:cNvPr id="5" name="Picture 4">
            <a:extLst>
              <a:ext uri="{FF2B5EF4-FFF2-40B4-BE49-F238E27FC236}">
                <a16:creationId xmlns:a16="http://schemas.microsoft.com/office/drawing/2014/main" id="{3A79DFC5-2306-E4F2-6DFF-C78AEC952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660" y="1209956"/>
            <a:ext cx="4381471" cy="2478183"/>
          </a:xfrm>
          <a:prstGeom prst="rect">
            <a:avLst/>
          </a:prstGeom>
        </p:spPr>
      </p:pic>
      <p:sp>
        <p:nvSpPr>
          <p:cNvPr id="11" name="Title 3">
            <a:extLst>
              <a:ext uri="{FF2B5EF4-FFF2-40B4-BE49-F238E27FC236}">
                <a16:creationId xmlns:a16="http://schemas.microsoft.com/office/drawing/2014/main" id="{5B515245-D5FB-CADE-5BF5-425303104C87}"/>
              </a:ext>
            </a:extLst>
          </p:cNvPr>
          <p:cNvSpPr txBox="1">
            <a:spLocks/>
          </p:cNvSpPr>
          <p:nvPr/>
        </p:nvSpPr>
        <p:spPr>
          <a:xfrm>
            <a:off x="1261690" y="141317"/>
            <a:ext cx="9902303" cy="931025"/>
          </a:xfrm>
          <a:prstGeom prst="rect">
            <a:avLst/>
          </a:prstGeom>
        </p:spPr>
        <p:txBody>
          <a:bodyPr/>
          <a:lstStyle>
            <a:lvl1pPr algn="ctr" defTabSz="548640" rtl="0" eaLnBrk="1" fontAlgn="base" hangingPunct="1">
              <a:spcBef>
                <a:spcPct val="0"/>
              </a:spcBef>
              <a:spcAft>
                <a:spcPct val="0"/>
              </a:spcAft>
              <a:defRPr sz="5280" kern="1200">
                <a:solidFill>
                  <a:schemeClr val="tx1"/>
                </a:solidFill>
                <a:latin typeface="+mj-lt"/>
                <a:ea typeface="ＭＳ Ｐゴシック" charset="-128"/>
                <a:cs typeface="ＭＳ Ｐゴシック" charset="-128"/>
              </a:defRPr>
            </a:lvl1pPr>
            <a:lvl2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2pPr>
            <a:lvl3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3pPr>
            <a:lvl4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4pPr>
            <a:lvl5pPr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5pPr>
            <a:lvl6pPr marL="54864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6pPr>
            <a:lvl7pPr marL="109728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7pPr>
            <a:lvl8pPr marL="164592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8pPr>
            <a:lvl9pPr marL="2194560" algn="ctr" defTabSz="548640" rtl="0" eaLnBrk="1" fontAlgn="base" hangingPunct="1">
              <a:spcBef>
                <a:spcPct val="0"/>
              </a:spcBef>
              <a:spcAft>
                <a:spcPct val="0"/>
              </a:spcAft>
              <a:defRPr sz="5280">
                <a:solidFill>
                  <a:schemeClr val="tx1"/>
                </a:solidFill>
                <a:latin typeface="Calibri" pitchFamily="34" charset="0"/>
                <a:ea typeface="ＭＳ Ｐゴシック" charset="-128"/>
                <a:cs typeface="ＭＳ Ｐゴシック" charset="-128"/>
              </a:defRPr>
            </a:lvl9pPr>
          </a:lstStyle>
          <a:p>
            <a:r>
              <a:rPr lang="en-US" dirty="0">
                <a:solidFill>
                  <a:schemeClr val="bg1"/>
                </a:solidFill>
              </a:rPr>
              <a:t>Future SNP Concepts</a:t>
            </a:r>
          </a:p>
        </p:txBody>
      </p:sp>
      <p:pic>
        <p:nvPicPr>
          <p:cNvPr id="4" name="Picture 3">
            <a:extLst>
              <a:ext uri="{FF2B5EF4-FFF2-40B4-BE49-F238E27FC236}">
                <a16:creationId xmlns:a16="http://schemas.microsoft.com/office/drawing/2014/main" id="{72735E97-99F2-7230-BE93-FA4871168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6618"/>
            <a:ext cx="3595607" cy="2022529"/>
          </a:xfrm>
          <a:prstGeom prst="rect">
            <a:avLst/>
          </a:prstGeom>
        </p:spPr>
      </p:pic>
      <p:pic>
        <p:nvPicPr>
          <p:cNvPr id="12" name="Picture 11">
            <a:extLst>
              <a:ext uri="{FF2B5EF4-FFF2-40B4-BE49-F238E27FC236}">
                <a16:creationId xmlns:a16="http://schemas.microsoft.com/office/drawing/2014/main" id="{FB9E0F2B-00F4-0EEF-410C-26AC62154A20}"/>
              </a:ext>
            </a:extLst>
          </p:cNvPr>
          <p:cNvPicPr>
            <a:picLocks noChangeAspect="1"/>
          </p:cNvPicPr>
          <p:nvPr/>
        </p:nvPicPr>
        <p:blipFill>
          <a:blip r:embed="rId4"/>
          <a:stretch>
            <a:fillRect/>
          </a:stretch>
        </p:blipFill>
        <p:spPr>
          <a:xfrm>
            <a:off x="10863" y="3686272"/>
            <a:ext cx="5578772" cy="2982659"/>
          </a:xfrm>
          <a:prstGeom prst="rect">
            <a:avLst/>
          </a:prstGeom>
        </p:spPr>
      </p:pic>
      <p:pic>
        <p:nvPicPr>
          <p:cNvPr id="1026" name="Picture 2" descr="अमेरिका के इस सीक्रेट मिशन के बारे में कोई नहीं जानता था| NERVA ...">
            <a:extLst>
              <a:ext uri="{FF2B5EF4-FFF2-40B4-BE49-F238E27FC236}">
                <a16:creationId xmlns:a16="http://schemas.microsoft.com/office/drawing/2014/main" id="{B1D106B6-757C-6F8A-16F0-5DE1C77FA5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139" y="1217704"/>
            <a:ext cx="3474563" cy="1954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946A50-9B0E-2D44-45A0-97ED7676BEC6}"/>
              </a:ext>
            </a:extLst>
          </p:cNvPr>
          <p:cNvPicPr>
            <a:picLocks noChangeAspect="1"/>
          </p:cNvPicPr>
          <p:nvPr/>
        </p:nvPicPr>
        <p:blipFill>
          <a:blip r:embed="rId6"/>
          <a:stretch>
            <a:fillRect/>
          </a:stretch>
        </p:blipFill>
        <p:spPr>
          <a:xfrm>
            <a:off x="5725709" y="3686271"/>
            <a:ext cx="1935377" cy="2982659"/>
          </a:xfrm>
          <a:prstGeom prst="rect">
            <a:avLst/>
          </a:prstGeom>
        </p:spPr>
      </p:pic>
      <p:pic>
        <p:nvPicPr>
          <p:cNvPr id="8" name="Picture 7">
            <a:extLst>
              <a:ext uri="{FF2B5EF4-FFF2-40B4-BE49-F238E27FC236}">
                <a16:creationId xmlns:a16="http://schemas.microsoft.com/office/drawing/2014/main" id="{D006665C-A786-42E2-0078-7CAB389F461B}"/>
              </a:ext>
            </a:extLst>
          </p:cNvPr>
          <p:cNvPicPr>
            <a:picLocks noChangeAspect="1"/>
          </p:cNvPicPr>
          <p:nvPr/>
        </p:nvPicPr>
        <p:blipFill>
          <a:blip r:embed="rId7"/>
          <a:stretch>
            <a:fillRect/>
          </a:stretch>
        </p:blipFill>
        <p:spPr>
          <a:xfrm>
            <a:off x="9668641" y="3167329"/>
            <a:ext cx="2512496" cy="3307755"/>
          </a:xfrm>
          <a:prstGeom prst="rect">
            <a:avLst/>
          </a:prstGeom>
        </p:spPr>
      </p:pic>
      <p:pic>
        <p:nvPicPr>
          <p:cNvPr id="9" name="Picture 8">
            <a:extLst>
              <a:ext uri="{FF2B5EF4-FFF2-40B4-BE49-F238E27FC236}">
                <a16:creationId xmlns:a16="http://schemas.microsoft.com/office/drawing/2014/main" id="{B4AE7BF5-8026-7279-3184-5BE9A23C4996}"/>
              </a:ext>
            </a:extLst>
          </p:cNvPr>
          <p:cNvPicPr>
            <a:picLocks noChangeAspect="1"/>
          </p:cNvPicPr>
          <p:nvPr/>
        </p:nvPicPr>
        <p:blipFill>
          <a:blip r:embed="rId8"/>
          <a:stretch>
            <a:fillRect/>
          </a:stretch>
        </p:blipFill>
        <p:spPr>
          <a:xfrm>
            <a:off x="7136969" y="4955001"/>
            <a:ext cx="2784143" cy="1709252"/>
          </a:xfrm>
          <a:prstGeom prst="rect">
            <a:avLst/>
          </a:prstGeom>
        </p:spPr>
      </p:pic>
      <p:pic>
        <p:nvPicPr>
          <p:cNvPr id="10" name="Picture 9">
            <a:extLst>
              <a:ext uri="{FF2B5EF4-FFF2-40B4-BE49-F238E27FC236}">
                <a16:creationId xmlns:a16="http://schemas.microsoft.com/office/drawing/2014/main" id="{996B3E93-67A2-3F67-0E75-7603833CE779}"/>
              </a:ext>
            </a:extLst>
          </p:cNvPr>
          <p:cNvPicPr>
            <a:picLocks noChangeAspect="1"/>
          </p:cNvPicPr>
          <p:nvPr/>
        </p:nvPicPr>
        <p:blipFill>
          <a:blip r:embed="rId9"/>
          <a:stretch>
            <a:fillRect/>
          </a:stretch>
        </p:blipFill>
        <p:spPr>
          <a:xfrm>
            <a:off x="7523770" y="3695887"/>
            <a:ext cx="2230110" cy="1254437"/>
          </a:xfrm>
          <a:prstGeom prst="rect">
            <a:avLst/>
          </a:prstGeom>
        </p:spPr>
      </p:pic>
      <p:pic>
        <p:nvPicPr>
          <p:cNvPr id="1028" name="Picture 4" descr="Seattle Firm Designs Nuclear Rocket Engine That Can Take Crew to Mars in 3 Months">
            <a:extLst>
              <a:ext uri="{FF2B5EF4-FFF2-40B4-BE49-F238E27FC236}">
                <a16:creationId xmlns:a16="http://schemas.microsoft.com/office/drawing/2014/main" id="{4750E941-3D20-1B81-E582-87A335D859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440071" y="1760804"/>
            <a:ext cx="2521118" cy="14194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7F95348-4A1A-24F8-776E-B74F3658C337}"/>
              </a:ext>
            </a:extLst>
          </p:cNvPr>
          <p:cNvSpPr txBox="1"/>
          <p:nvPr/>
        </p:nvSpPr>
        <p:spPr>
          <a:xfrm rot="20796318">
            <a:off x="76718" y="3328978"/>
            <a:ext cx="1580433" cy="830997"/>
          </a:xfrm>
          <a:prstGeom prst="rect">
            <a:avLst/>
          </a:prstGeom>
          <a:solidFill>
            <a:srgbClr val="00B0F0"/>
          </a:solidFill>
        </p:spPr>
        <p:txBody>
          <a:bodyPr wrap="none" rtlCol="0">
            <a:spAutoFit/>
          </a:bodyPr>
          <a:lstStyle/>
          <a:p>
            <a:r>
              <a:rPr lang="en-US" sz="1600" b="1" i="1" dirty="0">
                <a:solidFill>
                  <a:schemeClr val="bg1"/>
                </a:solidFill>
                <a:latin typeface="Brush Script MT" panose="03060802040406070304" pitchFamily="66" charset="0"/>
              </a:rPr>
              <a:t>Mars Transportation</a:t>
            </a:r>
          </a:p>
          <a:p>
            <a:r>
              <a:rPr lang="en-US" sz="1600" b="1" i="1" dirty="0">
                <a:solidFill>
                  <a:schemeClr val="bg1"/>
                </a:solidFill>
                <a:latin typeface="Brush Script MT" panose="03060802040406070304" pitchFamily="66" charset="0"/>
              </a:rPr>
              <a:t>Architecture Study</a:t>
            </a:r>
          </a:p>
          <a:p>
            <a:r>
              <a:rPr lang="en-US" sz="1600" b="1" i="1" dirty="0">
                <a:solidFill>
                  <a:schemeClr val="bg1"/>
                </a:solidFill>
                <a:latin typeface="Brush Script MT" panose="03060802040406070304" pitchFamily="66" charset="0"/>
              </a:rPr>
              <a:t>2023</a:t>
            </a:r>
          </a:p>
        </p:txBody>
      </p:sp>
    </p:spTree>
    <p:extLst>
      <p:ext uri="{BB962C8B-B14F-4D97-AF65-F5344CB8AC3E}">
        <p14:creationId xmlns:p14="http://schemas.microsoft.com/office/powerpoint/2010/main" val="4153982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36D8BB-1FBA-4ECE-B83B-DC345E7EB0EF}" type="slidenum">
              <a:rPr lang="en-US" smtClean="0"/>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S PGothic" charset="-128"/>
              <a:cs typeface="+mn-cs"/>
            </a:endParaRPr>
          </a:p>
        </p:txBody>
      </p:sp>
      <p:sp>
        <p:nvSpPr>
          <p:cNvPr id="6" name="TextBox 5"/>
          <p:cNvSpPr txBox="1"/>
          <p:nvPr/>
        </p:nvSpPr>
        <p:spPr>
          <a:xfrm>
            <a:off x="1516268" y="327530"/>
            <a:ext cx="915946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charset="-128"/>
                <a:cs typeface="Arial" panose="020B0604020202020204" pitchFamily="34" charset="0"/>
              </a:rPr>
              <a:t>Summary and Final Thoughts</a:t>
            </a:r>
          </a:p>
        </p:txBody>
      </p:sp>
      <p:sp>
        <p:nvSpPr>
          <p:cNvPr id="3" name="TextBox 2">
            <a:extLst>
              <a:ext uri="{FF2B5EF4-FFF2-40B4-BE49-F238E27FC236}">
                <a16:creationId xmlns:a16="http://schemas.microsoft.com/office/drawing/2014/main" id="{036297F7-7CF5-4B36-B321-3DBF5E36CDF0}"/>
              </a:ext>
            </a:extLst>
          </p:cNvPr>
          <p:cNvSpPr txBox="1"/>
          <p:nvPr/>
        </p:nvSpPr>
        <p:spPr>
          <a:xfrm>
            <a:off x="116378" y="1255222"/>
            <a:ext cx="12006991" cy="563231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Summary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NASA’s Space Nuclear Propulsion (SNP) project is actively using MBSE for multiple purposes and goals</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MBSE is seen as a key enabler for the project’s engineering efforts as well as strategic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The portfolio of SNP MBSE models under development is diverse and growing</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are using multiple MagicDraw plugins for our work, with plans to use more in the future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Unique plugin and collaboration tools are under development as part of the SNP MBSE</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FRIGATE Goal Function Tree (GFT)</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OpenPDM Collaboration Platform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Mentoring and training the next generation of MBSE practitioners at NASA is integral to the effort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SNP is actively engaged with the wider NASA MBSE community to share lessons learned and the latest developments</a:t>
            </a:r>
          </a:p>
          <a:p>
            <a:pPr>
              <a:defRPr/>
            </a:pPr>
            <a:r>
              <a:rPr lang="en-US" b="1" dirty="0">
                <a:solidFill>
                  <a:prstClr val="black"/>
                </a:solidFill>
                <a:latin typeface="Arial" panose="020B0604020202020204" pitchFamily="34" charset="0"/>
                <a:cs typeface="Arial" panose="020B0604020202020204" pitchFamily="34" charset="0"/>
              </a:rPr>
              <a:t>Final Thoughts</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MBSE is now an established and growing discipline at NASA</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Several generations of MBSE tools have come and gone at NASA in the past 20 years</a:t>
            </a:r>
          </a:p>
          <a:p>
            <a:pPr marL="1200150" lvl="2"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Cradle, Enterprise Architect, </a:t>
            </a:r>
            <a:r>
              <a:rPr lang="en-US" dirty="0" err="1">
                <a:solidFill>
                  <a:prstClr val="black"/>
                </a:solidFill>
                <a:latin typeface="Arial" panose="020B0604020202020204" pitchFamily="34" charset="0"/>
                <a:cs typeface="Arial" panose="020B0604020202020204" pitchFamily="34" charset="0"/>
              </a:rPr>
              <a:t>Innoslate</a:t>
            </a:r>
            <a:r>
              <a:rPr lang="en-US" dirty="0">
                <a:solidFill>
                  <a:prstClr val="black"/>
                </a:solidFill>
                <a:latin typeface="Arial" panose="020B0604020202020204" pitchFamily="34" charset="0"/>
                <a:cs typeface="Arial" panose="020B0604020202020204" pitchFamily="34" charset="0"/>
              </a:rPr>
              <a:t>, Rhapsody</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Several generations of MBSE practitioners have been trained and grown in expertise</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 agency has recognized the need for MBSE as a key enabler</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Different levels of commitment, depending on the program or project</a:t>
            </a:r>
          </a:p>
          <a:p>
            <a:pPr marL="742950" lvl="1"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No one-size-fits-all approach, and there probably never will be</a:t>
            </a:r>
          </a:p>
          <a:p>
            <a:pPr marL="28575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 future of MBSE at NASA looks bright, with many exciting things planned for the next series of projects</a:t>
            </a:r>
          </a:p>
        </p:txBody>
      </p:sp>
    </p:spTree>
    <p:extLst>
      <p:ext uri="{BB962C8B-B14F-4D97-AF65-F5344CB8AC3E}">
        <p14:creationId xmlns:p14="http://schemas.microsoft.com/office/powerpoint/2010/main" val="4193510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AC7C1-DB05-DD28-933F-B1DA14C7343F}"/>
              </a:ext>
            </a:extLst>
          </p:cNvPr>
          <p:cNvSpPr>
            <a:spLocks noGrp="1"/>
          </p:cNvSpPr>
          <p:nvPr>
            <p:ph type="sldNum" sz="quarter" idx="4"/>
          </p:nvPr>
        </p:nvSpPr>
        <p:spPr/>
        <p:txBody>
          <a:bodyPr/>
          <a:lstStyle/>
          <a:p>
            <a:fld id="{4336D8BB-1FBA-4ECE-B83B-DC345E7EB0EF}" type="slidenum">
              <a:rPr lang="en-US" smtClean="0"/>
              <a:pPr/>
              <a:t>6</a:t>
            </a:fld>
            <a:endParaRPr lang="en-US"/>
          </a:p>
        </p:txBody>
      </p:sp>
      <p:sp>
        <p:nvSpPr>
          <p:cNvPr id="3" name="Content Placeholder 2">
            <a:extLst>
              <a:ext uri="{FF2B5EF4-FFF2-40B4-BE49-F238E27FC236}">
                <a16:creationId xmlns:a16="http://schemas.microsoft.com/office/drawing/2014/main" id="{280DC978-5D42-D68A-A632-2D49DCAAB60F}"/>
              </a:ext>
            </a:extLst>
          </p:cNvPr>
          <p:cNvSpPr>
            <a:spLocks noGrp="1"/>
          </p:cNvSpPr>
          <p:nvPr>
            <p:ph idx="10"/>
          </p:nvPr>
        </p:nvSpPr>
        <p:spPr/>
        <p:txBody>
          <a:bodyPr>
            <a:normAutofit fontScale="92500" lnSpcReduction="10000"/>
          </a:bodyPr>
          <a:lstStyle/>
          <a:p>
            <a:r>
              <a:rPr lang="en-US" dirty="0"/>
              <a:t>SNP – Space Nuclear Propulsion, a MSFC Project</a:t>
            </a:r>
          </a:p>
          <a:p>
            <a:pPr lvl="1"/>
            <a:r>
              <a:rPr lang="en-US" dirty="0"/>
              <a:t>Nuclear Thermal Propulsion (NTP) – near term</a:t>
            </a:r>
          </a:p>
          <a:p>
            <a:pPr lvl="2"/>
            <a:r>
              <a:rPr lang="en-US" dirty="0"/>
              <a:t>NTP relies on a nuclear fission reactor to heat a propellant and expel it out of a rocket nozzle, no chemical reaction required</a:t>
            </a:r>
          </a:p>
          <a:p>
            <a:pPr lvl="1"/>
            <a:endParaRPr lang="en-US" dirty="0"/>
          </a:p>
          <a:p>
            <a:pPr lvl="1"/>
            <a:r>
              <a:rPr lang="en-US" dirty="0"/>
              <a:t>Nuclear Electric Propulsion (NEP) – mid term</a:t>
            </a:r>
          </a:p>
          <a:p>
            <a:pPr lvl="2"/>
            <a:r>
              <a:rPr lang="en-US" dirty="0"/>
              <a:t>NEP uses a nuclear fission reactor and a power conversion system to generate a large amount of electricity, which is used to power an ion rocket engine</a:t>
            </a:r>
          </a:p>
          <a:p>
            <a:pPr lvl="1"/>
            <a:endParaRPr lang="en-US" dirty="0"/>
          </a:p>
          <a:p>
            <a:pPr lvl="1"/>
            <a:r>
              <a:rPr lang="en-US" dirty="0"/>
              <a:t>Bimodal (combines NTP and NEP) – far term</a:t>
            </a:r>
          </a:p>
          <a:p>
            <a:pPr lvl="2"/>
            <a:r>
              <a:rPr lang="en-US" dirty="0"/>
              <a:t>Bimodal uses a nuclear fission reactor that can operate in both NTP and NEP modes to provide high thrust, low thrust, and no thrust electrical power</a:t>
            </a:r>
          </a:p>
          <a:p>
            <a:pPr lvl="1"/>
            <a:endParaRPr lang="en-US" dirty="0"/>
          </a:p>
          <a:p>
            <a:r>
              <a:rPr lang="en-US" dirty="0"/>
              <a:t>DRACO – Demonstration Rocket for Agile Cislunar Operations, a joint NASA/DARPA </a:t>
            </a:r>
            <a:r>
              <a:rPr lang="en-US" dirty="0" err="1"/>
              <a:t>protoflight</a:t>
            </a:r>
            <a:r>
              <a:rPr lang="en-US" dirty="0"/>
              <a:t> project to build and flight test a Nuclear Thermal Rocket Engine (NTRE)</a:t>
            </a:r>
          </a:p>
          <a:p>
            <a:pPr lvl="1"/>
            <a:r>
              <a:rPr lang="en-US" dirty="0"/>
              <a:t>Lockheed Martin is prime contractor, BWXT is the reactor contractor, several subcontractors</a:t>
            </a:r>
          </a:p>
          <a:p>
            <a:pPr lvl="1"/>
            <a:r>
              <a:rPr lang="en-US" dirty="0"/>
              <a:t>Planned for launch in 2027</a:t>
            </a:r>
          </a:p>
          <a:p>
            <a:endParaRPr lang="en-US" dirty="0"/>
          </a:p>
        </p:txBody>
      </p:sp>
      <p:sp>
        <p:nvSpPr>
          <p:cNvPr id="4" name="Title 3">
            <a:extLst>
              <a:ext uri="{FF2B5EF4-FFF2-40B4-BE49-F238E27FC236}">
                <a16:creationId xmlns:a16="http://schemas.microsoft.com/office/drawing/2014/main" id="{75D5E166-CBDC-0E14-EEDB-F1D3F42E6576}"/>
              </a:ext>
            </a:extLst>
          </p:cNvPr>
          <p:cNvSpPr>
            <a:spLocks noGrp="1"/>
          </p:cNvSpPr>
          <p:nvPr>
            <p:ph type="title"/>
          </p:nvPr>
        </p:nvSpPr>
        <p:spPr/>
        <p:txBody>
          <a:bodyPr/>
          <a:lstStyle/>
          <a:p>
            <a:r>
              <a:rPr lang="en-US" dirty="0"/>
              <a:t>What are SNP and DRACO?</a:t>
            </a:r>
          </a:p>
        </p:txBody>
      </p:sp>
    </p:spTree>
    <p:extLst>
      <p:ext uri="{BB962C8B-B14F-4D97-AF65-F5344CB8AC3E}">
        <p14:creationId xmlns:p14="http://schemas.microsoft.com/office/powerpoint/2010/main" val="299748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96396-A620-476D-945B-EFD807044D93}"/>
              </a:ext>
            </a:extLst>
          </p:cNvPr>
          <p:cNvSpPr/>
          <p:nvPr/>
        </p:nvSpPr>
        <p:spPr>
          <a:xfrm>
            <a:off x="0" y="0"/>
            <a:ext cx="12192000" cy="6858000"/>
          </a:xfrm>
          <a:prstGeom prst="rect">
            <a:avLst/>
          </a:prstGeom>
          <a:solidFill>
            <a:srgbClr val="10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DF2900C-A0DA-4EF5-A9FF-7ECD037BD1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24" r="11965"/>
          <a:stretch/>
        </p:blipFill>
        <p:spPr>
          <a:xfrm>
            <a:off x="8814743" y="587833"/>
            <a:ext cx="3303812" cy="1953890"/>
          </a:xfrm>
          <a:prstGeom prst="rect">
            <a:avLst/>
          </a:prstGeom>
          <a:ln>
            <a:noFill/>
          </a:ln>
          <a:effectLst>
            <a:softEdge rad="112500"/>
          </a:effectLst>
        </p:spPr>
      </p:pic>
      <p:sp>
        <p:nvSpPr>
          <p:cNvPr id="2" name="Rectangle 1">
            <a:extLst>
              <a:ext uri="{FF2B5EF4-FFF2-40B4-BE49-F238E27FC236}">
                <a16:creationId xmlns:a16="http://schemas.microsoft.com/office/drawing/2014/main" id="{2F20ACB0-2C00-1A6B-04DC-2C3AC7566D5A}"/>
              </a:ext>
            </a:extLst>
          </p:cNvPr>
          <p:cNvSpPr/>
          <p:nvPr/>
        </p:nvSpPr>
        <p:spPr>
          <a:xfrm>
            <a:off x="197589" y="64612"/>
            <a:ext cx="10034342" cy="95410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FAADD"/>
                </a:solidFill>
                <a:effectLst/>
                <a:uLnTx/>
                <a:uFillTx/>
                <a:latin typeface="+mj-lt"/>
                <a:ea typeface="MS PGothic" charset="-128"/>
                <a:cs typeface="Arial" panose="020B0604020202020204" pitchFamily="34" charset="0"/>
              </a:rPr>
              <a:t>DRACO (Demonstration Rocket for Agile Cislunar Operations)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FAADD"/>
                </a:solidFill>
                <a:effectLst/>
                <a:uLnTx/>
                <a:uFillTx/>
                <a:latin typeface="+mj-lt"/>
                <a:ea typeface="MS PGothic" charset="-128"/>
                <a:cs typeface="Arial" panose="020B0604020202020204" pitchFamily="34" charset="0"/>
              </a:rPr>
              <a:t>DARPA-NASA In-space Flight Demonstration of NTP</a:t>
            </a:r>
          </a:p>
        </p:txBody>
      </p:sp>
      <p:sp>
        <p:nvSpPr>
          <p:cNvPr id="3" name="Slide Number Placeholder 1">
            <a:extLst>
              <a:ext uri="{FF2B5EF4-FFF2-40B4-BE49-F238E27FC236}">
                <a16:creationId xmlns:a16="http://schemas.microsoft.com/office/drawing/2014/main" id="{F79F5EEC-7E63-8203-C5BC-1D6E3F0690B1}"/>
              </a:ext>
            </a:extLst>
          </p:cNvPr>
          <p:cNvSpPr>
            <a:spLocks noGrp="1"/>
          </p:cNvSpPr>
          <p:nvPr>
            <p:ph type="sldNum" sz="quarter" idx="4"/>
          </p:nvPr>
        </p:nvSpPr>
        <p:spPr>
          <a:xfrm>
            <a:off x="11244944" y="6547758"/>
            <a:ext cx="947057" cy="310243"/>
          </a:xfrm>
          <a:prstGeom prst="rect">
            <a:avLst/>
          </a:prstGeom>
        </p:spPr>
        <p:txBody>
          <a:bodyPr anchor="ctr"/>
          <a:lstStyle>
            <a:defPPr>
              <a:defRPr lang="en-US"/>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E7E6E6">
                  <a:lumMod val="90000"/>
                </a:srgbClr>
              </a:solidFill>
              <a:effectLst/>
              <a:uLnTx/>
              <a:uFillTx/>
              <a:latin typeface="Arial" panose="020B0604020202020204" pitchFamily="34" charset="0"/>
              <a:ea typeface="MS PGothic" charset="-128"/>
              <a:cs typeface="Arial" panose="020B0604020202020204" pitchFamily="34" charset="0"/>
            </a:endParaRPr>
          </a:p>
        </p:txBody>
      </p:sp>
      <p:sp>
        <p:nvSpPr>
          <p:cNvPr id="5" name="TextBox 4">
            <a:extLst>
              <a:ext uri="{FF2B5EF4-FFF2-40B4-BE49-F238E27FC236}">
                <a16:creationId xmlns:a16="http://schemas.microsoft.com/office/drawing/2014/main" id="{00AD939D-F2F3-4D91-8E30-38335CC38360}"/>
              </a:ext>
            </a:extLst>
          </p:cNvPr>
          <p:cNvSpPr txBox="1"/>
          <p:nvPr/>
        </p:nvSpPr>
        <p:spPr>
          <a:xfrm>
            <a:off x="63458" y="992106"/>
            <a:ext cx="8623345" cy="5796143"/>
          </a:xfrm>
          <a:prstGeom prst="rect">
            <a:avLst/>
          </a:prstGeom>
          <a:noFill/>
        </p:spPr>
        <p:txBody>
          <a:bodyPr wrap="square" rtlCol="0">
            <a:norm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DRACO in-orbit flight demonstration of a nuclear thermal rocket engine (NTRE)</a:t>
            </a:r>
          </a:p>
          <a:p>
            <a:pPr marL="742950" lvl="1" indent="-285750">
              <a:spcAft>
                <a:spcPts val="600"/>
              </a:spcAft>
              <a:buFont typeface="Arial" panose="020B0604020202020204" pitchFamily="34" charset="0"/>
              <a:buChar char="•"/>
              <a:defRPr/>
            </a:pPr>
            <a:r>
              <a:rPr lang="en-US" sz="1200" dirty="0">
                <a:solidFill>
                  <a:srgbClr val="00B050"/>
                </a:solidFill>
                <a:latin typeface="+mn-lt"/>
              </a:rPr>
              <a:t>Use a demo flight in lieu of an integrated system nuclear ground test</a:t>
            </a:r>
          </a:p>
          <a:p>
            <a:pPr marL="800100" lvl="1" indent="-342900">
              <a:buFont typeface="Arial" panose="020B0604020202020204" pitchFamily="34" charset="0"/>
              <a:buChar char="•"/>
            </a:pPr>
            <a:r>
              <a:rPr lang="en-US" sz="1200" dirty="0">
                <a:solidFill>
                  <a:schemeClr val="bg1"/>
                </a:solidFill>
                <a:latin typeface="+mn-lt"/>
              </a:rPr>
              <a:t>Demonstrate controllable reactor power up and shutdown</a:t>
            </a:r>
          </a:p>
          <a:p>
            <a:pPr marL="800100" lvl="1" indent="-342900">
              <a:buFont typeface="Arial" panose="020B0604020202020204" pitchFamily="34" charset="0"/>
              <a:buChar char="•"/>
            </a:pPr>
            <a:r>
              <a:rPr lang="en-US" sz="1200" dirty="0">
                <a:solidFill>
                  <a:schemeClr val="bg1"/>
                </a:solidFill>
                <a:latin typeface="+mn-lt"/>
              </a:rPr>
              <a:t>Collect data to validate models and advance design process</a:t>
            </a:r>
          </a:p>
          <a:p>
            <a:pPr marL="800100" lvl="1" indent="-342900">
              <a:buFont typeface="Arial" panose="020B0604020202020204" pitchFamily="34" charset="0"/>
              <a:buChar char="•"/>
            </a:pPr>
            <a:r>
              <a:rPr lang="en-US" sz="1200" dirty="0">
                <a:solidFill>
                  <a:schemeClr val="bg1"/>
                </a:solidFill>
                <a:latin typeface="+mn-lt"/>
              </a:rPr>
              <a:t>Demonstrate safe operation and disposal</a:t>
            </a:r>
          </a:p>
          <a:p>
            <a:pPr marL="800100" lvl="1" indent="-342900">
              <a:buFont typeface="Arial" panose="020B0604020202020204" pitchFamily="34" charset="0"/>
              <a:buChar char="•"/>
            </a:pPr>
            <a:r>
              <a:rPr lang="en-US" sz="1200" dirty="0">
                <a:solidFill>
                  <a:schemeClr val="bg1"/>
                </a:solidFill>
                <a:latin typeface="+mn-lt"/>
              </a:rPr>
              <a:t>Inform development of future </a:t>
            </a:r>
            <a:r>
              <a:rPr lang="en-US" sz="1200" dirty="0">
                <a:solidFill>
                  <a:schemeClr val="bg1"/>
                </a:solidFill>
              </a:rPr>
              <a:t>operational system</a:t>
            </a:r>
          </a:p>
          <a:p>
            <a:pPr marL="800100" lvl="1" indent="-342900">
              <a:buFont typeface="Arial" panose="020B0604020202020204" pitchFamily="34" charset="0"/>
              <a:buChar char="•"/>
            </a:pPr>
            <a:r>
              <a:rPr lang="en-US" sz="1200" dirty="0">
                <a:solidFill>
                  <a:schemeClr val="bg1"/>
                </a:solidFill>
              </a:rPr>
              <a:t>Provide significant cost and resource sharing between gov’t agencies and increase stakeholder support</a:t>
            </a:r>
          </a:p>
          <a:p>
            <a:pPr marL="800100" lvl="1" indent="-342900">
              <a:buFont typeface="Arial" panose="020B0604020202020204" pitchFamily="34" charset="0"/>
              <a:buChar char="•"/>
            </a:pPr>
            <a:r>
              <a:rPr lang="en-US" sz="1200" dirty="0">
                <a:solidFill>
                  <a:schemeClr val="bg1"/>
                </a:solidFill>
              </a:rPr>
              <a:t>Provide an NTRE design and data that can be leveraged and further developed by NASA after the DRACO effort is concluded</a:t>
            </a:r>
          </a:p>
          <a:p>
            <a:pPr marL="800100" lvl="1" indent="-342900">
              <a:buFont typeface="Arial" panose="020B0604020202020204" pitchFamily="34" charset="0"/>
              <a:buChar char="•"/>
            </a:pPr>
            <a:r>
              <a:rPr lang="en-US" sz="1200" dirty="0">
                <a:solidFill>
                  <a:schemeClr val="bg1"/>
                </a:solidFill>
              </a:rPr>
              <a:t>Be a pathfinder for developing the interagency regulatory bases for launching and operating a fission-based system – beneficial for NTP, NEP, and Fission Surface Power (FSP)</a:t>
            </a:r>
          </a:p>
          <a:p>
            <a:pPr marL="800100" lvl="1" indent="-342900">
              <a:buFont typeface="Arial" panose="020B0604020202020204" pitchFamily="34" charset="0"/>
              <a:buChar char="•"/>
            </a:pPr>
            <a:r>
              <a:rPr lang="en-US" sz="1200" dirty="0">
                <a:solidFill>
                  <a:schemeClr val="bg1"/>
                </a:solidFill>
              </a:rPr>
              <a:t>Use </a:t>
            </a:r>
            <a:r>
              <a:rPr kumimoji="0" lang="en-US" sz="1200" b="0" i="0" u="none" strike="noStrike" kern="1200" cap="none" spc="0" normalizeH="0" baseline="0" noProof="0" dirty="0">
                <a:ln>
                  <a:noFill/>
                </a:ln>
                <a:solidFill>
                  <a:srgbClr val="00B050"/>
                </a:solidFill>
                <a:effectLst/>
                <a:uLnTx/>
                <a:uFillTx/>
                <a:ea typeface="MS PGothic" charset="-128"/>
                <a:cs typeface="Arial" panose="020B0604020202020204" pitchFamily="34" charset="0"/>
              </a:rPr>
              <a:t>High Assay Low Enriched Uranium (HALEU) </a:t>
            </a:r>
            <a:r>
              <a:rPr lang="en-US" sz="1200" dirty="0">
                <a:solidFill>
                  <a:schemeClr val="bg1"/>
                </a:solidFill>
              </a:rPr>
              <a:t>– has multiple benefits for gov’t and industry including  streamlined launch approval by Secretary of Defense</a:t>
            </a:r>
          </a:p>
          <a:p>
            <a:pPr marL="1257300" lvl="2" indent="-342900">
              <a:buFont typeface="Arial" panose="020B0604020202020204" pitchFamily="34" charset="0"/>
              <a:buChar char="•"/>
            </a:pP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DARPA is acquiring </a:t>
            </a:r>
            <a:r>
              <a:rPr lang="en-US" sz="1200" dirty="0">
                <a:solidFill>
                  <a:schemeClr val="bg1"/>
                </a:solidFill>
                <a:ea typeface="MS PGothic" charset="-128"/>
                <a:cs typeface="Arial" panose="020B0604020202020204" pitchFamily="34" charset="0"/>
              </a:rPr>
              <a:t>HALEU nuclear </a:t>
            </a: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fuel from DOE/NNSA (National Nuclear Security Administration) </a:t>
            </a:r>
          </a:p>
          <a:p>
            <a:pPr marR="0" lvl="0" algn="l" defTabSz="914400" rtl="0" eaLnBrk="1" fontAlgn="auto" latinLnBrk="0" hangingPunct="1">
              <a:lnSpc>
                <a:spcPct val="100000"/>
              </a:lnSpc>
              <a:spcBef>
                <a:spcPts val="0"/>
              </a:spcBef>
              <a:spcAft>
                <a:spcPts val="600"/>
              </a:spcAft>
              <a:buClrTx/>
              <a:buSzTx/>
              <a:tabLst/>
              <a:defRPr/>
            </a:pPr>
            <a:endPar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DARPA and NASA executed an Interagency Agreement which defines roles and responsibilities in a jointly managed effort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 	NASA has responsibility to fund and manage the design, development, and test of the NTRE</a:t>
            </a:r>
          </a:p>
          <a:p>
            <a:pPr marL="27432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endParaRPr>
          </a:p>
          <a:p>
            <a:pPr marL="27432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DARPA has responsibility to fund and manage design and development of the flight vehicle; all assembly, integration and testing of the integrated vehicle-engine system</a:t>
            </a:r>
            <a:r>
              <a:rPr lang="en-US" sz="1200" dirty="0">
                <a:solidFill>
                  <a:prstClr val="white"/>
                </a:solidFill>
                <a:ea typeface="MS PGothic" charset="-128"/>
                <a:cs typeface="Arial" panose="020B0604020202020204" pitchFamily="34" charset="0"/>
              </a:rPr>
              <a:t>;</a:t>
            </a: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 launch of the demonstrator; in-space flight operations; and all </a:t>
            </a:r>
            <a:r>
              <a:rPr kumimoji="0" lang="en-US" sz="1200" b="0" i="0" u="none" strike="noStrike" kern="1200" cap="none" spc="0" normalizeH="0" baseline="0" noProof="0" dirty="0">
                <a:ln>
                  <a:noFill/>
                </a:ln>
                <a:solidFill>
                  <a:srgbClr val="00B050"/>
                </a:solidFill>
                <a:effectLst/>
                <a:uLnTx/>
                <a:uFillTx/>
                <a:ea typeface="MS PGothic" charset="-128"/>
                <a:cs typeface="Arial" panose="020B0604020202020204" pitchFamily="34" charset="0"/>
              </a:rPr>
              <a:t>nuclear launch safety and approval processes</a:t>
            </a:r>
          </a:p>
          <a:p>
            <a:pPr marL="27432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U.S. Space Force (USSF) is responsible for launch vehicle and launch support</a:t>
            </a:r>
          </a:p>
          <a:p>
            <a:pPr marL="731520" lvl="1" indent="-274320">
              <a:spcAft>
                <a:spcPts val="600"/>
              </a:spcAft>
              <a:buFont typeface="Arial" panose="020B0604020202020204" pitchFamily="34" charset="0"/>
              <a:buChar char="•"/>
              <a:defRPr/>
            </a:pP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Subsequently selected a United Launch Alliance (ULA) Vulcan Centaur launch vehicle for the mission</a:t>
            </a:r>
          </a:p>
          <a:p>
            <a:pPr marL="27432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Prime contract awarded in spring 2023 with flight currently planned for </a:t>
            </a:r>
            <a:r>
              <a:rPr kumimoji="0" lang="en-US" sz="1050" b="0" i="0" u="none" strike="noStrike" kern="1200" cap="none" spc="0" normalizeH="0" baseline="0" noProof="0" dirty="0">
                <a:ln>
                  <a:noFill/>
                </a:ln>
                <a:solidFill>
                  <a:prstClr val="white"/>
                </a:solidFill>
                <a:effectLst/>
                <a:uLnTx/>
                <a:uFillTx/>
                <a:ea typeface="MS PGothic" charset="-128"/>
                <a:cs typeface="Arial" panose="020B0604020202020204" pitchFamily="34" charset="0"/>
              </a:rPr>
              <a:t>2027</a:t>
            </a:r>
          </a:p>
          <a:p>
            <a:pPr marL="742950" lvl="1" indent="-285750">
              <a:spcAft>
                <a:spcPts val="600"/>
              </a:spcAft>
              <a:buFont typeface="Arial" panose="020B0604020202020204" pitchFamily="34" charset="0"/>
              <a:buChar char="•"/>
              <a:defRPr/>
            </a:pPr>
            <a:r>
              <a:rPr lang="en-US" sz="1050" dirty="0">
                <a:solidFill>
                  <a:prstClr val="white"/>
                </a:solidFill>
                <a:ea typeface="MS PGothic" charset="-128"/>
                <a:cs typeface="Arial" panose="020B0604020202020204" pitchFamily="34" charset="0"/>
              </a:rPr>
              <a:t>Lockheed Martin is Prime Contractor, BWXT is reactor subcontractor</a:t>
            </a:r>
            <a:endParaRPr kumimoji="0" lang="en-US" sz="1050" b="0" i="0" u="none" strike="noStrike" kern="1200" cap="none" spc="0" normalizeH="0" baseline="0" noProof="0" dirty="0">
              <a:ln>
                <a:noFill/>
              </a:ln>
              <a:solidFill>
                <a:prstClr val="white"/>
              </a:solidFill>
              <a:effectLst/>
              <a:uLnTx/>
              <a:uFillTx/>
              <a:ea typeface="MS PGothic" charset="-128"/>
              <a:cs typeface="Arial" panose="020B0604020202020204" pitchFamily="34" charset="0"/>
            </a:endParaRPr>
          </a:p>
          <a:p>
            <a:pPr marL="27432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B050"/>
              </a:solidFill>
              <a:effectLst/>
              <a:uLnTx/>
              <a:uFillTx/>
              <a:ea typeface="MS PGothic" charset="-128"/>
              <a:cs typeface="Arial" panose="020B0604020202020204" pitchFamily="34" charset="0"/>
            </a:endParaRPr>
          </a:p>
          <a:p>
            <a:pPr marL="27432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B050"/>
              </a:solidFill>
              <a:effectLst/>
              <a:uLnTx/>
              <a:uFillTx/>
              <a:ea typeface="MS PGothic"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S PGothic" charset="-128"/>
              <a:cs typeface="+mn-cs"/>
            </a:endParaRPr>
          </a:p>
        </p:txBody>
      </p:sp>
      <p:pic>
        <p:nvPicPr>
          <p:cNvPr id="30" name="Picture 29">
            <a:extLst>
              <a:ext uri="{FF2B5EF4-FFF2-40B4-BE49-F238E27FC236}">
                <a16:creationId xmlns:a16="http://schemas.microsoft.com/office/drawing/2014/main" id="{C8996C1D-E6B5-9E3A-2905-E19911DF3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356" y="3946242"/>
            <a:ext cx="1888769" cy="10778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77153DFA-91F1-C3DF-8D19-FD8D91693FCD}"/>
              </a:ext>
            </a:extLst>
          </p:cNvPr>
          <p:cNvPicPr>
            <a:picLocks noChangeAspect="1"/>
          </p:cNvPicPr>
          <p:nvPr/>
        </p:nvPicPr>
        <p:blipFill rotWithShape="1">
          <a:blip r:embed="rId4"/>
          <a:srcRect l="25667" t="27000" r="25833" b="41200"/>
          <a:stretch/>
        </p:blipFill>
        <p:spPr>
          <a:xfrm>
            <a:off x="10434125" y="3936157"/>
            <a:ext cx="1598803" cy="873573"/>
          </a:xfrm>
          <a:prstGeom prst="rect">
            <a:avLst/>
          </a:prstGeom>
        </p:spPr>
      </p:pic>
      <p:pic>
        <p:nvPicPr>
          <p:cNvPr id="32" name="Picture 31">
            <a:extLst>
              <a:ext uri="{FF2B5EF4-FFF2-40B4-BE49-F238E27FC236}">
                <a16:creationId xmlns:a16="http://schemas.microsoft.com/office/drawing/2014/main" id="{C598B58D-7A2C-6880-13DA-ACF73C360FED}"/>
              </a:ext>
            </a:extLst>
          </p:cNvPr>
          <p:cNvPicPr>
            <a:picLocks noChangeAspect="1"/>
          </p:cNvPicPr>
          <p:nvPr/>
        </p:nvPicPr>
        <p:blipFill rotWithShape="1">
          <a:blip r:embed="rId5"/>
          <a:srcRect l="29191" t="18818" r="28324" b="17983"/>
          <a:stretch/>
        </p:blipFill>
        <p:spPr>
          <a:xfrm>
            <a:off x="10434126" y="2782553"/>
            <a:ext cx="1400175" cy="1171575"/>
          </a:xfrm>
          <a:prstGeom prst="rect">
            <a:avLst/>
          </a:prstGeom>
        </p:spPr>
      </p:pic>
      <p:pic>
        <p:nvPicPr>
          <p:cNvPr id="33" name="Picture 32">
            <a:extLst>
              <a:ext uri="{FF2B5EF4-FFF2-40B4-BE49-F238E27FC236}">
                <a16:creationId xmlns:a16="http://schemas.microsoft.com/office/drawing/2014/main" id="{C308D578-7E69-F3C5-FBC1-4DBAC122E438}"/>
              </a:ext>
            </a:extLst>
          </p:cNvPr>
          <p:cNvPicPr>
            <a:picLocks noChangeAspect="1"/>
          </p:cNvPicPr>
          <p:nvPr/>
        </p:nvPicPr>
        <p:blipFill rotWithShape="1">
          <a:blip r:embed="rId6"/>
          <a:srcRect l="16964" t="14682" r="17411" b="13095"/>
          <a:stretch/>
        </p:blipFill>
        <p:spPr>
          <a:xfrm>
            <a:off x="8671089" y="2782552"/>
            <a:ext cx="1843185" cy="1141019"/>
          </a:xfrm>
          <a:prstGeom prst="rect">
            <a:avLst/>
          </a:prstGeom>
        </p:spPr>
      </p:pic>
      <p:pic>
        <p:nvPicPr>
          <p:cNvPr id="6" name="Picture 5">
            <a:extLst>
              <a:ext uri="{FF2B5EF4-FFF2-40B4-BE49-F238E27FC236}">
                <a16:creationId xmlns:a16="http://schemas.microsoft.com/office/drawing/2014/main" id="{3CD592AA-4ABE-54AE-7F40-5619FC4EDA5C}"/>
              </a:ext>
            </a:extLst>
          </p:cNvPr>
          <p:cNvPicPr>
            <a:picLocks noChangeAspect="1"/>
          </p:cNvPicPr>
          <p:nvPr/>
        </p:nvPicPr>
        <p:blipFill rotWithShape="1">
          <a:blip r:embed="rId7"/>
          <a:srcRect l="38745" t="33094" r="39761" b="26006"/>
          <a:stretch/>
        </p:blipFill>
        <p:spPr>
          <a:xfrm>
            <a:off x="8750261" y="5024044"/>
            <a:ext cx="1381929" cy="1478512"/>
          </a:xfrm>
          <a:prstGeom prst="rect">
            <a:avLst/>
          </a:prstGeom>
        </p:spPr>
      </p:pic>
      <p:pic>
        <p:nvPicPr>
          <p:cNvPr id="9" name="Picture 8">
            <a:extLst>
              <a:ext uri="{FF2B5EF4-FFF2-40B4-BE49-F238E27FC236}">
                <a16:creationId xmlns:a16="http://schemas.microsoft.com/office/drawing/2014/main" id="{B02F61E8-CB67-A150-87D1-61E429DBB146}"/>
              </a:ext>
            </a:extLst>
          </p:cNvPr>
          <p:cNvPicPr>
            <a:picLocks noChangeAspect="1"/>
          </p:cNvPicPr>
          <p:nvPr/>
        </p:nvPicPr>
        <p:blipFill>
          <a:blip r:embed="rId8"/>
          <a:stretch>
            <a:fillRect/>
          </a:stretch>
        </p:blipFill>
        <p:spPr>
          <a:xfrm>
            <a:off x="10132190" y="5040741"/>
            <a:ext cx="1676400" cy="919454"/>
          </a:xfrm>
          <a:prstGeom prst="rect">
            <a:avLst/>
          </a:prstGeom>
        </p:spPr>
      </p:pic>
    </p:spTree>
    <p:extLst>
      <p:ext uri="{BB962C8B-B14F-4D97-AF65-F5344CB8AC3E}">
        <p14:creationId xmlns:p14="http://schemas.microsoft.com/office/powerpoint/2010/main" val="7188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32963-FBB3-4324-93A5-8CEF4F08CDF3}"/>
              </a:ext>
            </a:extLst>
          </p:cNvPr>
          <p:cNvSpPr txBox="1"/>
          <p:nvPr/>
        </p:nvSpPr>
        <p:spPr>
          <a:xfrm>
            <a:off x="3357349" y="2383138"/>
            <a:ext cx="765585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a:ea typeface="+mn-ea"/>
                <a:cs typeface="+mn-cs"/>
              </a:rPr>
              <a:t>Digital Engineering Overview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Neue"/>
              </a:rPr>
              <a:t>David Greeson</a:t>
            </a:r>
            <a:endParaRPr kumimoji="0" lang="en-US" sz="2800" b="1"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3" name="Slide Number Placeholder 2">
            <a:extLst>
              <a:ext uri="{FF2B5EF4-FFF2-40B4-BE49-F238E27FC236}">
                <a16:creationId xmlns:a16="http://schemas.microsoft.com/office/drawing/2014/main" id="{1B723149-16D3-34A6-BE16-27C5C1E0D27F}"/>
              </a:ext>
            </a:extLst>
          </p:cNvPr>
          <p:cNvSpPr>
            <a:spLocks noGrp="1"/>
          </p:cNvSpPr>
          <p:nvPr>
            <p:ph type="sldNum" sz="quarter" idx="4"/>
          </p:nvPr>
        </p:nvSpPr>
        <p:spPr/>
        <p:txBody>
          <a:bodyPr/>
          <a:lstStyle/>
          <a:p>
            <a:fld id="{4336D8BB-1FBA-4ECE-B83B-DC345E7EB0EF}" type="slidenum">
              <a:rPr lang="en-US" smtClean="0"/>
              <a:pPr/>
              <a:t>8</a:t>
            </a:fld>
            <a:endParaRPr lang="en-US" dirty="0"/>
          </a:p>
        </p:txBody>
      </p:sp>
    </p:spTree>
    <p:extLst>
      <p:ext uri="{BB962C8B-B14F-4D97-AF65-F5344CB8AC3E}">
        <p14:creationId xmlns:p14="http://schemas.microsoft.com/office/powerpoint/2010/main" val="340584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A2C25-4F7C-4B24-D4DB-C946E74D67AF}"/>
              </a:ext>
            </a:extLst>
          </p:cNvPr>
          <p:cNvSpPr>
            <a:spLocks noGrp="1"/>
          </p:cNvSpPr>
          <p:nvPr>
            <p:ph type="sldNum" sz="quarter" idx="4"/>
          </p:nvPr>
        </p:nvSpPr>
        <p:spPr/>
        <p:txBody>
          <a:bodyPr/>
          <a:lstStyle/>
          <a:p>
            <a:fld id="{4336D8BB-1FBA-4ECE-B83B-DC345E7EB0EF}" type="slidenum">
              <a:rPr lang="en-US" smtClean="0"/>
              <a:pPr/>
              <a:t>9</a:t>
            </a:fld>
            <a:endParaRPr lang="en-US"/>
          </a:p>
        </p:txBody>
      </p:sp>
      <p:sp>
        <p:nvSpPr>
          <p:cNvPr id="3" name="Content Placeholder 2">
            <a:extLst>
              <a:ext uri="{FF2B5EF4-FFF2-40B4-BE49-F238E27FC236}">
                <a16:creationId xmlns:a16="http://schemas.microsoft.com/office/drawing/2014/main" id="{BF2E3A08-6A5C-E758-6D81-9755FC80FAAF}"/>
              </a:ext>
            </a:extLst>
          </p:cNvPr>
          <p:cNvSpPr>
            <a:spLocks noGrp="1"/>
          </p:cNvSpPr>
          <p:nvPr>
            <p:ph idx="10"/>
          </p:nvPr>
        </p:nvSpPr>
        <p:spPr/>
        <p:txBody>
          <a:bodyPr>
            <a:normAutofit/>
          </a:bodyPr>
          <a:lstStyle/>
          <a:p>
            <a:r>
              <a:rPr lang="en-US" sz="3600" b="1" dirty="0">
                <a:solidFill>
                  <a:srgbClr val="FF0000"/>
                </a:solidFill>
              </a:rPr>
              <a:t>NASA does not endorse any company providing the Model Based Systems Engineering (MBSE) or Digital Engineering (DE) tools described in the following slides.</a:t>
            </a:r>
            <a:endParaRPr lang="en-US" sz="3600" b="1" dirty="0">
              <a:solidFill>
                <a:srgbClr val="FF0000"/>
              </a:solidFill>
              <a:latin typeface="Arial" panose="020B0604020202020204" pitchFamily="34" charset="0"/>
            </a:endParaRPr>
          </a:p>
          <a:p>
            <a:pPr marL="0" indent="0">
              <a:buNone/>
            </a:pPr>
            <a:endParaRPr lang="en-US" dirty="0"/>
          </a:p>
        </p:txBody>
      </p:sp>
      <p:sp>
        <p:nvSpPr>
          <p:cNvPr id="4" name="Title 3">
            <a:extLst>
              <a:ext uri="{FF2B5EF4-FFF2-40B4-BE49-F238E27FC236}">
                <a16:creationId xmlns:a16="http://schemas.microsoft.com/office/drawing/2014/main" id="{D84B9792-0B13-7A1F-02D9-3BA4F5CAF5FD}"/>
              </a:ext>
            </a:extLst>
          </p:cNvPr>
          <p:cNvSpPr>
            <a:spLocks noGrp="1"/>
          </p:cNvSpPr>
          <p:nvPr>
            <p:ph type="title"/>
          </p:nvPr>
        </p:nvSpPr>
        <p:spPr/>
        <p:txBody>
          <a:bodyPr>
            <a:normAutofit fontScale="90000"/>
          </a:bodyPr>
          <a:lstStyle/>
          <a:p>
            <a:r>
              <a:rPr lang="en-US" sz="4000" dirty="0">
                <a:ea typeface="ＭＳ Ｐゴシック" charset="-128"/>
              </a:rPr>
              <a:t>Tools Disclaimer</a:t>
            </a:r>
            <a:br>
              <a:rPr lang="en-US" sz="5400" dirty="0">
                <a:ea typeface="ＭＳ Ｐゴシック" charset="-128"/>
              </a:rPr>
            </a:br>
            <a:endParaRPr lang="en-US" dirty="0"/>
          </a:p>
        </p:txBody>
      </p:sp>
    </p:spTree>
    <p:extLst>
      <p:ext uri="{BB962C8B-B14F-4D97-AF65-F5344CB8AC3E}">
        <p14:creationId xmlns:p14="http://schemas.microsoft.com/office/powerpoint/2010/main" val="1606780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TP Demo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6B8C2269-4732-45AF-B042-6600AAC6DA57}" vid="{37807119-B141-44DE-BFAF-FA15E0E84F8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12882</TotalTime>
  <Words>3615</Words>
  <Application>Microsoft Office PowerPoint</Application>
  <PresentationFormat>Widescreen</PresentationFormat>
  <Paragraphs>494</Paragraphs>
  <Slides>50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Arial</vt:lpstr>
      <vt:lpstr>Arial Regular</vt:lpstr>
      <vt:lpstr>Brush Script MT</vt:lpstr>
      <vt:lpstr>Calibri</vt:lpstr>
      <vt:lpstr>Calibri Light</vt:lpstr>
      <vt:lpstr>Helvetica Neue</vt:lpstr>
      <vt:lpstr>System Font Regular</vt:lpstr>
      <vt:lpstr>Office Theme</vt:lpstr>
      <vt:lpstr>NTP Demo Master</vt:lpstr>
      <vt:lpstr>PowerPoint Presentation</vt:lpstr>
      <vt:lpstr>PowerPoint Presentation</vt:lpstr>
      <vt:lpstr>NASA Space Nuclear Propulsion Vision and Goals </vt:lpstr>
      <vt:lpstr>PowerPoint Presentation</vt:lpstr>
      <vt:lpstr>PowerPoint Presentation</vt:lpstr>
      <vt:lpstr>What are SNP and DRACO?</vt:lpstr>
      <vt:lpstr>PowerPoint Presentation</vt:lpstr>
      <vt:lpstr>PowerPoint Presentation</vt:lpstr>
      <vt:lpstr>Tools Disclaimer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SNP MBSE Models</vt:lpstr>
      <vt:lpstr>DRACO MBSE Models</vt:lpstr>
      <vt:lpstr>PowerPoint Presentation</vt:lpstr>
      <vt:lpstr>PowerPoint Presentation</vt:lpstr>
      <vt:lpstr>PowerPoint Presentation</vt:lpstr>
      <vt:lpstr>PowerPoint Presentation</vt:lpstr>
      <vt:lpstr>PowerPoint Presentation</vt:lpstr>
      <vt:lpstr>DRACO Insight Project Model</vt:lpstr>
      <vt:lpstr>Example NTRE Structure Diagram</vt:lpstr>
      <vt:lpstr>PowerPoint Presentation</vt:lpstr>
      <vt:lpstr>PowerPoint Presentation</vt:lpstr>
      <vt:lpstr>Nuclear Thermal Propulsion (NTP) Instrumentation &amp; Control (I&amp;C) Goal Function Tree  (GFT)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NTP TMP Activity Diagram</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Simplified DPMC Tools Slides</dc:title>
  <dc:creator>Greeson, David S. (MSFC-EV43)</dc:creator>
  <cp:lastModifiedBy>Greeson, David S. (MSFC-ER12)</cp:lastModifiedBy>
  <cp:revision>31</cp:revision>
  <dcterms:created xsi:type="dcterms:W3CDTF">2023-05-29T05:33:02Z</dcterms:created>
  <dcterms:modified xsi:type="dcterms:W3CDTF">2024-04-30T16:04:13Z</dcterms:modified>
</cp:coreProperties>
</file>