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23" r:id="rId1"/>
    <p:sldMasterId id="2147483660" r:id="rId2"/>
  </p:sldMasterIdLst>
  <p:notesMasterIdLst>
    <p:notesMasterId r:id="rId26"/>
  </p:notesMasterIdLst>
  <p:sldIdLst>
    <p:sldId id="271" r:id="rId3"/>
    <p:sldId id="5370" r:id="rId4"/>
    <p:sldId id="5390" r:id="rId5"/>
    <p:sldId id="5384" r:id="rId6"/>
    <p:sldId id="5381" r:id="rId7"/>
    <p:sldId id="5373" r:id="rId8"/>
    <p:sldId id="5352" r:id="rId9"/>
    <p:sldId id="5358" r:id="rId10"/>
    <p:sldId id="366" r:id="rId11"/>
    <p:sldId id="5394" r:id="rId12"/>
    <p:sldId id="371" r:id="rId13"/>
    <p:sldId id="372" r:id="rId14"/>
    <p:sldId id="5385" r:id="rId15"/>
    <p:sldId id="454" r:id="rId16"/>
    <p:sldId id="5388" r:id="rId17"/>
    <p:sldId id="5389" r:id="rId18"/>
    <p:sldId id="5377" r:id="rId19"/>
    <p:sldId id="5393" r:id="rId20"/>
    <p:sldId id="5392" r:id="rId21"/>
    <p:sldId id="5387" r:id="rId22"/>
    <p:sldId id="376" r:id="rId23"/>
    <p:sldId id="5380" r:id="rId24"/>
    <p:sldId id="325" r:id="rId25"/>
  </p:sldIdLst>
  <p:sldSz cx="9144000" cy="5143500" type="screen16x9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3429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685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0287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1714500" algn="l" defTabSz="6858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057400" algn="l" defTabSz="6858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2400300" algn="l" defTabSz="6858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2743200" algn="l" defTabSz="6858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02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CC00"/>
    <a:srgbClr val="2E1FEF"/>
    <a:srgbClr val="66FFFF"/>
    <a:srgbClr val="0000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020" autoAdjust="0"/>
    <p:restoredTop sz="85855" autoAdjust="0"/>
  </p:normalViewPr>
  <p:slideViewPr>
    <p:cSldViewPr>
      <p:cViewPr varScale="1">
        <p:scale>
          <a:sx n="88" d="100"/>
          <a:sy n="88" d="100"/>
        </p:scale>
        <p:origin x="84" y="570"/>
      </p:cViewPr>
      <p:guideLst>
        <p:guide orient="horz" pos="1602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4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4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2% (correct)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Probability</c:v>
                </c:pt>
                <c:pt idx="1">
                  <c:v>Frequency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12</c:v>
                </c:pt>
                <c:pt idx="1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73-43BC-A9CA-20FE3186E0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0.1% (Base rate only)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Probability</c:v>
                </c:pt>
                <c:pt idx="1">
                  <c:v>Frequency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12</c:v>
                </c:pt>
                <c:pt idx="1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73-43BC-A9CA-20FE3186E07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95% (base rate neglect)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Probability</c:v>
                </c:pt>
                <c:pt idx="1">
                  <c:v>Frequency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56</c:v>
                </c:pt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73-43BC-A9CA-20FE3186E07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33054832"/>
        <c:axId val="633056080"/>
      </c:barChart>
      <c:catAx>
        <c:axId val="633054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3056080"/>
        <c:crosses val="autoZero"/>
        <c:auto val="1"/>
        <c:lblAlgn val="ctr"/>
        <c:lblOffset val="100"/>
        <c:noMultiLvlLbl val="0"/>
      </c:catAx>
      <c:valAx>
        <c:axId val="633056080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Percent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3054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5818501477493605"/>
          <c:y val="0.10765250139969132"/>
          <c:w val="0.40923497392074054"/>
          <c:h val="0.2422900262467191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2% (correct)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Probability</c:v>
                </c:pt>
                <c:pt idx="1">
                  <c:v>Frequency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12</c:v>
                </c:pt>
                <c:pt idx="1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73-43BC-A9CA-20FE3186E0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0.1% (Base rate only)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Probability</c:v>
                </c:pt>
                <c:pt idx="1">
                  <c:v>Frequency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12</c:v>
                </c:pt>
                <c:pt idx="1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73-43BC-A9CA-20FE3186E07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95% (base rate neglect)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Probability</c:v>
                </c:pt>
                <c:pt idx="1">
                  <c:v>Frequency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56</c:v>
                </c:pt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73-43BC-A9CA-20FE3186E07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33054832"/>
        <c:axId val="633056080"/>
      </c:barChart>
      <c:catAx>
        <c:axId val="633054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3056080"/>
        <c:crosses val="autoZero"/>
        <c:auto val="1"/>
        <c:lblAlgn val="ctr"/>
        <c:lblOffset val="100"/>
        <c:noMultiLvlLbl val="0"/>
      </c:catAx>
      <c:valAx>
        <c:axId val="633056080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Percent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3054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5818501477493605"/>
          <c:y val="0.10765250139969132"/>
          <c:w val="0.40923497392074054"/>
          <c:h val="0.2422900262467191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51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8A16927-1B24-497E-9013-581C8950A2BC}" type="datetimeFigureOut">
              <a:rPr lang="en-US" altLang="en-US"/>
              <a:pPr>
                <a:defRPr/>
              </a:pPr>
              <a:t>4/29/2024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6426"/>
            <a:ext cx="560832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675"/>
            <a:ext cx="3037840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46B2214-7FD8-4099-9996-1A61215EB7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3429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6858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0287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3716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46B2214-7FD8-4099-9996-1A61215EB73B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3660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Eliminate: Remove the hazard</a:t>
            </a:r>
          </a:p>
          <a:p>
            <a:r>
              <a:rPr lang="en-US" dirty="0"/>
              <a:t>Replace: Substitute a safer alternative</a:t>
            </a:r>
          </a:p>
          <a:p>
            <a:r>
              <a:rPr lang="en-US" dirty="0"/>
              <a:t>Isolate: Isolate critical system components from the hazard</a:t>
            </a:r>
          </a:p>
          <a:p>
            <a:r>
              <a:rPr lang="en-US" dirty="0"/>
              <a:t>Procedures &amp; Training: Work practices that reduce hazard exposure</a:t>
            </a:r>
          </a:p>
          <a:p>
            <a:r>
              <a:rPr lang="en-US" dirty="0"/>
              <a:t>PPE: Equipment worn to minimize hazard exposure (typically when hazard source is environment)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46B2214-7FD8-4099-9996-1A61215EB73B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7878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BB7842-4134-40B5-AEC0-DEDE27CE578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8966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46B2214-7FD8-4099-9996-1A61215EB73B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83819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46B2214-7FD8-4099-9996-1A61215EB73B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14030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46B2214-7FD8-4099-9996-1A61215EB73B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41989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46B2214-7FD8-4099-9996-1A61215EB73B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60143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46B2214-7FD8-4099-9996-1A61215EB73B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54835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46B2214-7FD8-4099-9996-1A61215EB73B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85348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46B2214-7FD8-4099-9996-1A61215EB73B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91128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Because the actions that people take to routinely sustain safe operations go unacknowledged, another prevalent misconception is that we can design complex sociotechnical systems that never or almost never fail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46B2214-7FD8-4099-9996-1A61215EB73B}" type="slidenum">
              <a:rPr lang="en-US" altLang="en-US" smtClean="0"/>
              <a:pPr>
                <a:defRPr/>
              </a:pPr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4038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4261" y="1189170"/>
            <a:ext cx="8295480" cy="17282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000">
                <a:solidFill>
                  <a:srgbClr val="00009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917395"/>
            <a:ext cx="6858000" cy="17282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75742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70516" y="4847246"/>
            <a:ext cx="685800" cy="128588"/>
          </a:xfrm>
          <a:prstGeom prst="rect">
            <a:avLst/>
          </a:prstGeom>
          <a:ln/>
        </p:spPr>
        <p:txBody>
          <a:bodyPr/>
          <a:lstStyle>
            <a:lvl1pPr>
              <a:defRPr sz="788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042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228600" y="651500"/>
            <a:ext cx="7659688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/>
          </a:extLst>
        </p:spPr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1" y="785918"/>
            <a:ext cx="8145494" cy="4061329"/>
          </a:xfrm>
          <a:prstGeom prst="rect">
            <a:avLst/>
          </a:prstGeom>
        </p:spPr>
        <p:txBody>
          <a:bodyPr/>
          <a:lstStyle>
            <a:lvl1pPr>
              <a:buClr>
                <a:schemeClr val="accent5">
                  <a:lumMod val="50000"/>
                </a:schemeClr>
              </a:buClr>
              <a:defRPr sz="1800" b="0"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>
              <a:buClr>
                <a:schemeClr val="accent1"/>
              </a:buClr>
              <a:defRPr sz="1500"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>
              <a:defRPr sz="1350"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>
              <a:defRPr sz="1200">
                <a:latin typeface="Helvetica" panose="020B0604020202020204" pitchFamily="34" charset="0"/>
                <a:cs typeface="Helvetica" panose="020B0604020202020204" pitchFamily="34" charset="0"/>
              </a:defRPr>
            </a:lvl4pPr>
            <a:lvl5pPr>
              <a:defRPr sz="1200">
                <a:latin typeface="Helvetica" panose="020B0604020202020204" pitchFamily="34" charset="0"/>
                <a:cs typeface="Helvetica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itle Placeholder 8"/>
          <p:cNvSpPr>
            <a:spLocks noGrp="1"/>
          </p:cNvSpPr>
          <p:nvPr>
            <p:ph type="title"/>
          </p:nvPr>
        </p:nvSpPr>
        <p:spPr bwMode="auto">
          <a:xfrm>
            <a:off x="228601" y="122329"/>
            <a:ext cx="7659704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270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70516" y="4847246"/>
            <a:ext cx="685800" cy="128588"/>
          </a:xfrm>
          <a:prstGeom prst="rect">
            <a:avLst/>
          </a:prstGeom>
          <a:ln/>
        </p:spPr>
        <p:txBody>
          <a:bodyPr/>
          <a:lstStyle>
            <a:lvl1pPr>
              <a:defRPr sz="788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551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232236" y="526684"/>
            <a:ext cx="7681000" cy="0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/>
          </a:extLst>
        </p:spPr>
      </p:cxnSp>
      <p:sp>
        <p:nvSpPr>
          <p:cNvPr id="6" name="Slide Number Placeholder 5"/>
          <p:cNvSpPr txBox="1">
            <a:spLocks/>
          </p:cNvSpPr>
          <p:nvPr/>
        </p:nvSpPr>
        <p:spPr bwMode="auto">
          <a:xfrm>
            <a:off x="6098599" y="4970860"/>
            <a:ext cx="213360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4F469937-DA24-445A-AEAE-5B92C5119800}" type="slidenum">
              <a:rPr lang="en-US" altLang="en-US" sz="75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75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236" y="123431"/>
            <a:ext cx="7681000" cy="479822"/>
          </a:xfrm>
          <a:prstGeom prst="rect">
            <a:avLst/>
          </a:prstGeom>
        </p:spPr>
        <p:txBody>
          <a:bodyPr/>
          <a:lstStyle>
            <a:lvl1pPr>
              <a:defRPr sz="2700">
                <a:solidFill>
                  <a:srgbClr val="00009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8616" y="785919"/>
            <a:ext cx="4417185" cy="3808705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1800" b="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785919"/>
            <a:ext cx="4418013" cy="3808705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1800" b="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972050"/>
            <a:ext cx="2895600" cy="1714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238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 bwMode="auto">
          <a:xfrm>
            <a:off x="6098599" y="4970860"/>
            <a:ext cx="213360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51249827-F3E5-4D2E-B12E-91CD33FED760}" type="slidenum">
              <a:rPr lang="en-US" altLang="en-US" sz="75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75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152400" y="497681"/>
            <a:ext cx="7735888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/>
          </a:extLst>
        </p:spPr>
      </p:cxnSp>
      <p:sp>
        <p:nvSpPr>
          <p:cNvPr id="7" name="Title Placeholder 8"/>
          <p:cNvSpPr>
            <a:spLocks noGrp="1"/>
          </p:cNvSpPr>
          <p:nvPr>
            <p:ph type="title"/>
          </p:nvPr>
        </p:nvSpPr>
        <p:spPr bwMode="auto">
          <a:xfrm>
            <a:off x="152401" y="125631"/>
            <a:ext cx="7735904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18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008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 bwMode="auto">
          <a:xfrm>
            <a:off x="6098599" y="4970860"/>
            <a:ext cx="213360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DEF3B7A3-EF04-45B7-A3FD-15CB0DCC1290}" type="slidenum">
              <a:rPr lang="en-US" altLang="en-US" sz="75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75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972050"/>
            <a:ext cx="2895600" cy="1714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376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05978"/>
            <a:ext cx="6705600" cy="47982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buClr>
                <a:srgbClr val="000090"/>
              </a:buCl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buClr>
                <a:srgbClr val="000090"/>
              </a:buCl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0" name="Straight Connector 9"/>
          <p:cNvCxnSpPr>
            <a:cxnSpLocks noChangeShapeType="1"/>
          </p:cNvCxnSpPr>
          <p:nvPr userDrawn="1"/>
        </p:nvCxnSpPr>
        <p:spPr bwMode="auto">
          <a:xfrm>
            <a:off x="228600" y="651500"/>
            <a:ext cx="7659688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/>
          </a:extLst>
        </p:spPr>
      </p:cxnSp>
      <p:sp>
        <p:nvSpPr>
          <p:cNvPr id="12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70516" y="4847246"/>
            <a:ext cx="685800" cy="128588"/>
          </a:xfrm>
          <a:prstGeom prst="rect">
            <a:avLst/>
          </a:prstGeom>
          <a:ln/>
        </p:spPr>
        <p:txBody>
          <a:bodyPr/>
          <a:lstStyle>
            <a:lvl1pPr>
              <a:defRPr sz="788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556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381000" y="914400"/>
            <a:ext cx="3124200" cy="0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/>
          </a:extLst>
        </p:spPr>
      </p:cxnSp>
      <p:sp>
        <p:nvSpPr>
          <p:cNvPr id="6" name="Slide Number Placeholder 5"/>
          <p:cNvSpPr txBox="1">
            <a:spLocks/>
          </p:cNvSpPr>
          <p:nvPr/>
        </p:nvSpPr>
        <p:spPr bwMode="auto">
          <a:xfrm>
            <a:off x="6098599" y="4970860"/>
            <a:ext cx="213360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BCD15039-814E-49A4-9A11-5B93AD382A16}" type="slidenum">
              <a:rPr lang="en-US" altLang="en-US" sz="75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75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1" y="204787"/>
            <a:ext cx="2322513" cy="595313"/>
          </a:xfrm>
          <a:prstGeom prst="rect">
            <a:avLst/>
          </a:prstGeom>
        </p:spPr>
        <p:txBody>
          <a:bodyPr anchor="b"/>
          <a:lstStyle>
            <a:lvl1pPr algn="l">
              <a:defRPr sz="1500" b="1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14401"/>
            <a:ext cx="5111750" cy="3680222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28701"/>
            <a:ext cx="3008313" cy="35659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972050"/>
            <a:ext cx="2895600" cy="1714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229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/>
        </p:nvSpPr>
        <p:spPr bwMode="auto">
          <a:xfrm>
            <a:off x="6098599" y="4970860"/>
            <a:ext cx="213360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1CD547F3-9DAC-4FD2-9013-A03D8EDC6234}" type="slidenum">
              <a:rPr lang="en-US" altLang="en-US" sz="75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75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1500" b="1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972050"/>
            <a:ext cx="2895600" cy="1714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187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3" y="1097282"/>
            <a:ext cx="4230511" cy="3395003"/>
          </a:xfrm>
        </p:spPr>
        <p:txBody>
          <a:bodyPr/>
          <a:lstStyle>
            <a:lvl1pPr marL="162521" marR="0" indent="-162521" algn="l" defTabSz="2571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ClrTx/>
              <a:buSzTx/>
              <a:buFont typeface="Wingdings" charset="2"/>
              <a:buChar char="§"/>
              <a:tabLst/>
              <a:defRPr/>
            </a:lvl1pPr>
            <a:lvl2pPr marL="292001" marR="0" indent="-129481" algn="l" defTabSz="2571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ClrTx/>
              <a:buSzTx/>
              <a:buFont typeface="Lucida Grande"/>
              <a:buChar char="›"/>
              <a:tabLst/>
              <a:defRPr/>
            </a:lvl2pPr>
            <a:lvl3pPr marL="415231" marR="0" indent="-123230" algn="l" defTabSz="2571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ClrTx/>
              <a:buSzTx/>
              <a:buFont typeface="Wingdings" charset="2"/>
              <a:buChar char="§"/>
              <a:tabLst/>
              <a:defRPr/>
            </a:lvl3pPr>
            <a:lvl4pPr marL="545604" marR="0" indent="-130373" algn="l" defTabSz="2571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ClrTx/>
              <a:buSzTx/>
              <a:buFont typeface="Lucida Grande"/>
              <a:buChar char="»"/>
              <a:tabLst/>
              <a:defRPr/>
            </a:lvl4pPr>
          </a:lstStyle>
          <a:p>
            <a:pPr marL="162521" marR="0" lvl="0" indent="-162521" algn="l" defTabSz="2571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11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Click to edit Master text styles</a:t>
            </a:r>
          </a:p>
          <a:p>
            <a:pPr marL="292001" marR="0" lvl="1" indent="-129481" algn="l" defTabSz="2571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ClrTx/>
              <a:buSzTx/>
              <a:buFont typeface="Lucida Grande"/>
              <a:buChar char="›"/>
              <a:tabLst/>
              <a:defRPr/>
            </a:pPr>
            <a:r>
              <a: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Second level</a:t>
            </a:r>
          </a:p>
          <a:p>
            <a:pPr marL="415231" marR="0" lvl="2" indent="-123230" algn="l" defTabSz="2571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Third level</a:t>
            </a:r>
          </a:p>
          <a:p>
            <a:pPr marL="545604" marR="0" lvl="3" indent="-130373" algn="l" defTabSz="2571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ClrTx/>
              <a:buSzTx/>
              <a:buFont typeface="Lucida Grande"/>
              <a:buChar char="»"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Fourth level</a:t>
            </a:r>
          </a:p>
        </p:txBody>
      </p:sp>
      <p:sp>
        <p:nvSpPr>
          <p:cNvPr id="9" name="Date Placeholder 3"/>
          <p:cNvSpPr txBox="1">
            <a:spLocks/>
          </p:cNvSpPr>
          <p:nvPr/>
        </p:nvSpPr>
        <p:spPr>
          <a:xfrm>
            <a:off x="228601" y="4767264"/>
            <a:ext cx="2661356" cy="273844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75" dirty="0">
                <a:solidFill>
                  <a:schemeClr val="bg1">
                    <a:lumMod val="50000"/>
                  </a:schemeClr>
                </a:solidFill>
              </a:rPr>
              <a:t>www.nasa.gov</a:t>
            </a:r>
          </a:p>
        </p:txBody>
      </p:sp>
      <p:sp>
        <p:nvSpPr>
          <p:cNvPr id="10" name="Content Placeholder 36"/>
          <p:cNvSpPr>
            <a:spLocks noGrp="1"/>
          </p:cNvSpPr>
          <p:nvPr>
            <p:ph sz="quarter" idx="31" hasCustomPrompt="1"/>
          </p:nvPr>
        </p:nvSpPr>
        <p:spPr>
          <a:xfrm>
            <a:off x="4699003" y="3677152"/>
            <a:ext cx="4217987" cy="207749"/>
          </a:xfrm>
        </p:spPr>
        <p:txBody>
          <a:bodyPr/>
          <a:lstStyle>
            <a:lvl1pPr marL="0" indent="0" algn="ctr">
              <a:buFontTx/>
              <a:buNone/>
              <a:defRPr sz="675" b="0" i="0">
                <a:latin typeface="Helvetica Light"/>
                <a:cs typeface="Helvetica Light"/>
              </a:defRPr>
            </a:lvl1pPr>
            <a:lvl2pPr marL="257175" indent="0">
              <a:buFontTx/>
              <a:buNone/>
              <a:defRPr sz="788"/>
            </a:lvl2pPr>
            <a:lvl3pPr marL="514350" indent="0">
              <a:buFontTx/>
              <a:buNone/>
              <a:defRPr sz="788"/>
            </a:lvl3pPr>
            <a:lvl4pPr marL="771525" indent="0">
              <a:buFontTx/>
              <a:buNone/>
              <a:defRPr sz="788"/>
            </a:lvl4pPr>
            <a:lvl5pPr marL="1028700" indent="0">
              <a:buFontTx/>
              <a:buNone/>
              <a:defRPr sz="788"/>
            </a:lvl5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11" name="Picture Placeholder 21"/>
          <p:cNvSpPr>
            <a:spLocks noGrp="1"/>
          </p:cNvSpPr>
          <p:nvPr>
            <p:ph type="pic" sz="quarter" idx="23" hasCustomPrompt="1"/>
          </p:nvPr>
        </p:nvSpPr>
        <p:spPr>
          <a:xfrm>
            <a:off x="4699001" y="1097282"/>
            <a:ext cx="4217988" cy="2408765"/>
          </a:xfrm>
          <a:prstGeom prst="rect">
            <a:avLst/>
          </a:prstGeom>
          <a:ln w="12700" cmpd="sng">
            <a:solidFill>
              <a:schemeClr val="bg1">
                <a:lumMod val="85000"/>
              </a:schemeClr>
            </a:solidFill>
          </a:ln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125">
                <a:effectLst/>
                <a:latin typeface="Helvetica"/>
                <a:cs typeface="Helvetica"/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37160" y="4767265"/>
            <a:ext cx="911578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1ECC9E0A-02BD-614F-AABB-8EE6037063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228600" y="171451"/>
            <a:ext cx="8686800" cy="361155"/>
          </a:xfrm>
        </p:spPr>
        <p:txBody>
          <a:bodyPr wrap="square">
            <a:noAutofit/>
          </a:bodyPr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 flipV="1">
            <a:off x="0" y="610758"/>
            <a:ext cx="9144000" cy="20700"/>
          </a:xfrm>
          <a:prstGeom prst="line">
            <a:avLst/>
          </a:prstGeom>
          <a:ln w="3175">
            <a:gradFill flip="none" rotWithShape="1">
              <a:gsLst>
                <a:gs pos="0">
                  <a:schemeClr val="tx1"/>
                </a:gs>
                <a:gs pos="100000">
                  <a:srgbClr val="FFFFFF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10"/>
          <p:cNvSpPr>
            <a:spLocks noGrp="1"/>
          </p:cNvSpPr>
          <p:nvPr>
            <p:ph sz="quarter" idx="33"/>
          </p:nvPr>
        </p:nvSpPr>
        <p:spPr>
          <a:xfrm>
            <a:off x="228602" y="648785"/>
            <a:ext cx="8688388" cy="356396"/>
          </a:xfrm>
        </p:spPr>
        <p:txBody>
          <a:bodyPr>
            <a:noAutofit/>
          </a:bodyPr>
          <a:lstStyle>
            <a:lvl1pPr marL="0" indent="0">
              <a:buNone/>
              <a:defRPr sz="1350" i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3308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flipV="1">
            <a:off x="0" y="610758"/>
            <a:ext cx="9144000" cy="20700"/>
          </a:xfrm>
          <a:prstGeom prst="line">
            <a:avLst/>
          </a:prstGeom>
          <a:ln w="3175">
            <a:gradFill flip="none" rotWithShape="1">
              <a:gsLst>
                <a:gs pos="0">
                  <a:schemeClr val="tx1"/>
                </a:gs>
                <a:gs pos="100000">
                  <a:srgbClr val="FFFFFF">
                    <a:alpha val="0"/>
                  </a:srgbClr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1450"/>
            <a:ext cx="8686800" cy="514350"/>
          </a:xfrm>
        </p:spPr>
        <p:txBody>
          <a:bodyPr wrap="square">
            <a:noAutofit/>
          </a:bodyPr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97281"/>
            <a:ext cx="8686800" cy="3479690"/>
          </a:xfrm>
        </p:spPr>
        <p:txBody>
          <a:bodyPr/>
          <a:lstStyle>
            <a:lvl1pPr marL="162521" marR="0" indent="-162521" algn="l" defTabSz="2571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ClrTx/>
              <a:buSzTx/>
              <a:buFont typeface="Wingdings" charset="2"/>
              <a:buChar char="§"/>
              <a:tabLst/>
              <a:defRPr/>
            </a:lvl1pPr>
            <a:lvl2pPr marL="292001" marR="0" indent="-129481" algn="l" defTabSz="2571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ClrTx/>
              <a:buSzTx/>
              <a:buFont typeface="Lucida Grande"/>
              <a:buChar char="›"/>
              <a:tabLst/>
              <a:defRPr/>
            </a:lvl2pPr>
            <a:lvl3pPr marL="415231" marR="0" indent="-123230" algn="l" defTabSz="2571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ClrTx/>
              <a:buSzTx/>
              <a:buFont typeface="Wingdings" charset="2"/>
              <a:buChar char="§"/>
              <a:tabLst/>
              <a:defRPr/>
            </a:lvl3pPr>
            <a:lvl4pPr marL="545604" marR="0" indent="-130373" algn="l" defTabSz="2571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ClrTx/>
              <a:buSzTx/>
              <a:buFont typeface="Lucida Grande"/>
              <a:buChar char="»"/>
              <a:tabLst/>
              <a:defRPr/>
            </a:lvl4pPr>
          </a:lstStyle>
          <a:p>
            <a:pPr marL="162521" marR="0" lvl="0" indent="-162521" algn="l" defTabSz="2571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11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Click to edit Master text styles</a:t>
            </a:r>
          </a:p>
          <a:p>
            <a:pPr marL="292001" marR="0" lvl="1" indent="-129481" algn="l" defTabSz="2571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ClrTx/>
              <a:buSzTx/>
              <a:buFont typeface="Lucida Grande"/>
              <a:buChar char="›"/>
              <a:tabLst/>
              <a:defRPr/>
            </a:pPr>
            <a:r>
              <a: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Second level</a:t>
            </a:r>
          </a:p>
          <a:p>
            <a:pPr marL="415231" marR="0" lvl="2" indent="-123230" algn="l" defTabSz="2571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Third level</a:t>
            </a:r>
          </a:p>
          <a:p>
            <a:pPr marL="545604" marR="0" lvl="3" indent="-130373" algn="l" defTabSz="2571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38"/>
              </a:spcAft>
              <a:buClrTx/>
              <a:buSzTx/>
              <a:buFont typeface="Lucida Grande"/>
              <a:buChar char="»"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Fourth level</a:t>
            </a:r>
          </a:p>
        </p:txBody>
      </p:sp>
      <p:sp>
        <p:nvSpPr>
          <p:cNvPr id="8" name="Content Placeholder 10"/>
          <p:cNvSpPr>
            <a:spLocks noGrp="1"/>
          </p:cNvSpPr>
          <p:nvPr>
            <p:ph sz="quarter" idx="33"/>
          </p:nvPr>
        </p:nvSpPr>
        <p:spPr>
          <a:xfrm>
            <a:off x="228602" y="648785"/>
            <a:ext cx="8688388" cy="421982"/>
          </a:xfrm>
        </p:spPr>
        <p:txBody>
          <a:bodyPr>
            <a:noAutofit/>
          </a:bodyPr>
          <a:lstStyle>
            <a:lvl1pPr marL="0" indent="0">
              <a:buNone/>
              <a:defRPr sz="1350" i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Date Placeholder 3"/>
          <p:cNvSpPr txBox="1">
            <a:spLocks/>
          </p:cNvSpPr>
          <p:nvPr userDrawn="1"/>
        </p:nvSpPr>
        <p:spPr>
          <a:xfrm>
            <a:off x="228601" y="4767264"/>
            <a:ext cx="2661356" cy="273844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75" dirty="0">
                <a:solidFill>
                  <a:schemeClr val="bg1">
                    <a:lumMod val="50000"/>
                  </a:schemeClr>
                </a:solidFill>
              </a:rPr>
              <a:t>www.nasa.gov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37160" y="4767265"/>
            <a:ext cx="911578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1ECC9E0A-02BD-614F-AABB-8EE6037063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688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2844" y="0"/>
            <a:ext cx="1962150" cy="51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 userDrawn="1"/>
        </p:nvSpPr>
        <p:spPr>
          <a:xfrm>
            <a:off x="6847496" y="353861"/>
            <a:ext cx="129616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75" b="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National</a:t>
            </a:r>
            <a:r>
              <a:rPr lang="en-US" sz="675" b="0" baseline="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Aeronautics and Space Administration</a:t>
            </a:r>
            <a:endParaRPr lang="en-US" sz="675" b="0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014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4" r:id="rId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0"/>
            <a:ext cx="1962150" cy="51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55425" y="4737861"/>
            <a:ext cx="1329084" cy="253404"/>
          </a:xfrm>
          <a:prstGeom prst="rect">
            <a:avLst/>
          </a:prstGeom>
          <a:ln/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14" r:id="rId1"/>
    <p:sldLayoutId id="2147484315" r:id="rId2"/>
    <p:sldLayoutId id="2147484319" r:id="rId3"/>
    <p:sldLayoutId id="2147484316" r:id="rId4"/>
    <p:sldLayoutId id="2147484318" r:id="rId5"/>
    <p:sldLayoutId id="2147484320" r:id="rId6"/>
    <p:sldLayoutId id="2147484321" r:id="rId7"/>
    <p:sldLayoutId id="2147484322" r:id="rId8"/>
    <p:sldLayoutId id="2147484326" r:id="rId9"/>
    <p:sldLayoutId id="2147484327" r:id="rId10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100" b="1" kern="1200">
          <a:solidFill>
            <a:srgbClr val="0000FF"/>
          </a:solidFill>
          <a:latin typeface="+mj-lt"/>
          <a:ea typeface="ヒラギノ角ゴ Pro W3" pitchFamily="-109" charset="-128"/>
          <a:cs typeface="ヒラギノ角ゴ Pro W3" pitchFamily="-109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panose="05000000000000000000" pitchFamily="2" charset="2"/>
        <a:buChar char="Ø"/>
        <a:defRPr sz="21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MS PGothic" panose="020B0600070205080204" pitchFamily="34" charset="-128"/>
          <a:cs typeface="ヒラギノ角ゴ Pro W3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Courier New" panose="02070309020205020404" pitchFamily="49" charset="0"/>
        <a:buChar char="o"/>
        <a:defRPr kern="1200">
          <a:solidFill>
            <a:schemeClr val="tx1"/>
          </a:solidFill>
          <a:latin typeface="+mn-lt"/>
          <a:ea typeface="MS PGothic" panose="020B0600070205080204" pitchFamily="34" charset="-128"/>
          <a:cs typeface="ヒラギノ角ゴ Pro W3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Human_evolution_scheme.png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4261" y="651500"/>
            <a:ext cx="8295480" cy="1728225"/>
          </a:xfrm>
        </p:spPr>
        <p:txBody>
          <a:bodyPr>
            <a:noAutofit/>
          </a:bodyPr>
          <a:lstStyle/>
          <a:p>
            <a:br>
              <a:rPr lang="en-US" sz="3600" dirty="0"/>
            </a:br>
            <a:r>
              <a:rPr lang="en-US" sz="3600" b="1" dirty="0"/>
              <a:t>Managing Failure by Design</a:t>
            </a:r>
            <a:br>
              <a:rPr lang="en-US" sz="3600" b="1" dirty="0"/>
            </a:br>
            <a:r>
              <a:rPr lang="en-US" sz="3600" b="1" dirty="0"/>
              <a:t>In Sociotechnical Systems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23525" y="2648560"/>
            <a:ext cx="7296949" cy="1420985"/>
          </a:xfrm>
        </p:spPr>
        <p:txBody>
          <a:bodyPr/>
          <a:lstStyle/>
          <a:p>
            <a:r>
              <a:rPr lang="en-US" sz="2400" dirty="0">
                <a:solidFill>
                  <a:schemeClr val="tx1"/>
                </a:solidFill>
              </a:rPr>
              <a:t>Jon Holbrook, PhD</a:t>
            </a:r>
          </a:p>
          <a:p>
            <a:r>
              <a:rPr lang="en-US" sz="2400" dirty="0">
                <a:solidFill>
                  <a:schemeClr val="tx1"/>
                </a:solidFill>
              </a:rPr>
              <a:t>National Aeronautics and Space Administration</a:t>
            </a:r>
          </a:p>
          <a:p>
            <a:endParaRPr lang="en-US" sz="1600" dirty="0">
              <a:solidFill>
                <a:schemeClr val="tx1"/>
              </a:solidFill>
            </a:endParaRPr>
          </a:p>
          <a:p>
            <a:r>
              <a:rPr lang="en-US" sz="1600" dirty="0">
                <a:solidFill>
                  <a:schemeClr val="tx1"/>
                </a:solidFill>
              </a:rPr>
              <a:t>May 8, 2024</a:t>
            </a:r>
          </a:p>
          <a:p>
            <a:r>
              <a:rPr lang="en-US" sz="1600" dirty="0">
                <a:solidFill>
                  <a:schemeClr val="tx1"/>
                </a:solidFill>
              </a:rPr>
              <a:t>IFS Briefing</a:t>
            </a:r>
          </a:p>
        </p:txBody>
      </p:sp>
    </p:spTree>
    <p:extLst>
      <p:ext uri="{BB962C8B-B14F-4D97-AF65-F5344CB8AC3E}">
        <p14:creationId xmlns:p14="http://schemas.microsoft.com/office/powerpoint/2010/main" val="2113467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7FBC09D-ECE8-3EB7-998D-A77B29CB69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26" y="766715"/>
            <a:ext cx="7732880" cy="4061329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Failure to acknowledge how human cognitive systems work – and how they evolved to work – leads to misconceptions and oversimplifications about human performance</a:t>
            </a:r>
          </a:p>
          <a:p>
            <a:pPr lvl="1">
              <a:spcBef>
                <a:spcPts val="600"/>
              </a:spcBef>
            </a:pPr>
            <a:r>
              <a:rPr lang="en-US" sz="1600" dirty="0"/>
              <a:t>Miscalibrations of what humans contribute to system performance</a:t>
            </a:r>
          </a:p>
          <a:p>
            <a:pPr lvl="1">
              <a:spcBef>
                <a:spcPts val="600"/>
              </a:spcBef>
            </a:pPr>
            <a:r>
              <a:rPr lang="en-US" sz="1600" dirty="0"/>
              <a:t>Misinterpretations about what humans are “bad at” or “good at”</a:t>
            </a:r>
          </a:p>
          <a:p>
            <a:pPr>
              <a:spcBef>
                <a:spcPts val="1800"/>
              </a:spcBef>
            </a:pPr>
            <a:r>
              <a:rPr lang="en-US" dirty="0"/>
              <a:t>Successful long-term solutions for designing socio-technical systems require knowledge of how people think and work</a:t>
            </a:r>
          </a:p>
          <a:p>
            <a:pPr lvl="1">
              <a:spcBef>
                <a:spcPts val="600"/>
              </a:spcBef>
            </a:pPr>
            <a:r>
              <a:rPr lang="en-US" sz="1600" dirty="0"/>
              <a:t>This is true whether designing systems to replace humans, work with humans, or rely on humans to intervene</a:t>
            </a:r>
          </a:p>
          <a:p>
            <a:pPr lvl="1">
              <a:spcBef>
                <a:spcPts val="600"/>
              </a:spcBef>
            </a:pPr>
            <a:r>
              <a:rPr lang="en-US" sz="1600" dirty="0"/>
              <a:t>Experience “being human” is an insufficient qualification for being an expert on how people think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C9D4697-6ACA-223F-F74C-A936506AA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Bottom line up front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470564-2F98-1D5A-6DDE-804561FD28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343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780691-0295-4F03-983C-DC8190394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All complex sociotechnical system fail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B36023-F502-4574-90EA-86219071FA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23" name="Content Placeholder 1">
            <a:extLst>
              <a:ext uri="{FF2B5EF4-FFF2-40B4-BE49-F238E27FC236}">
                <a16:creationId xmlns:a16="http://schemas.microsoft.com/office/drawing/2014/main" id="{797C5435-0B48-40C9-A5F7-6DA9407C36F6}"/>
              </a:ext>
            </a:extLst>
          </p:cNvPr>
          <p:cNvSpPr txBox="1">
            <a:spLocks/>
          </p:cNvSpPr>
          <p:nvPr/>
        </p:nvSpPr>
        <p:spPr>
          <a:xfrm>
            <a:off x="99965" y="843525"/>
            <a:ext cx="6306690" cy="3802095"/>
          </a:xfrm>
          <a:prstGeom prst="rect">
            <a:avLst/>
          </a:prstGeom>
        </p:spPr>
        <p:txBody>
          <a:bodyPr/>
          <a:lstStyle>
            <a:lvl1pPr marL="257175" indent="-2571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Ø"/>
              <a:defRPr sz="1800" b="0" kern="1200">
                <a:solidFill>
                  <a:schemeClr val="tx1"/>
                </a:solidFill>
                <a:latin typeface="Helvetica" panose="020B0604020202020204" pitchFamily="34" charset="0"/>
                <a:ea typeface="ヒラギノ角ゴ Pro W3" pitchFamily="-109" charset="-128"/>
                <a:cs typeface="Helvetica" panose="020B0604020202020204" pitchFamily="34" charset="0"/>
              </a:defRPr>
            </a:lvl1pPr>
            <a:lvl2pPr marL="557213" indent="-214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Helvetica" panose="020B0604020202020204" pitchFamily="34" charset="0"/>
                <a:ea typeface="ヒラギノ角ゴ Pro W3" pitchFamily="-109" charset="-128"/>
                <a:cs typeface="Helvetica" panose="020B0604020202020204" pitchFamily="34" charset="0"/>
              </a:defRPr>
            </a:lvl2pPr>
            <a:lvl3pPr marL="8572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Helvetica" panose="020B0604020202020204" pitchFamily="34" charset="0"/>
              </a:defRPr>
            </a:lvl3pPr>
            <a:lvl4pPr marL="12001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anose="02070309020205020404" pitchFamily="49" charset="0"/>
              <a:buChar char="o"/>
              <a:defRPr sz="1200" kern="1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Helvetica" panose="020B0604020202020204" pitchFamily="34" charset="0"/>
              </a:defRPr>
            </a:lvl4pPr>
            <a:lvl5pPr marL="15430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Helvetica" panose="020B0604020202020204" pitchFamily="34" charset="0"/>
                <a:ea typeface="ヒラギノ角ゴ Pro W3" charset="-128"/>
                <a:cs typeface="Helvetica" panose="020B0604020202020204" pitchFamily="34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4488" indent="-344488"/>
            <a:r>
              <a:rPr lang="en-US" sz="2000" dirty="0"/>
              <a:t>All system components are potential sources of failure</a:t>
            </a:r>
          </a:p>
          <a:p>
            <a:pPr marL="344488" indent="-344488"/>
            <a:r>
              <a:rPr lang="en-US" sz="2000" dirty="0"/>
              <a:t>Failure prevention through design</a:t>
            </a:r>
          </a:p>
          <a:p>
            <a:pPr marL="585788" lvl="1" indent="-241300"/>
            <a:r>
              <a:rPr lang="en-US" sz="1700" dirty="0"/>
              <a:t>Design to achieve a state in which conditions leading to an undesired outcome are controlled</a:t>
            </a:r>
          </a:p>
          <a:p>
            <a:pPr marL="344488" indent="-344488"/>
            <a:r>
              <a:rPr lang="en-US" sz="2000" dirty="0"/>
              <a:t>Designing for failure prevention can reduce failures but doesn’t make systems failure-proof</a:t>
            </a:r>
          </a:p>
          <a:p>
            <a:pPr marL="344488" indent="-344488"/>
            <a:r>
              <a:rPr lang="en-US" sz="2000" dirty="0"/>
              <a:t>Designs must also enable preparing for and recovering from both expected and unexpected failures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8FF1B3F-BEA0-3492-F11F-62BDAB76E9EB}"/>
              </a:ext>
            </a:extLst>
          </p:cNvPr>
          <p:cNvGrpSpPr>
            <a:grpSpLocks noChangeAspect="1"/>
          </p:cNvGrpSpPr>
          <p:nvPr/>
        </p:nvGrpSpPr>
        <p:grpSpPr>
          <a:xfrm>
            <a:off x="6400486" y="766725"/>
            <a:ext cx="1920240" cy="1920240"/>
            <a:chOff x="6253088" y="682954"/>
            <a:chExt cx="2103120" cy="210312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219A6617-7091-DC35-78CD-2C884655FFC7}"/>
                </a:ext>
              </a:extLst>
            </p:cNvPr>
            <p:cNvSpPr/>
            <p:nvPr/>
          </p:nvSpPr>
          <p:spPr>
            <a:xfrm>
              <a:off x="6253088" y="682954"/>
              <a:ext cx="2103120" cy="210312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72ECF71-B2BC-9CCB-0DEA-1DDCC0CAB8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77035" y="1035550"/>
              <a:ext cx="1855116" cy="1687917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6B63295-BF60-7DDA-1DA6-AD4C13087A20}"/>
                </a:ext>
              </a:extLst>
            </p:cNvPr>
            <p:cNvSpPr txBox="1"/>
            <p:nvPr/>
          </p:nvSpPr>
          <p:spPr>
            <a:xfrm>
              <a:off x="6781908" y="798859"/>
              <a:ext cx="104547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Environment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492FC41-7C54-2D58-0CFD-1CF8D1B4B9AE}"/>
              </a:ext>
            </a:extLst>
          </p:cNvPr>
          <p:cNvGrpSpPr/>
          <p:nvPr/>
        </p:nvGrpSpPr>
        <p:grpSpPr>
          <a:xfrm>
            <a:off x="6217553" y="2749486"/>
            <a:ext cx="2877065" cy="2395399"/>
            <a:chOff x="6217553" y="2749486"/>
            <a:chExt cx="2877065" cy="2395399"/>
          </a:xfrm>
        </p:grpSpPr>
        <p:sp>
          <p:nvSpPr>
            <p:cNvPr id="5" name="Trapezoid 4">
              <a:extLst>
                <a:ext uri="{FF2B5EF4-FFF2-40B4-BE49-F238E27FC236}">
                  <a16:creationId xmlns:a16="http://schemas.microsoft.com/office/drawing/2014/main" id="{70531153-7898-A28C-D861-D1BB35F5498D}"/>
                </a:ext>
              </a:extLst>
            </p:cNvPr>
            <p:cNvSpPr/>
            <p:nvPr/>
          </p:nvSpPr>
          <p:spPr>
            <a:xfrm rot="10800000">
              <a:off x="6217553" y="3059209"/>
              <a:ext cx="2377440" cy="365760"/>
            </a:xfrm>
            <a:prstGeom prst="trapezoid">
              <a:avLst>
                <a:gd name="adj" fmla="val 60612"/>
              </a:avLst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Trapezoid 13">
              <a:extLst>
                <a:ext uri="{FF2B5EF4-FFF2-40B4-BE49-F238E27FC236}">
                  <a16:creationId xmlns:a16="http://schemas.microsoft.com/office/drawing/2014/main" id="{9BA9087F-B288-8008-4C22-78897E4E0F04}"/>
                </a:ext>
              </a:extLst>
            </p:cNvPr>
            <p:cNvSpPr/>
            <p:nvPr/>
          </p:nvSpPr>
          <p:spPr>
            <a:xfrm rot="10800000">
              <a:off x="6463370" y="3477086"/>
              <a:ext cx="1881846" cy="365760"/>
            </a:xfrm>
            <a:prstGeom prst="trapezoid">
              <a:avLst>
                <a:gd name="adj" fmla="val 60612"/>
              </a:avLst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rapezoid 15">
              <a:extLst>
                <a:ext uri="{FF2B5EF4-FFF2-40B4-BE49-F238E27FC236}">
                  <a16:creationId xmlns:a16="http://schemas.microsoft.com/office/drawing/2014/main" id="{40548BAB-594B-4302-F5A0-6E0BE8B4B66D}"/>
                </a:ext>
              </a:extLst>
            </p:cNvPr>
            <p:cNvSpPr/>
            <p:nvPr/>
          </p:nvSpPr>
          <p:spPr>
            <a:xfrm rot="10800000">
              <a:off x="6696075" y="3894963"/>
              <a:ext cx="1409185" cy="365760"/>
            </a:xfrm>
            <a:prstGeom prst="trapezoid">
              <a:avLst>
                <a:gd name="adj" fmla="val 60612"/>
              </a:avLst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rapezoid 16">
              <a:extLst>
                <a:ext uri="{FF2B5EF4-FFF2-40B4-BE49-F238E27FC236}">
                  <a16:creationId xmlns:a16="http://schemas.microsoft.com/office/drawing/2014/main" id="{74004603-1899-72DC-2DA1-5D04384AC5A5}"/>
                </a:ext>
              </a:extLst>
            </p:cNvPr>
            <p:cNvSpPr/>
            <p:nvPr/>
          </p:nvSpPr>
          <p:spPr>
            <a:xfrm rot="10800000">
              <a:off x="6953110" y="4313450"/>
              <a:ext cx="909778" cy="365760"/>
            </a:xfrm>
            <a:prstGeom prst="trapezoid">
              <a:avLst>
                <a:gd name="adj" fmla="val 60612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rapezoid 18">
              <a:extLst>
                <a:ext uri="{FF2B5EF4-FFF2-40B4-BE49-F238E27FC236}">
                  <a16:creationId xmlns:a16="http://schemas.microsoft.com/office/drawing/2014/main" id="{47945F1A-7F4A-D852-D235-8822DCE4FFD1}"/>
                </a:ext>
              </a:extLst>
            </p:cNvPr>
            <p:cNvSpPr/>
            <p:nvPr/>
          </p:nvSpPr>
          <p:spPr>
            <a:xfrm rot="10800000">
              <a:off x="7196241" y="4735604"/>
              <a:ext cx="422455" cy="365760"/>
            </a:xfrm>
            <a:prstGeom prst="trapezoid">
              <a:avLst>
                <a:gd name="adj" fmla="val 60612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BEA193C-9C9D-31CE-551B-81A280A698F0}"/>
                </a:ext>
              </a:extLst>
            </p:cNvPr>
            <p:cNvSpPr txBox="1"/>
            <p:nvPr/>
          </p:nvSpPr>
          <p:spPr>
            <a:xfrm>
              <a:off x="6863428" y="3091012"/>
              <a:ext cx="10262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/>
                <a:t>Eliminate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8E94196-06D9-7505-6FDD-419D4148C9DA}"/>
                </a:ext>
              </a:extLst>
            </p:cNvPr>
            <p:cNvSpPr txBox="1"/>
            <p:nvPr/>
          </p:nvSpPr>
          <p:spPr>
            <a:xfrm>
              <a:off x="6935818" y="3489499"/>
              <a:ext cx="9348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/>
                <a:t>Replace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73D5019-BBB8-A949-9351-2AA7EC7F11A3}"/>
                </a:ext>
              </a:extLst>
            </p:cNvPr>
            <p:cNvSpPr txBox="1"/>
            <p:nvPr/>
          </p:nvSpPr>
          <p:spPr>
            <a:xfrm>
              <a:off x="7006255" y="3910273"/>
              <a:ext cx="78899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/>
                <a:t>Isolate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591BFE0-002B-1963-EE66-050AC932AD63}"/>
                </a:ext>
              </a:extLst>
            </p:cNvPr>
            <p:cNvSpPr txBox="1"/>
            <p:nvPr/>
          </p:nvSpPr>
          <p:spPr>
            <a:xfrm>
              <a:off x="7164187" y="4682120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PPE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4115F86-AF8A-E212-9528-A22378C71DF1}"/>
                </a:ext>
              </a:extLst>
            </p:cNvPr>
            <p:cNvSpPr txBox="1"/>
            <p:nvPr/>
          </p:nvSpPr>
          <p:spPr>
            <a:xfrm>
              <a:off x="6928276" y="4247649"/>
              <a:ext cx="96853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/>
                <a:t>Procedures</a:t>
              </a:r>
            </a:p>
            <a:p>
              <a:pPr algn="ctr"/>
              <a:r>
                <a:rPr lang="en-US" sz="1200" dirty="0"/>
                <a:t>Training</a:t>
              </a:r>
            </a:p>
          </p:txBody>
        </p:sp>
        <p:sp>
          <p:nvSpPr>
            <p:cNvPr id="26" name="Arrow: Up-Down 25">
              <a:extLst>
                <a:ext uri="{FF2B5EF4-FFF2-40B4-BE49-F238E27FC236}">
                  <a16:creationId xmlns:a16="http://schemas.microsoft.com/office/drawing/2014/main" id="{940E2020-24E1-52CC-B0B4-693109F95BAA}"/>
                </a:ext>
              </a:extLst>
            </p:cNvPr>
            <p:cNvSpPr/>
            <p:nvPr/>
          </p:nvSpPr>
          <p:spPr>
            <a:xfrm>
              <a:off x="8619616" y="3457592"/>
              <a:ext cx="253744" cy="1310635"/>
            </a:xfrm>
            <a:prstGeom prst="upDown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3AC98E8-9F58-F4D0-3057-B76435AC1E4B}"/>
                </a:ext>
              </a:extLst>
            </p:cNvPr>
            <p:cNvSpPr txBox="1"/>
            <p:nvPr/>
          </p:nvSpPr>
          <p:spPr>
            <a:xfrm>
              <a:off x="8421036" y="3060234"/>
              <a:ext cx="67358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Most</a:t>
              </a:r>
            </a:p>
            <a:p>
              <a:pPr algn="ctr"/>
              <a:r>
                <a:rPr lang="en-US" sz="1000" dirty="0"/>
                <a:t>Effective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55ED6FF-2397-BE56-EC4F-D88EA6030A1D}"/>
                </a:ext>
              </a:extLst>
            </p:cNvPr>
            <p:cNvSpPr txBox="1"/>
            <p:nvPr/>
          </p:nvSpPr>
          <p:spPr>
            <a:xfrm>
              <a:off x="8421036" y="4744775"/>
              <a:ext cx="67358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/>
                <a:t>Least</a:t>
              </a:r>
            </a:p>
            <a:p>
              <a:pPr algn="ctr"/>
              <a:r>
                <a:rPr lang="en-US" sz="1000" dirty="0"/>
                <a:t>Effective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E3D3CCF-50DC-E615-C78D-68377B0E1167}"/>
                </a:ext>
              </a:extLst>
            </p:cNvPr>
            <p:cNvSpPr txBox="1"/>
            <p:nvPr/>
          </p:nvSpPr>
          <p:spPr>
            <a:xfrm>
              <a:off x="6271890" y="2749486"/>
              <a:ext cx="228299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/>
                <a:t>Hierarchy of Controls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81497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7FBC09D-ECE8-3EB7-998D-A77B29CB69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019" y="699506"/>
            <a:ext cx="7659703" cy="4061329"/>
          </a:xfrm>
        </p:spPr>
        <p:txBody>
          <a:bodyPr/>
          <a:lstStyle/>
          <a:p>
            <a:r>
              <a:rPr lang="en-US" sz="2400" dirty="0"/>
              <a:t>In today’s aerospace industry</a:t>
            </a:r>
            <a:br>
              <a:rPr lang="en-US" sz="2400" dirty="0"/>
            </a:br>
            <a:r>
              <a:rPr lang="en-US" sz="2400" dirty="0"/>
              <a:t>data talks…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… and it talks a lot about errors and failures!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… and exceedances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… and deviations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… and violations</a:t>
            </a:r>
          </a:p>
          <a:p>
            <a:r>
              <a:rPr lang="en-US" sz="2400" dirty="0"/>
              <a:t>Even a “safety event” refers only to a </a:t>
            </a:r>
            <a:r>
              <a:rPr lang="en-US" sz="2400" i="1" dirty="0"/>
              <a:t>loss</a:t>
            </a:r>
            <a:r>
              <a:rPr lang="en-US" sz="2400" dirty="0"/>
              <a:t> of safety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An undesired outcome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Increased risk of an undesired outcome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Conditions that could result in an undesired outcome (i.e., close call)</a:t>
            </a:r>
          </a:p>
          <a:p>
            <a:pPr lvl="1"/>
            <a:endParaRPr lang="en-US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C9D4697-6ACA-223F-F74C-A936506AA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Data-driven failure management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470564-2F98-1D5A-6DDE-804561FD28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74109D3-A6AE-5FE4-83AE-5522C60066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5315" y="1112360"/>
            <a:ext cx="3194882" cy="1656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317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6D10C-A302-46ED-9322-4D778C946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1" y="151132"/>
            <a:ext cx="7659704" cy="461963"/>
          </a:xfrm>
        </p:spPr>
        <p:txBody>
          <a:bodyPr>
            <a:noAutofit/>
          </a:bodyPr>
          <a:lstStyle/>
          <a:p>
            <a:pPr algn="ctr"/>
            <a:r>
              <a:rPr lang="en-US" sz="2400" dirty="0"/>
              <a:t>Absence of evidence       evidence of absence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FD874F-D620-46B5-B57A-BAFFCF754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1" y="728310"/>
            <a:ext cx="7757810" cy="4029228"/>
          </a:xfrm>
        </p:spPr>
        <p:txBody>
          <a:bodyPr/>
          <a:lstStyle/>
          <a:p>
            <a:pPr marL="280988" indent="-280988">
              <a:spcBef>
                <a:spcPts val="1200"/>
              </a:spcBef>
            </a:pPr>
            <a:r>
              <a:rPr lang="en-US" sz="2000" dirty="0"/>
              <a:t>When we characterize task performance only in terms of errors and failures, we ignore the vast majority of human impacts on the system</a:t>
            </a:r>
          </a:p>
          <a:p>
            <a:pPr marL="280988" indent="-280988">
              <a:spcBef>
                <a:spcPts val="1200"/>
              </a:spcBef>
            </a:pPr>
            <a:r>
              <a:rPr lang="en-US" sz="2000" dirty="0"/>
              <a:t>When design or policy decisions are based only on failure data, they are based on a very small sample of systematically non-representative data</a:t>
            </a:r>
          </a:p>
          <a:p>
            <a:pPr marL="555625" lvl="1" indent="-274638">
              <a:spcBef>
                <a:spcPts val="1200"/>
              </a:spcBef>
            </a:pPr>
            <a:r>
              <a:rPr lang="en-US" sz="1800" dirty="0"/>
              <a:t>Sampling bias: Results based on non-random samples can be erroneously attributed to the phenomenon under study rather than to the method of sampling</a:t>
            </a:r>
          </a:p>
          <a:p>
            <a:pPr marL="280988" indent="-280988">
              <a:spcBef>
                <a:spcPts val="1200"/>
              </a:spcBef>
            </a:pPr>
            <a:r>
              <a:rPr lang="en-US" sz="2000" dirty="0"/>
              <a:t>When the only available human performance data are about failure, then data-driven designs only consider that humans fail</a:t>
            </a:r>
          </a:p>
        </p:txBody>
      </p:sp>
      <p:sp>
        <p:nvSpPr>
          <p:cNvPr id="5" name="Not Equal 4">
            <a:extLst>
              <a:ext uri="{FF2B5EF4-FFF2-40B4-BE49-F238E27FC236}">
                <a16:creationId xmlns:a16="http://schemas.microsoft.com/office/drawing/2014/main" id="{0BBB91EF-C7F8-45D7-948E-B2D0F3C0EA27}"/>
              </a:ext>
            </a:extLst>
          </p:cNvPr>
          <p:cNvSpPr/>
          <p:nvPr/>
        </p:nvSpPr>
        <p:spPr>
          <a:xfrm>
            <a:off x="3878433" y="229045"/>
            <a:ext cx="411480" cy="312182"/>
          </a:xfrm>
          <a:prstGeom prst="mathNotEqual">
            <a:avLst>
              <a:gd name="adj1" fmla="val 9790"/>
              <a:gd name="adj2" fmla="val 6600000"/>
              <a:gd name="adj3" fmla="val 1725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C0FEA8-8C8E-61C8-C65B-05ED7748C8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0516" y="4847246"/>
            <a:ext cx="685800" cy="128588"/>
          </a:xfrm>
        </p:spPr>
        <p:txBody>
          <a:bodyPr/>
          <a:lstStyle/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132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7FBC09D-ECE8-3EB7-998D-A77B29CB69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Claybrook</a:t>
            </a:r>
            <a:r>
              <a:rPr lang="en-US" dirty="0"/>
              <a:t> &amp; Kildare (</a:t>
            </a:r>
            <a:r>
              <a:rPr lang="en-US" i="1" dirty="0"/>
              <a:t>Science</a:t>
            </a:r>
            <a:r>
              <a:rPr lang="en-US" dirty="0"/>
              <a:t>, 2018)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“… </a:t>
            </a:r>
            <a:r>
              <a:rPr lang="en-US" dirty="0">
                <a:highlight>
                  <a:srgbClr val="FFFF00"/>
                </a:highlight>
              </a:rPr>
              <a:t>humans are inherently bad at monitoring </a:t>
            </a:r>
            <a:r>
              <a:rPr lang="en-US" dirty="0"/>
              <a:t>semi-autonomous systems and are </a:t>
            </a:r>
            <a:r>
              <a:rPr lang="en-US" dirty="0">
                <a:highlight>
                  <a:srgbClr val="FFFF00"/>
                </a:highlight>
              </a:rPr>
              <a:t>readily distracted</a:t>
            </a:r>
            <a:r>
              <a:rPr lang="en-US" dirty="0"/>
              <a:t>.”</a:t>
            </a:r>
          </a:p>
          <a:p>
            <a:pPr lvl="1">
              <a:spcBef>
                <a:spcPts val="600"/>
              </a:spcBef>
            </a:pPr>
            <a:r>
              <a:rPr lang="en-US" i="1" dirty="0"/>
              <a:t>Note</a:t>
            </a:r>
            <a:r>
              <a:rPr lang="en-US" dirty="0"/>
              <a:t>: The cited reference (Cunningham &amp; Regan, 2015) doesn’t actually say that…</a:t>
            </a:r>
          </a:p>
          <a:p>
            <a:pPr>
              <a:spcBef>
                <a:spcPts val="1800"/>
              </a:spcBef>
            </a:pPr>
            <a:r>
              <a:rPr lang="en-US" dirty="0"/>
              <a:t>NASA APPEL “Cognitive Bias in Engineering Decision-Making” course description: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“… will help participants understand how </a:t>
            </a:r>
            <a:r>
              <a:rPr lang="en-US" dirty="0">
                <a:highlight>
                  <a:srgbClr val="FFFF00"/>
                </a:highlight>
              </a:rPr>
              <a:t>decision-making can be compromised at all levels in an organization through reliance on heuristics</a:t>
            </a:r>
            <a:r>
              <a:rPr lang="en-US" dirty="0"/>
              <a:t>…”</a:t>
            </a:r>
          </a:p>
          <a:p>
            <a:pPr>
              <a:spcBef>
                <a:spcPts val="1800"/>
              </a:spcBef>
            </a:pPr>
            <a:r>
              <a:rPr lang="en-US" dirty="0"/>
              <a:t>“To fast forward to the </a:t>
            </a:r>
            <a:r>
              <a:rPr lang="en-US" dirty="0">
                <a:highlight>
                  <a:srgbClr val="FFFF00"/>
                </a:highlight>
              </a:rPr>
              <a:t>safest possible operational state </a:t>
            </a:r>
            <a:r>
              <a:rPr lang="en-US" dirty="0"/>
              <a:t>… network operators will be interested in the path that realizes </a:t>
            </a:r>
            <a:r>
              <a:rPr lang="en-US" dirty="0">
                <a:highlight>
                  <a:srgbClr val="FFFF00"/>
                </a:highlight>
              </a:rPr>
              <a:t>full machine autonomy </a:t>
            </a:r>
            <a:r>
              <a:rPr lang="en-US" dirty="0"/>
              <a:t>as quickly as possible.” (Uber, 2016)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C9D4697-6ACA-223F-F74C-A936506AA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err is human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470564-2F98-1D5A-6DDE-804561FD28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0392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780691-0295-4F03-983C-DC8190394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2329"/>
            <a:ext cx="8245460" cy="461963"/>
          </a:xfrm>
        </p:spPr>
        <p:txBody>
          <a:bodyPr/>
          <a:lstStyle/>
          <a:p>
            <a:r>
              <a:rPr lang="en-US" sz="2400" dirty="0"/>
              <a:t>Did millions of years of natural selection go wrong?</a:t>
            </a:r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B36023-F502-4574-90EA-86219071FA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7CC34DC-8FD2-2335-D5E4-CFFED5D655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235" y="920335"/>
            <a:ext cx="8234078" cy="329623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B90DD67-6D32-03B0-208A-18EB92C085E6}"/>
              </a:ext>
            </a:extLst>
          </p:cNvPr>
          <p:cNvSpPr txBox="1"/>
          <p:nvPr/>
        </p:nvSpPr>
        <p:spPr>
          <a:xfrm>
            <a:off x="4879241" y="4721223"/>
            <a:ext cx="4264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00" dirty="0">
                <a:latin typeface="+mn-lt"/>
              </a:rPr>
              <a:t>Image credit (left image)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+mn-lt"/>
              </a:rPr>
              <a:t>: Jose-Manuel Benito, released into the public domain. Available at: 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+mn-lt"/>
                <a:hlinkClick r:id="rId3"/>
              </a:rPr>
              <a:t>https://commons.wikimedia.org/wiki/File:Human_evolution_scheme.png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+mn-lt"/>
              </a:rPr>
              <a:t>.  </a:t>
            </a:r>
            <a:endParaRPr lang="en-US" sz="9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27166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780691-0295-4F03-983C-DC8190394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1" y="151132"/>
            <a:ext cx="7659704" cy="461963"/>
          </a:xfrm>
        </p:spPr>
        <p:txBody>
          <a:bodyPr/>
          <a:lstStyle/>
          <a:p>
            <a:r>
              <a:rPr lang="en-US" sz="2400" dirty="0"/>
              <a:t>The mind is a successful adaptive system</a:t>
            </a:r>
          </a:p>
        </p:txBody>
      </p:sp>
      <p:sp>
        <p:nvSpPr>
          <p:cNvPr id="23" name="Content Placeholder 1">
            <a:extLst>
              <a:ext uri="{FF2B5EF4-FFF2-40B4-BE49-F238E27FC236}">
                <a16:creationId xmlns:a16="http://schemas.microsoft.com/office/drawing/2014/main" id="{797C5435-0B48-40C9-A5F7-6DA9407C36F6}"/>
              </a:ext>
            </a:extLst>
          </p:cNvPr>
          <p:cNvSpPr txBox="1">
            <a:spLocks/>
          </p:cNvSpPr>
          <p:nvPr/>
        </p:nvSpPr>
        <p:spPr>
          <a:xfrm>
            <a:off x="99966" y="881930"/>
            <a:ext cx="8043699" cy="3939177"/>
          </a:xfrm>
          <a:prstGeom prst="rect">
            <a:avLst/>
          </a:prstGeom>
        </p:spPr>
        <p:txBody>
          <a:bodyPr/>
          <a:lstStyle>
            <a:lvl1pPr marL="257175" indent="-2571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Ø"/>
              <a:defRPr sz="1800" b="0" kern="1200">
                <a:solidFill>
                  <a:schemeClr val="tx1"/>
                </a:solidFill>
                <a:latin typeface="Helvetica" panose="020B0604020202020204" pitchFamily="34" charset="0"/>
                <a:ea typeface="ヒラギノ角ゴ Pro W3" pitchFamily="-109" charset="-128"/>
                <a:cs typeface="Helvetica" panose="020B0604020202020204" pitchFamily="34" charset="0"/>
              </a:defRPr>
            </a:lvl1pPr>
            <a:lvl2pPr marL="557213" indent="-214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Helvetica" panose="020B0604020202020204" pitchFamily="34" charset="0"/>
                <a:ea typeface="ヒラギノ角ゴ Pro W3" pitchFamily="-109" charset="-128"/>
                <a:cs typeface="Helvetica" panose="020B0604020202020204" pitchFamily="34" charset="0"/>
              </a:defRPr>
            </a:lvl2pPr>
            <a:lvl3pPr marL="8572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Helvetica" panose="020B0604020202020204" pitchFamily="34" charset="0"/>
              </a:defRPr>
            </a:lvl3pPr>
            <a:lvl4pPr marL="12001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anose="02070309020205020404" pitchFamily="49" charset="0"/>
              <a:buChar char="o"/>
              <a:defRPr sz="1200" kern="1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Helvetica" panose="020B0604020202020204" pitchFamily="34" charset="0"/>
              </a:defRPr>
            </a:lvl4pPr>
            <a:lvl5pPr marL="15430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Helvetica" panose="020B0604020202020204" pitchFamily="34" charset="0"/>
                <a:ea typeface="ヒラギノ角ゴ Pro W3" charset="-128"/>
                <a:cs typeface="Helvetica" panose="020B0604020202020204" pitchFamily="34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1200"/>
              </a:spcBef>
            </a:pPr>
            <a:r>
              <a:rPr lang="en-US" dirty="0"/>
              <a:t>Evolutionary adaptation is the adjustment of organisms to their environment to improved their chances of survival in that environment</a:t>
            </a:r>
          </a:p>
          <a:p>
            <a:pPr marL="342900" indent="-342900" algn="l">
              <a:spcBef>
                <a:spcPts val="1200"/>
              </a:spcBef>
            </a:pPr>
            <a:r>
              <a:rPr lang="en-US" dirty="0"/>
              <a:t>N</a:t>
            </a:r>
            <a:r>
              <a:rPr lang="en-US" b="0" i="0" u="none" strike="noStrike" baseline="0" dirty="0"/>
              <a:t>atural selection produces computational systems that solve adaptive problems reliably, quickly, and efficiently, but those systems are </a:t>
            </a:r>
            <a:r>
              <a:rPr lang="en-US" b="0" i="0" u="sng" strike="noStrike" baseline="0" dirty="0"/>
              <a:t>functionally specialized</a:t>
            </a:r>
            <a:r>
              <a:rPr lang="en-US" b="0" i="0" u="none" strike="noStrike" baseline="0" dirty="0"/>
              <a:t> (Cosmides &amp; </a:t>
            </a:r>
            <a:r>
              <a:rPr lang="en-US" b="0" i="0" u="none" strike="noStrike" baseline="0" dirty="0" err="1"/>
              <a:t>Tooby</a:t>
            </a:r>
            <a:r>
              <a:rPr lang="en-US" b="0" i="0" u="none" strike="noStrike" baseline="0" dirty="0"/>
              <a:t>, 2013)</a:t>
            </a:r>
            <a:endParaRPr lang="en-US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4FFCF93-CCF1-F954-3404-EBBA9DBBA3A7}"/>
              </a:ext>
            </a:extLst>
          </p:cNvPr>
          <p:cNvSpPr/>
          <p:nvPr/>
        </p:nvSpPr>
        <p:spPr>
          <a:xfrm>
            <a:off x="603493" y="2686965"/>
            <a:ext cx="7036643" cy="119055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Environments and tools that are poorly aligned with what our cognitive systems evolved to do limit human capabilities for resilient performance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C0701B-CD4D-7FDD-F570-87AA3B39EF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0516" y="4847246"/>
            <a:ext cx="685800" cy="128588"/>
          </a:xfrm>
        </p:spPr>
        <p:txBody>
          <a:bodyPr/>
          <a:lstStyle/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056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1519289-CDDD-43A1-9D62-D15420850C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516" y="843525"/>
            <a:ext cx="7742719" cy="2194560"/>
          </a:xfrm>
        </p:spPr>
        <p:txBody>
          <a:bodyPr/>
          <a:lstStyle/>
          <a:p>
            <a:r>
              <a:rPr lang="en-US" dirty="0">
                <a:ea typeface="Calibri" panose="020F0502020204030204" pitchFamily="34" charset="0"/>
              </a:rPr>
              <a:t>“False memories” are an inevitable consequence of a powerful, reconstructive memory system</a:t>
            </a:r>
          </a:p>
          <a:p>
            <a:r>
              <a:rPr lang="en-US" dirty="0">
                <a:effectLst/>
                <a:ea typeface="Calibri" panose="020F0502020204030204" pitchFamily="34" charset="0"/>
              </a:rPr>
              <a:t>What determines whether they have a positive or negative consequence depends solely upon how they are later put to use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4780691-0295-4F03-983C-DC8190394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1" y="122329"/>
            <a:ext cx="5418739" cy="461963"/>
          </a:xfrm>
        </p:spPr>
        <p:txBody>
          <a:bodyPr/>
          <a:lstStyle/>
          <a:p>
            <a:r>
              <a:rPr lang="en-US" dirty="0"/>
              <a:t>Illusions of memory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B36023-F502-4574-90EA-86219071FA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055B76-E75C-4F56-AF51-BD59AD1AB02F}"/>
              </a:ext>
            </a:extLst>
          </p:cNvPr>
          <p:cNvSpPr txBox="1"/>
          <p:nvPr/>
        </p:nvSpPr>
        <p:spPr>
          <a:xfrm>
            <a:off x="4418380" y="267450"/>
            <a:ext cx="2957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(Howe, Garner, &amp; Patel, 2013)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46E8629-9869-B444-EF53-F41C9EC77530}"/>
              </a:ext>
            </a:extLst>
          </p:cNvPr>
          <p:cNvSpPr/>
          <p:nvPr/>
        </p:nvSpPr>
        <p:spPr>
          <a:xfrm>
            <a:off x="808310" y="2216331"/>
            <a:ext cx="6682470" cy="120032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Associative problem solving was faster and more accurate when critical information was falsely recalled than when it wasn’t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5F4859A-4F95-6E7C-CECD-2CEC27BC1B4B}"/>
              </a:ext>
            </a:extLst>
          </p:cNvPr>
          <p:cNvSpPr txBox="1"/>
          <p:nvPr/>
        </p:nvSpPr>
        <p:spPr>
          <a:xfrm>
            <a:off x="444834" y="3512327"/>
            <a:ext cx="75452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“The person who </a:t>
            </a:r>
            <a:r>
              <a:rPr lang="en-US" b="1" i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misremembers</a:t>
            </a:r>
            <a:r>
              <a:rPr lang="en-US" i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seeing a predator while foraging for food might be more cautious upon their return to gather more food than the person who </a:t>
            </a:r>
            <a:r>
              <a:rPr lang="en-US" b="1" i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accurately remembers </a:t>
            </a:r>
            <a:r>
              <a:rPr lang="en-US" i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that only signs (e.g., feces, scent) of the predator had been present on an earlier visit.”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048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1519289-CDDD-43A1-9D62-D15420850C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516" y="843525"/>
            <a:ext cx="7742719" cy="2194560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L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iterature on cognitive biases has been interpreted to suggest that human inductive reasoning mechanisms do not embody a calculus for computing probability (i.e., people are “bad at” intuitive statistics)</a:t>
            </a:r>
          </a:p>
          <a:p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Evolutionary psychology, however, predicts that humans should be able to successfully represent probabilities as frequencies</a:t>
            </a:r>
          </a:p>
          <a:p>
            <a:pPr marL="0" indent="0" algn="ctr">
              <a:spcBef>
                <a:spcPts val="1200"/>
              </a:spcBef>
              <a:buNone/>
            </a:pPr>
            <a:r>
              <a:rPr lang="en-US" sz="2400" i="1" dirty="0">
                <a:latin typeface="Calibri" panose="020F0502020204030204" pitchFamily="34" charset="0"/>
                <a:ea typeface="Calibri" panose="020F0502020204030204" pitchFamily="34" charset="0"/>
              </a:rPr>
              <a:t>The probability of a single event is intrinsically unobservable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4780691-0295-4F03-983C-DC8190394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1" y="122329"/>
            <a:ext cx="5418739" cy="461963"/>
          </a:xfrm>
        </p:spPr>
        <p:txBody>
          <a:bodyPr/>
          <a:lstStyle/>
          <a:p>
            <a:r>
              <a:rPr lang="en-US" dirty="0"/>
              <a:t>Judgments under uncertainty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B36023-F502-4574-90EA-86219071FA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055B76-E75C-4F56-AF51-BD59AD1AB02F}"/>
              </a:ext>
            </a:extLst>
          </p:cNvPr>
          <p:cNvSpPr txBox="1"/>
          <p:nvPr/>
        </p:nvSpPr>
        <p:spPr>
          <a:xfrm>
            <a:off x="5071265" y="252243"/>
            <a:ext cx="2957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(Cosmides &amp; </a:t>
            </a:r>
            <a:r>
              <a:rPr lang="en-US" sz="1400" i="1" dirty="0" err="1"/>
              <a:t>Tooby</a:t>
            </a:r>
            <a:r>
              <a:rPr lang="en-US" sz="1400" i="1" dirty="0"/>
              <a:t>, 1996)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0064FA-DE8E-4FD7-BDA9-B0498F7B2713}"/>
              </a:ext>
            </a:extLst>
          </p:cNvPr>
          <p:cNvSpPr txBox="1"/>
          <p:nvPr/>
        </p:nvSpPr>
        <p:spPr>
          <a:xfrm>
            <a:off x="1811511" y="3073278"/>
            <a:ext cx="1910907" cy="1323439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There’s a 20% probability that today’s hunt in the north canyon will be successful.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09BBBE-E79D-4F70-ABB4-2C0338FA13E0}"/>
              </a:ext>
            </a:extLst>
          </p:cNvPr>
          <p:cNvSpPr txBox="1"/>
          <p:nvPr/>
        </p:nvSpPr>
        <p:spPr>
          <a:xfrm>
            <a:off x="4350913" y="3071015"/>
            <a:ext cx="1910907" cy="1323439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We were successful 2 out of the last 10 times we hunted in the north canyon.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57F2AB-BE80-4DD3-B3ED-8EE5632828BD}"/>
              </a:ext>
            </a:extLst>
          </p:cNvPr>
          <p:cNvSpPr txBox="1"/>
          <p:nvPr/>
        </p:nvSpPr>
        <p:spPr>
          <a:xfrm>
            <a:off x="3820379" y="3550627"/>
            <a:ext cx="432573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vs</a:t>
            </a:r>
          </a:p>
        </p:txBody>
      </p:sp>
    </p:spTree>
    <p:extLst>
      <p:ext uri="{BB962C8B-B14F-4D97-AF65-F5344CB8AC3E}">
        <p14:creationId xmlns:p14="http://schemas.microsoft.com/office/powerpoint/2010/main" val="19404584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1519289-CDDD-43A1-9D62-D15420850C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516" y="843525"/>
            <a:ext cx="8088364" cy="601107"/>
          </a:xfrm>
        </p:spPr>
        <p:txBody>
          <a:bodyPr/>
          <a:lstStyle/>
          <a:p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</a:rPr>
              <a:t>Medical diagnosis problem (famous for eliciting “base-rate neglect” cognitive bias) presented either as a probability problem or as a frequency problem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4780691-0295-4F03-983C-DC8190394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1" y="122329"/>
            <a:ext cx="5418739" cy="461963"/>
          </a:xfrm>
        </p:spPr>
        <p:txBody>
          <a:bodyPr/>
          <a:lstStyle/>
          <a:p>
            <a:r>
              <a:rPr lang="en-US" dirty="0"/>
              <a:t>Judgments under uncertainty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B36023-F502-4574-90EA-86219071FA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055B76-E75C-4F56-AF51-BD59AD1AB02F}"/>
              </a:ext>
            </a:extLst>
          </p:cNvPr>
          <p:cNvSpPr txBox="1"/>
          <p:nvPr/>
        </p:nvSpPr>
        <p:spPr>
          <a:xfrm>
            <a:off x="5301695" y="229045"/>
            <a:ext cx="2957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(Cosmides &amp; </a:t>
            </a:r>
            <a:r>
              <a:rPr lang="en-US" sz="1400" i="1" dirty="0" err="1"/>
              <a:t>Tooby</a:t>
            </a:r>
            <a:r>
              <a:rPr lang="en-US" sz="1400" i="1" dirty="0"/>
              <a:t>, 1996)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4CF969-5009-43AF-9136-1B603DC8A7AD}"/>
              </a:ext>
            </a:extLst>
          </p:cNvPr>
          <p:cNvSpPr txBox="1"/>
          <p:nvPr/>
        </p:nvSpPr>
        <p:spPr>
          <a:xfrm>
            <a:off x="501070" y="1922200"/>
            <a:ext cx="2620568" cy="2492990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u="sng" dirty="0"/>
              <a:t>Probability Condition</a:t>
            </a:r>
          </a:p>
          <a:p>
            <a:r>
              <a:rPr lang="en-US" sz="1400" dirty="0"/>
              <a:t>A test to detect a disease (disease X), whose prevalence is 1/1000, has a false positive rate of 5%. Assuming that you know nothing about the person's symptoms or signs, what is the chance that a person found to have a positive result </a:t>
            </a:r>
            <a:r>
              <a:rPr lang="en-US" sz="1400" i="1" dirty="0"/>
              <a:t>actually</a:t>
            </a:r>
            <a:r>
              <a:rPr lang="en-US" sz="1400" dirty="0"/>
              <a:t> has the disease?  </a:t>
            </a:r>
            <a:r>
              <a:rPr lang="en-US" sz="1400" u="sng" dirty="0"/>
              <a:t>            </a:t>
            </a:r>
            <a:r>
              <a:rPr lang="en-US" sz="1400" dirty="0"/>
              <a:t>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CB9F29E-DBDA-45F5-86EB-C26BD805EAAB}"/>
              </a:ext>
            </a:extLst>
          </p:cNvPr>
          <p:cNvSpPr txBox="1"/>
          <p:nvPr/>
        </p:nvSpPr>
        <p:spPr>
          <a:xfrm>
            <a:off x="3313663" y="1922200"/>
            <a:ext cx="4531790" cy="2492990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u="sng" dirty="0"/>
              <a:t>Frequency Condition</a:t>
            </a:r>
          </a:p>
          <a:p>
            <a:r>
              <a:rPr lang="en-US" sz="1400" dirty="0"/>
              <a:t>1 out of every 1000 Americans has disease X. Every time the test to detect disease X is given to a person who has the disease, the test comes out positive. But sometimes the test also comes out positive when it is given to a person who is completely healthy. Specifically, out of every 1000 people who are perfectly healthy, 50 of them test positive for the disease. From a random sample of 1000 Americans, on average, how many people who test positive for the disease will </a:t>
            </a:r>
            <a:r>
              <a:rPr lang="en-US" sz="1400" i="1" dirty="0"/>
              <a:t>actually</a:t>
            </a:r>
            <a:r>
              <a:rPr lang="en-US" sz="1400" dirty="0"/>
              <a:t> have the disease? </a:t>
            </a:r>
            <a:r>
              <a:rPr lang="en-US" sz="1400" u="sng" dirty="0"/>
              <a:t>            </a:t>
            </a:r>
            <a:r>
              <a:rPr lang="en-US" sz="1400" dirty="0"/>
              <a:t> out of </a:t>
            </a:r>
            <a:r>
              <a:rPr lang="en-US" sz="1400" u="sng" dirty="0"/>
              <a:t>             </a:t>
            </a:r>
            <a:r>
              <a:rPr lang="en-US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79701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1519289-CDDD-43A1-9D62-D15420850C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516" y="689905"/>
            <a:ext cx="7819530" cy="998530"/>
          </a:xfrm>
        </p:spPr>
        <p:txBody>
          <a:bodyPr/>
          <a:lstStyle/>
          <a:p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</a:rPr>
              <a:t>Correct = ~ 2% (or ~ 1 out of 50)</a:t>
            </a:r>
          </a:p>
          <a:p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Base rate conservative (considering </a:t>
            </a:r>
            <a:r>
              <a:rPr lang="en-US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only 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</a:rPr>
              <a:t>the base rate) = ~ 0.1% (or ~ 1 out of 1000)</a:t>
            </a:r>
          </a:p>
          <a:p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</a:rPr>
              <a:t>Base rate neglect (ignoring the base rate) = ~ 95% (or 950 out of 1000)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4780691-0295-4F03-983C-DC8190394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1" y="122329"/>
            <a:ext cx="5418739" cy="461963"/>
          </a:xfrm>
        </p:spPr>
        <p:txBody>
          <a:bodyPr/>
          <a:lstStyle/>
          <a:p>
            <a:r>
              <a:rPr lang="en-US" dirty="0"/>
              <a:t>Judgments under uncertainty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B36023-F502-4574-90EA-86219071FA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055B76-E75C-4F56-AF51-BD59AD1AB02F}"/>
              </a:ext>
            </a:extLst>
          </p:cNvPr>
          <p:cNvSpPr txBox="1"/>
          <p:nvPr/>
        </p:nvSpPr>
        <p:spPr>
          <a:xfrm>
            <a:off x="5301695" y="229045"/>
            <a:ext cx="2957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(Cosmides &amp; </a:t>
            </a:r>
            <a:r>
              <a:rPr lang="en-US" sz="1400" i="1" dirty="0" err="1"/>
              <a:t>Tooby</a:t>
            </a:r>
            <a:r>
              <a:rPr lang="en-US" sz="1400" i="1" dirty="0"/>
              <a:t>, 1996)</a:t>
            </a: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71BDAF4-8D56-49C4-923F-1ED36FA8B7A9}"/>
              </a:ext>
            </a:extLst>
          </p:cNvPr>
          <p:cNvGraphicFramePr>
            <a:graphicFrameLocks/>
          </p:cNvGraphicFramePr>
          <p:nvPr/>
        </p:nvGraphicFramePr>
        <p:xfrm>
          <a:off x="674041" y="1342790"/>
          <a:ext cx="6471094" cy="2880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BC718D5C-DD0C-9349-C173-071B14CB06C6}"/>
              </a:ext>
            </a:extLst>
          </p:cNvPr>
          <p:cNvSpPr/>
          <p:nvPr/>
        </p:nvSpPr>
        <p:spPr>
          <a:xfrm>
            <a:off x="4149545" y="2341319"/>
            <a:ext cx="3264425" cy="2112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6518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1519289-CDDD-43A1-9D62-D15420850C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516" y="689905"/>
            <a:ext cx="7819530" cy="998530"/>
          </a:xfrm>
        </p:spPr>
        <p:txBody>
          <a:bodyPr/>
          <a:lstStyle/>
          <a:p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</a:rPr>
              <a:t>Correct = ~ 2% (or ~ 1 out of 50)</a:t>
            </a:r>
          </a:p>
          <a:p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Base rate conservative (considering </a:t>
            </a:r>
            <a:r>
              <a:rPr lang="en-US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only 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</a:rPr>
              <a:t>the base rate) = ~ 0.1% (or ~ 1 out of 1000)</a:t>
            </a:r>
          </a:p>
          <a:p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</a:rPr>
              <a:t>Base rate neglect (ignoring the base rate) = ~ 95% (or 950 out of 1000)</a:t>
            </a:r>
          </a:p>
          <a:p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sz="16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4780691-0295-4F03-983C-DC8190394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1" y="122329"/>
            <a:ext cx="5418739" cy="461963"/>
          </a:xfrm>
        </p:spPr>
        <p:txBody>
          <a:bodyPr/>
          <a:lstStyle/>
          <a:p>
            <a:r>
              <a:rPr lang="en-US" dirty="0"/>
              <a:t>Judgments under uncertainty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B36023-F502-4574-90EA-86219071FA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055B76-E75C-4F56-AF51-BD59AD1AB02F}"/>
              </a:ext>
            </a:extLst>
          </p:cNvPr>
          <p:cNvSpPr txBox="1"/>
          <p:nvPr/>
        </p:nvSpPr>
        <p:spPr>
          <a:xfrm>
            <a:off x="5301695" y="229045"/>
            <a:ext cx="2957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(Cosmides &amp; </a:t>
            </a:r>
            <a:r>
              <a:rPr lang="en-US" sz="1400" i="1" dirty="0" err="1"/>
              <a:t>Tooby</a:t>
            </a:r>
            <a:r>
              <a:rPr lang="en-US" sz="1400" i="1" dirty="0"/>
              <a:t>, 1996)</a:t>
            </a: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71BDAF4-8D56-49C4-923F-1ED36FA8B7A9}"/>
              </a:ext>
            </a:extLst>
          </p:cNvPr>
          <p:cNvGraphicFramePr>
            <a:graphicFrameLocks/>
          </p:cNvGraphicFramePr>
          <p:nvPr/>
        </p:nvGraphicFramePr>
        <p:xfrm>
          <a:off x="674041" y="1342790"/>
          <a:ext cx="6471094" cy="2880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3E737CE-8499-3634-5285-AB72F53AC979}"/>
              </a:ext>
            </a:extLst>
          </p:cNvPr>
          <p:cNvSpPr txBox="1"/>
          <p:nvPr/>
        </p:nvSpPr>
        <p:spPr>
          <a:xfrm>
            <a:off x="923525" y="4220170"/>
            <a:ext cx="66440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simple rewording of the problem can elicit correct Bayesian reasoning and eliminate base-rate neglect for a majority of subjects</a:t>
            </a:r>
          </a:p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61547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0E84C-F0F0-4EF4-9E58-A600CFEA9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0960"/>
            <a:ext cx="7886700" cy="438333"/>
          </a:xfrm>
        </p:spPr>
        <p:txBody>
          <a:bodyPr/>
          <a:lstStyle/>
          <a:p>
            <a:pPr algn="ctr"/>
            <a:r>
              <a:rPr lang="en-US" dirty="0"/>
              <a:t>A real-world base-rate fallacy example</a:t>
            </a:r>
          </a:p>
        </p:txBody>
      </p:sp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865703FC-3E83-726C-BFE2-A3B21F2A6A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0516" y="4847246"/>
            <a:ext cx="685800" cy="128588"/>
          </a:xfrm>
        </p:spPr>
        <p:txBody>
          <a:bodyPr/>
          <a:lstStyle/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230527-2BA0-ABFA-261E-07F4B453071F}"/>
              </a:ext>
            </a:extLst>
          </p:cNvPr>
          <p:cNvSpPr txBox="1"/>
          <p:nvPr/>
        </p:nvSpPr>
        <p:spPr>
          <a:xfrm>
            <a:off x="530447" y="766715"/>
            <a:ext cx="2620568" cy="769441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u="sng" dirty="0"/>
              <a:t>Probability Condition</a:t>
            </a:r>
          </a:p>
          <a:p>
            <a:r>
              <a:rPr lang="en-US" sz="1400" dirty="0"/>
              <a:t>Human error contributes to 80% of aviation accidents</a:t>
            </a:r>
            <a:r>
              <a:rPr lang="en-US" sz="1400" baseline="30000" dirty="0"/>
              <a:t>1</a:t>
            </a:r>
            <a:endParaRPr lang="en-US" sz="1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4038023-C742-9E14-FF00-4831701EA8E2}"/>
              </a:ext>
            </a:extLst>
          </p:cNvPr>
          <p:cNvSpPr txBox="1"/>
          <p:nvPr/>
        </p:nvSpPr>
        <p:spPr>
          <a:xfrm>
            <a:off x="513416" y="2732225"/>
            <a:ext cx="2620568" cy="1169551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Humans cause most of the accidents, so:</a:t>
            </a:r>
          </a:p>
          <a:p>
            <a:r>
              <a:rPr lang="en-US" sz="1400" dirty="0"/>
              <a:t>Remove them</a:t>
            </a:r>
          </a:p>
          <a:p>
            <a:r>
              <a:rPr lang="en-US" sz="1400" dirty="0"/>
              <a:t>Replace them</a:t>
            </a:r>
          </a:p>
          <a:p>
            <a:r>
              <a:rPr lang="en-US" sz="1400" dirty="0"/>
              <a:t>Isolate the system from them</a:t>
            </a:r>
            <a:endParaRPr lang="en-US" sz="1200" dirty="0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89A0E30B-E12C-483C-6577-CD1BB9A93813}"/>
              </a:ext>
            </a:extLst>
          </p:cNvPr>
          <p:cNvSpPr/>
          <p:nvPr/>
        </p:nvSpPr>
        <p:spPr>
          <a:xfrm>
            <a:off x="1691625" y="1650030"/>
            <a:ext cx="230430" cy="99853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FF500A-5F84-D358-44BE-A69E850DCB44}"/>
              </a:ext>
            </a:extLst>
          </p:cNvPr>
          <p:cNvSpPr txBox="1"/>
          <p:nvPr/>
        </p:nvSpPr>
        <p:spPr>
          <a:xfrm>
            <a:off x="252036" y="4492000"/>
            <a:ext cx="579795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(1) </a:t>
            </a:r>
            <a:r>
              <a:rPr kumimoji="0" 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Weigmann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&amp; </a:t>
            </a:r>
            <a:r>
              <a:rPr kumimoji="0" 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Shappell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2003</a:t>
            </a:r>
          </a:p>
        </p:txBody>
      </p:sp>
    </p:spTree>
    <p:extLst>
      <p:ext uri="{BB962C8B-B14F-4D97-AF65-F5344CB8AC3E}">
        <p14:creationId xmlns:p14="http://schemas.microsoft.com/office/powerpoint/2010/main" val="13579276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0E84C-F0F0-4EF4-9E58-A600CFEA9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0960"/>
            <a:ext cx="7886700" cy="438333"/>
          </a:xfrm>
        </p:spPr>
        <p:txBody>
          <a:bodyPr/>
          <a:lstStyle/>
          <a:p>
            <a:pPr algn="ctr"/>
            <a:r>
              <a:rPr lang="en-US" dirty="0"/>
              <a:t>A real-world base-rate fallacy example</a:t>
            </a:r>
          </a:p>
        </p:txBody>
      </p:sp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865703FC-3E83-726C-BFE2-A3B21F2A6A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0516" y="4847246"/>
            <a:ext cx="685800" cy="128588"/>
          </a:xfrm>
        </p:spPr>
        <p:txBody>
          <a:bodyPr/>
          <a:lstStyle/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230527-2BA0-ABFA-261E-07F4B453071F}"/>
              </a:ext>
            </a:extLst>
          </p:cNvPr>
          <p:cNvSpPr txBox="1"/>
          <p:nvPr/>
        </p:nvSpPr>
        <p:spPr>
          <a:xfrm>
            <a:off x="530447" y="766715"/>
            <a:ext cx="2620568" cy="769441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u="sng" dirty="0"/>
              <a:t>Probability Condition</a:t>
            </a:r>
          </a:p>
          <a:p>
            <a:r>
              <a:rPr lang="en-US" sz="1400" dirty="0"/>
              <a:t>Human error contributes to 80% of aviation accidents</a:t>
            </a:r>
            <a:r>
              <a:rPr lang="en-US" sz="1400" baseline="30000" dirty="0"/>
              <a:t>1</a:t>
            </a:r>
            <a:endParaRPr lang="en-US" sz="1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13D07D-ACDF-FC74-C2AF-275D86B20922}"/>
              </a:ext>
            </a:extLst>
          </p:cNvPr>
          <p:cNvSpPr txBox="1"/>
          <p:nvPr/>
        </p:nvSpPr>
        <p:spPr>
          <a:xfrm>
            <a:off x="3343039" y="766715"/>
            <a:ext cx="4854663" cy="1846659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u="sng" dirty="0"/>
              <a:t>Frequency Condition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From 2007- 2016, there were 244,000,000 commercial aviation departures, of which 388 resulted in accidents</a:t>
            </a:r>
            <a:r>
              <a:rPr lang="en-US" sz="1400" baseline="30000" dirty="0"/>
              <a:t>2</a:t>
            </a: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Human error was implicated in ~310 out of the 388 accidents (i.e., 80%)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Pilots intervened to manage aircraft malfunctions on ~48,800,000 of the 243,999,612 non-accident flights (i.e., 20%)</a:t>
            </a:r>
            <a:r>
              <a:rPr lang="en-US" sz="1400" baseline="30000" dirty="0"/>
              <a:t>3</a:t>
            </a:r>
            <a:endParaRPr lang="en-US" sz="1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4038023-C742-9E14-FF00-4831701EA8E2}"/>
              </a:ext>
            </a:extLst>
          </p:cNvPr>
          <p:cNvSpPr txBox="1"/>
          <p:nvPr/>
        </p:nvSpPr>
        <p:spPr>
          <a:xfrm>
            <a:off x="513416" y="2732225"/>
            <a:ext cx="2620568" cy="1169551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Humans cause most of the accidents, so:</a:t>
            </a:r>
          </a:p>
          <a:p>
            <a:r>
              <a:rPr lang="en-US" sz="1400" dirty="0"/>
              <a:t>Remove them</a:t>
            </a:r>
          </a:p>
          <a:p>
            <a:r>
              <a:rPr lang="en-US" sz="1400" dirty="0"/>
              <a:t>Replace them</a:t>
            </a:r>
          </a:p>
          <a:p>
            <a:r>
              <a:rPr lang="en-US" sz="1400" dirty="0"/>
              <a:t>Isolate the system from them</a:t>
            </a:r>
            <a:endParaRPr lang="en-US" sz="1200" dirty="0"/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5D8B8E84-E669-B30D-2239-FF744BF3441C}"/>
              </a:ext>
            </a:extLst>
          </p:cNvPr>
          <p:cNvSpPr/>
          <p:nvPr/>
        </p:nvSpPr>
        <p:spPr>
          <a:xfrm>
            <a:off x="1691625" y="1650030"/>
            <a:ext cx="230430" cy="99853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E51D40-CFAE-2BE4-846B-48EC1FE375F6}"/>
              </a:ext>
            </a:extLst>
          </p:cNvPr>
          <p:cNvSpPr txBox="1"/>
          <p:nvPr/>
        </p:nvSpPr>
        <p:spPr>
          <a:xfrm>
            <a:off x="252036" y="4492000"/>
            <a:ext cx="579795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(1) </a:t>
            </a:r>
            <a:r>
              <a:rPr kumimoji="0" 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Weigmann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&amp; </a:t>
            </a:r>
            <a:r>
              <a:rPr kumimoji="0" 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Shappell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2003; (2) Boeing, 2017; (3) PARC/CAST, 2013</a:t>
            </a:r>
          </a:p>
        </p:txBody>
      </p:sp>
    </p:spTree>
    <p:extLst>
      <p:ext uri="{BB962C8B-B14F-4D97-AF65-F5344CB8AC3E}">
        <p14:creationId xmlns:p14="http://schemas.microsoft.com/office/powerpoint/2010/main" val="4879370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0E84C-F0F0-4EF4-9E58-A600CFEA9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0960"/>
            <a:ext cx="7886700" cy="438333"/>
          </a:xfrm>
        </p:spPr>
        <p:txBody>
          <a:bodyPr/>
          <a:lstStyle/>
          <a:p>
            <a:pPr algn="ctr"/>
            <a:r>
              <a:rPr lang="en-US" dirty="0"/>
              <a:t>A real-world base-rate fallacy example</a:t>
            </a:r>
          </a:p>
        </p:txBody>
      </p:sp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865703FC-3E83-726C-BFE2-A3B21F2A6A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0516" y="4847246"/>
            <a:ext cx="685800" cy="128588"/>
          </a:xfrm>
        </p:spPr>
        <p:txBody>
          <a:bodyPr/>
          <a:lstStyle/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230527-2BA0-ABFA-261E-07F4B453071F}"/>
              </a:ext>
            </a:extLst>
          </p:cNvPr>
          <p:cNvSpPr txBox="1"/>
          <p:nvPr/>
        </p:nvSpPr>
        <p:spPr>
          <a:xfrm>
            <a:off x="530447" y="766715"/>
            <a:ext cx="2620568" cy="769441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u="sng" dirty="0"/>
              <a:t>Probability Condition</a:t>
            </a:r>
          </a:p>
          <a:p>
            <a:r>
              <a:rPr lang="en-US" sz="1400" dirty="0"/>
              <a:t>Human error contributes to 80% of aviation accidents</a:t>
            </a:r>
            <a:r>
              <a:rPr lang="en-US" sz="1400" baseline="30000" dirty="0"/>
              <a:t>1</a:t>
            </a:r>
            <a:endParaRPr lang="en-US" sz="1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4038023-C742-9E14-FF00-4831701EA8E2}"/>
              </a:ext>
            </a:extLst>
          </p:cNvPr>
          <p:cNvSpPr txBox="1"/>
          <p:nvPr/>
        </p:nvSpPr>
        <p:spPr>
          <a:xfrm>
            <a:off x="513416" y="2732225"/>
            <a:ext cx="2620568" cy="1169551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Humans cause most of the accidents, so:</a:t>
            </a:r>
          </a:p>
          <a:p>
            <a:r>
              <a:rPr lang="en-US" sz="1400" dirty="0"/>
              <a:t>Remove them</a:t>
            </a:r>
          </a:p>
          <a:p>
            <a:r>
              <a:rPr lang="en-US" sz="1400" dirty="0"/>
              <a:t>Replace them</a:t>
            </a:r>
          </a:p>
          <a:p>
            <a:r>
              <a:rPr lang="en-US" sz="1400" dirty="0"/>
              <a:t>Isolate the system from them</a:t>
            </a:r>
            <a:endParaRPr lang="en-US" sz="1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1376DE-4C54-DF2F-374A-77A5202D8FAD}"/>
              </a:ext>
            </a:extLst>
          </p:cNvPr>
          <p:cNvSpPr txBox="1"/>
          <p:nvPr/>
        </p:nvSpPr>
        <p:spPr>
          <a:xfrm>
            <a:off x="3343040" y="2725370"/>
            <a:ext cx="4854662" cy="1169551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Pilots intervene to keep flights safe from aircraft malfunctions over 157,000 times for every 1 time that a human error is implicated in an accident.</a:t>
            </a:r>
          </a:p>
          <a:p>
            <a:r>
              <a:rPr lang="en-US" sz="1400" b="1" i="1" dirty="0"/>
              <a:t>Does removing, replacing, or isolating them still sound like the safest idea?</a:t>
            </a:r>
            <a:endParaRPr lang="en-US" sz="1200" b="1" i="1" dirty="0"/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5D8B8E84-E669-B30D-2239-FF744BF3441C}"/>
              </a:ext>
            </a:extLst>
          </p:cNvPr>
          <p:cNvSpPr/>
          <p:nvPr/>
        </p:nvSpPr>
        <p:spPr>
          <a:xfrm>
            <a:off x="1691625" y="1650030"/>
            <a:ext cx="230430" cy="99853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CF1D06-1135-7F75-958C-ED859FD54CED}"/>
              </a:ext>
            </a:extLst>
          </p:cNvPr>
          <p:cNvSpPr txBox="1"/>
          <p:nvPr/>
        </p:nvSpPr>
        <p:spPr>
          <a:xfrm>
            <a:off x="252036" y="4492000"/>
            <a:ext cx="579795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(1) </a:t>
            </a:r>
            <a:r>
              <a:rPr kumimoji="0" 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Weigmann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&amp; </a:t>
            </a:r>
            <a:r>
              <a:rPr kumimoji="0" 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Shappell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2003; (2) Boeing, 2017; (3) PARC/CAST, 2013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D954F6-FCA5-6F4B-AB14-1082009158A3}"/>
              </a:ext>
            </a:extLst>
          </p:cNvPr>
          <p:cNvSpPr txBox="1"/>
          <p:nvPr/>
        </p:nvSpPr>
        <p:spPr>
          <a:xfrm>
            <a:off x="3343039" y="766715"/>
            <a:ext cx="4854663" cy="1846659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u="sng" dirty="0"/>
              <a:t>Frequency Condition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From 2007- 2016, there were 244,000,000 commercial aviation departures, of which 388 resulted in accidents</a:t>
            </a:r>
            <a:r>
              <a:rPr lang="en-US" sz="1400" baseline="30000" dirty="0"/>
              <a:t>2</a:t>
            </a: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Human error was implicated in ~310 out of the 388 accidents (i.e., 80%)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Pilots intervened to manage aircraft malfunctions on ~48,800,000 of the 243,999,612 non-accident flights (i.e., 20%)</a:t>
            </a:r>
            <a:r>
              <a:rPr lang="en-US" sz="1400" baseline="30000" dirty="0"/>
              <a:t>3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1006130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780691-0295-4F03-983C-DC8190394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Humans cause safety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B36023-F502-4574-90EA-86219071FA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23" name="Content Placeholder 1">
            <a:extLst>
              <a:ext uri="{FF2B5EF4-FFF2-40B4-BE49-F238E27FC236}">
                <a16:creationId xmlns:a16="http://schemas.microsoft.com/office/drawing/2014/main" id="{797C5435-0B48-40C9-A5F7-6DA9407C36F6}"/>
              </a:ext>
            </a:extLst>
          </p:cNvPr>
          <p:cNvSpPr txBox="1">
            <a:spLocks/>
          </p:cNvSpPr>
          <p:nvPr/>
        </p:nvSpPr>
        <p:spPr>
          <a:xfrm>
            <a:off x="117021" y="766715"/>
            <a:ext cx="7949834" cy="3763690"/>
          </a:xfrm>
          <a:prstGeom prst="rect">
            <a:avLst/>
          </a:prstGeom>
        </p:spPr>
        <p:txBody>
          <a:bodyPr/>
          <a:lstStyle>
            <a:lvl1pPr marL="257175" indent="-2571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Ø"/>
              <a:defRPr sz="1800" b="0" kern="1200">
                <a:solidFill>
                  <a:schemeClr val="tx1"/>
                </a:solidFill>
                <a:latin typeface="Helvetica" panose="020B0604020202020204" pitchFamily="34" charset="0"/>
                <a:ea typeface="ヒラギノ角ゴ Pro W3" pitchFamily="-109" charset="-128"/>
                <a:cs typeface="Helvetica" panose="020B0604020202020204" pitchFamily="34" charset="0"/>
              </a:defRPr>
            </a:lvl1pPr>
            <a:lvl2pPr marL="557213" indent="-214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Helvetica" panose="020B0604020202020204" pitchFamily="34" charset="0"/>
                <a:ea typeface="ヒラギノ角ゴ Pro W3" pitchFamily="-109" charset="-128"/>
                <a:cs typeface="Helvetica" panose="020B0604020202020204" pitchFamily="34" charset="0"/>
              </a:defRPr>
            </a:lvl2pPr>
            <a:lvl3pPr marL="8572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Helvetica" panose="020B0604020202020204" pitchFamily="34" charset="0"/>
              </a:defRPr>
            </a:lvl3pPr>
            <a:lvl4pPr marL="12001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anose="02070309020205020404" pitchFamily="49" charset="0"/>
              <a:buChar char="o"/>
              <a:defRPr sz="1200" kern="1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Helvetica" panose="020B0604020202020204" pitchFamily="34" charset="0"/>
              </a:defRPr>
            </a:lvl4pPr>
            <a:lvl5pPr marL="15430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Helvetica" panose="020B0604020202020204" pitchFamily="34" charset="0"/>
                <a:ea typeface="ヒラギノ角ゴ Pro W3" charset="-128"/>
                <a:cs typeface="Helvetica" panose="020B0604020202020204" pitchFamily="34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en-US" sz="2000" dirty="0"/>
              <a:t>Analysis of 20 “major incidents” by PARC/CAST Flight Deck Automation Working Group (2013)</a:t>
            </a:r>
          </a:p>
          <a:p>
            <a:pPr marL="642938" lvl="1" indent="-342900"/>
            <a:r>
              <a:rPr lang="en-US" sz="1800" dirty="0"/>
              <a:t>“These major incidents represent cases where pilots successfully mitigated the risk of the malfunction.”</a:t>
            </a:r>
          </a:p>
          <a:p>
            <a:pPr marL="642938" lvl="1" indent="-342900"/>
            <a:r>
              <a:rPr lang="en-US" sz="1800" dirty="0"/>
              <a:t>Equipment malfunctions identified as a threat in 11 of 20 major incidents</a:t>
            </a:r>
          </a:p>
          <a:p>
            <a:pPr marL="642938" lvl="1" indent="-342900"/>
            <a:r>
              <a:rPr lang="en-US" sz="1800" dirty="0"/>
              <a:t>No checklist or defined procedure to address equipment malfunctions in 5 of these 11 incidents (i.e., failure not anticipated by designers)</a:t>
            </a:r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1C195D8-F0B4-1E98-9101-F0021392C2EE}"/>
              </a:ext>
            </a:extLst>
          </p:cNvPr>
          <p:cNvSpPr/>
          <p:nvPr/>
        </p:nvSpPr>
        <p:spPr>
          <a:xfrm>
            <a:off x="1634018" y="3489008"/>
            <a:ext cx="4915840" cy="89404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Reasoning beyond procedures is essential for many recovery actions</a:t>
            </a:r>
          </a:p>
        </p:txBody>
      </p:sp>
    </p:spTree>
    <p:extLst>
      <p:ext uri="{BB962C8B-B14F-4D97-AF65-F5344CB8AC3E}">
        <p14:creationId xmlns:p14="http://schemas.microsoft.com/office/powerpoint/2010/main" val="4469859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780691-0295-4F03-983C-DC8190394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Human potential for resilient performance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B36023-F502-4574-90EA-86219071FA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23" name="Content Placeholder 1">
            <a:extLst>
              <a:ext uri="{FF2B5EF4-FFF2-40B4-BE49-F238E27FC236}">
                <a16:creationId xmlns:a16="http://schemas.microsoft.com/office/drawing/2014/main" id="{797C5435-0B48-40C9-A5F7-6DA9407C36F6}"/>
              </a:ext>
            </a:extLst>
          </p:cNvPr>
          <p:cNvSpPr txBox="1">
            <a:spLocks/>
          </p:cNvSpPr>
          <p:nvPr/>
        </p:nvSpPr>
        <p:spPr>
          <a:xfrm>
            <a:off x="117021" y="766715"/>
            <a:ext cx="7949834" cy="3763690"/>
          </a:xfrm>
          <a:prstGeom prst="rect">
            <a:avLst/>
          </a:prstGeom>
        </p:spPr>
        <p:txBody>
          <a:bodyPr/>
          <a:lstStyle>
            <a:lvl1pPr marL="257175" indent="-2571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Ø"/>
              <a:defRPr sz="1800" b="0" kern="1200">
                <a:solidFill>
                  <a:schemeClr val="tx1"/>
                </a:solidFill>
                <a:latin typeface="Helvetica" panose="020B0604020202020204" pitchFamily="34" charset="0"/>
                <a:ea typeface="ヒラギノ角ゴ Pro W3" pitchFamily="-109" charset="-128"/>
                <a:cs typeface="Helvetica" panose="020B0604020202020204" pitchFamily="34" charset="0"/>
              </a:defRPr>
            </a:lvl1pPr>
            <a:lvl2pPr marL="557213" indent="-214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Helvetica" panose="020B0604020202020204" pitchFamily="34" charset="0"/>
                <a:ea typeface="ヒラギノ角ゴ Pro W3" pitchFamily="-109" charset="-128"/>
                <a:cs typeface="Helvetica" panose="020B0604020202020204" pitchFamily="34" charset="0"/>
              </a:defRPr>
            </a:lvl2pPr>
            <a:lvl3pPr marL="8572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Helvetica" panose="020B0604020202020204" pitchFamily="34" charset="0"/>
              </a:defRPr>
            </a:lvl3pPr>
            <a:lvl4pPr marL="12001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anose="02070309020205020404" pitchFamily="49" charset="0"/>
              <a:buChar char="o"/>
              <a:defRPr sz="1200" kern="1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Helvetica" panose="020B0604020202020204" pitchFamily="34" charset="0"/>
              </a:defRPr>
            </a:lvl4pPr>
            <a:lvl5pPr marL="15430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Helvetica" panose="020B0604020202020204" pitchFamily="34" charset="0"/>
                <a:ea typeface="ヒラギノ角ゴ Pro W3" charset="-128"/>
                <a:cs typeface="Helvetica" panose="020B0604020202020204" pitchFamily="34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D983AC1-4E51-147D-68F1-C1414F684D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09" t="465" r="5757" b="5850"/>
          <a:stretch/>
        </p:blipFill>
        <p:spPr>
          <a:xfrm rot="5400000">
            <a:off x="4994686" y="671910"/>
            <a:ext cx="3994121" cy="4301824"/>
          </a:xfrm>
          <a:prstGeom prst="rect">
            <a:avLst/>
          </a:prstGeom>
        </p:spPr>
      </p:pic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C1F8C85E-9735-B3AB-CFD7-B3127D253F3A}"/>
              </a:ext>
            </a:extLst>
          </p:cNvPr>
          <p:cNvSpPr txBox="1">
            <a:spLocks/>
          </p:cNvSpPr>
          <p:nvPr/>
        </p:nvSpPr>
        <p:spPr>
          <a:xfrm>
            <a:off x="170516" y="771429"/>
            <a:ext cx="4670316" cy="3994121"/>
          </a:xfrm>
          <a:prstGeom prst="rect">
            <a:avLst/>
          </a:prstGeom>
        </p:spPr>
        <p:txBody>
          <a:bodyPr/>
          <a:lstStyle>
            <a:lvl1pPr marL="257175" indent="-2571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Ø"/>
              <a:defRPr sz="1800" b="0" kern="1200">
                <a:solidFill>
                  <a:schemeClr val="tx1"/>
                </a:solidFill>
                <a:latin typeface="Helvetica" panose="020B0604020202020204" pitchFamily="34" charset="0"/>
                <a:ea typeface="ヒラギノ角ゴ Pro W3" pitchFamily="-109" charset="-128"/>
                <a:cs typeface="Helvetica" panose="020B0604020202020204" pitchFamily="34" charset="0"/>
              </a:defRPr>
            </a:lvl1pPr>
            <a:lvl2pPr marL="557213" indent="-214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Helvetica" panose="020B0604020202020204" pitchFamily="34" charset="0"/>
                <a:ea typeface="ヒラギノ角ゴ Pro W3" pitchFamily="-109" charset="-128"/>
                <a:cs typeface="Helvetica" panose="020B0604020202020204" pitchFamily="34" charset="0"/>
              </a:defRPr>
            </a:lvl2pPr>
            <a:lvl3pPr marL="8572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Helvetica" panose="020B0604020202020204" pitchFamily="34" charset="0"/>
              </a:defRPr>
            </a:lvl3pPr>
            <a:lvl4pPr marL="12001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anose="02070309020205020404" pitchFamily="49" charset="0"/>
              <a:buChar char="o"/>
              <a:defRPr sz="1200" kern="1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Helvetica" panose="020B0604020202020204" pitchFamily="34" charset="0"/>
              </a:defRPr>
            </a:lvl4pPr>
            <a:lvl5pPr marL="15430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Helvetica" panose="020B0604020202020204" pitchFamily="34" charset="0"/>
                <a:ea typeface="ヒラギノ角ゴ Pro W3" charset="-128"/>
                <a:cs typeface="Helvetica" panose="020B0604020202020204" pitchFamily="34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en-US" sz="2000" dirty="0"/>
              <a:t>Resilient performance</a:t>
            </a:r>
            <a:r>
              <a:rPr lang="en-US" sz="2000" baseline="30000" dirty="0"/>
              <a:t>1</a:t>
            </a:r>
            <a:r>
              <a:rPr lang="en-US" sz="2000" dirty="0"/>
              <a:t> comprises the capabilities to</a:t>
            </a:r>
          </a:p>
          <a:p>
            <a:pPr marL="642938" lvl="1" indent="-342900"/>
            <a:r>
              <a:rPr lang="en-US" sz="1700" b="1" dirty="0"/>
              <a:t>Anticipate</a:t>
            </a:r>
            <a:r>
              <a:rPr lang="en-US" sz="1700" dirty="0"/>
              <a:t> – consider what might happen in the future</a:t>
            </a:r>
          </a:p>
          <a:p>
            <a:pPr marL="642938" lvl="1" indent="-342900"/>
            <a:r>
              <a:rPr lang="en-US" sz="1700" b="1" dirty="0"/>
              <a:t>Monitor</a:t>
            </a:r>
            <a:r>
              <a:rPr lang="en-US" sz="1700" dirty="0"/>
              <a:t> – know what is happening and where to look for change</a:t>
            </a:r>
          </a:p>
          <a:p>
            <a:pPr marL="642938" lvl="1" indent="-342900"/>
            <a:r>
              <a:rPr lang="en-US" sz="1700" b="1" dirty="0"/>
              <a:t>Respond</a:t>
            </a:r>
            <a:r>
              <a:rPr lang="en-US" sz="1700" dirty="0"/>
              <a:t> – know what to do and have the opportunity to do it</a:t>
            </a:r>
          </a:p>
          <a:p>
            <a:pPr marL="642938" lvl="1" indent="-342900"/>
            <a:r>
              <a:rPr lang="en-US" sz="1700" b="1" dirty="0"/>
              <a:t>Learn</a:t>
            </a:r>
            <a:r>
              <a:rPr lang="en-US" sz="1700" dirty="0"/>
              <a:t> – know what has happened and why</a:t>
            </a:r>
          </a:p>
          <a:p>
            <a:pPr marL="342900" indent="-342900"/>
            <a:r>
              <a:rPr lang="en-US" dirty="0"/>
              <a:t>Resilient performance enables </a:t>
            </a:r>
            <a:r>
              <a:rPr lang="en-US" dirty="0" err="1"/>
              <a:t>macrocognitive</a:t>
            </a:r>
            <a:r>
              <a:rPr lang="en-US" dirty="0"/>
              <a:t> functions</a:t>
            </a:r>
            <a:r>
              <a:rPr lang="en-US" baseline="30000" dirty="0"/>
              <a:t>2</a:t>
            </a:r>
            <a:r>
              <a:rPr lang="en-US" dirty="0"/>
              <a:t> (i.e., “goals”)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39F7E63-0B06-1673-A48B-6B53D11288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5361" y="1785885"/>
            <a:ext cx="2142341" cy="202495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B5479A3-4D98-5C65-7031-93BBE7B15F85}"/>
              </a:ext>
            </a:extLst>
          </p:cNvPr>
          <p:cNvSpPr txBox="1"/>
          <p:nvPr/>
        </p:nvSpPr>
        <p:spPr>
          <a:xfrm>
            <a:off x="2382915" y="4798792"/>
            <a:ext cx="665363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/>
              <a:t>Outer circle adapted from Hollnagel (2015)</a:t>
            </a:r>
            <a:r>
              <a:rPr lang="en-US" sz="1050" baseline="30000" dirty="0"/>
              <a:t>1 </a:t>
            </a:r>
            <a:r>
              <a:rPr lang="en-US" sz="1050" dirty="0"/>
              <a:t>; Inner circle adapted from Klein et al. (2003)</a:t>
            </a:r>
            <a:r>
              <a:rPr lang="en-US" sz="1050" baseline="30000" dirty="0"/>
              <a:t>2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7085064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780691-0295-4F03-983C-DC8190394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Consequences of designing out failure factors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B36023-F502-4574-90EA-86219071FA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23" name="Content Placeholder 1">
            <a:extLst>
              <a:ext uri="{FF2B5EF4-FFF2-40B4-BE49-F238E27FC236}">
                <a16:creationId xmlns:a16="http://schemas.microsoft.com/office/drawing/2014/main" id="{797C5435-0B48-40C9-A5F7-6DA9407C36F6}"/>
              </a:ext>
            </a:extLst>
          </p:cNvPr>
          <p:cNvSpPr txBox="1">
            <a:spLocks/>
          </p:cNvSpPr>
          <p:nvPr/>
        </p:nvSpPr>
        <p:spPr>
          <a:xfrm>
            <a:off x="117021" y="766715"/>
            <a:ext cx="7949834" cy="3763690"/>
          </a:xfrm>
          <a:prstGeom prst="rect">
            <a:avLst/>
          </a:prstGeom>
        </p:spPr>
        <p:txBody>
          <a:bodyPr/>
          <a:lstStyle>
            <a:lvl1pPr marL="257175" indent="-2571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Ø"/>
              <a:defRPr sz="1800" b="0" kern="1200">
                <a:solidFill>
                  <a:schemeClr val="tx1"/>
                </a:solidFill>
                <a:latin typeface="Helvetica" panose="020B0604020202020204" pitchFamily="34" charset="0"/>
                <a:ea typeface="ヒラギノ角ゴ Pro W3" pitchFamily="-109" charset="-128"/>
                <a:cs typeface="Helvetica" panose="020B0604020202020204" pitchFamily="34" charset="0"/>
              </a:defRPr>
            </a:lvl1pPr>
            <a:lvl2pPr marL="557213" indent="-214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Helvetica" panose="020B0604020202020204" pitchFamily="34" charset="0"/>
                <a:ea typeface="ヒラギノ角ゴ Pro W3" pitchFamily="-109" charset="-128"/>
                <a:cs typeface="Helvetica" panose="020B0604020202020204" pitchFamily="34" charset="0"/>
              </a:defRPr>
            </a:lvl2pPr>
            <a:lvl3pPr marL="8572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Helvetica" panose="020B0604020202020204" pitchFamily="34" charset="0"/>
              </a:defRPr>
            </a:lvl3pPr>
            <a:lvl4pPr marL="12001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anose="02070309020205020404" pitchFamily="49" charset="0"/>
              <a:buChar char="o"/>
              <a:defRPr sz="1200" kern="1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Helvetica" panose="020B0604020202020204" pitchFamily="34" charset="0"/>
              </a:defRPr>
            </a:lvl4pPr>
            <a:lvl5pPr marL="15430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Helvetica" panose="020B0604020202020204" pitchFamily="34" charset="0"/>
                <a:ea typeface="ヒラギノ角ゴ Pro W3" charset="-128"/>
                <a:cs typeface="Helvetica" panose="020B0604020202020204" pitchFamily="34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600"/>
              </a:spcBef>
            </a:pPr>
            <a:r>
              <a:rPr lang="en-US" sz="2000" dirty="0"/>
              <a:t>Designs intended to protect the system from error-prone humans can inadvertently limit the capability to intervene and adapt</a:t>
            </a:r>
          </a:p>
          <a:p>
            <a:pPr marL="342900" indent="-342900">
              <a:spcBef>
                <a:spcPts val="600"/>
              </a:spcBef>
            </a:pPr>
            <a:r>
              <a:rPr lang="en-US" sz="2000" dirty="0"/>
              <a:t>For example…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Inadequacies in training can limit the ability to </a:t>
            </a:r>
            <a:r>
              <a:rPr lang="en-US" sz="1800" b="1" dirty="0"/>
              <a:t>anticipate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Creating impoverished environments when automating tasks can limit the ability to </a:t>
            </a:r>
            <a:r>
              <a:rPr lang="en-US" sz="1800" b="1" dirty="0"/>
              <a:t>monitor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Simplified interfaces and inability to over-ride or take control from automation can limit the ability to </a:t>
            </a:r>
            <a:r>
              <a:rPr lang="en-US" sz="1800" b="1" dirty="0"/>
              <a:t>respond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Designs that restrict feedback can inhibit the ability to </a:t>
            </a:r>
            <a:r>
              <a:rPr lang="en-US" sz="1800" b="1" dirty="0"/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8006877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0E84C-F0F0-4EF4-9E58-A600CFEA9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0960"/>
            <a:ext cx="7886700" cy="438333"/>
          </a:xfrm>
        </p:spPr>
        <p:txBody>
          <a:bodyPr/>
          <a:lstStyle/>
          <a:p>
            <a:pPr algn="ctr"/>
            <a:r>
              <a:rPr lang="en-US" dirty="0"/>
              <a:t>Designing for “nominal” performance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55278184-48DE-3496-E63A-155186C2E10D}"/>
              </a:ext>
            </a:extLst>
          </p:cNvPr>
          <p:cNvSpPr/>
          <p:nvPr/>
        </p:nvSpPr>
        <p:spPr>
          <a:xfrm>
            <a:off x="495144" y="3421203"/>
            <a:ext cx="5364335" cy="105742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/>
            <a:r>
              <a:rPr lang="en-US" sz="20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When “nominal” is characterized as a blue-sky, “everything works” condition, we risk designing for a state that rarely if ever occurs</a:t>
            </a:r>
          </a:p>
        </p:txBody>
      </p:sp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865703FC-3E83-726C-BFE2-A3B21F2A6A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0516" y="4847246"/>
            <a:ext cx="685800" cy="128588"/>
          </a:xfrm>
        </p:spPr>
        <p:txBody>
          <a:bodyPr/>
          <a:lstStyle/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0EB4E531-CC77-2648-75E4-AA709086E6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249" b="10069"/>
          <a:stretch/>
        </p:blipFill>
        <p:spPr>
          <a:xfrm>
            <a:off x="5263290" y="3224635"/>
            <a:ext cx="3384956" cy="184876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4A4B0-5844-9458-3606-EC9A53E7A5E7}"/>
              </a:ext>
            </a:extLst>
          </p:cNvPr>
          <p:cNvSpPr txBox="1">
            <a:spLocks/>
          </p:cNvSpPr>
          <p:nvPr/>
        </p:nvSpPr>
        <p:spPr>
          <a:xfrm>
            <a:off x="155424" y="726230"/>
            <a:ext cx="7949835" cy="1922330"/>
          </a:xfrm>
          <a:prstGeom prst="rect">
            <a:avLst/>
          </a:prstGeom>
        </p:spPr>
        <p:txBody>
          <a:bodyPr/>
          <a:lstStyle>
            <a:lvl1pPr marL="257175" indent="-2571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Ø"/>
              <a:defRPr sz="1800" b="0" kern="1200">
                <a:solidFill>
                  <a:schemeClr val="tx1"/>
                </a:solidFill>
                <a:latin typeface="Helvetica" panose="020B0604020202020204" pitchFamily="34" charset="0"/>
                <a:ea typeface="ヒラギノ角ゴ Pro W3" pitchFamily="-109" charset="-128"/>
                <a:cs typeface="Helvetica" panose="020B0604020202020204" pitchFamily="34" charset="0"/>
              </a:defRPr>
            </a:lvl1pPr>
            <a:lvl2pPr marL="557213" indent="-214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Helvetica" panose="020B0604020202020204" pitchFamily="34" charset="0"/>
                <a:ea typeface="ヒラギノ角ゴ Pro W3" pitchFamily="-109" charset="-128"/>
                <a:cs typeface="Helvetica" panose="020B0604020202020204" pitchFamily="34" charset="0"/>
              </a:defRPr>
            </a:lvl2pPr>
            <a:lvl3pPr marL="8572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Helvetica" panose="020B0604020202020204" pitchFamily="34" charset="0"/>
              </a:defRPr>
            </a:lvl3pPr>
            <a:lvl4pPr marL="12001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anose="02070309020205020404" pitchFamily="49" charset="0"/>
              <a:buChar char="o"/>
              <a:defRPr sz="1200" kern="12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Helvetica" panose="020B0604020202020204" pitchFamily="34" charset="0"/>
              </a:defRPr>
            </a:lvl4pPr>
            <a:lvl5pPr marL="15430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Helvetica" panose="020B0604020202020204" pitchFamily="34" charset="0"/>
                <a:ea typeface="ヒラギノ角ゴ Pro W3" charset="-128"/>
                <a:cs typeface="Helvetica" panose="020B0604020202020204" pitchFamily="34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i="1" dirty="0"/>
              <a:t>Nominal</a:t>
            </a:r>
            <a:r>
              <a:rPr lang="en-US" dirty="0"/>
              <a:t> describes performance according to plan or design</a:t>
            </a:r>
          </a:p>
          <a:p>
            <a:r>
              <a:rPr lang="en-US" dirty="0"/>
              <a:t>Because the human’s role in preventing failures is rarely acknowledged, it is often assumed that “nominal” performance is free of failure and free of human intervention</a:t>
            </a:r>
          </a:p>
          <a:p>
            <a:r>
              <a:rPr lang="en-US" dirty="0"/>
              <a:t>Even in ultra-safe, well-studied systems, failures and the need to deal with them are </a:t>
            </a:r>
            <a:r>
              <a:rPr lang="en-US" i="1" dirty="0"/>
              <a:t>routine</a:t>
            </a:r>
          </a:p>
          <a:p>
            <a:pPr lvl="1"/>
            <a:r>
              <a:rPr lang="en-US" sz="1600" dirty="0"/>
              <a:t>Airline pilots intervene to deal with system malfunctions on 1 in 5 “normal” flights</a:t>
            </a:r>
          </a:p>
          <a:p>
            <a:pPr lvl="1"/>
            <a:r>
              <a:rPr lang="en-US" sz="1600" dirty="0"/>
              <a:t>These systems are all carefully designed, rigorously tested, and fully certified</a:t>
            </a:r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12668449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9D10F85-243F-4E7A-BC19-98442FB030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785918"/>
            <a:ext cx="8107089" cy="406132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Just for fun, try Googling “the most complicated thing in the universe”… </a:t>
            </a:r>
            <a:r>
              <a:rPr lang="en-US" dirty="0">
                <a:sym typeface="Wingdings" panose="05000000000000000000" pitchFamily="2" charset="2"/>
              </a:rPr>
              <a:t></a:t>
            </a:r>
          </a:p>
          <a:p>
            <a:pPr marL="342900" indent="-342900"/>
            <a:r>
              <a:rPr lang="en-US" sz="2400" dirty="0"/>
              <a:t>Why everyone isn’t an expert on how human’s think just because they’re human</a:t>
            </a:r>
          </a:p>
          <a:p>
            <a:pPr lvl="1"/>
            <a:r>
              <a:rPr lang="en-US" sz="2000" dirty="0"/>
              <a:t>People do not have reliable introspective access to their own cognition (Nisbett &amp; Wilson, 1977)</a:t>
            </a:r>
          </a:p>
          <a:p>
            <a:pPr lvl="1"/>
            <a:r>
              <a:rPr lang="en-US" sz="2000" dirty="0"/>
              <a:t>It doesn’t </a:t>
            </a:r>
            <a:r>
              <a:rPr lang="en-US" sz="2000" i="1" dirty="0"/>
              <a:t>feel</a:t>
            </a:r>
            <a:r>
              <a:rPr lang="en-US" sz="2000" dirty="0"/>
              <a:t> like our introspections are unreliable, so people overestimate their ability to do so (Dunning &amp; Kruger, 1999)</a:t>
            </a:r>
          </a:p>
          <a:p>
            <a:pPr lvl="1"/>
            <a:r>
              <a:rPr lang="en-US" sz="2000" dirty="0"/>
              <a:t>We employ scientific methods to understand how people think</a:t>
            </a:r>
          </a:p>
          <a:p>
            <a:pPr lvl="1"/>
            <a:r>
              <a:rPr lang="en-US" sz="2000" dirty="0"/>
              <a:t>We employ human performance experts to understand the science</a:t>
            </a:r>
          </a:p>
          <a:p>
            <a:endParaRPr lang="en-US" sz="17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73548E8-8F87-40D2-9AB3-FEBB7F8B4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don’t think like we think we think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88C5BB-9EAD-48B3-AB55-7E96F9D4E6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3086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9D10F85-243F-4E7A-BC19-98442FB030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25" y="737911"/>
            <a:ext cx="8141860" cy="4061329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Include expertise in human performance on your design team</a:t>
            </a:r>
          </a:p>
          <a:p>
            <a:r>
              <a:rPr lang="en-US" dirty="0"/>
              <a:t>Recognize system failures as both routine and unavoidable – account for that in design and in testing</a:t>
            </a:r>
          </a:p>
          <a:p>
            <a:r>
              <a:rPr lang="en-US" dirty="0"/>
              <a:t>Measure what happens, not just what fails</a:t>
            </a:r>
          </a:p>
          <a:p>
            <a:r>
              <a:rPr lang="en-US" dirty="0"/>
              <a:t>Don’t simply design out failure factors without considering the possible reduction of preparation and recovery factors</a:t>
            </a:r>
          </a:p>
          <a:p>
            <a:r>
              <a:rPr lang="en-US" dirty="0"/>
              <a:t>Question dogmatic assumptions about what people are “bad at” or “good at”</a:t>
            </a:r>
          </a:p>
          <a:p>
            <a:r>
              <a:rPr lang="en-US" dirty="0"/>
              <a:t>Support capability for resilient performance through system designs that align with what our cognitive systems evolved to do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73548E8-8F87-40D2-9AB3-FEBB7F8B4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failure by design: A path forward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88C5BB-9EAD-48B3-AB55-7E96F9D4E6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D19105F-8E65-EFE8-ADE3-1C667A7EB703}"/>
              </a:ext>
            </a:extLst>
          </p:cNvPr>
          <p:cNvSpPr/>
          <p:nvPr/>
        </p:nvSpPr>
        <p:spPr>
          <a:xfrm>
            <a:off x="613251" y="789811"/>
            <a:ext cx="7226207" cy="86021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There are engineering solutions to designing for failure management, and they are </a:t>
            </a:r>
            <a:r>
              <a:rPr lang="en-US" sz="2400" b="1" i="1" dirty="0">
                <a:solidFill>
                  <a:schemeClr val="tx1"/>
                </a:solidFill>
              </a:rPr>
              <a:t>integrated</a:t>
            </a:r>
            <a:r>
              <a:rPr lang="en-US" sz="2400" b="1" dirty="0">
                <a:solidFill>
                  <a:schemeClr val="tx1"/>
                </a:solidFill>
              </a:rPr>
              <a:t> solutions</a:t>
            </a:r>
          </a:p>
        </p:txBody>
      </p:sp>
    </p:spTree>
    <p:extLst>
      <p:ext uri="{BB962C8B-B14F-4D97-AF65-F5344CB8AC3E}">
        <p14:creationId xmlns:p14="http://schemas.microsoft.com/office/powerpoint/2010/main" val="4831112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81886" y="459474"/>
            <a:ext cx="7934744" cy="32644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r>
              <a:rPr lang="en-US" sz="3600" b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	Thank you</a:t>
            </a:r>
          </a:p>
        </p:txBody>
      </p:sp>
    </p:spTree>
    <p:extLst>
      <p:ext uri="{BB962C8B-B14F-4D97-AF65-F5344CB8AC3E}">
        <p14:creationId xmlns:p14="http://schemas.microsoft.com/office/powerpoint/2010/main" val="252711434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D PPT Template 7 12 11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111293</TotalTime>
  <Words>2167</Words>
  <Application>Microsoft Office PowerPoint</Application>
  <PresentationFormat>On-screen Show (16:9)</PresentationFormat>
  <Paragraphs>221</Paragraphs>
  <Slides>23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Arial</vt:lpstr>
      <vt:lpstr>Calibri</vt:lpstr>
      <vt:lpstr>Courier New</vt:lpstr>
      <vt:lpstr>Helvetica</vt:lpstr>
      <vt:lpstr>Helvetica Light</vt:lpstr>
      <vt:lpstr>Lucida Grande</vt:lpstr>
      <vt:lpstr>Wingdings</vt:lpstr>
      <vt:lpstr>Custom Design</vt:lpstr>
      <vt:lpstr>ED PPT Template 7 12 11</vt:lpstr>
      <vt:lpstr> Managing Failure by Design In Sociotechnical Systems</vt:lpstr>
      <vt:lpstr>Bottom line up front</vt:lpstr>
      <vt:lpstr>All complex sociotechnical system fail</vt:lpstr>
      <vt:lpstr>Data-driven failure management</vt:lpstr>
      <vt:lpstr>Absence of evidence       evidence of absence</vt:lpstr>
      <vt:lpstr>To err is human</vt:lpstr>
      <vt:lpstr>Did millions of years of natural selection go wrong?</vt:lpstr>
      <vt:lpstr>The mind is a successful adaptive system</vt:lpstr>
      <vt:lpstr>Illusions of memory</vt:lpstr>
      <vt:lpstr>Judgments under uncertainty</vt:lpstr>
      <vt:lpstr>Judgments under uncertainty</vt:lpstr>
      <vt:lpstr>Judgments under uncertainty</vt:lpstr>
      <vt:lpstr>Judgments under uncertainty</vt:lpstr>
      <vt:lpstr>A real-world base-rate fallacy example</vt:lpstr>
      <vt:lpstr>A real-world base-rate fallacy example</vt:lpstr>
      <vt:lpstr>A real-world base-rate fallacy example</vt:lpstr>
      <vt:lpstr>Humans cause safety</vt:lpstr>
      <vt:lpstr>Human potential for resilient performance</vt:lpstr>
      <vt:lpstr>Consequences of designing out failure factors</vt:lpstr>
      <vt:lpstr>Designing for “nominal” performance</vt:lpstr>
      <vt:lpstr>We don’t think like we think we think</vt:lpstr>
      <vt:lpstr>Managing failure by design: A path forward</vt:lpstr>
      <vt:lpstr>PowerPoint Presentation</vt:lpstr>
    </vt:vector>
  </TitlesOfParts>
  <Company>ODIN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Product Lines</dc:title>
  <dc:creator>Jon Holbrook</dc:creator>
  <cp:lastModifiedBy>Jon Holbrook</cp:lastModifiedBy>
  <cp:revision>646</cp:revision>
  <cp:lastPrinted>2024-03-25T21:07:23Z</cp:lastPrinted>
  <dcterms:created xsi:type="dcterms:W3CDTF">2012-09-25T21:07:10Z</dcterms:created>
  <dcterms:modified xsi:type="dcterms:W3CDTF">2024-04-29T15:39:43Z</dcterms:modified>
</cp:coreProperties>
</file>