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embeddedFontLst>
    <p:embeddedFont>
      <p:font typeface="Roboto"/>
      <p:regular r:id="rId34"/>
      <p:bold r:id="rId35"/>
      <p:italic r:id="rId36"/>
      <p:boldItalic r:id="rId37"/>
    </p:embeddedFont>
    <p:embeddedFont>
      <p:font typeface="Palatino Linotype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alatinoLinotype-italic.fntdata"/><Relationship Id="rId20" Type="http://schemas.openxmlformats.org/officeDocument/2006/relationships/slide" Target="slides/slide15.xml"/><Relationship Id="rId41" Type="http://schemas.openxmlformats.org/officeDocument/2006/relationships/font" Target="fonts/PalatinoLinotype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-bold.fntdata"/><Relationship Id="rId12" Type="http://schemas.openxmlformats.org/officeDocument/2006/relationships/slide" Target="slides/slide7.xml"/><Relationship Id="rId34" Type="http://schemas.openxmlformats.org/officeDocument/2006/relationships/font" Target="fonts/Roboto-regular.fntdata"/><Relationship Id="rId15" Type="http://schemas.openxmlformats.org/officeDocument/2006/relationships/slide" Target="slides/slide10.xml"/><Relationship Id="rId37" Type="http://schemas.openxmlformats.org/officeDocument/2006/relationships/font" Target="fonts/Roboto-boldItalic.fntdata"/><Relationship Id="rId14" Type="http://schemas.openxmlformats.org/officeDocument/2006/relationships/slide" Target="slides/slide9.xml"/><Relationship Id="rId36" Type="http://schemas.openxmlformats.org/officeDocument/2006/relationships/font" Target="fonts/Roboto-italic.fntdata"/><Relationship Id="rId17" Type="http://schemas.openxmlformats.org/officeDocument/2006/relationships/slide" Target="slides/slide12.xml"/><Relationship Id="rId39" Type="http://schemas.openxmlformats.org/officeDocument/2006/relationships/font" Target="fonts/PalatinoLinotype-bold.fntdata"/><Relationship Id="rId16" Type="http://schemas.openxmlformats.org/officeDocument/2006/relationships/slide" Target="slides/slide11.xml"/><Relationship Id="rId38" Type="http://schemas.openxmlformats.org/officeDocument/2006/relationships/font" Target="fonts/PalatinoLinotype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6f7dbf6b82_0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6f7dbf6b82_0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6f7dbf6b82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6f7dbf6b82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6f7dbf6b82_0_6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6f7dbf6b82_0_6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67d162267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67d162267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6f7dbf6b82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6f7dbf6b82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6f7dbf6b82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6f7dbf6b82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6f7dbf6b82_0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6f7dbf6b82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b3ed3d13f2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b3ed3d13f2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c7fb1db63b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c7fb1db63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c7fb1db63b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c7fb1db63b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6f7dbf6b8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6f7dbf6b8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c7fb1db63b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c7fb1db63b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6ce176ab8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6ce176ab8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c93a6b1e59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c93a6b1e5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c7fb1db63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c7fb1db63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c7fb1db63b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c7fb1db63b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c93a6b1e59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c93a6b1e59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c93a6b1e59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c93a6b1e59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6f7dbf6b82_0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6f7dbf6b82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b3ed3d13f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b3ed3d13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6f7dbf6b82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6f7dbf6b82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6f7dbf6b82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6f7dbf6b82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c7fb1db63b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c7fb1db63b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c7fb1db63b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c7fb1db63b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6f7dbf6b82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6f7dbf6b82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6f7dbf6b82_0_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6f7dbf6b82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b4cce20766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b4cce20766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2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24.png"/><Relationship Id="rId13" Type="http://schemas.openxmlformats.org/officeDocument/2006/relationships/image" Target="../media/image28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png"/><Relationship Id="rId4" Type="http://schemas.openxmlformats.org/officeDocument/2006/relationships/image" Target="../media/image27.png"/><Relationship Id="rId9" Type="http://schemas.openxmlformats.org/officeDocument/2006/relationships/image" Target="../media/image26.png"/><Relationship Id="rId5" Type="http://schemas.openxmlformats.org/officeDocument/2006/relationships/image" Target="../media/image23.png"/><Relationship Id="rId6" Type="http://schemas.openxmlformats.org/officeDocument/2006/relationships/image" Target="../media/image18.png"/><Relationship Id="rId7" Type="http://schemas.openxmlformats.org/officeDocument/2006/relationships/image" Target="../media/image25.png"/><Relationship Id="rId8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png"/><Relationship Id="rId4" Type="http://schemas.openxmlformats.org/officeDocument/2006/relationships/image" Target="../media/image42.png"/><Relationship Id="rId5" Type="http://schemas.openxmlformats.org/officeDocument/2006/relationships/image" Target="../media/image32.png"/><Relationship Id="rId6" Type="http://schemas.openxmlformats.org/officeDocument/2006/relationships/image" Target="../media/image39.png"/><Relationship Id="rId7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Relationship Id="rId4" Type="http://schemas.openxmlformats.org/officeDocument/2006/relationships/image" Target="../media/image44.png"/><Relationship Id="rId5" Type="http://schemas.openxmlformats.org/officeDocument/2006/relationships/image" Target="../media/image38.png"/><Relationship Id="rId6" Type="http://schemas.openxmlformats.org/officeDocument/2006/relationships/image" Target="../media/image4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37.png"/></Relationships>
</file>

<file path=ppt/slides/_rels/slide20.xml.rels><?xml version="1.0" encoding="UTF-8" standalone="yes"?><Relationships xmlns="http://schemas.openxmlformats.org/package/2006/relationships"><Relationship Id="rId10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60.png"/><Relationship Id="rId5" Type="http://schemas.openxmlformats.org/officeDocument/2006/relationships/image" Target="../media/image47.png"/><Relationship Id="rId6" Type="http://schemas.openxmlformats.org/officeDocument/2006/relationships/image" Target="../media/image56.png"/><Relationship Id="rId7" Type="http://schemas.openxmlformats.org/officeDocument/2006/relationships/image" Target="../media/image52.png"/><Relationship Id="rId8" Type="http://schemas.openxmlformats.org/officeDocument/2006/relationships/image" Target="../media/image5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3.pn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72.png"/><Relationship Id="rId10" Type="http://schemas.openxmlformats.org/officeDocument/2006/relationships/image" Target="../media/image69.png"/><Relationship Id="rId13" Type="http://schemas.openxmlformats.org/officeDocument/2006/relationships/image" Target="../media/image71.png"/><Relationship Id="rId1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4.png"/><Relationship Id="rId4" Type="http://schemas.openxmlformats.org/officeDocument/2006/relationships/image" Target="../media/image62.png"/><Relationship Id="rId9" Type="http://schemas.openxmlformats.org/officeDocument/2006/relationships/image" Target="../media/image64.png"/><Relationship Id="rId5" Type="http://schemas.openxmlformats.org/officeDocument/2006/relationships/image" Target="../media/image58.png"/><Relationship Id="rId6" Type="http://schemas.openxmlformats.org/officeDocument/2006/relationships/image" Target="../media/image57.png"/><Relationship Id="rId7" Type="http://schemas.openxmlformats.org/officeDocument/2006/relationships/image" Target="../media/image61.png"/><Relationship Id="rId8" Type="http://schemas.openxmlformats.org/officeDocument/2006/relationships/image" Target="../media/image7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7.png"/><Relationship Id="rId4" Type="http://schemas.openxmlformats.org/officeDocument/2006/relationships/image" Target="../media/image63.png"/><Relationship Id="rId5" Type="http://schemas.openxmlformats.org/officeDocument/2006/relationships/image" Target="../media/image75.png"/><Relationship Id="rId6" Type="http://schemas.openxmlformats.org/officeDocument/2006/relationships/image" Target="../media/image65.png"/><Relationship Id="rId7" Type="http://schemas.openxmlformats.org/officeDocument/2006/relationships/image" Target="../media/image68.png"/><Relationship Id="rId8" Type="http://schemas.openxmlformats.org/officeDocument/2006/relationships/image" Target="../media/image6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7.png"/><Relationship Id="rId4" Type="http://schemas.openxmlformats.org/officeDocument/2006/relationships/image" Target="../media/image63.png"/><Relationship Id="rId5" Type="http://schemas.openxmlformats.org/officeDocument/2006/relationships/image" Target="../media/image75.png"/><Relationship Id="rId6" Type="http://schemas.openxmlformats.org/officeDocument/2006/relationships/image" Target="../media/image65.png"/><Relationship Id="rId7" Type="http://schemas.openxmlformats.org/officeDocument/2006/relationships/image" Target="../media/image68.png"/><Relationship Id="rId8" Type="http://schemas.openxmlformats.org/officeDocument/2006/relationships/image" Target="../media/image6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3.png"/><Relationship Id="rId4" Type="http://schemas.openxmlformats.org/officeDocument/2006/relationships/image" Target="../media/image5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33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8.png"/><Relationship Id="rId5" Type="http://schemas.openxmlformats.org/officeDocument/2006/relationships/image" Target="../media/image16.png"/><Relationship Id="rId6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11141" l="3581" r="16476" t="28701"/>
          <a:stretch/>
        </p:blipFill>
        <p:spPr>
          <a:xfrm>
            <a:off x="-4025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90125" y="337825"/>
            <a:ext cx="89310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rgbClr val="00FF00"/>
                </a:solidFill>
                <a:latin typeface="Times"/>
                <a:ea typeface="Times"/>
                <a:cs typeface="Times"/>
                <a:sym typeface="Times"/>
              </a:rPr>
              <a:t>Determining the nanoflare heating frequency of an X-ray Bright Point observed by MaGIXS</a:t>
            </a:r>
            <a:endParaRPr b="1" i="1" sz="1800">
              <a:solidFill>
                <a:srgbClr val="00FF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500">
              <a:solidFill>
                <a:srgbClr val="00FF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260250" y="4414550"/>
            <a:ext cx="844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0212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20212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44425" y="4467075"/>
            <a:ext cx="882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Space Science Seminar</a:t>
            </a:r>
            <a:endParaRPr sz="15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NSSTC, Huntsville,  30 April  2024</a:t>
            </a:r>
            <a:endParaRPr sz="15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402000" y="2476700"/>
            <a:ext cx="3000000" cy="18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spcFirstLastPara="1" rIns="82925" wrap="square" tIns="82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600">
              <a:solidFill>
                <a:srgbClr val="1E1C1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600">
              <a:solidFill>
                <a:srgbClr val="1E1C1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1" lang="en" sz="1600" u="none" cap="none" strike="noStrike">
                <a:solidFill>
                  <a:srgbClr val="00FFFF"/>
                </a:solidFill>
              </a:rPr>
              <a:t>Biswajit Mondal</a:t>
            </a:r>
            <a:endParaRPr i="1" sz="1600">
              <a:solidFill>
                <a:srgbClr val="00FFF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1" sz="1100">
              <a:solidFill>
                <a:srgbClr val="00FFFF"/>
              </a:solidFill>
            </a:endParaRPr>
          </a:p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300">
                <a:solidFill>
                  <a:srgbClr val="00FFFF"/>
                </a:solidFill>
              </a:rPr>
              <a:t>NASA Postdoctoral Program</a:t>
            </a:r>
            <a:endParaRPr sz="1300">
              <a:solidFill>
                <a:srgbClr val="00FFFF"/>
              </a:solidFill>
            </a:endParaRPr>
          </a:p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300">
                <a:solidFill>
                  <a:srgbClr val="00FFFF"/>
                </a:solidFill>
              </a:rPr>
              <a:t>Marshall Space Flight Center</a:t>
            </a:r>
            <a:endParaRPr sz="1300">
              <a:solidFill>
                <a:srgbClr val="00FFFF"/>
              </a:solidFill>
            </a:endParaRPr>
          </a:p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300">
                <a:solidFill>
                  <a:srgbClr val="00FFFF"/>
                </a:solidFill>
              </a:rPr>
              <a:t>Email: </a:t>
            </a:r>
            <a:r>
              <a:rPr lang="en" sz="1300">
                <a:solidFill>
                  <a:srgbClr val="00FFFF"/>
                </a:solidFill>
              </a:rPr>
              <a:t>biswajit.mondal@nasa.gov</a:t>
            </a:r>
            <a:endParaRPr sz="1300">
              <a:solidFill>
                <a:srgbClr val="00FFF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80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500" u="sng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500" u="sng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i="1" sz="60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i="1" sz="1500" u="none" cap="none" strike="noStrike">
              <a:solidFill>
                <a:srgbClr val="000000"/>
              </a:solidFill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4597" y="1212025"/>
            <a:ext cx="1461202" cy="120649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4572000" y="2186175"/>
            <a:ext cx="3966300" cy="17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i="1" sz="800">
              <a:solidFill>
                <a:srgbClr val="00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i="1" lang="en" sz="1300" u="sng">
                <a:solidFill>
                  <a:srgbClr val="00FFFF"/>
                </a:solidFill>
              </a:rPr>
              <a:t>TEAM: </a:t>
            </a:r>
            <a:endParaRPr i="1" sz="1300" u="sng">
              <a:solidFill>
                <a:srgbClr val="00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rgbClr val="00FFFF"/>
                </a:solidFill>
              </a:rPr>
              <a:t>Amy R. Winebarger (NASA MSFC)</a:t>
            </a:r>
            <a:endParaRPr i="1" sz="1300">
              <a:solidFill>
                <a:srgbClr val="00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rgbClr val="00FFFF"/>
                </a:solidFill>
              </a:rPr>
              <a:t>P. S. Athiray (UAH/MSFC)</a:t>
            </a:r>
            <a:endParaRPr i="1" sz="1300">
              <a:solidFill>
                <a:srgbClr val="00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FFFF"/>
                </a:solidFill>
              </a:rPr>
              <a:t>Sabrina L. Savage (NASA MSFC)</a:t>
            </a:r>
            <a:endParaRPr sz="1300">
              <a:solidFill>
                <a:srgbClr val="00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FFFF"/>
                </a:solidFill>
              </a:rPr>
              <a:t>Ken Kobayashi (NASA MSFC)</a:t>
            </a:r>
            <a:endParaRPr sz="1300">
              <a:solidFill>
                <a:srgbClr val="00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FFFF"/>
                </a:solidFill>
              </a:rPr>
              <a:t>Patrick R. Champey (NASA MSFC)</a:t>
            </a:r>
            <a:endParaRPr sz="1300">
              <a:solidFill>
                <a:srgbClr val="00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FFFF"/>
                </a:solidFill>
              </a:rPr>
              <a:t>David E. McKenzie (NASA MSFC)</a:t>
            </a:r>
            <a:endParaRPr sz="1300">
              <a:solidFill>
                <a:srgbClr val="00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FFFF"/>
                </a:solidFill>
              </a:rPr>
              <a:t>Genevieve D. Vigil (NASA MSFC)</a:t>
            </a:r>
            <a:endParaRPr sz="1300">
              <a:solidFill>
                <a:srgbClr val="00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FFFF"/>
                </a:solidFill>
              </a:rPr>
              <a:t>MaGIXS team members</a:t>
            </a:r>
            <a:endParaRPr sz="1300">
              <a:solidFill>
                <a:srgbClr val="00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solidFill>
                <a:srgbClr val="00FFFF"/>
              </a:solidFill>
            </a:endParaRPr>
          </a:p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aseline="30000" sz="1900">
              <a:solidFill>
                <a:srgbClr val="00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/>
          <p:nvPr/>
        </p:nvSpPr>
        <p:spPr>
          <a:xfrm>
            <a:off x="0" y="-3390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i="1" lang="en" sz="2500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Better constraint of DEM at higher temperature </a:t>
            </a:r>
            <a:r>
              <a:rPr b="1" i="1" lang="en" sz="2500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endParaRPr b="1" i="1" sz="2500">
              <a:solidFill>
                <a:srgbClr val="5C2D91"/>
              </a:solidFill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5131300" y="3978975"/>
            <a:ext cx="3904500" cy="4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Athiray &amp; Winebarger (ApJ 961:181 2024)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7850" y="535500"/>
            <a:ext cx="5548624" cy="355785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 txBox="1"/>
          <p:nvPr/>
        </p:nvSpPr>
        <p:spPr>
          <a:xfrm>
            <a:off x="3306100" y="3044275"/>
            <a:ext cx="19044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AIA + MaGIXS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56" name="Google Shape;156;p22"/>
          <p:cNvSpPr txBox="1"/>
          <p:nvPr/>
        </p:nvSpPr>
        <p:spPr>
          <a:xfrm>
            <a:off x="2649525" y="4545475"/>
            <a:ext cx="37731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85200C"/>
                </a:solidFill>
              </a:rPr>
              <a:t>What is the heating frequency?</a:t>
            </a:r>
            <a:endParaRPr sz="2000">
              <a:solidFill>
                <a:srgbClr val="85200C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 txBox="1"/>
          <p:nvPr/>
        </p:nvSpPr>
        <p:spPr>
          <a:xfrm>
            <a:off x="0" y="525"/>
            <a:ext cx="91440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76025" lIns="76025" spcFirstLastPara="1" rIns="76025" wrap="square" tIns="760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Combined observations with model</a:t>
            </a:r>
            <a:endParaRPr sz="20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62" name="Google Shape;16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2675" y="1104225"/>
            <a:ext cx="2833999" cy="256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8700" y="1104225"/>
            <a:ext cx="2834000" cy="2599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025" y="1008800"/>
            <a:ext cx="2946600" cy="270236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 txBox="1"/>
          <p:nvPr/>
        </p:nvSpPr>
        <p:spPr>
          <a:xfrm>
            <a:off x="303325" y="3952175"/>
            <a:ext cx="8681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Our goal is to simulate XBP-1 emissions considering the nanoflare heating scenarios.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/>
          <p:nvPr/>
        </p:nvSpPr>
        <p:spPr>
          <a:xfrm>
            <a:off x="120450" y="2571850"/>
            <a:ext cx="4178100" cy="1018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4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Python semi-automated pipeline </a:t>
            </a:r>
            <a:endParaRPr i="1" sz="2400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72" name="Google Shape;172;p24"/>
          <p:cNvSpPr/>
          <p:nvPr/>
        </p:nvSpPr>
        <p:spPr>
          <a:xfrm>
            <a:off x="120600" y="528050"/>
            <a:ext cx="4178100" cy="429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Given date &amp; time</a:t>
            </a:r>
            <a:endParaRPr/>
          </a:p>
        </p:txBody>
      </p:sp>
      <p:sp>
        <p:nvSpPr>
          <p:cNvPr id="173" name="Google Shape;173;p24"/>
          <p:cNvSpPr/>
          <p:nvPr/>
        </p:nvSpPr>
        <p:spPr>
          <a:xfrm>
            <a:off x="120450" y="1276450"/>
            <a:ext cx="4178100" cy="1018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4550" y="1352650"/>
            <a:ext cx="881444" cy="8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8001" y="1343648"/>
            <a:ext cx="881450" cy="8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6400" y="2647950"/>
            <a:ext cx="1869930" cy="8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4"/>
          <p:cNvSpPr txBox="1"/>
          <p:nvPr/>
        </p:nvSpPr>
        <p:spPr>
          <a:xfrm>
            <a:off x="-203250" y="1203400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Download and process HMI magnetogram + AIA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&amp;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Select region interactively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8" name="Google Shape;178;p24"/>
          <p:cNvSpPr txBox="1"/>
          <p:nvPr/>
        </p:nvSpPr>
        <p:spPr>
          <a:xfrm>
            <a:off x="-368700" y="266882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Field extrapolation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&amp;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Loop tracing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9" name="Google Shape;179;p24"/>
          <p:cNvSpPr/>
          <p:nvPr/>
        </p:nvSpPr>
        <p:spPr>
          <a:xfrm>
            <a:off x="164700" y="4027225"/>
            <a:ext cx="4178100" cy="923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4"/>
          <p:cNvSpPr txBox="1"/>
          <p:nvPr/>
        </p:nvSpPr>
        <p:spPr>
          <a:xfrm>
            <a:off x="-179600" y="4265388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Create nanoflare profile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81" name="Google Shape;18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07463" y="4035300"/>
            <a:ext cx="1806088" cy="8918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4"/>
          <p:cNvSpPr/>
          <p:nvPr/>
        </p:nvSpPr>
        <p:spPr>
          <a:xfrm>
            <a:off x="4812900" y="4058700"/>
            <a:ext cx="4178100" cy="891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4"/>
          <p:cNvSpPr/>
          <p:nvPr/>
        </p:nvSpPr>
        <p:spPr>
          <a:xfrm>
            <a:off x="4768650" y="2571850"/>
            <a:ext cx="4178100" cy="1018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4" name="Google Shape;184;p24"/>
          <p:cNvSpPr/>
          <p:nvPr/>
        </p:nvSpPr>
        <p:spPr>
          <a:xfrm>
            <a:off x="4844850" y="1884400"/>
            <a:ext cx="4178100" cy="365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CHIANTI + Instrumental parameters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5" name="Google Shape;185;p24"/>
          <p:cNvSpPr/>
          <p:nvPr/>
        </p:nvSpPr>
        <p:spPr>
          <a:xfrm>
            <a:off x="4844850" y="514450"/>
            <a:ext cx="4178100" cy="1018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86" name="Google Shape;186;p24"/>
          <p:cNvCxnSpPr/>
          <p:nvPr/>
        </p:nvCxnSpPr>
        <p:spPr>
          <a:xfrm>
            <a:off x="2202000" y="994675"/>
            <a:ext cx="0" cy="231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7" name="Google Shape;187;p24"/>
          <p:cNvCxnSpPr/>
          <p:nvPr/>
        </p:nvCxnSpPr>
        <p:spPr>
          <a:xfrm>
            <a:off x="2202000" y="2290075"/>
            <a:ext cx="0" cy="231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8" name="Google Shape;188;p24"/>
          <p:cNvCxnSpPr/>
          <p:nvPr/>
        </p:nvCxnSpPr>
        <p:spPr>
          <a:xfrm>
            <a:off x="2278200" y="3661675"/>
            <a:ext cx="0" cy="231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9" name="Google Shape;189;p24"/>
          <p:cNvCxnSpPr/>
          <p:nvPr/>
        </p:nvCxnSpPr>
        <p:spPr>
          <a:xfrm>
            <a:off x="4368400" y="4665588"/>
            <a:ext cx="349200" cy="8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0" name="Google Shape;190;p24"/>
          <p:cNvCxnSpPr/>
          <p:nvPr/>
        </p:nvCxnSpPr>
        <p:spPr>
          <a:xfrm flipH="1" rot="10800000">
            <a:off x="6850200" y="3603850"/>
            <a:ext cx="9000" cy="365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1" name="Google Shape;191;p24"/>
          <p:cNvCxnSpPr/>
          <p:nvPr/>
        </p:nvCxnSpPr>
        <p:spPr>
          <a:xfrm rot="10800000">
            <a:off x="6850200" y="2290075"/>
            <a:ext cx="0" cy="231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2" name="Google Shape;192;p24"/>
          <p:cNvCxnSpPr/>
          <p:nvPr/>
        </p:nvCxnSpPr>
        <p:spPr>
          <a:xfrm rot="10800000">
            <a:off x="6850200" y="1604275"/>
            <a:ext cx="0" cy="231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93" name="Google Shape;193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49227" y="4089003"/>
            <a:ext cx="1545113" cy="83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4"/>
          <p:cNvSpPr txBox="1"/>
          <p:nvPr/>
        </p:nvSpPr>
        <p:spPr>
          <a:xfrm>
            <a:off x="4520800" y="41935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Hydrodynamic simulations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(EBTEL++  or  HYDRAD)</a:t>
            </a:r>
            <a:endParaRPr/>
          </a:p>
        </p:txBody>
      </p:sp>
      <p:pic>
        <p:nvPicPr>
          <p:cNvPr id="195" name="Google Shape;195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46788" y="2591299"/>
            <a:ext cx="1006814" cy="92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4"/>
          <p:cNvSpPr txBox="1"/>
          <p:nvPr/>
        </p:nvSpPr>
        <p:spPr>
          <a:xfrm>
            <a:off x="3993900" y="2824563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Create DEM map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97" name="Google Shape;197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64400" y="2587375"/>
            <a:ext cx="1281248" cy="92340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4"/>
          <p:cNvSpPr txBox="1"/>
          <p:nvPr/>
        </p:nvSpPr>
        <p:spPr>
          <a:xfrm>
            <a:off x="3701850" y="612388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Images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&amp;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spectra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99" name="Google Shape;199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20400" y="549225"/>
            <a:ext cx="803150" cy="9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01850" y="569550"/>
            <a:ext cx="803150" cy="9149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1" name="Google Shape;201;p24"/>
          <p:cNvGrpSpPr/>
          <p:nvPr/>
        </p:nvGrpSpPr>
        <p:grpSpPr>
          <a:xfrm>
            <a:off x="7533517" y="668085"/>
            <a:ext cx="1458420" cy="783741"/>
            <a:chOff x="5415934" y="701400"/>
            <a:chExt cx="3728067" cy="2197200"/>
          </a:xfrm>
        </p:grpSpPr>
        <p:pic>
          <p:nvPicPr>
            <p:cNvPr id="202" name="Google Shape;202;p24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5415934" y="701400"/>
              <a:ext cx="3728066" cy="1975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24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473075" y="2667000"/>
              <a:ext cx="3670926" cy="231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 txBox="1"/>
          <p:nvPr/>
        </p:nvSpPr>
        <p:spPr>
          <a:xfrm>
            <a:off x="-76200" y="-762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Create n</a:t>
            </a:r>
            <a:r>
              <a:rPr i="1" lang="en" sz="2400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anoflare profile</a:t>
            </a:r>
            <a:endParaRPr i="1" sz="2400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09" name="Google Shape;209;p25"/>
          <p:cNvSpPr txBox="1"/>
          <p:nvPr/>
        </p:nvSpPr>
        <p:spPr>
          <a:xfrm>
            <a:off x="194550" y="522425"/>
            <a:ext cx="50253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Consider triangular heating profiles having a duration, 𝜏 = 100 s.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peak heating rate during an event is randomly chosen between minimum (H</a:t>
            </a:r>
            <a:r>
              <a:rPr baseline="-25000" lang="en"/>
              <a:t>0</a:t>
            </a:r>
            <a:r>
              <a:rPr baseline="30000" lang="en"/>
              <a:t>min</a:t>
            </a:r>
            <a:r>
              <a:rPr lang="en"/>
              <a:t> ) and maximum (</a:t>
            </a:r>
            <a:r>
              <a:rPr lang="en">
                <a:solidFill>
                  <a:schemeClr val="dk1"/>
                </a:solidFill>
              </a:rPr>
              <a:t>H</a:t>
            </a:r>
            <a:r>
              <a:rPr baseline="-25000" lang="en">
                <a:solidFill>
                  <a:schemeClr val="dk1"/>
                </a:solidFill>
              </a:rPr>
              <a:t>0</a:t>
            </a:r>
            <a:r>
              <a:rPr baseline="30000" lang="en">
                <a:solidFill>
                  <a:schemeClr val="dk1"/>
                </a:solidFill>
              </a:rPr>
              <a:t>max</a:t>
            </a:r>
            <a:r>
              <a:rPr lang="en"/>
              <a:t>) values that are loop dependent.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8150" y="2394525"/>
            <a:ext cx="3400375" cy="623557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1" name="Google Shape;21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8150" y="3166748"/>
            <a:ext cx="1729539" cy="6235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2" name="Google Shape;21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8150" y="3947600"/>
            <a:ext cx="2966875" cy="60017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3" name="Google Shape;21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0800" y="937584"/>
            <a:ext cx="3257726" cy="217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67000" y="2997400"/>
            <a:ext cx="3181524" cy="20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5"/>
          <p:cNvSpPr txBox="1"/>
          <p:nvPr/>
        </p:nvSpPr>
        <p:spPr>
          <a:xfrm>
            <a:off x="7167275" y="956900"/>
            <a:ext cx="1463400" cy="2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tan(θ)</a:t>
            </a:r>
            <a:r>
              <a:rPr lang="en" sz="1200"/>
              <a:t> = 0.2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</a:t>
            </a:r>
            <a:r>
              <a:rPr baseline="-25000" lang="en" sz="1200"/>
              <a:t>h</a:t>
            </a:r>
            <a:r>
              <a:rPr lang="en" sz="1200"/>
              <a:t> = 1.5 km/s</a:t>
            </a:r>
            <a:endParaRPr sz="1200"/>
          </a:p>
        </p:txBody>
      </p:sp>
      <p:sp>
        <p:nvSpPr>
          <p:cNvPr id="216" name="Google Shape;216;p25"/>
          <p:cNvSpPr txBox="1"/>
          <p:nvPr/>
        </p:nvSpPr>
        <p:spPr>
          <a:xfrm>
            <a:off x="5643275" y="3014300"/>
            <a:ext cx="1463400" cy="2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tan(θ)</a:t>
            </a:r>
            <a:r>
              <a:rPr lang="en" sz="1200"/>
              <a:t>= 0.2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</a:t>
            </a:r>
            <a:r>
              <a:rPr baseline="-25000" lang="en" sz="1200"/>
              <a:t>h</a:t>
            </a:r>
            <a:r>
              <a:rPr lang="en" sz="1200"/>
              <a:t> = 0.5 km/s</a:t>
            </a:r>
            <a:endParaRPr sz="1200"/>
          </a:p>
        </p:txBody>
      </p:sp>
      <p:sp>
        <p:nvSpPr>
          <p:cNvPr id="217" name="Google Shape;217;p25"/>
          <p:cNvSpPr txBox="1"/>
          <p:nvPr/>
        </p:nvSpPr>
        <p:spPr>
          <a:xfrm>
            <a:off x="306950" y="4651425"/>
            <a:ext cx="4668900" cy="2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783F04"/>
                </a:solidFill>
              </a:rPr>
              <a:t>Mondal, Klimchuk et al (2023 ApJ 945:37 2023)</a:t>
            </a:r>
            <a:endParaRPr sz="1500">
              <a:solidFill>
                <a:srgbClr val="783F04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6"/>
          <p:cNvSpPr txBox="1"/>
          <p:nvPr/>
        </p:nvSpPr>
        <p:spPr>
          <a:xfrm>
            <a:off x="-76200" y="159075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Distribution of nanoflare events for different heating parameters</a:t>
            </a:r>
            <a:endParaRPr i="1" sz="2400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23" name="Google Shape;223;p26"/>
          <p:cNvSpPr txBox="1"/>
          <p:nvPr/>
        </p:nvSpPr>
        <p:spPr>
          <a:xfrm>
            <a:off x="4419600" y="1175250"/>
            <a:ext cx="4648200" cy="30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Run the simulation setup for various combination of </a:t>
            </a:r>
            <a:r>
              <a:rPr lang="en" sz="1800">
                <a:solidFill>
                  <a:schemeClr val="dk1"/>
                </a:solidFill>
              </a:rPr>
              <a:t>tan(θ) and V</a:t>
            </a:r>
            <a:r>
              <a:rPr baseline="-25000" lang="en" sz="1800">
                <a:solidFill>
                  <a:schemeClr val="dk1"/>
                </a:solidFill>
              </a:rPr>
              <a:t>h</a:t>
            </a:r>
            <a:r>
              <a:rPr lang="en" sz="1800">
                <a:solidFill>
                  <a:schemeClr val="dk1"/>
                </a:solidFill>
              </a:rPr>
              <a:t>.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For each combination, we create the DEM map for the XBP.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Convolving instrument response with the DEM map provides the images.</a:t>
            </a:r>
            <a:endParaRPr sz="1800"/>
          </a:p>
        </p:txBody>
      </p:sp>
      <p:pic>
        <p:nvPicPr>
          <p:cNvPr id="224" name="Google Shape;224;p26"/>
          <p:cNvPicPr preferRelativeResize="0"/>
          <p:nvPr/>
        </p:nvPicPr>
        <p:blipFill rotWithShape="1">
          <a:blip r:embed="rId3">
            <a:alphaModFix/>
          </a:blip>
          <a:srcRect b="0" l="33475" r="0" t="0"/>
          <a:stretch/>
        </p:blipFill>
        <p:spPr>
          <a:xfrm>
            <a:off x="472650" y="713175"/>
            <a:ext cx="3840424" cy="42564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5" name="Google Shape;225;p26"/>
          <p:cNvSpPr txBox="1"/>
          <p:nvPr/>
        </p:nvSpPr>
        <p:spPr>
          <a:xfrm>
            <a:off x="1040800" y="1666800"/>
            <a:ext cx="9333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 = tan(θ)</a:t>
            </a:r>
            <a:endParaRPr sz="1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3">
            <a:alphaModFix/>
          </a:blip>
          <a:srcRect b="0" l="0" r="0" t="86299"/>
          <a:stretch/>
        </p:blipFill>
        <p:spPr>
          <a:xfrm>
            <a:off x="828650" y="3905625"/>
            <a:ext cx="7157850" cy="994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7"/>
          <p:cNvPicPr preferRelativeResize="0"/>
          <p:nvPr/>
        </p:nvPicPr>
        <p:blipFill rotWithShape="1">
          <a:blip r:embed="rId3">
            <a:alphaModFix/>
          </a:blip>
          <a:srcRect b="49091" l="0" r="0" t="0"/>
          <a:stretch/>
        </p:blipFill>
        <p:spPr>
          <a:xfrm>
            <a:off x="785850" y="304800"/>
            <a:ext cx="7200649" cy="371782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7"/>
          <p:cNvSpPr txBox="1"/>
          <p:nvPr/>
        </p:nvSpPr>
        <p:spPr>
          <a:xfrm>
            <a:off x="0" y="-76200"/>
            <a:ext cx="855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Comparison between simulations and observations</a:t>
            </a:r>
            <a:endParaRPr i="1" sz="2400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33" name="Google Shape;233;p27"/>
          <p:cNvSpPr/>
          <p:nvPr/>
        </p:nvSpPr>
        <p:spPr>
          <a:xfrm>
            <a:off x="1627900" y="4022625"/>
            <a:ext cx="2817000" cy="877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7"/>
          <p:cNvSpPr txBox="1"/>
          <p:nvPr/>
        </p:nvSpPr>
        <p:spPr>
          <a:xfrm>
            <a:off x="2594500" y="4566438"/>
            <a:ext cx="1219500" cy="1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MaGIXS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35" name="Google Shape;235;p27"/>
          <p:cNvSpPr/>
          <p:nvPr/>
        </p:nvSpPr>
        <p:spPr>
          <a:xfrm>
            <a:off x="4502100" y="532900"/>
            <a:ext cx="1978800" cy="41199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7"/>
          <p:cNvSpPr txBox="1"/>
          <p:nvPr/>
        </p:nvSpPr>
        <p:spPr>
          <a:xfrm>
            <a:off x="5185300" y="4294150"/>
            <a:ext cx="1219500" cy="1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AIA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37" name="Google Shape;237;p27"/>
          <p:cNvSpPr/>
          <p:nvPr/>
        </p:nvSpPr>
        <p:spPr>
          <a:xfrm>
            <a:off x="6538100" y="532900"/>
            <a:ext cx="1263300" cy="41733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5200C"/>
              </a:solidFill>
            </a:endParaRPr>
          </a:p>
        </p:txBody>
      </p:sp>
      <p:sp>
        <p:nvSpPr>
          <p:cNvPr id="238" name="Google Shape;238;p27"/>
          <p:cNvSpPr txBox="1"/>
          <p:nvPr/>
        </p:nvSpPr>
        <p:spPr>
          <a:xfrm>
            <a:off x="6804411" y="4319100"/>
            <a:ext cx="1077900" cy="1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XRT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0" y="330600"/>
            <a:ext cx="4023351" cy="473694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8"/>
          <p:cNvSpPr txBox="1"/>
          <p:nvPr/>
        </p:nvSpPr>
        <p:spPr>
          <a:xfrm>
            <a:off x="0" y="-762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Results &amp; Discussions</a:t>
            </a:r>
            <a:endParaRPr b="1" i="1" sz="2400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45" name="Google Shape;245;p28"/>
          <p:cNvPicPr preferRelativeResize="0"/>
          <p:nvPr/>
        </p:nvPicPr>
        <p:blipFill rotWithShape="1">
          <a:blip r:embed="rId4">
            <a:alphaModFix/>
          </a:blip>
          <a:srcRect b="0" l="33475" r="0" t="0"/>
          <a:stretch/>
        </p:blipFill>
        <p:spPr>
          <a:xfrm>
            <a:off x="4114800" y="418450"/>
            <a:ext cx="3840424" cy="42564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46" name="Google Shape;246;p28"/>
          <p:cNvCxnSpPr/>
          <p:nvPr/>
        </p:nvCxnSpPr>
        <p:spPr>
          <a:xfrm flipH="1">
            <a:off x="4783650" y="3783575"/>
            <a:ext cx="207900" cy="3783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247" name="Google Shape;247;p28"/>
          <p:cNvCxnSpPr/>
          <p:nvPr/>
        </p:nvCxnSpPr>
        <p:spPr>
          <a:xfrm flipH="1">
            <a:off x="4707450" y="3478775"/>
            <a:ext cx="207900" cy="3783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248" name="Google Shape;248;p28"/>
          <p:cNvCxnSpPr/>
          <p:nvPr/>
        </p:nvCxnSpPr>
        <p:spPr>
          <a:xfrm flipH="1">
            <a:off x="4783650" y="1192775"/>
            <a:ext cx="207900" cy="378300"/>
          </a:xfrm>
          <a:prstGeom prst="straightConnector1">
            <a:avLst/>
          </a:prstGeom>
          <a:noFill/>
          <a:ln cap="flat" cmpd="sng" w="38100">
            <a:solidFill>
              <a:srgbClr val="EA9999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249" name="Google Shape;249;p28"/>
          <p:cNvCxnSpPr/>
          <p:nvPr/>
        </p:nvCxnSpPr>
        <p:spPr>
          <a:xfrm flipH="1">
            <a:off x="4707450" y="2564375"/>
            <a:ext cx="207900" cy="378300"/>
          </a:xfrm>
          <a:prstGeom prst="straightConnector1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250" name="Google Shape;250;p28"/>
          <p:cNvSpPr/>
          <p:nvPr/>
        </p:nvSpPr>
        <p:spPr>
          <a:xfrm>
            <a:off x="6734825" y="712350"/>
            <a:ext cx="207900" cy="3600900"/>
          </a:xfrm>
          <a:prstGeom prst="rect">
            <a:avLst/>
          </a:prstGeom>
          <a:noFill/>
          <a:ln cap="flat" cmpd="sng" w="19050">
            <a:solidFill>
              <a:srgbClr val="5B0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8"/>
          <p:cNvSpPr txBox="1"/>
          <p:nvPr/>
        </p:nvSpPr>
        <p:spPr>
          <a:xfrm>
            <a:off x="3538950" y="4700100"/>
            <a:ext cx="2570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Avg. delay =</a:t>
            </a:r>
            <a:r>
              <a:rPr b="1"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1500-3000 s.</a:t>
            </a:r>
            <a:endParaRPr b="1"/>
          </a:p>
        </p:txBody>
      </p:sp>
      <p:sp>
        <p:nvSpPr>
          <p:cNvPr id="252" name="Google Shape;252;p28"/>
          <p:cNvSpPr txBox="1"/>
          <p:nvPr/>
        </p:nvSpPr>
        <p:spPr>
          <a:xfrm rot="296">
            <a:off x="6655636" y="4542442"/>
            <a:ext cx="3479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Avg. flux = </a:t>
            </a:r>
            <a:endParaRPr b="1" sz="1600">
              <a:solidFill>
                <a:srgbClr val="66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~3</a:t>
            </a:r>
            <a:r>
              <a:rPr b="1" lang="en" sz="1600">
                <a:solidFill>
                  <a:srgbClr val="66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✕ 10</a:t>
            </a:r>
            <a:r>
              <a:rPr b="1" baseline="30000" lang="en" sz="1600">
                <a:solidFill>
                  <a:srgbClr val="66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5 </a:t>
            </a:r>
            <a:r>
              <a:rPr b="1" lang="en" sz="1600">
                <a:solidFill>
                  <a:srgbClr val="66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erg cm</a:t>
            </a:r>
            <a:r>
              <a:rPr b="1" baseline="30000" lang="en" sz="1600">
                <a:solidFill>
                  <a:srgbClr val="66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-2</a:t>
            </a:r>
            <a:r>
              <a:rPr b="1" lang="en" sz="1600">
                <a:solidFill>
                  <a:srgbClr val="66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s</a:t>
            </a:r>
            <a:r>
              <a:rPr b="1" baseline="30000" lang="en" sz="1600">
                <a:solidFill>
                  <a:srgbClr val="66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-1</a:t>
            </a:r>
            <a:r>
              <a:rPr b="1" lang="en" sz="1600">
                <a:solidFill>
                  <a:srgbClr val="66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.</a:t>
            </a:r>
            <a:endParaRPr b="1">
              <a:solidFill>
                <a:srgbClr val="66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0100" y="528701"/>
            <a:ext cx="4085301" cy="349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950" y="401689"/>
            <a:ext cx="3319777" cy="175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1825" y="1930625"/>
            <a:ext cx="3319758" cy="175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9"/>
          <p:cNvSpPr txBox="1"/>
          <p:nvPr/>
        </p:nvSpPr>
        <p:spPr>
          <a:xfrm>
            <a:off x="76200" y="-762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Observed and Predicted images of XBP-1 </a:t>
            </a:r>
            <a:endParaRPr i="1" sz="2400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61" name="Google Shape;261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1525" y="3477533"/>
            <a:ext cx="3239200" cy="1589767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9"/>
          <p:cNvSpPr txBox="1"/>
          <p:nvPr/>
        </p:nvSpPr>
        <p:spPr>
          <a:xfrm rot="-5400000">
            <a:off x="-805600" y="2546800"/>
            <a:ext cx="27045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000FF"/>
                </a:solidFill>
              </a:rPr>
              <a:t>Observed by AIA &amp; XRT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63" name="Google Shape;263;p29"/>
          <p:cNvSpPr txBox="1"/>
          <p:nvPr/>
        </p:nvSpPr>
        <p:spPr>
          <a:xfrm rot="-5400000">
            <a:off x="3498350" y="2085100"/>
            <a:ext cx="23262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Derived from MaGIXS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64" name="Google Shape;264;p29"/>
          <p:cNvSpPr/>
          <p:nvPr/>
        </p:nvSpPr>
        <p:spPr>
          <a:xfrm>
            <a:off x="733100" y="483600"/>
            <a:ext cx="1680900" cy="46599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9"/>
          <p:cNvSpPr/>
          <p:nvPr/>
        </p:nvSpPr>
        <p:spPr>
          <a:xfrm>
            <a:off x="4830100" y="483600"/>
            <a:ext cx="1953300" cy="36717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9"/>
          <p:cNvSpPr/>
          <p:nvPr/>
        </p:nvSpPr>
        <p:spPr>
          <a:xfrm>
            <a:off x="2485700" y="483600"/>
            <a:ext cx="1680900" cy="46599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67" name="Google Shape;267;p29"/>
          <p:cNvSpPr txBox="1"/>
          <p:nvPr/>
        </p:nvSpPr>
        <p:spPr>
          <a:xfrm rot="5400000">
            <a:off x="3615200" y="2774200"/>
            <a:ext cx="14829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FF0000"/>
                </a:solidFill>
              </a:rPr>
              <a:t>Simulated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68" name="Google Shape;268;p29"/>
          <p:cNvSpPr/>
          <p:nvPr/>
        </p:nvSpPr>
        <p:spPr>
          <a:xfrm>
            <a:off x="6887500" y="483600"/>
            <a:ext cx="2028000" cy="3671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9"/>
          <p:cNvSpPr txBox="1"/>
          <p:nvPr/>
        </p:nvSpPr>
        <p:spPr>
          <a:xfrm rot="5400000">
            <a:off x="8555150" y="2158300"/>
            <a:ext cx="10518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Simulated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70" name="Google Shape;270;p29"/>
          <p:cNvSpPr txBox="1"/>
          <p:nvPr/>
        </p:nvSpPr>
        <p:spPr>
          <a:xfrm rot="-5400000">
            <a:off x="1652600" y="1444725"/>
            <a:ext cx="9555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DN/s</a:t>
            </a:r>
            <a:endParaRPr sz="1200"/>
          </a:p>
        </p:txBody>
      </p:sp>
      <p:sp>
        <p:nvSpPr>
          <p:cNvPr id="271" name="Google Shape;271;p29"/>
          <p:cNvSpPr txBox="1"/>
          <p:nvPr/>
        </p:nvSpPr>
        <p:spPr>
          <a:xfrm rot="-5400000">
            <a:off x="3329000" y="1444725"/>
            <a:ext cx="9555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DN/s</a:t>
            </a:r>
            <a:endParaRPr sz="1200"/>
          </a:p>
        </p:txBody>
      </p:sp>
      <p:sp>
        <p:nvSpPr>
          <p:cNvPr id="272" name="Google Shape;272;p29"/>
          <p:cNvSpPr txBox="1"/>
          <p:nvPr/>
        </p:nvSpPr>
        <p:spPr>
          <a:xfrm>
            <a:off x="6310050" y="4721100"/>
            <a:ext cx="276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Mondal</a:t>
            </a:r>
            <a:r>
              <a:rPr b="0" i="0" lang="en" sz="1200" u="none" cap="none" strike="noStrik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et al</a:t>
            </a:r>
            <a:r>
              <a:rPr b="0" i="0" lang="en" sz="1200" u="none" cap="none" strike="noStrik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, 2024 (</a:t>
            </a:r>
            <a:r>
              <a:rPr lang="en" sz="12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accepted in ApJ</a:t>
            </a:r>
            <a:r>
              <a:rPr b="0" i="0" lang="en" sz="1200" u="none" cap="none" strike="noStrik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) </a:t>
            </a:r>
            <a:endParaRPr b="0" i="0" sz="1200" u="none" cap="none" strike="noStrik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9"/>
          <p:cNvSpPr txBox="1"/>
          <p:nvPr/>
        </p:nvSpPr>
        <p:spPr>
          <a:xfrm>
            <a:off x="4238300" y="4161000"/>
            <a:ext cx="4785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Char char="➢"/>
            </a:pP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Average delay = 1500 - 3000 s </a:t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Char char="➢"/>
            </a:pP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MaGIXS and XRT are more sensitive.</a:t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0"/>
          <p:cNvSpPr txBox="1"/>
          <p:nvPr/>
        </p:nvSpPr>
        <p:spPr>
          <a:xfrm>
            <a:off x="753550" y="1359825"/>
            <a:ext cx="7640100" cy="23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Can we use a similar </a:t>
            </a:r>
            <a:r>
              <a:rPr lang="en" sz="3000">
                <a:solidFill>
                  <a:schemeClr val="dk1"/>
                </a:solidFill>
              </a:rPr>
              <a:t>approach</a:t>
            </a:r>
            <a:r>
              <a:rPr lang="en" sz="3000">
                <a:solidFill>
                  <a:schemeClr val="dk1"/>
                </a:solidFill>
              </a:rPr>
              <a:t> to understand the heating during the evolution of an AR?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279" name="Google Shape;279;p30"/>
          <p:cNvSpPr txBox="1"/>
          <p:nvPr/>
        </p:nvSpPr>
        <p:spPr>
          <a:xfrm>
            <a:off x="3234625" y="40525"/>
            <a:ext cx="3687600" cy="7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600">
                <a:solidFill>
                  <a:srgbClr val="5B0F00"/>
                </a:solidFill>
              </a:rPr>
              <a:t>Future </a:t>
            </a:r>
            <a:r>
              <a:rPr i="1" lang="en" sz="2600">
                <a:solidFill>
                  <a:srgbClr val="5B0F00"/>
                </a:solidFill>
              </a:rPr>
              <a:t>perspectives</a:t>
            </a:r>
            <a:endParaRPr i="1" sz="2600">
              <a:solidFill>
                <a:srgbClr val="5B0F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4800"/>
            <a:ext cx="8839197" cy="4691667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1"/>
          <p:cNvSpPr txBox="1"/>
          <p:nvPr/>
        </p:nvSpPr>
        <p:spPr>
          <a:xfrm>
            <a:off x="6144000" y="46742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Mondal et al (ApJ 955:146, 2023b) </a:t>
            </a:r>
            <a:endParaRPr/>
          </a:p>
        </p:txBody>
      </p:sp>
      <p:sp>
        <p:nvSpPr>
          <p:cNvPr id="286" name="Google Shape;286;p31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We choose AR 12758</a:t>
            </a:r>
            <a:endParaRPr i="1" sz="2400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/>
        </p:nvSpPr>
        <p:spPr>
          <a:xfrm>
            <a:off x="0" y="-141775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1" lang="en" sz="2500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Sun in different wavelengths</a:t>
            </a:r>
            <a:endParaRPr b="1" i="1" sz="2500">
              <a:solidFill>
                <a:srgbClr val="5C2D91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1101" y="331625"/>
            <a:ext cx="2307775" cy="2254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3325" y="331625"/>
            <a:ext cx="3325785" cy="225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6065175" y="2236075"/>
            <a:ext cx="1356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Habbal et. al. ApJL(2021)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1778791" y="275220"/>
            <a:ext cx="211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lt1"/>
                </a:solidFill>
              </a:rPr>
              <a:t>Visible </a:t>
            </a:r>
            <a:endParaRPr b="1" i="1" sz="1200">
              <a:solidFill>
                <a:schemeClr val="lt1"/>
              </a:solidFill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4171721" y="307595"/>
            <a:ext cx="3586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lt1"/>
                </a:solidFill>
              </a:rPr>
              <a:t>Visible wavelength, during solar eclipse</a:t>
            </a:r>
            <a:endParaRPr b="1" i="1" sz="1200">
              <a:solidFill>
                <a:schemeClr val="lt1"/>
              </a:solidFill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199966" y="5562266"/>
            <a:ext cx="1682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Druckmüller et al., (2009)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3850" y="2650700"/>
            <a:ext cx="2451684" cy="234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6075" y="2650712"/>
            <a:ext cx="2345329" cy="2340713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6749624" y="2586425"/>
            <a:ext cx="75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lt1"/>
                </a:solidFill>
              </a:rPr>
              <a:t>X-rays</a:t>
            </a:r>
            <a:endParaRPr b="1" i="1" sz="1200">
              <a:solidFill>
                <a:schemeClr val="lt1"/>
              </a:solidFill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1851824" y="2743200"/>
            <a:ext cx="312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lt1"/>
                </a:solidFill>
              </a:rPr>
              <a:t>EUV</a:t>
            </a:r>
            <a:endParaRPr b="1" i="1" sz="12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32"/>
          <p:cNvGrpSpPr/>
          <p:nvPr/>
        </p:nvGrpSpPr>
        <p:grpSpPr>
          <a:xfrm>
            <a:off x="4205334" y="356011"/>
            <a:ext cx="4635882" cy="4471188"/>
            <a:chOff x="323959" y="356007"/>
            <a:chExt cx="4859925" cy="4707010"/>
          </a:xfrm>
        </p:grpSpPr>
        <p:pic>
          <p:nvPicPr>
            <p:cNvPr id="292" name="Google Shape;292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30348" y="356007"/>
              <a:ext cx="3344601" cy="21845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18500" y="356007"/>
              <a:ext cx="296357" cy="21845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00155" y="356007"/>
              <a:ext cx="1086642" cy="21845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Google Shape;295;p3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23959" y="2630962"/>
              <a:ext cx="1149935" cy="2392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3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188338" y="2590955"/>
              <a:ext cx="3592209" cy="24720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3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726523" y="2630962"/>
              <a:ext cx="457360" cy="2392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32"/>
            <p:cNvPicPr preferRelativeResize="0"/>
            <p:nvPr/>
          </p:nvPicPr>
          <p:blipFill rotWithShape="1">
            <a:blip r:embed="rId9">
              <a:alphaModFix/>
            </a:blip>
            <a:srcRect b="26204" l="30685" r="0" t="0"/>
            <a:stretch/>
          </p:blipFill>
          <p:spPr>
            <a:xfrm>
              <a:off x="1347097" y="2651131"/>
              <a:ext cx="126805" cy="17651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9" name="Google Shape;299;p32"/>
          <p:cNvSpPr txBox="1"/>
          <p:nvPr/>
        </p:nvSpPr>
        <p:spPr>
          <a:xfrm rot="-5400000">
            <a:off x="7714175" y="2536750"/>
            <a:ext cx="234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FIP bias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00" name="Google Shape;300;p32"/>
          <p:cNvSpPr txBox="1"/>
          <p:nvPr/>
        </p:nvSpPr>
        <p:spPr>
          <a:xfrm>
            <a:off x="227950" y="223500"/>
            <a:ext cx="37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85200C"/>
                </a:solidFill>
              </a:rPr>
              <a:t>Formation of AR12758</a:t>
            </a:r>
            <a:endParaRPr sz="1800">
              <a:solidFill>
                <a:srgbClr val="85200C"/>
              </a:solidFill>
            </a:endParaRPr>
          </a:p>
        </p:txBody>
      </p:sp>
      <p:pic>
        <p:nvPicPr>
          <p:cNvPr id="301" name="Google Shape;301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747599"/>
            <a:ext cx="4357724" cy="173866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2"/>
          <p:cNvSpPr/>
          <p:nvPr/>
        </p:nvSpPr>
        <p:spPr>
          <a:xfrm>
            <a:off x="5012550" y="359350"/>
            <a:ext cx="3754500" cy="36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85200C"/>
                </a:solidFill>
              </a:rPr>
              <a:t>Evolution of plasma parameters!</a:t>
            </a:r>
            <a:endParaRPr sz="1800">
              <a:solidFill>
                <a:srgbClr val="8520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2"/>
          <p:cNvSpPr txBox="1"/>
          <p:nvPr/>
        </p:nvSpPr>
        <p:spPr>
          <a:xfrm>
            <a:off x="77775" y="2837250"/>
            <a:ext cx="4280100" cy="19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Evolution of this AR was studied from soft X-ray </a:t>
            </a:r>
            <a:r>
              <a:rPr lang="en" sz="1800">
                <a:solidFill>
                  <a:schemeClr val="dk2"/>
                </a:solidFill>
              </a:rPr>
              <a:t>disk-integrated spectroscopy</a:t>
            </a:r>
            <a:r>
              <a:rPr lang="en" sz="1800">
                <a:solidFill>
                  <a:schemeClr val="dk2"/>
                </a:solidFill>
              </a:rPr>
              <a:t>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04" name="Google Shape;304;p32"/>
          <p:cNvSpPr/>
          <p:nvPr/>
        </p:nvSpPr>
        <p:spPr>
          <a:xfrm>
            <a:off x="171625" y="3773600"/>
            <a:ext cx="4280100" cy="1013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Step-1: Simulate the evolution of this AR and compared with disk-integrated </a:t>
            </a:r>
            <a:r>
              <a:rPr lang="en"/>
              <a:t>quantities</a:t>
            </a:r>
            <a:r>
              <a:rPr lang="en"/>
              <a:t>.</a:t>
            </a:r>
            <a:endParaRPr/>
          </a:p>
        </p:txBody>
      </p:sp>
      <p:sp>
        <p:nvSpPr>
          <p:cNvPr id="305" name="Google Shape;305;p32"/>
          <p:cNvSpPr txBox="1"/>
          <p:nvPr/>
        </p:nvSpPr>
        <p:spPr>
          <a:xfrm>
            <a:off x="6601200" y="4674200"/>
            <a:ext cx="2623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Mondal et al (ApJ 955:146, 2023b)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3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Variation of integrated X-ray flux</a:t>
            </a:r>
            <a:endParaRPr i="1" sz="2400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311" name="Google Shape;31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630300"/>
            <a:ext cx="7663636" cy="4284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4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Variation of</a:t>
            </a:r>
            <a:r>
              <a:rPr i="1" lang="en" sz="2400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integrated temperature from X-ray spectra</a:t>
            </a:r>
            <a:endParaRPr i="1" sz="2400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317" name="Google Shape;31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653250"/>
            <a:ext cx="8631649" cy="426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5"/>
          <p:cNvPicPr preferRelativeResize="0"/>
          <p:nvPr/>
        </p:nvPicPr>
        <p:blipFill rotWithShape="1">
          <a:blip r:embed="rId3">
            <a:alphaModFix/>
          </a:blip>
          <a:srcRect b="0" l="3846" r="0" t="21611"/>
          <a:stretch/>
        </p:blipFill>
        <p:spPr>
          <a:xfrm>
            <a:off x="151750" y="3463725"/>
            <a:ext cx="8839649" cy="160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300" y="0"/>
            <a:ext cx="1687624" cy="173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300" y="1731875"/>
            <a:ext cx="1666424" cy="1710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61150" y="0"/>
            <a:ext cx="1687624" cy="1731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55750" y="1731875"/>
            <a:ext cx="1687624" cy="1731853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5"/>
          <p:cNvSpPr/>
          <p:nvPr/>
        </p:nvSpPr>
        <p:spPr>
          <a:xfrm>
            <a:off x="1824300" y="43500"/>
            <a:ext cx="1666500" cy="3398400"/>
          </a:xfrm>
          <a:prstGeom prst="wedgeRectCallout">
            <a:avLst>
              <a:gd fmla="val 7312" name="adj1"/>
              <a:gd fmla="val 55731" name="adj2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5"/>
          <p:cNvSpPr/>
          <p:nvPr/>
        </p:nvSpPr>
        <p:spPr>
          <a:xfrm>
            <a:off x="50625" y="43500"/>
            <a:ext cx="1666500" cy="3398400"/>
          </a:xfrm>
          <a:prstGeom prst="wedgeRectCallout">
            <a:avLst>
              <a:gd fmla="val 43293" name="adj1"/>
              <a:gd fmla="val 71634" name="adj2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9" name="Google Shape;329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21775" y="8467"/>
            <a:ext cx="1687624" cy="1731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74775" y="1740350"/>
            <a:ext cx="1666499" cy="171955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5"/>
          <p:cNvSpPr/>
          <p:nvPr/>
        </p:nvSpPr>
        <p:spPr>
          <a:xfrm>
            <a:off x="3633975" y="43500"/>
            <a:ext cx="1666500" cy="3398400"/>
          </a:xfrm>
          <a:prstGeom prst="wedgeRectCallout">
            <a:avLst>
              <a:gd fmla="val 45213" name="adj1"/>
              <a:gd fmla="val 62860" name="adj2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2" name="Google Shape;332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61450" y="43500"/>
            <a:ext cx="1687499" cy="1741221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3" name="Google Shape;333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382450" y="1784725"/>
            <a:ext cx="1666499" cy="1719555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4" name="Google Shape;334;p3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262825" y="8475"/>
            <a:ext cx="1687624" cy="1741347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5" name="Google Shape;335;p3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250850" y="1716250"/>
            <a:ext cx="1687624" cy="1741353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5"/>
          <p:cNvSpPr/>
          <p:nvPr/>
        </p:nvSpPr>
        <p:spPr>
          <a:xfrm>
            <a:off x="7303900" y="43500"/>
            <a:ext cx="1687500" cy="3398400"/>
          </a:xfrm>
          <a:prstGeom prst="wedgeRectCallout">
            <a:avLst>
              <a:gd fmla="val -18840" name="adj1"/>
              <a:gd fmla="val 63408" name="adj2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5"/>
          <p:cNvSpPr/>
          <p:nvPr/>
        </p:nvSpPr>
        <p:spPr>
          <a:xfrm>
            <a:off x="5429850" y="43500"/>
            <a:ext cx="1687500" cy="3398400"/>
          </a:xfrm>
          <a:prstGeom prst="wedgeRectCallout">
            <a:avLst>
              <a:gd fmla="val 51354" name="adj1"/>
              <a:gd fmla="val 67795" name="adj2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5"/>
          <p:cNvSpPr txBox="1"/>
          <p:nvPr/>
        </p:nvSpPr>
        <p:spPr>
          <a:xfrm rot="-5400000">
            <a:off x="-462825" y="423000"/>
            <a:ext cx="1449000" cy="4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Simulated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339" name="Google Shape;339;p35"/>
          <p:cNvSpPr txBox="1"/>
          <p:nvPr/>
        </p:nvSpPr>
        <p:spPr>
          <a:xfrm rot="-5400000">
            <a:off x="-462825" y="2175600"/>
            <a:ext cx="1449000" cy="4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Observed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340" name="Google Shape;340;p35"/>
          <p:cNvSpPr/>
          <p:nvPr/>
        </p:nvSpPr>
        <p:spPr>
          <a:xfrm>
            <a:off x="3580750" y="4344825"/>
            <a:ext cx="2515800" cy="39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XRT Be-thin</a:t>
            </a:r>
            <a:endParaRPr sz="23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 txBox="1"/>
          <p:nvPr/>
        </p:nvSpPr>
        <p:spPr>
          <a:xfrm>
            <a:off x="0" y="-152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Spatial variation of temperatures</a:t>
            </a:r>
            <a:endParaRPr i="1" sz="2400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346" name="Google Shape;34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325500"/>
            <a:ext cx="2500024" cy="2363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5425" y="331150"/>
            <a:ext cx="2537525" cy="239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7000" y="325500"/>
            <a:ext cx="2500024" cy="2363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626" y="2676885"/>
            <a:ext cx="2500024" cy="236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89150" y="2604105"/>
            <a:ext cx="2500024" cy="2363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47275" y="2634059"/>
            <a:ext cx="2500024" cy="2363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325500"/>
            <a:ext cx="2500024" cy="2363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5425" y="331150"/>
            <a:ext cx="2537525" cy="239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7000" y="325500"/>
            <a:ext cx="2500024" cy="2363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626" y="2676885"/>
            <a:ext cx="2500024" cy="236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89150" y="2604105"/>
            <a:ext cx="2500024" cy="2363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47275" y="2634059"/>
            <a:ext cx="2500024" cy="236366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7"/>
          <p:cNvSpPr/>
          <p:nvPr/>
        </p:nvSpPr>
        <p:spPr>
          <a:xfrm>
            <a:off x="118125" y="2665650"/>
            <a:ext cx="8914200" cy="2399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EM weighted </a:t>
            </a:r>
            <a:r>
              <a:rPr lang="en" sz="1800">
                <a:solidFill>
                  <a:schemeClr val="dk2"/>
                </a:solidFill>
              </a:rPr>
              <a:t>T varies (1 to 3 MK) with spatial location of the AR.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Indicating different heating frequency.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Needs imaging spectroscopy to understand heating parameters.</a:t>
            </a:r>
            <a:endParaRPr/>
          </a:p>
        </p:txBody>
      </p:sp>
      <p:sp>
        <p:nvSpPr>
          <p:cNvPr id="363" name="Google Shape;363;p37"/>
          <p:cNvSpPr txBox="1"/>
          <p:nvPr/>
        </p:nvSpPr>
        <p:spPr>
          <a:xfrm>
            <a:off x="0" y="-152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Spatial variation of temperatures</a:t>
            </a:r>
            <a:endParaRPr i="1" sz="2400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38"/>
          <p:cNvGrpSpPr/>
          <p:nvPr/>
        </p:nvGrpSpPr>
        <p:grpSpPr>
          <a:xfrm>
            <a:off x="793494" y="325500"/>
            <a:ext cx="6545354" cy="4677526"/>
            <a:chOff x="793494" y="325500"/>
            <a:chExt cx="6545354" cy="4677526"/>
          </a:xfrm>
        </p:grpSpPr>
        <p:pic>
          <p:nvPicPr>
            <p:cNvPr id="369" name="Google Shape;369;p38"/>
            <p:cNvPicPr preferRelativeResize="0"/>
            <p:nvPr/>
          </p:nvPicPr>
          <p:blipFill rotWithShape="1">
            <a:blip r:embed="rId3">
              <a:alphaModFix/>
            </a:blip>
            <a:srcRect b="3446" l="0" r="0" t="0"/>
            <a:stretch/>
          </p:blipFill>
          <p:spPr>
            <a:xfrm>
              <a:off x="1183200" y="325500"/>
              <a:ext cx="6155648" cy="4489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Google Shape;370;p38"/>
            <p:cNvPicPr preferRelativeResize="0"/>
            <p:nvPr/>
          </p:nvPicPr>
          <p:blipFill rotWithShape="1">
            <a:blip r:embed="rId4">
              <a:alphaModFix/>
            </a:blip>
            <a:srcRect b="26195" l="13374" r="4772" t="21612"/>
            <a:stretch/>
          </p:blipFill>
          <p:spPr>
            <a:xfrm>
              <a:off x="1943250" y="3033050"/>
              <a:ext cx="3603026" cy="140577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71" name="Google Shape;371;p38"/>
            <p:cNvCxnSpPr/>
            <p:nvPr/>
          </p:nvCxnSpPr>
          <p:spPr>
            <a:xfrm>
              <a:off x="2240950" y="3413450"/>
              <a:ext cx="0" cy="595500"/>
            </a:xfrm>
            <a:prstGeom prst="straightConnector1">
              <a:avLst/>
            </a:prstGeom>
            <a:noFill/>
            <a:ln cap="flat" cmpd="sng" w="38100">
              <a:solidFill>
                <a:srgbClr val="6D9EEB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72" name="Google Shape;372;p38"/>
            <p:cNvCxnSpPr/>
            <p:nvPr/>
          </p:nvCxnSpPr>
          <p:spPr>
            <a:xfrm>
              <a:off x="2561675" y="2495550"/>
              <a:ext cx="17100" cy="955200"/>
            </a:xfrm>
            <a:prstGeom prst="straightConnector1">
              <a:avLst/>
            </a:prstGeom>
            <a:noFill/>
            <a:ln cap="flat" cmpd="sng" w="38100">
              <a:solidFill>
                <a:schemeClr val="accent4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73" name="Google Shape;373;p38"/>
            <p:cNvCxnSpPr/>
            <p:nvPr/>
          </p:nvCxnSpPr>
          <p:spPr>
            <a:xfrm>
              <a:off x="2866475" y="2190750"/>
              <a:ext cx="17100" cy="955200"/>
            </a:xfrm>
            <a:prstGeom prst="straightConnector1">
              <a:avLst/>
            </a:prstGeom>
            <a:noFill/>
            <a:ln cap="flat" cmpd="sng" w="38100">
              <a:solidFill>
                <a:srgbClr val="6AA84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74" name="Google Shape;374;p38"/>
            <p:cNvCxnSpPr/>
            <p:nvPr/>
          </p:nvCxnSpPr>
          <p:spPr>
            <a:xfrm flipH="1">
              <a:off x="3264550" y="2884200"/>
              <a:ext cx="1800" cy="7191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75" name="Google Shape;375;p38"/>
            <p:cNvCxnSpPr>
              <a:stCxn id="370" idx="0"/>
            </p:cNvCxnSpPr>
            <p:nvPr/>
          </p:nvCxnSpPr>
          <p:spPr>
            <a:xfrm flipH="1">
              <a:off x="3735763" y="3033050"/>
              <a:ext cx="9000" cy="649200"/>
            </a:xfrm>
            <a:prstGeom prst="straightConnector1">
              <a:avLst/>
            </a:prstGeom>
            <a:noFill/>
            <a:ln cap="flat" cmpd="sng" w="38100">
              <a:solidFill>
                <a:srgbClr val="B4A7D6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76" name="Google Shape;376;p38"/>
            <p:cNvCxnSpPr/>
            <p:nvPr/>
          </p:nvCxnSpPr>
          <p:spPr>
            <a:xfrm flipH="1">
              <a:off x="3950400" y="3080400"/>
              <a:ext cx="9600" cy="676800"/>
            </a:xfrm>
            <a:prstGeom prst="straightConnector1">
              <a:avLst/>
            </a:prstGeom>
            <a:noFill/>
            <a:ln cap="flat" cmpd="sng" w="38100">
              <a:solidFill>
                <a:srgbClr val="B45F06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77" name="Google Shape;377;p38"/>
            <p:cNvCxnSpPr/>
            <p:nvPr/>
          </p:nvCxnSpPr>
          <p:spPr>
            <a:xfrm flipH="1">
              <a:off x="4407475" y="3125325"/>
              <a:ext cx="1800" cy="630300"/>
            </a:xfrm>
            <a:prstGeom prst="straightConnector1">
              <a:avLst/>
            </a:prstGeom>
            <a:noFill/>
            <a:ln cap="flat" cmpd="sng" w="38100">
              <a:solidFill>
                <a:srgbClr val="FF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78" name="Google Shape;378;p38"/>
            <p:cNvCxnSpPr/>
            <p:nvPr/>
          </p:nvCxnSpPr>
          <p:spPr>
            <a:xfrm>
              <a:off x="4858550" y="3389600"/>
              <a:ext cx="6300" cy="518400"/>
            </a:xfrm>
            <a:prstGeom prst="straightConnector1">
              <a:avLst/>
            </a:prstGeom>
            <a:noFill/>
            <a:ln cap="flat" cmpd="sng" w="38100">
              <a:solidFill>
                <a:srgbClr val="999999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79" name="Google Shape;379;p38"/>
            <p:cNvCxnSpPr/>
            <p:nvPr/>
          </p:nvCxnSpPr>
          <p:spPr>
            <a:xfrm>
              <a:off x="5234425" y="3390400"/>
              <a:ext cx="11400" cy="429900"/>
            </a:xfrm>
            <a:prstGeom prst="straightConnector1">
              <a:avLst/>
            </a:pr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80" name="Google Shape;380;p38"/>
            <p:cNvCxnSpPr/>
            <p:nvPr/>
          </p:nvCxnSpPr>
          <p:spPr>
            <a:xfrm flipH="1" rot="10800000">
              <a:off x="2141725" y="2226375"/>
              <a:ext cx="512700" cy="8433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dash"/>
              <a:round/>
              <a:headEnd len="med" w="med" type="triangle"/>
              <a:tailEnd len="med" w="med" type="none"/>
            </a:ln>
          </p:spPr>
        </p:cxnSp>
        <p:cxnSp>
          <p:nvCxnSpPr>
            <p:cNvPr id="381" name="Google Shape;381;p38"/>
            <p:cNvCxnSpPr/>
            <p:nvPr/>
          </p:nvCxnSpPr>
          <p:spPr>
            <a:xfrm>
              <a:off x="2919025" y="2183100"/>
              <a:ext cx="2298900" cy="11577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sp>
          <p:nvSpPr>
            <p:cNvPr id="382" name="Google Shape;382;p38"/>
            <p:cNvSpPr txBox="1"/>
            <p:nvPr/>
          </p:nvSpPr>
          <p:spPr>
            <a:xfrm rot="-3553841">
              <a:off x="1399781" y="1874674"/>
              <a:ext cx="2183224" cy="3473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2"/>
                  </a:solidFill>
                </a:rPr>
                <a:t>Frequency</a:t>
              </a:r>
              <a:endParaRPr sz="1800">
                <a:solidFill>
                  <a:schemeClr val="dk2"/>
                </a:solidFill>
              </a:endParaRPr>
            </a:p>
          </p:txBody>
        </p:sp>
        <p:sp>
          <p:nvSpPr>
            <p:cNvPr id="383" name="Google Shape;383;p38"/>
            <p:cNvSpPr txBox="1"/>
            <p:nvPr/>
          </p:nvSpPr>
          <p:spPr>
            <a:xfrm rot="1584185">
              <a:off x="3000067" y="2255699"/>
              <a:ext cx="2183127" cy="3474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2"/>
                  </a:solidFill>
                </a:rPr>
                <a:t>Frequency</a:t>
              </a:r>
              <a:endParaRPr sz="1800">
                <a:solidFill>
                  <a:schemeClr val="dk2"/>
                </a:solidFill>
              </a:endParaRPr>
            </a:p>
          </p:txBody>
        </p:sp>
        <p:sp>
          <p:nvSpPr>
            <p:cNvPr id="384" name="Google Shape;384;p38"/>
            <p:cNvSpPr txBox="1"/>
            <p:nvPr/>
          </p:nvSpPr>
          <p:spPr>
            <a:xfrm rot="-5400359">
              <a:off x="-467706" y="2064676"/>
              <a:ext cx="2870100" cy="3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2"/>
                  </a:solidFill>
                </a:rPr>
                <a:t>Number of events (s</a:t>
              </a:r>
              <a:r>
                <a:rPr baseline="30000" lang="en" sz="1800">
                  <a:solidFill>
                    <a:schemeClr val="dk2"/>
                  </a:solidFill>
                </a:rPr>
                <a:t>-1</a:t>
              </a:r>
              <a:r>
                <a:rPr lang="en" sz="1800">
                  <a:solidFill>
                    <a:schemeClr val="dk2"/>
                  </a:solidFill>
                </a:rPr>
                <a:t>)</a:t>
              </a:r>
              <a:endParaRPr sz="1800">
                <a:solidFill>
                  <a:schemeClr val="dk2"/>
                </a:solidFill>
              </a:endParaRPr>
            </a:p>
          </p:txBody>
        </p:sp>
        <p:sp>
          <p:nvSpPr>
            <p:cNvPr id="385" name="Google Shape;385;p38"/>
            <p:cNvSpPr txBox="1"/>
            <p:nvPr/>
          </p:nvSpPr>
          <p:spPr>
            <a:xfrm rot="-359">
              <a:off x="3647094" y="4655476"/>
              <a:ext cx="2870100" cy="3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2"/>
                  </a:solidFill>
                </a:rPr>
                <a:t>Delay time (s)</a:t>
              </a:r>
              <a:endParaRPr sz="1800">
                <a:solidFill>
                  <a:schemeClr val="dk2"/>
                </a:solidFill>
              </a:endParaRPr>
            </a:p>
          </p:txBody>
        </p:sp>
      </p:grpSp>
      <p:sp>
        <p:nvSpPr>
          <p:cNvPr id="386" name="Google Shape;386;p38"/>
          <p:cNvSpPr txBox="1"/>
          <p:nvPr/>
        </p:nvSpPr>
        <p:spPr>
          <a:xfrm>
            <a:off x="-152400" y="-762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Evolution of heating frequency</a:t>
            </a:r>
            <a:endParaRPr i="1" sz="2400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87" name="Google Shape;387;p38"/>
          <p:cNvSpPr txBox="1"/>
          <p:nvPr/>
        </p:nvSpPr>
        <p:spPr>
          <a:xfrm>
            <a:off x="6310050" y="4721100"/>
            <a:ext cx="350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Mondal</a:t>
            </a:r>
            <a:r>
              <a:rPr b="0" i="0" lang="en" sz="1200" u="none" cap="none" strike="noStrik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et al</a:t>
            </a:r>
            <a:r>
              <a:rPr b="0" i="0" lang="en" sz="1200" u="none" cap="none" strike="noStrik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, 2024 (</a:t>
            </a:r>
            <a:r>
              <a:rPr lang="en" sz="12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under preparation</a:t>
            </a:r>
            <a:r>
              <a:rPr b="0" i="0" lang="en" sz="1200" u="none" cap="none" strike="noStrik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) </a:t>
            </a:r>
            <a:endParaRPr b="0" i="0" sz="1200" u="none" cap="none" strike="noStrik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9"/>
          <p:cNvSpPr txBox="1"/>
          <p:nvPr/>
        </p:nvSpPr>
        <p:spPr>
          <a:xfrm>
            <a:off x="2868900" y="4336600"/>
            <a:ext cx="319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rgbClr val="980000"/>
              </a:solidFill>
            </a:endParaRPr>
          </a:p>
        </p:txBody>
      </p:sp>
      <p:sp>
        <p:nvSpPr>
          <p:cNvPr id="393" name="Google Shape;393;p39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Summary</a:t>
            </a:r>
            <a:endParaRPr i="1" sz="2400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94" name="Google Shape;394;p39"/>
          <p:cNvSpPr txBox="1"/>
          <p:nvPr/>
        </p:nvSpPr>
        <p:spPr>
          <a:xfrm>
            <a:off x="152400" y="613875"/>
            <a:ext cx="85011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Char char="➢"/>
            </a:pP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Investigated the nanoflare heating of an XBP observed by MaGIXS, AIA and XRT</a:t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Char char="➢"/>
            </a:pP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Nanoflare heating can reproduce the observed intensity of the XBP with an average nanoflare delay time in the order of 1500-3000 s, which is likely to be  high-frequency.  </a:t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Char char="➢"/>
            </a:pP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The average poynting flux is found to be in the range of ~3 ✕ 10</a:t>
            </a:r>
            <a:r>
              <a:rPr baseline="30000"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5</a:t>
            </a:r>
            <a:r>
              <a:rPr baseline="30000"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erg cm</a:t>
            </a:r>
            <a:r>
              <a:rPr baseline="30000"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-2</a:t>
            </a: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s</a:t>
            </a:r>
            <a:r>
              <a:rPr baseline="30000"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-1</a:t>
            </a: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which agrees with the earlier report.</a:t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Char char="➢"/>
            </a:pP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MaGIXS and XRT are more sensitive to diagnose the heating frequency, whereas only AIA channels are less sensitive.</a:t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Char char="➢"/>
            </a:pP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Studied the evolution of heating frequency throughout the evolution of an AR.</a:t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0"/>
          <p:cNvSpPr txBox="1"/>
          <p:nvPr/>
        </p:nvSpPr>
        <p:spPr>
          <a:xfrm>
            <a:off x="2868900" y="4336600"/>
            <a:ext cx="319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rgbClr val="980000"/>
              </a:solidFill>
            </a:endParaRPr>
          </a:p>
        </p:txBody>
      </p:sp>
      <p:sp>
        <p:nvSpPr>
          <p:cNvPr id="400" name="Google Shape;400;p40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MaGIXS-2 (This year)</a:t>
            </a:r>
            <a:endParaRPr i="1" sz="2400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01" name="Google Shape;401;p40"/>
          <p:cNvSpPr txBox="1"/>
          <p:nvPr/>
        </p:nvSpPr>
        <p:spPr>
          <a:xfrm>
            <a:off x="3021300" y="4489000"/>
            <a:ext cx="319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980000"/>
                </a:solidFill>
              </a:rPr>
              <a:t>Thank You for your attention! </a:t>
            </a:r>
            <a:endParaRPr i="1" sz="1800">
              <a:solidFill>
                <a:srgbClr val="980000"/>
              </a:solidFill>
            </a:endParaRPr>
          </a:p>
        </p:txBody>
      </p:sp>
      <p:sp>
        <p:nvSpPr>
          <p:cNvPr id="402" name="Google Shape;402;p40"/>
          <p:cNvSpPr txBox="1"/>
          <p:nvPr/>
        </p:nvSpPr>
        <p:spPr>
          <a:xfrm>
            <a:off x="5465775" y="418030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Credit: MaGIXS team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403" name="Google Shape;403;p40"/>
          <p:cNvSpPr txBox="1"/>
          <p:nvPr/>
        </p:nvSpPr>
        <p:spPr>
          <a:xfrm>
            <a:off x="5850100" y="4027900"/>
            <a:ext cx="2092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Credit: MaGIXS team</a:t>
            </a:r>
            <a:endParaRPr sz="1300">
              <a:solidFill>
                <a:schemeClr val="lt1"/>
              </a:solidFill>
            </a:endParaRPr>
          </a:p>
        </p:txBody>
      </p:sp>
      <p:pic>
        <p:nvPicPr>
          <p:cNvPr id="404" name="Google Shape;40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1199" y="554100"/>
            <a:ext cx="5787986" cy="385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/>
        </p:nvSpPr>
        <p:spPr>
          <a:xfrm>
            <a:off x="655425" y="0"/>
            <a:ext cx="8488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Coronal Heating Problem</a:t>
            </a:r>
            <a:endParaRPr b="1" i="1" sz="2400">
              <a:solidFill>
                <a:srgbClr val="5C2D9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0490" y="1045250"/>
            <a:ext cx="4387425" cy="277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 rotWithShape="1">
          <a:blip r:embed="rId4">
            <a:alphaModFix/>
          </a:blip>
          <a:srcRect b="0" l="6417" r="4200" t="0"/>
          <a:stretch/>
        </p:blipFill>
        <p:spPr>
          <a:xfrm>
            <a:off x="177115" y="1045250"/>
            <a:ext cx="4493374" cy="283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825" y="229375"/>
            <a:ext cx="4753775" cy="31691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655425" y="0"/>
            <a:ext cx="8488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Nanoflare concepts from larger flares</a:t>
            </a:r>
            <a:endParaRPr b="1" i="1" sz="2400">
              <a:solidFill>
                <a:srgbClr val="5C2D9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426825" y="3398550"/>
            <a:ext cx="83295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alatino Linotype"/>
              <a:buChar char="➢"/>
            </a:pPr>
            <a:r>
              <a:rPr lang="en">
                <a:latin typeface="Palatino Linotype"/>
                <a:ea typeface="Palatino Linotype"/>
                <a:cs typeface="Palatino Linotype"/>
                <a:sym typeface="Palatino Linotype"/>
              </a:rPr>
              <a:t>The large solar flares, can not account for the overall coronal energy requirement (Sakurai 2017). </a:t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alatino Linotype"/>
              <a:buChar char="➢"/>
            </a:pPr>
            <a:r>
              <a:rPr lang="en">
                <a:latin typeface="Palatino Linotype"/>
                <a:ea typeface="Palatino Linotype"/>
                <a:cs typeface="Palatino Linotype"/>
                <a:sym typeface="Palatino Linotype"/>
              </a:rPr>
              <a:t>smaller flares occur more frequently.</a:t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alatino Linotype"/>
              <a:buChar char="➢"/>
            </a:pPr>
            <a:r>
              <a:rPr lang="en">
                <a:latin typeface="Palatino Linotype"/>
                <a:ea typeface="Palatino Linotype"/>
                <a:cs typeface="Palatino Linotype"/>
                <a:sym typeface="Palatino Linotype"/>
              </a:rPr>
              <a:t>Parker (1988) hypothesized the small-scale flares, termed as nanoflares having total energy around ∼10</a:t>
            </a:r>
            <a:r>
              <a:rPr baseline="30000" lang="en">
                <a:latin typeface="Palatino Linotype"/>
                <a:ea typeface="Palatino Linotype"/>
                <a:cs typeface="Palatino Linotype"/>
                <a:sym typeface="Palatino Linotype"/>
              </a:rPr>
              <a:t>24</a:t>
            </a:r>
            <a:r>
              <a:rPr lang="en">
                <a:latin typeface="Palatino Linotype"/>
                <a:ea typeface="Palatino Linotype"/>
                <a:cs typeface="Palatino Linotype"/>
                <a:sym typeface="Palatino Linotype"/>
              </a:rPr>
              <a:t> erg, occurring all over the Sun.</a:t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5000" y="554100"/>
            <a:ext cx="3891325" cy="290223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/>
          <p:nvPr/>
        </p:nvSpPr>
        <p:spPr>
          <a:xfrm>
            <a:off x="6867575" y="639975"/>
            <a:ext cx="1739700" cy="5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6"/>
          <p:cNvSpPr/>
          <p:nvPr/>
        </p:nvSpPr>
        <p:spPr>
          <a:xfrm>
            <a:off x="7755775" y="706500"/>
            <a:ext cx="851400" cy="145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/>
        </p:nvSpPr>
        <p:spPr>
          <a:xfrm>
            <a:off x="0" y="-3390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i="1" lang="en" sz="2500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Observable</a:t>
            </a:r>
            <a:r>
              <a:rPr b="1" i="1" lang="en" sz="2500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properties</a:t>
            </a:r>
            <a:endParaRPr b="1" i="1" sz="2500">
              <a:solidFill>
                <a:srgbClr val="5C2D91"/>
              </a:solidFill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87400" y="534000"/>
            <a:ext cx="8856600" cy="20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Direct detection of individual nanoflares are difficult.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Used indirect methods, e.g., Differential Emission Measure (DEM) or existence of hot plasma etc. </a:t>
            </a:r>
            <a:endParaRPr/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675" y="1417575"/>
            <a:ext cx="8507651" cy="327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/>
        </p:nvSpPr>
        <p:spPr>
          <a:xfrm>
            <a:off x="5598900" y="4778250"/>
            <a:ext cx="35676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See Klimchuk et al 2006, 2015 for more details.</a:t>
            </a:r>
            <a:endParaRPr sz="1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/>
        </p:nvSpPr>
        <p:spPr>
          <a:xfrm>
            <a:off x="0" y="-3390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i="1" lang="en" sz="2500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Challenges in determining DEM!</a:t>
            </a:r>
            <a:r>
              <a:rPr b="1" i="1" lang="en" sz="2500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endParaRPr b="1" i="1" sz="2500">
              <a:solidFill>
                <a:srgbClr val="5C2D91"/>
              </a:solidFill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600" y="459300"/>
            <a:ext cx="5647265" cy="408697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>
            <a:off x="5218375" y="4546275"/>
            <a:ext cx="3773100" cy="4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Winebarger et al. (ApJL 746:L17, 2012)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2833650" y="3026475"/>
            <a:ext cx="1351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EIS + XRT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 rotWithShape="1">
          <a:blip r:embed="rId3">
            <a:alphaModFix/>
          </a:blip>
          <a:srcRect b="0" l="0" r="50421" t="0"/>
          <a:stretch/>
        </p:blipFill>
        <p:spPr>
          <a:xfrm>
            <a:off x="395300" y="3038650"/>
            <a:ext cx="2305551" cy="19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/>
          <p:nvPr/>
        </p:nvSpPr>
        <p:spPr>
          <a:xfrm>
            <a:off x="21100" y="0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i="1" lang="en" sz="1800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Marshall Grazing Incident X-ray Spectrometer (MaGIXS) </a:t>
            </a:r>
            <a:endParaRPr b="1" i="1" sz="1800">
              <a:solidFill>
                <a:srgbClr val="5C2D91"/>
              </a:solidFill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20825"/>
            <a:ext cx="8640000" cy="215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/>
          <p:nvPr/>
        </p:nvSpPr>
        <p:spPr>
          <a:xfrm>
            <a:off x="6807000" y="2687825"/>
            <a:ext cx="1985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Champey et al. 2022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3223400" y="323175"/>
            <a:ext cx="594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3425" y="3159325"/>
            <a:ext cx="2819773" cy="186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/>
          <p:nvPr/>
        </p:nvSpPr>
        <p:spPr>
          <a:xfrm>
            <a:off x="5927175" y="819575"/>
            <a:ext cx="2819700" cy="1861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0" name="Google Shape;120;p19"/>
          <p:cNvCxnSpPr/>
          <p:nvPr/>
        </p:nvCxnSpPr>
        <p:spPr>
          <a:xfrm>
            <a:off x="6455361" y="2710050"/>
            <a:ext cx="208200" cy="420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21" name="Google Shape;121;p19"/>
          <p:cNvSpPr/>
          <p:nvPr/>
        </p:nvSpPr>
        <p:spPr>
          <a:xfrm>
            <a:off x="212175" y="819575"/>
            <a:ext cx="2155800" cy="1861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2" name="Google Shape;122;p19"/>
          <p:cNvCxnSpPr/>
          <p:nvPr/>
        </p:nvCxnSpPr>
        <p:spPr>
          <a:xfrm>
            <a:off x="1045161" y="2710050"/>
            <a:ext cx="208200" cy="420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/>
        </p:nvSpPr>
        <p:spPr>
          <a:xfrm>
            <a:off x="21100" y="76200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i="1" lang="en" sz="1800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First flight of MaGIXS </a:t>
            </a:r>
            <a:endParaRPr b="1" i="1" sz="1800">
              <a:solidFill>
                <a:srgbClr val="5C2D91"/>
              </a:solidFill>
            </a:endParaRPr>
          </a:p>
        </p:txBody>
      </p:sp>
      <p:sp>
        <p:nvSpPr>
          <p:cNvPr id="128" name="Google Shape;128;p20"/>
          <p:cNvSpPr txBox="1"/>
          <p:nvPr/>
        </p:nvSpPr>
        <p:spPr>
          <a:xfrm>
            <a:off x="7038250" y="4513975"/>
            <a:ext cx="1566600" cy="2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129" name="Google Shape;129;p20"/>
          <p:cNvSpPr txBox="1"/>
          <p:nvPr/>
        </p:nvSpPr>
        <p:spPr>
          <a:xfrm>
            <a:off x="115000" y="472517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Credit: MaGIXS team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9525" y="551100"/>
            <a:ext cx="6257925" cy="417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6350" y="269250"/>
            <a:ext cx="5949351" cy="2613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/>
          <p:nvPr/>
        </p:nvSpPr>
        <p:spPr>
          <a:xfrm>
            <a:off x="21100" y="0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i="1" lang="en" sz="1800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Overlapping spectral images observed by MaGIXS </a:t>
            </a:r>
            <a:endParaRPr b="1" i="1" sz="1800">
              <a:solidFill>
                <a:srgbClr val="5C2D91"/>
              </a:solidFill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6309925" y="4788250"/>
            <a:ext cx="28299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Savage et al (ApJ 945:105,  2023)</a:t>
            </a:r>
            <a:endParaRPr sz="1300"/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450" y="534475"/>
            <a:ext cx="2829800" cy="308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7234" y="2959450"/>
            <a:ext cx="456634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 txBox="1"/>
          <p:nvPr/>
        </p:nvSpPr>
        <p:spPr>
          <a:xfrm>
            <a:off x="3604600" y="4239325"/>
            <a:ext cx="1055100" cy="2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XBP-1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41" name="Google Shape;141;p21"/>
          <p:cNvSpPr txBox="1"/>
          <p:nvPr/>
        </p:nvSpPr>
        <p:spPr>
          <a:xfrm>
            <a:off x="6500200" y="4239325"/>
            <a:ext cx="1055100" cy="2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XBP-1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42" name="Google Shape;142;p21"/>
          <p:cNvPicPr preferRelativeResize="0"/>
          <p:nvPr/>
        </p:nvPicPr>
        <p:blipFill rotWithShape="1">
          <a:blip r:embed="rId6">
            <a:alphaModFix/>
          </a:blip>
          <a:srcRect b="43540" l="48825" r="0" t="3251"/>
          <a:stretch/>
        </p:blipFill>
        <p:spPr>
          <a:xfrm>
            <a:off x="136750" y="3660075"/>
            <a:ext cx="3239250" cy="136779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1"/>
          <p:cNvSpPr txBox="1"/>
          <p:nvPr/>
        </p:nvSpPr>
        <p:spPr>
          <a:xfrm>
            <a:off x="328000" y="3629725"/>
            <a:ext cx="1055100" cy="2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AIA 193 + HMI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144" name="Google Shape;144;p21"/>
          <p:cNvSpPr txBox="1"/>
          <p:nvPr/>
        </p:nvSpPr>
        <p:spPr>
          <a:xfrm>
            <a:off x="2233000" y="3629725"/>
            <a:ext cx="1055100" cy="2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XRT</a:t>
            </a:r>
            <a:endParaRPr sz="1000">
              <a:solidFill>
                <a:schemeClr val="lt1"/>
              </a:solidFill>
            </a:endParaRPr>
          </a:p>
        </p:txBody>
      </p:sp>
      <p:cxnSp>
        <p:nvCxnSpPr>
          <p:cNvPr id="145" name="Google Shape;145;p21"/>
          <p:cNvCxnSpPr/>
          <p:nvPr/>
        </p:nvCxnSpPr>
        <p:spPr>
          <a:xfrm flipH="1">
            <a:off x="208725" y="1648625"/>
            <a:ext cx="1686900" cy="20685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6" name="Google Shape;146;p21"/>
          <p:cNvCxnSpPr/>
          <p:nvPr/>
        </p:nvCxnSpPr>
        <p:spPr>
          <a:xfrm rot="10800000">
            <a:off x="1997425" y="1631250"/>
            <a:ext cx="1089900" cy="20859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7" name="Google Shape;147;p21"/>
          <p:cNvSpPr/>
          <p:nvPr/>
        </p:nvSpPr>
        <p:spPr>
          <a:xfrm>
            <a:off x="1895625" y="1469575"/>
            <a:ext cx="129600" cy="161700"/>
          </a:xfrm>
          <a:prstGeom prst="rect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