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4" r:id="rId4"/>
    <p:sldMasterId id="2147483906" r:id="rId5"/>
  </p:sldMasterIdLst>
  <p:notesMasterIdLst>
    <p:notesMasterId r:id="rId20"/>
  </p:notesMasterIdLst>
  <p:handoutMasterIdLst>
    <p:handoutMasterId r:id="rId21"/>
  </p:handoutMasterIdLst>
  <p:sldIdLst>
    <p:sldId id="617" r:id="rId6"/>
    <p:sldId id="614" r:id="rId7"/>
    <p:sldId id="618" r:id="rId8"/>
    <p:sldId id="619" r:id="rId9"/>
    <p:sldId id="620" r:id="rId10"/>
    <p:sldId id="621" r:id="rId11"/>
    <p:sldId id="622" r:id="rId12"/>
    <p:sldId id="623" r:id="rId13"/>
    <p:sldId id="627" r:id="rId14"/>
    <p:sldId id="624" r:id="rId15"/>
    <p:sldId id="625" r:id="rId16"/>
    <p:sldId id="626" r:id="rId17"/>
    <p:sldId id="628" r:id="rId18"/>
    <p:sldId id="629" r:id="rId19"/>
  </p:sldIdLst>
  <p:sldSz cx="12192000" cy="6858000"/>
  <p:notesSz cx="6858000" cy="9144000"/>
  <p:defaultTextStyle>
    <a:defPPr>
      <a:defRPr lang="en-US"/>
    </a:defPPr>
    <a:lvl1pPr marL="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ent Pomero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500"/>
    <a:srgbClr val="000000"/>
    <a:srgbClr val="A6A6A6"/>
    <a:srgbClr val="1C1FFF"/>
    <a:srgbClr val="26A600"/>
    <a:srgbClr val="1E497D"/>
    <a:srgbClr val="376092"/>
    <a:srgbClr val="800E00"/>
    <a:srgbClr val="213E7C"/>
    <a:srgbClr val="203E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28"/>
    <p:restoredTop sz="96743"/>
  </p:normalViewPr>
  <p:slideViewPr>
    <p:cSldViewPr snapToGrid="0">
      <p:cViewPr varScale="1">
        <p:scale>
          <a:sx n="86" d="100"/>
          <a:sy n="86" d="100"/>
        </p:scale>
        <p:origin x="40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0E862-0C59-9F43-B922-9286F886485C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A2254-621B-664D-92E1-40EDB3021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277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A74B6-9B43-9A4E-AFD7-252B34F63F98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C7B85-0837-7346-A10B-73F15C90E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480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9ADAC1-939F-0E51-67D0-D441D7B72863}"/>
              </a:ext>
            </a:extLst>
          </p:cNvPr>
          <p:cNvSpPr/>
          <p:nvPr userDrawn="1"/>
        </p:nvSpPr>
        <p:spPr>
          <a:xfrm>
            <a:off x="8534400" y="5930901"/>
            <a:ext cx="3657600" cy="927100"/>
          </a:xfrm>
          <a:prstGeom prst="rect">
            <a:avLst/>
          </a:prstGeom>
          <a:solidFill>
            <a:srgbClr val="213E7C">
              <a:alpha val="3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17605"/>
            <a:ext cx="9144000" cy="1184651"/>
          </a:xfr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lIns="91429" tIns="45714" rIns="91429" bIns="45714" rtlCol="0" anchor="b" anchorCtr="0">
            <a:normAutofit/>
          </a:bodyPr>
          <a:lstStyle>
            <a:lvl1pPr algn="ctr" defTabSz="914293" rtl="0" eaLnBrk="1" latinLnBrk="0" hangingPunct="1">
              <a:spcBef>
                <a:spcPct val="0"/>
              </a:spcBef>
              <a:buNone/>
              <a:tabLst/>
              <a:defRPr sz="3600" b="1" kern="1200">
                <a:solidFill>
                  <a:srgbClr val="213F7C"/>
                </a:solidFill>
                <a:latin typeface="Century Gothic" panose="020B0502020202020204" pitchFamily="34" charset="0"/>
                <a:ea typeface="+mj-ea"/>
                <a:cs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84704" y="3268360"/>
            <a:ext cx="7022592" cy="655982"/>
          </a:xfrm>
        </p:spPr>
        <p:txBody>
          <a:bodyPr vert="horz" lIns="91440" tIns="45714" rIns="91429" bIns="45714" rtlCol="0" anchor="b">
            <a:noAutofit/>
          </a:bodyPr>
          <a:lstStyle>
            <a:lvl1pPr marL="0" indent="0" algn="ctr" defTabSz="914293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 pitchFamily="18" charset="2"/>
              <a:buNone/>
              <a:defRPr sz="2400" b="1" kern="120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primary author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C534C4-3996-7D1D-ACA4-A5016D25B6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6701" y="6051548"/>
            <a:ext cx="828989" cy="685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79E0C2-98D3-785B-3482-13E881CC78E2}"/>
              </a:ext>
            </a:extLst>
          </p:cNvPr>
          <p:cNvSpPr/>
          <p:nvPr userDrawn="1"/>
        </p:nvSpPr>
        <p:spPr>
          <a:xfrm>
            <a:off x="0" y="5930900"/>
            <a:ext cx="8229600" cy="927100"/>
          </a:xfrm>
          <a:prstGeom prst="rect">
            <a:avLst/>
          </a:prstGeom>
          <a:solidFill>
            <a:srgbClr val="213E7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>
              <a:lnSpc>
                <a:spcPct val="130000"/>
              </a:lnSpc>
            </a:pPr>
            <a:r>
              <a:rPr lang="en-US" sz="1450">
                <a:latin typeface="Century Gothic" panose="020B0502020202020204" pitchFamily="34" charset="0"/>
              </a:rPr>
              <a:t>NASA/CREATE-AV Technical Interchange Meeting</a:t>
            </a:r>
          </a:p>
          <a:p>
            <a:pPr lvl="0">
              <a:lnSpc>
                <a:spcPct val="130000"/>
              </a:lnSpc>
            </a:pPr>
            <a:r>
              <a:rPr lang="en-US" sz="1450">
                <a:latin typeface="Century Gothic" panose="020B0502020202020204" pitchFamily="34" charset="0"/>
              </a:rPr>
              <a:t>May 21-22, 2024</a:t>
            </a:r>
          </a:p>
          <a:p>
            <a:pPr lvl="0">
              <a:lnSpc>
                <a:spcPct val="130000"/>
              </a:lnSpc>
            </a:pPr>
            <a:r>
              <a:rPr lang="en-US" sz="1450">
                <a:latin typeface="Century Gothic" panose="020B0502020202020204" pitchFamily="34" charset="0"/>
              </a:rPr>
              <a:t>NASA Langley Research Center  |  Hampton, VA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0C8812-A31A-CE08-169C-ACDDB97B877D}"/>
              </a:ext>
            </a:extLst>
          </p:cNvPr>
          <p:cNvSpPr/>
          <p:nvPr userDrawn="1"/>
        </p:nvSpPr>
        <p:spPr>
          <a:xfrm>
            <a:off x="11052313" y="119269"/>
            <a:ext cx="1043377" cy="735496"/>
          </a:xfrm>
          <a:prstGeom prst="rect">
            <a:avLst/>
          </a:prstGeom>
          <a:solidFill>
            <a:srgbClr val="FFFFF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D48E174-5FC3-8645-8143-A0B7796D5096}"/>
              </a:ext>
            </a:extLst>
          </p:cNvPr>
          <p:cNvSpPr/>
          <p:nvPr userDrawn="1"/>
        </p:nvSpPr>
        <p:spPr>
          <a:xfrm>
            <a:off x="0" y="1"/>
            <a:ext cx="12192000" cy="596348"/>
          </a:xfrm>
          <a:custGeom>
            <a:avLst/>
            <a:gdLst>
              <a:gd name="connsiteX0" fmla="*/ 0 w 12192000"/>
              <a:gd name="connsiteY0" fmla="*/ 0 h 1502242"/>
              <a:gd name="connsiteX1" fmla="*/ 12192000 w 12192000"/>
              <a:gd name="connsiteY1" fmla="*/ 0 h 1502242"/>
              <a:gd name="connsiteX2" fmla="*/ 12192000 w 12192000"/>
              <a:gd name="connsiteY2" fmla="*/ 1502242 h 1502242"/>
              <a:gd name="connsiteX3" fmla="*/ 12044163 w 12192000"/>
              <a:gd name="connsiteY3" fmla="*/ 1455242 h 1502242"/>
              <a:gd name="connsiteX4" fmla="*/ 6096000 w 12192000"/>
              <a:gd name="connsiteY4" fmla="*/ 996476 h 1502242"/>
              <a:gd name="connsiteX5" fmla="*/ 147838 w 12192000"/>
              <a:gd name="connsiteY5" fmla="*/ 1455242 h 1502242"/>
              <a:gd name="connsiteX6" fmla="*/ 0 w 12192000"/>
              <a:gd name="connsiteY6" fmla="*/ 1502242 h 150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02242">
                <a:moveTo>
                  <a:pt x="0" y="0"/>
                </a:moveTo>
                <a:lnTo>
                  <a:pt x="12192000" y="0"/>
                </a:lnTo>
                <a:lnTo>
                  <a:pt x="12192000" y="1502242"/>
                </a:lnTo>
                <a:lnTo>
                  <a:pt x="12044163" y="1455242"/>
                </a:lnTo>
                <a:cubicBezTo>
                  <a:pt x="11064170" y="1185645"/>
                  <a:pt x="8769941" y="996476"/>
                  <a:pt x="6096000" y="996476"/>
                </a:cubicBezTo>
                <a:cubicBezTo>
                  <a:pt x="3422059" y="996476"/>
                  <a:pt x="1127831" y="1185645"/>
                  <a:pt x="147838" y="1455242"/>
                </a:cubicBezTo>
                <a:lnTo>
                  <a:pt x="0" y="1502242"/>
                </a:lnTo>
                <a:close/>
              </a:path>
            </a:pathLst>
          </a:custGeom>
          <a:solidFill>
            <a:srgbClr val="213F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CREATE Logo">
            <a:extLst>
              <a:ext uri="{FF2B5EF4-FFF2-40B4-BE49-F238E27FC236}">
                <a16:creationId xmlns:a16="http://schemas.microsoft.com/office/drawing/2014/main" id="{452B85AB-7B47-E342-8EE6-C03D49E796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741" y="6120128"/>
            <a:ext cx="219456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065FDE6-7AC1-EE17-BD5C-96F074A960D7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584704" y="3987534"/>
            <a:ext cx="7022592" cy="868606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Click to add coauthors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00A789B-C3C5-461E-EF6D-D2038D1AEA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84704" y="5078566"/>
            <a:ext cx="7022592" cy="370766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add branch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6DA5B66-B454-EF98-D628-84BD3626E0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84704" y="5501142"/>
            <a:ext cx="7022592" cy="370766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Click to add Center and city/state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C42FED7-2FC2-755F-490F-81DBA3E4CCC2}"/>
              </a:ext>
            </a:extLst>
          </p:cNvPr>
          <p:cNvSpPr/>
          <p:nvPr userDrawn="1"/>
        </p:nvSpPr>
        <p:spPr>
          <a:xfrm>
            <a:off x="9421090" y="6520647"/>
            <a:ext cx="2770909" cy="337353"/>
          </a:xfrm>
          <a:prstGeom prst="rect">
            <a:avLst/>
          </a:prstGeom>
          <a:solidFill>
            <a:srgbClr val="213E7C">
              <a:alpha val="3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77" y="128113"/>
            <a:ext cx="10629213" cy="587694"/>
          </a:xfrm>
        </p:spPr>
        <p:txBody>
          <a:bodyPr/>
          <a:lstStyle>
            <a:lvl1pPr>
              <a:defRPr sz="3300">
                <a:solidFill>
                  <a:srgbClr val="213F7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 userDrawn="1"/>
        </p:nvSpPr>
        <p:spPr>
          <a:xfrm>
            <a:off x="0" y="831266"/>
            <a:ext cx="12192000" cy="48908"/>
          </a:xfrm>
          <a:prstGeom prst="rect">
            <a:avLst/>
          </a:prstGeom>
          <a:solidFill>
            <a:srgbClr val="203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sz="1800">
              <a:latin typeface="Helvetica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181290" y="6548283"/>
            <a:ext cx="914400" cy="28200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FDE49E-FE7A-224B-8D0A-362FD12D8865}" type="slidenum">
              <a:rPr lang="en-US" sz="1150" smtClean="0">
                <a:solidFill>
                  <a:srgbClr val="203E7C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150">
              <a:solidFill>
                <a:srgbClr val="203E7C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1C5BF1A-C124-A247-BA72-081742E368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2077" y="995633"/>
            <a:ext cx="11086645" cy="5374287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E71580-926E-FDCB-BE38-35D093B222E8}"/>
              </a:ext>
            </a:extLst>
          </p:cNvPr>
          <p:cNvSpPr/>
          <p:nvPr userDrawn="1"/>
        </p:nvSpPr>
        <p:spPr>
          <a:xfrm>
            <a:off x="-1" y="6520647"/>
            <a:ext cx="9074728" cy="337353"/>
          </a:xfrm>
          <a:prstGeom prst="rect">
            <a:avLst/>
          </a:prstGeom>
          <a:solidFill>
            <a:srgbClr val="213E7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50">
                <a:latin typeface="Century Gothic" panose="020B0502020202020204" pitchFamily="34" charset="0"/>
              </a:rPr>
              <a:t>NASA/CREATE-AV Technical Interchange Meeting  |  May 21-22, 2024  |  NASA Langley Research Center  |  Hampton, VA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C42FED7-2FC2-755F-490F-81DBA3E4CCC2}"/>
              </a:ext>
            </a:extLst>
          </p:cNvPr>
          <p:cNvSpPr/>
          <p:nvPr userDrawn="1"/>
        </p:nvSpPr>
        <p:spPr>
          <a:xfrm>
            <a:off x="9421090" y="6520647"/>
            <a:ext cx="2770909" cy="337353"/>
          </a:xfrm>
          <a:prstGeom prst="rect">
            <a:avLst/>
          </a:prstGeom>
          <a:solidFill>
            <a:srgbClr val="213E7C">
              <a:alpha val="3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77" y="128113"/>
            <a:ext cx="10629213" cy="587694"/>
          </a:xfrm>
        </p:spPr>
        <p:txBody>
          <a:bodyPr/>
          <a:lstStyle>
            <a:lvl1pPr>
              <a:defRPr sz="3300">
                <a:solidFill>
                  <a:srgbClr val="213F7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 userDrawn="1"/>
        </p:nvSpPr>
        <p:spPr>
          <a:xfrm>
            <a:off x="0" y="831266"/>
            <a:ext cx="12192000" cy="48908"/>
          </a:xfrm>
          <a:prstGeom prst="rect">
            <a:avLst/>
          </a:prstGeom>
          <a:solidFill>
            <a:srgbClr val="203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sz="1800">
              <a:latin typeface="Helvetica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181290" y="6548283"/>
            <a:ext cx="914400" cy="28200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FDE49E-FE7A-224B-8D0A-362FD12D8865}" type="slidenum">
              <a:rPr lang="en-US" sz="1150" smtClean="0">
                <a:solidFill>
                  <a:srgbClr val="203E7C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150">
              <a:solidFill>
                <a:srgbClr val="203E7C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1C5BF1A-C124-A247-BA72-081742E368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2077" y="995633"/>
            <a:ext cx="5543923" cy="5374287"/>
          </a:xfrm>
          <a:prstGeom prst="rect">
            <a:avLst/>
          </a:prstGeom>
        </p:spPr>
        <p:txBody>
          <a:bodyPr lIns="91440"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F2E0BCB-A837-B5B5-FA8E-0DBF310CD1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9538" y="995633"/>
            <a:ext cx="5543923" cy="5374287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F19B5B-080D-DB77-C99C-FE3277E59E6A}"/>
              </a:ext>
            </a:extLst>
          </p:cNvPr>
          <p:cNvSpPr/>
          <p:nvPr userDrawn="1"/>
        </p:nvSpPr>
        <p:spPr>
          <a:xfrm>
            <a:off x="-1" y="6520647"/>
            <a:ext cx="9074728" cy="337353"/>
          </a:xfrm>
          <a:prstGeom prst="rect">
            <a:avLst/>
          </a:prstGeom>
          <a:solidFill>
            <a:srgbClr val="213E7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50">
                <a:latin typeface="Century Gothic" panose="020B0502020202020204" pitchFamily="34" charset="0"/>
              </a:rPr>
              <a:t>NASA/CREATE-AV Technical Interchange Meeting  |  May 21-22, 2024  |  NASA Langley Research Center  |  Hampton, VA</a:t>
            </a:r>
          </a:p>
        </p:txBody>
      </p:sp>
    </p:spTree>
    <p:extLst>
      <p:ext uri="{BB962C8B-B14F-4D97-AF65-F5344CB8AC3E}">
        <p14:creationId xmlns:p14="http://schemas.microsoft.com/office/powerpoint/2010/main" val="6309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C42FED7-2FC2-755F-490F-81DBA3E4CCC2}"/>
              </a:ext>
            </a:extLst>
          </p:cNvPr>
          <p:cNvSpPr/>
          <p:nvPr userDrawn="1"/>
        </p:nvSpPr>
        <p:spPr>
          <a:xfrm>
            <a:off x="9421090" y="6520647"/>
            <a:ext cx="2770909" cy="337353"/>
          </a:xfrm>
          <a:prstGeom prst="rect">
            <a:avLst/>
          </a:prstGeom>
          <a:solidFill>
            <a:srgbClr val="213E7C">
              <a:alpha val="30000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77" y="128113"/>
            <a:ext cx="10629213" cy="587694"/>
          </a:xfrm>
        </p:spPr>
        <p:txBody>
          <a:bodyPr/>
          <a:lstStyle>
            <a:lvl1pPr>
              <a:defRPr sz="3300">
                <a:solidFill>
                  <a:srgbClr val="213F7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 userDrawn="1"/>
        </p:nvSpPr>
        <p:spPr>
          <a:xfrm>
            <a:off x="0" y="831266"/>
            <a:ext cx="12192000" cy="48908"/>
          </a:xfrm>
          <a:prstGeom prst="rect">
            <a:avLst/>
          </a:prstGeom>
          <a:solidFill>
            <a:srgbClr val="203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sz="1800">
              <a:latin typeface="Helvetica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181290" y="6548283"/>
            <a:ext cx="914400" cy="28200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FDE49E-FE7A-224B-8D0A-362FD12D8865}" type="slidenum">
              <a:rPr lang="en-US" sz="1150" smtClean="0">
                <a:solidFill>
                  <a:srgbClr val="203E7C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150">
              <a:solidFill>
                <a:srgbClr val="203E7C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1C5BF1A-C124-A247-BA72-081742E368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2077" y="995633"/>
            <a:ext cx="5543923" cy="2603390"/>
          </a:xfrm>
          <a:prstGeom prst="rect">
            <a:avLst/>
          </a:prstGeom>
        </p:spPr>
        <p:txBody>
          <a:bodyPr lIns="91440"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F2E0BCB-A837-B5B5-FA8E-0DBF310CD1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9538" y="995633"/>
            <a:ext cx="5543923" cy="2603390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2B34F-95C9-5D8D-C877-8170C786D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2077" y="3752890"/>
            <a:ext cx="5543923" cy="2603390"/>
          </a:xfrm>
          <a:prstGeom prst="rect">
            <a:avLst/>
          </a:prstGeom>
        </p:spPr>
        <p:txBody>
          <a:bodyPr lIns="91440"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D684373-7D4F-1336-6AB1-4E9B69BAEC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9538" y="3752890"/>
            <a:ext cx="5543923" cy="2603390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b="1">
                <a:solidFill>
                  <a:srgbClr val="213F7C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latin typeface="Century Gothic" panose="020B0502020202020204" pitchFamily="34" charset="0"/>
              </a:defRPr>
            </a:lvl3pPr>
            <a:lvl4pPr marL="852183" indent="-112671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Century Gothic" panose="020B0502020202020204" pitchFamily="34" charset="0"/>
              </a:defRPr>
            </a:lvl4pPr>
            <a:lvl5pPr marL="1039442" indent="-11743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A10B4-57AE-7A43-DF70-C1DC7D637525}"/>
              </a:ext>
            </a:extLst>
          </p:cNvPr>
          <p:cNvSpPr/>
          <p:nvPr userDrawn="1"/>
        </p:nvSpPr>
        <p:spPr>
          <a:xfrm>
            <a:off x="-1" y="6520647"/>
            <a:ext cx="9074728" cy="337353"/>
          </a:xfrm>
          <a:prstGeom prst="rect">
            <a:avLst/>
          </a:prstGeom>
          <a:solidFill>
            <a:srgbClr val="213E7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50">
                <a:latin typeface="Century Gothic" panose="020B0502020202020204" pitchFamily="34" charset="0"/>
              </a:rPr>
              <a:t>NASA/CREATE-AV Technical Interchange Meeting  |  May 21-22, 2024  |  NASA Langley Research Center  |  Hampton, VA</a:t>
            </a:r>
          </a:p>
        </p:txBody>
      </p:sp>
    </p:spTree>
    <p:extLst>
      <p:ext uri="{BB962C8B-B14F-4D97-AF65-F5344CB8AC3E}">
        <p14:creationId xmlns:p14="http://schemas.microsoft.com/office/powerpoint/2010/main" val="120406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0C8812-A31A-CE08-169C-ACDDB97B877D}"/>
              </a:ext>
            </a:extLst>
          </p:cNvPr>
          <p:cNvSpPr/>
          <p:nvPr userDrawn="1"/>
        </p:nvSpPr>
        <p:spPr>
          <a:xfrm>
            <a:off x="11052313" y="119269"/>
            <a:ext cx="1043377" cy="735496"/>
          </a:xfrm>
          <a:prstGeom prst="rect">
            <a:avLst/>
          </a:prstGeom>
          <a:solidFill>
            <a:srgbClr val="FFFFF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D48E174-5FC3-8645-8143-A0B7796D5096}"/>
              </a:ext>
            </a:extLst>
          </p:cNvPr>
          <p:cNvSpPr/>
          <p:nvPr userDrawn="1"/>
        </p:nvSpPr>
        <p:spPr>
          <a:xfrm>
            <a:off x="0" y="1"/>
            <a:ext cx="12192000" cy="596348"/>
          </a:xfrm>
          <a:custGeom>
            <a:avLst/>
            <a:gdLst>
              <a:gd name="connsiteX0" fmla="*/ 0 w 12192000"/>
              <a:gd name="connsiteY0" fmla="*/ 0 h 1502242"/>
              <a:gd name="connsiteX1" fmla="*/ 12192000 w 12192000"/>
              <a:gd name="connsiteY1" fmla="*/ 0 h 1502242"/>
              <a:gd name="connsiteX2" fmla="*/ 12192000 w 12192000"/>
              <a:gd name="connsiteY2" fmla="*/ 1502242 h 1502242"/>
              <a:gd name="connsiteX3" fmla="*/ 12044163 w 12192000"/>
              <a:gd name="connsiteY3" fmla="*/ 1455242 h 1502242"/>
              <a:gd name="connsiteX4" fmla="*/ 6096000 w 12192000"/>
              <a:gd name="connsiteY4" fmla="*/ 996476 h 1502242"/>
              <a:gd name="connsiteX5" fmla="*/ 147838 w 12192000"/>
              <a:gd name="connsiteY5" fmla="*/ 1455242 h 1502242"/>
              <a:gd name="connsiteX6" fmla="*/ 0 w 12192000"/>
              <a:gd name="connsiteY6" fmla="*/ 1502242 h 150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502242">
                <a:moveTo>
                  <a:pt x="0" y="0"/>
                </a:moveTo>
                <a:lnTo>
                  <a:pt x="12192000" y="0"/>
                </a:lnTo>
                <a:lnTo>
                  <a:pt x="12192000" y="1502242"/>
                </a:lnTo>
                <a:lnTo>
                  <a:pt x="12044163" y="1455242"/>
                </a:lnTo>
                <a:cubicBezTo>
                  <a:pt x="11064170" y="1185645"/>
                  <a:pt x="8769941" y="996476"/>
                  <a:pt x="6096000" y="996476"/>
                </a:cubicBezTo>
                <a:cubicBezTo>
                  <a:pt x="3422059" y="996476"/>
                  <a:pt x="1127831" y="1185645"/>
                  <a:pt x="147838" y="1455242"/>
                </a:cubicBezTo>
                <a:lnTo>
                  <a:pt x="0" y="150224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37FE68-A196-987B-6A3F-017329D5C9BC}"/>
              </a:ext>
            </a:extLst>
          </p:cNvPr>
          <p:cNvSpPr/>
          <p:nvPr userDrawn="1"/>
        </p:nvSpPr>
        <p:spPr>
          <a:xfrm>
            <a:off x="8534400" y="5930901"/>
            <a:ext cx="3657600" cy="927100"/>
          </a:xfrm>
          <a:prstGeom prst="rect">
            <a:avLst/>
          </a:prstGeom>
          <a:solidFill>
            <a:srgbClr val="C025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828FDA-7EB6-B174-F764-9243658AEB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6701" y="6051548"/>
            <a:ext cx="828989" cy="685800"/>
          </a:xfrm>
          <a:prstGeom prst="rect">
            <a:avLst/>
          </a:prstGeom>
        </p:spPr>
      </p:pic>
      <p:pic>
        <p:nvPicPr>
          <p:cNvPr id="5" name="Picture 2" descr="CREATE Logo">
            <a:extLst>
              <a:ext uri="{FF2B5EF4-FFF2-40B4-BE49-F238E27FC236}">
                <a16:creationId xmlns:a16="http://schemas.microsoft.com/office/drawing/2014/main" id="{3FC63D90-6468-9E8B-B86E-185487B4B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741" y="6120128"/>
            <a:ext cx="219456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12EEAB-5E3A-11CD-37CE-D40A0FB2A01A}"/>
              </a:ext>
            </a:extLst>
          </p:cNvPr>
          <p:cNvSpPr/>
          <p:nvPr userDrawn="1"/>
        </p:nvSpPr>
        <p:spPr>
          <a:xfrm>
            <a:off x="0" y="5930900"/>
            <a:ext cx="8229600" cy="927100"/>
          </a:xfrm>
          <a:prstGeom prst="rect">
            <a:avLst/>
          </a:prstGeom>
          <a:solidFill>
            <a:srgbClr val="000000">
              <a:alpha val="29804"/>
            </a:srgb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lvl="0">
              <a:lnSpc>
                <a:spcPct val="130000"/>
              </a:lnSpc>
            </a:pPr>
            <a:r>
              <a:rPr lang="en-US" sz="1450">
                <a:latin typeface="Century Gothic" panose="020B0502020202020204" pitchFamily="34" charset="0"/>
              </a:rPr>
              <a:t>NASA/CREATE-AV Technical Interchange Meeting</a:t>
            </a:r>
          </a:p>
          <a:p>
            <a:pPr lvl="0">
              <a:lnSpc>
                <a:spcPct val="130000"/>
              </a:lnSpc>
            </a:pPr>
            <a:r>
              <a:rPr lang="en-US" sz="1450">
                <a:latin typeface="Century Gothic" panose="020B0502020202020204" pitchFamily="34" charset="0"/>
              </a:rPr>
              <a:t>May 21-22, 2024</a:t>
            </a:r>
          </a:p>
          <a:p>
            <a:pPr lvl="0">
              <a:lnSpc>
                <a:spcPct val="130000"/>
              </a:lnSpc>
            </a:pPr>
            <a:r>
              <a:rPr lang="en-US" sz="1450">
                <a:latin typeface="Century Gothic" panose="020B0502020202020204" pitchFamily="34" charset="0"/>
              </a:rPr>
              <a:t>NASA Langley Research Center  |  Hampton, VA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F4345E0-3CC0-0703-6A30-9325D48CD5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84704" y="3268360"/>
            <a:ext cx="7022592" cy="655982"/>
          </a:xfrm>
        </p:spPr>
        <p:txBody>
          <a:bodyPr vert="horz" lIns="91440" tIns="45714" rIns="91429" bIns="45714" rtlCol="0" anchor="b">
            <a:noAutofit/>
          </a:bodyPr>
          <a:lstStyle>
            <a:lvl1pPr marL="0" indent="0" algn="ctr" defTabSz="914293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 pitchFamily="18" charset="2"/>
              <a:buNone/>
              <a:defRPr sz="2400" b="1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primary author</a:t>
            </a:r>
            <a:endParaRPr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EE84EB3-DBFF-AB0C-6A40-9AC21A44C14F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584704" y="3987534"/>
            <a:ext cx="7022592" cy="86860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coauthors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21AF1A2-C034-1D97-786A-B359DF370B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84704" y="5078566"/>
            <a:ext cx="7022592" cy="370766"/>
          </a:xfrm>
        </p:spPr>
        <p:txBody>
          <a:bodyPr anchor="b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branch/group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D6D626AC-FAB4-24D4-9C57-4AAD35A168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84704" y="5501142"/>
            <a:ext cx="7022592" cy="370766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city/state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F8BC089-9FAB-E83A-8E8C-38EE6A491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17605"/>
            <a:ext cx="9144000" cy="1184651"/>
          </a:xfr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lIns="91429" tIns="45714" rIns="91429" bIns="45714" rtlCol="0" anchor="b" anchorCtr="0">
            <a:normAutofit/>
          </a:bodyPr>
          <a:lstStyle>
            <a:lvl1pPr algn="ctr" defTabSz="914293" rtl="0" eaLnBrk="1" latinLnBrk="0" hangingPunct="1">
              <a:spcBef>
                <a:spcPct val="0"/>
              </a:spcBef>
              <a:buNone/>
              <a:tabLst/>
              <a:defRPr sz="3600" b="1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299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C42FED7-2FC2-755F-490F-81DBA3E4CCC2}"/>
              </a:ext>
            </a:extLst>
          </p:cNvPr>
          <p:cNvSpPr/>
          <p:nvPr userDrawn="1"/>
        </p:nvSpPr>
        <p:spPr>
          <a:xfrm>
            <a:off x="9421090" y="6520647"/>
            <a:ext cx="2770909" cy="337353"/>
          </a:xfrm>
          <a:prstGeom prst="rect">
            <a:avLst/>
          </a:prstGeom>
          <a:solidFill>
            <a:srgbClr val="C025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77" y="128113"/>
            <a:ext cx="10629213" cy="587694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" name="Rectangle 8"/>
          <p:cNvSpPr/>
          <p:nvPr userDrawn="1"/>
        </p:nvSpPr>
        <p:spPr>
          <a:xfrm>
            <a:off x="0" y="831266"/>
            <a:ext cx="12192000" cy="48908"/>
          </a:xfrm>
          <a:prstGeom prst="rect">
            <a:avLst/>
          </a:prstGeom>
          <a:solidFill>
            <a:srgbClr val="C02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sz="1800">
              <a:latin typeface="Helvetica"/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181290" y="6548283"/>
            <a:ext cx="914400" cy="28200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FDE49E-FE7A-224B-8D0A-362FD12D8865}" type="slidenum">
              <a:rPr lang="en-US" sz="1150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15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1C5BF1A-C124-A247-BA72-081742E368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2077" y="995633"/>
            <a:ext cx="11086645" cy="5374287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E71580-926E-FDCB-BE38-35D093B222E8}"/>
              </a:ext>
            </a:extLst>
          </p:cNvPr>
          <p:cNvSpPr/>
          <p:nvPr userDrawn="1"/>
        </p:nvSpPr>
        <p:spPr>
          <a:xfrm>
            <a:off x="-1" y="6520647"/>
            <a:ext cx="9074728" cy="337353"/>
          </a:xfrm>
          <a:prstGeom prst="rect">
            <a:avLst/>
          </a:prstGeom>
          <a:solidFill>
            <a:srgbClr val="A6A6A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50">
                <a:latin typeface="Century Gothic" panose="020B0502020202020204" pitchFamily="34" charset="0"/>
              </a:rPr>
              <a:t>NASA/CREATE-AV Technical Interchange Meeting  |  May 21-22, 2024  |  NASA Langley Research Center  |  Hampton, VA</a:t>
            </a:r>
          </a:p>
        </p:txBody>
      </p:sp>
    </p:spTree>
    <p:extLst>
      <p:ext uri="{BB962C8B-B14F-4D97-AF65-F5344CB8AC3E}">
        <p14:creationId xmlns:p14="http://schemas.microsoft.com/office/powerpoint/2010/main" val="52604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C42FED7-2FC2-755F-490F-81DBA3E4CCC2}"/>
              </a:ext>
            </a:extLst>
          </p:cNvPr>
          <p:cNvSpPr/>
          <p:nvPr userDrawn="1"/>
        </p:nvSpPr>
        <p:spPr>
          <a:xfrm>
            <a:off x="9421090" y="6520647"/>
            <a:ext cx="2770909" cy="337353"/>
          </a:xfrm>
          <a:prstGeom prst="rect">
            <a:avLst/>
          </a:prstGeom>
          <a:solidFill>
            <a:srgbClr val="C025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77" y="128113"/>
            <a:ext cx="10629213" cy="587694"/>
          </a:xfrm>
        </p:spPr>
        <p:txBody>
          <a:bodyPr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181290" y="6548283"/>
            <a:ext cx="914400" cy="28200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FDE49E-FE7A-224B-8D0A-362FD12D8865}" type="slidenum">
              <a:rPr lang="en-US" sz="1150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15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1C5BF1A-C124-A247-BA72-081742E368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2077" y="995633"/>
            <a:ext cx="5543923" cy="5374287"/>
          </a:xfrm>
          <a:prstGeom prst="rect">
            <a:avLst/>
          </a:prstGeom>
        </p:spPr>
        <p:txBody>
          <a:bodyPr lIns="91440"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F2E0BCB-A837-B5B5-FA8E-0DBF310CD1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9538" y="995633"/>
            <a:ext cx="5543923" cy="5374287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F19B5B-080D-DB77-C99C-FE3277E59E6A}"/>
              </a:ext>
            </a:extLst>
          </p:cNvPr>
          <p:cNvSpPr/>
          <p:nvPr userDrawn="1"/>
        </p:nvSpPr>
        <p:spPr>
          <a:xfrm>
            <a:off x="-1" y="6520647"/>
            <a:ext cx="9074728" cy="337353"/>
          </a:xfrm>
          <a:prstGeom prst="rect">
            <a:avLst/>
          </a:prstGeom>
          <a:solidFill>
            <a:srgbClr val="A6A6A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50">
                <a:latin typeface="Century Gothic" panose="020B0502020202020204" pitchFamily="34" charset="0"/>
              </a:rPr>
              <a:t>NASA/CREATE-AV Technical Interchange Meeting  |  May 21-22, 2024  |  NASA Langley Research Center  |  Hampton, VA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51CC86-ADAF-4F29-FDA0-D3E5BAF9883D}"/>
              </a:ext>
            </a:extLst>
          </p:cNvPr>
          <p:cNvSpPr/>
          <p:nvPr userDrawn="1"/>
        </p:nvSpPr>
        <p:spPr>
          <a:xfrm>
            <a:off x="0" y="831266"/>
            <a:ext cx="12192000" cy="48908"/>
          </a:xfrm>
          <a:prstGeom prst="rect">
            <a:avLst/>
          </a:prstGeom>
          <a:solidFill>
            <a:srgbClr val="C02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sz="1800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1540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C42FED7-2FC2-755F-490F-81DBA3E4CCC2}"/>
              </a:ext>
            </a:extLst>
          </p:cNvPr>
          <p:cNvSpPr/>
          <p:nvPr userDrawn="1"/>
        </p:nvSpPr>
        <p:spPr>
          <a:xfrm>
            <a:off x="9421090" y="6520647"/>
            <a:ext cx="2770909" cy="337353"/>
          </a:xfrm>
          <a:prstGeom prst="rect">
            <a:avLst/>
          </a:prstGeom>
          <a:solidFill>
            <a:srgbClr val="C025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77" y="128113"/>
            <a:ext cx="10629213" cy="587694"/>
          </a:xfrm>
        </p:spPr>
        <p:txBody>
          <a:bodyPr/>
          <a:lstStyle>
            <a:lvl1pPr>
              <a:buClr>
                <a:srgbClr val="C02500"/>
              </a:buCl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181290" y="6548283"/>
            <a:ext cx="914400" cy="28200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FDE49E-FE7A-224B-8D0A-362FD12D8865}" type="slidenum">
              <a:rPr lang="en-US" sz="1150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‹#›</a:t>
            </a:fld>
            <a:endParaRPr lang="en-US" sz="115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1C5BF1A-C124-A247-BA72-081742E368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2077" y="995633"/>
            <a:ext cx="5543923" cy="2603390"/>
          </a:xfrm>
          <a:prstGeom prst="rect">
            <a:avLst/>
          </a:prstGeom>
        </p:spPr>
        <p:txBody>
          <a:bodyPr lIns="91440"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DF2E0BCB-A837-B5B5-FA8E-0DBF310CD1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9538" y="995633"/>
            <a:ext cx="5543923" cy="2603390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D2B34F-95C9-5D8D-C877-8170C786D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2077" y="3752890"/>
            <a:ext cx="5543923" cy="2603390"/>
          </a:xfrm>
          <a:prstGeom prst="rect">
            <a:avLst/>
          </a:prstGeom>
        </p:spPr>
        <p:txBody>
          <a:bodyPr lIns="91440"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D684373-7D4F-1336-6AB1-4E9B69BAECB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9538" y="3752890"/>
            <a:ext cx="5543923" cy="2603390"/>
          </a:xfrm>
          <a:prstGeom prst="rect">
            <a:avLst/>
          </a:prstGeom>
        </p:spPr>
        <p:txBody>
          <a:bodyPr>
            <a:noAutofit/>
          </a:bodyPr>
          <a:lstStyle>
            <a:lvl1pPr marL="256032" indent="-256032">
              <a:spcBef>
                <a:spcPts val="800"/>
              </a:spcBef>
              <a:spcAft>
                <a:spcPts val="300"/>
              </a:spcAft>
              <a:buClr>
                <a:srgbClr val="C02500"/>
              </a:buClr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  <a:cs typeface="Arial Unicode MS" panose="020B0604020202020204" pitchFamily="34" charset="-128"/>
              </a:defRPr>
            </a:lvl1pPr>
            <a:lvl2pPr marL="566928" indent="-210312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  <a:ea typeface="MS Gothic" panose="020B0609070205080204" pitchFamily="49" charset="-128"/>
              </a:defRPr>
            </a:lvl2pPr>
            <a:lvl3pPr marL="685800" indent="-112671">
              <a:spcBef>
                <a:spcPts val="0"/>
              </a:spcBef>
              <a:spcAft>
                <a:spcPts val="200"/>
              </a:spcAft>
              <a:buClr>
                <a:srgbClr val="C02500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852183" indent="-112671">
              <a:buClr>
                <a:srgbClr val="C02500"/>
              </a:buClr>
              <a:buFont typeface="Century Gothic" panose="020B0502020202020204" pitchFamily="34" charset="0"/>
              <a:buChar char="–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1039442" indent="-117433">
              <a:buClr>
                <a:srgbClr val="C025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A10B4-57AE-7A43-DF70-C1DC7D637525}"/>
              </a:ext>
            </a:extLst>
          </p:cNvPr>
          <p:cNvSpPr/>
          <p:nvPr userDrawn="1"/>
        </p:nvSpPr>
        <p:spPr>
          <a:xfrm>
            <a:off x="-1" y="6520647"/>
            <a:ext cx="9074728" cy="337353"/>
          </a:xfrm>
          <a:prstGeom prst="rect">
            <a:avLst/>
          </a:prstGeom>
          <a:solidFill>
            <a:srgbClr val="A6A6A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150">
                <a:latin typeface="Century Gothic" panose="020B0502020202020204" pitchFamily="34" charset="0"/>
              </a:rPr>
              <a:t>NASA/CREATE-AV Technical Interchange Meeting  |  May 21-22, 2024  |  NASA Langley Research Center  |  Hampton, VA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67B638-C9B4-53E9-1D74-CC6E2B72F5CB}"/>
              </a:ext>
            </a:extLst>
          </p:cNvPr>
          <p:cNvSpPr/>
          <p:nvPr userDrawn="1"/>
        </p:nvSpPr>
        <p:spPr>
          <a:xfrm>
            <a:off x="0" y="831266"/>
            <a:ext cx="12192000" cy="48908"/>
          </a:xfrm>
          <a:prstGeom prst="rect">
            <a:avLst/>
          </a:prstGeom>
          <a:solidFill>
            <a:srgbClr val="C02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sz="1800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0993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6091" cy="830048"/>
          </a:xfrm>
          <a:prstGeom prst="rect">
            <a:avLst/>
          </a:prstGeom>
        </p:spPr>
        <p:txBody>
          <a:bodyPr vert="horz" lIns="91429" tIns="45714" rIns="91429" bIns="45714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43355"/>
            <a:ext cx="10747024" cy="4902087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B0B558-B1F9-A88D-333C-C8D563911C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3728" y="70537"/>
            <a:ext cx="826863" cy="6840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903" r:id="rId3"/>
    <p:sldLayoutId id="2147483905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293" rtl="0" eaLnBrk="1" latinLnBrk="0" hangingPunct="1">
        <a:spcBef>
          <a:spcPct val="0"/>
        </a:spcBef>
        <a:buNone/>
        <a:defRPr sz="3400" b="1" i="0" kern="1200">
          <a:solidFill>
            <a:schemeClr val="accent1"/>
          </a:solidFill>
          <a:latin typeface="Century Gothic" panose="020B0502020202020204" pitchFamily="34" charset="0"/>
          <a:ea typeface="+mj-ea"/>
          <a:cs typeface="Arial"/>
        </a:defRPr>
      </a:lvl1pPr>
    </p:titleStyle>
    <p:bodyStyle>
      <a:lvl1pPr marL="228573" indent="-228573" algn="l" defTabSz="914293" rtl="0" eaLnBrk="1" latinLnBrk="0" hangingPunct="1">
        <a:spcBef>
          <a:spcPts val="1600"/>
        </a:spcBef>
        <a:spcAft>
          <a:spcPts val="600"/>
        </a:spcAft>
        <a:buClr>
          <a:schemeClr val="accent1"/>
        </a:buClr>
        <a:buSzPct val="100000"/>
        <a:buFont typeface="Wingdings 2" pitchFamily="18" charset="2"/>
        <a:buChar char="¡"/>
        <a:defRPr sz="2200" kern="1200">
          <a:solidFill>
            <a:schemeClr val="tx2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1pPr>
      <a:lvl2pPr marL="457146" indent="-228573" algn="l" defTabSz="914293" rtl="0" eaLnBrk="1" latinLnBrk="0" hangingPunct="1">
        <a:spcBef>
          <a:spcPts val="200"/>
        </a:spcBef>
        <a:spcAft>
          <a:spcPts val="200"/>
        </a:spcAft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2pPr>
      <a:lvl3pPr marL="685719" indent="-228573" algn="l" defTabSz="914293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3pPr>
      <a:lvl4pPr marL="914293" indent="-228573" algn="l" defTabSz="914293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600" kern="1200">
          <a:solidFill>
            <a:schemeClr val="tx2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4pPr>
      <a:lvl5pPr marL="1142867" indent="-228573" algn="l" defTabSz="914293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400" kern="1200">
          <a:solidFill>
            <a:schemeClr val="tx2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6091" cy="830048"/>
          </a:xfrm>
          <a:prstGeom prst="rect">
            <a:avLst/>
          </a:prstGeom>
        </p:spPr>
        <p:txBody>
          <a:bodyPr vert="horz" lIns="91429" tIns="45714" rIns="91429" bIns="45714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43355"/>
            <a:ext cx="10747024" cy="4902087"/>
          </a:xfrm>
          <a:prstGeom prst="rect">
            <a:avLst/>
          </a:prstGeom>
        </p:spPr>
        <p:txBody>
          <a:bodyPr vert="horz" lIns="91429" tIns="45714" rIns="91429" bIns="457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pic>
        <p:nvPicPr>
          <p:cNvPr id="5" name="Picture 2" descr="CREATE Logo">
            <a:extLst>
              <a:ext uri="{FF2B5EF4-FFF2-40B4-BE49-F238E27FC236}">
                <a16:creationId xmlns:a16="http://schemas.microsoft.com/office/drawing/2014/main" id="{FCA0A5C7-EDA5-63E7-AF16-902BE0EB15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88"/>
          <a:stretch/>
        </p:blipFill>
        <p:spPr bwMode="auto">
          <a:xfrm>
            <a:off x="11264575" y="1077"/>
            <a:ext cx="876016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19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293" rtl="0" eaLnBrk="1" latinLnBrk="0" hangingPunct="1">
        <a:spcBef>
          <a:spcPct val="0"/>
        </a:spcBef>
        <a:buNone/>
        <a:defRPr sz="3400" b="1" i="0" kern="1200">
          <a:solidFill>
            <a:schemeClr val="tx1"/>
          </a:solidFill>
          <a:latin typeface="Century Gothic" panose="020B0502020202020204" pitchFamily="34" charset="0"/>
          <a:ea typeface="+mj-ea"/>
          <a:cs typeface="Arial"/>
        </a:defRPr>
      </a:lvl1pPr>
    </p:titleStyle>
    <p:bodyStyle>
      <a:lvl1pPr marL="228573" indent="-228573" algn="l" defTabSz="914293" rtl="0" eaLnBrk="1" latinLnBrk="0" hangingPunct="1">
        <a:spcBef>
          <a:spcPts val="1600"/>
        </a:spcBef>
        <a:spcAft>
          <a:spcPts val="600"/>
        </a:spcAft>
        <a:buClr>
          <a:schemeClr val="accent1"/>
        </a:buClr>
        <a:buSzPct val="100000"/>
        <a:buFont typeface="Wingdings 2" pitchFamily="18" charset="2"/>
        <a:buChar char="¡"/>
        <a:defRPr sz="2200" kern="1200">
          <a:solidFill>
            <a:schemeClr val="tx1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1pPr>
      <a:lvl2pPr marL="457146" indent="-228573" algn="l" defTabSz="914293" rtl="0" eaLnBrk="1" latinLnBrk="0" hangingPunct="1">
        <a:spcBef>
          <a:spcPts val="200"/>
        </a:spcBef>
        <a:spcAft>
          <a:spcPts val="200"/>
        </a:spcAft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2pPr>
      <a:lvl3pPr marL="685719" indent="-228573" algn="l" defTabSz="914293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3pPr>
      <a:lvl4pPr marL="914293" indent="-228573" algn="l" defTabSz="914293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4pPr>
      <a:lvl5pPr marL="1142867" indent="-228573" algn="l" defTabSz="914293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Century Gothic" panose="020B0502020202020204" pitchFamily="34" charset="0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5156CD3-19A6-ED9D-BFFE-FC3EFC4FDD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088" y="1174897"/>
            <a:ext cx="9750357" cy="998750"/>
          </a:xfrm>
        </p:spPr>
        <p:txBody>
          <a:bodyPr>
            <a:normAutofit fontScale="90000"/>
          </a:bodyPr>
          <a:lstStyle/>
          <a:p>
            <a:r>
              <a:rPr lang="en-US" dirty="0"/>
              <a:t>BSCW Computations Using KESTREL and AEROM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A637587-1183-E73D-65C2-F4E84AB18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4704" y="2531973"/>
            <a:ext cx="7022592" cy="894642"/>
          </a:xfrm>
        </p:spPr>
        <p:txBody>
          <a:bodyPr/>
          <a:lstStyle/>
          <a:p>
            <a:r>
              <a:rPr lang="en-US" dirty="0"/>
              <a:t>Walt Silva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6BCCF0-6DA4-0FAB-9B97-7096C73ADA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84704" y="3241232"/>
            <a:ext cx="7022592" cy="370766"/>
          </a:xfrm>
        </p:spPr>
        <p:txBody>
          <a:bodyPr/>
          <a:lstStyle/>
          <a:p>
            <a:r>
              <a:rPr lang="en-US" dirty="0"/>
              <a:t>Aeroelasticity Branch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CEB6CF-D5AE-4B9F-458B-BC30E8D9F3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84704" y="3815743"/>
            <a:ext cx="7022592" cy="370766"/>
          </a:xfrm>
        </p:spPr>
        <p:txBody>
          <a:bodyPr/>
          <a:lstStyle/>
          <a:p>
            <a:r>
              <a:rPr lang="en-US" dirty="0"/>
              <a:t>NASA Langley Research Center, Hampton, VA</a:t>
            </a:r>
          </a:p>
        </p:txBody>
      </p:sp>
    </p:spTree>
    <p:extLst>
      <p:ext uri="{BB962C8B-B14F-4D97-AF65-F5344CB8AC3E}">
        <p14:creationId xmlns:p14="http://schemas.microsoft.com/office/powerpoint/2010/main" val="313019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A48E7-55C1-A7D8-9800-C1CB84B3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D890-83C2-ADC7-E05D-0896984455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25618" y="1277736"/>
            <a:ext cx="11086645" cy="4685320"/>
          </a:xfrm>
        </p:spPr>
        <p:txBody>
          <a:bodyPr/>
          <a:lstStyle/>
          <a:p>
            <a:r>
              <a:rPr lang="en-US" dirty="0"/>
              <a:t>Benchmark </a:t>
            </a:r>
            <a:r>
              <a:rPr lang="en-US" dirty="0" err="1"/>
              <a:t>SuperCritical</a:t>
            </a:r>
            <a:r>
              <a:rPr lang="en-US" dirty="0"/>
              <a:t> Wing (BSCW), Aeroelastic Prediction Workshop (</a:t>
            </a:r>
            <a:r>
              <a:rPr lang="en-US" dirty="0" err="1"/>
              <a:t>AePW</a:t>
            </a:r>
            <a:r>
              <a:rPr lang="en-US" dirty="0"/>
              <a:t>)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AEROM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b="1" dirty="0"/>
              <a:t>Alpha=0, 1, 3, and 5 </a:t>
            </a:r>
            <a:r>
              <a:rPr lang="en-US" b="1" dirty="0" err="1"/>
              <a:t>degs</a:t>
            </a:r>
            <a:r>
              <a:rPr lang="en-US" b="1" dirty="0"/>
              <a:t> (skip alpha=1 deg; similar to alpha=0 deg)</a:t>
            </a:r>
          </a:p>
          <a:p>
            <a:pPr lvl="1"/>
            <a:r>
              <a:rPr lang="en-US" b="1" dirty="0"/>
              <a:t>Amplitudes = 0.04, 0.01, 0.08, and 0.001 (modal)</a:t>
            </a:r>
          </a:p>
          <a:p>
            <a:pPr lvl="1"/>
            <a:r>
              <a:rPr lang="en-US" b="1" dirty="0"/>
              <a:t>Comparison of full solution GAFs vs ROM GAFs (error quantification)</a:t>
            </a:r>
          </a:p>
          <a:p>
            <a:pPr lvl="1"/>
            <a:r>
              <a:rPr lang="en-US" b="1" dirty="0"/>
              <a:t>Root locus</a:t>
            </a:r>
          </a:p>
          <a:p>
            <a:pPr lvl="1"/>
            <a:r>
              <a:rPr lang="en-US" b="1" dirty="0"/>
              <a:t>Comparison of full solution transients vs ROM transients (at a specified Q)</a:t>
            </a:r>
          </a:p>
        </p:txBody>
      </p:sp>
    </p:spTree>
    <p:extLst>
      <p:ext uri="{BB962C8B-B14F-4D97-AF65-F5344CB8AC3E}">
        <p14:creationId xmlns:p14="http://schemas.microsoft.com/office/powerpoint/2010/main" val="24633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8D7909-8BB6-C1D1-E302-6EA8F8B4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a typeface="ＭＳ Ｐゴシック" pitchFamily="1" charset="-128"/>
              </a:rPr>
              <a:t>Benchmark Supercritical Wing (BSCW)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F9E56D-D007-90AD-B461-8FA0C9370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73861" y="991636"/>
            <a:ext cx="4111011" cy="3000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1A161D-914D-867E-5919-3EAFF932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014" y="4086121"/>
            <a:ext cx="401670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82613" indent="-514350">
              <a:defRPr/>
            </a:pP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M=0.85, </a:t>
            </a:r>
            <a:r>
              <a:rPr lang="en-US" sz="1400" b="1" dirty="0" err="1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Re</a:t>
            </a:r>
            <a:r>
              <a:rPr lang="en-US" sz="1400" b="1" baseline="-25000" dirty="0" err="1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c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=4.49 million, test medium: R-134a, </a:t>
            </a:r>
            <a:r>
              <a:rPr lang="el-GR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α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 =  5°, </a:t>
            </a:r>
            <a:r>
              <a:rPr lang="el-GR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θ</a:t>
            </a:r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  <a:cs typeface="Arial" charset="0"/>
              </a:rPr>
              <a:t> = 1°, freq 1 &amp; 10 Hz</a:t>
            </a:r>
            <a:endParaRPr lang="en-US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BSCW_Take5">
            <a:hlinkClick r:id="" action="ppaction://media"/>
            <a:extLst>
              <a:ext uri="{FF2B5EF4-FFF2-40B4-BE49-F238E27FC236}">
                <a16:creationId xmlns:a16="http://schemas.microsoft.com/office/drawing/2014/main" id="{E7D72B5C-FA3F-6F1B-C041-A35A007009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991636"/>
            <a:ext cx="4575243" cy="3050162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55ABFC-2F71-FC10-6720-D095FF0ACEBB}"/>
              </a:ext>
            </a:extLst>
          </p:cNvPr>
          <p:cNvSpPr txBox="1"/>
          <p:nvPr/>
        </p:nvSpPr>
        <p:spPr>
          <a:xfrm>
            <a:off x="1709729" y="4879025"/>
            <a:ext cx="751866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hallenging test case, simple geometry, complex physics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Strong shock with shock-induced separated flow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Computational methods had difficulty producing converged solutions due to flow field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CFD solutions vary widely (static, aeroelastic solutions)</a:t>
            </a:r>
          </a:p>
        </p:txBody>
      </p:sp>
    </p:spTree>
    <p:extLst>
      <p:ext uri="{BB962C8B-B14F-4D97-AF65-F5344CB8AC3E}">
        <p14:creationId xmlns:p14="http://schemas.microsoft.com/office/powerpoint/2010/main" val="97036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2C3B6B-739E-035E-73B0-894EC3679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Aeroelastic Responses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EE2C7-1A27-A3F7-72DA-F4B978E95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51" y="1108717"/>
            <a:ext cx="3799911" cy="48995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29AF96-DD11-EF82-5B06-8ADFF842B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148" y="1108717"/>
            <a:ext cx="2805929" cy="23142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DCA80A-1C79-73A6-FA69-E033B6C0EE8B}"/>
              </a:ext>
            </a:extLst>
          </p:cNvPr>
          <p:cNvSpPr txBox="1"/>
          <p:nvPr/>
        </p:nvSpPr>
        <p:spPr>
          <a:xfrm>
            <a:off x="7370724" y="1837319"/>
            <a:ext cx="453135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 Mach 0.74, a = 0°</a:t>
            </a:r>
          </a:p>
          <a:p>
            <a:pPr marL="742896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Small variation in computational results</a:t>
            </a:r>
          </a:p>
          <a:p>
            <a:pPr marL="742896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Match the experimental results well</a:t>
            </a:r>
          </a:p>
          <a:p>
            <a:pPr marL="742896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Match the linear results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 Mach 0.85, a = 5°</a:t>
            </a:r>
          </a:p>
          <a:p>
            <a:pPr marL="742896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Significant variation in predictions</a:t>
            </a:r>
          </a:p>
          <a:p>
            <a:pPr marL="742896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No experimental data for comparison</a:t>
            </a:r>
          </a:p>
        </p:txBody>
      </p:sp>
    </p:spTree>
    <p:extLst>
      <p:ext uri="{BB962C8B-B14F-4D97-AF65-F5344CB8AC3E}">
        <p14:creationId xmlns:p14="http://schemas.microsoft.com/office/powerpoint/2010/main" val="277585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C663-5CC7-DBF5-93D7-3565244B7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85F6-A08C-022A-D639-285E20F07A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Application of KESTREL and KESTREL/AEROM to BSCW wing </a:t>
            </a:r>
          </a:p>
          <a:p>
            <a:r>
              <a:rPr lang="en-US" dirty="0"/>
              <a:t>At M=0.74, alpha=0 deg, KESTREL, KESTREL/AEROM, FUN3D, and FUN3D/AEROM all compare nearly exactly with data</a:t>
            </a:r>
          </a:p>
          <a:p>
            <a:r>
              <a:rPr lang="en-US" dirty="0"/>
              <a:t>At M=0.85, alpha=5 deg, large flow separation/unsteadiness; very challenging problem</a:t>
            </a:r>
          </a:p>
          <a:p>
            <a:r>
              <a:rPr lang="en-US" dirty="0"/>
              <a:t>Large variance from one code to another at this condition; differences between KESTREL and FUN3D</a:t>
            </a:r>
          </a:p>
          <a:p>
            <a:r>
              <a:rPr lang="en-US" dirty="0"/>
              <a:t>Goal of this analysis: evaluate application of AEROM using KESTREL at M=0.80 and alpha=0, 1, 3, and 5 deg (similar unsteadiness to M=0.85) using multiple amplitude excitations (Walsh functions)</a:t>
            </a:r>
          </a:p>
          <a:p>
            <a:r>
              <a:rPr lang="en-US" dirty="0"/>
              <a:t>Follow-up with investigation of code-to-code comparisons</a:t>
            </a:r>
          </a:p>
          <a:p>
            <a:r>
              <a:rPr lang="en-US" dirty="0"/>
              <a:t>”Characterizing Aerodynamic Damping of a Supersonic Missile with CFD”, Shelton (AF), Martin (AF), Silva (NASA), SciTech 2018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8F9C6-6BA3-7AA3-7054-8CC7FBBEE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56" y="128113"/>
            <a:ext cx="10629213" cy="587694"/>
          </a:xfrm>
        </p:spPr>
        <p:txBody>
          <a:bodyPr/>
          <a:lstStyle/>
          <a:p>
            <a:r>
              <a:rPr lang="en-US" dirty="0"/>
              <a:t>System ID for MIMO Systems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2E43E-D102-0E96-C417-DFB953286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78" y="915916"/>
            <a:ext cx="8436864" cy="48950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061AF-6ACD-03C6-D5EA-D5FC625DD284}"/>
              </a:ext>
            </a:extLst>
          </p:cNvPr>
          <p:cNvSpPr txBox="1"/>
          <p:nvPr/>
        </p:nvSpPr>
        <p:spPr>
          <a:xfrm>
            <a:off x="4591456" y="5793286"/>
            <a:ext cx="5738552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System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/Observer/Controller Identification Toolbox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(SOCIT)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FDC724-26DF-68B9-F16B-E5C4642BB396}"/>
              </a:ext>
            </a:extLst>
          </p:cNvPr>
          <p:cNvSpPr txBox="1"/>
          <p:nvPr/>
        </p:nvSpPr>
        <p:spPr>
          <a:xfrm>
            <a:off x="791950" y="5688931"/>
            <a:ext cx="362150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Computational Fluid Dynamics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Kestrel or FUN3D)</a:t>
            </a:r>
          </a:p>
        </p:txBody>
      </p:sp>
    </p:spTree>
    <p:extLst>
      <p:ext uri="{BB962C8B-B14F-4D97-AF65-F5344CB8AC3E}">
        <p14:creationId xmlns:p14="http://schemas.microsoft.com/office/powerpoint/2010/main" val="310230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FED9-C7CB-E98C-F034-B8697763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884" y="128113"/>
            <a:ext cx="10629213" cy="587694"/>
          </a:xfrm>
        </p:spPr>
        <p:txBody>
          <a:bodyPr/>
          <a:lstStyle/>
          <a:p>
            <a:r>
              <a:rPr lang="en-US" dirty="0"/>
              <a:t>Pitch Moment Damping (Walsh vs Harmonic)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52D2C3-B3F9-0FD1-539B-A37BFE170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18" y="975438"/>
            <a:ext cx="7315200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B16B-2648-8A66-6A01-632F7E38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47" y="140923"/>
            <a:ext cx="10629213" cy="587694"/>
          </a:xfrm>
        </p:spPr>
        <p:txBody>
          <a:bodyPr/>
          <a:lstStyle/>
          <a:p>
            <a:r>
              <a:rPr lang="en-US" dirty="0"/>
              <a:t>AEROM: Unsteady Aero State-Space ROM</a:t>
            </a:r>
          </a:p>
        </p:txBody>
      </p:sp>
      <p:sp>
        <p:nvSpPr>
          <p:cNvPr id="4" name="Bent Arrow 6">
            <a:extLst>
              <a:ext uri="{FF2B5EF4-FFF2-40B4-BE49-F238E27FC236}">
                <a16:creationId xmlns:a16="http://schemas.microsoft.com/office/drawing/2014/main" id="{B1E0333F-3227-E72E-28ED-55C7A3C5E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80" y="2130754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08FBBFF-5FB5-5876-9A77-8C4E5FF5C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996" y="1725858"/>
            <a:ext cx="21515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Walsh Functions</a:t>
            </a:r>
          </a:p>
          <a:p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(modal)</a:t>
            </a:r>
          </a:p>
        </p:txBody>
      </p:sp>
      <p:pic>
        <p:nvPicPr>
          <p:cNvPr id="6" name="Picture 8" descr="ROM_Process1.png">
            <a:extLst>
              <a:ext uri="{FF2B5EF4-FFF2-40B4-BE49-F238E27FC236}">
                <a16:creationId xmlns:a16="http://schemas.microsoft.com/office/drawing/2014/main" id="{E55F5BDF-6A0E-8F6B-D6F2-7B2DD6CC3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729" y="975524"/>
            <a:ext cx="6350000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tructROM.jpg">
            <a:extLst>
              <a:ext uri="{FF2B5EF4-FFF2-40B4-BE49-F238E27FC236}">
                <a16:creationId xmlns:a16="http://schemas.microsoft.com/office/drawing/2014/main" id="{4FBDFCDB-0420-1699-ADDC-C918547F0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835" y="4262995"/>
            <a:ext cx="4587567" cy="189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6EBF1D15-DE4F-DB3D-E2F9-87B6B8F39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786" y="4010122"/>
            <a:ext cx="42226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Structural state-space ROM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AF89BE6-A3BA-F8CF-738F-5E9485E44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9" y="3515252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6F4BB6-E329-F084-F4B1-70B1322C062B}"/>
              </a:ext>
            </a:extLst>
          </p:cNvPr>
          <p:cNvSpPr txBox="1"/>
          <p:nvPr/>
        </p:nvSpPr>
        <p:spPr>
          <a:xfrm>
            <a:off x="4493914" y="1730896"/>
            <a:ext cx="946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KESTREL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9B6805-6F89-2D21-2C6C-90D2D001F03F}"/>
              </a:ext>
            </a:extLst>
          </p:cNvPr>
          <p:cNvSpPr txBox="1"/>
          <p:nvPr/>
        </p:nvSpPr>
        <p:spPr>
          <a:xfrm>
            <a:off x="3848584" y="3764014"/>
            <a:ext cx="31290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</a:p>
          <a:p>
            <a:endParaRPr lang="en-US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5976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B16B-2648-8A66-6A01-632F7E386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47" y="140923"/>
            <a:ext cx="10629213" cy="587694"/>
          </a:xfrm>
        </p:spPr>
        <p:txBody>
          <a:bodyPr/>
          <a:lstStyle/>
          <a:p>
            <a:r>
              <a:rPr lang="en-US" dirty="0"/>
              <a:t>AEROM: Unsteady Aero State-Space ROM</a:t>
            </a:r>
          </a:p>
        </p:txBody>
      </p:sp>
      <p:sp>
        <p:nvSpPr>
          <p:cNvPr id="3" name="Decision 2">
            <a:extLst>
              <a:ext uri="{FF2B5EF4-FFF2-40B4-BE49-F238E27FC236}">
                <a16:creationId xmlns:a16="http://schemas.microsoft.com/office/drawing/2014/main" id="{F27666F5-4052-171F-7C2D-857AD3AE6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417" y="2108207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pic>
        <p:nvPicPr>
          <p:cNvPr id="12" name="Picture 7" descr="ROM_Process_3_Error.png">
            <a:extLst>
              <a:ext uri="{FF2B5EF4-FFF2-40B4-BE49-F238E27FC236}">
                <a16:creationId xmlns:a16="http://schemas.microsoft.com/office/drawing/2014/main" id="{2FED58E3-F0FD-4AAC-95FD-9FA085685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016" y="1803407"/>
            <a:ext cx="3914438" cy="198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Up-Down Arrow 12">
            <a:extLst>
              <a:ext uri="{FF2B5EF4-FFF2-40B4-BE49-F238E27FC236}">
                <a16:creationId xmlns:a16="http://schemas.microsoft.com/office/drawing/2014/main" id="{01140184-29DA-4C54-4CF8-A9D3516C0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617" y="2500320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B98583ED-EDB0-57AB-FB1B-908C9DCDF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930" y="2717807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057BE18A-5E3A-7AC7-14D5-EF3AB11AC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0833" y="2282525"/>
            <a:ext cx="11106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Low</a:t>
            </a:r>
          </a:p>
          <a:p>
            <a:r>
              <a:rPr lang="en-US" altLang="en-U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Error ?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0D8BBAF-3EFF-54E8-5818-A6E4B0298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17" y="2717807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FAC1EB82-D2A7-6503-599C-4FE2AF21C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3927" y="2361353"/>
            <a:ext cx="619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Yes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42833705-5B15-D661-9F40-E7DE4675C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805" y="3643320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No</a:t>
            </a:r>
          </a:p>
        </p:txBody>
      </p:sp>
      <p:grpSp>
        <p:nvGrpSpPr>
          <p:cNvPr id="19" name="Group 28">
            <a:extLst>
              <a:ext uri="{FF2B5EF4-FFF2-40B4-BE49-F238E27FC236}">
                <a16:creationId xmlns:a16="http://schemas.microsoft.com/office/drawing/2014/main" id="{9D2FEB90-57D1-E21F-A911-F452F2534662}"/>
              </a:ext>
            </a:extLst>
          </p:cNvPr>
          <p:cNvGrpSpPr>
            <a:grpSpLocks/>
          </p:cNvGrpSpPr>
          <p:nvPr/>
        </p:nvGrpSpPr>
        <p:grpSpPr bwMode="auto">
          <a:xfrm>
            <a:off x="5703930" y="4089407"/>
            <a:ext cx="762000" cy="639763"/>
            <a:chOff x="2064" y="2016"/>
            <a:chExt cx="471" cy="403"/>
          </a:xfrm>
        </p:grpSpPr>
        <p:sp>
          <p:nvSpPr>
            <p:cNvPr id="20" name="Oval 29">
              <a:extLst>
                <a:ext uri="{FF2B5EF4-FFF2-40B4-BE49-F238E27FC236}">
                  <a16:creationId xmlns:a16="http://schemas.microsoft.com/office/drawing/2014/main" id="{B31F14E4-0F5B-D3E3-FA44-965E1CD93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21" name="Text Box 30">
              <a:extLst>
                <a:ext uri="{FF2B5EF4-FFF2-40B4-BE49-F238E27FC236}">
                  <a16:creationId xmlns:a16="http://schemas.microsoft.com/office/drawing/2014/main" id="{42D872A7-4BE7-9D6C-2FB6-A3AFDCE583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PULSE</a:t>
              </a:r>
            </a:p>
          </p:txBody>
        </p:sp>
      </p:grpSp>
      <p:grpSp>
        <p:nvGrpSpPr>
          <p:cNvPr id="22" name="Group 11">
            <a:extLst>
              <a:ext uri="{FF2B5EF4-FFF2-40B4-BE49-F238E27FC236}">
                <a16:creationId xmlns:a16="http://schemas.microsoft.com/office/drawing/2014/main" id="{094F2BB4-1CCC-64D9-DB96-A95A96555505}"/>
              </a:ext>
            </a:extLst>
          </p:cNvPr>
          <p:cNvGrpSpPr>
            <a:grpSpLocks/>
          </p:cNvGrpSpPr>
          <p:nvPr/>
        </p:nvGrpSpPr>
        <p:grpSpPr bwMode="auto">
          <a:xfrm>
            <a:off x="4256130" y="4089407"/>
            <a:ext cx="747712" cy="639763"/>
            <a:chOff x="2976" y="1930"/>
            <a:chExt cx="471" cy="403"/>
          </a:xfrm>
        </p:grpSpPr>
        <p:sp>
          <p:nvSpPr>
            <p:cNvPr id="23" name="Oval 12">
              <a:extLst>
                <a:ext uri="{FF2B5EF4-FFF2-40B4-BE49-F238E27FC236}">
                  <a16:creationId xmlns:a16="http://schemas.microsoft.com/office/drawing/2014/main" id="{F73AE359-C20A-57E9-9936-4542E47A9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24" name="Text Box 13">
              <a:extLst>
                <a:ext uri="{FF2B5EF4-FFF2-40B4-BE49-F238E27FC236}">
                  <a16:creationId xmlns:a16="http://schemas.microsoft.com/office/drawing/2014/main" id="{87CE7E38-CD9B-49C2-0F83-4FDC3CD842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 dirty="0">
                  <a:solidFill>
                    <a:schemeClr val="accent1">
                      <a:lumMod val="75000"/>
                    </a:schemeClr>
                  </a:solidFill>
                  <a:latin typeface="Century Gothic" panose="020B0502020202020204" pitchFamily="34" charset="0"/>
                </a:rPr>
                <a:t>ERA</a:t>
              </a:r>
            </a:p>
          </p:txBody>
        </p:sp>
      </p:grpSp>
      <p:sp>
        <p:nvSpPr>
          <p:cNvPr id="25" name="AutoShape 38">
            <a:extLst>
              <a:ext uri="{FF2B5EF4-FFF2-40B4-BE49-F238E27FC236}">
                <a16:creationId xmlns:a16="http://schemas.microsoft.com/office/drawing/2014/main" id="{C3A31495-57E3-9C70-905F-0223DFE73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017" y="4043370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26" name="Line 33">
            <a:extLst>
              <a:ext uri="{FF2B5EF4-FFF2-40B4-BE49-F238E27FC236}">
                <a16:creationId xmlns:a16="http://schemas.microsoft.com/office/drawing/2014/main" id="{C3F419F2-5AEF-9E46-555C-88229BA6612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8130" y="4394207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Bent Arrow 28">
            <a:extLst>
              <a:ext uri="{FF2B5EF4-FFF2-40B4-BE49-F238E27FC236}">
                <a16:creationId xmlns:a16="http://schemas.microsoft.com/office/drawing/2014/main" id="{BE256603-4237-0D92-8CB2-2A94ED511F3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596105" y="3414720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8" name="Bent Arrow 31">
            <a:extLst>
              <a:ext uri="{FF2B5EF4-FFF2-40B4-BE49-F238E27FC236}">
                <a16:creationId xmlns:a16="http://schemas.microsoft.com/office/drawing/2014/main" id="{B687D251-935C-ECA5-C771-DB8A6A04DA2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321092" y="3652845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9" name="Process 28">
            <a:extLst>
              <a:ext uri="{FF2B5EF4-FFF2-40B4-BE49-F238E27FC236}">
                <a16:creationId xmlns:a16="http://schemas.microsoft.com/office/drawing/2014/main" id="{AD9E774D-3C95-A18B-0B4A-ECFD6552F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7017" y="2500320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0DF63FEA-D28C-207B-F081-94BDEFA20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8565" y="2622557"/>
            <a:ext cx="13356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Continue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2639DD-1F9D-C349-0751-09E33E9C41C4}"/>
              </a:ext>
            </a:extLst>
          </p:cNvPr>
          <p:cNvSpPr txBox="1"/>
          <p:nvPr/>
        </p:nvSpPr>
        <p:spPr>
          <a:xfrm>
            <a:off x="260247" y="1181305"/>
            <a:ext cx="423994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Error Minimization (Unsteady Aero)</a:t>
            </a:r>
          </a:p>
        </p:txBody>
      </p:sp>
    </p:spTree>
    <p:extLst>
      <p:ext uri="{BB962C8B-B14F-4D97-AF65-F5344CB8AC3E}">
        <p14:creationId xmlns:p14="http://schemas.microsoft.com/office/powerpoint/2010/main" val="229096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2AE9B-3F07-BEC5-877B-813B9CFF7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43" y="114710"/>
            <a:ext cx="8583090" cy="587694"/>
          </a:xfrm>
        </p:spPr>
        <p:txBody>
          <a:bodyPr/>
          <a:lstStyle/>
          <a:p>
            <a:r>
              <a:rPr lang="en-US" dirty="0"/>
              <a:t>KESTREL/BSCW Application (Two Modes)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A89083-E259-F8DD-1DFB-0A31B333FF74}"/>
              </a:ext>
            </a:extLst>
          </p:cNvPr>
          <p:cNvSpPr/>
          <p:nvPr/>
        </p:nvSpPr>
        <p:spPr>
          <a:xfrm>
            <a:off x="4676171" y="2060293"/>
            <a:ext cx="2789499" cy="24306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3D808D-992B-8B62-FF8F-EAA5E1021CCC}"/>
              </a:ext>
            </a:extLst>
          </p:cNvPr>
          <p:cNvSpPr txBox="1"/>
          <p:nvPr/>
        </p:nvSpPr>
        <p:spPr>
          <a:xfrm>
            <a:off x="5269290" y="2490804"/>
            <a:ext cx="16722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KESTREL</a:t>
            </a:r>
          </a:p>
          <a:p>
            <a:endParaRPr lang="en-US" sz="32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BSCW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B596C-350B-9104-E160-59FEEDFB1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2" y="1853877"/>
            <a:ext cx="3824791" cy="28685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EB184A-F1FD-AEB5-F539-1A909794F405}"/>
              </a:ext>
            </a:extLst>
          </p:cNvPr>
          <p:cNvSpPr txBox="1"/>
          <p:nvPr/>
        </p:nvSpPr>
        <p:spPr>
          <a:xfrm>
            <a:off x="1432922" y="1481750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*.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fmh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file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F5071E-0C2C-996D-AEE4-5B6832B1DEA9}"/>
              </a:ext>
            </a:extLst>
          </p:cNvPr>
          <p:cNvCxnSpPr>
            <a:cxnSpLocks/>
          </p:cNvCxnSpPr>
          <p:nvPr/>
        </p:nvCxnSpPr>
        <p:spPr>
          <a:xfrm>
            <a:off x="4045233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1AC5239-BFE4-2505-1814-8EB519E9B3BE}"/>
              </a:ext>
            </a:extLst>
          </p:cNvPr>
          <p:cNvCxnSpPr>
            <a:cxnSpLocks/>
          </p:cNvCxnSpPr>
          <p:nvPr/>
        </p:nvCxnSpPr>
        <p:spPr>
          <a:xfrm>
            <a:off x="7554291" y="3159889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B0154C4-F0DD-6A95-A782-C43107910415}"/>
              </a:ext>
            </a:extLst>
          </p:cNvPr>
          <p:cNvSpPr txBox="1"/>
          <p:nvPr/>
        </p:nvSpPr>
        <p:spPr>
          <a:xfrm>
            <a:off x="9164507" y="1406472"/>
            <a:ext cx="1635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*.modes file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E129D4-6635-CDBC-7878-D609A2348711}"/>
              </a:ext>
            </a:extLst>
          </p:cNvPr>
          <p:cNvSpPr txBox="1"/>
          <p:nvPr/>
        </p:nvSpPr>
        <p:spPr>
          <a:xfrm>
            <a:off x="424724" y="4815068"/>
            <a:ext cx="4158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Two Walsh input functions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BE2BFE-7FF9-54C4-9DFD-0892708A19DF}"/>
              </a:ext>
            </a:extLst>
          </p:cNvPr>
          <p:cNvSpPr txBox="1"/>
          <p:nvPr/>
        </p:nvSpPr>
        <p:spPr>
          <a:xfrm>
            <a:off x="7823462" y="4912345"/>
            <a:ext cx="4076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Two GAFs output functions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839FD8-831B-EDE3-7059-CA3EE2054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975" y="1823840"/>
            <a:ext cx="3988304" cy="299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9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A4911-C69C-A3FE-F437-FE508208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Walsh Functions Amplitudes, Alphas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9C46FFB-52CA-C5E6-3189-4CAE0E25F8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7732068"/>
              </p:ext>
            </p:extLst>
          </p:nvPr>
        </p:nvGraphicFramePr>
        <p:xfrm>
          <a:off x="838200" y="1125117"/>
          <a:ext cx="10515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961">
                  <a:extLst>
                    <a:ext uri="{9D8B030D-6E8A-4147-A177-3AD203B41FA5}">
                      <a16:colId xmlns:a16="http://schemas.microsoft.com/office/drawing/2014/main" val="3121324137"/>
                    </a:ext>
                  </a:extLst>
                </a:gridCol>
                <a:gridCol w="1720516">
                  <a:extLst>
                    <a:ext uri="{9D8B030D-6E8A-4147-A177-3AD203B41FA5}">
                      <a16:colId xmlns:a16="http://schemas.microsoft.com/office/drawing/2014/main" val="518142661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961832079"/>
                    </a:ext>
                  </a:extLst>
                </a:gridCol>
                <a:gridCol w="2093495">
                  <a:extLst>
                    <a:ext uri="{9D8B030D-6E8A-4147-A177-3AD203B41FA5}">
                      <a16:colId xmlns:a16="http://schemas.microsoft.com/office/drawing/2014/main" val="896280615"/>
                    </a:ext>
                  </a:extLst>
                </a:gridCol>
                <a:gridCol w="1884944">
                  <a:extLst>
                    <a:ext uri="{9D8B030D-6E8A-4147-A177-3AD203B41FA5}">
                      <a16:colId xmlns:a16="http://schemas.microsoft.com/office/drawing/2014/main" val="345409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Modal </a:t>
                      </a:r>
                      <a:r>
                        <a:rPr lang="en-US" dirty="0"/>
                        <a:t>Amp/Alpha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0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3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  (K)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9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M8A3a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M8A5a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2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M8A3d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274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38F34F4-92B5-D5B3-CAF3-982B5512D38F}"/>
              </a:ext>
            </a:extLst>
          </p:cNvPr>
          <p:cNvSpPr txBox="1"/>
          <p:nvPr/>
        </p:nvSpPr>
        <p:spPr>
          <a:xfrm>
            <a:off x="361539" y="3512149"/>
            <a:ext cx="9657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K = comparison with full KESTREL solution available or underway; using ‘Venkat’ limiter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95CCB6-59ED-4886-9B26-BF6A702CD852}"/>
              </a:ext>
            </a:extLst>
          </p:cNvPr>
          <p:cNvSpPr txBox="1"/>
          <p:nvPr/>
        </p:nvSpPr>
        <p:spPr>
          <a:xfrm>
            <a:off x="405313" y="4145073"/>
            <a:ext cx="9764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KESTREL Solutions: Alpha = 0 deg, Q = 100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Initial Modal Velocity = 5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                                Alpha = 3 deg,  Q = 100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Initial Modal Velocity = 5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                                 Alpha = 5 deg,  Q = 50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130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Initial Modal Velocity = 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872871-A05C-FCFF-8CB1-5F0667D7A329}"/>
              </a:ext>
            </a:extLst>
          </p:cNvPr>
          <p:cNvSpPr txBox="1"/>
          <p:nvPr/>
        </p:nvSpPr>
        <p:spPr>
          <a:xfrm>
            <a:off x="113341" y="5414822"/>
            <a:ext cx="11965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CPU Cost (NAS)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ROM solution: 10K steps, 240 cores, 9hrs 45min (set up, high alpha case; shorter duration for benign cases)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Full Solution </a:t>
            </a:r>
            <a:r>
              <a:rPr lang="en-US" b="1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per Q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: 15K steps, 240 cores, 53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hrs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04min (~5.5 cycles)</a:t>
            </a:r>
          </a:p>
        </p:txBody>
      </p:sp>
    </p:spTree>
    <p:extLst>
      <p:ext uri="{BB962C8B-B14F-4D97-AF65-F5344CB8AC3E}">
        <p14:creationId xmlns:p14="http://schemas.microsoft.com/office/powerpoint/2010/main" val="116555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0D70B-5A19-864D-045F-5B0A28F4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M8A0a – Comparison of ROM/KESTREL GAFs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58FBED0-952F-D750-BE63-91E6807B4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651912"/>
              </p:ext>
            </p:extLst>
          </p:nvPr>
        </p:nvGraphicFramePr>
        <p:xfrm>
          <a:off x="10132291" y="132720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3744206735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38308619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35945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284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1211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74935"/>
                  </a:ext>
                </a:extLst>
              </a:tr>
            </a:tbl>
          </a:graphicData>
        </a:graphic>
      </p:graphicFrame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DAB5167-4BCC-B60E-3949-855E5DDE9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42" y="1704716"/>
            <a:ext cx="5851358" cy="43885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0ABE89-46D5-06E9-4CE7-7C338771E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90688"/>
            <a:ext cx="5851358" cy="43885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57A978-5409-461B-98C9-F1D9989B7CEC}"/>
              </a:ext>
            </a:extLst>
          </p:cNvPr>
          <p:cNvSpPr txBox="1"/>
          <p:nvPr/>
        </p:nvSpPr>
        <p:spPr>
          <a:xfrm>
            <a:off x="1372638" y="1592215"/>
            <a:ext cx="401712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GAF1 Output (ROM and KESTREL)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72B14F-EF19-75A1-61AF-BCA42A70B1B8}"/>
              </a:ext>
            </a:extLst>
          </p:cNvPr>
          <p:cNvSpPr txBox="1"/>
          <p:nvPr/>
        </p:nvSpPr>
        <p:spPr>
          <a:xfrm>
            <a:off x="6675338" y="1597007"/>
            <a:ext cx="401712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GAF2 Output (ROM and KESTREL)</a:t>
            </a:r>
          </a:p>
        </p:txBody>
      </p:sp>
    </p:spTree>
    <p:extLst>
      <p:ext uri="{BB962C8B-B14F-4D97-AF65-F5344CB8AC3E}">
        <p14:creationId xmlns:p14="http://schemas.microsoft.com/office/powerpoint/2010/main" val="205299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C87F-D20A-E434-997D-B780064BB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M8A0</a:t>
            </a:r>
            <a:r>
              <a:rPr lang="en-US" i="1" dirty="0"/>
              <a:t>i</a:t>
            </a:r>
            <a:r>
              <a:rPr lang="en-US" dirty="0"/>
              <a:t> – ROM/KESTREL Responses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116072-64A2-ABD8-E53E-564DD457512B}"/>
              </a:ext>
            </a:extLst>
          </p:cNvPr>
          <p:cNvSpPr txBox="1"/>
          <p:nvPr/>
        </p:nvSpPr>
        <p:spPr>
          <a:xfrm>
            <a:off x="899635" y="1066905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Mode 1 (Q=100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B855CD-1EB4-AD16-D9F9-039181E3701B}"/>
              </a:ext>
            </a:extLst>
          </p:cNvPr>
          <p:cNvSpPr txBox="1"/>
          <p:nvPr/>
        </p:nvSpPr>
        <p:spPr>
          <a:xfrm>
            <a:off x="4689904" y="1062331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Mode 2 (Q=100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psf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599EC3-C689-95C7-04C1-AF1BE5FF7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50" y="1472455"/>
            <a:ext cx="3993745" cy="299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635331-A5CB-0137-9348-073A5FD81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588" y="1447056"/>
            <a:ext cx="4158083" cy="3118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6CB37E-98B9-3B39-9B0A-02C9D03D8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8295" y="1431663"/>
            <a:ext cx="4260776" cy="31955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FB7D11-21B6-37EC-639A-EFB73CB066A1}"/>
              </a:ext>
            </a:extLst>
          </p:cNvPr>
          <p:cNvSpPr txBox="1"/>
          <p:nvPr/>
        </p:nvSpPr>
        <p:spPr>
          <a:xfrm>
            <a:off x="8654471" y="1062331"/>
            <a:ext cx="27734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Aeroelastic Root Locus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5FB3E3-7FDF-AA6B-D542-65A7597483CD}"/>
              </a:ext>
            </a:extLst>
          </p:cNvPr>
          <p:cNvCxnSpPr>
            <a:cxnSpLocks/>
          </p:cNvCxnSpPr>
          <p:nvPr/>
        </p:nvCxnSpPr>
        <p:spPr>
          <a:xfrm>
            <a:off x="9966036" y="1671782"/>
            <a:ext cx="0" cy="2604654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0359FF3-044A-F4CE-83C5-0159F08EA4FA}"/>
              </a:ext>
            </a:extLst>
          </p:cNvPr>
          <p:cNvSpPr txBox="1"/>
          <p:nvPr/>
        </p:nvSpPr>
        <p:spPr>
          <a:xfrm>
            <a:off x="9120844" y="3694546"/>
            <a:ext cx="76783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Mode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CCFE8A-8C2C-FC54-7137-ACA46C74AE80}"/>
              </a:ext>
            </a:extLst>
          </p:cNvPr>
          <p:cNvSpPr txBox="1"/>
          <p:nvPr/>
        </p:nvSpPr>
        <p:spPr>
          <a:xfrm>
            <a:off x="8864010" y="2439994"/>
            <a:ext cx="75661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Mode 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BA8C04-8F28-AAE1-E7FF-25616C3E0148}"/>
              </a:ext>
            </a:extLst>
          </p:cNvPr>
          <p:cNvSpPr txBox="1"/>
          <p:nvPr/>
        </p:nvSpPr>
        <p:spPr>
          <a:xfrm>
            <a:off x="8819769" y="1708749"/>
            <a:ext cx="76661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>
                <a:solidFill>
                  <a:srgbClr val="00B050"/>
                </a:solidFill>
                <a:latin typeface="Century Gothic" panose="020B0502020202020204" pitchFamily="34" charset="0"/>
              </a:rPr>
              <a:t>STABLE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B52E59-5B1D-74D3-CC0B-AE384C19AA4C}"/>
              </a:ext>
            </a:extLst>
          </p:cNvPr>
          <p:cNvSpPr txBox="1"/>
          <p:nvPr/>
        </p:nvSpPr>
        <p:spPr>
          <a:xfrm>
            <a:off x="10125458" y="1704299"/>
            <a:ext cx="106279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UNSTABLE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EECAD1E-9175-DA64-C5AF-E60017F60AF4}"/>
              </a:ext>
            </a:extLst>
          </p:cNvPr>
          <p:cNvCxnSpPr/>
          <p:nvPr/>
        </p:nvCxnSpPr>
        <p:spPr>
          <a:xfrm flipH="1">
            <a:off x="10031970" y="2704687"/>
            <a:ext cx="405121" cy="214003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CD9C8C2-1D3A-F39E-0129-851690F9A67D}"/>
              </a:ext>
            </a:extLst>
          </p:cNvPr>
          <p:cNvSpPr txBox="1"/>
          <p:nvPr/>
        </p:nvSpPr>
        <p:spPr>
          <a:xfrm>
            <a:off x="10115748" y="2392179"/>
            <a:ext cx="8063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Century Gothic" panose="020B0502020202020204" pitchFamily="34" charset="0"/>
              </a:rPr>
              <a:t>FLUTTER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41F211-747D-FE96-0D45-A6E5CA30C54C}"/>
              </a:ext>
            </a:extLst>
          </p:cNvPr>
          <p:cNvSpPr txBox="1"/>
          <p:nvPr/>
        </p:nvSpPr>
        <p:spPr>
          <a:xfrm>
            <a:off x="149168" y="4642637"/>
            <a:ext cx="11701087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 M=0.8, for alpha=0 and 1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degs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all input amplitudes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yielded identical responses at all dynamic pressures, with identical aeroelastic root locus behaviors</a:t>
            </a:r>
          </a:p>
          <a:p>
            <a:pPr algn="l"/>
            <a:endParaRPr lang="en-US" sz="20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 M=0.8, for alpha=3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degs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started noticing 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some input amplitude dependence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(larger amplitudes more accurate) with a slight change in aeroelastic root locus behaviors</a:t>
            </a:r>
          </a:p>
        </p:txBody>
      </p:sp>
    </p:spTree>
    <p:extLst>
      <p:ext uri="{BB962C8B-B14F-4D97-AF65-F5344CB8AC3E}">
        <p14:creationId xmlns:p14="http://schemas.microsoft.com/office/powerpoint/2010/main" val="250023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81A9B4-0387-F5A3-4CA7-5BB00D189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M8A0</a:t>
            </a:r>
            <a:r>
              <a:rPr lang="en-US" i="1" dirty="0"/>
              <a:t>i</a:t>
            </a:r>
            <a:r>
              <a:rPr lang="en-US" dirty="0"/>
              <a:t>,M8A</a:t>
            </a:r>
            <a:r>
              <a:rPr lang="en-US" i="1" dirty="0"/>
              <a:t>5a,c</a:t>
            </a:r>
            <a:r>
              <a:rPr lang="en-US" dirty="0"/>
              <a:t> – ROM/KESTREL Responses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4BF3A-2BF4-DBD0-B941-7C8106F0F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45" y="1054867"/>
            <a:ext cx="5598695" cy="41990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096A58-D311-AF5F-7A06-B3EFED806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483" y="1072428"/>
            <a:ext cx="5598696" cy="41990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0479ED2-47EE-B38F-58E8-3E252EA8AED6}"/>
              </a:ext>
            </a:extLst>
          </p:cNvPr>
          <p:cNvCxnSpPr/>
          <p:nvPr/>
        </p:nvCxnSpPr>
        <p:spPr>
          <a:xfrm>
            <a:off x="8318090" y="2894265"/>
            <a:ext cx="77674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39A4671-FFE6-D14B-26E4-96834F1EB923}"/>
              </a:ext>
            </a:extLst>
          </p:cNvPr>
          <p:cNvSpPr txBox="1"/>
          <p:nvPr/>
        </p:nvSpPr>
        <p:spPr>
          <a:xfrm>
            <a:off x="913874" y="908032"/>
            <a:ext cx="4313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Alpha=0 deg, All input amplitudes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D61A68-F60C-BF5E-BE88-6FDF9625B693}"/>
              </a:ext>
            </a:extLst>
          </p:cNvPr>
          <p:cNvSpPr txBox="1"/>
          <p:nvPr/>
        </p:nvSpPr>
        <p:spPr>
          <a:xfrm>
            <a:off x="245456" y="5226180"/>
            <a:ext cx="1170108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At M=0.8, alpha=5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degs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, obvious </a:t>
            </a: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input amplitude dependence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(larger amplitudes more accurate) with noticeable change in aeroelastic root locus behavior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Proximity of Alpha=5 deg root locus to imaginary axis could be cause of significant sensitivity across various CFD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DCBCB6-3D8C-C003-6312-358A4B5E0F4E}"/>
              </a:ext>
            </a:extLst>
          </p:cNvPr>
          <p:cNvSpPr txBox="1"/>
          <p:nvPr/>
        </p:nvSpPr>
        <p:spPr>
          <a:xfrm>
            <a:off x="6229400" y="908032"/>
            <a:ext cx="5048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Alpha=5 deg, Larger input amplitudes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A758F9C-CDC2-02BD-D826-EAB13416099F}"/>
              </a:ext>
            </a:extLst>
          </p:cNvPr>
          <p:cNvCxnSpPr/>
          <p:nvPr/>
        </p:nvCxnSpPr>
        <p:spPr>
          <a:xfrm>
            <a:off x="3297382" y="1366982"/>
            <a:ext cx="0" cy="3417454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A5A755-59A9-E04C-5F4F-634AF5CBA3E5}"/>
              </a:ext>
            </a:extLst>
          </p:cNvPr>
          <p:cNvCxnSpPr/>
          <p:nvPr/>
        </p:nvCxnSpPr>
        <p:spPr>
          <a:xfrm>
            <a:off x="8781470" y="1366982"/>
            <a:ext cx="0" cy="3417454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59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NASA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37609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57150">
          <a:solidFill>
            <a:srgbClr val="00B05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 cap="rnd" cmpd="sng">
          <a:solidFill>
            <a:srgbClr val="4F81BD"/>
          </a:solidFill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2000" dirty="0" smtClean="0">
            <a:solidFill>
              <a:schemeClr val="tx2"/>
            </a:solidFill>
            <a:latin typeface="Century Gothic" panose="020B0502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REATE-AV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37609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57150">
          <a:solidFill>
            <a:srgbClr val="00B05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 cap="rnd" cmpd="sng">
          <a:solidFill>
            <a:srgbClr val="4F81BD"/>
          </a:solidFill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2000" dirty="0" smtClean="0">
            <a:solidFill>
              <a:schemeClr val="tx2"/>
            </a:solidFill>
            <a:latin typeface="Century Gothic" panose="020B050202020202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6f3d14-f410-4565-bc65-154a4e05d098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A6785DBECB64CB701B40B9E59EFB8" ma:contentTypeVersion="15" ma:contentTypeDescription="Create a new document." ma:contentTypeScope="" ma:versionID="23540c72684b3d8cc1e2655f21d67f64">
  <xsd:schema xmlns:xsd="http://www.w3.org/2001/XMLSchema" xmlns:xs="http://www.w3.org/2001/XMLSchema" xmlns:p="http://schemas.microsoft.com/office/2006/metadata/properties" xmlns:ns2="9e6f3d14-f410-4565-bc65-154a4e05d098" xmlns:ns3="0b68bc87-9d38-4ff4-b341-de0df2029210" xmlns:ns4="d900e117-17a0-4b24-9e47-511ef1d02c43" targetNamespace="http://schemas.microsoft.com/office/2006/metadata/properties" ma:root="true" ma:fieldsID="70412008d930772b44eacac4b64e2d27" ns2:_="" ns3:_="" ns4:_="">
    <xsd:import namespace="9e6f3d14-f410-4565-bc65-154a4e05d098"/>
    <xsd:import namespace="0b68bc87-9d38-4ff4-b341-de0df202921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6f3d14-f410-4565-bc65-154a4e05d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8bc87-9d38-4ff4-b341-de0df2029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ee6e45a-3b82-4f8f-b1f3-92a806fca825}" ma:internalName="TaxCatchAll" ma:showField="CatchAllData" ma:web="0b68bc87-9d38-4ff4-b341-de0df20292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3CD140-C7F2-4BE5-B33A-3AE57FC96DDF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e6f3d14-f410-4565-bc65-154a4e05d098"/>
    <ds:schemaRef ds:uri="http://schemas.microsoft.com/office/2006/metadata/properties"/>
    <ds:schemaRef ds:uri="http://purl.org/dc/elements/1.1/"/>
    <ds:schemaRef ds:uri="d900e117-17a0-4b24-9e47-511ef1d02c43"/>
    <ds:schemaRef ds:uri="0b68bc87-9d38-4ff4-b341-de0df202921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884CA11-8109-4B8F-8521-47AD59DD5A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952A31-B2F1-4626-A262-DD16ADB65893}">
  <ds:schemaRefs>
    <ds:schemaRef ds:uri="0b68bc87-9d38-4ff4-b341-de0df2029210"/>
    <ds:schemaRef ds:uri="9e6f3d14-f410-4565-bc65-154a4e05d098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128</TotalTime>
  <Words>822</Words>
  <Application>Microsoft Office PowerPoint</Application>
  <PresentationFormat>Widescreen</PresentationFormat>
  <Paragraphs>132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Corbel</vt:lpstr>
      <vt:lpstr>Helvetica</vt:lpstr>
      <vt:lpstr>Wingdings</vt:lpstr>
      <vt:lpstr>Wingdings 2</vt:lpstr>
      <vt:lpstr>NASA Theme</vt:lpstr>
      <vt:lpstr>CREATE-AV Theme</vt:lpstr>
      <vt:lpstr>BSCW Computations Using KESTREL and AEROM</vt:lpstr>
      <vt:lpstr>Outline</vt:lpstr>
      <vt:lpstr>Benchmark Supercritical Wing (BSCW)</vt:lpstr>
      <vt:lpstr>Aeroelastic Responses</vt:lpstr>
      <vt:lpstr>Background</vt:lpstr>
      <vt:lpstr>System ID for MIMO Systems</vt:lpstr>
      <vt:lpstr>Pitch Moment Damping (Walsh vs Harmonic)</vt:lpstr>
      <vt:lpstr>AEROM: Unsteady Aero State-Space ROM</vt:lpstr>
      <vt:lpstr>AEROM: Unsteady Aero State-Space ROM</vt:lpstr>
      <vt:lpstr>KESTREL/BSCW Application (Two Modes)</vt:lpstr>
      <vt:lpstr>Walsh Functions Amplitudes, Alphas</vt:lpstr>
      <vt:lpstr>M8A0a – Comparison of ROM/KESTREL GAFs</vt:lpstr>
      <vt:lpstr>M8A0i – ROM/KESTREL Responses</vt:lpstr>
      <vt:lpstr>M8A0i,M8A5a,c – ROM/KESTREL Responses</vt:lpstr>
    </vt:vector>
  </TitlesOfParts>
  <Manager/>
  <Company>University of Illinois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Brent Pomeroy</dc:creator>
  <cp:keywords/>
  <dc:description/>
  <cp:lastModifiedBy>Baize, Wanda M Hickson (LARC-B713)[eMITS]</cp:lastModifiedBy>
  <cp:revision>41</cp:revision>
  <cp:lastPrinted>2015-02-23T14:14:54Z</cp:lastPrinted>
  <dcterms:created xsi:type="dcterms:W3CDTF">2010-10-01T19:07:53Z</dcterms:created>
  <dcterms:modified xsi:type="dcterms:W3CDTF">2024-05-08T14:27:15Z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0x010100507A6785DBECB64CB701B40B9E59EFB8</vt:lpwstr>
  </property>
  <property fmtid="{D5CDD505-2E9C-101B-9397-08002B2CF9AE}" pid="3" name="MediaServiceImageTags">
    <vt:lpwstr/>
  </property>
</Properties>
</file>