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58" r:id="rId4"/>
    <p:sldId id="300" r:id="rId5"/>
    <p:sldId id="1348" r:id="rId6"/>
    <p:sldId id="262" r:id="rId7"/>
    <p:sldId id="263" r:id="rId8"/>
    <p:sldId id="265" r:id="rId9"/>
    <p:sldId id="266" r:id="rId10"/>
    <p:sldId id="270" r:id="rId11"/>
    <p:sldId id="267" r:id="rId12"/>
    <p:sldId id="1606" r:id="rId13"/>
    <p:sldId id="268" r:id="rId14"/>
    <p:sldId id="1607" r:id="rId15"/>
    <p:sldId id="269" r:id="rId16"/>
    <p:sldId id="1670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7C2954-D7F9-25E7-F648-974E3D454998}" name="Neely, Marcus A. (MSFC-ST23)[ESSCA]" initials="NMA(S" userId="S::mneely@ndc.nasa.gov::39e01358-c67e-4fa1-8d0a-c6d6d73a15c5" providerId="AD"/>
  <p188:author id="{020EE283-6306-FF12-9766-20C2DC9A7F84}" name="Lindsey Holmes" initials="LH" userId="S::lindsey.m.holmes@ama-inc.com::8f49c15c-1d7e-44e8-ba1a-76176ddfa89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8E9EF"/>
    <a:srgbClr val="CDD1DD"/>
    <a:srgbClr val="B9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77" d="100"/>
          <a:sy n="77" d="100"/>
        </p:scale>
        <p:origin x="96" y="4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EF3544-CD58-50AF-4D40-291AC45DF6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BC3F7-B0B7-CB69-6CDD-957A9D637B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8535CD-53F6-5847-B6EA-32F45EE5D4FE}" type="datetimeFigureOut">
              <a:rPr lang="en-US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73E4144-8E21-FE9D-6E96-B1D90317D1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303F84-E40F-F030-FBD0-BC25C196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0F8A-FE2E-7E2C-FF76-4D0BA2EB34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3AE1B-9643-CAFF-A214-D6AA6C556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154506-7D01-604F-ABBF-EC994DE2A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75B0D2-8F71-4397-A3E1-BE768140E3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2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816C226C-E3B0-747B-DD1F-976F57023A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091A0C1E-08A2-94CD-8B65-E9105C8371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26913" y="319492"/>
            <a:ext cx="2690714" cy="90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9643" y="1219200"/>
            <a:ext cx="5602356" cy="2994991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9642" y="4323522"/>
            <a:ext cx="5602357" cy="1109869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675A2-0E14-1D50-1AAD-D2358748A0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3" y="428822"/>
            <a:ext cx="1702905" cy="837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E26A11-122F-A00F-9AFF-6570D69044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3270" y="5532782"/>
            <a:ext cx="2642730" cy="9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0132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D2EE-6C64-2C99-3F14-8A792CB3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17BF1-935E-994B-AAB6-759E0DE3DD26}" type="datetimeFigureOut">
              <a:rPr lang="en-US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E3A0C-9BCA-70D7-03AA-CA7ECA9F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CD9E-99D2-29EB-2EA1-CDB3AF21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FF36-6D1E-DC43-B964-239DAB117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64E1D90-3FFA-5B01-7C8C-AF39F78DC1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6" b="33736"/>
          <a:stretch>
            <a:fillRect/>
          </a:stretch>
        </p:blipFill>
        <p:spPr bwMode="auto">
          <a:xfrm>
            <a:off x="-66675" y="6251575"/>
            <a:ext cx="1460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8561FC-96EA-A126-1ECE-4DEC8DEA7026}"/>
              </a:ext>
            </a:extLst>
          </p:cNvPr>
          <p:cNvSpPr txBox="1">
            <a:spLocks/>
          </p:cNvSpPr>
          <p:nvPr userDrawn="1"/>
        </p:nvSpPr>
        <p:spPr>
          <a:xfrm>
            <a:off x="3723054" y="6366608"/>
            <a:ext cx="4745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Nuclear Thermal Propulsion Engine Ground Testing with the High-Pressure Real-Time Exhaust Processing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5555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EBC60-3906-2C6A-2F49-9BC2F5C0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DDF62-638F-984E-BC48-8CCD4C56AB76}" type="datetimeFigureOut">
              <a:rPr lang="en-US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6DFB7-6E24-B277-B76A-6B36252E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45253-BAC0-F59F-297F-C35E73CD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4A741-0D6A-824F-B06D-15E80E86C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6D27A19-F4D4-D1DB-C1DE-69442C7E36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6" b="33736"/>
          <a:stretch>
            <a:fillRect/>
          </a:stretch>
        </p:blipFill>
        <p:spPr bwMode="auto">
          <a:xfrm>
            <a:off x="-66675" y="6251575"/>
            <a:ext cx="1460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FE855BE-E578-5F09-D012-0C381673F403}"/>
              </a:ext>
            </a:extLst>
          </p:cNvPr>
          <p:cNvSpPr txBox="1">
            <a:spLocks/>
          </p:cNvSpPr>
          <p:nvPr userDrawn="1"/>
        </p:nvSpPr>
        <p:spPr>
          <a:xfrm>
            <a:off x="3723054" y="6366608"/>
            <a:ext cx="4745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Nuclear Thermal Propulsion Engine Ground Testing with the High-Pressure Real-Time Exhaust Processing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5938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A5C8DA3-AC94-4565-8592-3937C08F81F4}"/>
              </a:ext>
            </a:extLst>
          </p:cNvPr>
          <p:cNvSpPr/>
          <p:nvPr/>
        </p:nvSpPr>
        <p:spPr>
          <a:xfrm>
            <a:off x="0" y="0"/>
            <a:ext cx="215371" cy="6858000"/>
          </a:xfrm>
          <a:prstGeom prst="rect">
            <a:avLst/>
          </a:prstGeom>
          <a:gradFill flip="none" rotWithShape="1">
            <a:gsLst>
              <a:gs pos="16000">
                <a:schemeClr val="accent1">
                  <a:lumMod val="5000"/>
                  <a:lumOff val="95000"/>
                </a:schemeClr>
              </a:gs>
              <a:gs pos="86000">
                <a:schemeClr val="tx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"/>
            <a:ext cx="12192000" cy="7623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tx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71" y="867071"/>
            <a:ext cx="5880629" cy="542525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2">
                    <a:lumMod val="10000"/>
                  </a:schemeClr>
                </a:solidFill>
                <a:latin typeface="Helvetica" pitchFamily="2" charset="0"/>
                <a:cs typeface="Calibri" panose="020F0502020204030204" pitchFamily="34" charset="0"/>
              </a:defRPr>
            </a:lvl1pPr>
            <a:lvl2pPr marL="684213" indent="-227013">
              <a:buFont typeface="Arial" panose="020B0604020202020204" pitchFamily="34" charset="0"/>
              <a:buChar char="○"/>
              <a:defRPr sz="2000">
                <a:solidFill>
                  <a:schemeClr val="accent2">
                    <a:lumMod val="10000"/>
                  </a:schemeClr>
                </a:solidFill>
                <a:latin typeface="Helvetica" pitchFamily="2" charset="0"/>
                <a:cs typeface="Calibri" panose="020F0502020204030204" pitchFamily="34" charset="0"/>
              </a:defRPr>
            </a:lvl2pPr>
            <a:lvl3pPr marL="1141413" indent="-227013">
              <a:buFont typeface="Wingdings" panose="05000000000000000000" pitchFamily="2" charset="2"/>
              <a:buChar char="§"/>
              <a:defRPr sz="1800">
                <a:solidFill>
                  <a:schemeClr val="accent2">
                    <a:lumMod val="10000"/>
                  </a:schemeClr>
                </a:solidFill>
                <a:latin typeface="Helvetica" pitchFamily="2" charset="0"/>
                <a:cs typeface="Calibri" panose="020F0502020204030204" pitchFamily="34" charset="0"/>
              </a:defRPr>
            </a:lvl3pPr>
            <a:lvl4pPr marL="1598613" indent="-227013">
              <a:buFont typeface="Calibri" panose="020F0502020204030204" pitchFamily="34" charset="0"/>
              <a:buChar char="‒"/>
              <a:defRPr sz="1600">
                <a:solidFill>
                  <a:schemeClr val="accent2">
                    <a:lumMod val="10000"/>
                  </a:schemeClr>
                </a:solidFill>
                <a:latin typeface="Helvetica" pitchFamily="2" charset="0"/>
                <a:cs typeface="Calibri" panose="020F0502020204030204" pitchFamily="34" charset="0"/>
              </a:defRPr>
            </a:lvl4pPr>
            <a:lvl5pPr marL="2055813" indent="-227013">
              <a:buFont typeface="Wingdings" panose="05000000000000000000" pitchFamily="2" charset="2"/>
              <a:buChar char="Ø"/>
              <a:defRPr sz="1400">
                <a:solidFill>
                  <a:schemeClr val="accent2">
                    <a:lumMod val="10000"/>
                  </a:schemeClr>
                </a:solidFill>
                <a:latin typeface="Helvetica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215370" y="-2"/>
            <a:ext cx="11783727" cy="762313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DA7427-CBF6-40DB-ACA6-60F30655E5AB}"/>
              </a:ext>
            </a:extLst>
          </p:cNvPr>
          <p:cNvGrpSpPr/>
          <p:nvPr/>
        </p:nvGrpSpPr>
        <p:grpSpPr>
          <a:xfrm>
            <a:off x="1" y="6129878"/>
            <a:ext cx="12190086" cy="803787"/>
            <a:chOff x="2779" y="4532653"/>
            <a:chExt cx="12190086" cy="803787"/>
          </a:xfrm>
        </p:grpSpPr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1539E8EA-7F90-4E81-B0D7-1E3601147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5791" y="4532653"/>
              <a:ext cx="1619864" cy="80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6ADC3B48-0DF3-439A-AB7C-B95DB960B940}"/>
                </a:ext>
              </a:extLst>
            </p:cNvPr>
            <p:cNvSpPr/>
            <p:nvPr/>
          </p:nvSpPr>
          <p:spPr>
            <a:xfrm>
              <a:off x="2779" y="4700889"/>
              <a:ext cx="488066" cy="429151"/>
            </a:xfrm>
            <a:custGeom>
              <a:avLst/>
              <a:gdLst>
                <a:gd name="connsiteX0" fmla="*/ 0 w 486570"/>
                <a:gd name="connsiteY0" fmla="*/ 0 h 429151"/>
                <a:gd name="connsiteX1" fmla="*/ 486570 w 486570"/>
                <a:gd name="connsiteY1" fmla="*/ 0 h 429151"/>
                <a:gd name="connsiteX2" fmla="*/ 486570 w 486570"/>
                <a:gd name="connsiteY2" fmla="*/ 429151 h 429151"/>
                <a:gd name="connsiteX3" fmla="*/ 0 w 486570"/>
                <a:gd name="connsiteY3" fmla="*/ 429151 h 429151"/>
                <a:gd name="connsiteX4" fmla="*/ 0 w 486570"/>
                <a:gd name="connsiteY4" fmla="*/ 0 h 429151"/>
                <a:gd name="connsiteX0" fmla="*/ 0 w 486570"/>
                <a:gd name="connsiteY0" fmla="*/ 0 h 429151"/>
                <a:gd name="connsiteX1" fmla="*/ 486570 w 486570"/>
                <a:gd name="connsiteY1" fmla="*/ 0 h 429151"/>
                <a:gd name="connsiteX2" fmla="*/ 229395 w 486570"/>
                <a:gd name="connsiteY2" fmla="*/ 429151 h 429151"/>
                <a:gd name="connsiteX3" fmla="*/ 0 w 486570"/>
                <a:gd name="connsiteY3" fmla="*/ 429151 h 429151"/>
                <a:gd name="connsiteX4" fmla="*/ 0 w 486570"/>
                <a:gd name="connsiteY4" fmla="*/ 0 h 429151"/>
                <a:gd name="connsiteX0" fmla="*/ 0 w 405453"/>
                <a:gd name="connsiteY0" fmla="*/ 0 h 429151"/>
                <a:gd name="connsiteX1" fmla="*/ 405453 w 405453"/>
                <a:gd name="connsiteY1" fmla="*/ 7374 h 429151"/>
                <a:gd name="connsiteX2" fmla="*/ 229395 w 405453"/>
                <a:gd name="connsiteY2" fmla="*/ 429151 h 429151"/>
                <a:gd name="connsiteX3" fmla="*/ 0 w 405453"/>
                <a:gd name="connsiteY3" fmla="*/ 429151 h 429151"/>
                <a:gd name="connsiteX4" fmla="*/ 0 w 405453"/>
                <a:gd name="connsiteY4" fmla="*/ 0 h 429151"/>
                <a:gd name="connsiteX0" fmla="*/ 0 w 496402"/>
                <a:gd name="connsiteY0" fmla="*/ 0 h 429151"/>
                <a:gd name="connsiteX1" fmla="*/ 496402 w 496402"/>
                <a:gd name="connsiteY1" fmla="*/ 0 h 429151"/>
                <a:gd name="connsiteX2" fmla="*/ 229395 w 496402"/>
                <a:gd name="connsiteY2" fmla="*/ 429151 h 429151"/>
                <a:gd name="connsiteX3" fmla="*/ 0 w 496402"/>
                <a:gd name="connsiteY3" fmla="*/ 429151 h 429151"/>
                <a:gd name="connsiteX4" fmla="*/ 0 w 496402"/>
                <a:gd name="connsiteY4" fmla="*/ 0 h 429151"/>
                <a:gd name="connsiteX0" fmla="*/ 0 w 496402"/>
                <a:gd name="connsiteY0" fmla="*/ 0 h 429151"/>
                <a:gd name="connsiteX1" fmla="*/ 496402 w 496402"/>
                <a:gd name="connsiteY1" fmla="*/ 0 h 429151"/>
                <a:gd name="connsiteX2" fmla="*/ 241685 w 496402"/>
                <a:gd name="connsiteY2" fmla="*/ 429151 h 429151"/>
                <a:gd name="connsiteX3" fmla="*/ 0 w 496402"/>
                <a:gd name="connsiteY3" fmla="*/ 429151 h 429151"/>
                <a:gd name="connsiteX4" fmla="*/ 0 w 496402"/>
                <a:gd name="connsiteY4" fmla="*/ 0 h 42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02" h="429151">
                  <a:moveTo>
                    <a:pt x="0" y="0"/>
                  </a:moveTo>
                  <a:lnTo>
                    <a:pt x="496402" y="0"/>
                  </a:lnTo>
                  <a:lnTo>
                    <a:pt x="241685" y="429151"/>
                  </a:lnTo>
                  <a:lnTo>
                    <a:pt x="0" y="42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4" name="Rectangle 13">
              <a:extLst>
                <a:ext uri="{FF2B5EF4-FFF2-40B4-BE49-F238E27FC236}">
                  <a16:creationId xmlns:a16="http://schemas.microsoft.com/office/drawing/2014/main" id="{6B5DEE3B-D128-4EE9-89F3-6EACD1579708}"/>
                </a:ext>
              </a:extLst>
            </p:cNvPr>
            <p:cNvSpPr/>
            <p:nvPr/>
          </p:nvSpPr>
          <p:spPr>
            <a:xfrm>
              <a:off x="1669026" y="4700604"/>
              <a:ext cx="10523839" cy="429151"/>
            </a:xfrm>
            <a:custGeom>
              <a:avLst/>
              <a:gdLst>
                <a:gd name="connsiteX0" fmla="*/ 0 w 7473797"/>
                <a:gd name="connsiteY0" fmla="*/ 0 h 429151"/>
                <a:gd name="connsiteX1" fmla="*/ 7473797 w 7473797"/>
                <a:gd name="connsiteY1" fmla="*/ 0 h 429151"/>
                <a:gd name="connsiteX2" fmla="*/ 7473797 w 7473797"/>
                <a:gd name="connsiteY2" fmla="*/ 429151 h 429151"/>
                <a:gd name="connsiteX3" fmla="*/ 0 w 7473797"/>
                <a:gd name="connsiteY3" fmla="*/ 429151 h 429151"/>
                <a:gd name="connsiteX4" fmla="*/ 0 w 7473797"/>
                <a:gd name="connsiteY4" fmla="*/ 0 h 429151"/>
                <a:gd name="connsiteX0" fmla="*/ 0 w 7473797"/>
                <a:gd name="connsiteY0" fmla="*/ 0 h 429151"/>
                <a:gd name="connsiteX1" fmla="*/ 7473797 w 7473797"/>
                <a:gd name="connsiteY1" fmla="*/ 0 h 429151"/>
                <a:gd name="connsiteX2" fmla="*/ 7473797 w 7473797"/>
                <a:gd name="connsiteY2" fmla="*/ 429151 h 429151"/>
                <a:gd name="connsiteX3" fmla="*/ 245269 w 7473797"/>
                <a:gd name="connsiteY3" fmla="*/ 429151 h 429151"/>
                <a:gd name="connsiteX4" fmla="*/ 0 w 7473797"/>
                <a:gd name="connsiteY4" fmla="*/ 0 h 429151"/>
                <a:gd name="connsiteX0" fmla="*/ 0 w 7486087"/>
                <a:gd name="connsiteY0" fmla="*/ 0 h 429151"/>
                <a:gd name="connsiteX1" fmla="*/ 7486087 w 7486087"/>
                <a:gd name="connsiteY1" fmla="*/ 0 h 429151"/>
                <a:gd name="connsiteX2" fmla="*/ 7486087 w 7486087"/>
                <a:gd name="connsiteY2" fmla="*/ 429151 h 429151"/>
                <a:gd name="connsiteX3" fmla="*/ 257559 w 7486087"/>
                <a:gd name="connsiteY3" fmla="*/ 429151 h 429151"/>
                <a:gd name="connsiteX4" fmla="*/ 0 w 7486087"/>
                <a:gd name="connsiteY4" fmla="*/ 0 h 429151"/>
                <a:gd name="connsiteX0" fmla="*/ 0 w 7486087"/>
                <a:gd name="connsiteY0" fmla="*/ 0 h 429151"/>
                <a:gd name="connsiteX1" fmla="*/ 7486087 w 7486087"/>
                <a:gd name="connsiteY1" fmla="*/ 0 h 429151"/>
                <a:gd name="connsiteX2" fmla="*/ 7486087 w 7486087"/>
                <a:gd name="connsiteY2" fmla="*/ 429151 h 429151"/>
                <a:gd name="connsiteX3" fmla="*/ 179362 w 7486087"/>
                <a:gd name="connsiteY3" fmla="*/ 429151 h 429151"/>
                <a:gd name="connsiteX4" fmla="*/ 0 w 7486087"/>
                <a:gd name="connsiteY4" fmla="*/ 0 h 42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6087" h="429151">
                  <a:moveTo>
                    <a:pt x="0" y="0"/>
                  </a:moveTo>
                  <a:lnTo>
                    <a:pt x="7486087" y="0"/>
                  </a:lnTo>
                  <a:lnTo>
                    <a:pt x="7486087" y="429151"/>
                  </a:lnTo>
                  <a:lnTo>
                    <a:pt x="179362" y="42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50422AB-0BAA-46A9-AE93-94762DFE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0519" y="6298363"/>
            <a:ext cx="9423281" cy="429151"/>
          </a:xfrm>
        </p:spPr>
        <p:txBody>
          <a:bodyPr>
            <a:normAutofit/>
          </a:bodyPr>
          <a:lstStyle>
            <a:lvl1pPr algn="l">
              <a:defRPr>
                <a:latin typeface="Helvetica" pitchFamily="2" charset="0"/>
              </a:defRPr>
            </a:lvl1pPr>
          </a:lstStyle>
          <a:p>
            <a:r>
              <a:rPr lang="en-US"/>
              <a:t>SNP: NEP Modeling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67E3FFB-6101-4F71-875B-6BF54857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988" y="6305389"/>
            <a:ext cx="553109" cy="416086"/>
          </a:xfrm>
        </p:spPr>
        <p:txBody>
          <a:bodyPr>
            <a:normAutofit/>
          </a:bodyPr>
          <a:lstStyle>
            <a:lvl1pPr>
              <a:defRPr>
                <a:latin typeface="Helvetica" pitchFamily="2" charset="0"/>
              </a:defRPr>
            </a:lvl1pPr>
          </a:lstStyle>
          <a:p>
            <a:fld id="{766BF75F-BD6A-44DF-A00A-DFBF46F37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4A94B2-5888-4706-B2A4-91A2A9A55E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234" y="2303156"/>
            <a:ext cx="5891863" cy="2553077"/>
          </a:xfrm>
        </p:spPr>
        <p:txBody>
          <a:bodyPr anchor="t">
            <a:normAutofit/>
          </a:bodyPr>
          <a:lstStyle>
            <a:lvl1pPr marL="0" indent="0" algn="ctr">
              <a:buNone/>
              <a:defRPr>
                <a:latin typeface="Helvetica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A1D961A9-0372-4187-9059-AFA6B2C50CD6}"/>
              </a:ext>
            </a:extLst>
          </p:cNvPr>
          <p:cNvSpPr/>
          <p:nvPr userDrawn="1"/>
        </p:nvSpPr>
        <p:spPr>
          <a:xfrm>
            <a:off x="1" y="6298114"/>
            <a:ext cx="488066" cy="429151"/>
          </a:xfrm>
          <a:custGeom>
            <a:avLst/>
            <a:gdLst>
              <a:gd name="connsiteX0" fmla="*/ 0 w 486570"/>
              <a:gd name="connsiteY0" fmla="*/ 0 h 429151"/>
              <a:gd name="connsiteX1" fmla="*/ 486570 w 486570"/>
              <a:gd name="connsiteY1" fmla="*/ 0 h 429151"/>
              <a:gd name="connsiteX2" fmla="*/ 486570 w 486570"/>
              <a:gd name="connsiteY2" fmla="*/ 429151 h 429151"/>
              <a:gd name="connsiteX3" fmla="*/ 0 w 486570"/>
              <a:gd name="connsiteY3" fmla="*/ 429151 h 429151"/>
              <a:gd name="connsiteX4" fmla="*/ 0 w 486570"/>
              <a:gd name="connsiteY4" fmla="*/ 0 h 429151"/>
              <a:gd name="connsiteX0" fmla="*/ 0 w 486570"/>
              <a:gd name="connsiteY0" fmla="*/ 0 h 429151"/>
              <a:gd name="connsiteX1" fmla="*/ 486570 w 486570"/>
              <a:gd name="connsiteY1" fmla="*/ 0 h 429151"/>
              <a:gd name="connsiteX2" fmla="*/ 229395 w 486570"/>
              <a:gd name="connsiteY2" fmla="*/ 429151 h 429151"/>
              <a:gd name="connsiteX3" fmla="*/ 0 w 486570"/>
              <a:gd name="connsiteY3" fmla="*/ 429151 h 429151"/>
              <a:gd name="connsiteX4" fmla="*/ 0 w 486570"/>
              <a:gd name="connsiteY4" fmla="*/ 0 h 429151"/>
              <a:gd name="connsiteX0" fmla="*/ 0 w 405453"/>
              <a:gd name="connsiteY0" fmla="*/ 0 h 429151"/>
              <a:gd name="connsiteX1" fmla="*/ 405453 w 405453"/>
              <a:gd name="connsiteY1" fmla="*/ 7374 h 429151"/>
              <a:gd name="connsiteX2" fmla="*/ 229395 w 405453"/>
              <a:gd name="connsiteY2" fmla="*/ 429151 h 429151"/>
              <a:gd name="connsiteX3" fmla="*/ 0 w 405453"/>
              <a:gd name="connsiteY3" fmla="*/ 429151 h 429151"/>
              <a:gd name="connsiteX4" fmla="*/ 0 w 405453"/>
              <a:gd name="connsiteY4" fmla="*/ 0 h 429151"/>
              <a:gd name="connsiteX0" fmla="*/ 0 w 496402"/>
              <a:gd name="connsiteY0" fmla="*/ 0 h 429151"/>
              <a:gd name="connsiteX1" fmla="*/ 496402 w 496402"/>
              <a:gd name="connsiteY1" fmla="*/ 0 h 429151"/>
              <a:gd name="connsiteX2" fmla="*/ 229395 w 496402"/>
              <a:gd name="connsiteY2" fmla="*/ 429151 h 429151"/>
              <a:gd name="connsiteX3" fmla="*/ 0 w 496402"/>
              <a:gd name="connsiteY3" fmla="*/ 429151 h 429151"/>
              <a:gd name="connsiteX4" fmla="*/ 0 w 496402"/>
              <a:gd name="connsiteY4" fmla="*/ 0 h 429151"/>
              <a:gd name="connsiteX0" fmla="*/ 0 w 496402"/>
              <a:gd name="connsiteY0" fmla="*/ 0 h 429151"/>
              <a:gd name="connsiteX1" fmla="*/ 496402 w 496402"/>
              <a:gd name="connsiteY1" fmla="*/ 0 h 429151"/>
              <a:gd name="connsiteX2" fmla="*/ 241685 w 496402"/>
              <a:gd name="connsiteY2" fmla="*/ 429151 h 429151"/>
              <a:gd name="connsiteX3" fmla="*/ 0 w 496402"/>
              <a:gd name="connsiteY3" fmla="*/ 429151 h 429151"/>
              <a:gd name="connsiteX4" fmla="*/ 0 w 496402"/>
              <a:gd name="connsiteY4" fmla="*/ 0 h 42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402" h="429151">
                <a:moveTo>
                  <a:pt x="0" y="0"/>
                </a:moveTo>
                <a:lnTo>
                  <a:pt x="496402" y="0"/>
                </a:lnTo>
                <a:lnTo>
                  <a:pt x="241685" y="429151"/>
                </a:lnTo>
                <a:lnTo>
                  <a:pt x="0" y="42915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AE899D72-9F73-4644-A598-9E5163050878}"/>
              </a:ext>
            </a:extLst>
          </p:cNvPr>
          <p:cNvSpPr/>
          <p:nvPr userDrawn="1"/>
        </p:nvSpPr>
        <p:spPr>
          <a:xfrm>
            <a:off x="1666248" y="6297829"/>
            <a:ext cx="10523839" cy="429151"/>
          </a:xfrm>
          <a:custGeom>
            <a:avLst/>
            <a:gdLst>
              <a:gd name="connsiteX0" fmla="*/ 0 w 7473797"/>
              <a:gd name="connsiteY0" fmla="*/ 0 h 429151"/>
              <a:gd name="connsiteX1" fmla="*/ 7473797 w 7473797"/>
              <a:gd name="connsiteY1" fmla="*/ 0 h 429151"/>
              <a:gd name="connsiteX2" fmla="*/ 7473797 w 7473797"/>
              <a:gd name="connsiteY2" fmla="*/ 429151 h 429151"/>
              <a:gd name="connsiteX3" fmla="*/ 0 w 7473797"/>
              <a:gd name="connsiteY3" fmla="*/ 429151 h 429151"/>
              <a:gd name="connsiteX4" fmla="*/ 0 w 7473797"/>
              <a:gd name="connsiteY4" fmla="*/ 0 h 429151"/>
              <a:gd name="connsiteX0" fmla="*/ 0 w 7473797"/>
              <a:gd name="connsiteY0" fmla="*/ 0 h 429151"/>
              <a:gd name="connsiteX1" fmla="*/ 7473797 w 7473797"/>
              <a:gd name="connsiteY1" fmla="*/ 0 h 429151"/>
              <a:gd name="connsiteX2" fmla="*/ 7473797 w 7473797"/>
              <a:gd name="connsiteY2" fmla="*/ 429151 h 429151"/>
              <a:gd name="connsiteX3" fmla="*/ 245269 w 7473797"/>
              <a:gd name="connsiteY3" fmla="*/ 429151 h 429151"/>
              <a:gd name="connsiteX4" fmla="*/ 0 w 7473797"/>
              <a:gd name="connsiteY4" fmla="*/ 0 h 429151"/>
              <a:gd name="connsiteX0" fmla="*/ 0 w 7486087"/>
              <a:gd name="connsiteY0" fmla="*/ 0 h 429151"/>
              <a:gd name="connsiteX1" fmla="*/ 7486087 w 7486087"/>
              <a:gd name="connsiteY1" fmla="*/ 0 h 429151"/>
              <a:gd name="connsiteX2" fmla="*/ 7486087 w 7486087"/>
              <a:gd name="connsiteY2" fmla="*/ 429151 h 429151"/>
              <a:gd name="connsiteX3" fmla="*/ 257559 w 7486087"/>
              <a:gd name="connsiteY3" fmla="*/ 429151 h 429151"/>
              <a:gd name="connsiteX4" fmla="*/ 0 w 7486087"/>
              <a:gd name="connsiteY4" fmla="*/ 0 h 429151"/>
              <a:gd name="connsiteX0" fmla="*/ 0 w 7486087"/>
              <a:gd name="connsiteY0" fmla="*/ 0 h 429151"/>
              <a:gd name="connsiteX1" fmla="*/ 7486087 w 7486087"/>
              <a:gd name="connsiteY1" fmla="*/ 0 h 429151"/>
              <a:gd name="connsiteX2" fmla="*/ 7486087 w 7486087"/>
              <a:gd name="connsiteY2" fmla="*/ 429151 h 429151"/>
              <a:gd name="connsiteX3" fmla="*/ 179362 w 7486087"/>
              <a:gd name="connsiteY3" fmla="*/ 429151 h 429151"/>
              <a:gd name="connsiteX4" fmla="*/ 0 w 7486087"/>
              <a:gd name="connsiteY4" fmla="*/ 0 h 42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6087" h="429151">
                <a:moveTo>
                  <a:pt x="0" y="0"/>
                </a:moveTo>
                <a:lnTo>
                  <a:pt x="7486087" y="0"/>
                </a:lnTo>
                <a:lnTo>
                  <a:pt x="7486087" y="429151"/>
                </a:lnTo>
                <a:lnTo>
                  <a:pt x="179362" y="42915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" pitchFamily="2" charset="0"/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B74B167A-5541-4D6D-9D9E-0761960D64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6976" y="55762"/>
            <a:ext cx="82675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50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07" y="6327046"/>
            <a:ext cx="110922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225919" cy="6858000"/>
          </a:xfrm>
          <a:prstGeom prst="rect">
            <a:avLst/>
          </a:prstGeom>
          <a:blipFill>
            <a:blip r:embed="rId3" cstate="email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6485" y="858839"/>
            <a:ext cx="11965516" cy="12858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06" y="1094399"/>
            <a:ext cx="11554220" cy="5052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51839" y="184879"/>
            <a:ext cx="11528419" cy="566001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2800" b="0">
                <a:solidFill>
                  <a:srgbClr val="17275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250084" y="6318251"/>
            <a:ext cx="745067" cy="358775"/>
          </a:xfrm>
        </p:spPr>
        <p:txBody>
          <a:bodyPr/>
          <a:lstStyle>
            <a:lvl1pPr>
              <a:defRPr>
                <a:solidFill>
                  <a:srgbClr val="172751"/>
                </a:solidFill>
              </a:defRPr>
            </a:lvl1pPr>
          </a:lstStyle>
          <a:p>
            <a:fld id="{B3634826-A74F-4AF8-A4C7-22B7917CA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33789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06" y="77177"/>
            <a:ext cx="11214100" cy="1325563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06" y="1466117"/>
            <a:ext cx="11214100" cy="4645513"/>
          </a:xfrm>
        </p:spPr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1F2A619-3328-66CF-AE55-39760FD9B2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6" b="33736"/>
          <a:stretch>
            <a:fillRect/>
          </a:stretch>
        </p:blipFill>
        <p:spPr bwMode="auto">
          <a:xfrm>
            <a:off x="-66675" y="6251575"/>
            <a:ext cx="1460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7157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D73FD-7514-8098-5920-6347C9DE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234F-8227-E244-91D3-117DB4423DA0}" type="datetimeFigureOut">
              <a:rPr lang="en-US"/>
              <a:pPr>
                <a:defRPr/>
              </a:pPr>
              <a:t>4/22/2024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586FEAE-676E-D110-448D-B1FCA284F5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6" b="33736"/>
          <a:stretch>
            <a:fillRect/>
          </a:stretch>
        </p:blipFill>
        <p:spPr bwMode="auto">
          <a:xfrm>
            <a:off x="-66675" y="6251575"/>
            <a:ext cx="1460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0321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DCFF0A-560D-8801-FA2E-8ED55E50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8989B-1086-8E4C-9F45-C118ECB52FF0}" type="datetimeFigureOut">
              <a:rPr lang="en-US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A03913-45BA-05AF-51F3-0623801E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A550-B290-F446-948C-E0E4FDBBB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9CE7DE-177E-B9E3-9547-80DA342D47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6" b="33736"/>
          <a:stretch>
            <a:fillRect/>
          </a:stretch>
        </p:blipFill>
        <p:spPr bwMode="auto">
          <a:xfrm>
            <a:off x="-66675" y="6251575"/>
            <a:ext cx="1460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86259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9C0D94-AAF1-9B17-B805-5B395212B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4A208-8E67-D84A-BE2E-AEC8F041A537}" type="datetimeFigureOut">
              <a:rPr lang="en-US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1D184B-FE04-EAF9-2460-ECF6954C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00D1BFF-5C68-25D9-D3A9-8B3840CB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2449-1A43-084C-A9D2-86F83053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A6EE5B59-C1F7-69DA-A511-18BC45233D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6" b="33736"/>
          <a:stretch>
            <a:fillRect/>
          </a:stretch>
        </p:blipFill>
        <p:spPr bwMode="auto">
          <a:xfrm>
            <a:off x="-66675" y="6251575"/>
            <a:ext cx="1460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56312FB-02BE-349C-6EBB-3501404D4ADA}"/>
              </a:ext>
            </a:extLst>
          </p:cNvPr>
          <p:cNvSpPr txBox="1">
            <a:spLocks/>
          </p:cNvSpPr>
          <p:nvPr userDrawn="1"/>
        </p:nvSpPr>
        <p:spPr>
          <a:xfrm>
            <a:off x="3723054" y="6366608"/>
            <a:ext cx="4745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Nuclear Thermal Propulsion Engine Ground Testing with the High-Pressure Real-Time Exhaust Processing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158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56F28C-9784-487D-7716-D74D3DA5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658D-D9F8-0048-9A9F-83F6A7028DEB}" type="datetimeFigureOut">
              <a:rPr lang="en-US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D95759-F93B-33D9-C6F4-B049925F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AD4C03-4DE8-3410-4A67-0568B2BF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1AFDC-95BC-D743-AA11-A2B01739F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50325EC-4FCF-339A-F948-04FCDFBEC9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6" b="33736"/>
          <a:stretch>
            <a:fillRect/>
          </a:stretch>
        </p:blipFill>
        <p:spPr bwMode="auto">
          <a:xfrm>
            <a:off x="-66675" y="6251575"/>
            <a:ext cx="1460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713E926-99B4-4817-98C6-85EEE7BC660A}"/>
              </a:ext>
            </a:extLst>
          </p:cNvPr>
          <p:cNvSpPr txBox="1">
            <a:spLocks/>
          </p:cNvSpPr>
          <p:nvPr userDrawn="1"/>
        </p:nvSpPr>
        <p:spPr>
          <a:xfrm>
            <a:off x="3723054" y="6366608"/>
            <a:ext cx="4745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Nuclear Thermal Propulsion Engine Ground Testing with the High-Pressure Real-Time Exhaust Processing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0467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491B033-60ED-1544-38F8-BF4922E7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54A82-8C17-1A47-8EB2-91C604E3E977}" type="datetimeFigureOut">
              <a:rPr lang="en-US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014871-2D4A-A5B9-83CC-985706FD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8E36D2-5E27-2803-3BC1-5F5FFEF6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58EB-1546-204A-8B38-9E10E709E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967285A-1740-0994-51A9-79F5FBB922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6" b="33736"/>
          <a:stretch>
            <a:fillRect/>
          </a:stretch>
        </p:blipFill>
        <p:spPr bwMode="auto">
          <a:xfrm>
            <a:off x="-66675" y="6251575"/>
            <a:ext cx="1460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4625B7-8A8B-467C-170C-C628220F9FA3}"/>
              </a:ext>
            </a:extLst>
          </p:cNvPr>
          <p:cNvSpPr txBox="1">
            <a:spLocks/>
          </p:cNvSpPr>
          <p:nvPr userDrawn="1"/>
        </p:nvSpPr>
        <p:spPr>
          <a:xfrm>
            <a:off x="3723054" y="6366608"/>
            <a:ext cx="4745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Nuclear Thermal Propulsion Engine Ground Testing with the High-Pressure Real-Time Exhaust Processing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5310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1F8162-55EF-9460-21CC-254D882A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E67D5-292E-3A42-BF84-B67B932B12AF}" type="datetimeFigureOut">
              <a:rPr lang="en-US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167A1C-CB8D-AD54-A00B-05028B46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6E01B6-DA7B-DF71-61AC-FF9421A0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84E4-C1DC-6543-8566-96B734FA5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4AB4B-C199-E782-7D0D-4BBD8EB34D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6" b="33736"/>
          <a:stretch>
            <a:fillRect/>
          </a:stretch>
        </p:blipFill>
        <p:spPr bwMode="auto">
          <a:xfrm>
            <a:off x="-66675" y="6251575"/>
            <a:ext cx="1460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C87B46-E631-C880-964C-150D62759DF8}"/>
              </a:ext>
            </a:extLst>
          </p:cNvPr>
          <p:cNvSpPr txBox="1">
            <a:spLocks/>
          </p:cNvSpPr>
          <p:nvPr userDrawn="1"/>
        </p:nvSpPr>
        <p:spPr>
          <a:xfrm>
            <a:off x="3723054" y="6366608"/>
            <a:ext cx="4745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Nuclear Thermal Propulsion Engine Ground Testing with the High-Pressure Real-Time Exhaust Processing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7472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3264DB-E5C9-C5EA-4A23-E1EDD46D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4866-CE04-E943-9A86-A1AEAC1DEFA3}" type="datetimeFigureOut">
              <a:rPr lang="en-US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1E394C-96A2-E4A1-B380-F55EF556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EFEF38-E196-0EF3-3132-775C4212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966-86B6-684E-A310-3EA2D7EC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ABDCB1-1E36-ACD2-4B3A-D3A452A5AB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6" b="33736"/>
          <a:stretch>
            <a:fillRect/>
          </a:stretch>
        </p:blipFill>
        <p:spPr bwMode="auto">
          <a:xfrm>
            <a:off x="-66675" y="6251575"/>
            <a:ext cx="1460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CE10308-3981-4845-DD19-D43E5A9F0776}"/>
              </a:ext>
            </a:extLst>
          </p:cNvPr>
          <p:cNvSpPr txBox="1">
            <a:spLocks/>
          </p:cNvSpPr>
          <p:nvPr userDrawn="1"/>
        </p:nvSpPr>
        <p:spPr>
          <a:xfrm>
            <a:off x="3723054" y="6366608"/>
            <a:ext cx="4745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Nuclear Thermal Propulsion Engine Ground Testing with the High-Pressure Real-Time Exhaust Processing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208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704F3746-B995-670F-7C0E-6A2C8579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88" y="6302375"/>
            <a:ext cx="12049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CAEDCD9-8265-1A2C-CE57-E23C3144C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365125"/>
            <a:ext cx="112141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A982ADE-40DF-6EA5-703A-4EA08F8EC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825625"/>
            <a:ext cx="112141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A6060-21D9-BA43-641E-CEC9BBDF4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BDAE11-4329-7741-BB07-42540BF58371}" type="datetimeFigureOut">
              <a:rPr lang="en-US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375E7-03D5-5DFC-D7F8-4F8F21B43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6E438-86D0-BE6D-5074-715F94D0F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0CE3FE7-4F40-F140-81B4-966C6D49E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  <p:sldLayoutId id="2147483699" r:id="rId13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kern="1200">
          <a:solidFill>
            <a:srgbClr val="163B4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lang="en-US" sz="2800" kern="1200" dirty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400" kern="1200" dirty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000" kern="1200" dirty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Lindsey.m.holmes@ama-inc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A2B726D-1775-5901-B701-5EF0D9594E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577445" y="1298865"/>
            <a:ext cx="5614554" cy="308063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/>
              <a:t>Nuclear Thermal Propulsion Engine Ground Testing with the High-Pressure Real-Time Exhaust Processing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8C20B-F416-40CA-8529-D349EEE2E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7445" y="4641910"/>
            <a:ext cx="5407818" cy="206782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/>
              <a:t>Lindsey Holmes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sz="2000" i="1" dirty="0"/>
              <a:t>Vice-President, Advanced Projects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i="1" dirty="0"/>
              <a:t>Analytical Mechanics Associates (AMA)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Additional Authors: Marc Neeley, Jim Rector, Ricky Sasmal</a:t>
            </a:r>
            <a:endParaRPr sz="2400" dirty="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CB6CFC4B-40B5-1AF2-7C40-413FAF3A4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6" b="33736"/>
          <a:stretch>
            <a:fillRect/>
          </a:stretch>
        </p:blipFill>
        <p:spPr bwMode="auto">
          <a:xfrm>
            <a:off x="10524763" y="6135062"/>
            <a:ext cx="1460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2314-EDE0-1755-F243-DE81C53E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Fluid Dynamics (CFD) Analysis</a:t>
            </a:r>
            <a:br>
              <a:rPr lang="en-US" dirty="0"/>
            </a:br>
            <a:r>
              <a:rPr lang="en-US" sz="2000" i="1" dirty="0"/>
              <a:t>CFD analysis used to size ducting diameter and length, develop spray configurations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12910-D88C-B365-7732-A0307EA16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64" y="1947620"/>
            <a:ext cx="2829413" cy="367485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BAD203-8ECF-5FE9-220D-0411E33C5962}"/>
              </a:ext>
            </a:extLst>
          </p:cNvPr>
          <p:cNvGrpSpPr>
            <a:grpSpLocks noChangeAspect="1"/>
          </p:cNvGrpSpPr>
          <p:nvPr/>
        </p:nvGrpSpPr>
        <p:grpSpPr>
          <a:xfrm>
            <a:off x="4028842" y="1380819"/>
            <a:ext cx="4216045" cy="5400004"/>
            <a:chOff x="3780714" y="-740205"/>
            <a:chExt cx="5293892" cy="678053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41E3206-0FA0-31B8-B7CA-963277E7F1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80714" y="-740205"/>
              <a:ext cx="3404664" cy="6780534"/>
              <a:chOff x="3808642" y="-993229"/>
              <a:chExt cx="3782960" cy="753392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4AFFCA-33F4-1F74-A00F-532A178260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25" t="717" r="1299" b="741"/>
              <a:stretch/>
            </p:blipFill>
            <p:spPr>
              <a:xfrm>
                <a:off x="3808642" y="-993229"/>
                <a:ext cx="3782960" cy="379902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751931B-C0D8-1F0F-8A13-EB18EFD189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054759" y="2805794"/>
                <a:ext cx="3536842" cy="3734904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00B29E-BFEA-0911-07EE-13284F66FF45}"/>
                </a:ext>
              </a:extLst>
            </p:cNvPr>
            <p:cNvSpPr txBox="1"/>
            <p:nvPr/>
          </p:nvSpPr>
          <p:spPr>
            <a:xfrm>
              <a:off x="6761379" y="5228761"/>
              <a:ext cx="2313227" cy="734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ysClr val="windowText" lastClr="000000"/>
                  </a:solidFill>
                </a:rPr>
                <a:t>CFD Visual of </a:t>
              </a:r>
            </a:p>
            <a:p>
              <a:r>
                <a:rPr lang="en-US" sz="1600" b="1" dirty="0">
                  <a:solidFill>
                    <a:sysClr val="windowText" lastClr="000000"/>
                  </a:solidFill>
                </a:rPr>
                <a:t>Spray Patterns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C95E034-53A1-64BC-96B5-088C8DC5B484}"/>
              </a:ext>
            </a:extLst>
          </p:cNvPr>
          <p:cNvSpPr txBox="1"/>
          <p:nvPr/>
        </p:nvSpPr>
        <p:spPr>
          <a:xfrm>
            <a:off x="6174038" y="3549803"/>
            <a:ext cx="1842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ysClr val="windowText" lastClr="000000"/>
                </a:solidFill>
              </a:rPr>
              <a:t>Spray configuration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C7D2113-4FD8-4EF3-505C-1130371DEA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6" t="15904" r="39448" b="2946"/>
          <a:stretch/>
        </p:blipFill>
        <p:spPr bwMode="auto">
          <a:xfrm>
            <a:off x="8579382" y="1288344"/>
            <a:ext cx="3113383" cy="2375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90A10-52BE-A740-BAC0-9060C48532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1" t="34070" b="8317"/>
          <a:stretch/>
        </p:blipFill>
        <p:spPr bwMode="auto">
          <a:xfrm>
            <a:off x="8555193" y="3600354"/>
            <a:ext cx="2902053" cy="2339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C3743E7-6518-2674-13D8-1B2CB740DD74}"/>
              </a:ext>
            </a:extLst>
          </p:cNvPr>
          <p:cNvSpPr txBox="1"/>
          <p:nvPr/>
        </p:nvSpPr>
        <p:spPr>
          <a:xfrm>
            <a:off x="8035746" y="5783448"/>
            <a:ext cx="4061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12.5k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lbf</a:t>
            </a:r>
            <a:r>
              <a:rPr lang="en-US" sz="1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High-Pressure System Mach Number and Temperature CFD Assessment</a:t>
            </a:r>
          </a:p>
        </p:txBody>
      </p:sp>
    </p:spTree>
    <p:extLst>
      <p:ext uri="{BB962C8B-B14F-4D97-AF65-F5344CB8AC3E}">
        <p14:creationId xmlns:p14="http://schemas.microsoft.com/office/powerpoint/2010/main" val="152199285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ECADF-9C9C-F651-5A6F-2394B02C7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88A2C-1823-5C09-D9FF-FD8655D5A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73" y="1253331"/>
            <a:ext cx="6635493" cy="51968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CFD analysis indicates high-pressure significantly reduces test stand height and diameter (and therefore reduces cost)</a:t>
            </a:r>
          </a:p>
          <a:p>
            <a:pPr lvl="1"/>
            <a:r>
              <a:rPr lang="en-US" dirty="0"/>
              <a:t>A smaller test stand also simplifies operations (installation/removal of engine, maintenance, etc.)</a:t>
            </a:r>
          </a:p>
          <a:p>
            <a:r>
              <a:rPr lang="en-US" dirty="0"/>
              <a:t>HPRT eliminates exhaust capture tanks required by RECS and HECS and reduces total water consumption</a:t>
            </a:r>
          </a:p>
          <a:p>
            <a:r>
              <a:rPr lang="en-US" dirty="0"/>
              <a:t>HPRT provides cost reduction and confidence in safety and regulatory approval</a:t>
            </a:r>
          </a:p>
          <a:p>
            <a:pPr lvl="1"/>
            <a:r>
              <a:rPr lang="en-US" dirty="0"/>
              <a:t>Estimated to be ~25% or less than low-pressure real-time processing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2785F-A05A-5450-0666-56F633D0A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496" y="2793996"/>
            <a:ext cx="4388212" cy="3531034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7A762E-E93A-03B0-2B44-CF17FAF48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133" y="677467"/>
            <a:ext cx="4658503" cy="1450546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7C617D-96EF-7E05-CCAC-AED33DC262C2}"/>
              </a:ext>
            </a:extLst>
          </p:cNvPr>
          <p:cNvSpPr txBox="1"/>
          <p:nvPr/>
        </p:nvSpPr>
        <p:spPr>
          <a:xfrm>
            <a:off x="7695982" y="2087990"/>
            <a:ext cx="350306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+mn-lt"/>
                <a:cs typeface="Calibri Light" panose="020F0302020204030204" pitchFamily="34" charset="0"/>
              </a:rPr>
              <a:t>Horizontal ducting sizing, low pressure vs </a:t>
            </a:r>
          </a:p>
          <a:p>
            <a:r>
              <a:rPr lang="en-US" sz="1200" b="1" dirty="0">
                <a:solidFill>
                  <a:srgbClr val="000000"/>
                </a:solidFill>
                <a:latin typeface="+mn-lt"/>
                <a:cs typeface="Calibri Light" panose="020F0302020204030204" pitchFamily="34" charset="0"/>
              </a:rPr>
              <a:t>high-pressure Real-Time exhaust processing</a:t>
            </a:r>
          </a:p>
        </p:txBody>
      </p:sp>
    </p:spTree>
    <p:extLst>
      <p:ext uri="{BB962C8B-B14F-4D97-AF65-F5344CB8AC3E}">
        <p14:creationId xmlns:p14="http://schemas.microsoft.com/office/powerpoint/2010/main" val="138116055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A8BE-7106-3F4F-C57B-CDB4F4BFE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411AF-7BBC-DE30-7927-9D1D8DC27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06" y="1475161"/>
            <a:ext cx="7297988" cy="4351338"/>
          </a:xfrm>
        </p:spPr>
        <p:txBody>
          <a:bodyPr/>
          <a:lstStyle/>
          <a:p>
            <a:r>
              <a:rPr lang="en-US" dirty="0"/>
              <a:t>Lower flow rates used for “SMART” type testing may enable removal of separator</a:t>
            </a:r>
          </a:p>
          <a:p>
            <a:pPr lvl="1"/>
            <a:r>
              <a:rPr lang="en-US" dirty="0"/>
              <a:t>Charcoal filters too large for engine testing</a:t>
            </a:r>
          </a:p>
          <a:p>
            <a:r>
              <a:rPr lang="en-US" dirty="0"/>
              <a:t>Final system configuration is being assessed</a:t>
            </a:r>
          </a:p>
          <a:p>
            <a:pPr lvl="1"/>
            <a:r>
              <a:rPr lang="en-US" dirty="0"/>
              <a:t>Multiple, smaller exhaust system units could be used in place of a single, larger unit for redundancy (and defense-in-depth)</a:t>
            </a:r>
          </a:p>
          <a:p>
            <a:pPr lvl="1"/>
            <a:r>
              <a:rPr lang="en-US" dirty="0"/>
              <a:t>Smaller units could be used to test fuel elements or lower thrust engines</a:t>
            </a:r>
          </a:p>
        </p:txBody>
      </p:sp>
      <p:pic>
        <p:nvPicPr>
          <p:cNvPr id="4" name="Picture 3" descr="cid455201*image001.png@01D9CF88.02226250">
            <a:extLst>
              <a:ext uri="{FF2B5EF4-FFF2-40B4-BE49-F238E27FC236}">
                <a16:creationId xmlns:a16="http://schemas.microsoft.com/office/drawing/2014/main" id="{FDA19152-0C34-56FF-8966-AC515774E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74" y="412336"/>
            <a:ext cx="4686763" cy="21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F4698F-B15C-6C1A-66C1-94CD00EA1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273" y="2879032"/>
            <a:ext cx="3703564" cy="194303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9767BA-3141-62E9-10EB-1D09EEEA2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839378"/>
              </p:ext>
            </p:extLst>
          </p:nvPr>
        </p:nvGraphicFramePr>
        <p:xfrm>
          <a:off x="7267074" y="5221334"/>
          <a:ext cx="344002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854">
                  <a:extLst>
                    <a:ext uri="{9D8B030D-6E8A-4147-A177-3AD203B41FA5}">
                      <a16:colId xmlns:a16="http://schemas.microsoft.com/office/drawing/2014/main" val="2234420007"/>
                    </a:ext>
                  </a:extLst>
                </a:gridCol>
                <a:gridCol w="1513169">
                  <a:extLst>
                    <a:ext uri="{9D8B030D-6E8A-4147-A177-3AD203B41FA5}">
                      <a16:colId xmlns:a16="http://schemas.microsoft.com/office/drawing/2014/main" val="3494014935"/>
                    </a:ext>
                  </a:extLst>
                </a:gridCol>
              </a:tblGrid>
              <a:tr h="190578">
                <a:tc>
                  <a:txBody>
                    <a:bodyPr/>
                    <a:lstStyle/>
                    <a:p>
                      <a:r>
                        <a:rPr lang="en-US" sz="1200" dirty="0"/>
                        <a:t>Test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Exhaust Flowrate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578005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r>
                        <a:rPr lang="en-US" sz="1200" dirty="0"/>
                        <a:t>Fuel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~1-7 -lbm/s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93624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r>
                        <a:rPr lang="en-US" sz="1200" dirty="0"/>
                        <a:t>12.5K-lbf Thrust Engine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~14 -lbm/s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449362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25K-lbf Thrust Engine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~28 -lbm/s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0371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8253EF-5D87-F4AB-65D5-585F4A9C26C0}"/>
              </a:ext>
            </a:extLst>
          </p:cNvPr>
          <p:cNvSpPr txBox="1"/>
          <p:nvPr/>
        </p:nvSpPr>
        <p:spPr>
          <a:xfrm>
            <a:off x="7791627" y="4471513"/>
            <a:ext cx="328410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Multi-system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1855731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C9B8-326C-D120-A922-092EEDC4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3A0A5-CD69-8D67-41EA-45A12831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06" y="1466117"/>
            <a:ext cx="7753937" cy="46455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Subscale demonstration</a:t>
            </a:r>
          </a:p>
          <a:p>
            <a:pPr lvl="1"/>
            <a:r>
              <a:rPr lang="en-US" dirty="0"/>
              <a:t>Assess separators</a:t>
            </a:r>
          </a:p>
          <a:p>
            <a:pPr lvl="1"/>
            <a:r>
              <a:rPr lang="en-US" dirty="0"/>
              <a:t>Efficiency of charcoal filters</a:t>
            </a:r>
          </a:p>
          <a:p>
            <a:r>
              <a:rPr lang="en-US" dirty="0"/>
              <a:t>Detailed design</a:t>
            </a:r>
          </a:p>
          <a:p>
            <a:pPr lvl="1"/>
            <a:r>
              <a:rPr lang="en-US" dirty="0"/>
              <a:t>Build system power-balance model to define state-points and refine input and output rates</a:t>
            </a:r>
          </a:p>
          <a:p>
            <a:pPr lvl="1"/>
            <a:r>
              <a:rPr lang="en-US" dirty="0"/>
              <a:t>Establish baseline configuration </a:t>
            </a:r>
          </a:p>
          <a:p>
            <a:pPr lvl="1"/>
            <a:r>
              <a:rPr lang="en-US" dirty="0"/>
              <a:t>Mature CONOPS for transient operations</a:t>
            </a:r>
          </a:p>
          <a:p>
            <a:pPr lvl="1"/>
            <a:r>
              <a:rPr lang="en-US" dirty="0"/>
              <a:t>Define test support systems</a:t>
            </a:r>
          </a:p>
          <a:p>
            <a:r>
              <a:rPr lang="en-US" dirty="0"/>
              <a:t>Cost and schedule estimate</a:t>
            </a:r>
          </a:p>
          <a:p>
            <a:r>
              <a:rPr lang="en-US" dirty="0"/>
              <a:t>Discussions with regulators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6E5B7-C5A3-1A73-2627-57AFB2AF1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295" y="441570"/>
            <a:ext cx="6565748" cy="313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3366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3774F-DB13-BBAF-FECE-85015EF6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D32A-28DB-27BB-076C-184909609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HPRT operates at a high-pressure and processes all exhaust in real-time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HPRT would support demonstration, development, and certification testing (may support SMART as well, further analysis required)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Supports various thrust level (12.5k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lbf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 and 25k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lbf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 assessed)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~1 hour+ run duration</a:t>
            </a:r>
          </a:p>
          <a:p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+mn-lt"/>
              </a:rPr>
              <a:t>High-pressure eliminates RT desiccants and heat exchangers and enables use of sprays and separators</a:t>
            </a:r>
          </a:p>
          <a:p>
            <a:r>
              <a:rPr lang="en-US" dirty="0">
                <a:latin typeface="+mn-lt"/>
              </a:rPr>
              <a:t>No technology development is required and components are available from many existing manufacturers</a:t>
            </a:r>
          </a:p>
          <a:p>
            <a:r>
              <a:rPr lang="en-US" dirty="0">
                <a:latin typeface="+mn-lt"/>
              </a:rPr>
              <a:t>HPRT reduces water required for testing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A HPRT test facility is expected to cost ~25% or less than a low-pressure real-time system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+mn-lt"/>
              </a:rPr>
              <a:t>Regulatory acceptance is likely but hazard analysis and discussion with regulators still required</a:t>
            </a:r>
            <a:endParaRPr lang="en-US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9728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E4D69-191B-AC62-93A3-4F25EE66C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535459"/>
            <a:ext cx="11214100" cy="5641504"/>
          </a:xfrm>
        </p:spPr>
        <p:txBody>
          <a:bodyPr/>
          <a:lstStyle/>
          <a:p>
            <a:pPr marL="0" indent="0" algn="ctr">
              <a:buNone/>
            </a:pPr>
            <a:endParaRPr lang="en-US" sz="6500" b="1" dirty="0"/>
          </a:p>
          <a:p>
            <a:pPr marL="0" indent="0" algn="ctr">
              <a:buNone/>
            </a:pPr>
            <a:r>
              <a:rPr lang="en-US" sz="6500" b="1" dirty="0"/>
              <a:t>Questions?</a:t>
            </a:r>
          </a:p>
          <a:p>
            <a:pPr marL="0" indent="0" algn="ctr">
              <a:buNone/>
            </a:pPr>
            <a:endParaRPr lang="en-US" sz="5000" dirty="0"/>
          </a:p>
          <a:p>
            <a:pPr marL="0" indent="0" algn="ctr">
              <a:buNone/>
            </a:pPr>
            <a:r>
              <a:rPr lang="en-US" sz="3500" dirty="0"/>
              <a:t>Lindsey Holmes</a:t>
            </a:r>
          </a:p>
          <a:p>
            <a:pPr marL="0" indent="0" algn="ctr">
              <a:buNone/>
            </a:pPr>
            <a:r>
              <a:rPr lang="en-US" sz="3500" dirty="0">
                <a:hlinkClick r:id="rId2"/>
              </a:rPr>
              <a:t>Lindsey.m.holmes@ama-inc.com</a:t>
            </a:r>
            <a:endParaRPr lang="en-US" sz="3500" dirty="0"/>
          </a:p>
          <a:p>
            <a:pPr marL="0" indent="0" algn="ctr">
              <a:buNone/>
            </a:pPr>
            <a:r>
              <a:rPr lang="en-US" sz="3500" dirty="0"/>
              <a:t>928-273-0553</a:t>
            </a:r>
          </a:p>
        </p:txBody>
      </p:sp>
    </p:spTree>
    <p:extLst>
      <p:ext uri="{BB962C8B-B14F-4D97-AF65-F5344CB8AC3E}">
        <p14:creationId xmlns:p14="http://schemas.microsoft.com/office/powerpoint/2010/main" val="4071390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CB79-9E4B-89B8-7328-E5874F96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C274-8D00-E338-1F0A-95949CCAE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E821D-79A2-C576-09C9-F83FF12C556B}"/>
              </a:ext>
            </a:extLst>
          </p:cNvPr>
          <p:cNvSpPr txBox="1"/>
          <p:nvPr/>
        </p:nvSpPr>
        <p:spPr>
          <a:xfrm>
            <a:off x="3271357" y="5074332"/>
            <a:ext cx="1880135" cy="415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  <a:latin typeface="Arial" charset="0"/>
                <a:ea typeface="MS PGothic" charset="-128"/>
              </a:rPr>
              <a:t>8:1 Nozzle are ratio for low-pressure exhaust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E8CDB-2505-66C7-1D89-5C532938B091}"/>
              </a:ext>
            </a:extLst>
          </p:cNvPr>
          <p:cNvSpPr txBox="1"/>
          <p:nvPr/>
        </p:nvSpPr>
        <p:spPr>
          <a:xfrm>
            <a:off x="6650538" y="5010955"/>
            <a:ext cx="188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  <a:latin typeface="Arial" charset="0"/>
                <a:ea typeface="MS PGothic" charset="-128"/>
              </a:rPr>
              <a:t>2:1 Nozzle are ratio for high-pressure ops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2BB8E-C0BB-1B2C-FEF2-AFAB90E9B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3"/>
          <a:stretch/>
        </p:blipFill>
        <p:spPr>
          <a:xfrm>
            <a:off x="3549654" y="2609617"/>
            <a:ext cx="1986688" cy="240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7F29A-A6E0-68C9-35DE-EE2EAA73F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921" y="2609617"/>
            <a:ext cx="2071169" cy="216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6644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1DC8B-2B10-4ECA-023E-8E0C432E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E3A68A-12BE-ECF6-4573-48E3D97778C3}"/>
              </a:ext>
            </a:extLst>
          </p:cNvPr>
          <p:cNvSpPr txBox="1">
            <a:spLocks/>
          </p:cNvSpPr>
          <p:nvPr/>
        </p:nvSpPr>
        <p:spPr bwMode="auto">
          <a:xfrm>
            <a:off x="498475" y="1903884"/>
            <a:ext cx="112141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8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lang="en-US" sz="24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sz="3200" b="1" dirty="0">
                <a:latin typeface="+mj-lt"/>
                <a:ea typeface="Calibri" panose="020F0502020204030204" pitchFamily="34" charset="0"/>
              </a:rPr>
              <a:t>This work was supported by NASA’s Space Technology Mission Directorate (STMD) through the Space Nuclear Propulsion (SNP) Project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n-US" sz="1800" dirty="0">
              <a:latin typeface="+mj-lt"/>
              <a:ea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sz="1800" dirty="0"/>
              <a:t>Contract No.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80LARC23DA003</a:t>
            </a:r>
            <a:endParaRPr lang="en-US" sz="1800" dirty="0"/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+mj-lt"/>
              </a:rPr>
              <a:t>Task No. 10.00305</a:t>
            </a:r>
          </a:p>
        </p:txBody>
      </p:sp>
    </p:spTree>
    <p:extLst>
      <p:ext uri="{BB962C8B-B14F-4D97-AF65-F5344CB8AC3E}">
        <p14:creationId xmlns:p14="http://schemas.microsoft.com/office/powerpoint/2010/main" val="62813710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767C5-7C19-5EF4-7B88-48AEEA24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br>
              <a:rPr lang="en-US" dirty="0"/>
            </a:br>
            <a:r>
              <a:rPr lang="en-US" sz="2000" i="1" dirty="0"/>
              <a:t>NTP Engine Ground Testing with High-pressure Real-Time (HPRT) Exhaust Processing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CE9A-9C7F-D954-7106-57A671EFB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NTP ground test history</a:t>
            </a:r>
          </a:p>
          <a:p>
            <a:r>
              <a:rPr lang="en-US" dirty="0"/>
              <a:t>NTP exhaust processing concepts previously developed</a:t>
            </a:r>
          </a:p>
          <a:p>
            <a:r>
              <a:rPr lang="en-US" dirty="0"/>
              <a:t>Engine ground demonstration test concepts</a:t>
            </a:r>
          </a:p>
          <a:p>
            <a:r>
              <a:rPr lang="en-US" dirty="0"/>
              <a:t>High-pressure Real-Time (HPRT) Exhaust system overview</a:t>
            </a:r>
          </a:p>
          <a:p>
            <a:r>
              <a:rPr lang="en-US" dirty="0"/>
              <a:t>Design alternatives</a:t>
            </a:r>
          </a:p>
          <a:p>
            <a:r>
              <a:rPr lang="en-US" dirty="0"/>
              <a:t>Forward work</a:t>
            </a:r>
          </a:p>
        </p:txBody>
      </p:sp>
    </p:spTree>
    <p:extLst>
      <p:ext uri="{BB962C8B-B14F-4D97-AF65-F5344CB8AC3E}">
        <p14:creationId xmlns:p14="http://schemas.microsoft.com/office/powerpoint/2010/main" val="46048275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4497F840-CAE6-4A82-82C2-EB609CD6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16" y="-38155"/>
            <a:ext cx="11214100" cy="1325563"/>
          </a:xfrm>
        </p:spPr>
        <p:txBody>
          <a:bodyPr>
            <a:normAutofit/>
          </a:bodyPr>
          <a:lstStyle/>
          <a:p>
            <a:r>
              <a:rPr lang="en-US" dirty="0"/>
              <a:t>NTP Engine Ground Testing History</a:t>
            </a:r>
            <a:br>
              <a:rPr lang="en-US" dirty="0"/>
            </a:br>
            <a:r>
              <a:rPr lang="en-US" sz="2000" i="1" dirty="0"/>
              <a:t>NTP engine ground testing has been studied for decades</a:t>
            </a:r>
            <a:endParaRPr lang="en-US" sz="2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F01BD8-6A98-46B0-9CD0-905E10976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06" y="1211790"/>
            <a:ext cx="7699946" cy="40027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1955-1972, Rover/NERVA</a:t>
            </a:r>
            <a:r>
              <a:rPr lang="en-US" dirty="0"/>
              <a:t>: Tested 22 HEU reactors and engines in multiple open-air test stands</a:t>
            </a:r>
          </a:p>
          <a:p>
            <a:pPr lvl="1"/>
            <a:r>
              <a:rPr lang="en-US" dirty="0"/>
              <a:t>Test Cell A and C: nozzle-up reactor tests</a:t>
            </a:r>
          </a:p>
          <a:p>
            <a:pPr lvl="1"/>
            <a:r>
              <a:rPr lang="en-US" dirty="0"/>
              <a:t>Engine Test Stand 1 (ETS-1): only NTP engine test stand, tested XE’ nozzle-down with 28 restarts, 3 </a:t>
            </a:r>
            <a:r>
              <a:rPr lang="en-US" dirty="0" err="1"/>
              <a:t>hrs</a:t>
            </a:r>
            <a:r>
              <a:rPr lang="en-US" dirty="0"/>
              <a:t> 48 min total duration. Estimate to rebuild $FY24 ~$1.03B (no exhaust processing)</a:t>
            </a:r>
          </a:p>
          <a:p>
            <a:pPr lvl="1"/>
            <a:r>
              <a:rPr lang="en-US" dirty="0"/>
              <a:t>Nuclear Furnace (NF-1): first demonstration of hydrogen exhaust scrubbing, albeit low power and low flow rates</a:t>
            </a:r>
            <a:endParaRPr lang="en-US" sz="1400" b="1" dirty="0"/>
          </a:p>
          <a:p>
            <a:pPr marL="0" indent="0">
              <a:buNone/>
            </a:pPr>
            <a:r>
              <a:rPr lang="en-US" b="1" dirty="0"/>
              <a:t>1987-1993, </a:t>
            </a:r>
            <a:r>
              <a:rPr lang="en-US" b="1" dirty="0" err="1"/>
              <a:t>Timberwind</a:t>
            </a:r>
            <a:r>
              <a:rPr lang="en-US" b="1" dirty="0"/>
              <a:t>/SNTP</a:t>
            </a:r>
            <a:r>
              <a:rPr lang="en-US" dirty="0"/>
              <a:t>: Planned for “real-time” exhaust scrubbing</a:t>
            </a:r>
          </a:p>
          <a:p>
            <a:pPr lvl="1"/>
            <a:r>
              <a:rPr lang="en-US" dirty="0"/>
              <a:t>Environmental impact statement (EIS) for Nevada National Security Site (NNSS) approved; program cancelled prior to construction</a:t>
            </a:r>
          </a:p>
          <a:p>
            <a:pPr lvl="1"/>
            <a:r>
              <a:rPr lang="en-US" dirty="0"/>
              <a:t>Particle Bed Reactor Integral Performance Tester (PIPET) system developed through PDR</a:t>
            </a:r>
          </a:p>
          <a:p>
            <a:pPr marL="0" indent="0">
              <a:buNone/>
            </a:pPr>
            <a:r>
              <a:rPr lang="en-US" b="1" dirty="0"/>
              <a:t>1999-present</a:t>
            </a:r>
            <a:r>
              <a:rPr lang="en-US" dirty="0"/>
              <a:t>: Multiple engine testing concepts proposed (see next slide) including demonstrating/testing in space. </a:t>
            </a:r>
          </a:p>
          <a:p>
            <a:pPr lvl="1"/>
            <a:r>
              <a:rPr lang="en-US" dirty="0"/>
              <a:t>Recurring challenges: Cost, schedule and regulatory approval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3015F-C57A-46E6-882F-37F06EF0F0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47463" y="6318250"/>
            <a:ext cx="744537" cy="358775"/>
          </a:xfrm>
        </p:spPr>
        <p:txBody>
          <a:bodyPr/>
          <a:lstStyle/>
          <a:p>
            <a:fld id="{B3634826-A74F-4AF8-A4C7-22B7917CA6D9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EF88EB-7516-4B4A-BE6A-1154F7127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446" y="3811222"/>
            <a:ext cx="2782148" cy="222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759F81-061D-41B7-9B61-261593805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258" y="2381226"/>
            <a:ext cx="1794637" cy="2240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67AB50-5210-49C9-9AB1-4947F80E5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020" y="42117"/>
            <a:ext cx="2095500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94DA4F-550A-4D6B-86FD-C7E707F89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5510" y="1148019"/>
            <a:ext cx="1911131" cy="234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ED9B69-5E1E-45F0-84F7-D532EBA62B1A}"/>
              </a:ext>
            </a:extLst>
          </p:cNvPr>
          <p:cNvSpPr txBox="1"/>
          <p:nvPr/>
        </p:nvSpPr>
        <p:spPr>
          <a:xfrm>
            <a:off x="8661020" y="2144543"/>
            <a:ext cx="914400" cy="19609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Kiwi-A Test Fire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1BA1C3-AF08-4B76-9644-53C67B815322}"/>
              </a:ext>
            </a:extLst>
          </p:cNvPr>
          <p:cNvSpPr txBox="1"/>
          <p:nvPr/>
        </p:nvSpPr>
        <p:spPr>
          <a:xfrm>
            <a:off x="10533880" y="3524131"/>
            <a:ext cx="914400" cy="19609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Nuclear Furnace (NF-1)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44DB8B-B503-4555-82F2-EFB32A126D1D}"/>
              </a:ext>
            </a:extLst>
          </p:cNvPr>
          <p:cNvSpPr txBox="1"/>
          <p:nvPr/>
        </p:nvSpPr>
        <p:spPr>
          <a:xfrm>
            <a:off x="7943178" y="4711692"/>
            <a:ext cx="914400" cy="19609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Engine Test Stand 1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 (ETS-1)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835296-52E6-4171-9EBC-C05BA88ED349}"/>
              </a:ext>
            </a:extLst>
          </p:cNvPr>
          <p:cNvSpPr txBox="1"/>
          <p:nvPr/>
        </p:nvSpPr>
        <p:spPr>
          <a:xfrm>
            <a:off x="9280284" y="6020094"/>
            <a:ext cx="2069113" cy="27786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Shielded Engine Test Compartment for ETS-1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2F91D4-833A-B445-3B31-2600FCB47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36" y="4985269"/>
            <a:ext cx="8998476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1223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2AB2C-D6F1-4441-934E-056591F1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06" y="-53653"/>
            <a:ext cx="11881094" cy="1325563"/>
          </a:xfrm>
        </p:spPr>
        <p:txBody>
          <a:bodyPr>
            <a:normAutofit/>
          </a:bodyPr>
          <a:lstStyle/>
          <a:p>
            <a:r>
              <a:rPr lang="en-US" dirty="0"/>
              <a:t>NTP Engine Exhaust Processing Concepts</a:t>
            </a:r>
            <a:br>
              <a:rPr lang="en-US" dirty="0"/>
            </a:br>
            <a:r>
              <a:rPr lang="en-US" sz="2000" i="1" dirty="0"/>
              <a:t>Numerous concepts have been proposed to meet post-NERVA safety and regulatory requirements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22CC6-FE2C-40FC-A51B-9A0FF2B583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47463" y="6318250"/>
            <a:ext cx="744537" cy="358775"/>
          </a:xfrm>
        </p:spPr>
        <p:txBody>
          <a:bodyPr/>
          <a:lstStyle/>
          <a:p>
            <a:fld id="{B3634826-A74F-4AF8-A4C7-22B7917CA6D9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E9AEC-99A4-48F3-8730-1AB72C699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494" y="2031571"/>
            <a:ext cx="2838934" cy="3169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AD5CDE-356F-4F8F-A804-72CEF6C96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76" y="2112225"/>
            <a:ext cx="3797698" cy="27877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B33461-5C76-48B5-8600-CFD18370A053}"/>
              </a:ext>
            </a:extLst>
          </p:cNvPr>
          <p:cNvSpPr txBox="1"/>
          <p:nvPr/>
        </p:nvSpPr>
        <p:spPr>
          <a:xfrm>
            <a:off x="4701427" y="1794701"/>
            <a:ext cx="3822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Real-Time Processing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13A8F5-069C-4F65-9FB1-1F97D2D25B07}"/>
              </a:ext>
            </a:extLst>
          </p:cNvPr>
          <p:cNvSpPr txBox="1"/>
          <p:nvPr/>
        </p:nvSpPr>
        <p:spPr>
          <a:xfrm>
            <a:off x="343400" y="1794701"/>
            <a:ext cx="423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Rocket Exhaust Capture System (RECS)</a:t>
            </a:r>
          </a:p>
          <a:p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7D74C-0CCD-4A0F-897F-780F43815F98}"/>
              </a:ext>
            </a:extLst>
          </p:cNvPr>
          <p:cNvSpPr txBox="1"/>
          <p:nvPr/>
        </p:nvSpPr>
        <p:spPr>
          <a:xfrm>
            <a:off x="9042217" y="1508351"/>
            <a:ext cx="318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Subsurface Active Filtration of Exhaust (SAFE) / Borehole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45502A64-77CC-4386-8708-1579C7DC10B9}"/>
              </a:ext>
            </a:extLst>
          </p:cNvPr>
          <p:cNvSpPr txBox="1"/>
          <p:nvPr/>
        </p:nvSpPr>
        <p:spPr>
          <a:xfrm>
            <a:off x="3841293" y="5474284"/>
            <a:ext cx="4509413" cy="86177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Numerous variations on concepts</a:t>
            </a:r>
          </a:p>
          <a:p>
            <a:pPr marL="228600" indent="-228600">
              <a:buAutoNum type="arabicPeriod"/>
            </a:pPr>
            <a:r>
              <a:rPr lang="en-US" sz="1200" dirty="0"/>
              <a:t>MOAR SAFE: SAFE with exhaust flared until excessive fission product detected, then exhaust redirected to borehole</a:t>
            </a:r>
          </a:p>
          <a:p>
            <a:pPr marL="228600" indent="-228600">
              <a:buAutoNum type="arabicPeriod"/>
            </a:pPr>
            <a:r>
              <a:rPr lang="en-US" sz="1200" dirty="0"/>
              <a:t>Various concepts utilizing tunnels for capture or containment</a:t>
            </a:r>
          </a:p>
        </p:txBody>
      </p:sp>
      <p:pic>
        <p:nvPicPr>
          <p:cNvPr id="375" name="Picture 374">
            <a:extLst>
              <a:ext uri="{FF2B5EF4-FFF2-40B4-BE49-F238E27FC236}">
                <a16:creationId xmlns:a16="http://schemas.microsoft.com/office/drawing/2014/main" id="{E96758A1-EF4A-D16A-A240-DE3D9143C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177" y="2122356"/>
            <a:ext cx="4676001" cy="27877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7454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394F-E6B2-9D59-7119-E01B5B89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-78720"/>
            <a:ext cx="11214100" cy="1325563"/>
          </a:xfrm>
        </p:spPr>
        <p:txBody>
          <a:bodyPr/>
          <a:lstStyle/>
          <a:p>
            <a:r>
              <a:rPr lang="en-US" dirty="0"/>
              <a:t>Ground Demonstration</a:t>
            </a:r>
            <a:br>
              <a:rPr lang="en-US" dirty="0"/>
            </a:br>
            <a:r>
              <a:rPr lang="en-US" sz="2000" i="1" dirty="0"/>
              <a:t>Interest in cost reduction drove development of several ground demonstration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80175-31BE-7690-79EB-24F1C1F5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16" y="1251507"/>
            <a:ext cx="6664411" cy="368339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“Demonstration” would test a subscale engine at a significantly reduced duration and power/thrust level</a:t>
            </a:r>
          </a:p>
          <a:p>
            <a:r>
              <a:rPr lang="en-US" dirty="0"/>
              <a:t>Post-Run Capture System (PRCS) developed to capture exhaust at shut-down should levels of fission products be detected</a:t>
            </a:r>
          </a:p>
          <a:p>
            <a:pPr lvl="1"/>
            <a:r>
              <a:rPr lang="en-US" dirty="0"/>
              <a:t>Provides cost reduction but has significant regulatory risk and limits testing</a:t>
            </a:r>
          </a:p>
          <a:p>
            <a:r>
              <a:rPr lang="en-US" dirty="0"/>
              <a:t>Test article assumptions were reconsidered resulting in the High-pressure Exhaust Capture System (HECS)</a:t>
            </a:r>
          </a:p>
          <a:p>
            <a:pPr lvl="1"/>
            <a:r>
              <a:rPr lang="en-US" dirty="0"/>
              <a:t>Reduced cost with high likelihood of regulatory approval</a:t>
            </a:r>
          </a:p>
          <a:p>
            <a:pPr lvl="1"/>
            <a:r>
              <a:rPr lang="en-US" dirty="0"/>
              <a:t>Test duration and power level/thrust limited by capture tank volume (still a demonstration)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73D11-7594-A89B-75F8-AD16A5ACD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99" y="1195926"/>
            <a:ext cx="5181599" cy="2368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1C4F85-95EC-BB29-9D6D-023A48BF8BEF}"/>
              </a:ext>
            </a:extLst>
          </p:cNvPr>
          <p:cNvSpPr txBox="1"/>
          <p:nvPr/>
        </p:nvSpPr>
        <p:spPr>
          <a:xfrm>
            <a:off x="7010399" y="3583254"/>
            <a:ext cx="328410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+mn-lt"/>
                <a:cs typeface="Calibri Light" panose="020F0302020204030204" pitchFamily="34" charset="0"/>
              </a:rPr>
              <a:t>Post-Run Capture System (PRCS)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8BFA04-4898-3D43-76F3-62E82B53F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906799"/>
            <a:ext cx="5181600" cy="2261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A611CF-455B-C152-4795-181B1489D8E8}"/>
              </a:ext>
            </a:extLst>
          </p:cNvPr>
          <p:cNvSpPr txBox="1"/>
          <p:nvPr/>
        </p:nvSpPr>
        <p:spPr>
          <a:xfrm>
            <a:off x="7010399" y="6187285"/>
            <a:ext cx="32841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+mn-lt"/>
                <a:cs typeface="Calibri Light" panose="020F0302020204030204" pitchFamily="34" charset="0"/>
              </a:rPr>
              <a:t>High-pressure Exhaust Capture System (HECS)</a:t>
            </a:r>
          </a:p>
        </p:txBody>
      </p:sp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953D864C-6074-9384-ABFF-0B968B55F5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482331"/>
              </p:ext>
            </p:extLst>
          </p:nvPr>
        </p:nvGraphicFramePr>
        <p:xfrm>
          <a:off x="173960" y="4920506"/>
          <a:ext cx="6618097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1640">
                  <a:extLst>
                    <a:ext uri="{9D8B030D-6E8A-4147-A177-3AD203B41FA5}">
                      <a16:colId xmlns:a16="http://schemas.microsoft.com/office/drawing/2014/main" val="1867921429"/>
                    </a:ext>
                  </a:extLst>
                </a:gridCol>
                <a:gridCol w="1360297">
                  <a:extLst>
                    <a:ext uri="{9D8B030D-6E8A-4147-A177-3AD203B41FA5}">
                      <a16:colId xmlns:a16="http://schemas.microsoft.com/office/drawing/2014/main" val="179029864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77568297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77680511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564897495"/>
                    </a:ext>
                  </a:extLst>
                </a:gridCol>
              </a:tblGrid>
              <a:tr h="26013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RECS 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RT 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PRCS 12.5k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HECS 12.5k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7770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1D3563"/>
                          </a:solidFill>
                        </a:rPr>
                        <a:t>Run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 hour</a:t>
                      </a:r>
                    </a:p>
                  </a:txBody>
                  <a:tcPr>
                    <a:solidFill>
                      <a:srgbClr val="CDD1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 hour</a:t>
                      </a:r>
                    </a:p>
                  </a:txBody>
                  <a:tcPr>
                    <a:solidFill>
                      <a:srgbClr val="CDD1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5 minutes</a:t>
                      </a:r>
                    </a:p>
                  </a:txBody>
                  <a:tcPr>
                    <a:solidFill>
                      <a:srgbClr val="CDD1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5 minutes</a:t>
                      </a:r>
                    </a:p>
                  </a:txBody>
                  <a:tcPr>
                    <a:solidFill>
                      <a:srgbClr val="CDD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45239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1D3563"/>
                          </a:solidFill>
                        </a:rPr>
                        <a:t>Backpressure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20-psia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20-psia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20-psia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300-psia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807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1D3563"/>
                          </a:solidFill>
                        </a:rPr>
                        <a:t>Nozzle area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8:1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8:1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8:1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2:1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2125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1D3563"/>
                          </a:solidFill>
                        </a:rPr>
                        <a:t>Vertical duct length</a:t>
                      </a:r>
                      <a:endParaRPr lang="en-US" sz="1200" b="1" baseline="30000" dirty="0">
                        <a:solidFill>
                          <a:srgbClr val="1D356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86-feet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30-feet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28-feet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8-feet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080087"/>
                  </a:ext>
                </a:extLst>
              </a:tr>
              <a:tr h="260133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1D3563"/>
                          </a:solidFill>
                        </a:rPr>
                        <a:t>Storage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1.2M gal (water)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15k gal (LOX)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600k-gallons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1080k-gallons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642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09516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8CFE1-1320-C9D5-EC8D-8F36B669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18255"/>
            <a:ext cx="11214100" cy="1325563"/>
          </a:xfrm>
        </p:spPr>
        <p:txBody>
          <a:bodyPr/>
          <a:lstStyle/>
          <a:p>
            <a:r>
              <a:rPr lang="en-US" dirty="0"/>
              <a:t>High-pressure Real-Time (HPRT) Exhaust Processing</a:t>
            </a:r>
            <a:br>
              <a:rPr lang="en-US" dirty="0"/>
            </a:br>
            <a:r>
              <a:rPr lang="en-US" sz="2000" i="1" dirty="0"/>
              <a:t>High-pressure operations was extended to the Real-Time processing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2761F-E88E-590F-07B5-12519A829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1343820"/>
            <a:ext cx="11398664" cy="304268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Reconsideration of test article enabled conceptualization of a high-pressure (250 psi) “Real-Time” system</a:t>
            </a:r>
          </a:p>
          <a:p>
            <a:pPr>
              <a:spcBef>
                <a:spcPts val="1200"/>
              </a:spcBef>
            </a:pPr>
            <a:r>
              <a:rPr lang="en-US" dirty="0"/>
              <a:t>Conceptual/preliminary design work assessed several design changes from low-pressure (20 psi) real-time system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err="1"/>
              <a:t>Cryo</a:t>
            </a:r>
            <a:r>
              <a:rPr lang="en-US" dirty="0"/>
              <a:t> heat exchangers replaced with </a:t>
            </a:r>
            <a:r>
              <a:rPr lang="en-US" dirty="0" err="1"/>
              <a:t>cryo</a:t>
            </a:r>
            <a:r>
              <a:rPr lang="en-US" dirty="0"/>
              <a:t> sprays (not feasible with low pressure system)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Probable order of magnitude cost reduction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Eliminates risk of coils icing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Incorporate centrifugal separator  (not feasible with low pressure system)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Provides a more reliable separation of hydrogen gas and isotopes, and increases ease of collection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Incorporate charcoal filter (enabled due to low flow rate coming out of separator)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Provides defense-in-depth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May be used without separator in low-flow operations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1829DD-DDEE-8F49-6FF3-6579BB265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39" y="4197664"/>
            <a:ext cx="3879092" cy="2312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B958F7-D21C-44A2-8124-1D40F28B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39" y="4164424"/>
            <a:ext cx="4350697" cy="2321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F5E7E0DC-F89F-3437-80D1-34F1D8F0D296}"/>
              </a:ext>
            </a:extLst>
          </p:cNvPr>
          <p:cNvSpPr/>
          <p:nvPr/>
        </p:nvSpPr>
        <p:spPr>
          <a:xfrm>
            <a:off x="5247861" y="5353994"/>
            <a:ext cx="758687" cy="3411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1C946D-5288-437A-C6BB-3387CE907C81}"/>
              </a:ext>
            </a:extLst>
          </p:cNvPr>
          <p:cNvSpPr txBox="1"/>
          <p:nvPr/>
        </p:nvSpPr>
        <p:spPr>
          <a:xfrm>
            <a:off x="5085334" y="5695124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(Not to scale)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AD149C-23F2-7DE0-CC48-CC14A630EFF2}"/>
              </a:ext>
            </a:extLst>
          </p:cNvPr>
          <p:cNvSpPr txBox="1"/>
          <p:nvPr/>
        </p:nvSpPr>
        <p:spPr>
          <a:xfrm>
            <a:off x="1160048" y="6510324"/>
            <a:ext cx="3822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Low Pressure Real-Time Processing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DDE787-CEE4-EDAE-99FE-C67D48E17037}"/>
              </a:ext>
            </a:extLst>
          </p:cNvPr>
          <p:cNvSpPr txBox="1"/>
          <p:nvPr/>
        </p:nvSpPr>
        <p:spPr>
          <a:xfrm>
            <a:off x="6431100" y="6510324"/>
            <a:ext cx="3822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High Pressure Real-Time Processing</a:t>
            </a:r>
          </a:p>
        </p:txBody>
      </p:sp>
    </p:spTree>
    <p:extLst>
      <p:ext uri="{BB962C8B-B14F-4D97-AF65-F5344CB8AC3E}">
        <p14:creationId xmlns:p14="http://schemas.microsoft.com/office/powerpoint/2010/main" val="326767405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BAEB4-22A9-B559-DF9C-DE8B3C70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9DF6B-C047-65AA-48E9-3970BC4CD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605" y="1486630"/>
            <a:ext cx="11100401" cy="4825065"/>
          </a:xfrm>
        </p:spPr>
        <p:txBody>
          <a:bodyPr>
            <a:normAutofit lnSpcReduction="10000"/>
          </a:bodyPr>
          <a:lstStyle/>
          <a:p>
            <a:pPr marL="234950" indent="-234950">
              <a:spcBef>
                <a:spcPts val="1200"/>
              </a:spcBef>
              <a:buFont typeface="+mj-lt"/>
              <a:buAutoNum type="arabicPeriod"/>
            </a:pPr>
            <a:r>
              <a:rPr lang="en-US" sz="1900" dirty="0">
                <a:effectLst/>
              </a:rPr>
              <a:t>Exhaust is sprayed with water                                                                                                                  to cool.</a:t>
            </a:r>
          </a:p>
          <a:p>
            <a:pPr marL="234950" indent="-234950">
              <a:spcBef>
                <a:spcPts val="1200"/>
              </a:spcBef>
              <a:buFont typeface="+mj-lt"/>
              <a:buAutoNum type="arabicPeriod"/>
            </a:pPr>
            <a:r>
              <a:rPr lang="en-US" sz="1900" dirty="0">
                <a:effectLst/>
              </a:rPr>
              <a:t>Additional sprays further cool                                                                                                                          exhaust. Condensate and                                                                                                                      en</a:t>
            </a:r>
            <a:r>
              <a:rPr lang="en-US" sz="1900" dirty="0"/>
              <a:t>trained </a:t>
            </a:r>
            <a:r>
              <a:rPr lang="en-US" sz="1900" dirty="0">
                <a:effectLst/>
              </a:rPr>
              <a:t>particulate are drained                                                                                                               and captured. </a:t>
            </a:r>
          </a:p>
          <a:p>
            <a:pPr marL="234950" indent="-234950">
              <a:spcBef>
                <a:spcPts val="1200"/>
              </a:spcBef>
              <a:buFont typeface="+mj-lt"/>
              <a:buAutoNum type="arabicPeriod"/>
            </a:pPr>
            <a:r>
              <a:rPr lang="en-US" sz="1900" dirty="0"/>
              <a:t>A demister is utilized c</a:t>
            </a:r>
            <a:r>
              <a:rPr lang="en-US" sz="1900" dirty="0">
                <a:effectLst/>
              </a:rPr>
              <a:t>ollect, drain,                                                                                                                and capture additional condensate                                                                                                   and particulates. </a:t>
            </a:r>
          </a:p>
          <a:p>
            <a:pPr marL="234950" indent="-234950">
              <a:spcBef>
                <a:spcPts val="1200"/>
              </a:spcBef>
              <a:buFont typeface="+mj-lt"/>
              <a:buAutoNum type="arabicPeriod" startAt="4"/>
            </a:pPr>
            <a:r>
              <a:rPr lang="en-US" sz="1900" dirty="0">
                <a:effectLst/>
              </a:rPr>
              <a:t>Exhaust, fission products, and particulate are cooled with liquid nitrogen sprays. </a:t>
            </a:r>
          </a:p>
          <a:p>
            <a:pPr marL="234950" indent="-234950">
              <a:spcBef>
                <a:spcPts val="1200"/>
              </a:spcBef>
              <a:buFont typeface="+mj-lt"/>
              <a:buAutoNum type="arabicPeriod" startAt="5"/>
            </a:pPr>
            <a:r>
              <a:rPr lang="en-US" sz="1900" dirty="0">
                <a:effectLst/>
              </a:rPr>
              <a:t>A separators is used to extract solidified fission products and particulates which exit the bottom of the separator with small amount of exhaust. Most exhaust exits the top.</a:t>
            </a:r>
          </a:p>
          <a:p>
            <a:pPr marL="234950" indent="-234950">
              <a:spcBef>
                <a:spcPts val="1200"/>
              </a:spcBef>
              <a:buFont typeface="+mj-lt"/>
              <a:buAutoNum type="arabicPeriod" startAt="5"/>
            </a:pPr>
            <a:r>
              <a:rPr lang="en-US" sz="1900" dirty="0">
                <a:effectLst/>
              </a:rPr>
              <a:t>Fission products and particulates are adsorbed by a charcoal filter</a:t>
            </a:r>
            <a:r>
              <a:rPr lang="en-US" sz="1900" dirty="0"/>
              <a:t>. </a:t>
            </a:r>
          </a:p>
          <a:p>
            <a:pPr marL="234950" indent="-234950">
              <a:spcBef>
                <a:spcPts val="1200"/>
              </a:spcBef>
              <a:buFont typeface="+mj-lt"/>
              <a:buAutoNum type="arabicPeriod" startAt="5"/>
            </a:pPr>
            <a:r>
              <a:rPr lang="en-US" sz="1900" dirty="0"/>
              <a:t>Exhaust from the top of the separator and filter recombines and vent to atmosphere.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08067-9370-2916-333D-D61C56034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75" y="286247"/>
            <a:ext cx="7370131" cy="3933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93079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84EB-19D0-A964-2D31-2D87383C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18255"/>
            <a:ext cx="11214100" cy="1325563"/>
          </a:xfrm>
        </p:spPr>
        <p:txBody>
          <a:bodyPr/>
          <a:lstStyle/>
          <a:p>
            <a:r>
              <a:rPr lang="en-US" dirty="0"/>
              <a:t>Component Description</a:t>
            </a:r>
            <a:br>
              <a:rPr lang="en-US" dirty="0"/>
            </a:br>
            <a:r>
              <a:rPr lang="en-US" sz="2000" i="1" dirty="0"/>
              <a:t>HPRT can be implemented with existing technology and components available from multiple manufacturers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EB466-AC19-E541-3592-60A4A2508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968" y="1415662"/>
            <a:ext cx="3322105" cy="121957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4DC77E-22D8-FEB4-C716-60B57F4A5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" y="1680643"/>
            <a:ext cx="3590682" cy="231343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63E646-4383-E5F4-54CD-4768BD8B3A7E}"/>
              </a:ext>
            </a:extLst>
          </p:cNvPr>
          <p:cNvSpPr txBox="1"/>
          <p:nvPr/>
        </p:nvSpPr>
        <p:spPr>
          <a:xfrm>
            <a:off x="8312511" y="2815510"/>
            <a:ext cx="3270562" cy="1046440"/>
          </a:xfrm>
          <a:prstGeom prst="rect">
            <a:avLst/>
          </a:prstGeom>
          <a:noFill/>
          <a:ln w="31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chemeClr val="accent2">
                    <a:lumMod val="10000"/>
                  </a:schemeClr>
                </a:solidFill>
              </a:rPr>
              <a:t>Demister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Demisters are widely used in many industries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Reduces bulk water to reduce thermal load on sprays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85794-491D-2E49-E5DB-8BC598A158DF}"/>
              </a:ext>
            </a:extLst>
          </p:cNvPr>
          <p:cNvSpPr txBox="1"/>
          <p:nvPr/>
        </p:nvSpPr>
        <p:spPr>
          <a:xfrm>
            <a:off x="3874132" y="1720764"/>
            <a:ext cx="3507757" cy="2339102"/>
          </a:xfrm>
          <a:prstGeom prst="rect">
            <a:avLst/>
          </a:prstGeom>
          <a:noFill/>
          <a:ln w="31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chemeClr val="accent2">
                    <a:lumMod val="10000"/>
                  </a:schemeClr>
                </a:solidFill>
              </a:rPr>
              <a:t>Centrifugal Separator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Separators are widely used in many industries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Swirls gas to cause heavier particles to separate and drop to the bottom for removal</a:t>
            </a:r>
          </a:p>
          <a:p>
            <a:pPr marL="228600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Isotopes collected in small cylinders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High efficiency</a:t>
            </a:r>
          </a:p>
          <a:p>
            <a:pPr marL="228600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&gt;99% for particles </a:t>
            </a:r>
            <a:r>
              <a:rPr lang="en-US" sz="1200" u="sng" dirty="0">
                <a:solidFill>
                  <a:srgbClr val="000000"/>
                </a:solidFill>
              </a:rPr>
              <a:t>&gt;</a:t>
            </a:r>
            <a:r>
              <a:rPr lang="en-US" sz="1200" dirty="0">
                <a:solidFill>
                  <a:srgbClr val="000000"/>
                </a:solidFill>
              </a:rPr>
              <a:t>10 microns (0.0004 inches)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Wide range </a:t>
            </a:r>
          </a:p>
          <a:p>
            <a:pPr marL="228600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Typically, 10% to 115% of rated flow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Eliminates a 6-foot valve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Cannot be used in 20-psia, real-time system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A8A350C-5EB0-5773-4E85-2DD11343B5AC}"/>
              </a:ext>
            </a:extLst>
          </p:cNvPr>
          <p:cNvGrpSpPr/>
          <p:nvPr/>
        </p:nvGrpSpPr>
        <p:grpSpPr>
          <a:xfrm>
            <a:off x="3061252" y="4330902"/>
            <a:ext cx="6306308" cy="2225585"/>
            <a:chOff x="6886402" y="875976"/>
            <a:chExt cx="5900350" cy="202039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69C2246-0AFE-F3ED-3C31-BAA3F56E8BFA}"/>
                </a:ext>
              </a:extLst>
            </p:cNvPr>
            <p:cNvGrpSpPr/>
            <p:nvPr/>
          </p:nvGrpSpPr>
          <p:grpSpPr>
            <a:xfrm>
              <a:off x="6886402" y="875976"/>
              <a:ext cx="2139744" cy="1721871"/>
              <a:chOff x="6619315" y="1013633"/>
              <a:chExt cx="3055236" cy="2415988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BE017C3-BFF3-65EA-4567-760CCEB68F5F}"/>
                  </a:ext>
                </a:extLst>
              </p:cNvPr>
              <p:cNvSpPr txBox="1"/>
              <p:nvPr/>
            </p:nvSpPr>
            <p:spPr>
              <a:xfrm>
                <a:off x="6619315" y="2142694"/>
                <a:ext cx="582261" cy="32388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3563"/>
                    </a:solidFill>
                    <a:effectLst/>
                    <a:uLnTx/>
                    <a:uFillTx/>
                  </a:rPr>
                  <a:t>Inlet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84BEC7A-40FE-F6BE-72C1-44D421009B32}"/>
                  </a:ext>
                </a:extLst>
              </p:cNvPr>
              <p:cNvGrpSpPr/>
              <p:nvPr/>
            </p:nvGrpSpPr>
            <p:grpSpPr>
              <a:xfrm rot="5400000">
                <a:off x="7160275" y="915344"/>
                <a:ext cx="2359550" cy="2669003"/>
                <a:chOff x="6885681" y="1070698"/>
                <a:chExt cx="2359550" cy="2669003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8A96D002-D3BB-1E81-3D65-BD9F71F0D10A}"/>
                    </a:ext>
                  </a:extLst>
                </p:cNvPr>
                <p:cNvGrpSpPr/>
                <p:nvPr/>
              </p:nvGrpSpPr>
              <p:grpSpPr>
                <a:xfrm>
                  <a:off x="7036195" y="1070698"/>
                  <a:ext cx="2209036" cy="2373851"/>
                  <a:chOff x="9195450" y="860398"/>
                  <a:chExt cx="2046484" cy="1893684"/>
                </a:xfrm>
                <a:solidFill>
                  <a:srgbClr val="FFFFFF"/>
                </a:solidFill>
              </p:grpSpPr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5BF425B0-05EC-2271-B19F-03F3B24BBBE5}"/>
                      </a:ext>
                    </a:extLst>
                  </p:cNvPr>
                  <p:cNvSpPr/>
                  <p:nvPr/>
                </p:nvSpPr>
                <p:spPr>
                  <a:xfrm>
                    <a:off x="9195450" y="860399"/>
                    <a:ext cx="2046483" cy="1744010"/>
                  </a:xfrm>
                  <a:prstGeom prst="ellipse">
                    <a:avLst/>
                  </a:prstGeom>
                  <a:grpFill/>
                  <a:ln w="25400" cap="flat" cmpd="sng" algn="ctr">
                    <a:solidFill>
                      <a:srgbClr val="4FC1E9"/>
                    </a:solidFill>
                    <a:prstDash val="dash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9EC9A688-5A74-5B4C-B821-2C38BCDC7039}"/>
                      </a:ext>
                    </a:extLst>
                  </p:cNvPr>
                  <p:cNvCxnSpPr>
                    <a:cxnSpLocks/>
                    <a:endCxn id="49" idx="0"/>
                  </p:cNvCxnSpPr>
                  <p:nvPr/>
                </p:nvCxnSpPr>
                <p:spPr>
                  <a:xfrm rot="16200000">
                    <a:off x="9263656" y="1799046"/>
                    <a:ext cx="1893684" cy="16388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43B4E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2B30FD48-69EB-839B-9F81-8CBD479E38A8}"/>
                      </a:ext>
                    </a:extLst>
                  </p:cNvPr>
                  <p:cNvCxnSpPr>
                    <a:cxnSpLocks/>
                    <a:stCxn id="49" idx="1"/>
                    <a:endCxn id="49" idx="7"/>
                  </p:cNvCxnSpPr>
                  <p:nvPr/>
                </p:nvCxnSpPr>
                <p:spPr>
                  <a:xfrm>
                    <a:off x="9495152" y="1115802"/>
                    <a:ext cx="1447082" cy="0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rgbClr val="43B4E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947556F3-0AE0-855E-6194-4BCF8D403458}"/>
                      </a:ext>
                    </a:extLst>
                  </p:cNvPr>
                  <p:cNvCxnSpPr>
                    <a:cxnSpLocks/>
                    <a:stCxn id="49" idx="2"/>
                    <a:endCxn id="49" idx="6"/>
                  </p:cNvCxnSpPr>
                  <p:nvPr/>
                </p:nvCxnSpPr>
                <p:spPr>
                  <a:xfrm>
                    <a:off x="9195452" y="1732403"/>
                    <a:ext cx="2046482" cy="0"/>
                  </a:xfrm>
                  <a:prstGeom prst="line">
                    <a:avLst/>
                  </a:prstGeom>
                  <a:grpFill/>
                  <a:ln w="31750" cap="flat" cmpd="sng" algn="ctr">
                    <a:solidFill>
                      <a:srgbClr val="43B4E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07705069-5B23-BED3-5EFF-58CD2AAD81CA}"/>
                      </a:ext>
                    </a:extLst>
                  </p:cNvPr>
                  <p:cNvCxnSpPr/>
                  <p:nvPr/>
                </p:nvCxnSpPr>
                <p:spPr>
                  <a:xfrm>
                    <a:off x="9495152" y="2329046"/>
                    <a:ext cx="1447082" cy="0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rgbClr val="43B4E4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54" name="Donut 21">
                    <a:extLst>
                      <a:ext uri="{FF2B5EF4-FFF2-40B4-BE49-F238E27FC236}">
                        <a16:creationId xmlns:a16="http://schemas.microsoft.com/office/drawing/2014/main" id="{78EB57E1-49D0-D333-EEAB-67F71DED51F0}"/>
                      </a:ext>
                    </a:extLst>
                  </p:cNvPr>
                  <p:cNvSpPr/>
                  <p:nvPr/>
                </p:nvSpPr>
                <p:spPr>
                  <a:xfrm>
                    <a:off x="10153243" y="1052829"/>
                    <a:ext cx="126530" cy="114278"/>
                  </a:xfrm>
                  <a:prstGeom prst="donut">
                    <a:avLst/>
                  </a:prstGeom>
                  <a:grpFill/>
                  <a:ln w="12700" cap="flat" cmpd="sng" algn="ctr">
                    <a:solidFill>
                      <a:srgbClr val="43B4E4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D356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Donut 22">
                    <a:extLst>
                      <a:ext uri="{FF2B5EF4-FFF2-40B4-BE49-F238E27FC236}">
                        <a16:creationId xmlns:a16="http://schemas.microsoft.com/office/drawing/2014/main" id="{AA29625B-B228-AB2E-61C3-B8985975F3C1}"/>
                      </a:ext>
                    </a:extLst>
                  </p:cNvPr>
                  <p:cNvSpPr/>
                  <p:nvPr/>
                </p:nvSpPr>
                <p:spPr>
                  <a:xfrm>
                    <a:off x="10515013" y="1059624"/>
                    <a:ext cx="126530" cy="114278"/>
                  </a:xfrm>
                  <a:prstGeom prst="donut">
                    <a:avLst/>
                  </a:prstGeom>
                  <a:grpFill/>
                  <a:ln w="12700" cap="flat" cmpd="sng" algn="ctr">
                    <a:solidFill>
                      <a:srgbClr val="43B4E4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D356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Donut 23">
                    <a:extLst>
                      <a:ext uri="{FF2B5EF4-FFF2-40B4-BE49-F238E27FC236}">
                        <a16:creationId xmlns:a16="http://schemas.microsoft.com/office/drawing/2014/main" id="{C1D1611B-7CB6-C8FC-5C84-165B38970F5C}"/>
                      </a:ext>
                    </a:extLst>
                  </p:cNvPr>
                  <p:cNvSpPr/>
                  <p:nvPr/>
                </p:nvSpPr>
                <p:spPr>
                  <a:xfrm>
                    <a:off x="9792565" y="1057461"/>
                    <a:ext cx="126530" cy="114278"/>
                  </a:xfrm>
                  <a:prstGeom prst="donut">
                    <a:avLst/>
                  </a:prstGeom>
                  <a:grpFill/>
                  <a:ln w="12700" cap="flat" cmpd="sng" algn="ctr">
                    <a:solidFill>
                      <a:srgbClr val="43B4E4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D356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Donut 24">
                    <a:extLst>
                      <a:ext uri="{FF2B5EF4-FFF2-40B4-BE49-F238E27FC236}">
                        <a16:creationId xmlns:a16="http://schemas.microsoft.com/office/drawing/2014/main" id="{4A052A10-B748-EE2C-439E-F5738D4D27FD}"/>
                      </a:ext>
                    </a:extLst>
                  </p:cNvPr>
                  <p:cNvSpPr/>
                  <p:nvPr/>
                </p:nvSpPr>
                <p:spPr>
                  <a:xfrm>
                    <a:off x="10153243" y="1674217"/>
                    <a:ext cx="126530" cy="114278"/>
                  </a:xfrm>
                  <a:prstGeom prst="donut">
                    <a:avLst/>
                  </a:prstGeom>
                  <a:grpFill/>
                  <a:ln w="12700" cap="flat" cmpd="sng" algn="ctr">
                    <a:solidFill>
                      <a:srgbClr val="43B4E4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D356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Donut 25">
                    <a:extLst>
                      <a:ext uri="{FF2B5EF4-FFF2-40B4-BE49-F238E27FC236}">
                        <a16:creationId xmlns:a16="http://schemas.microsoft.com/office/drawing/2014/main" id="{8E7E7E96-7EBE-9A30-A56E-0F27C31FE51C}"/>
                      </a:ext>
                    </a:extLst>
                  </p:cNvPr>
                  <p:cNvSpPr/>
                  <p:nvPr/>
                </p:nvSpPr>
                <p:spPr>
                  <a:xfrm>
                    <a:off x="10153243" y="1347701"/>
                    <a:ext cx="126530" cy="114278"/>
                  </a:xfrm>
                  <a:prstGeom prst="donut">
                    <a:avLst/>
                  </a:prstGeom>
                  <a:grpFill/>
                  <a:ln w="12700" cap="flat" cmpd="sng" algn="ctr">
                    <a:solidFill>
                      <a:srgbClr val="43B4E4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D356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Donut 26">
                    <a:extLst>
                      <a:ext uri="{FF2B5EF4-FFF2-40B4-BE49-F238E27FC236}">
                        <a16:creationId xmlns:a16="http://schemas.microsoft.com/office/drawing/2014/main" id="{BDC80F06-2A10-B6CF-1B33-8089A2B316C5}"/>
                      </a:ext>
                    </a:extLst>
                  </p:cNvPr>
                  <p:cNvSpPr/>
                  <p:nvPr/>
                </p:nvSpPr>
                <p:spPr>
                  <a:xfrm>
                    <a:off x="10555504" y="1673515"/>
                    <a:ext cx="126530" cy="114278"/>
                  </a:xfrm>
                  <a:prstGeom prst="donut">
                    <a:avLst/>
                  </a:prstGeom>
                  <a:grpFill/>
                  <a:ln w="12700" cap="flat" cmpd="sng" algn="ctr">
                    <a:solidFill>
                      <a:srgbClr val="43B4E4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D356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Donut 27">
                    <a:extLst>
                      <a:ext uri="{FF2B5EF4-FFF2-40B4-BE49-F238E27FC236}">
                        <a16:creationId xmlns:a16="http://schemas.microsoft.com/office/drawing/2014/main" id="{DB631BDD-D3BD-288D-C628-E2E7B1BFFE22}"/>
                      </a:ext>
                    </a:extLst>
                  </p:cNvPr>
                  <p:cNvSpPr/>
                  <p:nvPr/>
                </p:nvSpPr>
                <p:spPr>
                  <a:xfrm>
                    <a:off x="10957765" y="1673515"/>
                    <a:ext cx="126530" cy="114278"/>
                  </a:xfrm>
                  <a:prstGeom prst="donut">
                    <a:avLst/>
                  </a:prstGeom>
                  <a:grpFill/>
                  <a:ln w="12700" cap="flat" cmpd="sng" algn="ctr">
                    <a:solidFill>
                      <a:srgbClr val="43B4E4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D356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Donut 28">
                    <a:extLst>
                      <a:ext uri="{FF2B5EF4-FFF2-40B4-BE49-F238E27FC236}">
                        <a16:creationId xmlns:a16="http://schemas.microsoft.com/office/drawing/2014/main" id="{3BF0496D-771F-C958-0AE2-1FDA6C4C80C7}"/>
                      </a:ext>
                    </a:extLst>
                  </p:cNvPr>
                  <p:cNvSpPr/>
                  <p:nvPr/>
                </p:nvSpPr>
                <p:spPr>
                  <a:xfrm>
                    <a:off x="9767266" y="1671207"/>
                    <a:ext cx="126530" cy="114278"/>
                  </a:xfrm>
                  <a:prstGeom prst="donut">
                    <a:avLst/>
                  </a:prstGeom>
                  <a:grpFill/>
                  <a:ln w="12700" cap="flat" cmpd="sng" algn="ctr">
                    <a:solidFill>
                      <a:srgbClr val="43B4E4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D356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Donut 29">
                    <a:extLst>
                      <a:ext uri="{FF2B5EF4-FFF2-40B4-BE49-F238E27FC236}">
                        <a16:creationId xmlns:a16="http://schemas.microsoft.com/office/drawing/2014/main" id="{B727EE2F-FF6E-2784-D1E1-AC11D23B17A5}"/>
                      </a:ext>
                    </a:extLst>
                  </p:cNvPr>
                  <p:cNvSpPr/>
                  <p:nvPr/>
                </p:nvSpPr>
                <p:spPr>
                  <a:xfrm>
                    <a:off x="9344416" y="1679125"/>
                    <a:ext cx="126530" cy="114278"/>
                  </a:xfrm>
                  <a:prstGeom prst="donut">
                    <a:avLst/>
                  </a:prstGeom>
                  <a:grpFill/>
                  <a:ln w="12700" cap="flat" cmpd="sng" algn="ctr">
                    <a:solidFill>
                      <a:srgbClr val="43B4E4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D356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Donut 30">
                    <a:extLst>
                      <a:ext uri="{FF2B5EF4-FFF2-40B4-BE49-F238E27FC236}">
                        <a16:creationId xmlns:a16="http://schemas.microsoft.com/office/drawing/2014/main" id="{05A54057-1206-3451-B659-163C1866056A}"/>
                      </a:ext>
                    </a:extLst>
                  </p:cNvPr>
                  <p:cNvSpPr/>
                  <p:nvPr/>
                </p:nvSpPr>
                <p:spPr>
                  <a:xfrm>
                    <a:off x="10153243" y="2278603"/>
                    <a:ext cx="126530" cy="114278"/>
                  </a:xfrm>
                  <a:prstGeom prst="donut">
                    <a:avLst/>
                  </a:prstGeom>
                  <a:grpFill/>
                  <a:ln w="12700" cap="flat" cmpd="sng" algn="ctr">
                    <a:solidFill>
                      <a:srgbClr val="43B4E4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D356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Donut 31">
                    <a:extLst>
                      <a:ext uri="{FF2B5EF4-FFF2-40B4-BE49-F238E27FC236}">
                        <a16:creationId xmlns:a16="http://schemas.microsoft.com/office/drawing/2014/main" id="{215E7237-9C67-ADBE-5AEB-64FC2CE47529}"/>
                      </a:ext>
                    </a:extLst>
                  </p:cNvPr>
                  <p:cNvSpPr/>
                  <p:nvPr/>
                </p:nvSpPr>
                <p:spPr>
                  <a:xfrm>
                    <a:off x="10560607" y="2273659"/>
                    <a:ext cx="126530" cy="114278"/>
                  </a:xfrm>
                  <a:prstGeom prst="donut">
                    <a:avLst/>
                  </a:prstGeom>
                  <a:grpFill/>
                  <a:ln w="12700" cap="flat" cmpd="sng" algn="ctr">
                    <a:solidFill>
                      <a:srgbClr val="43B4E4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D356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Donut 32">
                    <a:extLst>
                      <a:ext uri="{FF2B5EF4-FFF2-40B4-BE49-F238E27FC236}">
                        <a16:creationId xmlns:a16="http://schemas.microsoft.com/office/drawing/2014/main" id="{987ADA2D-9E90-FF4E-6D65-B8D3722AE2FC}"/>
                      </a:ext>
                    </a:extLst>
                  </p:cNvPr>
                  <p:cNvSpPr/>
                  <p:nvPr/>
                </p:nvSpPr>
                <p:spPr>
                  <a:xfrm>
                    <a:off x="9767266" y="2272955"/>
                    <a:ext cx="126530" cy="114278"/>
                  </a:xfrm>
                  <a:prstGeom prst="donut">
                    <a:avLst/>
                  </a:prstGeom>
                  <a:grpFill/>
                  <a:ln w="12700" cap="flat" cmpd="sng" algn="ctr">
                    <a:solidFill>
                      <a:srgbClr val="43B4E4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D356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Donut 33">
                    <a:extLst>
                      <a:ext uri="{FF2B5EF4-FFF2-40B4-BE49-F238E27FC236}">
                        <a16:creationId xmlns:a16="http://schemas.microsoft.com/office/drawing/2014/main" id="{925F30B0-C6D9-9C4D-EDDC-C890C902E3EA}"/>
                      </a:ext>
                    </a:extLst>
                  </p:cNvPr>
                  <p:cNvSpPr/>
                  <p:nvPr/>
                </p:nvSpPr>
                <p:spPr>
                  <a:xfrm>
                    <a:off x="10153243" y="1967975"/>
                    <a:ext cx="126530" cy="114278"/>
                  </a:xfrm>
                  <a:prstGeom prst="donut">
                    <a:avLst/>
                  </a:prstGeom>
                  <a:grpFill/>
                  <a:ln w="12700" cap="flat" cmpd="sng" algn="ctr">
                    <a:solidFill>
                      <a:srgbClr val="43B4E4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D356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306A3292-484E-1281-CA37-2FD3B235B8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021487" y="3544910"/>
                  <a:ext cx="197520" cy="1"/>
                </a:xfrm>
                <a:prstGeom prst="straightConnector1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1D3563"/>
                  </a:solidFill>
                  <a:prstDash val="solid"/>
                  <a:miter lim="800000"/>
                  <a:tailEnd type="arrow"/>
                </a:ln>
                <a:effectLst/>
              </p:spPr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49AD249C-7498-2E5F-16D3-5A7EE1216C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6712226" y="2443213"/>
                  <a:ext cx="674575" cy="327665"/>
                </a:xfrm>
                <a:prstGeom prst="straightConnector1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1D3563"/>
                  </a:solidFill>
                  <a:prstDash val="solid"/>
                  <a:miter lim="800000"/>
                  <a:tailEnd type="arrow"/>
                </a:ln>
                <a:effectLst/>
              </p:spPr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B8F02A49-36C5-4DDE-17EA-CA4E8E6658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143962" y="3301621"/>
                  <a:ext cx="814077" cy="62083"/>
                </a:xfrm>
                <a:prstGeom prst="straightConnector1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1D3563"/>
                  </a:solidFill>
                  <a:prstDash val="solid"/>
                  <a:miter lim="800000"/>
                  <a:tailEnd type="arrow"/>
                </a:ln>
                <a:effectLst/>
              </p:spPr>
            </p:cxn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224543E-C15F-C095-EEA2-50784B42B6E0}"/>
                  </a:ext>
                </a:extLst>
              </p:cNvPr>
              <p:cNvSpPr txBox="1"/>
              <p:nvPr/>
            </p:nvSpPr>
            <p:spPr>
              <a:xfrm>
                <a:off x="6619315" y="1589523"/>
                <a:ext cx="795693" cy="32388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3563"/>
                    </a:solidFill>
                    <a:effectLst/>
                    <a:uLnTx/>
                    <a:uFillTx/>
                  </a:rPr>
                  <a:t>Tubing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24CEDE3-9FF7-C0F3-C191-E780542D21B9}"/>
                  </a:ext>
                </a:extLst>
              </p:cNvPr>
              <p:cNvSpPr txBox="1"/>
              <p:nvPr/>
            </p:nvSpPr>
            <p:spPr>
              <a:xfrm>
                <a:off x="6690463" y="1013633"/>
                <a:ext cx="1452417" cy="32388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3563"/>
                    </a:solidFill>
                    <a:effectLst/>
                    <a:uLnTx/>
                    <a:uFillTx/>
                  </a:rPr>
                  <a:t>Spray Nozzles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D71619-9A8B-BFF2-8797-8F3937B81658}"/>
                </a:ext>
              </a:extLst>
            </p:cNvPr>
            <p:cNvSpPr txBox="1"/>
            <p:nvPr/>
          </p:nvSpPr>
          <p:spPr>
            <a:xfrm>
              <a:off x="9464647" y="926603"/>
              <a:ext cx="3322105" cy="1969770"/>
            </a:xfrm>
            <a:prstGeom prst="rect">
              <a:avLst/>
            </a:prstGeom>
            <a:noFill/>
            <a:ln w="3175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D1D3D4">
                      <a:lumMod val="10000"/>
                    </a:srgbClr>
                  </a:solidFill>
                  <a:effectLst/>
                  <a:uLnTx/>
                  <a:uFillTx/>
                </a:rPr>
                <a:t>Spray Bar </a:t>
              </a:r>
            </a:p>
            <a:p>
              <a:pPr marL="117475" marR="0" lvl="0" indent="-1174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Cooling gas with liquid sprays is a common practice</a:t>
              </a:r>
            </a:p>
            <a:p>
              <a:pPr marL="117475" marR="0" lvl="0" indent="-1174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Eliminates concern for water ice to build up on HEX coils</a:t>
              </a:r>
            </a:p>
            <a:p>
              <a:pPr marL="117475" marR="0" lvl="0" indent="-1174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More effective heat transfer than HEX </a:t>
              </a:r>
            </a:p>
            <a:p>
              <a:pPr marL="228600" marR="0" lvl="1" indent="-1190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Gains latent heat of vaporization (92 btu/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lb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for hydrogen!)</a:t>
              </a:r>
            </a:p>
            <a:p>
              <a:pPr marL="117475" marR="0" lvl="0" indent="-1174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Order of magnitude cost reduction vs HEX</a:t>
              </a:r>
            </a:p>
            <a:p>
              <a:pPr marL="117475" marR="0" lvl="0" indent="-1174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Increases total gas flow but still manageable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706688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NS 16x9_02_ NEW">
  <a:themeElements>
    <a:clrScheme name="Custom 2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10082</TotalTime>
  <Words>1366</Words>
  <Application>Microsoft Office PowerPoint</Application>
  <PresentationFormat>Widescreen</PresentationFormat>
  <Paragraphs>184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Wingdings</vt:lpstr>
      <vt:lpstr>ANS 16x9_02_ NEW</vt:lpstr>
      <vt:lpstr>Nuclear Thermal Propulsion Engine Ground Testing with the High-Pressure Real-Time Exhaust Processing System</vt:lpstr>
      <vt:lpstr>Acknowledgements</vt:lpstr>
      <vt:lpstr>Introduction NTP Engine Ground Testing with High-pressure Real-Time (HPRT) Exhaust Processing</vt:lpstr>
      <vt:lpstr>NTP Engine Ground Testing History NTP engine ground testing has been studied for decades</vt:lpstr>
      <vt:lpstr>NTP Engine Exhaust Processing Concepts Numerous concepts have been proposed to meet post-NERVA safety and regulatory requirements</vt:lpstr>
      <vt:lpstr>Ground Demonstration Interest in cost reduction drove development of several ground demonstration concepts</vt:lpstr>
      <vt:lpstr>High-pressure Real-Time (HPRT) Exhaust Processing High-pressure operations was extended to the Real-Time processing concept</vt:lpstr>
      <vt:lpstr>System Overview</vt:lpstr>
      <vt:lpstr>Component Description HPRT can be implemented with existing technology and components available from multiple manufacturers</vt:lpstr>
      <vt:lpstr>Computational Fluid Dynamics (CFD) Analysis CFD analysis used to size ducting diameter and length, develop spray configurations</vt:lpstr>
      <vt:lpstr>Concept Comparisons</vt:lpstr>
      <vt:lpstr>Design Alternatives</vt:lpstr>
      <vt:lpstr>Forward Work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Lindsey M. Holmes</cp:lastModifiedBy>
  <cp:revision>66</cp:revision>
  <dcterms:created xsi:type="dcterms:W3CDTF">2017-01-30T20:04:56Z</dcterms:created>
  <dcterms:modified xsi:type="dcterms:W3CDTF">2024-04-29T21:25:52Z</dcterms:modified>
</cp:coreProperties>
</file>