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3"/>
  </p:notesMasterIdLst>
  <p:handoutMasterIdLst>
    <p:handoutMasterId r:id="rId24"/>
  </p:handoutMasterIdLst>
  <p:sldIdLst>
    <p:sldId id="632" r:id="rId2"/>
    <p:sldId id="633" r:id="rId3"/>
    <p:sldId id="724" r:id="rId4"/>
    <p:sldId id="729" r:id="rId5"/>
    <p:sldId id="727" r:id="rId6"/>
    <p:sldId id="736" r:id="rId7"/>
    <p:sldId id="691" r:id="rId8"/>
    <p:sldId id="726" r:id="rId9"/>
    <p:sldId id="740" r:id="rId10"/>
    <p:sldId id="738" r:id="rId11"/>
    <p:sldId id="749" r:id="rId12"/>
    <p:sldId id="696" r:id="rId13"/>
    <p:sldId id="739" r:id="rId14"/>
    <p:sldId id="728" r:id="rId15"/>
    <p:sldId id="746" r:id="rId16"/>
    <p:sldId id="750" r:id="rId17"/>
    <p:sldId id="747" r:id="rId18"/>
    <p:sldId id="712" r:id="rId19"/>
    <p:sldId id="751" r:id="rId20"/>
    <p:sldId id="752" r:id="rId21"/>
    <p:sldId id="753" r:id="rId22"/>
  </p:sldIdLst>
  <p:sldSz cx="12192000" cy="6858000"/>
  <p:notesSz cx="7010400" cy="9296400"/>
  <p:defaultTextStyle>
    <a:defPPr>
      <a:defRPr lang="en-US"/>
    </a:defPPr>
    <a:lvl1pPr algn="l" rtl="0" eaLnBrk="0" fontAlgn="base" hangingPunct="0">
      <a:spcBef>
        <a:spcPct val="0"/>
      </a:spcBef>
      <a:spcAft>
        <a:spcPct val="0"/>
      </a:spcAft>
      <a:defRPr sz="1600" kern="1200">
        <a:solidFill>
          <a:srgbClr val="000000"/>
        </a:solidFill>
        <a:latin typeface="Arial" charset="0"/>
        <a:ea typeface="+mn-ea"/>
        <a:cs typeface="+mn-cs"/>
      </a:defRPr>
    </a:lvl1pPr>
    <a:lvl2pPr marL="457200" algn="l" rtl="0" eaLnBrk="0" fontAlgn="base" hangingPunct="0">
      <a:spcBef>
        <a:spcPct val="0"/>
      </a:spcBef>
      <a:spcAft>
        <a:spcPct val="0"/>
      </a:spcAft>
      <a:defRPr sz="1600" kern="1200">
        <a:solidFill>
          <a:srgbClr val="000000"/>
        </a:solidFill>
        <a:latin typeface="Arial" charset="0"/>
        <a:ea typeface="+mn-ea"/>
        <a:cs typeface="+mn-cs"/>
      </a:defRPr>
    </a:lvl2pPr>
    <a:lvl3pPr marL="914400" algn="l" rtl="0" eaLnBrk="0" fontAlgn="base" hangingPunct="0">
      <a:spcBef>
        <a:spcPct val="0"/>
      </a:spcBef>
      <a:spcAft>
        <a:spcPct val="0"/>
      </a:spcAft>
      <a:defRPr sz="1600" kern="1200">
        <a:solidFill>
          <a:srgbClr val="000000"/>
        </a:solidFill>
        <a:latin typeface="Arial" charset="0"/>
        <a:ea typeface="+mn-ea"/>
        <a:cs typeface="+mn-cs"/>
      </a:defRPr>
    </a:lvl3pPr>
    <a:lvl4pPr marL="1371600" algn="l" rtl="0" eaLnBrk="0" fontAlgn="base" hangingPunct="0">
      <a:spcBef>
        <a:spcPct val="0"/>
      </a:spcBef>
      <a:spcAft>
        <a:spcPct val="0"/>
      </a:spcAft>
      <a:defRPr sz="1600" kern="1200">
        <a:solidFill>
          <a:srgbClr val="000000"/>
        </a:solidFill>
        <a:latin typeface="Arial" charset="0"/>
        <a:ea typeface="+mn-ea"/>
        <a:cs typeface="+mn-cs"/>
      </a:defRPr>
    </a:lvl4pPr>
    <a:lvl5pPr marL="1828800" algn="l" rtl="0" eaLnBrk="0" fontAlgn="base" hangingPunct="0">
      <a:spcBef>
        <a:spcPct val="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mez" initials="CG" lastIdx="22" clrIdx="0">
    <p:extLst>
      <p:ext uri="{19B8F6BF-5375-455C-9EA6-DF929625EA0E}">
        <p15:presenceInfo xmlns:p15="http://schemas.microsoft.com/office/powerpoint/2012/main" userId="Gom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99"/>
    <a:srgbClr val="131DFA"/>
    <a:srgbClr val="F0F7F8"/>
    <a:srgbClr val="DDEEEF"/>
    <a:srgbClr val="CCFFCC"/>
    <a:srgbClr val="CCECFF"/>
    <a:srgbClr val="1AD12D"/>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86418" autoAdjust="0"/>
  </p:normalViewPr>
  <p:slideViewPr>
    <p:cSldViewPr snapToGrid="0">
      <p:cViewPr varScale="1">
        <p:scale>
          <a:sx n="70" d="100"/>
          <a:sy n="70" d="100"/>
        </p:scale>
        <p:origin x="5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920" y="20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2"/>
            <a:ext cx="3036218" cy="465138"/>
          </a:xfrm>
          <a:prstGeom prst="rect">
            <a:avLst/>
          </a:prstGeom>
          <a:noFill/>
          <a:ln w="9525">
            <a:noFill/>
            <a:miter lim="800000"/>
            <a:headEnd/>
            <a:tailEnd/>
          </a:ln>
          <a:effectLst/>
        </p:spPr>
        <p:txBody>
          <a:bodyPr vert="horz" wrap="square" lIns="94074" tIns="47037" rIns="94074" bIns="47037" numCol="1" anchor="t" anchorCtr="0" compatLnSpc="1">
            <a:prstTxWarp prst="textNoShape">
              <a:avLst/>
            </a:prstTxWarp>
          </a:bodyPr>
          <a:lstStyle>
            <a:lvl1pPr defTabSz="941962" eaLnBrk="1" hangingPunct="1">
              <a:defRPr sz="1200">
                <a:solidFill>
                  <a:schemeClr val="tx1"/>
                </a:solidFill>
                <a:latin typeface="Times New Roman" pitchFamily="18" charset="0"/>
              </a:defRPr>
            </a:lvl1pPr>
          </a:lstStyle>
          <a:p>
            <a:pPr>
              <a:defRPr/>
            </a:pPr>
            <a:endParaRPr lang="en-US"/>
          </a:p>
        </p:txBody>
      </p:sp>
      <p:sp>
        <p:nvSpPr>
          <p:cNvPr id="44035" name="Rectangle 3"/>
          <p:cNvSpPr>
            <a:spLocks noGrp="1" noChangeArrowheads="1"/>
          </p:cNvSpPr>
          <p:nvPr>
            <p:ph type="dt" sz="quarter" idx="1"/>
          </p:nvPr>
        </p:nvSpPr>
        <p:spPr bwMode="auto">
          <a:xfrm>
            <a:off x="3974184" y="2"/>
            <a:ext cx="3036217" cy="465138"/>
          </a:xfrm>
          <a:prstGeom prst="rect">
            <a:avLst/>
          </a:prstGeom>
          <a:noFill/>
          <a:ln w="9525">
            <a:noFill/>
            <a:miter lim="800000"/>
            <a:headEnd/>
            <a:tailEnd/>
          </a:ln>
          <a:effectLst/>
        </p:spPr>
        <p:txBody>
          <a:bodyPr vert="horz" wrap="square" lIns="94074" tIns="47037" rIns="94074" bIns="47037" numCol="1" anchor="t" anchorCtr="0" compatLnSpc="1">
            <a:prstTxWarp prst="textNoShape">
              <a:avLst/>
            </a:prstTxWarp>
          </a:bodyPr>
          <a:lstStyle>
            <a:lvl1pPr algn="r" defTabSz="941962" eaLnBrk="1" hangingPunct="1">
              <a:defRPr sz="1200">
                <a:solidFill>
                  <a:schemeClr val="tx1"/>
                </a:solidFill>
                <a:latin typeface="Times New Roman" pitchFamily="18" charset="0"/>
              </a:defRPr>
            </a:lvl1pPr>
          </a:lstStyle>
          <a:p>
            <a:pPr>
              <a:defRPr/>
            </a:pPr>
            <a:endParaRPr lang="en-US"/>
          </a:p>
        </p:txBody>
      </p:sp>
      <p:sp>
        <p:nvSpPr>
          <p:cNvPr id="44036" name="Rectangle 4"/>
          <p:cNvSpPr>
            <a:spLocks noGrp="1" noChangeArrowheads="1"/>
          </p:cNvSpPr>
          <p:nvPr>
            <p:ph type="ftr" sz="quarter" idx="2"/>
          </p:nvPr>
        </p:nvSpPr>
        <p:spPr bwMode="auto">
          <a:xfrm>
            <a:off x="2" y="8831267"/>
            <a:ext cx="3036218" cy="465137"/>
          </a:xfrm>
          <a:prstGeom prst="rect">
            <a:avLst/>
          </a:prstGeom>
          <a:noFill/>
          <a:ln w="9525">
            <a:noFill/>
            <a:miter lim="800000"/>
            <a:headEnd/>
            <a:tailEnd/>
          </a:ln>
          <a:effectLst/>
        </p:spPr>
        <p:txBody>
          <a:bodyPr vert="horz" wrap="square" lIns="94074" tIns="47037" rIns="94074" bIns="47037" numCol="1" anchor="b" anchorCtr="0" compatLnSpc="1">
            <a:prstTxWarp prst="textNoShape">
              <a:avLst/>
            </a:prstTxWarp>
          </a:bodyPr>
          <a:lstStyle>
            <a:lvl1pPr defTabSz="941962" eaLnBrk="1" hangingPunct="1">
              <a:defRPr sz="1200">
                <a:solidFill>
                  <a:schemeClr val="tx1"/>
                </a:solidFill>
                <a:latin typeface="Times New Roman" pitchFamily="18" charset="0"/>
              </a:defRPr>
            </a:lvl1pPr>
          </a:lstStyle>
          <a:p>
            <a:pPr>
              <a:defRPr/>
            </a:pPr>
            <a:endParaRPr lang="en-US"/>
          </a:p>
        </p:txBody>
      </p:sp>
      <p:sp>
        <p:nvSpPr>
          <p:cNvPr id="44037" name="Rectangle 5"/>
          <p:cNvSpPr>
            <a:spLocks noGrp="1" noChangeArrowheads="1"/>
          </p:cNvSpPr>
          <p:nvPr>
            <p:ph type="sldNum" sz="quarter" idx="3"/>
          </p:nvPr>
        </p:nvSpPr>
        <p:spPr bwMode="auto">
          <a:xfrm>
            <a:off x="3974184" y="8831267"/>
            <a:ext cx="3036217" cy="465137"/>
          </a:xfrm>
          <a:prstGeom prst="rect">
            <a:avLst/>
          </a:prstGeom>
          <a:noFill/>
          <a:ln w="9525">
            <a:noFill/>
            <a:miter lim="800000"/>
            <a:headEnd/>
            <a:tailEnd/>
          </a:ln>
          <a:effectLst/>
        </p:spPr>
        <p:txBody>
          <a:bodyPr vert="horz" wrap="square" lIns="94074" tIns="47037" rIns="94074" bIns="47037" numCol="1" anchor="b" anchorCtr="0" compatLnSpc="1">
            <a:prstTxWarp prst="textNoShape">
              <a:avLst/>
            </a:prstTxWarp>
          </a:bodyPr>
          <a:lstStyle>
            <a:lvl1pPr algn="r" defTabSz="941962" eaLnBrk="1" hangingPunct="1">
              <a:defRPr sz="1200">
                <a:solidFill>
                  <a:schemeClr val="tx1"/>
                </a:solidFill>
                <a:latin typeface="Times New Roman" pitchFamily="18" charset="0"/>
              </a:defRPr>
            </a:lvl1pPr>
          </a:lstStyle>
          <a:p>
            <a:pPr>
              <a:defRPr/>
            </a:pPr>
            <a:fld id="{80C2DC22-4F12-4EB0-8A9B-CE1EEA541FB0}" type="slidenum">
              <a:rPr lang="en-US"/>
              <a:pPr>
                <a:defRPr/>
              </a:pPr>
              <a:t>‹#›</a:t>
            </a:fld>
            <a:endParaRPr lang="en-US"/>
          </a:p>
        </p:txBody>
      </p:sp>
    </p:spTree>
    <p:extLst>
      <p:ext uri="{BB962C8B-B14F-4D97-AF65-F5344CB8AC3E}">
        <p14:creationId xmlns:p14="http://schemas.microsoft.com/office/powerpoint/2010/main" val="2499019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2"/>
            <a:ext cx="3036218" cy="465138"/>
          </a:xfrm>
          <a:prstGeom prst="rect">
            <a:avLst/>
          </a:prstGeom>
          <a:noFill/>
          <a:ln w="9525">
            <a:noFill/>
            <a:miter lim="800000"/>
            <a:headEnd/>
            <a:tailEnd/>
          </a:ln>
          <a:effectLst/>
        </p:spPr>
        <p:txBody>
          <a:bodyPr vert="horz" wrap="square" lIns="94074" tIns="47037" rIns="94074" bIns="47037" numCol="1" anchor="t" anchorCtr="0" compatLnSpc="1">
            <a:prstTxWarp prst="textNoShape">
              <a:avLst/>
            </a:prstTxWarp>
          </a:bodyPr>
          <a:lstStyle>
            <a:lvl1pPr defTabSz="941962" eaLnBrk="1" hangingPunct="1">
              <a:defRPr sz="120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74184" y="2"/>
            <a:ext cx="3036217" cy="465138"/>
          </a:xfrm>
          <a:prstGeom prst="rect">
            <a:avLst/>
          </a:prstGeom>
          <a:noFill/>
          <a:ln w="9525">
            <a:noFill/>
            <a:miter lim="800000"/>
            <a:headEnd/>
            <a:tailEnd/>
          </a:ln>
          <a:effectLst/>
        </p:spPr>
        <p:txBody>
          <a:bodyPr vert="horz" wrap="square" lIns="94074" tIns="47037" rIns="94074" bIns="47037" numCol="1" anchor="t" anchorCtr="0" compatLnSpc="1">
            <a:prstTxWarp prst="textNoShape">
              <a:avLst/>
            </a:prstTxWarp>
          </a:bodyPr>
          <a:lstStyle>
            <a:lvl1pPr algn="r" defTabSz="941962" eaLnBrk="1" hangingPunct="1">
              <a:defRPr sz="120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411163" y="698500"/>
            <a:ext cx="6192837" cy="34845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101" y="4416429"/>
            <a:ext cx="5144205" cy="4181475"/>
          </a:xfrm>
          <a:prstGeom prst="rect">
            <a:avLst/>
          </a:prstGeom>
          <a:noFill/>
          <a:ln w="9525">
            <a:noFill/>
            <a:miter lim="800000"/>
            <a:headEnd/>
            <a:tailEnd/>
          </a:ln>
          <a:effectLst/>
        </p:spPr>
        <p:txBody>
          <a:bodyPr vert="horz" wrap="square" lIns="94074" tIns="47037" rIns="94074" bIns="470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8831267"/>
            <a:ext cx="3036218" cy="465137"/>
          </a:xfrm>
          <a:prstGeom prst="rect">
            <a:avLst/>
          </a:prstGeom>
          <a:noFill/>
          <a:ln w="9525">
            <a:noFill/>
            <a:miter lim="800000"/>
            <a:headEnd/>
            <a:tailEnd/>
          </a:ln>
          <a:effectLst/>
        </p:spPr>
        <p:txBody>
          <a:bodyPr vert="horz" wrap="square" lIns="94074" tIns="47037" rIns="94074" bIns="47037" numCol="1" anchor="b" anchorCtr="0" compatLnSpc="1">
            <a:prstTxWarp prst="textNoShape">
              <a:avLst/>
            </a:prstTxWarp>
          </a:bodyPr>
          <a:lstStyle>
            <a:lvl1pPr defTabSz="941962" eaLnBrk="1" hangingPunct="1">
              <a:defRPr sz="1200">
                <a:solidFill>
                  <a:schemeClr val="tx1"/>
                </a:solidFill>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4184" y="8831267"/>
            <a:ext cx="3036217" cy="465137"/>
          </a:xfrm>
          <a:prstGeom prst="rect">
            <a:avLst/>
          </a:prstGeom>
          <a:noFill/>
          <a:ln w="9525">
            <a:noFill/>
            <a:miter lim="800000"/>
            <a:headEnd/>
            <a:tailEnd/>
          </a:ln>
          <a:effectLst/>
        </p:spPr>
        <p:txBody>
          <a:bodyPr vert="horz" wrap="square" lIns="94074" tIns="47037" rIns="94074" bIns="47037" numCol="1" anchor="b" anchorCtr="0" compatLnSpc="1">
            <a:prstTxWarp prst="textNoShape">
              <a:avLst/>
            </a:prstTxWarp>
          </a:bodyPr>
          <a:lstStyle>
            <a:lvl1pPr algn="r" defTabSz="941962" eaLnBrk="1" hangingPunct="1">
              <a:defRPr sz="1200">
                <a:solidFill>
                  <a:schemeClr val="tx1"/>
                </a:solidFill>
                <a:latin typeface="Times New Roman" pitchFamily="18" charset="0"/>
              </a:defRPr>
            </a:lvl1pPr>
          </a:lstStyle>
          <a:p>
            <a:pPr>
              <a:defRPr/>
            </a:pPr>
            <a:fld id="{9E842DD5-8C61-406F-89AD-3C89B2F08D9C}" type="slidenum">
              <a:rPr lang="en-US"/>
              <a:pPr>
                <a:defRPr/>
              </a:pPr>
              <a:t>‹#›</a:t>
            </a:fld>
            <a:endParaRPr lang="en-US"/>
          </a:p>
        </p:txBody>
      </p:sp>
    </p:spTree>
    <p:extLst>
      <p:ext uri="{BB962C8B-B14F-4D97-AF65-F5344CB8AC3E}">
        <p14:creationId xmlns:p14="http://schemas.microsoft.com/office/powerpoint/2010/main" val="1697312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281EC07-3BD9-4DD6-96E6-6C6768941599}" type="slidenum">
              <a:rPr lang="en-US" smtClean="0"/>
              <a:pPr/>
              <a:t>1</a:t>
            </a:fld>
            <a:endParaRPr lang="en-US"/>
          </a:p>
        </p:txBody>
      </p:sp>
      <p:sp>
        <p:nvSpPr>
          <p:cNvPr id="27651" name="Rectangle 2"/>
          <p:cNvSpPr>
            <a:spLocks noGrp="1" noRot="1" noChangeAspect="1" noChangeArrowheads="1" noTextEdit="1"/>
          </p:cNvSpPr>
          <p:nvPr>
            <p:ph type="sldImg"/>
          </p:nvPr>
        </p:nvSpPr>
        <p:spPr>
          <a:xfrm>
            <a:off x="411163" y="698500"/>
            <a:ext cx="6192837" cy="3484563"/>
          </a:xfrm>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1CAA23-3C20-4249-BC0D-D7DD011882C4}" type="slidenum">
              <a:rPr lang="en-US" smtClean="0"/>
              <a:pPr/>
              <a:t>17</a:t>
            </a:fld>
            <a:endParaRPr lang="en-US"/>
          </a:p>
        </p:txBody>
      </p:sp>
      <p:sp>
        <p:nvSpPr>
          <p:cNvPr id="28675" name="Rectangle 2"/>
          <p:cNvSpPr>
            <a:spLocks noGrp="1" noRot="1" noChangeAspect="1" noChangeArrowheads="1" noTextEdit="1"/>
          </p:cNvSpPr>
          <p:nvPr>
            <p:ph type="sldImg"/>
          </p:nvPr>
        </p:nvSpPr>
        <p:spPr>
          <a:xfrm>
            <a:off x="341313" y="698500"/>
            <a:ext cx="6196012" cy="3486150"/>
          </a:xfrm>
          <a:ln/>
        </p:spPr>
      </p:sp>
      <p:sp>
        <p:nvSpPr>
          <p:cNvPr id="28676" name="Rectangle 3"/>
          <p:cNvSpPr>
            <a:spLocks noGrp="1" noChangeArrowheads="1"/>
          </p:cNvSpPr>
          <p:nvPr>
            <p:ph type="body" idx="1"/>
          </p:nvPr>
        </p:nvSpPr>
        <p:spPr>
          <a:xfrm>
            <a:off x="686595" y="4416433"/>
            <a:ext cx="5508637" cy="4181475"/>
          </a:xfrm>
          <a:noFill/>
          <a:ln/>
        </p:spPr>
        <p:txBody>
          <a:bodyPr/>
          <a:lstStyle/>
          <a:p>
            <a:pPr eaLnBrk="1" hangingPunct="1"/>
            <a:endParaRPr lang="en-US"/>
          </a:p>
        </p:txBody>
      </p:sp>
    </p:spTree>
    <p:extLst>
      <p:ext uri="{BB962C8B-B14F-4D97-AF65-F5344CB8AC3E}">
        <p14:creationId xmlns:p14="http://schemas.microsoft.com/office/powerpoint/2010/main" val="190023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3CA3F15-7A8B-4241-8106-50817272AE5F}" type="slidenum">
              <a:rPr lang="en-US" smtClean="0"/>
              <a:pPr/>
              <a:t>18</a:t>
            </a:fld>
            <a:endParaRPr lang="en-US"/>
          </a:p>
        </p:txBody>
      </p:sp>
      <p:sp>
        <p:nvSpPr>
          <p:cNvPr id="43011" name="Rectangle 2"/>
          <p:cNvSpPr>
            <a:spLocks noGrp="1" noRot="1" noChangeAspect="1" noChangeArrowheads="1" noTextEdit="1"/>
          </p:cNvSpPr>
          <p:nvPr>
            <p:ph type="sldImg"/>
          </p:nvPr>
        </p:nvSpPr>
        <p:spPr>
          <a:xfrm>
            <a:off x="406400" y="696913"/>
            <a:ext cx="6197600" cy="3486150"/>
          </a:xfrm>
          <a:ln/>
        </p:spPr>
      </p:sp>
      <p:sp>
        <p:nvSpPr>
          <p:cNvPr id="43012" name="Rectangle 3"/>
          <p:cNvSpPr>
            <a:spLocks noGrp="1" noChangeArrowheads="1"/>
          </p:cNvSpPr>
          <p:nvPr>
            <p:ph type="body" idx="1"/>
          </p:nvPr>
        </p:nvSpPr>
        <p:spPr>
          <a:xfrm>
            <a:off x="701041" y="4416427"/>
            <a:ext cx="5608320" cy="4183063"/>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1CAA23-3C20-4249-BC0D-D7DD011882C4}" type="slidenum">
              <a:rPr lang="en-US" smtClean="0"/>
              <a:pPr/>
              <a:t>2</a:t>
            </a:fld>
            <a:endParaRPr lang="en-US"/>
          </a:p>
        </p:txBody>
      </p:sp>
      <p:sp>
        <p:nvSpPr>
          <p:cNvPr id="28675" name="Rectangle 2"/>
          <p:cNvSpPr>
            <a:spLocks noGrp="1" noRot="1" noChangeAspect="1" noChangeArrowheads="1" noTextEdit="1"/>
          </p:cNvSpPr>
          <p:nvPr>
            <p:ph type="sldImg"/>
          </p:nvPr>
        </p:nvSpPr>
        <p:spPr>
          <a:xfrm>
            <a:off x="404813" y="698500"/>
            <a:ext cx="6197600" cy="3486150"/>
          </a:xfrm>
          <a:ln/>
        </p:spPr>
      </p:sp>
      <p:sp>
        <p:nvSpPr>
          <p:cNvPr id="28676" name="Rectangle 3"/>
          <p:cNvSpPr>
            <a:spLocks noGrp="1" noChangeArrowheads="1"/>
          </p:cNvSpPr>
          <p:nvPr>
            <p:ph type="body" idx="1"/>
          </p:nvPr>
        </p:nvSpPr>
        <p:spPr>
          <a:xfrm>
            <a:off x="699421" y="4416431"/>
            <a:ext cx="5611566" cy="4181475"/>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4CAA7BD-7B44-4B5D-9F8C-36EA4329EFBB}" type="slidenum">
              <a:rPr lang="en-US" smtClean="0"/>
              <a:pPr/>
              <a:t>4</a:t>
            </a:fld>
            <a:endParaRPr lang="en-US"/>
          </a:p>
        </p:txBody>
      </p:sp>
      <p:sp>
        <p:nvSpPr>
          <p:cNvPr id="39939" name="Rectangle 2"/>
          <p:cNvSpPr>
            <a:spLocks noGrp="1" noRot="1" noChangeAspect="1" noChangeArrowheads="1" noTextEdit="1"/>
          </p:cNvSpPr>
          <p:nvPr>
            <p:ph type="sldImg"/>
          </p:nvPr>
        </p:nvSpPr>
        <p:spPr>
          <a:xfrm>
            <a:off x="341313" y="700088"/>
            <a:ext cx="6196012" cy="3486150"/>
          </a:xfrm>
          <a:ln/>
        </p:spPr>
      </p:sp>
      <p:sp>
        <p:nvSpPr>
          <p:cNvPr id="39940" name="Rectangle 3"/>
          <p:cNvSpPr>
            <a:spLocks noGrp="1" noChangeArrowheads="1"/>
          </p:cNvSpPr>
          <p:nvPr>
            <p:ph type="body" idx="1"/>
          </p:nvPr>
        </p:nvSpPr>
        <p:spPr>
          <a:xfrm>
            <a:off x="686594" y="4416425"/>
            <a:ext cx="5508637" cy="4179888"/>
          </a:xfrm>
          <a:noFill/>
          <a:ln/>
        </p:spPr>
        <p:txBody>
          <a:bodyPr/>
          <a:lstStyle/>
          <a:p>
            <a:pPr eaLnBrk="1" hangingPunct="1"/>
            <a:endParaRPr lang="en-US"/>
          </a:p>
        </p:txBody>
      </p:sp>
    </p:spTree>
    <p:extLst>
      <p:ext uri="{BB962C8B-B14F-4D97-AF65-F5344CB8AC3E}">
        <p14:creationId xmlns:p14="http://schemas.microsoft.com/office/powerpoint/2010/main" val="48087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192837"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842DD5-8C61-406F-89AD-3C89B2F08D9C}" type="slidenum">
              <a:rPr lang="en-US" smtClean="0"/>
              <a:pPr>
                <a:defRPr/>
              </a:pPr>
              <a:t>7</a:t>
            </a:fld>
            <a:endParaRPr lang="en-US"/>
          </a:p>
        </p:txBody>
      </p:sp>
    </p:spTree>
    <p:extLst>
      <p:ext uri="{BB962C8B-B14F-4D97-AF65-F5344CB8AC3E}">
        <p14:creationId xmlns:p14="http://schemas.microsoft.com/office/powerpoint/2010/main" val="254598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1CAA23-3C20-4249-BC0D-D7DD011882C4}" type="slidenum">
              <a:rPr lang="en-US" smtClean="0"/>
              <a:pPr/>
              <a:t>8</a:t>
            </a:fld>
            <a:endParaRPr lang="en-US"/>
          </a:p>
        </p:txBody>
      </p:sp>
      <p:sp>
        <p:nvSpPr>
          <p:cNvPr id="28675" name="Rectangle 2"/>
          <p:cNvSpPr>
            <a:spLocks noGrp="1" noRot="1" noChangeAspect="1" noChangeArrowheads="1" noTextEdit="1"/>
          </p:cNvSpPr>
          <p:nvPr>
            <p:ph type="sldImg"/>
          </p:nvPr>
        </p:nvSpPr>
        <p:spPr>
          <a:xfrm>
            <a:off x="341313" y="698500"/>
            <a:ext cx="6196012" cy="3486150"/>
          </a:xfrm>
          <a:ln/>
        </p:spPr>
      </p:sp>
      <p:sp>
        <p:nvSpPr>
          <p:cNvPr id="28676" name="Rectangle 3"/>
          <p:cNvSpPr>
            <a:spLocks noGrp="1" noChangeArrowheads="1"/>
          </p:cNvSpPr>
          <p:nvPr>
            <p:ph type="body" idx="1"/>
          </p:nvPr>
        </p:nvSpPr>
        <p:spPr>
          <a:xfrm>
            <a:off x="686595" y="4416433"/>
            <a:ext cx="5508637" cy="4181475"/>
          </a:xfrm>
          <a:noFill/>
          <a:ln/>
        </p:spPr>
        <p:txBody>
          <a:bodyPr/>
          <a:lstStyle/>
          <a:p>
            <a:pPr eaLnBrk="1" hangingPunct="1"/>
            <a:endParaRPr lang="en-US"/>
          </a:p>
        </p:txBody>
      </p:sp>
    </p:spTree>
    <p:extLst>
      <p:ext uri="{BB962C8B-B14F-4D97-AF65-F5344CB8AC3E}">
        <p14:creationId xmlns:p14="http://schemas.microsoft.com/office/powerpoint/2010/main" val="278103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2E7962D-E2A0-4E22-B141-B5450C6C0E52}" type="slidenum">
              <a:rPr lang="en-US" smtClean="0"/>
              <a:pPr/>
              <a:t>12</a:t>
            </a:fld>
            <a:endParaRPr lang="en-US"/>
          </a:p>
        </p:txBody>
      </p:sp>
      <p:sp>
        <p:nvSpPr>
          <p:cNvPr id="31747" name="Rectangle 2"/>
          <p:cNvSpPr>
            <a:spLocks noGrp="1" noRot="1" noChangeAspect="1" noChangeArrowheads="1" noTextEdit="1"/>
          </p:cNvSpPr>
          <p:nvPr>
            <p:ph type="sldImg"/>
          </p:nvPr>
        </p:nvSpPr>
        <p:spPr>
          <a:xfrm>
            <a:off x="411163" y="698500"/>
            <a:ext cx="6192837" cy="3484563"/>
          </a:xfrm>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47663" y="698500"/>
            <a:ext cx="6194425" cy="3484563"/>
          </a:xfrm>
          <a:ln/>
        </p:spPr>
      </p:sp>
      <p:sp>
        <p:nvSpPr>
          <p:cNvPr id="3379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013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1CAA23-3C20-4249-BC0D-D7DD011882C4}" type="slidenum">
              <a:rPr lang="en-US" smtClean="0"/>
              <a:pPr/>
              <a:t>15</a:t>
            </a:fld>
            <a:endParaRPr lang="en-US"/>
          </a:p>
        </p:txBody>
      </p:sp>
      <p:sp>
        <p:nvSpPr>
          <p:cNvPr id="28675" name="Rectangle 2"/>
          <p:cNvSpPr>
            <a:spLocks noGrp="1" noRot="1" noChangeAspect="1" noChangeArrowheads="1" noTextEdit="1"/>
          </p:cNvSpPr>
          <p:nvPr>
            <p:ph type="sldImg"/>
          </p:nvPr>
        </p:nvSpPr>
        <p:spPr>
          <a:xfrm>
            <a:off x="341313" y="698500"/>
            <a:ext cx="6196012" cy="3486150"/>
          </a:xfrm>
          <a:ln/>
        </p:spPr>
      </p:sp>
      <p:sp>
        <p:nvSpPr>
          <p:cNvPr id="28676" name="Rectangle 3"/>
          <p:cNvSpPr>
            <a:spLocks noGrp="1" noChangeArrowheads="1"/>
          </p:cNvSpPr>
          <p:nvPr>
            <p:ph type="body" idx="1"/>
          </p:nvPr>
        </p:nvSpPr>
        <p:spPr>
          <a:xfrm>
            <a:off x="686595" y="4416433"/>
            <a:ext cx="5508637" cy="4181475"/>
          </a:xfrm>
          <a:noFill/>
          <a:ln/>
        </p:spPr>
        <p:txBody>
          <a:bodyPr/>
          <a:lstStyle/>
          <a:p>
            <a:pPr eaLnBrk="1" hangingPunct="1"/>
            <a:endParaRPr lang="en-US"/>
          </a:p>
        </p:txBody>
      </p:sp>
    </p:spTree>
    <p:extLst>
      <p:ext uri="{BB962C8B-B14F-4D97-AF65-F5344CB8AC3E}">
        <p14:creationId xmlns:p14="http://schemas.microsoft.com/office/powerpoint/2010/main" val="26213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1CAA23-3C20-4249-BC0D-D7DD011882C4}" type="slidenum">
              <a:rPr lang="en-US" smtClean="0"/>
              <a:pPr/>
              <a:t>16</a:t>
            </a:fld>
            <a:endParaRPr lang="en-US"/>
          </a:p>
        </p:txBody>
      </p:sp>
      <p:sp>
        <p:nvSpPr>
          <p:cNvPr id="28675" name="Rectangle 2"/>
          <p:cNvSpPr>
            <a:spLocks noGrp="1" noRot="1" noChangeAspect="1" noChangeArrowheads="1" noTextEdit="1"/>
          </p:cNvSpPr>
          <p:nvPr>
            <p:ph type="sldImg"/>
          </p:nvPr>
        </p:nvSpPr>
        <p:spPr>
          <a:xfrm>
            <a:off x="341313" y="698500"/>
            <a:ext cx="6196012" cy="3486150"/>
          </a:xfrm>
          <a:ln/>
        </p:spPr>
      </p:sp>
      <p:sp>
        <p:nvSpPr>
          <p:cNvPr id="28676" name="Rectangle 3"/>
          <p:cNvSpPr>
            <a:spLocks noGrp="1" noChangeArrowheads="1"/>
          </p:cNvSpPr>
          <p:nvPr>
            <p:ph type="body" idx="1"/>
          </p:nvPr>
        </p:nvSpPr>
        <p:spPr>
          <a:xfrm>
            <a:off x="686595" y="4416433"/>
            <a:ext cx="5508637" cy="4181475"/>
          </a:xfrm>
          <a:noFill/>
          <a:ln/>
        </p:spPr>
        <p:txBody>
          <a:bodyPr/>
          <a:lstStyle/>
          <a:p>
            <a:pPr eaLnBrk="1" hangingPunct="1"/>
            <a:endParaRPr lang="en-US"/>
          </a:p>
        </p:txBody>
      </p:sp>
    </p:spTree>
    <p:extLst>
      <p:ext uri="{BB962C8B-B14F-4D97-AF65-F5344CB8AC3E}">
        <p14:creationId xmlns:p14="http://schemas.microsoft.com/office/powerpoint/2010/main" val="2073789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42"/>
          <p:cNvSpPr txBox="1">
            <a:spLocks noChangeArrowheads="1"/>
          </p:cNvSpPr>
          <p:nvPr userDrawn="1"/>
        </p:nvSpPr>
        <p:spPr bwMode="auto">
          <a:xfrm>
            <a:off x="406400" y="534989"/>
            <a:ext cx="5107517" cy="244475"/>
          </a:xfrm>
          <a:prstGeom prst="rect">
            <a:avLst/>
          </a:prstGeom>
          <a:noFill/>
          <a:ln w="9525">
            <a:noFill/>
            <a:miter lim="800000"/>
            <a:headEnd/>
            <a:tailEnd/>
          </a:ln>
        </p:spPr>
        <p:txBody>
          <a:bodyPr>
            <a:spAutoFit/>
          </a:bodyPr>
          <a:lstStyle/>
          <a:p>
            <a:pPr>
              <a:spcBef>
                <a:spcPct val="50000"/>
              </a:spcBef>
              <a:defRPr/>
            </a:pPr>
            <a:r>
              <a:rPr lang="en-US" sz="1000">
                <a:ea typeface="ＭＳ Ｐゴシック" pitchFamily="31" charset="-128"/>
              </a:rPr>
              <a:t>National Aeronautics and Space Administration</a:t>
            </a:r>
          </a:p>
        </p:txBody>
      </p:sp>
      <p:sp>
        <p:nvSpPr>
          <p:cNvPr id="167038" name="Rectangle 126"/>
          <p:cNvSpPr>
            <a:spLocks noGrp="1" noChangeArrowheads="1"/>
          </p:cNvSpPr>
          <p:nvPr>
            <p:ph type="ctrTitle" sz="quarter"/>
          </p:nvPr>
        </p:nvSpPr>
        <p:spPr>
          <a:xfrm>
            <a:off x="914400" y="1600201"/>
            <a:ext cx="10363200" cy="1973263"/>
          </a:xfrm>
        </p:spPr>
        <p:txBody>
          <a:bodyPr/>
          <a:lstStyle>
            <a:lvl1pPr algn="ctr">
              <a:defRPr sz="3400"/>
            </a:lvl1pPr>
          </a:lstStyle>
          <a:p>
            <a:r>
              <a:rPr lang="en-US"/>
              <a:t>Click to edit Master title style</a:t>
            </a:r>
          </a:p>
        </p:txBody>
      </p:sp>
      <p:sp>
        <p:nvSpPr>
          <p:cNvPr id="167039" name="Rectangle 127"/>
          <p:cNvSpPr>
            <a:spLocks noGrp="1" noChangeArrowheads="1"/>
          </p:cNvSpPr>
          <p:nvPr>
            <p:ph type="subTitle" sz="quarter" idx="1"/>
          </p:nvPr>
        </p:nvSpPr>
        <p:spPr>
          <a:xfrm>
            <a:off x="1828800" y="3886200"/>
            <a:ext cx="8534400" cy="1752600"/>
          </a:xfrm>
        </p:spPr>
        <p:txBody>
          <a:bodyPr/>
          <a:lstStyle>
            <a:lvl1pPr marL="0" indent="0" algn="ctr">
              <a:buFont typeface="Times" pitchFamily="18" charset="0"/>
              <a:buNone/>
              <a:defRPr/>
            </a:lvl1pPr>
          </a:lstStyle>
          <a:p>
            <a:r>
              <a:rPr lang="en-US"/>
              <a:t>Click to edit Master subtitle style</a:t>
            </a:r>
          </a:p>
        </p:txBody>
      </p:sp>
      <p:sp>
        <p:nvSpPr>
          <p:cNvPr id="3" name="Slide Number Placeholder 2">
            <a:extLst>
              <a:ext uri="{FF2B5EF4-FFF2-40B4-BE49-F238E27FC236}">
                <a16:creationId xmlns:a16="http://schemas.microsoft.com/office/drawing/2014/main" id="{67C09ECD-57A6-264D-959E-91482B63AB48}"/>
              </a:ext>
            </a:extLst>
          </p:cNvPr>
          <p:cNvSpPr>
            <a:spLocks noGrp="1"/>
          </p:cNvSpPr>
          <p:nvPr>
            <p:ph type="sldNum" sz="quarter" idx="10"/>
          </p:nvPr>
        </p:nvSpPr>
        <p:spPr/>
        <p:txBody>
          <a:bodyPr/>
          <a:lstStyle/>
          <a:p>
            <a:pPr>
              <a:defRPr/>
            </a:pPr>
            <a:fld id="{B366E01A-A78A-44AC-BB34-274130D3BBDD}" type="slidenum">
              <a:rPr lang="en-US" smtClean="0"/>
              <a:pPr>
                <a:defRPr/>
              </a:pPr>
              <a:t>‹#›</a:t>
            </a:fld>
            <a:endParaRPr lang="en-US"/>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6"/>
          <p:cNvSpPr>
            <a:spLocks noGrp="1" noChangeArrowheads="1"/>
          </p:cNvSpPr>
          <p:nvPr>
            <p:ph type="sldNum" sz="quarter" idx="10"/>
          </p:nvPr>
        </p:nvSpPr>
        <p:spPr>
          <a:ln/>
        </p:spPr>
        <p:txBody>
          <a:bodyPr/>
          <a:lstStyle>
            <a:lvl1pPr>
              <a:defRPr/>
            </a:lvl1pPr>
          </a:lstStyle>
          <a:p>
            <a:pPr>
              <a:defRPr/>
            </a:pPr>
            <a:fld id="{ADDCBA76-4EF3-4863-BD98-CAB295F96B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5767" y="327025"/>
            <a:ext cx="2851151" cy="580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5967" y="327025"/>
            <a:ext cx="83566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6"/>
          <p:cNvSpPr>
            <a:spLocks noGrp="1" noChangeArrowheads="1"/>
          </p:cNvSpPr>
          <p:nvPr>
            <p:ph type="sldNum" sz="quarter" idx="10"/>
          </p:nvPr>
        </p:nvSpPr>
        <p:spPr>
          <a:ln/>
        </p:spPr>
        <p:txBody>
          <a:bodyPr/>
          <a:lstStyle>
            <a:lvl1pPr>
              <a:defRPr/>
            </a:lvl1pPr>
          </a:lstStyle>
          <a:p>
            <a:pPr>
              <a:defRPr/>
            </a:pPr>
            <a:fld id="{392509FE-6982-4C5B-9AF9-F8B8127613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5967" y="327026"/>
            <a:ext cx="10121900" cy="569913"/>
          </a:xfrm>
        </p:spPr>
        <p:txBody>
          <a:bodyPr/>
          <a:lstStyle/>
          <a:p>
            <a:r>
              <a:rPr lang="en-US"/>
              <a:t>Click to edit Master title style</a:t>
            </a:r>
          </a:p>
        </p:txBody>
      </p:sp>
      <p:sp>
        <p:nvSpPr>
          <p:cNvPr id="3" name="Table Placeholder 2"/>
          <p:cNvSpPr>
            <a:spLocks noGrp="1"/>
          </p:cNvSpPr>
          <p:nvPr>
            <p:ph type="tbl" idx="1"/>
          </p:nvPr>
        </p:nvSpPr>
        <p:spPr>
          <a:xfrm>
            <a:off x="406400" y="1144588"/>
            <a:ext cx="11330517" cy="4986337"/>
          </a:xfrm>
        </p:spPr>
        <p:txBody>
          <a:bodyPr/>
          <a:lstStyle/>
          <a:p>
            <a:pPr lvl="0"/>
            <a:endParaRPr lang="en-US" noProof="0"/>
          </a:p>
        </p:txBody>
      </p:sp>
      <p:sp>
        <p:nvSpPr>
          <p:cNvPr id="4" name="Rectangle 136"/>
          <p:cNvSpPr>
            <a:spLocks noGrp="1" noChangeArrowheads="1"/>
          </p:cNvSpPr>
          <p:nvPr>
            <p:ph type="sldNum" sz="quarter" idx="10"/>
          </p:nvPr>
        </p:nvSpPr>
        <p:spPr>
          <a:ln/>
        </p:spPr>
        <p:txBody>
          <a:bodyPr/>
          <a:lstStyle>
            <a:lvl1pPr>
              <a:defRPr/>
            </a:lvl1pPr>
          </a:lstStyle>
          <a:p>
            <a:pPr>
              <a:defRPr/>
            </a:pPr>
            <a:fld id="{3F9CD739-4201-4FC5-876A-08C1B598B5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5967" y="327026"/>
            <a:ext cx="10121900" cy="569913"/>
          </a:xfrm>
        </p:spPr>
        <p:txBody>
          <a:bodyPr/>
          <a:lstStyle/>
          <a:p>
            <a:r>
              <a:rPr lang="en-US"/>
              <a:t>Click to edit Master title style</a:t>
            </a:r>
          </a:p>
        </p:txBody>
      </p:sp>
      <p:sp>
        <p:nvSpPr>
          <p:cNvPr id="3" name="Text Placeholder 2"/>
          <p:cNvSpPr>
            <a:spLocks noGrp="1"/>
          </p:cNvSpPr>
          <p:nvPr>
            <p:ph type="body" sz="half" idx="1"/>
          </p:nvPr>
        </p:nvSpPr>
        <p:spPr>
          <a:xfrm>
            <a:off x="406400" y="1144588"/>
            <a:ext cx="5562600" cy="498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72200" y="1144589"/>
            <a:ext cx="5564717" cy="241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72200" y="3713163"/>
            <a:ext cx="5564717" cy="2417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6"/>
          <p:cNvSpPr>
            <a:spLocks noGrp="1" noChangeArrowheads="1"/>
          </p:cNvSpPr>
          <p:nvPr>
            <p:ph type="sldNum" sz="quarter" idx="10"/>
          </p:nvPr>
        </p:nvSpPr>
        <p:spPr>
          <a:ln/>
        </p:spPr>
        <p:txBody>
          <a:bodyPr/>
          <a:lstStyle>
            <a:lvl1pPr>
              <a:defRPr/>
            </a:lvl1pPr>
          </a:lstStyle>
          <a:p>
            <a:pPr>
              <a:defRPr/>
            </a:pPr>
            <a:fld id="{8DF5C092-EC46-4196-8D4B-672F5E7014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6"/>
          <p:cNvSpPr>
            <a:spLocks noGrp="1" noChangeArrowheads="1"/>
          </p:cNvSpPr>
          <p:nvPr>
            <p:ph type="sldNum" sz="quarter" idx="10"/>
          </p:nvPr>
        </p:nvSpPr>
        <p:spPr>
          <a:ln/>
        </p:spPr>
        <p:txBody>
          <a:bodyPr/>
          <a:lstStyle>
            <a:lvl1pPr>
              <a:defRPr/>
            </a:lvl1pPr>
          </a:lstStyle>
          <a:p>
            <a:pPr>
              <a:defRPr/>
            </a:pPr>
            <a:fld id="{07AA0A2A-6228-4A1C-9A9E-D0215AA41444}" type="slidenum">
              <a:rPr lang="en-US"/>
              <a:pPr>
                <a:defRPr/>
              </a:pPr>
              <a:t>‹#›</a:t>
            </a:fld>
            <a:endParaRPr lang="en-US" dirty="0"/>
          </a:p>
        </p:txBody>
      </p:sp>
      <p:sp>
        <p:nvSpPr>
          <p:cNvPr id="5" name="Title 4">
            <a:extLst>
              <a:ext uri="{FF2B5EF4-FFF2-40B4-BE49-F238E27FC236}">
                <a16:creationId xmlns:a16="http://schemas.microsoft.com/office/drawing/2014/main" id="{19E4A596-F1D3-4B9D-064C-754DB35345AB}"/>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6"/>
          <p:cNvSpPr>
            <a:spLocks noGrp="1" noChangeArrowheads="1"/>
          </p:cNvSpPr>
          <p:nvPr>
            <p:ph type="sldNum" sz="quarter" idx="10"/>
          </p:nvPr>
        </p:nvSpPr>
        <p:spPr>
          <a:ln/>
        </p:spPr>
        <p:txBody>
          <a:bodyPr/>
          <a:lstStyle>
            <a:lvl1pPr>
              <a:defRPr/>
            </a:lvl1pPr>
          </a:lstStyle>
          <a:p>
            <a:pPr>
              <a:defRPr/>
            </a:pPr>
            <a:fld id="{6712EC17-8144-40C3-9487-8842A60FCD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144588"/>
            <a:ext cx="5562600" cy="4986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44588"/>
            <a:ext cx="5564717" cy="4986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6"/>
          <p:cNvSpPr>
            <a:spLocks noGrp="1" noChangeArrowheads="1"/>
          </p:cNvSpPr>
          <p:nvPr>
            <p:ph type="sldNum" sz="quarter" idx="10"/>
          </p:nvPr>
        </p:nvSpPr>
        <p:spPr>
          <a:ln/>
        </p:spPr>
        <p:txBody>
          <a:bodyPr/>
          <a:lstStyle>
            <a:lvl1pPr>
              <a:defRPr/>
            </a:lvl1pPr>
          </a:lstStyle>
          <a:p>
            <a:pPr>
              <a:defRPr/>
            </a:pPr>
            <a:fld id="{3785E337-1FCB-4E7C-9DC0-F58D8F3B5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6"/>
          <p:cNvSpPr>
            <a:spLocks noGrp="1" noChangeArrowheads="1"/>
          </p:cNvSpPr>
          <p:nvPr>
            <p:ph type="sldNum" sz="quarter" idx="10"/>
          </p:nvPr>
        </p:nvSpPr>
        <p:spPr>
          <a:ln/>
        </p:spPr>
        <p:txBody>
          <a:bodyPr/>
          <a:lstStyle>
            <a:lvl1pPr>
              <a:defRPr/>
            </a:lvl1pPr>
          </a:lstStyle>
          <a:p>
            <a:pPr>
              <a:defRPr/>
            </a:pPr>
            <a:fld id="{3C670C27-E03B-4157-8A5F-BC686A80D2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6"/>
          <p:cNvSpPr>
            <a:spLocks noGrp="1" noChangeArrowheads="1"/>
          </p:cNvSpPr>
          <p:nvPr>
            <p:ph type="sldNum" sz="quarter" idx="10"/>
          </p:nvPr>
        </p:nvSpPr>
        <p:spPr>
          <a:ln/>
        </p:spPr>
        <p:txBody>
          <a:bodyPr/>
          <a:lstStyle>
            <a:lvl1pPr>
              <a:defRPr/>
            </a:lvl1pPr>
          </a:lstStyle>
          <a:p>
            <a:pPr>
              <a:defRPr/>
            </a:pPr>
            <a:fld id="{51EDB46A-C667-4676-B135-9ED8E5C003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6"/>
          <p:cNvSpPr>
            <a:spLocks noGrp="1" noChangeArrowheads="1"/>
          </p:cNvSpPr>
          <p:nvPr>
            <p:ph type="sldNum" sz="quarter" idx="10"/>
          </p:nvPr>
        </p:nvSpPr>
        <p:spPr>
          <a:ln/>
        </p:spPr>
        <p:txBody>
          <a:bodyPr/>
          <a:lstStyle>
            <a:lvl1pPr>
              <a:defRPr/>
            </a:lvl1pPr>
          </a:lstStyle>
          <a:p>
            <a:pPr>
              <a:defRPr/>
            </a:pPr>
            <a:fld id="{193DA455-51CF-47F8-A5F4-07615B2151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6"/>
          <p:cNvSpPr>
            <a:spLocks noGrp="1" noChangeArrowheads="1"/>
          </p:cNvSpPr>
          <p:nvPr>
            <p:ph type="sldNum" sz="quarter" idx="10"/>
          </p:nvPr>
        </p:nvSpPr>
        <p:spPr>
          <a:ln/>
        </p:spPr>
        <p:txBody>
          <a:bodyPr/>
          <a:lstStyle>
            <a:lvl1pPr>
              <a:defRPr/>
            </a:lvl1pPr>
          </a:lstStyle>
          <a:p>
            <a:pPr>
              <a:defRPr/>
            </a:pPr>
            <a:fld id="{31022909-165C-4793-91A1-EF5FC41E67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6"/>
          <p:cNvSpPr>
            <a:spLocks noGrp="1" noChangeArrowheads="1"/>
          </p:cNvSpPr>
          <p:nvPr>
            <p:ph type="sldNum" sz="quarter" idx="10"/>
          </p:nvPr>
        </p:nvSpPr>
        <p:spPr>
          <a:ln/>
        </p:spPr>
        <p:txBody>
          <a:bodyPr/>
          <a:lstStyle>
            <a:lvl1pPr>
              <a:defRPr/>
            </a:lvl1pPr>
          </a:lstStyle>
          <a:p>
            <a:pPr>
              <a:defRPr/>
            </a:pPr>
            <a:fld id="{12F4A7C1-842A-4B0B-A1B4-91E71939E6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kagammage:Documents:Customer%20work:JOBS%20ON%20REVIEW:B1999-simms:Diversity_templates:PowerPoint:Meatball_CMYK_1inch.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026" name="Rectangle 128"/>
          <p:cNvSpPr>
            <a:spLocks noGrp="1" noChangeArrowheads="1"/>
          </p:cNvSpPr>
          <p:nvPr>
            <p:ph type="body" idx="1"/>
          </p:nvPr>
        </p:nvSpPr>
        <p:spPr bwMode="auto">
          <a:xfrm>
            <a:off x="406400" y="1144588"/>
            <a:ext cx="11330517" cy="4986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129"/>
          <p:cNvSpPr>
            <a:spLocks noGrp="1" noChangeArrowheads="1"/>
          </p:cNvSpPr>
          <p:nvPr>
            <p:ph type="title"/>
          </p:nvPr>
        </p:nvSpPr>
        <p:spPr bwMode="auto">
          <a:xfrm>
            <a:off x="325967" y="327026"/>
            <a:ext cx="10121900" cy="569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66024" name="Rectangle 136"/>
          <p:cNvSpPr>
            <a:spLocks noGrp="1" noChangeArrowheads="1"/>
          </p:cNvSpPr>
          <p:nvPr>
            <p:ph type="sldNum" sz="quarter" idx="4"/>
          </p:nvPr>
        </p:nvSpPr>
        <p:spPr bwMode="auto">
          <a:xfrm>
            <a:off x="10871200" y="6172201"/>
            <a:ext cx="806451"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a:lvl1pPr>
          </a:lstStyle>
          <a:p>
            <a:pPr>
              <a:defRPr/>
            </a:pPr>
            <a:fld id="{B366E01A-A78A-44AC-BB34-274130D3BBDD}" type="slidenum">
              <a:rPr lang="en-US"/>
              <a:pPr>
                <a:defRPr/>
              </a:pPr>
              <a:t>‹#›</a:t>
            </a:fld>
            <a:endParaRPr lang="en-US"/>
          </a:p>
        </p:txBody>
      </p:sp>
      <p:sp>
        <p:nvSpPr>
          <p:cNvPr id="166030" name="Text Box 142"/>
          <p:cNvSpPr txBox="1">
            <a:spLocks noChangeArrowheads="1"/>
          </p:cNvSpPr>
          <p:nvPr userDrawn="1"/>
        </p:nvSpPr>
        <p:spPr bwMode="auto">
          <a:xfrm>
            <a:off x="406401" y="6248401"/>
            <a:ext cx="6923617" cy="396875"/>
          </a:xfrm>
          <a:prstGeom prst="rect">
            <a:avLst/>
          </a:prstGeom>
          <a:noFill/>
          <a:ln w="9525">
            <a:noFill/>
            <a:miter lim="800000"/>
            <a:headEnd/>
            <a:tailEnd/>
          </a:ln>
          <a:effectLst/>
        </p:spPr>
        <p:txBody>
          <a:bodyPr lIns="45720" rIns="45720">
            <a:spAutoFit/>
          </a:bodyPr>
          <a:lstStyle/>
          <a:p>
            <a:pPr>
              <a:defRPr/>
            </a:pPr>
            <a:r>
              <a:rPr lang="en-US" sz="1000" dirty="0">
                <a:solidFill>
                  <a:srgbClr val="257986"/>
                </a:solidFill>
              </a:rPr>
              <a:t>NASA’s Goddard Mission Services Evolution Center (GMSEC)</a:t>
            </a:r>
          </a:p>
          <a:p>
            <a:pPr>
              <a:defRPr/>
            </a:pPr>
            <a:r>
              <a:rPr lang="en-US" sz="1000" dirty="0">
                <a:solidFill>
                  <a:srgbClr val="257986"/>
                </a:solidFill>
              </a:rPr>
              <a:t>NASA Goddard Space Flight Center </a:t>
            </a:r>
          </a:p>
        </p:txBody>
      </p:sp>
      <p:pic>
        <p:nvPicPr>
          <p:cNvPr id="1030" name="Picture 145" descr="Macintosh HD:Users:kagammage:Documents:Customer work:JOBS ON REVIEW:B1999-simms:Diversity_templates:PowerPoint:Meatball_CMYK_1inch.gif"/>
          <p:cNvPicPr>
            <a:picLocks noChangeAspect="1" noChangeArrowheads="1"/>
          </p:cNvPicPr>
          <p:nvPr userDrawn="1"/>
        </p:nvPicPr>
        <p:blipFill>
          <a:blip r:embed="rId15" r:link="rId16" cstate="print">
            <a:extLst>
              <a:ext uri="{28A0092B-C50C-407E-A947-70E740481C1C}">
                <a14:useLocalDpi xmlns:a14="http://schemas.microsoft.com/office/drawing/2010/main"/>
              </a:ext>
            </a:extLst>
          </a:blip>
          <a:srcRect/>
          <a:stretch>
            <a:fillRect/>
          </a:stretch>
        </p:blipFill>
        <p:spPr bwMode="auto">
          <a:xfrm>
            <a:off x="10720873" y="276225"/>
            <a:ext cx="982178" cy="712788"/>
          </a:xfrm>
          <a:prstGeom prst="rect">
            <a:avLst/>
          </a:prstGeom>
          <a:noFill/>
          <a:ln w="9525">
            <a:noFill/>
            <a:miter lim="800000"/>
            <a:headEnd/>
            <a:tailEnd/>
          </a:ln>
        </p:spPr>
      </p:pic>
      <p:sp>
        <p:nvSpPr>
          <p:cNvPr id="166034" name="Line 146"/>
          <p:cNvSpPr>
            <a:spLocks noChangeShapeType="1"/>
          </p:cNvSpPr>
          <p:nvPr userDrawn="1"/>
        </p:nvSpPr>
        <p:spPr bwMode="auto">
          <a:xfrm flipV="1">
            <a:off x="300568" y="939800"/>
            <a:ext cx="10164233" cy="0"/>
          </a:xfrm>
          <a:prstGeom prst="line">
            <a:avLst/>
          </a:prstGeom>
          <a:noFill/>
          <a:ln w="28575">
            <a:solidFill>
              <a:srgbClr val="990000"/>
            </a:solidFill>
            <a:round/>
            <a:headEnd/>
            <a:tailEnd/>
          </a:ln>
          <a:effectLst/>
        </p:spPr>
        <p:txBody>
          <a:bodyPr>
            <a:spAutoFit/>
          </a:bodyPr>
          <a:lstStyle/>
          <a:p>
            <a:pPr>
              <a:defRPr/>
            </a:pPr>
            <a:endParaRPr lang="en-US" sz="1600"/>
          </a:p>
        </p:txBody>
      </p:sp>
      <p:sp>
        <p:nvSpPr>
          <p:cNvPr id="166036" name="Line 148"/>
          <p:cNvSpPr>
            <a:spLocks noChangeShapeType="1"/>
          </p:cNvSpPr>
          <p:nvPr userDrawn="1"/>
        </p:nvSpPr>
        <p:spPr bwMode="auto">
          <a:xfrm>
            <a:off x="440267" y="6210300"/>
            <a:ext cx="11243733" cy="0"/>
          </a:xfrm>
          <a:prstGeom prst="line">
            <a:avLst/>
          </a:prstGeom>
          <a:noFill/>
          <a:ln w="12700">
            <a:solidFill>
              <a:srgbClr val="000000"/>
            </a:solidFill>
            <a:round/>
            <a:headEnd/>
            <a:tailEnd/>
          </a:ln>
          <a:effectLst/>
        </p:spPr>
        <p:txBody>
          <a:bodyPr>
            <a:spAutoFit/>
          </a:bodyPr>
          <a:lstStyle/>
          <a:p>
            <a:pPr>
              <a:defRPr/>
            </a:pPr>
            <a:endParaRPr lang="en-US" sz="1600"/>
          </a:p>
        </p:txBody>
      </p:sp>
      <p:sp>
        <p:nvSpPr>
          <p:cNvPr id="9" name="Date Placeholder 8"/>
          <p:cNvSpPr txBox="1">
            <a:spLocks/>
          </p:cNvSpPr>
          <p:nvPr userDrawn="1"/>
        </p:nvSpPr>
        <p:spPr>
          <a:xfrm>
            <a:off x="7145351" y="6220048"/>
            <a:ext cx="3699909" cy="426997"/>
          </a:xfrm>
          <a:prstGeom prst="rect">
            <a:avLst/>
          </a:prstGeom>
        </p:spPr>
        <p:txBody>
          <a:bodyPr vert="horz" lIns="91440" tIns="45720" rIns="91440" bIns="45720" rtlCol="0" anchor="ctr"/>
          <a:lstStyle>
            <a:lvl1pPr algn="ctr">
              <a:defRPr sz="10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GMSEC Overview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May 2024</a:t>
            </a:r>
          </a:p>
        </p:txBody>
      </p:sp>
    </p:spTree>
  </p:cSld>
  <p:clrMap bg1="dk2" tx1="lt1" bg2="dk1" tx2="lt2" accent1="accent1" accent2="accent2" accent3="accent3" accent4="accent4" accent5="accent5" accent6="accent6" hlink="hlink" folHlink="folHlink"/>
  <p:sldLayoutIdLst>
    <p:sldLayoutId id="2147483829"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hdr="0" ftr="0" dt="0"/>
  <p:txStyles>
    <p:titleStyle>
      <a:lvl1pPr algn="l" rtl="0" eaLnBrk="0" fontAlgn="base" hangingPunct="0">
        <a:lnSpc>
          <a:spcPct val="85000"/>
        </a:lnSpc>
        <a:spcBef>
          <a:spcPct val="0"/>
        </a:spcBef>
        <a:spcAft>
          <a:spcPct val="0"/>
        </a:spcAft>
        <a:defRPr sz="2800" b="1">
          <a:solidFill>
            <a:srgbClr val="2D4E86"/>
          </a:solidFill>
          <a:latin typeface="+mj-lt"/>
          <a:ea typeface="+mj-ea"/>
          <a:cs typeface="+mj-cs"/>
        </a:defRPr>
      </a:lvl1pPr>
      <a:lvl2pPr algn="l" rtl="0" eaLnBrk="0" fontAlgn="base" hangingPunct="0">
        <a:lnSpc>
          <a:spcPct val="85000"/>
        </a:lnSpc>
        <a:spcBef>
          <a:spcPct val="0"/>
        </a:spcBef>
        <a:spcAft>
          <a:spcPct val="0"/>
        </a:spcAft>
        <a:defRPr sz="2800" b="1">
          <a:solidFill>
            <a:srgbClr val="2D4E86"/>
          </a:solidFill>
          <a:latin typeface="Arial" charset="0"/>
        </a:defRPr>
      </a:lvl2pPr>
      <a:lvl3pPr algn="l" rtl="0" eaLnBrk="0" fontAlgn="base" hangingPunct="0">
        <a:lnSpc>
          <a:spcPct val="85000"/>
        </a:lnSpc>
        <a:spcBef>
          <a:spcPct val="0"/>
        </a:spcBef>
        <a:spcAft>
          <a:spcPct val="0"/>
        </a:spcAft>
        <a:defRPr sz="2800" b="1">
          <a:solidFill>
            <a:srgbClr val="2D4E86"/>
          </a:solidFill>
          <a:latin typeface="Arial" charset="0"/>
        </a:defRPr>
      </a:lvl3pPr>
      <a:lvl4pPr algn="l" rtl="0" eaLnBrk="0" fontAlgn="base" hangingPunct="0">
        <a:lnSpc>
          <a:spcPct val="85000"/>
        </a:lnSpc>
        <a:spcBef>
          <a:spcPct val="0"/>
        </a:spcBef>
        <a:spcAft>
          <a:spcPct val="0"/>
        </a:spcAft>
        <a:defRPr sz="2800" b="1">
          <a:solidFill>
            <a:srgbClr val="2D4E86"/>
          </a:solidFill>
          <a:latin typeface="Arial" charset="0"/>
        </a:defRPr>
      </a:lvl4pPr>
      <a:lvl5pPr algn="l" rtl="0" eaLnBrk="0" fontAlgn="base" hangingPunct="0">
        <a:lnSpc>
          <a:spcPct val="85000"/>
        </a:lnSpc>
        <a:spcBef>
          <a:spcPct val="0"/>
        </a:spcBef>
        <a:spcAft>
          <a:spcPct val="0"/>
        </a:spcAft>
        <a:defRPr sz="2800" b="1">
          <a:solidFill>
            <a:srgbClr val="2D4E86"/>
          </a:solidFill>
          <a:latin typeface="Arial" charset="0"/>
        </a:defRPr>
      </a:lvl5pPr>
      <a:lvl6pPr marL="457200" algn="l" rtl="0" fontAlgn="base">
        <a:lnSpc>
          <a:spcPct val="85000"/>
        </a:lnSpc>
        <a:spcBef>
          <a:spcPct val="0"/>
        </a:spcBef>
        <a:spcAft>
          <a:spcPct val="0"/>
        </a:spcAft>
        <a:defRPr sz="2800" b="1">
          <a:solidFill>
            <a:srgbClr val="2D4E86"/>
          </a:solidFill>
          <a:latin typeface="Arial" charset="0"/>
        </a:defRPr>
      </a:lvl6pPr>
      <a:lvl7pPr marL="914400" algn="l" rtl="0" fontAlgn="base">
        <a:lnSpc>
          <a:spcPct val="85000"/>
        </a:lnSpc>
        <a:spcBef>
          <a:spcPct val="0"/>
        </a:spcBef>
        <a:spcAft>
          <a:spcPct val="0"/>
        </a:spcAft>
        <a:defRPr sz="2800" b="1">
          <a:solidFill>
            <a:srgbClr val="2D4E86"/>
          </a:solidFill>
          <a:latin typeface="Arial" charset="0"/>
        </a:defRPr>
      </a:lvl7pPr>
      <a:lvl8pPr marL="1371600" algn="l" rtl="0" fontAlgn="base">
        <a:lnSpc>
          <a:spcPct val="85000"/>
        </a:lnSpc>
        <a:spcBef>
          <a:spcPct val="0"/>
        </a:spcBef>
        <a:spcAft>
          <a:spcPct val="0"/>
        </a:spcAft>
        <a:defRPr sz="2800" b="1">
          <a:solidFill>
            <a:srgbClr val="2D4E86"/>
          </a:solidFill>
          <a:latin typeface="Arial" charset="0"/>
        </a:defRPr>
      </a:lvl8pPr>
      <a:lvl9pPr marL="1828800" algn="l" rtl="0" fontAlgn="base">
        <a:lnSpc>
          <a:spcPct val="85000"/>
        </a:lnSpc>
        <a:spcBef>
          <a:spcPct val="0"/>
        </a:spcBef>
        <a:spcAft>
          <a:spcPct val="0"/>
        </a:spcAft>
        <a:defRPr sz="2800" b="1">
          <a:solidFill>
            <a:srgbClr val="2D4E86"/>
          </a:solidFill>
          <a:latin typeface="Arial" charset="0"/>
        </a:defRPr>
      </a:lvl9pPr>
    </p:titleStyle>
    <p:body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c.hoffman@na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em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notesSlide" Target="../notesSlides/notesSlide7.xml"/><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9.wmf"/><Relationship Id="rId7" Type="http://schemas.openxmlformats.org/officeDocument/2006/relationships/hyperlink" Target="https://www.nasa.gov/goddard/gmsec/"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mailto:Barbara.B.Medina@nasa.gov" TargetMode="External"/><Relationship Id="rId5" Type="http://schemas.openxmlformats.org/officeDocument/2006/relationships/hyperlink" Target="http://www.zeroc.com/ice.html" TargetMode="External"/><Relationship Id="rId4" Type="http://schemas.openxmlformats.org/officeDocument/2006/relationships/hyperlink" Target="mailto:Lamont.t.ruley@nasa.gov" TargetMode="External"/><Relationship Id="rId9" Type="http://schemas.openxmlformats.org/officeDocument/2006/relationships/image" Target="../media/image3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nasa/GMSEC_AP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ctrTitle" sz="quarter"/>
          </p:nvPr>
        </p:nvSpPr>
        <p:spPr>
          <a:xfrm>
            <a:off x="5347855" y="1371602"/>
            <a:ext cx="5108577" cy="3127663"/>
          </a:xfrm>
        </p:spPr>
        <p:txBody>
          <a:bodyPr/>
          <a:lstStyle/>
          <a:p>
            <a:pPr eaLnBrk="1" hangingPunct="1">
              <a:lnSpc>
                <a:spcPct val="80000"/>
              </a:lnSpc>
            </a:pPr>
            <a:r>
              <a:rPr lang="en-US" sz="2400" dirty="0"/>
              <a:t>Goddard Mission Services </a:t>
            </a:r>
            <a:br>
              <a:rPr lang="en-US" sz="2400" dirty="0"/>
            </a:br>
            <a:r>
              <a:rPr lang="en-US" sz="2400" dirty="0"/>
              <a:t>Evolution Center “GMSEC”</a:t>
            </a:r>
            <a:br>
              <a:rPr lang="en-US" sz="2800" dirty="0"/>
            </a:br>
            <a:br>
              <a:rPr lang="en-US" sz="2800" dirty="0"/>
            </a:br>
            <a:r>
              <a:rPr lang="en-US" sz="2800" dirty="0"/>
              <a:t>Overview</a:t>
            </a:r>
            <a:br>
              <a:rPr lang="en-US" sz="2800" dirty="0"/>
            </a:br>
            <a:br>
              <a:rPr lang="en-US" sz="2800" dirty="0"/>
            </a:br>
            <a:r>
              <a:rPr lang="en-US" sz="2800"/>
              <a:t>May 7-9, 2024</a:t>
            </a:r>
            <a:endParaRPr lang="en-US" dirty="0"/>
          </a:p>
        </p:txBody>
      </p:sp>
      <p:sp>
        <p:nvSpPr>
          <p:cNvPr id="7" name="Rectangle 9">
            <a:extLst>
              <a:ext uri="{FF2B5EF4-FFF2-40B4-BE49-F238E27FC236}">
                <a16:creationId xmlns:a16="http://schemas.microsoft.com/office/drawing/2014/main" id="{AE364EF0-8E87-654A-A96B-41B2359A335E}"/>
              </a:ext>
            </a:extLst>
          </p:cNvPr>
          <p:cNvSpPr txBox="1">
            <a:spLocks noChangeArrowheads="1"/>
          </p:cNvSpPr>
          <p:nvPr/>
        </p:nvSpPr>
        <p:spPr bwMode="auto">
          <a:xfrm>
            <a:off x="6134995" y="4790209"/>
            <a:ext cx="3651069" cy="1137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2D4E86"/>
              </a:buClr>
              <a:buFont typeface="Times" pitchFamily="18" charset="0"/>
              <a:buNone/>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r>
              <a:rPr lang="en-US" sz="1200" b="1" dirty="0">
                <a:latin typeface="ArialMT"/>
              </a:rPr>
              <a:t>James C. Hoffman</a:t>
            </a:r>
          </a:p>
          <a:p>
            <a:r>
              <a:rPr lang="en-US" sz="1200" dirty="0">
                <a:latin typeface="ArialMT"/>
              </a:rPr>
              <a:t>Contractor</a:t>
            </a:r>
          </a:p>
          <a:p>
            <a:r>
              <a:rPr lang="en-US" sz="1200" dirty="0">
                <a:latin typeface="ArialMT"/>
              </a:rPr>
              <a:t>NASA Goddard Space Flight Center</a:t>
            </a:r>
          </a:p>
          <a:p>
            <a:r>
              <a:rPr lang="en-US" sz="1200" dirty="0">
                <a:latin typeface="ArialMT"/>
              </a:rPr>
              <a:t>Software Engineering Division</a:t>
            </a:r>
          </a:p>
          <a:p>
            <a:r>
              <a:rPr lang="en-US" sz="1200" kern="0" dirty="0">
                <a:latin typeface="ArialMT"/>
                <a:hlinkClick r:id="rId3"/>
              </a:rPr>
              <a:t>James.c.hoffman@nasa.gov</a:t>
            </a:r>
            <a:r>
              <a:rPr lang="en-US" sz="1200" kern="0" dirty="0">
                <a:latin typeface="ArialMT"/>
              </a:rPr>
              <a:t> </a:t>
            </a:r>
            <a:endParaRPr lang="en-US" sz="1200" kern="0" dirty="0"/>
          </a:p>
        </p:txBody>
      </p:sp>
      <p:pic>
        <p:nvPicPr>
          <p:cNvPr id="3" name="Picture 2">
            <a:extLst>
              <a:ext uri="{FF2B5EF4-FFF2-40B4-BE49-F238E27FC236}">
                <a16:creationId xmlns:a16="http://schemas.microsoft.com/office/drawing/2014/main" id="{80F9A553-0C26-F925-1932-8C56B442BC9A}"/>
              </a:ext>
            </a:extLst>
          </p:cNvPr>
          <p:cNvPicPr>
            <a:picLocks noChangeAspect="1"/>
          </p:cNvPicPr>
          <p:nvPr/>
        </p:nvPicPr>
        <p:blipFill>
          <a:blip r:embed="rId4"/>
          <a:stretch>
            <a:fillRect/>
          </a:stretch>
        </p:blipFill>
        <p:spPr>
          <a:xfrm>
            <a:off x="978947" y="1420183"/>
            <a:ext cx="4441982" cy="447348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r>
              <a:rPr lang="en-US" dirty="0"/>
              <a:t>GMSEC Component overview</a:t>
            </a:r>
          </a:p>
        </p:txBody>
      </p:sp>
      <p:sp>
        <p:nvSpPr>
          <p:cNvPr id="5" name="Content Placeholder 4"/>
          <p:cNvSpPr>
            <a:spLocks noGrp="1"/>
          </p:cNvSpPr>
          <p:nvPr>
            <p:ph idx="1"/>
          </p:nvPr>
        </p:nvSpPr>
        <p:spPr>
          <a:xfrm>
            <a:off x="1596118" y="1199489"/>
            <a:ext cx="7945915" cy="4972712"/>
          </a:xfrm>
        </p:spPr>
        <p:txBody>
          <a:bodyPr/>
          <a:lstStyle/>
          <a:p>
            <a:pPr marL="0" indent="0">
              <a:buNone/>
            </a:pPr>
            <a:r>
              <a:rPr lang="en-US" sz="1400" dirty="0"/>
              <a:t>GMSEC provides a suite of general-purpose applications/components</a:t>
            </a:r>
          </a:p>
          <a:p>
            <a:r>
              <a:rPr lang="en-US" sz="1400" dirty="0"/>
              <a:t>GMSEC-Compliant</a:t>
            </a:r>
          </a:p>
          <a:p>
            <a:pPr lvl="1"/>
            <a:r>
              <a:rPr lang="en-US" sz="1400" dirty="0"/>
              <a:t>Use the GMSEC API to connect to the middleware bus and publish/subscribe to messages</a:t>
            </a:r>
          </a:p>
          <a:p>
            <a:pPr lvl="1"/>
            <a:r>
              <a:rPr lang="en-US" sz="1400" dirty="0"/>
              <a:t>Messages adhere to the C2MS specification</a:t>
            </a:r>
          </a:p>
          <a:p>
            <a:pPr lvl="1"/>
            <a:r>
              <a:rPr lang="en-US" sz="1400" dirty="0"/>
              <a:t>Publish regular heartbeat messages to indicate health</a:t>
            </a:r>
          </a:p>
          <a:p>
            <a:pPr lvl="1"/>
            <a:r>
              <a:rPr lang="en-US" sz="1400" dirty="0"/>
              <a:t>Log significant Events to the bus</a:t>
            </a:r>
          </a:p>
          <a:p>
            <a:pPr marL="0" indent="0">
              <a:buNone/>
            </a:pPr>
            <a:r>
              <a:rPr lang="en-US" sz="1400" dirty="0"/>
              <a:t>Provide Various Functionalities </a:t>
            </a:r>
          </a:p>
          <a:p>
            <a:pPr lvl="1"/>
            <a:r>
              <a:rPr lang="en-US" sz="1400" dirty="0"/>
              <a:t>Inspect messages</a:t>
            </a:r>
          </a:p>
          <a:p>
            <a:pPr lvl="1"/>
            <a:r>
              <a:rPr lang="en-US" sz="1400" dirty="0"/>
              <a:t>Send email/text notifications</a:t>
            </a:r>
          </a:p>
          <a:p>
            <a:pPr lvl="1"/>
            <a:r>
              <a:rPr lang="en-US" sz="1400" dirty="0"/>
              <a:t>React to events</a:t>
            </a:r>
          </a:p>
          <a:p>
            <a:pPr lvl="1"/>
            <a:r>
              <a:rPr lang="en-US" sz="1400" dirty="0"/>
              <a:t>Monitor component health</a:t>
            </a:r>
          </a:p>
          <a:p>
            <a:pPr lvl="1"/>
            <a:r>
              <a:rPr lang="en-US" sz="1400" dirty="0"/>
              <a:t>Validate message compliance</a:t>
            </a:r>
          </a:p>
          <a:p>
            <a:r>
              <a:rPr lang="en-US" sz="1400" dirty="0"/>
              <a:t>12+ Legacy components that are primarily in maintenance mode</a:t>
            </a:r>
          </a:p>
          <a:p>
            <a:pPr lvl="1"/>
            <a:r>
              <a:rPr lang="en-US" sz="1400" dirty="0"/>
              <a:t>Bug Fixes</a:t>
            </a:r>
          </a:p>
          <a:p>
            <a:pPr lvl="1"/>
            <a:r>
              <a:rPr lang="en-US" sz="1400" dirty="0"/>
              <a:t>Minor enhancements</a:t>
            </a:r>
          </a:p>
          <a:p>
            <a:r>
              <a:rPr lang="en-US" sz="1400" dirty="0"/>
              <a:t>New development</a:t>
            </a:r>
          </a:p>
          <a:p>
            <a:pPr lvl="1"/>
            <a:r>
              <a:rPr lang="en-US" sz="1400" dirty="0"/>
              <a:t>GEMU – Allow users to create their own ‘applications’</a:t>
            </a:r>
          </a:p>
          <a:p>
            <a:pPr lvl="1"/>
            <a:r>
              <a:rPr lang="en-US" sz="1400" dirty="0"/>
              <a:t>GSS OpenMCT – Access to messages from a web browser using OpenMCT framework</a:t>
            </a:r>
          </a:p>
          <a:p>
            <a:pPr lvl="1"/>
            <a:r>
              <a:rPr lang="en-US" sz="1400" dirty="0"/>
              <a:t>GPTU – Provides Performance Assessment</a:t>
            </a:r>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10</a:t>
            </a:fld>
            <a:endParaRPr lang="en-US"/>
          </a:p>
        </p:txBody>
      </p:sp>
    </p:spTree>
    <p:extLst>
      <p:ext uri="{BB962C8B-B14F-4D97-AF65-F5344CB8AC3E}">
        <p14:creationId xmlns:p14="http://schemas.microsoft.com/office/powerpoint/2010/main" val="145257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r>
              <a:rPr lang="en-US" dirty="0"/>
              <a:t>GMSEC “GOTS” Components</a:t>
            </a:r>
          </a:p>
        </p:txBody>
      </p:sp>
      <p:sp>
        <p:nvSpPr>
          <p:cNvPr id="5" name="Content Placeholder 4"/>
          <p:cNvSpPr>
            <a:spLocks noGrp="1"/>
          </p:cNvSpPr>
          <p:nvPr>
            <p:ph idx="1"/>
          </p:nvPr>
        </p:nvSpPr>
        <p:spPr>
          <a:xfrm>
            <a:off x="2377479" y="1199489"/>
            <a:ext cx="6810064" cy="4827238"/>
          </a:xfrm>
        </p:spPr>
        <p:txBody>
          <a:bodyPr/>
          <a:lstStyle/>
          <a:p>
            <a:pPr marL="0" indent="0">
              <a:buNone/>
            </a:pPr>
            <a:r>
              <a:rPr lang="en-US" sz="1600" b="1" dirty="0"/>
              <a:t>Several years of operational use</a:t>
            </a:r>
          </a:p>
          <a:p>
            <a:pPr lvl="1"/>
            <a:r>
              <a:rPr lang="en-US" sz="1600" b="1" dirty="0"/>
              <a:t>GREAT 	GMSEC Reusable Event Analysis Toolkit</a:t>
            </a:r>
          </a:p>
          <a:p>
            <a:pPr lvl="1"/>
            <a:r>
              <a:rPr lang="en-US" sz="1600" b="1" dirty="0"/>
              <a:t>CAT 	GMSEC Automation.  “Criteria Action Tool”</a:t>
            </a:r>
          </a:p>
          <a:p>
            <a:pPr lvl="1"/>
            <a:r>
              <a:rPr lang="en-US" sz="1600" b="1" dirty="0"/>
              <a:t>ANSR 	GMSEC Paging Tool</a:t>
            </a:r>
          </a:p>
          <a:p>
            <a:pPr lvl="1"/>
            <a:r>
              <a:rPr lang="en-US" sz="1600" b="1" dirty="0"/>
              <a:t>GEDAT 	GMSEC System Display	</a:t>
            </a:r>
          </a:p>
          <a:p>
            <a:pPr lvl="1"/>
            <a:r>
              <a:rPr lang="en-US" sz="1600" b="1" dirty="0"/>
              <a:t>SA 		GMSEC Node Interface.  “System Agent”</a:t>
            </a:r>
          </a:p>
          <a:p>
            <a:pPr lvl="1"/>
            <a:r>
              <a:rPr lang="en-US" sz="1600" b="1" dirty="0"/>
              <a:t>RAA	GMSEC Room Alert Adapter	</a:t>
            </a:r>
          </a:p>
          <a:p>
            <a:pPr lvl="1"/>
            <a:r>
              <a:rPr lang="en-US" sz="1600" b="1" dirty="0"/>
              <a:t>GRASP 	GMSEC Remote Data Access Tool</a:t>
            </a:r>
          </a:p>
          <a:p>
            <a:pPr lvl="1"/>
            <a:r>
              <a:rPr lang="en-US" sz="1600" b="1" dirty="0"/>
              <a:t>GSS	GMSEC Services Suite (Web)</a:t>
            </a:r>
          </a:p>
          <a:p>
            <a:pPr lvl="1"/>
            <a:endParaRPr lang="en-US" sz="1600" b="1" dirty="0"/>
          </a:p>
          <a:p>
            <a:pPr marL="0" indent="0">
              <a:buNone/>
            </a:pPr>
            <a:r>
              <a:rPr lang="en-US" sz="1600" b="1" dirty="0"/>
              <a:t>New Initiatives</a:t>
            </a:r>
          </a:p>
          <a:p>
            <a:pPr marL="473869" lvl="1" indent="-214313"/>
            <a:r>
              <a:rPr lang="en-US" sz="1600" b="1" dirty="0"/>
              <a:t>GEMU	GMSEC Extendable Message Utility</a:t>
            </a:r>
          </a:p>
          <a:p>
            <a:pPr marL="473869" lvl="1" indent="-214313"/>
            <a:r>
              <a:rPr lang="en-US" sz="1600" b="1" dirty="0"/>
              <a:t>GSS 2.0	Utilizes NASA/Ames OpenMCT Framework</a:t>
            </a:r>
          </a:p>
          <a:p>
            <a:pPr marL="473869" lvl="1" indent="-214313"/>
            <a:r>
              <a:rPr lang="en-US" sz="1600" b="1" dirty="0"/>
              <a:t>XTCE telemetry and command database tools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11</a:t>
            </a:fld>
            <a:endParaRPr lang="en-US"/>
          </a:p>
        </p:txBody>
      </p:sp>
    </p:spTree>
    <p:extLst>
      <p:ext uri="{BB962C8B-B14F-4D97-AF65-F5344CB8AC3E}">
        <p14:creationId xmlns:p14="http://schemas.microsoft.com/office/powerpoint/2010/main" val="400264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ChangeArrowheads="1"/>
          </p:cNvSpPr>
          <p:nvPr/>
        </p:nvSpPr>
        <p:spPr bwMode="auto">
          <a:xfrm>
            <a:off x="1951039" y="1522414"/>
            <a:ext cx="8220075" cy="3817937"/>
          </a:xfrm>
          <a:prstGeom prst="rect">
            <a:avLst/>
          </a:prstGeom>
          <a:solidFill>
            <a:srgbClr val="B2B2B2"/>
          </a:solidFill>
          <a:ln w="28575" algn="ctr">
            <a:solidFill>
              <a:srgbClr val="003300"/>
            </a:solidFill>
            <a:miter lim="800000"/>
            <a:headEnd/>
            <a:tailEnd/>
          </a:ln>
          <a:effectLst>
            <a:outerShdw dist="35921" dir="2700000" algn="ctr" rotWithShape="0">
              <a:srgbClr val="080808">
                <a:alpha val="50000"/>
              </a:srgbClr>
            </a:outerShdw>
          </a:effectLst>
        </p:spPr>
        <p:txBody>
          <a:bodyPr wrap="none" anchor="ctr"/>
          <a:lstStyle/>
          <a:p>
            <a:pPr>
              <a:defRPr/>
            </a:pPr>
            <a:endParaRPr lang="en-US"/>
          </a:p>
        </p:txBody>
      </p:sp>
      <p:sp>
        <p:nvSpPr>
          <p:cNvPr id="7171" name="Rectangle 4"/>
          <p:cNvSpPr>
            <a:spLocks noChangeArrowheads="1"/>
          </p:cNvSpPr>
          <p:nvPr/>
        </p:nvSpPr>
        <p:spPr bwMode="auto">
          <a:xfrm>
            <a:off x="2976563" y="2779714"/>
            <a:ext cx="5721350" cy="312737"/>
          </a:xfrm>
          <a:prstGeom prst="rect">
            <a:avLst/>
          </a:prstGeom>
          <a:gradFill rotWithShape="1">
            <a:gsLst>
              <a:gs pos="0">
                <a:srgbClr val="741C0E"/>
              </a:gs>
              <a:gs pos="50000">
                <a:srgbClr val="FA3D1E"/>
              </a:gs>
              <a:gs pos="100000">
                <a:srgbClr val="741C0E"/>
              </a:gs>
            </a:gsLst>
            <a:lin ang="5400000" scaled="1"/>
          </a:gradFill>
          <a:ln w="19050" algn="ctr">
            <a:solidFill>
              <a:srgbClr val="003300"/>
            </a:solidFill>
            <a:miter lim="800000"/>
            <a:headEnd/>
            <a:tailEnd/>
          </a:ln>
        </p:spPr>
        <p:txBody>
          <a:bodyPr wrap="none" anchor="ctr"/>
          <a:lstStyle/>
          <a:p>
            <a:pPr algn="ctr" eaLnBrk="1" hangingPunct="1">
              <a:lnSpc>
                <a:spcPct val="80000"/>
              </a:lnSpc>
              <a:spcBef>
                <a:spcPct val="20000"/>
              </a:spcBef>
            </a:pPr>
            <a:r>
              <a:rPr lang="en-US" sz="1400">
                <a:solidFill>
                  <a:schemeClr val="tx1"/>
                </a:solidFill>
              </a:rPr>
              <a:t>Message Bus (multiple choices) via API Software</a:t>
            </a:r>
          </a:p>
        </p:txBody>
      </p:sp>
      <p:sp>
        <p:nvSpPr>
          <p:cNvPr id="7172" name="Rectangle 5"/>
          <p:cNvSpPr>
            <a:spLocks noChangeArrowheads="1"/>
          </p:cNvSpPr>
          <p:nvPr/>
        </p:nvSpPr>
        <p:spPr bwMode="auto">
          <a:xfrm>
            <a:off x="3082925" y="3465514"/>
            <a:ext cx="1123950" cy="439737"/>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a:solidFill>
                  <a:schemeClr val="tx1"/>
                </a:solidFill>
              </a:rPr>
              <a:t>Test</a:t>
            </a:r>
          </a:p>
          <a:p>
            <a:pPr algn="ctr" eaLnBrk="1" hangingPunct="1">
              <a:lnSpc>
                <a:spcPct val="70000"/>
              </a:lnSpc>
              <a:spcBef>
                <a:spcPct val="20000"/>
              </a:spcBef>
            </a:pPr>
            <a:r>
              <a:rPr lang="en-US" sz="1400">
                <a:solidFill>
                  <a:schemeClr val="tx1"/>
                </a:solidFill>
              </a:rPr>
              <a:t>Tools</a:t>
            </a:r>
          </a:p>
        </p:txBody>
      </p:sp>
      <p:sp>
        <p:nvSpPr>
          <p:cNvPr id="7173" name="Rectangle 6"/>
          <p:cNvSpPr>
            <a:spLocks noChangeArrowheads="1"/>
          </p:cNvSpPr>
          <p:nvPr/>
        </p:nvSpPr>
        <p:spPr bwMode="auto">
          <a:xfrm>
            <a:off x="7635875" y="3465514"/>
            <a:ext cx="1123950" cy="439737"/>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a:solidFill>
                  <a:schemeClr val="tx1"/>
                </a:solidFill>
              </a:rPr>
              <a:t>Automation</a:t>
            </a:r>
          </a:p>
          <a:p>
            <a:pPr algn="ctr" eaLnBrk="1" hangingPunct="1">
              <a:lnSpc>
                <a:spcPct val="70000"/>
              </a:lnSpc>
              <a:spcBef>
                <a:spcPct val="20000"/>
              </a:spcBef>
            </a:pPr>
            <a:r>
              <a:rPr lang="en-US" sz="1400">
                <a:solidFill>
                  <a:schemeClr val="tx1"/>
                </a:solidFill>
              </a:rPr>
              <a:t> Tools</a:t>
            </a:r>
          </a:p>
        </p:txBody>
      </p:sp>
      <p:sp>
        <p:nvSpPr>
          <p:cNvPr id="7174" name="Rectangle 7"/>
          <p:cNvSpPr>
            <a:spLocks noChangeArrowheads="1"/>
          </p:cNvSpPr>
          <p:nvPr/>
        </p:nvSpPr>
        <p:spPr bwMode="auto">
          <a:xfrm>
            <a:off x="6122989" y="3465514"/>
            <a:ext cx="1125537" cy="439737"/>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a:solidFill>
                  <a:schemeClr val="tx1"/>
                </a:solidFill>
              </a:rPr>
              <a:t>Situational </a:t>
            </a:r>
          </a:p>
          <a:p>
            <a:pPr algn="ctr" eaLnBrk="1" hangingPunct="1">
              <a:lnSpc>
                <a:spcPct val="70000"/>
              </a:lnSpc>
              <a:spcBef>
                <a:spcPct val="20000"/>
              </a:spcBef>
            </a:pPr>
            <a:r>
              <a:rPr lang="en-US" sz="1400">
                <a:solidFill>
                  <a:schemeClr val="tx1"/>
                </a:solidFill>
              </a:rPr>
              <a:t>Tools</a:t>
            </a:r>
          </a:p>
        </p:txBody>
      </p:sp>
      <p:sp>
        <p:nvSpPr>
          <p:cNvPr id="7175" name="Rectangle 8"/>
          <p:cNvSpPr>
            <a:spLocks noChangeArrowheads="1"/>
          </p:cNvSpPr>
          <p:nvPr/>
        </p:nvSpPr>
        <p:spPr bwMode="auto">
          <a:xfrm>
            <a:off x="4576763" y="3465514"/>
            <a:ext cx="1123950" cy="439737"/>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a:solidFill>
                  <a:schemeClr val="tx1"/>
                </a:solidFill>
              </a:rPr>
              <a:t>Monitoring</a:t>
            </a:r>
          </a:p>
          <a:p>
            <a:pPr algn="ctr" eaLnBrk="1" hangingPunct="1">
              <a:lnSpc>
                <a:spcPct val="70000"/>
              </a:lnSpc>
              <a:spcBef>
                <a:spcPct val="20000"/>
              </a:spcBef>
            </a:pPr>
            <a:r>
              <a:rPr lang="en-US" sz="1400">
                <a:solidFill>
                  <a:schemeClr val="tx1"/>
                </a:solidFill>
              </a:rPr>
              <a:t>Tools</a:t>
            </a:r>
          </a:p>
        </p:txBody>
      </p:sp>
      <p:sp>
        <p:nvSpPr>
          <p:cNvPr id="7176" name="Rectangle 9"/>
          <p:cNvSpPr>
            <a:spLocks noChangeArrowheads="1"/>
          </p:cNvSpPr>
          <p:nvPr/>
        </p:nvSpPr>
        <p:spPr bwMode="auto">
          <a:xfrm>
            <a:off x="8501063" y="2600326"/>
            <a:ext cx="876300" cy="625475"/>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80000"/>
              </a:lnSpc>
              <a:spcBef>
                <a:spcPct val="20000"/>
              </a:spcBef>
            </a:pPr>
            <a:r>
              <a:rPr lang="en-US" sz="1400">
                <a:solidFill>
                  <a:schemeClr val="tx1"/>
                </a:solidFill>
              </a:rPr>
              <a:t>Bridge</a:t>
            </a:r>
          </a:p>
        </p:txBody>
      </p:sp>
      <p:sp>
        <p:nvSpPr>
          <p:cNvPr id="7177" name="AutoShape 10"/>
          <p:cNvSpPr>
            <a:spLocks noChangeArrowheads="1"/>
          </p:cNvSpPr>
          <p:nvPr/>
        </p:nvSpPr>
        <p:spPr bwMode="auto">
          <a:xfrm>
            <a:off x="3508376" y="3117850"/>
            <a:ext cx="187325" cy="325438"/>
          </a:xfrm>
          <a:prstGeom prst="upDownArrow">
            <a:avLst>
              <a:gd name="adj1" fmla="val 50000"/>
              <a:gd name="adj2" fmla="val 34746"/>
            </a:avLst>
          </a:prstGeom>
          <a:solidFill>
            <a:srgbClr val="2FC224"/>
          </a:solidFill>
          <a:ln w="28575" algn="ctr">
            <a:solidFill>
              <a:srgbClr val="003300"/>
            </a:solidFill>
            <a:miter lim="800000"/>
            <a:headEnd/>
            <a:tailEnd/>
          </a:ln>
        </p:spPr>
        <p:txBody>
          <a:bodyPr wrap="none" anchor="ctr"/>
          <a:lstStyle/>
          <a:p>
            <a:endParaRPr lang="en-US"/>
          </a:p>
        </p:txBody>
      </p:sp>
      <p:sp>
        <p:nvSpPr>
          <p:cNvPr id="7178" name="AutoShape 11"/>
          <p:cNvSpPr>
            <a:spLocks noChangeArrowheads="1"/>
          </p:cNvSpPr>
          <p:nvPr/>
        </p:nvSpPr>
        <p:spPr bwMode="auto">
          <a:xfrm>
            <a:off x="8135939" y="3117851"/>
            <a:ext cx="187325" cy="346075"/>
          </a:xfrm>
          <a:prstGeom prst="upDownArrow">
            <a:avLst>
              <a:gd name="adj1" fmla="val 50000"/>
              <a:gd name="adj2" fmla="val 36949"/>
            </a:avLst>
          </a:prstGeom>
          <a:solidFill>
            <a:srgbClr val="2FC224"/>
          </a:solidFill>
          <a:ln w="28575" algn="ctr">
            <a:solidFill>
              <a:srgbClr val="003300"/>
            </a:solidFill>
            <a:miter lim="800000"/>
            <a:headEnd/>
            <a:tailEnd/>
          </a:ln>
        </p:spPr>
        <p:txBody>
          <a:bodyPr wrap="none" anchor="ctr"/>
          <a:lstStyle/>
          <a:p>
            <a:endParaRPr lang="en-US"/>
          </a:p>
        </p:txBody>
      </p:sp>
      <p:sp>
        <p:nvSpPr>
          <p:cNvPr id="7179" name="AutoShape 12"/>
          <p:cNvSpPr>
            <a:spLocks noChangeArrowheads="1"/>
          </p:cNvSpPr>
          <p:nvPr/>
        </p:nvSpPr>
        <p:spPr bwMode="auto">
          <a:xfrm>
            <a:off x="6607176" y="3117850"/>
            <a:ext cx="188913" cy="336550"/>
          </a:xfrm>
          <a:prstGeom prst="upDownArrow">
            <a:avLst>
              <a:gd name="adj1" fmla="val 50000"/>
              <a:gd name="adj2" fmla="val 35630"/>
            </a:avLst>
          </a:prstGeom>
          <a:solidFill>
            <a:srgbClr val="2FC224"/>
          </a:solidFill>
          <a:ln w="28575" algn="ctr">
            <a:solidFill>
              <a:srgbClr val="003300"/>
            </a:solidFill>
            <a:miter lim="800000"/>
            <a:headEnd/>
            <a:tailEnd/>
          </a:ln>
        </p:spPr>
        <p:txBody>
          <a:bodyPr wrap="none" anchor="ctr"/>
          <a:lstStyle/>
          <a:p>
            <a:endParaRPr lang="en-US"/>
          </a:p>
        </p:txBody>
      </p:sp>
      <p:sp>
        <p:nvSpPr>
          <p:cNvPr id="7180" name="AutoShape 13"/>
          <p:cNvSpPr>
            <a:spLocks noChangeArrowheads="1"/>
          </p:cNvSpPr>
          <p:nvPr/>
        </p:nvSpPr>
        <p:spPr bwMode="auto">
          <a:xfrm>
            <a:off x="5083176" y="3117850"/>
            <a:ext cx="187325" cy="330200"/>
          </a:xfrm>
          <a:prstGeom prst="upDownArrow">
            <a:avLst>
              <a:gd name="adj1" fmla="val 50000"/>
              <a:gd name="adj2" fmla="val 35254"/>
            </a:avLst>
          </a:prstGeom>
          <a:solidFill>
            <a:srgbClr val="2FC224"/>
          </a:solidFill>
          <a:ln w="28575" algn="ctr">
            <a:solidFill>
              <a:srgbClr val="003300"/>
            </a:solidFill>
            <a:miter lim="800000"/>
            <a:headEnd/>
            <a:tailEnd/>
          </a:ln>
        </p:spPr>
        <p:txBody>
          <a:bodyPr wrap="none" anchor="ctr"/>
          <a:lstStyle/>
          <a:p>
            <a:endParaRPr lang="en-US"/>
          </a:p>
        </p:txBody>
      </p:sp>
      <p:sp>
        <p:nvSpPr>
          <p:cNvPr id="7181" name="Text Box 14"/>
          <p:cNvSpPr txBox="1">
            <a:spLocks noChangeArrowheads="1"/>
          </p:cNvSpPr>
          <p:nvPr/>
        </p:nvSpPr>
        <p:spPr bwMode="auto">
          <a:xfrm>
            <a:off x="2936876" y="3967163"/>
            <a:ext cx="1516063" cy="1341906"/>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a:t>Compliance Tester</a:t>
            </a:r>
          </a:p>
          <a:p>
            <a:pPr marL="117475" indent="-117475" eaLnBrk="1" hangingPunct="1">
              <a:lnSpc>
                <a:spcPct val="80000"/>
              </a:lnSpc>
              <a:spcBef>
                <a:spcPct val="50000"/>
              </a:spcBef>
              <a:buFontTx/>
              <a:buChar char="•"/>
            </a:pPr>
            <a:r>
              <a:rPr lang="en-US" sz="1400"/>
              <a:t>API automated test suite</a:t>
            </a:r>
          </a:p>
          <a:p>
            <a:pPr marL="117475" indent="-117475" eaLnBrk="1" hangingPunct="1">
              <a:lnSpc>
                <a:spcPct val="80000"/>
              </a:lnSpc>
              <a:spcBef>
                <a:spcPct val="50000"/>
              </a:spcBef>
              <a:buFontTx/>
              <a:buChar char="•"/>
            </a:pPr>
            <a:r>
              <a:rPr lang="en-US" sz="1400"/>
              <a:t>Message recorder</a:t>
            </a:r>
          </a:p>
        </p:txBody>
      </p:sp>
      <p:sp>
        <p:nvSpPr>
          <p:cNvPr id="7182" name="Text Box 15"/>
          <p:cNvSpPr txBox="1">
            <a:spLocks noChangeArrowheads="1"/>
          </p:cNvSpPr>
          <p:nvPr/>
        </p:nvSpPr>
        <p:spPr bwMode="auto">
          <a:xfrm>
            <a:off x="6019801" y="3967163"/>
            <a:ext cx="1558925" cy="1341906"/>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a:t>Configuration Display</a:t>
            </a:r>
          </a:p>
          <a:p>
            <a:pPr marL="117475" indent="-117475" eaLnBrk="1" hangingPunct="1">
              <a:lnSpc>
                <a:spcPct val="80000"/>
              </a:lnSpc>
              <a:spcBef>
                <a:spcPct val="50000"/>
              </a:spcBef>
              <a:buFontTx/>
              <a:buChar char="•"/>
            </a:pPr>
            <a:r>
              <a:rPr lang="en-US" sz="1400"/>
              <a:t>Integrated status and alarm displays</a:t>
            </a:r>
          </a:p>
          <a:p>
            <a:pPr marL="117475" indent="-117475" eaLnBrk="1" hangingPunct="1">
              <a:lnSpc>
                <a:spcPct val="80000"/>
              </a:lnSpc>
              <a:spcBef>
                <a:spcPct val="50000"/>
              </a:spcBef>
              <a:buFontTx/>
              <a:buChar char="•"/>
            </a:pPr>
            <a:r>
              <a:rPr lang="en-US" sz="1400"/>
              <a:t>Paging System</a:t>
            </a:r>
          </a:p>
        </p:txBody>
      </p:sp>
      <p:sp>
        <p:nvSpPr>
          <p:cNvPr id="7183" name="Text Box 16"/>
          <p:cNvSpPr txBox="1">
            <a:spLocks noChangeArrowheads="1"/>
          </p:cNvSpPr>
          <p:nvPr/>
        </p:nvSpPr>
        <p:spPr bwMode="auto">
          <a:xfrm>
            <a:off x="4451350" y="3967163"/>
            <a:ext cx="1403350" cy="1341906"/>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a:t>Network Performance</a:t>
            </a:r>
          </a:p>
          <a:p>
            <a:pPr marL="117475" indent="-117475" eaLnBrk="1" hangingPunct="1">
              <a:lnSpc>
                <a:spcPct val="80000"/>
              </a:lnSpc>
              <a:spcBef>
                <a:spcPct val="50000"/>
              </a:spcBef>
              <a:buFontTx/>
              <a:buChar char="•"/>
            </a:pPr>
            <a:r>
              <a:rPr lang="en-US" sz="1400"/>
              <a:t>Node Performance</a:t>
            </a:r>
          </a:p>
          <a:p>
            <a:pPr marL="117475" indent="-117475" eaLnBrk="1" hangingPunct="1">
              <a:lnSpc>
                <a:spcPct val="80000"/>
              </a:lnSpc>
              <a:spcBef>
                <a:spcPct val="50000"/>
              </a:spcBef>
              <a:buFontTx/>
              <a:buChar char="•"/>
            </a:pPr>
            <a:r>
              <a:rPr lang="en-US" sz="1400"/>
              <a:t>Environment Sensing</a:t>
            </a:r>
          </a:p>
        </p:txBody>
      </p:sp>
      <p:sp>
        <p:nvSpPr>
          <p:cNvPr id="7184" name="Text Box 17"/>
          <p:cNvSpPr txBox="1">
            <a:spLocks noChangeArrowheads="1"/>
          </p:cNvSpPr>
          <p:nvPr/>
        </p:nvSpPr>
        <p:spPr bwMode="auto">
          <a:xfrm>
            <a:off x="7551738" y="3967164"/>
            <a:ext cx="1454150" cy="1169551"/>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a:t>Scripting Tools</a:t>
            </a:r>
          </a:p>
          <a:p>
            <a:pPr marL="117475" indent="-117475" eaLnBrk="1" hangingPunct="1">
              <a:lnSpc>
                <a:spcPct val="80000"/>
              </a:lnSpc>
              <a:spcBef>
                <a:spcPct val="50000"/>
              </a:spcBef>
              <a:buFontTx/>
              <a:buChar char="•"/>
            </a:pPr>
            <a:r>
              <a:rPr lang="en-US" sz="1400"/>
              <a:t>Rule-based automation</a:t>
            </a:r>
          </a:p>
          <a:p>
            <a:pPr marL="117475" indent="-117475" eaLnBrk="1" hangingPunct="1">
              <a:lnSpc>
                <a:spcPct val="80000"/>
              </a:lnSpc>
              <a:spcBef>
                <a:spcPct val="50000"/>
              </a:spcBef>
              <a:buFontTx/>
              <a:buChar char="•"/>
            </a:pPr>
            <a:r>
              <a:rPr lang="en-US" sz="1400"/>
              <a:t>Model-based automation</a:t>
            </a:r>
          </a:p>
        </p:txBody>
      </p:sp>
      <p:sp>
        <p:nvSpPr>
          <p:cNvPr id="7185" name="Rectangle 18"/>
          <p:cNvSpPr>
            <a:spLocks noChangeArrowheads="1"/>
          </p:cNvSpPr>
          <p:nvPr/>
        </p:nvSpPr>
        <p:spPr bwMode="auto">
          <a:xfrm>
            <a:off x="4305301" y="1733550"/>
            <a:ext cx="3249613" cy="439738"/>
          </a:xfrm>
          <a:prstGeom prst="rect">
            <a:avLst/>
          </a:prstGeom>
          <a:gradFill rotWithShape="1">
            <a:gsLst>
              <a:gs pos="0">
                <a:srgbClr val="47E6F7"/>
              </a:gs>
              <a:gs pos="50000">
                <a:srgbClr val="216A72"/>
              </a:gs>
              <a:gs pos="100000">
                <a:srgbClr val="47E6F7"/>
              </a:gs>
            </a:gsLst>
            <a:lin ang="5400000" scaled="1"/>
          </a:gradFill>
          <a:ln w="28575" algn="ctr">
            <a:solidFill>
              <a:srgbClr val="003300"/>
            </a:solidFill>
            <a:miter lim="800000"/>
            <a:headEnd/>
            <a:tailEnd/>
          </a:ln>
        </p:spPr>
        <p:txBody>
          <a:bodyPr wrap="none" anchor="ctr"/>
          <a:lstStyle/>
          <a:p>
            <a:pPr algn="ctr" eaLnBrk="1" hangingPunct="1">
              <a:lnSpc>
                <a:spcPct val="80000"/>
              </a:lnSpc>
              <a:spcBef>
                <a:spcPct val="20000"/>
              </a:spcBef>
            </a:pPr>
            <a:r>
              <a:rPr lang="en-US" sz="1400">
                <a:solidFill>
                  <a:schemeClr val="tx1"/>
                </a:solidFill>
              </a:rPr>
              <a:t>Domain-Specific Components</a:t>
            </a:r>
          </a:p>
        </p:txBody>
      </p:sp>
      <p:sp>
        <p:nvSpPr>
          <p:cNvPr id="7186" name="AutoShape 19"/>
          <p:cNvSpPr>
            <a:spLocks noChangeArrowheads="1"/>
          </p:cNvSpPr>
          <p:nvPr/>
        </p:nvSpPr>
        <p:spPr bwMode="auto">
          <a:xfrm>
            <a:off x="5672138" y="2166938"/>
            <a:ext cx="374650" cy="595312"/>
          </a:xfrm>
          <a:prstGeom prst="upDownArrow">
            <a:avLst>
              <a:gd name="adj1" fmla="val 50000"/>
              <a:gd name="adj2" fmla="val 31780"/>
            </a:avLst>
          </a:prstGeom>
          <a:solidFill>
            <a:srgbClr val="2FC224"/>
          </a:solidFill>
          <a:ln w="28575" algn="ctr">
            <a:solidFill>
              <a:srgbClr val="003300"/>
            </a:solidFill>
            <a:miter lim="800000"/>
            <a:headEnd/>
            <a:tailEnd/>
          </a:ln>
        </p:spPr>
        <p:txBody>
          <a:bodyPr wrap="none" anchor="ctr"/>
          <a:lstStyle/>
          <a:p>
            <a:endParaRPr lang="en-US"/>
          </a:p>
        </p:txBody>
      </p:sp>
      <p:sp>
        <p:nvSpPr>
          <p:cNvPr id="7187" name="Text Box 20"/>
          <p:cNvSpPr txBox="1">
            <a:spLocks noChangeArrowheads="1"/>
          </p:cNvSpPr>
          <p:nvPr/>
        </p:nvSpPr>
        <p:spPr bwMode="auto">
          <a:xfrm>
            <a:off x="4618039" y="2278064"/>
            <a:ext cx="1063625" cy="437043"/>
          </a:xfrm>
          <a:prstGeom prst="rect">
            <a:avLst/>
          </a:prstGeom>
          <a:noFill/>
          <a:ln w="9525" algn="ctr">
            <a:noFill/>
            <a:miter lim="800000"/>
            <a:headEnd/>
            <a:tailEnd/>
          </a:ln>
        </p:spPr>
        <p:txBody>
          <a:bodyPr>
            <a:spAutoFit/>
          </a:bodyPr>
          <a:lstStyle/>
          <a:p>
            <a:pPr eaLnBrk="1" hangingPunct="1">
              <a:lnSpc>
                <a:spcPct val="80000"/>
              </a:lnSpc>
              <a:spcBef>
                <a:spcPct val="20000"/>
              </a:spcBef>
            </a:pPr>
            <a:r>
              <a:rPr lang="en-US" sz="1400"/>
              <a:t>Standard messages</a:t>
            </a:r>
          </a:p>
        </p:txBody>
      </p:sp>
      <p:grpSp>
        <p:nvGrpSpPr>
          <p:cNvPr id="7188" name="Group 25"/>
          <p:cNvGrpSpPr>
            <a:grpSpLocks/>
          </p:cNvGrpSpPr>
          <p:nvPr/>
        </p:nvGrpSpPr>
        <p:grpSpPr bwMode="auto">
          <a:xfrm>
            <a:off x="9402763" y="2922588"/>
            <a:ext cx="728662" cy="106362"/>
            <a:chOff x="5268" y="1724"/>
            <a:chExt cx="368" cy="84"/>
          </a:xfrm>
        </p:grpSpPr>
        <p:sp>
          <p:nvSpPr>
            <p:cNvPr id="7194" name="Line 21"/>
            <p:cNvSpPr>
              <a:spLocks noChangeShapeType="1"/>
            </p:cNvSpPr>
            <p:nvPr/>
          </p:nvSpPr>
          <p:spPr bwMode="auto">
            <a:xfrm>
              <a:off x="5268" y="1728"/>
              <a:ext cx="204" cy="0"/>
            </a:xfrm>
            <a:prstGeom prst="line">
              <a:avLst/>
            </a:prstGeom>
            <a:noFill/>
            <a:ln w="28575">
              <a:solidFill>
                <a:srgbClr val="000000"/>
              </a:solidFill>
              <a:round/>
              <a:headEnd type="triangle" w="med" len="med"/>
              <a:tailEnd/>
            </a:ln>
          </p:spPr>
          <p:txBody>
            <a:bodyPr/>
            <a:lstStyle/>
            <a:p>
              <a:endParaRPr lang="en-US"/>
            </a:p>
          </p:txBody>
        </p:sp>
        <p:sp>
          <p:nvSpPr>
            <p:cNvPr id="7195" name="Line 23"/>
            <p:cNvSpPr>
              <a:spLocks noChangeShapeType="1"/>
            </p:cNvSpPr>
            <p:nvPr/>
          </p:nvSpPr>
          <p:spPr bwMode="auto">
            <a:xfrm>
              <a:off x="5376" y="1804"/>
              <a:ext cx="260" cy="4"/>
            </a:xfrm>
            <a:prstGeom prst="line">
              <a:avLst/>
            </a:prstGeom>
            <a:noFill/>
            <a:ln w="28575">
              <a:solidFill>
                <a:srgbClr val="000000"/>
              </a:solidFill>
              <a:round/>
              <a:headEnd/>
              <a:tailEnd type="triangle" w="med" len="med"/>
            </a:ln>
          </p:spPr>
          <p:txBody>
            <a:bodyPr/>
            <a:lstStyle/>
            <a:p>
              <a:endParaRPr lang="en-US"/>
            </a:p>
          </p:txBody>
        </p:sp>
        <p:sp>
          <p:nvSpPr>
            <p:cNvPr id="7196" name="Line 24"/>
            <p:cNvSpPr>
              <a:spLocks noChangeShapeType="1"/>
            </p:cNvSpPr>
            <p:nvPr/>
          </p:nvSpPr>
          <p:spPr bwMode="auto">
            <a:xfrm flipH="1">
              <a:off x="5382" y="1724"/>
              <a:ext cx="86" cy="84"/>
            </a:xfrm>
            <a:prstGeom prst="line">
              <a:avLst/>
            </a:prstGeom>
            <a:noFill/>
            <a:ln w="28575">
              <a:solidFill>
                <a:srgbClr val="000000"/>
              </a:solidFill>
              <a:round/>
              <a:headEnd/>
              <a:tailEnd/>
            </a:ln>
          </p:spPr>
          <p:txBody>
            <a:bodyPr/>
            <a:lstStyle/>
            <a:p>
              <a:endParaRPr lang="en-US"/>
            </a:p>
          </p:txBody>
        </p:sp>
      </p:grpSp>
      <p:sp>
        <p:nvSpPr>
          <p:cNvPr id="7189" name="AutoShape 30"/>
          <p:cNvSpPr>
            <a:spLocks noChangeArrowheads="1"/>
          </p:cNvSpPr>
          <p:nvPr/>
        </p:nvSpPr>
        <p:spPr bwMode="auto">
          <a:xfrm>
            <a:off x="1982788" y="5492751"/>
            <a:ext cx="8228012" cy="320675"/>
          </a:xfrm>
          <a:prstGeom prst="roundRect">
            <a:avLst>
              <a:gd name="adj" fmla="val 16667"/>
            </a:avLst>
          </a:prstGeom>
          <a:solidFill>
            <a:srgbClr val="FFFFCC"/>
          </a:solidFill>
          <a:ln w="38100">
            <a:solidFill>
              <a:srgbClr val="FFCC00"/>
            </a:solidFill>
            <a:round/>
            <a:headEnd/>
            <a:tailEnd/>
          </a:ln>
        </p:spPr>
        <p:txBody>
          <a:bodyPr wrap="none" lIns="45720" rIns="45720" anchor="ctr"/>
          <a:lstStyle/>
          <a:p>
            <a:pPr algn="ctr"/>
            <a:r>
              <a:rPr lang="en-US" b="1" i="1"/>
              <a:t>GMSEC’s common service tools bring immediate value to any system.</a:t>
            </a:r>
          </a:p>
        </p:txBody>
      </p:sp>
      <p:sp>
        <p:nvSpPr>
          <p:cNvPr id="7190" name="Text Box 33"/>
          <p:cNvSpPr txBox="1">
            <a:spLocks noChangeArrowheads="1"/>
          </p:cNvSpPr>
          <p:nvPr/>
        </p:nvSpPr>
        <p:spPr bwMode="auto">
          <a:xfrm rot="-5400000">
            <a:off x="1677195" y="2824957"/>
            <a:ext cx="1468437" cy="336550"/>
          </a:xfrm>
          <a:prstGeom prst="rect">
            <a:avLst/>
          </a:prstGeom>
          <a:noFill/>
          <a:ln w="28575" algn="ctr">
            <a:noFill/>
            <a:miter lim="800000"/>
            <a:headEnd/>
            <a:tailEnd/>
          </a:ln>
        </p:spPr>
        <p:txBody>
          <a:bodyPr>
            <a:spAutoFit/>
          </a:bodyPr>
          <a:lstStyle/>
          <a:p>
            <a:pPr>
              <a:spcBef>
                <a:spcPct val="50000"/>
              </a:spcBef>
            </a:pPr>
            <a:r>
              <a:rPr lang="en-US" b="1"/>
              <a:t>GMSEC Core</a:t>
            </a:r>
          </a:p>
        </p:txBody>
      </p:sp>
      <p:sp>
        <p:nvSpPr>
          <p:cNvPr id="7191" name="AutoShape 34"/>
          <p:cNvSpPr>
            <a:spLocks/>
          </p:cNvSpPr>
          <p:nvPr/>
        </p:nvSpPr>
        <p:spPr bwMode="auto">
          <a:xfrm>
            <a:off x="2507598" y="2986670"/>
            <a:ext cx="293687" cy="394216"/>
          </a:xfrm>
          <a:prstGeom prst="leftBrace">
            <a:avLst>
              <a:gd name="adj1" fmla="val 56396"/>
              <a:gd name="adj2" fmla="val 50000"/>
            </a:avLst>
          </a:prstGeom>
          <a:noFill/>
          <a:ln w="28575">
            <a:solidFill>
              <a:srgbClr val="000000"/>
            </a:solidFill>
            <a:round/>
            <a:headEnd/>
            <a:tailEnd/>
          </a:ln>
        </p:spPr>
        <p:txBody>
          <a:bodyPr anchor="ctr">
            <a:spAutoFit/>
          </a:bodyPr>
          <a:lstStyle/>
          <a:p>
            <a:endParaRPr lang="en-US"/>
          </a:p>
        </p:txBody>
      </p:sp>
      <p:sp>
        <p:nvSpPr>
          <p:cNvPr id="7192" name="Rectangle 35"/>
          <p:cNvSpPr>
            <a:spLocks noGrp="1" noChangeArrowheads="1"/>
          </p:cNvSpPr>
          <p:nvPr>
            <p:ph type="title"/>
          </p:nvPr>
        </p:nvSpPr>
        <p:spPr/>
        <p:txBody>
          <a:bodyPr/>
          <a:lstStyle/>
          <a:p>
            <a:pPr eaLnBrk="1" hangingPunct="1"/>
            <a:r>
              <a:rPr lang="en-US"/>
              <a:t>Core GMSEC System Supports any Domain</a:t>
            </a:r>
          </a:p>
        </p:txBody>
      </p:sp>
      <p:sp>
        <p:nvSpPr>
          <p:cNvPr id="7193" name="Slide Number Placeholder 28"/>
          <p:cNvSpPr>
            <a:spLocks noGrp="1"/>
          </p:cNvSpPr>
          <p:nvPr>
            <p:ph type="sldNum" sz="quarter" idx="10"/>
          </p:nvPr>
        </p:nvSpPr>
        <p:spPr>
          <a:noFill/>
        </p:spPr>
        <p:txBody>
          <a:bodyPr/>
          <a:lstStyle/>
          <a:p>
            <a:fld id="{8C1FA205-BA20-44D3-B1B7-CBE940BB1A2F}" type="slidenum">
              <a:rPr lang="en-US" smtClean="0"/>
              <a:pPr/>
              <a:t>12</a:t>
            </a:fld>
            <a:endParaRPr lang="en-US"/>
          </a:p>
        </p:txBody>
      </p:sp>
    </p:spTree>
    <p:extLst>
      <p:ext uri="{BB962C8B-B14F-4D97-AF65-F5344CB8AC3E}">
        <p14:creationId xmlns:p14="http://schemas.microsoft.com/office/powerpoint/2010/main" val="263010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r>
              <a:rPr lang="en-US" dirty="0"/>
              <a:t>Example GMSEC System</a:t>
            </a:r>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13</a:t>
            </a:fld>
            <a:endParaRPr lang="en-US"/>
          </a:p>
        </p:txBody>
      </p:sp>
      <p:sp>
        <p:nvSpPr>
          <p:cNvPr id="5" name="Rectangle 2"/>
          <p:cNvSpPr>
            <a:spLocks noChangeArrowheads="1"/>
          </p:cNvSpPr>
          <p:nvPr/>
        </p:nvSpPr>
        <p:spPr bwMode="auto">
          <a:xfrm>
            <a:off x="1564064" y="1146800"/>
            <a:ext cx="9009291" cy="4824376"/>
          </a:xfrm>
          <a:prstGeom prst="rect">
            <a:avLst/>
          </a:prstGeom>
          <a:solidFill>
            <a:srgbClr val="B2B2B2"/>
          </a:solidFill>
          <a:ln w="28575" algn="ctr">
            <a:solidFill>
              <a:srgbClr val="003300"/>
            </a:solidFill>
            <a:miter lim="800000"/>
            <a:headEnd/>
            <a:tailEnd/>
          </a:ln>
          <a:effectLst>
            <a:outerShdw dist="35921" dir="2700000" algn="ctr" rotWithShape="0">
              <a:srgbClr val="080808">
                <a:alpha val="50000"/>
              </a:srgbClr>
            </a:outerShdw>
          </a:effectLst>
        </p:spPr>
        <p:txBody>
          <a:bodyPr wrap="none" anchor="ctr"/>
          <a:lstStyle/>
          <a:p>
            <a:pPr>
              <a:defRPr/>
            </a:pPr>
            <a:endParaRPr lang="en-US"/>
          </a:p>
        </p:txBody>
      </p:sp>
      <p:sp>
        <p:nvSpPr>
          <p:cNvPr id="6" name="Rectangle 4"/>
          <p:cNvSpPr>
            <a:spLocks noChangeArrowheads="1"/>
          </p:cNvSpPr>
          <p:nvPr/>
        </p:nvSpPr>
        <p:spPr bwMode="auto">
          <a:xfrm>
            <a:off x="1607850" y="3312320"/>
            <a:ext cx="8904442" cy="241080"/>
          </a:xfrm>
          <a:prstGeom prst="rect">
            <a:avLst/>
          </a:prstGeom>
          <a:gradFill rotWithShape="1">
            <a:gsLst>
              <a:gs pos="0">
                <a:srgbClr val="741C0E"/>
              </a:gs>
              <a:gs pos="50000">
                <a:srgbClr val="FA3D1E"/>
              </a:gs>
              <a:gs pos="100000">
                <a:srgbClr val="741C0E"/>
              </a:gs>
            </a:gsLst>
            <a:lin ang="5400000" scaled="1"/>
          </a:gradFill>
          <a:ln w="19050" algn="ctr">
            <a:solidFill>
              <a:srgbClr val="003300"/>
            </a:solidFill>
            <a:miter lim="800000"/>
            <a:headEnd/>
            <a:tailEnd/>
          </a:ln>
        </p:spPr>
        <p:txBody>
          <a:bodyPr wrap="none" anchor="ctr"/>
          <a:lstStyle/>
          <a:p>
            <a:pPr algn="ctr" eaLnBrk="1" hangingPunct="1">
              <a:lnSpc>
                <a:spcPct val="80000"/>
              </a:lnSpc>
              <a:spcBef>
                <a:spcPct val="20000"/>
              </a:spcBef>
            </a:pPr>
            <a:r>
              <a:rPr lang="en-US" sz="1400" dirty="0">
                <a:solidFill>
                  <a:schemeClr val="tx1"/>
                </a:solidFill>
              </a:rPr>
              <a:t>GMSEC Message Bus</a:t>
            </a:r>
          </a:p>
        </p:txBody>
      </p:sp>
      <p:sp>
        <p:nvSpPr>
          <p:cNvPr id="7" name="Rectangle 5"/>
          <p:cNvSpPr>
            <a:spLocks noChangeArrowheads="1"/>
          </p:cNvSpPr>
          <p:nvPr/>
        </p:nvSpPr>
        <p:spPr bwMode="auto">
          <a:xfrm>
            <a:off x="1910891" y="4031322"/>
            <a:ext cx="1379598" cy="494813"/>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System Agent</a:t>
            </a:r>
          </a:p>
        </p:txBody>
      </p:sp>
      <p:sp>
        <p:nvSpPr>
          <p:cNvPr id="8" name="Rectangle 6"/>
          <p:cNvSpPr>
            <a:spLocks noChangeArrowheads="1"/>
          </p:cNvSpPr>
          <p:nvPr/>
        </p:nvSpPr>
        <p:spPr bwMode="auto">
          <a:xfrm>
            <a:off x="5645833" y="4041443"/>
            <a:ext cx="1123950" cy="494813"/>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CAT</a:t>
            </a:r>
          </a:p>
        </p:txBody>
      </p:sp>
      <p:sp>
        <p:nvSpPr>
          <p:cNvPr id="9" name="Rectangle 7"/>
          <p:cNvSpPr>
            <a:spLocks noChangeArrowheads="1"/>
          </p:cNvSpPr>
          <p:nvPr/>
        </p:nvSpPr>
        <p:spPr bwMode="auto">
          <a:xfrm>
            <a:off x="3919957" y="4036105"/>
            <a:ext cx="1125537" cy="494813"/>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GSS</a:t>
            </a:r>
          </a:p>
        </p:txBody>
      </p:sp>
      <p:sp>
        <p:nvSpPr>
          <p:cNvPr id="10" name="Rectangle 8"/>
          <p:cNvSpPr>
            <a:spLocks noChangeArrowheads="1"/>
          </p:cNvSpPr>
          <p:nvPr/>
        </p:nvSpPr>
        <p:spPr bwMode="auto">
          <a:xfrm>
            <a:off x="1946518" y="2239210"/>
            <a:ext cx="1312158" cy="639456"/>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GEMU</a:t>
            </a:r>
          </a:p>
          <a:p>
            <a:pPr algn="ctr" eaLnBrk="1" hangingPunct="1">
              <a:lnSpc>
                <a:spcPct val="70000"/>
              </a:lnSpc>
              <a:spcBef>
                <a:spcPct val="20000"/>
              </a:spcBef>
            </a:pPr>
            <a:r>
              <a:rPr lang="en-US" sz="1400" dirty="0">
                <a:solidFill>
                  <a:schemeClr val="tx1"/>
                </a:solidFill>
              </a:rPr>
              <a:t>Message Util</a:t>
            </a:r>
          </a:p>
        </p:txBody>
      </p:sp>
      <p:sp>
        <p:nvSpPr>
          <p:cNvPr id="11" name="AutoShape 11"/>
          <p:cNvSpPr>
            <a:spLocks noChangeArrowheads="1"/>
          </p:cNvSpPr>
          <p:nvPr/>
        </p:nvSpPr>
        <p:spPr bwMode="auto">
          <a:xfrm>
            <a:off x="6117675" y="3606734"/>
            <a:ext cx="187325" cy="389420"/>
          </a:xfrm>
          <a:prstGeom prst="upDownArrow">
            <a:avLst>
              <a:gd name="adj1" fmla="val 50000"/>
              <a:gd name="adj2" fmla="val 36949"/>
            </a:avLst>
          </a:prstGeom>
          <a:solidFill>
            <a:srgbClr val="2FC224"/>
          </a:solidFill>
          <a:ln w="28575" algn="ctr">
            <a:solidFill>
              <a:srgbClr val="003300"/>
            </a:solidFill>
            <a:miter lim="800000"/>
            <a:headEnd/>
            <a:tailEnd/>
          </a:ln>
        </p:spPr>
        <p:txBody>
          <a:bodyPr wrap="none" anchor="ctr"/>
          <a:lstStyle/>
          <a:p>
            <a:endParaRPr lang="en-US"/>
          </a:p>
        </p:txBody>
      </p:sp>
      <p:sp>
        <p:nvSpPr>
          <p:cNvPr id="12" name="AutoShape 12"/>
          <p:cNvSpPr>
            <a:spLocks noChangeArrowheads="1"/>
          </p:cNvSpPr>
          <p:nvPr/>
        </p:nvSpPr>
        <p:spPr bwMode="auto">
          <a:xfrm>
            <a:off x="4404144" y="3616699"/>
            <a:ext cx="188913" cy="378702"/>
          </a:xfrm>
          <a:prstGeom prst="upDownArrow">
            <a:avLst>
              <a:gd name="adj1" fmla="val 50000"/>
              <a:gd name="adj2" fmla="val 35630"/>
            </a:avLst>
          </a:prstGeom>
          <a:solidFill>
            <a:srgbClr val="2FC224"/>
          </a:solidFill>
          <a:ln w="28575" algn="ctr">
            <a:solidFill>
              <a:srgbClr val="003300"/>
            </a:solidFill>
            <a:miter lim="800000"/>
            <a:headEnd/>
            <a:tailEnd/>
          </a:ln>
        </p:spPr>
        <p:txBody>
          <a:bodyPr wrap="none" anchor="ctr"/>
          <a:lstStyle/>
          <a:p>
            <a:endParaRPr lang="en-US"/>
          </a:p>
        </p:txBody>
      </p:sp>
      <p:sp>
        <p:nvSpPr>
          <p:cNvPr id="13" name="AutoShape 13"/>
          <p:cNvSpPr>
            <a:spLocks noChangeArrowheads="1"/>
          </p:cNvSpPr>
          <p:nvPr/>
        </p:nvSpPr>
        <p:spPr bwMode="auto">
          <a:xfrm>
            <a:off x="2514139" y="2921267"/>
            <a:ext cx="187325" cy="371557"/>
          </a:xfrm>
          <a:prstGeom prst="upDownArrow">
            <a:avLst>
              <a:gd name="adj1" fmla="val 50000"/>
              <a:gd name="adj2" fmla="val 35254"/>
            </a:avLst>
          </a:prstGeom>
          <a:solidFill>
            <a:srgbClr val="2FC224"/>
          </a:solidFill>
          <a:ln w="28575" algn="ctr">
            <a:solidFill>
              <a:srgbClr val="003300"/>
            </a:solidFill>
            <a:miter lim="800000"/>
            <a:headEnd/>
            <a:tailEnd/>
          </a:ln>
        </p:spPr>
        <p:txBody>
          <a:bodyPr wrap="none" anchor="ctr"/>
          <a:lstStyle/>
          <a:p>
            <a:endParaRPr lang="en-US"/>
          </a:p>
        </p:txBody>
      </p:sp>
      <p:sp>
        <p:nvSpPr>
          <p:cNvPr id="14" name="Text Box 14"/>
          <p:cNvSpPr txBox="1">
            <a:spLocks noChangeArrowheads="1"/>
          </p:cNvSpPr>
          <p:nvPr/>
        </p:nvSpPr>
        <p:spPr bwMode="auto">
          <a:xfrm>
            <a:off x="1830518" y="4588048"/>
            <a:ext cx="1860899" cy="1004377"/>
          </a:xfrm>
          <a:prstGeom prst="rect">
            <a:avLst/>
          </a:prstGeom>
          <a:noFill/>
          <a:ln w="9525" algn="ctr">
            <a:noFill/>
            <a:miter lim="800000"/>
            <a:headEnd/>
            <a:tailEnd/>
          </a:ln>
        </p:spPr>
        <p:txBody>
          <a:bodyPr wrap="square">
            <a:spAutoFit/>
          </a:bodyPr>
          <a:lstStyle/>
          <a:p>
            <a:pPr marL="117475" indent="-117475" eaLnBrk="1" hangingPunct="1">
              <a:lnSpc>
                <a:spcPct val="80000"/>
              </a:lnSpc>
              <a:spcBef>
                <a:spcPct val="50000"/>
              </a:spcBef>
              <a:buFontTx/>
              <a:buChar char="•"/>
            </a:pPr>
            <a:r>
              <a:rPr lang="en-US" sz="1400" dirty="0"/>
              <a:t>Node/network performance</a:t>
            </a:r>
          </a:p>
          <a:p>
            <a:pPr marL="117475" indent="-117475" eaLnBrk="1" hangingPunct="1">
              <a:lnSpc>
                <a:spcPct val="80000"/>
              </a:lnSpc>
              <a:spcBef>
                <a:spcPct val="50000"/>
              </a:spcBef>
              <a:buFontTx/>
              <a:buChar char="•"/>
            </a:pPr>
            <a:r>
              <a:rPr lang="en-US" sz="1400" dirty="0"/>
              <a:t>Script execution</a:t>
            </a:r>
          </a:p>
          <a:p>
            <a:pPr marL="117475" indent="-117475" eaLnBrk="1" hangingPunct="1">
              <a:lnSpc>
                <a:spcPct val="80000"/>
              </a:lnSpc>
              <a:spcBef>
                <a:spcPct val="50000"/>
              </a:spcBef>
              <a:buFontTx/>
              <a:buChar char="•"/>
            </a:pPr>
            <a:r>
              <a:rPr lang="en-US" sz="1400" dirty="0"/>
              <a:t>Application monitor</a:t>
            </a:r>
          </a:p>
        </p:txBody>
      </p:sp>
      <p:sp>
        <p:nvSpPr>
          <p:cNvPr id="15" name="Text Box 15"/>
          <p:cNvSpPr txBox="1">
            <a:spLocks noChangeArrowheads="1"/>
          </p:cNvSpPr>
          <p:nvPr/>
        </p:nvSpPr>
        <p:spPr bwMode="auto">
          <a:xfrm>
            <a:off x="3816769" y="4592830"/>
            <a:ext cx="1558925" cy="609398"/>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dirty="0"/>
              <a:t>Web based telemetry viewer</a:t>
            </a:r>
          </a:p>
        </p:txBody>
      </p:sp>
      <p:sp>
        <p:nvSpPr>
          <p:cNvPr id="16" name="Text Box 16"/>
          <p:cNvSpPr txBox="1">
            <a:spLocks noChangeArrowheads="1"/>
          </p:cNvSpPr>
          <p:nvPr/>
        </p:nvSpPr>
        <p:spPr bwMode="auto">
          <a:xfrm>
            <a:off x="1763269" y="1805556"/>
            <a:ext cx="1771649" cy="264688"/>
          </a:xfrm>
          <a:prstGeom prst="rect">
            <a:avLst/>
          </a:prstGeom>
          <a:noFill/>
          <a:ln w="9525" algn="ctr">
            <a:noFill/>
            <a:miter lim="800000"/>
            <a:headEnd/>
            <a:tailEnd/>
          </a:ln>
        </p:spPr>
        <p:txBody>
          <a:bodyPr wrap="square">
            <a:spAutoFit/>
          </a:bodyPr>
          <a:lstStyle/>
          <a:p>
            <a:pPr marL="117475" indent="-117475" eaLnBrk="1" hangingPunct="1">
              <a:lnSpc>
                <a:spcPct val="80000"/>
              </a:lnSpc>
              <a:spcBef>
                <a:spcPct val="50000"/>
              </a:spcBef>
              <a:buFontTx/>
              <a:buChar char="•"/>
            </a:pPr>
            <a:r>
              <a:rPr lang="en-US" sz="1400" dirty="0"/>
              <a:t>Automation</a:t>
            </a:r>
          </a:p>
        </p:txBody>
      </p:sp>
      <p:sp>
        <p:nvSpPr>
          <p:cNvPr id="17" name="Text Box 17"/>
          <p:cNvSpPr txBox="1">
            <a:spLocks noChangeArrowheads="1"/>
          </p:cNvSpPr>
          <p:nvPr/>
        </p:nvSpPr>
        <p:spPr bwMode="auto">
          <a:xfrm>
            <a:off x="5586120" y="4598168"/>
            <a:ext cx="1454150" cy="444224"/>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dirty="0"/>
              <a:t>Rule-based automation</a:t>
            </a:r>
          </a:p>
        </p:txBody>
      </p:sp>
      <p:sp>
        <p:nvSpPr>
          <p:cNvPr id="18" name="Rectangle 5"/>
          <p:cNvSpPr>
            <a:spLocks noChangeArrowheads="1"/>
          </p:cNvSpPr>
          <p:nvPr/>
        </p:nvSpPr>
        <p:spPr bwMode="auto">
          <a:xfrm>
            <a:off x="6903508" y="2211323"/>
            <a:ext cx="1297165" cy="663222"/>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CTS</a:t>
            </a:r>
          </a:p>
        </p:txBody>
      </p:sp>
      <p:sp>
        <p:nvSpPr>
          <p:cNvPr id="19" name="AutoShape 10"/>
          <p:cNvSpPr>
            <a:spLocks noChangeArrowheads="1"/>
          </p:cNvSpPr>
          <p:nvPr/>
        </p:nvSpPr>
        <p:spPr bwMode="auto">
          <a:xfrm>
            <a:off x="7459839" y="2914918"/>
            <a:ext cx="187325" cy="366199"/>
          </a:xfrm>
          <a:prstGeom prst="upDownArrow">
            <a:avLst>
              <a:gd name="adj1" fmla="val 50000"/>
              <a:gd name="adj2" fmla="val 34746"/>
            </a:avLst>
          </a:prstGeom>
          <a:solidFill>
            <a:srgbClr val="2FC224"/>
          </a:solidFill>
          <a:ln w="28575" algn="ctr">
            <a:solidFill>
              <a:srgbClr val="003300"/>
            </a:solidFill>
            <a:miter lim="800000"/>
            <a:headEnd/>
            <a:tailEnd/>
          </a:ln>
        </p:spPr>
        <p:txBody>
          <a:bodyPr wrap="none" anchor="ctr"/>
          <a:lstStyle/>
          <a:p>
            <a:endParaRPr lang="en-US"/>
          </a:p>
        </p:txBody>
      </p:sp>
      <p:sp>
        <p:nvSpPr>
          <p:cNvPr id="20" name="Text Box 14"/>
          <p:cNvSpPr txBox="1">
            <a:spLocks noChangeArrowheads="1"/>
          </p:cNvSpPr>
          <p:nvPr/>
        </p:nvSpPr>
        <p:spPr bwMode="auto">
          <a:xfrm>
            <a:off x="6633890" y="1906351"/>
            <a:ext cx="1860899" cy="271869"/>
          </a:xfrm>
          <a:prstGeom prst="rect">
            <a:avLst/>
          </a:prstGeom>
          <a:noFill/>
          <a:ln w="9525" algn="ctr">
            <a:noFill/>
            <a:miter lim="800000"/>
            <a:headEnd/>
            <a:tailEnd/>
          </a:ln>
        </p:spPr>
        <p:txBody>
          <a:bodyPr wrap="square">
            <a:spAutoFit/>
          </a:bodyPr>
          <a:lstStyle/>
          <a:p>
            <a:pPr marL="117475" indent="-117475" eaLnBrk="1" hangingPunct="1">
              <a:lnSpc>
                <a:spcPct val="80000"/>
              </a:lnSpc>
              <a:spcBef>
                <a:spcPct val="50000"/>
              </a:spcBef>
              <a:buFontTx/>
              <a:buChar char="•"/>
            </a:pPr>
            <a:r>
              <a:rPr lang="en-US" sz="1400" dirty="0"/>
              <a:t>Message Validation</a:t>
            </a:r>
          </a:p>
        </p:txBody>
      </p:sp>
      <p:sp>
        <p:nvSpPr>
          <p:cNvPr id="21" name="Rectangle 8"/>
          <p:cNvSpPr>
            <a:spLocks noChangeArrowheads="1"/>
          </p:cNvSpPr>
          <p:nvPr/>
        </p:nvSpPr>
        <p:spPr bwMode="auto">
          <a:xfrm>
            <a:off x="4853142" y="2250499"/>
            <a:ext cx="1312158" cy="639456"/>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EAGLE</a:t>
            </a:r>
          </a:p>
        </p:txBody>
      </p:sp>
      <p:sp>
        <p:nvSpPr>
          <p:cNvPr id="22" name="AutoShape 13"/>
          <p:cNvSpPr>
            <a:spLocks noChangeArrowheads="1"/>
          </p:cNvSpPr>
          <p:nvPr/>
        </p:nvSpPr>
        <p:spPr bwMode="auto">
          <a:xfrm>
            <a:off x="5420763" y="2932556"/>
            <a:ext cx="187325" cy="371557"/>
          </a:xfrm>
          <a:prstGeom prst="upDownArrow">
            <a:avLst>
              <a:gd name="adj1" fmla="val 50000"/>
              <a:gd name="adj2" fmla="val 35254"/>
            </a:avLst>
          </a:prstGeom>
          <a:solidFill>
            <a:srgbClr val="2FC224"/>
          </a:solidFill>
          <a:ln w="28575" algn="ctr">
            <a:solidFill>
              <a:srgbClr val="003300"/>
            </a:solidFill>
            <a:miter lim="800000"/>
            <a:headEnd/>
            <a:tailEnd/>
          </a:ln>
        </p:spPr>
        <p:txBody>
          <a:bodyPr wrap="none" anchor="ctr"/>
          <a:lstStyle/>
          <a:p>
            <a:endParaRPr lang="en-US"/>
          </a:p>
        </p:txBody>
      </p:sp>
      <p:sp>
        <p:nvSpPr>
          <p:cNvPr id="23" name="Text Box 16"/>
          <p:cNvSpPr txBox="1">
            <a:spLocks noChangeArrowheads="1"/>
          </p:cNvSpPr>
          <p:nvPr/>
        </p:nvSpPr>
        <p:spPr bwMode="auto">
          <a:xfrm>
            <a:off x="4710700" y="1790813"/>
            <a:ext cx="1909502" cy="437043"/>
          </a:xfrm>
          <a:prstGeom prst="rect">
            <a:avLst/>
          </a:prstGeom>
          <a:noFill/>
          <a:ln w="9525" algn="ctr">
            <a:noFill/>
            <a:miter lim="800000"/>
            <a:headEnd/>
            <a:tailEnd/>
          </a:ln>
        </p:spPr>
        <p:txBody>
          <a:bodyPr wrap="square">
            <a:spAutoFit/>
          </a:bodyPr>
          <a:lstStyle/>
          <a:p>
            <a:pPr marL="117475" indent="-117475" eaLnBrk="1" hangingPunct="1">
              <a:lnSpc>
                <a:spcPct val="80000"/>
              </a:lnSpc>
              <a:spcBef>
                <a:spcPct val="50000"/>
              </a:spcBef>
              <a:buFontTx/>
              <a:buChar char="•"/>
            </a:pPr>
            <a:r>
              <a:rPr lang="en-US" sz="1400" dirty="0"/>
              <a:t>Message archival / retrieval</a:t>
            </a:r>
          </a:p>
        </p:txBody>
      </p:sp>
      <p:sp>
        <p:nvSpPr>
          <p:cNvPr id="24" name="AutoShape 13"/>
          <p:cNvSpPr>
            <a:spLocks noChangeArrowheads="1"/>
          </p:cNvSpPr>
          <p:nvPr/>
        </p:nvSpPr>
        <p:spPr bwMode="auto">
          <a:xfrm>
            <a:off x="2511314" y="3609889"/>
            <a:ext cx="187325" cy="371557"/>
          </a:xfrm>
          <a:prstGeom prst="upDownArrow">
            <a:avLst>
              <a:gd name="adj1" fmla="val 50000"/>
              <a:gd name="adj2" fmla="val 35254"/>
            </a:avLst>
          </a:prstGeom>
          <a:solidFill>
            <a:srgbClr val="2FC224"/>
          </a:solidFill>
          <a:ln w="28575" algn="ctr">
            <a:solidFill>
              <a:srgbClr val="003300"/>
            </a:solidFill>
            <a:miter lim="800000"/>
            <a:headEnd/>
            <a:tailEnd/>
          </a:ln>
        </p:spPr>
        <p:txBody>
          <a:bodyPr wrap="none" anchor="ctr"/>
          <a:lstStyle/>
          <a:p>
            <a:endParaRPr lang="en-US"/>
          </a:p>
        </p:txBody>
      </p:sp>
      <p:sp>
        <p:nvSpPr>
          <p:cNvPr id="25" name="Magnetic Disk 24"/>
          <p:cNvSpPr/>
          <p:nvPr/>
        </p:nvSpPr>
        <p:spPr bwMode="auto">
          <a:xfrm>
            <a:off x="3892788" y="1452384"/>
            <a:ext cx="437445" cy="672525"/>
          </a:xfrm>
          <a:prstGeom prst="flowChartMagneticDisk">
            <a:avLst/>
          </a:prstGeom>
          <a:solidFill>
            <a:srgbClr val="CCFFCC"/>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cxnSp>
        <p:nvCxnSpPr>
          <p:cNvPr id="26" name="Straight Arrow Connector 25"/>
          <p:cNvCxnSpPr>
            <a:stCxn id="21" idx="1"/>
            <a:endCxn id="25" idx="4"/>
          </p:cNvCxnSpPr>
          <p:nvPr/>
        </p:nvCxnSpPr>
        <p:spPr bwMode="auto">
          <a:xfrm flipH="1" flipV="1">
            <a:off x="4330232" y="1788647"/>
            <a:ext cx="522910" cy="781581"/>
          </a:xfrm>
          <a:prstGeom prst="straightConnector1">
            <a:avLst/>
          </a:prstGeom>
          <a:solidFill>
            <a:srgbClr val="CCFFCC"/>
          </a:solidFill>
          <a:ln w="28575" cap="flat" cmpd="sng" algn="ctr">
            <a:solidFill>
              <a:srgbClr val="000000"/>
            </a:solidFill>
            <a:prstDash val="solid"/>
            <a:round/>
            <a:headEnd type="none" w="med" len="med"/>
            <a:tailEnd type="arrow"/>
          </a:ln>
          <a:effectLst/>
        </p:spPr>
      </p:cxnSp>
      <p:sp>
        <p:nvSpPr>
          <p:cNvPr id="28" name="AutoShape 10"/>
          <p:cNvSpPr>
            <a:spLocks noChangeArrowheads="1"/>
          </p:cNvSpPr>
          <p:nvPr/>
        </p:nvSpPr>
        <p:spPr bwMode="auto">
          <a:xfrm>
            <a:off x="9641175" y="3613963"/>
            <a:ext cx="187325" cy="366199"/>
          </a:xfrm>
          <a:prstGeom prst="upDownArrow">
            <a:avLst>
              <a:gd name="adj1" fmla="val 50000"/>
              <a:gd name="adj2" fmla="val 34746"/>
            </a:avLst>
          </a:prstGeom>
          <a:solidFill>
            <a:srgbClr val="2FC224"/>
          </a:solidFill>
          <a:ln w="28575" algn="ctr">
            <a:solidFill>
              <a:srgbClr val="003300"/>
            </a:solidFill>
            <a:miter lim="800000"/>
            <a:headEnd/>
            <a:tailEnd/>
          </a:ln>
        </p:spPr>
        <p:txBody>
          <a:bodyPr wrap="none" anchor="ctr"/>
          <a:lstStyle/>
          <a:p>
            <a:endParaRPr lang="en-US"/>
          </a:p>
        </p:txBody>
      </p:sp>
      <p:sp>
        <p:nvSpPr>
          <p:cNvPr id="29" name="Rectangle 8"/>
          <p:cNvSpPr>
            <a:spLocks noChangeArrowheads="1"/>
          </p:cNvSpPr>
          <p:nvPr/>
        </p:nvSpPr>
        <p:spPr bwMode="auto">
          <a:xfrm>
            <a:off x="9082020" y="4017870"/>
            <a:ext cx="1422961" cy="1574554"/>
          </a:xfrm>
          <a:prstGeom prst="rect">
            <a:avLst/>
          </a:prstGeom>
          <a:solidFill>
            <a:schemeClr val="accent2">
              <a:lumMod val="75000"/>
            </a:schemeClr>
          </a:soli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Domain</a:t>
            </a:r>
          </a:p>
          <a:p>
            <a:pPr algn="ctr" eaLnBrk="1" hangingPunct="1">
              <a:lnSpc>
                <a:spcPct val="70000"/>
              </a:lnSpc>
              <a:spcBef>
                <a:spcPct val="20000"/>
              </a:spcBef>
            </a:pPr>
            <a:r>
              <a:rPr lang="en-US" sz="1400" dirty="0">
                <a:solidFill>
                  <a:schemeClr val="tx1"/>
                </a:solidFill>
              </a:rPr>
              <a:t>Specific</a:t>
            </a:r>
          </a:p>
          <a:p>
            <a:pPr algn="ctr" eaLnBrk="1" hangingPunct="1">
              <a:lnSpc>
                <a:spcPct val="70000"/>
              </a:lnSpc>
              <a:spcBef>
                <a:spcPct val="20000"/>
              </a:spcBef>
            </a:pPr>
            <a:r>
              <a:rPr lang="en-US" sz="1400" dirty="0">
                <a:solidFill>
                  <a:schemeClr val="tx1"/>
                </a:solidFill>
              </a:rPr>
              <a:t>(User-developed</a:t>
            </a:r>
          </a:p>
          <a:p>
            <a:pPr algn="ctr" eaLnBrk="1" hangingPunct="1">
              <a:lnSpc>
                <a:spcPct val="70000"/>
              </a:lnSpc>
              <a:spcBef>
                <a:spcPct val="20000"/>
              </a:spcBef>
            </a:pPr>
            <a:r>
              <a:rPr lang="en-US" sz="1400" dirty="0">
                <a:solidFill>
                  <a:schemeClr val="tx1"/>
                </a:solidFill>
              </a:rPr>
              <a:t>Components,</a:t>
            </a:r>
          </a:p>
          <a:p>
            <a:pPr algn="ctr" eaLnBrk="1" hangingPunct="1">
              <a:lnSpc>
                <a:spcPct val="70000"/>
              </a:lnSpc>
              <a:spcBef>
                <a:spcPct val="20000"/>
              </a:spcBef>
            </a:pPr>
            <a:r>
              <a:rPr lang="en-US" sz="1400" dirty="0">
                <a:solidFill>
                  <a:schemeClr val="tx1"/>
                </a:solidFill>
              </a:rPr>
              <a:t>GMSEC</a:t>
            </a:r>
          </a:p>
          <a:p>
            <a:pPr algn="ctr" eaLnBrk="1" hangingPunct="1">
              <a:lnSpc>
                <a:spcPct val="70000"/>
              </a:lnSpc>
              <a:spcBef>
                <a:spcPct val="20000"/>
              </a:spcBef>
            </a:pPr>
            <a:r>
              <a:rPr lang="en-US" sz="1400" dirty="0">
                <a:solidFill>
                  <a:schemeClr val="tx1"/>
                </a:solidFill>
              </a:rPr>
              <a:t>Adapters, etc.)</a:t>
            </a:r>
          </a:p>
        </p:txBody>
      </p:sp>
      <p:sp>
        <p:nvSpPr>
          <p:cNvPr id="30" name="Rectangle 6"/>
          <p:cNvSpPr>
            <a:spLocks noChangeArrowheads="1"/>
          </p:cNvSpPr>
          <p:nvPr/>
        </p:nvSpPr>
        <p:spPr bwMode="auto">
          <a:xfrm>
            <a:off x="7268937" y="4050774"/>
            <a:ext cx="1123950" cy="494813"/>
          </a:xfrm>
          <a:prstGeom prst="rect">
            <a:avLst/>
          </a:prstGeom>
          <a:gradFill rotWithShape="1">
            <a:gsLst>
              <a:gs pos="0">
                <a:srgbClr val="000047"/>
              </a:gs>
              <a:gs pos="50000">
                <a:srgbClr val="000099"/>
              </a:gs>
              <a:gs pos="100000">
                <a:srgbClr val="000047"/>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ANSR</a:t>
            </a:r>
          </a:p>
        </p:txBody>
      </p:sp>
      <p:sp>
        <p:nvSpPr>
          <p:cNvPr id="31" name="AutoShape 11"/>
          <p:cNvSpPr>
            <a:spLocks noChangeArrowheads="1"/>
          </p:cNvSpPr>
          <p:nvPr/>
        </p:nvSpPr>
        <p:spPr bwMode="auto">
          <a:xfrm>
            <a:off x="7740779" y="3616065"/>
            <a:ext cx="187325" cy="389420"/>
          </a:xfrm>
          <a:prstGeom prst="upDownArrow">
            <a:avLst>
              <a:gd name="adj1" fmla="val 50000"/>
              <a:gd name="adj2" fmla="val 36949"/>
            </a:avLst>
          </a:prstGeom>
          <a:solidFill>
            <a:srgbClr val="2FC224"/>
          </a:solidFill>
          <a:ln w="28575" algn="ctr">
            <a:solidFill>
              <a:srgbClr val="003300"/>
            </a:solidFill>
            <a:miter lim="800000"/>
            <a:headEnd/>
            <a:tailEnd/>
          </a:ln>
        </p:spPr>
        <p:txBody>
          <a:bodyPr wrap="none" anchor="ctr"/>
          <a:lstStyle/>
          <a:p>
            <a:endParaRPr lang="en-US"/>
          </a:p>
        </p:txBody>
      </p:sp>
      <p:sp>
        <p:nvSpPr>
          <p:cNvPr id="32" name="Text Box 17"/>
          <p:cNvSpPr txBox="1">
            <a:spLocks noChangeArrowheads="1"/>
          </p:cNvSpPr>
          <p:nvPr/>
        </p:nvSpPr>
        <p:spPr bwMode="auto">
          <a:xfrm>
            <a:off x="7822613" y="4660388"/>
            <a:ext cx="1454150" cy="264688"/>
          </a:xfrm>
          <a:prstGeom prst="rect">
            <a:avLst/>
          </a:prstGeom>
          <a:noFill/>
          <a:ln w="9525" algn="ctr">
            <a:noFill/>
            <a:miter lim="800000"/>
            <a:headEnd/>
            <a:tailEnd/>
          </a:ln>
        </p:spPr>
        <p:txBody>
          <a:bodyPr>
            <a:spAutoFit/>
          </a:bodyPr>
          <a:lstStyle/>
          <a:p>
            <a:pPr marL="117475" indent="-117475" eaLnBrk="1" hangingPunct="1">
              <a:lnSpc>
                <a:spcPct val="80000"/>
              </a:lnSpc>
              <a:spcBef>
                <a:spcPct val="50000"/>
              </a:spcBef>
              <a:buFontTx/>
              <a:buChar char="•"/>
            </a:pPr>
            <a:r>
              <a:rPr lang="en-US" sz="1400" dirty="0"/>
              <a:t>Notifications</a:t>
            </a:r>
          </a:p>
        </p:txBody>
      </p:sp>
      <p:sp>
        <p:nvSpPr>
          <p:cNvPr id="33" name="Down Arrow 32"/>
          <p:cNvSpPr/>
          <p:nvPr/>
        </p:nvSpPr>
        <p:spPr bwMode="auto">
          <a:xfrm>
            <a:off x="7744068" y="4564194"/>
            <a:ext cx="192024" cy="384393"/>
          </a:xfrm>
          <a:prstGeom prst="downArrow">
            <a:avLst/>
          </a:prstGeom>
          <a:solidFill>
            <a:srgbClr val="2FC224"/>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pic>
        <p:nvPicPr>
          <p:cNvPr id="34" name="Picture 3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550312" y="5283969"/>
            <a:ext cx="495417" cy="495417"/>
          </a:xfrm>
          <a:prstGeom prst="rect">
            <a:avLst/>
          </a:prstGeom>
        </p:spPr>
      </p:pic>
      <p:pic>
        <p:nvPicPr>
          <p:cNvPr id="35" name="Picture 34"/>
          <p:cNvPicPr>
            <a:picLocks noChangeAspect="1"/>
          </p:cNvPicPr>
          <p:nvPr/>
        </p:nvPicPr>
        <p:blipFill>
          <a:blip r:embed="rId3"/>
          <a:stretch>
            <a:fillRect/>
          </a:stretch>
        </p:blipFill>
        <p:spPr>
          <a:xfrm>
            <a:off x="8045728" y="5190656"/>
            <a:ext cx="672038" cy="672038"/>
          </a:xfrm>
          <a:prstGeom prst="rect">
            <a:avLst/>
          </a:prstGeom>
        </p:spPr>
      </p:pic>
      <p:pic>
        <p:nvPicPr>
          <p:cNvPr id="36" name="Picture 35"/>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61924" y="5067225"/>
            <a:ext cx="691768" cy="691768"/>
          </a:xfrm>
          <a:prstGeom prst="rect">
            <a:avLst/>
          </a:prstGeom>
        </p:spPr>
      </p:pic>
      <p:sp>
        <p:nvSpPr>
          <p:cNvPr id="38" name="Rectangle 5"/>
          <p:cNvSpPr>
            <a:spLocks noChangeArrowheads="1"/>
          </p:cNvSpPr>
          <p:nvPr/>
        </p:nvSpPr>
        <p:spPr bwMode="auto">
          <a:xfrm>
            <a:off x="8713301" y="1946085"/>
            <a:ext cx="1297165" cy="923123"/>
          </a:xfrm>
          <a:prstGeom prst="rect">
            <a:avLst/>
          </a:prstGeom>
          <a:gradFill rotWithShape="1">
            <a:gsLst>
              <a:gs pos="0">
                <a:srgbClr val="11470D"/>
              </a:gs>
              <a:gs pos="50000">
                <a:srgbClr val="2FC224"/>
              </a:gs>
              <a:gs pos="100000">
                <a:srgbClr val="11470D"/>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Telemetry</a:t>
            </a:r>
          </a:p>
          <a:p>
            <a:pPr algn="ctr" eaLnBrk="1" hangingPunct="1">
              <a:lnSpc>
                <a:spcPct val="70000"/>
              </a:lnSpc>
              <a:spcBef>
                <a:spcPct val="20000"/>
              </a:spcBef>
            </a:pPr>
            <a:r>
              <a:rPr lang="en-US" sz="1400" dirty="0">
                <a:solidFill>
                  <a:schemeClr val="tx1"/>
                </a:solidFill>
              </a:rPr>
              <a:t>And</a:t>
            </a:r>
          </a:p>
          <a:p>
            <a:pPr algn="ctr" eaLnBrk="1" hangingPunct="1">
              <a:lnSpc>
                <a:spcPct val="70000"/>
              </a:lnSpc>
              <a:spcBef>
                <a:spcPct val="20000"/>
              </a:spcBef>
            </a:pPr>
            <a:r>
              <a:rPr lang="en-US" sz="1400" dirty="0">
                <a:solidFill>
                  <a:schemeClr val="tx1"/>
                </a:solidFill>
              </a:rPr>
              <a:t>Command</a:t>
            </a:r>
          </a:p>
          <a:p>
            <a:pPr algn="ctr" eaLnBrk="1" hangingPunct="1">
              <a:lnSpc>
                <a:spcPct val="70000"/>
              </a:lnSpc>
              <a:spcBef>
                <a:spcPct val="20000"/>
              </a:spcBef>
            </a:pPr>
            <a:r>
              <a:rPr lang="en-US" sz="1400" dirty="0">
                <a:solidFill>
                  <a:schemeClr val="tx1"/>
                </a:solidFill>
              </a:rPr>
              <a:t>(e.g. ITOS)</a:t>
            </a:r>
          </a:p>
        </p:txBody>
      </p:sp>
      <p:sp>
        <p:nvSpPr>
          <p:cNvPr id="39" name="AutoShape 10"/>
          <p:cNvSpPr>
            <a:spLocks noChangeArrowheads="1"/>
          </p:cNvSpPr>
          <p:nvPr/>
        </p:nvSpPr>
        <p:spPr bwMode="auto">
          <a:xfrm>
            <a:off x="9268220" y="2910334"/>
            <a:ext cx="187325" cy="366199"/>
          </a:xfrm>
          <a:prstGeom prst="upDownArrow">
            <a:avLst>
              <a:gd name="adj1" fmla="val 50000"/>
              <a:gd name="adj2" fmla="val 34746"/>
            </a:avLst>
          </a:prstGeom>
          <a:solidFill>
            <a:srgbClr val="2FC224"/>
          </a:solidFill>
          <a:ln w="28575" algn="ctr">
            <a:solidFill>
              <a:srgbClr val="003300"/>
            </a:solidFill>
            <a:miter lim="800000"/>
            <a:headEnd/>
            <a:tailEnd/>
          </a:ln>
        </p:spPr>
        <p:txBody>
          <a:bodyPr wrap="none" anchor="ctr"/>
          <a:lstStyle/>
          <a:p>
            <a:endParaRPr lang="en-US"/>
          </a:p>
        </p:txBody>
      </p:sp>
      <p:sp>
        <p:nvSpPr>
          <p:cNvPr id="40" name="Text Box 16"/>
          <p:cNvSpPr txBox="1">
            <a:spLocks noChangeArrowheads="1"/>
          </p:cNvSpPr>
          <p:nvPr/>
        </p:nvSpPr>
        <p:spPr bwMode="auto">
          <a:xfrm>
            <a:off x="3895664" y="1765402"/>
            <a:ext cx="490437" cy="274222"/>
          </a:xfrm>
          <a:prstGeom prst="rect">
            <a:avLst/>
          </a:prstGeom>
          <a:noFill/>
          <a:ln w="9525" algn="ctr">
            <a:noFill/>
            <a:miter lim="800000"/>
            <a:headEnd/>
            <a:tailEnd/>
          </a:ln>
        </p:spPr>
        <p:txBody>
          <a:bodyPr wrap="square">
            <a:spAutoFit/>
          </a:bodyPr>
          <a:lstStyle/>
          <a:p>
            <a:pPr eaLnBrk="1" hangingPunct="1">
              <a:lnSpc>
                <a:spcPct val="80000"/>
              </a:lnSpc>
              <a:spcBef>
                <a:spcPct val="50000"/>
              </a:spcBef>
            </a:pPr>
            <a:r>
              <a:rPr lang="en-US" sz="1400" dirty="0"/>
              <a:t>DB</a:t>
            </a:r>
          </a:p>
        </p:txBody>
      </p:sp>
      <p:sp>
        <p:nvSpPr>
          <p:cNvPr id="41" name="Rectangle 5"/>
          <p:cNvSpPr>
            <a:spLocks noChangeArrowheads="1"/>
          </p:cNvSpPr>
          <p:nvPr/>
        </p:nvSpPr>
        <p:spPr bwMode="auto">
          <a:xfrm>
            <a:off x="9612478" y="1287455"/>
            <a:ext cx="816254" cy="575169"/>
          </a:xfrm>
          <a:prstGeom prst="rect">
            <a:avLst/>
          </a:prstGeom>
          <a:gradFill rotWithShape="1">
            <a:gsLst>
              <a:gs pos="0">
                <a:srgbClr val="11470D"/>
              </a:gs>
              <a:gs pos="50000">
                <a:srgbClr val="2FC224"/>
              </a:gs>
              <a:gs pos="100000">
                <a:srgbClr val="11470D"/>
              </a:gs>
            </a:gsLst>
            <a:lin ang="5400000" scaled="1"/>
          </a:gradFill>
          <a:ln w="28575" algn="ctr">
            <a:solidFill>
              <a:srgbClr val="003300"/>
            </a:solidFill>
            <a:miter lim="800000"/>
            <a:headEnd/>
            <a:tailEnd/>
          </a:ln>
        </p:spPr>
        <p:txBody>
          <a:bodyPr wrap="none" anchor="ctr"/>
          <a:lstStyle/>
          <a:p>
            <a:pPr algn="ctr" eaLnBrk="1" hangingPunct="1">
              <a:lnSpc>
                <a:spcPct val="70000"/>
              </a:lnSpc>
              <a:spcBef>
                <a:spcPct val="20000"/>
              </a:spcBef>
            </a:pPr>
            <a:r>
              <a:rPr lang="en-US" sz="1400" dirty="0">
                <a:solidFill>
                  <a:schemeClr val="tx1"/>
                </a:solidFill>
              </a:rPr>
              <a:t>TLM</a:t>
            </a:r>
          </a:p>
          <a:p>
            <a:pPr algn="ctr" eaLnBrk="1" hangingPunct="1">
              <a:lnSpc>
                <a:spcPct val="70000"/>
              </a:lnSpc>
              <a:spcBef>
                <a:spcPct val="20000"/>
              </a:spcBef>
            </a:pPr>
            <a:r>
              <a:rPr lang="en-US" sz="1400" dirty="0">
                <a:solidFill>
                  <a:schemeClr val="tx1"/>
                </a:solidFill>
              </a:rPr>
              <a:t>Source</a:t>
            </a:r>
          </a:p>
        </p:txBody>
      </p:sp>
      <p:sp>
        <p:nvSpPr>
          <p:cNvPr id="42" name="Bent-Up Arrow 41"/>
          <p:cNvSpPr/>
          <p:nvPr/>
        </p:nvSpPr>
        <p:spPr bwMode="auto">
          <a:xfrm rot="10800000">
            <a:off x="9268220" y="1593707"/>
            <a:ext cx="320073" cy="329438"/>
          </a:xfrm>
          <a:prstGeom prst="bentUpArrow">
            <a:avLst/>
          </a:prstGeom>
          <a:solidFill>
            <a:srgbClr val="2FC224"/>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spTree>
    <p:extLst>
      <p:ext uri="{BB962C8B-B14F-4D97-AF65-F5344CB8AC3E}">
        <p14:creationId xmlns:p14="http://schemas.microsoft.com/office/powerpoint/2010/main" val="269778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9"/>
          <p:cNvSpPr>
            <a:spLocks noChangeArrowheads="1"/>
          </p:cNvSpPr>
          <p:nvPr/>
        </p:nvSpPr>
        <p:spPr bwMode="auto">
          <a:xfrm>
            <a:off x="3838869" y="4773691"/>
            <a:ext cx="1310801" cy="230982"/>
          </a:xfrm>
          <a:prstGeom prst="rect">
            <a:avLst/>
          </a:prstGeom>
          <a:solidFill>
            <a:srgbClr val="E3EEFE"/>
          </a:solidFill>
          <a:ln w="9525">
            <a:solidFill>
              <a:srgbClr val="000000"/>
            </a:solidFill>
            <a:miter lim="800000"/>
            <a:headEnd/>
            <a:tailEnd/>
          </a:ln>
        </p:spPr>
        <p:txBody>
          <a:bodyPr wrap="none" anchor="ctr"/>
          <a:lstStyle/>
          <a:p>
            <a:pPr algn="ctr"/>
            <a:r>
              <a:rPr lang="en-US" sz="900" dirty="0">
                <a:latin typeface="Times New Roman" pitchFamily="18" charset="0"/>
                <a:ea typeface="ＭＳ Ｐゴシック" pitchFamily="-111" charset="-128"/>
              </a:rPr>
              <a:t>GMSEC Bus</a:t>
            </a:r>
            <a:endParaRPr lang="en-US" sz="1800" dirty="0">
              <a:latin typeface="Times New Roman" pitchFamily="18" charset="0"/>
              <a:ea typeface="ＭＳ Ｐゴシック" pitchFamily="-111" charset="-128"/>
            </a:endParaRPr>
          </a:p>
        </p:txBody>
      </p:sp>
      <p:sp>
        <p:nvSpPr>
          <p:cNvPr id="10244" name="Line 106"/>
          <p:cNvSpPr>
            <a:spLocks noChangeShapeType="1"/>
          </p:cNvSpPr>
          <p:nvPr/>
        </p:nvSpPr>
        <p:spPr bwMode="auto">
          <a:xfrm>
            <a:off x="2804214" y="4414122"/>
            <a:ext cx="476250" cy="216694"/>
          </a:xfrm>
          <a:prstGeom prst="line">
            <a:avLst/>
          </a:prstGeom>
          <a:noFill/>
          <a:ln w="9525">
            <a:solidFill>
              <a:srgbClr val="000000"/>
            </a:solidFill>
            <a:round/>
            <a:headEnd/>
            <a:tailEnd type="triangle" w="med" len="med"/>
          </a:ln>
        </p:spPr>
        <p:txBody>
          <a:bodyPr wrap="none" anchor="ctr"/>
          <a:lstStyle/>
          <a:p>
            <a:endParaRPr lang="en-US" sz="1200"/>
          </a:p>
        </p:txBody>
      </p:sp>
      <p:sp>
        <p:nvSpPr>
          <p:cNvPr id="10245" name="Rectangle 109"/>
          <p:cNvSpPr>
            <a:spLocks noChangeArrowheads="1"/>
          </p:cNvSpPr>
          <p:nvPr/>
        </p:nvSpPr>
        <p:spPr bwMode="auto">
          <a:xfrm>
            <a:off x="4206773" y="4086701"/>
            <a:ext cx="506015" cy="431006"/>
          </a:xfrm>
          <a:prstGeom prst="rect">
            <a:avLst/>
          </a:prstGeom>
          <a:solidFill>
            <a:srgbClr val="8ACC8D"/>
          </a:solidFill>
          <a:ln w="9525">
            <a:solidFill>
              <a:srgbClr val="000000"/>
            </a:solidFill>
            <a:miter lim="800000"/>
            <a:headEnd/>
            <a:tailEnd/>
          </a:ln>
        </p:spPr>
        <p:txBody>
          <a:bodyPr wrap="none" anchor="ctr"/>
          <a:lstStyle/>
          <a:p>
            <a:pPr algn="ctr"/>
            <a:r>
              <a:rPr lang="en-US" sz="900" dirty="0">
                <a:latin typeface="Times New Roman" pitchFamily="18" charset="0"/>
                <a:ea typeface="ＭＳ Ｐゴシック" pitchFamily="-111" charset="-128"/>
              </a:rPr>
              <a:t>GMSEC</a:t>
            </a:r>
          </a:p>
          <a:p>
            <a:pPr algn="ctr"/>
            <a:r>
              <a:rPr lang="en-US" sz="900" dirty="0">
                <a:latin typeface="Times New Roman" pitchFamily="18" charset="0"/>
                <a:ea typeface="ＭＳ Ｐゴシック" pitchFamily="-111" charset="-128"/>
              </a:rPr>
              <a:t>EMC</a:t>
            </a:r>
          </a:p>
          <a:p>
            <a:pPr algn="ctr"/>
            <a:r>
              <a:rPr lang="en-US" sz="900" dirty="0">
                <a:latin typeface="Times New Roman" pitchFamily="18" charset="0"/>
                <a:ea typeface="ＭＳ Ｐゴシック" pitchFamily="-111" charset="-128"/>
              </a:rPr>
              <a:t>Adapter</a:t>
            </a:r>
            <a:endParaRPr lang="en-US" sz="1800" dirty="0">
              <a:latin typeface="Times New Roman" pitchFamily="18" charset="0"/>
              <a:ea typeface="ＭＳ Ｐゴシック" pitchFamily="-111" charset="-128"/>
            </a:endParaRPr>
          </a:p>
        </p:txBody>
      </p:sp>
      <p:sp>
        <p:nvSpPr>
          <p:cNvPr id="10246" name="Line 113"/>
          <p:cNvSpPr>
            <a:spLocks noChangeShapeType="1"/>
          </p:cNvSpPr>
          <p:nvPr/>
        </p:nvSpPr>
        <p:spPr bwMode="auto">
          <a:xfrm>
            <a:off x="4405605" y="4574856"/>
            <a:ext cx="0" cy="198834"/>
          </a:xfrm>
          <a:prstGeom prst="line">
            <a:avLst/>
          </a:prstGeom>
          <a:noFill/>
          <a:ln w="9525">
            <a:solidFill>
              <a:srgbClr val="000000"/>
            </a:solidFill>
            <a:round/>
            <a:headEnd/>
            <a:tailEnd type="triangle" w="med" len="med"/>
          </a:ln>
        </p:spPr>
        <p:txBody>
          <a:bodyPr wrap="none" anchor="ctr"/>
          <a:lstStyle/>
          <a:p>
            <a:endParaRPr lang="en-US" sz="1200"/>
          </a:p>
        </p:txBody>
      </p:sp>
      <p:pic>
        <p:nvPicPr>
          <p:cNvPr id="10247" name="Picture 120"/>
          <p:cNvPicPr>
            <a:picLocks noChangeAspect="1" noChangeArrowheads="1"/>
          </p:cNvPicPr>
          <p:nvPr/>
        </p:nvPicPr>
        <p:blipFill>
          <a:blip r:embed="rId3" cstate="print"/>
          <a:srcRect/>
          <a:stretch>
            <a:fillRect/>
          </a:stretch>
        </p:blipFill>
        <p:spPr bwMode="auto">
          <a:xfrm>
            <a:off x="3001858" y="4028359"/>
            <a:ext cx="495300" cy="385763"/>
          </a:xfrm>
          <a:prstGeom prst="rect">
            <a:avLst/>
          </a:prstGeom>
          <a:noFill/>
          <a:ln w="9525">
            <a:noFill/>
            <a:miter lim="800000"/>
            <a:headEnd/>
            <a:tailEnd/>
          </a:ln>
        </p:spPr>
      </p:pic>
      <p:pic>
        <p:nvPicPr>
          <p:cNvPr id="10248" name="Picture 115"/>
          <p:cNvPicPr>
            <a:picLocks noChangeAspect="1" noChangeArrowheads="1"/>
          </p:cNvPicPr>
          <p:nvPr/>
        </p:nvPicPr>
        <p:blipFill>
          <a:blip r:embed="rId4" cstate="print"/>
          <a:srcRect/>
          <a:stretch>
            <a:fillRect/>
          </a:stretch>
        </p:blipFill>
        <p:spPr bwMode="auto">
          <a:xfrm>
            <a:off x="3200693" y="3899772"/>
            <a:ext cx="197644" cy="257175"/>
          </a:xfrm>
          <a:prstGeom prst="rect">
            <a:avLst/>
          </a:prstGeom>
          <a:noFill/>
          <a:ln w="9525">
            <a:noFill/>
            <a:miter lim="800000"/>
            <a:headEnd/>
            <a:tailEnd/>
          </a:ln>
        </p:spPr>
      </p:pic>
      <p:sp>
        <p:nvSpPr>
          <p:cNvPr id="10249" name="Line 122"/>
          <p:cNvSpPr>
            <a:spLocks noChangeShapeType="1"/>
          </p:cNvSpPr>
          <p:nvPr/>
        </p:nvSpPr>
        <p:spPr bwMode="auto">
          <a:xfrm>
            <a:off x="3299516" y="4277202"/>
            <a:ext cx="191690" cy="321469"/>
          </a:xfrm>
          <a:prstGeom prst="line">
            <a:avLst/>
          </a:prstGeom>
          <a:noFill/>
          <a:ln w="9525">
            <a:solidFill>
              <a:srgbClr val="000000"/>
            </a:solidFill>
            <a:round/>
            <a:headEnd/>
            <a:tailEnd type="triangle" w="med" len="med"/>
          </a:ln>
        </p:spPr>
        <p:txBody>
          <a:bodyPr wrap="none" anchor="ctr"/>
          <a:lstStyle/>
          <a:p>
            <a:endParaRPr lang="en-US" sz="1200"/>
          </a:p>
        </p:txBody>
      </p:sp>
      <p:pic>
        <p:nvPicPr>
          <p:cNvPr id="10250" name="Picture 124"/>
          <p:cNvPicPr>
            <a:picLocks noChangeAspect="1" noChangeArrowheads="1"/>
          </p:cNvPicPr>
          <p:nvPr/>
        </p:nvPicPr>
        <p:blipFill>
          <a:blip r:embed="rId5" cstate="print"/>
          <a:srcRect/>
          <a:stretch>
            <a:fillRect/>
          </a:stretch>
        </p:blipFill>
        <p:spPr bwMode="auto">
          <a:xfrm>
            <a:off x="2804215" y="4221241"/>
            <a:ext cx="197644" cy="257175"/>
          </a:xfrm>
          <a:prstGeom prst="rect">
            <a:avLst/>
          </a:prstGeom>
          <a:noFill/>
          <a:ln w="9525">
            <a:noFill/>
            <a:miter lim="800000"/>
            <a:headEnd/>
            <a:tailEnd/>
          </a:ln>
        </p:spPr>
      </p:pic>
      <p:pic>
        <p:nvPicPr>
          <p:cNvPr id="10251" name="Picture 125"/>
          <p:cNvPicPr>
            <a:picLocks noChangeAspect="1" noChangeArrowheads="1"/>
          </p:cNvPicPr>
          <p:nvPr/>
        </p:nvPicPr>
        <p:blipFill>
          <a:blip r:embed="rId6" cstate="print">
            <a:lum contrast="6000"/>
          </a:blip>
          <a:srcRect/>
          <a:stretch>
            <a:fillRect/>
          </a:stretch>
        </p:blipFill>
        <p:spPr bwMode="auto">
          <a:xfrm>
            <a:off x="3597170" y="4221242"/>
            <a:ext cx="346472" cy="179785"/>
          </a:xfrm>
          <a:prstGeom prst="rect">
            <a:avLst/>
          </a:prstGeom>
          <a:noFill/>
          <a:ln w="9525">
            <a:noFill/>
            <a:miter lim="800000"/>
            <a:headEnd/>
            <a:tailEnd/>
          </a:ln>
        </p:spPr>
      </p:pic>
      <p:pic>
        <p:nvPicPr>
          <p:cNvPr id="10252" name="Picture 128"/>
          <p:cNvPicPr>
            <a:picLocks noChangeAspect="1" noChangeArrowheads="1"/>
          </p:cNvPicPr>
          <p:nvPr/>
        </p:nvPicPr>
        <p:blipFill>
          <a:blip r:embed="rId7" cstate="print"/>
          <a:srcRect/>
          <a:stretch>
            <a:fillRect/>
          </a:stretch>
        </p:blipFill>
        <p:spPr bwMode="auto">
          <a:xfrm>
            <a:off x="3745999" y="3964066"/>
            <a:ext cx="197644" cy="257175"/>
          </a:xfrm>
          <a:prstGeom prst="rect">
            <a:avLst/>
          </a:prstGeom>
          <a:noFill/>
          <a:ln w="9525">
            <a:noFill/>
            <a:miter lim="800000"/>
            <a:headEnd/>
            <a:tailEnd/>
          </a:ln>
        </p:spPr>
      </p:pic>
      <p:sp>
        <p:nvSpPr>
          <p:cNvPr id="10253" name="Line 129"/>
          <p:cNvSpPr>
            <a:spLocks noChangeShapeType="1"/>
          </p:cNvSpPr>
          <p:nvPr/>
        </p:nvSpPr>
        <p:spPr bwMode="auto">
          <a:xfrm flipH="1">
            <a:off x="3720997" y="4414123"/>
            <a:ext cx="75009" cy="184547"/>
          </a:xfrm>
          <a:prstGeom prst="line">
            <a:avLst/>
          </a:prstGeom>
          <a:noFill/>
          <a:ln w="9525">
            <a:solidFill>
              <a:srgbClr val="000000"/>
            </a:solidFill>
            <a:round/>
            <a:headEnd/>
            <a:tailEnd type="triangle" w="med" len="med"/>
          </a:ln>
        </p:spPr>
        <p:txBody>
          <a:bodyPr wrap="none" anchor="ctr"/>
          <a:lstStyle/>
          <a:p>
            <a:endParaRPr lang="en-US" sz="1200"/>
          </a:p>
        </p:txBody>
      </p:sp>
      <p:sp>
        <p:nvSpPr>
          <p:cNvPr id="10254" name="Line 132"/>
          <p:cNvSpPr>
            <a:spLocks noChangeShapeType="1"/>
          </p:cNvSpPr>
          <p:nvPr/>
        </p:nvSpPr>
        <p:spPr bwMode="auto">
          <a:xfrm flipV="1">
            <a:off x="3819817" y="4546281"/>
            <a:ext cx="348854" cy="152400"/>
          </a:xfrm>
          <a:prstGeom prst="line">
            <a:avLst/>
          </a:prstGeom>
          <a:noFill/>
          <a:ln w="9525">
            <a:solidFill>
              <a:srgbClr val="000000"/>
            </a:solidFill>
            <a:round/>
            <a:headEnd/>
            <a:tailEnd type="triangle" w="med" len="med"/>
          </a:ln>
        </p:spPr>
        <p:txBody>
          <a:bodyPr wrap="none" anchor="ctr"/>
          <a:lstStyle/>
          <a:p>
            <a:endParaRPr lang="en-US" sz="1200"/>
          </a:p>
        </p:txBody>
      </p:sp>
      <p:pic>
        <p:nvPicPr>
          <p:cNvPr id="10255" name="Picture 185" descr="tDevice"/>
          <p:cNvPicPr>
            <a:picLocks noChangeAspect="1" noChangeArrowheads="1"/>
          </p:cNvPicPr>
          <p:nvPr/>
        </p:nvPicPr>
        <p:blipFill>
          <a:blip r:embed="rId8" cstate="print"/>
          <a:srcRect/>
          <a:stretch>
            <a:fillRect/>
          </a:stretch>
        </p:blipFill>
        <p:spPr bwMode="auto">
          <a:xfrm>
            <a:off x="2605379" y="3771185"/>
            <a:ext cx="291704" cy="575072"/>
          </a:xfrm>
          <a:prstGeom prst="rect">
            <a:avLst/>
          </a:prstGeom>
          <a:noFill/>
          <a:ln w="9525">
            <a:noFill/>
            <a:miter lim="800000"/>
            <a:headEnd/>
            <a:tailEnd/>
          </a:ln>
        </p:spPr>
      </p:pic>
      <p:pic>
        <p:nvPicPr>
          <p:cNvPr id="10256" name="Picture 43" descr="tIcon.png"/>
          <p:cNvPicPr>
            <a:picLocks noChangeAspect="1"/>
          </p:cNvPicPr>
          <p:nvPr/>
        </p:nvPicPr>
        <p:blipFill>
          <a:blip r:embed="rId9" cstate="print"/>
          <a:srcRect/>
          <a:stretch>
            <a:fillRect/>
          </a:stretch>
        </p:blipFill>
        <p:spPr bwMode="auto">
          <a:xfrm>
            <a:off x="2805404" y="4223622"/>
            <a:ext cx="196454" cy="254794"/>
          </a:xfrm>
          <a:prstGeom prst="rect">
            <a:avLst/>
          </a:prstGeom>
          <a:noFill/>
          <a:ln w="9525">
            <a:noFill/>
            <a:miter lim="800000"/>
            <a:headEnd/>
            <a:tailEnd/>
          </a:ln>
        </p:spPr>
      </p:pic>
      <p:pic>
        <p:nvPicPr>
          <p:cNvPr id="10257" name="Picture 45" descr="pDevice.png"/>
          <p:cNvPicPr>
            <a:picLocks noChangeAspect="1"/>
          </p:cNvPicPr>
          <p:nvPr/>
        </p:nvPicPr>
        <p:blipFill>
          <a:blip r:embed="rId10" cstate="print"/>
          <a:srcRect/>
          <a:stretch>
            <a:fillRect/>
          </a:stretch>
        </p:blipFill>
        <p:spPr bwMode="auto">
          <a:xfrm>
            <a:off x="3001859" y="4028359"/>
            <a:ext cx="500063" cy="385763"/>
          </a:xfrm>
          <a:prstGeom prst="rect">
            <a:avLst/>
          </a:prstGeom>
          <a:noFill/>
          <a:ln w="9525">
            <a:noFill/>
            <a:miter lim="800000"/>
            <a:headEnd/>
            <a:tailEnd/>
          </a:ln>
        </p:spPr>
      </p:pic>
      <p:pic>
        <p:nvPicPr>
          <p:cNvPr id="10258" name="Picture 44" descr="pIcon.png"/>
          <p:cNvPicPr>
            <a:picLocks noChangeAspect="1"/>
          </p:cNvPicPr>
          <p:nvPr/>
        </p:nvPicPr>
        <p:blipFill>
          <a:blip r:embed="rId11" cstate="print"/>
          <a:srcRect/>
          <a:stretch>
            <a:fillRect/>
          </a:stretch>
        </p:blipFill>
        <p:spPr bwMode="auto">
          <a:xfrm>
            <a:off x="3203074" y="3899772"/>
            <a:ext cx="195263" cy="254794"/>
          </a:xfrm>
          <a:prstGeom prst="rect">
            <a:avLst/>
          </a:prstGeom>
          <a:noFill/>
          <a:ln w="9525">
            <a:noFill/>
            <a:miter lim="800000"/>
            <a:headEnd/>
            <a:tailEnd/>
          </a:ln>
        </p:spPr>
      </p:pic>
      <p:pic>
        <p:nvPicPr>
          <p:cNvPr id="10259" name="Picture 46" descr="wDevice.png"/>
          <p:cNvPicPr>
            <a:picLocks/>
          </p:cNvPicPr>
          <p:nvPr/>
        </p:nvPicPr>
        <p:blipFill>
          <a:blip r:embed="rId12" cstate="print"/>
          <a:srcRect/>
          <a:stretch>
            <a:fillRect/>
          </a:stretch>
        </p:blipFill>
        <p:spPr bwMode="auto">
          <a:xfrm>
            <a:off x="3598363" y="4221240"/>
            <a:ext cx="345281" cy="177404"/>
          </a:xfrm>
          <a:prstGeom prst="rect">
            <a:avLst/>
          </a:prstGeom>
          <a:noFill/>
          <a:ln w="9525">
            <a:noFill/>
            <a:miter lim="800000"/>
            <a:headEnd/>
            <a:tailEnd/>
          </a:ln>
        </p:spPr>
      </p:pic>
      <p:pic>
        <p:nvPicPr>
          <p:cNvPr id="10260" name="Picture 47" descr="wIcon.png"/>
          <p:cNvPicPr>
            <a:picLocks noChangeAspect="1"/>
          </p:cNvPicPr>
          <p:nvPr/>
        </p:nvPicPr>
        <p:blipFill>
          <a:blip r:embed="rId13" cstate="print"/>
          <a:srcRect/>
          <a:stretch>
            <a:fillRect/>
          </a:stretch>
        </p:blipFill>
        <p:spPr bwMode="auto">
          <a:xfrm>
            <a:off x="3748380" y="3964066"/>
            <a:ext cx="195263" cy="254794"/>
          </a:xfrm>
          <a:prstGeom prst="rect">
            <a:avLst/>
          </a:prstGeom>
          <a:noFill/>
          <a:ln w="9525">
            <a:noFill/>
            <a:miter lim="800000"/>
            <a:headEnd/>
            <a:tailEnd/>
          </a:ln>
        </p:spPr>
      </p:pic>
      <p:pic>
        <p:nvPicPr>
          <p:cNvPr id="10261" name="Picture 48" descr="fDevice.png"/>
          <p:cNvPicPr>
            <a:picLocks noChangeAspect="1"/>
          </p:cNvPicPr>
          <p:nvPr/>
        </p:nvPicPr>
        <p:blipFill>
          <a:blip r:embed="rId14" cstate="print"/>
          <a:srcRect/>
          <a:stretch>
            <a:fillRect/>
          </a:stretch>
        </p:blipFill>
        <p:spPr bwMode="auto">
          <a:xfrm>
            <a:off x="3349521" y="4639150"/>
            <a:ext cx="451247" cy="323850"/>
          </a:xfrm>
          <a:prstGeom prst="rect">
            <a:avLst/>
          </a:prstGeom>
          <a:noFill/>
          <a:ln w="9525">
            <a:noFill/>
            <a:miter lim="800000"/>
            <a:headEnd/>
            <a:tailEnd/>
          </a:ln>
        </p:spPr>
      </p:pic>
      <p:sp>
        <p:nvSpPr>
          <p:cNvPr id="10262" name="Text Box 29"/>
          <p:cNvSpPr txBox="1">
            <a:spLocks noChangeArrowheads="1"/>
          </p:cNvSpPr>
          <p:nvPr/>
        </p:nvSpPr>
        <p:spPr bwMode="auto">
          <a:xfrm>
            <a:off x="2648242" y="3073479"/>
            <a:ext cx="2857500" cy="646331"/>
          </a:xfrm>
          <a:prstGeom prst="rect">
            <a:avLst/>
          </a:prstGeom>
          <a:noFill/>
          <a:ln w="19050" algn="ctr">
            <a:noFill/>
            <a:miter lim="800000"/>
            <a:headEnd/>
            <a:tailEnd/>
          </a:ln>
        </p:spPr>
        <p:txBody>
          <a:bodyPr>
            <a:spAutoFit/>
          </a:bodyPr>
          <a:lstStyle/>
          <a:p>
            <a:pPr>
              <a:spcBef>
                <a:spcPct val="50000"/>
              </a:spcBef>
            </a:pPr>
            <a:r>
              <a:rPr lang="en-US" sz="1200" dirty="0"/>
              <a:t>GMSEC allows for monitoring of temperature, humidity, disk usage, etc. for GSFC control centers.</a:t>
            </a:r>
          </a:p>
        </p:txBody>
      </p:sp>
      <p:pic>
        <p:nvPicPr>
          <p:cNvPr id="10263" name="Picture 6" descr="NormalMode"/>
          <p:cNvPicPr>
            <a:picLocks noChangeAspect="1" noChangeArrowheads="1"/>
          </p:cNvPicPr>
          <p:nvPr/>
        </p:nvPicPr>
        <p:blipFill>
          <a:blip r:embed="rId15" cstate="print"/>
          <a:srcRect/>
          <a:stretch>
            <a:fillRect/>
          </a:stretch>
        </p:blipFill>
        <p:spPr bwMode="auto">
          <a:xfrm>
            <a:off x="5861740" y="4175997"/>
            <a:ext cx="1266825" cy="1000125"/>
          </a:xfrm>
          <a:prstGeom prst="rect">
            <a:avLst/>
          </a:prstGeom>
          <a:noFill/>
          <a:ln w="28575">
            <a:solidFill>
              <a:srgbClr val="000000"/>
            </a:solidFill>
            <a:miter lim="800000"/>
            <a:headEnd/>
            <a:tailEnd/>
          </a:ln>
        </p:spPr>
      </p:pic>
      <p:pic>
        <p:nvPicPr>
          <p:cNvPr id="10264" name="Picture 3" descr="wso_cap b"/>
          <p:cNvPicPr>
            <a:picLocks noChangeAspect="1" noChangeArrowheads="1"/>
          </p:cNvPicPr>
          <p:nvPr/>
        </p:nvPicPr>
        <p:blipFill>
          <a:blip r:embed="rId16" cstate="print"/>
          <a:srcRect/>
          <a:stretch>
            <a:fillRect/>
          </a:stretch>
        </p:blipFill>
        <p:spPr bwMode="auto">
          <a:xfrm>
            <a:off x="6878533" y="3924777"/>
            <a:ext cx="2057400" cy="1159669"/>
          </a:xfrm>
          <a:prstGeom prst="rect">
            <a:avLst/>
          </a:prstGeom>
          <a:noFill/>
          <a:ln w="28575">
            <a:solidFill>
              <a:srgbClr val="000000"/>
            </a:solidFill>
            <a:miter lim="800000"/>
            <a:headEnd/>
            <a:tailEnd/>
          </a:ln>
        </p:spPr>
      </p:pic>
      <p:pic>
        <p:nvPicPr>
          <p:cNvPr id="10265" name="Picture 4"/>
          <p:cNvPicPr>
            <a:picLocks noChangeAspect="1" noChangeArrowheads="1"/>
          </p:cNvPicPr>
          <p:nvPr/>
        </p:nvPicPr>
        <p:blipFill>
          <a:blip r:embed="rId17" cstate="print"/>
          <a:srcRect/>
          <a:stretch>
            <a:fillRect/>
          </a:stretch>
        </p:blipFill>
        <p:spPr bwMode="auto">
          <a:xfrm>
            <a:off x="6336798" y="3771184"/>
            <a:ext cx="1015604" cy="762000"/>
          </a:xfrm>
          <a:prstGeom prst="rect">
            <a:avLst/>
          </a:prstGeom>
          <a:noFill/>
          <a:ln w="28575">
            <a:solidFill>
              <a:srgbClr val="000000"/>
            </a:solidFill>
            <a:miter lim="800000"/>
            <a:headEnd/>
            <a:tailEnd/>
          </a:ln>
        </p:spPr>
      </p:pic>
      <p:sp>
        <p:nvSpPr>
          <p:cNvPr id="10266" name="Text Box 30"/>
          <p:cNvSpPr txBox="1">
            <a:spLocks noChangeArrowheads="1"/>
          </p:cNvSpPr>
          <p:nvPr/>
        </p:nvSpPr>
        <p:spPr bwMode="auto">
          <a:xfrm>
            <a:off x="5867693" y="3090148"/>
            <a:ext cx="2733675" cy="646331"/>
          </a:xfrm>
          <a:prstGeom prst="rect">
            <a:avLst/>
          </a:prstGeom>
          <a:noFill/>
          <a:ln w="19050" algn="ctr">
            <a:noFill/>
            <a:miter lim="800000"/>
            <a:headEnd/>
            <a:tailEnd/>
          </a:ln>
        </p:spPr>
        <p:txBody>
          <a:bodyPr>
            <a:spAutoFit/>
          </a:bodyPr>
          <a:lstStyle/>
          <a:p>
            <a:pPr>
              <a:spcBef>
                <a:spcPct val="50000"/>
              </a:spcBef>
            </a:pPr>
            <a:r>
              <a:rPr lang="en-US" sz="1200" dirty="0"/>
              <a:t>Tools show network performance, system configuration, and processing status.</a:t>
            </a:r>
          </a:p>
        </p:txBody>
      </p:sp>
      <p:grpSp>
        <p:nvGrpSpPr>
          <p:cNvPr id="10267" name="Group 34"/>
          <p:cNvGrpSpPr>
            <a:grpSpLocks/>
          </p:cNvGrpSpPr>
          <p:nvPr/>
        </p:nvGrpSpPr>
        <p:grpSpPr bwMode="auto">
          <a:xfrm>
            <a:off x="1902391" y="1636394"/>
            <a:ext cx="7641953" cy="1052513"/>
            <a:chOff x="-28" y="2758"/>
            <a:chExt cx="6004" cy="884"/>
          </a:xfrm>
        </p:grpSpPr>
        <p:sp>
          <p:nvSpPr>
            <p:cNvPr id="10271" name="Rectangle 31"/>
            <p:cNvSpPr>
              <a:spLocks noChangeArrowheads="1"/>
            </p:cNvSpPr>
            <p:nvPr/>
          </p:nvSpPr>
          <p:spPr bwMode="auto">
            <a:xfrm>
              <a:off x="-28" y="2758"/>
              <a:ext cx="4599" cy="862"/>
            </a:xfrm>
            <a:prstGeom prst="rect">
              <a:avLst/>
            </a:prstGeom>
            <a:noFill/>
            <a:ln w="9525">
              <a:noFill/>
              <a:miter lim="800000"/>
              <a:headEnd/>
              <a:tailEnd/>
            </a:ln>
          </p:spPr>
          <p:txBody>
            <a:bodyPr/>
            <a:lstStyle/>
            <a:p>
              <a:pPr marL="257175" indent="-257175">
                <a:lnSpc>
                  <a:spcPct val="120000"/>
                </a:lnSpc>
                <a:spcBef>
                  <a:spcPct val="20000"/>
                </a:spcBef>
                <a:buClr>
                  <a:srgbClr val="000080"/>
                </a:buClr>
              </a:pPr>
              <a:r>
                <a:rPr lang="en-US" sz="1200" dirty="0"/>
                <a:t>The architecture enables new approaches for automation</a:t>
              </a:r>
            </a:p>
            <a:p>
              <a:pPr marL="557213" lvl="1" indent="-214313">
                <a:lnSpc>
                  <a:spcPct val="120000"/>
                </a:lnSpc>
                <a:spcBef>
                  <a:spcPct val="20000"/>
                </a:spcBef>
                <a:buClr>
                  <a:srgbClr val="000080"/>
                </a:buClr>
                <a:buSzPct val="70000"/>
                <a:buFont typeface="Wingdings" pitchFamily="2" charset="2"/>
                <a:buChar char="§"/>
              </a:pPr>
              <a:r>
                <a:rPr lang="en-US" sz="1200" dirty="0"/>
                <a:t>Can “listen” for status from all components  	</a:t>
              </a:r>
              <a:r>
                <a:rPr lang="en-US" sz="1200" dirty="0">
                  <a:solidFill>
                    <a:srgbClr val="FF0000"/>
                  </a:solidFill>
                  <a:sym typeface="Wingdings" pitchFamily="2" charset="2"/>
                </a:rPr>
                <a:t></a:t>
              </a:r>
              <a:r>
                <a:rPr lang="en-US" sz="1200" dirty="0">
                  <a:sym typeface="Wingdings" pitchFamily="2" charset="2"/>
                </a:rPr>
                <a:t> </a:t>
              </a:r>
              <a:r>
                <a:rPr lang="en-US" sz="1200" dirty="0">
                  <a:solidFill>
                    <a:srgbClr val="257986"/>
                  </a:solidFill>
                </a:rPr>
                <a:t>situational awareness</a:t>
              </a:r>
              <a:endParaRPr lang="en-US" sz="1200" dirty="0"/>
            </a:p>
            <a:p>
              <a:pPr marL="557213" lvl="1" indent="-214313">
                <a:lnSpc>
                  <a:spcPct val="120000"/>
                </a:lnSpc>
                <a:spcBef>
                  <a:spcPct val="20000"/>
                </a:spcBef>
                <a:buClr>
                  <a:srgbClr val="000080"/>
                </a:buClr>
                <a:buSzPct val="70000"/>
                <a:buFont typeface="Wingdings" pitchFamily="2" charset="2"/>
                <a:buChar char="§"/>
              </a:pPr>
              <a:r>
                <a:rPr lang="en-US" sz="1200" dirty="0"/>
                <a:t>Can direct actions of component               	</a:t>
              </a:r>
              <a:r>
                <a:rPr lang="en-US" sz="1200" dirty="0">
                  <a:solidFill>
                    <a:srgbClr val="FF0000"/>
                  </a:solidFill>
                  <a:sym typeface="Wingdings" pitchFamily="2" charset="2"/>
                </a:rPr>
                <a:t></a:t>
              </a:r>
              <a:r>
                <a:rPr lang="en-US" sz="1200" dirty="0">
                  <a:sym typeface="Wingdings" pitchFamily="2" charset="2"/>
                </a:rPr>
                <a:t> </a:t>
              </a:r>
              <a:r>
                <a:rPr lang="en-US" sz="1200" dirty="0">
                  <a:solidFill>
                    <a:srgbClr val="257986"/>
                  </a:solidFill>
                </a:rPr>
                <a:t>system-wide control</a:t>
              </a:r>
              <a:endParaRPr lang="en-US" sz="1200" dirty="0"/>
            </a:p>
            <a:p>
              <a:pPr marL="557213" lvl="1" indent="-214313">
                <a:lnSpc>
                  <a:spcPct val="120000"/>
                </a:lnSpc>
                <a:spcBef>
                  <a:spcPct val="20000"/>
                </a:spcBef>
                <a:buClr>
                  <a:srgbClr val="000080"/>
                </a:buClr>
                <a:buSzPct val="70000"/>
                <a:buFont typeface="Wingdings" pitchFamily="2" charset="2"/>
                <a:buChar char="§"/>
              </a:pPr>
              <a:r>
                <a:rPr lang="en-US" sz="1200" dirty="0"/>
                <a:t>Recognize status and respond	         	</a:t>
              </a:r>
              <a:r>
                <a:rPr lang="en-US" sz="1200" dirty="0">
                  <a:solidFill>
                    <a:srgbClr val="FF0000"/>
                  </a:solidFill>
                  <a:sym typeface="Wingdings" pitchFamily="2" charset="2"/>
                </a:rPr>
                <a:t></a:t>
              </a:r>
              <a:r>
                <a:rPr lang="en-US" sz="1200" dirty="0">
                  <a:sym typeface="Wingdings" pitchFamily="2" charset="2"/>
                </a:rPr>
                <a:t> </a:t>
              </a:r>
              <a:r>
                <a:rPr lang="en-US" sz="1200" dirty="0">
                  <a:solidFill>
                    <a:srgbClr val="257986"/>
                  </a:solidFill>
                </a:rPr>
                <a:t>event-driven automation</a:t>
              </a:r>
              <a:endParaRPr lang="en-US" sz="1200" dirty="0">
                <a:sym typeface="Wingdings" pitchFamily="2" charset="2"/>
              </a:endParaRPr>
            </a:p>
          </p:txBody>
        </p:sp>
        <p:pic>
          <p:nvPicPr>
            <p:cNvPr id="10272" name="Picture 33"/>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581" y="2843"/>
              <a:ext cx="1395" cy="799"/>
            </a:xfrm>
            <a:prstGeom prst="rect">
              <a:avLst/>
            </a:prstGeom>
            <a:noFill/>
            <a:ln w="9525" algn="ctr">
              <a:noFill/>
              <a:miter lim="800000"/>
              <a:headEnd/>
              <a:tailEnd/>
            </a:ln>
          </p:spPr>
        </p:pic>
      </p:grpSp>
      <p:sp>
        <p:nvSpPr>
          <p:cNvPr id="10268" name="Line 37"/>
          <p:cNvSpPr>
            <a:spLocks noChangeShapeType="1"/>
          </p:cNvSpPr>
          <p:nvPr/>
        </p:nvSpPr>
        <p:spPr bwMode="auto">
          <a:xfrm>
            <a:off x="2638717" y="2956796"/>
            <a:ext cx="6229350" cy="0"/>
          </a:xfrm>
          <a:prstGeom prst="line">
            <a:avLst/>
          </a:prstGeom>
          <a:noFill/>
          <a:ln w="38100">
            <a:solidFill>
              <a:srgbClr val="990000"/>
            </a:solidFill>
            <a:round/>
            <a:headEnd/>
            <a:tailEnd/>
          </a:ln>
        </p:spPr>
        <p:txBody>
          <a:bodyPr/>
          <a:lstStyle/>
          <a:p>
            <a:endParaRPr lang="en-US" sz="1200"/>
          </a:p>
        </p:txBody>
      </p:sp>
      <p:sp>
        <p:nvSpPr>
          <p:cNvPr id="10269" name="Line 38"/>
          <p:cNvSpPr>
            <a:spLocks noChangeShapeType="1"/>
          </p:cNvSpPr>
          <p:nvPr/>
        </p:nvSpPr>
        <p:spPr bwMode="auto">
          <a:xfrm>
            <a:off x="5600992" y="2956796"/>
            <a:ext cx="0" cy="2400300"/>
          </a:xfrm>
          <a:prstGeom prst="line">
            <a:avLst/>
          </a:prstGeom>
          <a:noFill/>
          <a:ln w="38100">
            <a:solidFill>
              <a:srgbClr val="990000"/>
            </a:solidFill>
            <a:round/>
            <a:headEnd/>
            <a:tailEnd/>
          </a:ln>
        </p:spPr>
        <p:txBody>
          <a:bodyPr/>
          <a:lstStyle/>
          <a:p>
            <a:endParaRPr lang="en-US" sz="1200"/>
          </a:p>
        </p:txBody>
      </p:sp>
      <p:sp>
        <p:nvSpPr>
          <p:cNvPr id="10270" name="Slide Number Placeholder 33"/>
          <p:cNvSpPr>
            <a:spLocks noGrp="1"/>
          </p:cNvSpPr>
          <p:nvPr>
            <p:ph type="sldNum" sz="quarter" idx="10"/>
          </p:nvPr>
        </p:nvSpPr>
        <p:spPr>
          <a:noFill/>
        </p:spPr>
        <p:txBody>
          <a:bodyPr/>
          <a:lstStyle/>
          <a:p>
            <a:fld id="{8A5C9C93-2E5D-4C37-8CE9-4BB953A97A62}" type="slidenum">
              <a:rPr lang="en-US" smtClean="0"/>
              <a:pPr/>
              <a:t>14</a:t>
            </a:fld>
            <a:endParaRPr lang="en-US"/>
          </a:p>
        </p:txBody>
      </p:sp>
      <p:sp>
        <p:nvSpPr>
          <p:cNvPr id="33" name="Title 1">
            <a:extLst>
              <a:ext uri="{FF2B5EF4-FFF2-40B4-BE49-F238E27FC236}">
                <a16:creationId xmlns:a16="http://schemas.microsoft.com/office/drawing/2014/main" id="{F0E0D11C-8E01-354E-BCA8-DA98FD10212F}"/>
              </a:ext>
            </a:extLst>
          </p:cNvPr>
          <p:cNvSpPr txBox="1">
            <a:spLocks/>
          </p:cNvSpPr>
          <p:nvPr/>
        </p:nvSpPr>
        <p:spPr>
          <a:xfrm>
            <a:off x="1902391" y="289012"/>
            <a:ext cx="6965677" cy="491855"/>
          </a:xfrm>
          <a:prstGeom prst="rect">
            <a:avLst/>
          </a:prstGeom>
        </p:spPr>
        <p:txBody>
          <a:bodyPr>
            <a:noAutofit/>
          </a:bodyPr>
          <a:lstStyle>
            <a:lvl1pPr algn="l" rtl="0" eaLnBrk="0" fontAlgn="base" hangingPunct="0">
              <a:lnSpc>
                <a:spcPct val="85000"/>
              </a:lnSpc>
              <a:spcBef>
                <a:spcPct val="0"/>
              </a:spcBef>
              <a:spcAft>
                <a:spcPct val="0"/>
              </a:spcAft>
              <a:defRPr sz="2800" b="1">
                <a:solidFill>
                  <a:srgbClr val="2D4E86"/>
                </a:solidFill>
                <a:latin typeface="+mj-lt"/>
                <a:ea typeface="+mj-ea"/>
                <a:cs typeface="+mj-cs"/>
              </a:defRPr>
            </a:lvl1pPr>
            <a:lvl2pPr algn="l" rtl="0" eaLnBrk="0" fontAlgn="base" hangingPunct="0">
              <a:lnSpc>
                <a:spcPct val="85000"/>
              </a:lnSpc>
              <a:spcBef>
                <a:spcPct val="0"/>
              </a:spcBef>
              <a:spcAft>
                <a:spcPct val="0"/>
              </a:spcAft>
              <a:defRPr sz="2800" b="1">
                <a:solidFill>
                  <a:srgbClr val="2D4E86"/>
                </a:solidFill>
                <a:latin typeface="Arial" charset="0"/>
              </a:defRPr>
            </a:lvl2pPr>
            <a:lvl3pPr algn="l" rtl="0" eaLnBrk="0" fontAlgn="base" hangingPunct="0">
              <a:lnSpc>
                <a:spcPct val="85000"/>
              </a:lnSpc>
              <a:spcBef>
                <a:spcPct val="0"/>
              </a:spcBef>
              <a:spcAft>
                <a:spcPct val="0"/>
              </a:spcAft>
              <a:defRPr sz="2800" b="1">
                <a:solidFill>
                  <a:srgbClr val="2D4E86"/>
                </a:solidFill>
                <a:latin typeface="Arial" charset="0"/>
              </a:defRPr>
            </a:lvl3pPr>
            <a:lvl4pPr algn="l" rtl="0" eaLnBrk="0" fontAlgn="base" hangingPunct="0">
              <a:lnSpc>
                <a:spcPct val="85000"/>
              </a:lnSpc>
              <a:spcBef>
                <a:spcPct val="0"/>
              </a:spcBef>
              <a:spcAft>
                <a:spcPct val="0"/>
              </a:spcAft>
              <a:defRPr sz="2800" b="1">
                <a:solidFill>
                  <a:srgbClr val="2D4E86"/>
                </a:solidFill>
                <a:latin typeface="Arial" charset="0"/>
              </a:defRPr>
            </a:lvl4pPr>
            <a:lvl5pPr algn="l" rtl="0" eaLnBrk="0" fontAlgn="base" hangingPunct="0">
              <a:lnSpc>
                <a:spcPct val="85000"/>
              </a:lnSpc>
              <a:spcBef>
                <a:spcPct val="0"/>
              </a:spcBef>
              <a:spcAft>
                <a:spcPct val="0"/>
              </a:spcAft>
              <a:defRPr sz="2800" b="1">
                <a:solidFill>
                  <a:srgbClr val="2D4E86"/>
                </a:solidFill>
                <a:latin typeface="Arial" charset="0"/>
              </a:defRPr>
            </a:lvl5pPr>
            <a:lvl6pPr marL="457200" algn="l" rtl="0" fontAlgn="base">
              <a:lnSpc>
                <a:spcPct val="85000"/>
              </a:lnSpc>
              <a:spcBef>
                <a:spcPct val="0"/>
              </a:spcBef>
              <a:spcAft>
                <a:spcPct val="0"/>
              </a:spcAft>
              <a:defRPr sz="2800" b="1">
                <a:solidFill>
                  <a:srgbClr val="2D4E86"/>
                </a:solidFill>
                <a:latin typeface="Arial" charset="0"/>
              </a:defRPr>
            </a:lvl6pPr>
            <a:lvl7pPr marL="914400" algn="l" rtl="0" fontAlgn="base">
              <a:lnSpc>
                <a:spcPct val="85000"/>
              </a:lnSpc>
              <a:spcBef>
                <a:spcPct val="0"/>
              </a:spcBef>
              <a:spcAft>
                <a:spcPct val="0"/>
              </a:spcAft>
              <a:defRPr sz="2800" b="1">
                <a:solidFill>
                  <a:srgbClr val="2D4E86"/>
                </a:solidFill>
                <a:latin typeface="Arial" charset="0"/>
              </a:defRPr>
            </a:lvl7pPr>
            <a:lvl8pPr marL="1371600" algn="l" rtl="0" fontAlgn="base">
              <a:lnSpc>
                <a:spcPct val="85000"/>
              </a:lnSpc>
              <a:spcBef>
                <a:spcPct val="0"/>
              </a:spcBef>
              <a:spcAft>
                <a:spcPct val="0"/>
              </a:spcAft>
              <a:defRPr sz="2800" b="1">
                <a:solidFill>
                  <a:srgbClr val="2D4E86"/>
                </a:solidFill>
                <a:latin typeface="Arial" charset="0"/>
              </a:defRPr>
            </a:lvl8pPr>
            <a:lvl9pPr marL="1828800" algn="l" rtl="0" fontAlgn="base">
              <a:lnSpc>
                <a:spcPct val="85000"/>
              </a:lnSpc>
              <a:spcBef>
                <a:spcPct val="0"/>
              </a:spcBef>
              <a:spcAft>
                <a:spcPct val="0"/>
              </a:spcAft>
              <a:defRPr sz="2800" b="1">
                <a:solidFill>
                  <a:srgbClr val="2D4E86"/>
                </a:solidFill>
                <a:latin typeface="Arial" charset="0"/>
              </a:defRPr>
            </a:lvl9pPr>
          </a:lstStyle>
          <a:p>
            <a:r>
              <a:rPr lang="en-US" dirty="0"/>
              <a:t>Examples of GMSEC’s Mission Benefits</a:t>
            </a:r>
            <a:endParaRPr lang="en-US" kern="0" dirty="0"/>
          </a:p>
        </p:txBody>
      </p:sp>
    </p:spTree>
    <p:extLst>
      <p:ext uri="{BB962C8B-B14F-4D97-AF65-F5344CB8AC3E}">
        <p14:creationId xmlns:p14="http://schemas.microsoft.com/office/powerpoint/2010/main" val="6110737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Slide Number Placeholder 4"/>
          <p:cNvSpPr>
            <a:spLocks noGrp="1"/>
          </p:cNvSpPr>
          <p:nvPr>
            <p:ph type="sldNum" sz="quarter" idx="10"/>
          </p:nvPr>
        </p:nvSpPr>
        <p:spPr>
          <a:noFill/>
        </p:spPr>
        <p:txBody>
          <a:bodyPr/>
          <a:lstStyle/>
          <a:p>
            <a:fld id="{467C0428-FD7C-4618-AF72-C2D9A9AF27E8}" type="slidenum">
              <a:rPr lang="en-US" smtClean="0"/>
              <a:pPr/>
              <a:t>15</a:t>
            </a:fld>
            <a:endParaRPr lang="en-US"/>
          </a:p>
        </p:txBody>
      </p:sp>
      <p:sp>
        <p:nvSpPr>
          <p:cNvPr id="9" name="Title 1"/>
          <p:cNvSpPr>
            <a:spLocks noGrp="1"/>
          </p:cNvSpPr>
          <p:nvPr>
            <p:ph type="title"/>
          </p:nvPr>
        </p:nvSpPr>
        <p:spPr>
          <a:xfrm>
            <a:off x="1768476" y="317427"/>
            <a:ext cx="8096286" cy="427435"/>
          </a:xfrm>
        </p:spPr>
        <p:txBody>
          <a:bodyPr/>
          <a:lstStyle/>
          <a:p>
            <a:r>
              <a:rPr lang="en-US" dirty="0"/>
              <a:t>GEMU – Generic Extendable Messaging Utility</a:t>
            </a:r>
            <a:endParaRPr lang="en-US" sz="1125" dirty="0">
              <a:solidFill>
                <a:srgbClr val="FF0000"/>
              </a:solidFill>
            </a:endParaRPr>
          </a:p>
        </p:txBody>
      </p:sp>
      <p:sp>
        <p:nvSpPr>
          <p:cNvPr id="11" name="Content Placeholder 2"/>
          <p:cNvSpPr txBox="1">
            <a:spLocks/>
          </p:cNvSpPr>
          <p:nvPr/>
        </p:nvSpPr>
        <p:spPr bwMode="auto">
          <a:xfrm>
            <a:off x="1818055" y="1401981"/>
            <a:ext cx="7530340" cy="214403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r>
              <a:rPr lang="en-US" sz="1400" dirty="0"/>
              <a:t>GEMU is a software component that is designed around the flow-based programming model</a:t>
            </a:r>
          </a:p>
          <a:p>
            <a:pPr marL="285750" indent="-285750">
              <a:buFont typeface="Arial" panose="020B0604020202020204" pitchFamily="34" charset="0"/>
              <a:buChar char="•"/>
            </a:pPr>
            <a:r>
              <a:rPr lang="en-US" sz="1400" dirty="0"/>
              <a:t>Computer programs are created with “flows” rather than lines of code</a:t>
            </a:r>
          </a:p>
          <a:p>
            <a:pPr marL="285750" indent="-285750">
              <a:buFont typeface="Arial" panose="020B0604020202020204" pitchFamily="34" charset="0"/>
              <a:buChar char="•"/>
            </a:pPr>
            <a:r>
              <a:rPr lang="en-US" sz="1400" dirty="0"/>
              <a:t>The flows are a network of black box functional nodes, which perform a specific task and have an input or an output or both</a:t>
            </a:r>
          </a:p>
          <a:p>
            <a:pPr marL="285750" indent="-285750">
              <a:buFont typeface="Arial" panose="020B0604020202020204" pitchFamily="34" charset="0"/>
              <a:buChar char="•"/>
            </a:pPr>
            <a:r>
              <a:rPr lang="en-US" sz="1400" dirty="0"/>
              <a:t>Connections are formed between nodes by connecting the output of one to the input of another</a:t>
            </a:r>
          </a:p>
          <a:p>
            <a:pPr marL="285750" indent="-285750">
              <a:buFont typeface="Arial" panose="020B0604020202020204" pitchFamily="34" charset="0"/>
              <a:buChar char="•"/>
            </a:pPr>
            <a:r>
              <a:rPr lang="en-US" sz="1400" dirty="0"/>
              <a:t>Different applications can be created by connecting different nodes in various orders to achieve different functionalities</a:t>
            </a:r>
          </a:p>
          <a:p>
            <a:pPr marL="0" indent="0">
              <a:buNone/>
            </a:pPr>
            <a:endParaRPr lang="en-US" sz="1200" kern="0" dirty="0"/>
          </a:p>
        </p:txBody>
      </p:sp>
      <p:sp>
        <p:nvSpPr>
          <p:cNvPr id="20" name="Rounded Rectangle 5">
            <a:extLst>
              <a:ext uri="{FF2B5EF4-FFF2-40B4-BE49-F238E27FC236}">
                <a16:creationId xmlns:a16="http://schemas.microsoft.com/office/drawing/2014/main" id="{EB573958-63AF-6A75-AA1C-8AA72AFA2460}"/>
              </a:ext>
            </a:extLst>
          </p:cNvPr>
          <p:cNvSpPr/>
          <p:nvPr/>
        </p:nvSpPr>
        <p:spPr>
          <a:xfrm>
            <a:off x="3787532" y="3735750"/>
            <a:ext cx="1443126" cy="641721"/>
          </a:xfrm>
          <a:prstGeom prst="roundRect">
            <a:avLst/>
          </a:prstGeom>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Node B</a:t>
            </a:r>
          </a:p>
        </p:txBody>
      </p:sp>
      <p:sp>
        <p:nvSpPr>
          <p:cNvPr id="21" name="Rounded Rectangle 6">
            <a:extLst>
              <a:ext uri="{FF2B5EF4-FFF2-40B4-BE49-F238E27FC236}">
                <a16:creationId xmlns:a16="http://schemas.microsoft.com/office/drawing/2014/main" id="{58580EEE-6E88-C1AE-0771-A8E95D5C90E6}"/>
              </a:ext>
            </a:extLst>
          </p:cNvPr>
          <p:cNvSpPr/>
          <p:nvPr/>
        </p:nvSpPr>
        <p:spPr>
          <a:xfrm>
            <a:off x="1818055" y="3735750"/>
            <a:ext cx="1344589" cy="654172"/>
          </a:xfrm>
          <a:prstGeom prst="roundRect">
            <a:avLst/>
          </a:prstGeom>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Node A</a:t>
            </a:r>
          </a:p>
        </p:txBody>
      </p:sp>
      <p:sp>
        <p:nvSpPr>
          <p:cNvPr id="22" name="Rounded Rectangle 7">
            <a:extLst>
              <a:ext uri="{FF2B5EF4-FFF2-40B4-BE49-F238E27FC236}">
                <a16:creationId xmlns:a16="http://schemas.microsoft.com/office/drawing/2014/main" id="{F1ECF261-6BCD-76A0-0E92-DB9C99D066FC}"/>
              </a:ext>
            </a:extLst>
          </p:cNvPr>
          <p:cNvSpPr/>
          <p:nvPr/>
        </p:nvSpPr>
        <p:spPr>
          <a:xfrm>
            <a:off x="5809767" y="3743591"/>
            <a:ext cx="1443126" cy="630601"/>
          </a:xfrm>
          <a:prstGeom prst="roundRect">
            <a:avLst/>
          </a:prstGeom>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Node C</a:t>
            </a:r>
          </a:p>
        </p:txBody>
      </p:sp>
      <p:cxnSp>
        <p:nvCxnSpPr>
          <p:cNvPr id="23" name="Straight Arrow Connector 22">
            <a:extLst>
              <a:ext uri="{FF2B5EF4-FFF2-40B4-BE49-F238E27FC236}">
                <a16:creationId xmlns:a16="http://schemas.microsoft.com/office/drawing/2014/main" id="{98806291-9A33-BBE4-8997-22DA20E252EC}"/>
              </a:ext>
            </a:extLst>
          </p:cNvPr>
          <p:cNvCxnSpPr>
            <a:cxnSpLocks/>
            <a:stCxn id="21" idx="3"/>
            <a:endCxn id="20" idx="1"/>
          </p:cNvCxnSpPr>
          <p:nvPr/>
        </p:nvCxnSpPr>
        <p:spPr>
          <a:xfrm flipV="1">
            <a:off x="3162644" y="4056611"/>
            <a:ext cx="624888" cy="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07E57E-80EE-E01C-51E8-F77085BF2993}"/>
              </a:ext>
            </a:extLst>
          </p:cNvPr>
          <p:cNvCxnSpPr>
            <a:cxnSpLocks/>
          </p:cNvCxnSpPr>
          <p:nvPr/>
        </p:nvCxnSpPr>
        <p:spPr>
          <a:xfrm flipV="1">
            <a:off x="5260093" y="4047808"/>
            <a:ext cx="498706" cy="1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15">
            <a:extLst>
              <a:ext uri="{FF2B5EF4-FFF2-40B4-BE49-F238E27FC236}">
                <a16:creationId xmlns:a16="http://schemas.microsoft.com/office/drawing/2014/main" id="{FBBE226A-C9D9-298A-3D77-F01692A97001}"/>
              </a:ext>
            </a:extLst>
          </p:cNvPr>
          <p:cNvSpPr txBox="1"/>
          <p:nvPr/>
        </p:nvSpPr>
        <p:spPr>
          <a:xfrm>
            <a:off x="7484514" y="3863142"/>
            <a:ext cx="307309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335DA3"/>
                </a:solidFill>
              </a:rPr>
              <a:t>Provides Functionality #1</a:t>
            </a:r>
          </a:p>
        </p:txBody>
      </p:sp>
      <p:sp>
        <p:nvSpPr>
          <p:cNvPr id="26" name="Rounded Rectangle 23">
            <a:extLst>
              <a:ext uri="{FF2B5EF4-FFF2-40B4-BE49-F238E27FC236}">
                <a16:creationId xmlns:a16="http://schemas.microsoft.com/office/drawing/2014/main" id="{55584362-006F-4006-A0B8-CCC8E550FAEC}"/>
              </a:ext>
            </a:extLst>
          </p:cNvPr>
          <p:cNvSpPr/>
          <p:nvPr/>
        </p:nvSpPr>
        <p:spPr>
          <a:xfrm>
            <a:off x="3787532" y="4801847"/>
            <a:ext cx="1443126" cy="641721"/>
          </a:xfrm>
          <a:prstGeom prst="roundRect">
            <a:avLst/>
          </a:prstGeom>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Node B</a:t>
            </a:r>
          </a:p>
        </p:txBody>
      </p:sp>
      <p:sp>
        <p:nvSpPr>
          <p:cNvPr id="27" name="Rounded Rectangle 24">
            <a:extLst>
              <a:ext uri="{FF2B5EF4-FFF2-40B4-BE49-F238E27FC236}">
                <a16:creationId xmlns:a16="http://schemas.microsoft.com/office/drawing/2014/main" id="{34520CEE-BD94-C1ED-5DF7-BECE4414F5B9}"/>
              </a:ext>
            </a:extLst>
          </p:cNvPr>
          <p:cNvSpPr/>
          <p:nvPr/>
        </p:nvSpPr>
        <p:spPr>
          <a:xfrm>
            <a:off x="1818055" y="4801847"/>
            <a:ext cx="1344589" cy="654172"/>
          </a:xfrm>
          <a:prstGeom prst="roundRect">
            <a:avLst/>
          </a:prstGeom>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Node D</a:t>
            </a:r>
          </a:p>
        </p:txBody>
      </p:sp>
      <p:sp>
        <p:nvSpPr>
          <p:cNvPr id="28" name="Rounded Rectangle 25">
            <a:extLst>
              <a:ext uri="{FF2B5EF4-FFF2-40B4-BE49-F238E27FC236}">
                <a16:creationId xmlns:a16="http://schemas.microsoft.com/office/drawing/2014/main" id="{8CE10B1D-68A4-A127-42B0-BCF4F7163852}"/>
              </a:ext>
            </a:extLst>
          </p:cNvPr>
          <p:cNvSpPr/>
          <p:nvPr/>
        </p:nvSpPr>
        <p:spPr>
          <a:xfrm>
            <a:off x="5809767" y="4809688"/>
            <a:ext cx="1443126" cy="630601"/>
          </a:xfrm>
          <a:prstGeom prst="roundRect">
            <a:avLst/>
          </a:prstGeom>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t>Node E</a:t>
            </a:r>
          </a:p>
        </p:txBody>
      </p:sp>
      <p:cxnSp>
        <p:nvCxnSpPr>
          <p:cNvPr id="29" name="Straight Arrow Connector 28">
            <a:extLst>
              <a:ext uri="{FF2B5EF4-FFF2-40B4-BE49-F238E27FC236}">
                <a16:creationId xmlns:a16="http://schemas.microsoft.com/office/drawing/2014/main" id="{FE5F665F-246A-FD0F-E0C3-EF293BA542A0}"/>
              </a:ext>
            </a:extLst>
          </p:cNvPr>
          <p:cNvCxnSpPr>
            <a:cxnSpLocks/>
            <a:stCxn id="27" idx="3"/>
            <a:endCxn id="26" idx="1"/>
          </p:cNvCxnSpPr>
          <p:nvPr/>
        </p:nvCxnSpPr>
        <p:spPr>
          <a:xfrm flipV="1">
            <a:off x="3162644" y="5122708"/>
            <a:ext cx="624888" cy="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487419D-0C1F-5777-362A-B2FC49FC8335}"/>
              </a:ext>
            </a:extLst>
          </p:cNvPr>
          <p:cNvCxnSpPr>
            <a:cxnSpLocks/>
          </p:cNvCxnSpPr>
          <p:nvPr/>
        </p:nvCxnSpPr>
        <p:spPr>
          <a:xfrm flipV="1">
            <a:off x="5260093" y="5113905"/>
            <a:ext cx="498706" cy="1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28">
            <a:extLst>
              <a:ext uri="{FF2B5EF4-FFF2-40B4-BE49-F238E27FC236}">
                <a16:creationId xmlns:a16="http://schemas.microsoft.com/office/drawing/2014/main" id="{CC343A37-9053-5C01-F4BB-43FD938BA2DF}"/>
              </a:ext>
            </a:extLst>
          </p:cNvPr>
          <p:cNvSpPr txBox="1"/>
          <p:nvPr/>
        </p:nvSpPr>
        <p:spPr>
          <a:xfrm>
            <a:off x="7484514" y="4809688"/>
            <a:ext cx="307309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335DA3"/>
                </a:solidFill>
              </a:rPr>
              <a:t>Provides Functionality #2</a:t>
            </a:r>
          </a:p>
        </p:txBody>
      </p:sp>
      <p:pic>
        <p:nvPicPr>
          <p:cNvPr id="32" name="Picture 31">
            <a:extLst>
              <a:ext uri="{FF2B5EF4-FFF2-40B4-BE49-F238E27FC236}">
                <a16:creationId xmlns:a16="http://schemas.microsoft.com/office/drawing/2014/main" id="{71FE3162-CC1A-E551-9AEE-4E1C8FFBCA44}"/>
              </a:ext>
            </a:extLst>
          </p:cNvPr>
          <p:cNvPicPr>
            <a:picLocks noGrp="1" noChangeAspect="1"/>
          </p:cNvPicPr>
          <p:nvPr/>
        </p:nvPicPr>
        <p:blipFill>
          <a:blip r:embed="rId3"/>
          <a:stretch>
            <a:fillRect/>
          </a:stretch>
        </p:blipFill>
        <p:spPr>
          <a:xfrm>
            <a:off x="9671125" y="1322076"/>
            <a:ext cx="1418735" cy="1418735"/>
          </a:xfrm>
          <a:prstGeom prst="rect">
            <a:avLst/>
          </a:prstGeom>
        </p:spPr>
      </p:pic>
    </p:spTree>
    <p:extLst>
      <p:ext uri="{BB962C8B-B14F-4D97-AF65-F5344CB8AC3E}">
        <p14:creationId xmlns:p14="http://schemas.microsoft.com/office/powerpoint/2010/main" val="330832714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Slide Number Placeholder 4"/>
          <p:cNvSpPr>
            <a:spLocks noGrp="1"/>
          </p:cNvSpPr>
          <p:nvPr>
            <p:ph type="sldNum" sz="quarter" idx="10"/>
          </p:nvPr>
        </p:nvSpPr>
        <p:spPr>
          <a:noFill/>
        </p:spPr>
        <p:txBody>
          <a:bodyPr/>
          <a:lstStyle/>
          <a:p>
            <a:fld id="{467C0428-FD7C-4618-AF72-C2D9A9AF27E8}" type="slidenum">
              <a:rPr lang="en-US" smtClean="0"/>
              <a:pPr/>
              <a:t>16</a:t>
            </a:fld>
            <a:endParaRPr lang="en-US"/>
          </a:p>
        </p:txBody>
      </p:sp>
      <p:sp>
        <p:nvSpPr>
          <p:cNvPr id="9" name="Title 1"/>
          <p:cNvSpPr>
            <a:spLocks noGrp="1"/>
          </p:cNvSpPr>
          <p:nvPr>
            <p:ph type="title"/>
          </p:nvPr>
        </p:nvSpPr>
        <p:spPr>
          <a:xfrm>
            <a:off x="1768476" y="317427"/>
            <a:ext cx="8096286" cy="427435"/>
          </a:xfrm>
        </p:spPr>
        <p:txBody>
          <a:bodyPr/>
          <a:lstStyle/>
          <a:p>
            <a:r>
              <a:rPr lang="en-US" dirty="0"/>
              <a:t>GEMU – Domain-Specific Language (DSL)</a:t>
            </a:r>
            <a:endParaRPr lang="en-US" sz="1125" dirty="0">
              <a:solidFill>
                <a:srgbClr val="FF0000"/>
              </a:solidFill>
            </a:endParaRPr>
          </a:p>
        </p:txBody>
      </p:sp>
      <p:sp>
        <p:nvSpPr>
          <p:cNvPr id="11" name="Content Placeholder 2"/>
          <p:cNvSpPr txBox="1">
            <a:spLocks/>
          </p:cNvSpPr>
          <p:nvPr/>
        </p:nvSpPr>
        <p:spPr bwMode="auto">
          <a:xfrm>
            <a:off x="1818055" y="1401981"/>
            <a:ext cx="7530340" cy="141873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pPr marL="0" indent="0">
              <a:buNone/>
            </a:pPr>
            <a:r>
              <a:rPr lang="en-US" sz="2400" dirty="0">
                <a:solidFill>
                  <a:srgbClr val="002060"/>
                </a:solidFill>
              </a:rPr>
              <a:t>Domain-Specific Language (DSL)</a:t>
            </a:r>
          </a:p>
          <a:p>
            <a:r>
              <a:rPr lang="en-US" sz="1400" dirty="0"/>
              <a:t>Custom syntax intended to make strands easy to write and easy to read</a:t>
            </a:r>
          </a:p>
          <a:p>
            <a:r>
              <a:rPr lang="en-US" sz="1400" dirty="0"/>
              <a:t>Tailored for handling GMSEC C2MS message objects</a:t>
            </a:r>
          </a:p>
          <a:p>
            <a:r>
              <a:rPr lang="en-US" sz="1400" dirty="0"/>
              <a:t>GEMU has a parser to ingest strand files, verify syntax, and produce run-time executable flows</a:t>
            </a:r>
          </a:p>
          <a:p>
            <a:pPr marL="0" indent="0">
              <a:buNone/>
            </a:pPr>
            <a:endParaRPr lang="en-US" sz="1200" kern="0" dirty="0"/>
          </a:p>
        </p:txBody>
      </p:sp>
      <p:pic>
        <p:nvPicPr>
          <p:cNvPr id="32" name="Picture 31">
            <a:extLst>
              <a:ext uri="{FF2B5EF4-FFF2-40B4-BE49-F238E27FC236}">
                <a16:creationId xmlns:a16="http://schemas.microsoft.com/office/drawing/2014/main" id="{71FE3162-CC1A-E551-9AEE-4E1C8FFBCA44}"/>
              </a:ext>
            </a:extLst>
          </p:cNvPr>
          <p:cNvPicPr>
            <a:picLocks noGrp="1" noChangeAspect="1"/>
          </p:cNvPicPr>
          <p:nvPr/>
        </p:nvPicPr>
        <p:blipFill>
          <a:blip r:embed="rId3"/>
          <a:stretch>
            <a:fillRect/>
          </a:stretch>
        </p:blipFill>
        <p:spPr>
          <a:xfrm>
            <a:off x="9671125" y="1322076"/>
            <a:ext cx="1418735" cy="1418735"/>
          </a:xfrm>
          <a:prstGeom prst="rect">
            <a:avLst/>
          </a:prstGeom>
        </p:spPr>
      </p:pic>
      <p:sp>
        <p:nvSpPr>
          <p:cNvPr id="2" name="TextBox 1">
            <a:extLst>
              <a:ext uri="{FF2B5EF4-FFF2-40B4-BE49-F238E27FC236}">
                <a16:creationId xmlns:a16="http://schemas.microsoft.com/office/drawing/2014/main" id="{12AE7D5C-6295-DE26-85AE-04CBDB6063E1}"/>
              </a:ext>
            </a:extLst>
          </p:cNvPr>
          <p:cNvSpPr txBox="1"/>
          <p:nvPr/>
        </p:nvSpPr>
        <p:spPr>
          <a:xfrm>
            <a:off x="1818055" y="3020513"/>
            <a:ext cx="8907319" cy="2923877"/>
          </a:xfrm>
          <a:prstGeom prst="rect">
            <a:avLst/>
          </a:prstGeom>
          <a:noFill/>
        </p:spPr>
        <p:txBody>
          <a:bodyPr wrap="square" rtlCol="0">
            <a:spAutoFit/>
          </a:bodyPr>
          <a:lstStyle/>
          <a:p>
            <a:r>
              <a:rPr lang="en-US" sz="2400" dirty="0">
                <a:solidFill>
                  <a:srgbClr val="002060"/>
                </a:solidFill>
                <a:latin typeface="+mn-lt"/>
              </a:rPr>
              <a:t>DSL Example</a:t>
            </a:r>
          </a:p>
          <a:p>
            <a:r>
              <a:rPr lang="en-US" dirty="0">
                <a:latin typeface="Tw Cen MT" panose="020B0602020104020603" pitchFamily="34" charset="0"/>
              </a:rPr>
              <a:t>source: bolt(subject: 'C2MS.*.*.*.*.*.MSG.LOG.&gt;') |</a:t>
            </a:r>
          </a:p>
          <a:p>
            <a:r>
              <a:rPr lang="en-US" dirty="0">
                <a:latin typeface="Tw Cen MT" panose="020B0602020104020603" pitchFamily="34" charset="0"/>
              </a:rPr>
              <a:t>filter: mixed(expression: ‘($error &amp;&amp; $</a:t>
            </a:r>
            <a:r>
              <a:rPr lang="en-US" dirty="0" err="1">
                <a:latin typeface="Tw Cen MT" panose="020B0602020104020603" pitchFamily="34" charset="0"/>
              </a:rPr>
              <a:t>notgemu</a:t>
            </a:r>
            <a:r>
              <a:rPr lang="en-US" dirty="0">
                <a:latin typeface="Tw Cen MT" panose="020B0602020104020603" pitchFamily="34" charset="0"/>
              </a:rPr>
              <a:t>)',</a:t>
            </a:r>
          </a:p>
          <a:p>
            <a:r>
              <a:rPr lang="en-US" dirty="0">
                <a:latin typeface="Tw Cen MT" panose="020B0602020104020603" pitchFamily="34" charset="0"/>
              </a:rPr>
              <a:t>            error: 'severity &gt;= 2’,</a:t>
            </a:r>
          </a:p>
          <a:p>
            <a:r>
              <a:rPr lang="en-US" dirty="0">
                <a:latin typeface="Tw Cen MT" panose="020B0602020104020603" pitchFamily="34" charset="0"/>
              </a:rPr>
              <a:t>            </a:t>
            </a:r>
            <a:r>
              <a:rPr lang="en-US" dirty="0" err="1">
                <a:latin typeface="Tw Cen MT" panose="020B0602020104020603" pitchFamily="34" charset="0"/>
              </a:rPr>
              <a:t>notgemu</a:t>
            </a:r>
            <a:r>
              <a:rPr lang="en-US" dirty="0">
                <a:latin typeface="Tw Cen MT" panose="020B0602020104020603" pitchFamily="34" charset="0"/>
              </a:rPr>
              <a:t>: 'component != "GEMU”’) |</a:t>
            </a:r>
          </a:p>
          <a:p>
            <a:r>
              <a:rPr lang="en-US" dirty="0">
                <a:latin typeface="Tw Cen MT" panose="020B0602020104020603" pitchFamily="34" charset="0"/>
              </a:rPr>
              <a:t>filter: message(schema: ‘REQ.DIR’, DIRECTIVE-KEYWORD: ‘PAGE: Operators',</a:t>
            </a:r>
          </a:p>
          <a:p>
            <a:r>
              <a:rPr lang="en-US" dirty="0">
                <a:latin typeface="Tw Cen MT" panose="020B0602020104020603" pitchFamily="34" charset="0"/>
              </a:rPr>
              <a:t>                                   DIRECTIVE-STRING: ‘${</a:t>
            </a:r>
            <a:r>
              <a:rPr lang="en-US" dirty="0" err="1">
                <a:latin typeface="Tw Cen MT" panose="020B0602020104020603" pitchFamily="34" charset="0"/>
              </a:rPr>
              <a:t>message.message</a:t>
            </a:r>
            <a:r>
              <a:rPr lang="en-US" dirty="0">
                <a:latin typeface="Tw Cen MT" panose="020B0602020104020603" pitchFamily="34" charset="0"/>
              </a:rPr>
              <a:t>-text}',</a:t>
            </a:r>
          </a:p>
          <a:p>
            <a:r>
              <a:rPr lang="en-US" dirty="0">
                <a:latin typeface="Tw Cen MT" panose="020B0602020104020603" pitchFamily="34" charset="0"/>
              </a:rPr>
              <a:t>                                   RESPONSE: ‘false',</a:t>
            </a:r>
          </a:p>
          <a:p>
            <a:r>
              <a:rPr lang="en-US" dirty="0">
                <a:latin typeface="Tw Cen MT" panose="020B0602020104020603" pitchFamily="34" charset="0"/>
              </a:rPr>
              <a:t>                                   REQUEST-ID: ‘123) |</a:t>
            </a:r>
          </a:p>
          <a:p>
            <a:r>
              <a:rPr lang="en-US" dirty="0">
                <a:latin typeface="Tw Cen MT" panose="020B0602020104020603" pitchFamily="34" charset="0"/>
              </a:rPr>
              <a:t>sink:   bolt;</a:t>
            </a:r>
          </a:p>
          <a:p>
            <a:endParaRPr lang="en-US" dirty="0"/>
          </a:p>
        </p:txBody>
      </p:sp>
    </p:spTree>
    <p:extLst>
      <p:ext uri="{BB962C8B-B14F-4D97-AF65-F5344CB8AC3E}">
        <p14:creationId xmlns:p14="http://schemas.microsoft.com/office/powerpoint/2010/main" val="94668826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Slide Number Placeholder 4"/>
          <p:cNvSpPr>
            <a:spLocks noGrp="1"/>
          </p:cNvSpPr>
          <p:nvPr>
            <p:ph type="sldNum" sz="quarter" idx="10"/>
          </p:nvPr>
        </p:nvSpPr>
        <p:spPr>
          <a:noFill/>
        </p:spPr>
        <p:txBody>
          <a:bodyPr/>
          <a:lstStyle/>
          <a:p>
            <a:fld id="{467C0428-FD7C-4618-AF72-C2D9A9AF27E8}" type="slidenum">
              <a:rPr lang="en-US" smtClean="0"/>
              <a:pPr/>
              <a:t>17</a:t>
            </a:fld>
            <a:endParaRPr lang="en-US"/>
          </a:p>
        </p:txBody>
      </p:sp>
      <p:sp>
        <p:nvSpPr>
          <p:cNvPr id="9" name="Title 1"/>
          <p:cNvSpPr>
            <a:spLocks noGrp="1"/>
          </p:cNvSpPr>
          <p:nvPr>
            <p:ph type="title"/>
          </p:nvPr>
        </p:nvSpPr>
        <p:spPr>
          <a:xfrm>
            <a:off x="1768476" y="317427"/>
            <a:ext cx="7591425" cy="427435"/>
          </a:xfrm>
        </p:spPr>
        <p:txBody>
          <a:bodyPr/>
          <a:lstStyle/>
          <a:p>
            <a:r>
              <a:rPr lang="en-US" dirty="0"/>
              <a:t>GSS OpenMCT Migration</a:t>
            </a:r>
            <a:endParaRPr lang="en-US" sz="1125" dirty="0">
              <a:solidFill>
                <a:srgbClr val="FF0000"/>
              </a:solidFill>
            </a:endParaRPr>
          </a:p>
        </p:txBody>
      </p:sp>
      <p:sp>
        <p:nvSpPr>
          <p:cNvPr id="11" name="Content Placeholder 2"/>
          <p:cNvSpPr txBox="1">
            <a:spLocks/>
          </p:cNvSpPr>
          <p:nvPr/>
        </p:nvSpPr>
        <p:spPr bwMode="auto">
          <a:xfrm>
            <a:off x="1818055" y="1401982"/>
            <a:ext cx="8210235" cy="191409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pPr>
              <a:buFont typeface="Wingdings" panose="05000000000000000000" pitchFamily="2" charset="2"/>
              <a:buChar char="Ø"/>
            </a:pPr>
            <a:r>
              <a:rPr lang="en-US" sz="1200" kern="0" dirty="0"/>
              <a:t>The legacy GMSEC Services Suite (GSS) Web application is based on old AngularJS technology.  When it came time to upgrade to a newer version, it was decided that rather than upgrading to a newer </a:t>
            </a:r>
            <a:r>
              <a:rPr lang="en-US" sz="1200" kern="0"/>
              <a:t>version of Angular</a:t>
            </a:r>
            <a:r>
              <a:rPr lang="en-US" sz="1200" kern="0" dirty="0"/>
              <a:t>, we would migrate to a whole new framework designed specifically for visualization of satellite telemetry.</a:t>
            </a:r>
          </a:p>
          <a:p>
            <a:pPr>
              <a:buFont typeface="Wingdings" panose="05000000000000000000" pitchFamily="2" charset="2"/>
              <a:buChar char="Ø"/>
            </a:pPr>
            <a:endParaRPr lang="en-US" sz="1200" kern="0" dirty="0"/>
          </a:p>
          <a:p>
            <a:pPr>
              <a:buFont typeface="Wingdings" panose="05000000000000000000" pitchFamily="2" charset="2"/>
              <a:buChar char="Ø"/>
            </a:pPr>
            <a:r>
              <a:rPr lang="en-US" sz="1200" kern="0" dirty="0"/>
              <a:t>Open MCT is a next-generation mission operations data visualization framework. It is based on the Vue 3 JavaScript framework and is open source. It is developed at NASA's Ames Research Center in collaboration with the Jet Propulsion Laboratory, and is being used by NASA for data analysis of spacecraft missions, as well as planning and operation of experimental rover systems</a:t>
            </a:r>
          </a:p>
          <a:p>
            <a:pPr marL="192881" indent="-192881">
              <a:buFont typeface="+mj-lt"/>
              <a:buAutoNum type="arabicPeriod"/>
            </a:pPr>
            <a:endParaRPr lang="en-US" sz="1200" kern="0" dirty="0"/>
          </a:p>
          <a:p>
            <a:pPr marL="192881" indent="-192881">
              <a:buFont typeface="+mj-lt"/>
              <a:buAutoNum type="arabicPeriod"/>
            </a:pPr>
            <a:endParaRPr lang="en-US" sz="1200" kern="0" dirty="0"/>
          </a:p>
        </p:txBody>
      </p:sp>
      <p:pic>
        <p:nvPicPr>
          <p:cNvPr id="3" name="Picture 2" descr="Graphical user interface, website">
            <a:extLst>
              <a:ext uri="{FF2B5EF4-FFF2-40B4-BE49-F238E27FC236}">
                <a16:creationId xmlns:a16="http://schemas.microsoft.com/office/drawing/2014/main" id="{679926B1-37C9-7D06-FBD3-56D4F0BFB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813" y="3429000"/>
            <a:ext cx="5638717" cy="2743201"/>
          </a:xfrm>
          <a:prstGeom prst="rect">
            <a:avLst/>
          </a:prstGeom>
        </p:spPr>
      </p:pic>
    </p:spTree>
    <p:extLst>
      <p:ext uri="{BB962C8B-B14F-4D97-AF65-F5344CB8AC3E}">
        <p14:creationId xmlns:p14="http://schemas.microsoft.com/office/powerpoint/2010/main" val="98672257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0200261"/>
          <p:cNvPicPr>
            <a:picLocks noChangeAspect="1" noChangeArrowheads="1"/>
          </p:cNvPicPr>
          <p:nvPr/>
        </p:nvPicPr>
        <p:blipFill>
          <a:blip r:embed="rId3" cstate="print"/>
          <a:srcRect/>
          <a:stretch>
            <a:fillRect/>
          </a:stretch>
        </p:blipFill>
        <p:spPr bwMode="auto">
          <a:xfrm>
            <a:off x="7939146" y="1422401"/>
            <a:ext cx="1439863" cy="1281113"/>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pPr eaLnBrk="1" hangingPunct="1"/>
            <a:r>
              <a:rPr lang="en-US" sz="2400" dirty="0"/>
              <a:t>Additional GMSEC Information</a:t>
            </a:r>
          </a:p>
        </p:txBody>
      </p:sp>
      <p:sp>
        <p:nvSpPr>
          <p:cNvPr id="24580" name="Rectangle 4"/>
          <p:cNvSpPr>
            <a:spLocks noGrp="1" noChangeArrowheads="1"/>
          </p:cNvSpPr>
          <p:nvPr>
            <p:ph type="body" sz="half" idx="1"/>
          </p:nvPr>
        </p:nvSpPr>
        <p:spPr>
          <a:xfrm>
            <a:off x="1376979" y="965200"/>
            <a:ext cx="9070888" cy="4876800"/>
          </a:xfrm>
        </p:spPr>
        <p:txBody>
          <a:bodyPr/>
          <a:lstStyle/>
          <a:p>
            <a:pPr marL="342900" indent="-342900" eaLnBrk="1" hangingPunct="1">
              <a:lnSpc>
                <a:spcPct val="85000"/>
              </a:lnSpc>
              <a:buNone/>
            </a:pPr>
            <a:r>
              <a:rPr lang="en-US" sz="1400" b="1" dirty="0"/>
              <a:t>Theresa Beech, Project Manager			</a:t>
            </a:r>
          </a:p>
          <a:p>
            <a:pPr marL="342900" indent="-342900" eaLnBrk="1" hangingPunct="1">
              <a:lnSpc>
                <a:spcPct val="85000"/>
              </a:lnSpc>
              <a:spcBef>
                <a:spcPct val="25000"/>
              </a:spcBef>
              <a:buNone/>
            </a:pPr>
            <a:r>
              <a:rPr lang="en-US" sz="1200" b="1" dirty="0"/>
              <a:t>NASA Goddard Space Flight Center		</a:t>
            </a:r>
          </a:p>
          <a:p>
            <a:pPr marL="342900" indent="-342900" eaLnBrk="1" hangingPunct="1">
              <a:lnSpc>
                <a:spcPct val="85000"/>
              </a:lnSpc>
              <a:spcBef>
                <a:spcPct val="25000"/>
              </a:spcBef>
              <a:buNone/>
            </a:pPr>
            <a:r>
              <a:rPr lang="en-US" sz="1200" b="1" dirty="0"/>
              <a:t>Code 583			</a:t>
            </a:r>
          </a:p>
          <a:p>
            <a:pPr marL="342900" indent="-342900" eaLnBrk="1" hangingPunct="1">
              <a:lnSpc>
                <a:spcPct val="85000"/>
              </a:lnSpc>
              <a:spcBef>
                <a:spcPct val="25000"/>
              </a:spcBef>
              <a:buNone/>
            </a:pPr>
            <a:r>
              <a:rPr lang="en-US" sz="1200" b="1" dirty="0"/>
              <a:t>Greenbelt, Maryland  20771 					</a:t>
            </a:r>
            <a:endParaRPr lang="en-US" sz="1200" b="1" dirty="0">
              <a:hlinkClick r:id="rId4"/>
            </a:endParaRPr>
          </a:p>
          <a:p>
            <a:pPr marL="342900" indent="-342900" eaLnBrk="1" hangingPunct="1">
              <a:lnSpc>
                <a:spcPct val="85000"/>
              </a:lnSpc>
              <a:spcBef>
                <a:spcPct val="25000"/>
              </a:spcBef>
              <a:buNone/>
            </a:pPr>
            <a:r>
              <a:rPr lang="en-US" sz="1200" b="1" dirty="0">
                <a:hlinkClick r:id="rId5"/>
              </a:rPr>
              <a:t>Theresa.w.beech@nasa.gov</a:t>
            </a:r>
            <a:r>
              <a:rPr lang="en-US" sz="1200" b="1" dirty="0"/>
              <a:t> 			</a:t>
            </a:r>
          </a:p>
          <a:p>
            <a:pPr marL="342900" indent="-342900" eaLnBrk="1" hangingPunct="1">
              <a:lnSpc>
                <a:spcPct val="85000"/>
              </a:lnSpc>
              <a:spcBef>
                <a:spcPct val="25000"/>
              </a:spcBef>
              <a:buNone/>
            </a:pPr>
            <a:endParaRPr lang="en-US" sz="1200" b="1" dirty="0"/>
          </a:p>
          <a:p>
            <a:pPr marL="342900" indent="-342900" eaLnBrk="1" hangingPunct="1">
              <a:lnSpc>
                <a:spcPct val="85000"/>
              </a:lnSpc>
              <a:spcBef>
                <a:spcPct val="25000"/>
              </a:spcBef>
              <a:buNone/>
            </a:pPr>
            <a:r>
              <a:rPr lang="en-US" sz="1400" b="1" dirty="0"/>
              <a:t>Drew Parkinson, PDL</a:t>
            </a:r>
          </a:p>
          <a:p>
            <a:pPr marL="342900" indent="-342900" eaLnBrk="1" hangingPunct="1">
              <a:lnSpc>
                <a:spcPct val="85000"/>
              </a:lnSpc>
              <a:spcBef>
                <a:spcPct val="25000"/>
              </a:spcBef>
              <a:buNone/>
            </a:pPr>
            <a:r>
              <a:rPr lang="en-US" sz="1200" b="1" dirty="0"/>
              <a:t>NASA Goddard Space Flight Center</a:t>
            </a:r>
          </a:p>
          <a:p>
            <a:pPr marL="342900" indent="-342900" eaLnBrk="1" hangingPunct="1">
              <a:lnSpc>
                <a:spcPct val="85000"/>
              </a:lnSpc>
              <a:spcBef>
                <a:spcPct val="25000"/>
              </a:spcBef>
              <a:buNone/>
            </a:pPr>
            <a:r>
              <a:rPr lang="en-US" sz="1200" b="1" dirty="0"/>
              <a:t>Code 583</a:t>
            </a:r>
          </a:p>
          <a:p>
            <a:pPr marL="342900" indent="-342900" eaLnBrk="1" hangingPunct="1">
              <a:lnSpc>
                <a:spcPct val="85000"/>
              </a:lnSpc>
              <a:spcBef>
                <a:spcPct val="25000"/>
              </a:spcBef>
              <a:buNone/>
            </a:pPr>
            <a:r>
              <a:rPr lang="en-US" sz="1200" b="1" dirty="0"/>
              <a:t>Greenbelt, Maryland 20771</a:t>
            </a:r>
          </a:p>
          <a:p>
            <a:pPr marL="342900" indent="-342900" eaLnBrk="1" hangingPunct="1">
              <a:lnSpc>
                <a:spcPct val="85000"/>
              </a:lnSpc>
              <a:spcBef>
                <a:spcPct val="25000"/>
              </a:spcBef>
              <a:buNone/>
            </a:pPr>
            <a:r>
              <a:rPr lang="en-US" sz="1200" b="1" dirty="0">
                <a:hlinkClick r:id="rId6"/>
              </a:rPr>
              <a:t>Andrew.w.parkinson@nasa.gov</a:t>
            </a:r>
            <a:r>
              <a:rPr lang="en-US" sz="1200" b="1" dirty="0"/>
              <a:t> </a:t>
            </a:r>
            <a:endParaRPr lang="en-US" sz="1400" b="1" dirty="0"/>
          </a:p>
          <a:p>
            <a:pPr marL="342900" indent="-342900" eaLnBrk="1" hangingPunct="1">
              <a:lnSpc>
                <a:spcPct val="85000"/>
              </a:lnSpc>
              <a:spcBef>
                <a:spcPct val="25000"/>
              </a:spcBef>
              <a:buNone/>
            </a:pPr>
            <a:endParaRPr lang="en-US" sz="1400" b="1" dirty="0"/>
          </a:p>
          <a:p>
            <a:pPr marL="342900" indent="-342900" eaLnBrk="1" hangingPunct="1">
              <a:lnSpc>
                <a:spcPct val="85000"/>
              </a:lnSpc>
              <a:spcBef>
                <a:spcPct val="25000"/>
              </a:spcBef>
              <a:buNone/>
            </a:pPr>
            <a:endParaRPr lang="en-US" sz="1400" b="1" dirty="0"/>
          </a:p>
          <a:p>
            <a:pPr marL="342900" indent="-342900" eaLnBrk="1" hangingPunct="1">
              <a:lnSpc>
                <a:spcPct val="85000"/>
              </a:lnSpc>
              <a:spcBef>
                <a:spcPct val="25000"/>
              </a:spcBef>
              <a:buNone/>
            </a:pPr>
            <a:r>
              <a:rPr lang="en-US" sz="1400" b="1" dirty="0"/>
              <a:t>GMSEC tech support email: </a:t>
            </a:r>
            <a:r>
              <a:rPr lang="en-US" sz="1400" b="1" u="sng" dirty="0">
                <a:solidFill>
                  <a:srgbClr val="131DFA"/>
                </a:solidFill>
              </a:rPr>
              <a:t>GMSEC-support@lists.nasa.gov</a:t>
            </a:r>
          </a:p>
          <a:p>
            <a:pPr marL="342900" indent="-342900" eaLnBrk="1" hangingPunct="1">
              <a:lnSpc>
                <a:spcPct val="85000"/>
              </a:lnSpc>
              <a:spcBef>
                <a:spcPct val="25000"/>
              </a:spcBef>
              <a:buNone/>
            </a:pPr>
            <a:endParaRPr lang="en-US" sz="1400" b="1" u="sng" dirty="0">
              <a:solidFill>
                <a:srgbClr val="131DFA"/>
              </a:solidFill>
            </a:endParaRPr>
          </a:p>
          <a:p>
            <a:pPr marL="342900" indent="-342900" eaLnBrk="1" hangingPunct="1">
              <a:lnSpc>
                <a:spcPct val="85000"/>
              </a:lnSpc>
              <a:spcBef>
                <a:spcPct val="25000"/>
              </a:spcBef>
              <a:buNone/>
            </a:pPr>
            <a:r>
              <a:rPr lang="en-US" sz="1400" b="1" dirty="0"/>
              <a:t>GMSEC Public Website:  </a:t>
            </a:r>
            <a:r>
              <a:rPr lang="en-US" sz="1400" b="1" dirty="0">
                <a:hlinkClick r:id="rId7"/>
              </a:rPr>
              <a:t>https://www.nasa.gov/goddard/gmsec/</a:t>
            </a:r>
            <a:r>
              <a:rPr lang="en-US" sz="1400" b="1" dirty="0"/>
              <a:t> </a:t>
            </a:r>
          </a:p>
          <a:p>
            <a:pPr marL="742950" lvl="1" indent="-285750" eaLnBrk="1" hangingPunct="1">
              <a:lnSpc>
                <a:spcPct val="85000"/>
              </a:lnSpc>
              <a:spcBef>
                <a:spcPct val="25000"/>
              </a:spcBef>
              <a:buNone/>
            </a:pPr>
            <a:r>
              <a:rPr lang="en-US" sz="1400" b="1" dirty="0"/>
              <a:t>General, high level, copies of component fact sheets</a:t>
            </a:r>
          </a:p>
          <a:p>
            <a:pPr marL="742950" lvl="1" indent="-285750" eaLnBrk="1" hangingPunct="1">
              <a:buNone/>
            </a:pPr>
            <a:endParaRPr lang="en-US" sz="1400" b="1" dirty="0"/>
          </a:p>
          <a:p>
            <a:pPr marL="342900" indent="-342900" eaLnBrk="1" hangingPunct="1">
              <a:buNone/>
            </a:pPr>
            <a:r>
              <a:rPr lang="en-US" sz="1400" b="1" dirty="0"/>
              <a:t>GMSEC Developers Website:  limited to NASA development team</a:t>
            </a:r>
          </a:p>
          <a:p>
            <a:pPr marL="742950" lvl="1" indent="-285750" eaLnBrk="1" hangingPunct="1">
              <a:buNone/>
            </a:pPr>
            <a:r>
              <a:rPr lang="en-US" sz="1400" b="1" dirty="0"/>
              <a:t>System documentation, developers toolkit, APIs, middleware, etc.</a:t>
            </a:r>
          </a:p>
          <a:p>
            <a:pPr marL="742950" lvl="1" indent="-285750" eaLnBrk="1" hangingPunct="1">
              <a:buNone/>
            </a:pPr>
            <a:r>
              <a:rPr lang="en-US" sz="1400" b="1" dirty="0"/>
              <a:t>Specific materials can be requested through e-mail requests.</a:t>
            </a:r>
            <a:endParaRPr lang="en-US" sz="1800" b="1" dirty="0"/>
          </a:p>
        </p:txBody>
      </p:sp>
      <p:pic>
        <p:nvPicPr>
          <p:cNvPr id="24581" name="Picture 5" descr="MCj01345390000[1]"/>
          <p:cNvPicPr>
            <a:picLocks noChangeAspect="1" noChangeArrowheads="1"/>
          </p:cNvPicPr>
          <p:nvPr/>
        </p:nvPicPr>
        <p:blipFill>
          <a:blip r:embed="rId8" cstate="print"/>
          <a:srcRect/>
          <a:stretch>
            <a:fillRect/>
          </a:stretch>
        </p:blipFill>
        <p:spPr bwMode="auto">
          <a:xfrm>
            <a:off x="8472546" y="3022601"/>
            <a:ext cx="1160463" cy="1687513"/>
          </a:xfrm>
          <a:prstGeom prst="rect">
            <a:avLst/>
          </a:prstGeom>
          <a:noFill/>
          <a:ln w="9525">
            <a:noFill/>
            <a:miter lim="800000"/>
            <a:headEnd/>
            <a:tailEnd/>
          </a:ln>
        </p:spPr>
      </p:pic>
      <p:pic>
        <p:nvPicPr>
          <p:cNvPr id="24582" name="Picture 6" descr="j0199613"/>
          <p:cNvPicPr>
            <a:picLocks noChangeAspect="1" noChangeArrowheads="1"/>
          </p:cNvPicPr>
          <p:nvPr/>
        </p:nvPicPr>
        <p:blipFill>
          <a:blip r:embed="rId9" cstate="print"/>
          <a:srcRect/>
          <a:stretch>
            <a:fillRect/>
          </a:stretch>
        </p:blipFill>
        <p:spPr bwMode="auto">
          <a:xfrm>
            <a:off x="8929745" y="2184400"/>
            <a:ext cx="1371600" cy="1219200"/>
          </a:xfrm>
          <a:prstGeom prst="rect">
            <a:avLst/>
          </a:prstGeom>
          <a:noFill/>
          <a:ln w="9525">
            <a:noFill/>
            <a:miter lim="800000"/>
            <a:headEnd/>
            <a:tailEnd/>
          </a:ln>
        </p:spPr>
      </p:pic>
      <p:sp>
        <p:nvSpPr>
          <p:cNvPr id="24583" name="Slide Number Placeholder 7"/>
          <p:cNvSpPr>
            <a:spLocks noGrp="1"/>
          </p:cNvSpPr>
          <p:nvPr>
            <p:ph type="sldNum" sz="quarter" idx="10"/>
          </p:nvPr>
        </p:nvSpPr>
        <p:spPr>
          <a:noFill/>
        </p:spPr>
        <p:txBody>
          <a:bodyPr/>
          <a:lstStyle/>
          <a:p>
            <a:fld id="{5DB181F1-4534-4F48-83C6-8F528661CECA}" type="slidenum">
              <a:rPr lang="en-US" smtClean="0"/>
              <a:pPr/>
              <a:t>18</a:t>
            </a:fld>
            <a:endParaRPr lang="en-US"/>
          </a:p>
        </p:txBody>
      </p:sp>
    </p:spTree>
    <p:extLst>
      <p:ext uri="{BB962C8B-B14F-4D97-AF65-F5344CB8AC3E}">
        <p14:creationId xmlns:p14="http://schemas.microsoft.com/office/powerpoint/2010/main" val="257427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r>
              <a:rPr lang="en-US" dirty="0"/>
              <a:t>Acronym List</a:t>
            </a:r>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19</a:t>
            </a:fld>
            <a:endParaRPr lang="en-US"/>
          </a:p>
        </p:txBody>
      </p:sp>
      <p:graphicFrame>
        <p:nvGraphicFramePr>
          <p:cNvPr id="7" name="Content Placeholder 6">
            <a:extLst>
              <a:ext uri="{FF2B5EF4-FFF2-40B4-BE49-F238E27FC236}">
                <a16:creationId xmlns:a16="http://schemas.microsoft.com/office/drawing/2014/main" id="{A7825CFD-7B0C-6D6E-0608-C67668127A71}"/>
              </a:ext>
            </a:extLst>
          </p:cNvPr>
          <p:cNvGraphicFramePr>
            <a:graphicFrameLocks noGrp="1"/>
          </p:cNvGraphicFramePr>
          <p:nvPr>
            <p:ph idx="1"/>
            <p:extLst>
              <p:ext uri="{D42A27DB-BD31-4B8C-83A1-F6EECF244321}">
                <p14:modId xmlns:p14="http://schemas.microsoft.com/office/powerpoint/2010/main" val="1079787409"/>
              </p:ext>
            </p:extLst>
          </p:nvPr>
        </p:nvGraphicFramePr>
        <p:xfrm>
          <a:off x="1988344" y="1160061"/>
          <a:ext cx="8166100" cy="46863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935518211"/>
                    </a:ext>
                  </a:extLst>
                </a:gridCol>
                <a:gridCol w="3365500">
                  <a:extLst>
                    <a:ext uri="{9D8B030D-6E8A-4147-A177-3AD203B41FA5}">
                      <a16:colId xmlns:a16="http://schemas.microsoft.com/office/drawing/2014/main" val="4185809308"/>
                    </a:ext>
                  </a:extLst>
                </a:gridCol>
                <a:gridCol w="292100">
                  <a:extLst>
                    <a:ext uri="{9D8B030D-6E8A-4147-A177-3AD203B41FA5}">
                      <a16:colId xmlns:a16="http://schemas.microsoft.com/office/drawing/2014/main" val="524587654"/>
                    </a:ext>
                  </a:extLst>
                </a:gridCol>
                <a:gridCol w="609600">
                  <a:extLst>
                    <a:ext uri="{9D8B030D-6E8A-4147-A177-3AD203B41FA5}">
                      <a16:colId xmlns:a16="http://schemas.microsoft.com/office/drawing/2014/main" val="2681499737"/>
                    </a:ext>
                  </a:extLst>
                </a:gridCol>
                <a:gridCol w="3289300">
                  <a:extLst>
                    <a:ext uri="{9D8B030D-6E8A-4147-A177-3AD203B41FA5}">
                      <a16:colId xmlns:a16="http://schemas.microsoft.com/office/drawing/2014/main" val="1166174164"/>
                    </a:ext>
                  </a:extLst>
                </a:gridCol>
              </a:tblGrid>
              <a:tr h="182880">
                <a:tc>
                  <a:txBody>
                    <a:bodyPr/>
                    <a:lstStyle/>
                    <a:p>
                      <a:pPr algn="l" fontAlgn="b"/>
                      <a:r>
                        <a:rPr lang="en-US" sz="1100" u="none" strike="noStrike">
                          <a:solidFill>
                            <a:schemeClr val="accent3">
                              <a:lumMod val="10000"/>
                            </a:schemeClr>
                          </a:solidFill>
                          <a:effectLst/>
                        </a:rPr>
                        <a:t>API</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Application Programming Interface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NASA</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National Aeronautics and Space Administration</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04970464"/>
                  </a:ext>
                </a:extLst>
              </a:tr>
              <a:tr h="182880">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NOAA</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National Oceanic and Atmospheric Administration</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6314051"/>
                  </a:ext>
                </a:extLst>
              </a:tr>
              <a:tr h="182880">
                <a:tc>
                  <a:txBody>
                    <a:bodyPr/>
                    <a:lstStyle/>
                    <a:p>
                      <a:pPr algn="l" fontAlgn="b"/>
                      <a:r>
                        <a:rPr lang="en-US" sz="1100" u="none" strike="noStrike">
                          <a:solidFill>
                            <a:schemeClr val="accent3">
                              <a:lumMod val="10000"/>
                            </a:schemeClr>
                          </a:solidFill>
                          <a:effectLst/>
                        </a:rPr>
                        <a:t>CCB</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Configuration Control Board</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XXX</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Other government agency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1526071"/>
                  </a:ext>
                </a:extLst>
              </a:tr>
              <a:tr h="182880">
                <a:tc>
                  <a:txBody>
                    <a:bodyPr/>
                    <a:lstStyle/>
                    <a:p>
                      <a:pPr algn="l" fontAlgn="b"/>
                      <a:r>
                        <a:rPr lang="en-US" sz="1100" u="none" strike="noStrike">
                          <a:solidFill>
                            <a:schemeClr val="accent3">
                              <a:lumMod val="10000"/>
                            </a:schemeClr>
                          </a:solidFill>
                          <a:effectLst/>
                        </a:rPr>
                        <a:t>CMMI</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Capability Maturity Model Integrated</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OGA</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Other Government Agencies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9379059"/>
                  </a:ext>
                </a:extLst>
              </a:tr>
              <a:tr h="182880">
                <a:tc>
                  <a:txBody>
                    <a:bodyPr/>
                    <a:lstStyle/>
                    <a:p>
                      <a:pPr algn="l" fontAlgn="b"/>
                      <a:r>
                        <a:rPr lang="en-US" sz="1100" u="none" strike="noStrike">
                          <a:solidFill>
                            <a:schemeClr val="accent3">
                              <a:lumMod val="10000"/>
                            </a:schemeClr>
                          </a:solidFill>
                          <a:effectLst/>
                        </a:rPr>
                        <a:t>COTS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Commercial Off The Shelf</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OPS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Operations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5232622"/>
                  </a:ext>
                </a:extLst>
              </a:tr>
              <a:tr h="182880">
                <a:tc>
                  <a:txBody>
                    <a:bodyPr/>
                    <a:lstStyle/>
                    <a:p>
                      <a:pPr algn="l" fontAlgn="b"/>
                      <a:r>
                        <a:rPr lang="en-US" sz="1100" u="none" strike="noStrike">
                          <a:solidFill>
                            <a:schemeClr val="accent3">
                              <a:lumMod val="10000"/>
                            </a:schemeClr>
                          </a:solidFill>
                          <a:effectLst/>
                        </a:rPr>
                        <a:t>CSTL</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Communications, Standards, and Technology Laboratory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ORS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Operationally Responsive Space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19469305"/>
                  </a:ext>
                </a:extLst>
              </a:tr>
              <a:tr h="182880">
                <a:tc>
                  <a:txBody>
                    <a:bodyPr/>
                    <a:lstStyle/>
                    <a:p>
                      <a:pPr algn="l" fontAlgn="b"/>
                      <a:r>
                        <a:rPr lang="en-US" sz="1100" u="none" strike="noStrike">
                          <a:solidFill>
                            <a:schemeClr val="accent3">
                              <a:lumMod val="10000"/>
                            </a:schemeClr>
                          </a:solidFill>
                          <a:effectLst/>
                        </a:rPr>
                        <a:t>Cx</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Constellation</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Operating System</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76058058"/>
                  </a:ext>
                </a:extLst>
              </a:tr>
              <a:tr h="182880">
                <a:tc>
                  <a:txBody>
                    <a:bodyPr/>
                    <a:lstStyle/>
                    <a:p>
                      <a:pPr algn="l" fontAlgn="b"/>
                      <a:r>
                        <a:rPr lang="en-US" sz="1100" u="none" strike="noStrike">
                          <a:solidFill>
                            <a:schemeClr val="accent3">
                              <a:lumMod val="10000"/>
                            </a:schemeClr>
                          </a:solidFill>
                          <a:effectLst/>
                        </a:rPr>
                        <a:t>ESA</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European Space Agency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OTF</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Operations Technology Facility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104932"/>
                  </a:ext>
                </a:extLst>
              </a:tr>
              <a:tr h="182880">
                <a:tc>
                  <a:txBody>
                    <a:bodyPr/>
                    <a:lstStyle/>
                    <a:p>
                      <a:pPr algn="l" fontAlgn="b"/>
                      <a:r>
                        <a:rPr lang="en-US" sz="1100" u="none" strike="noStrike">
                          <a:solidFill>
                            <a:schemeClr val="accent3">
                              <a:lumMod val="10000"/>
                            </a:schemeClr>
                          </a:solidFill>
                          <a:effectLst/>
                        </a:rPr>
                        <a:t>ESTO</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Earth Science Technology Office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PDL</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accent3">
                              <a:lumMod val="10000"/>
                            </a:schemeClr>
                          </a:solidFill>
                          <a:effectLst/>
                        </a:rPr>
                        <a:t>Product Development Lead</a:t>
                      </a:r>
                      <a:endParaRPr lang="en-US" sz="1100" b="0" i="0" u="none" strike="noStrike" dirty="0">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8727378"/>
                  </a:ext>
                </a:extLst>
              </a:tr>
              <a:tr h="182880">
                <a:tc>
                  <a:txBody>
                    <a:bodyPr/>
                    <a:lstStyle/>
                    <a:p>
                      <a:pPr algn="l" fontAlgn="b"/>
                      <a:r>
                        <a:rPr lang="en-US" sz="1100" u="none" strike="noStrike">
                          <a:solidFill>
                            <a:schemeClr val="accent3">
                              <a:lumMod val="10000"/>
                            </a:schemeClr>
                          </a:solidFill>
                          <a:effectLst/>
                        </a:rPr>
                        <a:t>FDF</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Flight Dynamics Facility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RBSP</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Radiation Belt Storm Probes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108986"/>
                  </a:ext>
                </a:extLst>
              </a:tr>
              <a:tr h="182880">
                <a:tc>
                  <a:txBody>
                    <a:bodyPr/>
                    <a:lstStyle/>
                    <a:p>
                      <a:pPr algn="l" fontAlgn="b"/>
                      <a:r>
                        <a:rPr lang="en-US" sz="1100" u="none" strike="noStrike">
                          <a:solidFill>
                            <a:schemeClr val="accent3">
                              <a:lumMod val="10000"/>
                            </a:schemeClr>
                          </a:solidFill>
                          <a:effectLst/>
                        </a:rPr>
                        <a:t>GLAST</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Gamma-ray Large Area Space Telescope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RFP</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accent3">
                              <a:lumMod val="10000"/>
                            </a:schemeClr>
                          </a:solidFill>
                          <a:effectLst/>
                        </a:rPr>
                        <a:t>Request for Proposal</a:t>
                      </a:r>
                      <a:endParaRPr lang="en-US" sz="1100" b="0" i="0" u="none" strike="noStrike" dirty="0">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5625899"/>
                  </a:ext>
                </a:extLst>
              </a:tr>
              <a:tr h="182880">
                <a:tc>
                  <a:txBody>
                    <a:bodyPr/>
                    <a:lstStyle/>
                    <a:p>
                      <a:pPr algn="l" fontAlgn="b"/>
                      <a:r>
                        <a:rPr lang="en-US" sz="1100" u="none" strike="noStrike">
                          <a:solidFill>
                            <a:schemeClr val="accent3">
                              <a:lumMod val="10000"/>
                            </a:schemeClr>
                          </a:solidFill>
                          <a:effectLst/>
                        </a:rPr>
                        <a:t>GMSEC</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Goddard Mission Services Evolution Center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SAMPEX</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Solar Anomalous and Magnetospheric Particle Explorer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8455463"/>
                  </a:ext>
                </a:extLst>
              </a:tr>
              <a:tr h="182880">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SDO</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Solar Dynamics Observatory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9674269"/>
                  </a:ext>
                </a:extLst>
              </a:tr>
              <a:tr h="182880">
                <a:tc>
                  <a:txBody>
                    <a:bodyPr/>
                    <a:lstStyle/>
                    <a:p>
                      <a:pPr algn="l" fontAlgn="b"/>
                      <a:r>
                        <a:rPr lang="en-US" sz="1100" u="none" strike="noStrike">
                          <a:solidFill>
                            <a:schemeClr val="accent3">
                              <a:lumMod val="10000"/>
                            </a:schemeClr>
                          </a:solidFill>
                          <a:effectLst/>
                        </a:rPr>
                        <a:t>GOTS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Government Off the Shelf</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SMEX</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Small Explorer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2131630"/>
                  </a:ext>
                </a:extLst>
              </a:tr>
              <a:tr h="182880">
                <a:tc>
                  <a:txBody>
                    <a:bodyPr/>
                    <a:lstStyle/>
                    <a:p>
                      <a:pPr algn="l" fontAlgn="b"/>
                      <a:r>
                        <a:rPr lang="en-US" sz="1100" u="none" strike="noStrike">
                          <a:solidFill>
                            <a:schemeClr val="accent3">
                              <a:lumMod val="10000"/>
                            </a:schemeClr>
                          </a:solidFill>
                          <a:effectLst/>
                        </a:rPr>
                        <a:t>GPM</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Global Precipitation Measurement</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SOA</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Service Oriented Architecture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3798851"/>
                  </a:ext>
                </a:extLst>
              </a:tr>
              <a:tr h="182880">
                <a:tc>
                  <a:txBody>
                    <a:bodyPr/>
                    <a:lstStyle/>
                    <a:p>
                      <a:pPr algn="l" fontAlgn="b"/>
                      <a:r>
                        <a:rPr lang="en-US" sz="1100" u="none" strike="noStrike">
                          <a:solidFill>
                            <a:schemeClr val="accent3">
                              <a:lumMod val="10000"/>
                            </a:schemeClr>
                          </a:solidFill>
                          <a:effectLst/>
                        </a:rPr>
                        <a:t>GSFC</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Goddard Space Flight Center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ST-5</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Space Technology 5</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1443739"/>
                  </a:ext>
                </a:extLst>
              </a:tr>
              <a:tr h="182880">
                <a:tc>
                  <a:txBody>
                    <a:bodyPr/>
                    <a:lstStyle/>
                    <a:p>
                      <a:pPr algn="l" fontAlgn="b"/>
                      <a:r>
                        <a:rPr lang="en-US" sz="1100" u="none" strike="noStrike">
                          <a:solidFill>
                            <a:schemeClr val="accent3">
                              <a:lumMod val="10000"/>
                            </a:schemeClr>
                          </a:solidFill>
                          <a:effectLst/>
                        </a:rPr>
                        <a:t>ISS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International Space Station</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SWAS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Submillimeter Wave Astronomy Satellite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9256352"/>
                  </a:ext>
                </a:extLst>
              </a:tr>
              <a:tr h="182880">
                <a:tc>
                  <a:txBody>
                    <a:bodyPr/>
                    <a:lstStyle/>
                    <a:p>
                      <a:pPr algn="l" fontAlgn="b"/>
                      <a:r>
                        <a:rPr lang="en-US" sz="1100" u="none" strike="noStrike">
                          <a:solidFill>
                            <a:schemeClr val="accent3">
                              <a:lumMod val="10000"/>
                            </a:schemeClr>
                          </a:solidFill>
                          <a:effectLst/>
                        </a:rPr>
                        <a:t>JSC</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Johnson Space Center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TLM/CMD</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Telemetry and Command</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87197255"/>
                  </a:ext>
                </a:extLst>
              </a:tr>
              <a:tr h="182880">
                <a:tc>
                  <a:txBody>
                    <a:bodyPr/>
                    <a:lstStyle/>
                    <a:p>
                      <a:pPr algn="l" fontAlgn="b"/>
                      <a:r>
                        <a:rPr lang="en-US" sz="1100" u="none" strike="noStrike">
                          <a:solidFill>
                            <a:schemeClr val="accent3">
                              <a:lumMod val="10000"/>
                            </a:schemeClr>
                          </a:solidFill>
                          <a:effectLst/>
                        </a:rPr>
                        <a:t>LRO</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Lunar Reconnaissance Orbiter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TRACE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Transition Region and Coronal Explorer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1807070"/>
                  </a:ext>
                </a:extLst>
              </a:tr>
              <a:tr h="182880">
                <a:tc>
                  <a:txBody>
                    <a:bodyPr/>
                    <a:lstStyle/>
                    <a:p>
                      <a:pPr algn="l" fontAlgn="b"/>
                      <a:r>
                        <a:rPr lang="en-US" sz="1100" u="none" strike="noStrike">
                          <a:solidFill>
                            <a:schemeClr val="accent3">
                              <a:lumMod val="10000"/>
                            </a:schemeClr>
                          </a:solidFill>
                          <a:effectLst/>
                        </a:rPr>
                        <a:t>MMOC</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Multi-Mission Operations Center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TRL</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Technology Readiness Level</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62586101"/>
                  </a:ext>
                </a:extLst>
              </a:tr>
              <a:tr h="182880">
                <a:tc>
                  <a:txBody>
                    <a:bodyPr/>
                    <a:lstStyle/>
                    <a:p>
                      <a:pPr algn="l" fontAlgn="b"/>
                      <a:r>
                        <a:rPr lang="en-US" sz="1100" u="none" strike="noStrike">
                          <a:solidFill>
                            <a:schemeClr val="accent3">
                              <a:lumMod val="10000"/>
                            </a:schemeClr>
                          </a:solidFill>
                          <a:effectLst/>
                        </a:rPr>
                        <a:t>MMS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Magnetospheric MultiScale</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TRMM</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Tropical Rainfall Mapping Mission</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036411"/>
                  </a:ext>
                </a:extLst>
              </a:tr>
              <a:tr h="182880">
                <a:tc>
                  <a:txBody>
                    <a:bodyPr/>
                    <a:lstStyle/>
                    <a:p>
                      <a:pPr algn="l" fontAlgn="b"/>
                      <a:r>
                        <a:rPr lang="en-US" sz="1100" u="none" strike="noStrike">
                          <a:solidFill>
                            <a:schemeClr val="accent3">
                              <a:lumMod val="10000"/>
                            </a:schemeClr>
                          </a:solidFill>
                          <a:effectLst/>
                        </a:rPr>
                        <a:t>MOC</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Mission Operation Center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USGS</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United States Geological Survey</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336606"/>
                  </a:ext>
                </a:extLst>
              </a:tr>
              <a:tr h="182880">
                <a:tc>
                  <a:txBody>
                    <a:bodyPr/>
                    <a:lstStyle/>
                    <a:p>
                      <a:pPr algn="l" fontAlgn="b"/>
                      <a:r>
                        <a:rPr lang="en-US" sz="1100" u="none" strike="noStrike">
                          <a:solidFill>
                            <a:schemeClr val="accent3">
                              <a:lumMod val="10000"/>
                            </a:schemeClr>
                          </a:solidFill>
                          <a:effectLst/>
                        </a:rPr>
                        <a:t>MSFC</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Marshall Space Flight Center</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accent3">
                              <a:lumMod val="10000"/>
                            </a:schemeClr>
                          </a:solidFill>
                          <a:effectLst/>
                        </a:rPr>
                        <a:t>XSD</a:t>
                      </a:r>
                      <a:endParaRPr lang="en-US" sz="1100" b="0" i="0" u="none" strike="noStrike">
                        <a:solidFill>
                          <a:schemeClr val="accent3">
                            <a:lumMod val="10000"/>
                          </a:schemeClr>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chemeClr val="accent3">
                              <a:lumMod val="10000"/>
                            </a:schemeClr>
                          </a:solidFill>
                          <a:effectLst/>
                        </a:rPr>
                        <a:t>XML Schema Definition</a:t>
                      </a:r>
                      <a:endParaRPr lang="en-US" sz="1100" b="0" i="0" u="none" strike="noStrike" dirty="0">
                        <a:solidFill>
                          <a:schemeClr val="accent3">
                            <a:lumMod val="1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1378582"/>
                  </a:ext>
                </a:extLst>
              </a:tr>
            </a:tbl>
          </a:graphicData>
        </a:graphic>
      </p:graphicFrame>
    </p:spTree>
    <p:extLst>
      <p:ext uri="{BB962C8B-B14F-4D97-AF65-F5344CB8AC3E}">
        <p14:creationId xmlns:p14="http://schemas.microsoft.com/office/powerpoint/2010/main" val="192573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a:xfrm>
            <a:off x="1768476" y="327026"/>
            <a:ext cx="7591425" cy="569913"/>
          </a:xfrm>
        </p:spPr>
        <p:txBody>
          <a:bodyPr/>
          <a:lstStyle/>
          <a:p>
            <a:pPr eaLnBrk="1" hangingPunct="1"/>
            <a:r>
              <a:rPr lang="en-US" dirty="0"/>
              <a:t>GMSEC Background and Introduction</a:t>
            </a:r>
          </a:p>
        </p:txBody>
      </p:sp>
      <p:sp>
        <p:nvSpPr>
          <p:cNvPr id="4099" name="Rectangle 10"/>
          <p:cNvSpPr>
            <a:spLocks noGrp="1" noChangeArrowheads="1"/>
          </p:cNvSpPr>
          <p:nvPr>
            <p:ph idx="1"/>
          </p:nvPr>
        </p:nvSpPr>
        <p:spPr/>
        <p:txBody>
          <a:bodyPr/>
          <a:lstStyle/>
          <a:p>
            <a:pPr eaLnBrk="1" hangingPunct="1">
              <a:lnSpc>
                <a:spcPct val="90000"/>
              </a:lnSpc>
              <a:buFont typeface="Times" pitchFamily="18" charset="0"/>
              <a:buNone/>
            </a:pPr>
            <a:r>
              <a:rPr lang="en-US" sz="1800" dirty="0"/>
              <a:t>GMSEC was established in 2001 to coordinate ground and flight data systems development and services at GSFC.  It has been operational since 2005.</a:t>
            </a:r>
          </a:p>
          <a:p>
            <a:pPr eaLnBrk="1" hangingPunct="1">
              <a:lnSpc>
                <a:spcPct val="90000"/>
              </a:lnSpc>
            </a:pPr>
            <a:endParaRPr lang="en-US" sz="700" dirty="0"/>
          </a:p>
          <a:p>
            <a:pPr lvl="1" eaLnBrk="1" hangingPunct="1">
              <a:lnSpc>
                <a:spcPct val="90000"/>
              </a:lnSpc>
            </a:pPr>
            <a:r>
              <a:rPr lang="en-US" sz="1600" dirty="0"/>
              <a:t>Goals</a:t>
            </a:r>
          </a:p>
          <a:p>
            <a:pPr lvl="2" eaLnBrk="1" hangingPunct="1">
              <a:lnSpc>
                <a:spcPct val="90000"/>
              </a:lnSpc>
            </a:pPr>
            <a:r>
              <a:rPr lang="en-US" sz="1400" dirty="0"/>
              <a:t>Simplify development, integration and testing</a:t>
            </a:r>
          </a:p>
          <a:p>
            <a:pPr lvl="2" eaLnBrk="1" hangingPunct="1">
              <a:lnSpc>
                <a:spcPct val="90000"/>
              </a:lnSpc>
            </a:pPr>
            <a:r>
              <a:rPr lang="en-US" sz="1400" dirty="0"/>
              <a:t>Facilitate technology infusion over time</a:t>
            </a:r>
          </a:p>
          <a:p>
            <a:pPr lvl="2" eaLnBrk="1" hangingPunct="1">
              <a:lnSpc>
                <a:spcPct val="90000"/>
              </a:lnSpc>
            </a:pPr>
            <a:r>
              <a:rPr lang="en-US" sz="1400" dirty="0"/>
              <a:t>Support evolving development and operational concepts</a:t>
            </a:r>
          </a:p>
          <a:p>
            <a:pPr lvl="2" eaLnBrk="1" hangingPunct="1">
              <a:lnSpc>
                <a:spcPct val="90000"/>
              </a:lnSpc>
            </a:pPr>
            <a:r>
              <a:rPr lang="en-US" sz="1400" dirty="0">
                <a:solidFill>
                  <a:schemeClr val="accent4">
                    <a:lumMod val="10000"/>
                  </a:schemeClr>
                </a:solidFill>
              </a:rPr>
              <a:t>Allow for mix of heritage, COTS and new components while avoiding vendor lock-in</a:t>
            </a:r>
          </a:p>
          <a:p>
            <a:pPr lvl="2" eaLnBrk="1" hangingPunct="1">
              <a:lnSpc>
                <a:spcPct val="90000"/>
              </a:lnSpc>
            </a:pPr>
            <a:endParaRPr lang="en-US" sz="1000" dirty="0"/>
          </a:p>
          <a:p>
            <a:pPr lvl="1" eaLnBrk="1" hangingPunct="1">
              <a:lnSpc>
                <a:spcPct val="90000"/>
              </a:lnSpc>
            </a:pPr>
            <a:r>
              <a:rPr lang="en-US" sz="1600" dirty="0"/>
              <a:t>Concepts</a:t>
            </a:r>
          </a:p>
          <a:p>
            <a:pPr lvl="2" eaLnBrk="1" hangingPunct="1">
              <a:lnSpc>
                <a:spcPct val="90000"/>
              </a:lnSpc>
            </a:pPr>
            <a:r>
              <a:rPr lang="en-US" sz="1400" dirty="0"/>
              <a:t>Standardize interfaces – not components</a:t>
            </a:r>
          </a:p>
          <a:p>
            <a:pPr lvl="2" eaLnBrk="1" hangingPunct="1">
              <a:lnSpc>
                <a:spcPct val="90000"/>
              </a:lnSpc>
            </a:pPr>
            <a:r>
              <a:rPr lang="en-US" sz="1400" dirty="0"/>
              <a:t>Provide a middleware infrastructure</a:t>
            </a:r>
          </a:p>
          <a:p>
            <a:pPr lvl="2" eaLnBrk="1" hangingPunct="1">
              <a:lnSpc>
                <a:spcPct val="90000"/>
              </a:lnSpc>
            </a:pPr>
            <a:r>
              <a:rPr lang="en-US" sz="1400" dirty="0"/>
              <a:t>Allow users to choose – GMSEC </a:t>
            </a:r>
            <a:r>
              <a:rPr lang="en-US" sz="1400" u="sng" dirty="0"/>
              <a:t>does not </a:t>
            </a:r>
            <a:r>
              <a:rPr lang="en-US" sz="1400" dirty="0"/>
              <a:t>decide which components are best or dictate which components a mission must use. It’s the mission/user’s choice!</a:t>
            </a:r>
          </a:p>
          <a:p>
            <a:pPr lvl="2" eaLnBrk="1" hangingPunct="1">
              <a:lnSpc>
                <a:spcPct val="90000"/>
              </a:lnSpc>
            </a:pPr>
            <a:endParaRPr lang="en-US" sz="1400" dirty="0"/>
          </a:p>
          <a:p>
            <a:pPr lvl="1" eaLnBrk="1" hangingPunct="1">
              <a:lnSpc>
                <a:spcPct val="90000"/>
              </a:lnSpc>
            </a:pPr>
            <a:r>
              <a:rPr lang="en-US" sz="1600" dirty="0"/>
              <a:t>Some say it is like what Apple has done – created a simple interface standard and communications approach and let others develop compatible tools beyond anyone’s expectations.</a:t>
            </a:r>
          </a:p>
        </p:txBody>
      </p:sp>
      <p:sp>
        <p:nvSpPr>
          <p:cNvPr id="4100" name="Slide Number Placeholder 4"/>
          <p:cNvSpPr>
            <a:spLocks noGrp="1"/>
          </p:cNvSpPr>
          <p:nvPr>
            <p:ph type="sldNum" sz="quarter" idx="10"/>
          </p:nvPr>
        </p:nvSpPr>
        <p:spPr>
          <a:noFill/>
        </p:spPr>
        <p:txBody>
          <a:bodyPr/>
          <a:lstStyle/>
          <a:p>
            <a:fld id="{467C0428-FD7C-4618-AF72-C2D9A9AF27E8}" type="slidenum">
              <a:rPr lang="en-US" smtClean="0"/>
              <a:pPr/>
              <a:t>2</a:t>
            </a:fld>
            <a:endParaRPr lang="en-US"/>
          </a:p>
        </p:txBody>
      </p:sp>
      <p:sp>
        <p:nvSpPr>
          <p:cNvPr id="5" name="AutoShape 16"/>
          <p:cNvSpPr>
            <a:spLocks noChangeArrowheads="1"/>
          </p:cNvSpPr>
          <p:nvPr/>
        </p:nvSpPr>
        <p:spPr bwMode="auto">
          <a:xfrm>
            <a:off x="1995324" y="5469672"/>
            <a:ext cx="8229600" cy="558989"/>
          </a:xfrm>
          <a:prstGeom prst="roundRect">
            <a:avLst>
              <a:gd name="adj" fmla="val 16667"/>
            </a:avLst>
          </a:prstGeom>
          <a:solidFill>
            <a:srgbClr val="FFFFCC"/>
          </a:solidFill>
          <a:ln w="38100">
            <a:solidFill>
              <a:srgbClr val="FFCC00"/>
            </a:solidFill>
            <a:round/>
            <a:headEnd/>
            <a:tailEnd/>
          </a:ln>
        </p:spPr>
        <p:txBody>
          <a:bodyPr wrap="none" lIns="45720" rIns="45720" anchor="ctr"/>
          <a:lstStyle/>
          <a:p>
            <a:pPr algn="ctr"/>
            <a:endParaRPr lang="en-US" b="1" dirty="0">
              <a:solidFill>
                <a:schemeClr val="bg1"/>
              </a:solidFill>
            </a:endParaRPr>
          </a:p>
        </p:txBody>
      </p:sp>
      <p:sp>
        <p:nvSpPr>
          <p:cNvPr id="6" name="Text Box 17"/>
          <p:cNvSpPr txBox="1">
            <a:spLocks noChangeArrowheads="1"/>
          </p:cNvSpPr>
          <p:nvPr/>
        </p:nvSpPr>
        <p:spPr bwMode="auto">
          <a:xfrm>
            <a:off x="2142158" y="5545873"/>
            <a:ext cx="7920318" cy="458587"/>
          </a:xfrm>
          <a:prstGeom prst="rect">
            <a:avLst/>
          </a:prstGeom>
          <a:solidFill>
            <a:srgbClr val="FFFFCC"/>
          </a:solidFill>
          <a:ln w="9525">
            <a:noFill/>
            <a:miter lim="800000"/>
            <a:headEnd/>
            <a:tailEnd/>
          </a:ln>
        </p:spPr>
        <p:txBody>
          <a:bodyPr wrap="square">
            <a:spAutoFit/>
          </a:bodyPr>
          <a:lstStyle/>
          <a:p>
            <a:pPr algn="ctr" eaLnBrk="1" hangingPunct="1">
              <a:lnSpc>
                <a:spcPct val="85000"/>
              </a:lnSpc>
              <a:spcBef>
                <a:spcPct val="60000"/>
              </a:spcBef>
            </a:pPr>
            <a:r>
              <a:rPr lang="en-US" sz="1400" b="1" i="1" dirty="0"/>
              <a:t>Other NASA Centers and U.S. government space organizations are now recognizing the benefits of these simple concepts and are each working with NASA/GSFC’s GMSEC Team.</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20</a:t>
            </a:fld>
            <a:endParaRPr lang="en-US"/>
          </a:p>
        </p:txBody>
      </p:sp>
      <p:sp>
        <p:nvSpPr>
          <p:cNvPr id="5" name="Title 4">
            <a:extLst>
              <a:ext uri="{FF2B5EF4-FFF2-40B4-BE49-F238E27FC236}">
                <a16:creationId xmlns:a16="http://schemas.microsoft.com/office/drawing/2014/main" id="{8745CA08-EA6C-F688-F9BC-4FB630A07AC5}"/>
              </a:ext>
            </a:extLst>
          </p:cNvPr>
          <p:cNvSpPr>
            <a:spLocks noGrp="1"/>
          </p:cNvSpPr>
          <p:nvPr>
            <p:ph type="title"/>
          </p:nvPr>
        </p:nvSpPr>
        <p:spPr/>
        <p:txBody>
          <a:bodyPr/>
          <a:lstStyle/>
          <a:p>
            <a:r>
              <a:rPr lang="en-US" dirty="0"/>
              <a:t> </a:t>
            </a:r>
          </a:p>
        </p:txBody>
      </p:sp>
      <p:sp>
        <p:nvSpPr>
          <p:cNvPr id="9" name="Rectangle 8">
            <a:extLst>
              <a:ext uri="{FF2B5EF4-FFF2-40B4-BE49-F238E27FC236}">
                <a16:creationId xmlns:a16="http://schemas.microsoft.com/office/drawing/2014/main" id="{241673E5-2C6C-62FC-C317-F667B5931803}"/>
              </a:ext>
            </a:extLst>
          </p:cNvPr>
          <p:cNvSpPr txBox="1">
            <a:spLocks noChangeArrowheads="1"/>
          </p:cNvSpPr>
          <p:nvPr/>
        </p:nvSpPr>
        <p:spPr bwMode="auto">
          <a:xfrm>
            <a:off x="5347856" y="1371603"/>
            <a:ext cx="4621984" cy="267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800" b="1">
                <a:solidFill>
                  <a:srgbClr val="2D4E86"/>
                </a:solidFill>
                <a:latin typeface="+mj-lt"/>
                <a:ea typeface="+mj-ea"/>
                <a:cs typeface="+mj-cs"/>
              </a:defRPr>
            </a:lvl1pPr>
            <a:lvl2pPr algn="l" rtl="0" eaLnBrk="0" fontAlgn="base" hangingPunct="0">
              <a:lnSpc>
                <a:spcPct val="85000"/>
              </a:lnSpc>
              <a:spcBef>
                <a:spcPct val="0"/>
              </a:spcBef>
              <a:spcAft>
                <a:spcPct val="0"/>
              </a:spcAft>
              <a:defRPr sz="2800" b="1">
                <a:solidFill>
                  <a:srgbClr val="2D4E86"/>
                </a:solidFill>
                <a:latin typeface="Arial" charset="0"/>
              </a:defRPr>
            </a:lvl2pPr>
            <a:lvl3pPr algn="l" rtl="0" eaLnBrk="0" fontAlgn="base" hangingPunct="0">
              <a:lnSpc>
                <a:spcPct val="85000"/>
              </a:lnSpc>
              <a:spcBef>
                <a:spcPct val="0"/>
              </a:spcBef>
              <a:spcAft>
                <a:spcPct val="0"/>
              </a:spcAft>
              <a:defRPr sz="2800" b="1">
                <a:solidFill>
                  <a:srgbClr val="2D4E86"/>
                </a:solidFill>
                <a:latin typeface="Arial" charset="0"/>
              </a:defRPr>
            </a:lvl3pPr>
            <a:lvl4pPr algn="l" rtl="0" eaLnBrk="0" fontAlgn="base" hangingPunct="0">
              <a:lnSpc>
                <a:spcPct val="85000"/>
              </a:lnSpc>
              <a:spcBef>
                <a:spcPct val="0"/>
              </a:spcBef>
              <a:spcAft>
                <a:spcPct val="0"/>
              </a:spcAft>
              <a:defRPr sz="2800" b="1">
                <a:solidFill>
                  <a:srgbClr val="2D4E86"/>
                </a:solidFill>
                <a:latin typeface="Arial" charset="0"/>
              </a:defRPr>
            </a:lvl4pPr>
            <a:lvl5pPr algn="l" rtl="0" eaLnBrk="0" fontAlgn="base" hangingPunct="0">
              <a:lnSpc>
                <a:spcPct val="85000"/>
              </a:lnSpc>
              <a:spcBef>
                <a:spcPct val="0"/>
              </a:spcBef>
              <a:spcAft>
                <a:spcPct val="0"/>
              </a:spcAft>
              <a:defRPr sz="2800" b="1">
                <a:solidFill>
                  <a:srgbClr val="2D4E86"/>
                </a:solidFill>
                <a:latin typeface="Arial" charset="0"/>
              </a:defRPr>
            </a:lvl5pPr>
            <a:lvl6pPr marL="457200" algn="l" rtl="0" fontAlgn="base">
              <a:lnSpc>
                <a:spcPct val="85000"/>
              </a:lnSpc>
              <a:spcBef>
                <a:spcPct val="0"/>
              </a:spcBef>
              <a:spcAft>
                <a:spcPct val="0"/>
              </a:spcAft>
              <a:defRPr sz="2800" b="1">
                <a:solidFill>
                  <a:srgbClr val="2D4E86"/>
                </a:solidFill>
                <a:latin typeface="Arial" charset="0"/>
              </a:defRPr>
            </a:lvl6pPr>
            <a:lvl7pPr marL="914400" algn="l" rtl="0" fontAlgn="base">
              <a:lnSpc>
                <a:spcPct val="85000"/>
              </a:lnSpc>
              <a:spcBef>
                <a:spcPct val="0"/>
              </a:spcBef>
              <a:spcAft>
                <a:spcPct val="0"/>
              </a:spcAft>
              <a:defRPr sz="2800" b="1">
                <a:solidFill>
                  <a:srgbClr val="2D4E86"/>
                </a:solidFill>
                <a:latin typeface="Arial" charset="0"/>
              </a:defRPr>
            </a:lvl7pPr>
            <a:lvl8pPr marL="1371600" algn="l" rtl="0" fontAlgn="base">
              <a:lnSpc>
                <a:spcPct val="85000"/>
              </a:lnSpc>
              <a:spcBef>
                <a:spcPct val="0"/>
              </a:spcBef>
              <a:spcAft>
                <a:spcPct val="0"/>
              </a:spcAft>
              <a:defRPr sz="2800" b="1">
                <a:solidFill>
                  <a:srgbClr val="2D4E86"/>
                </a:solidFill>
                <a:latin typeface="Arial" charset="0"/>
              </a:defRPr>
            </a:lvl8pPr>
            <a:lvl9pPr marL="1828800" algn="l" rtl="0" fontAlgn="base">
              <a:lnSpc>
                <a:spcPct val="85000"/>
              </a:lnSpc>
              <a:spcBef>
                <a:spcPct val="0"/>
              </a:spcBef>
              <a:spcAft>
                <a:spcPct val="0"/>
              </a:spcAft>
              <a:defRPr sz="2800" b="1">
                <a:solidFill>
                  <a:srgbClr val="2D4E86"/>
                </a:solidFill>
                <a:latin typeface="Arial" charset="0"/>
              </a:defRPr>
            </a:lvl9pPr>
          </a:lstStyle>
          <a:p>
            <a:pPr eaLnBrk="1" hangingPunct="1">
              <a:lnSpc>
                <a:spcPct val="80000"/>
              </a:lnSpc>
            </a:pPr>
            <a:r>
              <a:rPr lang="en-US" sz="2400" kern="0"/>
              <a:t>Mission Operations Automation with GMSEC: </a:t>
            </a:r>
            <a:br>
              <a:rPr lang="en-US" sz="2400" kern="0"/>
            </a:br>
            <a:br>
              <a:rPr lang="en-US" sz="2400" kern="0"/>
            </a:br>
            <a:r>
              <a:rPr lang="en-US" sz="2400" kern="0"/>
              <a:t>A Presentation on Software Automation</a:t>
            </a:r>
            <a:br>
              <a:rPr lang="en-US" kern="0"/>
            </a:br>
            <a:br>
              <a:rPr lang="en-US" kern="0"/>
            </a:br>
            <a:r>
              <a:rPr lang="en-US" kern="0"/>
              <a:t>May 7-9, 2024</a:t>
            </a:r>
            <a:endParaRPr lang="en-US" kern="0" dirty="0"/>
          </a:p>
        </p:txBody>
      </p:sp>
      <p:sp>
        <p:nvSpPr>
          <p:cNvPr id="10" name="Rectangle 9">
            <a:extLst>
              <a:ext uri="{FF2B5EF4-FFF2-40B4-BE49-F238E27FC236}">
                <a16:creationId xmlns:a16="http://schemas.microsoft.com/office/drawing/2014/main" id="{ADABACC0-7D6E-B024-A4E2-68875AFD5030}"/>
              </a:ext>
            </a:extLst>
          </p:cNvPr>
          <p:cNvSpPr txBox="1">
            <a:spLocks noChangeArrowheads="1"/>
          </p:cNvSpPr>
          <p:nvPr/>
        </p:nvSpPr>
        <p:spPr bwMode="auto">
          <a:xfrm>
            <a:off x="5368634" y="3999500"/>
            <a:ext cx="4492335" cy="20168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2D4E86"/>
              </a:buClr>
              <a:buFont typeface="Times" pitchFamily="18" charset="0"/>
              <a:buNone/>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r>
              <a:rPr lang="en-US" sz="1200" dirty="0">
                <a:latin typeface="ArialMT"/>
              </a:rPr>
              <a:t>NASA Goddard Space Flight Center</a:t>
            </a:r>
          </a:p>
          <a:p>
            <a:r>
              <a:rPr lang="en-US" sz="1200" dirty="0">
                <a:latin typeface="ArialMT"/>
              </a:rPr>
              <a:t>Software Engineering Division</a:t>
            </a:r>
          </a:p>
          <a:p>
            <a:r>
              <a:rPr lang="en-US" sz="1200" b="1" dirty="0"/>
              <a:t>GMSEC support email: </a:t>
            </a:r>
            <a:r>
              <a:rPr lang="en-US" sz="1200" b="1" u="sng" dirty="0">
                <a:solidFill>
                  <a:srgbClr val="131DFA"/>
                </a:solidFill>
              </a:rPr>
              <a:t>GMSEC-support@lists.nasa.gov</a:t>
            </a:r>
          </a:p>
          <a:p>
            <a:endParaRPr lang="en-US" sz="1200" b="1" dirty="0"/>
          </a:p>
          <a:p>
            <a:endParaRPr lang="en-US" sz="1200" b="1" kern="0" dirty="0"/>
          </a:p>
        </p:txBody>
      </p:sp>
      <p:pic>
        <p:nvPicPr>
          <p:cNvPr id="11" name="Picture 10">
            <a:extLst>
              <a:ext uri="{FF2B5EF4-FFF2-40B4-BE49-F238E27FC236}">
                <a16:creationId xmlns:a16="http://schemas.microsoft.com/office/drawing/2014/main" id="{344EB86F-BF6E-DD63-23B0-C730609EFB06}"/>
              </a:ext>
            </a:extLst>
          </p:cNvPr>
          <p:cNvPicPr>
            <a:picLocks noChangeAspect="1"/>
          </p:cNvPicPr>
          <p:nvPr/>
        </p:nvPicPr>
        <p:blipFill>
          <a:blip r:embed="rId2">
            <a:alphaModFix/>
          </a:blip>
          <a:stretch>
            <a:fillRect/>
          </a:stretch>
        </p:blipFill>
        <p:spPr>
          <a:xfrm>
            <a:off x="572200" y="1371601"/>
            <a:ext cx="3937455" cy="3965379"/>
          </a:xfrm>
          <a:prstGeom prst="rect">
            <a:avLst/>
          </a:prstGeom>
        </p:spPr>
      </p:pic>
    </p:spTree>
    <p:extLst>
      <p:ext uri="{BB962C8B-B14F-4D97-AF65-F5344CB8AC3E}">
        <p14:creationId xmlns:p14="http://schemas.microsoft.com/office/powerpoint/2010/main" val="19412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pPr algn="ctr"/>
            <a:r>
              <a:rPr lang="en-US" dirty="0"/>
              <a:t>GMSEC’s Mission Benefits</a:t>
            </a:r>
            <a:endParaRPr lang="en-US" kern="0"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21</a:t>
            </a:fld>
            <a:endParaRPr lang="en-US"/>
          </a:p>
        </p:txBody>
      </p:sp>
      <p:sp>
        <p:nvSpPr>
          <p:cNvPr id="6" name="TextBox 5">
            <a:extLst>
              <a:ext uri="{FF2B5EF4-FFF2-40B4-BE49-F238E27FC236}">
                <a16:creationId xmlns:a16="http://schemas.microsoft.com/office/drawing/2014/main" id="{55AAD846-F2C3-33B0-12E6-408D81B7EC55}"/>
              </a:ext>
            </a:extLst>
          </p:cNvPr>
          <p:cNvSpPr txBox="1"/>
          <p:nvPr/>
        </p:nvSpPr>
        <p:spPr>
          <a:xfrm>
            <a:off x="280110" y="1374631"/>
            <a:ext cx="4655846" cy="3374770"/>
          </a:xfrm>
          <a:prstGeom prst="rect">
            <a:avLst/>
          </a:prstGeom>
          <a:noFill/>
        </p:spPr>
        <p:txBody>
          <a:bodyPr wrap="square" rtlCol="0">
            <a:spAutoFit/>
          </a:bodyPr>
          <a:lstStyle/>
          <a:p>
            <a:pPr algn="ctr" eaLnBrk="1" hangingPunct="1">
              <a:lnSpc>
                <a:spcPct val="90000"/>
              </a:lnSpc>
              <a:buFont typeface="Times" pitchFamily="18" charset="0"/>
              <a:buNone/>
            </a:pPr>
            <a:r>
              <a:rPr lang="en-US" sz="2400" dirty="0">
                <a:solidFill>
                  <a:schemeClr val="accent6"/>
                </a:solidFill>
              </a:rPr>
              <a:t>GMSEC General Information</a:t>
            </a:r>
          </a:p>
          <a:p>
            <a:pPr eaLnBrk="1" hangingPunct="1">
              <a:lnSpc>
                <a:spcPct val="90000"/>
              </a:lnSpc>
              <a:buFont typeface="Times" pitchFamily="18" charset="0"/>
              <a:buNone/>
            </a:pPr>
            <a:endParaRPr lang="en-US" sz="1200" dirty="0"/>
          </a:p>
          <a:p>
            <a:pPr eaLnBrk="1" hangingPunct="1">
              <a:lnSpc>
                <a:spcPct val="90000"/>
              </a:lnSpc>
              <a:buFont typeface="Times" pitchFamily="18" charset="0"/>
              <a:buNone/>
            </a:pPr>
            <a:r>
              <a:rPr lang="en-US" sz="1200" dirty="0"/>
              <a:t>GMSEC was established in 2001 to coordinate ground and flight data systems development and services at GSFC.  It has been operational since 2005.</a:t>
            </a:r>
          </a:p>
          <a:p>
            <a:pPr eaLnBrk="1" hangingPunct="1">
              <a:lnSpc>
                <a:spcPct val="90000"/>
              </a:lnSpc>
            </a:pPr>
            <a:endParaRPr lang="en-US" sz="700" dirty="0"/>
          </a:p>
          <a:p>
            <a:pPr lvl="1" eaLnBrk="1" hangingPunct="1">
              <a:lnSpc>
                <a:spcPct val="90000"/>
              </a:lnSpc>
            </a:pPr>
            <a:r>
              <a:rPr lang="en-US" sz="1400" dirty="0"/>
              <a:t>Goals</a:t>
            </a:r>
          </a:p>
          <a:p>
            <a:pPr marL="628650" lvl="1" indent="-171450" eaLnBrk="1" hangingPunct="1">
              <a:lnSpc>
                <a:spcPct val="90000"/>
              </a:lnSpc>
              <a:buFont typeface="Arial" panose="020B0604020202020204" pitchFamily="34" charset="0"/>
              <a:buChar char="•"/>
            </a:pPr>
            <a:r>
              <a:rPr lang="en-US" sz="1200" dirty="0"/>
              <a:t>Simplify development, integration and testing</a:t>
            </a:r>
          </a:p>
          <a:p>
            <a:pPr marL="628650" lvl="1" indent="-171450" eaLnBrk="1" hangingPunct="1">
              <a:lnSpc>
                <a:spcPct val="90000"/>
              </a:lnSpc>
              <a:buFont typeface="Arial" panose="020B0604020202020204" pitchFamily="34" charset="0"/>
              <a:buChar char="•"/>
            </a:pPr>
            <a:r>
              <a:rPr lang="en-US" sz="1200" dirty="0"/>
              <a:t>Facilitate technology infusion over time</a:t>
            </a:r>
          </a:p>
          <a:p>
            <a:pPr marL="628650" lvl="1" indent="-171450" eaLnBrk="1" hangingPunct="1">
              <a:lnSpc>
                <a:spcPct val="90000"/>
              </a:lnSpc>
              <a:buFont typeface="Arial" panose="020B0604020202020204" pitchFamily="34" charset="0"/>
              <a:buChar char="•"/>
            </a:pPr>
            <a:r>
              <a:rPr lang="en-US" sz="1200" dirty="0"/>
              <a:t>Support evolving development and operational concepts</a:t>
            </a:r>
          </a:p>
          <a:p>
            <a:pPr marL="628650" lvl="1" indent="-171450" eaLnBrk="1" hangingPunct="1">
              <a:lnSpc>
                <a:spcPct val="90000"/>
              </a:lnSpc>
              <a:buFont typeface="Arial" panose="020B0604020202020204" pitchFamily="34" charset="0"/>
              <a:buChar char="•"/>
            </a:pPr>
            <a:r>
              <a:rPr lang="en-US" sz="1200" dirty="0">
                <a:solidFill>
                  <a:schemeClr val="accent4">
                    <a:lumMod val="10000"/>
                  </a:schemeClr>
                </a:solidFill>
              </a:rPr>
              <a:t>Allow for mix of heritage, COTS and new components while avoiding vendor lock-in</a:t>
            </a:r>
          </a:p>
          <a:p>
            <a:pPr lvl="2" eaLnBrk="1" hangingPunct="1">
              <a:lnSpc>
                <a:spcPct val="90000"/>
              </a:lnSpc>
            </a:pPr>
            <a:endParaRPr lang="en-US" sz="1000" dirty="0"/>
          </a:p>
          <a:p>
            <a:pPr lvl="1" eaLnBrk="1" hangingPunct="1">
              <a:lnSpc>
                <a:spcPct val="90000"/>
              </a:lnSpc>
            </a:pPr>
            <a:r>
              <a:rPr lang="en-US" sz="1400" dirty="0"/>
              <a:t>Concepts</a:t>
            </a:r>
          </a:p>
          <a:p>
            <a:pPr marL="628650" lvl="1" indent="-171450" eaLnBrk="1" hangingPunct="1">
              <a:lnSpc>
                <a:spcPct val="90000"/>
              </a:lnSpc>
              <a:buFont typeface="Arial" panose="020B0604020202020204" pitchFamily="34" charset="0"/>
              <a:buChar char="•"/>
            </a:pPr>
            <a:r>
              <a:rPr lang="en-US" sz="1200" dirty="0"/>
              <a:t>Standardize interfaces – not components</a:t>
            </a:r>
          </a:p>
          <a:p>
            <a:pPr marL="628650" lvl="1" indent="-171450" eaLnBrk="1" hangingPunct="1">
              <a:lnSpc>
                <a:spcPct val="90000"/>
              </a:lnSpc>
              <a:buFont typeface="Arial" panose="020B0604020202020204" pitchFamily="34" charset="0"/>
              <a:buChar char="•"/>
            </a:pPr>
            <a:r>
              <a:rPr lang="en-US" sz="1200" dirty="0"/>
              <a:t>Provide a middleware infrastructure</a:t>
            </a:r>
          </a:p>
          <a:p>
            <a:pPr marL="628650" lvl="1" indent="-171450" eaLnBrk="1" hangingPunct="1">
              <a:lnSpc>
                <a:spcPct val="90000"/>
              </a:lnSpc>
              <a:buFont typeface="Arial" panose="020B0604020202020204" pitchFamily="34" charset="0"/>
              <a:buChar char="•"/>
            </a:pPr>
            <a:r>
              <a:rPr lang="en-US" sz="1200" dirty="0"/>
              <a:t>Allow users to choose – GMSEC </a:t>
            </a:r>
            <a:r>
              <a:rPr lang="en-US" sz="1200" u="sng" dirty="0"/>
              <a:t>does not </a:t>
            </a:r>
            <a:r>
              <a:rPr lang="en-US" sz="1200" dirty="0"/>
              <a:t>decide which components are best or dictate which components a mission must use. It’s the mission/user’s choice!</a:t>
            </a:r>
          </a:p>
        </p:txBody>
      </p:sp>
      <p:sp>
        <p:nvSpPr>
          <p:cNvPr id="8" name="Rectangle 89">
            <a:extLst>
              <a:ext uri="{FF2B5EF4-FFF2-40B4-BE49-F238E27FC236}">
                <a16:creationId xmlns:a16="http://schemas.microsoft.com/office/drawing/2014/main" id="{EDCAFE4D-5383-1BCF-BCD5-05271A23DB8B}"/>
              </a:ext>
            </a:extLst>
          </p:cNvPr>
          <p:cNvSpPr>
            <a:spLocks noChangeArrowheads="1"/>
          </p:cNvSpPr>
          <p:nvPr/>
        </p:nvSpPr>
        <p:spPr bwMode="auto">
          <a:xfrm>
            <a:off x="6446987" y="5793030"/>
            <a:ext cx="1310801" cy="230982"/>
          </a:xfrm>
          <a:prstGeom prst="rect">
            <a:avLst/>
          </a:prstGeom>
          <a:solidFill>
            <a:srgbClr val="E3EEFE"/>
          </a:solidFill>
          <a:ln w="9525">
            <a:solidFill>
              <a:srgbClr val="000000"/>
            </a:solidFill>
            <a:miter lim="800000"/>
            <a:headEnd/>
            <a:tailEnd/>
          </a:ln>
        </p:spPr>
        <p:txBody>
          <a:bodyPr wrap="none" anchor="ctr"/>
          <a:lstStyle/>
          <a:p>
            <a:pPr algn="ctr"/>
            <a:r>
              <a:rPr lang="en-US" sz="900" dirty="0">
                <a:latin typeface="Times New Roman" pitchFamily="18" charset="0"/>
                <a:ea typeface="ＭＳ Ｐゴシック" pitchFamily="-111" charset="-128"/>
              </a:rPr>
              <a:t>GMSEC Bus</a:t>
            </a:r>
            <a:endParaRPr lang="en-US" sz="1800" dirty="0">
              <a:latin typeface="Times New Roman" pitchFamily="18" charset="0"/>
              <a:ea typeface="ＭＳ Ｐゴシック" pitchFamily="-111" charset="-128"/>
            </a:endParaRPr>
          </a:p>
        </p:txBody>
      </p:sp>
      <p:sp>
        <p:nvSpPr>
          <p:cNvPr id="9" name="Line 106">
            <a:extLst>
              <a:ext uri="{FF2B5EF4-FFF2-40B4-BE49-F238E27FC236}">
                <a16:creationId xmlns:a16="http://schemas.microsoft.com/office/drawing/2014/main" id="{9AFA1F8A-1E58-1496-1551-B8CFB87061D4}"/>
              </a:ext>
            </a:extLst>
          </p:cNvPr>
          <p:cNvSpPr>
            <a:spLocks noChangeShapeType="1"/>
          </p:cNvSpPr>
          <p:nvPr/>
        </p:nvSpPr>
        <p:spPr bwMode="auto">
          <a:xfrm>
            <a:off x="5412332" y="5433461"/>
            <a:ext cx="476250" cy="216694"/>
          </a:xfrm>
          <a:prstGeom prst="line">
            <a:avLst/>
          </a:prstGeom>
          <a:noFill/>
          <a:ln w="9525">
            <a:solidFill>
              <a:srgbClr val="000000"/>
            </a:solidFill>
            <a:round/>
            <a:headEnd/>
            <a:tailEnd type="triangle" w="med" len="med"/>
          </a:ln>
        </p:spPr>
        <p:txBody>
          <a:bodyPr wrap="none" anchor="ctr"/>
          <a:lstStyle/>
          <a:p>
            <a:endParaRPr lang="en-US" sz="1200"/>
          </a:p>
        </p:txBody>
      </p:sp>
      <p:sp>
        <p:nvSpPr>
          <p:cNvPr id="10" name="Rectangle 109">
            <a:extLst>
              <a:ext uri="{FF2B5EF4-FFF2-40B4-BE49-F238E27FC236}">
                <a16:creationId xmlns:a16="http://schemas.microsoft.com/office/drawing/2014/main" id="{19A560E8-1F4D-F4C0-849E-703187634DD3}"/>
              </a:ext>
            </a:extLst>
          </p:cNvPr>
          <p:cNvSpPr>
            <a:spLocks noChangeArrowheads="1"/>
          </p:cNvSpPr>
          <p:nvPr/>
        </p:nvSpPr>
        <p:spPr bwMode="auto">
          <a:xfrm>
            <a:off x="6814891" y="5106040"/>
            <a:ext cx="506015" cy="431006"/>
          </a:xfrm>
          <a:prstGeom prst="rect">
            <a:avLst/>
          </a:prstGeom>
          <a:solidFill>
            <a:srgbClr val="8ACC8D"/>
          </a:solidFill>
          <a:ln w="9525">
            <a:solidFill>
              <a:srgbClr val="000000"/>
            </a:solidFill>
            <a:miter lim="800000"/>
            <a:headEnd/>
            <a:tailEnd/>
          </a:ln>
        </p:spPr>
        <p:txBody>
          <a:bodyPr wrap="none" anchor="ctr"/>
          <a:lstStyle/>
          <a:p>
            <a:pPr algn="ctr"/>
            <a:r>
              <a:rPr lang="en-US" sz="900" dirty="0">
                <a:latin typeface="Times New Roman" pitchFamily="18" charset="0"/>
                <a:ea typeface="ＭＳ Ｐゴシック" pitchFamily="-111" charset="-128"/>
              </a:rPr>
              <a:t>GMSEC</a:t>
            </a:r>
          </a:p>
          <a:p>
            <a:pPr algn="ctr"/>
            <a:r>
              <a:rPr lang="en-US" sz="900" dirty="0">
                <a:latin typeface="Times New Roman" pitchFamily="18" charset="0"/>
                <a:ea typeface="ＭＳ Ｐゴシック" pitchFamily="-111" charset="-128"/>
              </a:rPr>
              <a:t>EMC</a:t>
            </a:r>
          </a:p>
          <a:p>
            <a:pPr algn="ctr"/>
            <a:r>
              <a:rPr lang="en-US" sz="900" dirty="0">
                <a:latin typeface="Times New Roman" pitchFamily="18" charset="0"/>
                <a:ea typeface="ＭＳ Ｐゴシック" pitchFamily="-111" charset="-128"/>
              </a:rPr>
              <a:t>Adapter</a:t>
            </a:r>
            <a:endParaRPr lang="en-US" sz="1800" dirty="0">
              <a:latin typeface="Times New Roman" pitchFamily="18" charset="0"/>
              <a:ea typeface="ＭＳ Ｐゴシック" pitchFamily="-111" charset="-128"/>
            </a:endParaRPr>
          </a:p>
        </p:txBody>
      </p:sp>
      <p:sp>
        <p:nvSpPr>
          <p:cNvPr id="11" name="Line 113">
            <a:extLst>
              <a:ext uri="{FF2B5EF4-FFF2-40B4-BE49-F238E27FC236}">
                <a16:creationId xmlns:a16="http://schemas.microsoft.com/office/drawing/2014/main" id="{9C9C3A1B-D51D-7E0A-C82F-5AE228A7BC4C}"/>
              </a:ext>
            </a:extLst>
          </p:cNvPr>
          <p:cNvSpPr>
            <a:spLocks noChangeShapeType="1"/>
          </p:cNvSpPr>
          <p:nvPr/>
        </p:nvSpPr>
        <p:spPr bwMode="auto">
          <a:xfrm>
            <a:off x="7013723" y="5594195"/>
            <a:ext cx="0" cy="198834"/>
          </a:xfrm>
          <a:prstGeom prst="line">
            <a:avLst/>
          </a:prstGeom>
          <a:noFill/>
          <a:ln w="9525">
            <a:solidFill>
              <a:srgbClr val="000000"/>
            </a:solidFill>
            <a:round/>
            <a:headEnd/>
            <a:tailEnd type="triangle" w="med" len="med"/>
          </a:ln>
        </p:spPr>
        <p:txBody>
          <a:bodyPr wrap="none" anchor="ctr"/>
          <a:lstStyle/>
          <a:p>
            <a:endParaRPr lang="en-US" sz="1200"/>
          </a:p>
        </p:txBody>
      </p:sp>
      <p:pic>
        <p:nvPicPr>
          <p:cNvPr id="12" name="Picture 120">
            <a:extLst>
              <a:ext uri="{FF2B5EF4-FFF2-40B4-BE49-F238E27FC236}">
                <a16:creationId xmlns:a16="http://schemas.microsoft.com/office/drawing/2014/main" id="{5BD17CC5-CD24-FCE0-6F63-E0A217485CBC}"/>
              </a:ext>
            </a:extLst>
          </p:cNvPr>
          <p:cNvPicPr>
            <a:picLocks noChangeAspect="1" noChangeArrowheads="1"/>
          </p:cNvPicPr>
          <p:nvPr/>
        </p:nvPicPr>
        <p:blipFill>
          <a:blip r:embed="rId2" cstate="print"/>
          <a:srcRect/>
          <a:stretch>
            <a:fillRect/>
          </a:stretch>
        </p:blipFill>
        <p:spPr bwMode="auto">
          <a:xfrm>
            <a:off x="5609976" y="5047698"/>
            <a:ext cx="495300" cy="385763"/>
          </a:xfrm>
          <a:prstGeom prst="rect">
            <a:avLst/>
          </a:prstGeom>
          <a:noFill/>
          <a:ln w="9525">
            <a:noFill/>
            <a:miter lim="800000"/>
            <a:headEnd/>
            <a:tailEnd/>
          </a:ln>
        </p:spPr>
      </p:pic>
      <p:pic>
        <p:nvPicPr>
          <p:cNvPr id="13" name="Picture 115">
            <a:extLst>
              <a:ext uri="{FF2B5EF4-FFF2-40B4-BE49-F238E27FC236}">
                <a16:creationId xmlns:a16="http://schemas.microsoft.com/office/drawing/2014/main" id="{9979CDB4-FE92-03BF-C3CC-EF43B961BD7E}"/>
              </a:ext>
            </a:extLst>
          </p:cNvPr>
          <p:cNvPicPr>
            <a:picLocks noChangeAspect="1" noChangeArrowheads="1"/>
          </p:cNvPicPr>
          <p:nvPr/>
        </p:nvPicPr>
        <p:blipFill>
          <a:blip r:embed="rId3" cstate="print"/>
          <a:srcRect/>
          <a:stretch>
            <a:fillRect/>
          </a:stretch>
        </p:blipFill>
        <p:spPr bwMode="auto">
          <a:xfrm>
            <a:off x="5808811" y="4919111"/>
            <a:ext cx="197644" cy="257175"/>
          </a:xfrm>
          <a:prstGeom prst="rect">
            <a:avLst/>
          </a:prstGeom>
          <a:noFill/>
          <a:ln w="9525">
            <a:noFill/>
            <a:miter lim="800000"/>
            <a:headEnd/>
            <a:tailEnd/>
          </a:ln>
        </p:spPr>
      </p:pic>
      <p:sp>
        <p:nvSpPr>
          <p:cNvPr id="14" name="Line 122">
            <a:extLst>
              <a:ext uri="{FF2B5EF4-FFF2-40B4-BE49-F238E27FC236}">
                <a16:creationId xmlns:a16="http://schemas.microsoft.com/office/drawing/2014/main" id="{4221D168-D0A4-93FB-504B-42419F5AB607}"/>
              </a:ext>
            </a:extLst>
          </p:cNvPr>
          <p:cNvSpPr>
            <a:spLocks noChangeShapeType="1"/>
          </p:cNvSpPr>
          <p:nvPr/>
        </p:nvSpPr>
        <p:spPr bwMode="auto">
          <a:xfrm>
            <a:off x="5907634" y="5296541"/>
            <a:ext cx="191690" cy="321469"/>
          </a:xfrm>
          <a:prstGeom prst="line">
            <a:avLst/>
          </a:prstGeom>
          <a:noFill/>
          <a:ln w="9525">
            <a:solidFill>
              <a:srgbClr val="000000"/>
            </a:solidFill>
            <a:round/>
            <a:headEnd/>
            <a:tailEnd type="triangle" w="med" len="med"/>
          </a:ln>
        </p:spPr>
        <p:txBody>
          <a:bodyPr wrap="none" anchor="ctr"/>
          <a:lstStyle/>
          <a:p>
            <a:endParaRPr lang="en-US" sz="1200"/>
          </a:p>
        </p:txBody>
      </p:sp>
      <p:pic>
        <p:nvPicPr>
          <p:cNvPr id="15" name="Picture 124">
            <a:extLst>
              <a:ext uri="{FF2B5EF4-FFF2-40B4-BE49-F238E27FC236}">
                <a16:creationId xmlns:a16="http://schemas.microsoft.com/office/drawing/2014/main" id="{B4DFA7FE-2B1A-9DF0-1C77-370D93F796FE}"/>
              </a:ext>
            </a:extLst>
          </p:cNvPr>
          <p:cNvPicPr>
            <a:picLocks noChangeAspect="1" noChangeArrowheads="1"/>
          </p:cNvPicPr>
          <p:nvPr/>
        </p:nvPicPr>
        <p:blipFill>
          <a:blip r:embed="rId4" cstate="print"/>
          <a:srcRect/>
          <a:stretch>
            <a:fillRect/>
          </a:stretch>
        </p:blipFill>
        <p:spPr bwMode="auto">
          <a:xfrm>
            <a:off x="5412333" y="5240580"/>
            <a:ext cx="197644" cy="257175"/>
          </a:xfrm>
          <a:prstGeom prst="rect">
            <a:avLst/>
          </a:prstGeom>
          <a:noFill/>
          <a:ln w="9525">
            <a:noFill/>
            <a:miter lim="800000"/>
            <a:headEnd/>
            <a:tailEnd/>
          </a:ln>
        </p:spPr>
      </p:pic>
      <p:pic>
        <p:nvPicPr>
          <p:cNvPr id="16" name="Picture 125">
            <a:extLst>
              <a:ext uri="{FF2B5EF4-FFF2-40B4-BE49-F238E27FC236}">
                <a16:creationId xmlns:a16="http://schemas.microsoft.com/office/drawing/2014/main" id="{5C7D516E-6AF4-4C8C-3A62-5B703D83523C}"/>
              </a:ext>
            </a:extLst>
          </p:cNvPr>
          <p:cNvPicPr>
            <a:picLocks noChangeAspect="1" noChangeArrowheads="1"/>
          </p:cNvPicPr>
          <p:nvPr/>
        </p:nvPicPr>
        <p:blipFill>
          <a:blip r:embed="rId5" cstate="print">
            <a:lum contrast="6000"/>
          </a:blip>
          <a:srcRect/>
          <a:stretch>
            <a:fillRect/>
          </a:stretch>
        </p:blipFill>
        <p:spPr bwMode="auto">
          <a:xfrm>
            <a:off x="6205288" y="5240581"/>
            <a:ext cx="346472" cy="179785"/>
          </a:xfrm>
          <a:prstGeom prst="rect">
            <a:avLst/>
          </a:prstGeom>
          <a:noFill/>
          <a:ln w="9525">
            <a:noFill/>
            <a:miter lim="800000"/>
            <a:headEnd/>
            <a:tailEnd/>
          </a:ln>
        </p:spPr>
      </p:pic>
      <p:pic>
        <p:nvPicPr>
          <p:cNvPr id="17" name="Picture 128">
            <a:extLst>
              <a:ext uri="{FF2B5EF4-FFF2-40B4-BE49-F238E27FC236}">
                <a16:creationId xmlns:a16="http://schemas.microsoft.com/office/drawing/2014/main" id="{A4EE2E52-D5DF-A95B-775D-94F1D364D73B}"/>
              </a:ext>
            </a:extLst>
          </p:cNvPr>
          <p:cNvPicPr>
            <a:picLocks noChangeAspect="1" noChangeArrowheads="1"/>
          </p:cNvPicPr>
          <p:nvPr/>
        </p:nvPicPr>
        <p:blipFill>
          <a:blip r:embed="rId6" cstate="print"/>
          <a:srcRect/>
          <a:stretch>
            <a:fillRect/>
          </a:stretch>
        </p:blipFill>
        <p:spPr bwMode="auto">
          <a:xfrm>
            <a:off x="6354117" y="4983405"/>
            <a:ext cx="197644" cy="257175"/>
          </a:xfrm>
          <a:prstGeom prst="rect">
            <a:avLst/>
          </a:prstGeom>
          <a:noFill/>
          <a:ln w="9525">
            <a:noFill/>
            <a:miter lim="800000"/>
            <a:headEnd/>
            <a:tailEnd/>
          </a:ln>
        </p:spPr>
      </p:pic>
      <p:sp>
        <p:nvSpPr>
          <p:cNvPr id="18" name="Line 129">
            <a:extLst>
              <a:ext uri="{FF2B5EF4-FFF2-40B4-BE49-F238E27FC236}">
                <a16:creationId xmlns:a16="http://schemas.microsoft.com/office/drawing/2014/main" id="{1C57D0CB-BD2F-CB94-1BE1-053E793334DF}"/>
              </a:ext>
            </a:extLst>
          </p:cNvPr>
          <p:cNvSpPr>
            <a:spLocks noChangeShapeType="1"/>
          </p:cNvSpPr>
          <p:nvPr/>
        </p:nvSpPr>
        <p:spPr bwMode="auto">
          <a:xfrm flipH="1">
            <a:off x="6329115" y="5433462"/>
            <a:ext cx="75009" cy="184547"/>
          </a:xfrm>
          <a:prstGeom prst="line">
            <a:avLst/>
          </a:prstGeom>
          <a:noFill/>
          <a:ln w="9525">
            <a:solidFill>
              <a:srgbClr val="000000"/>
            </a:solidFill>
            <a:round/>
            <a:headEnd/>
            <a:tailEnd type="triangle" w="med" len="med"/>
          </a:ln>
        </p:spPr>
        <p:txBody>
          <a:bodyPr wrap="none" anchor="ctr"/>
          <a:lstStyle/>
          <a:p>
            <a:endParaRPr lang="en-US" sz="1200"/>
          </a:p>
        </p:txBody>
      </p:sp>
      <p:sp>
        <p:nvSpPr>
          <p:cNvPr id="19" name="Line 132">
            <a:extLst>
              <a:ext uri="{FF2B5EF4-FFF2-40B4-BE49-F238E27FC236}">
                <a16:creationId xmlns:a16="http://schemas.microsoft.com/office/drawing/2014/main" id="{F383FF06-9D8B-92C2-039F-AE25DFBFD5AC}"/>
              </a:ext>
            </a:extLst>
          </p:cNvPr>
          <p:cNvSpPr>
            <a:spLocks noChangeShapeType="1"/>
          </p:cNvSpPr>
          <p:nvPr/>
        </p:nvSpPr>
        <p:spPr bwMode="auto">
          <a:xfrm flipV="1">
            <a:off x="6427935" y="5565620"/>
            <a:ext cx="348854" cy="152400"/>
          </a:xfrm>
          <a:prstGeom prst="line">
            <a:avLst/>
          </a:prstGeom>
          <a:noFill/>
          <a:ln w="9525">
            <a:solidFill>
              <a:srgbClr val="000000"/>
            </a:solidFill>
            <a:round/>
            <a:headEnd/>
            <a:tailEnd type="triangle" w="med" len="med"/>
          </a:ln>
        </p:spPr>
        <p:txBody>
          <a:bodyPr wrap="none" anchor="ctr"/>
          <a:lstStyle/>
          <a:p>
            <a:endParaRPr lang="en-US" sz="1200"/>
          </a:p>
        </p:txBody>
      </p:sp>
      <p:pic>
        <p:nvPicPr>
          <p:cNvPr id="20" name="Picture 185" descr="tDevice">
            <a:extLst>
              <a:ext uri="{FF2B5EF4-FFF2-40B4-BE49-F238E27FC236}">
                <a16:creationId xmlns:a16="http://schemas.microsoft.com/office/drawing/2014/main" id="{4BABA7EB-EB12-56BE-D954-DF14FFE9EC8A}"/>
              </a:ext>
            </a:extLst>
          </p:cNvPr>
          <p:cNvPicPr>
            <a:picLocks noChangeAspect="1" noChangeArrowheads="1"/>
          </p:cNvPicPr>
          <p:nvPr/>
        </p:nvPicPr>
        <p:blipFill>
          <a:blip r:embed="rId7" cstate="print"/>
          <a:srcRect/>
          <a:stretch>
            <a:fillRect/>
          </a:stretch>
        </p:blipFill>
        <p:spPr bwMode="auto">
          <a:xfrm>
            <a:off x="5213497" y="4790524"/>
            <a:ext cx="291704" cy="575072"/>
          </a:xfrm>
          <a:prstGeom prst="rect">
            <a:avLst/>
          </a:prstGeom>
          <a:noFill/>
          <a:ln w="9525">
            <a:noFill/>
            <a:miter lim="800000"/>
            <a:headEnd/>
            <a:tailEnd/>
          </a:ln>
        </p:spPr>
      </p:pic>
      <p:pic>
        <p:nvPicPr>
          <p:cNvPr id="21" name="Picture 43" descr="tIcon.png">
            <a:extLst>
              <a:ext uri="{FF2B5EF4-FFF2-40B4-BE49-F238E27FC236}">
                <a16:creationId xmlns:a16="http://schemas.microsoft.com/office/drawing/2014/main" id="{7A876F13-FBE9-A8EF-E0A2-8B7DF5729430}"/>
              </a:ext>
            </a:extLst>
          </p:cNvPr>
          <p:cNvPicPr>
            <a:picLocks noChangeAspect="1"/>
          </p:cNvPicPr>
          <p:nvPr/>
        </p:nvPicPr>
        <p:blipFill>
          <a:blip r:embed="rId8" cstate="print"/>
          <a:srcRect/>
          <a:stretch>
            <a:fillRect/>
          </a:stretch>
        </p:blipFill>
        <p:spPr bwMode="auto">
          <a:xfrm>
            <a:off x="5413522" y="5242961"/>
            <a:ext cx="196454" cy="254794"/>
          </a:xfrm>
          <a:prstGeom prst="rect">
            <a:avLst/>
          </a:prstGeom>
          <a:noFill/>
          <a:ln w="9525">
            <a:noFill/>
            <a:miter lim="800000"/>
            <a:headEnd/>
            <a:tailEnd/>
          </a:ln>
        </p:spPr>
      </p:pic>
      <p:pic>
        <p:nvPicPr>
          <p:cNvPr id="22" name="Picture 45" descr="pDevice.png">
            <a:extLst>
              <a:ext uri="{FF2B5EF4-FFF2-40B4-BE49-F238E27FC236}">
                <a16:creationId xmlns:a16="http://schemas.microsoft.com/office/drawing/2014/main" id="{2A4A121D-A857-6C82-639E-3A783A62D6E2}"/>
              </a:ext>
            </a:extLst>
          </p:cNvPr>
          <p:cNvPicPr>
            <a:picLocks noChangeAspect="1"/>
          </p:cNvPicPr>
          <p:nvPr/>
        </p:nvPicPr>
        <p:blipFill>
          <a:blip r:embed="rId9" cstate="print"/>
          <a:srcRect/>
          <a:stretch>
            <a:fillRect/>
          </a:stretch>
        </p:blipFill>
        <p:spPr bwMode="auto">
          <a:xfrm>
            <a:off x="5609977" y="5047698"/>
            <a:ext cx="500063" cy="385763"/>
          </a:xfrm>
          <a:prstGeom prst="rect">
            <a:avLst/>
          </a:prstGeom>
          <a:noFill/>
          <a:ln w="9525">
            <a:noFill/>
            <a:miter lim="800000"/>
            <a:headEnd/>
            <a:tailEnd/>
          </a:ln>
        </p:spPr>
      </p:pic>
      <p:pic>
        <p:nvPicPr>
          <p:cNvPr id="23" name="Picture 44" descr="pIcon.png">
            <a:extLst>
              <a:ext uri="{FF2B5EF4-FFF2-40B4-BE49-F238E27FC236}">
                <a16:creationId xmlns:a16="http://schemas.microsoft.com/office/drawing/2014/main" id="{0CD6D1A9-E048-C59E-C2B7-5DE6D9764BB6}"/>
              </a:ext>
            </a:extLst>
          </p:cNvPr>
          <p:cNvPicPr>
            <a:picLocks noChangeAspect="1"/>
          </p:cNvPicPr>
          <p:nvPr/>
        </p:nvPicPr>
        <p:blipFill>
          <a:blip r:embed="rId10" cstate="print"/>
          <a:srcRect/>
          <a:stretch>
            <a:fillRect/>
          </a:stretch>
        </p:blipFill>
        <p:spPr bwMode="auto">
          <a:xfrm>
            <a:off x="5811192" y="4919111"/>
            <a:ext cx="195263" cy="254794"/>
          </a:xfrm>
          <a:prstGeom prst="rect">
            <a:avLst/>
          </a:prstGeom>
          <a:noFill/>
          <a:ln w="9525">
            <a:noFill/>
            <a:miter lim="800000"/>
            <a:headEnd/>
            <a:tailEnd/>
          </a:ln>
        </p:spPr>
      </p:pic>
      <p:pic>
        <p:nvPicPr>
          <p:cNvPr id="24" name="Picture 46" descr="wDevice.png">
            <a:extLst>
              <a:ext uri="{FF2B5EF4-FFF2-40B4-BE49-F238E27FC236}">
                <a16:creationId xmlns:a16="http://schemas.microsoft.com/office/drawing/2014/main" id="{505133AC-648F-B797-BB75-B5D18BEC144F}"/>
              </a:ext>
            </a:extLst>
          </p:cNvPr>
          <p:cNvPicPr>
            <a:picLocks/>
          </p:cNvPicPr>
          <p:nvPr/>
        </p:nvPicPr>
        <p:blipFill>
          <a:blip r:embed="rId11" cstate="print"/>
          <a:srcRect/>
          <a:stretch>
            <a:fillRect/>
          </a:stretch>
        </p:blipFill>
        <p:spPr bwMode="auto">
          <a:xfrm>
            <a:off x="6206481" y="5240579"/>
            <a:ext cx="345281" cy="177404"/>
          </a:xfrm>
          <a:prstGeom prst="rect">
            <a:avLst/>
          </a:prstGeom>
          <a:noFill/>
          <a:ln w="9525">
            <a:noFill/>
            <a:miter lim="800000"/>
            <a:headEnd/>
            <a:tailEnd/>
          </a:ln>
        </p:spPr>
      </p:pic>
      <p:pic>
        <p:nvPicPr>
          <p:cNvPr id="25" name="Picture 47" descr="wIcon.png">
            <a:extLst>
              <a:ext uri="{FF2B5EF4-FFF2-40B4-BE49-F238E27FC236}">
                <a16:creationId xmlns:a16="http://schemas.microsoft.com/office/drawing/2014/main" id="{C46DE995-3C7E-92E4-C236-86891224D394}"/>
              </a:ext>
            </a:extLst>
          </p:cNvPr>
          <p:cNvPicPr>
            <a:picLocks noChangeAspect="1"/>
          </p:cNvPicPr>
          <p:nvPr/>
        </p:nvPicPr>
        <p:blipFill>
          <a:blip r:embed="rId12" cstate="print"/>
          <a:srcRect/>
          <a:stretch>
            <a:fillRect/>
          </a:stretch>
        </p:blipFill>
        <p:spPr bwMode="auto">
          <a:xfrm>
            <a:off x="6356498" y="4983405"/>
            <a:ext cx="195263" cy="254794"/>
          </a:xfrm>
          <a:prstGeom prst="rect">
            <a:avLst/>
          </a:prstGeom>
          <a:noFill/>
          <a:ln w="9525">
            <a:noFill/>
            <a:miter lim="800000"/>
            <a:headEnd/>
            <a:tailEnd/>
          </a:ln>
        </p:spPr>
      </p:pic>
      <p:pic>
        <p:nvPicPr>
          <p:cNvPr id="26" name="Picture 48" descr="fDevice.png">
            <a:extLst>
              <a:ext uri="{FF2B5EF4-FFF2-40B4-BE49-F238E27FC236}">
                <a16:creationId xmlns:a16="http://schemas.microsoft.com/office/drawing/2014/main" id="{2F6DC9F2-7342-B5CF-5D8C-04CA38D437BF}"/>
              </a:ext>
            </a:extLst>
          </p:cNvPr>
          <p:cNvPicPr>
            <a:picLocks noChangeAspect="1"/>
          </p:cNvPicPr>
          <p:nvPr/>
        </p:nvPicPr>
        <p:blipFill>
          <a:blip r:embed="rId13" cstate="print"/>
          <a:srcRect/>
          <a:stretch>
            <a:fillRect/>
          </a:stretch>
        </p:blipFill>
        <p:spPr bwMode="auto">
          <a:xfrm>
            <a:off x="5957639" y="5658489"/>
            <a:ext cx="451247" cy="323850"/>
          </a:xfrm>
          <a:prstGeom prst="rect">
            <a:avLst/>
          </a:prstGeom>
          <a:noFill/>
          <a:ln w="9525">
            <a:noFill/>
            <a:miter lim="800000"/>
            <a:headEnd/>
            <a:tailEnd/>
          </a:ln>
        </p:spPr>
      </p:pic>
      <p:sp>
        <p:nvSpPr>
          <p:cNvPr id="27" name="Text Box 29">
            <a:extLst>
              <a:ext uri="{FF2B5EF4-FFF2-40B4-BE49-F238E27FC236}">
                <a16:creationId xmlns:a16="http://schemas.microsoft.com/office/drawing/2014/main" id="{CB83B88F-2576-8C06-B12C-0FC282AFD876}"/>
              </a:ext>
            </a:extLst>
          </p:cNvPr>
          <p:cNvSpPr txBox="1">
            <a:spLocks noChangeArrowheads="1"/>
          </p:cNvSpPr>
          <p:nvPr/>
        </p:nvSpPr>
        <p:spPr bwMode="auto">
          <a:xfrm>
            <a:off x="5131399" y="3759324"/>
            <a:ext cx="2982461" cy="1015663"/>
          </a:xfrm>
          <a:prstGeom prst="rect">
            <a:avLst/>
          </a:prstGeom>
          <a:noFill/>
          <a:ln w="19050" algn="ctr">
            <a:noFill/>
            <a:miter lim="800000"/>
            <a:headEnd/>
            <a:tailEnd/>
          </a:ln>
        </p:spPr>
        <p:txBody>
          <a:bodyPr wrap="square">
            <a:spAutoFit/>
          </a:bodyPr>
          <a:lstStyle/>
          <a:p>
            <a:pPr>
              <a:spcBef>
                <a:spcPct val="50000"/>
              </a:spcBef>
            </a:pPr>
            <a:r>
              <a:rPr lang="en-US" sz="1200" dirty="0"/>
              <a:t>GMSEC allows for monitoring of:</a:t>
            </a:r>
          </a:p>
          <a:p>
            <a:pPr marL="171450" indent="-171450">
              <a:spcBef>
                <a:spcPct val="50000"/>
              </a:spcBef>
              <a:buFont typeface="Arial" panose="020B0604020202020204" pitchFamily="34" charset="0"/>
              <a:buChar char="•"/>
            </a:pPr>
            <a:r>
              <a:rPr lang="en-US" sz="1200" dirty="0"/>
              <a:t>temperature, humidity, disk usage, etc. for GSFC control centers.</a:t>
            </a:r>
          </a:p>
          <a:p>
            <a:pPr marL="171450" indent="-171450">
              <a:spcBef>
                <a:spcPct val="50000"/>
              </a:spcBef>
              <a:buFont typeface="Arial" panose="020B0604020202020204" pitchFamily="34" charset="0"/>
              <a:buChar char="•"/>
            </a:pPr>
            <a:r>
              <a:rPr lang="en-US" sz="1200" dirty="0"/>
              <a:t>Spacecraft Telemetry</a:t>
            </a:r>
          </a:p>
        </p:txBody>
      </p:sp>
      <p:pic>
        <p:nvPicPr>
          <p:cNvPr id="28" name="Picture 6" descr="NormalMode">
            <a:extLst>
              <a:ext uri="{FF2B5EF4-FFF2-40B4-BE49-F238E27FC236}">
                <a16:creationId xmlns:a16="http://schemas.microsoft.com/office/drawing/2014/main" id="{6F8FC23C-B2BB-A934-EFEE-A82D703F2D46}"/>
              </a:ext>
            </a:extLst>
          </p:cNvPr>
          <p:cNvPicPr>
            <a:picLocks noChangeAspect="1" noChangeArrowheads="1"/>
          </p:cNvPicPr>
          <p:nvPr/>
        </p:nvPicPr>
        <p:blipFill>
          <a:blip r:embed="rId14" cstate="print"/>
          <a:srcRect/>
          <a:stretch>
            <a:fillRect/>
          </a:stretch>
        </p:blipFill>
        <p:spPr bwMode="auto">
          <a:xfrm>
            <a:off x="8469858" y="5044728"/>
            <a:ext cx="1266825" cy="1000125"/>
          </a:xfrm>
          <a:prstGeom prst="rect">
            <a:avLst/>
          </a:prstGeom>
          <a:noFill/>
          <a:ln w="28575">
            <a:solidFill>
              <a:srgbClr val="000000"/>
            </a:solidFill>
            <a:miter lim="800000"/>
            <a:headEnd/>
            <a:tailEnd/>
          </a:ln>
        </p:spPr>
      </p:pic>
      <p:pic>
        <p:nvPicPr>
          <p:cNvPr id="29" name="Picture 3" descr="wso_cap b">
            <a:extLst>
              <a:ext uri="{FF2B5EF4-FFF2-40B4-BE49-F238E27FC236}">
                <a16:creationId xmlns:a16="http://schemas.microsoft.com/office/drawing/2014/main" id="{AE4445CE-3AA5-94CA-BDA7-72C16312BE31}"/>
              </a:ext>
            </a:extLst>
          </p:cNvPr>
          <p:cNvPicPr>
            <a:picLocks noChangeAspect="1" noChangeArrowheads="1"/>
          </p:cNvPicPr>
          <p:nvPr/>
        </p:nvPicPr>
        <p:blipFill>
          <a:blip r:embed="rId15" cstate="print"/>
          <a:srcRect/>
          <a:stretch>
            <a:fillRect/>
          </a:stretch>
        </p:blipFill>
        <p:spPr bwMode="auto">
          <a:xfrm>
            <a:off x="9486651" y="4793508"/>
            <a:ext cx="2057400" cy="1159669"/>
          </a:xfrm>
          <a:prstGeom prst="rect">
            <a:avLst/>
          </a:prstGeom>
          <a:noFill/>
          <a:ln w="28575">
            <a:solidFill>
              <a:srgbClr val="000000"/>
            </a:solidFill>
            <a:miter lim="800000"/>
            <a:headEnd/>
            <a:tailEnd/>
          </a:ln>
        </p:spPr>
      </p:pic>
      <p:pic>
        <p:nvPicPr>
          <p:cNvPr id="30" name="Picture 4">
            <a:extLst>
              <a:ext uri="{FF2B5EF4-FFF2-40B4-BE49-F238E27FC236}">
                <a16:creationId xmlns:a16="http://schemas.microsoft.com/office/drawing/2014/main" id="{E1881F41-83FE-2E06-38AE-833093D18097}"/>
              </a:ext>
            </a:extLst>
          </p:cNvPr>
          <p:cNvPicPr>
            <a:picLocks noChangeAspect="1" noChangeArrowheads="1"/>
          </p:cNvPicPr>
          <p:nvPr/>
        </p:nvPicPr>
        <p:blipFill>
          <a:blip r:embed="rId16" cstate="print"/>
          <a:srcRect/>
          <a:stretch>
            <a:fillRect/>
          </a:stretch>
        </p:blipFill>
        <p:spPr bwMode="auto">
          <a:xfrm>
            <a:off x="8944916" y="4639915"/>
            <a:ext cx="1015604" cy="762000"/>
          </a:xfrm>
          <a:prstGeom prst="rect">
            <a:avLst/>
          </a:prstGeom>
          <a:noFill/>
          <a:ln w="28575">
            <a:solidFill>
              <a:srgbClr val="000000"/>
            </a:solidFill>
            <a:miter lim="800000"/>
            <a:headEnd/>
            <a:tailEnd/>
          </a:ln>
        </p:spPr>
      </p:pic>
      <p:sp>
        <p:nvSpPr>
          <p:cNvPr id="31" name="Text Box 30">
            <a:extLst>
              <a:ext uri="{FF2B5EF4-FFF2-40B4-BE49-F238E27FC236}">
                <a16:creationId xmlns:a16="http://schemas.microsoft.com/office/drawing/2014/main" id="{D912FAC2-6C86-9367-28E0-0143DCD0D839}"/>
              </a:ext>
            </a:extLst>
          </p:cNvPr>
          <p:cNvSpPr txBox="1">
            <a:spLocks noChangeArrowheads="1"/>
          </p:cNvSpPr>
          <p:nvPr/>
        </p:nvSpPr>
        <p:spPr bwMode="auto">
          <a:xfrm>
            <a:off x="8390967" y="3775993"/>
            <a:ext cx="3153083" cy="646331"/>
          </a:xfrm>
          <a:prstGeom prst="rect">
            <a:avLst/>
          </a:prstGeom>
          <a:noFill/>
          <a:ln w="19050" algn="ctr">
            <a:noFill/>
            <a:miter lim="800000"/>
            <a:headEnd/>
            <a:tailEnd/>
          </a:ln>
        </p:spPr>
        <p:txBody>
          <a:bodyPr wrap="square">
            <a:spAutoFit/>
          </a:bodyPr>
          <a:lstStyle/>
          <a:p>
            <a:pPr>
              <a:spcBef>
                <a:spcPct val="50000"/>
              </a:spcBef>
            </a:pPr>
            <a:r>
              <a:rPr lang="en-US" sz="1200" dirty="0"/>
              <a:t>Visualization Tools show network performance, system configuration, processing status and spacecraft telemetry.</a:t>
            </a:r>
          </a:p>
        </p:txBody>
      </p:sp>
      <p:sp>
        <p:nvSpPr>
          <p:cNvPr id="32" name="Rectangle 31">
            <a:extLst>
              <a:ext uri="{FF2B5EF4-FFF2-40B4-BE49-F238E27FC236}">
                <a16:creationId xmlns:a16="http://schemas.microsoft.com/office/drawing/2014/main" id="{1C25624B-21DA-5B8B-40AA-729B0BE81DA9}"/>
              </a:ext>
            </a:extLst>
          </p:cNvPr>
          <p:cNvSpPr>
            <a:spLocks noChangeArrowheads="1"/>
          </p:cNvSpPr>
          <p:nvPr/>
        </p:nvSpPr>
        <p:spPr bwMode="auto">
          <a:xfrm>
            <a:off x="4935956" y="1373652"/>
            <a:ext cx="6608095" cy="1510908"/>
          </a:xfrm>
          <a:prstGeom prst="rect">
            <a:avLst/>
          </a:prstGeom>
          <a:noFill/>
          <a:ln w="9525">
            <a:noFill/>
            <a:miter lim="800000"/>
            <a:headEnd/>
            <a:tailEnd/>
          </a:ln>
        </p:spPr>
        <p:txBody>
          <a:bodyPr/>
          <a:lstStyle/>
          <a:p>
            <a:pPr marL="257175" indent="-257175" algn="ctr">
              <a:lnSpc>
                <a:spcPct val="120000"/>
              </a:lnSpc>
              <a:spcBef>
                <a:spcPct val="20000"/>
              </a:spcBef>
              <a:buClr>
                <a:srgbClr val="000080"/>
              </a:buClr>
            </a:pPr>
            <a:r>
              <a:rPr lang="en-US" sz="2400" dirty="0">
                <a:solidFill>
                  <a:schemeClr val="accent6"/>
                </a:solidFill>
              </a:rPr>
              <a:t>GMSEC Automation Benefits</a:t>
            </a:r>
          </a:p>
          <a:p>
            <a:pPr marL="257175" indent="-257175">
              <a:lnSpc>
                <a:spcPct val="120000"/>
              </a:lnSpc>
              <a:spcBef>
                <a:spcPct val="20000"/>
              </a:spcBef>
              <a:buClr>
                <a:srgbClr val="000080"/>
              </a:buClr>
            </a:pPr>
            <a:r>
              <a:rPr lang="en-US" sz="1200" dirty="0"/>
              <a:t>The architecture enables new approaches for automation</a:t>
            </a:r>
          </a:p>
          <a:p>
            <a:pPr marL="557213" lvl="1" indent="-214313">
              <a:lnSpc>
                <a:spcPct val="120000"/>
              </a:lnSpc>
              <a:spcBef>
                <a:spcPct val="20000"/>
              </a:spcBef>
              <a:buClr>
                <a:srgbClr val="000080"/>
              </a:buClr>
              <a:buSzPct val="70000"/>
              <a:buFont typeface="Wingdings" pitchFamily="2" charset="2"/>
              <a:buChar char="§"/>
            </a:pPr>
            <a:r>
              <a:rPr lang="en-US" sz="1200" dirty="0"/>
              <a:t>Can “listen” for status from all components  		</a:t>
            </a:r>
            <a:r>
              <a:rPr lang="en-US" sz="1200" dirty="0">
                <a:solidFill>
                  <a:srgbClr val="FF0000"/>
                </a:solidFill>
                <a:sym typeface="Wingdings" pitchFamily="2" charset="2"/>
              </a:rPr>
              <a:t></a:t>
            </a:r>
            <a:r>
              <a:rPr lang="en-US" sz="1200" dirty="0">
                <a:sym typeface="Wingdings" pitchFamily="2" charset="2"/>
              </a:rPr>
              <a:t> </a:t>
            </a:r>
            <a:r>
              <a:rPr lang="en-US" sz="1200" dirty="0">
                <a:solidFill>
                  <a:srgbClr val="257986"/>
                </a:solidFill>
              </a:rPr>
              <a:t>situational awareness</a:t>
            </a:r>
            <a:endParaRPr lang="en-US" sz="1200" dirty="0"/>
          </a:p>
          <a:p>
            <a:pPr marL="557213" lvl="1" indent="-214313">
              <a:lnSpc>
                <a:spcPct val="120000"/>
              </a:lnSpc>
              <a:spcBef>
                <a:spcPct val="20000"/>
              </a:spcBef>
              <a:buClr>
                <a:srgbClr val="000080"/>
              </a:buClr>
              <a:buSzPct val="70000"/>
              <a:buFont typeface="Wingdings" pitchFamily="2" charset="2"/>
              <a:buChar char="§"/>
            </a:pPr>
            <a:r>
              <a:rPr lang="en-US" sz="1200" dirty="0"/>
              <a:t>Can direct actions of components in a standardized way	</a:t>
            </a:r>
            <a:r>
              <a:rPr lang="en-US" sz="1200" dirty="0">
                <a:solidFill>
                  <a:srgbClr val="FF0000"/>
                </a:solidFill>
                <a:sym typeface="Wingdings" pitchFamily="2" charset="2"/>
              </a:rPr>
              <a:t></a:t>
            </a:r>
            <a:r>
              <a:rPr lang="en-US" sz="1200" dirty="0">
                <a:sym typeface="Wingdings" pitchFamily="2" charset="2"/>
              </a:rPr>
              <a:t> </a:t>
            </a:r>
            <a:r>
              <a:rPr lang="en-US" sz="1200" dirty="0">
                <a:solidFill>
                  <a:srgbClr val="257986"/>
                </a:solidFill>
              </a:rPr>
              <a:t>system-wide control</a:t>
            </a:r>
            <a:endParaRPr lang="en-US" sz="1200" dirty="0"/>
          </a:p>
          <a:p>
            <a:pPr marL="557213" lvl="1" indent="-214313">
              <a:lnSpc>
                <a:spcPct val="120000"/>
              </a:lnSpc>
              <a:spcBef>
                <a:spcPct val="20000"/>
              </a:spcBef>
              <a:buClr>
                <a:srgbClr val="000080"/>
              </a:buClr>
              <a:buSzPct val="70000"/>
              <a:buFont typeface="Wingdings" pitchFamily="2" charset="2"/>
              <a:buChar char="§"/>
            </a:pPr>
            <a:r>
              <a:rPr lang="en-US" sz="1200" dirty="0"/>
              <a:t>Recognize status and respond	         		</a:t>
            </a:r>
            <a:r>
              <a:rPr lang="en-US" sz="1200" dirty="0">
                <a:solidFill>
                  <a:srgbClr val="FF0000"/>
                </a:solidFill>
                <a:sym typeface="Wingdings" pitchFamily="2" charset="2"/>
              </a:rPr>
              <a:t></a:t>
            </a:r>
            <a:r>
              <a:rPr lang="en-US" sz="1200" dirty="0">
                <a:sym typeface="Wingdings" pitchFamily="2" charset="2"/>
              </a:rPr>
              <a:t> </a:t>
            </a:r>
            <a:r>
              <a:rPr lang="en-US" sz="1200" dirty="0">
                <a:solidFill>
                  <a:srgbClr val="257986"/>
                </a:solidFill>
              </a:rPr>
              <a:t>event-driven automation</a:t>
            </a:r>
            <a:endParaRPr lang="en-US" sz="1200" dirty="0">
              <a:sym typeface="Wingdings" pitchFamily="2" charset="2"/>
            </a:endParaRPr>
          </a:p>
        </p:txBody>
      </p:sp>
      <p:sp>
        <p:nvSpPr>
          <p:cNvPr id="33" name="Line 37">
            <a:extLst>
              <a:ext uri="{FF2B5EF4-FFF2-40B4-BE49-F238E27FC236}">
                <a16:creationId xmlns:a16="http://schemas.microsoft.com/office/drawing/2014/main" id="{AF3B7A50-D0FB-BA99-6BF9-275136E4D3AE}"/>
              </a:ext>
            </a:extLst>
          </p:cNvPr>
          <p:cNvSpPr>
            <a:spLocks noChangeShapeType="1"/>
          </p:cNvSpPr>
          <p:nvPr/>
        </p:nvSpPr>
        <p:spPr bwMode="auto">
          <a:xfrm>
            <a:off x="5131399" y="3639069"/>
            <a:ext cx="6460222" cy="7144"/>
          </a:xfrm>
          <a:prstGeom prst="line">
            <a:avLst/>
          </a:prstGeom>
          <a:noFill/>
          <a:ln w="38100">
            <a:solidFill>
              <a:srgbClr val="990000"/>
            </a:solidFill>
            <a:round/>
            <a:headEnd/>
            <a:tailEnd/>
          </a:ln>
        </p:spPr>
        <p:txBody>
          <a:bodyPr/>
          <a:lstStyle/>
          <a:p>
            <a:endParaRPr lang="en-US" sz="1200"/>
          </a:p>
        </p:txBody>
      </p:sp>
      <p:sp>
        <p:nvSpPr>
          <p:cNvPr id="34" name="Line 38">
            <a:extLst>
              <a:ext uri="{FF2B5EF4-FFF2-40B4-BE49-F238E27FC236}">
                <a16:creationId xmlns:a16="http://schemas.microsoft.com/office/drawing/2014/main" id="{D9C9644D-1AD8-A78A-5D06-063567FED6AA}"/>
              </a:ext>
            </a:extLst>
          </p:cNvPr>
          <p:cNvSpPr>
            <a:spLocks noChangeShapeType="1"/>
          </p:cNvSpPr>
          <p:nvPr/>
        </p:nvSpPr>
        <p:spPr bwMode="auto">
          <a:xfrm>
            <a:off x="8209110" y="3642641"/>
            <a:ext cx="0" cy="2400300"/>
          </a:xfrm>
          <a:prstGeom prst="line">
            <a:avLst/>
          </a:prstGeom>
          <a:noFill/>
          <a:ln w="38100">
            <a:solidFill>
              <a:srgbClr val="990000"/>
            </a:solidFill>
            <a:round/>
            <a:headEnd/>
            <a:tailEnd/>
          </a:ln>
        </p:spPr>
        <p:txBody>
          <a:bodyPr/>
          <a:lstStyle/>
          <a:p>
            <a:endParaRPr lang="en-US" sz="1200"/>
          </a:p>
        </p:txBody>
      </p:sp>
    </p:spTree>
    <p:extLst>
      <p:ext uri="{BB962C8B-B14F-4D97-AF65-F5344CB8AC3E}">
        <p14:creationId xmlns:p14="http://schemas.microsoft.com/office/powerpoint/2010/main" val="86289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r>
              <a:rPr lang="en-US" dirty="0"/>
              <a:t>GMSEC Introduction</a:t>
            </a:r>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3</a:t>
            </a:fld>
            <a:endParaRPr lang="en-US"/>
          </a:p>
        </p:txBody>
      </p:sp>
      <p:sp>
        <p:nvSpPr>
          <p:cNvPr id="5" name="Content Placeholder 2"/>
          <p:cNvSpPr txBox="1">
            <a:spLocks/>
          </p:cNvSpPr>
          <p:nvPr/>
        </p:nvSpPr>
        <p:spPr bwMode="auto">
          <a:xfrm>
            <a:off x="774552" y="1236519"/>
            <a:ext cx="10198248" cy="457373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pPr marL="282575" lvl="1" indent="0">
              <a:buNone/>
            </a:pPr>
            <a:r>
              <a:rPr lang="en-US" sz="1400" kern="0" dirty="0"/>
              <a:t>The Goddard Mission Services Evolution Center (GMSEC) is a proven satellite mission operations center open architecture software framework for use at the mission, fleet, or enterprise level.</a:t>
            </a:r>
          </a:p>
          <a:p>
            <a:pPr marL="282575" lvl="1" indent="0">
              <a:buNone/>
            </a:pPr>
            <a:endParaRPr lang="en-US" sz="1400" kern="0" dirty="0"/>
          </a:p>
          <a:p>
            <a:pPr marL="565150" lvl="2" indent="0">
              <a:buNone/>
            </a:pPr>
            <a:r>
              <a:rPr lang="en-US" sz="1400" kern="0" dirty="0"/>
              <a:t>The GMSEC team does not build ground systems. We build products that enable the mission ground</a:t>
            </a:r>
          </a:p>
          <a:p>
            <a:pPr marL="565150" lvl="2" indent="0">
              <a:buNone/>
            </a:pPr>
            <a:r>
              <a:rPr lang="en-US" sz="1400" kern="0" dirty="0"/>
              <a:t>system development teams to build their systems with the best possible mix of available mission</a:t>
            </a:r>
          </a:p>
          <a:p>
            <a:pPr marL="565150" lvl="2" indent="0">
              <a:buNone/>
            </a:pPr>
            <a:r>
              <a:rPr lang="en-US" sz="1400" kern="0" dirty="0"/>
              <a:t>support products and added GMSEC components in the areas of automation and situational</a:t>
            </a:r>
          </a:p>
          <a:p>
            <a:pPr marL="565150" lvl="2" indent="0">
              <a:buNone/>
            </a:pPr>
            <a:r>
              <a:rPr lang="en-US" sz="1400" kern="0" dirty="0"/>
              <a:t>awareness.</a:t>
            </a:r>
          </a:p>
          <a:p>
            <a:pPr marL="282575" lvl="1" indent="0">
              <a:buNone/>
            </a:pPr>
            <a:endParaRPr lang="en-US" sz="1400" kern="0" dirty="0"/>
          </a:p>
          <a:p>
            <a:pPr marL="282575" lvl="1" indent="0">
              <a:buNone/>
            </a:pPr>
            <a:r>
              <a:rPr lang="en-US" sz="1400" kern="0" dirty="0"/>
              <a:t>We have had close collaboration with others to ensure its success and increase its value and broad use.</a:t>
            </a:r>
          </a:p>
          <a:p>
            <a:pPr marL="565150" lvl="2" indent="0">
              <a:buNone/>
            </a:pPr>
            <a:r>
              <a:rPr lang="en-US" sz="1400" kern="0" dirty="0"/>
              <a:t>• Command and Control system product vendors</a:t>
            </a:r>
          </a:p>
          <a:p>
            <a:pPr marL="565150" lvl="2" indent="0">
              <a:buNone/>
            </a:pPr>
            <a:r>
              <a:rPr lang="en-US" sz="1400" kern="0" dirty="0"/>
              <a:t>• Major integration contractors</a:t>
            </a:r>
          </a:p>
          <a:p>
            <a:pPr marL="565150" lvl="2" indent="0">
              <a:buNone/>
            </a:pPr>
            <a:r>
              <a:rPr lang="en-US" sz="1400" kern="0" dirty="0"/>
              <a:t>• Other NASA Centers</a:t>
            </a:r>
          </a:p>
          <a:p>
            <a:pPr marL="565150" lvl="2" indent="0">
              <a:buNone/>
            </a:pPr>
            <a:r>
              <a:rPr lang="en-US" sz="1400" kern="0" dirty="0"/>
              <a:t>• Other U.S. government space organizations</a:t>
            </a:r>
          </a:p>
          <a:p>
            <a:pPr marL="565150" lvl="2" indent="0">
              <a:buNone/>
            </a:pPr>
            <a:r>
              <a:rPr lang="en-US" sz="1400" kern="0" dirty="0"/>
              <a:t>• Space standards organizations</a:t>
            </a:r>
          </a:p>
          <a:p>
            <a:pPr marL="565150" lvl="2" indent="0">
              <a:buNone/>
            </a:pPr>
            <a:endParaRPr lang="en-US" sz="1400" kern="0" dirty="0"/>
          </a:p>
          <a:p>
            <a:pPr marL="565150" lvl="2" indent="0">
              <a:buNone/>
            </a:pPr>
            <a:endParaRPr lang="en-US" sz="1400" kern="0" dirty="0"/>
          </a:p>
        </p:txBody>
      </p:sp>
    </p:spTree>
    <p:extLst>
      <p:ext uri="{BB962C8B-B14F-4D97-AF65-F5344CB8AC3E}">
        <p14:creationId xmlns:p14="http://schemas.microsoft.com/office/powerpoint/2010/main" val="206148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722294" y="234663"/>
            <a:ext cx="7591425" cy="569913"/>
          </a:xfrm>
        </p:spPr>
        <p:txBody>
          <a:bodyPr/>
          <a:lstStyle/>
          <a:p>
            <a:pPr eaLnBrk="1" hangingPunct="1"/>
            <a:r>
              <a:rPr lang="en-US" dirty="0"/>
              <a:t>Observed GMSEC Benefits/Notes</a:t>
            </a:r>
          </a:p>
        </p:txBody>
      </p:sp>
      <p:sp>
        <p:nvSpPr>
          <p:cNvPr id="18435" name="Rectangle 5"/>
          <p:cNvSpPr>
            <a:spLocks noGrp="1" noChangeArrowheads="1"/>
          </p:cNvSpPr>
          <p:nvPr>
            <p:ph type="body" idx="1"/>
          </p:nvPr>
        </p:nvSpPr>
        <p:spPr/>
        <p:txBody>
          <a:bodyPr/>
          <a:lstStyle/>
          <a:p>
            <a:pPr marL="285750" indent="-285750" eaLnBrk="1" hangingPunct="1">
              <a:spcBef>
                <a:spcPts val="900"/>
              </a:spcBef>
              <a:buFont typeface="Times" pitchFamily="18" charset="0"/>
              <a:buAutoNum type="arabicPeriod"/>
            </a:pPr>
            <a:r>
              <a:rPr lang="en-US" dirty="0"/>
              <a:t>Automation for cost and risk reduction is the #1 selling point</a:t>
            </a:r>
          </a:p>
          <a:p>
            <a:pPr marL="285750" indent="-285750" eaLnBrk="1" hangingPunct="1">
              <a:spcBef>
                <a:spcPts val="900"/>
              </a:spcBef>
              <a:buFont typeface="Times" pitchFamily="18" charset="0"/>
              <a:buAutoNum type="arabicPeriod"/>
            </a:pPr>
            <a:r>
              <a:rPr lang="en-US" dirty="0"/>
              <a:t>Most commercial command and control products are now GMSEC compatible – increasing choices for the missions</a:t>
            </a:r>
          </a:p>
          <a:p>
            <a:pPr marL="285750" indent="-285750" eaLnBrk="1" hangingPunct="1">
              <a:spcBef>
                <a:spcPts val="900"/>
              </a:spcBef>
              <a:buFont typeface="Times" pitchFamily="18" charset="0"/>
              <a:buAutoNum type="arabicPeriod"/>
            </a:pPr>
            <a:r>
              <a:rPr lang="en-US" dirty="0"/>
              <a:t>Significant reduction in integration time</a:t>
            </a:r>
          </a:p>
          <a:p>
            <a:pPr marL="285750" indent="-285750" eaLnBrk="1" hangingPunct="1">
              <a:spcBef>
                <a:spcPts val="900"/>
              </a:spcBef>
              <a:buFont typeface="Times" pitchFamily="18" charset="0"/>
              <a:buAutoNum type="arabicPeriod"/>
            </a:pPr>
            <a:r>
              <a:rPr lang="en-US" dirty="0"/>
              <a:t>Components added/upgraded without impacting existing system</a:t>
            </a:r>
          </a:p>
          <a:p>
            <a:pPr marL="285750" indent="-285750" eaLnBrk="1" hangingPunct="1">
              <a:spcBef>
                <a:spcPts val="900"/>
              </a:spcBef>
              <a:buFont typeface="Times" pitchFamily="18" charset="0"/>
              <a:buAutoNum type="arabicPeriod"/>
            </a:pPr>
            <a:r>
              <a:rPr lang="en-US" dirty="0"/>
              <a:t>Ideal for using multiple small distributed development teams/vendors</a:t>
            </a:r>
          </a:p>
          <a:p>
            <a:pPr marL="285750" indent="-285750" eaLnBrk="1" hangingPunct="1">
              <a:spcBef>
                <a:spcPts val="900"/>
              </a:spcBef>
              <a:buFont typeface="Times" pitchFamily="18" charset="0"/>
              <a:buAutoNum type="arabicPeriod"/>
            </a:pPr>
            <a:r>
              <a:rPr lang="en-US" dirty="0"/>
              <a:t>New concepts emerging for small independent components that integrate with the bus and provide immediate benefits</a:t>
            </a:r>
          </a:p>
          <a:p>
            <a:pPr marL="285750" indent="-285750" eaLnBrk="1" hangingPunct="1">
              <a:spcBef>
                <a:spcPts val="900"/>
              </a:spcBef>
              <a:buFont typeface="Times" pitchFamily="18" charset="0"/>
              <a:buAutoNum type="arabicPeriod"/>
            </a:pPr>
            <a:r>
              <a:rPr lang="en-US" dirty="0"/>
              <a:t>Standard message approach provides collaboration possibilities with other organizations</a:t>
            </a:r>
          </a:p>
          <a:p>
            <a:pPr marL="285750" indent="-285750" eaLnBrk="1" hangingPunct="1">
              <a:spcBef>
                <a:spcPts val="900"/>
              </a:spcBef>
              <a:buFont typeface="Times" pitchFamily="18" charset="0"/>
              <a:buAutoNum type="arabicPeriod"/>
            </a:pPr>
            <a:r>
              <a:rPr lang="en-US" dirty="0"/>
              <a:t>Enables new approach for maintenance of very long-term systems</a:t>
            </a:r>
          </a:p>
        </p:txBody>
      </p:sp>
      <p:sp>
        <p:nvSpPr>
          <p:cNvPr id="18436" name="Slide Number Placeholder 4"/>
          <p:cNvSpPr>
            <a:spLocks noGrp="1"/>
          </p:cNvSpPr>
          <p:nvPr>
            <p:ph type="sldNum" sz="quarter" idx="10"/>
          </p:nvPr>
        </p:nvSpPr>
        <p:spPr>
          <a:noFill/>
        </p:spPr>
        <p:txBody>
          <a:bodyPr/>
          <a:lstStyle/>
          <a:p>
            <a:fld id="{F5DDF47B-6743-48F2-ADE8-AAAFB7B9F4FC}" type="slidenum">
              <a:rPr lang="en-US" smtClean="0"/>
              <a:pPr/>
              <a:t>4</a:t>
            </a:fld>
            <a:endParaRPr lang="en-US"/>
          </a:p>
        </p:txBody>
      </p:sp>
    </p:spTree>
    <p:extLst>
      <p:ext uri="{BB962C8B-B14F-4D97-AF65-F5344CB8AC3E}">
        <p14:creationId xmlns:p14="http://schemas.microsoft.com/office/powerpoint/2010/main" val="76560048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81489E86-C13E-C84B-B4DB-D2ED7D4C0794}"/>
              </a:ext>
            </a:extLst>
          </p:cNvPr>
          <p:cNvSpPr/>
          <p:nvPr/>
        </p:nvSpPr>
        <p:spPr bwMode="auto">
          <a:xfrm>
            <a:off x="2456331" y="1129554"/>
            <a:ext cx="7161006" cy="4679575"/>
          </a:xfrm>
          <a:prstGeom prst="roundRect">
            <a:avLst/>
          </a:prstGeom>
          <a:solidFill>
            <a:schemeClr val="accent4"/>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sp>
        <p:nvSpPr>
          <p:cNvPr id="5" name="Rectangle 4"/>
          <p:cNvSpPr/>
          <p:nvPr/>
        </p:nvSpPr>
        <p:spPr>
          <a:xfrm>
            <a:off x="8964948" y="3326597"/>
            <a:ext cx="289972" cy="400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ounded Rectangle 5"/>
          <p:cNvSpPr/>
          <p:nvPr/>
        </p:nvSpPr>
        <p:spPr>
          <a:xfrm>
            <a:off x="4617464" y="1377148"/>
            <a:ext cx="1333871" cy="3543300"/>
          </a:xfrm>
          <a:prstGeom prst="roundRect">
            <a:avLst/>
          </a:prstGeom>
          <a:blipFill dpi="0" rotWithShape="1">
            <a:blip r:embed="rId2">
              <a:alphaModFix amt="50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ounded Rectangle 7"/>
          <p:cNvSpPr/>
          <p:nvPr/>
        </p:nvSpPr>
        <p:spPr>
          <a:xfrm>
            <a:off x="6103364" y="1372385"/>
            <a:ext cx="1333871" cy="3543300"/>
          </a:xfrm>
          <a:prstGeom prst="roundRect">
            <a:avLst/>
          </a:prstGeom>
          <a:blipFill dpi="0" rotWithShape="1">
            <a:blip r:embed="rId3">
              <a:alphaModFix amt="56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ounded Rectangle 8"/>
          <p:cNvSpPr/>
          <p:nvPr/>
        </p:nvSpPr>
        <p:spPr>
          <a:xfrm>
            <a:off x="7532114" y="1372385"/>
            <a:ext cx="1333871" cy="3543300"/>
          </a:xfrm>
          <a:prstGeom prst="roundRect">
            <a:avLst/>
          </a:prstGeom>
          <a:blipFill dpi="0" rotWithShape="1">
            <a:blip r:embed="rId3">
              <a:alphaModFix amt="6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ounded Rectangle 9"/>
          <p:cNvSpPr/>
          <p:nvPr/>
        </p:nvSpPr>
        <p:spPr>
          <a:xfrm>
            <a:off x="3137914" y="1372385"/>
            <a:ext cx="1333871" cy="3543300"/>
          </a:xfrm>
          <a:prstGeom prst="roundRect">
            <a:avLst/>
          </a:prstGeom>
          <a:blipFill dpi="0" rotWithShape="1">
            <a:blip r:embed="rId4">
              <a:alphaModFix amt="60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p:cNvSpPr txBox="1"/>
          <p:nvPr/>
        </p:nvSpPr>
        <p:spPr>
          <a:xfrm>
            <a:off x="4535099" y="1344363"/>
            <a:ext cx="1492250" cy="784830"/>
          </a:xfrm>
          <a:prstGeom prst="rect">
            <a:avLst/>
          </a:prstGeom>
          <a:noFill/>
        </p:spPr>
        <p:txBody>
          <a:bodyPr wrap="square" rtlCol="0">
            <a:spAutoFit/>
          </a:bodyPr>
          <a:lstStyle/>
          <a:p>
            <a:pPr algn="ctr"/>
            <a:r>
              <a:rPr lang="en-US" sz="1050" dirty="0"/>
              <a:t>GMSEC Support Suite</a:t>
            </a:r>
          </a:p>
          <a:p>
            <a:pPr algn="ctr"/>
            <a:r>
              <a:rPr lang="en-US" sz="675" dirty="0"/>
              <a:t>[not specific to mission ops  centers]</a:t>
            </a:r>
          </a:p>
          <a:p>
            <a:pPr algn="ctr"/>
            <a:endParaRPr lang="en-US" sz="1050" dirty="0"/>
          </a:p>
        </p:txBody>
      </p:sp>
      <p:cxnSp>
        <p:nvCxnSpPr>
          <p:cNvPr id="12" name="Straight Connector 11"/>
          <p:cNvCxnSpPr/>
          <p:nvPr/>
        </p:nvCxnSpPr>
        <p:spPr>
          <a:xfrm>
            <a:off x="4604947" y="4520398"/>
            <a:ext cx="1346387"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77971" y="4601749"/>
            <a:ext cx="1200150" cy="323165"/>
          </a:xfrm>
          <a:prstGeom prst="rect">
            <a:avLst/>
          </a:prstGeom>
          <a:noFill/>
        </p:spPr>
        <p:txBody>
          <a:bodyPr wrap="square" rtlCol="0">
            <a:spAutoFit/>
          </a:bodyPr>
          <a:lstStyle/>
          <a:p>
            <a:pPr algn="ctr"/>
            <a:r>
              <a:rPr lang="en-US" sz="750" dirty="0" err="1"/>
              <a:t>Config</a:t>
            </a:r>
            <a:r>
              <a:rPr lang="en-US" sz="750" dirty="0"/>
              <a:t> Files, Build/Dev Tools, Documentation</a:t>
            </a:r>
          </a:p>
        </p:txBody>
      </p:sp>
      <p:sp>
        <p:nvSpPr>
          <p:cNvPr id="15" name="TextBox 14"/>
          <p:cNvSpPr txBox="1"/>
          <p:nvPr/>
        </p:nvSpPr>
        <p:spPr>
          <a:xfrm>
            <a:off x="6255947" y="1491448"/>
            <a:ext cx="1028700" cy="415498"/>
          </a:xfrm>
          <a:prstGeom prst="rect">
            <a:avLst/>
          </a:prstGeom>
          <a:noFill/>
        </p:spPr>
        <p:txBody>
          <a:bodyPr wrap="square" rtlCol="0">
            <a:spAutoFit/>
          </a:bodyPr>
          <a:lstStyle/>
          <a:p>
            <a:pPr algn="ctr"/>
            <a:r>
              <a:rPr lang="en-US" sz="1050" dirty="0"/>
              <a:t>Mission Ops Components</a:t>
            </a:r>
          </a:p>
        </p:txBody>
      </p:sp>
      <p:sp>
        <p:nvSpPr>
          <p:cNvPr id="16" name="TextBox 15"/>
          <p:cNvSpPr txBox="1"/>
          <p:nvPr/>
        </p:nvSpPr>
        <p:spPr>
          <a:xfrm>
            <a:off x="7684697" y="1497798"/>
            <a:ext cx="1028700" cy="415498"/>
          </a:xfrm>
          <a:prstGeom prst="rect">
            <a:avLst/>
          </a:prstGeom>
          <a:noFill/>
        </p:spPr>
        <p:txBody>
          <a:bodyPr wrap="square" rtlCol="0">
            <a:spAutoFit/>
          </a:bodyPr>
          <a:lstStyle/>
          <a:p>
            <a:pPr algn="ctr"/>
            <a:r>
              <a:rPr lang="en-US" sz="1050" dirty="0"/>
              <a:t>User/Mission Applications</a:t>
            </a:r>
          </a:p>
        </p:txBody>
      </p:sp>
      <p:sp>
        <p:nvSpPr>
          <p:cNvPr id="17" name="TextBox 16"/>
          <p:cNvSpPr txBox="1"/>
          <p:nvPr/>
        </p:nvSpPr>
        <p:spPr>
          <a:xfrm>
            <a:off x="3137914" y="1444398"/>
            <a:ext cx="1333871" cy="415498"/>
          </a:xfrm>
          <a:prstGeom prst="rect">
            <a:avLst/>
          </a:prstGeom>
          <a:noFill/>
        </p:spPr>
        <p:txBody>
          <a:bodyPr wrap="square" rtlCol="0">
            <a:spAutoFit/>
          </a:bodyPr>
          <a:lstStyle/>
          <a:p>
            <a:pPr algn="ctr"/>
            <a:r>
              <a:rPr lang="en-US" sz="1050" dirty="0"/>
              <a:t>GMSEC-Supported Middleware</a:t>
            </a:r>
          </a:p>
        </p:txBody>
      </p:sp>
      <p:sp>
        <p:nvSpPr>
          <p:cNvPr id="4" name="Rectangle 3"/>
          <p:cNvSpPr/>
          <p:nvPr/>
        </p:nvSpPr>
        <p:spPr>
          <a:xfrm>
            <a:off x="3126800" y="3269447"/>
            <a:ext cx="6128121"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GMSEC API and Middleware with security options</a:t>
            </a:r>
          </a:p>
        </p:txBody>
      </p:sp>
      <p:sp>
        <p:nvSpPr>
          <p:cNvPr id="14" name="TextBox 13"/>
          <p:cNvSpPr txBox="1"/>
          <p:nvPr/>
        </p:nvSpPr>
        <p:spPr>
          <a:xfrm>
            <a:off x="6090251" y="1954950"/>
            <a:ext cx="1406002" cy="1488869"/>
          </a:xfrm>
          <a:prstGeom prst="rect">
            <a:avLst/>
          </a:prstGeom>
          <a:noFill/>
        </p:spPr>
        <p:txBody>
          <a:bodyPr wrap="square" rtlCol="0">
            <a:spAutoFit/>
          </a:bodyPr>
          <a:lstStyle/>
          <a:p>
            <a:r>
              <a:rPr lang="en-US" sz="675" dirty="0"/>
              <a:t>GSFC AVAILABLE PRODUCTS</a:t>
            </a:r>
          </a:p>
          <a:p>
            <a:pPr>
              <a:buFont typeface="Arial" panose="020B0604020202020204" pitchFamily="34" charset="0"/>
              <a:buChar char="•"/>
            </a:pPr>
            <a:r>
              <a:rPr lang="en-US" sz="675" dirty="0"/>
              <a:t>TLM/CMD</a:t>
            </a:r>
          </a:p>
          <a:p>
            <a:pPr>
              <a:buFont typeface="Arial" panose="020B0604020202020204" pitchFamily="34" charset="0"/>
              <a:buChar char="•"/>
            </a:pPr>
            <a:r>
              <a:rPr lang="en-US" sz="675" dirty="0"/>
              <a:t>    ASIST</a:t>
            </a:r>
          </a:p>
          <a:p>
            <a:pPr>
              <a:buFont typeface="Arial" panose="020B0604020202020204" pitchFamily="34" charset="0"/>
              <a:buChar char="•"/>
            </a:pPr>
            <a:r>
              <a:rPr lang="en-US" sz="675" dirty="0"/>
              <a:t>    ITOS</a:t>
            </a:r>
          </a:p>
          <a:p>
            <a:pPr>
              <a:buFont typeface="Arial" panose="020B0604020202020204" pitchFamily="34" charset="0"/>
              <a:buChar char="•"/>
            </a:pPr>
            <a:r>
              <a:rPr lang="en-US" sz="675" dirty="0"/>
              <a:t>Archive and Data Access</a:t>
            </a:r>
          </a:p>
          <a:p>
            <a:pPr>
              <a:buFont typeface="Arial" panose="020B0604020202020204" pitchFamily="34" charset="0"/>
              <a:buChar char="•"/>
            </a:pPr>
            <a:r>
              <a:rPr lang="en-US" sz="675" dirty="0"/>
              <a:t>    DAT – Data Access Toolkit</a:t>
            </a:r>
          </a:p>
          <a:p>
            <a:pPr>
              <a:buFont typeface="Arial" panose="020B0604020202020204" pitchFamily="34" charset="0"/>
              <a:buChar char="•"/>
            </a:pPr>
            <a:r>
              <a:rPr lang="en-US" sz="675" dirty="0"/>
              <a:t>    ITPS</a:t>
            </a:r>
          </a:p>
          <a:p>
            <a:pPr>
              <a:buFont typeface="Arial" panose="020B0604020202020204" pitchFamily="34" charset="0"/>
              <a:buChar char="•"/>
            </a:pPr>
            <a:r>
              <a:rPr lang="en-US" sz="675" dirty="0"/>
              <a:t>XTCE Support Suite</a:t>
            </a:r>
          </a:p>
          <a:p>
            <a:pPr>
              <a:buFont typeface="Arial" panose="020B0604020202020204" pitchFamily="34" charset="0"/>
              <a:buChar char="•"/>
            </a:pPr>
            <a:r>
              <a:rPr lang="en-US" sz="675" dirty="0"/>
              <a:t>Countdown Clock</a:t>
            </a:r>
          </a:p>
          <a:p>
            <a:endParaRPr lang="en-US" sz="675" dirty="0"/>
          </a:p>
          <a:p>
            <a:endParaRPr lang="en-US" sz="825" dirty="0"/>
          </a:p>
          <a:p>
            <a:pPr lvl="1"/>
            <a:endParaRPr lang="en-US" sz="825" dirty="0"/>
          </a:p>
        </p:txBody>
      </p:sp>
      <p:sp>
        <p:nvSpPr>
          <p:cNvPr id="19" name="TextBox 18"/>
          <p:cNvSpPr txBox="1"/>
          <p:nvPr/>
        </p:nvSpPr>
        <p:spPr>
          <a:xfrm>
            <a:off x="4670405" y="3526622"/>
            <a:ext cx="1257300" cy="669414"/>
          </a:xfrm>
          <a:prstGeom prst="rect">
            <a:avLst/>
          </a:prstGeom>
          <a:noFill/>
        </p:spPr>
        <p:txBody>
          <a:bodyPr wrap="square" rtlCol="0">
            <a:spAutoFit/>
          </a:bodyPr>
          <a:lstStyle/>
          <a:p>
            <a:pPr marL="44054" indent="-44054">
              <a:buFont typeface="Arial" panose="020B0604020202020204" pitchFamily="34" charset="0"/>
              <a:buChar char="•"/>
            </a:pPr>
            <a:r>
              <a:rPr lang="en-US" sz="750" dirty="0"/>
              <a:t>Event/Log Message Archive and Retrieval</a:t>
            </a:r>
          </a:p>
          <a:p>
            <a:r>
              <a:rPr lang="en-US" sz="750" dirty="0"/>
              <a:t>    </a:t>
            </a:r>
          </a:p>
          <a:p>
            <a:pPr marL="42863" indent="-42863">
              <a:buFont typeface="Arial" panose="020B0604020202020204" pitchFamily="34" charset="0"/>
              <a:buChar char="•"/>
            </a:pPr>
            <a:r>
              <a:rPr lang="en-US" sz="675" dirty="0"/>
              <a:t>GMSEC Heritage Tools</a:t>
            </a:r>
          </a:p>
          <a:p>
            <a:pPr lvl="1"/>
            <a:endParaRPr lang="en-US" sz="825" dirty="0"/>
          </a:p>
        </p:txBody>
      </p:sp>
      <p:sp>
        <p:nvSpPr>
          <p:cNvPr id="22" name="TextBox 21"/>
          <p:cNvSpPr txBox="1"/>
          <p:nvPr/>
        </p:nvSpPr>
        <p:spPr>
          <a:xfrm>
            <a:off x="4610907" y="1873241"/>
            <a:ext cx="1409886" cy="1338828"/>
          </a:xfrm>
          <a:prstGeom prst="rect">
            <a:avLst/>
          </a:prstGeom>
          <a:noFill/>
        </p:spPr>
        <p:txBody>
          <a:bodyPr wrap="square" rtlCol="0">
            <a:spAutoFit/>
          </a:bodyPr>
          <a:lstStyle/>
          <a:p>
            <a:pPr marL="89297" indent="-89297">
              <a:buFont typeface="Arial" panose="020B0604020202020204" pitchFamily="34" charset="0"/>
              <a:buChar char="•"/>
            </a:pPr>
            <a:r>
              <a:rPr lang="en-US" sz="675" dirty="0"/>
              <a:t>Automation</a:t>
            </a:r>
          </a:p>
          <a:p>
            <a:pPr marL="89297" indent="-89297">
              <a:buFont typeface="Arial" panose="020B0604020202020204" pitchFamily="34" charset="0"/>
              <a:buChar char="•"/>
            </a:pPr>
            <a:r>
              <a:rPr lang="en-US" sz="675" dirty="0"/>
              <a:t>   Criteria Action Table</a:t>
            </a:r>
          </a:p>
          <a:p>
            <a:pPr marL="89297" indent="-89297">
              <a:buFont typeface="Arial" panose="020B0604020202020204" pitchFamily="34" charset="0"/>
              <a:buChar char="•"/>
            </a:pPr>
            <a:r>
              <a:rPr lang="en-US" sz="675" dirty="0"/>
              <a:t>   Extendable Message Utility</a:t>
            </a:r>
          </a:p>
          <a:p>
            <a:pPr marL="89297" indent="-89297">
              <a:buFont typeface="Arial" panose="020B0604020202020204" pitchFamily="34" charset="0"/>
              <a:buChar char="•"/>
            </a:pPr>
            <a:r>
              <a:rPr lang="en-US" sz="675" dirty="0"/>
              <a:t>Notification – ANSR</a:t>
            </a:r>
          </a:p>
          <a:p>
            <a:pPr marL="89297" indent="-89297">
              <a:buFont typeface="Arial" panose="020B0604020202020204" pitchFamily="34" charset="0"/>
              <a:buChar char="•"/>
            </a:pPr>
            <a:r>
              <a:rPr lang="en-US" sz="675" dirty="0"/>
              <a:t>Ground Equipment Monitoring</a:t>
            </a:r>
          </a:p>
          <a:p>
            <a:pPr marL="89297" indent="-89297">
              <a:buFont typeface="Arial" panose="020B0604020202020204" pitchFamily="34" charset="0"/>
              <a:buChar char="•"/>
            </a:pPr>
            <a:r>
              <a:rPr lang="en-US" sz="675" dirty="0"/>
              <a:t>Event message reporting</a:t>
            </a:r>
          </a:p>
          <a:p>
            <a:pPr marL="89297" indent="-89297">
              <a:buFont typeface="Arial" panose="020B0604020202020204" pitchFamily="34" charset="0"/>
              <a:buChar char="•"/>
            </a:pPr>
            <a:r>
              <a:rPr lang="en-US" sz="675" dirty="0"/>
              <a:t>Remote Access Tools</a:t>
            </a:r>
          </a:p>
          <a:p>
            <a:pPr marL="89297" indent="-89297">
              <a:buFont typeface="Arial" panose="020B0604020202020204" pitchFamily="34" charset="0"/>
              <a:buChar char="•"/>
            </a:pPr>
            <a:r>
              <a:rPr lang="en-US" sz="675" dirty="0"/>
              <a:t>Message trap/</a:t>
            </a:r>
            <a:r>
              <a:rPr lang="en-US" sz="675" dirty="0" err="1"/>
              <a:t>dsp</a:t>
            </a:r>
            <a:r>
              <a:rPr lang="en-US" sz="675" dirty="0"/>
              <a:t> tool</a:t>
            </a:r>
          </a:p>
          <a:p>
            <a:pPr marL="89297" indent="-89297">
              <a:buFont typeface="Arial" panose="020B0604020202020204" pitchFamily="34" charset="0"/>
              <a:buChar char="•"/>
            </a:pPr>
            <a:r>
              <a:rPr lang="en-US" sz="675" dirty="0"/>
              <a:t>Environmental Monitoring</a:t>
            </a:r>
          </a:p>
          <a:p>
            <a:pPr marL="89297" indent="-89297">
              <a:buFont typeface="Arial" panose="020B0604020202020204" pitchFamily="34" charset="0"/>
              <a:buChar char="•"/>
            </a:pPr>
            <a:r>
              <a:rPr lang="en-US" sz="675" dirty="0"/>
              <a:t>Performance Monitoring Tools</a:t>
            </a:r>
            <a:endParaRPr lang="en-US" sz="825" dirty="0"/>
          </a:p>
        </p:txBody>
      </p:sp>
      <p:sp>
        <p:nvSpPr>
          <p:cNvPr id="20" name="TextBox 19"/>
          <p:cNvSpPr txBox="1"/>
          <p:nvPr/>
        </p:nvSpPr>
        <p:spPr>
          <a:xfrm>
            <a:off x="1793868" y="268251"/>
            <a:ext cx="4745439" cy="523220"/>
          </a:xfrm>
          <a:prstGeom prst="rect">
            <a:avLst/>
          </a:prstGeom>
          <a:noFill/>
        </p:spPr>
        <p:txBody>
          <a:bodyPr wrap="square" rtlCol="0">
            <a:spAutoFit/>
          </a:bodyPr>
          <a:lstStyle/>
          <a:p>
            <a:r>
              <a:rPr lang="en-US" sz="2800" b="1" dirty="0">
                <a:solidFill>
                  <a:schemeClr val="accent3">
                    <a:lumMod val="50000"/>
                  </a:schemeClr>
                </a:solidFill>
              </a:rPr>
              <a:t>GMSEC Architecture</a:t>
            </a:r>
          </a:p>
        </p:txBody>
      </p:sp>
      <p:sp>
        <p:nvSpPr>
          <p:cNvPr id="23" name="TextBox 22"/>
          <p:cNvSpPr txBox="1"/>
          <p:nvPr/>
        </p:nvSpPr>
        <p:spPr>
          <a:xfrm>
            <a:off x="3118468" y="3493195"/>
            <a:ext cx="1430540" cy="1505027"/>
          </a:xfrm>
          <a:prstGeom prst="rect">
            <a:avLst/>
          </a:prstGeom>
          <a:noFill/>
        </p:spPr>
        <p:txBody>
          <a:bodyPr wrap="square" rtlCol="0">
            <a:spAutoFit/>
          </a:bodyPr>
          <a:lstStyle/>
          <a:p>
            <a:pPr algn="ctr"/>
            <a:r>
              <a:rPr lang="en-US" sz="1050" b="1" dirty="0" err="1"/>
              <a:t>Comm</a:t>
            </a:r>
            <a:r>
              <a:rPr lang="en-US" sz="1050" b="1" dirty="0"/>
              <a:t> Interface Components</a:t>
            </a:r>
          </a:p>
          <a:p>
            <a:pPr algn="ctr"/>
            <a:endParaRPr lang="en-US" sz="1050" b="1" dirty="0"/>
          </a:p>
          <a:p>
            <a:pPr marL="171450" indent="-171450">
              <a:buFont typeface="Arial" panose="020B0604020202020204" pitchFamily="34" charset="0"/>
              <a:buChar char="•"/>
            </a:pPr>
            <a:r>
              <a:rPr lang="en-US" sz="830" dirty="0"/>
              <a:t>MO Services Adapter</a:t>
            </a:r>
          </a:p>
          <a:p>
            <a:pPr marL="171450" indent="-171450">
              <a:buFont typeface="Arial" panose="020B0604020202020204" pitchFamily="34" charset="0"/>
              <a:buChar char="•"/>
            </a:pPr>
            <a:r>
              <a:rPr lang="en-US" sz="830" dirty="0"/>
              <a:t>XTCE-based data generator</a:t>
            </a:r>
          </a:p>
          <a:p>
            <a:pPr marL="171450" indent="-171450">
              <a:buFont typeface="Arial" panose="020B0604020202020204" pitchFamily="34" charset="0"/>
              <a:buChar char="•"/>
            </a:pPr>
            <a:r>
              <a:rPr lang="en-US" sz="830" dirty="0"/>
              <a:t>Simulators</a:t>
            </a:r>
          </a:p>
          <a:p>
            <a:pPr marL="171450" indent="-171450">
              <a:buFont typeface="Arial" panose="020B0604020202020204" pitchFamily="34" charset="0"/>
              <a:buChar char="•"/>
            </a:pPr>
            <a:r>
              <a:rPr lang="en-US" sz="830" dirty="0"/>
              <a:t>Network front-ends</a:t>
            </a:r>
          </a:p>
          <a:p>
            <a:pPr marL="171450" indent="-171450">
              <a:buFont typeface="Arial" panose="020B0604020202020204" pitchFamily="34" charset="0"/>
              <a:buChar char="•"/>
            </a:pPr>
            <a:endParaRPr lang="en-US" sz="830" dirty="0"/>
          </a:p>
          <a:p>
            <a:pPr marL="171450" indent="-171450">
              <a:buFont typeface="Arial" panose="020B0604020202020204" pitchFamily="34" charset="0"/>
              <a:buChar char="•"/>
            </a:pPr>
            <a:endParaRPr lang="en-US" sz="1050" dirty="0"/>
          </a:p>
        </p:txBody>
      </p:sp>
      <p:sp>
        <p:nvSpPr>
          <p:cNvPr id="25" name="TextBox 24"/>
          <p:cNvSpPr txBox="1"/>
          <p:nvPr/>
        </p:nvSpPr>
        <p:spPr>
          <a:xfrm>
            <a:off x="3102053" y="1883865"/>
            <a:ext cx="1393496" cy="1361911"/>
          </a:xfrm>
          <a:prstGeom prst="rect">
            <a:avLst/>
          </a:prstGeom>
          <a:noFill/>
        </p:spPr>
        <p:txBody>
          <a:bodyPr wrap="square" rtlCol="0">
            <a:spAutoFit/>
          </a:bodyPr>
          <a:lstStyle/>
          <a:p>
            <a:pPr marL="171450" indent="-171450">
              <a:buFont typeface="Arial" panose="020B0604020202020204" pitchFamily="34" charset="0"/>
              <a:buChar char="•"/>
            </a:pPr>
            <a:r>
              <a:rPr lang="en-US" sz="825" dirty="0"/>
              <a:t>Apache ActiveMQ</a:t>
            </a:r>
          </a:p>
          <a:p>
            <a:pPr marL="171450" indent="-171450">
              <a:buFont typeface="Arial" panose="020B0604020202020204" pitchFamily="34" charset="0"/>
              <a:buChar char="•"/>
            </a:pPr>
            <a:r>
              <a:rPr lang="en-US" sz="825" dirty="0"/>
              <a:t>IBM WebSphere MQ</a:t>
            </a:r>
          </a:p>
          <a:p>
            <a:pPr marL="171450" indent="-171450">
              <a:buFont typeface="Arial" panose="020B0604020202020204" pitchFamily="34" charset="0"/>
              <a:buChar char="•"/>
            </a:pPr>
            <a:r>
              <a:rPr lang="en-US" sz="825" dirty="0"/>
              <a:t>GMSEC Bolt</a:t>
            </a:r>
          </a:p>
          <a:p>
            <a:pPr marL="171450" indent="-171450">
              <a:buFont typeface="Arial" panose="020B0604020202020204" pitchFamily="34" charset="0"/>
              <a:buChar char="•"/>
            </a:pPr>
            <a:r>
              <a:rPr lang="en-US" sz="825" dirty="0"/>
              <a:t>Apache Artemis</a:t>
            </a:r>
          </a:p>
          <a:p>
            <a:pPr marL="171450" indent="-171450">
              <a:buFont typeface="Arial" panose="020B0604020202020204" pitchFamily="34" charset="0"/>
              <a:buChar char="•"/>
            </a:pPr>
            <a:r>
              <a:rPr lang="en-US" sz="825" dirty="0"/>
              <a:t>JMS Capable</a:t>
            </a:r>
          </a:p>
          <a:p>
            <a:pPr marL="171450" indent="-171450">
              <a:buFont typeface="Arial" panose="020B0604020202020204" pitchFamily="34" charset="0"/>
              <a:buChar char="•"/>
            </a:pPr>
            <a:r>
              <a:rPr lang="en-US" sz="825" dirty="0"/>
              <a:t>Rabbit MQ (via AMQP)</a:t>
            </a:r>
          </a:p>
          <a:p>
            <a:pPr marL="171450" indent="-171450">
              <a:buFont typeface="Arial" panose="020B0604020202020204" pitchFamily="34" charset="0"/>
              <a:buChar char="•"/>
            </a:pPr>
            <a:r>
              <a:rPr lang="en-US" sz="825" dirty="0"/>
              <a:t>ZeroMQ</a:t>
            </a:r>
          </a:p>
          <a:p>
            <a:pPr marL="171450" indent="-171450">
              <a:buFont typeface="Arial" panose="020B0604020202020204" pitchFamily="34" charset="0"/>
              <a:buChar char="•"/>
            </a:pPr>
            <a:endParaRPr lang="en-US" sz="825" dirty="0"/>
          </a:p>
          <a:p>
            <a:pPr marL="628650" lvl="1" indent="-171450">
              <a:buFont typeface="Arial" panose="020B0604020202020204" pitchFamily="34" charset="0"/>
              <a:buChar char="•"/>
            </a:pPr>
            <a:endParaRPr lang="en-US" sz="825" dirty="0"/>
          </a:p>
        </p:txBody>
      </p:sp>
      <p:sp>
        <p:nvSpPr>
          <p:cNvPr id="26" name="TextBox 25"/>
          <p:cNvSpPr txBox="1"/>
          <p:nvPr/>
        </p:nvSpPr>
        <p:spPr>
          <a:xfrm>
            <a:off x="6113554" y="3530440"/>
            <a:ext cx="1310567" cy="1038746"/>
          </a:xfrm>
          <a:prstGeom prst="rect">
            <a:avLst/>
          </a:prstGeom>
          <a:noFill/>
        </p:spPr>
        <p:txBody>
          <a:bodyPr wrap="square" rtlCol="0">
            <a:spAutoFit/>
          </a:bodyPr>
          <a:lstStyle/>
          <a:p>
            <a:pPr marL="128588" indent="-128588">
              <a:buFont typeface="Arial" panose="020B0604020202020204" pitchFamily="34" charset="0"/>
              <a:buChar char="•"/>
            </a:pPr>
            <a:r>
              <a:rPr lang="en-US" sz="750" dirty="0"/>
              <a:t>COTS Products</a:t>
            </a:r>
          </a:p>
          <a:p>
            <a:r>
              <a:rPr lang="en-US" sz="750" dirty="0"/>
              <a:t>    (dozens available – see</a:t>
            </a:r>
          </a:p>
          <a:p>
            <a:r>
              <a:rPr lang="en-US" sz="750" dirty="0"/>
              <a:t>    catalog)    </a:t>
            </a:r>
          </a:p>
          <a:p>
            <a:pPr marL="128588" indent="-128588">
              <a:buFont typeface="Arial" panose="020B0604020202020204" pitchFamily="34" charset="0"/>
              <a:buChar char="•"/>
            </a:pPr>
            <a:r>
              <a:rPr lang="en-US" sz="750" dirty="0"/>
              <a:t>OGA Products – see catalog</a:t>
            </a:r>
          </a:p>
          <a:p>
            <a:endParaRPr lang="en-US" sz="750" dirty="0"/>
          </a:p>
          <a:p>
            <a:endParaRPr lang="en-US" sz="825" dirty="0"/>
          </a:p>
          <a:p>
            <a:pPr lvl="1"/>
            <a:endParaRPr lang="en-US" sz="825" dirty="0"/>
          </a:p>
        </p:txBody>
      </p:sp>
      <p:sp>
        <p:nvSpPr>
          <p:cNvPr id="27" name="Rounded Rectangle 26"/>
          <p:cNvSpPr/>
          <p:nvPr/>
        </p:nvSpPr>
        <p:spPr>
          <a:xfrm rot="5400000">
            <a:off x="3749513" y="4437998"/>
            <a:ext cx="587560" cy="1760000"/>
          </a:xfrm>
          <a:prstGeom prst="roundRect">
            <a:avLst/>
          </a:prstGeom>
          <a:blipFill dpi="0" rotWithShape="1">
            <a:blip r:embed="rId3">
              <a:alphaModFix amt="6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8" name="Rounded Rectangle 27"/>
          <p:cNvSpPr/>
          <p:nvPr/>
        </p:nvSpPr>
        <p:spPr>
          <a:xfrm rot="5400000">
            <a:off x="5705527" y="4404275"/>
            <a:ext cx="587560" cy="1849420"/>
          </a:xfrm>
          <a:prstGeom prst="roundRect">
            <a:avLst/>
          </a:prstGeom>
          <a:blipFill dpi="0" rotWithShape="1">
            <a:blip r:embed="rId3">
              <a:alphaModFix amt="6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ounded Rectangle 28"/>
          <p:cNvSpPr/>
          <p:nvPr/>
        </p:nvSpPr>
        <p:spPr>
          <a:xfrm rot="5400000">
            <a:off x="7681122" y="4451220"/>
            <a:ext cx="583090" cy="1760000"/>
          </a:xfrm>
          <a:prstGeom prst="roundRect">
            <a:avLst/>
          </a:prstGeom>
          <a:blipFill dpi="0" rotWithShape="1">
            <a:blip r:embed="rId3">
              <a:alphaModFix amt="6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TextBox 31"/>
          <p:cNvSpPr txBox="1"/>
          <p:nvPr/>
        </p:nvSpPr>
        <p:spPr>
          <a:xfrm>
            <a:off x="5019686" y="5065762"/>
            <a:ext cx="1925848" cy="553998"/>
          </a:xfrm>
          <a:prstGeom prst="rect">
            <a:avLst/>
          </a:prstGeom>
          <a:noFill/>
        </p:spPr>
        <p:txBody>
          <a:bodyPr wrap="square" rtlCol="0">
            <a:spAutoFit/>
          </a:bodyPr>
          <a:lstStyle/>
          <a:p>
            <a:pPr marL="0" lvl="1" algn="ctr"/>
            <a:r>
              <a:rPr lang="en-US" sz="750" b="1" dirty="0"/>
              <a:t>Operating Systems: </a:t>
            </a:r>
          </a:p>
          <a:p>
            <a:pPr marL="0" lvl="1" algn="ctr"/>
            <a:r>
              <a:rPr lang="en-US" sz="750" b="1" dirty="0"/>
              <a:t>Microsoft Windows 10,11 </a:t>
            </a:r>
            <a:r>
              <a:rPr lang="en-US" sz="750" dirty="0"/>
              <a:t>(64 bit), </a:t>
            </a:r>
          </a:p>
          <a:p>
            <a:pPr marL="0" lvl="1" algn="ctr"/>
            <a:r>
              <a:rPr lang="en-US" sz="750" b="1" dirty="0"/>
              <a:t>Red Hat 8 </a:t>
            </a:r>
            <a:r>
              <a:rPr lang="en-US" sz="750" dirty="0"/>
              <a:t>(64 bit); </a:t>
            </a:r>
            <a:r>
              <a:rPr lang="en-US" sz="750" b="1" dirty="0"/>
              <a:t>Ubuntu</a:t>
            </a:r>
            <a:r>
              <a:rPr lang="en-US" sz="750" dirty="0"/>
              <a:t> 20.04,</a:t>
            </a:r>
          </a:p>
          <a:p>
            <a:pPr marL="0" lvl="1" algn="ctr"/>
            <a:r>
              <a:rPr lang="en-US" sz="750" b="1" dirty="0"/>
              <a:t>Mac OSX </a:t>
            </a:r>
            <a:r>
              <a:rPr lang="en-US" sz="750" dirty="0"/>
              <a:t>(64-bit)</a:t>
            </a:r>
            <a:endParaRPr lang="en-US" sz="750" strike="sngStrike" dirty="0"/>
          </a:p>
        </p:txBody>
      </p:sp>
      <p:sp>
        <p:nvSpPr>
          <p:cNvPr id="34" name="TextBox 33"/>
          <p:cNvSpPr txBox="1"/>
          <p:nvPr/>
        </p:nvSpPr>
        <p:spPr>
          <a:xfrm>
            <a:off x="7114184" y="5051988"/>
            <a:ext cx="1849420" cy="507831"/>
          </a:xfrm>
          <a:prstGeom prst="rect">
            <a:avLst/>
          </a:prstGeom>
          <a:noFill/>
        </p:spPr>
        <p:txBody>
          <a:bodyPr wrap="square" rtlCol="0">
            <a:spAutoFit/>
          </a:bodyPr>
          <a:lstStyle/>
          <a:p>
            <a:pPr marL="0" lvl="1" algn="ctr"/>
            <a:r>
              <a:rPr lang="en-US" sz="900" b="1" dirty="0"/>
              <a:t>Programming languages</a:t>
            </a:r>
            <a:r>
              <a:rPr lang="en-US" sz="900" dirty="0"/>
              <a:t>: C, C++, C#, Java, JavaScript,</a:t>
            </a:r>
          </a:p>
          <a:p>
            <a:pPr marL="0" lvl="1" algn="ctr"/>
            <a:r>
              <a:rPr lang="en-US" sz="900" dirty="0"/>
              <a:t>Ruby, Perl, Python (2.x and 3.x)</a:t>
            </a:r>
          </a:p>
        </p:txBody>
      </p:sp>
      <p:sp>
        <p:nvSpPr>
          <p:cNvPr id="24" name="TextBox 23"/>
          <p:cNvSpPr txBox="1"/>
          <p:nvPr/>
        </p:nvSpPr>
        <p:spPr>
          <a:xfrm>
            <a:off x="3163293" y="5156417"/>
            <a:ext cx="1760000" cy="346249"/>
          </a:xfrm>
          <a:prstGeom prst="rect">
            <a:avLst/>
          </a:prstGeom>
          <a:noFill/>
          <a:ln>
            <a:noFill/>
          </a:ln>
        </p:spPr>
        <p:txBody>
          <a:bodyPr wrap="square" rtlCol="0">
            <a:spAutoFit/>
          </a:bodyPr>
          <a:lstStyle/>
          <a:p>
            <a:pPr algn="ctr"/>
            <a:r>
              <a:rPr lang="en-US" sz="825" b="1" dirty="0" err="1"/>
              <a:t>Msg</a:t>
            </a:r>
            <a:r>
              <a:rPr lang="en-US" sz="825" b="1" dirty="0"/>
              <a:t> Specification Doc,</a:t>
            </a:r>
          </a:p>
          <a:p>
            <a:pPr algn="ctr"/>
            <a:r>
              <a:rPr lang="en-US" sz="825" b="1" dirty="0"/>
              <a:t>Level 2 Addendums</a:t>
            </a:r>
          </a:p>
        </p:txBody>
      </p:sp>
      <p:sp>
        <p:nvSpPr>
          <p:cNvPr id="2" name="Left-Right Arrow 1"/>
          <p:cNvSpPr/>
          <p:nvPr/>
        </p:nvSpPr>
        <p:spPr>
          <a:xfrm>
            <a:off x="2841605" y="4196038"/>
            <a:ext cx="285194" cy="1694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Left Arrow 29"/>
          <p:cNvSpPr/>
          <p:nvPr/>
        </p:nvSpPr>
        <p:spPr bwMode="auto">
          <a:xfrm>
            <a:off x="7196611" y="2671835"/>
            <a:ext cx="1610245" cy="596101"/>
          </a:xfrm>
          <a:prstGeom prst="leftArrow">
            <a:avLst/>
          </a:prstGeom>
          <a:solidFill>
            <a:schemeClr val="accent2">
              <a:lumMod val="20000"/>
              <a:lumOff val="80000"/>
            </a:schemeClr>
          </a:solidFill>
          <a:ln w="2857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r>
              <a:rPr lang="en-US" sz="750" dirty="0"/>
              <a:t>Make mission tools common where appropriate</a:t>
            </a:r>
          </a:p>
        </p:txBody>
      </p:sp>
      <p:pic>
        <p:nvPicPr>
          <p:cNvPr id="1026" name="Picture 2" descr="C:\Users\dssmith2\AppData\Local\Microsoft\Windows\Temporary Internet Files\Content.IE5\A1F02ATS\lock-9[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976389" y="3436146"/>
            <a:ext cx="267419" cy="32542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Slide Number Placeholder 10"/>
          <p:cNvSpPr>
            <a:spLocks noGrp="1"/>
          </p:cNvSpPr>
          <p:nvPr>
            <p:ph type="sldNum" sz="quarter" idx="10"/>
          </p:nvPr>
        </p:nvSpPr>
        <p:spPr/>
        <p:txBody>
          <a:bodyPr/>
          <a:lstStyle/>
          <a:p>
            <a:pPr>
              <a:defRPr/>
            </a:pPr>
            <a:fld id="{51EDB46A-C667-4676-B135-9ED8E5C0030F}" type="slidenum">
              <a:rPr lang="en-US" smtClean="0"/>
              <a:pPr>
                <a:defRPr/>
              </a:pPr>
              <a:t>5</a:t>
            </a:fld>
            <a:endParaRPr lang="en-US"/>
          </a:p>
        </p:txBody>
      </p:sp>
    </p:spTree>
    <p:extLst>
      <p:ext uri="{BB962C8B-B14F-4D97-AF65-F5344CB8AC3E}">
        <p14:creationId xmlns:p14="http://schemas.microsoft.com/office/powerpoint/2010/main" val="321141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8476" y="327026"/>
            <a:ext cx="7591425" cy="569913"/>
          </a:xfrm>
        </p:spPr>
        <p:txBody>
          <a:bodyPr/>
          <a:lstStyle/>
          <a:p>
            <a:r>
              <a:rPr lang="en-US" sz="2400" dirty="0"/>
              <a:t>General GMSEC Discussion Topics</a:t>
            </a:r>
            <a:br>
              <a:rPr lang="en-US" sz="2400" dirty="0"/>
            </a:br>
            <a:r>
              <a:rPr lang="en-US" sz="2400" dirty="0">
                <a:solidFill>
                  <a:srgbClr val="990000"/>
                </a:solidFill>
              </a:rPr>
              <a:t>Why the GMSEC API and Software?</a:t>
            </a:r>
            <a:endParaRPr lang="en-US" sz="2400" dirty="0"/>
          </a:p>
        </p:txBody>
      </p:sp>
      <p:sp>
        <p:nvSpPr>
          <p:cNvPr id="5" name="Content Placeholder 4"/>
          <p:cNvSpPr>
            <a:spLocks noGrp="1"/>
          </p:cNvSpPr>
          <p:nvPr>
            <p:ph idx="1"/>
          </p:nvPr>
        </p:nvSpPr>
        <p:spPr>
          <a:xfrm>
            <a:off x="1861127" y="1157505"/>
            <a:ext cx="8469746" cy="4986337"/>
          </a:xfrm>
        </p:spPr>
        <p:txBody>
          <a:bodyPr/>
          <a:lstStyle/>
          <a:p>
            <a:pPr marL="0" indent="0">
              <a:buNone/>
            </a:pPr>
            <a:r>
              <a:rPr lang="en-US" sz="1400" dirty="0"/>
              <a:t>Today’s middleware messaging systems work great.  In many cases, one can simply select a messaging product and have applications use it directly.</a:t>
            </a:r>
          </a:p>
          <a:p>
            <a:pPr lvl="2"/>
            <a:r>
              <a:rPr lang="en-US" sz="1400" dirty="0"/>
              <a:t>But NASA teams have been burned by this approach before.  We have missions that need to last 20+ years.  We have had middleware messaging products be dead-ended due to corporate acquisitions, security failures, new business plans, cost changes, and new attempts at standardization. </a:t>
            </a:r>
          </a:p>
          <a:p>
            <a:pPr lvl="2"/>
            <a:r>
              <a:rPr lang="en-US" sz="1400" dirty="0"/>
              <a:t>We also have needs that range from critical operations of billion-dollar spacecraft down to desktop product development.  A high-end [costly] system may be best for one and a freeware capability may be best for the other.</a:t>
            </a:r>
          </a:p>
          <a:p>
            <a:pPr lvl="2"/>
            <a:r>
              <a:rPr lang="en-US" sz="1400" dirty="0"/>
              <a:t>We need to be able to safely change middleware products over time.</a:t>
            </a:r>
          </a:p>
          <a:p>
            <a:pPr lvl="2"/>
            <a:endParaRPr lang="en-US" sz="1000" dirty="0"/>
          </a:p>
          <a:p>
            <a:pPr marL="0" indent="0">
              <a:buNone/>
            </a:pPr>
            <a:r>
              <a:rPr lang="en-US" sz="1400" dirty="0"/>
              <a:t>But the GMSEC API can do a lot more</a:t>
            </a:r>
          </a:p>
          <a:p>
            <a:pPr marL="631825" lvl="1" indent="-285750"/>
            <a:r>
              <a:rPr lang="en-US" sz="1400" dirty="0"/>
              <a:t>Abstraction layer to allow different middleware products to run without changing the applications software.</a:t>
            </a:r>
          </a:p>
          <a:p>
            <a:pPr marL="631825" lvl="1" indent="-285750"/>
            <a:r>
              <a:rPr lang="en-US" sz="1400" dirty="0"/>
              <a:t>Translation to/from more efficient formats for transmission</a:t>
            </a:r>
          </a:p>
          <a:p>
            <a:pPr marL="631825" lvl="1" indent="-285750"/>
            <a:r>
              <a:rPr lang="en-US" sz="1400" dirty="0"/>
              <a:t>Security capabilities kept independent from the applications software</a:t>
            </a:r>
          </a:p>
          <a:p>
            <a:pPr marL="631825" lvl="1" indent="-285750"/>
            <a:r>
              <a:rPr lang="en-US" sz="1400" dirty="0"/>
              <a:t>Message validation at multiple levels</a:t>
            </a:r>
          </a:p>
          <a:p>
            <a:pPr marL="631825" lvl="1" indent="-285750"/>
            <a:endParaRPr lang="en-US" sz="1000" dirty="0"/>
          </a:p>
          <a:p>
            <a:pPr marL="0" indent="0">
              <a:buNone/>
            </a:pPr>
            <a:r>
              <a:rPr lang="en-US" sz="1400" dirty="0"/>
              <a:t>Organized into a single distributable, government-owned, contractor and vendor independent product, the GMSEC API software can be broadly and consistently applied throughout a large spacecraft control community.</a:t>
            </a:r>
          </a:p>
          <a:p>
            <a:pPr lvl="2"/>
            <a:endParaRPr lang="en-US" sz="1600" dirty="0"/>
          </a:p>
          <a:p>
            <a:endParaRPr lang="en-US" sz="1600" dirty="0"/>
          </a:p>
        </p:txBody>
      </p:sp>
      <p:sp>
        <p:nvSpPr>
          <p:cNvPr id="3" name="Slide Number Placeholder 2"/>
          <p:cNvSpPr>
            <a:spLocks noGrp="1"/>
          </p:cNvSpPr>
          <p:nvPr>
            <p:ph type="sldNum" sz="quarter" idx="10"/>
          </p:nvPr>
        </p:nvSpPr>
        <p:spPr/>
        <p:txBody>
          <a:bodyPr/>
          <a:lstStyle/>
          <a:p>
            <a:pPr>
              <a:defRPr/>
            </a:pPr>
            <a:fld id="{51EDB46A-C667-4676-B135-9ED8E5C0030F}" type="slidenum">
              <a:rPr lang="en-US" smtClean="0"/>
              <a:pPr>
                <a:defRPr/>
              </a:pPr>
              <a:t>6</a:t>
            </a:fld>
            <a:endParaRPr lang="en-US"/>
          </a:p>
        </p:txBody>
      </p:sp>
    </p:spTree>
    <p:extLst>
      <p:ext uri="{BB962C8B-B14F-4D97-AF65-F5344CB8AC3E}">
        <p14:creationId xmlns:p14="http://schemas.microsoft.com/office/powerpoint/2010/main" val="270033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4" y="327026"/>
            <a:ext cx="7961407" cy="569913"/>
          </a:xfrm>
        </p:spPr>
        <p:txBody>
          <a:bodyPr/>
          <a:lstStyle/>
          <a:p>
            <a:r>
              <a:rPr lang="en-US" dirty="0"/>
              <a:t>GMSEC Framework</a:t>
            </a:r>
          </a:p>
        </p:txBody>
      </p:sp>
      <p:sp>
        <p:nvSpPr>
          <p:cNvPr id="3" name="Content Placeholder 2"/>
          <p:cNvSpPr>
            <a:spLocks noGrp="1"/>
          </p:cNvSpPr>
          <p:nvPr>
            <p:ph idx="1"/>
          </p:nvPr>
        </p:nvSpPr>
        <p:spPr>
          <a:xfrm>
            <a:off x="1301675" y="985100"/>
            <a:ext cx="9789459" cy="5187101"/>
          </a:xfrm>
          <a:ln>
            <a:solidFill>
              <a:srgbClr val="FFFF00"/>
            </a:solidFill>
          </a:ln>
        </p:spPr>
        <p:txBody>
          <a:bodyPr>
            <a:normAutofit fontScale="92500" lnSpcReduction="10000"/>
          </a:bodyPr>
          <a:lstStyle/>
          <a:p>
            <a:r>
              <a:rPr lang="en-US" sz="1800" dirty="0"/>
              <a:t>The GMSEC Framework consists of the GMSEC API, standardized messages, and an underlying middleware to interface with other components. </a:t>
            </a:r>
          </a:p>
          <a:p>
            <a:pPr lvl="1"/>
            <a:r>
              <a:rPr lang="en-US" sz="1800" dirty="0"/>
              <a:t>Standard API available as NASA Open Source from: </a:t>
            </a:r>
            <a:r>
              <a:rPr lang="en-US" sz="1800" dirty="0">
                <a:hlinkClick r:id="rId3"/>
              </a:rPr>
              <a:t>https://github.com/nasa/GMSEC_API</a:t>
            </a:r>
            <a:r>
              <a:rPr lang="en-US" sz="1800" dirty="0"/>
              <a:t> </a:t>
            </a:r>
            <a:endParaRPr lang="en-US" sz="2400" dirty="0">
              <a:latin typeface="+mj-lt"/>
            </a:endParaRPr>
          </a:p>
          <a:p>
            <a:pPr lvl="1"/>
            <a:r>
              <a:rPr lang="en-US" sz="1800" dirty="0"/>
              <a:t>“Secure API” is also available</a:t>
            </a:r>
          </a:p>
          <a:p>
            <a:pPr lvl="2"/>
            <a:r>
              <a:rPr lang="en-US" sz="1800" dirty="0"/>
              <a:t>Note: API Open-Source does not contain modules to build CompatC2 wrappers.</a:t>
            </a:r>
          </a:p>
          <a:p>
            <a:pPr lvl="1"/>
            <a:r>
              <a:rPr lang="en-US" sz="1800" dirty="0"/>
              <a:t>GMSEC Architecture Document and Message Specifications available upon request.</a:t>
            </a:r>
          </a:p>
          <a:p>
            <a:endParaRPr lang="en-US" sz="1100" dirty="0"/>
          </a:p>
          <a:p>
            <a:r>
              <a:rPr lang="en-US" sz="1800" dirty="0"/>
              <a:t>GMSEC supports a number of programming languages, COTS and GOTS middleware products, and operating systems.</a:t>
            </a:r>
          </a:p>
          <a:p>
            <a:pPr>
              <a:buNone/>
            </a:pPr>
            <a:endParaRPr lang="en-US" sz="800" dirty="0"/>
          </a:p>
          <a:p>
            <a:pPr lvl="1"/>
            <a:r>
              <a:rPr lang="en-US" sz="1800" b="1" dirty="0"/>
              <a:t>Programming languages</a:t>
            </a:r>
            <a:r>
              <a:rPr lang="en-US" sz="1800" dirty="0"/>
              <a:t>: C, C++, C#, Java, </a:t>
            </a:r>
            <a:r>
              <a:rPr lang="en-US" sz="1800" dirty="0" err="1"/>
              <a:t>NodeJs</a:t>
            </a:r>
            <a:r>
              <a:rPr lang="en-US" sz="1800" dirty="0"/>
              <a:t>, Ruby, Perl, and Python (2.x &amp; 3.x)</a:t>
            </a:r>
          </a:p>
          <a:p>
            <a:pPr lvl="1"/>
            <a:endParaRPr lang="en-US" sz="1000" dirty="0"/>
          </a:p>
          <a:p>
            <a:pPr lvl="1"/>
            <a:r>
              <a:rPr lang="en-US" sz="1800" b="1" dirty="0"/>
              <a:t>Middleware Products: </a:t>
            </a:r>
            <a:r>
              <a:rPr lang="en-US" sz="1800" dirty="0"/>
              <a:t>IBM WebSphere MQ, Apache ActiveMQ / Artemis, GMSEC Message Bus and Bolt, JMS Capability, RabbitMQ (via AMQP), ZeroMQ</a:t>
            </a:r>
          </a:p>
          <a:p>
            <a:pPr marL="282575" lvl="1" indent="0">
              <a:buNone/>
            </a:pPr>
            <a:endParaRPr lang="en-US" sz="1000" dirty="0"/>
          </a:p>
          <a:p>
            <a:pPr lvl="1"/>
            <a:r>
              <a:rPr lang="en-US" sz="1800" b="1" dirty="0"/>
              <a:t>Operating Systems: </a:t>
            </a:r>
            <a:r>
              <a:rPr lang="en-US" sz="1800" dirty="0"/>
              <a:t>Microsoft Windows 10 / 11 (64 bit), </a:t>
            </a:r>
            <a:r>
              <a:rPr lang="en-US" sz="1800" dirty="0">
                <a:solidFill>
                  <a:schemeClr val="accent3">
                    <a:lumMod val="10000"/>
                  </a:schemeClr>
                </a:solidFill>
              </a:rPr>
              <a:t>Red Hat 8 </a:t>
            </a:r>
            <a:r>
              <a:rPr lang="en-US" sz="1800" dirty="0"/>
              <a:t>(64 bit); Mac OSX (64-bit)</a:t>
            </a:r>
          </a:p>
          <a:p>
            <a:pPr lvl="1"/>
            <a:endParaRPr lang="en-US" sz="1800" dirty="0"/>
          </a:p>
          <a:p>
            <a:r>
              <a:rPr lang="en-US" dirty="0"/>
              <a:t>Framework can be applied for an individual mission, for a constellation, for an enterprise, or for the communications between independent systems.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7</a:t>
            </a:fld>
            <a:endParaRPr lang="en-US"/>
          </a:p>
        </p:txBody>
      </p:sp>
    </p:spTree>
    <p:extLst>
      <p:ext uri="{BB962C8B-B14F-4D97-AF65-F5344CB8AC3E}">
        <p14:creationId xmlns:p14="http://schemas.microsoft.com/office/powerpoint/2010/main" val="421497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Slide Number Placeholder 4"/>
          <p:cNvSpPr>
            <a:spLocks noGrp="1"/>
          </p:cNvSpPr>
          <p:nvPr>
            <p:ph type="sldNum" sz="quarter" idx="10"/>
          </p:nvPr>
        </p:nvSpPr>
        <p:spPr>
          <a:noFill/>
        </p:spPr>
        <p:txBody>
          <a:bodyPr/>
          <a:lstStyle/>
          <a:p>
            <a:fld id="{467C0428-FD7C-4618-AF72-C2D9A9AF27E8}" type="slidenum">
              <a:rPr lang="en-US" smtClean="0"/>
              <a:pPr/>
              <a:t>8</a:t>
            </a:fld>
            <a:endParaRPr lang="en-US"/>
          </a:p>
        </p:txBody>
      </p:sp>
      <p:sp>
        <p:nvSpPr>
          <p:cNvPr id="9" name="Title 1"/>
          <p:cNvSpPr>
            <a:spLocks noGrp="1"/>
          </p:cNvSpPr>
          <p:nvPr>
            <p:ph type="title"/>
          </p:nvPr>
        </p:nvSpPr>
        <p:spPr>
          <a:xfrm>
            <a:off x="1768476" y="317427"/>
            <a:ext cx="7591425" cy="427435"/>
          </a:xfrm>
        </p:spPr>
        <p:txBody>
          <a:bodyPr/>
          <a:lstStyle/>
          <a:p>
            <a:r>
              <a:rPr lang="en-US" dirty="0"/>
              <a:t>GMSEC Team’s Goals within NASA</a:t>
            </a:r>
            <a:endParaRPr lang="en-US" sz="1125" dirty="0">
              <a:solidFill>
                <a:srgbClr val="FF0000"/>
              </a:solidFill>
            </a:endParaRPr>
          </a:p>
        </p:txBody>
      </p:sp>
      <p:sp>
        <p:nvSpPr>
          <p:cNvPr id="11" name="Content Placeholder 2"/>
          <p:cNvSpPr txBox="1">
            <a:spLocks/>
          </p:cNvSpPr>
          <p:nvPr/>
        </p:nvSpPr>
        <p:spPr bwMode="auto">
          <a:xfrm>
            <a:off x="1818055" y="1401981"/>
            <a:ext cx="8210235" cy="214403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a:lstStyle>
          <a:p>
            <a:pPr marL="192881" indent="-192881">
              <a:buFont typeface="+mj-lt"/>
              <a:buAutoNum type="arabicPeriod"/>
            </a:pPr>
            <a:r>
              <a:rPr lang="en-US" sz="1200" kern="0" dirty="0"/>
              <a:t>To be NASA’s leader in open system approaches for satellite ground systems.  </a:t>
            </a:r>
          </a:p>
          <a:p>
            <a:pPr marL="192881" indent="-192881">
              <a:buFont typeface="+mj-lt"/>
              <a:buAutoNum type="arabicPeriod"/>
            </a:pPr>
            <a:endParaRPr lang="en-US" sz="1200" kern="0" dirty="0"/>
          </a:p>
          <a:p>
            <a:pPr marL="192881" indent="-192881">
              <a:buFont typeface="+mj-lt"/>
              <a:buAutoNum type="arabicPeriod"/>
            </a:pPr>
            <a:r>
              <a:rPr lang="en-US" sz="1200" kern="0" dirty="0"/>
              <a:t>To promote the premise that each Center has their own capable experts and their own special heritage capabilities and operations approaches.  Our goal is to enable the use of a mix of FOSS, GOTS, and COTS components from multiple sources to build the most appropriate system for each mission while enabling organizations and missions to utilize the best </a:t>
            </a:r>
            <a:r>
              <a:rPr lang="en-US" sz="1200" u="sng" kern="0" dirty="0"/>
              <a:t>common</a:t>
            </a:r>
            <a:r>
              <a:rPr lang="en-US" sz="1200" kern="0" dirty="0"/>
              <a:t> capabilities.</a:t>
            </a:r>
          </a:p>
          <a:p>
            <a:pPr marL="192881" indent="-192881">
              <a:buFont typeface="+mj-lt"/>
              <a:buAutoNum type="arabicPeriod"/>
            </a:pPr>
            <a:endParaRPr lang="en-US" sz="1200" kern="0" dirty="0"/>
          </a:p>
          <a:p>
            <a:pPr marL="192881" indent="-192881">
              <a:buFont typeface="+mj-lt"/>
              <a:buAutoNum type="arabicPeriod"/>
            </a:pPr>
            <a:r>
              <a:rPr lang="en-US" sz="1200" kern="0" dirty="0"/>
              <a:t>To support GSFC’s goal to be the recognized developer for a select set of ground system components, including low-cost real-time telemetry, command, display, and analysis systems for mission operations.</a:t>
            </a:r>
          </a:p>
          <a:p>
            <a:pPr marL="192881" indent="-192881">
              <a:buFont typeface="+mj-lt"/>
              <a:buAutoNum type="arabicPeriod"/>
            </a:pPr>
            <a:endParaRPr lang="en-US" sz="1200" kern="0" dirty="0"/>
          </a:p>
        </p:txBody>
      </p:sp>
      <p:sp>
        <p:nvSpPr>
          <p:cNvPr id="12" name="Content Placeholder 2"/>
          <p:cNvSpPr>
            <a:spLocks noGrp="1"/>
          </p:cNvSpPr>
          <p:nvPr>
            <p:ph idx="1"/>
          </p:nvPr>
        </p:nvSpPr>
        <p:spPr>
          <a:xfrm>
            <a:off x="1769781" y="3221804"/>
            <a:ext cx="4153390" cy="1458566"/>
          </a:xfrm>
        </p:spPr>
        <p:txBody>
          <a:bodyPr/>
          <a:lstStyle/>
          <a:p>
            <a:pPr marL="0" indent="0">
              <a:buNone/>
            </a:pPr>
            <a:endParaRPr lang="en-US" sz="1200" dirty="0"/>
          </a:p>
          <a:p>
            <a:pPr marL="257175" indent="-257175">
              <a:buFont typeface="+mj-lt"/>
              <a:buAutoNum type="arabicPeriod" startAt="4"/>
            </a:pPr>
            <a:r>
              <a:rPr lang="en-US" sz="1200" dirty="0"/>
              <a:t>To be a leader in working with the ground system industry and other government space organizations.  By “working well with others”, GSFC can leverage the broad base of experience across these other groups and add to the advancement of the overall state-of-the-practice.</a:t>
            </a:r>
          </a:p>
        </p:txBody>
      </p:sp>
      <p:pic>
        <p:nvPicPr>
          <p:cNvPr id="6" name="Picture 5">
            <a:extLst>
              <a:ext uri="{FF2B5EF4-FFF2-40B4-BE49-F238E27FC236}">
                <a16:creationId xmlns:a16="http://schemas.microsoft.com/office/drawing/2014/main" id="{6F191DF3-CB5D-024C-8235-D2CE74A92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876" y="3469811"/>
            <a:ext cx="4462649" cy="2027475"/>
          </a:xfrm>
          <a:prstGeom prst="rect">
            <a:avLst/>
          </a:prstGeom>
        </p:spPr>
      </p:pic>
    </p:spTree>
    <p:extLst>
      <p:ext uri="{BB962C8B-B14F-4D97-AF65-F5344CB8AC3E}">
        <p14:creationId xmlns:p14="http://schemas.microsoft.com/office/powerpoint/2010/main" val="427524317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76" y="327026"/>
            <a:ext cx="7591425" cy="569913"/>
          </a:xfrm>
        </p:spPr>
        <p:txBody>
          <a:bodyPr/>
          <a:lstStyle/>
          <a:p>
            <a:r>
              <a:rPr lang="en-US" dirty="0"/>
              <a:t>GMSEC as an OMG Standard</a:t>
            </a:r>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9</a:t>
            </a:fld>
            <a:endParaRPr lang="en-US"/>
          </a:p>
        </p:txBody>
      </p:sp>
      <p:sp>
        <p:nvSpPr>
          <p:cNvPr id="5" name="Rectangle 4"/>
          <p:cNvSpPr/>
          <p:nvPr/>
        </p:nvSpPr>
        <p:spPr>
          <a:xfrm>
            <a:off x="1782052" y="1115049"/>
            <a:ext cx="8500187" cy="509451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p:cNvSpPr/>
          <p:nvPr/>
        </p:nvSpPr>
        <p:spPr>
          <a:xfrm>
            <a:off x="3495660" y="2828265"/>
            <a:ext cx="1767952" cy="7255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900" dirty="0"/>
              <a:t>Message Specification Standards [described in UML diagrams]</a:t>
            </a:r>
          </a:p>
        </p:txBody>
      </p:sp>
      <p:sp>
        <p:nvSpPr>
          <p:cNvPr id="7" name="TextBox 6"/>
          <p:cNvSpPr txBox="1"/>
          <p:nvPr/>
        </p:nvSpPr>
        <p:spPr>
          <a:xfrm>
            <a:off x="2921465" y="4526681"/>
            <a:ext cx="786082" cy="415498"/>
          </a:xfrm>
          <a:prstGeom prst="rect">
            <a:avLst/>
          </a:prstGeom>
          <a:solidFill>
            <a:srgbClr val="92D050"/>
          </a:solidFill>
        </p:spPr>
        <p:txBody>
          <a:bodyPr wrap="square" rtlCol="0">
            <a:spAutoFit/>
          </a:bodyPr>
          <a:lstStyle/>
          <a:p>
            <a:pPr algn="ctr"/>
            <a:r>
              <a:rPr lang="en-US" sz="1050" dirty="0"/>
              <a:t>Derived XML</a:t>
            </a:r>
          </a:p>
        </p:txBody>
      </p:sp>
      <p:sp>
        <p:nvSpPr>
          <p:cNvPr id="8" name="TextBox 7"/>
          <p:cNvSpPr txBox="1"/>
          <p:nvPr/>
        </p:nvSpPr>
        <p:spPr>
          <a:xfrm>
            <a:off x="4715221" y="4535337"/>
            <a:ext cx="820049" cy="415498"/>
          </a:xfrm>
          <a:prstGeom prst="rect">
            <a:avLst/>
          </a:prstGeom>
          <a:solidFill>
            <a:srgbClr val="92D050"/>
          </a:solidFill>
        </p:spPr>
        <p:txBody>
          <a:bodyPr wrap="square" rtlCol="0">
            <a:spAutoFit/>
          </a:bodyPr>
          <a:lstStyle/>
          <a:p>
            <a:pPr algn="ctr"/>
            <a:r>
              <a:rPr lang="en-US" sz="1050" dirty="0"/>
              <a:t>Derived    TBD</a:t>
            </a:r>
          </a:p>
        </p:txBody>
      </p:sp>
      <p:sp>
        <p:nvSpPr>
          <p:cNvPr id="9" name="TextBox 8"/>
          <p:cNvSpPr txBox="1"/>
          <p:nvPr/>
        </p:nvSpPr>
        <p:spPr>
          <a:xfrm>
            <a:off x="3801360" y="4535336"/>
            <a:ext cx="820049" cy="415498"/>
          </a:xfrm>
          <a:prstGeom prst="rect">
            <a:avLst/>
          </a:prstGeom>
          <a:solidFill>
            <a:srgbClr val="92D050"/>
          </a:solidFill>
        </p:spPr>
        <p:txBody>
          <a:bodyPr wrap="square" rtlCol="0">
            <a:spAutoFit/>
          </a:bodyPr>
          <a:lstStyle/>
          <a:p>
            <a:pPr algn="ctr"/>
            <a:r>
              <a:rPr lang="en-US" sz="1050" dirty="0"/>
              <a:t>Derived      </a:t>
            </a:r>
            <a:r>
              <a:rPr lang="en-US" sz="1050" u="sng" dirty="0"/>
              <a:t>JSON</a:t>
            </a:r>
          </a:p>
        </p:txBody>
      </p:sp>
      <p:graphicFrame>
        <p:nvGraphicFramePr>
          <p:cNvPr id="10" name="Table 9"/>
          <p:cNvGraphicFramePr>
            <a:graphicFrameLocks noGrp="1"/>
          </p:cNvGraphicFramePr>
          <p:nvPr/>
        </p:nvGraphicFramePr>
        <p:xfrm>
          <a:off x="5849340" y="2828265"/>
          <a:ext cx="4122888" cy="2714630"/>
        </p:xfrm>
        <a:graphic>
          <a:graphicData uri="http://schemas.openxmlformats.org/drawingml/2006/table">
            <a:tbl>
              <a:tblPr firstRow="1" bandRow="1">
                <a:tableStyleId>{5C22544A-7EE6-4342-B048-85BDC9FD1C3A}</a:tableStyleId>
              </a:tblPr>
              <a:tblGrid>
                <a:gridCol w="1008765">
                  <a:extLst>
                    <a:ext uri="{9D8B030D-6E8A-4147-A177-3AD203B41FA5}">
                      <a16:colId xmlns:a16="http://schemas.microsoft.com/office/drawing/2014/main" val="20000"/>
                    </a:ext>
                  </a:extLst>
                </a:gridCol>
                <a:gridCol w="1048580">
                  <a:extLst>
                    <a:ext uri="{9D8B030D-6E8A-4147-A177-3AD203B41FA5}">
                      <a16:colId xmlns:a16="http://schemas.microsoft.com/office/drawing/2014/main" val="20001"/>
                    </a:ext>
                  </a:extLst>
                </a:gridCol>
                <a:gridCol w="1048580">
                  <a:extLst>
                    <a:ext uri="{9D8B030D-6E8A-4147-A177-3AD203B41FA5}">
                      <a16:colId xmlns:a16="http://schemas.microsoft.com/office/drawing/2014/main" val="20002"/>
                    </a:ext>
                  </a:extLst>
                </a:gridCol>
                <a:gridCol w="1016963">
                  <a:extLst>
                    <a:ext uri="{9D8B030D-6E8A-4147-A177-3AD203B41FA5}">
                      <a16:colId xmlns:a16="http://schemas.microsoft.com/office/drawing/2014/main" val="20003"/>
                    </a:ext>
                  </a:extLst>
                </a:gridCol>
              </a:tblGrid>
              <a:tr h="428625">
                <a:tc>
                  <a:txBody>
                    <a:bodyPr/>
                    <a:lstStyle/>
                    <a:p>
                      <a:endParaRPr lang="en-US" sz="800" dirty="0">
                        <a:solidFill>
                          <a:schemeClr val="accent6">
                            <a:lumMod val="50000"/>
                          </a:schemeClr>
                        </a:solidFill>
                      </a:endParaRPr>
                    </a:p>
                  </a:txBody>
                  <a:tcPr marL="51435" marR="51435" marT="25718" marB="2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accent6">
                              <a:lumMod val="50000"/>
                            </a:schemeClr>
                          </a:solidFill>
                        </a:rPr>
                        <a:t>Reference Architecture A</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accent6">
                              <a:lumMod val="50000"/>
                            </a:schemeClr>
                          </a:solidFill>
                        </a:rPr>
                        <a:t>“GMSEC”</a:t>
                      </a:r>
                    </a:p>
                  </a:txBody>
                  <a:tcPr marL="51435" marR="51435" marT="25718" marB="2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accent6">
                              <a:lumMod val="50000"/>
                            </a:schemeClr>
                          </a:solidFill>
                        </a:rPr>
                        <a:t>Reference Architecture B</a:t>
                      </a:r>
                    </a:p>
                  </a:txBody>
                  <a:tcPr marL="51435" marR="51435" marT="25718" marB="25718"/>
                </a:tc>
                <a:tc>
                  <a:txBody>
                    <a:bodyPr/>
                    <a:lstStyle/>
                    <a:p>
                      <a:pPr algn="ctr"/>
                      <a:r>
                        <a:rPr lang="en-US" sz="800" dirty="0">
                          <a:solidFill>
                            <a:schemeClr val="accent6">
                              <a:lumMod val="50000"/>
                            </a:schemeClr>
                          </a:solidFill>
                        </a:rPr>
                        <a:t>Reference Architecture C</a:t>
                      </a:r>
                    </a:p>
                  </a:txBody>
                  <a:tcPr marL="51435" marR="51435" marT="25718" marB="25718"/>
                </a:tc>
                <a:extLst>
                  <a:ext uri="{0D108BD9-81ED-4DB2-BD59-A6C34878D82A}">
                    <a16:rowId xmlns:a16="http://schemas.microsoft.com/office/drawing/2014/main" val="10000"/>
                  </a:ext>
                </a:extLst>
              </a:tr>
              <a:tr h="211455">
                <a:tc>
                  <a:txBody>
                    <a:bodyPr/>
                    <a:lstStyle/>
                    <a:p>
                      <a:r>
                        <a:rPr lang="en-US" sz="900" dirty="0">
                          <a:solidFill>
                            <a:schemeClr val="accent6">
                              <a:lumMod val="50000"/>
                            </a:schemeClr>
                          </a:solidFill>
                        </a:rPr>
                        <a:t>Infrastructure</a:t>
                      </a: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1"/>
                  </a:ext>
                </a:extLst>
              </a:tr>
              <a:tr h="257175">
                <a:tc>
                  <a:txBody>
                    <a:bodyPr/>
                    <a:lstStyle/>
                    <a:p>
                      <a:pPr lvl="0"/>
                      <a:r>
                        <a:rPr lang="en-US" sz="700" dirty="0">
                          <a:solidFill>
                            <a:schemeClr val="accent6">
                              <a:lumMod val="50000"/>
                            </a:schemeClr>
                          </a:solidFill>
                        </a:rPr>
                        <a:t>       Core S/W</a:t>
                      </a: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2"/>
                  </a:ext>
                </a:extLst>
              </a:tr>
              <a:tr h="257175">
                <a:tc>
                  <a:txBody>
                    <a:bodyPr/>
                    <a:lstStyle/>
                    <a:p>
                      <a:pPr lvl="0"/>
                      <a:r>
                        <a:rPr lang="en-US" sz="700" dirty="0">
                          <a:solidFill>
                            <a:schemeClr val="accent6">
                              <a:lumMod val="50000"/>
                            </a:schemeClr>
                          </a:solidFill>
                        </a:rPr>
                        <a:t>       Documentation</a:t>
                      </a: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3"/>
                  </a:ext>
                </a:extLst>
              </a:tr>
              <a:tr h="462915">
                <a:tc>
                  <a:txBody>
                    <a:bodyPr/>
                    <a:lstStyle/>
                    <a:p>
                      <a:r>
                        <a:rPr lang="en-US" sz="900" dirty="0">
                          <a:solidFill>
                            <a:schemeClr val="accent6">
                              <a:lumMod val="50000"/>
                            </a:schemeClr>
                          </a:solidFill>
                        </a:rPr>
                        <a:t>Government</a:t>
                      </a:r>
                    </a:p>
                    <a:p>
                      <a:r>
                        <a:rPr lang="en-US" sz="900" dirty="0">
                          <a:solidFill>
                            <a:schemeClr val="accent6">
                              <a:lumMod val="50000"/>
                            </a:schemeClr>
                          </a:solidFill>
                        </a:rPr>
                        <a:t>Products</a:t>
                      </a: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4"/>
                  </a:ext>
                </a:extLst>
              </a:tr>
              <a:tr h="211455">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5"/>
                  </a:ext>
                </a:extLst>
              </a:tr>
              <a:tr h="325755">
                <a:tc>
                  <a:txBody>
                    <a:bodyPr/>
                    <a:lstStyle/>
                    <a:p>
                      <a:r>
                        <a:rPr lang="en-US" sz="900" dirty="0">
                          <a:solidFill>
                            <a:schemeClr val="accent6">
                              <a:lumMod val="50000"/>
                            </a:schemeClr>
                          </a:solidFill>
                        </a:rPr>
                        <a:t>Commercial Products</a:t>
                      </a: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6"/>
                  </a:ext>
                </a:extLst>
              </a:tr>
              <a:tr h="211455">
                <a:tc>
                  <a:txBody>
                    <a:bodyPr/>
                    <a:lstStyle/>
                    <a:p>
                      <a:endParaRPr lang="en-US" sz="110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7"/>
                  </a:ext>
                </a:extLst>
              </a:tr>
              <a:tr h="325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accent6">
                              <a:lumMod val="50000"/>
                            </a:schemeClr>
                          </a:solidFill>
                        </a:rPr>
                        <a:t>Open source products</a:t>
                      </a: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tc>
                  <a:txBody>
                    <a:bodyPr/>
                    <a:lstStyle/>
                    <a:p>
                      <a:endParaRPr lang="en-US" sz="1100" dirty="0">
                        <a:solidFill>
                          <a:schemeClr val="accent6">
                            <a:lumMod val="50000"/>
                          </a:schemeClr>
                        </a:solidFill>
                      </a:endParaRPr>
                    </a:p>
                  </a:txBody>
                  <a:tcPr marL="51435" marR="51435" marT="25718" marB="25718"/>
                </a:tc>
                <a:extLst>
                  <a:ext uri="{0D108BD9-81ED-4DB2-BD59-A6C34878D82A}">
                    <a16:rowId xmlns:a16="http://schemas.microsoft.com/office/drawing/2014/main" val="10008"/>
                  </a:ext>
                </a:extLst>
              </a:tr>
            </a:tbl>
          </a:graphicData>
        </a:graphic>
      </p:graphicFrame>
      <p:sp>
        <p:nvSpPr>
          <p:cNvPr id="11" name="TextBox 10"/>
          <p:cNvSpPr txBox="1"/>
          <p:nvPr/>
        </p:nvSpPr>
        <p:spPr>
          <a:xfrm>
            <a:off x="5849341" y="2306981"/>
            <a:ext cx="4034889" cy="415498"/>
          </a:xfrm>
          <a:prstGeom prst="rect">
            <a:avLst/>
          </a:prstGeom>
          <a:solidFill>
            <a:srgbClr val="002060"/>
          </a:solidFill>
        </p:spPr>
        <p:txBody>
          <a:bodyPr wrap="square" rtlCol="0">
            <a:spAutoFit/>
          </a:bodyPr>
          <a:lstStyle/>
          <a:p>
            <a:pPr algn="ctr"/>
            <a:r>
              <a:rPr lang="en-US" sz="1050" dirty="0">
                <a:solidFill>
                  <a:schemeClr val="tx1">
                    <a:lumMod val="95000"/>
                  </a:schemeClr>
                </a:solidFill>
              </a:rPr>
              <a:t>OMG-Hosted Architecture/Component Catalog – all entries are compliant with the message standards</a:t>
            </a:r>
          </a:p>
        </p:txBody>
      </p:sp>
      <p:cxnSp>
        <p:nvCxnSpPr>
          <p:cNvPr id="12" name="Straight Arrow Connector 11"/>
          <p:cNvCxnSpPr>
            <a:stCxn id="6" idx="2"/>
            <a:endCxn id="7" idx="0"/>
          </p:cNvCxnSpPr>
          <p:nvPr/>
        </p:nvCxnSpPr>
        <p:spPr>
          <a:xfrm flipH="1">
            <a:off x="3314506" y="3553807"/>
            <a:ext cx="1065130" cy="972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8" idx="0"/>
          </p:cNvCxnSpPr>
          <p:nvPr/>
        </p:nvCxnSpPr>
        <p:spPr>
          <a:xfrm>
            <a:off x="4379637" y="3553807"/>
            <a:ext cx="745609" cy="98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9" idx="0"/>
          </p:cNvCxnSpPr>
          <p:nvPr/>
        </p:nvCxnSpPr>
        <p:spPr>
          <a:xfrm flipH="1">
            <a:off x="4211384" y="3553808"/>
            <a:ext cx="168252" cy="98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547108">
            <a:off x="7785212" y="3779102"/>
            <a:ext cx="1554955" cy="1015663"/>
          </a:xfrm>
          <a:prstGeom prst="rect">
            <a:avLst/>
          </a:prstGeom>
          <a:solidFill>
            <a:srgbClr val="002060"/>
          </a:solidFill>
        </p:spPr>
        <p:txBody>
          <a:bodyPr wrap="square" rtlCol="0">
            <a:spAutoFit/>
          </a:bodyPr>
          <a:lstStyle/>
          <a:p>
            <a:r>
              <a:rPr lang="en-US" sz="1200" dirty="0">
                <a:solidFill>
                  <a:schemeClr val="tx1">
                    <a:lumMod val="95000"/>
                  </a:schemeClr>
                </a:solidFill>
              </a:rPr>
              <a:t>Reference Architectures and Components are not part of formal standards.</a:t>
            </a:r>
          </a:p>
        </p:txBody>
      </p:sp>
      <p:sp>
        <p:nvSpPr>
          <p:cNvPr id="16" name="TextBox 15"/>
          <p:cNvSpPr txBox="1"/>
          <p:nvPr/>
        </p:nvSpPr>
        <p:spPr>
          <a:xfrm>
            <a:off x="5849340" y="5592591"/>
            <a:ext cx="4212170" cy="415498"/>
          </a:xfrm>
          <a:prstGeom prst="rect">
            <a:avLst/>
          </a:prstGeom>
          <a:noFill/>
        </p:spPr>
        <p:txBody>
          <a:bodyPr wrap="square" rtlCol="0">
            <a:spAutoFit/>
          </a:bodyPr>
          <a:lstStyle/>
          <a:p>
            <a:pPr algn="ctr"/>
            <a:r>
              <a:rPr lang="en-US" sz="1050" dirty="0"/>
              <a:t>Reference Architecture examples could include NASA’s GMSEC or CCSDS’s MO-Services or some yet-to-be-created framework.</a:t>
            </a:r>
          </a:p>
        </p:txBody>
      </p:sp>
      <p:sp>
        <p:nvSpPr>
          <p:cNvPr id="17" name="TextBox 16"/>
          <p:cNvSpPr txBox="1"/>
          <p:nvPr/>
        </p:nvSpPr>
        <p:spPr>
          <a:xfrm>
            <a:off x="1989240" y="3320719"/>
            <a:ext cx="1341036" cy="861774"/>
          </a:xfrm>
          <a:prstGeom prst="rect">
            <a:avLst/>
          </a:prstGeom>
          <a:noFill/>
        </p:spPr>
        <p:txBody>
          <a:bodyPr wrap="square" rtlCol="0">
            <a:spAutoFit/>
          </a:bodyPr>
          <a:lstStyle/>
          <a:p>
            <a:r>
              <a:rPr lang="en-US" sz="1000" dirty="0"/>
              <a:t>OMG wants to maximize the use of CCSDS-based formats (i.e. NAV message content).</a:t>
            </a:r>
          </a:p>
        </p:txBody>
      </p:sp>
      <p:sp>
        <p:nvSpPr>
          <p:cNvPr id="18" name="TextBox 17"/>
          <p:cNvSpPr txBox="1"/>
          <p:nvPr/>
        </p:nvSpPr>
        <p:spPr>
          <a:xfrm>
            <a:off x="2015025" y="1464902"/>
            <a:ext cx="7957465" cy="830997"/>
          </a:xfrm>
          <a:prstGeom prst="rect">
            <a:avLst/>
          </a:prstGeom>
          <a:noFill/>
        </p:spPr>
        <p:txBody>
          <a:bodyPr wrap="square" rtlCol="0">
            <a:spAutoFit/>
          </a:bodyPr>
          <a:lstStyle/>
          <a:p>
            <a:r>
              <a:rPr lang="en-US" dirty="0"/>
              <a:t>OMG Space Domain Task Force’s evolving model for mission operations data systems standardization that they call “architecture agnostic” or “platform independent”.</a:t>
            </a:r>
          </a:p>
        </p:txBody>
      </p:sp>
    </p:spTree>
    <p:extLst>
      <p:ext uri="{BB962C8B-B14F-4D97-AF65-F5344CB8AC3E}">
        <p14:creationId xmlns:p14="http://schemas.microsoft.com/office/powerpoint/2010/main" val="1259515718"/>
      </p:ext>
    </p:extLst>
  </p:cSld>
  <p:clrMapOvr>
    <a:masterClrMapping/>
  </p:clrMapOvr>
</p:sld>
</file>

<file path=ppt/theme/theme1.xml><?xml version="1.0" encoding="utf-8"?>
<a:theme xmlns:a="http://schemas.openxmlformats.org/drawingml/2006/main" name="Satellite Dish">
  <a:themeElements>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fontScheme name="Satellite Di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CCFFCC"/>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
      <a:clrScheme name="Satellite Dish 10">
        <a:dk1>
          <a:srgbClr val="9C9C9C"/>
        </a:dk1>
        <a:lt1>
          <a:srgbClr val="FFFFFF"/>
        </a:lt1>
        <a:dk2>
          <a:srgbClr val="C7CFE7"/>
        </a:dk2>
        <a:lt2>
          <a:srgbClr val="FFFFFF"/>
        </a:lt2>
        <a:accent1>
          <a:srgbClr val="97D1D5"/>
        </a:accent1>
        <a:accent2>
          <a:srgbClr val="666699"/>
        </a:accent2>
        <a:accent3>
          <a:srgbClr val="E0E4F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tellite Dish 10">
    <a:dk1>
      <a:srgbClr val="9C9C9C"/>
    </a:dk1>
    <a:lt1>
      <a:srgbClr val="FFFFFF"/>
    </a:lt1>
    <a:dk2>
      <a:srgbClr val="C7CFE7"/>
    </a:dk2>
    <a:lt2>
      <a:srgbClr val="FFFFFF"/>
    </a:lt2>
    <a:accent1>
      <a:srgbClr val="97D1D5"/>
    </a:accent1>
    <a:accent2>
      <a:srgbClr val="666699"/>
    </a:accent2>
    <a:accent3>
      <a:srgbClr val="E0E4F1"/>
    </a:accent3>
    <a:accent4>
      <a:srgbClr val="DADADA"/>
    </a:accent4>
    <a:accent5>
      <a:srgbClr val="C9E5E7"/>
    </a:accent5>
    <a:accent6>
      <a:srgbClr val="5C5C8A"/>
    </a:accent6>
    <a:hlink>
      <a:srgbClr val="0000FF"/>
    </a:hlink>
    <a:folHlink>
      <a:srgbClr val="0099FF"/>
    </a:folHlink>
  </a:clrScheme>
</a:themeOverride>
</file>

<file path=docProps/app.xml><?xml version="1.0" encoding="utf-8"?>
<Properties xmlns="http://schemas.openxmlformats.org/officeDocument/2006/extended-properties" xmlns:vt="http://schemas.openxmlformats.org/officeDocument/2006/docPropsVTypes">
  <Template/>
  <TotalTime>52097</TotalTime>
  <Words>2726</Words>
  <Application>Microsoft Office PowerPoint</Application>
  <PresentationFormat>Widescreen</PresentationFormat>
  <Paragraphs>473</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ArialMT</vt:lpstr>
      <vt:lpstr>Calibri</vt:lpstr>
      <vt:lpstr>Times</vt:lpstr>
      <vt:lpstr>Times New Roman</vt:lpstr>
      <vt:lpstr>Tw Cen MT</vt:lpstr>
      <vt:lpstr>Wingdings</vt:lpstr>
      <vt:lpstr>Satellite Dish</vt:lpstr>
      <vt:lpstr>Goddard Mission Services  Evolution Center “GMSEC”  Overview  May 7-9, 2024</vt:lpstr>
      <vt:lpstr>GMSEC Background and Introduction</vt:lpstr>
      <vt:lpstr>GMSEC Introduction</vt:lpstr>
      <vt:lpstr>Observed GMSEC Benefits/Notes</vt:lpstr>
      <vt:lpstr>PowerPoint Presentation</vt:lpstr>
      <vt:lpstr>General GMSEC Discussion Topics Why the GMSEC API and Software?</vt:lpstr>
      <vt:lpstr>GMSEC Framework</vt:lpstr>
      <vt:lpstr>GMSEC Team’s Goals within NASA</vt:lpstr>
      <vt:lpstr>GMSEC as an OMG Standard</vt:lpstr>
      <vt:lpstr>GMSEC Component overview</vt:lpstr>
      <vt:lpstr>GMSEC “GOTS” Components</vt:lpstr>
      <vt:lpstr>Core GMSEC System Supports any Domain</vt:lpstr>
      <vt:lpstr>Example GMSEC System</vt:lpstr>
      <vt:lpstr>PowerPoint Presentation</vt:lpstr>
      <vt:lpstr>GEMU – Generic Extendable Messaging Utility</vt:lpstr>
      <vt:lpstr>GEMU – Domain-Specific Language (DSL)</vt:lpstr>
      <vt:lpstr>GSS OpenMCT Migration</vt:lpstr>
      <vt:lpstr>Additional GMSEC Information</vt:lpstr>
      <vt:lpstr>Acronym List</vt:lpstr>
      <vt:lpstr> </vt:lpstr>
      <vt:lpstr>GMSEC’s Mission Benefits</vt:lpstr>
    </vt:vector>
  </TitlesOfParts>
  <Manager/>
  <Company>572/GNCC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AutoCon-F Autonomous Maneuver Control Flight Software Software of the Year Submission</dc:title>
  <dc:subject/>
  <dc:creator/>
  <cp:keywords/>
  <dc:description/>
  <cp:lastModifiedBy>Hoffman, Chris (GSFC-583.0)[MCSG Technologies, Inc]</cp:lastModifiedBy>
  <cp:revision>523</cp:revision>
  <cp:lastPrinted>2018-08-30T18:50:41Z</cp:lastPrinted>
  <dcterms:created xsi:type="dcterms:W3CDTF">2002-06-06T19:53:39Z</dcterms:created>
  <dcterms:modified xsi:type="dcterms:W3CDTF">2024-05-02T20:17:15Z</dcterms:modified>
  <cp:category/>
</cp:coreProperties>
</file>