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1"/>
  </p:sldMasterIdLst>
  <p:notesMasterIdLst>
    <p:notesMasterId r:id="rId28"/>
  </p:notesMasterIdLst>
  <p:handoutMasterIdLst>
    <p:handoutMasterId r:id="rId29"/>
  </p:handoutMasterIdLst>
  <p:sldIdLst>
    <p:sldId id="1953" r:id="rId2"/>
    <p:sldId id="1948" r:id="rId3"/>
    <p:sldId id="1949" r:id="rId4"/>
    <p:sldId id="2006" r:id="rId5"/>
    <p:sldId id="2005" r:id="rId6"/>
    <p:sldId id="1911" r:id="rId7"/>
    <p:sldId id="265" r:id="rId8"/>
    <p:sldId id="2010" r:id="rId9"/>
    <p:sldId id="2011" r:id="rId10"/>
    <p:sldId id="2012" r:id="rId11"/>
    <p:sldId id="2013" r:id="rId12"/>
    <p:sldId id="1912" r:id="rId13"/>
    <p:sldId id="1998" r:id="rId14"/>
    <p:sldId id="976" r:id="rId15"/>
    <p:sldId id="1997" r:id="rId16"/>
    <p:sldId id="1031" r:id="rId17"/>
    <p:sldId id="990" r:id="rId18"/>
    <p:sldId id="1950" r:id="rId19"/>
    <p:sldId id="2008" r:id="rId20"/>
    <p:sldId id="2014" r:id="rId21"/>
    <p:sldId id="2007" r:id="rId22"/>
    <p:sldId id="1999" r:id="rId23"/>
    <p:sldId id="2000" r:id="rId24"/>
    <p:sldId id="2009" r:id="rId25"/>
    <p:sldId id="275" r:id="rId26"/>
    <p:sldId id="2015" r:id="rId27"/>
  </p:sldIdLst>
  <p:sldSz cx="9144000" cy="6858000" type="screen4x3"/>
  <p:notesSz cx="6858000" cy="93138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4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HADO, MICHAEL J. (GSFC-5840)" initials="MMJ(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000"/>
    <a:srgbClr val="CC6600"/>
    <a:srgbClr val="008000"/>
    <a:srgbClr val="7B98BF"/>
    <a:srgbClr val="6D8BAD"/>
    <a:srgbClr val="507AA9"/>
    <a:srgbClr val="FFFF00"/>
    <a:srgbClr val="FFCDBD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26" autoAdjust="0"/>
    <p:restoredTop sz="94960" autoAdjust="0"/>
  </p:normalViewPr>
  <p:slideViewPr>
    <p:cSldViewPr snapToGrid="0">
      <p:cViewPr varScale="1">
        <p:scale>
          <a:sx n="77" d="100"/>
          <a:sy n="77" d="100"/>
        </p:scale>
        <p:origin x="1867" y="48"/>
      </p:cViewPr>
      <p:guideLst>
        <p:guide orient="horz" pos="2280"/>
        <p:guide pos="2880"/>
      </p:guideLst>
    </p:cSldViewPr>
  </p:slideViewPr>
  <p:outlineViewPr>
    <p:cViewPr>
      <p:scale>
        <a:sx n="33" d="100"/>
        <a:sy n="33" d="100"/>
      </p:scale>
      <p:origin x="0" y="-711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-3797"/>
    </p:cViewPr>
  </p:sorterViewPr>
  <p:notesViewPr>
    <p:cSldViewPr snapToGrid="0">
      <p:cViewPr>
        <p:scale>
          <a:sx n="200" d="100"/>
          <a:sy n="200" d="100"/>
        </p:scale>
        <p:origin x="-1296" y="2070"/>
      </p:cViewPr>
      <p:guideLst>
        <p:guide orient="horz" pos="2934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69427" cy="46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298" tIns="45145" rIns="90298" bIns="4514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18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0099" y="1"/>
            <a:ext cx="2969427" cy="46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298" tIns="45145" rIns="90298" bIns="4514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18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8886024"/>
            <a:ext cx="2969427" cy="46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298" tIns="45145" rIns="90298" bIns="45145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18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0099" y="8886024"/>
            <a:ext cx="2969427" cy="46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298" tIns="45145" rIns="90298" bIns="4514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5D185BD2-7375-445D-989A-051ADAA016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9288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1"/>
            <a:ext cx="2972591" cy="46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78" tIns="46092" rIns="92178" bIns="46092" numCol="1" anchor="t" anchorCtr="0" compatLnSpc="1">
            <a:prstTxWarp prst="textNoShape">
              <a:avLst/>
            </a:prstTxWarp>
          </a:bodyPr>
          <a:lstStyle>
            <a:lvl1pPr defTabSz="922376" eaLnBrk="0" hangingPunct="0">
              <a:defRPr sz="1200">
                <a:latin typeface="Times" pitchFamily="18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414" y="1"/>
            <a:ext cx="2972591" cy="46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78" tIns="46092" rIns="92178" bIns="46092" numCol="1" anchor="t" anchorCtr="0" compatLnSpc="1">
            <a:prstTxWarp prst="textNoShape">
              <a:avLst/>
            </a:prstTxWarp>
          </a:bodyPr>
          <a:lstStyle>
            <a:lvl1pPr algn="r" defTabSz="922376" eaLnBrk="0" hangingPunct="0">
              <a:defRPr sz="1200">
                <a:latin typeface="Times" pitchFamily="18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1725" y="698500"/>
            <a:ext cx="4656138" cy="3494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1" y="4424726"/>
            <a:ext cx="5029200" cy="4190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78" tIns="46092" rIns="92178" bIns="460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" y="8849442"/>
            <a:ext cx="2972591" cy="46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78" tIns="46092" rIns="92178" bIns="46092" numCol="1" anchor="b" anchorCtr="0" compatLnSpc="1">
            <a:prstTxWarp prst="textNoShape">
              <a:avLst/>
            </a:prstTxWarp>
          </a:bodyPr>
          <a:lstStyle>
            <a:lvl1pPr defTabSz="922376" eaLnBrk="0" hangingPunct="0">
              <a:defRPr sz="1200">
                <a:latin typeface="Times" pitchFamily="18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414" y="8849442"/>
            <a:ext cx="2972591" cy="46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78" tIns="46092" rIns="92178" bIns="46092" numCol="1" anchor="b" anchorCtr="0" compatLnSpc="1">
            <a:prstTxWarp prst="textNoShape">
              <a:avLst/>
            </a:prstTxWarp>
          </a:bodyPr>
          <a:lstStyle>
            <a:lvl1pPr algn="r" defTabSz="920451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D1488141-F9C7-45C4-84C3-E0CD75437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974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ＭＳ Ｐゴシック" pitchFamily="34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ＭＳ Ｐゴシック" pitchFamily="34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ＭＳ Ｐゴシック" pitchFamily="34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ＭＳ Ｐゴシック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488141-F9C7-45C4-84C3-E0CD75437325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3307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58579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3263"/>
            <a:ext cx="4629150" cy="3473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330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488141-F9C7-45C4-84C3-E0CD75437325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9358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446520"/>
            <a:ext cx="2895600" cy="41148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196540" y="6446520"/>
            <a:ext cx="2269257" cy="4114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6"/>
          </p:nvPr>
        </p:nvSpPr>
        <p:spPr>
          <a:xfrm>
            <a:off x="8219326" y="6446520"/>
            <a:ext cx="457200" cy="41148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8483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169332" y="6446520"/>
            <a:ext cx="2183449" cy="4114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46520"/>
            <a:ext cx="2895600" cy="411480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Arial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6"/>
          </p:nvPr>
        </p:nvSpPr>
        <p:spPr>
          <a:xfrm>
            <a:off x="8229600" y="6446520"/>
            <a:ext cx="457200" cy="41148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8763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anchor="ctr" anchorCtr="1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000" y="1623316"/>
            <a:ext cx="7366000" cy="434568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16429" y="6443662"/>
            <a:ext cx="2465126" cy="411480"/>
          </a:xfrm>
          <a:prstGeom prst="rect">
            <a:avLst/>
          </a:prstGeom>
        </p:spPr>
        <p:txBody>
          <a:bodyPr anchor="ctr" anchorCtr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49314"/>
            <a:ext cx="2895600" cy="408685"/>
          </a:xfrm>
          <a:prstGeom prst="rect">
            <a:avLst/>
          </a:prstGeom>
        </p:spPr>
        <p:txBody>
          <a:bodyPr anchor="ctr" anchorCtr="1"/>
          <a:lstStyle>
            <a:lvl1pPr algn="ctr">
              <a:defRPr sz="1200">
                <a:latin typeface="Arial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6"/>
          </p:nvPr>
        </p:nvSpPr>
        <p:spPr>
          <a:xfrm>
            <a:off x="8255000" y="6446520"/>
            <a:ext cx="457200" cy="411480"/>
          </a:xfrm>
          <a:prstGeom prst="rect">
            <a:avLst/>
          </a:prstGeom>
        </p:spPr>
        <p:txBody>
          <a:bodyPr anchor="ctr" anchorCtr="1"/>
          <a:lstStyle>
            <a:lvl1pPr>
              <a:defRPr sz="1200" baseline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FD7EBDA2-8F0E-4CA4-8DFC-9D15D8059351}" type="slidenum">
              <a:rPr lang="en-US" altLang="en-US" smtClean="0"/>
              <a:pPr>
                <a:defRPr/>
              </a:pPr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100865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696546" y="6370320"/>
            <a:ext cx="4833257" cy="41148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E7FD4-934D-47E7-90FF-EC2EE98B91F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8219326" y="6446957"/>
            <a:ext cx="457200" cy="411480"/>
          </a:xfrm>
          <a:prstGeom prst="rect">
            <a:avLst/>
          </a:prstGeom>
        </p:spPr>
        <p:txBody>
          <a:bodyPr anchor="ctr" anchorCtr="1"/>
          <a:lstStyle>
            <a:lvl1pPr>
              <a:defRPr baseline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853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60730"/>
            <a:ext cx="956109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"/>
          <p:cNvSpPr>
            <a:spLocks noChangeArrowheads="1"/>
          </p:cNvSpPr>
          <p:nvPr/>
        </p:nvSpPr>
        <p:spPr bwMode="auto">
          <a:xfrm>
            <a:off x="1651000" y="1143000"/>
            <a:ext cx="5813425" cy="65087"/>
          </a:xfrm>
          <a:prstGeom prst="rect">
            <a:avLst/>
          </a:prstGeom>
          <a:solidFill>
            <a:srgbClr val="4C83FF"/>
          </a:solidFill>
          <a:ln w="12700">
            <a:solidFill>
              <a:srgbClr val="4C83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pic>
        <p:nvPicPr>
          <p:cNvPr id="1029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513" y="106450"/>
            <a:ext cx="97719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7085013" y="646853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11667" y="6440869"/>
            <a:ext cx="2182212" cy="411480"/>
          </a:xfrm>
          <a:prstGeom prst="rect">
            <a:avLst/>
          </a:prstGeom>
        </p:spPr>
        <p:txBody>
          <a:bodyPr anchor="ctr" anchorCtr="0"/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09912" y="6440869"/>
            <a:ext cx="2895600" cy="411480"/>
          </a:xfrm>
          <a:prstGeom prst="rect">
            <a:avLst/>
          </a:prstGeom>
        </p:spPr>
        <p:txBody>
          <a:bodyPr anchor="ctr" anchorCtr="1"/>
          <a:lstStyle>
            <a:lvl1pPr algn="ctr">
              <a:defRPr sz="1200">
                <a:latin typeface="Arial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219326" y="6446957"/>
            <a:ext cx="457200" cy="411480"/>
          </a:xfrm>
          <a:prstGeom prst="rect">
            <a:avLst/>
          </a:prstGeom>
        </p:spPr>
        <p:txBody>
          <a:bodyPr anchor="ctr" anchorCtr="1"/>
          <a:lstStyle>
            <a:lvl1pPr>
              <a:defRPr baseline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‹#›</a:t>
            </a:fld>
            <a:r>
              <a:rPr lang="en-US" altLang="en-US" dirty="0"/>
              <a:t> 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716088" y="6645275"/>
            <a:ext cx="5676900" cy="24622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000" dirty="0">
                <a:latin typeface="+mn-lt"/>
              </a:rPr>
              <a:t>This document has been reviewed and determined not to contain export controlled technical data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14006" r:id="rId1"/>
    <p:sldLayoutId id="2147514007" r:id="rId2"/>
    <p:sldLayoutId id="2147514032" r:id="rId3"/>
    <p:sldLayoutId id="2147514033" r:id="rId4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anose="020B0600070205080204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anose="020B0600070205080204" pitchFamily="34" charset="-128"/>
          <a:cs typeface="ＭＳ Ｐゴシック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anose="020B0600070205080204" pitchFamily="34" charset="-128"/>
          <a:cs typeface="ＭＳ Ｐゴシック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anose="020B0600070205080204" pitchFamily="34" charset="-128"/>
          <a:cs typeface="ＭＳ Ｐゴシック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anose="020B0600070205080204" pitchFamily="34" charset="-128"/>
          <a:cs typeface="ＭＳ Ｐゴシック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75240D-7B96-01D6-867B-D652F7CB9B55}"/>
              </a:ext>
            </a:extLst>
          </p:cNvPr>
          <p:cNvSpPr/>
          <p:nvPr/>
        </p:nvSpPr>
        <p:spPr>
          <a:xfrm>
            <a:off x="0" y="3993528"/>
            <a:ext cx="91440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03288">
              <a:spcBef>
                <a:spcPct val="20000"/>
              </a:spcBef>
              <a:buSzPct val="100000"/>
            </a:pPr>
            <a:r>
              <a:rPr lang="en-US" sz="2400" b="1" dirty="0">
                <a:cs typeface="Arial" panose="020B0604020202020204" pitchFamily="34" charset="0"/>
              </a:rPr>
              <a:t>Bill Guit</a:t>
            </a:r>
          </a:p>
          <a:p>
            <a:pPr algn="ctr" defTabSz="903288">
              <a:spcBef>
                <a:spcPct val="20000"/>
              </a:spcBef>
              <a:buSzPct val="100000"/>
            </a:pPr>
            <a:r>
              <a:rPr lang="en-US" sz="2000" dirty="0">
                <a:cs typeface="Arial" panose="020B0604020202020204" pitchFamily="34" charset="0"/>
              </a:rPr>
              <a:t>NASA/GSFC</a:t>
            </a:r>
          </a:p>
          <a:p>
            <a:pPr algn="ctr" defTabSz="903288">
              <a:spcBef>
                <a:spcPct val="20000"/>
              </a:spcBef>
              <a:buSzPct val="100000"/>
            </a:pPr>
            <a:r>
              <a:rPr lang="en-US" sz="2000" dirty="0">
                <a:cs typeface="Arial" panose="020B0604020202020204" pitchFamily="34" charset="0"/>
              </a:rPr>
              <a:t>Aqua/Aura Mission Director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F205DF-97A8-B0D3-0AE1-F7D92C3CCE1D}"/>
              </a:ext>
            </a:extLst>
          </p:cNvPr>
          <p:cNvSpPr txBox="1">
            <a:spLocks/>
          </p:cNvSpPr>
          <p:nvPr/>
        </p:nvSpPr>
        <p:spPr>
          <a:xfrm>
            <a:off x="0" y="1411360"/>
            <a:ext cx="9144000" cy="2286000"/>
          </a:xfrm>
          <a:prstGeom prst="rect">
            <a:avLst/>
          </a:prstGeom>
          <a:solidFill>
            <a:schemeClr val="bg1"/>
          </a:solidFill>
        </p:spPr>
        <p:txBody>
          <a:bodyPr anchor="ctr" anchorCtr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anose="020B0600070205080204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9pPr>
          </a:lstStyle>
          <a:p>
            <a:r>
              <a:rPr lang="en-US" altLang="en-US" sz="3200" b="1" kern="0" dirty="0">
                <a:solidFill>
                  <a:srgbClr val="000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Observing System (EOS)</a:t>
            </a:r>
          </a:p>
          <a:p>
            <a:r>
              <a:rPr lang="en-US" altLang="en-US" sz="3200" b="1" kern="0" dirty="0">
                <a:solidFill>
                  <a:srgbClr val="000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Operational Collision Avoidance (OCA) </a:t>
            </a:r>
          </a:p>
          <a:p>
            <a:r>
              <a:rPr lang="en-US" altLang="en-US" sz="3200" b="1" kern="0" dirty="0">
                <a:solidFill>
                  <a:srgbClr val="000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   </a:t>
            </a:r>
          </a:p>
          <a:p>
            <a:endParaRPr lang="en-US" altLang="en-US" sz="1000" b="1" kern="0" dirty="0">
              <a:solidFill>
                <a:srgbClr val="00004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kern="0" dirty="0">
                <a:solidFill>
                  <a:srgbClr val="000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16, 2024</a:t>
            </a:r>
            <a:endParaRPr lang="en-US" altLang="en-US" sz="3200" b="1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100C20-C30A-A8D3-2D2F-AA9F0A0677C4}"/>
              </a:ext>
            </a:extLst>
          </p:cNvPr>
          <p:cNvSpPr txBox="1"/>
          <p:nvPr/>
        </p:nvSpPr>
        <p:spPr>
          <a:xfrm>
            <a:off x="129209" y="5288891"/>
            <a:ext cx="90147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cs typeface="Arial" panose="020B0604020202020204" pitchFamily="34" charset="0"/>
              </a:rPr>
              <a:t>Ian Crum</a:t>
            </a:r>
          </a:p>
          <a:p>
            <a:pPr algn="ctr"/>
            <a:r>
              <a:rPr lang="en-US" sz="2000" i="1" dirty="0">
                <a:cs typeface="Arial" panose="020B0604020202020204" pitchFamily="34" charset="0"/>
              </a:rPr>
              <a:t>EOS Collision Avoidance Engineer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0118BE5-672D-E381-A017-88B004257308}"/>
              </a:ext>
            </a:extLst>
          </p:cNvPr>
          <p:cNvSpPr txBox="1">
            <a:spLocks/>
          </p:cNvSpPr>
          <p:nvPr/>
        </p:nvSpPr>
        <p:spPr>
          <a:xfrm>
            <a:off x="-6628" y="-24505"/>
            <a:ext cx="9144000" cy="109728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anose="020B0600070205080204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9pPr>
          </a:lstStyle>
          <a:p>
            <a:r>
              <a:rPr lang="en-US" sz="32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Space Situational Awareness </a:t>
            </a:r>
          </a:p>
          <a:p>
            <a:r>
              <a:rPr lang="en-US" sz="32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OPERATORS’ WORKSHOP</a:t>
            </a:r>
            <a:br>
              <a:rPr lang="en-US" sz="40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3200" b="1" kern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063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43000"/>
          </a:xfrm>
        </p:spPr>
        <p:txBody>
          <a:bodyPr anchor="ctr" anchorCtr="1"/>
          <a:lstStyle/>
          <a:p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917" y="1237435"/>
            <a:ext cx="9007084" cy="4944703"/>
          </a:xfrm>
        </p:spPr>
        <p:txBody>
          <a:bodyPr/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Operational Collision Avoidance (OCA) Background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Overview of EOS Collision Avoidance Process</a:t>
            </a:r>
          </a:p>
          <a:p>
            <a:r>
              <a:rPr lang="en-US" sz="2400" b="1" dirty="0"/>
              <a:t>Aura versus CHEOPS High Interest Event (HIE)</a:t>
            </a:r>
          </a:p>
          <a:p>
            <a:r>
              <a:rPr lang="en-US" sz="2400" b="1" dirty="0"/>
              <a:t>Observations/Lessons Learned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</a:p>
          <a:p>
            <a:r>
              <a:rPr lang="en-US" sz="2400" b="1" dirty="0"/>
              <a:t>Backup Slides</a:t>
            </a:r>
            <a:endParaRPr lang="en-US" sz="2000" dirty="0"/>
          </a:p>
          <a:p>
            <a:pPr lvl="1"/>
            <a:r>
              <a:rPr lang="en-US" sz="2000" dirty="0"/>
              <a:t>Earth Observing System (EOS) – Terra, Aqua and Aura Background</a:t>
            </a:r>
          </a:p>
          <a:p>
            <a:pPr lvl="1"/>
            <a:r>
              <a:rPr lang="en-US" sz="2000" dirty="0"/>
              <a:t>Earth Science Mission Operations (ESMO) Collision Risk Management System (CRMS) Operations Concept</a:t>
            </a:r>
          </a:p>
          <a:p>
            <a:pPr lvl="1"/>
            <a:r>
              <a:rPr lang="en-US" sz="2000" dirty="0"/>
              <a:t>CHEOPS Background 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Aura/CHEOPS CRMS Event Details</a:t>
            </a:r>
          </a:p>
          <a:p>
            <a:pPr lvl="1"/>
            <a:r>
              <a:rPr lang="en-US" sz="2000" dirty="0"/>
              <a:t>Timeline of Activities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5/16/2024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mtClean="0"/>
              <a:pPr>
                <a:defRPr/>
              </a:pPr>
              <a:t>2</a:t>
            </a:fld>
            <a:r>
              <a:rPr lang="en-US" altLang="en-US"/>
              <a:t>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1087310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3</a:t>
            </a:fld>
            <a:r>
              <a:rPr lang="en-US" altLang="en-US"/>
              <a:t> </a:t>
            </a:r>
            <a:endParaRPr lang="en-US" alt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9489" y="1160738"/>
            <a:ext cx="8748311" cy="52460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ts val="0"/>
              </a:spcBef>
              <a:buFontTx/>
              <a:buChar char="•"/>
            </a:pPr>
            <a:r>
              <a:rPr lang="en-US" sz="2400" b="1" dirty="0"/>
              <a:t>NASA’s Earth Science Mission Operations (ESMO) Project’s experience with Operational Collision Avoidance (OCA) began in 2002.</a:t>
            </a:r>
          </a:p>
          <a:p>
            <a:pPr marL="342900" indent="-342900">
              <a:spcBef>
                <a:spcPts val="0"/>
              </a:spcBef>
              <a:buFontTx/>
              <a:buChar char="•"/>
            </a:pPr>
            <a:r>
              <a:rPr lang="en-US" sz="2400" b="1" dirty="0"/>
              <a:t>ESMO Collision Risk Management (CRM) process has been supported by two systems.</a:t>
            </a:r>
            <a:endParaRPr lang="en-US" sz="2000" dirty="0"/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–"/>
            </a:pPr>
            <a:r>
              <a:rPr lang="en-US" sz="2000" dirty="0"/>
              <a:t>NASA Conjunction Assessment and Risk Analysis (CARA) Team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–"/>
            </a:pPr>
            <a:r>
              <a:rPr lang="en-US" sz="2000" dirty="0"/>
              <a:t>SpaceNav Collision Risk Management System (CRMS) in 2016</a:t>
            </a:r>
            <a:endParaRPr lang="en-US" sz="2000" b="1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ESMO and CARA worked together to Devolve CARA Conjunction Analysis (CA) operations capabilities into the EOS Control Center. Mission Operations CA (MOCA).</a:t>
            </a:r>
            <a:endParaRPr lang="en-US" sz="2000" dirty="0"/>
          </a:p>
          <a:p>
            <a:pPr marL="742950" lvl="1" indent="-285750">
              <a:spcBef>
                <a:spcPts val="0"/>
              </a:spcBef>
              <a:buFontTx/>
              <a:buChar char="–"/>
            </a:pPr>
            <a:r>
              <a:rPr lang="en-US" sz="2000" dirty="0"/>
              <a:t>ESMO Pilot Program with CARA – Completed 9/25/2019</a:t>
            </a:r>
          </a:p>
          <a:p>
            <a:pPr marL="1257300" lvl="2" indent="-342900">
              <a:spcBef>
                <a:spcPts val="0"/>
              </a:spcBef>
              <a:buFont typeface="Arial" panose="020B0604020202020204" pitchFamily="34" charset="0"/>
              <a:buChar char="&gt;"/>
            </a:pPr>
            <a:r>
              <a:rPr lang="en-US" sz="1800" dirty="0"/>
              <a:t>CARA continues to provide shadow support if needed </a:t>
            </a:r>
            <a:endParaRPr lang="en-US" sz="20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ESMO MOCA CONOPS began in 2019.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2000" dirty="0"/>
              <a:t>Ref: Earth Science Mission Operations (ESMO) Conjunction Assessment (MOCA) Concept of Operations (CONOPS)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2000" dirty="0"/>
              <a:t>Transitioned to SpaceNav Webservices in 2023</a:t>
            </a:r>
          </a:p>
          <a:p>
            <a:pPr lvl="1">
              <a:spcBef>
                <a:spcPct val="20000"/>
              </a:spcBef>
            </a:pP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-9940"/>
            <a:ext cx="9144000" cy="10972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 anchorCtr="1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Background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3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6342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37A6F5-016F-833A-1CB3-B1921E036E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64BCD3-7D37-7BDF-4B7D-57493398ECD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4</a:t>
            </a:fld>
            <a:r>
              <a:rPr lang="en-US" altLang="en-US"/>
              <a:t> </a:t>
            </a: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599EF2-D57B-6F1D-1176-DC16D8CC5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89452"/>
            <a:ext cx="9144000" cy="11989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 anchorCtr="1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Overview of </a:t>
            </a:r>
          </a:p>
          <a:p>
            <a:pPr algn="ctr"/>
            <a:r>
              <a:rPr lang="en-US" sz="3200" b="1" dirty="0"/>
              <a:t>EOS Collision Avoidance Process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3200" b="1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690FAA-1BDF-F6A8-6ED5-38752A724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489" y="1200494"/>
            <a:ext cx="8546215" cy="52460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342900" indent="-342900">
              <a:spcBef>
                <a:spcPts val="0"/>
              </a:spcBef>
              <a:buFontTx/>
              <a:buChar char="•"/>
            </a:pPr>
            <a:r>
              <a:rPr lang="en-US" sz="2400" b="1" dirty="0"/>
              <a:t>Automated process that has evolved and been significantly improved since it began in early 2005.  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7-day predicted O/O ephemeris (with covariance) delivered 3-times per day for Conjunction Assessment by the 18</a:t>
            </a:r>
            <a:r>
              <a:rPr lang="en-US" sz="2400" b="1" baseline="30000" dirty="0"/>
              <a:t>th</a:t>
            </a:r>
            <a:r>
              <a:rPr lang="en-US" sz="2400" b="1" dirty="0"/>
              <a:t> Space Defense Squadron.  </a:t>
            </a:r>
            <a:endParaRPr lang="en-US" sz="2000" dirty="0"/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2000" dirty="0"/>
              <a:t>EOS missions no longer perform routine orbit maintenance maneuvers but will plan and execute collision avoidance maneuvers as necessary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Maneuver planning thresholds have evolved over time.</a:t>
            </a:r>
            <a:endParaRPr lang="en-US" sz="2000" dirty="0"/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2000" dirty="0"/>
              <a:t>HIE classification changed on 4/20/2023 to only consider events that are greater than 5e-5 Pc and 2 days to TCA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2000" dirty="0"/>
              <a:t>NASA requirement to maneuver at 1.0e-04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All potential avoidance maneuvers receive conjunction assessment screening prior to execution.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2000" dirty="0"/>
              <a:t>Command Authorization Meeting (CAM) prior to execution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2000" dirty="0"/>
          </a:p>
          <a:p>
            <a:pPr lvl="1">
              <a:spcBef>
                <a:spcPct val="20000"/>
              </a:spcBef>
            </a:pP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321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4"/>
          <p:cNvSpPr>
            <a:spLocks noChangeArrowheads="1"/>
          </p:cNvSpPr>
          <p:nvPr/>
        </p:nvSpPr>
        <p:spPr bwMode="auto">
          <a:xfrm>
            <a:off x="0" y="114300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/>
          <a:lstStyle/>
          <a:p>
            <a:pPr algn="ctr"/>
            <a:r>
              <a:rPr lang="en-US" altLang="en-US" sz="6600" b="1" dirty="0">
                <a:cs typeface="Arial" panose="020B0604020202020204" pitchFamily="34" charset="0"/>
              </a:rPr>
              <a:t>Aura vs. CHEOPS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5/16/2024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5</a:t>
            </a:fld>
            <a:r>
              <a:rPr lang="en-US" altLang="en-US"/>
              <a:t>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7722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16572" y="213140"/>
            <a:ext cx="9144000" cy="53296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0488" tIns="44450" rIns="90488" bIns="44450" anchor="ctr" anchorCtr="1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/>
              <a:t>Aura vs. CHEOPS</a:t>
            </a:r>
            <a:endParaRPr lang="en-US" sz="3200" b="1" dirty="0">
              <a:solidFill>
                <a:srgbClr val="00279F"/>
              </a:solidFill>
            </a:endParaRPr>
          </a:p>
        </p:txBody>
      </p:sp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6892925" y="1627188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 dirty="0">
              <a:latin typeface="Times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1357D4-F218-4AC5-A599-EB57C0BDF7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6</a:t>
            </a:fld>
            <a:r>
              <a:rPr lang="en-US" altLang="en-US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D63A45-91A1-3EB8-C5B3-F9439A13BB9F}"/>
              </a:ext>
            </a:extLst>
          </p:cNvPr>
          <p:cNvSpPr txBox="1"/>
          <p:nvPr/>
        </p:nvSpPr>
        <p:spPr>
          <a:xfrm>
            <a:off x="2198562" y="865854"/>
            <a:ext cx="14630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Credit: SpaceNav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8A4857F-666B-103C-01CA-B745866366E8}"/>
              </a:ext>
            </a:extLst>
          </p:cNvPr>
          <p:cNvSpPr txBox="1">
            <a:spLocks/>
          </p:cNvSpPr>
          <p:nvPr/>
        </p:nvSpPr>
        <p:spPr>
          <a:xfrm>
            <a:off x="279435" y="1303768"/>
            <a:ext cx="8508929" cy="5120640"/>
          </a:xfrm>
        </p:spPr>
        <p:txBody>
          <a:bodyPr anchor="t" anchorCtr="1"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ＭＳ Ｐゴシック" panose="020B0600070205080204" pitchFamily="34" charset="-128"/>
                <a:cs typeface="ＭＳ Ｐゴシック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panose="020B0600070205080204" pitchFamily="34" charset="-128"/>
                <a:cs typeface="ＭＳ Ｐゴシック" pitchFamily="34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anose="020B0600070205080204" pitchFamily="34" charset="-128"/>
                <a:cs typeface="ＭＳ Ｐゴシック" pitchFamily="34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anose="020B0600070205080204" pitchFamily="34" charset="-128"/>
                <a:cs typeface="ＭＳ Ｐゴシック" pitchFamily="34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anose="020B0600070205080204" pitchFamily="34" charset="-128"/>
                <a:cs typeface="ＭＳ Ｐゴシック" pitchFamily="34" charset="-128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High Interest Event (HIE) between EOS Aura and the maneuverable spacecraft CHEOPS (44874) was identified through the nominal operational process on 12/18/2023, TCA minus 4.5-days.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TCA of interest on 12/23/2023 at 11:20:20 UTC </a:t>
            </a:r>
            <a:endParaRPr lang="en-US" sz="18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CHEOPS (</a:t>
            </a:r>
            <a:r>
              <a:rPr lang="en-US" sz="2000" b="1" kern="0" dirty="0"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aracterizing </a:t>
            </a:r>
            <a:r>
              <a:rPr lang="en-US" sz="2000" b="1" kern="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xOPlanet </a:t>
            </a:r>
            <a:r>
              <a:rPr lang="en-US" sz="2000" b="1" kern="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atellite) is a small, well-tracked European Space Agency (ESA) payload.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800" kern="0" dirty="0">
                <a:latin typeface="Arial" panose="020B0604020202020204" pitchFamily="34" charset="0"/>
                <a:cs typeface="Arial" panose="020B0604020202020204" pitchFamily="34" charset="0"/>
              </a:rPr>
              <a:t>8 different SSN stations were tracking CHEOPS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ESA Collision Risk Assessment Support team reached-out to NASA CARA Team on 12/19/2023 indicating that they also observe the HIE with TCA in about 4 days.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800" kern="0" dirty="0">
                <a:latin typeface="Arial" panose="020B0604020202020204" pitchFamily="34" charset="0"/>
                <a:cs typeface="Arial" panose="020B0604020202020204" pitchFamily="34" charset="0"/>
              </a:rPr>
              <a:t>ESA suggested they proceed with their orbit maintenance maneuver as planned (TCA 3.5 days post planned maneuver)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800" kern="0" dirty="0">
                <a:latin typeface="Arial" panose="020B0604020202020204" pitchFamily="34" charset="0"/>
                <a:cs typeface="Arial" panose="020B0604020202020204" pitchFamily="34" charset="0"/>
              </a:rPr>
              <a:t>Maneuver planned for: 12/20/2023 at 05:15:10 UTC 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The ESMO team maintained constant coordination with ESA/ESOC Space Debris Office (OPS-SD).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800" kern="0" dirty="0">
                <a:latin typeface="Arial" panose="020B0604020202020204" pitchFamily="34" charset="0"/>
                <a:cs typeface="Arial" panose="020B0604020202020204" pitchFamily="34" charset="0"/>
              </a:rPr>
              <a:t>Emails and various data sets were exchanged and analyzed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800" kern="0" dirty="0">
                <a:latin typeface="Arial" panose="020B0604020202020204" pitchFamily="34" charset="0"/>
                <a:cs typeface="Arial" panose="020B0604020202020204" pitchFamily="34" charset="0"/>
              </a:rPr>
              <a:t>Detailed timeline in the backup slides</a:t>
            </a:r>
          </a:p>
          <a:p>
            <a:pPr marL="800100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2FC1FBFA-C70C-16BA-F29E-15BFA1BB693D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9332" y="6446520"/>
            <a:ext cx="2183449" cy="411480"/>
          </a:xfrm>
        </p:spPr>
        <p:txBody>
          <a:bodyPr/>
          <a:lstStyle/>
          <a:p>
            <a:pPr>
              <a:defRPr/>
            </a:pPr>
            <a:r>
              <a:rPr lang="en-US" dirty="0"/>
              <a:t>5/16/2024</a:t>
            </a:r>
          </a:p>
        </p:txBody>
      </p:sp>
    </p:spTree>
    <p:extLst>
      <p:ext uri="{BB962C8B-B14F-4D97-AF65-F5344CB8AC3E}">
        <p14:creationId xmlns:p14="http://schemas.microsoft.com/office/powerpoint/2010/main" val="3663171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1A7065-0976-AED4-660B-121177F97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39789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194725-A1C7-5F69-553E-87E19EEA8C67}"/>
              </a:ext>
            </a:extLst>
          </p:cNvPr>
          <p:cNvCxnSpPr>
            <a:cxnSpLocks/>
          </p:cNvCxnSpPr>
          <p:nvPr/>
        </p:nvCxnSpPr>
        <p:spPr bwMode="auto">
          <a:xfrm>
            <a:off x="2911151" y="1019682"/>
            <a:ext cx="0" cy="4476049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13740A6-1966-5BC6-F807-2E6A6F3CF5CA}"/>
              </a:ext>
            </a:extLst>
          </p:cNvPr>
          <p:cNvSpPr txBox="1"/>
          <p:nvPr/>
        </p:nvSpPr>
        <p:spPr>
          <a:xfrm>
            <a:off x="1819470" y="3965510"/>
            <a:ext cx="1007706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Initial notification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4B9F54-9087-1920-41C6-2CAFF0FE8390}"/>
              </a:ext>
            </a:extLst>
          </p:cNvPr>
          <p:cNvSpPr/>
          <p:nvPr/>
        </p:nvSpPr>
        <p:spPr bwMode="auto">
          <a:xfrm>
            <a:off x="3097762" y="1019681"/>
            <a:ext cx="6046238" cy="456935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</a:endParaRP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D3C834F1-5845-B5CD-5F3A-11382C15B55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9332" y="6446520"/>
            <a:ext cx="2183449" cy="411480"/>
          </a:xfrm>
        </p:spPr>
        <p:txBody>
          <a:bodyPr/>
          <a:lstStyle/>
          <a:p>
            <a:pPr>
              <a:defRPr/>
            </a:pPr>
            <a:r>
              <a:rPr lang="en-US" dirty="0"/>
              <a:t>5/16/2024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F05294-BA8D-2DE4-62A6-3A763594DFA1}"/>
              </a:ext>
            </a:extLst>
          </p:cNvPr>
          <p:cNvSpPr txBox="1">
            <a:spLocks/>
          </p:cNvSpPr>
          <p:nvPr/>
        </p:nvSpPr>
        <p:spPr>
          <a:xfrm>
            <a:off x="8219326" y="6446957"/>
            <a:ext cx="457200" cy="4114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>
              <a:defRPr/>
            </a:pPr>
            <a:fld id="{FD7EBDA2-8F0E-4CA4-8DFC-9D15D8059351}" type="slidenum">
              <a:rPr lang="en-US" altLang="en-US" sz="1200" smtClean="0"/>
              <a:pPr algn="ctr">
                <a:defRPr/>
              </a:pPr>
              <a:t>7</a:t>
            </a:fld>
            <a:r>
              <a:rPr lang="en-US" alt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10681F-696C-AF5D-453E-BB358058A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77" y="5589036"/>
            <a:ext cx="1607976" cy="8614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E73406-18D0-8A22-ABC2-33ABE11D9363}"/>
              </a:ext>
            </a:extLst>
          </p:cNvPr>
          <p:cNvSpPr txBox="1"/>
          <p:nvPr/>
        </p:nvSpPr>
        <p:spPr>
          <a:xfrm>
            <a:off x="4526497" y="6377940"/>
            <a:ext cx="14630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Credit: SpaceNav</a:t>
            </a:r>
          </a:p>
        </p:txBody>
      </p:sp>
    </p:spTree>
    <p:extLst>
      <p:ext uri="{BB962C8B-B14F-4D97-AF65-F5344CB8AC3E}">
        <p14:creationId xmlns:p14="http://schemas.microsoft.com/office/powerpoint/2010/main" val="355628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1A7065-0976-AED4-660B-121177F97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39789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194725-A1C7-5F69-553E-87E19EEA8C67}"/>
              </a:ext>
            </a:extLst>
          </p:cNvPr>
          <p:cNvCxnSpPr>
            <a:cxnSpLocks/>
          </p:cNvCxnSpPr>
          <p:nvPr/>
        </p:nvCxnSpPr>
        <p:spPr bwMode="auto">
          <a:xfrm>
            <a:off x="2911151" y="1019682"/>
            <a:ext cx="0" cy="4476049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13740A6-1966-5BC6-F807-2E6A6F3CF5CA}"/>
              </a:ext>
            </a:extLst>
          </p:cNvPr>
          <p:cNvSpPr txBox="1"/>
          <p:nvPr/>
        </p:nvSpPr>
        <p:spPr>
          <a:xfrm>
            <a:off x="1819470" y="3965510"/>
            <a:ext cx="1007706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Initial notification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CFC638-6B6E-EEBA-926C-56A66831AC51}"/>
              </a:ext>
            </a:extLst>
          </p:cNvPr>
          <p:cNvCxnSpPr>
            <a:cxnSpLocks/>
          </p:cNvCxnSpPr>
          <p:nvPr/>
        </p:nvCxnSpPr>
        <p:spPr bwMode="auto">
          <a:xfrm>
            <a:off x="3937512" y="1019682"/>
            <a:ext cx="0" cy="4476049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7535FF4-6035-4064-639C-DF002460C8E6}"/>
              </a:ext>
            </a:extLst>
          </p:cNvPr>
          <p:cNvSpPr txBox="1"/>
          <p:nvPr/>
        </p:nvSpPr>
        <p:spPr>
          <a:xfrm>
            <a:off x="2967141" y="3666930"/>
            <a:ext cx="100770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CHEOPS maneuver execution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D4DA4E-A06C-037B-7D0C-E569A17349DA}"/>
              </a:ext>
            </a:extLst>
          </p:cNvPr>
          <p:cNvSpPr/>
          <p:nvPr/>
        </p:nvSpPr>
        <p:spPr bwMode="auto">
          <a:xfrm>
            <a:off x="4105468" y="1019681"/>
            <a:ext cx="5038531" cy="456935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</a:endParaRPr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2496C7AE-F45D-AB82-1E9C-46BCF037547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9332" y="6446520"/>
            <a:ext cx="2183449" cy="411480"/>
          </a:xfrm>
        </p:spPr>
        <p:txBody>
          <a:bodyPr/>
          <a:lstStyle/>
          <a:p>
            <a:pPr>
              <a:defRPr/>
            </a:pPr>
            <a:r>
              <a:rPr lang="en-US" dirty="0"/>
              <a:t>5/16/2024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888A074D-5848-A0FC-B225-CEC09ACED77A}"/>
              </a:ext>
            </a:extLst>
          </p:cNvPr>
          <p:cNvSpPr txBox="1">
            <a:spLocks/>
          </p:cNvSpPr>
          <p:nvPr/>
        </p:nvSpPr>
        <p:spPr>
          <a:xfrm>
            <a:off x="8219326" y="6446957"/>
            <a:ext cx="457200" cy="4114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>
              <a:defRPr/>
            </a:pPr>
            <a:fld id="{FD7EBDA2-8F0E-4CA4-8DFC-9D15D8059351}" type="slidenum">
              <a:rPr lang="en-US" altLang="en-US" sz="1200" smtClean="0"/>
              <a:pPr algn="ctr">
                <a:defRPr/>
              </a:pPr>
              <a:t>8</a:t>
            </a:fld>
            <a:r>
              <a:rPr lang="en-US" altLang="en-US"/>
              <a:t> </a:t>
            </a:r>
            <a:endParaRPr lang="en-US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F45F76-59A0-22FE-EDB8-980729D8B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77" y="5589036"/>
            <a:ext cx="1607976" cy="8614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A1F08F-45F8-EAFE-305B-859CBE833FA6}"/>
              </a:ext>
            </a:extLst>
          </p:cNvPr>
          <p:cNvSpPr txBox="1"/>
          <p:nvPr/>
        </p:nvSpPr>
        <p:spPr>
          <a:xfrm>
            <a:off x="4526497" y="6377940"/>
            <a:ext cx="14630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Credit: SpaceNav</a:t>
            </a:r>
          </a:p>
        </p:txBody>
      </p:sp>
    </p:spTree>
    <p:extLst>
      <p:ext uri="{BB962C8B-B14F-4D97-AF65-F5344CB8AC3E}">
        <p14:creationId xmlns:p14="http://schemas.microsoft.com/office/powerpoint/2010/main" val="2047267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1A7065-0976-AED4-660B-121177F97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39789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194725-A1C7-5F69-553E-87E19EEA8C67}"/>
              </a:ext>
            </a:extLst>
          </p:cNvPr>
          <p:cNvCxnSpPr>
            <a:cxnSpLocks/>
          </p:cNvCxnSpPr>
          <p:nvPr/>
        </p:nvCxnSpPr>
        <p:spPr bwMode="auto">
          <a:xfrm>
            <a:off x="2911151" y="1019682"/>
            <a:ext cx="0" cy="4476049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13740A6-1966-5BC6-F807-2E6A6F3CF5CA}"/>
              </a:ext>
            </a:extLst>
          </p:cNvPr>
          <p:cNvSpPr txBox="1"/>
          <p:nvPr/>
        </p:nvSpPr>
        <p:spPr>
          <a:xfrm>
            <a:off x="1819470" y="3965510"/>
            <a:ext cx="1007706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Initial notification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CFC638-6B6E-EEBA-926C-56A66831AC51}"/>
              </a:ext>
            </a:extLst>
          </p:cNvPr>
          <p:cNvCxnSpPr>
            <a:cxnSpLocks/>
          </p:cNvCxnSpPr>
          <p:nvPr/>
        </p:nvCxnSpPr>
        <p:spPr bwMode="auto">
          <a:xfrm>
            <a:off x="3937512" y="1019682"/>
            <a:ext cx="0" cy="4476049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7535FF4-6035-4064-639C-DF002460C8E6}"/>
              </a:ext>
            </a:extLst>
          </p:cNvPr>
          <p:cNvSpPr txBox="1"/>
          <p:nvPr/>
        </p:nvSpPr>
        <p:spPr>
          <a:xfrm>
            <a:off x="2967141" y="3666930"/>
            <a:ext cx="100770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CHEOPS maneuver execution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D4DA4E-A06C-037B-7D0C-E569A17349DA}"/>
              </a:ext>
            </a:extLst>
          </p:cNvPr>
          <p:cNvSpPr/>
          <p:nvPr/>
        </p:nvSpPr>
        <p:spPr bwMode="auto">
          <a:xfrm>
            <a:off x="5355788" y="1019681"/>
            <a:ext cx="1091659" cy="456935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06D3F4-4D1B-0CF2-E66F-4093B1D6FE1F}"/>
              </a:ext>
            </a:extLst>
          </p:cNvPr>
          <p:cNvSpPr/>
          <p:nvPr/>
        </p:nvSpPr>
        <p:spPr bwMode="auto">
          <a:xfrm>
            <a:off x="6447446" y="1019681"/>
            <a:ext cx="2696553" cy="456935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9F7962-FD61-11EA-553E-9CA993BDCE0C}"/>
              </a:ext>
            </a:extLst>
          </p:cNvPr>
          <p:cNvSpPr txBox="1"/>
          <p:nvPr/>
        </p:nvSpPr>
        <p:spPr>
          <a:xfrm>
            <a:off x="5439738" y="1019681"/>
            <a:ext cx="1091659" cy="646331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New ASW data showed high risk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91A016-3C8A-B93D-FD33-DE484AF528DB}"/>
              </a:ext>
            </a:extLst>
          </p:cNvPr>
          <p:cNvSpPr txBox="1"/>
          <p:nvPr/>
        </p:nvSpPr>
        <p:spPr>
          <a:xfrm>
            <a:off x="5439738" y="3257706"/>
            <a:ext cx="1194327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CHEOPS O/O data low risk</a:t>
            </a:r>
          </a:p>
        </p:txBody>
      </p:sp>
      <p:sp>
        <p:nvSpPr>
          <p:cNvPr id="13" name="Date Placeholder 1">
            <a:extLst>
              <a:ext uri="{FF2B5EF4-FFF2-40B4-BE49-F238E27FC236}">
                <a16:creationId xmlns:a16="http://schemas.microsoft.com/office/drawing/2014/main" id="{E1333DE3-2519-41B1-C7E5-7761BCD4308E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9332" y="6446520"/>
            <a:ext cx="2183449" cy="411480"/>
          </a:xfrm>
        </p:spPr>
        <p:txBody>
          <a:bodyPr/>
          <a:lstStyle/>
          <a:p>
            <a:pPr>
              <a:defRPr/>
            </a:pPr>
            <a:r>
              <a:rPr lang="en-US" dirty="0"/>
              <a:t>5/16/2024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D047007E-8AFE-8A25-656E-CC9C89FEB209}"/>
              </a:ext>
            </a:extLst>
          </p:cNvPr>
          <p:cNvSpPr txBox="1">
            <a:spLocks/>
          </p:cNvSpPr>
          <p:nvPr/>
        </p:nvSpPr>
        <p:spPr>
          <a:xfrm>
            <a:off x="8219326" y="6446957"/>
            <a:ext cx="457200" cy="4114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>
              <a:defRPr/>
            </a:pPr>
            <a:fld id="{FD7EBDA2-8F0E-4CA4-8DFC-9D15D8059351}" type="slidenum">
              <a:rPr lang="en-US" altLang="en-US" sz="1200" smtClean="0"/>
              <a:pPr algn="ctr">
                <a:defRPr/>
              </a:pPr>
              <a:t>9</a:t>
            </a:fld>
            <a:r>
              <a:rPr lang="en-US" altLang="en-US"/>
              <a:t> </a:t>
            </a:r>
            <a:endParaRPr lang="en-US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08C8B9-6343-D18D-86F2-DB2FCC143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77" y="5589036"/>
            <a:ext cx="1607976" cy="8614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E8DD8F-7162-5E4A-3D7C-683006EC2AD9}"/>
              </a:ext>
            </a:extLst>
          </p:cNvPr>
          <p:cNvSpPr txBox="1"/>
          <p:nvPr/>
        </p:nvSpPr>
        <p:spPr>
          <a:xfrm>
            <a:off x="4526497" y="6377940"/>
            <a:ext cx="14630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Credit: SpaceNav</a:t>
            </a:r>
          </a:p>
        </p:txBody>
      </p:sp>
    </p:spTree>
    <p:extLst>
      <p:ext uri="{BB962C8B-B14F-4D97-AF65-F5344CB8AC3E}">
        <p14:creationId xmlns:p14="http://schemas.microsoft.com/office/powerpoint/2010/main" val="168999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1A7065-0976-AED4-660B-121177F97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39789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194725-A1C7-5F69-553E-87E19EEA8C67}"/>
              </a:ext>
            </a:extLst>
          </p:cNvPr>
          <p:cNvCxnSpPr>
            <a:cxnSpLocks/>
          </p:cNvCxnSpPr>
          <p:nvPr/>
        </p:nvCxnSpPr>
        <p:spPr bwMode="auto">
          <a:xfrm>
            <a:off x="2911151" y="1019682"/>
            <a:ext cx="0" cy="4476049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13740A6-1966-5BC6-F807-2E6A6F3CF5CA}"/>
              </a:ext>
            </a:extLst>
          </p:cNvPr>
          <p:cNvSpPr txBox="1"/>
          <p:nvPr/>
        </p:nvSpPr>
        <p:spPr>
          <a:xfrm>
            <a:off x="1819470" y="3965510"/>
            <a:ext cx="1007706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Initial notification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CFC638-6B6E-EEBA-926C-56A66831AC51}"/>
              </a:ext>
            </a:extLst>
          </p:cNvPr>
          <p:cNvCxnSpPr>
            <a:cxnSpLocks/>
          </p:cNvCxnSpPr>
          <p:nvPr/>
        </p:nvCxnSpPr>
        <p:spPr bwMode="auto">
          <a:xfrm>
            <a:off x="3937512" y="1019682"/>
            <a:ext cx="0" cy="4476049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7535FF4-6035-4064-639C-DF002460C8E6}"/>
              </a:ext>
            </a:extLst>
          </p:cNvPr>
          <p:cNvSpPr txBox="1"/>
          <p:nvPr/>
        </p:nvSpPr>
        <p:spPr>
          <a:xfrm>
            <a:off x="2967141" y="3666930"/>
            <a:ext cx="100770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CHEOPS maneuver execution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06D3F4-4D1B-0CF2-E66F-4093B1D6FE1F}"/>
              </a:ext>
            </a:extLst>
          </p:cNvPr>
          <p:cNvSpPr/>
          <p:nvPr/>
        </p:nvSpPr>
        <p:spPr bwMode="auto">
          <a:xfrm>
            <a:off x="6932677" y="1019681"/>
            <a:ext cx="2211322" cy="456935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9F7962-FD61-11EA-553E-9CA993BDCE0C}"/>
              </a:ext>
            </a:extLst>
          </p:cNvPr>
          <p:cNvSpPr txBox="1"/>
          <p:nvPr/>
        </p:nvSpPr>
        <p:spPr>
          <a:xfrm>
            <a:off x="5439738" y="1019681"/>
            <a:ext cx="1091659" cy="646331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New ASW data showed high risk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91A016-3C8A-B93D-FD33-DE484AF528DB}"/>
              </a:ext>
            </a:extLst>
          </p:cNvPr>
          <p:cNvSpPr txBox="1"/>
          <p:nvPr/>
        </p:nvSpPr>
        <p:spPr>
          <a:xfrm>
            <a:off x="5439738" y="3257705"/>
            <a:ext cx="1194327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CHEOPS O/O data low risk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1C8B77-5681-AC91-65D4-C0626C12D56B}"/>
              </a:ext>
            </a:extLst>
          </p:cNvPr>
          <p:cNvSpPr txBox="1"/>
          <p:nvPr/>
        </p:nvSpPr>
        <p:spPr>
          <a:xfrm>
            <a:off x="5467738" y="4366136"/>
            <a:ext cx="1455567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FOT decides for Aura to maneuver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E91FA9D-5D1F-3015-34CF-AA302A209498}"/>
              </a:ext>
            </a:extLst>
          </p:cNvPr>
          <p:cNvCxnSpPr>
            <a:cxnSpLocks/>
          </p:cNvCxnSpPr>
          <p:nvPr/>
        </p:nvCxnSpPr>
        <p:spPr bwMode="auto">
          <a:xfrm>
            <a:off x="6830008" y="1019681"/>
            <a:ext cx="0" cy="4476049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79E1B746-B9A8-20EB-64E8-E6C10E834CE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9332" y="6446520"/>
            <a:ext cx="2183449" cy="411480"/>
          </a:xfrm>
        </p:spPr>
        <p:txBody>
          <a:bodyPr/>
          <a:lstStyle/>
          <a:p>
            <a:pPr>
              <a:defRPr/>
            </a:pPr>
            <a:r>
              <a:rPr lang="en-US" dirty="0"/>
              <a:t>5/16/2024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D4F5C6EB-062A-FFAC-6CC6-0E538579BAEC}"/>
              </a:ext>
            </a:extLst>
          </p:cNvPr>
          <p:cNvSpPr txBox="1">
            <a:spLocks/>
          </p:cNvSpPr>
          <p:nvPr/>
        </p:nvSpPr>
        <p:spPr>
          <a:xfrm>
            <a:off x="8219326" y="6446957"/>
            <a:ext cx="457200" cy="4114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>
              <a:defRPr/>
            </a:pPr>
            <a:fld id="{FD7EBDA2-8F0E-4CA4-8DFC-9D15D8059351}" type="slidenum">
              <a:rPr lang="en-US" altLang="en-US" sz="1200" smtClean="0"/>
              <a:pPr algn="ctr">
                <a:defRPr/>
              </a:pPr>
              <a:t>10</a:t>
            </a:fld>
            <a:r>
              <a:rPr lang="en-US" altLang="en-US"/>
              <a:t> </a:t>
            </a:r>
            <a:endParaRPr lang="en-US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0B89D6-1A7C-8793-BC21-42699D97F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77" y="5589036"/>
            <a:ext cx="1607976" cy="8614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587218-6346-FB96-9913-237BA99113E7}"/>
              </a:ext>
            </a:extLst>
          </p:cNvPr>
          <p:cNvSpPr txBox="1"/>
          <p:nvPr/>
        </p:nvSpPr>
        <p:spPr>
          <a:xfrm>
            <a:off x="4526497" y="6377940"/>
            <a:ext cx="14630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Credit: SpaceNav</a:t>
            </a:r>
          </a:p>
        </p:txBody>
      </p:sp>
    </p:spTree>
    <p:extLst>
      <p:ext uri="{BB962C8B-B14F-4D97-AF65-F5344CB8AC3E}">
        <p14:creationId xmlns:p14="http://schemas.microsoft.com/office/powerpoint/2010/main" val="210517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1A7065-0976-AED4-660B-121177F97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11"/>
            <a:ext cx="9144000" cy="639789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194725-A1C7-5F69-553E-87E19EEA8C67}"/>
              </a:ext>
            </a:extLst>
          </p:cNvPr>
          <p:cNvCxnSpPr>
            <a:cxnSpLocks/>
          </p:cNvCxnSpPr>
          <p:nvPr/>
        </p:nvCxnSpPr>
        <p:spPr bwMode="auto">
          <a:xfrm>
            <a:off x="2911151" y="1019682"/>
            <a:ext cx="0" cy="4476049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13740A6-1966-5BC6-F807-2E6A6F3CF5CA}"/>
              </a:ext>
            </a:extLst>
          </p:cNvPr>
          <p:cNvSpPr txBox="1"/>
          <p:nvPr/>
        </p:nvSpPr>
        <p:spPr>
          <a:xfrm>
            <a:off x="1819470" y="3965510"/>
            <a:ext cx="1007706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Initial notification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CFC638-6B6E-EEBA-926C-56A66831AC51}"/>
              </a:ext>
            </a:extLst>
          </p:cNvPr>
          <p:cNvCxnSpPr>
            <a:cxnSpLocks/>
          </p:cNvCxnSpPr>
          <p:nvPr/>
        </p:nvCxnSpPr>
        <p:spPr bwMode="auto">
          <a:xfrm>
            <a:off x="3937512" y="1019682"/>
            <a:ext cx="0" cy="4476049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7535FF4-6035-4064-639C-DF002460C8E6}"/>
              </a:ext>
            </a:extLst>
          </p:cNvPr>
          <p:cNvSpPr txBox="1"/>
          <p:nvPr/>
        </p:nvSpPr>
        <p:spPr>
          <a:xfrm>
            <a:off x="2967141" y="3666930"/>
            <a:ext cx="100770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CHEOPS maneuver execution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06D3F4-4D1B-0CF2-E66F-4093B1D6FE1F}"/>
              </a:ext>
            </a:extLst>
          </p:cNvPr>
          <p:cNvSpPr/>
          <p:nvPr/>
        </p:nvSpPr>
        <p:spPr bwMode="auto">
          <a:xfrm>
            <a:off x="7996287" y="1019681"/>
            <a:ext cx="451446" cy="456935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9F7962-FD61-11EA-553E-9CA993BDCE0C}"/>
              </a:ext>
            </a:extLst>
          </p:cNvPr>
          <p:cNvSpPr txBox="1"/>
          <p:nvPr/>
        </p:nvSpPr>
        <p:spPr>
          <a:xfrm>
            <a:off x="5439738" y="1019681"/>
            <a:ext cx="1091659" cy="646331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New ASW data showed high risk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91A016-3C8A-B93D-FD33-DE484AF528DB}"/>
              </a:ext>
            </a:extLst>
          </p:cNvPr>
          <p:cNvSpPr txBox="1"/>
          <p:nvPr/>
        </p:nvSpPr>
        <p:spPr>
          <a:xfrm>
            <a:off x="5439738" y="3257705"/>
            <a:ext cx="1194327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CHEOPS O/O data low risk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1C8B77-5681-AC91-65D4-C0626C12D56B}"/>
              </a:ext>
            </a:extLst>
          </p:cNvPr>
          <p:cNvSpPr txBox="1"/>
          <p:nvPr/>
        </p:nvSpPr>
        <p:spPr>
          <a:xfrm>
            <a:off x="5467738" y="4366136"/>
            <a:ext cx="1455567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FOT decides for Aura to maneuver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E91FA9D-5D1F-3015-34CF-AA302A209498}"/>
              </a:ext>
            </a:extLst>
          </p:cNvPr>
          <p:cNvCxnSpPr>
            <a:cxnSpLocks/>
          </p:cNvCxnSpPr>
          <p:nvPr/>
        </p:nvCxnSpPr>
        <p:spPr bwMode="auto">
          <a:xfrm>
            <a:off x="6830008" y="1019681"/>
            <a:ext cx="0" cy="4476049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34392EC-4E03-9247-5E89-F53372082383}"/>
              </a:ext>
            </a:extLst>
          </p:cNvPr>
          <p:cNvSpPr/>
          <p:nvPr/>
        </p:nvSpPr>
        <p:spPr bwMode="auto">
          <a:xfrm>
            <a:off x="8410399" y="1019681"/>
            <a:ext cx="729981" cy="456935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1C8B77-5681-AC91-65D4-C0626C12D56B}"/>
              </a:ext>
            </a:extLst>
          </p:cNvPr>
          <p:cNvSpPr txBox="1"/>
          <p:nvPr/>
        </p:nvSpPr>
        <p:spPr>
          <a:xfrm>
            <a:off x="6531397" y="4855044"/>
            <a:ext cx="1522681" cy="46166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FOT holds CAM and approves RMM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E91FA9D-5D1F-3015-34CF-AA302A209498}"/>
              </a:ext>
            </a:extLst>
          </p:cNvPr>
          <p:cNvCxnSpPr>
            <a:cxnSpLocks/>
          </p:cNvCxnSpPr>
          <p:nvPr/>
        </p:nvCxnSpPr>
        <p:spPr bwMode="auto">
          <a:xfrm>
            <a:off x="7974101" y="998518"/>
            <a:ext cx="0" cy="4476049"/>
          </a:xfrm>
          <a:prstGeom prst="line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5805F54-3E55-937B-B9D3-EB9ADF3DDC38}"/>
              </a:ext>
            </a:extLst>
          </p:cNvPr>
          <p:cNvSpPr txBox="1"/>
          <p:nvPr/>
        </p:nvSpPr>
        <p:spPr>
          <a:xfrm>
            <a:off x="7477362" y="3674473"/>
            <a:ext cx="1007706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Aura maneuver execution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F18F11-2572-00F3-FE1F-F9BD5D6D70E3}"/>
              </a:ext>
            </a:extLst>
          </p:cNvPr>
          <p:cNvCxnSpPr>
            <a:cxnSpLocks/>
          </p:cNvCxnSpPr>
          <p:nvPr/>
        </p:nvCxnSpPr>
        <p:spPr bwMode="auto">
          <a:xfrm>
            <a:off x="8447733" y="1027225"/>
            <a:ext cx="0" cy="4476049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Date Placeholder 1">
            <a:extLst>
              <a:ext uri="{FF2B5EF4-FFF2-40B4-BE49-F238E27FC236}">
                <a16:creationId xmlns:a16="http://schemas.microsoft.com/office/drawing/2014/main" id="{AC6CF318-494B-7DFC-5579-E06F1B5667A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9332" y="6446520"/>
            <a:ext cx="2183449" cy="411480"/>
          </a:xfrm>
        </p:spPr>
        <p:txBody>
          <a:bodyPr/>
          <a:lstStyle/>
          <a:p>
            <a:pPr>
              <a:defRPr/>
            </a:pPr>
            <a:r>
              <a:rPr lang="en-US" dirty="0"/>
              <a:t>5/16/2024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21147757-A403-3EA8-2F87-364F0787B12F}"/>
              </a:ext>
            </a:extLst>
          </p:cNvPr>
          <p:cNvSpPr txBox="1">
            <a:spLocks/>
          </p:cNvSpPr>
          <p:nvPr/>
        </p:nvSpPr>
        <p:spPr>
          <a:xfrm>
            <a:off x="8219326" y="6446957"/>
            <a:ext cx="457200" cy="4114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>
              <a:defRPr/>
            </a:pPr>
            <a:fld id="{FD7EBDA2-8F0E-4CA4-8DFC-9D15D8059351}" type="slidenum">
              <a:rPr lang="en-US" altLang="en-US" sz="1200" smtClean="0"/>
              <a:pPr algn="ctr">
                <a:defRPr/>
              </a:pPr>
              <a:t>11</a:t>
            </a:fld>
            <a:r>
              <a:rPr lang="en-US" altLang="en-US"/>
              <a:t> </a:t>
            </a:r>
            <a:endParaRPr lang="en-US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DD6CCC-DC25-D3C5-FA0E-5F10797CF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77" y="5589036"/>
            <a:ext cx="1607976" cy="8614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EEB3F6-A8A3-6CB5-87DE-07FF4F297CDE}"/>
              </a:ext>
            </a:extLst>
          </p:cNvPr>
          <p:cNvSpPr txBox="1"/>
          <p:nvPr/>
        </p:nvSpPr>
        <p:spPr>
          <a:xfrm>
            <a:off x="4526497" y="6377940"/>
            <a:ext cx="14630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Credit: SpaceNav</a:t>
            </a:r>
          </a:p>
        </p:txBody>
      </p:sp>
    </p:spTree>
    <p:extLst>
      <p:ext uri="{BB962C8B-B14F-4D97-AF65-F5344CB8AC3E}">
        <p14:creationId xmlns:p14="http://schemas.microsoft.com/office/powerpoint/2010/main" val="139503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13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6D76B-B201-46C3-9979-3BF95696BCD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A86939-F637-4FF4-AE42-F7C6960747AB}"/>
              </a:ext>
            </a:extLst>
          </p:cNvPr>
          <p:cNvSpPr txBox="1"/>
          <p:nvPr/>
        </p:nvSpPr>
        <p:spPr>
          <a:xfrm>
            <a:off x="367748" y="1217863"/>
            <a:ext cx="831905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Every High Interest Event (HIE) is unique.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HIEs with other operational missions are rare.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EOS experience with conjunctions with other operational missions since starting to using CRMS. </a:t>
            </a:r>
          </a:p>
          <a:p>
            <a:pPr marL="914400" lvl="1" indent="-457200">
              <a:buFont typeface="Arial" panose="020B0604020202020204" pitchFamily="34" charset="0"/>
              <a:buChar char="−"/>
            </a:pPr>
            <a:r>
              <a:rPr lang="en-US" sz="2000" dirty="0"/>
              <a:t>12/05/2020: Terra/42901 (Venus)</a:t>
            </a:r>
          </a:p>
          <a:p>
            <a:pPr marL="914400" lvl="1" indent="-457200">
              <a:buFont typeface="Arial" panose="020B0604020202020204" pitchFamily="34" charset="0"/>
              <a:buChar char="−"/>
            </a:pPr>
            <a:r>
              <a:rPr lang="en-US" sz="2000" dirty="0"/>
              <a:t>01/13/2023: Aqua/53757 (Centispace-1 S3)</a:t>
            </a:r>
          </a:p>
          <a:p>
            <a:pPr marL="914400" lvl="1" indent="-457200">
              <a:buFont typeface="Arial" panose="020B0604020202020204" pitchFamily="34" charset="0"/>
              <a:buChar char="−"/>
            </a:pPr>
            <a:r>
              <a:rPr lang="en-US" sz="2000" dirty="0"/>
              <a:t>12/23/2023: Aura/44874 (CHEOPS) </a:t>
            </a:r>
          </a:p>
          <a:p>
            <a:pPr marL="914400" lvl="1" indent="-457200">
              <a:buFont typeface="Arial" panose="020B0604020202020204" pitchFamily="34" charset="0"/>
              <a:buChar char="−"/>
            </a:pPr>
            <a:r>
              <a:rPr lang="en-US" sz="2000" dirty="0"/>
              <a:t>04/24/2024: Aura/39019 (Pleiades 1B)</a:t>
            </a:r>
          </a:p>
          <a:p>
            <a:pPr marL="914400" lvl="1" indent="-457200">
              <a:buFont typeface="Arial" panose="020B0604020202020204" pitchFamily="34" charset="0"/>
              <a:buChar char="−"/>
            </a:pPr>
            <a:r>
              <a:rPr lang="en-US" sz="2000" dirty="0"/>
              <a:t>04/28/2024: Aqua/57958 (Yaogan-33 04)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Lot of experience with passing and crossing conjunctions with ESC/A-Train partner missions.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All previous HIE conjunctions with operational missions were successfully managed by the multiple teams involved – Thank You.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2B26C8-905C-4375-8296-C876B7E71556}"/>
              </a:ext>
            </a:extLst>
          </p:cNvPr>
          <p:cNvSpPr txBox="1"/>
          <p:nvPr/>
        </p:nvSpPr>
        <p:spPr>
          <a:xfrm>
            <a:off x="944217" y="318786"/>
            <a:ext cx="7026965" cy="584775"/>
          </a:xfrm>
          <a:prstGeom prst="rect">
            <a:avLst/>
          </a:prstGeom>
          <a:noFill/>
        </p:spPr>
        <p:txBody>
          <a:bodyPr wrap="square" anchor="ctr" anchorCtr="1">
            <a:spAutoFit/>
          </a:bodyPr>
          <a:lstStyle/>
          <a:p>
            <a:pPr algn="ctr"/>
            <a:r>
              <a:rPr lang="en-US" sz="3200" b="1" dirty="0"/>
              <a:t>Observations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9D94C130-DA0F-4EC5-B043-8556BF8CD41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229600" y="6446520"/>
            <a:ext cx="457200" cy="411480"/>
          </a:xfrm>
        </p:spPr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12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4567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6D76B-B201-46C3-9979-3BF95696BCD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A86939-F637-4FF4-AE42-F7C6960747AB}"/>
              </a:ext>
            </a:extLst>
          </p:cNvPr>
          <p:cNvSpPr txBox="1"/>
          <p:nvPr/>
        </p:nvSpPr>
        <p:spPr>
          <a:xfrm>
            <a:off x="164960" y="1217863"/>
            <a:ext cx="86742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Identify stakeholders early and include all parties in the HIE maneuver planning communications.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Communicate early and often.</a:t>
            </a:r>
          </a:p>
          <a:p>
            <a:pPr marL="914400" lvl="1" indent="-457200">
              <a:buFont typeface="Arial" panose="020B0604020202020204" pitchFamily="34" charset="0"/>
              <a:buChar char="−"/>
            </a:pPr>
            <a:r>
              <a:rPr lang="en-US" sz="2400" dirty="0"/>
              <a:t>Frequent communication is essential</a:t>
            </a:r>
          </a:p>
          <a:p>
            <a:pPr marL="914400" lvl="1" indent="-457200">
              <a:buFont typeface="Arial" panose="020B0604020202020204" pitchFamily="34" charset="0"/>
              <a:buChar char="−"/>
            </a:pPr>
            <a:r>
              <a:rPr lang="en-US" sz="2400" dirty="0"/>
              <a:t>Consider operational cadence and time difference</a:t>
            </a:r>
          </a:p>
          <a:p>
            <a:pPr marL="914400" lvl="1" indent="-457200">
              <a:buFont typeface="Arial" panose="020B0604020202020204" pitchFamily="34" charset="0"/>
              <a:buChar char="−"/>
            </a:pPr>
            <a:endParaRPr lang="en-US" sz="1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Written communication preferred unless short turn-around necessitates verbal (meeting/telecon/phone) conversation.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Establish some common ground for delivery/exchange of ephemeris, miss distances information and maneuver plans.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2B26C8-905C-4375-8296-C876B7E71556}"/>
              </a:ext>
            </a:extLst>
          </p:cNvPr>
          <p:cNvSpPr txBox="1"/>
          <p:nvPr/>
        </p:nvSpPr>
        <p:spPr>
          <a:xfrm>
            <a:off x="944217" y="318786"/>
            <a:ext cx="7026965" cy="584775"/>
          </a:xfrm>
          <a:prstGeom prst="rect">
            <a:avLst/>
          </a:prstGeom>
          <a:noFill/>
        </p:spPr>
        <p:txBody>
          <a:bodyPr wrap="square" anchor="ctr" anchorCtr="1">
            <a:spAutoFit/>
          </a:bodyPr>
          <a:lstStyle/>
          <a:p>
            <a:pPr algn="ctr"/>
            <a:r>
              <a:rPr lang="en-US" sz="3200" b="1" dirty="0"/>
              <a:t>Lessons Learned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9D94C130-DA0F-4EC5-B043-8556BF8CD41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229600" y="6446520"/>
            <a:ext cx="457200" cy="411480"/>
          </a:xfrm>
        </p:spPr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13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3416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125" t="12500" r="17188" b="12500"/>
          <a:stretch>
            <a:fillRect/>
          </a:stretch>
        </p:blipFill>
        <p:spPr bwMode="auto">
          <a:xfrm>
            <a:off x="0" y="32657"/>
            <a:ext cx="9175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0" y="5699429"/>
            <a:ext cx="9144000" cy="84864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anose="020B0600070205080204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9pPr>
          </a:lstStyle>
          <a:p>
            <a:r>
              <a:rPr lang="en-US" b="1" kern="0" dirty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Questions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819150" y="-13455"/>
            <a:ext cx="7772400" cy="14700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anose="020B0600070205080204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9pPr>
          </a:lstStyle>
          <a:p>
            <a:r>
              <a:rPr lang="en-US" sz="4000" kern="0" dirty="0">
                <a:solidFill>
                  <a:srgbClr val="FFFF00"/>
                </a:solidFill>
                <a:latin typeface="Arial Black" panose="020B0A04020102020204" pitchFamily="34" charset="0"/>
              </a:rPr>
              <a:t>Thank you for your</a:t>
            </a:r>
            <a:br>
              <a:rPr lang="en-US" sz="4000" kern="0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en-US" sz="4000" kern="0" dirty="0">
                <a:solidFill>
                  <a:srgbClr val="FFFF00"/>
                </a:solidFill>
                <a:latin typeface="Arial Black" panose="020B0A04020102020204" pitchFamily="34" charset="0"/>
              </a:rPr>
              <a:t>time and attention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14</a:t>
            </a:fld>
            <a:r>
              <a:rPr lang="en-US" altLang="en-US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05459" y="6411588"/>
            <a:ext cx="3618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Source 2010 USAF Television Commercial</a:t>
            </a:r>
          </a:p>
        </p:txBody>
      </p:sp>
    </p:spTree>
    <p:extLst>
      <p:ext uri="{BB962C8B-B14F-4D97-AF65-F5344CB8AC3E}">
        <p14:creationId xmlns:p14="http://schemas.microsoft.com/office/powerpoint/2010/main" val="3770895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1819656" y="0"/>
            <a:ext cx="5486400" cy="1123720"/>
          </a:xfrm>
        </p:spPr>
        <p:txBody>
          <a:bodyPr anchor="ctr" anchorCtr="1"/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Abbreviations/Acronyms </a:t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List </a:t>
            </a:r>
            <a:endParaRPr lang="en-US" sz="3200" b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6429" y="1279168"/>
            <a:ext cx="8663165" cy="3968693"/>
          </a:xfrm>
          <a:noFill/>
        </p:spPr>
        <p:txBody>
          <a:bodyPr numCol="3" spcCol="0"/>
          <a:lstStyle/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ASW – 	Astrodynamics Workstation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CA – 	Close Approach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CA – 	Collision Avoidance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CA – 	Conjunction Assessment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CAE – 	FOT Collision Avoidance Engineer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CAM – 	Command Authorization Meeting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CARA – 	Conjunction Assessment  Risk Analysis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CRMS – 	Collision Risk Management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DAM – 	Debris Avoidance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DMUM – 	Drag Make-up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EOS – 	Earth Observing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ESC – 	Earth Science Constellation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ESMO – 	Earth Science Mission Operations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FDS – 	Flight Dynamics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FOT – 	Flight Operations Team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GMT – 	Greenwich Mean Time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GSFC – 	Goddard Space Flight Center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HIE – 	High Interest Event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HQ –   	Headquarters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km – 	kilometer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m –	meter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m/s – 	Meters/second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MLT – 	Mean Local Time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MOCA – 	Mission Operations CA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NASA – 	National Aeronautics &amp; Space Administration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Pc – 	Probability of Collision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RIC – 	Radial, In-track, Cross-Track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RMM – 	Risk Mitigation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s or sec –	second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TBD – 	To Be Determined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TCA – 	Time of Closest Approach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UTC – 	Coordinated Universal Time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5541963" algn="l"/>
              </a:tabLst>
            </a:pPr>
            <a:endParaRPr lang="en-US" sz="1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mtClean="0"/>
              <a:pPr>
                <a:defRPr/>
              </a:pPr>
              <a:t>15</a:t>
            </a:fld>
            <a:r>
              <a:rPr lang="en-US" altLang="en-US"/>
              <a:t>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1904135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4"/>
          <p:cNvSpPr>
            <a:spLocks noChangeArrowheads="1"/>
          </p:cNvSpPr>
          <p:nvPr/>
        </p:nvSpPr>
        <p:spPr bwMode="auto">
          <a:xfrm>
            <a:off x="0" y="114300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/>
          <a:lstStyle/>
          <a:p>
            <a:pPr algn="ctr"/>
            <a:r>
              <a:rPr lang="en-US" altLang="en-US" sz="6600" b="1" dirty="0">
                <a:cs typeface="Arial" panose="020B0604020202020204" pitchFamily="34" charset="0"/>
              </a:rPr>
              <a:t>Backup</a:t>
            </a:r>
          </a:p>
          <a:p>
            <a:pPr algn="ctr"/>
            <a:r>
              <a:rPr lang="en-US" altLang="en-US" sz="6600" b="1" dirty="0">
                <a:cs typeface="Arial" panose="020B0604020202020204" pitchFamily="34" charset="0"/>
              </a:rPr>
              <a:t>Slides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16</a:t>
            </a:fld>
            <a:r>
              <a:rPr lang="en-US" altLang="en-US"/>
              <a:t>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37091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4"/>
          <p:cNvSpPr>
            <a:spLocks noChangeArrowheads="1"/>
          </p:cNvSpPr>
          <p:nvPr/>
        </p:nvSpPr>
        <p:spPr bwMode="auto">
          <a:xfrm>
            <a:off x="0" y="114300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/>
          <a:lstStyle/>
          <a:p>
            <a:pPr algn="ctr"/>
            <a:r>
              <a:rPr lang="en-US" altLang="en-US" sz="6600" b="1" dirty="0">
                <a:cs typeface="Arial" panose="020B0604020202020204" pitchFamily="34" charset="0"/>
              </a:rPr>
              <a:t>EOS </a:t>
            </a:r>
          </a:p>
          <a:p>
            <a:pPr algn="ctr"/>
            <a:r>
              <a:rPr lang="en-US" altLang="en-US" sz="6600" b="1" dirty="0"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17</a:t>
            </a:fld>
            <a:r>
              <a:rPr lang="en-US" altLang="en-US"/>
              <a:t>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90090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18</a:t>
            </a:fld>
            <a:r>
              <a:rPr lang="en-US" altLang="en-US"/>
              <a:t> </a:t>
            </a:r>
            <a:endParaRPr lang="en-US" altLang="en-US" dirty="0"/>
          </a:p>
        </p:txBody>
      </p:sp>
      <p:grpSp>
        <p:nvGrpSpPr>
          <p:cNvPr id="5" name="Group 70"/>
          <p:cNvGrpSpPr>
            <a:grpSpLocks/>
          </p:cNvGrpSpPr>
          <p:nvPr/>
        </p:nvGrpSpPr>
        <p:grpSpPr bwMode="auto">
          <a:xfrm>
            <a:off x="169332" y="1370726"/>
            <a:ext cx="2876550" cy="1988424"/>
            <a:chOff x="2928" y="2562"/>
            <a:chExt cx="1091" cy="529"/>
          </a:xfrm>
        </p:grpSpPr>
        <p:pic>
          <p:nvPicPr>
            <p:cNvPr id="6" name="Picture 7" descr="AM1_3D_artist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2562"/>
              <a:ext cx="1037" cy="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3436" y="2945"/>
              <a:ext cx="583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rPr>
                <a:t>TERRA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3124200" y="1370726"/>
            <a:ext cx="2819400" cy="1983116"/>
            <a:chOff x="186" y="1601"/>
            <a:chExt cx="1063" cy="597"/>
          </a:xfrm>
        </p:grpSpPr>
        <p:pic>
          <p:nvPicPr>
            <p:cNvPr id="9" name="Picture 28" descr="Aqu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" y="1601"/>
              <a:ext cx="1063" cy="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29"/>
            <p:cNvSpPr txBox="1">
              <a:spLocks noChangeArrowheads="1"/>
            </p:cNvSpPr>
            <p:nvPr/>
          </p:nvSpPr>
          <p:spPr bwMode="auto">
            <a:xfrm>
              <a:off x="749" y="1638"/>
              <a:ext cx="355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rPr>
                <a:t>AQUA</a:t>
              </a:r>
            </a:p>
          </p:txBody>
        </p:sp>
      </p:grpSp>
      <p:grpSp>
        <p:nvGrpSpPr>
          <p:cNvPr id="11" name="Group 30"/>
          <p:cNvGrpSpPr>
            <a:grpSpLocks/>
          </p:cNvGrpSpPr>
          <p:nvPr/>
        </p:nvGrpSpPr>
        <p:grpSpPr bwMode="auto">
          <a:xfrm>
            <a:off x="6164295" y="1376162"/>
            <a:ext cx="2762250" cy="1977680"/>
            <a:chOff x="121" y="2240"/>
            <a:chExt cx="839" cy="418"/>
          </a:xfrm>
        </p:grpSpPr>
        <p:pic>
          <p:nvPicPr>
            <p:cNvPr id="12" name="Picture 31" descr="aura_overland_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1716"/>
            <a:stretch>
              <a:fillRect/>
            </a:stretch>
          </p:blipFill>
          <p:spPr bwMode="auto">
            <a:xfrm>
              <a:off x="121" y="2240"/>
              <a:ext cx="839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32"/>
            <p:cNvSpPr txBox="1">
              <a:spLocks noChangeArrowheads="1"/>
            </p:cNvSpPr>
            <p:nvPr/>
          </p:nvSpPr>
          <p:spPr bwMode="auto">
            <a:xfrm>
              <a:off x="627" y="2534"/>
              <a:ext cx="282" cy="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rPr>
                <a:t>AURA</a:t>
              </a:r>
              <a:endPara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sp>
        <p:nvSpPr>
          <p:cNvPr id="14" name="Title 2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="ctr" anchorCtr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anose="020B0600070205080204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  <a:ea typeface="ＭＳ Ｐゴシック" panose="020B0600070205080204" pitchFamily="34" charset="-128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65" charset="0"/>
              </a:defRPr>
            </a:lvl9pPr>
          </a:lstStyle>
          <a:p>
            <a:r>
              <a:rPr lang="en-US" sz="3200" b="1" kern="0" dirty="0">
                <a:latin typeface="Arial" panose="020B0604020202020204" pitchFamily="34" charset="0"/>
                <a:cs typeface="Arial" panose="020B0604020202020204" pitchFamily="34" charset="0"/>
              </a:rPr>
              <a:t>NASA’s Earth Observing System</a:t>
            </a:r>
          </a:p>
          <a:p>
            <a:r>
              <a:rPr lang="en-US" sz="3200" b="1" kern="0" dirty="0">
                <a:latin typeface="Arial" panose="020B0604020202020204" pitchFamily="34" charset="0"/>
                <a:cs typeface="Arial" panose="020B0604020202020204" pitchFamily="34" charset="0"/>
              </a:rPr>
              <a:t>(EOS) </a:t>
            </a:r>
            <a:endParaRPr lang="en-US" sz="3200" b="1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052057"/>
              </p:ext>
            </p:extLst>
          </p:nvPr>
        </p:nvGraphicFramePr>
        <p:xfrm>
          <a:off x="155294" y="3581568"/>
          <a:ext cx="8757212" cy="2377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86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9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93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 of 5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/1/2024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Launch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12/18/1999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5/4/2002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7/15/2004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</a:t>
                      </a:r>
                      <a:r>
                        <a:rPr lang="en-US" sz="2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Orbit #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129,608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116,981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105,433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24y 4m 13d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21y 11m 27d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19y 9m 16d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HIEs (5/1/2024)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DAMs (5/1/2024)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(2/20/2024)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(11/10/2022)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(2/11/2024)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Content Placeholder 1"/>
          <p:cNvSpPr txBox="1">
            <a:spLocks/>
          </p:cNvSpPr>
          <p:nvPr/>
        </p:nvSpPr>
        <p:spPr>
          <a:xfrm>
            <a:off x="605928" y="6103179"/>
            <a:ext cx="7932144" cy="457200"/>
          </a:xfrm>
          <a:prstGeom prst="rect">
            <a:avLst/>
          </a:prstGeom>
        </p:spPr>
        <p:txBody>
          <a:bodyPr anchor="ctr" anchorCtr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−"/>
              <a:defRPr sz="2800">
                <a:solidFill>
                  <a:schemeClr val="tx1"/>
                </a:solidFill>
                <a:latin typeface="+mn-lt"/>
                <a:ea typeface="ＭＳ Ｐゴシック" panose="020B0600070205080204" pitchFamily="34" charset="-128"/>
                <a:cs typeface="ＭＳ Ｐゴシック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○"/>
              <a:defRPr sz="2400">
                <a:solidFill>
                  <a:schemeClr val="tx1"/>
                </a:solidFill>
                <a:latin typeface="+mn-lt"/>
                <a:ea typeface="ＭＳ Ｐゴシック" panose="020B0600070205080204" pitchFamily="34" charset="-128"/>
                <a:cs typeface="ＭＳ Ｐゴシック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−"/>
              <a:defRPr sz="2000">
                <a:solidFill>
                  <a:schemeClr val="tx1"/>
                </a:solidFill>
                <a:latin typeface="+mn-lt"/>
                <a:ea typeface="ＭＳ Ｐゴシック" panose="020B0600070205080204" pitchFamily="34" charset="-128"/>
                <a:cs typeface="ＭＳ Ｐゴシック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anose="020B0600070205080204" pitchFamily="34" charset="-128"/>
                <a:cs typeface="ＭＳ Ｐゴシック" pitchFamily="34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algn="ctr">
              <a:buFontTx/>
              <a:buNone/>
            </a:pPr>
            <a:r>
              <a:rPr lang="en-US" sz="1800" b="1" kern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Combined 66+ years of orbital debris collision-free safe operations</a:t>
            </a:r>
          </a:p>
        </p:txBody>
      </p:sp>
    </p:spTree>
    <p:extLst>
      <p:ext uri="{BB962C8B-B14F-4D97-AF65-F5344CB8AC3E}">
        <p14:creationId xmlns:p14="http://schemas.microsoft.com/office/powerpoint/2010/main" val="105874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391DFF-DA48-809C-426A-A37A217CF33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AC4AA0-8C5D-BEA3-D61B-EBEA70E890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19</a:t>
            </a:fld>
            <a:r>
              <a:rPr lang="en-US" altLang="en-US"/>
              <a:t> </a:t>
            </a:r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D7D08B-04EF-734A-C930-D165D35111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210" y="1555859"/>
            <a:ext cx="3285337" cy="42062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6BB642-4814-7EA5-4230-C08C89BC3C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9830" y="2156272"/>
            <a:ext cx="5394960" cy="30054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55359B1-0BC9-D693-0B1E-3B4D70DD1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940"/>
            <a:ext cx="9144000" cy="10972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 anchorCtr="1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ESMO CRMS Operations Concept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3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0281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391DFF-DA48-809C-426A-A37A217CF33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AC4AA0-8C5D-BEA3-D61B-EBEA70E890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20</a:t>
            </a:fld>
            <a:r>
              <a:rPr lang="en-US" altLang="en-US"/>
              <a:t> </a:t>
            </a:r>
            <a:endParaRPr lang="en-US" alt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5359B1-0BC9-D693-0B1E-3B4D70DD1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940"/>
            <a:ext cx="9144000" cy="10972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 anchorCtr="1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ESMO MOCA CONOPS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3200" b="1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4B455A-F209-1F15-5611-787316E21E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209" y="1537974"/>
            <a:ext cx="3285337" cy="41659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6400DF-7993-C1EF-54BA-7F8C156415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8086" y="2100260"/>
            <a:ext cx="5486400" cy="293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07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4"/>
          <p:cNvSpPr>
            <a:spLocks noChangeArrowheads="1"/>
          </p:cNvSpPr>
          <p:nvPr/>
        </p:nvSpPr>
        <p:spPr bwMode="auto">
          <a:xfrm>
            <a:off x="0" y="114300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/>
          <a:lstStyle/>
          <a:p>
            <a:pPr algn="ctr"/>
            <a:r>
              <a:rPr lang="en-US" altLang="en-US" sz="6600" b="1" dirty="0">
                <a:cs typeface="Arial" panose="020B0604020202020204" pitchFamily="34" charset="0"/>
              </a:rPr>
              <a:t>CHEOPS </a:t>
            </a:r>
          </a:p>
          <a:p>
            <a:pPr algn="ctr"/>
            <a:r>
              <a:rPr lang="en-US" altLang="en-US" sz="6600" b="1" dirty="0"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21</a:t>
            </a:fld>
            <a:r>
              <a:rPr lang="en-US" altLang="en-US"/>
              <a:t>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3347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D31DA6-ED38-89B4-4B37-225995DCD6C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74F425-3846-EE8C-43DD-5A7330E707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22</a:t>
            </a:fld>
            <a:r>
              <a:rPr lang="en-US" altLang="en-US"/>
              <a:t> </a:t>
            </a:r>
            <a:endParaRPr lang="en-US" altLang="en-US" dirty="0"/>
          </a:p>
        </p:txBody>
      </p:sp>
      <p:pic>
        <p:nvPicPr>
          <p:cNvPr id="1026" name="Picture 2" descr="Home - CHEOPS">
            <a:extLst>
              <a:ext uri="{FF2B5EF4-FFF2-40B4-BE49-F238E27FC236}">
                <a16:creationId xmlns:a16="http://schemas.microsoft.com/office/drawing/2014/main" id="{7A656E26-47DF-E3A1-708E-E83978CB4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534" y="1701455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ura - Wikidata">
            <a:extLst>
              <a:ext uri="{FF2B5EF4-FFF2-40B4-BE49-F238E27FC236}">
                <a16:creationId xmlns:a16="http://schemas.microsoft.com/office/drawing/2014/main" id="{23055DB7-1890-6837-6DDE-5821A3DBD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585404"/>
            <a:ext cx="7315200" cy="27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737A12-6788-6233-D2E2-DC427BC81188}"/>
              </a:ext>
            </a:extLst>
          </p:cNvPr>
          <p:cNvSpPr txBox="1"/>
          <p:nvPr/>
        </p:nvSpPr>
        <p:spPr>
          <a:xfrm>
            <a:off x="2934058" y="1737236"/>
            <a:ext cx="41148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https://cheops.unibe.ch/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2E5DB5-E6C7-7D01-93C6-B8A55C1EFF67}"/>
              </a:ext>
            </a:extLst>
          </p:cNvPr>
          <p:cNvSpPr txBox="1"/>
          <p:nvPr/>
        </p:nvSpPr>
        <p:spPr>
          <a:xfrm>
            <a:off x="3232231" y="6072596"/>
            <a:ext cx="41148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/>
              <a:t>https://www.wikidata.org/wiki/Q23649</a:t>
            </a:r>
            <a:endParaRPr lang="en-US" sz="1200" i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D9FC6B-84EF-B2F4-A6F9-5A1EA96AB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"/>
            <a:ext cx="9144000" cy="11989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 anchorCtr="1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CHEOPS &amp; EOS-Aura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3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1813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5C55E6-BB1A-E6E1-CDB1-3D392B19963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94A5DB-78C0-1777-D23D-32705262220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23</a:t>
            </a:fld>
            <a:r>
              <a:rPr lang="en-US" altLang="en-US"/>
              <a:t> </a:t>
            </a:r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70CE81-83C5-5483-01B1-7668A5377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" y="1282147"/>
            <a:ext cx="7315200" cy="4876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4A31490-7B97-CA48-75D9-518A4C1A9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89452"/>
            <a:ext cx="9144000" cy="11989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 anchorCtr="1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CHEOPS Maneuver History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3200" b="1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981ED4-5339-7884-B481-788AA298A976}"/>
              </a:ext>
            </a:extLst>
          </p:cNvPr>
          <p:cNvSpPr txBox="1"/>
          <p:nvPr/>
        </p:nvSpPr>
        <p:spPr>
          <a:xfrm>
            <a:off x="2198562" y="865854"/>
            <a:ext cx="14630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Credit: SpaceNav</a:t>
            </a:r>
          </a:p>
        </p:txBody>
      </p:sp>
    </p:spTree>
    <p:extLst>
      <p:ext uri="{BB962C8B-B14F-4D97-AF65-F5344CB8AC3E}">
        <p14:creationId xmlns:p14="http://schemas.microsoft.com/office/powerpoint/2010/main" val="3543266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4"/>
          <p:cNvSpPr>
            <a:spLocks noChangeArrowheads="1"/>
          </p:cNvSpPr>
          <p:nvPr/>
        </p:nvSpPr>
        <p:spPr bwMode="auto">
          <a:xfrm>
            <a:off x="0" y="114300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/>
          <a:lstStyle/>
          <a:p>
            <a:pPr algn="ctr"/>
            <a:r>
              <a:rPr lang="en-US" altLang="en-US" sz="6600" b="1" dirty="0">
                <a:cs typeface="Arial" panose="020B0604020202020204" pitchFamily="34" charset="0"/>
              </a:rPr>
              <a:t>CRMS </a:t>
            </a:r>
          </a:p>
          <a:p>
            <a:pPr algn="ctr"/>
            <a:r>
              <a:rPr lang="en-US" altLang="en-US" sz="6600" b="1" dirty="0">
                <a:cs typeface="Arial" panose="020B0604020202020204" pitchFamily="34" charset="0"/>
              </a:rPr>
              <a:t>Data Set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5/16/2024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D7EBDA2-8F0E-4CA4-8DFC-9D15D8059351}" type="slidenum">
              <a:rPr lang="en-US" altLang="en-US" sz="1200" smtClean="0">
                <a:solidFill>
                  <a:schemeClr val="tx1"/>
                </a:solidFill>
                <a:effectLst/>
              </a:rPr>
              <a:pPr>
                <a:defRPr/>
              </a:pPr>
              <a:t>24</a:t>
            </a:fld>
            <a:r>
              <a:rPr lang="en-US" altLang="en-US"/>
              <a:t>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7820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82A0D-12FA-B079-FDA6-82D72F5496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0448" y="6468533"/>
            <a:ext cx="1953908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6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5/16/2024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25ED1-636D-4B81-3C12-E3FD70568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01607" y="6468532"/>
            <a:ext cx="1019631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6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7D96152-11A1-43FF-A254-CD528F0F106A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F532F1C-8420-1D37-2E5E-2851871DE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329209"/>
              </p:ext>
            </p:extLst>
          </p:nvPr>
        </p:nvGraphicFramePr>
        <p:xfrm>
          <a:off x="0" y="1331843"/>
          <a:ext cx="9144001" cy="4962963"/>
        </p:xfrm>
        <a:graphic>
          <a:graphicData uri="http://schemas.openxmlformats.org/drawingml/2006/table">
            <a:tbl>
              <a:tblPr firstRow="1" firstCol="1" bandRow="1"/>
              <a:tblGrid>
                <a:gridCol w="472916">
                  <a:extLst>
                    <a:ext uri="{9D8B030D-6E8A-4147-A177-3AD203B41FA5}">
                      <a16:colId xmlns:a16="http://schemas.microsoft.com/office/drawing/2014/main" val="3040049710"/>
                    </a:ext>
                  </a:extLst>
                </a:gridCol>
                <a:gridCol w="878281">
                  <a:extLst>
                    <a:ext uri="{9D8B030D-6E8A-4147-A177-3AD203B41FA5}">
                      <a16:colId xmlns:a16="http://schemas.microsoft.com/office/drawing/2014/main" val="3089986991"/>
                    </a:ext>
                  </a:extLst>
                </a:gridCol>
                <a:gridCol w="1015649">
                  <a:extLst>
                    <a:ext uri="{9D8B030D-6E8A-4147-A177-3AD203B41FA5}">
                      <a16:colId xmlns:a16="http://schemas.microsoft.com/office/drawing/2014/main" val="3228468389"/>
                    </a:ext>
                  </a:extLst>
                </a:gridCol>
                <a:gridCol w="830988">
                  <a:extLst>
                    <a:ext uri="{9D8B030D-6E8A-4147-A177-3AD203B41FA5}">
                      <a16:colId xmlns:a16="http://schemas.microsoft.com/office/drawing/2014/main" val="1238010840"/>
                    </a:ext>
                  </a:extLst>
                </a:gridCol>
                <a:gridCol w="738653">
                  <a:extLst>
                    <a:ext uri="{9D8B030D-6E8A-4147-A177-3AD203B41FA5}">
                      <a16:colId xmlns:a16="http://schemas.microsoft.com/office/drawing/2014/main" val="3913441315"/>
                    </a:ext>
                  </a:extLst>
                </a:gridCol>
                <a:gridCol w="786774">
                  <a:extLst>
                    <a:ext uri="{9D8B030D-6E8A-4147-A177-3AD203B41FA5}">
                      <a16:colId xmlns:a16="http://schemas.microsoft.com/office/drawing/2014/main" val="4140508833"/>
                    </a:ext>
                  </a:extLst>
                </a:gridCol>
                <a:gridCol w="654086">
                  <a:extLst>
                    <a:ext uri="{9D8B030D-6E8A-4147-A177-3AD203B41FA5}">
                      <a16:colId xmlns:a16="http://schemas.microsoft.com/office/drawing/2014/main" val="1431759018"/>
                    </a:ext>
                  </a:extLst>
                </a:gridCol>
                <a:gridCol w="402262">
                  <a:extLst>
                    <a:ext uri="{9D8B030D-6E8A-4147-A177-3AD203B41FA5}">
                      <a16:colId xmlns:a16="http://schemas.microsoft.com/office/drawing/2014/main" val="717145855"/>
                    </a:ext>
                  </a:extLst>
                </a:gridCol>
                <a:gridCol w="596310">
                  <a:extLst>
                    <a:ext uri="{9D8B030D-6E8A-4147-A177-3AD203B41FA5}">
                      <a16:colId xmlns:a16="http://schemas.microsoft.com/office/drawing/2014/main" val="3299099428"/>
                    </a:ext>
                  </a:extLst>
                </a:gridCol>
                <a:gridCol w="705313">
                  <a:extLst>
                    <a:ext uri="{9D8B030D-6E8A-4147-A177-3AD203B41FA5}">
                      <a16:colId xmlns:a16="http://schemas.microsoft.com/office/drawing/2014/main" val="1020402576"/>
                    </a:ext>
                  </a:extLst>
                </a:gridCol>
                <a:gridCol w="610227">
                  <a:extLst>
                    <a:ext uri="{9D8B030D-6E8A-4147-A177-3AD203B41FA5}">
                      <a16:colId xmlns:a16="http://schemas.microsoft.com/office/drawing/2014/main" val="2544521800"/>
                    </a:ext>
                  </a:extLst>
                </a:gridCol>
                <a:gridCol w="653081">
                  <a:extLst>
                    <a:ext uri="{9D8B030D-6E8A-4147-A177-3AD203B41FA5}">
                      <a16:colId xmlns:a16="http://schemas.microsoft.com/office/drawing/2014/main" val="1821618436"/>
                    </a:ext>
                  </a:extLst>
                </a:gridCol>
                <a:gridCol w="799461">
                  <a:extLst>
                    <a:ext uri="{9D8B030D-6E8A-4147-A177-3AD203B41FA5}">
                      <a16:colId xmlns:a16="http://schemas.microsoft.com/office/drawing/2014/main" val="1791930218"/>
                    </a:ext>
                  </a:extLst>
                </a:gridCol>
              </a:tblGrid>
              <a:tr h="7898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Days 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to 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TCA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7223" marR="27223" marT="27223" marB="2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Primary Object &amp; RIC Uncertainties [m]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7223" marR="27223" marT="27223" marB="2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Secondary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Object &amp; RIC Uncertainties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[m]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7223" marR="27223" marT="27223" marB="2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Primary 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Object Ephem Name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7223" marR="27223" marT="27223" marB="2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Screening Epoch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7223" marR="27223" marT="27223" marB="2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TCA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[UTC]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7223" marR="27223" marT="27223" marB="2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7223" marR="27223" marT="27223" marB="2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Total Miss </a:t>
                      </a:r>
                    </a:p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[m]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7223" marR="27223" marT="27223" marB="2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Radial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Miss 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(UNC)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[m]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7223" marR="27223" marT="27223" marB="2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In-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Track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Miss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(UNC)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[m]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7223" marR="27223" marT="27223" marB="2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Cross-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Track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Miss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(UNC)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[m]</a:t>
                      </a:r>
                    </a:p>
                  </a:txBody>
                  <a:tcPr marL="27223" marR="27223" marT="27223" marB="2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R-vel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Angle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7223" marR="27223" marT="27223" marB="2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Tracking Latency - Secondary Object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7223" marR="27223" marT="27223" marB="272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697920"/>
                  </a:ext>
                </a:extLst>
              </a:tr>
              <a:tr h="6684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AURA (28376)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15.6m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[4 / 207 / 5]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CHEOPS (44874)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404B4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(Maneuverable)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1.2m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[6 / 79 / 11]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Aura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SPECIAL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MANEUVER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ASW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2023-12-22 22:13:13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2023-12-23 11:20:20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Post-burn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Screening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Results</a:t>
                      </a:r>
                      <a:endParaRPr lang="en-US" sz="8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9.93e-13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1:1T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735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15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(7.5)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400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(209.8)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616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(73.4)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12557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114.0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 hours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12-22 13:04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5A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12-22 22:33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501953"/>
                  </a:ext>
                </a:extLst>
              </a:tr>
              <a:tr h="6684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AURA (28376)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15.6m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[5 / 70 / 3]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CHEOPS (44874)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404B4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(Maneuverable)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1.2m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[5 / 67 / 6]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ASW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ASW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2023-12-22 23:58:33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2023-12-23 11:20:20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6.86e-09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1:146M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316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(7.1)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-175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(75.3)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-263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(61.1)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12556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114.0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 hours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12-22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21:29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5A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12-23 00:45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404395"/>
                  </a:ext>
                </a:extLst>
              </a:tr>
              <a:tr h="5622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AURA (28376)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15.6m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[5 / 180 / 3]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CHEOPS (44874)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404B4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(Maneuverable)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1.2m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[6 / 111 / 11]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ASW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ASW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2023-12-22 15:11:24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2023-12-23 11:20:20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6.43e-03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1:156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266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14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(8.4)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-145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(185.8)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-222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(102.2)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12557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114.0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 hours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12-22 13:04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5A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12-22 16:30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563923"/>
                  </a:ext>
                </a:extLst>
              </a:tr>
              <a:tr h="5622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AURA (28376)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15.6m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[6 / 255 / 3]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CHEOPS (44874)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404B4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(Maneuverable)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1.2m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[8 / 131 / 13]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ASW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ASW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2023-12-22 07:09:34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2023-12-23 11:20:20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3.86e-03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1:259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370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17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(10.3)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-202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(260.3)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-309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(120.1)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12557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114.0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 hours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12-22 03:26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5A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12-22 08:15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160686"/>
                  </a:ext>
                </a:extLst>
              </a:tr>
              <a:tr h="5622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AURA (28376)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15.6m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[6 / 363 / 3]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CHEOPS (44874)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404B4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(Maneuverable)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1.2m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[8 / 180 / 12]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ASW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ASW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2023-12-21 23:50:27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2023-12-23 11:20:20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1.34e-02</a:t>
                      </a:r>
                      <a:b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1:75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337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(9.7)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-182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(370.1)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-284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(164.9)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12557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114.0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 hours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12-21 20:51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5A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12-22 01:44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392851"/>
                  </a:ext>
                </a:extLst>
              </a:tr>
              <a:tr h="5622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AURA (28376)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15.6m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[6 / 553 / 3]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CHEOPS (44874)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404B4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(Maneuverable)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1.2m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[9 / 250 / 13]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ASW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ASW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2023-12-21 15:22:08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2023-12-23 11:20:20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1.73e-02</a:t>
                      </a:r>
                      <a:b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1:58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322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(10.5)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-177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(562.4)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-269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(229.2)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12557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114.0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 hours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12-21 12:23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5A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12-21 17:20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47558"/>
                  </a:ext>
                </a:extLst>
              </a:tr>
              <a:tr h="5622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AURA (28376)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15.6m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[7 / 752 / 3]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CHEOPS (44874)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404B4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(Maneuverable)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1.2m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[18 / 998 / 16]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ASW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ASW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2023-12-21 08:31:05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2023-12-23 11:20:20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5.96e-03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1:168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521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(19.1)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-282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(853.6)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-438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(913.1)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12557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b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114.0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17 hours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12-20 15:06 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5A</a:t>
                      </a:r>
                      <a:b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12-21 08:59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5719" marR="35719" marT="35719" marB="357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15417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D034818-D079-9944-CCCC-86EB94FD0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"/>
            <a:ext cx="9144000" cy="11989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 anchorCtr="1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CRMS Data Set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3200" b="1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64E193-1803-D4A8-848A-246F106159A2}"/>
              </a:ext>
            </a:extLst>
          </p:cNvPr>
          <p:cNvSpPr txBox="1"/>
          <p:nvPr/>
        </p:nvSpPr>
        <p:spPr>
          <a:xfrm>
            <a:off x="2198562" y="865854"/>
            <a:ext cx="14630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Credit: SpaceNav</a:t>
            </a:r>
          </a:p>
        </p:txBody>
      </p:sp>
    </p:spTree>
    <p:extLst>
      <p:ext uri="{BB962C8B-B14F-4D97-AF65-F5344CB8AC3E}">
        <p14:creationId xmlns:p14="http://schemas.microsoft.com/office/powerpoint/2010/main" val="719151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82A0D-12FA-B079-FDA6-82D72F5496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0448" y="6468533"/>
            <a:ext cx="1953908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6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5/16/2024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25ED1-636D-4B81-3C12-E3FD70568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01607" y="6468532"/>
            <a:ext cx="1019631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6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7D96152-11A1-43FF-A254-CD528F0F106A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034818-D079-9944-CCCC-86EB94FD0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"/>
            <a:ext cx="9144000" cy="11989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 anchorCtr="1"/>
          <a:lstStyle/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Timeline of Activities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3200" b="1" dirty="0"/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23E5303-F2AE-A5FA-8D49-A3624DF2A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379369"/>
              </p:ext>
            </p:extLst>
          </p:nvPr>
        </p:nvGraphicFramePr>
        <p:xfrm>
          <a:off x="45720" y="1296863"/>
          <a:ext cx="9052560" cy="52400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4927">
                  <a:extLst>
                    <a:ext uri="{9D8B030D-6E8A-4147-A177-3AD203B41FA5}">
                      <a16:colId xmlns:a16="http://schemas.microsoft.com/office/drawing/2014/main" val="2293285906"/>
                    </a:ext>
                  </a:extLst>
                </a:gridCol>
                <a:gridCol w="1314927">
                  <a:extLst>
                    <a:ext uri="{9D8B030D-6E8A-4147-A177-3AD203B41FA5}">
                      <a16:colId xmlns:a16="http://schemas.microsoft.com/office/drawing/2014/main" val="24584827"/>
                    </a:ext>
                  </a:extLst>
                </a:gridCol>
                <a:gridCol w="575218">
                  <a:extLst>
                    <a:ext uri="{9D8B030D-6E8A-4147-A177-3AD203B41FA5}">
                      <a16:colId xmlns:a16="http://schemas.microsoft.com/office/drawing/2014/main" val="3377157252"/>
                    </a:ext>
                  </a:extLst>
                </a:gridCol>
                <a:gridCol w="5847488">
                  <a:extLst>
                    <a:ext uri="{9D8B030D-6E8A-4147-A177-3AD203B41FA5}">
                      <a16:colId xmlns:a16="http://schemas.microsoft.com/office/drawing/2014/main" val="384573381"/>
                    </a:ext>
                  </a:extLst>
                </a:gridCol>
              </a:tblGrid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CHEOPS timeline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12/23/2023 11:20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326979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(local ET)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(UTC)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Days to TCA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Comment</a:t>
                      </a: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36891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12/19/2023 11:31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12/19/2023 16:31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3.78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notification of event from CARA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32804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12/19/2023 12:32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12/19/2023 17:32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3.74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notification from CRASS team with ephems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25740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12/19/2023 17:51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12/19/2023 22:51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3.52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response from NASA with our operational maneuver exec. Threshold, request for their HBR and covariance in ephem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486875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12/20/2023 00:15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12/20/2023 05:15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3.25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CHEOPS performs maneuver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309901"/>
                  </a:ext>
                </a:extLst>
              </a:tr>
              <a:tr h="2021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12/20/2023 10:04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12/20/2023 15:04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2.84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response from CRASS, gave HBR of 1.16m, and will look into covariance, their burn threshold is 2e-5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485172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12/20/2023 20:00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12/21/2023 01:00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2.43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SN updated CHEOPS HBR in CRMS to 1.2m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196633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12/21/2023 03:48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12/21/2023 08:48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2.11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nominal report data comes in with CHEOPS still high-risk E-3 post-maneuver.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457011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12/21/2023 16:16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12/21/2023 21:16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1.59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NASA email to CRASS indicating the presence of high risk in E-4/E-3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238807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12/21/2023 17:22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12/21/2023 22:22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1.54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CRASS response that they do not evaluate a high-risk event, instead see E-12 risk level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897147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12/21/2023 20:53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01:53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1.39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CA engineer recommend planning for maneuver due to high risk (E-2) and CRASS team not planning maneuver since they don't see high risk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812932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12/21/2023 21:45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02:45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1.36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NASA email to CRASS, recommend that Aura perform a maneuver to eliminate our risk, we request that they do not maneuver and stand down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815840"/>
                  </a:ext>
                </a:extLst>
              </a:tr>
              <a:tr h="2021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08:29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13:29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0.91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CA Engineer created manual maneuver plan, with 1.4cm/s burn option shortly before TCA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382625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10:39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15:39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0.82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CA Engineer re-created manual maneuver plan with 1.75cm/s burn at 10:07pm (local) to better suit FOT operations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780101"/>
                  </a:ext>
                </a:extLst>
              </a:tr>
              <a:tr h="2021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14:33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19:33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0.66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NASA response to CRASS, including our  burn ephems for 1.75 and 2.0 cm/s burn options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438707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16:00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21:00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0.60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FOT held CAM and approved maneuver with 2.0cm/s burn option at 12/23/2023 03:07z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86548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18:30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23:30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0.49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Nominal evening report, still showed high risk E-2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054144"/>
                  </a:ext>
                </a:extLst>
              </a:tr>
              <a:tr h="2021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20:47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12/23/2023 01:47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received new update with nominal report that showed risk dropped off to E-9. FOT was already on console and had setup for maneuver execution. MD decided to continue with burn as planned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350775"/>
                  </a:ext>
                </a:extLst>
              </a:tr>
              <a:tr h="1078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12/22/2023 22:07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12/23/2023 03:07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0.34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Aura maneuver successfully executed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92" marR="4492" marT="449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596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9111982"/>
      </p:ext>
    </p:extLst>
  </p:cSld>
  <p:clrMapOvr>
    <a:masterClrMapping/>
  </p:clrMapOvr>
</p:sld>
</file>

<file path=ppt/theme/theme1.xml><?xml version="1.0" encoding="utf-8"?>
<a:theme xmlns:a="http://schemas.openxmlformats.org/drawingml/2006/main" name="Dup Slide Maste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Macintosh HD:Microsoft Office 98:Templates:Blank Presentation</Template>
  <TotalTime>52155</TotalTime>
  <Words>2210</Words>
  <Application>Microsoft Office PowerPoint</Application>
  <PresentationFormat>On-screen Show (4:3)</PresentationFormat>
  <Paragraphs>456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Aptos Narrow</vt:lpstr>
      <vt:lpstr>Arial</vt:lpstr>
      <vt:lpstr>Arial Black</vt:lpstr>
      <vt:lpstr>Calibri</vt:lpstr>
      <vt:lpstr>Times</vt:lpstr>
      <vt:lpstr>Times New Roman</vt:lpstr>
      <vt:lpstr>Dup Slide Master</vt:lpstr>
      <vt:lpstr>PowerPoint Presentation</vt:lpstr>
      <vt:lpstr>Topics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Abbreviations/Acronyms  List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EOS Aqua and Aura Experience</dc:title>
  <dc:subject>Debris Avoidance Maneuvers</dc:subject>
  <dc:creator>Bill Guit</dc:creator>
  <cp:lastModifiedBy>Guit, William J. (GSFC-5840)</cp:lastModifiedBy>
  <cp:revision>4139</cp:revision>
  <cp:lastPrinted>2024-04-29T02:53:04Z</cp:lastPrinted>
  <dcterms:created xsi:type="dcterms:W3CDTF">2011-08-01T16:16:56Z</dcterms:created>
  <dcterms:modified xsi:type="dcterms:W3CDTF">2024-05-02T01:05:52Z</dcterms:modified>
</cp:coreProperties>
</file>